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charts/style2.xml" ContentType="application/vnd.ms-office.chart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charts/chart19.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Override PartName="/ppt/charts/colors4.xml" ContentType="application/vnd.ms-office.chartcolorstyl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charts/chart13.xml" ContentType="application/vnd.openxmlformats-officedocument.drawingml.chart+xml"/>
  <Override PartName="/ppt/charts/chart15.xml" ContentType="application/vnd.openxmlformats-officedocument.drawingml.chart+xml"/>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Override PartName="/ppt/charts/chart7.xml" ContentType="application/vnd.openxmlformats-officedocument.drawingml.chart+xml"/>
  <Override PartName="/ppt/charts/chart20.xml" ContentType="application/vnd.openxmlformats-officedocument.drawingml.chart+xml"/>
  <Override PartName="/ppt/diagrams/layout1.xml" ContentType="application/vnd.openxmlformats-officedocument.drawingml.diagramLayout+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charts/style4.xml" ContentType="application/vnd.ms-office.chartstyle+xml"/>
  <Override PartName="/ppt/charts/style3.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charts/chart18.xml" ContentType="application/vnd.openxmlformats-officedocument.drawingml.char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charts/chart16.xml" ContentType="application/vnd.openxmlformats-officedocument.drawingml.char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charts/chart14.xml" ContentType="application/vnd.openxmlformats-officedocument.drawingml.chart+xml"/>
  <Override PartName="/ppt/charts/chart23.xml" ContentType="application/vnd.openxmlformats-officedocument.drawingml.chart+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charts/chart8.xml" ContentType="application/vnd.openxmlformats-officedocument.drawingml.chart+xml"/>
  <Override PartName="/ppt/charts/chart12.xml" ContentType="application/vnd.openxmlformats-officedocument.drawingml.chart+xml"/>
  <Override PartName="/ppt/charts/chart21.xml" ContentType="application/vnd.openxmlformats-officedocument.drawingml.chart+xml"/>
  <Default Extension="wdp" ContentType="image/vnd.ms-photo"/>
  <Override PartName="/ppt/charts/colors1.xml" ContentType="application/vnd.ms-office.chartcolorstyle+xml"/>
  <Override PartName="/ppt/slideLayouts/slideLayout10.xml" ContentType="application/vnd.openxmlformats-officedocument.presentationml.slideLayout+xml"/>
  <Override PartName="/ppt/charts/chart6.xml" ContentType="application/vnd.openxmlformats-officedocument.drawingml.chart+xml"/>
  <Override PartName="/ppt/charts/chart10.xml" ContentType="application/vnd.openxmlformats-officedocument.drawingml.chart+xml"/>
  <Override PartName="/ppt/charts/chart4.xml" ContentType="application/vnd.openxmlformats-officedocument.drawingml.char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8" r:id="rId3"/>
    <p:sldId id="261" r:id="rId4"/>
    <p:sldId id="262" r:id="rId5"/>
    <p:sldId id="266" r:id="rId6"/>
    <p:sldId id="263" r:id="rId7"/>
    <p:sldId id="267" r:id="rId8"/>
    <p:sldId id="264" r:id="rId9"/>
    <p:sldId id="270" r:id="rId10"/>
    <p:sldId id="268" r:id="rId11"/>
    <p:sldId id="271" r:id="rId12"/>
    <p:sldId id="275" r:id="rId13"/>
    <p:sldId id="269" r:id="rId14"/>
    <p:sldId id="257" r:id="rId15"/>
    <p:sldId id="259" r:id="rId16"/>
    <p:sldId id="260" r:id="rId17"/>
    <p:sldId id="272" r:id="rId18"/>
    <p:sldId id="265" r:id="rId19"/>
    <p:sldId id="273" r:id="rId20"/>
    <p:sldId id="274"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Раздел по умолчанию" id="{928E901A-32AE-4408-BA6A-05B2739E660B}">
          <p14:sldIdLst>
            <p14:sldId id="256"/>
            <p14:sldId id="258"/>
            <p14:sldId id="261"/>
            <p14:sldId id="262"/>
            <p14:sldId id="266"/>
            <p14:sldId id="263"/>
            <p14:sldId id="267"/>
            <p14:sldId id="264"/>
            <p14:sldId id="270"/>
            <p14:sldId id="268"/>
            <p14:sldId id="271"/>
            <p14:sldId id="275"/>
            <p14:sldId id="269"/>
            <p14:sldId id="257"/>
            <p14:sldId id="259"/>
            <p14:sldId id="260"/>
            <p14:sldId id="272"/>
            <p14:sldId id="265"/>
            <p14:sldId id="273"/>
            <p14:sldId id="274"/>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99CC"/>
    <a:srgbClr val="009900"/>
    <a:srgbClr val="FF3399"/>
    <a:srgbClr val="CCFFCC"/>
    <a:srgbClr val="FFFFCC"/>
    <a:srgbClr val="9933FF"/>
    <a:srgbClr val="009999"/>
    <a:srgbClr val="66FF33"/>
    <a:srgbClr val="FF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114" autoAdjust="0"/>
    <p:restoredTop sz="94620" autoAdjust="0"/>
  </p:normalViewPr>
  <p:slideViewPr>
    <p:cSldViewPr snapToGrid="0">
      <p:cViewPr>
        <p:scale>
          <a:sx n="66" d="100"/>
          <a:sy n="66" d="100"/>
        </p:scale>
        <p:origin x="-744" y="-28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H:\EGU2018\&#1090;&#1072;&#1073;&#1083;&#1080;&#1094;&#1099;\&#1089;&#1087;&#1072;&#1081;&#1076;&#1077;&#1088;&#1099;.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D:\Olya\&#1050;&#1086;&#1085;&#1092;&#1077;&#1088;&#1077;&#1085;&#1094;&#1080;&#1080;\EGU_2018\&#1043;&#1088;&#1072;&#1092;&#1080;&#1082;&#1072;_&#1080;&#1089;&#1093;&#1086;&#1076;\&#1061;&#1080;&#1084;%20&#1089;&#1086;&#1089;&#1090;&#1072;&#1074;&#1099;%20&#1080;&#1085;&#1090;&#1088;&#1091;&#1079;_&#1074;&#1084;&#1077;&#1097;_2_04.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JD\Downloads\&#1056;&#1060;&#1040;_&#1059;&#1083;&#1072;&#1085;&#1057;&#1072;&#1088;&#1100;&#1076;&#1072;&#1075;.xlsx" TargetMode="External"/></Relationships>
</file>

<file path=ppt/charts/_rels/chart12.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H:\EGU2018\&#1090;&#1072;&#1073;&#1083;&#1080;&#1094;&#1099;\&#1089;&#1087;&#1072;&#1081;&#1076;&#1077;&#1088;&#1099;.xlsx" TargetMode="External"/></Relationships>
</file>

<file path=ppt/charts/_rels/chart13.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H:\EGU2018\&#1090;&#1072;&#1073;&#1083;&#1080;&#1094;&#1099;\&#1089;&#1087;&#1072;&#1081;&#1076;&#1077;&#1088;&#1099;.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H:\EGU2018\&#1090;&#1072;&#1073;&#1083;&#1080;&#1094;&#1099;\&#1061;&#1080;&#1084;%20&#1089;&#1086;&#1089;&#1090;&#1072;&#1074;&#1099;%20&#1080;&#1085;&#1090;&#1088;&#1091;&#1079;_&#1074;&#1084;&#1077;&#1097;_26_03.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H:\EGU2018\&#1090;&#1072;&#1073;&#1083;&#1080;&#1094;&#1099;\&#1061;&#1080;&#1084;%20&#1089;&#1086;&#1089;&#1090;&#1072;&#1074;&#1099;%20&#1080;&#1085;&#1090;&#1088;&#1091;&#1079;_&#1074;&#1084;&#1077;&#1097;_31_03.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H:\EGU2018\&#1090;&#1072;&#1073;&#1083;&#1080;&#1094;&#1099;\&#1061;&#1080;&#1084;%20&#1089;&#1086;&#1089;&#1090;&#1072;&#1074;&#1099;%20&#1080;&#1085;&#1090;&#1088;&#1091;&#1079;_&#1074;&#1084;&#1077;&#1097;_26_03.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H:\EGU2018\&#1090;&#1072;&#1073;&#1083;&#1080;&#1094;&#1099;\&#1061;&#1080;&#1084;%20&#1089;&#1086;&#1089;&#1090;&#1072;&#1074;&#1099;%20&#1080;&#1085;&#1090;&#1088;&#1091;&#1079;_&#1074;&#1084;&#1077;&#1097;_26_03.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H:\EGU2018\&#1090;&#1072;&#1073;&#1083;&#1080;&#1094;&#1099;\&#1061;&#1080;&#1084;%20&#1089;&#1086;&#1089;&#1090;&#1072;&#1074;&#1099;%20&#1080;&#1085;&#1090;&#1088;&#1091;&#1079;_&#1074;&#1084;&#1077;&#1097;_26_03.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H:\EGU2018\&#1090;&#1072;&#1073;&#1083;&#1080;&#1094;&#1099;\&#1061;&#1080;&#1084;%20&#1089;&#1086;&#1089;&#1090;&#1072;&#1074;&#1099;%20&#1080;&#1085;&#1090;&#1088;&#1091;&#1079;_&#1074;&#1084;&#1077;&#1097;_26_03.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H:\EGU2018\&#1090;&#1072;&#1073;&#1083;&#1080;&#1094;&#1099;\&#1089;&#1087;&#1072;&#1081;&#1076;&#1077;&#1088;&#1099;.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H:\EGU2018\&#1090;&#1072;&#1073;&#1083;&#1080;&#1094;&#1099;\&#1061;&#1080;&#1084;%20&#1089;&#1086;&#1089;&#1090;&#1072;&#1074;&#1099;%20&#1080;&#1085;&#1090;&#1088;&#1091;&#1079;_&#1074;&#1084;&#1077;&#1097;_26_03.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D:\Olya\&#1050;&#1086;&#1085;&#1092;&#1077;&#1088;&#1077;&#1085;&#1094;&#1080;&#1080;\EGU_2018\&#1043;&#1088;&#1072;&#1092;&#1080;&#1082;&#1072;_&#1080;&#1089;&#1093;&#1086;&#1076;\&#1061;&#1080;&#1084;%20&#1089;&#1086;&#1089;&#1090;&#1072;&#1074;&#1099;%20&#1080;&#1085;&#1090;&#1088;&#1091;&#1079;_&#1074;&#1084;&#1077;&#1097;_2_04.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E:\&#1056;&#1060;&#1060;&#1048;\&#1056;&#1060;&#1060;&#1048;%202016_2018\&#1090;&#1072;&#1073;&#1083;.%20&#1048;&#1057;&#1055;-&#1052;&#1057;%20&#1069;&#1055;&#1043;.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E:\East%20Sayan\&#1061;&#1088;&#1086;&#1084;&#1080;&#1090;&#1099;%20&#1042;&#1057;\&#1043;&#1077;&#1086;&#1093;&#1080;&#1084;&#1080;&#1103;%20&#1069;&#1055;&#1043;\&#1043;&#1077;&#1086;&#1093;&#1080;&#1084;&#1080;&#1103;%20&#1069;&#1055;&#1043;%20&#1074;%20&#1088;&#1072;&#1079;&#1083;%20&#1087;&#1077;&#1088;&#1080;&#1076;.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H:\EGU2018\&#1090;&#1072;&#1073;&#1083;&#1080;&#1094;&#1099;\&#1061;&#1080;&#1084;%20&#1089;&#1086;&#1089;&#1090;&#1072;&#1074;&#1099;%20&#1080;&#1085;&#1090;&#1088;&#1091;&#1079;_&#1074;&#1084;&#1077;&#1097;_26_0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H:\EGU2018\&#1090;&#1072;&#1073;&#1083;&#1080;&#1094;&#1099;\&#1061;&#1080;&#1084;%20&#1089;&#1086;&#1089;&#1090;&#1072;&#1074;&#1099;%20&#1080;&#1085;&#1090;&#1088;&#1091;&#1079;_&#1074;&#1084;&#1077;&#1097;_31_03.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H:\EGU2018\&#1090;&#1072;&#1073;&#1083;&#1080;&#1094;&#1099;\&#1061;&#1080;&#1084;%20&#1089;&#1086;&#1089;&#1090;&#1072;&#1074;&#1099;%20&#1080;&#1085;&#1090;&#1088;&#1091;&#1079;_&#1074;&#1084;&#1077;&#1097;_26_0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H:\EGU2018\&#1090;&#1072;&#1073;&#1083;&#1080;&#1094;&#1099;\&#1061;&#1080;&#1084;%20&#1089;&#1086;&#1089;&#1090;&#1072;&#1074;&#1099;%20&#1080;&#1085;&#1090;&#1088;&#1091;&#1079;_&#1074;&#1084;&#1077;&#1097;_26_03.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H:\EGU2018\&#1090;&#1072;&#1073;&#1083;&#1080;&#1094;&#1099;\&#1061;&#1080;&#1084;%20&#1089;&#1086;&#1089;&#1090;&#1072;&#1074;&#1099;%20&#1080;&#1085;&#1090;&#1088;&#1091;&#1079;_&#1074;&#1084;&#1077;&#1097;_26_03.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H:\EGU2018\&#1090;&#1072;&#1073;&#1083;&#1080;&#1094;&#1099;\&#1061;&#1080;&#1084;%20&#1089;&#1086;&#1089;&#1090;&#1072;&#1074;&#1099;%20&#1080;&#1085;&#1090;&#1088;&#1091;&#1079;_&#1074;&#1084;&#1077;&#1097;_26_03.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H:\EGU2018\&#1090;&#1072;&#1073;&#1083;&#1080;&#1094;&#1099;\&#1061;&#1080;&#1084;%20&#1089;&#1086;&#1089;&#1090;&#1072;&#1074;&#1099;%20&#1080;&#1085;&#1090;&#1088;&#1091;&#1079;_&#1074;&#1084;&#1077;&#1097;_26_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0.11089404761904761"/>
          <c:y val="0.11759259259259262"/>
          <c:w val="0.8336694444444448"/>
          <c:h val="0.64415572390572395"/>
        </c:manualLayout>
      </c:layout>
      <c:lineChart>
        <c:grouping val="standard"/>
        <c:ser>
          <c:idx val="0"/>
          <c:order val="0"/>
          <c:tx>
            <c:v>1</c:v>
          </c:tx>
          <c:spPr>
            <a:ln w="19050" cap="rnd">
              <a:solidFill>
                <a:schemeClr val="accent1"/>
              </a:solidFill>
              <a:round/>
            </a:ln>
            <a:effectLst/>
          </c:spPr>
          <c:marker>
            <c:symbol val="circle"/>
            <c:size val="4"/>
            <c:spPr>
              <a:solidFill>
                <a:schemeClr val="accent1"/>
              </a:solidFill>
              <a:ln w="9525">
                <a:noFill/>
              </a:ln>
              <a:effectLst/>
            </c:spPr>
          </c:marker>
          <c:cat>
            <c:strRef>
              <c:f>Sheet1!$Q$4:$Q$18</c:f>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f>Sheet1!$R$4:$R$18</c:f>
              <c:numCache>
                <c:formatCode>General</c:formatCode>
                <c:ptCount val="15"/>
                <c:pt idx="0">
                  <c:v>14.384920634920634</c:v>
                </c:pt>
                <c:pt idx="1">
                  <c:v>2.988963825873697</c:v>
                </c:pt>
                <c:pt idx="2">
                  <c:v>2.7472527472527486</c:v>
                </c:pt>
                <c:pt idx="3">
                  <c:v>9.9880952380952408</c:v>
                </c:pt>
                <c:pt idx="4">
                  <c:v>6.3452380952380958</c:v>
                </c:pt>
                <c:pt idx="5">
                  <c:v>2.9028049575994781</c:v>
                </c:pt>
                <c:pt idx="6">
                  <c:v>1.3887146074646071</c:v>
                </c:pt>
                <c:pt idx="7">
                  <c:v>1.4315136701068258</c:v>
                </c:pt>
                <c:pt idx="8">
                  <c:v>0.74020519666199835</c:v>
                </c:pt>
                <c:pt idx="9">
                  <c:v>0.94866071428571452</c:v>
                </c:pt>
                <c:pt idx="10">
                  <c:v>0.75959488272921094</c:v>
                </c:pt>
                <c:pt idx="11">
                  <c:v>0.60047095761381508</c:v>
                </c:pt>
                <c:pt idx="12">
                  <c:v>0.55165816326530615</c:v>
                </c:pt>
                <c:pt idx="13">
                  <c:v>0.53210678210678197</c:v>
                </c:pt>
                <c:pt idx="14">
                  <c:v>0.47814207650273227</c:v>
                </c:pt>
              </c:numCache>
            </c:numRef>
          </c:val>
          <c:extLst xmlns:c16r2="http://schemas.microsoft.com/office/drawing/2015/06/chart">
            <c:ext xmlns:c16="http://schemas.microsoft.com/office/drawing/2014/chart" uri="{C3380CC4-5D6E-409C-BE32-E72D297353CC}">
              <c16:uniqueId val="{00000000-C6E6-44FE-B4BF-10AB07C19147}"/>
            </c:ext>
          </c:extLst>
        </c:ser>
        <c:ser>
          <c:idx val="5"/>
          <c:order val="1"/>
          <c:tx>
            <c:v>2</c:v>
          </c:tx>
          <c:spPr>
            <a:ln w="19050" cap="rnd">
              <a:solidFill>
                <a:schemeClr val="accent6"/>
              </a:solidFill>
              <a:round/>
            </a:ln>
            <a:effectLst/>
          </c:spPr>
          <c:marker>
            <c:symbol val="circle"/>
            <c:size val="4"/>
            <c:spPr>
              <a:solidFill>
                <a:schemeClr val="accent6"/>
              </a:solidFill>
              <a:ln w="9525">
                <a:noFill/>
              </a:ln>
              <a:effectLst/>
            </c:spPr>
          </c:marker>
          <c:cat>
            <c:strRef>
              <c:f>Sheet1!$Q$4:$Q$18</c:f>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f>Sheet1!$W$4:$W$18</c:f>
              <c:numCache>
                <c:formatCode>General</c:formatCode>
                <c:ptCount val="15"/>
                <c:pt idx="0">
                  <c:v>12.197793444059421</c:v>
                </c:pt>
                <c:pt idx="1">
                  <c:v>2.646185057567346</c:v>
                </c:pt>
                <c:pt idx="2">
                  <c:v>2.5276432254565844</c:v>
                </c:pt>
                <c:pt idx="3">
                  <c:v>8.4358943720874677</c:v>
                </c:pt>
                <c:pt idx="4">
                  <c:v>5.3650376389054806</c:v>
                </c:pt>
                <c:pt idx="5">
                  <c:v>2.5370864753648887</c:v>
                </c:pt>
                <c:pt idx="6">
                  <c:v>1.2186826867493614</c:v>
                </c:pt>
                <c:pt idx="7">
                  <c:v>1.324369720410332</c:v>
                </c:pt>
                <c:pt idx="8">
                  <c:v>0.63412601418868464</c:v>
                </c:pt>
                <c:pt idx="9">
                  <c:v>0.869376892984981</c:v>
                </c:pt>
                <c:pt idx="10">
                  <c:v>0.64202823854202551</c:v>
                </c:pt>
                <c:pt idx="11">
                  <c:v>0.57315130800612935</c:v>
                </c:pt>
                <c:pt idx="12">
                  <c:v>0.47262004335728808</c:v>
                </c:pt>
                <c:pt idx="13">
                  <c:v>0.48881695434449668</c:v>
                </c:pt>
                <c:pt idx="14">
                  <c:v>0.45053074480567434</c:v>
                </c:pt>
              </c:numCache>
            </c:numRef>
          </c:val>
          <c:extLst xmlns:c16r2="http://schemas.microsoft.com/office/drawing/2015/06/chart">
            <c:ext xmlns:c16="http://schemas.microsoft.com/office/drawing/2014/chart" uri="{C3380CC4-5D6E-409C-BE32-E72D297353CC}">
              <c16:uniqueId val="{00000001-C6E6-44FE-B4BF-10AB07C19147}"/>
            </c:ext>
          </c:extLst>
        </c:ser>
        <c:ser>
          <c:idx val="3"/>
          <c:order val="2"/>
          <c:tx>
            <c:v>3</c:v>
          </c:tx>
          <c:spPr>
            <a:ln w="19050" cap="rnd">
              <a:solidFill>
                <a:schemeClr val="accent4"/>
              </a:solidFill>
              <a:round/>
            </a:ln>
            <a:effectLst/>
          </c:spPr>
          <c:marker>
            <c:symbol val="circle"/>
            <c:size val="4"/>
            <c:spPr>
              <a:solidFill>
                <a:schemeClr val="accent4"/>
              </a:solidFill>
              <a:ln w="9525">
                <a:noFill/>
              </a:ln>
              <a:effectLst/>
            </c:spPr>
          </c:marker>
          <c:cat>
            <c:strRef>
              <c:f>Sheet1!$Q$4:$Q$18</c:f>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f>Sheet1!$V$4:$V$18</c:f>
              <c:numCache>
                <c:formatCode>General</c:formatCode>
                <c:ptCount val="15"/>
                <c:pt idx="0">
                  <c:v>21.382822134701822</c:v>
                </c:pt>
                <c:pt idx="1">
                  <c:v>2.4739961491712115</c:v>
                </c:pt>
                <c:pt idx="2">
                  <c:v>3.213161107897951</c:v>
                </c:pt>
                <c:pt idx="3">
                  <c:v>5.6450650435612841</c:v>
                </c:pt>
                <c:pt idx="4">
                  <c:v>3.7196165015713882</c:v>
                </c:pt>
                <c:pt idx="5">
                  <c:v>2.0435956165691462</c:v>
                </c:pt>
                <c:pt idx="6">
                  <c:v>1.1280816262019273</c:v>
                </c:pt>
                <c:pt idx="7">
                  <c:v>1.236020523878955</c:v>
                </c:pt>
                <c:pt idx="8">
                  <c:v>0.59773909563825556</c:v>
                </c:pt>
                <c:pt idx="9">
                  <c:v>0.73050768743805672</c:v>
                </c:pt>
                <c:pt idx="10">
                  <c:v>0.60118312839668453</c:v>
                </c:pt>
                <c:pt idx="11">
                  <c:v>0.52525347906658348</c:v>
                </c:pt>
                <c:pt idx="12">
                  <c:v>0.40812064174040552</c:v>
                </c:pt>
                <c:pt idx="13">
                  <c:v>0.39781994669212722</c:v>
                </c:pt>
                <c:pt idx="14">
                  <c:v>0.32786885245901654</c:v>
                </c:pt>
              </c:numCache>
            </c:numRef>
          </c:val>
          <c:extLst xmlns:c16r2="http://schemas.microsoft.com/office/drawing/2015/06/chart">
            <c:ext xmlns:c16="http://schemas.microsoft.com/office/drawing/2014/chart" uri="{C3380CC4-5D6E-409C-BE32-E72D297353CC}">
              <c16:uniqueId val="{00000002-C6E6-44FE-B4BF-10AB07C19147}"/>
            </c:ext>
          </c:extLst>
        </c:ser>
        <c:ser>
          <c:idx val="2"/>
          <c:order val="3"/>
          <c:tx>
            <c:v>4</c:v>
          </c:tx>
          <c:spPr>
            <a:ln w="19050" cap="rnd">
              <a:solidFill>
                <a:schemeClr val="accent3"/>
              </a:solidFill>
              <a:round/>
            </a:ln>
            <a:effectLst/>
          </c:spPr>
          <c:marker>
            <c:symbol val="circle"/>
            <c:size val="4"/>
            <c:spPr>
              <a:solidFill>
                <a:schemeClr val="accent3"/>
              </a:solidFill>
              <a:ln w="9525">
                <a:noFill/>
              </a:ln>
              <a:effectLst/>
            </c:spPr>
          </c:marker>
          <c:cat>
            <c:strRef>
              <c:f>Sheet1!$Q$4:$Q$18</c:f>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f>Sheet1!$U$4:$U$18</c:f>
              <c:numCache>
                <c:formatCode>General</c:formatCode>
                <c:ptCount val="15"/>
                <c:pt idx="0">
                  <c:v>3.2349896480331273</c:v>
                </c:pt>
                <c:pt idx="1">
                  <c:v>1.937789771340807</c:v>
                </c:pt>
                <c:pt idx="2">
                  <c:v>2.7564408835311833</c:v>
                </c:pt>
                <c:pt idx="3">
                  <c:v>2.2694696607740088</c:v>
                </c:pt>
                <c:pt idx="4">
                  <c:v>1.7757604714126458</c:v>
                </c:pt>
                <c:pt idx="5">
                  <c:v>1.3867163212011344</c:v>
                </c:pt>
                <c:pt idx="6">
                  <c:v>0.92283964566573273</c:v>
                </c:pt>
                <c:pt idx="7">
                  <c:v>1.2114889573973717</c:v>
                </c:pt>
                <c:pt idx="8">
                  <c:v>0.91176573053970777</c:v>
                </c:pt>
                <c:pt idx="9">
                  <c:v>0.91734677184818969</c:v>
                </c:pt>
                <c:pt idx="10">
                  <c:v>0.86567164179104461</c:v>
                </c:pt>
                <c:pt idx="11">
                  <c:v>0.74423903855342033</c:v>
                </c:pt>
                <c:pt idx="12">
                  <c:v>0.63775510204081665</c:v>
                </c:pt>
                <c:pt idx="13">
                  <c:v>0.66057131274522574</c:v>
                </c:pt>
                <c:pt idx="14">
                  <c:v>0.61681013213443758</c:v>
                </c:pt>
              </c:numCache>
            </c:numRef>
          </c:val>
          <c:extLst xmlns:c16r2="http://schemas.microsoft.com/office/drawing/2015/06/chart">
            <c:ext xmlns:c16="http://schemas.microsoft.com/office/drawing/2014/chart" uri="{C3380CC4-5D6E-409C-BE32-E72D297353CC}">
              <c16:uniqueId val="{00000003-C6E6-44FE-B4BF-10AB07C19147}"/>
            </c:ext>
          </c:extLst>
        </c:ser>
        <c:marker val="1"/>
        <c:axId val="82652544"/>
        <c:axId val="82670720"/>
        <c:extLst xmlns:c16r2="http://schemas.microsoft.com/office/drawing/2015/06/chart">
          <c:ext xmlns:c15="http://schemas.microsoft.com/office/drawing/2012/chart" uri="{02D57815-91ED-43cb-92C2-25804820EDAC}">
            <c15:filteredLineSeries>
              <c15:ser>
                <c:idx val="1"/>
                <c:order val="4"/>
                <c:tx>
                  <c:v>VS-278 apogabbro</c:v>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extLst xmlns:c16r2="http://schemas.microsoft.com/office/drawing/2015/06/chart">
                      <c:ext uri="{02D57815-91ED-43cb-92C2-25804820EDAC}">
                        <c15:formulaRef>
                          <c15:sqref>Sheet1!$Q$4:$Q$18</c15:sqref>
                        </c15:formulaRef>
                      </c:ext>
                    </c:extLst>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extLst xmlns:c16r2="http://schemas.microsoft.com/office/drawing/2015/06/chart">
                      <c:ext uri="{02D57815-91ED-43cb-92C2-25804820EDAC}">
                        <c15:formulaRef>
                          <c15:sqref>Sheet1!$S$4:$S$18</c15:sqref>
                        </c15:formulaRef>
                      </c:ext>
                    </c:extLst>
                    <c:numCache>
                      <c:formatCode>General</c:formatCode>
                      <c:ptCount val="15"/>
                      <c:pt idx="0">
                        <c:v>20.870602265951106</c:v>
                      </c:pt>
                      <c:pt idx="1">
                        <c:v>5.3436931368860705</c:v>
                      </c:pt>
                      <c:pt idx="2">
                        <c:v>4.5869455529562861</c:v>
                      </c:pt>
                      <c:pt idx="3">
                        <c:v>9.0399522957662501</c:v>
                      </c:pt>
                      <c:pt idx="4">
                        <c:v>5.9033989266547415</c:v>
                      </c:pt>
                      <c:pt idx="5">
                        <c:v>2.606170509961526</c:v>
                      </c:pt>
                      <c:pt idx="6">
                        <c:v>9.2323506422343655</c:v>
                      </c:pt>
                      <c:pt idx="7">
                        <c:v>1.4850890259856573</c:v>
                      </c:pt>
                      <c:pt idx="8">
                        <c:v>0.53414053456803112</c:v>
                      </c:pt>
                      <c:pt idx="9">
                        <c:v>1.1294106971558944</c:v>
                      </c:pt>
                      <c:pt idx="10">
                        <c:v>0.92115451365711698</c:v>
                      </c:pt>
                      <c:pt idx="11">
                        <c:v>0.74308517957891851</c:v>
                      </c:pt>
                      <c:pt idx="12">
                        <c:v>0.7859485475764546</c:v>
                      </c:pt>
                      <c:pt idx="13">
                        <c:v>0.81063065559189595</c:v>
                      </c:pt>
                      <c:pt idx="14">
                        <c:v>0.85437500610966122</c:v>
                      </c:pt>
                    </c:numCache>
                  </c:numRef>
                </c:val>
                <c:smooth val="0"/>
                <c:extLst xmlns:c16r2="http://schemas.microsoft.com/office/drawing/2015/06/chart">
                  <c:ext xmlns:c16="http://schemas.microsoft.com/office/drawing/2014/chart" uri="{C3380CC4-5D6E-409C-BE32-E72D297353CC}">
                    <c16:uniqueId val="{00000004-C6E6-44FE-B4BF-10AB07C19147}"/>
                  </c:ext>
                </c:extLst>
              </c15:ser>
            </c15:filteredLineSeries>
            <c15:filteredLineSeries>
              <c15:ser>
                <c:idx val="4"/>
                <c:order val="5"/>
                <c:tx>
                  <c:v>VS-292 gabbro</c:v>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extLst xmlns:c16r2="http://schemas.microsoft.com/office/drawing/2015/06/chart" xmlns:c15="http://schemas.microsoft.com/office/drawing/2012/chart">
                      <c:ext xmlns:c15="http://schemas.microsoft.com/office/drawing/2012/chart" uri="{02D57815-91ED-43cb-92C2-25804820EDAC}">
                        <c15:formulaRef>
                          <c15:sqref>Sheet1!$Q$4:$Q$18</c15:sqref>
                        </c15:formulaRef>
                      </c:ext>
                    </c:extLst>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Sheet1!$Y$4:$Y$18</c15:sqref>
                        </c15:formulaRef>
                      </c:ext>
                    </c:extLst>
                    <c:numCache>
                      <c:formatCode>General</c:formatCode>
                      <c:ptCount val="15"/>
                      <c:pt idx="0">
                        <c:v>71.350437549721562</c:v>
                      </c:pt>
                      <c:pt idx="1">
                        <c:v>13.029182500742621</c:v>
                      </c:pt>
                      <c:pt idx="2">
                        <c:v>16.752340738020926</c:v>
                      </c:pt>
                      <c:pt idx="3">
                        <c:v>17.30310262529833</c:v>
                      </c:pt>
                      <c:pt idx="4">
                        <c:v>12.000795544948289</c:v>
                      </c:pt>
                      <c:pt idx="5">
                        <c:v>5.2677608134174649</c:v>
                      </c:pt>
                      <c:pt idx="6">
                        <c:v>7.3186842869122115</c:v>
                      </c:pt>
                      <c:pt idx="7">
                        <c:v>2.661596958174905</c:v>
                      </c:pt>
                      <c:pt idx="8">
                        <c:v>0.98777361481585479</c:v>
                      </c:pt>
                      <c:pt idx="9">
                        <c:v>1.660673056967936</c:v>
                      </c:pt>
                      <c:pt idx="10">
                        <c:v>1.4426673315997578</c:v>
                      </c:pt>
                      <c:pt idx="11">
                        <c:v>1.2215111857116632</c:v>
                      </c:pt>
                      <c:pt idx="12">
                        <c:v>1.0569382884418685</c:v>
                      </c:pt>
                      <c:pt idx="13">
                        <c:v>1.0305923193751354</c:v>
                      </c:pt>
                      <c:pt idx="14">
                        <c:v>1.0661606479126728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5-C6E6-44FE-B4BF-10AB07C19147}"/>
                  </c:ext>
                </c:extLst>
              </c15:ser>
            </c15:filteredLineSeries>
            <c15:filteredLineSeries>
              <c15:ser>
                <c:idx val="6"/>
                <c:order val="6"/>
                <c:tx>
                  <c:v>VS 298</c:v>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extLst xmlns:c16r2="http://schemas.microsoft.com/office/drawing/2015/06/chart" xmlns:c15="http://schemas.microsoft.com/office/drawing/2012/chart">
                      <c:ext xmlns:c15="http://schemas.microsoft.com/office/drawing/2012/chart" uri="{02D57815-91ED-43cb-92C2-25804820EDAC}">
                        <c15:formulaRef>
                          <c15:sqref>Sheet1!$Q$4:$Q$18</c15:sqref>
                        </c15:formulaRef>
                      </c:ext>
                    </c:extLst>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Sheet1!$X$4:$X$32</c15:sqref>
                        </c15:formulaRef>
                      </c:ext>
                    </c:extLst>
                    <c:numCache>
                      <c:formatCode>General</c:formatCode>
                      <c:ptCount val="29"/>
                      <c:pt idx="0">
                        <c:v>24.328725770575151</c:v>
                      </c:pt>
                      <c:pt idx="1">
                        <c:v>12.488902163106493</c:v>
                      </c:pt>
                      <c:pt idx="2">
                        <c:v>14.436826281440199</c:v>
                      </c:pt>
                      <c:pt idx="3">
                        <c:v>10.879408960915157</c:v>
                      </c:pt>
                      <c:pt idx="4">
                        <c:v>7.5270098506514147</c:v>
                      </c:pt>
                      <c:pt idx="5">
                        <c:v>4.2114473014090397</c:v>
                      </c:pt>
                      <c:pt idx="6">
                        <c:v>3.671047715971453</c:v>
                      </c:pt>
                      <c:pt idx="7">
                        <c:v>2.8532968207998208</c:v>
                      </c:pt>
                      <c:pt idx="8">
                        <c:v>0.76880270250378524</c:v>
                      </c:pt>
                      <c:pt idx="9">
                        <c:v>2.009224623865379</c:v>
                      </c:pt>
                      <c:pt idx="10">
                        <c:v>1.8407723062475991</c:v>
                      </c:pt>
                      <c:pt idx="11">
                        <c:v>1.6086749285033368</c:v>
                      </c:pt>
                      <c:pt idx="12">
                        <c:v>1.6118667438376684</c:v>
                      </c:pt>
                      <c:pt idx="13">
                        <c:v>1.4985411791894157</c:v>
                      </c:pt>
                      <c:pt idx="14">
                        <c:v>1.5737704918032787</c:v>
                      </c:pt>
                      <c:pt idx="17">
                        <c:v>287.68895546779248</c:v>
                      </c:pt>
                      <c:pt idx="18">
                        <c:v>67.001523559852913</c:v>
                      </c:pt>
                      <c:pt idx="19">
                        <c:v>108.3325767548837</c:v>
                      </c:pt>
                      <c:pt idx="20">
                        <c:v>23.236415633937082</c:v>
                      </c:pt>
                      <c:pt idx="21">
                        <c:v>14.436826281440199</c:v>
                      </c:pt>
                      <c:pt idx="22">
                        <c:v>5.5247421786983271</c:v>
                      </c:pt>
                      <c:pt idx="23">
                        <c:v>3.1991850542909628</c:v>
                      </c:pt>
                      <c:pt idx="24">
                        <c:v>1.5396558721649096</c:v>
                      </c:pt>
                      <c:pt idx="25">
                        <c:v>1.5737037344054381</c:v>
                      </c:pt>
                      <c:pt idx="26">
                        <c:v>0.57395932634254854</c:v>
                      </c:pt>
                      <c:pt idx="27">
                        <c:v>1.8312258173049967</c:v>
                      </c:pt>
                      <c:pt idx="28">
                        <c:v>1.5652173913043477</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6-C6E6-44FE-B4BF-10AB07C19147}"/>
                  </c:ext>
                </c:extLst>
              </c15:ser>
            </c15:filteredLineSeries>
          </c:ext>
        </c:extLst>
      </c:lineChart>
      <c:catAx>
        <c:axId val="82652544"/>
        <c:scaling>
          <c:orientation val="minMax"/>
        </c:scaling>
        <c:axPos val="b"/>
        <c:numFmt formatCode="General" sourceLinked="1"/>
        <c:maj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82670720"/>
        <c:crossesAt val="0.1"/>
        <c:auto val="1"/>
        <c:lblAlgn val="ctr"/>
        <c:lblOffset val="100"/>
      </c:catAx>
      <c:valAx>
        <c:axId val="82670720"/>
        <c:scaling>
          <c:logBase val="10"/>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solidFill>
              <a:schemeClr val="tx1"/>
            </a:solid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82652544"/>
        <c:crosses val="autoZero"/>
        <c:crossBetween val="between"/>
      </c:valAx>
      <c:spPr>
        <a:noFill/>
        <a:ln>
          <a:noFill/>
        </a:ln>
        <a:effectLst/>
      </c:spPr>
    </c:plotArea>
    <c:legend>
      <c:legendPos val="b"/>
      <c:layout>
        <c:manualLayout>
          <c:xMode val="edge"/>
          <c:yMode val="edge"/>
          <c:x val="0.17947619047619059"/>
          <c:y val="0.8665900673400676"/>
          <c:w val="0.64104761904761931"/>
          <c:h val="0.12271969696969696"/>
        </c:manualLayout>
      </c:layout>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chart>
  <c:spPr>
    <a:solidFill>
      <a:srgbClr val="FFFFFF"/>
    </a:solidFill>
    <a:ln w="952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1494096221358849"/>
          <c:y val="9.208528747611601E-2"/>
          <c:w val="0.76722353227379225"/>
          <c:h val="0.7122442244224424"/>
        </c:manualLayout>
      </c:layout>
      <c:lineChart>
        <c:grouping val="standard"/>
        <c:ser>
          <c:idx val="6"/>
          <c:order val="0"/>
          <c:tx>
            <c:v>OIB</c:v>
          </c:tx>
          <c:spPr>
            <a:ln w="63500" cap="rnd">
              <a:solidFill>
                <a:schemeClr val="accent2">
                  <a:lumMod val="60000"/>
                  <a:lumOff val="40000"/>
                </a:schemeClr>
              </a:solidFill>
              <a:round/>
            </a:ln>
            <a:effectLst/>
          </c:spPr>
          <c:marker>
            <c:symbol val="none"/>
          </c:marker>
          <c:cat>
            <c:strRef>
              <c:f>вулк_аповулк!$BJ$91:$BJ$104</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f>вулк_аповулк!$BZ$91:$BZ$104</c:f>
              <c:numCache>
                <c:formatCode>General</c:formatCode>
                <c:ptCount val="14"/>
                <c:pt idx="0">
                  <c:v>157.44680851063833</c:v>
                </c:pt>
                <c:pt idx="1">
                  <c:v>132.66998341625205</c:v>
                </c:pt>
                <c:pt idx="2">
                  <c:v>108.98876404494382</c:v>
                </c:pt>
                <c:pt idx="3">
                  <c:v>85.176991150442447</c:v>
                </c:pt>
                <c:pt idx="4">
                  <c:v>68.027210884353764</c:v>
                </c:pt>
                <c:pt idx="5">
                  <c:v>53.571428571428555</c:v>
                </c:pt>
                <c:pt idx="6">
                  <c:v>38.680203045685275</c:v>
                </c:pt>
                <c:pt idx="7">
                  <c:v>29.166666666666671</c:v>
                </c:pt>
                <c:pt idx="8">
                  <c:v>23.045267489711929</c:v>
                </c:pt>
                <c:pt idx="9">
                  <c:v>18.928571428571427</c:v>
                </c:pt>
                <c:pt idx="10">
                  <c:v>16.477987421383652</c:v>
                </c:pt>
                <c:pt idx="11">
                  <c:v>14.583333333333332</c:v>
                </c:pt>
                <c:pt idx="12">
                  <c:v>13.251533742331288</c:v>
                </c:pt>
                <c:pt idx="13">
                  <c:v>12.5</c:v>
                </c:pt>
              </c:numCache>
            </c:numRef>
          </c:val>
        </c:ser>
        <c:ser>
          <c:idx val="8"/>
          <c:order val="1"/>
          <c:tx>
            <c:v>17</c:v>
          </c:tx>
          <c:spPr>
            <a:ln w="15875" cap="rnd">
              <a:solidFill>
                <a:srgbClr val="00CCFF"/>
              </a:solidFill>
              <a:round/>
            </a:ln>
            <a:effectLst/>
          </c:spPr>
          <c:marker>
            <c:symbol val="triangle"/>
            <c:size val="3"/>
            <c:spPr>
              <a:solidFill>
                <a:srgbClr val="00CCFF"/>
              </a:solidFill>
              <a:ln w="9525">
                <a:solidFill>
                  <a:schemeClr val="accent3">
                    <a:lumMod val="60000"/>
                  </a:schemeClr>
                </a:solidFill>
              </a:ln>
              <a:effectLst/>
            </c:spPr>
          </c:marker>
          <c:val>
            <c:numRef>
              <c:f>вулк_аповулк!$BS$91:$BS$104</c:f>
              <c:numCache>
                <c:formatCode>General</c:formatCode>
                <c:ptCount val="14"/>
                <c:pt idx="0">
                  <c:v>135.34116883018046</c:v>
                </c:pt>
                <c:pt idx="1">
                  <c:v>114.33828828908987</c:v>
                </c:pt>
                <c:pt idx="2">
                  <c:v>96.156036026863376</c:v>
                </c:pt>
                <c:pt idx="3">
                  <c:v>66.771320131978371</c:v>
                </c:pt>
                <c:pt idx="4">
                  <c:v>40.352375599100981</c:v>
                </c:pt>
                <c:pt idx="5">
                  <c:v>33.214668960466021</c:v>
                </c:pt>
                <c:pt idx="6">
                  <c:v>28.423551314307428</c:v>
                </c:pt>
                <c:pt idx="7">
                  <c:v>21.610826278764751</c:v>
                </c:pt>
                <c:pt idx="8">
                  <c:v>17.112020808217302</c:v>
                </c:pt>
                <c:pt idx="9">
                  <c:v>15.675833347527638</c:v>
                </c:pt>
                <c:pt idx="10">
                  <c:v>15.054895529394466</c:v>
                </c:pt>
                <c:pt idx="11">
                  <c:v>15.833333333333334</c:v>
                </c:pt>
                <c:pt idx="12">
                  <c:v>14.419408945044221</c:v>
                </c:pt>
                <c:pt idx="13">
                  <c:v>15.833333333333334</c:v>
                </c:pt>
              </c:numCache>
            </c:numRef>
          </c:val>
        </c:ser>
        <c:ser>
          <c:idx val="9"/>
          <c:order val="2"/>
          <c:tx>
            <c:v>16</c:v>
          </c:tx>
          <c:spPr>
            <a:ln w="15875" cap="rnd">
              <a:solidFill>
                <a:srgbClr val="990033"/>
              </a:solidFill>
              <a:round/>
            </a:ln>
            <a:effectLst/>
          </c:spPr>
          <c:marker>
            <c:symbol val="triangle"/>
            <c:size val="3"/>
            <c:spPr>
              <a:solidFill>
                <a:srgbClr val="990033"/>
              </a:solidFill>
              <a:ln w="9525">
                <a:solidFill>
                  <a:schemeClr val="accent4">
                    <a:lumMod val="60000"/>
                  </a:schemeClr>
                </a:solidFill>
              </a:ln>
              <a:effectLst/>
            </c:spPr>
          </c:marker>
          <c:val>
            <c:numRef>
              <c:f>вулк_аповулк!$BP$91:$BP$104</c:f>
              <c:numCache>
                <c:formatCode>General</c:formatCode>
                <c:ptCount val="14"/>
                <c:pt idx="0">
                  <c:v>185.93175719499945</c:v>
                </c:pt>
                <c:pt idx="1">
                  <c:v>150.77035622842155</c:v>
                </c:pt>
                <c:pt idx="2">
                  <c:v>129.35116221280484</c:v>
                </c:pt>
                <c:pt idx="3">
                  <c:v>106.65224359822055</c:v>
                </c:pt>
                <c:pt idx="4">
                  <c:v>72.012068425696654</c:v>
                </c:pt>
                <c:pt idx="5">
                  <c:v>58.705490564426604</c:v>
                </c:pt>
                <c:pt idx="6">
                  <c:v>46.551530579736067</c:v>
                </c:pt>
                <c:pt idx="7">
                  <c:v>35.116557083084281</c:v>
                </c:pt>
                <c:pt idx="8">
                  <c:v>27.119169378583603</c:v>
                </c:pt>
                <c:pt idx="9">
                  <c:v>21.614294253266163</c:v>
                </c:pt>
                <c:pt idx="10">
                  <c:v>19.285206780272695</c:v>
                </c:pt>
                <c:pt idx="11">
                  <c:v>17.931858936043035</c:v>
                </c:pt>
                <c:pt idx="12">
                  <c:v>16.135005995621544</c:v>
                </c:pt>
                <c:pt idx="13">
                  <c:v>16.18848376170552</c:v>
                </c:pt>
              </c:numCache>
            </c:numRef>
          </c:val>
        </c:ser>
        <c:ser>
          <c:idx val="10"/>
          <c:order val="3"/>
          <c:tx>
            <c:v>15</c:v>
          </c:tx>
          <c:spPr>
            <a:ln w="15875" cap="rnd">
              <a:solidFill>
                <a:srgbClr val="0000FF"/>
              </a:solidFill>
              <a:round/>
            </a:ln>
            <a:effectLst/>
          </c:spPr>
          <c:marker>
            <c:symbol val="triangle"/>
            <c:size val="3"/>
            <c:spPr>
              <a:solidFill>
                <a:srgbClr val="0000FF"/>
              </a:solidFill>
              <a:ln w="9525">
                <a:solidFill>
                  <a:schemeClr val="accent5">
                    <a:lumMod val="60000"/>
                  </a:schemeClr>
                </a:solidFill>
              </a:ln>
              <a:effectLst/>
            </c:spPr>
          </c:marker>
          <c:val>
            <c:numRef>
              <c:f>вулк_аповулк!$BT$91:$BT$104</c:f>
              <c:numCache>
                <c:formatCode>General</c:formatCode>
                <c:ptCount val="14"/>
                <c:pt idx="0">
                  <c:v>282.0510210832183</c:v>
                </c:pt>
                <c:pt idx="1">
                  <c:v>191.92683635954012</c:v>
                </c:pt>
                <c:pt idx="2">
                  <c:v>135.74651513400636</c:v>
                </c:pt>
                <c:pt idx="3">
                  <c:v>89.03001991732512</c:v>
                </c:pt>
                <c:pt idx="4">
                  <c:v>40.269635718434728</c:v>
                </c:pt>
                <c:pt idx="5">
                  <c:v>25.252417398435089</c:v>
                </c:pt>
                <c:pt idx="6">
                  <c:v>22.445629673516994</c:v>
                </c:pt>
                <c:pt idx="7">
                  <c:v>14.948576895479553</c:v>
                </c:pt>
                <c:pt idx="8">
                  <c:v>10.630099125674347</c:v>
                </c:pt>
                <c:pt idx="9">
                  <c:v>8.6488194895274493</c:v>
                </c:pt>
                <c:pt idx="10">
                  <c:v>8.6306877924844194</c:v>
                </c:pt>
                <c:pt idx="11">
                  <c:v>8.9691461372877335</c:v>
                </c:pt>
                <c:pt idx="12">
                  <c:v>9.3543241922632756</c:v>
                </c:pt>
                <c:pt idx="13">
                  <c:v>9.5833333333333357</c:v>
                </c:pt>
              </c:numCache>
            </c:numRef>
          </c:val>
        </c:ser>
        <c:marker val="1"/>
        <c:axId val="84356096"/>
        <c:axId val="84362368"/>
        <c:extLst>
          <c:ext xmlns:c15="http://schemas.microsoft.com/office/drawing/2012/chart" uri="{02D57815-91ED-43cb-92C2-25804820EDAC}">
            <c15:filteredLineSeries>
              <c15:ser>
                <c:idx val="0"/>
                <c:order val="0"/>
                <c:tx>
                  <c:v>N-MORB</c:v>
                </c:tx>
                <c:spPr>
                  <a:ln w="63500" cap="rnd">
                    <a:solidFill>
                      <a:schemeClr val="accent2">
                        <a:lumMod val="60000"/>
                        <a:lumOff val="40000"/>
                      </a:schemeClr>
                    </a:solidFill>
                    <a:round/>
                  </a:ln>
                  <a:effectLst/>
                </c:spPr>
                <c:marker>
                  <c:symbol val="circle"/>
                  <c:size val="5"/>
                  <c:spPr>
                    <a:solidFill>
                      <a:schemeClr val="accent1"/>
                    </a:solidFill>
                    <a:ln w="9525">
                      <a:solidFill>
                        <a:schemeClr val="accent1"/>
                      </a:solidFill>
                    </a:ln>
                    <a:effectLst/>
                  </c:spPr>
                </c:marker>
                <c:cat>
                  <c:strRef>
                    <c:extLst>
                      <c:ex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c:ext uri="{02D57815-91ED-43cb-92C2-25804820EDAC}">
                        <c15:formulaRef>
                          <c15:sqref>вулк_аповулк!$BY$91:$BY$104</c15:sqref>
                        </c15:formulaRef>
                      </c:ext>
                    </c:extLst>
                    <c:numCache>
                      <c:formatCode>General</c:formatCode>
                      <c:ptCount val="14"/>
                      <c:pt idx="0">
                        <c:v>10.638297872340425</c:v>
                      </c:pt>
                      <c:pt idx="1">
                        <c:v>12.437810945273633</c:v>
                      </c:pt>
                      <c:pt idx="2">
                        <c:v>14.831460674157304</c:v>
                      </c:pt>
                      <c:pt idx="3">
                        <c:v>16.150442477876105</c:v>
                      </c:pt>
                      <c:pt idx="4">
                        <c:v>17.891156462585034</c:v>
                      </c:pt>
                      <c:pt idx="5">
                        <c:v>18.214285714285715</c:v>
                      </c:pt>
                      <c:pt idx="6">
                        <c:v>18.680203045685278</c:v>
                      </c:pt>
                      <c:pt idx="7">
                        <c:v>18.611111111111114</c:v>
                      </c:pt>
                      <c:pt idx="8">
                        <c:v>18.724279835390945</c:v>
                      </c:pt>
                      <c:pt idx="9">
                        <c:v>18.035714285714285</c:v>
                      </c:pt>
                      <c:pt idx="10">
                        <c:v>18.679245283018869</c:v>
                      </c:pt>
                      <c:pt idx="11">
                        <c:v>19.166666666666668</c:v>
                      </c:pt>
                      <c:pt idx="12">
                        <c:v>18.711656441717789</c:v>
                      </c:pt>
                      <c:pt idx="13">
                        <c:v>19.166666666666668</c:v>
                      </c:pt>
                    </c:numCache>
                  </c:numRef>
                </c:val>
                <c:smooth val="0"/>
              </c15:ser>
            </c15:filteredLineSeries>
            <c15:filteredLineSeries>
              <c15:ser>
                <c:idx val="1"/>
                <c:order val="1"/>
                <c:tx>
                  <c:v>VS-312</c:v>
                </c:tx>
                <c:spPr>
                  <a:ln w="19050" cap="rnd">
                    <a:solidFill>
                      <a:schemeClr val="accent2"/>
                    </a:solidFill>
                    <a:round/>
                  </a:ln>
                  <a:effectLst/>
                </c:spPr>
                <c:marker>
                  <c:symbol val="circle"/>
                  <c:size val="5"/>
                  <c:spPr>
                    <a:solidFill>
                      <a:schemeClr val="accent2"/>
                    </a:solidFill>
                    <a:ln w="9525">
                      <a:solidFill>
                        <a:schemeClr val="accent2"/>
                      </a:solidFill>
                    </a:ln>
                    <a:effectLst/>
                  </c:spPr>
                </c:marker>
                <c:cat>
                  <c:strRef>
                    <c:extLs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5="http://schemas.microsoft.com/office/drawing/2012/chart">
                      <c:ext xmlns:c15="http://schemas.microsoft.com/office/drawing/2012/chart" uri="{02D57815-91ED-43cb-92C2-25804820EDAC}">
                        <c15:formulaRef>
                          <c15:sqref>вулк_аповулк!$BK$91:$BK$104</c15:sqref>
                        </c15:formulaRef>
                      </c:ext>
                    </c:extLst>
                    <c:numCache>
                      <c:formatCode>General</c:formatCode>
                      <c:ptCount val="14"/>
                      <c:pt idx="0">
                        <c:v>13.310549053810115</c:v>
                      </c:pt>
                      <c:pt idx="1">
                        <c:v>12.795491876492973</c:v>
                      </c:pt>
                      <c:pt idx="2">
                        <c:v>12.953749424277804</c:v>
                      </c:pt>
                      <c:pt idx="3">
                        <c:v>11.685433662063323</c:v>
                      </c:pt>
                      <c:pt idx="4">
                        <c:v>11.956641569878668</c:v>
                      </c:pt>
                      <c:pt idx="5">
                        <c:v>11.966115688410733</c:v>
                      </c:pt>
                      <c:pt idx="6">
                        <c:v>10.540011516890633</c:v>
                      </c:pt>
                      <c:pt idx="7">
                        <c:v>9.6818398474737855</c:v>
                      </c:pt>
                      <c:pt idx="8">
                        <c:v>8.826748578893481</c:v>
                      </c:pt>
                      <c:pt idx="9">
                        <c:v>8.0859321803077773</c:v>
                      </c:pt>
                      <c:pt idx="10">
                        <c:v>7.8316575834427526</c:v>
                      </c:pt>
                      <c:pt idx="11">
                        <c:v>7.5</c:v>
                      </c:pt>
                      <c:pt idx="12">
                        <c:v>6.5977238035640138</c:v>
                      </c:pt>
                      <c:pt idx="13">
                        <c:v>6.2063075945344588</c:v>
                      </c:pt>
                    </c:numCache>
                  </c:numRef>
                </c:val>
                <c:smooth val="0"/>
              </c15:ser>
            </c15:filteredLineSeries>
            <c15:filteredLineSeries>
              <c15:ser>
                <c:idx val="2"/>
                <c:order val="2"/>
                <c:tx>
                  <c:v>VSG 100</c:v>
                </c:tx>
                <c:spPr>
                  <a:ln w="19050" cap="rnd">
                    <a:solidFill>
                      <a:schemeClr val="accent3"/>
                    </a:solidFill>
                    <a:round/>
                  </a:ln>
                  <a:effectLst/>
                </c:spPr>
                <c:marker>
                  <c:symbol val="circle"/>
                  <c:size val="5"/>
                  <c:spPr>
                    <a:solidFill>
                      <a:schemeClr val="accent3"/>
                    </a:solidFill>
                    <a:ln w="9525">
                      <a:solidFill>
                        <a:schemeClr val="accent3"/>
                      </a:solidFill>
                    </a:ln>
                    <a:effectLst/>
                  </c:spPr>
                </c:marker>
                <c:cat>
                  <c:strRef>
                    <c:extLs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5="http://schemas.microsoft.com/office/drawing/2012/chart">
                      <c:ext xmlns:c15="http://schemas.microsoft.com/office/drawing/2012/chart" uri="{02D57815-91ED-43cb-92C2-25804820EDAC}">
                        <c15:formulaRef>
                          <c15:sqref>вулк_аповулк!$BL$91:$BL$104</c15:sqref>
                        </c15:formulaRef>
                      </c:ext>
                    </c:extLst>
                    <c:numCache>
                      <c:formatCode>General</c:formatCode>
                      <c:ptCount val="14"/>
                      <c:pt idx="0">
                        <c:v>19.342359767891686</c:v>
                      </c:pt>
                      <c:pt idx="1">
                        <c:v>18.745983003642081</c:v>
                      </c:pt>
                      <c:pt idx="2">
                        <c:v>19.051395086285687</c:v>
                      </c:pt>
                      <c:pt idx="3">
                        <c:v>18.458631494262608</c:v>
                      </c:pt>
                      <c:pt idx="4">
                        <c:v>16.335481561045476</c:v>
                      </c:pt>
                      <c:pt idx="5">
                        <c:v>15.272556390977446</c:v>
                      </c:pt>
                      <c:pt idx="6">
                        <c:v>13.548016904281933</c:v>
                      </c:pt>
                      <c:pt idx="7">
                        <c:v>12.70933014354067</c:v>
                      </c:pt>
                      <c:pt idx="8">
                        <c:v>11.740209108630163</c:v>
                      </c:pt>
                      <c:pt idx="9">
                        <c:v>10</c:v>
                      </c:pt>
                      <c:pt idx="10">
                        <c:v>10.325449128825495</c:v>
                      </c:pt>
                      <c:pt idx="11">
                        <c:v>10.092703349282299</c:v>
                      </c:pt>
                      <c:pt idx="12">
                        <c:v>9.4769131417500621</c:v>
                      </c:pt>
                      <c:pt idx="13">
                        <c:v>9.1666666666666661</c:v>
                      </c:pt>
                    </c:numCache>
                  </c:numRef>
                </c:val>
                <c:smooth val="0"/>
              </c15:ser>
            </c15:filteredLineSeries>
            <c15:filteredLineSeries>
              <c15:ser>
                <c:idx val="3"/>
                <c:order val="3"/>
                <c:tx>
                  <c:v>VS-313</c:v>
                </c:tx>
                <c:spPr>
                  <a:ln w="19050" cap="rnd">
                    <a:solidFill>
                      <a:schemeClr val="accent6"/>
                    </a:solidFill>
                    <a:round/>
                  </a:ln>
                  <a:effectLst/>
                </c:spPr>
                <c:marker>
                  <c:symbol val="circle"/>
                  <c:size val="5"/>
                  <c:spPr>
                    <a:solidFill>
                      <a:schemeClr val="accent4"/>
                    </a:solidFill>
                    <a:ln w="9525">
                      <a:solidFill>
                        <a:schemeClr val="accent4"/>
                      </a:solidFill>
                    </a:ln>
                    <a:effectLst/>
                  </c:spPr>
                </c:marker>
                <c:cat>
                  <c:strRef>
                    <c:extLs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5="http://schemas.microsoft.com/office/drawing/2012/chart">
                      <c:ext xmlns:c15="http://schemas.microsoft.com/office/drawing/2012/chart" uri="{02D57815-91ED-43cb-92C2-25804820EDAC}">
                        <c15:formulaRef>
                          <c15:sqref>вулк_аповулк!$BM$91:$BM$104</c15:sqref>
                        </c15:formulaRef>
                      </c:ext>
                    </c:extLst>
                    <c:numCache>
                      <c:formatCode>General</c:formatCode>
                      <c:ptCount val="14"/>
                      <c:pt idx="0">
                        <c:v>20.894381449866227</c:v>
                      </c:pt>
                      <c:pt idx="1">
                        <c:v>20.059383720121946</c:v>
                      </c:pt>
                      <c:pt idx="2">
                        <c:v>19.98250689631972</c:v>
                      </c:pt>
                      <c:pt idx="3">
                        <c:v>21.13030576016109</c:v>
                      </c:pt>
                      <c:pt idx="4">
                        <c:v>20.163754124404257</c:v>
                      </c:pt>
                      <c:pt idx="5">
                        <c:v>20.583832335329348</c:v>
                      </c:pt>
                      <c:pt idx="6">
                        <c:v>19.119122161767834</c:v>
                      </c:pt>
                      <c:pt idx="7">
                        <c:v>18.055555555555557</c:v>
                      </c:pt>
                      <c:pt idx="8">
                        <c:v>15.746285207363048</c:v>
                      </c:pt>
                      <c:pt idx="9">
                        <c:v>14.916595380667236</c:v>
                      </c:pt>
                      <c:pt idx="10">
                        <c:v>14.744096712235905</c:v>
                      </c:pt>
                      <c:pt idx="11">
                        <c:v>14.595808383233532</c:v>
                      </c:pt>
                      <c:pt idx="12">
                        <c:v>14.694537305756583</c:v>
                      </c:pt>
                      <c:pt idx="13">
                        <c:v>14.970059880239521</c:v>
                      </c:pt>
                    </c:numCache>
                  </c:numRef>
                </c:val>
                <c:smooth val="0"/>
              </c15:ser>
            </c15:filteredLineSeries>
            <c15:filteredLineSeries>
              <c15:ser>
                <c:idx val="4"/>
                <c:order val="4"/>
                <c:tx>
                  <c:v>VSG-95</c:v>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extLs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5="http://schemas.microsoft.com/office/drawing/2012/chart">
                      <c:ext xmlns:c15="http://schemas.microsoft.com/office/drawing/2012/chart" uri="{02D57815-91ED-43cb-92C2-25804820EDAC}">
                        <c15:formulaRef>
                          <c15:sqref>вулк_аповулк!$BR$91:$BR$104</c15:sqref>
                        </c15:formulaRef>
                      </c:ext>
                    </c:extLst>
                    <c:numCache>
                      <c:formatCode>General</c:formatCode>
                      <c:ptCount val="14"/>
                      <c:pt idx="0">
                        <c:v>14.842366456759239</c:v>
                      </c:pt>
                      <c:pt idx="1">
                        <c:v>12.7057691904576</c:v>
                      </c:pt>
                      <c:pt idx="2">
                        <c:v>12.880750957320563</c:v>
                      </c:pt>
                      <c:pt idx="3">
                        <c:v>12.86119512292928</c:v>
                      </c:pt>
                      <c:pt idx="4">
                        <c:v>12.492476122335415</c:v>
                      </c:pt>
                      <c:pt idx="5">
                        <c:v>14.639620455861809</c:v>
                      </c:pt>
                      <c:pt idx="6">
                        <c:v>11.675126903553299</c:v>
                      </c:pt>
                      <c:pt idx="7">
                        <c:v>11.666666666666668</c:v>
                      </c:pt>
                      <c:pt idx="8">
                        <c:v>10.930916607043486</c:v>
                      </c:pt>
                      <c:pt idx="9">
                        <c:v>10.540526728220504</c:v>
                      </c:pt>
                      <c:pt idx="10">
                        <c:v>11.305905169892318</c:v>
                      </c:pt>
                      <c:pt idx="11">
                        <c:v>12.297281182923921</c:v>
                      </c:pt>
                      <c:pt idx="12">
                        <c:v>11.339378075349069</c:v>
                      </c:pt>
                      <c:pt idx="13">
                        <c:v>11.179346529930838</c:v>
                      </c:pt>
                    </c:numCache>
                  </c:numRef>
                </c:val>
                <c:smooth val="0"/>
              </c15:ser>
            </c15:filteredLineSeries>
            <c15:filteredLineSeries>
              <c15:ser>
                <c:idx val="5"/>
                <c:order val="5"/>
                <c:tx>
                  <c:v>VSG-105</c:v>
                </c:tx>
                <c:spPr>
                  <a:ln w="19050" cap="rnd" cmpd="sng">
                    <a:solidFill>
                      <a:schemeClr val="accent6"/>
                    </a:solidFill>
                    <a:round/>
                  </a:ln>
                  <a:effectLst/>
                </c:spPr>
                <c:marker>
                  <c:symbol val="circle"/>
                  <c:size val="5"/>
                  <c:spPr>
                    <a:solidFill>
                      <a:schemeClr val="accent6"/>
                    </a:solidFill>
                    <a:ln w="9525">
                      <a:solidFill>
                        <a:schemeClr val="accent6"/>
                      </a:solidFill>
                    </a:ln>
                    <a:effectLst/>
                  </c:spPr>
                </c:marker>
                <c:cat>
                  <c:strRef>
                    <c:extLs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5="http://schemas.microsoft.com/office/drawing/2012/chart">
                      <c:ext xmlns:c15="http://schemas.microsoft.com/office/drawing/2012/chart" uri="{02D57815-91ED-43cb-92C2-25804820EDAC}">
                        <c15:formulaRef>
                          <c15:sqref>вулк_аповулк!$BR$91:$BR$104</c15:sqref>
                        </c15:formulaRef>
                      </c:ext>
                    </c:extLst>
                    <c:numCache>
                      <c:formatCode>General</c:formatCode>
                      <c:ptCount val="14"/>
                      <c:pt idx="0">
                        <c:v>14.842366456759239</c:v>
                      </c:pt>
                      <c:pt idx="1">
                        <c:v>12.7057691904576</c:v>
                      </c:pt>
                      <c:pt idx="2">
                        <c:v>12.880750957320563</c:v>
                      </c:pt>
                      <c:pt idx="3">
                        <c:v>12.86119512292928</c:v>
                      </c:pt>
                      <c:pt idx="4">
                        <c:v>12.492476122335415</c:v>
                      </c:pt>
                      <c:pt idx="5">
                        <c:v>14.639620455861809</c:v>
                      </c:pt>
                      <c:pt idx="6">
                        <c:v>11.675126903553299</c:v>
                      </c:pt>
                      <c:pt idx="7">
                        <c:v>11.666666666666668</c:v>
                      </c:pt>
                      <c:pt idx="8">
                        <c:v>10.930916607043486</c:v>
                      </c:pt>
                      <c:pt idx="9">
                        <c:v>10.540526728220504</c:v>
                      </c:pt>
                      <c:pt idx="10">
                        <c:v>11.305905169892318</c:v>
                      </c:pt>
                      <c:pt idx="11">
                        <c:v>12.297281182923921</c:v>
                      </c:pt>
                      <c:pt idx="12">
                        <c:v>11.339378075349069</c:v>
                      </c:pt>
                      <c:pt idx="13">
                        <c:v>11.179346529930838</c:v>
                      </c:pt>
                    </c:numCache>
                  </c:numRef>
                </c:val>
                <c:smooth val="0"/>
              </c15:ser>
            </c15:filteredLineSeries>
            <c15:filteredLineSeries>
              <c15:ser>
                <c:idx val="7"/>
                <c:order val="7"/>
                <c:tx>
                  <c:v>E-MORB</c:v>
                </c:tx>
                <c:spPr>
                  <a:ln w="63500" cap="rnd">
                    <a:solidFill>
                      <a:schemeClr val="accent3">
                        <a:lumMod val="60000"/>
                        <a:lumOff val="4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val>
                  <c:numRef>
                    <c:extLst xmlns:c15="http://schemas.microsoft.com/office/drawing/2012/chart">
                      <c:ext xmlns:c15="http://schemas.microsoft.com/office/drawing/2012/chart" uri="{02D57815-91ED-43cb-92C2-25804820EDAC}">
                        <c15:formulaRef>
                          <c15:sqref>вулк_аповулк!$CA$91:$CA$104</c15:sqref>
                        </c15:formulaRef>
                      </c:ext>
                    </c:extLst>
                    <c:numCache>
                      <c:formatCode>General</c:formatCode>
                      <c:ptCount val="14"/>
                      <c:pt idx="0">
                        <c:v>26.808510638297872</c:v>
                      </c:pt>
                      <c:pt idx="1">
                        <c:v>24.875621890547265</c:v>
                      </c:pt>
                      <c:pt idx="2">
                        <c:v>23.033707865168537</c:v>
                      </c:pt>
                      <c:pt idx="3">
                        <c:v>19.911504424778762</c:v>
                      </c:pt>
                      <c:pt idx="4">
                        <c:v>17.687074829931973</c:v>
                      </c:pt>
                      <c:pt idx="5">
                        <c:v>16.25</c:v>
                      </c:pt>
                      <c:pt idx="6">
                        <c:v>15.076142131979696</c:v>
                      </c:pt>
                      <c:pt idx="7">
                        <c:v>14.722222222222223</c:v>
                      </c:pt>
                      <c:pt idx="8">
                        <c:v>14.609053497942387</c:v>
                      </c:pt>
                      <c:pt idx="9">
                        <c:v>14.107142857142858</c:v>
                      </c:pt>
                      <c:pt idx="10">
                        <c:v>14.528301886792454</c:v>
                      </c:pt>
                      <c:pt idx="11">
                        <c:v>14.833333333333332</c:v>
                      </c:pt>
                      <c:pt idx="12">
                        <c:v>14.539877300613497</c:v>
                      </c:pt>
                      <c:pt idx="13">
                        <c:v>14.749999999999998</c:v>
                      </c:pt>
                    </c:numCache>
                  </c:numRef>
                </c:val>
                <c:smooth val="0"/>
              </c15:ser>
            </c15:filteredLineSeries>
          </c:ext>
        </c:extLst>
      </c:lineChart>
      <c:catAx>
        <c:axId val="84356096"/>
        <c:scaling>
          <c:orientation val="minMax"/>
        </c:scaling>
        <c:axPos val="b"/>
        <c:numFmt formatCode="General" sourceLinked="1"/>
        <c:maj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Times New Roman" pitchFamily="18" charset="0"/>
                <a:ea typeface="+mn-ea"/>
                <a:cs typeface="Times New Roman" pitchFamily="18" charset="0"/>
              </a:defRPr>
            </a:pPr>
            <a:endParaRPr lang="ru-RU"/>
          </a:p>
        </c:txPr>
        <c:crossAx val="84362368"/>
        <c:crosses val="autoZero"/>
        <c:auto val="1"/>
        <c:lblAlgn val="ctr"/>
        <c:lblOffset val="100"/>
      </c:catAx>
      <c:valAx>
        <c:axId val="84362368"/>
        <c:scaling>
          <c:logBase val="10"/>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400" b="0" i="0" u="none" strike="noStrike" kern="1200" baseline="0">
                    <a:solidFill>
                      <a:schemeClr val="tx1">
                        <a:lumMod val="65000"/>
                        <a:lumOff val="35000"/>
                      </a:schemeClr>
                    </a:solidFill>
                    <a:latin typeface="Times New Roman" pitchFamily="18" charset="0"/>
                    <a:ea typeface="+mn-ea"/>
                    <a:cs typeface="Times New Roman" pitchFamily="18" charset="0"/>
                  </a:defRPr>
                </a:pPr>
                <a:r>
                  <a:rPr lang="en-US" sz="400">
                    <a:latin typeface="Times New Roman" pitchFamily="18" charset="0"/>
                    <a:cs typeface="Times New Roman" pitchFamily="18" charset="0"/>
                  </a:rPr>
                  <a:t>Rock/C1</a:t>
                </a:r>
              </a:p>
            </c:rich>
          </c:tx>
          <c:layout>
            <c:manualLayout>
              <c:xMode val="edge"/>
              <c:yMode val="edge"/>
              <c:x val="1.2507029048805976E-2"/>
              <c:y val="0.32551064453508211"/>
            </c:manualLayout>
          </c:layout>
          <c:spPr>
            <a:noFill/>
            <a:ln>
              <a:noFill/>
            </a:ln>
            <a:effectLst/>
          </c:spPr>
        </c:title>
        <c:numFmt formatCode="General" sourceLinked="1"/>
        <c:majorTickMark val="none"/>
        <c:tickLblPos val="nextTo"/>
        <c:spPr>
          <a:noFill/>
          <a:ln>
            <a:solidFill>
              <a:schemeClr val="tx1"/>
            </a:solidFill>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Times New Roman" pitchFamily="18" charset="0"/>
                <a:ea typeface="+mn-ea"/>
                <a:cs typeface="Times New Roman" pitchFamily="18" charset="0"/>
              </a:defRPr>
            </a:pPr>
            <a:endParaRPr lang="ru-RU"/>
          </a:p>
        </c:txPr>
        <c:crossAx val="84356096"/>
        <c:crosses val="autoZero"/>
        <c:crossBetween val="between"/>
      </c:valAx>
      <c:spPr>
        <a:noFill/>
        <a:ln>
          <a:solidFill>
            <a:schemeClr val="tx1"/>
          </a:solidFill>
        </a:ln>
        <a:effectLst/>
      </c:spPr>
    </c:plotArea>
    <c:legend>
      <c:legendPos val="r"/>
      <c:layout>
        <c:manualLayout>
          <c:xMode val="edge"/>
          <c:yMode val="edge"/>
          <c:x val="0.17654424637851196"/>
          <c:y val="0.92528220560292762"/>
          <c:w val="0.81947915008541261"/>
          <c:h val="7.3242319991773691E-2"/>
        </c:manualLayout>
      </c:layout>
      <c:spPr>
        <a:noFill/>
        <a:ln>
          <a:noFill/>
        </a:ln>
        <a:effectLst/>
      </c:spPr>
      <c:txPr>
        <a:bodyPr rot="0" spcFirstLastPara="1" vertOverflow="ellipsis" vert="horz" wrap="square" anchor="ctr" anchorCtr="1"/>
        <a:lstStyle/>
        <a:p>
          <a:pPr>
            <a:defRPr sz="400" b="0" i="0" u="none" strike="noStrike" kern="1200" baseline="0">
              <a:solidFill>
                <a:schemeClr val="tx1">
                  <a:lumMod val="65000"/>
                  <a:lumOff val="35000"/>
                </a:schemeClr>
              </a:solidFill>
              <a:latin typeface="Times New Roman" pitchFamily="18" charset="0"/>
              <a:ea typeface="+mn-ea"/>
              <a:cs typeface="Times New Roman" pitchFamily="18" charset="0"/>
            </a:defRPr>
          </a:pPr>
          <a:endParaRPr lang="ru-RU"/>
        </a:p>
      </c:txPr>
    </c:legend>
    <c:plotVisOnly val="1"/>
    <c:dispBlanksAs val="gap"/>
  </c:chart>
  <c:spPr>
    <a:solidFill>
      <a:schemeClr val="bg1"/>
    </a:solidFill>
    <a:ln w="9525" cap="flat" cmpd="sng" algn="ctr">
      <a:solidFill>
        <a:schemeClr val="tx1"/>
      </a:solidFill>
      <a:round/>
    </a:ln>
    <a:effectLst/>
  </c:spPr>
  <c:txPr>
    <a:bodyPr/>
    <a:lstStyle/>
    <a:p>
      <a:pPr>
        <a:defRPr/>
      </a:pPr>
      <a:endParaRPr lang="ru-RU"/>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9.5288579260658424E-2"/>
          <c:y val="0.10516864612425411"/>
          <c:w val="0.88290961971917148"/>
          <c:h val="0.84538361692449793"/>
        </c:manualLayout>
      </c:layout>
      <c:scatterChart>
        <c:scatterStyle val="smoothMarker"/>
        <c:ser>
          <c:idx val="2"/>
          <c:order val="0"/>
          <c:tx>
            <c:v>dunites, peridotites</c:v>
          </c:tx>
          <c:spPr>
            <a:ln w="6350" cap="rnd">
              <a:solidFill>
                <a:schemeClr val="tx1"/>
              </a:solidFill>
              <a:round/>
            </a:ln>
            <a:effectLst/>
          </c:spPr>
          <c:marker>
            <c:symbol val="none"/>
          </c:marker>
          <c:xVal>
            <c:numRef>
              <c:f>'[РФА_УланСарьдаг.xlsx]привед к 100'!$C$67:$C$68</c:f>
              <c:numCache>
                <c:formatCode>General</c:formatCode>
                <c:ptCount val="2"/>
                <c:pt idx="0">
                  <c:v>35</c:v>
                </c:pt>
                <c:pt idx="1">
                  <c:v>45</c:v>
                </c:pt>
              </c:numCache>
            </c:numRef>
          </c:xVal>
          <c:yVal>
            <c:numRef>
              <c:f>'[РФА_УланСарьдаг.xlsx]привед к 100'!$D$67:$D$68</c:f>
              <c:numCache>
                <c:formatCode>General</c:formatCode>
                <c:ptCount val="2"/>
                <c:pt idx="0">
                  <c:v>0.5</c:v>
                </c:pt>
                <c:pt idx="1">
                  <c:v>3</c:v>
                </c:pt>
              </c:numCache>
            </c:numRef>
          </c:yVal>
          <c:smooth val="1"/>
          <c:extLst xmlns:c16r2="http://schemas.microsoft.com/office/drawing/2015/06/chart">
            <c:ext xmlns:c16="http://schemas.microsoft.com/office/drawing/2014/chart" uri="{C3380CC4-5D6E-409C-BE32-E72D297353CC}">
              <c16:uniqueId val="{00000000-4EE8-44E8-AB0D-62C0498258C3}"/>
            </c:ext>
          </c:extLst>
        </c:ser>
        <c:ser>
          <c:idx val="3"/>
          <c:order val="1"/>
          <c:tx>
            <c:v>4</c:v>
          </c:tx>
          <c:spPr>
            <a:ln w="6350" cap="rnd">
              <a:solidFill>
                <a:schemeClr val="tx1"/>
              </a:solidFill>
              <a:round/>
            </a:ln>
            <a:effectLst/>
          </c:spPr>
          <c:marker>
            <c:symbol val="none"/>
          </c:marker>
          <c:xVal>
            <c:numRef>
              <c:f>'[РФА_УланСарьдаг.xlsx]привед к 100'!$C$70:$C$71</c:f>
              <c:numCache>
                <c:formatCode>General</c:formatCode>
                <c:ptCount val="2"/>
                <c:pt idx="0">
                  <c:v>45</c:v>
                </c:pt>
                <c:pt idx="1">
                  <c:v>45</c:v>
                </c:pt>
              </c:numCache>
            </c:numRef>
          </c:xVal>
          <c:yVal>
            <c:numRef>
              <c:f>'[РФА_УланСарьдаг.xlsx]привед к 100'!$D$70:$D$71</c:f>
              <c:numCache>
                <c:formatCode>General</c:formatCode>
                <c:ptCount val="2"/>
                <c:pt idx="0">
                  <c:v>0.3000000000000001</c:v>
                </c:pt>
                <c:pt idx="1">
                  <c:v>3</c:v>
                </c:pt>
              </c:numCache>
            </c:numRef>
          </c:yVal>
          <c:smooth val="1"/>
          <c:extLst xmlns:c16r2="http://schemas.microsoft.com/office/drawing/2015/06/chart">
            <c:ext xmlns:c16="http://schemas.microsoft.com/office/drawing/2014/chart" uri="{C3380CC4-5D6E-409C-BE32-E72D297353CC}">
              <c16:uniqueId val="{00000001-4EE8-44E8-AB0D-62C0498258C3}"/>
            </c:ext>
          </c:extLst>
        </c:ser>
        <c:ser>
          <c:idx val="4"/>
          <c:order val="2"/>
          <c:tx>
            <c:v>5</c:v>
          </c:tx>
          <c:spPr>
            <a:ln w="6350" cap="rnd">
              <a:solidFill>
                <a:schemeClr val="tx1"/>
              </a:solidFill>
              <a:round/>
            </a:ln>
            <a:effectLst/>
          </c:spPr>
          <c:marker>
            <c:symbol val="none"/>
          </c:marker>
          <c:xVal>
            <c:numRef>
              <c:f>'[РФА_УланСарьдаг.xlsx]привед к 100'!$C$79:$C$80</c:f>
              <c:numCache>
                <c:formatCode>General</c:formatCode>
                <c:ptCount val="2"/>
                <c:pt idx="0">
                  <c:v>45</c:v>
                </c:pt>
                <c:pt idx="1">
                  <c:v>52</c:v>
                </c:pt>
              </c:numCache>
            </c:numRef>
          </c:xVal>
          <c:yVal>
            <c:numRef>
              <c:f>'[РФА_УланСарьдаг.xlsx]привед к 100'!$D$79:$D$80</c:f>
              <c:numCache>
                <c:formatCode>General</c:formatCode>
                <c:ptCount val="2"/>
                <c:pt idx="0">
                  <c:v>1.5</c:v>
                </c:pt>
                <c:pt idx="1">
                  <c:v>2.5</c:v>
                </c:pt>
              </c:numCache>
            </c:numRef>
          </c:yVal>
          <c:smooth val="1"/>
          <c:extLst xmlns:c16r2="http://schemas.microsoft.com/office/drawing/2015/06/chart">
            <c:ext xmlns:c16="http://schemas.microsoft.com/office/drawing/2014/chart" uri="{C3380CC4-5D6E-409C-BE32-E72D297353CC}">
              <c16:uniqueId val="{00000002-4EE8-44E8-AB0D-62C0498258C3}"/>
            </c:ext>
          </c:extLst>
        </c:ser>
        <c:ser>
          <c:idx val="5"/>
          <c:order val="3"/>
          <c:tx>
            <c:v>6</c:v>
          </c:tx>
          <c:spPr>
            <a:ln w="6350" cap="rnd">
              <a:solidFill>
                <a:sysClr val="windowText" lastClr="000000"/>
              </a:solidFill>
              <a:round/>
            </a:ln>
            <a:effectLst/>
          </c:spPr>
          <c:marker>
            <c:symbol val="none"/>
          </c:marker>
          <c:xVal>
            <c:numRef>
              <c:f>'[РФА_УланСарьдаг.xlsx]привед к 100'!$C$82:$C$83</c:f>
              <c:numCache>
                <c:formatCode>General</c:formatCode>
                <c:ptCount val="2"/>
                <c:pt idx="0">
                  <c:v>45</c:v>
                </c:pt>
                <c:pt idx="1">
                  <c:v>52</c:v>
                </c:pt>
              </c:numCache>
            </c:numRef>
          </c:xVal>
          <c:yVal>
            <c:numRef>
              <c:f>'[РФА_УланСарьдаг.xlsx]привед к 100'!$D$82:$D$83</c:f>
              <c:numCache>
                <c:formatCode>General</c:formatCode>
                <c:ptCount val="2"/>
                <c:pt idx="0">
                  <c:v>3</c:v>
                </c:pt>
                <c:pt idx="1">
                  <c:v>5</c:v>
                </c:pt>
              </c:numCache>
            </c:numRef>
          </c:yVal>
          <c:smooth val="1"/>
          <c:extLst xmlns:c16r2="http://schemas.microsoft.com/office/drawing/2015/06/chart">
            <c:ext xmlns:c16="http://schemas.microsoft.com/office/drawing/2014/chart" uri="{C3380CC4-5D6E-409C-BE32-E72D297353CC}">
              <c16:uniqueId val="{00000003-4EE8-44E8-AB0D-62C0498258C3}"/>
            </c:ext>
          </c:extLst>
        </c:ser>
        <c:ser>
          <c:idx val="1"/>
          <c:order val="4"/>
          <c:tx>
            <c:v>7</c:v>
          </c:tx>
          <c:spPr>
            <a:ln w="6350">
              <a:solidFill>
                <a:schemeClr val="tx1"/>
              </a:solidFill>
            </a:ln>
          </c:spPr>
          <c:marker>
            <c:symbol val="none"/>
          </c:marker>
          <c:xVal>
            <c:numRef>
              <c:f>'[РФА_УланСарьдаг.xlsx]привед к 100'!$C$85:$C$86</c:f>
              <c:numCache>
                <c:formatCode>General</c:formatCode>
                <c:ptCount val="2"/>
                <c:pt idx="0">
                  <c:v>52</c:v>
                </c:pt>
                <c:pt idx="1">
                  <c:v>55</c:v>
                </c:pt>
              </c:numCache>
            </c:numRef>
          </c:xVal>
          <c:yVal>
            <c:numRef>
              <c:f>'[РФА_УланСарьдаг.xlsx]привед к 100'!$D$85:$D$86</c:f>
              <c:numCache>
                <c:formatCode>General</c:formatCode>
                <c:ptCount val="2"/>
                <c:pt idx="0">
                  <c:v>5</c:v>
                </c:pt>
                <c:pt idx="1">
                  <c:v>5.8</c:v>
                </c:pt>
              </c:numCache>
            </c:numRef>
          </c:yVal>
          <c:smooth val="1"/>
          <c:extLst xmlns:c16r2="http://schemas.microsoft.com/office/drawing/2015/06/chart">
            <c:ext xmlns:c16="http://schemas.microsoft.com/office/drawing/2014/chart" uri="{C3380CC4-5D6E-409C-BE32-E72D297353CC}">
              <c16:uniqueId val="{00000004-4EE8-44E8-AB0D-62C0498258C3}"/>
            </c:ext>
          </c:extLst>
        </c:ser>
        <c:ser>
          <c:idx val="6"/>
          <c:order val="5"/>
          <c:tx>
            <c:v>8</c:v>
          </c:tx>
          <c:spPr>
            <a:ln w="6350">
              <a:solidFill>
                <a:schemeClr val="tx1"/>
              </a:solidFill>
            </a:ln>
          </c:spPr>
          <c:marker>
            <c:symbol val="none"/>
          </c:marker>
          <c:xVal>
            <c:numRef>
              <c:f>'[РФА_УланСарьдаг.xlsx]привед к 100'!$C$88:$C$89</c:f>
              <c:numCache>
                <c:formatCode>General</c:formatCode>
                <c:ptCount val="2"/>
                <c:pt idx="0">
                  <c:v>55</c:v>
                </c:pt>
                <c:pt idx="1">
                  <c:v>55</c:v>
                </c:pt>
              </c:numCache>
            </c:numRef>
          </c:xVal>
          <c:yVal>
            <c:numRef>
              <c:f>'[РФА_УланСарьдаг.xlsx]привед к 100'!$D$88:$D$89</c:f>
              <c:numCache>
                <c:formatCode>General</c:formatCode>
                <c:ptCount val="2"/>
                <c:pt idx="0">
                  <c:v>1.2</c:v>
                </c:pt>
                <c:pt idx="1">
                  <c:v>5.8</c:v>
                </c:pt>
              </c:numCache>
            </c:numRef>
          </c:yVal>
          <c:smooth val="1"/>
          <c:extLst xmlns:c16r2="http://schemas.microsoft.com/office/drawing/2015/06/chart">
            <c:ext xmlns:c16="http://schemas.microsoft.com/office/drawing/2014/chart" uri="{C3380CC4-5D6E-409C-BE32-E72D297353CC}">
              <c16:uniqueId val="{00000005-4EE8-44E8-AB0D-62C0498258C3}"/>
            </c:ext>
          </c:extLst>
        </c:ser>
        <c:ser>
          <c:idx val="7"/>
          <c:order val="6"/>
          <c:tx>
            <c:v>9</c:v>
          </c:tx>
          <c:spPr>
            <a:ln>
              <a:solidFill>
                <a:schemeClr val="tx1"/>
              </a:solidFill>
              <a:prstDash val="sysDot"/>
            </a:ln>
          </c:spPr>
          <c:marker>
            <c:symbol val="none"/>
          </c:marker>
          <c:xVal>
            <c:numRef>
              <c:f>'[РФА_УланСарьдаг.xlsx]привед к 100'!$C$91:$C$99</c:f>
              <c:numCache>
                <c:formatCode>General</c:formatCode>
                <c:ptCount val="9"/>
                <c:pt idx="0">
                  <c:v>40</c:v>
                </c:pt>
                <c:pt idx="1">
                  <c:v>45</c:v>
                </c:pt>
                <c:pt idx="2">
                  <c:v>48</c:v>
                </c:pt>
                <c:pt idx="3">
                  <c:v>52</c:v>
                </c:pt>
                <c:pt idx="4">
                  <c:v>55</c:v>
                </c:pt>
                <c:pt idx="5">
                  <c:v>59</c:v>
                </c:pt>
              </c:numCache>
            </c:numRef>
          </c:xVal>
          <c:yVal>
            <c:numRef>
              <c:f>'[РФА_УланСарьдаг.xlsx]привед к 100'!$D$91:$D$99</c:f>
              <c:numCache>
                <c:formatCode>General</c:formatCode>
                <c:ptCount val="9"/>
                <c:pt idx="0">
                  <c:v>0</c:v>
                </c:pt>
                <c:pt idx="1">
                  <c:v>0.3000000000000001</c:v>
                </c:pt>
                <c:pt idx="2">
                  <c:v>0.4</c:v>
                </c:pt>
                <c:pt idx="3">
                  <c:v>0.9</c:v>
                </c:pt>
                <c:pt idx="4">
                  <c:v>1.2</c:v>
                </c:pt>
                <c:pt idx="5">
                  <c:v>1.7</c:v>
                </c:pt>
              </c:numCache>
            </c:numRef>
          </c:yVal>
          <c:smooth val="1"/>
          <c:extLst xmlns:c16r2="http://schemas.microsoft.com/office/drawing/2015/06/chart">
            <c:ext xmlns:c16="http://schemas.microsoft.com/office/drawing/2014/chart" uri="{C3380CC4-5D6E-409C-BE32-E72D297353CC}">
              <c16:uniqueId val="{00000006-4EE8-44E8-AB0D-62C0498258C3}"/>
            </c:ext>
          </c:extLst>
        </c:ser>
        <c:ser>
          <c:idx val="8"/>
          <c:order val="7"/>
          <c:tx>
            <c:v>10</c:v>
          </c:tx>
          <c:spPr>
            <a:ln w="6350">
              <a:solidFill>
                <a:schemeClr val="tx1"/>
              </a:solidFill>
            </a:ln>
          </c:spPr>
          <c:marker>
            <c:symbol val="none"/>
          </c:marker>
          <c:xVal>
            <c:numRef>
              <c:f>'[РФА_УланСарьдаг.xlsx]привед к 100'!$C$101:$C$105</c:f>
              <c:numCache>
                <c:formatCode>General</c:formatCode>
                <c:ptCount val="5"/>
                <c:pt idx="0">
                  <c:v>52</c:v>
                </c:pt>
                <c:pt idx="1">
                  <c:v>55</c:v>
                </c:pt>
                <c:pt idx="2">
                  <c:v>59</c:v>
                </c:pt>
                <c:pt idx="4">
                  <c:v>64</c:v>
                </c:pt>
              </c:numCache>
            </c:numRef>
          </c:xVal>
          <c:yVal>
            <c:numRef>
              <c:f>'[РФА_УланСарьдаг.xlsx]привед к 100'!$D$101:$D$105</c:f>
              <c:numCache>
                <c:formatCode>General</c:formatCode>
                <c:ptCount val="5"/>
                <c:pt idx="0">
                  <c:v>2.5</c:v>
                </c:pt>
                <c:pt idx="1">
                  <c:v>3</c:v>
                </c:pt>
                <c:pt idx="2">
                  <c:v>3.7</c:v>
                </c:pt>
                <c:pt idx="4">
                  <c:v>4.7</c:v>
                </c:pt>
              </c:numCache>
            </c:numRef>
          </c:yVal>
          <c:smooth val="1"/>
          <c:extLst xmlns:c16r2="http://schemas.microsoft.com/office/drawing/2015/06/chart">
            <c:ext xmlns:c16="http://schemas.microsoft.com/office/drawing/2014/chart" uri="{C3380CC4-5D6E-409C-BE32-E72D297353CC}">
              <c16:uniqueId val="{00000007-4EE8-44E8-AB0D-62C0498258C3}"/>
            </c:ext>
          </c:extLst>
        </c:ser>
        <c:ser>
          <c:idx val="9"/>
          <c:order val="8"/>
          <c:tx>
            <c:v>11</c:v>
          </c:tx>
          <c:spPr>
            <a:ln w="6350">
              <a:solidFill>
                <a:schemeClr val="tx1"/>
              </a:solidFill>
            </a:ln>
          </c:spPr>
          <c:marker>
            <c:symbol val="none"/>
          </c:marker>
          <c:xVal>
            <c:numRef>
              <c:f>'[РФА_УланСарьдаг.xlsx]привед к 100'!$C$73:$C$74</c:f>
              <c:numCache>
                <c:formatCode>General</c:formatCode>
                <c:ptCount val="2"/>
                <c:pt idx="0">
                  <c:v>51</c:v>
                </c:pt>
                <c:pt idx="1">
                  <c:v>51</c:v>
                </c:pt>
              </c:numCache>
            </c:numRef>
          </c:xVal>
          <c:yVal>
            <c:numRef>
              <c:f>'[РФА_УланСарьдаг.xlsx]привед к 100'!$D$73:$D$74</c:f>
              <c:numCache>
                <c:formatCode>General</c:formatCode>
                <c:ptCount val="2"/>
                <c:pt idx="0">
                  <c:v>0.8</c:v>
                </c:pt>
                <c:pt idx="1">
                  <c:v>4.75</c:v>
                </c:pt>
              </c:numCache>
            </c:numRef>
          </c:yVal>
          <c:smooth val="1"/>
          <c:extLst xmlns:c16r2="http://schemas.microsoft.com/office/drawing/2015/06/chart">
            <c:ext xmlns:c16="http://schemas.microsoft.com/office/drawing/2014/chart" uri="{C3380CC4-5D6E-409C-BE32-E72D297353CC}">
              <c16:uniqueId val="{00000008-4EE8-44E8-AB0D-62C0498258C3}"/>
            </c:ext>
          </c:extLst>
        </c:ser>
        <c:axId val="85056896"/>
        <c:axId val="85267584"/>
      </c:scatterChart>
      <c:scatterChart>
        <c:scatterStyle val="lineMarker"/>
        <c:ser>
          <c:idx val="10"/>
          <c:order val="9"/>
          <c:tx>
            <c:v>dunites, garzburgites</c:v>
          </c:tx>
          <c:spPr>
            <a:ln w="19050">
              <a:noFill/>
            </a:ln>
          </c:spPr>
          <c:marker>
            <c:symbol val="square"/>
            <c:size val="7"/>
            <c:spPr>
              <a:solidFill>
                <a:srgbClr val="0070C0"/>
              </a:solidFill>
              <a:ln>
                <a:solidFill>
                  <a:schemeClr val="tx1"/>
                </a:solidFill>
              </a:ln>
            </c:spPr>
          </c:marker>
          <c:xVal>
            <c:numRef>
              <c:f>'[РФА_УланСарьдаг.xlsx]привед к 100'!$E$3:$E$19</c:f>
              <c:numCache>
                <c:formatCode>0.00</c:formatCode>
                <c:ptCount val="17"/>
                <c:pt idx="0">
                  <c:v>39.050201226247587</c:v>
                </c:pt>
                <c:pt idx="1">
                  <c:v>39.482400660443318</c:v>
                </c:pt>
                <c:pt idx="2">
                  <c:v>40.166104508080188</c:v>
                </c:pt>
                <c:pt idx="3">
                  <c:v>42.80945793998098</c:v>
                </c:pt>
                <c:pt idx="4">
                  <c:v>42.777912970943817</c:v>
                </c:pt>
                <c:pt idx="5">
                  <c:v>40.597327812706546</c:v>
                </c:pt>
                <c:pt idx="6">
                  <c:v>42.457503856334824</c:v>
                </c:pt>
                <c:pt idx="7">
                  <c:v>43.171431694203875</c:v>
                </c:pt>
                <c:pt idx="8">
                  <c:v>40.69660437682041</c:v>
                </c:pt>
                <c:pt idx="9">
                  <c:v>41.755598243282023</c:v>
                </c:pt>
                <c:pt idx="10">
                  <c:v>41.529119976980354</c:v>
                </c:pt>
                <c:pt idx="11">
                  <c:v>41.736775447424968</c:v>
                </c:pt>
                <c:pt idx="12">
                  <c:v>41.900198761525488</c:v>
                </c:pt>
                <c:pt idx="13">
                  <c:v>41.910278946888944</c:v>
                </c:pt>
                <c:pt idx="14">
                  <c:v>42.281483205579818</c:v>
                </c:pt>
                <c:pt idx="15">
                  <c:v>42.40495764961679</c:v>
                </c:pt>
                <c:pt idx="16">
                  <c:v>40.861438041638486</c:v>
                </c:pt>
              </c:numCache>
            </c:numRef>
          </c:xVal>
          <c:yVal>
            <c:numRef>
              <c:f>'[РФА_УланСарьдаг.xlsx]привед к 100'!$U$3:$U$19</c:f>
              <c:numCache>
                <c:formatCode>0.00</c:formatCode>
                <c:ptCount val="17"/>
                <c:pt idx="0">
                  <c:v>3.8800378787364663E-2</c:v>
                </c:pt>
                <c:pt idx="1">
                  <c:v>6.8622318618114575E-2</c:v>
                </c:pt>
                <c:pt idx="2">
                  <c:v>7.8493815125418531E-2</c:v>
                </c:pt>
                <c:pt idx="3">
                  <c:v>0.10323911284689663</c:v>
                </c:pt>
                <c:pt idx="4">
                  <c:v>6.2903638200816306E-2</c:v>
                </c:pt>
                <c:pt idx="5">
                  <c:v>6.2611167212737989E-2</c:v>
                </c:pt>
                <c:pt idx="6">
                  <c:v>5.9821562685845181E-2</c:v>
                </c:pt>
                <c:pt idx="7">
                  <c:v>6.0489466707289566E-2</c:v>
                </c:pt>
                <c:pt idx="8">
                  <c:v>5.9750008392945912E-2</c:v>
                </c:pt>
                <c:pt idx="9">
                  <c:v>5.8906704493044276E-2</c:v>
                </c:pt>
                <c:pt idx="10">
                  <c:v>5.9994609369469723E-2</c:v>
                </c:pt>
                <c:pt idx="11">
                  <c:v>5.6588518073099392E-2</c:v>
                </c:pt>
                <c:pt idx="12">
                  <c:v>5.8991156058322551E-2</c:v>
                </c:pt>
                <c:pt idx="13">
                  <c:v>6.2733497110947875E-2</c:v>
                </c:pt>
                <c:pt idx="14">
                  <c:v>5.5937018751720795E-2</c:v>
                </c:pt>
                <c:pt idx="15">
                  <c:v>8.4002100990464415E-2</c:v>
                </c:pt>
                <c:pt idx="16">
                  <c:v>6.1737431678672246E-2</c:v>
                </c:pt>
              </c:numCache>
            </c:numRef>
          </c:yVal>
          <c:extLst xmlns:c16r2="http://schemas.microsoft.com/office/drawing/2015/06/chart">
            <c:ext xmlns:c16="http://schemas.microsoft.com/office/drawing/2014/chart" uri="{C3380CC4-5D6E-409C-BE32-E72D297353CC}">
              <c16:uniqueId val="{00000009-4EE8-44E8-AB0D-62C0498258C3}"/>
            </c:ext>
          </c:extLst>
        </c:ser>
        <c:ser>
          <c:idx val="12"/>
          <c:order val="10"/>
          <c:tx>
            <c:v>1</c:v>
          </c:tx>
          <c:spPr>
            <a:ln w="19050">
              <a:noFill/>
            </a:ln>
          </c:spPr>
          <c:marker>
            <c:symbol val="square"/>
            <c:size val="8"/>
            <c:spPr>
              <a:solidFill>
                <a:srgbClr val="7030A0"/>
              </a:solidFill>
              <a:ln>
                <a:solidFill>
                  <a:schemeClr val="tx1"/>
                </a:solidFill>
              </a:ln>
            </c:spPr>
          </c:marker>
          <c:xVal>
            <c:numRef>
              <c:f>'[РФА_УланСарьдаг.xlsx]привед к 100'!$E$37</c:f>
              <c:numCache>
                <c:formatCode>0.00</c:formatCode>
                <c:ptCount val="1"/>
                <c:pt idx="0">
                  <c:v>46.245605095476648</c:v>
                </c:pt>
              </c:numCache>
            </c:numRef>
          </c:xVal>
          <c:yVal>
            <c:numRef>
              <c:f>'[РФА_УланСарьдаг.xlsx]привед к 100'!$U$37</c:f>
              <c:numCache>
                <c:formatCode>0.00</c:formatCode>
                <c:ptCount val="1"/>
                <c:pt idx="0">
                  <c:v>1.4121930739830946</c:v>
                </c:pt>
              </c:numCache>
            </c:numRef>
          </c:yVal>
          <c:extLst xmlns:c16r2="http://schemas.microsoft.com/office/drawing/2015/06/chart">
            <c:ext xmlns:c16="http://schemas.microsoft.com/office/drawing/2014/chart" uri="{C3380CC4-5D6E-409C-BE32-E72D297353CC}">
              <c16:uniqueId val="{0000000A-4EE8-44E8-AB0D-62C0498258C3}"/>
            </c:ext>
          </c:extLst>
        </c:ser>
        <c:ser>
          <c:idx val="11"/>
          <c:order val="11"/>
          <c:tx>
            <c:v>5</c:v>
          </c:tx>
          <c:spPr>
            <a:ln w="19050">
              <a:noFill/>
            </a:ln>
          </c:spPr>
          <c:marker>
            <c:symbol val="triangle"/>
            <c:size val="8"/>
            <c:spPr>
              <a:solidFill>
                <a:schemeClr val="accent2">
                  <a:lumMod val="75000"/>
                </a:schemeClr>
              </a:solidFill>
              <a:ln>
                <a:solidFill>
                  <a:schemeClr val="tx1"/>
                </a:solidFill>
              </a:ln>
            </c:spPr>
          </c:marker>
          <c:xVal>
            <c:numRef>
              <c:f>'[РФА_УланСарьдаг.xlsx]привед к 100'!$E$31:$E$32</c:f>
              <c:numCache>
                <c:formatCode>0.00</c:formatCode>
                <c:ptCount val="2"/>
                <c:pt idx="0">
                  <c:v>46.865410204264023</c:v>
                </c:pt>
                <c:pt idx="1">
                  <c:v>46.686990864147887</c:v>
                </c:pt>
              </c:numCache>
            </c:numRef>
          </c:xVal>
          <c:yVal>
            <c:numRef>
              <c:f>'[РФА_УланСарьдаг.xlsx]привед к 100'!$U$31:$U$32</c:f>
              <c:numCache>
                <c:formatCode>0.00</c:formatCode>
                <c:ptCount val="2"/>
                <c:pt idx="0">
                  <c:v>2.7166059171603574</c:v>
                </c:pt>
                <c:pt idx="1">
                  <c:v>1.8008559981507561</c:v>
                </c:pt>
              </c:numCache>
            </c:numRef>
          </c:yVal>
          <c:extLst xmlns:c16r2="http://schemas.microsoft.com/office/drawing/2015/06/chart">
            <c:ext xmlns:c16="http://schemas.microsoft.com/office/drawing/2014/chart" uri="{C3380CC4-5D6E-409C-BE32-E72D297353CC}">
              <c16:uniqueId val="{0000000B-4EE8-44E8-AB0D-62C0498258C3}"/>
            </c:ext>
          </c:extLst>
        </c:ser>
        <c:ser>
          <c:idx val="13"/>
          <c:order val="12"/>
          <c:tx>
            <c:v>21---29</c:v>
          </c:tx>
          <c:spPr>
            <a:ln w="19050">
              <a:noFill/>
            </a:ln>
          </c:spPr>
          <c:marker>
            <c:symbol val="square"/>
            <c:size val="8"/>
            <c:spPr>
              <a:solidFill>
                <a:srgbClr val="0070C0"/>
              </a:solidFill>
              <a:ln>
                <a:solidFill>
                  <a:schemeClr val="tx1"/>
                </a:solidFill>
              </a:ln>
            </c:spPr>
          </c:marker>
          <c:xVal>
            <c:numRef>
              <c:f>'[РФА_УланСарьдаг.xlsx]привед к 100'!$E$21:$E$29</c:f>
              <c:numCache>
                <c:formatCode>0.00</c:formatCode>
                <c:ptCount val="9"/>
                <c:pt idx="0">
                  <c:v>42.927158098944403</c:v>
                </c:pt>
                <c:pt idx="1">
                  <c:v>43.221451141435388</c:v>
                </c:pt>
                <c:pt idx="2">
                  <c:v>42.908425426742674</c:v>
                </c:pt>
                <c:pt idx="3">
                  <c:v>42.570677545647129</c:v>
                </c:pt>
                <c:pt idx="4">
                  <c:v>40.811341348357452</c:v>
                </c:pt>
                <c:pt idx="5">
                  <c:v>41.635659889015812</c:v>
                </c:pt>
                <c:pt idx="6">
                  <c:v>41.894886119746189</c:v>
                </c:pt>
                <c:pt idx="7">
                  <c:v>44.179463609743472</c:v>
                </c:pt>
                <c:pt idx="8">
                  <c:v>43.934512820394367</c:v>
                </c:pt>
              </c:numCache>
            </c:numRef>
          </c:xVal>
          <c:yVal>
            <c:numRef>
              <c:f>'[РФА_УланСарьдаг.xlsx]привед к 100'!$U$21:$U$29</c:f>
              <c:numCache>
                <c:formatCode>0.00</c:formatCode>
                <c:ptCount val="9"/>
                <c:pt idx="0">
                  <c:v>7.0239332112961503E-2</c:v>
                </c:pt>
                <c:pt idx="1">
                  <c:v>6.6840797616798939E-2</c:v>
                </c:pt>
                <c:pt idx="2">
                  <c:v>5.7086889910985081E-2</c:v>
                </c:pt>
                <c:pt idx="3">
                  <c:v>9.9349795572476501E-2</c:v>
                </c:pt>
                <c:pt idx="4">
                  <c:v>5.3944224865347459E-2</c:v>
                </c:pt>
                <c:pt idx="5">
                  <c:v>5.8450255165037865E-2</c:v>
                </c:pt>
                <c:pt idx="6">
                  <c:v>0.10180454459647106</c:v>
                </c:pt>
                <c:pt idx="7">
                  <c:v>0.13651702134993121</c:v>
                </c:pt>
                <c:pt idx="8">
                  <c:v>6.8267182259722309E-2</c:v>
                </c:pt>
              </c:numCache>
            </c:numRef>
          </c:yVal>
          <c:extLst xmlns:c16r2="http://schemas.microsoft.com/office/drawing/2015/06/chart">
            <c:ext xmlns:c16="http://schemas.microsoft.com/office/drawing/2014/chart" uri="{C3380CC4-5D6E-409C-BE32-E72D297353CC}">
              <c16:uniqueId val="{0000000C-4EE8-44E8-AB0D-62C0498258C3}"/>
            </c:ext>
          </c:extLst>
        </c:ser>
        <c:ser>
          <c:idx val="14"/>
          <c:order val="13"/>
          <c:tx>
            <c:v>17, 18</c:v>
          </c:tx>
          <c:spPr>
            <a:ln w="19050">
              <a:noFill/>
            </a:ln>
          </c:spPr>
          <c:marker>
            <c:symbol val="triangle"/>
            <c:size val="8"/>
            <c:spPr>
              <a:solidFill>
                <a:srgbClr val="CC99FF"/>
              </a:solidFill>
              <a:ln>
                <a:solidFill>
                  <a:schemeClr val="tx1"/>
                </a:solidFill>
              </a:ln>
            </c:spPr>
          </c:marker>
          <c:xVal>
            <c:numRef>
              <c:f>'[РФА_УланСарьдаг.xlsx]привед к 100'!$E$33:$E$34</c:f>
              <c:numCache>
                <c:formatCode>0.00</c:formatCode>
                <c:ptCount val="2"/>
                <c:pt idx="0">
                  <c:v>49.167314362952816</c:v>
                </c:pt>
                <c:pt idx="1">
                  <c:v>47.758058948500356</c:v>
                </c:pt>
              </c:numCache>
            </c:numRef>
          </c:xVal>
          <c:yVal>
            <c:numRef>
              <c:f>'[РФА_УланСарьдаг.xlsx]привед к 100'!$U$33:$U$34</c:f>
              <c:numCache>
                <c:formatCode>0.00</c:formatCode>
                <c:ptCount val="2"/>
                <c:pt idx="0">
                  <c:v>2.9728633458252594</c:v>
                </c:pt>
                <c:pt idx="1">
                  <c:v>2.587958098533651</c:v>
                </c:pt>
              </c:numCache>
            </c:numRef>
          </c:yVal>
          <c:extLst xmlns:c16r2="http://schemas.microsoft.com/office/drawing/2015/06/chart">
            <c:ext xmlns:c16="http://schemas.microsoft.com/office/drawing/2014/chart" uri="{C3380CC4-5D6E-409C-BE32-E72D297353CC}">
              <c16:uniqueId val="{0000000D-4EE8-44E8-AB0D-62C0498258C3}"/>
            </c:ext>
          </c:extLst>
        </c:ser>
        <c:ser>
          <c:idx val="23"/>
          <c:order val="14"/>
          <c:tx>
            <c:v>4</c:v>
          </c:tx>
          <c:spPr>
            <a:ln w="19050">
              <a:noFill/>
            </a:ln>
          </c:spPr>
          <c:marker>
            <c:symbol val="triangle"/>
            <c:size val="8"/>
            <c:spPr>
              <a:solidFill>
                <a:schemeClr val="accent6">
                  <a:lumMod val="75000"/>
                </a:schemeClr>
              </a:solidFill>
              <a:ln>
                <a:solidFill>
                  <a:schemeClr val="tx1"/>
                </a:solidFill>
              </a:ln>
            </c:spPr>
          </c:marker>
          <c:xVal>
            <c:numRef>
              <c:f>'[РФА_УланСарьдаг.xlsx]привед к 100'!$E$35</c:f>
              <c:numCache>
                <c:formatCode>0.00</c:formatCode>
                <c:ptCount val="1"/>
                <c:pt idx="0">
                  <c:v>48.449525283299934</c:v>
                </c:pt>
              </c:numCache>
            </c:numRef>
          </c:xVal>
          <c:yVal>
            <c:numRef>
              <c:f>'[РФА_УланСарьдаг.xlsx]привед к 100'!$U$35</c:f>
              <c:numCache>
                <c:formatCode>0.00</c:formatCode>
                <c:ptCount val="1"/>
                <c:pt idx="0">
                  <c:v>3.2044061436872942</c:v>
                </c:pt>
              </c:numCache>
            </c:numRef>
          </c:yVal>
          <c:extLst xmlns:c16r2="http://schemas.microsoft.com/office/drawing/2015/06/chart">
            <c:ext xmlns:c16="http://schemas.microsoft.com/office/drawing/2014/chart" uri="{C3380CC4-5D6E-409C-BE32-E72D297353CC}">
              <c16:uniqueId val="{0000000E-4EE8-44E8-AB0D-62C0498258C3}"/>
            </c:ext>
          </c:extLst>
        </c:ser>
        <c:ser>
          <c:idx val="16"/>
          <c:order val="15"/>
          <c:tx>
            <c:v>105--106</c:v>
          </c:tx>
          <c:spPr>
            <a:ln w="6350">
              <a:solidFill>
                <a:schemeClr val="tx1"/>
              </a:solidFill>
            </a:ln>
          </c:spPr>
          <c:xVal>
            <c:numRef>
              <c:f>'[РФА_УланСарьдаг.xlsx]привед к 100'!$C$106:$C$107</c:f>
              <c:numCache>
                <c:formatCode>General</c:formatCode>
                <c:ptCount val="2"/>
                <c:pt idx="0">
                  <c:v>59</c:v>
                </c:pt>
                <c:pt idx="1">
                  <c:v>59</c:v>
                </c:pt>
              </c:numCache>
            </c:numRef>
          </c:xVal>
          <c:yVal>
            <c:numRef>
              <c:f>'[РФА_УланСарьдаг.xlsx]привед к 100'!$D$106:$D$107</c:f>
              <c:numCache>
                <c:formatCode>General</c:formatCode>
                <c:ptCount val="2"/>
                <c:pt idx="0">
                  <c:v>1.7</c:v>
                </c:pt>
                <c:pt idx="1">
                  <c:v>6.5</c:v>
                </c:pt>
              </c:numCache>
            </c:numRef>
          </c:yVal>
          <c:extLst xmlns:c16r2="http://schemas.microsoft.com/office/drawing/2015/06/chart">
            <c:ext xmlns:c16="http://schemas.microsoft.com/office/drawing/2014/chart" uri="{C3380CC4-5D6E-409C-BE32-E72D297353CC}">
              <c16:uniqueId val="{0000000F-4EE8-44E8-AB0D-62C0498258C3}"/>
            </c:ext>
          </c:extLst>
        </c:ser>
        <c:ser>
          <c:idx val="17"/>
          <c:order val="16"/>
          <c:tx>
            <c:v>108---109</c:v>
          </c:tx>
          <c:spPr>
            <a:ln w="9525">
              <a:solidFill>
                <a:schemeClr val="tx1"/>
              </a:solidFill>
            </a:ln>
          </c:spPr>
          <c:marker>
            <c:symbol val="none"/>
          </c:marker>
          <c:xVal>
            <c:numRef>
              <c:f>'[РФА_УланСарьдаг.xlsx]привед к 100'!$C$109:$C$110</c:f>
              <c:numCache>
                <c:formatCode>General</c:formatCode>
                <c:ptCount val="2"/>
                <c:pt idx="0">
                  <c:v>55</c:v>
                </c:pt>
                <c:pt idx="1">
                  <c:v>59</c:v>
                </c:pt>
              </c:numCache>
            </c:numRef>
          </c:xVal>
          <c:yVal>
            <c:numRef>
              <c:f>'[РФА_УланСарьдаг.xlsx]привед к 100'!$D$109:$D$110</c:f>
              <c:numCache>
                <c:formatCode>General</c:formatCode>
                <c:ptCount val="2"/>
                <c:pt idx="0">
                  <c:v>5.8</c:v>
                </c:pt>
                <c:pt idx="1">
                  <c:v>6.5</c:v>
                </c:pt>
              </c:numCache>
            </c:numRef>
          </c:yVal>
          <c:extLst xmlns:c16r2="http://schemas.microsoft.com/office/drawing/2015/06/chart">
            <c:ext xmlns:c16="http://schemas.microsoft.com/office/drawing/2014/chart" uri="{C3380CC4-5D6E-409C-BE32-E72D297353CC}">
              <c16:uniqueId val="{00000010-4EE8-44E8-AB0D-62C0498258C3}"/>
            </c:ext>
          </c:extLst>
        </c:ser>
        <c:axId val="85056896"/>
        <c:axId val="85267584"/>
        <c:extLst xmlns:c16r2="http://schemas.microsoft.com/office/drawing/2015/06/chart">
          <c:ext xmlns:c15="http://schemas.microsoft.com/office/drawing/2012/chart" uri="{02D57815-91ED-43cb-92C2-25804820EDAC}">
            <c15:filteredScatterSeries>
              <c15:ser>
                <c:idx val="19"/>
                <c:order val="17"/>
                <c:tx>
                  <c:v>116--117</c:v>
                </c:tx>
                <c:spPr>
                  <a:ln w="9525">
                    <a:solidFill>
                      <a:schemeClr val="tx1"/>
                    </a:solidFill>
                  </a:ln>
                </c:spPr>
                <c:marker>
                  <c:symbol val="none"/>
                </c:marker>
                <c:xVal>
                  <c:numRef>
                    <c:extLst xmlns:c16r2="http://schemas.microsoft.com/office/drawing/2015/06/chart">
                      <c:ext uri="{02D57815-91ED-43cb-92C2-25804820EDAC}">
                        <c15:formulaRef>
                          <c15:sqref>'[РФА_УланСарьдаг.xlsx]привед к 100'!$C$116:$C$117</c15:sqref>
                        </c15:formulaRef>
                      </c:ext>
                    </c:extLst>
                    <c:numCache>
                      <c:formatCode>General</c:formatCode>
                      <c:ptCount val="2"/>
                      <c:pt idx="0">
                        <c:v>59</c:v>
                      </c:pt>
                      <c:pt idx="1">
                        <c:v>64</c:v>
                      </c:pt>
                    </c:numCache>
                  </c:numRef>
                </c:xVal>
                <c:yVal>
                  <c:numRef>
                    <c:extLst xmlns:c16r2="http://schemas.microsoft.com/office/drawing/2015/06/chart">
                      <c:ext uri="{02D57815-91ED-43cb-92C2-25804820EDAC}">
                        <c15:formulaRef>
                          <c15:sqref>'[РФА_УланСарьдаг.xlsx]привед к 100'!$D$116:$D$117</c15:sqref>
                        </c15:formulaRef>
                      </c:ext>
                    </c:extLst>
                    <c:numCache>
                      <c:formatCode>General</c:formatCode>
                      <c:ptCount val="2"/>
                      <c:pt idx="0">
                        <c:v>6.5</c:v>
                      </c:pt>
                      <c:pt idx="1">
                        <c:v>7</c:v>
                      </c:pt>
                    </c:numCache>
                  </c:numRef>
                </c:yVal>
                <c:smooth val="0"/>
                <c:extLst xmlns:c16r2="http://schemas.microsoft.com/office/drawing/2015/06/chart">
                  <c:ext xmlns:c16="http://schemas.microsoft.com/office/drawing/2014/chart" uri="{C3380CC4-5D6E-409C-BE32-E72D297353CC}">
                    <c16:uniqueId val="{00000011-4EE8-44E8-AB0D-62C0498258C3}"/>
                  </c:ext>
                </c:extLst>
              </c15:ser>
            </c15:filteredScatterSeries>
            <c15:filteredScatterSeries>
              <c15:ser>
                <c:idx val="20"/>
                <c:order val="18"/>
                <c:tx>
                  <c:v>118--119</c:v>
                </c:tx>
                <c:spPr>
                  <a:ln w="9525">
                    <a:solidFill>
                      <a:schemeClr val="tx1"/>
                    </a:solidFill>
                  </a:ln>
                </c:spPr>
                <c:marker>
                  <c:spPr>
                    <a:ln>
                      <a:noFill/>
                    </a:ln>
                  </c:spPr>
                </c:marker>
                <c:xVal>
                  <c:numRef>
                    <c:extLst xmlns:c16r2="http://schemas.microsoft.com/office/drawing/2015/06/chart" xmlns:c15="http://schemas.microsoft.com/office/drawing/2012/chart">
                      <c:ext xmlns:c15="http://schemas.microsoft.com/office/drawing/2012/chart" uri="{02D57815-91ED-43cb-92C2-25804820EDAC}">
                        <c15:formulaRef>
                          <c15:sqref>'[РФА_УланСарьдаг.xlsx]привед к 100'!$C$119:$C$120</c15:sqref>
                        </c15:formulaRef>
                      </c:ext>
                    </c:extLst>
                    <c:numCache>
                      <c:formatCode>General</c:formatCode>
                      <c:ptCount val="2"/>
                      <c:pt idx="0">
                        <c:v>69</c:v>
                      </c:pt>
                      <c:pt idx="1">
                        <c:v>69</c:v>
                      </c:pt>
                    </c:numCache>
                  </c:numRef>
                </c:xVal>
                <c:yVal>
                  <c:numRef>
                    <c:extLst xmlns:c16r2="http://schemas.microsoft.com/office/drawing/2015/06/chart" xmlns:c15="http://schemas.microsoft.com/office/drawing/2012/chart">
                      <c:ext xmlns:c15="http://schemas.microsoft.com/office/drawing/2012/chart" uri="{02D57815-91ED-43cb-92C2-25804820EDAC}">
                        <c15:formulaRef>
                          <c15:sqref>'[РФА_УланСарьдаг.xlsx]привед к 100'!$D$119:$D$120</c15:sqref>
                        </c15:formulaRef>
                      </c:ext>
                    </c:extLst>
                    <c:numCache>
                      <c:formatCode>General</c:formatCode>
                      <c:ptCount val="2"/>
                      <c:pt idx="0">
                        <c:v>3</c:v>
                      </c:pt>
                      <c:pt idx="1">
                        <c:v>7.5</c:v>
                      </c:pt>
                    </c:numCache>
                  </c:numRef>
                </c:yVal>
                <c:smooth val="0"/>
                <c:extLst xmlns:c16r2="http://schemas.microsoft.com/office/drawing/2015/06/chart" xmlns:c15="http://schemas.microsoft.com/office/drawing/2012/chart">
                  <c:ext xmlns:c16="http://schemas.microsoft.com/office/drawing/2014/chart" uri="{C3380CC4-5D6E-409C-BE32-E72D297353CC}">
                    <c16:uniqueId val="{00000012-4EE8-44E8-AB0D-62C0498258C3}"/>
                  </c:ext>
                </c:extLst>
              </c15:ser>
            </c15:filteredScatterSeries>
            <c15:filteredScatterSeries>
              <c15:ser>
                <c:idx val="21"/>
                <c:order val="19"/>
                <c:tx>
                  <c:v>121---122</c:v>
                </c:tx>
                <c:spPr>
                  <a:ln w="9525">
                    <a:solidFill>
                      <a:schemeClr val="tx1"/>
                    </a:solidFill>
                  </a:ln>
                </c:spPr>
                <c:marker>
                  <c:symbol val="none"/>
                </c:marker>
                <c:xVal>
                  <c:numRef>
                    <c:extLst xmlns:c16r2="http://schemas.microsoft.com/office/drawing/2015/06/chart" xmlns:c15="http://schemas.microsoft.com/office/drawing/2012/chart">
                      <c:ext xmlns:c15="http://schemas.microsoft.com/office/drawing/2012/chart" uri="{02D57815-91ED-43cb-92C2-25804820EDAC}">
                        <c15:formulaRef>
                          <c15:sqref>'[РФА_УланСарьдаг.xlsx]привед к 100'!$C$122:$C$123</c15:sqref>
                        </c15:formulaRef>
                      </c:ext>
                    </c:extLst>
                    <c:numCache>
                      <c:formatCode>General</c:formatCode>
                      <c:ptCount val="2"/>
                      <c:pt idx="0">
                        <c:v>64</c:v>
                      </c:pt>
                      <c:pt idx="1">
                        <c:v>69</c:v>
                      </c:pt>
                    </c:numCache>
                  </c:numRef>
                </c:xVal>
                <c:yVal>
                  <c:numRef>
                    <c:extLst xmlns:c16r2="http://schemas.microsoft.com/office/drawing/2015/06/chart" xmlns:c15="http://schemas.microsoft.com/office/drawing/2012/chart">
                      <c:ext xmlns:c15="http://schemas.microsoft.com/office/drawing/2012/chart" uri="{02D57815-91ED-43cb-92C2-25804820EDAC}">
                        <c15:formulaRef>
                          <c15:sqref>'[РФА_УланСарьдаг.xlsx]привед к 100'!$D$122:$D$123</c15:sqref>
                        </c15:formulaRef>
                      </c:ext>
                    </c:extLst>
                    <c:numCache>
                      <c:formatCode>General</c:formatCode>
                      <c:ptCount val="2"/>
                      <c:pt idx="0">
                        <c:v>7</c:v>
                      </c:pt>
                      <c:pt idx="1">
                        <c:v>7.5</c:v>
                      </c:pt>
                    </c:numCache>
                  </c:numRef>
                </c:yVal>
                <c:smooth val="0"/>
                <c:extLst xmlns:c16r2="http://schemas.microsoft.com/office/drawing/2015/06/chart" xmlns:c15="http://schemas.microsoft.com/office/drawing/2012/chart">
                  <c:ext xmlns:c16="http://schemas.microsoft.com/office/drawing/2014/chart" uri="{C3380CC4-5D6E-409C-BE32-E72D297353CC}">
                    <c16:uniqueId val="{00000013-4EE8-44E8-AB0D-62C0498258C3}"/>
                  </c:ext>
                </c:extLst>
              </c15:ser>
            </c15:filteredScatterSeries>
            <c15:filteredScatterSeries>
              <c15:ser>
                <c:idx val="22"/>
                <c:order val="20"/>
                <c:tx>
                  <c:v>124---125</c:v>
                </c:tx>
                <c:spPr>
                  <a:ln w="9525">
                    <a:solidFill>
                      <a:schemeClr val="tx1"/>
                    </a:solidFill>
                  </a:ln>
                </c:spPr>
                <c:marker>
                  <c:symbol val="none"/>
                </c:marker>
                <c:xVal>
                  <c:numRef>
                    <c:extLst xmlns:c16r2="http://schemas.microsoft.com/office/drawing/2015/06/chart" xmlns:c15="http://schemas.microsoft.com/office/drawing/2012/chart">
                      <c:ext xmlns:c15="http://schemas.microsoft.com/office/drawing/2012/chart" uri="{02D57815-91ED-43cb-92C2-25804820EDAC}">
                        <c15:formulaRef>
                          <c15:sqref>'[РФА_УланСарьдаг.xlsx]привед к 100'!$C$125:$C$126</c15:sqref>
                        </c15:formulaRef>
                      </c:ext>
                    </c:extLst>
                    <c:numCache>
                      <c:formatCode>General</c:formatCode>
                      <c:ptCount val="2"/>
                      <c:pt idx="0">
                        <c:v>64</c:v>
                      </c:pt>
                      <c:pt idx="1">
                        <c:v>69</c:v>
                      </c:pt>
                    </c:numCache>
                  </c:numRef>
                </c:xVal>
                <c:yVal>
                  <c:numRef>
                    <c:extLst xmlns:c16r2="http://schemas.microsoft.com/office/drawing/2015/06/chart" xmlns:c15="http://schemas.microsoft.com/office/drawing/2012/chart">
                      <c:ext xmlns:c15="http://schemas.microsoft.com/office/drawing/2012/chart" uri="{02D57815-91ED-43cb-92C2-25804820EDAC}">
                        <c15:formulaRef>
                          <c15:sqref>'[РФА_УланСарьдаг.xlsx]привед к 100'!$D$125:$D$126</c15:sqref>
                        </c15:formulaRef>
                      </c:ext>
                    </c:extLst>
                    <c:numCache>
                      <c:formatCode>General</c:formatCode>
                      <c:ptCount val="2"/>
                      <c:pt idx="0">
                        <c:v>4.7</c:v>
                      </c:pt>
                      <c:pt idx="1">
                        <c:v>5.5</c:v>
                      </c:pt>
                    </c:numCache>
                  </c:numRef>
                </c:yVal>
                <c:smooth val="0"/>
                <c:extLst xmlns:c16r2="http://schemas.microsoft.com/office/drawing/2015/06/chart" xmlns:c15="http://schemas.microsoft.com/office/drawing/2012/chart">
                  <c:ext xmlns:c16="http://schemas.microsoft.com/office/drawing/2014/chart" uri="{C3380CC4-5D6E-409C-BE32-E72D297353CC}">
                    <c16:uniqueId val="{00000014-4EE8-44E8-AB0D-62C0498258C3}"/>
                  </c:ext>
                </c:extLst>
              </c15:ser>
            </c15:filteredScatterSeries>
          </c:ext>
        </c:extLst>
      </c:scatterChart>
      <c:valAx>
        <c:axId val="85056896"/>
        <c:scaling>
          <c:orientation val="minMax"/>
          <c:max val="60"/>
          <c:min val="35"/>
        </c:scaling>
        <c:axPos val="b"/>
        <c:numFmt formatCode="General" sourceLinked="1"/>
        <c:majorTickMark val="in"/>
        <c:tickLblPos val="nextTo"/>
        <c:spPr>
          <a:noFill/>
          <a:ln w="9525" cap="flat" cmpd="sng" algn="ctr">
            <a:solidFill>
              <a:schemeClr val="tx1">
                <a:lumMod val="25000"/>
                <a:lumOff val="75000"/>
              </a:schemeClr>
            </a:solidFill>
            <a:round/>
          </a:ln>
          <a:effectLst/>
        </c:spPr>
        <c:txPr>
          <a:bodyPr rot="0" vert="horz"/>
          <a:lstStyle/>
          <a:p>
            <a:pPr>
              <a:defRPr sz="800" b="0" i="0" u="none" strike="noStrike" baseline="0">
                <a:solidFill>
                  <a:srgbClr val="333333"/>
                </a:solidFill>
                <a:latin typeface="Times New Roman" panose="02020603050405020304" pitchFamily="18" charset="0"/>
                <a:ea typeface="Calibri"/>
                <a:cs typeface="Times New Roman" panose="02020603050405020304" pitchFamily="18" charset="0"/>
              </a:defRPr>
            </a:pPr>
            <a:endParaRPr lang="ru-RU"/>
          </a:p>
        </c:txPr>
        <c:crossAx val="85267584"/>
        <c:crosses val="autoZero"/>
        <c:crossBetween val="midCat"/>
        <c:majorUnit val="5"/>
      </c:valAx>
      <c:valAx>
        <c:axId val="85267584"/>
        <c:scaling>
          <c:orientation val="minMax"/>
        </c:scaling>
        <c:axPos val="l"/>
        <c:majorGridlines>
          <c:spPr>
            <a:ln w="9525" cap="flat" cmpd="sng" algn="ctr">
              <a:noFill/>
              <a:round/>
            </a:ln>
            <a:effectLst/>
          </c:spPr>
        </c:majorGridlines>
        <c:numFmt formatCode="General" sourceLinked="1"/>
        <c:maj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85056896"/>
        <c:crosses val="autoZero"/>
        <c:crossBetween val="midCat"/>
      </c:valAx>
      <c:spPr>
        <a:noFill/>
        <a:ln w="25400">
          <a:noFill/>
        </a:ln>
      </c:spPr>
    </c:plotArea>
    <c:legend>
      <c:legendPos val="r"/>
      <c:legendEntry>
        <c:idx val="0"/>
        <c:delete val="1"/>
      </c:legendEntry>
      <c:legendEntry>
        <c:idx val="7"/>
        <c:delete val="1"/>
      </c:legendEntry>
      <c:legendEntry>
        <c:idx val="8"/>
        <c:delete val="1"/>
      </c:legendEntry>
      <c:legendEntry>
        <c:idx val="12"/>
        <c:delete val="1"/>
      </c:legendEntry>
      <c:legendEntry>
        <c:idx val="15"/>
        <c:delete val="1"/>
      </c:legendEntry>
      <c:legendEntry>
        <c:idx val="16"/>
        <c:delete val="1"/>
      </c:legendEntry>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ayout>
        <c:manualLayout>
          <c:xMode val="edge"/>
          <c:yMode val="edge"/>
          <c:x val="0.12044121767024692"/>
          <c:y val="0.10380219005091601"/>
          <c:w val="0.31436100077867035"/>
          <c:h val="0.43070626290310748"/>
        </c:manualLayout>
      </c:layout>
      <c:txPr>
        <a:bodyPr/>
        <a:lstStyle/>
        <a:p>
          <a:pPr>
            <a:defRPr sz="900">
              <a:latin typeface="Times New Roman" panose="02020603050405020304" pitchFamily="18" charset="0"/>
              <a:cs typeface="Times New Roman" panose="02020603050405020304" pitchFamily="18" charset="0"/>
            </a:defRPr>
          </a:pPr>
          <a:endParaRPr lang="ru-RU"/>
        </a:p>
      </c:txPr>
    </c:legend>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ru-RU"/>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t>Gabbro, </a:t>
            </a:r>
            <a:r>
              <a:rPr lang="en-US" sz="1200" dirty="0" err="1"/>
              <a:t>metagabbro</a:t>
            </a:r>
            <a:endParaRPr lang="en-US" sz="1200" dirty="0"/>
          </a:p>
        </c:rich>
      </c:tx>
      <c:layout/>
      <c:spPr>
        <a:noFill/>
        <a:ln>
          <a:noFill/>
        </a:ln>
        <a:effectLst/>
      </c:spPr>
    </c:title>
    <c:plotArea>
      <c:layout/>
      <c:lineChart>
        <c:grouping val="standard"/>
        <c:ser>
          <c:idx val="1"/>
          <c:order val="0"/>
          <c:tx>
            <c:v>5</c:v>
          </c:tx>
          <c:spPr>
            <a:ln w="19050" cap="rnd">
              <a:solidFill>
                <a:schemeClr val="accent2"/>
              </a:solidFill>
              <a:round/>
            </a:ln>
            <a:effectLst/>
          </c:spPr>
          <c:marker>
            <c:symbol val="circle"/>
            <c:size val="6"/>
            <c:spPr>
              <a:solidFill>
                <a:schemeClr val="accent2"/>
              </a:solidFill>
              <a:ln w="9525">
                <a:solidFill>
                  <a:schemeClr val="accent2"/>
                </a:solidFill>
              </a:ln>
              <a:effectLst/>
            </c:spPr>
          </c:marker>
          <c:cat>
            <c:strRef>
              <c:f>Sheet1!$Q$4:$Q$18</c:f>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extLst xmlns:c16r2="http://schemas.microsoft.com/office/drawing/2015/06/chart" xmlns:c15="http://schemas.microsoft.com/office/drawing/2012/chart"/>
            </c:strRef>
          </c:cat>
          <c:val>
            <c:numRef>
              <c:f>Sheet1!$S$4:$S$18</c:f>
              <c:numCache>
                <c:formatCode>General</c:formatCode>
                <c:ptCount val="15"/>
                <c:pt idx="0">
                  <c:v>20.870602265951099</c:v>
                </c:pt>
                <c:pt idx="1">
                  <c:v>5.3436931368860714</c:v>
                </c:pt>
                <c:pt idx="2">
                  <c:v>4.5869455529562844</c:v>
                </c:pt>
                <c:pt idx="3">
                  <c:v>9.0399522957662555</c:v>
                </c:pt>
                <c:pt idx="4">
                  <c:v>5.9033989266547424</c:v>
                </c:pt>
                <c:pt idx="5">
                  <c:v>2.6061705099615269</c:v>
                </c:pt>
                <c:pt idx="6">
                  <c:v>9.232350642234362</c:v>
                </c:pt>
                <c:pt idx="7">
                  <c:v>1.4850890259856573</c:v>
                </c:pt>
                <c:pt idx="8">
                  <c:v>0.53414053456803134</c:v>
                </c:pt>
                <c:pt idx="9">
                  <c:v>1.1294106971558937</c:v>
                </c:pt>
                <c:pt idx="10">
                  <c:v>0.9211545136571172</c:v>
                </c:pt>
                <c:pt idx="11">
                  <c:v>0.74308517957891862</c:v>
                </c:pt>
                <c:pt idx="12">
                  <c:v>0.7859485475764546</c:v>
                </c:pt>
                <c:pt idx="13">
                  <c:v>0.81063065559189629</c:v>
                </c:pt>
                <c:pt idx="14">
                  <c:v>0.85437500610966144</c:v>
                </c:pt>
              </c:numCache>
              <c:extLst xmlns:c16r2="http://schemas.microsoft.com/office/drawing/2015/06/chart" xmlns:c15="http://schemas.microsoft.com/office/drawing/2012/chart"/>
            </c:numRef>
          </c:val>
          <c:extLst xmlns:c16r2="http://schemas.microsoft.com/office/drawing/2015/06/chart">
            <c:ext xmlns:c16="http://schemas.microsoft.com/office/drawing/2014/chart" uri="{C3380CC4-5D6E-409C-BE32-E72D297353CC}">
              <c16:uniqueId val="{00000000-1292-4C45-AA20-2C65119E96C3}"/>
            </c:ext>
          </c:extLst>
        </c:ser>
        <c:ser>
          <c:idx val="4"/>
          <c:order val="1"/>
          <c:tx>
            <c:v>6</c:v>
          </c:tx>
          <c:spPr>
            <a:ln w="19050" cap="rnd">
              <a:solidFill>
                <a:schemeClr val="accent5"/>
              </a:solidFill>
              <a:round/>
            </a:ln>
            <a:effectLst/>
          </c:spPr>
          <c:marker>
            <c:symbol val="circle"/>
            <c:size val="6"/>
            <c:spPr>
              <a:solidFill>
                <a:schemeClr val="accent5"/>
              </a:solidFill>
              <a:ln w="9525">
                <a:solidFill>
                  <a:schemeClr val="accent5"/>
                </a:solidFill>
              </a:ln>
              <a:effectLst/>
            </c:spPr>
          </c:marker>
          <c:cat>
            <c:strRef>
              <c:f>Sheet1!$Q$4:$Q$18</c:f>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extLst xmlns:c16r2="http://schemas.microsoft.com/office/drawing/2015/06/chart" xmlns:c15="http://schemas.microsoft.com/office/drawing/2012/chart"/>
            </c:strRef>
          </c:cat>
          <c:val>
            <c:numRef>
              <c:f>Sheet1!$Y$4:$Y$18</c:f>
              <c:numCache>
                <c:formatCode>General</c:formatCode>
                <c:ptCount val="15"/>
                <c:pt idx="0">
                  <c:v>71.350437549721505</c:v>
                </c:pt>
                <c:pt idx="1">
                  <c:v>13.029182500742625</c:v>
                </c:pt>
                <c:pt idx="2">
                  <c:v>16.752340738020919</c:v>
                </c:pt>
                <c:pt idx="3">
                  <c:v>17.30310262529833</c:v>
                </c:pt>
                <c:pt idx="4">
                  <c:v>12.000795544948295</c:v>
                </c:pt>
                <c:pt idx="5">
                  <c:v>5.2677608134174649</c:v>
                </c:pt>
                <c:pt idx="6">
                  <c:v>7.3186842869122097</c:v>
                </c:pt>
                <c:pt idx="7">
                  <c:v>2.6615969581749059</c:v>
                </c:pt>
                <c:pt idx="8">
                  <c:v>0.98777361481585479</c:v>
                </c:pt>
                <c:pt idx="9">
                  <c:v>1.660673056967936</c:v>
                </c:pt>
                <c:pt idx="10">
                  <c:v>1.442667331599758</c:v>
                </c:pt>
                <c:pt idx="11">
                  <c:v>1.2215111857116632</c:v>
                </c:pt>
                <c:pt idx="12">
                  <c:v>1.0569382884418681</c:v>
                </c:pt>
                <c:pt idx="13">
                  <c:v>1.0305923193751354</c:v>
                </c:pt>
                <c:pt idx="14">
                  <c:v>1.0661606479126724</c:v>
                </c:pt>
              </c:numCache>
              <c:extLst xmlns:c16r2="http://schemas.microsoft.com/office/drawing/2015/06/chart" xmlns:c15="http://schemas.microsoft.com/office/drawing/2012/chart"/>
            </c:numRef>
          </c:val>
          <c:extLst xmlns:c16r2="http://schemas.microsoft.com/office/drawing/2015/06/chart">
            <c:ext xmlns:c16="http://schemas.microsoft.com/office/drawing/2014/chart" uri="{C3380CC4-5D6E-409C-BE32-E72D297353CC}">
              <c16:uniqueId val="{00000001-1292-4C45-AA20-2C65119E96C3}"/>
            </c:ext>
          </c:extLst>
        </c:ser>
        <c:marker val="1"/>
        <c:axId val="84846464"/>
        <c:axId val="84848000"/>
        <c:extLst xmlns:c16r2="http://schemas.microsoft.com/office/drawing/2015/06/chart">
          <c:ext xmlns:c15="http://schemas.microsoft.com/office/drawing/2012/chart" uri="{02D57815-91ED-43cb-92C2-25804820EDAC}">
            <c15:filteredLineSeries>
              <c15:ser>
                <c:idx val="0"/>
                <c:order val="0"/>
                <c:tx>
                  <c:v>US-11</c:v>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extLst xmlns:c16r2="http://schemas.microsoft.com/office/drawing/2015/06/chart">
                      <c:ext uri="{02D57815-91ED-43cb-92C2-25804820EDAC}">
                        <c15:formulaRef>
                          <c15:sqref>Sheet1!$Q$4:$Q$18</c15:sqref>
                        </c15:formulaRef>
                      </c:ext>
                    </c:extLst>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extLst xmlns:c16r2="http://schemas.microsoft.com/office/drawing/2015/06/chart">
                      <c:ext uri="{02D57815-91ED-43cb-92C2-25804820EDAC}">
                        <c15:formulaRef>
                          <c15:sqref>Sheet1!$R$4:$R$18</c15:sqref>
                        </c15:formulaRef>
                      </c:ext>
                    </c:extLst>
                    <c:numCache>
                      <c:formatCode>General</c:formatCode>
                      <c:ptCount val="15"/>
                      <c:pt idx="0">
                        <c:v>14.384920634920634</c:v>
                      </c:pt>
                      <c:pt idx="1">
                        <c:v>2.988963825873697</c:v>
                      </c:pt>
                      <c:pt idx="2">
                        <c:v>2.7472527472527468</c:v>
                      </c:pt>
                      <c:pt idx="3">
                        <c:v>9.9880952380952372</c:v>
                      </c:pt>
                      <c:pt idx="4">
                        <c:v>6.345238095238094</c:v>
                      </c:pt>
                      <c:pt idx="5">
                        <c:v>2.9028049575994781</c:v>
                      </c:pt>
                      <c:pt idx="6">
                        <c:v>1.3887146074646075</c:v>
                      </c:pt>
                      <c:pt idx="7">
                        <c:v>1.4315136701068261</c:v>
                      </c:pt>
                      <c:pt idx="8">
                        <c:v>0.74020519666199813</c:v>
                      </c:pt>
                      <c:pt idx="9">
                        <c:v>0.9486607142857143</c:v>
                      </c:pt>
                      <c:pt idx="10">
                        <c:v>0.75959488272921094</c:v>
                      </c:pt>
                      <c:pt idx="11">
                        <c:v>0.60047095761381475</c:v>
                      </c:pt>
                      <c:pt idx="12">
                        <c:v>0.55165816326530615</c:v>
                      </c:pt>
                      <c:pt idx="13">
                        <c:v>0.53210678210678197</c:v>
                      </c:pt>
                      <c:pt idx="14">
                        <c:v>0.47814207650273227</c:v>
                      </c:pt>
                    </c:numCache>
                  </c:numRef>
                </c:val>
                <c:smooth val="0"/>
                <c:extLst xmlns:c16r2="http://schemas.microsoft.com/office/drawing/2015/06/chart">
                  <c:ext xmlns:c16="http://schemas.microsoft.com/office/drawing/2014/chart" uri="{C3380CC4-5D6E-409C-BE32-E72D297353CC}">
                    <c16:uniqueId val="{00000002-1292-4C45-AA20-2C65119E96C3}"/>
                  </c:ext>
                </c:extLst>
              </c15:ser>
            </c15:filteredLineSeries>
            <c15:filteredLineSeries>
              <c15:ser>
                <c:idx val="2"/>
                <c:order val="2"/>
                <c:tx>
                  <c:v>VSG-99 alk gabbro</c:v>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extLst xmlns:c16r2="http://schemas.microsoft.com/office/drawing/2015/06/chart" xmlns:c15="http://schemas.microsoft.com/office/drawing/2012/chart">
                      <c:ext xmlns:c15="http://schemas.microsoft.com/office/drawing/2012/chart" uri="{02D57815-91ED-43cb-92C2-25804820EDAC}">
                        <c15:formulaRef>
                          <c15:sqref>Sheet1!$Q$4:$Q$18</c15:sqref>
                        </c15:formulaRef>
                      </c:ext>
                    </c:extLst>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Sheet1!$U$4:$U$18</c15:sqref>
                        </c15:formulaRef>
                      </c:ext>
                    </c:extLst>
                    <c:numCache>
                      <c:formatCode>General</c:formatCode>
                      <c:ptCount val="15"/>
                      <c:pt idx="0">
                        <c:v>3.2349896480331264</c:v>
                      </c:pt>
                      <c:pt idx="1">
                        <c:v>1.937789771340807</c:v>
                      </c:pt>
                      <c:pt idx="2">
                        <c:v>2.7564408835311847</c:v>
                      </c:pt>
                      <c:pt idx="3">
                        <c:v>2.2694696607740088</c:v>
                      </c:pt>
                      <c:pt idx="4">
                        <c:v>1.7757604714126454</c:v>
                      </c:pt>
                      <c:pt idx="5">
                        <c:v>1.3867163212011338</c:v>
                      </c:pt>
                      <c:pt idx="6">
                        <c:v>0.92283964566573273</c:v>
                      </c:pt>
                      <c:pt idx="7">
                        <c:v>1.2114889573973722</c:v>
                      </c:pt>
                      <c:pt idx="8">
                        <c:v>0.91176573053970755</c:v>
                      </c:pt>
                      <c:pt idx="9">
                        <c:v>0.91734677184818958</c:v>
                      </c:pt>
                      <c:pt idx="10">
                        <c:v>0.86567164179104461</c:v>
                      </c:pt>
                      <c:pt idx="11">
                        <c:v>0.74423903855341988</c:v>
                      </c:pt>
                      <c:pt idx="12">
                        <c:v>0.6377551020408162</c:v>
                      </c:pt>
                      <c:pt idx="13">
                        <c:v>0.66057131274522574</c:v>
                      </c:pt>
                      <c:pt idx="14">
                        <c:v>0.61681013213443725</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3-1292-4C45-AA20-2C65119E96C3}"/>
                  </c:ext>
                </c:extLst>
              </c15:ser>
            </c15:filteredLineSeries>
            <c15:filteredLineSeries>
              <c15:ser>
                <c:idx val="3"/>
                <c:order val="3"/>
                <c:tx>
                  <c:v>VS 294 gabbro</c:v>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extLst xmlns:c16r2="http://schemas.microsoft.com/office/drawing/2015/06/chart" xmlns:c15="http://schemas.microsoft.com/office/drawing/2012/chart">
                      <c:ext xmlns:c15="http://schemas.microsoft.com/office/drawing/2012/chart" uri="{02D57815-91ED-43cb-92C2-25804820EDAC}">
                        <c15:formulaRef>
                          <c15:sqref>Sheet1!$Q$4:$Q$18</c15:sqref>
                        </c15:formulaRef>
                      </c:ext>
                    </c:extLst>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Sheet1!$V$4:$V$18</c15:sqref>
                        </c15:formulaRef>
                      </c:ext>
                    </c:extLst>
                    <c:numCache>
                      <c:formatCode>General</c:formatCode>
                      <c:ptCount val="15"/>
                      <c:pt idx="0">
                        <c:v>21.382822134701829</c:v>
                      </c:pt>
                      <c:pt idx="1">
                        <c:v>2.4739961491712115</c:v>
                      </c:pt>
                      <c:pt idx="2">
                        <c:v>3.2131611078979496</c:v>
                      </c:pt>
                      <c:pt idx="3">
                        <c:v>5.6450650435612841</c:v>
                      </c:pt>
                      <c:pt idx="4">
                        <c:v>3.7196165015713882</c:v>
                      </c:pt>
                      <c:pt idx="5">
                        <c:v>2.0435956165691462</c:v>
                      </c:pt>
                      <c:pt idx="6">
                        <c:v>1.1280816262019269</c:v>
                      </c:pt>
                      <c:pt idx="7">
                        <c:v>1.2360205238789546</c:v>
                      </c:pt>
                      <c:pt idx="8">
                        <c:v>0.59773909563825534</c:v>
                      </c:pt>
                      <c:pt idx="9">
                        <c:v>0.73050768743805672</c:v>
                      </c:pt>
                      <c:pt idx="10">
                        <c:v>0.60118312839668464</c:v>
                      </c:pt>
                      <c:pt idx="11">
                        <c:v>0.52525347906658326</c:v>
                      </c:pt>
                      <c:pt idx="12">
                        <c:v>0.40812064174040541</c:v>
                      </c:pt>
                      <c:pt idx="13">
                        <c:v>0.39781994669212711</c:v>
                      </c:pt>
                      <c:pt idx="14">
                        <c:v>0.32786885245901642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4-1292-4C45-AA20-2C65119E96C3}"/>
                  </c:ext>
                </c:extLst>
              </c15:ser>
            </c15:filteredLineSeries>
            <c15:filteredLineSeries>
              <c15:ser>
                <c:idx val="5"/>
                <c:order val="5"/>
                <c:tx>
                  <c:v>VS 307</c:v>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extLst xmlns:c16r2="http://schemas.microsoft.com/office/drawing/2015/06/chart" xmlns:c15="http://schemas.microsoft.com/office/drawing/2012/chart">
                      <c:ext xmlns:c15="http://schemas.microsoft.com/office/drawing/2012/chart" uri="{02D57815-91ED-43cb-92C2-25804820EDAC}">
                        <c15:formulaRef>
                          <c15:sqref>Sheet1!$Q$4:$Q$18</c15:sqref>
                        </c15:formulaRef>
                      </c:ext>
                    </c:extLst>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Sheet1!$W$4:$W$18</c15:sqref>
                        </c15:formulaRef>
                      </c:ext>
                    </c:extLst>
                    <c:numCache>
                      <c:formatCode>General</c:formatCode>
                      <c:ptCount val="15"/>
                      <c:pt idx="0">
                        <c:v>12.197793444059426</c:v>
                      </c:pt>
                      <c:pt idx="1">
                        <c:v>2.6461850575673451</c:v>
                      </c:pt>
                      <c:pt idx="2">
                        <c:v>2.5276432254565844</c:v>
                      </c:pt>
                      <c:pt idx="3">
                        <c:v>8.4358943720874642</c:v>
                      </c:pt>
                      <c:pt idx="4">
                        <c:v>5.365037638905485</c:v>
                      </c:pt>
                      <c:pt idx="5">
                        <c:v>2.5370864753648901</c:v>
                      </c:pt>
                      <c:pt idx="6">
                        <c:v>1.2186826867493614</c:v>
                      </c:pt>
                      <c:pt idx="7">
                        <c:v>1.324369720410332</c:v>
                      </c:pt>
                      <c:pt idx="8">
                        <c:v>0.6341260141886842</c:v>
                      </c:pt>
                      <c:pt idx="9">
                        <c:v>0.86937689298498078</c:v>
                      </c:pt>
                      <c:pt idx="10">
                        <c:v>0.64202823854202506</c:v>
                      </c:pt>
                      <c:pt idx="11">
                        <c:v>0.57315130800612935</c:v>
                      </c:pt>
                      <c:pt idx="12">
                        <c:v>0.47262004335728797</c:v>
                      </c:pt>
                      <c:pt idx="13">
                        <c:v>0.48881695434449646</c:v>
                      </c:pt>
                      <c:pt idx="14">
                        <c:v>0.45053074480567434</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5-1292-4C45-AA20-2C65119E96C3}"/>
                  </c:ext>
                </c:extLst>
              </c15:ser>
            </c15:filteredLineSeries>
            <c15:filteredLineSeries>
              <c15:ser>
                <c:idx val="6"/>
                <c:order val="6"/>
                <c:tx>
                  <c:v>VS 298</c:v>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extLst xmlns:c16r2="http://schemas.microsoft.com/office/drawing/2015/06/chart" xmlns:c15="http://schemas.microsoft.com/office/drawing/2012/chart">
                      <c:ext xmlns:c15="http://schemas.microsoft.com/office/drawing/2012/chart" uri="{02D57815-91ED-43cb-92C2-25804820EDAC}">
                        <c15:formulaRef>
                          <c15:sqref>Sheet1!$Q$4:$Q$18</c15:sqref>
                        </c15:formulaRef>
                      </c:ext>
                    </c:extLst>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Sheet1!$X$4:$X$32</c15:sqref>
                        </c15:formulaRef>
                      </c:ext>
                    </c:extLst>
                    <c:numCache>
                      <c:formatCode>General</c:formatCode>
                      <c:ptCount val="29"/>
                      <c:pt idx="0">
                        <c:v>24.328725770575151</c:v>
                      </c:pt>
                      <c:pt idx="1">
                        <c:v>12.488902163106493</c:v>
                      </c:pt>
                      <c:pt idx="2">
                        <c:v>14.436826281440199</c:v>
                      </c:pt>
                      <c:pt idx="3">
                        <c:v>10.879408960915157</c:v>
                      </c:pt>
                      <c:pt idx="4">
                        <c:v>7.5270098506514147</c:v>
                      </c:pt>
                      <c:pt idx="5">
                        <c:v>4.2114473014090397</c:v>
                      </c:pt>
                      <c:pt idx="6">
                        <c:v>3.671047715971453</c:v>
                      </c:pt>
                      <c:pt idx="7">
                        <c:v>2.8532968207998208</c:v>
                      </c:pt>
                      <c:pt idx="8">
                        <c:v>0.76880270250378524</c:v>
                      </c:pt>
                      <c:pt idx="9">
                        <c:v>2.009224623865379</c:v>
                      </c:pt>
                      <c:pt idx="10">
                        <c:v>1.8407723062475991</c:v>
                      </c:pt>
                      <c:pt idx="11">
                        <c:v>1.6086749285033368</c:v>
                      </c:pt>
                      <c:pt idx="12">
                        <c:v>1.6118667438376684</c:v>
                      </c:pt>
                      <c:pt idx="13">
                        <c:v>1.4985411791894157</c:v>
                      </c:pt>
                      <c:pt idx="14">
                        <c:v>1.5737704918032787</c:v>
                      </c:pt>
                      <c:pt idx="17">
                        <c:v>287.68895546779248</c:v>
                      </c:pt>
                      <c:pt idx="18">
                        <c:v>67.001523559852913</c:v>
                      </c:pt>
                      <c:pt idx="19">
                        <c:v>108.3325767548837</c:v>
                      </c:pt>
                      <c:pt idx="20">
                        <c:v>23.236415633937082</c:v>
                      </c:pt>
                      <c:pt idx="21">
                        <c:v>14.436826281440199</c:v>
                      </c:pt>
                      <c:pt idx="22">
                        <c:v>5.5247421786983271</c:v>
                      </c:pt>
                      <c:pt idx="23">
                        <c:v>3.1991850542909628</c:v>
                      </c:pt>
                      <c:pt idx="24">
                        <c:v>1.5396558721649096</c:v>
                      </c:pt>
                      <c:pt idx="25">
                        <c:v>1.5737037344054381</c:v>
                      </c:pt>
                      <c:pt idx="26">
                        <c:v>0.57395932634254854</c:v>
                      </c:pt>
                      <c:pt idx="27">
                        <c:v>1.8312258173049967</c:v>
                      </c:pt>
                      <c:pt idx="28">
                        <c:v>1.5652173913043477</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6-1292-4C45-AA20-2C65119E96C3}"/>
                  </c:ext>
                </c:extLst>
              </c15:ser>
            </c15:filteredLineSeries>
          </c:ext>
        </c:extLst>
      </c:lineChart>
      <c:catAx>
        <c:axId val="84846464"/>
        <c:scaling>
          <c:orientation val="minMax"/>
        </c:scaling>
        <c:axPos val="b"/>
        <c:numFmt formatCode="General" sourceLinked="1"/>
        <c:maj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84848000"/>
        <c:crossesAt val="0.1"/>
        <c:auto val="1"/>
        <c:lblAlgn val="ctr"/>
        <c:lblOffset val="100"/>
      </c:catAx>
      <c:valAx>
        <c:axId val="84848000"/>
        <c:scaling>
          <c:logBase val="10"/>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Rock/N-MORB</a:t>
                </a:r>
              </a:p>
            </c:rich>
          </c:tx>
          <c:layout/>
          <c:spPr>
            <a:noFill/>
            <a:ln>
              <a:noFill/>
            </a:ln>
            <a:effectLst/>
          </c:spPr>
        </c:title>
        <c:numFmt formatCode="General" sourceLinked="1"/>
        <c:majorTickMark val="none"/>
        <c:tickLblPos val="nextTo"/>
        <c:spPr>
          <a:noFill/>
          <a:ln>
            <a:solidFill>
              <a:schemeClr val="tx1"/>
            </a:solid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84846464"/>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chart>
  <c:spPr>
    <a:solidFill>
      <a:srgbClr val="FFFFFF"/>
    </a:solidFill>
    <a:ln w="952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ru-RU"/>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t>Peridotites, gabbro</a:t>
            </a:r>
          </a:p>
        </c:rich>
      </c:tx>
      <c:layout/>
      <c:spPr>
        <a:noFill/>
        <a:ln>
          <a:noFill/>
        </a:ln>
        <a:effectLst/>
      </c:spPr>
    </c:title>
    <c:plotArea>
      <c:layout/>
      <c:lineChart>
        <c:grouping val="standard"/>
        <c:ser>
          <c:idx val="0"/>
          <c:order val="0"/>
          <c:tx>
            <c:v>1</c:v>
          </c:tx>
          <c:spPr>
            <a:ln w="25400" cap="rnd">
              <a:solidFill>
                <a:schemeClr val="accent1"/>
              </a:solidFill>
              <a:round/>
            </a:ln>
            <a:effectLst/>
          </c:spPr>
          <c:marker>
            <c:symbol val="circle"/>
            <c:size val="6"/>
            <c:spPr>
              <a:solidFill>
                <a:schemeClr val="accent1"/>
              </a:solidFill>
              <a:ln w="9525">
                <a:solidFill>
                  <a:schemeClr val="accent1"/>
                </a:solidFill>
              </a:ln>
              <a:effectLst/>
            </c:spPr>
          </c:marker>
          <c:cat>
            <c:strRef>
              <c:f>Sheet1!$Q$4:$Q$18</c:f>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f>Sheet1!$R$4:$R$18</c:f>
              <c:numCache>
                <c:formatCode>General</c:formatCode>
                <c:ptCount val="15"/>
                <c:pt idx="0">
                  <c:v>14.384920634920634</c:v>
                </c:pt>
                <c:pt idx="1">
                  <c:v>2.988963825873697</c:v>
                </c:pt>
                <c:pt idx="2">
                  <c:v>2.7472527472527486</c:v>
                </c:pt>
                <c:pt idx="3">
                  <c:v>9.9880952380952408</c:v>
                </c:pt>
                <c:pt idx="4">
                  <c:v>6.3452380952380958</c:v>
                </c:pt>
                <c:pt idx="5">
                  <c:v>2.9028049575994781</c:v>
                </c:pt>
                <c:pt idx="6">
                  <c:v>1.3887146074646071</c:v>
                </c:pt>
                <c:pt idx="7">
                  <c:v>1.4315136701068258</c:v>
                </c:pt>
                <c:pt idx="8">
                  <c:v>0.74020519666199835</c:v>
                </c:pt>
                <c:pt idx="9">
                  <c:v>0.94866071428571452</c:v>
                </c:pt>
                <c:pt idx="10">
                  <c:v>0.75959488272921094</c:v>
                </c:pt>
                <c:pt idx="11">
                  <c:v>0.60047095761381508</c:v>
                </c:pt>
                <c:pt idx="12">
                  <c:v>0.55165816326530615</c:v>
                </c:pt>
                <c:pt idx="13">
                  <c:v>0.53210678210678197</c:v>
                </c:pt>
                <c:pt idx="14">
                  <c:v>0.47814207650273227</c:v>
                </c:pt>
              </c:numCache>
            </c:numRef>
          </c:val>
          <c:extLst xmlns:c16r2="http://schemas.microsoft.com/office/drawing/2015/06/chart">
            <c:ext xmlns:c16="http://schemas.microsoft.com/office/drawing/2014/chart" uri="{C3380CC4-5D6E-409C-BE32-E72D297353CC}">
              <c16:uniqueId val="{00000000-BB43-4284-8954-A0954573B2EF}"/>
            </c:ext>
          </c:extLst>
        </c:ser>
        <c:ser>
          <c:idx val="5"/>
          <c:order val="1"/>
          <c:tx>
            <c:v>2</c:v>
          </c:tx>
          <c:spPr>
            <a:ln w="19050" cap="rnd">
              <a:solidFill>
                <a:schemeClr val="accent6"/>
              </a:solidFill>
              <a:round/>
            </a:ln>
            <a:effectLst/>
          </c:spPr>
          <c:marker>
            <c:symbol val="circle"/>
            <c:size val="6"/>
            <c:spPr>
              <a:solidFill>
                <a:schemeClr val="accent6"/>
              </a:solidFill>
              <a:ln w="9525">
                <a:solidFill>
                  <a:schemeClr val="accent6"/>
                </a:solidFill>
              </a:ln>
              <a:effectLst/>
            </c:spPr>
          </c:marker>
          <c:cat>
            <c:strRef>
              <c:f>Sheet1!$Q$4:$Q$18</c:f>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f>Sheet1!$W$4:$W$18</c:f>
              <c:numCache>
                <c:formatCode>General</c:formatCode>
                <c:ptCount val="15"/>
                <c:pt idx="0">
                  <c:v>12.197793444059421</c:v>
                </c:pt>
                <c:pt idx="1">
                  <c:v>2.646185057567346</c:v>
                </c:pt>
                <c:pt idx="2">
                  <c:v>2.5276432254565844</c:v>
                </c:pt>
                <c:pt idx="3">
                  <c:v>8.4358943720874677</c:v>
                </c:pt>
                <c:pt idx="4">
                  <c:v>5.3650376389054806</c:v>
                </c:pt>
                <c:pt idx="5">
                  <c:v>2.5370864753648887</c:v>
                </c:pt>
                <c:pt idx="6">
                  <c:v>1.2186826867493614</c:v>
                </c:pt>
                <c:pt idx="7">
                  <c:v>1.324369720410332</c:v>
                </c:pt>
                <c:pt idx="8">
                  <c:v>0.63412601418868464</c:v>
                </c:pt>
                <c:pt idx="9">
                  <c:v>0.869376892984981</c:v>
                </c:pt>
                <c:pt idx="10">
                  <c:v>0.64202823854202551</c:v>
                </c:pt>
                <c:pt idx="11">
                  <c:v>0.57315130800612935</c:v>
                </c:pt>
                <c:pt idx="12">
                  <c:v>0.47262004335728808</c:v>
                </c:pt>
                <c:pt idx="13">
                  <c:v>0.48881695434449668</c:v>
                </c:pt>
                <c:pt idx="14">
                  <c:v>0.45053074480567434</c:v>
                </c:pt>
              </c:numCache>
            </c:numRef>
          </c:val>
          <c:extLst xmlns:c16r2="http://schemas.microsoft.com/office/drawing/2015/06/chart">
            <c:ext xmlns:c16="http://schemas.microsoft.com/office/drawing/2014/chart" uri="{C3380CC4-5D6E-409C-BE32-E72D297353CC}">
              <c16:uniqueId val="{00000001-BB43-4284-8954-A0954573B2EF}"/>
            </c:ext>
          </c:extLst>
        </c:ser>
        <c:ser>
          <c:idx val="3"/>
          <c:order val="2"/>
          <c:tx>
            <c:v>3</c:v>
          </c:tx>
          <c:spPr>
            <a:ln w="19050" cap="rnd">
              <a:solidFill>
                <a:schemeClr val="accent4"/>
              </a:solidFill>
              <a:round/>
            </a:ln>
            <a:effectLst/>
          </c:spPr>
          <c:marker>
            <c:symbol val="circle"/>
            <c:size val="6"/>
            <c:spPr>
              <a:solidFill>
                <a:schemeClr val="accent4"/>
              </a:solidFill>
              <a:ln w="9525">
                <a:solidFill>
                  <a:schemeClr val="accent4"/>
                </a:solidFill>
              </a:ln>
              <a:effectLst/>
            </c:spPr>
          </c:marker>
          <c:cat>
            <c:strRef>
              <c:f>Sheet1!$Q$4:$Q$18</c:f>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f>Sheet1!$V$4:$V$18</c:f>
              <c:numCache>
                <c:formatCode>General</c:formatCode>
                <c:ptCount val="15"/>
                <c:pt idx="0">
                  <c:v>21.382822134701822</c:v>
                </c:pt>
                <c:pt idx="1">
                  <c:v>2.4739961491712115</c:v>
                </c:pt>
                <c:pt idx="2">
                  <c:v>3.213161107897951</c:v>
                </c:pt>
                <c:pt idx="3">
                  <c:v>5.6450650435612841</c:v>
                </c:pt>
                <c:pt idx="4">
                  <c:v>3.7196165015713882</c:v>
                </c:pt>
                <c:pt idx="5">
                  <c:v>2.0435956165691462</c:v>
                </c:pt>
                <c:pt idx="6">
                  <c:v>1.1280816262019273</c:v>
                </c:pt>
                <c:pt idx="7">
                  <c:v>1.236020523878955</c:v>
                </c:pt>
                <c:pt idx="8">
                  <c:v>0.59773909563825534</c:v>
                </c:pt>
                <c:pt idx="9">
                  <c:v>0.73050768743805672</c:v>
                </c:pt>
                <c:pt idx="10">
                  <c:v>0.60118312839668453</c:v>
                </c:pt>
                <c:pt idx="11">
                  <c:v>0.52525347906658348</c:v>
                </c:pt>
                <c:pt idx="12">
                  <c:v>0.40812064174040552</c:v>
                </c:pt>
                <c:pt idx="13">
                  <c:v>0.39781994669212722</c:v>
                </c:pt>
                <c:pt idx="14">
                  <c:v>0.32786885245901654</c:v>
                </c:pt>
              </c:numCache>
            </c:numRef>
          </c:val>
          <c:extLst xmlns:c16r2="http://schemas.microsoft.com/office/drawing/2015/06/chart">
            <c:ext xmlns:c16="http://schemas.microsoft.com/office/drawing/2014/chart" uri="{C3380CC4-5D6E-409C-BE32-E72D297353CC}">
              <c16:uniqueId val="{00000002-BB43-4284-8954-A0954573B2EF}"/>
            </c:ext>
          </c:extLst>
        </c:ser>
        <c:ser>
          <c:idx val="2"/>
          <c:order val="3"/>
          <c:tx>
            <c:v>4</c:v>
          </c:tx>
          <c:spPr>
            <a:ln w="19050" cap="rnd">
              <a:solidFill>
                <a:schemeClr val="accent3"/>
              </a:solidFill>
              <a:round/>
            </a:ln>
            <a:effectLst/>
          </c:spPr>
          <c:marker>
            <c:symbol val="circle"/>
            <c:size val="6"/>
            <c:spPr>
              <a:solidFill>
                <a:schemeClr val="accent3"/>
              </a:solidFill>
              <a:ln w="9525">
                <a:solidFill>
                  <a:schemeClr val="accent3"/>
                </a:solidFill>
              </a:ln>
              <a:effectLst/>
            </c:spPr>
          </c:marker>
          <c:cat>
            <c:strRef>
              <c:f>Sheet1!$Q$4:$Q$18</c:f>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f>Sheet1!$U$4:$U$18</c:f>
              <c:numCache>
                <c:formatCode>General</c:formatCode>
                <c:ptCount val="15"/>
                <c:pt idx="0">
                  <c:v>3.2349896480331273</c:v>
                </c:pt>
                <c:pt idx="1">
                  <c:v>1.9377897713408074</c:v>
                </c:pt>
                <c:pt idx="2">
                  <c:v>2.7564408835311833</c:v>
                </c:pt>
                <c:pt idx="3">
                  <c:v>2.2694696607740088</c:v>
                </c:pt>
                <c:pt idx="4">
                  <c:v>1.7757604714126454</c:v>
                </c:pt>
                <c:pt idx="5">
                  <c:v>1.3867163212011344</c:v>
                </c:pt>
                <c:pt idx="6">
                  <c:v>0.92283964566573273</c:v>
                </c:pt>
                <c:pt idx="7">
                  <c:v>1.2114889573973717</c:v>
                </c:pt>
                <c:pt idx="8">
                  <c:v>0.91176573053970777</c:v>
                </c:pt>
                <c:pt idx="9">
                  <c:v>0.91734677184818969</c:v>
                </c:pt>
                <c:pt idx="10">
                  <c:v>0.86567164179104461</c:v>
                </c:pt>
                <c:pt idx="11">
                  <c:v>0.74423903855342033</c:v>
                </c:pt>
                <c:pt idx="12">
                  <c:v>0.63775510204081665</c:v>
                </c:pt>
                <c:pt idx="13">
                  <c:v>0.66057131274522574</c:v>
                </c:pt>
                <c:pt idx="14">
                  <c:v>0.61681013213443758</c:v>
                </c:pt>
              </c:numCache>
            </c:numRef>
          </c:val>
          <c:extLst xmlns:c16r2="http://schemas.microsoft.com/office/drawing/2015/06/chart">
            <c:ext xmlns:c16="http://schemas.microsoft.com/office/drawing/2014/chart" uri="{C3380CC4-5D6E-409C-BE32-E72D297353CC}">
              <c16:uniqueId val="{00000003-BB43-4284-8954-A0954573B2EF}"/>
            </c:ext>
          </c:extLst>
        </c:ser>
        <c:marker val="1"/>
        <c:axId val="85396480"/>
        <c:axId val="85439232"/>
        <c:extLst xmlns:c16r2="http://schemas.microsoft.com/office/drawing/2015/06/chart">
          <c:ext xmlns:c15="http://schemas.microsoft.com/office/drawing/2012/chart" uri="{02D57815-91ED-43cb-92C2-25804820EDAC}">
            <c15:filteredLineSeries>
              <c15:ser>
                <c:idx val="1"/>
                <c:order val="4"/>
                <c:tx>
                  <c:v>VS-278 apogabbro</c:v>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extLst xmlns:c16r2="http://schemas.microsoft.com/office/drawing/2015/06/chart">
                      <c:ext uri="{02D57815-91ED-43cb-92C2-25804820EDAC}">
                        <c15:formulaRef>
                          <c15:sqref>Sheet1!$Q$4:$Q$18</c15:sqref>
                        </c15:formulaRef>
                      </c:ext>
                    </c:extLst>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extLst xmlns:c16r2="http://schemas.microsoft.com/office/drawing/2015/06/chart">
                      <c:ext uri="{02D57815-91ED-43cb-92C2-25804820EDAC}">
                        <c15:formulaRef>
                          <c15:sqref>Sheet1!$S$4:$S$18</c15:sqref>
                        </c15:formulaRef>
                      </c:ext>
                    </c:extLst>
                    <c:numCache>
                      <c:formatCode>General</c:formatCode>
                      <c:ptCount val="15"/>
                      <c:pt idx="0">
                        <c:v>20.870602265951106</c:v>
                      </c:pt>
                      <c:pt idx="1">
                        <c:v>5.3436931368860705</c:v>
                      </c:pt>
                      <c:pt idx="2">
                        <c:v>4.5869455529562861</c:v>
                      </c:pt>
                      <c:pt idx="3">
                        <c:v>9.0399522957662501</c:v>
                      </c:pt>
                      <c:pt idx="4">
                        <c:v>5.9033989266547415</c:v>
                      </c:pt>
                      <c:pt idx="5">
                        <c:v>2.606170509961526</c:v>
                      </c:pt>
                      <c:pt idx="6">
                        <c:v>9.2323506422343655</c:v>
                      </c:pt>
                      <c:pt idx="7">
                        <c:v>1.4850890259856573</c:v>
                      </c:pt>
                      <c:pt idx="8">
                        <c:v>0.53414053456803112</c:v>
                      </c:pt>
                      <c:pt idx="9">
                        <c:v>1.1294106971558944</c:v>
                      </c:pt>
                      <c:pt idx="10">
                        <c:v>0.92115451365711698</c:v>
                      </c:pt>
                      <c:pt idx="11">
                        <c:v>0.74308517957891851</c:v>
                      </c:pt>
                      <c:pt idx="12">
                        <c:v>0.7859485475764546</c:v>
                      </c:pt>
                      <c:pt idx="13">
                        <c:v>0.81063065559189595</c:v>
                      </c:pt>
                      <c:pt idx="14">
                        <c:v>0.85437500610966122</c:v>
                      </c:pt>
                    </c:numCache>
                  </c:numRef>
                </c:val>
                <c:smooth val="0"/>
                <c:extLst xmlns:c16r2="http://schemas.microsoft.com/office/drawing/2015/06/chart">
                  <c:ext xmlns:c16="http://schemas.microsoft.com/office/drawing/2014/chart" uri="{C3380CC4-5D6E-409C-BE32-E72D297353CC}">
                    <c16:uniqueId val="{00000004-BB43-4284-8954-A0954573B2EF}"/>
                  </c:ext>
                </c:extLst>
              </c15:ser>
            </c15:filteredLineSeries>
            <c15:filteredLineSeries>
              <c15:ser>
                <c:idx val="4"/>
                <c:order val="5"/>
                <c:tx>
                  <c:v>VS-292 gabbro</c:v>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extLst xmlns:c16r2="http://schemas.microsoft.com/office/drawing/2015/06/chart" xmlns:c15="http://schemas.microsoft.com/office/drawing/2012/chart">
                      <c:ext xmlns:c15="http://schemas.microsoft.com/office/drawing/2012/chart" uri="{02D57815-91ED-43cb-92C2-25804820EDAC}">
                        <c15:formulaRef>
                          <c15:sqref>Sheet1!$Q$4:$Q$18</c15:sqref>
                        </c15:formulaRef>
                      </c:ext>
                    </c:extLst>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Sheet1!$Y$4:$Y$18</c15:sqref>
                        </c15:formulaRef>
                      </c:ext>
                    </c:extLst>
                    <c:numCache>
                      <c:formatCode>General</c:formatCode>
                      <c:ptCount val="15"/>
                      <c:pt idx="0">
                        <c:v>71.350437549721562</c:v>
                      </c:pt>
                      <c:pt idx="1">
                        <c:v>13.029182500742621</c:v>
                      </c:pt>
                      <c:pt idx="2">
                        <c:v>16.752340738020926</c:v>
                      </c:pt>
                      <c:pt idx="3">
                        <c:v>17.30310262529833</c:v>
                      </c:pt>
                      <c:pt idx="4">
                        <c:v>12.000795544948289</c:v>
                      </c:pt>
                      <c:pt idx="5">
                        <c:v>5.2677608134174649</c:v>
                      </c:pt>
                      <c:pt idx="6">
                        <c:v>7.3186842869122115</c:v>
                      </c:pt>
                      <c:pt idx="7">
                        <c:v>2.661596958174905</c:v>
                      </c:pt>
                      <c:pt idx="8">
                        <c:v>0.98777361481585479</c:v>
                      </c:pt>
                      <c:pt idx="9">
                        <c:v>1.660673056967936</c:v>
                      </c:pt>
                      <c:pt idx="10">
                        <c:v>1.4426673315997578</c:v>
                      </c:pt>
                      <c:pt idx="11">
                        <c:v>1.2215111857116632</c:v>
                      </c:pt>
                      <c:pt idx="12">
                        <c:v>1.0569382884418685</c:v>
                      </c:pt>
                      <c:pt idx="13">
                        <c:v>1.0305923193751354</c:v>
                      </c:pt>
                      <c:pt idx="14">
                        <c:v>1.0661606479126728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5-BB43-4284-8954-A0954573B2EF}"/>
                  </c:ext>
                </c:extLst>
              </c15:ser>
            </c15:filteredLineSeries>
            <c15:filteredLineSeries>
              <c15:ser>
                <c:idx val="6"/>
                <c:order val="6"/>
                <c:tx>
                  <c:v>VS 298</c:v>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extLst xmlns:c16r2="http://schemas.microsoft.com/office/drawing/2015/06/chart" xmlns:c15="http://schemas.microsoft.com/office/drawing/2012/chart">
                      <c:ext xmlns:c15="http://schemas.microsoft.com/office/drawing/2012/chart" uri="{02D57815-91ED-43cb-92C2-25804820EDAC}">
                        <c15:formulaRef>
                          <c15:sqref>Sheet1!$Q$4:$Q$18</c15:sqref>
                        </c15:formulaRef>
                      </c:ext>
                    </c:extLst>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Sheet1!$X$4:$X$32</c15:sqref>
                        </c15:formulaRef>
                      </c:ext>
                    </c:extLst>
                    <c:numCache>
                      <c:formatCode>General</c:formatCode>
                      <c:ptCount val="29"/>
                      <c:pt idx="0">
                        <c:v>24.328725770575151</c:v>
                      </c:pt>
                      <c:pt idx="1">
                        <c:v>12.488902163106493</c:v>
                      </c:pt>
                      <c:pt idx="2">
                        <c:v>14.436826281440199</c:v>
                      </c:pt>
                      <c:pt idx="3">
                        <c:v>10.879408960915157</c:v>
                      </c:pt>
                      <c:pt idx="4">
                        <c:v>7.5270098506514147</c:v>
                      </c:pt>
                      <c:pt idx="5">
                        <c:v>4.2114473014090397</c:v>
                      </c:pt>
                      <c:pt idx="6">
                        <c:v>3.671047715971453</c:v>
                      </c:pt>
                      <c:pt idx="7">
                        <c:v>2.8532968207998208</c:v>
                      </c:pt>
                      <c:pt idx="8">
                        <c:v>0.76880270250378524</c:v>
                      </c:pt>
                      <c:pt idx="9">
                        <c:v>2.009224623865379</c:v>
                      </c:pt>
                      <c:pt idx="10">
                        <c:v>1.8407723062475991</c:v>
                      </c:pt>
                      <c:pt idx="11">
                        <c:v>1.6086749285033368</c:v>
                      </c:pt>
                      <c:pt idx="12">
                        <c:v>1.6118667438376684</c:v>
                      </c:pt>
                      <c:pt idx="13">
                        <c:v>1.4985411791894157</c:v>
                      </c:pt>
                      <c:pt idx="14">
                        <c:v>1.5737704918032787</c:v>
                      </c:pt>
                      <c:pt idx="17">
                        <c:v>287.68895546779248</c:v>
                      </c:pt>
                      <c:pt idx="18">
                        <c:v>67.001523559852913</c:v>
                      </c:pt>
                      <c:pt idx="19">
                        <c:v>108.3325767548837</c:v>
                      </c:pt>
                      <c:pt idx="20">
                        <c:v>23.236415633937082</c:v>
                      </c:pt>
                      <c:pt idx="21">
                        <c:v>14.436826281440199</c:v>
                      </c:pt>
                      <c:pt idx="22">
                        <c:v>5.5247421786983271</c:v>
                      </c:pt>
                      <c:pt idx="23">
                        <c:v>3.1991850542909628</c:v>
                      </c:pt>
                      <c:pt idx="24">
                        <c:v>1.5396558721649096</c:v>
                      </c:pt>
                      <c:pt idx="25">
                        <c:v>1.5737037344054381</c:v>
                      </c:pt>
                      <c:pt idx="26">
                        <c:v>0.57395932634254854</c:v>
                      </c:pt>
                      <c:pt idx="27">
                        <c:v>1.8312258173049967</c:v>
                      </c:pt>
                      <c:pt idx="28">
                        <c:v>1.5652173913043477</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6-BB43-4284-8954-A0954573B2EF}"/>
                  </c:ext>
                </c:extLst>
              </c15:ser>
            </c15:filteredLineSeries>
          </c:ext>
        </c:extLst>
      </c:lineChart>
      <c:catAx>
        <c:axId val="85396480"/>
        <c:scaling>
          <c:orientation val="minMax"/>
        </c:scaling>
        <c:axPos val="b"/>
        <c:numFmt formatCode="General" sourceLinked="1"/>
        <c:maj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85439232"/>
        <c:crossesAt val="0.1"/>
        <c:auto val="1"/>
        <c:lblAlgn val="ctr"/>
        <c:lblOffset val="100"/>
      </c:catAx>
      <c:valAx>
        <c:axId val="85439232"/>
        <c:scaling>
          <c:logBase val="10"/>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Rock/N-MORB</a:t>
                </a:r>
              </a:p>
            </c:rich>
          </c:tx>
          <c:layout/>
          <c:spPr>
            <a:noFill/>
            <a:ln>
              <a:noFill/>
            </a:ln>
            <a:effectLst/>
          </c:spPr>
        </c:title>
        <c:numFmt formatCode="General" sourceLinked="1"/>
        <c:majorTickMark val="none"/>
        <c:tickLblPos val="nextTo"/>
        <c:spPr>
          <a:noFill/>
          <a:ln>
            <a:solidFill>
              <a:schemeClr val="tx1"/>
            </a:solid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85396480"/>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chart>
  <c:spPr>
    <a:solidFill>
      <a:srgbClr val="FFFFFF"/>
    </a:solidFill>
    <a:ln w="952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0.13720601593432127"/>
          <c:y val="6.0725665178590835E-2"/>
          <c:w val="0.82404681833625715"/>
          <c:h val="0.70146489256730049"/>
        </c:manualLayout>
      </c:layout>
      <c:lineChart>
        <c:grouping val="standard"/>
        <c:ser>
          <c:idx val="0"/>
          <c:order val="0"/>
          <c:tx>
            <c:v>N-MORB</c:v>
          </c:tx>
          <c:spPr>
            <a:ln w="63500" cap="rnd">
              <a:solidFill>
                <a:srgbClr val="7030A0">
                  <a:alpha val="50000"/>
                </a:srgbClr>
              </a:solidFill>
              <a:round/>
            </a:ln>
            <a:effectLst/>
          </c:spPr>
          <c:marker>
            <c:symbol val="none"/>
          </c:marker>
          <c:cat>
            <c:strRef>
              <c:f>вулк_аповулк!$BJ$91:$BJ$104</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extLst xmlns:c16r2="http://schemas.microsoft.com/office/drawing/2015/06/chart" xmlns:c15="http://schemas.microsoft.com/office/drawing/2012/chart"/>
            </c:strRef>
          </c:cat>
          <c:val>
            <c:numRef>
              <c:f>вулк_аповулк!$BY$91:$BY$104</c:f>
              <c:numCache>
                <c:formatCode>General</c:formatCode>
                <c:ptCount val="14"/>
                <c:pt idx="0">
                  <c:v>10.638297872340422</c:v>
                </c:pt>
                <c:pt idx="1">
                  <c:v>12.437810945273633</c:v>
                </c:pt>
                <c:pt idx="2">
                  <c:v>14.831460674157304</c:v>
                </c:pt>
                <c:pt idx="3">
                  <c:v>16.150442477876098</c:v>
                </c:pt>
                <c:pt idx="4">
                  <c:v>17.891156462585034</c:v>
                </c:pt>
                <c:pt idx="5">
                  <c:v>18.214285714285726</c:v>
                </c:pt>
                <c:pt idx="6">
                  <c:v>18.680203045685271</c:v>
                </c:pt>
                <c:pt idx="7">
                  <c:v>18.611111111111121</c:v>
                </c:pt>
                <c:pt idx="8">
                  <c:v>18.724279835390931</c:v>
                </c:pt>
                <c:pt idx="9">
                  <c:v>18.035714285714278</c:v>
                </c:pt>
                <c:pt idx="10">
                  <c:v>18.679245283018876</c:v>
                </c:pt>
                <c:pt idx="11">
                  <c:v>19.166666666666668</c:v>
                </c:pt>
                <c:pt idx="12">
                  <c:v>18.711656441717793</c:v>
                </c:pt>
                <c:pt idx="13">
                  <c:v>19.166666666666668</c:v>
                </c:pt>
              </c:numCache>
              <c:extLst xmlns:c16r2="http://schemas.microsoft.com/office/drawing/2015/06/chart" xmlns:c15="http://schemas.microsoft.com/office/drawing/2012/chart"/>
            </c:numRef>
          </c:val>
          <c:extLst xmlns:c16r2="http://schemas.microsoft.com/office/drawing/2015/06/chart">
            <c:ext xmlns:c16="http://schemas.microsoft.com/office/drawing/2014/chart" uri="{C3380CC4-5D6E-409C-BE32-E72D297353CC}">
              <c16:uniqueId val="{00000000-5124-4A57-9907-32ECA2A23000}"/>
            </c:ext>
          </c:extLst>
        </c:ser>
        <c:ser>
          <c:idx val="8"/>
          <c:order val="1"/>
          <c:tx>
            <c:v>7</c:v>
          </c:tx>
          <c:spPr>
            <a:ln w="19050" cap="rnd">
              <a:solidFill>
                <a:srgbClr val="FF0000"/>
              </a:solidFill>
              <a:round/>
            </a:ln>
            <a:effectLst/>
          </c:spPr>
          <c:marker>
            <c:symbol val="square"/>
            <c:size val="6"/>
            <c:spPr>
              <a:solidFill>
                <a:srgbClr val="FF0000"/>
              </a:solidFill>
              <a:ln>
                <a:solidFill>
                  <a:srgbClr val="FF0000"/>
                </a:solidFill>
              </a:ln>
            </c:spPr>
          </c:marker>
          <c:dPt>
            <c:idx val="5"/>
            <c:marker>
              <c:spPr>
                <a:solidFill>
                  <a:srgbClr val="FF0000"/>
                </a:solidFill>
                <a:ln w="7620">
                  <a:solidFill>
                    <a:srgbClr val="FF0000"/>
                  </a:solidFill>
                </a:ln>
              </c:spPr>
            </c:marker>
            <c:extLst xmlns:c16r2="http://schemas.microsoft.com/office/drawing/2015/06/chart">
              <c:ext xmlns:c16="http://schemas.microsoft.com/office/drawing/2014/chart" uri="{C3380CC4-5D6E-409C-BE32-E72D297353CC}">
                <c16:uniqueId val="{00000001-5124-4A57-9907-32ECA2A23000}"/>
              </c:ext>
            </c:extLst>
          </c:dPt>
          <c:val>
            <c:numRef>
              <c:f>вулк_аповулк!$BN$91:$BN$104</c:f>
              <c:numCache>
                <c:formatCode>General</c:formatCode>
                <c:ptCount val="14"/>
                <c:pt idx="0">
                  <c:v>5.4666205605955795</c:v>
                </c:pt>
                <c:pt idx="1">
                  <c:v>3.9140657452064085</c:v>
                </c:pt>
                <c:pt idx="2">
                  <c:v>4.2295958923238874</c:v>
                </c:pt>
                <c:pt idx="3">
                  <c:v>3.6287098766476591</c:v>
                </c:pt>
                <c:pt idx="4">
                  <c:v>3.4550148931465507</c:v>
                </c:pt>
                <c:pt idx="5">
                  <c:v>2.5794480674679043</c:v>
                </c:pt>
                <c:pt idx="6">
                  <c:v>3.9960667177839673</c:v>
                </c:pt>
                <c:pt idx="7">
                  <c:v>3.7344646271510511</c:v>
                </c:pt>
                <c:pt idx="8">
                  <c:v>3.7621273280929128</c:v>
                </c:pt>
                <c:pt idx="9">
                  <c:v>4.0545615951925704</c:v>
                </c:pt>
                <c:pt idx="10">
                  <c:v>4.8195732169270151</c:v>
                </c:pt>
                <c:pt idx="11">
                  <c:v>5.4166666666666687</c:v>
                </c:pt>
                <c:pt idx="12">
                  <c:v>5.5719128670131015</c:v>
                </c:pt>
                <c:pt idx="13">
                  <c:v>6.25</c:v>
                </c:pt>
              </c:numCache>
            </c:numRef>
          </c:val>
          <c:extLst xmlns:c16r2="http://schemas.microsoft.com/office/drawing/2015/06/chart">
            <c:ext xmlns:c16="http://schemas.microsoft.com/office/drawing/2014/chart" uri="{C3380CC4-5D6E-409C-BE32-E72D297353CC}">
              <c16:uniqueId val="{00000002-5124-4A57-9907-32ECA2A23000}"/>
            </c:ext>
          </c:extLst>
        </c:ser>
        <c:marker val="1"/>
        <c:axId val="84888576"/>
        <c:axId val="84902656"/>
        <c:extLst xmlns:c16r2="http://schemas.microsoft.com/office/drawing/2015/06/chart">
          <c:ext xmlns:c15="http://schemas.microsoft.com/office/drawing/2012/chart" uri="{02D57815-91ED-43cb-92C2-25804820EDAC}">
            <c15:filteredLineSeries>
              <c15:ser>
                <c:idx val="1"/>
                <c:order val="1"/>
                <c:tx>
                  <c:v>VS-312</c:v>
                </c:tx>
                <c:spPr>
                  <a:ln w="19050" cap="rnd">
                    <a:solidFill>
                      <a:schemeClr val="accent2"/>
                    </a:solidFill>
                    <a:round/>
                  </a:ln>
                  <a:effectLst/>
                </c:spPr>
                <c:marker>
                  <c:symbol val="none"/>
                </c:marker>
                <c:cat>
                  <c:strRef>
                    <c:extLst xmlns:c16r2="http://schemas.microsoft.com/office/drawing/2015/06/chart">
                      <c:ex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c:ext uri="{02D57815-91ED-43cb-92C2-25804820EDAC}">
                        <c15:formulaRef>
                          <c15:sqref>вулк_аповулк!$BK$91:$BK$104</c15:sqref>
                        </c15:formulaRef>
                      </c:ext>
                    </c:extLst>
                    <c:numCache>
                      <c:formatCode>General</c:formatCode>
                      <c:ptCount val="14"/>
                      <c:pt idx="0">
                        <c:v>13.310549053810115</c:v>
                      </c:pt>
                      <c:pt idx="1">
                        <c:v>12.795491876492973</c:v>
                      </c:pt>
                      <c:pt idx="2">
                        <c:v>12.953749424277804</c:v>
                      </c:pt>
                      <c:pt idx="3">
                        <c:v>11.685433662063323</c:v>
                      </c:pt>
                      <c:pt idx="4">
                        <c:v>11.956641569878668</c:v>
                      </c:pt>
                      <c:pt idx="5">
                        <c:v>11.966115688410733</c:v>
                      </c:pt>
                      <c:pt idx="6">
                        <c:v>10.540011516890633</c:v>
                      </c:pt>
                      <c:pt idx="7">
                        <c:v>9.6818398474737855</c:v>
                      </c:pt>
                      <c:pt idx="8">
                        <c:v>8.826748578893481</c:v>
                      </c:pt>
                      <c:pt idx="9">
                        <c:v>8.0859321803077773</c:v>
                      </c:pt>
                      <c:pt idx="10">
                        <c:v>7.8316575834427526</c:v>
                      </c:pt>
                      <c:pt idx="11">
                        <c:v>7.5</c:v>
                      </c:pt>
                      <c:pt idx="12">
                        <c:v>6.5977238035640138</c:v>
                      </c:pt>
                      <c:pt idx="13">
                        <c:v>6.2063075945344588</c:v>
                      </c:pt>
                    </c:numCache>
                  </c:numRef>
                </c:val>
                <c:smooth val="0"/>
                <c:extLst xmlns:c16r2="http://schemas.microsoft.com/office/drawing/2015/06/chart">
                  <c:ext xmlns:c16="http://schemas.microsoft.com/office/drawing/2014/chart" uri="{C3380CC4-5D6E-409C-BE32-E72D297353CC}">
                    <c16:uniqueId val="{00000003-5124-4A57-9907-32ECA2A23000}"/>
                  </c:ext>
                </c:extLst>
              </c15:ser>
            </c15:filteredLineSeries>
            <c15:filteredLineSeries>
              <c15:ser>
                <c:idx val="2"/>
                <c:order val="2"/>
                <c:tx>
                  <c:v>VSG 100</c:v>
                </c:tx>
                <c:spPr>
                  <a:ln w="19050" cap="rnd">
                    <a:solidFill>
                      <a:schemeClr val="accent3"/>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вулк_аповулк!$BL$91:$BL$104</c15:sqref>
                        </c15:formulaRef>
                      </c:ext>
                    </c:extLst>
                    <c:numCache>
                      <c:formatCode>General</c:formatCode>
                      <c:ptCount val="14"/>
                      <c:pt idx="0">
                        <c:v>19.342359767891686</c:v>
                      </c:pt>
                      <c:pt idx="1">
                        <c:v>18.745983003642081</c:v>
                      </c:pt>
                      <c:pt idx="2">
                        <c:v>19.051395086285687</c:v>
                      </c:pt>
                      <c:pt idx="3">
                        <c:v>18.458631494262608</c:v>
                      </c:pt>
                      <c:pt idx="4">
                        <c:v>16.335481561045476</c:v>
                      </c:pt>
                      <c:pt idx="5">
                        <c:v>15.272556390977446</c:v>
                      </c:pt>
                      <c:pt idx="6">
                        <c:v>13.548016904281933</c:v>
                      </c:pt>
                      <c:pt idx="7">
                        <c:v>12.70933014354067</c:v>
                      </c:pt>
                      <c:pt idx="8">
                        <c:v>11.740209108630163</c:v>
                      </c:pt>
                      <c:pt idx="9">
                        <c:v>10</c:v>
                      </c:pt>
                      <c:pt idx="10">
                        <c:v>10.325449128825495</c:v>
                      </c:pt>
                      <c:pt idx="11">
                        <c:v>10.092703349282299</c:v>
                      </c:pt>
                      <c:pt idx="12">
                        <c:v>9.4769131417500621</c:v>
                      </c:pt>
                      <c:pt idx="13">
                        <c:v>9.1666666666666661</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4-5124-4A57-9907-32ECA2A23000}"/>
                  </c:ext>
                </c:extLst>
              </c15:ser>
            </c15:filteredLineSeries>
            <c15:filteredLineSeries>
              <c15:ser>
                <c:idx val="3"/>
                <c:order val="3"/>
                <c:tx>
                  <c:v>VS-313</c:v>
                </c:tx>
                <c:spPr>
                  <a:ln w="19050" cap="rnd">
                    <a:solidFill>
                      <a:schemeClr val="accent6"/>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вулк_аповулк!$BM$91:$BM$104</c15:sqref>
                        </c15:formulaRef>
                      </c:ext>
                    </c:extLst>
                    <c:numCache>
                      <c:formatCode>General</c:formatCode>
                      <c:ptCount val="14"/>
                      <c:pt idx="0">
                        <c:v>20.894381449866227</c:v>
                      </c:pt>
                      <c:pt idx="1">
                        <c:v>20.059383720121946</c:v>
                      </c:pt>
                      <c:pt idx="2">
                        <c:v>19.98250689631972</c:v>
                      </c:pt>
                      <c:pt idx="3">
                        <c:v>21.13030576016109</c:v>
                      </c:pt>
                      <c:pt idx="4">
                        <c:v>20.163754124404257</c:v>
                      </c:pt>
                      <c:pt idx="5">
                        <c:v>20.583832335329348</c:v>
                      </c:pt>
                      <c:pt idx="6">
                        <c:v>19.119122161767834</c:v>
                      </c:pt>
                      <c:pt idx="7">
                        <c:v>18.055555555555557</c:v>
                      </c:pt>
                      <c:pt idx="8">
                        <c:v>15.746285207363048</c:v>
                      </c:pt>
                      <c:pt idx="9">
                        <c:v>14.916595380667236</c:v>
                      </c:pt>
                      <c:pt idx="10">
                        <c:v>14.744096712235905</c:v>
                      </c:pt>
                      <c:pt idx="11">
                        <c:v>14.595808383233532</c:v>
                      </c:pt>
                      <c:pt idx="12">
                        <c:v>14.694537305756583</c:v>
                      </c:pt>
                      <c:pt idx="13">
                        <c:v>14.970059880239521</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5-5124-4A57-9907-32ECA2A23000}"/>
                  </c:ext>
                </c:extLst>
              </c15:ser>
            </c15:filteredLineSeries>
            <c15:filteredLineSeries>
              <c15:ser>
                <c:idx val="4"/>
                <c:order val="4"/>
                <c:tx>
                  <c:v>VSG-95</c:v>
                </c:tx>
                <c:spPr>
                  <a:ln w="28575" cap="rnd">
                    <a:solidFill>
                      <a:schemeClr val="accent5"/>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вулк_аповулк!$BR$91:$BR$104</c15:sqref>
                        </c15:formulaRef>
                      </c:ext>
                    </c:extLst>
                    <c:numCache>
                      <c:formatCode>General</c:formatCode>
                      <c:ptCount val="14"/>
                      <c:pt idx="0">
                        <c:v>14.842366456759239</c:v>
                      </c:pt>
                      <c:pt idx="1">
                        <c:v>12.7057691904576</c:v>
                      </c:pt>
                      <c:pt idx="2">
                        <c:v>12.880750957320563</c:v>
                      </c:pt>
                      <c:pt idx="3">
                        <c:v>12.86119512292928</c:v>
                      </c:pt>
                      <c:pt idx="4">
                        <c:v>12.492476122335415</c:v>
                      </c:pt>
                      <c:pt idx="5">
                        <c:v>14.639620455861809</c:v>
                      </c:pt>
                      <c:pt idx="6">
                        <c:v>11.675126903553299</c:v>
                      </c:pt>
                      <c:pt idx="7">
                        <c:v>11.666666666666668</c:v>
                      </c:pt>
                      <c:pt idx="8">
                        <c:v>10.930916607043486</c:v>
                      </c:pt>
                      <c:pt idx="9">
                        <c:v>10.540526728220504</c:v>
                      </c:pt>
                      <c:pt idx="10">
                        <c:v>11.305905169892318</c:v>
                      </c:pt>
                      <c:pt idx="11">
                        <c:v>12.297281182923921</c:v>
                      </c:pt>
                      <c:pt idx="12">
                        <c:v>11.339378075349069</c:v>
                      </c:pt>
                      <c:pt idx="13">
                        <c:v>11.179346529930838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6-5124-4A57-9907-32ECA2A23000}"/>
                  </c:ext>
                </c:extLst>
              </c15:ser>
            </c15:filteredLineSeries>
            <c15:filteredLineSeries>
              <c15:ser>
                <c:idx val="5"/>
                <c:order val="5"/>
                <c:tx>
                  <c:v>VSG-105</c:v>
                </c:tx>
                <c:spPr>
                  <a:ln w="19050" cap="rnd" cmpd="sng">
                    <a:solidFill>
                      <a:schemeClr val="accent6"/>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вулк_аповулк!$BR$91:$BR$104</c15:sqref>
                        </c15:formulaRef>
                      </c:ext>
                    </c:extLst>
                    <c:numCache>
                      <c:formatCode>General</c:formatCode>
                      <c:ptCount val="14"/>
                      <c:pt idx="0">
                        <c:v>14.842366456759239</c:v>
                      </c:pt>
                      <c:pt idx="1">
                        <c:v>12.7057691904576</c:v>
                      </c:pt>
                      <c:pt idx="2">
                        <c:v>12.880750957320563</c:v>
                      </c:pt>
                      <c:pt idx="3">
                        <c:v>12.86119512292928</c:v>
                      </c:pt>
                      <c:pt idx="4">
                        <c:v>12.492476122335415</c:v>
                      </c:pt>
                      <c:pt idx="5">
                        <c:v>14.639620455861809</c:v>
                      </c:pt>
                      <c:pt idx="6">
                        <c:v>11.675126903553299</c:v>
                      </c:pt>
                      <c:pt idx="7">
                        <c:v>11.666666666666668</c:v>
                      </c:pt>
                      <c:pt idx="8">
                        <c:v>10.930916607043486</c:v>
                      </c:pt>
                      <c:pt idx="9">
                        <c:v>10.540526728220504</c:v>
                      </c:pt>
                      <c:pt idx="10">
                        <c:v>11.305905169892318</c:v>
                      </c:pt>
                      <c:pt idx="11">
                        <c:v>12.297281182923921</c:v>
                      </c:pt>
                      <c:pt idx="12">
                        <c:v>11.339378075349069</c:v>
                      </c:pt>
                      <c:pt idx="13">
                        <c:v>11.179346529930838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7-5124-4A57-9907-32ECA2A23000}"/>
                  </c:ext>
                </c:extLst>
              </c15:ser>
            </c15:filteredLineSeries>
            <c15:filteredLineSeries>
              <c15:ser>
                <c:idx val="6"/>
                <c:order val="6"/>
                <c:tx>
                  <c:v>OIB</c:v>
                </c:tx>
                <c:spPr>
                  <a:ln w="63500" cap="rnd">
                    <a:solidFill>
                      <a:schemeClr val="accent4">
                        <a:lumMod val="60000"/>
                        <a:lumOff val="40000"/>
                      </a:schemeClr>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вулк_аповулк!$BZ$91:$BZ$104</c15:sqref>
                        </c15:formulaRef>
                      </c:ext>
                    </c:extLst>
                    <c:numCache>
                      <c:formatCode>General</c:formatCode>
                      <c:ptCount val="14"/>
                      <c:pt idx="0">
                        <c:v>157.44680851063831</c:v>
                      </c:pt>
                      <c:pt idx="1">
                        <c:v>132.66998341625208</c:v>
                      </c:pt>
                      <c:pt idx="2">
                        <c:v>108.98876404494382</c:v>
                      </c:pt>
                      <c:pt idx="3">
                        <c:v>85.176991150442475</c:v>
                      </c:pt>
                      <c:pt idx="4">
                        <c:v>68.02721088435375</c:v>
                      </c:pt>
                      <c:pt idx="5">
                        <c:v>53.571428571428569</c:v>
                      </c:pt>
                      <c:pt idx="6">
                        <c:v>38.680203045685275</c:v>
                      </c:pt>
                      <c:pt idx="7">
                        <c:v>29.166666666666671</c:v>
                      </c:pt>
                      <c:pt idx="8">
                        <c:v>23.045267489711932</c:v>
                      </c:pt>
                      <c:pt idx="9">
                        <c:v>18.928571428571431</c:v>
                      </c:pt>
                      <c:pt idx="10">
                        <c:v>16.477987421383649</c:v>
                      </c:pt>
                      <c:pt idx="11">
                        <c:v>14.583333333333332</c:v>
                      </c:pt>
                      <c:pt idx="12">
                        <c:v>13.251533742331288</c:v>
                      </c:pt>
                      <c:pt idx="13">
                        <c:v>12.5</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8-5124-4A57-9907-32ECA2A23000}"/>
                  </c:ext>
                </c:extLst>
              </c15:ser>
            </c15:filteredLineSeries>
            <c15:filteredLineSeries>
              <c15:ser>
                <c:idx val="7"/>
                <c:order val="7"/>
                <c:tx>
                  <c:v>E-MORB</c:v>
                </c:tx>
                <c:spPr>
                  <a:ln w="63500" cap="rnd">
                    <a:solidFill>
                      <a:schemeClr val="accent3">
                        <a:lumMod val="60000"/>
                        <a:lumOff val="40000"/>
                      </a:schemeClr>
                    </a:solidFill>
                    <a:round/>
                  </a:ln>
                  <a:effectLst/>
                </c:spPr>
                <c:marker>
                  <c:symbol val="none"/>
                </c:marker>
                <c:val>
                  <c:numRef>
                    <c:extLst xmlns:c16r2="http://schemas.microsoft.com/office/drawing/2015/06/chart" xmlns:c15="http://schemas.microsoft.com/office/drawing/2012/chart">
                      <c:ext xmlns:c15="http://schemas.microsoft.com/office/drawing/2012/chart" uri="{02D57815-91ED-43cb-92C2-25804820EDAC}">
                        <c15:formulaRef>
                          <c15:sqref>вулк_аповулк!$CA$91:$CA$104</c15:sqref>
                        </c15:formulaRef>
                      </c:ext>
                    </c:extLst>
                    <c:numCache>
                      <c:formatCode>General</c:formatCode>
                      <c:ptCount val="14"/>
                      <c:pt idx="0">
                        <c:v>26.808510638297872</c:v>
                      </c:pt>
                      <c:pt idx="1">
                        <c:v>24.875621890547265</c:v>
                      </c:pt>
                      <c:pt idx="2">
                        <c:v>23.033707865168537</c:v>
                      </c:pt>
                      <c:pt idx="3">
                        <c:v>19.911504424778762</c:v>
                      </c:pt>
                      <c:pt idx="4">
                        <c:v>17.687074829931973</c:v>
                      </c:pt>
                      <c:pt idx="5">
                        <c:v>16.25</c:v>
                      </c:pt>
                      <c:pt idx="6">
                        <c:v>15.076142131979696</c:v>
                      </c:pt>
                      <c:pt idx="7">
                        <c:v>14.722222222222223</c:v>
                      </c:pt>
                      <c:pt idx="8">
                        <c:v>14.609053497942387</c:v>
                      </c:pt>
                      <c:pt idx="9">
                        <c:v>14.107142857142858</c:v>
                      </c:pt>
                      <c:pt idx="10">
                        <c:v>14.528301886792454</c:v>
                      </c:pt>
                      <c:pt idx="11">
                        <c:v>14.833333333333332</c:v>
                      </c:pt>
                      <c:pt idx="12">
                        <c:v>14.539877300613497</c:v>
                      </c:pt>
                      <c:pt idx="13">
                        <c:v>14.749999999999998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9-5124-4A57-9907-32ECA2A23000}"/>
                  </c:ext>
                </c:extLst>
              </c15:ser>
            </c15:filteredLineSeries>
          </c:ext>
        </c:extLst>
      </c:lineChart>
      <c:catAx>
        <c:axId val="84888576"/>
        <c:scaling>
          <c:orientation val="minMax"/>
        </c:scaling>
        <c:axPos val="b"/>
        <c:numFmt formatCode="General" sourceLinked="1"/>
        <c:majorTickMark val="in"/>
        <c:tickLblPos val="nextTo"/>
        <c:spPr>
          <a:noFill/>
          <a:ln w="9525" cap="flat" cmpd="sng" algn="ctr">
            <a:solidFill>
              <a:schemeClr val="tx1"/>
            </a:solidFill>
            <a:round/>
          </a:ln>
          <a:effectLst/>
        </c:spPr>
        <c:txPr>
          <a:bodyPr rot="-60000000" vert="horz"/>
          <a:lstStyle/>
          <a:p>
            <a:pPr>
              <a:defRPr sz="800"/>
            </a:pPr>
            <a:endParaRPr lang="ru-RU"/>
          </a:p>
        </c:txPr>
        <c:crossAx val="84902656"/>
        <c:crosses val="autoZero"/>
        <c:auto val="1"/>
        <c:lblAlgn val="ctr"/>
        <c:lblOffset val="100"/>
      </c:catAx>
      <c:valAx>
        <c:axId val="84902656"/>
        <c:scaling>
          <c:logBase val="10"/>
          <c:orientation val="minMax"/>
        </c:scaling>
        <c:axPos val="l"/>
        <c:majorGridlines>
          <c:spPr>
            <a:ln w="9525" cap="flat" cmpd="sng" algn="ctr">
              <a:solidFill>
                <a:schemeClr val="tx1">
                  <a:lumMod val="15000"/>
                  <a:lumOff val="85000"/>
                </a:schemeClr>
              </a:solidFill>
              <a:round/>
            </a:ln>
            <a:effectLst/>
          </c:spPr>
        </c:majorGridlines>
        <c:title>
          <c:tx>
            <c:rich>
              <a:bodyPr rot="-5400000" vert="horz"/>
              <a:lstStyle/>
              <a:p>
                <a:pPr>
                  <a:defRPr sz="1100" b="0"/>
                </a:pPr>
                <a:r>
                  <a:rPr lang="en-US" sz="1100" b="0"/>
                  <a:t>Rock/C1</a:t>
                </a:r>
              </a:p>
            </c:rich>
          </c:tx>
          <c:layout>
            <c:manualLayout>
              <c:xMode val="edge"/>
              <c:yMode val="edge"/>
              <c:x val="1.0567408835296811E-2"/>
              <c:y val="0.3752850454899132"/>
            </c:manualLayout>
          </c:layout>
          <c:spPr>
            <a:noFill/>
            <a:ln>
              <a:noFill/>
            </a:ln>
            <a:effectLst/>
          </c:spPr>
        </c:title>
        <c:numFmt formatCode="General" sourceLinked="1"/>
        <c:majorTickMark val="none"/>
        <c:tickLblPos val="nextTo"/>
        <c:spPr>
          <a:noFill/>
          <a:ln>
            <a:solidFill>
              <a:schemeClr val="tx1"/>
            </a:solidFill>
          </a:ln>
          <a:effectLst/>
        </c:spPr>
        <c:txPr>
          <a:bodyPr rot="-60000000" vert="horz"/>
          <a:lstStyle/>
          <a:p>
            <a:pPr>
              <a:defRPr sz="800"/>
            </a:pPr>
            <a:endParaRPr lang="ru-RU"/>
          </a:p>
        </c:txPr>
        <c:crossAx val="84888576"/>
        <c:crosses val="autoZero"/>
        <c:crossBetween val="between"/>
      </c:valAx>
      <c:spPr>
        <a:noFill/>
        <a:ln>
          <a:solidFill>
            <a:schemeClr val="tx1"/>
          </a:solidFill>
        </a:ln>
        <a:effectLst/>
      </c:spPr>
    </c:plotArea>
    <c:legend>
      <c:legendPos val="b"/>
      <c:layout/>
      <c:spPr>
        <a:noFill/>
        <a:ln>
          <a:noFill/>
        </a:ln>
        <a:effectLst/>
      </c:spPr>
      <c:txPr>
        <a:bodyPr rot="0" vert="horz"/>
        <a:lstStyle/>
        <a:p>
          <a:pPr>
            <a:defRPr/>
          </a:pPr>
          <a:endParaRPr lang="ru-RU"/>
        </a:p>
      </c:txPr>
    </c:legend>
    <c:plotVisOnly val="1"/>
    <c:dispBlanksAs val="gap"/>
  </c:chart>
  <c:spPr>
    <a:solidFill>
      <a:schemeClr val="bg1"/>
    </a:solidFill>
    <a:ln w="952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0.12241155748902806"/>
          <c:y val="0.10427980683788328"/>
          <c:w val="0.84204761815699414"/>
          <c:h val="0.6777900271903442"/>
        </c:manualLayout>
      </c:layout>
      <c:lineChart>
        <c:grouping val="standard"/>
        <c:ser>
          <c:idx val="1"/>
          <c:order val="0"/>
          <c:tx>
            <c:v>7</c:v>
          </c:tx>
          <c:spPr>
            <a:ln w="19050" cap="rnd">
              <a:solidFill>
                <a:srgbClr val="FF0000"/>
              </a:solidFill>
              <a:round/>
            </a:ln>
            <a:effectLst/>
          </c:spPr>
          <c:marker>
            <c:symbol val="x"/>
            <c:size val="5"/>
            <c:spPr>
              <a:solidFill>
                <a:srgbClr val="FF0000"/>
              </a:solidFill>
              <a:ln w="9525">
                <a:solidFill>
                  <a:srgbClr val="FF0000"/>
                </a:solidFill>
              </a:ln>
              <a:effectLst/>
            </c:spPr>
          </c:marker>
          <c:cat>
            <c:strRef>
              <c:f>вулк_аповулк!$B$27:$B$51</c:f>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f>вулк_аповулк!$BN$27:$BN$51</c:f>
              <c:numCache>
                <c:formatCode>General</c:formatCode>
                <c:ptCount val="25"/>
                <c:pt idx="0">
                  <c:v>3.5010605879541106</c:v>
                </c:pt>
                <c:pt idx="1">
                  <c:v>12.938302645247738</c:v>
                </c:pt>
                <c:pt idx="2">
                  <c:v>5.1246043925082798</c:v>
                </c:pt>
                <c:pt idx="3">
                  <c:v>7.1132659564781902</c:v>
                </c:pt>
                <c:pt idx="4">
                  <c:v>1.0544370711955913</c:v>
                </c:pt>
                <c:pt idx="5">
                  <c:v>1.4573520496199224</c:v>
                </c:pt>
                <c:pt idx="6">
                  <c:v>1.2570427917478997</c:v>
                </c:pt>
                <c:pt idx="7">
                  <c:v>1.8699502645414285</c:v>
                </c:pt>
                <c:pt idx="8">
                  <c:v>1.3259447440221706</c:v>
                </c:pt>
                <c:pt idx="9">
                  <c:v>11.822996429639431</c:v>
                </c:pt>
                <c:pt idx="10">
                  <c:v>1.3638914290464708</c:v>
                </c:pt>
                <c:pt idx="11">
                  <c:v>1.2149458253664751</c:v>
                </c:pt>
                <c:pt idx="12">
                  <c:v>2.3206363314326683</c:v>
                </c:pt>
                <c:pt idx="13">
                  <c:v>2.136742220324614</c:v>
                </c:pt>
                <c:pt idx="14">
                  <c:v>1.1438900659741953</c:v>
                </c:pt>
                <c:pt idx="15">
                  <c:v>0.85981602248930178</c:v>
                </c:pt>
                <c:pt idx="16">
                  <c:v>1.3208475560460435</c:v>
                </c:pt>
                <c:pt idx="17">
                  <c:v>1.1153142099373519</c:v>
                </c:pt>
                <c:pt idx="18">
                  <c:v>1.2448215423836833</c:v>
                </c:pt>
                <c:pt idx="19">
                  <c:v>1.2404300416914211</c:v>
                </c:pt>
                <c:pt idx="20">
                  <c:v>1.3844844471389264</c:v>
                </c:pt>
                <c:pt idx="21">
                  <c:v>1.5817714789990123</c:v>
                </c:pt>
                <c:pt idx="22">
                  <c:v>1.5964836281070744</c:v>
                </c:pt>
                <c:pt idx="23">
                  <c:v>1.7567567567567572</c:v>
                </c:pt>
                <c:pt idx="24">
                  <c:v>1.8422348830083888</c:v>
                </c:pt>
              </c:numCache>
            </c:numRef>
          </c:val>
          <c:extLst xmlns:c16r2="http://schemas.microsoft.com/office/drawing/2015/06/chart">
            <c:ext xmlns:c16="http://schemas.microsoft.com/office/drawing/2014/chart" uri="{C3380CC4-5D6E-409C-BE32-E72D297353CC}">
              <c16:uniqueId val="{00000000-16C2-4D1E-8289-B434E8F73CB6}"/>
            </c:ext>
          </c:extLst>
        </c:ser>
        <c:ser>
          <c:idx val="5"/>
          <c:order val="1"/>
          <c:tx>
            <c:strRef>
              <c:f>вулк_аповулк!$CA$26</c:f>
              <c:strCache>
                <c:ptCount val="1"/>
                <c:pt idx="0">
                  <c:v>N-MORB</c:v>
                </c:pt>
              </c:strCache>
            </c:strRef>
          </c:tx>
          <c:spPr>
            <a:ln w="63500" cap="rnd">
              <a:solidFill>
                <a:srgbClr val="7030A0">
                  <a:alpha val="50000"/>
                </a:srgbClr>
              </a:solidFill>
              <a:round/>
            </a:ln>
            <a:effectLst/>
          </c:spPr>
          <c:marker>
            <c:symbol val="none"/>
          </c:marker>
          <c:cat>
            <c:strRef>
              <c:f>вулк_аповулк!$B$27:$B$51</c:f>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f>вулк_аповулк!$CA$27:$CA$51</c:f>
              <c:numCache>
                <c:formatCode>General</c:formatCode>
                <c:ptCount val="25"/>
                <c:pt idx="0">
                  <c:v>0.21875000000000006</c:v>
                </c:pt>
                <c:pt idx="1">
                  <c:v>0.88188976377952766</c:v>
                </c:pt>
                <c:pt idx="2">
                  <c:v>0.90128755364806867</c:v>
                </c:pt>
                <c:pt idx="3">
                  <c:v>2.3809523809523809</c:v>
                </c:pt>
                <c:pt idx="4">
                  <c:v>1.4117647058823519</c:v>
                </c:pt>
                <c:pt idx="5">
                  <c:v>3.170731707317076</c:v>
                </c:pt>
                <c:pt idx="6">
                  <c:v>3.2678821879382887</c:v>
                </c:pt>
                <c:pt idx="7">
                  <c:v>3.6390101892285283</c:v>
                </c:pt>
                <c:pt idx="8">
                  <c:v>4.2134831460674143</c:v>
                </c:pt>
                <c:pt idx="9">
                  <c:v>4.2654028436018958</c:v>
                </c:pt>
                <c:pt idx="10">
                  <c:v>4.7826086956521783</c:v>
                </c:pt>
                <c:pt idx="11">
                  <c:v>5.4074074074074066</c:v>
                </c:pt>
                <c:pt idx="12">
                  <c:v>6.6071428571428559</c:v>
                </c:pt>
                <c:pt idx="13">
                  <c:v>6.6343042071197376</c:v>
                </c:pt>
                <c:pt idx="14">
                  <c:v>5.9234234234234258</c:v>
                </c:pt>
                <c:pt idx="15">
                  <c:v>6.0714285714285712</c:v>
                </c:pt>
                <c:pt idx="16">
                  <c:v>6.1744966442953011</c:v>
                </c:pt>
                <c:pt idx="17">
                  <c:v>6.2672811059907838</c:v>
                </c:pt>
                <c:pt idx="18">
                  <c:v>6.2037037037037077</c:v>
                </c:pt>
                <c:pt idx="19">
                  <c:v>6.1736770691994565</c:v>
                </c:pt>
                <c:pt idx="20">
                  <c:v>6.1585365853658507</c:v>
                </c:pt>
                <c:pt idx="21">
                  <c:v>6.1538461538461542</c:v>
                </c:pt>
                <c:pt idx="22">
                  <c:v>6.1874999999999991</c:v>
                </c:pt>
                <c:pt idx="23">
                  <c:v>6.2162162162162149</c:v>
                </c:pt>
                <c:pt idx="24">
                  <c:v>6.1866125760649062</c:v>
                </c:pt>
              </c:numCache>
            </c:numRef>
          </c:val>
          <c:extLst xmlns:c16r2="http://schemas.microsoft.com/office/drawing/2015/06/chart">
            <c:ext xmlns:c16="http://schemas.microsoft.com/office/drawing/2014/chart" uri="{C3380CC4-5D6E-409C-BE32-E72D297353CC}">
              <c16:uniqueId val="{00000001-16C2-4D1E-8289-B434E8F73CB6}"/>
            </c:ext>
          </c:extLst>
        </c:ser>
        <c:marker val="1"/>
        <c:axId val="85642240"/>
        <c:axId val="85652224"/>
        <c:extLst xmlns:c16r2="http://schemas.microsoft.com/office/drawing/2015/06/chart">
          <c:ext xmlns:c15="http://schemas.microsoft.com/office/drawing/2012/chart" uri="{02D57815-91ED-43cb-92C2-25804820EDAC}">
            <c15:filteredLineSeries>
              <c15:ser>
                <c:idx val="0"/>
                <c:order val="2"/>
                <c:tx>
                  <c:v>VSG-101-17</c:v>
                </c:tx>
                <c:cat>
                  <c:strRef>
                    <c:extLst xmlns:c16r2="http://schemas.microsoft.com/office/drawing/2015/06/chart">
                      <c:ext uri="{02D57815-91ED-43cb-92C2-25804820EDAC}">
                        <c15:formulaRef>
                          <c15:sqref>вулк_аповулк!$B$27:$B$51</c15:sqref>
                        </c15:formulaRef>
                      </c:ext>
                    </c:extLst>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extLst xmlns:c16r2="http://schemas.microsoft.com/office/drawing/2015/06/chart">
                      <c:ext uri="{02D57815-91ED-43cb-92C2-25804820EDAC}">
                        <c15:formulaRef>
                          <c15:sqref>вулк_аповулк!$BW$27:$BW$51</c15:sqref>
                        </c15:formulaRef>
                      </c:ext>
                    </c:extLst>
                    <c:numCache>
                      <c:formatCode>General</c:formatCode>
                      <c:ptCount val="25"/>
                      <c:pt idx="0">
                        <c:v>78.824626865671632</c:v>
                      </c:pt>
                      <c:pt idx="1">
                        <c:v>56.260430132800572</c:v>
                      </c:pt>
                      <c:pt idx="2">
                        <c:v>35.946875066726449</c:v>
                      </c:pt>
                      <c:pt idx="3">
                        <c:v>132.19616204690831</c:v>
                      </c:pt>
                      <c:pt idx="4">
                        <c:v>78.314310798946437</c:v>
                      </c:pt>
                      <c:pt idx="5">
                        <c:v>72.806698216235901</c:v>
                      </c:pt>
                      <c:pt idx="6">
                        <c:v>58.177555420652688</c:v>
                      </c:pt>
                      <c:pt idx="7">
                        <c:v>56.529579178344108</c:v>
                      </c:pt>
                      <c:pt idx="8">
                        <c:v>43.216501760858627</c:v>
                      </c:pt>
                      <c:pt idx="9">
                        <c:v>10.767489566386077</c:v>
                      </c:pt>
                      <c:pt idx="10">
                        <c:v>34.458144062297208</c:v>
                      </c:pt>
                      <c:pt idx="11">
                        <c:v>28.148148148148145</c:v>
                      </c:pt>
                      <c:pt idx="12">
                        <c:v>32.728811300639663</c:v>
                      </c:pt>
                      <c:pt idx="13">
                        <c:v>28.945080423127077</c:v>
                      </c:pt>
                      <c:pt idx="14">
                        <c:v>19.81981981981982</c:v>
                      </c:pt>
                      <c:pt idx="15">
                        <c:v>12.501066098081024</c:v>
                      </c:pt>
                      <c:pt idx="16">
                        <c:v>16.560653110287486</c:v>
                      </c:pt>
                      <c:pt idx="17">
                        <c:v>5.806657954467294</c:v>
                      </c:pt>
                      <c:pt idx="18">
                        <c:v>15.17412935323383</c:v>
                      </c:pt>
                      <c:pt idx="19">
                        <c:v>13.742684136981307</c:v>
                      </c:pt>
                      <c:pt idx="20">
                        <c:v>13.105205678922459</c:v>
                      </c:pt>
                      <c:pt idx="21">
                        <c:v>14.197146137444644</c:v>
                      </c:pt>
                      <c:pt idx="22">
                        <c:v>13.264925373134329</c:v>
                      </c:pt>
                      <c:pt idx="23">
                        <c:v>14.158935054457444</c:v>
                      </c:pt>
                      <c:pt idx="24">
                        <c:v>14.592352638430565</c:v>
                      </c:pt>
                    </c:numCache>
                  </c:numRef>
                </c:val>
                <c:smooth val="0"/>
                <c:extLst xmlns:c16r2="http://schemas.microsoft.com/office/drawing/2015/06/chart">
                  <c:ext xmlns:c16="http://schemas.microsoft.com/office/drawing/2014/chart" uri="{C3380CC4-5D6E-409C-BE32-E72D297353CC}">
                    <c16:uniqueId val="{00000002-16C2-4D1E-8289-B434E8F73CB6}"/>
                  </c:ext>
                </c:extLst>
              </c15:ser>
            </c15:filteredLineSeries>
          </c:ext>
        </c:extLst>
      </c:lineChart>
      <c:catAx>
        <c:axId val="85642240"/>
        <c:scaling>
          <c:orientation val="minMax"/>
        </c:scaling>
        <c:axPos val="b"/>
        <c:numFmt formatCode="General" sourceLinked="1"/>
        <c:majorTickMark val="in"/>
        <c:tickLblPos val="nextTo"/>
        <c:spPr>
          <a:noFill/>
          <a:ln w="9525" cap="flat" cmpd="sng" algn="ctr">
            <a:solidFill>
              <a:schemeClr val="tx1"/>
            </a:solidFill>
            <a:round/>
          </a:ln>
          <a:effectLst/>
        </c:spPr>
        <c:txPr>
          <a:bodyPr rot="-60000000" vert="horz"/>
          <a:lstStyle/>
          <a:p>
            <a:pPr>
              <a:defRPr sz="700"/>
            </a:pPr>
            <a:endParaRPr lang="ru-RU"/>
          </a:p>
        </c:txPr>
        <c:crossAx val="85652224"/>
        <c:crossesAt val="0.1"/>
        <c:auto val="1"/>
        <c:lblAlgn val="ctr"/>
        <c:lblOffset val="100"/>
      </c:catAx>
      <c:valAx>
        <c:axId val="85652224"/>
        <c:scaling>
          <c:logBase val="10"/>
          <c:orientation val="minMax"/>
        </c:scaling>
        <c:axPos val="l"/>
        <c:majorGridlines>
          <c:spPr>
            <a:ln w="9525" cap="flat" cmpd="sng" algn="ctr">
              <a:solidFill>
                <a:schemeClr val="tx1">
                  <a:lumMod val="15000"/>
                  <a:lumOff val="85000"/>
                </a:schemeClr>
              </a:solidFill>
              <a:round/>
            </a:ln>
            <a:effectLst/>
          </c:spPr>
        </c:majorGridlines>
        <c:title>
          <c:tx>
            <c:rich>
              <a:bodyPr/>
              <a:lstStyle/>
              <a:p>
                <a:pPr>
                  <a:defRPr b="0"/>
                </a:pPr>
                <a:r>
                  <a:rPr lang="en-US" b="0"/>
                  <a:t>Rock/PM</a:t>
                </a:r>
                <a:endParaRPr lang="ru-RU" b="0"/>
              </a:p>
            </c:rich>
          </c:tx>
          <c:layout>
            <c:manualLayout>
              <c:xMode val="edge"/>
              <c:yMode val="edge"/>
              <c:x val="1.7905521522634416E-2"/>
              <c:y val="0.40233166568416234"/>
            </c:manualLayout>
          </c:layout>
        </c:title>
        <c:numFmt formatCode="General" sourceLinked="1"/>
        <c:majorTickMark val="none"/>
        <c:tickLblPos val="nextTo"/>
        <c:spPr>
          <a:noFill/>
          <a:ln>
            <a:solidFill>
              <a:schemeClr val="tx1"/>
            </a:solidFill>
          </a:ln>
          <a:effectLst/>
        </c:spPr>
        <c:txPr>
          <a:bodyPr rot="-60000000" vert="horz"/>
          <a:lstStyle/>
          <a:p>
            <a:pPr>
              <a:defRPr sz="700"/>
            </a:pPr>
            <a:endParaRPr lang="ru-RU"/>
          </a:p>
        </c:txPr>
        <c:crossAx val="85642240"/>
        <c:crosses val="autoZero"/>
        <c:crossBetween val="between"/>
      </c:valAx>
      <c:spPr>
        <a:noFill/>
        <a:ln>
          <a:noFill/>
        </a:ln>
        <a:effectLst/>
      </c:spPr>
    </c:plotArea>
    <c:legend>
      <c:legendPos val="b"/>
      <c:layout/>
      <c:spPr>
        <a:noFill/>
        <a:ln>
          <a:noFill/>
        </a:ln>
        <a:effectLst/>
      </c:spPr>
      <c:txPr>
        <a:bodyPr rot="0" vert="horz"/>
        <a:lstStyle/>
        <a:p>
          <a:pPr>
            <a:defRPr/>
          </a:pPr>
          <a:endParaRPr lang="ru-RU"/>
        </a:p>
      </c:txPr>
    </c:legend>
    <c:plotVisOnly val="1"/>
    <c:dispBlanksAs val="gap"/>
  </c:chart>
  <c:spPr>
    <a:solidFill>
      <a:schemeClr val="bg1"/>
    </a:solidFill>
    <a:ln w="952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2139901224083502"/>
          <c:y val="6.1794445223448645E-2"/>
          <c:w val="0.83808244320152769"/>
          <c:h val="0.70238344315817858"/>
        </c:manualLayout>
      </c:layout>
      <c:lineChart>
        <c:grouping val="standard"/>
        <c:ser>
          <c:idx val="10"/>
          <c:order val="0"/>
          <c:tx>
            <c:v>8</c:v>
          </c:tx>
          <c:spPr>
            <a:ln w="19050" cap="rnd">
              <a:solidFill>
                <a:srgbClr val="FFC000"/>
              </a:solidFill>
              <a:round/>
            </a:ln>
            <a:effectLst/>
          </c:spPr>
          <c:marker>
            <c:symbol val="square"/>
            <c:size val="5"/>
            <c:spPr>
              <a:solidFill>
                <a:srgbClr val="FFC000"/>
              </a:solidFill>
              <a:ln>
                <a:solidFill>
                  <a:srgbClr val="FFC000"/>
                </a:solidFill>
              </a:ln>
            </c:spPr>
          </c:marker>
          <c:cat>
            <c:strRef>
              <c:f>вулк_аповулк!$BJ$91:$BJ$104</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f>вулк_аповулк!$BV$91:$BV$104</c:f>
              <c:numCache>
                <c:formatCode>General</c:formatCode>
                <c:ptCount val="14"/>
                <c:pt idx="0">
                  <c:v>122.76420910203491</c:v>
                </c:pt>
                <c:pt idx="1">
                  <c:v>92.576299163939709</c:v>
                </c:pt>
                <c:pt idx="2">
                  <c:v>75.869792983850559</c:v>
                </c:pt>
                <c:pt idx="3">
                  <c:v>51.752838403095922</c:v>
                </c:pt>
                <c:pt idx="4">
                  <c:v>34.633360310898219</c:v>
                </c:pt>
                <c:pt idx="5">
                  <c:v>21.3915684172919</c:v>
                </c:pt>
                <c:pt idx="6">
                  <c:v>26.462798836180902</c:v>
                </c:pt>
                <c:pt idx="7">
                  <c:v>21.585089913064181</c:v>
                </c:pt>
                <c:pt idx="8">
                  <c:v>17.973791345233526</c:v>
                </c:pt>
                <c:pt idx="9">
                  <c:v>16.667304649619766</c:v>
                </c:pt>
                <c:pt idx="10">
                  <c:v>16.721305827253367</c:v>
                </c:pt>
                <c:pt idx="11">
                  <c:v>16.498948036997326</c:v>
                </c:pt>
                <c:pt idx="12">
                  <c:v>14.723926380368097</c:v>
                </c:pt>
                <c:pt idx="13">
                  <c:v>15.416666666666671</c:v>
                </c:pt>
              </c:numCache>
            </c:numRef>
          </c:val>
          <c:extLst xmlns:c16r2="http://schemas.microsoft.com/office/drawing/2015/06/chart">
            <c:ext xmlns:c16="http://schemas.microsoft.com/office/drawing/2014/chart" uri="{C3380CC4-5D6E-409C-BE32-E72D297353CC}">
              <c16:uniqueId val="{00000000-CAD7-4A8B-A87E-8C91746C7442}"/>
            </c:ext>
          </c:extLst>
        </c:ser>
        <c:ser>
          <c:idx val="11"/>
          <c:order val="1"/>
          <c:tx>
            <c:v>9</c:v>
          </c:tx>
          <c:spPr>
            <a:ln w="19050" cap="rnd">
              <a:solidFill>
                <a:srgbClr val="C00000"/>
              </a:solidFill>
              <a:round/>
            </a:ln>
            <a:effectLst/>
          </c:spPr>
          <c:marker>
            <c:symbol val="square"/>
            <c:size val="5"/>
            <c:spPr>
              <a:solidFill>
                <a:srgbClr val="C00000"/>
              </a:solidFill>
              <a:ln>
                <a:solidFill>
                  <a:srgbClr val="C00000"/>
                </a:solidFill>
              </a:ln>
            </c:spPr>
          </c:marker>
          <c:cat>
            <c:strRef>
              <c:f>вулк_аповулк!$BJ$91:$BJ$104</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f>вулк_аповулк!$BX$91:$BX$104</c:f>
              <c:numCache>
                <c:formatCode>General</c:formatCode>
                <c:ptCount val="14"/>
                <c:pt idx="0">
                  <c:v>134.31423425623498</c:v>
                </c:pt>
                <c:pt idx="1">
                  <c:v>98.146284360121911</c:v>
                </c:pt>
                <c:pt idx="2">
                  <c:v>72.542034078635552</c:v>
                </c:pt>
                <c:pt idx="3">
                  <c:v>49.933501352192053</c:v>
                </c:pt>
                <c:pt idx="4">
                  <c:v>29.686671416534097</c:v>
                </c:pt>
                <c:pt idx="5">
                  <c:v>26.644804263168687</c:v>
                </c:pt>
                <c:pt idx="6">
                  <c:v>19.989888985184262</c:v>
                </c:pt>
                <c:pt idx="7">
                  <c:v>15.692252510760406</c:v>
                </c:pt>
                <c:pt idx="8">
                  <c:v>12.509520520041802</c:v>
                </c:pt>
                <c:pt idx="9">
                  <c:v>11.662439365990302</c:v>
                </c:pt>
                <c:pt idx="10">
                  <c:v>12.57861635220126</c:v>
                </c:pt>
                <c:pt idx="11">
                  <c:v>13.75</c:v>
                </c:pt>
                <c:pt idx="12">
                  <c:v>14.110649496967724</c:v>
                </c:pt>
                <c:pt idx="13">
                  <c:v>15.833333333333334</c:v>
                </c:pt>
              </c:numCache>
            </c:numRef>
          </c:val>
          <c:extLst xmlns:c16r2="http://schemas.microsoft.com/office/drawing/2015/06/chart">
            <c:ext xmlns:c16="http://schemas.microsoft.com/office/drawing/2014/chart" uri="{C3380CC4-5D6E-409C-BE32-E72D297353CC}">
              <c16:uniqueId val="{00000001-CAD7-4A8B-A87E-8C91746C7442}"/>
            </c:ext>
          </c:extLst>
        </c:ser>
        <c:ser>
          <c:idx val="12"/>
          <c:order val="2"/>
          <c:tx>
            <c:v>UCC</c:v>
          </c:tx>
          <c:spPr>
            <a:ln w="63500" cap="rnd">
              <a:solidFill>
                <a:schemeClr val="accent6">
                  <a:alpha val="50000"/>
                </a:schemeClr>
              </a:solidFill>
              <a:round/>
            </a:ln>
            <a:effectLst/>
          </c:spPr>
          <c:marker>
            <c:symbol val="none"/>
          </c:marker>
          <c:cat>
            <c:strRef>
              <c:f>вулк_аповулк!$BJ$91:$BJ$104</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f>вулк_аповулк!$CB$91:$CB$104</c:f>
              <c:numCache>
                <c:formatCode>General</c:formatCode>
                <c:ptCount val="14"/>
                <c:pt idx="0">
                  <c:v>127.65957446808511</c:v>
                </c:pt>
                <c:pt idx="1">
                  <c:v>106.1359867330016</c:v>
                </c:pt>
                <c:pt idx="2">
                  <c:v>79.775280898876389</c:v>
                </c:pt>
                <c:pt idx="3">
                  <c:v>57.522123893805322</c:v>
                </c:pt>
                <c:pt idx="4">
                  <c:v>30.612244897959187</c:v>
                </c:pt>
                <c:pt idx="5">
                  <c:v>16.071428571428573</c:v>
                </c:pt>
                <c:pt idx="6">
                  <c:v>19.289340101522825</c:v>
                </c:pt>
                <c:pt idx="7">
                  <c:v>17.777777777777779</c:v>
                </c:pt>
                <c:pt idx="8">
                  <c:v>14.403292181069959</c:v>
                </c:pt>
                <c:pt idx="9">
                  <c:v>14.285714285714286</c:v>
                </c:pt>
                <c:pt idx="10">
                  <c:v>14.465408805031451</c:v>
                </c:pt>
                <c:pt idx="11">
                  <c:v>13.75</c:v>
                </c:pt>
                <c:pt idx="12">
                  <c:v>13.496932515337427</c:v>
                </c:pt>
                <c:pt idx="13">
                  <c:v>13.333333333333334</c:v>
                </c:pt>
              </c:numCache>
            </c:numRef>
          </c:val>
          <c:extLst xmlns:c16r2="http://schemas.microsoft.com/office/drawing/2015/06/chart">
            <c:ext xmlns:c16="http://schemas.microsoft.com/office/drawing/2014/chart" uri="{C3380CC4-5D6E-409C-BE32-E72D297353CC}">
              <c16:uniqueId val="{00000002-CAD7-4A8B-A87E-8C91746C7442}"/>
            </c:ext>
          </c:extLst>
        </c:ser>
        <c:ser>
          <c:idx val="0"/>
          <c:order val="3"/>
          <c:tx>
            <c:v>10</c:v>
          </c:tx>
          <c:spPr>
            <a:ln w="19050">
              <a:solidFill>
                <a:schemeClr val="accent2">
                  <a:lumMod val="75000"/>
                </a:schemeClr>
              </a:solidFill>
            </a:ln>
          </c:spPr>
          <c:marker>
            <c:symbol val="square"/>
            <c:size val="5"/>
            <c:spPr>
              <a:solidFill>
                <a:schemeClr val="accent2">
                  <a:lumMod val="75000"/>
                </a:schemeClr>
              </a:solidFill>
              <a:ln>
                <a:solidFill>
                  <a:schemeClr val="accent2">
                    <a:lumMod val="75000"/>
                  </a:schemeClr>
                </a:solidFill>
              </a:ln>
            </c:spPr>
          </c:marker>
          <c:val>
            <c:numRef>
              <c:f>вулк_аповулк!$BU$91:$BU$104</c:f>
              <c:numCache>
                <c:formatCode>General</c:formatCode>
                <c:ptCount val="14"/>
                <c:pt idx="0">
                  <c:v>165.25881232137181</c:v>
                </c:pt>
                <c:pt idx="1">
                  <c:v>127.57109972525433</c:v>
                </c:pt>
                <c:pt idx="2">
                  <c:v>106.85896360892168</c:v>
                </c:pt>
                <c:pt idx="3">
                  <c:v>84.070796460176979</c:v>
                </c:pt>
                <c:pt idx="4">
                  <c:v>59.863945578231295</c:v>
                </c:pt>
                <c:pt idx="5">
                  <c:v>37.50319829424307</c:v>
                </c:pt>
                <c:pt idx="6">
                  <c:v>50.102280475793577</c:v>
                </c:pt>
                <c:pt idx="7">
                  <c:v>45.522388059701491</c:v>
                </c:pt>
                <c:pt idx="8">
                  <c:v>41.680486456605841</c:v>
                </c:pt>
                <c:pt idx="9">
                  <c:v>38.379530916844352</c:v>
                </c:pt>
                <c:pt idx="10">
                  <c:v>40.04505773021684</c:v>
                </c:pt>
                <c:pt idx="11">
                  <c:v>43.656716417910445</c:v>
                </c:pt>
                <c:pt idx="12">
                  <c:v>44.135152458566061</c:v>
                </c:pt>
                <c:pt idx="13">
                  <c:v>44.776119402985096</c:v>
                </c:pt>
              </c:numCache>
            </c:numRef>
          </c:val>
          <c:extLst xmlns:c16r2="http://schemas.microsoft.com/office/drawing/2015/06/chart">
            <c:ext xmlns:c16="http://schemas.microsoft.com/office/drawing/2014/chart" uri="{C3380CC4-5D6E-409C-BE32-E72D297353CC}">
              <c16:uniqueId val="{00000003-CAD7-4A8B-A87E-8C91746C7442}"/>
            </c:ext>
          </c:extLst>
        </c:ser>
        <c:marker val="1"/>
        <c:axId val="85943040"/>
        <c:axId val="85944576"/>
        <c:extLst xmlns:c16r2="http://schemas.microsoft.com/office/drawing/2015/06/chart">
          <c:ext xmlns:c15="http://schemas.microsoft.com/office/drawing/2012/chart" uri="{02D57815-91ED-43cb-92C2-25804820EDAC}">
            <c15:filteredLineSeries>
              <c15:ser>
                <c:idx val="1"/>
                <c:order val="0"/>
                <c:tx>
                  <c:v>N-MORB</c:v>
                </c:tx>
                <c:spPr>
                  <a:ln w="63500" cap="rnd">
                    <a:solidFill>
                      <a:schemeClr val="accent2">
                        <a:lumMod val="60000"/>
                        <a:lumOff val="40000"/>
                      </a:schemeClr>
                    </a:solidFill>
                    <a:round/>
                  </a:ln>
                  <a:effectLst/>
                </c:spPr>
                <c:marker>
                  <c:symbol val="none"/>
                </c:marker>
                <c:cat>
                  <c:strRef>
                    <c:extLst xmlns:c16r2="http://schemas.microsoft.com/office/drawing/2015/06/chart">
                      <c:ex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c:ext uri="{02D57815-91ED-43cb-92C2-25804820EDAC}">
                        <c15:formulaRef>
                          <c15:sqref>вулк_аповулк!$BY$91:$BY$104</c15:sqref>
                        </c15:formulaRef>
                      </c:ext>
                    </c:extLst>
                    <c:numCache>
                      <c:formatCode>General</c:formatCode>
                      <c:ptCount val="14"/>
                      <c:pt idx="0">
                        <c:v>10.638297872340425</c:v>
                      </c:pt>
                      <c:pt idx="1">
                        <c:v>12.437810945273633</c:v>
                      </c:pt>
                      <c:pt idx="2">
                        <c:v>14.831460674157304</c:v>
                      </c:pt>
                      <c:pt idx="3">
                        <c:v>16.150442477876105</c:v>
                      </c:pt>
                      <c:pt idx="4">
                        <c:v>17.891156462585034</c:v>
                      </c:pt>
                      <c:pt idx="5">
                        <c:v>18.214285714285715</c:v>
                      </c:pt>
                      <c:pt idx="6">
                        <c:v>18.680203045685278</c:v>
                      </c:pt>
                      <c:pt idx="7">
                        <c:v>18.611111111111114</c:v>
                      </c:pt>
                      <c:pt idx="8">
                        <c:v>18.724279835390945</c:v>
                      </c:pt>
                      <c:pt idx="9">
                        <c:v>18.035714285714285</c:v>
                      </c:pt>
                      <c:pt idx="10">
                        <c:v>18.679245283018869</c:v>
                      </c:pt>
                      <c:pt idx="11">
                        <c:v>19.166666666666668</c:v>
                      </c:pt>
                      <c:pt idx="12">
                        <c:v>18.711656441717789</c:v>
                      </c:pt>
                      <c:pt idx="13">
                        <c:v>19.166666666666668</c:v>
                      </c:pt>
                    </c:numCache>
                  </c:numRef>
                </c:val>
                <c:smooth val="0"/>
                <c:extLst xmlns:c16r2="http://schemas.microsoft.com/office/drawing/2015/06/chart">
                  <c:ext xmlns:c16="http://schemas.microsoft.com/office/drawing/2014/chart" uri="{C3380CC4-5D6E-409C-BE32-E72D297353CC}">
                    <c16:uniqueId val="{00000004-CAD7-4A8B-A87E-8C91746C7442}"/>
                  </c:ext>
                </c:extLst>
              </c15:ser>
            </c15:filteredLineSeries>
            <c15:filteredLineSeries>
              <c15:ser>
                <c:idx val="2"/>
                <c:order val="1"/>
                <c:tx>
                  <c:v>VS-312</c:v>
                </c:tx>
                <c:spPr>
                  <a:ln w="19050" cap="rnd">
                    <a:solidFill>
                      <a:schemeClr val="accent2"/>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вулк_аповулк!$BK$91:$BK$104</c15:sqref>
                        </c15:formulaRef>
                      </c:ext>
                    </c:extLst>
                    <c:numCache>
                      <c:formatCode>General</c:formatCode>
                      <c:ptCount val="14"/>
                      <c:pt idx="0">
                        <c:v>13.310549053810115</c:v>
                      </c:pt>
                      <c:pt idx="1">
                        <c:v>12.795491876492973</c:v>
                      </c:pt>
                      <c:pt idx="2">
                        <c:v>12.953749424277804</c:v>
                      </c:pt>
                      <c:pt idx="3">
                        <c:v>11.685433662063323</c:v>
                      </c:pt>
                      <c:pt idx="4">
                        <c:v>11.956641569878668</c:v>
                      </c:pt>
                      <c:pt idx="5">
                        <c:v>11.966115688410733</c:v>
                      </c:pt>
                      <c:pt idx="6">
                        <c:v>10.540011516890633</c:v>
                      </c:pt>
                      <c:pt idx="7">
                        <c:v>9.6818398474737855</c:v>
                      </c:pt>
                      <c:pt idx="8">
                        <c:v>8.826748578893481</c:v>
                      </c:pt>
                      <c:pt idx="9">
                        <c:v>8.0859321803077773</c:v>
                      </c:pt>
                      <c:pt idx="10">
                        <c:v>7.8316575834427526</c:v>
                      </c:pt>
                      <c:pt idx="11">
                        <c:v>7.5</c:v>
                      </c:pt>
                      <c:pt idx="12">
                        <c:v>6.5977238035640138</c:v>
                      </c:pt>
                      <c:pt idx="13">
                        <c:v>6.2063075945344588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5-CAD7-4A8B-A87E-8C91746C7442}"/>
                  </c:ext>
                </c:extLst>
              </c15:ser>
            </c15:filteredLineSeries>
            <c15:filteredLineSeries>
              <c15:ser>
                <c:idx val="3"/>
                <c:order val="2"/>
                <c:tx>
                  <c:v>VSG 100</c:v>
                </c:tx>
                <c:spPr>
                  <a:ln w="19050" cap="rnd">
                    <a:solidFill>
                      <a:schemeClr val="accent3"/>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вулк_аповулк!$BL$91:$BL$104</c15:sqref>
                        </c15:formulaRef>
                      </c:ext>
                    </c:extLst>
                    <c:numCache>
                      <c:formatCode>General</c:formatCode>
                      <c:ptCount val="14"/>
                      <c:pt idx="0">
                        <c:v>19.342359767891686</c:v>
                      </c:pt>
                      <c:pt idx="1">
                        <c:v>18.745983003642081</c:v>
                      </c:pt>
                      <c:pt idx="2">
                        <c:v>19.051395086285687</c:v>
                      </c:pt>
                      <c:pt idx="3">
                        <c:v>18.458631494262608</c:v>
                      </c:pt>
                      <c:pt idx="4">
                        <c:v>16.335481561045476</c:v>
                      </c:pt>
                      <c:pt idx="5">
                        <c:v>15.272556390977446</c:v>
                      </c:pt>
                      <c:pt idx="6">
                        <c:v>13.548016904281933</c:v>
                      </c:pt>
                      <c:pt idx="7">
                        <c:v>12.70933014354067</c:v>
                      </c:pt>
                      <c:pt idx="8">
                        <c:v>11.740209108630163</c:v>
                      </c:pt>
                      <c:pt idx="9">
                        <c:v>10</c:v>
                      </c:pt>
                      <c:pt idx="10">
                        <c:v>10.325449128825495</c:v>
                      </c:pt>
                      <c:pt idx="11">
                        <c:v>10.092703349282299</c:v>
                      </c:pt>
                      <c:pt idx="12">
                        <c:v>9.4769131417500621</c:v>
                      </c:pt>
                      <c:pt idx="13">
                        <c:v>9.1666666666666661</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6-CAD7-4A8B-A87E-8C91746C7442}"/>
                  </c:ext>
                </c:extLst>
              </c15:ser>
            </c15:filteredLineSeries>
            <c15:filteredLineSeries>
              <c15:ser>
                <c:idx val="4"/>
                <c:order val="3"/>
                <c:tx>
                  <c:v>VS-313</c:v>
                </c:tx>
                <c:spPr>
                  <a:ln w="19050" cap="rnd">
                    <a:solidFill>
                      <a:schemeClr val="accent6"/>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вулк_аповулк!$BM$91:$BM$104</c15:sqref>
                        </c15:formulaRef>
                      </c:ext>
                    </c:extLst>
                    <c:numCache>
                      <c:formatCode>General</c:formatCode>
                      <c:ptCount val="14"/>
                      <c:pt idx="0">
                        <c:v>20.894381449866227</c:v>
                      </c:pt>
                      <c:pt idx="1">
                        <c:v>20.059383720121946</c:v>
                      </c:pt>
                      <c:pt idx="2">
                        <c:v>19.98250689631972</c:v>
                      </c:pt>
                      <c:pt idx="3">
                        <c:v>21.13030576016109</c:v>
                      </c:pt>
                      <c:pt idx="4">
                        <c:v>20.163754124404257</c:v>
                      </c:pt>
                      <c:pt idx="5">
                        <c:v>20.583832335329348</c:v>
                      </c:pt>
                      <c:pt idx="6">
                        <c:v>19.119122161767834</c:v>
                      </c:pt>
                      <c:pt idx="7">
                        <c:v>18.055555555555557</c:v>
                      </c:pt>
                      <c:pt idx="8">
                        <c:v>15.746285207363048</c:v>
                      </c:pt>
                      <c:pt idx="9">
                        <c:v>14.916595380667236</c:v>
                      </c:pt>
                      <c:pt idx="10">
                        <c:v>14.744096712235905</c:v>
                      </c:pt>
                      <c:pt idx="11">
                        <c:v>14.595808383233532</c:v>
                      </c:pt>
                      <c:pt idx="12">
                        <c:v>14.694537305756583</c:v>
                      </c:pt>
                      <c:pt idx="13">
                        <c:v>14.970059880239521</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7-CAD7-4A8B-A87E-8C91746C7442}"/>
                  </c:ext>
                </c:extLst>
              </c15:ser>
            </c15:filteredLineSeries>
            <c15:filteredLineSeries>
              <c15:ser>
                <c:idx val="5"/>
                <c:order val="4"/>
                <c:tx>
                  <c:v>VSG-95</c:v>
                </c:tx>
                <c:spPr>
                  <a:ln w="28575" cap="rnd">
                    <a:solidFill>
                      <a:schemeClr val="accent5"/>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вулк_аповулк!$BR$91:$BR$104</c15:sqref>
                        </c15:formulaRef>
                      </c:ext>
                    </c:extLst>
                    <c:numCache>
                      <c:formatCode>General</c:formatCode>
                      <c:ptCount val="14"/>
                      <c:pt idx="0">
                        <c:v>14.842366456759239</c:v>
                      </c:pt>
                      <c:pt idx="1">
                        <c:v>12.7057691904576</c:v>
                      </c:pt>
                      <c:pt idx="2">
                        <c:v>12.880750957320563</c:v>
                      </c:pt>
                      <c:pt idx="3">
                        <c:v>12.86119512292928</c:v>
                      </c:pt>
                      <c:pt idx="4">
                        <c:v>12.492476122335415</c:v>
                      </c:pt>
                      <c:pt idx="5">
                        <c:v>14.639620455861809</c:v>
                      </c:pt>
                      <c:pt idx="6">
                        <c:v>11.675126903553299</c:v>
                      </c:pt>
                      <c:pt idx="7">
                        <c:v>11.666666666666668</c:v>
                      </c:pt>
                      <c:pt idx="8">
                        <c:v>10.930916607043486</c:v>
                      </c:pt>
                      <c:pt idx="9">
                        <c:v>10.540526728220504</c:v>
                      </c:pt>
                      <c:pt idx="10">
                        <c:v>11.305905169892318</c:v>
                      </c:pt>
                      <c:pt idx="11">
                        <c:v>12.297281182923921</c:v>
                      </c:pt>
                      <c:pt idx="12">
                        <c:v>11.339378075349069</c:v>
                      </c:pt>
                      <c:pt idx="13">
                        <c:v>11.179346529930838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8-CAD7-4A8B-A87E-8C91746C7442}"/>
                  </c:ext>
                </c:extLst>
              </c15:ser>
            </c15:filteredLineSeries>
            <c15:filteredLineSeries>
              <c15:ser>
                <c:idx val="6"/>
                <c:order val="5"/>
                <c:tx>
                  <c:v>VSG-105</c:v>
                </c:tx>
                <c:spPr>
                  <a:ln w="19050" cap="rnd" cmpd="sng">
                    <a:solidFill>
                      <a:schemeClr val="accent6"/>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вулк_аповулк!$BR$91:$BR$104</c15:sqref>
                        </c15:formulaRef>
                      </c:ext>
                    </c:extLst>
                    <c:numCache>
                      <c:formatCode>General</c:formatCode>
                      <c:ptCount val="14"/>
                      <c:pt idx="0">
                        <c:v>14.842366456759239</c:v>
                      </c:pt>
                      <c:pt idx="1">
                        <c:v>12.7057691904576</c:v>
                      </c:pt>
                      <c:pt idx="2">
                        <c:v>12.880750957320563</c:v>
                      </c:pt>
                      <c:pt idx="3">
                        <c:v>12.86119512292928</c:v>
                      </c:pt>
                      <c:pt idx="4">
                        <c:v>12.492476122335415</c:v>
                      </c:pt>
                      <c:pt idx="5">
                        <c:v>14.639620455861809</c:v>
                      </c:pt>
                      <c:pt idx="6">
                        <c:v>11.675126903553299</c:v>
                      </c:pt>
                      <c:pt idx="7">
                        <c:v>11.666666666666668</c:v>
                      </c:pt>
                      <c:pt idx="8">
                        <c:v>10.930916607043486</c:v>
                      </c:pt>
                      <c:pt idx="9">
                        <c:v>10.540526728220504</c:v>
                      </c:pt>
                      <c:pt idx="10">
                        <c:v>11.305905169892318</c:v>
                      </c:pt>
                      <c:pt idx="11">
                        <c:v>12.297281182923921</c:v>
                      </c:pt>
                      <c:pt idx="12">
                        <c:v>11.339378075349069</c:v>
                      </c:pt>
                      <c:pt idx="13">
                        <c:v>11.179346529930838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9-CAD7-4A8B-A87E-8C91746C7442}"/>
                  </c:ext>
                </c:extLst>
              </c15:ser>
            </c15:filteredLineSeries>
            <c15:filteredLineSeries>
              <c15:ser>
                <c:idx val="7"/>
                <c:order val="6"/>
                <c:tx>
                  <c:v>OIB</c:v>
                </c:tx>
                <c:spPr>
                  <a:ln w="63500" cap="rnd">
                    <a:solidFill>
                      <a:schemeClr val="accent4">
                        <a:lumMod val="60000"/>
                        <a:lumOff val="40000"/>
                      </a:schemeClr>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вулк_аповулк!$BZ$91:$BZ$104</c15:sqref>
                        </c15:formulaRef>
                      </c:ext>
                    </c:extLst>
                    <c:numCache>
                      <c:formatCode>General</c:formatCode>
                      <c:ptCount val="14"/>
                      <c:pt idx="0">
                        <c:v>157.44680851063831</c:v>
                      </c:pt>
                      <c:pt idx="1">
                        <c:v>132.66998341625208</c:v>
                      </c:pt>
                      <c:pt idx="2">
                        <c:v>108.98876404494382</c:v>
                      </c:pt>
                      <c:pt idx="3">
                        <c:v>85.176991150442475</c:v>
                      </c:pt>
                      <c:pt idx="4">
                        <c:v>68.02721088435375</c:v>
                      </c:pt>
                      <c:pt idx="5">
                        <c:v>53.571428571428569</c:v>
                      </c:pt>
                      <c:pt idx="6">
                        <c:v>38.680203045685275</c:v>
                      </c:pt>
                      <c:pt idx="7">
                        <c:v>29.166666666666671</c:v>
                      </c:pt>
                      <c:pt idx="8">
                        <c:v>23.045267489711932</c:v>
                      </c:pt>
                      <c:pt idx="9">
                        <c:v>18.928571428571431</c:v>
                      </c:pt>
                      <c:pt idx="10">
                        <c:v>16.477987421383649</c:v>
                      </c:pt>
                      <c:pt idx="11">
                        <c:v>14.583333333333332</c:v>
                      </c:pt>
                      <c:pt idx="12">
                        <c:v>13.251533742331288</c:v>
                      </c:pt>
                      <c:pt idx="13">
                        <c:v>12.5</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A-CAD7-4A8B-A87E-8C91746C7442}"/>
                  </c:ext>
                </c:extLst>
              </c15:ser>
            </c15:filteredLineSeries>
            <c15:filteredLineSeries>
              <c15:ser>
                <c:idx val="8"/>
                <c:order val="7"/>
                <c:tx>
                  <c:v>E-MORB</c:v>
                </c:tx>
                <c:spPr>
                  <a:ln w="63500" cap="rnd">
                    <a:solidFill>
                      <a:schemeClr val="accent3">
                        <a:lumMod val="60000"/>
                        <a:lumOff val="40000"/>
                      </a:schemeClr>
                    </a:solidFill>
                    <a:round/>
                  </a:ln>
                  <a:effectLst/>
                </c:spPr>
                <c:marker>
                  <c:symbol val="none"/>
                </c:marker>
                <c:val>
                  <c:numRef>
                    <c:extLst xmlns:c16r2="http://schemas.microsoft.com/office/drawing/2015/06/chart" xmlns:c15="http://schemas.microsoft.com/office/drawing/2012/chart">
                      <c:ext xmlns:c15="http://schemas.microsoft.com/office/drawing/2012/chart" uri="{02D57815-91ED-43cb-92C2-25804820EDAC}">
                        <c15:formulaRef>
                          <c15:sqref>вулк_аповулк!$CA$91:$CA$104</c15:sqref>
                        </c15:formulaRef>
                      </c:ext>
                    </c:extLst>
                    <c:numCache>
                      <c:formatCode>General</c:formatCode>
                      <c:ptCount val="14"/>
                      <c:pt idx="0">
                        <c:v>26.808510638297872</c:v>
                      </c:pt>
                      <c:pt idx="1">
                        <c:v>24.875621890547265</c:v>
                      </c:pt>
                      <c:pt idx="2">
                        <c:v>23.033707865168537</c:v>
                      </c:pt>
                      <c:pt idx="3">
                        <c:v>19.911504424778762</c:v>
                      </c:pt>
                      <c:pt idx="4">
                        <c:v>17.687074829931973</c:v>
                      </c:pt>
                      <c:pt idx="5">
                        <c:v>16.25</c:v>
                      </c:pt>
                      <c:pt idx="6">
                        <c:v>15.076142131979696</c:v>
                      </c:pt>
                      <c:pt idx="7">
                        <c:v>14.722222222222223</c:v>
                      </c:pt>
                      <c:pt idx="8">
                        <c:v>14.609053497942387</c:v>
                      </c:pt>
                      <c:pt idx="9">
                        <c:v>14.107142857142858</c:v>
                      </c:pt>
                      <c:pt idx="10">
                        <c:v>14.528301886792454</c:v>
                      </c:pt>
                      <c:pt idx="11">
                        <c:v>14.833333333333332</c:v>
                      </c:pt>
                      <c:pt idx="12">
                        <c:v>14.539877300613497</c:v>
                      </c:pt>
                      <c:pt idx="13">
                        <c:v>14.749999999999998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B-CAD7-4A8B-A87E-8C91746C7442}"/>
                  </c:ext>
                </c:extLst>
              </c15:ser>
            </c15:filteredLineSeries>
            <c15:filteredLineSeries>
              <c15:ser>
                <c:idx val="9"/>
                <c:order val="8"/>
                <c:tx>
                  <c:v>VS 293</c:v>
                </c:tx>
                <c:spPr>
                  <a:ln w="28575" cap="rnd">
                    <a:solidFill>
                      <a:schemeClr val="accent3">
                        <a:lumMod val="60000"/>
                      </a:schemeClr>
                    </a:solidFill>
                    <a:round/>
                  </a:ln>
                  <a:effectLst/>
                </c:spPr>
                <c:marker>
                  <c:symbol val="none"/>
                </c:marker>
                <c:val>
                  <c:numRef>
                    <c:extLst xmlns:c16r2="http://schemas.microsoft.com/office/drawing/2015/06/chart" xmlns:c15="http://schemas.microsoft.com/office/drawing/2012/chart">
                      <c:ext xmlns:c15="http://schemas.microsoft.com/office/drawing/2012/chart" uri="{02D57815-91ED-43cb-92C2-25804820EDAC}">
                        <c15:formulaRef>
                          <c15:sqref>вулк_аповулк!$BN$91:$BN$104</c15:sqref>
                        </c15:formulaRef>
                      </c:ext>
                    </c:extLst>
                    <c:numCache>
                      <c:formatCode>General</c:formatCode>
                      <c:ptCount val="14"/>
                      <c:pt idx="0">
                        <c:v>5.4666205605955813</c:v>
                      </c:pt>
                      <c:pt idx="1">
                        <c:v>3.9140657452064085</c:v>
                      </c:pt>
                      <c:pt idx="2">
                        <c:v>4.2295958923238874</c:v>
                      </c:pt>
                      <c:pt idx="3">
                        <c:v>3.6287098766476582</c:v>
                      </c:pt>
                      <c:pt idx="4">
                        <c:v>3.4550148931465507</c:v>
                      </c:pt>
                      <c:pt idx="5">
                        <c:v>2.5794480674679043</c:v>
                      </c:pt>
                      <c:pt idx="6">
                        <c:v>3.9960667177839673</c:v>
                      </c:pt>
                      <c:pt idx="7">
                        <c:v>3.7344646271510511</c:v>
                      </c:pt>
                      <c:pt idx="8">
                        <c:v>3.7621273280929111</c:v>
                      </c:pt>
                      <c:pt idx="9">
                        <c:v>4.0545615951925695</c:v>
                      </c:pt>
                      <c:pt idx="10">
                        <c:v>4.8195732169270169</c:v>
                      </c:pt>
                      <c:pt idx="11">
                        <c:v>5.416666666666667</c:v>
                      </c:pt>
                      <c:pt idx="12">
                        <c:v>5.5719128670131024</c:v>
                      </c:pt>
                      <c:pt idx="13">
                        <c:v>6.25</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C-CAD7-4A8B-A87E-8C91746C7442}"/>
                  </c:ext>
                </c:extLst>
              </c15:ser>
            </c15:filteredLineSeries>
            <c15:filteredLineSeries>
              <c15:ser>
                <c:idx val="13"/>
                <c:order val="9"/>
                <c:tx>
                  <c:v>VS-101</c:v>
                </c:tx>
                <c:spPr>
                  <a:ln w="28575" cap="rnd">
                    <a:solidFill>
                      <a:schemeClr val="accent4">
                        <a:lumMod val="60000"/>
                      </a:schemeClr>
                    </a:solidFill>
                    <a:round/>
                  </a:ln>
                  <a:effectLst/>
                </c:spPr>
                <c:marker>
                  <c:symbol val="none"/>
                </c:marker>
                <c:val>
                  <c:numRef>
                    <c:extLst xmlns:c16r2="http://schemas.microsoft.com/office/drawing/2015/06/chart" xmlns:c15="http://schemas.microsoft.com/office/drawing/2012/chart">
                      <c:ext xmlns:c15="http://schemas.microsoft.com/office/drawing/2012/chart" uri="{02D57815-91ED-43cb-92C2-25804820EDAC}">
                        <c15:formulaRef>
                          <c15:sqref>вулк_аповулк!$BU$91:$BU$104</c15:sqref>
                        </c15:formulaRef>
                      </c:ext>
                    </c:extLst>
                    <c:numCache>
                      <c:formatCode>General</c:formatCode>
                      <c:ptCount val="14"/>
                      <c:pt idx="0">
                        <c:v>165.25881232137186</c:v>
                      </c:pt>
                      <c:pt idx="1">
                        <c:v>127.57109972525433</c:v>
                      </c:pt>
                      <c:pt idx="2">
                        <c:v>106.85896360892168</c:v>
                      </c:pt>
                      <c:pt idx="3">
                        <c:v>84.070796460176993</c:v>
                      </c:pt>
                      <c:pt idx="4">
                        <c:v>59.863945578231302</c:v>
                      </c:pt>
                      <c:pt idx="5">
                        <c:v>37.50319829424307</c:v>
                      </c:pt>
                      <c:pt idx="6">
                        <c:v>50.102280475793606</c:v>
                      </c:pt>
                      <c:pt idx="7">
                        <c:v>45.522388059701491</c:v>
                      </c:pt>
                      <c:pt idx="8">
                        <c:v>41.680486456605855</c:v>
                      </c:pt>
                      <c:pt idx="9">
                        <c:v>38.379530916844345</c:v>
                      </c:pt>
                      <c:pt idx="10">
                        <c:v>40.04505773021684</c:v>
                      </c:pt>
                      <c:pt idx="11">
                        <c:v>43.656716417910452</c:v>
                      </c:pt>
                      <c:pt idx="12">
                        <c:v>44.135152458566061</c:v>
                      </c:pt>
                      <c:pt idx="13">
                        <c:v>44.776119402985074</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D-CAD7-4A8B-A87E-8C91746C7442}"/>
                  </c:ext>
                </c:extLst>
              </c15:ser>
            </c15:filteredLineSeries>
          </c:ext>
        </c:extLst>
      </c:lineChart>
      <c:catAx>
        <c:axId val="85943040"/>
        <c:scaling>
          <c:orientation val="minMax"/>
        </c:scaling>
        <c:axPos val="b"/>
        <c:numFmt formatCode="General" sourceLinked="1"/>
        <c:maj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85944576"/>
        <c:crosses val="autoZero"/>
        <c:auto val="1"/>
        <c:lblAlgn val="ctr"/>
        <c:lblOffset val="100"/>
      </c:catAx>
      <c:valAx>
        <c:axId val="85944576"/>
        <c:scaling>
          <c:logBase val="10"/>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dirty="0">
                    <a:latin typeface="Times New Roman" panose="02020603050405020304" pitchFamily="18" charset="0"/>
                    <a:cs typeface="Times New Roman" panose="02020603050405020304" pitchFamily="18" charset="0"/>
                  </a:rPr>
                  <a:t>Rock/C1</a:t>
                </a:r>
              </a:p>
            </c:rich>
          </c:tx>
          <c:layout>
            <c:manualLayout>
              <c:xMode val="edge"/>
              <c:yMode val="edge"/>
              <c:x val="9.3444444444444629E-4"/>
              <c:y val="0.38051581196581213"/>
            </c:manualLayout>
          </c:layout>
          <c:spPr>
            <a:noFill/>
            <a:ln>
              <a:noFill/>
            </a:ln>
            <a:effectLst/>
          </c:spPr>
        </c:title>
        <c:numFmt formatCode="General" sourceLinked="1"/>
        <c:majorTickMark val="none"/>
        <c:tickLblPos val="nextTo"/>
        <c:spPr>
          <a:noFill/>
          <a:ln>
            <a:solidFill>
              <a:schemeClr val="tx1"/>
            </a:solid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85943040"/>
        <c:crosses val="autoZero"/>
        <c:crossBetween val="between"/>
      </c:valAx>
      <c:spPr>
        <a:noFill/>
        <a:ln>
          <a:solidFill>
            <a:schemeClr val="tx1"/>
          </a:solid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chart>
  <c:spPr>
    <a:solidFill>
      <a:schemeClr val="bg1"/>
    </a:solidFill>
    <a:ln w="9525" cap="flat" cmpd="sng" algn="ctr">
      <a:solidFill>
        <a:schemeClr val="tx1"/>
      </a:solidFill>
      <a:round/>
    </a:ln>
    <a:effectLst/>
  </c:spPr>
  <c:txPr>
    <a:bodyPr/>
    <a:lstStyle/>
    <a:p>
      <a:pPr>
        <a:defRPr/>
      </a:pPr>
      <a:endParaRPr lang="ru-RU"/>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9.6301214466835636E-2"/>
          <c:y val="7.8279590626386203E-2"/>
          <c:w val="0.86040796744340708"/>
          <c:h val="0.74484253704653258"/>
        </c:manualLayout>
      </c:layout>
      <c:lineChart>
        <c:grouping val="standard"/>
        <c:ser>
          <c:idx val="3"/>
          <c:order val="0"/>
          <c:tx>
            <c:v>9</c:v>
          </c:tx>
          <c:spPr>
            <a:ln w="19050" cap="rnd">
              <a:solidFill>
                <a:schemeClr val="accent4"/>
              </a:solidFill>
              <a:round/>
            </a:ln>
            <a:effectLst/>
          </c:spPr>
          <c:marker>
            <c:symbol val="square"/>
            <c:size val="5"/>
            <c:spPr>
              <a:solidFill>
                <a:schemeClr val="accent4"/>
              </a:solidFill>
              <a:ln w="9525">
                <a:solidFill>
                  <a:schemeClr val="accent4"/>
                </a:solidFill>
              </a:ln>
              <a:effectLst/>
            </c:spPr>
          </c:marker>
          <c:cat>
            <c:strRef>
              <c:f>вулк_аповулк!$AD$27:$AD$52</c:f>
              <c:strCache>
                <c:ptCount val="26"/>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strCache>
            </c:strRef>
          </c:cat>
          <c:val>
            <c:numRef>
              <c:f>вулк_аповулк!$BX$27:$BX$51</c:f>
              <c:numCache>
                <c:formatCode>General</c:formatCode>
                <c:ptCount val="25"/>
                <c:pt idx="0">
                  <c:v>73.268354769560545</c:v>
                </c:pt>
                <c:pt idx="1">
                  <c:v>81.384521468578512</c:v>
                </c:pt>
                <c:pt idx="2">
                  <c:v>56.970326107678957</c:v>
                </c:pt>
                <c:pt idx="3">
                  <c:v>65.216035205317141</c:v>
                </c:pt>
                <c:pt idx="4">
                  <c:v>53.9408332107405</c:v>
                </c:pt>
                <c:pt idx="5">
                  <c:v>31.224856728738775</c:v>
                </c:pt>
                <c:pt idx="6">
                  <c:v>23.300246982618017</c:v>
                </c:pt>
                <c:pt idx="7">
                  <c:v>41.993579532719359</c:v>
                </c:pt>
                <c:pt idx="8">
                  <c:v>31.36152157070542</c:v>
                </c:pt>
                <c:pt idx="9">
                  <c:v>6.570135915162659</c:v>
                </c:pt>
                <c:pt idx="10">
                  <c:v>24.465259331748896</c:v>
                </c:pt>
                <c:pt idx="11">
                  <c:v>17.327617006073588</c:v>
                </c:pt>
                <c:pt idx="12">
                  <c:v>16.885348615151663</c:v>
                </c:pt>
                <c:pt idx="13">
                  <c:v>15.560727690926756</c:v>
                </c:pt>
                <c:pt idx="14">
                  <c:v>11.466450373202795</c:v>
                </c:pt>
                <c:pt idx="15">
                  <c:v>7.1305228057639631</c:v>
                </c:pt>
                <c:pt idx="16">
                  <c:v>8.7469318300799337</c:v>
                </c:pt>
                <c:pt idx="17">
                  <c:v>6.2911636205381702</c:v>
                </c:pt>
                <c:pt idx="18">
                  <c:v>7.1950299710213965</c:v>
                </c:pt>
                <c:pt idx="19">
                  <c:v>5.9262297108436233</c:v>
                </c:pt>
                <c:pt idx="20">
                  <c:v>5.6912747584067453</c:v>
                </c:pt>
                <c:pt idx="21">
                  <c:v>5.5998544744525454</c:v>
                </c:pt>
                <c:pt idx="22">
                  <c:v>5.538932555277678</c:v>
                </c:pt>
                <c:pt idx="23">
                  <c:v>5.3510101741613001</c:v>
                </c:pt>
                <c:pt idx="24">
                  <c:v>4.8681541582150061</c:v>
                </c:pt>
              </c:numCache>
            </c:numRef>
          </c:val>
          <c:extLst xmlns:c16r2="http://schemas.microsoft.com/office/drawing/2015/06/chart">
            <c:ext xmlns:c16="http://schemas.microsoft.com/office/drawing/2014/chart" uri="{C3380CC4-5D6E-409C-BE32-E72D297353CC}">
              <c16:uniqueId val="{00000000-4055-4CC4-B475-9D34296AC4EB}"/>
            </c:ext>
          </c:extLst>
        </c:ser>
        <c:ser>
          <c:idx val="4"/>
          <c:order val="1"/>
          <c:tx>
            <c:v>8</c:v>
          </c:tx>
          <c:spPr>
            <a:ln w="19050" cap="rnd">
              <a:solidFill>
                <a:srgbClr val="C00000"/>
              </a:solidFill>
              <a:round/>
            </a:ln>
            <a:effectLst/>
          </c:spPr>
          <c:marker>
            <c:symbol val="square"/>
            <c:size val="5"/>
            <c:spPr>
              <a:solidFill>
                <a:srgbClr val="C00000"/>
              </a:solidFill>
              <a:ln w="9525">
                <a:solidFill>
                  <a:srgbClr val="C00000"/>
                </a:solidFill>
              </a:ln>
              <a:effectLst/>
            </c:spPr>
          </c:marker>
          <c:cat>
            <c:strRef>
              <c:f>вулк_аповулк!$AD$27:$AD$52</c:f>
              <c:strCache>
                <c:ptCount val="26"/>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strCache>
            </c:strRef>
          </c:cat>
          <c:val>
            <c:numRef>
              <c:f>вулк_аповулк!$BY$27:$BY$51</c:f>
              <c:numCache>
                <c:formatCode>General</c:formatCode>
                <c:ptCount val="25"/>
                <c:pt idx="0">
                  <c:v>37.362505978000975</c:v>
                </c:pt>
                <c:pt idx="1">
                  <c:v>49.085507066279554</c:v>
                </c:pt>
                <c:pt idx="2">
                  <c:v>63.983425115745725</c:v>
                </c:pt>
                <c:pt idx="3">
                  <c:v>58.356676003734805</c:v>
                </c:pt>
                <c:pt idx="4">
                  <c:v>50.988831687624824</c:v>
                </c:pt>
                <c:pt idx="5">
                  <c:v>16.038539151532106</c:v>
                </c:pt>
                <c:pt idx="6">
                  <c:v>13.632860526278721</c:v>
                </c:pt>
                <c:pt idx="7">
                  <c:v>45.944461499585422</c:v>
                </c:pt>
                <c:pt idx="8">
                  <c:v>33.248432286041314</c:v>
                </c:pt>
                <c:pt idx="9">
                  <c:v>23.133730431254691</c:v>
                </c:pt>
                <c:pt idx="10">
                  <c:v>23.392177655791894</c:v>
                </c:pt>
                <c:pt idx="11">
                  <c:v>16.718476008289493</c:v>
                </c:pt>
                <c:pt idx="12">
                  <c:v>45.05998283459725</c:v>
                </c:pt>
                <c:pt idx="13">
                  <c:v>34.492001473412778</c:v>
                </c:pt>
                <c:pt idx="14">
                  <c:v>9.8286952662849405</c:v>
                </c:pt>
                <c:pt idx="15">
                  <c:v>8.8816014210562226</c:v>
                </c:pt>
                <c:pt idx="16">
                  <c:v>6.6073961914115804</c:v>
                </c:pt>
                <c:pt idx="17">
                  <c:v>2.3673136314583538</c:v>
                </c:pt>
                <c:pt idx="18">
                  <c:v>5.2307508369201354</c:v>
                </c:pt>
                <c:pt idx="19">
                  <c:v>4.1245773220761937</c:v>
                </c:pt>
                <c:pt idx="20">
                  <c:v>3.982296368874735</c:v>
                </c:pt>
                <c:pt idx="21">
                  <c:v>4.3284668464008478</c:v>
                </c:pt>
                <c:pt idx="22">
                  <c:v>4.166666666666667</c:v>
                </c:pt>
                <c:pt idx="23">
                  <c:v>4.4594594594594597</c:v>
                </c:pt>
                <c:pt idx="24">
                  <c:v>4.665387156198249</c:v>
                </c:pt>
              </c:numCache>
            </c:numRef>
          </c:val>
          <c:extLst xmlns:c16r2="http://schemas.microsoft.com/office/drawing/2015/06/chart">
            <c:ext xmlns:c16="http://schemas.microsoft.com/office/drawing/2014/chart" uri="{C3380CC4-5D6E-409C-BE32-E72D297353CC}">
              <c16:uniqueId val="{00000001-4055-4CC4-B475-9D34296AC4EB}"/>
            </c:ext>
          </c:extLst>
        </c:ser>
        <c:ser>
          <c:idx val="5"/>
          <c:order val="2"/>
          <c:tx>
            <c:strRef>
              <c:f>вулк_аповулк!$CA$26</c:f>
              <c:strCache>
                <c:ptCount val="1"/>
                <c:pt idx="0">
                  <c:v>N-MORB</c:v>
                </c:pt>
              </c:strCache>
            </c:strRef>
          </c:tx>
          <c:spPr>
            <a:ln w="63500" cap="rnd">
              <a:solidFill>
                <a:srgbClr val="7030A0">
                  <a:alpha val="50000"/>
                </a:srgbClr>
              </a:solidFill>
              <a:round/>
            </a:ln>
            <a:effectLst/>
          </c:spPr>
          <c:marker>
            <c:symbol val="circle"/>
            <c:size val="5"/>
            <c:spPr>
              <a:noFill/>
              <a:ln w="9525">
                <a:noFill/>
              </a:ln>
              <a:effectLst/>
            </c:spPr>
          </c:marker>
          <c:cat>
            <c:strRef>
              <c:f>вулк_аповулк!$AD$27:$AD$52</c:f>
              <c:strCache>
                <c:ptCount val="26"/>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strCache>
            </c:strRef>
          </c:cat>
          <c:val>
            <c:numRef>
              <c:f>вулк_аповулк!$CA$27:$CA$51</c:f>
              <c:numCache>
                <c:formatCode>General</c:formatCode>
                <c:ptCount val="25"/>
                <c:pt idx="0">
                  <c:v>0.21875000000000006</c:v>
                </c:pt>
                <c:pt idx="1">
                  <c:v>0.88188976377952766</c:v>
                </c:pt>
                <c:pt idx="2">
                  <c:v>0.90128755364806867</c:v>
                </c:pt>
                <c:pt idx="3">
                  <c:v>2.3809523809523809</c:v>
                </c:pt>
                <c:pt idx="4">
                  <c:v>1.4117647058823519</c:v>
                </c:pt>
                <c:pt idx="5">
                  <c:v>3.170731707317076</c:v>
                </c:pt>
                <c:pt idx="6">
                  <c:v>3.2678821879382887</c:v>
                </c:pt>
                <c:pt idx="7">
                  <c:v>3.6390101892285283</c:v>
                </c:pt>
                <c:pt idx="8">
                  <c:v>4.2134831460674143</c:v>
                </c:pt>
                <c:pt idx="9">
                  <c:v>4.2654028436018958</c:v>
                </c:pt>
                <c:pt idx="10">
                  <c:v>4.7826086956521783</c:v>
                </c:pt>
                <c:pt idx="11">
                  <c:v>5.4074074074074066</c:v>
                </c:pt>
                <c:pt idx="12">
                  <c:v>6.6071428571428559</c:v>
                </c:pt>
                <c:pt idx="13">
                  <c:v>6.6343042071197376</c:v>
                </c:pt>
                <c:pt idx="14">
                  <c:v>5.9234234234234258</c:v>
                </c:pt>
                <c:pt idx="15">
                  <c:v>6.0714285714285712</c:v>
                </c:pt>
                <c:pt idx="16">
                  <c:v>6.1744966442953011</c:v>
                </c:pt>
                <c:pt idx="17">
                  <c:v>6.2672811059907838</c:v>
                </c:pt>
                <c:pt idx="18">
                  <c:v>6.2037037037037077</c:v>
                </c:pt>
                <c:pt idx="19">
                  <c:v>6.1736770691994565</c:v>
                </c:pt>
                <c:pt idx="20">
                  <c:v>6.1585365853658507</c:v>
                </c:pt>
                <c:pt idx="21">
                  <c:v>6.1538461538461542</c:v>
                </c:pt>
                <c:pt idx="22">
                  <c:v>6.1874999999999991</c:v>
                </c:pt>
                <c:pt idx="23">
                  <c:v>6.2162162162162149</c:v>
                </c:pt>
                <c:pt idx="24">
                  <c:v>6.1866125760649062</c:v>
                </c:pt>
              </c:numCache>
            </c:numRef>
          </c:val>
          <c:extLst xmlns:c16r2="http://schemas.microsoft.com/office/drawing/2015/06/chart">
            <c:ext xmlns:c16="http://schemas.microsoft.com/office/drawing/2014/chart" uri="{C3380CC4-5D6E-409C-BE32-E72D297353CC}">
              <c16:uniqueId val="{00000002-4055-4CC4-B475-9D34296AC4EB}"/>
            </c:ext>
          </c:extLst>
        </c:ser>
        <c:ser>
          <c:idx val="1"/>
          <c:order val="3"/>
          <c:tx>
            <c:v>10</c:v>
          </c:tx>
          <c:spPr>
            <a:ln w="19050"/>
          </c:spPr>
          <c:marker>
            <c:symbol val="square"/>
            <c:size val="5"/>
          </c:marker>
          <c:cat>
            <c:strRef>
              <c:f>вулк_аповулк!$AD$27:$AD$52</c:f>
              <c:strCache>
                <c:ptCount val="26"/>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strCache>
            </c:strRef>
          </c:cat>
          <c:val>
            <c:numRef>
              <c:f>вулк_аповулк!$BW$27:$BW$51</c:f>
              <c:numCache>
                <c:formatCode>General</c:formatCode>
                <c:ptCount val="25"/>
                <c:pt idx="0">
                  <c:v>78.824626865671632</c:v>
                </c:pt>
                <c:pt idx="1">
                  <c:v>56.260430132800586</c:v>
                </c:pt>
                <c:pt idx="2">
                  <c:v>35.946875066726435</c:v>
                </c:pt>
                <c:pt idx="3">
                  <c:v>132.19616204690826</c:v>
                </c:pt>
                <c:pt idx="4">
                  <c:v>78.314310798946437</c:v>
                </c:pt>
                <c:pt idx="5">
                  <c:v>72.806698216235873</c:v>
                </c:pt>
                <c:pt idx="6">
                  <c:v>58.177555420652673</c:v>
                </c:pt>
                <c:pt idx="7">
                  <c:v>56.529579178344108</c:v>
                </c:pt>
                <c:pt idx="8">
                  <c:v>43.216501760858627</c:v>
                </c:pt>
                <c:pt idx="9">
                  <c:v>10.767489566386081</c:v>
                </c:pt>
                <c:pt idx="10">
                  <c:v>34.458144062297187</c:v>
                </c:pt>
                <c:pt idx="11">
                  <c:v>28.148148148148142</c:v>
                </c:pt>
                <c:pt idx="12">
                  <c:v>32.728811300639663</c:v>
                </c:pt>
                <c:pt idx="13">
                  <c:v>28.94508042312707</c:v>
                </c:pt>
                <c:pt idx="14">
                  <c:v>19.819819819819827</c:v>
                </c:pt>
                <c:pt idx="15">
                  <c:v>12.501066098081024</c:v>
                </c:pt>
                <c:pt idx="16">
                  <c:v>16.56065311028749</c:v>
                </c:pt>
                <c:pt idx="17">
                  <c:v>5.806657954467294</c:v>
                </c:pt>
                <c:pt idx="18">
                  <c:v>15.174129353233827</c:v>
                </c:pt>
                <c:pt idx="19">
                  <c:v>13.74268413698131</c:v>
                </c:pt>
                <c:pt idx="20">
                  <c:v>13.105205678922459</c:v>
                </c:pt>
                <c:pt idx="21">
                  <c:v>14.197146137444648</c:v>
                </c:pt>
                <c:pt idx="22">
                  <c:v>13.264925373134325</c:v>
                </c:pt>
                <c:pt idx="23">
                  <c:v>14.158935054457444</c:v>
                </c:pt>
                <c:pt idx="24">
                  <c:v>14.592352638430565</c:v>
                </c:pt>
              </c:numCache>
            </c:numRef>
          </c:val>
          <c:extLst xmlns:c16r2="http://schemas.microsoft.com/office/drawing/2015/06/chart">
            <c:ext xmlns:c16="http://schemas.microsoft.com/office/drawing/2014/chart" uri="{C3380CC4-5D6E-409C-BE32-E72D297353CC}">
              <c16:uniqueId val="{00000003-4055-4CC4-B475-9D34296AC4EB}"/>
            </c:ext>
          </c:extLst>
        </c:ser>
        <c:marker val="1"/>
        <c:axId val="85858176"/>
        <c:axId val="85859712"/>
        <c:extLst xmlns:c16r2="http://schemas.microsoft.com/office/drawing/2015/06/chart">
          <c:ext xmlns:c15="http://schemas.microsoft.com/office/drawing/2012/chart" uri="{02D57815-91ED-43cb-92C2-25804820EDAC}">
            <c15:filteredLineSeries>
              <c15:ser>
                <c:idx val="0"/>
                <c:order val="3"/>
                <c:tx>
                  <c:v>BC-312-16</c:v>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extLst xmlns:c16r2="http://schemas.microsoft.com/office/drawing/2015/06/chart">
                      <c:ext uri="{02D57815-91ED-43cb-92C2-25804820EDAC}">
                        <c15:formulaRef>
                          <c15:sqref>вулк_аповулк!$AD$27:$AD$52</c15:sqref>
                        </c15:formulaRef>
                      </c:ext>
                    </c:extLst>
                    <c:strCache>
                      <c:ptCount val="26"/>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strCache>
                  </c:strRef>
                </c:cat>
                <c:val>
                  <c:numRef>
                    <c:extLst xmlns:c16r2="http://schemas.microsoft.com/office/drawing/2015/06/chart">
                      <c:ext uri="{02D57815-91ED-43cb-92C2-25804820EDAC}">
                        <c15:formulaRef>
                          <c15:sqref>вулк_аповулк!$BK$27:$BK$51</c15:sqref>
                        </c15:formulaRef>
                      </c:ext>
                    </c:extLst>
                    <c:numCache>
                      <c:formatCode>General</c:formatCode>
                      <c:ptCount val="25"/>
                      <c:pt idx="0">
                        <c:v>17.455240109628221</c:v>
                      </c:pt>
                      <c:pt idx="1">
                        <c:v>25.957417262784958</c:v>
                      </c:pt>
                      <c:pt idx="2">
                        <c:v>18.353623111322047</c:v>
                      </c:pt>
                      <c:pt idx="3">
                        <c:v>4.255753779109356</c:v>
                      </c:pt>
                      <c:pt idx="4">
                        <c:v>2.8037907250602818</c:v>
                      </c:pt>
                      <c:pt idx="5">
                        <c:v>5.8127368690274137</c:v>
                      </c:pt>
                      <c:pt idx="6">
                        <c:v>4.5625500543494972</c:v>
                      </c:pt>
                      <c:pt idx="7">
                        <c:v>4.5530990213178697</c:v>
                      </c:pt>
                      <c:pt idx="8">
                        <c:v>4.3346525851265518</c:v>
                      </c:pt>
                      <c:pt idx="9">
                        <c:v>7.4872424199982852</c:v>
                      </c:pt>
                      <c:pt idx="10">
                        <c:v>4.1771148505823348</c:v>
                      </c:pt>
                      <c:pt idx="11">
                        <c:v>3.9124563075945349</c:v>
                      </c:pt>
                      <c:pt idx="12">
                        <c:v>3.8571758392346447</c:v>
                      </c:pt>
                      <c:pt idx="13">
                        <c:v>3.892499714630361</c:v>
                      </c:pt>
                      <c:pt idx="14">
                        <c:v>3.9586178170544235</c:v>
                      </c:pt>
                      <c:pt idx="15">
                        <c:v>3.9887052294702441</c:v>
                      </c:pt>
                      <c:pt idx="16">
                        <c:v>3.483862867160159</c:v>
                      </c:pt>
                      <c:pt idx="17">
                        <c:v>4.1304836073855729</c:v>
                      </c:pt>
                      <c:pt idx="18">
                        <c:v>3.2272799491579285</c:v>
                      </c:pt>
                      <c:pt idx="19">
                        <c:v>2.9103119466365208</c:v>
                      </c:pt>
                      <c:pt idx="20">
                        <c:v>2.7610500127880213</c:v>
                      </c:pt>
                      <c:pt idx="21">
                        <c:v>2.628746372788318</c:v>
                      </c:pt>
                      <c:pt idx="22">
                        <c:v>2.5942365745154121</c:v>
                      </c:pt>
                      <c:pt idx="23">
                        <c:v>2.4324324324324325</c:v>
                      </c:pt>
                      <c:pt idx="24">
                        <c:v>2.1813975253162967</c:v>
                      </c:pt>
                    </c:numCache>
                  </c:numRef>
                </c:val>
                <c:smooth val="0"/>
                <c:extLst xmlns:c16r2="http://schemas.microsoft.com/office/drawing/2015/06/chart">
                  <c:ext xmlns:c16="http://schemas.microsoft.com/office/drawing/2014/chart" uri="{C3380CC4-5D6E-409C-BE32-E72D297353CC}">
                    <c16:uniqueId val="{00000004-4055-4CC4-B475-9D34296AC4EB}"/>
                  </c:ext>
                </c:extLst>
              </c15:ser>
            </c15:filteredLineSeries>
          </c:ext>
        </c:extLst>
      </c:lineChart>
      <c:catAx>
        <c:axId val="85858176"/>
        <c:scaling>
          <c:orientation val="minMax"/>
        </c:scaling>
        <c:axPos val="b"/>
        <c:numFmt formatCode="General" sourceLinked="1"/>
        <c:majorTickMark val="in"/>
        <c:tickLblPos val="nextTo"/>
        <c:spPr>
          <a:noFill/>
          <a:ln w="9525" cap="flat" cmpd="sng" algn="ctr">
            <a:solidFill>
              <a:schemeClr val="tx1"/>
            </a:solidFill>
            <a:round/>
          </a:ln>
          <a:effectLst/>
        </c:spPr>
        <c:txPr>
          <a:bodyPr rot="-60000000" vert="horz"/>
          <a:lstStyle/>
          <a:p>
            <a:pPr>
              <a:defRPr sz="750"/>
            </a:pPr>
            <a:endParaRPr lang="ru-RU"/>
          </a:p>
        </c:txPr>
        <c:crossAx val="85859712"/>
        <c:crossesAt val="0.1"/>
        <c:auto val="1"/>
        <c:lblAlgn val="ctr"/>
        <c:lblOffset val="100"/>
      </c:catAx>
      <c:valAx>
        <c:axId val="85859712"/>
        <c:scaling>
          <c:logBase val="10"/>
          <c:orientation val="minMax"/>
        </c:scaling>
        <c:axPos val="l"/>
        <c:majorGridlines>
          <c:spPr>
            <a:ln w="9525" cap="flat" cmpd="sng" algn="ctr">
              <a:solidFill>
                <a:schemeClr val="tx1">
                  <a:lumMod val="15000"/>
                  <a:lumOff val="85000"/>
                </a:schemeClr>
              </a:solidFill>
              <a:round/>
            </a:ln>
            <a:effectLst/>
          </c:spPr>
        </c:majorGridlines>
        <c:title>
          <c:tx>
            <c:rich>
              <a:bodyPr/>
              <a:lstStyle/>
              <a:p>
                <a:pPr>
                  <a:defRPr sz="1100" b="0"/>
                </a:pPr>
                <a:r>
                  <a:rPr lang="en-US" sz="1100" b="0"/>
                  <a:t>Rock/PM</a:t>
                </a:r>
                <a:endParaRPr lang="ru-RU" sz="1100" b="0"/>
              </a:p>
            </c:rich>
          </c:tx>
          <c:layout>
            <c:manualLayout>
              <c:xMode val="edge"/>
              <c:yMode val="edge"/>
              <c:x val="4.7391025641025661E-3"/>
              <c:y val="0.36502692307692325"/>
            </c:manualLayout>
          </c:layout>
        </c:title>
        <c:numFmt formatCode="General" sourceLinked="1"/>
        <c:majorTickMark val="none"/>
        <c:tickLblPos val="nextTo"/>
        <c:spPr>
          <a:noFill/>
          <a:ln>
            <a:solidFill>
              <a:schemeClr val="tx1"/>
            </a:solidFill>
          </a:ln>
          <a:effectLst/>
        </c:spPr>
        <c:txPr>
          <a:bodyPr rot="-60000000" vert="horz"/>
          <a:lstStyle/>
          <a:p>
            <a:pPr>
              <a:defRPr sz="700"/>
            </a:pPr>
            <a:endParaRPr lang="ru-RU"/>
          </a:p>
        </c:txPr>
        <c:crossAx val="85858176"/>
        <c:crosses val="autoZero"/>
        <c:crossBetween val="between"/>
      </c:valAx>
      <c:spPr>
        <a:noFill/>
        <a:ln w="25400">
          <a:noFill/>
        </a:ln>
        <a:effectLst/>
      </c:spPr>
    </c:plotArea>
    <c:legend>
      <c:legendPos val="b"/>
      <c:layout>
        <c:manualLayout>
          <c:xMode val="edge"/>
          <c:yMode val="edge"/>
          <c:x val="0.23276836158192105"/>
          <c:y val="0.90471727861455864"/>
          <c:w val="0.52881355932203367"/>
          <c:h val="9.5282721385441582E-2"/>
        </c:manualLayout>
      </c:layout>
      <c:spPr>
        <a:noFill/>
        <a:ln>
          <a:noFill/>
        </a:ln>
        <a:effectLst/>
      </c:spPr>
      <c:txPr>
        <a:bodyPr rot="0" vert="horz"/>
        <a:lstStyle/>
        <a:p>
          <a:pPr>
            <a:defRPr/>
          </a:pPr>
          <a:endParaRPr lang="ru-RU"/>
        </a:p>
      </c:txPr>
    </c:legend>
    <c:plotVisOnly val="1"/>
    <c:dispBlanksAs val="gap"/>
  </c:chart>
  <c:spPr>
    <a:solidFill>
      <a:schemeClr val="bg1"/>
    </a:solidFill>
    <a:ln w="952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1083369054898799"/>
          <c:y val="6.6869658119658129E-2"/>
          <c:w val="0.86078544104113319"/>
          <c:h val="0.71837863247863276"/>
        </c:manualLayout>
      </c:layout>
      <c:lineChart>
        <c:grouping val="standard"/>
        <c:ser>
          <c:idx val="0"/>
          <c:order val="0"/>
          <c:tx>
            <c:v>11</c:v>
          </c:tx>
          <c:spPr>
            <a:ln>
              <a:solidFill>
                <a:srgbClr val="6666FF"/>
              </a:solidFill>
            </a:ln>
          </c:spPr>
          <c:marker>
            <c:symbol val="triangle"/>
            <c:size val="5"/>
            <c:spPr>
              <a:solidFill>
                <a:srgbClr val="6666FF"/>
              </a:solidFill>
              <a:ln>
                <a:solidFill>
                  <a:srgbClr val="6666FF"/>
                </a:solidFill>
              </a:ln>
            </c:spPr>
          </c:marker>
          <c:cat>
            <c:strRef>
              <c:f>вулк_аповулк!$W$27:$W$55</c:f>
              <c:strCache>
                <c:ptCount val="29"/>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pt idx="26">
                  <c:v>Co</c:v>
                </c:pt>
                <c:pt idx="27">
                  <c:v>Ni</c:v>
                </c:pt>
                <c:pt idx="28">
                  <c:v>Pb</c:v>
                </c:pt>
              </c:strCache>
            </c:strRef>
          </c:cat>
          <c:val>
            <c:numRef>
              <c:f>вулк_аповулк!$BK$27:$BK$51</c:f>
              <c:numCache>
                <c:formatCode>General</c:formatCode>
                <c:ptCount val="25"/>
                <c:pt idx="0">
                  <c:v>17.455240109628214</c:v>
                </c:pt>
                <c:pt idx="1">
                  <c:v>25.957417262784951</c:v>
                </c:pt>
                <c:pt idx="2">
                  <c:v>18.35362311132204</c:v>
                </c:pt>
                <c:pt idx="3">
                  <c:v>4.255753779109356</c:v>
                </c:pt>
                <c:pt idx="4">
                  <c:v>2.8037907250602818</c:v>
                </c:pt>
                <c:pt idx="5">
                  <c:v>5.8127368690274084</c:v>
                </c:pt>
                <c:pt idx="6">
                  <c:v>4.5625500543494946</c:v>
                </c:pt>
                <c:pt idx="7">
                  <c:v>4.5530990213178715</c:v>
                </c:pt>
                <c:pt idx="8">
                  <c:v>4.3346525851265518</c:v>
                </c:pt>
                <c:pt idx="9">
                  <c:v>7.487242419998287</c:v>
                </c:pt>
                <c:pt idx="10">
                  <c:v>4.1771148505823321</c:v>
                </c:pt>
                <c:pt idx="11">
                  <c:v>3.912456307594534</c:v>
                </c:pt>
                <c:pt idx="12">
                  <c:v>3.8571758392346434</c:v>
                </c:pt>
                <c:pt idx="13">
                  <c:v>3.8924997146303602</c:v>
                </c:pt>
                <c:pt idx="14">
                  <c:v>3.9586178170544235</c:v>
                </c:pt>
                <c:pt idx="15">
                  <c:v>3.9887052294702432</c:v>
                </c:pt>
                <c:pt idx="16">
                  <c:v>3.483862867160159</c:v>
                </c:pt>
                <c:pt idx="17">
                  <c:v>4.1304836073855711</c:v>
                </c:pt>
                <c:pt idx="18">
                  <c:v>3.2272799491579294</c:v>
                </c:pt>
                <c:pt idx="19">
                  <c:v>2.9103119466365217</c:v>
                </c:pt>
                <c:pt idx="20">
                  <c:v>2.7610500127880213</c:v>
                </c:pt>
                <c:pt idx="21">
                  <c:v>2.6287463727883189</c:v>
                </c:pt>
                <c:pt idx="22">
                  <c:v>2.594236574515413</c:v>
                </c:pt>
                <c:pt idx="23">
                  <c:v>2.4324324324324325</c:v>
                </c:pt>
                <c:pt idx="24">
                  <c:v>2.181397525316298</c:v>
                </c:pt>
              </c:numCache>
            </c:numRef>
          </c:val>
          <c:extLst xmlns:c16r2="http://schemas.microsoft.com/office/drawing/2015/06/chart">
            <c:ext xmlns:c16="http://schemas.microsoft.com/office/drawing/2014/chart" uri="{C3380CC4-5D6E-409C-BE32-E72D297353CC}">
              <c16:uniqueId val="{00000000-1C04-4190-AF0C-B61762625DFC}"/>
            </c:ext>
          </c:extLst>
        </c:ser>
        <c:ser>
          <c:idx val="3"/>
          <c:order val="1"/>
          <c:tx>
            <c:v>14</c:v>
          </c:tx>
          <c:spPr>
            <a:ln>
              <a:solidFill>
                <a:srgbClr val="FF66CC"/>
              </a:solidFill>
            </a:ln>
          </c:spPr>
          <c:marker>
            <c:symbol val="triangle"/>
            <c:size val="5"/>
            <c:spPr>
              <a:solidFill>
                <a:srgbClr val="FF66CC"/>
              </a:solidFill>
              <a:ln>
                <a:solidFill>
                  <a:srgbClr val="FF66CC"/>
                </a:solidFill>
              </a:ln>
            </c:spPr>
          </c:marker>
          <c:cat>
            <c:strRef>
              <c:f>вулк_аповулк!$W$27:$W$55</c:f>
              <c:strCache>
                <c:ptCount val="29"/>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pt idx="26">
                  <c:v>Co</c:v>
                </c:pt>
                <c:pt idx="27">
                  <c:v>Ni</c:v>
                </c:pt>
                <c:pt idx="28">
                  <c:v>Pb</c:v>
                </c:pt>
              </c:strCache>
            </c:strRef>
          </c:cat>
          <c:val>
            <c:numRef>
              <c:f>вулк_аповулк!$BL$27:$BL$51</c:f>
              <c:numCache>
                <c:formatCode>General</c:formatCode>
                <c:ptCount val="25"/>
                <c:pt idx="0">
                  <c:v>12.148624401913867</c:v>
                </c:pt>
                <c:pt idx="1">
                  <c:v>22.89680895151265</c:v>
                </c:pt>
                <c:pt idx="2">
                  <c:v>21.583293974303679</c:v>
                </c:pt>
                <c:pt idx="3">
                  <c:v>5.6960583276372745</c:v>
                </c:pt>
                <c:pt idx="4">
                  <c:v>2.8145229383619474</c:v>
                </c:pt>
                <c:pt idx="5">
                  <c:v>6.5643599019722263</c:v>
                </c:pt>
                <c:pt idx="6">
                  <c:v>4.7310038451988721</c:v>
                </c:pt>
                <c:pt idx="7">
                  <c:v>6.6163821622336902</c:v>
                </c:pt>
                <c:pt idx="8">
                  <c:v>6.3504650287618949</c:v>
                </c:pt>
                <c:pt idx="9">
                  <c:v>9.8386584729812476</c:v>
                </c:pt>
                <c:pt idx="10">
                  <c:v>6.1433846473892215</c:v>
                </c:pt>
                <c:pt idx="11">
                  <c:v>6.1802232854864458</c:v>
                </c:pt>
                <c:pt idx="12">
                  <c:v>5.0399436090225596</c:v>
                </c:pt>
                <c:pt idx="13">
                  <c:v>4.8534011551385081</c:v>
                </c:pt>
                <c:pt idx="14">
                  <c:v>5.4083688952110061</c:v>
                </c:pt>
                <c:pt idx="15">
                  <c:v>5.090852130325815</c:v>
                </c:pt>
                <c:pt idx="16">
                  <c:v>4.4781196814488959</c:v>
                </c:pt>
                <c:pt idx="17">
                  <c:v>4.6824929809861899</c:v>
                </c:pt>
                <c:pt idx="18">
                  <c:v>4.2364433811802282</c:v>
                </c:pt>
                <c:pt idx="19">
                  <c:v>3.8709237630897277</c:v>
                </c:pt>
                <c:pt idx="20">
                  <c:v>3.4146341463414642</c:v>
                </c:pt>
                <c:pt idx="21">
                  <c:v>3.3256217466743796</c:v>
                </c:pt>
                <c:pt idx="22">
                  <c:v>3.4203050239234445</c:v>
                </c:pt>
                <c:pt idx="23">
                  <c:v>3.2733091943618269</c:v>
                </c:pt>
                <c:pt idx="24">
                  <c:v>3.1333404505177689</c:v>
                </c:pt>
              </c:numCache>
            </c:numRef>
          </c:val>
          <c:extLst xmlns:c16r2="http://schemas.microsoft.com/office/drawing/2015/06/chart">
            <c:ext xmlns:c16="http://schemas.microsoft.com/office/drawing/2014/chart" uri="{C3380CC4-5D6E-409C-BE32-E72D297353CC}">
              <c16:uniqueId val="{00000001-1C04-4190-AF0C-B61762625DFC}"/>
            </c:ext>
          </c:extLst>
        </c:ser>
        <c:ser>
          <c:idx val="4"/>
          <c:order val="2"/>
          <c:tx>
            <c:v>12</c:v>
          </c:tx>
          <c:spPr>
            <a:ln>
              <a:solidFill>
                <a:srgbClr val="00FF00"/>
              </a:solidFill>
            </a:ln>
          </c:spPr>
          <c:marker>
            <c:symbol val="triangle"/>
            <c:size val="5"/>
            <c:spPr>
              <a:solidFill>
                <a:srgbClr val="00FF00"/>
              </a:solidFill>
              <a:ln>
                <a:solidFill>
                  <a:srgbClr val="00FF00"/>
                </a:solidFill>
              </a:ln>
            </c:spPr>
          </c:marker>
          <c:cat>
            <c:strRef>
              <c:f>вулк_аповулк!$W$27:$W$55</c:f>
              <c:strCache>
                <c:ptCount val="29"/>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pt idx="26">
                  <c:v>Co</c:v>
                </c:pt>
                <c:pt idx="27">
                  <c:v>Ni</c:v>
                </c:pt>
                <c:pt idx="28">
                  <c:v>Pb</c:v>
                </c:pt>
              </c:strCache>
            </c:strRef>
          </c:cat>
          <c:val>
            <c:numRef>
              <c:f>вулк_аповулк!$BM$27:$BM$51</c:f>
              <c:numCache>
                <c:formatCode>General</c:formatCode>
                <c:ptCount val="25"/>
                <c:pt idx="0">
                  <c:v>12.16317365269461</c:v>
                </c:pt>
                <c:pt idx="1">
                  <c:v>19.241831298033848</c:v>
                </c:pt>
                <c:pt idx="2">
                  <c:v>15.978772069594715</c:v>
                </c:pt>
                <c:pt idx="3">
                  <c:v>7.1285999429711975</c:v>
                </c:pt>
                <c:pt idx="4">
                  <c:v>3.5223670306445931</c:v>
                </c:pt>
                <c:pt idx="5">
                  <c:v>7.3024682342631815</c:v>
                </c:pt>
                <c:pt idx="6">
                  <c:v>6.0468124060434505</c:v>
                </c:pt>
                <c:pt idx="7">
                  <c:v>7.1472774974069315</c:v>
                </c:pt>
                <c:pt idx="8">
                  <c:v>6.7953979681087269</c:v>
                </c:pt>
                <c:pt idx="9">
                  <c:v>11.883815307773078</c:v>
                </c:pt>
                <c:pt idx="10">
                  <c:v>6.4436344701900525</c:v>
                </c:pt>
                <c:pt idx="11">
                  <c:v>7.0747394100687488</c:v>
                </c:pt>
                <c:pt idx="12">
                  <c:v>6.1839713430282295</c:v>
                </c:pt>
                <c:pt idx="13">
                  <c:v>5.9298877972210917</c:v>
                </c:pt>
                <c:pt idx="14">
                  <c:v>6.6758375141608681</c:v>
                </c:pt>
                <c:pt idx="15">
                  <c:v>6.8612774451097822</c:v>
                </c:pt>
                <c:pt idx="16">
                  <c:v>6.3195756138729253</c:v>
                </c:pt>
                <c:pt idx="17">
                  <c:v>5.843163902609529</c:v>
                </c:pt>
                <c:pt idx="18">
                  <c:v>6.0185185185185155</c:v>
                </c:pt>
                <c:pt idx="19">
                  <c:v>5.1917873885878167</c:v>
                </c:pt>
                <c:pt idx="20">
                  <c:v>5.0934715933985704</c:v>
                </c:pt>
                <c:pt idx="21">
                  <c:v>4.88912285319471</c:v>
                </c:pt>
                <c:pt idx="22">
                  <c:v>4.8839820359281436</c:v>
                </c:pt>
                <c:pt idx="23">
                  <c:v>4.7337756918595275</c:v>
                </c:pt>
                <c:pt idx="24">
                  <c:v>4.8584372836477145</c:v>
                </c:pt>
              </c:numCache>
            </c:numRef>
          </c:val>
          <c:extLst xmlns:c16r2="http://schemas.microsoft.com/office/drawing/2015/06/chart">
            <c:ext xmlns:c16="http://schemas.microsoft.com/office/drawing/2014/chart" uri="{C3380CC4-5D6E-409C-BE32-E72D297353CC}">
              <c16:uniqueId val="{00000002-1C04-4190-AF0C-B61762625DFC}"/>
            </c:ext>
          </c:extLst>
        </c:ser>
        <c:ser>
          <c:idx val="1"/>
          <c:order val="3"/>
          <c:tx>
            <c:v>N-MORB</c:v>
          </c:tx>
          <c:spPr>
            <a:ln w="63500">
              <a:solidFill>
                <a:srgbClr val="7030A0">
                  <a:alpha val="50000"/>
                </a:srgbClr>
              </a:solidFill>
            </a:ln>
          </c:spPr>
          <c:marker>
            <c:symbol val="none"/>
          </c:marker>
          <c:cat>
            <c:strRef>
              <c:f>вулк_аповулк!$W$27:$W$55</c:f>
              <c:strCache>
                <c:ptCount val="29"/>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pt idx="26">
                  <c:v>Co</c:v>
                </c:pt>
                <c:pt idx="27">
                  <c:v>Ni</c:v>
                </c:pt>
                <c:pt idx="28">
                  <c:v>Pb</c:v>
                </c:pt>
              </c:strCache>
            </c:strRef>
          </c:cat>
          <c:val>
            <c:numRef>
              <c:f>вулк_аповулк!$CA$27:$CA$51</c:f>
              <c:numCache>
                <c:formatCode>General</c:formatCode>
                <c:ptCount val="25"/>
                <c:pt idx="0">
                  <c:v>0.21875000000000006</c:v>
                </c:pt>
                <c:pt idx="1">
                  <c:v>0.88188976377952766</c:v>
                </c:pt>
                <c:pt idx="2">
                  <c:v>0.90128755364806867</c:v>
                </c:pt>
                <c:pt idx="3">
                  <c:v>2.3809523809523809</c:v>
                </c:pt>
                <c:pt idx="4">
                  <c:v>1.4117647058823519</c:v>
                </c:pt>
                <c:pt idx="5">
                  <c:v>3.170731707317076</c:v>
                </c:pt>
                <c:pt idx="6">
                  <c:v>3.2678821879382887</c:v>
                </c:pt>
                <c:pt idx="7">
                  <c:v>3.6390101892285283</c:v>
                </c:pt>
                <c:pt idx="8">
                  <c:v>4.2134831460674143</c:v>
                </c:pt>
                <c:pt idx="9">
                  <c:v>4.2654028436018958</c:v>
                </c:pt>
                <c:pt idx="10">
                  <c:v>4.7826086956521783</c:v>
                </c:pt>
                <c:pt idx="11">
                  <c:v>5.4074074074074066</c:v>
                </c:pt>
                <c:pt idx="12">
                  <c:v>6.6071428571428559</c:v>
                </c:pt>
                <c:pt idx="13">
                  <c:v>6.6343042071197376</c:v>
                </c:pt>
                <c:pt idx="14">
                  <c:v>5.9234234234234258</c:v>
                </c:pt>
                <c:pt idx="15">
                  <c:v>6.0714285714285712</c:v>
                </c:pt>
                <c:pt idx="16">
                  <c:v>6.1744966442953011</c:v>
                </c:pt>
                <c:pt idx="17">
                  <c:v>6.2672811059907838</c:v>
                </c:pt>
                <c:pt idx="18">
                  <c:v>6.2037037037037077</c:v>
                </c:pt>
                <c:pt idx="19">
                  <c:v>6.1736770691994565</c:v>
                </c:pt>
                <c:pt idx="20">
                  <c:v>6.1585365853658507</c:v>
                </c:pt>
                <c:pt idx="21">
                  <c:v>6.1538461538461542</c:v>
                </c:pt>
                <c:pt idx="22">
                  <c:v>6.1874999999999991</c:v>
                </c:pt>
                <c:pt idx="23">
                  <c:v>6.2162162162162149</c:v>
                </c:pt>
                <c:pt idx="24">
                  <c:v>6.1866125760649062</c:v>
                </c:pt>
              </c:numCache>
            </c:numRef>
          </c:val>
          <c:extLst xmlns:c16r2="http://schemas.microsoft.com/office/drawing/2015/06/chart">
            <c:ext xmlns:c16="http://schemas.microsoft.com/office/drawing/2014/chart" uri="{C3380CC4-5D6E-409C-BE32-E72D297353CC}">
              <c16:uniqueId val="{00000003-1C04-4190-AF0C-B61762625DFC}"/>
            </c:ext>
          </c:extLst>
        </c:ser>
        <c:ser>
          <c:idx val="2"/>
          <c:order val="4"/>
          <c:tx>
            <c:v>E-MORB</c:v>
          </c:tx>
          <c:spPr>
            <a:ln w="63500">
              <a:solidFill>
                <a:schemeClr val="accent1">
                  <a:alpha val="50000"/>
                </a:schemeClr>
              </a:solidFill>
            </a:ln>
          </c:spPr>
          <c:marker>
            <c:symbol val="none"/>
          </c:marker>
          <c:cat>
            <c:strRef>
              <c:f>вулк_аповулк!$W$27:$W$55</c:f>
              <c:strCache>
                <c:ptCount val="29"/>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pt idx="26">
                  <c:v>Co</c:v>
                </c:pt>
                <c:pt idx="27">
                  <c:v>Ni</c:v>
                </c:pt>
                <c:pt idx="28">
                  <c:v>Pb</c:v>
                </c:pt>
              </c:strCache>
              <c:extLst xmlns:c16r2="http://schemas.microsoft.com/office/drawing/2015/06/chart" xmlns:c15="http://schemas.microsoft.com/office/drawing/2012/chart"/>
            </c:strRef>
          </c:cat>
          <c:val>
            <c:numRef>
              <c:f>вулк_аповулк!$CB$27:$CB$51</c:f>
              <c:numCache>
                <c:formatCode>General</c:formatCode>
                <c:ptCount val="25"/>
                <c:pt idx="0">
                  <c:v>1.9687500000000004</c:v>
                </c:pt>
                <c:pt idx="1">
                  <c:v>7.9370078740157464</c:v>
                </c:pt>
                <c:pt idx="2">
                  <c:v>8.1545064377682479</c:v>
                </c:pt>
                <c:pt idx="3">
                  <c:v>8.5714285714285712</c:v>
                </c:pt>
                <c:pt idx="4">
                  <c:v>7.0588235294117636</c:v>
                </c:pt>
                <c:pt idx="5">
                  <c:v>11.46341463414635</c:v>
                </c:pt>
                <c:pt idx="6">
                  <c:v>11.64095371669004</c:v>
                </c:pt>
                <c:pt idx="7">
                  <c:v>9.170305676855893</c:v>
                </c:pt>
                <c:pt idx="8">
                  <c:v>8.4269662921348321</c:v>
                </c:pt>
                <c:pt idx="9">
                  <c:v>7.3459715639810401</c:v>
                </c:pt>
                <c:pt idx="10">
                  <c:v>7.427536231884055</c:v>
                </c:pt>
                <c:pt idx="11">
                  <c:v>6.6666666666666661</c:v>
                </c:pt>
                <c:pt idx="12">
                  <c:v>6.5178571428571415</c:v>
                </c:pt>
                <c:pt idx="13">
                  <c:v>6.5695792880258885</c:v>
                </c:pt>
                <c:pt idx="14">
                  <c:v>5.8558558558558538</c:v>
                </c:pt>
                <c:pt idx="15">
                  <c:v>5.4166666666666679</c:v>
                </c:pt>
                <c:pt idx="16">
                  <c:v>4.9832214765100691</c:v>
                </c:pt>
                <c:pt idx="17">
                  <c:v>7.7880184331797233</c:v>
                </c:pt>
                <c:pt idx="18">
                  <c:v>4.9074074074074066</c:v>
                </c:pt>
                <c:pt idx="19">
                  <c:v>4.8168249660786957</c:v>
                </c:pt>
                <c:pt idx="20">
                  <c:v>4.8170731707317076</c:v>
                </c:pt>
                <c:pt idx="21">
                  <c:v>4.8351648351648375</c:v>
                </c:pt>
                <c:pt idx="22">
                  <c:v>4.8124999999999982</c:v>
                </c:pt>
                <c:pt idx="23">
                  <c:v>4.8108108108108087</c:v>
                </c:pt>
                <c:pt idx="24">
                  <c:v>4.8073022312373226</c:v>
                </c:pt>
              </c:numCache>
              <c:extLst xmlns:c16r2="http://schemas.microsoft.com/office/drawing/2015/06/chart" xmlns:c15="http://schemas.microsoft.com/office/drawing/2012/chart"/>
            </c:numRef>
          </c:val>
          <c:extLst xmlns:c16r2="http://schemas.microsoft.com/office/drawing/2015/06/chart">
            <c:ext xmlns:c16="http://schemas.microsoft.com/office/drawing/2014/chart" uri="{C3380CC4-5D6E-409C-BE32-E72D297353CC}">
              <c16:uniqueId val="{00000004-1C04-4190-AF0C-B61762625DFC}"/>
            </c:ext>
          </c:extLst>
        </c:ser>
        <c:ser>
          <c:idx val="5"/>
          <c:order val="5"/>
          <c:tx>
            <c:v>13</c:v>
          </c:tx>
          <c:spPr>
            <a:ln w="19050">
              <a:solidFill>
                <a:srgbClr val="476E2C"/>
              </a:solidFill>
            </a:ln>
          </c:spPr>
          <c:marker>
            <c:symbol val="triangle"/>
            <c:size val="5"/>
            <c:spPr>
              <a:solidFill>
                <a:srgbClr val="476E2C"/>
              </a:solidFill>
              <a:ln>
                <a:solidFill>
                  <a:srgbClr val="476E2C"/>
                </a:solidFill>
              </a:ln>
            </c:spPr>
          </c:marker>
          <c:cat>
            <c:strRef>
              <c:f>вулк_аповулк!$W$27:$W$55</c:f>
              <c:strCache>
                <c:ptCount val="29"/>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pt idx="26">
                  <c:v>Co</c:v>
                </c:pt>
                <c:pt idx="27">
                  <c:v>Ni</c:v>
                </c:pt>
                <c:pt idx="28">
                  <c:v>Pb</c:v>
                </c:pt>
              </c:strCache>
            </c:strRef>
          </c:cat>
          <c:val>
            <c:numRef>
              <c:f>вулк_аповулк!$BQ$27:$BQ$51</c:f>
              <c:numCache>
                <c:formatCode>General</c:formatCode>
                <c:ptCount val="25"/>
                <c:pt idx="0">
                  <c:v>186.50876460767944</c:v>
                </c:pt>
                <c:pt idx="1">
                  <c:v>100.59886086860178</c:v>
                </c:pt>
                <c:pt idx="2">
                  <c:v>56.221930617382256</c:v>
                </c:pt>
                <c:pt idx="3">
                  <c:v>76.658376205239989</c:v>
                </c:pt>
                <c:pt idx="4">
                  <c:v>3.8579705671918192</c:v>
                </c:pt>
                <c:pt idx="5">
                  <c:v>6.544007724837563</c:v>
                </c:pt>
                <c:pt idx="6">
                  <c:v>6.0710280173761868</c:v>
                </c:pt>
                <c:pt idx="7">
                  <c:v>5.0770831402305978</c:v>
                </c:pt>
                <c:pt idx="8">
                  <c:v>4.3042577650819851</c:v>
                </c:pt>
                <c:pt idx="9">
                  <c:v>6.2759756443542214</c:v>
                </c:pt>
                <c:pt idx="10">
                  <c:v>4.1535754898606161</c:v>
                </c:pt>
                <c:pt idx="11">
                  <c:v>4.306118663380766</c:v>
                </c:pt>
                <c:pt idx="12">
                  <c:v>4.5587778099553686</c:v>
                </c:pt>
                <c:pt idx="13">
                  <c:v>4.4693266709734294</c:v>
                </c:pt>
                <c:pt idx="14">
                  <c:v>4.1360224999624018</c:v>
                </c:pt>
                <c:pt idx="15">
                  <c:v>4.8798734852872734</c:v>
                </c:pt>
                <c:pt idx="16">
                  <c:v>3.8590604026845625</c:v>
                </c:pt>
                <c:pt idx="17">
                  <c:v>3.934557559358494</c:v>
                </c:pt>
                <c:pt idx="18">
                  <c:v>3.888888888888888</c:v>
                </c:pt>
                <c:pt idx="19">
                  <c:v>3.6040878365150171</c:v>
                </c:pt>
                <c:pt idx="20">
                  <c:v>3.5992042486606608</c:v>
                </c:pt>
                <c:pt idx="21">
                  <c:v>3.6756708590717651</c:v>
                </c:pt>
                <c:pt idx="22">
                  <c:v>3.7450810875268314</c:v>
                </c:pt>
                <c:pt idx="23">
                  <c:v>3.9883074106780287</c:v>
                </c:pt>
                <c:pt idx="24">
                  <c:v>3.7491250026002003</c:v>
                </c:pt>
              </c:numCache>
            </c:numRef>
          </c:val>
          <c:extLst xmlns:c16r2="http://schemas.microsoft.com/office/drawing/2015/06/chart">
            <c:ext xmlns:c16="http://schemas.microsoft.com/office/drawing/2014/chart" uri="{C3380CC4-5D6E-409C-BE32-E72D297353CC}">
              <c16:uniqueId val="{00000005-1C04-4190-AF0C-B61762625DFC}"/>
            </c:ext>
          </c:extLst>
        </c:ser>
        <c:marker val="1"/>
        <c:axId val="86206336"/>
        <c:axId val="86207872"/>
        <c:extLst xmlns:c16r2="http://schemas.microsoft.com/office/drawing/2015/06/chart">
          <c:ext xmlns:c15="http://schemas.microsoft.com/office/drawing/2012/chart" uri="{02D57815-91ED-43cb-92C2-25804820EDAC}">
            <c15:filteredLineSeries>
              <c15:ser>
                <c:idx val="6"/>
                <c:order val="6"/>
                <c:tx>
                  <c:v>VSG-105-15</c:v>
                </c:tx>
                <c:spPr>
                  <a:ln w="25400">
                    <a:solidFill>
                      <a:srgbClr val="FF0000"/>
                    </a:solidFill>
                  </a:ln>
                </c:spPr>
                <c:marker>
                  <c:symbol val="none"/>
                </c:marker>
                <c:cat>
                  <c:strRef>
                    <c:extLst xmlns:c16r2="http://schemas.microsoft.com/office/drawing/2015/06/chart">
                      <c:ext uri="{02D57815-91ED-43cb-92C2-25804820EDAC}">
                        <c15:formulaRef>
                          <c15:sqref>вулк_аповулк!$W$27:$W$55</c15:sqref>
                        </c15:formulaRef>
                      </c:ext>
                    </c:extLst>
                    <c:strCache>
                      <c:ptCount val="29"/>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pt idx="26">
                        <c:v>Co</c:v>
                      </c:pt>
                      <c:pt idx="27">
                        <c:v>Ni</c:v>
                      </c:pt>
                      <c:pt idx="28">
                        <c:v>Pb</c:v>
                      </c:pt>
                    </c:strCache>
                  </c:strRef>
                </c:cat>
                <c:val>
                  <c:numRef>
                    <c:extLst xmlns:c16r2="http://schemas.microsoft.com/office/drawing/2015/06/chart">
                      <c:ext uri="{02D57815-91ED-43cb-92C2-25804820EDAC}">
                        <c15:formulaRef>
                          <c15:sqref>вулк_аповулк!$BO$27:$BO$51</c15:sqref>
                        </c15:formulaRef>
                      </c:ext>
                    </c:extLst>
                    <c:numCache>
                      <c:formatCode>General</c:formatCode>
                      <c:ptCount val="25"/>
                      <c:pt idx="0">
                        <c:v>3.125</c:v>
                      </c:pt>
                      <c:pt idx="1">
                        <c:v>1.3956688214164208</c:v>
                      </c:pt>
                      <c:pt idx="2">
                        <c:v>0.40128260165000579</c:v>
                      </c:pt>
                      <c:pt idx="3">
                        <c:v>1.4209551091861907</c:v>
                      </c:pt>
                      <c:pt idx="4">
                        <c:v>2.8084759805091766</c:v>
                      </c:pt>
                      <c:pt idx="5">
                        <c:v>1.4556125508736588</c:v>
                      </c:pt>
                      <c:pt idx="6">
                        <c:v>1.40620746850179</c:v>
                      </c:pt>
                      <c:pt idx="7">
                        <c:v>1.7808476695914268</c:v>
                      </c:pt>
                      <c:pt idx="8">
                        <c:v>3.58751250600154</c:v>
                      </c:pt>
                      <c:pt idx="9">
                        <c:v>1.7310061671337369</c:v>
                      </c:pt>
                      <c:pt idx="10">
                        <c:v>4.6706176632380876</c:v>
                      </c:pt>
                      <c:pt idx="11">
                        <c:v>5.1280691051519414</c:v>
                      </c:pt>
                      <c:pt idx="12">
                        <c:v>0.17730855471813936</c:v>
                      </c:pt>
                      <c:pt idx="13">
                        <c:v>0.1941747572815534</c:v>
                      </c:pt>
                      <c:pt idx="14">
                        <c:v>3.4746192838816379</c:v>
                      </c:pt>
                      <c:pt idx="15">
                        <c:v>3.1261012402096195</c:v>
                      </c:pt>
                      <c:pt idx="16">
                        <c:v>2.5534277213731715</c:v>
                      </c:pt>
                      <c:pt idx="17">
                        <c:v>0.31883253228134989</c:v>
                      </c:pt>
                      <c:pt idx="18">
                        <c:v>1.9893371528606669</c:v>
                      </c:pt>
                      <c:pt idx="19">
                        <c:v>1.5669066719614888</c:v>
                      </c:pt>
                      <c:pt idx="20">
                        <c:v>1.3100512957862929</c:v>
                      </c:pt>
                      <c:pt idx="21">
                        <c:v>1.2985343613178422</c:v>
                      </c:pt>
                      <c:pt idx="22">
                        <c:v>1.2868524707567441</c:v>
                      </c:pt>
                      <c:pt idx="23">
                        <c:v>1.3513513513513515</c:v>
                      </c:pt>
                      <c:pt idx="24">
                        <c:v>1.2105499915987832</c:v>
                      </c:pt>
                    </c:numCache>
                  </c:numRef>
                </c:val>
                <c:smooth val="0"/>
                <c:extLst xmlns:c16r2="http://schemas.microsoft.com/office/drawing/2015/06/chart">
                  <c:ext xmlns:c16="http://schemas.microsoft.com/office/drawing/2014/chart" uri="{C3380CC4-5D6E-409C-BE32-E72D297353CC}">
                    <c16:uniqueId val="{00000006-1C04-4190-AF0C-B61762625DFC}"/>
                  </c:ext>
                </c:extLst>
              </c15:ser>
            </c15:filteredLineSeries>
          </c:ext>
        </c:extLst>
      </c:lineChart>
      <c:catAx>
        <c:axId val="86206336"/>
        <c:scaling>
          <c:orientation val="minMax"/>
        </c:scaling>
        <c:axPos val="b"/>
        <c:numFmt formatCode="General" sourceLinked="0"/>
        <c:majorTickMark val="none"/>
        <c:tickLblPos val="nextTo"/>
        <c:txPr>
          <a:bodyPr/>
          <a:lstStyle/>
          <a:p>
            <a:pPr>
              <a:defRPr sz="700">
                <a:latin typeface="Times New Roman" panose="02020603050405020304" pitchFamily="18" charset="0"/>
                <a:cs typeface="Times New Roman" panose="02020603050405020304" pitchFamily="18" charset="0"/>
              </a:defRPr>
            </a:pPr>
            <a:endParaRPr lang="ru-RU"/>
          </a:p>
        </c:txPr>
        <c:crossAx val="86207872"/>
        <c:crossesAt val="0.1"/>
        <c:auto val="1"/>
        <c:lblAlgn val="ctr"/>
        <c:lblOffset val="100"/>
      </c:catAx>
      <c:valAx>
        <c:axId val="86207872"/>
        <c:scaling>
          <c:logBase val="10"/>
          <c:orientation val="minMax"/>
        </c:scaling>
        <c:axPos val="l"/>
        <c:majorGridlines/>
        <c:title>
          <c:tx>
            <c:rich>
              <a:bodyPr/>
              <a:lstStyle/>
              <a:p>
                <a:pPr>
                  <a:defRPr sz="1050" b="0">
                    <a:latin typeface="Times New Roman" panose="02020603050405020304" pitchFamily="18" charset="0"/>
                    <a:cs typeface="Times New Roman" panose="02020603050405020304" pitchFamily="18" charset="0"/>
                  </a:defRPr>
                </a:pPr>
                <a:r>
                  <a:rPr lang="en-US" sz="1050" b="0">
                    <a:latin typeface="Times New Roman" panose="02020603050405020304" pitchFamily="18" charset="0"/>
                    <a:cs typeface="Times New Roman" panose="02020603050405020304" pitchFamily="18" charset="0"/>
                  </a:rPr>
                  <a:t>Rock/PM</a:t>
                </a:r>
              </a:p>
            </c:rich>
          </c:tx>
          <c:layout>
            <c:manualLayout>
              <c:xMode val="edge"/>
              <c:yMode val="edge"/>
              <c:x val="1.8060552624468505E-2"/>
              <c:y val="0.36527348639423135"/>
            </c:manualLayout>
          </c:layout>
        </c:title>
        <c:numFmt formatCode="General" sourceLinked="1"/>
        <c:majorTickMark val="none"/>
        <c:tickLblPos val="nextTo"/>
        <c:txPr>
          <a:bodyPr/>
          <a:lstStyle/>
          <a:p>
            <a:pPr>
              <a:defRPr sz="700">
                <a:latin typeface="Times New Roman" panose="02020603050405020304" pitchFamily="18" charset="0"/>
                <a:cs typeface="Times New Roman" panose="02020603050405020304" pitchFamily="18" charset="0"/>
              </a:defRPr>
            </a:pPr>
            <a:endParaRPr lang="ru-RU"/>
          </a:p>
        </c:txPr>
        <c:crossAx val="86206336"/>
        <c:crosses val="autoZero"/>
        <c:crossBetween val="between"/>
      </c:valAx>
    </c:plotArea>
    <c:legend>
      <c:legendPos val="b"/>
      <c:layout>
        <c:manualLayout>
          <c:xMode val="edge"/>
          <c:yMode val="edge"/>
          <c:x val="1.0771321711465921E-3"/>
          <c:y val="0.83849859036478913"/>
          <c:w val="0.9989228678288532"/>
          <c:h val="0.13750267154375792"/>
        </c:manualLayout>
      </c:layout>
      <c:txPr>
        <a:bodyPr/>
        <a:lstStyle/>
        <a:p>
          <a:pPr>
            <a:defRPr>
              <a:latin typeface="Times New Roman" panose="02020603050405020304" pitchFamily="18" charset="0"/>
              <a:cs typeface="Times New Roman" panose="02020603050405020304" pitchFamily="18" charset="0"/>
            </a:defRPr>
          </a:pPr>
          <a:endParaRPr lang="ru-RU"/>
        </a:p>
      </c:txPr>
    </c:legend>
    <c:plotVisOnly val="1"/>
    <c:dispBlanksAs val="gap"/>
  </c:chart>
  <c:spPr>
    <a:solidFill>
      <a:srgbClr val="FFFFFF"/>
    </a:solidFill>
    <a:ln>
      <a:solidFill>
        <a:schemeClr val="tx1"/>
      </a:solidFill>
    </a:ln>
  </c:sp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8.6743243930122213E-2"/>
          <c:y val="5.6753601322715563E-2"/>
          <c:w val="0.87674008840125139"/>
          <c:h val="0.73030042735042766"/>
        </c:manualLayout>
      </c:layout>
      <c:lineChart>
        <c:grouping val="standard"/>
        <c:ser>
          <c:idx val="1"/>
          <c:order val="0"/>
          <c:tx>
            <c:v>11</c:v>
          </c:tx>
          <c:spPr>
            <a:ln w="19050" cap="rnd">
              <a:solidFill>
                <a:srgbClr val="6666FF"/>
              </a:solidFill>
              <a:round/>
            </a:ln>
            <a:effectLst/>
          </c:spPr>
          <c:marker>
            <c:symbol val="triangle"/>
            <c:size val="5"/>
            <c:spPr>
              <a:solidFill>
                <a:srgbClr val="6666FF"/>
              </a:solidFill>
              <a:ln>
                <a:solidFill>
                  <a:srgbClr val="6666FF"/>
                </a:solidFill>
              </a:ln>
            </c:spPr>
          </c:marker>
          <c:cat>
            <c:strRef>
              <c:f>вулк_аповулк!$BJ$91:$BJ$104</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f>вулк_аповулк!$BK$91:$BK$104</c:f>
              <c:numCache>
                <c:formatCode>General</c:formatCode>
                <c:ptCount val="14"/>
                <c:pt idx="0">
                  <c:v>13.310549053810119</c:v>
                </c:pt>
                <c:pt idx="1">
                  <c:v>12.795491876492974</c:v>
                </c:pt>
                <c:pt idx="2">
                  <c:v>12.953749424277804</c:v>
                </c:pt>
                <c:pt idx="3">
                  <c:v>11.685433662063327</c:v>
                </c:pt>
                <c:pt idx="4">
                  <c:v>11.956641569878673</c:v>
                </c:pt>
                <c:pt idx="5">
                  <c:v>11.966115688410733</c:v>
                </c:pt>
                <c:pt idx="6">
                  <c:v>10.540011516890633</c:v>
                </c:pt>
                <c:pt idx="7">
                  <c:v>9.6818398474737855</c:v>
                </c:pt>
                <c:pt idx="8">
                  <c:v>8.8267485788934827</c:v>
                </c:pt>
                <c:pt idx="9">
                  <c:v>8.0859321803077773</c:v>
                </c:pt>
                <c:pt idx="10">
                  <c:v>7.8316575834427544</c:v>
                </c:pt>
                <c:pt idx="11">
                  <c:v>7.5</c:v>
                </c:pt>
                <c:pt idx="12">
                  <c:v>6.5977238035640138</c:v>
                </c:pt>
                <c:pt idx="13">
                  <c:v>6.2063075945344606</c:v>
                </c:pt>
              </c:numCache>
            </c:numRef>
          </c:val>
          <c:extLst xmlns:c16r2="http://schemas.microsoft.com/office/drawing/2015/06/chart">
            <c:ext xmlns:c16="http://schemas.microsoft.com/office/drawing/2014/chart" uri="{C3380CC4-5D6E-409C-BE32-E72D297353CC}">
              <c16:uniqueId val="{00000000-4796-40F7-85F1-44B68784E45A}"/>
            </c:ext>
          </c:extLst>
        </c:ser>
        <c:ser>
          <c:idx val="2"/>
          <c:order val="1"/>
          <c:tx>
            <c:v>14</c:v>
          </c:tx>
          <c:spPr>
            <a:ln w="19050" cap="rnd">
              <a:solidFill>
                <a:srgbClr val="FF66CC"/>
              </a:solidFill>
              <a:round/>
            </a:ln>
            <a:effectLst/>
          </c:spPr>
          <c:marker>
            <c:symbol val="triangle"/>
            <c:size val="5"/>
            <c:spPr>
              <a:solidFill>
                <a:srgbClr val="FF66CC"/>
              </a:solidFill>
              <a:ln>
                <a:solidFill>
                  <a:srgbClr val="FF66CC"/>
                </a:solidFill>
              </a:ln>
            </c:spPr>
          </c:marker>
          <c:cat>
            <c:strRef>
              <c:f>вулк_аповулк!$BJ$91:$BJ$104</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f>вулк_аповулк!$BL$91:$BL$104</c:f>
              <c:numCache>
                <c:formatCode>General</c:formatCode>
                <c:ptCount val="14"/>
                <c:pt idx="0">
                  <c:v>19.34235976789169</c:v>
                </c:pt>
                <c:pt idx="1">
                  <c:v>18.745983003642081</c:v>
                </c:pt>
                <c:pt idx="2">
                  <c:v>19.051395086285691</c:v>
                </c:pt>
                <c:pt idx="3">
                  <c:v>18.458631494262601</c:v>
                </c:pt>
                <c:pt idx="4">
                  <c:v>16.335481561045484</c:v>
                </c:pt>
                <c:pt idx="5">
                  <c:v>15.272556390977451</c:v>
                </c:pt>
                <c:pt idx="6">
                  <c:v>13.548016904281933</c:v>
                </c:pt>
                <c:pt idx="7">
                  <c:v>12.709330143540669</c:v>
                </c:pt>
                <c:pt idx="8">
                  <c:v>11.740209108630159</c:v>
                </c:pt>
                <c:pt idx="9">
                  <c:v>10</c:v>
                </c:pt>
                <c:pt idx="10">
                  <c:v>10.325449128825502</c:v>
                </c:pt>
                <c:pt idx="11">
                  <c:v>10.092703349282303</c:v>
                </c:pt>
                <c:pt idx="12">
                  <c:v>9.4769131417500585</c:v>
                </c:pt>
                <c:pt idx="13">
                  <c:v>9.1666666666666714</c:v>
                </c:pt>
              </c:numCache>
            </c:numRef>
          </c:val>
          <c:extLst xmlns:c16r2="http://schemas.microsoft.com/office/drawing/2015/06/chart">
            <c:ext xmlns:c16="http://schemas.microsoft.com/office/drawing/2014/chart" uri="{C3380CC4-5D6E-409C-BE32-E72D297353CC}">
              <c16:uniqueId val="{00000001-4796-40F7-85F1-44B68784E45A}"/>
            </c:ext>
          </c:extLst>
        </c:ser>
        <c:ser>
          <c:idx val="3"/>
          <c:order val="2"/>
          <c:tx>
            <c:v>12</c:v>
          </c:tx>
          <c:spPr>
            <a:ln w="19050" cap="rnd">
              <a:solidFill>
                <a:srgbClr val="00FF00"/>
              </a:solidFill>
              <a:round/>
            </a:ln>
            <a:effectLst/>
          </c:spPr>
          <c:marker>
            <c:symbol val="triangle"/>
            <c:size val="5"/>
            <c:spPr>
              <a:solidFill>
                <a:srgbClr val="00FF00"/>
              </a:solidFill>
              <a:ln>
                <a:solidFill>
                  <a:srgbClr val="00FF00"/>
                </a:solidFill>
              </a:ln>
            </c:spPr>
          </c:marker>
          <c:cat>
            <c:strRef>
              <c:f>вулк_аповулк!$BJ$91:$BJ$104</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f>вулк_аповулк!$BM$91:$BM$104</c:f>
              <c:numCache>
                <c:formatCode>General</c:formatCode>
                <c:ptCount val="14"/>
                <c:pt idx="0">
                  <c:v>20.894381449866231</c:v>
                </c:pt>
                <c:pt idx="1">
                  <c:v>20.059383720121939</c:v>
                </c:pt>
                <c:pt idx="2">
                  <c:v>19.982506896319705</c:v>
                </c:pt>
                <c:pt idx="3">
                  <c:v>21.13030576016109</c:v>
                </c:pt>
                <c:pt idx="4">
                  <c:v>20.163754124404264</c:v>
                </c:pt>
                <c:pt idx="5">
                  <c:v>20.583832335329326</c:v>
                </c:pt>
                <c:pt idx="6">
                  <c:v>19.119122161767827</c:v>
                </c:pt>
                <c:pt idx="7">
                  <c:v>18.055555555555557</c:v>
                </c:pt>
                <c:pt idx="8">
                  <c:v>15.74628520736305</c:v>
                </c:pt>
                <c:pt idx="9">
                  <c:v>14.916595380667239</c:v>
                </c:pt>
                <c:pt idx="10">
                  <c:v>14.744096712235905</c:v>
                </c:pt>
                <c:pt idx="11">
                  <c:v>14.595808383233528</c:v>
                </c:pt>
                <c:pt idx="12">
                  <c:v>14.694537305756583</c:v>
                </c:pt>
                <c:pt idx="13">
                  <c:v>14.970059880239521</c:v>
                </c:pt>
              </c:numCache>
            </c:numRef>
          </c:val>
          <c:extLst xmlns:c16r2="http://schemas.microsoft.com/office/drawing/2015/06/chart">
            <c:ext xmlns:c16="http://schemas.microsoft.com/office/drawing/2014/chart" uri="{C3380CC4-5D6E-409C-BE32-E72D297353CC}">
              <c16:uniqueId val="{00000002-4796-40F7-85F1-44B68784E45A}"/>
            </c:ext>
          </c:extLst>
        </c:ser>
        <c:ser>
          <c:idx val="4"/>
          <c:order val="3"/>
          <c:tx>
            <c:v>13</c:v>
          </c:tx>
          <c:spPr>
            <a:ln w="19050" cap="rnd">
              <a:solidFill>
                <a:srgbClr val="476E2C"/>
              </a:solidFill>
              <a:round/>
            </a:ln>
            <a:effectLst/>
          </c:spPr>
          <c:marker>
            <c:symbol val="triangle"/>
            <c:size val="5"/>
            <c:spPr>
              <a:solidFill>
                <a:srgbClr val="476E2C"/>
              </a:solidFill>
              <a:ln>
                <a:solidFill>
                  <a:srgbClr val="476E2C"/>
                </a:solidFill>
              </a:ln>
            </c:spPr>
          </c:marker>
          <c:cat>
            <c:strRef>
              <c:f>вулк_аповулк!$BJ$91:$BJ$104</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f>вулк_аповулк!$BR$91:$BR$104</c:f>
              <c:numCache>
                <c:formatCode>General</c:formatCode>
                <c:ptCount val="14"/>
                <c:pt idx="0">
                  <c:v>14.842366456759242</c:v>
                </c:pt>
                <c:pt idx="1">
                  <c:v>12.7057691904576</c:v>
                </c:pt>
                <c:pt idx="2">
                  <c:v>12.880750957320567</c:v>
                </c:pt>
                <c:pt idx="3">
                  <c:v>12.861195122929283</c:v>
                </c:pt>
                <c:pt idx="4">
                  <c:v>12.492476122335416</c:v>
                </c:pt>
                <c:pt idx="5">
                  <c:v>14.639620455861808</c:v>
                </c:pt>
                <c:pt idx="6">
                  <c:v>11.6751269035533</c:v>
                </c:pt>
                <c:pt idx="7">
                  <c:v>11.666666666666673</c:v>
                </c:pt>
                <c:pt idx="8">
                  <c:v>10.930916607043486</c:v>
                </c:pt>
                <c:pt idx="9">
                  <c:v>10.540526728220501</c:v>
                </c:pt>
                <c:pt idx="10">
                  <c:v>11.30590516989232</c:v>
                </c:pt>
                <c:pt idx="11">
                  <c:v>12.297281182923918</c:v>
                </c:pt>
                <c:pt idx="12">
                  <c:v>11.339378075349069</c:v>
                </c:pt>
                <c:pt idx="13">
                  <c:v>11.179346529930839</c:v>
                </c:pt>
              </c:numCache>
            </c:numRef>
          </c:val>
          <c:extLst xmlns:c16r2="http://schemas.microsoft.com/office/drawing/2015/06/chart">
            <c:ext xmlns:c16="http://schemas.microsoft.com/office/drawing/2014/chart" uri="{C3380CC4-5D6E-409C-BE32-E72D297353CC}">
              <c16:uniqueId val="{00000003-4796-40F7-85F1-44B68784E45A}"/>
            </c:ext>
          </c:extLst>
        </c:ser>
        <c:ser>
          <c:idx val="7"/>
          <c:order val="4"/>
          <c:tx>
            <c:v>E-MORB</c:v>
          </c:tx>
          <c:spPr>
            <a:ln w="63500" cap="rnd">
              <a:solidFill>
                <a:srgbClr val="6A97C8">
                  <a:alpha val="50000"/>
                </a:srgbClr>
              </a:solidFill>
              <a:round/>
            </a:ln>
            <a:effectLst/>
          </c:spPr>
          <c:marker>
            <c:symbol val="none"/>
          </c:marker>
          <c:val>
            <c:numRef>
              <c:f>вулк_аповулк!$CA$91:$CA$104</c:f>
              <c:numCache>
                <c:formatCode>General</c:formatCode>
                <c:ptCount val="14"/>
                <c:pt idx="0">
                  <c:v>26.808510638297872</c:v>
                </c:pt>
                <c:pt idx="1">
                  <c:v>24.875621890547251</c:v>
                </c:pt>
                <c:pt idx="2">
                  <c:v>23.03370786516853</c:v>
                </c:pt>
                <c:pt idx="3">
                  <c:v>19.911504424778769</c:v>
                </c:pt>
                <c:pt idx="4">
                  <c:v>17.687074829931973</c:v>
                </c:pt>
                <c:pt idx="5">
                  <c:v>16.25</c:v>
                </c:pt>
                <c:pt idx="6">
                  <c:v>15.076142131979699</c:v>
                </c:pt>
                <c:pt idx="7">
                  <c:v>14.722222222222223</c:v>
                </c:pt>
                <c:pt idx="8">
                  <c:v>14.609053497942387</c:v>
                </c:pt>
                <c:pt idx="9">
                  <c:v>14.107142857142859</c:v>
                </c:pt>
                <c:pt idx="10">
                  <c:v>14.528301886792446</c:v>
                </c:pt>
                <c:pt idx="11">
                  <c:v>14.833333333333332</c:v>
                </c:pt>
                <c:pt idx="12">
                  <c:v>14.539877300613494</c:v>
                </c:pt>
                <c:pt idx="13">
                  <c:v>14.75</c:v>
                </c:pt>
              </c:numCache>
            </c:numRef>
          </c:val>
          <c:extLst xmlns:c16r2="http://schemas.microsoft.com/office/drawing/2015/06/chart">
            <c:ext xmlns:c16="http://schemas.microsoft.com/office/drawing/2014/chart" uri="{C3380CC4-5D6E-409C-BE32-E72D297353CC}">
              <c16:uniqueId val="{00000004-4796-40F7-85F1-44B68784E45A}"/>
            </c:ext>
          </c:extLst>
        </c:ser>
        <c:marker val="1"/>
        <c:axId val="86275968"/>
        <c:axId val="86277504"/>
        <c:extLst xmlns:c16r2="http://schemas.microsoft.com/office/drawing/2015/06/chart">
          <c:ext xmlns:c15="http://schemas.microsoft.com/office/drawing/2012/chart" uri="{02D57815-91ED-43cb-92C2-25804820EDAC}">
            <c15:filteredLineSeries>
              <c15:ser>
                <c:idx val="0"/>
                <c:order val="0"/>
                <c:tx>
                  <c:v>N-MORB</c:v>
                </c:tx>
                <c:spPr>
                  <a:ln w="63500" cap="rnd">
                    <a:solidFill>
                      <a:schemeClr val="accent2">
                        <a:lumMod val="60000"/>
                        <a:lumOff val="40000"/>
                      </a:schemeClr>
                    </a:solidFill>
                    <a:round/>
                  </a:ln>
                  <a:effectLst/>
                </c:spPr>
                <c:marker>
                  <c:symbol val="none"/>
                </c:marker>
                <c:cat>
                  <c:strRef>
                    <c:extLst xmlns:c16r2="http://schemas.microsoft.com/office/drawing/2015/06/chart">
                      <c:ex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c:ext uri="{02D57815-91ED-43cb-92C2-25804820EDAC}">
                        <c15:formulaRef>
                          <c15:sqref>вулк_аповулк!$BY$91:$BY$104</c15:sqref>
                        </c15:formulaRef>
                      </c:ext>
                    </c:extLst>
                    <c:numCache>
                      <c:formatCode>General</c:formatCode>
                      <c:ptCount val="14"/>
                      <c:pt idx="0">
                        <c:v>10.638297872340425</c:v>
                      </c:pt>
                      <c:pt idx="1">
                        <c:v>12.437810945273633</c:v>
                      </c:pt>
                      <c:pt idx="2">
                        <c:v>14.831460674157304</c:v>
                      </c:pt>
                      <c:pt idx="3">
                        <c:v>16.150442477876105</c:v>
                      </c:pt>
                      <c:pt idx="4">
                        <c:v>17.891156462585034</c:v>
                      </c:pt>
                      <c:pt idx="5">
                        <c:v>18.214285714285715</c:v>
                      </c:pt>
                      <c:pt idx="6">
                        <c:v>18.680203045685278</c:v>
                      </c:pt>
                      <c:pt idx="7">
                        <c:v>18.611111111111114</c:v>
                      </c:pt>
                      <c:pt idx="8">
                        <c:v>18.724279835390945</c:v>
                      </c:pt>
                      <c:pt idx="9">
                        <c:v>18.035714285714285</c:v>
                      </c:pt>
                      <c:pt idx="10">
                        <c:v>18.679245283018869</c:v>
                      </c:pt>
                      <c:pt idx="11">
                        <c:v>19.166666666666668</c:v>
                      </c:pt>
                      <c:pt idx="12">
                        <c:v>18.711656441717789</c:v>
                      </c:pt>
                      <c:pt idx="13">
                        <c:v>19.166666666666668</c:v>
                      </c:pt>
                    </c:numCache>
                  </c:numRef>
                </c:val>
                <c:smooth val="0"/>
                <c:extLst xmlns:c16r2="http://schemas.microsoft.com/office/drawing/2015/06/chart">
                  <c:ext xmlns:c16="http://schemas.microsoft.com/office/drawing/2014/chart" uri="{C3380CC4-5D6E-409C-BE32-E72D297353CC}">
                    <c16:uniqueId val="{00000005-4796-40F7-85F1-44B68784E45A}"/>
                  </c:ext>
                </c:extLst>
              </c15:ser>
            </c15:filteredLineSeries>
            <c15:filteredLineSeries>
              <c15:ser>
                <c:idx val="5"/>
                <c:order val="5"/>
                <c:tx>
                  <c:v>VSG-105</c:v>
                </c:tx>
                <c:spPr>
                  <a:ln w="19050" cap="rnd" cmpd="sng">
                    <a:solidFill>
                      <a:schemeClr val="accent6"/>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вулк_аповулк!$BR$91:$BR$104</c15:sqref>
                        </c15:formulaRef>
                      </c:ext>
                    </c:extLst>
                    <c:numCache>
                      <c:formatCode>General</c:formatCode>
                      <c:ptCount val="14"/>
                      <c:pt idx="0">
                        <c:v>14.842366456759239</c:v>
                      </c:pt>
                      <c:pt idx="1">
                        <c:v>12.7057691904576</c:v>
                      </c:pt>
                      <c:pt idx="2">
                        <c:v>12.880750957320563</c:v>
                      </c:pt>
                      <c:pt idx="3">
                        <c:v>12.86119512292928</c:v>
                      </c:pt>
                      <c:pt idx="4">
                        <c:v>12.492476122335415</c:v>
                      </c:pt>
                      <c:pt idx="5">
                        <c:v>14.639620455861809</c:v>
                      </c:pt>
                      <c:pt idx="6">
                        <c:v>11.675126903553299</c:v>
                      </c:pt>
                      <c:pt idx="7">
                        <c:v>11.666666666666668</c:v>
                      </c:pt>
                      <c:pt idx="8">
                        <c:v>10.930916607043486</c:v>
                      </c:pt>
                      <c:pt idx="9">
                        <c:v>10.540526728220504</c:v>
                      </c:pt>
                      <c:pt idx="10">
                        <c:v>11.305905169892318</c:v>
                      </c:pt>
                      <c:pt idx="11">
                        <c:v>12.297281182923921</c:v>
                      </c:pt>
                      <c:pt idx="12">
                        <c:v>11.339378075349069</c:v>
                      </c:pt>
                      <c:pt idx="13">
                        <c:v>11.179346529930838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6-4796-40F7-85F1-44B68784E45A}"/>
                  </c:ext>
                </c:extLst>
              </c15:ser>
            </c15:filteredLineSeries>
            <c15:filteredLineSeries>
              <c15:ser>
                <c:idx val="6"/>
                <c:order val="6"/>
                <c:tx>
                  <c:v>OIB</c:v>
                </c:tx>
                <c:spPr>
                  <a:ln w="63500" cap="rnd">
                    <a:solidFill>
                      <a:schemeClr val="accent4">
                        <a:lumMod val="60000"/>
                        <a:lumOff val="40000"/>
                      </a:schemeClr>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вулк_аповулк!$BZ$91:$BZ$104</c15:sqref>
                        </c15:formulaRef>
                      </c:ext>
                    </c:extLst>
                    <c:numCache>
                      <c:formatCode>General</c:formatCode>
                      <c:ptCount val="14"/>
                      <c:pt idx="0">
                        <c:v>157.44680851063831</c:v>
                      </c:pt>
                      <c:pt idx="1">
                        <c:v>132.66998341625208</c:v>
                      </c:pt>
                      <c:pt idx="2">
                        <c:v>108.98876404494382</c:v>
                      </c:pt>
                      <c:pt idx="3">
                        <c:v>85.176991150442475</c:v>
                      </c:pt>
                      <c:pt idx="4">
                        <c:v>68.02721088435375</c:v>
                      </c:pt>
                      <c:pt idx="5">
                        <c:v>53.571428571428569</c:v>
                      </c:pt>
                      <c:pt idx="6">
                        <c:v>38.680203045685275</c:v>
                      </c:pt>
                      <c:pt idx="7">
                        <c:v>29.166666666666671</c:v>
                      </c:pt>
                      <c:pt idx="8">
                        <c:v>23.045267489711932</c:v>
                      </c:pt>
                      <c:pt idx="9">
                        <c:v>18.928571428571431</c:v>
                      </c:pt>
                      <c:pt idx="10">
                        <c:v>16.477987421383649</c:v>
                      </c:pt>
                      <c:pt idx="11">
                        <c:v>14.583333333333332</c:v>
                      </c:pt>
                      <c:pt idx="12">
                        <c:v>13.251533742331288</c:v>
                      </c:pt>
                      <c:pt idx="13">
                        <c:v>12.5</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7-4796-40F7-85F1-44B68784E45A}"/>
                  </c:ext>
                </c:extLst>
              </c15:ser>
            </c15:filteredLineSeries>
          </c:ext>
        </c:extLst>
      </c:lineChart>
      <c:catAx>
        <c:axId val="86275968"/>
        <c:scaling>
          <c:orientation val="minMax"/>
        </c:scaling>
        <c:axPos val="b"/>
        <c:numFmt formatCode="General" sourceLinked="1"/>
        <c:majorTickMark val="in"/>
        <c:tickLblPos val="nextTo"/>
        <c:spPr>
          <a:noFill/>
          <a:ln w="9525" cap="flat" cmpd="sng" algn="ctr">
            <a:solidFill>
              <a:schemeClr val="tx1"/>
            </a:solidFill>
            <a:round/>
          </a:ln>
          <a:effectLst/>
        </c:spPr>
        <c:txPr>
          <a:bodyPr rot="-60000000" vert="horz"/>
          <a:lstStyle/>
          <a:p>
            <a:pPr>
              <a:defRPr sz="800"/>
            </a:pPr>
            <a:endParaRPr lang="ru-RU"/>
          </a:p>
        </c:txPr>
        <c:crossAx val="86277504"/>
        <c:crosses val="autoZero"/>
        <c:auto val="1"/>
        <c:lblAlgn val="ctr"/>
        <c:lblOffset val="100"/>
      </c:catAx>
      <c:valAx>
        <c:axId val="86277504"/>
        <c:scaling>
          <c:logBase val="10"/>
          <c:orientation val="minMax"/>
        </c:scaling>
        <c:axPos val="l"/>
        <c:majorGridlines>
          <c:spPr>
            <a:ln w="9525" cap="flat" cmpd="sng" algn="ctr">
              <a:solidFill>
                <a:schemeClr val="tx1">
                  <a:lumMod val="15000"/>
                  <a:lumOff val="85000"/>
                </a:schemeClr>
              </a:solidFill>
              <a:round/>
            </a:ln>
            <a:effectLst/>
          </c:spPr>
        </c:majorGridlines>
        <c:title>
          <c:tx>
            <c:rich>
              <a:bodyPr rot="-5400000" vert="horz"/>
              <a:lstStyle/>
              <a:p>
                <a:pPr>
                  <a:defRPr b="0"/>
                </a:pPr>
                <a:r>
                  <a:rPr lang="en-US" b="0"/>
                  <a:t>Rock/C1</a:t>
                </a:r>
              </a:p>
            </c:rich>
          </c:tx>
          <c:layout/>
          <c:spPr>
            <a:noFill/>
            <a:ln>
              <a:noFill/>
            </a:ln>
            <a:effectLst/>
          </c:spPr>
        </c:title>
        <c:numFmt formatCode="General" sourceLinked="1"/>
        <c:majorTickMark val="none"/>
        <c:tickLblPos val="nextTo"/>
        <c:spPr>
          <a:noFill/>
          <a:ln>
            <a:solidFill>
              <a:schemeClr val="tx1"/>
            </a:solidFill>
          </a:ln>
          <a:effectLst/>
        </c:spPr>
        <c:txPr>
          <a:bodyPr rot="-60000000" vert="horz"/>
          <a:lstStyle/>
          <a:p>
            <a:pPr>
              <a:defRPr sz="600"/>
            </a:pPr>
            <a:endParaRPr lang="ru-RU"/>
          </a:p>
        </c:txPr>
        <c:crossAx val="86275968"/>
        <c:crosses val="autoZero"/>
        <c:crossBetween val="between"/>
      </c:valAx>
      <c:spPr>
        <a:noFill/>
        <a:ln>
          <a:solidFill>
            <a:schemeClr val="tx1"/>
          </a:solidFill>
        </a:ln>
        <a:effectLst/>
      </c:spPr>
    </c:plotArea>
    <c:legend>
      <c:legendPos val="b"/>
      <c:layout>
        <c:manualLayout>
          <c:xMode val="edge"/>
          <c:yMode val="edge"/>
          <c:x val="0"/>
          <c:y val="0.87753720983124572"/>
          <c:w val="0.97087785339180943"/>
          <c:h val="0.10608225265495839"/>
        </c:manualLayout>
      </c:layout>
      <c:spPr>
        <a:noFill/>
        <a:ln>
          <a:noFill/>
        </a:ln>
        <a:effectLst/>
      </c:spPr>
      <c:txPr>
        <a:bodyPr rot="0" vert="horz"/>
        <a:lstStyle/>
        <a:p>
          <a:pPr>
            <a:defRPr/>
          </a:pPr>
          <a:endParaRPr lang="ru-RU"/>
        </a:p>
      </c:txPr>
    </c:legend>
    <c:plotVisOnly val="1"/>
    <c:dispBlanksAs val="gap"/>
  </c:chart>
  <c:spPr>
    <a:solidFill>
      <a:srgbClr val="FFFFFF"/>
    </a:solidFill>
    <a:ln w="952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154813131313131"/>
          <c:y val="9.7122439702089905E-2"/>
          <c:w val="0.81396313131313158"/>
          <c:h val="0.6909144209403798"/>
        </c:manualLayout>
      </c:layout>
      <c:lineChart>
        <c:grouping val="standard"/>
        <c:ser>
          <c:idx val="1"/>
          <c:order val="0"/>
          <c:tx>
            <c:v>5</c:v>
          </c:tx>
          <c:spPr>
            <a:ln w="19050" cap="rnd">
              <a:solidFill>
                <a:schemeClr val="accent2"/>
              </a:solidFill>
              <a:round/>
            </a:ln>
            <a:effectLst/>
          </c:spPr>
          <c:marker>
            <c:symbol val="circle"/>
            <c:size val="4"/>
            <c:spPr>
              <a:solidFill>
                <a:schemeClr val="accent2"/>
              </a:solidFill>
              <a:ln w="9525">
                <a:noFill/>
              </a:ln>
              <a:effectLst/>
            </c:spPr>
          </c:marker>
          <c:cat>
            <c:strRef>
              <c:f>Sheet1!$Q$4:$Q$18</c:f>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extLst xmlns:c16r2="http://schemas.microsoft.com/office/drawing/2015/06/chart" xmlns:c15="http://schemas.microsoft.com/office/drawing/2012/chart"/>
            </c:strRef>
          </c:cat>
          <c:val>
            <c:numRef>
              <c:f>Sheet1!$S$4:$S$18</c:f>
              <c:numCache>
                <c:formatCode>General</c:formatCode>
                <c:ptCount val="15"/>
                <c:pt idx="0">
                  <c:v>20.870602265951099</c:v>
                </c:pt>
                <c:pt idx="1">
                  <c:v>5.3436931368860714</c:v>
                </c:pt>
                <c:pt idx="2">
                  <c:v>4.5869455529562844</c:v>
                </c:pt>
                <c:pt idx="3">
                  <c:v>9.0399522957662555</c:v>
                </c:pt>
                <c:pt idx="4">
                  <c:v>5.9033989266547424</c:v>
                </c:pt>
                <c:pt idx="5">
                  <c:v>2.6061705099615269</c:v>
                </c:pt>
                <c:pt idx="6">
                  <c:v>9.232350642234362</c:v>
                </c:pt>
                <c:pt idx="7">
                  <c:v>1.4850890259856573</c:v>
                </c:pt>
                <c:pt idx="8">
                  <c:v>0.53414053456803134</c:v>
                </c:pt>
                <c:pt idx="9">
                  <c:v>1.1294106971558937</c:v>
                </c:pt>
                <c:pt idx="10">
                  <c:v>0.9211545136571172</c:v>
                </c:pt>
                <c:pt idx="11">
                  <c:v>0.74308517957891862</c:v>
                </c:pt>
                <c:pt idx="12">
                  <c:v>0.7859485475764546</c:v>
                </c:pt>
                <c:pt idx="13">
                  <c:v>0.81063065559189629</c:v>
                </c:pt>
                <c:pt idx="14">
                  <c:v>0.85437500610966144</c:v>
                </c:pt>
              </c:numCache>
              <c:extLst xmlns:c16r2="http://schemas.microsoft.com/office/drawing/2015/06/chart" xmlns:c15="http://schemas.microsoft.com/office/drawing/2012/chart"/>
            </c:numRef>
          </c:val>
          <c:extLst xmlns:c16r2="http://schemas.microsoft.com/office/drawing/2015/06/chart">
            <c:ext xmlns:c16="http://schemas.microsoft.com/office/drawing/2014/chart" uri="{C3380CC4-5D6E-409C-BE32-E72D297353CC}">
              <c16:uniqueId val="{00000000-EA9B-4B6B-92DD-4EBCC1F95A6E}"/>
            </c:ext>
          </c:extLst>
        </c:ser>
        <c:ser>
          <c:idx val="4"/>
          <c:order val="1"/>
          <c:tx>
            <c:v>6</c:v>
          </c:tx>
          <c:spPr>
            <a:ln w="19050" cap="rnd">
              <a:solidFill>
                <a:schemeClr val="accent5"/>
              </a:solidFill>
              <a:round/>
            </a:ln>
            <a:effectLst/>
          </c:spPr>
          <c:marker>
            <c:symbol val="circle"/>
            <c:size val="4"/>
            <c:spPr>
              <a:solidFill>
                <a:schemeClr val="accent5"/>
              </a:solidFill>
              <a:ln w="9525">
                <a:noFill/>
              </a:ln>
              <a:effectLst/>
            </c:spPr>
          </c:marker>
          <c:cat>
            <c:strRef>
              <c:f>Sheet1!$Q$4:$Q$18</c:f>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extLst xmlns:c16r2="http://schemas.microsoft.com/office/drawing/2015/06/chart" xmlns:c15="http://schemas.microsoft.com/office/drawing/2012/chart"/>
            </c:strRef>
          </c:cat>
          <c:val>
            <c:numRef>
              <c:f>Sheet1!$Y$4:$Y$18</c:f>
              <c:numCache>
                <c:formatCode>General</c:formatCode>
                <c:ptCount val="15"/>
                <c:pt idx="0">
                  <c:v>71.350437549721505</c:v>
                </c:pt>
                <c:pt idx="1">
                  <c:v>13.029182500742625</c:v>
                </c:pt>
                <c:pt idx="2">
                  <c:v>16.752340738020919</c:v>
                </c:pt>
                <c:pt idx="3">
                  <c:v>17.30310262529833</c:v>
                </c:pt>
                <c:pt idx="4">
                  <c:v>12.000795544948295</c:v>
                </c:pt>
                <c:pt idx="5">
                  <c:v>5.2677608134174649</c:v>
                </c:pt>
                <c:pt idx="6">
                  <c:v>7.3186842869122097</c:v>
                </c:pt>
                <c:pt idx="7">
                  <c:v>2.6615969581749059</c:v>
                </c:pt>
                <c:pt idx="8">
                  <c:v>0.98777361481585479</c:v>
                </c:pt>
                <c:pt idx="9">
                  <c:v>1.660673056967936</c:v>
                </c:pt>
                <c:pt idx="10">
                  <c:v>1.442667331599758</c:v>
                </c:pt>
                <c:pt idx="11">
                  <c:v>1.2215111857116632</c:v>
                </c:pt>
                <c:pt idx="12">
                  <c:v>1.0569382884418681</c:v>
                </c:pt>
                <c:pt idx="13">
                  <c:v>1.0305923193751354</c:v>
                </c:pt>
                <c:pt idx="14">
                  <c:v>1.0661606479126724</c:v>
                </c:pt>
              </c:numCache>
              <c:extLst xmlns:c16r2="http://schemas.microsoft.com/office/drawing/2015/06/chart" xmlns:c15="http://schemas.microsoft.com/office/drawing/2012/chart"/>
            </c:numRef>
          </c:val>
          <c:extLst xmlns:c16r2="http://schemas.microsoft.com/office/drawing/2015/06/chart">
            <c:ext xmlns:c16="http://schemas.microsoft.com/office/drawing/2014/chart" uri="{C3380CC4-5D6E-409C-BE32-E72D297353CC}">
              <c16:uniqueId val="{00000001-EA9B-4B6B-92DD-4EBCC1F95A6E}"/>
            </c:ext>
          </c:extLst>
        </c:ser>
        <c:marker val="1"/>
        <c:axId val="82691968"/>
        <c:axId val="82693504"/>
        <c:extLst xmlns:c16r2="http://schemas.microsoft.com/office/drawing/2015/06/chart">
          <c:ext xmlns:c15="http://schemas.microsoft.com/office/drawing/2012/chart" uri="{02D57815-91ED-43cb-92C2-25804820EDAC}">
            <c15:filteredLineSeries>
              <c15:ser>
                <c:idx val="0"/>
                <c:order val="0"/>
                <c:tx>
                  <c:v>US-11</c:v>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extLst xmlns:c16r2="http://schemas.microsoft.com/office/drawing/2015/06/chart">
                      <c:ext uri="{02D57815-91ED-43cb-92C2-25804820EDAC}">
                        <c15:formulaRef>
                          <c15:sqref>Sheet1!$Q$4:$Q$18</c15:sqref>
                        </c15:formulaRef>
                      </c:ext>
                    </c:extLst>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extLst xmlns:c16r2="http://schemas.microsoft.com/office/drawing/2015/06/chart">
                      <c:ext uri="{02D57815-91ED-43cb-92C2-25804820EDAC}">
                        <c15:formulaRef>
                          <c15:sqref>Sheet1!$R$4:$R$18</c15:sqref>
                        </c15:formulaRef>
                      </c:ext>
                    </c:extLst>
                    <c:numCache>
                      <c:formatCode>General</c:formatCode>
                      <c:ptCount val="15"/>
                      <c:pt idx="0">
                        <c:v>14.384920634920634</c:v>
                      </c:pt>
                      <c:pt idx="1">
                        <c:v>2.988963825873697</c:v>
                      </c:pt>
                      <c:pt idx="2">
                        <c:v>2.7472527472527468</c:v>
                      </c:pt>
                      <c:pt idx="3">
                        <c:v>9.9880952380952372</c:v>
                      </c:pt>
                      <c:pt idx="4">
                        <c:v>6.345238095238094</c:v>
                      </c:pt>
                      <c:pt idx="5">
                        <c:v>2.9028049575994781</c:v>
                      </c:pt>
                      <c:pt idx="6">
                        <c:v>1.3887146074646075</c:v>
                      </c:pt>
                      <c:pt idx="7">
                        <c:v>1.4315136701068261</c:v>
                      </c:pt>
                      <c:pt idx="8">
                        <c:v>0.74020519666199813</c:v>
                      </c:pt>
                      <c:pt idx="9">
                        <c:v>0.9486607142857143</c:v>
                      </c:pt>
                      <c:pt idx="10">
                        <c:v>0.75959488272921094</c:v>
                      </c:pt>
                      <c:pt idx="11">
                        <c:v>0.60047095761381475</c:v>
                      </c:pt>
                      <c:pt idx="12">
                        <c:v>0.55165816326530615</c:v>
                      </c:pt>
                      <c:pt idx="13">
                        <c:v>0.53210678210678197</c:v>
                      </c:pt>
                      <c:pt idx="14">
                        <c:v>0.47814207650273227</c:v>
                      </c:pt>
                    </c:numCache>
                  </c:numRef>
                </c:val>
                <c:smooth val="0"/>
                <c:extLst xmlns:c16r2="http://schemas.microsoft.com/office/drawing/2015/06/chart">
                  <c:ext xmlns:c16="http://schemas.microsoft.com/office/drawing/2014/chart" uri="{C3380CC4-5D6E-409C-BE32-E72D297353CC}">
                    <c16:uniqueId val="{00000002-EA9B-4B6B-92DD-4EBCC1F95A6E}"/>
                  </c:ext>
                </c:extLst>
              </c15:ser>
            </c15:filteredLineSeries>
            <c15:filteredLineSeries>
              <c15:ser>
                <c:idx val="2"/>
                <c:order val="2"/>
                <c:tx>
                  <c:v>VSG-99 alk gabbro</c:v>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extLst xmlns:c16r2="http://schemas.microsoft.com/office/drawing/2015/06/chart" xmlns:c15="http://schemas.microsoft.com/office/drawing/2012/chart">
                      <c:ext xmlns:c15="http://schemas.microsoft.com/office/drawing/2012/chart" uri="{02D57815-91ED-43cb-92C2-25804820EDAC}">
                        <c15:formulaRef>
                          <c15:sqref>Sheet1!$Q$4:$Q$18</c15:sqref>
                        </c15:formulaRef>
                      </c:ext>
                    </c:extLst>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Sheet1!$U$4:$U$18</c15:sqref>
                        </c15:formulaRef>
                      </c:ext>
                    </c:extLst>
                    <c:numCache>
                      <c:formatCode>General</c:formatCode>
                      <c:ptCount val="15"/>
                      <c:pt idx="0">
                        <c:v>3.2349896480331264</c:v>
                      </c:pt>
                      <c:pt idx="1">
                        <c:v>1.937789771340807</c:v>
                      </c:pt>
                      <c:pt idx="2">
                        <c:v>2.7564408835311847</c:v>
                      </c:pt>
                      <c:pt idx="3">
                        <c:v>2.2694696607740088</c:v>
                      </c:pt>
                      <c:pt idx="4">
                        <c:v>1.7757604714126454</c:v>
                      </c:pt>
                      <c:pt idx="5">
                        <c:v>1.3867163212011338</c:v>
                      </c:pt>
                      <c:pt idx="6">
                        <c:v>0.92283964566573273</c:v>
                      </c:pt>
                      <c:pt idx="7">
                        <c:v>1.2114889573973722</c:v>
                      </c:pt>
                      <c:pt idx="8">
                        <c:v>0.91176573053970755</c:v>
                      </c:pt>
                      <c:pt idx="9">
                        <c:v>0.91734677184818958</c:v>
                      </c:pt>
                      <c:pt idx="10">
                        <c:v>0.86567164179104461</c:v>
                      </c:pt>
                      <c:pt idx="11">
                        <c:v>0.74423903855341988</c:v>
                      </c:pt>
                      <c:pt idx="12">
                        <c:v>0.6377551020408162</c:v>
                      </c:pt>
                      <c:pt idx="13">
                        <c:v>0.66057131274522574</c:v>
                      </c:pt>
                      <c:pt idx="14">
                        <c:v>0.61681013213443725</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3-EA9B-4B6B-92DD-4EBCC1F95A6E}"/>
                  </c:ext>
                </c:extLst>
              </c15:ser>
            </c15:filteredLineSeries>
            <c15:filteredLineSeries>
              <c15:ser>
                <c:idx val="3"/>
                <c:order val="3"/>
                <c:tx>
                  <c:v>VS 294 gabbro</c:v>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extLst xmlns:c16r2="http://schemas.microsoft.com/office/drawing/2015/06/chart" xmlns:c15="http://schemas.microsoft.com/office/drawing/2012/chart">
                      <c:ext xmlns:c15="http://schemas.microsoft.com/office/drawing/2012/chart" uri="{02D57815-91ED-43cb-92C2-25804820EDAC}">
                        <c15:formulaRef>
                          <c15:sqref>Sheet1!$Q$4:$Q$18</c15:sqref>
                        </c15:formulaRef>
                      </c:ext>
                    </c:extLst>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Sheet1!$V$4:$V$18</c15:sqref>
                        </c15:formulaRef>
                      </c:ext>
                    </c:extLst>
                    <c:numCache>
                      <c:formatCode>General</c:formatCode>
                      <c:ptCount val="15"/>
                      <c:pt idx="0">
                        <c:v>21.382822134701829</c:v>
                      </c:pt>
                      <c:pt idx="1">
                        <c:v>2.4739961491712115</c:v>
                      </c:pt>
                      <c:pt idx="2">
                        <c:v>3.2131611078979496</c:v>
                      </c:pt>
                      <c:pt idx="3">
                        <c:v>5.6450650435612841</c:v>
                      </c:pt>
                      <c:pt idx="4">
                        <c:v>3.7196165015713882</c:v>
                      </c:pt>
                      <c:pt idx="5">
                        <c:v>2.0435956165691462</c:v>
                      </c:pt>
                      <c:pt idx="6">
                        <c:v>1.1280816262019269</c:v>
                      </c:pt>
                      <c:pt idx="7">
                        <c:v>1.2360205238789546</c:v>
                      </c:pt>
                      <c:pt idx="8">
                        <c:v>0.59773909563825534</c:v>
                      </c:pt>
                      <c:pt idx="9">
                        <c:v>0.73050768743805672</c:v>
                      </c:pt>
                      <c:pt idx="10">
                        <c:v>0.60118312839668464</c:v>
                      </c:pt>
                      <c:pt idx="11">
                        <c:v>0.52525347906658326</c:v>
                      </c:pt>
                      <c:pt idx="12">
                        <c:v>0.40812064174040541</c:v>
                      </c:pt>
                      <c:pt idx="13">
                        <c:v>0.39781994669212711</c:v>
                      </c:pt>
                      <c:pt idx="14">
                        <c:v>0.32786885245901642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4-EA9B-4B6B-92DD-4EBCC1F95A6E}"/>
                  </c:ext>
                </c:extLst>
              </c15:ser>
            </c15:filteredLineSeries>
            <c15:filteredLineSeries>
              <c15:ser>
                <c:idx val="5"/>
                <c:order val="5"/>
                <c:tx>
                  <c:v>VS 307</c:v>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extLst xmlns:c16r2="http://schemas.microsoft.com/office/drawing/2015/06/chart" xmlns:c15="http://schemas.microsoft.com/office/drawing/2012/chart">
                      <c:ext xmlns:c15="http://schemas.microsoft.com/office/drawing/2012/chart" uri="{02D57815-91ED-43cb-92C2-25804820EDAC}">
                        <c15:formulaRef>
                          <c15:sqref>Sheet1!$Q$4:$Q$18</c15:sqref>
                        </c15:formulaRef>
                      </c:ext>
                    </c:extLst>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Sheet1!$W$4:$W$18</c15:sqref>
                        </c15:formulaRef>
                      </c:ext>
                    </c:extLst>
                    <c:numCache>
                      <c:formatCode>General</c:formatCode>
                      <c:ptCount val="15"/>
                      <c:pt idx="0">
                        <c:v>12.197793444059426</c:v>
                      </c:pt>
                      <c:pt idx="1">
                        <c:v>2.6461850575673451</c:v>
                      </c:pt>
                      <c:pt idx="2">
                        <c:v>2.5276432254565844</c:v>
                      </c:pt>
                      <c:pt idx="3">
                        <c:v>8.4358943720874642</c:v>
                      </c:pt>
                      <c:pt idx="4">
                        <c:v>5.365037638905485</c:v>
                      </c:pt>
                      <c:pt idx="5">
                        <c:v>2.5370864753648901</c:v>
                      </c:pt>
                      <c:pt idx="6">
                        <c:v>1.2186826867493614</c:v>
                      </c:pt>
                      <c:pt idx="7">
                        <c:v>1.324369720410332</c:v>
                      </c:pt>
                      <c:pt idx="8">
                        <c:v>0.6341260141886842</c:v>
                      </c:pt>
                      <c:pt idx="9">
                        <c:v>0.86937689298498078</c:v>
                      </c:pt>
                      <c:pt idx="10">
                        <c:v>0.64202823854202506</c:v>
                      </c:pt>
                      <c:pt idx="11">
                        <c:v>0.57315130800612935</c:v>
                      </c:pt>
                      <c:pt idx="12">
                        <c:v>0.47262004335728797</c:v>
                      </c:pt>
                      <c:pt idx="13">
                        <c:v>0.48881695434449646</c:v>
                      </c:pt>
                      <c:pt idx="14">
                        <c:v>0.45053074480567434</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5-EA9B-4B6B-92DD-4EBCC1F95A6E}"/>
                  </c:ext>
                </c:extLst>
              </c15:ser>
            </c15:filteredLineSeries>
            <c15:filteredLineSeries>
              <c15:ser>
                <c:idx val="6"/>
                <c:order val="6"/>
                <c:tx>
                  <c:v>VS 298</c:v>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extLst xmlns:c16r2="http://schemas.microsoft.com/office/drawing/2015/06/chart" xmlns:c15="http://schemas.microsoft.com/office/drawing/2012/chart">
                      <c:ext xmlns:c15="http://schemas.microsoft.com/office/drawing/2012/chart" uri="{02D57815-91ED-43cb-92C2-25804820EDAC}">
                        <c15:formulaRef>
                          <c15:sqref>Sheet1!$Q$4:$Q$18</c15:sqref>
                        </c15:formulaRef>
                      </c:ext>
                    </c:extLst>
                    <c:strCache>
                      <c:ptCount val="15"/>
                      <c:pt idx="0">
                        <c:v>Th</c:v>
                      </c:pt>
                      <c:pt idx="1">
                        <c:v>Nb</c:v>
                      </c:pt>
                      <c:pt idx="2">
                        <c:v>Ta</c:v>
                      </c:pt>
                      <c:pt idx="3">
                        <c:v>La</c:v>
                      </c:pt>
                      <c:pt idx="4">
                        <c:v>Ce</c:v>
                      </c:pt>
                      <c:pt idx="5">
                        <c:v>Nd</c:v>
                      </c:pt>
                      <c:pt idx="6">
                        <c:v>Zr</c:v>
                      </c:pt>
                      <c:pt idx="7">
                        <c:v>Sm</c:v>
                      </c:pt>
                      <c:pt idx="8">
                        <c:v>Ti</c:v>
                      </c:pt>
                      <c:pt idx="9">
                        <c:v>Gd</c:v>
                      </c:pt>
                      <c:pt idx="10">
                        <c:v>Tb</c:v>
                      </c:pt>
                      <c:pt idx="11">
                        <c:v>Dy</c:v>
                      </c:pt>
                      <c:pt idx="12">
                        <c:v>Y</c:v>
                      </c:pt>
                      <c:pt idx="13">
                        <c:v>Er</c:v>
                      </c:pt>
                      <c:pt idx="14">
                        <c:v>Yb</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Sheet1!$X$4:$X$32</c15:sqref>
                        </c15:formulaRef>
                      </c:ext>
                    </c:extLst>
                    <c:numCache>
                      <c:formatCode>General</c:formatCode>
                      <c:ptCount val="29"/>
                      <c:pt idx="0">
                        <c:v>24.328725770575151</c:v>
                      </c:pt>
                      <c:pt idx="1">
                        <c:v>12.488902163106493</c:v>
                      </c:pt>
                      <c:pt idx="2">
                        <c:v>14.436826281440199</c:v>
                      </c:pt>
                      <c:pt idx="3">
                        <c:v>10.879408960915157</c:v>
                      </c:pt>
                      <c:pt idx="4">
                        <c:v>7.5270098506514147</c:v>
                      </c:pt>
                      <c:pt idx="5">
                        <c:v>4.2114473014090397</c:v>
                      </c:pt>
                      <c:pt idx="6">
                        <c:v>3.671047715971453</c:v>
                      </c:pt>
                      <c:pt idx="7">
                        <c:v>2.8532968207998208</c:v>
                      </c:pt>
                      <c:pt idx="8">
                        <c:v>0.76880270250378524</c:v>
                      </c:pt>
                      <c:pt idx="9">
                        <c:v>2.009224623865379</c:v>
                      </c:pt>
                      <c:pt idx="10">
                        <c:v>1.8407723062475991</c:v>
                      </c:pt>
                      <c:pt idx="11">
                        <c:v>1.6086749285033368</c:v>
                      </c:pt>
                      <c:pt idx="12">
                        <c:v>1.6118667438376684</c:v>
                      </c:pt>
                      <c:pt idx="13">
                        <c:v>1.4985411791894157</c:v>
                      </c:pt>
                      <c:pt idx="14">
                        <c:v>1.5737704918032787</c:v>
                      </c:pt>
                      <c:pt idx="17">
                        <c:v>287.68895546779248</c:v>
                      </c:pt>
                      <c:pt idx="18">
                        <c:v>67.001523559852913</c:v>
                      </c:pt>
                      <c:pt idx="19">
                        <c:v>108.3325767548837</c:v>
                      </c:pt>
                      <c:pt idx="20">
                        <c:v>23.236415633937082</c:v>
                      </c:pt>
                      <c:pt idx="21">
                        <c:v>14.436826281440199</c:v>
                      </c:pt>
                      <c:pt idx="22">
                        <c:v>5.5247421786983271</c:v>
                      </c:pt>
                      <c:pt idx="23">
                        <c:v>3.1991850542909628</c:v>
                      </c:pt>
                      <c:pt idx="24">
                        <c:v>1.5396558721649096</c:v>
                      </c:pt>
                      <c:pt idx="25">
                        <c:v>1.5737037344054381</c:v>
                      </c:pt>
                      <c:pt idx="26">
                        <c:v>0.57395932634254854</c:v>
                      </c:pt>
                      <c:pt idx="27">
                        <c:v>1.8312258173049967</c:v>
                      </c:pt>
                      <c:pt idx="28">
                        <c:v>1.5652173913043477</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6-EA9B-4B6B-92DD-4EBCC1F95A6E}"/>
                  </c:ext>
                </c:extLst>
              </c15:ser>
            </c15:filteredLineSeries>
          </c:ext>
        </c:extLst>
      </c:lineChart>
      <c:catAx>
        <c:axId val="82691968"/>
        <c:scaling>
          <c:orientation val="minMax"/>
        </c:scaling>
        <c:axPos val="b"/>
        <c:numFmt formatCode="General" sourceLinked="1"/>
        <c:maj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82693504"/>
        <c:crossesAt val="0.1"/>
        <c:auto val="1"/>
        <c:lblAlgn val="ctr"/>
        <c:lblOffset val="100"/>
      </c:catAx>
      <c:valAx>
        <c:axId val="82693504"/>
        <c:scaling>
          <c:logBase val="10"/>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solidFill>
              <a:schemeClr val="tx1"/>
            </a:solid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82691968"/>
        <c:crosses val="autoZero"/>
        <c:crossBetween val="between"/>
      </c:valAx>
      <c:spPr>
        <a:noFill/>
        <a:ln>
          <a:noFill/>
        </a:ln>
        <a:effectLst/>
      </c:spPr>
    </c:plotArea>
    <c:legend>
      <c:legendPos val="b"/>
      <c:layout>
        <c:manualLayout>
          <c:xMode val="edge"/>
          <c:yMode val="edge"/>
          <c:x val="0.28961616161616172"/>
          <c:y val="0.86532779885543376"/>
          <c:w val="0.40793939393939405"/>
          <c:h val="0.12388081895544516"/>
        </c:manualLayout>
      </c:layout>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chart>
  <c:spPr>
    <a:solidFill>
      <a:srgbClr val="FFFFFF"/>
    </a:solidFill>
    <a:ln w="952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9.797500000000002E-2"/>
          <c:y val="5.9700854700854698E-2"/>
          <c:w val="0.87217457264957321"/>
          <c:h val="0.75913846153846165"/>
        </c:manualLayout>
      </c:layout>
      <c:lineChart>
        <c:grouping val="standard"/>
        <c:ser>
          <c:idx val="3"/>
          <c:order val="0"/>
          <c:tx>
            <c:v>OIB</c:v>
          </c:tx>
          <c:spPr>
            <a:ln w="63500">
              <a:solidFill>
                <a:srgbClr val="D62AB1">
                  <a:alpha val="50000"/>
                </a:srgbClr>
              </a:solidFill>
            </a:ln>
          </c:spPr>
          <c:marker>
            <c:symbol val="none"/>
          </c:marker>
          <c:cat>
            <c:strRef>
              <c:f>вулк_аповулк!$B$27:$B$51</c:f>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f>вулк_аповулк!$CC$27:$CC$51</c:f>
              <c:numCache>
                <c:formatCode>General</c:formatCode>
                <c:ptCount val="25"/>
                <c:pt idx="0">
                  <c:v>12.09375</c:v>
                </c:pt>
                <c:pt idx="1">
                  <c:v>48.818897637795253</c:v>
                </c:pt>
                <c:pt idx="2">
                  <c:v>50.071530758226025</c:v>
                </c:pt>
                <c:pt idx="3">
                  <c:v>48.571428571428548</c:v>
                </c:pt>
                <c:pt idx="4">
                  <c:v>47.058823529411754</c:v>
                </c:pt>
                <c:pt idx="5">
                  <c:v>65.853658536585314</c:v>
                </c:pt>
                <c:pt idx="6">
                  <c:v>67.321178120617091</c:v>
                </c:pt>
                <c:pt idx="7">
                  <c:v>53.857350800582225</c:v>
                </c:pt>
                <c:pt idx="8">
                  <c:v>44.943820224719097</c:v>
                </c:pt>
                <c:pt idx="9">
                  <c:v>31.279620853080566</c:v>
                </c:pt>
                <c:pt idx="10">
                  <c:v>35.144927536231876</c:v>
                </c:pt>
                <c:pt idx="11">
                  <c:v>28.518518518518515</c:v>
                </c:pt>
                <c:pt idx="12">
                  <c:v>25</c:v>
                </c:pt>
                <c:pt idx="13">
                  <c:v>25.242718446601927</c:v>
                </c:pt>
                <c:pt idx="14">
                  <c:v>22.522522522522511</c:v>
                </c:pt>
                <c:pt idx="15">
                  <c:v>17.857142857142851</c:v>
                </c:pt>
                <c:pt idx="16">
                  <c:v>12.785234899328865</c:v>
                </c:pt>
                <c:pt idx="17">
                  <c:v>11.84331797235023</c:v>
                </c:pt>
                <c:pt idx="18">
                  <c:v>9.7222222222222232</c:v>
                </c:pt>
                <c:pt idx="19">
                  <c:v>7.5983717774762534</c:v>
                </c:pt>
                <c:pt idx="20">
                  <c:v>6.4634146341463401</c:v>
                </c:pt>
                <c:pt idx="21">
                  <c:v>6.3736263736263759</c:v>
                </c:pt>
                <c:pt idx="22">
                  <c:v>5.4583333333333366</c:v>
                </c:pt>
                <c:pt idx="23">
                  <c:v>4.7297297297297316</c:v>
                </c:pt>
                <c:pt idx="24">
                  <c:v>4.3813387423935115</c:v>
                </c:pt>
              </c:numCache>
            </c:numRef>
          </c:val>
          <c:extLst xmlns:c16r2="http://schemas.microsoft.com/office/drawing/2015/06/chart">
            <c:ext xmlns:c16="http://schemas.microsoft.com/office/drawing/2014/chart" uri="{C3380CC4-5D6E-409C-BE32-E72D297353CC}">
              <c16:uniqueId val="{00000000-BFBD-4041-AD69-203B8E8947B4}"/>
            </c:ext>
          </c:extLst>
        </c:ser>
        <c:ser>
          <c:idx val="0"/>
          <c:order val="1"/>
          <c:tx>
            <c:v>16</c:v>
          </c:tx>
          <c:spPr>
            <a:ln>
              <a:solidFill>
                <a:srgbClr val="00B0F0"/>
              </a:solidFill>
            </a:ln>
          </c:spPr>
          <c:marker>
            <c:symbol val="triangle"/>
            <c:size val="5"/>
            <c:spPr>
              <a:solidFill>
                <a:srgbClr val="00FFFF"/>
              </a:solidFill>
              <a:ln>
                <a:solidFill>
                  <a:srgbClr val="00B0F0"/>
                </a:solidFill>
              </a:ln>
            </c:spPr>
          </c:marker>
          <c:cat>
            <c:strRef>
              <c:f>вулк_аповулк!$B$27:$B$51</c:f>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f>вулк_аповулк!$BP$27:$BP$51</c:f>
              <c:numCache>
                <c:formatCode>General</c:formatCode>
                <c:ptCount val="25"/>
                <c:pt idx="0">
                  <c:v>128.69844590555886</c:v>
                </c:pt>
                <c:pt idx="1">
                  <c:v>93.913992968452163</c:v>
                </c:pt>
                <c:pt idx="2">
                  <c:v>56.506306079815154</c:v>
                </c:pt>
                <c:pt idx="3">
                  <c:v>74.004497196368078</c:v>
                </c:pt>
                <c:pt idx="4">
                  <c:v>42.544214338455056</c:v>
                </c:pt>
                <c:pt idx="5">
                  <c:v>96.948668231452203</c:v>
                </c:pt>
                <c:pt idx="6">
                  <c:v>79.825694618514149</c:v>
                </c:pt>
                <c:pt idx="7">
                  <c:v>63.601110539774183</c:v>
                </c:pt>
                <c:pt idx="8">
                  <c:v>51.075575733560804</c:v>
                </c:pt>
                <c:pt idx="9">
                  <c:v>17.355376583201835</c:v>
                </c:pt>
                <c:pt idx="10">
                  <c:v>41.711063177317463</c:v>
                </c:pt>
                <c:pt idx="11">
                  <c:v>35.708751189922758</c:v>
                </c:pt>
                <c:pt idx="12">
                  <c:v>24.424419349329686</c:v>
                </c:pt>
                <c:pt idx="13">
                  <c:v>19.648636153490521</c:v>
                </c:pt>
                <c:pt idx="14">
                  <c:v>23.84183346526444</c:v>
                </c:pt>
                <c:pt idx="15">
                  <c:v>19.568496854808863</c:v>
                </c:pt>
                <c:pt idx="16">
                  <c:v>15.386999201691294</c:v>
                </c:pt>
                <c:pt idx="17">
                  <c:v>13.305774462572174</c:v>
                </c:pt>
                <c:pt idx="18">
                  <c:v>11.705519027694764</c:v>
                </c:pt>
                <c:pt idx="19">
                  <c:v>8.9415985875112831</c:v>
                </c:pt>
                <c:pt idx="20">
                  <c:v>7.3804907206274688</c:v>
                </c:pt>
                <c:pt idx="21">
                  <c:v>6.9953955190057986</c:v>
                </c:pt>
                <c:pt idx="22">
                  <c:v>6.3882247459653323</c:v>
                </c:pt>
                <c:pt idx="23">
                  <c:v>5.8157380333112556</c:v>
                </c:pt>
                <c:pt idx="24">
                  <c:v>5.3346977226902883</c:v>
                </c:pt>
              </c:numCache>
            </c:numRef>
          </c:val>
          <c:extLst xmlns:c16r2="http://schemas.microsoft.com/office/drawing/2015/06/chart">
            <c:ext xmlns:c16="http://schemas.microsoft.com/office/drawing/2014/chart" uri="{C3380CC4-5D6E-409C-BE32-E72D297353CC}">
              <c16:uniqueId val="{00000001-BFBD-4041-AD69-203B8E8947B4}"/>
            </c:ext>
          </c:extLst>
        </c:ser>
        <c:ser>
          <c:idx val="4"/>
          <c:order val="2"/>
          <c:tx>
            <c:v>17</c:v>
          </c:tx>
          <c:spPr>
            <a:ln>
              <a:solidFill>
                <a:srgbClr val="800080"/>
              </a:solidFill>
            </a:ln>
          </c:spPr>
          <c:marker>
            <c:symbol val="triangle"/>
            <c:size val="5"/>
            <c:spPr>
              <a:solidFill>
                <a:srgbClr val="800080"/>
              </a:solidFill>
              <a:ln>
                <a:solidFill>
                  <a:srgbClr val="800080"/>
                </a:solidFill>
              </a:ln>
            </c:spPr>
          </c:marker>
          <c:cat>
            <c:strRef>
              <c:f>вулк_аповулк!$B$27:$B$51</c:f>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f>вулк_аповулк!$BV$27:$BV$51</c:f>
              <c:numCache>
                <c:formatCode>General</c:formatCode>
                <c:ptCount val="25"/>
                <c:pt idx="0">
                  <c:v>43.081927387623679</c:v>
                </c:pt>
                <c:pt idx="1">
                  <c:v>68.572565903925181</c:v>
                </c:pt>
                <c:pt idx="2">
                  <c:v>82.839901591689397</c:v>
                </c:pt>
                <c:pt idx="3">
                  <c:v>146.20132063794873</c:v>
                </c:pt>
                <c:pt idx="4">
                  <c:v>108.36097882577376</c:v>
                </c:pt>
                <c:pt idx="5">
                  <c:v>61.070123041757405</c:v>
                </c:pt>
                <c:pt idx="6">
                  <c:v>45.452029463216164</c:v>
                </c:pt>
                <c:pt idx="7">
                  <c:v>46.295741885141794</c:v>
                </c:pt>
                <c:pt idx="8">
                  <c:v>38.733701032764735</c:v>
                </c:pt>
                <c:pt idx="9">
                  <c:v>20.501571773513174</c:v>
                </c:pt>
                <c:pt idx="10">
                  <c:v>31.006837704314645</c:v>
                </c:pt>
                <c:pt idx="11">
                  <c:v>22.356027184929047</c:v>
                </c:pt>
                <c:pt idx="12">
                  <c:v>40.33932190975829</c:v>
                </c:pt>
                <c:pt idx="13">
                  <c:v>31.732535674142014</c:v>
                </c:pt>
                <c:pt idx="14">
                  <c:v>13.359908137540192</c:v>
                </c:pt>
                <c:pt idx="15">
                  <c:v>11.071556320155345</c:v>
                </c:pt>
                <c:pt idx="16">
                  <c:v>9.3950329008700741</c:v>
                </c:pt>
                <c:pt idx="17">
                  <c:v>5.6951893400967775</c:v>
                </c:pt>
                <c:pt idx="18">
                  <c:v>7.2036087595882519</c:v>
                </c:pt>
                <c:pt idx="19">
                  <c:v>5.6420909856130343</c:v>
                </c:pt>
                <c:pt idx="20">
                  <c:v>5.3527235820826089</c:v>
                </c:pt>
                <c:pt idx="21">
                  <c:v>5.1741509950643136</c:v>
                </c:pt>
                <c:pt idx="22">
                  <c:v>4.9869341441119177</c:v>
                </c:pt>
                <c:pt idx="23">
                  <c:v>5.1351351351351351</c:v>
                </c:pt>
                <c:pt idx="24">
                  <c:v>4.7674719230065055</c:v>
                </c:pt>
              </c:numCache>
            </c:numRef>
          </c:val>
          <c:extLst xmlns:c16r2="http://schemas.microsoft.com/office/drawing/2015/06/chart">
            <c:ext xmlns:c16="http://schemas.microsoft.com/office/drawing/2014/chart" uri="{C3380CC4-5D6E-409C-BE32-E72D297353CC}">
              <c16:uniqueId val="{00000002-BFBD-4041-AD69-203B8E8947B4}"/>
            </c:ext>
          </c:extLst>
        </c:ser>
        <c:ser>
          <c:idx val="1"/>
          <c:order val="3"/>
          <c:tx>
            <c:v>15 </c:v>
          </c:tx>
          <c:spPr>
            <a:ln>
              <a:solidFill>
                <a:srgbClr val="0000FF"/>
              </a:solidFill>
            </a:ln>
          </c:spPr>
          <c:marker>
            <c:symbol val="triangle"/>
            <c:size val="5"/>
            <c:spPr>
              <a:solidFill>
                <a:srgbClr val="0000FF"/>
              </a:solidFill>
              <a:ln>
                <a:solidFill>
                  <a:srgbClr val="0000FF"/>
                </a:solidFill>
              </a:ln>
            </c:spPr>
          </c:marker>
          <c:cat>
            <c:strRef>
              <c:f>вулк_аповулк!$B$27:$B$51</c:f>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f>вулк_аповулк!$BR$27:$BR$51</c:f>
              <c:numCache>
                <c:formatCode>General</c:formatCode>
                <c:ptCount val="25"/>
                <c:pt idx="0">
                  <c:v>46.153731164793101</c:v>
                </c:pt>
                <c:pt idx="1">
                  <c:v>110.7277579300435</c:v>
                </c:pt>
                <c:pt idx="2">
                  <c:v>72.356244732711716</c:v>
                </c:pt>
                <c:pt idx="3">
                  <c:v>158.02781289506959</c:v>
                </c:pt>
                <c:pt idx="4">
                  <c:v>143.85806941767393</c:v>
                </c:pt>
                <c:pt idx="5">
                  <c:v>155.31935993839721</c:v>
                </c:pt>
                <c:pt idx="6">
                  <c:v>131.3797507122483</c:v>
                </c:pt>
                <c:pt idx="7">
                  <c:v>96.480334722789337</c:v>
                </c:pt>
                <c:pt idx="8">
                  <c:v>65.017911418428469</c:v>
                </c:pt>
                <c:pt idx="9">
                  <c:v>6.547618372892039</c:v>
                </c:pt>
                <c:pt idx="10">
                  <c:v>43.773332778719478</c:v>
                </c:pt>
                <c:pt idx="11">
                  <c:v>29.808569631578482</c:v>
                </c:pt>
                <c:pt idx="12">
                  <c:v>23.351145274541285</c:v>
                </c:pt>
                <c:pt idx="13">
                  <c:v>17.928616820274168</c:v>
                </c:pt>
                <c:pt idx="14">
                  <c:v>13.332514528400688</c:v>
                </c:pt>
                <c:pt idx="15">
                  <c:v>8.4174724661450302</c:v>
                </c:pt>
                <c:pt idx="16">
                  <c:v>7.4191091370517634</c:v>
                </c:pt>
                <c:pt idx="17">
                  <c:v>3.3661852995281478</c:v>
                </c:pt>
                <c:pt idx="18">
                  <c:v>4.9828589651598509</c:v>
                </c:pt>
                <c:pt idx="19">
                  <c:v>3.5049037822779749</c:v>
                </c:pt>
                <c:pt idx="20">
                  <c:v>2.9532554354483973</c:v>
                </c:pt>
                <c:pt idx="21">
                  <c:v>3.1605562579013924</c:v>
                </c:pt>
                <c:pt idx="22">
                  <c:v>2.8589153312604632</c:v>
                </c:pt>
                <c:pt idx="23">
                  <c:v>2.9089122607419675</c:v>
                </c:pt>
                <c:pt idx="24">
                  <c:v>3.0928090128578378</c:v>
                </c:pt>
              </c:numCache>
            </c:numRef>
          </c:val>
          <c:extLst xmlns:c16r2="http://schemas.microsoft.com/office/drawing/2015/06/chart">
            <c:ext xmlns:c16="http://schemas.microsoft.com/office/drawing/2014/chart" uri="{C3380CC4-5D6E-409C-BE32-E72D297353CC}">
              <c16:uniqueId val="{00000003-BFBD-4041-AD69-203B8E8947B4}"/>
            </c:ext>
          </c:extLst>
        </c:ser>
        <c:ser>
          <c:idx val="2"/>
          <c:order val="4"/>
          <c:tx>
            <c:v>N-MORB</c:v>
          </c:tx>
          <c:spPr>
            <a:ln w="63500">
              <a:solidFill>
                <a:srgbClr val="7030A0">
                  <a:alpha val="50000"/>
                </a:srgbClr>
              </a:solidFill>
            </a:ln>
          </c:spPr>
          <c:marker>
            <c:symbol val="none"/>
          </c:marker>
          <c:cat>
            <c:strRef>
              <c:f>вулк_аповулк!$B$27:$B$51</c:f>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f>вулк_аповулк!$CA$27:$CA$51</c:f>
              <c:numCache>
                <c:formatCode>General</c:formatCode>
                <c:ptCount val="25"/>
                <c:pt idx="0">
                  <c:v>0.21875000000000006</c:v>
                </c:pt>
                <c:pt idx="1">
                  <c:v>0.88188976377952766</c:v>
                </c:pt>
                <c:pt idx="2">
                  <c:v>0.90128755364806867</c:v>
                </c:pt>
                <c:pt idx="3">
                  <c:v>2.3809523809523809</c:v>
                </c:pt>
                <c:pt idx="4">
                  <c:v>1.4117647058823519</c:v>
                </c:pt>
                <c:pt idx="5">
                  <c:v>3.170731707317076</c:v>
                </c:pt>
                <c:pt idx="6">
                  <c:v>3.2678821879382887</c:v>
                </c:pt>
                <c:pt idx="7">
                  <c:v>3.6390101892285283</c:v>
                </c:pt>
                <c:pt idx="8">
                  <c:v>4.2134831460674143</c:v>
                </c:pt>
                <c:pt idx="9">
                  <c:v>4.2654028436018958</c:v>
                </c:pt>
                <c:pt idx="10">
                  <c:v>4.7826086956521783</c:v>
                </c:pt>
                <c:pt idx="11">
                  <c:v>5.4074074074074066</c:v>
                </c:pt>
                <c:pt idx="12">
                  <c:v>6.6071428571428559</c:v>
                </c:pt>
                <c:pt idx="13">
                  <c:v>6.6343042071197376</c:v>
                </c:pt>
                <c:pt idx="14">
                  <c:v>5.9234234234234258</c:v>
                </c:pt>
                <c:pt idx="15">
                  <c:v>6.0714285714285712</c:v>
                </c:pt>
                <c:pt idx="16">
                  <c:v>6.1744966442953011</c:v>
                </c:pt>
                <c:pt idx="17">
                  <c:v>6.2672811059907838</c:v>
                </c:pt>
                <c:pt idx="18">
                  <c:v>6.2037037037037077</c:v>
                </c:pt>
                <c:pt idx="19">
                  <c:v>6.1736770691994565</c:v>
                </c:pt>
                <c:pt idx="20">
                  <c:v>6.1585365853658507</c:v>
                </c:pt>
                <c:pt idx="21">
                  <c:v>6.1538461538461542</c:v>
                </c:pt>
                <c:pt idx="22">
                  <c:v>6.1874999999999991</c:v>
                </c:pt>
                <c:pt idx="23">
                  <c:v>6.2162162162162149</c:v>
                </c:pt>
                <c:pt idx="24">
                  <c:v>6.1866125760649062</c:v>
                </c:pt>
              </c:numCache>
            </c:numRef>
          </c:val>
          <c:extLst xmlns:c16r2="http://schemas.microsoft.com/office/drawing/2015/06/chart">
            <c:ext xmlns:c16="http://schemas.microsoft.com/office/drawing/2014/chart" uri="{C3380CC4-5D6E-409C-BE32-E72D297353CC}">
              <c16:uniqueId val="{00000004-BFBD-4041-AD69-203B8E8947B4}"/>
            </c:ext>
          </c:extLst>
        </c:ser>
        <c:marker val="1"/>
        <c:axId val="86513920"/>
        <c:axId val="86544384"/>
        <c:extLst xmlns:c16r2="http://schemas.microsoft.com/office/drawing/2015/06/chart">
          <c:ext xmlns:c15="http://schemas.microsoft.com/office/drawing/2012/chart" uri="{02D57815-91ED-43cb-92C2-25804820EDAC}">
            <c15:filteredLineSeries>
              <c15:ser>
                <c:idx val="5"/>
                <c:order val="3"/>
                <c:tx>
                  <c:v>VSG 95</c:v>
                </c:tx>
                <c:marker>
                  <c:symbol val="none"/>
                </c:marker>
                <c:cat>
                  <c:strRef>
                    <c:extLst xmlns:c16r2="http://schemas.microsoft.com/office/drawing/2015/06/chart">
                      <c:ext uri="{02D57815-91ED-43cb-92C2-25804820EDAC}">
                        <c15:formulaRef>
                          <c15:sqref>вулк_аповулк!$B$27:$B$51</c15:sqref>
                        </c15:formulaRef>
                      </c:ext>
                    </c:extLst>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extLst xmlns:c16r2="http://schemas.microsoft.com/office/drawing/2015/06/chart">
                      <c:ext uri="{02D57815-91ED-43cb-92C2-25804820EDAC}">
                        <c15:formulaRef>
                          <c15:sqref>вулк_аповулк!$BQ$27:$BQ$51</c15:sqref>
                        </c15:formulaRef>
                      </c:ext>
                    </c:extLst>
                    <c:numCache>
                      <c:formatCode>General</c:formatCode>
                      <c:ptCount val="25"/>
                      <c:pt idx="0">
                        <c:v>186.50876460767944</c:v>
                      </c:pt>
                      <c:pt idx="1">
                        <c:v>100.59886086860179</c:v>
                      </c:pt>
                      <c:pt idx="2">
                        <c:v>56.221930617382263</c:v>
                      </c:pt>
                      <c:pt idx="3">
                        <c:v>76.658376205240017</c:v>
                      </c:pt>
                      <c:pt idx="4">
                        <c:v>3.8579705671918183</c:v>
                      </c:pt>
                      <c:pt idx="5">
                        <c:v>6.544007724837563</c:v>
                      </c:pt>
                      <c:pt idx="6">
                        <c:v>6.071028017376185</c:v>
                      </c:pt>
                      <c:pt idx="7">
                        <c:v>5.0770831402305978</c:v>
                      </c:pt>
                      <c:pt idx="8">
                        <c:v>4.3042577650819851</c:v>
                      </c:pt>
                      <c:pt idx="9">
                        <c:v>6.2759756443542214</c:v>
                      </c:pt>
                      <c:pt idx="10">
                        <c:v>4.1535754898606161</c:v>
                      </c:pt>
                      <c:pt idx="11">
                        <c:v>4.306118663380766</c:v>
                      </c:pt>
                      <c:pt idx="12">
                        <c:v>4.5587778099553686</c:v>
                      </c:pt>
                      <c:pt idx="13">
                        <c:v>4.4693266709734294</c:v>
                      </c:pt>
                      <c:pt idx="14">
                        <c:v>4.1360224999624</c:v>
                      </c:pt>
                      <c:pt idx="15">
                        <c:v>4.8798734852872698</c:v>
                      </c:pt>
                      <c:pt idx="16">
                        <c:v>3.8590604026845634</c:v>
                      </c:pt>
                      <c:pt idx="17">
                        <c:v>3.934557559358494</c:v>
                      </c:pt>
                      <c:pt idx="18">
                        <c:v>3.8888888888888888</c:v>
                      </c:pt>
                      <c:pt idx="19">
                        <c:v>3.6040878365150162</c:v>
                      </c:pt>
                      <c:pt idx="20">
                        <c:v>3.5992042486606599</c:v>
                      </c:pt>
                      <c:pt idx="21">
                        <c:v>3.6756708590717659</c:v>
                      </c:pt>
                      <c:pt idx="22">
                        <c:v>3.7450810875268306</c:v>
                      </c:pt>
                      <c:pt idx="23">
                        <c:v>3.9883074106780287</c:v>
                      </c:pt>
                      <c:pt idx="24">
                        <c:v>3.7491250026001994</c:v>
                      </c:pt>
                    </c:numCache>
                  </c:numRef>
                </c:val>
                <c:smooth val="0"/>
                <c:extLst xmlns:c16r2="http://schemas.microsoft.com/office/drawing/2015/06/chart">
                  <c:ext xmlns:c16="http://schemas.microsoft.com/office/drawing/2014/chart" uri="{C3380CC4-5D6E-409C-BE32-E72D297353CC}">
                    <c16:uniqueId val="{00000005-BFBD-4041-AD69-203B8E8947B4}"/>
                  </c:ext>
                </c:extLst>
              </c15:ser>
            </c15:filteredLineSeries>
            <c15:filteredLineSeries>
              <c15:ser>
                <c:idx val="6"/>
                <c:order val="4"/>
                <c:tx>
                  <c:v>ВСЖ-101-17</c:v>
                </c:tx>
                <c:spPr>
                  <a:ln>
                    <a:solidFill>
                      <a:schemeClr val="accent2">
                        <a:lumMod val="75000"/>
                      </a:schemeClr>
                    </a:solidFill>
                  </a:ln>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вулк_аповулк!$B$27:$B$51</c15:sqref>
                        </c15:formulaRef>
                      </c:ext>
                    </c:extLst>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вулк_аповулк!$BW$27:$BW$51</c15:sqref>
                        </c15:formulaRef>
                      </c:ext>
                    </c:extLst>
                    <c:numCache>
                      <c:formatCode>General</c:formatCode>
                      <c:ptCount val="25"/>
                      <c:pt idx="0">
                        <c:v>78.824626865671632</c:v>
                      </c:pt>
                      <c:pt idx="1">
                        <c:v>56.260430132800572</c:v>
                      </c:pt>
                      <c:pt idx="2">
                        <c:v>35.946875066726449</c:v>
                      </c:pt>
                      <c:pt idx="3">
                        <c:v>132.19616204690831</c:v>
                      </c:pt>
                      <c:pt idx="4">
                        <c:v>78.314310798946437</c:v>
                      </c:pt>
                      <c:pt idx="5">
                        <c:v>72.806698216235901</c:v>
                      </c:pt>
                      <c:pt idx="6">
                        <c:v>58.177555420652688</c:v>
                      </c:pt>
                      <c:pt idx="7">
                        <c:v>56.529579178344108</c:v>
                      </c:pt>
                      <c:pt idx="8">
                        <c:v>43.216501760858627</c:v>
                      </c:pt>
                      <c:pt idx="9">
                        <c:v>10.767489566386077</c:v>
                      </c:pt>
                      <c:pt idx="10">
                        <c:v>34.458144062297208</c:v>
                      </c:pt>
                      <c:pt idx="11">
                        <c:v>28.148148148148145</c:v>
                      </c:pt>
                      <c:pt idx="12">
                        <c:v>32.728811300639663</c:v>
                      </c:pt>
                      <c:pt idx="13">
                        <c:v>28.945080423127077</c:v>
                      </c:pt>
                      <c:pt idx="14">
                        <c:v>19.81981981981982</c:v>
                      </c:pt>
                      <c:pt idx="15">
                        <c:v>12.501066098081024</c:v>
                      </c:pt>
                      <c:pt idx="16">
                        <c:v>16.560653110287486</c:v>
                      </c:pt>
                      <c:pt idx="17">
                        <c:v>5.806657954467294</c:v>
                      </c:pt>
                      <c:pt idx="18">
                        <c:v>15.17412935323383</c:v>
                      </c:pt>
                      <c:pt idx="19">
                        <c:v>13.742684136981307</c:v>
                      </c:pt>
                      <c:pt idx="20">
                        <c:v>13.105205678922459</c:v>
                      </c:pt>
                      <c:pt idx="21">
                        <c:v>14.197146137444644</c:v>
                      </c:pt>
                      <c:pt idx="22">
                        <c:v>13.264925373134329</c:v>
                      </c:pt>
                      <c:pt idx="23">
                        <c:v>14.158935054457444</c:v>
                      </c:pt>
                      <c:pt idx="24">
                        <c:v>14.592352638430565</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6-BFBD-4041-AD69-203B8E8947B4}"/>
                  </c:ext>
                </c:extLst>
              </c15:ser>
            </c15:filteredLineSeries>
            <c15:filteredLineSeries>
              <c15:ser>
                <c:idx val="7"/>
                <c:order val="5"/>
                <c:tx>
                  <c:v>ВС-310-16</c:v>
                </c:tx>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вулк_аповулк!$B$27:$B$51</c15:sqref>
                        </c15:formulaRef>
                      </c:ext>
                    </c:extLst>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вулк_аповулк!$BX$27:$BX$51</c15:sqref>
                        </c15:formulaRef>
                      </c:ext>
                    </c:extLst>
                    <c:numCache>
                      <c:formatCode>General</c:formatCode>
                      <c:ptCount val="25"/>
                      <c:pt idx="0">
                        <c:v>73.268354769560545</c:v>
                      </c:pt>
                      <c:pt idx="1">
                        <c:v>81.384521468578484</c:v>
                      </c:pt>
                      <c:pt idx="2">
                        <c:v>56.970326107678957</c:v>
                      </c:pt>
                      <c:pt idx="3">
                        <c:v>65.216035205317084</c:v>
                      </c:pt>
                      <c:pt idx="4">
                        <c:v>53.940833210740514</c:v>
                      </c:pt>
                      <c:pt idx="5">
                        <c:v>31.224856728738768</c:v>
                      </c:pt>
                      <c:pt idx="6">
                        <c:v>23.300246982618017</c:v>
                      </c:pt>
                      <c:pt idx="7">
                        <c:v>41.993579532719359</c:v>
                      </c:pt>
                      <c:pt idx="8">
                        <c:v>31.361521570705428</c:v>
                      </c:pt>
                      <c:pt idx="9">
                        <c:v>6.570135915162659</c:v>
                      </c:pt>
                      <c:pt idx="10">
                        <c:v>24.465259331748911</c:v>
                      </c:pt>
                      <c:pt idx="11">
                        <c:v>17.327617006073595</c:v>
                      </c:pt>
                      <c:pt idx="12">
                        <c:v>16.885348615151671</c:v>
                      </c:pt>
                      <c:pt idx="13">
                        <c:v>15.560727690926756</c:v>
                      </c:pt>
                      <c:pt idx="14">
                        <c:v>11.466450373202788</c:v>
                      </c:pt>
                      <c:pt idx="15">
                        <c:v>7.1305228057639631</c:v>
                      </c:pt>
                      <c:pt idx="16">
                        <c:v>8.7469318300799337</c:v>
                      </c:pt>
                      <c:pt idx="17">
                        <c:v>6.2911636205381676</c:v>
                      </c:pt>
                      <c:pt idx="18">
                        <c:v>7.1950299710213974</c:v>
                      </c:pt>
                      <c:pt idx="19">
                        <c:v>5.9262297108436188</c:v>
                      </c:pt>
                      <c:pt idx="20">
                        <c:v>5.6912747584067471</c:v>
                      </c:pt>
                      <c:pt idx="21">
                        <c:v>5.5998544744525454</c:v>
                      </c:pt>
                      <c:pt idx="22">
                        <c:v>5.538932555277678</c:v>
                      </c:pt>
                      <c:pt idx="23">
                        <c:v>5.3510101741613001</c:v>
                      </c:pt>
                      <c:pt idx="24">
                        <c:v>4.8681541582150096</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7-BFBD-4041-AD69-203B8E8947B4}"/>
                  </c:ext>
                </c:extLst>
              </c15:ser>
            </c15:filteredLineSeries>
            <c15:filteredLineSeries>
              <c15:ser>
                <c:idx val="8"/>
                <c:order val="6"/>
                <c:tx>
                  <c:v>ВС-316-16</c:v>
                </c:tx>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вулк_аповулк!$B$27:$B$51</c15:sqref>
                        </c15:formulaRef>
                      </c:ext>
                    </c:extLst>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вулк_аповулк!$BY$27:$BY$51</c15:sqref>
                        </c15:formulaRef>
                      </c:ext>
                    </c:extLst>
                    <c:numCache>
                      <c:formatCode>General</c:formatCode>
                      <c:ptCount val="25"/>
                      <c:pt idx="0">
                        <c:v>37.362505978000954</c:v>
                      </c:pt>
                      <c:pt idx="1">
                        <c:v>49.085507066279554</c:v>
                      </c:pt>
                      <c:pt idx="2">
                        <c:v>63.983425115745732</c:v>
                      </c:pt>
                      <c:pt idx="3">
                        <c:v>58.356676003734826</c:v>
                      </c:pt>
                      <c:pt idx="4">
                        <c:v>50.988831687624831</c:v>
                      </c:pt>
                      <c:pt idx="5">
                        <c:v>16.038539151532113</c:v>
                      </c:pt>
                      <c:pt idx="6">
                        <c:v>13.632860526278721</c:v>
                      </c:pt>
                      <c:pt idx="7">
                        <c:v>45.944461499585444</c:v>
                      </c:pt>
                      <c:pt idx="8">
                        <c:v>33.2484322860413</c:v>
                      </c:pt>
                      <c:pt idx="9">
                        <c:v>23.133730431254687</c:v>
                      </c:pt>
                      <c:pt idx="10">
                        <c:v>23.392177655791901</c:v>
                      </c:pt>
                      <c:pt idx="11">
                        <c:v>16.718476008289493</c:v>
                      </c:pt>
                      <c:pt idx="12">
                        <c:v>45.05998283459725</c:v>
                      </c:pt>
                      <c:pt idx="13">
                        <c:v>34.492001473412792</c:v>
                      </c:pt>
                      <c:pt idx="14">
                        <c:v>9.8286952662849369</c:v>
                      </c:pt>
                      <c:pt idx="15">
                        <c:v>8.8816014210562262</c:v>
                      </c:pt>
                      <c:pt idx="16">
                        <c:v>6.6073961914115786</c:v>
                      </c:pt>
                      <c:pt idx="17">
                        <c:v>2.3673136314583529</c:v>
                      </c:pt>
                      <c:pt idx="18">
                        <c:v>5.2307508369201345</c:v>
                      </c:pt>
                      <c:pt idx="19">
                        <c:v>4.1245773220761972</c:v>
                      </c:pt>
                      <c:pt idx="20">
                        <c:v>3.982296368874735</c:v>
                      </c:pt>
                      <c:pt idx="21">
                        <c:v>4.3284668464008496</c:v>
                      </c:pt>
                      <c:pt idx="22">
                        <c:v>4.166666666666667</c:v>
                      </c:pt>
                      <c:pt idx="23">
                        <c:v>4.4594594594594597</c:v>
                      </c:pt>
                      <c:pt idx="24">
                        <c:v>4.6653871561982525</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8-BFBD-4041-AD69-203B8E8947B4}"/>
                  </c:ext>
                </c:extLst>
              </c15:ser>
            </c15:filteredLineSeries>
          </c:ext>
        </c:extLst>
      </c:lineChart>
      <c:catAx>
        <c:axId val="86513920"/>
        <c:scaling>
          <c:orientation val="minMax"/>
        </c:scaling>
        <c:axPos val="b"/>
        <c:numFmt formatCode="General" sourceLinked="0"/>
        <c:majorTickMark val="in"/>
        <c:tickLblPos val="nextTo"/>
        <c:spPr>
          <a:ln/>
        </c:spPr>
        <c:txPr>
          <a:bodyPr/>
          <a:lstStyle/>
          <a:p>
            <a:pPr>
              <a:defRPr sz="700"/>
            </a:pPr>
            <a:endParaRPr lang="ru-RU"/>
          </a:p>
        </c:txPr>
        <c:crossAx val="86544384"/>
        <c:crossesAt val="0.1"/>
        <c:auto val="1"/>
        <c:lblAlgn val="ctr"/>
        <c:lblOffset val="100"/>
      </c:catAx>
      <c:valAx>
        <c:axId val="86544384"/>
        <c:scaling>
          <c:logBase val="10"/>
          <c:orientation val="minMax"/>
        </c:scaling>
        <c:axPos val="l"/>
        <c:majorGridlines/>
        <c:title>
          <c:tx>
            <c:rich>
              <a:bodyPr/>
              <a:lstStyle/>
              <a:p>
                <a:pPr>
                  <a:defRPr sz="1100" b="0"/>
                </a:pPr>
                <a:r>
                  <a:rPr lang="en-US" sz="1100" b="0"/>
                  <a:t>Rock/PM</a:t>
                </a:r>
                <a:endParaRPr lang="ru-RU" sz="1100" b="0"/>
              </a:p>
            </c:rich>
          </c:tx>
          <c:layout>
            <c:manualLayout>
              <c:xMode val="edge"/>
              <c:yMode val="edge"/>
              <c:x val="1.4017094017094018E-2"/>
              <c:y val="0.36247264957264985"/>
            </c:manualLayout>
          </c:layout>
        </c:title>
        <c:numFmt formatCode="General" sourceLinked="1"/>
        <c:majorTickMark val="none"/>
        <c:tickLblPos val="nextTo"/>
        <c:txPr>
          <a:bodyPr/>
          <a:lstStyle/>
          <a:p>
            <a:pPr>
              <a:defRPr sz="600"/>
            </a:pPr>
            <a:endParaRPr lang="ru-RU"/>
          </a:p>
        </c:txPr>
        <c:crossAx val="86513920"/>
        <c:crosses val="autoZero"/>
        <c:crossBetween val="between"/>
      </c:valAx>
    </c:plotArea>
    <c:legend>
      <c:legendPos val="b"/>
      <c:layout/>
      <c:txPr>
        <a:bodyPr/>
        <a:lstStyle/>
        <a:p>
          <a:pPr>
            <a:defRPr sz="800"/>
          </a:pPr>
          <a:endParaRPr lang="ru-RU"/>
        </a:p>
      </c:txPr>
    </c:legend>
    <c:plotVisOnly val="1"/>
    <c:dispBlanksAs val="gap"/>
  </c:chart>
  <c:spPr>
    <a:solidFill>
      <a:srgbClr val="FFFFFF"/>
    </a:solidFill>
    <a:ln>
      <a:solidFill>
        <a:schemeClr val="tx1"/>
      </a:solidFill>
    </a:ln>
  </c:spPr>
  <c:txPr>
    <a:bodyPr/>
    <a:lstStyle/>
    <a:p>
      <a:pPr>
        <a:defRPr>
          <a:latin typeface="Times New Roman" panose="02020603050405020304" pitchFamily="18" charset="0"/>
          <a:cs typeface="Times New Roman" panose="02020603050405020304" pitchFamily="18" charset="0"/>
        </a:defRPr>
      </a:pPr>
      <a:endParaRPr lang="ru-RU"/>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0.11494096221358849"/>
          <c:y val="9.2085225208951765E-2"/>
          <c:w val="0.76722353227379225"/>
          <c:h val="0.6900458267982037"/>
        </c:manualLayout>
      </c:layout>
      <c:lineChart>
        <c:grouping val="standard"/>
        <c:ser>
          <c:idx val="6"/>
          <c:order val="0"/>
          <c:tx>
            <c:v>OIB</c:v>
          </c:tx>
          <c:spPr>
            <a:ln w="63500" cap="rnd">
              <a:solidFill>
                <a:srgbClr val="FF66FF"/>
              </a:solidFill>
              <a:round/>
            </a:ln>
            <a:effectLst/>
          </c:spPr>
          <c:marker>
            <c:symbol val="none"/>
          </c:marker>
          <c:cat>
            <c:strRef>
              <c:f>вулк_аповулк!$BJ$91:$BJ$104</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f>вулк_аповулк!$BZ$91:$BZ$104</c:f>
              <c:numCache>
                <c:formatCode>General</c:formatCode>
                <c:ptCount val="14"/>
                <c:pt idx="0">
                  <c:v>157.44680851063831</c:v>
                </c:pt>
                <c:pt idx="1">
                  <c:v>132.66998341625208</c:v>
                </c:pt>
                <c:pt idx="2">
                  <c:v>108.98876404494382</c:v>
                </c:pt>
                <c:pt idx="3">
                  <c:v>85.176991150442475</c:v>
                </c:pt>
                <c:pt idx="4">
                  <c:v>68.02721088435375</c:v>
                </c:pt>
                <c:pt idx="5">
                  <c:v>53.571428571428569</c:v>
                </c:pt>
                <c:pt idx="6">
                  <c:v>38.680203045685275</c:v>
                </c:pt>
                <c:pt idx="7">
                  <c:v>29.166666666666671</c:v>
                </c:pt>
                <c:pt idx="8">
                  <c:v>23.045267489711932</c:v>
                </c:pt>
                <c:pt idx="9">
                  <c:v>18.928571428571431</c:v>
                </c:pt>
                <c:pt idx="10">
                  <c:v>16.477987421383649</c:v>
                </c:pt>
                <c:pt idx="11">
                  <c:v>14.583333333333332</c:v>
                </c:pt>
                <c:pt idx="12">
                  <c:v>13.251533742331288</c:v>
                </c:pt>
                <c:pt idx="13">
                  <c:v>12.5</c:v>
                </c:pt>
              </c:numCache>
            </c:numRef>
          </c:val>
        </c:ser>
        <c:ser>
          <c:idx val="8"/>
          <c:order val="1"/>
          <c:tx>
            <c:v>17</c:v>
          </c:tx>
          <c:spPr>
            <a:ln w="15875" cap="rnd">
              <a:solidFill>
                <a:srgbClr val="00CCFF"/>
              </a:solidFill>
              <a:round/>
            </a:ln>
            <a:effectLst/>
          </c:spPr>
          <c:marker>
            <c:symbol val="triangle"/>
            <c:size val="3"/>
            <c:spPr>
              <a:solidFill>
                <a:srgbClr val="00CCFF"/>
              </a:solidFill>
              <a:ln w="9525">
                <a:solidFill>
                  <a:schemeClr val="accent3">
                    <a:lumMod val="60000"/>
                  </a:schemeClr>
                </a:solidFill>
              </a:ln>
              <a:effectLst/>
            </c:spPr>
          </c:marker>
          <c:val>
            <c:numRef>
              <c:f>вулк_аповулк!$BS$91:$BS$104</c:f>
              <c:numCache>
                <c:formatCode>General</c:formatCode>
                <c:ptCount val="14"/>
                <c:pt idx="0">
                  <c:v>135.34116883018046</c:v>
                </c:pt>
                <c:pt idx="1">
                  <c:v>114.33828828908989</c:v>
                </c:pt>
                <c:pt idx="2">
                  <c:v>96.156036026863404</c:v>
                </c:pt>
                <c:pt idx="3">
                  <c:v>66.771320131978371</c:v>
                </c:pt>
                <c:pt idx="4">
                  <c:v>40.352375599100974</c:v>
                </c:pt>
                <c:pt idx="5">
                  <c:v>33.214668960466028</c:v>
                </c:pt>
                <c:pt idx="6">
                  <c:v>28.423551314307428</c:v>
                </c:pt>
                <c:pt idx="7">
                  <c:v>21.610826278764755</c:v>
                </c:pt>
                <c:pt idx="8">
                  <c:v>17.112020808217302</c:v>
                </c:pt>
                <c:pt idx="9">
                  <c:v>15.675833347527636</c:v>
                </c:pt>
                <c:pt idx="10">
                  <c:v>15.054895529394466</c:v>
                </c:pt>
                <c:pt idx="11">
                  <c:v>15.833333333333334</c:v>
                </c:pt>
                <c:pt idx="12">
                  <c:v>14.419408945044218</c:v>
                </c:pt>
                <c:pt idx="13">
                  <c:v>15.833333333333334</c:v>
                </c:pt>
              </c:numCache>
            </c:numRef>
          </c:val>
        </c:ser>
        <c:ser>
          <c:idx val="9"/>
          <c:order val="2"/>
          <c:tx>
            <c:v>16</c:v>
          </c:tx>
          <c:spPr>
            <a:ln w="15875" cap="rnd">
              <a:solidFill>
                <a:srgbClr val="990033"/>
              </a:solidFill>
              <a:round/>
            </a:ln>
            <a:effectLst/>
          </c:spPr>
          <c:marker>
            <c:symbol val="triangle"/>
            <c:size val="3"/>
            <c:spPr>
              <a:solidFill>
                <a:srgbClr val="990033"/>
              </a:solidFill>
              <a:ln w="9525">
                <a:solidFill>
                  <a:schemeClr val="accent4">
                    <a:lumMod val="60000"/>
                  </a:schemeClr>
                </a:solidFill>
              </a:ln>
              <a:effectLst/>
            </c:spPr>
          </c:marker>
          <c:val>
            <c:numRef>
              <c:f>вулк_аповулк!$BP$91:$BP$104</c:f>
              <c:numCache>
                <c:formatCode>General</c:formatCode>
                <c:ptCount val="14"/>
                <c:pt idx="0">
                  <c:v>185.93175719499945</c:v>
                </c:pt>
                <c:pt idx="1">
                  <c:v>150.77035622842155</c:v>
                </c:pt>
                <c:pt idx="2">
                  <c:v>129.35116221280484</c:v>
                </c:pt>
                <c:pt idx="3">
                  <c:v>106.65224359822056</c:v>
                </c:pt>
                <c:pt idx="4">
                  <c:v>72.012068425696654</c:v>
                </c:pt>
                <c:pt idx="5">
                  <c:v>58.705490564426611</c:v>
                </c:pt>
                <c:pt idx="6">
                  <c:v>46.551530579736081</c:v>
                </c:pt>
                <c:pt idx="7">
                  <c:v>35.116557083084288</c:v>
                </c:pt>
                <c:pt idx="8">
                  <c:v>27.119169378583603</c:v>
                </c:pt>
                <c:pt idx="9">
                  <c:v>21.614294253266159</c:v>
                </c:pt>
                <c:pt idx="10">
                  <c:v>19.285206780272699</c:v>
                </c:pt>
                <c:pt idx="11">
                  <c:v>17.931858936043035</c:v>
                </c:pt>
                <c:pt idx="12">
                  <c:v>16.135005995621544</c:v>
                </c:pt>
                <c:pt idx="13">
                  <c:v>16.18848376170552</c:v>
                </c:pt>
              </c:numCache>
            </c:numRef>
          </c:val>
        </c:ser>
        <c:ser>
          <c:idx val="10"/>
          <c:order val="3"/>
          <c:tx>
            <c:v>15</c:v>
          </c:tx>
          <c:spPr>
            <a:ln w="15875" cap="rnd">
              <a:solidFill>
                <a:srgbClr val="0000FF"/>
              </a:solidFill>
              <a:round/>
            </a:ln>
            <a:effectLst/>
          </c:spPr>
          <c:marker>
            <c:symbol val="triangle"/>
            <c:size val="3"/>
            <c:spPr>
              <a:solidFill>
                <a:srgbClr val="0000FF"/>
              </a:solidFill>
              <a:ln w="9525">
                <a:solidFill>
                  <a:schemeClr val="accent5">
                    <a:lumMod val="60000"/>
                  </a:schemeClr>
                </a:solidFill>
              </a:ln>
              <a:effectLst/>
            </c:spPr>
          </c:marker>
          <c:val>
            <c:numRef>
              <c:f>вулк_аповулк!$BT$91:$BT$104</c:f>
              <c:numCache>
                <c:formatCode>General</c:formatCode>
                <c:ptCount val="14"/>
                <c:pt idx="0">
                  <c:v>282.0510210832183</c:v>
                </c:pt>
                <c:pt idx="1">
                  <c:v>191.92683635954009</c:v>
                </c:pt>
                <c:pt idx="2">
                  <c:v>135.74651513400644</c:v>
                </c:pt>
                <c:pt idx="3">
                  <c:v>89.03001991732512</c:v>
                </c:pt>
                <c:pt idx="4">
                  <c:v>40.269635718434714</c:v>
                </c:pt>
                <c:pt idx="5">
                  <c:v>25.252417398435092</c:v>
                </c:pt>
                <c:pt idx="6">
                  <c:v>22.445629673517004</c:v>
                </c:pt>
                <c:pt idx="7">
                  <c:v>14.948576895479553</c:v>
                </c:pt>
                <c:pt idx="8">
                  <c:v>10.630099125674347</c:v>
                </c:pt>
                <c:pt idx="9">
                  <c:v>8.6488194895274528</c:v>
                </c:pt>
                <c:pt idx="10">
                  <c:v>8.6306877924844194</c:v>
                </c:pt>
                <c:pt idx="11">
                  <c:v>8.9691461372877299</c:v>
                </c:pt>
                <c:pt idx="12">
                  <c:v>9.3543241922632756</c:v>
                </c:pt>
                <c:pt idx="13">
                  <c:v>9.5833333333333339</c:v>
                </c:pt>
              </c:numCache>
            </c:numRef>
          </c:val>
        </c:ser>
        <c:marker val="1"/>
        <c:axId val="71838336"/>
        <c:axId val="89420544"/>
        <c:extLst>
          <c:ext xmlns:c15="http://schemas.microsoft.com/office/drawing/2012/chart" uri="{02D57815-91ED-43cb-92C2-25804820EDAC}">
            <c15:filteredLineSeries>
              <c15:ser>
                <c:idx val="0"/>
                <c:order val="0"/>
                <c:tx>
                  <c:v>N-MORB</c:v>
                </c:tx>
                <c:spPr>
                  <a:ln w="63500" cap="rnd">
                    <a:solidFill>
                      <a:schemeClr val="accent2">
                        <a:lumMod val="60000"/>
                        <a:lumOff val="40000"/>
                      </a:schemeClr>
                    </a:solidFill>
                    <a:round/>
                  </a:ln>
                  <a:effectLst/>
                </c:spPr>
                <c:marker>
                  <c:symbol val="circle"/>
                  <c:size val="5"/>
                  <c:spPr>
                    <a:solidFill>
                      <a:schemeClr val="accent1"/>
                    </a:solidFill>
                    <a:ln w="9525">
                      <a:solidFill>
                        <a:schemeClr val="accent1"/>
                      </a:solidFill>
                    </a:ln>
                    <a:effectLst/>
                  </c:spPr>
                </c:marker>
                <c:cat>
                  <c:strRef>
                    <c:extLst>
                      <c:ex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c:ext uri="{02D57815-91ED-43cb-92C2-25804820EDAC}">
                        <c15:formulaRef>
                          <c15:sqref>вулк_аповулк!$BY$91:$BY$104</c15:sqref>
                        </c15:formulaRef>
                      </c:ext>
                    </c:extLst>
                    <c:numCache>
                      <c:formatCode>General</c:formatCode>
                      <c:ptCount val="14"/>
                      <c:pt idx="0">
                        <c:v>10.638297872340425</c:v>
                      </c:pt>
                      <c:pt idx="1">
                        <c:v>12.437810945273633</c:v>
                      </c:pt>
                      <c:pt idx="2">
                        <c:v>14.831460674157304</c:v>
                      </c:pt>
                      <c:pt idx="3">
                        <c:v>16.150442477876105</c:v>
                      </c:pt>
                      <c:pt idx="4">
                        <c:v>17.891156462585034</c:v>
                      </c:pt>
                      <c:pt idx="5">
                        <c:v>18.214285714285715</c:v>
                      </c:pt>
                      <c:pt idx="6">
                        <c:v>18.680203045685278</c:v>
                      </c:pt>
                      <c:pt idx="7">
                        <c:v>18.611111111111114</c:v>
                      </c:pt>
                      <c:pt idx="8">
                        <c:v>18.724279835390945</c:v>
                      </c:pt>
                      <c:pt idx="9">
                        <c:v>18.035714285714285</c:v>
                      </c:pt>
                      <c:pt idx="10">
                        <c:v>18.679245283018869</c:v>
                      </c:pt>
                      <c:pt idx="11">
                        <c:v>19.166666666666668</c:v>
                      </c:pt>
                      <c:pt idx="12">
                        <c:v>18.711656441717789</c:v>
                      </c:pt>
                      <c:pt idx="13">
                        <c:v>19.166666666666668</c:v>
                      </c:pt>
                    </c:numCache>
                  </c:numRef>
                </c:val>
                <c:smooth val="0"/>
              </c15:ser>
            </c15:filteredLineSeries>
            <c15:filteredLineSeries>
              <c15:ser>
                <c:idx val="1"/>
                <c:order val="1"/>
                <c:tx>
                  <c:v>VS-312</c:v>
                </c:tx>
                <c:spPr>
                  <a:ln w="19050" cap="rnd">
                    <a:solidFill>
                      <a:schemeClr val="accent2"/>
                    </a:solidFill>
                    <a:round/>
                  </a:ln>
                  <a:effectLst/>
                </c:spPr>
                <c:marker>
                  <c:symbol val="circle"/>
                  <c:size val="5"/>
                  <c:spPr>
                    <a:solidFill>
                      <a:schemeClr val="accent2"/>
                    </a:solidFill>
                    <a:ln w="9525">
                      <a:solidFill>
                        <a:schemeClr val="accent2"/>
                      </a:solidFill>
                    </a:ln>
                    <a:effectLst/>
                  </c:spPr>
                </c:marker>
                <c:cat>
                  <c:strRef>
                    <c:extLs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5="http://schemas.microsoft.com/office/drawing/2012/chart">
                      <c:ext xmlns:c15="http://schemas.microsoft.com/office/drawing/2012/chart" uri="{02D57815-91ED-43cb-92C2-25804820EDAC}">
                        <c15:formulaRef>
                          <c15:sqref>вулк_аповулк!$BK$91:$BK$104</c15:sqref>
                        </c15:formulaRef>
                      </c:ext>
                    </c:extLst>
                    <c:numCache>
                      <c:formatCode>General</c:formatCode>
                      <c:ptCount val="14"/>
                      <c:pt idx="0">
                        <c:v>13.310549053810115</c:v>
                      </c:pt>
                      <c:pt idx="1">
                        <c:v>12.795491876492973</c:v>
                      </c:pt>
                      <c:pt idx="2">
                        <c:v>12.953749424277804</c:v>
                      </c:pt>
                      <c:pt idx="3">
                        <c:v>11.685433662063323</c:v>
                      </c:pt>
                      <c:pt idx="4">
                        <c:v>11.956641569878668</c:v>
                      </c:pt>
                      <c:pt idx="5">
                        <c:v>11.966115688410733</c:v>
                      </c:pt>
                      <c:pt idx="6">
                        <c:v>10.540011516890633</c:v>
                      </c:pt>
                      <c:pt idx="7">
                        <c:v>9.6818398474737855</c:v>
                      </c:pt>
                      <c:pt idx="8">
                        <c:v>8.826748578893481</c:v>
                      </c:pt>
                      <c:pt idx="9">
                        <c:v>8.0859321803077773</c:v>
                      </c:pt>
                      <c:pt idx="10">
                        <c:v>7.8316575834427526</c:v>
                      </c:pt>
                      <c:pt idx="11">
                        <c:v>7.5</c:v>
                      </c:pt>
                      <c:pt idx="12">
                        <c:v>6.5977238035640138</c:v>
                      </c:pt>
                      <c:pt idx="13">
                        <c:v>6.2063075945344588</c:v>
                      </c:pt>
                    </c:numCache>
                  </c:numRef>
                </c:val>
                <c:smooth val="0"/>
              </c15:ser>
            </c15:filteredLineSeries>
            <c15:filteredLineSeries>
              <c15:ser>
                <c:idx val="2"/>
                <c:order val="2"/>
                <c:tx>
                  <c:v>VSG 100</c:v>
                </c:tx>
                <c:spPr>
                  <a:ln w="19050" cap="rnd">
                    <a:solidFill>
                      <a:schemeClr val="accent3"/>
                    </a:solidFill>
                    <a:round/>
                  </a:ln>
                  <a:effectLst/>
                </c:spPr>
                <c:marker>
                  <c:symbol val="circle"/>
                  <c:size val="5"/>
                  <c:spPr>
                    <a:solidFill>
                      <a:schemeClr val="accent3"/>
                    </a:solidFill>
                    <a:ln w="9525">
                      <a:solidFill>
                        <a:schemeClr val="accent3"/>
                      </a:solidFill>
                    </a:ln>
                    <a:effectLst/>
                  </c:spPr>
                </c:marker>
                <c:cat>
                  <c:strRef>
                    <c:extLs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5="http://schemas.microsoft.com/office/drawing/2012/chart">
                      <c:ext xmlns:c15="http://schemas.microsoft.com/office/drawing/2012/chart" uri="{02D57815-91ED-43cb-92C2-25804820EDAC}">
                        <c15:formulaRef>
                          <c15:sqref>вулк_аповулк!$BL$91:$BL$104</c15:sqref>
                        </c15:formulaRef>
                      </c:ext>
                    </c:extLst>
                    <c:numCache>
                      <c:formatCode>General</c:formatCode>
                      <c:ptCount val="14"/>
                      <c:pt idx="0">
                        <c:v>19.342359767891686</c:v>
                      </c:pt>
                      <c:pt idx="1">
                        <c:v>18.745983003642081</c:v>
                      </c:pt>
                      <c:pt idx="2">
                        <c:v>19.051395086285687</c:v>
                      </c:pt>
                      <c:pt idx="3">
                        <c:v>18.458631494262608</c:v>
                      </c:pt>
                      <c:pt idx="4">
                        <c:v>16.335481561045476</c:v>
                      </c:pt>
                      <c:pt idx="5">
                        <c:v>15.272556390977446</c:v>
                      </c:pt>
                      <c:pt idx="6">
                        <c:v>13.548016904281933</c:v>
                      </c:pt>
                      <c:pt idx="7">
                        <c:v>12.70933014354067</c:v>
                      </c:pt>
                      <c:pt idx="8">
                        <c:v>11.740209108630163</c:v>
                      </c:pt>
                      <c:pt idx="9">
                        <c:v>10</c:v>
                      </c:pt>
                      <c:pt idx="10">
                        <c:v>10.325449128825495</c:v>
                      </c:pt>
                      <c:pt idx="11">
                        <c:v>10.092703349282299</c:v>
                      </c:pt>
                      <c:pt idx="12">
                        <c:v>9.4769131417500621</c:v>
                      </c:pt>
                      <c:pt idx="13">
                        <c:v>9.1666666666666661</c:v>
                      </c:pt>
                    </c:numCache>
                  </c:numRef>
                </c:val>
                <c:smooth val="0"/>
              </c15:ser>
            </c15:filteredLineSeries>
            <c15:filteredLineSeries>
              <c15:ser>
                <c:idx val="3"/>
                <c:order val="3"/>
                <c:tx>
                  <c:v>VS-313</c:v>
                </c:tx>
                <c:spPr>
                  <a:ln w="19050" cap="rnd">
                    <a:solidFill>
                      <a:schemeClr val="accent6"/>
                    </a:solidFill>
                    <a:round/>
                  </a:ln>
                  <a:effectLst/>
                </c:spPr>
                <c:marker>
                  <c:symbol val="circle"/>
                  <c:size val="5"/>
                  <c:spPr>
                    <a:solidFill>
                      <a:schemeClr val="accent4"/>
                    </a:solidFill>
                    <a:ln w="9525">
                      <a:solidFill>
                        <a:schemeClr val="accent4"/>
                      </a:solidFill>
                    </a:ln>
                    <a:effectLst/>
                  </c:spPr>
                </c:marker>
                <c:cat>
                  <c:strRef>
                    <c:extLs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5="http://schemas.microsoft.com/office/drawing/2012/chart">
                      <c:ext xmlns:c15="http://schemas.microsoft.com/office/drawing/2012/chart" uri="{02D57815-91ED-43cb-92C2-25804820EDAC}">
                        <c15:formulaRef>
                          <c15:sqref>вулк_аповулк!$BM$91:$BM$104</c15:sqref>
                        </c15:formulaRef>
                      </c:ext>
                    </c:extLst>
                    <c:numCache>
                      <c:formatCode>General</c:formatCode>
                      <c:ptCount val="14"/>
                      <c:pt idx="0">
                        <c:v>20.894381449866227</c:v>
                      </c:pt>
                      <c:pt idx="1">
                        <c:v>20.059383720121946</c:v>
                      </c:pt>
                      <c:pt idx="2">
                        <c:v>19.98250689631972</c:v>
                      </c:pt>
                      <c:pt idx="3">
                        <c:v>21.13030576016109</c:v>
                      </c:pt>
                      <c:pt idx="4">
                        <c:v>20.163754124404257</c:v>
                      </c:pt>
                      <c:pt idx="5">
                        <c:v>20.583832335329348</c:v>
                      </c:pt>
                      <c:pt idx="6">
                        <c:v>19.119122161767834</c:v>
                      </c:pt>
                      <c:pt idx="7">
                        <c:v>18.055555555555557</c:v>
                      </c:pt>
                      <c:pt idx="8">
                        <c:v>15.746285207363048</c:v>
                      </c:pt>
                      <c:pt idx="9">
                        <c:v>14.916595380667236</c:v>
                      </c:pt>
                      <c:pt idx="10">
                        <c:v>14.744096712235905</c:v>
                      </c:pt>
                      <c:pt idx="11">
                        <c:v>14.595808383233532</c:v>
                      </c:pt>
                      <c:pt idx="12">
                        <c:v>14.694537305756583</c:v>
                      </c:pt>
                      <c:pt idx="13">
                        <c:v>14.970059880239521</c:v>
                      </c:pt>
                    </c:numCache>
                  </c:numRef>
                </c:val>
                <c:smooth val="0"/>
              </c15:ser>
            </c15:filteredLineSeries>
            <c15:filteredLineSeries>
              <c15:ser>
                <c:idx val="4"/>
                <c:order val="4"/>
                <c:tx>
                  <c:v>VSG-95</c:v>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extLs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5="http://schemas.microsoft.com/office/drawing/2012/chart">
                      <c:ext xmlns:c15="http://schemas.microsoft.com/office/drawing/2012/chart" uri="{02D57815-91ED-43cb-92C2-25804820EDAC}">
                        <c15:formulaRef>
                          <c15:sqref>вулк_аповулк!$BR$91:$BR$104</c15:sqref>
                        </c15:formulaRef>
                      </c:ext>
                    </c:extLst>
                    <c:numCache>
                      <c:formatCode>General</c:formatCode>
                      <c:ptCount val="14"/>
                      <c:pt idx="0">
                        <c:v>14.842366456759239</c:v>
                      </c:pt>
                      <c:pt idx="1">
                        <c:v>12.7057691904576</c:v>
                      </c:pt>
                      <c:pt idx="2">
                        <c:v>12.880750957320563</c:v>
                      </c:pt>
                      <c:pt idx="3">
                        <c:v>12.86119512292928</c:v>
                      </c:pt>
                      <c:pt idx="4">
                        <c:v>12.492476122335415</c:v>
                      </c:pt>
                      <c:pt idx="5">
                        <c:v>14.639620455861809</c:v>
                      </c:pt>
                      <c:pt idx="6">
                        <c:v>11.675126903553299</c:v>
                      </c:pt>
                      <c:pt idx="7">
                        <c:v>11.666666666666668</c:v>
                      </c:pt>
                      <c:pt idx="8">
                        <c:v>10.930916607043486</c:v>
                      </c:pt>
                      <c:pt idx="9">
                        <c:v>10.540526728220504</c:v>
                      </c:pt>
                      <c:pt idx="10">
                        <c:v>11.305905169892318</c:v>
                      </c:pt>
                      <c:pt idx="11">
                        <c:v>12.297281182923921</c:v>
                      </c:pt>
                      <c:pt idx="12">
                        <c:v>11.339378075349069</c:v>
                      </c:pt>
                      <c:pt idx="13">
                        <c:v>11.179346529930838</c:v>
                      </c:pt>
                    </c:numCache>
                  </c:numRef>
                </c:val>
                <c:smooth val="0"/>
              </c15:ser>
            </c15:filteredLineSeries>
            <c15:filteredLineSeries>
              <c15:ser>
                <c:idx val="5"/>
                <c:order val="5"/>
                <c:tx>
                  <c:v>VSG-105</c:v>
                </c:tx>
                <c:spPr>
                  <a:ln w="19050" cap="rnd" cmpd="sng">
                    <a:solidFill>
                      <a:schemeClr val="accent6"/>
                    </a:solidFill>
                    <a:round/>
                  </a:ln>
                  <a:effectLst/>
                </c:spPr>
                <c:marker>
                  <c:symbol val="circle"/>
                  <c:size val="5"/>
                  <c:spPr>
                    <a:solidFill>
                      <a:schemeClr val="accent6"/>
                    </a:solidFill>
                    <a:ln w="9525">
                      <a:solidFill>
                        <a:schemeClr val="accent6"/>
                      </a:solidFill>
                    </a:ln>
                    <a:effectLst/>
                  </c:spPr>
                </c:marker>
                <c:cat>
                  <c:strRef>
                    <c:extLs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5="http://schemas.microsoft.com/office/drawing/2012/chart">
                      <c:ext xmlns:c15="http://schemas.microsoft.com/office/drawing/2012/chart" uri="{02D57815-91ED-43cb-92C2-25804820EDAC}">
                        <c15:formulaRef>
                          <c15:sqref>вулк_аповулк!$BR$91:$BR$104</c15:sqref>
                        </c15:formulaRef>
                      </c:ext>
                    </c:extLst>
                    <c:numCache>
                      <c:formatCode>General</c:formatCode>
                      <c:ptCount val="14"/>
                      <c:pt idx="0">
                        <c:v>14.842366456759239</c:v>
                      </c:pt>
                      <c:pt idx="1">
                        <c:v>12.7057691904576</c:v>
                      </c:pt>
                      <c:pt idx="2">
                        <c:v>12.880750957320563</c:v>
                      </c:pt>
                      <c:pt idx="3">
                        <c:v>12.86119512292928</c:v>
                      </c:pt>
                      <c:pt idx="4">
                        <c:v>12.492476122335415</c:v>
                      </c:pt>
                      <c:pt idx="5">
                        <c:v>14.639620455861809</c:v>
                      </c:pt>
                      <c:pt idx="6">
                        <c:v>11.675126903553299</c:v>
                      </c:pt>
                      <c:pt idx="7">
                        <c:v>11.666666666666668</c:v>
                      </c:pt>
                      <c:pt idx="8">
                        <c:v>10.930916607043486</c:v>
                      </c:pt>
                      <c:pt idx="9">
                        <c:v>10.540526728220504</c:v>
                      </c:pt>
                      <c:pt idx="10">
                        <c:v>11.305905169892318</c:v>
                      </c:pt>
                      <c:pt idx="11">
                        <c:v>12.297281182923921</c:v>
                      </c:pt>
                      <c:pt idx="12">
                        <c:v>11.339378075349069</c:v>
                      </c:pt>
                      <c:pt idx="13">
                        <c:v>11.179346529930838</c:v>
                      </c:pt>
                    </c:numCache>
                  </c:numRef>
                </c:val>
                <c:smooth val="0"/>
              </c15:ser>
            </c15:filteredLineSeries>
            <c15:filteredLineSeries>
              <c15:ser>
                <c:idx val="7"/>
                <c:order val="7"/>
                <c:tx>
                  <c:v>E-MORB</c:v>
                </c:tx>
                <c:spPr>
                  <a:ln w="63500" cap="rnd">
                    <a:solidFill>
                      <a:schemeClr val="accent3">
                        <a:lumMod val="60000"/>
                        <a:lumOff val="4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val>
                  <c:numRef>
                    <c:extLst xmlns:c15="http://schemas.microsoft.com/office/drawing/2012/chart">
                      <c:ext xmlns:c15="http://schemas.microsoft.com/office/drawing/2012/chart" uri="{02D57815-91ED-43cb-92C2-25804820EDAC}">
                        <c15:formulaRef>
                          <c15:sqref>вулк_аповулк!$CA$91:$CA$104</c15:sqref>
                        </c15:formulaRef>
                      </c:ext>
                    </c:extLst>
                    <c:numCache>
                      <c:formatCode>General</c:formatCode>
                      <c:ptCount val="14"/>
                      <c:pt idx="0">
                        <c:v>26.808510638297872</c:v>
                      </c:pt>
                      <c:pt idx="1">
                        <c:v>24.875621890547265</c:v>
                      </c:pt>
                      <c:pt idx="2">
                        <c:v>23.033707865168537</c:v>
                      </c:pt>
                      <c:pt idx="3">
                        <c:v>19.911504424778762</c:v>
                      </c:pt>
                      <c:pt idx="4">
                        <c:v>17.687074829931973</c:v>
                      </c:pt>
                      <c:pt idx="5">
                        <c:v>16.25</c:v>
                      </c:pt>
                      <c:pt idx="6">
                        <c:v>15.076142131979696</c:v>
                      </c:pt>
                      <c:pt idx="7">
                        <c:v>14.722222222222223</c:v>
                      </c:pt>
                      <c:pt idx="8">
                        <c:v>14.609053497942387</c:v>
                      </c:pt>
                      <c:pt idx="9">
                        <c:v>14.107142857142858</c:v>
                      </c:pt>
                      <c:pt idx="10">
                        <c:v>14.528301886792454</c:v>
                      </c:pt>
                      <c:pt idx="11">
                        <c:v>14.833333333333332</c:v>
                      </c:pt>
                      <c:pt idx="12">
                        <c:v>14.539877300613497</c:v>
                      </c:pt>
                      <c:pt idx="13">
                        <c:v>14.749999999999998</c:v>
                      </c:pt>
                    </c:numCache>
                  </c:numRef>
                </c:val>
                <c:smooth val="0"/>
              </c15:ser>
            </c15:filteredLineSeries>
          </c:ext>
        </c:extLst>
      </c:lineChart>
      <c:catAx>
        <c:axId val="71838336"/>
        <c:scaling>
          <c:orientation val="minMax"/>
        </c:scaling>
        <c:axPos val="b"/>
        <c:numFmt formatCode="General" sourceLinked="1"/>
        <c:maj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ru-RU"/>
          </a:p>
        </c:txPr>
        <c:crossAx val="89420544"/>
        <c:crosses val="autoZero"/>
        <c:auto val="1"/>
        <c:lblAlgn val="ctr"/>
        <c:lblOffset val="100"/>
      </c:catAx>
      <c:valAx>
        <c:axId val="89420544"/>
        <c:scaling>
          <c:logBase val="10"/>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400" b="0" i="0" u="none" strike="noStrike" kern="1200" baseline="0">
                    <a:solidFill>
                      <a:schemeClr val="tx1">
                        <a:lumMod val="65000"/>
                        <a:lumOff val="35000"/>
                      </a:schemeClr>
                    </a:solidFill>
                    <a:latin typeface="Times New Roman" pitchFamily="18" charset="0"/>
                    <a:ea typeface="+mn-ea"/>
                    <a:cs typeface="Times New Roman" pitchFamily="18" charset="0"/>
                  </a:defRPr>
                </a:pPr>
                <a:r>
                  <a:rPr lang="en-US" sz="400">
                    <a:latin typeface="Times New Roman" pitchFamily="18" charset="0"/>
                    <a:cs typeface="Times New Roman" pitchFamily="18" charset="0"/>
                  </a:rPr>
                  <a:t>Rock/C1</a:t>
                </a:r>
              </a:p>
            </c:rich>
          </c:tx>
          <c:layout/>
          <c:spPr>
            <a:noFill/>
            <a:ln>
              <a:noFill/>
            </a:ln>
            <a:effectLst/>
          </c:spPr>
        </c:title>
        <c:numFmt formatCode="General" sourceLinked="1"/>
        <c:majorTickMark val="none"/>
        <c:tickLblPos val="nextTo"/>
        <c:spPr>
          <a:noFill/>
          <a:ln>
            <a:solidFill>
              <a:schemeClr val="tx1"/>
            </a:solidFill>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Times New Roman" pitchFamily="18" charset="0"/>
                <a:ea typeface="+mn-ea"/>
                <a:cs typeface="Times New Roman" pitchFamily="18" charset="0"/>
              </a:defRPr>
            </a:pPr>
            <a:endParaRPr lang="ru-RU"/>
          </a:p>
        </c:txPr>
        <c:crossAx val="71838336"/>
        <c:crosses val="autoZero"/>
        <c:crossBetween val="between"/>
      </c:valAx>
      <c:spPr>
        <a:noFill/>
        <a:ln>
          <a:solidFill>
            <a:schemeClr val="tx1"/>
          </a:solidFill>
        </a:ln>
        <a:effectLst/>
      </c:spPr>
    </c:plotArea>
    <c:legend>
      <c:legendPos val="r"/>
      <c:layout>
        <c:manualLayout>
          <c:xMode val="edge"/>
          <c:yMode val="edge"/>
          <c:x val="0.10335079460227888"/>
          <c:y val="0.9018389471586874"/>
          <c:w val="0.81947915008541261"/>
          <c:h val="5.3430303484123802E-2"/>
        </c:manualLayout>
      </c:layout>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ru-RU"/>
        </a:p>
      </c:txPr>
    </c:legend>
    <c:plotVisOnly val="1"/>
    <c:dispBlanksAs val="gap"/>
  </c:chart>
  <c:spPr>
    <a:solidFill>
      <a:schemeClr val="bg1"/>
    </a:solidFill>
    <a:ln w="9525" cap="flat" cmpd="sng" algn="ctr">
      <a:solidFill>
        <a:schemeClr val="tx1"/>
      </a:solidFill>
      <a:round/>
    </a:ln>
    <a:effectLst/>
  </c:spPr>
  <c:txPr>
    <a:bodyPr/>
    <a:lstStyle/>
    <a:p>
      <a:pPr>
        <a:defRPr/>
      </a:pPr>
      <a:endParaRPr lang="ru-RU"/>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lineChart>
        <c:grouping val="standard"/>
        <c:ser>
          <c:idx val="0"/>
          <c:order val="0"/>
          <c:tx>
            <c:v>УС-2а-12</c:v>
          </c:tx>
          <c:spPr>
            <a:ln w="25400" cap="rnd">
              <a:solidFill>
                <a:schemeClr val="accent1"/>
              </a:solidFill>
              <a:round/>
            </a:ln>
            <a:effectLst/>
          </c:spPr>
          <c:marker>
            <c:symbol val="none"/>
          </c:marker>
          <c:cat>
            <c:strRef>
              <c:f>Лист2!$B$27:$B$32</c:f>
              <c:strCache>
                <c:ptCount val="6"/>
                <c:pt idx="0">
                  <c:v>Os</c:v>
                </c:pt>
                <c:pt idx="1">
                  <c:v>Ir</c:v>
                </c:pt>
                <c:pt idx="2">
                  <c:v>Ru</c:v>
                </c:pt>
                <c:pt idx="3">
                  <c:v>Rh</c:v>
                </c:pt>
                <c:pt idx="4">
                  <c:v>Pt</c:v>
                </c:pt>
                <c:pt idx="5">
                  <c:v>Pd</c:v>
                </c:pt>
              </c:strCache>
            </c:strRef>
          </c:cat>
          <c:val>
            <c:numRef>
              <c:f>Лист2!$L$27:$L$32</c:f>
              <c:numCache>
                <c:formatCode>General</c:formatCode>
                <c:ptCount val="6"/>
                <c:pt idx="0">
                  <c:v>1.361867704280156E-2</c:v>
                </c:pt>
                <c:pt idx="1">
                  <c:v>1.1111111111111117E-2</c:v>
                </c:pt>
                <c:pt idx="2">
                  <c:v>2.8985507246376812E-2</c:v>
                </c:pt>
                <c:pt idx="3">
                  <c:v>0.10500000000000002</c:v>
                </c:pt>
                <c:pt idx="4">
                  <c:v>3.4313725490196081E-2</c:v>
                </c:pt>
                <c:pt idx="5">
                  <c:v>1.6568807339449541</c:v>
                </c:pt>
              </c:numCache>
            </c:numRef>
          </c:val>
          <c:extLst xmlns:c16r2="http://schemas.microsoft.com/office/drawing/2015/06/chart">
            <c:ext xmlns:c16="http://schemas.microsoft.com/office/drawing/2014/chart" uri="{C3380CC4-5D6E-409C-BE32-E72D297353CC}">
              <c16:uniqueId val="{00000000-3EDE-4218-A1CE-4F11145302B3}"/>
            </c:ext>
          </c:extLst>
        </c:ser>
        <c:ser>
          <c:idx val="1"/>
          <c:order val="1"/>
          <c:tx>
            <c:v>УС-6-12</c:v>
          </c:tx>
          <c:spPr>
            <a:ln w="25400" cap="rnd">
              <a:solidFill>
                <a:srgbClr val="6600FF"/>
              </a:solidFill>
              <a:round/>
            </a:ln>
            <a:effectLst/>
          </c:spPr>
          <c:marker>
            <c:symbol val="none"/>
          </c:marker>
          <c:cat>
            <c:strRef>
              <c:f>Лист2!$B$27:$B$32</c:f>
              <c:strCache>
                <c:ptCount val="6"/>
                <c:pt idx="0">
                  <c:v>Os</c:v>
                </c:pt>
                <c:pt idx="1">
                  <c:v>Ir</c:v>
                </c:pt>
                <c:pt idx="2">
                  <c:v>Ru</c:v>
                </c:pt>
                <c:pt idx="3">
                  <c:v>Rh</c:v>
                </c:pt>
                <c:pt idx="4">
                  <c:v>Pt</c:v>
                </c:pt>
                <c:pt idx="5">
                  <c:v>Pd</c:v>
                </c:pt>
              </c:strCache>
            </c:strRef>
          </c:cat>
          <c:val>
            <c:numRef>
              <c:f>Лист2!$M$27:$M$32</c:f>
              <c:numCache>
                <c:formatCode>General</c:formatCode>
                <c:ptCount val="6"/>
                <c:pt idx="0">
                  <c:v>9.5330739299610903E-2</c:v>
                </c:pt>
                <c:pt idx="1">
                  <c:v>0.10555555555555558</c:v>
                </c:pt>
                <c:pt idx="2">
                  <c:v>0.17536231884057971</c:v>
                </c:pt>
                <c:pt idx="3">
                  <c:v>0.12000000000000002</c:v>
                </c:pt>
                <c:pt idx="4">
                  <c:v>4.8039215686274485E-2</c:v>
                </c:pt>
                <c:pt idx="5">
                  <c:v>0.87706422018348673</c:v>
                </c:pt>
              </c:numCache>
            </c:numRef>
          </c:val>
          <c:extLst xmlns:c16r2="http://schemas.microsoft.com/office/drawing/2015/06/chart">
            <c:ext xmlns:c16="http://schemas.microsoft.com/office/drawing/2014/chart" uri="{C3380CC4-5D6E-409C-BE32-E72D297353CC}">
              <c16:uniqueId val="{00000001-3EDE-4218-A1CE-4F11145302B3}"/>
            </c:ext>
          </c:extLst>
        </c:ser>
        <c:ser>
          <c:idx val="2"/>
          <c:order val="2"/>
          <c:tx>
            <c:v>УС-3-13</c:v>
          </c:tx>
          <c:spPr>
            <a:ln w="25400" cap="rnd">
              <a:solidFill>
                <a:schemeClr val="accent3"/>
              </a:solidFill>
              <a:round/>
            </a:ln>
            <a:effectLst/>
          </c:spPr>
          <c:marker>
            <c:symbol val="none"/>
          </c:marker>
          <c:cat>
            <c:strRef>
              <c:f>Лист2!$B$27:$B$32</c:f>
              <c:strCache>
                <c:ptCount val="6"/>
                <c:pt idx="0">
                  <c:v>Os</c:v>
                </c:pt>
                <c:pt idx="1">
                  <c:v>Ir</c:v>
                </c:pt>
                <c:pt idx="2">
                  <c:v>Ru</c:v>
                </c:pt>
                <c:pt idx="3">
                  <c:v>Rh</c:v>
                </c:pt>
                <c:pt idx="4">
                  <c:v>Pt</c:v>
                </c:pt>
                <c:pt idx="5">
                  <c:v>Pd</c:v>
                </c:pt>
              </c:strCache>
            </c:strRef>
          </c:cat>
          <c:val>
            <c:numRef>
              <c:f>Лист2!$N$27:$N$32</c:f>
              <c:numCache>
                <c:formatCode>General</c:formatCode>
                <c:ptCount val="6"/>
                <c:pt idx="0">
                  <c:v>7.1984435797665364E-2</c:v>
                </c:pt>
                <c:pt idx="1">
                  <c:v>3.7037037037037049E-2</c:v>
                </c:pt>
                <c:pt idx="2">
                  <c:v>8.5507246376811633E-2</c:v>
                </c:pt>
                <c:pt idx="3">
                  <c:v>8.0000000000000029E-2</c:v>
                </c:pt>
                <c:pt idx="4">
                  <c:v>6.2745098039215713E-2</c:v>
                </c:pt>
                <c:pt idx="5">
                  <c:v>0.17798165137614685</c:v>
                </c:pt>
              </c:numCache>
            </c:numRef>
          </c:val>
          <c:extLst xmlns:c16r2="http://schemas.microsoft.com/office/drawing/2015/06/chart">
            <c:ext xmlns:c16="http://schemas.microsoft.com/office/drawing/2014/chart" uri="{C3380CC4-5D6E-409C-BE32-E72D297353CC}">
              <c16:uniqueId val="{00000002-3EDE-4218-A1CE-4F11145302B3}"/>
            </c:ext>
          </c:extLst>
        </c:ser>
        <c:ser>
          <c:idx val="3"/>
          <c:order val="3"/>
          <c:tx>
            <c:v>УС-7-13</c:v>
          </c:tx>
          <c:spPr>
            <a:ln w="28575" cap="rnd">
              <a:solidFill>
                <a:schemeClr val="accent4"/>
              </a:solidFill>
              <a:round/>
            </a:ln>
            <a:effectLst/>
          </c:spPr>
          <c:marker>
            <c:symbol val="none"/>
          </c:marker>
          <c:cat>
            <c:strRef>
              <c:f>Лист2!$B$27:$B$32</c:f>
              <c:strCache>
                <c:ptCount val="6"/>
                <c:pt idx="0">
                  <c:v>Os</c:v>
                </c:pt>
                <c:pt idx="1">
                  <c:v>Ir</c:v>
                </c:pt>
                <c:pt idx="2">
                  <c:v>Ru</c:v>
                </c:pt>
                <c:pt idx="3">
                  <c:v>Rh</c:v>
                </c:pt>
                <c:pt idx="4">
                  <c:v>Pt</c:v>
                </c:pt>
                <c:pt idx="5">
                  <c:v>Pd</c:v>
                </c:pt>
              </c:strCache>
            </c:strRef>
          </c:cat>
          <c:val>
            <c:numRef>
              <c:f>Лист2!$P$27:$P$32</c:f>
              <c:numCache>
                <c:formatCode>General</c:formatCode>
                <c:ptCount val="6"/>
                <c:pt idx="0">
                  <c:v>9.9221789883268477E-2</c:v>
                </c:pt>
                <c:pt idx="1">
                  <c:v>0.10740740740740741</c:v>
                </c:pt>
                <c:pt idx="2">
                  <c:v>7.6811594202898584E-2</c:v>
                </c:pt>
                <c:pt idx="3">
                  <c:v>0.05</c:v>
                </c:pt>
                <c:pt idx="4">
                  <c:v>4.8039215686274485E-2</c:v>
                </c:pt>
                <c:pt idx="5">
                  <c:v>0.33394495412844061</c:v>
                </c:pt>
              </c:numCache>
            </c:numRef>
          </c:val>
          <c:extLst xmlns:c16r2="http://schemas.microsoft.com/office/drawing/2015/06/chart">
            <c:ext xmlns:c16="http://schemas.microsoft.com/office/drawing/2014/chart" uri="{C3380CC4-5D6E-409C-BE32-E72D297353CC}">
              <c16:uniqueId val="{00000003-3EDE-4218-A1CE-4F11145302B3}"/>
            </c:ext>
          </c:extLst>
        </c:ser>
        <c:ser>
          <c:idx val="4"/>
          <c:order val="4"/>
          <c:tx>
            <c:v>ВС-294-16</c:v>
          </c:tx>
          <c:spPr>
            <a:ln w="25400" cap="rnd">
              <a:solidFill>
                <a:srgbClr val="00FFFF"/>
              </a:solidFill>
              <a:round/>
            </a:ln>
            <a:effectLst/>
          </c:spPr>
          <c:marker>
            <c:symbol val="none"/>
          </c:marker>
          <c:cat>
            <c:strRef>
              <c:f>Лист2!$B$27:$B$32</c:f>
              <c:strCache>
                <c:ptCount val="6"/>
                <c:pt idx="0">
                  <c:v>Os</c:v>
                </c:pt>
                <c:pt idx="1">
                  <c:v>Ir</c:v>
                </c:pt>
                <c:pt idx="2">
                  <c:v>Ru</c:v>
                </c:pt>
                <c:pt idx="3">
                  <c:v>Rh</c:v>
                </c:pt>
                <c:pt idx="4">
                  <c:v>Pt</c:v>
                </c:pt>
                <c:pt idx="5">
                  <c:v>Pd</c:v>
                </c:pt>
              </c:strCache>
            </c:strRef>
          </c:cat>
          <c:val>
            <c:numRef>
              <c:f>Лист2!$Q$27:$Q$32</c:f>
              <c:numCache>
                <c:formatCode>General</c:formatCode>
                <c:ptCount val="6"/>
                <c:pt idx="0">
                  <c:v>0.11284046692607004</c:v>
                </c:pt>
                <c:pt idx="1">
                  <c:v>7.9629629629629634E-2</c:v>
                </c:pt>
                <c:pt idx="2">
                  <c:v>0.1681159420289855</c:v>
                </c:pt>
                <c:pt idx="3">
                  <c:v>4.0000000000000015E-2</c:v>
                </c:pt>
                <c:pt idx="4">
                  <c:v>3.0392156862745091E-2</c:v>
                </c:pt>
                <c:pt idx="5">
                  <c:v>0.19082568807339451</c:v>
                </c:pt>
              </c:numCache>
            </c:numRef>
          </c:val>
          <c:extLst xmlns:c16r2="http://schemas.microsoft.com/office/drawing/2015/06/chart">
            <c:ext xmlns:c16="http://schemas.microsoft.com/office/drawing/2014/chart" uri="{C3380CC4-5D6E-409C-BE32-E72D297353CC}">
              <c16:uniqueId val="{00000004-3EDE-4218-A1CE-4F11145302B3}"/>
            </c:ext>
          </c:extLst>
        </c:ser>
        <c:ser>
          <c:idx val="5"/>
          <c:order val="5"/>
          <c:tx>
            <c:v>ВС-307-16</c:v>
          </c:tx>
          <c:spPr>
            <a:ln w="25400" cap="rnd">
              <a:solidFill>
                <a:schemeClr val="accent6"/>
              </a:solidFill>
              <a:round/>
            </a:ln>
            <a:effectLst/>
          </c:spPr>
          <c:marker>
            <c:symbol val="none"/>
          </c:marker>
          <c:cat>
            <c:strRef>
              <c:f>Лист2!$B$27:$B$32</c:f>
              <c:strCache>
                <c:ptCount val="6"/>
                <c:pt idx="0">
                  <c:v>Os</c:v>
                </c:pt>
                <c:pt idx="1">
                  <c:v>Ir</c:v>
                </c:pt>
                <c:pt idx="2">
                  <c:v>Ru</c:v>
                </c:pt>
                <c:pt idx="3">
                  <c:v>Rh</c:v>
                </c:pt>
                <c:pt idx="4">
                  <c:v>Pt</c:v>
                </c:pt>
                <c:pt idx="5">
                  <c:v>Pd</c:v>
                </c:pt>
              </c:strCache>
            </c:strRef>
          </c:cat>
          <c:val>
            <c:numRef>
              <c:f>Лист2!$R$27:$R$32</c:f>
              <c:numCache>
                <c:formatCode>General</c:formatCode>
                <c:ptCount val="6"/>
                <c:pt idx="0">
                  <c:v>0.2276264591439689</c:v>
                </c:pt>
                <c:pt idx="1">
                  <c:v>0.1518518518518519</c:v>
                </c:pt>
                <c:pt idx="2">
                  <c:v>0.32028985507246394</c:v>
                </c:pt>
                <c:pt idx="3">
                  <c:v>9.5000000000000029E-2</c:v>
                </c:pt>
                <c:pt idx="4">
                  <c:v>5.2941176470588221E-2</c:v>
                </c:pt>
                <c:pt idx="5">
                  <c:v>0.22385321100917432</c:v>
                </c:pt>
              </c:numCache>
            </c:numRef>
          </c:val>
          <c:extLst xmlns:c16r2="http://schemas.microsoft.com/office/drawing/2015/06/chart">
            <c:ext xmlns:c16="http://schemas.microsoft.com/office/drawing/2014/chart" uri="{C3380CC4-5D6E-409C-BE32-E72D297353CC}">
              <c16:uniqueId val="{00000005-3EDE-4218-A1CE-4F11145302B3}"/>
            </c:ext>
          </c:extLst>
        </c:ser>
        <c:ser>
          <c:idx val="6"/>
          <c:order val="6"/>
          <c:tx>
            <c:v>ВСК-17-17</c:v>
          </c:tx>
          <c:spPr>
            <a:ln w="25400">
              <a:solidFill>
                <a:srgbClr val="990033"/>
              </a:solidFill>
            </a:ln>
          </c:spPr>
          <c:marker>
            <c:symbol val="none"/>
          </c:marker>
          <c:cat>
            <c:strRef>
              <c:f>Лист2!$B$27:$B$32</c:f>
              <c:strCache>
                <c:ptCount val="6"/>
                <c:pt idx="0">
                  <c:v>Os</c:v>
                </c:pt>
                <c:pt idx="1">
                  <c:v>Ir</c:v>
                </c:pt>
                <c:pt idx="2">
                  <c:v>Ru</c:v>
                </c:pt>
                <c:pt idx="3">
                  <c:v>Rh</c:v>
                </c:pt>
                <c:pt idx="4">
                  <c:v>Pt</c:v>
                </c:pt>
                <c:pt idx="5">
                  <c:v>Pd</c:v>
                </c:pt>
              </c:strCache>
            </c:strRef>
          </c:cat>
          <c:val>
            <c:numRef>
              <c:f>Лист2!$S$27:$S$32</c:f>
              <c:numCache>
                <c:formatCode>General</c:formatCode>
                <c:ptCount val="6"/>
                <c:pt idx="0">
                  <c:v>0.15758754863813229</c:v>
                </c:pt>
                <c:pt idx="1">
                  <c:v>6.4814814814814839E-2</c:v>
                </c:pt>
                <c:pt idx="2">
                  <c:v>6.3768115942029011E-2</c:v>
                </c:pt>
                <c:pt idx="3">
                  <c:v>4.5000000000000012E-2</c:v>
                </c:pt>
                <c:pt idx="4">
                  <c:v>4.5098039215686309E-2</c:v>
                </c:pt>
                <c:pt idx="5">
                  <c:v>0.15963302752293587</c:v>
                </c:pt>
              </c:numCache>
            </c:numRef>
          </c:val>
          <c:extLst xmlns:c16r2="http://schemas.microsoft.com/office/drawing/2015/06/chart">
            <c:ext xmlns:c16="http://schemas.microsoft.com/office/drawing/2014/chart" uri="{C3380CC4-5D6E-409C-BE32-E72D297353CC}">
              <c16:uniqueId val="{00000006-3EDE-4218-A1CE-4F11145302B3}"/>
            </c:ext>
          </c:extLst>
        </c:ser>
        <c:ser>
          <c:idx val="7"/>
          <c:order val="7"/>
          <c:tx>
            <c:v>ВСК-20-17</c:v>
          </c:tx>
          <c:spPr>
            <a:ln>
              <a:solidFill>
                <a:srgbClr val="FF66CC"/>
              </a:solidFill>
            </a:ln>
          </c:spPr>
          <c:marker>
            <c:symbol val="none"/>
          </c:marker>
          <c:cat>
            <c:strRef>
              <c:f>Лист2!$B$27:$B$32</c:f>
              <c:strCache>
                <c:ptCount val="6"/>
                <c:pt idx="0">
                  <c:v>Os</c:v>
                </c:pt>
                <c:pt idx="1">
                  <c:v>Ir</c:v>
                </c:pt>
                <c:pt idx="2">
                  <c:v>Ru</c:v>
                </c:pt>
                <c:pt idx="3">
                  <c:v>Rh</c:v>
                </c:pt>
                <c:pt idx="4">
                  <c:v>Pt</c:v>
                </c:pt>
                <c:pt idx="5">
                  <c:v>Pd</c:v>
                </c:pt>
              </c:strCache>
            </c:strRef>
          </c:cat>
          <c:val>
            <c:numRef>
              <c:f>Лист2!$T$27:$T$32</c:f>
              <c:numCache>
                <c:formatCode>General</c:formatCode>
                <c:ptCount val="6"/>
                <c:pt idx="0">
                  <c:v>8.9494163424124543E-2</c:v>
                </c:pt>
                <c:pt idx="1">
                  <c:v>3.7037037037037049E-2</c:v>
                </c:pt>
                <c:pt idx="2">
                  <c:v>6.666666666666668E-2</c:v>
                </c:pt>
                <c:pt idx="3">
                  <c:v>5.5000000000000014E-2</c:v>
                </c:pt>
                <c:pt idx="4">
                  <c:v>4.0196078431372552E-2</c:v>
                </c:pt>
                <c:pt idx="5">
                  <c:v>0.14311926605504591</c:v>
                </c:pt>
              </c:numCache>
            </c:numRef>
          </c:val>
          <c:extLst xmlns:c16r2="http://schemas.microsoft.com/office/drawing/2015/06/chart">
            <c:ext xmlns:c16="http://schemas.microsoft.com/office/drawing/2014/chart" uri="{C3380CC4-5D6E-409C-BE32-E72D297353CC}">
              <c16:uniqueId val="{00000007-3EDE-4218-A1CE-4F11145302B3}"/>
            </c:ext>
          </c:extLst>
        </c:ser>
        <c:marker val="1"/>
        <c:axId val="86132224"/>
        <c:axId val="86133760"/>
      </c:lineChart>
      <c:catAx>
        <c:axId val="86132224"/>
        <c:scaling>
          <c:orientation val="minMax"/>
        </c:scaling>
        <c:axPos val="b"/>
        <c:numFmt formatCode="General" sourceLinked="0"/>
        <c:majorTickMark val="in"/>
        <c:tickLblPos val="nextTo"/>
        <c:spPr>
          <a:noFill/>
          <a:ln w="9525" cap="flat" cmpd="sng" algn="ctr">
            <a:solidFill>
              <a:schemeClr val="tx1"/>
            </a:solidFill>
            <a:round/>
          </a:ln>
          <a:effectLst/>
        </c:spPr>
        <c:txPr>
          <a:bodyPr rot="-60000000" vert="horz"/>
          <a:lstStyle/>
          <a:p>
            <a:pPr>
              <a:defRPr/>
            </a:pPr>
            <a:endParaRPr lang="ru-RU"/>
          </a:p>
        </c:txPr>
        <c:crossAx val="86133760"/>
        <c:crossesAt val="1.0000000000000005E-2"/>
        <c:lblAlgn val="ctr"/>
        <c:lblOffset val="100"/>
      </c:catAx>
      <c:valAx>
        <c:axId val="86133760"/>
        <c:scaling>
          <c:logBase val="10"/>
          <c:orientation val="minMax"/>
          <c:max val="10"/>
          <c:min val="1.0000000000000005E-2"/>
        </c:scaling>
        <c:axPos val="l"/>
        <c:majorGridlines>
          <c:spPr>
            <a:ln w="9525" cap="flat" cmpd="sng" algn="ctr">
              <a:solidFill>
                <a:schemeClr val="tx1">
                  <a:lumMod val="15000"/>
                  <a:lumOff val="85000"/>
                </a:schemeClr>
              </a:solidFill>
              <a:round/>
            </a:ln>
            <a:effectLst/>
          </c:spPr>
        </c:majorGridlines>
        <c:numFmt formatCode="General" sourceLinked="1"/>
        <c:majorTickMark val="in"/>
        <c:tickLblPos val="nextTo"/>
        <c:spPr>
          <a:noFill/>
          <a:ln>
            <a:solidFill>
              <a:schemeClr val="tx1"/>
            </a:solidFill>
          </a:ln>
          <a:effectLst/>
        </c:spPr>
        <c:txPr>
          <a:bodyPr rot="-60000000" vert="horz"/>
          <a:lstStyle/>
          <a:p>
            <a:pPr>
              <a:defRPr/>
            </a:pPr>
            <a:endParaRPr lang="ru-RU"/>
          </a:p>
        </c:txPr>
        <c:crossAx val="86132224"/>
        <c:crossesAt val="1"/>
        <c:crossBetween val="midCat"/>
      </c:valAx>
      <c:spPr>
        <a:noFill/>
        <a:ln>
          <a:noFill/>
        </a:ln>
        <a:effectLst/>
      </c:spPr>
    </c:plotArea>
    <c:legend>
      <c:legendPos val="b"/>
      <c:layout>
        <c:manualLayout>
          <c:xMode val="edge"/>
          <c:yMode val="edge"/>
          <c:x val="0.13474577064005613"/>
          <c:y val="0.81258382059853917"/>
          <c:w val="0.74634983498349838"/>
          <c:h val="0.14670140898752732"/>
        </c:manualLayout>
      </c:layout>
      <c:spPr>
        <a:noFill/>
        <a:ln>
          <a:noFill/>
        </a:ln>
        <a:effectLst/>
      </c:spPr>
      <c:txPr>
        <a:bodyPr rot="0" vert="horz"/>
        <a:lstStyle/>
        <a:p>
          <a:pPr>
            <a:defRPr/>
          </a:pPr>
          <a:endParaRPr lang="ru-RU"/>
        </a:p>
      </c:txPr>
    </c:legend>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4335883546471581"/>
          <c:y val="0.10977017867909789"/>
          <c:w val="0.74353835260009882"/>
          <c:h val="0.67196611733191802"/>
        </c:manualLayout>
      </c:layout>
      <c:lineChart>
        <c:grouping val="standard"/>
        <c:ser>
          <c:idx val="0"/>
          <c:order val="0"/>
          <c:tx>
            <c:v>I-1</c:v>
          </c:tx>
          <c:spPr>
            <a:ln w="19050">
              <a:solidFill>
                <a:srgbClr val="0070C0"/>
              </a:solidFill>
            </a:ln>
          </c:spPr>
          <c:marker>
            <c:symbol val="diamond"/>
            <c:size val="8"/>
            <c:spPr>
              <a:ln>
                <a:noFill/>
              </a:ln>
            </c:spPr>
          </c:marker>
          <c:cat>
            <c:strRef>
              <c:f>'ЭПГ в офиол хромит'!$B$30:$B$35</c:f>
              <c:strCache>
                <c:ptCount val="6"/>
                <c:pt idx="0">
                  <c:v>Os</c:v>
                </c:pt>
                <c:pt idx="1">
                  <c:v>Ir</c:v>
                </c:pt>
                <c:pt idx="2">
                  <c:v>Ru</c:v>
                </c:pt>
                <c:pt idx="3">
                  <c:v>Rh</c:v>
                </c:pt>
                <c:pt idx="4">
                  <c:v>Pt</c:v>
                </c:pt>
                <c:pt idx="5">
                  <c:v>Pd</c:v>
                </c:pt>
              </c:strCache>
            </c:strRef>
          </c:cat>
          <c:val>
            <c:numRef>
              <c:f>'ЭПГ в офиол хромит'!$C$30:$C$35</c:f>
              <c:numCache>
                <c:formatCode>General</c:formatCode>
                <c:ptCount val="6"/>
                <c:pt idx="0">
                  <c:v>7.7821011673151752E-2</c:v>
                </c:pt>
                <c:pt idx="1">
                  <c:v>7.407407407407407E-2</c:v>
                </c:pt>
                <c:pt idx="2">
                  <c:v>0.19855072463768117</c:v>
                </c:pt>
                <c:pt idx="3">
                  <c:v>0.1</c:v>
                </c:pt>
                <c:pt idx="4">
                  <c:v>5.8823529411764714E-3</c:v>
                </c:pt>
                <c:pt idx="5">
                  <c:v>1.1009174311926615E-2</c:v>
                </c:pt>
              </c:numCache>
            </c:numRef>
          </c:val>
          <c:extLst xmlns:c16r2="http://schemas.microsoft.com/office/drawing/2015/06/chart">
            <c:ext xmlns:c16="http://schemas.microsoft.com/office/drawing/2014/chart" uri="{C3380CC4-5D6E-409C-BE32-E72D297353CC}">
              <c16:uniqueId val="{00000000-96F4-442A-A272-A0B9CA6B4121}"/>
            </c:ext>
          </c:extLst>
        </c:ser>
        <c:ser>
          <c:idx val="5"/>
          <c:order val="1"/>
          <c:tx>
            <c:v>I-2</c:v>
          </c:tx>
          <c:spPr>
            <a:ln>
              <a:solidFill>
                <a:srgbClr val="009999"/>
              </a:solidFill>
            </a:ln>
          </c:spPr>
          <c:marker>
            <c:symbol val="diamond"/>
            <c:size val="7"/>
            <c:spPr>
              <a:solidFill>
                <a:srgbClr val="009999"/>
              </a:solidFill>
              <a:ln>
                <a:noFill/>
              </a:ln>
            </c:spPr>
          </c:marker>
          <c:val>
            <c:numRef>
              <c:f>'ЭПГ в офиол хромит'!$I$30:$I$35</c:f>
              <c:numCache>
                <c:formatCode>General</c:formatCode>
                <c:ptCount val="6"/>
                <c:pt idx="0">
                  <c:v>3.6964980544747082E-2</c:v>
                </c:pt>
                <c:pt idx="1">
                  <c:v>0.12222222222222229</c:v>
                </c:pt>
                <c:pt idx="2">
                  <c:v>0.25942028985507265</c:v>
                </c:pt>
                <c:pt idx="3">
                  <c:v>0.16</c:v>
                </c:pt>
                <c:pt idx="4">
                  <c:v>0.2627450980392157</c:v>
                </c:pt>
                <c:pt idx="5">
                  <c:v>0.73944954128440388</c:v>
                </c:pt>
              </c:numCache>
            </c:numRef>
          </c:val>
          <c:extLst xmlns:c16r2="http://schemas.microsoft.com/office/drawing/2015/06/chart">
            <c:ext xmlns:c16="http://schemas.microsoft.com/office/drawing/2014/chart" uri="{C3380CC4-5D6E-409C-BE32-E72D297353CC}">
              <c16:uniqueId val="{00000001-96F4-442A-A272-A0B9CA6B4121}"/>
            </c:ext>
          </c:extLst>
        </c:ser>
        <c:ser>
          <c:idx val="1"/>
          <c:order val="2"/>
          <c:tx>
            <c:v>II-1</c:v>
          </c:tx>
          <c:spPr>
            <a:ln w="19050">
              <a:solidFill>
                <a:srgbClr val="00FFFF"/>
              </a:solidFill>
            </a:ln>
          </c:spPr>
          <c:marker>
            <c:symbol val="square"/>
            <c:size val="7"/>
            <c:spPr>
              <a:solidFill>
                <a:srgbClr val="00FFFF"/>
              </a:solidFill>
              <a:ln>
                <a:noFill/>
              </a:ln>
            </c:spPr>
          </c:marker>
          <c:val>
            <c:numRef>
              <c:f>'ЭПГ в офиол хромит'!$L$30:$L$35</c:f>
              <c:numCache>
                <c:formatCode>General</c:formatCode>
                <c:ptCount val="6"/>
                <c:pt idx="0">
                  <c:v>0.17120622568093391</c:v>
                </c:pt>
                <c:pt idx="1">
                  <c:v>0.14444444444444454</c:v>
                </c:pt>
                <c:pt idx="2">
                  <c:v>0.31884057971014512</c:v>
                </c:pt>
                <c:pt idx="3">
                  <c:v>0.05</c:v>
                </c:pt>
                <c:pt idx="4">
                  <c:v>1.960784313725491E-3</c:v>
                </c:pt>
                <c:pt idx="5">
                  <c:v>3.6697247706422051E-3</c:v>
                </c:pt>
              </c:numCache>
            </c:numRef>
          </c:val>
          <c:extLst xmlns:c16r2="http://schemas.microsoft.com/office/drawing/2015/06/chart">
            <c:ext xmlns:c16="http://schemas.microsoft.com/office/drawing/2014/chart" uri="{C3380CC4-5D6E-409C-BE32-E72D297353CC}">
              <c16:uniqueId val="{00000002-96F4-442A-A272-A0B9CA6B4121}"/>
            </c:ext>
          </c:extLst>
        </c:ser>
        <c:ser>
          <c:idx val="3"/>
          <c:order val="3"/>
          <c:tx>
            <c:v>III-1</c:v>
          </c:tx>
          <c:spPr>
            <a:ln w="19050">
              <a:solidFill>
                <a:srgbClr val="6600FF"/>
              </a:solidFill>
            </a:ln>
          </c:spPr>
          <c:marker>
            <c:symbol val="triangle"/>
            <c:size val="8"/>
            <c:spPr>
              <a:solidFill>
                <a:srgbClr val="6600FF"/>
              </a:solidFill>
              <a:ln>
                <a:noFill/>
              </a:ln>
            </c:spPr>
          </c:marker>
          <c:val>
            <c:numRef>
              <c:f>'ЭПГ в офиол хромит'!$T$30:$T$35</c:f>
              <c:numCache>
                <c:formatCode>General</c:formatCode>
                <c:ptCount val="6"/>
                <c:pt idx="0">
                  <c:v>0.33073929961089504</c:v>
                </c:pt>
                <c:pt idx="1">
                  <c:v>0.81481481481481499</c:v>
                </c:pt>
                <c:pt idx="2">
                  <c:v>0.89855072463768093</c:v>
                </c:pt>
                <c:pt idx="3">
                  <c:v>0.15000000000000005</c:v>
                </c:pt>
                <c:pt idx="4">
                  <c:v>9.8039215686274563E-6</c:v>
                </c:pt>
                <c:pt idx="5">
                  <c:v>3.6697247706422051E-3</c:v>
                </c:pt>
              </c:numCache>
            </c:numRef>
          </c:val>
          <c:extLst xmlns:c16r2="http://schemas.microsoft.com/office/drawing/2015/06/chart">
            <c:ext xmlns:c16="http://schemas.microsoft.com/office/drawing/2014/chart" uri="{C3380CC4-5D6E-409C-BE32-E72D297353CC}">
              <c16:uniqueId val="{00000003-96F4-442A-A272-A0B9CA6B4121}"/>
            </c:ext>
          </c:extLst>
        </c:ser>
        <c:ser>
          <c:idx val="2"/>
          <c:order val="4"/>
          <c:tx>
            <c:v>III-2</c:v>
          </c:tx>
          <c:spPr>
            <a:ln w="19050">
              <a:solidFill>
                <a:srgbClr val="9933FF"/>
              </a:solidFill>
            </a:ln>
          </c:spPr>
          <c:marker>
            <c:symbol val="triangle"/>
            <c:size val="8"/>
            <c:spPr>
              <a:solidFill>
                <a:srgbClr val="9933FF"/>
              </a:solidFill>
              <a:ln>
                <a:noFill/>
              </a:ln>
            </c:spPr>
          </c:marker>
          <c:val>
            <c:numRef>
              <c:f>'ЭПГ в офиол хромит'!$Q$30:$Q$35</c:f>
              <c:numCache>
                <c:formatCode>General</c:formatCode>
                <c:ptCount val="6"/>
                <c:pt idx="0">
                  <c:v>14.396887159533074</c:v>
                </c:pt>
                <c:pt idx="1">
                  <c:v>11.148148148148145</c:v>
                </c:pt>
                <c:pt idx="2">
                  <c:v>14.05797101449275</c:v>
                </c:pt>
                <c:pt idx="3">
                  <c:v>1.55</c:v>
                </c:pt>
                <c:pt idx="4">
                  <c:v>0.74509803921568674</c:v>
                </c:pt>
                <c:pt idx="5">
                  <c:v>1.3761467889908261</c:v>
                </c:pt>
              </c:numCache>
            </c:numRef>
          </c:val>
          <c:extLst xmlns:c16r2="http://schemas.microsoft.com/office/drawing/2015/06/chart">
            <c:ext xmlns:c16="http://schemas.microsoft.com/office/drawing/2014/chart" uri="{C3380CC4-5D6E-409C-BE32-E72D297353CC}">
              <c16:uniqueId val="{00000004-96F4-442A-A272-A0B9CA6B4121}"/>
            </c:ext>
          </c:extLst>
        </c:ser>
        <c:ser>
          <c:idx val="4"/>
          <c:order val="5"/>
          <c:tx>
            <c:v>IV-1</c:v>
          </c:tx>
          <c:spPr>
            <a:ln>
              <a:solidFill>
                <a:srgbClr val="FF99FF"/>
              </a:solidFill>
            </a:ln>
          </c:spPr>
          <c:marker>
            <c:symbol val="circle"/>
            <c:size val="7"/>
            <c:spPr>
              <a:solidFill>
                <a:srgbClr val="FF66CC"/>
              </a:solidFill>
              <a:ln>
                <a:noFill/>
              </a:ln>
            </c:spPr>
          </c:marker>
          <c:val>
            <c:numRef>
              <c:f>'ЭПГ в офиол хромит'!$V$30:$V$35</c:f>
              <c:numCache>
                <c:formatCode>General</c:formatCode>
                <c:ptCount val="6"/>
                <c:pt idx="0">
                  <c:v>0.16908560311284046</c:v>
                </c:pt>
                <c:pt idx="1">
                  <c:v>0.13194444444444456</c:v>
                </c:pt>
                <c:pt idx="2">
                  <c:v>0.23202898550724646</c:v>
                </c:pt>
                <c:pt idx="4">
                  <c:v>1.53921568627451E-2</c:v>
                </c:pt>
                <c:pt idx="5">
                  <c:v>4.2385321100917445E-2</c:v>
                </c:pt>
              </c:numCache>
            </c:numRef>
          </c:val>
          <c:extLst xmlns:c16r2="http://schemas.microsoft.com/office/drawing/2015/06/chart">
            <c:ext xmlns:c16="http://schemas.microsoft.com/office/drawing/2014/chart" uri="{C3380CC4-5D6E-409C-BE32-E72D297353CC}">
              <c16:uniqueId val="{00000005-96F4-442A-A272-A0B9CA6B4121}"/>
            </c:ext>
          </c:extLst>
        </c:ser>
        <c:ser>
          <c:idx val="6"/>
          <c:order val="6"/>
          <c:tx>
            <c:v>IV-2</c:v>
          </c:tx>
          <c:spPr>
            <a:ln w="19050">
              <a:solidFill>
                <a:srgbClr val="FF3399"/>
              </a:solidFill>
            </a:ln>
          </c:spPr>
          <c:marker>
            <c:symbol val="circle"/>
            <c:size val="7"/>
            <c:spPr>
              <a:noFill/>
              <a:ln w="15875">
                <a:solidFill>
                  <a:srgbClr val="FF3399"/>
                </a:solidFill>
              </a:ln>
            </c:spPr>
          </c:marker>
          <c:val>
            <c:numRef>
              <c:f>'ЭПГ в офиол хромит'!$W$30:$W$35</c:f>
              <c:numCache>
                <c:formatCode>General</c:formatCode>
                <c:ptCount val="6"/>
                <c:pt idx="0">
                  <c:v>1.3647859922178989</c:v>
                </c:pt>
                <c:pt idx="1">
                  <c:v>1.0112962962962957</c:v>
                </c:pt>
                <c:pt idx="2">
                  <c:v>3.4144927536231875</c:v>
                </c:pt>
                <c:pt idx="4">
                  <c:v>0.45019607843137244</c:v>
                </c:pt>
                <c:pt idx="5">
                  <c:v>0.20532110091743125</c:v>
                </c:pt>
              </c:numCache>
            </c:numRef>
          </c:val>
          <c:extLst xmlns:c16r2="http://schemas.microsoft.com/office/drawing/2015/06/chart">
            <c:ext xmlns:c16="http://schemas.microsoft.com/office/drawing/2014/chart" uri="{C3380CC4-5D6E-409C-BE32-E72D297353CC}">
              <c16:uniqueId val="{00000006-96F4-442A-A272-A0B9CA6B4121}"/>
            </c:ext>
          </c:extLst>
        </c:ser>
        <c:ser>
          <c:idx val="8"/>
          <c:order val="7"/>
          <c:tx>
            <c:v>V</c:v>
          </c:tx>
          <c:spPr>
            <a:ln w="19050">
              <a:solidFill>
                <a:srgbClr val="66FF33"/>
              </a:solidFill>
            </a:ln>
          </c:spPr>
          <c:marker>
            <c:symbol val="circle"/>
            <c:size val="8"/>
            <c:spPr>
              <a:solidFill>
                <a:srgbClr val="66FF33"/>
              </a:solidFill>
              <a:ln>
                <a:noFill/>
              </a:ln>
            </c:spPr>
          </c:marker>
          <c:val>
            <c:numRef>
              <c:f>'ЭПГ в офиол хромит'!$Z$30:$Z$35</c:f>
              <c:numCache>
                <c:formatCode>General</c:formatCode>
                <c:ptCount val="6"/>
                <c:pt idx="0">
                  <c:v>0.19455252918287938</c:v>
                </c:pt>
                <c:pt idx="1">
                  <c:v>0.12962962962962954</c:v>
                </c:pt>
                <c:pt idx="2">
                  <c:v>0.11594202898550726</c:v>
                </c:pt>
                <c:pt idx="3">
                  <c:v>6.0000000000000019E-2</c:v>
                </c:pt>
                <c:pt idx="4">
                  <c:v>9.8039215686274508E-3</c:v>
                </c:pt>
                <c:pt idx="5">
                  <c:v>9.1743119266055051E-3</c:v>
                </c:pt>
              </c:numCache>
            </c:numRef>
          </c:val>
          <c:extLst xmlns:c16r2="http://schemas.microsoft.com/office/drawing/2015/06/chart">
            <c:ext xmlns:c16="http://schemas.microsoft.com/office/drawing/2014/chart" uri="{C3380CC4-5D6E-409C-BE32-E72D297353CC}">
              <c16:uniqueId val="{00000007-96F4-442A-A272-A0B9CA6B4121}"/>
            </c:ext>
          </c:extLst>
        </c:ser>
        <c:ser>
          <c:idx val="9"/>
          <c:order val="8"/>
          <c:tx>
            <c:v>VI</c:v>
          </c:tx>
          <c:spPr>
            <a:ln w="22225">
              <a:solidFill>
                <a:srgbClr val="009900"/>
              </a:solidFill>
            </a:ln>
          </c:spPr>
          <c:marker>
            <c:symbol val="circle"/>
            <c:size val="6"/>
            <c:spPr>
              <a:noFill/>
              <a:ln w="15875">
                <a:solidFill>
                  <a:srgbClr val="009900"/>
                </a:solidFill>
              </a:ln>
            </c:spPr>
          </c:marker>
          <c:val>
            <c:numRef>
              <c:f>'ЭПГ в офиол хромит'!$AB$30:$AB$35</c:f>
              <c:numCache>
                <c:formatCode>General</c:formatCode>
                <c:ptCount val="6"/>
                <c:pt idx="0">
                  <c:v>0.17334630350194563</c:v>
                </c:pt>
                <c:pt idx="1">
                  <c:v>0.21203703703703713</c:v>
                </c:pt>
                <c:pt idx="2">
                  <c:v>8.4637681159420344E-2</c:v>
                </c:pt>
                <c:pt idx="3">
                  <c:v>2.2500000000000006E-2</c:v>
                </c:pt>
                <c:pt idx="4">
                  <c:v>1.1764705882352944E-2</c:v>
                </c:pt>
                <c:pt idx="5">
                  <c:v>8.2568807339449581E-3</c:v>
                </c:pt>
              </c:numCache>
            </c:numRef>
          </c:val>
          <c:extLst xmlns:c16r2="http://schemas.microsoft.com/office/drawing/2015/06/chart">
            <c:ext xmlns:c16="http://schemas.microsoft.com/office/drawing/2014/chart" uri="{C3380CC4-5D6E-409C-BE32-E72D297353CC}">
              <c16:uniqueId val="{00000008-96F4-442A-A272-A0B9CA6B4121}"/>
            </c:ext>
          </c:extLst>
        </c:ser>
        <c:marker val="1"/>
        <c:axId val="86885120"/>
        <c:axId val="86886656"/>
      </c:lineChart>
      <c:catAx>
        <c:axId val="86885120"/>
        <c:scaling>
          <c:orientation val="minMax"/>
        </c:scaling>
        <c:axPos val="b"/>
        <c:numFmt formatCode="General" sourceLinked="0"/>
        <c:tickLblPos val="nextTo"/>
        <c:crossAx val="86886656"/>
        <c:crossesAt val="1.0000000000000021E-6"/>
        <c:auto val="1"/>
        <c:lblAlgn val="ctr"/>
        <c:lblOffset val="100"/>
      </c:catAx>
      <c:valAx>
        <c:axId val="86886656"/>
        <c:scaling>
          <c:logBase val="10"/>
          <c:orientation val="minMax"/>
        </c:scaling>
        <c:axPos val="l"/>
        <c:majorGridlines>
          <c:spPr>
            <a:ln>
              <a:solidFill>
                <a:schemeClr val="bg1"/>
              </a:solidFill>
            </a:ln>
          </c:spPr>
        </c:majorGridlines>
        <c:title>
          <c:tx>
            <c:rich>
              <a:bodyPr rot="0" vert="horz"/>
              <a:lstStyle/>
              <a:p>
                <a:pPr>
                  <a:defRPr b="0"/>
                </a:pPr>
                <a:r>
                  <a:rPr lang="en-US" b="0" dirty="0"/>
                  <a:t>Rocks</a:t>
                </a:r>
                <a:r>
                  <a:rPr lang="ru-RU" b="0" dirty="0"/>
                  <a:t> / С1</a:t>
                </a:r>
              </a:p>
            </c:rich>
          </c:tx>
          <c:layout>
            <c:manualLayout>
              <c:xMode val="edge"/>
              <c:yMode val="edge"/>
              <c:x val="4.8230789461238877E-2"/>
              <c:y val="1.3819868309268405E-2"/>
            </c:manualLayout>
          </c:layout>
        </c:title>
        <c:numFmt formatCode="General" sourceLinked="0"/>
        <c:tickLblPos val="nextTo"/>
        <c:crossAx val="86885120"/>
        <c:crosses val="autoZero"/>
        <c:crossBetween val="midCat"/>
      </c:valAx>
    </c:plotArea>
    <c:legend>
      <c:legendPos val="b"/>
      <c:layout>
        <c:manualLayout>
          <c:xMode val="edge"/>
          <c:yMode val="edge"/>
          <c:x val="2.9294736853405012E-2"/>
          <c:y val="0.84983775088307467"/>
          <c:w val="0.95228129327318489"/>
          <c:h val="0.14670140898752743"/>
        </c:manualLayout>
      </c:layout>
    </c:legend>
    <c:plotVisOnly val="1"/>
    <c:dispBlanksAs val="gap"/>
  </c:chart>
  <c:spPr>
    <a:solidFill>
      <a:schemeClr val="bg1"/>
    </a:solidFill>
  </c:spPr>
  <c:txPr>
    <a:bodyPr/>
    <a:lstStyle/>
    <a:p>
      <a:pPr>
        <a:defRPr>
          <a:latin typeface="Times New Roman" panose="02020603050405020304" pitchFamily="18" charset="0"/>
          <a:cs typeface="Times New Roman" panose="02020603050405020304" pitchFamily="18" charset="0"/>
        </a:defRPr>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000873737373737"/>
          <c:y val="6.0725665178590835E-2"/>
          <c:w val="0.86894595959595977"/>
          <c:h val="0.70146489256730049"/>
        </c:manualLayout>
      </c:layout>
      <c:lineChart>
        <c:grouping val="standard"/>
        <c:ser>
          <c:idx val="0"/>
          <c:order val="0"/>
          <c:tx>
            <c:v>N-MORB</c:v>
          </c:tx>
          <c:spPr>
            <a:ln w="63500" cap="rnd">
              <a:solidFill>
                <a:srgbClr val="7030A0">
                  <a:alpha val="50000"/>
                </a:srgbClr>
              </a:solidFill>
              <a:round/>
            </a:ln>
            <a:effectLst/>
          </c:spPr>
          <c:marker>
            <c:symbol val="none"/>
          </c:marker>
          <c:cat>
            <c:strRef>
              <c:f>вулк_аповулк!$BJ$91:$BJ$104</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extLst xmlns:c16r2="http://schemas.microsoft.com/office/drawing/2015/06/chart" xmlns:c15="http://schemas.microsoft.com/office/drawing/2012/chart"/>
            </c:strRef>
          </c:cat>
          <c:val>
            <c:numRef>
              <c:f>вулк_аповулк!$BY$91:$BY$104</c:f>
              <c:numCache>
                <c:formatCode>General</c:formatCode>
                <c:ptCount val="14"/>
                <c:pt idx="0">
                  <c:v>10.638297872340422</c:v>
                </c:pt>
                <c:pt idx="1">
                  <c:v>12.437810945273633</c:v>
                </c:pt>
                <c:pt idx="2">
                  <c:v>14.831460674157304</c:v>
                </c:pt>
                <c:pt idx="3">
                  <c:v>16.150442477876098</c:v>
                </c:pt>
                <c:pt idx="4">
                  <c:v>17.891156462585034</c:v>
                </c:pt>
                <c:pt idx="5">
                  <c:v>18.214285714285726</c:v>
                </c:pt>
                <c:pt idx="6">
                  <c:v>18.680203045685271</c:v>
                </c:pt>
                <c:pt idx="7">
                  <c:v>18.611111111111121</c:v>
                </c:pt>
                <c:pt idx="8">
                  <c:v>18.724279835390931</c:v>
                </c:pt>
                <c:pt idx="9">
                  <c:v>18.035714285714278</c:v>
                </c:pt>
                <c:pt idx="10">
                  <c:v>18.679245283018876</c:v>
                </c:pt>
                <c:pt idx="11">
                  <c:v>19.166666666666668</c:v>
                </c:pt>
                <c:pt idx="12">
                  <c:v>18.711656441717793</c:v>
                </c:pt>
                <c:pt idx="13">
                  <c:v>19.166666666666668</c:v>
                </c:pt>
              </c:numCache>
              <c:extLst xmlns:c16r2="http://schemas.microsoft.com/office/drawing/2015/06/chart" xmlns:c15="http://schemas.microsoft.com/office/drawing/2012/chart"/>
            </c:numRef>
          </c:val>
          <c:extLst xmlns:c16r2="http://schemas.microsoft.com/office/drawing/2015/06/chart">
            <c:ext xmlns:c16="http://schemas.microsoft.com/office/drawing/2014/chart" uri="{C3380CC4-5D6E-409C-BE32-E72D297353CC}">
              <c16:uniqueId val="{00000000-EAD8-4D3C-A5DC-D975B50FA3DB}"/>
            </c:ext>
          </c:extLst>
        </c:ser>
        <c:ser>
          <c:idx val="8"/>
          <c:order val="1"/>
          <c:tx>
            <c:v>7</c:v>
          </c:tx>
          <c:spPr>
            <a:ln w="19050" cap="rnd">
              <a:solidFill>
                <a:srgbClr val="FF0000"/>
              </a:solidFill>
              <a:round/>
            </a:ln>
            <a:effectLst/>
          </c:spPr>
          <c:marker>
            <c:symbol val="square"/>
            <c:size val="5"/>
            <c:spPr>
              <a:solidFill>
                <a:srgbClr val="FF0000"/>
              </a:solidFill>
              <a:ln>
                <a:noFill/>
              </a:ln>
            </c:spPr>
          </c:marker>
          <c:dPt>
            <c:idx val="5"/>
            <c:marker>
              <c:spPr>
                <a:solidFill>
                  <a:srgbClr val="FF0000"/>
                </a:solidFill>
                <a:ln w="7620">
                  <a:noFill/>
                </a:ln>
              </c:spPr>
            </c:marker>
            <c:extLst xmlns:c16r2="http://schemas.microsoft.com/office/drawing/2015/06/chart">
              <c:ext xmlns:c16="http://schemas.microsoft.com/office/drawing/2014/chart" uri="{C3380CC4-5D6E-409C-BE32-E72D297353CC}">
                <c16:uniqueId val="{00000001-EAD8-4D3C-A5DC-D975B50FA3DB}"/>
              </c:ext>
            </c:extLst>
          </c:dPt>
          <c:val>
            <c:numRef>
              <c:f>вулк_аповулк!$BN$91:$BN$104</c:f>
              <c:numCache>
                <c:formatCode>General</c:formatCode>
                <c:ptCount val="14"/>
                <c:pt idx="0">
                  <c:v>5.4666205605955795</c:v>
                </c:pt>
                <c:pt idx="1">
                  <c:v>3.9140657452064085</c:v>
                </c:pt>
                <c:pt idx="2">
                  <c:v>4.2295958923238874</c:v>
                </c:pt>
                <c:pt idx="3">
                  <c:v>3.6287098766476591</c:v>
                </c:pt>
                <c:pt idx="4">
                  <c:v>3.4550148931465507</c:v>
                </c:pt>
                <c:pt idx="5">
                  <c:v>2.5794480674679043</c:v>
                </c:pt>
                <c:pt idx="6">
                  <c:v>3.9960667177839673</c:v>
                </c:pt>
                <c:pt idx="7">
                  <c:v>3.7344646271510511</c:v>
                </c:pt>
                <c:pt idx="8">
                  <c:v>3.7621273280929128</c:v>
                </c:pt>
                <c:pt idx="9">
                  <c:v>4.0545615951925704</c:v>
                </c:pt>
                <c:pt idx="10">
                  <c:v>4.8195732169270151</c:v>
                </c:pt>
                <c:pt idx="11">
                  <c:v>5.4166666666666687</c:v>
                </c:pt>
                <c:pt idx="12">
                  <c:v>5.5719128670131015</c:v>
                </c:pt>
                <c:pt idx="13">
                  <c:v>6.25</c:v>
                </c:pt>
              </c:numCache>
            </c:numRef>
          </c:val>
          <c:extLst xmlns:c16r2="http://schemas.microsoft.com/office/drawing/2015/06/chart">
            <c:ext xmlns:c16="http://schemas.microsoft.com/office/drawing/2014/chart" uri="{C3380CC4-5D6E-409C-BE32-E72D297353CC}">
              <c16:uniqueId val="{00000002-EAD8-4D3C-A5DC-D975B50FA3DB}"/>
            </c:ext>
          </c:extLst>
        </c:ser>
        <c:marker val="1"/>
        <c:axId val="83469056"/>
        <c:axId val="83470592"/>
        <c:extLst xmlns:c16r2="http://schemas.microsoft.com/office/drawing/2015/06/chart">
          <c:ext xmlns:c15="http://schemas.microsoft.com/office/drawing/2012/chart" uri="{02D57815-91ED-43cb-92C2-25804820EDAC}">
            <c15:filteredLineSeries>
              <c15:ser>
                <c:idx val="1"/>
                <c:order val="1"/>
                <c:tx>
                  <c:v>VS-312</c:v>
                </c:tx>
                <c:spPr>
                  <a:ln w="19050" cap="rnd">
                    <a:solidFill>
                      <a:schemeClr val="accent2"/>
                    </a:solidFill>
                    <a:round/>
                  </a:ln>
                  <a:effectLst/>
                </c:spPr>
                <c:marker>
                  <c:symbol val="none"/>
                </c:marker>
                <c:cat>
                  <c:strRef>
                    <c:extLst xmlns:c16r2="http://schemas.microsoft.com/office/drawing/2015/06/chart">
                      <c:ex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c:ext uri="{02D57815-91ED-43cb-92C2-25804820EDAC}">
                        <c15:formulaRef>
                          <c15:sqref>вулк_аповулк!$BK$91:$BK$104</c15:sqref>
                        </c15:formulaRef>
                      </c:ext>
                    </c:extLst>
                    <c:numCache>
                      <c:formatCode>General</c:formatCode>
                      <c:ptCount val="14"/>
                      <c:pt idx="0">
                        <c:v>13.310549053810115</c:v>
                      </c:pt>
                      <c:pt idx="1">
                        <c:v>12.795491876492973</c:v>
                      </c:pt>
                      <c:pt idx="2">
                        <c:v>12.953749424277804</c:v>
                      </c:pt>
                      <c:pt idx="3">
                        <c:v>11.685433662063323</c:v>
                      </c:pt>
                      <c:pt idx="4">
                        <c:v>11.956641569878668</c:v>
                      </c:pt>
                      <c:pt idx="5">
                        <c:v>11.966115688410733</c:v>
                      </c:pt>
                      <c:pt idx="6">
                        <c:v>10.540011516890633</c:v>
                      </c:pt>
                      <c:pt idx="7">
                        <c:v>9.6818398474737855</c:v>
                      </c:pt>
                      <c:pt idx="8">
                        <c:v>8.826748578893481</c:v>
                      </c:pt>
                      <c:pt idx="9">
                        <c:v>8.0859321803077773</c:v>
                      </c:pt>
                      <c:pt idx="10">
                        <c:v>7.8316575834427526</c:v>
                      </c:pt>
                      <c:pt idx="11">
                        <c:v>7.5</c:v>
                      </c:pt>
                      <c:pt idx="12">
                        <c:v>6.5977238035640138</c:v>
                      </c:pt>
                      <c:pt idx="13">
                        <c:v>6.2063075945344588</c:v>
                      </c:pt>
                    </c:numCache>
                  </c:numRef>
                </c:val>
                <c:smooth val="0"/>
                <c:extLst xmlns:c16r2="http://schemas.microsoft.com/office/drawing/2015/06/chart">
                  <c:ext xmlns:c16="http://schemas.microsoft.com/office/drawing/2014/chart" uri="{C3380CC4-5D6E-409C-BE32-E72D297353CC}">
                    <c16:uniqueId val="{00000003-EAD8-4D3C-A5DC-D975B50FA3DB}"/>
                  </c:ext>
                </c:extLst>
              </c15:ser>
            </c15:filteredLineSeries>
            <c15:filteredLineSeries>
              <c15:ser>
                <c:idx val="2"/>
                <c:order val="2"/>
                <c:tx>
                  <c:v>VSG 100</c:v>
                </c:tx>
                <c:spPr>
                  <a:ln w="19050" cap="rnd">
                    <a:solidFill>
                      <a:schemeClr val="accent3"/>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вулк_аповулк!$BL$91:$BL$104</c15:sqref>
                        </c15:formulaRef>
                      </c:ext>
                    </c:extLst>
                    <c:numCache>
                      <c:formatCode>General</c:formatCode>
                      <c:ptCount val="14"/>
                      <c:pt idx="0">
                        <c:v>19.342359767891686</c:v>
                      </c:pt>
                      <c:pt idx="1">
                        <c:v>18.745983003642081</c:v>
                      </c:pt>
                      <c:pt idx="2">
                        <c:v>19.051395086285687</c:v>
                      </c:pt>
                      <c:pt idx="3">
                        <c:v>18.458631494262608</c:v>
                      </c:pt>
                      <c:pt idx="4">
                        <c:v>16.335481561045476</c:v>
                      </c:pt>
                      <c:pt idx="5">
                        <c:v>15.272556390977446</c:v>
                      </c:pt>
                      <c:pt idx="6">
                        <c:v>13.548016904281933</c:v>
                      </c:pt>
                      <c:pt idx="7">
                        <c:v>12.70933014354067</c:v>
                      </c:pt>
                      <c:pt idx="8">
                        <c:v>11.740209108630163</c:v>
                      </c:pt>
                      <c:pt idx="9">
                        <c:v>10</c:v>
                      </c:pt>
                      <c:pt idx="10">
                        <c:v>10.325449128825495</c:v>
                      </c:pt>
                      <c:pt idx="11">
                        <c:v>10.092703349282299</c:v>
                      </c:pt>
                      <c:pt idx="12">
                        <c:v>9.4769131417500621</c:v>
                      </c:pt>
                      <c:pt idx="13">
                        <c:v>9.1666666666666661</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4-EAD8-4D3C-A5DC-D975B50FA3DB}"/>
                  </c:ext>
                </c:extLst>
              </c15:ser>
            </c15:filteredLineSeries>
            <c15:filteredLineSeries>
              <c15:ser>
                <c:idx val="3"/>
                <c:order val="3"/>
                <c:tx>
                  <c:v>VS-313</c:v>
                </c:tx>
                <c:spPr>
                  <a:ln w="19050" cap="rnd">
                    <a:solidFill>
                      <a:schemeClr val="accent6"/>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вулк_аповулк!$BM$91:$BM$104</c15:sqref>
                        </c15:formulaRef>
                      </c:ext>
                    </c:extLst>
                    <c:numCache>
                      <c:formatCode>General</c:formatCode>
                      <c:ptCount val="14"/>
                      <c:pt idx="0">
                        <c:v>20.894381449866227</c:v>
                      </c:pt>
                      <c:pt idx="1">
                        <c:v>20.059383720121946</c:v>
                      </c:pt>
                      <c:pt idx="2">
                        <c:v>19.98250689631972</c:v>
                      </c:pt>
                      <c:pt idx="3">
                        <c:v>21.13030576016109</c:v>
                      </c:pt>
                      <c:pt idx="4">
                        <c:v>20.163754124404257</c:v>
                      </c:pt>
                      <c:pt idx="5">
                        <c:v>20.583832335329348</c:v>
                      </c:pt>
                      <c:pt idx="6">
                        <c:v>19.119122161767834</c:v>
                      </c:pt>
                      <c:pt idx="7">
                        <c:v>18.055555555555557</c:v>
                      </c:pt>
                      <c:pt idx="8">
                        <c:v>15.746285207363048</c:v>
                      </c:pt>
                      <c:pt idx="9">
                        <c:v>14.916595380667236</c:v>
                      </c:pt>
                      <c:pt idx="10">
                        <c:v>14.744096712235905</c:v>
                      </c:pt>
                      <c:pt idx="11">
                        <c:v>14.595808383233532</c:v>
                      </c:pt>
                      <c:pt idx="12">
                        <c:v>14.694537305756583</c:v>
                      </c:pt>
                      <c:pt idx="13">
                        <c:v>14.970059880239521</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5-EAD8-4D3C-A5DC-D975B50FA3DB}"/>
                  </c:ext>
                </c:extLst>
              </c15:ser>
            </c15:filteredLineSeries>
            <c15:filteredLineSeries>
              <c15:ser>
                <c:idx val="4"/>
                <c:order val="4"/>
                <c:tx>
                  <c:v>VSG-95</c:v>
                </c:tx>
                <c:spPr>
                  <a:ln w="28575" cap="rnd">
                    <a:solidFill>
                      <a:schemeClr val="accent5"/>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вулк_аповулк!$BR$91:$BR$104</c15:sqref>
                        </c15:formulaRef>
                      </c:ext>
                    </c:extLst>
                    <c:numCache>
                      <c:formatCode>General</c:formatCode>
                      <c:ptCount val="14"/>
                      <c:pt idx="0">
                        <c:v>14.842366456759239</c:v>
                      </c:pt>
                      <c:pt idx="1">
                        <c:v>12.7057691904576</c:v>
                      </c:pt>
                      <c:pt idx="2">
                        <c:v>12.880750957320563</c:v>
                      </c:pt>
                      <c:pt idx="3">
                        <c:v>12.86119512292928</c:v>
                      </c:pt>
                      <c:pt idx="4">
                        <c:v>12.492476122335415</c:v>
                      </c:pt>
                      <c:pt idx="5">
                        <c:v>14.639620455861809</c:v>
                      </c:pt>
                      <c:pt idx="6">
                        <c:v>11.675126903553299</c:v>
                      </c:pt>
                      <c:pt idx="7">
                        <c:v>11.666666666666668</c:v>
                      </c:pt>
                      <c:pt idx="8">
                        <c:v>10.930916607043486</c:v>
                      </c:pt>
                      <c:pt idx="9">
                        <c:v>10.540526728220504</c:v>
                      </c:pt>
                      <c:pt idx="10">
                        <c:v>11.305905169892318</c:v>
                      </c:pt>
                      <c:pt idx="11">
                        <c:v>12.297281182923921</c:v>
                      </c:pt>
                      <c:pt idx="12">
                        <c:v>11.339378075349069</c:v>
                      </c:pt>
                      <c:pt idx="13">
                        <c:v>11.179346529930838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6-EAD8-4D3C-A5DC-D975B50FA3DB}"/>
                  </c:ext>
                </c:extLst>
              </c15:ser>
            </c15:filteredLineSeries>
            <c15:filteredLineSeries>
              <c15:ser>
                <c:idx val="5"/>
                <c:order val="5"/>
                <c:tx>
                  <c:v>VSG-105</c:v>
                </c:tx>
                <c:spPr>
                  <a:ln w="19050" cap="rnd" cmpd="sng">
                    <a:solidFill>
                      <a:schemeClr val="accent6"/>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вулк_аповулк!$BR$91:$BR$104</c15:sqref>
                        </c15:formulaRef>
                      </c:ext>
                    </c:extLst>
                    <c:numCache>
                      <c:formatCode>General</c:formatCode>
                      <c:ptCount val="14"/>
                      <c:pt idx="0">
                        <c:v>14.842366456759239</c:v>
                      </c:pt>
                      <c:pt idx="1">
                        <c:v>12.7057691904576</c:v>
                      </c:pt>
                      <c:pt idx="2">
                        <c:v>12.880750957320563</c:v>
                      </c:pt>
                      <c:pt idx="3">
                        <c:v>12.86119512292928</c:v>
                      </c:pt>
                      <c:pt idx="4">
                        <c:v>12.492476122335415</c:v>
                      </c:pt>
                      <c:pt idx="5">
                        <c:v>14.639620455861809</c:v>
                      </c:pt>
                      <c:pt idx="6">
                        <c:v>11.675126903553299</c:v>
                      </c:pt>
                      <c:pt idx="7">
                        <c:v>11.666666666666668</c:v>
                      </c:pt>
                      <c:pt idx="8">
                        <c:v>10.930916607043486</c:v>
                      </c:pt>
                      <c:pt idx="9">
                        <c:v>10.540526728220504</c:v>
                      </c:pt>
                      <c:pt idx="10">
                        <c:v>11.305905169892318</c:v>
                      </c:pt>
                      <c:pt idx="11">
                        <c:v>12.297281182923921</c:v>
                      </c:pt>
                      <c:pt idx="12">
                        <c:v>11.339378075349069</c:v>
                      </c:pt>
                      <c:pt idx="13">
                        <c:v>11.179346529930838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7-EAD8-4D3C-A5DC-D975B50FA3DB}"/>
                  </c:ext>
                </c:extLst>
              </c15:ser>
            </c15:filteredLineSeries>
            <c15:filteredLineSeries>
              <c15:ser>
                <c:idx val="6"/>
                <c:order val="6"/>
                <c:tx>
                  <c:v>OIB</c:v>
                </c:tx>
                <c:spPr>
                  <a:ln w="63500" cap="rnd">
                    <a:solidFill>
                      <a:schemeClr val="accent4">
                        <a:lumMod val="60000"/>
                        <a:lumOff val="40000"/>
                      </a:schemeClr>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вулк_аповулк!$BZ$91:$BZ$104</c15:sqref>
                        </c15:formulaRef>
                      </c:ext>
                    </c:extLst>
                    <c:numCache>
                      <c:formatCode>General</c:formatCode>
                      <c:ptCount val="14"/>
                      <c:pt idx="0">
                        <c:v>157.44680851063831</c:v>
                      </c:pt>
                      <c:pt idx="1">
                        <c:v>132.66998341625208</c:v>
                      </c:pt>
                      <c:pt idx="2">
                        <c:v>108.98876404494382</c:v>
                      </c:pt>
                      <c:pt idx="3">
                        <c:v>85.176991150442475</c:v>
                      </c:pt>
                      <c:pt idx="4">
                        <c:v>68.02721088435375</c:v>
                      </c:pt>
                      <c:pt idx="5">
                        <c:v>53.571428571428569</c:v>
                      </c:pt>
                      <c:pt idx="6">
                        <c:v>38.680203045685275</c:v>
                      </c:pt>
                      <c:pt idx="7">
                        <c:v>29.166666666666671</c:v>
                      </c:pt>
                      <c:pt idx="8">
                        <c:v>23.045267489711932</c:v>
                      </c:pt>
                      <c:pt idx="9">
                        <c:v>18.928571428571431</c:v>
                      </c:pt>
                      <c:pt idx="10">
                        <c:v>16.477987421383649</c:v>
                      </c:pt>
                      <c:pt idx="11">
                        <c:v>14.583333333333332</c:v>
                      </c:pt>
                      <c:pt idx="12">
                        <c:v>13.251533742331288</c:v>
                      </c:pt>
                      <c:pt idx="13">
                        <c:v>12.5</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8-EAD8-4D3C-A5DC-D975B50FA3DB}"/>
                  </c:ext>
                </c:extLst>
              </c15:ser>
            </c15:filteredLineSeries>
            <c15:filteredLineSeries>
              <c15:ser>
                <c:idx val="7"/>
                <c:order val="7"/>
                <c:tx>
                  <c:v>E-MORB</c:v>
                </c:tx>
                <c:spPr>
                  <a:ln w="63500" cap="rnd">
                    <a:solidFill>
                      <a:schemeClr val="accent3">
                        <a:lumMod val="60000"/>
                        <a:lumOff val="40000"/>
                      </a:schemeClr>
                    </a:solidFill>
                    <a:round/>
                  </a:ln>
                  <a:effectLst/>
                </c:spPr>
                <c:marker>
                  <c:symbol val="none"/>
                </c:marker>
                <c:val>
                  <c:numRef>
                    <c:extLst xmlns:c16r2="http://schemas.microsoft.com/office/drawing/2015/06/chart" xmlns:c15="http://schemas.microsoft.com/office/drawing/2012/chart">
                      <c:ext xmlns:c15="http://schemas.microsoft.com/office/drawing/2012/chart" uri="{02D57815-91ED-43cb-92C2-25804820EDAC}">
                        <c15:formulaRef>
                          <c15:sqref>вулк_аповулк!$CA$91:$CA$104</c15:sqref>
                        </c15:formulaRef>
                      </c:ext>
                    </c:extLst>
                    <c:numCache>
                      <c:formatCode>General</c:formatCode>
                      <c:ptCount val="14"/>
                      <c:pt idx="0">
                        <c:v>26.808510638297872</c:v>
                      </c:pt>
                      <c:pt idx="1">
                        <c:v>24.875621890547265</c:v>
                      </c:pt>
                      <c:pt idx="2">
                        <c:v>23.033707865168537</c:v>
                      </c:pt>
                      <c:pt idx="3">
                        <c:v>19.911504424778762</c:v>
                      </c:pt>
                      <c:pt idx="4">
                        <c:v>17.687074829931973</c:v>
                      </c:pt>
                      <c:pt idx="5">
                        <c:v>16.25</c:v>
                      </c:pt>
                      <c:pt idx="6">
                        <c:v>15.076142131979696</c:v>
                      </c:pt>
                      <c:pt idx="7">
                        <c:v>14.722222222222223</c:v>
                      </c:pt>
                      <c:pt idx="8">
                        <c:v>14.609053497942387</c:v>
                      </c:pt>
                      <c:pt idx="9">
                        <c:v>14.107142857142858</c:v>
                      </c:pt>
                      <c:pt idx="10">
                        <c:v>14.528301886792454</c:v>
                      </c:pt>
                      <c:pt idx="11">
                        <c:v>14.833333333333332</c:v>
                      </c:pt>
                      <c:pt idx="12">
                        <c:v>14.539877300613497</c:v>
                      </c:pt>
                      <c:pt idx="13">
                        <c:v>14.749999999999998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9-EAD8-4D3C-A5DC-D975B50FA3DB}"/>
                  </c:ext>
                </c:extLst>
              </c15:ser>
            </c15:filteredLineSeries>
          </c:ext>
        </c:extLst>
      </c:lineChart>
      <c:catAx>
        <c:axId val="83469056"/>
        <c:scaling>
          <c:orientation val="minMax"/>
        </c:scaling>
        <c:axPos val="b"/>
        <c:numFmt formatCode="General" sourceLinked="1"/>
        <c:majorTickMark val="in"/>
        <c:tickLblPos val="nextTo"/>
        <c:spPr>
          <a:noFill/>
          <a:ln w="9525" cap="flat" cmpd="sng" algn="ctr">
            <a:solidFill>
              <a:schemeClr val="tx1"/>
            </a:solidFill>
            <a:round/>
          </a:ln>
          <a:effectLst/>
        </c:spPr>
        <c:txPr>
          <a:bodyPr rot="-60000000" vert="horz"/>
          <a:lstStyle/>
          <a:p>
            <a:pPr>
              <a:defRPr sz="600"/>
            </a:pPr>
            <a:endParaRPr lang="ru-RU"/>
          </a:p>
        </c:txPr>
        <c:crossAx val="83470592"/>
        <c:crosses val="autoZero"/>
        <c:auto val="1"/>
        <c:lblAlgn val="ctr"/>
        <c:lblOffset val="100"/>
      </c:catAx>
      <c:valAx>
        <c:axId val="83470592"/>
        <c:scaling>
          <c:logBase val="10"/>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solidFill>
              <a:schemeClr val="tx1"/>
            </a:solidFill>
          </a:ln>
          <a:effectLst/>
        </c:spPr>
        <c:txPr>
          <a:bodyPr rot="-60000000" vert="horz"/>
          <a:lstStyle/>
          <a:p>
            <a:pPr>
              <a:defRPr sz="600"/>
            </a:pPr>
            <a:endParaRPr lang="ru-RU"/>
          </a:p>
        </c:txPr>
        <c:crossAx val="83469056"/>
        <c:crosses val="autoZero"/>
        <c:crossBetween val="between"/>
      </c:valAx>
      <c:spPr>
        <a:noFill/>
        <a:ln>
          <a:noFill/>
        </a:ln>
        <a:effectLst/>
      </c:spPr>
    </c:plotArea>
    <c:legend>
      <c:legendPos val="b"/>
      <c:layout>
        <c:manualLayout>
          <c:xMode val="edge"/>
          <c:yMode val="edge"/>
          <c:x val="0.21134393939393947"/>
          <c:y val="0.88468013468013473"/>
          <c:w val="0.57731212121212083"/>
          <c:h val="0.10446548821548822"/>
        </c:manualLayout>
      </c:layout>
      <c:spPr>
        <a:noFill/>
        <a:ln>
          <a:noFill/>
        </a:ln>
        <a:effectLst/>
      </c:spPr>
      <c:txPr>
        <a:bodyPr rot="0" vert="horz"/>
        <a:lstStyle/>
        <a:p>
          <a:pPr>
            <a:defRPr sz="600"/>
          </a:pPr>
          <a:endParaRPr lang="ru-RU"/>
        </a:p>
      </c:txPr>
    </c:legend>
    <c:plotVisOnly val="1"/>
    <c:dispBlanksAs val="gap"/>
  </c:chart>
  <c:spPr>
    <a:solidFill>
      <a:schemeClr val="bg1"/>
    </a:solidFill>
    <a:ln w="952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8.6199603174603207E-2"/>
          <c:y val="9.2763125082180542E-2"/>
          <c:w val="0.88236507936507935"/>
          <c:h val="0.6777900271903442"/>
        </c:manualLayout>
      </c:layout>
      <c:lineChart>
        <c:grouping val="standard"/>
        <c:ser>
          <c:idx val="1"/>
          <c:order val="0"/>
          <c:tx>
            <c:v>7</c:v>
          </c:tx>
          <c:spPr>
            <a:ln w="19050" cap="rnd">
              <a:solidFill>
                <a:srgbClr val="FF0000"/>
              </a:solidFill>
              <a:round/>
            </a:ln>
            <a:effectLst/>
          </c:spPr>
          <c:marker>
            <c:symbol val="x"/>
            <c:size val="5"/>
            <c:spPr>
              <a:solidFill>
                <a:srgbClr val="FF0000"/>
              </a:solidFill>
              <a:ln w="9525">
                <a:noFill/>
              </a:ln>
              <a:effectLst/>
            </c:spPr>
          </c:marker>
          <c:cat>
            <c:strRef>
              <c:f>вулк_аповулк!$B$27:$B$51</c:f>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f>вулк_аповулк!$BN$27:$BN$51</c:f>
              <c:numCache>
                <c:formatCode>General</c:formatCode>
                <c:ptCount val="25"/>
                <c:pt idx="0">
                  <c:v>3.5010605879541106</c:v>
                </c:pt>
                <c:pt idx="1">
                  <c:v>12.938302645247738</c:v>
                </c:pt>
                <c:pt idx="2">
                  <c:v>5.1246043925082798</c:v>
                </c:pt>
                <c:pt idx="3">
                  <c:v>7.1132659564781902</c:v>
                </c:pt>
                <c:pt idx="4">
                  <c:v>1.0544370711955913</c:v>
                </c:pt>
                <c:pt idx="5">
                  <c:v>1.4573520496199224</c:v>
                </c:pt>
                <c:pt idx="6">
                  <c:v>1.2570427917478997</c:v>
                </c:pt>
                <c:pt idx="7">
                  <c:v>1.8699502645414285</c:v>
                </c:pt>
                <c:pt idx="8">
                  <c:v>1.3259447440221706</c:v>
                </c:pt>
                <c:pt idx="9">
                  <c:v>11.822996429639431</c:v>
                </c:pt>
                <c:pt idx="10">
                  <c:v>1.3638914290464708</c:v>
                </c:pt>
                <c:pt idx="11">
                  <c:v>1.2149458253664751</c:v>
                </c:pt>
                <c:pt idx="12">
                  <c:v>2.3206363314326683</c:v>
                </c:pt>
                <c:pt idx="13">
                  <c:v>2.136742220324614</c:v>
                </c:pt>
                <c:pt idx="14">
                  <c:v>1.1438900659741953</c:v>
                </c:pt>
                <c:pt idx="15">
                  <c:v>0.85981602248930178</c:v>
                </c:pt>
                <c:pt idx="16">
                  <c:v>1.3208475560460435</c:v>
                </c:pt>
                <c:pt idx="17">
                  <c:v>1.1153142099373519</c:v>
                </c:pt>
                <c:pt idx="18">
                  <c:v>1.2448215423836833</c:v>
                </c:pt>
                <c:pt idx="19">
                  <c:v>1.2404300416914211</c:v>
                </c:pt>
                <c:pt idx="20">
                  <c:v>1.3844844471389264</c:v>
                </c:pt>
                <c:pt idx="21">
                  <c:v>1.5817714789990123</c:v>
                </c:pt>
                <c:pt idx="22">
                  <c:v>1.5964836281070744</c:v>
                </c:pt>
                <c:pt idx="23">
                  <c:v>1.7567567567567572</c:v>
                </c:pt>
                <c:pt idx="24">
                  <c:v>1.8422348830083888</c:v>
                </c:pt>
              </c:numCache>
            </c:numRef>
          </c:val>
          <c:extLst xmlns:c16r2="http://schemas.microsoft.com/office/drawing/2015/06/chart">
            <c:ext xmlns:c16="http://schemas.microsoft.com/office/drawing/2014/chart" uri="{C3380CC4-5D6E-409C-BE32-E72D297353CC}">
              <c16:uniqueId val="{00000000-0515-42CC-AB0C-5B10EDFBCE48}"/>
            </c:ext>
          </c:extLst>
        </c:ser>
        <c:ser>
          <c:idx val="5"/>
          <c:order val="1"/>
          <c:tx>
            <c:strRef>
              <c:f>вулк_аповулк!$CA$26</c:f>
              <c:strCache>
                <c:ptCount val="1"/>
                <c:pt idx="0">
                  <c:v>N-MORB</c:v>
                </c:pt>
              </c:strCache>
            </c:strRef>
          </c:tx>
          <c:spPr>
            <a:ln w="63500" cap="rnd">
              <a:solidFill>
                <a:srgbClr val="7030A0">
                  <a:alpha val="50000"/>
                </a:srgbClr>
              </a:solidFill>
              <a:round/>
            </a:ln>
            <a:effectLst/>
          </c:spPr>
          <c:marker>
            <c:symbol val="none"/>
          </c:marker>
          <c:cat>
            <c:strRef>
              <c:f>вулк_аповулк!$B$27:$B$51</c:f>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f>вулк_аповулк!$CA$27:$CA$51</c:f>
              <c:numCache>
                <c:formatCode>General</c:formatCode>
                <c:ptCount val="25"/>
                <c:pt idx="0">
                  <c:v>0.21875000000000006</c:v>
                </c:pt>
                <c:pt idx="1">
                  <c:v>0.88188976377952766</c:v>
                </c:pt>
                <c:pt idx="2">
                  <c:v>0.90128755364806867</c:v>
                </c:pt>
                <c:pt idx="3">
                  <c:v>2.3809523809523809</c:v>
                </c:pt>
                <c:pt idx="4">
                  <c:v>1.4117647058823519</c:v>
                </c:pt>
                <c:pt idx="5">
                  <c:v>3.170731707317076</c:v>
                </c:pt>
                <c:pt idx="6">
                  <c:v>3.2678821879382887</c:v>
                </c:pt>
                <c:pt idx="7">
                  <c:v>3.6390101892285283</c:v>
                </c:pt>
                <c:pt idx="8">
                  <c:v>4.2134831460674143</c:v>
                </c:pt>
                <c:pt idx="9">
                  <c:v>4.2654028436018958</c:v>
                </c:pt>
                <c:pt idx="10">
                  <c:v>4.7826086956521783</c:v>
                </c:pt>
                <c:pt idx="11">
                  <c:v>5.4074074074074066</c:v>
                </c:pt>
                <c:pt idx="12">
                  <c:v>6.6071428571428559</c:v>
                </c:pt>
                <c:pt idx="13">
                  <c:v>6.6343042071197376</c:v>
                </c:pt>
                <c:pt idx="14">
                  <c:v>5.9234234234234258</c:v>
                </c:pt>
                <c:pt idx="15">
                  <c:v>6.0714285714285712</c:v>
                </c:pt>
                <c:pt idx="16">
                  <c:v>6.1744966442953011</c:v>
                </c:pt>
                <c:pt idx="17">
                  <c:v>6.2672811059907838</c:v>
                </c:pt>
                <c:pt idx="18">
                  <c:v>6.2037037037037077</c:v>
                </c:pt>
                <c:pt idx="19">
                  <c:v>6.1736770691994565</c:v>
                </c:pt>
                <c:pt idx="20">
                  <c:v>6.1585365853658507</c:v>
                </c:pt>
                <c:pt idx="21">
                  <c:v>6.1538461538461542</c:v>
                </c:pt>
                <c:pt idx="22">
                  <c:v>6.1874999999999991</c:v>
                </c:pt>
                <c:pt idx="23">
                  <c:v>6.2162162162162149</c:v>
                </c:pt>
                <c:pt idx="24">
                  <c:v>6.1866125760649062</c:v>
                </c:pt>
              </c:numCache>
            </c:numRef>
          </c:val>
          <c:extLst xmlns:c16r2="http://schemas.microsoft.com/office/drawing/2015/06/chart">
            <c:ext xmlns:c16="http://schemas.microsoft.com/office/drawing/2014/chart" uri="{C3380CC4-5D6E-409C-BE32-E72D297353CC}">
              <c16:uniqueId val="{00000001-0515-42CC-AB0C-5B10EDFBCE48}"/>
            </c:ext>
          </c:extLst>
        </c:ser>
        <c:marker val="1"/>
        <c:axId val="83569664"/>
        <c:axId val="83575552"/>
        <c:extLst xmlns:c16r2="http://schemas.microsoft.com/office/drawing/2015/06/chart">
          <c:ext xmlns:c15="http://schemas.microsoft.com/office/drawing/2012/chart" uri="{02D57815-91ED-43cb-92C2-25804820EDAC}">
            <c15:filteredLineSeries>
              <c15:ser>
                <c:idx val="0"/>
                <c:order val="2"/>
                <c:tx>
                  <c:v>VSG-101-17</c:v>
                </c:tx>
                <c:cat>
                  <c:strRef>
                    <c:extLst xmlns:c16r2="http://schemas.microsoft.com/office/drawing/2015/06/chart">
                      <c:ext uri="{02D57815-91ED-43cb-92C2-25804820EDAC}">
                        <c15:formulaRef>
                          <c15:sqref>вулк_аповулк!$B$27:$B$51</c15:sqref>
                        </c15:formulaRef>
                      </c:ext>
                    </c:extLst>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extLst xmlns:c16r2="http://schemas.microsoft.com/office/drawing/2015/06/chart">
                      <c:ext uri="{02D57815-91ED-43cb-92C2-25804820EDAC}">
                        <c15:formulaRef>
                          <c15:sqref>вулк_аповулк!$BW$27:$BW$51</c15:sqref>
                        </c15:formulaRef>
                      </c:ext>
                    </c:extLst>
                    <c:numCache>
                      <c:formatCode>General</c:formatCode>
                      <c:ptCount val="25"/>
                      <c:pt idx="0">
                        <c:v>78.824626865671632</c:v>
                      </c:pt>
                      <c:pt idx="1">
                        <c:v>56.260430132800572</c:v>
                      </c:pt>
                      <c:pt idx="2">
                        <c:v>35.946875066726449</c:v>
                      </c:pt>
                      <c:pt idx="3">
                        <c:v>132.19616204690831</c:v>
                      </c:pt>
                      <c:pt idx="4">
                        <c:v>78.314310798946437</c:v>
                      </c:pt>
                      <c:pt idx="5">
                        <c:v>72.806698216235901</c:v>
                      </c:pt>
                      <c:pt idx="6">
                        <c:v>58.177555420652688</c:v>
                      </c:pt>
                      <c:pt idx="7">
                        <c:v>56.529579178344108</c:v>
                      </c:pt>
                      <c:pt idx="8">
                        <c:v>43.216501760858627</c:v>
                      </c:pt>
                      <c:pt idx="9">
                        <c:v>10.767489566386077</c:v>
                      </c:pt>
                      <c:pt idx="10">
                        <c:v>34.458144062297208</c:v>
                      </c:pt>
                      <c:pt idx="11">
                        <c:v>28.148148148148145</c:v>
                      </c:pt>
                      <c:pt idx="12">
                        <c:v>32.728811300639663</c:v>
                      </c:pt>
                      <c:pt idx="13">
                        <c:v>28.945080423127077</c:v>
                      </c:pt>
                      <c:pt idx="14">
                        <c:v>19.81981981981982</c:v>
                      </c:pt>
                      <c:pt idx="15">
                        <c:v>12.501066098081024</c:v>
                      </c:pt>
                      <c:pt idx="16">
                        <c:v>16.560653110287486</c:v>
                      </c:pt>
                      <c:pt idx="17">
                        <c:v>5.806657954467294</c:v>
                      </c:pt>
                      <c:pt idx="18">
                        <c:v>15.17412935323383</c:v>
                      </c:pt>
                      <c:pt idx="19">
                        <c:v>13.742684136981307</c:v>
                      </c:pt>
                      <c:pt idx="20">
                        <c:v>13.105205678922459</c:v>
                      </c:pt>
                      <c:pt idx="21">
                        <c:v>14.197146137444644</c:v>
                      </c:pt>
                      <c:pt idx="22">
                        <c:v>13.264925373134329</c:v>
                      </c:pt>
                      <c:pt idx="23">
                        <c:v>14.158935054457444</c:v>
                      </c:pt>
                      <c:pt idx="24">
                        <c:v>14.592352638430565</c:v>
                      </c:pt>
                    </c:numCache>
                  </c:numRef>
                </c:val>
                <c:smooth val="0"/>
                <c:extLst xmlns:c16r2="http://schemas.microsoft.com/office/drawing/2015/06/chart">
                  <c:ext xmlns:c16="http://schemas.microsoft.com/office/drawing/2014/chart" uri="{C3380CC4-5D6E-409C-BE32-E72D297353CC}">
                    <c16:uniqueId val="{00000002-0515-42CC-AB0C-5B10EDFBCE48}"/>
                  </c:ext>
                </c:extLst>
              </c15:ser>
            </c15:filteredLineSeries>
          </c:ext>
        </c:extLst>
      </c:lineChart>
      <c:catAx>
        <c:axId val="83569664"/>
        <c:scaling>
          <c:orientation val="minMax"/>
        </c:scaling>
        <c:axPos val="b"/>
        <c:numFmt formatCode="General" sourceLinked="1"/>
        <c:majorTickMark val="in"/>
        <c:tickLblPos val="nextTo"/>
        <c:spPr>
          <a:noFill/>
          <a:ln w="9525" cap="flat" cmpd="sng" algn="ctr">
            <a:solidFill>
              <a:schemeClr val="tx1"/>
            </a:solidFill>
            <a:round/>
          </a:ln>
          <a:effectLst/>
        </c:spPr>
        <c:txPr>
          <a:bodyPr rot="-60000000" vert="horz"/>
          <a:lstStyle/>
          <a:p>
            <a:pPr>
              <a:defRPr sz="600"/>
            </a:pPr>
            <a:endParaRPr lang="ru-RU"/>
          </a:p>
        </c:txPr>
        <c:crossAx val="83575552"/>
        <c:crossesAt val="0.1"/>
        <c:auto val="1"/>
        <c:lblAlgn val="ctr"/>
        <c:lblOffset val="100"/>
      </c:catAx>
      <c:valAx>
        <c:axId val="83575552"/>
        <c:scaling>
          <c:logBase val="10"/>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solidFill>
              <a:schemeClr val="tx1"/>
            </a:solidFill>
          </a:ln>
          <a:effectLst/>
        </c:spPr>
        <c:txPr>
          <a:bodyPr rot="-60000000" vert="horz"/>
          <a:lstStyle/>
          <a:p>
            <a:pPr>
              <a:defRPr sz="600"/>
            </a:pPr>
            <a:endParaRPr lang="ru-RU"/>
          </a:p>
        </c:txPr>
        <c:crossAx val="83569664"/>
        <c:crosses val="autoZero"/>
        <c:crossBetween val="between"/>
      </c:valAx>
      <c:spPr>
        <a:noFill/>
        <a:ln>
          <a:noFill/>
        </a:ln>
        <a:effectLst/>
      </c:spPr>
    </c:plotArea>
    <c:legend>
      <c:legendPos val="b"/>
      <c:layout>
        <c:manualLayout>
          <c:xMode val="edge"/>
          <c:yMode val="edge"/>
          <c:x val="0.27090515873015875"/>
          <c:y val="0.89707323232323255"/>
          <c:w val="0.45840324541788446"/>
          <c:h val="9.1410774410774373E-2"/>
        </c:manualLayout>
      </c:layout>
      <c:spPr>
        <a:noFill/>
        <a:ln>
          <a:noFill/>
        </a:ln>
        <a:effectLst/>
      </c:spPr>
      <c:txPr>
        <a:bodyPr rot="0" vert="horz"/>
        <a:lstStyle/>
        <a:p>
          <a:pPr>
            <a:defRPr sz="600"/>
          </a:pPr>
          <a:endParaRPr lang="ru-RU"/>
        </a:p>
      </c:txPr>
    </c:legend>
    <c:plotVisOnly val="1"/>
    <c:dispBlanksAs val="gap"/>
  </c:chart>
  <c:spPr>
    <a:solidFill>
      <a:schemeClr val="bg1"/>
    </a:solidFill>
    <a:ln w="952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2139901224083502"/>
          <c:y val="6.1794445223448645E-2"/>
          <c:w val="0.83808244320152769"/>
          <c:h val="0.70238344315817858"/>
        </c:manualLayout>
      </c:layout>
      <c:lineChart>
        <c:grouping val="standard"/>
        <c:ser>
          <c:idx val="10"/>
          <c:order val="0"/>
          <c:tx>
            <c:v>8</c:v>
          </c:tx>
          <c:spPr>
            <a:ln w="19050" cap="rnd">
              <a:solidFill>
                <a:srgbClr val="FFC000"/>
              </a:solidFill>
              <a:round/>
            </a:ln>
            <a:effectLst/>
          </c:spPr>
          <c:marker>
            <c:symbol val="square"/>
            <c:size val="4"/>
            <c:spPr>
              <a:solidFill>
                <a:srgbClr val="FFC000"/>
              </a:solidFill>
              <a:ln>
                <a:solidFill>
                  <a:srgbClr val="FFC000"/>
                </a:solidFill>
              </a:ln>
            </c:spPr>
          </c:marker>
          <c:cat>
            <c:strRef>
              <c:f>вулк_аповулк!$BJ$91:$BJ$104</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f>вулк_аповулк!$BV$91:$BV$104</c:f>
              <c:numCache>
                <c:formatCode>General</c:formatCode>
                <c:ptCount val="14"/>
                <c:pt idx="0">
                  <c:v>122.76420910203491</c:v>
                </c:pt>
                <c:pt idx="1">
                  <c:v>92.576299163939709</c:v>
                </c:pt>
                <c:pt idx="2">
                  <c:v>75.869792983850559</c:v>
                </c:pt>
                <c:pt idx="3">
                  <c:v>51.752838403095922</c:v>
                </c:pt>
                <c:pt idx="4">
                  <c:v>34.633360310898219</c:v>
                </c:pt>
                <c:pt idx="5">
                  <c:v>21.3915684172919</c:v>
                </c:pt>
                <c:pt idx="6">
                  <c:v>26.462798836180902</c:v>
                </c:pt>
                <c:pt idx="7">
                  <c:v>21.585089913064181</c:v>
                </c:pt>
                <c:pt idx="8">
                  <c:v>17.973791345233526</c:v>
                </c:pt>
                <c:pt idx="9">
                  <c:v>16.667304649619766</c:v>
                </c:pt>
                <c:pt idx="10">
                  <c:v>16.721305827253367</c:v>
                </c:pt>
                <c:pt idx="11">
                  <c:v>16.498948036997326</c:v>
                </c:pt>
                <c:pt idx="12">
                  <c:v>14.723926380368097</c:v>
                </c:pt>
                <c:pt idx="13">
                  <c:v>15.416666666666671</c:v>
                </c:pt>
              </c:numCache>
            </c:numRef>
          </c:val>
          <c:extLst xmlns:c16r2="http://schemas.microsoft.com/office/drawing/2015/06/chart">
            <c:ext xmlns:c16="http://schemas.microsoft.com/office/drawing/2014/chart" uri="{C3380CC4-5D6E-409C-BE32-E72D297353CC}">
              <c16:uniqueId val="{00000000-E6C4-4DD3-A6DA-3A1EA2752D5B}"/>
            </c:ext>
          </c:extLst>
        </c:ser>
        <c:ser>
          <c:idx val="11"/>
          <c:order val="1"/>
          <c:tx>
            <c:v>9</c:v>
          </c:tx>
          <c:spPr>
            <a:ln w="19050" cap="rnd">
              <a:solidFill>
                <a:srgbClr val="C00000"/>
              </a:solidFill>
              <a:round/>
            </a:ln>
            <a:effectLst/>
          </c:spPr>
          <c:marker>
            <c:symbol val="square"/>
            <c:size val="4"/>
            <c:spPr>
              <a:solidFill>
                <a:srgbClr val="C00000"/>
              </a:solidFill>
              <a:ln>
                <a:noFill/>
              </a:ln>
            </c:spPr>
          </c:marker>
          <c:cat>
            <c:strRef>
              <c:f>вулк_аповулк!$BJ$91:$BJ$104</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f>вулк_аповулк!$BX$91:$BX$104</c:f>
              <c:numCache>
                <c:formatCode>General</c:formatCode>
                <c:ptCount val="14"/>
                <c:pt idx="0">
                  <c:v>134.31423425623498</c:v>
                </c:pt>
                <c:pt idx="1">
                  <c:v>98.146284360121911</c:v>
                </c:pt>
                <c:pt idx="2">
                  <c:v>72.542034078635552</c:v>
                </c:pt>
                <c:pt idx="3">
                  <c:v>49.933501352192053</c:v>
                </c:pt>
                <c:pt idx="4">
                  <c:v>29.686671416534097</c:v>
                </c:pt>
                <c:pt idx="5">
                  <c:v>26.644804263168687</c:v>
                </c:pt>
                <c:pt idx="6">
                  <c:v>19.989888985184262</c:v>
                </c:pt>
                <c:pt idx="7">
                  <c:v>15.692252510760406</c:v>
                </c:pt>
                <c:pt idx="8">
                  <c:v>12.509520520041802</c:v>
                </c:pt>
                <c:pt idx="9">
                  <c:v>11.662439365990302</c:v>
                </c:pt>
                <c:pt idx="10">
                  <c:v>12.57861635220126</c:v>
                </c:pt>
                <c:pt idx="11">
                  <c:v>13.75</c:v>
                </c:pt>
                <c:pt idx="12">
                  <c:v>14.110649496967724</c:v>
                </c:pt>
                <c:pt idx="13">
                  <c:v>15.833333333333334</c:v>
                </c:pt>
              </c:numCache>
            </c:numRef>
          </c:val>
          <c:extLst xmlns:c16r2="http://schemas.microsoft.com/office/drawing/2015/06/chart">
            <c:ext xmlns:c16="http://schemas.microsoft.com/office/drawing/2014/chart" uri="{C3380CC4-5D6E-409C-BE32-E72D297353CC}">
              <c16:uniqueId val="{00000001-E6C4-4DD3-A6DA-3A1EA2752D5B}"/>
            </c:ext>
          </c:extLst>
        </c:ser>
        <c:ser>
          <c:idx val="12"/>
          <c:order val="2"/>
          <c:tx>
            <c:v>UCC</c:v>
          </c:tx>
          <c:spPr>
            <a:ln w="63500" cap="rnd">
              <a:solidFill>
                <a:schemeClr val="accent6">
                  <a:alpha val="50000"/>
                </a:schemeClr>
              </a:solidFill>
              <a:round/>
            </a:ln>
            <a:effectLst/>
          </c:spPr>
          <c:marker>
            <c:symbol val="none"/>
          </c:marker>
          <c:cat>
            <c:strRef>
              <c:f>вулк_аповулк!$BJ$91:$BJ$104</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f>вулк_аповулк!$CB$91:$CB$104</c:f>
              <c:numCache>
                <c:formatCode>General</c:formatCode>
                <c:ptCount val="14"/>
                <c:pt idx="0">
                  <c:v>127.65957446808511</c:v>
                </c:pt>
                <c:pt idx="1">
                  <c:v>106.1359867330016</c:v>
                </c:pt>
                <c:pt idx="2">
                  <c:v>79.775280898876389</c:v>
                </c:pt>
                <c:pt idx="3">
                  <c:v>57.522123893805322</c:v>
                </c:pt>
                <c:pt idx="4">
                  <c:v>30.612244897959187</c:v>
                </c:pt>
                <c:pt idx="5">
                  <c:v>16.071428571428573</c:v>
                </c:pt>
                <c:pt idx="6">
                  <c:v>19.289340101522825</c:v>
                </c:pt>
                <c:pt idx="7">
                  <c:v>17.777777777777779</c:v>
                </c:pt>
                <c:pt idx="8">
                  <c:v>14.403292181069959</c:v>
                </c:pt>
                <c:pt idx="9">
                  <c:v>14.285714285714286</c:v>
                </c:pt>
                <c:pt idx="10">
                  <c:v>14.465408805031451</c:v>
                </c:pt>
                <c:pt idx="11">
                  <c:v>13.75</c:v>
                </c:pt>
                <c:pt idx="12">
                  <c:v>13.496932515337427</c:v>
                </c:pt>
                <c:pt idx="13">
                  <c:v>13.333333333333334</c:v>
                </c:pt>
              </c:numCache>
            </c:numRef>
          </c:val>
          <c:extLst xmlns:c16r2="http://schemas.microsoft.com/office/drawing/2015/06/chart">
            <c:ext xmlns:c16="http://schemas.microsoft.com/office/drawing/2014/chart" uri="{C3380CC4-5D6E-409C-BE32-E72D297353CC}">
              <c16:uniqueId val="{00000002-E6C4-4DD3-A6DA-3A1EA2752D5B}"/>
            </c:ext>
          </c:extLst>
        </c:ser>
        <c:ser>
          <c:idx val="0"/>
          <c:order val="3"/>
          <c:tx>
            <c:v>10</c:v>
          </c:tx>
          <c:spPr>
            <a:ln w="19050">
              <a:solidFill>
                <a:schemeClr val="accent2">
                  <a:lumMod val="75000"/>
                </a:schemeClr>
              </a:solidFill>
            </a:ln>
          </c:spPr>
          <c:marker>
            <c:symbol val="square"/>
            <c:size val="4"/>
            <c:spPr>
              <a:solidFill>
                <a:schemeClr val="accent2">
                  <a:lumMod val="75000"/>
                </a:schemeClr>
              </a:solidFill>
              <a:ln>
                <a:noFill/>
              </a:ln>
            </c:spPr>
          </c:marker>
          <c:val>
            <c:numRef>
              <c:f>вулк_аповулк!$BU$91:$BU$104</c:f>
              <c:numCache>
                <c:formatCode>General</c:formatCode>
                <c:ptCount val="14"/>
                <c:pt idx="0">
                  <c:v>165.25881232137181</c:v>
                </c:pt>
                <c:pt idx="1">
                  <c:v>127.57109972525433</c:v>
                </c:pt>
                <c:pt idx="2">
                  <c:v>106.85896360892168</c:v>
                </c:pt>
                <c:pt idx="3">
                  <c:v>84.070796460176979</c:v>
                </c:pt>
                <c:pt idx="4">
                  <c:v>59.863945578231295</c:v>
                </c:pt>
                <c:pt idx="5">
                  <c:v>37.50319829424307</c:v>
                </c:pt>
                <c:pt idx="6">
                  <c:v>50.102280475793577</c:v>
                </c:pt>
                <c:pt idx="7">
                  <c:v>45.522388059701491</c:v>
                </c:pt>
                <c:pt idx="8">
                  <c:v>41.680486456605841</c:v>
                </c:pt>
                <c:pt idx="9">
                  <c:v>38.379530916844352</c:v>
                </c:pt>
                <c:pt idx="10">
                  <c:v>40.04505773021684</c:v>
                </c:pt>
                <c:pt idx="11">
                  <c:v>43.656716417910445</c:v>
                </c:pt>
                <c:pt idx="12">
                  <c:v>44.135152458566061</c:v>
                </c:pt>
                <c:pt idx="13">
                  <c:v>44.776119402985096</c:v>
                </c:pt>
              </c:numCache>
            </c:numRef>
          </c:val>
          <c:extLst xmlns:c16r2="http://schemas.microsoft.com/office/drawing/2015/06/chart">
            <c:ext xmlns:c16="http://schemas.microsoft.com/office/drawing/2014/chart" uri="{C3380CC4-5D6E-409C-BE32-E72D297353CC}">
              <c16:uniqueId val="{00000003-E6C4-4DD3-A6DA-3A1EA2752D5B}"/>
            </c:ext>
          </c:extLst>
        </c:ser>
        <c:marker val="1"/>
        <c:axId val="83640320"/>
        <c:axId val="83641856"/>
        <c:extLst xmlns:c16r2="http://schemas.microsoft.com/office/drawing/2015/06/chart">
          <c:ext xmlns:c15="http://schemas.microsoft.com/office/drawing/2012/chart" uri="{02D57815-91ED-43cb-92C2-25804820EDAC}">
            <c15:filteredLineSeries>
              <c15:ser>
                <c:idx val="1"/>
                <c:order val="0"/>
                <c:tx>
                  <c:v>N-MORB</c:v>
                </c:tx>
                <c:spPr>
                  <a:ln w="63500" cap="rnd">
                    <a:solidFill>
                      <a:schemeClr val="accent2">
                        <a:lumMod val="60000"/>
                        <a:lumOff val="40000"/>
                      </a:schemeClr>
                    </a:solidFill>
                    <a:round/>
                  </a:ln>
                  <a:effectLst/>
                </c:spPr>
                <c:marker>
                  <c:symbol val="none"/>
                </c:marker>
                <c:cat>
                  <c:strRef>
                    <c:extLst xmlns:c16r2="http://schemas.microsoft.com/office/drawing/2015/06/chart">
                      <c:ex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c:ext uri="{02D57815-91ED-43cb-92C2-25804820EDAC}">
                        <c15:formulaRef>
                          <c15:sqref>вулк_аповулк!$BY$91:$BY$104</c15:sqref>
                        </c15:formulaRef>
                      </c:ext>
                    </c:extLst>
                    <c:numCache>
                      <c:formatCode>General</c:formatCode>
                      <c:ptCount val="14"/>
                      <c:pt idx="0">
                        <c:v>10.638297872340425</c:v>
                      </c:pt>
                      <c:pt idx="1">
                        <c:v>12.437810945273633</c:v>
                      </c:pt>
                      <c:pt idx="2">
                        <c:v>14.831460674157304</c:v>
                      </c:pt>
                      <c:pt idx="3">
                        <c:v>16.150442477876105</c:v>
                      </c:pt>
                      <c:pt idx="4">
                        <c:v>17.891156462585034</c:v>
                      </c:pt>
                      <c:pt idx="5">
                        <c:v>18.214285714285715</c:v>
                      </c:pt>
                      <c:pt idx="6">
                        <c:v>18.680203045685278</c:v>
                      </c:pt>
                      <c:pt idx="7">
                        <c:v>18.611111111111114</c:v>
                      </c:pt>
                      <c:pt idx="8">
                        <c:v>18.724279835390945</c:v>
                      </c:pt>
                      <c:pt idx="9">
                        <c:v>18.035714285714285</c:v>
                      </c:pt>
                      <c:pt idx="10">
                        <c:v>18.679245283018869</c:v>
                      </c:pt>
                      <c:pt idx="11">
                        <c:v>19.166666666666668</c:v>
                      </c:pt>
                      <c:pt idx="12">
                        <c:v>18.711656441717789</c:v>
                      </c:pt>
                      <c:pt idx="13">
                        <c:v>19.166666666666668</c:v>
                      </c:pt>
                    </c:numCache>
                  </c:numRef>
                </c:val>
                <c:smooth val="0"/>
                <c:extLst xmlns:c16r2="http://schemas.microsoft.com/office/drawing/2015/06/chart">
                  <c:ext xmlns:c16="http://schemas.microsoft.com/office/drawing/2014/chart" uri="{C3380CC4-5D6E-409C-BE32-E72D297353CC}">
                    <c16:uniqueId val="{00000004-E6C4-4DD3-A6DA-3A1EA2752D5B}"/>
                  </c:ext>
                </c:extLst>
              </c15:ser>
            </c15:filteredLineSeries>
            <c15:filteredLineSeries>
              <c15:ser>
                <c:idx val="2"/>
                <c:order val="1"/>
                <c:tx>
                  <c:v>VS-312</c:v>
                </c:tx>
                <c:spPr>
                  <a:ln w="19050" cap="rnd">
                    <a:solidFill>
                      <a:schemeClr val="accent2"/>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вулк_аповулк!$BK$91:$BK$104</c15:sqref>
                        </c15:formulaRef>
                      </c:ext>
                    </c:extLst>
                    <c:numCache>
                      <c:formatCode>General</c:formatCode>
                      <c:ptCount val="14"/>
                      <c:pt idx="0">
                        <c:v>13.310549053810115</c:v>
                      </c:pt>
                      <c:pt idx="1">
                        <c:v>12.795491876492973</c:v>
                      </c:pt>
                      <c:pt idx="2">
                        <c:v>12.953749424277804</c:v>
                      </c:pt>
                      <c:pt idx="3">
                        <c:v>11.685433662063323</c:v>
                      </c:pt>
                      <c:pt idx="4">
                        <c:v>11.956641569878668</c:v>
                      </c:pt>
                      <c:pt idx="5">
                        <c:v>11.966115688410733</c:v>
                      </c:pt>
                      <c:pt idx="6">
                        <c:v>10.540011516890633</c:v>
                      </c:pt>
                      <c:pt idx="7">
                        <c:v>9.6818398474737855</c:v>
                      </c:pt>
                      <c:pt idx="8">
                        <c:v>8.826748578893481</c:v>
                      </c:pt>
                      <c:pt idx="9">
                        <c:v>8.0859321803077773</c:v>
                      </c:pt>
                      <c:pt idx="10">
                        <c:v>7.8316575834427526</c:v>
                      </c:pt>
                      <c:pt idx="11">
                        <c:v>7.5</c:v>
                      </c:pt>
                      <c:pt idx="12">
                        <c:v>6.5977238035640138</c:v>
                      </c:pt>
                      <c:pt idx="13">
                        <c:v>6.2063075945344588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5-E6C4-4DD3-A6DA-3A1EA2752D5B}"/>
                  </c:ext>
                </c:extLst>
              </c15:ser>
            </c15:filteredLineSeries>
            <c15:filteredLineSeries>
              <c15:ser>
                <c:idx val="3"/>
                <c:order val="2"/>
                <c:tx>
                  <c:v>VSG 100</c:v>
                </c:tx>
                <c:spPr>
                  <a:ln w="19050" cap="rnd">
                    <a:solidFill>
                      <a:schemeClr val="accent3"/>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вулк_аповулк!$BL$91:$BL$104</c15:sqref>
                        </c15:formulaRef>
                      </c:ext>
                    </c:extLst>
                    <c:numCache>
                      <c:formatCode>General</c:formatCode>
                      <c:ptCount val="14"/>
                      <c:pt idx="0">
                        <c:v>19.342359767891686</c:v>
                      </c:pt>
                      <c:pt idx="1">
                        <c:v>18.745983003642081</c:v>
                      </c:pt>
                      <c:pt idx="2">
                        <c:v>19.051395086285687</c:v>
                      </c:pt>
                      <c:pt idx="3">
                        <c:v>18.458631494262608</c:v>
                      </c:pt>
                      <c:pt idx="4">
                        <c:v>16.335481561045476</c:v>
                      </c:pt>
                      <c:pt idx="5">
                        <c:v>15.272556390977446</c:v>
                      </c:pt>
                      <c:pt idx="6">
                        <c:v>13.548016904281933</c:v>
                      </c:pt>
                      <c:pt idx="7">
                        <c:v>12.70933014354067</c:v>
                      </c:pt>
                      <c:pt idx="8">
                        <c:v>11.740209108630163</c:v>
                      </c:pt>
                      <c:pt idx="9">
                        <c:v>10</c:v>
                      </c:pt>
                      <c:pt idx="10">
                        <c:v>10.325449128825495</c:v>
                      </c:pt>
                      <c:pt idx="11">
                        <c:v>10.092703349282299</c:v>
                      </c:pt>
                      <c:pt idx="12">
                        <c:v>9.4769131417500621</c:v>
                      </c:pt>
                      <c:pt idx="13">
                        <c:v>9.1666666666666661</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6-E6C4-4DD3-A6DA-3A1EA2752D5B}"/>
                  </c:ext>
                </c:extLst>
              </c15:ser>
            </c15:filteredLineSeries>
            <c15:filteredLineSeries>
              <c15:ser>
                <c:idx val="4"/>
                <c:order val="3"/>
                <c:tx>
                  <c:v>VS-313</c:v>
                </c:tx>
                <c:spPr>
                  <a:ln w="19050" cap="rnd">
                    <a:solidFill>
                      <a:schemeClr val="accent6"/>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вулк_аповулк!$BM$91:$BM$104</c15:sqref>
                        </c15:formulaRef>
                      </c:ext>
                    </c:extLst>
                    <c:numCache>
                      <c:formatCode>General</c:formatCode>
                      <c:ptCount val="14"/>
                      <c:pt idx="0">
                        <c:v>20.894381449866227</c:v>
                      </c:pt>
                      <c:pt idx="1">
                        <c:v>20.059383720121946</c:v>
                      </c:pt>
                      <c:pt idx="2">
                        <c:v>19.98250689631972</c:v>
                      </c:pt>
                      <c:pt idx="3">
                        <c:v>21.13030576016109</c:v>
                      </c:pt>
                      <c:pt idx="4">
                        <c:v>20.163754124404257</c:v>
                      </c:pt>
                      <c:pt idx="5">
                        <c:v>20.583832335329348</c:v>
                      </c:pt>
                      <c:pt idx="6">
                        <c:v>19.119122161767834</c:v>
                      </c:pt>
                      <c:pt idx="7">
                        <c:v>18.055555555555557</c:v>
                      </c:pt>
                      <c:pt idx="8">
                        <c:v>15.746285207363048</c:v>
                      </c:pt>
                      <c:pt idx="9">
                        <c:v>14.916595380667236</c:v>
                      </c:pt>
                      <c:pt idx="10">
                        <c:v>14.744096712235905</c:v>
                      </c:pt>
                      <c:pt idx="11">
                        <c:v>14.595808383233532</c:v>
                      </c:pt>
                      <c:pt idx="12">
                        <c:v>14.694537305756583</c:v>
                      </c:pt>
                      <c:pt idx="13">
                        <c:v>14.970059880239521</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7-E6C4-4DD3-A6DA-3A1EA2752D5B}"/>
                  </c:ext>
                </c:extLst>
              </c15:ser>
            </c15:filteredLineSeries>
            <c15:filteredLineSeries>
              <c15:ser>
                <c:idx val="5"/>
                <c:order val="4"/>
                <c:tx>
                  <c:v>VSG-95</c:v>
                </c:tx>
                <c:spPr>
                  <a:ln w="28575" cap="rnd">
                    <a:solidFill>
                      <a:schemeClr val="accent5"/>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вулк_аповулк!$BR$91:$BR$104</c15:sqref>
                        </c15:formulaRef>
                      </c:ext>
                    </c:extLst>
                    <c:numCache>
                      <c:formatCode>General</c:formatCode>
                      <c:ptCount val="14"/>
                      <c:pt idx="0">
                        <c:v>14.842366456759239</c:v>
                      </c:pt>
                      <c:pt idx="1">
                        <c:v>12.7057691904576</c:v>
                      </c:pt>
                      <c:pt idx="2">
                        <c:v>12.880750957320563</c:v>
                      </c:pt>
                      <c:pt idx="3">
                        <c:v>12.86119512292928</c:v>
                      </c:pt>
                      <c:pt idx="4">
                        <c:v>12.492476122335415</c:v>
                      </c:pt>
                      <c:pt idx="5">
                        <c:v>14.639620455861809</c:v>
                      </c:pt>
                      <c:pt idx="6">
                        <c:v>11.675126903553299</c:v>
                      </c:pt>
                      <c:pt idx="7">
                        <c:v>11.666666666666668</c:v>
                      </c:pt>
                      <c:pt idx="8">
                        <c:v>10.930916607043486</c:v>
                      </c:pt>
                      <c:pt idx="9">
                        <c:v>10.540526728220504</c:v>
                      </c:pt>
                      <c:pt idx="10">
                        <c:v>11.305905169892318</c:v>
                      </c:pt>
                      <c:pt idx="11">
                        <c:v>12.297281182923921</c:v>
                      </c:pt>
                      <c:pt idx="12">
                        <c:v>11.339378075349069</c:v>
                      </c:pt>
                      <c:pt idx="13">
                        <c:v>11.179346529930838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8-E6C4-4DD3-A6DA-3A1EA2752D5B}"/>
                  </c:ext>
                </c:extLst>
              </c15:ser>
            </c15:filteredLineSeries>
            <c15:filteredLineSeries>
              <c15:ser>
                <c:idx val="6"/>
                <c:order val="5"/>
                <c:tx>
                  <c:v>VSG-105</c:v>
                </c:tx>
                <c:spPr>
                  <a:ln w="19050" cap="rnd" cmpd="sng">
                    <a:solidFill>
                      <a:schemeClr val="accent6"/>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вулк_аповулк!$BR$91:$BR$104</c15:sqref>
                        </c15:formulaRef>
                      </c:ext>
                    </c:extLst>
                    <c:numCache>
                      <c:formatCode>General</c:formatCode>
                      <c:ptCount val="14"/>
                      <c:pt idx="0">
                        <c:v>14.842366456759239</c:v>
                      </c:pt>
                      <c:pt idx="1">
                        <c:v>12.7057691904576</c:v>
                      </c:pt>
                      <c:pt idx="2">
                        <c:v>12.880750957320563</c:v>
                      </c:pt>
                      <c:pt idx="3">
                        <c:v>12.86119512292928</c:v>
                      </c:pt>
                      <c:pt idx="4">
                        <c:v>12.492476122335415</c:v>
                      </c:pt>
                      <c:pt idx="5">
                        <c:v>14.639620455861809</c:v>
                      </c:pt>
                      <c:pt idx="6">
                        <c:v>11.675126903553299</c:v>
                      </c:pt>
                      <c:pt idx="7">
                        <c:v>11.666666666666668</c:v>
                      </c:pt>
                      <c:pt idx="8">
                        <c:v>10.930916607043486</c:v>
                      </c:pt>
                      <c:pt idx="9">
                        <c:v>10.540526728220504</c:v>
                      </c:pt>
                      <c:pt idx="10">
                        <c:v>11.305905169892318</c:v>
                      </c:pt>
                      <c:pt idx="11">
                        <c:v>12.297281182923921</c:v>
                      </c:pt>
                      <c:pt idx="12">
                        <c:v>11.339378075349069</c:v>
                      </c:pt>
                      <c:pt idx="13">
                        <c:v>11.179346529930838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9-E6C4-4DD3-A6DA-3A1EA2752D5B}"/>
                  </c:ext>
                </c:extLst>
              </c15:ser>
            </c15:filteredLineSeries>
            <c15:filteredLineSeries>
              <c15:ser>
                <c:idx val="7"/>
                <c:order val="6"/>
                <c:tx>
                  <c:v>OIB</c:v>
                </c:tx>
                <c:spPr>
                  <a:ln w="63500" cap="rnd">
                    <a:solidFill>
                      <a:schemeClr val="accent4">
                        <a:lumMod val="60000"/>
                        <a:lumOff val="40000"/>
                      </a:schemeClr>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вулк_аповулк!$BZ$91:$BZ$104</c15:sqref>
                        </c15:formulaRef>
                      </c:ext>
                    </c:extLst>
                    <c:numCache>
                      <c:formatCode>General</c:formatCode>
                      <c:ptCount val="14"/>
                      <c:pt idx="0">
                        <c:v>157.44680851063831</c:v>
                      </c:pt>
                      <c:pt idx="1">
                        <c:v>132.66998341625208</c:v>
                      </c:pt>
                      <c:pt idx="2">
                        <c:v>108.98876404494382</c:v>
                      </c:pt>
                      <c:pt idx="3">
                        <c:v>85.176991150442475</c:v>
                      </c:pt>
                      <c:pt idx="4">
                        <c:v>68.02721088435375</c:v>
                      </c:pt>
                      <c:pt idx="5">
                        <c:v>53.571428571428569</c:v>
                      </c:pt>
                      <c:pt idx="6">
                        <c:v>38.680203045685275</c:v>
                      </c:pt>
                      <c:pt idx="7">
                        <c:v>29.166666666666671</c:v>
                      </c:pt>
                      <c:pt idx="8">
                        <c:v>23.045267489711932</c:v>
                      </c:pt>
                      <c:pt idx="9">
                        <c:v>18.928571428571431</c:v>
                      </c:pt>
                      <c:pt idx="10">
                        <c:v>16.477987421383649</c:v>
                      </c:pt>
                      <c:pt idx="11">
                        <c:v>14.583333333333332</c:v>
                      </c:pt>
                      <c:pt idx="12">
                        <c:v>13.251533742331288</c:v>
                      </c:pt>
                      <c:pt idx="13">
                        <c:v>12.5</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A-E6C4-4DD3-A6DA-3A1EA2752D5B}"/>
                  </c:ext>
                </c:extLst>
              </c15:ser>
            </c15:filteredLineSeries>
            <c15:filteredLineSeries>
              <c15:ser>
                <c:idx val="8"/>
                <c:order val="7"/>
                <c:tx>
                  <c:v>E-MORB</c:v>
                </c:tx>
                <c:spPr>
                  <a:ln w="63500" cap="rnd">
                    <a:solidFill>
                      <a:schemeClr val="accent3">
                        <a:lumMod val="60000"/>
                        <a:lumOff val="40000"/>
                      </a:schemeClr>
                    </a:solidFill>
                    <a:round/>
                  </a:ln>
                  <a:effectLst/>
                </c:spPr>
                <c:marker>
                  <c:symbol val="none"/>
                </c:marker>
                <c:val>
                  <c:numRef>
                    <c:extLst xmlns:c16r2="http://schemas.microsoft.com/office/drawing/2015/06/chart" xmlns:c15="http://schemas.microsoft.com/office/drawing/2012/chart">
                      <c:ext xmlns:c15="http://schemas.microsoft.com/office/drawing/2012/chart" uri="{02D57815-91ED-43cb-92C2-25804820EDAC}">
                        <c15:formulaRef>
                          <c15:sqref>вулк_аповулк!$CA$91:$CA$104</c15:sqref>
                        </c15:formulaRef>
                      </c:ext>
                    </c:extLst>
                    <c:numCache>
                      <c:formatCode>General</c:formatCode>
                      <c:ptCount val="14"/>
                      <c:pt idx="0">
                        <c:v>26.808510638297872</c:v>
                      </c:pt>
                      <c:pt idx="1">
                        <c:v>24.875621890547265</c:v>
                      </c:pt>
                      <c:pt idx="2">
                        <c:v>23.033707865168537</c:v>
                      </c:pt>
                      <c:pt idx="3">
                        <c:v>19.911504424778762</c:v>
                      </c:pt>
                      <c:pt idx="4">
                        <c:v>17.687074829931973</c:v>
                      </c:pt>
                      <c:pt idx="5">
                        <c:v>16.25</c:v>
                      </c:pt>
                      <c:pt idx="6">
                        <c:v>15.076142131979696</c:v>
                      </c:pt>
                      <c:pt idx="7">
                        <c:v>14.722222222222223</c:v>
                      </c:pt>
                      <c:pt idx="8">
                        <c:v>14.609053497942387</c:v>
                      </c:pt>
                      <c:pt idx="9">
                        <c:v>14.107142857142858</c:v>
                      </c:pt>
                      <c:pt idx="10">
                        <c:v>14.528301886792454</c:v>
                      </c:pt>
                      <c:pt idx="11">
                        <c:v>14.833333333333332</c:v>
                      </c:pt>
                      <c:pt idx="12">
                        <c:v>14.539877300613497</c:v>
                      </c:pt>
                      <c:pt idx="13">
                        <c:v>14.749999999999998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B-E6C4-4DD3-A6DA-3A1EA2752D5B}"/>
                  </c:ext>
                </c:extLst>
              </c15:ser>
            </c15:filteredLineSeries>
            <c15:filteredLineSeries>
              <c15:ser>
                <c:idx val="9"/>
                <c:order val="8"/>
                <c:tx>
                  <c:v>VS 293</c:v>
                </c:tx>
                <c:spPr>
                  <a:ln w="28575" cap="rnd">
                    <a:solidFill>
                      <a:schemeClr val="accent3">
                        <a:lumMod val="60000"/>
                      </a:schemeClr>
                    </a:solidFill>
                    <a:round/>
                  </a:ln>
                  <a:effectLst/>
                </c:spPr>
                <c:marker>
                  <c:symbol val="none"/>
                </c:marker>
                <c:val>
                  <c:numRef>
                    <c:extLst xmlns:c16r2="http://schemas.microsoft.com/office/drawing/2015/06/chart" xmlns:c15="http://schemas.microsoft.com/office/drawing/2012/chart">
                      <c:ext xmlns:c15="http://schemas.microsoft.com/office/drawing/2012/chart" uri="{02D57815-91ED-43cb-92C2-25804820EDAC}">
                        <c15:formulaRef>
                          <c15:sqref>вулк_аповулк!$BN$91:$BN$104</c15:sqref>
                        </c15:formulaRef>
                      </c:ext>
                    </c:extLst>
                    <c:numCache>
                      <c:formatCode>General</c:formatCode>
                      <c:ptCount val="14"/>
                      <c:pt idx="0">
                        <c:v>5.4666205605955813</c:v>
                      </c:pt>
                      <c:pt idx="1">
                        <c:v>3.9140657452064085</c:v>
                      </c:pt>
                      <c:pt idx="2">
                        <c:v>4.2295958923238874</c:v>
                      </c:pt>
                      <c:pt idx="3">
                        <c:v>3.6287098766476582</c:v>
                      </c:pt>
                      <c:pt idx="4">
                        <c:v>3.4550148931465507</c:v>
                      </c:pt>
                      <c:pt idx="5">
                        <c:v>2.5794480674679043</c:v>
                      </c:pt>
                      <c:pt idx="6">
                        <c:v>3.9960667177839673</c:v>
                      </c:pt>
                      <c:pt idx="7">
                        <c:v>3.7344646271510511</c:v>
                      </c:pt>
                      <c:pt idx="8">
                        <c:v>3.7621273280929111</c:v>
                      </c:pt>
                      <c:pt idx="9">
                        <c:v>4.0545615951925695</c:v>
                      </c:pt>
                      <c:pt idx="10">
                        <c:v>4.8195732169270169</c:v>
                      </c:pt>
                      <c:pt idx="11">
                        <c:v>5.416666666666667</c:v>
                      </c:pt>
                      <c:pt idx="12">
                        <c:v>5.5719128670131024</c:v>
                      </c:pt>
                      <c:pt idx="13">
                        <c:v>6.25</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C-E6C4-4DD3-A6DA-3A1EA2752D5B}"/>
                  </c:ext>
                </c:extLst>
              </c15:ser>
            </c15:filteredLineSeries>
            <c15:filteredLineSeries>
              <c15:ser>
                <c:idx val="13"/>
                <c:order val="9"/>
                <c:tx>
                  <c:v>VS-101</c:v>
                </c:tx>
                <c:spPr>
                  <a:ln w="28575" cap="rnd">
                    <a:solidFill>
                      <a:schemeClr val="accent4">
                        <a:lumMod val="60000"/>
                      </a:schemeClr>
                    </a:solidFill>
                    <a:round/>
                  </a:ln>
                  <a:effectLst/>
                </c:spPr>
                <c:marker>
                  <c:symbol val="none"/>
                </c:marker>
                <c:val>
                  <c:numRef>
                    <c:extLst xmlns:c16r2="http://schemas.microsoft.com/office/drawing/2015/06/chart" xmlns:c15="http://schemas.microsoft.com/office/drawing/2012/chart">
                      <c:ext xmlns:c15="http://schemas.microsoft.com/office/drawing/2012/chart" uri="{02D57815-91ED-43cb-92C2-25804820EDAC}">
                        <c15:formulaRef>
                          <c15:sqref>вулк_аповулк!$BU$91:$BU$104</c15:sqref>
                        </c15:formulaRef>
                      </c:ext>
                    </c:extLst>
                    <c:numCache>
                      <c:formatCode>General</c:formatCode>
                      <c:ptCount val="14"/>
                      <c:pt idx="0">
                        <c:v>165.25881232137186</c:v>
                      </c:pt>
                      <c:pt idx="1">
                        <c:v>127.57109972525433</c:v>
                      </c:pt>
                      <c:pt idx="2">
                        <c:v>106.85896360892168</c:v>
                      </c:pt>
                      <c:pt idx="3">
                        <c:v>84.070796460176993</c:v>
                      </c:pt>
                      <c:pt idx="4">
                        <c:v>59.863945578231302</c:v>
                      </c:pt>
                      <c:pt idx="5">
                        <c:v>37.50319829424307</c:v>
                      </c:pt>
                      <c:pt idx="6">
                        <c:v>50.102280475793606</c:v>
                      </c:pt>
                      <c:pt idx="7">
                        <c:v>45.522388059701491</c:v>
                      </c:pt>
                      <c:pt idx="8">
                        <c:v>41.680486456605855</c:v>
                      </c:pt>
                      <c:pt idx="9">
                        <c:v>38.379530916844345</c:v>
                      </c:pt>
                      <c:pt idx="10">
                        <c:v>40.04505773021684</c:v>
                      </c:pt>
                      <c:pt idx="11">
                        <c:v>43.656716417910452</c:v>
                      </c:pt>
                      <c:pt idx="12">
                        <c:v>44.135152458566061</c:v>
                      </c:pt>
                      <c:pt idx="13">
                        <c:v>44.776119402985074</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D-E6C4-4DD3-A6DA-3A1EA2752D5B}"/>
                  </c:ext>
                </c:extLst>
              </c15:ser>
            </c15:filteredLineSeries>
          </c:ext>
        </c:extLst>
      </c:lineChart>
      <c:catAx>
        <c:axId val="83640320"/>
        <c:scaling>
          <c:orientation val="minMax"/>
        </c:scaling>
        <c:axPos val="b"/>
        <c:numFmt formatCode="General" sourceLinked="1"/>
        <c:maj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83641856"/>
        <c:crosses val="autoZero"/>
        <c:auto val="1"/>
        <c:lblAlgn val="ctr"/>
        <c:lblOffset val="100"/>
      </c:catAx>
      <c:valAx>
        <c:axId val="83641856"/>
        <c:scaling>
          <c:logBase val="10"/>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solidFill>
              <a:schemeClr val="tx1"/>
            </a:solid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83640320"/>
        <c:crosses val="autoZero"/>
        <c:crossBetween val="between"/>
      </c:valAx>
      <c:spPr>
        <a:noFill/>
        <a:ln>
          <a:noFill/>
        </a:ln>
        <a:effectLst/>
      </c:spPr>
    </c:plotArea>
    <c:legend>
      <c:legendPos val="b"/>
      <c:layout>
        <c:manualLayout>
          <c:xMode val="edge"/>
          <c:yMode val="edge"/>
          <c:x val="0.05"/>
          <c:y val="0.89654545454545465"/>
          <c:w val="0.9"/>
          <c:h val="8.2074074074074077E-2"/>
        </c:manualLayout>
      </c:layout>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chart>
  <c:spPr>
    <a:solidFill>
      <a:schemeClr val="bg1"/>
    </a:solidFill>
    <a:ln w="9525" cap="flat" cmpd="sng" algn="ctr">
      <a:solidFill>
        <a:schemeClr val="tx1"/>
      </a:solidFill>
      <a:round/>
    </a:ln>
    <a:effectLst/>
  </c:spPr>
  <c:txPr>
    <a:bodyPr/>
    <a:lstStyle/>
    <a:p>
      <a:pPr>
        <a:defRPr/>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0134087301587301"/>
          <c:y val="7.8279461279461282E-2"/>
          <c:w val="0.86040796744340708"/>
          <c:h val="0.67001094276094253"/>
        </c:manualLayout>
      </c:layout>
      <c:lineChart>
        <c:grouping val="standard"/>
        <c:ser>
          <c:idx val="3"/>
          <c:order val="0"/>
          <c:tx>
            <c:v>9</c:v>
          </c:tx>
          <c:spPr>
            <a:ln w="19050" cap="rnd">
              <a:solidFill>
                <a:schemeClr val="accent4"/>
              </a:solidFill>
              <a:round/>
            </a:ln>
            <a:effectLst/>
          </c:spPr>
          <c:marker>
            <c:symbol val="square"/>
            <c:size val="4"/>
            <c:spPr>
              <a:solidFill>
                <a:schemeClr val="accent4"/>
              </a:solidFill>
              <a:ln w="9525">
                <a:noFill/>
              </a:ln>
              <a:effectLst/>
            </c:spPr>
          </c:marker>
          <c:cat>
            <c:strRef>
              <c:f>вулк_аповулк!$AD$27:$AD$52</c:f>
              <c:strCache>
                <c:ptCount val="26"/>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strCache>
            </c:strRef>
          </c:cat>
          <c:val>
            <c:numRef>
              <c:f>вулк_аповулк!$BX$27:$BX$51</c:f>
              <c:numCache>
                <c:formatCode>General</c:formatCode>
                <c:ptCount val="25"/>
                <c:pt idx="0">
                  <c:v>73.268354769560545</c:v>
                </c:pt>
                <c:pt idx="1">
                  <c:v>81.384521468578512</c:v>
                </c:pt>
                <c:pt idx="2">
                  <c:v>56.970326107678957</c:v>
                </c:pt>
                <c:pt idx="3">
                  <c:v>65.216035205317141</c:v>
                </c:pt>
                <c:pt idx="4">
                  <c:v>53.9408332107405</c:v>
                </c:pt>
                <c:pt idx="5">
                  <c:v>31.224856728738775</c:v>
                </c:pt>
                <c:pt idx="6">
                  <c:v>23.300246982618017</c:v>
                </c:pt>
                <c:pt idx="7">
                  <c:v>41.993579532719359</c:v>
                </c:pt>
                <c:pt idx="8">
                  <c:v>31.36152157070542</c:v>
                </c:pt>
                <c:pt idx="9">
                  <c:v>6.570135915162659</c:v>
                </c:pt>
                <c:pt idx="10">
                  <c:v>24.465259331748896</c:v>
                </c:pt>
                <c:pt idx="11">
                  <c:v>17.327617006073588</c:v>
                </c:pt>
                <c:pt idx="12">
                  <c:v>16.885348615151663</c:v>
                </c:pt>
                <c:pt idx="13">
                  <c:v>15.560727690926756</c:v>
                </c:pt>
                <c:pt idx="14">
                  <c:v>11.466450373202795</c:v>
                </c:pt>
                <c:pt idx="15">
                  <c:v>7.1305228057639631</c:v>
                </c:pt>
                <c:pt idx="16">
                  <c:v>8.7469318300799337</c:v>
                </c:pt>
                <c:pt idx="17">
                  <c:v>6.2911636205381702</c:v>
                </c:pt>
                <c:pt idx="18">
                  <c:v>7.1950299710213965</c:v>
                </c:pt>
                <c:pt idx="19">
                  <c:v>5.9262297108436233</c:v>
                </c:pt>
                <c:pt idx="20">
                  <c:v>5.6912747584067453</c:v>
                </c:pt>
                <c:pt idx="21">
                  <c:v>5.5998544744525454</c:v>
                </c:pt>
                <c:pt idx="22">
                  <c:v>5.538932555277678</c:v>
                </c:pt>
                <c:pt idx="23">
                  <c:v>5.3510101741613001</c:v>
                </c:pt>
                <c:pt idx="24">
                  <c:v>4.8681541582150061</c:v>
                </c:pt>
              </c:numCache>
            </c:numRef>
          </c:val>
          <c:extLst xmlns:c16r2="http://schemas.microsoft.com/office/drawing/2015/06/chart">
            <c:ext xmlns:c16="http://schemas.microsoft.com/office/drawing/2014/chart" uri="{C3380CC4-5D6E-409C-BE32-E72D297353CC}">
              <c16:uniqueId val="{00000000-C25C-4A9B-BAE7-37E2F4800982}"/>
            </c:ext>
          </c:extLst>
        </c:ser>
        <c:ser>
          <c:idx val="4"/>
          <c:order val="1"/>
          <c:tx>
            <c:v>8</c:v>
          </c:tx>
          <c:spPr>
            <a:ln w="19050" cap="rnd">
              <a:solidFill>
                <a:srgbClr val="C00000"/>
              </a:solidFill>
              <a:round/>
            </a:ln>
            <a:effectLst/>
          </c:spPr>
          <c:marker>
            <c:symbol val="square"/>
            <c:size val="4"/>
            <c:spPr>
              <a:solidFill>
                <a:srgbClr val="C00000"/>
              </a:solidFill>
              <a:ln w="9525">
                <a:noFill/>
              </a:ln>
              <a:effectLst/>
            </c:spPr>
          </c:marker>
          <c:cat>
            <c:strRef>
              <c:f>вулк_аповулк!$AD$27:$AD$52</c:f>
              <c:strCache>
                <c:ptCount val="26"/>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strCache>
            </c:strRef>
          </c:cat>
          <c:val>
            <c:numRef>
              <c:f>вулк_аповулк!$BY$27:$BY$51</c:f>
              <c:numCache>
                <c:formatCode>General</c:formatCode>
                <c:ptCount val="25"/>
                <c:pt idx="0">
                  <c:v>37.362505978000975</c:v>
                </c:pt>
                <c:pt idx="1">
                  <c:v>49.085507066279554</c:v>
                </c:pt>
                <c:pt idx="2">
                  <c:v>63.983425115745725</c:v>
                </c:pt>
                <c:pt idx="3">
                  <c:v>58.356676003734805</c:v>
                </c:pt>
                <c:pt idx="4">
                  <c:v>50.988831687624824</c:v>
                </c:pt>
                <c:pt idx="5">
                  <c:v>16.038539151532106</c:v>
                </c:pt>
                <c:pt idx="6">
                  <c:v>13.632860526278721</c:v>
                </c:pt>
                <c:pt idx="7">
                  <c:v>45.944461499585422</c:v>
                </c:pt>
                <c:pt idx="8">
                  <c:v>33.248432286041314</c:v>
                </c:pt>
                <c:pt idx="9">
                  <c:v>23.133730431254691</c:v>
                </c:pt>
                <c:pt idx="10">
                  <c:v>23.392177655791894</c:v>
                </c:pt>
                <c:pt idx="11">
                  <c:v>16.718476008289493</c:v>
                </c:pt>
                <c:pt idx="12">
                  <c:v>45.05998283459725</c:v>
                </c:pt>
                <c:pt idx="13">
                  <c:v>34.492001473412778</c:v>
                </c:pt>
                <c:pt idx="14">
                  <c:v>9.8286952662849405</c:v>
                </c:pt>
                <c:pt idx="15">
                  <c:v>8.8816014210562226</c:v>
                </c:pt>
                <c:pt idx="16">
                  <c:v>6.6073961914115804</c:v>
                </c:pt>
                <c:pt idx="17">
                  <c:v>2.3673136314583538</c:v>
                </c:pt>
                <c:pt idx="18">
                  <c:v>5.2307508369201354</c:v>
                </c:pt>
                <c:pt idx="19">
                  <c:v>4.1245773220761937</c:v>
                </c:pt>
                <c:pt idx="20">
                  <c:v>3.982296368874735</c:v>
                </c:pt>
                <c:pt idx="21">
                  <c:v>4.3284668464008478</c:v>
                </c:pt>
                <c:pt idx="22">
                  <c:v>4.166666666666667</c:v>
                </c:pt>
                <c:pt idx="23">
                  <c:v>4.4594594594594597</c:v>
                </c:pt>
                <c:pt idx="24">
                  <c:v>4.665387156198249</c:v>
                </c:pt>
              </c:numCache>
            </c:numRef>
          </c:val>
          <c:extLst xmlns:c16r2="http://schemas.microsoft.com/office/drawing/2015/06/chart">
            <c:ext xmlns:c16="http://schemas.microsoft.com/office/drawing/2014/chart" uri="{C3380CC4-5D6E-409C-BE32-E72D297353CC}">
              <c16:uniqueId val="{00000001-C25C-4A9B-BAE7-37E2F4800982}"/>
            </c:ext>
          </c:extLst>
        </c:ser>
        <c:ser>
          <c:idx val="5"/>
          <c:order val="2"/>
          <c:tx>
            <c:strRef>
              <c:f>вулк_аповулк!$CA$26</c:f>
              <c:strCache>
                <c:ptCount val="1"/>
                <c:pt idx="0">
                  <c:v>N-MORB</c:v>
                </c:pt>
              </c:strCache>
            </c:strRef>
          </c:tx>
          <c:spPr>
            <a:ln w="63500" cap="rnd">
              <a:solidFill>
                <a:srgbClr val="7030A0">
                  <a:alpha val="50000"/>
                </a:srgbClr>
              </a:solidFill>
              <a:round/>
            </a:ln>
            <a:effectLst/>
          </c:spPr>
          <c:marker>
            <c:symbol val="circle"/>
            <c:size val="5"/>
            <c:spPr>
              <a:noFill/>
              <a:ln w="9525">
                <a:noFill/>
              </a:ln>
              <a:effectLst/>
            </c:spPr>
          </c:marker>
          <c:cat>
            <c:strRef>
              <c:f>вулк_аповулк!$AD$27:$AD$52</c:f>
              <c:strCache>
                <c:ptCount val="26"/>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strCache>
            </c:strRef>
          </c:cat>
          <c:val>
            <c:numRef>
              <c:f>вулк_аповулк!$CA$27:$CA$51</c:f>
              <c:numCache>
                <c:formatCode>General</c:formatCode>
                <c:ptCount val="25"/>
                <c:pt idx="0">
                  <c:v>0.21875000000000006</c:v>
                </c:pt>
                <c:pt idx="1">
                  <c:v>0.88188976377952766</c:v>
                </c:pt>
                <c:pt idx="2">
                  <c:v>0.90128755364806867</c:v>
                </c:pt>
                <c:pt idx="3">
                  <c:v>2.3809523809523809</c:v>
                </c:pt>
                <c:pt idx="4">
                  <c:v>1.4117647058823519</c:v>
                </c:pt>
                <c:pt idx="5">
                  <c:v>3.170731707317076</c:v>
                </c:pt>
                <c:pt idx="6">
                  <c:v>3.2678821879382887</c:v>
                </c:pt>
                <c:pt idx="7">
                  <c:v>3.6390101892285283</c:v>
                </c:pt>
                <c:pt idx="8">
                  <c:v>4.2134831460674143</c:v>
                </c:pt>
                <c:pt idx="9">
                  <c:v>4.2654028436018958</c:v>
                </c:pt>
                <c:pt idx="10">
                  <c:v>4.7826086956521783</c:v>
                </c:pt>
                <c:pt idx="11">
                  <c:v>5.4074074074074066</c:v>
                </c:pt>
                <c:pt idx="12">
                  <c:v>6.6071428571428559</c:v>
                </c:pt>
                <c:pt idx="13">
                  <c:v>6.6343042071197376</c:v>
                </c:pt>
                <c:pt idx="14">
                  <c:v>5.9234234234234258</c:v>
                </c:pt>
                <c:pt idx="15">
                  <c:v>6.0714285714285712</c:v>
                </c:pt>
                <c:pt idx="16">
                  <c:v>6.1744966442953011</c:v>
                </c:pt>
                <c:pt idx="17">
                  <c:v>6.2672811059907838</c:v>
                </c:pt>
                <c:pt idx="18">
                  <c:v>6.2037037037037077</c:v>
                </c:pt>
                <c:pt idx="19">
                  <c:v>6.1736770691994565</c:v>
                </c:pt>
                <c:pt idx="20">
                  <c:v>6.1585365853658507</c:v>
                </c:pt>
                <c:pt idx="21">
                  <c:v>6.1538461538461542</c:v>
                </c:pt>
                <c:pt idx="22">
                  <c:v>6.1874999999999991</c:v>
                </c:pt>
                <c:pt idx="23">
                  <c:v>6.2162162162162149</c:v>
                </c:pt>
                <c:pt idx="24">
                  <c:v>6.1866125760649062</c:v>
                </c:pt>
              </c:numCache>
            </c:numRef>
          </c:val>
          <c:extLst xmlns:c16r2="http://schemas.microsoft.com/office/drawing/2015/06/chart">
            <c:ext xmlns:c16="http://schemas.microsoft.com/office/drawing/2014/chart" uri="{C3380CC4-5D6E-409C-BE32-E72D297353CC}">
              <c16:uniqueId val="{00000002-C25C-4A9B-BAE7-37E2F4800982}"/>
            </c:ext>
          </c:extLst>
        </c:ser>
        <c:ser>
          <c:idx val="1"/>
          <c:order val="3"/>
          <c:tx>
            <c:v>10</c:v>
          </c:tx>
          <c:spPr>
            <a:ln w="19050"/>
          </c:spPr>
          <c:marker>
            <c:symbol val="square"/>
            <c:size val="4"/>
            <c:spPr>
              <a:solidFill>
                <a:schemeClr val="accent2">
                  <a:lumMod val="75000"/>
                </a:schemeClr>
              </a:solidFill>
              <a:ln>
                <a:noFill/>
              </a:ln>
            </c:spPr>
          </c:marker>
          <c:cat>
            <c:strRef>
              <c:f>вулк_аповулк!$AD$27:$AD$52</c:f>
              <c:strCache>
                <c:ptCount val="26"/>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strCache>
            </c:strRef>
          </c:cat>
          <c:val>
            <c:numRef>
              <c:f>вулк_аповулк!$BW$27:$BW$51</c:f>
              <c:numCache>
                <c:formatCode>General</c:formatCode>
                <c:ptCount val="25"/>
                <c:pt idx="0">
                  <c:v>78.824626865671632</c:v>
                </c:pt>
                <c:pt idx="1">
                  <c:v>56.260430132800586</c:v>
                </c:pt>
                <c:pt idx="2">
                  <c:v>35.946875066726435</c:v>
                </c:pt>
                <c:pt idx="3">
                  <c:v>132.19616204690826</c:v>
                </c:pt>
                <c:pt idx="4">
                  <c:v>78.314310798946437</c:v>
                </c:pt>
                <c:pt idx="5">
                  <c:v>72.806698216235873</c:v>
                </c:pt>
                <c:pt idx="6">
                  <c:v>58.177555420652673</c:v>
                </c:pt>
                <c:pt idx="7">
                  <c:v>56.529579178344108</c:v>
                </c:pt>
                <c:pt idx="8">
                  <c:v>43.216501760858627</c:v>
                </c:pt>
                <c:pt idx="9">
                  <c:v>10.767489566386081</c:v>
                </c:pt>
                <c:pt idx="10">
                  <c:v>34.458144062297187</c:v>
                </c:pt>
                <c:pt idx="11">
                  <c:v>28.148148148148142</c:v>
                </c:pt>
                <c:pt idx="12">
                  <c:v>32.728811300639663</c:v>
                </c:pt>
                <c:pt idx="13">
                  <c:v>28.94508042312707</c:v>
                </c:pt>
                <c:pt idx="14">
                  <c:v>19.819819819819827</c:v>
                </c:pt>
                <c:pt idx="15">
                  <c:v>12.501066098081024</c:v>
                </c:pt>
                <c:pt idx="16">
                  <c:v>16.56065311028749</c:v>
                </c:pt>
                <c:pt idx="17">
                  <c:v>5.806657954467294</c:v>
                </c:pt>
                <c:pt idx="18">
                  <c:v>15.174129353233827</c:v>
                </c:pt>
                <c:pt idx="19">
                  <c:v>13.74268413698131</c:v>
                </c:pt>
                <c:pt idx="20">
                  <c:v>13.105205678922459</c:v>
                </c:pt>
                <c:pt idx="21">
                  <c:v>14.197146137444648</c:v>
                </c:pt>
                <c:pt idx="22">
                  <c:v>13.264925373134325</c:v>
                </c:pt>
                <c:pt idx="23">
                  <c:v>14.158935054457444</c:v>
                </c:pt>
                <c:pt idx="24">
                  <c:v>14.592352638430565</c:v>
                </c:pt>
              </c:numCache>
            </c:numRef>
          </c:val>
          <c:extLst xmlns:c16r2="http://schemas.microsoft.com/office/drawing/2015/06/chart">
            <c:ext xmlns:c16="http://schemas.microsoft.com/office/drawing/2014/chart" uri="{C3380CC4-5D6E-409C-BE32-E72D297353CC}">
              <c16:uniqueId val="{00000003-C25C-4A9B-BAE7-37E2F4800982}"/>
            </c:ext>
          </c:extLst>
        </c:ser>
        <c:marker val="1"/>
        <c:axId val="83669760"/>
        <c:axId val="83671296"/>
        <c:extLst xmlns:c16r2="http://schemas.microsoft.com/office/drawing/2015/06/chart">
          <c:ext xmlns:c15="http://schemas.microsoft.com/office/drawing/2012/chart" uri="{02D57815-91ED-43cb-92C2-25804820EDAC}">
            <c15:filteredLineSeries>
              <c15:ser>
                <c:idx val="0"/>
                <c:order val="3"/>
                <c:tx>
                  <c:v>BC-312-16</c:v>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extLst xmlns:c16r2="http://schemas.microsoft.com/office/drawing/2015/06/chart">
                      <c:ext uri="{02D57815-91ED-43cb-92C2-25804820EDAC}">
                        <c15:formulaRef>
                          <c15:sqref>вулк_аповулк!$AD$27:$AD$52</c15:sqref>
                        </c15:formulaRef>
                      </c:ext>
                    </c:extLst>
                    <c:strCache>
                      <c:ptCount val="26"/>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strCache>
                  </c:strRef>
                </c:cat>
                <c:val>
                  <c:numRef>
                    <c:extLst xmlns:c16r2="http://schemas.microsoft.com/office/drawing/2015/06/chart">
                      <c:ext uri="{02D57815-91ED-43cb-92C2-25804820EDAC}">
                        <c15:formulaRef>
                          <c15:sqref>вулк_аповулк!$BK$27:$BK$51</c15:sqref>
                        </c15:formulaRef>
                      </c:ext>
                    </c:extLst>
                    <c:numCache>
                      <c:formatCode>General</c:formatCode>
                      <c:ptCount val="25"/>
                      <c:pt idx="0">
                        <c:v>17.455240109628221</c:v>
                      </c:pt>
                      <c:pt idx="1">
                        <c:v>25.957417262784958</c:v>
                      </c:pt>
                      <c:pt idx="2">
                        <c:v>18.353623111322047</c:v>
                      </c:pt>
                      <c:pt idx="3">
                        <c:v>4.255753779109356</c:v>
                      </c:pt>
                      <c:pt idx="4">
                        <c:v>2.8037907250602818</c:v>
                      </c:pt>
                      <c:pt idx="5">
                        <c:v>5.8127368690274137</c:v>
                      </c:pt>
                      <c:pt idx="6">
                        <c:v>4.5625500543494972</c:v>
                      </c:pt>
                      <c:pt idx="7">
                        <c:v>4.5530990213178697</c:v>
                      </c:pt>
                      <c:pt idx="8">
                        <c:v>4.3346525851265518</c:v>
                      </c:pt>
                      <c:pt idx="9">
                        <c:v>7.4872424199982852</c:v>
                      </c:pt>
                      <c:pt idx="10">
                        <c:v>4.1771148505823348</c:v>
                      </c:pt>
                      <c:pt idx="11">
                        <c:v>3.9124563075945349</c:v>
                      </c:pt>
                      <c:pt idx="12">
                        <c:v>3.8571758392346447</c:v>
                      </c:pt>
                      <c:pt idx="13">
                        <c:v>3.892499714630361</c:v>
                      </c:pt>
                      <c:pt idx="14">
                        <c:v>3.9586178170544235</c:v>
                      </c:pt>
                      <c:pt idx="15">
                        <c:v>3.9887052294702441</c:v>
                      </c:pt>
                      <c:pt idx="16">
                        <c:v>3.483862867160159</c:v>
                      </c:pt>
                      <c:pt idx="17">
                        <c:v>4.1304836073855729</c:v>
                      </c:pt>
                      <c:pt idx="18">
                        <c:v>3.2272799491579285</c:v>
                      </c:pt>
                      <c:pt idx="19">
                        <c:v>2.9103119466365208</c:v>
                      </c:pt>
                      <c:pt idx="20">
                        <c:v>2.7610500127880213</c:v>
                      </c:pt>
                      <c:pt idx="21">
                        <c:v>2.628746372788318</c:v>
                      </c:pt>
                      <c:pt idx="22">
                        <c:v>2.5942365745154121</c:v>
                      </c:pt>
                      <c:pt idx="23">
                        <c:v>2.4324324324324325</c:v>
                      </c:pt>
                      <c:pt idx="24">
                        <c:v>2.1813975253162967</c:v>
                      </c:pt>
                    </c:numCache>
                  </c:numRef>
                </c:val>
                <c:smooth val="0"/>
                <c:extLst xmlns:c16r2="http://schemas.microsoft.com/office/drawing/2015/06/chart">
                  <c:ext xmlns:c16="http://schemas.microsoft.com/office/drawing/2014/chart" uri="{C3380CC4-5D6E-409C-BE32-E72D297353CC}">
                    <c16:uniqueId val="{00000004-C25C-4A9B-BAE7-37E2F4800982}"/>
                  </c:ext>
                </c:extLst>
              </c15:ser>
            </c15:filteredLineSeries>
          </c:ext>
        </c:extLst>
      </c:lineChart>
      <c:catAx>
        <c:axId val="83669760"/>
        <c:scaling>
          <c:orientation val="minMax"/>
        </c:scaling>
        <c:axPos val="b"/>
        <c:numFmt formatCode="General" sourceLinked="1"/>
        <c:majorTickMark val="in"/>
        <c:tickLblPos val="nextTo"/>
        <c:spPr>
          <a:noFill/>
          <a:ln w="9525" cap="flat" cmpd="sng" algn="ctr">
            <a:solidFill>
              <a:schemeClr val="tx1"/>
            </a:solidFill>
            <a:round/>
          </a:ln>
          <a:effectLst/>
        </c:spPr>
        <c:txPr>
          <a:bodyPr rot="-60000000" vert="horz"/>
          <a:lstStyle/>
          <a:p>
            <a:pPr>
              <a:defRPr sz="600"/>
            </a:pPr>
            <a:endParaRPr lang="ru-RU"/>
          </a:p>
        </c:txPr>
        <c:crossAx val="83671296"/>
        <c:crossesAt val="0.1"/>
        <c:auto val="1"/>
        <c:lblAlgn val="ctr"/>
        <c:lblOffset val="100"/>
      </c:catAx>
      <c:valAx>
        <c:axId val="83671296"/>
        <c:scaling>
          <c:logBase val="10"/>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solidFill>
              <a:schemeClr val="tx1"/>
            </a:solidFill>
          </a:ln>
          <a:effectLst/>
        </c:spPr>
        <c:txPr>
          <a:bodyPr rot="-60000000" vert="horz"/>
          <a:lstStyle/>
          <a:p>
            <a:pPr>
              <a:defRPr sz="600"/>
            </a:pPr>
            <a:endParaRPr lang="ru-RU"/>
          </a:p>
        </c:txPr>
        <c:crossAx val="83669760"/>
        <c:crosses val="autoZero"/>
        <c:crossBetween val="between"/>
      </c:valAx>
      <c:spPr>
        <a:noFill/>
        <a:ln w="25400">
          <a:noFill/>
        </a:ln>
        <a:effectLst/>
      </c:spPr>
    </c:plotArea>
    <c:legend>
      <c:legendPos val="b"/>
      <c:layout>
        <c:manualLayout>
          <c:xMode val="edge"/>
          <c:yMode val="edge"/>
          <c:x val="7.14984126984127E-2"/>
          <c:y val="0.89402693602693606"/>
          <c:w val="0.8311944444444449"/>
          <c:h val="9.5282721385441582E-2"/>
        </c:manualLayout>
      </c:layout>
      <c:spPr>
        <a:noFill/>
        <a:ln>
          <a:noFill/>
        </a:ln>
        <a:effectLst/>
      </c:spPr>
      <c:txPr>
        <a:bodyPr rot="0" vert="horz"/>
        <a:lstStyle/>
        <a:p>
          <a:pPr>
            <a:defRPr sz="600"/>
          </a:pPr>
          <a:endParaRPr lang="ru-RU"/>
        </a:p>
      </c:txPr>
    </c:legend>
    <c:plotVisOnly val="1"/>
    <c:dispBlanksAs val="gap"/>
  </c:chart>
  <c:spPr>
    <a:solidFill>
      <a:schemeClr val="bg1"/>
    </a:solidFill>
    <a:ln w="952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1083369054898799"/>
          <c:y val="6.6869658119658129E-2"/>
          <c:w val="0.86078544104113319"/>
          <c:h val="0.66492760942760953"/>
        </c:manualLayout>
      </c:layout>
      <c:lineChart>
        <c:grouping val="standard"/>
        <c:ser>
          <c:idx val="0"/>
          <c:order val="0"/>
          <c:tx>
            <c:v>11</c:v>
          </c:tx>
          <c:spPr>
            <a:ln>
              <a:solidFill>
                <a:srgbClr val="6666FF"/>
              </a:solidFill>
            </a:ln>
          </c:spPr>
          <c:marker>
            <c:symbol val="triangle"/>
            <c:size val="4"/>
            <c:spPr>
              <a:solidFill>
                <a:srgbClr val="6666FF"/>
              </a:solidFill>
              <a:ln>
                <a:noFill/>
              </a:ln>
            </c:spPr>
          </c:marker>
          <c:cat>
            <c:strRef>
              <c:f>вулк_аповулк!$W$27:$W$55</c:f>
              <c:strCache>
                <c:ptCount val="29"/>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pt idx="26">
                  <c:v>Co</c:v>
                </c:pt>
                <c:pt idx="27">
                  <c:v>Ni</c:v>
                </c:pt>
                <c:pt idx="28">
                  <c:v>Pb</c:v>
                </c:pt>
              </c:strCache>
            </c:strRef>
          </c:cat>
          <c:val>
            <c:numRef>
              <c:f>вулк_аповулк!$BK$27:$BK$51</c:f>
              <c:numCache>
                <c:formatCode>General</c:formatCode>
                <c:ptCount val="25"/>
                <c:pt idx="0">
                  <c:v>17.455240109628214</c:v>
                </c:pt>
                <c:pt idx="1">
                  <c:v>25.957417262784951</c:v>
                </c:pt>
                <c:pt idx="2">
                  <c:v>18.35362311132204</c:v>
                </c:pt>
                <c:pt idx="3">
                  <c:v>4.255753779109356</c:v>
                </c:pt>
                <c:pt idx="4">
                  <c:v>2.8037907250602818</c:v>
                </c:pt>
                <c:pt idx="5">
                  <c:v>5.8127368690274084</c:v>
                </c:pt>
                <c:pt idx="6">
                  <c:v>4.5625500543494946</c:v>
                </c:pt>
                <c:pt idx="7">
                  <c:v>4.5530990213178715</c:v>
                </c:pt>
                <c:pt idx="8">
                  <c:v>4.3346525851265518</c:v>
                </c:pt>
                <c:pt idx="9">
                  <c:v>7.487242419998287</c:v>
                </c:pt>
                <c:pt idx="10">
                  <c:v>4.1771148505823321</c:v>
                </c:pt>
                <c:pt idx="11">
                  <c:v>3.912456307594534</c:v>
                </c:pt>
                <c:pt idx="12">
                  <c:v>3.8571758392346434</c:v>
                </c:pt>
                <c:pt idx="13">
                  <c:v>3.8924997146303602</c:v>
                </c:pt>
                <c:pt idx="14">
                  <c:v>3.9586178170544235</c:v>
                </c:pt>
                <c:pt idx="15">
                  <c:v>3.9887052294702432</c:v>
                </c:pt>
                <c:pt idx="16">
                  <c:v>3.483862867160159</c:v>
                </c:pt>
                <c:pt idx="17">
                  <c:v>4.1304836073855711</c:v>
                </c:pt>
                <c:pt idx="18">
                  <c:v>3.2272799491579294</c:v>
                </c:pt>
                <c:pt idx="19">
                  <c:v>2.9103119466365217</c:v>
                </c:pt>
                <c:pt idx="20">
                  <c:v>2.7610500127880213</c:v>
                </c:pt>
                <c:pt idx="21">
                  <c:v>2.6287463727883189</c:v>
                </c:pt>
                <c:pt idx="22">
                  <c:v>2.594236574515413</c:v>
                </c:pt>
                <c:pt idx="23">
                  <c:v>2.4324324324324325</c:v>
                </c:pt>
                <c:pt idx="24">
                  <c:v>2.181397525316298</c:v>
                </c:pt>
              </c:numCache>
            </c:numRef>
          </c:val>
          <c:extLst xmlns:c16r2="http://schemas.microsoft.com/office/drawing/2015/06/chart">
            <c:ext xmlns:c16="http://schemas.microsoft.com/office/drawing/2014/chart" uri="{C3380CC4-5D6E-409C-BE32-E72D297353CC}">
              <c16:uniqueId val="{00000000-3DBE-4C78-8E3B-342081DAE197}"/>
            </c:ext>
          </c:extLst>
        </c:ser>
        <c:ser>
          <c:idx val="3"/>
          <c:order val="1"/>
          <c:tx>
            <c:v>14</c:v>
          </c:tx>
          <c:spPr>
            <a:ln>
              <a:solidFill>
                <a:srgbClr val="FF66CC"/>
              </a:solidFill>
            </a:ln>
          </c:spPr>
          <c:marker>
            <c:symbol val="triangle"/>
            <c:size val="4"/>
            <c:spPr>
              <a:solidFill>
                <a:srgbClr val="FF66CC"/>
              </a:solidFill>
              <a:ln>
                <a:noFill/>
              </a:ln>
            </c:spPr>
          </c:marker>
          <c:cat>
            <c:strRef>
              <c:f>вулк_аповулк!$W$27:$W$55</c:f>
              <c:strCache>
                <c:ptCount val="29"/>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pt idx="26">
                  <c:v>Co</c:v>
                </c:pt>
                <c:pt idx="27">
                  <c:v>Ni</c:v>
                </c:pt>
                <c:pt idx="28">
                  <c:v>Pb</c:v>
                </c:pt>
              </c:strCache>
            </c:strRef>
          </c:cat>
          <c:val>
            <c:numRef>
              <c:f>вулк_аповулк!$BL$27:$BL$51</c:f>
              <c:numCache>
                <c:formatCode>General</c:formatCode>
                <c:ptCount val="25"/>
                <c:pt idx="0">
                  <c:v>12.148624401913867</c:v>
                </c:pt>
                <c:pt idx="1">
                  <c:v>22.89680895151265</c:v>
                </c:pt>
                <c:pt idx="2">
                  <c:v>21.583293974303679</c:v>
                </c:pt>
                <c:pt idx="3">
                  <c:v>5.6960583276372745</c:v>
                </c:pt>
                <c:pt idx="4">
                  <c:v>2.8145229383619474</c:v>
                </c:pt>
                <c:pt idx="5">
                  <c:v>6.5643599019722263</c:v>
                </c:pt>
                <c:pt idx="6">
                  <c:v>4.7310038451988721</c:v>
                </c:pt>
                <c:pt idx="7">
                  <c:v>6.6163821622336902</c:v>
                </c:pt>
                <c:pt idx="8">
                  <c:v>6.3504650287618949</c:v>
                </c:pt>
                <c:pt idx="9">
                  <c:v>9.8386584729812476</c:v>
                </c:pt>
                <c:pt idx="10">
                  <c:v>6.1433846473892215</c:v>
                </c:pt>
                <c:pt idx="11">
                  <c:v>6.1802232854864458</c:v>
                </c:pt>
                <c:pt idx="12">
                  <c:v>5.0399436090225596</c:v>
                </c:pt>
                <c:pt idx="13">
                  <c:v>4.8534011551385081</c:v>
                </c:pt>
                <c:pt idx="14">
                  <c:v>5.4083688952110061</c:v>
                </c:pt>
                <c:pt idx="15">
                  <c:v>5.090852130325815</c:v>
                </c:pt>
                <c:pt idx="16">
                  <c:v>4.4781196814488959</c:v>
                </c:pt>
                <c:pt idx="17">
                  <c:v>4.6824929809861899</c:v>
                </c:pt>
                <c:pt idx="18">
                  <c:v>4.2364433811802282</c:v>
                </c:pt>
                <c:pt idx="19">
                  <c:v>3.8709237630897277</c:v>
                </c:pt>
                <c:pt idx="20">
                  <c:v>3.4146341463414642</c:v>
                </c:pt>
                <c:pt idx="21">
                  <c:v>3.3256217466743796</c:v>
                </c:pt>
                <c:pt idx="22">
                  <c:v>3.4203050239234445</c:v>
                </c:pt>
                <c:pt idx="23">
                  <c:v>3.2733091943618269</c:v>
                </c:pt>
                <c:pt idx="24">
                  <c:v>3.1333404505177689</c:v>
                </c:pt>
              </c:numCache>
            </c:numRef>
          </c:val>
          <c:extLst xmlns:c16r2="http://schemas.microsoft.com/office/drawing/2015/06/chart">
            <c:ext xmlns:c16="http://schemas.microsoft.com/office/drawing/2014/chart" uri="{C3380CC4-5D6E-409C-BE32-E72D297353CC}">
              <c16:uniqueId val="{00000001-3DBE-4C78-8E3B-342081DAE197}"/>
            </c:ext>
          </c:extLst>
        </c:ser>
        <c:ser>
          <c:idx val="4"/>
          <c:order val="2"/>
          <c:tx>
            <c:v>12</c:v>
          </c:tx>
          <c:spPr>
            <a:ln>
              <a:solidFill>
                <a:srgbClr val="00FF00"/>
              </a:solidFill>
            </a:ln>
          </c:spPr>
          <c:marker>
            <c:symbol val="triangle"/>
            <c:size val="4"/>
            <c:spPr>
              <a:solidFill>
                <a:srgbClr val="00FF00"/>
              </a:solidFill>
              <a:ln>
                <a:noFill/>
              </a:ln>
            </c:spPr>
          </c:marker>
          <c:cat>
            <c:strRef>
              <c:f>вулк_аповулк!$W$27:$W$55</c:f>
              <c:strCache>
                <c:ptCount val="29"/>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pt idx="26">
                  <c:v>Co</c:v>
                </c:pt>
                <c:pt idx="27">
                  <c:v>Ni</c:v>
                </c:pt>
                <c:pt idx="28">
                  <c:v>Pb</c:v>
                </c:pt>
              </c:strCache>
            </c:strRef>
          </c:cat>
          <c:val>
            <c:numRef>
              <c:f>вулк_аповулк!$BM$27:$BM$51</c:f>
              <c:numCache>
                <c:formatCode>General</c:formatCode>
                <c:ptCount val="25"/>
                <c:pt idx="0">
                  <c:v>12.16317365269461</c:v>
                </c:pt>
                <c:pt idx="1">
                  <c:v>19.241831298033848</c:v>
                </c:pt>
                <c:pt idx="2">
                  <c:v>15.978772069594715</c:v>
                </c:pt>
                <c:pt idx="3">
                  <c:v>7.1285999429711975</c:v>
                </c:pt>
                <c:pt idx="4">
                  <c:v>3.5223670306445931</c:v>
                </c:pt>
                <c:pt idx="5">
                  <c:v>7.3024682342631815</c:v>
                </c:pt>
                <c:pt idx="6">
                  <c:v>6.0468124060434505</c:v>
                </c:pt>
                <c:pt idx="7">
                  <c:v>7.1472774974069315</c:v>
                </c:pt>
                <c:pt idx="8">
                  <c:v>6.7953979681087269</c:v>
                </c:pt>
                <c:pt idx="9">
                  <c:v>11.883815307773078</c:v>
                </c:pt>
                <c:pt idx="10">
                  <c:v>6.4436344701900525</c:v>
                </c:pt>
                <c:pt idx="11">
                  <c:v>7.0747394100687488</c:v>
                </c:pt>
                <c:pt idx="12">
                  <c:v>6.1839713430282295</c:v>
                </c:pt>
                <c:pt idx="13">
                  <c:v>5.9298877972210917</c:v>
                </c:pt>
                <c:pt idx="14">
                  <c:v>6.6758375141608681</c:v>
                </c:pt>
                <c:pt idx="15">
                  <c:v>6.8612774451097822</c:v>
                </c:pt>
                <c:pt idx="16">
                  <c:v>6.3195756138729253</c:v>
                </c:pt>
                <c:pt idx="17">
                  <c:v>5.843163902609529</c:v>
                </c:pt>
                <c:pt idx="18">
                  <c:v>6.0185185185185155</c:v>
                </c:pt>
                <c:pt idx="19">
                  <c:v>5.1917873885878167</c:v>
                </c:pt>
                <c:pt idx="20">
                  <c:v>5.0934715933985704</c:v>
                </c:pt>
                <c:pt idx="21">
                  <c:v>4.88912285319471</c:v>
                </c:pt>
                <c:pt idx="22">
                  <c:v>4.8839820359281436</c:v>
                </c:pt>
                <c:pt idx="23">
                  <c:v>4.7337756918595275</c:v>
                </c:pt>
                <c:pt idx="24">
                  <c:v>4.8584372836477145</c:v>
                </c:pt>
              </c:numCache>
            </c:numRef>
          </c:val>
          <c:extLst xmlns:c16r2="http://schemas.microsoft.com/office/drawing/2015/06/chart">
            <c:ext xmlns:c16="http://schemas.microsoft.com/office/drawing/2014/chart" uri="{C3380CC4-5D6E-409C-BE32-E72D297353CC}">
              <c16:uniqueId val="{00000002-3DBE-4C78-8E3B-342081DAE197}"/>
            </c:ext>
          </c:extLst>
        </c:ser>
        <c:ser>
          <c:idx val="1"/>
          <c:order val="3"/>
          <c:tx>
            <c:v>N-MORB</c:v>
          </c:tx>
          <c:spPr>
            <a:ln w="63500">
              <a:solidFill>
                <a:srgbClr val="7030A0">
                  <a:alpha val="50000"/>
                </a:srgbClr>
              </a:solidFill>
            </a:ln>
          </c:spPr>
          <c:marker>
            <c:symbol val="none"/>
          </c:marker>
          <c:cat>
            <c:strRef>
              <c:f>вулк_аповулк!$W$27:$W$55</c:f>
              <c:strCache>
                <c:ptCount val="29"/>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pt idx="26">
                  <c:v>Co</c:v>
                </c:pt>
                <c:pt idx="27">
                  <c:v>Ni</c:v>
                </c:pt>
                <c:pt idx="28">
                  <c:v>Pb</c:v>
                </c:pt>
              </c:strCache>
            </c:strRef>
          </c:cat>
          <c:val>
            <c:numRef>
              <c:f>вулк_аповулк!$CA$27:$CA$51</c:f>
              <c:numCache>
                <c:formatCode>General</c:formatCode>
                <c:ptCount val="25"/>
                <c:pt idx="0">
                  <c:v>0.21875000000000006</c:v>
                </c:pt>
                <c:pt idx="1">
                  <c:v>0.88188976377952766</c:v>
                </c:pt>
                <c:pt idx="2">
                  <c:v>0.90128755364806867</c:v>
                </c:pt>
                <c:pt idx="3">
                  <c:v>2.3809523809523809</c:v>
                </c:pt>
                <c:pt idx="4">
                  <c:v>1.4117647058823519</c:v>
                </c:pt>
                <c:pt idx="5">
                  <c:v>3.170731707317076</c:v>
                </c:pt>
                <c:pt idx="6">
                  <c:v>3.2678821879382887</c:v>
                </c:pt>
                <c:pt idx="7">
                  <c:v>3.6390101892285283</c:v>
                </c:pt>
                <c:pt idx="8">
                  <c:v>4.2134831460674143</c:v>
                </c:pt>
                <c:pt idx="9">
                  <c:v>4.2654028436018958</c:v>
                </c:pt>
                <c:pt idx="10">
                  <c:v>4.7826086956521783</c:v>
                </c:pt>
                <c:pt idx="11">
                  <c:v>5.4074074074074066</c:v>
                </c:pt>
                <c:pt idx="12">
                  <c:v>6.6071428571428559</c:v>
                </c:pt>
                <c:pt idx="13">
                  <c:v>6.6343042071197376</c:v>
                </c:pt>
                <c:pt idx="14">
                  <c:v>5.9234234234234258</c:v>
                </c:pt>
                <c:pt idx="15">
                  <c:v>6.0714285714285712</c:v>
                </c:pt>
                <c:pt idx="16">
                  <c:v>6.1744966442953011</c:v>
                </c:pt>
                <c:pt idx="17">
                  <c:v>6.2672811059907838</c:v>
                </c:pt>
                <c:pt idx="18">
                  <c:v>6.2037037037037077</c:v>
                </c:pt>
                <c:pt idx="19">
                  <c:v>6.1736770691994565</c:v>
                </c:pt>
                <c:pt idx="20">
                  <c:v>6.1585365853658507</c:v>
                </c:pt>
                <c:pt idx="21">
                  <c:v>6.1538461538461542</c:v>
                </c:pt>
                <c:pt idx="22">
                  <c:v>6.1874999999999991</c:v>
                </c:pt>
                <c:pt idx="23">
                  <c:v>6.2162162162162149</c:v>
                </c:pt>
                <c:pt idx="24">
                  <c:v>6.1866125760649062</c:v>
                </c:pt>
              </c:numCache>
            </c:numRef>
          </c:val>
          <c:extLst xmlns:c16r2="http://schemas.microsoft.com/office/drawing/2015/06/chart">
            <c:ext xmlns:c16="http://schemas.microsoft.com/office/drawing/2014/chart" uri="{C3380CC4-5D6E-409C-BE32-E72D297353CC}">
              <c16:uniqueId val="{00000003-3DBE-4C78-8E3B-342081DAE197}"/>
            </c:ext>
          </c:extLst>
        </c:ser>
        <c:ser>
          <c:idx val="2"/>
          <c:order val="4"/>
          <c:tx>
            <c:v>E-MORB</c:v>
          </c:tx>
          <c:spPr>
            <a:ln w="63500">
              <a:solidFill>
                <a:schemeClr val="accent1">
                  <a:alpha val="50000"/>
                </a:schemeClr>
              </a:solidFill>
            </a:ln>
          </c:spPr>
          <c:marker>
            <c:symbol val="none"/>
          </c:marker>
          <c:cat>
            <c:strRef>
              <c:f>вулк_аповулк!$W$27:$W$55</c:f>
              <c:strCache>
                <c:ptCount val="29"/>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pt idx="26">
                  <c:v>Co</c:v>
                </c:pt>
                <c:pt idx="27">
                  <c:v>Ni</c:v>
                </c:pt>
                <c:pt idx="28">
                  <c:v>Pb</c:v>
                </c:pt>
              </c:strCache>
              <c:extLst xmlns:c16r2="http://schemas.microsoft.com/office/drawing/2015/06/chart" xmlns:c15="http://schemas.microsoft.com/office/drawing/2012/chart"/>
            </c:strRef>
          </c:cat>
          <c:val>
            <c:numRef>
              <c:f>вулк_аповулк!$CB$27:$CB$51</c:f>
              <c:numCache>
                <c:formatCode>General</c:formatCode>
                <c:ptCount val="25"/>
                <c:pt idx="0">
                  <c:v>1.9687500000000004</c:v>
                </c:pt>
                <c:pt idx="1">
                  <c:v>7.9370078740157464</c:v>
                </c:pt>
                <c:pt idx="2">
                  <c:v>8.1545064377682479</c:v>
                </c:pt>
                <c:pt idx="3">
                  <c:v>8.5714285714285712</c:v>
                </c:pt>
                <c:pt idx="4">
                  <c:v>7.0588235294117636</c:v>
                </c:pt>
                <c:pt idx="5">
                  <c:v>11.46341463414635</c:v>
                </c:pt>
                <c:pt idx="6">
                  <c:v>11.64095371669004</c:v>
                </c:pt>
                <c:pt idx="7">
                  <c:v>9.170305676855893</c:v>
                </c:pt>
                <c:pt idx="8">
                  <c:v>8.4269662921348321</c:v>
                </c:pt>
                <c:pt idx="9">
                  <c:v>7.3459715639810401</c:v>
                </c:pt>
                <c:pt idx="10">
                  <c:v>7.427536231884055</c:v>
                </c:pt>
                <c:pt idx="11">
                  <c:v>6.6666666666666661</c:v>
                </c:pt>
                <c:pt idx="12">
                  <c:v>6.5178571428571415</c:v>
                </c:pt>
                <c:pt idx="13">
                  <c:v>6.5695792880258885</c:v>
                </c:pt>
                <c:pt idx="14">
                  <c:v>5.8558558558558538</c:v>
                </c:pt>
                <c:pt idx="15">
                  <c:v>5.4166666666666679</c:v>
                </c:pt>
                <c:pt idx="16">
                  <c:v>4.9832214765100691</c:v>
                </c:pt>
                <c:pt idx="17">
                  <c:v>7.7880184331797233</c:v>
                </c:pt>
                <c:pt idx="18">
                  <c:v>4.9074074074074066</c:v>
                </c:pt>
                <c:pt idx="19">
                  <c:v>4.8168249660786957</c:v>
                </c:pt>
                <c:pt idx="20">
                  <c:v>4.8170731707317076</c:v>
                </c:pt>
                <c:pt idx="21">
                  <c:v>4.8351648351648375</c:v>
                </c:pt>
                <c:pt idx="22">
                  <c:v>4.8124999999999982</c:v>
                </c:pt>
                <c:pt idx="23">
                  <c:v>4.8108108108108087</c:v>
                </c:pt>
                <c:pt idx="24">
                  <c:v>4.8073022312373226</c:v>
                </c:pt>
              </c:numCache>
              <c:extLst xmlns:c16r2="http://schemas.microsoft.com/office/drawing/2015/06/chart" xmlns:c15="http://schemas.microsoft.com/office/drawing/2012/chart"/>
            </c:numRef>
          </c:val>
          <c:extLst xmlns:c16r2="http://schemas.microsoft.com/office/drawing/2015/06/chart">
            <c:ext xmlns:c16="http://schemas.microsoft.com/office/drawing/2014/chart" uri="{C3380CC4-5D6E-409C-BE32-E72D297353CC}">
              <c16:uniqueId val="{00000004-3DBE-4C78-8E3B-342081DAE197}"/>
            </c:ext>
          </c:extLst>
        </c:ser>
        <c:ser>
          <c:idx val="5"/>
          <c:order val="5"/>
          <c:tx>
            <c:v>13</c:v>
          </c:tx>
          <c:spPr>
            <a:ln w="19050">
              <a:solidFill>
                <a:srgbClr val="476E2C"/>
              </a:solidFill>
            </a:ln>
          </c:spPr>
          <c:marker>
            <c:symbol val="triangle"/>
            <c:size val="4"/>
            <c:spPr>
              <a:solidFill>
                <a:srgbClr val="476E2C"/>
              </a:solidFill>
              <a:ln>
                <a:noFill/>
              </a:ln>
            </c:spPr>
          </c:marker>
          <c:cat>
            <c:strRef>
              <c:f>вулк_аповулк!$W$27:$W$55</c:f>
              <c:strCache>
                <c:ptCount val="29"/>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pt idx="26">
                  <c:v>Co</c:v>
                </c:pt>
                <c:pt idx="27">
                  <c:v>Ni</c:v>
                </c:pt>
                <c:pt idx="28">
                  <c:v>Pb</c:v>
                </c:pt>
              </c:strCache>
            </c:strRef>
          </c:cat>
          <c:val>
            <c:numRef>
              <c:f>вулк_аповулк!$BQ$27:$BQ$51</c:f>
              <c:numCache>
                <c:formatCode>General</c:formatCode>
                <c:ptCount val="25"/>
                <c:pt idx="0">
                  <c:v>186.50876460767944</c:v>
                </c:pt>
                <c:pt idx="1">
                  <c:v>100.59886086860178</c:v>
                </c:pt>
                <c:pt idx="2">
                  <c:v>56.221930617382256</c:v>
                </c:pt>
                <c:pt idx="3">
                  <c:v>76.658376205239989</c:v>
                </c:pt>
                <c:pt idx="4">
                  <c:v>3.8579705671918192</c:v>
                </c:pt>
                <c:pt idx="5">
                  <c:v>6.544007724837563</c:v>
                </c:pt>
                <c:pt idx="6">
                  <c:v>6.0710280173761868</c:v>
                </c:pt>
                <c:pt idx="7">
                  <c:v>5.0770831402305978</c:v>
                </c:pt>
                <c:pt idx="8">
                  <c:v>4.3042577650819851</c:v>
                </c:pt>
                <c:pt idx="9">
                  <c:v>6.2759756443542214</c:v>
                </c:pt>
                <c:pt idx="10">
                  <c:v>4.1535754898606161</c:v>
                </c:pt>
                <c:pt idx="11">
                  <c:v>4.306118663380766</c:v>
                </c:pt>
                <c:pt idx="12">
                  <c:v>4.5587778099553686</c:v>
                </c:pt>
                <c:pt idx="13">
                  <c:v>4.4693266709734294</c:v>
                </c:pt>
                <c:pt idx="14">
                  <c:v>4.1360224999624018</c:v>
                </c:pt>
                <c:pt idx="15">
                  <c:v>4.8798734852872734</c:v>
                </c:pt>
                <c:pt idx="16">
                  <c:v>3.8590604026845625</c:v>
                </c:pt>
                <c:pt idx="17">
                  <c:v>3.934557559358494</c:v>
                </c:pt>
                <c:pt idx="18">
                  <c:v>3.888888888888888</c:v>
                </c:pt>
                <c:pt idx="19">
                  <c:v>3.6040878365150171</c:v>
                </c:pt>
                <c:pt idx="20">
                  <c:v>3.5992042486606608</c:v>
                </c:pt>
                <c:pt idx="21">
                  <c:v>3.6756708590717651</c:v>
                </c:pt>
                <c:pt idx="22">
                  <c:v>3.7450810875268314</c:v>
                </c:pt>
                <c:pt idx="23">
                  <c:v>3.9883074106780287</c:v>
                </c:pt>
                <c:pt idx="24">
                  <c:v>3.7491250026002003</c:v>
                </c:pt>
              </c:numCache>
            </c:numRef>
          </c:val>
          <c:extLst xmlns:c16r2="http://schemas.microsoft.com/office/drawing/2015/06/chart">
            <c:ext xmlns:c16="http://schemas.microsoft.com/office/drawing/2014/chart" uri="{C3380CC4-5D6E-409C-BE32-E72D297353CC}">
              <c16:uniqueId val="{00000005-3DBE-4C78-8E3B-342081DAE197}"/>
            </c:ext>
          </c:extLst>
        </c:ser>
        <c:marker val="1"/>
        <c:axId val="83863808"/>
        <c:axId val="83902464"/>
        <c:extLst xmlns:c16r2="http://schemas.microsoft.com/office/drawing/2015/06/chart">
          <c:ext xmlns:c15="http://schemas.microsoft.com/office/drawing/2012/chart" uri="{02D57815-91ED-43cb-92C2-25804820EDAC}">
            <c15:filteredLineSeries>
              <c15:ser>
                <c:idx val="6"/>
                <c:order val="6"/>
                <c:tx>
                  <c:v>VSG-105-15</c:v>
                </c:tx>
                <c:spPr>
                  <a:ln w="25400">
                    <a:solidFill>
                      <a:srgbClr val="FF0000"/>
                    </a:solidFill>
                  </a:ln>
                </c:spPr>
                <c:marker>
                  <c:symbol val="none"/>
                </c:marker>
                <c:cat>
                  <c:strRef>
                    <c:extLst xmlns:c16r2="http://schemas.microsoft.com/office/drawing/2015/06/chart">
                      <c:ext uri="{02D57815-91ED-43cb-92C2-25804820EDAC}">
                        <c15:formulaRef>
                          <c15:sqref>вулк_аповулк!$W$27:$W$55</c15:sqref>
                        </c15:formulaRef>
                      </c:ext>
                    </c:extLst>
                    <c:strCache>
                      <c:ptCount val="29"/>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pt idx="25">
                        <c:v>Lu</c:v>
                      </c:pt>
                      <c:pt idx="26">
                        <c:v>Co</c:v>
                      </c:pt>
                      <c:pt idx="27">
                        <c:v>Ni</c:v>
                      </c:pt>
                      <c:pt idx="28">
                        <c:v>Pb</c:v>
                      </c:pt>
                    </c:strCache>
                  </c:strRef>
                </c:cat>
                <c:val>
                  <c:numRef>
                    <c:extLst xmlns:c16r2="http://schemas.microsoft.com/office/drawing/2015/06/chart">
                      <c:ext uri="{02D57815-91ED-43cb-92C2-25804820EDAC}">
                        <c15:formulaRef>
                          <c15:sqref>вулк_аповулк!$BO$27:$BO$51</c15:sqref>
                        </c15:formulaRef>
                      </c:ext>
                    </c:extLst>
                    <c:numCache>
                      <c:formatCode>General</c:formatCode>
                      <c:ptCount val="25"/>
                      <c:pt idx="0">
                        <c:v>3.125</c:v>
                      </c:pt>
                      <c:pt idx="1">
                        <c:v>1.3956688214164208</c:v>
                      </c:pt>
                      <c:pt idx="2">
                        <c:v>0.40128260165000579</c:v>
                      </c:pt>
                      <c:pt idx="3">
                        <c:v>1.4209551091861907</c:v>
                      </c:pt>
                      <c:pt idx="4">
                        <c:v>2.8084759805091766</c:v>
                      </c:pt>
                      <c:pt idx="5">
                        <c:v>1.4556125508736588</c:v>
                      </c:pt>
                      <c:pt idx="6">
                        <c:v>1.40620746850179</c:v>
                      </c:pt>
                      <c:pt idx="7">
                        <c:v>1.7808476695914268</c:v>
                      </c:pt>
                      <c:pt idx="8">
                        <c:v>3.58751250600154</c:v>
                      </c:pt>
                      <c:pt idx="9">
                        <c:v>1.7310061671337369</c:v>
                      </c:pt>
                      <c:pt idx="10">
                        <c:v>4.6706176632380876</c:v>
                      </c:pt>
                      <c:pt idx="11">
                        <c:v>5.1280691051519414</c:v>
                      </c:pt>
                      <c:pt idx="12">
                        <c:v>0.17730855471813936</c:v>
                      </c:pt>
                      <c:pt idx="13">
                        <c:v>0.1941747572815534</c:v>
                      </c:pt>
                      <c:pt idx="14">
                        <c:v>3.4746192838816379</c:v>
                      </c:pt>
                      <c:pt idx="15">
                        <c:v>3.1261012402096195</c:v>
                      </c:pt>
                      <c:pt idx="16">
                        <c:v>2.5534277213731715</c:v>
                      </c:pt>
                      <c:pt idx="17">
                        <c:v>0.31883253228134989</c:v>
                      </c:pt>
                      <c:pt idx="18">
                        <c:v>1.9893371528606669</c:v>
                      </c:pt>
                      <c:pt idx="19">
                        <c:v>1.5669066719614888</c:v>
                      </c:pt>
                      <c:pt idx="20">
                        <c:v>1.3100512957862929</c:v>
                      </c:pt>
                      <c:pt idx="21">
                        <c:v>1.2985343613178422</c:v>
                      </c:pt>
                      <c:pt idx="22">
                        <c:v>1.2868524707567441</c:v>
                      </c:pt>
                      <c:pt idx="23">
                        <c:v>1.3513513513513515</c:v>
                      </c:pt>
                      <c:pt idx="24">
                        <c:v>1.2105499915987832</c:v>
                      </c:pt>
                    </c:numCache>
                  </c:numRef>
                </c:val>
                <c:smooth val="0"/>
                <c:extLst xmlns:c16r2="http://schemas.microsoft.com/office/drawing/2015/06/chart">
                  <c:ext xmlns:c16="http://schemas.microsoft.com/office/drawing/2014/chart" uri="{C3380CC4-5D6E-409C-BE32-E72D297353CC}">
                    <c16:uniqueId val="{00000006-3DBE-4C78-8E3B-342081DAE197}"/>
                  </c:ext>
                </c:extLst>
              </c15:ser>
            </c15:filteredLineSeries>
          </c:ext>
        </c:extLst>
      </c:lineChart>
      <c:catAx>
        <c:axId val="83863808"/>
        <c:scaling>
          <c:orientation val="minMax"/>
        </c:scaling>
        <c:axPos val="b"/>
        <c:numFmt formatCode="General" sourceLinked="0"/>
        <c:majorTickMark val="none"/>
        <c:tickLblPos val="nextTo"/>
        <c:txPr>
          <a:bodyPr/>
          <a:lstStyle/>
          <a:p>
            <a:pPr>
              <a:defRPr sz="400">
                <a:latin typeface="Times New Roman" panose="02020603050405020304" pitchFamily="18" charset="0"/>
                <a:cs typeface="Times New Roman" panose="02020603050405020304" pitchFamily="18" charset="0"/>
              </a:defRPr>
            </a:pPr>
            <a:endParaRPr lang="ru-RU"/>
          </a:p>
        </c:txPr>
        <c:crossAx val="83902464"/>
        <c:crossesAt val="0.1"/>
        <c:auto val="1"/>
        <c:lblAlgn val="ctr"/>
        <c:lblOffset val="100"/>
      </c:catAx>
      <c:valAx>
        <c:axId val="83902464"/>
        <c:scaling>
          <c:logBase val="10"/>
          <c:orientation val="minMax"/>
        </c:scaling>
        <c:axPos val="l"/>
        <c:majorGridlines/>
        <c:numFmt formatCode="General" sourceLinked="1"/>
        <c:majorTickMark val="none"/>
        <c:tickLblPos val="nextTo"/>
        <c:txPr>
          <a:bodyPr/>
          <a:lstStyle/>
          <a:p>
            <a:pPr>
              <a:defRPr sz="400">
                <a:latin typeface="Times New Roman" panose="02020603050405020304" pitchFamily="18" charset="0"/>
                <a:cs typeface="Times New Roman" panose="02020603050405020304" pitchFamily="18" charset="0"/>
              </a:defRPr>
            </a:pPr>
            <a:endParaRPr lang="ru-RU"/>
          </a:p>
        </c:txPr>
        <c:crossAx val="83863808"/>
        <c:crosses val="autoZero"/>
        <c:crossBetween val="between"/>
      </c:valAx>
    </c:plotArea>
    <c:legend>
      <c:legendPos val="b"/>
      <c:layout>
        <c:manualLayout>
          <c:xMode val="edge"/>
          <c:yMode val="edge"/>
          <c:x val="1.0769841269841274E-3"/>
          <c:y val="0.85987878787878813"/>
          <c:w val="0.9989228678288532"/>
          <c:h val="0.13750267154375792"/>
        </c:manualLayout>
      </c:layout>
      <c:txPr>
        <a:bodyPr/>
        <a:lstStyle/>
        <a:p>
          <a:pPr>
            <a:defRPr sz="400">
              <a:latin typeface="Times New Roman" panose="02020603050405020304" pitchFamily="18" charset="0"/>
              <a:cs typeface="Times New Roman" panose="02020603050405020304" pitchFamily="18" charset="0"/>
            </a:defRPr>
          </a:pPr>
          <a:endParaRPr lang="ru-RU"/>
        </a:p>
      </c:txPr>
    </c:legend>
    <c:plotVisOnly val="1"/>
    <c:dispBlanksAs val="gap"/>
  </c:chart>
  <c:spPr>
    <a:solidFill>
      <a:srgbClr val="FFFFFF"/>
    </a:solidFill>
    <a:ln>
      <a:solidFill>
        <a:schemeClr val="tx1"/>
      </a:solidFill>
    </a:ln>
  </c:sp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000873737373737"/>
          <c:y val="5.6753601322715563E-2"/>
          <c:w val="0.87576666666666669"/>
          <c:h val="0.69822979797979823"/>
        </c:manualLayout>
      </c:layout>
      <c:lineChart>
        <c:grouping val="standard"/>
        <c:ser>
          <c:idx val="1"/>
          <c:order val="0"/>
          <c:tx>
            <c:v>11</c:v>
          </c:tx>
          <c:spPr>
            <a:ln w="19050" cap="rnd">
              <a:solidFill>
                <a:srgbClr val="6666FF"/>
              </a:solidFill>
              <a:round/>
            </a:ln>
            <a:effectLst/>
          </c:spPr>
          <c:marker>
            <c:symbol val="triangle"/>
            <c:size val="4"/>
            <c:spPr>
              <a:solidFill>
                <a:srgbClr val="6666FF"/>
              </a:solidFill>
              <a:ln>
                <a:noFill/>
              </a:ln>
            </c:spPr>
          </c:marker>
          <c:cat>
            <c:strRef>
              <c:f>вулк_аповулк!$BJ$91:$BJ$104</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f>вулк_аповулк!$BK$91:$BK$104</c:f>
              <c:numCache>
                <c:formatCode>General</c:formatCode>
                <c:ptCount val="14"/>
                <c:pt idx="0">
                  <c:v>13.310549053810119</c:v>
                </c:pt>
                <c:pt idx="1">
                  <c:v>12.795491876492974</c:v>
                </c:pt>
                <c:pt idx="2">
                  <c:v>12.953749424277804</c:v>
                </c:pt>
                <c:pt idx="3">
                  <c:v>11.685433662063327</c:v>
                </c:pt>
                <c:pt idx="4">
                  <c:v>11.956641569878673</c:v>
                </c:pt>
                <c:pt idx="5">
                  <c:v>11.966115688410733</c:v>
                </c:pt>
                <c:pt idx="6">
                  <c:v>10.540011516890633</c:v>
                </c:pt>
                <c:pt idx="7">
                  <c:v>9.6818398474737855</c:v>
                </c:pt>
                <c:pt idx="8">
                  <c:v>8.8267485788934827</c:v>
                </c:pt>
                <c:pt idx="9">
                  <c:v>8.0859321803077773</c:v>
                </c:pt>
                <c:pt idx="10">
                  <c:v>7.8316575834427544</c:v>
                </c:pt>
                <c:pt idx="11">
                  <c:v>7.5</c:v>
                </c:pt>
                <c:pt idx="12">
                  <c:v>6.5977238035640138</c:v>
                </c:pt>
                <c:pt idx="13">
                  <c:v>6.2063075945344606</c:v>
                </c:pt>
              </c:numCache>
            </c:numRef>
          </c:val>
          <c:extLst xmlns:c16r2="http://schemas.microsoft.com/office/drawing/2015/06/chart">
            <c:ext xmlns:c16="http://schemas.microsoft.com/office/drawing/2014/chart" uri="{C3380CC4-5D6E-409C-BE32-E72D297353CC}">
              <c16:uniqueId val="{00000000-1FCB-4EFD-8BDA-9354072969FD}"/>
            </c:ext>
          </c:extLst>
        </c:ser>
        <c:ser>
          <c:idx val="2"/>
          <c:order val="1"/>
          <c:tx>
            <c:v>14</c:v>
          </c:tx>
          <c:spPr>
            <a:ln w="19050" cap="rnd">
              <a:solidFill>
                <a:srgbClr val="FF66CC"/>
              </a:solidFill>
              <a:round/>
            </a:ln>
            <a:effectLst/>
          </c:spPr>
          <c:marker>
            <c:symbol val="triangle"/>
            <c:size val="4"/>
            <c:spPr>
              <a:solidFill>
                <a:srgbClr val="FF66CC"/>
              </a:solidFill>
              <a:ln>
                <a:noFill/>
              </a:ln>
            </c:spPr>
          </c:marker>
          <c:cat>
            <c:strRef>
              <c:f>вулк_аповулк!$BJ$91:$BJ$104</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f>вулк_аповулк!$BL$91:$BL$104</c:f>
              <c:numCache>
                <c:formatCode>General</c:formatCode>
                <c:ptCount val="14"/>
                <c:pt idx="0">
                  <c:v>19.34235976789169</c:v>
                </c:pt>
                <c:pt idx="1">
                  <c:v>18.745983003642081</c:v>
                </c:pt>
                <c:pt idx="2">
                  <c:v>19.051395086285691</c:v>
                </c:pt>
                <c:pt idx="3">
                  <c:v>18.458631494262601</c:v>
                </c:pt>
                <c:pt idx="4">
                  <c:v>16.335481561045484</c:v>
                </c:pt>
                <c:pt idx="5">
                  <c:v>15.272556390977451</c:v>
                </c:pt>
                <c:pt idx="6">
                  <c:v>13.548016904281933</c:v>
                </c:pt>
                <c:pt idx="7">
                  <c:v>12.709330143540669</c:v>
                </c:pt>
                <c:pt idx="8">
                  <c:v>11.740209108630159</c:v>
                </c:pt>
                <c:pt idx="9">
                  <c:v>10</c:v>
                </c:pt>
                <c:pt idx="10">
                  <c:v>10.325449128825502</c:v>
                </c:pt>
                <c:pt idx="11">
                  <c:v>10.092703349282303</c:v>
                </c:pt>
                <c:pt idx="12">
                  <c:v>9.4769131417500585</c:v>
                </c:pt>
                <c:pt idx="13">
                  <c:v>9.1666666666666714</c:v>
                </c:pt>
              </c:numCache>
            </c:numRef>
          </c:val>
          <c:extLst xmlns:c16r2="http://schemas.microsoft.com/office/drawing/2015/06/chart">
            <c:ext xmlns:c16="http://schemas.microsoft.com/office/drawing/2014/chart" uri="{C3380CC4-5D6E-409C-BE32-E72D297353CC}">
              <c16:uniqueId val="{00000001-1FCB-4EFD-8BDA-9354072969FD}"/>
            </c:ext>
          </c:extLst>
        </c:ser>
        <c:ser>
          <c:idx val="3"/>
          <c:order val="2"/>
          <c:tx>
            <c:v>12</c:v>
          </c:tx>
          <c:spPr>
            <a:ln w="19050" cap="rnd">
              <a:solidFill>
                <a:srgbClr val="00FF00"/>
              </a:solidFill>
              <a:round/>
            </a:ln>
            <a:effectLst/>
          </c:spPr>
          <c:marker>
            <c:symbol val="triangle"/>
            <c:size val="4"/>
            <c:spPr>
              <a:solidFill>
                <a:srgbClr val="00FF00"/>
              </a:solidFill>
              <a:ln>
                <a:noFill/>
              </a:ln>
            </c:spPr>
          </c:marker>
          <c:cat>
            <c:strRef>
              <c:f>вулк_аповулк!$BJ$91:$BJ$104</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f>вулк_аповулк!$BM$91:$BM$104</c:f>
              <c:numCache>
                <c:formatCode>General</c:formatCode>
                <c:ptCount val="14"/>
                <c:pt idx="0">
                  <c:v>20.894381449866231</c:v>
                </c:pt>
                <c:pt idx="1">
                  <c:v>20.059383720121939</c:v>
                </c:pt>
                <c:pt idx="2">
                  <c:v>19.982506896319705</c:v>
                </c:pt>
                <c:pt idx="3">
                  <c:v>21.13030576016109</c:v>
                </c:pt>
                <c:pt idx="4">
                  <c:v>20.163754124404264</c:v>
                </c:pt>
                <c:pt idx="5">
                  <c:v>20.583832335329326</c:v>
                </c:pt>
                <c:pt idx="6">
                  <c:v>19.119122161767827</c:v>
                </c:pt>
                <c:pt idx="7">
                  <c:v>18.055555555555557</c:v>
                </c:pt>
                <c:pt idx="8">
                  <c:v>15.74628520736305</c:v>
                </c:pt>
                <c:pt idx="9">
                  <c:v>14.916595380667239</c:v>
                </c:pt>
                <c:pt idx="10">
                  <c:v>14.744096712235905</c:v>
                </c:pt>
                <c:pt idx="11">
                  <c:v>14.595808383233528</c:v>
                </c:pt>
                <c:pt idx="12">
                  <c:v>14.694537305756583</c:v>
                </c:pt>
                <c:pt idx="13">
                  <c:v>14.970059880239521</c:v>
                </c:pt>
              </c:numCache>
            </c:numRef>
          </c:val>
          <c:extLst xmlns:c16r2="http://schemas.microsoft.com/office/drawing/2015/06/chart">
            <c:ext xmlns:c16="http://schemas.microsoft.com/office/drawing/2014/chart" uri="{C3380CC4-5D6E-409C-BE32-E72D297353CC}">
              <c16:uniqueId val="{00000002-1FCB-4EFD-8BDA-9354072969FD}"/>
            </c:ext>
          </c:extLst>
        </c:ser>
        <c:ser>
          <c:idx val="4"/>
          <c:order val="3"/>
          <c:tx>
            <c:v>13</c:v>
          </c:tx>
          <c:spPr>
            <a:ln w="19050" cap="rnd">
              <a:solidFill>
                <a:srgbClr val="476E2C"/>
              </a:solidFill>
              <a:round/>
            </a:ln>
            <a:effectLst/>
          </c:spPr>
          <c:marker>
            <c:symbol val="triangle"/>
            <c:size val="4"/>
            <c:spPr>
              <a:solidFill>
                <a:srgbClr val="476E2C"/>
              </a:solidFill>
              <a:ln>
                <a:noFill/>
              </a:ln>
            </c:spPr>
          </c:marker>
          <c:cat>
            <c:strRef>
              <c:f>вулк_аповулк!$BJ$91:$BJ$104</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f>вулк_аповулк!$BR$91:$BR$104</c:f>
              <c:numCache>
                <c:formatCode>General</c:formatCode>
                <c:ptCount val="14"/>
                <c:pt idx="0">
                  <c:v>14.842366456759242</c:v>
                </c:pt>
                <c:pt idx="1">
                  <c:v>12.7057691904576</c:v>
                </c:pt>
                <c:pt idx="2">
                  <c:v>12.880750957320567</c:v>
                </c:pt>
                <c:pt idx="3">
                  <c:v>12.861195122929283</c:v>
                </c:pt>
                <c:pt idx="4">
                  <c:v>12.492476122335416</c:v>
                </c:pt>
                <c:pt idx="5">
                  <c:v>14.639620455861808</c:v>
                </c:pt>
                <c:pt idx="6">
                  <c:v>11.6751269035533</c:v>
                </c:pt>
                <c:pt idx="7">
                  <c:v>11.666666666666673</c:v>
                </c:pt>
                <c:pt idx="8">
                  <c:v>10.930916607043486</c:v>
                </c:pt>
                <c:pt idx="9">
                  <c:v>10.540526728220501</c:v>
                </c:pt>
                <c:pt idx="10">
                  <c:v>11.30590516989232</c:v>
                </c:pt>
                <c:pt idx="11">
                  <c:v>12.297281182923918</c:v>
                </c:pt>
                <c:pt idx="12">
                  <c:v>11.339378075349069</c:v>
                </c:pt>
                <c:pt idx="13">
                  <c:v>11.179346529930839</c:v>
                </c:pt>
              </c:numCache>
            </c:numRef>
          </c:val>
          <c:extLst xmlns:c16r2="http://schemas.microsoft.com/office/drawing/2015/06/chart">
            <c:ext xmlns:c16="http://schemas.microsoft.com/office/drawing/2014/chart" uri="{C3380CC4-5D6E-409C-BE32-E72D297353CC}">
              <c16:uniqueId val="{00000003-1FCB-4EFD-8BDA-9354072969FD}"/>
            </c:ext>
          </c:extLst>
        </c:ser>
        <c:ser>
          <c:idx val="7"/>
          <c:order val="4"/>
          <c:tx>
            <c:v>E-MORB</c:v>
          </c:tx>
          <c:spPr>
            <a:ln w="63500" cap="rnd">
              <a:solidFill>
                <a:srgbClr val="6A97C8">
                  <a:alpha val="50000"/>
                </a:srgbClr>
              </a:solidFill>
              <a:round/>
            </a:ln>
            <a:effectLst/>
          </c:spPr>
          <c:marker>
            <c:symbol val="none"/>
          </c:marker>
          <c:val>
            <c:numRef>
              <c:f>вулк_аповулк!$CA$91:$CA$104</c:f>
              <c:numCache>
                <c:formatCode>General</c:formatCode>
                <c:ptCount val="14"/>
                <c:pt idx="0">
                  <c:v>26.808510638297872</c:v>
                </c:pt>
                <c:pt idx="1">
                  <c:v>24.875621890547251</c:v>
                </c:pt>
                <c:pt idx="2">
                  <c:v>23.03370786516853</c:v>
                </c:pt>
                <c:pt idx="3">
                  <c:v>19.911504424778769</c:v>
                </c:pt>
                <c:pt idx="4">
                  <c:v>17.687074829931973</c:v>
                </c:pt>
                <c:pt idx="5">
                  <c:v>16.25</c:v>
                </c:pt>
                <c:pt idx="6">
                  <c:v>15.076142131979699</c:v>
                </c:pt>
                <c:pt idx="7">
                  <c:v>14.722222222222223</c:v>
                </c:pt>
                <c:pt idx="8">
                  <c:v>14.609053497942387</c:v>
                </c:pt>
                <c:pt idx="9">
                  <c:v>14.107142857142859</c:v>
                </c:pt>
                <c:pt idx="10">
                  <c:v>14.528301886792446</c:v>
                </c:pt>
                <c:pt idx="11">
                  <c:v>14.833333333333332</c:v>
                </c:pt>
                <c:pt idx="12">
                  <c:v>14.539877300613494</c:v>
                </c:pt>
                <c:pt idx="13">
                  <c:v>14.75</c:v>
                </c:pt>
              </c:numCache>
            </c:numRef>
          </c:val>
          <c:extLst xmlns:c16r2="http://schemas.microsoft.com/office/drawing/2015/06/chart">
            <c:ext xmlns:c16="http://schemas.microsoft.com/office/drawing/2014/chart" uri="{C3380CC4-5D6E-409C-BE32-E72D297353CC}">
              <c16:uniqueId val="{00000004-1FCB-4EFD-8BDA-9354072969FD}"/>
            </c:ext>
          </c:extLst>
        </c:ser>
        <c:marker val="1"/>
        <c:axId val="83941248"/>
        <c:axId val="83942784"/>
        <c:extLst xmlns:c16r2="http://schemas.microsoft.com/office/drawing/2015/06/chart">
          <c:ext xmlns:c15="http://schemas.microsoft.com/office/drawing/2012/chart" uri="{02D57815-91ED-43cb-92C2-25804820EDAC}">
            <c15:filteredLineSeries>
              <c15:ser>
                <c:idx val="0"/>
                <c:order val="0"/>
                <c:tx>
                  <c:v>N-MORB</c:v>
                </c:tx>
                <c:spPr>
                  <a:ln w="63500" cap="rnd">
                    <a:solidFill>
                      <a:schemeClr val="accent2">
                        <a:lumMod val="60000"/>
                        <a:lumOff val="40000"/>
                      </a:schemeClr>
                    </a:solidFill>
                    <a:round/>
                  </a:ln>
                  <a:effectLst/>
                </c:spPr>
                <c:marker>
                  <c:symbol val="none"/>
                </c:marker>
                <c:cat>
                  <c:strRef>
                    <c:extLst xmlns:c16r2="http://schemas.microsoft.com/office/drawing/2015/06/chart">
                      <c:ex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c:ext uri="{02D57815-91ED-43cb-92C2-25804820EDAC}">
                        <c15:formulaRef>
                          <c15:sqref>вулк_аповулк!$BY$91:$BY$104</c15:sqref>
                        </c15:formulaRef>
                      </c:ext>
                    </c:extLst>
                    <c:numCache>
                      <c:formatCode>General</c:formatCode>
                      <c:ptCount val="14"/>
                      <c:pt idx="0">
                        <c:v>10.638297872340425</c:v>
                      </c:pt>
                      <c:pt idx="1">
                        <c:v>12.437810945273633</c:v>
                      </c:pt>
                      <c:pt idx="2">
                        <c:v>14.831460674157304</c:v>
                      </c:pt>
                      <c:pt idx="3">
                        <c:v>16.150442477876105</c:v>
                      </c:pt>
                      <c:pt idx="4">
                        <c:v>17.891156462585034</c:v>
                      </c:pt>
                      <c:pt idx="5">
                        <c:v>18.214285714285715</c:v>
                      </c:pt>
                      <c:pt idx="6">
                        <c:v>18.680203045685278</c:v>
                      </c:pt>
                      <c:pt idx="7">
                        <c:v>18.611111111111114</c:v>
                      </c:pt>
                      <c:pt idx="8">
                        <c:v>18.724279835390945</c:v>
                      </c:pt>
                      <c:pt idx="9">
                        <c:v>18.035714285714285</c:v>
                      </c:pt>
                      <c:pt idx="10">
                        <c:v>18.679245283018869</c:v>
                      </c:pt>
                      <c:pt idx="11">
                        <c:v>19.166666666666668</c:v>
                      </c:pt>
                      <c:pt idx="12">
                        <c:v>18.711656441717789</c:v>
                      </c:pt>
                      <c:pt idx="13">
                        <c:v>19.166666666666668</c:v>
                      </c:pt>
                    </c:numCache>
                  </c:numRef>
                </c:val>
                <c:smooth val="0"/>
                <c:extLst xmlns:c16r2="http://schemas.microsoft.com/office/drawing/2015/06/chart">
                  <c:ext xmlns:c16="http://schemas.microsoft.com/office/drawing/2014/chart" uri="{C3380CC4-5D6E-409C-BE32-E72D297353CC}">
                    <c16:uniqueId val="{00000005-1FCB-4EFD-8BDA-9354072969FD}"/>
                  </c:ext>
                </c:extLst>
              </c15:ser>
            </c15:filteredLineSeries>
            <c15:filteredLineSeries>
              <c15:ser>
                <c:idx val="5"/>
                <c:order val="5"/>
                <c:tx>
                  <c:v>VSG-105</c:v>
                </c:tx>
                <c:spPr>
                  <a:ln w="19050" cap="rnd" cmpd="sng">
                    <a:solidFill>
                      <a:schemeClr val="accent6"/>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вулк_аповулк!$BR$91:$BR$104</c15:sqref>
                        </c15:formulaRef>
                      </c:ext>
                    </c:extLst>
                    <c:numCache>
                      <c:formatCode>General</c:formatCode>
                      <c:ptCount val="14"/>
                      <c:pt idx="0">
                        <c:v>14.842366456759239</c:v>
                      </c:pt>
                      <c:pt idx="1">
                        <c:v>12.7057691904576</c:v>
                      </c:pt>
                      <c:pt idx="2">
                        <c:v>12.880750957320563</c:v>
                      </c:pt>
                      <c:pt idx="3">
                        <c:v>12.86119512292928</c:v>
                      </c:pt>
                      <c:pt idx="4">
                        <c:v>12.492476122335415</c:v>
                      </c:pt>
                      <c:pt idx="5">
                        <c:v>14.639620455861809</c:v>
                      </c:pt>
                      <c:pt idx="6">
                        <c:v>11.675126903553299</c:v>
                      </c:pt>
                      <c:pt idx="7">
                        <c:v>11.666666666666668</c:v>
                      </c:pt>
                      <c:pt idx="8">
                        <c:v>10.930916607043486</c:v>
                      </c:pt>
                      <c:pt idx="9">
                        <c:v>10.540526728220504</c:v>
                      </c:pt>
                      <c:pt idx="10">
                        <c:v>11.305905169892318</c:v>
                      </c:pt>
                      <c:pt idx="11">
                        <c:v>12.297281182923921</c:v>
                      </c:pt>
                      <c:pt idx="12">
                        <c:v>11.339378075349069</c:v>
                      </c:pt>
                      <c:pt idx="13">
                        <c:v>11.179346529930838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6-1FCB-4EFD-8BDA-9354072969FD}"/>
                  </c:ext>
                </c:extLst>
              </c15:ser>
            </c15:filteredLineSeries>
            <c15:filteredLineSeries>
              <c15:ser>
                <c:idx val="6"/>
                <c:order val="6"/>
                <c:tx>
                  <c:v>OIB</c:v>
                </c:tx>
                <c:spPr>
                  <a:ln w="63500" cap="rnd">
                    <a:solidFill>
                      <a:schemeClr val="accent4">
                        <a:lumMod val="60000"/>
                        <a:lumOff val="40000"/>
                      </a:schemeClr>
                    </a:solidFill>
                    <a:round/>
                  </a:ln>
                  <a:effectLst/>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вулк_аповулк!$BJ$91:$BJ$104</c15:sqref>
                        </c15:formulaRef>
                      </c:ext>
                    </c:extLst>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вулк_аповулк!$BZ$91:$BZ$104</c15:sqref>
                        </c15:formulaRef>
                      </c:ext>
                    </c:extLst>
                    <c:numCache>
                      <c:formatCode>General</c:formatCode>
                      <c:ptCount val="14"/>
                      <c:pt idx="0">
                        <c:v>157.44680851063831</c:v>
                      </c:pt>
                      <c:pt idx="1">
                        <c:v>132.66998341625208</c:v>
                      </c:pt>
                      <c:pt idx="2">
                        <c:v>108.98876404494382</c:v>
                      </c:pt>
                      <c:pt idx="3">
                        <c:v>85.176991150442475</c:v>
                      </c:pt>
                      <c:pt idx="4">
                        <c:v>68.02721088435375</c:v>
                      </c:pt>
                      <c:pt idx="5">
                        <c:v>53.571428571428569</c:v>
                      </c:pt>
                      <c:pt idx="6">
                        <c:v>38.680203045685275</c:v>
                      </c:pt>
                      <c:pt idx="7">
                        <c:v>29.166666666666671</c:v>
                      </c:pt>
                      <c:pt idx="8">
                        <c:v>23.045267489711932</c:v>
                      </c:pt>
                      <c:pt idx="9">
                        <c:v>18.928571428571431</c:v>
                      </c:pt>
                      <c:pt idx="10">
                        <c:v>16.477987421383649</c:v>
                      </c:pt>
                      <c:pt idx="11">
                        <c:v>14.583333333333332</c:v>
                      </c:pt>
                      <c:pt idx="12">
                        <c:v>13.251533742331288</c:v>
                      </c:pt>
                      <c:pt idx="13">
                        <c:v>12.5</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7-1FCB-4EFD-8BDA-9354072969FD}"/>
                  </c:ext>
                </c:extLst>
              </c15:ser>
            </c15:filteredLineSeries>
          </c:ext>
        </c:extLst>
      </c:lineChart>
      <c:catAx>
        <c:axId val="83941248"/>
        <c:scaling>
          <c:orientation val="minMax"/>
        </c:scaling>
        <c:axPos val="b"/>
        <c:numFmt formatCode="General" sourceLinked="1"/>
        <c:majorTickMark val="in"/>
        <c:tickLblPos val="nextTo"/>
        <c:spPr>
          <a:noFill/>
          <a:ln w="9525" cap="flat" cmpd="sng" algn="ctr">
            <a:solidFill>
              <a:schemeClr val="tx1"/>
            </a:solidFill>
            <a:round/>
          </a:ln>
          <a:effectLst/>
        </c:spPr>
        <c:txPr>
          <a:bodyPr rot="-60000000" vert="horz"/>
          <a:lstStyle/>
          <a:p>
            <a:pPr>
              <a:defRPr sz="400"/>
            </a:pPr>
            <a:endParaRPr lang="ru-RU"/>
          </a:p>
        </c:txPr>
        <c:crossAx val="83942784"/>
        <c:crosses val="autoZero"/>
        <c:auto val="1"/>
        <c:lblAlgn val="ctr"/>
        <c:lblOffset val="100"/>
      </c:catAx>
      <c:valAx>
        <c:axId val="83942784"/>
        <c:scaling>
          <c:logBase val="10"/>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solidFill>
              <a:schemeClr val="tx1"/>
            </a:solidFill>
          </a:ln>
          <a:effectLst/>
        </c:spPr>
        <c:txPr>
          <a:bodyPr rot="-60000000" vert="horz"/>
          <a:lstStyle/>
          <a:p>
            <a:pPr>
              <a:defRPr sz="600"/>
            </a:pPr>
            <a:endParaRPr lang="ru-RU"/>
          </a:p>
        </c:txPr>
        <c:crossAx val="83941248"/>
        <c:crosses val="autoZero"/>
        <c:crossBetween val="between"/>
      </c:valAx>
      <c:spPr>
        <a:noFill/>
        <a:ln>
          <a:noFill/>
        </a:ln>
        <a:effectLst/>
      </c:spPr>
    </c:plotArea>
    <c:legend>
      <c:legendPos val="b"/>
      <c:layout>
        <c:manualLayout>
          <c:xMode val="edge"/>
          <c:yMode val="edge"/>
          <c:x val="0"/>
          <c:y val="0.8561565656565655"/>
          <c:w val="0.99653434343434311"/>
          <c:h val="0.12746296296296303"/>
        </c:manualLayout>
      </c:layout>
      <c:spPr>
        <a:noFill/>
        <a:ln>
          <a:noFill/>
        </a:ln>
        <a:effectLst/>
      </c:spPr>
      <c:txPr>
        <a:bodyPr rot="0" vert="horz"/>
        <a:lstStyle/>
        <a:p>
          <a:pPr>
            <a:defRPr sz="400"/>
          </a:pPr>
          <a:endParaRPr lang="ru-RU"/>
        </a:p>
      </c:txPr>
    </c:legend>
    <c:plotVisOnly val="1"/>
    <c:dispBlanksAs val="gap"/>
  </c:chart>
  <c:spPr>
    <a:solidFill>
      <a:srgbClr val="FFFFFF"/>
    </a:solidFill>
    <a:ln w="952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9.797500000000002E-2"/>
          <c:y val="5.9700854700854698E-2"/>
          <c:w val="0.87217457264957321"/>
          <c:h val="0.68430639730639742"/>
        </c:manualLayout>
      </c:layout>
      <c:lineChart>
        <c:grouping val="standard"/>
        <c:ser>
          <c:idx val="3"/>
          <c:order val="0"/>
          <c:tx>
            <c:v>OIB</c:v>
          </c:tx>
          <c:spPr>
            <a:ln w="63500">
              <a:solidFill>
                <a:srgbClr val="D62AB1">
                  <a:alpha val="50000"/>
                </a:srgbClr>
              </a:solidFill>
            </a:ln>
          </c:spPr>
          <c:marker>
            <c:symbol val="none"/>
          </c:marker>
          <c:cat>
            <c:strRef>
              <c:f>вулк_аповулк!$B$27:$B$51</c:f>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f>вулк_аповулк!$CC$27:$CC$51</c:f>
              <c:numCache>
                <c:formatCode>General</c:formatCode>
                <c:ptCount val="25"/>
                <c:pt idx="0">
                  <c:v>12.09375</c:v>
                </c:pt>
                <c:pt idx="1">
                  <c:v>48.818897637795253</c:v>
                </c:pt>
                <c:pt idx="2">
                  <c:v>50.071530758226025</c:v>
                </c:pt>
                <c:pt idx="3">
                  <c:v>48.571428571428548</c:v>
                </c:pt>
                <c:pt idx="4">
                  <c:v>47.058823529411754</c:v>
                </c:pt>
                <c:pt idx="5">
                  <c:v>65.853658536585314</c:v>
                </c:pt>
                <c:pt idx="6">
                  <c:v>67.321178120617091</c:v>
                </c:pt>
                <c:pt idx="7">
                  <c:v>53.857350800582225</c:v>
                </c:pt>
                <c:pt idx="8">
                  <c:v>44.943820224719097</c:v>
                </c:pt>
                <c:pt idx="9">
                  <c:v>31.279620853080566</c:v>
                </c:pt>
                <c:pt idx="10">
                  <c:v>35.144927536231876</c:v>
                </c:pt>
                <c:pt idx="11">
                  <c:v>28.518518518518515</c:v>
                </c:pt>
                <c:pt idx="12">
                  <c:v>25</c:v>
                </c:pt>
                <c:pt idx="13">
                  <c:v>25.242718446601927</c:v>
                </c:pt>
                <c:pt idx="14">
                  <c:v>22.522522522522511</c:v>
                </c:pt>
                <c:pt idx="15">
                  <c:v>17.857142857142851</c:v>
                </c:pt>
                <c:pt idx="16">
                  <c:v>12.785234899328865</c:v>
                </c:pt>
                <c:pt idx="17">
                  <c:v>11.84331797235023</c:v>
                </c:pt>
                <c:pt idx="18">
                  <c:v>9.7222222222222232</c:v>
                </c:pt>
                <c:pt idx="19">
                  <c:v>7.5983717774762534</c:v>
                </c:pt>
                <c:pt idx="20">
                  <c:v>6.4634146341463401</c:v>
                </c:pt>
                <c:pt idx="21">
                  <c:v>6.3736263736263759</c:v>
                </c:pt>
                <c:pt idx="22">
                  <c:v>5.4583333333333366</c:v>
                </c:pt>
                <c:pt idx="23">
                  <c:v>4.7297297297297316</c:v>
                </c:pt>
                <c:pt idx="24">
                  <c:v>4.3813387423935115</c:v>
                </c:pt>
              </c:numCache>
            </c:numRef>
          </c:val>
          <c:extLst xmlns:c16r2="http://schemas.microsoft.com/office/drawing/2015/06/chart">
            <c:ext xmlns:c16="http://schemas.microsoft.com/office/drawing/2014/chart" uri="{C3380CC4-5D6E-409C-BE32-E72D297353CC}">
              <c16:uniqueId val="{00000000-53B5-4E05-96CF-F4051F1CC95A}"/>
            </c:ext>
          </c:extLst>
        </c:ser>
        <c:ser>
          <c:idx val="0"/>
          <c:order val="1"/>
          <c:tx>
            <c:v>16</c:v>
          </c:tx>
          <c:spPr>
            <a:ln>
              <a:solidFill>
                <a:srgbClr val="00B0F0"/>
              </a:solidFill>
            </a:ln>
          </c:spPr>
          <c:marker>
            <c:symbol val="triangle"/>
            <c:size val="4"/>
            <c:spPr>
              <a:solidFill>
                <a:srgbClr val="00FFFF"/>
              </a:solidFill>
              <a:ln>
                <a:noFill/>
              </a:ln>
            </c:spPr>
          </c:marker>
          <c:cat>
            <c:strRef>
              <c:f>вулк_аповулк!$B$27:$B$51</c:f>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f>вулк_аповулк!$BP$27:$BP$51</c:f>
              <c:numCache>
                <c:formatCode>General</c:formatCode>
                <c:ptCount val="25"/>
                <c:pt idx="0">
                  <c:v>128.69844590555886</c:v>
                </c:pt>
                <c:pt idx="1">
                  <c:v>93.913992968452163</c:v>
                </c:pt>
                <c:pt idx="2">
                  <c:v>56.506306079815154</c:v>
                </c:pt>
                <c:pt idx="3">
                  <c:v>74.004497196368078</c:v>
                </c:pt>
                <c:pt idx="4">
                  <c:v>42.544214338455056</c:v>
                </c:pt>
                <c:pt idx="5">
                  <c:v>96.948668231452203</c:v>
                </c:pt>
                <c:pt idx="6">
                  <c:v>79.825694618514149</c:v>
                </c:pt>
                <c:pt idx="7">
                  <c:v>63.601110539774183</c:v>
                </c:pt>
                <c:pt idx="8">
                  <c:v>51.075575733560804</c:v>
                </c:pt>
                <c:pt idx="9">
                  <c:v>17.355376583201835</c:v>
                </c:pt>
                <c:pt idx="10">
                  <c:v>41.711063177317463</c:v>
                </c:pt>
                <c:pt idx="11">
                  <c:v>35.708751189922758</c:v>
                </c:pt>
                <c:pt idx="12">
                  <c:v>24.424419349329686</c:v>
                </c:pt>
                <c:pt idx="13">
                  <c:v>19.648636153490521</c:v>
                </c:pt>
                <c:pt idx="14">
                  <c:v>23.84183346526444</c:v>
                </c:pt>
                <c:pt idx="15">
                  <c:v>19.568496854808863</c:v>
                </c:pt>
                <c:pt idx="16">
                  <c:v>15.386999201691294</c:v>
                </c:pt>
                <c:pt idx="17">
                  <c:v>13.305774462572174</c:v>
                </c:pt>
                <c:pt idx="18">
                  <c:v>11.705519027694764</c:v>
                </c:pt>
                <c:pt idx="19">
                  <c:v>8.9415985875112831</c:v>
                </c:pt>
                <c:pt idx="20">
                  <c:v>7.3804907206274688</c:v>
                </c:pt>
                <c:pt idx="21">
                  <c:v>6.9953955190057986</c:v>
                </c:pt>
                <c:pt idx="22">
                  <c:v>6.3882247459653323</c:v>
                </c:pt>
                <c:pt idx="23">
                  <c:v>5.8157380333112556</c:v>
                </c:pt>
                <c:pt idx="24">
                  <c:v>5.3346977226902883</c:v>
                </c:pt>
              </c:numCache>
            </c:numRef>
          </c:val>
          <c:extLst xmlns:c16r2="http://schemas.microsoft.com/office/drawing/2015/06/chart">
            <c:ext xmlns:c16="http://schemas.microsoft.com/office/drawing/2014/chart" uri="{C3380CC4-5D6E-409C-BE32-E72D297353CC}">
              <c16:uniqueId val="{00000001-53B5-4E05-96CF-F4051F1CC95A}"/>
            </c:ext>
          </c:extLst>
        </c:ser>
        <c:ser>
          <c:idx val="4"/>
          <c:order val="2"/>
          <c:tx>
            <c:v>17</c:v>
          </c:tx>
          <c:spPr>
            <a:ln>
              <a:solidFill>
                <a:srgbClr val="800080"/>
              </a:solidFill>
            </a:ln>
          </c:spPr>
          <c:marker>
            <c:symbol val="triangle"/>
            <c:size val="4"/>
            <c:spPr>
              <a:solidFill>
                <a:srgbClr val="800080"/>
              </a:solidFill>
              <a:ln>
                <a:noFill/>
              </a:ln>
            </c:spPr>
          </c:marker>
          <c:cat>
            <c:strRef>
              <c:f>вулк_аповулк!$B$27:$B$51</c:f>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f>вулк_аповулк!$BV$27:$BV$51</c:f>
              <c:numCache>
                <c:formatCode>General</c:formatCode>
                <c:ptCount val="25"/>
                <c:pt idx="0">
                  <c:v>43.081927387623679</c:v>
                </c:pt>
                <c:pt idx="1">
                  <c:v>68.572565903925181</c:v>
                </c:pt>
                <c:pt idx="2">
                  <c:v>82.839901591689397</c:v>
                </c:pt>
                <c:pt idx="3">
                  <c:v>146.20132063794873</c:v>
                </c:pt>
                <c:pt idx="4">
                  <c:v>108.36097882577376</c:v>
                </c:pt>
                <c:pt idx="5">
                  <c:v>61.070123041757405</c:v>
                </c:pt>
                <c:pt idx="6">
                  <c:v>45.452029463216164</c:v>
                </c:pt>
                <c:pt idx="7">
                  <c:v>46.295741885141794</c:v>
                </c:pt>
                <c:pt idx="8">
                  <c:v>38.733701032764735</c:v>
                </c:pt>
                <c:pt idx="9">
                  <c:v>20.501571773513174</c:v>
                </c:pt>
                <c:pt idx="10">
                  <c:v>31.006837704314645</c:v>
                </c:pt>
                <c:pt idx="11">
                  <c:v>22.356027184929047</c:v>
                </c:pt>
                <c:pt idx="12">
                  <c:v>40.33932190975829</c:v>
                </c:pt>
                <c:pt idx="13">
                  <c:v>31.732535674142014</c:v>
                </c:pt>
                <c:pt idx="14">
                  <c:v>13.359908137540192</c:v>
                </c:pt>
                <c:pt idx="15">
                  <c:v>11.071556320155345</c:v>
                </c:pt>
                <c:pt idx="16">
                  <c:v>9.3950329008700741</c:v>
                </c:pt>
                <c:pt idx="17">
                  <c:v>5.6951893400967775</c:v>
                </c:pt>
                <c:pt idx="18">
                  <c:v>7.2036087595882519</c:v>
                </c:pt>
                <c:pt idx="19">
                  <c:v>5.6420909856130343</c:v>
                </c:pt>
                <c:pt idx="20">
                  <c:v>5.3527235820826089</c:v>
                </c:pt>
                <c:pt idx="21">
                  <c:v>5.1741509950643136</c:v>
                </c:pt>
                <c:pt idx="22">
                  <c:v>4.9869341441119177</c:v>
                </c:pt>
                <c:pt idx="23">
                  <c:v>5.1351351351351351</c:v>
                </c:pt>
                <c:pt idx="24">
                  <c:v>4.7674719230065055</c:v>
                </c:pt>
              </c:numCache>
            </c:numRef>
          </c:val>
          <c:extLst xmlns:c16r2="http://schemas.microsoft.com/office/drawing/2015/06/chart">
            <c:ext xmlns:c16="http://schemas.microsoft.com/office/drawing/2014/chart" uri="{C3380CC4-5D6E-409C-BE32-E72D297353CC}">
              <c16:uniqueId val="{00000002-53B5-4E05-96CF-F4051F1CC95A}"/>
            </c:ext>
          </c:extLst>
        </c:ser>
        <c:ser>
          <c:idx val="1"/>
          <c:order val="3"/>
          <c:tx>
            <c:v>15 </c:v>
          </c:tx>
          <c:spPr>
            <a:ln>
              <a:solidFill>
                <a:srgbClr val="0000FF"/>
              </a:solidFill>
            </a:ln>
          </c:spPr>
          <c:marker>
            <c:symbol val="triangle"/>
            <c:size val="4"/>
            <c:spPr>
              <a:solidFill>
                <a:srgbClr val="0000FF"/>
              </a:solidFill>
              <a:ln>
                <a:noFill/>
              </a:ln>
            </c:spPr>
          </c:marker>
          <c:cat>
            <c:strRef>
              <c:f>вулк_аповулк!$B$27:$B$51</c:f>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f>вулк_аповулк!$BR$27:$BR$51</c:f>
              <c:numCache>
                <c:formatCode>General</c:formatCode>
                <c:ptCount val="25"/>
                <c:pt idx="0">
                  <c:v>46.153731164793101</c:v>
                </c:pt>
                <c:pt idx="1">
                  <c:v>110.7277579300435</c:v>
                </c:pt>
                <c:pt idx="2">
                  <c:v>72.356244732711716</c:v>
                </c:pt>
                <c:pt idx="3">
                  <c:v>158.02781289506959</c:v>
                </c:pt>
                <c:pt idx="4">
                  <c:v>143.85806941767393</c:v>
                </c:pt>
                <c:pt idx="5">
                  <c:v>155.31935993839721</c:v>
                </c:pt>
                <c:pt idx="6">
                  <c:v>131.3797507122483</c:v>
                </c:pt>
                <c:pt idx="7">
                  <c:v>96.480334722789337</c:v>
                </c:pt>
                <c:pt idx="8">
                  <c:v>65.017911418428469</c:v>
                </c:pt>
                <c:pt idx="9">
                  <c:v>6.547618372892039</c:v>
                </c:pt>
                <c:pt idx="10">
                  <c:v>43.773332778719478</c:v>
                </c:pt>
                <c:pt idx="11">
                  <c:v>29.808569631578482</c:v>
                </c:pt>
                <c:pt idx="12">
                  <c:v>23.351145274541285</c:v>
                </c:pt>
                <c:pt idx="13">
                  <c:v>17.928616820274168</c:v>
                </c:pt>
                <c:pt idx="14">
                  <c:v>13.332514528400688</c:v>
                </c:pt>
                <c:pt idx="15">
                  <c:v>8.4174724661450302</c:v>
                </c:pt>
                <c:pt idx="16">
                  <c:v>7.4191091370517634</c:v>
                </c:pt>
                <c:pt idx="17">
                  <c:v>3.3661852995281478</c:v>
                </c:pt>
                <c:pt idx="18">
                  <c:v>4.9828589651598509</c:v>
                </c:pt>
                <c:pt idx="19">
                  <c:v>3.5049037822779749</c:v>
                </c:pt>
                <c:pt idx="20">
                  <c:v>2.9532554354483973</c:v>
                </c:pt>
                <c:pt idx="21">
                  <c:v>3.1605562579013924</c:v>
                </c:pt>
                <c:pt idx="22">
                  <c:v>2.8589153312604632</c:v>
                </c:pt>
                <c:pt idx="23">
                  <c:v>2.9089122607419675</c:v>
                </c:pt>
                <c:pt idx="24">
                  <c:v>3.0928090128578378</c:v>
                </c:pt>
              </c:numCache>
            </c:numRef>
          </c:val>
          <c:extLst xmlns:c16r2="http://schemas.microsoft.com/office/drawing/2015/06/chart">
            <c:ext xmlns:c16="http://schemas.microsoft.com/office/drawing/2014/chart" uri="{C3380CC4-5D6E-409C-BE32-E72D297353CC}">
              <c16:uniqueId val="{00000003-53B5-4E05-96CF-F4051F1CC95A}"/>
            </c:ext>
          </c:extLst>
        </c:ser>
        <c:ser>
          <c:idx val="2"/>
          <c:order val="4"/>
          <c:tx>
            <c:v>N-MORB</c:v>
          </c:tx>
          <c:spPr>
            <a:ln w="63500">
              <a:solidFill>
                <a:srgbClr val="7030A0">
                  <a:alpha val="50000"/>
                </a:srgbClr>
              </a:solidFill>
            </a:ln>
          </c:spPr>
          <c:marker>
            <c:symbol val="none"/>
          </c:marker>
          <c:cat>
            <c:strRef>
              <c:f>вулк_аповулк!$B$27:$B$51</c:f>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f>вулк_аповулк!$CA$27:$CA$51</c:f>
              <c:numCache>
                <c:formatCode>General</c:formatCode>
                <c:ptCount val="25"/>
                <c:pt idx="0">
                  <c:v>0.21875000000000006</c:v>
                </c:pt>
                <c:pt idx="1">
                  <c:v>0.88188976377952766</c:v>
                </c:pt>
                <c:pt idx="2">
                  <c:v>0.90128755364806867</c:v>
                </c:pt>
                <c:pt idx="3">
                  <c:v>2.3809523809523809</c:v>
                </c:pt>
                <c:pt idx="4">
                  <c:v>1.4117647058823519</c:v>
                </c:pt>
                <c:pt idx="5">
                  <c:v>3.170731707317076</c:v>
                </c:pt>
                <c:pt idx="6">
                  <c:v>3.2678821879382887</c:v>
                </c:pt>
                <c:pt idx="7">
                  <c:v>3.6390101892285283</c:v>
                </c:pt>
                <c:pt idx="8">
                  <c:v>4.2134831460674143</c:v>
                </c:pt>
                <c:pt idx="9">
                  <c:v>4.2654028436018958</c:v>
                </c:pt>
                <c:pt idx="10">
                  <c:v>4.7826086956521783</c:v>
                </c:pt>
                <c:pt idx="11">
                  <c:v>5.4074074074074066</c:v>
                </c:pt>
                <c:pt idx="12">
                  <c:v>6.6071428571428559</c:v>
                </c:pt>
                <c:pt idx="13">
                  <c:v>6.6343042071197376</c:v>
                </c:pt>
                <c:pt idx="14">
                  <c:v>5.9234234234234258</c:v>
                </c:pt>
                <c:pt idx="15">
                  <c:v>6.0714285714285712</c:v>
                </c:pt>
                <c:pt idx="16">
                  <c:v>6.1744966442953011</c:v>
                </c:pt>
                <c:pt idx="17">
                  <c:v>6.2672811059907838</c:v>
                </c:pt>
                <c:pt idx="18">
                  <c:v>6.2037037037037077</c:v>
                </c:pt>
                <c:pt idx="19">
                  <c:v>6.1736770691994565</c:v>
                </c:pt>
                <c:pt idx="20">
                  <c:v>6.1585365853658507</c:v>
                </c:pt>
                <c:pt idx="21">
                  <c:v>6.1538461538461542</c:v>
                </c:pt>
                <c:pt idx="22">
                  <c:v>6.1874999999999991</c:v>
                </c:pt>
                <c:pt idx="23">
                  <c:v>6.2162162162162149</c:v>
                </c:pt>
                <c:pt idx="24">
                  <c:v>6.1866125760649062</c:v>
                </c:pt>
              </c:numCache>
            </c:numRef>
          </c:val>
          <c:extLst xmlns:c16r2="http://schemas.microsoft.com/office/drawing/2015/06/chart">
            <c:ext xmlns:c16="http://schemas.microsoft.com/office/drawing/2014/chart" uri="{C3380CC4-5D6E-409C-BE32-E72D297353CC}">
              <c16:uniqueId val="{00000004-53B5-4E05-96CF-F4051F1CC95A}"/>
            </c:ext>
          </c:extLst>
        </c:ser>
        <c:marker val="1"/>
        <c:axId val="84082688"/>
        <c:axId val="84084224"/>
        <c:extLst xmlns:c16r2="http://schemas.microsoft.com/office/drawing/2015/06/chart">
          <c:ext xmlns:c15="http://schemas.microsoft.com/office/drawing/2012/chart" uri="{02D57815-91ED-43cb-92C2-25804820EDAC}">
            <c15:filteredLineSeries>
              <c15:ser>
                <c:idx val="5"/>
                <c:order val="3"/>
                <c:tx>
                  <c:v>VSG 95</c:v>
                </c:tx>
                <c:marker>
                  <c:symbol val="none"/>
                </c:marker>
                <c:cat>
                  <c:strRef>
                    <c:extLst xmlns:c16r2="http://schemas.microsoft.com/office/drawing/2015/06/chart">
                      <c:ext uri="{02D57815-91ED-43cb-92C2-25804820EDAC}">
                        <c15:formulaRef>
                          <c15:sqref>вулк_аповулк!$B$27:$B$51</c15:sqref>
                        </c15:formulaRef>
                      </c:ext>
                    </c:extLst>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extLst xmlns:c16r2="http://schemas.microsoft.com/office/drawing/2015/06/chart">
                      <c:ext uri="{02D57815-91ED-43cb-92C2-25804820EDAC}">
                        <c15:formulaRef>
                          <c15:sqref>вулк_аповулк!$BQ$27:$BQ$51</c15:sqref>
                        </c15:formulaRef>
                      </c:ext>
                    </c:extLst>
                    <c:numCache>
                      <c:formatCode>General</c:formatCode>
                      <c:ptCount val="25"/>
                      <c:pt idx="0">
                        <c:v>186.50876460767944</c:v>
                      </c:pt>
                      <c:pt idx="1">
                        <c:v>100.59886086860179</c:v>
                      </c:pt>
                      <c:pt idx="2">
                        <c:v>56.221930617382263</c:v>
                      </c:pt>
                      <c:pt idx="3">
                        <c:v>76.658376205240017</c:v>
                      </c:pt>
                      <c:pt idx="4">
                        <c:v>3.8579705671918183</c:v>
                      </c:pt>
                      <c:pt idx="5">
                        <c:v>6.544007724837563</c:v>
                      </c:pt>
                      <c:pt idx="6">
                        <c:v>6.071028017376185</c:v>
                      </c:pt>
                      <c:pt idx="7">
                        <c:v>5.0770831402305978</c:v>
                      </c:pt>
                      <c:pt idx="8">
                        <c:v>4.3042577650819851</c:v>
                      </c:pt>
                      <c:pt idx="9">
                        <c:v>6.2759756443542214</c:v>
                      </c:pt>
                      <c:pt idx="10">
                        <c:v>4.1535754898606161</c:v>
                      </c:pt>
                      <c:pt idx="11">
                        <c:v>4.306118663380766</c:v>
                      </c:pt>
                      <c:pt idx="12">
                        <c:v>4.5587778099553686</c:v>
                      </c:pt>
                      <c:pt idx="13">
                        <c:v>4.4693266709734294</c:v>
                      </c:pt>
                      <c:pt idx="14">
                        <c:v>4.1360224999624</c:v>
                      </c:pt>
                      <c:pt idx="15">
                        <c:v>4.8798734852872698</c:v>
                      </c:pt>
                      <c:pt idx="16">
                        <c:v>3.8590604026845634</c:v>
                      </c:pt>
                      <c:pt idx="17">
                        <c:v>3.934557559358494</c:v>
                      </c:pt>
                      <c:pt idx="18">
                        <c:v>3.8888888888888888</c:v>
                      </c:pt>
                      <c:pt idx="19">
                        <c:v>3.6040878365150162</c:v>
                      </c:pt>
                      <c:pt idx="20">
                        <c:v>3.5992042486606599</c:v>
                      </c:pt>
                      <c:pt idx="21">
                        <c:v>3.6756708590717659</c:v>
                      </c:pt>
                      <c:pt idx="22">
                        <c:v>3.7450810875268306</c:v>
                      </c:pt>
                      <c:pt idx="23">
                        <c:v>3.9883074106780287</c:v>
                      </c:pt>
                      <c:pt idx="24">
                        <c:v>3.7491250026001994</c:v>
                      </c:pt>
                    </c:numCache>
                  </c:numRef>
                </c:val>
                <c:smooth val="0"/>
                <c:extLst xmlns:c16r2="http://schemas.microsoft.com/office/drawing/2015/06/chart">
                  <c:ext xmlns:c16="http://schemas.microsoft.com/office/drawing/2014/chart" uri="{C3380CC4-5D6E-409C-BE32-E72D297353CC}">
                    <c16:uniqueId val="{00000005-53B5-4E05-96CF-F4051F1CC95A}"/>
                  </c:ext>
                </c:extLst>
              </c15:ser>
            </c15:filteredLineSeries>
            <c15:filteredLineSeries>
              <c15:ser>
                <c:idx val="6"/>
                <c:order val="4"/>
                <c:tx>
                  <c:v>ВСЖ-101-17</c:v>
                </c:tx>
                <c:spPr>
                  <a:ln>
                    <a:solidFill>
                      <a:schemeClr val="accent2">
                        <a:lumMod val="75000"/>
                      </a:schemeClr>
                    </a:solidFill>
                  </a:ln>
                </c:spPr>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вулк_аповулк!$B$27:$B$51</c15:sqref>
                        </c15:formulaRef>
                      </c:ext>
                    </c:extLst>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вулк_аповулк!$BW$27:$BW$51</c15:sqref>
                        </c15:formulaRef>
                      </c:ext>
                    </c:extLst>
                    <c:numCache>
                      <c:formatCode>General</c:formatCode>
                      <c:ptCount val="25"/>
                      <c:pt idx="0">
                        <c:v>78.824626865671632</c:v>
                      </c:pt>
                      <c:pt idx="1">
                        <c:v>56.260430132800572</c:v>
                      </c:pt>
                      <c:pt idx="2">
                        <c:v>35.946875066726449</c:v>
                      </c:pt>
                      <c:pt idx="3">
                        <c:v>132.19616204690831</c:v>
                      </c:pt>
                      <c:pt idx="4">
                        <c:v>78.314310798946437</c:v>
                      </c:pt>
                      <c:pt idx="5">
                        <c:v>72.806698216235901</c:v>
                      </c:pt>
                      <c:pt idx="6">
                        <c:v>58.177555420652688</c:v>
                      </c:pt>
                      <c:pt idx="7">
                        <c:v>56.529579178344108</c:v>
                      </c:pt>
                      <c:pt idx="8">
                        <c:v>43.216501760858627</c:v>
                      </c:pt>
                      <c:pt idx="9">
                        <c:v>10.767489566386077</c:v>
                      </c:pt>
                      <c:pt idx="10">
                        <c:v>34.458144062297208</c:v>
                      </c:pt>
                      <c:pt idx="11">
                        <c:v>28.148148148148145</c:v>
                      </c:pt>
                      <c:pt idx="12">
                        <c:v>32.728811300639663</c:v>
                      </c:pt>
                      <c:pt idx="13">
                        <c:v>28.945080423127077</c:v>
                      </c:pt>
                      <c:pt idx="14">
                        <c:v>19.81981981981982</c:v>
                      </c:pt>
                      <c:pt idx="15">
                        <c:v>12.501066098081024</c:v>
                      </c:pt>
                      <c:pt idx="16">
                        <c:v>16.560653110287486</c:v>
                      </c:pt>
                      <c:pt idx="17">
                        <c:v>5.806657954467294</c:v>
                      </c:pt>
                      <c:pt idx="18">
                        <c:v>15.17412935323383</c:v>
                      </c:pt>
                      <c:pt idx="19">
                        <c:v>13.742684136981307</c:v>
                      </c:pt>
                      <c:pt idx="20">
                        <c:v>13.105205678922459</c:v>
                      </c:pt>
                      <c:pt idx="21">
                        <c:v>14.197146137444644</c:v>
                      </c:pt>
                      <c:pt idx="22">
                        <c:v>13.264925373134329</c:v>
                      </c:pt>
                      <c:pt idx="23">
                        <c:v>14.158935054457444</c:v>
                      </c:pt>
                      <c:pt idx="24">
                        <c:v>14.592352638430565</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6-53B5-4E05-96CF-F4051F1CC95A}"/>
                  </c:ext>
                </c:extLst>
              </c15:ser>
            </c15:filteredLineSeries>
            <c15:filteredLineSeries>
              <c15:ser>
                <c:idx val="7"/>
                <c:order val="5"/>
                <c:tx>
                  <c:v>ВС-310-16</c:v>
                </c:tx>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вулк_аповулк!$B$27:$B$51</c15:sqref>
                        </c15:formulaRef>
                      </c:ext>
                    </c:extLst>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вулк_аповулк!$BX$27:$BX$51</c15:sqref>
                        </c15:formulaRef>
                      </c:ext>
                    </c:extLst>
                    <c:numCache>
                      <c:formatCode>General</c:formatCode>
                      <c:ptCount val="25"/>
                      <c:pt idx="0">
                        <c:v>73.268354769560545</c:v>
                      </c:pt>
                      <c:pt idx="1">
                        <c:v>81.384521468578484</c:v>
                      </c:pt>
                      <c:pt idx="2">
                        <c:v>56.970326107678957</c:v>
                      </c:pt>
                      <c:pt idx="3">
                        <c:v>65.216035205317084</c:v>
                      </c:pt>
                      <c:pt idx="4">
                        <c:v>53.940833210740514</c:v>
                      </c:pt>
                      <c:pt idx="5">
                        <c:v>31.224856728738768</c:v>
                      </c:pt>
                      <c:pt idx="6">
                        <c:v>23.300246982618017</c:v>
                      </c:pt>
                      <c:pt idx="7">
                        <c:v>41.993579532719359</c:v>
                      </c:pt>
                      <c:pt idx="8">
                        <c:v>31.361521570705428</c:v>
                      </c:pt>
                      <c:pt idx="9">
                        <c:v>6.570135915162659</c:v>
                      </c:pt>
                      <c:pt idx="10">
                        <c:v>24.465259331748911</c:v>
                      </c:pt>
                      <c:pt idx="11">
                        <c:v>17.327617006073595</c:v>
                      </c:pt>
                      <c:pt idx="12">
                        <c:v>16.885348615151671</c:v>
                      </c:pt>
                      <c:pt idx="13">
                        <c:v>15.560727690926756</c:v>
                      </c:pt>
                      <c:pt idx="14">
                        <c:v>11.466450373202788</c:v>
                      </c:pt>
                      <c:pt idx="15">
                        <c:v>7.1305228057639631</c:v>
                      </c:pt>
                      <c:pt idx="16">
                        <c:v>8.7469318300799337</c:v>
                      </c:pt>
                      <c:pt idx="17">
                        <c:v>6.2911636205381676</c:v>
                      </c:pt>
                      <c:pt idx="18">
                        <c:v>7.1950299710213974</c:v>
                      </c:pt>
                      <c:pt idx="19">
                        <c:v>5.9262297108436188</c:v>
                      </c:pt>
                      <c:pt idx="20">
                        <c:v>5.6912747584067471</c:v>
                      </c:pt>
                      <c:pt idx="21">
                        <c:v>5.5998544744525454</c:v>
                      </c:pt>
                      <c:pt idx="22">
                        <c:v>5.538932555277678</c:v>
                      </c:pt>
                      <c:pt idx="23">
                        <c:v>5.3510101741613001</c:v>
                      </c:pt>
                      <c:pt idx="24">
                        <c:v>4.8681541582150096</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7-53B5-4E05-96CF-F4051F1CC95A}"/>
                  </c:ext>
                </c:extLst>
              </c15:ser>
            </c15:filteredLineSeries>
            <c15:filteredLineSeries>
              <c15:ser>
                <c:idx val="8"/>
                <c:order val="6"/>
                <c:tx>
                  <c:v>ВС-316-16</c:v>
                </c:tx>
                <c:marker>
                  <c:symbol val="none"/>
                </c:marker>
                <c:cat>
                  <c:strRef>
                    <c:extLst xmlns:c16r2="http://schemas.microsoft.com/office/drawing/2015/06/chart" xmlns:c15="http://schemas.microsoft.com/office/drawing/2012/chart">
                      <c:ext xmlns:c15="http://schemas.microsoft.com/office/drawing/2012/chart" uri="{02D57815-91ED-43cb-92C2-25804820EDAC}">
                        <c15:formulaRef>
                          <c15:sqref>вулк_аповулк!$B$27:$B$51</c15:sqref>
                        </c15:formulaRef>
                      </c:ext>
                    </c:extLst>
                    <c:strCache>
                      <c:ptCount val="25"/>
                      <c:pt idx="0">
                        <c:v>Cs</c:v>
                      </c:pt>
                      <c:pt idx="1">
                        <c:v>Rb</c:v>
                      </c:pt>
                      <c:pt idx="2">
                        <c:v>Ba</c:v>
                      </c:pt>
                      <c:pt idx="3">
                        <c:v>U</c:v>
                      </c:pt>
                      <c:pt idx="4">
                        <c:v>Th</c:v>
                      </c:pt>
                      <c:pt idx="5">
                        <c:v>Ta</c:v>
                      </c:pt>
                      <c:pt idx="6">
                        <c:v>Nb</c:v>
                      </c:pt>
                      <c:pt idx="7">
                        <c:v>La</c:v>
                      </c:pt>
                      <c:pt idx="8">
                        <c:v>Ce</c:v>
                      </c:pt>
                      <c:pt idx="9">
                        <c:v>Sr</c:v>
                      </c:pt>
                      <c:pt idx="10">
                        <c:v>Pr</c:v>
                      </c:pt>
                      <c:pt idx="11">
                        <c:v>Nd</c:v>
                      </c:pt>
                      <c:pt idx="12">
                        <c:v>Zr</c:v>
                      </c:pt>
                      <c:pt idx="13">
                        <c:v>Hf</c:v>
                      </c:pt>
                      <c:pt idx="14">
                        <c:v>Sm</c:v>
                      </c:pt>
                      <c:pt idx="15">
                        <c:v>Eu</c:v>
                      </c:pt>
                      <c:pt idx="16">
                        <c:v>Gd</c:v>
                      </c:pt>
                      <c:pt idx="17">
                        <c:v>Ti</c:v>
                      </c:pt>
                      <c:pt idx="18">
                        <c:v>Tb</c:v>
                      </c:pt>
                      <c:pt idx="19">
                        <c:v>Dy</c:v>
                      </c:pt>
                      <c:pt idx="20">
                        <c:v>Ho</c:v>
                      </c:pt>
                      <c:pt idx="21">
                        <c:v>Y</c:v>
                      </c:pt>
                      <c:pt idx="22">
                        <c:v>Er</c:v>
                      </c:pt>
                      <c:pt idx="23">
                        <c:v>Tm</c:v>
                      </c:pt>
                      <c:pt idx="24">
                        <c:v>Yb</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вулк_аповулк!$BY$27:$BY$51</c15:sqref>
                        </c15:formulaRef>
                      </c:ext>
                    </c:extLst>
                    <c:numCache>
                      <c:formatCode>General</c:formatCode>
                      <c:ptCount val="25"/>
                      <c:pt idx="0">
                        <c:v>37.362505978000954</c:v>
                      </c:pt>
                      <c:pt idx="1">
                        <c:v>49.085507066279554</c:v>
                      </c:pt>
                      <c:pt idx="2">
                        <c:v>63.983425115745732</c:v>
                      </c:pt>
                      <c:pt idx="3">
                        <c:v>58.356676003734826</c:v>
                      </c:pt>
                      <c:pt idx="4">
                        <c:v>50.988831687624831</c:v>
                      </c:pt>
                      <c:pt idx="5">
                        <c:v>16.038539151532113</c:v>
                      </c:pt>
                      <c:pt idx="6">
                        <c:v>13.632860526278721</c:v>
                      </c:pt>
                      <c:pt idx="7">
                        <c:v>45.944461499585444</c:v>
                      </c:pt>
                      <c:pt idx="8">
                        <c:v>33.2484322860413</c:v>
                      </c:pt>
                      <c:pt idx="9">
                        <c:v>23.133730431254687</c:v>
                      </c:pt>
                      <c:pt idx="10">
                        <c:v>23.392177655791901</c:v>
                      </c:pt>
                      <c:pt idx="11">
                        <c:v>16.718476008289493</c:v>
                      </c:pt>
                      <c:pt idx="12">
                        <c:v>45.05998283459725</c:v>
                      </c:pt>
                      <c:pt idx="13">
                        <c:v>34.492001473412792</c:v>
                      </c:pt>
                      <c:pt idx="14">
                        <c:v>9.8286952662849369</c:v>
                      </c:pt>
                      <c:pt idx="15">
                        <c:v>8.8816014210562262</c:v>
                      </c:pt>
                      <c:pt idx="16">
                        <c:v>6.6073961914115786</c:v>
                      </c:pt>
                      <c:pt idx="17">
                        <c:v>2.3673136314583529</c:v>
                      </c:pt>
                      <c:pt idx="18">
                        <c:v>5.2307508369201345</c:v>
                      </c:pt>
                      <c:pt idx="19">
                        <c:v>4.1245773220761972</c:v>
                      </c:pt>
                      <c:pt idx="20">
                        <c:v>3.982296368874735</c:v>
                      </c:pt>
                      <c:pt idx="21">
                        <c:v>4.3284668464008496</c:v>
                      </c:pt>
                      <c:pt idx="22">
                        <c:v>4.166666666666667</c:v>
                      </c:pt>
                      <c:pt idx="23">
                        <c:v>4.4594594594594597</c:v>
                      </c:pt>
                      <c:pt idx="24">
                        <c:v>4.6653871561982525</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8-53B5-4E05-96CF-F4051F1CC95A}"/>
                  </c:ext>
                </c:extLst>
              </c15:ser>
            </c15:filteredLineSeries>
          </c:ext>
        </c:extLst>
      </c:lineChart>
      <c:catAx>
        <c:axId val="84082688"/>
        <c:scaling>
          <c:orientation val="minMax"/>
        </c:scaling>
        <c:axPos val="b"/>
        <c:numFmt formatCode="General" sourceLinked="0"/>
        <c:majorTickMark val="in"/>
        <c:tickLblPos val="nextTo"/>
        <c:spPr>
          <a:ln/>
        </c:spPr>
        <c:txPr>
          <a:bodyPr/>
          <a:lstStyle/>
          <a:p>
            <a:pPr>
              <a:defRPr sz="400"/>
            </a:pPr>
            <a:endParaRPr lang="ru-RU"/>
          </a:p>
        </c:txPr>
        <c:crossAx val="84084224"/>
        <c:crossesAt val="0.1"/>
        <c:auto val="1"/>
        <c:lblAlgn val="ctr"/>
        <c:lblOffset val="100"/>
      </c:catAx>
      <c:valAx>
        <c:axId val="84084224"/>
        <c:scaling>
          <c:logBase val="10"/>
          <c:orientation val="minMax"/>
        </c:scaling>
        <c:axPos val="l"/>
        <c:majorGridlines/>
        <c:numFmt formatCode="General" sourceLinked="1"/>
        <c:majorTickMark val="none"/>
        <c:tickLblPos val="nextTo"/>
        <c:txPr>
          <a:bodyPr/>
          <a:lstStyle/>
          <a:p>
            <a:pPr>
              <a:defRPr sz="400"/>
            </a:pPr>
            <a:endParaRPr lang="ru-RU"/>
          </a:p>
        </c:txPr>
        <c:crossAx val="84082688"/>
        <c:crosses val="autoZero"/>
        <c:crossBetween val="between"/>
      </c:valAx>
    </c:plotArea>
    <c:legend>
      <c:legendPos val="b"/>
      <c:layout>
        <c:manualLayout>
          <c:xMode val="edge"/>
          <c:yMode val="edge"/>
          <c:x val="0.05"/>
          <c:y val="0.84415235690235679"/>
          <c:w val="0.9"/>
          <c:h val="0.13446717171717176"/>
        </c:manualLayout>
      </c:layout>
      <c:txPr>
        <a:bodyPr/>
        <a:lstStyle/>
        <a:p>
          <a:pPr>
            <a:defRPr sz="400"/>
          </a:pPr>
          <a:endParaRPr lang="ru-RU"/>
        </a:p>
      </c:txPr>
    </c:legend>
    <c:plotVisOnly val="1"/>
    <c:dispBlanksAs val="gap"/>
  </c:chart>
  <c:spPr>
    <a:solidFill>
      <a:srgbClr val="FFFFFF"/>
    </a:solidFill>
    <a:ln>
      <a:solidFill>
        <a:schemeClr val="tx1"/>
      </a:solidFill>
    </a:ln>
  </c:spPr>
  <c:txPr>
    <a:bodyPr/>
    <a:lstStyle/>
    <a:p>
      <a:pPr>
        <a:defRPr>
          <a:latin typeface="Times New Roman" panose="02020603050405020304" pitchFamily="18" charset="0"/>
          <a:cs typeface="Times New Roman" panose="02020603050405020304" pitchFamily="18" charset="0"/>
        </a:defRPr>
      </a:pPr>
      <a:endParaRPr lang="ru-RU"/>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C11EBE-06FC-499C-88D4-5F9BB052E73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DF49D236-7B3A-4743-8C33-503C06C7B2B3}">
      <dgm:prSet phldrT="[Текст]" custT="1"/>
      <dgm:spPr>
        <a:solidFill>
          <a:srgbClr val="7030A0"/>
        </a:solidFill>
        <a:ln>
          <a:solidFill>
            <a:srgbClr val="7030A0"/>
          </a:solidFill>
        </a:ln>
      </dgm:spPr>
      <dgm:t>
        <a:bodyPr/>
        <a:lstStyle/>
        <a:p>
          <a:r>
            <a:rPr lang="en-US" sz="1000" dirty="0"/>
            <a:t> </a:t>
          </a:r>
          <a:r>
            <a:rPr lang="en-US" sz="1000" dirty="0">
              <a:latin typeface="Times New Roman" panose="02020603050405020304" pitchFamily="18" charset="0"/>
              <a:cs typeface="Times New Roman" panose="02020603050405020304" pitchFamily="18" charset="0"/>
            </a:rPr>
            <a:t>E-MORB</a:t>
          </a:r>
          <a:endParaRPr lang="ru-RU" sz="1000" dirty="0">
            <a:latin typeface="Times New Roman" panose="02020603050405020304" pitchFamily="18" charset="0"/>
            <a:cs typeface="Times New Roman" panose="02020603050405020304" pitchFamily="18" charset="0"/>
          </a:endParaRPr>
        </a:p>
      </dgm:t>
    </dgm:pt>
    <dgm:pt modelId="{C51D2B9C-853A-4449-8EA8-2E63A3631DC4}" type="parTrans" cxnId="{2BA512A0-F09B-4931-AB82-8F9BFA0E5792}">
      <dgm:prSet/>
      <dgm:spPr/>
      <dgm:t>
        <a:bodyPr/>
        <a:lstStyle/>
        <a:p>
          <a:endParaRPr lang="ru-RU" sz="1000"/>
        </a:p>
      </dgm:t>
    </dgm:pt>
    <dgm:pt modelId="{D368EED5-A753-4CB4-ADDB-3E5E0F4FCD2C}" type="sibTrans" cxnId="{2BA512A0-F09B-4931-AB82-8F9BFA0E5792}">
      <dgm:prSet/>
      <dgm:spPr/>
      <dgm:t>
        <a:bodyPr/>
        <a:lstStyle/>
        <a:p>
          <a:endParaRPr lang="ru-RU" sz="1000"/>
        </a:p>
      </dgm:t>
    </dgm:pt>
    <dgm:pt modelId="{83345A63-CF93-40E1-92F4-A182B29C97E6}">
      <dgm:prSet phldrT="[Текст]" custT="1"/>
      <dgm:spPr>
        <a:solidFill>
          <a:srgbClr val="7030A0"/>
        </a:solidFill>
        <a:ln>
          <a:solidFill>
            <a:srgbClr val="7030A0"/>
          </a:solidFill>
        </a:ln>
      </dgm:spPr>
      <dgm:t>
        <a:bodyPr/>
        <a:lstStyle/>
        <a:p>
          <a:r>
            <a:rPr lang="en-US" sz="1000" dirty="0" err="1">
              <a:latin typeface="Times New Roman" panose="02020603050405020304" pitchFamily="18" charset="0"/>
              <a:cs typeface="Times New Roman" panose="02020603050405020304" pitchFamily="18" charset="0"/>
            </a:rPr>
            <a:t>Boninite</a:t>
          </a:r>
          <a:endParaRPr lang="ru-RU" sz="1000" dirty="0">
            <a:latin typeface="Times New Roman" panose="02020603050405020304" pitchFamily="18" charset="0"/>
            <a:cs typeface="Times New Roman" panose="02020603050405020304" pitchFamily="18" charset="0"/>
          </a:endParaRPr>
        </a:p>
      </dgm:t>
    </dgm:pt>
    <dgm:pt modelId="{7AA7D28D-795D-49D0-BA6F-6C4CC4E224AD}" type="parTrans" cxnId="{45256B0F-D69B-4AF1-8E01-AF475A5287C5}">
      <dgm:prSet/>
      <dgm:spPr/>
      <dgm:t>
        <a:bodyPr/>
        <a:lstStyle/>
        <a:p>
          <a:endParaRPr lang="ru-RU" sz="1000"/>
        </a:p>
      </dgm:t>
    </dgm:pt>
    <dgm:pt modelId="{8D2AA246-7364-4E98-BC13-75609CE694D0}" type="sibTrans" cxnId="{45256B0F-D69B-4AF1-8E01-AF475A5287C5}">
      <dgm:prSet/>
      <dgm:spPr/>
      <dgm:t>
        <a:bodyPr/>
        <a:lstStyle/>
        <a:p>
          <a:endParaRPr lang="ru-RU" sz="1000"/>
        </a:p>
      </dgm:t>
    </dgm:pt>
    <dgm:pt modelId="{D1265FC3-BBD2-4675-B9BE-8EC79D32E1F2}">
      <dgm:prSet phldrT="[Текст]" custT="1"/>
      <dgm:spPr>
        <a:solidFill>
          <a:srgbClr val="7030A0"/>
        </a:solidFill>
        <a:ln>
          <a:solidFill>
            <a:srgbClr val="7030A0"/>
          </a:solidFill>
        </a:ln>
      </dgm:spPr>
      <dgm:t>
        <a:bodyPr/>
        <a:lstStyle/>
        <a:p>
          <a:r>
            <a:rPr lang="en-US" sz="1000" dirty="0">
              <a:latin typeface="Times New Roman" panose="02020603050405020304" pitchFamily="18" charset="0"/>
              <a:cs typeface="Times New Roman" panose="02020603050405020304" pitchFamily="18" charset="0"/>
            </a:rPr>
            <a:t>CAB (calc-</a:t>
          </a:r>
          <a:r>
            <a:rPr lang="en-US" sz="1000" dirty="0" err="1">
              <a:latin typeface="Times New Roman" panose="02020603050405020304" pitchFamily="18" charset="0"/>
              <a:cs typeface="Times New Roman" panose="02020603050405020304" pitchFamily="18" charset="0"/>
            </a:rPr>
            <a:t>alkiline</a:t>
          </a:r>
          <a:r>
            <a:rPr lang="en-US" sz="1000" dirty="0">
              <a:latin typeface="Times New Roman" panose="02020603050405020304" pitchFamily="18" charset="0"/>
              <a:cs typeface="Times New Roman" panose="02020603050405020304" pitchFamily="18" charset="0"/>
            </a:rPr>
            <a:t> basalt)</a:t>
          </a:r>
          <a:endParaRPr lang="ru-RU" sz="1000" dirty="0">
            <a:latin typeface="Times New Roman" panose="02020603050405020304" pitchFamily="18" charset="0"/>
            <a:cs typeface="Times New Roman" panose="02020603050405020304" pitchFamily="18" charset="0"/>
          </a:endParaRPr>
        </a:p>
      </dgm:t>
    </dgm:pt>
    <dgm:pt modelId="{D3ADE757-F186-4D89-9252-064550BCA08C}" type="parTrans" cxnId="{679650F1-F92B-4DB9-AF29-6773B4BC15A4}">
      <dgm:prSet/>
      <dgm:spPr/>
      <dgm:t>
        <a:bodyPr/>
        <a:lstStyle/>
        <a:p>
          <a:endParaRPr lang="ru-RU" sz="1000"/>
        </a:p>
      </dgm:t>
    </dgm:pt>
    <dgm:pt modelId="{40ADEE0F-DD2F-48D1-80C7-360DF8DBCB45}" type="sibTrans" cxnId="{679650F1-F92B-4DB9-AF29-6773B4BC15A4}">
      <dgm:prSet/>
      <dgm:spPr/>
      <dgm:t>
        <a:bodyPr/>
        <a:lstStyle/>
        <a:p>
          <a:endParaRPr lang="ru-RU" sz="1000"/>
        </a:p>
      </dgm:t>
    </dgm:pt>
    <dgm:pt modelId="{7D01CF05-0412-44B0-9808-25E937912C3B}">
      <dgm:prSet custT="1"/>
      <dgm:spPr>
        <a:ln>
          <a:solidFill>
            <a:srgbClr val="7030A0"/>
          </a:solidFill>
        </a:ln>
      </dgm:spPr>
      <dgm:t>
        <a:bodyPr/>
        <a:lstStyle/>
        <a:p>
          <a:r>
            <a:rPr lang="en-US" sz="1000">
              <a:latin typeface="Times New Roman" panose="02020603050405020304" pitchFamily="18" charset="0"/>
              <a:cs typeface="Times New Roman" panose="02020603050405020304" pitchFamily="18" charset="0"/>
            </a:rPr>
            <a:t>Picrobasalt</a:t>
          </a:r>
          <a:endParaRPr lang="ru-RU" sz="1000">
            <a:latin typeface="Times New Roman" panose="02020603050405020304" pitchFamily="18" charset="0"/>
            <a:cs typeface="Times New Roman" panose="02020603050405020304" pitchFamily="18" charset="0"/>
          </a:endParaRPr>
        </a:p>
      </dgm:t>
    </dgm:pt>
    <dgm:pt modelId="{97045D2B-D1D9-459C-A451-F8A6DCED9A00}" type="parTrans" cxnId="{83E75FDE-EF8F-4C30-AFA9-19DD094B7364}">
      <dgm:prSet/>
      <dgm:spPr/>
      <dgm:t>
        <a:bodyPr/>
        <a:lstStyle/>
        <a:p>
          <a:endParaRPr lang="ru-RU" sz="1000"/>
        </a:p>
      </dgm:t>
    </dgm:pt>
    <dgm:pt modelId="{443589C3-C829-464C-A914-37D52B3497E9}" type="sibTrans" cxnId="{83E75FDE-EF8F-4C30-AFA9-19DD094B7364}">
      <dgm:prSet/>
      <dgm:spPr/>
      <dgm:t>
        <a:bodyPr/>
        <a:lstStyle/>
        <a:p>
          <a:endParaRPr lang="ru-RU" sz="1000"/>
        </a:p>
      </dgm:t>
    </dgm:pt>
    <dgm:pt modelId="{ECF1599F-F2AF-4045-974F-8EA6AD426A16}">
      <dgm:prSet custT="1"/>
      <dgm:spPr>
        <a:ln>
          <a:solidFill>
            <a:srgbClr val="7030A0"/>
          </a:solidFill>
        </a:ln>
      </dgm:spPr>
      <dgm:t>
        <a:bodyPr/>
        <a:lstStyle/>
        <a:p>
          <a:r>
            <a:rPr lang="en-US" sz="1000">
              <a:latin typeface="Times New Roman" panose="02020603050405020304" pitchFamily="18" charset="0"/>
              <a:cs typeface="Times New Roman" panose="02020603050405020304" pitchFamily="18" charset="0"/>
            </a:rPr>
            <a:t>Andesibasalt</a:t>
          </a:r>
          <a:endParaRPr lang="ru-RU" sz="1000">
            <a:latin typeface="Times New Roman" panose="02020603050405020304" pitchFamily="18" charset="0"/>
            <a:cs typeface="Times New Roman" panose="02020603050405020304" pitchFamily="18" charset="0"/>
          </a:endParaRPr>
        </a:p>
      </dgm:t>
    </dgm:pt>
    <dgm:pt modelId="{EA11E7D1-9AFF-4CB4-BBE0-FEA2CC315586}" type="parTrans" cxnId="{BAE6F433-3C78-41B6-AABD-ABD9F87C6897}">
      <dgm:prSet/>
      <dgm:spPr/>
      <dgm:t>
        <a:bodyPr/>
        <a:lstStyle/>
        <a:p>
          <a:endParaRPr lang="ru-RU" sz="1000"/>
        </a:p>
      </dgm:t>
    </dgm:pt>
    <dgm:pt modelId="{65A4A0F0-FC7E-4941-A0CC-AADB320B9224}" type="sibTrans" cxnId="{BAE6F433-3C78-41B6-AABD-ABD9F87C6897}">
      <dgm:prSet/>
      <dgm:spPr/>
      <dgm:t>
        <a:bodyPr/>
        <a:lstStyle/>
        <a:p>
          <a:endParaRPr lang="ru-RU" sz="1000"/>
        </a:p>
      </dgm:t>
    </dgm:pt>
    <dgm:pt modelId="{DAC9198E-EAD2-4134-A472-EEBF8BC4106D}">
      <dgm:prSet custT="1"/>
      <dgm:spPr>
        <a:ln>
          <a:solidFill>
            <a:srgbClr val="7030A0"/>
          </a:solidFill>
        </a:ln>
      </dgm:spPr>
      <dgm:t>
        <a:bodyPr/>
        <a:lstStyle/>
        <a:p>
          <a:r>
            <a:rPr lang="en-US" sz="1000">
              <a:latin typeface="Times New Roman" panose="02020603050405020304" pitchFamily="18" charset="0"/>
              <a:cs typeface="Times New Roman" panose="02020603050405020304" pitchFamily="18" charset="0"/>
            </a:rPr>
            <a:t>Andesites</a:t>
          </a:r>
          <a:endParaRPr lang="ru-RU" sz="1000">
            <a:latin typeface="Times New Roman" panose="02020603050405020304" pitchFamily="18" charset="0"/>
            <a:cs typeface="Times New Roman" panose="02020603050405020304" pitchFamily="18" charset="0"/>
          </a:endParaRPr>
        </a:p>
      </dgm:t>
    </dgm:pt>
    <dgm:pt modelId="{E71ECF5B-CBB2-463B-9651-1DACE40C8A02}" type="parTrans" cxnId="{9CC6F934-5E58-4E4F-ACF4-7126422E22EF}">
      <dgm:prSet/>
      <dgm:spPr/>
      <dgm:t>
        <a:bodyPr/>
        <a:lstStyle/>
        <a:p>
          <a:endParaRPr lang="ru-RU" sz="1000"/>
        </a:p>
      </dgm:t>
    </dgm:pt>
    <dgm:pt modelId="{7F4A57F1-6242-44F7-B769-0DEC4779C2B8}" type="sibTrans" cxnId="{9CC6F934-5E58-4E4F-ACF4-7126422E22EF}">
      <dgm:prSet/>
      <dgm:spPr/>
      <dgm:t>
        <a:bodyPr/>
        <a:lstStyle/>
        <a:p>
          <a:endParaRPr lang="ru-RU" sz="1000"/>
        </a:p>
      </dgm:t>
    </dgm:pt>
    <dgm:pt modelId="{05D08479-16A1-4507-B8F6-7A85511B54F5}">
      <dgm:prSet custT="1"/>
      <dgm:spPr>
        <a:solidFill>
          <a:srgbClr val="7030A0"/>
        </a:solidFill>
        <a:ln>
          <a:solidFill>
            <a:srgbClr val="7030A0"/>
          </a:solidFill>
        </a:ln>
      </dgm:spPr>
      <dgm:t>
        <a:bodyPr/>
        <a:lstStyle/>
        <a:p>
          <a:r>
            <a:rPr lang="en-US" sz="1000" dirty="0">
              <a:latin typeface="Times New Roman" panose="02020603050405020304" pitchFamily="18" charset="0"/>
              <a:cs typeface="Times New Roman" panose="02020603050405020304" pitchFamily="18" charset="0"/>
            </a:rPr>
            <a:t>OIB (</a:t>
          </a:r>
          <a:r>
            <a:rPr lang="en-US" sz="1000" dirty="0" err="1">
              <a:latin typeface="Times New Roman" panose="02020603050405020304" pitchFamily="18" charset="0"/>
              <a:cs typeface="Times New Roman" panose="02020603050405020304" pitchFamily="18" charset="0"/>
            </a:rPr>
            <a:t>alkiline</a:t>
          </a:r>
          <a:r>
            <a:rPr lang="en-US" sz="1000" dirty="0">
              <a:latin typeface="Times New Roman" panose="02020603050405020304" pitchFamily="18" charset="0"/>
              <a:cs typeface="Times New Roman" panose="02020603050405020304" pitchFamily="18" charset="0"/>
            </a:rPr>
            <a:t> oceanic within-plate basalts)</a:t>
          </a:r>
          <a:endParaRPr lang="ru-RU" sz="1000" dirty="0">
            <a:latin typeface="Times New Roman" panose="02020603050405020304" pitchFamily="18" charset="0"/>
            <a:cs typeface="Times New Roman" panose="02020603050405020304" pitchFamily="18" charset="0"/>
          </a:endParaRPr>
        </a:p>
      </dgm:t>
    </dgm:pt>
    <dgm:pt modelId="{3E85689E-DAF0-4DC3-BF53-33C9F137C007}" type="parTrans" cxnId="{EECBC03B-FD08-4A9D-90F4-C038E5B72F52}">
      <dgm:prSet/>
      <dgm:spPr/>
      <dgm:t>
        <a:bodyPr/>
        <a:lstStyle/>
        <a:p>
          <a:endParaRPr lang="ru-RU" sz="1000"/>
        </a:p>
      </dgm:t>
    </dgm:pt>
    <dgm:pt modelId="{0123CEAF-4658-45FE-BA29-E67A60D0305A}" type="sibTrans" cxnId="{EECBC03B-FD08-4A9D-90F4-C038E5B72F52}">
      <dgm:prSet/>
      <dgm:spPr/>
      <dgm:t>
        <a:bodyPr/>
        <a:lstStyle/>
        <a:p>
          <a:endParaRPr lang="ru-RU" sz="1000"/>
        </a:p>
      </dgm:t>
    </dgm:pt>
    <dgm:pt modelId="{CB7D06B9-3AAC-4B17-8707-D74D66EB2E29}">
      <dgm:prSet custT="1"/>
      <dgm:spPr>
        <a:ln>
          <a:solidFill>
            <a:srgbClr val="7030A0"/>
          </a:solidFill>
        </a:ln>
      </dgm:spPr>
      <dgm:t>
        <a:bodyPr/>
        <a:lstStyle/>
        <a:p>
          <a:r>
            <a:rPr lang="en-US" sz="1000">
              <a:latin typeface="Times New Roman" panose="02020603050405020304" pitchFamily="18" charset="0"/>
              <a:cs typeface="Times New Roman" panose="02020603050405020304" pitchFamily="18" charset="0"/>
            </a:rPr>
            <a:t>Trachyandesite</a:t>
          </a:r>
          <a:endParaRPr lang="ru-RU" sz="1000">
            <a:latin typeface="Times New Roman" panose="02020603050405020304" pitchFamily="18" charset="0"/>
            <a:cs typeface="Times New Roman" panose="02020603050405020304" pitchFamily="18" charset="0"/>
          </a:endParaRPr>
        </a:p>
      </dgm:t>
    </dgm:pt>
    <dgm:pt modelId="{3CFC8E36-7D25-4607-8E26-E0BEEAAED929}" type="parTrans" cxnId="{B5151A34-F521-4872-A121-2775C115D83C}">
      <dgm:prSet/>
      <dgm:spPr/>
      <dgm:t>
        <a:bodyPr/>
        <a:lstStyle/>
        <a:p>
          <a:endParaRPr lang="ru-RU" sz="1000"/>
        </a:p>
      </dgm:t>
    </dgm:pt>
    <dgm:pt modelId="{6D19AE7D-1ACC-48A7-8ACB-237E61D2D1D7}" type="sibTrans" cxnId="{B5151A34-F521-4872-A121-2775C115D83C}">
      <dgm:prSet/>
      <dgm:spPr/>
      <dgm:t>
        <a:bodyPr/>
        <a:lstStyle/>
        <a:p>
          <a:endParaRPr lang="ru-RU" sz="1000"/>
        </a:p>
      </dgm:t>
    </dgm:pt>
    <dgm:pt modelId="{E6EF652D-36C6-46D8-9C00-FFCA9E77A72F}" type="pres">
      <dgm:prSet presAssocID="{1BC11EBE-06FC-499C-88D4-5F9BB052E73B}" presName="linear" presStyleCnt="0">
        <dgm:presLayoutVars>
          <dgm:dir/>
          <dgm:animLvl val="lvl"/>
          <dgm:resizeHandles val="exact"/>
        </dgm:presLayoutVars>
      </dgm:prSet>
      <dgm:spPr/>
      <dgm:t>
        <a:bodyPr/>
        <a:lstStyle/>
        <a:p>
          <a:endParaRPr lang="ru-RU"/>
        </a:p>
      </dgm:t>
    </dgm:pt>
    <dgm:pt modelId="{E8FA71C1-FECC-413D-9EE5-F86279B69535}" type="pres">
      <dgm:prSet presAssocID="{DF49D236-7B3A-4743-8C33-503C06C7B2B3}" presName="parentLin" presStyleCnt="0"/>
      <dgm:spPr/>
    </dgm:pt>
    <dgm:pt modelId="{0C9EBE24-FE84-4402-83CB-4B5F19FBCD58}" type="pres">
      <dgm:prSet presAssocID="{DF49D236-7B3A-4743-8C33-503C06C7B2B3}" presName="parentLeftMargin" presStyleLbl="node1" presStyleIdx="0" presStyleCnt="4"/>
      <dgm:spPr/>
      <dgm:t>
        <a:bodyPr/>
        <a:lstStyle/>
        <a:p>
          <a:endParaRPr lang="ru-RU"/>
        </a:p>
      </dgm:t>
    </dgm:pt>
    <dgm:pt modelId="{D1BA0C2F-25E4-45AE-B798-084488221C38}" type="pres">
      <dgm:prSet presAssocID="{DF49D236-7B3A-4743-8C33-503C06C7B2B3}" presName="parentText" presStyleLbl="node1" presStyleIdx="0" presStyleCnt="4">
        <dgm:presLayoutVars>
          <dgm:chMax val="0"/>
          <dgm:bulletEnabled val="1"/>
        </dgm:presLayoutVars>
      </dgm:prSet>
      <dgm:spPr/>
      <dgm:t>
        <a:bodyPr/>
        <a:lstStyle/>
        <a:p>
          <a:endParaRPr lang="ru-RU"/>
        </a:p>
      </dgm:t>
    </dgm:pt>
    <dgm:pt modelId="{E3CA4015-30CF-4B16-BD4C-ACC97AB49409}" type="pres">
      <dgm:prSet presAssocID="{DF49D236-7B3A-4743-8C33-503C06C7B2B3}" presName="negativeSpace" presStyleCnt="0"/>
      <dgm:spPr/>
    </dgm:pt>
    <dgm:pt modelId="{6F930D45-3FA7-448F-A584-24E92DBD086D}" type="pres">
      <dgm:prSet presAssocID="{DF49D236-7B3A-4743-8C33-503C06C7B2B3}" presName="childText" presStyleLbl="conFgAcc1" presStyleIdx="0" presStyleCnt="4">
        <dgm:presLayoutVars>
          <dgm:bulletEnabled val="1"/>
        </dgm:presLayoutVars>
      </dgm:prSet>
      <dgm:spPr/>
      <dgm:t>
        <a:bodyPr/>
        <a:lstStyle/>
        <a:p>
          <a:endParaRPr lang="ru-RU"/>
        </a:p>
      </dgm:t>
    </dgm:pt>
    <dgm:pt modelId="{F35706C4-7CE5-4A48-81CD-3470A5DA7F2E}" type="pres">
      <dgm:prSet presAssocID="{D368EED5-A753-4CB4-ADDB-3E5E0F4FCD2C}" presName="spaceBetweenRectangles" presStyleCnt="0"/>
      <dgm:spPr/>
    </dgm:pt>
    <dgm:pt modelId="{B9AC4DC2-38AC-4C63-8800-49499D171FAF}" type="pres">
      <dgm:prSet presAssocID="{83345A63-CF93-40E1-92F4-A182B29C97E6}" presName="parentLin" presStyleCnt="0"/>
      <dgm:spPr/>
    </dgm:pt>
    <dgm:pt modelId="{6EAE3F7A-36B6-4FCA-81F4-F07F5B02743D}" type="pres">
      <dgm:prSet presAssocID="{83345A63-CF93-40E1-92F4-A182B29C97E6}" presName="parentLeftMargin" presStyleLbl="node1" presStyleIdx="0" presStyleCnt="4"/>
      <dgm:spPr/>
      <dgm:t>
        <a:bodyPr/>
        <a:lstStyle/>
        <a:p>
          <a:endParaRPr lang="ru-RU"/>
        </a:p>
      </dgm:t>
    </dgm:pt>
    <dgm:pt modelId="{2B86649A-BDB5-42C5-AD2D-9080CDAD5983}" type="pres">
      <dgm:prSet presAssocID="{83345A63-CF93-40E1-92F4-A182B29C97E6}" presName="parentText" presStyleLbl="node1" presStyleIdx="1" presStyleCnt="4" custLinFactNeighborY="-2689">
        <dgm:presLayoutVars>
          <dgm:chMax val="0"/>
          <dgm:bulletEnabled val="1"/>
        </dgm:presLayoutVars>
      </dgm:prSet>
      <dgm:spPr/>
      <dgm:t>
        <a:bodyPr/>
        <a:lstStyle/>
        <a:p>
          <a:endParaRPr lang="ru-RU"/>
        </a:p>
      </dgm:t>
    </dgm:pt>
    <dgm:pt modelId="{4E19F17A-7B81-4941-A78D-F0F11F918311}" type="pres">
      <dgm:prSet presAssocID="{83345A63-CF93-40E1-92F4-A182B29C97E6}" presName="negativeSpace" presStyleCnt="0"/>
      <dgm:spPr/>
    </dgm:pt>
    <dgm:pt modelId="{D9D5C4D5-3038-4BCF-A5DB-E5E15CFBC7D2}" type="pres">
      <dgm:prSet presAssocID="{83345A63-CF93-40E1-92F4-A182B29C97E6}" presName="childText" presStyleLbl="conFgAcc1" presStyleIdx="1" presStyleCnt="4">
        <dgm:presLayoutVars>
          <dgm:bulletEnabled val="1"/>
        </dgm:presLayoutVars>
      </dgm:prSet>
      <dgm:spPr/>
      <dgm:t>
        <a:bodyPr/>
        <a:lstStyle/>
        <a:p>
          <a:endParaRPr lang="ru-RU"/>
        </a:p>
      </dgm:t>
    </dgm:pt>
    <dgm:pt modelId="{6922B993-6ACE-48EA-AC71-AC408591C6DC}" type="pres">
      <dgm:prSet presAssocID="{8D2AA246-7364-4E98-BC13-75609CE694D0}" presName="spaceBetweenRectangles" presStyleCnt="0"/>
      <dgm:spPr/>
    </dgm:pt>
    <dgm:pt modelId="{E13A3D05-B293-404B-A202-4A221715F2DC}" type="pres">
      <dgm:prSet presAssocID="{D1265FC3-BBD2-4675-B9BE-8EC79D32E1F2}" presName="parentLin" presStyleCnt="0"/>
      <dgm:spPr/>
    </dgm:pt>
    <dgm:pt modelId="{25FE7713-68B6-4B5E-BDF9-8FB896361AA5}" type="pres">
      <dgm:prSet presAssocID="{D1265FC3-BBD2-4675-B9BE-8EC79D32E1F2}" presName="parentLeftMargin" presStyleLbl="node1" presStyleIdx="1" presStyleCnt="4"/>
      <dgm:spPr/>
      <dgm:t>
        <a:bodyPr/>
        <a:lstStyle/>
        <a:p>
          <a:endParaRPr lang="ru-RU"/>
        </a:p>
      </dgm:t>
    </dgm:pt>
    <dgm:pt modelId="{A12A46A7-5D3D-4398-9CC8-C725B388503B}" type="pres">
      <dgm:prSet presAssocID="{D1265FC3-BBD2-4675-B9BE-8EC79D32E1F2}" presName="parentText" presStyleLbl="node1" presStyleIdx="2" presStyleCnt="4">
        <dgm:presLayoutVars>
          <dgm:chMax val="0"/>
          <dgm:bulletEnabled val="1"/>
        </dgm:presLayoutVars>
      </dgm:prSet>
      <dgm:spPr/>
      <dgm:t>
        <a:bodyPr/>
        <a:lstStyle/>
        <a:p>
          <a:endParaRPr lang="ru-RU"/>
        </a:p>
      </dgm:t>
    </dgm:pt>
    <dgm:pt modelId="{D5209033-311A-434A-8A02-151E7EF99B67}" type="pres">
      <dgm:prSet presAssocID="{D1265FC3-BBD2-4675-B9BE-8EC79D32E1F2}" presName="negativeSpace" presStyleCnt="0"/>
      <dgm:spPr/>
    </dgm:pt>
    <dgm:pt modelId="{144D46D3-2AC7-4FAA-975C-92DD85D6176B}" type="pres">
      <dgm:prSet presAssocID="{D1265FC3-BBD2-4675-B9BE-8EC79D32E1F2}" presName="childText" presStyleLbl="conFgAcc1" presStyleIdx="2" presStyleCnt="4">
        <dgm:presLayoutVars>
          <dgm:bulletEnabled val="1"/>
        </dgm:presLayoutVars>
      </dgm:prSet>
      <dgm:spPr>
        <a:prstGeom prst="rect">
          <a:avLst/>
        </a:prstGeom>
      </dgm:spPr>
      <dgm:t>
        <a:bodyPr/>
        <a:lstStyle/>
        <a:p>
          <a:endParaRPr lang="ru-RU"/>
        </a:p>
      </dgm:t>
    </dgm:pt>
    <dgm:pt modelId="{29F82CA3-4DEB-4B97-9805-91440410FF40}" type="pres">
      <dgm:prSet presAssocID="{40ADEE0F-DD2F-48D1-80C7-360DF8DBCB45}" presName="spaceBetweenRectangles" presStyleCnt="0"/>
      <dgm:spPr/>
    </dgm:pt>
    <dgm:pt modelId="{5538BEB0-CC1A-492A-AE44-CE547C80F6A4}" type="pres">
      <dgm:prSet presAssocID="{05D08479-16A1-4507-B8F6-7A85511B54F5}" presName="parentLin" presStyleCnt="0"/>
      <dgm:spPr/>
    </dgm:pt>
    <dgm:pt modelId="{63AC3C0E-67FF-40CE-94FE-6C3D8AFC1F6C}" type="pres">
      <dgm:prSet presAssocID="{05D08479-16A1-4507-B8F6-7A85511B54F5}" presName="parentLeftMargin" presStyleLbl="node1" presStyleIdx="2" presStyleCnt="4"/>
      <dgm:spPr/>
      <dgm:t>
        <a:bodyPr/>
        <a:lstStyle/>
        <a:p>
          <a:endParaRPr lang="ru-RU"/>
        </a:p>
      </dgm:t>
    </dgm:pt>
    <dgm:pt modelId="{10E755A9-6FB0-45BA-B510-A68159093165}" type="pres">
      <dgm:prSet presAssocID="{05D08479-16A1-4507-B8F6-7A85511B54F5}" presName="parentText" presStyleLbl="node1" presStyleIdx="3" presStyleCnt="4" custScaleX="99771">
        <dgm:presLayoutVars>
          <dgm:chMax val="0"/>
          <dgm:bulletEnabled val="1"/>
        </dgm:presLayoutVars>
      </dgm:prSet>
      <dgm:spPr/>
      <dgm:t>
        <a:bodyPr/>
        <a:lstStyle/>
        <a:p>
          <a:endParaRPr lang="ru-RU"/>
        </a:p>
      </dgm:t>
    </dgm:pt>
    <dgm:pt modelId="{F4D407E8-4C3B-455B-8F3E-79BD0CC1A88A}" type="pres">
      <dgm:prSet presAssocID="{05D08479-16A1-4507-B8F6-7A85511B54F5}" presName="negativeSpace" presStyleCnt="0"/>
      <dgm:spPr/>
    </dgm:pt>
    <dgm:pt modelId="{A2E9295C-64DC-4A70-A255-67512671B3AD}" type="pres">
      <dgm:prSet presAssocID="{05D08479-16A1-4507-B8F6-7A85511B54F5}" presName="childText" presStyleLbl="conFgAcc1" presStyleIdx="3" presStyleCnt="4">
        <dgm:presLayoutVars>
          <dgm:bulletEnabled val="1"/>
        </dgm:presLayoutVars>
      </dgm:prSet>
      <dgm:spPr/>
      <dgm:t>
        <a:bodyPr/>
        <a:lstStyle/>
        <a:p>
          <a:endParaRPr lang="ru-RU"/>
        </a:p>
      </dgm:t>
    </dgm:pt>
  </dgm:ptLst>
  <dgm:cxnLst>
    <dgm:cxn modelId="{7F6A65E4-96F8-431B-B2B6-5516FDD7DAFC}" type="presOf" srcId="{83345A63-CF93-40E1-92F4-A182B29C97E6}" destId="{2B86649A-BDB5-42C5-AD2D-9080CDAD5983}" srcOrd="1" destOrd="0" presId="urn:microsoft.com/office/officeart/2005/8/layout/list1"/>
    <dgm:cxn modelId="{9CC6F934-5E58-4E4F-ACF4-7126422E22EF}" srcId="{D1265FC3-BBD2-4675-B9BE-8EC79D32E1F2}" destId="{DAC9198E-EAD2-4134-A472-EEBF8BC4106D}" srcOrd="0" destOrd="0" parTransId="{E71ECF5B-CBB2-463B-9651-1DACE40C8A02}" sibTransId="{7F4A57F1-6242-44F7-B769-0DEC4779C2B8}"/>
    <dgm:cxn modelId="{BAE6F433-3C78-41B6-AABD-ABD9F87C6897}" srcId="{83345A63-CF93-40E1-92F4-A182B29C97E6}" destId="{ECF1599F-F2AF-4045-974F-8EA6AD426A16}" srcOrd="0" destOrd="0" parTransId="{EA11E7D1-9AFF-4CB4-BBE0-FEA2CC315586}" sibTransId="{65A4A0F0-FC7E-4941-A0CC-AADB320B9224}"/>
    <dgm:cxn modelId="{679650F1-F92B-4DB9-AF29-6773B4BC15A4}" srcId="{1BC11EBE-06FC-499C-88D4-5F9BB052E73B}" destId="{D1265FC3-BBD2-4675-B9BE-8EC79D32E1F2}" srcOrd="2" destOrd="0" parTransId="{D3ADE757-F186-4D89-9252-064550BCA08C}" sibTransId="{40ADEE0F-DD2F-48D1-80C7-360DF8DBCB45}"/>
    <dgm:cxn modelId="{E36E1090-D185-4490-9AE4-05E4CA6A5E6A}" type="presOf" srcId="{7D01CF05-0412-44B0-9808-25E937912C3B}" destId="{6F930D45-3FA7-448F-A584-24E92DBD086D}" srcOrd="0" destOrd="0" presId="urn:microsoft.com/office/officeart/2005/8/layout/list1"/>
    <dgm:cxn modelId="{45256B0F-D69B-4AF1-8E01-AF475A5287C5}" srcId="{1BC11EBE-06FC-499C-88D4-5F9BB052E73B}" destId="{83345A63-CF93-40E1-92F4-A182B29C97E6}" srcOrd="1" destOrd="0" parTransId="{7AA7D28D-795D-49D0-BA6F-6C4CC4E224AD}" sibTransId="{8D2AA246-7364-4E98-BC13-75609CE694D0}"/>
    <dgm:cxn modelId="{DC0D44DA-943A-4455-9ADE-AA7E8A61B716}" type="presOf" srcId="{DAC9198E-EAD2-4134-A472-EEBF8BC4106D}" destId="{144D46D3-2AC7-4FAA-975C-92DD85D6176B}" srcOrd="0" destOrd="0" presId="urn:microsoft.com/office/officeart/2005/8/layout/list1"/>
    <dgm:cxn modelId="{22073CCB-019D-4077-9C12-089E2F2A8524}" type="presOf" srcId="{DF49D236-7B3A-4743-8C33-503C06C7B2B3}" destId="{0C9EBE24-FE84-4402-83CB-4B5F19FBCD58}" srcOrd="0" destOrd="0" presId="urn:microsoft.com/office/officeart/2005/8/layout/list1"/>
    <dgm:cxn modelId="{B5151A34-F521-4872-A121-2775C115D83C}" srcId="{05D08479-16A1-4507-B8F6-7A85511B54F5}" destId="{CB7D06B9-3AAC-4B17-8707-D74D66EB2E29}" srcOrd="0" destOrd="0" parTransId="{3CFC8E36-7D25-4607-8E26-E0BEEAAED929}" sibTransId="{6D19AE7D-1ACC-48A7-8ACB-237E61D2D1D7}"/>
    <dgm:cxn modelId="{AD732738-93B6-4745-835F-168C50213A30}" type="presOf" srcId="{D1265FC3-BBD2-4675-B9BE-8EC79D32E1F2}" destId="{25FE7713-68B6-4B5E-BDF9-8FB896361AA5}" srcOrd="0" destOrd="0" presId="urn:microsoft.com/office/officeart/2005/8/layout/list1"/>
    <dgm:cxn modelId="{EECBC03B-FD08-4A9D-90F4-C038E5B72F52}" srcId="{1BC11EBE-06FC-499C-88D4-5F9BB052E73B}" destId="{05D08479-16A1-4507-B8F6-7A85511B54F5}" srcOrd="3" destOrd="0" parTransId="{3E85689E-DAF0-4DC3-BF53-33C9F137C007}" sibTransId="{0123CEAF-4658-45FE-BA29-E67A60D0305A}"/>
    <dgm:cxn modelId="{64EBA241-BBB4-43D8-9BC3-AA6FBED0B207}" type="presOf" srcId="{83345A63-CF93-40E1-92F4-A182B29C97E6}" destId="{6EAE3F7A-36B6-4FCA-81F4-F07F5B02743D}" srcOrd="0" destOrd="0" presId="urn:microsoft.com/office/officeart/2005/8/layout/list1"/>
    <dgm:cxn modelId="{1FCAA990-822C-4C51-B156-01E58C66E494}" type="presOf" srcId="{05D08479-16A1-4507-B8F6-7A85511B54F5}" destId="{63AC3C0E-67FF-40CE-94FE-6C3D8AFC1F6C}" srcOrd="0" destOrd="0" presId="urn:microsoft.com/office/officeart/2005/8/layout/list1"/>
    <dgm:cxn modelId="{2F54E43E-7C17-4CE9-80B1-3D24538180ED}" type="presOf" srcId="{DF49D236-7B3A-4743-8C33-503C06C7B2B3}" destId="{D1BA0C2F-25E4-45AE-B798-084488221C38}" srcOrd="1" destOrd="0" presId="urn:microsoft.com/office/officeart/2005/8/layout/list1"/>
    <dgm:cxn modelId="{D9621D2C-E03D-4E88-B140-EDFA50520242}" type="presOf" srcId="{1BC11EBE-06FC-499C-88D4-5F9BB052E73B}" destId="{E6EF652D-36C6-46D8-9C00-FFCA9E77A72F}" srcOrd="0" destOrd="0" presId="urn:microsoft.com/office/officeart/2005/8/layout/list1"/>
    <dgm:cxn modelId="{6B788822-AADB-402F-9AED-B071896398F7}" type="presOf" srcId="{CB7D06B9-3AAC-4B17-8707-D74D66EB2E29}" destId="{A2E9295C-64DC-4A70-A255-67512671B3AD}" srcOrd="0" destOrd="0" presId="urn:microsoft.com/office/officeart/2005/8/layout/list1"/>
    <dgm:cxn modelId="{357A45DF-2756-4E67-8DB0-C23DABDCF474}" type="presOf" srcId="{05D08479-16A1-4507-B8F6-7A85511B54F5}" destId="{10E755A9-6FB0-45BA-B510-A68159093165}" srcOrd="1" destOrd="0" presId="urn:microsoft.com/office/officeart/2005/8/layout/list1"/>
    <dgm:cxn modelId="{83E75FDE-EF8F-4C30-AFA9-19DD094B7364}" srcId="{DF49D236-7B3A-4743-8C33-503C06C7B2B3}" destId="{7D01CF05-0412-44B0-9808-25E937912C3B}" srcOrd="0" destOrd="0" parTransId="{97045D2B-D1D9-459C-A451-F8A6DCED9A00}" sibTransId="{443589C3-C829-464C-A914-37D52B3497E9}"/>
    <dgm:cxn modelId="{F0E49A56-817A-4D92-8197-905698F57577}" type="presOf" srcId="{ECF1599F-F2AF-4045-974F-8EA6AD426A16}" destId="{D9D5C4D5-3038-4BCF-A5DB-E5E15CFBC7D2}" srcOrd="0" destOrd="0" presId="urn:microsoft.com/office/officeart/2005/8/layout/list1"/>
    <dgm:cxn modelId="{AEF43006-97A6-4732-84D7-BEC9446A8072}" type="presOf" srcId="{D1265FC3-BBD2-4675-B9BE-8EC79D32E1F2}" destId="{A12A46A7-5D3D-4398-9CC8-C725B388503B}" srcOrd="1" destOrd="0" presId="urn:microsoft.com/office/officeart/2005/8/layout/list1"/>
    <dgm:cxn modelId="{2BA512A0-F09B-4931-AB82-8F9BFA0E5792}" srcId="{1BC11EBE-06FC-499C-88D4-5F9BB052E73B}" destId="{DF49D236-7B3A-4743-8C33-503C06C7B2B3}" srcOrd="0" destOrd="0" parTransId="{C51D2B9C-853A-4449-8EA8-2E63A3631DC4}" sibTransId="{D368EED5-A753-4CB4-ADDB-3E5E0F4FCD2C}"/>
    <dgm:cxn modelId="{D45E19C1-6993-47F7-9671-542AFE1965AB}" type="presParOf" srcId="{E6EF652D-36C6-46D8-9C00-FFCA9E77A72F}" destId="{E8FA71C1-FECC-413D-9EE5-F86279B69535}" srcOrd="0" destOrd="0" presId="urn:microsoft.com/office/officeart/2005/8/layout/list1"/>
    <dgm:cxn modelId="{368B341D-5324-4BFF-BB72-65A4B4054C03}" type="presParOf" srcId="{E8FA71C1-FECC-413D-9EE5-F86279B69535}" destId="{0C9EBE24-FE84-4402-83CB-4B5F19FBCD58}" srcOrd="0" destOrd="0" presId="urn:microsoft.com/office/officeart/2005/8/layout/list1"/>
    <dgm:cxn modelId="{6E0D1B91-5C8A-417B-BB91-21D88DADDB4D}" type="presParOf" srcId="{E8FA71C1-FECC-413D-9EE5-F86279B69535}" destId="{D1BA0C2F-25E4-45AE-B798-084488221C38}" srcOrd="1" destOrd="0" presId="urn:microsoft.com/office/officeart/2005/8/layout/list1"/>
    <dgm:cxn modelId="{177DAE94-6E81-45E7-86C2-22A2A310E254}" type="presParOf" srcId="{E6EF652D-36C6-46D8-9C00-FFCA9E77A72F}" destId="{E3CA4015-30CF-4B16-BD4C-ACC97AB49409}" srcOrd="1" destOrd="0" presId="urn:microsoft.com/office/officeart/2005/8/layout/list1"/>
    <dgm:cxn modelId="{8F60D502-29E4-4A18-814D-E845FD532698}" type="presParOf" srcId="{E6EF652D-36C6-46D8-9C00-FFCA9E77A72F}" destId="{6F930D45-3FA7-448F-A584-24E92DBD086D}" srcOrd="2" destOrd="0" presId="urn:microsoft.com/office/officeart/2005/8/layout/list1"/>
    <dgm:cxn modelId="{DF4972FA-6467-415C-99C5-E48A7BCF5901}" type="presParOf" srcId="{E6EF652D-36C6-46D8-9C00-FFCA9E77A72F}" destId="{F35706C4-7CE5-4A48-81CD-3470A5DA7F2E}" srcOrd="3" destOrd="0" presId="urn:microsoft.com/office/officeart/2005/8/layout/list1"/>
    <dgm:cxn modelId="{12C9D1DF-739C-4815-BB29-B12E84E31FFC}" type="presParOf" srcId="{E6EF652D-36C6-46D8-9C00-FFCA9E77A72F}" destId="{B9AC4DC2-38AC-4C63-8800-49499D171FAF}" srcOrd="4" destOrd="0" presId="urn:microsoft.com/office/officeart/2005/8/layout/list1"/>
    <dgm:cxn modelId="{7512A546-3AE0-4676-8CD9-D8C04B64FD20}" type="presParOf" srcId="{B9AC4DC2-38AC-4C63-8800-49499D171FAF}" destId="{6EAE3F7A-36B6-4FCA-81F4-F07F5B02743D}" srcOrd="0" destOrd="0" presId="urn:microsoft.com/office/officeart/2005/8/layout/list1"/>
    <dgm:cxn modelId="{FBCFC0E6-8AE2-4931-8CA3-8B7585DE4046}" type="presParOf" srcId="{B9AC4DC2-38AC-4C63-8800-49499D171FAF}" destId="{2B86649A-BDB5-42C5-AD2D-9080CDAD5983}" srcOrd="1" destOrd="0" presId="urn:microsoft.com/office/officeart/2005/8/layout/list1"/>
    <dgm:cxn modelId="{E4573498-3A6E-4388-9C7C-88655EB37B77}" type="presParOf" srcId="{E6EF652D-36C6-46D8-9C00-FFCA9E77A72F}" destId="{4E19F17A-7B81-4941-A78D-F0F11F918311}" srcOrd="5" destOrd="0" presId="urn:microsoft.com/office/officeart/2005/8/layout/list1"/>
    <dgm:cxn modelId="{01CC4CA1-5ABB-49CF-8843-308B0FC8FE12}" type="presParOf" srcId="{E6EF652D-36C6-46D8-9C00-FFCA9E77A72F}" destId="{D9D5C4D5-3038-4BCF-A5DB-E5E15CFBC7D2}" srcOrd="6" destOrd="0" presId="urn:microsoft.com/office/officeart/2005/8/layout/list1"/>
    <dgm:cxn modelId="{144BCB3C-5DF0-4262-A600-BFF33E99835A}" type="presParOf" srcId="{E6EF652D-36C6-46D8-9C00-FFCA9E77A72F}" destId="{6922B993-6ACE-48EA-AC71-AC408591C6DC}" srcOrd="7" destOrd="0" presId="urn:microsoft.com/office/officeart/2005/8/layout/list1"/>
    <dgm:cxn modelId="{96281E5B-B1D2-484C-A02E-7BC0BBF314D9}" type="presParOf" srcId="{E6EF652D-36C6-46D8-9C00-FFCA9E77A72F}" destId="{E13A3D05-B293-404B-A202-4A221715F2DC}" srcOrd="8" destOrd="0" presId="urn:microsoft.com/office/officeart/2005/8/layout/list1"/>
    <dgm:cxn modelId="{6ADD24CB-78E3-4A05-9EDA-120A91C669F8}" type="presParOf" srcId="{E13A3D05-B293-404B-A202-4A221715F2DC}" destId="{25FE7713-68B6-4B5E-BDF9-8FB896361AA5}" srcOrd="0" destOrd="0" presId="urn:microsoft.com/office/officeart/2005/8/layout/list1"/>
    <dgm:cxn modelId="{8AE1A7B0-4019-46A1-92F5-5EA5AD33BB4F}" type="presParOf" srcId="{E13A3D05-B293-404B-A202-4A221715F2DC}" destId="{A12A46A7-5D3D-4398-9CC8-C725B388503B}" srcOrd="1" destOrd="0" presId="urn:microsoft.com/office/officeart/2005/8/layout/list1"/>
    <dgm:cxn modelId="{2319407C-8F96-4ADA-814A-11CBC6E3AED7}" type="presParOf" srcId="{E6EF652D-36C6-46D8-9C00-FFCA9E77A72F}" destId="{D5209033-311A-434A-8A02-151E7EF99B67}" srcOrd="9" destOrd="0" presId="urn:microsoft.com/office/officeart/2005/8/layout/list1"/>
    <dgm:cxn modelId="{052F2866-8FC8-47B4-8343-DADC341DCC3E}" type="presParOf" srcId="{E6EF652D-36C6-46D8-9C00-FFCA9E77A72F}" destId="{144D46D3-2AC7-4FAA-975C-92DD85D6176B}" srcOrd="10" destOrd="0" presId="urn:microsoft.com/office/officeart/2005/8/layout/list1"/>
    <dgm:cxn modelId="{020B8055-03E0-4DD0-AC5B-1B50632BD640}" type="presParOf" srcId="{E6EF652D-36C6-46D8-9C00-FFCA9E77A72F}" destId="{29F82CA3-4DEB-4B97-9805-91440410FF40}" srcOrd="11" destOrd="0" presId="urn:microsoft.com/office/officeart/2005/8/layout/list1"/>
    <dgm:cxn modelId="{1D8149ED-E82E-4B88-BDE9-E5B33B60403A}" type="presParOf" srcId="{E6EF652D-36C6-46D8-9C00-FFCA9E77A72F}" destId="{5538BEB0-CC1A-492A-AE44-CE547C80F6A4}" srcOrd="12" destOrd="0" presId="urn:microsoft.com/office/officeart/2005/8/layout/list1"/>
    <dgm:cxn modelId="{1ECA4A3C-5B01-441B-BFFA-E1E7A0429F78}" type="presParOf" srcId="{5538BEB0-CC1A-492A-AE44-CE547C80F6A4}" destId="{63AC3C0E-67FF-40CE-94FE-6C3D8AFC1F6C}" srcOrd="0" destOrd="0" presId="urn:microsoft.com/office/officeart/2005/8/layout/list1"/>
    <dgm:cxn modelId="{5BFC351E-14BE-43AD-85CE-3DB49199A761}" type="presParOf" srcId="{5538BEB0-CC1A-492A-AE44-CE547C80F6A4}" destId="{10E755A9-6FB0-45BA-B510-A68159093165}" srcOrd="1" destOrd="0" presId="urn:microsoft.com/office/officeart/2005/8/layout/list1"/>
    <dgm:cxn modelId="{0FB82F4F-12BB-4B0E-ADB5-BDF9B68945E8}" type="presParOf" srcId="{E6EF652D-36C6-46D8-9C00-FFCA9E77A72F}" destId="{F4D407E8-4C3B-455B-8F3E-79BD0CC1A88A}" srcOrd="13" destOrd="0" presId="urn:microsoft.com/office/officeart/2005/8/layout/list1"/>
    <dgm:cxn modelId="{D7E408A0-6987-43AB-9EDD-D34835F93A5D}" type="presParOf" srcId="{E6EF652D-36C6-46D8-9C00-FFCA9E77A72F}" destId="{A2E9295C-64DC-4A70-A255-67512671B3AD}" srcOrd="14" destOrd="0" presId="urn:microsoft.com/office/officeart/2005/8/layout/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0.33458</cdr:x>
      <cdr:y>0.67576</cdr:y>
    </cdr:from>
    <cdr:to>
      <cdr:x>0.43402</cdr:x>
      <cdr:y>0.84794</cdr:y>
    </cdr:to>
    <cdr:sp macro="" textlink="">
      <cdr:nvSpPr>
        <cdr:cNvPr id="2" name="TextBox 1"/>
        <cdr:cNvSpPr txBox="1"/>
      </cdr:nvSpPr>
      <cdr:spPr>
        <a:xfrm xmlns:a="http://schemas.openxmlformats.org/drawingml/2006/main" rot="16200000">
          <a:off x="1469462" y="1744749"/>
          <a:ext cx="443774" cy="4376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800" dirty="0" err="1">
              <a:latin typeface="Times New Roman" panose="02020603050405020304" pitchFamily="18" charset="0"/>
              <a:cs typeface="Times New Roman" panose="02020603050405020304" pitchFamily="18" charset="0"/>
            </a:rPr>
            <a:t>Dunites</a:t>
          </a:r>
          <a:r>
            <a:rPr lang="en-US" sz="800" dirty="0">
              <a:latin typeface="Times New Roman" panose="02020603050405020304" pitchFamily="18" charset="0"/>
              <a:cs typeface="Times New Roman" panose="02020603050405020304" pitchFamily="18" charset="0"/>
            </a:rPr>
            <a:t>,</a:t>
          </a:r>
        </a:p>
        <a:p xmlns:a="http://schemas.openxmlformats.org/drawingml/2006/main">
          <a:r>
            <a:rPr lang="en-US" sz="800" baseline="0" dirty="0">
              <a:latin typeface="Times New Roman" panose="02020603050405020304" pitchFamily="18" charset="0"/>
              <a:cs typeface="Times New Roman" panose="02020603050405020304" pitchFamily="18" charset="0"/>
            </a:rPr>
            <a:t>peridotites</a:t>
          </a:r>
          <a:endParaRPr lang="ru-RU" sz="8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0.57086</cdr:x>
      <cdr:y>0.67264</cdr:y>
    </cdr:from>
    <cdr:to>
      <cdr:x>0.65243</cdr:x>
      <cdr:y>0.93481</cdr:y>
    </cdr:to>
    <cdr:sp macro="" textlink="">
      <cdr:nvSpPr>
        <cdr:cNvPr id="3" name="TextBox 2"/>
        <cdr:cNvSpPr txBox="1"/>
      </cdr:nvSpPr>
      <cdr:spPr>
        <a:xfrm xmlns:a="http://schemas.openxmlformats.org/drawingml/2006/main" rot="16200000">
          <a:off x="2354055" y="1892031"/>
          <a:ext cx="675713" cy="358965"/>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800" dirty="0">
              <a:latin typeface="Times New Roman" panose="02020603050405020304" pitchFamily="18" charset="0"/>
              <a:cs typeface="Times New Roman" panose="02020603050405020304" pitchFamily="18" charset="0"/>
            </a:rPr>
            <a:t>low alkaline</a:t>
          </a:r>
        </a:p>
        <a:p xmlns:a="http://schemas.openxmlformats.org/drawingml/2006/main">
          <a:r>
            <a:rPr lang="en-US" sz="800" dirty="0">
              <a:latin typeface="Times New Roman" panose="02020603050405020304" pitchFamily="18" charset="0"/>
              <a:cs typeface="Times New Roman" panose="02020603050405020304" pitchFamily="18" charset="0"/>
            </a:rPr>
            <a:t>gabbro</a:t>
          </a:r>
          <a:endParaRPr lang="ru-RU" sz="8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0.60163</cdr:x>
      <cdr:y>0.42234</cdr:y>
    </cdr:from>
    <cdr:to>
      <cdr:x>0.64365</cdr:x>
      <cdr:y>0.58048</cdr:y>
    </cdr:to>
    <cdr:sp macro="" textlink="">
      <cdr:nvSpPr>
        <cdr:cNvPr id="4" name="TextBox 3"/>
        <cdr:cNvSpPr txBox="1"/>
      </cdr:nvSpPr>
      <cdr:spPr>
        <a:xfrm xmlns:a="http://schemas.openxmlformats.org/drawingml/2006/main" rot="16200000">
          <a:off x="2536495" y="1199859"/>
          <a:ext cx="407587" cy="1849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dirty="0">
              <a:latin typeface="Times New Roman" panose="02020603050405020304" pitchFamily="18" charset="0"/>
              <a:cs typeface="Times New Roman" panose="02020603050405020304" pitchFamily="18" charset="0"/>
            </a:rPr>
            <a:t>gabbro</a:t>
          </a:r>
          <a:endParaRPr lang="ru-RU" sz="9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0.60994</cdr:x>
      <cdr:y>0.45753</cdr:y>
    </cdr:from>
    <cdr:to>
      <cdr:x>0.75762</cdr:x>
      <cdr:y>0.51473</cdr:y>
    </cdr:to>
    <cdr:sp macro="" textlink="">
      <cdr:nvSpPr>
        <cdr:cNvPr id="5" name="TextBox 1"/>
        <cdr:cNvSpPr txBox="1"/>
      </cdr:nvSpPr>
      <cdr:spPr>
        <a:xfrm xmlns:a="http://schemas.openxmlformats.org/drawingml/2006/main">
          <a:off x="3304540" y="2161540"/>
          <a:ext cx="800121" cy="270257"/>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0.70129</cdr:x>
      <cdr:y>0.63758</cdr:y>
    </cdr:from>
    <cdr:to>
      <cdr:x>0.78287</cdr:x>
      <cdr:y>0.86048</cdr:y>
    </cdr:to>
    <cdr:sp macro="" textlink="">
      <cdr:nvSpPr>
        <cdr:cNvPr id="6" name="TextBox 5"/>
        <cdr:cNvSpPr txBox="1"/>
      </cdr:nvSpPr>
      <cdr:spPr>
        <a:xfrm xmlns:a="http://schemas.openxmlformats.org/drawingml/2006/main" rot="16200000">
          <a:off x="2978706" y="1751028"/>
          <a:ext cx="574499" cy="35904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pPr>
            <a:lnSpc>
              <a:spcPts val="1000"/>
            </a:lnSpc>
          </a:pPr>
          <a:r>
            <a:rPr lang="en-US" sz="800" dirty="0">
              <a:latin typeface="Times New Roman" panose="02020603050405020304" pitchFamily="18" charset="0"/>
              <a:cs typeface="Times New Roman" panose="02020603050405020304" pitchFamily="18" charset="0"/>
            </a:rPr>
            <a:t>low-</a:t>
          </a:r>
          <a:r>
            <a:rPr lang="en-US" sz="800" dirty="0" err="1">
              <a:latin typeface="Times New Roman" panose="02020603050405020304" pitchFamily="18" charset="0"/>
              <a:cs typeface="Times New Roman" panose="02020603050405020304" pitchFamily="18" charset="0"/>
            </a:rPr>
            <a:t>alkiline</a:t>
          </a:r>
          <a:endParaRPr lang="en-US" sz="800" dirty="0">
            <a:latin typeface="Times New Roman" panose="02020603050405020304" pitchFamily="18" charset="0"/>
            <a:cs typeface="Times New Roman" panose="02020603050405020304" pitchFamily="18" charset="0"/>
          </a:endParaRPr>
        </a:p>
        <a:p xmlns:a="http://schemas.openxmlformats.org/drawingml/2006/main">
          <a:pPr>
            <a:lnSpc>
              <a:spcPts val="1000"/>
            </a:lnSpc>
          </a:pPr>
          <a:r>
            <a:rPr lang="en-US" sz="800" dirty="0">
              <a:latin typeface="Times New Roman" panose="02020603050405020304" pitchFamily="18" charset="0"/>
              <a:cs typeface="Times New Roman" panose="02020603050405020304" pitchFamily="18" charset="0"/>
            </a:rPr>
            <a:t>gabbro-diorite</a:t>
          </a:r>
          <a:endParaRPr lang="ru-RU" sz="800" dirty="0">
            <a:latin typeface="Times New Roman" panose="02020603050405020304" pitchFamily="18" charset="0"/>
            <a:cs typeface="Times New Roman" panose="02020603050405020304" pitchFamily="18" charset="0"/>
          </a:endParaRPr>
        </a:p>
        <a:p xmlns:a="http://schemas.openxmlformats.org/drawingml/2006/main">
          <a:pPr>
            <a:lnSpc>
              <a:spcPts val="1000"/>
            </a:lnSpc>
          </a:pPr>
          <a:endParaRPr lang="ru-RU" sz="8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0.0752</cdr:x>
      <cdr:y>0</cdr:y>
    </cdr:from>
    <cdr:to>
      <cdr:x>0.23553</cdr:x>
      <cdr:y>0.06626</cdr:y>
    </cdr:to>
    <cdr:sp macro="" textlink="">
      <cdr:nvSpPr>
        <cdr:cNvPr id="7" name="TextBox 6"/>
        <cdr:cNvSpPr txBox="1"/>
      </cdr:nvSpPr>
      <cdr:spPr>
        <a:xfrm xmlns:a="http://schemas.openxmlformats.org/drawingml/2006/main">
          <a:off x="330941" y="0"/>
          <a:ext cx="705627" cy="1707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dirty="0">
              <a:latin typeface="Times New Roman" panose="02020603050405020304" pitchFamily="18" charset="0"/>
              <a:cs typeface="Times New Roman" panose="02020603050405020304" pitchFamily="18" charset="0"/>
            </a:rPr>
            <a:t>Na</a:t>
          </a:r>
          <a:r>
            <a:rPr lang="en-US" sz="900" baseline="-25000" dirty="0">
              <a:latin typeface="Times New Roman" panose="02020603050405020304" pitchFamily="18" charset="0"/>
              <a:cs typeface="Times New Roman" panose="02020603050405020304" pitchFamily="18" charset="0"/>
            </a:rPr>
            <a:t>2</a:t>
          </a:r>
          <a:r>
            <a:rPr lang="en-US" sz="900" dirty="0">
              <a:latin typeface="Times New Roman" panose="02020603050405020304" pitchFamily="18" charset="0"/>
              <a:cs typeface="Times New Roman" panose="02020603050405020304" pitchFamily="18" charset="0"/>
            </a:rPr>
            <a:t>O+K</a:t>
          </a:r>
          <a:r>
            <a:rPr lang="en-US" sz="900" baseline="-25000" dirty="0">
              <a:latin typeface="Times New Roman" panose="02020603050405020304" pitchFamily="18" charset="0"/>
              <a:cs typeface="Times New Roman" panose="02020603050405020304" pitchFamily="18" charset="0"/>
            </a:rPr>
            <a:t>2</a:t>
          </a:r>
          <a:r>
            <a:rPr lang="en-US" sz="900" dirty="0">
              <a:latin typeface="Times New Roman" panose="02020603050405020304" pitchFamily="18" charset="0"/>
              <a:cs typeface="Times New Roman" panose="02020603050405020304" pitchFamily="18" charset="0"/>
            </a:rPr>
            <a:t>O (</a:t>
          </a:r>
          <a:r>
            <a:rPr lang="en-US" sz="900" dirty="0">
              <a:effectLst/>
              <a:latin typeface="+mn-lt"/>
              <a:ea typeface="+mn-ea"/>
              <a:cs typeface="+mn-cs"/>
            </a:rPr>
            <a:t>m</a:t>
          </a:r>
          <a:r>
            <a:rPr lang="ru-RU" sz="900" dirty="0">
              <a:effectLst/>
              <a:latin typeface="+mn-lt"/>
              <a:ea typeface="+mn-ea"/>
              <a:cs typeface="+mn-cs"/>
            </a:rPr>
            <a:t>а</a:t>
          </a:r>
          <a:r>
            <a:rPr lang="en-US" sz="900" dirty="0">
              <a:effectLst/>
              <a:latin typeface="+mn-lt"/>
              <a:ea typeface="+mn-ea"/>
              <a:cs typeface="+mn-cs"/>
            </a:rPr>
            <a:t>s</a:t>
          </a:r>
          <a:r>
            <a:rPr lang="ru-RU" sz="900" dirty="0">
              <a:effectLst/>
              <a:latin typeface="+mn-lt"/>
              <a:ea typeface="+mn-ea"/>
              <a:cs typeface="+mn-cs"/>
            </a:rPr>
            <a:t>.</a:t>
          </a:r>
          <a:r>
            <a:rPr lang="en-US" sz="900" dirty="0">
              <a:latin typeface="Times New Roman" panose="02020603050405020304" pitchFamily="18" charset="0"/>
              <a:cs typeface="Times New Roman" panose="02020603050405020304" pitchFamily="18" charset="0"/>
            </a:rPr>
            <a:t>%)</a:t>
          </a:r>
          <a:endParaRPr lang="ru-RU" sz="9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0.85297</cdr:x>
      <cdr:y>0.61307</cdr:y>
    </cdr:from>
    <cdr:to>
      <cdr:x>0.91276</cdr:x>
      <cdr:y>0.75113</cdr:y>
    </cdr:to>
    <cdr:sp macro="" textlink="">
      <cdr:nvSpPr>
        <cdr:cNvPr id="8" name="TextBox 1"/>
        <cdr:cNvSpPr txBox="1"/>
      </cdr:nvSpPr>
      <cdr:spPr>
        <a:xfrm xmlns:a="http://schemas.openxmlformats.org/drawingml/2006/main" rot="16200000">
          <a:off x="3707657" y="1626465"/>
          <a:ext cx="355833" cy="2631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ts val="1000"/>
            </a:lnSpc>
          </a:pPr>
          <a:r>
            <a:rPr lang="en-US" sz="800" dirty="0">
              <a:latin typeface="Times New Roman" panose="02020603050405020304" pitchFamily="18" charset="0"/>
              <a:cs typeface="Times New Roman" panose="02020603050405020304" pitchFamily="18" charset="0"/>
            </a:rPr>
            <a:t>low-</a:t>
          </a:r>
          <a:r>
            <a:rPr lang="en-US" sz="800" dirty="0" err="1">
              <a:latin typeface="Times New Roman" panose="02020603050405020304" pitchFamily="18" charset="0"/>
              <a:cs typeface="Times New Roman" panose="02020603050405020304" pitchFamily="18" charset="0"/>
            </a:rPr>
            <a:t>alkiline</a:t>
          </a:r>
          <a:endParaRPr lang="en-US" sz="800" dirty="0">
            <a:latin typeface="Times New Roman" panose="02020603050405020304" pitchFamily="18" charset="0"/>
            <a:cs typeface="Times New Roman" panose="02020603050405020304" pitchFamily="18" charset="0"/>
          </a:endParaRPr>
        </a:p>
        <a:p xmlns:a="http://schemas.openxmlformats.org/drawingml/2006/main">
          <a:pPr>
            <a:lnSpc>
              <a:spcPts val="1000"/>
            </a:lnSpc>
          </a:pPr>
          <a:r>
            <a:rPr lang="en-US" sz="800" dirty="0">
              <a:latin typeface="Times New Roman" panose="02020603050405020304" pitchFamily="18" charset="0"/>
              <a:cs typeface="Times New Roman" panose="02020603050405020304" pitchFamily="18" charset="0"/>
            </a:rPr>
            <a:t>diorites</a:t>
          </a:r>
          <a:endParaRPr lang="ru-RU" sz="1100" dirty="0">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490FB2-7C30-4E28-989A-505DD23DB53B}" type="datetimeFigureOut">
              <a:rPr lang="ru-RU" smtClean="0"/>
              <a:pPr/>
              <a:t>10.04.2018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BF124-5635-4D8A-B3DA-07909B598F94}" type="slidenum">
              <a:rPr lang="ru-RU" smtClean="0"/>
              <a:pPr/>
              <a:t>‹#›</a:t>
            </a:fld>
            <a:endParaRPr lang="ru-RU"/>
          </a:p>
        </p:txBody>
      </p:sp>
    </p:spTree>
    <p:extLst>
      <p:ext uri="{BB962C8B-B14F-4D97-AF65-F5344CB8AC3E}">
        <p14:creationId xmlns="" xmlns:p14="http://schemas.microsoft.com/office/powerpoint/2010/main" val="750039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48BF124-5635-4D8A-B3DA-07909B598F94}" type="slidenum">
              <a:rPr lang="ru-RU" smtClean="0"/>
              <a:pPr/>
              <a:t>7</a:t>
            </a:fld>
            <a:endParaRPr lang="ru-RU"/>
          </a:p>
        </p:txBody>
      </p:sp>
    </p:spTree>
    <p:extLst>
      <p:ext uri="{BB962C8B-B14F-4D97-AF65-F5344CB8AC3E}">
        <p14:creationId xmlns="" xmlns:p14="http://schemas.microsoft.com/office/powerpoint/2010/main" val="253469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48BF124-5635-4D8A-B3DA-07909B598F94}" type="slidenum">
              <a:rPr lang="ru-RU" smtClean="0"/>
              <a:pPr/>
              <a:t>11</a:t>
            </a:fld>
            <a:endParaRPr lang="ru-RU"/>
          </a:p>
        </p:txBody>
      </p:sp>
    </p:spTree>
    <p:extLst>
      <p:ext uri="{BB962C8B-B14F-4D97-AF65-F5344CB8AC3E}">
        <p14:creationId xmlns="" xmlns:p14="http://schemas.microsoft.com/office/powerpoint/2010/main" val="443913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EA07144-1E00-4C29-936F-DC49F47F075D}"/>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693D47F0-C1CE-41F1-95C4-3C17431341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574F0017-A4D7-4CEA-BD08-BE77BF3EC551}"/>
              </a:ext>
            </a:extLst>
          </p:cNvPr>
          <p:cNvSpPr>
            <a:spLocks noGrp="1"/>
          </p:cNvSpPr>
          <p:nvPr>
            <p:ph type="dt" sz="half" idx="10"/>
          </p:nvPr>
        </p:nvSpPr>
        <p:spPr/>
        <p:txBody>
          <a:bodyPr/>
          <a:lstStyle/>
          <a:p>
            <a:fld id="{084C0F6C-DA33-4297-AEAD-A72194706635}" type="datetimeFigureOut">
              <a:rPr lang="ru-RU" smtClean="0"/>
              <a:pPr/>
              <a:t>10.04.2018</a:t>
            </a:fld>
            <a:endParaRPr lang="ru-RU"/>
          </a:p>
        </p:txBody>
      </p:sp>
      <p:sp>
        <p:nvSpPr>
          <p:cNvPr id="5" name="Нижний колонтитул 4">
            <a:extLst>
              <a:ext uri="{FF2B5EF4-FFF2-40B4-BE49-F238E27FC236}">
                <a16:creationId xmlns:a16="http://schemas.microsoft.com/office/drawing/2014/main" xmlns="" id="{F14D42F1-CC40-4117-94B9-839EE9F9AB2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DFBAA572-AB43-4E5F-B9F5-821C4B974578}"/>
              </a:ext>
            </a:extLst>
          </p:cNvPr>
          <p:cNvSpPr>
            <a:spLocks noGrp="1"/>
          </p:cNvSpPr>
          <p:nvPr>
            <p:ph type="sldNum" sz="quarter" idx="12"/>
          </p:nvPr>
        </p:nvSpPr>
        <p:spPr/>
        <p:txBody>
          <a:bodyPr/>
          <a:lstStyle/>
          <a:p>
            <a:fld id="{DC291DA8-D888-4370-8E35-6A86D0224598}" type="slidenum">
              <a:rPr lang="ru-RU" smtClean="0"/>
              <a:pPr/>
              <a:t>‹#›</a:t>
            </a:fld>
            <a:endParaRPr lang="ru-RU"/>
          </a:p>
        </p:txBody>
      </p:sp>
    </p:spTree>
    <p:extLst>
      <p:ext uri="{BB962C8B-B14F-4D97-AF65-F5344CB8AC3E}">
        <p14:creationId xmlns="" xmlns:p14="http://schemas.microsoft.com/office/powerpoint/2010/main" val="226277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028141B-0F46-40CD-8EDF-1459F37620C6}"/>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370B95FC-27AA-40E9-8B6A-98FE7C6F12B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E70D7814-FA38-4B59-93AD-DB753F109104}"/>
              </a:ext>
            </a:extLst>
          </p:cNvPr>
          <p:cNvSpPr>
            <a:spLocks noGrp="1"/>
          </p:cNvSpPr>
          <p:nvPr>
            <p:ph type="dt" sz="half" idx="10"/>
          </p:nvPr>
        </p:nvSpPr>
        <p:spPr/>
        <p:txBody>
          <a:bodyPr/>
          <a:lstStyle/>
          <a:p>
            <a:fld id="{084C0F6C-DA33-4297-AEAD-A72194706635}" type="datetimeFigureOut">
              <a:rPr lang="ru-RU" smtClean="0"/>
              <a:pPr/>
              <a:t>10.04.2018</a:t>
            </a:fld>
            <a:endParaRPr lang="ru-RU"/>
          </a:p>
        </p:txBody>
      </p:sp>
      <p:sp>
        <p:nvSpPr>
          <p:cNvPr id="5" name="Нижний колонтитул 4">
            <a:extLst>
              <a:ext uri="{FF2B5EF4-FFF2-40B4-BE49-F238E27FC236}">
                <a16:creationId xmlns:a16="http://schemas.microsoft.com/office/drawing/2014/main" xmlns="" id="{4BE3DD0A-63D3-4F60-980B-AC1D88E95E1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17E09845-5C65-41F2-BAC2-05CFB26C9EA7}"/>
              </a:ext>
            </a:extLst>
          </p:cNvPr>
          <p:cNvSpPr>
            <a:spLocks noGrp="1"/>
          </p:cNvSpPr>
          <p:nvPr>
            <p:ph type="sldNum" sz="quarter" idx="12"/>
          </p:nvPr>
        </p:nvSpPr>
        <p:spPr/>
        <p:txBody>
          <a:bodyPr/>
          <a:lstStyle/>
          <a:p>
            <a:fld id="{DC291DA8-D888-4370-8E35-6A86D0224598}" type="slidenum">
              <a:rPr lang="ru-RU" smtClean="0"/>
              <a:pPr/>
              <a:t>‹#›</a:t>
            </a:fld>
            <a:endParaRPr lang="ru-RU"/>
          </a:p>
        </p:txBody>
      </p:sp>
    </p:spTree>
    <p:extLst>
      <p:ext uri="{BB962C8B-B14F-4D97-AF65-F5344CB8AC3E}">
        <p14:creationId xmlns="" xmlns:p14="http://schemas.microsoft.com/office/powerpoint/2010/main" val="1596474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C0AB4A37-A114-4958-90B8-AD3EC8A187C0}"/>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07A81AEB-5C57-4288-9A4B-1F4B27474082}"/>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6D19AA88-F266-4DC8-A8BB-694A2A22C9B8}"/>
              </a:ext>
            </a:extLst>
          </p:cNvPr>
          <p:cNvSpPr>
            <a:spLocks noGrp="1"/>
          </p:cNvSpPr>
          <p:nvPr>
            <p:ph type="dt" sz="half" idx="10"/>
          </p:nvPr>
        </p:nvSpPr>
        <p:spPr/>
        <p:txBody>
          <a:bodyPr/>
          <a:lstStyle/>
          <a:p>
            <a:fld id="{084C0F6C-DA33-4297-AEAD-A72194706635}" type="datetimeFigureOut">
              <a:rPr lang="ru-RU" smtClean="0"/>
              <a:pPr/>
              <a:t>10.04.2018</a:t>
            </a:fld>
            <a:endParaRPr lang="ru-RU"/>
          </a:p>
        </p:txBody>
      </p:sp>
      <p:sp>
        <p:nvSpPr>
          <p:cNvPr id="5" name="Нижний колонтитул 4">
            <a:extLst>
              <a:ext uri="{FF2B5EF4-FFF2-40B4-BE49-F238E27FC236}">
                <a16:creationId xmlns:a16="http://schemas.microsoft.com/office/drawing/2014/main" xmlns="" id="{17DE1E74-8183-4725-BB27-1014C29E1DF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F41AF976-612A-4DDF-8DD7-912706F04BBA}"/>
              </a:ext>
            </a:extLst>
          </p:cNvPr>
          <p:cNvSpPr>
            <a:spLocks noGrp="1"/>
          </p:cNvSpPr>
          <p:nvPr>
            <p:ph type="sldNum" sz="quarter" idx="12"/>
          </p:nvPr>
        </p:nvSpPr>
        <p:spPr/>
        <p:txBody>
          <a:bodyPr/>
          <a:lstStyle/>
          <a:p>
            <a:fld id="{DC291DA8-D888-4370-8E35-6A86D0224598}" type="slidenum">
              <a:rPr lang="ru-RU" smtClean="0"/>
              <a:pPr/>
              <a:t>‹#›</a:t>
            </a:fld>
            <a:endParaRPr lang="ru-RU"/>
          </a:p>
        </p:txBody>
      </p:sp>
    </p:spTree>
    <p:extLst>
      <p:ext uri="{BB962C8B-B14F-4D97-AF65-F5344CB8AC3E}">
        <p14:creationId xmlns="" xmlns:p14="http://schemas.microsoft.com/office/powerpoint/2010/main" val="2039771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04F7364-DF68-4D00-BCC7-870C989E9F9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1E685FE3-A321-4A98-BBE6-B4036513F2F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BB6E02BD-8319-4D76-A894-588A74E732A5}"/>
              </a:ext>
            </a:extLst>
          </p:cNvPr>
          <p:cNvSpPr>
            <a:spLocks noGrp="1"/>
          </p:cNvSpPr>
          <p:nvPr>
            <p:ph type="dt" sz="half" idx="10"/>
          </p:nvPr>
        </p:nvSpPr>
        <p:spPr/>
        <p:txBody>
          <a:bodyPr/>
          <a:lstStyle/>
          <a:p>
            <a:fld id="{084C0F6C-DA33-4297-AEAD-A72194706635}" type="datetimeFigureOut">
              <a:rPr lang="ru-RU" smtClean="0"/>
              <a:pPr/>
              <a:t>10.04.2018</a:t>
            </a:fld>
            <a:endParaRPr lang="ru-RU"/>
          </a:p>
        </p:txBody>
      </p:sp>
      <p:sp>
        <p:nvSpPr>
          <p:cNvPr id="5" name="Нижний колонтитул 4">
            <a:extLst>
              <a:ext uri="{FF2B5EF4-FFF2-40B4-BE49-F238E27FC236}">
                <a16:creationId xmlns:a16="http://schemas.microsoft.com/office/drawing/2014/main" xmlns="" id="{160E6B2C-DA77-42A8-9CF8-BD2BE81307B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9973DF8F-D926-489F-AAF3-9B7B1123DE3B}"/>
              </a:ext>
            </a:extLst>
          </p:cNvPr>
          <p:cNvSpPr>
            <a:spLocks noGrp="1"/>
          </p:cNvSpPr>
          <p:nvPr>
            <p:ph type="sldNum" sz="quarter" idx="12"/>
          </p:nvPr>
        </p:nvSpPr>
        <p:spPr/>
        <p:txBody>
          <a:bodyPr/>
          <a:lstStyle/>
          <a:p>
            <a:fld id="{DC291DA8-D888-4370-8E35-6A86D0224598}" type="slidenum">
              <a:rPr lang="ru-RU" smtClean="0"/>
              <a:pPr/>
              <a:t>‹#›</a:t>
            </a:fld>
            <a:endParaRPr lang="ru-RU"/>
          </a:p>
        </p:txBody>
      </p:sp>
    </p:spTree>
    <p:extLst>
      <p:ext uri="{BB962C8B-B14F-4D97-AF65-F5344CB8AC3E}">
        <p14:creationId xmlns="" xmlns:p14="http://schemas.microsoft.com/office/powerpoint/2010/main" val="57679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C108A30-F73C-4A88-B47A-2F01421E7ED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58CE9F4B-1348-44CB-9BAF-DA70A7FC1B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892DCB98-352F-4B8D-B551-24248FEAA64D}"/>
              </a:ext>
            </a:extLst>
          </p:cNvPr>
          <p:cNvSpPr>
            <a:spLocks noGrp="1"/>
          </p:cNvSpPr>
          <p:nvPr>
            <p:ph type="dt" sz="half" idx="10"/>
          </p:nvPr>
        </p:nvSpPr>
        <p:spPr/>
        <p:txBody>
          <a:bodyPr/>
          <a:lstStyle/>
          <a:p>
            <a:fld id="{084C0F6C-DA33-4297-AEAD-A72194706635}" type="datetimeFigureOut">
              <a:rPr lang="ru-RU" smtClean="0"/>
              <a:pPr/>
              <a:t>10.04.2018</a:t>
            </a:fld>
            <a:endParaRPr lang="ru-RU"/>
          </a:p>
        </p:txBody>
      </p:sp>
      <p:sp>
        <p:nvSpPr>
          <p:cNvPr id="5" name="Нижний колонтитул 4">
            <a:extLst>
              <a:ext uri="{FF2B5EF4-FFF2-40B4-BE49-F238E27FC236}">
                <a16:creationId xmlns:a16="http://schemas.microsoft.com/office/drawing/2014/main" xmlns="" id="{70B619D2-45B6-40EC-B6C6-7FDEFE0E3C8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BC8AC23C-B64E-4847-A21E-AC61C53431A3}"/>
              </a:ext>
            </a:extLst>
          </p:cNvPr>
          <p:cNvSpPr>
            <a:spLocks noGrp="1"/>
          </p:cNvSpPr>
          <p:nvPr>
            <p:ph type="sldNum" sz="quarter" idx="12"/>
          </p:nvPr>
        </p:nvSpPr>
        <p:spPr/>
        <p:txBody>
          <a:bodyPr/>
          <a:lstStyle/>
          <a:p>
            <a:fld id="{DC291DA8-D888-4370-8E35-6A86D0224598}" type="slidenum">
              <a:rPr lang="ru-RU" smtClean="0"/>
              <a:pPr/>
              <a:t>‹#›</a:t>
            </a:fld>
            <a:endParaRPr lang="ru-RU"/>
          </a:p>
        </p:txBody>
      </p:sp>
    </p:spTree>
    <p:extLst>
      <p:ext uri="{BB962C8B-B14F-4D97-AF65-F5344CB8AC3E}">
        <p14:creationId xmlns="" xmlns:p14="http://schemas.microsoft.com/office/powerpoint/2010/main" val="1676507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B2BC0A1-8BDF-4CAE-A8AF-97948639B69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3A609F29-C258-4581-B8F6-7CCB036408AE}"/>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7FE82A0E-FFD3-4F78-B2A4-471954E32EF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DAC867E0-E187-458D-A0A2-D01DEA5862FC}"/>
              </a:ext>
            </a:extLst>
          </p:cNvPr>
          <p:cNvSpPr>
            <a:spLocks noGrp="1"/>
          </p:cNvSpPr>
          <p:nvPr>
            <p:ph type="dt" sz="half" idx="10"/>
          </p:nvPr>
        </p:nvSpPr>
        <p:spPr/>
        <p:txBody>
          <a:bodyPr/>
          <a:lstStyle/>
          <a:p>
            <a:fld id="{084C0F6C-DA33-4297-AEAD-A72194706635}" type="datetimeFigureOut">
              <a:rPr lang="ru-RU" smtClean="0"/>
              <a:pPr/>
              <a:t>10.04.2018</a:t>
            </a:fld>
            <a:endParaRPr lang="ru-RU"/>
          </a:p>
        </p:txBody>
      </p:sp>
      <p:sp>
        <p:nvSpPr>
          <p:cNvPr id="6" name="Нижний колонтитул 5">
            <a:extLst>
              <a:ext uri="{FF2B5EF4-FFF2-40B4-BE49-F238E27FC236}">
                <a16:creationId xmlns:a16="http://schemas.microsoft.com/office/drawing/2014/main" xmlns="" id="{1AA36A1E-82DC-4BEE-9728-FC0CF943206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0394A8D3-08E8-4413-A3FB-579951487F8B}"/>
              </a:ext>
            </a:extLst>
          </p:cNvPr>
          <p:cNvSpPr>
            <a:spLocks noGrp="1"/>
          </p:cNvSpPr>
          <p:nvPr>
            <p:ph type="sldNum" sz="quarter" idx="12"/>
          </p:nvPr>
        </p:nvSpPr>
        <p:spPr/>
        <p:txBody>
          <a:bodyPr/>
          <a:lstStyle/>
          <a:p>
            <a:fld id="{DC291DA8-D888-4370-8E35-6A86D0224598}" type="slidenum">
              <a:rPr lang="ru-RU" smtClean="0"/>
              <a:pPr/>
              <a:t>‹#›</a:t>
            </a:fld>
            <a:endParaRPr lang="ru-RU"/>
          </a:p>
        </p:txBody>
      </p:sp>
    </p:spTree>
    <p:extLst>
      <p:ext uri="{BB962C8B-B14F-4D97-AF65-F5344CB8AC3E}">
        <p14:creationId xmlns="" xmlns:p14="http://schemas.microsoft.com/office/powerpoint/2010/main" val="2847394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525BE58-B9D8-4553-B417-2A3C6F135F8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0AAD7F2F-6E50-4767-AFAA-3A07B09134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792BFFBC-7235-4D2E-B342-E33E1AFEC1A4}"/>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6C163D01-00CE-4E1E-9EB3-65A6712067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49F8A8FD-4D79-4691-9EA3-BF313D36F02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5CAF5D2D-A0CB-43F1-8693-5AD6669DD970}"/>
              </a:ext>
            </a:extLst>
          </p:cNvPr>
          <p:cNvSpPr>
            <a:spLocks noGrp="1"/>
          </p:cNvSpPr>
          <p:nvPr>
            <p:ph type="dt" sz="half" idx="10"/>
          </p:nvPr>
        </p:nvSpPr>
        <p:spPr/>
        <p:txBody>
          <a:bodyPr/>
          <a:lstStyle/>
          <a:p>
            <a:fld id="{084C0F6C-DA33-4297-AEAD-A72194706635}" type="datetimeFigureOut">
              <a:rPr lang="ru-RU" smtClean="0"/>
              <a:pPr/>
              <a:t>10.04.2018</a:t>
            </a:fld>
            <a:endParaRPr lang="ru-RU"/>
          </a:p>
        </p:txBody>
      </p:sp>
      <p:sp>
        <p:nvSpPr>
          <p:cNvPr id="8" name="Нижний колонтитул 7">
            <a:extLst>
              <a:ext uri="{FF2B5EF4-FFF2-40B4-BE49-F238E27FC236}">
                <a16:creationId xmlns:a16="http://schemas.microsoft.com/office/drawing/2014/main" xmlns="" id="{FE08E99F-F95B-4713-B10C-98CCD95EB75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81D4A4D4-0881-4D02-A60E-618915F36C4E}"/>
              </a:ext>
            </a:extLst>
          </p:cNvPr>
          <p:cNvSpPr>
            <a:spLocks noGrp="1"/>
          </p:cNvSpPr>
          <p:nvPr>
            <p:ph type="sldNum" sz="quarter" idx="12"/>
          </p:nvPr>
        </p:nvSpPr>
        <p:spPr/>
        <p:txBody>
          <a:bodyPr/>
          <a:lstStyle/>
          <a:p>
            <a:fld id="{DC291DA8-D888-4370-8E35-6A86D0224598}" type="slidenum">
              <a:rPr lang="ru-RU" smtClean="0"/>
              <a:pPr/>
              <a:t>‹#›</a:t>
            </a:fld>
            <a:endParaRPr lang="ru-RU"/>
          </a:p>
        </p:txBody>
      </p:sp>
    </p:spTree>
    <p:extLst>
      <p:ext uri="{BB962C8B-B14F-4D97-AF65-F5344CB8AC3E}">
        <p14:creationId xmlns="" xmlns:p14="http://schemas.microsoft.com/office/powerpoint/2010/main" val="650242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8D19A62-D652-4DDB-8F1C-75BA024BB3FB}"/>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748E640A-CEA0-41CC-BA1F-1F4A824E6380}"/>
              </a:ext>
            </a:extLst>
          </p:cNvPr>
          <p:cNvSpPr>
            <a:spLocks noGrp="1"/>
          </p:cNvSpPr>
          <p:nvPr>
            <p:ph type="dt" sz="half" idx="10"/>
          </p:nvPr>
        </p:nvSpPr>
        <p:spPr/>
        <p:txBody>
          <a:bodyPr/>
          <a:lstStyle/>
          <a:p>
            <a:fld id="{084C0F6C-DA33-4297-AEAD-A72194706635}" type="datetimeFigureOut">
              <a:rPr lang="ru-RU" smtClean="0"/>
              <a:pPr/>
              <a:t>10.04.2018</a:t>
            </a:fld>
            <a:endParaRPr lang="ru-RU"/>
          </a:p>
        </p:txBody>
      </p:sp>
      <p:sp>
        <p:nvSpPr>
          <p:cNvPr id="4" name="Нижний колонтитул 3">
            <a:extLst>
              <a:ext uri="{FF2B5EF4-FFF2-40B4-BE49-F238E27FC236}">
                <a16:creationId xmlns:a16="http://schemas.microsoft.com/office/drawing/2014/main" xmlns="" id="{F8E52572-E4D4-4174-8685-BB5F2DFB763B}"/>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C70682A1-911B-4BF6-BC18-1B9CBAFBDA45}"/>
              </a:ext>
            </a:extLst>
          </p:cNvPr>
          <p:cNvSpPr>
            <a:spLocks noGrp="1"/>
          </p:cNvSpPr>
          <p:nvPr>
            <p:ph type="sldNum" sz="quarter" idx="12"/>
          </p:nvPr>
        </p:nvSpPr>
        <p:spPr/>
        <p:txBody>
          <a:bodyPr/>
          <a:lstStyle/>
          <a:p>
            <a:fld id="{DC291DA8-D888-4370-8E35-6A86D0224598}" type="slidenum">
              <a:rPr lang="ru-RU" smtClean="0"/>
              <a:pPr/>
              <a:t>‹#›</a:t>
            </a:fld>
            <a:endParaRPr lang="ru-RU"/>
          </a:p>
        </p:txBody>
      </p:sp>
    </p:spTree>
    <p:extLst>
      <p:ext uri="{BB962C8B-B14F-4D97-AF65-F5344CB8AC3E}">
        <p14:creationId xmlns="" xmlns:p14="http://schemas.microsoft.com/office/powerpoint/2010/main" val="37762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E5C6B9B9-8FEB-41A2-A6CA-E505FD954A84}"/>
              </a:ext>
            </a:extLst>
          </p:cNvPr>
          <p:cNvSpPr>
            <a:spLocks noGrp="1"/>
          </p:cNvSpPr>
          <p:nvPr>
            <p:ph type="dt" sz="half" idx="10"/>
          </p:nvPr>
        </p:nvSpPr>
        <p:spPr/>
        <p:txBody>
          <a:bodyPr/>
          <a:lstStyle/>
          <a:p>
            <a:fld id="{084C0F6C-DA33-4297-AEAD-A72194706635}" type="datetimeFigureOut">
              <a:rPr lang="ru-RU" smtClean="0"/>
              <a:pPr/>
              <a:t>10.04.2018</a:t>
            </a:fld>
            <a:endParaRPr lang="ru-RU"/>
          </a:p>
        </p:txBody>
      </p:sp>
      <p:sp>
        <p:nvSpPr>
          <p:cNvPr id="3" name="Нижний колонтитул 2">
            <a:extLst>
              <a:ext uri="{FF2B5EF4-FFF2-40B4-BE49-F238E27FC236}">
                <a16:creationId xmlns:a16="http://schemas.microsoft.com/office/drawing/2014/main" xmlns="" id="{E8059B25-904A-43C8-8223-0F43606DA5CD}"/>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3E2005B8-C01B-4591-BE34-1443A42B9328}"/>
              </a:ext>
            </a:extLst>
          </p:cNvPr>
          <p:cNvSpPr>
            <a:spLocks noGrp="1"/>
          </p:cNvSpPr>
          <p:nvPr>
            <p:ph type="sldNum" sz="quarter" idx="12"/>
          </p:nvPr>
        </p:nvSpPr>
        <p:spPr/>
        <p:txBody>
          <a:bodyPr/>
          <a:lstStyle/>
          <a:p>
            <a:fld id="{DC291DA8-D888-4370-8E35-6A86D0224598}" type="slidenum">
              <a:rPr lang="ru-RU" smtClean="0"/>
              <a:pPr/>
              <a:t>‹#›</a:t>
            </a:fld>
            <a:endParaRPr lang="ru-RU"/>
          </a:p>
        </p:txBody>
      </p:sp>
    </p:spTree>
    <p:extLst>
      <p:ext uri="{BB962C8B-B14F-4D97-AF65-F5344CB8AC3E}">
        <p14:creationId xmlns="" xmlns:p14="http://schemas.microsoft.com/office/powerpoint/2010/main" val="761588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AB85681-45F3-44D1-948B-B51D1B58C54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66A21EA6-69C5-4E90-B0C5-0D4F60A731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756D5EB6-7E3F-47B5-94E2-2918349FDD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B988D62C-E4A3-4C53-9D94-73072082EE92}"/>
              </a:ext>
            </a:extLst>
          </p:cNvPr>
          <p:cNvSpPr>
            <a:spLocks noGrp="1"/>
          </p:cNvSpPr>
          <p:nvPr>
            <p:ph type="dt" sz="half" idx="10"/>
          </p:nvPr>
        </p:nvSpPr>
        <p:spPr/>
        <p:txBody>
          <a:bodyPr/>
          <a:lstStyle/>
          <a:p>
            <a:fld id="{084C0F6C-DA33-4297-AEAD-A72194706635}" type="datetimeFigureOut">
              <a:rPr lang="ru-RU" smtClean="0"/>
              <a:pPr/>
              <a:t>10.04.2018</a:t>
            </a:fld>
            <a:endParaRPr lang="ru-RU"/>
          </a:p>
        </p:txBody>
      </p:sp>
      <p:sp>
        <p:nvSpPr>
          <p:cNvPr id="6" name="Нижний колонтитул 5">
            <a:extLst>
              <a:ext uri="{FF2B5EF4-FFF2-40B4-BE49-F238E27FC236}">
                <a16:creationId xmlns:a16="http://schemas.microsoft.com/office/drawing/2014/main" xmlns="" id="{86327899-771D-4AA2-AEFF-5E61649474A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9EF153EF-3CC5-49B6-9FC7-1C2719E2FBAD}"/>
              </a:ext>
            </a:extLst>
          </p:cNvPr>
          <p:cNvSpPr>
            <a:spLocks noGrp="1"/>
          </p:cNvSpPr>
          <p:nvPr>
            <p:ph type="sldNum" sz="quarter" idx="12"/>
          </p:nvPr>
        </p:nvSpPr>
        <p:spPr/>
        <p:txBody>
          <a:bodyPr/>
          <a:lstStyle/>
          <a:p>
            <a:fld id="{DC291DA8-D888-4370-8E35-6A86D0224598}" type="slidenum">
              <a:rPr lang="ru-RU" smtClean="0"/>
              <a:pPr/>
              <a:t>‹#›</a:t>
            </a:fld>
            <a:endParaRPr lang="ru-RU"/>
          </a:p>
        </p:txBody>
      </p:sp>
    </p:spTree>
    <p:extLst>
      <p:ext uri="{BB962C8B-B14F-4D97-AF65-F5344CB8AC3E}">
        <p14:creationId xmlns="" xmlns:p14="http://schemas.microsoft.com/office/powerpoint/2010/main" val="3701927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8F79CEE-68F9-401F-88C9-BA624203336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E6523F7C-F280-437B-967C-AA28953034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653A7F93-F150-4D42-A1C3-E865B62BB2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7B9B2043-F305-4897-976F-AE8DC3072E43}"/>
              </a:ext>
            </a:extLst>
          </p:cNvPr>
          <p:cNvSpPr>
            <a:spLocks noGrp="1"/>
          </p:cNvSpPr>
          <p:nvPr>
            <p:ph type="dt" sz="half" idx="10"/>
          </p:nvPr>
        </p:nvSpPr>
        <p:spPr/>
        <p:txBody>
          <a:bodyPr/>
          <a:lstStyle/>
          <a:p>
            <a:fld id="{084C0F6C-DA33-4297-AEAD-A72194706635}" type="datetimeFigureOut">
              <a:rPr lang="ru-RU" smtClean="0"/>
              <a:pPr/>
              <a:t>10.04.2018</a:t>
            </a:fld>
            <a:endParaRPr lang="ru-RU"/>
          </a:p>
        </p:txBody>
      </p:sp>
      <p:sp>
        <p:nvSpPr>
          <p:cNvPr id="6" name="Нижний колонтитул 5">
            <a:extLst>
              <a:ext uri="{FF2B5EF4-FFF2-40B4-BE49-F238E27FC236}">
                <a16:creationId xmlns:a16="http://schemas.microsoft.com/office/drawing/2014/main" xmlns="" id="{4B0413E2-C0DD-4701-806C-0D14883CCE4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410DB494-4EBC-4836-9AE2-5860CD0634F9}"/>
              </a:ext>
            </a:extLst>
          </p:cNvPr>
          <p:cNvSpPr>
            <a:spLocks noGrp="1"/>
          </p:cNvSpPr>
          <p:nvPr>
            <p:ph type="sldNum" sz="quarter" idx="12"/>
          </p:nvPr>
        </p:nvSpPr>
        <p:spPr/>
        <p:txBody>
          <a:bodyPr/>
          <a:lstStyle/>
          <a:p>
            <a:fld id="{DC291DA8-D888-4370-8E35-6A86D0224598}" type="slidenum">
              <a:rPr lang="ru-RU" smtClean="0"/>
              <a:pPr/>
              <a:t>‹#›</a:t>
            </a:fld>
            <a:endParaRPr lang="ru-RU"/>
          </a:p>
        </p:txBody>
      </p:sp>
    </p:spTree>
    <p:extLst>
      <p:ext uri="{BB962C8B-B14F-4D97-AF65-F5344CB8AC3E}">
        <p14:creationId xmlns="" xmlns:p14="http://schemas.microsoft.com/office/powerpoint/2010/main" val="297474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706EFDC-0456-4DBB-BD43-607996A40B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8EAB2897-06DA-4B9C-8828-0DE6A4CCD7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4CA608C1-E345-4FDC-B938-72ECD9A3F6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4C0F6C-DA33-4297-AEAD-A72194706635}" type="datetimeFigureOut">
              <a:rPr lang="ru-RU" smtClean="0"/>
              <a:pPr/>
              <a:t>10.04.2018</a:t>
            </a:fld>
            <a:endParaRPr lang="ru-RU"/>
          </a:p>
        </p:txBody>
      </p:sp>
      <p:sp>
        <p:nvSpPr>
          <p:cNvPr id="5" name="Нижний колонтитул 4">
            <a:extLst>
              <a:ext uri="{FF2B5EF4-FFF2-40B4-BE49-F238E27FC236}">
                <a16:creationId xmlns:a16="http://schemas.microsoft.com/office/drawing/2014/main" xmlns="" id="{B05B223A-4A38-4D97-B992-A19070BAA1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2E663D3A-C33A-41B8-B118-8D0BE49C79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91DA8-D888-4370-8E35-6A86D0224598}" type="slidenum">
              <a:rPr lang="ru-RU" smtClean="0"/>
              <a:pPr/>
              <a:t>‹#›</a:t>
            </a:fld>
            <a:endParaRPr lang="ru-RU"/>
          </a:p>
        </p:txBody>
      </p:sp>
    </p:spTree>
    <p:extLst>
      <p:ext uri="{BB962C8B-B14F-4D97-AF65-F5344CB8AC3E}">
        <p14:creationId xmlns="" xmlns:p14="http://schemas.microsoft.com/office/powerpoint/2010/main" val="3009998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hart" Target="../charts/chart21.xml"/><Relationship Id="rId4" Type="http://schemas.openxmlformats.org/officeDocument/2006/relationships/chart" Target="../charts/char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4.png"/><Relationship Id="rId3" Type="http://schemas.openxmlformats.org/officeDocument/2006/relationships/image" Target="../media/image52.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3.png"/><Relationship Id="rId2" Type="http://schemas.openxmlformats.org/officeDocument/2006/relationships/image" Target="../media/image51.png"/><Relationship Id="rId16" Type="http://schemas.microsoft.com/office/2007/relationships/hdphoto" Target="../media/hdphoto3.wdp"/><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microsoft.com/office/2007/relationships/hdphoto" Target="../media/hdphoto1.wdp"/><Relationship Id="rId15" Type="http://schemas.openxmlformats.org/officeDocument/2006/relationships/image" Target="../media/image62.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 Id="rId1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chart" Target="../charts/chart3.xml"/><Relationship Id="rId13" Type="http://schemas.openxmlformats.org/officeDocument/2006/relationships/chart" Target="../charts/chart8.xml"/><Relationship Id="rId18" Type="http://schemas.openxmlformats.org/officeDocument/2006/relationships/chart" Target="../charts/chart10.xml"/><Relationship Id="rId3" Type="http://schemas.openxmlformats.org/officeDocument/2006/relationships/diagramLayout" Target="../diagrams/layout1.xml"/><Relationship Id="rId7" Type="http://schemas.openxmlformats.org/officeDocument/2006/relationships/chart" Target="../charts/chart2.xml"/><Relationship Id="rId12" Type="http://schemas.openxmlformats.org/officeDocument/2006/relationships/chart" Target="../charts/chart7.xml"/><Relationship Id="rId17" Type="http://schemas.openxmlformats.org/officeDocument/2006/relationships/image" Target="../media/image5.jpeg"/><Relationship Id="rId2" Type="http://schemas.openxmlformats.org/officeDocument/2006/relationships/diagramData" Target="../diagrams/data1.xml"/><Relationship Id="rId16"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chart" Target="../charts/chart1.xml"/><Relationship Id="rId11" Type="http://schemas.openxmlformats.org/officeDocument/2006/relationships/chart" Target="../charts/chart6.xml"/><Relationship Id="rId5" Type="http://schemas.openxmlformats.org/officeDocument/2006/relationships/diagramColors" Target="../diagrams/colors1.xml"/><Relationship Id="rId15" Type="http://schemas.openxmlformats.org/officeDocument/2006/relationships/image" Target="../media/image3.jpeg"/><Relationship Id="rId10" Type="http://schemas.openxmlformats.org/officeDocument/2006/relationships/chart" Target="../charts/chart5.xml"/><Relationship Id="rId19" Type="http://schemas.microsoft.com/office/2007/relationships/diagramDrawing" Target="../diagrams/drawing1.xml"/><Relationship Id="rId4" Type="http://schemas.openxmlformats.org/officeDocument/2006/relationships/diagramQuickStyle" Target="../diagrams/quickStyle1.xml"/><Relationship Id="rId9" Type="http://schemas.openxmlformats.org/officeDocument/2006/relationships/chart" Target="../charts/chart4.xml"/><Relationship Id="rId14" Type="http://schemas.openxmlformats.org/officeDocument/2006/relationships/chart" Target="../charts/chart9.xml"/></Relationships>
</file>

<file path=ppt/slides/_rels/slide2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chart" Target="../charts/char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14.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9.xml.rels><?xml version="1.0" encoding="UTF-8" standalone="yes"?>
<Relationships xmlns="http://schemas.openxmlformats.org/package/2006/relationships"><Relationship Id="rId3" Type="http://schemas.openxmlformats.org/officeDocument/2006/relationships/chart" Target="../charts/chart17.xml"/><Relationship Id="rId7" Type="http://schemas.openxmlformats.org/officeDocument/2006/relationships/image" Target="../media/image27.png"/><Relationship Id="rId2" Type="http://schemas.openxmlformats.org/officeDocument/2006/relationships/chart" Target="../charts/chart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796EFD0-D4A2-4AB9-8395-013A2A144315}"/>
              </a:ext>
            </a:extLst>
          </p:cNvPr>
          <p:cNvSpPr>
            <a:spLocks noGrp="1"/>
          </p:cNvSpPr>
          <p:nvPr>
            <p:ph type="ctrTitle"/>
          </p:nvPr>
        </p:nvSpPr>
        <p:spPr>
          <a:xfrm>
            <a:off x="184150" y="-100668"/>
            <a:ext cx="11823700" cy="1551963"/>
          </a:xfrm>
        </p:spPr>
        <p:txBody>
          <a:bodyPr>
            <a:normAutofit/>
          </a:bodyPr>
          <a:lstStyle/>
          <a:p>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Geochemical and mineralogical indicators (Cr-</a:t>
            </a:r>
            <a:r>
              <a:rPr lang="en-US" sz="24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spinelides</a:t>
            </a:r>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Platinum Group Minerals) of the geodynamic settings of  formation of  mafic-ultramafic Ulan-</a:t>
            </a:r>
            <a:r>
              <a:rPr lang="en-US" sz="24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Saridag</a:t>
            </a:r>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massif (Eastern </a:t>
            </a:r>
            <a:r>
              <a:rPr lang="en-US" sz="24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Sayan</a:t>
            </a:r>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Olga Kiseleva</a:t>
            </a:r>
            <a:r>
              <a:rPr lang="en-US" sz="2000" baseline="30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Evgeniya Airiyants</a:t>
            </a:r>
            <a:r>
              <a:rPr lang="en-US" sz="2000" baseline="30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Dmitriy Belyanin</a:t>
            </a:r>
            <a:r>
              <a:rPr lang="en-US" sz="2000" baseline="30000" dirty="0">
                <a:latin typeface="Times New Roman" panose="02020603050405020304" pitchFamily="18" charset="0"/>
                <a:cs typeface="Times New Roman" panose="02020603050405020304" pitchFamily="18" charset="0"/>
              </a:rPr>
              <a:t>1,2</a:t>
            </a:r>
            <a:r>
              <a:rPr lang="en-US" sz="2000" dirty="0">
                <a:latin typeface="Times New Roman" panose="02020603050405020304" pitchFamily="18" charset="0"/>
                <a:cs typeface="Times New Roman" panose="02020603050405020304" pitchFamily="18" charset="0"/>
              </a:rPr>
              <a:t>, Sergey Zhmodik</a:t>
            </a:r>
            <a:r>
              <a:rPr lang="en-US" sz="2000" baseline="30000" dirty="0">
                <a:latin typeface="Times New Roman" panose="02020603050405020304" pitchFamily="18" charset="0"/>
                <a:cs typeface="Times New Roman" panose="02020603050405020304" pitchFamily="18" charset="0"/>
              </a:rPr>
              <a:t>1,2</a:t>
            </a:r>
            <a:r>
              <a:rPr lang="en-US" sz="2000" dirty="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1 – </a:t>
            </a:r>
            <a:r>
              <a:rPr lang="en-US" sz="1600" dirty="0" err="1">
                <a:latin typeface="Times New Roman" panose="02020603050405020304" pitchFamily="18" charset="0"/>
                <a:cs typeface="Times New Roman" panose="02020603050405020304" pitchFamily="18" charset="0"/>
              </a:rPr>
              <a:t>Sobolev</a:t>
            </a:r>
            <a:r>
              <a:rPr lang="en-US" sz="1600" dirty="0">
                <a:latin typeface="Times New Roman" panose="02020603050405020304" pitchFamily="18" charset="0"/>
                <a:cs typeface="Times New Roman" panose="02020603050405020304" pitchFamily="18" charset="0"/>
              </a:rPr>
              <a:t> Institute of Geology and Mineralogy SB RAS, Novosibirsk, Russian Federation</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Novosibirsk State University, Novosibirsk, Russian Federation</a:t>
            </a:r>
            <a:endParaRPr lang="ru-RU" sz="1600"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xmlns="" id="{337FE27B-12F0-4E56-B6EC-86A9629B5478}"/>
              </a:ext>
            </a:extLst>
          </p:cNvPr>
          <p:cNvSpPr>
            <a:spLocks noGrp="1"/>
          </p:cNvSpPr>
          <p:nvPr>
            <p:ph type="subTitle" idx="1"/>
          </p:nvPr>
        </p:nvSpPr>
        <p:spPr>
          <a:xfrm>
            <a:off x="58232" y="4566198"/>
            <a:ext cx="5485210" cy="2171257"/>
          </a:xfrm>
        </p:spPr>
        <p:txBody>
          <a:bodyPr>
            <a:noAutofit/>
          </a:bodyPr>
          <a:lstStyle/>
          <a:p>
            <a:pPr algn="just"/>
            <a:r>
              <a:rPr lang="en-US" sz="1400" dirty="0">
                <a:latin typeface="Times New Roman" panose="02020603050405020304" pitchFamily="18" charset="0"/>
                <a:cs typeface="Times New Roman" panose="02020603050405020304" pitchFamily="18" charset="0"/>
              </a:rPr>
              <a:t>The Ulan-Saridag mafic-ultramafic massive is tectonic sheet. It is part of ophiolite complexes of Eastern Sayan and fold–</a:t>
            </a:r>
            <a:r>
              <a:rPr lang="en-US" sz="1400" dirty="0" err="1">
                <a:latin typeface="Times New Roman" panose="02020603050405020304" pitchFamily="18" charset="0"/>
                <a:cs typeface="Times New Roman" panose="02020603050405020304" pitchFamily="18" charset="0"/>
              </a:rPr>
              <a:t>thrus</a:t>
            </a:r>
            <a:r>
              <a:rPr lang="en-US" sz="1400" dirty="0">
                <a:latin typeface="Times New Roman" panose="02020603050405020304" pitchFamily="18" charset="0"/>
                <a:cs typeface="Times New Roman" panose="02020603050405020304" pitchFamily="18" charset="0"/>
              </a:rPr>
              <a:t> region of Central-Asian Fold Belt. The massive is part of the Dunzhugur Island Arc of Paleosian Ocean in Riphean-Vend Age. The ophiolite complex consists of the Northern and southern branches, which may have been formed in different geodynamic conditions. The massive of </a:t>
            </a:r>
            <a:r>
              <a:rPr lang="en-US" sz="1400" dirty="0" smtClean="0">
                <a:latin typeface="Times New Roman" panose="02020603050405020304" pitchFamily="18" charset="0"/>
                <a:cs typeface="Times New Roman" panose="02020603050405020304" pitchFamily="18" charset="0"/>
              </a:rPr>
              <a:t>Ulan-</a:t>
            </a:r>
            <a:r>
              <a:rPr lang="en-US" sz="1400" dirty="0" err="1" smtClean="0">
                <a:latin typeface="Times New Roman" panose="02020603050405020304" pitchFamily="18" charset="0"/>
                <a:cs typeface="Times New Roman" panose="02020603050405020304" pitchFamily="18" charset="0"/>
              </a:rPr>
              <a:t>Saradag</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is located between these structural branches. We received some interesting new data about volcanic rocks, chemical composition of </a:t>
            </a:r>
            <a:r>
              <a:rPr lang="en-US" sz="1400" dirty="0" err="1">
                <a:latin typeface="Times New Roman" panose="02020603050405020304" pitchFamily="18" charset="0"/>
                <a:cs typeface="Times New Roman" panose="02020603050405020304" pitchFamily="18" charset="0"/>
              </a:rPr>
              <a:t>chrom</a:t>
            </a:r>
            <a:r>
              <a:rPr lang="ru-RU"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spinelides</a:t>
            </a:r>
            <a:r>
              <a:rPr lang="en-US" sz="1400" dirty="0">
                <a:latin typeface="Times New Roman" panose="02020603050405020304" pitchFamily="18" charset="0"/>
                <a:cs typeface="Times New Roman" panose="02020603050405020304" pitchFamily="18" charset="0"/>
              </a:rPr>
              <a:t> and platinum mineralization for this massive.</a:t>
            </a:r>
            <a:endParaRPr lang="ru-RU" sz="1400" dirty="0">
              <a:latin typeface="Times New Roman" panose="02020603050405020304" pitchFamily="18" charset="0"/>
              <a:cs typeface="Times New Roman" panose="02020603050405020304" pitchFamily="18" charset="0"/>
            </a:endParaRPr>
          </a:p>
          <a:p>
            <a:pPr algn="just"/>
            <a:endParaRPr lang="ru-RU" sz="1600" dirty="0">
              <a:latin typeface="Times New Roman" panose="02020603050405020304" pitchFamily="18" charset="0"/>
              <a:cs typeface="Times New Roman" panose="02020603050405020304" pitchFamily="18" charset="0"/>
            </a:endParaRPr>
          </a:p>
        </p:txBody>
      </p:sp>
      <p:pic>
        <p:nvPicPr>
          <p:cNvPr id="12" name="Рисунок 11">
            <a:extLst>
              <a:ext uri="{FF2B5EF4-FFF2-40B4-BE49-F238E27FC236}">
                <a16:creationId xmlns:a16="http://schemas.microsoft.com/office/drawing/2014/main" xmlns="" id="{670DA5DD-265F-4970-B8DE-66E79AF2D368}"/>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64879" y="1399917"/>
            <a:ext cx="4523005" cy="2908465"/>
          </a:xfrm>
          <a:prstGeom prst="rect">
            <a:avLst/>
          </a:prstGeom>
        </p:spPr>
      </p:pic>
      <p:pic>
        <p:nvPicPr>
          <p:cNvPr id="20" name="Рисунок 19">
            <a:extLst>
              <a:ext uri="{FF2B5EF4-FFF2-40B4-BE49-F238E27FC236}">
                <a16:creationId xmlns:a16="http://schemas.microsoft.com/office/drawing/2014/main" xmlns="" id="{9A5029D3-9138-4FBF-8727-C5313A3519E2}"/>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543442" y="1399917"/>
            <a:ext cx="6310507" cy="5233103"/>
          </a:xfrm>
          <a:prstGeom prst="rect">
            <a:avLst/>
          </a:prstGeom>
        </p:spPr>
      </p:pic>
      <p:sp>
        <p:nvSpPr>
          <p:cNvPr id="24" name="Овал 23">
            <a:extLst>
              <a:ext uri="{FF2B5EF4-FFF2-40B4-BE49-F238E27FC236}">
                <a16:creationId xmlns:a16="http://schemas.microsoft.com/office/drawing/2014/main" xmlns="" id="{B02698CA-AD12-4B77-BBF3-9B8CD0D2FA4F}"/>
              </a:ext>
            </a:extLst>
          </p:cNvPr>
          <p:cNvSpPr/>
          <p:nvPr/>
        </p:nvSpPr>
        <p:spPr>
          <a:xfrm>
            <a:off x="7138381" y="2593017"/>
            <a:ext cx="797701" cy="513337"/>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a:extLst>
              <a:ext uri="{FF2B5EF4-FFF2-40B4-BE49-F238E27FC236}">
                <a16:creationId xmlns:a16="http://schemas.microsoft.com/office/drawing/2014/main" xmlns="" id="{64DB762D-C116-4C42-A8DE-08A0FB75623D}"/>
              </a:ext>
            </a:extLst>
          </p:cNvPr>
          <p:cNvSpPr/>
          <p:nvPr/>
        </p:nvSpPr>
        <p:spPr>
          <a:xfrm>
            <a:off x="5671483" y="2061504"/>
            <a:ext cx="1264682" cy="632574"/>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TextBox 27">
            <a:extLst>
              <a:ext uri="{FF2B5EF4-FFF2-40B4-BE49-F238E27FC236}">
                <a16:creationId xmlns:a16="http://schemas.microsoft.com/office/drawing/2014/main" xmlns="" id="{667A973A-132A-42F8-996C-302015B469B6}"/>
              </a:ext>
            </a:extLst>
          </p:cNvPr>
          <p:cNvSpPr txBox="1"/>
          <p:nvPr/>
        </p:nvSpPr>
        <p:spPr>
          <a:xfrm>
            <a:off x="5790221" y="2100245"/>
            <a:ext cx="1297930" cy="523220"/>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Ulan-</a:t>
            </a:r>
            <a:r>
              <a:rPr lang="en-US" sz="1400" dirty="0" err="1">
                <a:solidFill>
                  <a:schemeClr val="bg1"/>
                </a:solidFill>
                <a:latin typeface="Times New Roman" panose="02020603050405020304" pitchFamily="18" charset="0"/>
                <a:cs typeface="Times New Roman" panose="02020603050405020304" pitchFamily="18" charset="0"/>
              </a:rPr>
              <a:t>Saridag</a:t>
            </a:r>
            <a:r>
              <a:rPr lang="en-US" sz="1400" dirty="0">
                <a:solidFill>
                  <a:schemeClr val="bg1"/>
                </a:solidFill>
                <a:latin typeface="Times New Roman" panose="02020603050405020304" pitchFamily="18" charset="0"/>
                <a:cs typeface="Times New Roman" panose="02020603050405020304" pitchFamily="18" charset="0"/>
              </a:rPr>
              <a:t> massive</a:t>
            </a:r>
            <a:endParaRPr lang="ru-RU" sz="1400" dirty="0">
              <a:solidFill>
                <a:schemeClr val="bg1"/>
              </a:solidFill>
            </a:endParaRPr>
          </a:p>
        </p:txBody>
      </p:sp>
      <p:cxnSp>
        <p:nvCxnSpPr>
          <p:cNvPr id="31" name="Прямая со стрелкой 30">
            <a:extLst>
              <a:ext uri="{FF2B5EF4-FFF2-40B4-BE49-F238E27FC236}">
                <a16:creationId xmlns:a16="http://schemas.microsoft.com/office/drawing/2014/main" xmlns="" id="{3207930F-40FC-4887-A4BC-2C8864441410}"/>
              </a:ext>
            </a:extLst>
          </p:cNvPr>
          <p:cNvCxnSpPr>
            <a:cxnSpLocks/>
          </p:cNvCxnSpPr>
          <p:nvPr/>
        </p:nvCxnSpPr>
        <p:spPr>
          <a:xfrm>
            <a:off x="6740260" y="2591447"/>
            <a:ext cx="422348" cy="14441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Стрелка влево 5"/>
          <p:cNvSpPr/>
          <p:nvPr/>
        </p:nvSpPr>
        <p:spPr>
          <a:xfrm rot="19467069">
            <a:off x="7050079" y="3404448"/>
            <a:ext cx="2676017" cy="398317"/>
          </a:xfrm>
          <a:prstGeom prst="leftArrow">
            <a:avLst/>
          </a:prstGeom>
          <a:solidFill>
            <a:srgbClr val="BB0386"/>
          </a:solidFill>
          <a:ln>
            <a:solidFill>
              <a:srgbClr val="BB0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Southern branch</a:t>
            </a:r>
            <a:endParaRPr lang="ru-RU" dirty="0"/>
          </a:p>
        </p:txBody>
      </p:sp>
      <p:sp>
        <p:nvSpPr>
          <p:cNvPr id="15" name="Стрелка влево 14"/>
          <p:cNvSpPr/>
          <p:nvPr/>
        </p:nvSpPr>
        <p:spPr>
          <a:xfrm rot="1442789">
            <a:off x="7283921" y="2025323"/>
            <a:ext cx="2676017" cy="32273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Northern branch</a:t>
            </a:r>
            <a:endParaRPr lang="ru-RU" dirty="0"/>
          </a:p>
        </p:txBody>
      </p:sp>
      <p:sp>
        <p:nvSpPr>
          <p:cNvPr id="13" name="Объект 2"/>
          <p:cNvSpPr txBox="1">
            <a:spLocks/>
          </p:cNvSpPr>
          <p:nvPr/>
        </p:nvSpPr>
        <p:spPr>
          <a:xfrm>
            <a:off x="298997" y="4285484"/>
            <a:ext cx="3519807" cy="3120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i="1" dirty="0">
                <a:latin typeface="Times New Roman" panose="02020603050405020304" pitchFamily="18" charset="0"/>
                <a:cs typeface="Times New Roman" panose="02020603050405020304" pitchFamily="18" charset="0"/>
              </a:rPr>
              <a:t>The geographical position of the Ulan-Saridag massif</a:t>
            </a:r>
            <a:endParaRPr lang="ru-RU" sz="1200" i="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468671" y="6592080"/>
            <a:ext cx="4669868" cy="276999"/>
          </a:xfrm>
          <a:prstGeom prst="rect">
            <a:avLst/>
          </a:prstGeom>
          <a:noFill/>
        </p:spPr>
        <p:txBody>
          <a:bodyPr wrap="none" rtlCol="0">
            <a:spAutoFit/>
          </a:bodyPr>
          <a:lstStyle/>
          <a:p>
            <a:r>
              <a:rPr lang="en-US" sz="1200" i="1" dirty="0">
                <a:latin typeface="Times New Roman" panose="02020603050405020304" pitchFamily="18" charset="0"/>
                <a:cs typeface="Times New Roman" panose="02020603050405020304" pitchFamily="18" charset="0"/>
              </a:rPr>
              <a:t>Geological schematic map of the south-eastern part of the Eastern Sayan</a:t>
            </a:r>
            <a:endParaRPr lang="ru-RU"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417928325"/>
      </p:ext>
    </p:extLst>
  </p:cSld>
  <p:clrMapOvr>
    <a:masterClrMapping/>
  </p:clrMapOvr>
  <p:transition advTm="4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500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grpId="0" nodeType="withEffect">
                                  <p:stCondLst>
                                    <p:cond delay="500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grpId="0" nodeType="withEffect">
                                  <p:stCondLst>
                                    <p:cond delay="500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grpId="0" nodeType="withEffect">
                                  <p:stCondLst>
                                    <p:cond delay="500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28" grpId="0"/>
      <p:bldP spid="6"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a:extLst>
              <a:ext uri="{FF2B5EF4-FFF2-40B4-BE49-F238E27FC236}">
                <a16:creationId xmlns:a16="http://schemas.microsoft.com/office/drawing/2014/main" xmlns="" id="{47677A89-EDD8-4742-8A20-246E7CD4DC95}"/>
              </a:ext>
            </a:extLst>
          </p:cNvPr>
          <p:cNvSpPr/>
          <p:nvPr/>
        </p:nvSpPr>
        <p:spPr>
          <a:xfrm>
            <a:off x="5569527" y="1649058"/>
            <a:ext cx="6612948" cy="496798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xmlns="" id="{37FDF5ED-CDAA-4590-B2C4-6A7C8FB8B210}"/>
              </a:ext>
            </a:extLst>
          </p:cNvPr>
          <p:cNvSpPr>
            <a:spLocks noGrp="1"/>
          </p:cNvSpPr>
          <p:nvPr>
            <p:ph type="title"/>
          </p:nvPr>
        </p:nvSpPr>
        <p:spPr>
          <a:xfrm>
            <a:off x="4464294" y="211015"/>
            <a:ext cx="3333750" cy="386862"/>
          </a:xfrm>
        </p:spPr>
        <p:txBody>
          <a:bodyPr>
            <a:noAutofit/>
          </a:bodyPr>
          <a:lstStyle/>
          <a:p>
            <a:pPr algn="ctr">
              <a:lnSpc>
                <a:spcPct val="100000"/>
              </a:lnSpc>
            </a:pPr>
            <a:r>
              <a:rPr lang="en-US" sz="2000" b="1" dirty="0" err="1">
                <a:solidFill>
                  <a:srgbClr val="7030A0"/>
                </a:solidFill>
                <a:latin typeface="Times New Roman" panose="02020603050405020304" pitchFamily="18" charset="0"/>
                <a:cs typeface="Times New Roman" panose="02020603050405020304" pitchFamily="18" charset="0"/>
              </a:rPr>
              <a:t>Picrobasaltes</a:t>
            </a:r>
            <a:r>
              <a:rPr lang="en-US" sz="1800" b="1" dirty="0">
                <a:solidFill>
                  <a:srgbClr val="7030A0"/>
                </a:solidFill>
                <a:latin typeface="Times New Roman" panose="02020603050405020304" pitchFamily="18" charset="0"/>
                <a:cs typeface="Times New Roman" panose="02020603050405020304" pitchFamily="18" charset="0"/>
              </a:rPr>
              <a:t>, </a:t>
            </a:r>
            <a:r>
              <a:rPr lang="en-US" sz="1800" b="1" dirty="0" err="1">
                <a:solidFill>
                  <a:srgbClr val="7030A0"/>
                </a:solidFill>
                <a:latin typeface="Times New Roman" panose="02020603050405020304" pitchFamily="18" charset="0"/>
                <a:cs typeface="Times New Roman" panose="02020603050405020304" pitchFamily="18" charset="0"/>
              </a:rPr>
              <a:t>Basaltes</a:t>
            </a:r>
            <a:r>
              <a:rPr lang="en-US" sz="1800" b="1" dirty="0">
                <a:latin typeface="Times New Roman" panose="02020603050405020304" pitchFamily="18" charset="0"/>
                <a:cs typeface="Times New Roman" panose="02020603050405020304" pitchFamily="18" charset="0"/>
              </a:rPr>
              <a:t/>
            </a:r>
            <a:br>
              <a:rPr lang="en-US" sz="1800" b="1" dirty="0">
                <a:latin typeface="Times New Roman" panose="02020603050405020304" pitchFamily="18" charset="0"/>
                <a:cs typeface="Times New Roman" panose="02020603050405020304" pitchFamily="18" charset="0"/>
              </a:rPr>
            </a:br>
            <a:endParaRPr lang="ru-RU" sz="1800" b="1" dirty="0"/>
          </a:p>
        </p:txBody>
      </p:sp>
      <p:graphicFrame>
        <p:nvGraphicFramePr>
          <p:cNvPr id="7" name="Chart 8">
            <a:extLst>
              <a:ext uri="{FF2B5EF4-FFF2-40B4-BE49-F238E27FC236}">
                <a16:creationId xmlns:a16="http://schemas.microsoft.com/office/drawing/2014/main" xmlns="" id="{00000000-0008-0000-0500-000002000000}"/>
              </a:ext>
            </a:extLst>
          </p:cNvPr>
          <p:cNvGraphicFramePr>
            <a:graphicFrameLocks/>
          </p:cNvGraphicFramePr>
          <p:nvPr>
            <p:extLst>
              <p:ext uri="{D42A27DB-BD31-4B8C-83A1-F6EECF244321}">
                <p14:modId xmlns="" xmlns:p14="http://schemas.microsoft.com/office/powerpoint/2010/main" val="2979887264"/>
              </p:ext>
            </p:extLst>
          </p:nvPr>
        </p:nvGraphicFramePr>
        <p:xfrm>
          <a:off x="149621" y="1649058"/>
          <a:ext cx="4680000" cy="234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Диаграмма 9">
            <a:extLst>
              <a:ext uri="{FF2B5EF4-FFF2-40B4-BE49-F238E27FC236}">
                <a16:creationId xmlns:a16="http://schemas.microsoft.com/office/drawing/2014/main" xmlns="" id="{00000000-0008-0000-0500-000018000000}"/>
              </a:ext>
            </a:extLst>
          </p:cNvPr>
          <p:cNvGraphicFramePr>
            <a:graphicFrameLocks/>
          </p:cNvGraphicFramePr>
          <p:nvPr>
            <p:extLst>
              <p:ext uri="{D42A27DB-BD31-4B8C-83A1-F6EECF244321}">
                <p14:modId xmlns="" xmlns:p14="http://schemas.microsoft.com/office/powerpoint/2010/main" val="2680153289"/>
              </p:ext>
            </p:extLst>
          </p:nvPr>
        </p:nvGraphicFramePr>
        <p:xfrm>
          <a:off x="228600" y="4277040"/>
          <a:ext cx="3600000" cy="2340000"/>
        </p:xfrm>
        <a:graphic>
          <a:graphicData uri="http://schemas.openxmlformats.org/drawingml/2006/chart">
            <c:chart xmlns:c="http://schemas.openxmlformats.org/drawingml/2006/chart" xmlns:r="http://schemas.openxmlformats.org/officeDocument/2006/relationships" r:id="rId3"/>
          </a:graphicData>
        </a:graphic>
      </p:graphicFrame>
      <p:sp>
        <p:nvSpPr>
          <p:cNvPr id="6" name="Объект 5">
            <a:extLst>
              <a:ext uri="{FF2B5EF4-FFF2-40B4-BE49-F238E27FC236}">
                <a16:creationId xmlns:a16="http://schemas.microsoft.com/office/drawing/2014/main" xmlns="" id="{797D93AC-1A45-4FF8-BB09-8EF1D6F91953}"/>
              </a:ext>
            </a:extLst>
          </p:cNvPr>
          <p:cNvSpPr>
            <a:spLocks noGrp="1"/>
          </p:cNvSpPr>
          <p:nvPr>
            <p:ph idx="1"/>
          </p:nvPr>
        </p:nvSpPr>
        <p:spPr>
          <a:xfrm>
            <a:off x="111521" y="550631"/>
            <a:ext cx="12080479" cy="1008538"/>
          </a:xfrm>
        </p:spPr>
        <p:txBody>
          <a:bodyPr>
            <a:normAutofit/>
          </a:bodyPr>
          <a:lstStyle/>
          <a:p>
            <a:pPr marL="0" indent="0" algn="just">
              <a:lnSpc>
                <a:spcPct val="100000"/>
              </a:lnSpc>
              <a:spcBef>
                <a:spcPts val="0"/>
              </a:spcBef>
              <a:buNone/>
            </a:pPr>
            <a:r>
              <a:rPr lang="en-US" sz="1400" u="sng" dirty="0">
                <a:latin typeface="Times New Roman" panose="02020603050405020304" pitchFamily="18" charset="0"/>
                <a:cs typeface="Times New Roman" panose="02020603050405020304" pitchFamily="18" charset="0"/>
              </a:rPr>
              <a:t>Sub-Croup III </a:t>
            </a:r>
            <a:r>
              <a:rPr lang="en-US" sz="1400" dirty="0">
                <a:latin typeface="Times New Roman" panose="02020603050405020304" pitchFamily="18" charset="0"/>
                <a:cs typeface="Times New Roman" panose="02020603050405020304" pitchFamily="18" charset="0"/>
              </a:rPr>
              <a:t>(samples № 11-14)– </a:t>
            </a:r>
            <a:r>
              <a:rPr lang="en-US" sz="1400" dirty="0" err="1">
                <a:latin typeface="Times New Roman" panose="02020603050405020304" pitchFamily="18" charset="0"/>
                <a:cs typeface="Times New Roman" panose="02020603050405020304" pitchFamily="18" charset="0"/>
              </a:rPr>
              <a:t>picrobasaltes</a:t>
            </a:r>
            <a:r>
              <a:rPr lang="en-US" sz="1400" dirty="0">
                <a:latin typeface="Times New Roman" panose="02020603050405020304" pitchFamily="18" charset="0"/>
                <a:cs typeface="Times New Roman" panose="02020603050405020304" pitchFamily="18" charset="0"/>
              </a:rPr>
              <a:t>, basalts. The trace element abundance (in spider diagrams and REE -rare earth elements pattern) are typically of those for E-MORB. They have positive anomalies for (Ta, </a:t>
            </a:r>
            <a:r>
              <a:rPr lang="en-US" sz="1400" dirty="0" err="1">
                <a:latin typeface="Times New Roman" panose="02020603050405020304" pitchFamily="18" charset="0"/>
                <a:cs typeface="Times New Roman" panose="02020603050405020304" pitchFamily="18" charset="0"/>
              </a:rPr>
              <a:t>Nb</a:t>
            </a:r>
            <a:r>
              <a:rPr lang="en-US" sz="1400" dirty="0">
                <a:latin typeface="Times New Roman" panose="02020603050405020304" pitchFamily="18" charset="0"/>
                <a:cs typeface="Times New Roman" panose="02020603050405020304" pitchFamily="18" charset="0"/>
              </a:rPr>
              <a:t>), Nd, </a:t>
            </a:r>
            <a:r>
              <a:rPr lang="en-US" sz="1400" dirty="0" err="1">
                <a:latin typeface="Times New Roman" panose="02020603050405020304" pitchFamily="18" charset="0"/>
                <a:cs typeface="Times New Roman" panose="02020603050405020304" pitchFamily="18" charset="0"/>
              </a:rPr>
              <a:t>Ti</a:t>
            </a:r>
            <a:r>
              <a:rPr lang="en-US" sz="1400" dirty="0">
                <a:latin typeface="Times New Roman" panose="02020603050405020304" pitchFamily="18" charset="0"/>
                <a:cs typeface="Times New Roman" panose="02020603050405020304" pitchFamily="18" charset="0"/>
              </a:rPr>
              <a:t>, Sr; negative anomaly for Th relatively N-MORB. </a:t>
            </a:r>
            <a:r>
              <a:rPr lang="en-US" sz="1400" dirty="0" err="1">
                <a:latin typeface="Times New Roman" panose="02020603050405020304" pitchFamily="18" charset="0"/>
                <a:cs typeface="Times New Roman" panose="02020603050405020304" pitchFamily="18" charset="0"/>
              </a:rPr>
              <a:t>Picrobasaltes</a:t>
            </a:r>
            <a:r>
              <a:rPr lang="en-US" sz="1400" dirty="0">
                <a:latin typeface="Times New Roman" panose="02020603050405020304" pitchFamily="18" charset="0"/>
                <a:cs typeface="Times New Roman" panose="02020603050405020304" pitchFamily="18" charset="0"/>
              </a:rPr>
              <a:t> and basalts posses flat REE patterns apparently </a:t>
            </a:r>
            <a:r>
              <a:rPr lang="en-US" sz="1400" dirty="0" err="1">
                <a:latin typeface="Times New Roman" panose="02020603050405020304" pitchFamily="18" charset="0"/>
                <a:cs typeface="Times New Roman" panose="02020603050405020304" pitchFamily="18" charset="0"/>
              </a:rPr>
              <a:t>indicately</a:t>
            </a:r>
            <a:r>
              <a:rPr lang="en-US" sz="1400" dirty="0">
                <a:latin typeface="Times New Roman" panose="02020603050405020304" pitchFamily="18" charset="0"/>
                <a:cs typeface="Times New Roman" panose="02020603050405020304" pitchFamily="18" charset="0"/>
              </a:rPr>
              <a:t> of an </a:t>
            </a:r>
            <a:r>
              <a:rPr lang="en-US" sz="1400" dirty="0" err="1">
                <a:latin typeface="Times New Roman" panose="02020603050405020304" pitchFamily="18" charset="0"/>
                <a:cs typeface="Times New Roman" panose="02020603050405020304" pitchFamily="18" charset="0"/>
              </a:rPr>
              <a:t>undepleted</a:t>
            </a:r>
            <a:r>
              <a:rPr lang="en-US" sz="1400" dirty="0">
                <a:latin typeface="Times New Roman" panose="02020603050405020304" pitchFamily="18" charset="0"/>
                <a:cs typeface="Times New Roman" panose="02020603050405020304" pitchFamily="18" charset="0"/>
              </a:rPr>
              <a:t> mantle source and a correspondingly flat primitive mantle normalized pattern </a:t>
            </a:r>
            <a:r>
              <a:rPr lang="en-US" sz="1400" dirty="0" err="1">
                <a:latin typeface="Times New Roman" panose="02020603050405020304" pitchFamily="18" charset="0"/>
                <a:cs typeface="Times New Roman" panose="02020603050405020304" pitchFamily="18" charset="0"/>
              </a:rPr>
              <a:t>exepting</a:t>
            </a:r>
            <a:r>
              <a:rPr lang="en-US" sz="1400" dirty="0">
                <a:latin typeface="Times New Roman" panose="02020603050405020304" pitchFamily="18" charset="0"/>
                <a:cs typeface="Times New Roman" panose="02020603050405020304" pitchFamily="18" charset="0"/>
              </a:rPr>
              <a:t> LILE elements. Perhaps </a:t>
            </a:r>
            <a:r>
              <a:rPr lang="en-US" sz="1400" dirty="0" err="1">
                <a:latin typeface="Times New Roman" panose="02020603050405020304" pitchFamily="18" charset="0"/>
                <a:cs typeface="Times New Roman" panose="02020603050405020304" pitchFamily="18" charset="0"/>
              </a:rPr>
              <a:t>picrobasaltes</a:t>
            </a:r>
            <a:r>
              <a:rPr lang="en-US" sz="1400" dirty="0">
                <a:latin typeface="Times New Roman" panose="02020603050405020304" pitchFamily="18" charset="0"/>
                <a:cs typeface="Times New Roman" panose="02020603050405020304" pitchFamily="18" charset="0"/>
              </a:rPr>
              <a:t>, basalts derived from </a:t>
            </a:r>
            <a:r>
              <a:rPr lang="en-US" sz="1400" dirty="0" err="1">
                <a:latin typeface="Times New Roman" panose="02020603050405020304" pitchFamily="18" charset="0"/>
                <a:cs typeface="Times New Roman" panose="02020603050405020304" pitchFamily="18" charset="0"/>
              </a:rPr>
              <a:t>undepleted</a:t>
            </a:r>
            <a:r>
              <a:rPr lang="en-US" sz="1400" dirty="0">
                <a:latin typeface="Times New Roman" panose="02020603050405020304" pitchFamily="18" charset="0"/>
                <a:cs typeface="Times New Roman" panose="02020603050405020304" pitchFamily="18" charset="0"/>
              </a:rPr>
              <a:t> and enriched mantle </a:t>
            </a:r>
            <a:r>
              <a:rPr lang="en-US" sz="1400" dirty="0" err="1">
                <a:latin typeface="Times New Roman" panose="02020603050405020304" pitchFamily="18" charset="0"/>
                <a:cs typeface="Times New Roman" panose="02020603050405020304" pitchFamily="18" charset="0"/>
              </a:rPr>
              <a:t>wedg</a:t>
            </a:r>
            <a:r>
              <a:rPr lang="en-US" sz="1400" dirty="0">
                <a:latin typeface="Times New Roman" panose="02020603050405020304" pitchFamily="18" charset="0"/>
                <a:cs typeface="Times New Roman" panose="02020603050405020304" pitchFamily="18" charset="0"/>
              </a:rPr>
              <a:t> (mantle source).</a:t>
            </a:r>
            <a:endParaRPr lang="ru-RU" sz="1400" dirty="0">
              <a:latin typeface="Times New Roman" panose="02020603050405020304" pitchFamily="18" charset="0"/>
              <a:cs typeface="Times New Roman" panose="02020603050405020304" pitchFamily="18" charset="0"/>
            </a:endParaRPr>
          </a:p>
          <a:p>
            <a:pPr marL="0" indent="0" algn="just">
              <a:buNone/>
            </a:pPr>
            <a:endParaRPr lang="ru-RU" sz="1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7154D8C0-E36D-40CE-9DD3-D4203D897F00}"/>
              </a:ext>
            </a:extLst>
          </p:cNvPr>
          <p:cNvSpPr txBox="1"/>
          <p:nvPr/>
        </p:nvSpPr>
        <p:spPr>
          <a:xfrm>
            <a:off x="63896" y="3989058"/>
            <a:ext cx="6048835" cy="461665"/>
          </a:xfrm>
          <a:prstGeom prst="rect">
            <a:avLst/>
          </a:prstGeom>
          <a:noFill/>
        </p:spPr>
        <p:txBody>
          <a:bodyPr wrap="square" rtlCol="0">
            <a:spAutoFit/>
          </a:bodyPr>
          <a:lstStyle/>
          <a:p>
            <a:r>
              <a:rPr lang="en-US" sz="1200" i="1" spc="-20" dirty="0">
                <a:latin typeface="Times New Roman" panose="02020603050405020304" pitchFamily="18" charset="0"/>
                <a:cs typeface="Times New Roman" panose="02020603050405020304" pitchFamily="18" charset="0"/>
              </a:rPr>
              <a:t>Spider diagram distribution in </a:t>
            </a:r>
            <a:r>
              <a:rPr lang="en-US" sz="1200" i="1" spc="-20" dirty="0" err="1">
                <a:latin typeface="Times New Roman" panose="02020603050405020304" pitchFamily="18" charset="0"/>
                <a:cs typeface="Times New Roman" panose="02020603050405020304" pitchFamily="18" charset="0"/>
              </a:rPr>
              <a:t>picrobasaltes</a:t>
            </a:r>
            <a:r>
              <a:rPr lang="en-US" sz="1200" i="1" spc="-20" dirty="0">
                <a:latin typeface="Times New Roman" panose="02020603050405020304" pitchFamily="18" charset="0"/>
                <a:cs typeface="Times New Roman" panose="02020603050405020304" pitchFamily="18" charset="0"/>
              </a:rPr>
              <a:t>, basalts of the Ulan-</a:t>
            </a:r>
            <a:r>
              <a:rPr lang="en-US" sz="1200" i="1" spc="-20" dirty="0" err="1">
                <a:latin typeface="Times New Roman" panose="02020603050405020304" pitchFamily="18" charset="0"/>
                <a:cs typeface="Times New Roman" panose="02020603050405020304" pitchFamily="18" charset="0"/>
              </a:rPr>
              <a:t>Saridag</a:t>
            </a:r>
            <a:r>
              <a:rPr lang="en-US" sz="1200" i="1" spc="-20" dirty="0">
                <a:latin typeface="Times New Roman" panose="02020603050405020304" pitchFamily="18" charset="0"/>
                <a:cs typeface="Times New Roman" panose="02020603050405020304" pitchFamily="18" charset="0"/>
              </a:rPr>
              <a:t> massif</a:t>
            </a:r>
            <a:endParaRPr lang="ru-RU" sz="1200" i="1" spc="-20" dirty="0">
              <a:latin typeface="Times New Roman" panose="02020603050405020304" pitchFamily="18" charset="0"/>
              <a:cs typeface="Times New Roman" panose="02020603050405020304" pitchFamily="18" charset="0"/>
            </a:endParaRPr>
          </a:p>
          <a:p>
            <a:endParaRPr lang="ru-RU" sz="1200" dirty="0"/>
          </a:p>
        </p:txBody>
      </p:sp>
      <p:sp>
        <p:nvSpPr>
          <p:cNvPr id="3" name="TextBox 2">
            <a:extLst>
              <a:ext uri="{FF2B5EF4-FFF2-40B4-BE49-F238E27FC236}">
                <a16:creationId xmlns:a16="http://schemas.microsoft.com/office/drawing/2014/main" xmlns="" id="{E0F8801B-FB17-4448-9CF8-AA00DC1526C1}"/>
              </a:ext>
            </a:extLst>
          </p:cNvPr>
          <p:cNvSpPr txBox="1"/>
          <p:nvPr/>
        </p:nvSpPr>
        <p:spPr>
          <a:xfrm>
            <a:off x="76200" y="6629400"/>
            <a:ext cx="4861652" cy="276999"/>
          </a:xfrm>
          <a:prstGeom prst="rect">
            <a:avLst/>
          </a:prstGeom>
          <a:noFill/>
        </p:spPr>
        <p:txBody>
          <a:bodyPr wrap="none" rtlCol="0">
            <a:spAutoFit/>
          </a:bodyPr>
          <a:lstStyle/>
          <a:p>
            <a:r>
              <a:rPr lang="en-US" sz="1200" i="1" spc="-20" dirty="0">
                <a:latin typeface="Times New Roman" panose="02020603050405020304" pitchFamily="18" charset="0"/>
                <a:cs typeface="Times New Roman" panose="02020603050405020304" pitchFamily="18" charset="0"/>
              </a:rPr>
              <a:t>Graph of PEE distribution in </a:t>
            </a:r>
            <a:r>
              <a:rPr lang="en-US" sz="1200" i="1" spc="-20" dirty="0" err="1">
                <a:latin typeface="Times New Roman" panose="02020603050405020304" pitchFamily="18" charset="0"/>
                <a:cs typeface="Times New Roman" panose="02020603050405020304" pitchFamily="18" charset="0"/>
              </a:rPr>
              <a:t>picrobasaltes</a:t>
            </a:r>
            <a:r>
              <a:rPr lang="en-US" sz="1200" i="1" spc="-20" dirty="0">
                <a:latin typeface="Times New Roman" panose="02020603050405020304" pitchFamily="18" charset="0"/>
                <a:cs typeface="Times New Roman" panose="02020603050405020304" pitchFamily="18" charset="0"/>
              </a:rPr>
              <a:t>, basalts of the Ulan-</a:t>
            </a:r>
            <a:r>
              <a:rPr lang="en-US" sz="1200" i="1" spc="-20" dirty="0" err="1">
                <a:latin typeface="Times New Roman" panose="02020603050405020304" pitchFamily="18" charset="0"/>
                <a:cs typeface="Times New Roman" panose="02020603050405020304" pitchFamily="18" charset="0"/>
              </a:rPr>
              <a:t>Saridag</a:t>
            </a:r>
            <a:r>
              <a:rPr lang="en-US" sz="1200" i="1" spc="-20" dirty="0">
                <a:latin typeface="Times New Roman" panose="02020603050405020304" pitchFamily="18" charset="0"/>
                <a:cs typeface="Times New Roman" panose="02020603050405020304" pitchFamily="18" charset="0"/>
              </a:rPr>
              <a:t> massif</a:t>
            </a:r>
            <a:endParaRPr lang="ru-RU" sz="1200" dirty="0"/>
          </a:p>
        </p:txBody>
      </p:sp>
      <p:pic>
        <p:nvPicPr>
          <p:cNvPr id="21" name="Рисунок 20">
            <a:extLst>
              <a:ext uri="{FF2B5EF4-FFF2-40B4-BE49-F238E27FC236}">
                <a16:creationId xmlns:a16="http://schemas.microsoft.com/office/drawing/2014/main" xmlns="" id="{8F4960AC-9882-4456-9CC9-43041A4E9653}"/>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764560" y="4241488"/>
            <a:ext cx="2968758" cy="1990348"/>
          </a:xfrm>
          <a:prstGeom prst="rect">
            <a:avLst/>
          </a:prstGeom>
        </p:spPr>
      </p:pic>
      <p:pic>
        <p:nvPicPr>
          <p:cNvPr id="23" name="Рисунок 22">
            <a:extLst>
              <a:ext uri="{FF2B5EF4-FFF2-40B4-BE49-F238E27FC236}">
                <a16:creationId xmlns:a16="http://schemas.microsoft.com/office/drawing/2014/main" xmlns="" id="{405A643D-4052-4655-84DE-A5E8A8E57951}"/>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852952" y="1954247"/>
            <a:ext cx="2791974" cy="1981204"/>
          </a:xfrm>
          <a:prstGeom prst="rect">
            <a:avLst/>
          </a:prstGeom>
        </p:spPr>
      </p:pic>
      <p:pic>
        <p:nvPicPr>
          <p:cNvPr id="25" name="Рисунок 24">
            <a:extLst>
              <a:ext uri="{FF2B5EF4-FFF2-40B4-BE49-F238E27FC236}">
                <a16:creationId xmlns:a16="http://schemas.microsoft.com/office/drawing/2014/main" xmlns="" id="{12A5B1DC-2A2D-40B0-86D8-40F4CB697F50}"/>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8927797" y="1954247"/>
            <a:ext cx="2971806" cy="1978156"/>
          </a:xfrm>
          <a:prstGeom prst="rect">
            <a:avLst/>
          </a:prstGeom>
        </p:spPr>
      </p:pic>
      <p:sp>
        <p:nvSpPr>
          <p:cNvPr id="26" name="TextBox 25">
            <a:extLst>
              <a:ext uri="{FF2B5EF4-FFF2-40B4-BE49-F238E27FC236}">
                <a16:creationId xmlns:a16="http://schemas.microsoft.com/office/drawing/2014/main" xmlns="" id="{24985B7D-1B81-4639-9DF8-D7E5FDE12A4A}"/>
              </a:ext>
            </a:extLst>
          </p:cNvPr>
          <p:cNvSpPr txBox="1"/>
          <p:nvPr/>
        </p:nvSpPr>
        <p:spPr>
          <a:xfrm>
            <a:off x="8770783" y="4800709"/>
            <a:ext cx="3192617" cy="646331"/>
          </a:xfrm>
          <a:prstGeom prst="rect">
            <a:avLst/>
          </a:prstGeom>
          <a:noFill/>
        </p:spPr>
        <p:txBody>
          <a:bodyPr wrap="square" rtlCol="0">
            <a:spAutoFit/>
          </a:bodyPr>
          <a:lstStyle/>
          <a:p>
            <a:r>
              <a:rPr lang="en-US" sz="1200" dirty="0" err="1" smtClean="0">
                <a:solidFill>
                  <a:schemeClr val="bg1"/>
                </a:solidFill>
                <a:latin typeface="Times New Roman" panose="02020603050405020304" pitchFamily="18" charset="0"/>
                <a:cs typeface="Times New Roman" panose="02020603050405020304" pitchFamily="18" charset="0"/>
              </a:rPr>
              <a:t>Microphoto</a:t>
            </a:r>
            <a:r>
              <a:rPr lang="en-US" sz="1200" dirty="0" smtClean="0">
                <a:solidFill>
                  <a:schemeClr val="bg1"/>
                </a:solidFill>
                <a:latin typeface="Times New Roman" panose="02020603050405020304" pitchFamily="18" charset="0"/>
                <a:cs typeface="Times New Roman" panose="02020603050405020304" pitchFamily="18" charset="0"/>
              </a:rPr>
              <a:t> </a:t>
            </a:r>
            <a:r>
              <a:rPr lang="en-US" sz="1200" dirty="0" smtClean="0">
                <a:solidFill>
                  <a:schemeClr val="bg1"/>
                </a:solidFill>
                <a:latin typeface="Times New Roman" panose="02020603050405020304" pitchFamily="18" charset="0"/>
                <a:cs typeface="Times New Roman" panose="02020603050405020304" pitchFamily="18" charset="0"/>
              </a:rPr>
              <a:t>of </a:t>
            </a:r>
            <a:r>
              <a:rPr lang="en-US" sz="1200" dirty="0">
                <a:solidFill>
                  <a:schemeClr val="bg1"/>
                </a:solidFill>
                <a:latin typeface="Times New Roman" panose="02020603050405020304" pitchFamily="18" charset="0"/>
                <a:cs typeface="Times New Roman" panose="02020603050405020304" pitchFamily="18" charset="0"/>
              </a:rPr>
              <a:t>the basalt's showing </a:t>
            </a:r>
            <a:r>
              <a:rPr lang="en-US" sz="1200" dirty="0" smtClean="0">
                <a:solidFill>
                  <a:schemeClr val="bg1"/>
                </a:solidFill>
                <a:latin typeface="Times New Roman" panose="02020603050405020304" pitchFamily="18" charset="0"/>
                <a:cs typeface="Times New Roman" panose="02020603050405020304" pitchFamily="18" charset="0"/>
              </a:rPr>
              <a:t> the </a:t>
            </a:r>
            <a:r>
              <a:rPr lang="en-US" sz="1200" dirty="0">
                <a:solidFill>
                  <a:schemeClr val="bg1"/>
                </a:solidFill>
                <a:latin typeface="Times New Roman" panose="02020603050405020304" pitchFamily="18" charset="0"/>
                <a:cs typeface="Times New Roman" panose="02020603050405020304" pitchFamily="18" charset="0"/>
              </a:rPr>
              <a:t>occurrence of actinolite (Act), tremolite (</a:t>
            </a:r>
            <a:r>
              <a:rPr lang="en-US" sz="1200" dirty="0" err="1">
                <a:solidFill>
                  <a:schemeClr val="bg1"/>
                </a:solidFill>
                <a:latin typeface="Times New Roman" panose="02020603050405020304" pitchFamily="18" charset="0"/>
                <a:cs typeface="Times New Roman" panose="02020603050405020304" pitchFamily="18" charset="0"/>
              </a:rPr>
              <a:t>Tr</a:t>
            </a:r>
            <a:r>
              <a:rPr lang="en-US" sz="1200" dirty="0">
                <a:solidFill>
                  <a:schemeClr val="bg1"/>
                </a:solidFill>
                <a:latin typeface="Times New Roman" panose="02020603050405020304" pitchFamily="18" charset="0"/>
                <a:cs typeface="Times New Roman" panose="02020603050405020304" pitchFamily="18" charset="0"/>
              </a:rPr>
              <a:t>) and chlorite (</a:t>
            </a:r>
            <a:r>
              <a:rPr lang="en-US" sz="1200" dirty="0" err="1">
                <a:solidFill>
                  <a:schemeClr val="bg1"/>
                </a:solidFill>
                <a:latin typeface="Times New Roman" panose="02020603050405020304" pitchFamily="18" charset="0"/>
                <a:cs typeface="Times New Roman" panose="02020603050405020304" pitchFamily="18" charset="0"/>
              </a:rPr>
              <a:t>Chl</a:t>
            </a:r>
            <a:r>
              <a:rPr lang="en-US" sz="1200" dirty="0">
                <a:solidFill>
                  <a:schemeClr val="bg1"/>
                </a:solidFill>
                <a:latin typeface="Times New Roman" panose="02020603050405020304" pitchFamily="18" charset="0"/>
                <a:cs typeface="Times New Roman" panose="02020603050405020304" pitchFamily="18" charset="0"/>
              </a:rPr>
              <a:t>). </a:t>
            </a:r>
            <a:endParaRPr lang="ru-RU" sz="1200" dirty="0">
              <a:solidFill>
                <a:schemeClr val="bg1"/>
              </a:solidFill>
            </a:endParaRPr>
          </a:p>
        </p:txBody>
      </p:sp>
    </p:spTree>
    <p:extLst>
      <p:ext uri="{BB962C8B-B14F-4D97-AF65-F5344CB8AC3E}">
        <p14:creationId xmlns="" xmlns:p14="http://schemas.microsoft.com/office/powerpoint/2010/main" val="3612540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xmlns="" id="{BE3C3232-2824-4193-9D65-E097E1901979}"/>
              </a:ext>
            </a:extLst>
          </p:cNvPr>
          <p:cNvSpPr/>
          <p:nvPr/>
        </p:nvSpPr>
        <p:spPr>
          <a:xfrm>
            <a:off x="8360789" y="1531710"/>
            <a:ext cx="3526410" cy="490537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xmlns="" id="{D82EB97B-FDDD-454C-A471-FB62900CB395}"/>
              </a:ext>
            </a:extLst>
          </p:cNvPr>
          <p:cNvSpPr>
            <a:spLocks noGrp="1"/>
          </p:cNvSpPr>
          <p:nvPr>
            <p:ph type="title"/>
          </p:nvPr>
        </p:nvSpPr>
        <p:spPr>
          <a:xfrm>
            <a:off x="4601029" y="441829"/>
            <a:ext cx="3762375" cy="381600"/>
          </a:xfrm>
        </p:spPr>
        <p:txBody>
          <a:bodyPr>
            <a:noAutofit/>
          </a:bodyPr>
          <a:lstStyle/>
          <a:p>
            <a:r>
              <a:rPr lang="en-US" sz="2000" b="1" dirty="0">
                <a:solidFill>
                  <a:srgbClr val="7030A0"/>
                </a:solidFill>
                <a:latin typeface="Times New Roman" panose="02020603050405020304" pitchFamily="18" charset="0"/>
                <a:cs typeface="Times New Roman" panose="02020603050405020304" pitchFamily="18" charset="0"/>
              </a:rPr>
              <a:t>Alkaline basalt, </a:t>
            </a:r>
            <a:r>
              <a:rPr lang="en-US" sz="2000" b="1" dirty="0" err="1">
                <a:solidFill>
                  <a:srgbClr val="7030A0"/>
                </a:solidFill>
                <a:latin typeface="Times New Roman" panose="02020603050405020304" pitchFamily="18" charset="0"/>
                <a:cs typeface="Times New Roman" panose="02020603050405020304" pitchFamily="18" charset="0"/>
              </a:rPr>
              <a:t>trahyandesites</a:t>
            </a:r>
            <a:r>
              <a:rPr lang="en-US" sz="2000" b="1" dirty="0">
                <a:solidFill>
                  <a:srgbClr val="7030A0"/>
                </a:solidFill>
                <a:latin typeface="Times New Roman" panose="02020603050405020304" pitchFamily="18" charset="0"/>
                <a:cs typeface="Times New Roman" panose="02020603050405020304" pitchFamily="18" charset="0"/>
              </a:rPr>
              <a:t/>
            </a:r>
            <a:br>
              <a:rPr lang="en-US" sz="2000" b="1" dirty="0">
                <a:solidFill>
                  <a:srgbClr val="7030A0"/>
                </a:solidFill>
                <a:latin typeface="Times New Roman" panose="02020603050405020304" pitchFamily="18" charset="0"/>
                <a:cs typeface="Times New Roman" panose="02020603050405020304" pitchFamily="18" charset="0"/>
              </a:rPr>
            </a:br>
            <a:endParaRPr lang="ru-RU" sz="2000" b="1" dirty="0">
              <a:solidFill>
                <a:srgbClr val="7030A0"/>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xmlns="" id="{19A106E2-74F5-4EA7-92A9-0E6C3E32C205}"/>
              </a:ext>
            </a:extLst>
          </p:cNvPr>
          <p:cNvSpPr>
            <a:spLocks noGrp="1"/>
          </p:cNvSpPr>
          <p:nvPr>
            <p:ph idx="1"/>
          </p:nvPr>
        </p:nvSpPr>
        <p:spPr>
          <a:xfrm>
            <a:off x="195846" y="841205"/>
            <a:ext cx="11996154" cy="775990"/>
          </a:xfrm>
        </p:spPr>
        <p:txBody>
          <a:bodyPr>
            <a:normAutofit lnSpcReduction="10000"/>
          </a:bodyPr>
          <a:lstStyle/>
          <a:p>
            <a:pPr marL="0" indent="0" algn="just">
              <a:lnSpc>
                <a:spcPct val="100000"/>
              </a:lnSpc>
              <a:spcBef>
                <a:spcPts val="0"/>
              </a:spcBef>
              <a:buNone/>
            </a:pPr>
            <a:r>
              <a:rPr lang="en-US" sz="1600" dirty="0">
                <a:latin typeface="Times New Roman" panose="02020603050405020304" pitchFamily="18" charset="0"/>
                <a:cs typeface="Times New Roman" panose="02020603050405020304" pitchFamily="18" charset="0"/>
              </a:rPr>
              <a:t>Subgroup IV (samples №15-17) have enrichment LILE, LREE and HFSE elements and have pattern typical for OIB basalts and oceanic intraplate basalts. They have positive anomalies for Ta, </a:t>
            </a:r>
            <a:r>
              <a:rPr lang="en-US" sz="1600" dirty="0" err="1">
                <a:latin typeface="Times New Roman" panose="02020603050405020304" pitchFamily="18" charset="0"/>
                <a:cs typeface="Times New Roman" panose="02020603050405020304" pitchFamily="18" charset="0"/>
              </a:rPr>
              <a:t>Nb</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Zr</a:t>
            </a:r>
            <a:r>
              <a:rPr lang="en-US" sz="1600" dirty="0">
                <a:latin typeface="Times New Roman" panose="02020603050405020304" pitchFamily="18" charset="0"/>
                <a:cs typeface="Times New Roman" panose="02020603050405020304" pitchFamily="18" charset="0"/>
              </a:rPr>
              <a:t> and from negative to positive anomaly  for </a:t>
            </a:r>
            <a:r>
              <a:rPr lang="en-US" sz="1600" dirty="0" err="1">
                <a:latin typeface="Times New Roman" panose="02020603050405020304" pitchFamily="18" charset="0"/>
                <a:cs typeface="Times New Roman" panose="02020603050405020304" pitchFamily="18" charset="0"/>
              </a:rPr>
              <a:t>Ti</a:t>
            </a:r>
            <a:r>
              <a:rPr lang="en-US" sz="1600" dirty="0">
                <a:latin typeface="Times New Roman" panose="02020603050405020304" pitchFamily="18" charset="0"/>
                <a:cs typeface="Times New Roman" panose="02020603050405020304" pitchFamily="18" charset="0"/>
              </a:rPr>
              <a:t> and negative anomaly  for Sr. They have strongly enriched in terms of the trace-elements systematics.</a:t>
            </a:r>
            <a:endParaRPr lang="ru-RU" sz="16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49F64D4B-837B-42F6-8808-9BE0775061F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519617" y="1659314"/>
            <a:ext cx="3181190" cy="4777772"/>
          </a:xfrm>
          <a:prstGeom prst="rect">
            <a:avLst/>
          </a:prstGeom>
        </p:spPr>
      </p:pic>
      <p:graphicFrame>
        <p:nvGraphicFramePr>
          <p:cNvPr id="5" name="Диаграмма 4">
            <a:extLst>
              <a:ext uri="{FF2B5EF4-FFF2-40B4-BE49-F238E27FC236}">
                <a16:creationId xmlns:a16="http://schemas.microsoft.com/office/drawing/2014/main" xmlns="" id="{783DCE78-6CF5-4E62-B81C-05E069F112AC}"/>
              </a:ext>
            </a:extLst>
          </p:cNvPr>
          <p:cNvGraphicFramePr>
            <a:graphicFrameLocks/>
          </p:cNvGraphicFramePr>
          <p:nvPr>
            <p:extLst>
              <p:ext uri="{D42A27DB-BD31-4B8C-83A1-F6EECF244321}">
                <p14:modId xmlns="" xmlns:p14="http://schemas.microsoft.com/office/powerpoint/2010/main" val="1601952070"/>
              </p:ext>
            </p:extLst>
          </p:nvPr>
        </p:nvGraphicFramePr>
        <p:xfrm>
          <a:off x="224748" y="1611067"/>
          <a:ext cx="4680000" cy="23400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xmlns="" id="{9A9CC671-A411-4579-897C-F798B1E5D3D3}"/>
              </a:ext>
            </a:extLst>
          </p:cNvPr>
          <p:cNvSpPr txBox="1"/>
          <p:nvPr/>
        </p:nvSpPr>
        <p:spPr>
          <a:xfrm>
            <a:off x="0" y="3936553"/>
            <a:ext cx="6685805" cy="461665"/>
          </a:xfrm>
          <a:prstGeom prst="rect">
            <a:avLst/>
          </a:prstGeom>
          <a:noFill/>
        </p:spPr>
        <p:txBody>
          <a:bodyPr wrap="square" rtlCol="0">
            <a:spAutoFit/>
          </a:bodyPr>
          <a:lstStyle/>
          <a:p>
            <a:r>
              <a:rPr lang="en-US" sz="1200" i="1" spc="-20" dirty="0">
                <a:latin typeface="Times New Roman" panose="02020603050405020304" pitchFamily="18" charset="0"/>
                <a:cs typeface="Times New Roman" panose="02020603050405020304" pitchFamily="18" charset="0"/>
              </a:rPr>
              <a:t>Spider diagram </a:t>
            </a:r>
            <a:r>
              <a:rPr lang="en-US" sz="1200" i="1" spc="-20" dirty="0" smtClean="0">
                <a:latin typeface="Times New Roman" panose="02020603050405020304" pitchFamily="18" charset="0"/>
                <a:cs typeface="Times New Roman" panose="02020603050405020304" pitchFamily="18" charset="0"/>
              </a:rPr>
              <a:t> and </a:t>
            </a:r>
            <a:r>
              <a:rPr lang="en-US" sz="1200" i="1" spc="-20" dirty="0">
                <a:latin typeface="Times New Roman" panose="02020603050405020304" pitchFamily="18" charset="0"/>
                <a:cs typeface="Times New Roman" panose="02020603050405020304" pitchFamily="18" charset="0"/>
              </a:rPr>
              <a:t>graph </a:t>
            </a:r>
            <a:r>
              <a:rPr lang="en-US" sz="1200" i="1" spc="-20" dirty="0" smtClean="0">
                <a:latin typeface="Times New Roman" panose="02020603050405020304" pitchFamily="18" charset="0"/>
                <a:cs typeface="Times New Roman" panose="02020603050405020304" pitchFamily="18" charset="0"/>
              </a:rPr>
              <a:t> of  PEE  </a:t>
            </a:r>
            <a:r>
              <a:rPr lang="en-US" sz="1200" i="1" spc="-20" dirty="0">
                <a:latin typeface="Times New Roman" panose="02020603050405020304" pitchFamily="18" charset="0"/>
                <a:cs typeface="Times New Roman" panose="02020603050405020304" pitchFamily="18" charset="0"/>
              </a:rPr>
              <a:t>distribution in alkaline basalt, </a:t>
            </a:r>
            <a:r>
              <a:rPr lang="en-US" sz="1200" i="1" spc="-20" dirty="0" err="1">
                <a:latin typeface="Times New Roman" panose="02020603050405020304" pitchFamily="18" charset="0"/>
                <a:cs typeface="Times New Roman" panose="02020603050405020304" pitchFamily="18" charset="0"/>
              </a:rPr>
              <a:t>trahyandesites</a:t>
            </a:r>
            <a:r>
              <a:rPr lang="en-US" sz="1200" i="1" spc="-20" dirty="0">
                <a:latin typeface="Times New Roman" panose="02020603050405020304" pitchFamily="18" charset="0"/>
                <a:cs typeface="Times New Roman" panose="02020603050405020304" pitchFamily="18" charset="0"/>
              </a:rPr>
              <a:t> of the Ulan-</a:t>
            </a:r>
            <a:r>
              <a:rPr lang="en-US" sz="1200" i="1" spc="-20" dirty="0" err="1">
                <a:latin typeface="Times New Roman" panose="02020603050405020304" pitchFamily="18" charset="0"/>
                <a:cs typeface="Times New Roman" panose="02020603050405020304" pitchFamily="18" charset="0"/>
              </a:rPr>
              <a:t>Saridag</a:t>
            </a:r>
            <a:r>
              <a:rPr lang="en-US" sz="1200" i="1" spc="-20" dirty="0">
                <a:latin typeface="Times New Roman" panose="02020603050405020304" pitchFamily="18" charset="0"/>
                <a:cs typeface="Times New Roman" panose="02020603050405020304" pitchFamily="18" charset="0"/>
              </a:rPr>
              <a:t> massif</a:t>
            </a:r>
            <a:endParaRPr lang="ru-RU" sz="1200" i="1" spc="-20" dirty="0">
              <a:latin typeface="Times New Roman" panose="02020603050405020304" pitchFamily="18" charset="0"/>
              <a:cs typeface="Times New Roman" panose="02020603050405020304" pitchFamily="18" charset="0"/>
            </a:endParaRPr>
          </a:p>
          <a:p>
            <a:endParaRPr lang="ru-RU" sz="1200" dirty="0"/>
          </a:p>
        </p:txBody>
      </p:sp>
      <p:sp>
        <p:nvSpPr>
          <p:cNvPr id="8" name="Объект 2">
            <a:extLst>
              <a:ext uri="{FF2B5EF4-FFF2-40B4-BE49-F238E27FC236}">
                <a16:creationId xmlns:a16="http://schemas.microsoft.com/office/drawing/2014/main" xmlns="" id="{E70B1923-8AF1-4CFE-856F-032663CC6065}"/>
              </a:ext>
            </a:extLst>
          </p:cNvPr>
          <p:cNvSpPr txBox="1">
            <a:spLocks/>
          </p:cNvSpPr>
          <p:nvPr/>
        </p:nvSpPr>
        <p:spPr>
          <a:xfrm>
            <a:off x="197578" y="4244439"/>
            <a:ext cx="8233087" cy="11984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0"/>
              </a:spcBef>
              <a:buNone/>
            </a:pPr>
            <a:r>
              <a:rPr lang="en-US" sz="1400" dirty="0">
                <a:latin typeface="Times New Roman" panose="02020603050405020304" pitchFamily="18" charset="0"/>
                <a:cs typeface="Times New Roman" panose="02020603050405020304" pitchFamily="18" charset="0"/>
              </a:rPr>
              <a:t>REE patterns of the P/MOR types are all LREE-enriched with the majority of them having (La/Lu)N = 1-10, a few samples from the oldest complex show exceptionally high (La/Lu)N (such our sample of volcanites). High La/</a:t>
            </a:r>
            <a:r>
              <a:rPr lang="en-US" sz="1400" dirty="0" err="1">
                <a:latin typeface="Times New Roman" panose="02020603050405020304" pitchFamily="18" charset="0"/>
                <a:cs typeface="Times New Roman" panose="02020603050405020304" pitchFamily="18" charset="0"/>
              </a:rPr>
              <a:t>Yb</a:t>
            </a:r>
            <a:r>
              <a:rPr lang="en-US" sz="1400" dirty="0">
                <a:latin typeface="Times New Roman" panose="02020603050405020304" pitchFamily="18" charset="0"/>
                <a:cs typeface="Times New Roman" panose="02020603050405020304" pitchFamily="18" charset="0"/>
              </a:rPr>
              <a:t> = 13 (№ 17) – 43 (№15). The P/MOR types display patterns characterized by relative enrichment in the most incompatible elements (Th, </a:t>
            </a:r>
            <a:r>
              <a:rPr lang="en-US" sz="1400" dirty="0" err="1">
                <a:latin typeface="Times New Roman" panose="02020603050405020304" pitchFamily="18" charset="0"/>
                <a:cs typeface="Times New Roman" panose="02020603050405020304" pitchFamily="18" charset="0"/>
              </a:rPr>
              <a:t>Nb</a:t>
            </a:r>
            <a:r>
              <a:rPr lang="en-US" sz="1400" dirty="0">
                <a:latin typeface="Times New Roman" panose="02020603050405020304" pitchFamily="18" charset="0"/>
                <a:cs typeface="Times New Roman" panose="02020603050405020304" pitchFamily="18" charset="0"/>
              </a:rPr>
              <a:t>, La) pronounced negative anomalies </a:t>
            </a:r>
            <a:r>
              <a:rPr lang="en-US" sz="1400" dirty="0" err="1">
                <a:latin typeface="Times New Roman" panose="02020603050405020304" pitchFamily="18" charset="0"/>
                <a:cs typeface="Times New Roman" panose="02020603050405020304" pitchFamily="18" charset="0"/>
              </a:rPr>
              <a:t>Ti</a:t>
            </a:r>
            <a:r>
              <a:rPr lang="en-US" sz="1400" dirty="0">
                <a:latin typeface="Times New Roman" panose="02020603050405020304" pitchFamily="18" charset="0"/>
                <a:cs typeface="Times New Roman" panose="02020603050405020304" pitchFamily="18" charset="0"/>
              </a:rPr>
              <a:t>, Sr.</a:t>
            </a:r>
            <a:endParaRPr lang="ru-RU" sz="1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C5BEF3B8-19F9-4529-8036-F04607CAF1AE}"/>
              </a:ext>
            </a:extLst>
          </p:cNvPr>
          <p:cNvSpPr txBox="1"/>
          <p:nvPr/>
        </p:nvSpPr>
        <p:spPr>
          <a:xfrm>
            <a:off x="4801342" y="5465654"/>
            <a:ext cx="3624045" cy="1200329"/>
          </a:xfrm>
          <a:prstGeom prst="rect">
            <a:avLst/>
          </a:prstGeom>
          <a:noFill/>
        </p:spPr>
        <p:txBody>
          <a:bodyPr wrap="square" rtlCol="0">
            <a:spAutoFit/>
          </a:bodyPr>
          <a:lstStyle/>
          <a:p>
            <a:r>
              <a:rPr lang="en-US" sz="1200" i="1" spc="-20" dirty="0">
                <a:latin typeface="Times New Roman" panose="02020603050405020304" pitchFamily="18" charset="0"/>
                <a:cs typeface="Times New Roman" panose="02020603050405020304" pitchFamily="18" charset="0"/>
              </a:rPr>
              <a:t>Graphs of PEE distribution graph of PEE distribution</a:t>
            </a:r>
          </a:p>
          <a:p>
            <a:r>
              <a:rPr lang="en-US" sz="1200" i="1" spc="-20" dirty="0">
                <a:latin typeface="Times New Roman" panose="02020603050405020304" pitchFamily="18" charset="0"/>
                <a:cs typeface="Times New Roman" panose="02020603050405020304" pitchFamily="18" charset="0"/>
              </a:rPr>
              <a:t>(literature data)</a:t>
            </a:r>
            <a:r>
              <a:rPr lang="en-US" sz="1200" i="1" spc="-20" dirty="0">
                <a:solidFill>
                  <a:srgbClr val="00B0F0"/>
                </a:solidFill>
                <a:latin typeface="Times New Roman" panose="02020603050405020304" pitchFamily="18" charset="0"/>
                <a:cs typeface="Times New Roman" panose="02020603050405020304" pitchFamily="18" charset="0"/>
              </a:rPr>
              <a:t>.</a:t>
            </a:r>
          </a:p>
          <a:p>
            <a:r>
              <a:rPr lang="en-US" sz="1200" i="1" spc="-20" dirty="0">
                <a:latin typeface="Times New Roman" panose="02020603050405020304" pitchFamily="18" charset="0"/>
                <a:cs typeface="Times New Roman" panose="02020603050405020304" pitchFamily="18" charset="0"/>
              </a:rPr>
              <a:t>Literature data:</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Furnes</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Dilek</a:t>
            </a:r>
            <a:r>
              <a:rPr lang="en-US" sz="1200" i="1" dirty="0">
                <a:latin typeface="Times New Roman" panose="02020603050405020304" pitchFamily="18" charset="0"/>
                <a:cs typeface="Times New Roman" panose="02020603050405020304" pitchFamily="18" charset="0"/>
              </a:rPr>
              <a:t>, de Wit (2017). Geochemical characterization and petrogenesis of intermediate to silicic rocks in ophiolites: A global synthesis. Earth-Science Reviews 166, 1–37</a:t>
            </a:r>
            <a:endParaRPr lang="ru-RU" sz="1200" i="1" dirty="0">
              <a:latin typeface="Times New Roman" panose="02020603050405020304" pitchFamily="18" charset="0"/>
              <a:cs typeface="Times New Roman" panose="02020603050405020304" pitchFamily="18" charset="0"/>
            </a:endParaRPr>
          </a:p>
        </p:txBody>
      </p:sp>
      <p:graphicFrame>
        <p:nvGraphicFramePr>
          <p:cNvPr id="14" name="Диаграмма 13"/>
          <p:cNvGraphicFramePr>
            <a:graphicFrameLocks/>
          </p:cNvGraphicFramePr>
          <p:nvPr/>
        </p:nvGraphicFramePr>
        <p:xfrm>
          <a:off x="5021330" y="1606300"/>
          <a:ext cx="3142956" cy="234884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 xmlns:p14="http://schemas.microsoft.com/office/powerpoint/2010/main" val="1265853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152062"/>
            <a:ext cx="10515600" cy="433864"/>
          </a:xfrm>
        </p:spPr>
        <p:txBody>
          <a:bodyPr>
            <a:normAutofit/>
          </a:bodyPr>
          <a:lstStyle/>
          <a:p>
            <a:pPr algn="ctr"/>
            <a:r>
              <a:rPr lang="en-US" sz="2000" dirty="0" smtClean="0">
                <a:solidFill>
                  <a:srgbClr val="7030A0"/>
                </a:solidFill>
                <a:latin typeface="Times New Roman" panose="02020603050405020304" pitchFamily="18" charset="0"/>
                <a:cs typeface="Times New Roman" panose="02020603050405020304" pitchFamily="18" charset="0"/>
              </a:rPr>
              <a:t>ISP-MS analyses of </a:t>
            </a:r>
            <a:r>
              <a:rPr lang="en-US" sz="2000" dirty="0" err="1" smtClean="0">
                <a:solidFill>
                  <a:srgbClr val="7030A0"/>
                </a:solidFill>
                <a:latin typeface="Times New Roman" panose="02020603050405020304" pitchFamily="18" charset="0"/>
                <a:cs typeface="Times New Roman" panose="02020603050405020304" pitchFamily="18" charset="0"/>
              </a:rPr>
              <a:t>peridotites</a:t>
            </a:r>
            <a:r>
              <a:rPr lang="en-US" sz="2000" dirty="0" smtClean="0">
                <a:solidFill>
                  <a:srgbClr val="7030A0"/>
                </a:solidFill>
                <a:latin typeface="Times New Roman" panose="02020603050405020304" pitchFamily="18" charset="0"/>
                <a:cs typeface="Times New Roman" panose="02020603050405020304" pitchFamily="18" charset="0"/>
              </a:rPr>
              <a:t>, gabbro and volcanic </a:t>
            </a:r>
            <a:r>
              <a:rPr lang="en-US" sz="2000" dirty="0" smtClean="0">
                <a:solidFill>
                  <a:srgbClr val="7030A0"/>
                </a:solidFill>
                <a:latin typeface="Times New Roman" panose="02020603050405020304" pitchFamily="18" charset="0"/>
                <a:cs typeface="Times New Roman" panose="02020603050405020304" pitchFamily="18" charset="0"/>
              </a:rPr>
              <a:t>rocks (</a:t>
            </a:r>
            <a:r>
              <a:rPr lang="en-US" sz="2000" dirty="0" err="1" smtClean="0">
                <a:solidFill>
                  <a:srgbClr val="7030A0"/>
                </a:solidFill>
                <a:latin typeface="Times New Roman" panose="02020603050405020304" pitchFamily="18" charset="0"/>
                <a:cs typeface="Times New Roman" panose="02020603050405020304" pitchFamily="18" charset="0"/>
              </a:rPr>
              <a:t>ppm</a:t>
            </a:r>
            <a:r>
              <a:rPr lang="en-US" sz="2000" dirty="0" smtClean="0">
                <a:solidFill>
                  <a:srgbClr val="7030A0"/>
                </a:solidFill>
                <a:latin typeface="Times New Roman" panose="02020603050405020304" pitchFamily="18" charset="0"/>
                <a:cs typeface="Times New Roman" panose="02020603050405020304" pitchFamily="18" charset="0"/>
              </a:rPr>
              <a:t>)</a:t>
            </a:r>
            <a:endParaRPr lang="ru-RU" sz="2000" dirty="0">
              <a:solidFill>
                <a:srgbClr val="7030A0"/>
              </a:solidFill>
              <a:latin typeface="Times New Roman" panose="02020603050405020304" pitchFamily="18" charset="0"/>
              <a:cs typeface="Times New Roman" panose="02020603050405020304" pitchFamily="18" charset="0"/>
            </a:endParaRPr>
          </a:p>
        </p:txBody>
      </p:sp>
      <p:graphicFrame>
        <p:nvGraphicFramePr>
          <p:cNvPr id="6" name="Объект 5"/>
          <p:cNvGraphicFramePr>
            <a:graphicFrameLocks noGrp="1"/>
          </p:cNvGraphicFramePr>
          <p:nvPr>
            <p:ph idx="1"/>
            <p:extLst>
              <p:ext uri="{D42A27DB-BD31-4B8C-83A1-F6EECF244321}">
                <p14:modId xmlns="" xmlns:p14="http://schemas.microsoft.com/office/powerpoint/2010/main" val="2141325927"/>
              </p:ext>
            </p:extLst>
          </p:nvPr>
        </p:nvGraphicFramePr>
        <p:xfrm>
          <a:off x="532655" y="585919"/>
          <a:ext cx="10008805" cy="5974146"/>
        </p:xfrm>
        <a:graphic>
          <a:graphicData uri="http://schemas.openxmlformats.org/drawingml/2006/table">
            <a:tbl>
              <a:tblPr>
                <a:tableStyleId>{5C22544A-7EE6-4342-B048-85BDC9FD1C3A}</a:tableStyleId>
              </a:tblPr>
              <a:tblGrid>
                <a:gridCol w="454086"/>
                <a:gridCol w="605448"/>
                <a:gridCol w="605448"/>
                <a:gridCol w="605448"/>
                <a:gridCol w="605448"/>
                <a:gridCol w="605448"/>
                <a:gridCol w="605448"/>
                <a:gridCol w="558146"/>
                <a:gridCol w="558146"/>
                <a:gridCol w="454086"/>
                <a:gridCol w="605448"/>
                <a:gridCol w="586527"/>
                <a:gridCol w="473006"/>
                <a:gridCol w="548687"/>
                <a:gridCol w="586527"/>
                <a:gridCol w="501386"/>
                <a:gridCol w="539226"/>
                <a:gridCol w="510846"/>
              </a:tblGrid>
              <a:tr h="165662">
                <a:tc>
                  <a:txBody>
                    <a:bodyPr/>
                    <a:lstStyle/>
                    <a:p>
                      <a:pPr algn="l" fontAlgn="b"/>
                      <a:r>
                        <a:rPr lang="ru-RU" sz="700" u="none" strike="noStrike" dirty="0">
                          <a:effectLst/>
                        </a:rPr>
                        <a:t> </a:t>
                      </a:r>
                      <a:endParaRPr lang="ru-RU" sz="7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200" u="none" strike="noStrike" dirty="0">
                          <a:effectLst/>
                        </a:rPr>
                        <a:t>1</a:t>
                      </a:r>
                      <a:endParaRPr lang="ru-RU"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200" u="none" strike="noStrike" dirty="0">
                          <a:effectLst/>
                        </a:rPr>
                        <a:t>2</a:t>
                      </a:r>
                      <a:endParaRPr lang="ru-RU"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200" u="none" strike="noStrike" dirty="0">
                          <a:effectLst/>
                        </a:rPr>
                        <a:t>3</a:t>
                      </a:r>
                      <a:endParaRPr lang="ru-RU"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200" u="none" strike="noStrike" dirty="0">
                          <a:effectLst/>
                        </a:rPr>
                        <a:t>4</a:t>
                      </a:r>
                      <a:endParaRPr lang="ru-RU"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200" u="none" strike="noStrike" dirty="0">
                          <a:effectLst/>
                        </a:rPr>
                        <a:t>5</a:t>
                      </a:r>
                      <a:endParaRPr lang="ru-RU"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200" u="none" strike="noStrike" dirty="0">
                          <a:effectLst/>
                        </a:rPr>
                        <a:t>6</a:t>
                      </a:r>
                      <a:endParaRPr lang="ru-RU"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200" u="none" strike="noStrike" dirty="0">
                          <a:effectLst/>
                        </a:rPr>
                        <a:t>7</a:t>
                      </a:r>
                      <a:endParaRPr lang="ru-RU"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200" u="none" strike="noStrike" dirty="0">
                          <a:effectLst/>
                        </a:rPr>
                        <a:t>8</a:t>
                      </a:r>
                      <a:endParaRPr lang="ru-RU"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200" u="none" strike="noStrike" dirty="0">
                          <a:effectLst/>
                        </a:rPr>
                        <a:t>9</a:t>
                      </a:r>
                      <a:endParaRPr lang="ru-RU"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200" u="none" strike="noStrike" dirty="0">
                          <a:effectLst/>
                        </a:rPr>
                        <a:t>10</a:t>
                      </a:r>
                      <a:endParaRPr lang="ru-RU"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200" u="none" strike="noStrike" dirty="0">
                          <a:effectLst/>
                        </a:rPr>
                        <a:t>11</a:t>
                      </a:r>
                      <a:endParaRPr lang="ru-RU"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200" u="none" strike="noStrike" dirty="0">
                          <a:effectLst/>
                        </a:rPr>
                        <a:t>12</a:t>
                      </a:r>
                      <a:endParaRPr lang="ru-RU"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200" u="none" strike="noStrike" dirty="0">
                          <a:effectLst/>
                        </a:rPr>
                        <a:t>13</a:t>
                      </a:r>
                      <a:endParaRPr lang="ru-RU"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200" u="none" strike="noStrike" dirty="0">
                          <a:effectLst/>
                        </a:rPr>
                        <a:t>14</a:t>
                      </a:r>
                      <a:endParaRPr lang="ru-RU"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200" u="none" strike="noStrike" dirty="0">
                          <a:effectLst/>
                        </a:rPr>
                        <a:t>15</a:t>
                      </a:r>
                      <a:endParaRPr lang="ru-RU"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200" u="none" strike="noStrike" dirty="0">
                          <a:effectLst/>
                        </a:rPr>
                        <a:t>16</a:t>
                      </a:r>
                      <a:endParaRPr lang="ru-RU"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200" u="none" strike="noStrike" dirty="0">
                          <a:effectLst/>
                        </a:rPr>
                        <a:t>17</a:t>
                      </a:r>
                      <a:endParaRPr lang="ru-RU" sz="12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a:effectLst/>
                        </a:rPr>
                        <a:t>Cs</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0,10</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0,10</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0,19</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0,66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3,30</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2,52</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2,34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1,20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0,56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0,39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5,97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0,39</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1,48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4,12</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1,38</a:t>
                      </a:r>
                      <a:endParaRPr lang="ru-RU" sz="1000" b="0" i="0" u="none" strike="noStrike">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err="1">
                          <a:effectLst/>
                        </a:rPr>
                        <a:t>Rb</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0,95</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1,15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8,47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14,52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30,30</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96,84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8,22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35,73</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51,68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31,17</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16,48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12,22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63,88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14,54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70,31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59,64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43,54</a:t>
                      </a:r>
                      <a:endParaRPr lang="ru-RU" sz="1000" b="0" i="0" u="none" strike="noStrike">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a:effectLst/>
                        </a:rPr>
                        <a:t>Ba</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116,71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90,68</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215,14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66,43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883,08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1003,04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35,82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251,27</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398,22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447,24</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128,29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111,69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392,99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150,87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505,77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394,98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579,05</a:t>
                      </a:r>
                      <a:endParaRPr lang="ru-RU" sz="1000" b="0" i="0" u="none" strike="noStrike">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a:effectLst/>
                        </a:rPr>
                        <a:t>U</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0,51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0,39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0,78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0,15</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1,94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3,19</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2,78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1,37</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1,23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0,09</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1,61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3,32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1,55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3,07</a:t>
                      </a:r>
                      <a:endParaRPr lang="ru-RU" sz="1000" b="0" i="0" u="none" strike="noStrike">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err="1">
                          <a:effectLst/>
                        </a:rPr>
                        <a:t>Th</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1,73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1,46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2,57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0,39</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2,50</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8,56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6,66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4,58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4,33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0,24</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0,30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0,33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12,23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3,62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9,21</a:t>
                      </a:r>
                      <a:endParaRPr lang="ru-RU" sz="1000" b="0" i="0" u="none" strike="noStrike">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a:effectLst/>
                        </a:rPr>
                        <a:t>Ta</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0,36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0,33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0,42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0,36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0,60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2,18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2,99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1,28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0,66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0,30</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6,37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3,97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2,50</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err="1">
                          <a:effectLst/>
                        </a:rPr>
                        <a:t>Nb</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6,96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6,17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5,76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4,52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12,45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30,36</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0,90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41,48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16,61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9,72</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3,25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4,31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4,33</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3,37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93,67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56,92</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32,41</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a:effectLst/>
                        </a:rPr>
                        <a:t>La</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24,97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21,09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14,11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5,67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22,60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43,26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1,28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38,84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28,85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31,56</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3,13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4,91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3,49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4,55</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66,28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43,69</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31,81</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a:effectLst/>
                        </a:rPr>
                        <a:t>Ce</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47,59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40,24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27,90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13,32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44,28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90,01</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2,36</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76,93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55,82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59,18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7,72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12,10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7,66</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11,30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115,73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90,91</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68,95</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err="1">
                          <a:effectLst/>
                        </a:rPr>
                        <a:t>Sr</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541,16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625,73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408,01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294,64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546,39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416,38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249,47</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227,19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138,63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488,12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157,98</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250,75</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132,42</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207,60</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138,15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366,20</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432,58</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a:effectLst/>
                        </a:rPr>
                        <a:t>Pr</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5,49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4,73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3,46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2,15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5,23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10,23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0,38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9,51</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6,75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6,46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1,15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1,78</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1,15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1,70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12,08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11,51</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8,56</a:t>
                      </a:r>
                      <a:endParaRPr lang="ru-RU" sz="1000" b="0" i="0" u="none" strike="noStrike">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err="1">
                          <a:effectLst/>
                        </a:rPr>
                        <a:t>Nd</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21,19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18,52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14,92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10,12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19,03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38,45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1,64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38,00</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23,39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22,57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5,28</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9,55</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5,81</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8,34</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40,24</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48,21</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30,18</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err="1">
                          <a:effectLst/>
                        </a:rPr>
                        <a:t>Zr</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102,76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90,18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83,48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68,29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683,19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541,58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25,99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366,56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189,12</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504,67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43,20</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69,26</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51,06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56,45</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261,53</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273,55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451,80</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err="1">
                          <a:effectLst/>
                        </a:rPr>
                        <a:t>Hf</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2,30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2,21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2,30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1,89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13,60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12,49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0,66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8,94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4,81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10,66</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1,20</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1,83</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1,38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1,50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5,54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6,07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9,81</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a:effectLst/>
                        </a:rPr>
                        <a:t>Sm</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3,76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3,48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3,25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3,19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3,91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7,00</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0,51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8,80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5,09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4,36</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1,76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2,96</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1,84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2,40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5,92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10,59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5,93</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err="1">
                          <a:effectLst/>
                        </a:rPr>
                        <a:t>Eu</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1,23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1,15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1,15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1,08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1,73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2,13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2,10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1,20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1,49</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0,67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1,15</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0,82</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0,86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1,41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3,29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1,86</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a:effectLst/>
                        </a:rPr>
                        <a:t>Gd</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3,49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3,20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2,69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3,38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4,16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6,11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0,79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9,87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5,21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3,94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2,08</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3,77</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2,30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2,67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4,42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9,17</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5,60</a:t>
                      </a:r>
                      <a:endParaRPr lang="ru-RU" sz="1000" b="0" i="0" u="none" strike="noStrike">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a:effectLst/>
                        </a:rPr>
                        <a:t>Ti</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6040,07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5174,47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4877,55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7440,01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4358,59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8060,23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1452,14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7560,27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8191,10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3082,24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5377,89</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7607,80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5122,79</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6096,61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4382,77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17324,12</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7415,14</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a:effectLst/>
                        </a:rPr>
                        <a:t>Tb</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0,51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0,43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0,40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0,58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0,62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0,97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1,64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0,78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0,56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0,35</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0,65</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0,42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0,46</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0,54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1,26</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0,78</a:t>
                      </a:r>
                      <a:endParaRPr lang="ru-RU" sz="1000" b="0" i="0" u="none" strike="noStrike">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a:effectLst/>
                        </a:rPr>
                        <a:t>Dy</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2,73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2,61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2,39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3,39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3,38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5,56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0,91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10,13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4,37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3,04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2,14</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3,83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2,66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2,85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2,58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6,59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4,16</a:t>
                      </a:r>
                      <a:endParaRPr lang="ru-RU" sz="1000" b="0" i="0" u="none" strike="noStrike">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a:effectLst/>
                        </a:rPr>
                        <a:t>Ho</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0,56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0,51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0,46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0,70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0,74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1,10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2,15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0,93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0,65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0,45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0,84</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0,59</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0,56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0,48</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1,21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0,88</a:t>
                      </a:r>
                      <a:endParaRPr lang="ru-RU" sz="1000" b="0" i="0" u="none" strike="noStrike">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a:effectLst/>
                        </a:rPr>
                        <a:t>Y</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15,45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13,23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11,43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17,86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22,01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29,59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7,20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64,60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25,48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19,69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11,96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22,25</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16,72</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15,13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14,38</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31,83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23,54</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err="1">
                          <a:effectLst/>
                        </a:rPr>
                        <a:t>Er</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1,58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1,45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1,18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1,96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2,41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3,06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0,77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6,37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2,66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2,00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1,25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2,34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1,80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1,64</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1,37</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3,07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2,39</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a:effectLst/>
                        </a:rPr>
                        <a:t>Tm</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0,30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0,40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0,47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1,05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0,40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0,33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0,35</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0,30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0,24</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0,22</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0,43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0,38</a:t>
                      </a:r>
                      <a:endParaRPr lang="ru-RU" sz="1000" b="0" i="0" u="none" strike="noStrike">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a:effectLst/>
                        </a:rPr>
                        <a:t>Yb</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1,46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1,37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1,88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2,61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3,25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0,91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7,19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2,40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2,30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1,08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2,40</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1,85</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1,54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1,52</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2,63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2,35</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a:effectLst/>
                        </a:rPr>
                        <a:t>Lu</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0,40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0,51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1,07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0,37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0,38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0,36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0,22</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0,23</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0,39</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0,38</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a:effectLst/>
                        </a:rPr>
                        <a:t>Ba/</a:t>
                      </a:r>
                      <a:r>
                        <a:rPr lang="en-US" sz="1000" u="none" strike="noStrike" dirty="0" err="1">
                          <a:effectLst/>
                        </a:rPr>
                        <a:t>Th</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67,61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61,95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83,84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171,12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352,60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117,15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399,67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37,75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86,85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103,19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538,31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373,05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1198,41</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630,63</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41,36</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109,22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62,87</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a:effectLst/>
                        </a:rPr>
                        <a:t>La/</a:t>
                      </a:r>
                      <a:r>
                        <a:rPr lang="en-US" sz="1000" u="none" strike="noStrike" dirty="0" err="1">
                          <a:effectLst/>
                        </a:rPr>
                        <a:t>Yb</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17,12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15,35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14,11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3,02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8,67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13,30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1,41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5,40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12,02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13,72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2,91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2,05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1,89</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2,94</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43,47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16,61</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13,53</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err="1">
                          <a:effectLst/>
                        </a:rPr>
                        <a:t>Zr</a:t>
                      </a:r>
                      <a:r>
                        <a:rPr lang="en-US" sz="1000" u="none" strike="noStrike" dirty="0">
                          <a:effectLst/>
                        </a:rPr>
                        <a:t>/Ti</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0,01</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0,01</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0,06</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0,02</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0,06</a:t>
                      </a:r>
                      <a:endParaRPr lang="ru-RU" sz="1000" b="0" i="0" u="none" strike="noStrike" dirty="0">
                        <a:solidFill>
                          <a:srgbClr val="000000"/>
                        </a:solidFill>
                        <a:effectLst/>
                        <a:latin typeface="Calibri" panose="020F0502020204030204" pitchFamily="34" charset="0"/>
                      </a:endParaRPr>
                    </a:p>
                  </a:txBody>
                  <a:tcPr marL="0" marR="0" marT="0" marB="0" anchor="b"/>
                </a:tc>
              </a:tr>
              <a:tr h="158758">
                <a:tc>
                  <a:txBody>
                    <a:bodyPr/>
                    <a:lstStyle/>
                    <a:p>
                      <a:pPr algn="ctr" fontAlgn="b"/>
                      <a:r>
                        <a:rPr lang="en-US" sz="1000" u="none" strike="noStrike" dirty="0" err="1">
                          <a:effectLst/>
                        </a:rPr>
                        <a:t>Zr</a:t>
                      </a:r>
                      <a:r>
                        <a:rPr lang="en-US" sz="1000" u="none" strike="noStrike" dirty="0">
                          <a:effectLst/>
                        </a:rPr>
                        <a:t>/</a:t>
                      </a:r>
                      <a:r>
                        <a:rPr lang="en-US" sz="1000" u="none" strike="noStrike" dirty="0" err="1">
                          <a:effectLst/>
                        </a:rPr>
                        <a:t>Nb</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14,76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14,63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14,48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15,13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54,87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17,84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29,00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8,84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11,38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51,92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13,28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16,06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11,80</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16,73</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2,79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4,81</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13,94</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a:effectLst/>
                        </a:rPr>
                        <a:t>La/</a:t>
                      </a:r>
                      <a:r>
                        <a:rPr lang="en-US" sz="1000" u="none" strike="noStrike" dirty="0" err="1">
                          <a:effectLst/>
                        </a:rPr>
                        <a:t>Nb</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3,59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3,42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2,45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1,26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1,82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1,42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1,43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0,94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1,74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3,25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0,96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1,14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0,81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1,35</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0,71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0,77</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0,98</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err="1">
                          <a:effectLst/>
                        </a:rPr>
                        <a:t>Th</a:t>
                      </a:r>
                      <a:r>
                        <a:rPr lang="en-US" sz="1000" u="none" strike="noStrike" dirty="0">
                          <a:effectLst/>
                        </a:rPr>
                        <a:t>/</a:t>
                      </a:r>
                      <a:r>
                        <a:rPr lang="en-US" sz="1000" u="none" strike="noStrike" dirty="0" err="1">
                          <a:effectLst/>
                        </a:rPr>
                        <a:t>Nb</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0,45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0,45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0,06</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0,28</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err="1">
                          <a:effectLst/>
                        </a:rPr>
                        <a:t>Nb</a:t>
                      </a:r>
                      <a:r>
                        <a:rPr lang="en-US" sz="1000" u="none" strike="noStrike" dirty="0">
                          <a:effectLst/>
                        </a:rPr>
                        <a:t>/Y</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0,64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0,65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0,49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0,26</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6,51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1,79</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1,38</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err="1">
                          <a:effectLst/>
                        </a:rPr>
                        <a:t>Zr</a:t>
                      </a:r>
                      <a:r>
                        <a:rPr lang="en-US" sz="1000" u="none" strike="noStrike" dirty="0">
                          <a:effectLst/>
                        </a:rPr>
                        <a:t>/Y</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0,34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0,34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3,61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5,67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7,42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25,62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3,61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3,11</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3,05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3,73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18,19</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8,59</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19,19</a:t>
                      </a:r>
                      <a:endParaRPr lang="ru-RU" sz="1000" b="0" i="0" u="none" strike="noStrike" dirty="0">
                        <a:solidFill>
                          <a:srgbClr val="000000"/>
                        </a:solidFill>
                        <a:effectLst/>
                        <a:latin typeface="Calibri" panose="020F0502020204030204" pitchFamily="34" charset="0"/>
                      </a:endParaRPr>
                    </a:p>
                  </a:txBody>
                  <a:tcPr marL="0" marR="0" marT="0" marB="0" anchor="b"/>
                </a:tc>
              </a:tr>
              <a:tr h="165662">
                <a:tc>
                  <a:txBody>
                    <a:bodyPr/>
                    <a:lstStyle/>
                    <a:p>
                      <a:pPr algn="ctr" fontAlgn="b"/>
                      <a:r>
                        <a:rPr lang="en-US" sz="1000" u="none" strike="noStrike" dirty="0">
                          <a:effectLst/>
                        </a:rPr>
                        <a:t>∆</a:t>
                      </a:r>
                      <a:r>
                        <a:rPr lang="en-US" sz="1000" u="none" strike="noStrike" dirty="0" err="1">
                          <a:effectLst/>
                        </a:rPr>
                        <a:t>Nb</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1,50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1,50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1,53</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1,44</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1,22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1,35</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-0,24</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-1,27</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0,10</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0,08</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a:effectLst/>
                        </a:rPr>
                        <a:t>0,22</a:t>
                      </a:r>
                      <a:endParaRPr lang="ru-RU"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-0,01</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0,14</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0,20</a:t>
                      </a:r>
                      <a:endParaRPr lang="ru-RU"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ru-RU" sz="1000" u="none" strike="noStrike" dirty="0">
                          <a:effectLst/>
                        </a:rPr>
                        <a:t>-0,58</a:t>
                      </a:r>
                      <a:endParaRPr lang="ru-RU" sz="1000" b="0" i="0" u="none" strike="noStrike" dirty="0">
                        <a:solidFill>
                          <a:srgbClr val="000000"/>
                        </a:solidFill>
                        <a:effectLst/>
                        <a:latin typeface="Calibri" panose="020F0502020204030204" pitchFamily="34" charset="0"/>
                      </a:endParaRPr>
                    </a:p>
                  </a:txBody>
                  <a:tcPr marL="0" marR="0" marT="0" marB="0" anchor="b"/>
                </a:tc>
              </a:tr>
            </a:tbl>
          </a:graphicData>
        </a:graphic>
      </p:graphicFrame>
    </p:spTree>
    <p:extLst>
      <p:ext uri="{BB962C8B-B14F-4D97-AF65-F5344CB8AC3E}">
        <p14:creationId xmlns="" xmlns:p14="http://schemas.microsoft.com/office/powerpoint/2010/main" val="304137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Прямоугольник 42">
            <a:extLst>
              <a:ext uri="{FF2B5EF4-FFF2-40B4-BE49-F238E27FC236}">
                <a16:creationId xmlns:a16="http://schemas.microsoft.com/office/drawing/2014/main" xmlns="" id="{F6FE5467-5998-4B96-87F6-3E8AAAB681B3}"/>
              </a:ext>
            </a:extLst>
          </p:cNvPr>
          <p:cNvSpPr/>
          <p:nvPr/>
        </p:nvSpPr>
        <p:spPr>
          <a:xfrm>
            <a:off x="0" y="666750"/>
            <a:ext cx="5867411" cy="3657273"/>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a:extLst>
              <a:ext uri="{FF2B5EF4-FFF2-40B4-BE49-F238E27FC236}">
                <a16:creationId xmlns:a16="http://schemas.microsoft.com/office/drawing/2014/main" xmlns="" id="{5B9DD290-3D93-4454-926D-0BE662166A4F}"/>
              </a:ext>
            </a:extLst>
          </p:cNvPr>
          <p:cNvSpPr/>
          <p:nvPr/>
        </p:nvSpPr>
        <p:spPr>
          <a:xfrm>
            <a:off x="6764426" y="0"/>
            <a:ext cx="4716373" cy="4324023"/>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xmlns="" id="{6E8B3F51-367B-4B29-9828-53E57BB96CA2}"/>
              </a:ext>
            </a:extLst>
          </p:cNvPr>
          <p:cNvSpPr>
            <a:spLocks noGrp="1"/>
          </p:cNvSpPr>
          <p:nvPr>
            <p:ph type="title"/>
          </p:nvPr>
        </p:nvSpPr>
        <p:spPr>
          <a:xfrm>
            <a:off x="232229" y="0"/>
            <a:ext cx="7458419" cy="709420"/>
          </a:xfrm>
        </p:spPr>
        <p:txBody>
          <a:bodyPr>
            <a:noAutofit/>
          </a:bodyPr>
          <a:lstStyle/>
          <a:p>
            <a:r>
              <a:rPr lang="en-US" sz="1400" dirty="0">
                <a:latin typeface="Times New Roman" panose="02020603050405020304" pitchFamily="18" charset="0"/>
                <a:cs typeface="Times New Roman" panose="02020603050405020304" pitchFamily="18" charset="0"/>
              </a:rPr>
              <a:t>The results of geochemical data on </a:t>
            </a:r>
            <a:r>
              <a:rPr lang="en-US" sz="1400" dirty="0" err="1">
                <a:latin typeface="Times New Roman" panose="02020603050405020304" pitchFamily="18" charset="0"/>
                <a:cs typeface="Times New Roman" panose="02020603050405020304" pitchFamily="18" charset="0"/>
              </a:rPr>
              <a:t>vulcanites</a:t>
            </a:r>
            <a:r>
              <a:rPr lang="en-US" sz="1400" dirty="0">
                <a:latin typeface="Times New Roman" panose="02020603050405020304" pitchFamily="18" charset="0"/>
                <a:cs typeface="Times New Roman" panose="02020603050405020304" pitchFamily="18" charset="0"/>
              </a:rPr>
              <a:t> and peridotites are presented in the </a:t>
            </a:r>
            <a:r>
              <a:rPr lang="en-US" sz="1400" dirty="0" smtClean="0">
                <a:latin typeface="Times New Roman" panose="02020603050405020304" pitchFamily="18" charset="0"/>
                <a:cs typeface="Times New Roman" panose="02020603050405020304" pitchFamily="18" charset="0"/>
              </a:rPr>
              <a:t/>
            </a:r>
            <a:br>
              <a:rPr lang="en-US" sz="1400" dirty="0" smtClean="0">
                <a:latin typeface="Times New Roman" panose="02020603050405020304" pitchFamily="18" charset="0"/>
                <a:cs typeface="Times New Roman" panose="02020603050405020304" pitchFamily="18" charset="0"/>
              </a:rPr>
            </a:br>
            <a:r>
              <a:rPr lang="en-US" sz="1400" dirty="0" err="1" smtClean="0">
                <a:latin typeface="Times New Roman" panose="02020603050405020304" pitchFamily="18" charset="0"/>
                <a:cs typeface="Times New Roman" panose="02020603050405020304" pitchFamily="18" charset="0"/>
              </a:rPr>
              <a:t>Th-Hf</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/3-Ta and </a:t>
            </a:r>
            <a:r>
              <a:rPr lang="en-US" sz="1400" dirty="0" err="1">
                <a:latin typeface="Times New Roman" panose="02020603050405020304" pitchFamily="18" charset="0"/>
                <a:cs typeface="Times New Roman" panose="02020603050405020304" pitchFamily="18" charset="0"/>
              </a:rPr>
              <a:t>Nb</a:t>
            </a:r>
            <a:r>
              <a:rPr lang="en-US" sz="1400" baseline="-25000" dirty="0" err="1">
                <a:latin typeface="Times New Roman" panose="02020603050405020304" pitchFamily="18" charset="0"/>
                <a:cs typeface="Times New Roman" panose="02020603050405020304" pitchFamily="18" charset="0"/>
              </a:rPr>
              <a:t>N</a:t>
            </a:r>
            <a:r>
              <a:rPr lang="en-US" sz="1400" dirty="0" err="1">
                <a:latin typeface="Times New Roman" panose="02020603050405020304" pitchFamily="18" charset="0"/>
                <a:cs typeface="Times New Roman" panose="02020603050405020304" pitchFamily="18" charset="0"/>
              </a:rPr>
              <a:t>-Th</a:t>
            </a:r>
            <a:r>
              <a:rPr lang="en-US" sz="1400" baseline="-25000" dirty="0" err="1">
                <a:latin typeface="Times New Roman" panose="02020603050405020304" pitchFamily="18" charset="0"/>
                <a:cs typeface="Times New Roman" panose="02020603050405020304" pitchFamily="18" charset="0"/>
              </a:rPr>
              <a:t>N</a:t>
            </a:r>
            <a:r>
              <a:rPr lang="en-US" sz="1400" dirty="0">
                <a:latin typeface="Times New Roman" panose="02020603050405020304" pitchFamily="18" charset="0"/>
                <a:cs typeface="Times New Roman" panose="02020603050405020304" pitchFamily="18" charset="0"/>
              </a:rPr>
              <a:t> diagrams, which reflect the origin of the substance</a:t>
            </a:r>
            <a:r>
              <a:rPr lang="en-US" sz="1600" dirty="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xmlns="" id="{7633966E-07ED-4D41-BE3D-06DCAC45354A}"/>
              </a:ext>
            </a:extLst>
          </p:cNvPr>
          <p:cNvSpPr>
            <a:spLocks noGrp="1"/>
          </p:cNvSpPr>
          <p:nvPr>
            <p:ph idx="1"/>
          </p:nvPr>
        </p:nvSpPr>
        <p:spPr>
          <a:xfrm>
            <a:off x="216477" y="4300599"/>
            <a:ext cx="12036828" cy="2745836"/>
          </a:xfrm>
        </p:spPr>
        <p:txBody>
          <a:bodyPr>
            <a:normAutofit/>
          </a:bodyPr>
          <a:lstStyle/>
          <a:p>
            <a:pPr marL="0" indent="0">
              <a:lnSpc>
                <a:spcPct val="100000"/>
              </a:lnSpc>
              <a:spcBef>
                <a:spcPts val="0"/>
              </a:spcBef>
              <a:buNone/>
            </a:pPr>
            <a:r>
              <a:rPr lang="en-US" sz="1400" i="1" u="sng" dirty="0" err="1">
                <a:latin typeface="Times New Roman" panose="02020603050405020304" pitchFamily="18" charset="0"/>
                <a:cs typeface="Times New Roman" panose="02020603050405020304" pitchFamily="18" charset="0"/>
              </a:rPr>
              <a:t>Andezi</a:t>
            </a:r>
            <a:r>
              <a:rPr lang="en-US" sz="1400" i="1" u="sng" dirty="0">
                <a:latin typeface="Times New Roman" panose="02020603050405020304" pitchFamily="18" charset="0"/>
                <a:cs typeface="Times New Roman" panose="02020603050405020304" pitchFamily="18" charset="0"/>
              </a:rPr>
              <a:t>-basalt (</a:t>
            </a:r>
            <a:r>
              <a:rPr lang="en-US" sz="1400" i="1" u="sng" dirty="0" err="1">
                <a:latin typeface="Times New Roman" panose="02020603050405020304" pitchFamily="18" charset="0"/>
                <a:cs typeface="Times New Roman" panose="02020603050405020304" pitchFamily="18" charset="0"/>
              </a:rPr>
              <a:t>boninite</a:t>
            </a:r>
            <a:r>
              <a:rPr lang="en-US" sz="1400" i="1" u="sng" dirty="0">
                <a:latin typeface="Times New Roman" panose="02020603050405020304" pitchFamily="18" charset="0"/>
                <a:cs typeface="Times New Roman" panose="02020603050405020304" pitchFamily="18" charset="0"/>
              </a:rPr>
              <a:t>)</a:t>
            </a:r>
            <a:r>
              <a:rPr lang="ru-RU" sz="1400" i="1" u="sng"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On diagram Ta-</a:t>
            </a:r>
            <a:r>
              <a:rPr lang="en-US" sz="1400" dirty="0" err="1">
                <a:latin typeface="Times New Roman" panose="02020603050405020304" pitchFamily="18" charset="0"/>
                <a:cs typeface="Times New Roman" panose="02020603050405020304" pitchFamily="18" charset="0"/>
              </a:rPr>
              <a:t>Hf</a:t>
            </a:r>
            <a:r>
              <a:rPr lang="en-US" sz="1400" dirty="0">
                <a:latin typeface="Times New Roman" panose="02020603050405020304" pitchFamily="18" charset="0"/>
                <a:cs typeface="Times New Roman" panose="02020603050405020304" pitchFamily="18" charset="0"/>
              </a:rPr>
              <a:t>/3-Th </a:t>
            </a:r>
            <a:r>
              <a:rPr lang="en-US" sz="1400" dirty="0" err="1" smtClean="0">
                <a:latin typeface="Times New Roman" panose="02020603050405020304" pitchFamily="18" charset="0"/>
                <a:cs typeface="Times New Roman" panose="02020603050405020304" pitchFamily="18" charset="0"/>
              </a:rPr>
              <a:t>andezi</a:t>
            </a:r>
            <a:r>
              <a:rPr lang="en-US" sz="1400" dirty="0" smtClean="0">
                <a:latin typeface="Times New Roman" panose="02020603050405020304" pitchFamily="18" charset="0"/>
                <a:cs typeface="Times New Roman" panose="02020603050405020304" pitchFamily="18" charset="0"/>
              </a:rPr>
              <a:t>-basalt </a:t>
            </a:r>
            <a:r>
              <a:rPr lang="en-US" sz="1400" dirty="0">
                <a:latin typeface="Times New Roman" panose="02020603050405020304" pitchFamily="18" charset="0"/>
                <a:cs typeface="Times New Roman" panose="02020603050405020304" pitchFamily="18" charset="0"/>
              </a:rPr>
              <a:t>falls on the boundary of fields N-MORB and volcanic arc and island arc </a:t>
            </a:r>
            <a:r>
              <a:rPr lang="en-US" sz="1400" dirty="0" err="1">
                <a:latin typeface="Times New Roman" panose="02020603050405020304" pitchFamily="18" charset="0"/>
                <a:cs typeface="Times New Roman" panose="02020603050405020304" pitchFamily="18" charset="0"/>
              </a:rPr>
              <a:t>tholeites</a:t>
            </a:r>
            <a:r>
              <a:rPr lang="en-US" sz="1400" dirty="0">
                <a:latin typeface="Times New Roman" panose="02020603050405020304" pitchFamily="18" charset="0"/>
                <a:cs typeface="Times New Roman" panose="02020603050405020304" pitchFamily="18" charset="0"/>
              </a:rPr>
              <a:t> field. On diagram (</a:t>
            </a:r>
            <a:r>
              <a:rPr lang="en-US" sz="1400" dirty="0" err="1">
                <a:latin typeface="Times New Roman" panose="02020603050405020304" pitchFamily="18" charset="0"/>
                <a:cs typeface="Times New Roman" panose="02020603050405020304" pitchFamily="18" charset="0"/>
              </a:rPr>
              <a:t>Nb</a:t>
            </a:r>
            <a:r>
              <a:rPr lang="en-US" sz="1400" dirty="0">
                <a:latin typeface="Times New Roman" panose="02020603050405020304" pitchFamily="18" charset="0"/>
                <a:cs typeface="Times New Roman" panose="02020603050405020304" pitchFamily="18" charset="0"/>
              </a:rPr>
              <a:t>)</a:t>
            </a:r>
            <a:r>
              <a:rPr lang="en-US" sz="1400" baseline="-25000" dirty="0">
                <a:latin typeface="Times New Roman" panose="02020603050405020304" pitchFamily="18" charset="0"/>
                <a:cs typeface="Times New Roman" panose="02020603050405020304" pitchFamily="18" charset="0"/>
              </a:rPr>
              <a:t> N</a:t>
            </a:r>
            <a:r>
              <a:rPr lang="en-US" sz="1400" dirty="0">
                <a:latin typeface="Times New Roman" panose="02020603050405020304" pitchFamily="18" charset="0"/>
                <a:cs typeface="Times New Roman" panose="02020603050405020304" pitchFamily="18" charset="0"/>
              </a:rPr>
              <a:t> – (</a:t>
            </a:r>
            <a:r>
              <a:rPr lang="en-US" sz="1400" dirty="0" err="1">
                <a:latin typeface="Times New Roman" panose="02020603050405020304" pitchFamily="18" charset="0"/>
                <a:cs typeface="Times New Roman" panose="02020603050405020304" pitchFamily="18" charset="0"/>
              </a:rPr>
              <a:t>Th</a:t>
            </a:r>
            <a:r>
              <a:rPr lang="en-US" sz="1400" dirty="0">
                <a:latin typeface="Times New Roman" panose="02020603050405020304" pitchFamily="18" charset="0"/>
                <a:cs typeface="Times New Roman" panose="02020603050405020304" pitchFamily="18" charset="0"/>
              </a:rPr>
              <a:t>)</a:t>
            </a:r>
            <a:r>
              <a:rPr lang="en-US" sz="1400" baseline="-25000" dirty="0">
                <a:latin typeface="Times New Roman" panose="02020603050405020304" pitchFamily="18" charset="0"/>
                <a:cs typeface="Times New Roman" panose="02020603050405020304" pitchFamily="18" charset="0"/>
              </a:rPr>
              <a:t> N</a:t>
            </a:r>
            <a:r>
              <a:rPr lang="en-US" sz="1400" dirty="0">
                <a:latin typeface="Times New Roman" panose="02020603050405020304" pitchFamily="18" charset="0"/>
                <a:cs typeface="Times New Roman" panose="02020603050405020304" pitchFamily="18" charset="0"/>
              </a:rPr>
              <a:t> sample falls into field of </a:t>
            </a:r>
            <a:r>
              <a:rPr lang="en-US" sz="1400" dirty="0" err="1">
                <a:latin typeface="Times New Roman" panose="02020603050405020304" pitchFamily="18" charset="0"/>
                <a:cs typeface="Times New Roman" panose="02020603050405020304" pitchFamily="18" charset="0"/>
              </a:rPr>
              <a:t>IAT&amp;Boninites</a:t>
            </a:r>
            <a:r>
              <a:rPr lang="en-US" sz="1400" dirty="0">
                <a:latin typeface="Times New Roman" panose="02020603050405020304" pitchFamily="18" charset="0"/>
                <a:cs typeface="Times New Roman" panose="02020603050405020304" pitchFamily="18" charset="0"/>
              </a:rPr>
              <a:t> and lie on line of Volcanic Arc Array.</a:t>
            </a:r>
          </a:p>
          <a:p>
            <a:pPr marL="0" indent="0">
              <a:lnSpc>
                <a:spcPct val="100000"/>
              </a:lnSpc>
              <a:spcBef>
                <a:spcPts val="0"/>
              </a:spcBef>
              <a:buNone/>
            </a:pPr>
            <a:r>
              <a:rPr lang="en-US" sz="1400" dirty="0">
                <a:latin typeface="Times New Roman" panose="02020603050405020304" pitchFamily="18" charset="0"/>
                <a:cs typeface="Times New Roman" panose="02020603050405020304" pitchFamily="18" charset="0"/>
              </a:rPr>
              <a:t>On the </a:t>
            </a:r>
            <a:r>
              <a:rPr lang="en-US" sz="1400" dirty="0" err="1">
                <a:latin typeface="Times New Roman" panose="02020603050405020304" pitchFamily="18" charset="0"/>
                <a:cs typeface="Times New Roman" panose="02020603050405020304" pitchFamily="18" charset="0"/>
              </a:rPr>
              <a:t>diagramm</a:t>
            </a:r>
            <a:r>
              <a:rPr lang="en-US" sz="1400" dirty="0">
                <a:latin typeface="Times New Roman" panose="02020603050405020304" pitchFamily="18" charset="0"/>
                <a:cs typeface="Times New Roman" panose="02020603050405020304" pitchFamily="18" charset="0"/>
              </a:rPr>
              <a:t> of  Ta-</a:t>
            </a:r>
            <a:r>
              <a:rPr lang="en-US" sz="1400" dirty="0" err="1">
                <a:latin typeface="Times New Roman" panose="02020603050405020304" pitchFamily="18" charset="0"/>
                <a:cs typeface="Times New Roman" panose="02020603050405020304" pitchFamily="18" charset="0"/>
              </a:rPr>
              <a:t>Hf</a:t>
            </a:r>
            <a:r>
              <a:rPr lang="en-US" sz="1400" dirty="0">
                <a:latin typeface="Times New Roman" panose="02020603050405020304" pitchFamily="18" charset="0"/>
                <a:cs typeface="Times New Roman" panose="02020603050405020304" pitchFamily="18" charset="0"/>
              </a:rPr>
              <a:t>/3-Th peridotites, </a:t>
            </a:r>
            <a:r>
              <a:rPr lang="en-US" sz="1400" dirty="0" err="1">
                <a:latin typeface="Times New Roman" panose="02020603050405020304" pitchFamily="18" charset="0"/>
                <a:cs typeface="Times New Roman" panose="02020603050405020304" pitchFamily="18" charset="0"/>
              </a:rPr>
              <a:t>gabbroids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andesites</a:t>
            </a:r>
            <a:r>
              <a:rPr lang="en-US" sz="1400" dirty="0">
                <a:latin typeface="Times New Roman" panose="02020603050405020304" pitchFamily="18" charset="0"/>
                <a:cs typeface="Times New Roman" panose="02020603050405020304" pitchFamily="18" charset="0"/>
              </a:rPr>
              <a:t> and </a:t>
            </a:r>
            <a:r>
              <a:rPr lang="en-US" sz="1400" dirty="0" err="1">
                <a:latin typeface="Times New Roman" panose="02020603050405020304" pitchFamily="18" charset="0"/>
                <a:cs typeface="Times New Roman" panose="02020603050405020304" pitchFamily="18" charset="0"/>
              </a:rPr>
              <a:t>dacites</a:t>
            </a:r>
            <a:r>
              <a:rPr lang="en-US" sz="1400" dirty="0">
                <a:latin typeface="Times New Roman" panose="02020603050405020304" pitchFamily="18" charset="0"/>
                <a:cs typeface="Times New Roman" panose="02020603050405020304" pitchFamily="18" charset="0"/>
              </a:rPr>
              <a:t> lie in field of Volcanic Arc and Island Arc </a:t>
            </a:r>
            <a:r>
              <a:rPr lang="en-US" sz="1400" dirty="0" err="1">
                <a:latin typeface="Times New Roman" panose="02020603050405020304" pitchFamily="18" charset="0"/>
                <a:cs typeface="Times New Roman" panose="02020603050405020304" pitchFamily="18" charset="0"/>
              </a:rPr>
              <a:t>Tholeites</a:t>
            </a:r>
            <a:r>
              <a:rPr lang="en-US" sz="1400" dirty="0">
                <a:latin typeface="Times New Roman" panose="02020603050405020304" pitchFamily="18" charset="0"/>
                <a:cs typeface="Times New Roman" panose="02020603050405020304" pitchFamily="18" charset="0"/>
              </a:rPr>
              <a:t> and on boundary with field of alkali basalts.</a:t>
            </a:r>
          </a:p>
          <a:p>
            <a:pPr marL="0" indent="0">
              <a:lnSpc>
                <a:spcPct val="100000"/>
              </a:lnSpc>
              <a:spcBef>
                <a:spcPts val="0"/>
              </a:spcBef>
              <a:buNone/>
            </a:pPr>
            <a:r>
              <a:rPr lang="en-US" sz="1400" i="1" u="sng" dirty="0" err="1">
                <a:latin typeface="Times New Roman" panose="02020603050405020304" pitchFamily="18" charset="0"/>
                <a:cs typeface="Times New Roman" panose="02020603050405020304" pitchFamily="18" charset="0"/>
              </a:rPr>
              <a:t>Andesites</a:t>
            </a:r>
            <a:r>
              <a:rPr lang="en-US" sz="1400" i="1" u="sng" dirty="0">
                <a:latin typeface="Times New Roman" panose="02020603050405020304" pitchFamily="18" charset="0"/>
                <a:cs typeface="Times New Roman" panose="02020603050405020304" pitchFamily="18" charset="0"/>
              </a:rPr>
              <a:t>, </a:t>
            </a:r>
            <a:r>
              <a:rPr lang="en-US" sz="1400" i="1" u="sng" dirty="0" err="1">
                <a:latin typeface="Times New Roman" panose="02020603050405020304" pitchFamily="18" charset="0"/>
                <a:cs typeface="Times New Roman" panose="02020603050405020304" pitchFamily="18" charset="0"/>
              </a:rPr>
              <a:t>dacites</a:t>
            </a:r>
            <a:r>
              <a:rPr lang="en-US" sz="1400" dirty="0">
                <a:latin typeface="Times New Roman" panose="02020603050405020304" pitchFamily="18" charset="0"/>
                <a:cs typeface="Times New Roman" panose="02020603050405020304" pitchFamily="18" charset="0"/>
              </a:rPr>
              <a:t> together with </a:t>
            </a:r>
            <a:r>
              <a:rPr lang="en-US" sz="1400" i="1" u="sng" dirty="0">
                <a:latin typeface="Times New Roman" panose="02020603050405020304" pitchFamily="18" charset="0"/>
                <a:cs typeface="Times New Roman" panose="02020603050405020304" pitchFamily="18" charset="0"/>
              </a:rPr>
              <a:t>peridotites and gabbro </a:t>
            </a:r>
            <a:r>
              <a:rPr lang="en-US" sz="1400" dirty="0">
                <a:latin typeface="Times New Roman" panose="02020603050405020304" pitchFamily="18" charset="0"/>
                <a:cs typeface="Times New Roman" panose="02020603050405020304" pitchFamily="18" charset="0"/>
              </a:rPr>
              <a:t>on the diagram (</a:t>
            </a:r>
            <a:r>
              <a:rPr lang="en-US" sz="1400" dirty="0" err="1">
                <a:latin typeface="Times New Roman" panose="02020603050405020304" pitchFamily="18" charset="0"/>
                <a:cs typeface="Times New Roman" panose="02020603050405020304" pitchFamily="18" charset="0"/>
              </a:rPr>
              <a:t>Nb</a:t>
            </a:r>
            <a:r>
              <a:rPr lang="en-US" sz="1400" dirty="0">
                <a:latin typeface="Times New Roman" panose="02020603050405020304" pitchFamily="18" charset="0"/>
                <a:cs typeface="Times New Roman" panose="02020603050405020304" pitchFamily="18" charset="0"/>
              </a:rPr>
              <a:t>)</a:t>
            </a:r>
            <a:r>
              <a:rPr lang="en-US" sz="1400" baseline="-25000" dirty="0">
                <a:latin typeface="Times New Roman" panose="02020603050405020304" pitchFamily="18" charset="0"/>
                <a:cs typeface="Times New Roman" panose="02020603050405020304" pitchFamily="18" charset="0"/>
              </a:rPr>
              <a:t> N</a:t>
            </a:r>
            <a:r>
              <a:rPr lang="en-US" sz="1400" dirty="0">
                <a:latin typeface="Times New Roman" panose="02020603050405020304" pitchFamily="18" charset="0"/>
                <a:cs typeface="Times New Roman" panose="02020603050405020304" pitchFamily="18" charset="0"/>
              </a:rPr>
              <a:t> – (</a:t>
            </a:r>
            <a:r>
              <a:rPr lang="en-US" sz="1400" dirty="0" err="1">
                <a:latin typeface="Times New Roman" panose="02020603050405020304" pitchFamily="18" charset="0"/>
                <a:cs typeface="Times New Roman" panose="02020603050405020304" pitchFamily="18" charset="0"/>
              </a:rPr>
              <a:t>Th</a:t>
            </a:r>
            <a:r>
              <a:rPr lang="en-US" sz="1400" dirty="0">
                <a:latin typeface="Times New Roman" panose="02020603050405020304" pitchFamily="18" charset="0"/>
                <a:cs typeface="Times New Roman" panose="02020603050405020304" pitchFamily="18" charset="0"/>
              </a:rPr>
              <a:t>)</a:t>
            </a:r>
            <a:r>
              <a:rPr lang="en-US" sz="1400" baseline="-25000" dirty="0">
                <a:latin typeface="Times New Roman" panose="02020603050405020304" pitchFamily="18" charset="0"/>
                <a:cs typeface="Times New Roman" panose="02020603050405020304" pitchFamily="18" charset="0"/>
              </a:rPr>
              <a:t> N</a:t>
            </a:r>
            <a:r>
              <a:rPr lang="en-US" sz="1400" dirty="0">
                <a:latin typeface="Times New Roman" panose="02020603050405020304" pitchFamily="18" charset="0"/>
                <a:cs typeface="Times New Roman" panose="02020603050405020304" pitchFamily="18" charset="0"/>
              </a:rPr>
              <a:t> correspond to the trend of Volcanic Arc Array and lie into field of BABB (back arc basin basalts), CAB (</a:t>
            </a:r>
            <a:r>
              <a:rPr lang="en-US" sz="1400" dirty="0" err="1">
                <a:latin typeface="Times New Roman" panose="02020603050405020304" pitchFamily="18" charset="0"/>
                <a:cs typeface="Times New Roman" panose="02020603050405020304" pitchFamily="18" charset="0"/>
              </a:rPr>
              <a:t>calc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alkiline</a:t>
            </a:r>
            <a:r>
              <a:rPr lang="en-US" sz="1400" dirty="0">
                <a:latin typeface="Times New Roman" panose="02020603050405020304" pitchFamily="18" charset="0"/>
                <a:cs typeface="Times New Roman" panose="02020603050405020304" pitchFamily="18" charset="0"/>
              </a:rPr>
              <a:t> basalt). </a:t>
            </a:r>
            <a:r>
              <a:rPr lang="en-US" sz="1400" dirty="0" err="1">
                <a:latin typeface="Times New Roman" panose="02020603050405020304" pitchFamily="18" charset="0"/>
                <a:cs typeface="Times New Roman" panose="02020603050405020304" pitchFamily="18" charset="0"/>
              </a:rPr>
              <a:t>Backarc</a:t>
            </a:r>
            <a:r>
              <a:rPr lang="en-US" sz="1400" dirty="0">
                <a:latin typeface="Times New Roman" panose="02020603050405020304" pitchFamily="18" charset="0"/>
                <a:cs typeface="Times New Roman" panose="02020603050405020304" pitchFamily="18" charset="0"/>
              </a:rPr>
              <a:t> basin basalts (BABB) characterized by input of subduction or crustal components. On the </a:t>
            </a:r>
            <a:r>
              <a:rPr lang="en-US" sz="1400" dirty="0" err="1">
                <a:latin typeface="Times New Roman" panose="02020603050405020304" pitchFamily="18" charset="0"/>
                <a:cs typeface="Times New Roman" panose="02020603050405020304" pitchFamily="18" charset="0"/>
              </a:rPr>
              <a:t>diagramm</a:t>
            </a:r>
            <a:r>
              <a:rPr lang="en-US" sz="1400" dirty="0">
                <a:latin typeface="Times New Roman" panose="02020603050405020304" pitchFamily="18" charset="0"/>
                <a:cs typeface="Times New Roman" panose="02020603050405020304" pitchFamily="18" charset="0"/>
              </a:rPr>
              <a:t> of  Ta-</a:t>
            </a:r>
            <a:r>
              <a:rPr lang="en-US" sz="1400" dirty="0" err="1">
                <a:latin typeface="Times New Roman" panose="02020603050405020304" pitchFamily="18" charset="0"/>
                <a:cs typeface="Times New Roman" panose="02020603050405020304" pitchFamily="18" charset="0"/>
              </a:rPr>
              <a:t>Hf</a:t>
            </a:r>
            <a:r>
              <a:rPr lang="en-US" sz="1400" dirty="0">
                <a:latin typeface="Times New Roman" panose="02020603050405020304" pitchFamily="18" charset="0"/>
                <a:cs typeface="Times New Roman" panose="02020603050405020304" pitchFamily="18" charset="0"/>
              </a:rPr>
              <a:t>/3-Th peridotites, </a:t>
            </a:r>
            <a:r>
              <a:rPr lang="en-US" sz="1400" dirty="0" err="1">
                <a:latin typeface="Times New Roman" panose="02020603050405020304" pitchFamily="18" charset="0"/>
                <a:cs typeface="Times New Roman" panose="02020603050405020304" pitchFamily="18" charset="0"/>
              </a:rPr>
              <a:t>gabbroids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andesites</a:t>
            </a:r>
            <a:r>
              <a:rPr lang="en-US" sz="1400" dirty="0">
                <a:latin typeface="Times New Roman" panose="02020603050405020304" pitchFamily="18" charset="0"/>
                <a:cs typeface="Times New Roman" panose="02020603050405020304" pitchFamily="18" charset="0"/>
              </a:rPr>
              <a:t> and </a:t>
            </a:r>
            <a:r>
              <a:rPr lang="en-US" sz="1400" dirty="0" err="1">
                <a:latin typeface="Times New Roman" panose="02020603050405020304" pitchFamily="18" charset="0"/>
                <a:cs typeface="Times New Roman" panose="02020603050405020304" pitchFamily="18" charset="0"/>
              </a:rPr>
              <a:t>dacites</a:t>
            </a:r>
            <a:r>
              <a:rPr lang="en-US" sz="1400" dirty="0">
                <a:latin typeface="Times New Roman" panose="02020603050405020304" pitchFamily="18" charset="0"/>
                <a:cs typeface="Times New Roman" panose="02020603050405020304" pitchFamily="18" charset="0"/>
              </a:rPr>
              <a:t> lie in field of Volcanic Arc and Island Arc </a:t>
            </a:r>
            <a:r>
              <a:rPr lang="en-US" sz="1400" dirty="0" err="1">
                <a:latin typeface="Times New Roman" panose="02020603050405020304" pitchFamily="18" charset="0"/>
                <a:cs typeface="Times New Roman" panose="02020603050405020304" pitchFamily="18" charset="0"/>
              </a:rPr>
              <a:t>Tholeites</a:t>
            </a:r>
            <a:r>
              <a:rPr lang="en-US" sz="1400" dirty="0">
                <a:latin typeface="Times New Roman" panose="02020603050405020304" pitchFamily="18" charset="0"/>
                <a:cs typeface="Times New Roman" panose="02020603050405020304" pitchFamily="18" charset="0"/>
              </a:rPr>
              <a:t> and on boundary with field of alkali basalts.</a:t>
            </a:r>
            <a:endParaRPr lang="ru-RU" sz="14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400" i="1" u="sng" dirty="0" err="1">
                <a:latin typeface="Times New Roman" panose="02020603050405020304" pitchFamily="18" charset="0"/>
                <a:cs typeface="Times New Roman" panose="02020603050405020304" pitchFamily="18" charset="0"/>
              </a:rPr>
              <a:t>Picrobasalts</a:t>
            </a:r>
            <a:r>
              <a:rPr lang="en-US" sz="1400" i="1" u="sng" dirty="0">
                <a:latin typeface="Times New Roman" panose="02020603050405020304" pitchFamily="18" charset="0"/>
                <a:cs typeface="Times New Roman" panose="02020603050405020304" pitchFamily="18" charset="0"/>
              </a:rPr>
              <a:t> and basalt</a:t>
            </a:r>
            <a:r>
              <a:rPr lang="en-US" sz="1400" dirty="0">
                <a:latin typeface="Times New Roman" panose="02020603050405020304" pitchFamily="18" charset="0"/>
                <a:cs typeface="Times New Roman" panose="02020603050405020304" pitchFamily="18" charset="0"/>
              </a:rPr>
              <a:t> on the diagram of Ta-</a:t>
            </a:r>
            <a:r>
              <a:rPr lang="en-US" sz="1400" dirty="0" err="1">
                <a:latin typeface="Times New Roman" panose="02020603050405020304" pitchFamily="18" charset="0"/>
                <a:cs typeface="Times New Roman" panose="02020603050405020304" pitchFamily="18" charset="0"/>
              </a:rPr>
              <a:t>Hf</a:t>
            </a:r>
            <a:r>
              <a:rPr lang="en-US" sz="1400" dirty="0">
                <a:latin typeface="Times New Roman" panose="02020603050405020304" pitchFamily="18" charset="0"/>
                <a:cs typeface="Times New Roman" panose="02020603050405020304" pitchFamily="18" charset="0"/>
              </a:rPr>
              <a:t>/3-Th lie on field of E-MORB and alkali basalts. On the diagram of Ta-</a:t>
            </a:r>
            <a:r>
              <a:rPr lang="en-US" sz="1400" dirty="0" err="1">
                <a:latin typeface="Times New Roman" panose="02020603050405020304" pitchFamily="18" charset="0"/>
                <a:cs typeface="Times New Roman" panose="02020603050405020304" pitchFamily="18" charset="0"/>
              </a:rPr>
              <a:t>Hf</a:t>
            </a:r>
            <a:r>
              <a:rPr lang="en-US" sz="1400" dirty="0">
                <a:latin typeface="Times New Roman" panose="02020603050405020304" pitchFamily="18" charset="0"/>
                <a:cs typeface="Times New Roman" panose="02020603050405020304" pitchFamily="18" charset="0"/>
              </a:rPr>
              <a:t>/3-Th alkali basalts and </a:t>
            </a:r>
            <a:r>
              <a:rPr lang="en-US" sz="1400" dirty="0" err="1">
                <a:latin typeface="Times New Roman" panose="02020603050405020304" pitchFamily="18" charset="0"/>
                <a:cs typeface="Times New Roman" panose="02020603050405020304" pitchFamily="18" charset="0"/>
              </a:rPr>
              <a:t>trahiandesites</a:t>
            </a:r>
            <a:r>
              <a:rPr lang="en-US" sz="1400" dirty="0">
                <a:latin typeface="Times New Roman" panose="02020603050405020304" pitchFamily="18" charset="0"/>
                <a:cs typeface="Times New Roman" panose="02020603050405020304" pitchFamily="18" charset="0"/>
              </a:rPr>
              <a:t> lie in field of alkali basalts and Volcanic Arc</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On the diagram (</a:t>
            </a:r>
            <a:r>
              <a:rPr lang="en-US" sz="1400" dirty="0" err="1">
                <a:latin typeface="Times New Roman" panose="02020603050405020304" pitchFamily="18" charset="0"/>
                <a:cs typeface="Times New Roman" panose="02020603050405020304" pitchFamily="18" charset="0"/>
              </a:rPr>
              <a:t>Nb</a:t>
            </a:r>
            <a:r>
              <a:rPr lang="en-US" sz="1400" dirty="0">
                <a:latin typeface="Times New Roman" panose="02020603050405020304" pitchFamily="18" charset="0"/>
                <a:cs typeface="Times New Roman" panose="02020603050405020304" pitchFamily="18" charset="0"/>
              </a:rPr>
              <a:t>)</a:t>
            </a:r>
            <a:r>
              <a:rPr lang="en-US" sz="1400" baseline="-25000" dirty="0">
                <a:latin typeface="Times New Roman" panose="02020603050405020304" pitchFamily="18" charset="0"/>
                <a:cs typeface="Times New Roman" panose="02020603050405020304" pitchFamily="18" charset="0"/>
              </a:rPr>
              <a:t>N</a:t>
            </a:r>
            <a:r>
              <a:rPr lang="en-US" sz="1400" dirty="0">
                <a:latin typeface="Times New Roman" panose="02020603050405020304" pitchFamily="18" charset="0"/>
                <a:cs typeface="Times New Roman" panose="02020603050405020304" pitchFamily="18" charset="0"/>
              </a:rPr>
              <a:t> – (</a:t>
            </a:r>
            <a:r>
              <a:rPr lang="en-US" sz="1400" dirty="0" err="1">
                <a:latin typeface="Times New Roman" panose="02020603050405020304" pitchFamily="18" charset="0"/>
                <a:cs typeface="Times New Roman" panose="02020603050405020304" pitchFamily="18" charset="0"/>
              </a:rPr>
              <a:t>Th</a:t>
            </a:r>
            <a:r>
              <a:rPr lang="en-US" sz="1400" dirty="0">
                <a:latin typeface="Times New Roman" panose="02020603050405020304" pitchFamily="18" charset="0"/>
                <a:cs typeface="Times New Roman" panose="02020603050405020304" pitchFamily="18" charset="0"/>
              </a:rPr>
              <a:t>)</a:t>
            </a:r>
            <a:r>
              <a:rPr lang="en-US" sz="1400" baseline="-25000" dirty="0">
                <a:latin typeface="Times New Roman" panose="02020603050405020304" pitchFamily="18" charset="0"/>
                <a:cs typeface="Times New Roman" panose="02020603050405020304" pitchFamily="18" charset="0"/>
              </a:rPr>
              <a:t> 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picrobasaltes</a:t>
            </a:r>
            <a:r>
              <a:rPr lang="en-US" sz="1400" dirty="0">
                <a:latin typeface="Times New Roman" panose="02020603050405020304" pitchFamily="18" charset="0"/>
                <a:cs typeface="Times New Roman" panose="02020603050405020304" pitchFamily="18" charset="0"/>
              </a:rPr>
              <a:t>, basalts, alkali basalts and </a:t>
            </a:r>
            <a:r>
              <a:rPr lang="en-US" sz="1400" dirty="0" err="1">
                <a:latin typeface="Times New Roman" panose="02020603050405020304" pitchFamily="18" charset="0"/>
                <a:cs typeface="Times New Roman" panose="02020603050405020304" pitchFamily="18" charset="0"/>
              </a:rPr>
              <a:t>trahyandesites</a:t>
            </a:r>
            <a:r>
              <a:rPr lang="en-US" sz="1400" dirty="0">
                <a:latin typeface="Times New Roman" panose="02020603050405020304" pitchFamily="18" charset="0"/>
                <a:cs typeface="Times New Roman" panose="02020603050405020304" pitchFamily="18" charset="0"/>
              </a:rPr>
              <a:t> lie on trend of MORB on OIB array from MORB to OIB.</a:t>
            </a:r>
          </a:p>
          <a:p>
            <a:pPr marL="0" indent="0">
              <a:lnSpc>
                <a:spcPct val="100000"/>
              </a:lnSpc>
              <a:spcBef>
                <a:spcPts val="0"/>
              </a:spcBef>
              <a:buNone/>
            </a:pPr>
            <a:endParaRPr lang="ru-RU" sz="16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en-US" sz="1600" dirty="0">
              <a:latin typeface="Times New Roman" panose="02020603050405020304" pitchFamily="18" charset="0"/>
              <a:cs typeface="Times New Roman" panose="02020603050405020304" pitchFamily="18" charset="0"/>
            </a:endParaRPr>
          </a:p>
          <a:p>
            <a:pPr marL="0" indent="0">
              <a:buNone/>
            </a:pPr>
            <a:endParaRPr lang="ru-RU" sz="1600" dirty="0">
              <a:latin typeface="Times New Roman" panose="02020603050405020304" pitchFamily="18" charset="0"/>
              <a:cs typeface="Times New Roman" panose="02020603050405020304" pitchFamily="18" charset="0"/>
            </a:endParaRPr>
          </a:p>
        </p:txBody>
      </p:sp>
      <p:pic>
        <p:nvPicPr>
          <p:cNvPr id="4" name="Рисунок 3" descr="E:\Конференции\EGU_2018\Рисунки для презен\ThHfTa.jpg">
            <a:extLst>
              <a:ext uri="{FF2B5EF4-FFF2-40B4-BE49-F238E27FC236}">
                <a16:creationId xmlns:a16="http://schemas.microsoft.com/office/drawing/2014/main" xmlns="" id="{D3D425CA-12FE-4575-8FD8-37738A19CC62}"/>
              </a:ext>
            </a:extLst>
          </p:cNvPr>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1597" y="741584"/>
            <a:ext cx="5317490" cy="3370580"/>
          </a:xfrm>
          <a:prstGeom prst="rect">
            <a:avLst/>
          </a:prstGeom>
          <a:noFill/>
          <a:ln>
            <a:noFill/>
          </a:ln>
        </p:spPr>
      </p:pic>
      <p:pic>
        <p:nvPicPr>
          <p:cNvPr id="5" name="Рисунок 4" descr="E:\Конференции\EGU_2018\Рисунки для презен\NbN_ThN_2.JPG">
            <a:extLst>
              <a:ext uri="{FF2B5EF4-FFF2-40B4-BE49-F238E27FC236}">
                <a16:creationId xmlns:a16="http://schemas.microsoft.com/office/drawing/2014/main" xmlns="" id="{1D55342A-959C-48F0-AF6C-909C25B61486}"/>
              </a:ext>
            </a:extLst>
          </p:cNvPr>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021879" y="0"/>
            <a:ext cx="4292460" cy="4119609"/>
          </a:xfrm>
          <a:prstGeom prst="rect">
            <a:avLst/>
          </a:prstGeom>
          <a:noFill/>
          <a:ln>
            <a:noFill/>
          </a:ln>
        </p:spPr>
      </p:pic>
      <p:sp>
        <p:nvSpPr>
          <p:cNvPr id="6" name="TextBox 5"/>
          <p:cNvSpPr txBox="1"/>
          <p:nvPr/>
        </p:nvSpPr>
        <p:spPr>
          <a:xfrm>
            <a:off x="216477" y="4047024"/>
            <a:ext cx="2603918" cy="276999"/>
          </a:xfrm>
          <a:prstGeom prst="rect">
            <a:avLst/>
          </a:prstGeom>
          <a:noFill/>
        </p:spPr>
        <p:txBody>
          <a:bodyPr wrap="none" rtlCol="0">
            <a:spAutoFit/>
          </a:bodyPr>
          <a:lstStyle/>
          <a:p>
            <a:r>
              <a:rPr lang="en-US" sz="1200" i="1" dirty="0" err="1" smtClean="0">
                <a:latin typeface="Times New Roman" panose="02020603050405020304" pitchFamily="18" charset="0"/>
                <a:cs typeface="Times New Roman" panose="02020603050405020304" pitchFamily="18" charset="0"/>
              </a:rPr>
              <a:t>Discriminattion</a:t>
            </a:r>
            <a:r>
              <a:rPr lang="en-US" sz="1200" i="1" dirty="0" smtClean="0">
                <a:latin typeface="Times New Roman" panose="02020603050405020304" pitchFamily="18" charset="0"/>
                <a:cs typeface="Times New Roman" panose="02020603050405020304" pitchFamily="18" charset="0"/>
              </a:rPr>
              <a:t> diagram </a:t>
            </a:r>
            <a:r>
              <a:rPr lang="en-US" sz="1200" i="1" dirty="0">
                <a:latin typeface="Times New Roman" panose="02020603050405020304" pitchFamily="18" charset="0"/>
                <a:cs typeface="Times New Roman" panose="02020603050405020304" pitchFamily="18" charset="0"/>
              </a:rPr>
              <a:t>of </a:t>
            </a:r>
            <a:r>
              <a:rPr lang="en-US" sz="1200" i="1" dirty="0" err="1">
                <a:latin typeface="Times New Roman" panose="02020603050405020304" pitchFamily="18" charset="0"/>
                <a:cs typeface="Times New Roman" panose="02020603050405020304" pitchFamily="18" charset="0"/>
              </a:rPr>
              <a:t>Th-Hf</a:t>
            </a:r>
            <a:r>
              <a:rPr lang="en-US" sz="1200" i="1" dirty="0">
                <a:latin typeface="Times New Roman" panose="02020603050405020304" pitchFamily="18" charset="0"/>
                <a:cs typeface="Times New Roman" panose="02020603050405020304" pitchFamily="18" charset="0"/>
              </a:rPr>
              <a:t>/3-Ta</a:t>
            </a:r>
            <a:endParaRPr lang="ru-RU" sz="1200" i="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894342" y="4097903"/>
            <a:ext cx="2404826" cy="276999"/>
          </a:xfrm>
          <a:prstGeom prst="rect">
            <a:avLst/>
          </a:prstGeom>
          <a:noFill/>
        </p:spPr>
        <p:txBody>
          <a:bodyPr wrap="none" rtlCol="0">
            <a:spAutoFit/>
          </a:bodyPr>
          <a:lstStyle/>
          <a:p>
            <a:r>
              <a:rPr lang="en-US" sz="1200" i="1" dirty="0" smtClean="0">
                <a:latin typeface="Times New Roman" panose="02020603050405020304" pitchFamily="18" charset="0"/>
                <a:cs typeface="Times New Roman" panose="02020603050405020304" pitchFamily="18" charset="0"/>
              </a:rPr>
              <a:t>Discrimination diagram </a:t>
            </a:r>
            <a:r>
              <a:rPr lang="en-US" sz="1200" i="1" dirty="0">
                <a:latin typeface="Times New Roman" panose="02020603050405020304" pitchFamily="18" charset="0"/>
                <a:cs typeface="Times New Roman" panose="02020603050405020304" pitchFamily="18" charset="0"/>
              </a:rPr>
              <a:t>of </a:t>
            </a:r>
            <a:r>
              <a:rPr lang="en-US" sz="1200" i="1" dirty="0" err="1">
                <a:latin typeface="Times New Roman" panose="02020603050405020304" pitchFamily="18" charset="0"/>
                <a:cs typeface="Times New Roman" panose="02020603050405020304" pitchFamily="18" charset="0"/>
              </a:rPr>
              <a:t>Th</a:t>
            </a:r>
            <a:r>
              <a:rPr lang="en-US" sz="1200" i="1" baseline="-25000" dirty="0" err="1">
                <a:latin typeface="Times New Roman" panose="02020603050405020304" pitchFamily="18" charset="0"/>
                <a:cs typeface="Times New Roman" panose="02020603050405020304" pitchFamily="18" charset="0"/>
              </a:rPr>
              <a:t>N</a:t>
            </a:r>
            <a:r>
              <a:rPr lang="en-US" sz="1200" i="1" dirty="0" err="1">
                <a:latin typeface="Times New Roman" panose="02020603050405020304" pitchFamily="18" charset="0"/>
                <a:cs typeface="Times New Roman" panose="02020603050405020304" pitchFamily="18" charset="0"/>
              </a:rPr>
              <a:t>-Nb</a:t>
            </a:r>
            <a:r>
              <a:rPr lang="en-US" sz="1200" i="1" baseline="-25000" dirty="0" err="1">
                <a:latin typeface="Times New Roman" panose="02020603050405020304" pitchFamily="18" charset="0"/>
                <a:cs typeface="Times New Roman" panose="02020603050405020304" pitchFamily="18" charset="0"/>
              </a:rPr>
              <a:t>N</a:t>
            </a:r>
            <a:endParaRPr lang="ru-RU" sz="1200" i="1" baseline="-250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3554361" y="1002890"/>
            <a:ext cx="486697" cy="125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3562785" y="930019"/>
            <a:ext cx="288000" cy="180000"/>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11</a:t>
            </a:r>
            <a:endParaRPr lang="ru-RU" sz="1050" dirty="0">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3562785" y="1141555"/>
            <a:ext cx="486697" cy="125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3560331" y="1052923"/>
            <a:ext cx="319318"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13</a:t>
            </a:r>
            <a:endParaRPr lang="ru-RU" sz="1050"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4267200" y="993061"/>
            <a:ext cx="486697" cy="125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4275624" y="920190"/>
            <a:ext cx="319318"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12</a:t>
            </a:r>
            <a:endParaRPr lang="ru-RU" sz="1050" dirty="0">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4249992" y="1123339"/>
            <a:ext cx="540000" cy="125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4273165" y="1050468"/>
            <a:ext cx="319318"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14</a:t>
            </a:r>
            <a:endParaRPr lang="ru-RU" sz="1050" dirty="0">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3551905" y="1413383"/>
            <a:ext cx="486697" cy="125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3560329" y="1340512"/>
            <a:ext cx="251992"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7</a:t>
            </a:r>
            <a:endParaRPr lang="ru-RU" sz="1050" dirty="0">
              <a:latin typeface="Times New Roman" panose="02020603050405020304" pitchFamily="18" charset="0"/>
              <a:cs typeface="Times New Roman" panose="02020603050405020304" pitchFamily="18" charset="0"/>
            </a:endParaRPr>
          </a:p>
        </p:txBody>
      </p:sp>
      <p:sp>
        <p:nvSpPr>
          <p:cNvPr id="18" name="Прямоугольник 17"/>
          <p:cNvSpPr/>
          <p:nvPr/>
        </p:nvSpPr>
        <p:spPr>
          <a:xfrm>
            <a:off x="4237444" y="1410051"/>
            <a:ext cx="576000" cy="125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p:cNvSpPr txBox="1"/>
          <p:nvPr/>
        </p:nvSpPr>
        <p:spPr>
          <a:xfrm>
            <a:off x="4245869" y="1337180"/>
            <a:ext cx="319318"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10</a:t>
            </a:r>
            <a:endParaRPr lang="ru-RU" sz="1050" dirty="0">
              <a:latin typeface="Times New Roman" panose="02020603050405020304" pitchFamily="18" charset="0"/>
              <a:cs typeface="Times New Roman" panose="02020603050405020304" pitchFamily="18" charset="0"/>
            </a:endParaRPr>
          </a:p>
        </p:txBody>
      </p:sp>
      <p:sp>
        <p:nvSpPr>
          <p:cNvPr id="20" name="Прямоугольник 19"/>
          <p:cNvSpPr/>
          <p:nvPr/>
        </p:nvSpPr>
        <p:spPr>
          <a:xfrm>
            <a:off x="4995779" y="1410051"/>
            <a:ext cx="576000" cy="125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p:cNvSpPr txBox="1"/>
          <p:nvPr/>
        </p:nvSpPr>
        <p:spPr>
          <a:xfrm>
            <a:off x="4967334" y="1337180"/>
            <a:ext cx="251992"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8</a:t>
            </a:r>
            <a:endParaRPr lang="ru-RU" sz="1050" dirty="0">
              <a:latin typeface="Times New Roman" panose="02020603050405020304" pitchFamily="18" charset="0"/>
              <a:cs typeface="Times New Roman" panose="02020603050405020304" pitchFamily="18" charset="0"/>
            </a:endParaRPr>
          </a:p>
        </p:txBody>
      </p:sp>
      <p:sp>
        <p:nvSpPr>
          <p:cNvPr id="22" name="Прямоугольник 21"/>
          <p:cNvSpPr/>
          <p:nvPr/>
        </p:nvSpPr>
        <p:spPr>
          <a:xfrm>
            <a:off x="3534700" y="1698517"/>
            <a:ext cx="486697" cy="125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p:cNvSpPr txBox="1"/>
          <p:nvPr/>
        </p:nvSpPr>
        <p:spPr>
          <a:xfrm>
            <a:off x="3543124" y="1625646"/>
            <a:ext cx="251992"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9</a:t>
            </a:r>
            <a:endParaRPr lang="ru-RU" sz="1050" dirty="0">
              <a:latin typeface="Times New Roman" panose="02020603050405020304" pitchFamily="18" charset="0"/>
              <a:cs typeface="Times New Roman" panose="02020603050405020304" pitchFamily="18" charset="0"/>
            </a:endParaRPr>
          </a:p>
        </p:txBody>
      </p:sp>
      <p:sp>
        <p:nvSpPr>
          <p:cNvPr id="24" name="Прямоугольник 23"/>
          <p:cNvSpPr/>
          <p:nvPr/>
        </p:nvSpPr>
        <p:spPr>
          <a:xfrm>
            <a:off x="3532246" y="1983652"/>
            <a:ext cx="486697" cy="125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p:cNvSpPr txBox="1"/>
          <p:nvPr/>
        </p:nvSpPr>
        <p:spPr>
          <a:xfrm>
            <a:off x="3540670" y="1910781"/>
            <a:ext cx="319318"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15</a:t>
            </a:r>
            <a:endParaRPr lang="ru-RU" sz="1050" dirty="0">
              <a:latin typeface="Times New Roman" panose="02020603050405020304" pitchFamily="18" charset="0"/>
              <a:cs typeface="Times New Roman" panose="02020603050405020304" pitchFamily="18" charset="0"/>
            </a:endParaRPr>
          </a:p>
        </p:txBody>
      </p:sp>
      <p:sp>
        <p:nvSpPr>
          <p:cNvPr id="26" name="Прямоугольник 25"/>
          <p:cNvSpPr/>
          <p:nvPr/>
        </p:nvSpPr>
        <p:spPr>
          <a:xfrm>
            <a:off x="4259740" y="1983652"/>
            <a:ext cx="486697" cy="125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p:cNvSpPr txBox="1"/>
          <p:nvPr/>
        </p:nvSpPr>
        <p:spPr>
          <a:xfrm>
            <a:off x="4268164" y="1910781"/>
            <a:ext cx="319318"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16</a:t>
            </a:r>
            <a:endParaRPr lang="ru-RU" sz="1050" dirty="0">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4958519" y="1974996"/>
            <a:ext cx="486697" cy="125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TextBox 28"/>
          <p:cNvSpPr txBox="1"/>
          <p:nvPr/>
        </p:nvSpPr>
        <p:spPr>
          <a:xfrm>
            <a:off x="4959569" y="1909499"/>
            <a:ext cx="319318"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17</a:t>
            </a:r>
            <a:endParaRPr lang="ru-RU" sz="1050" dirty="0">
              <a:latin typeface="Times New Roman" panose="02020603050405020304" pitchFamily="18" charset="0"/>
              <a:cs typeface="Times New Roman" panose="02020603050405020304" pitchFamily="18" charset="0"/>
            </a:endParaRPr>
          </a:p>
        </p:txBody>
      </p:sp>
      <p:sp>
        <p:nvSpPr>
          <p:cNvPr id="30" name="Прямоугольник 29"/>
          <p:cNvSpPr/>
          <p:nvPr/>
        </p:nvSpPr>
        <p:spPr>
          <a:xfrm>
            <a:off x="3536576" y="2227486"/>
            <a:ext cx="486697" cy="182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Box 30"/>
          <p:cNvSpPr txBox="1"/>
          <p:nvPr/>
        </p:nvSpPr>
        <p:spPr>
          <a:xfrm>
            <a:off x="3545000" y="2192997"/>
            <a:ext cx="251992"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1</a:t>
            </a:r>
            <a:endParaRPr lang="ru-RU" sz="1050" dirty="0">
              <a:latin typeface="Times New Roman" panose="02020603050405020304" pitchFamily="18" charset="0"/>
              <a:cs typeface="Times New Roman" panose="02020603050405020304" pitchFamily="18" charset="0"/>
            </a:endParaRPr>
          </a:p>
        </p:txBody>
      </p:sp>
      <p:sp>
        <p:nvSpPr>
          <p:cNvPr id="32" name="Прямоугольник 31"/>
          <p:cNvSpPr/>
          <p:nvPr/>
        </p:nvSpPr>
        <p:spPr>
          <a:xfrm>
            <a:off x="3532246" y="2415921"/>
            <a:ext cx="486697" cy="125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TextBox 32"/>
          <p:cNvSpPr txBox="1"/>
          <p:nvPr/>
        </p:nvSpPr>
        <p:spPr>
          <a:xfrm>
            <a:off x="3540670" y="2343050"/>
            <a:ext cx="251992"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4</a:t>
            </a:r>
            <a:endParaRPr lang="ru-RU" sz="1050" dirty="0">
              <a:latin typeface="Times New Roman" panose="02020603050405020304" pitchFamily="18" charset="0"/>
              <a:cs typeface="Times New Roman" panose="02020603050405020304" pitchFamily="18" charset="0"/>
            </a:endParaRPr>
          </a:p>
        </p:txBody>
      </p:sp>
      <p:sp>
        <p:nvSpPr>
          <p:cNvPr id="34" name="Прямоугольник 33"/>
          <p:cNvSpPr/>
          <p:nvPr/>
        </p:nvSpPr>
        <p:spPr>
          <a:xfrm>
            <a:off x="3534700" y="2555229"/>
            <a:ext cx="486697" cy="125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Box 34"/>
          <p:cNvSpPr txBox="1"/>
          <p:nvPr/>
        </p:nvSpPr>
        <p:spPr>
          <a:xfrm>
            <a:off x="3543124" y="2482358"/>
            <a:ext cx="251992"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3</a:t>
            </a:r>
            <a:endParaRPr lang="ru-RU" sz="1050" dirty="0">
              <a:latin typeface="Times New Roman" panose="02020603050405020304" pitchFamily="18" charset="0"/>
              <a:cs typeface="Times New Roman" panose="02020603050405020304" pitchFamily="18" charset="0"/>
            </a:endParaRPr>
          </a:p>
        </p:txBody>
      </p:sp>
      <p:sp>
        <p:nvSpPr>
          <p:cNvPr id="36" name="Прямоугольник 35"/>
          <p:cNvSpPr/>
          <p:nvPr/>
        </p:nvSpPr>
        <p:spPr>
          <a:xfrm>
            <a:off x="4255646" y="2259563"/>
            <a:ext cx="486697" cy="125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TextBox 36"/>
          <p:cNvSpPr txBox="1"/>
          <p:nvPr/>
        </p:nvSpPr>
        <p:spPr>
          <a:xfrm>
            <a:off x="4264070" y="2186692"/>
            <a:ext cx="251992"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5</a:t>
            </a:r>
            <a:endParaRPr lang="ru-RU" sz="1050" dirty="0">
              <a:latin typeface="Times New Roman" panose="02020603050405020304" pitchFamily="18" charset="0"/>
              <a:cs typeface="Times New Roman" panose="02020603050405020304" pitchFamily="18" charset="0"/>
            </a:endParaRPr>
          </a:p>
        </p:txBody>
      </p:sp>
      <p:sp>
        <p:nvSpPr>
          <p:cNvPr id="38" name="Прямоугольник 37"/>
          <p:cNvSpPr/>
          <p:nvPr/>
        </p:nvSpPr>
        <p:spPr>
          <a:xfrm>
            <a:off x="4267905" y="2398441"/>
            <a:ext cx="486697" cy="125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TextBox 38"/>
          <p:cNvSpPr txBox="1"/>
          <p:nvPr/>
        </p:nvSpPr>
        <p:spPr>
          <a:xfrm>
            <a:off x="4276329" y="2325570"/>
            <a:ext cx="251992"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6</a:t>
            </a:r>
            <a:endParaRPr lang="ru-RU" sz="1050" dirty="0">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4265416" y="2546229"/>
            <a:ext cx="486697" cy="125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TextBox 40"/>
          <p:cNvSpPr txBox="1"/>
          <p:nvPr/>
        </p:nvSpPr>
        <p:spPr>
          <a:xfrm>
            <a:off x="4273840" y="2473358"/>
            <a:ext cx="251992"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2</a:t>
            </a:r>
            <a:endParaRPr lang="ru-RU" sz="105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735621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18CA14E-F571-48CC-B157-3C2374F1A453}"/>
              </a:ext>
            </a:extLst>
          </p:cNvPr>
          <p:cNvSpPr>
            <a:spLocks noGrp="1"/>
          </p:cNvSpPr>
          <p:nvPr>
            <p:ph type="title"/>
          </p:nvPr>
        </p:nvSpPr>
        <p:spPr>
          <a:xfrm>
            <a:off x="4851080" y="928132"/>
            <a:ext cx="7340919" cy="1423182"/>
          </a:xfrm>
        </p:spPr>
        <p:txBody>
          <a:bodyPr>
            <a:normAutofit fontScale="90000"/>
          </a:bodyPr>
          <a:lstStyle/>
          <a:p>
            <a:r>
              <a:rPr lang="en-US" sz="1600" dirty="0">
                <a:latin typeface="Times New Roman" panose="02020603050405020304" pitchFamily="18" charset="0"/>
                <a:cs typeface="Times New Roman" panose="02020603050405020304" pitchFamily="18" charset="0"/>
              </a:rPr>
              <a:t>Structural and textural features and stages of deformation are:</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1) lenticular (from one to three centimeters in </a:t>
            </a:r>
            <a:r>
              <a:rPr lang="en-US" sz="1600" dirty="0" err="1">
                <a:latin typeface="Times New Roman" panose="02020603050405020304" pitchFamily="18" charset="0"/>
                <a:cs typeface="Times New Roman" panose="02020603050405020304" pitchFamily="18" charset="0"/>
              </a:rPr>
              <a:t>thikness</a:t>
            </a:r>
            <a:r>
              <a:rPr lang="en-US" sz="1600" dirty="0">
                <a:latin typeface="Times New Roman" panose="02020603050405020304" pitchFamily="18" charset="0"/>
                <a:cs typeface="Times New Roman" panose="02020603050405020304" pitchFamily="18" charset="0"/>
              </a:rPr>
              <a:t>);</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2) irregular ore bodies (lenses some centimeters thick, pods, schlieren); some lenses, pods, schlieren pods is grouped forming vein type</a:t>
            </a:r>
            <a:r>
              <a:rPr lang="ru-RU" sz="16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3) schlieren type during the tectonic processes is transformed to structure of tectonic flow, deformation structure up to forming the structure of “snowball” type – massive chromitites; </a:t>
            </a:r>
            <a:r>
              <a:rPr lang="en-US" sz="1800" dirty="0">
                <a:latin typeface="Times New Roman" panose="02020603050405020304" pitchFamily="18" charset="0"/>
                <a:cs typeface="Times New Roman" panose="02020603050405020304" pitchFamily="18" charset="0"/>
              </a:rPr>
              <a:t/>
            </a:r>
            <a:br>
              <a:rPr lang="en-US" sz="1800" dirty="0">
                <a:latin typeface="Times New Roman" panose="02020603050405020304" pitchFamily="18" charset="0"/>
                <a:cs typeface="Times New Roman" panose="02020603050405020304" pitchFamily="18" charset="0"/>
              </a:rPr>
            </a:br>
            <a:endParaRPr lang="ru-RU" sz="1800" dirty="0">
              <a:solidFill>
                <a:srgbClr val="FF0000"/>
              </a:solidFill>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xmlns="" id="{C72CB074-871C-4F35-9807-E009A8F7299F}"/>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501034" y="5032057"/>
            <a:ext cx="1958329" cy="1584000"/>
          </a:xfrm>
          <a:prstGeom prst="rect">
            <a:avLst/>
          </a:prstGeom>
        </p:spPr>
      </p:pic>
      <p:pic>
        <p:nvPicPr>
          <p:cNvPr id="11" name="Рисунок 10">
            <a:extLst>
              <a:ext uri="{FF2B5EF4-FFF2-40B4-BE49-F238E27FC236}">
                <a16:creationId xmlns:a16="http://schemas.microsoft.com/office/drawing/2014/main" xmlns="" id="{70714F83-FC6F-4D80-9A44-A28892ED17A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575" y="2952153"/>
            <a:ext cx="2366220" cy="1584000"/>
          </a:xfrm>
          <a:prstGeom prst="rect">
            <a:avLst/>
          </a:prstGeom>
        </p:spPr>
      </p:pic>
      <p:pic>
        <p:nvPicPr>
          <p:cNvPr id="15" name="Рисунок 14">
            <a:extLst>
              <a:ext uri="{FF2B5EF4-FFF2-40B4-BE49-F238E27FC236}">
                <a16:creationId xmlns:a16="http://schemas.microsoft.com/office/drawing/2014/main" xmlns="" id="{4E8AAFB9-18A1-427B-81DA-78C2288AB19E}"/>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8362" y="907745"/>
            <a:ext cx="2112000" cy="1584000"/>
          </a:xfrm>
          <a:prstGeom prst="rect">
            <a:avLst/>
          </a:prstGeom>
        </p:spPr>
      </p:pic>
      <p:pic>
        <p:nvPicPr>
          <p:cNvPr id="17" name="Рисунок 16">
            <a:extLst>
              <a:ext uri="{FF2B5EF4-FFF2-40B4-BE49-F238E27FC236}">
                <a16:creationId xmlns:a16="http://schemas.microsoft.com/office/drawing/2014/main" xmlns="" id="{CDA875F3-4B52-49EE-A6A5-C883994948C6}"/>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55685" y="5023799"/>
            <a:ext cx="2112000" cy="1584000"/>
          </a:xfrm>
          <a:prstGeom prst="rect">
            <a:avLst/>
          </a:prstGeom>
        </p:spPr>
      </p:pic>
      <p:pic>
        <p:nvPicPr>
          <p:cNvPr id="19" name="Рисунок 18">
            <a:extLst>
              <a:ext uri="{FF2B5EF4-FFF2-40B4-BE49-F238E27FC236}">
                <a16:creationId xmlns:a16="http://schemas.microsoft.com/office/drawing/2014/main" xmlns="" id="{C66AC5D2-E193-4FD5-9852-39CBDEDC672A}"/>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512379" y="2952787"/>
            <a:ext cx="2112000" cy="1584000"/>
          </a:xfrm>
          <a:prstGeom prst="rect">
            <a:avLst/>
          </a:prstGeom>
        </p:spPr>
      </p:pic>
      <p:pic>
        <p:nvPicPr>
          <p:cNvPr id="10" name="Объект 14">
            <a:extLst>
              <a:ext uri="{FF2B5EF4-FFF2-40B4-BE49-F238E27FC236}">
                <a16:creationId xmlns:a16="http://schemas.microsoft.com/office/drawing/2014/main" xmlns="" id="{07C618B7-E931-4BED-82E0-2DF2B9968A09}"/>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4851080" y="2176088"/>
            <a:ext cx="3256677" cy="2621819"/>
          </a:xfrm>
          <a:prstGeom prst="rect">
            <a:avLst/>
          </a:prstGeom>
          <a:solidFill>
            <a:srgbClr val="FFFFCC"/>
          </a:solidFill>
        </p:spPr>
      </p:pic>
      <p:sp>
        <p:nvSpPr>
          <p:cNvPr id="3" name="TextBox 2">
            <a:extLst>
              <a:ext uri="{FF2B5EF4-FFF2-40B4-BE49-F238E27FC236}">
                <a16:creationId xmlns:a16="http://schemas.microsoft.com/office/drawing/2014/main" xmlns="" id="{20604323-D8F8-481E-8044-C98EF8F60773}"/>
              </a:ext>
            </a:extLst>
          </p:cNvPr>
          <p:cNvSpPr txBox="1"/>
          <p:nvPr/>
        </p:nvSpPr>
        <p:spPr>
          <a:xfrm>
            <a:off x="0" y="295732"/>
            <a:ext cx="12096750" cy="523220"/>
          </a:xfrm>
          <a:prstGeom prst="rect">
            <a:avLst/>
          </a:prstGeom>
          <a:noFill/>
        </p:spPr>
        <p:txBody>
          <a:bodyPr wrap="square" rtlCol="0">
            <a:spAutoFit/>
          </a:bodyPr>
          <a:lstStyle/>
          <a:p>
            <a:pPr algn="just"/>
            <a:r>
              <a:rPr lang="en-US" sz="1400" spc="-30" dirty="0">
                <a:latin typeface="Times New Roman" panose="02020603050405020304" pitchFamily="18" charset="0"/>
                <a:cs typeface="Times New Roman" panose="02020603050405020304" pitchFamily="18" charset="0"/>
              </a:rPr>
              <a:t>Chromitites are located within the mantle section (</a:t>
            </a:r>
            <a:r>
              <a:rPr lang="en-US" sz="1400" spc="-30" dirty="0" err="1">
                <a:latin typeface="Times New Roman" panose="02020603050405020304" pitchFamily="18" charset="0"/>
                <a:cs typeface="Times New Roman" panose="02020603050405020304" pitchFamily="18" charset="0"/>
              </a:rPr>
              <a:t>dunites</a:t>
            </a:r>
            <a:r>
              <a:rPr lang="en-US" sz="1400" spc="-30" dirty="0">
                <a:latin typeface="Times New Roman" panose="02020603050405020304" pitchFamily="18" charset="0"/>
                <a:cs typeface="Times New Roman" panose="02020603050405020304" pitchFamily="18" charset="0"/>
              </a:rPr>
              <a:t>, </a:t>
            </a:r>
            <a:r>
              <a:rPr lang="en-US" sz="1400" spc="-30" dirty="0" err="1">
                <a:latin typeface="Times New Roman" panose="02020603050405020304" pitchFamily="18" charset="0"/>
                <a:cs typeface="Times New Roman" panose="02020603050405020304" pitchFamily="18" charset="0"/>
              </a:rPr>
              <a:t>garzburgites</a:t>
            </a:r>
            <a:r>
              <a:rPr lang="en-US" sz="1400" spc="-30" dirty="0">
                <a:latin typeface="Times New Roman" panose="02020603050405020304" pitchFamily="18" charset="0"/>
                <a:cs typeface="Times New Roman" panose="02020603050405020304" pitchFamily="18" charset="0"/>
              </a:rPr>
              <a:t>, </a:t>
            </a:r>
            <a:r>
              <a:rPr lang="en-US" sz="1400" spc="-30" dirty="0" err="1">
                <a:latin typeface="Times New Roman" panose="02020603050405020304" pitchFamily="18" charset="0"/>
                <a:cs typeface="Times New Roman" panose="02020603050405020304" pitchFamily="18" charset="0"/>
              </a:rPr>
              <a:t>serpentenites</a:t>
            </a:r>
            <a:r>
              <a:rPr lang="en-US" sz="1400" spc="-30" dirty="0">
                <a:latin typeface="Times New Roman" panose="02020603050405020304" pitchFamily="18" charset="0"/>
                <a:cs typeface="Times New Roman" panose="02020603050405020304" pitchFamily="18" charset="0"/>
              </a:rPr>
              <a:t>). Massive chromitites consist of aggregate euhedral to </a:t>
            </a:r>
            <a:r>
              <a:rPr lang="en-US" sz="1400" spc="-30" dirty="0" err="1">
                <a:latin typeface="Times New Roman" panose="02020603050405020304" pitchFamily="18" charset="0"/>
                <a:cs typeface="Times New Roman" panose="02020603050405020304" pitchFamily="18" charset="0"/>
              </a:rPr>
              <a:t>subhedral</a:t>
            </a:r>
            <a:r>
              <a:rPr lang="en-US" sz="1400" spc="-30" dirty="0">
                <a:latin typeface="Times New Roman" panose="02020603050405020304" pitchFamily="18" charset="0"/>
                <a:cs typeface="Times New Roman" panose="02020603050405020304" pitchFamily="18" charset="0"/>
              </a:rPr>
              <a:t> crystal shape of chromite grains, only separated one from the other by a thin film of chlorite and serpentine or olivine and minor serpentine. </a:t>
            </a:r>
            <a:endParaRPr lang="ru-RU" sz="1400" spc="-3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BB7599C1-EEA0-46A6-884F-6D7BAFF8C5C3}"/>
              </a:ext>
            </a:extLst>
          </p:cNvPr>
          <p:cNvSpPr txBox="1"/>
          <p:nvPr/>
        </p:nvSpPr>
        <p:spPr>
          <a:xfrm>
            <a:off x="4619631" y="44943"/>
            <a:ext cx="2706575" cy="400110"/>
          </a:xfrm>
          <a:prstGeom prst="rect">
            <a:avLst/>
          </a:prstGeom>
          <a:noFill/>
        </p:spPr>
        <p:txBody>
          <a:bodyPr wrap="none" rtlCol="0">
            <a:spAutoFit/>
          </a:bodyPr>
          <a:lstStyle/>
          <a:p>
            <a:r>
              <a:rPr lang="en-US" sz="20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Features of chromitites</a:t>
            </a:r>
            <a:endParaRPr lang="ru-RU" sz="2000" b="1" dirty="0"/>
          </a:p>
        </p:txBody>
      </p:sp>
      <p:pic>
        <p:nvPicPr>
          <p:cNvPr id="16" name="Рисунок 15" descr="E:\Конференции\Улан-Удэ_2017\графика\УС 2-12.jpg">
            <a:extLst>
              <a:ext uri="{FF2B5EF4-FFF2-40B4-BE49-F238E27FC236}">
                <a16:creationId xmlns:a16="http://schemas.microsoft.com/office/drawing/2014/main" xmlns="" id="{6A09B19D-7CC2-47BC-A3DF-31EC945F7F78}"/>
              </a:ext>
            </a:extLst>
          </p:cNvPr>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341870" y="889268"/>
            <a:ext cx="2160000" cy="1584000"/>
          </a:xfrm>
          <a:prstGeom prst="rect">
            <a:avLst/>
          </a:prstGeom>
          <a:noFill/>
          <a:ln>
            <a:noFill/>
          </a:ln>
        </p:spPr>
      </p:pic>
      <p:sp>
        <p:nvSpPr>
          <p:cNvPr id="5" name="TextBox 4">
            <a:extLst>
              <a:ext uri="{FF2B5EF4-FFF2-40B4-BE49-F238E27FC236}">
                <a16:creationId xmlns:a16="http://schemas.microsoft.com/office/drawing/2014/main" xmlns="" id="{DF9F49AB-2C9F-4120-8FF0-A2B91072A00F}"/>
              </a:ext>
            </a:extLst>
          </p:cNvPr>
          <p:cNvSpPr txBox="1"/>
          <p:nvPr/>
        </p:nvSpPr>
        <p:spPr>
          <a:xfrm>
            <a:off x="6238461" y="4562079"/>
            <a:ext cx="3474317" cy="338554"/>
          </a:xfrm>
          <a:prstGeom prst="rect">
            <a:avLst/>
          </a:prstGeom>
          <a:noFill/>
        </p:spPr>
        <p:txBody>
          <a:bodyPr wrap="square" rtlCol="0">
            <a:spAutoFit/>
          </a:bodyPr>
          <a:lstStyle/>
          <a:p>
            <a:endParaRPr lang="ru-RU" sz="1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A24FDD50-562D-4FE2-8478-FF4D9015CEFA}"/>
              </a:ext>
            </a:extLst>
          </p:cNvPr>
          <p:cNvSpPr txBox="1"/>
          <p:nvPr/>
        </p:nvSpPr>
        <p:spPr>
          <a:xfrm>
            <a:off x="290272" y="2449604"/>
            <a:ext cx="1662186" cy="276999"/>
          </a:xfrm>
          <a:prstGeom prst="rect">
            <a:avLst/>
          </a:prstGeom>
          <a:noFill/>
        </p:spPr>
        <p:txBody>
          <a:bodyPr wrap="none" rtlCol="0">
            <a:spAutoFit/>
          </a:bodyPr>
          <a:lstStyle/>
          <a:p>
            <a:r>
              <a:rPr lang="en-US" sz="1200" i="1" dirty="0" err="1">
                <a:latin typeface="Times New Roman" panose="02020603050405020304" pitchFamily="18" charset="0"/>
                <a:cs typeface="Times New Roman" panose="02020603050405020304" pitchFamily="18" charset="0"/>
              </a:rPr>
              <a:t>Shlieren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lensoidal</a:t>
            </a:r>
            <a:r>
              <a:rPr lang="en-US" sz="1200" i="1" dirty="0">
                <a:latin typeface="Times New Roman" panose="02020603050405020304" pitchFamily="18" charset="0"/>
                <a:cs typeface="Times New Roman" panose="02020603050405020304" pitchFamily="18" charset="0"/>
              </a:rPr>
              <a:t> pods</a:t>
            </a:r>
            <a:endParaRPr lang="ru-RU" sz="1200" i="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E1009CBC-22DD-40FC-A51E-335B4FF5E40C}"/>
              </a:ext>
            </a:extLst>
          </p:cNvPr>
          <p:cNvSpPr txBox="1"/>
          <p:nvPr/>
        </p:nvSpPr>
        <p:spPr>
          <a:xfrm>
            <a:off x="2590777" y="2427231"/>
            <a:ext cx="1662186" cy="276999"/>
          </a:xfrm>
          <a:prstGeom prst="rect">
            <a:avLst/>
          </a:prstGeom>
          <a:noFill/>
        </p:spPr>
        <p:txBody>
          <a:bodyPr wrap="none" rtlCol="0">
            <a:spAutoFit/>
          </a:bodyPr>
          <a:lstStyle/>
          <a:p>
            <a:r>
              <a:rPr lang="en-US" sz="1200" i="1" dirty="0" err="1">
                <a:latin typeface="Times New Roman" panose="02020603050405020304" pitchFamily="18" charset="0"/>
                <a:cs typeface="Times New Roman" panose="02020603050405020304" pitchFamily="18" charset="0"/>
              </a:rPr>
              <a:t>Shlieren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lensoidal</a:t>
            </a:r>
            <a:r>
              <a:rPr lang="en-US" sz="1200" i="1" dirty="0">
                <a:latin typeface="Times New Roman" panose="02020603050405020304" pitchFamily="18" charset="0"/>
                <a:cs typeface="Times New Roman" panose="02020603050405020304" pitchFamily="18" charset="0"/>
              </a:rPr>
              <a:t> pods</a:t>
            </a:r>
            <a:endParaRPr lang="ru-RU" sz="1200" i="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D5C8D362-D187-446F-8B0B-79B1F69F07FC}"/>
              </a:ext>
            </a:extLst>
          </p:cNvPr>
          <p:cNvSpPr txBox="1"/>
          <p:nvPr/>
        </p:nvSpPr>
        <p:spPr>
          <a:xfrm>
            <a:off x="251221" y="4521250"/>
            <a:ext cx="1794658" cy="276999"/>
          </a:xfrm>
          <a:prstGeom prst="rect">
            <a:avLst/>
          </a:prstGeom>
          <a:noFill/>
        </p:spPr>
        <p:txBody>
          <a:bodyPr wrap="none" rtlCol="0">
            <a:spAutoFit/>
          </a:bodyPr>
          <a:lstStyle/>
          <a:p>
            <a:r>
              <a:rPr lang="ru-RU" sz="1200" i="1" dirty="0" err="1">
                <a:latin typeface="Times New Roman" panose="02020603050405020304" pitchFamily="18" charset="0"/>
                <a:cs typeface="Times New Roman" panose="02020603050405020304" pitchFamily="18" charset="0"/>
              </a:rPr>
              <a:t>Vein</a:t>
            </a:r>
            <a:r>
              <a:rPr lang="ru-RU" sz="1200" i="1"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type</a:t>
            </a:r>
            <a:r>
              <a:rPr lang="ru-RU" sz="1200" i="1"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deformed pods</a:t>
            </a:r>
            <a:endParaRPr lang="ru-RU" sz="1200" i="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E5C19861-D22C-4BA4-85F8-B6E9FC388E3B}"/>
              </a:ext>
            </a:extLst>
          </p:cNvPr>
          <p:cNvSpPr txBox="1"/>
          <p:nvPr/>
        </p:nvSpPr>
        <p:spPr>
          <a:xfrm>
            <a:off x="3175082" y="4494630"/>
            <a:ext cx="747897" cy="276999"/>
          </a:xfrm>
          <a:prstGeom prst="rect">
            <a:avLst/>
          </a:prstGeom>
          <a:noFill/>
        </p:spPr>
        <p:txBody>
          <a:bodyPr wrap="none" rtlCol="0">
            <a:spAutoFit/>
          </a:bodyPr>
          <a:lstStyle/>
          <a:p>
            <a:r>
              <a:rPr lang="ru-RU" sz="1200" i="1" dirty="0" err="1">
                <a:latin typeface="Times New Roman" panose="02020603050405020304" pitchFamily="18" charset="0"/>
                <a:cs typeface="Times New Roman" panose="02020603050405020304" pitchFamily="18" charset="0"/>
              </a:rPr>
              <a:t>Vein</a:t>
            </a:r>
            <a:r>
              <a:rPr lang="ru-RU" sz="1200" i="1"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type</a:t>
            </a:r>
            <a:endParaRPr lang="ru-RU" sz="1200" i="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0E2DF27F-35D3-48DA-9743-FCCFB4DFC3E9}"/>
              </a:ext>
            </a:extLst>
          </p:cNvPr>
          <p:cNvSpPr txBox="1"/>
          <p:nvPr/>
        </p:nvSpPr>
        <p:spPr>
          <a:xfrm>
            <a:off x="46510" y="6606552"/>
            <a:ext cx="1676164" cy="276999"/>
          </a:xfrm>
          <a:prstGeom prst="rect">
            <a:avLst/>
          </a:prstGeom>
          <a:noFill/>
        </p:spPr>
        <p:txBody>
          <a:bodyPr wrap="none" rtlCol="0">
            <a:spAutoFit/>
          </a:bodyPr>
          <a:lstStyle/>
          <a:p>
            <a:r>
              <a:rPr lang="en-US" sz="1200" i="1" dirty="0">
                <a:latin typeface="Times New Roman" panose="02020603050405020304" pitchFamily="18" charset="0"/>
                <a:cs typeface="Times New Roman" panose="02020603050405020304" pitchFamily="18" charset="0"/>
              </a:rPr>
              <a:t>Structure of “snowball”</a:t>
            </a:r>
            <a:endParaRPr lang="ru-RU" sz="1200" i="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03EBC493-3477-4299-B33B-4DDCF576CB1B}"/>
              </a:ext>
            </a:extLst>
          </p:cNvPr>
          <p:cNvSpPr txBox="1"/>
          <p:nvPr/>
        </p:nvSpPr>
        <p:spPr>
          <a:xfrm>
            <a:off x="2501034" y="6562268"/>
            <a:ext cx="1642341" cy="276999"/>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Deformed structure</a:t>
            </a:r>
            <a:endParaRPr lang="ru-RU" sz="1200" i="1" dirty="0">
              <a:latin typeface="Times New Roman" panose="02020603050405020304" pitchFamily="18" charset="0"/>
              <a:cs typeface="Times New Roman" panose="02020603050405020304" pitchFamily="18" charset="0"/>
            </a:endParaRPr>
          </a:p>
        </p:txBody>
      </p:sp>
      <p:sp>
        <p:nvSpPr>
          <p:cNvPr id="24" name="Стрелка: вниз 23">
            <a:extLst>
              <a:ext uri="{FF2B5EF4-FFF2-40B4-BE49-F238E27FC236}">
                <a16:creationId xmlns:a16="http://schemas.microsoft.com/office/drawing/2014/main" xmlns="" id="{4722D51D-310C-4AA1-9770-7D4446507260}"/>
              </a:ext>
            </a:extLst>
          </p:cNvPr>
          <p:cNvSpPr/>
          <p:nvPr/>
        </p:nvSpPr>
        <p:spPr>
          <a:xfrm>
            <a:off x="1939953" y="2508101"/>
            <a:ext cx="747897" cy="404721"/>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Стрелка: вниз 25">
            <a:extLst>
              <a:ext uri="{FF2B5EF4-FFF2-40B4-BE49-F238E27FC236}">
                <a16:creationId xmlns:a16="http://schemas.microsoft.com/office/drawing/2014/main" xmlns="" id="{91291EA2-FEFB-49FC-BB41-3532D4572E80}"/>
              </a:ext>
            </a:extLst>
          </p:cNvPr>
          <p:cNvSpPr/>
          <p:nvPr/>
        </p:nvSpPr>
        <p:spPr>
          <a:xfrm>
            <a:off x="1920880" y="4562079"/>
            <a:ext cx="747897" cy="404721"/>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29" name="Таблица 28">
            <a:extLst>
              <a:ext uri="{FF2B5EF4-FFF2-40B4-BE49-F238E27FC236}">
                <a16:creationId xmlns:a16="http://schemas.microsoft.com/office/drawing/2014/main" xmlns="" id="{4E3C90EB-6C9E-4333-B213-877158E761BE}"/>
              </a:ext>
            </a:extLst>
          </p:cNvPr>
          <p:cNvGraphicFramePr>
            <a:graphicFrameLocks noGrp="1"/>
          </p:cNvGraphicFramePr>
          <p:nvPr>
            <p:extLst>
              <p:ext uri="{D42A27DB-BD31-4B8C-83A1-F6EECF244321}">
                <p14:modId xmlns="" xmlns:p14="http://schemas.microsoft.com/office/powerpoint/2010/main" val="405874593"/>
              </p:ext>
            </p:extLst>
          </p:nvPr>
        </p:nvGraphicFramePr>
        <p:xfrm>
          <a:off x="4634654" y="5209696"/>
          <a:ext cx="6077585" cy="1121664"/>
        </p:xfrm>
        <a:graphic>
          <a:graphicData uri="http://schemas.openxmlformats.org/drawingml/2006/table">
            <a:tbl>
              <a:tblPr firstRow="1" firstCol="1" bandRow="1">
                <a:tableStyleId>{5C22544A-7EE6-4342-B048-85BDC9FD1C3A}</a:tableStyleId>
              </a:tblPr>
              <a:tblGrid>
                <a:gridCol w="1476375">
                  <a:extLst>
                    <a:ext uri="{9D8B030D-6E8A-4147-A177-3AD203B41FA5}">
                      <a16:colId xmlns:a16="http://schemas.microsoft.com/office/drawing/2014/main" xmlns="" val="484003403"/>
                    </a:ext>
                  </a:extLst>
                </a:gridCol>
                <a:gridCol w="1524000">
                  <a:extLst>
                    <a:ext uri="{9D8B030D-6E8A-4147-A177-3AD203B41FA5}">
                      <a16:colId xmlns:a16="http://schemas.microsoft.com/office/drawing/2014/main" xmlns="" val="2742724037"/>
                    </a:ext>
                  </a:extLst>
                </a:gridCol>
                <a:gridCol w="1530985">
                  <a:extLst>
                    <a:ext uri="{9D8B030D-6E8A-4147-A177-3AD203B41FA5}">
                      <a16:colId xmlns:a16="http://schemas.microsoft.com/office/drawing/2014/main" xmlns="" val="2171142863"/>
                    </a:ext>
                  </a:extLst>
                </a:gridCol>
                <a:gridCol w="1546225">
                  <a:extLst>
                    <a:ext uri="{9D8B030D-6E8A-4147-A177-3AD203B41FA5}">
                      <a16:colId xmlns:a16="http://schemas.microsoft.com/office/drawing/2014/main" xmlns="" val="1132032510"/>
                    </a:ext>
                  </a:extLst>
                </a:gridCol>
              </a:tblGrid>
              <a:tr h="172136">
                <a:tc>
                  <a:txBody>
                    <a:bodyPr/>
                    <a:lstStyle/>
                    <a:p>
                      <a:pPr>
                        <a:lnSpc>
                          <a:spcPct val="115000"/>
                        </a:lnSpc>
                        <a:spcAft>
                          <a:spcPts val="0"/>
                        </a:spcAft>
                      </a:pPr>
                      <a:r>
                        <a:rPr lang="en-US" sz="1600" dirty="0">
                          <a:ln>
                            <a:noFill/>
                          </a:ln>
                          <a:solidFill>
                            <a:schemeClr val="tx1"/>
                          </a:solidFill>
                          <a:effectLst/>
                          <a:latin typeface="Times New Roman" panose="02020603050405020304" pitchFamily="18" charset="0"/>
                          <a:cs typeface="Times New Roman" panose="02020603050405020304" pitchFamily="18" charset="0"/>
                        </a:rPr>
                        <a:t> </a:t>
                      </a:r>
                      <a:endParaRPr lang="ru-RU" sz="16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nSpc>
                          <a:spcPct val="115000"/>
                        </a:lnSpc>
                        <a:spcAft>
                          <a:spcPts val="0"/>
                        </a:spcAft>
                      </a:pPr>
                      <a:r>
                        <a:rPr lang="en-US" sz="1600" dirty="0">
                          <a:ln>
                            <a:noFill/>
                          </a:ln>
                          <a:solidFill>
                            <a:schemeClr val="tx1"/>
                          </a:solidFill>
                          <a:effectLst/>
                          <a:latin typeface="Times New Roman" panose="02020603050405020304" pitchFamily="18" charset="0"/>
                          <a:cs typeface="Times New Roman" panose="02020603050405020304" pitchFamily="18" charset="0"/>
                        </a:rPr>
                        <a:t>Al#</a:t>
                      </a:r>
                      <a:endParaRPr lang="ru-RU" sz="16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nSpc>
                          <a:spcPct val="115000"/>
                        </a:lnSpc>
                        <a:spcAft>
                          <a:spcPts val="0"/>
                        </a:spcAft>
                      </a:pPr>
                      <a:r>
                        <a:rPr lang="en-US" sz="1600" dirty="0">
                          <a:ln>
                            <a:noFill/>
                          </a:ln>
                          <a:solidFill>
                            <a:schemeClr val="tx1"/>
                          </a:solidFill>
                          <a:effectLst/>
                          <a:latin typeface="Times New Roman" panose="02020603050405020304" pitchFamily="18" charset="0"/>
                          <a:cs typeface="Times New Roman" panose="02020603050405020304" pitchFamily="18" charset="0"/>
                        </a:rPr>
                        <a:t>Cr#</a:t>
                      </a:r>
                      <a:endParaRPr lang="ru-RU" sz="16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nSpc>
                          <a:spcPct val="115000"/>
                        </a:lnSpc>
                        <a:spcAft>
                          <a:spcPts val="0"/>
                        </a:spcAft>
                      </a:pPr>
                      <a:r>
                        <a:rPr lang="en-US" sz="1600" dirty="0">
                          <a:ln>
                            <a:noFill/>
                          </a:ln>
                          <a:solidFill>
                            <a:schemeClr val="tx1"/>
                          </a:solidFill>
                          <a:effectLst/>
                          <a:latin typeface="Times New Roman" panose="02020603050405020304" pitchFamily="18" charset="0"/>
                          <a:cs typeface="Times New Roman" panose="02020603050405020304" pitchFamily="18" charset="0"/>
                        </a:rPr>
                        <a:t>Mg#</a:t>
                      </a:r>
                      <a:endParaRPr lang="ru-RU" sz="16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xmlns="" val="1493864636"/>
                  </a:ext>
                </a:extLst>
              </a:tr>
              <a:tr h="0">
                <a:tc>
                  <a:txBody>
                    <a:bodyPr/>
                    <a:lstStyle/>
                    <a:p>
                      <a:pPr>
                        <a:lnSpc>
                          <a:spcPct val="115000"/>
                        </a:lnSpc>
                        <a:spcAft>
                          <a:spcPts val="0"/>
                        </a:spcAft>
                      </a:pPr>
                      <a:r>
                        <a:rPr lang="en-US" sz="1600" dirty="0">
                          <a:ln>
                            <a:noFill/>
                          </a:ln>
                          <a:solidFill>
                            <a:schemeClr val="tx1"/>
                          </a:solidFill>
                          <a:effectLst/>
                          <a:latin typeface="Times New Roman" panose="02020603050405020304" pitchFamily="18" charset="0"/>
                          <a:cs typeface="Times New Roman" panose="02020603050405020304" pitchFamily="18" charset="0"/>
                        </a:rPr>
                        <a:t>I group</a:t>
                      </a:r>
                      <a:endParaRPr lang="ru-RU" sz="16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1600">
                          <a:ln>
                            <a:noFill/>
                          </a:ln>
                          <a:solidFill>
                            <a:schemeClr val="tx1"/>
                          </a:solidFill>
                          <a:effectLst/>
                          <a:latin typeface="Times New Roman" panose="02020603050405020304" pitchFamily="18" charset="0"/>
                          <a:cs typeface="Times New Roman" panose="02020603050405020304" pitchFamily="18" charset="0"/>
                        </a:rPr>
                        <a:t>24-60</a:t>
                      </a:r>
                      <a:endParaRPr lang="ru-RU" sz="160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1600" dirty="0">
                          <a:ln>
                            <a:noFill/>
                          </a:ln>
                          <a:solidFill>
                            <a:schemeClr val="tx1"/>
                          </a:solidFill>
                          <a:effectLst/>
                          <a:latin typeface="Times New Roman" panose="02020603050405020304" pitchFamily="18" charset="0"/>
                          <a:cs typeface="Times New Roman" panose="02020603050405020304" pitchFamily="18" charset="0"/>
                        </a:rPr>
                        <a:t>36 - 74</a:t>
                      </a:r>
                      <a:endParaRPr lang="ru-RU" sz="16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1600" dirty="0">
                          <a:ln>
                            <a:noFill/>
                          </a:ln>
                          <a:solidFill>
                            <a:schemeClr val="tx1"/>
                          </a:solidFill>
                          <a:effectLst/>
                          <a:latin typeface="Times New Roman" panose="02020603050405020304" pitchFamily="18" charset="0"/>
                          <a:cs typeface="Times New Roman" panose="02020603050405020304" pitchFamily="18" charset="0"/>
                        </a:rPr>
                        <a:t>45 - 74</a:t>
                      </a:r>
                      <a:endParaRPr lang="ru-RU" sz="16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866991692"/>
                  </a:ext>
                </a:extLst>
              </a:tr>
              <a:tr h="0">
                <a:tc>
                  <a:txBody>
                    <a:bodyPr/>
                    <a:lstStyle/>
                    <a:p>
                      <a:pPr>
                        <a:lnSpc>
                          <a:spcPct val="115000"/>
                        </a:lnSpc>
                        <a:spcAft>
                          <a:spcPts val="0"/>
                        </a:spcAft>
                      </a:pPr>
                      <a:r>
                        <a:rPr lang="en-US" sz="1600" dirty="0">
                          <a:ln>
                            <a:noFill/>
                          </a:ln>
                          <a:solidFill>
                            <a:schemeClr val="tx1"/>
                          </a:solidFill>
                          <a:effectLst/>
                          <a:latin typeface="Times New Roman" panose="02020603050405020304" pitchFamily="18" charset="0"/>
                          <a:cs typeface="Times New Roman" panose="02020603050405020304" pitchFamily="18" charset="0"/>
                        </a:rPr>
                        <a:t>II group</a:t>
                      </a:r>
                      <a:endParaRPr lang="ru-RU" sz="16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1600" dirty="0">
                          <a:ln>
                            <a:noFill/>
                          </a:ln>
                          <a:solidFill>
                            <a:schemeClr val="tx1"/>
                          </a:solidFill>
                          <a:effectLst/>
                          <a:latin typeface="Times New Roman" panose="02020603050405020304" pitchFamily="18" charset="0"/>
                          <a:cs typeface="Times New Roman" panose="02020603050405020304" pitchFamily="18" charset="0"/>
                        </a:rPr>
                        <a:t>14 - 23</a:t>
                      </a:r>
                      <a:endParaRPr lang="ru-RU" sz="16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1600" dirty="0">
                          <a:ln>
                            <a:noFill/>
                          </a:ln>
                          <a:solidFill>
                            <a:schemeClr val="tx1"/>
                          </a:solidFill>
                          <a:effectLst/>
                          <a:latin typeface="Times New Roman" panose="02020603050405020304" pitchFamily="18" charset="0"/>
                          <a:cs typeface="Times New Roman" panose="02020603050405020304" pitchFamily="18" charset="0"/>
                        </a:rPr>
                        <a:t>74 - 81</a:t>
                      </a:r>
                      <a:endParaRPr lang="ru-RU" sz="16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1600">
                          <a:ln>
                            <a:noFill/>
                          </a:ln>
                          <a:solidFill>
                            <a:schemeClr val="tx1"/>
                          </a:solidFill>
                          <a:effectLst/>
                          <a:latin typeface="Times New Roman" panose="02020603050405020304" pitchFamily="18" charset="0"/>
                          <a:cs typeface="Times New Roman" panose="02020603050405020304" pitchFamily="18" charset="0"/>
                        </a:rPr>
                        <a:t>32 - 48</a:t>
                      </a:r>
                      <a:endParaRPr lang="ru-RU" sz="160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597551223"/>
                  </a:ext>
                </a:extLst>
              </a:tr>
              <a:tr h="0">
                <a:tc>
                  <a:txBody>
                    <a:bodyPr/>
                    <a:lstStyle/>
                    <a:p>
                      <a:pPr>
                        <a:lnSpc>
                          <a:spcPct val="115000"/>
                        </a:lnSpc>
                        <a:spcAft>
                          <a:spcPts val="0"/>
                        </a:spcAft>
                      </a:pPr>
                      <a:r>
                        <a:rPr lang="en-US" sz="1600" dirty="0">
                          <a:ln>
                            <a:noFill/>
                          </a:ln>
                          <a:solidFill>
                            <a:schemeClr val="tx1"/>
                          </a:solidFill>
                          <a:effectLst/>
                          <a:latin typeface="Times New Roman" panose="02020603050405020304" pitchFamily="18" charset="0"/>
                          <a:cs typeface="Times New Roman" panose="02020603050405020304" pitchFamily="18" charset="0"/>
                        </a:rPr>
                        <a:t>III group</a:t>
                      </a:r>
                      <a:endParaRPr lang="ru-RU" sz="16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1600" dirty="0">
                          <a:ln>
                            <a:noFill/>
                          </a:ln>
                          <a:solidFill>
                            <a:schemeClr val="tx1"/>
                          </a:solidFill>
                          <a:effectLst/>
                          <a:latin typeface="Times New Roman" panose="02020603050405020304" pitchFamily="18" charset="0"/>
                          <a:cs typeface="Times New Roman" panose="02020603050405020304" pitchFamily="18" charset="0"/>
                        </a:rPr>
                        <a:t>13 - 27</a:t>
                      </a:r>
                      <a:endParaRPr lang="ru-RU" sz="16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1600" dirty="0">
                          <a:ln>
                            <a:noFill/>
                          </a:ln>
                          <a:solidFill>
                            <a:schemeClr val="tx1"/>
                          </a:solidFill>
                          <a:effectLst/>
                          <a:latin typeface="Times New Roman" panose="02020603050405020304" pitchFamily="18" charset="0"/>
                          <a:cs typeface="Times New Roman" panose="02020603050405020304" pitchFamily="18" charset="0"/>
                        </a:rPr>
                        <a:t>68 - 81</a:t>
                      </a:r>
                      <a:endParaRPr lang="ru-RU" sz="16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1600" dirty="0">
                          <a:ln>
                            <a:noFill/>
                          </a:ln>
                          <a:solidFill>
                            <a:schemeClr val="tx1"/>
                          </a:solidFill>
                          <a:effectLst/>
                          <a:latin typeface="Times New Roman" panose="02020603050405020304" pitchFamily="18" charset="0"/>
                          <a:cs typeface="Times New Roman" panose="02020603050405020304" pitchFamily="18" charset="0"/>
                        </a:rPr>
                        <a:t>28 - 35</a:t>
                      </a:r>
                      <a:endParaRPr lang="ru-RU" sz="16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38277186"/>
                  </a:ext>
                </a:extLst>
              </a:tr>
            </a:tbl>
          </a:graphicData>
        </a:graphic>
      </p:graphicFrame>
      <p:sp>
        <p:nvSpPr>
          <p:cNvPr id="7" name="Объект 6"/>
          <p:cNvSpPr>
            <a:spLocks noGrp="1"/>
          </p:cNvSpPr>
          <p:nvPr>
            <p:ph idx="1"/>
          </p:nvPr>
        </p:nvSpPr>
        <p:spPr>
          <a:xfrm>
            <a:off x="8238664" y="2274059"/>
            <a:ext cx="3747888" cy="2094741"/>
          </a:xfrm>
        </p:spPr>
        <p:txBody>
          <a:bodyPr>
            <a:normAutofit/>
          </a:bodyPr>
          <a:lstStyle/>
          <a:p>
            <a:pPr marL="0" indent="0" algn="just">
              <a:lnSpc>
                <a:spcPct val="100000"/>
              </a:lnSpc>
              <a:spcBef>
                <a:spcPts val="0"/>
              </a:spcBef>
              <a:buNone/>
            </a:pPr>
            <a:r>
              <a:rPr lang="en-US" sz="1400" dirty="0">
                <a:latin typeface="Times New Roman" panose="02020603050405020304" pitchFamily="18" charset="0"/>
                <a:cs typeface="Times New Roman" panose="02020603050405020304" pitchFamily="18" charset="0"/>
              </a:rPr>
              <a:t>Ore </a:t>
            </a:r>
            <a:r>
              <a:rPr lang="en-US" sz="1400" dirty="0" err="1">
                <a:latin typeface="Times New Roman" panose="02020603050405020304" pitchFamily="18" charset="0"/>
                <a:cs typeface="Times New Roman" panose="02020603050405020304" pitchFamily="18" charset="0"/>
              </a:rPr>
              <a:t>Chr-spineles</a:t>
            </a:r>
            <a:r>
              <a:rPr lang="en-US" sz="1400" dirty="0">
                <a:latin typeface="Times New Roman" panose="02020603050405020304" pitchFamily="18" charset="0"/>
                <a:cs typeface="Times New Roman" panose="02020603050405020304" pitchFamily="18" charset="0"/>
              </a:rPr>
              <a:t> consist of </a:t>
            </a:r>
            <a:r>
              <a:rPr lang="en-US" sz="1400" dirty="0" err="1">
                <a:latin typeface="Times New Roman" panose="02020603050405020304" pitchFamily="18" charset="0"/>
                <a:cs typeface="Times New Roman" panose="02020603050405020304" pitchFamily="18" charset="0"/>
              </a:rPr>
              <a:t>chrompicotite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alumochromite</a:t>
            </a:r>
            <a:r>
              <a:rPr lang="en-US" sz="1400" dirty="0">
                <a:latin typeface="Times New Roman" panose="02020603050405020304" pitchFamily="18" charset="0"/>
                <a:cs typeface="Times New Roman" panose="02020603050405020304" pitchFamily="18" charset="0"/>
              </a:rPr>
              <a:t>, chromite, </a:t>
            </a:r>
            <a:r>
              <a:rPr lang="en-US" sz="1400" dirty="0" err="1">
                <a:latin typeface="Times New Roman" panose="02020603050405020304" pitchFamily="18" charset="0"/>
                <a:cs typeface="Times New Roman" panose="02020603050405020304" pitchFamily="18" charset="0"/>
              </a:rPr>
              <a:t>ferrochromite</a:t>
            </a:r>
            <a:r>
              <a:rPr lang="en-US" sz="1400" dirty="0">
                <a:latin typeface="Times New Roman" panose="02020603050405020304" pitchFamily="18" charset="0"/>
                <a:cs typeface="Times New Roman" panose="02020603050405020304" pitchFamily="18" charset="0"/>
              </a:rPr>
              <a:t> and </a:t>
            </a:r>
            <a:r>
              <a:rPr lang="en-US" sz="1400" dirty="0" err="1">
                <a:latin typeface="Times New Roman" panose="02020603050405020304" pitchFamily="18" charset="0"/>
                <a:cs typeface="Times New Roman" panose="02020603050405020304" pitchFamily="18" charset="0"/>
              </a:rPr>
              <a:t>Chr</a:t>
            </a:r>
            <a:r>
              <a:rPr lang="en-US" sz="1400" dirty="0">
                <a:latin typeface="Times New Roman" panose="02020603050405020304" pitchFamily="18" charset="0"/>
                <a:cs typeface="Times New Roman" panose="02020603050405020304" pitchFamily="18" charset="0"/>
              </a:rPr>
              <a:t>-magnetite and magnetite. </a:t>
            </a:r>
            <a:r>
              <a:rPr lang="en-US" sz="1400" dirty="0" err="1">
                <a:latin typeface="Times New Roman" panose="02020603050405020304" pitchFamily="18" charset="0"/>
                <a:cs typeface="Times New Roman" panose="02020603050405020304" pitchFamily="18" charset="0"/>
              </a:rPr>
              <a:t>Chr-spineles</a:t>
            </a:r>
            <a:r>
              <a:rPr lang="en-US" sz="1400" dirty="0">
                <a:latin typeface="Times New Roman" panose="02020603050405020304" pitchFamily="18" charset="0"/>
                <a:cs typeface="Times New Roman" panose="02020603050405020304" pitchFamily="18" charset="0"/>
              </a:rPr>
              <a:t> have composition (мас.%): Al</a:t>
            </a:r>
            <a:r>
              <a:rPr lang="en-US" sz="1400" baseline="-25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O3 10÷22 и 36÷39, Cr</a:t>
            </a:r>
            <a:r>
              <a:rPr lang="en-US" sz="1400" baseline="-25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O</a:t>
            </a:r>
            <a:r>
              <a:rPr lang="en-US" sz="1400" baseline="-25000" dirty="0">
                <a:latin typeface="Times New Roman" panose="02020603050405020304" pitchFamily="18" charset="0"/>
                <a:cs typeface="Times New Roman" panose="02020603050405020304" pitchFamily="18" charset="0"/>
              </a:rPr>
              <a:t>3</a:t>
            </a:r>
            <a:r>
              <a:rPr lang="en-US" sz="1400" dirty="0">
                <a:latin typeface="Times New Roman" panose="02020603050405020304" pitchFamily="18" charset="0"/>
                <a:cs typeface="Times New Roman" panose="02020603050405020304" pitchFamily="18" charset="0"/>
              </a:rPr>
              <a:t> 46÷53 и 28÷35; </a:t>
            </a:r>
            <a:r>
              <a:rPr lang="en-US" sz="1400" dirty="0" err="1">
                <a:latin typeface="Times New Roman" panose="02020603050405020304" pitchFamily="18" charset="0"/>
                <a:cs typeface="Times New Roman" panose="02020603050405020304" pitchFamily="18" charset="0"/>
              </a:rPr>
              <a:t>MgO</a:t>
            </a:r>
            <a:r>
              <a:rPr lang="en-US" sz="1400" dirty="0">
                <a:latin typeface="Times New Roman" panose="02020603050405020304" pitchFamily="18" charset="0"/>
                <a:cs typeface="Times New Roman" panose="02020603050405020304" pitchFamily="18" charset="0"/>
              </a:rPr>
              <a:t> 12÷15 и 19÷20 мас.</a:t>
            </a:r>
            <a:endParaRPr lang="ru-RU" sz="1400" dirty="0">
              <a:latin typeface="Times New Roman" panose="02020603050405020304" pitchFamily="18" charset="0"/>
              <a:cs typeface="Times New Roman" panose="02020603050405020304" pitchFamily="18" charset="0"/>
            </a:endParaRPr>
          </a:p>
          <a:p>
            <a:pPr marL="0" indent="0" algn="just">
              <a:lnSpc>
                <a:spcPct val="100000"/>
              </a:lnSpc>
              <a:spcBef>
                <a:spcPts val="0"/>
              </a:spcBef>
              <a:buNone/>
            </a:pPr>
            <a:r>
              <a:rPr lang="en-US" sz="1400" dirty="0">
                <a:latin typeface="Times New Roman" panose="02020603050405020304" pitchFamily="18" charset="0"/>
                <a:cs typeface="Times New Roman" panose="02020603050405020304" pitchFamily="18" charset="0"/>
              </a:rPr>
              <a:t>Studied chromitites show chemical characteristics typical of </a:t>
            </a:r>
            <a:r>
              <a:rPr lang="en-US" sz="1400" dirty="0" err="1">
                <a:latin typeface="Times New Roman" panose="02020603050405020304" pitchFamily="18" charset="0"/>
                <a:cs typeface="Times New Roman" panose="02020603050405020304" pitchFamily="18" charset="0"/>
              </a:rPr>
              <a:t>podiform</a:t>
            </a:r>
            <a:r>
              <a:rPr lang="en-US" sz="1400" dirty="0">
                <a:latin typeface="Times New Roman" panose="02020603050405020304" pitchFamily="18" charset="0"/>
                <a:cs typeface="Times New Roman" panose="02020603050405020304" pitchFamily="18" charset="0"/>
              </a:rPr>
              <a:t> chromite deposits</a:t>
            </a:r>
            <a:endParaRPr lang="ru-RU" sz="1400" dirty="0">
              <a:latin typeface="Times New Roman" panose="02020603050405020304" pitchFamily="18" charset="0"/>
              <a:cs typeface="Times New Roman" panose="02020603050405020304" pitchFamily="18" charset="0"/>
            </a:endParaRPr>
          </a:p>
          <a:p>
            <a:pPr algn="just">
              <a:lnSpc>
                <a:spcPct val="100000"/>
              </a:lnSpc>
              <a:spcBef>
                <a:spcPts val="0"/>
              </a:spcBef>
            </a:pPr>
            <a:endParaRPr lang="ru-RU" sz="16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D5C8D362-D187-446F-8B0B-79B1F69F07FC}"/>
              </a:ext>
            </a:extLst>
          </p:cNvPr>
          <p:cNvSpPr txBox="1"/>
          <p:nvPr/>
        </p:nvSpPr>
        <p:spPr>
          <a:xfrm>
            <a:off x="8288468" y="4116698"/>
            <a:ext cx="2996461" cy="461665"/>
          </a:xfrm>
          <a:prstGeom prst="rect">
            <a:avLst/>
          </a:prstGeom>
          <a:noFill/>
        </p:spPr>
        <p:txBody>
          <a:bodyPr wrap="none" rtlCol="0">
            <a:spAutoFit/>
          </a:bodyPr>
          <a:lstStyle/>
          <a:p>
            <a:r>
              <a:rPr lang="en-US" sz="1200" i="1" dirty="0">
                <a:latin typeface="Times New Roman" panose="02020603050405020304" pitchFamily="18" charset="0"/>
                <a:cs typeface="Times New Roman" panose="02020603050405020304" pitchFamily="18" charset="0"/>
              </a:rPr>
              <a:t>Diagram compositions of </a:t>
            </a:r>
            <a:r>
              <a:rPr lang="en-US" sz="1200" i="1" dirty="0" err="1">
                <a:latin typeface="Times New Roman" panose="02020603050405020304" pitchFamily="18" charset="0"/>
                <a:cs typeface="Times New Roman" panose="02020603050405020304" pitchFamily="18" charset="0"/>
              </a:rPr>
              <a:t>Chr-spineles</a:t>
            </a:r>
            <a:r>
              <a:rPr lang="en-US" sz="1200" i="1" dirty="0">
                <a:latin typeface="Times New Roman" panose="02020603050405020304" pitchFamily="18" charset="0"/>
                <a:cs typeface="Times New Roman" panose="02020603050405020304" pitchFamily="18" charset="0"/>
              </a:rPr>
              <a:t> of the </a:t>
            </a:r>
            <a:endParaRPr lang="en-US" sz="1200" i="1" dirty="0" smtClean="0">
              <a:latin typeface="Times New Roman" panose="02020603050405020304" pitchFamily="18" charset="0"/>
              <a:cs typeface="Times New Roman" panose="02020603050405020304" pitchFamily="18" charset="0"/>
            </a:endParaRPr>
          </a:p>
          <a:p>
            <a:r>
              <a:rPr lang="en-US" sz="1200" i="1" dirty="0" err="1" smtClean="0">
                <a:latin typeface="Times New Roman" panose="02020603050405020304" pitchFamily="18" charset="0"/>
                <a:cs typeface="Times New Roman" panose="02020603050405020304" pitchFamily="18" charset="0"/>
              </a:rPr>
              <a:t>Ulag-Saridag</a:t>
            </a:r>
            <a:r>
              <a:rPr lang="en-US" sz="1200" i="1" dirty="0" smtClean="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massif</a:t>
            </a:r>
            <a:endParaRPr lang="ru-RU" sz="1200" i="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910426" y="4932698"/>
            <a:ext cx="2151999" cy="276999"/>
          </a:xfrm>
          <a:prstGeom prst="rect">
            <a:avLst/>
          </a:prstGeom>
          <a:noFill/>
        </p:spPr>
        <p:txBody>
          <a:bodyPr wrap="none" rtlCol="0">
            <a:spAutoFit/>
          </a:bodyPr>
          <a:lstStyle/>
          <a:p>
            <a:r>
              <a:rPr lang="en-US" sz="1200" i="1" dirty="0">
                <a:latin typeface="Times New Roman" panose="02020603050405020304" pitchFamily="18" charset="0"/>
                <a:cs typeface="Times New Roman" panose="02020603050405020304" pitchFamily="18" charset="0"/>
              </a:rPr>
              <a:t>Table of </a:t>
            </a:r>
            <a:r>
              <a:rPr lang="en-US" sz="1200" i="1" dirty="0" smtClean="0">
                <a:latin typeface="Times New Roman" panose="02020603050405020304" pitchFamily="18" charset="0"/>
                <a:cs typeface="Times New Roman" panose="02020603050405020304" pitchFamily="18" charset="0"/>
              </a:rPr>
              <a:t> </a:t>
            </a:r>
            <a:r>
              <a:rPr lang="en-US" sz="1200" i="1" dirty="0" err="1" smtClean="0">
                <a:latin typeface="Times New Roman" panose="02020603050405020304" pitchFamily="18" charset="0"/>
                <a:cs typeface="Times New Roman" panose="02020603050405020304" pitchFamily="18" charset="0"/>
              </a:rPr>
              <a:t>Chr-spinel</a:t>
            </a:r>
            <a:r>
              <a:rPr lang="en-US" sz="1200" i="1" dirty="0" smtClean="0">
                <a:latin typeface="Times New Roman" panose="02020603050405020304" pitchFamily="18" charset="0"/>
                <a:cs typeface="Times New Roman" panose="02020603050405020304" pitchFamily="18" charset="0"/>
              </a:rPr>
              <a:t> parameters</a:t>
            </a:r>
            <a:endParaRPr lang="ru-RU"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161686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4">
            <a:extLst>
              <a:ext uri="{FF2B5EF4-FFF2-40B4-BE49-F238E27FC236}">
                <a16:creationId xmlns:a16="http://schemas.microsoft.com/office/drawing/2014/main" xmlns="" id="{4E2EE340-8AA0-4EB6-B2C5-5780C301281A}"/>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137749" y="2897408"/>
            <a:ext cx="2875777" cy="2160000"/>
          </a:xfrm>
          <a:prstGeom prst="rect">
            <a:avLst/>
          </a:prstGeom>
        </p:spPr>
      </p:pic>
      <p:pic>
        <p:nvPicPr>
          <p:cNvPr id="11" name="Рисунок 10">
            <a:extLst>
              <a:ext uri="{FF2B5EF4-FFF2-40B4-BE49-F238E27FC236}">
                <a16:creationId xmlns:a16="http://schemas.microsoft.com/office/drawing/2014/main" xmlns="" id="{4386251D-3DB5-42D3-934A-3E12C01991BC}"/>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90286" y="839876"/>
            <a:ext cx="2707348" cy="2038246"/>
          </a:xfrm>
          <a:prstGeom prst="rect">
            <a:avLst/>
          </a:prstGeom>
        </p:spPr>
      </p:pic>
      <p:pic>
        <p:nvPicPr>
          <p:cNvPr id="12" name="Рисунок 11">
            <a:extLst>
              <a:ext uri="{FF2B5EF4-FFF2-40B4-BE49-F238E27FC236}">
                <a16:creationId xmlns:a16="http://schemas.microsoft.com/office/drawing/2014/main" xmlns="" id="{42367AAD-DCF9-430D-93D4-B3086B49610C}"/>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241143" y="926580"/>
            <a:ext cx="2718766" cy="1944531"/>
          </a:xfrm>
          <a:prstGeom prst="rect">
            <a:avLst/>
          </a:prstGeom>
        </p:spPr>
      </p:pic>
      <p:pic>
        <p:nvPicPr>
          <p:cNvPr id="13" name="Рисунок 12">
            <a:extLst>
              <a:ext uri="{FF2B5EF4-FFF2-40B4-BE49-F238E27FC236}">
                <a16:creationId xmlns:a16="http://schemas.microsoft.com/office/drawing/2014/main" xmlns="" id="{BB74D980-6F2C-4123-8B2D-6ACA8F630E11}"/>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338286" y="881722"/>
            <a:ext cx="2473034" cy="1989389"/>
          </a:xfrm>
          <a:prstGeom prst="rect">
            <a:avLst/>
          </a:prstGeom>
        </p:spPr>
      </p:pic>
      <p:pic>
        <p:nvPicPr>
          <p:cNvPr id="14" name="Рисунок 13">
            <a:extLst>
              <a:ext uri="{FF2B5EF4-FFF2-40B4-BE49-F238E27FC236}">
                <a16:creationId xmlns:a16="http://schemas.microsoft.com/office/drawing/2014/main" xmlns="" id="{1B32E739-74AC-419A-A965-770DF9E45F29}"/>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9886724" y="1115255"/>
            <a:ext cx="2116590" cy="2160000"/>
          </a:xfrm>
          <a:prstGeom prst="rect">
            <a:avLst/>
          </a:prstGeom>
        </p:spPr>
      </p:pic>
      <p:sp>
        <p:nvSpPr>
          <p:cNvPr id="4" name="Объект 3"/>
          <p:cNvSpPr>
            <a:spLocks noGrp="1"/>
          </p:cNvSpPr>
          <p:nvPr>
            <p:ph idx="1"/>
          </p:nvPr>
        </p:nvSpPr>
        <p:spPr>
          <a:xfrm>
            <a:off x="0" y="189197"/>
            <a:ext cx="12192000" cy="754232"/>
          </a:xfrm>
        </p:spPr>
        <p:txBody>
          <a:bodyPr>
            <a:noAutofit/>
          </a:bodyPr>
          <a:lstStyle/>
          <a:p>
            <a:pPr marL="0" indent="0" algn="just">
              <a:lnSpc>
                <a:spcPct val="100000"/>
              </a:lnSpc>
              <a:spcBef>
                <a:spcPts val="0"/>
              </a:spcBef>
              <a:buNone/>
            </a:pPr>
            <a:r>
              <a:rPr lang="en-US" sz="1400" spc="-40" dirty="0">
                <a:latin typeface="Times New Roman" panose="02020603050405020304" pitchFamily="18" charset="0"/>
                <a:cs typeface="Times New Roman" panose="02020603050405020304" pitchFamily="18" charset="0"/>
              </a:rPr>
              <a:t>Ore </a:t>
            </a:r>
            <a:r>
              <a:rPr lang="en-US" sz="1400" spc="-40" dirty="0" err="1">
                <a:latin typeface="Times New Roman" panose="02020603050405020304" pitchFamily="18" charset="0"/>
                <a:cs typeface="Times New Roman" panose="02020603050405020304" pitchFamily="18" charset="0"/>
              </a:rPr>
              <a:t>chr-spinels</a:t>
            </a:r>
            <a:r>
              <a:rPr lang="en-US" sz="1400" spc="-40" dirty="0">
                <a:latin typeface="Times New Roman" panose="02020603050405020304" pitchFamily="18" charset="0"/>
                <a:cs typeface="Times New Roman" panose="02020603050405020304" pitchFamily="18" charset="0"/>
              </a:rPr>
              <a:t> from the podiform chromite on the discriminatory diagrams are divided into three groups and localized in the fields MORB-type (I </a:t>
            </a:r>
            <a:r>
              <a:rPr lang="en-US" sz="1400" spc="-40" dirty="0" smtClean="0">
                <a:latin typeface="Times New Roman" panose="02020603050405020304" pitchFamily="18" charset="0"/>
                <a:cs typeface="Times New Roman" panose="02020603050405020304" pitchFamily="18" charset="0"/>
              </a:rPr>
              <a:t>group</a:t>
            </a:r>
            <a:r>
              <a:rPr lang="en-US" sz="1400" spc="-40" dirty="0">
                <a:latin typeface="Times New Roman" panose="02020603050405020304" pitchFamily="18" charset="0"/>
                <a:cs typeface="Times New Roman" panose="02020603050405020304" pitchFamily="18" charset="0"/>
              </a:rPr>
              <a:t>), supra-subduction zone (boninites) peridotites (I</a:t>
            </a:r>
            <a:r>
              <a:rPr lang="ru-RU" sz="1400" spc="-40" dirty="0">
                <a:latin typeface="Times New Roman" panose="02020603050405020304" pitchFamily="18" charset="0"/>
                <a:cs typeface="Times New Roman" panose="02020603050405020304" pitchFamily="18" charset="0"/>
              </a:rPr>
              <a:t>,</a:t>
            </a:r>
            <a:r>
              <a:rPr lang="en-US" sz="1400" spc="-40" dirty="0">
                <a:latin typeface="Times New Roman" panose="02020603050405020304" pitchFamily="18" charset="0"/>
                <a:cs typeface="Times New Roman" panose="02020603050405020304" pitchFamily="18" charset="0"/>
              </a:rPr>
              <a:t> II groups), Alaskan type (III group) (a-c).</a:t>
            </a:r>
            <a:r>
              <a:rPr lang="ru-RU" sz="1400" spc="-4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Graphic plots of calculated Al</a:t>
            </a:r>
            <a:r>
              <a:rPr lang="en-US" sz="1400" baseline="-25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O</a:t>
            </a:r>
            <a:r>
              <a:rPr lang="en-US" sz="1400" baseline="-25000" dirty="0">
                <a:latin typeface="Times New Roman" panose="02020603050405020304" pitchFamily="18" charset="0"/>
                <a:cs typeface="Times New Roman" panose="02020603050405020304" pitchFamily="18" charset="0"/>
              </a:rPr>
              <a:t>3</a:t>
            </a:r>
            <a:r>
              <a:rPr lang="en-US" sz="1400" dirty="0">
                <a:latin typeface="Times New Roman" panose="02020603050405020304" pitchFamily="18" charset="0"/>
                <a:cs typeface="Times New Roman" panose="02020603050405020304" pitchFamily="18" charset="0"/>
              </a:rPr>
              <a:t> composition of melts in equilibrium with Ulan-Saridag chromitites, compared with spinel melt relationship for MORB (</a:t>
            </a:r>
            <a:r>
              <a:rPr lang="en-US" sz="1400" i="1" dirty="0">
                <a:latin typeface="Times New Roman" panose="02020603050405020304" pitchFamily="18" charset="0"/>
                <a:cs typeface="Times New Roman" panose="02020603050405020304" pitchFamily="18" charset="0"/>
              </a:rPr>
              <a:t>a</a:t>
            </a:r>
            <a:r>
              <a:rPr lang="en-US" sz="1400" dirty="0">
                <a:latin typeface="Times New Roman" panose="02020603050405020304" pitchFamily="18" charset="0"/>
                <a:cs typeface="Times New Roman" panose="02020603050405020304" pitchFamily="18" charset="0"/>
              </a:rPr>
              <a:t>) and Arc lavas and chromitites </a:t>
            </a:r>
            <a:r>
              <a:rPr lang="en-US" sz="1400" dirty="0" err="1">
                <a:latin typeface="Times New Roman" panose="02020603050405020304" pitchFamily="18" charset="0"/>
                <a:cs typeface="Times New Roman" panose="02020603050405020304" pitchFamily="18" charset="0"/>
              </a:rPr>
              <a:t>Alyaskan</a:t>
            </a:r>
            <a:r>
              <a:rPr lang="en-US" sz="1400" dirty="0">
                <a:latin typeface="Times New Roman" panose="02020603050405020304" pitchFamily="18" charset="0"/>
                <a:cs typeface="Times New Roman" panose="02020603050405020304" pitchFamily="18" charset="0"/>
              </a:rPr>
              <a:t> type (</a:t>
            </a:r>
            <a:r>
              <a:rPr lang="en-US" sz="1400" i="1" dirty="0">
                <a:latin typeface="Times New Roman" panose="02020603050405020304" pitchFamily="18" charset="0"/>
                <a:cs typeface="Times New Roman" panose="02020603050405020304" pitchFamily="18" charset="0"/>
              </a:rPr>
              <a:t>b</a:t>
            </a:r>
            <a:r>
              <a:rPr lang="en-US" sz="1400" dirty="0">
                <a:latin typeface="Times New Roman" panose="02020603050405020304" pitchFamily="18" charset="0"/>
                <a:cs typeface="Times New Roman" panose="02020603050405020304" pitchFamily="18" charset="0"/>
              </a:rPr>
              <a:t>). </a:t>
            </a:r>
            <a:endParaRPr lang="ru-RU" sz="1400" spc="-4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194231" y="2908166"/>
            <a:ext cx="2801230" cy="2160000"/>
          </a:xfrm>
          <a:prstGeom prst="rect">
            <a:avLst/>
          </a:prstGeom>
        </p:spPr>
      </p:pic>
      <p:pic>
        <p:nvPicPr>
          <p:cNvPr id="6" name="Рисунок 5"/>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155154" y="2900271"/>
            <a:ext cx="2932612" cy="2160000"/>
          </a:xfrm>
          <a:prstGeom prst="rect">
            <a:avLst/>
          </a:prstGeom>
        </p:spPr>
      </p:pic>
      <p:pic>
        <p:nvPicPr>
          <p:cNvPr id="7" name="Рисунок 6"/>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28563" y="2900271"/>
            <a:ext cx="2962043" cy="2160000"/>
          </a:xfrm>
          <a:prstGeom prst="rect">
            <a:avLst/>
          </a:prstGeom>
        </p:spPr>
      </p:pic>
      <p:sp>
        <p:nvSpPr>
          <p:cNvPr id="17" name="TextBox 16"/>
          <p:cNvSpPr txBox="1"/>
          <p:nvPr/>
        </p:nvSpPr>
        <p:spPr>
          <a:xfrm>
            <a:off x="-53790" y="2938613"/>
            <a:ext cx="9477487" cy="338554"/>
          </a:xfrm>
          <a:prstGeom prst="rect">
            <a:avLst/>
          </a:prstGeom>
          <a:noFill/>
        </p:spPr>
        <p:txBody>
          <a:bodyPr wrap="square" rtlCol="0">
            <a:spAutoFit/>
          </a:bodyPr>
          <a:lstStyle/>
          <a:p>
            <a:endParaRPr lang="ru-RU" sz="16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FBF80412-B11D-49DC-BC87-CB6559E8883C}"/>
              </a:ext>
            </a:extLst>
          </p:cNvPr>
          <p:cNvSpPr txBox="1"/>
          <p:nvPr/>
        </p:nvSpPr>
        <p:spPr>
          <a:xfrm>
            <a:off x="64282" y="4912590"/>
            <a:ext cx="12127718" cy="2077492"/>
          </a:xfrm>
          <a:prstGeom prst="rect">
            <a:avLst/>
          </a:prstGeom>
          <a:noFill/>
        </p:spPr>
        <p:txBody>
          <a:bodyPr wrap="square" rtlCol="0">
            <a:spAutoFit/>
          </a:bodyPr>
          <a:lstStyle/>
          <a:p>
            <a:pPr algn="just"/>
            <a:endParaRPr lang="en-US" sz="1500" spc="-40" dirty="0">
              <a:latin typeface="Times New Roman" panose="02020603050405020304" pitchFamily="18" charset="0"/>
              <a:cs typeface="Times New Roman" panose="02020603050405020304" pitchFamily="18" charset="0"/>
            </a:endParaRPr>
          </a:p>
          <a:p>
            <a:pPr algn="just"/>
            <a:r>
              <a:rPr lang="en-US" sz="1400" spc="-20" dirty="0">
                <a:latin typeface="Times New Roman" panose="02020603050405020304" pitchFamily="18" charset="0"/>
                <a:cs typeface="Times New Roman" panose="02020603050405020304" pitchFamily="18" charset="0"/>
              </a:rPr>
              <a:t>The </a:t>
            </a:r>
            <a:r>
              <a:rPr lang="en-US" sz="1400" spc="-20" dirty="0" err="1">
                <a:latin typeface="Times New Roman" panose="02020603050405020304" pitchFamily="18" charset="0"/>
                <a:cs typeface="Times New Roman" panose="02020603050405020304" pitchFamily="18" charset="0"/>
              </a:rPr>
              <a:t>chr-spinels</a:t>
            </a:r>
            <a:r>
              <a:rPr lang="en-US" sz="1400" spc="-20" dirty="0">
                <a:latin typeface="Times New Roman" panose="02020603050405020304" pitchFamily="18" charset="0"/>
                <a:cs typeface="Times New Roman" panose="02020603050405020304" pitchFamily="18" charset="0"/>
              </a:rPr>
              <a:t> composition of podiform chromitites, in terms of their </a:t>
            </a:r>
            <a:r>
              <a:rPr lang="en-US" sz="1400" spc="-20" dirty="0" err="1">
                <a:latin typeface="Times New Roman" panose="02020603050405020304" pitchFamily="18" charset="0"/>
                <a:cs typeface="Times New Roman" panose="02020603050405020304" pitchFamily="18" charset="0"/>
              </a:rPr>
              <a:t>FeO</a:t>
            </a:r>
            <a:r>
              <a:rPr lang="en-US" sz="1400" spc="-20" dirty="0">
                <a:latin typeface="Times New Roman" panose="02020603050405020304" pitchFamily="18" charset="0"/>
                <a:cs typeface="Times New Roman" panose="02020603050405020304" pitchFamily="18" charset="0"/>
              </a:rPr>
              <a:t>, </a:t>
            </a:r>
            <a:r>
              <a:rPr lang="en-US" sz="1400" spc="-20" dirty="0" err="1">
                <a:latin typeface="Times New Roman" panose="02020603050405020304" pitchFamily="18" charset="0"/>
                <a:cs typeface="Times New Roman" panose="02020603050405020304" pitchFamily="18" charset="0"/>
              </a:rPr>
              <a:t>MgO</a:t>
            </a:r>
            <a:r>
              <a:rPr lang="en-US" sz="1400" spc="-20" dirty="0">
                <a:latin typeface="Times New Roman" panose="02020603050405020304" pitchFamily="18" charset="0"/>
                <a:cs typeface="Times New Roman" panose="02020603050405020304" pitchFamily="18" charset="0"/>
              </a:rPr>
              <a:t>, Al</a:t>
            </a:r>
            <a:r>
              <a:rPr lang="en-US" sz="1400" spc="-20" baseline="-25000" dirty="0">
                <a:latin typeface="Times New Roman" panose="02020603050405020304" pitchFamily="18" charset="0"/>
                <a:cs typeface="Times New Roman" panose="02020603050405020304" pitchFamily="18" charset="0"/>
              </a:rPr>
              <a:t>2</a:t>
            </a:r>
            <a:r>
              <a:rPr lang="en-US" sz="1400" spc="-20" dirty="0">
                <a:latin typeface="Times New Roman" panose="02020603050405020304" pitchFamily="18" charset="0"/>
                <a:cs typeface="Times New Roman" panose="02020603050405020304" pitchFamily="18" charset="0"/>
              </a:rPr>
              <a:t>O</a:t>
            </a:r>
            <a:r>
              <a:rPr lang="en-US" sz="1400" spc="-20" baseline="-25000" dirty="0">
                <a:latin typeface="Times New Roman" panose="02020603050405020304" pitchFamily="18" charset="0"/>
                <a:cs typeface="Times New Roman" panose="02020603050405020304" pitchFamily="18" charset="0"/>
              </a:rPr>
              <a:t>3</a:t>
            </a:r>
            <a:r>
              <a:rPr lang="en-US" sz="1400" spc="-20" dirty="0">
                <a:latin typeface="Times New Roman" panose="02020603050405020304" pitchFamily="18" charset="0"/>
                <a:cs typeface="Times New Roman" panose="02020603050405020304" pitchFamily="18" charset="0"/>
              </a:rPr>
              <a:t>, TiO</a:t>
            </a:r>
            <a:r>
              <a:rPr lang="en-US" sz="1400" spc="-20" baseline="-25000" dirty="0">
                <a:latin typeface="Times New Roman" panose="02020603050405020304" pitchFamily="18" charset="0"/>
                <a:cs typeface="Times New Roman" panose="02020603050405020304" pitchFamily="18" charset="0"/>
              </a:rPr>
              <a:t>2</a:t>
            </a:r>
            <a:r>
              <a:rPr lang="en-US" sz="1400" spc="-20" dirty="0">
                <a:latin typeface="Times New Roman" panose="02020603050405020304" pitchFamily="18" charset="0"/>
                <a:cs typeface="Times New Roman" panose="02020603050405020304" pitchFamily="18" charset="0"/>
              </a:rPr>
              <a:t> contents, is considered to function of the parental melt composition. We estimated the Al</a:t>
            </a:r>
            <a:r>
              <a:rPr lang="en-US" sz="1400" spc="-20" baseline="-25000" dirty="0">
                <a:latin typeface="Times New Roman" panose="02020603050405020304" pitchFamily="18" charset="0"/>
                <a:cs typeface="Times New Roman" panose="02020603050405020304" pitchFamily="18" charset="0"/>
              </a:rPr>
              <a:t>2</a:t>
            </a:r>
            <a:r>
              <a:rPr lang="en-US" sz="1400" spc="-20" dirty="0">
                <a:latin typeface="Times New Roman" panose="02020603050405020304" pitchFamily="18" charset="0"/>
                <a:cs typeface="Times New Roman" panose="02020603050405020304" pitchFamily="18" charset="0"/>
              </a:rPr>
              <a:t>O</a:t>
            </a:r>
            <a:r>
              <a:rPr lang="en-US" sz="1400" spc="-20" baseline="-25000" dirty="0">
                <a:latin typeface="Times New Roman" panose="02020603050405020304" pitchFamily="18" charset="0"/>
                <a:cs typeface="Times New Roman" panose="02020603050405020304" pitchFamily="18" charset="0"/>
              </a:rPr>
              <a:t>3</a:t>
            </a:r>
            <a:r>
              <a:rPr lang="en-US" sz="1400" spc="-20" dirty="0">
                <a:latin typeface="Times New Roman" panose="02020603050405020304" pitchFamily="18" charset="0"/>
                <a:cs typeface="Times New Roman" panose="02020603050405020304" pitchFamily="18" charset="0"/>
              </a:rPr>
              <a:t>, TiO</a:t>
            </a:r>
            <a:r>
              <a:rPr lang="en-US" sz="1400" spc="-20" baseline="-25000" dirty="0">
                <a:latin typeface="Times New Roman" panose="02020603050405020304" pitchFamily="18" charset="0"/>
                <a:cs typeface="Times New Roman" panose="02020603050405020304" pitchFamily="18" charset="0"/>
              </a:rPr>
              <a:t>2</a:t>
            </a:r>
            <a:r>
              <a:rPr lang="en-US" sz="1400" spc="-20" dirty="0">
                <a:latin typeface="Times New Roman" panose="02020603050405020304" pitchFamily="18" charset="0"/>
                <a:cs typeface="Times New Roman" panose="02020603050405020304" pitchFamily="18" charset="0"/>
              </a:rPr>
              <a:t> contents and </a:t>
            </a:r>
            <a:r>
              <a:rPr lang="en-US" sz="1400" spc="-20" dirty="0" err="1">
                <a:latin typeface="Times New Roman" panose="02020603050405020304" pitchFamily="18" charset="0"/>
                <a:cs typeface="Times New Roman" panose="02020603050405020304" pitchFamily="18" charset="0"/>
              </a:rPr>
              <a:t>FeO</a:t>
            </a:r>
            <a:r>
              <a:rPr lang="en-US" sz="1400" spc="-20" dirty="0">
                <a:latin typeface="Times New Roman" panose="02020603050405020304" pitchFamily="18" charset="0"/>
                <a:cs typeface="Times New Roman" panose="02020603050405020304" pitchFamily="18" charset="0"/>
              </a:rPr>
              <a:t>/</a:t>
            </a:r>
            <a:r>
              <a:rPr lang="en-US" sz="1400" spc="-20" dirty="0" err="1">
                <a:latin typeface="Times New Roman" panose="02020603050405020304" pitchFamily="18" charset="0"/>
                <a:cs typeface="Times New Roman" panose="02020603050405020304" pitchFamily="18" charset="0"/>
              </a:rPr>
              <a:t>MgO</a:t>
            </a:r>
            <a:r>
              <a:rPr lang="en-US" sz="1400" spc="-20" dirty="0">
                <a:latin typeface="Times New Roman" panose="02020603050405020304" pitchFamily="18" charset="0"/>
                <a:cs typeface="Times New Roman" panose="02020603050405020304" pitchFamily="18" charset="0"/>
              </a:rPr>
              <a:t> of the parental melt composition in equilibrium with the podiform chromite (table above). The </a:t>
            </a:r>
            <a:r>
              <a:rPr lang="en-US" sz="1400" spc="-20" dirty="0" err="1">
                <a:latin typeface="Times New Roman" panose="02020603050405020304" pitchFamily="18" charset="0"/>
                <a:cs typeface="Times New Roman" panose="02020603050405020304" pitchFamily="18" charset="0"/>
              </a:rPr>
              <a:t>chr-spineles</a:t>
            </a:r>
            <a:r>
              <a:rPr lang="en-US" sz="1400" spc="-20" dirty="0">
                <a:latin typeface="Times New Roman" panose="02020603050405020304" pitchFamily="18" charset="0"/>
                <a:cs typeface="Times New Roman" panose="02020603050405020304" pitchFamily="18" charset="0"/>
              </a:rPr>
              <a:t> of group I correspond to trend (Al</a:t>
            </a:r>
            <a:r>
              <a:rPr lang="en-US" sz="1400" spc="-20" baseline="-25000" dirty="0">
                <a:latin typeface="Times New Roman" panose="02020603050405020304" pitchFamily="18" charset="0"/>
                <a:cs typeface="Times New Roman" panose="02020603050405020304" pitchFamily="18" charset="0"/>
              </a:rPr>
              <a:t>2</a:t>
            </a:r>
            <a:r>
              <a:rPr lang="en-US" sz="1400" spc="-20" dirty="0">
                <a:latin typeface="Times New Roman" panose="02020603050405020304" pitchFamily="18" charset="0"/>
                <a:cs typeface="Times New Roman" panose="02020603050405020304" pitchFamily="18" charset="0"/>
              </a:rPr>
              <a:t>O</a:t>
            </a:r>
            <a:r>
              <a:rPr lang="en-US" sz="1400" spc="-20" baseline="-25000" dirty="0">
                <a:latin typeface="Times New Roman" panose="02020603050405020304" pitchFamily="18" charset="0"/>
                <a:cs typeface="Times New Roman" panose="02020603050405020304" pitchFamily="18" charset="0"/>
              </a:rPr>
              <a:t>3</a:t>
            </a:r>
            <a:r>
              <a:rPr lang="en-US" sz="1400" spc="-20" dirty="0">
                <a:latin typeface="Times New Roman" panose="02020603050405020304" pitchFamily="18" charset="0"/>
                <a:cs typeface="Times New Roman" panose="02020603050405020304" pitchFamily="18" charset="0"/>
              </a:rPr>
              <a:t>)</a:t>
            </a:r>
            <a:r>
              <a:rPr lang="en-US" sz="1400" spc="-20" baseline="-25000" dirty="0" err="1">
                <a:latin typeface="Times New Roman" panose="02020603050405020304" pitchFamily="18" charset="0"/>
                <a:cs typeface="Times New Roman" panose="02020603050405020304" pitchFamily="18" charset="0"/>
              </a:rPr>
              <a:t>sp</a:t>
            </a:r>
            <a:r>
              <a:rPr lang="en-US" sz="1400" spc="-20" dirty="0">
                <a:latin typeface="Times New Roman" panose="02020603050405020304" pitchFamily="18" charset="0"/>
                <a:cs typeface="Times New Roman" panose="02020603050405020304" pitchFamily="18" charset="0"/>
              </a:rPr>
              <a:t> – (Al</a:t>
            </a:r>
            <a:r>
              <a:rPr lang="en-US" sz="1400" spc="-20" baseline="-25000" dirty="0">
                <a:latin typeface="Times New Roman" panose="02020603050405020304" pitchFamily="18" charset="0"/>
                <a:cs typeface="Times New Roman" panose="02020603050405020304" pitchFamily="18" charset="0"/>
              </a:rPr>
              <a:t>2</a:t>
            </a:r>
            <a:r>
              <a:rPr lang="en-US" sz="1400" spc="-20" dirty="0">
                <a:latin typeface="Times New Roman" panose="02020603050405020304" pitchFamily="18" charset="0"/>
                <a:cs typeface="Times New Roman" panose="02020603050405020304" pitchFamily="18" charset="0"/>
              </a:rPr>
              <a:t>O</a:t>
            </a:r>
            <a:r>
              <a:rPr lang="en-US" sz="1400" spc="-20" baseline="-25000" dirty="0">
                <a:latin typeface="Times New Roman" panose="02020603050405020304" pitchFamily="18" charset="0"/>
                <a:cs typeface="Times New Roman" panose="02020603050405020304" pitchFamily="18" charset="0"/>
              </a:rPr>
              <a:t>3</a:t>
            </a:r>
            <a:r>
              <a:rPr lang="en-US" sz="1400" spc="-20" dirty="0">
                <a:latin typeface="Times New Roman" panose="02020603050405020304" pitchFamily="18" charset="0"/>
                <a:cs typeface="Times New Roman" panose="02020603050405020304" pitchFamily="18" charset="0"/>
              </a:rPr>
              <a:t>)</a:t>
            </a:r>
            <a:r>
              <a:rPr lang="en-US" sz="1400" spc="-20" baseline="-25000" dirty="0">
                <a:latin typeface="Times New Roman" panose="02020603050405020304" pitchFamily="18" charset="0"/>
                <a:cs typeface="Times New Roman" panose="02020603050405020304" pitchFamily="18" charset="0"/>
              </a:rPr>
              <a:t>melt</a:t>
            </a:r>
            <a:r>
              <a:rPr lang="en-US" sz="1400" spc="-20" dirty="0">
                <a:latin typeface="Times New Roman" panose="02020603050405020304" pitchFamily="18" charset="0"/>
                <a:cs typeface="Times New Roman" panose="02020603050405020304" pitchFamily="18" charset="0"/>
              </a:rPr>
              <a:t> for MORB setting (d). The </a:t>
            </a:r>
            <a:r>
              <a:rPr lang="en-US" sz="1400" spc="-20" dirty="0" err="1">
                <a:latin typeface="Times New Roman" panose="02020603050405020304" pitchFamily="18" charset="0"/>
                <a:cs typeface="Times New Roman" panose="02020603050405020304" pitchFamily="18" charset="0"/>
              </a:rPr>
              <a:t>chr-spineles</a:t>
            </a:r>
            <a:r>
              <a:rPr lang="en-US" sz="1400" spc="-20" dirty="0">
                <a:latin typeface="Times New Roman" panose="02020603050405020304" pitchFamily="18" charset="0"/>
                <a:cs typeface="Times New Roman" panose="02020603050405020304" pitchFamily="18" charset="0"/>
              </a:rPr>
              <a:t> of group II and III correspond to trend Island arc boninites (8) and chromite from </a:t>
            </a:r>
            <a:r>
              <a:rPr lang="en-US" sz="1400" spc="-20" dirty="0" err="1">
                <a:latin typeface="Times New Roman" panose="02020603050405020304" pitchFamily="18" charset="0"/>
                <a:cs typeface="Times New Roman" panose="02020603050405020304" pitchFamily="18" charset="0"/>
              </a:rPr>
              <a:t>Uralo</a:t>
            </a:r>
            <a:r>
              <a:rPr lang="en-US" sz="1400" spc="-20" dirty="0">
                <a:latin typeface="Times New Roman" panose="02020603050405020304" pitchFamily="18" charset="0"/>
                <a:cs typeface="Times New Roman" panose="02020603050405020304" pitchFamily="18" charset="0"/>
              </a:rPr>
              <a:t>-Alaskan Complex (15) (e). The calculated abundance TiO</a:t>
            </a:r>
            <a:r>
              <a:rPr lang="en-US" sz="1400" spc="-20" baseline="-25000" dirty="0">
                <a:latin typeface="Times New Roman" panose="02020603050405020304" pitchFamily="18" charset="0"/>
                <a:cs typeface="Times New Roman" panose="02020603050405020304" pitchFamily="18" charset="0"/>
              </a:rPr>
              <a:t>2</a:t>
            </a:r>
            <a:r>
              <a:rPr lang="en-US" sz="1400" spc="-20" dirty="0">
                <a:latin typeface="Times New Roman" panose="02020603050405020304" pitchFamily="18" charset="0"/>
                <a:cs typeface="Times New Roman" panose="02020603050405020304" pitchFamily="18" charset="0"/>
              </a:rPr>
              <a:t> in melt is very low and do not reach (arrive) the field of MORB type. Despite the low TiO</a:t>
            </a:r>
            <a:r>
              <a:rPr lang="en-US" sz="1400" spc="-20" baseline="-25000" dirty="0">
                <a:latin typeface="Times New Roman" panose="02020603050405020304" pitchFamily="18" charset="0"/>
                <a:cs typeface="Times New Roman" panose="02020603050405020304" pitchFamily="18" charset="0"/>
              </a:rPr>
              <a:t>2</a:t>
            </a:r>
            <a:r>
              <a:rPr lang="en-US" sz="1400" spc="-20" dirty="0">
                <a:latin typeface="Times New Roman" panose="02020603050405020304" pitchFamily="18" charset="0"/>
                <a:cs typeface="Times New Roman" panose="02020603050405020304" pitchFamily="18" charset="0"/>
              </a:rPr>
              <a:t> content, the trend of (TiO</a:t>
            </a:r>
            <a:r>
              <a:rPr lang="en-US" sz="1400" spc="-20" baseline="-25000" dirty="0">
                <a:latin typeface="Times New Roman" panose="02020603050405020304" pitchFamily="18" charset="0"/>
                <a:cs typeface="Times New Roman" panose="02020603050405020304" pitchFamily="18" charset="0"/>
              </a:rPr>
              <a:t>2</a:t>
            </a:r>
            <a:r>
              <a:rPr lang="en-US" sz="1400" spc="-20" dirty="0">
                <a:latin typeface="Times New Roman" panose="02020603050405020304" pitchFamily="18" charset="0"/>
                <a:cs typeface="Times New Roman" panose="02020603050405020304" pitchFamily="18" charset="0"/>
              </a:rPr>
              <a:t>)</a:t>
            </a:r>
            <a:r>
              <a:rPr lang="en-US" sz="1400" spc="-20" baseline="-25000" dirty="0" err="1">
                <a:latin typeface="Times New Roman" panose="02020603050405020304" pitchFamily="18" charset="0"/>
                <a:cs typeface="Times New Roman" panose="02020603050405020304" pitchFamily="18" charset="0"/>
              </a:rPr>
              <a:t>sp</a:t>
            </a:r>
            <a:r>
              <a:rPr lang="en-US" sz="1400" spc="-20" dirty="0">
                <a:latin typeface="Times New Roman" panose="02020603050405020304" pitchFamily="18" charset="0"/>
                <a:cs typeface="Times New Roman" panose="02020603050405020304" pitchFamily="18" charset="0"/>
              </a:rPr>
              <a:t> – (TiO</a:t>
            </a:r>
            <a:r>
              <a:rPr lang="en-US" sz="1400" spc="-20" baseline="-25000" dirty="0">
                <a:latin typeface="Times New Roman" panose="02020603050405020304" pitchFamily="18" charset="0"/>
                <a:cs typeface="Times New Roman" panose="02020603050405020304" pitchFamily="18" charset="0"/>
              </a:rPr>
              <a:t>2</a:t>
            </a:r>
            <a:r>
              <a:rPr lang="en-US" sz="1400" spc="-20" dirty="0">
                <a:latin typeface="Times New Roman" panose="02020603050405020304" pitchFamily="18" charset="0"/>
                <a:cs typeface="Times New Roman" panose="02020603050405020304" pitchFamily="18" charset="0"/>
              </a:rPr>
              <a:t>)</a:t>
            </a:r>
            <a:r>
              <a:rPr lang="en-US" sz="1400" spc="-20" baseline="-25000" dirty="0">
                <a:latin typeface="Times New Roman" panose="02020603050405020304" pitchFamily="18" charset="0"/>
                <a:cs typeface="Times New Roman" panose="02020603050405020304" pitchFamily="18" charset="0"/>
              </a:rPr>
              <a:t>melt</a:t>
            </a:r>
            <a:r>
              <a:rPr lang="en-US" sz="1400" spc="-20" dirty="0">
                <a:latin typeface="Times New Roman" panose="02020603050405020304" pitchFamily="18" charset="0"/>
                <a:cs typeface="Times New Roman" panose="02020603050405020304" pitchFamily="18" charset="0"/>
              </a:rPr>
              <a:t> corresponds to this trend for MORB spinel’s. It is remarkable that the ratios of (TiO</a:t>
            </a:r>
            <a:r>
              <a:rPr lang="en-US" sz="1400" spc="-20" baseline="-25000" dirty="0">
                <a:latin typeface="Times New Roman" panose="02020603050405020304" pitchFamily="18" charset="0"/>
                <a:cs typeface="Times New Roman" panose="02020603050405020304" pitchFamily="18" charset="0"/>
              </a:rPr>
              <a:t>2</a:t>
            </a:r>
            <a:r>
              <a:rPr lang="en-US" sz="1400" spc="-20" dirty="0">
                <a:latin typeface="Times New Roman" panose="02020603050405020304" pitchFamily="18" charset="0"/>
                <a:cs typeface="Times New Roman" panose="02020603050405020304" pitchFamily="18" charset="0"/>
              </a:rPr>
              <a:t>)</a:t>
            </a:r>
            <a:r>
              <a:rPr lang="en-US" sz="1400" spc="-20" baseline="-25000" dirty="0" err="1">
                <a:latin typeface="Times New Roman" panose="02020603050405020304" pitchFamily="18" charset="0"/>
                <a:cs typeface="Times New Roman" panose="02020603050405020304" pitchFamily="18" charset="0"/>
              </a:rPr>
              <a:t>sp</a:t>
            </a:r>
            <a:r>
              <a:rPr lang="en-US" sz="1400" spc="-20" dirty="0">
                <a:latin typeface="Times New Roman" panose="02020603050405020304" pitchFamily="18" charset="0"/>
                <a:cs typeface="Times New Roman" panose="02020603050405020304" pitchFamily="18" charset="0"/>
              </a:rPr>
              <a:t>/(TiO</a:t>
            </a:r>
            <a:r>
              <a:rPr lang="en-US" sz="1400" spc="-20" baseline="-25000" dirty="0">
                <a:latin typeface="Times New Roman" panose="02020603050405020304" pitchFamily="18" charset="0"/>
                <a:cs typeface="Times New Roman" panose="02020603050405020304" pitchFamily="18" charset="0"/>
              </a:rPr>
              <a:t>2</a:t>
            </a:r>
            <a:r>
              <a:rPr lang="en-US" sz="1400" spc="-20" dirty="0">
                <a:latin typeface="Times New Roman" panose="02020603050405020304" pitchFamily="18" charset="0"/>
                <a:cs typeface="Times New Roman" panose="02020603050405020304" pitchFamily="18" charset="0"/>
              </a:rPr>
              <a:t>)</a:t>
            </a:r>
            <a:r>
              <a:rPr lang="en-US" sz="1400" spc="-20" baseline="-25000" dirty="0">
                <a:latin typeface="Times New Roman" panose="02020603050405020304" pitchFamily="18" charset="0"/>
                <a:cs typeface="Times New Roman" panose="02020603050405020304" pitchFamily="18" charset="0"/>
              </a:rPr>
              <a:t>melt</a:t>
            </a:r>
            <a:r>
              <a:rPr lang="en-US" sz="1400" spc="-20" dirty="0">
                <a:latin typeface="Times New Roman" panose="02020603050405020304" pitchFamily="18" charset="0"/>
                <a:cs typeface="Times New Roman" panose="02020603050405020304" pitchFamily="18" charset="0"/>
              </a:rPr>
              <a:t> are similar to this ratio in </a:t>
            </a:r>
            <a:r>
              <a:rPr lang="en-US" sz="1400" spc="-20" dirty="0" err="1">
                <a:latin typeface="Times New Roman" panose="02020603050405020304" pitchFamily="18" charset="0"/>
                <a:cs typeface="Times New Roman" panose="02020603050405020304" pitchFamily="18" charset="0"/>
              </a:rPr>
              <a:t>chr-spinels</a:t>
            </a:r>
            <a:r>
              <a:rPr lang="en-US" sz="1400" spc="-20" dirty="0">
                <a:latin typeface="Times New Roman" panose="02020603050405020304" pitchFamily="18" charset="0"/>
                <a:cs typeface="Times New Roman" panose="02020603050405020304" pitchFamily="18" charset="0"/>
              </a:rPr>
              <a:t> from abyssal peridotites (f). Based on calculated of abundance TiO</a:t>
            </a:r>
            <a:r>
              <a:rPr lang="en-US" sz="1400" spc="-20" baseline="-25000" dirty="0">
                <a:latin typeface="Times New Roman" panose="02020603050405020304" pitchFamily="18" charset="0"/>
                <a:cs typeface="Times New Roman" panose="02020603050405020304" pitchFamily="18" charset="0"/>
              </a:rPr>
              <a:t>2 </a:t>
            </a:r>
            <a:r>
              <a:rPr lang="en-US" sz="1400" spc="-20" dirty="0">
                <a:latin typeface="Times New Roman" panose="02020603050405020304" pitchFamily="18" charset="0"/>
                <a:cs typeface="Times New Roman" panose="02020603050405020304" pitchFamily="18" charset="0"/>
              </a:rPr>
              <a:t>and Al</a:t>
            </a:r>
            <a:r>
              <a:rPr lang="en-US" sz="1400" spc="-20" baseline="-25000" dirty="0">
                <a:latin typeface="Times New Roman" panose="02020603050405020304" pitchFamily="18" charset="0"/>
                <a:cs typeface="Times New Roman" panose="02020603050405020304" pitchFamily="18" charset="0"/>
              </a:rPr>
              <a:t>2</a:t>
            </a:r>
            <a:r>
              <a:rPr lang="en-US" sz="1400" spc="-20" dirty="0">
                <a:latin typeface="Times New Roman" panose="02020603050405020304" pitchFamily="18" charset="0"/>
                <a:cs typeface="Times New Roman" panose="02020603050405020304" pitchFamily="18" charset="0"/>
              </a:rPr>
              <a:t>O</a:t>
            </a:r>
            <a:r>
              <a:rPr lang="en-US" sz="1400" spc="-20" baseline="-25000" dirty="0">
                <a:latin typeface="Times New Roman" panose="02020603050405020304" pitchFamily="18" charset="0"/>
                <a:cs typeface="Times New Roman" panose="02020603050405020304" pitchFamily="18" charset="0"/>
              </a:rPr>
              <a:t>3</a:t>
            </a:r>
            <a:r>
              <a:rPr lang="en-US" sz="1400" spc="-20" dirty="0">
                <a:latin typeface="Times New Roman" panose="02020603050405020304" pitchFamily="18" charset="0"/>
                <a:cs typeface="Times New Roman" panose="02020603050405020304" pitchFamily="18" charset="0"/>
              </a:rPr>
              <a:t> in melt </a:t>
            </a:r>
            <a:r>
              <a:rPr lang="en-US" sz="1400" spc="-20" dirty="0" err="1">
                <a:latin typeface="Times New Roman" panose="02020603050405020304" pitchFamily="18" charset="0"/>
                <a:cs typeface="Times New Roman" panose="02020603050405020304" pitchFamily="18" charset="0"/>
              </a:rPr>
              <a:t>chr-spineles</a:t>
            </a:r>
            <a:r>
              <a:rPr lang="en-US" sz="1400" spc="-20" dirty="0">
                <a:latin typeface="Times New Roman" panose="02020603050405020304" pitchFamily="18" charset="0"/>
                <a:cs typeface="Times New Roman" panose="02020603050405020304" pitchFamily="18" charset="0"/>
              </a:rPr>
              <a:t> of massive Ulan-</a:t>
            </a:r>
            <a:r>
              <a:rPr lang="en-US" sz="1400" spc="-20" dirty="0" err="1">
                <a:latin typeface="Times New Roman" panose="02020603050405020304" pitchFamily="18" charset="0"/>
                <a:cs typeface="Times New Roman" panose="02020603050405020304" pitchFamily="18" charset="0"/>
              </a:rPr>
              <a:t>Saridag</a:t>
            </a:r>
            <a:r>
              <a:rPr lang="en-US" sz="1400" spc="-20" dirty="0">
                <a:latin typeface="Times New Roman" panose="02020603050405020304" pitchFamily="18" charset="0"/>
                <a:cs typeface="Times New Roman" panose="02020603050405020304" pitchFamily="18" charset="0"/>
              </a:rPr>
              <a:t> lie in </a:t>
            </a:r>
            <a:r>
              <a:rPr lang="en-US" sz="1400" spc="-20" dirty="0" err="1">
                <a:latin typeface="Times New Roman" panose="02020603050405020304" pitchFamily="18" charset="0"/>
                <a:cs typeface="Times New Roman" panose="02020603050405020304" pitchFamily="18" charset="0"/>
              </a:rPr>
              <a:t>Boninitic</a:t>
            </a:r>
            <a:r>
              <a:rPr lang="en-US" sz="1400" spc="-20" dirty="0">
                <a:latin typeface="Times New Roman" panose="02020603050405020304" pitchFamily="18" charset="0"/>
                <a:cs typeface="Times New Roman" panose="02020603050405020304" pitchFamily="18" charset="0"/>
              </a:rPr>
              <a:t> field (g).</a:t>
            </a:r>
            <a:endParaRPr lang="ru-RU" sz="1400" spc="-20" dirty="0">
              <a:latin typeface="Times New Roman" panose="02020603050405020304" pitchFamily="18" charset="0"/>
              <a:cs typeface="Times New Roman" panose="02020603050405020304" pitchFamily="18" charset="0"/>
            </a:endParaRPr>
          </a:p>
          <a:p>
            <a:pPr algn="just"/>
            <a:r>
              <a:rPr lang="en-US" sz="1500" spc="-40" dirty="0">
                <a:latin typeface="Times New Roman" panose="02020603050405020304" pitchFamily="18" charset="0"/>
                <a:cs typeface="Times New Roman" panose="02020603050405020304" pitchFamily="18" charset="0"/>
              </a:rPr>
              <a:t> </a:t>
            </a:r>
            <a:endParaRPr lang="ru-RU" sz="1500" spc="-40" dirty="0">
              <a:latin typeface="Times New Roman" panose="02020603050405020304" pitchFamily="18" charset="0"/>
              <a:cs typeface="Times New Roman" panose="02020603050405020304" pitchFamily="18" charset="0"/>
            </a:endParaRPr>
          </a:p>
          <a:p>
            <a:pPr algn="just"/>
            <a:endParaRPr lang="en-US" sz="1500" spc="-4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CF754350-3D46-4D2D-A82F-71F3E2FF0827}"/>
              </a:ext>
            </a:extLst>
          </p:cNvPr>
          <p:cNvSpPr txBox="1"/>
          <p:nvPr/>
        </p:nvSpPr>
        <p:spPr>
          <a:xfrm>
            <a:off x="174171" y="969285"/>
            <a:ext cx="150126" cy="272955"/>
          </a:xfrm>
          <a:prstGeom prst="rect">
            <a:avLst/>
          </a:prstGeom>
          <a:solidFill>
            <a:schemeClr val="bg1"/>
          </a:solidFill>
          <a:ln>
            <a:noFill/>
          </a:ln>
        </p:spPr>
        <p:txBody>
          <a:bodyPr wrap="square" lIns="0" tIns="0" rIns="0" bIns="0" rtlCol="0" anchor="t">
            <a:noAutofit/>
          </a:bodyPr>
          <a:lstStyle/>
          <a:p>
            <a:r>
              <a:rPr lang="en-US" sz="1600" i="1" dirty="0">
                <a:latin typeface="Times New Roman" panose="02020603050405020304" pitchFamily="18" charset="0"/>
                <a:cs typeface="Times New Roman" panose="02020603050405020304" pitchFamily="18" charset="0"/>
              </a:rPr>
              <a:t>a</a:t>
            </a:r>
            <a:endParaRPr lang="ru-RU" sz="1600" i="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8FB3DC26-8588-44D4-9026-FFC67463E75B}"/>
              </a:ext>
            </a:extLst>
          </p:cNvPr>
          <p:cNvSpPr txBox="1"/>
          <p:nvPr/>
        </p:nvSpPr>
        <p:spPr>
          <a:xfrm>
            <a:off x="3175005" y="941084"/>
            <a:ext cx="150126" cy="272955"/>
          </a:xfrm>
          <a:prstGeom prst="rect">
            <a:avLst/>
          </a:prstGeom>
          <a:solidFill>
            <a:schemeClr val="bg1"/>
          </a:solidFill>
        </p:spPr>
        <p:txBody>
          <a:bodyPr wrap="square" lIns="0" tIns="0" rIns="0" bIns="0" rtlCol="0" anchor="t">
            <a:noAutofit/>
          </a:bodyPr>
          <a:lstStyle/>
          <a:p>
            <a:r>
              <a:rPr lang="en-US" sz="1600" i="1" dirty="0">
                <a:latin typeface="Times New Roman" panose="02020603050405020304" pitchFamily="18" charset="0"/>
                <a:cs typeface="Times New Roman" panose="02020603050405020304" pitchFamily="18" charset="0"/>
              </a:rPr>
              <a:t>b</a:t>
            </a:r>
            <a:endParaRPr lang="ru-RU" sz="1600" i="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740AA3B2-1DCE-454D-AFF6-0484301B868B}"/>
              </a:ext>
            </a:extLst>
          </p:cNvPr>
          <p:cNvSpPr txBox="1"/>
          <p:nvPr/>
        </p:nvSpPr>
        <p:spPr>
          <a:xfrm>
            <a:off x="6071003" y="979280"/>
            <a:ext cx="150126" cy="272955"/>
          </a:xfrm>
          <a:prstGeom prst="rect">
            <a:avLst/>
          </a:prstGeom>
          <a:solidFill>
            <a:schemeClr val="bg1"/>
          </a:solidFill>
        </p:spPr>
        <p:txBody>
          <a:bodyPr wrap="square" lIns="0" tIns="0" rIns="0" bIns="0" rtlCol="0" anchor="t">
            <a:noAutofit/>
          </a:bodyPr>
          <a:lstStyle/>
          <a:p>
            <a:r>
              <a:rPr lang="en-US" sz="1600" i="1" dirty="0">
                <a:latin typeface="Times New Roman" panose="02020603050405020304" pitchFamily="18" charset="0"/>
                <a:cs typeface="Times New Roman" panose="02020603050405020304" pitchFamily="18" charset="0"/>
              </a:rPr>
              <a:t>c</a:t>
            </a:r>
            <a:endParaRPr lang="ru-RU" sz="1600" i="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03EDE97D-D4E9-4173-8B8E-ED9891BD33EE}"/>
              </a:ext>
            </a:extLst>
          </p:cNvPr>
          <p:cNvSpPr txBox="1"/>
          <p:nvPr/>
        </p:nvSpPr>
        <p:spPr>
          <a:xfrm>
            <a:off x="3158788" y="2900439"/>
            <a:ext cx="150126" cy="272955"/>
          </a:xfrm>
          <a:prstGeom prst="rect">
            <a:avLst/>
          </a:prstGeom>
          <a:solidFill>
            <a:schemeClr val="bg1"/>
          </a:solidFill>
          <a:ln>
            <a:noFill/>
          </a:ln>
        </p:spPr>
        <p:txBody>
          <a:bodyPr wrap="square" lIns="0" tIns="0" rIns="0" bIns="0" rtlCol="0" anchor="t">
            <a:noAutofit/>
          </a:bodyPr>
          <a:lstStyle/>
          <a:p>
            <a:r>
              <a:rPr lang="en-US" sz="1600" i="1" dirty="0">
                <a:latin typeface="Times New Roman" panose="02020603050405020304" pitchFamily="18" charset="0"/>
                <a:cs typeface="Times New Roman" panose="02020603050405020304" pitchFamily="18" charset="0"/>
              </a:rPr>
              <a:t>e</a:t>
            </a:r>
            <a:endParaRPr lang="ru-RU" sz="1600" i="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8D1D38D6-CD7F-4DCD-881B-96F5BC33BC4C}"/>
              </a:ext>
            </a:extLst>
          </p:cNvPr>
          <p:cNvSpPr txBox="1"/>
          <p:nvPr/>
        </p:nvSpPr>
        <p:spPr>
          <a:xfrm>
            <a:off x="6183677" y="2904061"/>
            <a:ext cx="175220" cy="272955"/>
          </a:xfrm>
          <a:prstGeom prst="rect">
            <a:avLst/>
          </a:prstGeom>
          <a:solidFill>
            <a:schemeClr val="bg1"/>
          </a:solidFill>
        </p:spPr>
        <p:txBody>
          <a:bodyPr wrap="square" lIns="0" tIns="0" rIns="0" bIns="0" rtlCol="0" anchor="t">
            <a:noAutofit/>
          </a:bodyPr>
          <a:lstStyle/>
          <a:p>
            <a:r>
              <a:rPr lang="en-US" sz="1600" i="1" dirty="0">
                <a:latin typeface="Times New Roman" panose="02020603050405020304" pitchFamily="18" charset="0"/>
                <a:cs typeface="Times New Roman" panose="02020603050405020304" pitchFamily="18" charset="0"/>
              </a:rPr>
              <a:t> f</a:t>
            </a:r>
            <a:endParaRPr lang="ru-RU" sz="1600" i="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7F9B7FB2-6FE1-441F-9890-99CB338B8146}"/>
              </a:ext>
            </a:extLst>
          </p:cNvPr>
          <p:cNvSpPr txBox="1"/>
          <p:nvPr/>
        </p:nvSpPr>
        <p:spPr>
          <a:xfrm>
            <a:off x="143630" y="2900976"/>
            <a:ext cx="150126" cy="272955"/>
          </a:xfrm>
          <a:prstGeom prst="rect">
            <a:avLst/>
          </a:prstGeom>
          <a:solidFill>
            <a:schemeClr val="bg1"/>
          </a:solidFill>
        </p:spPr>
        <p:txBody>
          <a:bodyPr wrap="square" lIns="0" tIns="0" rIns="0" bIns="0" rtlCol="0" anchor="t">
            <a:noAutofit/>
          </a:bodyPr>
          <a:lstStyle/>
          <a:p>
            <a:r>
              <a:rPr lang="en-US" sz="1600" i="1" dirty="0">
                <a:latin typeface="Times New Roman" panose="02020603050405020304" pitchFamily="18" charset="0"/>
                <a:cs typeface="Times New Roman" panose="02020603050405020304" pitchFamily="18" charset="0"/>
              </a:rPr>
              <a:t>d</a:t>
            </a:r>
            <a:endParaRPr lang="ru-RU" sz="1600" i="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3B10949B-7B72-4564-B707-3BFEE9E86229}"/>
              </a:ext>
            </a:extLst>
          </p:cNvPr>
          <p:cNvSpPr txBox="1"/>
          <p:nvPr/>
        </p:nvSpPr>
        <p:spPr>
          <a:xfrm>
            <a:off x="9140108" y="2897408"/>
            <a:ext cx="168324" cy="272955"/>
          </a:xfrm>
          <a:prstGeom prst="rect">
            <a:avLst/>
          </a:prstGeom>
          <a:solidFill>
            <a:schemeClr val="bg1"/>
          </a:solidFill>
          <a:ln>
            <a:noFill/>
          </a:ln>
        </p:spPr>
        <p:txBody>
          <a:bodyPr wrap="square" lIns="0" tIns="0" rIns="0" bIns="0" rtlCol="0" anchor="t">
            <a:noAutofit/>
          </a:bodyPr>
          <a:lstStyle/>
          <a:p>
            <a:r>
              <a:rPr lang="en-US" sz="1600" i="1" dirty="0">
                <a:latin typeface="Times New Roman" panose="02020603050405020304" pitchFamily="18" charset="0"/>
                <a:cs typeface="Times New Roman" panose="02020603050405020304" pitchFamily="18" charset="0"/>
              </a:rPr>
              <a:t>g</a:t>
            </a:r>
            <a:endParaRPr lang="ru-RU"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120472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209CC0D3-91F9-4AC5-BA4D-4E8BB9A02701}"/>
              </a:ext>
            </a:extLst>
          </p:cNvPr>
          <p:cNvSpPr/>
          <p:nvPr/>
        </p:nvSpPr>
        <p:spPr>
          <a:xfrm>
            <a:off x="7014411" y="472073"/>
            <a:ext cx="5005136" cy="625358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100" i="1" dirty="0">
                <a:solidFill>
                  <a:schemeClr val="tx1"/>
                </a:solidFill>
                <a:latin typeface="Times New Roman" panose="02020603050405020304" pitchFamily="18" charset="0"/>
                <a:cs typeface="Times New Roman" panose="02020603050405020304" pitchFamily="18" charset="0"/>
              </a:rPr>
              <a:t>Graphs of the distribution of PGE in massif chromitites (</a:t>
            </a:r>
            <a:r>
              <a:rPr lang="en-US" sz="1100" i="1" dirty="0" err="1">
                <a:solidFill>
                  <a:schemeClr val="tx1"/>
                </a:solidFill>
                <a:latin typeface="Times New Roman" panose="02020603050405020304" pitchFamily="18" charset="0"/>
                <a:cs typeface="Times New Roman" panose="02020603050405020304" pitchFamily="18" charset="0"/>
              </a:rPr>
              <a:t>literatura</a:t>
            </a:r>
            <a:r>
              <a:rPr lang="en-US" sz="1100" i="1" dirty="0">
                <a:solidFill>
                  <a:schemeClr val="tx1"/>
                </a:solidFill>
                <a:latin typeface="Times New Roman" panose="02020603050405020304" pitchFamily="18" charset="0"/>
                <a:cs typeface="Times New Roman" panose="02020603050405020304" pitchFamily="18" charset="0"/>
              </a:rPr>
              <a:t> data)</a:t>
            </a:r>
            <a:endParaRPr lang="ru-RU" sz="1100" i="1" dirty="0">
              <a:solidFill>
                <a:schemeClr val="tx1"/>
              </a:solidFill>
              <a:latin typeface="Times New Roman" panose="02020603050405020304" pitchFamily="18" charset="0"/>
              <a:cs typeface="Times New Roman" panose="02020603050405020304" pitchFamily="18" charset="0"/>
            </a:endParaRPr>
          </a:p>
        </p:txBody>
      </p:sp>
      <p:sp>
        <p:nvSpPr>
          <p:cNvPr id="2" name="Заголовок 1">
            <a:extLst>
              <a:ext uri="{FF2B5EF4-FFF2-40B4-BE49-F238E27FC236}">
                <a16:creationId xmlns:a16="http://schemas.microsoft.com/office/drawing/2014/main" xmlns="" id="{E5FCA450-C703-4910-828A-2BD6A2D60FF4}"/>
              </a:ext>
            </a:extLst>
          </p:cNvPr>
          <p:cNvSpPr>
            <a:spLocks noGrp="1"/>
          </p:cNvSpPr>
          <p:nvPr>
            <p:ph type="title"/>
          </p:nvPr>
        </p:nvSpPr>
        <p:spPr>
          <a:xfrm>
            <a:off x="1934936" y="188686"/>
            <a:ext cx="4674356" cy="404813"/>
          </a:xfrm>
        </p:spPr>
        <p:txBody>
          <a:bodyPr>
            <a:normAutofit fontScale="90000"/>
          </a:bodyPr>
          <a:lstStyle/>
          <a:p>
            <a:r>
              <a:rPr lang="en-US" sz="24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PGE distribution and mineralization</a:t>
            </a:r>
            <a:endParaRPr lang="ru-RU" sz="4800" dirty="0">
              <a:solidFill>
                <a:srgbClr val="7030A0"/>
              </a:solidFill>
              <a:effectLst>
                <a:outerShdw blurRad="38100" dist="38100" dir="2700000" algn="tl">
                  <a:srgbClr val="000000">
                    <a:alpha val="43137"/>
                  </a:srgbClr>
                </a:outerShdw>
              </a:effectLst>
            </a:endParaRPr>
          </a:p>
        </p:txBody>
      </p:sp>
      <p:graphicFrame>
        <p:nvGraphicFramePr>
          <p:cNvPr id="6" name="Диаграмма 5">
            <a:extLst>
              <a:ext uri="{FF2B5EF4-FFF2-40B4-BE49-F238E27FC236}">
                <a16:creationId xmlns:a16="http://schemas.microsoft.com/office/drawing/2014/main" xmlns="" id="{AE3B7C57-4A93-4D30-BB35-89658F3C12FF}"/>
              </a:ext>
            </a:extLst>
          </p:cNvPr>
          <p:cNvGraphicFramePr/>
          <p:nvPr>
            <p:extLst>
              <p:ext uri="{D42A27DB-BD31-4B8C-83A1-F6EECF244321}">
                <p14:modId xmlns="" xmlns:p14="http://schemas.microsoft.com/office/powerpoint/2010/main" val="1693351245"/>
              </p:ext>
            </p:extLst>
          </p:nvPr>
        </p:nvGraphicFramePr>
        <p:xfrm>
          <a:off x="7257143" y="709296"/>
          <a:ext cx="4664898" cy="2701561"/>
        </p:xfrm>
        <a:graphic>
          <a:graphicData uri="http://schemas.openxmlformats.org/drawingml/2006/chart">
            <c:chart xmlns:c="http://schemas.openxmlformats.org/drawingml/2006/chart" xmlns:r="http://schemas.openxmlformats.org/officeDocument/2006/relationships" r:id="rId2"/>
          </a:graphicData>
        </a:graphic>
      </p:graphicFrame>
      <p:sp>
        <p:nvSpPr>
          <p:cNvPr id="17" name="Объект 16">
            <a:extLst>
              <a:ext uri="{FF2B5EF4-FFF2-40B4-BE49-F238E27FC236}">
                <a16:creationId xmlns:a16="http://schemas.microsoft.com/office/drawing/2014/main" xmlns="" id="{4409CFB3-D6A8-4550-9864-0B5C7CD5DA3D}"/>
              </a:ext>
            </a:extLst>
          </p:cNvPr>
          <p:cNvSpPr>
            <a:spLocks noGrp="1"/>
          </p:cNvSpPr>
          <p:nvPr>
            <p:ph idx="1"/>
          </p:nvPr>
        </p:nvSpPr>
        <p:spPr>
          <a:xfrm>
            <a:off x="174171" y="733330"/>
            <a:ext cx="6832602" cy="2285641"/>
          </a:xfrm>
        </p:spPr>
        <p:txBody>
          <a:bodyPr>
            <a:normAutofit/>
          </a:bodyPr>
          <a:lstStyle/>
          <a:p>
            <a:pPr marL="0" indent="0" algn="just">
              <a:buNone/>
            </a:pPr>
            <a:r>
              <a:rPr lang="en-US" sz="1400" dirty="0">
                <a:latin typeface="Times New Roman" panose="02020603050405020304" pitchFamily="18" charset="0"/>
                <a:cs typeface="Times New Roman" panose="02020603050405020304" pitchFamily="18" charset="0"/>
              </a:rPr>
              <a:t>Total PGE concentration in 9 chromitites samples ranges from 242 to 992 ppb and is about 2,5 to 5,5 times higher than in </a:t>
            </a:r>
            <a:r>
              <a:rPr lang="en-US" sz="1400" dirty="0" err="1">
                <a:latin typeface="Times New Roman" panose="02020603050405020304" pitchFamily="18" charset="0"/>
                <a:cs typeface="Times New Roman" panose="02020603050405020304" pitchFamily="18" charset="0"/>
              </a:rPr>
              <a:t>serpentinized</a:t>
            </a:r>
            <a:r>
              <a:rPr lang="en-US" sz="1400" dirty="0">
                <a:latin typeface="Times New Roman" panose="02020603050405020304" pitchFamily="18" charset="0"/>
                <a:cs typeface="Times New Roman" panose="02020603050405020304" pitchFamily="18" charset="0"/>
              </a:rPr>
              <a:t> peridotites. The all chromitites have enrichment </a:t>
            </a:r>
            <a:r>
              <a:rPr lang="en-US" sz="1400" dirty="0" err="1">
                <a:latin typeface="Times New Roman" panose="02020603050405020304" pitchFamily="18" charset="0"/>
                <a:cs typeface="Times New Roman" panose="02020603050405020304" pitchFamily="18" charset="0"/>
              </a:rPr>
              <a:t>Pd</a:t>
            </a:r>
            <a:r>
              <a:rPr lang="en-US" sz="1400" dirty="0">
                <a:latin typeface="Times New Roman" panose="02020603050405020304" pitchFamily="18" charset="0"/>
                <a:cs typeface="Times New Roman" panose="02020603050405020304" pitchFamily="18" charset="0"/>
              </a:rPr>
              <a:t> (78-903 ppb). It is unusual for chromitites. There is no obvious correlation between PGE abundance and chromite composition. All samples has positive correlation among the pairs </a:t>
            </a:r>
            <a:r>
              <a:rPr lang="en-US" sz="1400" dirty="0" err="1">
                <a:latin typeface="Times New Roman" panose="02020603050405020304" pitchFamily="18" charset="0"/>
                <a:cs typeface="Times New Roman" panose="02020603050405020304" pitchFamily="18" charset="0"/>
              </a:rPr>
              <a:t>Os-Ir</a:t>
            </a:r>
            <a:r>
              <a:rPr lang="en-US" sz="1400" dirty="0">
                <a:latin typeface="Times New Roman" panose="02020603050405020304" pitchFamily="18" charset="0"/>
                <a:cs typeface="Times New Roman" panose="02020603050405020304" pitchFamily="18" charset="0"/>
              </a:rPr>
              <a:t> (R</a:t>
            </a:r>
            <a:r>
              <a:rPr lang="en-US" sz="1400" baseline="-25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=0.79), </a:t>
            </a:r>
            <a:r>
              <a:rPr lang="en-US" sz="1400" dirty="0" err="1">
                <a:latin typeface="Times New Roman" panose="02020603050405020304" pitchFamily="18" charset="0"/>
                <a:cs typeface="Times New Roman" panose="02020603050405020304" pitchFamily="18" charset="0"/>
              </a:rPr>
              <a:t>Ir</a:t>
            </a:r>
            <a:r>
              <a:rPr lang="en-US" sz="1400" dirty="0">
                <a:latin typeface="Times New Roman" panose="02020603050405020304" pitchFamily="18" charset="0"/>
                <a:cs typeface="Times New Roman" panose="02020603050405020304" pitchFamily="18" charset="0"/>
              </a:rPr>
              <a:t>-Ru (R</a:t>
            </a:r>
            <a:r>
              <a:rPr lang="en-US" sz="1400" baseline="-25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=0.71), </a:t>
            </a:r>
            <a:r>
              <a:rPr lang="en-US" sz="1400" dirty="0" err="1">
                <a:latin typeface="Times New Roman" panose="02020603050405020304" pitchFamily="18" charset="0"/>
                <a:cs typeface="Times New Roman" panose="02020603050405020304" pitchFamily="18" charset="0"/>
              </a:rPr>
              <a:t>Os</a:t>
            </a:r>
            <a:r>
              <a:rPr lang="en-US" sz="1400" dirty="0">
                <a:latin typeface="Times New Roman" panose="02020603050405020304" pitchFamily="18" charset="0"/>
                <a:cs typeface="Times New Roman" panose="02020603050405020304" pitchFamily="18" charset="0"/>
              </a:rPr>
              <a:t>-Ru (R</a:t>
            </a:r>
            <a:r>
              <a:rPr lang="en-US" sz="1400" baseline="-25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=0.64). Palladium has no correlation with another elements.</a:t>
            </a:r>
          </a:p>
          <a:p>
            <a:pPr marL="0" indent="0" algn="just">
              <a:buNone/>
            </a:pPr>
            <a:r>
              <a:rPr lang="en-US" sz="1400" dirty="0">
                <a:latin typeface="Times New Roman" panose="02020603050405020304" pitchFamily="18" charset="0"/>
                <a:cs typeface="Times New Roman" panose="02020603050405020304" pitchFamily="18" charset="0"/>
              </a:rPr>
              <a:t>Chondrite-</a:t>
            </a:r>
            <a:r>
              <a:rPr lang="en-US" sz="1400" dirty="0" err="1">
                <a:latin typeface="Times New Roman" panose="02020603050405020304" pitchFamily="18" charset="0"/>
                <a:cs typeface="Times New Roman" panose="02020603050405020304" pitchFamily="18" charset="0"/>
              </a:rPr>
              <a:t>normalised</a:t>
            </a:r>
            <a:r>
              <a:rPr lang="en-US" sz="1400" dirty="0">
                <a:latin typeface="Times New Roman" panose="02020603050405020304" pitchFamily="18" charset="0"/>
                <a:cs typeface="Times New Roman" panose="02020603050405020304" pitchFamily="18" charset="0"/>
              </a:rPr>
              <a:t> PGE patterns of Ulan-</a:t>
            </a:r>
            <a:r>
              <a:rPr lang="en-US" sz="1400" dirty="0" err="1">
                <a:latin typeface="Times New Roman" panose="02020603050405020304" pitchFamily="18" charset="0"/>
                <a:cs typeface="Times New Roman" panose="02020603050405020304" pitchFamily="18" charset="0"/>
              </a:rPr>
              <a:t>Saryadag</a:t>
            </a:r>
            <a:r>
              <a:rPr lang="en-US" sz="1400" dirty="0">
                <a:latin typeface="Times New Roman" panose="02020603050405020304" pitchFamily="18" charset="0"/>
                <a:cs typeface="Times New Roman" panose="02020603050405020304" pitchFamily="18" charset="0"/>
              </a:rPr>
              <a:t> chromitites display average (</a:t>
            </a:r>
            <a:r>
              <a:rPr lang="en-US" sz="1400" dirty="0" err="1">
                <a:latin typeface="Times New Roman" panose="02020603050405020304" pitchFamily="18" charset="0"/>
                <a:cs typeface="Times New Roman" panose="02020603050405020304" pitchFamily="18" charset="0"/>
              </a:rPr>
              <a:t>Os+Ir+Ru</a:t>
            </a: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Rh+Pt+Pd</a:t>
            </a:r>
            <a:r>
              <a:rPr lang="en-US" sz="1400" dirty="0">
                <a:latin typeface="Times New Roman" panose="02020603050405020304" pitchFamily="18" charset="0"/>
                <a:cs typeface="Times New Roman" panose="02020603050405020304" pitchFamily="18" charset="0"/>
              </a:rPr>
              <a:t>) ratios typical of Cr-rich chromitites formed in the mantle section of supra-subduction zone ophiolites In most cases, PGE patterns are characterized by a consistent positive anomaly in Ru, and a negative anomaly in Pt.  </a:t>
            </a:r>
            <a:endParaRPr lang="ru-RU" sz="1400" dirty="0">
              <a:latin typeface="Times New Roman" panose="02020603050405020304" pitchFamily="18" charset="0"/>
              <a:cs typeface="Times New Roman" panose="02020603050405020304" pitchFamily="18" charset="0"/>
            </a:endParaRPr>
          </a:p>
        </p:txBody>
      </p:sp>
      <p:graphicFrame>
        <p:nvGraphicFramePr>
          <p:cNvPr id="18" name="Диаграмма 17">
            <a:extLst>
              <a:ext uri="{FF2B5EF4-FFF2-40B4-BE49-F238E27FC236}">
                <a16:creationId xmlns:a16="http://schemas.microsoft.com/office/drawing/2014/main" xmlns="" id="{CB26024A-BCC0-441C-AED6-04A50BCD08E1}"/>
              </a:ext>
            </a:extLst>
          </p:cNvPr>
          <p:cNvGraphicFramePr/>
          <p:nvPr>
            <p:extLst>
              <p:ext uri="{D42A27DB-BD31-4B8C-83A1-F6EECF244321}">
                <p14:modId xmlns="" xmlns:p14="http://schemas.microsoft.com/office/powerpoint/2010/main" val="4270746736"/>
              </p:ext>
            </p:extLst>
          </p:nvPr>
        </p:nvGraphicFramePr>
        <p:xfrm>
          <a:off x="7286170" y="3753854"/>
          <a:ext cx="4657765" cy="2603404"/>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xmlns="" id="{369CF6CB-809D-46AE-8ABA-57C8FCBEF896}"/>
              </a:ext>
            </a:extLst>
          </p:cNvPr>
          <p:cNvSpPr txBox="1"/>
          <p:nvPr/>
        </p:nvSpPr>
        <p:spPr>
          <a:xfrm>
            <a:off x="179103" y="3101212"/>
            <a:ext cx="6742353" cy="2246769"/>
          </a:xfrm>
          <a:prstGeom prst="rect">
            <a:avLst/>
          </a:prstGeom>
          <a:noFill/>
        </p:spPr>
        <p:txBody>
          <a:bodyPr wrap="square" rtlCol="0">
            <a:spAutoFit/>
          </a:bodyPr>
          <a:lstStyle/>
          <a:p>
            <a:pPr lvl="0"/>
            <a:r>
              <a:rPr lang="en-US" sz="1000" i="1" spc="-20" dirty="0">
                <a:latin typeface="Times New Roman" panose="02020603050405020304" pitchFamily="18" charset="0"/>
                <a:cs typeface="Times New Roman" panose="02020603050405020304" pitchFamily="18" charset="0"/>
              </a:rPr>
              <a:t>Literature data:</a:t>
            </a:r>
          </a:p>
          <a:p>
            <a:pPr algn="just"/>
            <a:r>
              <a:rPr lang="en-US" sz="1000" i="1" dirty="0">
                <a:latin typeface="Times New Roman" panose="02020603050405020304" pitchFamily="18" charset="0"/>
                <a:cs typeface="Times New Roman" panose="02020603050405020304" pitchFamily="18" charset="0"/>
              </a:rPr>
              <a:t>I - Ahmed Hassan Ahmed, </a:t>
            </a:r>
            <a:r>
              <a:rPr lang="en-US" sz="1000" i="1" dirty="0" err="1">
                <a:latin typeface="Times New Roman" panose="02020603050405020304" pitchFamily="18" charset="0"/>
                <a:cs typeface="Times New Roman" panose="02020603050405020304" pitchFamily="18" charset="0"/>
              </a:rPr>
              <a:t>Hesham</a:t>
            </a:r>
            <a:r>
              <a:rPr lang="en-US" sz="1000" i="1" dirty="0">
                <a:latin typeface="Times New Roman" panose="02020603050405020304" pitchFamily="18" charset="0"/>
                <a:cs typeface="Times New Roman" panose="02020603050405020304" pitchFamily="18" charset="0"/>
              </a:rPr>
              <a:t> M. </a:t>
            </a:r>
            <a:r>
              <a:rPr lang="en-US" sz="1000" i="1" dirty="0" err="1">
                <a:latin typeface="Times New Roman" panose="02020603050405020304" pitchFamily="18" charset="0"/>
                <a:cs typeface="Times New Roman" panose="02020603050405020304" pitchFamily="18" charset="0"/>
              </a:rPr>
              <a:t>Harbi</a:t>
            </a:r>
            <a:r>
              <a:rPr lang="en-US" sz="1000" i="1" dirty="0">
                <a:latin typeface="Times New Roman" panose="02020603050405020304" pitchFamily="18" charset="0"/>
                <a:cs typeface="Times New Roman" panose="02020603050405020304" pitchFamily="18" charset="0"/>
              </a:rPr>
              <a:t>, </a:t>
            </a:r>
            <a:r>
              <a:rPr lang="en-US" sz="1000" i="1" dirty="0" err="1">
                <a:latin typeface="Times New Roman" panose="02020603050405020304" pitchFamily="18" charset="0"/>
                <a:cs typeface="Times New Roman" panose="02020603050405020304" pitchFamily="18" charset="0"/>
              </a:rPr>
              <a:t>Abdelmonem</a:t>
            </a:r>
            <a:r>
              <a:rPr lang="en-US" sz="1000" i="1" dirty="0">
                <a:latin typeface="Times New Roman" panose="02020603050405020304" pitchFamily="18" charset="0"/>
                <a:cs typeface="Times New Roman" panose="02020603050405020304" pitchFamily="18" charset="0"/>
              </a:rPr>
              <a:t> M. </a:t>
            </a:r>
            <a:r>
              <a:rPr lang="en-US" sz="1000" i="1" dirty="0" err="1">
                <a:latin typeface="Times New Roman" panose="02020603050405020304" pitchFamily="18" charset="0"/>
                <a:cs typeface="Times New Roman" panose="02020603050405020304" pitchFamily="18" charset="0"/>
              </a:rPr>
              <a:t>Habtoor</a:t>
            </a:r>
            <a:r>
              <a:rPr lang="ru-RU" sz="1000" i="1" dirty="0">
                <a:latin typeface="Times New Roman" panose="02020603050405020304" pitchFamily="18" charset="0"/>
                <a:cs typeface="Times New Roman" panose="02020603050405020304" pitchFamily="18" charset="0"/>
              </a:rPr>
              <a:t> (2012).</a:t>
            </a:r>
            <a:r>
              <a:rPr lang="en-US" sz="1000" i="1" dirty="0">
                <a:latin typeface="Times New Roman" panose="02020603050405020304" pitchFamily="18" charset="0"/>
                <a:cs typeface="Times New Roman" panose="02020603050405020304" pitchFamily="18" charset="0"/>
              </a:rPr>
              <a:t> Compositional variations and tectonic settings of </a:t>
            </a:r>
            <a:r>
              <a:rPr lang="en-US" sz="1000" i="1" dirty="0" err="1">
                <a:latin typeface="Times New Roman" panose="02020603050405020304" pitchFamily="18" charset="0"/>
                <a:cs typeface="Times New Roman" panose="02020603050405020304" pitchFamily="18" charset="0"/>
              </a:rPr>
              <a:t>podiform</a:t>
            </a:r>
            <a:r>
              <a:rPr lang="en-US" sz="1000" i="1" dirty="0">
                <a:latin typeface="Times New Roman" panose="02020603050405020304" pitchFamily="18" charset="0"/>
                <a:cs typeface="Times New Roman" panose="02020603050405020304" pitchFamily="18" charset="0"/>
              </a:rPr>
              <a:t> chromitites and associated ultramafic rocks of the Neoproterozoic ophiolite at </a:t>
            </a:r>
            <a:r>
              <a:rPr lang="en-US" sz="1000" i="1" dirty="0" err="1">
                <a:latin typeface="Times New Roman" panose="02020603050405020304" pitchFamily="18" charset="0"/>
                <a:cs typeface="Times New Roman" panose="02020603050405020304" pitchFamily="18" charset="0"/>
              </a:rPr>
              <a:t>Wadi</a:t>
            </a:r>
            <a:r>
              <a:rPr lang="en-US" sz="1000" i="1" dirty="0">
                <a:latin typeface="Times New Roman" panose="02020603050405020304" pitchFamily="18" charset="0"/>
                <a:cs typeface="Times New Roman" panose="02020603050405020304" pitchFamily="18" charset="0"/>
              </a:rPr>
              <a:t> Al </a:t>
            </a:r>
            <a:r>
              <a:rPr lang="en-US" sz="1000" i="1" dirty="0" err="1">
                <a:latin typeface="Times New Roman" panose="02020603050405020304" pitchFamily="18" charset="0"/>
                <a:cs typeface="Times New Roman" panose="02020603050405020304" pitchFamily="18" charset="0"/>
              </a:rPr>
              <a:t>Hwanet</a:t>
            </a:r>
            <a:r>
              <a:rPr lang="en-US" sz="1000" i="1" dirty="0">
                <a:latin typeface="Times New Roman" panose="02020603050405020304" pitchFamily="18" charset="0"/>
                <a:cs typeface="Times New Roman" panose="02020603050405020304" pitchFamily="18" charset="0"/>
              </a:rPr>
              <a:t>, northwestern Saudi Arabia</a:t>
            </a:r>
            <a:r>
              <a:rPr lang="ru-RU" sz="1000" i="1" dirty="0">
                <a:latin typeface="Times New Roman" panose="02020603050405020304" pitchFamily="18" charset="0"/>
                <a:cs typeface="Times New Roman" panose="02020603050405020304" pitchFamily="18" charset="0"/>
              </a:rPr>
              <a:t>.</a:t>
            </a:r>
            <a:r>
              <a:rPr lang="en-US" sz="1000" i="1" dirty="0">
                <a:latin typeface="Times New Roman" panose="02020603050405020304" pitchFamily="18" charset="0"/>
                <a:cs typeface="Times New Roman" panose="02020603050405020304" pitchFamily="18" charset="0"/>
              </a:rPr>
              <a:t> Journal of Asian Earth Sciences 56</a:t>
            </a:r>
            <a:r>
              <a:rPr lang="ru-RU" sz="1000" i="1" dirty="0">
                <a:latin typeface="Times New Roman" panose="02020603050405020304" pitchFamily="18" charset="0"/>
                <a:cs typeface="Times New Roman" panose="02020603050405020304" pitchFamily="18" charset="0"/>
              </a:rPr>
              <a:t>,</a:t>
            </a:r>
            <a:r>
              <a:rPr lang="en-US" sz="1000" i="1" dirty="0">
                <a:latin typeface="Times New Roman" panose="02020603050405020304" pitchFamily="18" charset="0"/>
                <a:cs typeface="Times New Roman" panose="02020603050405020304" pitchFamily="18" charset="0"/>
              </a:rPr>
              <a:t>118–134</a:t>
            </a:r>
            <a:r>
              <a:rPr lang="ru-RU" sz="1000" i="1" dirty="0">
                <a:latin typeface="Times New Roman" panose="02020603050405020304" pitchFamily="18" charset="0"/>
                <a:cs typeface="Times New Roman" panose="02020603050405020304" pitchFamily="18" charset="0"/>
              </a:rPr>
              <a:t>.</a:t>
            </a:r>
          </a:p>
          <a:p>
            <a:pPr lvl="0" algn="just"/>
            <a:r>
              <a:rPr lang="en-US" sz="1000" i="1" dirty="0">
                <a:latin typeface="Times New Roman" panose="02020603050405020304" pitchFamily="18" charset="0"/>
                <a:cs typeface="Times New Roman" panose="02020603050405020304" pitchFamily="18" charset="0"/>
              </a:rPr>
              <a:t>II - Prichard H. M., Lord R. A., </a:t>
            </a:r>
            <a:r>
              <a:rPr lang="en-US" sz="1000" i="1" dirty="0" err="1">
                <a:latin typeface="Times New Roman" panose="02020603050405020304" pitchFamily="18" charset="0"/>
                <a:cs typeface="Times New Roman" panose="02020603050405020304" pitchFamily="18" charset="0"/>
              </a:rPr>
              <a:t>Neary</a:t>
            </a:r>
            <a:r>
              <a:rPr lang="en-US" sz="1000" i="1" dirty="0">
                <a:latin typeface="Times New Roman" panose="02020603050405020304" pitchFamily="18" charset="0"/>
                <a:cs typeface="Times New Roman" panose="02020603050405020304" pitchFamily="18" charset="0"/>
              </a:rPr>
              <a:t> C. R. (1996)</a:t>
            </a:r>
            <a:r>
              <a:rPr lang="ru-RU" sz="1000" i="1" dirty="0">
                <a:latin typeface="Times New Roman" panose="02020603050405020304" pitchFamily="18" charset="0"/>
                <a:cs typeface="Times New Roman" panose="02020603050405020304" pitchFamily="18" charset="0"/>
              </a:rPr>
              <a:t>.</a:t>
            </a:r>
            <a:r>
              <a:rPr lang="en-US" sz="1000" i="1" dirty="0">
                <a:latin typeface="Times New Roman" panose="02020603050405020304" pitchFamily="18" charset="0"/>
                <a:cs typeface="Times New Roman" panose="02020603050405020304" pitchFamily="18" charset="0"/>
              </a:rPr>
              <a:t> A model to explain the occurrence of platinum – and palladium – rich ophiolite complexes</a:t>
            </a:r>
            <a:r>
              <a:rPr lang="ru-RU" sz="1000" i="1" dirty="0">
                <a:latin typeface="Times New Roman" panose="02020603050405020304" pitchFamily="18" charset="0"/>
                <a:cs typeface="Times New Roman" panose="02020603050405020304" pitchFamily="18" charset="0"/>
              </a:rPr>
              <a:t>. </a:t>
            </a:r>
            <a:r>
              <a:rPr lang="en-US" sz="1000" i="1" dirty="0">
                <a:latin typeface="Times New Roman" panose="02020603050405020304" pitchFamily="18" charset="0"/>
                <a:cs typeface="Times New Roman" panose="02020603050405020304" pitchFamily="18" charset="0"/>
              </a:rPr>
              <a:t>Journal of the Geological Society, 153, 323-328</a:t>
            </a:r>
            <a:r>
              <a:rPr lang="ru-RU" sz="1000" i="1" dirty="0">
                <a:latin typeface="Times New Roman" panose="02020603050405020304" pitchFamily="18" charset="0"/>
                <a:cs typeface="Times New Roman" panose="02020603050405020304" pitchFamily="18" charset="0"/>
              </a:rPr>
              <a:t>.</a:t>
            </a:r>
            <a:r>
              <a:rPr lang="en-US" sz="1000" i="1" dirty="0">
                <a:latin typeface="Times New Roman" panose="02020603050405020304" pitchFamily="18" charset="0"/>
                <a:cs typeface="Times New Roman" panose="02020603050405020304" pitchFamily="18" charset="0"/>
              </a:rPr>
              <a:t> (</a:t>
            </a:r>
            <a:r>
              <a:rPr lang="en-US" sz="1000" i="1" dirty="0" err="1">
                <a:latin typeface="Times New Roman" panose="02020603050405020304" pitchFamily="18" charset="0"/>
                <a:cs typeface="Times New Roman" panose="02020603050405020304" pitchFamily="18" charset="0"/>
              </a:rPr>
              <a:t>Chromitittes</a:t>
            </a:r>
            <a:r>
              <a:rPr lang="en-US" sz="1000" i="1" dirty="0">
                <a:latin typeface="Times New Roman" panose="02020603050405020304" pitchFamily="18" charset="0"/>
                <a:cs typeface="Times New Roman" panose="02020603050405020304" pitchFamily="18" charset="0"/>
              </a:rPr>
              <a:t> from Oman ophiolite, </a:t>
            </a:r>
            <a:r>
              <a:rPr lang="en-US" sz="1000" i="1" dirty="0" err="1">
                <a:latin typeface="Times New Roman" panose="02020603050405020304" pitchFamily="18" charset="0"/>
                <a:cs typeface="Times New Roman" panose="02020603050405020304" pitchFamily="18" charset="0"/>
              </a:rPr>
              <a:t>northen</a:t>
            </a:r>
            <a:r>
              <a:rPr lang="en-US" sz="1000" i="1" dirty="0">
                <a:latin typeface="Times New Roman" panose="02020603050405020304" pitchFamily="18" charset="0"/>
                <a:cs typeface="Times New Roman" panose="02020603050405020304" pitchFamily="18" charset="0"/>
              </a:rPr>
              <a:t> </a:t>
            </a:r>
            <a:r>
              <a:rPr lang="en-US" sz="1000" i="1" dirty="0" err="1">
                <a:latin typeface="Times New Roman" panose="02020603050405020304" pitchFamily="18" charset="0"/>
                <a:cs typeface="Times New Roman" panose="02020603050405020304" pitchFamily="18" charset="0"/>
              </a:rPr>
              <a:t>Semail</a:t>
            </a:r>
            <a:r>
              <a:rPr lang="en-US" sz="1000" i="1" dirty="0">
                <a:latin typeface="Times New Roman" panose="02020603050405020304" pitchFamily="18" charset="0"/>
                <a:cs typeface="Times New Roman" panose="02020603050405020304" pitchFamily="18" charset="0"/>
              </a:rPr>
              <a:t>)</a:t>
            </a:r>
            <a:endParaRPr lang="ru-RU" sz="1000" i="1" dirty="0">
              <a:latin typeface="Times New Roman" panose="02020603050405020304" pitchFamily="18" charset="0"/>
              <a:cs typeface="Times New Roman" panose="02020603050405020304" pitchFamily="18" charset="0"/>
            </a:endParaRPr>
          </a:p>
          <a:p>
            <a:pPr algn="just"/>
            <a:r>
              <a:rPr lang="en-US" sz="1000" i="1" dirty="0">
                <a:latin typeface="Times New Roman" panose="02020603050405020304" pitchFamily="18" charset="0"/>
                <a:cs typeface="Times New Roman" panose="02020603050405020304" pitchFamily="18" charset="0"/>
              </a:rPr>
              <a:t>III – </a:t>
            </a:r>
            <a:r>
              <a:rPr lang="en-US" sz="1000" i="1" dirty="0" err="1">
                <a:latin typeface="Times New Roman" panose="02020603050405020304" pitchFamily="18" charset="0"/>
                <a:cs typeface="Times New Roman" panose="02020603050405020304" pitchFamily="18" charset="0"/>
              </a:rPr>
              <a:t>Tsoupas</a:t>
            </a:r>
            <a:r>
              <a:rPr lang="ru-RU" sz="1000" i="1" dirty="0">
                <a:latin typeface="Times New Roman" panose="02020603050405020304" pitchFamily="18" charset="0"/>
                <a:cs typeface="Times New Roman" panose="02020603050405020304" pitchFamily="18" charset="0"/>
              </a:rPr>
              <a:t> </a:t>
            </a:r>
            <a:r>
              <a:rPr lang="en-US" sz="1000" i="1" dirty="0">
                <a:latin typeface="Times New Roman" panose="02020603050405020304" pitchFamily="18" charset="0"/>
                <a:cs typeface="Times New Roman" panose="02020603050405020304" pitchFamily="18" charset="0"/>
              </a:rPr>
              <a:t>G. , </a:t>
            </a:r>
            <a:r>
              <a:rPr lang="en-US" sz="1000" i="1" dirty="0" err="1">
                <a:latin typeface="Times New Roman" panose="02020603050405020304" pitchFamily="18" charset="0"/>
                <a:cs typeface="Times New Roman" panose="02020603050405020304" pitchFamily="18" charset="0"/>
              </a:rPr>
              <a:t>Economou</a:t>
            </a:r>
            <a:r>
              <a:rPr lang="en-US" sz="1000" i="1" dirty="0">
                <a:latin typeface="Times New Roman" panose="02020603050405020304" pitchFamily="18" charset="0"/>
                <a:cs typeface="Times New Roman" panose="02020603050405020304" pitchFamily="18" charset="0"/>
              </a:rPr>
              <a:t>-Eliopoulos M. </a:t>
            </a:r>
            <a:r>
              <a:rPr lang="ru-RU" sz="1000" i="1" dirty="0">
                <a:latin typeface="Times New Roman" panose="02020603050405020304" pitchFamily="18" charset="0"/>
                <a:cs typeface="Times New Roman" panose="02020603050405020304" pitchFamily="18" charset="0"/>
              </a:rPr>
              <a:t> (2008). </a:t>
            </a:r>
            <a:r>
              <a:rPr lang="en-US" sz="1000" i="1" dirty="0">
                <a:latin typeface="Times New Roman" panose="02020603050405020304" pitchFamily="18" charset="0"/>
                <a:cs typeface="Times New Roman" panose="02020603050405020304" pitchFamily="18" charset="0"/>
              </a:rPr>
              <a:t>High PGE contents and </a:t>
            </a:r>
            <a:r>
              <a:rPr lang="en-US" sz="1000" i="1" dirty="0" err="1">
                <a:latin typeface="Times New Roman" panose="02020603050405020304" pitchFamily="18" charset="0"/>
                <a:cs typeface="Times New Roman" panose="02020603050405020304" pitchFamily="18" charset="0"/>
              </a:rPr>
              <a:t>extremaly</a:t>
            </a:r>
            <a:r>
              <a:rPr lang="en-US" sz="1000" i="1" dirty="0">
                <a:latin typeface="Times New Roman" panose="02020603050405020304" pitchFamily="18" charset="0"/>
                <a:cs typeface="Times New Roman" panose="02020603050405020304" pitchFamily="18" charset="0"/>
              </a:rPr>
              <a:t> abundant PGE-minerals hosted in chromitites from </a:t>
            </a:r>
            <a:r>
              <a:rPr lang="en-US" sz="1000" i="1" dirty="0" err="1">
                <a:latin typeface="Times New Roman" panose="02020603050405020304" pitchFamily="18" charset="0"/>
                <a:cs typeface="Times New Roman" panose="02020603050405020304" pitchFamily="18" charset="0"/>
              </a:rPr>
              <a:t>Veria</a:t>
            </a:r>
            <a:r>
              <a:rPr lang="en-US" sz="1000" i="1" dirty="0">
                <a:latin typeface="Times New Roman" panose="02020603050405020304" pitchFamily="18" charset="0"/>
                <a:cs typeface="Times New Roman" panose="02020603050405020304" pitchFamily="18" charset="0"/>
              </a:rPr>
              <a:t> ophiolite complex, northern Greece</a:t>
            </a:r>
            <a:r>
              <a:rPr lang="ru-RU" sz="1000" i="1" dirty="0">
                <a:latin typeface="Times New Roman" panose="02020603050405020304" pitchFamily="18" charset="0"/>
                <a:cs typeface="Times New Roman" panose="02020603050405020304" pitchFamily="18" charset="0"/>
              </a:rPr>
              <a:t>.</a:t>
            </a:r>
            <a:r>
              <a:rPr lang="en-US" sz="1000" i="1" dirty="0">
                <a:latin typeface="Times New Roman" panose="02020603050405020304" pitchFamily="18" charset="0"/>
                <a:cs typeface="Times New Roman" panose="02020603050405020304" pitchFamily="18" charset="0"/>
              </a:rPr>
              <a:t> Ore Geology Reviews 33, 3-19</a:t>
            </a:r>
            <a:r>
              <a:rPr lang="ru-RU" sz="1000" i="1" dirty="0">
                <a:latin typeface="Times New Roman" panose="02020603050405020304" pitchFamily="18" charset="0"/>
                <a:cs typeface="Times New Roman" panose="02020603050405020304" pitchFamily="18" charset="0"/>
              </a:rPr>
              <a:t>.</a:t>
            </a:r>
          </a:p>
          <a:p>
            <a:pPr algn="just"/>
            <a:r>
              <a:rPr lang="en-US" sz="1000" i="1" dirty="0">
                <a:latin typeface="Times New Roman" panose="02020603050405020304" pitchFamily="18" charset="0"/>
                <a:cs typeface="Times New Roman" panose="02020603050405020304" pitchFamily="18" charset="0"/>
              </a:rPr>
              <a:t>IV – </a:t>
            </a:r>
            <a:r>
              <a:rPr lang="en-US" sz="1000" i="1" dirty="0" err="1">
                <a:latin typeface="Times New Roman" panose="02020603050405020304" pitchFamily="18" charset="0"/>
                <a:cs typeface="Times New Roman" panose="02020603050405020304" pitchFamily="18" charset="0"/>
              </a:rPr>
              <a:t>Gurskaya</a:t>
            </a:r>
            <a:r>
              <a:rPr lang="en-US" sz="1000" i="1" dirty="0">
                <a:latin typeface="Times New Roman" panose="02020603050405020304" pitchFamily="18" charset="0"/>
                <a:cs typeface="Times New Roman" panose="02020603050405020304" pitchFamily="18" charset="0"/>
              </a:rPr>
              <a:t> L.I., </a:t>
            </a:r>
            <a:r>
              <a:rPr lang="en-US" sz="1000" i="1" dirty="0" err="1">
                <a:latin typeface="Times New Roman" panose="02020603050405020304" pitchFamily="18" charset="0"/>
                <a:cs typeface="Times New Roman" panose="02020603050405020304" pitchFamily="18" charset="0"/>
              </a:rPr>
              <a:t>Smelova</a:t>
            </a:r>
            <a:r>
              <a:rPr lang="en-US" sz="1000" i="1" dirty="0">
                <a:latin typeface="Times New Roman" panose="02020603050405020304" pitchFamily="18" charset="0"/>
                <a:cs typeface="Times New Roman" panose="02020603050405020304" pitchFamily="18" charset="0"/>
              </a:rPr>
              <a:t> L.V., </a:t>
            </a:r>
            <a:r>
              <a:rPr lang="en-US" sz="1000" i="1" dirty="0" err="1">
                <a:latin typeface="Times New Roman" panose="02020603050405020304" pitchFamily="18" charset="0"/>
                <a:cs typeface="Times New Roman" panose="02020603050405020304" pitchFamily="18" charset="0"/>
              </a:rPr>
              <a:t>Kolbancev</a:t>
            </a:r>
            <a:r>
              <a:rPr lang="en-US" sz="1000" i="1" dirty="0">
                <a:latin typeface="Times New Roman" panose="02020603050405020304" pitchFamily="18" charset="0"/>
                <a:cs typeface="Times New Roman" panose="02020603050405020304" pitchFamily="18" charset="0"/>
              </a:rPr>
              <a:t> L.R., </a:t>
            </a:r>
            <a:r>
              <a:rPr lang="en-US" sz="1000" i="1" dirty="0" err="1">
                <a:latin typeface="Times New Roman" panose="02020603050405020304" pitchFamily="18" charset="0"/>
                <a:cs typeface="Times New Roman" panose="02020603050405020304" pitchFamily="18" charset="0"/>
              </a:rPr>
              <a:t>Lyahnickiy</a:t>
            </a:r>
            <a:r>
              <a:rPr lang="en-US" sz="1000" i="1" dirty="0">
                <a:latin typeface="Times New Roman" panose="02020603050405020304" pitchFamily="18" charset="0"/>
                <a:cs typeface="Times New Roman" panose="02020603050405020304" pitchFamily="18" charset="0"/>
              </a:rPr>
              <a:t> U.S., </a:t>
            </a:r>
            <a:r>
              <a:rPr lang="en-US" sz="1000" i="1" dirty="0" err="1">
                <a:latin typeface="Times New Roman" panose="02020603050405020304" pitchFamily="18" charset="0"/>
                <a:cs typeface="Times New Roman" panose="02020603050405020304" pitchFamily="18" charset="0"/>
              </a:rPr>
              <a:t>Shahova</a:t>
            </a:r>
            <a:r>
              <a:rPr lang="en-US" sz="1000" i="1" dirty="0">
                <a:latin typeface="Times New Roman" panose="02020603050405020304" pitchFamily="18" charset="0"/>
                <a:cs typeface="Times New Roman" panose="02020603050405020304" pitchFamily="18" charset="0"/>
              </a:rPr>
              <a:t> S.N. </a:t>
            </a:r>
            <a:r>
              <a:rPr lang="ru-RU" sz="1000" i="1" dirty="0">
                <a:latin typeface="Times New Roman" panose="02020603050405020304" pitchFamily="18" charset="0"/>
                <a:cs typeface="Times New Roman" panose="02020603050405020304" pitchFamily="18" charset="0"/>
              </a:rPr>
              <a:t>(2004) </a:t>
            </a:r>
            <a:r>
              <a:rPr lang="en-US" sz="1000" i="1" dirty="0">
                <a:latin typeface="Times New Roman" panose="02020603050405020304" pitchFamily="18" charset="0"/>
                <a:cs typeface="Times New Roman" panose="02020603050405020304" pitchFamily="18" charset="0"/>
              </a:rPr>
              <a:t>Platinum mineralization in chromite-bearing ultrabasic-basic </a:t>
            </a:r>
            <a:r>
              <a:rPr lang="en-US" sz="1000" i="1" dirty="0" err="1">
                <a:latin typeface="Times New Roman" panose="02020603050405020304" pitchFamily="18" charset="0"/>
                <a:cs typeface="Times New Roman" panose="02020603050405020304" pitchFamily="18" charset="0"/>
              </a:rPr>
              <a:t>massives</a:t>
            </a:r>
            <a:r>
              <a:rPr lang="en-US" sz="1000" i="1" dirty="0">
                <a:latin typeface="Times New Roman" panose="02020603050405020304" pitchFamily="18" charset="0"/>
                <a:cs typeface="Times New Roman" panose="02020603050405020304" pitchFamily="18" charset="0"/>
              </a:rPr>
              <a:t> of chromitites from Ray-</a:t>
            </a:r>
            <a:r>
              <a:rPr lang="en-US" sz="1000" i="1" dirty="0" err="1">
                <a:latin typeface="Times New Roman" panose="02020603050405020304" pitchFamily="18" charset="0"/>
                <a:cs typeface="Times New Roman" panose="02020603050405020304" pitchFamily="18" charset="0"/>
              </a:rPr>
              <a:t>Iz</a:t>
            </a:r>
            <a:r>
              <a:rPr lang="en-US" sz="1000" i="1" dirty="0">
                <a:latin typeface="Times New Roman" panose="02020603050405020304" pitchFamily="18" charset="0"/>
                <a:cs typeface="Times New Roman" panose="02020603050405020304" pitchFamily="18" charset="0"/>
              </a:rPr>
              <a:t> massive </a:t>
            </a:r>
            <a:r>
              <a:rPr lang="en-US" sz="1000" i="1" dirty="0" err="1">
                <a:latin typeface="Times New Roman" panose="02020603050405020304" pitchFamily="18" charset="0"/>
                <a:cs typeface="Times New Roman" panose="02020603050405020304" pitchFamily="18" charset="0"/>
              </a:rPr>
              <a:t>Polyar</a:t>
            </a:r>
            <a:r>
              <a:rPr lang="en-US" sz="1000" i="1" dirty="0">
                <a:latin typeface="Times New Roman" panose="02020603050405020304" pitchFamily="18" charset="0"/>
                <a:cs typeface="Times New Roman" panose="02020603050405020304" pitchFamily="18" charset="0"/>
              </a:rPr>
              <a:t>-Ural. Publishing office St-Pet. </a:t>
            </a:r>
            <a:r>
              <a:rPr lang="en-US" sz="1000" i="1" dirty="0" err="1">
                <a:latin typeface="Times New Roman" panose="02020603050405020304" pitchFamily="18" charset="0"/>
                <a:cs typeface="Times New Roman" panose="02020603050405020304" pitchFamily="18" charset="0"/>
              </a:rPr>
              <a:t>mapfactories</a:t>
            </a:r>
            <a:r>
              <a:rPr lang="en-US" sz="1000" i="1" dirty="0">
                <a:latin typeface="Times New Roman" panose="02020603050405020304" pitchFamily="18" charset="0"/>
                <a:cs typeface="Times New Roman" panose="02020603050405020304" pitchFamily="18" charset="0"/>
              </a:rPr>
              <a:t> FSBI. 306 p (in Russian).</a:t>
            </a:r>
            <a:endParaRPr lang="ru-RU" sz="1000" i="1" dirty="0">
              <a:latin typeface="Times New Roman" panose="02020603050405020304" pitchFamily="18" charset="0"/>
              <a:cs typeface="Times New Roman" panose="02020603050405020304" pitchFamily="18" charset="0"/>
            </a:endParaRPr>
          </a:p>
          <a:p>
            <a:pPr algn="just"/>
            <a:r>
              <a:rPr lang="en-US" sz="1000" i="1" dirty="0">
                <a:latin typeface="Times New Roman" panose="02020603050405020304" pitchFamily="18" charset="0"/>
                <a:cs typeface="Times New Roman" panose="02020603050405020304" pitchFamily="18" charset="0"/>
              </a:rPr>
              <a:t>V – </a:t>
            </a:r>
            <a:r>
              <a:rPr lang="en-US" sz="1000" i="1" dirty="0" err="1">
                <a:latin typeface="Times New Roman" panose="02020603050405020304" pitchFamily="18" charset="0"/>
                <a:cs typeface="Times New Roman" panose="02020603050405020304" pitchFamily="18" charset="0"/>
              </a:rPr>
              <a:t>Agafonov</a:t>
            </a:r>
            <a:r>
              <a:rPr lang="en-US" sz="1000" i="1" dirty="0">
                <a:latin typeface="Times New Roman" panose="02020603050405020304" pitchFamily="18" charset="0"/>
                <a:cs typeface="Times New Roman" panose="02020603050405020304" pitchFamily="18" charset="0"/>
              </a:rPr>
              <a:t> L.V., </a:t>
            </a:r>
            <a:r>
              <a:rPr lang="en-US" sz="1000" i="1" dirty="0" err="1">
                <a:latin typeface="Times New Roman" panose="02020603050405020304" pitchFamily="18" charset="0"/>
                <a:cs typeface="Times New Roman" panose="02020603050405020304" pitchFamily="18" charset="0"/>
              </a:rPr>
              <a:t>Lhamsuran</a:t>
            </a:r>
            <a:r>
              <a:rPr lang="en-US" sz="1000" i="1" dirty="0">
                <a:latin typeface="Times New Roman" panose="02020603050405020304" pitchFamily="18" charset="0"/>
                <a:cs typeface="Times New Roman" panose="02020603050405020304" pitchFamily="18" charset="0"/>
              </a:rPr>
              <a:t> G, </a:t>
            </a:r>
            <a:r>
              <a:rPr lang="en-US" sz="1000" i="1" dirty="0" err="1">
                <a:latin typeface="Times New Roman" panose="02020603050405020304" pitchFamily="18" charset="0"/>
                <a:cs typeface="Times New Roman" panose="02020603050405020304" pitchFamily="18" charset="0"/>
              </a:rPr>
              <a:t>Kuguget</a:t>
            </a:r>
            <a:r>
              <a:rPr lang="en-US" sz="1000" i="1" dirty="0">
                <a:latin typeface="Times New Roman" panose="02020603050405020304" pitchFamily="18" charset="0"/>
                <a:cs typeface="Times New Roman" panose="02020603050405020304" pitchFamily="18" charset="0"/>
              </a:rPr>
              <a:t> K.S., </a:t>
            </a:r>
            <a:r>
              <a:rPr lang="en-US" sz="1000" i="1" dirty="0" err="1">
                <a:latin typeface="Times New Roman" panose="02020603050405020304" pitchFamily="18" charset="0"/>
                <a:cs typeface="Times New Roman" panose="02020603050405020304" pitchFamily="18" charset="0"/>
              </a:rPr>
              <a:t>Oydup</a:t>
            </a:r>
            <a:r>
              <a:rPr lang="en-US" sz="1000" i="1" dirty="0">
                <a:latin typeface="Times New Roman" panose="02020603050405020304" pitchFamily="18" charset="0"/>
                <a:cs typeface="Times New Roman" panose="02020603050405020304" pitchFamily="18" charset="0"/>
              </a:rPr>
              <a:t> </a:t>
            </a:r>
            <a:r>
              <a:rPr lang="en-US" sz="1000" i="1" dirty="0" err="1">
                <a:latin typeface="Times New Roman" panose="02020603050405020304" pitchFamily="18" charset="0"/>
                <a:cs typeface="Times New Roman" panose="02020603050405020304" pitchFamily="18" charset="0"/>
              </a:rPr>
              <a:t>Ch.K</a:t>
            </a:r>
            <a:r>
              <a:rPr lang="en-US" sz="1000" i="1" dirty="0">
                <a:latin typeface="Times New Roman" panose="02020603050405020304" pitchFamily="18" charset="0"/>
                <a:cs typeface="Times New Roman" panose="02020603050405020304" pitchFamily="18" charset="0"/>
              </a:rPr>
              <a:t>. (2005). Platinum-bearing of ultramafic-mafic complexes of Mongolia and Tuva. </a:t>
            </a:r>
            <a:r>
              <a:rPr lang="en-US" sz="1000" i="1" dirty="0" err="1">
                <a:latin typeface="Times New Roman" panose="02020603050405020304" pitchFamily="18" charset="0"/>
                <a:cs typeface="Times New Roman" panose="02020603050405020304" pitchFamily="18" charset="0"/>
              </a:rPr>
              <a:t>Ulaan-Batar</a:t>
            </a:r>
            <a:r>
              <a:rPr lang="en-US" sz="1000" i="1" dirty="0">
                <a:latin typeface="Times New Roman" panose="02020603050405020304" pitchFamily="18" charset="0"/>
                <a:cs typeface="Times New Roman" panose="02020603050405020304" pitchFamily="18" charset="0"/>
              </a:rPr>
              <a:t>, 224.</a:t>
            </a:r>
          </a:p>
          <a:p>
            <a:pPr algn="just"/>
            <a:r>
              <a:rPr lang="en-US" sz="1000" dirty="0">
                <a:latin typeface="Times New Roman" panose="02020603050405020304" pitchFamily="18" charset="0"/>
                <a:cs typeface="Times New Roman" panose="02020603050405020304" pitchFamily="18" charset="0"/>
              </a:rPr>
              <a:t>For all publications: 1 - the chromitites are enriched in </a:t>
            </a:r>
            <a:r>
              <a:rPr lang="en-US" sz="1000" dirty="0" err="1">
                <a:latin typeface="Times New Roman" panose="02020603050405020304" pitchFamily="18" charset="0"/>
                <a:cs typeface="Times New Roman" panose="02020603050405020304" pitchFamily="18" charset="0"/>
              </a:rPr>
              <a:t>Os</a:t>
            </a:r>
            <a:r>
              <a:rPr lang="en-US" sz="1000" dirty="0">
                <a:latin typeface="Times New Roman" panose="02020603050405020304" pitchFamily="18" charset="0"/>
                <a:cs typeface="Times New Roman" panose="02020603050405020304" pitchFamily="18" charset="0"/>
              </a:rPr>
              <a:t>-</a:t>
            </a:r>
            <a:r>
              <a:rPr lang="en-US" sz="1000" dirty="0" err="1">
                <a:latin typeface="Times New Roman" panose="02020603050405020304" pitchFamily="18" charset="0"/>
                <a:cs typeface="Times New Roman" panose="02020603050405020304" pitchFamily="18" charset="0"/>
              </a:rPr>
              <a:t>Ir</a:t>
            </a:r>
            <a:r>
              <a:rPr lang="en-US" sz="1000" dirty="0">
                <a:latin typeface="Times New Roman" panose="02020603050405020304" pitchFamily="18" charset="0"/>
                <a:cs typeface="Times New Roman" panose="02020603050405020304" pitchFamily="18" charset="0"/>
              </a:rPr>
              <a:t>-Ru, 2 - chromitites enriched in Pt-</a:t>
            </a:r>
            <a:r>
              <a:rPr lang="en-US" sz="1000" dirty="0" err="1">
                <a:latin typeface="Times New Roman" panose="02020603050405020304" pitchFamily="18" charset="0"/>
                <a:cs typeface="Times New Roman" panose="02020603050405020304" pitchFamily="18" charset="0"/>
              </a:rPr>
              <a:t>Pd</a:t>
            </a:r>
            <a:endParaRPr lang="ru-RU" sz="1000"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298193" y="746811"/>
            <a:ext cx="740908" cy="261610"/>
          </a:xfrm>
          <a:prstGeom prst="rect">
            <a:avLst/>
          </a:prstGeom>
          <a:solidFill>
            <a:schemeClr val="bg1"/>
          </a:solidFill>
        </p:spPr>
        <p:txBody>
          <a:bodyPr wrap="none" rtlCol="0">
            <a:spAutoFit/>
          </a:bodyPr>
          <a:lstStyle/>
          <a:p>
            <a:r>
              <a:rPr lang="en-US" sz="1050" dirty="0">
                <a:latin typeface="Times New Roman" panose="02020603050405020304" pitchFamily="18" charset="0"/>
                <a:cs typeface="Times New Roman" panose="02020603050405020304" pitchFamily="18" charset="0"/>
              </a:rPr>
              <a:t>Rocks/C1</a:t>
            </a:r>
            <a:endParaRPr lang="ru-RU" sz="105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022431" y="442328"/>
            <a:ext cx="4604850" cy="446276"/>
          </a:xfrm>
          <a:prstGeom prst="rect">
            <a:avLst/>
          </a:prstGeom>
          <a:noFill/>
        </p:spPr>
        <p:txBody>
          <a:bodyPr wrap="none" rtlCol="0">
            <a:spAutoFit/>
          </a:bodyPr>
          <a:lstStyle/>
          <a:p>
            <a:r>
              <a:rPr lang="en-US" sz="1200" i="1" dirty="0">
                <a:latin typeface="Times New Roman" panose="02020603050405020304" pitchFamily="18" charset="0"/>
                <a:cs typeface="Times New Roman" panose="02020603050405020304" pitchFamily="18" charset="0"/>
              </a:rPr>
              <a:t>Graphs of the distribution of PGE in chromitites of massif Ulan-Saridag</a:t>
            </a:r>
            <a:endParaRPr lang="ru-RU" sz="1200" i="1" dirty="0">
              <a:latin typeface="Times New Roman" panose="02020603050405020304" pitchFamily="18" charset="0"/>
              <a:cs typeface="Times New Roman" panose="02020603050405020304" pitchFamily="18" charset="0"/>
            </a:endParaRPr>
          </a:p>
          <a:p>
            <a:endParaRPr lang="ru-RU" sz="1100" dirty="0"/>
          </a:p>
        </p:txBody>
      </p:sp>
    </p:spTree>
    <p:extLst>
      <p:ext uri="{BB962C8B-B14F-4D97-AF65-F5344CB8AC3E}">
        <p14:creationId xmlns="" xmlns:p14="http://schemas.microsoft.com/office/powerpoint/2010/main" val="884952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1380"/>
            <a:ext cx="12052888" cy="736631"/>
          </a:xfrm>
        </p:spPr>
        <p:txBody>
          <a:bodyPr>
            <a:normAutofit/>
          </a:bodyPr>
          <a:lstStyle/>
          <a:p>
            <a:pPr algn="ctr"/>
            <a:r>
              <a:rPr lang="en-US" sz="1600" b="1" dirty="0">
                <a:latin typeface="Times New Roman" panose="02020603050405020304" pitchFamily="18" charset="0"/>
                <a:cs typeface="Times New Roman" panose="02020603050405020304" pitchFamily="18" charset="0"/>
              </a:rPr>
              <a:t>PGE mineralization are represented by </a:t>
            </a:r>
            <a:r>
              <a:rPr lang="en-US" sz="1600" b="1" dirty="0" err="1">
                <a:latin typeface="Times New Roman" panose="02020603050405020304" pitchFamily="18" charset="0"/>
                <a:cs typeface="Times New Roman" panose="02020603050405020304" pitchFamily="18" charset="0"/>
              </a:rPr>
              <a:t>Os-Ir</a:t>
            </a:r>
            <a:r>
              <a:rPr lang="en-US" sz="1600" b="1" dirty="0">
                <a:latin typeface="Times New Roman" panose="02020603050405020304" pitchFamily="18" charset="0"/>
                <a:cs typeface="Times New Roman" panose="02020603050405020304" pitchFamily="18" charset="0"/>
              </a:rPr>
              <a:t>-(Ru) solid solutions, native </a:t>
            </a:r>
            <a:r>
              <a:rPr lang="en-US" sz="1600" b="1" dirty="0" err="1">
                <a:latin typeface="Times New Roman" panose="02020603050405020304" pitchFamily="18" charset="0"/>
                <a:cs typeface="Times New Roman" panose="02020603050405020304" pitchFamily="18" charset="0"/>
              </a:rPr>
              <a:t>Os</a:t>
            </a:r>
            <a:r>
              <a:rPr lang="en-US" sz="1600" b="1" dirty="0">
                <a:latin typeface="Times New Roman" panose="02020603050405020304" pitchFamily="18" charset="0"/>
                <a:cs typeface="Times New Roman" panose="02020603050405020304" pitchFamily="18" charset="0"/>
              </a:rPr>
              <a:t>, Ru, laurite-</a:t>
            </a:r>
            <a:r>
              <a:rPr lang="en-US" sz="1600" b="1" dirty="0" err="1">
                <a:latin typeface="Times New Roman" panose="02020603050405020304" pitchFamily="18" charset="0"/>
                <a:cs typeface="Times New Roman" panose="02020603050405020304" pitchFamily="18" charset="0"/>
              </a:rPr>
              <a:t>erlichmanite</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Ru,Os</a:t>
            </a:r>
            <a:r>
              <a:rPr lang="en-US" sz="1600" b="1" dirty="0">
                <a:latin typeface="Times New Roman" panose="02020603050405020304" pitchFamily="18" charset="0"/>
                <a:cs typeface="Times New Roman" panose="02020603050405020304" pitchFamily="18" charset="0"/>
              </a:rPr>
              <a:t>)S</a:t>
            </a:r>
            <a:r>
              <a:rPr lang="en-US" sz="1600" b="1" baseline="-25000" dirty="0">
                <a:latin typeface="Times New Roman" panose="02020603050405020304" pitchFamily="18" charset="0"/>
                <a:cs typeface="Times New Roman" panose="02020603050405020304" pitchFamily="18" charset="0"/>
              </a:rPr>
              <a:t>2</a:t>
            </a:r>
            <a:r>
              <a:rPr lang="en-US" sz="1600" b="1" dirty="0">
                <a:latin typeface="Times New Roman" panose="02020603050405020304" pitchFamily="18" charset="0"/>
                <a:cs typeface="Times New Roman" panose="02020603050405020304" pitchFamily="18" charset="0"/>
              </a:rPr>
              <a:t>, laurite (RuS</a:t>
            </a:r>
            <a:r>
              <a:rPr lang="en-US" sz="1600" b="1" baseline="-25000" dirty="0">
                <a:latin typeface="Times New Roman" panose="02020603050405020304" pitchFamily="18" charset="0"/>
                <a:cs typeface="Times New Roman" panose="02020603050405020304" pitchFamily="18" charset="0"/>
              </a:rPr>
              <a:t>2</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irarsite</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IrAsS</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zakarinit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RhNiAs</a:t>
            </a:r>
            <a:r>
              <a:rPr lang="en-US" sz="1600" b="1" dirty="0">
                <a:latin typeface="Times New Roman" panose="02020603050405020304" pitchFamily="18" charset="0"/>
                <a:cs typeface="Times New Roman" panose="02020603050405020304" pitchFamily="18" charset="0"/>
              </a:rPr>
              <a:t>).</a:t>
            </a:r>
            <a:endParaRPr lang="ru-RU" sz="16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23825" y="730250"/>
            <a:ext cx="8483832" cy="6032500"/>
          </a:xfrm>
        </p:spPr>
        <p:txBody>
          <a:bodyPr>
            <a:noAutofit/>
          </a:bodyPr>
          <a:lstStyle/>
          <a:p>
            <a:pPr algn="just">
              <a:lnSpc>
                <a:spcPct val="100000"/>
              </a:lnSpc>
              <a:spcBef>
                <a:spcPts val="0"/>
              </a:spcBef>
            </a:pPr>
            <a:r>
              <a:rPr lang="en-US" sz="1400" dirty="0">
                <a:latin typeface="Times New Roman" panose="02020603050405020304" pitchFamily="18" charset="0"/>
                <a:cs typeface="Times New Roman" panose="02020603050405020304" pitchFamily="18" charset="0"/>
              </a:rPr>
              <a:t>Sulfides of PGE are the predominant phases in </a:t>
            </a:r>
            <a:r>
              <a:rPr lang="en-US" sz="1400" dirty="0" err="1">
                <a:latin typeface="Times New Roman" panose="02020603050405020304" pitchFamily="18" charset="0"/>
                <a:cs typeface="Times New Roman" panose="02020603050405020304" pitchFamily="18" charset="0"/>
              </a:rPr>
              <a:t>chromites</a:t>
            </a:r>
            <a:r>
              <a:rPr lang="en-US" sz="1400" dirty="0">
                <a:latin typeface="Times New Roman" panose="02020603050405020304" pitchFamily="18" charset="0"/>
                <a:cs typeface="Times New Roman" panose="02020603050405020304" pitchFamily="18" charset="0"/>
              </a:rPr>
              <a:t> of Ulan-</a:t>
            </a:r>
            <a:r>
              <a:rPr lang="en-US" sz="1400" dirty="0" err="1">
                <a:latin typeface="Times New Roman" panose="02020603050405020304" pitchFamily="18" charset="0"/>
                <a:cs typeface="Times New Roman" panose="02020603050405020304" pitchFamily="18" charset="0"/>
              </a:rPr>
              <a:t>Saryadag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massives</a:t>
            </a:r>
            <a:r>
              <a:rPr lang="en-US" sz="1400" dirty="0">
                <a:latin typeface="Times New Roman" panose="02020603050405020304" pitchFamily="18" charset="0"/>
                <a:cs typeface="Times New Roman" panose="02020603050405020304" pitchFamily="18" charset="0"/>
              </a:rPr>
              <a:t>. They </a:t>
            </a:r>
            <a:r>
              <a:rPr lang="en-US" sz="1400" dirty="0" err="1">
                <a:latin typeface="Times New Roman" panose="02020603050405020304" pitchFamily="18" charset="0"/>
                <a:cs typeface="Times New Roman" panose="02020603050405020304" pitchFamily="18" charset="0"/>
              </a:rPr>
              <a:t>occure</a:t>
            </a:r>
            <a:r>
              <a:rPr lang="en-US" sz="1400" dirty="0">
                <a:latin typeface="Times New Roman" panose="02020603050405020304" pitchFamily="18" charset="0"/>
                <a:cs typeface="Times New Roman" panose="02020603050405020304" pitchFamily="18" charset="0"/>
              </a:rPr>
              <a:t> as idiomorphic inclusions in </a:t>
            </a:r>
            <a:r>
              <a:rPr lang="en-US" sz="1400" dirty="0" err="1">
                <a:latin typeface="Times New Roman" panose="02020603050405020304" pitchFamily="18" charset="0"/>
                <a:cs typeface="Times New Roman" panose="02020603050405020304" pitchFamily="18" charset="0"/>
              </a:rPr>
              <a:t>chrom-spinelides</a:t>
            </a:r>
            <a:r>
              <a:rPr lang="en-US" sz="1400" dirty="0">
                <a:latin typeface="Times New Roman" panose="02020603050405020304" pitchFamily="18" charset="0"/>
                <a:cs typeface="Times New Roman" panose="02020603050405020304" pitchFamily="18" charset="0"/>
              </a:rPr>
              <a:t>. Solid solutions of </a:t>
            </a:r>
            <a:r>
              <a:rPr lang="en-US" sz="1400" dirty="0" err="1">
                <a:latin typeface="Times New Roman" panose="02020603050405020304" pitchFamily="18" charset="0"/>
                <a:cs typeface="Times New Roman" panose="02020603050405020304" pitchFamily="18" charset="0"/>
              </a:rPr>
              <a:t>Os-Ir</a:t>
            </a:r>
            <a:r>
              <a:rPr lang="en-US" sz="1400" dirty="0">
                <a:latin typeface="Times New Roman" panose="02020603050405020304" pitchFamily="18" charset="0"/>
                <a:cs typeface="Times New Roman" panose="02020603050405020304" pitchFamily="18" charset="0"/>
              </a:rPr>
              <a:t>-(Ru) were found as idiomorphic inclusions in spinel, and in xenomorphic grains in intergrowths with laurite. Solid-solution laurite-</a:t>
            </a:r>
            <a:r>
              <a:rPr lang="en-US" sz="1400" dirty="0" err="1">
                <a:latin typeface="Times New Roman" panose="02020603050405020304" pitchFamily="18" charset="0"/>
                <a:cs typeface="Times New Roman" panose="02020603050405020304" pitchFamily="18" charset="0"/>
              </a:rPr>
              <a:t>erlichmanite</a:t>
            </a:r>
            <a:r>
              <a:rPr lang="en-US" sz="1400" dirty="0">
                <a:latin typeface="Times New Roman" panose="02020603050405020304" pitchFamily="18" charset="0"/>
                <a:cs typeface="Times New Roman" panose="02020603050405020304" pitchFamily="18" charset="0"/>
              </a:rPr>
              <a:t> and </a:t>
            </a:r>
            <a:r>
              <a:rPr lang="en-US" sz="1400" dirty="0" err="1">
                <a:latin typeface="Times New Roman" panose="02020603050405020304" pitchFamily="18" charset="0"/>
                <a:cs typeface="Times New Roman" panose="02020603050405020304" pitchFamily="18" charset="0"/>
              </a:rPr>
              <a:t>Os-Ir</a:t>
            </a:r>
            <a:r>
              <a:rPr lang="en-US" sz="1400" dirty="0">
                <a:latin typeface="Times New Roman" panose="02020603050405020304" pitchFamily="18" charset="0"/>
                <a:cs typeface="Times New Roman" panose="02020603050405020304" pitchFamily="18" charset="0"/>
              </a:rPr>
              <a:t> correspond to early high-temperature magmatic stage.</a:t>
            </a:r>
          </a:p>
          <a:p>
            <a:pPr algn="just">
              <a:lnSpc>
                <a:spcPct val="100000"/>
              </a:lnSpc>
              <a:spcBef>
                <a:spcPts val="0"/>
              </a:spcBef>
            </a:pPr>
            <a:r>
              <a:rPr lang="en-US" sz="1400" dirty="0">
                <a:latin typeface="Times New Roman" panose="02020603050405020304" pitchFamily="18" charset="0"/>
                <a:cs typeface="Times New Roman" panose="02020603050405020304" pitchFamily="18" charset="0"/>
              </a:rPr>
              <a:t>The phases (</a:t>
            </a:r>
            <a:r>
              <a:rPr lang="en-US" sz="1400" dirty="0" err="1">
                <a:latin typeface="Times New Roman" panose="02020603050405020304" pitchFamily="18" charset="0"/>
                <a:cs typeface="Times New Roman" panose="02020603050405020304" pitchFamily="18" charset="0"/>
              </a:rPr>
              <a:t>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Ir</a:t>
            </a:r>
            <a:r>
              <a:rPr lang="en-US" sz="1400" dirty="0">
                <a:latin typeface="Times New Roman" panose="02020603050405020304" pitchFamily="18" charset="0"/>
                <a:cs typeface="Times New Roman" panose="02020603050405020304" pitchFamily="18" charset="0"/>
              </a:rPr>
              <a:t>, Ru) of varying composition are common as numerous micro - and </a:t>
            </a:r>
            <a:r>
              <a:rPr lang="en-US" sz="1400" dirty="0" err="1">
                <a:latin typeface="Times New Roman" panose="02020603050405020304" pitchFamily="18" charset="0"/>
                <a:cs typeface="Times New Roman" panose="02020603050405020304" pitchFamily="18" charset="0"/>
              </a:rPr>
              <a:t>nano</a:t>
            </a:r>
            <a:r>
              <a:rPr lang="en-US" sz="1400" dirty="0">
                <a:latin typeface="Times New Roman" panose="02020603050405020304" pitchFamily="18" charset="0"/>
                <a:cs typeface="Times New Roman" panose="02020603050405020304" pitchFamily="18" charset="0"/>
              </a:rPr>
              <a:t>-size inclusions in laurite-</a:t>
            </a:r>
            <a:r>
              <a:rPr lang="en-US" sz="1400" dirty="0" err="1">
                <a:latin typeface="Times New Roman" panose="02020603050405020304" pitchFamily="18" charset="0"/>
                <a:cs typeface="Times New Roman" panose="02020603050405020304" pitchFamily="18" charset="0"/>
              </a:rPr>
              <a:t>erlichmanite</a:t>
            </a:r>
            <a:r>
              <a:rPr lang="en-US" sz="1400" dirty="0">
                <a:latin typeface="Times New Roman" panose="02020603050405020304" pitchFamily="18" charset="0"/>
                <a:cs typeface="Times New Roman" panose="02020603050405020304" pitchFamily="18" charset="0"/>
              </a:rPr>
              <a:t>. Native </a:t>
            </a:r>
            <a:r>
              <a:rPr lang="en-US" sz="1400" dirty="0" err="1">
                <a:latin typeface="Times New Roman" panose="02020603050405020304" pitchFamily="18" charset="0"/>
                <a:cs typeface="Times New Roman" panose="02020603050405020304" pitchFamily="18" charset="0"/>
              </a:rPr>
              <a:t>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Os</a:t>
            </a:r>
            <a:r>
              <a:rPr lang="en-US" sz="1400" dirty="0">
                <a:latin typeface="Times New Roman" panose="02020603050405020304" pitchFamily="18" charset="0"/>
                <a:cs typeface="Times New Roman" panose="02020603050405020304" pitchFamily="18" charset="0"/>
              </a:rPr>
              <a:t>&gt; 80 wt.%) and Ru (Ru=93 wt.%) occur in </a:t>
            </a:r>
            <a:r>
              <a:rPr lang="en-US" sz="1400" dirty="0" err="1">
                <a:latin typeface="Times New Roman" panose="02020603050405020304" pitchFamily="18" charset="0"/>
                <a:cs typeface="Times New Roman" panose="02020603050405020304" pitchFamily="18" charset="0"/>
              </a:rPr>
              <a:t>polyphase</a:t>
            </a:r>
            <a:r>
              <a:rPr lang="en-US" sz="1400" dirty="0">
                <a:latin typeface="Times New Roman" panose="02020603050405020304" pitchFamily="18" charset="0"/>
                <a:cs typeface="Times New Roman" panose="02020603050405020304" pitchFamily="18" charset="0"/>
              </a:rPr>
              <a:t> aggregates, together with chalcocite, laurite, laurite-</a:t>
            </a:r>
            <a:r>
              <a:rPr lang="en-US" sz="1400" dirty="0" err="1">
                <a:latin typeface="Times New Roman" panose="02020603050405020304" pitchFamily="18" charset="0"/>
                <a:cs typeface="Times New Roman" panose="02020603050405020304" pitchFamily="18" charset="0"/>
              </a:rPr>
              <a:t>erlichmanite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heazlewoodite</a:t>
            </a:r>
            <a:r>
              <a:rPr lang="en-US" sz="1400" dirty="0">
                <a:latin typeface="Times New Roman" panose="02020603050405020304" pitchFamily="18" charset="0"/>
                <a:cs typeface="Times New Roman" panose="02020603050405020304" pitchFamily="18" charset="0"/>
              </a:rPr>
              <a:t> , </a:t>
            </a:r>
            <a:r>
              <a:rPr lang="en-US" sz="1400" dirty="0" err="1">
                <a:latin typeface="Times New Roman" panose="02020603050405020304" pitchFamily="18" charset="0"/>
                <a:cs typeface="Times New Roman" panose="02020603050405020304" pitchFamily="18" charset="0"/>
              </a:rPr>
              <a:t>zakarinite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Os</a:t>
            </a: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Ir</a:t>
            </a:r>
            <a:r>
              <a:rPr lang="en-US" sz="1400" dirty="0">
                <a:latin typeface="Times New Roman" panose="02020603050405020304" pitchFamily="18" charset="0"/>
                <a:cs typeface="Times New Roman" panose="02020603050405020304" pitchFamily="18" charset="0"/>
              </a:rPr>
              <a:t>-Ru solid solutions. </a:t>
            </a:r>
          </a:p>
          <a:p>
            <a:pPr algn="just">
              <a:lnSpc>
                <a:spcPct val="100000"/>
              </a:lnSpc>
              <a:spcBef>
                <a:spcPts val="0"/>
              </a:spcBef>
            </a:pPr>
            <a:r>
              <a:rPr lang="en-US" sz="1400" dirty="0">
                <a:latin typeface="Times New Roman" panose="02020603050405020304" pitchFamily="18" charset="0"/>
                <a:cs typeface="Times New Roman" panose="02020603050405020304" pitchFamily="18" charset="0"/>
              </a:rPr>
              <a:t>Laurite and laurite-</a:t>
            </a:r>
            <a:r>
              <a:rPr lang="en-US" sz="1400" dirty="0" err="1">
                <a:latin typeface="Times New Roman" panose="02020603050405020304" pitchFamily="18" charset="0"/>
                <a:cs typeface="Times New Roman" panose="02020603050405020304" pitchFamily="18" charset="0"/>
              </a:rPr>
              <a:t>erlichmanite</a:t>
            </a:r>
            <a:r>
              <a:rPr lang="en-US" sz="1400" dirty="0">
                <a:latin typeface="Times New Roman" panose="02020603050405020304" pitchFamily="18" charset="0"/>
                <a:cs typeface="Times New Roman" panose="02020603050405020304" pitchFamily="18" charset="0"/>
              </a:rPr>
              <a:t> RuS</a:t>
            </a:r>
            <a:r>
              <a:rPr lang="en-US" sz="1400" baseline="-25000" dirty="0">
                <a:latin typeface="Times New Roman" panose="02020603050405020304" pitchFamily="18" charset="0"/>
                <a:cs typeface="Times New Roman" panose="02020603050405020304" pitchFamily="18" charset="0"/>
              </a:rPr>
              <a:t>2</a:t>
            </a:r>
            <a:r>
              <a:rPr lang="ru-RU"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Ru,Os</a:t>
            </a:r>
            <a:r>
              <a:rPr lang="en-US" sz="1400" dirty="0">
                <a:latin typeface="Times New Roman" panose="02020603050405020304" pitchFamily="18" charset="0"/>
                <a:cs typeface="Times New Roman" panose="02020603050405020304" pitchFamily="18" charset="0"/>
              </a:rPr>
              <a:t>)S</a:t>
            </a:r>
            <a:r>
              <a:rPr lang="en-US" sz="1400" baseline="-25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 are represented most widely. There are two groups: 1) laurite-</a:t>
            </a:r>
            <a:r>
              <a:rPr lang="en-US" sz="1400" dirty="0" err="1">
                <a:latin typeface="Times New Roman" panose="02020603050405020304" pitchFamily="18" charset="0"/>
                <a:cs typeface="Times New Roman" panose="02020603050405020304" pitchFamily="18" charset="0"/>
              </a:rPr>
              <a:t>erlichmanite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Ru,Os</a:t>
            </a:r>
            <a:r>
              <a:rPr lang="en-US" sz="1400" dirty="0">
                <a:latin typeface="Times New Roman" panose="02020603050405020304" pitchFamily="18" charset="0"/>
                <a:cs typeface="Times New Roman" panose="02020603050405020304" pitchFamily="18" charset="0"/>
              </a:rPr>
              <a:t>)S</a:t>
            </a:r>
            <a:r>
              <a:rPr lang="en-US" sz="1400" baseline="-25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 2) laurite RuS</a:t>
            </a:r>
            <a:r>
              <a:rPr lang="en-US" sz="1400" baseline="-25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 – phase of variable composition (</a:t>
            </a:r>
            <a:r>
              <a:rPr lang="en-US" sz="1400" dirty="0" err="1">
                <a:latin typeface="Times New Roman" panose="02020603050405020304" pitchFamily="18" charset="0"/>
                <a:cs typeface="Times New Roman" panose="02020603050405020304" pitchFamily="18" charset="0"/>
              </a:rPr>
              <a:t>Ru,Os</a:t>
            </a:r>
            <a:r>
              <a:rPr lang="en-US" sz="1400" dirty="0">
                <a:latin typeface="Times New Roman" panose="02020603050405020304" pitchFamily="18" charset="0"/>
                <a:cs typeface="Times New Roman" panose="02020603050405020304" pitchFamily="18" charset="0"/>
              </a:rPr>
              <a:t>)S</a:t>
            </a:r>
            <a:r>
              <a:rPr lang="en-US" sz="1400" baseline="-25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 occurring in multi-component aggregates of heterogeneous composition and containing a large number of rounded and rectangular micro-inclusions of native </a:t>
            </a:r>
            <a:r>
              <a:rPr lang="en-US" sz="1400" dirty="0" err="1">
                <a:latin typeface="Times New Roman" panose="02020603050405020304" pitchFamily="18" charset="0"/>
                <a:cs typeface="Times New Roman" panose="02020603050405020304" pitchFamily="18" charset="0"/>
              </a:rPr>
              <a:t>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Os-Ir</a:t>
            </a:r>
            <a:r>
              <a:rPr lang="en-US" sz="1400" dirty="0">
                <a:latin typeface="Times New Roman" panose="02020603050405020304" pitchFamily="18" charset="0"/>
                <a:cs typeface="Times New Roman" panose="02020603050405020304" pitchFamily="18" charset="0"/>
              </a:rPr>
              <a:t>), and Ru.</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Laurite has homogeneous microstructure and composition consistent with the stoichiometric composition. It forms individual grains in chlorite and serpentine. It is known that (</a:t>
            </a:r>
            <a:r>
              <a:rPr lang="en-US" sz="1400" dirty="0" err="1">
                <a:latin typeface="Times New Roman" panose="02020603050405020304" pitchFamily="18" charset="0"/>
                <a:cs typeface="Times New Roman" panose="02020603050405020304" pitchFamily="18" charset="0"/>
              </a:rPr>
              <a:t>Os-Ir</a:t>
            </a:r>
            <a:r>
              <a:rPr lang="en-US" sz="1400" dirty="0">
                <a:latin typeface="Times New Roman" panose="02020603050405020304" pitchFamily="18" charset="0"/>
                <a:cs typeface="Times New Roman" panose="02020603050405020304" pitchFamily="18" charset="0"/>
              </a:rPr>
              <a:t>) and solid solutions of </a:t>
            </a:r>
            <a:r>
              <a:rPr lang="en-US" sz="1400" dirty="0" err="1">
                <a:latin typeface="Times New Roman" panose="02020603050405020304" pitchFamily="18" charset="0"/>
                <a:cs typeface="Times New Roman" panose="02020603050405020304" pitchFamily="18" charset="0"/>
              </a:rPr>
              <a:t>laurit-erlichmanite</a:t>
            </a:r>
            <a:r>
              <a:rPr lang="en-US" sz="1400" dirty="0">
                <a:latin typeface="Times New Roman" panose="02020603050405020304" pitchFamily="18" charset="0"/>
                <a:cs typeface="Times New Roman" panose="02020603050405020304" pitchFamily="18" charset="0"/>
              </a:rPr>
              <a:t> are forming before or nearly simultaneously with the segregation of chrome - spinel in the upper mantle at T=1200oC and P= 5-10 </a:t>
            </a:r>
            <a:r>
              <a:rPr lang="en-US" sz="1400" dirty="0" err="1">
                <a:latin typeface="Times New Roman" panose="02020603050405020304" pitchFamily="18" charset="0"/>
                <a:cs typeface="Times New Roman" panose="02020603050405020304" pitchFamily="18" charset="0"/>
              </a:rPr>
              <a:t>kbar</a:t>
            </a:r>
            <a:r>
              <a:rPr lang="en-US" sz="1400" dirty="0">
                <a:latin typeface="Times New Roman" panose="02020603050405020304" pitchFamily="18" charset="0"/>
                <a:cs typeface="Times New Roman" panose="02020603050405020304" pitchFamily="18" charset="0"/>
              </a:rPr>
              <a:t>. </a:t>
            </a:r>
          </a:p>
          <a:p>
            <a:pPr algn="just">
              <a:lnSpc>
                <a:spcPct val="100000"/>
              </a:lnSpc>
              <a:spcBef>
                <a:spcPts val="0"/>
              </a:spcBef>
            </a:pPr>
            <a:r>
              <a:rPr lang="en-US" sz="1400" dirty="0" err="1">
                <a:latin typeface="Times New Roman" panose="02020603050405020304" pitchFamily="18" charset="0"/>
                <a:cs typeface="Times New Roman" panose="02020603050405020304" pitchFamily="18" charset="0"/>
              </a:rPr>
              <a:t>Sulfo-arsenides</a:t>
            </a:r>
            <a:r>
              <a:rPr lang="en-US" sz="1400" dirty="0">
                <a:latin typeface="Times New Roman" panose="02020603050405020304" pitchFamily="18" charset="0"/>
                <a:cs typeface="Times New Roman" panose="02020603050405020304" pitchFamily="18" charset="0"/>
              </a:rPr>
              <a:t> and </a:t>
            </a:r>
            <a:r>
              <a:rPr lang="en-US" sz="1400" dirty="0" err="1">
                <a:latin typeface="Times New Roman" panose="02020603050405020304" pitchFamily="18" charset="0"/>
                <a:cs typeface="Times New Roman" panose="02020603050405020304" pitchFamily="18" charset="0"/>
              </a:rPr>
              <a:t>arsenides</a:t>
            </a:r>
            <a:r>
              <a:rPr lang="en-US" sz="1400" dirty="0">
                <a:latin typeface="Times New Roman" panose="02020603050405020304" pitchFamily="18" charset="0"/>
                <a:cs typeface="Times New Roman" panose="02020603050405020304" pitchFamily="18" charset="0"/>
              </a:rPr>
              <a:t> of Ru, </a:t>
            </a:r>
            <a:r>
              <a:rPr lang="en-US" sz="1400" dirty="0" err="1">
                <a:latin typeface="Times New Roman" panose="02020603050405020304" pitchFamily="18" charset="0"/>
                <a:cs typeface="Times New Roman" panose="02020603050405020304" pitchFamily="18" charset="0"/>
              </a:rPr>
              <a:t>Ir</a:t>
            </a:r>
            <a:r>
              <a:rPr lang="en-US" sz="1400" dirty="0">
                <a:latin typeface="Times New Roman" panose="02020603050405020304" pitchFamily="18" charset="0"/>
                <a:cs typeface="Times New Roman" panose="02020603050405020304" pitchFamily="18" charset="0"/>
              </a:rPr>
              <a:t>, Rh, Ni are formed from the residual fluid phase at post-magmatic stage, together with </a:t>
            </a:r>
            <a:r>
              <a:rPr lang="en-US" sz="1400" dirty="0" err="1">
                <a:latin typeface="Times New Roman" panose="02020603050405020304" pitchFamily="18" charset="0"/>
                <a:cs typeface="Times New Roman" panose="02020603050405020304" pitchFamily="18" charset="0"/>
              </a:rPr>
              <a:t>heazlewoodite</a:t>
            </a:r>
            <a:r>
              <a:rPr lang="en-US" sz="1400" dirty="0">
                <a:latin typeface="Times New Roman" panose="02020603050405020304" pitchFamily="18" charset="0"/>
                <a:cs typeface="Times New Roman" panose="02020603050405020304" pitchFamily="18" charset="0"/>
              </a:rPr>
              <a:t>. It is possible that in chromitites from USM there are two generations of sulphides:</a:t>
            </a:r>
          </a:p>
          <a:p>
            <a:pPr algn="just">
              <a:lnSpc>
                <a:spcPct val="100000"/>
              </a:lnSpc>
              <a:spcBef>
                <a:spcPts val="0"/>
              </a:spcBef>
            </a:pPr>
            <a:r>
              <a:rPr lang="en-US" sz="1400" dirty="0">
                <a:latin typeface="Times New Roman" panose="02020603050405020304" pitchFamily="18" charset="0"/>
                <a:cs typeface="Times New Roman" panose="02020603050405020304" pitchFamily="18" charset="0"/>
              </a:rPr>
              <a:t>The first  generation – magmatic solid solutions of laurite-</a:t>
            </a:r>
            <a:r>
              <a:rPr lang="en-US" sz="1400" dirty="0" err="1">
                <a:latin typeface="Times New Roman" panose="02020603050405020304" pitchFamily="18" charset="0"/>
                <a:cs typeface="Times New Roman" panose="02020603050405020304" pitchFamily="18" charset="0"/>
              </a:rPr>
              <a:t>erlichmanite</a:t>
            </a:r>
            <a:r>
              <a:rPr lang="en-US" sz="1400" dirty="0">
                <a:latin typeface="Times New Roman" panose="02020603050405020304" pitchFamily="18" charset="0"/>
                <a:cs typeface="Times New Roman" panose="02020603050405020304" pitchFamily="18" charset="0"/>
              </a:rPr>
              <a:t>.</a:t>
            </a:r>
          </a:p>
          <a:p>
            <a:pPr algn="just">
              <a:lnSpc>
                <a:spcPct val="100000"/>
              </a:lnSpc>
              <a:spcBef>
                <a:spcPts val="0"/>
              </a:spcBef>
            </a:pPr>
            <a:r>
              <a:rPr lang="en-US" sz="1400" dirty="0">
                <a:latin typeface="Times New Roman" panose="02020603050405020304" pitchFamily="18" charset="0"/>
                <a:cs typeface="Times New Roman" panose="02020603050405020304" pitchFamily="18" charset="0"/>
              </a:rPr>
              <a:t>The second stage– the newly formed laurite, with primary laurite-</a:t>
            </a:r>
            <a:r>
              <a:rPr lang="en-US" sz="1400" dirty="0" err="1">
                <a:latin typeface="Times New Roman" panose="02020603050405020304" pitchFamily="18" charset="0"/>
                <a:cs typeface="Times New Roman" panose="02020603050405020304" pitchFamily="18" charset="0"/>
              </a:rPr>
              <a:t>erlichmanite</a:t>
            </a:r>
            <a:r>
              <a:rPr lang="en-US" sz="1400" dirty="0">
                <a:latin typeface="Times New Roman" panose="02020603050405020304" pitchFamily="18" charset="0"/>
                <a:cs typeface="Times New Roman" panose="02020603050405020304" pitchFamily="18" charset="0"/>
              </a:rPr>
              <a:t> or intergrowths with </a:t>
            </a:r>
            <a:r>
              <a:rPr lang="en-US" sz="1400" dirty="0" err="1">
                <a:latin typeface="Times New Roman" panose="02020603050405020304" pitchFamily="18" charset="0"/>
                <a:cs typeface="Times New Roman" panose="02020603050405020304" pitchFamily="18" charset="0"/>
              </a:rPr>
              <a:t>chalcosine</a:t>
            </a:r>
            <a:r>
              <a:rPr lang="en-US" sz="1400" dirty="0">
                <a:latin typeface="Times New Roman" panose="02020603050405020304" pitchFamily="18" charset="0"/>
                <a:cs typeface="Times New Roman" panose="02020603050405020304" pitchFamily="18" charset="0"/>
              </a:rPr>
              <a:t>, and </a:t>
            </a:r>
            <a:r>
              <a:rPr lang="en-US" sz="1400" dirty="0" err="1">
                <a:latin typeface="Times New Roman" panose="02020603050405020304" pitchFamily="18" charset="0"/>
                <a:cs typeface="Times New Roman" panose="02020603050405020304" pitchFamily="18" charset="0"/>
              </a:rPr>
              <a:t>millerite</a:t>
            </a:r>
            <a:r>
              <a:rPr lang="en-US" sz="1400" dirty="0">
                <a:latin typeface="Times New Roman" panose="02020603050405020304" pitchFamily="18" charset="0"/>
                <a:cs typeface="Times New Roman" panose="02020603050405020304" pitchFamily="18" charset="0"/>
              </a:rPr>
              <a:t> confined to zones of </a:t>
            </a:r>
            <a:r>
              <a:rPr lang="en-US" sz="1400" dirty="0" err="1">
                <a:latin typeface="Times New Roman" panose="02020603050405020304" pitchFamily="18" charset="0"/>
                <a:cs typeface="Times New Roman" panose="02020603050405020304" pitchFamily="18" charset="0"/>
              </a:rPr>
              <a:t>chloritization</a:t>
            </a:r>
            <a:r>
              <a:rPr lang="en-US" sz="1400" dirty="0">
                <a:latin typeface="Times New Roman" panose="02020603050405020304" pitchFamily="18" charset="0"/>
                <a:cs typeface="Times New Roman" panose="02020603050405020304" pitchFamily="18" charset="0"/>
              </a:rPr>
              <a:t>. </a:t>
            </a:r>
          </a:p>
          <a:p>
            <a:pPr algn="just">
              <a:lnSpc>
                <a:spcPct val="100000"/>
              </a:lnSpc>
              <a:spcBef>
                <a:spcPts val="0"/>
              </a:spcBef>
            </a:pPr>
            <a:r>
              <a:rPr lang="en-US" sz="1400" dirty="0">
                <a:latin typeface="Times New Roman" panose="02020603050405020304" pitchFamily="18" charset="0"/>
                <a:cs typeface="Times New Roman" panose="02020603050405020304" pitchFamily="18" charset="0"/>
              </a:rPr>
              <a:t>The predominance of </a:t>
            </a:r>
            <a:r>
              <a:rPr lang="en-US" sz="1400" dirty="0" err="1">
                <a:latin typeface="Times New Roman" panose="02020603050405020304" pitchFamily="18" charset="0"/>
                <a:cs typeface="Times New Roman" panose="02020603050405020304" pitchFamily="18" charset="0"/>
              </a:rPr>
              <a:t>Os</a:t>
            </a:r>
            <a:r>
              <a:rPr lang="en-US" sz="1400" dirty="0">
                <a:latin typeface="Times New Roman" panose="02020603050405020304" pitchFamily="18" charset="0"/>
                <a:cs typeface="Times New Roman" panose="02020603050405020304" pitchFamily="18" charset="0"/>
              </a:rPr>
              <a:t>, Ru sulphides over the solid solutions of </a:t>
            </a:r>
            <a:r>
              <a:rPr lang="en-US" sz="1400" dirty="0" err="1">
                <a:latin typeface="Times New Roman" panose="02020603050405020304" pitchFamily="18" charset="0"/>
                <a:cs typeface="Times New Roman" panose="02020603050405020304" pitchFamily="18" charset="0"/>
              </a:rPr>
              <a:t>Os</a:t>
            </a: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Ir</a:t>
            </a:r>
            <a:r>
              <a:rPr lang="en-US" sz="1400" dirty="0">
                <a:latin typeface="Times New Roman" panose="02020603050405020304" pitchFamily="18" charset="0"/>
                <a:cs typeface="Times New Roman" panose="02020603050405020304" pitchFamily="18" charset="0"/>
              </a:rPr>
              <a:t>-Ru indicates a higher sulfur fugacity in the mantle source of USM</a:t>
            </a:r>
          </a:p>
          <a:p>
            <a:pPr algn="just">
              <a:lnSpc>
                <a:spcPct val="100000"/>
              </a:lnSpc>
              <a:spcBef>
                <a:spcPts val="0"/>
              </a:spcBef>
            </a:pPr>
            <a:endParaRPr lang="en-US" sz="1600" dirty="0">
              <a:latin typeface="Times New Roman" panose="02020603050405020304" pitchFamily="18" charset="0"/>
              <a:cs typeface="Times New Roman" panose="02020603050405020304" pitchFamily="18" charset="0"/>
            </a:endParaRPr>
          </a:p>
          <a:p>
            <a:pPr algn="just">
              <a:lnSpc>
                <a:spcPct val="100000"/>
              </a:lnSpc>
              <a:spcBef>
                <a:spcPts val="0"/>
              </a:spcBef>
            </a:pPr>
            <a:endParaRPr lang="en-US" sz="1600" dirty="0">
              <a:latin typeface="Times New Roman" panose="02020603050405020304" pitchFamily="18" charset="0"/>
              <a:cs typeface="Times New Roman" panose="02020603050405020304" pitchFamily="18" charset="0"/>
            </a:endParaRPr>
          </a:p>
          <a:p>
            <a:pPr algn="just">
              <a:lnSpc>
                <a:spcPct val="100000"/>
              </a:lnSpc>
              <a:spcBef>
                <a:spcPts val="0"/>
              </a:spcBef>
            </a:pPr>
            <a:endParaRPr lang="ru-RU" sz="1600" dirty="0">
              <a:latin typeface="Times New Roman" panose="02020603050405020304" pitchFamily="18" charset="0"/>
              <a:cs typeface="Times New Roman" panose="02020603050405020304" pitchFamily="18" charset="0"/>
            </a:endParaRPr>
          </a:p>
          <a:p>
            <a:pPr algn="just">
              <a:lnSpc>
                <a:spcPct val="100000"/>
              </a:lnSpc>
              <a:spcBef>
                <a:spcPts val="0"/>
              </a:spcBef>
            </a:pPr>
            <a:endParaRPr lang="ru-RU" sz="16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D005F46B-C0AA-4019-957E-CC82C6C176F3}"/>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036265" y="3570350"/>
            <a:ext cx="2923507" cy="2714336"/>
          </a:xfrm>
          <a:prstGeom prst="rect">
            <a:avLst/>
          </a:prstGeom>
        </p:spPr>
      </p:pic>
      <p:pic>
        <p:nvPicPr>
          <p:cNvPr id="5" name="Рисунок 4">
            <a:extLst>
              <a:ext uri="{FF2B5EF4-FFF2-40B4-BE49-F238E27FC236}">
                <a16:creationId xmlns:a16="http://schemas.microsoft.com/office/drawing/2014/main" xmlns="" id="{90B87305-18D1-433E-909E-0A592BCCF0F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039762" y="749299"/>
            <a:ext cx="3013126" cy="2443844"/>
          </a:xfrm>
          <a:prstGeom prst="rect">
            <a:avLst/>
          </a:prstGeom>
          <a:noFill/>
          <a:ln>
            <a:solidFill>
              <a:schemeClr val="bg1"/>
            </a:solidFill>
          </a:ln>
        </p:spPr>
      </p:pic>
      <p:sp>
        <p:nvSpPr>
          <p:cNvPr id="7" name="TextBox 6"/>
          <p:cNvSpPr txBox="1"/>
          <p:nvPr/>
        </p:nvSpPr>
        <p:spPr>
          <a:xfrm>
            <a:off x="8760707" y="422473"/>
            <a:ext cx="3103350"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Diagram of composition </a:t>
            </a:r>
            <a:r>
              <a:rPr lang="en-US" sz="1400" i="1" dirty="0" err="1">
                <a:latin typeface="Times New Roman" panose="02020603050405020304" pitchFamily="18" charset="0"/>
                <a:cs typeface="Times New Roman" panose="02020603050405020304" pitchFamily="18" charset="0"/>
              </a:rPr>
              <a:t>Os</a:t>
            </a:r>
            <a:r>
              <a:rPr lang="en-US" sz="1400" i="1" dirty="0">
                <a:latin typeface="Times New Roman" panose="02020603050405020304" pitchFamily="18" charset="0"/>
                <a:cs typeface="Times New Roman" panose="02020603050405020304" pitchFamily="18" charset="0"/>
              </a:rPr>
              <a:t>-</a:t>
            </a:r>
            <a:r>
              <a:rPr lang="en-US" sz="1400" i="1" dirty="0" err="1">
                <a:latin typeface="Times New Roman" panose="02020603050405020304" pitchFamily="18" charset="0"/>
                <a:cs typeface="Times New Roman" panose="02020603050405020304" pitchFamily="18" charset="0"/>
              </a:rPr>
              <a:t>Ir</a:t>
            </a:r>
            <a:r>
              <a:rPr lang="en-US" sz="1400" i="1" dirty="0">
                <a:latin typeface="Times New Roman" panose="02020603050405020304" pitchFamily="18" charset="0"/>
                <a:cs typeface="Times New Roman" panose="02020603050405020304" pitchFamily="18" charset="0"/>
              </a:rPr>
              <a:t>-Ru alloys</a:t>
            </a:r>
            <a:endParaRPr lang="ru-RU" sz="14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9021767" y="3230789"/>
            <a:ext cx="2909771"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Diagram of composition PGE </a:t>
            </a:r>
            <a:r>
              <a:rPr lang="en-US" sz="1400" i="1" dirty="0" smtClean="0">
                <a:latin typeface="Times New Roman" panose="02020603050405020304" pitchFamily="18" charset="0"/>
                <a:cs typeface="Times New Roman" panose="02020603050405020304" pitchFamily="18" charset="0"/>
              </a:rPr>
              <a:t>sulfides</a:t>
            </a:r>
            <a:endParaRPr lang="ru-RU" sz="1400" i="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541947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1296" y="20499"/>
            <a:ext cx="2238375" cy="288000"/>
          </a:xfrm>
          <a:solidFill>
            <a:srgbClr val="FFFFCC"/>
          </a:solidFill>
        </p:spPr>
        <p:txBody>
          <a:bodyPr>
            <a:noAutofit/>
          </a:bodyPr>
          <a:lstStyle/>
          <a:p>
            <a:r>
              <a:rPr lang="en-US" sz="1400" b="1" dirty="0">
                <a:solidFill>
                  <a:srgbClr val="7030A0"/>
                </a:solidFill>
                <a:latin typeface="Times New Roman" panose="02020603050405020304" pitchFamily="18" charset="0"/>
                <a:cs typeface="Times New Roman" panose="02020603050405020304" pitchFamily="18" charset="0"/>
              </a:rPr>
              <a:t>I - MAGMATIC STAGE</a:t>
            </a:r>
            <a:endParaRPr lang="ru-RU" sz="1400" b="1" dirty="0">
              <a:solidFill>
                <a:srgbClr val="7030A0"/>
              </a:solidFill>
              <a:latin typeface="Times New Roman" panose="02020603050405020304" pitchFamily="18" charset="0"/>
              <a:cs typeface="Times New Roman" panose="02020603050405020304" pitchFamily="18" charset="0"/>
            </a:endParaRPr>
          </a:p>
        </p:txBody>
      </p:sp>
      <p:sp>
        <p:nvSpPr>
          <p:cNvPr id="11" name="Заголовок 1"/>
          <p:cNvSpPr txBox="1">
            <a:spLocks/>
          </p:cNvSpPr>
          <p:nvPr/>
        </p:nvSpPr>
        <p:spPr>
          <a:xfrm>
            <a:off x="8225911" y="217900"/>
            <a:ext cx="3802789" cy="252000"/>
          </a:xfrm>
          <a:prstGeom prst="rect">
            <a:avLst/>
          </a:prstGeom>
          <a:solidFill>
            <a:srgbClr val="CCFFCC"/>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dirty="0">
                <a:solidFill>
                  <a:srgbClr val="7030A0"/>
                </a:solidFill>
                <a:latin typeface="Times New Roman" panose="02020603050405020304" pitchFamily="18" charset="0"/>
                <a:cs typeface="Times New Roman" panose="02020603050405020304" pitchFamily="18" charset="0"/>
              </a:rPr>
              <a:t>substitution of laurite-</a:t>
            </a:r>
            <a:r>
              <a:rPr lang="en-US" sz="1400" dirty="0" err="1">
                <a:solidFill>
                  <a:srgbClr val="7030A0"/>
                </a:solidFill>
                <a:latin typeface="Times New Roman" panose="02020603050405020304" pitchFamily="18" charset="0"/>
                <a:cs typeface="Times New Roman" panose="02020603050405020304" pitchFamily="18" charset="0"/>
              </a:rPr>
              <a:t>erlichmanite</a:t>
            </a:r>
            <a:r>
              <a:rPr lang="en-US" sz="1400" dirty="0">
                <a:solidFill>
                  <a:srgbClr val="7030A0"/>
                </a:solidFill>
                <a:latin typeface="Times New Roman" panose="02020603050405020304" pitchFamily="18" charset="0"/>
                <a:cs typeface="Times New Roman" panose="02020603050405020304" pitchFamily="18" charset="0"/>
              </a:rPr>
              <a:t> by </a:t>
            </a:r>
            <a:r>
              <a:rPr lang="en-US" sz="1400" dirty="0" err="1">
                <a:solidFill>
                  <a:srgbClr val="7030A0"/>
                </a:solidFill>
                <a:latin typeface="Times New Roman" panose="02020603050405020304" pitchFamily="18" charset="0"/>
                <a:cs typeface="Times New Roman" panose="02020603050405020304" pitchFamily="18" charset="0"/>
              </a:rPr>
              <a:t>irarsite</a:t>
            </a:r>
            <a:r>
              <a:rPr lang="en-US" sz="1400" dirty="0">
                <a:solidFill>
                  <a:srgbClr val="7030A0"/>
                </a:solidFill>
                <a:latin typeface="Times New Roman" panose="02020603050405020304" pitchFamily="18" charset="0"/>
                <a:cs typeface="Times New Roman" panose="02020603050405020304" pitchFamily="18" charset="0"/>
              </a:rPr>
              <a:t> </a:t>
            </a:r>
            <a:endParaRPr lang="ru-RU" sz="1400" dirty="0">
              <a:solidFill>
                <a:srgbClr val="7030A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043562" y="2414713"/>
            <a:ext cx="1899879" cy="292388"/>
          </a:xfrm>
          <a:prstGeom prst="rect">
            <a:avLst/>
          </a:prstGeom>
          <a:solidFill>
            <a:srgbClr val="CCFFCC"/>
          </a:solidFill>
        </p:spPr>
        <p:txBody>
          <a:bodyPr wrap="none" rtlCol="0">
            <a:spAutoFit/>
          </a:bodyPr>
          <a:lstStyle/>
          <a:p>
            <a:r>
              <a:rPr lang="en-US" sz="1300" dirty="0">
                <a:solidFill>
                  <a:srgbClr val="7030A0"/>
                </a:solidFill>
                <a:latin typeface="Times New Roman" panose="02020603050405020304" pitchFamily="18" charset="0"/>
                <a:cs typeface="Times New Roman" panose="02020603050405020304" pitchFamily="18" charset="0"/>
              </a:rPr>
              <a:t>Desulfurization processes</a:t>
            </a:r>
            <a:endParaRPr lang="ru-RU" sz="1300" dirty="0">
              <a:solidFill>
                <a:srgbClr val="7030A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8861166" y="-29586"/>
            <a:ext cx="2592000" cy="288000"/>
          </a:xfrm>
          <a:prstGeom prst="rect">
            <a:avLst/>
          </a:prstGeom>
          <a:solidFill>
            <a:srgbClr val="FFFFCC"/>
          </a:solidFill>
        </p:spPr>
        <p:txBody>
          <a:bodyPr wrap="none" rtlCol="0">
            <a:spAutoFit/>
          </a:bodyPr>
          <a:lstStyle/>
          <a:p>
            <a:r>
              <a:rPr lang="en-US" sz="1400" b="1" dirty="0">
                <a:solidFill>
                  <a:srgbClr val="7030A0"/>
                </a:solidFill>
                <a:latin typeface="Times New Roman" panose="02020603050405020304" pitchFamily="18" charset="0"/>
                <a:cs typeface="Times New Roman" panose="02020603050405020304" pitchFamily="18" charset="0"/>
              </a:rPr>
              <a:t>II - POSTMAGMATIC STAGE</a:t>
            </a:r>
            <a:endParaRPr lang="ru-RU" sz="1400" b="1" dirty="0">
              <a:solidFill>
                <a:srgbClr val="7030A0"/>
              </a:solidFill>
              <a:latin typeface="Times New Roman" panose="02020603050405020304" pitchFamily="18" charset="0"/>
              <a:cs typeface="Times New Roman" panose="02020603050405020304" pitchFamily="18" charset="0"/>
            </a:endParaRPr>
          </a:p>
          <a:p>
            <a:endParaRPr lang="ru-RU" sz="1400" dirty="0"/>
          </a:p>
        </p:txBody>
      </p:sp>
      <p:sp>
        <p:nvSpPr>
          <p:cNvPr id="18" name="TextBox 17"/>
          <p:cNvSpPr txBox="1"/>
          <p:nvPr/>
        </p:nvSpPr>
        <p:spPr>
          <a:xfrm>
            <a:off x="4577877" y="3642465"/>
            <a:ext cx="7434723" cy="292388"/>
          </a:xfrm>
          <a:prstGeom prst="rect">
            <a:avLst/>
          </a:prstGeom>
          <a:solidFill>
            <a:srgbClr val="CCFFCC"/>
          </a:solidFill>
        </p:spPr>
        <p:txBody>
          <a:bodyPr wrap="square" rtlCol="0">
            <a:spAutoFit/>
          </a:bodyPr>
          <a:lstStyle/>
          <a:p>
            <a:r>
              <a:rPr lang="en-US" sz="1300" dirty="0">
                <a:solidFill>
                  <a:srgbClr val="7030A0"/>
                </a:solidFill>
                <a:latin typeface="Times New Roman" panose="02020603050405020304" pitchFamily="18" charset="0"/>
                <a:cs typeface="Times New Roman" panose="02020603050405020304" pitchFamily="18" charset="0"/>
              </a:rPr>
              <a:t>Remobilization, enlargement of </a:t>
            </a:r>
            <a:r>
              <a:rPr lang="en-US" sz="1300" dirty="0" err="1">
                <a:solidFill>
                  <a:srgbClr val="7030A0"/>
                </a:solidFill>
                <a:latin typeface="Times New Roman" panose="02020603050405020304" pitchFamily="18" charset="0"/>
                <a:cs typeface="Times New Roman" panose="02020603050405020304" pitchFamily="18" charset="0"/>
              </a:rPr>
              <a:t>nanorparticle</a:t>
            </a:r>
            <a:r>
              <a:rPr lang="en-US" sz="1300" dirty="0">
                <a:solidFill>
                  <a:srgbClr val="7030A0"/>
                </a:solidFill>
                <a:latin typeface="Times New Roman" panose="02020603050405020304" pitchFamily="18" charset="0"/>
                <a:cs typeface="Times New Roman" panose="02020603050405020304" pitchFamily="18" charset="0"/>
              </a:rPr>
              <a:t> to </a:t>
            </a:r>
            <a:r>
              <a:rPr lang="en-US" sz="1300" dirty="0" err="1">
                <a:solidFill>
                  <a:srgbClr val="7030A0"/>
                </a:solidFill>
                <a:latin typeface="Times New Roman" panose="02020603050405020304" pitchFamily="18" charset="0"/>
                <a:cs typeface="Times New Roman" panose="02020603050405020304" pitchFamily="18" charset="0"/>
              </a:rPr>
              <a:t>microlevel</a:t>
            </a:r>
            <a:r>
              <a:rPr lang="en-US" sz="1300" dirty="0">
                <a:solidFill>
                  <a:srgbClr val="7030A0"/>
                </a:solidFill>
                <a:latin typeface="Times New Roman" panose="02020603050405020304" pitchFamily="18" charset="0"/>
                <a:cs typeface="Times New Roman" panose="02020603050405020304" pitchFamily="18" charset="0"/>
              </a:rPr>
              <a:t>,</a:t>
            </a:r>
            <a:r>
              <a:rPr lang="ru-RU" sz="1300" dirty="0">
                <a:solidFill>
                  <a:srgbClr val="7030A0"/>
                </a:solidFill>
                <a:latin typeface="Times New Roman" panose="02020603050405020304" pitchFamily="18" charset="0"/>
                <a:cs typeface="Times New Roman" panose="02020603050405020304" pitchFamily="18" charset="0"/>
              </a:rPr>
              <a:t> </a:t>
            </a:r>
            <a:r>
              <a:rPr lang="en-US" sz="1300" dirty="0">
                <a:solidFill>
                  <a:srgbClr val="7030A0"/>
                </a:solidFill>
                <a:latin typeface="Times New Roman" panose="02020603050405020304" pitchFamily="18" charset="0"/>
                <a:cs typeface="Times New Roman" panose="02020603050405020304" pitchFamily="18" charset="0"/>
              </a:rPr>
              <a:t>recrystallization (under  increasing temperature)</a:t>
            </a:r>
            <a:endParaRPr lang="ru-RU" sz="1300" dirty="0">
              <a:solidFill>
                <a:srgbClr val="7030A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401676" y="4648068"/>
            <a:ext cx="3375845" cy="292388"/>
          </a:xfrm>
          <a:prstGeom prst="rect">
            <a:avLst/>
          </a:prstGeom>
          <a:solidFill>
            <a:srgbClr val="CCFFCC"/>
          </a:solidFill>
        </p:spPr>
        <p:txBody>
          <a:bodyPr wrap="square" rtlCol="0">
            <a:spAutoFit/>
          </a:bodyPr>
          <a:lstStyle/>
          <a:p>
            <a:r>
              <a:rPr lang="en-US" sz="1300" dirty="0">
                <a:solidFill>
                  <a:srgbClr val="7030A0"/>
                </a:solidFill>
                <a:latin typeface="Times New Roman" panose="02020603050405020304" pitchFamily="18" charset="0"/>
                <a:cs typeface="Times New Roman" panose="02020603050405020304" pitchFamily="18" charset="0"/>
              </a:rPr>
              <a:t>Processes of  integration and </a:t>
            </a:r>
            <a:r>
              <a:rPr lang="en-US" sz="1300" dirty="0" err="1">
                <a:solidFill>
                  <a:srgbClr val="7030A0"/>
                </a:solidFill>
                <a:latin typeface="Times New Roman" panose="02020603050405020304" pitchFamily="18" charset="0"/>
                <a:cs typeface="Times New Roman" panose="02020603050405020304" pitchFamily="18" charset="0"/>
              </a:rPr>
              <a:t>aglomeration</a:t>
            </a:r>
            <a:endParaRPr lang="ru-RU" sz="1300" dirty="0">
              <a:solidFill>
                <a:srgbClr val="7030A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8864937" y="2881243"/>
            <a:ext cx="2600968" cy="288000"/>
          </a:xfrm>
          <a:prstGeom prst="rect">
            <a:avLst/>
          </a:prstGeom>
          <a:solidFill>
            <a:srgbClr val="FFFFCC"/>
          </a:solidFill>
        </p:spPr>
        <p:txBody>
          <a:bodyPr wrap="none" rtlCol="0">
            <a:spAutoFit/>
          </a:bodyPr>
          <a:lstStyle/>
          <a:p>
            <a:r>
              <a:rPr lang="en-US" sz="1400" b="1" dirty="0">
                <a:solidFill>
                  <a:srgbClr val="7030A0"/>
                </a:solidFill>
                <a:latin typeface="Times New Roman" panose="02020603050405020304" pitchFamily="18" charset="0"/>
                <a:cs typeface="Times New Roman" panose="02020603050405020304" pitchFamily="18" charset="0"/>
              </a:rPr>
              <a:t>III - METAMORPHIC STAGE</a:t>
            </a:r>
            <a:endParaRPr lang="ru-RU" sz="1400" dirty="0"/>
          </a:p>
        </p:txBody>
      </p:sp>
      <p:sp>
        <p:nvSpPr>
          <p:cNvPr id="27" name="Стрелка вправо 26"/>
          <p:cNvSpPr/>
          <p:nvPr/>
        </p:nvSpPr>
        <p:spPr>
          <a:xfrm>
            <a:off x="7598784" y="934466"/>
            <a:ext cx="665701" cy="895350"/>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Стрелка вниз 29"/>
          <p:cNvSpPr/>
          <p:nvPr/>
        </p:nvSpPr>
        <p:spPr>
          <a:xfrm>
            <a:off x="9473326" y="2386858"/>
            <a:ext cx="1362075" cy="477855"/>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4" name="Прямая со стрелкой 33"/>
          <p:cNvCxnSpPr>
            <a:stCxn id="26" idx="1"/>
          </p:cNvCxnSpPr>
          <p:nvPr/>
        </p:nvCxnSpPr>
        <p:spPr>
          <a:xfrm flipH="1" flipV="1">
            <a:off x="3354821" y="2604615"/>
            <a:ext cx="5510116" cy="420628"/>
          </a:xfrm>
          <a:prstGeom prst="straightConnector1">
            <a:avLst/>
          </a:prstGeom>
          <a:ln w="19050">
            <a:solidFill>
              <a:srgbClr val="9933F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p:cNvCxnSpPr>
            <a:stCxn id="26" idx="1"/>
            <a:endCxn id="18" idx="0"/>
          </p:cNvCxnSpPr>
          <p:nvPr/>
        </p:nvCxnSpPr>
        <p:spPr>
          <a:xfrm flipH="1">
            <a:off x="8295239" y="3025243"/>
            <a:ext cx="569698" cy="617222"/>
          </a:xfrm>
          <a:prstGeom prst="straightConnector1">
            <a:avLst/>
          </a:prstGeom>
          <a:ln w="19050">
            <a:solidFill>
              <a:srgbClr val="9933FF"/>
            </a:solidFill>
            <a:tailEnd type="triangle"/>
          </a:ln>
        </p:spPr>
        <p:style>
          <a:lnRef idx="1">
            <a:schemeClr val="accent1"/>
          </a:lnRef>
          <a:fillRef idx="0">
            <a:schemeClr val="accent1"/>
          </a:fillRef>
          <a:effectRef idx="0">
            <a:schemeClr val="accent1"/>
          </a:effectRef>
          <a:fontRef idx="minor">
            <a:schemeClr val="tx1"/>
          </a:fontRef>
        </p:style>
      </p:cxnSp>
      <p:pic>
        <p:nvPicPr>
          <p:cNvPr id="4" name="Рисунок 3">
            <a:extLst>
              <a:ext uri="{FF2B5EF4-FFF2-40B4-BE49-F238E27FC236}">
                <a16:creationId xmlns:a16="http://schemas.microsoft.com/office/drawing/2014/main" xmlns="" id="{BE6B7DC1-3B97-418D-9503-6C8D6A35B97F}"/>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248911" y="3965814"/>
            <a:ext cx="1886752" cy="1908000"/>
          </a:xfrm>
          <a:prstGeom prst="rect">
            <a:avLst/>
          </a:prstGeom>
        </p:spPr>
      </p:pic>
      <p:pic>
        <p:nvPicPr>
          <p:cNvPr id="33" name="Рисунок 32">
            <a:extLst>
              <a:ext uri="{FF2B5EF4-FFF2-40B4-BE49-F238E27FC236}">
                <a16:creationId xmlns:a16="http://schemas.microsoft.com/office/drawing/2014/main" xmlns="" id="{9B29CEDF-A3C9-445B-9309-CEA8BB79DB7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315005" y="3958181"/>
            <a:ext cx="1899550" cy="1908000"/>
          </a:xfrm>
          <a:prstGeom prst="rect">
            <a:avLst/>
          </a:prstGeom>
        </p:spPr>
      </p:pic>
      <p:pic>
        <p:nvPicPr>
          <p:cNvPr id="37" name="Рисунок 36">
            <a:extLst>
              <a:ext uri="{FF2B5EF4-FFF2-40B4-BE49-F238E27FC236}">
                <a16:creationId xmlns:a16="http://schemas.microsoft.com/office/drawing/2014/main" xmlns="" id="{A627F30F-FF82-44B8-B198-E18480EC8EFE}"/>
              </a:ext>
            </a:extLst>
          </p:cNvPr>
          <p:cNvPicPr>
            <a:picLocks noChangeAspect="1"/>
          </p:cNvPicPr>
          <p:nvPr/>
        </p:nvPicPr>
        <p:blipFill>
          <a:blip r:embed="rId4" cstate="print">
            <a:extLst>
              <a:ext uri="{BEBA8EAE-BF5A-486C-A8C5-ECC9F3942E4B}">
                <a14:imgProps xmlns="" xmlns:a14="http://schemas.microsoft.com/office/drawing/2010/main">
                  <a14:imgLayer r:embed="rId5">
                    <a14:imgEffect>
                      <a14:sharpenSoften amount="25000"/>
                    </a14:imgEffect>
                  </a14:imgLayer>
                </a14:imgProps>
              </a:ext>
              <a:ext uri="{28A0092B-C50C-407E-A947-70E740481C1C}">
                <a14:useLocalDpi xmlns="" xmlns:a14="http://schemas.microsoft.com/office/drawing/2010/main" val="0"/>
              </a:ext>
            </a:extLst>
          </a:blip>
          <a:stretch>
            <a:fillRect/>
          </a:stretch>
        </p:blipFill>
        <p:spPr>
          <a:xfrm>
            <a:off x="8295239" y="501839"/>
            <a:ext cx="1895293" cy="1908000"/>
          </a:xfrm>
          <a:prstGeom prst="rect">
            <a:avLst/>
          </a:prstGeom>
        </p:spPr>
      </p:pic>
      <p:pic>
        <p:nvPicPr>
          <p:cNvPr id="40" name="Рисунок 39">
            <a:extLst>
              <a:ext uri="{FF2B5EF4-FFF2-40B4-BE49-F238E27FC236}">
                <a16:creationId xmlns:a16="http://schemas.microsoft.com/office/drawing/2014/main" xmlns="" id="{CA8EE98E-3358-4869-89C5-D3EAB00C4AB7}"/>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1188" y="4927429"/>
            <a:ext cx="1889006" cy="1908000"/>
          </a:xfrm>
          <a:prstGeom prst="rect">
            <a:avLst/>
          </a:prstGeom>
        </p:spPr>
      </p:pic>
      <p:pic>
        <p:nvPicPr>
          <p:cNvPr id="42" name="Рисунок 41">
            <a:extLst>
              <a:ext uri="{FF2B5EF4-FFF2-40B4-BE49-F238E27FC236}">
                <a16:creationId xmlns:a16="http://schemas.microsoft.com/office/drawing/2014/main" xmlns="" id="{7294AD1B-F65B-427E-B6EE-2D23AC8B1D3A}"/>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013093" y="4936954"/>
            <a:ext cx="1899558" cy="1908000"/>
          </a:xfrm>
          <a:prstGeom prst="rect">
            <a:avLst/>
          </a:prstGeom>
        </p:spPr>
      </p:pic>
      <p:pic>
        <p:nvPicPr>
          <p:cNvPr id="44" name="Рисунок 43">
            <a:extLst>
              <a:ext uri="{FF2B5EF4-FFF2-40B4-BE49-F238E27FC236}">
                <a16:creationId xmlns:a16="http://schemas.microsoft.com/office/drawing/2014/main" xmlns="" id="{9304FFA3-F717-4E91-9645-7A30BE6AEF60}"/>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356639" y="3979901"/>
            <a:ext cx="1912253" cy="1908000"/>
          </a:xfrm>
          <a:prstGeom prst="rect">
            <a:avLst/>
          </a:prstGeom>
        </p:spPr>
      </p:pic>
      <p:pic>
        <p:nvPicPr>
          <p:cNvPr id="46" name="Рисунок 45">
            <a:extLst>
              <a:ext uri="{FF2B5EF4-FFF2-40B4-BE49-F238E27FC236}">
                <a16:creationId xmlns:a16="http://schemas.microsoft.com/office/drawing/2014/main" xmlns="" id="{F2B045DF-56C2-48E8-9C2B-3B0C5D8B9103}"/>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5665764" y="478882"/>
            <a:ext cx="1863709" cy="1872000"/>
          </a:xfrm>
          <a:prstGeom prst="rect">
            <a:avLst/>
          </a:prstGeom>
        </p:spPr>
      </p:pic>
      <p:pic>
        <p:nvPicPr>
          <p:cNvPr id="48" name="Рисунок 47">
            <a:extLst>
              <a:ext uri="{FF2B5EF4-FFF2-40B4-BE49-F238E27FC236}">
                <a16:creationId xmlns:a16="http://schemas.microsoft.com/office/drawing/2014/main" xmlns="" id="{2A883D20-73A2-4670-9CAD-924B06FEF077}"/>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798627" y="480649"/>
            <a:ext cx="1832873" cy="1872000"/>
          </a:xfrm>
          <a:prstGeom prst="rect">
            <a:avLst/>
          </a:prstGeom>
        </p:spPr>
      </p:pic>
      <p:pic>
        <p:nvPicPr>
          <p:cNvPr id="50" name="Рисунок 49">
            <a:extLst>
              <a:ext uri="{FF2B5EF4-FFF2-40B4-BE49-F238E27FC236}">
                <a16:creationId xmlns:a16="http://schemas.microsoft.com/office/drawing/2014/main" xmlns="" id="{B873EA82-E7C9-4C2B-B995-12FFB4C4D9E8}"/>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2022958" y="2736172"/>
            <a:ext cx="1893258" cy="1908000"/>
          </a:xfrm>
          <a:prstGeom prst="rect">
            <a:avLst/>
          </a:prstGeom>
        </p:spPr>
      </p:pic>
      <p:pic>
        <p:nvPicPr>
          <p:cNvPr id="52" name="Рисунок 51">
            <a:extLst>
              <a:ext uri="{FF2B5EF4-FFF2-40B4-BE49-F238E27FC236}">
                <a16:creationId xmlns:a16="http://schemas.microsoft.com/office/drawing/2014/main" xmlns="" id="{2F022E49-BA9F-47FB-A69B-A45E5BB9B58A}"/>
              </a:ext>
            </a:extLst>
          </p:cNvPr>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4404273" y="3988619"/>
            <a:ext cx="1905891" cy="1908000"/>
          </a:xfrm>
          <a:prstGeom prst="rect">
            <a:avLst/>
          </a:prstGeom>
        </p:spPr>
      </p:pic>
      <p:pic>
        <p:nvPicPr>
          <p:cNvPr id="54" name="Рисунок 53">
            <a:extLst>
              <a:ext uri="{FF2B5EF4-FFF2-40B4-BE49-F238E27FC236}">
                <a16:creationId xmlns:a16="http://schemas.microsoft.com/office/drawing/2014/main" xmlns="" id="{2FA380AB-CBE6-4367-90AC-ECFE6C235BF4}"/>
              </a:ext>
            </a:extLst>
          </p:cNvPr>
          <p:cNvPicPr>
            <a:picLocks noChangeAspect="1"/>
          </p:cNvPicPr>
          <p:nvPr/>
        </p:nvPicPr>
        <p:blipFill>
          <a:blip r:embed="rId13" cstate="print">
            <a:extLst>
              <a:ext uri="{BEBA8EAE-BF5A-486C-A8C5-ECC9F3942E4B}">
                <a14:imgProps xmlns="" xmlns:a14="http://schemas.microsoft.com/office/drawing/2010/main">
                  <a14:imgLayer r:embed="rId14">
                    <a14:imgEffect>
                      <a14:sharpenSoften amount="25000"/>
                    </a14:imgEffect>
                  </a14:imgLayer>
                </a14:imgProps>
              </a:ext>
              <a:ext uri="{28A0092B-C50C-407E-A947-70E740481C1C}">
                <a14:useLocalDpi xmlns="" xmlns:a14="http://schemas.microsoft.com/office/drawing/2010/main" val="0"/>
              </a:ext>
            </a:extLst>
          </a:blip>
          <a:stretch>
            <a:fillRect/>
          </a:stretch>
        </p:blipFill>
        <p:spPr>
          <a:xfrm>
            <a:off x="10229703" y="510805"/>
            <a:ext cx="1903735" cy="1908000"/>
          </a:xfrm>
          <a:prstGeom prst="rect">
            <a:avLst/>
          </a:prstGeom>
        </p:spPr>
      </p:pic>
      <p:pic>
        <p:nvPicPr>
          <p:cNvPr id="58" name="Рисунок 57">
            <a:extLst>
              <a:ext uri="{FF2B5EF4-FFF2-40B4-BE49-F238E27FC236}">
                <a16:creationId xmlns:a16="http://schemas.microsoft.com/office/drawing/2014/main" xmlns="" id="{9939A80C-4A90-49A9-94D4-C27DFD11F6BA}"/>
              </a:ext>
            </a:extLst>
          </p:cNvPr>
          <p:cNvPicPr>
            <a:picLocks noChangeAspect="1"/>
          </p:cNvPicPr>
          <p:nvPr/>
        </p:nvPicPr>
        <p:blipFill>
          <a:blip r:embed="rId15" cstate="print">
            <a:extLst>
              <a:ext uri="{BEBA8EAE-BF5A-486C-A8C5-ECC9F3942E4B}">
                <a14:imgProps xmlns="" xmlns:a14="http://schemas.microsoft.com/office/drawing/2010/main">
                  <a14:imgLayer r:embed="rId16">
                    <a14:imgEffect>
                      <a14:sharpenSoften amount="50000"/>
                    </a14:imgEffect>
                  </a14:imgLayer>
                </a14:imgProps>
              </a:ext>
              <a:ext uri="{28A0092B-C50C-407E-A947-70E740481C1C}">
                <a14:useLocalDpi xmlns="" xmlns:a14="http://schemas.microsoft.com/office/drawing/2010/main" val="0"/>
              </a:ext>
            </a:extLst>
          </a:blip>
          <a:stretch>
            <a:fillRect/>
          </a:stretch>
        </p:blipFill>
        <p:spPr>
          <a:xfrm>
            <a:off x="67691" y="2742451"/>
            <a:ext cx="1899623" cy="1908000"/>
          </a:xfrm>
          <a:prstGeom prst="rect">
            <a:avLst/>
          </a:prstGeom>
        </p:spPr>
      </p:pic>
      <p:cxnSp>
        <p:nvCxnSpPr>
          <p:cNvPr id="38" name="Прямая со стрелкой 37"/>
          <p:cNvCxnSpPr>
            <a:stCxn id="26" idx="1"/>
          </p:cNvCxnSpPr>
          <p:nvPr/>
        </p:nvCxnSpPr>
        <p:spPr>
          <a:xfrm flipH="1">
            <a:off x="3700485" y="3025243"/>
            <a:ext cx="5164452" cy="1785670"/>
          </a:xfrm>
          <a:prstGeom prst="straightConnector1">
            <a:avLst/>
          </a:prstGeom>
          <a:ln w="19050">
            <a:solidFill>
              <a:srgbClr val="9933FF"/>
            </a:solidFill>
            <a:tailEnd type="triangle"/>
          </a:ln>
        </p:spPr>
        <p:style>
          <a:lnRef idx="1">
            <a:schemeClr val="accent1"/>
          </a:lnRef>
          <a:fillRef idx="0">
            <a:schemeClr val="accent1"/>
          </a:fillRef>
          <a:effectRef idx="0">
            <a:schemeClr val="accent1"/>
          </a:effectRef>
          <a:fontRef idx="minor">
            <a:schemeClr val="tx1"/>
          </a:fontRef>
        </p:style>
      </p:cxnSp>
      <p:pic>
        <p:nvPicPr>
          <p:cNvPr id="7" name="Рисунок 6">
            <a:extLst>
              <a:ext uri="{FF2B5EF4-FFF2-40B4-BE49-F238E27FC236}">
                <a16:creationId xmlns:a16="http://schemas.microsoft.com/office/drawing/2014/main" xmlns="" id="{23B0FB25-9E9E-4AE9-B148-361978769D67}"/>
              </a:ext>
            </a:extLst>
          </p:cNvPr>
          <p:cNvPicPr>
            <a:picLocks noChangeAspect="1"/>
          </p:cNvPicPr>
          <p:nvPr/>
        </p:nvPicPr>
        <p:blipFill>
          <a:blip r:embed="rId17" cstate="print">
            <a:extLst>
              <a:ext uri="{28A0092B-C50C-407E-A947-70E740481C1C}">
                <a14:useLocalDpi xmlns="" xmlns:a14="http://schemas.microsoft.com/office/drawing/2010/main" val="0"/>
              </a:ext>
            </a:extLst>
          </a:blip>
          <a:stretch>
            <a:fillRect/>
          </a:stretch>
        </p:blipFill>
        <p:spPr>
          <a:xfrm>
            <a:off x="17210" y="501839"/>
            <a:ext cx="1863750" cy="1872000"/>
          </a:xfrm>
          <a:prstGeom prst="rect">
            <a:avLst/>
          </a:prstGeom>
        </p:spPr>
      </p:pic>
      <p:pic>
        <p:nvPicPr>
          <p:cNvPr id="9" name="Рисунок 8">
            <a:extLst>
              <a:ext uri="{FF2B5EF4-FFF2-40B4-BE49-F238E27FC236}">
                <a16:creationId xmlns:a16="http://schemas.microsoft.com/office/drawing/2014/main" xmlns="" id="{FBD0C8DA-468B-43E9-87A1-FF8D01D4092A}"/>
              </a:ext>
            </a:extLst>
          </p:cNvPr>
          <p:cNvPicPr>
            <a:picLocks noChangeAspect="1"/>
          </p:cNvPicPr>
          <p:nvPr/>
        </p:nvPicPr>
        <p:blipFill>
          <a:blip r:embed="rId18" cstate="print">
            <a:extLst>
              <a:ext uri="{28A0092B-C50C-407E-A947-70E740481C1C}">
                <a14:useLocalDpi xmlns="" xmlns:a14="http://schemas.microsoft.com/office/drawing/2010/main" val="0"/>
              </a:ext>
            </a:extLst>
          </a:blip>
          <a:stretch>
            <a:fillRect/>
          </a:stretch>
        </p:blipFill>
        <p:spPr>
          <a:xfrm>
            <a:off x="1895243" y="489038"/>
            <a:ext cx="1869913" cy="1872000"/>
          </a:xfrm>
          <a:prstGeom prst="rect">
            <a:avLst/>
          </a:prstGeom>
        </p:spPr>
      </p:pic>
    </p:spTree>
    <p:extLst>
      <p:ext uri="{BB962C8B-B14F-4D97-AF65-F5344CB8AC3E}">
        <p14:creationId xmlns="" xmlns:p14="http://schemas.microsoft.com/office/powerpoint/2010/main" val="2007102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99882" y="0"/>
            <a:ext cx="2218970" cy="406400"/>
          </a:xfrm>
        </p:spPr>
        <p:txBody>
          <a:bodyPr>
            <a:normAutofit/>
          </a:bodyPr>
          <a:lstStyle/>
          <a:p>
            <a:r>
              <a:rPr lang="en-US" sz="22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CONCLUSION</a:t>
            </a:r>
            <a:endParaRPr lang="ru-RU" sz="22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Объект 4">
            <a:extLst>
              <a:ext uri="{FF2B5EF4-FFF2-40B4-BE49-F238E27FC236}">
                <a16:creationId xmlns:a16="http://schemas.microsoft.com/office/drawing/2014/main" xmlns="" id="{6D6B55DB-1BDD-4668-9AA0-2AA253B3FF84}"/>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8030839" y="203200"/>
            <a:ext cx="4161161" cy="5804236"/>
          </a:xfrm>
        </p:spPr>
      </p:pic>
      <p:sp>
        <p:nvSpPr>
          <p:cNvPr id="3" name="TextBox 2"/>
          <p:cNvSpPr txBox="1"/>
          <p:nvPr/>
        </p:nvSpPr>
        <p:spPr>
          <a:xfrm>
            <a:off x="29818" y="332407"/>
            <a:ext cx="8028000" cy="6986528"/>
          </a:xfrm>
          <a:prstGeom prst="rect">
            <a:avLst/>
          </a:prstGeom>
          <a:solidFill>
            <a:schemeClr val="accent5">
              <a:lumMod val="40000"/>
              <a:lumOff val="60000"/>
              <a:alpha val="50000"/>
            </a:schemeClr>
          </a:solidFill>
        </p:spPr>
        <p:txBody>
          <a:bodyPr wrap="square" rtlCol="0">
            <a:spAutoFit/>
          </a:bodyPr>
          <a:lstStyle/>
          <a:p>
            <a:pPr algn="just"/>
            <a:r>
              <a:rPr lang="en-US" sz="1400" dirty="0">
                <a:latin typeface="Times New Roman" panose="02020603050405020304" pitchFamily="18" charset="0"/>
                <a:cs typeface="Times New Roman" panose="02020603050405020304" pitchFamily="18" charset="0"/>
              </a:rPr>
              <a:t>1</a:t>
            </a:r>
            <a:r>
              <a:rPr lang="en-US" sz="1400" b="1"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The geochemical features of the volcanic and ultramafic rocks are consistent with Supra-Subduction Zone</a:t>
            </a:r>
            <a:endParaRPr lang="ru-RU" sz="1300" b="1" dirty="0">
              <a:latin typeface="Times New Roman" panose="02020603050405020304" pitchFamily="18" charset="0"/>
              <a:cs typeface="Times New Roman" panose="02020603050405020304" pitchFamily="18" charset="0"/>
            </a:endParaRPr>
          </a:p>
          <a:p>
            <a:pPr algn="just"/>
            <a:r>
              <a:rPr lang="en-US" sz="1400" b="1" dirty="0">
                <a:latin typeface="Times New Roman" panose="02020603050405020304" pitchFamily="18" charset="0"/>
                <a:cs typeface="Times New Roman" panose="02020603050405020304" pitchFamily="18" charset="0"/>
              </a:rPr>
              <a:t>2. Enrichment of incompatible (LILE, LREE). All rocks are enriched by the incompatible, non-conservative elements such us Ba, </a:t>
            </a:r>
            <a:r>
              <a:rPr lang="en-US" sz="1400" b="1" dirty="0" err="1">
                <a:latin typeface="Times New Roman" panose="02020603050405020304" pitchFamily="18" charset="0"/>
                <a:cs typeface="Times New Roman" panose="02020603050405020304" pitchFamily="18" charset="0"/>
              </a:rPr>
              <a:t>Th</a:t>
            </a:r>
            <a:r>
              <a:rPr lang="en-US" sz="1400" b="1" dirty="0">
                <a:latin typeface="Times New Roman" panose="02020603050405020304" pitchFamily="18" charset="0"/>
                <a:cs typeface="Times New Roman" panose="02020603050405020304" pitchFamily="18" charset="0"/>
              </a:rPr>
              <a:t>, Cs, </a:t>
            </a:r>
            <a:r>
              <a:rPr lang="en-US" sz="1400" b="1" dirty="0" err="1">
                <a:latin typeface="Times New Roman" panose="02020603050405020304" pitchFamily="18" charset="0"/>
                <a:cs typeface="Times New Roman" panose="02020603050405020304" pitchFamily="18" charset="0"/>
              </a:rPr>
              <a:t>Rb</a:t>
            </a:r>
            <a:r>
              <a:rPr lang="en-US" sz="1400" b="1" dirty="0">
                <a:latin typeface="Times New Roman" panose="02020603050405020304" pitchFamily="18" charset="0"/>
                <a:cs typeface="Times New Roman" panose="02020603050405020304" pitchFamily="18" charset="0"/>
              </a:rPr>
              <a:t>. This is characteristic for subduction related ophiolites. Enrichment of non-conservative (Cs, </a:t>
            </a:r>
            <a:r>
              <a:rPr lang="en-US" sz="1400" b="1" dirty="0" err="1">
                <a:latin typeface="Times New Roman" panose="02020603050405020304" pitchFamily="18" charset="0"/>
                <a:cs typeface="Times New Roman" panose="02020603050405020304" pitchFamily="18" charset="0"/>
              </a:rPr>
              <a:t>Ba,Th</a:t>
            </a:r>
            <a:r>
              <a:rPr lang="en-US" sz="1400" b="1" dirty="0">
                <a:latin typeface="Times New Roman" panose="02020603050405020304" pitchFamily="18" charset="0"/>
                <a:cs typeface="Times New Roman" panose="02020603050405020304" pitchFamily="18" charset="0"/>
              </a:rPr>
              <a:t>, U, La, Ce, </a:t>
            </a:r>
            <a:r>
              <a:rPr lang="en-US" sz="1400" b="1" dirty="0" err="1">
                <a:latin typeface="Times New Roman" panose="02020603050405020304" pitchFamily="18" charset="0"/>
                <a:cs typeface="Times New Roman" panose="02020603050405020304" pitchFamily="18" charset="0"/>
              </a:rPr>
              <a:t>Sr</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Nd</a:t>
            </a:r>
            <a:r>
              <a:rPr lang="en-US" sz="1400" b="1" dirty="0">
                <a:latin typeface="Times New Roman" panose="02020603050405020304" pitchFamily="18" charset="0"/>
                <a:cs typeface="Times New Roman" panose="02020603050405020304" pitchFamily="18" charset="0"/>
              </a:rPr>
              <a:t>) in the mantle wedge above subduction zones occurs when fluids and silicic melts are released from </a:t>
            </a:r>
            <a:r>
              <a:rPr lang="en-US" sz="1400" b="1" dirty="0" err="1">
                <a:latin typeface="Times New Roman" panose="02020603050405020304" pitchFamily="18" charset="0"/>
                <a:cs typeface="Times New Roman" panose="02020603050405020304" pitchFamily="18" charset="0"/>
              </a:rPr>
              <a:t>subducted</a:t>
            </a:r>
            <a:r>
              <a:rPr lang="en-US" sz="1400" b="1" dirty="0">
                <a:latin typeface="Times New Roman" panose="02020603050405020304" pitchFamily="18" charset="0"/>
                <a:cs typeface="Times New Roman" panose="02020603050405020304" pitchFamily="18" charset="0"/>
              </a:rPr>
              <a:t>, altered oceanic crust and </a:t>
            </a:r>
            <a:r>
              <a:rPr lang="en-US" sz="1400" b="1" dirty="0" err="1">
                <a:latin typeface="Times New Roman" panose="02020603050405020304" pitchFamily="18" charset="0"/>
                <a:cs typeface="Times New Roman" panose="02020603050405020304" pitchFamily="18" charset="0"/>
              </a:rPr>
              <a:t>assotiated</a:t>
            </a:r>
            <a:r>
              <a:rPr lang="en-US" sz="1400" b="1" dirty="0">
                <a:latin typeface="Times New Roman" panose="02020603050405020304" pitchFamily="18" charset="0"/>
                <a:cs typeface="Times New Roman" panose="02020603050405020304" pitchFamily="18" charset="0"/>
              </a:rPr>
              <a:t> sediments move into and react with upper mantle peridotites. Negative anomalies for </a:t>
            </a:r>
            <a:r>
              <a:rPr lang="en-US" sz="1400" b="1" dirty="0" err="1">
                <a:latin typeface="Times New Roman" panose="02020603050405020304" pitchFamily="18" charset="0"/>
                <a:cs typeface="Times New Roman" panose="02020603050405020304" pitchFamily="18" charset="0"/>
              </a:rPr>
              <a:t>Nb</a:t>
            </a:r>
            <a:r>
              <a:rPr lang="en-US" sz="1400" b="1" dirty="0">
                <a:latin typeface="Times New Roman" panose="02020603050405020304" pitchFamily="18" charset="0"/>
                <a:cs typeface="Times New Roman" panose="02020603050405020304" pitchFamily="18" charset="0"/>
              </a:rPr>
              <a:t> is typical for </a:t>
            </a:r>
            <a:r>
              <a:rPr lang="en-US" sz="1400" b="1" dirty="0" err="1">
                <a:latin typeface="Times New Roman" panose="02020603050405020304" pitchFamily="18" charset="0"/>
                <a:cs typeface="Times New Roman" panose="02020603050405020304" pitchFamily="18" charset="0"/>
              </a:rPr>
              <a:t>subducted</a:t>
            </a:r>
            <a:r>
              <a:rPr lang="en-US" sz="1400" b="1" dirty="0">
                <a:latin typeface="Times New Roman" panose="02020603050405020304" pitchFamily="18" charset="0"/>
                <a:cs typeface="Times New Roman" panose="02020603050405020304" pitchFamily="18" charset="0"/>
              </a:rPr>
              <a:t> related ophiolites. This is due to the fact that during slab dehydration </a:t>
            </a:r>
            <a:r>
              <a:rPr lang="en-US" sz="1400" b="1" dirty="0" err="1">
                <a:latin typeface="Times New Roman" panose="02020603050405020304" pitchFamily="18" charset="0"/>
                <a:cs typeface="Times New Roman" panose="02020603050405020304" pitchFamily="18" charset="0"/>
              </a:rPr>
              <a:t>dehydration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Nb</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Zr</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Hf</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Ti</a:t>
            </a:r>
            <a:r>
              <a:rPr lang="en-US" sz="1400" b="1" dirty="0">
                <a:latin typeface="Times New Roman" panose="02020603050405020304" pitchFamily="18" charset="0"/>
                <a:cs typeface="Times New Roman" panose="02020603050405020304" pitchFamily="18" charset="0"/>
              </a:rPr>
              <a:t> are conservative and are retained in the </a:t>
            </a:r>
            <a:r>
              <a:rPr lang="en-US" sz="1400" b="1" dirty="0" err="1">
                <a:latin typeface="Times New Roman" panose="02020603050405020304" pitchFamily="18" charset="0"/>
                <a:cs typeface="Times New Roman" panose="02020603050405020304" pitchFamily="18" charset="0"/>
              </a:rPr>
              <a:t>downgoing</a:t>
            </a:r>
            <a:r>
              <a:rPr lang="en-US" sz="1400" b="1" dirty="0">
                <a:latin typeface="Times New Roman" panose="02020603050405020304" pitchFamily="18" charset="0"/>
                <a:cs typeface="Times New Roman" panose="02020603050405020304" pitchFamily="18" charset="0"/>
              </a:rPr>
              <a:t> slab.  </a:t>
            </a:r>
            <a:endParaRPr lang="ru-RU" sz="1400" b="1" dirty="0">
              <a:latin typeface="Times New Roman" panose="02020603050405020304" pitchFamily="18" charset="0"/>
              <a:cs typeface="Times New Roman" panose="02020603050405020304" pitchFamily="18" charset="0"/>
            </a:endParaRPr>
          </a:p>
          <a:p>
            <a:pPr algn="just"/>
            <a:r>
              <a:rPr lang="en-US" sz="1400" b="1" dirty="0">
                <a:latin typeface="Times New Roman" panose="02020603050405020304" pitchFamily="18" charset="0"/>
                <a:cs typeface="Times New Roman" panose="02020603050405020304" pitchFamily="18" charset="0"/>
              </a:rPr>
              <a:t>3. </a:t>
            </a:r>
            <a:r>
              <a:rPr lang="en-US" sz="1400" b="1" dirty="0" err="1">
                <a:latin typeface="Times New Roman" panose="02020603050405020304" pitchFamily="18" charset="0"/>
                <a:cs typeface="Times New Roman" panose="02020603050405020304" pitchFamily="18" charset="0"/>
              </a:rPr>
              <a:t>Boninites</a:t>
            </a:r>
            <a:r>
              <a:rPr lang="en-US" sz="1400" b="1" dirty="0">
                <a:latin typeface="Times New Roman" panose="02020603050405020304" pitchFamily="18" charset="0"/>
                <a:cs typeface="Times New Roman" panose="02020603050405020304" pitchFamily="18" charset="0"/>
              </a:rPr>
              <a:t> are the type of  </a:t>
            </a:r>
            <a:r>
              <a:rPr lang="en-US" sz="1400" b="1" dirty="0" err="1">
                <a:latin typeface="Times New Roman" panose="02020603050405020304" pitchFamily="18" charset="0"/>
                <a:cs typeface="Times New Roman" panose="02020603050405020304" pitchFamily="18" charset="0"/>
              </a:rPr>
              <a:t>vulcanites</a:t>
            </a:r>
            <a:r>
              <a:rPr lang="en-US" sz="1400" b="1" dirty="0">
                <a:latin typeface="Times New Roman" panose="02020603050405020304" pitchFamily="18" charset="0"/>
                <a:cs typeface="Times New Roman" panose="02020603050405020304" pitchFamily="18" charset="0"/>
              </a:rPr>
              <a:t> that can unambiguously indicate their origin in the </a:t>
            </a:r>
            <a:r>
              <a:rPr lang="en-US" sz="1400" b="1" dirty="0" err="1">
                <a:latin typeface="Times New Roman" panose="02020603050405020304" pitchFamily="18" charset="0"/>
                <a:cs typeface="Times New Roman" panose="02020603050405020304" pitchFamily="18" charset="0"/>
              </a:rPr>
              <a:t>suprasubduction</a:t>
            </a:r>
            <a:r>
              <a:rPr lang="en-US" sz="1400" b="1" dirty="0">
                <a:latin typeface="Times New Roman" panose="02020603050405020304" pitchFamily="18" charset="0"/>
                <a:cs typeface="Times New Roman" panose="02020603050405020304" pitchFamily="18" charset="0"/>
              </a:rPr>
              <a:t> conditions of the </a:t>
            </a:r>
            <a:r>
              <a:rPr lang="en-US" sz="1400" b="1" dirty="0" err="1">
                <a:latin typeface="Times New Roman" panose="02020603050405020304" pitchFamily="18" charset="0"/>
                <a:cs typeface="Times New Roman" panose="02020603050405020304" pitchFamily="18" charset="0"/>
              </a:rPr>
              <a:t>ensimatic</a:t>
            </a:r>
            <a:r>
              <a:rPr lang="en-US" sz="1400" b="1" dirty="0">
                <a:latin typeface="Times New Roman" panose="02020603050405020304" pitchFamily="18" charset="0"/>
                <a:cs typeface="Times New Roman" panose="02020603050405020304" pitchFamily="18" charset="0"/>
              </a:rPr>
              <a:t> island arcs. </a:t>
            </a:r>
            <a:endParaRPr lang="ru-RU" sz="1400" b="1" dirty="0">
              <a:latin typeface="Times New Roman" panose="02020603050405020304" pitchFamily="18" charset="0"/>
              <a:cs typeface="Times New Roman" panose="02020603050405020304" pitchFamily="18" charset="0"/>
            </a:endParaRPr>
          </a:p>
          <a:p>
            <a:pPr algn="just"/>
            <a:r>
              <a:rPr lang="en-US" sz="1400" b="1" dirty="0">
                <a:latin typeface="Times New Roman" panose="02020603050405020304" pitchFamily="18" charset="0"/>
                <a:cs typeface="Times New Roman" panose="02020603050405020304" pitchFamily="18" charset="0"/>
              </a:rPr>
              <a:t>Positive anomaly </a:t>
            </a:r>
            <a:r>
              <a:rPr lang="en-US" sz="1400" b="1" dirty="0" err="1">
                <a:latin typeface="Times New Roman" panose="02020603050405020304" pitchFamily="18" charset="0"/>
                <a:cs typeface="Times New Roman" panose="02020603050405020304" pitchFamily="18" charset="0"/>
              </a:rPr>
              <a:t>Zr</a:t>
            </a:r>
            <a:r>
              <a:rPr lang="en-US" sz="1400" b="1" dirty="0">
                <a:latin typeface="Times New Roman" panose="02020603050405020304" pitchFamily="18" charset="0"/>
                <a:cs typeface="Times New Roman" panose="02020603050405020304" pitchFamily="18" charset="0"/>
              </a:rPr>
              <a:t> can be related with If the thermal conditions in the subduction zone are such that the slab melts, then </a:t>
            </a:r>
            <a:r>
              <a:rPr lang="en-US" sz="1400" b="1" dirty="0" err="1">
                <a:latin typeface="Times New Roman" panose="02020603050405020304" pitchFamily="18" charset="0"/>
                <a:cs typeface="Times New Roman" panose="02020603050405020304" pitchFamily="18" charset="0"/>
              </a:rPr>
              <a:t>Nb</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Zr</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Hf</a:t>
            </a:r>
            <a:r>
              <a:rPr lang="en-US" sz="1400" b="1" dirty="0">
                <a:latin typeface="Times New Roman" panose="02020603050405020304" pitchFamily="18" charset="0"/>
                <a:cs typeface="Times New Roman" panose="02020603050405020304" pitchFamily="18" charset="0"/>
              </a:rPr>
              <a:t> become non-conservative and are described above the baseline</a:t>
            </a:r>
            <a:r>
              <a:rPr lang="en-US" sz="1400" b="1" dirty="0" smtClean="0">
                <a:latin typeface="Times New Roman" panose="02020603050405020304" pitchFamily="18" charset="0"/>
                <a:cs typeface="Times New Roman" panose="02020603050405020304" pitchFamily="18" charset="0"/>
              </a:rPr>
              <a:t>.</a:t>
            </a:r>
          </a:p>
          <a:p>
            <a:pPr algn="just"/>
            <a:r>
              <a:rPr lang="en-US" sz="1400" b="1" dirty="0">
                <a:latin typeface="Times New Roman" panose="02020603050405020304" pitchFamily="18" charset="0"/>
                <a:cs typeface="Times New Roman" panose="02020603050405020304" pitchFamily="18" charset="0"/>
              </a:rPr>
              <a:t>4. Difference in geochemical features indicates that there are several sources for </a:t>
            </a:r>
            <a:r>
              <a:rPr lang="en-US" sz="1400" b="1" dirty="0" err="1">
                <a:latin typeface="Times New Roman" panose="02020603050405020304" pitchFamily="18" charset="0"/>
                <a:cs typeface="Times New Roman" panose="02020603050405020304" pitchFamily="18" charset="0"/>
              </a:rPr>
              <a:t>Ilchir</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volcanites</a:t>
            </a:r>
            <a:r>
              <a:rPr lang="en-US" sz="1400" b="1" dirty="0">
                <a:latin typeface="Times New Roman" panose="02020603050405020304" pitchFamily="18" charset="0"/>
                <a:cs typeface="Times New Roman" panose="02020603050405020304" pitchFamily="18" charset="0"/>
              </a:rPr>
              <a:t>. Source for OIB basalts consist of </a:t>
            </a:r>
            <a:r>
              <a:rPr lang="en-US" sz="1400" b="1" dirty="0" err="1">
                <a:latin typeface="Times New Roman" panose="02020603050405020304" pitchFamily="18" charset="0"/>
                <a:cs typeface="Times New Roman" panose="02020603050405020304" pitchFamily="18" charset="0"/>
              </a:rPr>
              <a:t>restitic</a:t>
            </a:r>
            <a:r>
              <a:rPr lang="en-US" sz="1400" b="1" dirty="0">
                <a:latin typeface="Times New Roman" panose="02020603050405020304" pitchFamily="18" charset="0"/>
                <a:cs typeface="Times New Roman" panose="02020603050405020304" pitchFamily="18" charset="0"/>
              </a:rPr>
              <a:t> oceanic crust, </a:t>
            </a:r>
            <a:r>
              <a:rPr lang="en-US" sz="1400" b="1" dirty="0" err="1">
                <a:latin typeface="Times New Roman" panose="02020603050405020304" pitchFamily="18" charset="0"/>
                <a:cs typeface="Times New Roman" panose="02020603050405020304" pitchFamily="18" charset="0"/>
              </a:rPr>
              <a:t>wich</a:t>
            </a:r>
            <a:r>
              <a:rPr lang="en-US" sz="1400" b="1" dirty="0">
                <a:latin typeface="Times New Roman" panose="02020603050405020304" pitchFamily="18" charset="0"/>
                <a:cs typeface="Times New Roman" panose="02020603050405020304" pitchFamily="18" charset="0"/>
              </a:rPr>
              <a:t> recycling in mantle. The new data on </a:t>
            </a:r>
            <a:r>
              <a:rPr lang="en-US" sz="1400" b="1" dirty="0" err="1">
                <a:latin typeface="Times New Roman" panose="02020603050405020304" pitchFamily="18" charset="0"/>
                <a:cs typeface="Times New Roman" panose="02020603050405020304" pitchFamily="18" charset="0"/>
              </a:rPr>
              <a:t>volcanics</a:t>
            </a:r>
            <a:r>
              <a:rPr lang="en-US" sz="1400" b="1" dirty="0">
                <a:latin typeface="Times New Roman" panose="02020603050405020304" pitchFamily="18" charset="0"/>
                <a:cs typeface="Times New Roman" panose="02020603050405020304" pitchFamily="18" charset="0"/>
              </a:rPr>
              <a:t> of the Ulan-</a:t>
            </a:r>
            <a:r>
              <a:rPr lang="en-US" sz="1400" b="1" dirty="0" err="1">
                <a:latin typeface="Times New Roman" panose="02020603050405020304" pitchFamily="18" charset="0"/>
                <a:cs typeface="Times New Roman" panose="02020603050405020304" pitchFamily="18" charset="0"/>
              </a:rPr>
              <a:t>Sairdag</a:t>
            </a:r>
            <a:r>
              <a:rPr lang="en-US" sz="1400" b="1" dirty="0">
                <a:latin typeface="Times New Roman" panose="02020603050405020304" pitchFamily="18" charset="0"/>
                <a:cs typeface="Times New Roman" panose="02020603050405020304" pitchFamily="18" charset="0"/>
              </a:rPr>
              <a:t> massive (</a:t>
            </a:r>
            <a:r>
              <a:rPr lang="en-US" sz="1400" b="1" dirty="0" err="1">
                <a:latin typeface="Times New Roman" panose="02020603050405020304" pitchFamily="18" charset="0"/>
                <a:cs typeface="Times New Roman" panose="02020603050405020304" pitchFamily="18" charset="0"/>
              </a:rPr>
              <a:t>picrobasalts</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subalkaline</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trachybasalts</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trachyandesites</a:t>
            </a:r>
            <a:r>
              <a:rPr lang="en-US" sz="1400" b="1" dirty="0">
                <a:latin typeface="Times New Roman" panose="02020603050405020304" pitchFamily="18" charset="0"/>
                <a:cs typeface="Times New Roman" panose="02020603050405020304" pitchFamily="18" charset="0"/>
              </a:rPr>
              <a:t>, alkali basalts) indicate spreading conditions and of local plume magmatism, according to the slab-window mechanism in the </a:t>
            </a:r>
            <a:r>
              <a:rPr lang="en-US" sz="1400" b="1" dirty="0" err="1">
                <a:latin typeface="Times New Roman" panose="02020603050405020304" pitchFamily="18" charset="0"/>
                <a:cs typeface="Times New Roman" panose="02020603050405020304" pitchFamily="18" charset="0"/>
              </a:rPr>
              <a:t>subducted</a:t>
            </a:r>
            <a:r>
              <a:rPr lang="en-US" sz="1400" b="1" dirty="0">
                <a:latin typeface="Times New Roman" panose="02020603050405020304" pitchFamily="18" charset="0"/>
                <a:cs typeface="Times New Roman" panose="02020603050405020304" pitchFamily="18" charset="0"/>
              </a:rPr>
              <a:t> plate (</a:t>
            </a:r>
            <a:r>
              <a:rPr lang="en-US" sz="1400" b="1" dirty="0" err="1">
                <a:latin typeface="Times New Roman" panose="02020603050405020304" pitchFamily="18" charset="0"/>
                <a:cs typeface="Times New Roman" panose="02020603050405020304" pitchFamily="18" charset="0"/>
              </a:rPr>
              <a:t>Thorkelson</a:t>
            </a:r>
            <a:r>
              <a:rPr lang="en-US" sz="1400" b="1" dirty="0">
                <a:latin typeface="Times New Roman" panose="02020603050405020304" pitchFamily="18" charset="0"/>
                <a:cs typeface="Times New Roman" panose="02020603050405020304" pitchFamily="18" charset="0"/>
              </a:rPr>
              <a:t> and Taylor 1989, </a:t>
            </a:r>
            <a:r>
              <a:rPr lang="en-US" sz="1400" b="1" dirty="0" err="1">
                <a:latin typeface="Times New Roman" panose="02020603050405020304" pitchFamily="18" charset="0"/>
                <a:cs typeface="Times New Roman" panose="02020603050405020304" pitchFamily="18" charset="0"/>
              </a:rPr>
              <a:t>Haeussleretal</a:t>
            </a:r>
            <a:r>
              <a:rPr lang="en-US" sz="1400" b="1" dirty="0">
                <a:latin typeface="Times New Roman" panose="02020603050405020304" pitchFamily="18" charset="0"/>
                <a:cs typeface="Times New Roman" panose="02020603050405020304" pitchFamily="18" charset="0"/>
              </a:rPr>
              <a:t>, 1995). ).A slab window model can also explain the multiple geochemical composition of </a:t>
            </a:r>
            <a:r>
              <a:rPr lang="en-US" sz="1400" b="1" dirty="0" err="1">
                <a:latin typeface="Times New Roman" panose="02020603050405020304" pitchFamily="18" charset="0"/>
                <a:cs typeface="Times New Roman" panose="02020603050405020304" pitchFamily="18" charset="0"/>
              </a:rPr>
              <a:t>volcanites</a:t>
            </a:r>
            <a:r>
              <a:rPr lang="en-US" sz="1400" b="1" dirty="0">
                <a:latin typeface="Times New Roman" panose="02020603050405020304" pitchFamily="18" charset="0"/>
                <a:cs typeface="Times New Roman" panose="02020603050405020304" pitchFamily="18" charset="0"/>
              </a:rPr>
              <a:t> of massive </a:t>
            </a:r>
            <a:r>
              <a:rPr lang="en-US" sz="1400" b="1" dirty="0" smtClean="0">
                <a:latin typeface="Times New Roman" panose="02020603050405020304" pitchFamily="18" charset="0"/>
                <a:cs typeface="Times New Roman" panose="02020603050405020304" pitchFamily="18" charset="0"/>
              </a:rPr>
              <a:t>Ulan-</a:t>
            </a:r>
            <a:r>
              <a:rPr lang="en-US" sz="1400" b="1" dirty="0" err="1" smtClean="0">
                <a:latin typeface="Times New Roman" panose="02020603050405020304" pitchFamily="18" charset="0"/>
                <a:cs typeface="Times New Roman" panose="02020603050405020304" pitchFamily="18" charset="0"/>
              </a:rPr>
              <a:t>Sardag</a:t>
            </a:r>
            <a:r>
              <a:rPr lang="en-US" sz="1400" b="1" dirty="0" smtClean="0">
                <a:latin typeface="Times New Roman" panose="02020603050405020304" pitchFamily="18" charset="0"/>
                <a:cs typeface="Times New Roman" panose="02020603050405020304" pitchFamily="18" charset="0"/>
              </a:rPr>
              <a:t>.</a:t>
            </a:r>
          </a:p>
          <a:p>
            <a:pPr algn="just"/>
            <a:r>
              <a:rPr lang="en-US" sz="1400" b="1" dirty="0">
                <a:latin typeface="Times New Roman" panose="02020603050405020304" pitchFamily="18" charset="0"/>
                <a:cs typeface="Times New Roman" panose="02020603050405020304" pitchFamily="18" charset="0"/>
              </a:rPr>
              <a:t>5. </a:t>
            </a:r>
            <a:r>
              <a:rPr lang="en-US" sz="1400" b="1" dirty="0" err="1" smtClean="0">
                <a:latin typeface="Times New Roman" panose="02020603050405020304" pitchFamily="18" charset="0"/>
                <a:cs typeface="Times New Roman" panose="02020603050405020304" pitchFamily="18" charset="0"/>
              </a:rPr>
              <a:t>Chr-spinels</a:t>
            </a:r>
            <a:r>
              <a:rPr lang="en-US" sz="1400" b="1" dirty="0" smtClean="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rarely </a:t>
            </a:r>
            <a:r>
              <a:rPr lang="en-US" sz="1400" b="1" dirty="0" err="1">
                <a:latin typeface="Times New Roman" panose="02020603050405020304" pitchFamily="18" charset="0"/>
                <a:cs typeface="Times New Roman" panose="02020603050405020304" pitchFamily="18" charset="0"/>
              </a:rPr>
              <a:t>alteratied</a:t>
            </a:r>
            <a:r>
              <a:rPr lang="en-US" sz="1400" b="1" dirty="0">
                <a:latin typeface="Times New Roman" panose="02020603050405020304" pitchFamily="18" charset="0"/>
                <a:cs typeface="Times New Roman" panose="02020603050405020304" pitchFamily="18" charset="0"/>
              </a:rPr>
              <a:t> and can be used a reliable </a:t>
            </a:r>
            <a:r>
              <a:rPr lang="en-US" sz="1400" b="1" dirty="0" err="1">
                <a:latin typeface="Times New Roman" panose="02020603050405020304" pitchFamily="18" charset="0"/>
                <a:cs typeface="Times New Roman" panose="02020603050405020304" pitchFamily="18" charset="0"/>
              </a:rPr>
              <a:t>petrogenetic</a:t>
            </a:r>
            <a:r>
              <a:rPr lang="en-US" sz="1400" b="1" dirty="0">
                <a:latin typeface="Times New Roman" panose="02020603050405020304" pitchFamily="18" charset="0"/>
                <a:cs typeface="Times New Roman" panose="02020603050405020304" pitchFamily="18" charset="0"/>
              </a:rPr>
              <a:t> indicator. The primary chemistry of </a:t>
            </a:r>
            <a:r>
              <a:rPr lang="en-US" sz="1400" b="1" dirty="0" err="1">
                <a:latin typeface="Times New Roman" panose="02020603050405020304" pitchFamily="18" charset="0"/>
                <a:cs typeface="Times New Roman" panose="02020603050405020304" pitchFamily="18" charset="0"/>
              </a:rPr>
              <a:t>chr-spinels</a:t>
            </a:r>
            <a:r>
              <a:rPr lang="en-US" sz="1400" b="1" dirty="0">
                <a:latin typeface="Times New Roman" panose="02020603050405020304" pitchFamily="18" charset="0"/>
                <a:cs typeface="Times New Roman" panose="02020603050405020304" pitchFamily="18" charset="0"/>
              </a:rPr>
              <a:t> provides important information about the composition of the parental melt, magmatic processes (partial melting). </a:t>
            </a:r>
            <a:r>
              <a:rPr lang="en-US" sz="1400" b="1" dirty="0" err="1">
                <a:latin typeface="Times New Roman" panose="02020603050405020304" pitchFamily="18" charset="0"/>
                <a:cs typeface="Times New Roman" panose="02020603050405020304" pitchFamily="18" charset="0"/>
              </a:rPr>
              <a:t>Chr-spinelsformed</a:t>
            </a:r>
            <a:r>
              <a:rPr lang="en-US" sz="1400" b="1" dirty="0">
                <a:latin typeface="Times New Roman" panose="02020603050405020304" pitchFamily="18" charset="0"/>
                <a:cs typeface="Times New Roman" panose="02020603050405020304" pitchFamily="18" charset="0"/>
              </a:rPr>
              <a:t> by participation of magmas of different composition and then changed in </a:t>
            </a:r>
            <a:r>
              <a:rPr lang="en-US" sz="1400" b="1" dirty="0" err="1">
                <a:latin typeface="Times New Roman" panose="02020603050405020304" pitchFamily="18" charset="0"/>
                <a:cs typeface="Times New Roman" panose="02020603050405020304" pitchFamily="18" charset="0"/>
              </a:rPr>
              <a:t>suprusubduction</a:t>
            </a:r>
            <a:r>
              <a:rPr lang="en-US" sz="1400" b="1" dirty="0">
                <a:latin typeface="Times New Roman" panose="02020603050405020304" pitchFamily="18" charset="0"/>
                <a:cs typeface="Times New Roman" panose="02020603050405020304" pitchFamily="18" charset="0"/>
              </a:rPr>
              <a:t> setting. </a:t>
            </a:r>
            <a:r>
              <a:rPr lang="en-US" sz="1400" b="1" dirty="0" err="1">
                <a:latin typeface="Times New Roman" panose="02020603050405020304" pitchFamily="18" charset="0"/>
                <a:cs typeface="Times New Roman" panose="02020603050405020304" pitchFamily="18" charset="0"/>
              </a:rPr>
              <a:t>Chr-spinels</a:t>
            </a:r>
            <a:r>
              <a:rPr lang="en-US" sz="1400" b="1" dirty="0">
                <a:latin typeface="Times New Roman" panose="02020603050405020304" pitchFamily="18" charset="0"/>
                <a:cs typeface="Times New Roman" panose="02020603050405020304" pitchFamily="18" charset="0"/>
              </a:rPr>
              <a:t> are localized into three fields: MORB, High-Al </a:t>
            </a:r>
            <a:r>
              <a:rPr lang="en-US" sz="1400" b="1" dirty="0" err="1">
                <a:latin typeface="Times New Roman" panose="02020603050405020304" pitchFamily="18" charset="0"/>
                <a:cs typeface="Times New Roman" panose="02020603050405020304" pitchFamily="18" charset="0"/>
              </a:rPr>
              <a:t>chromites</a:t>
            </a:r>
            <a:r>
              <a:rPr lang="en-US" sz="1400" b="1" dirty="0">
                <a:latin typeface="Times New Roman" panose="02020603050405020304" pitchFamily="18" charset="0"/>
                <a:cs typeface="Times New Roman" panose="02020603050405020304" pitchFamily="18" charset="0"/>
              </a:rPr>
              <a:t> from MORB-like tholeiitic magmas (in a back-arc setting), during melt/mantle interaction with a subsequent change to a subduction setting</a:t>
            </a:r>
            <a:r>
              <a:rPr lang="en-US" sz="1400" b="1" dirty="0" smtClean="0">
                <a:latin typeface="Times New Roman" panose="02020603050405020304" pitchFamily="18" charset="0"/>
                <a:cs typeface="Times New Roman" panose="02020603050405020304" pitchFamily="18" charset="0"/>
              </a:rPr>
              <a:t>. High-Cr </a:t>
            </a:r>
            <a:r>
              <a:rPr lang="en-US" sz="1400" b="1" dirty="0" err="1">
                <a:latin typeface="Times New Roman" panose="02020603050405020304" pitchFamily="18" charset="0"/>
                <a:cs typeface="Times New Roman" panose="02020603050405020304" pitchFamily="18" charset="0"/>
              </a:rPr>
              <a:t>spinelides</a:t>
            </a:r>
            <a:r>
              <a:rPr lang="en-US" sz="1400" b="1" dirty="0">
                <a:latin typeface="Times New Roman" panose="02020603050405020304" pitchFamily="18" charset="0"/>
                <a:cs typeface="Times New Roman" panose="02020603050405020304" pitchFamily="18" charset="0"/>
              </a:rPr>
              <a:t> are thought to form from </a:t>
            </a:r>
            <a:r>
              <a:rPr lang="en-US" sz="1400" b="1" dirty="0" err="1">
                <a:latin typeface="Times New Roman" panose="02020603050405020304" pitchFamily="18" charset="0"/>
                <a:cs typeface="Times New Roman" panose="02020603050405020304" pitchFamily="18" charset="0"/>
              </a:rPr>
              <a:t>boninitic</a:t>
            </a:r>
            <a:r>
              <a:rPr lang="en-US" sz="1400" b="1" dirty="0">
                <a:latin typeface="Times New Roman" panose="02020603050405020304" pitchFamily="18" charset="0"/>
                <a:cs typeface="Times New Roman" panose="02020603050405020304" pitchFamily="18" charset="0"/>
              </a:rPr>
              <a:t> magmas in an island arc environment (subduction setting)</a:t>
            </a:r>
          </a:p>
          <a:p>
            <a:pPr algn="just"/>
            <a:r>
              <a:rPr lang="en-US" sz="1400" b="1" dirty="0" err="1">
                <a:latin typeface="Times New Roman" panose="02020603050405020304" pitchFamily="18" charset="0"/>
                <a:cs typeface="Times New Roman" panose="02020603050405020304" pitchFamily="18" charset="0"/>
              </a:rPr>
              <a:t>Chr-spinels</a:t>
            </a:r>
            <a:r>
              <a:rPr lang="en-US" sz="1400" b="1" dirty="0">
                <a:latin typeface="Times New Roman" panose="02020603050405020304" pitchFamily="18" charset="0"/>
                <a:cs typeface="Times New Roman" panose="02020603050405020304" pitchFamily="18" charset="0"/>
              </a:rPr>
              <a:t> are localized in the fields MORB-type (the first group), Supra-subduction zone (</a:t>
            </a:r>
            <a:r>
              <a:rPr lang="en-US" sz="1400" b="1" dirty="0" err="1">
                <a:latin typeface="Times New Roman" panose="02020603050405020304" pitchFamily="18" charset="0"/>
                <a:cs typeface="Times New Roman" panose="02020603050405020304" pitchFamily="18" charset="0"/>
              </a:rPr>
              <a:t>Boninites</a:t>
            </a:r>
            <a:r>
              <a:rPr lang="en-US" sz="1400" b="1" dirty="0">
                <a:latin typeface="Times New Roman" panose="02020603050405020304" pitchFamily="18" charset="0"/>
                <a:cs typeface="Times New Roman" panose="02020603050405020304" pitchFamily="18" charset="0"/>
              </a:rPr>
              <a:t>) peridotites (the second and part of the first group), Alaskan type (the third group). The </a:t>
            </a:r>
            <a:r>
              <a:rPr lang="en-US" sz="1400" b="1" dirty="0" err="1">
                <a:latin typeface="Times New Roman" panose="02020603050405020304" pitchFamily="18" charset="0"/>
                <a:cs typeface="Times New Roman" panose="02020603050405020304" pitchFamily="18" charset="0"/>
              </a:rPr>
              <a:t>chromites</a:t>
            </a:r>
            <a:r>
              <a:rPr lang="en-US" sz="1400" b="1" dirty="0">
                <a:latin typeface="Times New Roman" panose="02020603050405020304" pitchFamily="18" charset="0"/>
                <a:cs typeface="Times New Roman" panose="02020603050405020304" pitchFamily="18" charset="0"/>
              </a:rPr>
              <a:t> falling into the field of the </a:t>
            </a:r>
            <a:r>
              <a:rPr lang="en-US" sz="1400" b="1" dirty="0" err="1">
                <a:latin typeface="Times New Roman" panose="02020603050405020304" pitchFamily="18" charset="0"/>
                <a:cs typeface="Times New Roman" panose="02020603050405020304" pitchFamily="18" charset="0"/>
              </a:rPr>
              <a:t>Uralo</a:t>
            </a:r>
            <a:r>
              <a:rPr lang="en-US" sz="1400" b="1" dirty="0">
                <a:latin typeface="Times New Roman" panose="02020603050405020304" pitchFamily="18" charset="0"/>
                <a:cs typeface="Times New Roman" panose="02020603050405020304" pitchFamily="18" charset="0"/>
              </a:rPr>
              <a:t>-Alaskan type could be formed during the partial melting of the fluid </a:t>
            </a:r>
            <a:r>
              <a:rPr lang="en-US" sz="1400" b="1" dirty="0" err="1">
                <a:latin typeface="Times New Roman" panose="02020603050405020304" pitchFamily="18" charset="0"/>
                <a:cs typeface="Times New Roman" panose="02020603050405020304" pitchFamily="18" charset="0"/>
              </a:rPr>
              <a:t>metasomatized</a:t>
            </a:r>
            <a:r>
              <a:rPr lang="en-US" sz="1400" b="1" dirty="0">
                <a:latin typeface="Times New Roman" panose="02020603050405020304" pitchFamily="18" charset="0"/>
                <a:cs typeface="Times New Roman" panose="02020603050405020304" pitchFamily="18" charset="0"/>
              </a:rPr>
              <a:t> mantle, with the interaction of </a:t>
            </a:r>
            <a:r>
              <a:rPr lang="en-US" sz="1400" b="1" dirty="0" err="1">
                <a:latin typeface="Times New Roman" panose="02020603050405020304" pitchFamily="18" charset="0"/>
                <a:cs typeface="Times New Roman" panose="02020603050405020304" pitchFamily="18" charset="0"/>
              </a:rPr>
              <a:t>andesitoid</a:t>
            </a:r>
            <a:r>
              <a:rPr lang="en-US" sz="1400" b="1" dirty="0">
                <a:latin typeface="Times New Roman" panose="02020603050405020304" pitchFamily="18" charset="0"/>
                <a:cs typeface="Times New Roman" panose="02020603050405020304" pitchFamily="18" charset="0"/>
              </a:rPr>
              <a:t> melts with the rocks of the overlying mantle wedge (</a:t>
            </a:r>
            <a:r>
              <a:rPr lang="en-US" sz="1400" b="1" dirty="0" err="1">
                <a:latin typeface="Times New Roman" panose="02020603050405020304" pitchFamily="18" charset="0"/>
                <a:cs typeface="Times New Roman" panose="02020603050405020304" pitchFamily="18" charset="0"/>
              </a:rPr>
              <a:t>Volchenko</a:t>
            </a:r>
            <a:r>
              <a:rPr lang="en-US" sz="1400" b="1" dirty="0">
                <a:latin typeface="Times New Roman" panose="02020603050405020304" pitchFamily="18" charset="0"/>
                <a:cs typeface="Times New Roman" panose="02020603050405020304" pitchFamily="18" charset="0"/>
              </a:rPr>
              <a:t> et al., 2007; Burns, 1985, </a:t>
            </a:r>
            <a:r>
              <a:rPr lang="en-US" sz="1400" b="1" dirty="0" err="1">
                <a:latin typeface="Times New Roman" panose="02020603050405020304" pitchFamily="18" charset="0"/>
                <a:cs typeface="Times New Roman" panose="02020603050405020304" pitchFamily="18" charset="0"/>
              </a:rPr>
              <a:t>Garuti</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etal</a:t>
            </a:r>
            <a:r>
              <a:rPr lang="en-US" sz="1400" b="1" dirty="0">
                <a:latin typeface="Times New Roman" panose="02020603050405020304" pitchFamily="18" charset="0"/>
                <a:cs typeface="Times New Roman" panose="02020603050405020304" pitchFamily="18" charset="0"/>
              </a:rPr>
              <a:t>., 2012).</a:t>
            </a:r>
            <a:endParaRPr lang="ru-RU" sz="1400" b="1" dirty="0">
              <a:latin typeface="Times New Roman" panose="02020603050405020304" pitchFamily="18" charset="0"/>
              <a:cs typeface="Times New Roman" panose="02020603050405020304" pitchFamily="18" charset="0"/>
            </a:endParaRPr>
          </a:p>
          <a:p>
            <a:pPr algn="just"/>
            <a:endParaRPr lang="ru-RU" sz="1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8057818" y="6040817"/>
            <a:ext cx="4134182"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The </a:t>
            </a:r>
            <a:r>
              <a:rPr lang="en-US" sz="1400" dirty="0" err="1">
                <a:latin typeface="Times New Roman" panose="02020603050405020304" pitchFamily="18" charset="0"/>
                <a:cs typeface="Times New Roman" panose="02020603050405020304" pitchFamily="18" charset="0"/>
              </a:rPr>
              <a:t>paleoreconstruction</a:t>
            </a:r>
            <a:r>
              <a:rPr lang="en-US" sz="1400" dirty="0">
                <a:latin typeface="Times New Roman" panose="02020603050405020304" pitchFamily="18" charset="0"/>
                <a:cs typeface="Times New Roman" panose="02020603050405020304" pitchFamily="18" charset="0"/>
              </a:rPr>
              <a:t> of the formation of the </a:t>
            </a:r>
            <a:r>
              <a:rPr lang="en-US" sz="1400" dirty="0" err="1">
                <a:latin typeface="Times New Roman" panose="02020603050405020304" pitchFamily="18" charset="0"/>
                <a:cs typeface="Times New Roman" panose="02020603050405020304" pitchFamily="18" charset="0"/>
              </a:rPr>
              <a:t>Sayano</a:t>
            </a:r>
            <a:r>
              <a:rPr lang="en-US" sz="1400" dirty="0">
                <a:latin typeface="Times New Roman" panose="02020603050405020304" pitchFamily="18" charset="0"/>
                <a:cs typeface="Times New Roman" panose="02020603050405020304" pitchFamily="18" charset="0"/>
              </a:rPr>
              <a:t>-Baikal-</a:t>
            </a:r>
            <a:r>
              <a:rPr lang="en-US" sz="1400" dirty="0" err="1">
                <a:latin typeface="Times New Roman" panose="02020603050405020304" pitchFamily="18" charset="0"/>
                <a:cs typeface="Times New Roman" panose="02020603050405020304" pitchFamily="18" charset="0"/>
              </a:rPr>
              <a:t>Muya</a:t>
            </a:r>
            <a:r>
              <a:rPr lang="en-US" sz="1400" dirty="0">
                <a:latin typeface="Times New Roman" panose="02020603050405020304" pitchFamily="18" charset="0"/>
                <a:cs typeface="Times New Roman" panose="02020603050405020304" pitchFamily="18" charset="0"/>
              </a:rPr>
              <a:t> accretionary-collisional belt</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003813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7442E56-4FE8-4C77-873C-968AA4F115F0}"/>
              </a:ext>
            </a:extLst>
          </p:cNvPr>
          <p:cNvSpPr>
            <a:spLocks noGrp="1"/>
          </p:cNvSpPr>
          <p:nvPr>
            <p:ph type="title"/>
          </p:nvPr>
        </p:nvSpPr>
        <p:spPr>
          <a:xfrm>
            <a:off x="135388" y="279580"/>
            <a:ext cx="7212184" cy="792690"/>
          </a:xfrm>
        </p:spPr>
        <p:txBody>
          <a:bodyPr>
            <a:noAutofit/>
          </a:bodyPr>
          <a:lstStyle/>
          <a:p>
            <a:pPr algn="just"/>
            <a:r>
              <a:rPr lang="en-US" sz="1400" dirty="0">
                <a:latin typeface="Times New Roman" panose="02020603050405020304" pitchFamily="18" charset="0"/>
                <a:cs typeface="Times New Roman" panose="02020603050405020304" pitchFamily="18" charset="0"/>
              </a:rPr>
              <a:t>The distribution of rare-earth elements, HFSE (high field strength elements) and LILE (lithophilic elements) in volcanic rocks are typical of MORB, </a:t>
            </a:r>
            <a:r>
              <a:rPr lang="en-US" sz="1400" dirty="0" err="1">
                <a:latin typeface="Times New Roman" panose="02020603050405020304" pitchFamily="18" charset="0"/>
                <a:cs typeface="Times New Roman" panose="02020603050405020304" pitchFamily="18" charset="0"/>
              </a:rPr>
              <a:t>boninites</a:t>
            </a:r>
            <a:r>
              <a:rPr lang="en-US" sz="1400" dirty="0">
                <a:latin typeface="Times New Roman" panose="02020603050405020304" pitchFamily="18" charset="0"/>
                <a:cs typeface="Times New Roman" panose="02020603050405020304" pitchFamily="18" charset="0"/>
              </a:rPr>
              <a:t>, island-arc </a:t>
            </a:r>
            <a:r>
              <a:rPr lang="en-US" sz="1400" dirty="0" err="1">
                <a:latin typeface="Times New Roman" panose="02020603050405020304" pitchFamily="18" charset="0"/>
                <a:cs typeface="Times New Roman" panose="02020603050405020304" pitchFamily="18" charset="0"/>
              </a:rPr>
              <a:t>volcanics</a:t>
            </a:r>
            <a:r>
              <a:rPr lang="en-US" sz="1400" dirty="0">
                <a:latin typeface="Times New Roman" panose="02020603050405020304" pitchFamily="18" charset="0"/>
                <a:cs typeface="Times New Roman" panose="02020603050405020304" pitchFamily="18" charset="0"/>
              </a:rPr>
              <a:t> and OIB basalts.</a:t>
            </a:r>
            <a:endParaRPr lang="ru-RU" sz="1400" dirty="0">
              <a:latin typeface="Times New Roman" panose="02020603050405020304" pitchFamily="18" charset="0"/>
              <a:cs typeface="Times New Roman" panose="02020603050405020304" pitchFamily="18" charset="0"/>
            </a:endParaRPr>
          </a:p>
        </p:txBody>
      </p:sp>
      <p:sp>
        <p:nvSpPr>
          <p:cNvPr id="6" name="Заголовок 1">
            <a:extLst>
              <a:ext uri="{FF2B5EF4-FFF2-40B4-BE49-F238E27FC236}">
                <a16:creationId xmlns:a16="http://schemas.microsoft.com/office/drawing/2014/main" xmlns="" id="{00DC2930-7F7F-4E21-B129-67439D85BB5A}"/>
              </a:ext>
            </a:extLst>
          </p:cNvPr>
          <p:cNvSpPr txBox="1">
            <a:spLocks/>
          </p:cNvSpPr>
          <p:nvPr/>
        </p:nvSpPr>
        <p:spPr>
          <a:xfrm>
            <a:off x="4169973" y="152400"/>
            <a:ext cx="3240000" cy="2405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Features of volcanic rocks</a:t>
            </a:r>
            <a:endParaRPr lang="ru-RU" sz="1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4A2F5D3E-41C5-4265-80E6-47FDFC6BD23C}"/>
              </a:ext>
            </a:extLst>
          </p:cNvPr>
          <p:cNvSpPr>
            <a:spLocks noChangeArrowheads="1"/>
          </p:cNvSpPr>
          <p:nvPr/>
        </p:nvSpPr>
        <p:spPr bwMode="auto">
          <a:xfrm>
            <a:off x="190266" y="4215468"/>
            <a:ext cx="10010862" cy="3934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8" name="Схема 7">
            <a:extLst>
              <a:ext uri="{FF2B5EF4-FFF2-40B4-BE49-F238E27FC236}">
                <a16:creationId xmlns:a16="http://schemas.microsoft.com/office/drawing/2014/main" xmlns="" id="{E38AA22C-ED99-48D0-971D-6CB91615647D}"/>
              </a:ext>
            </a:extLst>
          </p:cNvPr>
          <p:cNvGraphicFramePr/>
          <p:nvPr>
            <p:extLst>
              <p:ext uri="{D42A27DB-BD31-4B8C-83A1-F6EECF244321}">
                <p14:modId xmlns="" xmlns:p14="http://schemas.microsoft.com/office/powerpoint/2010/main" val="2848345415"/>
              </p:ext>
            </p:extLst>
          </p:nvPr>
        </p:nvGraphicFramePr>
        <p:xfrm>
          <a:off x="190969" y="1069896"/>
          <a:ext cx="3923617" cy="22975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3">
            <a:extLst>
              <a:ext uri="{FF2B5EF4-FFF2-40B4-BE49-F238E27FC236}">
                <a16:creationId xmlns:a16="http://schemas.microsoft.com/office/drawing/2014/main" xmlns="" id="{0748D386-978A-4394-AF40-40F8D0A68950}"/>
              </a:ext>
            </a:extLst>
          </p:cNvPr>
          <p:cNvSpPr>
            <a:spLocks noChangeArrowheads="1"/>
          </p:cNvSpPr>
          <p:nvPr/>
        </p:nvSpPr>
        <p:spPr bwMode="auto">
          <a:xfrm>
            <a:off x="190266" y="7643127"/>
            <a:ext cx="10010862"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altLang="ru-RU" sz="1800" b="0" i="0" u="none" strike="noStrike" cap="none" normalizeH="0" baseline="0">
              <a:ln>
                <a:noFill/>
              </a:ln>
              <a:solidFill>
                <a:schemeClr val="tx1"/>
              </a:solidFill>
              <a:effectLst/>
              <a:latin typeface="Arial" panose="020B0604020202020204" pitchFamily="34" charset="0"/>
            </a:endParaRPr>
          </a:p>
        </p:txBody>
      </p:sp>
      <p:graphicFrame>
        <p:nvGraphicFramePr>
          <p:cNvPr id="10" name="Диаграмма 9">
            <a:extLst>
              <a:ext uri="{FF2B5EF4-FFF2-40B4-BE49-F238E27FC236}">
                <a16:creationId xmlns:a16="http://schemas.microsoft.com/office/drawing/2014/main" xmlns="" id="{00000000-0008-0000-0800-000003000000}"/>
              </a:ext>
            </a:extLst>
          </p:cNvPr>
          <p:cNvGraphicFramePr>
            <a:graphicFrameLocks/>
          </p:cNvGraphicFramePr>
          <p:nvPr>
            <p:extLst>
              <p:ext uri="{D42A27DB-BD31-4B8C-83A1-F6EECF244321}">
                <p14:modId xmlns="" xmlns:p14="http://schemas.microsoft.com/office/powerpoint/2010/main" val="2554141119"/>
              </p:ext>
            </p:extLst>
          </p:nvPr>
        </p:nvGraphicFramePr>
        <p:xfrm>
          <a:off x="7479721" y="606366"/>
          <a:ext cx="2520000" cy="118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Диаграмма 10">
            <a:extLst>
              <a:ext uri="{FF2B5EF4-FFF2-40B4-BE49-F238E27FC236}">
                <a16:creationId xmlns:a16="http://schemas.microsoft.com/office/drawing/2014/main" xmlns="" id="{00000000-0008-0000-0800-000013000000}"/>
              </a:ext>
            </a:extLst>
          </p:cNvPr>
          <p:cNvGraphicFramePr>
            <a:graphicFrameLocks noChangeAspect="1"/>
          </p:cNvGraphicFramePr>
          <p:nvPr>
            <p:extLst>
              <p:ext uri="{D42A27DB-BD31-4B8C-83A1-F6EECF244321}">
                <p14:modId xmlns="" xmlns:p14="http://schemas.microsoft.com/office/powerpoint/2010/main" val="240388959"/>
              </p:ext>
            </p:extLst>
          </p:nvPr>
        </p:nvGraphicFramePr>
        <p:xfrm>
          <a:off x="10131870" y="606366"/>
          <a:ext cx="1980000" cy="117686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 name="Диаграмма 11">
            <a:extLst>
              <a:ext uri="{FF2B5EF4-FFF2-40B4-BE49-F238E27FC236}">
                <a16:creationId xmlns:a16="http://schemas.microsoft.com/office/drawing/2014/main" xmlns="" id="{83A9F3F9-A6A0-4463-9448-19AC97215241}"/>
              </a:ext>
            </a:extLst>
          </p:cNvPr>
          <p:cNvGraphicFramePr>
            <a:graphicFrameLocks/>
          </p:cNvGraphicFramePr>
          <p:nvPr>
            <p:extLst>
              <p:ext uri="{D42A27DB-BD31-4B8C-83A1-F6EECF244321}">
                <p14:modId xmlns="" xmlns:p14="http://schemas.microsoft.com/office/powerpoint/2010/main" val="3318357189"/>
              </p:ext>
            </p:extLst>
          </p:nvPr>
        </p:nvGraphicFramePr>
        <p:xfrm>
          <a:off x="10131870" y="1857645"/>
          <a:ext cx="1980000" cy="118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3" name="Диаграмма 12">
            <a:extLst>
              <a:ext uri="{FF2B5EF4-FFF2-40B4-BE49-F238E27FC236}">
                <a16:creationId xmlns:a16="http://schemas.microsoft.com/office/drawing/2014/main" xmlns="" id="{00000000-0008-0000-0500-00001F000000}"/>
              </a:ext>
            </a:extLst>
          </p:cNvPr>
          <p:cNvGraphicFramePr>
            <a:graphicFrameLocks/>
          </p:cNvGraphicFramePr>
          <p:nvPr>
            <p:extLst>
              <p:ext uri="{D42A27DB-BD31-4B8C-83A1-F6EECF244321}">
                <p14:modId xmlns="" xmlns:p14="http://schemas.microsoft.com/office/powerpoint/2010/main" val="2400883580"/>
              </p:ext>
            </p:extLst>
          </p:nvPr>
        </p:nvGraphicFramePr>
        <p:xfrm>
          <a:off x="7479721" y="1857645"/>
          <a:ext cx="2520000" cy="1188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4" name="Диаграмма 13">
            <a:extLst>
              <a:ext uri="{FF2B5EF4-FFF2-40B4-BE49-F238E27FC236}">
                <a16:creationId xmlns:a16="http://schemas.microsoft.com/office/drawing/2014/main" xmlns="" id="{B043D2B5-2FA6-4697-A02C-5AC733DE8A85}"/>
              </a:ext>
            </a:extLst>
          </p:cNvPr>
          <p:cNvGraphicFramePr>
            <a:graphicFrameLocks/>
          </p:cNvGraphicFramePr>
          <p:nvPr>
            <p:extLst>
              <p:ext uri="{D42A27DB-BD31-4B8C-83A1-F6EECF244321}">
                <p14:modId xmlns="" xmlns:p14="http://schemas.microsoft.com/office/powerpoint/2010/main" val="273103142"/>
              </p:ext>
            </p:extLst>
          </p:nvPr>
        </p:nvGraphicFramePr>
        <p:xfrm>
          <a:off x="10131870" y="3098210"/>
          <a:ext cx="1980000" cy="11880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5" name="Диаграмма 14">
            <a:extLst>
              <a:ext uri="{FF2B5EF4-FFF2-40B4-BE49-F238E27FC236}">
                <a16:creationId xmlns:a16="http://schemas.microsoft.com/office/drawing/2014/main" xmlns="" id="{8D94EEE1-9975-4719-BA7C-CC7B03DA8BAF}"/>
              </a:ext>
            </a:extLst>
          </p:cNvPr>
          <p:cNvGraphicFramePr>
            <a:graphicFrameLocks/>
          </p:cNvGraphicFramePr>
          <p:nvPr>
            <p:extLst>
              <p:ext uri="{D42A27DB-BD31-4B8C-83A1-F6EECF244321}">
                <p14:modId xmlns="" xmlns:p14="http://schemas.microsoft.com/office/powerpoint/2010/main" val="1846178213"/>
              </p:ext>
            </p:extLst>
          </p:nvPr>
        </p:nvGraphicFramePr>
        <p:xfrm>
          <a:off x="7479721" y="3108924"/>
          <a:ext cx="2520000" cy="118800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8">
            <a:extLst>
              <a:ext uri="{FF2B5EF4-FFF2-40B4-BE49-F238E27FC236}">
                <a16:creationId xmlns:a16="http://schemas.microsoft.com/office/drawing/2014/main" xmlns="" id="{00000000-0008-0000-0500-000002000000}"/>
              </a:ext>
            </a:extLst>
          </p:cNvPr>
          <p:cNvGraphicFramePr>
            <a:graphicFrameLocks/>
          </p:cNvGraphicFramePr>
          <p:nvPr>
            <p:extLst>
              <p:ext uri="{D42A27DB-BD31-4B8C-83A1-F6EECF244321}">
                <p14:modId xmlns="" xmlns:p14="http://schemas.microsoft.com/office/powerpoint/2010/main" val="667578351"/>
              </p:ext>
            </p:extLst>
          </p:nvPr>
        </p:nvGraphicFramePr>
        <p:xfrm>
          <a:off x="7482629" y="4378596"/>
          <a:ext cx="2520000" cy="1188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7" name="Диаграмма 16">
            <a:extLst>
              <a:ext uri="{FF2B5EF4-FFF2-40B4-BE49-F238E27FC236}">
                <a16:creationId xmlns:a16="http://schemas.microsoft.com/office/drawing/2014/main" xmlns="" id="{00000000-0008-0000-0500-000018000000}"/>
              </a:ext>
            </a:extLst>
          </p:cNvPr>
          <p:cNvGraphicFramePr>
            <a:graphicFrameLocks/>
          </p:cNvGraphicFramePr>
          <p:nvPr>
            <p:extLst>
              <p:ext uri="{D42A27DB-BD31-4B8C-83A1-F6EECF244321}">
                <p14:modId xmlns="" xmlns:p14="http://schemas.microsoft.com/office/powerpoint/2010/main" val="2356920026"/>
              </p:ext>
            </p:extLst>
          </p:nvPr>
        </p:nvGraphicFramePr>
        <p:xfrm>
          <a:off x="10131098" y="4367840"/>
          <a:ext cx="1980000" cy="118800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8" name="Диаграмма 17">
            <a:extLst>
              <a:ext uri="{FF2B5EF4-FFF2-40B4-BE49-F238E27FC236}">
                <a16:creationId xmlns:a16="http://schemas.microsoft.com/office/drawing/2014/main" xmlns="" id="{783DCE78-6CF5-4E62-B81C-05E069F112AC}"/>
              </a:ext>
            </a:extLst>
          </p:cNvPr>
          <p:cNvGraphicFramePr>
            <a:graphicFrameLocks/>
          </p:cNvGraphicFramePr>
          <p:nvPr>
            <p:extLst>
              <p:ext uri="{D42A27DB-BD31-4B8C-83A1-F6EECF244321}">
                <p14:modId xmlns="" xmlns:p14="http://schemas.microsoft.com/office/powerpoint/2010/main" val="1132865326"/>
              </p:ext>
            </p:extLst>
          </p:nvPr>
        </p:nvGraphicFramePr>
        <p:xfrm>
          <a:off x="7479721" y="5592768"/>
          <a:ext cx="2520000" cy="1188000"/>
        </p:xfrm>
        <a:graphic>
          <a:graphicData uri="http://schemas.openxmlformats.org/drawingml/2006/chart">
            <c:chart xmlns:c="http://schemas.openxmlformats.org/drawingml/2006/chart" xmlns:r="http://schemas.openxmlformats.org/officeDocument/2006/relationships" r:id="rId14"/>
          </a:graphicData>
        </a:graphic>
      </p:graphicFrame>
      <p:pic>
        <p:nvPicPr>
          <p:cNvPr id="20" name="Рисунок 19" descr="E:\Конференции\EGU_2018\Рисунки для презен\ThHfTa.jpg">
            <a:extLst>
              <a:ext uri="{FF2B5EF4-FFF2-40B4-BE49-F238E27FC236}">
                <a16:creationId xmlns:a16="http://schemas.microsoft.com/office/drawing/2014/main" xmlns="" id="{D3D425CA-12FE-4575-8FD8-37738A19CC62}"/>
              </a:ext>
            </a:extLst>
          </p:cNvPr>
          <p:cNvPicPr>
            <a:picLocks noChangeAspect="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4193781" y="1181238"/>
            <a:ext cx="3236104" cy="2051258"/>
          </a:xfrm>
          <a:prstGeom prst="rect">
            <a:avLst/>
          </a:prstGeom>
          <a:noFill/>
          <a:ln>
            <a:solidFill>
              <a:schemeClr val="tx1"/>
            </a:solidFill>
          </a:ln>
        </p:spPr>
      </p:pic>
      <p:sp>
        <p:nvSpPr>
          <p:cNvPr id="21" name="TextBox 20"/>
          <p:cNvSpPr txBox="1"/>
          <p:nvPr/>
        </p:nvSpPr>
        <p:spPr>
          <a:xfrm>
            <a:off x="4185598" y="869274"/>
            <a:ext cx="3531522" cy="276999"/>
          </a:xfrm>
          <a:prstGeom prst="rect">
            <a:avLst/>
          </a:prstGeom>
          <a:noFill/>
        </p:spPr>
        <p:txBody>
          <a:bodyPr wrap="square" rtlCol="0">
            <a:spAutoFit/>
          </a:bodyPr>
          <a:lstStyle/>
          <a:p>
            <a:r>
              <a:rPr lang="en-US" sz="1200" i="1" dirty="0" smtClean="0">
                <a:latin typeface="Times New Roman" panose="02020603050405020304" pitchFamily="18" charset="0"/>
                <a:cs typeface="Times New Roman" panose="02020603050405020304" pitchFamily="18" charset="0"/>
              </a:rPr>
              <a:t>Discrimination  </a:t>
            </a:r>
            <a:r>
              <a:rPr lang="en-US" sz="1200" i="1" dirty="0" err="1" smtClean="0">
                <a:latin typeface="Times New Roman" panose="02020603050405020304" pitchFamily="18" charset="0"/>
                <a:cs typeface="Times New Roman" panose="02020603050405020304" pitchFamily="18" charset="0"/>
              </a:rPr>
              <a:t>diagramm</a:t>
            </a:r>
            <a:r>
              <a:rPr lang="en-US" sz="1200" i="1" dirty="0" smtClean="0">
                <a:latin typeface="Times New Roman" panose="02020603050405020304" pitchFamily="18" charset="0"/>
                <a:cs typeface="Times New Roman" panose="02020603050405020304" pitchFamily="18" charset="0"/>
              </a:rPr>
              <a:t> of </a:t>
            </a:r>
            <a:r>
              <a:rPr lang="en-US" sz="1200" i="1" dirty="0" err="1">
                <a:latin typeface="Times New Roman" panose="02020603050405020304" pitchFamily="18" charset="0"/>
                <a:cs typeface="Times New Roman" panose="02020603050405020304" pitchFamily="18" charset="0"/>
              </a:rPr>
              <a:t>Th-Hf</a:t>
            </a:r>
            <a:r>
              <a:rPr lang="en-US" sz="1200" i="1" dirty="0">
                <a:latin typeface="Times New Roman" panose="02020603050405020304" pitchFamily="18" charset="0"/>
                <a:cs typeface="Times New Roman" panose="02020603050405020304" pitchFamily="18" charset="0"/>
              </a:rPr>
              <a:t>/3-Ta</a:t>
            </a:r>
            <a:endParaRPr lang="ru-RU" sz="1200" i="1" dirty="0">
              <a:latin typeface="Times New Roman" panose="02020603050405020304" pitchFamily="18" charset="0"/>
              <a:cs typeface="Times New Roman" panose="02020603050405020304" pitchFamily="18" charset="0"/>
            </a:endParaRPr>
          </a:p>
        </p:txBody>
      </p:sp>
      <p:sp>
        <p:nvSpPr>
          <p:cNvPr id="22" name="Прямоугольник 21"/>
          <p:cNvSpPr/>
          <p:nvPr/>
        </p:nvSpPr>
        <p:spPr>
          <a:xfrm>
            <a:off x="5012632" y="1263695"/>
            <a:ext cx="230757" cy="5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6194012" y="1345526"/>
            <a:ext cx="230757" cy="5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5725471" y="1253866"/>
            <a:ext cx="230757" cy="5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5708263" y="1384144"/>
            <a:ext cx="256030" cy="5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6611769" y="1349021"/>
            <a:ext cx="230757" cy="5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p:cNvSpPr/>
          <p:nvPr/>
        </p:nvSpPr>
        <p:spPr>
          <a:xfrm>
            <a:off x="5695715" y="1670856"/>
            <a:ext cx="273098" cy="5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33"/>
          <p:cNvSpPr/>
          <p:nvPr/>
        </p:nvSpPr>
        <p:spPr>
          <a:xfrm>
            <a:off x="7065137" y="1600188"/>
            <a:ext cx="343572" cy="696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latin typeface="Times New Roman" panose="02020603050405020304" pitchFamily="18" charset="0"/>
                <a:cs typeface="Times New Roman" panose="02020603050405020304" pitchFamily="18" charset="0"/>
              </a:rPr>
              <a:t>8</a:t>
            </a:r>
            <a:endParaRPr lang="ru-RU" sz="600" dirty="0">
              <a:solidFill>
                <a:schemeClr val="tx1"/>
              </a:solidFill>
              <a:latin typeface="Times New Roman" panose="02020603050405020304" pitchFamily="18" charset="0"/>
              <a:cs typeface="Times New Roman" panose="02020603050405020304" pitchFamily="18" charset="0"/>
            </a:endParaRPr>
          </a:p>
        </p:txBody>
      </p:sp>
      <p:sp>
        <p:nvSpPr>
          <p:cNvPr id="36" name="Прямоугольник 35"/>
          <p:cNvSpPr/>
          <p:nvPr/>
        </p:nvSpPr>
        <p:spPr>
          <a:xfrm>
            <a:off x="6194012" y="1327153"/>
            <a:ext cx="270634" cy="18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rPr>
              <a:t>11</a:t>
            </a:r>
          </a:p>
          <a:p>
            <a:r>
              <a:rPr lang="en-US" sz="600" dirty="0">
                <a:solidFill>
                  <a:schemeClr val="tx1"/>
                </a:solidFill>
              </a:rPr>
              <a:t>13</a:t>
            </a:r>
            <a:endParaRPr lang="ru-RU" sz="600" dirty="0">
              <a:solidFill>
                <a:schemeClr val="tx1"/>
              </a:solidFill>
            </a:endParaRPr>
          </a:p>
        </p:txBody>
      </p:sp>
      <p:sp>
        <p:nvSpPr>
          <p:cNvPr id="37" name="TextBox 36"/>
          <p:cNvSpPr txBox="1"/>
          <p:nvPr/>
        </p:nvSpPr>
        <p:spPr>
          <a:xfrm>
            <a:off x="5001395" y="1953963"/>
            <a:ext cx="119477" cy="253916"/>
          </a:xfrm>
          <a:prstGeom prst="rect">
            <a:avLst/>
          </a:prstGeom>
          <a:noFill/>
        </p:spPr>
        <p:txBody>
          <a:bodyPr wrap="square" rtlCol="0">
            <a:spAutoFit/>
          </a:bodyPr>
          <a:lstStyle/>
          <a:p>
            <a:endParaRPr lang="ru-RU" sz="1050" dirty="0">
              <a:latin typeface="Times New Roman" panose="02020603050405020304" pitchFamily="18" charset="0"/>
              <a:cs typeface="Times New Roman" panose="02020603050405020304" pitchFamily="18" charset="0"/>
            </a:endParaRPr>
          </a:p>
        </p:txBody>
      </p:sp>
      <p:sp>
        <p:nvSpPr>
          <p:cNvPr id="42" name="Прямоугольник 41"/>
          <p:cNvSpPr/>
          <p:nvPr/>
        </p:nvSpPr>
        <p:spPr>
          <a:xfrm>
            <a:off x="6605307" y="1420517"/>
            <a:ext cx="344133" cy="55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6" name="Рисунок 55" descr="E:\Конференции\EGU_2018\Рисунки для презен\NbN_ThN_2.JPG">
            <a:extLst>
              <a:ext uri="{FF2B5EF4-FFF2-40B4-BE49-F238E27FC236}">
                <a16:creationId xmlns:a16="http://schemas.microsoft.com/office/drawing/2014/main" xmlns="" id="{1D55342A-959C-48F0-AF6C-909C25B61486}"/>
              </a:ext>
            </a:extLst>
          </p:cNvPr>
          <p:cNvPicPr>
            <a:picLocks noChangeAspect="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4170167" y="3653462"/>
            <a:ext cx="3249948" cy="3119077"/>
          </a:xfrm>
          <a:prstGeom prst="rect">
            <a:avLst/>
          </a:prstGeom>
          <a:noFill/>
          <a:ln>
            <a:noFill/>
          </a:ln>
        </p:spPr>
      </p:pic>
      <p:sp>
        <p:nvSpPr>
          <p:cNvPr id="57" name="TextBox 56">
            <a:extLst>
              <a:ext uri="{FF2B5EF4-FFF2-40B4-BE49-F238E27FC236}">
                <a16:creationId xmlns:a16="http://schemas.microsoft.com/office/drawing/2014/main" xmlns="" id="{71803B45-C599-4A5E-91B0-954991E81842}"/>
              </a:ext>
            </a:extLst>
          </p:cNvPr>
          <p:cNvSpPr txBox="1"/>
          <p:nvPr/>
        </p:nvSpPr>
        <p:spPr>
          <a:xfrm>
            <a:off x="7479721" y="159258"/>
            <a:ext cx="4661443" cy="461665"/>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MORB-normalized diagrams distribution of HFSE in </a:t>
            </a:r>
            <a:r>
              <a:rPr lang="en-US" sz="1200" i="1" dirty="0" err="1">
                <a:latin typeface="Times New Roman" panose="02020603050405020304" pitchFamily="18" charset="0"/>
                <a:cs typeface="Times New Roman" panose="02020603050405020304" pitchFamily="18" charset="0"/>
              </a:rPr>
              <a:t>vulcanites</a:t>
            </a:r>
            <a:r>
              <a:rPr lang="en-US" sz="1200" i="1" dirty="0">
                <a:latin typeface="Times New Roman" panose="02020603050405020304" pitchFamily="18" charset="0"/>
                <a:cs typeface="Times New Roman" panose="02020603050405020304" pitchFamily="18" charset="0"/>
              </a:rPr>
              <a:t> and peridotites of Ulan-Saridag massif</a:t>
            </a:r>
            <a:endParaRPr lang="ru-RU" sz="1200" i="1" dirty="0">
              <a:latin typeface="Times New Roman" panose="02020603050405020304" pitchFamily="18" charset="0"/>
              <a:cs typeface="Times New Roman" panose="02020603050405020304" pitchFamily="18" charset="0"/>
            </a:endParaRPr>
          </a:p>
        </p:txBody>
      </p:sp>
      <p:sp>
        <p:nvSpPr>
          <p:cNvPr id="59" name="TextBox 58"/>
          <p:cNvSpPr txBox="1"/>
          <p:nvPr/>
        </p:nvSpPr>
        <p:spPr>
          <a:xfrm>
            <a:off x="9030678" y="616634"/>
            <a:ext cx="958917" cy="215444"/>
          </a:xfrm>
          <a:prstGeom prst="rect">
            <a:avLst/>
          </a:prstGeom>
          <a:solidFill>
            <a:schemeClr val="bg1"/>
          </a:solidFill>
        </p:spPr>
        <p:txBody>
          <a:bodyPr wrap="none" rtlCol="0">
            <a:spAutoFit/>
          </a:bodyPr>
          <a:lstStyle/>
          <a:p>
            <a:r>
              <a:rPr lang="en-US" sz="800" dirty="0">
                <a:latin typeface="Times New Roman" panose="02020603050405020304" pitchFamily="18" charset="0"/>
                <a:cs typeface="Times New Roman" panose="02020603050405020304" pitchFamily="18" charset="0"/>
              </a:rPr>
              <a:t>Peridotites, gabbro</a:t>
            </a:r>
          </a:p>
        </p:txBody>
      </p:sp>
      <p:sp>
        <p:nvSpPr>
          <p:cNvPr id="60" name="TextBox 59"/>
          <p:cNvSpPr txBox="1"/>
          <p:nvPr/>
        </p:nvSpPr>
        <p:spPr>
          <a:xfrm>
            <a:off x="11080617" y="620923"/>
            <a:ext cx="1024639" cy="215444"/>
          </a:xfrm>
          <a:prstGeom prst="rect">
            <a:avLst/>
          </a:prstGeom>
          <a:solidFill>
            <a:schemeClr val="bg1"/>
          </a:solidFill>
        </p:spPr>
        <p:txBody>
          <a:bodyPr wrap="none" rtlCol="0">
            <a:spAutoFit/>
          </a:bodyPr>
          <a:lstStyle/>
          <a:p>
            <a:pPr algn="ctr">
              <a:defRPr sz="1200" b="0" i="0" u="none" strike="noStrike" kern="1200" spc="0" baseline="0">
                <a:solidFill>
                  <a:prstClr val="black">
                    <a:lumMod val="65000"/>
                    <a:lumOff val="35000"/>
                  </a:prstClr>
                </a:solidFill>
                <a:latin typeface="Times New Roman" panose="02020603050405020304" pitchFamily="18" charset="0"/>
                <a:ea typeface="+mn-ea"/>
                <a:cs typeface="Times New Roman" panose="02020603050405020304" pitchFamily="18" charset="0"/>
              </a:defRPr>
            </a:pPr>
            <a:r>
              <a:rPr lang="en-US" sz="800" dirty="0"/>
              <a:t>Gabbro, </a:t>
            </a:r>
            <a:r>
              <a:rPr lang="en-US" sz="800" dirty="0" err="1"/>
              <a:t>metagabbro</a:t>
            </a:r>
            <a:endParaRPr lang="en-US" sz="800" dirty="0"/>
          </a:p>
        </p:txBody>
      </p:sp>
      <p:sp>
        <p:nvSpPr>
          <p:cNvPr id="61" name="TextBox 60"/>
          <p:cNvSpPr txBox="1"/>
          <p:nvPr/>
        </p:nvSpPr>
        <p:spPr>
          <a:xfrm>
            <a:off x="11565103" y="1864861"/>
            <a:ext cx="538930" cy="215444"/>
          </a:xfrm>
          <a:prstGeom prst="rect">
            <a:avLst/>
          </a:prstGeom>
          <a:solidFill>
            <a:schemeClr val="bg1"/>
          </a:solidFill>
        </p:spPr>
        <p:txBody>
          <a:bodyPr wrap="none" rtlCol="0">
            <a:spAutoFit/>
          </a:bodyPr>
          <a:lstStyle/>
          <a:p>
            <a:pPr algn="ctr">
              <a:defRPr sz="1200" b="0" i="0" u="none" strike="noStrike" kern="1200" spc="0" baseline="0">
                <a:solidFill>
                  <a:prstClr val="black">
                    <a:lumMod val="65000"/>
                    <a:lumOff val="35000"/>
                  </a:prstClr>
                </a:solidFill>
                <a:latin typeface="Times New Roman" panose="02020603050405020304" pitchFamily="18" charset="0"/>
                <a:ea typeface="+mn-ea"/>
                <a:cs typeface="Times New Roman" panose="02020603050405020304" pitchFamily="18" charset="0"/>
              </a:defRPr>
            </a:pPr>
            <a:r>
              <a:rPr lang="en-US" sz="800" dirty="0" err="1">
                <a:latin typeface="Times New Roman" panose="02020603050405020304" pitchFamily="18" charset="0"/>
                <a:cs typeface="Times New Roman" panose="02020603050405020304" pitchFamily="18" charset="0"/>
              </a:rPr>
              <a:t>Boninite</a:t>
            </a:r>
            <a:endParaRPr lang="en-US" sz="800" dirty="0"/>
          </a:p>
        </p:txBody>
      </p:sp>
      <p:sp>
        <p:nvSpPr>
          <p:cNvPr id="62" name="TextBox 61"/>
          <p:cNvSpPr txBox="1"/>
          <p:nvPr/>
        </p:nvSpPr>
        <p:spPr>
          <a:xfrm>
            <a:off x="9450665" y="1862653"/>
            <a:ext cx="538930" cy="215444"/>
          </a:xfrm>
          <a:prstGeom prst="rect">
            <a:avLst/>
          </a:prstGeom>
          <a:solidFill>
            <a:schemeClr val="bg1"/>
          </a:solidFill>
        </p:spPr>
        <p:txBody>
          <a:bodyPr wrap="none" rtlCol="0">
            <a:spAutoFit/>
          </a:bodyPr>
          <a:lstStyle/>
          <a:p>
            <a:pPr algn="ctr">
              <a:defRPr sz="1200" b="0" i="0" u="none" strike="noStrike" kern="1200" spc="0" baseline="0">
                <a:solidFill>
                  <a:prstClr val="black">
                    <a:lumMod val="65000"/>
                    <a:lumOff val="35000"/>
                  </a:prstClr>
                </a:solidFill>
                <a:latin typeface="Times New Roman" panose="02020603050405020304" pitchFamily="18" charset="0"/>
                <a:ea typeface="+mn-ea"/>
                <a:cs typeface="Times New Roman" panose="02020603050405020304" pitchFamily="18" charset="0"/>
              </a:defRPr>
            </a:pPr>
            <a:r>
              <a:rPr lang="en-US" sz="800" dirty="0" err="1">
                <a:latin typeface="Times New Roman" panose="02020603050405020304" pitchFamily="18" charset="0"/>
                <a:cs typeface="Times New Roman" panose="02020603050405020304" pitchFamily="18" charset="0"/>
              </a:rPr>
              <a:t>Boninite</a:t>
            </a:r>
            <a:endParaRPr lang="en-US" sz="800" dirty="0"/>
          </a:p>
        </p:txBody>
      </p:sp>
      <p:sp>
        <p:nvSpPr>
          <p:cNvPr id="63" name="TextBox 62"/>
          <p:cNvSpPr txBox="1"/>
          <p:nvPr/>
        </p:nvSpPr>
        <p:spPr>
          <a:xfrm>
            <a:off x="9030678" y="3117276"/>
            <a:ext cx="958917" cy="215444"/>
          </a:xfrm>
          <a:prstGeom prst="rect">
            <a:avLst/>
          </a:prstGeom>
          <a:solidFill>
            <a:schemeClr val="bg1"/>
          </a:solidFill>
        </p:spPr>
        <p:txBody>
          <a:bodyPr wrap="square" rtlCol="0">
            <a:spAutoFit/>
          </a:bodyPr>
          <a:lstStyle/>
          <a:p>
            <a:pPr algn="ctr">
              <a:defRPr sz="1200" b="0" i="0" u="none" strike="noStrike" kern="1200" spc="0" baseline="0">
                <a:solidFill>
                  <a:prstClr val="black">
                    <a:lumMod val="65000"/>
                    <a:lumOff val="35000"/>
                  </a:prstClr>
                </a:solidFill>
                <a:latin typeface="Times New Roman" panose="02020603050405020304" pitchFamily="18" charset="0"/>
                <a:ea typeface="+mn-ea"/>
                <a:cs typeface="Times New Roman" panose="02020603050405020304" pitchFamily="18" charset="0"/>
              </a:defRPr>
            </a:pPr>
            <a:r>
              <a:rPr lang="en-US" sz="800" dirty="0" err="1">
                <a:latin typeface="Times New Roman" panose="02020603050405020304" pitchFamily="18" charset="0"/>
                <a:cs typeface="Times New Roman" panose="02020603050405020304" pitchFamily="18" charset="0"/>
              </a:rPr>
              <a:t>Andesites</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dacites</a:t>
            </a:r>
            <a:endParaRPr lang="en-US" sz="800" dirty="0">
              <a:latin typeface="Times New Roman" panose="02020603050405020304" pitchFamily="18" charset="0"/>
              <a:cs typeface="Times New Roman" panose="02020603050405020304" pitchFamily="18" charset="0"/>
            </a:endParaRPr>
          </a:p>
        </p:txBody>
      </p:sp>
      <p:sp>
        <p:nvSpPr>
          <p:cNvPr id="64" name="TextBox 63"/>
          <p:cNvSpPr txBox="1"/>
          <p:nvPr/>
        </p:nvSpPr>
        <p:spPr>
          <a:xfrm>
            <a:off x="11143958" y="3108924"/>
            <a:ext cx="958917" cy="215444"/>
          </a:xfrm>
          <a:prstGeom prst="rect">
            <a:avLst/>
          </a:prstGeom>
          <a:solidFill>
            <a:schemeClr val="bg1"/>
          </a:solidFill>
        </p:spPr>
        <p:txBody>
          <a:bodyPr wrap="square" rtlCol="0">
            <a:spAutoFit/>
          </a:bodyPr>
          <a:lstStyle/>
          <a:p>
            <a:pPr algn="ctr">
              <a:defRPr sz="1200" b="0" i="0" u="none" strike="noStrike" kern="1200" spc="0" baseline="0">
                <a:solidFill>
                  <a:prstClr val="black">
                    <a:lumMod val="65000"/>
                    <a:lumOff val="35000"/>
                  </a:prstClr>
                </a:solidFill>
                <a:latin typeface="Times New Roman" panose="02020603050405020304" pitchFamily="18" charset="0"/>
                <a:ea typeface="+mn-ea"/>
                <a:cs typeface="Times New Roman" panose="02020603050405020304" pitchFamily="18" charset="0"/>
              </a:defRPr>
            </a:pPr>
            <a:r>
              <a:rPr lang="en-US" sz="800" dirty="0" err="1">
                <a:latin typeface="Times New Roman" panose="02020603050405020304" pitchFamily="18" charset="0"/>
                <a:cs typeface="Times New Roman" panose="02020603050405020304" pitchFamily="18" charset="0"/>
              </a:rPr>
              <a:t>Andesites</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dacites</a:t>
            </a:r>
            <a:endParaRPr lang="en-US" sz="800" dirty="0">
              <a:latin typeface="Times New Roman" panose="02020603050405020304" pitchFamily="18" charset="0"/>
              <a:cs typeface="Times New Roman" panose="02020603050405020304" pitchFamily="18" charset="0"/>
            </a:endParaRPr>
          </a:p>
        </p:txBody>
      </p:sp>
      <p:sp>
        <p:nvSpPr>
          <p:cNvPr id="65" name="TextBox 64"/>
          <p:cNvSpPr txBox="1"/>
          <p:nvPr/>
        </p:nvSpPr>
        <p:spPr>
          <a:xfrm>
            <a:off x="11098724" y="4380031"/>
            <a:ext cx="1018448" cy="215444"/>
          </a:xfrm>
          <a:prstGeom prst="rect">
            <a:avLst/>
          </a:prstGeom>
          <a:solidFill>
            <a:schemeClr val="bg1"/>
          </a:solidFill>
        </p:spPr>
        <p:txBody>
          <a:bodyPr wrap="square" rtlCol="0">
            <a:spAutoFit/>
          </a:bodyPr>
          <a:lstStyle/>
          <a:p>
            <a:pPr algn="ctr">
              <a:defRPr sz="1200" b="0" i="0" u="none" strike="noStrike" kern="1200" spc="0" baseline="0">
                <a:solidFill>
                  <a:prstClr val="black">
                    <a:lumMod val="65000"/>
                    <a:lumOff val="35000"/>
                  </a:prstClr>
                </a:solidFill>
                <a:latin typeface="Times New Roman" panose="02020603050405020304" pitchFamily="18" charset="0"/>
                <a:ea typeface="+mn-ea"/>
                <a:cs typeface="Times New Roman" panose="02020603050405020304" pitchFamily="18" charset="0"/>
              </a:defRPr>
            </a:pPr>
            <a:r>
              <a:rPr lang="en-US" sz="800" spc="-20" dirty="0" err="1">
                <a:latin typeface="Times New Roman" panose="02020603050405020304" pitchFamily="18" charset="0"/>
                <a:cs typeface="Times New Roman" panose="02020603050405020304" pitchFamily="18" charset="0"/>
              </a:rPr>
              <a:t>Picrobasaltes</a:t>
            </a:r>
            <a:r>
              <a:rPr lang="en-US" sz="800" spc="-20" dirty="0">
                <a:latin typeface="Times New Roman" panose="02020603050405020304" pitchFamily="18" charset="0"/>
                <a:cs typeface="Times New Roman" panose="02020603050405020304" pitchFamily="18" charset="0"/>
              </a:rPr>
              <a:t>, basalts</a:t>
            </a:r>
            <a:endParaRPr lang="en-US" sz="800" dirty="0">
              <a:latin typeface="Times New Roman" panose="02020603050405020304" pitchFamily="18" charset="0"/>
              <a:cs typeface="Times New Roman" panose="02020603050405020304" pitchFamily="18" charset="0"/>
            </a:endParaRPr>
          </a:p>
        </p:txBody>
      </p:sp>
      <p:sp>
        <p:nvSpPr>
          <p:cNvPr id="66" name="TextBox 65"/>
          <p:cNvSpPr txBox="1"/>
          <p:nvPr/>
        </p:nvSpPr>
        <p:spPr>
          <a:xfrm>
            <a:off x="8964963" y="4398510"/>
            <a:ext cx="1018448" cy="215444"/>
          </a:xfrm>
          <a:prstGeom prst="rect">
            <a:avLst/>
          </a:prstGeom>
          <a:solidFill>
            <a:schemeClr val="bg1"/>
          </a:solidFill>
        </p:spPr>
        <p:txBody>
          <a:bodyPr wrap="square" rtlCol="0">
            <a:spAutoFit/>
          </a:bodyPr>
          <a:lstStyle/>
          <a:p>
            <a:pPr algn="ctr">
              <a:defRPr sz="1200" b="0" i="0" u="none" strike="noStrike" kern="1200" spc="0" baseline="0">
                <a:solidFill>
                  <a:prstClr val="black">
                    <a:lumMod val="65000"/>
                    <a:lumOff val="35000"/>
                  </a:prstClr>
                </a:solidFill>
                <a:latin typeface="Times New Roman" panose="02020603050405020304" pitchFamily="18" charset="0"/>
                <a:ea typeface="+mn-ea"/>
                <a:cs typeface="Times New Roman" panose="02020603050405020304" pitchFamily="18" charset="0"/>
              </a:defRPr>
            </a:pPr>
            <a:r>
              <a:rPr lang="en-US" sz="800" spc="-20" dirty="0" err="1">
                <a:latin typeface="Times New Roman" panose="02020603050405020304" pitchFamily="18" charset="0"/>
                <a:cs typeface="Times New Roman" panose="02020603050405020304" pitchFamily="18" charset="0"/>
              </a:rPr>
              <a:t>Picrobasaltes</a:t>
            </a:r>
            <a:r>
              <a:rPr lang="en-US" sz="800" spc="-20" dirty="0">
                <a:latin typeface="Times New Roman" panose="02020603050405020304" pitchFamily="18" charset="0"/>
                <a:cs typeface="Times New Roman" panose="02020603050405020304" pitchFamily="18" charset="0"/>
              </a:rPr>
              <a:t>, basalts</a:t>
            </a:r>
            <a:endParaRPr lang="en-US" sz="800" dirty="0">
              <a:latin typeface="Times New Roman" panose="02020603050405020304" pitchFamily="18" charset="0"/>
              <a:cs typeface="Times New Roman" panose="02020603050405020304" pitchFamily="18" charset="0"/>
            </a:endParaRPr>
          </a:p>
        </p:txBody>
      </p:sp>
      <p:sp>
        <p:nvSpPr>
          <p:cNvPr id="67" name="TextBox 66"/>
          <p:cNvSpPr txBox="1"/>
          <p:nvPr/>
        </p:nvSpPr>
        <p:spPr>
          <a:xfrm>
            <a:off x="8978312" y="5617174"/>
            <a:ext cx="1018448" cy="215444"/>
          </a:xfrm>
          <a:prstGeom prst="rect">
            <a:avLst/>
          </a:prstGeom>
          <a:solidFill>
            <a:schemeClr val="bg1"/>
          </a:solidFill>
        </p:spPr>
        <p:txBody>
          <a:bodyPr wrap="square" rtlCol="0">
            <a:spAutoFit/>
          </a:bodyPr>
          <a:lstStyle/>
          <a:p>
            <a:pPr algn="ctr">
              <a:defRPr sz="1200" b="0" i="0" u="none" strike="noStrike" kern="1200" spc="0" baseline="0">
                <a:solidFill>
                  <a:prstClr val="black">
                    <a:lumMod val="65000"/>
                    <a:lumOff val="35000"/>
                  </a:prstClr>
                </a:solidFill>
                <a:latin typeface="Times New Roman" panose="02020603050405020304" pitchFamily="18" charset="0"/>
                <a:ea typeface="+mn-ea"/>
                <a:cs typeface="Times New Roman" panose="02020603050405020304" pitchFamily="18" charset="0"/>
              </a:defRPr>
            </a:pPr>
            <a:r>
              <a:rPr lang="en-US" sz="800" spc="-20" dirty="0">
                <a:latin typeface="Times New Roman" panose="02020603050405020304" pitchFamily="18" charset="0"/>
                <a:cs typeface="Times New Roman" panose="02020603050405020304" pitchFamily="18" charset="0"/>
              </a:rPr>
              <a:t>Basalt, </a:t>
            </a:r>
            <a:r>
              <a:rPr lang="en-US" sz="800" spc="-20" dirty="0" err="1">
                <a:latin typeface="Times New Roman" panose="02020603050405020304" pitchFamily="18" charset="0"/>
                <a:cs typeface="Times New Roman" panose="02020603050405020304" pitchFamily="18" charset="0"/>
              </a:rPr>
              <a:t>trahyandesites</a:t>
            </a:r>
            <a:endParaRPr lang="en-US" sz="800" dirty="0">
              <a:latin typeface="Times New Roman" panose="02020603050405020304" pitchFamily="18" charset="0"/>
              <a:cs typeface="Times New Roman" panose="02020603050405020304" pitchFamily="18" charset="0"/>
            </a:endParaRPr>
          </a:p>
        </p:txBody>
      </p:sp>
      <p:sp>
        <p:nvSpPr>
          <p:cNvPr id="68" name="TextBox 67"/>
          <p:cNvSpPr txBox="1"/>
          <p:nvPr/>
        </p:nvSpPr>
        <p:spPr>
          <a:xfrm>
            <a:off x="11078808" y="5605388"/>
            <a:ext cx="1018448" cy="215444"/>
          </a:xfrm>
          <a:prstGeom prst="rect">
            <a:avLst/>
          </a:prstGeom>
          <a:solidFill>
            <a:schemeClr val="bg1"/>
          </a:solidFill>
        </p:spPr>
        <p:txBody>
          <a:bodyPr wrap="square" rtlCol="0">
            <a:spAutoFit/>
          </a:bodyPr>
          <a:lstStyle/>
          <a:p>
            <a:pPr algn="ctr">
              <a:defRPr sz="1200" b="0" i="0" u="none" strike="noStrike" kern="1200" spc="0" baseline="0">
                <a:solidFill>
                  <a:prstClr val="black">
                    <a:lumMod val="65000"/>
                    <a:lumOff val="35000"/>
                  </a:prstClr>
                </a:solidFill>
                <a:latin typeface="Times New Roman" panose="02020603050405020304" pitchFamily="18" charset="0"/>
                <a:ea typeface="+mn-ea"/>
                <a:cs typeface="Times New Roman" panose="02020603050405020304" pitchFamily="18" charset="0"/>
              </a:defRPr>
            </a:pPr>
            <a:r>
              <a:rPr lang="en-US" sz="800" spc="-20" dirty="0">
                <a:latin typeface="Times New Roman" panose="02020603050405020304" pitchFamily="18" charset="0"/>
                <a:cs typeface="Times New Roman" panose="02020603050405020304" pitchFamily="18" charset="0"/>
              </a:rPr>
              <a:t>Basalt, </a:t>
            </a:r>
            <a:r>
              <a:rPr lang="en-US" sz="800" spc="-20" dirty="0" err="1">
                <a:latin typeface="Times New Roman" panose="02020603050405020304" pitchFamily="18" charset="0"/>
                <a:cs typeface="Times New Roman" panose="02020603050405020304" pitchFamily="18" charset="0"/>
              </a:rPr>
              <a:t>trahyandesites</a:t>
            </a:r>
            <a:endParaRPr lang="en-US" sz="800" dirty="0">
              <a:latin typeface="Times New Roman" panose="02020603050405020304" pitchFamily="18" charset="0"/>
              <a:cs typeface="Times New Roman" panose="02020603050405020304" pitchFamily="18" charset="0"/>
            </a:endParaRPr>
          </a:p>
        </p:txBody>
      </p:sp>
      <p:sp>
        <p:nvSpPr>
          <p:cNvPr id="69" name="TextBox 68"/>
          <p:cNvSpPr txBox="1"/>
          <p:nvPr/>
        </p:nvSpPr>
        <p:spPr>
          <a:xfrm>
            <a:off x="4110561" y="3394306"/>
            <a:ext cx="2592376" cy="276999"/>
          </a:xfrm>
          <a:prstGeom prst="rect">
            <a:avLst/>
          </a:prstGeom>
          <a:noFill/>
        </p:spPr>
        <p:txBody>
          <a:bodyPr wrap="none" rtlCol="0">
            <a:spAutoFit/>
          </a:bodyPr>
          <a:lstStyle/>
          <a:p>
            <a:r>
              <a:rPr lang="en-US" sz="1200" i="1" dirty="0" smtClean="0">
                <a:latin typeface="Times New Roman" panose="02020603050405020304" pitchFamily="18" charset="0"/>
                <a:cs typeface="Times New Roman" panose="02020603050405020304" pitchFamily="18" charset="0"/>
              </a:rPr>
              <a:t>Discrimination  </a:t>
            </a:r>
            <a:r>
              <a:rPr lang="en-US" sz="1200" i="1" dirty="0" err="1" smtClean="0">
                <a:latin typeface="Times New Roman" panose="02020603050405020304" pitchFamily="18" charset="0"/>
                <a:cs typeface="Times New Roman" panose="02020603050405020304" pitchFamily="18" charset="0"/>
              </a:rPr>
              <a:t>diagramm</a:t>
            </a:r>
            <a:r>
              <a:rPr lang="en-US" sz="1200" i="1" dirty="0" smtClean="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of </a:t>
            </a:r>
            <a:r>
              <a:rPr lang="en-US" sz="1200" i="1" dirty="0" err="1">
                <a:latin typeface="Times New Roman" panose="02020603050405020304" pitchFamily="18" charset="0"/>
                <a:cs typeface="Times New Roman" panose="02020603050405020304" pitchFamily="18" charset="0"/>
              </a:rPr>
              <a:t>Th</a:t>
            </a:r>
            <a:r>
              <a:rPr lang="en-US" sz="1200" i="1" baseline="-25000" dirty="0" err="1">
                <a:latin typeface="Times New Roman" panose="02020603050405020304" pitchFamily="18" charset="0"/>
                <a:cs typeface="Times New Roman" panose="02020603050405020304" pitchFamily="18" charset="0"/>
              </a:rPr>
              <a:t>N</a:t>
            </a:r>
            <a:r>
              <a:rPr lang="en-US" sz="1200" i="1" dirty="0" err="1">
                <a:latin typeface="Times New Roman" panose="02020603050405020304" pitchFamily="18" charset="0"/>
                <a:cs typeface="Times New Roman" panose="02020603050405020304" pitchFamily="18" charset="0"/>
              </a:rPr>
              <a:t>-Nb</a:t>
            </a:r>
            <a:r>
              <a:rPr lang="en-US" sz="1200" i="1" baseline="-25000" dirty="0" err="1">
                <a:latin typeface="Times New Roman" panose="02020603050405020304" pitchFamily="18" charset="0"/>
                <a:cs typeface="Times New Roman" panose="02020603050405020304" pitchFamily="18" charset="0"/>
              </a:rPr>
              <a:t>N</a:t>
            </a:r>
            <a:endParaRPr lang="ru-RU" sz="1200" i="1" baseline="-25000" dirty="0">
              <a:latin typeface="Times New Roman" panose="02020603050405020304" pitchFamily="18" charset="0"/>
              <a:cs typeface="Times New Roman" panose="02020603050405020304" pitchFamily="18" charset="0"/>
            </a:endParaRPr>
          </a:p>
        </p:txBody>
      </p:sp>
      <p:pic>
        <p:nvPicPr>
          <p:cNvPr id="70" name="Рисунок 69">
            <a:extLst>
              <a:ext uri="{FF2B5EF4-FFF2-40B4-BE49-F238E27FC236}">
                <a16:creationId xmlns:a16="http://schemas.microsoft.com/office/drawing/2014/main" xmlns="" id="{733FE7B6-7DD7-4A53-827E-F4E1FA72F289}"/>
              </a:ext>
            </a:extLst>
          </p:cNvPr>
          <p:cNvPicPr preferRelativeResize="0">
            <a:picLocks noChangeAspect="1"/>
          </p:cNvPicPr>
          <p:nvPr/>
        </p:nvPicPr>
        <p:blipFill>
          <a:blip r:embed="rId17" cstate="print">
            <a:extLst>
              <a:ext uri="{28A0092B-C50C-407E-A947-70E740481C1C}">
                <a14:useLocalDpi xmlns="" xmlns:a14="http://schemas.microsoft.com/office/drawing/2010/main" val="0"/>
              </a:ext>
            </a:extLst>
          </a:blip>
          <a:stretch>
            <a:fillRect/>
          </a:stretch>
        </p:blipFill>
        <p:spPr>
          <a:xfrm>
            <a:off x="126406" y="3968964"/>
            <a:ext cx="3911612" cy="2373041"/>
          </a:xfrm>
          <a:prstGeom prst="rect">
            <a:avLst/>
          </a:prstGeom>
        </p:spPr>
      </p:pic>
      <p:sp>
        <p:nvSpPr>
          <p:cNvPr id="71" name="TextBox 70">
            <a:extLst>
              <a:ext uri="{FF2B5EF4-FFF2-40B4-BE49-F238E27FC236}">
                <a16:creationId xmlns:a16="http://schemas.microsoft.com/office/drawing/2014/main" xmlns="" id="{2F744E0D-C891-4375-9C28-A0F75A32BFD3}"/>
              </a:ext>
            </a:extLst>
          </p:cNvPr>
          <p:cNvSpPr txBox="1"/>
          <p:nvPr/>
        </p:nvSpPr>
        <p:spPr>
          <a:xfrm>
            <a:off x="58731" y="3408966"/>
            <a:ext cx="4055855" cy="461665"/>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Discrimination diagrams of </a:t>
            </a:r>
            <a:r>
              <a:rPr lang="en-US" sz="1200" i="1" dirty="0" err="1">
                <a:latin typeface="Times New Roman" panose="02020603050405020304" pitchFamily="18" charset="0"/>
                <a:cs typeface="Times New Roman" panose="02020603050405020304" pitchFamily="18" charset="0"/>
              </a:rPr>
              <a:t>Nb</a:t>
            </a:r>
            <a:r>
              <a:rPr lang="en-US" sz="1200" i="1" dirty="0">
                <a:latin typeface="Times New Roman" panose="02020603050405020304" pitchFamily="18" charset="0"/>
                <a:cs typeface="Times New Roman" panose="02020603050405020304" pitchFamily="18" charset="0"/>
              </a:rPr>
              <a:t>/Y and </a:t>
            </a:r>
            <a:r>
              <a:rPr lang="en-US" sz="1200" i="1" dirty="0" err="1">
                <a:latin typeface="Times New Roman" panose="02020603050405020304" pitchFamily="18" charset="0"/>
                <a:cs typeface="Times New Roman" panose="02020603050405020304" pitchFamily="18" charset="0"/>
              </a:rPr>
              <a:t>Zr</a:t>
            </a:r>
            <a:r>
              <a:rPr lang="en-US" sz="1200" i="1" dirty="0">
                <a:latin typeface="Times New Roman" panose="02020603050405020304" pitchFamily="18" charset="0"/>
                <a:cs typeface="Times New Roman" panose="02020603050405020304" pitchFamily="18" charset="0"/>
              </a:rPr>
              <a:t>/Ti for volcanic rocks and </a:t>
            </a:r>
            <a:r>
              <a:rPr lang="en-US" sz="1200" i="1" dirty="0" err="1">
                <a:latin typeface="Times New Roman" panose="02020603050405020304" pitchFamily="18" charset="0"/>
                <a:cs typeface="Times New Roman" panose="02020603050405020304" pitchFamily="18" charset="0"/>
              </a:rPr>
              <a:t>apogabbros</a:t>
            </a:r>
            <a:r>
              <a:rPr lang="en-US" sz="1200" i="1" dirty="0">
                <a:latin typeface="Times New Roman" panose="02020603050405020304" pitchFamily="18" charset="0"/>
                <a:cs typeface="Times New Roman" panose="02020603050405020304" pitchFamily="18" charset="0"/>
              </a:rPr>
              <a:t> </a:t>
            </a:r>
            <a:r>
              <a:rPr lang="en-US" sz="1200" i="1" dirty="0" smtClean="0">
                <a:latin typeface="Times New Roman" panose="02020603050405020304" pitchFamily="18" charset="0"/>
                <a:cs typeface="Times New Roman" panose="02020603050405020304" pitchFamily="18" charset="0"/>
              </a:rPr>
              <a:t> of  the </a:t>
            </a:r>
            <a:r>
              <a:rPr lang="en-US" sz="1200" i="1" dirty="0">
                <a:latin typeface="Times New Roman" panose="02020603050405020304" pitchFamily="18" charset="0"/>
                <a:cs typeface="Times New Roman" panose="02020603050405020304" pitchFamily="18" charset="0"/>
              </a:rPr>
              <a:t>Ulan-</a:t>
            </a:r>
            <a:r>
              <a:rPr lang="en-US" sz="1200" i="1" dirty="0" err="1">
                <a:latin typeface="Times New Roman" panose="02020603050405020304" pitchFamily="18" charset="0"/>
                <a:cs typeface="Times New Roman" panose="02020603050405020304" pitchFamily="18" charset="0"/>
              </a:rPr>
              <a:t>Saridag</a:t>
            </a:r>
            <a:r>
              <a:rPr lang="en-US" sz="1200" i="1" dirty="0">
                <a:latin typeface="Times New Roman" panose="02020603050405020304" pitchFamily="18" charset="0"/>
                <a:cs typeface="Times New Roman" panose="02020603050405020304" pitchFamily="18" charset="0"/>
              </a:rPr>
              <a:t> </a:t>
            </a:r>
            <a:r>
              <a:rPr lang="en-US" sz="1200" i="1" dirty="0" smtClean="0">
                <a:latin typeface="Times New Roman" panose="02020603050405020304" pitchFamily="18" charset="0"/>
                <a:cs typeface="Times New Roman" panose="02020603050405020304" pitchFamily="18" charset="0"/>
              </a:rPr>
              <a:t>massive</a:t>
            </a:r>
            <a:endParaRPr lang="ru-RU" sz="1200" i="1" dirty="0">
              <a:latin typeface="Times New Roman" panose="02020603050405020304" pitchFamily="18" charset="0"/>
              <a:cs typeface="Times New Roman" panose="02020603050405020304" pitchFamily="18" charset="0"/>
            </a:endParaRPr>
          </a:p>
        </p:txBody>
      </p:sp>
      <p:sp>
        <p:nvSpPr>
          <p:cNvPr id="72" name="Прямоугольник 71"/>
          <p:cNvSpPr/>
          <p:nvPr/>
        </p:nvSpPr>
        <p:spPr>
          <a:xfrm>
            <a:off x="6619984" y="1597880"/>
            <a:ext cx="288000" cy="7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latin typeface="Times New Roman" panose="02020603050405020304" pitchFamily="18" charset="0"/>
                <a:cs typeface="Times New Roman" panose="02020603050405020304" pitchFamily="18" charset="0"/>
              </a:rPr>
              <a:t>10</a:t>
            </a:r>
            <a:endParaRPr lang="ru-RU" sz="600" dirty="0">
              <a:solidFill>
                <a:schemeClr val="tx1"/>
              </a:solidFill>
              <a:latin typeface="Times New Roman" panose="02020603050405020304" pitchFamily="18" charset="0"/>
              <a:cs typeface="Times New Roman" panose="02020603050405020304" pitchFamily="18" charset="0"/>
            </a:endParaRPr>
          </a:p>
        </p:txBody>
      </p:sp>
      <p:sp>
        <p:nvSpPr>
          <p:cNvPr id="73" name="Прямоугольник 72"/>
          <p:cNvSpPr/>
          <p:nvPr/>
        </p:nvSpPr>
        <p:spPr>
          <a:xfrm>
            <a:off x="6144263" y="1587844"/>
            <a:ext cx="324000" cy="7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rPr>
              <a:t>7</a:t>
            </a:r>
            <a:endParaRPr lang="ru-RU" sz="600" dirty="0">
              <a:solidFill>
                <a:schemeClr val="tx1"/>
              </a:solidFill>
            </a:endParaRPr>
          </a:p>
        </p:txBody>
      </p:sp>
      <p:sp>
        <p:nvSpPr>
          <p:cNvPr id="74" name="Прямоугольник 73"/>
          <p:cNvSpPr/>
          <p:nvPr/>
        </p:nvSpPr>
        <p:spPr>
          <a:xfrm>
            <a:off x="6158552" y="1775006"/>
            <a:ext cx="288000" cy="5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latin typeface="Times New Roman" panose="02020603050405020304" pitchFamily="18" charset="0"/>
                <a:cs typeface="Times New Roman" panose="02020603050405020304" pitchFamily="18" charset="0"/>
              </a:rPr>
              <a:t>9</a:t>
            </a:r>
            <a:endParaRPr lang="ru-RU" sz="600" dirty="0">
              <a:solidFill>
                <a:schemeClr val="tx1"/>
              </a:solidFill>
              <a:latin typeface="Times New Roman" panose="02020603050405020304" pitchFamily="18" charset="0"/>
              <a:cs typeface="Times New Roman" panose="02020603050405020304" pitchFamily="18" charset="0"/>
            </a:endParaRPr>
          </a:p>
        </p:txBody>
      </p:sp>
      <p:sp>
        <p:nvSpPr>
          <p:cNvPr id="75" name="Прямоугольник 74"/>
          <p:cNvSpPr/>
          <p:nvPr/>
        </p:nvSpPr>
        <p:spPr>
          <a:xfrm>
            <a:off x="6196915" y="1927406"/>
            <a:ext cx="273098" cy="5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latin typeface="Times New Roman" panose="02020603050405020304" pitchFamily="18" charset="0"/>
                <a:cs typeface="Times New Roman" panose="02020603050405020304" pitchFamily="18" charset="0"/>
              </a:rPr>
              <a:t>15</a:t>
            </a:r>
            <a:endParaRPr lang="ru-RU" sz="600" dirty="0">
              <a:solidFill>
                <a:schemeClr val="tx1"/>
              </a:solidFill>
              <a:latin typeface="Times New Roman" panose="02020603050405020304" pitchFamily="18" charset="0"/>
              <a:cs typeface="Times New Roman" panose="02020603050405020304" pitchFamily="18" charset="0"/>
            </a:endParaRPr>
          </a:p>
        </p:txBody>
      </p:sp>
      <p:sp>
        <p:nvSpPr>
          <p:cNvPr id="76" name="Прямоугольник 75"/>
          <p:cNvSpPr/>
          <p:nvPr/>
        </p:nvSpPr>
        <p:spPr>
          <a:xfrm>
            <a:off x="6633773" y="1931433"/>
            <a:ext cx="273098" cy="5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latin typeface="Times New Roman" panose="02020603050405020304" pitchFamily="18" charset="0"/>
                <a:cs typeface="Times New Roman" panose="02020603050405020304" pitchFamily="18" charset="0"/>
              </a:rPr>
              <a:t>16</a:t>
            </a:r>
            <a:endParaRPr lang="ru-RU" sz="600" dirty="0">
              <a:solidFill>
                <a:schemeClr val="tx1"/>
              </a:solidFill>
              <a:latin typeface="Times New Roman" panose="02020603050405020304" pitchFamily="18" charset="0"/>
              <a:cs typeface="Times New Roman" panose="02020603050405020304" pitchFamily="18" charset="0"/>
            </a:endParaRPr>
          </a:p>
        </p:txBody>
      </p:sp>
      <p:sp>
        <p:nvSpPr>
          <p:cNvPr id="77" name="Прямоугольник 76"/>
          <p:cNvSpPr/>
          <p:nvPr/>
        </p:nvSpPr>
        <p:spPr>
          <a:xfrm>
            <a:off x="7039020" y="1923535"/>
            <a:ext cx="273098" cy="7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latin typeface="Times New Roman" panose="02020603050405020304" pitchFamily="18" charset="0"/>
                <a:cs typeface="Times New Roman" panose="02020603050405020304" pitchFamily="18" charset="0"/>
              </a:rPr>
              <a:t>17</a:t>
            </a:r>
            <a:endParaRPr lang="ru-RU" sz="600" dirty="0">
              <a:solidFill>
                <a:schemeClr val="tx1"/>
              </a:solidFill>
              <a:latin typeface="Times New Roman" panose="02020603050405020304" pitchFamily="18" charset="0"/>
              <a:cs typeface="Times New Roman" panose="02020603050405020304" pitchFamily="18" charset="0"/>
            </a:endParaRPr>
          </a:p>
        </p:txBody>
      </p:sp>
      <p:sp>
        <p:nvSpPr>
          <p:cNvPr id="78" name="Прямоугольник 77"/>
          <p:cNvSpPr/>
          <p:nvPr/>
        </p:nvSpPr>
        <p:spPr>
          <a:xfrm>
            <a:off x="6605307" y="2108580"/>
            <a:ext cx="298876" cy="25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Прямоугольник 78"/>
          <p:cNvSpPr/>
          <p:nvPr/>
        </p:nvSpPr>
        <p:spPr>
          <a:xfrm>
            <a:off x="6156187" y="2084094"/>
            <a:ext cx="324000" cy="28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latin typeface="Times New Roman" panose="02020603050405020304" pitchFamily="18" charset="0"/>
                <a:cs typeface="Times New Roman" panose="02020603050405020304" pitchFamily="18" charset="0"/>
              </a:rPr>
              <a:t>1</a:t>
            </a:r>
          </a:p>
          <a:p>
            <a:r>
              <a:rPr lang="en-US" sz="600" dirty="0">
                <a:solidFill>
                  <a:schemeClr val="tx1"/>
                </a:solidFill>
                <a:latin typeface="Times New Roman" panose="02020603050405020304" pitchFamily="18" charset="0"/>
                <a:cs typeface="Times New Roman" panose="02020603050405020304" pitchFamily="18" charset="0"/>
              </a:rPr>
              <a:t>4</a:t>
            </a:r>
          </a:p>
          <a:p>
            <a:r>
              <a:rPr lang="en-US" sz="600" dirty="0">
                <a:solidFill>
                  <a:schemeClr val="tx1"/>
                </a:solidFill>
                <a:latin typeface="Times New Roman" panose="02020603050405020304" pitchFamily="18" charset="0"/>
                <a:cs typeface="Times New Roman" panose="02020603050405020304" pitchFamily="18" charset="0"/>
              </a:rPr>
              <a:t>3</a:t>
            </a:r>
            <a:endParaRPr lang="ru-RU" sz="600" dirty="0">
              <a:solidFill>
                <a:schemeClr val="tx1"/>
              </a:solidFill>
              <a:latin typeface="Times New Roman" panose="02020603050405020304" pitchFamily="18" charset="0"/>
              <a:cs typeface="Times New Roman" panose="02020603050405020304" pitchFamily="18" charset="0"/>
            </a:endParaRPr>
          </a:p>
        </p:txBody>
      </p:sp>
      <p:sp>
        <p:nvSpPr>
          <p:cNvPr id="80" name="Прямоугольник 79"/>
          <p:cNvSpPr/>
          <p:nvPr/>
        </p:nvSpPr>
        <p:spPr>
          <a:xfrm>
            <a:off x="6596962" y="1327153"/>
            <a:ext cx="324000" cy="18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1" name="Прямоугольник 80"/>
          <p:cNvSpPr/>
          <p:nvPr/>
        </p:nvSpPr>
        <p:spPr>
          <a:xfrm>
            <a:off x="6593943" y="1336976"/>
            <a:ext cx="270634" cy="18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rPr>
              <a:t>12</a:t>
            </a:r>
          </a:p>
          <a:p>
            <a:r>
              <a:rPr lang="en-US" sz="600" dirty="0">
                <a:solidFill>
                  <a:schemeClr val="tx1"/>
                </a:solidFill>
              </a:rPr>
              <a:t>14</a:t>
            </a:r>
            <a:endParaRPr lang="ru-RU" sz="600" dirty="0">
              <a:solidFill>
                <a:schemeClr val="tx1"/>
              </a:solidFill>
            </a:endParaRPr>
          </a:p>
        </p:txBody>
      </p:sp>
      <p:sp>
        <p:nvSpPr>
          <p:cNvPr id="83" name="Прямоугольник 82"/>
          <p:cNvSpPr/>
          <p:nvPr/>
        </p:nvSpPr>
        <p:spPr>
          <a:xfrm>
            <a:off x="6627193" y="2089741"/>
            <a:ext cx="288000" cy="28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latin typeface="Times New Roman" panose="02020603050405020304" pitchFamily="18" charset="0"/>
                <a:cs typeface="Times New Roman" panose="02020603050405020304" pitchFamily="18" charset="0"/>
              </a:rPr>
              <a:t>5</a:t>
            </a:r>
          </a:p>
          <a:p>
            <a:r>
              <a:rPr lang="en-US" sz="600" dirty="0">
                <a:solidFill>
                  <a:schemeClr val="tx1"/>
                </a:solidFill>
                <a:latin typeface="Times New Roman" panose="02020603050405020304" pitchFamily="18" charset="0"/>
                <a:cs typeface="Times New Roman" panose="02020603050405020304" pitchFamily="18" charset="0"/>
              </a:rPr>
              <a:t>6</a:t>
            </a:r>
          </a:p>
          <a:p>
            <a:r>
              <a:rPr lang="en-US" sz="600" dirty="0">
                <a:solidFill>
                  <a:schemeClr val="tx1"/>
                </a:solidFill>
                <a:latin typeface="Times New Roman" panose="02020603050405020304" pitchFamily="18" charset="0"/>
                <a:cs typeface="Times New Roman" panose="02020603050405020304" pitchFamily="18" charset="0"/>
              </a:rPr>
              <a:t>2</a:t>
            </a:r>
            <a:endParaRPr lang="ru-RU" sz="600" dirty="0">
              <a:solidFill>
                <a:schemeClr val="tx1"/>
              </a:solidFill>
              <a:latin typeface="Times New Roman" panose="02020603050405020304" pitchFamily="18" charset="0"/>
              <a:cs typeface="Times New Roman" panose="02020603050405020304" pitchFamily="18" charset="0"/>
            </a:endParaRPr>
          </a:p>
        </p:txBody>
      </p:sp>
      <p:sp>
        <p:nvSpPr>
          <p:cNvPr id="84" name="TextBox 83">
            <a:extLst>
              <a:ext uri="{FF2B5EF4-FFF2-40B4-BE49-F238E27FC236}">
                <a16:creationId xmlns:a16="http://schemas.microsoft.com/office/drawing/2014/main" xmlns="" id="{3407D248-DBF9-47EA-8082-A828FEE3FBFD}"/>
              </a:ext>
            </a:extLst>
          </p:cNvPr>
          <p:cNvSpPr txBox="1"/>
          <p:nvPr/>
        </p:nvSpPr>
        <p:spPr>
          <a:xfrm>
            <a:off x="3556572" y="4296924"/>
            <a:ext cx="481445" cy="1643527"/>
          </a:xfrm>
          <a:prstGeom prst="rect">
            <a:avLst/>
          </a:prstGeom>
          <a:solidFill>
            <a:schemeClr val="bg1"/>
          </a:solidFill>
        </p:spPr>
        <p:txBody>
          <a:bodyPr wrap="square" rtlCol="0">
            <a:spAutoFit/>
          </a:bodyPr>
          <a:lstStyle/>
          <a:p>
            <a:pPr>
              <a:lnSpc>
                <a:spcPct val="120000"/>
              </a:lnSpc>
            </a:pPr>
            <a:r>
              <a:rPr lang="en-US" sz="700" i="1" dirty="0">
                <a:latin typeface="Times New Roman" panose="02020603050405020304" pitchFamily="18" charset="0"/>
                <a:cs typeface="Times New Roman" panose="02020603050405020304" pitchFamily="18" charset="0"/>
              </a:rPr>
              <a:t>11</a:t>
            </a:r>
          </a:p>
          <a:p>
            <a:pPr>
              <a:lnSpc>
                <a:spcPct val="120000"/>
              </a:lnSpc>
            </a:pPr>
            <a:r>
              <a:rPr lang="en-US" sz="700" i="1" dirty="0">
                <a:latin typeface="Times New Roman" panose="02020603050405020304" pitchFamily="18" charset="0"/>
                <a:cs typeface="Times New Roman" panose="02020603050405020304" pitchFamily="18" charset="0"/>
              </a:rPr>
              <a:t>12</a:t>
            </a:r>
          </a:p>
          <a:p>
            <a:pPr>
              <a:lnSpc>
                <a:spcPct val="120000"/>
              </a:lnSpc>
            </a:pPr>
            <a:r>
              <a:rPr lang="en-US" sz="700" i="1" dirty="0">
                <a:latin typeface="Times New Roman" panose="02020603050405020304" pitchFamily="18" charset="0"/>
                <a:cs typeface="Times New Roman" panose="02020603050405020304" pitchFamily="18" charset="0"/>
              </a:rPr>
              <a:t>13</a:t>
            </a:r>
          </a:p>
          <a:p>
            <a:pPr>
              <a:lnSpc>
                <a:spcPct val="120000"/>
              </a:lnSpc>
            </a:pPr>
            <a:r>
              <a:rPr lang="en-US" sz="700" i="1" dirty="0">
                <a:latin typeface="Times New Roman" panose="02020603050405020304" pitchFamily="18" charset="0"/>
                <a:cs typeface="Times New Roman" panose="02020603050405020304" pitchFamily="18" charset="0"/>
              </a:rPr>
              <a:t>14</a:t>
            </a:r>
          </a:p>
          <a:p>
            <a:pPr>
              <a:lnSpc>
                <a:spcPct val="120000"/>
              </a:lnSpc>
            </a:pPr>
            <a:r>
              <a:rPr lang="en-US" sz="700" i="1" dirty="0">
                <a:latin typeface="Times New Roman" panose="02020603050405020304" pitchFamily="18" charset="0"/>
                <a:cs typeface="Times New Roman" panose="02020603050405020304" pitchFamily="18" charset="0"/>
              </a:rPr>
              <a:t>20</a:t>
            </a:r>
          </a:p>
          <a:p>
            <a:pPr>
              <a:lnSpc>
                <a:spcPct val="120000"/>
              </a:lnSpc>
            </a:pPr>
            <a:r>
              <a:rPr lang="en-US" sz="700" i="1" dirty="0">
                <a:latin typeface="Times New Roman" panose="02020603050405020304" pitchFamily="18" charset="0"/>
                <a:cs typeface="Times New Roman" panose="02020603050405020304" pitchFamily="18" charset="0"/>
              </a:rPr>
              <a:t>8</a:t>
            </a:r>
          </a:p>
          <a:p>
            <a:pPr>
              <a:lnSpc>
                <a:spcPct val="120000"/>
              </a:lnSpc>
            </a:pPr>
            <a:r>
              <a:rPr lang="en-US" sz="700" i="1" dirty="0">
                <a:latin typeface="Times New Roman" panose="02020603050405020304" pitchFamily="18" charset="0"/>
                <a:cs typeface="Times New Roman" panose="02020603050405020304" pitchFamily="18" charset="0"/>
              </a:rPr>
              <a:t>7</a:t>
            </a:r>
          </a:p>
          <a:p>
            <a:pPr>
              <a:lnSpc>
                <a:spcPct val="120000"/>
              </a:lnSpc>
            </a:pPr>
            <a:r>
              <a:rPr lang="en-US" sz="700" i="1" dirty="0">
                <a:latin typeface="Times New Roman" panose="02020603050405020304" pitchFamily="18" charset="0"/>
                <a:cs typeface="Times New Roman" panose="02020603050405020304" pitchFamily="18" charset="0"/>
              </a:rPr>
              <a:t>10</a:t>
            </a:r>
          </a:p>
          <a:p>
            <a:pPr>
              <a:lnSpc>
                <a:spcPct val="120000"/>
              </a:lnSpc>
            </a:pPr>
            <a:r>
              <a:rPr lang="en-US" sz="700" i="1" dirty="0">
                <a:latin typeface="Times New Roman" panose="02020603050405020304" pitchFamily="18" charset="0"/>
                <a:cs typeface="Times New Roman" panose="02020603050405020304" pitchFamily="18" charset="0"/>
              </a:rPr>
              <a:t>17</a:t>
            </a:r>
          </a:p>
          <a:p>
            <a:pPr>
              <a:lnSpc>
                <a:spcPct val="120000"/>
              </a:lnSpc>
            </a:pPr>
            <a:r>
              <a:rPr lang="en-US" sz="700" i="1" dirty="0">
                <a:latin typeface="Times New Roman" panose="02020603050405020304" pitchFamily="18" charset="0"/>
                <a:cs typeface="Times New Roman" panose="02020603050405020304" pitchFamily="18" charset="0"/>
              </a:rPr>
              <a:t>15</a:t>
            </a:r>
          </a:p>
          <a:p>
            <a:pPr>
              <a:lnSpc>
                <a:spcPct val="120000"/>
              </a:lnSpc>
            </a:pPr>
            <a:r>
              <a:rPr lang="en-US" sz="700" i="1" dirty="0">
                <a:latin typeface="Times New Roman" panose="02020603050405020304" pitchFamily="18" charset="0"/>
                <a:cs typeface="Times New Roman" panose="02020603050405020304" pitchFamily="18" charset="0"/>
              </a:rPr>
              <a:t>16</a:t>
            </a:r>
          </a:p>
          <a:p>
            <a:pPr>
              <a:lnSpc>
                <a:spcPct val="120000"/>
              </a:lnSpc>
            </a:pPr>
            <a:r>
              <a:rPr lang="en-US" sz="700" i="1" dirty="0">
                <a:latin typeface="Times New Roman" panose="02020603050405020304" pitchFamily="18" charset="0"/>
                <a:cs typeface="Times New Roman" panose="02020603050405020304" pitchFamily="18" charset="0"/>
              </a:rPr>
              <a:t>9</a:t>
            </a:r>
          </a:p>
        </p:txBody>
      </p:sp>
      <p:graphicFrame>
        <p:nvGraphicFramePr>
          <p:cNvPr id="58" name="Диаграмма 57"/>
          <p:cNvGraphicFramePr>
            <a:graphicFrameLocks/>
          </p:cNvGraphicFramePr>
          <p:nvPr/>
        </p:nvGraphicFramePr>
        <p:xfrm>
          <a:off x="10137649" y="5593191"/>
          <a:ext cx="1954235" cy="1176599"/>
        </p:xfrm>
        <a:graphic>
          <a:graphicData uri="http://schemas.openxmlformats.org/drawingml/2006/chart">
            <c:chart xmlns:c="http://schemas.openxmlformats.org/drawingml/2006/chart" xmlns:r="http://schemas.openxmlformats.org/officeDocument/2006/relationships" r:id="rId18"/>
          </a:graphicData>
        </a:graphic>
      </p:graphicFrame>
      <p:sp>
        <p:nvSpPr>
          <p:cNvPr id="85" name="TextBox 84"/>
          <p:cNvSpPr txBox="1"/>
          <p:nvPr/>
        </p:nvSpPr>
        <p:spPr>
          <a:xfrm>
            <a:off x="11019582" y="5629411"/>
            <a:ext cx="1018448" cy="215444"/>
          </a:xfrm>
          <a:prstGeom prst="rect">
            <a:avLst/>
          </a:prstGeom>
          <a:solidFill>
            <a:schemeClr val="bg1"/>
          </a:solidFill>
        </p:spPr>
        <p:txBody>
          <a:bodyPr wrap="square" rtlCol="0">
            <a:spAutoFit/>
          </a:bodyPr>
          <a:lstStyle/>
          <a:p>
            <a:pPr algn="ctr">
              <a:defRPr sz="1200" b="0" i="0" u="none" strike="noStrike" kern="1200" spc="0" baseline="0">
                <a:solidFill>
                  <a:prstClr val="black">
                    <a:lumMod val="65000"/>
                    <a:lumOff val="35000"/>
                  </a:prstClr>
                </a:solidFill>
                <a:latin typeface="Times New Roman" panose="02020603050405020304" pitchFamily="18" charset="0"/>
                <a:ea typeface="+mn-ea"/>
                <a:cs typeface="Times New Roman" panose="02020603050405020304" pitchFamily="18" charset="0"/>
              </a:defRPr>
            </a:pPr>
            <a:r>
              <a:rPr lang="en-US" sz="800" spc="-20" dirty="0">
                <a:latin typeface="Times New Roman" panose="02020603050405020304" pitchFamily="18" charset="0"/>
                <a:cs typeface="Times New Roman" panose="02020603050405020304" pitchFamily="18" charset="0"/>
              </a:rPr>
              <a:t>Basalt, </a:t>
            </a:r>
            <a:r>
              <a:rPr lang="en-US" sz="800" spc="-20" dirty="0" err="1">
                <a:latin typeface="Times New Roman" panose="02020603050405020304" pitchFamily="18" charset="0"/>
                <a:cs typeface="Times New Roman" panose="02020603050405020304" pitchFamily="18" charset="0"/>
              </a:rPr>
              <a:t>trahyandesites</a:t>
            </a:r>
            <a:endParaRPr lang="en-US" sz="8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240984152"/>
      </p:ext>
    </p:extLst>
  </p:cSld>
  <p:clrMapOvr>
    <a:masterClrMapping/>
  </p:clrMapOvr>
  <p:transition advTm="25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H:\ЛИЧНОЕ\2016\104OLYMP\P7304513.JPG"/>
          <p:cNvPicPr>
            <a:picLocks noChangeAspect="1"/>
          </p:cNvPicPr>
          <p:nvPr/>
        </p:nvPicPr>
        <p:blipFill rotWithShape="1">
          <a:blip r:embed="rId2" cstate="print">
            <a:extLst>
              <a:ext uri="{28A0092B-C50C-407E-A947-70E740481C1C}">
                <a14:useLocalDpi xmlns="" xmlns:a14="http://schemas.microsoft.com/office/drawing/2010/main" val="0"/>
              </a:ext>
            </a:extLst>
          </a:blip>
          <a:srcRect t="15598" b="9396"/>
          <a:stretch/>
        </p:blipFill>
        <p:spPr bwMode="auto">
          <a:xfrm>
            <a:off x="0" y="0"/>
            <a:ext cx="12192000" cy="6858000"/>
          </a:xfrm>
          <a:prstGeom prst="rect">
            <a:avLst/>
          </a:prstGeom>
          <a:noFill/>
          <a:ln>
            <a:noFill/>
          </a:ln>
        </p:spPr>
      </p:pic>
      <p:sp>
        <p:nvSpPr>
          <p:cNvPr id="8" name="Объект 7">
            <a:extLst>
              <a:ext uri="{FF2B5EF4-FFF2-40B4-BE49-F238E27FC236}">
                <a16:creationId xmlns:a16="http://schemas.microsoft.com/office/drawing/2014/main" xmlns="" id="{702AF000-C782-4BD6-A9A0-41321E8A4875}"/>
              </a:ext>
            </a:extLst>
          </p:cNvPr>
          <p:cNvSpPr>
            <a:spLocks noGrp="1"/>
          </p:cNvSpPr>
          <p:nvPr>
            <p:ph idx="1"/>
          </p:nvPr>
        </p:nvSpPr>
        <p:spPr>
          <a:xfrm>
            <a:off x="3575370" y="6146697"/>
            <a:ext cx="5196663" cy="556068"/>
          </a:xfrm>
        </p:spPr>
        <p:txBody>
          <a:bodyPr>
            <a:noAutofit/>
          </a:bodyPr>
          <a:lstStyle/>
          <a:p>
            <a:pPr marL="0" indent="0">
              <a:buNone/>
            </a:pPr>
            <a:r>
              <a:rPr lang="en-US" sz="4000" dirty="0">
                <a:solidFill>
                  <a:schemeClr val="bg1"/>
                </a:solidFill>
                <a:latin typeface="Times New Roman" panose="02020603050405020304" pitchFamily="18" charset="0"/>
                <a:cs typeface="Times New Roman" panose="02020603050405020304" pitchFamily="18" charset="0"/>
              </a:rPr>
              <a:t>Thank you for attention</a:t>
            </a:r>
          </a:p>
        </p:txBody>
      </p:sp>
      <p:sp>
        <p:nvSpPr>
          <p:cNvPr id="2" name="TextBox 1"/>
          <p:cNvSpPr txBox="1"/>
          <p:nvPr/>
        </p:nvSpPr>
        <p:spPr>
          <a:xfrm>
            <a:off x="0" y="0"/>
            <a:ext cx="12168000" cy="5047536"/>
          </a:xfrm>
          <a:prstGeom prst="rect">
            <a:avLst/>
          </a:prstGeom>
          <a:solidFill>
            <a:schemeClr val="accent5">
              <a:lumMod val="40000"/>
              <a:lumOff val="60000"/>
              <a:alpha val="50000"/>
            </a:schemeClr>
          </a:solidFill>
        </p:spPr>
        <p:txBody>
          <a:bodyPr wrap="square" rtlCol="0">
            <a:spAutoFit/>
          </a:bodyPr>
          <a:lstStyle/>
          <a:p>
            <a:r>
              <a:rPr lang="en-US" sz="1400" dirty="0">
                <a:solidFill>
                  <a:srgbClr val="002060"/>
                </a:solidFill>
                <a:latin typeface="Times New Roman" panose="02020603050405020304" pitchFamily="18" charset="0"/>
                <a:cs typeface="Times New Roman" panose="02020603050405020304" pitchFamily="18" charset="0"/>
              </a:rPr>
              <a:t>7</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smtClean="0">
                <a:solidFill>
                  <a:srgbClr val="002060"/>
                </a:solidFill>
                <a:latin typeface="Times New Roman" panose="02020603050405020304" pitchFamily="18" charset="0"/>
                <a:cs typeface="Times New Roman" panose="02020603050405020304" pitchFamily="18" charset="0"/>
              </a:rPr>
              <a:t>Chondrite-</a:t>
            </a:r>
            <a:r>
              <a:rPr lang="en-US" sz="1400" b="1" dirty="0" err="1" smtClean="0">
                <a:solidFill>
                  <a:srgbClr val="002060"/>
                </a:solidFill>
                <a:latin typeface="Times New Roman" panose="02020603050405020304" pitchFamily="18" charset="0"/>
                <a:cs typeface="Times New Roman" panose="02020603050405020304" pitchFamily="18" charset="0"/>
              </a:rPr>
              <a:t>normalised</a:t>
            </a:r>
            <a:r>
              <a:rPr lang="en-US" sz="1400" b="1" dirty="0" smtClean="0">
                <a:solidFill>
                  <a:srgbClr val="002060"/>
                </a:solidFill>
                <a:latin typeface="Times New Roman" panose="02020603050405020304" pitchFamily="18" charset="0"/>
                <a:cs typeface="Times New Roman" panose="02020603050405020304" pitchFamily="18" charset="0"/>
              </a:rPr>
              <a:t> </a:t>
            </a:r>
            <a:r>
              <a:rPr lang="en-US" sz="1400" b="1" dirty="0">
                <a:solidFill>
                  <a:srgbClr val="002060"/>
                </a:solidFill>
                <a:latin typeface="Times New Roman" panose="02020603050405020304" pitchFamily="18" charset="0"/>
                <a:cs typeface="Times New Roman" panose="02020603050405020304" pitchFamily="18" charset="0"/>
              </a:rPr>
              <a:t>PGE patterns of </a:t>
            </a:r>
            <a:r>
              <a:rPr lang="en-US" sz="1400" b="1" dirty="0" smtClean="0">
                <a:solidFill>
                  <a:srgbClr val="002060"/>
                </a:solidFill>
                <a:latin typeface="Times New Roman" panose="02020603050405020304" pitchFamily="18" charset="0"/>
                <a:cs typeface="Times New Roman" panose="02020603050405020304" pitchFamily="18" charset="0"/>
              </a:rPr>
              <a:t>Ulan-Saridag </a:t>
            </a:r>
            <a:r>
              <a:rPr lang="en-US" sz="1400" b="1" dirty="0">
                <a:solidFill>
                  <a:srgbClr val="002060"/>
                </a:solidFill>
                <a:latin typeface="Times New Roman" panose="02020603050405020304" pitchFamily="18" charset="0"/>
                <a:cs typeface="Times New Roman" panose="02020603050405020304" pitchFamily="18" charset="0"/>
              </a:rPr>
              <a:t>chromitites display average (</a:t>
            </a:r>
            <a:r>
              <a:rPr lang="en-US" sz="1400" b="1" dirty="0" err="1">
                <a:solidFill>
                  <a:srgbClr val="002060"/>
                </a:solidFill>
                <a:latin typeface="Times New Roman" panose="02020603050405020304" pitchFamily="18" charset="0"/>
                <a:cs typeface="Times New Roman" panose="02020603050405020304" pitchFamily="18" charset="0"/>
              </a:rPr>
              <a:t>Os+Ir+Ru</a:t>
            </a:r>
            <a:r>
              <a:rPr lang="en-US" sz="1400" b="1" dirty="0">
                <a:solidFill>
                  <a:srgbClr val="002060"/>
                </a:solidFill>
                <a:latin typeface="Times New Roman" panose="02020603050405020304" pitchFamily="18" charset="0"/>
                <a:cs typeface="Times New Roman" panose="02020603050405020304" pitchFamily="18" charset="0"/>
              </a:rPr>
              <a:t>)/(</a:t>
            </a:r>
            <a:r>
              <a:rPr lang="en-US" sz="1400" b="1" dirty="0" err="1">
                <a:solidFill>
                  <a:srgbClr val="002060"/>
                </a:solidFill>
                <a:latin typeface="Times New Roman" panose="02020603050405020304" pitchFamily="18" charset="0"/>
                <a:cs typeface="Times New Roman" panose="02020603050405020304" pitchFamily="18" charset="0"/>
              </a:rPr>
              <a:t>Rh+Pt+Pd</a:t>
            </a:r>
            <a:r>
              <a:rPr lang="en-US" sz="1400" b="1" dirty="0">
                <a:solidFill>
                  <a:srgbClr val="002060"/>
                </a:solidFill>
                <a:latin typeface="Times New Roman" panose="02020603050405020304" pitchFamily="18" charset="0"/>
                <a:cs typeface="Times New Roman" panose="02020603050405020304" pitchFamily="18" charset="0"/>
              </a:rPr>
              <a:t>) ratios typical of Cr-rich chromitites formed in the mantle section of supra subduction zone ophiolites. The processes leading to extreme fractionation of PGE can be connected fluid-saturated supra-subduction. </a:t>
            </a:r>
          </a:p>
          <a:p>
            <a:r>
              <a:rPr lang="en-US" sz="1400" b="1" dirty="0" smtClean="0">
                <a:solidFill>
                  <a:srgbClr val="002060"/>
                </a:solidFill>
                <a:latin typeface="Times New Roman" panose="02020603050405020304" pitchFamily="18" charset="0"/>
                <a:cs typeface="Times New Roman" panose="02020603050405020304" pitchFamily="18" charset="0"/>
              </a:rPr>
              <a:t>It </a:t>
            </a:r>
            <a:r>
              <a:rPr lang="en-US" sz="1400" b="1" dirty="0">
                <a:solidFill>
                  <a:srgbClr val="002060"/>
                </a:solidFill>
                <a:latin typeface="Times New Roman" panose="02020603050405020304" pitchFamily="18" charset="0"/>
                <a:cs typeface="Times New Roman" panose="02020603050405020304" pitchFamily="18" charset="0"/>
              </a:rPr>
              <a:t>is known that (</a:t>
            </a:r>
            <a:r>
              <a:rPr lang="en-US" sz="1400" b="1" dirty="0" err="1">
                <a:solidFill>
                  <a:srgbClr val="002060"/>
                </a:solidFill>
                <a:latin typeface="Times New Roman" panose="02020603050405020304" pitchFamily="18" charset="0"/>
                <a:cs typeface="Times New Roman" panose="02020603050405020304" pitchFamily="18" charset="0"/>
              </a:rPr>
              <a:t>Os-Ir</a:t>
            </a:r>
            <a:r>
              <a:rPr lang="en-US" sz="1400" b="1" dirty="0">
                <a:solidFill>
                  <a:srgbClr val="002060"/>
                </a:solidFill>
                <a:latin typeface="Times New Roman" panose="02020603050405020304" pitchFamily="18" charset="0"/>
                <a:cs typeface="Times New Roman" panose="02020603050405020304" pitchFamily="18" charset="0"/>
              </a:rPr>
              <a:t>) and solid solutions of </a:t>
            </a:r>
            <a:r>
              <a:rPr lang="en-US" sz="1400" b="1" dirty="0" err="1">
                <a:solidFill>
                  <a:srgbClr val="002060"/>
                </a:solidFill>
                <a:latin typeface="Times New Roman" panose="02020603050405020304" pitchFamily="18" charset="0"/>
                <a:cs typeface="Times New Roman" panose="02020603050405020304" pitchFamily="18" charset="0"/>
              </a:rPr>
              <a:t>laurit-erlichmanite</a:t>
            </a:r>
            <a:r>
              <a:rPr lang="en-US" sz="1400" b="1" dirty="0">
                <a:solidFill>
                  <a:srgbClr val="002060"/>
                </a:solidFill>
                <a:latin typeface="Times New Roman" panose="02020603050405020304" pitchFamily="18" charset="0"/>
                <a:cs typeface="Times New Roman" panose="02020603050405020304" pitchFamily="18" charset="0"/>
              </a:rPr>
              <a:t> are forming before or nearly simultaneously with the segregation of chrome - spinel in the upper mantle at </a:t>
            </a:r>
            <a:r>
              <a:rPr lang="en-US" sz="1400" b="1" dirty="0" smtClean="0">
                <a:solidFill>
                  <a:srgbClr val="002060"/>
                </a:solidFill>
                <a:latin typeface="Times New Roman" panose="02020603050405020304" pitchFamily="18" charset="0"/>
                <a:cs typeface="Times New Roman" panose="02020603050405020304" pitchFamily="18" charset="0"/>
              </a:rPr>
              <a:t>T=1200°C </a:t>
            </a:r>
            <a:r>
              <a:rPr lang="en-US" sz="1400" b="1" dirty="0">
                <a:solidFill>
                  <a:srgbClr val="002060"/>
                </a:solidFill>
                <a:latin typeface="Times New Roman" panose="02020603050405020304" pitchFamily="18" charset="0"/>
                <a:cs typeface="Times New Roman" panose="02020603050405020304" pitchFamily="18" charset="0"/>
              </a:rPr>
              <a:t>and P= 5-10 </a:t>
            </a:r>
            <a:r>
              <a:rPr lang="en-US" sz="1400" b="1" dirty="0" err="1">
                <a:solidFill>
                  <a:srgbClr val="002060"/>
                </a:solidFill>
                <a:latin typeface="Times New Roman" panose="02020603050405020304" pitchFamily="18" charset="0"/>
                <a:cs typeface="Times New Roman" panose="02020603050405020304" pitchFamily="18" charset="0"/>
              </a:rPr>
              <a:t>kbar</a:t>
            </a:r>
            <a:r>
              <a:rPr lang="en-US" sz="1400" b="1" dirty="0">
                <a:solidFill>
                  <a:srgbClr val="002060"/>
                </a:solidFill>
                <a:latin typeface="Times New Roman" panose="02020603050405020304" pitchFamily="18" charset="0"/>
                <a:cs typeface="Times New Roman" panose="02020603050405020304" pitchFamily="18" charset="0"/>
              </a:rPr>
              <a:t>. </a:t>
            </a:r>
          </a:p>
          <a:p>
            <a:r>
              <a:rPr lang="en-US" sz="1400" b="1" dirty="0">
                <a:solidFill>
                  <a:srgbClr val="002060"/>
                </a:solidFill>
                <a:latin typeface="Times New Roman" panose="02020603050405020304" pitchFamily="18" charset="0"/>
                <a:cs typeface="Times New Roman" panose="02020603050405020304" pitchFamily="18" charset="0"/>
              </a:rPr>
              <a:t>We suppose there are two generation of sulphides in chromitites from </a:t>
            </a:r>
            <a:r>
              <a:rPr lang="en-US" sz="1400" b="1" dirty="0" smtClean="0">
                <a:solidFill>
                  <a:srgbClr val="002060"/>
                </a:solidFill>
                <a:latin typeface="Times New Roman" panose="02020603050405020304" pitchFamily="18" charset="0"/>
                <a:cs typeface="Times New Roman" panose="02020603050405020304" pitchFamily="18" charset="0"/>
              </a:rPr>
              <a:t>Ulan-Saridag </a:t>
            </a:r>
            <a:r>
              <a:rPr lang="en-US" sz="1400" b="1" dirty="0">
                <a:solidFill>
                  <a:srgbClr val="002060"/>
                </a:solidFill>
                <a:latin typeface="Times New Roman" panose="02020603050405020304" pitchFamily="18" charset="0"/>
                <a:cs typeface="Times New Roman" panose="02020603050405020304" pitchFamily="18" charset="0"/>
              </a:rPr>
              <a:t>massive</a:t>
            </a:r>
          </a:p>
          <a:p>
            <a:r>
              <a:rPr lang="en-US" sz="1400" b="1" dirty="0" smtClean="0">
                <a:solidFill>
                  <a:srgbClr val="002060"/>
                </a:solidFill>
                <a:latin typeface="Times New Roman" panose="02020603050405020304" pitchFamily="18" charset="0"/>
                <a:cs typeface="Times New Roman" panose="02020603050405020304" pitchFamily="18" charset="0"/>
              </a:rPr>
              <a:t>1- </a:t>
            </a:r>
            <a:r>
              <a:rPr lang="en-US" sz="1400" b="1" dirty="0">
                <a:solidFill>
                  <a:srgbClr val="002060"/>
                </a:solidFill>
                <a:latin typeface="Times New Roman" panose="02020603050405020304" pitchFamily="18" charset="0"/>
                <a:cs typeface="Times New Roman" panose="02020603050405020304" pitchFamily="18" charset="0"/>
              </a:rPr>
              <a:t>PGM generation – magmatic solid solutions of laurite-</a:t>
            </a:r>
            <a:r>
              <a:rPr lang="en-US" sz="1400" b="1" dirty="0" err="1">
                <a:solidFill>
                  <a:srgbClr val="002060"/>
                </a:solidFill>
                <a:latin typeface="Times New Roman" panose="02020603050405020304" pitchFamily="18" charset="0"/>
                <a:cs typeface="Times New Roman" panose="02020603050405020304" pitchFamily="18" charset="0"/>
              </a:rPr>
              <a:t>erlichmanite</a:t>
            </a:r>
            <a:r>
              <a:rPr lang="en-US" sz="1400" b="1" dirty="0">
                <a:solidFill>
                  <a:srgbClr val="002060"/>
                </a:solidFill>
                <a:latin typeface="Times New Roman" panose="02020603050405020304" pitchFamily="18" charset="0"/>
                <a:cs typeface="Times New Roman" panose="02020603050405020304" pitchFamily="18" charset="0"/>
              </a:rPr>
              <a:t>. </a:t>
            </a:r>
          </a:p>
          <a:p>
            <a:r>
              <a:rPr lang="en-US" sz="1400" b="1" dirty="0">
                <a:solidFill>
                  <a:srgbClr val="002060"/>
                </a:solidFill>
                <a:latin typeface="Times New Roman" panose="02020603050405020304" pitchFamily="18" charset="0"/>
                <a:cs typeface="Times New Roman" panose="02020603050405020304" pitchFamily="18" charset="0"/>
              </a:rPr>
              <a:t>2 </a:t>
            </a:r>
            <a:r>
              <a:rPr lang="en-US" sz="1400" b="1" dirty="0" smtClean="0">
                <a:solidFill>
                  <a:srgbClr val="002060"/>
                </a:solidFill>
                <a:latin typeface="Times New Roman" panose="02020603050405020304" pitchFamily="18" charset="0"/>
                <a:cs typeface="Times New Roman" panose="02020603050405020304" pitchFamily="18" charset="0"/>
              </a:rPr>
              <a:t>-</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smtClean="0">
                <a:solidFill>
                  <a:srgbClr val="002060"/>
                </a:solidFill>
                <a:latin typeface="Times New Roman" panose="02020603050405020304" pitchFamily="18" charset="0"/>
                <a:cs typeface="Times New Roman" panose="02020603050405020304" pitchFamily="18" charset="0"/>
              </a:rPr>
              <a:t>generation </a:t>
            </a:r>
            <a:r>
              <a:rPr lang="en-US" sz="1400" b="1" dirty="0">
                <a:solidFill>
                  <a:srgbClr val="002060"/>
                </a:solidFill>
                <a:latin typeface="Times New Roman" panose="02020603050405020304" pitchFamily="18" charset="0"/>
                <a:cs typeface="Times New Roman" panose="02020603050405020304" pitchFamily="18" charset="0"/>
              </a:rPr>
              <a:t>the newly formed laurite, with primary laurite-</a:t>
            </a:r>
            <a:r>
              <a:rPr lang="en-US" sz="1400" b="1" dirty="0" err="1">
                <a:solidFill>
                  <a:srgbClr val="002060"/>
                </a:solidFill>
                <a:latin typeface="Times New Roman" panose="02020603050405020304" pitchFamily="18" charset="0"/>
                <a:cs typeface="Times New Roman" panose="02020603050405020304" pitchFamily="18" charset="0"/>
              </a:rPr>
              <a:t>erlichmanite</a:t>
            </a:r>
            <a:r>
              <a:rPr lang="en-US" sz="1400" b="1" dirty="0">
                <a:solidFill>
                  <a:srgbClr val="002060"/>
                </a:solidFill>
                <a:latin typeface="Times New Roman" panose="02020603050405020304" pitchFamily="18" charset="0"/>
                <a:cs typeface="Times New Roman" panose="02020603050405020304" pitchFamily="18" charset="0"/>
              </a:rPr>
              <a:t> or intergrowths with </a:t>
            </a:r>
            <a:r>
              <a:rPr lang="en-US" sz="1400" b="1" dirty="0" err="1">
                <a:solidFill>
                  <a:srgbClr val="002060"/>
                </a:solidFill>
                <a:latin typeface="Times New Roman" panose="02020603050405020304" pitchFamily="18" charset="0"/>
                <a:cs typeface="Times New Roman" panose="02020603050405020304" pitchFamily="18" charset="0"/>
              </a:rPr>
              <a:t>chalcosine</a:t>
            </a:r>
            <a:r>
              <a:rPr lang="en-US" sz="1400" b="1" dirty="0">
                <a:solidFill>
                  <a:srgbClr val="002060"/>
                </a:solidFill>
                <a:latin typeface="Times New Roman" panose="02020603050405020304" pitchFamily="18" charset="0"/>
                <a:cs typeface="Times New Roman" panose="02020603050405020304" pitchFamily="18" charset="0"/>
              </a:rPr>
              <a:t>, and </a:t>
            </a:r>
            <a:r>
              <a:rPr lang="en-US" sz="1400" b="1" dirty="0" err="1">
                <a:solidFill>
                  <a:srgbClr val="002060"/>
                </a:solidFill>
                <a:latin typeface="Times New Roman" panose="02020603050405020304" pitchFamily="18" charset="0"/>
                <a:cs typeface="Times New Roman" panose="02020603050405020304" pitchFamily="18" charset="0"/>
              </a:rPr>
              <a:t>millerite</a:t>
            </a:r>
            <a:r>
              <a:rPr lang="en-US" sz="1400" b="1" dirty="0">
                <a:solidFill>
                  <a:srgbClr val="002060"/>
                </a:solidFill>
                <a:latin typeface="Times New Roman" panose="02020603050405020304" pitchFamily="18" charset="0"/>
                <a:cs typeface="Times New Roman" panose="02020603050405020304" pitchFamily="18" charset="0"/>
              </a:rPr>
              <a:t> is found in zones of </a:t>
            </a:r>
            <a:r>
              <a:rPr lang="en-US" sz="1400" b="1" dirty="0" err="1">
                <a:solidFill>
                  <a:srgbClr val="002060"/>
                </a:solidFill>
                <a:latin typeface="Times New Roman" panose="02020603050405020304" pitchFamily="18" charset="0"/>
                <a:cs typeface="Times New Roman" panose="02020603050405020304" pitchFamily="18" charset="0"/>
              </a:rPr>
              <a:t>chloritization</a:t>
            </a:r>
            <a:r>
              <a:rPr lang="en-US" sz="1400" b="1" dirty="0">
                <a:solidFill>
                  <a:srgbClr val="002060"/>
                </a:solidFill>
                <a:latin typeface="Times New Roman" panose="02020603050405020304" pitchFamily="18" charset="0"/>
                <a:cs typeface="Times New Roman" panose="02020603050405020304" pitchFamily="18" charset="0"/>
              </a:rPr>
              <a:t>. It has </a:t>
            </a:r>
            <a:r>
              <a:rPr lang="en-US" sz="1400" b="1" dirty="0" err="1">
                <a:solidFill>
                  <a:srgbClr val="002060"/>
                </a:solidFill>
                <a:latin typeface="Times New Roman" panose="02020603050405020304" pitchFamily="18" charset="0"/>
                <a:cs typeface="Times New Roman" panose="02020603050405020304" pitchFamily="18" charset="0"/>
              </a:rPr>
              <a:t>assotiation</a:t>
            </a:r>
            <a:r>
              <a:rPr lang="en-US" sz="1400" b="1" dirty="0">
                <a:solidFill>
                  <a:srgbClr val="002060"/>
                </a:solidFill>
                <a:latin typeface="Times New Roman" panose="02020603050405020304" pitchFamily="18" charset="0"/>
                <a:cs typeface="Times New Roman" panose="02020603050405020304" pitchFamily="18" charset="0"/>
              </a:rPr>
              <a:t> with serpentine, chlorite, </a:t>
            </a:r>
            <a:r>
              <a:rPr lang="en-US" sz="1400" b="1" dirty="0" err="1">
                <a:solidFill>
                  <a:srgbClr val="002060"/>
                </a:solidFill>
                <a:latin typeface="Times New Roman" panose="02020603050405020304" pitchFamily="18" charset="0"/>
                <a:cs typeface="Times New Roman" panose="02020603050405020304" pitchFamily="18" charset="0"/>
              </a:rPr>
              <a:t>irarsite</a:t>
            </a:r>
            <a:r>
              <a:rPr lang="en-US" sz="1400" b="1" dirty="0">
                <a:solidFill>
                  <a:srgbClr val="002060"/>
                </a:solidFill>
                <a:latin typeface="Times New Roman" panose="02020603050405020304" pitchFamily="18" charset="0"/>
                <a:cs typeface="Times New Roman" panose="02020603050405020304" pitchFamily="18" charset="0"/>
              </a:rPr>
              <a:t>, and BSE sulfides (Ni</a:t>
            </a:r>
            <a:r>
              <a:rPr lang="en-US" sz="1400" b="1" dirty="0" smtClean="0">
                <a:solidFill>
                  <a:srgbClr val="002060"/>
                </a:solidFill>
                <a:latin typeface="Times New Roman" panose="02020603050405020304" pitchFamily="18" charset="0"/>
                <a:cs typeface="Times New Roman" panose="02020603050405020304" pitchFamily="18" charset="0"/>
              </a:rPr>
              <a:t>).</a:t>
            </a:r>
            <a:endParaRPr lang="en-US" sz="1400" b="1" dirty="0">
              <a:solidFill>
                <a:srgbClr val="002060"/>
              </a:solidFill>
              <a:latin typeface="Times New Roman" panose="02020603050405020304" pitchFamily="18" charset="0"/>
              <a:cs typeface="Times New Roman" panose="02020603050405020304" pitchFamily="18" charset="0"/>
            </a:endParaRPr>
          </a:p>
          <a:p>
            <a:r>
              <a:rPr lang="en-US" sz="1400" b="1" dirty="0">
                <a:solidFill>
                  <a:srgbClr val="002060"/>
                </a:solidFill>
                <a:latin typeface="Times New Roman" panose="02020603050405020304" pitchFamily="18" charset="0"/>
                <a:cs typeface="Times New Roman" panose="02020603050405020304" pitchFamily="18" charset="0"/>
              </a:rPr>
              <a:t>The predominance of </a:t>
            </a:r>
            <a:r>
              <a:rPr lang="en-US" sz="1400" b="1" dirty="0" err="1">
                <a:solidFill>
                  <a:srgbClr val="002060"/>
                </a:solidFill>
                <a:latin typeface="Times New Roman" panose="02020603050405020304" pitchFamily="18" charset="0"/>
                <a:cs typeface="Times New Roman" panose="02020603050405020304" pitchFamily="18" charset="0"/>
              </a:rPr>
              <a:t>Os</a:t>
            </a:r>
            <a:r>
              <a:rPr lang="en-US" sz="1400" b="1" dirty="0">
                <a:solidFill>
                  <a:srgbClr val="002060"/>
                </a:solidFill>
                <a:latin typeface="Times New Roman" panose="02020603050405020304" pitchFamily="18" charset="0"/>
                <a:cs typeface="Times New Roman" panose="02020603050405020304" pitchFamily="18" charset="0"/>
              </a:rPr>
              <a:t>, Ru sulphides over the solid solutions of </a:t>
            </a:r>
            <a:r>
              <a:rPr lang="en-US" sz="1400" b="1" dirty="0" err="1">
                <a:solidFill>
                  <a:srgbClr val="002060"/>
                </a:solidFill>
                <a:latin typeface="Times New Roman" panose="02020603050405020304" pitchFamily="18" charset="0"/>
                <a:cs typeface="Times New Roman" panose="02020603050405020304" pitchFamily="18" charset="0"/>
              </a:rPr>
              <a:t>Os</a:t>
            </a:r>
            <a:r>
              <a:rPr lang="en-US" sz="1400" b="1" dirty="0">
                <a:solidFill>
                  <a:srgbClr val="002060"/>
                </a:solidFill>
                <a:latin typeface="Times New Roman" panose="02020603050405020304" pitchFamily="18" charset="0"/>
                <a:cs typeface="Times New Roman" panose="02020603050405020304" pitchFamily="18" charset="0"/>
              </a:rPr>
              <a:t>-</a:t>
            </a:r>
            <a:r>
              <a:rPr lang="en-US" sz="1400" b="1" dirty="0" err="1">
                <a:solidFill>
                  <a:srgbClr val="002060"/>
                </a:solidFill>
                <a:latin typeface="Times New Roman" panose="02020603050405020304" pitchFamily="18" charset="0"/>
                <a:cs typeface="Times New Roman" panose="02020603050405020304" pitchFamily="18" charset="0"/>
              </a:rPr>
              <a:t>Ir</a:t>
            </a:r>
            <a:r>
              <a:rPr lang="en-US" sz="1400" b="1" dirty="0">
                <a:solidFill>
                  <a:srgbClr val="002060"/>
                </a:solidFill>
                <a:latin typeface="Times New Roman" panose="02020603050405020304" pitchFamily="18" charset="0"/>
                <a:cs typeface="Times New Roman" panose="02020603050405020304" pitchFamily="18" charset="0"/>
              </a:rPr>
              <a:t>-Ru indicates a higher sulfur fugacity in the mantle source of </a:t>
            </a:r>
            <a:r>
              <a:rPr lang="en-US" sz="1400" b="1" dirty="0" smtClean="0">
                <a:solidFill>
                  <a:srgbClr val="002060"/>
                </a:solidFill>
                <a:latin typeface="Times New Roman" panose="02020603050405020304" pitchFamily="18" charset="0"/>
                <a:cs typeface="Times New Roman" panose="02020603050405020304" pitchFamily="18" charset="0"/>
              </a:rPr>
              <a:t>Ulan-</a:t>
            </a:r>
            <a:r>
              <a:rPr lang="en-US" sz="1400" b="1" dirty="0" err="1" smtClean="0">
                <a:solidFill>
                  <a:srgbClr val="002060"/>
                </a:solidFill>
                <a:latin typeface="Times New Roman" panose="02020603050405020304" pitchFamily="18" charset="0"/>
                <a:cs typeface="Times New Roman" panose="02020603050405020304" pitchFamily="18" charset="0"/>
              </a:rPr>
              <a:t>Saridg</a:t>
            </a:r>
            <a:r>
              <a:rPr lang="en-US" sz="1400" b="1" dirty="0" smtClean="0">
                <a:solidFill>
                  <a:srgbClr val="002060"/>
                </a:solidFill>
                <a:latin typeface="Times New Roman" panose="02020603050405020304" pitchFamily="18" charset="0"/>
                <a:cs typeface="Times New Roman" panose="02020603050405020304" pitchFamily="18" charset="0"/>
              </a:rPr>
              <a:t> </a:t>
            </a:r>
            <a:r>
              <a:rPr lang="en-US" sz="1400" b="1" dirty="0">
                <a:solidFill>
                  <a:srgbClr val="002060"/>
                </a:solidFill>
                <a:latin typeface="Times New Roman" panose="02020603050405020304" pitchFamily="18" charset="0"/>
                <a:cs typeface="Times New Roman" panose="02020603050405020304" pitchFamily="18" charset="0"/>
              </a:rPr>
              <a:t>massive, than other ultrabasic massive of </a:t>
            </a:r>
            <a:r>
              <a:rPr lang="en-US" sz="1400" b="1" dirty="0" err="1">
                <a:solidFill>
                  <a:srgbClr val="002060"/>
                </a:solidFill>
                <a:latin typeface="Times New Roman" panose="02020603050405020304" pitchFamily="18" charset="0"/>
                <a:cs typeface="Times New Roman" panose="02020603050405020304" pitchFamily="18" charset="0"/>
              </a:rPr>
              <a:t>Dungugur</a:t>
            </a:r>
            <a:r>
              <a:rPr lang="en-US" sz="1400" b="1" dirty="0">
                <a:solidFill>
                  <a:srgbClr val="002060"/>
                </a:solidFill>
                <a:latin typeface="Times New Roman" panose="02020603050405020304" pitchFamily="18" charset="0"/>
                <a:cs typeface="Times New Roman" panose="02020603050405020304" pitchFamily="18" charset="0"/>
              </a:rPr>
              <a:t> ophiolites.</a:t>
            </a:r>
          </a:p>
          <a:p>
            <a:r>
              <a:rPr lang="en-US" sz="1400" b="1" dirty="0" err="1" smtClean="0">
                <a:solidFill>
                  <a:srgbClr val="002060"/>
                </a:solidFill>
                <a:latin typeface="Times New Roman" panose="02020603050405020304" pitchFamily="18" charset="0"/>
                <a:cs typeface="Times New Roman" panose="02020603050405020304" pitchFamily="18" charset="0"/>
              </a:rPr>
              <a:t>Sulfo-arsenides</a:t>
            </a:r>
            <a:r>
              <a:rPr lang="en-US" sz="1400" b="1" dirty="0" smtClean="0">
                <a:solidFill>
                  <a:srgbClr val="002060"/>
                </a:solidFill>
                <a:latin typeface="Times New Roman" panose="02020603050405020304" pitchFamily="18" charset="0"/>
                <a:cs typeface="Times New Roman" panose="02020603050405020304" pitchFamily="18" charset="0"/>
              </a:rPr>
              <a:t> </a:t>
            </a:r>
            <a:r>
              <a:rPr lang="en-US" sz="1400" b="1" dirty="0">
                <a:solidFill>
                  <a:srgbClr val="002060"/>
                </a:solidFill>
                <a:latin typeface="Times New Roman" panose="02020603050405020304" pitchFamily="18" charset="0"/>
                <a:cs typeface="Times New Roman" panose="02020603050405020304" pitchFamily="18" charset="0"/>
              </a:rPr>
              <a:t>and </a:t>
            </a:r>
            <a:r>
              <a:rPr lang="en-US" sz="1400" b="1" dirty="0" err="1">
                <a:solidFill>
                  <a:srgbClr val="002060"/>
                </a:solidFill>
                <a:latin typeface="Times New Roman" panose="02020603050405020304" pitchFamily="18" charset="0"/>
                <a:cs typeface="Times New Roman" panose="02020603050405020304" pitchFamily="18" charset="0"/>
              </a:rPr>
              <a:t>arsenides</a:t>
            </a:r>
            <a:r>
              <a:rPr lang="en-US" sz="1400" b="1" dirty="0">
                <a:solidFill>
                  <a:srgbClr val="002060"/>
                </a:solidFill>
                <a:latin typeface="Times New Roman" panose="02020603050405020304" pitchFamily="18" charset="0"/>
                <a:cs typeface="Times New Roman" panose="02020603050405020304" pitchFamily="18" charset="0"/>
              </a:rPr>
              <a:t> of Ru, </a:t>
            </a:r>
            <a:r>
              <a:rPr lang="en-US" sz="1400" b="1" dirty="0" err="1">
                <a:solidFill>
                  <a:srgbClr val="002060"/>
                </a:solidFill>
                <a:latin typeface="Times New Roman" panose="02020603050405020304" pitchFamily="18" charset="0"/>
                <a:cs typeface="Times New Roman" panose="02020603050405020304" pitchFamily="18" charset="0"/>
              </a:rPr>
              <a:t>Ir</a:t>
            </a:r>
            <a:r>
              <a:rPr lang="en-US" sz="1400" b="1" dirty="0">
                <a:solidFill>
                  <a:srgbClr val="002060"/>
                </a:solidFill>
                <a:latin typeface="Times New Roman" panose="02020603050405020304" pitchFamily="18" charset="0"/>
                <a:cs typeface="Times New Roman" panose="02020603050405020304" pitchFamily="18" charset="0"/>
              </a:rPr>
              <a:t>, Rh, Ni are formed from the residual fluid phase at post-magmatic stage, together with </a:t>
            </a:r>
            <a:r>
              <a:rPr lang="en-US" sz="1400" b="1" dirty="0" err="1">
                <a:solidFill>
                  <a:srgbClr val="002060"/>
                </a:solidFill>
                <a:latin typeface="Times New Roman" panose="02020603050405020304" pitchFamily="18" charset="0"/>
                <a:cs typeface="Times New Roman" panose="02020603050405020304" pitchFamily="18" charset="0"/>
              </a:rPr>
              <a:t>heazlewoodite</a:t>
            </a:r>
            <a:r>
              <a:rPr lang="en-US" sz="1400" b="1" dirty="0" smtClean="0">
                <a:solidFill>
                  <a:srgbClr val="002060"/>
                </a:solidFill>
                <a:latin typeface="Times New Roman" panose="02020603050405020304" pitchFamily="18" charset="0"/>
                <a:cs typeface="Times New Roman" panose="02020603050405020304" pitchFamily="18" charset="0"/>
              </a:rPr>
              <a:t>. </a:t>
            </a:r>
            <a:r>
              <a:rPr lang="en-US" sz="1400" b="1" dirty="0" err="1" smtClean="0">
                <a:solidFill>
                  <a:srgbClr val="002060"/>
                </a:solidFill>
                <a:latin typeface="Times New Roman" panose="02020603050405020304" pitchFamily="18" charset="0"/>
                <a:cs typeface="Times New Roman" panose="02020603050405020304" pitchFamily="18" charset="0"/>
              </a:rPr>
              <a:t>Metamorphogenic</a:t>
            </a:r>
            <a:r>
              <a:rPr lang="en-US" sz="1400" b="1" dirty="0" smtClean="0">
                <a:solidFill>
                  <a:srgbClr val="002060"/>
                </a:solidFill>
                <a:latin typeface="Times New Roman" panose="02020603050405020304" pitchFamily="18" charset="0"/>
                <a:cs typeface="Times New Roman" panose="02020603050405020304" pitchFamily="18" charset="0"/>
              </a:rPr>
              <a:t> stage</a:t>
            </a:r>
            <a:r>
              <a:rPr lang="ru-RU" sz="1400" b="1" dirty="0" smtClean="0">
                <a:solidFill>
                  <a:srgbClr val="002060"/>
                </a:solidFill>
                <a:latin typeface="Times New Roman" panose="02020603050405020304" pitchFamily="18" charset="0"/>
                <a:cs typeface="Times New Roman" panose="02020603050405020304" pitchFamily="18" charset="0"/>
              </a:rPr>
              <a:t>: </a:t>
            </a:r>
            <a:r>
              <a:rPr lang="en-US" sz="1400" b="1" dirty="0" smtClean="0">
                <a:solidFill>
                  <a:srgbClr val="002060"/>
                </a:solidFill>
                <a:latin typeface="Times New Roman" panose="02020603050405020304" pitchFamily="18" charset="0"/>
                <a:cs typeface="Times New Roman" panose="02020603050405020304" pitchFamily="18" charset="0"/>
              </a:rPr>
              <a:t>in </a:t>
            </a:r>
            <a:r>
              <a:rPr lang="en-US" sz="1400" b="1" dirty="0">
                <a:solidFill>
                  <a:srgbClr val="002060"/>
                </a:solidFill>
                <a:latin typeface="Times New Roman" panose="02020603050405020304" pitchFamily="18" charset="0"/>
                <a:cs typeface="Times New Roman" panose="02020603050405020304" pitchFamily="18" charset="0"/>
              </a:rPr>
              <a:t>the process of </a:t>
            </a:r>
            <a:r>
              <a:rPr lang="en-US" sz="1400" b="1" dirty="0" err="1">
                <a:solidFill>
                  <a:srgbClr val="002060"/>
                </a:solidFill>
                <a:latin typeface="Times New Roman" panose="02020603050405020304" pitchFamily="18" charset="0"/>
                <a:cs typeface="Times New Roman" panose="02020603050405020304" pitchFamily="18" charset="0"/>
              </a:rPr>
              <a:t>serpentinization</a:t>
            </a:r>
            <a:r>
              <a:rPr lang="en-US" sz="1400" b="1" dirty="0">
                <a:solidFill>
                  <a:srgbClr val="002060"/>
                </a:solidFill>
                <a:latin typeface="Times New Roman" panose="02020603050405020304" pitchFamily="18" charset="0"/>
                <a:cs typeface="Times New Roman" panose="02020603050405020304" pitchFamily="18" charset="0"/>
              </a:rPr>
              <a:t> and </a:t>
            </a:r>
            <a:r>
              <a:rPr lang="en-US" sz="1400" b="1" dirty="0" err="1">
                <a:solidFill>
                  <a:srgbClr val="002060"/>
                </a:solidFill>
                <a:latin typeface="Times New Roman" panose="02020603050405020304" pitchFamily="18" charset="0"/>
                <a:cs typeface="Times New Roman" panose="02020603050405020304" pitchFamily="18" charset="0"/>
              </a:rPr>
              <a:t>chloritization</a:t>
            </a:r>
            <a:r>
              <a:rPr lang="en-US" sz="1400" b="1" dirty="0">
                <a:solidFill>
                  <a:srgbClr val="002060"/>
                </a:solidFill>
                <a:latin typeface="Times New Roman" panose="02020603050405020304" pitchFamily="18" charset="0"/>
                <a:cs typeface="Times New Roman" panose="02020603050405020304" pitchFamily="18" charset="0"/>
              </a:rPr>
              <a:t> at a temperature of about </a:t>
            </a:r>
            <a:r>
              <a:rPr lang="en-US" sz="1400" b="1" dirty="0" smtClean="0">
                <a:solidFill>
                  <a:srgbClr val="002060"/>
                </a:solidFill>
                <a:latin typeface="Times New Roman" panose="02020603050405020304" pitchFamily="18" charset="0"/>
                <a:cs typeface="Times New Roman" panose="02020603050405020304" pitchFamily="18" charset="0"/>
              </a:rPr>
              <a:t>300°C</a:t>
            </a:r>
            <a:r>
              <a:rPr lang="en-US" sz="1400" b="1" dirty="0">
                <a:solidFill>
                  <a:srgbClr val="002060"/>
                </a:solidFill>
                <a:latin typeface="Times New Roman" panose="02020603050405020304" pitchFamily="18" charset="0"/>
                <a:cs typeface="Times New Roman" panose="02020603050405020304" pitchFamily="18" charset="0"/>
              </a:rPr>
              <a:t>, Al</a:t>
            </a:r>
            <a:r>
              <a:rPr lang="en-US" sz="1400" b="1" baseline="-25000" dirty="0">
                <a:solidFill>
                  <a:srgbClr val="002060"/>
                </a:solidFill>
                <a:latin typeface="Times New Roman" panose="02020603050405020304" pitchFamily="18" charset="0"/>
                <a:cs typeface="Times New Roman" panose="02020603050405020304" pitchFamily="18" charset="0"/>
              </a:rPr>
              <a:t>2</a:t>
            </a:r>
            <a:r>
              <a:rPr lang="en-US" sz="1400" b="1" dirty="0">
                <a:solidFill>
                  <a:srgbClr val="002060"/>
                </a:solidFill>
                <a:latin typeface="Times New Roman" panose="02020603050405020304" pitchFamily="18" charset="0"/>
                <a:cs typeface="Times New Roman" panose="02020603050405020304" pitchFamily="18" charset="0"/>
              </a:rPr>
              <a:t>O</a:t>
            </a:r>
            <a:r>
              <a:rPr lang="en-US" sz="1400" b="1" baseline="-25000" dirty="0">
                <a:solidFill>
                  <a:srgbClr val="002060"/>
                </a:solidFill>
                <a:latin typeface="Times New Roman" panose="02020603050405020304" pitchFamily="18" charset="0"/>
                <a:cs typeface="Times New Roman" panose="02020603050405020304" pitchFamily="18" charset="0"/>
              </a:rPr>
              <a:t>3</a:t>
            </a:r>
            <a:r>
              <a:rPr lang="en-US" sz="1400" b="1" dirty="0">
                <a:solidFill>
                  <a:srgbClr val="002060"/>
                </a:solidFill>
                <a:latin typeface="Times New Roman" panose="02020603050405020304" pitchFamily="18" charset="0"/>
                <a:cs typeface="Times New Roman" panose="02020603050405020304" pitchFamily="18" charset="0"/>
              </a:rPr>
              <a:t> and </a:t>
            </a:r>
            <a:r>
              <a:rPr lang="en-US" sz="1400" b="1" dirty="0" err="1">
                <a:solidFill>
                  <a:srgbClr val="002060"/>
                </a:solidFill>
                <a:latin typeface="Times New Roman" panose="02020603050405020304" pitchFamily="18" charset="0"/>
                <a:cs typeface="Times New Roman" panose="02020603050405020304" pitchFamily="18" charset="0"/>
              </a:rPr>
              <a:t>MgO</a:t>
            </a:r>
            <a:r>
              <a:rPr lang="en-US" sz="1400" b="1" dirty="0">
                <a:solidFill>
                  <a:srgbClr val="002060"/>
                </a:solidFill>
                <a:latin typeface="Times New Roman" panose="02020603050405020304" pitchFamily="18" charset="0"/>
                <a:cs typeface="Times New Roman" panose="02020603050405020304" pitchFamily="18" charset="0"/>
              </a:rPr>
              <a:t> were removed from </a:t>
            </a:r>
            <a:r>
              <a:rPr lang="en-US" sz="1400" b="1" dirty="0" err="1">
                <a:solidFill>
                  <a:srgbClr val="002060"/>
                </a:solidFill>
                <a:latin typeface="Times New Roman" panose="02020603050405020304" pitchFamily="18" charset="0"/>
                <a:cs typeface="Times New Roman" panose="02020603050405020304" pitchFamily="18" charset="0"/>
              </a:rPr>
              <a:t>chrom-spinelides</a:t>
            </a:r>
            <a:r>
              <a:rPr lang="en-US" sz="1400" b="1" dirty="0">
                <a:solidFill>
                  <a:srgbClr val="002060"/>
                </a:solidFill>
                <a:latin typeface="Times New Roman" panose="02020603050405020304" pitchFamily="18" charset="0"/>
                <a:cs typeface="Times New Roman" panose="02020603050405020304" pitchFamily="18" charset="0"/>
              </a:rPr>
              <a:t> by the formation of high-iron and high-chromium </a:t>
            </a:r>
            <a:r>
              <a:rPr lang="en-US" sz="1400" b="1" dirty="0" err="1">
                <a:solidFill>
                  <a:srgbClr val="002060"/>
                </a:solidFill>
                <a:latin typeface="Times New Roman" panose="02020603050405020304" pitchFamily="18" charset="0"/>
                <a:cs typeface="Times New Roman" panose="02020603050405020304" pitchFamily="18" charset="0"/>
              </a:rPr>
              <a:t>Chr-spinelides</a:t>
            </a:r>
            <a:r>
              <a:rPr lang="en-US" sz="1400" b="1" dirty="0">
                <a:solidFill>
                  <a:srgbClr val="002060"/>
                </a:solidFill>
                <a:latin typeface="Times New Roman" panose="02020603050405020304" pitchFamily="18" charset="0"/>
                <a:cs typeface="Times New Roman" panose="02020603050405020304" pitchFamily="18" charset="0"/>
              </a:rPr>
              <a:t>.</a:t>
            </a:r>
          </a:p>
          <a:p>
            <a:r>
              <a:rPr lang="en-US" sz="1400" b="1" dirty="0">
                <a:solidFill>
                  <a:srgbClr val="002060"/>
                </a:solidFill>
                <a:latin typeface="Times New Roman" panose="02020603050405020304" pitchFamily="18" charset="0"/>
                <a:cs typeface="Times New Roman" panose="02020603050405020304" pitchFamily="18" charset="0"/>
              </a:rPr>
              <a:t>Infiltration of the fluid along the permeable (</a:t>
            </a:r>
            <a:r>
              <a:rPr lang="en-US" sz="1400" b="1" dirty="0" err="1">
                <a:solidFill>
                  <a:srgbClr val="002060"/>
                </a:solidFill>
                <a:latin typeface="Times New Roman" panose="02020603050405020304" pitchFamily="18" charset="0"/>
                <a:cs typeface="Times New Roman" panose="02020603050405020304" pitchFamily="18" charset="0"/>
              </a:rPr>
              <a:t>проницаемые</a:t>
            </a:r>
            <a:r>
              <a:rPr lang="en-US" sz="1400" b="1" dirty="0">
                <a:solidFill>
                  <a:srgbClr val="002060"/>
                </a:solidFill>
                <a:latin typeface="Times New Roman" panose="02020603050405020304" pitchFamily="18" charset="0"/>
                <a:cs typeface="Times New Roman" panose="02020603050405020304" pitchFamily="18" charset="0"/>
              </a:rPr>
              <a:t>) zones into </a:t>
            </a:r>
            <a:r>
              <a:rPr lang="en-US" sz="1400" b="1" dirty="0" err="1">
                <a:solidFill>
                  <a:srgbClr val="002060"/>
                </a:solidFill>
                <a:latin typeface="Times New Roman" panose="02020603050405020304" pitchFamily="18" charset="0"/>
                <a:cs typeface="Times New Roman" panose="02020603050405020304" pitchFamily="18" charset="0"/>
              </a:rPr>
              <a:t>laurit-erlikmanite</a:t>
            </a:r>
            <a:r>
              <a:rPr lang="en-US" sz="1400" b="1" dirty="0">
                <a:solidFill>
                  <a:srgbClr val="002060"/>
                </a:solidFill>
                <a:latin typeface="Times New Roman" panose="02020603050405020304" pitchFamily="18" charset="0"/>
                <a:cs typeface="Times New Roman" panose="02020603050405020304" pitchFamily="18" charset="0"/>
              </a:rPr>
              <a:t> led to </a:t>
            </a:r>
            <a:r>
              <a:rPr lang="en-US" sz="1400" b="1" dirty="0" err="1">
                <a:solidFill>
                  <a:srgbClr val="002060"/>
                </a:solidFill>
                <a:latin typeface="Times New Roman" panose="02020603050405020304" pitchFamily="18" charset="0"/>
                <a:cs typeface="Times New Roman" panose="02020603050405020304" pitchFamily="18" charset="0"/>
              </a:rPr>
              <a:t>dessulfurization</a:t>
            </a:r>
            <a:r>
              <a:rPr lang="en-US" sz="1400" b="1" dirty="0">
                <a:solidFill>
                  <a:srgbClr val="002060"/>
                </a:solidFill>
                <a:latin typeface="Times New Roman" panose="02020603050405020304" pitchFamily="18" charset="0"/>
                <a:cs typeface="Times New Roman" panose="02020603050405020304" pitchFamily="18" charset="0"/>
              </a:rPr>
              <a:t> of sulfides, deviation from stoichiometry, the appearance of microdefects in the crystal lattice, the appearance of </a:t>
            </a:r>
            <a:r>
              <a:rPr lang="en-US" sz="1400" b="1" dirty="0" err="1">
                <a:solidFill>
                  <a:srgbClr val="002060"/>
                </a:solidFill>
                <a:latin typeface="Times New Roman" panose="02020603050405020304" pitchFamily="18" charset="0"/>
                <a:cs typeface="Times New Roman" panose="02020603050405020304" pitchFamily="18" charset="0"/>
              </a:rPr>
              <a:t>nanopores</a:t>
            </a:r>
            <a:r>
              <a:rPr lang="en-US" sz="1400" b="1" dirty="0">
                <a:solidFill>
                  <a:srgbClr val="002060"/>
                </a:solidFill>
                <a:latin typeface="Times New Roman" panose="02020603050405020304" pitchFamily="18" charset="0"/>
                <a:cs typeface="Times New Roman" panose="02020603050405020304" pitchFamily="18" charset="0"/>
              </a:rPr>
              <a:t> on the grain </a:t>
            </a:r>
            <a:r>
              <a:rPr lang="en-US" sz="1400" b="1" dirty="0" smtClean="0">
                <a:solidFill>
                  <a:srgbClr val="002060"/>
                </a:solidFill>
                <a:latin typeface="Times New Roman" panose="02020603050405020304" pitchFamily="18" charset="0"/>
                <a:cs typeface="Times New Roman" panose="02020603050405020304" pitchFamily="18" charset="0"/>
              </a:rPr>
              <a:t>surface.</a:t>
            </a:r>
            <a:endParaRPr lang="en-US" sz="1400" b="1" dirty="0">
              <a:solidFill>
                <a:srgbClr val="002060"/>
              </a:solidFill>
              <a:latin typeface="Times New Roman" panose="02020603050405020304" pitchFamily="18" charset="0"/>
              <a:cs typeface="Times New Roman" panose="02020603050405020304" pitchFamily="18" charset="0"/>
            </a:endParaRPr>
          </a:p>
          <a:p>
            <a:r>
              <a:rPr lang="en-US" sz="1400" b="1" dirty="0">
                <a:solidFill>
                  <a:srgbClr val="002060"/>
                </a:solidFill>
                <a:latin typeface="Times New Roman" panose="02020603050405020304" pitchFamily="18" charset="0"/>
                <a:cs typeface="Times New Roman" panose="02020603050405020304" pitchFamily="18" charset="0"/>
              </a:rPr>
              <a:t>According to the experimental data, the congruent </a:t>
            </a:r>
            <a:r>
              <a:rPr lang="en-US" sz="1400" b="1" dirty="0" err="1">
                <a:solidFill>
                  <a:srgbClr val="002060"/>
                </a:solidFill>
                <a:latin typeface="Times New Roman" panose="02020603050405020304" pitchFamily="18" charset="0"/>
                <a:cs typeface="Times New Roman" panose="02020603050405020304" pitchFamily="18" charset="0"/>
              </a:rPr>
              <a:t>dissotiation</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разложение</a:t>
            </a:r>
            <a:r>
              <a:rPr lang="en-US" sz="1400" b="1" dirty="0">
                <a:solidFill>
                  <a:srgbClr val="002060"/>
                </a:solidFill>
                <a:latin typeface="Times New Roman" panose="02020603050405020304" pitchFamily="18" charset="0"/>
                <a:cs typeface="Times New Roman" panose="02020603050405020304" pitchFamily="18" charset="0"/>
              </a:rPr>
              <a:t>) of RuS</a:t>
            </a:r>
            <a:r>
              <a:rPr lang="en-US" sz="1400" b="1" baseline="-25000" dirty="0">
                <a:solidFill>
                  <a:srgbClr val="002060"/>
                </a:solidFill>
                <a:latin typeface="Times New Roman" panose="02020603050405020304" pitchFamily="18" charset="0"/>
                <a:cs typeface="Times New Roman" panose="02020603050405020304" pitchFamily="18" charset="0"/>
              </a:rPr>
              <a:t>2</a:t>
            </a:r>
            <a:r>
              <a:rPr lang="en-US" sz="1400" b="1" dirty="0">
                <a:solidFill>
                  <a:srgbClr val="002060"/>
                </a:solidFill>
                <a:latin typeface="Times New Roman" panose="02020603050405020304" pitchFamily="18" charset="0"/>
                <a:cs typeface="Times New Roman" panose="02020603050405020304" pitchFamily="18" charset="0"/>
              </a:rPr>
              <a:t> → Ru0 occurs at T = </a:t>
            </a:r>
            <a:r>
              <a:rPr lang="en-US" sz="1400" b="1" dirty="0" smtClean="0">
                <a:solidFill>
                  <a:srgbClr val="002060"/>
                </a:solidFill>
                <a:latin typeface="Times New Roman" panose="02020603050405020304" pitchFamily="18" charset="0"/>
                <a:cs typeface="Times New Roman" panose="02020603050405020304" pitchFamily="18" charset="0"/>
              </a:rPr>
              <a:t>300</a:t>
            </a:r>
            <a:r>
              <a:rPr lang="en-US" sz="1400" b="1" dirty="0">
                <a:solidFill>
                  <a:srgbClr val="002060"/>
                </a:solidFill>
                <a:latin typeface="Times New Roman" panose="02020603050405020304" pitchFamily="18" charset="0"/>
                <a:cs typeface="Times New Roman" panose="02020603050405020304" pitchFamily="18" charset="0"/>
              </a:rPr>
              <a:t>°C</a:t>
            </a:r>
            <a:r>
              <a:rPr lang="en-US" sz="1400" b="1" dirty="0" smtClean="0">
                <a:solidFill>
                  <a:srgbClr val="002060"/>
                </a:solidFill>
                <a:latin typeface="Times New Roman" panose="02020603050405020304" pitchFamily="18" charset="0"/>
                <a:cs typeface="Times New Roman" panose="02020603050405020304" pitchFamily="18" charset="0"/>
              </a:rPr>
              <a:t>, </a:t>
            </a:r>
            <a:r>
              <a:rPr lang="en-US" sz="1400" b="1" i="1" dirty="0">
                <a:solidFill>
                  <a:srgbClr val="002060"/>
                </a:solidFill>
                <a:latin typeface="Times New Roman" panose="02020603050405020304" pitchFamily="18" charset="0"/>
                <a:cs typeface="Times New Roman" panose="02020603050405020304" pitchFamily="18" charset="0"/>
              </a:rPr>
              <a:t>f</a:t>
            </a:r>
            <a:r>
              <a:rPr lang="en-US" sz="1400" b="1" dirty="0">
                <a:solidFill>
                  <a:srgbClr val="002060"/>
                </a:solidFill>
                <a:latin typeface="Times New Roman" panose="02020603050405020304" pitchFamily="18" charset="0"/>
                <a:cs typeface="Times New Roman" panose="02020603050405020304" pitchFamily="18" charset="0"/>
              </a:rPr>
              <a:t>S</a:t>
            </a:r>
            <a:r>
              <a:rPr lang="en-US" sz="1400" b="1" baseline="-25000" dirty="0">
                <a:solidFill>
                  <a:srgbClr val="002060"/>
                </a:solidFill>
                <a:latin typeface="Times New Roman" panose="02020603050405020304" pitchFamily="18" charset="0"/>
                <a:cs typeface="Times New Roman" panose="02020603050405020304" pitchFamily="18" charset="0"/>
              </a:rPr>
              <a:t>2</a:t>
            </a:r>
            <a:r>
              <a:rPr lang="en-US" sz="1400" b="1" dirty="0">
                <a:solidFill>
                  <a:srgbClr val="002060"/>
                </a:solidFill>
                <a:latin typeface="Times New Roman" panose="02020603050405020304" pitchFamily="18" charset="0"/>
                <a:cs typeface="Times New Roman" panose="02020603050405020304" pitchFamily="18" charset="0"/>
              </a:rPr>
              <a:t> = (-20), P = 0.5 </a:t>
            </a:r>
            <a:r>
              <a:rPr lang="en-US" sz="1400" b="1" dirty="0" err="1" smtClean="0">
                <a:solidFill>
                  <a:srgbClr val="002060"/>
                </a:solidFill>
                <a:latin typeface="Times New Roman" panose="02020603050405020304" pitchFamily="18" charset="0"/>
                <a:cs typeface="Times New Roman" panose="02020603050405020304" pitchFamily="18" charset="0"/>
              </a:rPr>
              <a:t>kbar</a:t>
            </a:r>
            <a:r>
              <a:rPr lang="en-US" sz="1400" b="1" dirty="0" smtClean="0">
                <a:solidFill>
                  <a:srgbClr val="002060"/>
                </a:solidFill>
                <a:latin typeface="Times New Roman" panose="02020603050405020304" pitchFamily="18" charset="0"/>
                <a:cs typeface="Times New Roman" panose="02020603050405020304" pitchFamily="18" charset="0"/>
              </a:rPr>
              <a:t>. </a:t>
            </a:r>
            <a:r>
              <a:rPr lang="en-US" sz="1400" b="1" dirty="0">
                <a:solidFill>
                  <a:srgbClr val="002060"/>
                </a:solidFill>
                <a:latin typeface="Times New Roman" panose="02020603050405020304" pitchFamily="18" charset="0"/>
                <a:cs typeface="Times New Roman" panose="02020603050405020304" pitchFamily="18" charset="0"/>
              </a:rPr>
              <a:t>The appearance of </a:t>
            </a:r>
            <a:r>
              <a:rPr lang="en-US" sz="1400" b="1" dirty="0" err="1">
                <a:solidFill>
                  <a:srgbClr val="002060"/>
                </a:solidFill>
                <a:latin typeface="Times New Roman" panose="02020603050405020304" pitchFamily="18" charset="0"/>
                <a:cs typeface="Times New Roman" panose="02020603050405020304" pitchFamily="18" charset="0"/>
              </a:rPr>
              <a:t>nano</a:t>
            </a:r>
            <a:r>
              <a:rPr lang="en-US" sz="1400" b="1" dirty="0">
                <a:solidFill>
                  <a:srgbClr val="002060"/>
                </a:solidFill>
                <a:latin typeface="Times New Roman" panose="02020603050405020304" pitchFamily="18" charset="0"/>
                <a:cs typeface="Times New Roman" panose="02020603050405020304" pitchFamily="18" charset="0"/>
              </a:rPr>
              <a:t>- and </a:t>
            </a:r>
            <a:r>
              <a:rPr lang="en-US" sz="1400" b="1" dirty="0" err="1">
                <a:solidFill>
                  <a:srgbClr val="002060"/>
                </a:solidFill>
                <a:latin typeface="Times New Roman" panose="02020603050405020304" pitchFamily="18" charset="0"/>
                <a:cs typeface="Times New Roman" panose="02020603050405020304" pitchFamily="18" charset="0"/>
              </a:rPr>
              <a:t>microparticles</a:t>
            </a:r>
            <a:r>
              <a:rPr lang="en-US" sz="1400" b="1" dirty="0">
                <a:solidFill>
                  <a:srgbClr val="002060"/>
                </a:solidFill>
                <a:latin typeface="Times New Roman" panose="02020603050405020304" pitchFamily="18" charset="0"/>
                <a:cs typeface="Times New Roman" panose="02020603050405020304" pitchFamily="18" charset="0"/>
              </a:rPr>
              <a:t> Os0, Ru0, (</a:t>
            </a:r>
            <a:r>
              <a:rPr lang="en-US" sz="1400" b="1" dirty="0" err="1">
                <a:solidFill>
                  <a:srgbClr val="002060"/>
                </a:solidFill>
                <a:latin typeface="Times New Roman" panose="02020603050405020304" pitchFamily="18" charset="0"/>
                <a:cs typeface="Times New Roman" panose="02020603050405020304" pitchFamily="18" charset="0"/>
              </a:rPr>
              <a:t>Os</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Ir</a:t>
            </a:r>
            <a:r>
              <a:rPr lang="en-US" sz="1400" b="1" dirty="0">
                <a:solidFill>
                  <a:srgbClr val="002060"/>
                </a:solidFill>
                <a:latin typeface="Times New Roman" panose="02020603050405020304" pitchFamily="18" charset="0"/>
                <a:cs typeface="Times New Roman" panose="02020603050405020304" pitchFamily="18" charset="0"/>
              </a:rPr>
              <a:t>), in </a:t>
            </a:r>
            <a:r>
              <a:rPr lang="en-US" sz="1400" b="1" dirty="0" err="1">
                <a:solidFill>
                  <a:srgbClr val="002060"/>
                </a:solidFill>
                <a:latin typeface="Times New Roman" panose="02020603050405020304" pitchFamily="18" charset="0"/>
                <a:cs typeface="Times New Roman" panose="02020603050405020304" pitchFamily="18" charset="0"/>
              </a:rPr>
              <a:t>laurit-erlicmanite</a:t>
            </a:r>
            <a:r>
              <a:rPr lang="en-US" sz="1400" b="1" dirty="0">
                <a:solidFill>
                  <a:srgbClr val="002060"/>
                </a:solidFill>
                <a:latin typeface="Times New Roman" panose="02020603050405020304" pitchFamily="18" charset="0"/>
                <a:cs typeface="Times New Roman" panose="02020603050405020304" pitchFamily="18" charset="0"/>
              </a:rPr>
              <a:t> is the result of elemental rearrangement due to </a:t>
            </a:r>
            <a:r>
              <a:rPr lang="en-US" sz="1400" b="1" dirty="0" err="1">
                <a:solidFill>
                  <a:srgbClr val="002060"/>
                </a:solidFill>
                <a:latin typeface="Times New Roman" panose="02020603050405020304" pitchFamily="18" charset="0"/>
                <a:cs typeface="Times New Roman" panose="02020603050405020304" pitchFamily="18" charset="0"/>
              </a:rPr>
              <a:t>to</a:t>
            </a:r>
            <a:r>
              <a:rPr lang="en-US" sz="1400" b="1" dirty="0">
                <a:solidFill>
                  <a:srgbClr val="002060"/>
                </a:solidFill>
                <a:latin typeface="Times New Roman" panose="02020603050405020304" pitchFamily="18" charset="0"/>
                <a:cs typeface="Times New Roman" panose="02020603050405020304" pitchFamily="18" charset="0"/>
              </a:rPr>
              <a:t> variations of T and </a:t>
            </a:r>
            <a:r>
              <a:rPr lang="en-US" sz="1400" b="1" i="1" dirty="0" smtClean="0">
                <a:solidFill>
                  <a:srgbClr val="002060"/>
                </a:solidFill>
                <a:latin typeface="Times New Roman" panose="02020603050405020304" pitchFamily="18" charset="0"/>
                <a:cs typeface="Times New Roman" panose="02020603050405020304" pitchFamily="18" charset="0"/>
              </a:rPr>
              <a:t>f</a:t>
            </a:r>
            <a:r>
              <a:rPr lang="en-US" sz="1400" b="1" dirty="0" smtClean="0">
                <a:solidFill>
                  <a:srgbClr val="002060"/>
                </a:solidFill>
                <a:latin typeface="Times New Roman" panose="02020603050405020304" pitchFamily="18" charset="0"/>
                <a:cs typeface="Times New Roman" panose="02020603050405020304" pitchFamily="18" charset="0"/>
              </a:rPr>
              <a:t>S</a:t>
            </a:r>
            <a:r>
              <a:rPr lang="en-US" sz="1400" b="1" baseline="-25000" dirty="0" smtClean="0">
                <a:solidFill>
                  <a:srgbClr val="002060"/>
                </a:solidFill>
                <a:latin typeface="Times New Roman" panose="02020603050405020304" pitchFamily="18" charset="0"/>
                <a:cs typeface="Times New Roman" panose="02020603050405020304" pitchFamily="18" charset="0"/>
              </a:rPr>
              <a:t>2</a:t>
            </a:r>
            <a:r>
              <a:rPr lang="en-US" sz="1400" b="1" dirty="0" smtClean="0">
                <a:solidFill>
                  <a:srgbClr val="002060"/>
                </a:solidFill>
                <a:latin typeface="Times New Roman" panose="02020603050405020304" pitchFamily="18" charset="0"/>
                <a:cs typeface="Times New Roman" panose="02020603050405020304" pitchFamily="18" charset="0"/>
              </a:rPr>
              <a:t>. </a:t>
            </a:r>
            <a:r>
              <a:rPr lang="en-US" sz="1400" b="1" dirty="0">
                <a:solidFill>
                  <a:srgbClr val="002060"/>
                </a:solidFill>
                <a:latin typeface="Times New Roman" panose="02020603050405020304" pitchFamily="18" charset="0"/>
                <a:cs typeface="Times New Roman" panose="02020603050405020304" pitchFamily="18" charset="0"/>
              </a:rPr>
              <a:t>In the course of progressive metamorphism (epidote-amphibolite, amphibolite </a:t>
            </a:r>
            <a:r>
              <a:rPr lang="en-US" sz="1400" b="1" dirty="0" err="1">
                <a:solidFill>
                  <a:srgbClr val="002060"/>
                </a:solidFill>
                <a:latin typeface="Times New Roman" panose="02020603050405020304" pitchFamily="18" charset="0"/>
                <a:cs typeface="Times New Roman" panose="02020603050405020304" pitchFamily="18" charset="0"/>
              </a:rPr>
              <a:t>facies</a:t>
            </a:r>
            <a:r>
              <a:rPr lang="en-US" sz="1400" b="1" dirty="0">
                <a:solidFill>
                  <a:srgbClr val="002060"/>
                </a:solidFill>
                <a:latin typeface="Times New Roman" panose="02020603050405020304" pitchFamily="18" charset="0"/>
                <a:cs typeface="Times New Roman" panose="02020603050405020304" pitchFamily="18" charset="0"/>
              </a:rPr>
              <a:t>) and / or thermal event (introduction of granitic intrusion), the changed P-T conditions affected on the stability of </a:t>
            </a:r>
            <a:r>
              <a:rPr lang="en-US" sz="1400" b="1" dirty="0" smtClean="0">
                <a:solidFill>
                  <a:srgbClr val="002060"/>
                </a:solidFill>
                <a:latin typeface="Times New Roman" panose="02020603050405020304" pitchFamily="18" charset="0"/>
                <a:cs typeface="Times New Roman" panose="02020603050405020304" pitchFamily="18" charset="0"/>
              </a:rPr>
              <a:t>nanoparticles.</a:t>
            </a:r>
            <a:endParaRPr lang="en-US" sz="1400" b="1" dirty="0">
              <a:solidFill>
                <a:srgbClr val="002060"/>
              </a:solidFill>
              <a:latin typeface="Times New Roman" panose="02020603050405020304" pitchFamily="18" charset="0"/>
              <a:cs typeface="Times New Roman" panose="02020603050405020304" pitchFamily="18" charset="0"/>
            </a:endParaRPr>
          </a:p>
          <a:p>
            <a:r>
              <a:rPr lang="en-US" sz="1400" b="1" dirty="0">
                <a:solidFill>
                  <a:srgbClr val="002060"/>
                </a:solidFill>
                <a:latin typeface="Times New Roman" panose="02020603050405020304" pitchFamily="18" charset="0"/>
                <a:cs typeface="Times New Roman" panose="02020603050405020304" pitchFamily="18" charset="0"/>
              </a:rPr>
              <a:t>At increasing the temperature to </a:t>
            </a:r>
            <a:r>
              <a:rPr lang="en-US" sz="1400" b="1" dirty="0" smtClean="0">
                <a:solidFill>
                  <a:srgbClr val="002060"/>
                </a:solidFill>
                <a:latin typeface="Times New Roman" panose="02020603050405020304" pitchFamily="18" charset="0"/>
                <a:cs typeface="Times New Roman" panose="02020603050405020304" pitchFamily="18" charset="0"/>
              </a:rPr>
              <a:t>590-650</a:t>
            </a:r>
            <a:r>
              <a:rPr lang="en-US" sz="1400" b="1" dirty="0">
                <a:solidFill>
                  <a:srgbClr val="002060"/>
                </a:solidFill>
                <a:latin typeface="Times New Roman" panose="02020603050405020304" pitchFamily="18" charset="0"/>
                <a:cs typeface="Times New Roman" panose="02020603050405020304" pitchFamily="18" charset="0"/>
              </a:rPr>
              <a:t>°</a:t>
            </a:r>
            <a:r>
              <a:rPr lang="en-US" sz="1400" b="1" dirty="0" smtClean="0">
                <a:solidFill>
                  <a:srgbClr val="002060"/>
                </a:solidFill>
                <a:latin typeface="Times New Roman" panose="02020603050405020304" pitchFamily="18" charset="0"/>
                <a:cs typeface="Times New Roman" panose="02020603050405020304" pitchFamily="18" charset="0"/>
              </a:rPr>
              <a:t>C </a:t>
            </a:r>
            <a:r>
              <a:rPr lang="en-US" sz="1400" b="1" dirty="0">
                <a:solidFill>
                  <a:srgbClr val="002060"/>
                </a:solidFill>
                <a:latin typeface="Times New Roman" panose="02020603050405020304" pitchFamily="18" charset="0"/>
                <a:cs typeface="Times New Roman" panose="02020603050405020304" pitchFamily="18" charset="0"/>
              </a:rPr>
              <a:t>(amphibolite </a:t>
            </a:r>
            <a:r>
              <a:rPr lang="en-US" sz="1400" b="1" dirty="0" err="1">
                <a:solidFill>
                  <a:srgbClr val="002060"/>
                </a:solidFill>
                <a:latin typeface="Times New Roman" panose="02020603050405020304" pitchFamily="18" charset="0"/>
                <a:cs typeface="Times New Roman" panose="02020603050405020304" pitchFamily="18" charset="0"/>
              </a:rPr>
              <a:t>facies</a:t>
            </a:r>
            <a:r>
              <a:rPr lang="en-US" sz="1400" b="1" dirty="0">
                <a:solidFill>
                  <a:srgbClr val="002060"/>
                </a:solidFill>
                <a:latin typeface="Times New Roman" panose="02020603050405020304" pitchFamily="18" charset="0"/>
                <a:cs typeface="Times New Roman" panose="02020603050405020304" pitchFamily="18" charset="0"/>
              </a:rPr>
              <a:t>), the nanoparticles in the sulfide matrix become unstable, which leads to their coalescence, agglomeration and coarsening (to micron sizes).</a:t>
            </a:r>
          </a:p>
          <a:p>
            <a:endParaRPr lang="ru-RU" sz="1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302250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CDEDE76C-F5F3-4C30-9325-CFB541BF2341}"/>
              </a:ext>
            </a:extLst>
          </p:cNvPr>
          <p:cNvSpPr/>
          <p:nvPr/>
        </p:nvSpPr>
        <p:spPr>
          <a:xfrm>
            <a:off x="7841434" y="273655"/>
            <a:ext cx="3590488" cy="3536963"/>
          </a:xfrm>
          <a:prstGeom prst="rect">
            <a:avLst/>
          </a:prstGeom>
          <a:solidFill>
            <a:srgbClr val="7030A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7081531" y="26597"/>
            <a:ext cx="5110469" cy="234857"/>
          </a:xfrm>
        </p:spPr>
        <p:txBody>
          <a:bodyPr>
            <a:noAutofit/>
          </a:bodyPr>
          <a:lstStyle/>
          <a:p>
            <a:r>
              <a:rPr lang="en-US"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Features of MPG mineralization in chromitites</a:t>
            </a:r>
            <a:endPar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xmlns="" id="{4E8AAFB9-18A1-427B-81DA-78C2288AB19E}"/>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8685" y="285631"/>
            <a:ext cx="1946365" cy="1459773"/>
          </a:xfrm>
          <a:prstGeom prst="rect">
            <a:avLst/>
          </a:prstGeom>
        </p:spPr>
      </p:pic>
      <p:pic>
        <p:nvPicPr>
          <p:cNvPr id="9" name="Рисунок 8">
            <a:extLst>
              <a:ext uri="{FF2B5EF4-FFF2-40B4-BE49-F238E27FC236}">
                <a16:creationId xmlns:a16="http://schemas.microsoft.com/office/drawing/2014/main" xmlns="" id="{70714F83-FC6F-4D80-9A44-A28892ED17A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312111" y="281714"/>
            <a:ext cx="2174414" cy="1455600"/>
          </a:xfrm>
          <a:prstGeom prst="rect">
            <a:avLst/>
          </a:prstGeom>
        </p:spPr>
      </p:pic>
      <p:pic>
        <p:nvPicPr>
          <p:cNvPr id="10" name="Объект 8">
            <a:extLst>
              <a:ext uri="{FF2B5EF4-FFF2-40B4-BE49-F238E27FC236}">
                <a16:creationId xmlns:a16="http://schemas.microsoft.com/office/drawing/2014/main" xmlns="" id="{A860A483-E930-44E4-8B39-94D57205C58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97916" y="284013"/>
            <a:ext cx="2174414" cy="1455600"/>
          </a:xfrm>
          <a:prstGeom prst="rect">
            <a:avLst/>
          </a:prstGeom>
        </p:spPr>
      </p:pic>
      <p:pic>
        <p:nvPicPr>
          <p:cNvPr id="11" name="Объект 4">
            <a:extLst>
              <a:ext uri="{FF2B5EF4-FFF2-40B4-BE49-F238E27FC236}">
                <a16:creationId xmlns:a16="http://schemas.microsoft.com/office/drawing/2014/main" xmlns="" id="{FC73C71E-02CF-4AC2-B547-0F1D30EFF1D7}"/>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924106" y="350152"/>
            <a:ext cx="3425317" cy="3393275"/>
          </a:xfrm>
          <a:prstGeom prst="rect">
            <a:avLst/>
          </a:prstGeom>
        </p:spPr>
      </p:pic>
      <p:sp>
        <p:nvSpPr>
          <p:cNvPr id="14" name="Заголовок 1">
            <a:extLst>
              <a:ext uri="{FF2B5EF4-FFF2-40B4-BE49-F238E27FC236}">
                <a16:creationId xmlns:a16="http://schemas.microsoft.com/office/drawing/2014/main" xmlns="" id="{B7466D39-8C45-428B-9049-025553253956}"/>
              </a:ext>
            </a:extLst>
          </p:cNvPr>
          <p:cNvSpPr txBox="1">
            <a:spLocks/>
          </p:cNvSpPr>
          <p:nvPr/>
        </p:nvSpPr>
        <p:spPr>
          <a:xfrm>
            <a:off x="2035515" y="72406"/>
            <a:ext cx="3913319" cy="1440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Features of chromitites</a:t>
            </a:r>
            <a:endPar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A56867C5-0981-472A-A313-25BFD635CC09}"/>
              </a:ext>
            </a:extLst>
          </p:cNvPr>
          <p:cNvSpPr txBox="1"/>
          <p:nvPr/>
        </p:nvSpPr>
        <p:spPr>
          <a:xfrm>
            <a:off x="2095686" y="281715"/>
            <a:ext cx="286848" cy="276999"/>
          </a:xfrm>
          <a:prstGeom prst="rect">
            <a:avLst/>
          </a:prstGeom>
          <a:solidFill>
            <a:schemeClr val="bg1"/>
          </a:solidFill>
        </p:spPr>
        <p:txBody>
          <a:bodyPr wrap="square" rtlCol="0">
            <a:spAutoFit/>
          </a:bodyPr>
          <a:lstStyle/>
          <a:p>
            <a:r>
              <a:rPr lang="ru-RU" sz="1200" i="1" dirty="0">
                <a:latin typeface="Times New Roman" panose="02020603050405020304" pitchFamily="18" charset="0"/>
                <a:cs typeface="Times New Roman" panose="02020603050405020304" pitchFamily="18" charset="0"/>
              </a:rPr>
              <a:t>б</a:t>
            </a:r>
          </a:p>
        </p:txBody>
      </p:sp>
      <p:sp>
        <p:nvSpPr>
          <p:cNvPr id="16" name="TextBox 15">
            <a:extLst>
              <a:ext uri="{FF2B5EF4-FFF2-40B4-BE49-F238E27FC236}">
                <a16:creationId xmlns:a16="http://schemas.microsoft.com/office/drawing/2014/main" xmlns="" id="{37E8B8E2-69CC-4E94-954C-FD21E4CB8BA8}"/>
              </a:ext>
            </a:extLst>
          </p:cNvPr>
          <p:cNvSpPr txBox="1"/>
          <p:nvPr/>
        </p:nvSpPr>
        <p:spPr>
          <a:xfrm>
            <a:off x="121598" y="281715"/>
            <a:ext cx="286848" cy="276999"/>
          </a:xfrm>
          <a:prstGeom prst="rect">
            <a:avLst/>
          </a:prstGeom>
          <a:solidFill>
            <a:schemeClr val="bg1"/>
          </a:solidFill>
        </p:spPr>
        <p:txBody>
          <a:bodyPr wrap="square" rtlCol="0">
            <a:spAutoFit/>
          </a:bodyPr>
          <a:lstStyle/>
          <a:p>
            <a:r>
              <a:rPr lang="en-US" sz="1200" i="1" dirty="0">
                <a:latin typeface="Times New Roman" panose="02020603050405020304" pitchFamily="18" charset="0"/>
                <a:cs typeface="Times New Roman" panose="02020603050405020304" pitchFamily="18" charset="0"/>
              </a:rPr>
              <a:t>a</a:t>
            </a:r>
            <a:endParaRPr lang="ru-RU" sz="1200" i="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BF0C399B-ADC3-4CF3-8311-25DA79D4B142}"/>
              </a:ext>
            </a:extLst>
          </p:cNvPr>
          <p:cNvSpPr txBox="1"/>
          <p:nvPr/>
        </p:nvSpPr>
        <p:spPr>
          <a:xfrm>
            <a:off x="4312111" y="281715"/>
            <a:ext cx="286848" cy="276999"/>
          </a:xfrm>
          <a:prstGeom prst="rect">
            <a:avLst/>
          </a:prstGeom>
          <a:solidFill>
            <a:schemeClr val="bg1"/>
          </a:solidFill>
        </p:spPr>
        <p:txBody>
          <a:bodyPr wrap="square" rtlCol="0">
            <a:spAutoFit/>
          </a:bodyPr>
          <a:lstStyle/>
          <a:p>
            <a:r>
              <a:rPr lang="ru-RU" sz="1200" i="1" dirty="0">
                <a:latin typeface="Times New Roman" panose="02020603050405020304" pitchFamily="18" charset="0"/>
                <a:cs typeface="Times New Roman" panose="02020603050405020304" pitchFamily="18" charset="0"/>
              </a:rPr>
              <a:t>в</a:t>
            </a:r>
          </a:p>
        </p:txBody>
      </p:sp>
      <p:pic>
        <p:nvPicPr>
          <p:cNvPr id="19" name="Рисунок 18">
            <a:extLst>
              <a:ext uri="{FF2B5EF4-FFF2-40B4-BE49-F238E27FC236}">
                <a16:creationId xmlns:a16="http://schemas.microsoft.com/office/drawing/2014/main" xmlns="" id="{4386251D-3DB5-42D3-934A-3E12C01991BC}"/>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7661" y="1972155"/>
            <a:ext cx="2674951" cy="2013855"/>
          </a:xfrm>
          <a:prstGeom prst="rect">
            <a:avLst/>
          </a:prstGeom>
        </p:spPr>
      </p:pic>
      <p:pic>
        <p:nvPicPr>
          <p:cNvPr id="21" name="Рисунок 20">
            <a:extLst>
              <a:ext uri="{FF2B5EF4-FFF2-40B4-BE49-F238E27FC236}">
                <a16:creationId xmlns:a16="http://schemas.microsoft.com/office/drawing/2014/main" xmlns="" id="{42367AAD-DCF9-430D-93D4-B3086B49610C}"/>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4940550" y="1937369"/>
            <a:ext cx="2566707" cy="1835776"/>
          </a:xfrm>
          <a:prstGeom prst="rect">
            <a:avLst/>
          </a:prstGeom>
        </p:spPr>
      </p:pic>
      <p:pic>
        <p:nvPicPr>
          <p:cNvPr id="25" name="Рисунок 24">
            <a:extLst>
              <a:ext uri="{FF2B5EF4-FFF2-40B4-BE49-F238E27FC236}">
                <a16:creationId xmlns:a16="http://schemas.microsoft.com/office/drawing/2014/main" xmlns="" id="{BB74D980-6F2C-4123-8B2D-6ACA8F630E11}"/>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2689600" y="1958674"/>
            <a:ext cx="2278498" cy="1832894"/>
          </a:xfrm>
          <a:prstGeom prst="rect">
            <a:avLst/>
          </a:prstGeom>
        </p:spPr>
      </p:pic>
      <p:sp>
        <p:nvSpPr>
          <p:cNvPr id="26" name="TextBox 25">
            <a:extLst>
              <a:ext uri="{FF2B5EF4-FFF2-40B4-BE49-F238E27FC236}">
                <a16:creationId xmlns:a16="http://schemas.microsoft.com/office/drawing/2014/main" xmlns="" id="{824B3202-0A81-441D-B388-E15D1E481586}"/>
              </a:ext>
            </a:extLst>
          </p:cNvPr>
          <p:cNvSpPr txBox="1"/>
          <p:nvPr/>
        </p:nvSpPr>
        <p:spPr>
          <a:xfrm>
            <a:off x="7507256" y="3792035"/>
            <a:ext cx="4657083" cy="1200329"/>
          </a:xfrm>
          <a:prstGeom prst="rect">
            <a:avLst/>
          </a:prstGeom>
          <a:noFill/>
        </p:spPr>
        <p:txBody>
          <a:bodyPr wrap="square" rtlCol="0">
            <a:spAutoFit/>
          </a:bodyPr>
          <a:lstStyle/>
          <a:p>
            <a:pPr algn="just"/>
            <a:r>
              <a:rPr lang="en-US" sz="1200" i="1" dirty="0">
                <a:latin typeface="Times New Roman" panose="02020603050405020304" pitchFamily="18" charset="0"/>
                <a:cs typeface="Times New Roman" panose="02020603050405020304" pitchFamily="18" charset="0"/>
              </a:rPr>
              <a:t>Minerals of the platinum group in </a:t>
            </a:r>
            <a:r>
              <a:rPr lang="en-US" sz="1200" i="1" dirty="0" err="1">
                <a:latin typeface="Times New Roman" panose="02020603050405020304" pitchFamily="18" charset="0"/>
                <a:cs typeface="Times New Roman" panose="02020603050405020304" pitchFamily="18" charset="0"/>
              </a:rPr>
              <a:t>chromites</a:t>
            </a:r>
            <a:r>
              <a:rPr lang="en-US" sz="1200" i="1" dirty="0">
                <a:latin typeface="Times New Roman" panose="02020603050405020304" pitchFamily="18" charset="0"/>
                <a:cs typeface="Times New Roman" panose="02020603050405020304" pitchFamily="18" charset="0"/>
              </a:rPr>
              <a:t> (BSE): a) grain of </a:t>
            </a:r>
            <a:r>
              <a:rPr lang="en-US" sz="1200" i="1" dirty="0" err="1">
                <a:latin typeface="Times New Roman" panose="02020603050405020304" pitchFamily="18" charset="0"/>
                <a:cs typeface="Times New Roman" panose="02020603050405020304" pitchFamily="18" charset="0"/>
              </a:rPr>
              <a:t>iridosmin</a:t>
            </a:r>
            <a:r>
              <a:rPr lang="en-US" sz="1200" i="1" dirty="0">
                <a:latin typeface="Times New Roman" panose="02020603050405020304" pitchFamily="18" charset="0"/>
                <a:cs typeface="Times New Roman" panose="02020603050405020304" pitchFamily="18" charset="0"/>
              </a:rPr>
              <a:t> in </a:t>
            </a:r>
            <a:r>
              <a:rPr lang="en-US" sz="1200" i="1" dirty="0" err="1">
                <a:latin typeface="Times New Roman" panose="02020603050405020304" pitchFamily="18" charset="0"/>
                <a:cs typeface="Times New Roman" panose="02020603050405020304" pitchFamily="18" charset="0"/>
              </a:rPr>
              <a:t>chrom</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spinelide</a:t>
            </a:r>
            <a:r>
              <a:rPr lang="en-US" sz="1200" i="1" dirty="0">
                <a:latin typeface="Times New Roman" panose="02020603050405020304" pitchFamily="18" charset="0"/>
                <a:cs typeface="Times New Roman" panose="02020603050405020304" pitchFamily="18" charset="0"/>
              </a:rPr>
              <a:t>; b) concretion of </a:t>
            </a:r>
            <a:r>
              <a:rPr lang="en-US" sz="1200" i="1" dirty="0" err="1">
                <a:latin typeface="Times New Roman" panose="02020603050405020304" pitchFamily="18" charset="0"/>
                <a:cs typeface="Times New Roman" panose="02020603050405020304" pitchFamily="18" charset="0"/>
              </a:rPr>
              <a:t>millerite</a:t>
            </a:r>
            <a:r>
              <a:rPr lang="en-US" sz="1200" i="1" dirty="0">
                <a:latin typeface="Times New Roman" panose="02020603050405020304" pitchFamily="18" charset="0"/>
                <a:cs typeface="Times New Roman" panose="02020603050405020304" pitchFamily="18" charset="0"/>
              </a:rPr>
              <a:t> and zonal grain of laurite (in the center of the phase with </a:t>
            </a:r>
            <a:r>
              <a:rPr lang="en-US" sz="1200" i="1" dirty="0" err="1">
                <a:latin typeface="Times New Roman" panose="02020603050405020304" pitchFamily="18" charset="0"/>
                <a:cs typeface="Times New Roman" panose="02020603050405020304" pitchFamily="18" charset="0"/>
              </a:rPr>
              <a:t>erlikmanite</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minal</a:t>
            </a:r>
            <a:r>
              <a:rPr lang="en-US" sz="1200" i="1" dirty="0">
                <a:latin typeface="Times New Roman" panose="02020603050405020304" pitchFamily="18" charset="0"/>
                <a:cs typeface="Times New Roman" panose="02020603050405020304" pitchFamily="18" charset="0"/>
              </a:rPr>
              <a:t> and inclusions of osmium; c) concretion of laurite and </a:t>
            </a:r>
            <a:r>
              <a:rPr lang="en-US" sz="1200" i="1" dirty="0" err="1">
                <a:latin typeface="Times New Roman" panose="02020603050405020304" pitchFamily="18" charset="0"/>
                <a:cs typeface="Times New Roman" panose="02020603050405020304" pitchFamily="18" charset="0"/>
              </a:rPr>
              <a:t>laurit-erlymanite</a:t>
            </a:r>
            <a:r>
              <a:rPr lang="en-US" sz="1200" i="1" dirty="0">
                <a:latin typeface="Times New Roman" panose="02020603050405020304" pitchFamily="18" charset="0"/>
                <a:cs typeface="Times New Roman" panose="02020603050405020304" pitchFamily="18" charset="0"/>
              </a:rPr>
              <a:t> with multiple </a:t>
            </a:r>
            <a:r>
              <a:rPr lang="en-US" sz="1200" i="1" dirty="0" err="1">
                <a:latin typeface="Times New Roman" panose="02020603050405020304" pitchFamily="18" charset="0"/>
                <a:cs typeface="Times New Roman" panose="02020603050405020304" pitchFamily="18" charset="0"/>
              </a:rPr>
              <a:t>inclusiones</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Os</a:t>
            </a:r>
            <a:r>
              <a:rPr lang="en-US" sz="1200" i="1" dirty="0">
                <a:latin typeface="Times New Roman" panose="02020603050405020304" pitchFamily="18" charset="0"/>
                <a:cs typeface="Times New Roman" panose="02020603050405020304" pitchFamily="18" charset="0"/>
              </a:rPr>
              <a:t>-</a:t>
            </a:r>
            <a:r>
              <a:rPr lang="en-US" sz="1200" i="1" dirty="0" err="1">
                <a:latin typeface="Times New Roman" panose="02020603050405020304" pitchFamily="18" charset="0"/>
                <a:cs typeface="Times New Roman" panose="02020603050405020304" pitchFamily="18" charset="0"/>
              </a:rPr>
              <a:t>Ir</a:t>
            </a:r>
            <a:r>
              <a:rPr lang="en-US" sz="1200" i="1" dirty="0">
                <a:latin typeface="Times New Roman" panose="02020603050405020304" pitchFamily="18" charset="0"/>
                <a:cs typeface="Times New Roman" panose="02020603050405020304" pitchFamily="18" charset="0"/>
              </a:rPr>
              <a:t>-Ru); d) interpenetrating concretion of laurite and </a:t>
            </a:r>
            <a:r>
              <a:rPr lang="en-US" sz="1200" i="1" dirty="0" err="1">
                <a:latin typeface="Times New Roman" panose="02020603050405020304" pitchFamily="18" charset="0"/>
                <a:cs typeface="Times New Roman" panose="02020603050405020304" pitchFamily="18" charset="0"/>
              </a:rPr>
              <a:t>erlikmanite</a:t>
            </a:r>
            <a:r>
              <a:rPr lang="en-US" sz="1200" i="1" dirty="0">
                <a:latin typeface="Times New Roman" panose="02020603050405020304" pitchFamily="18" charset="0"/>
                <a:cs typeface="Times New Roman" panose="02020603050405020304" pitchFamily="18" charset="0"/>
              </a:rPr>
              <a:t> with nanosized inclusions </a:t>
            </a:r>
            <a:r>
              <a:rPr lang="en-US" sz="1200" i="1" dirty="0" err="1">
                <a:latin typeface="Times New Roman" panose="02020603050405020304" pitchFamily="18" charset="0"/>
                <a:cs typeface="Times New Roman" panose="02020603050405020304" pitchFamily="18" charset="0"/>
              </a:rPr>
              <a:t>Os</a:t>
            </a:r>
            <a:r>
              <a:rPr lang="en-US" sz="1200" i="1" dirty="0">
                <a:latin typeface="Times New Roman" panose="02020603050405020304" pitchFamily="18" charset="0"/>
                <a:cs typeface="Times New Roman" panose="02020603050405020304" pitchFamily="18" charset="0"/>
              </a:rPr>
              <a:t>. </a:t>
            </a:r>
            <a:endParaRPr lang="ru-RU" sz="1200" i="1"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E0F48CEE-B1CA-4DFD-A0CC-439B9B8772C6}"/>
              </a:ext>
            </a:extLst>
          </p:cNvPr>
          <p:cNvSpPr txBox="1"/>
          <p:nvPr/>
        </p:nvSpPr>
        <p:spPr>
          <a:xfrm>
            <a:off x="2798577" y="4308675"/>
            <a:ext cx="4652335" cy="954107"/>
          </a:xfrm>
          <a:prstGeom prst="rect">
            <a:avLst/>
          </a:prstGeom>
          <a:noFill/>
        </p:spPr>
        <p:txBody>
          <a:bodyPr wrap="square" rtlCol="0">
            <a:spAutoFit/>
          </a:bodyPr>
          <a:lstStyle/>
          <a:p>
            <a:pPr algn="just"/>
            <a:r>
              <a:rPr lang="en-US" sz="1400" dirty="0">
                <a:latin typeface="Times New Roman" panose="02020603050405020304" pitchFamily="18" charset="0"/>
                <a:cs typeface="Times New Roman" panose="02020603050405020304" pitchFamily="18" charset="0"/>
              </a:rPr>
              <a:t>Chemical parameters of </a:t>
            </a:r>
            <a:r>
              <a:rPr lang="en-US" sz="1400" dirty="0" err="1">
                <a:latin typeface="Times New Roman" panose="02020603050405020304" pitchFamily="18" charset="0"/>
                <a:cs typeface="Times New Roman" panose="02020603050405020304" pitchFamily="18" charset="0"/>
              </a:rPr>
              <a:t>chrom-spinelides</a:t>
            </a:r>
            <a:r>
              <a:rPr lang="en-US" sz="1400" dirty="0">
                <a:latin typeface="Times New Roman" panose="02020603050405020304" pitchFamily="18" charset="0"/>
                <a:cs typeface="Times New Roman" panose="02020603050405020304" pitchFamily="18" charset="0"/>
              </a:rPr>
              <a:t> and parental melt composition in equilibrium with podiform chromitites are located in three fields: MORB, </a:t>
            </a:r>
            <a:r>
              <a:rPr lang="en-US" sz="1400" dirty="0" err="1">
                <a:latin typeface="Times New Roman" panose="02020603050405020304" pitchFamily="18" charset="0"/>
                <a:cs typeface="Times New Roman" panose="02020603050405020304" pitchFamily="18" charset="0"/>
              </a:rPr>
              <a:t>suprasubduction</a:t>
            </a:r>
            <a:r>
              <a:rPr lang="en-US" sz="1400" dirty="0">
                <a:latin typeface="Times New Roman" panose="02020603050405020304" pitchFamily="18" charset="0"/>
                <a:cs typeface="Times New Roman" panose="02020603050405020304" pitchFamily="18" charset="0"/>
              </a:rPr>
              <a:t> zones, boninites, </a:t>
            </a:r>
            <a:r>
              <a:rPr lang="en-US" sz="1400" dirty="0" err="1">
                <a:latin typeface="Times New Roman" panose="02020603050405020304" pitchFamily="18" charset="0"/>
                <a:cs typeface="Times New Roman" panose="02020603050405020304" pitchFamily="18" charset="0"/>
              </a:rPr>
              <a:t>ural-alaskyn</a:t>
            </a:r>
            <a:r>
              <a:rPr lang="en-US" sz="1400" dirty="0">
                <a:latin typeface="Times New Roman" panose="02020603050405020304" pitchFamily="18" charset="0"/>
                <a:cs typeface="Times New Roman" panose="02020603050405020304" pitchFamily="18" charset="0"/>
              </a:rPr>
              <a:t> type.</a:t>
            </a:r>
            <a:endParaRPr lang="ru-RU" sz="14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xmlns="" id="{5EB1E9BC-E501-4B90-9064-3DD9A9788A68}"/>
              </a:ext>
            </a:extLst>
          </p:cNvPr>
          <p:cNvSpPr txBox="1"/>
          <p:nvPr/>
        </p:nvSpPr>
        <p:spPr>
          <a:xfrm>
            <a:off x="2715821" y="3747970"/>
            <a:ext cx="4791434" cy="646331"/>
          </a:xfrm>
          <a:prstGeom prst="rect">
            <a:avLst/>
          </a:prstGeom>
          <a:noFill/>
        </p:spPr>
        <p:txBody>
          <a:bodyPr wrap="square" rtlCol="0">
            <a:spAutoFit/>
          </a:bodyPr>
          <a:lstStyle/>
          <a:p>
            <a:pPr algn="just"/>
            <a:r>
              <a:rPr lang="en-US" sz="1200" i="1" dirty="0">
                <a:latin typeface="Times New Roman" panose="02020603050405020304" pitchFamily="18" charset="0"/>
                <a:cs typeface="Times New Roman" panose="02020603050405020304" pitchFamily="18" charset="0"/>
              </a:rPr>
              <a:t>Discriminatory diagrams showing the Al</a:t>
            </a:r>
            <a:r>
              <a:rPr lang="en-US" sz="1200" i="1" baseline="-25000" dirty="0">
                <a:latin typeface="Times New Roman" panose="02020603050405020304" pitchFamily="18" charset="0"/>
                <a:cs typeface="Times New Roman" panose="02020603050405020304" pitchFamily="18" charset="0"/>
              </a:rPr>
              <a:t>2</a:t>
            </a:r>
            <a:r>
              <a:rPr lang="en-US" sz="1200" i="1" dirty="0">
                <a:latin typeface="Times New Roman" panose="02020603050405020304" pitchFamily="18" charset="0"/>
                <a:cs typeface="Times New Roman" panose="02020603050405020304" pitchFamily="18" charset="0"/>
              </a:rPr>
              <a:t>O</a:t>
            </a:r>
            <a:r>
              <a:rPr lang="en-US" sz="1200" i="1" baseline="-25000" dirty="0">
                <a:latin typeface="Times New Roman" panose="02020603050405020304" pitchFamily="18" charset="0"/>
                <a:cs typeface="Times New Roman" panose="02020603050405020304" pitchFamily="18" charset="0"/>
              </a:rPr>
              <a:t>3</a:t>
            </a:r>
            <a:r>
              <a:rPr lang="en-US" sz="1200" i="1" dirty="0">
                <a:latin typeface="Times New Roman" panose="02020603050405020304" pitchFamily="18" charset="0"/>
                <a:cs typeface="Times New Roman" panose="02020603050405020304" pitchFamily="18" charset="0"/>
              </a:rPr>
              <a:t> - Fe</a:t>
            </a:r>
            <a:r>
              <a:rPr lang="en-US" sz="1200" i="1" baseline="30000" dirty="0">
                <a:latin typeface="Times New Roman" panose="02020603050405020304" pitchFamily="18" charset="0"/>
                <a:cs typeface="Times New Roman" panose="02020603050405020304" pitchFamily="18" charset="0"/>
              </a:rPr>
              <a:t>2+</a:t>
            </a:r>
            <a:r>
              <a:rPr lang="en-US" sz="1200" i="1" dirty="0">
                <a:latin typeface="Times New Roman" panose="02020603050405020304" pitchFamily="18" charset="0"/>
                <a:cs typeface="Times New Roman" panose="02020603050405020304" pitchFamily="18" charset="0"/>
              </a:rPr>
              <a:t>/ Fe</a:t>
            </a:r>
            <a:r>
              <a:rPr lang="en-US" sz="1200" i="1" baseline="30000" dirty="0">
                <a:latin typeface="Times New Roman" panose="02020603050405020304" pitchFamily="18" charset="0"/>
                <a:cs typeface="Times New Roman" panose="02020603050405020304" pitchFamily="18" charset="0"/>
              </a:rPr>
              <a:t>3+</a:t>
            </a:r>
            <a:r>
              <a:rPr lang="en-US" sz="1200" i="1" dirty="0">
                <a:latin typeface="Times New Roman" panose="02020603050405020304" pitchFamily="18" charset="0"/>
                <a:cs typeface="Times New Roman" panose="02020603050405020304" pitchFamily="18" charset="0"/>
              </a:rPr>
              <a:t> ,  TiO</a:t>
            </a:r>
            <a:r>
              <a:rPr lang="en-US" sz="1200" i="1" baseline="-25000" dirty="0">
                <a:latin typeface="Times New Roman" panose="02020603050405020304" pitchFamily="18" charset="0"/>
                <a:cs typeface="Times New Roman" panose="02020603050405020304" pitchFamily="18" charset="0"/>
              </a:rPr>
              <a:t>2</a:t>
            </a:r>
            <a:r>
              <a:rPr lang="en-US" sz="1200" i="1" dirty="0">
                <a:latin typeface="Times New Roman" panose="02020603050405020304" pitchFamily="18" charset="0"/>
                <a:cs typeface="Times New Roman" panose="02020603050405020304" pitchFamily="18" charset="0"/>
              </a:rPr>
              <a:t> - Al</a:t>
            </a:r>
            <a:r>
              <a:rPr lang="en-US" sz="1200" i="1" baseline="-25000" dirty="0">
                <a:latin typeface="Times New Roman" panose="02020603050405020304" pitchFamily="18" charset="0"/>
                <a:cs typeface="Times New Roman" panose="02020603050405020304" pitchFamily="18" charset="0"/>
              </a:rPr>
              <a:t>2</a:t>
            </a:r>
            <a:r>
              <a:rPr lang="en-US" sz="1200" i="1" dirty="0">
                <a:latin typeface="Times New Roman" panose="02020603050405020304" pitchFamily="18" charset="0"/>
                <a:cs typeface="Times New Roman" panose="02020603050405020304" pitchFamily="18" charset="0"/>
              </a:rPr>
              <a:t>O</a:t>
            </a:r>
            <a:r>
              <a:rPr lang="en-US" sz="1200" i="1" baseline="-25000" dirty="0">
                <a:latin typeface="Times New Roman" panose="02020603050405020304" pitchFamily="18" charset="0"/>
                <a:cs typeface="Times New Roman" panose="02020603050405020304" pitchFamily="18" charset="0"/>
              </a:rPr>
              <a:t>3</a:t>
            </a:r>
            <a:r>
              <a:rPr lang="en-US" sz="1200" i="1" dirty="0">
                <a:latin typeface="Times New Roman" panose="02020603050405020304" pitchFamily="18" charset="0"/>
                <a:cs typeface="Times New Roman" panose="02020603050405020304" pitchFamily="18" charset="0"/>
              </a:rPr>
              <a:t> ratios and Cr</a:t>
            </a:r>
            <a:r>
              <a:rPr lang="en-US" sz="1200" i="1" baseline="30000" dirty="0">
                <a:latin typeface="Times New Roman" panose="02020603050405020304" pitchFamily="18" charset="0"/>
                <a:cs typeface="Times New Roman" panose="02020603050405020304" pitchFamily="18" charset="0"/>
              </a:rPr>
              <a:t>#</a:t>
            </a:r>
            <a:r>
              <a:rPr lang="en-US" sz="1200" i="1" dirty="0">
                <a:latin typeface="Times New Roman" panose="02020603050405020304" pitchFamily="18" charset="0"/>
                <a:cs typeface="Times New Roman" panose="02020603050405020304" pitchFamily="18" charset="0"/>
              </a:rPr>
              <a:t>-Mg</a:t>
            </a:r>
            <a:r>
              <a:rPr lang="en-US" sz="1200" i="1" baseline="30000" dirty="0">
                <a:latin typeface="Times New Roman" panose="02020603050405020304" pitchFamily="18" charset="0"/>
                <a:cs typeface="Times New Roman" panose="02020603050405020304" pitchFamily="18" charset="0"/>
              </a:rPr>
              <a:t>#</a:t>
            </a:r>
            <a:r>
              <a:rPr lang="en-US" sz="1200" i="1" dirty="0">
                <a:latin typeface="Times New Roman" panose="02020603050405020304" pitchFamily="18" charset="0"/>
                <a:cs typeface="Times New Roman" panose="02020603050405020304" pitchFamily="18" charset="0"/>
              </a:rPr>
              <a:t> in the </a:t>
            </a:r>
            <a:r>
              <a:rPr lang="en-US" sz="1200" i="1" dirty="0" err="1">
                <a:latin typeface="Times New Roman" panose="02020603050405020304" pitchFamily="18" charset="0"/>
                <a:cs typeface="Times New Roman" panose="02020603050405020304" pitchFamily="18" charset="0"/>
              </a:rPr>
              <a:t>chromites</a:t>
            </a:r>
            <a:r>
              <a:rPr lang="en-US" sz="1200" i="1" dirty="0">
                <a:latin typeface="Times New Roman" panose="02020603050405020304" pitchFamily="18" charset="0"/>
                <a:cs typeface="Times New Roman" panose="02020603050405020304" pitchFamily="18" charset="0"/>
              </a:rPr>
              <a:t> of their </a:t>
            </a:r>
            <a:r>
              <a:rPr lang="en-US" sz="1200" i="1" dirty="0" err="1">
                <a:latin typeface="Times New Roman" panose="02020603050405020304" pitchFamily="18" charset="0"/>
                <a:cs typeface="Times New Roman" panose="02020603050405020304" pitchFamily="18" charset="0"/>
              </a:rPr>
              <a:t>chromites</a:t>
            </a:r>
            <a:r>
              <a:rPr lang="en-US" sz="1200" i="1" dirty="0">
                <a:latin typeface="Times New Roman" panose="02020603050405020304" pitchFamily="18" charset="0"/>
                <a:cs typeface="Times New Roman" panose="02020603050405020304" pitchFamily="18" charset="0"/>
              </a:rPr>
              <a:t> according to literature data and data Ulan-</a:t>
            </a:r>
            <a:r>
              <a:rPr lang="en-US" sz="1200" i="1" dirty="0" err="1">
                <a:latin typeface="Times New Roman" panose="02020603050405020304" pitchFamily="18" charset="0"/>
                <a:cs typeface="Times New Roman" panose="02020603050405020304" pitchFamily="18" charset="0"/>
              </a:rPr>
              <a:t>Sardag</a:t>
            </a:r>
            <a:r>
              <a:rPr lang="en-US" sz="1200" i="1" dirty="0">
                <a:latin typeface="Times New Roman" panose="02020603050405020304" pitchFamily="18" charset="0"/>
                <a:cs typeface="Times New Roman" panose="02020603050405020304" pitchFamily="18" charset="0"/>
              </a:rPr>
              <a:t> massif.</a:t>
            </a:r>
            <a:endParaRPr lang="ru-RU" sz="1200" i="1"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xmlns="" id="{1B32E739-74AC-419A-A965-770DF9E45F29}"/>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45398" y="4029925"/>
            <a:ext cx="2739970" cy="2796161"/>
          </a:xfrm>
          <a:prstGeom prst="rect">
            <a:avLst/>
          </a:prstGeom>
          <a:solidFill>
            <a:schemeClr val="bg1"/>
          </a:solidFill>
        </p:spPr>
      </p:pic>
      <p:sp>
        <p:nvSpPr>
          <p:cNvPr id="4" name="TextBox 3"/>
          <p:cNvSpPr txBox="1"/>
          <p:nvPr/>
        </p:nvSpPr>
        <p:spPr>
          <a:xfrm>
            <a:off x="26348" y="1696359"/>
            <a:ext cx="7155502" cy="276999"/>
          </a:xfrm>
          <a:prstGeom prst="rect">
            <a:avLst/>
          </a:prstGeom>
          <a:noFill/>
        </p:spPr>
        <p:txBody>
          <a:bodyPr wrap="square" rtlCol="0">
            <a:spAutoFit/>
          </a:bodyPr>
          <a:lstStyle/>
          <a:p>
            <a:pPr algn="just"/>
            <a:r>
              <a:rPr lang="en-US" sz="1200" i="1" dirty="0">
                <a:latin typeface="Times New Roman" panose="02020603050405020304" pitchFamily="18" charset="0"/>
                <a:cs typeface="Times New Roman" panose="02020603050405020304" pitchFamily="18" charset="0"/>
              </a:rPr>
              <a:t>Chromite in ultrabasic rocks of the massif. a) thin-banded, b) massive veins, c) schlieren.</a:t>
            </a:r>
            <a:endParaRPr lang="ru-RU" sz="1200"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773534" y="5295517"/>
            <a:ext cx="9392855" cy="1631216"/>
          </a:xfrm>
          <a:prstGeom prst="rect">
            <a:avLst/>
          </a:prstGeom>
          <a:noFill/>
        </p:spPr>
        <p:txBody>
          <a:bodyPr wrap="square" rtlCol="0">
            <a:spAutoFit/>
          </a:bodyPr>
          <a:lstStyle/>
          <a:p>
            <a:pPr algn="just"/>
            <a:r>
              <a:rPr lang="en-US" sz="1400" dirty="0" smtClean="0">
                <a:latin typeface="Times New Roman" panose="02020603050405020304" pitchFamily="18" charset="0"/>
                <a:cs typeface="Times New Roman" panose="02020603050405020304" pitchFamily="18" charset="0"/>
              </a:rPr>
              <a:t>Distribution and </a:t>
            </a:r>
            <a:r>
              <a:rPr lang="en-US" sz="1400" dirty="0">
                <a:latin typeface="Times New Roman" panose="02020603050405020304" pitchFamily="18" charset="0"/>
                <a:cs typeface="Times New Roman" panose="02020603050405020304" pitchFamily="18" charset="0"/>
              </a:rPr>
              <a:t>PGE mineralization are typical for podiform chromitites of world ophiolite complexes</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Platinum group mineralization consist of Os-</a:t>
            </a:r>
            <a:r>
              <a:rPr lang="en-US" sz="1400" dirty="0" err="1">
                <a:latin typeface="Times New Roman" panose="02020603050405020304" pitchFamily="18" charset="0"/>
                <a:cs typeface="Times New Roman" panose="02020603050405020304" pitchFamily="18" charset="0"/>
              </a:rPr>
              <a:t>Ir</a:t>
            </a:r>
            <a:r>
              <a:rPr lang="en-US" sz="1400" dirty="0">
                <a:latin typeface="Times New Roman" panose="02020603050405020304" pitchFamily="18" charset="0"/>
                <a:cs typeface="Times New Roman" panose="02020603050405020304" pitchFamily="18" charset="0"/>
              </a:rPr>
              <a:t> solid solution, two generation of sulfides PGE (magmatic </a:t>
            </a:r>
            <a:r>
              <a:rPr lang="en-US" sz="1400" dirty="0" err="1">
                <a:latin typeface="Times New Roman" panose="02020603050405020304" pitchFamily="18" charset="0"/>
                <a:cs typeface="Times New Roman" panose="02020603050405020304" pitchFamily="18" charset="0"/>
              </a:rPr>
              <a:t>Lr-Er</a:t>
            </a:r>
            <a:r>
              <a:rPr lang="en-US" sz="1400" dirty="0">
                <a:latin typeface="Times New Roman" panose="02020603050405020304" pitchFamily="18" charset="0"/>
                <a:cs typeface="Times New Roman" panose="02020603050405020304" pitchFamily="18" charset="0"/>
              </a:rPr>
              <a:t> and </a:t>
            </a:r>
            <a:r>
              <a:rPr lang="en-US" sz="1400" dirty="0" err="1" smtClean="0">
                <a:latin typeface="Times New Roman" panose="02020603050405020304" pitchFamily="18" charset="0"/>
                <a:cs typeface="Times New Roman" panose="02020603050405020304" pitchFamily="18" charset="0"/>
              </a:rPr>
              <a:t>gidrothermal</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newly-formed </a:t>
            </a:r>
            <a:r>
              <a:rPr lang="en-US" sz="1400" dirty="0" err="1">
                <a:latin typeface="Times New Roman" panose="02020603050405020304" pitchFamily="18" charset="0"/>
                <a:cs typeface="Times New Roman" panose="02020603050405020304" pitchFamily="18" charset="0"/>
              </a:rPr>
              <a:t>Lr</a:t>
            </a:r>
            <a:r>
              <a:rPr lang="en-US" sz="1400" dirty="0">
                <a:latin typeface="Times New Roman" panose="02020603050405020304" pitchFamily="18" charset="0"/>
                <a:cs typeface="Times New Roman" panose="02020603050405020304" pitchFamily="18" charset="0"/>
              </a:rPr>
              <a:t>). Native osmium, ruthenium, </a:t>
            </a:r>
            <a:r>
              <a:rPr lang="en-US" sz="1400" dirty="0" err="1">
                <a:latin typeface="Times New Roman" panose="02020603050405020304" pitchFamily="18" charset="0"/>
                <a:cs typeface="Times New Roman" panose="02020603050405020304" pitchFamily="18" charset="0"/>
              </a:rPr>
              <a:t>RhNiAs</a:t>
            </a:r>
            <a:r>
              <a:rPr lang="en-US" sz="1400" dirty="0">
                <a:latin typeface="Times New Roman" panose="02020603050405020304" pitchFamily="18" charset="0"/>
                <a:cs typeface="Times New Roman" panose="02020603050405020304" pitchFamily="18" charset="0"/>
              </a:rPr>
              <a:t> are in close </a:t>
            </a:r>
            <a:r>
              <a:rPr lang="en-US" sz="1400" dirty="0" err="1">
                <a:latin typeface="Times New Roman" panose="02020603050405020304" pitchFamily="18" charset="0"/>
                <a:cs typeface="Times New Roman" panose="02020603050405020304" pitchFamily="18" charset="0"/>
              </a:rPr>
              <a:t>assotiation</a:t>
            </a:r>
            <a:r>
              <a:rPr lang="en-US" sz="1400" dirty="0">
                <a:latin typeface="Times New Roman" panose="02020603050405020304" pitchFamily="18" charset="0"/>
                <a:cs typeface="Times New Roman" panose="02020603050405020304" pitchFamily="18" charset="0"/>
              </a:rPr>
              <a:t> with chlorite, serpentine, sulfides of </a:t>
            </a:r>
            <a:r>
              <a:rPr lang="en-US" sz="1400" dirty="0" err="1">
                <a:latin typeface="Times New Roman" panose="02020603050405020304" pitchFamily="18" charset="0"/>
                <a:cs typeface="Times New Roman" panose="02020603050405020304" pitchFamily="18" charset="0"/>
              </a:rPr>
              <a:t>nikel</a:t>
            </a:r>
            <a:r>
              <a:rPr lang="en-US" sz="1400" dirty="0">
                <a:latin typeface="Times New Roman" panose="02020603050405020304" pitchFamily="18" charset="0"/>
                <a:cs typeface="Times New Roman" panose="02020603050405020304" pitchFamily="18" charset="0"/>
              </a:rPr>
              <a:t> sulfide.</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Metamorphism from green shale to amphibolite </a:t>
            </a:r>
            <a:r>
              <a:rPr lang="en-US" sz="1400" dirty="0" err="1">
                <a:latin typeface="Times New Roman" panose="02020603050405020304" pitchFamily="18" charset="0"/>
                <a:cs typeface="Times New Roman" panose="02020603050405020304" pitchFamily="18" charset="0"/>
              </a:rPr>
              <a:t>facies</a:t>
            </a:r>
            <a:r>
              <a:rPr lang="en-US" sz="1400" dirty="0">
                <a:latin typeface="Times New Roman" panose="02020603050405020304" pitchFamily="18" charset="0"/>
                <a:cs typeface="Times New Roman" panose="02020603050405020304" pitchFamily="18" charset="0"/>
              </a:rPr>
              <a:t> leads to a change in magmatic platinum group minerals, dissolution, remobilization PGE. The rise in temperature leads to the enlargement and agglomeration of nanoparticles of EPG from </a:t>
            </a:r>
            <a:r>
              <a:rPr lang="en-US" sz="1400" dirty="0" err="1">
                <a:latin typeface="Times New Roman" panose="02020603050405020304" pitchFamily="18" charset="0"/>
                <a:cs typeface="Times New Roman" panose="02020603050405020304" pitchFamily="18" charset="0"/>
              </a:rPr>
              <a:t>nano</a:t>
            </a:r>
            <a:r>
              <a:rPr lang="ru-RU"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 to micro</a:t>
            </a:r>
            <a:r>
              <a:rPr lang="ru-RU"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level</a:t>
            </a:r>
            <a:r>
              <a:rPr lang="ru-RU" sz="1400" dirty="0">
                <a:latin typeface="Times New Roman" panose="02020603050405020304" pitchFamily="18" charset="0"/>
                <a:cs typeface="Times New Roman" panose="02020603050405020304" pitchFamily="18" charset="0"/>
              </a:rPr>
              <a:t>.</a:t>
            </a:r>
          </a:p>
          <a:p>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623472731"/>
      </p:ext>
    </p:extLst>
  </p:cSld>
  <p:clrMapOvr>
    <a:masterClrMapping/>
  </p:clrMapOvr>
  <p:transition advTm="5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xmlns="" id="{4796EFD0-D4A2-4AB9-8395-013A2A144315}"/>
              </a:ext>
            </a:extLst>
          </p:cNvPr>
          <p:cNvSpPr txBox="1">
            <a:spLocks/>
          </p:cNvSpPr>
          <p:nvPr/>
        </p:nvSpPr>
        <p:spPr>
          <a:xfrm>
            <a:off x="0" y="-42845"/>
            <a:ext cx="12028519" cy="1545527"/>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en-US" sz="29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Geochemical and mineralogical indicators (Cr-</a:t>
            </a:r>
            <a:r>
              <a:rPr lang="en-US" sz="29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spinelides</a:t>
            </a:r>
            <a:r>
              <a:rPr lang="en-US" sz="29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Platinum Group Minerals) of the geodynamic settings of  formation</a:t>
            </a:r>
            <a:r>
              <a:rPr lang="ru-RU" sz="29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9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  mafic-ultramafic Ulan-Saridag  massif (Eastern Sayan)</a:t>
            </a:r>
            <a:br>
              <a:rPr lang="en-US" sz="29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Olga Kiseleva</a:t>
            </a:r>
            <a:r>
              <a:rPr lang="en-US" sz="2200" baseline="30000" dirty="0">
                <a:latin typeface="Times New Roman" panose="02020603050405020304" pitchFamily="18" charset="0"/>
                <a:cs typeface="Times New Roman" panose="02020603050405020304" pitchFamily="18" charset="0"/>
              </a:rPr>
              <a:t>1</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Evgeniya</a:t>
            </a:r>
            <a:r>
              <a:rPr lang="en-US" sz="2200" dirty="0">
                <a:latin typeface="Times New Roman" panose="02020603050405020304" pitchFamily="18" charset="0"/>
                <a:cs typeface="Times New Roman" panose="02020603050405020304" pitchFamily="18" charset="0"/>
              </a:rPr>
              <a:t> Airiyants</a:t>
            </a:r>
            <a:r>
              <a:rPr lang="en-US" sz="2200" baseline="30000" dirty="0">
                <a:latin typeface="Times New Roman" panose="02020603050405020304" pitchFamily="18" charset="0"/>
                <a:cs typeface="Times New Roman" panose="02020603050405020304" pitchFamily="18" charset="0"/>
              </a:rPr>
              <a:t>1</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Dmitriy</a:t>
            </a:r>
            <a:r>
              <a:rPr lang="en-US" sz="2200" dirty="0">
                <a:latin typeface="Times New Roman" panose="02020603050405020304" pitchFamily="18" charset="0"/>
                <a:cs typeface="Times New Roman" panose="02020603050405020304" pitchFamily="18" charset="0"/>
              </a:rPr>
              <a:t> Belyanin</a:t>
            </a:r>
            <a:r>
              <a:rPr lang="en-US" sz="2200" baseline="30000" dirty="0">
                <a:latin typeface="Times New Roman" panose="02020603050405020304" pitchFamily="18" charset="0"/>
                <a:cs typeface="Times New Roman" panose="02020603050405020304" pitchFamily="18" charset="0"/>
              </a:rPr>
              <a:t>1,2</a:t>
            </a:r>
            <a:r>
              <a:rPr lang="en-US" sz="2200" dirty="0">
                <a:latin typeface="Times New Roman" panose="02020603050405020304" pitchFamily="18" charset="0"/>
                <a:cs typeface="Times New Roman" panose="02020603050405020304" pitchFamily="18" charset="0"/>
              </a:rPr>
              <a:t>, Sergey Zhmodik</a:t>
            </a:r>
            <a:r>
              <a:rPr lang="en-US" sz="2200" baseline="30000" dirty="0">
                <a:latin typeface="Times New Roman" panose="02020603050405020304" pitchFamily="18" charset="0"/>
                <a:cs typeface="Times New Roman" panose="02020603050405020304" pitchFamily="18" charset="0"/>
              </a:rPr>
              <a:t>1,2</a:t>
            </a:r>
            <a:r>
              <a:rPr lang="en-US" sz="2200" dirty="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1700" dirty="0">
                <a:latin typeface="Times New Roman" panose="02020603050405020304" pitchFamily="18" charset="0"/>
                <a:cs typeface="Times New Roman" panose="02020603050405020304" pitchFamily="18" charset="0"/>
              </a:rPr>
              <a:t>1 – </a:t>
            </a:r>
            <a:r>
              <a:rPr lang="en-US" sz="1700" dirty="0" err="1">
                <a:latin typeface="Times New Roman" panose="02020603050405020304" pitchFamily="18" charset="0"/>
                <a:cs typeface="Times New Roman" panose="02020603050405020304" pitchFamily="18" charset="0"/>
              </a:rPr>
              <a:t>Sobolev</a:t>
            </a:r>
            <a:r>
              <a:rPr lang="en-US" sz="1700" dirty="0">
                <a:latin typeface="Times New Roman" panose="02020603050405020304" pitchFamily="18" charset="0"/>
                <a:cs typeface="Times New Roman" panose="02020603050405020304" pitchFamily="18" charset="0"/>
              </a:rPr>
              <a:t> Institute of Geology and Mineralogy SB RAS, Novosibirsk, Russian Federation</a:t>
            </a:r>
            <a:r>
              <a:rPr lang="ru-RU" sz="1700" dirty="0">
                <a:latin typeface="Times New Roman" panose="02020603050405020304" pitchFamily="18" charset="0"/>
                <a:cs typeface="Times New Roman" panose="02020603050405020304" pitchFamily="18" charset="0"/>
              </a:rPr>
              <a:t/>
            </a:r>
            <a:br>
              <a:rPr lang="ru-RU" sz="1700" dirty="0">
                <a:latin typeface="Times New Roman" panose="02020603050405020304" pitchFamily="18" charset="0"/>
                <a:cs typeface="Times New Roman" panose="02020603050405020304" pitchFamily="18" charset="0"/>
              </a:rPr>
            </a:br>
            <a:r>
              <a:rPr lang="ru-RU" sz="1700" dirty="0">
                <a:latin typeface="Times New Roman" panose="02020603050405020304" pitchFamily="18" charset="0"/>
                <a:cs typeface="Times New Roman" panose="02020603050405020304" pitchFamily="18" charset="0"/>
              </a:rPr>
              <a:t>2-</a:t>
            </a:r>
            <a:r>
              <a:rPr lang="en-US" sz="1700" dirty="0">
                <a:latin typeface="Times New Roman" panose="02020603050405020304" pitchFamily="18" charset="0"/>
                <a:cs typeface="Times New Roman" panose="02020603050405020304" pitchFamily="18" charset="0"/>
              </a:rPr>
              <a:t>Novosibirsk State University, Novosibirsk, Russian Federation</a:t>
            </a:r>
            <a:endParaRPr lang="ru-RU" sz="17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83505" y="1371074"/>
            <a:ext cx="3519807" cy="312041"/>
          </a:xfrm>
        </p:spPr>
        <p:txBody>
          <a:bodyPr>
            <a:normAutofit/>
          </a:bodyPr>
          <a:lstStyle/>
          <a:p>
            <a:pPr marL="0" indent="0">
              <a:buNone/>
            </a:pPr>
            <a:r>
              <a:rPr lang="en-US" sz="1200" i="1" dirty="0">
                <a:latin typeface="Times New Roman" panose="02020603050405020304" pitchFamily="18" charset="0"/>
                <a:cs typeface="Times New Roman" panose="02020603050405020304" pitchFamily="18" charset="0"/>
              </a:rPr>
              <a:t>The geographical position of the Ulan-Saridag massif</a:t>
            </a:r>
            <a:endParaRPr lang="ru-RU" sz="1200" i="1" dirty="0">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xmlns="" id="{670DA5DD-265F-4970-B8DE-66E79AF2D368}"/>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98907" y="1636357"/>
            <a:ext cx="4523005" cy="2908465"/>
          </a:xfrm>
          <a:prstGeom prst="rect">
            <a:avLst/>
          </a:prstGeom>
        </p:spPr>
      </p:pic>
      <p:pic>
        <p:nvPicPr>
          <p:cNvPr id="9" name="Рисунок 8">
            <a:extLst>
              <a:ext uri="{FF2B5EF4-FFF2-40B4-BE49-F238E27FC236}">
                <a16:creationId xmlns:a16="http://schemas.microsoft.com/office/drawing/2014/main" xmlns="" id="{9A5029D3-9138-4FBF-8727-C5313A3519E2}"/>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629506" y="1551506"/>
            <a:ext cx="6260631" cy="5191742"/>
          </a:xfrm>
          <a:prstGeom prst="rect">
            <a:avLst/>
          </a:prstGeom>
        </p:spPr>
      </p:pic>
      <p:sp>
        <p:nvSpPr>
          <p:cNvPr id="10" name="Овал 9">
            <a:extLst>
              <a:ext uri="{FF2B5EF4-FFF2-40B4-BE49-F238E27FC236}">
                <a16:creationId xmlns:a16="http://schemas.microsoft.com/office/drawing/2014/main" xmlns="" id="{B02698CA-AD12-4B77-BBF3-9B8CD0D2FA4F}"/>
              </a:ext>
            </a:extLst>
          </p:cNvPr>
          <p:cNvSpPr/>
          <p:nvPr/>
        </p:nvSpPr>
        <p:spPr>
          <a:xfrm>
            <a:off x="7214516" y="2667342"/>
            <a:ext cx="771082" cy="48117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a:extLst>
              <a:ext uri="{FF2B5EF4-FFF2-40B4-BE49-F238E27FC236}">
                <a16:creationId xmlns:a16="http://schemas.microsoft.com/office/drawing/2014/main" xmlns="" id="{64DB762D-C116-4C42-A8DE-08A0FB75623D}"/>
              </a:ext>
            </a:extLst>
          </p:cNvPr>
          <p:cNvSpPr/>
          <p:nvPr/>
        </p:nvSpPr>
        <p:spPr>
          <a:xfrm>
            <a:off x="6056805" y="2046833"/>
            <a:ext cx="1222480" cy="592945"/>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xmlns="" id="{667A973A-132A-42F8-996C-302015B469B6}"/>
              </a:ext>
            </a:extLst>
          </p:cNvPr>
          <p:cNvSpPr txBox="1"/>
          <p:nvPr/>
        </p:nvSpPr>
        <p:spPr>
          <a:xfrm>
            <a:off x="6166823" y="2102604"/>
            <a:ext cx="1254619" cy="532043"/>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Ulan-</a:t>
            </a:r>
            <a:r>
              <a:rPr lang="en-US" sz="1400" dirty="0" err="1">
                <a:solidFill>
                  <a:schemeClr val="bg1"/>
                </a:solidFill>
                <a:latin typeface="Times New Roman" panose="02020603050405020304" pitchFamily="18" charset="0"/>
                <a:cs typeface="Times New Roman" panose="02020603050405020304" pitchFamily="18" charset="0"/>
              </a:rPr>
              <a:t>Saridag</a:t>
            </a:r>
            <a:r>
              <a:rPr lang="en-US" sz="1400" dirty="0">
                <a:solidFill>
                  <a:schemeClr val="bg1"/>
                </a:solidFill>
                <a:latin typeface="Times New Roman" panose="02020603050405020304" pitchFamily="18" charset="0"/>
                <a:cs typeface="Times New Roman" panose="02020603050405020304" pitchFamily="18" charset="0"/>
              </a:rPr>
              <a:t> massive</a:t>
            </a:r>
            <a:endParaRPr lang="ru-RU" sz="1400" dirty="0">
              <a:solidFill>
                <a:schemeClr val="bg1"/>
              </a:solidFill>
            </a:endParaRPr>
          </a:p>
        </p:txBody>
      </p:sp>
      <p:sp>
        <p:nvSpPr>
          <p:cNvPr id="13" name="Стрелка влево 12"/>
          <p:cNvSpPr/>
          <p:nvPr/>
        </p:nvSpPr>
        <p:spPr>
          <a:xfrm rot="19467069">
            <a:off x="7242844" y="3515228"/>
            <a:ext cx="2586719" cy="373363"/>
          </a:xfrm>
          <a:prstGeom prst="leftArrow">
            <a:avLst/>
          </a:prstGeom>
          <a:solidFill>
            <a:srgbClr val="BB0386"/>
          </a:solidFill>
          <a:ln>
            <a:solidFill>
              <a:srgbClr val="BB0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Southern branch</a:t>
            </a:r>
            <a:endParaRPr lang="ru-RU" dirty="0"/>
          </a:p>
        </p:txBody>
      </p:sp>
      <p:sp>
        <p:nvSpPr>
          <p:cNvPr id="14" name="Стрелка влево 13"/>
          <p:cNvSpPr/>
          <p:nvPr/>
        </p:nvSpPr>
        <p:spPr>
          <a:xfrm rot="1442789">
            <a:off x="7342885" y="2074773"/>
            <a:ext cx="2586719" cy="3025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Northern branch</a:t>
            </a:r>
            <a:endParaRPr lang="ru-RU" dirty="0"/>
          </a:p>
        </p:txBody>
      </p:sp>
      <p:sp>
        <p:nvSpPr>
          <p:cNvPr id="15" name="TextBox 14"/>
          <p:cNvSpPr txBox="1"/>
          <p:nvPr/>
        </p:nvSpPr>
        <p:spPr>
          <a:xfrm>
            <a:off x="147672" y="4921124"/>
            <a:ext cx="5248099" cy="1815882"/>
          </a:xfrm>
          <a:prstGeom prst="rect">
            <a:avLst/>
          </a:prstGeom>
          <a:noFill/>
        </p:spPr>
        <p:txBody>
          <a:bodyPr wrap="square" rtlCol="0">
            <a:spAutoFit/>
          </a:bodyPr>
          <a:lstStyle/>
          <a:p>
            <a:pPr algn="just"/>
            <a:r>
              <a:rPr lang="en-US" sz="1600" dirty="0">
                <a:latin typeface="Times New Roman" panose="02020603050405020304" pitchFamily="18" charset="0"/>
                <a:cs typeface="Times New Roman" panose="02020603050405020304" pitchFamily="18" charset="0"/>
              </a:rPr>
              <a:t>The mafic-ultramafic massif of Ulan-Saridag is a part of the Central Asian orogenic belt (the Dunzhugur island arc, which is part of the largest ancient ocean basin (Riphean age) (</a:t>
            </a:r>
            <a:r>
              <a:rPr lang="en-US" sz="1600" dirty="0" err="1">
                <a:latin typeface="Times New Roman" panose="02020603050405020304" pitchFamily="18" charset="0"/>
                <a:cs typeface="Times New Roman" panose="02020603050405020304" pitchFamily="18" charset="0"/>
              </a:rPr>
              <a:t>Paleoasian</a:t>
            </a:r>
            <a:r>
              <a:rPr lang="en-US" sz="1600" dirty="0">
                <a:latin typeface="Times New Roman" panose="02020603050405020304" pitchFamily="18" charset="0"/>
                <a:cs typeface="Times New Roman" panose="02020603050405020304" pitchFamily="18" charset="0"/>
              </a:rPr>
              <a:t> Ocean</a:t>
            </a:r>
            <a:r>
              <a:rPr lang="en-US" sz="1600" dirty="0" smtClean="0">
                <a:latin typeface="Times New Roman" panose="02020603050405020304" pitchFamily="18" charset="0"/>
                <a:cs typeface="Times New Roman" panose="02020603050405020304" pitchFamily="18" charset="0"/>
              </a:rPr>
              <a:t>).</a:t>
            </a:r>
            <a:r>
              <a:rPr lang="en-US" sz="1600" dirty="0" err="1" smtClean="0">
                <a:latin typeface="Times New Roman" panose="02020603050405020304" pitchFamily="18" charset="0"/>
                <a:cs typeface="Times New Roman" panose="02020603050405020304" pitchFamily="18" charset="0"/>
              </a:rPr>
              <a:t>Ophiolites</a:t>
            </a:r>
            <a:r>
              <a:rPr lang="en-US" sz="1600" dirty="0" smtClean="0">
                <a:latin typeface="Times New Roman" panose="02020603050405020304" pitchFamily="18" charset="0"/>
                <a:cs typeface="Times New Roman" panose="02020603050405020304" pitchFamily="18" charset="0"/>
              </a:rPr>
              <a:t> of Eastern </a:t>
            </a:r>
            <a:r>
              <a:rPr lang="en-US" sz="1600" dirty="0" err="1" smtClean="0">
                <a:latin typeface="Times New Roman" panose="02020603050405020304" pitchFamily="18" charset="0"/>
                <a:cs typeface="Times New Roman" panose="02020603050405020304" pitchFamily="18" charset="0"/>
              </a:rPr>
              <a:t>sayan</a:t>
            </a:r>
            <a:r>
              <a:rPr lang="en-US" sz="1600" dirty="0" smtClean="0">
                <a:latin typeface="Times New Roman" panose="02020603050405020304" pitchFamily="18" charset="0"/>
                <a:cs typeface="Times New Roman" panose="02020603050405020304" pitchFamily="18" charset="0"/>
              </a:rPr>
              <a:t> divide </a:t>
            </a:r>
            <a:r>
              <a:rPr lang="en-US" sz="1600" dirty="0">
                <a:latin typeface="Times New Roman" panose="02020603050405020304" pitchFamily="18" charset="0"/>
                <a:cs typeface="Times New Roman" panose="02020603050405020304" pitchFamily="18" charset="0"/>
              </a:rPr>
              <a:t>on two branches - Northern and Southern </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branches.</a:t>
            </a:r>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7246428" y="1334026"/>
            <a:ext cx="4669868" cy="276999"/>
          </a:xfrm>
          <a:prstGeom prst="rect">
            <a:avLst/>
          </a:prstGeom>
          <a:noFill/>
        </p:spPr>
        <p:txBody>
          <a:bodyPr wrap="none" rtlCol="0">
            <a:spAutoFit/>
          </a:bodyPr>
          <a:lstStyle/>
          <a:p>
            <a:r>
              <a:rPr lang="en-US" sz="1200" i="1" dirty="0">
                <a:latin typeface="Times New Roman" panose="02020603050405020304" pitchFamily="18" charset="0"/>
                <a:cs typeface="Times New Roman" panose="02020603050405020304" pitchFamily="18" charset="0"/>
              </a:rPr>
              <a:t>Geological schematic map of the south-eastern part of the Eastern Sayan</a:t>
            </a:r>
            <a:endParaRPr lang="ru-RU"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85599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60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60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60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60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grpId="0" nodeType="withEffect">
                                  <p:stCondLst>
                                    <p:cond delay="60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66032" y="2648667"/>
            <a:ext cx="5335456" cy="299893"/>
          </a:xfrm>
        </p:spPr>
        <p:txBody>
          <a:bodyPr>
            <a:noAutofit/>
          </a:bodyPr>
          <a:lstStyle/>
          <a:p>
            <a:r>
              <a:rPr lang="en-US" sz="1200" i="1" dirty="0">
                <a:latin typeface="Times New Roman" panose="02020603050405020304" pitchFamily="18" charset="0"/>
                <a:cs typeface="Times New Roman" panose="02020603050405020304" pitchFamily="18" charset="0"/>
              </a:rPr>
              <a:t>Scheme of the geological structure of the Ulan-Saridag mafic-ultramafic massif.</a:t>
            </a:r>
            <a:endParaRPr lang="ru-RU" sz="1200" i="1" dirty="0">
              <a:latin typeface="Times New Roman" panose="02020603050405020304" pitchFamily="18" charset="0"/>
              <a:cs typeface="Times New Roman" panose="02020603050405020304" pitchFamily="18" charset="0"/>
            </a:endParaRPr>
          </a:p>
        </p:txBody>
      </p:sp>
      <p:pic>
        <p:nvPicPr>
          <p:cNvPr id="4" name="Объект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240204" y="2906633"/>
            <a:ext cx="4802286" cy="3912776"/>
          </a:xfrm>
          <a:prstGeom prst="rect">
            <a:avLst/>
          </a:prstGeom>
          <a:solidFill>
            <a:schemeClr val="bg1"/>
          </a:solidFill>
        </p:spPr>
      </p:pic>
      <p:pic>
        <p:nvPicPr>
          <p:cNvPr id="5" name="Рисунок 4">
            <a:extLst>
              <a:ext uri="{FF2B5EF4-FFF2-40B4-BE49-F238E27FC236}">
                <a16:creationId xmlns:a16="http://schemas.microsoft.com/office/drawing/2014/main" xmlns="" id="{07872702-A7AA-4BEA-9261-2F8CEE9FE7C5}"/>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0535" y="95722"/>
            <a:ext cx="6955497" cy="2864965"/>
          </a:xfrm>
          <a:prstGeom prst="rect">
            <a:avLst/>
          </a:prstGeom>
        </p:spPr>
      </p:pic>
      <p:sp>
        <p:nvSpPr>
          <p:cNvPr id="8" name="Объект 7"/>
          <p:cNvSpPr>
            <a:spLocks noGrp="1"/>
          </p:cNvSpPr>
          <p:nvPr>
            <p:ph idx="1"/>
          </p:nvPr>
        </p:nvSpPr>
        <p:spPr>
          <a:xfrm>
            <a:off x="110535" y="2960687"/>
            <a:ext cx="3328918" cy="238125"/>
          </a:xfrm>
        </p:spPr>
        <p:txBody>
          <a:bodyPr>
            <a:normAutofit lnSpcReduction="10000"/>
          </a:bodyPr>
          <a:lstStyle/>
          <a:p>
            <a:pPr marL="0" indent="0">
              <a:buNone/>
            </a:pPr>
            <a:r>
              <a:rPr lang="en-US" sz="1200" i="1" dirty="0">
                <a:latin typeface="Times New Roman" panose="02020603050405020304" pitchFamily="18" charset="0"/>
                <a:cs typeface="Times New Roman" panose="02020603050405020304" pitchFamily="18" charset="0"/>
              </a:rPr>
              <a:t>Photos Ulan-Saridag mafic-ultramafic massif.</a:t>
            </a:r>
            <a:endParaRPr lang="ru-RU" sz="1200"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7051" y="3318011"/>
            <a:ext cx="7042463" cy="3046988"/>
          </a:xfrm>
          <a:prstGeom prst="rect">
            <a:avLst/>
          </a:prstGeom>
          <a:noFill/>
        </p:spPr>
        <p:txBody>
          <a:bodyPr wrap="square" rtlCol="0">
            <a:spAutoFit/>
          </a:bodyPr>
          <a:lstStyle/>
          <a:p>
            <a:pPr algn="just"/>
            <a:r>
              <a:rPr lang="en-US" sz="1600" dirty="0" err="1" smtClean="0">
                <a:latin typeface="Times New Roman" panose="02020603050405020304" pitchFamily="18" charset="0"/>
                <a:cs typeface="Times New Roman" panose="02020603050405020304" pitchFamily="18" charset="0"/>
              </a:rPr>
              <a:t>Mafic-ultrmafic</a:t>
            </a:r>
            <a:r>
              <a:rPr lang="en-US" sz="1600" dirty="0" smtClean="0">
                <a:latin typeface="Times New Roman" panose="02020603050405020304" pitchFamily="18" charset="0"/>
                <a:cs typeface="Times New Roman" panose="02020603050405020304" pitchFamily="18" charset="0"/>
              </a:rPr>
              <a:t> massive </a:t>
            </a:r>
            <a:r>
              <a:rPr lang="en-US" sz="1600" dirty="0">
                <a:latin typeface="Times New Roman" panose="02020603050405020304" pitchFamily="18" charset="0"/>
                <a:cs typeface="Times New Roman" panose="02020603050405020304" pitchFamily="18" charset="0"/>
              </a:rPr>
              <a:t>Ulan-</a:t>
            </a:r>
            <a:r>
              <a:rPr lang="en-US" sz="1600" dirty="0" err="1">
                <a:latin typeface="Times New Roman" panose="02020603050405020304" pitchFamily="18" charset="0"/>
                <a:cs typeface="Times New Roman" panose="02020603050405020304" pitchFamily="18" charset="0"/>
              </a:rPr>
              <a:t>Sariadag</a:t>
            </a:r>
            <a:r>
              <a:rPr lang="en-US" sz="1600" dirty="0">
                <a:latin typeface="Times New Roman" panose="02020603050405020304" pitchFamily="18" charset="0"/>
                <a:cs typeface="Times New Roman" panose="02020603050405020304" pitchFamily="18" charset="0"/>
              </a:rPr>
              <a:t> consist of mantle section (serpentinites, </a:t>
            </a:r>
            <a:r>
              <a:rPr lang="en-US" sz="1600" dirty="0" err="1">
                <a:latin typeface="Times New Roman" panose="02020603050405020304" pitchFamily="18" charset="0"/>
                <a:cs typeface="Times New Roman" panose="02020603050405020304" pitchFamily="18" charset="0"/>
              </a:rPr>
              <a:t>dunites</a:t>
            </a:r>
            <a:r>
              <a:rPr lang="en-US" sz="1600" dirty="0">
                <a:latin typeface="Times New Roman" panose="02020603050405020304" pitchFamily="18" charset="0"/>
                <a:cs typeface="Times New Roman" panose="02020603050405020304" pitchFamily="18" charset="0"/>
              </a:rPr>
              <a:t>, peridotites - </a:t>
            </a:r>
            <a:r>
              <a:rPr lang="en-US" sz="1600" dirty="0" err="1">
                <a:latin typeface="Times New Roman" panose="02020603050405020304" pitchFamily="18" charset="0"/>
                <a:cs typeface="Times New Roman" panose="02020603050405020304" pitchFamily="18" charset="0"/>
              </a:rPr>
              <a:t>garzburgites</a:t>
            </a:r>
            <a:r>
              <a:rPr lang="en-US" sz="1600" dirty="0">
                <a:latin typeface="Times New Roman" panose="02020603050405020304" pitchFamily="18" charset="0"/>
                <a:cs typeface="Times New Roman" panose="02020603050405020304" pitchFamily="18" charset="0"/>
              </a:rPr>
              <a:t>, pyroxenites, gabbro). Volcanic-</a:t>
            </a:r>
            <a:r>
              <a:rPr lang="en-US" sz="1600" dirty="0" err="1">
                <a:latin typeface="Times New Roman" panose="02020603050405020304" pitchFamily="18" charset="0"/>
                <a:cs typeface="Times New Roman" panose="02020603050405020304" pitchFamily="18" charset="0"/>
              </a:rPr>
              <a:t>sedimentory</a:t>
            </a:r>
            <a:r>
              <a:rPr lang="en-US" sz="1600" dirty="0">
                <a:latin typeface="Times New Roman" panose="02020603050405020304" pitchFamily="18" charset="0"/>
                <a:cs typeface="Times New Roman" panose="02020603050405020304" pitchFamily="18" charset="0"/>
              </a:rPr>
              <a:t> formation are presented </a:t>
            </a:r>
            <a:r>
              <a:rPr lang="en-US" sz="1600" dirty="0" err="1">
                <a:latin typeface="Times New Roman" panose="02020603050405020304" pitchFamily="18" charset="0"/>
                <a:cs typeface="Times New Roman" panose="02020603050405020304" pitchFamily="18" charset="0"/>
              </a:rPr>
              <a:t>Ilchir</a:t>
            </a:r>
            <a:r>
              <a:rPr lang="en-US" sz="1600" dirty="0">
                <a:latin typeface="Times New Roman" panose="02020603050405020304" pitchFamily="18" charset="0"/>
                <a:cs typeface="Times New Roman" panose="02020603050405020304" pitchFamily="18" charset="0"/>
              </a:rPr>
              <a:t> suit. The rocks of ophiolitic complexes are deformed in condition of </a:t>
            </a:r>
            <a:r>
              <a:rPr lang="en-US" sz="1600" dirty="0" err="1">
                <a:latin typeface="Times New Roman" panose="02020603050405020304" pitchFamily="18" charset="0"/>
                <a:cs typeface="Times New Roman" panose="02020603050405020304" pitchFamily="18" charset="0"/>
              </a:rPr>
              <a:t>greensheet</a:t>
            </a:r>
            <a:r>
              <a:rPr lang="en-US" sz="1600" dirty="0">
                <a:latin typeface="Times New Roman" panose="02020603050405020304" pitchFamily="18" charset="0"/>
                <a:cs typeface="Times New Roman" panose="02020603050405020304" pitchFamily="18" charset="0"/>
              </a:rPr>
              <a:t> to </a:t>
            </a:r>
            <a:r>
              <a:rPr lang="en-US" sz="1600" dirty="0" err="1">
                <a:latin typeface="Times New Roman" panose="02020603050405020304" pitchFamily="18" charset="0"/>
                <a:cs typeface="Times New Roman" panose="02020603050405020304" pitchFamily="18" charset="0"/>
              </a:rPr>
              <a:t>amfibolites</a:t>
            </a:r>
            <a:r>
              <a:rPr lang="en-US" sz="1600" dirty="0">
                <a:latin typeface="Times New Roman" panose="02020603050405020304" pitchFamily="18" charset="0"/>
                <a:cs typeface="Times New Roman" panose="02020603050405020304" pitchFamily="18" charset="0"/>
              </a:rPr>
              <a:t> facies. </a:t>
            </a:r>
            <a:endParaRPr lang="ru-RU" sz="1600" dirty="0">
              <a:latin typeface="Times New Roman" panose="02020603050405020304" pitchFamily="18" charset="0"/>
              <a:cs typeface="Times New Roman" panose="02020603050405020304" pitchFamily="18" charset="0"/>
            </a:endParaRPr>
          </a:p>
          <a:p>
            <a:pPr algn="just"/>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A trench 200 meters long opens the </a:t>
            </a:r>
            <a:r>
              <a:rPr lang="en-US" sz="1600" dirty="0" err="1">
                <a:latin typeface="Times New Roman" panose="02020603050405020304" pitchFamily="18" charset="0"/>
                <a:cs typeface="Times New Roman" panose="02020603050405020304" pitchFamily="18" charset="0"/>
              </a:rPr>
              <a:t>volcanites</a:t>
            </a:r>
            <a:r>
              <a:rPr lang="en-US" sz="1600" dirty="0">
                <a:latin typeface="Times New Roman" panose="02020603050405020304" pitchFamily="18" charset="0"/>
                <a:cs typeface="Times New Roman" panose="02020603050405020304" pitchFamily="18" charset="0"/>
              </a:rPr>
              <a:t> of the </a:t>
            </a:r>
            <a:r>
              <a:rPr lang="en-US" sz="1600" dirty="0" err="1">
                <a:latin typeface="Times New Roman" panose="02020603050405020304" pitchFamily="18" charset="0"/>
                <a:cs typeface="Times New Roman" panose="02020603050405020304" pitchFamily="18" charset="0"/>
              </a:rPr>
              <a:t>Ilchir</a:t>
            </a:r>
            <a:r>
              <a:rPr lang="en-US" sz="1600" dirty="0">
                <a:latin typeface="Times New Roman" panose="02020603050405020304" pitchFamily="18" charset="0"/>
                <a:cs typeface="Times New Roman" panose="02020603050405020304" pitchFamily="18" charset="0"/>
              </a:rPr>
              <a:t> suit and their contact with the </a:t>
            </a:r>
            <a:r>
              <a:rPr lang="en-US" sz="1600" dirty="0" err="1">
                <a:latin typeface="Times New Roman" panose="02020603050405020304" pitchFamily="18" charset="0"/>
                <a:cs typeface="Times New Roman" panose="02020603050405020304" pitchFamily="18" charset="0"/>
              </a:rPr>
              <a:t>ultrabasites</a:t>
            </a:r>
            <a:r>
              <a:rPr lang="en-US" sz="1600" dirty="0">
                <a:latin typeface="Times New Roman" panose="02020603050405020304" pitchFamily="18" charset="0"/>
                <a:cs typeface="Times New Roman" panose="02020603050405020304" pitchFamily="18" charset="0"/>
              </a:rPr>
              <a:t>. Those was volcanogenic thickness with interbedding </a:t>
            </a:r>
            <a:r>
              <a:rPr lang="en-US" sz="1600" dirty="0" err="1">
                <a:latin typeface="Times New Roman" panose="02020603050405020304" pitchFamily="18" charset="0"/>
                <a:cs typeface="Times New Roman" panose="02020603050405020304" pitchFamily="18" charset="0"/>
              </a:rPr>
              <a:t>volcanites</a:t>
            </a:r>
            <a:r>
              <a:rPr lang="en-US" sz="1600" dirty="0">
                <a:latin typeface="Times New Roman" panose="02020603050405020304" pitchFamily="18" charset="0"/>
                <a:cs typeface="Times New Roman" panose="02020603050405020304" pitchFamily="18" charset="0"/>
              </a:rPr>
              <a:t> and </a:t>
            </a:r>
            <a:r>
              <a:rPr lang="en-US" sz="1600" dirty="0" err="1">
                <a:latin typeface="Times New Roman" panose="02020603050405020304" pitchFamily="18" charset="0"/>
                <a:cs typeface="Times New Roman" panose="02020603050405020304" pitchFamily="18" charset="0"/>
              </a:rPr>
              <a:t>sulfidized</a:t>
            </a:r>
            <a:r>
              <a:rPr lang="en-US" sz="1600" dirty="0">
                <a:latin typeface="Times New Roman" panose="02020603050405020304" pitchFamily="18" charset="0"/>
                <a:cs typeface="Times New Roman" panose="02020603050405020304" pitchFamily="18" charset="0"/>
              </a:rPr>
              <a:t> black shale. </a:t>
            </a:r>
            <a:endParaRPr lang="ru-RU" sz="1600" dirty="0">
              <a:latin typeface="Times New Roman" panose="02020603050405020304" pitchFamily="18" charset="0"/>
              <a:cs typeface="Times New Roman" panose="02020603050405020304" pitchFamily="18" charset="0"/>
            </a:endParaRPr>
          </a:p>
          <a:p>
            <a:pPr algn="just"/>
            <a:endParaRPr lang="ru-RU"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Rocks of the normal and </a:t>
            </a:r>
            <a:r>
              <a:rPr lang="en-US" sz="1600" dirty="0" err="1">
                <a:latin typeface="Times New Roman" panose="02020603050405020304" pitchFamily="18" charset="0"/>
                <a:cs typeface="Times New Roman" panose="02020603050405020304" pitchFamily="18" charset="0"/>
              </a:rPr>
              <a:t>subalkaline</a:t>
            </a:r>
            <a:r>
              <a:rPr lang="en-US" sz="1600" dirty="0">
                <a:latin typeface="Times New Roman" panose="02020603050405020304" pitchFamily="18" charset="0"/>
                <a:cs typeface="Times New Roman" panose="02020603050405020304" pitchFamily="18" charset="0"/>
              </a:rPr>
              <a:t> series represent in volcanic association: </a:t>
            </a:r>
            <a:r>
              <a:rPr lang="en-US" sz="1600" dirty="0" err="1">
                <a:latin typeface="Times New Roman" panose="02020603050405020304" pitchFamily="18" charset="0"/>
                <a:cs typeface="Times New Roman" panose="02020603050405020304" pitchFamily="18" charset="0"/>
              </a:rPr>
              <a:t>picrobasalts</a:t>
            </a:r>
            <a:r>
              <a:rPr lang="en-US" sz="1600" dirty="0">
                <a:latin typeface="Times New Roman" panose="02020603050405020304" pitchFamily="18" charset="0"/>
                <a:cs typeface="Times New Roman" panose="02020603050405020304" pitchFamily="18" charset="0"/>
              </a:rPr>
              <a:t>, basalts, </a:t>
            </a:r>
            <a:r>
              <a:rPr lang="en-US" sz="1600" dirty="0" err="1">
                <a:latin typeface="Times New Roman" panose="02020603050405020304" pitchFamily="18" charset="0"/>
                <a:cs typeface="Times New Roman" panose="02020603050405020304" pitchFamily="18" charset="0"/>
              </a:rPr>
              <a:t>andesibasalt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boninites</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andesites</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trachyandesites</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trachytes</a:t>
            </a:r>
            <a:r>
              <a:rPr lang="en-US" sz="1600" dirty="0">
                <a:latin typeface="Times New Roman" panose="02020603050405020304" pitchFamily="18" charset="0"/>
                <a:cs typeface="Times New Roman" panose="02020603050405020304" pitchFamily="18" charset="0"/>
              </a:rPr>
              <a:t>, </a:t>
            </a:r>
            <a:endParaRPr lang="en-US" sz="1600" dirty="0" smtClean="0">
              <a:latin typeface="Times New Roman" panose="02020603050405020304" pitchFamily="18" charset="0"/>
              <a:cs typeface="Times New Roman" panose="02020603050405020304" pitchFamily="18" charset="0"/>
            </a:endParaRPr>
          </a:p>
          <a:p>
            <a:pPr algn="just"/>
            <a:r>
              <a:rPr lang="en-US" sz="1600" dirty="0" err="1" smtClean="0">
                <a:latin typeface="Times New Roman" panose="02020603050405020304" pitchFamily="18" charset="0"/>
                <a:cs typeface="Times New Roman" panose="02020603050405020304" pitchFamily="18" charset="0"/>
              </a:rPr>
              <a:t>dacites</a:t>
            </a:r>
            <a:r>
              <a:rPr lang="en-US" sz="1600" dirty="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xmlns="" id="{2AE456D8-1E5F-4AEB-BD22-E25C79046F9E}"/>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200256" y="94391"/>
            <a:ext cx="4802286" cy="2577938"/>
          </a:xfrm>
          <a:prstGeom prst="rect">
            <a:avLst/>
          </a:prstGeom>
        </p:spPr>
      </p:pic>
    </p:spTree>
    <p:extLst>
      <p:ext uri="{BB962C8B-B14F-4D97-AF65-F5344CB8AC3E}">
        <p14:creationId xmlns="" xmlns:p14="http://schemas.microsoft.com/office/powerpoint/2010/main" val="9764307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69046" y="175846"/>
            <a:ext cx="5144590" cy="381041"/>
          </a:xfrm>
        </p:spPr>
        <p:txBody>
          <a:bodyPr>
            <a:normAutofit fontScale="90000"/>
          </a:bodyPr>
          <a:lstStyle/>
          <a:p>
            <a:pPr algn="ctr"/>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Geochemistry of </a:t>
            </a:r>
            <a:r>
              <a:rPr lang="en-US" sz="24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vulcanites</a:t>
            </a:r>
            <a:r>
              <a:rPr lang="en-US"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peridotites </a:t>
            </a:r>
            <a:endParaRPr lang="ru-RU" sz="2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9"/>
          <p:cNvSpPr txBox="1"/>
          <p:nvPr/>
        </p:nvSpPr>
        <p:spPr>
          <a:xfrm>
            <a:off x="4566554" y="674599"/>
            <a:ext cx="7452519" cy="1815882"/>
          </a:xfrm>
          <a:prstGeom prst="rect">
            <a:avLst/>
          </a:prstGeom>
          <a:noFill/>
        </p:spPr>
        <p:txBody>
          <a:bodyPr wrap="square" rtlCol="0">
            <a:spAutoFit/>
          </a:bodyPr>
          <a:lstStyle/>
          <a:p>
            <a:pPr algn="just"/>
            <a:r>
              <a:rPr lang="en-US" sz="1600" dirty="0">
                <a:latin typeface="Times New Roman" panose="02020603050405020304" pitchFamily="18" charset="0"/>
                <a:cs typeface="Times New Roman" panose="02020603050405020304" pitchFamily="18" charset="0"/>
              </a:rPr>
              <a:t>The classification of volcanic and </a:t>
            </a:r>
            <a:r>
              <a:rPr lang="en-US" sz="1600" dirty="0" err="1">
                <a:latin typeface="Times New Roman" panose="02020603050405020304" pitchFamily="18" charset="0"/>
                <a:cs typeface="Times New Roman" panose="02020603050405020304" pitchFamily="18" charset="0"/>
              </a:rPr>
              <a:t>metavolcanic</a:t>
            </a:r>
            <a:r>
              <a:rPr lang="en-US" sz="1600" dirty="0">
                <a:latin typeface="Times New Roman" panose="02020603050405020304" pitchFamily="18" charset="0"/>
                <a:cs typeface="Times New Roman" panose="02020603050405020304" pitchFamily="18" charset="0"/>
              </a:rPr>
              <a:t> rocks are based on TAS diagrams (SiO</a:t>
            </a:r>
            <a:r>
              <a:rPr lang="en-US" sz="1600" baseline="-25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-Na</a:t>
            </a:r>
            <a:r>
              <a:rPr lang="en-US" sz="1600" baseline="-25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O+K</a:t>
            </a:r>
            <a:r>
              <a:rPr lang="en-US" sz="1600" baseline="-25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O) and </a:t>
            </a:r>
            <a:r>
              <a:rPr lang="en-US" sz="1600" dirty="0" err="1">
                <a:latin typeface="Times New Roman" panose="02020603050405020304" pitchFamily="18" charset="0"/>
                <a:cs typeface="Times New Roman" panose="02020603050405020304" pitchFamily="18" charset="0"/>
              </a:rPr>
              <a:t>ratious</a:t>
            </a:r>
            <a:r>
              <a:rPr lang="en-US" sz="1600" dirty="0">
                <a:latin typeface="Times New Roman" panose="02020603050405020304" pitchFamily="18" charset="0"/>
                <a:cs typeface="Times New Roman" panose="02020603050405020304" pitchFamily="18" charset="0"/>
              </a:rPr>
              <a:t> of immobile HFSE (high field  elements (</a:t>
            </a:r>
            <a:r>
              <a:rPr lang="en-US" sz="1600" dirty="0" err="1">
                <a:latin typeface="Times New Roman" panose="02020603050405020304" pitchFamily="18" charset="0"/>
                <a:cs typeface="Times New Roman" panose="02020603050405020304" pitchFamily="18" charset="0"/>
              </a:rPr>
              <a:t>Nb</a:t>
            </a:r>
            <a:r>
              <a:rPr lang="en-US" sz="1600" dirty="0">
                <a:latin typeface="Times New Roman" panose="02020603050405020304" pitchFamily="18" charset="0"/>
                <a:cs typeface="Times New Roman" panose="02020603050405020304" pitchFamily="18" charset="0"/>
              </a:rPr>
              <a:t>/Y-</a:t>
            </a:r>
            <a:r>
              <a:rPr lang="en-US" sz="1600" dirty="0" err="1">
                <a:latin typeface="Times New Roman" panose="02020603050405020304" pitchFamily="18" charset="0"/>
                <a:cs typeface="Times New Roman" panose="02020603050405020304" pitchFamily="18" charset="0"/>
              </a:rPr>
              <a:t>Zr</a:t>
            </a:r>
            <a:r>
              <a:rPr lang="en-US" sz="1600" dirty="0">
                <a:latin typeface="Times New Roman" panose="02020603050405020304" pitchFamily="18" charset="0"/>
                <a:cs typeface="Times New Roman" panose="02020603050405020304" pitchFamily="18" charset="0"/>
              </a:rPr>
              <a:t>/</a:t>
            </a:r>
            <a:r>
              <a:rPr lang="en-US" sz="1600" dirty="0" err="1">
                <a:latin typeface="Times New Roman" panose="02020603050405020304" pitchFamily="18" charset="0"/>
                <a:cs typeface="Times New Roman" panose="02020603050405020304" pitchFamily="18" charset="0"/>
              </a:rPr>
              <a:t>Ti</a:t>
            </a:r>
            <a:r>
              <a:rPr lang="en-US" sz="1600" dirty="0">
                <a:latin typeface="Times New Roman" panose="02020603050405020304" pitchFamily="18" charset="0"/>
                <a:cs typeface="Times New Roman" panose="02020603050405020304" pitchFamily="18" charset="0"/>
              </a:rPr>
              <a:t>). They are presented </a:t>
            </a:r>
            <a:r>
              <a:rPr lang="en-US" sz="1600" dirty="0" err="1">
                <a:latin typeface="Times New Roman" panose="02020603050405020304" pitchFamily="18" charset="0"/>
                <a:cs typeface="Times New Roman" panose="02020603050405020304" pitchFamily="18" charset="0"/>
              </a:rPr>
              <a:t>picrobasaltes</a:t>
            </a:r>
            <a:r>
              <a:rPr lang="en-US" sz="1600" dirty="0">
                <a:latin typeface="Times New Roman" panose="02020603050405020304" pitchFamily="18" charset="0"/>
                <a:cs typeface="Times New Roman" panose="02020603050405020304" pitchFamily="18" charset="0"/>
              </a:rPr>
              <a:t>, basalts, basaltic-andesites, trachyandesites, </a:t>
            </a:r>
            <a:r>
              <a:rPr lang="en-US" sz="1600" dirty="0" err="1">
                <a:latin typeface="Times New Roman" panose="02020603050405020304" pitchFamily="18" charset="0"/>
                <a:cs typeface="Times New Roman" panose="02020603050405020304" pitchFamily="18" charset="0"/>
              </a:rPr>
              <a:t>alkaki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basalte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tephriphonolite</a:t>
            </a:r>
            <a:r>
              <a:rPr lang="en-US" sz="1600" dirty="0">
                <a:latin typeface="Times New Roman" panose="02020603050405020304" pitchFamily="18" charset="0"/>
                <a:cs typeface="Times New Roman" panose="02020603050405020304" pitchFamily="18" charset="0"/>
              </a:rPr>
              <a:t>. All rocks in varying degrees are metamorphosed from greenschist shale to </a:t>
            </a:r>
            <a:r>
              <a:rPr lang="en-US" sz="1600" dirty="0" err="1">
                <a:latin typeface="Times New Roman" panose="02020603050405020304" pitchFamily="18" charset="0"/>
                <a:cs typeface="Times New Roman" panose="02020603050405020304" pitchFamily="18" charset="0"/>
              </a:rPr>
              <a:t>amfibolites</a:t>
            </a:r>
            <a:r>
              <a:rPr lang="en-US" sz="1600" dirty="0">
                <a:latin typeface="Times New Roman" panose="02020603050405020304" pitchFamily="18" charset="0"/>
                <a:cs typeface="Times New Roman" panose="02020603050405020304" pitchFamily="18" charset="0"/>
              </a:rPr>
              <a:t> facies (serpentine, talc, carbonate, </a:t>
            </a:r>
            <a:r>
              <a:rPr lang="en-US" sz="1600" dirty="0" err="1">
                <a:latin typeface="Times New Roman" panose="02020603050405020304" pitchFamily="18" charset="0"/>
                <a:cs typeface="Times New Roman" panose="02020603050405020304" pitchFamily="18" charset="0"/>
              </a:rPr>
              <a:t>magnezite</a:t>
            </a:r>
            <a:r>
              <a:rPr lang="en-US" sz="1600" dirty="0">
                <a:latin typeface="Times New Roman" panose="02020603050405020304" pitchFamily="18" charset="0"/>
                <a:cs typeface="Times New Roman" panose="02020603050405020304" pitchFamily="18" charset="0"/>
              </a:rPr>
              <a:t>, chlorite, tremolite, </a:t>
            </a:r>
            <a:r>
              <a:rPr lang="en-US" sz="1600" dirty="0" smtClean="0">
                <a:latin typeface="Times New Roman" panose="02020603050405020304" pitchFamily="18" charset="0"/>
                <a:cs typeface="Times New Roman" panose="02020603050405020304" pitchFamily="18" charset="0"/>
              </a:rPr>
              <a:t>magnetite).</a:t>
            </a:r>
            <a:endParaRPr lang="ru-RU" sz="1600" dirty="0">
              <a:latin typeface="Times New Roman" panose="02020603050405020304" pitchFamily="18" charset="0"/>
              <a:cs typeface="Times New Roman" panose="02020603050405020304" pitchFamily="18" charset="0"/>
            </a:endParaRPr>
          </a:p>
          <a:p>
            <a:pPr algn="just"/>
            <a:endParaRPr lang="ru-RU" sz="1600" dirty="0">
              <a:latin typeface="Times New Roman" panose="02020603050405020304" pitchFamily="18" charset="0"/>
              <a:cs typeface="Times New Roman" panose="02020603050405020304" pitchFamily="18" charset="0"/>
            </a:endParaRPr>
          </a:p>
        </p:txBody>
      </p:sp>
      <p:sp>
        <p:nvSpPr>
          <p:cNvPr id="8" name="TextBox 2">
            <a:extLst>
              <a:ext uri="{FF2B5EF4-FFF2-40B4-BE49-F238E27FC236}">
                <a16:creationId xmlns:a16="http://schemas.microsoft.com/office/drawing/2014/main" xmlns="" id="{00000000-0008-0000-0100-000003000000}"/>
              </a:ext>
            </a:extLst>
          </p:cNvPr>
          <p:cNvSpPr txBox="1"/>
          <p:nvPr/>
        </p:nvSpPr>
        <p:spPr>
          <a:xfrm>
            <a:off x="3457964" y="2674724"/>
            <a:ext cx="993816" cy="2308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900" dirty="0">
                <a:latin typeface="Times New Roman" panose="02020603050405020304" pitchFamily="18" charset="0"/>
                <a:cs typeface="Times New Roman" panose="02020603050405020304" pitchFamily="18" charset="0"/>
              </a:rPr>
              <a:t>SiO</a:t>
            </a:r>
            <a:r>
              <a:rPr lang="en-US" sz="900" baseline="-25000" dirty="0">
                <a:latin typeface="Times New Roman" panose="02020603050405020304" pitchFamily="18" charset="0"/>
                <a:cs typeface="Times New Roman" panose="02020603050405020304" pitchFamily="18" charset="0"/>
              </a:rPr>
              <a:t>2</a:t>
            </a:r>
            <a:r>
              <a:rPr lang="ru-RU" sz="900" dirty="0">
                <a:latin typeface="Times New Roman" panose="02020603050405020304" pitchFamily="18" charset="0"/>
                <a:cs typeface="Times New Roman" panose="02020603050405020304" pitchFamily="18" charset="0"/>
              </a:rPr>
              <a:t> </a:t>
            </a:r>
            <a:r>
              <a:rPr lang="en-US" sz="900" dirty="0">
                <a:latin typeface="Times New Roman" panose="02020603050405020304" pitchFamily="18" charset="0"/>
                <a:cs typeface="Times New Roman" panose="02020603050405020304" pitchFamily="18" charset="0"/>
              </a:rPr>
              <a:t>(mas.%)</a:t>
            </a:r>
            <a:endParaRPr lang="ru-RU" sz="900" dirty="0">
              <a:latin typeface="Times New Roman" panose="02020603050405020304" pitchFamily="18" charset="0"/>
              <a:cs typeface="Times New Roman" panose="02020603050405020304" pitchFamily="18" charset="0"/>
            </a:endParaRPr>
          </a:p>
        </p:txBody>
      </p:sp>
      <p:pic>
        <p:nvPicPr>
          <p:cNvPr id="17" name="Рисунок 16">
            <a:extLst>
              <a:ext uri="{FF2B5EF4-FFF2-40B4-BE49-F238E27FC236}">
                <a16:creationId xmlns:a16="http://schemas.microsoft.com/office/drawing/2014/main" xmlns="" id="{3219F278-18B5-4AFD-850D-7BA6134233B0}"/>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744149" y="2966173"/>
            <a:ext cx="2662176" cy="1733938"/>
          </a:xfrm>
          <a:prstGeom prst="rect">
            <a:avLst/>
          </a:prstGeom>
        </p:spPr>
      </p:pic>
      <p:pic>
        <p:nvPicPr>
          <p:cNvPr id="19" name="Рисунок 18">
            <a:extLst>
              <a:ext uri="{FF2B5EF4-FFF2-40B4-BE49-F238E27FC236}">
                <a16:creationId xmlns:a16="http://schemas.microsoft.com/office/drawing/2014/main" xmlns="" id="{733FE7B6-7DD7-4A53-827E-F4E1FA72F289}"/>
              </a:ext>
            </a:extLst>
          </p:cNvPr>
          <p:cNvPicPr preferRelativeResize="0">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481823" y="2961452"/>
            <a:ext cx="4547372" cy="2758735"/>
          </a:xfrm>
          <a:prstGeom prst="rect">
            <a:avLst/>
          </a:prstGeom>
        </p:spPr>
      </p:pic>
      <p:pic>
        <p:nvPicPr>
          <p:cNvPr id="21" name="Рисунок 20">
            <a:extLst>
              <a:ext uri="{FF2B5EF4-FFF2-40B4-BE49-F238E27FC236}">
                <a16:creationId xmlns:a16="http://schemas.microsoft.com/office/drawing/2014/main" xmlns="" id="{FF2CA78E-3D8D-4A69-B458-805C1390F675}"/>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23444" y="4858820"/>
            <a:ext cx="2697562" cy="1622682"/>
          </a:xfrm>
          <a:prstGeom prst="rect">
            <a:avLst/>
          </a:prstGeom>
        </p:spPr>
      </p:pic>
      <p:sp>
        <p:nvSpPr>
          <p:cNvPr id="23" name="TextBox 22">
            <a:extLst>
              <a:ext uri="{FF2B5EF4-FFF2-40B4-BE49-F238E27FC236}">
                <a16:creationId xmlns:a16="http://schemas.microsoft.com/office/drawing/2014/main" xmlns="" id="{3407D248-DBF9-47EA-8082-A828FEE3FBFD}"/>
              </a:ext>
            </a:extLst>
          </p:cNvPr>
          <p:cNvSpPr txBox="1"/>
          <p:nvPr/>
        </p:nvSpPr>
        <p:spPr>
          <a:xfrm>
            <a:off x="11537840" y="3390274"/>
            <a:ext cx="489600" cy="1852238"/>
          </a:xfrm>
          <a:prstGeom prst="rect">
            <a:avLst/>
          </a:prstGeom>
          <a:solidFill>
            <a:schemeClr val="bg1"/>
          </a:solidFill>
        </p:spPr>
        <p:txBody>
          <a:bodyPr wrap="square" rtlCol="0">
            <a:spAutoFit/>
          </a:bodyPr>
          <a:lstStyle/>
          <a:p>
            <a:pPr>
              <a:lnSpc>
                <a:spcPct val="120000"/>
              </a:lnSpc>
            </a:pPr>
            <a:r>
              <a:rPr lang="en-US" sz="800" i="1" dirty="0">
                <a:latin typeface="Times New Roman" panose="02020603050405020304" pitchFamily="18" charset="0"/>
                <a:cs typeface="Times New Roman" panose="02020603050405020304" pitchFamily="18" charset="0"/>
              </a:rPr>
              <a:t>11</a:t>
            </a:r>
          </a:p>
          <a:p>
            <a:pPr>
              <a:lnSpc>
                <a:spcPct val="120000"/>
              </a:lnSpc>
            </a:pPr>
            <a:r>
              <a:rPr lang="en-US" sz="800" i="1" dirty="0">
                <a:latin typeface="Times New Roman" panose="02020603050405020304" pitchFamily="18" charset="0"/>
                <a:cs typeface="Times New Roman" panose="02020603050405020304" pitchFamily="18" charset="0"/>
              </a:rPr>
              <a:t>12</a:t>
            </a:r>
          </a:p>
          <a:p>
            <a:pPr>
              <a:lnSpc>
                <a:spcPct val="120000"/>
              </a:lnSpc>
            </a:pPr>
            <a:r>
              <a:rPr lang="en-US" sz="800" i="1" dirty="0">
                <a:latin typeface="Times New Roman" panose="02020603050405020304" pitchFamily="18" charset="0"/>
                <a:cs typeface="Times New Roman" panose="02020603050405020304" pitchFamily="18" charset="0"/>
              </a:rPr>
              <a:t>13</a:t>
            </a:r>
          </a:p>
          <a:p>
            <a:pPr>
              <a:lnSpc>
                <a:spcPct val="120000"/>
              </a:lnSpc>
            </a:pPr>
            <a:r>
              <a:rPr lang="en-US" sz="800" i="1" dirty="0">
                <a:latin typeface="Times New Roman" panose="02020603050405020304" pitchFamily="18" charset="0"/>
                <a:cs typeface="Times New Roman" panose="02020603050405020304" pitchFamily="18" charset="0"/>
              </a:rPr>
              <a:t>14</a:t>
            </a:r>
          </a:p>
          <a:p>
            <a:pPr>
              <a:lnSpc>
                <a:spcPct val="120000"/>
              </a:lnSpc>
            </a:pPr>
            <a:r>
              <a:rPr lang="en-US" sz="800" i="1" dirty="0">
                <a:latin typeface="Times New Roman" panose="02020603050405020304" pitchFamily="18" charset="0"/>
                <a:cs typeface="Times New Roman" panose="02020603050405020304" pitchFamily="18" charset="0"/>
              </a:rPr>
              <a:t>20</a:t>
            </a:r>
          </a:p>
          <a:p>
            <a:pPr>
              <a:lnSpc>
                <a:spcPct val="120000"/>
              </a:lnSpc>
            </a:pPr>
            <a:r>
              <a:rPr lang="en-US" sz="800" i="1" dirty="0">
                <a:latin typeface="Times New Roman" panose="02020603050405020304" pitchFamily="18" charset="0"/>
                <a:cs typeface="Times New Roman" panose="02020603050405020304" pitchFamily="18" charset="0"/>
              </a:rPr>
              <a:t>8</a:t>
            </a:r>
          </a:p>
          <a:p>
            <a:pPr>
              <a:lnSpc>
                <a:spcPct val="120000"/>
              </a:lnSpc>
            </a:pPr>
            <a:r>
              <a:rPr lang="en-US" sz="800" i="1" dirty="0">
                <a:latin typeface="Times New Roman" panose="02020603050405020304" pitchFamily="18" charset="0"/>
                <a:cs typeface="Times New Roman" panose="02020603050405020304" pitchFamily="18" charset="0"/>
              </a:rPr>
              <a:t>7</a:t>
            </a:r>
          </a:p>
          <a:p>
            <a:pPr>
              <a:lnSpc>
                <a:spcPct val="120000"/>
              </a:lnSpc>
            </a:pPr>
            <a:r>
              <a:rPr lang="en-US" sz="800" i="1" dirty="0">
                <a:latin typeface="Times New Roman" panose="02020603050405020304" pitchFamily="18" charset="0"/>
                <a:cs typeface="Times New Roman" panose="02020603050405020304" pitchFamily="18" charset="0"/>
              </a:rPr>
              <a:t>10</a:t>
            </a:r>
          </a:p>
          <a:p>
            <a:pPr>
              <a:lnSpc>
                <a:spcPct val="120000"/>
              </a:lnSpc>
            </a:pPr>
            <a:r>
              <a:rPr lang="en-US" sz="800" i="1" dirty="0">
                <a:latin typeface="Times New Roman" panose="02020603050405020304" pitchFamily="18" charset="0"/>
                <a:cs typeface="Times New Roman" panose="02020603050405020304" pitchFamily="18" charset="0"/>
              </a:rPr>
              <a:t>17</a:t>
            </a:r>
          </a:p>
          <a:p>
            <a:pPr>
              <a:lnSpc>
                <a:spcPct val="120000"/>
              </a:lnSpc>
            </a:pPr>
            <a:r>
              <a:rPr lang="en-US" sz="800" i="1" dirty="0">
                <a:latin typeface="Times New Roman" panose="02020603050405020304" pitchFamily="18" charset="0"/>
                <a:cs typeface="Times New Roman" panose="02020603050405020304" pitchFamily="18" charset="0"/>
              </a:rPr>
              <a:t>15</a:t>
            </a:r>
          </a:p>
          <a:p>
            <a:pPr>
              <a:lnSpc>
                <a:spcPct val="120000"/>
              </a:lnSpc>
            </a:pPr>
            <a:r>
              <a:rPr lang="en-US" sz="800" i="1" dirty="0">
                <a:latin typeface="Times New Roman" panose="02020603050405020304" pitchFamily="18" charset="0"/>
                <a:cs typeface="Times New Roman" panose="02020603050405020304" pitchFamily="18" charset="0"/>
              </a:rPr>
              <a:t>16</a:t>
            </a:r>
          </a:p>
          <a:p>
            <a:pPr>
              <a:lnSpc>
                <a:spcPct val="120000"/>
              </a:lnSpc>
            </a:pPr>
            <a:r>
              <a:rPr lang="en-US" sz="800" i="1" dirty="0">
                <a:latin typeface="Times New Roman" panose="02020603050405020304" pitchFamily="18" charset="0"/>
                <a:cs typeface="Times New Roman" panose="02020603050405020304" pitchFamily="18" charset="0"/>
              </a:rPr>
              <a:t>9</a:t>
            </a:r>
          </a:p>
        </p:txBody>
      </p:sp>
      <p:pic>
        <p:nvPicPr>
          <p:cNvPr id="31" name="Объект 30">
            <a:extLst>
              <a:ext uri="{FF2B5EF4-FFF2-40B4-BE49-F238E27FC236}">
                <a16:creationId xmlns:a16="http://schemas.microsoft.com/office/drawing/2014/main" xmlns="" id="{99E720C4-C404-4430-910C-A2622896622F}"/>
              </a:ext>
            </a:extLst>
          </p:cNvPr>
          <p:cNvPicPr>
            <a:picLocks noGrp="1" noChangeAspect="1"/>
          </p:cNvPicPr>
          <p:nvPr>
            <p:ph idx="1"/>
          </p:nvPr>
        </p:nvPicPr>
        <p:blipFill>
          <a:blip r:embed="rId5" cstate="print">
            <a:extLst>
              <a:ext uri="{28A0092B-C50C-407E-A947-70E740481C1C}">
                <a14:useLocalDpi xmlns="" xmlns:a14="http://schemas.microsoft.com/office/drawing/2010/main" val="0"/>
              </a:ext>
            </a:extLst>
          </a:blip>
          <a:stretch>
            <a:fillRect/>
          </a:stretch>
        </p:blipFill>
        <p:spPr>
          <a:xfrm>
            <a:off x="247523" y="3318206"/>
            <a:ext cx="4043124" cy="3233280"/>
          </a:xfrm>
        </p:spPr>
      </p:pic>
      <p:graphicFrame>
        <p:nvGraphicFramePr>
          <p:cNvPr id="32" name="Диаграмма 31">
            <a:extLst>
              <a:ext uri="{FF2B5EF4-FFF2-40B4-BE49-F238E27FC236}">
                <a16:creationId xmlns:a16="http://schemas.microsoft.com/office/drawing/2014/main" xmlns="" id="{00000000-0008-0000-0100-000032080000}"/>
              </a:ext>
            </a:extLst>
          </p:cNvPr>
          <p:cNvGraphicFramePr>
            <a:graphicFrameLocks/>
          </p:cNvGraphicFramePr>
          <p:nvPr>
            <p:extLst>
              <p:ext uri="{D42A27DB-BD31-4B8C-83A1-F6EECF244321}">
                <p14:modId xmlns="" xmlns:p14="http://schemas.microsoft.com/office/powerpoint/2010/main" val="2165481724"/>
              </p:ext>
            </p:extLst>
          </p:nvPr>
        </p:nvGraphicFramePr>
        <p:xfrm>
          <a:off x="234875" y="490246"/>
          <a:ext cx="4208172" cy="2487415"/>
        </p:xfrm>
        <a:graphic>
          <a:graphicData uri="http://schemas.openxmlformats.org/drawingml/2006/chart">
            <c:chart xmlns:c="http://schemas.openxmlformats.org/drawingml/2006/chart" xmlns:r="http://schemas.openxmlformats.org/officeDocument/2006/relationships" r:id="rId6"/>
          </a:graphicData>
        </a:graphic>
      </p:graphicFrame>
      <p:sp>
        <p:nvSpPr>
          <p:cNvPr id="33" name="TextBox 2">
            <a:extLst>
              <a:ext uri="{FF2B5EF4-FFF2-40B4-BE49-F238E27FC236}">
                <a16:creationId xmlns:a16="http://schemas.microsoft.com/office/drawing/2014/main" xmlns="" id="{00000000-0008-0000-0100-000003000000}"/>
              </a:ext>
            </a:extLst>
          </p:cNvPr>
          <p:cNvSpPr txBox="1"/>
          <p:nvPr/>
        </p:nvSpPr>
        <p:spPr>
          <a:xfrm>
            <a:off x="3487731" y="2559270"/>
            <a:ext cx="866850" cy="2308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900" dirty="0">
                <a:latin typeface="Times New Roman" panose="02020603050405020304" pitchFamily="18" charset="0"/>
                <a:cs typeface="Times New Roman" panose="02020603050405020304" pitchFamily="18" charset="0"/>
              </a:rPr>
              <a:t>SiO</a:t>
            </a:r>
            <a:r>
              <a:rPr lang="en-US" sz="900" baseline="-25000" dirty="0">
                <a:latin typeface="Times New Roman" panose="02020603050405020304" pitchFamily="18" charset="0"/>
                <a:cs typeface="Times New Roman" panose="02020603050405020304" pitchFamily="18" charset="0"/>
              </a:rPr>
              <a:t>2</a:t>
            </a:r>
            <a:r>
              <a:rPr lang="ru-RU" sz="900" dirty="0">
                <a:latin typeface="Times New Roman" panose="02020603050405020304" pitchFamily="18" charset="0"/>
                <a:cs typeface="Times New Roman" panose="02020603050405020304" pitchFamily="18" charset="0"/>
              </a:rPr>
              <a:t> </a:t>
            </a:r>
            <a:r>
              <a:rPr lang="en-US" sz="900" dirty="0">
                <a:latin typeface="Times New Roman" panose="02020603050405020304" pitchFamily="18" charset="0"/>
                <a:cs typeface="Times New Roman" panose="02020603050405020304" pitchFamily="18" charset="0"/>
              </a:rPr>
              <a:t>(m</a:t>
            </a:r>
            <a:r>
              <a:rPr lang="ru-RU" sz="900" dirty="0">
                <a:latin typeface="Times New Roman" panose="02020603050405020304" pitchFamily="18" charset="0"/>
                <a:cs typeface="Times New Roman" panose="02020603050405020304" pitchFamily="18" charset="0"/>
              </a:rPr>
              <a:t>а</a:t>
            </a:r>
            <a:r>
              <a:rPr lang="en-US" sz="900" dirty="0">
                <a:latin typeface="Times New Roman" panose="02020603050405020304" pitchFamily="18" charset="0"/>
                <a:cs typeface="Times New Roman" panose="02020603050405020304" pitchFamily="18" charset="0"/>
              </a:rPr>
              <a:t>s</a:t>
            </a:r>
            <a:r>
              <a:rPr lang="ru-RU" sz="900" dirty="0">
                <a:latin typeface="Times New Roman" panose="02020603050405020304" pitchFamily="18" charset="0"/>
                <a:cs typeface="Times New Roman" panose="02020603050405020304" pitchFamily="18" charset="0"/>
              </a:rPr>
              <a:t>.</a:t>
            </a:r>
            <a:r>
              <a:rPr lang="en-US" sz="900" dirty="0">
                <a:latin typeface="Times New Roman" panose="02020603050405020304" pitchFamily="18" charset="0"/>
                <a:cs typeface="Times New Roman" panose="02020603050405020304" pitchFamily="18" charset="0"/>
              </a:rPr>
              <a:t>%)</a:t>
            </a:r>
            <a:endParaRPr lang="ru-RU" sz="9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743647E1-9980-4606-B413-3B9C4AAA1658}"/>
              </a:ext>
            </a:extLst>
          </p:cNvPr>
          <p:cNvSpPr txBox="1"/>
          <p:nvPr/>
        </p:nvSpPr>
        <p:spPr>
          <a:xfrm>
            <a:off x="341907" y="3062490"/>
            <a:ext cx="3670107" cy="276999"/>
          </a:xfrm>
          <a:prstGeom prst="rect">
            <a:avLst/>
          </a:prstGeom>
          <a:noFill/>
        </p:spPr>
        <p:txBody>
          <a:bodyPr wrap="none" rtlCol="0">
            <a:spAutoFit/>
          </a:bodyPr>
          <a:lstStyle/>
          <a:p>
            <a:r>
              <a:rPr lang="en-US" sz="1200" i="1" dirty="0">
                <a:latin typeface="Times New Roman" panose="02020603050405020304" pitchFamily="18" charset="0"/>
                <a:cs typeface="Times New Roman" panose="02020603050405020304" pitchFamily="18" charset="0"/>
              </a:rPr>
              <a:t>TAS diagrams for volcanic rocks of massif Ulan-</a:t>
            </a:r>
            <a:r>
              <a:rPr lang="en-US" sz="1200" i="1" dirty="0" err="1">
                <a:latin typeface="Times New Roman" panose="02020603050405020304" pitchFamily="18" charset="0"/>
                <a:cs typeface="Times New Roman" panose="02020603050405020304" pitchFamily="18" charset="0"/>
              </a:rPr>
              <a:t>Saridag</a:t>
            </a:r>
            <a:endParaRPr lang="ru-RU" sz="1200" i="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5235769D-73A0-4C2F-93C5-4B29912A5763}"/>
              </a:ext>
            </a:extLst>
          </p:cNvPr>
          <p:cNvSpPr txBox="1"/>
          <p:nvPr/>
        </p:nvSpPr>
        <p:spPr>
          <a:xfrm>
            <a:off x="7495301" y="5724274"/>
            <a:ext cx="4522171" cy="600164"/>
          </a:xfrm>
          <a:prstGeom prst="rect">
            <a:avLst/>
          </a:prstGeom>
          <a:noFill/>
        </p:spPr>
        <p:txBody>
          <a:bodyPr wrap="square" rtlCol="0">
            <a:spAutoFit/>
          </a:bodyPr>
          <a:lstStyle/>
          <a:p>
            <a:pPr algn="just"/>
            <a:r>
              <a:rPr lang="en-US" sz="1100" i="1" dirty="0">
                <a:latin typeface="Times New Roman" panose="02020603050405020304" pitchFamily="18" charset="0"/>
                <a:cs typeface="Times New Roman" panose="02020603050405020304" pitchFamily="18" charset="0"/>
              </a:rPr>
              <a:t>Literature data:</a:t>
            </a:r>
            <a:r>
              <a:rPr lang="en-US" sz="1100" i="1" dirty="0"/>
              <a:t> </a:t>
            </a:r>
            <a:r>
              <a:rPr lang="en-US" sz="1100" i="1" dirty="0">
                <a:latin typeface="Times New Roman" panose="02020603050405020304" pitchFamily="18" charset="0"/>
                <a:cs typeface="Times New Roman" panose="02020603050405020304" pitchFamily="18" charset="0"/>
              </a:rPr>
              <a:t>Harald </a:t>
            </a:r>
            <a:r>
              <a:rPr lang="en-US" sz="1100" i="1" dirty="0" err="1">
                <a:latin typeface="Times New Roman" panose="02020603050405020304" pitchFamily="18" charset="0"/>
                <a:cs typeface="Times New Roman" panose="02020603050405020304" pitchFamily="18" charset="0"/>
              </a:rPr>
              <a:t>Furnes</a:t>
            </a:r>
            <a:r>
              <a:rPr lang="en-US" sz="1100" i="1" dirty="0">
                <a:latin typeface="Times New Roman" panose="02020603050405020304" pitchFamily="18" charset="0"/>
                <a:cs typeface="Times New Roman" panose="02020603050405020304" pitchFamily="18" charset="0"/>
              </a:rPr>
              <a:t>, Yildirim </a:t>
            </a:r>
            <a:r>
              <a:rPr lang="en-US" sz="1100" i="1" dirty="0" err="1">
                <a:latin typeface="Times New Roman" panose="02020603050405020304" pitchFamily="18" charset="0"/>
                <a:cs typeface="Times New Roman" panose="02020603050405020304" pitchFamily="18" charset="0"/>
              </a:rPr>
              <a:t>Dilek</a:t>
            </a:r>
            <a:r>
              <a:rPr lang="ru-RU" sz="1100" i="1" dirty="0">
                <a:latin typeface="Times New Roman" panose="02020603050405020304" pitchFamily="18" charset="0"/>
                <a:cs typeface="Times New Roman" panose="02020603050405020304" pitchFamily="18" charset="0"/>
              </a:rPr>
              <a:t> (2017)</a:t>
            </a:r>
            <a:r>
              <a:rPr lang="en-US" sz="1100" i="1" dirty="0">
                <a:latin typeface="Times New Roman" panose="02020603050405020304" pitchFamily="18" charset="0"/>
                <a:cs typeface="Times New Roman" panose="02020603050405020304" pitchFamily="18" charset="0"/>
              </a:rPr>
              <a:t> Geochemical characterization and petrogenesis of intermediate to silicic rocks in ophiolites: A global synthesis. Earth-Science Reviews, 166, 1–37.</a:t>
            </a:r>
            <a:endParaRPr lang="ru-RU" sz="1100" i="1" dirty="0"/>
          </a:p>
        </p:txBody>
      </p:sp>
      <p:sp>
        <p:nvSpPr>
          <p:cNvPr id="5" name="TextBox 4">
            <a:extLst>
              <a:ext uri="{FF2B5EF4-FFF2-40B4-BE49-F238E27FC236}">
                <a16:creationId xmlns:a16="http://schemas.microsoft.com/office/drawing/2014/main" xmlns="" id="{2F744E0D-C891-4375-9C28-A0F75A32BFD3}"/>
              </a:ext>
            </a:extLst>
          </p:cNvPr>
          <p:cNvSpPr txBox="1"/>
          <p:nvPr/>
        </p:nvSpPr>
        <p:spPr>
          <a:xfrm>
            <a:off x="4664422" y="2408901"/>
            <a:ext cx="7288841" cy="461665"/>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Discrimination diagrams of </a:t>
            </a:r>
            <a:r>
              <a:rPr lang="en-US" sz="1200" i="1" dirty="0" err="1">
                <a:latin typeface="Times New Roman" panose="02020603050405020304" pitchFamily="18" charset="0"/>
                <a:cs typeface="Times New Roman" panose="02020603050405020304" pitchFamily="18" charset="0"/>
              </a:rPr>
              <a:t>Nb</a:t>
            </a:r>
            <a:r>
              <a:rPr lang="en-US" sz="1200" i="1" dirty="0">
                <a:latin typeface="Times New Roman" panose="02020603050405020304" pitchFamily="18" charset="0"/>
                <a:cs typeface="Times New Roman" panose="02020603050405020304" pitchFamily="18" charset="0"/>
              </a:rPr>
              <a:t> / Y and </a:t>
            </a:r>
            <a:r>
              <a:rPr lang="en-US" sz="1200" i="1" dirty="0" err="1">
                <a:latin typeface="Times New Roman" panose="02020603050405020304" pitchFamily="18" charset="0"/>
                <a:cs typeface="Times New Roman" panose="02020603050405020304" pitchFamily="18" charset="0"/>
              </a:rPr>
              <a:t>Zr</a:t>
            </a:r>
            <a:r>
              <a:rPr lang="en-US" sz="1200" i="1" dirty="0">
                <a:latin typeface="Times New Roman" panose="02020603050405020304" pitchFamily="18" charset="0"/>
                <a:cs typeface="Times New Roman" panose="02020603050405020304" pitchFamily="18" charset="0"/>
              </a:rPr>
              <a:t> / Ti for volcanic rocks and </a:t>
            </a:r>
            <a:r>
              <a:rPr lang="en-US" sz="1200" i="1" dirty="0" err="1">
                <a:latin typeface="Times New Roman" panose="02020603050405020304" pitchFamily="18" charset="0"/>
                <a:cs typeface="Times New Roman" panose="02020603050405020304" pitchFamily="18" charset="0"/>
              </a:rPr>
              <a:t>apogabbros</a:t>
            </a:r>
            <a:r>
              <a:rPr lang="en-US" sz="1200" i="1" dirty="0">
                <a:latin typeface="Times New Roman" panose="02020603050405020304" pitchFamily="18" charset="0"/>
                <a:cs typeface="Times New Roman" panose="02020603050405020304" pitchFamily="18" charset="0"/>
              </a:rPr>
              <a:t> of ophiolite complexes (a, b) (literature data) and the Ulan-</a:t>
            </a:r>
            <a:r>
              <a:rPr lang="en-US" sz="1200" i="1" dirty="0" err="1">
                <a:latin typeface="Times New Roman" panose="02020603050405020304" pitchFamily="18" charset="0"/>
                <a:cs typeface="Times New Roman" panose="02020603050405020304" pitchFamily="18" charset="0"/>
              </a:rPr>
              <a:t>Saridag</a:t>
            </a:r>
            <a:r>
              <a:rPr lang="en-US" sz="1200" i="1" dirty="0">
                <a:latin typeface="Times New Roman" panose="02020603050405020304" pitchFamily="18" charset="0"/>
                <a:cs typeface="Times New Roman" panose="02020603050405020304" pitchFamily="18" charset="0"/>
              </a:rPr>
              <a:t> </a:t>
            </a:r>
            <a:r>
              <a:rPr lang="en-US" sz="1200" i="1" dirty="0" smtClean="0">
                <a:latin typeface="Times New Roman" panose="02020603050405020304" pitchFamily="18" charset="0"/>
                <a:cs typeface="Times New Roman" panose="02020603050405020304" pitchFamily="18" charset="0"/>
              </a:rPr>
              <a:t>massive(c</a:t>
            </a:r>
            <a:r>
              <a:rPr lang="en-US" sz="1200" i="1" dirty="0">
                <a:latin typeface="Times New Roman" panose="02020603050405020304" pitchFamily="18" charset="0"/>
                <a:cs typeface="Times New Roman" panose="02020603050405020304" pitchFamily="18" charset="0"/>
              </a:rPr>
              <a:t>). </a:t>
            </a:r>
            <a:endParaRPr lang="ru-RU"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191072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62618" y="0"/>
            <a:ext cx="5109595" cy="530080"/>
          </a:xfrm>
        </p:spPr>
        <p:txBody>
          <a:bodyPr>
            <a:normAutofit/>
          </a:bodyPr>
          <a:lstStyle/>
          <a:p>
            <a:r>
              <a:rPr lang="en-US" sz="20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Geochemical features of peridotites and gabbro</a:t>
            </a:r>
            <a:endParaRPr lang="ru-RU" sz="20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9" name="Диаграмма 8">
            <a:extLst>
              <a:ext uri="{FF2B5EF4-FFF2-40B4-BE49-F238E27FC236}">
                <a16:creationId xmlns:a16="http://schemas.microsoft.com/office/drawing/2014/main" xmlns="" id="{00000000-0008-0000-0800-000013000000}"/>
              </a:ext>
            </a:extLst>
          </p:cNvPr>
          <p:cNvGraphicFramePr>
            <a:graphicFrameLocks/>
          </p:cNvGraphicFramePr>
          <p:nvPr>
            <p:extLst>
              <p:ext uri="{D42A27DB-BD31-4B8C-83A1-F6EECF244321}">
                <p14:modId xmlns="" xmlns:p14="http://schemas.microsoft.com/office/powerpoint/2010/main" val="4061689605"/>
              </p:ext>
            </p:extLst>
          </p:nvPr>
        </p:nvGraphicFramePr>
        <p:xfrm>
          <a:off x="174587" y="2939343"/>
          <a:ext cx="3842360" cy="2283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Диаграмма 9">
            <a:extLst>
              <a:ext uri="{FF2B5EF4-FFF2-40B4-BE49-F238E27FC236}">
                <a16:creationId xmlns:a16="http://schemas.microsoft.com/office/drawing/2014/main" xmlns="" id="{00000000-0008-0000-0800-000003000000}"/>
              </a:ext>
            </a:extLst>
          </p:cNvPr>
          <p:cNvGraphicFramePr>
            <a:graphicFrameLocks/>
          </p:cNvGraphicFramePr>
          <p:nvPr>
            <p:extLst>
              <p:ext uri="{D42A27DB-BD31-4B8C-83A1-F6EECF244321}">
                <p14:modId xmlns="" xmlns:p14="http://schemas.microsoft.com/office/powerpoint/2010/main" val="49023602"/>
              </p:ext>
            </p:extLst>
          </p:nvPr>
        </p:nvGraphicFramePr>
        <p:xfrm>
          <a:off x="158010" y="479350"/>
          <a:ext cx="3858936" cy="2386509"/>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xmlns="" id="{71803B45-C599-4A5E-91B0-954991E81842}"/>
              </a:ext>
            </a:extLst>
          </p:cNvPr>
          <p:cNvSpPr txBox="1"/>
          <p:nvPr/>
        </p:nvSpPr>
        <p:spPr>
          <a:xfrm>
            <a:off x="187570" y="5223143"/>
            <a:ext cx="4036209" cy="461665"/>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MORB-normalized diagrams distribution of HFSE in peridotite of </a:t>
            </a:r>
            <a:r>
              <a:rPr lang="en-US" sz="1200" i="1" dirty="0" smtClean="0">
                <a:latin typeface="Times New Roman" panose="02020603050405020304" pitchFamily="18" charset="0"/>
                <a:cs typeface="Times New Roman" panose="02020603050405020304" pitchFamily="18" charset="0"/>
              </a:rPr>
              <a:t> Ulan-</a:t>
            </a:r>
            <a:r>
              <a:rPr lang="en-US" sz="1200" i="1" dirty="0" err="1" smtClean="0">
                <a:latin typeface="Times New Roman" panose="02020603050405020304" pitchFamily="18" charset="0"/>
                <a:cs typeface="Times New Roman" panose="02020603050405020304" pitchFamily="18" charset="0"/>
              </a:rPr>
              <a:t>Saridag</a:t>
            </a:r>
            <a:r>
              <a:rPr lang="en-US" sz="1200" i="1" dirty="0" smtClean="0">
                <a:latin typeface="Times New Roman" panose="02020603050405020304" pitchFamily="18" charset="0"/>
                <a:cs typeface="Times New Roman" panose="02020603050405020304" pitchFamily="18" charset="0"/>
              </a:rPr>
              <a:t>  massive</a:t>
            </a:r>
            <a:endParaRPr lang="ru-RU" sz="12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871DA805-94C0-4582-96AB-0370A33AF26E}"/>
              </a:ext>
            </a:extLst>
          </p:cNvPr>
          <p:cNvSpPr txBox="1"/>
          <p:nvPr/>
        </p:nvSpPr>
        <p:spPr>
          <a:xfrm>
            <a:off x="-981" y="5890779"/>
            <a:ext cx="11975267"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Two groups are distinguished on the basis of geochemical features: </a:t>
            </a:r>
            <a:endParaRPr lang="ru-RU" sz="1400" dirty="0">
              <a:latin typeface="Times New Roman" panose="02020603050405020304" pitchFamily="18" charset="0"/>
              <a:cs typeface="Times New Roman" panose="02020603050405020304" pitchFamily="18" charset="0"/>
            </a:endParaRPr>
          </a:p>
          <a:p>
            <a:pPr algn="just"/>
            <a:r>
              <a:rPr lang="en-US" sz="1400" dirty="0">
                <a:latin typeface="Times New Roman" panose="02020603050405020304" pitchFamily="18" charset="0"/>
                <a:cs typeface="Times New Roman" panose="02020603050405020304" pitchFamily="18" charset="0"/>
              </a:rPr>
              <a:t>Group-I – rocks have negative anomalies for Ta, </a:t>
            </a:r>
            <a:r>
              <a:rPr lang="en-US" sz="1400" dirty="0" err="1">
                <a:latin typeface="Times New Roman" panose="02020603050405020304" pitchFamily="18" charset="0"/>
                <a:cs typeface="Times New Roman" panose="02020603050405020304" pitchFamily="18" charset="0"/>
              </a:rPr>
              <a:t>Nb</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Zr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Hf</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Ti</a:t>
            </a:r>
            <a:r>
              <a:rPr lang="en-US" sz="1400" dirty="0">
                <a:latin typeface="Times New Roman" panose="02020603050405020304" pitchFamily="18" charset="0"/>
                <a:cs typeface="Times New Roman" panose="02020603050405020304" pitchFamily="18" charset="0"/>
              </a:rPr>
              <a:t> and positive anomalies for LREE (La, Sm) and LILE – </a:t>
            </a:r>
            <a:r>
              <a:rPr lang="en-US" sz="1400" dirty="0" err="1">
                <a:latin typeface="Times New Roman" panose="02020603050405020304" pitchFamily="18" charset="0"/>
                <a:cs typeface="Times New Roman" panose="02020603050405020304" pitchFamily="18" charset="0"/>
              </a:rPr>
              <a:t>Sr</a:t>
            </a:r>
            <a:r>
              <a:rPr lang="en-US" sz="1400" dirty="0">
                <a:latin typeface="Times New Roman" panose="02020603050405020304" pitchFamily="18" charset="0"/>
                <a:cs typeface="Times New Roman" panose="02020603050405020304" pitchFamily="18" charset="0"/>
              </a:rPr>
              <a:t> </a:t>
            </a:r>
          </a:p>
          <a:p>
            <a:pPr algn="just"/>
            <a:r>
              <a:rPr lang="en-US" sz="1400" dirty="0">
                <a:latin typeface="Times New Roman" panose="02020603050405020304" pitchFamily="18" charset="0"/>
                <a:cs typeface="Times New Roman" panose="02020603050405020304" pitchFamily="18" charset="0"/>
              </a:rPr>
              <a:t>Group-II – rocks have positive anomaly for </a:t>
            </a:r>
            <a:r>
              <a:rPr lang="en-US" sz="1400" dirty="0" err="1">
                <a:latin typeface="Times New Roman" panose="02020603050405020304" pitchFamily="18" charset="0"/>
                <a:cs typeface="Times New Roman" panose="02020603050405020304" pitchFamily="18" charset="0"/>
              </a:rPr>
              <a:t>Zr</a:t>
            </a:r>
            <a:r>
              <a:rPr lang="en-US" sz="1400" dirty="0">
                <a:latin typeface="Times New Roman" panose="02020603050405020304" pitchFamily="18" charset="0"/>
                <a:cs typeface="Times New Roman" panose="02020603050405020304" pitchFamily="18" charset="0"/>
              </a:rPr>
              <a:t>, La/</a:t>
            </a:r>
            <a:r>
              <a:rPr lang="en-US" sz="1400" dirty="0" err="1">
                <a:latin typeface="Times New Roman" panose="02020603050405020304" pitchFamily="18" charset="0"/>
                <a:cs typeface="Times New Roman" panose="02020603050405020304" pitchFamily="18" charset="0"/>
              </a:rPr>
              <a:t>Yb</a:t>
            </a:r>
            <a:r>
              <a:rPr lang="en-US" sz="1400" dirty="0">
                <a:latin typeface="Times New Roman" panose="02020603050405020304" pitchFamily="18" charset="0"/>
                <a:cs typeface="Times New Roman" panose="02020603050405020304" pitchFamily="18" charset="0"/>
              </a:rPr>
              <a:t> =13- 17. </a:t>
            </a:r>
          </a:p>
        </p:txBody>
      </p:sp>
      <p:sp>
        <p:nvSpPr>
          <p:cNvPr id="12" name="TextBox 11">
            <a:extLst>
              <a:ext uri="{FF2B5EF4-FFF2-40B4-BE49-F238E27FC236}">
                <a16:creationId xmlns:a16="http://schemas.microsoft.com/office/drawing/2014/main" xmlns="" id="{4DE98BD2-A086-407D-81DB-B8E8D276882D}"/>
              </a:ext>
            </a:extLst>
          </p:cNvPr>
          <p:cNvSpPr txBox="1"/>
          <p:nvPr/>
        </p:nvSpPr>
        <p:spPr>
          <a:xfrm>
            <a:off x="4036209" y="5266486"/>
            <a:ext cx="8047423" cy="276999"/>
          </a:xfrm>
          <a:prstGeom prst="rect">
            <a:avLst/>
          </a:prstGeom>
          <a:noFill/>
        </p:spPr>
        <p:txBody>
          <a:bodyPr wrap="square" rtlCol="0">
            <a:spAutoFit/>
          </a:bodyPr>
          <a:lstStyle/>
          <a:p>
            <a:r>
              <a:rPr lang="en-US" sz="1200" i="1" spc="-20" dirty="0">
                <a:latin typeface="Times New Roman" panose="02020603050405020304" pitchFamily="18" charset="0"/>
                <a:cs typeface="Times New Roman" panose="02020603050405020304" pitchFamily="18" charset="0"/>
              </a:rPr>
              <a:t>MORB-normalized diagrams distribution of HFSE in peridotite (literature data)// MORB values from Pearce and Parkinson (1993).</a:t>
            </a:r>
            <a:endParaRPr lang="ru-RU" sz="1200" i="1" spc="-2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CED5A057-AD3B-400D-9A9B-C8FEA0F9F9AC}"/>
              </a:ext>
            </a:extLst>
          </p:cNvPr>
          <p:cNvSpPr txBox="1"/>
          <p:nvPr/>
        </p:nvSpPr>
        <p:spPr>
          <a:xfrm>
            <a:off x="4053284" y="5502224"/>
            <a:ext cx="8030347" cy="430887"/>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Literature data: </a:t>
            </a:r>
            <a:r>
              <a:rPr lang="en-US" sz="1100" i="1" dirty="0" err="1">
                <a:latin typeface="Times New Roman" panose="02020603050405020304" pitchFamily="18" charset="0"/>
                <a:cs typeface="Times New Roman" panose="02020603050405020304" pitchFamily="18" charset="0"/>
              </a:rPr>
              <a:t>Furnes</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Dilek</a:t>
            </a:r>
            <a:r>
              <a:rPr lang="en-US" sz="1100" i="1" dirty="0">
                <a:latin typeface="Times New Roman" panose="02020603050405020304" pitchFamily="18" charset="0"/>
                <a:cs typeface="Times New Roman" panose="02020603050405020304" pitchFamily="18" charset="0"/>
              </a:rPr>
              <a:t>, de Wit (2015) Precambrian greenstone sequences represent different ophiolite types. Gondwana Research, 27, 649–685.</a:t>
            </a:r>
            <a:endParaRPr lang="ru-RU" sz="1100" i="1"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xmlns="" id="{FBAF1F05-1B6F-444B-B21F-A929FCE481C6}"/>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09404" y="479349"/>
            <a:ext cx="7572564" cy="4743793"/>
          </a:xfrm>
          <a:prstGeom prst="rect">
            <a:avLst/>
          </a:prstGeom>
        </p:spPr>
      </p:pic>
    </p:spTree>
    <p:extLst>
      <p:ext uri="{BB962C8B-B14F-4D97-AF65-F5344CB8AC3E}">
        <p14:creationId xmlns="" xmlns:p14="http://schemas.microsoft.com/office/powerpoint/2010/main" val="35264689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F71BEF74-B28F-4D12-B2FD-5133C7ED8558}"/>
              </a:ext>
            </a:extLst>
          </p:cNvPr>
          <p:cNvSpPr/>
          <p:nvPr/>
        </p:nvSpPr>
        <p:spPr>
          <a:xfrm>
            <a:off x="8015343" y="3006918"/>
            <a:ext cx="4110168" cy="2593781"/>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0" name="Диаграмма 9">
            <a:extLst>
              <a:ext uri="{FF2B5EF4-FFF2-40B4-BE49-F238E27FC236}">
                <a16:creationId xmlns:a16="http://schemas.microsoft.com/office/drawing/2014/main" xmlns="" id="{83A9F3F9-A6A0-4463-9448-19AC97215241}"/>
              </a:ext>
            </a:extLst>
          </p:cNvPr>
          <p:cNvGraphicFramePr>
            <a:graphicFrameLocks/>
          </p:cNvGraphicFramePr>
          <p:nvPr>
            <p:extLst>
              <p:ext uri="{D42A27DB-BD31-4B8C-83A1-F6EECF244321}">
                <p14:modId xmlns="" xmlns:p14="http://schemas.microsoft.com/office/powerpoint/2010/main" val="1493030842"/>
              </p:ext>
            </p:extLst>
          </p:nvPr>
        </p:nvGraphicFramePr>
        <p:xfrm>
          <a:off x="4264778" y="3137550"/>
          <a:ext cx="3600000" cy="2340000"/>
        </p:xfrm>
        <a:graphic>
          <a:graphicData uri="http://schemas.openxmlformats.org/drawingml/2006/chart">
            <c:chart xmlns:c="http://schemas.openxmlformats.org/drawingml/2006/chart" xmlns:r="http://schemas.openxmlformats.org/officeDocument/2006/relationships" r:id="rId2"/>
          </a:graphicData>
        </a:graphic>
      </p:graphicFrame>
      <p:sp>
        <p:nvSpPr>
          <p:cNvPr id="8" name="Заголовок 1">
            <a:extLst>
              <a:ext uri="{FF2B5EF4-FFF2-40B4-BE49-F238E27FC236}">
                <a16:creationId xmlns:a16="http://schemas.microsoft.com/office/drawing/2014/main" xmlns="" id="{C38218A9-EFD9-45BC-A64C-8BE993A66628}"/>
              </a:ext>
            </a:extLst>
          </p:cNvPr>
          <p:cNvSpPr>
            <a:spLocks noGrp="1"/>
          </p:cNvSpPr>
          <p:nvPr>
            <p:ph type="title"/>
          </p:nvPr>
        </p:nvSpPr>
        <p:spPr>
          <a:xfrm>
            <a:off x="4294464" y="176066"/>
            <a:ext cx="3817690" cy="406400"/>
          </a:xfrm>
        </p:spPr>
        <p:txBody>
          <a:bodyPr>
            <a:normAutofit/>
          </a:bodyPr>
          <a:lstStyle/>
          <a:p>
            <a:r>
              <a:rPr lang="en-US" sz="20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Geochemical features of </a:t>
            </a:r>
            <a:r>
              <a:rPr lang="en-US" sz="20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vulcanites</a:t>
            </a:r>
            <a:endParaRPr lang="ru-RU" sz="20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82A28C43-E43C-41FE-8E0C-501F1EA9A36C}"/>
              </a:ext>
            </a:extLst>
          </p:cNvPr>
          <p:cNvSpPr txBox="1"/>
          <p:nvPr/>
        </p:nvSpPr>
        <p:spPr>
          <a:xfrm>
            <a:off x="149892" y="363416"/>
            <a:ext cx="11892216" cy="1200329"/>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There are two series:</a:t>
            </a:r>
            <a:endParaRPr lang="ru-RU"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 - basalt - </a:t>
            </a:r>
            <a:r>
              <a:rPr lang="en-US" sz="1400" dirty="0" err="1">
                <a:latin typeface="Times New Roman" panose="02020603050405020304" pitchFamily="18" charset="0"/>
                <a:cs typeface="Times New Roman" panose="02020603050405020304" pitchFamily="18" charset="0"/>
              </a:rPr>
              <a:t>andesibasalt</a:t>
            </a:r>
            <a:r>
              <a:rPr lang="en-US" sz="1400" dirty="0">
                <a:latin typeface="Times New Roman" panose="02020603050405020304" pitchFamily="18" charset="0"/>
                <a:cs typeface="Times New Roman" panose="02020603050405020304" pitchFamily="18" charset="0"/>
              </a:rPr>
              <a:t> - andesite.</a:t>
            </a:r>
            <a:endParaRPr lang="ru-RU"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II - </a:t>
            </a:r>
            <a:r>
              <a:rPr lang="en-US" sz="1400" dirty="0" err="1">
                <a:latin typeface="Times New Roman" panose="02020603050405020304" pitchFamily="18" charset="0"/>
                <a:cs typeface="Times New Roman" panose="02020603050405020304" pitchFamily="18" charset="0"/>
              </a:rPr>
              <a:t>subalkaline</a:t>
            </a:r>
            <a:r>
              <a:rPr lang="en-US" sz="1400" dirty="0">
                <a:latin typeface="Times New Roman" panose="02020603050405020304" pitchFamily="18" charset="0"/>
                <a:cs typeface="Times New Roman" panose="02020603050405020304" pitchFamily="18" charset="0"/>
              </a:rPr>
              <a:t> basalt - </a:t>
            </a:r>
            <a:r>
              <a:rPr lang="en-US" sz="1400" dirty="0" err="1">
                <a:latin typeface="Times New Roman" panose="02020603050405020304" pitchFamily="18" charset="0"/>
                <a:cs typeface="Times New Roman" panose="02020603050405020304" pitchFamily="18" charset="0"/>
              </a:rPr>
              <a:t>trachybasalt</a:t>
            </a:r>
            <a:r>
              <a:rPr lang="en-US" sz="1400" dirty="0">
                <a:latin typeface="Times New Roman" panose="02020603050405020304" pitchFamily="18" charset="0"/>
                <a:cs typeface="Times New Roman" panose="02020603050405020304" pitchFamily="18" charset="0"/>
              </a:rPr>
              <a:t> - </a:t>
            </a:r>
            <a:r>
              <a:rPr lang="en-US" sz="1400" dirty="0" err="1">
                <a:latin typeface="Times New Roman" panose="02020603050405020304" pitchFamily="18" charset="0"/>
                <a:cs typeface="Times New Roman" panose="02020603050405020304" pitchFamily="18" charset="0"/>
              </a:rPr>
              <a:t>trachyandesite</a:t>
            </a:r>
            <a:r>
              <a:rPr lang="en-US" sz="1400" dirty="0">
                <a:latin typeface="Times New Roman" panose="02020603050405020304" pitchFamily="18" charset="0"/>
                <a:cs typeface="Times New Roman" panose="02020603050405020304" pitchFamily="18" charset="0"/>
              </a:rPr>
              <a:t> – trachyte.</a:t>
            </a:r>
            <a:endParaRPr lang="ru-RU"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This indicates the spatial independence of basalt and alkaline-basalt magma sources, which were the progenitors of the melts that formed the rocks of these series.</a:t>
            </a:r>
            <a:endParaRPr lang="ru-RU" sz="14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p:txBody>
      </p:sp>
      <p:pic>
        <p:nvPicPr>
          <p:cNvPr id="20" name="Объект 19">
            <a:extLst>
              <a:ext uri="{FF2B5EF4-FFF2-40B4-BE49-F238E27FC236}">
                <a16:creationId xmlns:a16="http://schemas.microsoft.com/office/drawing/2014/main" xmlns="" id="{28B52418-2C06-49D6-84A9-54DE2F430489}"/>
              </a:ext>
            </a:extLst>
          </p:cNvPr>
          <p:cNvPicPr preferRelativeResize="0">
            <a:picLocks noGrp="1"/>
          </p:cNvPicPr>
          <p:nvPr>
            <p:ph idx="1"/>
          </p:nvPr>
        </p:nvPicPr>
        <p:blipFill>
          <a:blip r:embed="rId3">
            <a:extLst>
              <a:ext uri="{28A0092B-C50C-407E-A947-70E740481C1C}">
                <a14:useLocalDpi xmlns="" xmlns:a14="http://schemas.microsoft.com/office/drawing/2010/main" val="0"/>
              </a:ext>
            </a:extLst>
          </a:blip>
          <a:stretch>
            <a:fillRect/>
          </a:stretch>
        </p:blipFill>
        <p:spPr>
          <a:xfrm>
            <a:off x="8248171" y="3133729"/>
            <a:ext cx="3780000" cy="2340000"/>
          </a:xfrm>
        </p:spPr>
      </p:pic>
      <p:sp>
        <p:nvSpPr>
          <p:cNvPr id="26" name="Заголовок 1">
            <a:extLst>
              <a:ext uri="{FF2B5EF4-FFF2-40B4-BE49-F238E27FC236}">
                <a16:creationId xmlns:a16="http://schemas.microsoft.com/office/drawing/2014/main" xmlns="" id="{A0A8DD1C-042C-4E8A-9678-9169447682DC}"/>
              </a:ext>
            </a:extLst>
          </p:cNvPr>
          <p:cNvSpPr txBox="1">
            <a:spLocks/>
          </p:cNvSpPr>
          <p:nvPr/>
        </p:nvSpPr>
        <p:spPr>
          <a:xfrm>
            <a:off x="4820742" y="1177250"/>
            <a:ext cx="3382686" cy="406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err="1">
                <a:solidFill>
                  <a:srgbClr val="7030A0"/>
                </a:solidFill>
                <a:latin typeface="Times New Roman" panose="02020603050405020304" pitchFamily="18" charset="0"/>
                <a:cs typeface="Times New Roman" panose="02020603050405020304" pitchFamily="18" charset="0"/>
              </a:rPr>
              <a:t>Andezi</a:t>
            </a:r>
            <a:r>
              <a:rPr lang="en-US" sz="2000" b="1" dirty="0">
                <a:solidFill>
                  <a:srgbClr val="7030A0"/>
                </a:solidFill>
                <a:latin typeface="Times New Roman" panose="02020603050405020304" pitchFamily="18" charset="0"/>
                <a:cs typeface="Times New Roman" panose="02020603050405020304" pitchFamily="18" charset="0"/>
              </a:rPr>
              <a:t>-basalt</a:t>
            </a:r>
            <a:r>
              <a:rPr lang="ru-RU" sz="2000" b="1" dirty="0">
                <a:solidFill>
                  <a:srgbClr val="7030A0"/>
                </a:solidFill>
                <a:latin typeface="Times New Roman" panose="02020603050405020304" pitchFamily="18" charset="0"/>
                <a:cs typeface="Times New Roman" panose="02020603050405020304" pitchFamily="18" charset="0"/>
              </a:rPr>
              <a:t> </a:t>
            </a:r>
            <a:r>
              <a:rPr lang="en-US" sz="2000" b="1" dirty="0">
                <a:solidFill>
                  <a:srgbClr val="7030A0"/>
                </a:solidFill>
                <a:latin typeface="Times New Roman" panose="02020603050405020304" pitchFamily="18" charset="0"/>
                <a:cs typeface="Times New Roman" panose="02020603050405020304" pitchFamily="18" charset="0"/>
              </a:rPr>
              <a:t>(</a:t>
            </a:r>
            <a:r>
              <a:rPr lang="en-US" sz="2000" b="1" dirty="0" err="1">
                <a:solidFill>
                  <a:srgbClr val="7030A0"/>
                </a:solidFill>
                <a:latin typeface="Times New Roman" panose="02020603050405020304" pitchFamily="18" charset="0"/>
                <a:cs typeface="Times New Roman" panose="02020603050405020304" pitchFamily="18" charset="0"/>
              </a:rPr>
              <a:t>boninite</a:t>
            </a:r>
            <a:r>
              <a:rPr lang="en-US" sz="20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28" name="Заголовок 1">
            <a:extLst>
              <a:ext uri="{FF2B5EF4-FFF2-40B4-BE49-F238E27FC236}">
                <a16:creationId xmlns:a16="http://schemas.microsoft.com/office/drawing/2014/main" xmlns="" id="{ED107D6B-8547-4D12-B989-BC507E95CD0A}"/>
              </a:ext>
            </a:extLst>
          </p:cNvPr>
          <p:cNvSpPr txBox="1">
            <a:spLocks/>
          </p:cNvSpPr>
          <p:nvPr/>
        </p:nvSpPr>
        <p:spPr>
          <a:xfrm>
            <a:off x="31511" y="1479637"/>
            <a:ext cx="12036664" cy="1682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1400" u="sng" dirty="0">
                <a:latin typeface="Times New Roman" panose="02020603050405020304" pitchFamily="18" charset="0"/>
                <a:cs typeface="Times New Roman" panose="02020603050405020304" pitchFamily="18" charset="0"/>
              </a:rPr>
              <a:t>Sub-Group I</a:t>
            </a:r>
            <a:r>
              <a:rPr lang="en-US" sz="1400" dirty="0">
                <a:latin typeface="Times New Roman" panose="02020603050405020304" pitchFamily="18" charset="0"/>
                <a:cs typeface="Times New Roman" panose="02020603050405020304" pitchFamily="18" charset="0"/>
              </a:rPr>
              <a:t> (sample №7) – </a:t>
            </a:r>
            <a:r>
              <a:rPr lang="en-US" sz="1400" dirty="0" err="1" smtClean="0">
                <a:latin typeface="Times New Roman" panose="02020603050405020304" pitchFamily="18" charset="0"/>
                <a:cs typeface="Times New Roman" panose="02020603050405020304" pitchFamily="18" charset="0"/>
              </a:rPr>
              <a:t>andezi-basalte</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have U shape pattern in spider </a:t>
            </a:r>
            <a:r>
              <a:rPr lang="en-US" sz="1400" dirty="0" smtClean="0">
                <a:latin typeface="Times New Roman" panose="02020603050405020304" pitchFamily="18" charset="0"/>
                <a:cs typeface="Times New Roman" panose="02020603050405020304" pitchFamily="18" charset="0"/>
              </a:rPr>
              <a:t>diagrams </a:t>
            </a:r>
            <a:r>
              <a:rPr lang="en-US" sz="1400" dirty="0">
                <a:latin typeface="Times New Roman" panose="02020603050405020304" pitchFamily="18" charset="0"/>
                <a:cs typeface="Times New Roman" panose="02020603050405020304" pitchFamily="18" charset="0"/>
              </a:rPr>
              <a:t>(primitive mantle normalized) and U shape chondrite normalized profiles REE typical for high-Ca boninites and are similar in composition in boninites of Bonin Island. Sample </a:t>
            </a:r>
            <a:r>
              <a:rPr lang="ru-RU" sz="1400" dirty="0">
                <a:latin typeface="Times New Roman" panose="02020603050405020304" pitchFamily="18" charset="0"/>
                <a:cs typeface="Times New Roman" panose="02020603050405020304" pitchFamily="18" charset="0"/>
              </a:rPr>
              <a:t>№7</a:t>
            </a:r>
            <a:r>
              <a:rPr lang="en-US" sz="1400" dirty="0">
                <a:latin typeface="Times New Roman" panose="02020603050405020304" pitchFamily="18" charset="0"/>
                <a:cs typeface="Times New Roman" panose="02020603050405020304" pitchFamily="18" charset="0"/>
              </a:rPr>
              <a:t> have low abundance REE. It has enrichment for LILE, Sr (relatively N-MORB) and positive anomalies </a:t>
            </a:r>
            <a:r>
              <a:rPr lang="en-US" sz="1400" dirty="0" err="1">
                <a:latin typeface="Times New Roman" panose="02020603050405020304" pitchFamily="18" charset="0"/>
                <a:cs typeface="Times New Roman" panose="02020603050405020304" pitchFamily="18" charset="0"/>
              </a:rPr>
              <a:t>Zr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Hf</a:t>
            </a:r>
            <a:r>
              <a:rPr lang="en-US" sz="1400" dirty="0">
                <a:latin typeface="Times New Roman" panose="02020603050405020304" pitchFamily="18" charset="0"/>
                <a:cs typeface="Times New Roman" panose="02020603050405020304" pitchFamily="18" charset="0"/>
              </a:rPr>
              <a:t>, negative anomalies for Ta, </a:t>
            </a:r>
            <a:r>
              <a:rPr lang="en-US" sz="1400" dirty="0" err="1">
                <a:latin typeface="Times New Roman" panose="02020603050405020304" pitchFamily="18" charset="0"/>
                <a:cs typeface="Times New Roman" panose="02020603050405020304" pitchFamily="18" charset="0"/>
              </a:rPr>
              <a:t>Nb</a:t>
            </a:r>
            <a:r>
              <a:rPr lang="en-US" sz="1400" dirty="0">
                <a:latin typeface="Times New Roman" panose="02020603050405020304" pitchFamily="18" charset="0"/>
                <a:cs typeface="Times New Roman" panose="02020603050405020304" pitchFamily="18" charset="0"/>
              </a:rPr>
              <a:t> and low negative anomalies for </a:t>
            </a:r>
            <a:r>
              <a:rPr lang="en-US" sz="1400" dirty="0" err="1">
                <a:latin typeface="Times New Roman" panose="02020603050405020304" pitchFamily="18" charset="0"/>
                <a:cs typeface="Times New Roman" panose="02020603050405020304" pitchFamily="18" charset="0"/>
              </a:rPr>
              <a:t>Ti</a:t>
            </a:r>
            <a:r>
              <a:rPr lang="en-US" sz="1400" dirty="0">
                <a:latin typeface="Times New Roman" panose="02020603050405020304" pitchFamily="18" charset="0"/>
                <a:cs typeface="Times New Roman" panose="02020603050405020304" pitchFamily="18" charset="0"/>
              </a:rPr>
              <a:t>, Sr (we have also negative anomalies for these elements). Distribution of REE in boninites is the same as N-MORB, although </a:t>
            </a:r>
            <a:r>
              <a:rPr lang="en-US" sz="1400" dirty="0" err="1">
                <a:latin typeface="Times New Roman" panose="02020603050405020304" pitchFamily="18" charset="0"/>
                <a:cs typeface="Times New Roman" panose="02020603050405020304" pitchFamily="18" charset="0"/>
              </a:rPr>
              <a:t>Ulann</a:t>
            </a:r>
            <a:r>
              <a:rPr lang="en-US" sz="1400" dirty="0">
                <a:latin typeface="Times New Roman" panose="02020603050405020304" pitchFamily="18" charset="0"/>
                <a:cs typeface="Times New Roman" panose="02020603050405020304" pitchFamily="18" charset="0"/>
              </a:rPr>
              <a:t>-Saridag sample have a few depletion LREE, minimum Eu, enrichment of HREE  relatively N-MORB. This is considered as proof of the strong depletion of their mantle source due to one or more episodes of extraction of basalt melts (Duncan, Green, 1980, 1987). </a:t>
            </a:r>
            <a:endParaRPr lang="ru-RU" sz="14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E6F0E2C6-4FAB-40F7-9F99-9950022C4CEF}"/>
              </a:ext>
            </a:extLst>
          </p:cNvPr>
          <p:cNvSpPr txBox="1"/>
          <p:nvPr/>
        </p:nvSpPr>
        <p:spPr>
          <a:xfrm>
            <a:off x="149892" y="5715707"/>
            <a:ext cx="8053536" cy="954107"/>
          </a:xfrm>
          <a:prstGeom prst="rect">
            <a:avLst/>
          </a:prstGeom>
          <a:noFill/>
        </p:spPr>
        <p:txBody>
          <a:bodyPr wrap="square" rtlCol="0">
            <a:spAutoFit/>
          </a:bodyPr>
          <a:lstStyle/>
          <a:p>
            <a:pPr algn="just"/>
            <a:r>
              <a:rPr lang="en-US" sz="1400" dirty="0">
                <a:latin typeface="Times New Roman" panose="02020603050405020304" pitchFamily="18" charset="0"/>
                <a:cs typeface="Times New Roman" panose="02020603050405020304" pitchFamily="18" charset="0"/>
              </a:rPr>
              <a:t>Enrichment with large ionic </a:t>
            </a:r>
            <a:r>
              <a:rPr lang="en-US" sz="1400" dirty="0" err="1">
                <a:latin typeface="Times New Roman" panose="02020603050405020304" pitchFamily="18" charset="0"/>
                <a:cs typeface="Times New Roman" panose="02020603050405020304" pitchFamily="18" charset="0"/>
              </a:rPr>
              <a:t>lithophile</a:t>
            </a:r>
            <a:r>
              <a:rPr lang="en-US" sz="1400" dirty="0">
                <a:latin typeface="Times New Roman" panose="02020603050405020304" pitchFamily="18" charset="0"/>
                <a:cs typeface="Times New Roman" panose="02020603050405020304" pitchFamily="18" charset="0"/>
              </a:rPr>
              <a:t> elements </a:t>
            </a:r>
            <a:r>
              <a:rPr lang="en-US" sz="1400" dirty="0" err="1">
                <a:latin typeface="Times New Roman" panose="02020603050405020304" pitchFamily="18" charset="0"/>
                <a:cs typeface="Times New Roman" panose="02020603050405020304" pitchFamily="18" charset="0"/>
              </a:rPr>
              <a:t>Rb</a:t>
            </a:r>
            <a:r>
              <a:rPr lang="en-US" sz="1400" dirty="0">
                <a:latin typeface="Times New Roman" panose="02020603050405020304" pitchFamily="18" charset="0"/>
                <a:cs typeface="Times New Roman" panose="02020603050405020304" pitchFamily="18" charset="0"/>
              </a:rPr>
              <a:t>, Ba, Cs, </a:t>
            </a:r>
            <a:r>
              <a:rPr lang="en-US" sz="1400" dirty="0" err="1">
                <a:latin typeface="Times New Roman" panose="02020603050405020304" pitchFamily="18" charset="0"/>
                <a:cs typeface="Times New Roman" panose="02020603050405020304" pitchFamily="18" charset="0"/>
              </a:rPr>
              <a:t>Sr</a:t>
            </a:r>
            <a:r>
              <a:rPr lang="en-US" sz="1400" dirty="0">
                <a:latin typeface="Times New Roman" panose="02020603050405020304" pitchFamily="18" charset="0"/>
                <a:cs typeface="Times New Roman" panose="02020603050405020304" pitchFamily="18" charset="0"/>
              </a:rPr>
              <a:t>, U is observed in comparison with N-MORB, which reflects the contribution of the fluid extracted from the </a:t>
            </a:r>
            <a:r>
              <a:rPr lang="en-US" sz="1400" dirty="0" err="1">
                <a:latin typeface="Times New Roman" panose="02020603050405020304" pitchFamily="18" charset="0"/>
                <a:cs typeface="Times New Roman" panose="02020603050405020304" pitchFamily="18" charset="0"/>
              </a:rPr>
              <a:t>subducted</a:t>
            </a:r>
            <a:r>
              <a:rPr lang="en-US" sz="1400" dirty="0">
                <a:latin typeface="Times New Roman" panose="02020603050405020304" pitchFamily="18" charset="0"/>
                <a:cs typeface="Times New Roman" panose="02020603050405020304" pitchFamily="18" charset="0"/>
              </a:rPr>
              <a:t> slab (Pearce, 1982). </a:t>
            </a:r>
            <a:r>
              <a:rPr lang="en-US" sz="1400" dirty="0" err="1">
                <a:latin typeface="Times New Roman" panose="02020603050405020304" pitchFamily="18" charset="0"/>
                <a:cs typeface="Times New Roman" panose="02020603050405020304" pitchFamily="18" charset="0"/>
              </a:rPr>
              <a:t>Boninites</a:t>
            </a:r>
            <a:r>
              <a:rPr lang="en-US" sz="1400" dirty="0">
                <a:latin typeface="Times New Roman" panose="02020603050405020304" pitchFamily="18" charset="0"/>
                <a:cs typeface="Times New Roman" panose="02020603050405020304" pitchFamily="18" charset="0"/>
              </a:rPr>
              <a:t> are the type of </a:t>
            </a:r>
            <a:r>
              <a:rPr lang="en-US" sz="1400" dirty="0" err="1">
                <a:latin typeface="Times New Roman" panose="02020603050405020304" pitchFamily="18" charset="0"/>
                <a:cs typeface="Times New Roman" panose="02020603050405020304" pitchFamily="18" charset="0"/>
              </a:rPr>
              <a:t>vulcanites</a:t>
            </a:r>
            <a:r>
              <a:rPr lang="en-US" sz="1400" dirty="0">
                <a:latin typeface="Times New Roman" panose="02020603050405020304" pitchFamily="18" charset="0"/>
                <a:cs typeface="Times New Roman" panose="02020603050405020304" pitchFamily="18" charset="0"/>
              </a:rPr>
              <a:t> that can unambiguously indicate their origin in the supra-subduction conditions of the </a:t>
            </a:r>
            <a:r>
              <a:rPr lang="en-US" sz="1400" dirty="0" err="1">
                <a:latin typeface="Times New Roman" panose="02020603050405020304" pitchFamily="18" charset="0"/>
                <a:cs typeface="Times New Roman" panose="02020603050405020304" pitchFamily="18" charset="0"/>
              </a:rPr>
              <a:t>ensimatic</a:t>
            </a:r>
            <a:r>
              <a:rPr lang="en-US" sz="1400" dirty="0">
                <a:latin typeface="Times New Roman" panose="02020603050405020304" pitchFamily="18" charset="0"/>
                <a:cs typeface="Times New Roman" panose="02020603050405020304" pitchFamily="18" charset="0"/>
              </a:rPr>
              <a:t> island arc.</a:t>
            </a:r>
            <a:endParaRPr lang="ru-RU" sz="1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xmlns="" id="{1EAD7AAF-6AEC-4E04-A6A6-3729BDC7276E}"/>
              </a:ext>
            </a:extLst>
          </p:cNvPr>
          <p:cNvSpPr txBox="1"/>
          <p:nvPr/>
        </p:nvSpPr>
        <p:spPr>
          <a:xfrm>
            <a:off x="66490" y="5484451"/>
            <a:ext cx="5525872" cy="276999"/>
          </a:xfrm>
          <a:prstGeom prst="rect">
            <a:avLst/>
          </a:prstGeom>
          <a:noFill/>
        </p:spPr>
        <p:txBody>
          <a:bodyPr wrap="none" rtlCol="0">
            <a:spAutoFit/>
          </a:bodyPr>
          <a:lstStyle/>
          <a:p>
            <a:r>
              <a:rPr lang="en-US" sz="1200" i="1" dirty="0">
                <a:latin typeface="Times New Roman" panose="02020603050405020304" pitchFamily="18" charset="0"/>
                <a:cs typeface="Times New Roman" panose="02020603050405020304" pitchFamily="18" charset="0"/>
              </a:rPr>
              <a:t>Spider diagram and graph of PEE distribution in </a:t>
            </a:r>
            <a:r>
              <a:rPr lang="en-US" sz="1200" i="1" dirty="0" err="1">
                <a:latin typeface="Times New Roman" panose="02020603050405020304" pitchFamily="18" charset="0"/>
                <a:cs typeface="Times New Roman" panose="02020603050405020304" pitchFamily="18" charset="0"/>
              </a:rPr>
              <a:t>boninite</a:t>
            </a:r>
            <a:r>
              <a:rPr lang="en-US" sz="1200" i="1" dirty="0">
                <a:latin typeface="Times New Roman" panose="02020603050405020304" pitchFamily="18" charset="0"/>
                <a:cs typeface="Times New Roman" panose="02020603050405020304" pitchFamily="18" charset="0"/>
              </a:rPr>
              <a:t> of the Ulan-Saridag massif</a:t>
            </a:r>
            <a:endParaRPr lang="ru-RU" sz="1200" i="1"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xmlns="" id="{2F42A9BE-46D4-4265-8A36-ABB830EE60B0}"/>
              </a:ext>
            </a:extLst>
          </p:cNvPr>
          <p:cNvSpPr txBox="1"/>
          <p:nvPr/>
        </p:nvSpPr>
        <p:spPr>
          <a:xfrm>
            <a:off x="8225235" y="5522147"/>
            <a:ext cx="3678079" cy="1200329"/>
          </a:xfrm>
          <a:prstGeom prst="rect">
            <a:avLst/>
          </a:prstGeom>
          <a:noFill/>
        </p:spPr>
        <p:txBody>
          <a:bodyPr wrap="square" rtlCol="0">
            <a:spAutoFit/>
          </a:bodyPr>
          <a:lstStyle/>
          <a:p>
            <a:pPr algn="just"/>
            <a:r>
              <a:rPr lang="en-US" sz="1200" i="1" dirty="0">
                <a:latin typeface="Times New Roman" panose="02020603050405020304" pitchFamily="18" charset="0"/>
                <a:cs typeface="Times New Roman" panose="02020603050405020304" pitchFamily="18" charset="0"/>
              </a:rPr>
              <a:t>Spider diagrams of </a:t>
            </a:r>
            <a:r>
              <a:rPr lang="en-US" sz="1200" i="1" dirty="0" err="1">
                <a:latin typeface="Times New Roman" panose="02020603050405020304" pitchFamily="18" charset="0"/>
                <a:cs typeface="Times New Roman" panose="02020603050405020304" pitchFamily="18" charset="0"/>
              </a:rPr>
              <a:t>boninites</a:t>
            </a:r>
            <a:r>
              <a:rPr lang="en-US" sz="1200" i="1" dirty="0">
                <a:latin typeface="Times New Roman" panose="02020603050405020304" pitchFamily="18" charset="0"/>
                <a:cs typeface="Times New Roman" panose="02020603050405020304" pitchFamily="18" charset="0"/>
              </a:rPr>
              <a:t> of world ophiolitic complexes. </a:t>
            </a:r>
            <a:r>
              <a:rPr lang="en-US" sz="1200" i="1" dirty="0" err="1">
                <a:latin typeface="Times New Roman" panose="02020603050405020304" pitchFamily="18" charset="0"/>
                <a:cs typeface="Times New Roman" panose="02020603050405020304" pitchFamily="18" charset="0"/>
              </a:rPr>
              <a:t>Pearse</a:t>
            </a:r>
            <a:r>
              <a:rPr lang="en-US" sz="1200" i="1" dirty="0">
                <a:latin typeface="Times New Roman" panose="02020603050405020304" pitchFamily="18" charset="0"/>
                <a:cs typeface="Times New Roman" panose="02020603050405020304" pitchFamily="18" charset="0"/>
              </a:rPr>
              <a:t> J.A.</a:t>
            </a:r>
            <a:r>
              <a:rPr lang="ru-RU" sz="1200" i="1"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at.al. (1992) </a:t>
            </a:r>
            <a:r>
              <a:rPr lang="en-US" sz="1200" i="1" dirty="0" err="1">
                <a:latin typeface="Times New Roman" panose="02020603050405020304" pitchFamily="18" charset="0"/>
                <a:cs typeface="Times New Roman" panose="02020603050405020304" pitchFamily="18" charset="0"/>
              </a:rPr>
              <a:t>Boninite</a:t>
            </a:r>
            <a:r>
              <a:rPr lang="en-US" sz="1200" i="1" dirty="0">
                <a:latin typeface="Times New Roman" panose="02020603050405020304" pitchFamily="18" charset="0"/>
                <a:cs typeface="Times New Roman" panose="02020603050405020304" pitchFamily="18" charset="0"/>
              </a:rPr>
              <a:t> and </a:t>
            </a:r>
            <a:r>
              <a:rPr lang="en-US" sz="1200" i="1" dirty="0" err="1">
                <a:latin typeface="Times New Roman" panose="02020603050405020304" pitchFamily="18" charset="0"/>
                <a:cs typeface="Times New Roman" panose="02020603050405020304" pitchFamily="18" charset="0"/>
              </a:rPr>
              <a:t>harzburgite</a:t>
            </a:r>
            <a:r>
              <a:rPr lang="en-US" sz="1200" i="1" dirty="0">
                <a:latin typeface="Times New Roman" panose="02020603050405020304" pitchFamily="18" charset="0"/>
                <a:cs typeface="Times New Roman" panose="02020603050405020304" pitchFamily="18" charset="0"/>
              </a:rPr>
              <a:t> form leg 125 (Bonin-Mariana </a:t>
            </a:r>
            <a:r>
              <a:rPr lang="en-US" sz="1200" i="1" dirty="0" err="1">
                <a:latin typeface="Times New Roman" panose="02020603050405020304" pitchFamily="18" charset="0"/>
                <a:cs typeface="Times New Roman" panose="02020603050405020304" pitchFamily="18" charset="0"/>
              </a:rPr>
              <a:t>forearc</a:t>
            </a:r>
            <a:r>
              <a:rPr lang="en-US" sz="1200" i="1" dirty="0">
                <a:latin typeface="Times New Roman" panose="02020603050405020304" pitchFamily="18" charset="0"/>
                <a:cs typeface="Times New Roman" panose="02020603050405020304" pitchFamily="18" charset="0"/>
              </a:rPr>
              <a:t>): a case study of magma genesis during the initial stages of subduction. </a:t>
            </a:r>
            <a:r>
              <a:rPr lang="en-US" sz="1200" i="1" dirty="0" err="1">
                <a:latin typeface="Times New Roman" panose="02020603050405020304" pitchFamily="18" charset="0"/>
                <a:cs typeface="Times New Roman" panose="02020603050405020304" pitchFamily="18" charset="0"/>
              </a:rPr>
              <a:t>Procced</a:t>
            </a:r>
            <a:r>
              <a:rPr lang="en-US" sz="1200" i="1" dirty="0">
                <a:latin typeface="Times New Roman" panose="02020603050405020304" pitchFamily="18" charset="0"/>
                <a:cs typeface="Times New Roman" panose="02020603050405020304" pitchFamily="18" charset="0"/>
              </a:rPr>
              <a:t>. Ocean Drill. Pros. Sci. Results,</a:t>
            </a:r>
            <a:r>
              <a:rPr lang="ru-RU" sz="1200" i="1" dirty="0">
                <a:latin typeface="Times New Roman" panose="02020603050405020304" pitchFamily="18" charset="0"/>
                <a:cs typeface="Times New Roman" panose="02020603050405020304" pitchFamily="18" charset="0"/>
              </a:rPr>
              <a:t> 125</a:t>
            </a:r>
            <a:r>
              <a:rPr lang="en-US" sz="1200" i="1" dirty="0">
                <a:latin typeface="Times New Roman" panose="02020603050405020304" pitchFamily="18" charset="0"/>
                <a:cs typeface="Times New Roman" panose="02020603050405020304" pitchFamily="18" charset="0"/>
              </a:rPr>
              <a:t>, </a:t>
            </a:r>
            <a:r>
              <a:rPr lang="ru-RU" sz="1200" i="1" dirty="0">
                <a:latin typeface="Times New Roman" panose="02020603050405020304" pitchFamily="18" charset="0"/>
                <a:cs typeface="Times New Roman" panose="02020603050405020304" pitchFamily="18" charset="0"/>
              </a:rPr>
              <a:t>623-658.</a:t>
            </a:r>
            <a:endParaRPr lang="ru-RU" sz="1200" i="1" dirty="0">
              <a:solidFill>
                <a:srgbClr val="00B0F0"/>
              </a:solidFill>
              <a:latin typeface="Times New Roman" panose="02020603050405020304" pitchFamily="18" charset="0"/>
              <a:cs typeface="Times New Roman" panose="02020603050405020304" pitchFamily="18" charset="0"/>
            </a:endParaRPr>
          </a:p>
        </p:txBody>
      </p:sp>
      <p:graphicFrame>
        <p:nvGraphicFramePr>
          <p:cNvPr id="12" name="Диаграмма 11">
            <a:extLst>
              <a:ext uri="{FF2B5EF4-FFF2-40B4-BE49-F238E27FC236}">
                <a16:creationId xmlns:a16="http://schemas.microsoft.com/office/drawing/2014/main" xmlns="" id="{00000000-0008-0000-0500-00001F000000}"/>
              </a:ext>
            </a:extLst>
          </p:cNvPr>
          <p:cNvGraphicFramePr>
            <a:graphicFrameLocks/>
          </p:cNvGraphicFramePr>
          <p:nvPr>
            <p:extLst>
              <p:ext uri="{D42A27DB-BD31-4B8C-83A1-F6EECF244321}">
                <p14:modId xmlns="" xmlns:p14="http://schemas.microsoft.com/office/powerpoint/2010/main" val="3487855106"/>
              </p:ext>
            </p:extLst>
          </p:nvPr>
        </p:nvGraphicFramePr>
        <p:xfrm>
          <a:off x="147065" y="3133729"/>
          <a:ext cx="4029595" cy="2340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 xmlns:p14="http://schemas.microsoft.com/office/powerpoint/2010/main" val="2201558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xmlns="" id="{85D234A0-CECA-4E82-A4E8-A4F007420DF0}"/>
              </a:ext>
            </a:extLst>
          </p:cNvPr>
          <p:cNvSpPr/>
          <p:nvPr/>
        </p:nvSpPr>
        <p:spPr>
          <a:xfrm>
            <a:off x="8896350" y="1612364"/>
            <a:ext cx="2781300" cy="500008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2" name="Заголовок 1">
            <a:extLst>
              <a:ext uri="{FF2B5EF4-FFF2-40B4-BE49-F238E27FC236}">
                <a16:creationId xmlns:a16="http://schemas.microsoft.com/office/drawing/2014/main" xmlns="" id="{BFC37BCD-13C4-4133-A93D-5B6A3328CBBD}"/>
              </a:ext>
            </a:extLst>
          </p:cNvPr>
          <p:cNvSpPr>
            <a:spLocks noGrp="1"/>
          </p:cNvSpPr>
          <p:nvPr>
            <p:ph type="title"/>
          </p:nvPr>
        </p:nvSpPr>
        <p:spPr>
          <a:xfrm>
            <a:off x="273547" y="762000"/>
            <a:ext cx="11918453" cy="1202669"/>
          </a:xfrm>
        </p:spPr>
        <p:txBody>
          <a:bodyPr>
            <a:normAutofit fontScale="90000"/>
          </a:bodyPr>
          <a:lstStyle/>
          <a:p>
            <a:pPr>
              <a:lnSpc>
                <a:spcPct val="120000"/>
              </a:lnSpc>
            </a:pPr>
            <a:r>
              <a:rPr lang="en-US" sz="1800" dirty="0">
                <a:latin typeface="Times New Roman" panose="02020603050405020304" pitchFamily="18" charset="0"/>
                <a:cs typeface="Times New Roman" panose="02020603050405020304" pitchFamily="18" charset="0"/>
              </a:rPr>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t>
            </a:r>
            <a:br>
              <a:rPr lang="en-US" sz="18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a:t>
            </a:r>
            <a:br>
              <a:rPr lang="en-US"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graphicFrame>
        <p:nvGraphicFramePr>
          <p:cNvPr id="4" name="Диаграмма 3">
            <a:extLst>
              <a:ext uri="{FF2B5EF4-FFF2-40B4-BE49-F238E27FC236}">
                <a16:creationId xmlns:a16="http://schemas.microsoft.com/office/drawing/2014/main" xmlns="" id="{B043D2B5-2FA6-4697-A02C-5AC733DE8A85}"/>
              </a:ext>
            </a:extLst>
          </p:cNvPr>
          <p:cNvGraphicFramePr>
            <a:graphicFrameLocks/>
          </p:cNvGraphicFramePr>
          <p:nvPr>
            <p:extLst>
              <p:ext uri="{D42A27DB-BD31-4B8C-83A1-F6EECF244321}">
                <p14:modId xmlns="" xmlns:p14="http://schemas.microsoft.com/office/powerpoint/2010/main" val="714440349"/>
              </p:ext>
            </p:extLst>
          </p:nvPr>
        </p:nvGraphicFramePr>
        <p:xfrm>
          <a:off x="4952122" y="1673209"/>
          <a:ext cx="3600000" cy="234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Диаграмма 4">
            <a:extLst>
              <a:ext uri="{FF2B5EF4-FFF2-40B4-BE49-F238E27FC236}">
                <a16:creationId xmlns:a16="http://schemas.microsoft.com/office/drawing/2014/main" xmlns="" id="{8D94EEE1-9975-4719-BA7C-CC7B03DA8BAF}"/>
              </a:ext>
            </a:extLst>
          </p:cNvPr>
          <p:cNvGraphicFramePr>
            <a:graphicFrameLocks/>
          </p:cNvGraphicFramePr>
          <p:nvPr>
            <p:extLst>
              <p:ext uri="{D42A27DB-BD31-4B8C-83A1-F6EECF244321}">
                <p14:modId xmlns="" xmlns:p14="http://schemas.microsoft.com/office/powerpoint/2010/main" val="414055474"/>
              </p:ext>
            </p:extLst>
          </p:nvPr>
        </p:nvGraphicFramePr>
        <p:xfrm>
          <a:off x="205447" y="1670611"/>
          <a:ext cx="4680000" cy="234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xmlns="" id="{1F091048-D103-43A5-BCDF-43E5A694E4D6}"/>
              </a:ext>
            </a:extLst>
          </p:cNvPr>
          <p:cNvSpPr txBox="1"/>
          <p:nvPr/>
        </p:nvSpPr>
        <p:spPr>
          <a:xfrm>
            <a:off x="5037850" y="148193"/>
            <a:ext cx="2119491" cy="400110"/>
          </a:xfrm>
          <a:prstGeom prst="rect">
            <a:avLst/>
          </a:prstGeom>
          <a:noFill/>
        </p:spPr>
        <p:txBody>
          <a:bodyPr wrap="none" rtlCol="0">
            <a:spAutoFit/>
          </a:bodyPr>
          <a:lstStyle/>
          <a:p>
            <a:r>
              <a:rPr lang="en-US" sz="2000" b="1" dirty="0">
                <a:solidFill>
                  <a:srgbClr val="7030A0"/>
                </a:solidFill>
                <a:latin typeface="Times New Roman" panose="02020603050405020304" pitchFamily="18" charset="0"/>
                <a:cs typeface="Times New Roman" panose="02020603050405020304" pitchFamily="18" charset="0"/>
              </a:rPr>
              <a:t>Andesites, dacites</a:t>
            </a:r>
            <a:endParaRPr lang="ru-RU" sz="2000" b="1" dirty="0">
              <a:solidFill>
                <a:srgbClr val="7030A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C6DE1849-08FC-4D6A-9EE3-432AC29F0407}"/>
              </a:ext>
            </a:extLst>
          </p:cNvPr>
          <p:cNvSpPr txBox="1"/>
          <p:nvPr/>
        </p:nvSpPr>
        <p:spPr>
          <a:xfrm>
            <a:off x="161925" y="3979023"/>
            <a:ext cx="5190845" cy="446276"/>
          </a:xfrm>
          <a:prstGeom prst="rect">
            <a:avLst/>
          </a:prstGeom>
          <a:noFill/>
        </p:spPr>
        <p:txBody>
          <a:bodyPr wrap="none" rtlCol="0">
            <a:spAutoFit/>
          </a:bodyPr>
          <a:lstStyle/>
          <a:p>
            <a:r>
              <a:rPr lang="en-US" sz="1150" i="1" spc="-20" dirty="0">
                <a:latin typeface="Times New Roman" panose="02020603050405020304" pitchFamily="18" charset="0"/>
                <a:cs typeface="Times New Roman" panose="02020603050405020304" pitchFamily="18" charset="0"/>
              </a:rPr>
              <a:t>Spider diagram and graph of PEE distribution in andesites of the Ulan-</a:t>
            </a:r>
            <a:r>
              <a:rPr lang="en-US" sz="1150" i="1" spc="-20" dirty="0" err="1">
                <a:latin typeface="Times New Roman" panose="02020603050405020304" pitchFamily="18" charset="0"/>
                <a:cs typeface="Times New Roman" panose="02020603050405020304" pitchFamily="18" charset="0"/>
              </a:rPr>
              <a:t>Saridag</a:t>
            </a:r>
            <a:r>
              <a:rPr lang="en-US" sz="1150" i="1" spc="-20" dirty="0">
                <a:latin typeface="Times New Roman" panose="02020603050405020304" pitchFamily="18" charset="0"/>
                <a:cs typeface="Times New Roman" panose="02020603050405020304" pitchFamily="18" charset="0"/>
              </a:rPr>
              <a:t> </a:t>
            </a:r>
            <a:r>
              <a:rPr lang="en-US" sz="1150" i="1" spc="-20" dirty="0" smtClean="0">
                <a:latin typeface="Times New Roman" panose="02020603050405020304" pitchFamily="18" charset="0"/>
                <a:cs typeface="Times New Roman" panose="02020603050405020304" pitchFamily="18" charset="0"/>
              </a:rPr>
              <a:t>massive</a:t>
            </a:r>
            <a:endParaRPr lang="ru-RU" sz="1150" i="1" spc="-20" dirty="0">
              <a:latin typeface="Times New Roman" panose="02020603050405020304" pitchFamily="18" charset="0"/>
              <a:cs typeface="Times New Roman" panose="02020603050405020304" pitchFamily="18" charset="0"/>
            </a:endParaRPr>
          </a:p>
          <a:p>
            <a:endParaRPr lang="ru-RU" sz="1150" dirty="0"/>
          </a:p>
        </p:txBody>
      </p:sp>
      <p:pic>
        <p:nvPicPr>
          <p:cNvPr id="13" name="Рисунок 12">
            <a:extLst>
              <a:ext uri="{FF2B5EF4-FFF2-40B4-BE49-F238E27FC236}">
                <a16:creationId xmlns:a16="http://schemas.microsoft.com/office/drawing/2014/main" xmlns="" id="{0DF61FE7-0CA8-4713-BE9B-BDC3504FA5C5}"/>
              </a:ext>
            </a:extLst>
          </p:cNvPr>
          <p:cNvPicPr preferRelativeResize="0">
            <a:picLocks/>
          </p:cNvPicPr>
          <p:nvPr/>
        </p:nvPicPr>
        <p:blipFill>
          <a:blip r:embed="rId4">
            <a:extLst>
              <a:ext uri="{28A0092B-C50C-407E-A947-70E740481C1C}">
                <a14:useLocalDpi xmlns="" xmlns:a14="http://schemas.microsoft.com/office/drawing/2010/main" val="0"/>
              </a:ext>
            </a:extLst>
          </a:blip>
          <a:stretch>
            <a:fillRect/>
          </a:stretch>
        </p:blipFill>
        <p:spPr>
          <a:xfrm>
            <a:off x="215852" y="4272444"/>
            <a:ext cx="3960000" cy="2340000"/>
          </a:xfrm>
          <a:prstGeom prst="rect">
            <a:avLst/>
          </a:prstGeom>
        </p:spPr>
      </p:pic>
      <p:pic>
        <p:nvPicPr>
          <p:cNvPr id="17" name="Объект 16">
            <a:extLst>
              <a:ext uri="{FF2B5EF4-FFF2-40B4-BE49-F238E27FC236}">
                <a16:creationId xmlns:a16="http://schemas.microsoft.com/office/drawing/2014/main" xmlns="" id="{C6953F67-AB02-426D-A255-E42BCED77D7F}"/>
              </a:ext>
            </a:extLst>
          </p:cNvPr>
          <p:cNvPicPr preferRelativeResize="0">
            <a:picLocks noGrp="1"/>
          </p:cNvPicPr>
          <p:nvPr>
            <p:ph idx="1"/>
          </p:nvPr>
        </p:nvPicPr>
        <p:blipFill>
          <a:blip r:embed="rId5">
            <a:extLst>
              <a:ext uri="{28A0092B-C50C-407E-A947-70E740481C1C}">
                <a14:useLocalDpi xmlns="" xmlns:a14="http://schemas.microsoft.com/office/drawing/2010/main" val="0"/>
              </a:ext>
            </a:extLst>
          </a:blip>
          <a:stretch>
            <a:fillRect/>
          </a:stretch>
        </p:blipFill>
        <p:spPr>
          <a:xfrm>
            <a:off x="4252815" y="4272444"/>
            <a:ext cx="3960000" cy="2340000"/>
          </a:xfrm>
        </p:spPr>
      </p:pic>
      <p:sp>
        <p:nvSpPr>
          <p:cNvPr id="18" name="TextBox 17">
            <a:extLst>
              <a:ext uri="{FF2B5EF4-FFF2-40B4-BE49-F238E27FC236}">
                <a16:creationId xmlns:a16="http://schemas.microsoft.com/office/drawing/2014/main" xmlns="" id="{80568FA2-0766-4EE2-A59B-44566567228B}"/>
              </a:ext>
            </a:extLst>
          </p:cNvPr>
          <p:cNvSpPr txBox="1"/>
          <p:nvPr/>
        </p:nvSpPr>
        <p:spPr>
          <a:xfrm>
            <a:off x="108239" y="6587265"/>
            <a:ext cx="8461173" cy="276999"/>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Spider diagrams and graphs of the distribution of REE andesites of modern island arcs. www.geokem.com</a:t>
            </a:r>
            <a:endParaRPr lang="ru-RU" sz="1200" i="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73546" y="417879"/>
            <a:ext cx="11918454" cy="1169551"/>
          </a:xfrm>
          <a:prstGeom prst="rect">
            <a:avLst/>
          </a:prstGeom>
          <a:noFill/>
        </p:spPr>
        <p:txBody>
          <a:bodyPr wrap="square" rtlCol="0">
            <a:spAutoFit/>
          </a:bodyPr>
          <a:lstStyle/>
          <a:p>
            <a:pPr algn="just"/>
            <a:r>
              <a:rPr lang="en-US" sz="1400" u="sng" dirty="0">
                <a:latin typeface="Times New Roman" panose="02020603050405020304" pitchFamily="18" charset="0"/>
                <a:ea typeface="Times New Roman" panose="02020603050405020304" pitchFamily="18" charset="0"/>
                <a:cs typeface="Times New Roman" panose="02020603050405020304" pitchFamily="18" charset="0"/>
              </a:rPr>
              <a:t>Sub-Group II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(samples № 8-10) – normal alkalinity series –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andesites</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dacites</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They have pattern typical for Island Arc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Vulcanites</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(VA). They have negative </a:t>
            </a:r>
            <a:r>
              <a:rPr lang="en-US" sz="1400" dirty="0">
                <a:latin typeface="Times New Roman" panose="02020603050405020304" pitchFamily="18" charset="0"/>
                <a:cs typeface="Times New Roman" panose="02020603050405020304" pitchFamily="18" charset="0"/>
              </a:rPr>
              <a:t>anomalies</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Nb</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Nd</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Ti</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and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Sr</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and positive </a:t>
            </a:r>
            <a:r>
              <a:rPr lang="en-US" sz="1400" dirty="0">
                <a:latin typeface="Times New Roman" panose="02020603050405020304" pitchFamily="18" charset="0"/>
                <a:cs typeface="Times New Roman" panose="02020603050405020304" pitchFamily="18" charset="0"/>
              </a:rPr>
              <a:t>anomalies</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for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Zr</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Hf</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andesites</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dacites</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have same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Sr</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negative anomaly from Archean island-back-arc complexes). distribution characteristic of the formations formed in the island arc </a:t>
            </a:r>
            <a:r>
              <a:rPr lang="fr-FR" sz="1400" dirty="0">
                <a:latin typeface="Times New Roman" panose="02020603050405020304" pitchFamily="18" charset="0"/>
                <a:ea typeface="Times New Roman" panose="02020603050405020304" pitchFamily="18" charset="0"/>
                <a:cs typeface="Times New Roman" panose="02020603050405020304" pitchFamily="18" charset="0"/>
              </a:rPr>
              <a:t>(De Wit, Ashwal (1997), Furnes et.al. (2012), Cousens (2000))</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The distribution of rare elements in the </a:t>
            </a:r>
            <a:r>
              <a:rPr lang="en-US" sz="1400" dirty="0" err="1">
                <a:latin typeface="Times New Roman" panose="02020603050405020304" pitchFamily="18" charset="0"/>
                <a:cs typeface="Times New Roman" panose="02020603050405020304" pitchFamily="18" charset="0"/>
              </a:rPr>
              <a:t>andesites</a:t>
            </a:r>
            <a:r>
              <a:rPr lang="en-US" sz="1400" dirty="0">
                <a:latin typeface="Times New Roman" panose="02020603050405020304" pitchFamily="18" charset="0"/>
                <a:cs typeface="Times New Roman" panose="02020603050405020304" pitchFamily="18" charset="0"/>
              </a:rPr>
              <a:t> of the Ulan-Saridag massif is similar to the distribution characteristic of the formations formed in the island arc. Low ratio La/</a:t>
            </a:r>
            <a:r>
              <a:rPr lang="en-US" sz="1400" dirty="0" err="1">
                <a:latin typeface="Times New Roman" panose="02020603050405020304" pitchFamily="18" charset="0"/>
                <a:cs typeface="Times New Roman" panose="02020603050405020304" pitchFamily="18" charset="0"/>
              </a:rPr>
              <a:t>Yb</a:t>
            </a:r>
            <a:r>
              <a:rPr lang="en-US" sz="1400" dirty="0">
                <a:latin typeface="Times New Roman" panose="02020603050405020304" pitchFamily="18" charset="0"/>
                <a:cs typeface="Times New Roman" panose="02020603050405020304" pitchFamily="18" charset="0"/>
              </a:rPr>
              <a:t> may indicate into oceanic ridge setting.</a:t>
            </a:r>
            <a:endParaRPr lang="ru-RU" sz="1400" dirty="0"/>
          </a:p>
        </p:txBody>
      </p:sp>
      <p:sp>
        <p:nvSpPr>
          <p:cNvPr id="22" name="TextBox 21">
            <a:extLst>
              <a:ext uri="{FF2B5EF4-FFF2-40B4-BE49-F238E27FC236}">
                <a16:creationId xmlns:a16="http://schemas.microsoft.com/office/drawing/2014/main" xmlns="" id="{E321CFE5-9A5D-49A5-AEAD-F9EA44B7C091}"/>
              </a:ext>
            </a:extLst>
          </p:cNvPr>
          <p:cNvSpPr txBox="1"/>
          <p:nvPr/>
        </p:nvSpPr>
        <p:spPr>
          <a:xfrm>
            <a:off x="8974846" y="3421421"/>
            <a:ext cx="2592257" cy="830997"/>
          </a:xfrm>
          <a:prstGeom prst="rect">
            <a:avLst/>
          </a:prstGeom>
          <a:noFill/>
        </p:spPr>
        <p:txBody>
          <a:bodyPr wrap="square" rtlCol="0">
            <a:spAutoFit/>
          </a:bodyPr>
          <a:lstStyle/>
          <a:p>
            <a:r>
              <a:rPr lang="en-US" sz="1200" dirty="0" err="1" smtClean="0">
                <a:solidFill>
                  <a:schemeClr val="bg1"/>
                </a:solidFill>
                <a:latin typeface="Times New Roman" panose="02020603050405020304" pitchFamily="18" charset="0"/>
                <a:cs typeface="Times New Roman" panose="02020603050405020304" pitchFamily="18" charset="0"/>
              </a:rPr>
              <a:t>Microphoto</a:t>
            </a:r>
            <a:r>
              <a:rPr lang="en-US" sz="1200" dirty="0" smtClean="0">
                <a:solidFill>
                  <a:schemeClr val="bg1"/>
                </a:solidFill>
                <a:latin typeface="Times New Roman" panose="02020603050405020304" pitchFamily="18" charset="0"/>
                <a:cs typeface="Times New Roman" panose="02020603050405020304" pitchFamily="18" charset="0"/>
              </a:rPr>
              <a:t> </a:t>
            </a:r>
            <a:r>
              <a:rPr lang="en-US" sz="1200" dirty="0">
                <a:solidFill>
                  <a:schemeClr val="bg1"/>
                </a:solidFill>
                <a:latin typeface="Times New Roman" panose="02020603050405020304" pitchFamily="18" charset="0"/>
                <a:cs typeface="Times New Roman" panose="02020603050405020304" pitchFamily="18" charset="0"/>
              </a:rPr>
              <a:t>of the </a:t>
            </a:r>
            <a:r>
              <a:rPr lang="en-US" sz="1200" dirty="0" err="1" smtClean="0">
                <a:solidFill>
                  <a:schemeClr val="bg1"/>
                </a:solidFill>
                <a:latin typeface="Times New Roman" panose="02020603050405020304" pitchFamily="18" charset="0"/>
                <a:cs typeface="Times New Roman" panose="02020603050405020304" pitchFamily="18" charset="0"/>
              </a:rPr>
              <a:t>andezite</a:t>
            </a:r>
            <a:r>
              <a:rPr lang="en-US" sz="1200" dirty="0" smtClean="0">
                <a:solidFill>
                  <a:schemeClr val="bg1"/>
                </a:solidFill>
                <a:latin typeface="Times New Roman" panose="02020603050405020304" pitchFamily="18" charset="0"/>
                <a:cs typeface="Times New Roman" panose="02020603050405020304" pitchFamily="18" charset="0"/>
              </a:rPr>
              <a:t> </a:t>
            </a:r>
            <a:r>
              <a:rPr lang="en-US" sz="1200" dirty="0">
                <a:solidFill>
                  <a:schemeClr val="bg1"/>
                </a:solidFill>
                <a:latin typeface="Times New Roman" panose="02020603050405020304" pitchFamily="18" charset="0"/>
                <a:cs typeface="Times New Roman" panose="02020603050405020304" pitchFamily="18" charset="0"/>
              </a:rPr>
              <a:t>showing the occurrence of plagioclase (Pl), K-feldspar (</a:t>
            </a:r>
            <a:r>
              <a:rPr lang="en-US" sz="1200" dirty="0" err="1">
                <a:solidFill>
                  <a:schemeClr val="bg1"/>
                </a:solidFill>
                <a:latin typeface="Times New Roman" panose="02020603050405020304" pitchFamily="18" charset="0"/>
                <a:cs typeface="Times New Roman" panose="02020603050405020304" pitchFamily="18" charset="0"/>
              </a:rPr>
              <a:t>Kfs</a:t>
            </a:r>
            <a:r>
              <a:rPr lang="en-US" sz="1200" dirty="0">
                <a:solidFill>
                  <a:schemeClr val="bg1"/>
                </a:solidFill>
                <a:latin typeface="Times New Roman" panose="02020603050405020304" pitchFamily="18" charset="0"/>
                <a:cs typeface="Times New Roman" panose="02020603050405020304" pitchFamily="18" charset="0"/>
              </a:rPr>
              <a:t>) and biotite (Bt).</a:t>
            </a:r>
            <a:endParaRPr lang="ru-RU" sz="1200" dirty="0">
              <a:solidFill>
                <a:schemeClr val="bg1"/>
              </a:solidFill>
              <a:latin typeface="Times New Roman" panose="02020603050405020304" pitchFamily="18" charset="0"/>
              <a:cs typeface="Times New Roman" panose="02020603050405020304" pitchFamily="18" charset="0"/>
            </a:endParaRPr>
          </a:p>
          <a:p>
            <a:endParaRPr lang="ru-RU" sz="1200" dirty="0">
              <a:solidFill>
                <a:schemeClr val="bg1"/>
              </a:solidFill>
              <a:latin typeface="Times New Roman" panose="02020603050405020304" pitchFamily="18" charset="0"/>
              <a:cs typeface="Times New Roman" panose="02020603050405020304" pitchFamily="18" charset="0"/>
            </a:endParaRPr>
          </a:p>
        </p:txBody>
      </p:sp>
      <p:pic>
        <p:nvPicPr>
          <p:cNvPr id="24" name="Рисунок 23">
            <a:extLst>
              <a:ext uri="{FF2B5EF4-FFF2-40B4-BE49-F238E27FC236}">
                <a16:creationId xmlns:a16="http://schemas.microsoft.com/office/drawing/2014/main" xmlns="" id="{B5F2B4A2-74D1-44CF-8BC4-83C2AEC4FD59}"/>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9029697" y="1728536"/>
            <a:ext cx="2514605" cy="1743460"/>
          </a:xfrm>
          <a:prstGeom prst="rect">
            <a:avLst/>
          </a:prstGeom>
        </p:spPr>
      </p:pic>
      <p:pic>
        <p:nvPicPr>
          <p:cNvPr id="26" name="Рисунок 25">
            <a:extLst>
              <a:ext uri="{FF2B5EF4-FFF2-40B4-BE49-F238E27FC236}">
                <a16:creationId xmlns:a16="http://schemas.microsoft.com/office/drawing/2014/main" xmlns="" id="{7622F6D5-2D60-473E-BDB7-891A054FBF6D}"/>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9029697" y="4108215"/>
            <a:ext cx="2514605" cy="1731268"/>
          </a:xfrm>
          <a:prstGeom prst="rect">
            <a:avLst/>
          </a:prstGeom>
        </p:spPr>
      </p:pic>
      <p:sp>
        <p:nvSpPr>
          <p:cNvPr id="27" name="TextBox 26">
            <a:extLst>
              <a:ext uri="{FF2B5EF4-FFF2-40B4-BE49-F238E27FC236}">
                <a16:creationId xmlns:a16="http://schemas.microsoft.com/office/drawing/2014/main" xmlns="" id="{8BB174AB-49D9-474F-A4CD-2C429FAC5FAC}"/>
              </a:ext>
            </a:extLst>
          </p:cNvPr>
          <p:cNvSpPr txBox="1"/>
          <p:nvPr/>
        </p:nvSpPr>
        <p:spPr>
          <a:xfrm>
            <a:off x="8921750" y="5825897"/>
            <a:ext cx="2768600" cy="830997"/>
          </a:xfrm>
          <a:prstGeom prst="rect">
            <a:avLst/>
          </a:prstGeom>
          <a:noFill/>
        </p:spPr>
        <p:txBody>
          <a:bodyPr wrap="square" rtlCol="0">
            <a:spAutoFit/>
          </a:bodyPr>
          <a:lstStyle/>
          <a:p>
            <a:r>
              <a:rPr lang="en-US" sz="1200" dirty="0" err="1" smtClean="0">
                <a:solidFill>
                  <a:schemeClr val="bg1"/>
                </a:solidFill>
                <a:latin typeface="Times New Roman" panose="02020603050405020304" pitchFamily="18" charset="0"/>
                <a:cs typeface="Times New Roman" panose="02020603050405020304" pitchFamily="18" charset="0"/>
              </a:rPr>
              <a:t>Microphoto</a:t>
            </a:r>
            <a:r>
              <a:rPr lang="en-US" sz="1200" dirty="0" smtClean="0">
                <a:solidFill>
                  <a:schemeClr val="bg1"/>
                </a:solidFill>
                <a:latin typeface="Times New Roman" panose="02020603050405020304" pitchFamily="18" charset="0"/>
                <a:cs typeface="Times New Roman" panose="02020603050405020304" pitchFamily="18" charset="0"/>
              </a:rPr>
              <a:t> of </a:t>
            </a:r>
            <a:r>
              <a:rPr lang="en-US" sz="1200" dirty="0">
                <a:solidFill>
                  <a:schemeClr val="bg1"/>
                </a:solidFill>
                <a:latin typeface="Times New Roman" panose="02020603050405020304" pitchFamily="18" charset="0"/>
                <a:cs typeface="Times New Roman" panose="02020603050405020304" pitchFamily="18" charset="0"/>
              </a:rPr>
              <a:t>the </a:t>
            </a:r>
            <a:r>
              <a:rPr lang="en-US" sz="1200" dirty="0" err="1" smtClean="0">
                <a:solidFill>
                  <a:schemeClr val="bg1"/>
                </a:solidFill>
                <a:latin typeface="Times New Roman" panose="02020603050405020304" pitchFamily="18" charset="0"/>
                <a:cs typeface="Times New Roman" panose="02020603050405020304" pitchFamily="18" charset="0"/>
              </a:rPr>
              <a:t>andeszie</a:t>
            </a:r>
            <a:r>
              <a:rPr lang="en-US" sz="1200" dirty="0" smtClean="0">
                <a:solidFill>
                  <a:schemeClr val="bg1"/>
                </a:solidFill>
                <a:latin typeface="Times New Roman" panose="02020603050405020304" pitchFamily="18" charset="0"/>
                <a:cs typeface="Times New Roman" panose="02020603050405020304" pitchFamily="18" charset="0"/>
              </a:rPr>
              <a:t> </a:t>
            </a:r>
            <a:r>
              <a:rPr lang="en-US" sz="1200" dirty="0">
                <a:solidFill>
                  <a:schemeClr val="bg1"/>
                </a:solidFill>
                <a:latin typeface="Times New Roman" panose="02020603050405020304" pitchFamily="18" charset="0"/>
                <a:cs typeface="Times New Roman" panose="02020603050405020304" pitchFamily="18" charset="0"/>
              </a:rPr>
              <a:t>showing the occurrence of plagioclase (Pl), K-feldspar (</a:t>
            </a:r>
            <a:r>
              <a:rPr lang="en-US" sz="1200" dirty="0" err="1">
                <a:solidFill>
                  <a:schemeClr val="bg1"/>
                </a:solidFill>
                <a:latin typeface="Times New Roman" panose="02020603050405020304" pitchFamily="18" charset="0"/>
                <a:cs typeface="Times New Roman" panose="02020603050405020304" pitchFamily="18" charset="0"/>
              </a:rPr>
              <a:t>Kfs</a:t>
            </a:r>
            <a:r>
              <a:rPr lang="en-US" sz="1200" dirty="0">
                <a:solidFill>
                  <a:schemeClr val="bg1"/>
                </a:solidFill>
                <a:latin typeface="Times New Roman" panose="02020603050405020304" pitchFamily="18" charset="0"/>
                <a:cs typeface="Times New Roman" panose="02020603050405020304" pitchFamily="18" charset="0"/>
              </a:rPr>
              <a:t>), biotite (Bt) and epidote (Ep).</a:t>
            </a:r>
            <a:endParaRPr lang="ru-RU" sz="1200" dirty="0">
              <a:solidFill>
                <a:schemeClr val="bg1"/>
              </a:solidFill>
              <a:latin typeface="Times New Roman" panose="02020603050405020304" pitchFamily="18" charset="0"/>
              <a:cs typeface="Times New Roman" panose="02020603050405020304" pitchFamily="18" charset="0"/>
            </a:endParaRPr>
          </a:p>
          <a:p>
            <a:endParaRPr lang="ru-RU" sz="1200" dirty="0">
              <a:solidFill>
                <a:schemeClr val="bg1"/>
              </a:solidFill>
            </a:endParaRPr>
          </a:p>
        </p:txBody>
      </p:sp>
    </p:spTree>
    <p:extLst>
      <p:ext uri="{BB962C8B-B14F-4D97-AF65-F5344CB8AC3E}">
        <p14:creationId xmlns="" xmlns:p14="http://schemas.microsoft.com/office/powerpoint/2010/main" val="42683521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10120</TotalTime>
  <Words>5150</Words>
  <Application>Microsoft Office PowerPoint</Application>
  <PresentationFormat>Произвольный</PresentationFormat>
  <Paragraphs>935</Paragraphs>
  <Slides>20</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Geochemical and mineralogical indicators (Cr-spinelides, Platinum Group Minerals) of the geodynamic settings of  formation of  mafic-ultramafic Ulan-Saridag  massif (Eastern Sayan) Olga Kiseleva1, Evgeniya Airiyants1, Dmitriy Belyanin1,2, Sergey Zhmodik1,2  1 – Sobolev Institute of Geology and Mineralogy SB RAS, Novosibirsk, Russian Federation 2-Novosibirsk State University, Novosibirsk, Russian Federation</vt:lpstr>
      <vt:lpstr>The distribution of rare-earth elements, HFSE (high field strength elements) and LILE (lithophilic elements) in volcanic rocks are typical of MORB, boninites, island-arc volcanics and OIB basalts.</vt:lpstr>
      <vt:lpstr>Features of MPG mineralization in chromitites</vt:lpstr>
      <vt:lpstr>Слайд 4</vt:lpstr>
      <vt:lpstr>Scheme of the geological structure of the Ulan-Saridag mafic-ultramafic massif.</vt:lpstr>
      <vt:lpstr>Geochemistry of vulcanites and peridotites </vt:lpstr>
      <vt:lpstr>Geochemical features of peridotites and gabbro</vt:lpstr>
      <vt:lpstr>Geochemical features of vulcanites</vt:lpstr>
      <vt:lpstr>       </vt:lpstr>
      <vt:lpstr>Picrobasaltes, Basaltes </vt:lpstr>
      <vt:lpstr>Alkaline basalt, trahyandesites </vt:lpstr>
      <vt:lpstr>ISP-MS analyses of peridotites, gabbro and volcanic rocks (ppm)</vt:lpstr>
      <vt:lpstr>The results of geochemical data on vulcanites and peridotites are presented in the  Th-Hf /3-Ta and NbN-ThN diagrams, which reflect the origin of the substance.</vt:lpstr>
      <vt:lpstr>Structural and textural features and stages of deformation are: 1) lenticular (from one to three centimeters in thikness); 2) irregular ore bodies (lenses some centimeters thick, pods, schlieren); some lenses, pods, schlieren pods is grouped forming vein type. 3) schlieren type during the tectonic processes is transformed to structure of tectonic flow, deformation structure up to forming the structure of “snowball” type – massive chromitites;  </vt:lpstr>
      <vt:lpstr>Слайд 15</vt:lpstr>
      <vt:lpstr>PGE distribution and mineralization</vt:lpstr>
      <vt:lpstr>PGE mineralization are represented by Os-Ir-(Ru) solid solutions, native Os, Ru, laurite-erlichmanite (Ru,Os)S2, laurite (RuS2), irarsite (IrAsS), zakarinit (RhNiAs).</vt:lpstr>
      <vt:lpstr>I - MAGMATIC STAGE</vt:lpstr>
      <vt:lpstr>CONCLUSION</vt:lpstr>
      <vt:lpstr>Слайд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Geochemical and mineralogical indicators (Cr-spinelides, Platinum Group Minerals) of the geodynamic settings of  formation of  mafic-ultramafic Ulan- Saridag  massif (Eastern Sayan)  Olga Kiseleva1, Evgeniya Airiyants1, Dmitriy Belyanin1,2, Sergey Zhmodik1,2  1 –  2-</dc:title>
  <dc:creator>JD</dc:creator>
  <cp:lastModifiedBy>Olga</cp:lastModifiedBy>
  <cp:revision>230</cp:revision>
  <dcterms:created xsi:type="dcterms:W3CDTF">2018-03-05T11:36:02Z</dcterms:created>
  <dcterms:modified xsi:type="dcterms:W3CDTF">2018-04-09T20:17:15Z</dcterms:modified>
</cp:coreProperties>
</file>