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3" r:id="rId4"/>
    <p:sldId id="257" r:id="rId5"/>
    <p:sldId id="264" r:id="rId6"/>
    <p:sldId id="260" r:id="rId7"/>
    <p:sldId id="268" r:id="rId8"/>
    <p:sldId id="269" r:id="rId9"/>
    <p:sldId id="266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ede\Desktop\Assan\ElementkonzentrationenElementgehal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ede\Desktop\Assan\ElementkonzentrationenElementgehal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ede\Desktop\Assan\ElementkonzentrationenElementgehal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ede\Desktop\Assan\ElementkonzentrationenElementgehal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ede\Desktop\Assan\ElementkonzentrationenElementgehalt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ede\Desktop\Assan\ElementkonzentrationenElementgehalt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Shoot AS</a:t>
            </a:r>
          </a:p>
        </c:rich>
      </c:tx>
      <c:layout>
        <c:manualLayout>
          <c:xMode val="edge"/>
          <c:yMode val="edge"/>
          <c:x val="0.18230627306677208"/>
          <c:y val="5.08950839580492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78519809766876"/>
          <c:y val="4.1105881761902476E-2"/>
          <c:w val="0.88007174103237096"/>
          <c:h val="0.85333980253172292"/>
        </c:manualLayout>
      </c:layout>
      <c:scatterChart>
        <c:scatterStyle val="lineMarker"/>
        <c:varyColors val="0"/>
        <c:ser>
          <c:idx val="2"/>
          <c:order val="0"/>
          <c:tx>
            <c:v>Si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(AS!$J$6,AS!$J$12,AS!$J$18,AS!$J$24,AS!$J$30,AS!$J$36,AS!$J$42)</c:f>
                <c:numCache>
                  <c:formatCode>General</c:formatCode>
                  <c:ptCount val="7"/>
                  <c:pt idx="0">
                    <c:v>10.431174014017094</c:v>
                  </c:pt>
                  <c:pt idx="1">
                    <c:v>0</c:v>
                  </c:pt>
                  <c:pt idx="2">
                    <c:v>433.55985548172339</c:v>
                  </c:pt>
                  <c:pt idx="3">
                    <c:v>562.42475037821293</c:v>
                  </c:pt>
                  <c:pt idx="4">
                    <c:v>0</c:v>
                  </c:pt>
                  <c:pt idx="5">
                    <c:v>103.68180499235724</c:v>
                  </c:pt>
                  <c:pt idx="6">
                    <c:v>1661.4537359347353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(AS!$D$4,AS!$D$10,AS!$D$16,AS!$D$22,AS!$D$28,AS!$D$32,AS!$D$39)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(AS!$J$5,AS!$J$11,AS!$J$17,AS!$J$23,AS!$J$29,AS!$J$35,AS!$J$41)</c:f>
              <c:numCache>
                <c:formatCode>General</c:formatCode>
                <c:ptCount val="7"/>
                <c:pt idx="0">
                  <c:v>22.898522345430106</c:v>
                </c:pt>
                <c:pt idx="1">
                  <c:v>32.254566666666655</c:v>
                </c:pt>
                <c:pt idx="2">
                  <c:v>685.85843894389438</c:v>
                </c:pt>
                <c:pt idx="3">
                  <c:v>831.94199345200468</c:v>
                </c:pt>
                <c:pt idx="4">
                  <c:v>74.503594771241836</c:v>
                </c:pt>
                <c:pt idx="5">
                  <c:v>286.63124906254058</c:v>
                </c:pt>
                <c:pt idx="6">
                  <c:v>3567.7631131311355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B7-43BE-985E-BDEE2C19BBB7}"/>
            </c:ext>
          </c:extLst>
        </c:ser>
        <c:ser>
          <c:idx val="3"/>
          <c:order val="1"/>
          <c:tx>
            <c:v>Ge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(AS!$AB$6,AS!$AB$12,AS!$AB$18,AS!$AB$24,AS!$AB$30,AS!$AB$36,AS!$AB$42)</c:f>
                <c:numCache>
                  <c:formatCode>General</c:formatCode>
                  <c:ptCount val="7"/>
                  <c:pt idx="0">
                    <c:v>1.0642866984803348E-3</c:v>
                  </c:pt>
                  <c:pt idx="1">
                    <c:v>2.4032396097316794E-3</c:v>
                  </c:pt>
                  <c:pt idx="2">
                    <c:v>5.1277814787999395E-3</c:v>
                  </c:pt>
                  <c:pt idx="3">
                    <c:v>1.5779286247175695E-3</c:v>
                  </c:pt>
                  <c:pt idx="4">
                    <c:v>4.3901647933887551E-3</c:v>
                  </c:pt>
                  <c:pt idx="5">
                    <c:v>5.9415580945876749E-3</c:v>
                  </c:pt>
                  <c:pt idx="6">
                    <c:v>2.2166049294680485E-2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(AS!$D$3,AS!$D$9,AS!$D$15,AS!$D$21,AS!$D$27,AS!$D$33,AS!$D$39)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(AS!$AB$5,AS!$AB$11,AS!$AB$17,AS!$AB$23,AS!$AB$29,AS!$AB$35,AS!$AB$41)</c:f>
              <c:numCache>
                <c:formatCode>General</c:formatCode>
                <c:ptCount val="7"/>
                <c:pt idx="0">
                  <c:v>5.3359142323775388E-3</c:v>
                </c:pt>
                <c:pt idx="1">
                  <c:v>2.3083666666666662E-2</c:v>
                </c:pt>
                <c:pt idx="2">
                  <c:v>3.52181466813348E-2</c:v>
                </c:pt>
                <c:pt idx="3">
                  <c:v>5.5827868283282234E-2</c:v>
                </c:pt>
                <c:pt idx="4">
                  <c:v>4.1383948546488636E-2</c:v>
                </c:pt>
                <c:pt idx="5">
                  <c:v>3.4231073273635601E-2</c:v>
                </c:pt>
                <c:pt idx="6">
                  <c:v>0.1056028572544902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B7-43BE-985E-BDEE2C19BBB7}"/>
            </c:ext>
          </c:extLst>
        </c:ser>
        <c:ser>
          <c:idx val="0"/>
          <c:order val="2"/>
          <c:tx>
            <c:v>Ca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plus"/>
            <c:errValType val="cust"/>
            <c:noEndCap val="0"/>
            <c:plus>
              <c:numRef>
                <c:f>(AS!$N$6,AS!$N$12,AS!$N$18,AS!$N$24,AS!$N$30,AS!$N$36,AS!$N$42)</c:f>
                <c:numCache>
                  <c:formatCode>General</c:formatCode>
                  <c:ptCount val="7"/>
                  <c:pt idx="0">
                    <c:v>191.4252574494754</c:v>
                  </c:pt>
                  <c:pt idx="1">
                    <c:v>297.94926869620809</c:v>
                  </c:pt>
                  <c:pt idx="2">
                    <c:v>369.11595990781194</c:v>
                  </c:pt>
                  <c:pt idx="3">
                    <c:v>229.03296624380039</c:v>
                  </c:pt>
                  <c:pt idx="4">
                    <c:v>424.3763385444264</c:v>
                  </c:pt>
                  <c:pt idx="5">
                    <c:v>301.60103762106945</c:v>
                  </c:pt>
                  <c:pt idx="6">
                    <c:v>1852.5284642421111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(AS!$D$4,AS!$D$10,AS!$D$16,AS!$D$22,AS!$D$28,AS!$D$32,AS!$D$39)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(AS!$N$5,AS!$N$11,AS!$N$17,AS!$N$23,AS!$N$29,AS!$N$35,AS!$N$41)</c:f>
              <c:numCache>
                <c:formatCode>General</c:formatCode>
                <c:ptCount val="7"/>
                <c:pt idx="0">
                  <c:v>652.70799447580646</c:v>
                </c:pt>
                <c:pt idx="1">
                  <c:v>1237.2445399999999</c:v>
                </c:pt>
                <c:pt idx="2">
                  <c:v>1680.2420108910892</c:v>
                </c:pt>
                <c:pt idx="3">
                  <c:v>2076.0989472649394</c:v>
                </c:pt>
                <c:pt idx="4">
                  <c:v>2406.7120576845919</c:v>
                </c:pt>
                <c:pt idx="5">
                  <c:v>2406.2193785017207</c:v>
                </c:pt>
                <c:pt idx="6">
                  <c:v>4908.6532797368009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0B7-43BE-985E-BDEE2C19BBB7}"/>
            </c:ext>
          </c:extLst>
        </c:ser>
        <c:ser>
          <c:idx val="1"/>
          <c:order val="3"/>
          <c:tx>
            <c:v>La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plus"/>
            <c:errValType val="cust"/>
            <c:noEndCap val="0"/>
            <c:plus>
              <c:numRef>
                <c:f>(AS!$AL$6,AS!$AL$12,AS!$AL$18,AS!$AL$24,AS!$AL$30,AS!$AL$36,AS!$AL$42)</c:f>
                <c:numCache>
                  <c:formatCode>General</c:formatCode>
                  <c:ptCount val="7"/>
                  <c:pt idx="0">
                    <c:v>7.8137595498324467E-4</c:v>
                  </c:pt>
                  <c:pt idx="1">
                    <c:v>2.4392218068904421E-3</c:v>
                  </c:pt>
                  <c:pt idx="2">
                    <c:v>1.9546443362809546E-3</c:v>
                  </c:pt>
                  <c:pt idx="3">
                    <c:v>1.6829096330628517E-3</c:v>
                  </c:pt>
                  <c:pt idx="4">
                    <c:v>4.9534410437753413E-3</c:v>
                  </c:pt>
                  <c:pt idx="5">
                    <c:v>3.5626458869193731E-3</c:v>
                  </c:pt>
                  <c:pt idx="6">
                    <c:v>1.4392119718186823E-2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(AS!$D$3,AS!$D$9,AS!$D$15,AS!$D$21,AS!$D$27,AS!$D$33,AS!$D$39)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(AS!$AL$5,AS!$AL$11,AS!$AL$17,AS!$AL$23,AS!$AL$29,AS!$AL$35,AS!$AL$41)</c:f>
              <c:numCache>
                <c:formatCode>General</c:formatCode>
                <c:ptCount val="7"/>
                <c:pt idx="0">
                  <c:v>2.2453763888888889E-3</c:v>
                </c:pt>
                <c:pt idx="1">
                  <c:v>7.4356666666666668E-3</c:v>
                </c:pt>
                <c:pt idx="2">
                  <c:v>1.4532282728272825E-2</c:v>
                </c:pt>
                <c:pt idx="3">
                  <c:v>1.1292626454134773E-2</c:v>
                </c:pt>
                <c:pt idx="4">
                  <c:v>1.8893876097413664E-2</c:v>
                </c:pt>
                <c:pt idx="5">
                  <c:v>1.3636266250280941E-2</c:v>
                </c:pt>
                <c:pt idx="6">
                  <c:v>3.3032577907894399E-2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0B7-43BE-985E-BDEE2C19B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874936"/>
        <c:axId val="328162320"/>
      </c:scatterChart>
      <c:valAx>
        <c:axId val="328874936"/>
        <c:scaling>
          <c:orientation val="minMax"/>
          <c:max val="7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8162320"/>
        <c:crossesAt val="1.0000000000000002E-3"/>
        <c:crossBetween val="midCat"/>
      </c:valAx>
      <c:valAx>
        <c:axId val="328162320"/>
        <c:scaling>
          <c:logBase val="10"/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8874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Root AS</a:t>
            </a:r>
          </a:p>
        </c:rich>
      </c:tx>
      <c:layout>
        <c:manualLayout>
          <c:xMode val="edge"/>
          <c:yMode val="edge"/>
          <c:x val="0.26576228966510046"/>
          <c:y val="3.7091676364073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0830891460698694"/>
          <c:y val="3.0621817589579409E-2"/>
          <c:w val="0.88007174103237096"/>
          <c:h val="0.85333980253172292"/>
        </c:manualLayout>
      </c:layout>
      <c:scatterChart>
        <c:scatterStyle val="lineMarker"/>
        <c:varyColors val="0"/>
        <c:ser>
          <c:idx val="2"/>
          <c:order val="0"/>
          <c:tx>
            <c:v>Si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(AS!$J$6,AS!$J$12,AS!$J$18,AS!$J$24,AS!$J$30,AS!$J$36,AS!$J$42)</c:f>
                <c:numCache>
                  <c:formatCode>General</c:formatCode>
                  <c:ptCount val="7"/>
                  <c:pt idx="0">
                    <c:v>10.431174014017094</c:v>
                  </c:pt>
                  <c:pt idx="1">
                    <c:v>0</c:v>
                  </c:pt>
                  <c:pt idx="2">
                    <c:v>433.55985548172339</c:v>
                  </c:pt>
                  <c:pt idx="3">
                    <c:v>562.42475037821293</c:v>
                  </c:pt>
                  <c:pt idx="4">
                    <c:v>0</c:v>
                  </c:pt>
                  <c:pt idx="5">
                    <c:v>103.68180499235724</c:v>
                  </c:pt>
                  <c:pt idx="6">
                    <c:v>1661.4537359347353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(AS!$D$4,AS!$D$10,AS!$D$16,AS!$D$22,AS!$D$28,AS!$D$32,AS!$D$39)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(AS!$J$46,AS!$J$52,AS!$J$58,AS!$J$64,AS!$J$70,AS!$J$76,AS!$J$82)</c:f>
              <c:numCache>
                <c:formatCode>General</c:formatCode>
                <c:ptCount val="7"/>
                <c:pt idx="0">
                  <c:v>508.09981691919199</c:v>
                </c:pt>
                <c:pt idx="1">
                  <c:v>1954.8870440251574</c:v>
                </c:pt>
                <c:pt idx="2">
                  <c:v>1282.629995597877</c:v>
                </c:pt>
                <c:pt idx="3">
                  <c:v>1847.6661444899039</c:v>
                </c:pt>
                <c:pt idx="4">
                  <c:v>3926.2802239090634</c:v>
                </c:pt>
                <c:pt idx="5">
                  <c:v>1228.6105847414233</c:v>
                </c:pt>
                <c:pt idx="6">
                  <c:v>4477.8212291884674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19-4C2A-A66D-4AA61447F82D}"/>
            </c:ext>
          </c:extLst>
        </c:ser>
        <c:ser>
          <c:idx val="3"/>
          <c:order val="1"/>
          <c:tx>
            <c:v>Ge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plus"/>
            <c:errValType val="cust"/>
            <c:noEndCap val="0"/>
            <c:plus>
              <c:numRef>
                <c:f>(AS!$AB$6,AS!$AB$12,AS!$AB$18,AS!$AB$24,AS!$AB$30,AS!$AB$36,AS!$AB$42)</c:f>
                <c:numCache>
                  <c:formatCode>General</c:formatCode>
                  <c:ptCount val="7"/>
                  <c:pt idx="0">
                    <c:v>1.0642866984803348E-3</c:v>
                  </c:pt>
                  <c:pt idx="1">
                    <c:v>2.4032396097316794E-3</c:v>
                  </c:pt>
                  <c:pt idx="2">
                    <c:v>5.1277814787999395E-3</c:v>
                  </c:pt>
                  <c:pt idx="3">
                    <c:v>1.5779286247175695E-3</c:v>
                  </c:pt>
                  <c:pt idx="4">
                    <c:v>4.3901647933887551E-3</c:v>
                  </c:pt>
                  <c:pt idx="5">
                    <c:v>5.9415580945876749E-3</c:v>
                  </c:pt>
                  <c:pt idx="6">
                    <c:v>2.2166049294680485E-2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(AS!$D$3,AS!$D$9,AS!$D$15,AS!$D$21,AS!$D$27,AS!$D$33,AS!$D$39)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(AS!$AB$46,AS!$AB$52,AS!$AB$58,AS!$AB$64,AS!$AB$70,AS!$AB$76,AS!$AB$82)</c:f>
              <c:numCache>
                <c:formatCode>General</c:formatCode>
                <c:ptCount val="7"/>
                <c:pt idx="0">
                  <c:v>1.6868952667702674E-2</c:v>
                </c:pt>
                <c:pt idx="1">
                  <c:v>5.6569480823776046E-2</c:v>
                </c:pt>
                <c:pt idx="2">
                  <c:v>4.1487071827495357E-2</c:v>
                </c:pt>
                <c:pt idx="3">
                  <c:v>6.6325119913331052E-2</c:v>
                </c:pt>
                <c:pt idx="4">
                  <c:v>9.3385071881463416E-2</c:v>
                </c:pt>
                <c:pt idx="5">
                  <c:v>4.7471626160034447E-2</c:v>
                </c:pt>
                <c:pt idx="6">
                  <c:v>0.13414067377266181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219-4C2A-A66D-4AA61447F82D}"/>
            </c:ext>
          </c:extLst>
        </c:ser>
        <c:ser>
          <c:idx val="0"/>
          <c:order val="2"/>
          <c:tx>
            <c:v>Ca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plus"/>
            <c:errValType val="cust"/>
            <c:noEndCap val="0"/>
            <c:plus>
              <c:numRef>
                <c:f>(AS!$N$47,AS!$N$53,AS!$N$59,AS!$N$65,AS!$N$71,AS!$N$77,AS!$N$83)</c:f>
                <c:numCache>
                  <c:formatCode>General</c:formatCode>
                  <c:ptCount val="7"/>
                  <c:pt idx="0">
                    <c:v>6.9559455946388118</c:v>
                  </c:pt>
                  <c:pt idx="1">
                    <c:v>59.369332256402821</c:v>
                  </c:pt>
                  <c:pt idx="2">
                    <c:v>127.01696324048235</c:v>
                  </c:pt>
                  <c:pt idx="3">
                    <c:v>113.27136731526677</c:v>
                  </c:pt>
                  <c:pt idx="4">
                    <c:v>99.095454333779756</c:v>
                  </c:pt>
                  <c:pt idx="5">
                    <c:v>110.13203032379862</c:v>
                  </c:pt>
                  <c:pt idx="6">
                    <c:v>180.09842607085497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(AS!$D$4,AS!$D$10,AS!$D$16,AS!$D$22,AS!$D$28,AS!$D$32,AS!$D$39)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(AS!$N$46,AS!$N$52,AS!$N$58,AS!$N$64,AS!$N$70,AS!$N$76,AS!$N$82)</c:f>
              <c:numCache>
                <c:formatCode>General</c:formatCode>
                <c:ptCount val="7"/>
                <c:pt idx="0">
                  <c:v>180.96451952214454</c:v>
                </c:pt>
                <c:pt idx="1">
                  <c:v>586.86217388087323</c:v>
                </c:pt>
                <c:pt idx="2">
                  <c:v>493.02410276904044</c:v>
                </c:pt>
                <c:pt idx="3">
                  <c:v>851.23702837670135</c:v>
                </c:pt>
                <c:pt idx="4">
                  <c:v>672.81817096429677</c:v>
                </c:pt>
                <c:pt idx="5">
                  <c:v>485.15515476992914</c:v>
                </c:pt>
                <c:pt idx="6">
                  <c:v>1396.0622577577878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219-4C2A-A66D-4AA61447F82D}"/>
            </c:ext>
          </c:extLst>
        </c:ser>
        <c:ser>
          <c:idx val="1"/>
          <c:order val="3"/>
          <c:tx>
            <c:v>La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plus"/>
            <c:errValType val="cust"/>
            <c:noEndCap val="0"/>
            <c:plus>
              <c:numRef>
                <c:f>(AS!$AL$47,AS!$AL$53,AS!$AL$59,AS!$AL$65,AS!$AL$71,AS!$AL$77,AS!$AL$83)</c:f>
                <c:numCache>
                  <c:formatCode>General</c:formatCode>
                  <c:ptCount val="7"/>
                  <c:pt idx="0">
                    <c:v>1.2766137831403597E-2</c:v>
                  </c:pt>
                  <c:pt idx="1">
                    <c:v>9.3290551351065995E-2</c:v>
                  </c:pt>
                  <c:pt idx="2">
                    <c:v>0.11239963141773196</c:v>
                  </c:pt>
                  <c:pt idx="3">
                    <c:v>0.20179243384204898</c:v>
                  </c:pt>
                  <c:pt idx="4">
                    <c:v>0.22636954558771971</c:v>
                  </c:pt>
                  <c:pt idx="5">
                    <c:v>0.16677322970068481</c:v>
                  </c:pt>
                  <c:pt idx="6">
                    <c:v>0.24141328073385138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(AS!$D$3,AS!$D$9,AS!$D$15,AS!$D$21,AS!$D$27,AS!$D$33,AS!$D$39)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(AS!$AL$46,AS!$AL$52,AS!$AL$58,AS!$AL$64,AS!$AL$70,AS!$AL$76,AS!$AL$82)</c:f>
              <c:numCache>
                <c:formatCode>General</c:formatCode>
                <c:ptCount val="7"/>
                <c:pt idx="0">
                  <c:v>0.25508257090132092</c:v>
                </c:pt>
                <c:pt idx="1">
                  <c:v>0.68722338142804285</c:v>
                </c:pt>
                <c:pt idx="2">
                  <c:v>0.52689118400873924</c:v>
                </c:pt>
                <c:pt idx="3">
                  <c:v>0.88761278313798864</c:v>
                </c:pt>
                <c:pt idx="4">
                  <c:v>1.0280562951378291</c:v>
                </c:pt>
                <c:pt idx="5">
                  <c:v>0.72458366722455303</c:v>
                </c:pt>
                <c:pt idx="6">
                  <c:v>1.7235789521787541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219-4C2A-A66D-4AA61447F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874936"/>
        <c:axId val="328162320"/>
      </c:scatterChart>
      <c:valAx>
        <c:axId val="328874936"/>
        <c:scaling>
          <c:orientation val="minMax"/>
          <c:max val="7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8162320"/>
        <c:crossesAt val="1.0000000000000002E-3"/>
        <c:crossBetween val="midCat"/>
      </c:valAx>
      <c:valAx>
        <c:axId val="328162320"/>
        <c:scaling>
          <c:logBase val="10"/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8874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Shoot  PA</a:t>
            </a:r>
          </a:p>
        </c:rich>
      </c:tx>
      <c:layout>
        <c:manualLayout>
          <c:xMode val="edge"/>
          <c:yMode val="edge"/>
          <c:x val="0.62462316103791249"/>
          <c:y val="0.78711595007296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6960367015674051E-2"/>
          <c:y val="6.2408958650757192E-2"/>
          <c:w val="0.88007174103237096"/>
          <c:h val="0.85333980253172292"/>
        </c:manualLayout>
      </c:layout>
      <c:scatterChart>
        <c:scatterStyle val="lineMarker"/>
        <c:varyColors val="0"/>
        <c:ser>
          <c:idx val="0"/>
          <c:order val="0"/>
          <c:tx>
            <c:v>Si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(BN!$D$6,BN!$D$13,BN!$D$22,BN!$D$29,BN!$D$35,BN!$D$45,BN!$D$51)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(PA!$J$5,PA!$J$13,PA!$J$21,PA!$J$29,PA!$J$37,PA!$J$45,PA!$J$53)</c:f>
              <c:numCache>
                <c:formatCode>General</c:formatCode>
                <c:ptCount val="7"/>
                <c:pt idx="0">
                  <c:v>51.834113153594764</c:v>
                </c:pt>
                <c:pt idx="1">
                  <c:v>233.55589642857143</c:v>
                </c:pt>
                <c:pt idx="2">
                  <c:v>1033.8780232149791</c:v>
                </c:pt>
                <c:pt idx="3">
                  <c:v>1866.2976254678626</c:v>
                </c:pt>
                <c:pt idx="4">
                  <c:v>2784.8862270409718</c:v>
                </c:pt>
                <c:pt idx="5">
                  <c:v>6592.8418125629778</c:v>
                </c:pt>
                <c:pt idx="6">
                  <c:v>7744.4946589830824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A6-4EDA-B428-1E14A4B82D7D}"/>
            </c:ext>
          </c:extLst>
        </c:ser>
        <c:ser>
          <c:idx val="1"/>
          <c:order val="1"/>
          <c:tx>
            <c:v>Ge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(BN!$D$6,BN!$D$13,BN!$D$18,BN!$D$28,BN!$D$38,BN!$D$46,BN!$D$53)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(PA!$AB$5,PA!$AB$13,PA!$AB$21,PA!$AB$29,PA!$AB$37,PA!$AB$45,PA!$AB$53)</c:f>
              <c:numCache>
                <c:formatCode>General</c:formatCode>
                <c:ptCount val="7"/>
                <c:pt idx="0">
                  <c:v>1.4454261982570808E-3</c:v>
                </c:pt>
                <c:pt idx="1">
                  <c:v>5.4522839153439149E-3</c:v>
                </c:pt>
                <c:pt idx="2">
                  <c:v>3.516462960740508E-2</c:v>
                </c:pt>
                <c:pt idx="3">
                  <c:v>0.17953463340560924</c:v>
                </c:pt>
                <c:pt idx="4">
                  <c:v>0.26123707159809229</c:v>
                </c:pt>
                <c:pt idx="5">
                  <c:v>0.40055558908344591</c:v>
                </c:pt>
                <c:pt idx="6">
                  <c:v>0.43686182826085873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A6-4EDA-B428-1E14A4B82D7D}"/>
            </c:ext>
          </c:extLst>
        </c:ser>
        <c:ser>
          <c:idx val="2"/>
          <c:order val="2"/>
          <c:tx>
            <c:v>Ca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(BN!$D$6,BN!$D$10,BN!$D$18,BN!$D$30,BN!$D$35,BN!$D$43,BN!$D$52)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(PA!$N$5,PA!$N$13,PA!$N$21,PA!$N$29,PA!$N$37,PA!$N$45,PA!$N$53)</c:f>
              <c:numCache>
                <c:formatCode>General</c:formatCode>
                <c:ptCount val="7"/>
                <c:pt idx="0">
                  <c:v>254.74900808823531</c:v>
                </c:pt>
                <c:pt idx="1">
                  <c:v>675.40744579365082</c:v>
                </c:pt>
                <c:pt idx="2">
                  <c:v>3496.2092168798199</c:v>
                </c:pt>
                <c:pt idx="3">
                  <c:v>14894.20847779894</c:v>
                </c:pt>
                <c:pt idx="4">
                  <c:v>14002.459178223895</c:v>
                </c:pt>
                <c:pt idx="5">
                  <c:v>22297.379770694672</c:v>
                </c:pt>
                <c:pt idx="6">
                  <c:v>38427.145978281107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6A6-4EDA-B428-1E14A4B82D7D}"/>
            </c:ext>
          </c:extLst>
        </c:ser>
        <c:ser>
          <c:idx val="3"/>
          <c:order val="3"/>
          <c:tx>
            <c:v>La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(BN!$D$6,BN!$D$14,BN!$D$20,BN!$D$30,BN!$D$36,BN!$D$45,BN!$D$53)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(PA!$AL$5,PA!$AL$13,PA!$AL$21,PA!$AL$29,PA!$AL$37,PA!$AL$45,PA!$AL$53)</c:f>
              <c:numCache>
                <c:formatCode>General</c:formatCode>
                <c:ptCount val="7"/>
                <c:pt idx="0">
                  <c:v>7.2078905228758171E-3</c:v>
                </c:pt>
                <c:pt idx="1">
                  <c:v>3.2796528571428576E-3</c:v>
                </c:pt>
                <c:pt idx="2">
                  <c:v>1.497601073682266E-2</c:v>
                </c:pt>
                <c:pt idx="3">
                  <c:v>0.12321587328118369</c:v>
                </c:pt>
                <c:pt idx="4">
                  <c:v>0.11788882428764288</c:v>
                </c:pt>
                <c:pt idx="5">
                  <c:v>0.13077861647956299</c:v>
                </c:pt>
                <c:pt idx="6">
                  <c:v>0.12782304226198754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6A6-4EDA-B428-1E14A4B82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874936"/>
        <c:axId val="328162320"/>
      </c:scatterChart>
      <c:valAx>
        <c:axId val="328874936"/>
        <c:scaling>
          <c:orientation val="minMax"/>
          <c:max val="7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8162320"/>
        <c:crossesAt val="1.0000000000000003E-4"/>
        <c:crossBetween val="midCat"/>
      </c:valAx>
      <c:valAx>
        <c:axId val="3281623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8874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Root PA</a:t>
            </a:r>
          </a:p>
        </c:rich>
      </c:tx>
      <c:layout>
        <c:manualLayout>
          <c:xMode val="edge"/>
          <c:yMode val="edge"/>
          <c:x val="0.62462316103791249"/>
          <c:y val="0.78711595007296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6960367015674051E-2"/>
          <c:y val="6.2408958650757192E-2"/>
          <c:w val="0.88007174103237096"/>
          <c:h val="0.85333980253172292"/>
        </c:manualLayout>
      </c:layout>
      <c:scatterChart>
        <c:scatterStyle val="lineMarker"/>
        <c:varyColors val="0"/>
        <c:ser>
          <c:idx val="0"/>
          <c:order val="0"/>
          <c:tx>
            <c:v>Si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(BN!$D$6,BN!$D$13,BN!$D$22,BN!$D$29,BN!$D$35,BN!$D$45,BN!$D$51)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(PA!$J$59,PA!$J$67,PA!$J$75,PA!$J$83,PA!$J$91,PA!$J$99,PA!$J$107)</c:f>
              <c:numCache>
                <c:formatCode>General</c:formatCode>
                <c:ptCount val="7"/>
                <c:pt idx="0">
                  <c:v>536.28029629629623</c:v>
                </c:pt>
                <c:pt idx="1">
                  <c:v>953.57368858056384</c:v>
                </c:pt>
                <c:pt idx="2">
                  <c:v>1064.5718363491214</c:v>
                </c:pt>
                <c:pt idx="3">
                  <c:v>2445.0067309264173</c:v>
                </c:pt>
                <c:pt idx="4">
                  <c:v>18485.626188362996</c:v>
                </c:pt>
                <c:pt idx="5">
                  <c:v>24773.975226012222</c:v>
                </c:pt>
                <c:pt idx="6">
                  <c:v>50024.489256153771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2B-48D4-A062-B0A21E4B1FB4}"/>
            </c:ext>
          </c:extLst>
        </c:ser>
        <c:ser>
          <c:idx val="1"/>
          <c:order val="1"/>
          <c:tx>
            <c:v>Ge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(BN!$D$6,BN!$D$13,BN!$D$18,BN!$D$28,BN!$D$38,BN!$D$46,BN!$D$53)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(PA!$AB$59,PA!$AB$67,PA!$AB$75,PA!$AB$83,PA!$AB$91,PA!$AB$99,PA!$AB$107)</c:f>
              <c:numCache>
                <c:formatCode>General</c:formatCode>
                <c:ptCount val="7"/>
                <c:pt idx="0">
                  <c:v>1.2986098765432101E-2</c:v>
                </c:pt>
                <c:pt idx="1">
                  <c:v>2.7230247293635271E-2</c:v>
                </c:pt>
                <c:pt idx="2">
                  <c:v>4.9462402488952298E-2</c:v>
                </c:pt>
                <c:pt idx="3">
                  <c:v>8.41927740942678E-2</c:v>
                </c:pt>
                <c:pt idx="4">
                  <c:v>0.43740236860457621</c:v>
                </c:pt>
                <c:pt idx="5">
                  <c:v>0.6739085037771777</c:v>
                </c:pt>
                <c:pt idx="6">
                  <c:v>1.171742663733965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52B-48D4-A062-B0A21E4B1FB4}"/>
            </c:ext>
          </c:extLst>
        </c:ser>
        <c:ser>
          <c:idx val="2"/>
          <c:order val="2"/>
          <c:tx>
            <c:v>Ca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(BN!$D$6,BN!$D$10,BN!$D$18,BN!$D$30,BN!$D$35,BN!$D$43,BN!$D$52)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(PA!$N$59,PA!$N$67,PA!$N$75,PA!$N$83,PA!$N$91,PA!$N$99,PA!$N$107)</c:f>
              <c:numCache>
                <c:formatCode>General</c:formatCode>
                <c:ptCount val="7"/>
                <c:pt idx="0">
                  <c:v>83.800799999999995</c:v>
                </c:pt>
                <c:pt idx="1">
                  <c:v>190.58395642008799</c:v>
                </c:pt>
                <c:pt idx="2">
                  <c:v>381.34958453056134</c:v>
                </c:pt>
                <c:pt idx="3">
                  <c:v>1319.8752335220763</c:v>
                </c:pt>
                <c:pt idx="4">
                  <c:v>2841.7060308970144</c:v>
                </c:pt>
                <c:pt idx="5">
                  <c:v>12331.724363005545</c:v>
                </c:pt>
                <c:pt idx="6">
                  <c:v>8562.10921633814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52B-48D4-A062-B0A21E4B1FB4}"/>
            </c:ext>
          </c:extLst>
        </c:ser>
        <c:ser>
          <c:idx val="3"/>
          <c:order val="3"/>
          <c:tx>
            <c:v>La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(BN!$D$6,BN!$D$14,BN!$D$20,BN!$D$30,BN!$D$36,BN!$D$45,BN!$D$53)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(PA!$AL$59,PA!$AL$67,PA!$AL$75,PA!$AL$83,PA!$AL$91,PA!$AL$99,PA!$AL$107)</c:f>
              <c:numCache>
                <c:formatCode>General</c:formatCode>
                <c:ptCount val="7"/>
                <c:pt idx="0">
                  <c:v>0.18190870370370371</c:v>
                </c:pt>
                <c:pt idx="1">
                  <c:v>0.20123340234196804</c:v>
                </c:pt>
                <c:pt idx="2">
                  <c:v>0.51134576033359669</c:v>
                </c:pt>
                <c:pt idx="3">
                  <c:v>1.3382272838058431</c:v>
                </c:pt>
                <c:pt idx="4">
                  <c:v>5.0276752375782694</c:v>
                </c:pt>
                <c:pt idx="5">
                  <c:v>8.1750488304640871</c:v>
                </c:pt>
                <c:pt idx="6">
                  <c:v>11.790165732638451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52B-48D4-A062-B0A21E4B1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874936"/>
        <c:axId val="328162320"/>
      </c:scatterChart>
      <c:valAx>
        <c:axId val="328874936"/>
        <c:scaling>
          <c:orientation val="minMax"/>
          <c:max val="7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8162320"/>
        <c:crossesAt val="1.0000000000000003E-4"/>
        <c:crossBetween val="midCat"/>
      </c:valAx>
      <c:valAx>
        <c:axId val="3281623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8874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Shoot</a:t>
            </a:r>
            <a:r>
              <a:rPr lang="de-DE" baseline="0"/>
              <a:t> </a:t>
            </a:r>
            <a:r>
              <a:rPr lang="de-DE"/>
              <a:t> ZM</a:t>
            </a:r>
          </a:p>
        </c:rich>
      </c:tx>
      <c:layout>
        <c:manualLayout>
          <c:xMode val="edge"/>
          <c:yMode val="edge"/>
          <c:x val="0.62462316103791249"/>
          <c:y val="0.78711595007296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6960367015674051E-2"/>
          <c:y val="6.2408958650757192E-2"/>
          <c:w val="0.88007174103237096"/>
          <c:h val="0.85333980253172292"/>
        </c:manualLayout>
      </c:layout>
      <c:scatterChart>
        <c:scatterStyle val="lineMarker"/>
        <c:varyColors val="0"/>
        <c:ser>
          <c:idx val="0"/>
          <c:order val="0"/>
          <c:tx>
            <c:v>Si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(BN!$D$6,BN!$D$13,BN!$D$22,BN!$D$29,BN!$D$35,BN!$D$45,BN!$D$51)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(ZM!$J$7,ZM!$J$15,ZM!$J$23,ZM!$J$31,ZM!$J$38,ZM!$J$46,ZM!$J$54)</c:f>
              <c:numCache>
                <c:formatCode>General</c:formatCode>
                <c:ptCount val="7"/>
                <c:pt idx="1">
                  <c:v>806.07004985008894</c:v>
                </c:pt>
                <c:pt idx="2">
                  <c:v>2250.7853136885965</c:v>
                </c:pt>
                <c:pt idx="3">
                  <c:v>5839.4357266573961</c:v>
                </c:pt>
                <c:pt idx="4">
                  <c:v>3365.1833317743499</c:v>
                </c:pt>
                <c:pt idx="5">
                  <c:v>5988.4889087309475</c:v>
                </c:pt>
                <c:pt idx="6">
                  <c:v>12428.609489381697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E0-4A02-8655-C0057FE50829}"/>
            </c:ext>
          </c:extLst>
        </c:ser>
        <c:ser>
          <c:idx val="1"/>
          <c:order val="1"/>
          <c:tx>
            <c:v>Ge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(BN!$D$6,BN!$D$13,BN!$D$18,BN!$D$28,BN!$D$38,BN!$D$46,BN!$D$53)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(ZM!$AB$7,ZM!$AB$15,ZM!$AB$23,ZM!$AB$31,ZM!$AB$38,ZM!$AB$46,ZM!$AB$54)</c:f>
              <c:numCache>
                <c:formatCode>General</c:formatCode>
                <c:ptCount val="7"/>
                <c:pt idx="0">
                  <c:v>4.950692981978303E-3</c:v>
                </c:pt>
                <c:pt idx="1">
                  <c:v>3.1206434022542345E-2</c:v>
                </c:pt>
                <c:pt idx="2">
                  <c:v>0.13113397178417913</c:v>
                </c:pt>
                <c:pt idx="3">
                  <c:v>0.2366672144048296</c:v>
                </c:pt>
                <c:pt idx="4">
                  <c:v>0.2341336764846296</c:v>
                </c:pt>
                <c:pt idx="5">
                  <c:v>0.52003443885892808</c:v>
                </c:pt>
                <c:pt idx="6">
                  <c:v>0.46739333739643535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E0-4A02-8655-C0057FE50829}"/>
            </c:ext>
          </c:extLst>
        </c:ser>
        <c:ser>
          <c:idx val="2"/>
          <c:order val="2"/>
          <c:tx>
            <c:v>Ca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(BN!$D$6,BN!$D$10,BN!$D$18,BN!$D$30,BN!$D$35,BN!$D$43,BN!$D$52)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(ZM!$N$7,ZM!$N$15,ZM!$N$23,ZM!$N$31,ZM!$N$38,ZM!$N$46,ZM!$N$54)</c:f>
              <c:numCache>
                <c:formatCode>General</c:formatCode>
                <c:ptCount val="7"/>
                <c:pt idx="0">
                  <c:v>1903.3408822490303</c:v>
                </c:pt>
                <c:pt idx="1">
                  <c:v>2737.2054039836498</c:v>
                </c:pt>
                <c:pt idx="2">
                  <c:v>11681.393985924069</c:v>
                </c:pt>
                <c:pt idx="3">
                  <c:v>15603.401375956842</c:v>
                </c:pt>
                <c:pt idx="4">
                  <c:v>12327.085826936831</c:v>
                </c:pt>
                <c:pt idx="5">
                  <c:v>25245.302853586389</c:v>
                </c:pt>
                <c:pt idx="6">
                  <c:v>33801.58038704763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E0-4A02-8655-C0057FE50829}"/>
            </c:ext>
          </c:extLst>
        </c:ser>
        <c:ser>
          <c:idx val="3"/>
          <c:order val="3"/>
          <c:tx>
            <c:v>La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(BN!$D$6,BN!$D$14,BN!$D$20,BN!$D$30,BN!$D$36,BN!$D$45,BN!$D$53)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(ZM!$AL$7,ZM!$AL$15,ZM!$AL$23,ZM!$AL$31,ZM!$AL$38,ZM!$AL$46,ZM!$AL$54)</c:f>
              <c:numCache>
                <c:formatCode>General</c:formatCode>
                <c:ptCount val="7"/>
                <c:pt idx="0">
                  <c:v>1.6294970803576166E-2</c:v>
                </c:pt>
                <c:pt idx="1">
                  <c:v>4.9144581394561099E-2</c:v>
                </c:pt>
                <c:pt idx="2">
                  <c:v>9.1062926671839503E-2</c:v>
                </c:pt>
                <c:pt idx="3">
                  <c:v>7.6177598025940513E-2</c:v>
                </c:pt>
                <c:pt idx="4">
                  <c:v>0.12452684889203207</c:v>
                </c:pt>
                <c:pt idx="5">
                  <c:v>0.17206452414279166</c:v>
                </c:pt>
                <c:pt idx="6">
                  <c:v>0.28929207171912696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3E0-4A02-8655-C0057FE50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874936"/>
        <c:axId val="328162320"/>
      </c:scatterChart>
      <c:valAx>
        <c:axId val="328874936"/>
        <c:scaling>
          <c:orientation val="minMax"/>
          <c:max val="7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8162320"/>
        <c:crossesAt val="1.0000000000000003E-4"/>
        <c:crossBetween val="midCat"/>
      </c:valAx>
      <c:valAx>
        <c:axId val="3281623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8874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 ZM</a:t>
            </a:r>
          </a:p>
        </c:rich>
      </c:tx>
      <c:layout>
        <c:manualLayout>
          <c:xMode val="edge"/>
          <c:yMode val="edge"/>
          <c:x val="0.62462316103791249"/>
          <c:y val="0.78711595007296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6960367015674051E-2"/>
          <c:y val="6.2408958650757192E-2"/>
          <c:w val="0.88007174103237096"/>
          <c:h val="0.85333980253172292"/>
        </c:manualLayout>
      </c:layout>
      <c:scatterChart>
        <c:scatterStyle val="lineMarker"/>
        <c:varyColors val="0"/>
        <c:ser>
          <c:idx val="0"/>
          <c:order val="0"/>
          <c:tx>
            <c:v>Si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(BN!$D$6,BN!$D$13,BN!$D$22,BN!$D$29,BN!$D$35,BN!$D$45,BN!$D$51)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(ZM!$J$62,ZM!$J$70,ZM!$J$78,ZM!$J$86,ZM!$J$93,ZM!$J$101,ZM!$J$109)</c:f>
              <c:numCache>
                <c:formatCode>General</c:formatCode>
                <c:ptCount val="7"/>
                <c:pt idx="0">
                  <c:v>2118.1887319385346</c:v>
                </c:pt>
                <c:pt idx="1">
                  <c:v>2049.6331086601049</c:v>
                </c:pt>
                <c:pt idx="2">
                  <c:v>4720.164483761956</c:v>
                </c:pt>
                <c:pt idx="3">
                  <c:v>7417.122122591366</c:v>
                </c:pt>
                <c:pt idx="4">
                  <c:v>5740.3817160263598</c:v>
                </c:pt>
                <c:pt idx="5">
                  <c:v>16875.341649712136</c:v>
                </c:pt>
                <c:pt idx="6">
                  <c:v>16857.367493316266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25-4A6E-B61D-DFEFB1D8F989}"/>
            </c:ext>
          </c:extLst>
        </c:ser>
        <c:ser>
          <c:idx val="1"/>
          <c:order val="1"/>
          <c:tx>
            <c:v>Ge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(BN!$D$6,BN!$D$13,BN!$D$18,BN!$D$28,BN!$D$38,BN!$D$46,BN!$D$53)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(ZM!$AB$62,ZM!$AB$70,ZM!$AB$78,ZM!$AB$86,ZM!$AB$93,ZM!$AB$101,ZM!$AB$109)</c:f>
              <c:numCache>
                <c:formatCode>General</c:formatCode>
                <c:ptCount val="7"/>
                <c:pt idx="0">
                  <c:v>3.8980996898058597E-2</c:v>
                </c:pt>
                <c:pt idx="1">
                  <c:v>5.8170313336621669E-2</c:v>
                </c:pt>
                <c:pt idx="2">
                  <c:v>0.11289067593514916</c:v>
                </c:pt>
                <c:pt idx="3">
                  <c:v>0.17421421649067306</c:v>
                </c:pt>
                <c:pt idx="4">
                  <c:v>0.10209098936385515</c:v>
                </c:pt>
                <c:pt idx="5">
                  <c:v>0.50071948246565856</c:v>
                </c:pt>
                <c:pt idx="6">
                  <c:v>0.34683979405641246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F25-4A6E-B61D-DFEFB1D8F989}"/>
            </c:ext>
          </c:extLst>
        </c:ser>
        <c:ser>
          <c:idx val="2"/>
          <c:order val="2"/>
          <c:tx>
            <c:v>Ca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(BN!$D$6,BN!$D$10,BN!$D$18,BN!$D$30,BN!$D$35,BN!$D$43,BN!$D$52)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(ZM!$N$62,ZM!$N$70,ZM!$N$78,ZM!$N$86,ZM!$N$93,ZM!$N$101,ZM!$N$109)</c:f>
              <c:numCache>
                <c:formatCode>General</c:formatCode>
                <c:ptCount val="7"/>
                <c:pt idx="0">
                  <c:v>992.28329419342367</c:v>
                </c:pt>
                <c:pt idx="1">
                  <c:v>675.21996237509529</c:v>
                </c:pt>
                <c:pt idx="2">
                  <c:v>1010.5859429614973</c:v>
                </c:pt>
                <c:pt idx="3">
                  <c:v>1933.0554207587727</c:v>
                </c:pt>
                <c:pt idx="4">
                  <c:v>1105.2923798939844</c:v>
                </c:pt>
                <c:pt idx="5">
                  <c:v>4734.6268315476927</c:v>
                </c:pt>
                <c:pt idx="6">
                  <c:v>12865.796448960735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F25-4A6E-B61D-DFEFB1D8F989}"/>
            </c:ext>
          </c:extLst>
        </c:ser>
        <c:ser>
          <c:idx val="3"/>
          <c:order val="3"/>
          <c:tx>
            <c:v>La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(BN!$D$6,BN!$D$14,BN!$D$20,BN!$D$30,BN!$D$36,BN!$D$45,BN!$D$53)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(ZM!$AL$62,ZM!$AL$70,ZM!$AL$78,ZM!$AL$86,ZM!$AL$93,ZM!$AL$101,ZM!$AL$109)</c:f>
              <c:numCache>
                <c:formatCode>General</c:formatCode>
                <c:ptCount val="7"/>
                <c:pt idx="0">
                  <c:v>0.51176744515366424</c:v>
                </c:pt>
                <c:pt idx="1">
                  <c:v>0.78529587946795876</c:v>
                </c:pt>
                <c:pt idx="2">
                  <c:v>1.3802192164093756</c:v>
                </c:pt>
                <c:pt idx="3">
                  <c:v>2.0690176003015623</c:v>
                </c:pt>
                <c:pt idx="4">
                  <c:v>1.0657347605782737</c:v>
                </c:pt>
                <c:pt idx="5">
                  <c:v>5.6506007814555561</c:v>
                </c:pt>
                <c:pt idx="6">
                  <c:v>5.5875527605127866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F25-4A6E-B61D-DFEFB1D8F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874936"/>
        <c:axId val="328162320"/>
      </c:scatterChart>
      <c:valAx>
        <c:axId val="328874936"/>
        <c:scaling>
          <c:orientation val="minMax"/>
          <c:max val="7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8162320"/>
        <c:crossesAt val="1.0000000000000003E-4"/>
        <c:crossBetween val="midCat"/>
      </c:valAx>
      <c:valAx>
        <c:axId val="3281623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8874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1DD7E-FDC4-49B9-9C3C-58BE1E20149F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09340-B773-42FE-B331-D48C84D081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99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09340-B773-42FE-B331-D48C84D081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03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BEFC3-84DF-4978-B432-5E1A422B1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D0478-E841-437E-B36C-BEE0EAD66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0ACFB-FA48-4555-91FE-62ED478F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4CC5-CABB-4D54-82CC-E001B309D22A}" type="datetime1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07E5E-235E-47BE-BFA9-06A1EBA8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29A19-B054-4F29-B787-9A7440A2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41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0891-22B2-484E-AC81-34C9995C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9AD4C-BCA2-43E8-ABB0-2956FF44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F9E07-571B-4C86-B096-7978D36A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50DE-292D-4CB9-AA0D-8FD644722E1C}" type="datetime1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65EE1-860B-4A1F-B75F-7019607E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2379C-CF8B-4B26-8531-F349F751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0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FC53-FE70-4BA9-9985-E7B6C1C88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BD81-BCAB-4B99-90CD-F7174515F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61839-4AE5-471D-B858-B1931650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E0A-4441-4E9A-9429-29CCA390041D}" type="datetime1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638D2-9FC6-434F-9C42-F74542AB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C8FBE-76CE-4E30-8389-F5641BAC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9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6FC8-1E81-4A02-8F81-E61A4C91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DE4F7-0750-49A2-A528-F7476166B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E6279-FB40-4047-9902-74A82038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7A5A-197E-420B-9A33-D3D01537AFBB}" type="datetime1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1ABF4-63EF-415F-9E14-AA002EF3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12E23-7936-4653-8241-16E15FD7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0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2F20-06F8-4551-8CD4-168D15F4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BD942-7984-48FF-BBCE-4BA38FECD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A431E-DC43-4297-A419-245E14655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A7CE-DEE1-4530-ADE8-FBB310C88C69}" type="datetime1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6922-7A1D-4077-8AD2-1104BBB0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70F13-8BC3-43CC-8C0D-2DD7422D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0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2DBC-494A-455B-90B4-04A211C9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84404-DE53-4021-8E3A-0227BB28B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3E8A7-0255-4416-BE0E-56799F195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A5A15-75E6-46F6-B1D3-9D4F61AD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1238-FCE7-4310-A5C4-B88F75F922EB}" type="datetime1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65EF3-3C08-491B-B727-988D083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10E23-BB63-4AC3-8540-8705CEA4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29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DE14-7E00-425F-BA16-0C4E852D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3D0D0-8F5F-4B7B-B76C-C67233642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9BD85-1DA7-449D-A31C-3CA09E0D0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70904A-4721-4E49-A298-A8FEFC246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3E333-AEC7-4DE3-93C8-6B3176014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045BBE-E1CA-48B4-84DB-FF3993AC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B6A1-C758-49BB-B97A-A2D71D825F71}" type="datetime1">
              <a:rPr lang="en-GB" smtClean="0"/>
              <a:t>09/05/2018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5E7D8-FF3A-461B-8893-62CB6F1B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F60A9-18E9-4BEB-B46D-866ED386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9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7BAC-5C7E-405A-9AAD-793AB9AC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6423A-BEAB-48B0-B123-1E29AE4F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B650-5B20-4E0D-A02D-CFEB53E1B869}" type="datetime1">
              <a:rPr lang="en-GB" smtClean="0"/>
              <a:t>09/05/2018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C17B6-8B8C-4586-8E80-5CFCBF98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94A9E-9A28-4BF4-9467-7C3799E7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7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629A4-4F99-4C5E-A3C6-C19FEE7D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BE08-8612-42FA-8C4E-8874FA94504D}" type="datetime1">
              <a:rPr lang="en-GB" smtClean="0"/>
              <a:t>09/05/2018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671DA-12AD-437A-98FA-2695A7E0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E9F47-21E2-4D3A-80D7-160A0A6B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7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78FA7-E447-4EC3-88D2-F13506D4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473A1-F4EB-4DBC-B44B-278CDD6D1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358FE-C0C9-4A1C-AC31-7FBB04E44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6EB0D-33C3-4C20-A7B3-EC26D232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1FC1-84EF-4E8B-A8F1-CEFE7452244F}" type="datetime1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E26E7-EC28-4BE5-8563-54C1D65B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DE82-7D30-451E-AB1D-5D0ACFCF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5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5E42B-C42F-4894-B24D-CEC1B1EEC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855FA2-180D-407C-974B-81DF2729F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11425-B907-4340-9CEF-F8BEDFC8D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3523F-7AF3-439C-B316-5EB01AC3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1885-2C00-4968-AA38-5490308C86E8}" type="datetime1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ACC84-AC17-4328-B180-85D6EA75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D0058-0A18-406C-B6BD-8A43865F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5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B9B39-0BF8-4AD2-AB74-77943332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1767D-0785-4C72-8444-3645A3E70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CE356-1233-44B0-9962-7D015487E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69A1-6867-4DA0-8F98-072DFDF0DE6A}" type="datetime1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B1F69-62A1-44C5-873C-068CC024E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48389-4C0A-4E7E-B30A-486B0DED8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77748-B752-4E15-A906-05AFAE89A6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3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6A7DDE-6226-4D9D-90DC-A5945925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25000" lnSpcReduction="20000"/>
          </a:bodyPr>
          <a:lstStyle/>
          <a:p>
            <a:endParaRPr lang="en-GB" sz="9000" i="1" dirty="0"/>
          </a:p>
          <a:p>
            <a:endParaRPr lang="en-GB" sz="9000" i="1" dirty="0"/>
          </a:p>
          <a:p>
            <a:endParaRPr lang="en-GB" sz="9000" i="1" dirty="0"/>
          </a:p>
          <a:p>
            <a:r>
              <a:rPr lang="en-GB" sz="14400" i="1" dirty="0"/>
              <a:t>Time-resolved accumulation of essential and strategic elements in different bioenergy plants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1200" dirty="0"/>
              <a:t>Melvice </a:t>
            </a:r>
            <a:r>
              <a:rPr lang="en-GB" sz="11200" dirty="0" smtClean="0"/>
              <a:t>Ngalle EPEDE</a:t>
            </a:r>
            <a:endParaRPr lang="en-GB" sz="11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2800" b="1" dirty="0"/>
              <a:t>EGU 2018</a:t>
            </a:r>
          </a:p>
          <a:p>
            <a:r>
              <a:rPr lang="en-GB" sz="9600" dirty="0"/>
              <a:t>PICO presentation: Session SSS8.1 - Advances in bioremediation and biomining research</a:t>
            </a:r>
          </a:p>
          <a:p>
            <a:r>
              <a:rPr lang="en-GB" sz="9600" dirty="0"/>
              <a:t/>
            </a:r>
            <a:br>
              <a:rPr lang="en-GB" sz="9600" dirty="0"/>
            </a:br>
            <a:endParaRPr lang="en-GB" sz="9600" dirty="0"/>
          </a:p>
          <a:p>
            <a:r>
              <a:rPr lang="en-GB" sz="9600" dirty="0"/>
              <a:t>Thursday, 12 Apr 2018, 10:40.</a:t>
            </a:r>
          </a:p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1026" name="Picture 2" descr="Collapse all">
            <a:extLst>
              <a:ext uri="{FF2B5EF4-FFF2-40B4-BE49-F238E27FC236}">
                <a16:creationId xmlns:a16="http://schemas.microsoft.com/office/drawing/2014/main" id="{232405FB-3F4D-4590-850D-92306297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922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rint all">
            <a:extLst>
              <a:ext uri="{FF2B5EF4-FFF2-40B4-BE49-F238E27FC236}">
                <a16:creationId xmlns:a16="http://schemas.microsoft.com/office/drawing/2014/main" id="{608667E3-73C2-4D06-B2CB-CEAE1B4A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0589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mail.google.com/mail/u/0/images/cleardot.gif">
            <a:extLst>
              <a:ext uri="{FF2B5EF4-FFF2-40B4-BE49-F238E27FC236}">
                <a16:creationId xmlns:a16="http://schemas.microsoft.com/office/drawing/2014/main" id="{2559724C-DB63-4ABF-AE0B-CC415605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il.google.com/mail/u/0/images/cleardot.gif">
            <a:extLst>
              <a:ext uri="{FF2B5EF4-FFF2-40B4-BE49-F238E27FC236}">
                <a16:creationId xmlns:a16="http://schemas.microsoft.com/office/drawing/2014/main" id="{FAC78DA7-B8D6-4717-8E89-915158A9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mail.google.com/mail/u/0/images/cleardot.gif">
            <a:extLst>
              <a:ext uri="{FF2B5EF4-FFF2-40B4-BE49-F238E27FC236}">
                <a16:creationId xmlns:a16="http://schemas.microsoft.com/office/drawing/2014/main" id="{C5A41605-4E7E-4DE6-997C-29CE1B04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il.google.com/mail/u/0/images/cleardot.gif">
            <a:extLst>
              <a:ext uri="{FF2B5EF4-FFF2-40B4-BE49-F238E27FC236}">
                <a16:creationId xmlns:a16="http://schemas.microsoft.com/office/drawing/2014/main" id="{871E731D-6AD4-4474-A764-84D18E8B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9E7E8D-9CCA-402C-9E5A-96538C1A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2" y="0"/>
            <a:ext cx="1448323" cy="90698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51418-0834-4274-84E8-91561E42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1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C03B45-B8C6-40BF-BF47-A7BF3CCA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</p:spTree>
    <p:extLst>
      <p:ext uri="{BB962C8B-B14F-4D97-AF65-F5344CB8AC3E}">
        <p14:creationId xmlns:p14="http://schemas.microsoft.com/office/powerpoint/2010/main" val="268044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6A7DDE-6226-4D9D-90DC-A5945925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en-GB" sz="9000" i="1" dirty="0"/>
          </a:p>
          <a:p>
            <a:endParaRPr lang="en-GB" sz="9000" i="1" dirty="0"/>
          </a:p>
          <a:p>
            <a:endParaRPr lang="en-GB" sz="9000" i="1" dirty="0"/>
          </a:p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1026" name="Picture 2" descr="Collapse all">
            <a:extLst>
              <a:ext uri="{FF2B5EF4-FFF2-40B4-BE49-F238E27FC236}">
                <a16:creationId xmlns:a16="http://schemas.microsoft.com/office/drawing/2014/main" id="{232405FB-3F4D-4590-850D-92306297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922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rint all">
            <a:extLst>
              <a:ext uri="{FF2B5EF4-FFF2-40B4-BE49-F238E27FC236}">
                <a16:creationId xmlns:a16="http://schemas.microsoft.com/office/drawing/2014/main" id="{608667E3-73C2-4D06-B2CB-CEAE1B4A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0589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mail.google.com/mail/u/0/images/cleardot.gif">
            <a:extLst>
              <a:ext uri="{FF2B5EF4-FFF2-40B4-BE49-F238E27FC236}">
                <a16:creationId xmlns:a16="http://schemas.microsoft.com/office/drawing/2014/main" id="{2559724C-DB63-4ABF-AE0B-CC415605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il.google.com/mail/u/0/images/cleardot.gif">
            <a:extLst>
              <a:ext uri="{FF2B5EF4-FFF2-40B4-BE49-F238E27FC236}">
                <a16:creationId xmlns:a16="http://schemas.microsoft.com/office/drawing/2014/main" id="{FAC78DA7-B8D6-4717-8E89-915158A9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mail.google.com/mail/u/0/images/cleardot.gif">
            <a:extLst>
              <a:ext uri="{FF2B5EF4-FFF2-40B4-BE49-F238E27FC236}">
                <a16:creationId xmlns:a16="http://schemas.microsoft.com/office/drawing/2014/main" id="{C5A41605-4E7E-4DE6-997C-29CE1B04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il.google.com/mail/u/0/images/cleardot.gif">
            <a:extLst>
              <a:ext uri="{FF2B5EF4-FFF2-40B4-BE49-F238E27FC236}">
                <a16:creationId xmlns:a16="http://schemas.microsoft.com/office/drawing/2014/main" id="{871E731D-6AD4-4474-A764-84D18E8B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9E7E8D-9CCA-402C-9E5A-96538C1A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2" y="0"/>
            <a:ext cx="1448323" cy="90698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51418-0834-4274-84E8-91561E42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10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C03B45-B8C6-40BF-BF47-A7BF3CCA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3589E3-560C-4F21-9AFF-850534B24C43}"/>
              </a:ext>
            </a:extLst>
          </p:cNvPr>
          <p:cNvSpPr txBox="1"/>
          <p:nvPr/>
        </p:nvSpPr>
        <p:spPr>
          <a:xfrm>
            <a:off x="2209016" y="834066"/>
            <a:ext cx="92202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Concentrations of Si, Ca, Ge and </a:t>
            </a:r>
            <a:r>
              <a:rPr lang="en-GB" sz="3600" b="1" dirty="0"/>
              <a:t>La</a:t>
            </a:r>
            <a:r>
              <a:rPr lang="en-GB" sz="2800" dirty="0"/>
              <a:t> in shoot and root biomass</a:t>
            </a:r>
          </a:p>
          <a:p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AC5B3E-014B-432E-84C5-2190C9D4C45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10" y="1515731"/>
            <a:ext cx="8045116" cy="50231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A44030-7482-42DB-9664-146461894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82848"/>
              </p:ext>
            </p:extLst>
          </p:nvPr>
        </p:nvGraphicFramePr>
        <p:xfrm>
          <a:off x="7579895" y="3768417"/>
          <a:ext cx="4612108" cy="1178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218">
                  <a:extLst>
                    <a:ext uri="{9D8B030D-6E8A-4147-A177-3AD203B41FA5}">
                      <a16:colId xmlns:a16="http://schemas.microsoft.com/office/drawing/2014/main" val="3294610451"/>
                    </a:ext>
                  </a:extLst>
                </a:gridCol>
                <a:gridCol w="922218">
                  <a:extLst>
                    <a:ext uri="{9D8B030D-6E8A-4147-A177-3AD203B41FA5}">
                      <a16:colId xmlns:a16="http://schemas.microsoft.com/office/drawing/2014/main" val="1961469395"/>
                    </a:ext>
                  </a:extLst>
                </a:gridCol>
                <a:gridCol w="922218">
                  <a:extLst>
                    <a:ext uri="{9D8B030D-6E8A-4147-A177-3AD203B41FA5}">
                      <a16:colId xmlns:a16="http://schemas.microsoft.com/office/drawing/2014/main" val="2805848552"/>
                    </a:ext>
                  </a:extLst>
                </a:gridCol>
                <a:gridCol w="922727">
                  <a:extLst>
                    <a:ext uri="{9D8B030D-6E8A-4147-A177-3AD203B41FA5}">
                      <a16:colId xmlns:a16="http://schemas.microsoft.com/office/drawing/2014/main" val="3658228854"/>
                    </a:ext>
                  </a:extLst>
                </a:gridCol>
                <a:gridCol w="922727">
                  <a:extLst>
                    <a:ext uri="{9D8B030D-6E8A-4147-A177-3AD203B41FA5}">
                      <a16:colId xmlns:a16="http://schemas.microsoft.com/office/drawing/2014/main" val="1504694585"/>
                    </a:ext>
                  </a:extLst>
                </a:gridCol>
              </a:tblGrid>
              <a:tr h="294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Harvest 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difference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lower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upper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 value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709562"/>
                  </a:ext>
                </a:extLst>
              </a:tr>
              <a:tr h="294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3-1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1.22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2.22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0.23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4014675"/>
                  </a:ext>
                </a:extLst>
              </a:tr>
              <a:tr h="294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4-1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1.25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2.39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-</a:t>
                      </a:r>
                      <a:r>
                        <a:rPr lang="en-GB" sz="1100" dirty="0" smtClean="0">
                          <a:effectLst/>
                        </a:rPr>
                        <a:t>0.11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157588"/>
                  </a:ext>
                </a:extLst>
              </a:tr>
              <a:tr h="294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7-1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1.19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2.29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0.10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358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9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6A7DDE-6226-4D9D-90DC-A5945925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endParaRPr lang="en-GB" sz="9000" i="1" dirty="0"/>
          </a:p>
          <a:p>
            <a:endParaRPr lang="en-GB" sz="9000" i="1" dirty="0"/>
          </a:p>
          <a:p>
            <a:endParaRPr lang="en-GB" sz="9000" i="1" dirty="0"/>
          </a:p>
          <a:p>
            <a:endParaRPr lang="en-GB" sz="9000" i="1" dirty="0"/>
          </a:p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1026" name="Picture 2" descr="Collapse all">
            <a:extLst>
              <a:ext uri="{FF2B5EF4-FFF2-40B4-BE49-F238E27FC236}">
                <a16:creationId xmlns:a16="http://schemas.microsoft.com/office/drawing/2014/main" id="{232405FB-3F4D-4590-850D-92306297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922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rint all">
            <a:extLst>
              <a:ext uri="{FF2B5EF4-FFF2-40B4-BE49-F238E27FC236}">
                <a16:creationId xmlns:a16="http://schemas.microsoft.com/office/drawing/2014/main" id="{608667E3-73C2-4D06-B2CB-CEAE1B4A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0589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mail.google.com/mail/u/0/images/cleardot.gif">
            <a:extLst>
              <a:ext uri="{FF2B5EF4-FFF2-40B4-BE49-F238E27FC236}">
                <a16:creationId xmlns:a16="http://schemas.microsoft.com/office/drawing/2014/main" id="{2559724C-DB63-4ABF-AE0B-CC415605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il.google.com/mail/u/0/images/cleardot.gif">
            <a:extLst>
              <a:ext uri="{FF2B5EF4-FFF2-40B4-BE49-F238E27FC236}">
                <a16:creationId xmlns:a16="http://schemas.microsoft.com/office/drawing/2014/main" id="{FAC78DA7-B8D6-4717-8E89-915158A9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mail.google.com/mail/u/0/images/cleardot.gif">
            <a:extLst>
              <a:ext uri="{FF2B5EF4-FFF2-40B4-BE49-F238E27FC236}">
                <a16:creationId xmlns:a16="http://schemas.microsoft.com/office/drawing/2014/main" id="{C5A41605-4E7E-4DE6-997C-29CE1B04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il.google.com/mail/u/0/images/cleardot.gif">
            <a:extLst>
              <a:ext uri="{FF2B5EF4-FFF2-40B4-BE49-F238E27FC236}">
                <a16:creationId xmlns:a16="http://schemas.microsoft.com/office/drawing/2014/main" id="{871E731D-6AD4-4474-A764-84D18E8B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9E7E8D-9CCA-402C-9E5A-96538C1A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2" y="0"/>
            <a:ext cx="1448323" cy="90698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51418-0834-4274-84E8-91561E42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11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C03B45-B8C6-40BF-BF47-A7BF3CCA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CCACB9-E185-4991-95BD-65E7AB34C1E8}"/>
              </a:ext>
            </a:extLst>
          </p:cNvPr>
          <p:cNvSpPr/>
          <p:nvPr/>
        </p:nvSpPr>
        <p:spPr>
          <a:xfrm>
            <a:off x="565484" y="1082842"/>
            <a:ext cx="94066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The results of this study clearly shows a time dependency of elemental </a:t>
            </a:r>
            <a:r>
              <a:rPr lang="en-GB" dirty="0" smtClean="0"/>
              <a:t>accumulation.</a:t>
            </a:r>
          </a:p>
          <a:p>
            <a:endParaRPr lang="en-GB" dirty="0" smtClean="0"/>
          </a:p>
          <a:p>
            <a:r>
              <a:rPr lang="en-GB" dirty="0" smtClean="0"/>
              <a:t>However, there is a statistically significant difference between </a:t>
            </a:r>
            <a:r>
              <a:rPr lang="en-GB" dirty="0"/>
              <a:t>essential nutrients and other </a:t>
            </a:r>
            <a:r>
              <a:rPr lang="en-GB"/>
              <a:t>strategic </a:t>
            </a:r>
            <a:r>
              <a:rPr lang="en-GB" smtClean="0"/>
              <a:t>elements;</a:t>
            </a:r>
            <a:endParaRPr lang="en-GB" dirty="0"/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Among  different plant species (</a:t>
            </a:r>
            <a:r>
              <a:rPr lang="en-GB" dirty="0" err="1"/>
              <a:t>df</a:t>
            </a:r>
            <a:r>
              <a:rPr lang="en-GB" dirty="0"/>
              <a:t> = 6, F Test = 7.098, P value &lt; 0.001)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Between the different plant tissues ( </a:t>
            </a:r>
            <a:r>
              <a:rPr lang="en-GB" dirty="0" err="1"/>
              <a:t>df</a:t>
            </a:r>
            <a:r>
              <a:rPr lang="en-GB" dirty="0"/>
              <a:t> = 1, F Test = 33.366, P value &lt; 0.001)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Among the different elements (</a:t>
            </a:r>
            <a:r>
              <a:rPr lang="en-GB" dirty="0" err="1"/>
              <a:t>df</a:t>
            </a:r>
            <a:r>
              <a:rPr lang="en-GB" dirty="0"/>
              <a:t> = 6, F Test =2.126, P  value &lt; 0.001)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46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6A7DDE-6226-4D9D-90DC-A5945925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en-GB" sz="9000" i="1" dirty="0"/>
          </a:p>
          <a:p>
            <a:endParaRPr lang="en-GB" sz="9000" i="1" dirty="0"/>
          </a:p>
          <a:p>
            <a:endParaRPr lang="en-GB" sz="9000" i="1" dirty="0"/>
          </a:p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1026" name="Picture 2" descr="Collapse all">
            <a:extLst>
              <a:ext uri="{FF2B5EF4-FFF2-40B4-BE49-F238E27FC236}">
                <a16:creationId xmlns:a16="http://schemas.microsoft.com/office/drawing/2014/main" id="{232405FB-3F4D-4590-850D-92306297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922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rint all">
            <a:extLst>
              <a:ext uri="{FF2B5EF4-FFF2-40B4-BE49-F238E27FC236}">
                <a16:creationId xmlns:a16="http://schemas.microsoft.com/office/drawing/2014/main" id="{608667E3-73C2-4D06-B2CB-CEAE1B4A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0589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mail.google.com/mail/u/0/images/cleardot.gif">
            <a:extLst>
              <a:ext uri="{FF2B5EF4-FFF2-40B4-BE49-F238E27FC236}">
                <a16:creationId xmlns:a16="http://schemas.microsoft.com/office/drawing/2014/main" id="{2559724C-DB63-4ABF-AE0B-CC415605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il.google.com/mail/u/0/images/cleardot.gif">
            <a:extLst>
              <a:ext uri="{FF2B5EF4-FFF2-40B4-BE49-F238E27FC236}">
                <a16:creationId xmlns:a16="http://schemas.microsoft.com/office/drawing/2014/main" id="{FAC78DA7-B8D6-4717-8E89-915158A9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mail.google.com/mail/u/0/images/cleardot.gif">
            <a:extLst>
              <a:ext uri="{FF2B5EF4-FFF2-40B4-BE49-F238E27FC236}">
                <a16:creationId xmlns:a16="http://schemas.microsoft.com/office/drawing/2014/main" id="{C5A41605-4E7E-4DE6-997C-29CE1B04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il.google.com/mail/u/0/images/cleardot.gif">
            <a:extLst>
              <a:ext uri="{FF2B5EF4-FFF2-40B4-BE49-F238E27FC236}">
                <a16:creationId xmlns:a16="http://schemas.microsoft.com/office/drawing/2014/main" id="{871E731D-6AD4-4474-A764-84D18E8B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9E7E8D-9CCA-402C-9E5A-96538C1A8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2" y="23150"/>
            <a:ext cx="1448323" cy="90698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51418-0834-4274-84E8-91561E42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2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C03B45-B8C6-40BF-BF47-A7BF3CCA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pic>
        <p:nvPicPr>
          <p:cNvPr id="12" name="Grafik 7">
            <a:extLst>
              <a:ext uri="{FF2B5EF4-FFF2-40B4-BE49-F238E27FC236}">
                <a16:creationId xmlns:a16="http://schemas.microsoft.com/office/drawing/2014/main" id="{3655F94F-36EC-4095-A774-F10F9E19EB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3988" r="18649" b="5622"/>
          <a:stretch/>
        </p:blipFill>
        <p:spPr>
          <a:xfrm>
            <a:off x="1500994" y="653449"/>
            <a:ext cx="4306485" cy="4085319"/>
          </a:xfrm>
          <a:prstGeom prst="rect">
            <a:avLst/>
          </a:prstGeom>
        </p:spPr>
      </p:pic>
      <p:pic>
        <p:nvPicPr>
          <p:cNvPr id="13" name="Grafik 1">
            <a:extLst>
              <a:ext uri="{FF2B5EF4-FFF2-40B4-BE49-F238E27FC236}">
                <a16:creationId xmlns:a16="http://schemas.microsoft.com/office/drawing/2014/main" id="{F00879AD-6E4A-4256-A546-D96210E27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098" y="5133144"/>
            <a:ext cx="5797146" cy="1008113"/>
          </a:xfrm>
          <a:prstGeom prst="rect">
            <a:avLst/>
          </a:prstGeom>
        </p:spPr>
      </p:pic>
      <p:pic>
        <p:nvPicPr>
          <p:cNvPr id="14" name="Grafik 8">
            <a:extLst>
              <a:ext uri="{FF2B5EF4-FFF2-40B4-BE49-F238E27FC236}">
                <a16:creationId xmlns:a16="http://schemas.microsoft.com/office/drawing/2014/main" id="{FFD07C13-94C5-4255-944F-3A255EDD27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377" y="541421"/>
            <a:ext cx="2758861" cy="4421958"/>
          </a:xfrm>
          <a:prstGeom prst="rect">
            <a:avLst/>
          </a:prstGeom>
        </p:spPr>
      </p:pic>
      <p:pic>
        <p:nvPicPr>
          <p:cNvPr id="15" name="Grafik 12">
            <a:extLst>
              <a:ext uri="{FF2B5EF4-FFF2-40B4-BE49-F238E27FC236}">
                <a16:creationId xmlns:a16="http://schemas.microsoft.com/office/drawing/2014/main" id="{5C35855C-F2B4-42E6-84AC-AE45BAAFEA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r="4851" b="9400"/>
          <a:stretch/>
        </p:blipFill>
        <p:spPr>
          <a:xfrm>
            <a:off x="1500994" y="4819840"/>
            <a:ext cx="4306485" cy="126295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 rot="5400000">
            <a:off x="4567034" y="2206634"/>
            <a:ext cx="3076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Greenhouse Set-</a:t>
            </a:r>
            <a:r>
              <a:rPr lang="de-DE" sz="2800" dirty="0" err="1" smtClean="0"/>
              <a:t>up</a:t>
            </a:r>
            <a:r>
              <a:rPr lang="de-DE" sz="2800" dirty="0" smtClean="0"/>
              <a:t>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4510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6A7DDE-6226-4D9D-90DC-A5945925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en-GB" sz="9000" i="1" dirty="0"/>
          </a:p>
          <a:p>
            <a:endParaRPr lang="en-GB" sz="9000" i="1" dirty="0"/>
          </a:p>
          <a:p>
            <a:endParaRPr lang="en-GB" sz="9000" i="1" dirty="0"/>
          </a:p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1026" name="Picture 2" descr="Collapse all">
            <a:extLst>
              <a:ext uri="{FF2B5EF4-FFF2-40B4-BE49-F238E27FC236}">
                <a16:creationId xmlns:a16="http://schemas.microsoft.com/office/drawing/2014/main" id="{232405FB-3F4D-4590-850D-92306297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922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rint all">
            <a:extLst>
              <a:ext uri="{FF2B5EF4-FFF2-40B4-BE49-F238E27FC236}">
                <a16:creationId xmlns:a16="http://schemas.microsoft.com/office/drawing/2014/main" id="{608667E3-73C2-4D06-B2CB-CEAE1B4A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0589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mail.google.com/mail/u/0/images/cleardot.gif">
            <a:extLst>
              <a:ext uri="{FF2B5EF4-FFF2-40B4-BE49-F238E27FC236}">
                <a16:creationId xmlns:a16="http://schemas.microsoft.com/office/drawing/2014/main" id="{2559724C-DB63-4ABF-AE0B-CC415605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il.google.com/mail/u/0/images/cleardot.gif">
            <a:extLst>
              <a:ext uri="{FF2B5EF4-FFF2-40B4-BE49-F238E27FC236}">
                <a16:creationId xmlns:a16="http://schemas.microsoft.com/office/drawing/2014/main" id="{FAC78DA7-B8D6-4717-8E89-915158A9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mail.google.com/mail/u/0/images/cleardot.gif">
            <a:extLst>
              <a:ext uri="{FF2B5EF4-FFF2-40B4-BE49-F238E27FC236}">
                <a16:creationId xmlns:a16="http://schemas.microsoft.com/office/drawing/2014/main" id="{C5A41605-4E7E-4DE6-997C-29CE1B04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il.google.com/mail/u/0/images/cleardot.gif">
            <a:extLst>
              <a:ext uri="{FF2B5EF4-FFF2-40B4-BE49-F238E27FC236}">
                <a16:creationId xmlns:a16="http://schemas.microsoft.com/office/drawing/2014/main" id="{871E731D-6AD4-4474-A764-84D18E8B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9E7E8D-9CCA-402C-9E5A-96538C1A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2" y="0"/>
            <a:ext cx="1448323" cy="90698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51418-0834-4274-84E8-91561E42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3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C03B45-B8C6-40BF-BF47-A7BF3CCA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graphicFrame>
        <p:nvGraphicFramePr>
          <p:cNvPr id="12" name="Tabelle 6">
            <a:extLst>
              <a:ext uri="{FF2B5EF4-FFF2-40B4-BE49-F238E27FC236}">
                <a16:creationId xmlns:a16="http://schemas.microsoft.com/office/drawing/2014/main" id="{5AAFCF4D-3586-46A1-84D1-D68ACC89A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16478"/>
              </p:ext>
            </p:extLst>
          </p:nvPr>
        </p:nvGraphicFramePr>
        <p:xfrm>
          <a:off x="0" y="3933930"/>
          <a:ext cx="843387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646">
                  <a:extLst>
                    <a:ext uri="{9D8B030D-6E8A-4147-A177-3AD203B41FA5}">
                      <a16:colId xmlns:a16="http://schemas.microsoft.com/office/drawing/2014/main" val="978225482"/>
                    </a:ext>
                  </a:extLst>
                </a:gridCol>
                <a:gridCol w="1405646">
                  <a:extLst>
                    <a:ext uri="{9D8B030D-6E8A-4147-A177-3AD203B41FA5}">
                      <a16:colId xmlns:a16="http://schemas.microsoft.com/office/drawing/2014/main" val="835023662"/>
                    </a:ext>
                  </a:extLst>
                </a:gridCol>
                <a:gridCol w="1405646">
                  <a:extLst>
                    <a:ext uri="{9D8B030D-6E8A-4147-A177-3AD203B41FA5}">
                      <a16:colId xmlns:a16="http://schemas.microsoft.com/office/drawing/2014/main" val="4149752420"/>
                    </a:ext>
                  </a:extLst>
                </a:gridCol>
                <a:gridCol w="1405646">
                  <a:extLst>
                    <a:ext uri="{9D8B030D-6E8A-4147-A177-3AD203B41FA5}">
                      <a16:colId xmlns:a16="http://schemas.microsoft.com/office/drawing/2014/main" val="1918841536"/>
                    </a:ext>
                  </a:extLst>
                </a:gridCol>
                <a:gridCol w="1405646">
                  <a:extLst>
                    <a:ext uri="{9D8B030D-6E8A-4147-A177-3AD203B41FA5}">
                      <a16:colId xmlns:a16="http://schemas.microsoft.com/office/drawing/2014/main" val="1500131107"/>
                    </a:ext>
                  </a:extLst>
                </a:gridCol>
                <a:gridCol w="1405646">
                  <a:extLst>
                    <a:ext uri="{9D8B030D-6E8A-4147-A177-3AD203B41FA5}">
                      <a16:colId xmlns:a16="http://schemas.microsoft.com/office/drawing/2014/main" val="4152874420"/>
                    </a:ext>
                  </a:extLst>
                </a:gridCol>
              </a:tblGrid>
              <a:tr h="30416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Ge</a:t>
                      </a:r>
                      <a:r>
                        <a:rPr lang="de-DE" dirty="0"/>
                        <a:t> [mg/kg]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Si [g/kg]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 [mg/kg]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Ca</a:t>
                      </a:r>
                      <a:r>
                        <a:rPr lang="de-DE" dirty="0"/>
                        <a:t> [g/kg]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Fe</a:t>
                      </a:r>
                      <a:r>
                        <a:rPr lang="de-DE" dirty="0"/>
                        <a:t> [mg/kg]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784422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r>
                        <a:rPr lang="de-DE" dirty="0" err="1"/>
                        <a:t>Gesamtkonz</a:t>
                      </a:r>
                      <a:r>
                        <a:rPr lang="de-D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1,82</a:t>
                      </a:r>
                      <a:r>
                        <a:rPr lang="de-DE" dirty="0">
                          <a:latin typeface="Calibri" panose="020F0502020204030204" pitchFamily="34" charset="0"/>
                        </a:rPr>
                        <a:t>±0,21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111,4</a:t>
                      </a:r>
                      <a:r>
                        <a:rPr lang="de-DE" dirty="0">
                          <a:latin typeface="Calibri" panose="020F0502020204030204" pitchFamily="34" charset="0"/>
                        </a:rPr>
                        <a:t>±17,0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23,07</a:t>
                      </a:r>
                      <a:r>
                        <a:rPr lang="de-DE" dirty="0">
                          <a:latin typeface="Calibri" panose="020F0502020204030204" pitchFamily="34" charset="0"/>
                        </a:rPr>
                        <a:t>±1,57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7,35</a:t>
                      </a:r>
                      <a:r>
                        <a:rPr lang="de-DE" dirty="0">
                          <a:latin typeface="Calibri" panose="020F0502020204030204" pitchFamily="34" charset="0"/>
                        </a:rPr>
                        <a:t>±0,68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23572</a:t>
                      </a:r>
                      <a:r>
                        <a:rPr lang="de-DE" dirty="0">
                          <a:latin typeface="Calibri" panose="020F0502020204030204" pitchFamily="34" charset="0"/>
                        </a:rPr>
                        <a:t>±2027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445027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r>
                        <a:rPr lang="de-DE" dirty="0"/>
                        <a:t>Fraktion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0,049</a:t>
                      </a:r>
                      <a:r>
                        <a:rPr lang="de-DE" dirty="0">
                          <a:latin typeface="Calibri" panose="020F0502020204030204" pitchFamily="34" charset="0"/>
                        </a:rPr>
                        <a:t>±0,001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0,116</a:t>
                      </a:r>
                      <a:r>
                        <a:rPr lang="de-DE" dirty="0">
                          <a:latin typeface="Calibri" panose="020F0502020204030204" pitchFamily="34" charset="0"/>
                        </a:rPr>
                        <a:t>±0,004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0,056</a:t>
                      </a:r>
                      <a:r>
                        <a:rPr lang="de-DE" dirty="0">
                          <a:latin typeface="Calibri" panose="020F0502020204030204" pitchFamily="34" charset="0"/>
                        </a:rPr>
                        <a:t>±0,001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4,21</a:t>
                      </a:r>
                      <a:r>
                        <a:rPr lang="de-DE" dirty="0">
                          <a:latin typeface="Calibri" panose="020F0502020204030204" pitchFamily="34" charset="0"/>
                        </a:rPr>
                        <a:t>±0,15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0,77</a:t>
                      </a:r>
                      <a:r>
                        <a:rPr lang="de-DE" dirty="0">
                          <a:latin typeface="Calibri" panose="020F0502020204030204" pitchFamily="34" charset="0"/>
                        </a:rPr>
                        <a:t>±1,50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908063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r>
                        <a:rPr lang="de-DE" dirty="0"/>
                        <a:t>Fraktion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0,053</a:t>
                      </a:r>
                      <a:r>
                        <a:rPr lang="de-DE" dirty="0">
                          <a:latin typeface="Calibri" panose="020F0502020204030204" pitchFamily="34" charset="0"/>
                        </a:rPr>
                        <a:t>±0,002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0,132</a:t>
                      </a:r>
                      <a:r>
                        <a:rPr lang="de-DE" dirty="0">
                          <a:latin typeface="Calibri" panose="020F0502020204030204" pitchFamily="34" charset="0"/>
                        </a:rPr>
                        <a:t>±0,007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0,335</a:t>
                      </a:r>
                      <a:r>
                        <a:rPr lang="de-DE" dirty="0">
                          <a:latin typeface="Calibri" panose="020F0502020204030204" pitchFamily="34" charset="0"/>
                        </a:rPr>
                        <a:t>±0,022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0,48</a:t>
                      </a:r>
                      <a:r>
                        <a:rPr lang="de-DE" dirty="0">
                          <a:latin typeface="Calibri" panose="020F0502020204030204" pitchFamily="34" charset="0"/>
                        </a:rPr>
                        <a:t>±0,06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15,77</a:t>
                      </a:r>
                      <a:r>
                        <a:rPr lang="de-DE" dirty="0">
                          <a:latin typeface="Calibri" panose="020F0502020204030204" pitchFamily="34" charset="0"/>
                        </a:rPr>
                        <a:t>±0,21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88012"/>
                  </a:ext>
                </a:extLst>
              </a:tr>
            </a:tbl>
          </a:graphicData>
        </a:graphic>
      </p:graphicFrame>
      <p:pic>
        <p:nvPicPr>
          <p:cNvPr id="14" name="Grafik 8">
            <a:extLst>
              <a:ext uri="{FF2B5EF4-FFF2-40B4-BE49-F238E27FC236}">
                <a16:creationId xmlns:a16="http://schemas.microsoft.com/office/drawing/2014/main" id="{A3EC979D-D435-4F89-B8A4-1B73C1A82D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856" b="15001"/>
          <a:stretch/>
        </p:blipFill>
        <p:spPr>
          <a:xfrm>
            <a:off x="8872498" y="700354"/>
            <a:ext cx="2083004" cy="1860284"/>
          </a:xfrm>
          <a:prstGeom prst="rect">
            <a:avLst/>
          </a:prstGeom>
        </p:spPr>
      </p:pic>
      <p:pic>
        <p:nvPicPr>
          <p:cNvPr id="15" name="Grafik 6">
            <a:extLst>
              <a:ext uri="{FF2B5EF4-FFF2-40B4-BE49-F238E27FC236}">
                <a16:creationId xmlns:a16="http://schemas.microsoft.com/office/drawing/2014/main" id="{DC555CCE-9550-42C5-86D1-09BB0CE78E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44" y="706031"/>
            <a:ext cx="1949156" cy="183439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6F1A46A-CD39-4933-A532-5FE2AAD88823}"/>
              </a:ext>
            </a:extLst>
          </p:cNvPr>
          <p:cNvSpPr/>
          <p:nvPr/>
        </p:nvSpPr>
        <p:spPr>
          <a:xfrm rot="5400000">
            <a:off x="1491003" y="3132543"/>
            <a:ext cx="612266" cy="346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79180FC-6541-450C-AB8C-6479673CDD41}"/>
              </a:ext>
            </a:extLst>
          </p:cNvPr>
          <p:cNvSpPr/>
          <p:nvPr/>
        </p:nvSpPr>
        <p:spPr>
          <a:xfrm rot="5400000">
            <a:off x="9497278" y="3242379"/>
            <a:ext cx="301792" cy="245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9BDF3F8-FF42-41E8-A296-78320CA472D6}"/>
              </a:ext>
            </a:extLst>
          </p:cNvPr>
          <p:cNvSpPr/>
          <p:nvPr/>
        </p:nvSpPr>
        <p:spPr>
          <a:xfrm rot="1554581">
            <a:off x="8013354" y="1739322"/>
            <a:ext cx="563481" cy="28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1C0635C-E7BD-4BBC-A07B-5CCB4B7FA446}"/>
              </a:ext>
            </a:extLst>
          </p:cNvPr>
          <p:cNvSpPr/>
          <p:nvPr/>
        </p:nvSpPr>
        <p:spPr>
          <a:xfrm rot="2661930">
            <a:off x="9447287" y="2233736"/>
            <a:ext cx="468031" cy="270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23" name="Grafik 5">
            <a:extLst>
              <a:ext uri="{FF2B5EF4-FFF2-40B4-BE49-F238E27FC236}">
                <a16:creationId xmlns:a16="http://schemas.microsoft.com/office/drawing/2014/main" id="{8F0A88FE-2360-4536-AADD-51FF8344A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860" y="1147129"/>
            <a:ext cx="4657184" cy="18332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A04B808-9F01-4EC5-9267-AAD6EEDE0BFA}"/>
              </a:ext>
            </a:extLst>
          </p:cNvPr>
          <p:cNvSpPr txBox="1"/>
          <p:nvPr/>
        </p:nvSpPr>
        <p:spPr>
          <a:xfrm>
            <a:off x="9311670" y="2895456"/>
            <a:ext cx="2179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Milling</a:t>
            </a:r>
          </a:p>
          <a:p>
            <a:endParaRPr lang="en-GB" dirty="0"/>
          </a:p>
          <a:p>
            <a:r>
              <a:rPr lang="en-GB" dirty="0"/>
              <a:t>Weighing</a:t>
            </a:r>
          </a:p>
          <a:p>
            <a:endParaRPr lang="en-GB" dirty="0"/>
          </a:p>
          <a:p>
            <a:r>
              <a:rPr lang="en-GB" dirty="0"/>
              <a:t>Decomposition</a:t>
            </a:r>
          </a:p>
          <a:p>
            <a:endParaRPr lang="en-GB" dirty="0"/>
          </a:p>
          <a:p>
            <a:r>
              <a:rPr lang="en-GB" dirty="0"/>
              <a:t>Microwave digestion</a:t>
            </a:r>
          </a:p>
          <a:p>
            <a:endParaRPr lang="en-GB" dirty="0"/>
          </a:p>
          <a:p>
            <a:r>
              <a:rPr lang="en-GB" dirty="0"/>
              <a:t>Dilution</a:t>
            </a:r>
          </a:p>
          <a:p>
            <a:endParaRPr lang="en-GB" dirty="0"/>
          </a:p>
          <a:p>
            <a:r>
              <a:rPr lang="en-GB" dirty="0"/>
              <a:t>ICP-MS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C71AD26-DC24-4147-A0C2-2C98D4246799}"/>
              </a:ext>
            </a:extLst>
          </p:cNvPr>
          <p:cNvSpPr/>
          <p:nvPr/>
        </p:nvSpPr>
        <p:spPr>
          <a:xfrm rot="5099150">
            <a:off x="9625455" y="3793958"/>
            <a:ext cx="300638" cy="242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6F7A552-4553-4399-AD94-D647C46446C6}"/>
              </a:ext>
            </a:extLst>
          </p:cNvPr>
          <p:cNvSpPr/>
          <p:nvPr/>
        </p:nvSpPr>
        <p:spPr>
          <a:xfrm rot="5099150">
            <a:off x="9676211" y="4336265"/>
            <a:ext cx="281503" cy="244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6F9F8C6-32AC-4C00-B432-B81B56DEE511}"/>
              </a:ext>
            </a:extLst>
          </p:cNvPr>
          <p:cNvSpPr/>
          <p:nvPr/>
        </p:nvSpPr>
        <p:spPr>
          <a:xfrm rot="5099150">
            <a:off x="9707386" y="4862813"/>
            <a:ext cx="281503" cy="244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131FC5B-2B15-4621-9ECF-B4CFF9E6BF5D}"/>
              </a:ext>
            </a:extLst>
          </p:cNvPr>
          <p:cNvSpPr/>
          <p:nvPr/>
        </p:nvSpPr>
        <p:spPr>
          <a:xfrm rot="5099150">
            <a:off x="9764184" y="5425320"/>
            <a:ext cx="281503" cy="244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feld 1"/>
          <p:cNvSpPr txBox="1"/>
          <p:nvPr/>
        </p:nvSpPr>
        <p:spPr>
          <a:xfrm>
            <a:off x="942713" y="3485023"/>
            <a:ext cx="197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Soil</a:t>
            </a:r>
            <a:r>
              <a:rPr lang="de-DE" dirty="0" smtClean="0"/>
              <a:t> charaterisation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698932" y="2235789"/>
            <a:ext cx="3713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Heap from contruction site in campus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963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6A7DDE-6226-4D9D-90DC-A5945925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en-GB" sz="9000" i="1" dirty="0"/>
          </a:p>
          <a:p>
            <a:endParaRPr lang="en-GB" sz="9000" i="1" dirty="0"/>
          </a:p>
          <a:p>
            <a:endParaRPr lang="en-GB" sz="9000" i="1" dirty="0"/>
          </a:p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1026" name="Picture 2" descr="Collapse all">
            <a:extLst>
              <a:ext uri="{FF2B5EF4-FFF2-40B4-BE49-F238E27FC236}">
                <a16:creationId xmlns:a16="http://schemas.microsoft.com/office/drawing/2014/main" id="{232405FB-3F4D-4590-850D-92306297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922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rint all">
            <a:extLst>
              <a:ext uri="{FF2B5EF4-FFF2-40B4-BE49-F238E27FC236}">
                <a16:creationId xmlns:a16="http://schemas.microsoft.com/office/drawing/2014/main" id="{608667E3-73C2-4D06-B2CB-CEAE1B4A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0589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mail.google.com/mail/u/0/images/cleardot.gif">
            <a:extLst>
              <a:ext uri="{FF2B5EF4-FFF2-40B4-BE49-F238E27FC236}">
                <a16:creationId xmlns:a16="http://schemas.microsoft.com/office/drawing/2014/main" id="{2559724C-DB63-4ABF-AE0B-CC415605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il.google.com/mail/u/0/images/cleardot.gif">
            <a:extLst>
              <a:ext uri="{FF2B5EF4-FFF2-40B4-BE49-F238E27FC236}">
                <a16:creationId xmlns:a16="http://schemas.microsoft.com/office/drawing/2014/main" id="{FAC78DA7-B8D6-4717-8E89-915158A9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mail.google.com/mail/u/0/images/cleardot.gif">
            <a:extLst>
              <a:ext uri="{FF2B5EF4-FFF2-40B4-BE49-F238E27FC236}">
                <a16:creationId xmlns:a16="http://schemas.microsoft.com/office/drawing/2014/main" id="{C5A41605-4E7E-4DE6-997C-29CE1B04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il.google.com/mail/u/0/images/cleardot.gif">
            <a:extLst>
              <a:ext uri="{FF2B5EF4-FFF2-40B4-BE49-F238E27FC236}">
                <a16:creationId xmlns:a16="http://schemas.microsoft.com/office/drawing/2014/main" id="{871E731D-6AD4-4474-A764-84D18E8B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9E7E8D-9CCA-402C-9E5A-96538C1A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2" y="0"/>
            <a:ext cx="1448323" cy="90698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51418-0834-4274-84E8-91561E42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4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C03B45-B8C6-40BF-BF47-A7BF3CCA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graphicFrame>
        <p:nvGraphicFramePr>
          <p:cNvPr id="16" name="Diagramm 1">
            <a:extLst>
              <a:ext uri="{FF2B5EF4-FFF2-40B4-BE49-F238E27FC236}">
                <a16:creationId xmlns:a16="http://schemas.microsoft.com/office/drawing/2014/main" id="{989A682C-AC8D-4488-AD39-D790D466B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438093"/>
              </p:ext>
            </p:extLst>
          </p:nvPr>
        </p:nvGraphicFramePr>
        <p:xfrm>
          <a:off x="6037362" y="1645673"/>
          <a:ext cx="4364219" cy="218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m 2">
            <a:extLst>
              <a:ext uri="{FF2B5EF4-FFF2-40B4-BE49-F238E27FC236}">
                <a16:creationId xmlns:a16="http://schemas.microsoft.com/office/drawing/2014/main" id="{49DC6F2A-7932-44FB-B08A-23862B5E40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851975"/>
              </p:ext>
            </p:extLst>
          </p:nvPr>
        </p:nvGraphicFramePr>
        <p:xfrm>
          <a:off x="1528763" y="1645673"/>
          <a:ext cx="4408353" cy="227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DC9FBCA-F62B-4DFE-92C9-92577463F584}"/>
              </a:ext>
            </a:extLst>
          </p:cNvPr>
          <p:cNvSpPr txBox="1"/>
          <p:nvPr/>
        </p:nvSpPr>
        <p:spPr>
          <a:xfrm>
            <a:off x="2209016" y="834066"/>
            <a:ext cx="9127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Concentrations of Si, Ca, Ge and La in shoot and root biomass</a:t>
            </a:r>
          </a:p>
          <a:p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59F6AE-46E8-4350-8254-3184AB409D31}"/>
              </a:ext>
            </a:extLst>
          </p:cNvPr>
          <p:cNvSpPr txBox="1"/>
          <p:nvPr/>
        </p:nvSpPr>
        <p:spPr>
          <a:xfrm>
            <a:off x="2209016" y="4735231"/>
            <a:ext cx="346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err="1"/>
              <a:t>Avena</a:t>
            </a:r>
            <a:r>
              <a:rPr lang="en-GB" sz="3200" i="1" dirty="0"/>
              <a:t> sativa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798777" y="4878377"/>
            <a:ext cx="3740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 smtClean="0"/>
              <a:t>There</a:t>
            </a:r>
            <a:r>
              <a:rPr lang="de-DE" sz="1400" i="1" smtClean="0"/>
              <a:t> </a:t>
            </a:r>
            <a:r>
              <a:rPr lang="de-DE" sz="1400" i="1" smtClean="0"/>
              <a:t>seems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to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be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association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between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Ca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and</a:t>
            </a:r>
            <a:r>
              <a:rPr lang="de-DE" sz="1400" i="1" dirty="0" smtClean="0"/>
              <a:t> Si</a:t>
            </a:r>
          </a:p>
          <a:p>
            <a:r>
              <a:rPr lang="de-DE" sz="1400" i="1" dirty="0" smtClean="0"/>
              <a:t>Also </a:t>
            </a:r>
            <a:r>
              <a:rPr lang="de-DE" sz="1400" i="1" dirty="0" err="1" smtClean="0"/>
              <a:t>between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Ge</a:t>
            </a:r>
            <a:r>
              <a:rPr lang="de-DE" sz="1400" i="1" dirty="0" smtClean="0"/>
              <a:t>  </a:t>
            </a:r>
            <a:r>
              <a:rPr lang="de-DE" sz="1400" i="1" dirty="0" err="1" smtClean="0"/>
              <a:t>and</a:t>
            </a:r>
            <a:r>
              <a:rPr lang="de-DE" sz="1400" i="1" dirty="0" smtClean="0"/>
              <a:t> La in all </a:t>
            </a:r>
            <a:r>
              <a:rPr lang="de-DE" sz="1400" i="1" dirty="0" err="1" smtClean="0"/>
              <a:t>the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species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402962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6A7DDE-6226-4D9D-90DC-A5945925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en-GB" sz="9000" i="1" dirty="0"/>
          </a:p>
          <a:p>
            <a:endParaRPr lang="en-GB" sz="9000" i="1" dirty="0"/>
          </a:p>
          <a:p>
            <a:endParaRPr lang="en-GB" sz="9000" i="1" dirty="0"/>
          </a:p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1026" name="Picture 2" descr="Collapse all">
            <a:extLst>
              <a:ext uri="{FF2B5EF4-FFF2-40B4-BE49-F238E27FC236}">
                <a16:creationId xmlns:a16="http://schemas.microsoft.com/office/drawing/2014/main" id="{232405FB-3F4D-4590-850D-92306297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922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rint all">
            <a:extLst>
              <a:ext uri="{FF2B5EF4-FFF2-40B4-BE49-F238E27FC236}">
                <a16:creationId xmlns:a16="http://schemas.microsoft.com/office/drawing/2014/main" id="{608667E3-73C2-4D06-B2CB-CEAE1B4A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0589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mail.google.com/mail/u/0/images/cleardot.gif">
            <a:extLst>
              <a:ext uri="{FF2B5EF4-FFF2-40B4-BE49-F238E27FC236}">
                <a16:creationId xmlns:a16="http://schemas.microsoft.com/office/drawing/2014/main" id="{2559724C-DB63-4ABF-AE0B-CC415605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il.google.com/mail/u/0/images/cleardot.gif">
            <a:extLst>
              <a:ext uri="{FF2B5EF4-FFF2-40B4-BE49-F238E27FC236}">
                <a16:creationId xmlns:a16="http://schemas.microsoft.com/office/drawing/2014/main" id="{FAC78DA7-B8D6-4717-8E89-915158A9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mail.google.com/mail/u/0/images/cleardot.gif">
            <a:extLst>
              <a:ext uri="{FF2B5EF4-FFF2-40B4-BE49-F238E27FC236}">
                <a16:creationId xmlns:a16="http://schemas.microsoft.com/office/drawing/2014/main" id="{C5A41605-4E7E-4DE6-997C-29CE1B04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il.google.com/mail/u/0/images/cleardot.gif">
            <a:extLst>
              <a:ext uri="{FF2B5EF4-FFF2-40B4-BE49-F238E27FC236}">
                <a16:creationId xmlns:a16="http://schemas.microsoft.com/office/drawing/2014/main" id="{871E731D-6AD4-4474-A764-84D18E8B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9E7E8D-9CCA-402C-9E5A-96538C1A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2" y="0"/>
            <a:ext cx="1448323" cy="90698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51418-0834-4274-84E8-91561E42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5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C03B45-B8C6-40BF-BF47-A7BF3CCA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graphicFrame>
        <p:nvGraphicFramePr>
          <p:cNvPr id="12" name="Diagramm 1">
            <a:extLst>
              <a:ext uri="{FF2B5EF4-FFF2-40B4-BE49-F238E27FC236}">
                <a16:creationId xmlns:a16="http://schemas.microsoft.com/office/drawing/2014/main" id="{807CFEF4-2567-4855-A272-B1D5D7CD7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197484"/>
              </p:ext>
            </p:extLst>
          </p:nvPr>
        </p:nvGraphicFramePr>
        <p:xfrm>
          <a:off x="2278433" y="1922463"/>
          <a:ext cx="4565279" cy="276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m 2">
            <a:extLst>
              <a:ext uri="{FF2B5EF4-FFF2-40B4-BE49-F238E27FC236}">
                <a16:creationId xmlns:a16="http://schemas.microsoft.com/office/drawing/2014/main" id="{DE07BCFE-52A0-41EC-9163-B56C8D53A4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544766"/>
              </p:ext>
            </p:extLst>
          </p:nvPr>
        </p:nvGraphicFramePr>
        <p:xfrm>
          <a:off x="6843712" y="2068513"/>
          <a:ext cx="4565279" cy="276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F39F38B-AD80-4593-B19C-CCADD5687378}"/>
              </a:ext>
            </a:extLst>
          </p:cNvPr>
          <p:cNvSpPr txBox="1"/>
          <p:nvPr/>
        </p:nvSpPr>
        <p:spPr>
          <a:xfrm>
            <a:off x="2226558" y="812178"/>
            <a:ext cx="9127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Concentrations of Si, Ca, Ge and La in shoot and root biomass</a:t>
            </a:r>
          </a:p>
          <a:p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37F50-0855-4209-85A7-1D8E5586070B}"/>
              </a:ext>
            </a:extLst>
          </p:cNvPr>
          <p:cNvSpPr txBox="1"/>
          <p:nvPr/>
        </p:nvSpPr>
        <p:spPr>
          <a:xfrm>
            <a:off x="2686050" y="5372100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err="1"/>
              <a:t>Phalaris</a:t>
            </a:r>
            <a:r>
              <a:rPr lang="en-GB" dirty="0"/>
              <a:t> </a:t>
            </a:r>
            <a:r>
              <a:rPr lang="en-GB" sz="3200" dirty="0" err="1"/>
              <a:t>arudinacea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5165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6A7DDE-6226-4D9D-90DC-A5945925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en-GB" sz="9000" i="1" dirty="0"/>
          </a:p>
          <a:p>
            <a:endParaRPr lang="en-GB" sz="9000" i="1" dirty="0"/>
          </a:p>
          <a:p>
            <a:endParaRPr lang="en-GB" sz="9000" i="1" dirty="0"/>
          </a:p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1026" name="Picture 2" descr="Collapse all">
            <a:extLst>
              <a:ext uri="{FF2B5EF4-FFF2-40B4-BE49-F238E27FC236}">
                <a16:creationId xmlns:a16="http://schemas.microsoft.com/office/drawing/2014/main" id="{232405FB-3F4D-4590-850D-92306297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922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rint all">
            <a:extLst>
              <a:ext uri="{FF2B5EF4-FFF2-40B4-BE49-F238E27FC236}">
                <a16:creationId xmlns:a16="http://schemas.microsoft.com/office/drawing/2014/main" id="{608667E3-73C2-4D06-B2CB-CEAE1B4A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0589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mail.google.com/mail/u/0/images/cleardot.gif">
            <a:extLst>
              <a:ext uri="{FF2B5EF4-FFF2-40B4-BE49-F238E27FC236}">
                <a16:creationId xmlns:a16="http://schemas.microsoft.com/office/drawing/2014/main" id="{2559724C-DB63-4ABF-AE0B-CC415605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il.google.com/mail/u/0/images/cleardot.gif">
            <a:extLst>
              <a:ext uri="{FF2B5EF4-FFF2-40B4-BE49-F238E27FC236}">
                <a16:creationId xmlns:a16="http://schemas.microsoft.com/office/drawing/2014/main" id="{FAC78DA7-B8D6-4717-8E89-915158A9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mail.google.com/mail/u/0/images/cleardot.gif">
            <a:extLst>
              <a:ext uri="{FF2B5EF4-FFF2-40B4-BE49-F238E27FC236}">
                <a16:creationId xmlns:a16="http://schemas.microsoft.com/office/drawing/2014/main" id="{C5A41605-4E7E-4DE6-997C-29CE1B04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il.google.com/mail/u/0/images/cleardot.gif">
            <a:extLst>
              <a:ext uri="{FF2B5EF4-FFF2-40B4-BE49-F238E27FC236}">
                <a16:creationId xmlns:a16="http://schemas.microsoft.com/office/drawing/2014/main" id="{871E731D-6AD4-4474-A764-84D18E8B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9E7E8D-9CCA-402C-9E5A-96538C1A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2" y="0"/>
            <a:ext cx="1448323" cy="90698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51418-0834-4274-84E8-91561E42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6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C03B45-B8C6-40BF-BF47-A7BF3CCA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graphicFrame>
        <p:nvGraphicFramePr>
          <p:cNvPr id="12" name="Diagramm 1">
            <a:extLst>
              <a:ext uri="{FF2B5EF4-FFF2-40B4-BE49-F238E27FC236}">
                <a16:creationId xmlns:a16="http://schemas.microsoft.com/office/drawing/2014/main" id="{18E7795E-1488-46BE-BEDD-FFCB05CB6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957705"/>
              </p:ext>
            </p:extLst>
          </p:nvPr>
        </p:nvGraphicFramePr>
        <p:xfrm>
          <a:off x="1528763" y="1964952"/>
          <a:ext cx="4565279" cy="276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m 2">
            <a:extLst>
              <a:ext uri="{FF2B5EF4-FFF2-40B4-BE49-F238E27FC236}">
                <a16:creationId xmlns:a16="http://schemas.microsoft.com/office/drawing/2014/main" id="{E67D85B9-D0D0-4067-A85B-68D09E4250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645267"/>
              </p:ext>
            </p:extLst>
          </p:nvPr>
        </p:nvGraphicFramePr>
        <p:xfrm>
          <a:off x="5969371" y="1997916"/>
          <a:ext cx="4565279" cy="276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B3589E3-560C-4F21-9AFF-850534B24C43}"/>
              </a:ext>
            </a:extLst>
          </p:cNvPr>
          <p:cNvSpPr txBox="1"/>
          <p:nvPr/>
        </p:nvSpPr>
        <p:spPr>
          <a:xfrm>
            <a:off x="2209016" y="834066"/>
            <a:ext cx="9127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Concentrations of Si, Ca, Ge and La in shoot and root biomass</a:t>
            </a:r>
          </a:p>
          <a:p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31F818-D257-4733-93F7-F854383F0E87}"/>
              </a:ext>
            </a:extLst>
          </p:cNvPr>
          <p:cNvSpPr txBox="1"/>
          <p:nvPr/>
        </p:nvSpPr>
        <p:spPr>
          <a:xfrm>
            <a:off x="2209016" y="4986747"/>
            <a:ext cx="2610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err="1"/>
              <a:t>Zea</a:t>
            </a:r>
            <a:r>
              <a:rPr lang="en-GB" sz="3200" i="1" dirty="0"/>
              <a:t> mays</a:t>
            </a:r>
          </a:p>
        </p:txBody>
      </p:sp>
    </p:spTree>
    <p:extLst>
      <p:ext uri="{BB962C8B-B14F-4D97-AF65-F5344CB8AC3E}">
        <p14:creationId xmlns:p14="http://schemas.microsoft.com/office/powerpoint/2010/main" val="287915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6A7DDE-6226-4D9D-90DC-A5945925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en-GB" sz="9000" i="1" dirty="0"/>
          </a:p>
          <a:p>
            <a:endParaRPr lang="en-GB" sz="9000" i="1" dirty="0"/>
          </a:p>
          <a:p>
            <a:endParaRPr lang="en-GB" sz="9000" i="1" dirty="0"/>
          </a:p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1026" name="Picture 2" descr="Collapse all">
            <a:extLst>
              <a:ext uri="{FF2B5EF4-FFF2-40B4-BE49-F238E27FC236}">
                <a16:creationId xmlns:a16="http://schemas.microsoft.com/office/drawing/2014/main" id="{232405FB-3F4D-4590-850D-92306297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922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rint all">
            <a:extLst>
              <a:ext uri="{FF2B5EF4-FFF2-40B4-BE49-F238E27FC236}">
                <a16:creationId xmlns:a16="http://schemas.microsoft.com/office/drawing/2014/main" id="{608667E3-73C2-4D06-B2CB-CEAE1B4A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0589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mail.google.com/mail/u/0/images/cleardot.gif">
            <a:extLst>
              <a:ext uri="{FF2B5EF4-FFF2-40B4-BE49-F238E27FC236}">
                <a16:creationId xmlns:a16="http://schemas.microsoft.com/office/drawing/2014/main" id="{2559724C-DB63-4ABF-AE0B-CC415605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il.google.com/mail/u/0/images/cleardot.gif">
            <a:extLst>
              <a:ext uri="{FF2B5EF4-FFF2-40B4-BE49-F238E27FC236}">
                <a16:creationId xmlns:a16="http://schemas.microsoft.com/office/drawing/2014/main" id="{FAC78DA7-B8D6-4717-8E89-915158A9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mail.google.com/mail/u/0/images/cleardot.gif">
            <a:extLst>
              <a:ext uri="{FF2B5EF4-FFF2-40B4-BE49-F238E27FC236}">
                <a16:creationId xmlns:a16="http://schemas.microsoft.com/office/drawing/2014/main" id="{C5A41605-4E7E-4DE6-997C-29CE1B04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il.google.com/mail/u/0/images/cleardot.gif">
            <a:extLst>
              <a:ext uri="{FF2B5EF4-FFF2-40B4-BE49-F238E27FC236}">
                <a16:creationId xmlns:a16="http://schemas.microsoft.com/office/drawing/2014/main" id="{871E731D-6AD4-4474-A764-84D18E8B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9E7E8D-9CCA-402C-9E5A-96538C1A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2" y="0"/>
            <a:ext cx="1448323" cy="90698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51418-0834-4274-84E8-91561E42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7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C03B45-B8C6-40BF-BF47-A7BF3CCA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3589E3-560C-4F21-9AFF-850534B24C43}"/>
              </a:ext>
            </a:extLst>
          </p:cNvPr>
          <p:cNvSpPr txBox="1"/>
          <p:nvPr/>
        </p:nvSpPr>
        <p:spPr>
          <a:xfrm>
            <a:off x="2209016" y="834066"/>
            <a:ext cx="91977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Concentrations of </a:t>
            </a:r>
            <a:r>
              <a:rPr lang="en-GB" sz="3600" b="1" dirty="0"/>
              <a:t>Si</a:t>
            </a:r>
            <a:r>
              <a:rPr lang="en-GB" sz="2800" dirty="0"/>
              <a:t>, Ca, Ge and La in shoot and root biomass</a:t>
            </a:r>
          </a:p>
          <a:p>
            <a:endParaRPr lang="en-GB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B668A1-52ED-456E-A7F9-B696FC1C120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9" y="1446496"/>
            <a:ext cx="7612831" cy="50893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6E4C3E-8B9F-4BBE-BF36-0089B0EC4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86069"/>
              </p:ext>
            </p:extLst>
          </p:nvPr>
        </p:nvGraphicFramePr>
        <p:xfrm>
          <a:off x="7640054" y="3982454"/>
          <a:ext cx="4535902" cy="1619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980">
                  <a:extLst>
                    <a:ext uri="{9D8B030D-6E8A-4147-A177-3AD203B41FA5}">
                      <a16:colId xmlns:a16="http://schemas.microsoft.com/office/drawing/2014/main" val="1415359778"/>
                    </a:ext>
                  </a:extLst>
                </a:gridCol>
                <a:gridCol w="906980">
                  <a:extLst>
                    <a:ext uri="{9D8B030D-6E8A-4147-A177-3AD203B41FA5}">
                      <a16:colId xmlns:a16="http://schemas.microsoft.com/office/drawing/2014/main" val="2586190667"/>
                    </a:ext>
                  </a:extLst>
                </a:gridCol>
                <a:gridCol w="906980">
                  <a:extLst>
                    <a:ext uri="{9D8B030D-6E8A-4147-A177-3AD203B41FA5}">
                      <a16:colId xmlns:a16="http://schemas.microsoft.com/office/drawing/2014/main" val="1675768107"/>
                    </a:ext>
                  </a:extLst>
                </a:gridCol>
                <a:gridCol w="907481">
                  <a:extLst>
                    <a:ext uri="{9D8B030D-6E8A-4147-A177-3AD203B41FA5}">
                      <a16:colId xmlns:a16="http://schemas.microsoft.com/office/drawing/2014/main" val="2516167980"/>
                    </a:ext>
                  </a:extLst>
                </a:gridCol>
                <a:gridCol w="907481">
                  <a:extLst>
                    <a:ext uri="{9D8B030D-6E8A-4147-A177-3AD203B41FA5}">
                      <a16:colId xmlns:a16="http://schemas.microsoft.com/office/drawing/2014/main" val="2039602185"/>
                    </a:ext>
                  </a:extLst>
                </a:gridCol>
              </a:tblGrid>
              <a:tr h="2313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Harvest 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difference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lower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upper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 value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4441467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2-1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4845.2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9165.5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524.9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8278876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3-1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6940.6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11260.9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2620.4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0.00005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137172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4-1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8583.2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13531.8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3634.7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0.000008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192128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5-1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4977.0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9979.2  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</a:t>
                      </a:r>
                      <a:r>
                        <a:rPr lang="en-GB" sz="1100" dirty="0" smtClean="0">
                          <a:effectLst/>
                        </a:rPr>
                        <a:t>25.1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9498565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6-1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5759.4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10708.0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810.9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6995033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7-1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7381.3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12144.5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-</a:t>
                      </a:r>
                      <a:r>
                        <a:rPr lang="en-GB" sz="1100" dirty="0" smtClean="0">
                          <a:effectLst/>
                        </a:rPr>
                        <a:t>2618.2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0.0001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799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89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6A7DDE-6226-4D9D-90DC-A5945925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en-GB" sz="9000" i="1" dirty="0"/>
          </a:p>
          <a:p>
            <a:endParaRPr lang="en-GB" sz="9000" i="1" dirty="0"/>
          </a:p>
          <a:p>
            <a:endParaRPr lang="en-GB" sz="9000" i="1" dirty="0"/>
          </a:p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1026" name="Picture 2" descr="Collapse all">
            <a:extLst>
              <a:ext uri="{FF2B5EF4-FFF2-40B4-BE49-F238E27FC236}">
                <a16:creationId xmlns:a16="http://schemas.microsoft.com/office/drawing/2014/main" id="{232405FB-3F4D-4590-850D-92306297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922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rint all">
            <a:extLst>
              <a:ext uri="{FF2B5EF4-FFF2-40B4-BE49-F238E27FC236}">
                <a16:creationId xmlns:a16="http://schemas.microsoft.com/office/drawing/2014/main" id="{608667E3-73C2-4D06-B2CB-CEAE1B4A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0589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mail.google.com/mail/u/0/images/cleardot.gif">
            <a:extLst>
              <a:ext uri="{FF2B5EF4-FFF2-40B4-BE49-F238E27FC236}">
                <a16:creationId xmlns:a16="http://schemas.microsoft.com/office/drawing/2014/main" id="{2559724C-DB63-4ABF-AE0B-CC415605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il.google.com/mail/u/0/images/cleardot.gif">
            <a:extLst>
              <a:ext uri="{FF2B5EF4-FFF2-40B4-BE49-F238E27FC236}">
                <a16:creationId xmlns:a16="http://schemas.microsoft.com/office/drawing/2014/main" id="{FAC78DA7-B8D6-4717-8E89-915158A9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mail.google.com/mail/u/0/images/cleardot.gif">
            <a:extLst>
              <a:ext uri="{FF2B5EF4-FFF2-40B4-BE49-F238E27FC236}">
                <a16:creationId xmlns:a16="http://schemas.microsoft.com/office/drawing/2014/main" id="{C5A41605-4E7E-4DE6-997C-29CE1B04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il.google.com/mail/u/0/images/cleardot.gif">
            <a:extLst>
              <a:ext uri="{FF2B5EF4-FFF2-40B4-BE49-F238E27FC236}">
                <a16:creationId xmlns:a16="http://schemas.microsoft.com/office/drawing/2014/main" id="{871E731D-6AD4-4474-A764-84D18E8B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9E7E8D-9CCA-402C-9E5A-96538C1A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2" y="0"/>
            <a:ext cx="1448323" cy="90698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51418-0834-4274-84E8-91561E42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8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C03B45-B8C6-40BF-BF47-A7BF3CCA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3589E3-560C-4F21-9AFF-850534B24C43}"/>
              </a:ext>
            </a:extLst>
          </p:cNvPr>
          <p:cNvSpPr txBox="1"/>
          <p:nvPr/>
        </p:nvSpPr>
        <p:spPr>
          <a:xfrm>
            <a:off x="2209016" y="834066"/>
            <a:ext cx="92330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Concentrations of Si, </a:t>
            </a:r>
            <a:r>
              <a:rPr lang="en-GB" sz="3600" b="1" dirty="0"/>
              <a:t>Ca</a:t>
            </a:r>
            <a:r>
              <a:rPr lang="en-GB" sz="2800" dirty="0"/>
              <a:t>, Ge and La in shoot and root biomass</a:t>
            </a:r>
          </a:p>
          <a:p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D00D63-DD14-4D1D-AEA1-1CC8459C736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9412"/>
            <a:ext cx="8153401" cy="5305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A3C386-A80F-4F18-BA47-220CC180C865}"/>
              </a:ext>
            </a:extLst>
          </p:cNvPr>
          <p:cNvSpPr txBox="1"/>
          <p:nvPr/>
        </p:nvSpPr>
        <p:spPr>
          <a:xfrm>
            <a:off x="8420100" y="3429000"/>
            <a:ext cx="363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statistically significant difference between the </a:t>
            </a:r>
            <a:r>
              <a:rPr lang="en-GB" dirty="0" smtClean="0"/>
              <a:t>different harvest dates</a:t>
            </a:r>
            <a:endParaRPr lang="en-GB" dirty="0"/>
          </a:p>
          <a:p>
            <a:r>
              <a:rPr lang="en-GB" dirty="0"/>
              <a:t>Day 3-1 (P value  = 0.06 (&gt;.05))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5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6A7DDE-6226-4D9D-90DC-A5945925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en-GB" sz="9000" i="1" dirty="0"/>
          </a:p>
          <a:p>
            <a:endParaRPr lang="en-GB" sz="9000" i="1" dirty="0"/>
          </a:p>
          <a:p>
            <a:endParaRPr lang="en-GB" sz="9000" i="1" dirty="0"/>
          </a:p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1026" name="Picture 2" descr="Collapse all">
            <a:extLst>
              <a:ext uri="{FF2B5EF4-FFF2-40B4-BE49-F238E27FC236}">
                <a16:creationId xmlns:a16="http://schemas.microsoft.com/office/drawing/2014/main" id="{232405FB-3F4D-4590-850D-92306297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922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rint all">
            <a:extLst>
              <a:ext uri="{FF2B5EF4-FFF2-40B4-BE49-F238E27FC236}">
                <a16:creationId xmlns:a16="http://schemas.microsoft.com/office/drawing/2014/main" id="{608667E3-73C2-4D06-B2CB-CEAE1B4A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0589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mail.google.com/mail/u/0/images/cleardot.gif">
            <a:extLst>
              <a:ext uri="{FF2B5EF4-FFF2-40B4-BE49-F238E27FC236}">
                <a16:creationId xmlns:a16="http://schemas.microsoft.com/office/drawing/2014/main" id="{2559724C-DB63-4ABF-AE0B-CC415605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il.google.com/mail/u/0/images/cleardot.gif">
            <a:extLst>
              <a:ext uri="{FF2B5EF4-FFF2-40B4-BE49-F238E27FC236}">
                <a16:creationId xmlns:a16="http://schemas.microsoft.com/office/drawing/2014/main" id="{FAC78DA7-B8D6-4717-8E89-915158A9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mail.google.com/mail/u/0/images/cleardot.gif">
            <a:extLst>
              <a:ext uri="{FF2B5EF4-FFF2-40B4-BE49-F238E27FC236}">
                <a16:creationId xmlns:a16="http://schemas.microsoft.com/office/drawing/2014/main" id="{C5A41605-4E7E-4DE6-997C-29CE1B04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il.google.com/mail/u/0/images/cleardot.gif">
            <a:extLst>
              <a:ext uri="{FF2B5EF4-FFF2-40B4-BE49-F238E27FC236}">
                <a16:creationId xmlns:a16="http://schemas.microsoft.com/office/drawing/2014/main" id="{871E731D-6AD4-4474-A764-84D18E8B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560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9E7E8D-9CCA-402C-9E5A-96538C1A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2" y="0"/>
            <a:ext cx="1448323" cy="90698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51418-0834-4274-84E8-91561E42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7748-B752-4E15-A906-05AFAE89A682}" type="slidenum">
              <a:rPr lang="en-GB" smtClean="0"/>
              <a:t>9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C03B45-B8C6-40BF-BF47-A7BF3CCA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Institute for Biosciences Interdisciplinary Ecological Centre Biology/Ecology Group Leipziger Straße 29 09599 Freiberg / Germany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3589E3-560C-4F21-9AFF-850534B24C43}"/>
              </a:ext>
            </a:extLst>
          </p:cNvPr>
          <p:cNvSpPr txBox="1"/>
          <p:nvPr/>
        </p:nvSpPr>
        <p:spPr>
          <a:xfrm>
            <a:off x="2209016" y="834066"/>
            <a:ext cx="92442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Concentrations of Si, Ca, </a:t>
            </a:r>
            <a:r>
              <a:rPr lang="en-GB" sz="3600" b="1" dirty="0"/>
              <a:t>Ge</a:t>
            </a:r>
            <a:r>
              <a:rPr lang="en-GB" sz="2800" dirty="0"/>
              <a:t> and La in shoot and root biomass</a:t>
            </a:r>
          </a:p>
          <a:p>
            <a:endParaRPr lang="en-GB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0F79C3-8AAB-4698-9D13-32FD7893FA1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69" y="1253590"/>
            <a:ext cx="8392048" cy="5257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6F2280-418D-4FE5-974C-3E4847797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39427"/>
              </p:ext>
            </p:extLst>
          </p:nvPr>
        </p:nvGraphicFramePr>
        <p:xfrm>
          <a:off x="7411453" y="4043629"/>
          <a:ext cx="4780545" cy="1418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899">
                  <a:extLst>
                    <a:ext uri="{9D8B030D-6E8A-4147-A177-3AD203B41FA5}">
                      <a16:colId xmlns:a16="http://schemas.microsoft.com/office/drawing/2014/main" val="2789539943"/>
                    </a:ext>
                  </a:extLst>
                </a:gridCol>
                <a:gridCol w="955899">
                  <a:extLst>
                    <a:ext uri="{9D8B030D-6E8A-4147-A177-3AD203B41FA5}">
                      <a16:colId xmlns:a16="http://schemas.microsoft.com/office/drawing/2014/main" val="3527095841"/>
                    </a:ext>
                  </a:extLst>
                </a:gridCol>
                <a:gridCol w="955899">
                  <a:extLst>
                    <a:ext uri="{9D8B030D-6E8A-4147-A177-3AD203B41FA5}">
                      <a16:colId xmlns:a16="http://schemas.microsoft.com/office/drawing/2014/main" val="116612368"/>
                    </a:ext>
                  </a:extLst>
                </a:gridCol>
                <a:gridCol w="956424">
                  <a:extLst>
                    <a:ext uri="{9D8B030D-6E8A-4147-A177-3AD203B41FA5}">
                      <a16:colId xmlns:a16="http://schemas.microsoft.com/office/drawing/2014/main" val="1108945783"/>
                    </a:ext>
                  </a:extLst>
                </a:gridCol>
                <a:gridCol w="956424">
                  <a:extLst>
                    <a:ext uri="{9D8B030D-6E8A-4147-A177-3AD203B41FA5}">
                      <a16:colId xmlns:a16="http://schemas.microsoft.com/office/drawing/2014/main" val="1608235094"/>
                    </a:ext>
                  </a:extLst>
                </a:gridCol>
              </a:tblGrid>
              <a:tr h="238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Harvest 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difference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lower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upper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 value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4712784"/>
                  </a:ext>
                </a:extLst>
              </a:tr>
              <a:tr h="470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3-1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0.16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0.29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0.03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0094851"/>
                  </a:ext>
                </a:extLst>
              </a:tr>
              <a:tr h="470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4-1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0.18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0.33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0.02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941939"/>
                  </a:ext>
                </a:extLst>
              </a:tr>
              <a:tr h="238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7-1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0.18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0.33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r>
                        <a:rPr lang="en-GB" sz="1100" dirty="0" smtClean="0">
                          <a:effectLst/>
                        </a:rPr>
                        <a:t>0.04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0.004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37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62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Breitbild</PresentationFormat>
  <Paragraphs>230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ms902881</dc:creator>
  <cp:lastModifiedBy>Melvice-Ngalle Epede</cp:lastModifiedBy>
  <cp:revision>48</cp:revision>
  <dcterms:created xsi:type="dcterms:W3CDTF">2018-04-08T05:57:23Z</dcterms:created>
  <dcterms:modified xsi:type="dcterms:W3CDTF">2018-05-09T12:54:23Z</dcterms:modified>
</cp:coreProperties>
</file>