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7" r:id="rId2"/>
    <p:sldId id="297" r:id="rId3"/>
    <p:sldId id="300" r:id="rId4"/>
    <p:sldId id="262" r:id="rId5"/>
    <p:sldId id="277" r:id="rId6"/>
    <p:sldId id="276" r:id="rId7"/>
    <p:sldId id="267" r:id="rId8"/>
    <p:sldId id="299" r:id="rId9"/>
    <p:sldId id="264" r:id="rId10"/>
    <p:sldId id="291" r:id="rId11"/>
    <p:sldId id="292" r:id="rId12"/>
    <p:sldId id="293" r:id="rId13"/>
    <p:sldId id="295" r:id="rId14"/>
    <p:sldId id="261" r:id="rId15"/>
    <p:sldId id="268" r:id="rId16"/>
    <p:sldId id="287" r:id="rId17"/>
    <p:sldId id="284" r:id="rId18"/>
    <p:sldId id="288" r:id="rId19"/>
    <p:sldId id="286" r:id="rId20"/>
    <p:sldId id="285" r:id="rId21"/>
    <p:sldId id="269" r:id="rId22"/>
    <p:sldId id="271" r:id="rId23"/>
    <p:sldId id="298" r:id="rId24"/>
    <p:sldId id="294" r:id="rId2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277F2-092B-469C-A197-871BAF017B54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CAAA8-52B9-43B0-BFCB-2E1502084E8B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1730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438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412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568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259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2914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475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334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232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350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862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751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C249A-4AC0-4BE6-834E-B36928B51977}" type="datetimeFigureOut">
              <a:rPr lang="de-AT" smtClean="0"/>
              <a:t>23.05.2018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64D65-F378-40F3-8F5F-36FE02A51DD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172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2.png"/><Relationship Id="rId7" Type="http://schemas.openxmlformats.org/officeDocument/2006/relationships/image" Target="../media/image32.gif"/><Relationship Id="rId12" Type="http://schemas.openxmlformats.org/officeDocument/2006/relationships/image" Target="../media/image4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istik.at/web_de/static/bevoelkerung_zu_quartalsbeginn_seit_2002_nach_bundesland_023582.xlsx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statistik.at/web_de/static/bevoelkerung_zu_jahresbeginn_seit_1981_nach_bundeslaendern_031770.xlsx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hyperlink" Target="https://commons.wikimedia.org/w/index.php?curid=29606863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statistik.at/web_de/statistiken/menschen_und_gesellschaft/bevoelkerung/bevoelkerungsstand_und_veraenderung/bevoelkerung_zu_jahres-_quartalsanfang/023582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meetingorganizer.copernicus.org/EGU2018/EGU2018-9582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35696" y="484206"/>
            <a:ext cx="69847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sz="2800" b="1" dirty="0" smtClean="0">
                <a:ea typeface="Droid Sans Fallback"/>
                <a:cs typeface="Droid Sans Fallback"/>
              </a:rPr>
              <a:t>Evolution of the Viennese Urban Heat Island caused by expected Reduction of Vegetation Fraction in favour of Built-up Land until 2030/2050 </a:t>
            </a:r>
          </a:p>
          <a:p>
            <a:pPr>
              <a:spcBef>
                <a:spcPct val="0"/>
              </a:spcBef>
            </a:pPr>
            <a:endParaRPr lang="de-DE" altLang="de-DE" sz="2000" b="1" dirty="0" smtClean="0">
              <a:ea typeface="Droid Sans Fallback"/>
              <a:cs typeface="Droid Sans Fallback"/>
            </a:endParaRPr>
          </a:p>
          <a:p>
            <a:pPr>
              <a:spcBef>
                <a:spcPct val="0"/>
              </a:spcBef>
            </a:pPr>
            <a:r>
              <a:rPr lang="de-DE" altLang="de-DE" sz="2000" b="1" dirty="0" smtClean="0">
                <a:ea typeface="Droid Sans Fallback"/>
                <a:cs typeface="Droid Sans Fallback"/>
              </a:rPr>
              <a:t>Project: URBANIA - </a:t>
            </a:r>
            <a:r>
              <a:rPr lang="de-DE" altLang="de-DE" b="1" dirty="0" smtClean="0">
                <a:ea typeface="Droid Sans Fallback"/>
                <a:cs typeface="Droid Sans Fallback"/>
              </a:rPr>
              <a:t>Influence of the development of outlying districts and urban growth on the urban heat island of the city of Vienna in the context of climate change</a:t>
            </a:r>
          </a:p>
          <a:p>
            <a:pPr>
              <a:spcBef>
                <a:spcPct val="0"/>
              </a:spcBef>
            </a:pPr>
            <a:r>
              <a:rPr lang="de-DE" altLang="de-DE" sz="1600" b="1" dirty="0" smtClean="0">
                <a:ea typeface="Droid Sans Fallback"/>
                <a:cs typeface="Droid Sans Fallback"/>
              </a:rPr>
              <a:t>ACRP 8</a:t>
            </a:r>
            <a:r>
              <a:rPr lang="de-DE" altLang="de-DE" sz="1600" b="1" baseline="33000" dirty="0" smtClean="0">
                <a:ea typeface="Droid Sans Fallback"/>
                <a:cs typeface="Droid Sans Fallback"/>
              </a:rPr>
              <a:t>th</a:t>
            </a:r>
            <a:r>
              <a:rPr lang="de-DE" altLang="de-DE" sz="1600" b="1" dirty="0" smtClean="0">
                <a:ea typeface="Droid Sans Fallback"/>
                <a:cs typeface="Droid Sans Fallback"/>
              </a:rPr>
              <a:t> call: KR14AC7K11944</a:t>
            </a:r>
            <a:endParaRPr lang="de-DE" altLang="de-DE" sz="1600" b="1" dirty="0">
              <a:ea typeface="Droid Sans Fallback"/>
              <a:cs typeface="Droid Sans Fallbac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35152" y="4132381"/>
            <a:ext cx="6912768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de-DE" altLang="de-DE" sz="1400" b="1" dirty="0" smtClean="0">
                <a:solidFill>
                  <a:srgbClr val="000000"/>
                </a:solidFill>
                <a:ea typeface="Droid Sans Fallback"/>
                <a:cs typeface="Droid Sans Fallback"/>
              </a:rPr>
              <a:t>Project team: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endParaRPr lang="de-DE" altLang="de-DE" sz="1400" b="1" dirty="0">
              <a:solidFill>
                <a:srgbClr val="000000"/>
              </a:solidFill>
              <a:ea typeface="Droid Sans Fallback"/>
              <a:cs typeface="Droid Sans Fallback"/>
            </a:endParaRP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r>
              <a:rPr lang="de-DE" altLang="de-DE" sz="1400" b="1" dirty="0" smtClean="0">
                <a:solidFill>
                  <a:srgbClr val="000000"/>
                </a:solidFill>
                <a:ea typeface="Droid Sans Fallback"/>
                <a:cs typeface="Droid Sans Fallback"/>
              </a:rPr>
              <a:t>Institute of Meteorology,  University of Natural Resources and Life Sciences (BOKU):</a:t>
            </a:r>
            <a:endParaRPr lang="de-DE" altLang="de-DE" sz="1400" b="1" dirty="0">
              <a:solidFill>
                <a:srgbClr val="000000"/>
              </a:solidFill>
              <a:ea typeface="Droid Sans Fallback"/>
              <a:cs typeface="Droid Sans Fallback"/>
            </a:endParaRP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r>
              <a:rPr lang="de-DE" altLang="de-DE" sz="1400" dirty="0">
                <a:solidFill>
                  <a:srgbClr val="000000"/>
                </a:solidFill>
                <a:ea typeface="Droid Sans Fallback"/>
                <a:cs typeface="Droid Sans Fallback"/>
              </a:rPr>
              <a:t>BOKU-Rad: Philipp Weihs, Heidelinde Trimmel, Sandro Oswald</a:t>
            </a: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r>
              <a:rPr lang="de-DE" altLang="de-DE" sz="1400" dirty="0">
                <a:solidFill>
                  <a:srgbClr val="000000"/>
                </a:solidFill>
                <a:ea typeface="Droid Sans Fallback"/>
                <a:cs typeface="Droid Sans Fallback"/>
              </a:rPr>
              <a:t>BOKU-Klim: Herbert Formayer, Imran Nadeem</a:t>
            </a: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r>
              <a:rPr lang="de-DE" altLang="de-DE" sz="1400" dirty="0" smtClean="0">
                <a:solidFill>
                  <a:srgbClr val="000000"/>
                </a:solidFill>
                <a:ea typeface="Droid Sans Fallback"/>
                <a:cs typeface="Droid Sans Fallback"/>
              </a:rPr>
              <a:t>BOKU-Biomet</a:t>
            </a:r>
            <a:r>
              <a:rPr lang="de-DE" altLang="de-DE" sz="1400" dirty="0">
                <a:solidFill>
                  <a:srgbClr val="000000"/>
                </a:solidFill>
                <a:ea typeface="Droid Sans Fallback"/>
                <a:cs typeface="Droid Sans Fallback"/>
              </a:rPr>
              <a:t>: Erich Mursch-Radlgruber, Christian Gützer</a:t>
            </a: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endParaRPr lang="de-DE" altLang="de-DE" sz="1400" i="1" dirty="0">
              <a:solidFill>
                <a:srgbClr val="000000"/>
              </a:solidFill>
              <a:ea typeface="Droid Sans Fallback"/>
              <a:cs typeface="Droid Sans Fallback"/>
            </a:endParaRP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r>
              <a:rPr lang="de-DE" altLang="de-DE" sz="1400" b="1" dirty="0" smtClean="0">
                <a:solidFill>
                  <a:srgbClr val="000000"/>
                </a:solidFill>
                <a:ea typeface="Droid Sans Fallback"/>
                <a:cs typeface="Droid Sans Fallback"/>
              </a:rPr>
              <a:t>Environmental Agency of Vienna (MA22):</a:t>
            </a:r>
            <a:r>
              <a:rPr lang="de-DE" altLang="de-DE" sz="1400" i="1" dirty="0" smtClean="0">
                <a:solidFill>
                  <a:srgbClr val="000000"/>
                </a:solidFill>
                <a:ea typeface="Droid Sans Fallback"/>
                <a:cs typeface="Droid Sans Fallback"/>
              </a:rPr>
              <a:t> </a:t>
            </a:r>
            <a:r>
              <a:rPr lang="de-DE" altLang="de-DE" sz="1400" dirty="0">
                <a:solidFill>
                  <a:srgbClr val="000000"/>
                </a:solidFill>
                <a:ea typeface="Droid Sans Fallback"/>
                <a:cs typeface="Droid Sans Fallback"/>
              </a:rPr>
              <a:t>Jürgen Preiss, Christian Härtel</a:t>
            </a: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endParaRPr lang="de-DE" altLang="de-DE" sz="1400" dirty="0">
              <a:solidFill>
                <a:srgbClr val="000000"/>
              </a:solidFill>
              <a:ea typeface="Droid Sans Fallback"/>
              <a:cs typeface="Droid Sans Fallback"/>
            </a:endParaRPr>
          </a:p>
          <a:p>
            <a:pPr algn="ctr">
              <a:lnSpc>
                <a:spcPct val="80000"/>
              </a:lnSpc>
              <a:spcBef>
                <a:spcPts val="450"/>
              </a:spcBef>
            </a:pPr>
            <a:r>
              <a:rPr lang="de-DE" altLang="de-DE" sz="1400" b="1" dirty="0" smtClean="0">
                <a:solidFill>
                  <a:srgbClr val="000000"/>
                </a:solidFill>
                <a:ea typeface="Droid Sans Fallback"/>
                <a:cs typeface="Droid Sans Fallback"/>
              </a:rPr>
              <a:t>CNRS-Météo-France</a:t>
            </a:r>
            <a:r>
              <a:rPr lang="de-DE" altLang="de-DE" sz="1400" b="1" dirty="0">
                <a:solidFill>
                  <a:srgbClr val="000000"/>
                </a:solidFill>
                <a:ea typeface="Droid Sans Fallback"/>
                <a:cs typeface="Droid Sans Fallback"/>
              </a:rPr>
              <a:t>:</a:t>
            </a:r>
            <a:r>
              <a:rPr lang="de-DE" altLang="de-DE" sz="1400" dirty="0">
                <a:solidFill>
                  <a:srgbClr val="000000"/>
                </a:solidFill>
                <a:ea typeface="Droid Sans Fallback"/>
                <a:cs typeface="Droid Sans Fallback"/>
              </a:rPr>
              <a:t> Valéry </a:t>
            </a:r>
            <a:r>
              <a:rPr lang="de-DE" altLang="de-DE" sz="1400" dirty="0" smtClean="0">
                <a:solidFill>
                  <a:srgbClr val="000000"/>
                </a:solidFill>
                <a:ea typeface="Droid Sans Fallback"/>
                <a:cs typeface="Droid Sans Fallback"/>
              </a:rPr>
              <a:t>Masson, Robert Schoetter, Aude Lemonsu, Stéphanie Faroux</a:t>
            </a:r>
            <a:endParaRPr lang="de-DE" altLang="de-DE" sz="1400" dirty="0">
              <a:solidFill>
                <a:srgbClr val="000000"/>
              </a:solidFill>
              <a:ea typeface="Droid Sans Fallback"/>
              <a:cs typeface="Droid Sans Fallb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4" name="TextBox 23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5" name="TextBox 24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30" name="TextBox 2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31" name="TextBox 30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32" name="TextBox 31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5840"/>
            <a:ext cx="3672408" cy="2595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4088" y="904940"/>
            <a:ext cx="33892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smtClean="0"/>
              <a:t>Model runs: </a:t>
            </a:r>
          </a:p>
          <a:p>
            <a:endParaRPr lang="de-AT" sz="1600" dirty="0" smtClean="0"/>
          </a:p>
          <a:p>
            <a:r>
              <a:rPr lang="de-AT" sz="1600" dirty="0" smtClean="0">
                <a:solidFill>
                  <a:schemeClr val="tx2"/>
                </a:solidFill>
              </a:rPr>
              <a:t>- </a:t>
            </a:r>
            <a:r>
              <a:rPr lang="de-AT" sz="1600" dirty="0">
                <a:solidFill>
                  <a:schemeClr val="tx2"/>
                </a:solidFill>
              </a:rPr>
              <a:t>WRFv3.9.1 </a:t>
            </a:r>
            <a:r>
              <a:rPr lang="de-AT" sz="1600" dirty="0" smtClean="0">
                <a:solidFill>
                  <a:schemeClr val="tx2"/>
                </a:solidFill>
              </a:rPr>
              <a:t>using USGS </a:t>
            </a:r>
            <a:r>
              <a:rPr lang="de-AT" sz="1600" dirty="0">
                <a:solidFill>
                  <a:schemeClr val="tx2"/>
                </a:solidFill>
              </a:rPr>
              <a:t>classes (US</a:t>
            </a:r>
            <a:r>
              <a:rPr lang="de-AT" sz="1600" dirty="0" smtClean="0">
                <a:solidFill>
                  <a:schemeClr val="tx2"/>
                </a:solidFill>
              </a:rPr>
              <a:t>) </a:t>
            </a:r>
          </a:p>
          <a:p>
            <a:endParaRPr lang="de-AT" sz="1600" dirty="0" smtClean="0"/>
          </a:p>
          <a:p>
            <a:r>
              <a:rPr lang="de-AT" sz="1600" dirty="0" smtClean="0"/>
              <a:t>SURFEXv8 offline runs forced by WRF:</a:t>
            </a:r>
          </a:p>
          <a:p>
            <a:pPr marL="285750" indent="-285750">
              <a:buFontTx/>
              <a:buChar char="-"/>
            </a:pPr>
            <a:r>
              <a:rPr lang="de-AT" sz="1600" dirty="0" smtClean="0">
                <a:solidFill>
                  <a:srgbClr val="FF0000"/>
                </a:solidFill>
              </a:rPr>
              <a:t>WRF/S using ECOCLIMAP (EC)</a:t>
            </a:r>
          </a:p>
          <a:p>
            <a:endParaRPr lang="de-AT" sz="1600" dirty="0" smtClean="0"/>
          </a:p>
          <a:p>
            <a:endParaRPr lang="de-AT" sz="1600" dirty="0"/>
          </a:p>
        </p:txBody>
      </p:sp>
      <p:sp>
        <p:nvSpPr>
          <p:cNvPr id="18" name="Rectangle 17"/>
          <p:cNvSpPr/>
          <p:nvPr/>
        </p:nvSpPr>
        <p:spPr>
          <a:xfrm>
            <a:off x="1835696" y="10712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Comparison WRF, WRF/SURFEX offline and ground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stations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908161"/>
            <a:ext cx="4379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Bias</a:t>
            </a:r>
            <a:endParaRPr lang="de-AT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92" y="3429360"/>
            <a:ext cx="693937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30" name="TextBox 2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31" name="TextBox 30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32" name="TextBox 31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9620"/>
            <a:ext cx="3672407" cy="2595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4088" y="908720"/>
            <a:ext cx="33892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smtClean="0"/>
              <a:t>Model runs: </a:t>
            </a:r>
          </a:p>
          <a:p>
            <a:endParaRPr lang="de-AT" sz="1600" dirty="0" smtClean="0"/>
          </a:p>
          <a:p>
            <a:r>
              <a:rPr lang="de-AT" sz="1600" dirty="0" smtClean="0">
                <a:solidFill>
                  <a:schemeClr val="tx2"/>
                </a:solidFill>
              </a:rPr>
              <a:t>- </a:t>
            </a:r>
            <a:r>
              <a:rPr lang="de-AT" sz="1600" dirty="0">
                <a:solidFill>
                  <a:schemeClr val="tx2"/>
                </a:solidFill>
              </a:rPr>
              <a:t>WRFv3.9.1 </a:t>
            </a:r>
            <a:r>
              <a:rPr lang="de-AT" sz="1600" dirty="0" smtClean="0">
                <a:solidFill>
                  <a:schemeClr val="tx2"/>
                </a:solidFill>
              </a:rPr>
              <a:t>using USGS </a:t>
            </a:r>
            <a:r>
              <a:rPr lang="de-AT" sz="1600" dirty="0">
                <a:solidFill>
                  <a:schemeClr val="tx2"/>
                </a:solidFill>
              </a:rPr>
              <a:t>classes (US</a:t>
            </a:r>
            <a:r>
              <a:rPr lang="de-AT" sz="1600" dirty="0" smtClean="0">
                <a:solidFill>
                  <a:schemeClr val="tx2"/>
                </a:solidFill>
              </a:rPr>
              <a:t>) </a:t>
            </a:r>
          </a:p>
          <a:p>
            <a:endParaRPr lang="de-AT" sz="1600" dirty="0" smtClean="0"/>
          </a:p>
          <a:p>
            <a:r>
              <a:rPr lang="de-AT" sz="1600" dirty="0" smtClean="0"/>
              <a:t>SURFEXv8 offline runs forced by WRF:</a:t>
            </a:r>
          </a:p>
          <a:p>
            <a:pPr marL="285750" indent="-285750">
              <a:buFontTx/>
              <a:buChar char="-"/>
            </a:pPr>
            <a:r>
              <a:rPr lang="de-AT" sz="1600" dirty="0" smtClean="0">
                <a:solidFill>
                  <a:srgbClr val="FF0000"/>
                </a:solidFill>
              </a:rPr>
              <a:t>WRF/S using ECOCLIMAP (EC)</a:t>
            </a:r>
          </a:p>
          <a:p>
            <a:r>
              <a:rPr lang="de-AT" sz="1600" dirty="0" smtClean="0">
                <a:solidFill>
                  <a:srgbClr val="FFC000"/>
                </a:solidFill>
              </a:rPr>
              <a:t>-     WRF/S </a:t>
            </a:r>
            <a:r>
              <a:rPr lang="de-AT" sz="1600" dirty="0">
                <a:solidFill>
                  <a:srgbClr val="FFC000"/>
                </a:solidFill>
              </a:rPr>
              <a:t>high resolution maps (PM) </a:t>
            </a:r>
            <a:endParaRPr lang="de-AT" sz="1600" dirty="0" smtClean="0">
              <a:solidFill>
                <a:srgbClr val="FFC000"/>
              </a:solidFill>
            </a:endParaRPr>
          </a:p>
          <a:p>
            <a:endParaRPr lang="de-AT" sz="1600" dirty="0"/>
          </a:p>
        </p:txBody>
      </p:sp>
      <p:sp>
        <p:nvSpPr>
          <p:cNvPr id="19" name="Rectangle 18"/>
          <p:cNvSpPr/>
          <p:nvPr/>
        </p:nvSpPr>
        <p:spPr>
          <a:xfrm>
            <a:off x="1835696" y="10712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Comparison WRF, WRF/SURFEX offline and ground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stations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2772217"/>
            <a:ext cx="371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rgbClr val="FFC000"/>
                </a:solidFill>
              </a:rPr>
              <a:t>using: highres. building height, surface fractions, UrbanAtlas,CORINE,...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7944" y="908161"/>
            <a:ext cx="4379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Bias</a:t>
            </a:r>
            <a:endParaRPr lang="de-AT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92" y="3429360"/>
            <a:ext cx="6939372" cy="324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30" name="TextBox 2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31" name="TextBox 30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32" name="TextBox 31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9620"/>
            <a:ext cx="3672407" cy="2595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4088" y="908720"/>
            <a:ext cx="42484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smtClean="0"/>
              <a:t>Model runs: </a:t>
            </a:r>
          </a:p>
          <a:p>
            <a:endParaRPr lang="de-AT" sz="1600" dirty="0" smtClean="0"/>
          </a:p>
          <a:p>
            <a:r>
              <a:rPr lang="de-AT" sz="1600" dirty="0" smtClean="0">
                <a:solidFill>
                  <a:schemeClr val="tx2"/>
                </a:solidFill>
              </a:rPr>
              <a:t>- </a:t>
            </a:r>
            <a:r>
              <a:rPr lang="de-AT" sz="1600" dirty="0">
                <a:solidFill>
                  <a:schemeClr val="tx2"/>
                </a:solidFill>
              </a:rPr>
              <a:t>WRFv3.9.1 </a:t>
            </a:r>
            <a:r>
              <a:rPr lang="de-AT" sz="1600" dirty="0" smtClean="0">
                <a:solidFill>
                  <a:schemeClr val="tx2"/>
                </a:solidFill>
              </a:rPr>
              <a:t>using USGS </a:t>
            </a:r>
            <a:r>
              <a:rPr lang="de-AT" sz="1600" dirty="0">
                <a:solidFill>
                  <a:schemeClr val="tx2"/>
                </a:solidFill>
              </a:rPr>
              <a:t>classes (US</a:t>
            </a:r>
            <a:r>
              <a:rPr lang="de-AT" sz="1600" dirty="0" smtClean="0">
                <a:solidFill>
                  <a:schemeClr val="tx2"/>
                </a:solidFill>
              </a:rPr>
              <a:t>) </a:t>
            </a:r>
          </a:p>
          <a:p>
            <a:endParaRPr lang="de-AT" sz="1600" dirty="0" smtClean="0"/>
          </a:p>
          <a:p>
            <a:r>
              <a:rPr lang="de-AT" sz="1600" dirty="0" smtClean="0"/>
              <a:t>SURFEXv8 offline runs forced by WRF:</a:t>
            </a:r>
          </a:p>
          <a:p>
            <a:pPr marL="285750" indent="-285750">
              <a:buFontTx/>
              <a:buChar char="-"/>
            </a:pPr>
            <a:r>
              <a:rPr lang="de-AT" sz="1600" dirty="0" smtClean="0">
                <a:solidFill>
                  <a:srgbClr val="FF0000"/>
                </a:solidFill>
              </a:rPr>
              <a:t>WRF/S using ECOCLIMAP (EC)</a:t>
            </a:r>
          </a:p>
          <a:p>
            <a:r>
              <a:rPr lang="de-AT" sz="1600" dirty="0" smtClean="0">
                <a:solidFill>
                  <a:srgbClr val="FFC000"/>
                </a:solidFill>
              </a:rPr>
              <a:t>-     WRF/S </a:t>
            </a:r>
            <a:r>
              <a:rPr lang="de-AT" sz="1600" dirty="0">
                <a:solidFill>
                  <a:srgbClr val="FFC000"/>
                </a:solidFill>
              </a:rPr>
              <a:t>high resolution maps (PM) </a:t>
            </a:r>
          </a:p>
          <a:p>
            <a:r>
              <a:rPr lang="de-A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     WRF/S </a:t>
            </a:r>
            <a:r>
              <a:rPr lang="de-AT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(PM)S forced by first sigma </a:t>
            </a:r>
            <a:r>
              <a:rPr lang="de-AT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level </a:t>
            </a:r>
            <a:r>
              <a:rPr lang="de-AT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(~40m)</a:t>
            </a:r>
          </a:p>
          <a:p>
            <a:pPr marL="285750" indent="-285750">
              <a:buFontTx/>
              <a:buChar char="-"/>
            </a:pPr>
            <a:endParaRPr lang="de-AT" sz="1600" dirty="0" smtClean="0"/>
          </a:p>
          <a:p>
            <a:endParaRPr lang="de-AT" sz="1600" dirty="0"/>
          </a:p>
        </p:txBody>
      </p:sp>
      <p:sp>
        <p:nvSpPr>
          <p:cNvPr id="18" name="Rectangle 17"/>
          <p:cNvSpPr/>
          <p:nvPr/>
        </p:nvSpPr>
        <p:spPr>
          <a:xfrm>
            <a:off x="1835696" y="10712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Comparison WRF, WRF/SURFEX offline and ground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stations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908161"/>
            <a:ext cx="4379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Bias</a:t>
            </a:r>
            <a:endParaRPr lang="de-AT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92" y="3429360"/>
            <a:ext cx="6939372" cy="324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30" name="TextBox 2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31" name="TextBox 30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32" name="TextBox 31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34" name="TextBox 33"/>
          <p:cNvSpPr txBox="1"/>
          <p:nvPr/>
        </p:nvSpPr>
        <p:spPr>
          <a:xfrm>
            <a:off x="1706276" y="634551"/>
            <a:ext cx="6682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-&gt; WRF tends to underestimate maxima</a:t>
            </a:r>
          </a:p>
          <a:p>
            <a:r>
              <a:rPr lang="de-AT" sz="1600" dirty="0" smtClean="0"/>
              <a:t>-&gt; WRF/SURFEX tends to overestimate maxima</a:t>
            </a:r>
          </a:p>
          <a:p>
            <a:r>
              <a:rPr lang="de-AT" sz="1600" dirty="0" smtClean="0"/>
              <a:t>-&gt; both overestimate minima</a:t>
            </a:r>
          </a:p>
          <a:p>
            <a:r>
              <a:rPr lang="de-AT" sz="1600" dirty="0" smtClean="0"/>
              <a:t>-&gt; clouds are not predicted well</a:t>
            </a:r>
            <a:endParaRPr lang="de-AT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-1617" r="5373" b="5187"/>
          <a:stretch/>
        </p:blipFill>
        <p:spPr>
          <a:xfrm>
            <a:off x="2129220" y="1628800"/>
            <a:ext cx="6475228" cy="511136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35696" y="10712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Comparison WRF, WRF/SURFEX offline and ground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stations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0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50" y="116632"/>
            <a:ext cx="6829195" cy="58238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22" name="TextBox 21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3" name="TextBox 22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4" name="TextBox 23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06" y="1595905"/>
            <a:ext cx="1572290" cy="305723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6216" y="-27384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observed land use change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84176" y="44624"/>
            <a:ext cx="26277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people </a:t>
            </a:r>
            <a:r>
              <a:rPr lang="de-AT" sz="1200" dirty="0"/>
              <a:t>within Vienna city </a:t>
            </a:r>
            <a:r>
              <a:rPr lang="de-AT" sz="1200" dirty="0" smtClean="0"/>
              <a:t>borders:</a:t>
            </a:r>
            <a:endParaRPr lang="de-AT" sz="1200" dirty="0"/>
          </a:p>
          <a:p>
            <a:r>
              <a:rPr lang="de-AT" sz="1200" dirty="0"/>
              <a:t>2001: </a:t>
            </a:r>
            <a:r>
              <a:rPr lang="de-AT" sz="1200" dirty="0" smtClean="0"/>
              <a:t>1.550.123</a:t>
            </a:r>
            <a:endParaRPr lang="de-AT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327376" y="676288"/>
            <a:ext cx="140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CORINE 2000</a:t>
            </a:r>
            <a:endParaRPr lang="de-AT" dirty="0"/>
          </a:p>
        </p:txBody>
      </p:sp>
      <p:sp>
        <p:nvSpPr>
          <p:cNvPr id="26" name="TextBox 25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50" y="116632"/>
            <a:ext cx="6829195" cy="58238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27376" y="676288"/>
            <a:ext cx="140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CORINE 2012</a:t>
            </a:r>
            <a:endParaRPr lang="de-AT" dirty="0"/>
          </a:p>
        </p:txBody>
      </p:sp>
      <p:sp>
        <p:nvSpPr>
          <p:cNvPr id="19" name="TextBox 18"/>
          <p:cNvSpPr txBox="1"/>
          <p:nvPr/>
        </p:nvSpPr>
        <p:spPr>
          <a:xfrm>
            <a:off x="1584175" y="44624"/>
            <a:ext cx="341987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people </a:t>
            </a:r>
            <a:r>
              <a:rPr lang="de-AT" sz="1200" dirty="0"/>
              <a:t>within Vienna city </a:t>
            </a:r>
            <a:r>
              <a:rPr lang="de-AT" sz="1200" dirty="0" smtClean="0"/>
              <a:t>borders:</a:t>
            </a:r>
            <a:endParaRPr lang="de-AT" sz="1200" dirty="0"/>
          </a:p>
          <a:p>
            <a:r>
              <a:rPr lang="de-AT" sz="1200" dirty="0" smtClean="0"/>
              <a:t>2014: 1.766.746 (13J: +216.623) +14% ref. to 2001</a:t>
            </a:r>
          </a:p>
          <a:p>
            <a:r>
              <a:rPr lang="de-AT" sz="1200" dirty="0">
                <a:solidFill>
                  <a:srgbClr val="FF0000"/>
                </a:solidFill>
              </a:rPr>
              <a:t>2030: 2.077.300 (16J: +310.554</a:t>
            </a:r>
            <a:r>
              <a:rPr lang="de-AT" sz="1200" dirty="0" smtClean="0">
                <a:solidFill>
                  <a:srgbClr val="FF0000"/>
                </a:solidFill>
              </a:rPr>
              <a:t>) +18% ref to 2014</a:t>
            </a:r>
            <a:endParaRPr lang="de-AT" sz="1200" dirty="0">
              <a:solidFill>
                <a:srgbClr val="FF0000"/>
              </a:solidFill>
            </a:endParaRPr>
          </a:p>
          <a:p>
            <a:r>
              <a:rPr lang="de-AT" sz="1200" dirty="0">
                <a:solidFill>
                  <a:srgbClr val="FF0000"/>
                </a:solidFill>
              </a:rPr>
              <a:t>2050: 2.286.094 </a:t>
            </a:r>
            <a:r>
              <a:rPr lang="de-AT" sz="1200" dirty="0" smtClean="0">
                <a:solidFill>
                  <a:srgbClr val="FF0000"/>
                </a:solidFill>
              </a:rPr>
              <a:t>(36J</a:t>
            </a:r>
            <a:r>
              <a:rPr lang="de-AT" sz="1200" dirty="0">
                <a:solidFill>
                  <a:srgbClr val="FF0000"/>
                </a:solidFill>
              </a:rPr>
              <a:t>: </a:t>
            </a:r>
            <a:r>
              <a:rPr lang="de-AT" sz="1200" dirty="0" smtClean="0">
                <a:solidFill>
                  <a:srgbClr val="FF0000"/>
                </a:solidFill>
              </a:rPr>
              <a:t>+519.348) +30</a:t>
            </a:r>
            <a:r>
              <a:rPr lang="de-AT" sz="1200" dirty="0">
                <a:solidFill>
                  <a:srgbClr val="FF0000"/>
                </a:solidFill>
              </a:rPr>
              <a:t>% ref to 2014</a:t>
            </a:r>
            <a:endParaRPr lang="de-AT" sz="1200" dirty="0" smtClean="0"/>
          </a:p>
          <a:p>
            <a:r>
              <a:rPr lang="de-AT" sz="1200" dirty="0" smtClean="0"/>
              <a:t>Change of „Mobilitätsreserve?“</a:t>
            </a:r>
            <a:endParaRPr lang="de-AT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25" name="TextBox 24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6" name="TextBox 25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7" name="TextBox 26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06" y="1595905"/>
            <a:ext cx="1572290" cy="30572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516216" y="-36676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observed land use change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12" name="TextBox 1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523695" y="1259468"/>
            <a:ext cx="52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S1</a:t>
            </a:r>
            <a:endParaRPr lang="de-AT" dirty="0"/>
          </a:p>
        </p:txBody>
      </p:sp>
      <p:sp>
        <p:nvSpPr>
          <p:cNvPr id="40" name="TextBox 39"/>
          <p:cNvSpPr txBox="1"/>
          <p:nvPr/>
        </p:nvSpPr>
        <p:spPr>
          <a:xfrm>
            <a:off x="2149770" y="1259468"/>
            <a:ext cx="55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STQ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38" y="1571697"/>
            <a:ext cx="3436510" cy="2577383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619671" y="136385"/>
            <a:ext cx="50341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/>
                </a:solidFill>
              </a:rPr>
              <a:t>Diurnal circle of air temperature  on day </a:t>
            </a:r>
            <a:r>
              <a:rPr lang="de-AT" dirty="0" smtClean="0">
                <a:solidFill>
                  <a:schemeClr val="tx2"/>
                </a:solidFill>
              </a:rPr>
              <a:t>T</a:t>
            </a:r>
            <a:r>
              <a:rPr lang="de-AT" sz="1600" dirty="0" smtClean="0">
                <a:solidFill>
                  <a:schemeClr val="tx2"/>
                </a:solidFill>
              </a:rPr>
              <a:t>max</a:t>
            </a:r>
            <a:r>
              <a:rPr lang="de-AT" dirty="0" smtClean="0">
                <a:solidFill>
                  <a:schemeClr val="tx2"/>
                </a:solidFill>
              </a:rPr>
              <a:t>&gt;30°C („heißer Tag</a:t>
            </a:r>
            <a:r>
              <a:rPr lang="de-AT" dirty="0" smtClean="0">
                <a:solidFill>
                  <a:schemeClr val="tx2"/>
                </a:solidFill>
              </a:rPr>
              <a:t>“) 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602341" y="4545732"/>
            <a:ext cx="13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Max: +0.3 °C</a:t>
            </a:r>
            <a:endParaRPr lang="de-AT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57" b="1064"/>
          <a:stretch/>
        </p:blipFill>
        <p:spPr>
          <a:xfrm>
            <a:off x="3091311" y="4403393"/>
            <a:ext cx="3901348" cy="537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85" y="1609943"/>
            <a:ext cx="3223578" cy="2417684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9119994">
            <a:off x="1877797" y="1413266"/>
            <a:ext cx="240656" cy="319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tangle 6"/>
          <p:cNvSpPr/>
          <p:nvPr/>
        </p:nvSpPr>
        <p:spPr>
          <a:xfrm>
            <a:off x="1625411" y="4560049"/>
            <a:ext cx="84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/>
              <a:t>S1-STQ</a:t>
            </a:r>
            <a:endParaRPr lang="de-AT" dirty="0"/>
          </a:p>
        </p:txBody>
      </p:sp>
      <p:sp>
        <p:nvSpPr>
          <p:cNvPr id="26" name="Rectangle 25"/>
          <p:cNvSpPr/>
          <p:nvPr/>
        </p:nvSpPr>
        <p:spPr>
          <a:xfrm>
            <a:off x="1625411" y="6368238"/>
            <a:ext cx="680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/>
              <a:t>0UTC</a:t>
            </a:r>
            <a:endParaRPr lang="de-AT" dirty="0"/>
          </a:p>
        </p:txBody>
      </p:sp>
      <p:sp>
        <p:nvSpPr>
          <p:cNvPr id="28" name="Rectangle 27"/>
          <p:cNvSpPr/>
          <p:nvPr/>
        </p:nvSpPr>
        <p:spPr>
          <a:xfrm>
            <a:off x="3470825" y="6346973"/>
            <a:ext cx="680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/>
              <a:t>6UTC</a:t>
            </a:r>
            <a:endParaRPr lang="de-AT" dirty="0"/>
          </a:p>
        </p:txBody>
      </p:sp>
      <p:sp>
        <p:nvSpPr>
          <p:cNvPr id="30" name="Rectangle 29"/>
          <p:cNvSpPr/>
          <p:nvPr/>
        </p:nvSpPr>
        <p:spPr>
          <a:xfrm>
            <a:off x="7203802" y="6372036"/>
            <a:ext cx="797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/>
              <a:t>18UTC</a:t>
            </a:r>
            <a:endParaRPr lang="de-AT" dirty="0"/>
          </a:p>
        </p:txBody>
      </p:sp>
      <p:sp>
        <p:nvSpPr>
          <p:cNvPr id="11" name="TextBox 10"/>
          <p:cNvSpPr txBox="1"/>
          <p:nvPr/>
        </p:nvSpPr>
        <p:spPr>
          <a:xfrm>
            <a:off x="2973374" y="855296"/>
            <a:ext cx="19234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 @ 2UTC+ @ </a:t>
            </a:r>
            <a:r>
              <a:rPr lang="de-AT" sz="1200" dirty="0" smtClean="0"/>
              <a:t>13UTC:</a:t>
            </a:r>
          </a:p>
          <a:p>
            <a:r>
              <a:rPr lang="de-AT" sz="1400" dirty="0" smtClean="0"/>
              <a:t>T</a:t>
            </a:r>
            <a:r>
              <a:rPr lang="de-AT" sz="1400" baseline="-25000" dirty="0" smtClean="0"/>
              <a:t>max_urban</a:t>
            </a:r>
            <a:r>
              <a:rPr lang="de-AT" sz="1400" dirty="0" smtClean="0"/>
              <a:t>- T</a:t>
            </a:r>
            <a:r>
              <a:rPr lang="de-AT" sz="1400" baseline="-25000" dirty="0" smtClean="0"/>
              <a:t>min_rural </a:t>
            </a:r>
            <a:r>
              <a:rPr lang="de-AT" sz="1400" dirty="0" smtClean="0"/>
              <a:t>= 8°C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62874" y="6367149"/>
            <a:ext cx="797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/>
              <a:t>12UTC</a:t>
            </a:r>
            <a:endParaRPr lang="de-AT" dirty="0"/>
          </a:p>
        </p:txBody>
      </p:sp>
      <p:sp>
        <p:nvSpPr>
          <p:cNvPr id="13" name="Rectangle 12"/>
          <p:cNvSpPr/>
          <p:nvPr/>
        </p:nvSpPr>
        <p:spPr>
          <a:xfrm>
            <a:off x="1619672" y="755412"/>
            <a:ext cx="1371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FFC000"/>
                </a:solidFill>
              </a:rPr>
              <a:t>WRF/S (</a:t>
            </a:r>
            <a:r>
              <a:rPr lang="de-AT" dirty="0">
                <a:solidFill>
                  <a:srgbClr val="FFC000"/>
                </a:solidFill>
              </a:rPr>
              <a:t>PM)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14" y="4941168"/>
            <a:ext cx="1851428" cy="14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25" y="4941168"/>
            <a:ext cx="1848056" cy="14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74" y="4941168"/>
            <a:ext cx="1840928" cy="14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02" y="4941168"/>
            <a:ext cx="1852867" cy="1440000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482751"/>
              </p:ext>
            </p:extLst>
          </p:nvPr>
        </p:nvGraphicFramePr>
        <p:xfrm>
          <a:off x="6876256" y="485964"/>
          <a:ext cx="2011450" cy="845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450"/>
              </a:tblGrid>
              <a:tr h="475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300" dirty="0" smtClean="0"/>
                        <a:t>2050+</a:t>
                      </a:r>
                      <a:endParaRPr lang="de-AT" sz="13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b="1" dirty="0" smtClean="0">
                          <a:solidFill>
                            <a:srgbClr val="FFFF00"/>
                          </a:solidFill>
                        </a:rPr>
                        <a:t>Scenario 1)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increased built area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&gt;85%</a:t>
                      </a:r>
                      <a:r>
                        <a:rPr lang="de-AT" sz="1200" baseline="0" dirty="0" smtClean="0"/>
                        <a:t> +10%</a:t>
                      </a:r>
                      <a:r>
                        <a:rPr lang="de-AT" sz="1200" dirty="0" smtClean="0"/>
                        <a:t>   </a:t>
                      </a:r>
                      <a:endParaRPr lang="de-AT" sz="1300" dirty="0"/>
                    </a:p>
                  </a:txBody>
                  <a:tcPr marL="67909" marR="67909" marT="33954" marB="33954"/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7951603" y="75982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„DENSER“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25" name="TextBox 24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6" name="TextBox 25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7" name="TextBox 26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5" r="50000" b="38269"/>
          <a:stretch/>
        </p:blipFill>
        <p:spPr bwMode="auto">
          <a:xfrm>
            <a:off x="6449708" y="4739296"/>
            <a:ext cx="2453972" cy="63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951603" y="75982"/>
            <a:ext cx="11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„LARGER“ 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18492"/>
              </p:ext>
            </p:extLst>
          </p:nvPr>
        </p:nvGraphicFramePr>
        <p:xfrm>
          <a:off x="1756077" y="1082397"/>
          <a:ext cx="6890561" cy="294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174"/>
                <a:gridCol w="2218995"/>
                <a:gridCol w="936104"/>
                <a:gridCol w="1080120"/>
                <a:gridCol w="1512168"/>
              </a:tblGrid>
              <a:tr h="488229">
                <a:tc>
                  <a:txBody>
                    <a:bodyPr/>
                    <a:lstStyle/>
                    <a:p>
                      <a:endParaRPr lang="de-AT" sz="13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endParaRPr lang="de-AT" sz="13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300" dirty="0" smtClean="0"/>
                        <a:t>2012</a:t>
                      </a:r>
                    </a:p>
                    <a:p>
                      <a:r>
                        <a:rPr lang="de-AT" sz="1300" dirty="0" smtClean="0"/>
                        <a:t>„STQ“</a:t>
                      </a:r>
                      <a:endParaRPr lang="de-AT" sz="13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300" dirty="0" smtClean="0"/>
                        <a:t>2050+</a:t>
                      </a:r>
                      <a:endParaRPr lang="de-AT" sz="13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 smtClean="0">
                          <a:solidFill>
                            <a:srgbClr val="FFFF00"/>
                          </a:solidFill>
                        </a:rPr>
                        <a:t>Scenario 2 </a:t>
                      </a:r>
                      <a:r>
                        <a:rPr lang="de-AT" sz="1400" b="0" dirty="0" smtClean="0"/>
                        <a:t>„scattered“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b="0" dirty="0" smtClean="0"/>
                        <a:t>extrapolated current growth </a:t>
                      </a:r>
                      <a:endParaRPr lang="de-AT" sz="1300" b="0" dirty="0" smtClean="0"/>
                    </a:p>
                    <a:p>
                      <a:endParaRPr lang="de-AT" sz="13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300" dirty="0" smtClean="0"/>
                        <a:t>2130+</a:t>
                      </a:r>
                      <a:endParaRPr lang="de-AT" sz="1300" dirty="0" smtClean="0"/>
                    </a:p>
                    <a:p>
                      <a:r>
                        <a:rPr lang="de-AT" sz="1300" dirty="0" smtClean="0">
                          <a:solidFill>
                            <a:srgbClr val="FFFF00"/>
                          </a:solidFill>
                        </a:rPr>
                        <a:t>Scenario</a:t>
                      </a:r>
                      <a:r>
                        <a:rPr lang="de-AT" sz="1300" baseline="0" dirty="0" smtClean="0">
                          <a:solidFill>
                            <a:srgbClr val="FFFF00"/>
                          </a:solidFill>
                        </a:rPr>
                        <a:t> 3</a:t>
                      </a:r>
                      <a:endParaRPr lang="de-AT" sz="1300" dirty="0" smtClean="0">
                        <a:solidFill>
                          <a:srgbClr val="FFFF00"/>
                        </a:solidFill>
                      </a:endParaRPr>
                    </a:p>
                    <a:p>
                      <a:r>
                        <a:rPr lang="de-AT" sz="1400" b="0" dirty="0" smtClean="0"/>
                        <a:t>„structured“ </a:t>
                      </a:r>
                    </a:p>
                    <a:p>
                      <a:r>
                        <a:rPr lang="de-AT" sz="1400" b="0" dirty="0" smtClean="0"/>
                        <a:t>development following traffic axes</a:t>
                      </a:r>
                      <a:endParaRPr lang="de-AT" sz="1300" b="0" dirty="0"/>
                    </a:p>
                  </a:txBody>
                  <a:tcPr marL="67909" marR="67909" marT="33954" marB="33954"/>
                </a:tc>
              </a:tr>
              <a:tr h="48822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/>
                        <a:t>Simulation</a:t>
                      </a:r>
                      <a:r>
                        <a:rPr lang="de-AT" sz="1200" b="1" baseline="0" dirty="0" smtClean="0"/>
                        <a:t> input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Nest3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„Built-up land“ fraction</a:t>
                      </a:r>
                      <a:r>
                        <a:rPr lang="de-AT" sz="1200" baseline="0" dirty="0" smtClean="0"/>
                        <a:t> [km²]</a:t>
                      </a:r>
                      <a:endParaRPr lang="de-AT" sz="1200" dirty="0" smtClean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9 02</a:t>
                      </a:r>
                    </a:p>
                    <a:p>
                      <a:r>
                        <a:rPr lang="de-AT" sz="1200" dirty="0" smtClean="0"/>
                        <a:t>(100%)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1 113</a:t>
                      </a:r>
                    </a:p>
                    <a:p>
                      <a:r>
                        <a:rPr lang="de-AT" sz="1200" dirty="0" smtClean="0"/>
                        <a:t>(123%)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1 449</a:t>
                      </a:r>
                    </a:p>
                    <a:p>
                      <a:r>
                        <a:rPr lang="de-AT" sz="1200" dirty="0" smtClean="0"/>
                        <a:t>(161%)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</a:tr>
              <a:tr h="491119">
                <a:tc vMerge="1">
                  <a:txBody>
                    <a:bodyPr/>
                    <a:lstStyle/>
                    <a:p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„Nature“ fraction </a:t>
                      </a:r>
                      <a:r>
                        <a:rPr lang="de-AT" sz="1200" baseline="0" dirty="0" smtClean="0"/>
                        <a:t>[km²]</a:t>
                      </a:r>
                      <a:endParaRPr lang="de-AT" sz="1200" dirty="0" smtClean="0"/>
                    </a:p>
                    <a:p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3 284</a:t>
                      </a:r>
                    </a:p>
                    <a:p>
                      <a:r>
                        <a:rPr lang="de-AT" sz="1200" dirty="0" smtClean="0"/>
                        <a:t>(100%)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3 073</a:t>
                      </a:r>
                    </a:p>
                    <a:p>
                      <a:r>
                        <a:rPr lang="de-AT" sz="1200" dirty="0" smtClean="0"/>
                        <a:t>(94%)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2 736</a:t>
                      </a:r>
                    </a:p>
                    <a:p>
                      <a:r>
                        <a:rPr lang="de-AT" sz="1200" dirty="0" smtClean="0"/>
                        <a:t>(83%)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</a:tr>
              <a:tr h="303995">
                <a:tc>
                  <a:txBody>
                    <a:bodyPr/>
                    <a:lstStyle/>
                    <a:p>
                      <a:r>
                        <a:rPr lang="de-AT" sz="1200" b="1" dirty="0" smtClean="0"/>
                        <a:t>Real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Stadtregion+</a:t>
                      </a:r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actual urban area </a:t>
                      </a:r>
                      <a:r>
                        <a:rPr lang="de-AT" sz="1200" baseline="0" dirty="0" smtClean="0"/>
                        <a:t>[km²]</a:t>
                      </a:r>
                      <a:endParaRPr lang="de-AT" sz="1200" dirty="0" smtClean="0"/>
                    </a:p>
                    <a:p>
                      <a:r>
                        <a:rPr lang="de-AT" sz="1200" dirty="0" smtClean="0"/>
                        <a:t> 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1 080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(100%)</a:t>
                      </a:r>
                      <a:endParaRPr lang="de-AT" sz="12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endParaRPr lang="de-AT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7909" marR="67909" marT="33954" marB="33954"/>
                </a:tc>
              </a:tr>
            </a:tbl>
          </a:graphicData>
        </a:graphic>
      </p:graphicFrame>
      <p:pic>
        <p:nvPicPr>
          <p:cNvPr id="28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8"/>
          <a:stretch/>
        </p:blipFill>
        <p:spPr bwMode="auto">
          <a:xfrm>
            <a:off x="1547664" y="4116537"/>
            <a:ext cx="2525957" cy="2655092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r="50000" b="78588"/>
          <a:stretch/>
        </p:blipFill>
        <p:spPr bwMode="auto">
          <a:xfrm>
            <a:off x="6493182" y="5458856"/>
            <a:ext cx="2304118" cy="48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030" y="250612"/>
            <a:ext cx="386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New urban areas:</a:t>
            </a:r>
          </a:p>
          <a:p>
            <a:r>
              <a:rPr lang="de-AT" dirty="0" smtClean="0"/>
              <a:t>Lower buildings -&gt; more space demand</a:t>
            </a:r>
            <a:endParaRPr lang="de-AT" dirty="0"/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r="14523"/>
          <a:stretch>
            <a:fillRect/>
          </a:stretch>
        </p:blipFill>
        <p:spPr bwMode="auto">
          <a:xfrm>
            <a:off x="4283968" y="4205854"/>
            <a:ext cx="21788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300192" y="4509120"/>
            <a:ext cx="2818205" cy="956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12" name="TextBox 1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34124" y="3635732"/>
            <a:ext cx="69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S3</a:t>
            </a:r>
            <a:endParaRPr lang="de-AT" dirty="0"/>
          </a:p>
        </p:txBody>
      </p:sp>
      <p:sp>
        <p:nvSpPr>
          <p:cNvPr id="27" name="TextBox 26"/>
          <p:cNvSpPr txBox="1"/>
          <p:nvPr/>
        </p:nvSpPr>
        <p:spPr>
          <a:xfrm>
            <a:off x="2123728" y="3573016"/>
            <a:ext cx="4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S2</a:t>
            </a:r>
            <a:endParaRPr lang="de-AT" dirty="0"/>
          </a:p>
        </p:txBody>
      </p:sp>
      <p:sp>
        <p:nvSpPr>
          <p:cNvPr id="40" name="TextBox 39"/>
          <p:cNvSpPr txBox="1"/>
          <p:nvPr/>
        </p:nvSpPr>
        <p:spPr>
          <a:xfrm>
            <a:off x="2064556" y="611396"/>
            <a:ext cx="55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STQ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38" y="923625"/>
            <a:ext cx="3436510" cy="25773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56" y="3906358"/>
            <a:ext cx="3587992" cy="2690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46" y="763216"/>
            <a:ext cx="1606678" cy="13147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56" y="2132856"/>
            <a:ext cx="1606678" cy="13147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132856"/>
            <a:ext cx="1606678" cy="131470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4572000" y="1559743"/>
            <a:ext cx="3375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658667" y="3447559"/>
            <a:ext cx="322879" cy="4355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668344" y="3497505"/>
            <a:ext cx="0" cy="4355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92923" y="819807"/>
            <a:ext cx="166423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/>
              <a:t>new urban area set uniform </a:t>
            </a:r>
          </a:p>
          <a:p>
            <a:r>
              <a:rPr lang="de-AT" sz="1000" dirty="0" smtClean="0"/>
              <a:t>as first test:</a:t>
            </a:r>
          </a:p>
          <a:p>
            <a:endParaRPr lang="de-AT" sz="1000" dirty="0" smtClean="0"/>
          </a:p>
          <a:p>
            <a:r>
              <a:rPr lang="de-AT" sz="1000" dirty="0" smtClean="0"/>
              <a:t>BLT=0.5</a:t>
            </a:r>
          </a:p>
          <a:p>
            <a:r>
              <a:rPr lang="de-AT" sz="1000" dirty="0" smtClean="0"/>
              <a:t>GARDEN=0-2</a:t>
            </a:r>
          </a:p>
          <a:p>
            <a:r>
              <a:rPr lang="de-AT" sz="1000" dirty="0" smtClean="0"/>
              <a:t>BH=10</a:t>
            </a:r>
          </a:p>
          <a:p>
            <a:r>
              <a:rPr lang="de-AT" sz="1000" dirty="0" smtClean="0"/>
              <a:t>WALL_O=0.5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60" y="3906358"/>
            <a:ext cx="3474986" cy="260623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98059" y="539388"/>
            <a:ext cx="202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FFC000"/>
                </a:solidFill>
              </a:rPr>
              <a:t>WRF/S (PM-XUNIF) 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9672" y="136385"/>
            <a:ext cx="75243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/>
                </a:solidFill>
              </a:rPr>
              <a:t>Diurnal circle of air temperature  on day </a:t>
            </a:r>
            <a:r>
              <a:rPr lang="de-AT" dirty="0" smtClean="0">
                <a:solidFill>
                  <a:schemeClr val="tx2"/>
                </a:solidFill>
              </a:rPr>
              <a:t>T</a:t>
            </a:r>
            <a:r>
              <a:rPr lang="de-AT" sz="1600" dirty="0" smtClean="0">
                <a:solidFill>
                  <a:schemeClr val="tx2"/>
                </a:solidFill>
              </a:rPr>
              <a:t>max</a:t>
            </a:r>
            <a:r>
              <a:rPr lang="de-AT" dirty="0" smtClean="0">
                <a:solidFill>
                  <a:schemeClr val="tx2"/>
                </a:solidFill>
              </a:rPr>
              <a:t>&gt;30°C („heißer Tag</a:t>
            </a:r>
            <a:r>
              <a:rPr lang="de-AT" dirty="0" smtClean="0">
                <a:solidFill>
                  <a:schemeClr val="tx2"/>
                </a:solidFill>
              </a:rPr>
              <a:t>“)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12" name="TextBox 1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96136" y="3279117"/>
            <a:ext cx="249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23728" y="3347700"/>
            <a:ext cx="229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S3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23728" y="130105"/>
            <a:ext cx="55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STQ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09" y="404664"/>
            <a:ext cx="3840001" cy="288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09" y="3645344"/>
            <a:ext cx="3840000" cy="288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04" y="3645024"/>
            <a:ext cx="3840000" cy="2880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419872" y="1722285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Rectangle 53"/>
          <p:cNvSpPr/>
          <p:nvPr/>
        </p:nvSpPr>
        <p:spPr>
          <a:xfrm>
            <a:off x="2411760" y="1290237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tangle 54"/>
          <p:cNvSpPr/>
          <p:nvPr/>
        </p:nvSpPr>
        <p:spPr>
          <a:xfrm>
            <a:off x="4211960" y="1268760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6" name="Rectangle 55"/>
          <p:cNvSpPr/>
          <p:nvPr/>
        </p:nvSpPr>
        <p:spPr>
          <a:xfrm>
            <a:off x="3572272" y="2226341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tangle 56"/>
          <p:cNvSpPr/>
          <p:nvPr/>
        </p:nvSpPr>
        <p:spPr>
          <a:xfrm>
            <a:off x="3059832" y="836712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TextBox 47"/>
          <p:cNvSpPr txBox="1"/>
          <p:nvPr/>
        </p:nvSpPr>
        <p:spPr>
          <a:xfrm>
            <a:off x="3310153" y="692990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North</a:t>
            </a:r>
            <a:endParaRPr lang="de-AT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4334272" y="1052736"/>
            <a:ext cx="4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East</a:t>
            </a:r>
            <a:endParaRPr lang="de-AT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2485122" y="1063769"/>
            <a:ext cx="502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West</a:t>
            </a:r>
            <a:endParaRPr lang="de-AT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3807428" y="2431921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South</a:t>
            </a:r>
            <a:endParaRPr lang="de-AT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3682393" y="1855857"/>
            <a:ext cx="601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/>
              <a:t>Center</a:t>
            </a:r>
            <a:endParaRPr lang="de-AT" sz="1200" dirty="0"/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9598"/>
              </p:ext>
            </p:extLst>
          </p:nvPr>
        </p:nvGraphicFramePr>
        <p:xfrm>
          <a:off x="5220072" y="747963"/>
          <a:ext cx="3600402" cy="233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067"/>
                <a:gridCol w="600067"/>
                <a:gridCol w="600067"/>
                <a:gridCol w="600067"/>
                <a:gridCol w="600067"/>
                <a:gridCol w="600067"/>
              </a:tblGrid>
              <a:tr h="582511"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13UTC Tair</a:t>
                      </a:r>
                      <a:endParaRPr lang="de-A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C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W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S</a:t>
                      </a:r>
                      <a:endParaRPr lang="de-AT" dirty="0"/>
                    </a:p>
                  </a:txBody>
                  <a:tcPr/>
                </a:tc>
              </a:tr>
              <a:tr h="582511"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STQ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29.0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24.6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23.8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25.1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26.6</a:t>
                      </a:r>
                      <a:endParaRPr lang="de-AT" sz="1600" dirty="0"/>
                    </a:p>
                  </a:txBody>
                  <a:tcPr/>
                </a:tc>
              </a:tr>
              <a:tr h="582511"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S4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29.3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25.2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24.3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25.4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27.0</a:t>
                      </a:r>
                      <a:endParaRPr lang="de-AT" sz="1600" dirty="0"/>
                    </a:p>
                  </a:txBody>
                  <a:tcPr/>
                </a:tc>
              </a:tr>
              <a:tr h="582511"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Diff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+0.3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>
                          <a:solidFill>
                            <a:srgbClr val="FF0000"/>
                          </a:solidFill>
                        </a:rPr>
                        <a:t>+0.6</a:t>
                      </a:r>
                      <a:endParaRPr lang="de-AT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>
                          <a:solidFill>
                            <a:srgbClr val="FF0000"/>
                          </a:solidFill>
                        </a:rPr>
                        <a:t>+0.6</a:t>
                      </a:r>
                      <a:endParaRPr lang="de-AT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+0.3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+0.4</a:t>
                      </a:r>
                      <a:endParaRPr lang="de-A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4" name="Rectangle 63"/>
          <p:cNvSpPr/>
          <p:nvPr/>
        </p:nvSpPr>
        <p:spPr>
          <a:xfrm>
            <a:off x="3419872" y="4962645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5" name="Rectangle 64"/>
          <p:cNvSpPr/>
          <p:nvPr/>
        </p:nvSpPr>
        <p:spPr>
          <a:xfrm>
            <a:off x="2411760" y="4530597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tangle 65"/>
          <p:cNvSpPr/>
          <p:nvPr/>
        </p:nvSpPr>
        <p:spPr>
          <a:xfrm>
            <a:off x="4211960" y="4509120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Rectangle 66"/>
          <p:cNvSpPr/>
          <p:nvPr/>
        </p:nvSpPr>
        <p:spPr>
          <a:xfrm>
            <a:off x="3572272" y="5466701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tangle 67"/>
          <p:cNvSpPr/>
          <p:nvPr/>
        </p:nvSpPr>
        <p:spPr>
          <a:xfrm>
            <a:off x="3059832" y="4077072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Rectangle 68"/>
          <p:cNvSpPr/>
          <p:nvPr/>
        </p:nvSpPr>
        <p:spPr>
          <a:xfrm>
            <a:off x="7092280" y="4962645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tangle 69"/>
          <p:cNvSpPr/>
          <p:nvPr/>
        </p:nvSpPr>
        <p:spPr>
          <a:xfrm>
            <a:off x="6084168" y="4530597"/>
            <a:ext cx="288032" cy="266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1" name="Rectangle 70"/>
          <p:cNvSpPr/>
          <p:nvPr/>
        </p:nvSpPr>
        <p:spPr>
          <a:xfrm>
            <a:off x="7884368" y="4509120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tangle 71"/>
          <p:cNvSpPr/>
          <p:nvPr/>
        </p:nvSpPr>
        <p:spPr>
          <a:xfrm>
            <a:off x="7244680" y="5466701"/>
            <a:ext cx="288032" cy="266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3" name="Rectangle 72"/>
          <p:cNvSpPr/>
          <p:nvPr/>
        </p:nvSpPr>
        <p:spPr>
          <a:xfrm>
            <a:off x="6732240" y="4077072"/>
            <a:ext cx="288032" cy="266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97381" y="144558"/>
            <a:ext cx="1888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dirty="0" smtClean="0"/>
              <a:t>Regions:10x10points-&gt; 11km²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3185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90970" y="5489356"/>
            <a:ext cx="76175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100" dirty="0" smtClean="0"/>
              <a:t>Von Lodp - Eigenes Werk, Statistischen Mitteilungen der Stadt Wien (Heft 4/2000)Statistik Austria. Statistisches Jahrbuch 2009. </a:t>
            </a:r>
            <a:r>
              <a:rPr lang="de-AT" sz="1100" dirty="0" smtClean="0">
                <a:hlinkClick r:id="rId7"/>
              </a:rPr>
              <a:t>http://www.statistik.at/web_de/static/bevoelkerung_zu_jahresbeginn_seit_1981_nach_bundeslaendern_031770.xlsx</a:t>
            </a:r>
            <a:r>
              <a:rPr lang="de-AT" sz="1100" dirty="0" smtClean="0"/>
              <a:t>  </a:t>
            </a:r>
            <a:r>
              <a:rPr lang="de-AT" sz="1100" dirty="0" smtClean="0">
                <a:hlinkClick r:id="rId8"/>
              </a:rPr>
              <a:t>http://www.statistik.at/web_de/static/bevoelkerung_zu_quartalsbeginn_seit_2002_nach_bundesland_023582.xlsx</a:t>
            </a:r>
            <a:endParaRPr lang="de-AT" sz="1100" dirty="0" smtClean="0"/>
          </a:p>
          <a:p>
            <a:r>
              <a:rPr lang="de-AT" sz="1100" dirty="0" smtClean="0">
                <a:hlinkClick r:id="rId9"/>
              </a:rPr>
              <a:t>http://www.statistik.at/web_de/statistiken/menschen_und_gesellschaft/bevoelkerung/bevoelkerungsstand_und_veraenderung/bevoelkerung_zu_jahres-_quartalsanfang/023582.html</a:t>
            </a:r>
            <a:r>
              <a:rPr lang="de-AT" sz="1100" dirty="0" smtClean="0"/>
              <a:t> , CC BY-SA 3.0, </a:t>
            </a:r>
            <a:r>
              <a:rPr lang="de-AT" sz="1100" dirty="0" smtClean="0">
                <a:hlinkClick r:id="rId10"/>
              </a:rPr>
              <a:t>https://commons.wikimedia.org/w/index.php?curid=29606863</a:t>
            </a:r>
            <a:r>
              <a:rPr lang="de-AT" sz="1100" dirty="0" smtClean="0"/>
              <a:t> </a:t>
            </a:r>
            <a:endParaRPr lang="de-AT" sz="11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-551" r="-73" b="551"/>
          <a:stretch/>
        </p:blipFill>
        <p:spPr>
          <a:xfrm>
            <a:off x="1652049" y="2451249"/>
            <a:ext cx="5622254" cy="29570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41540" y="2204864"/>
            <a:ext cx="2398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/>
              <a:t>Breakdown of Austrian-Hungarian Empire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5882766" y="2458349"/>
            <a:ext cx="45719" cy="466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Box 24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26" name="TextBox 25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7" name="TextBox 26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8" name="TextBox 27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29" name="TextBox 28"/>
          <p:cNvSpPr txBox="1"/>
          <p:nvPr/>
        </p:nvSpPr>
        <p:spPr>
          <a:xfrm>
            <a:off x="1721770" y="491188"/>
            <a:ext cx="666665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Vienna‘s population is growing  ...</a:t>
            </a:r>
          </a:p>
          <a:p>
            <a:r>
              <a:rPr lang="de-AT" sz="1600" dirty="0" smtClean="0"/>
              <a:t>- &gt;  will reach 1900 level again 2028</a:t>
            </a:r>
          </a:p>
          <a:p>
            <a:r>
              <a:rPr lang="de-AT" sz="1600" dirty="0" smtClean="0"/>
              <a:t>-&gt;   but 1971:22.9m²/person, 2014:44.7m²/person (trend stabalizing)  </a:t>
            </a:r>
          </a:p>
          <a:p>
            <a:r>
              <a:rPr lang="de-AT" sz="1600" dirty="0" smtClean="0"/>
              <a:t>-&gt;  amount </a:t>
            </a:r>
            <a:r>
              <a:rPr lang="de-AT" sz="1600" dirty="0"/>
              <a:t>of population growth </a:t>
            </a:r>
            <a:r>
              <a:rPr lang="de-AT" sz="1600" dirty="0" smtClean="0"/>
              <a:t>uncertain (parameters: fertility</a:t>
            </a:r>
            <a:r>
              <a:rPr lang="de-AT" sz="1600" dirty="0"/>
              <a:t>, life expectancy, migration (national and international</a:t>
            </a:r>
            <a:r>
              <a:rPr lang="de-AT" sz="1600" dirty="0" smtClean="0"/>
              <a:t>))</a:t>
            </a:r>
            <a:endParaRPr lang="de-AT" sz="1600" dirty="0"/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t="13364" r="29056"/>
          <a:stretch/>
        </p:blipFill>
        <p:spPr bwMode="auto">
          <a:xfrm>
            <a:off x="7165165" y="2060848"/>
            <a:ext cx="1871331" cy="190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571931" y="96921"/>
            <a:ext cx="1216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12" name="TextBox 1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95937" y="4233862"/>
            <a:ext cx="2654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S4-STQ: </a:t>
            </a:r>
          </a:p>
          <a:p>
            <a:r>
              <a:rPr lang="de-AT" dirty="0" smtClean="0"/>
              <a:t>increased built area </a:t>
            </a:r>
            <a:r>
              <a:rPr lang="de-AT" b="1" dirty="0" smtClean="0"/>
              <a:t>+ insolation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31530" y="895785"/>
            <a:ext cx="73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0 UTC</a:t>
            </a:r>
            <a:endParaRPr lang="de-AT" dirty="0"/>
          </a:p>
        </p:txBody>
      </p:sp>
      <p:sp>
        <p:nvSpPr>
          <p:cNvPr id="37" name="TextBox 36"/>
          <p:cNvSpPr txBox="1"/>
          <p:nvPr/>
        </p:nvSpPr>
        <p:spPr>
          <a:xfrm>
            <a:off x="8209697" y="2420888"/>
            <a:ext cx="73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6 UTC</a:t>
            </a:r>
            <a:endParaRPr lang="de-AT" dirty="0"/>
          </a:p>
        </p:txBody>
      </p:sp>
      <p:sp>
        <p:nvSpPr>
          <p:cNvPr id="38" name="TextBox 37"/>
          <p:cNvSpPr txBox="1"/>
          <p:nvPr/>
        </p:nvSpPr>
        <p:spPr>
          <a:xfrm>
            <a:off x="8205666" y="3861048"/>
            <a:ext cx="84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12 UTC</a:t>
            </a:r>
            <a:endParaRPr lang="de-AT" dirty="0"/>
          </a:p>
        </p:txBody>
      </p:sp>
      <p:sp>
        <p:nvSpPr>
          <p:cNvPr id="39" name="TextBox 38"/>
          <p:cNvSpPr txBox="1"/>
          <p:nvPr/>
        </p:nvSpPr>
        <p:spPr>
          <a:xfrm>
            <a:off x="8205666" y="5651956"/>
            <a:ext cx="84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18 UTC</a:t>
            </a:r>
            <a:endParaRPr lang="de-AT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05" b="-380"/>
          <a:stretch/>
        </p:blipFill>
        <p:spPr>
          <a:xfrm>
            <a:off x="5076056" y="6351368"/>
            <a:ext cx="3979586" cy="50663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995936" y="5120917"/>
            <a:ext cx="131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Min: -0.5 °C</a:t>
            </a:r>
          </a:p>
          <a:p>
            <a:r>
              <a:rPr lang="de-AT" dirty="0" smtClean="0"/>
              <a:t>Max:+0.3 °C</a:t>
            </a:r>
            <a:endParaRPr lang="de-AT" dirty="0"/>
          </a:p>
        </p:txBody>
      </p:sp>
      <p:sp>
        <p:nvSpPr>
          <p:cNvPr id="43" name="TextBox 42"/>
          <p:cNvSpPr txBox="1"/>
          <p:nvPr/>
        </p:nvSpPr>
        <p:spPr>
          <a:xfrm>
            <a:off x="2327344" y="3025909"/>
            <a:ext cx="29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S2-STQ: increased isolation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668450"/>
              </p:ext>
            </p:extLst>
          </p:nvPr>
        </p:nvGraphicFramePr>
        <p:xfrm>
          <a:off x="1685128" y="260648"/>
          <a:ext cx="4274835" cy="3474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816"/>
                <a:gridCol w="869514"/>
                <a:gridCol w="1022505"/>
              </a:tblGrid>
              <a:tr h="609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 dirty="0" smtClean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300" dirty="0" smtClean="0"/>
                        <a:t>2012</a:t>
                      </a:r>
                      <a:endParaRPr lang="de-AT" sz="1300" dirty="0"/>
                    </a:p>
                  </a:txBody>
                  <a:tcPr marL="67909" marR="67909" marT="33954" marB="33954"/>
                </a:tc>
                <a:tc>
                  <a:txBody>
                    <a:bodyPr/>
                    <a:lstStyle/>
                    <a:p>
                      <a:r>
                        <a:rPr lang="de-AT" sz="1300" dirty="0" smtClean="0"/>
                        <a:t>2130+</a:t>
                      </a:r>
                      <a:endParaRPr lang="de-AT" sz="13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 smtClean="0">
                          <a:solidFill>
                            <a:srgbClr val="FFFF00"/>
                          </a:solidFill>
                        </a:rPr>
                        <a:t>Scenario 4)  </a:t>
                      </a:r>
                    </a:p>
                  </a:txBody>
                  <a:tcPr marL="67909" marR="67909" marT="33954" marB="33954"/>
                </a:tc>
              </a:tr>
              <a:tr h="592751"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Heat capacity wall</a:t>
                      </a:r>
                      <a:r>
                        <a:rPr lang="de-AT" sz="1200" baseline="0" dirty="0" smtClean="0"/>
                        <a:t> [J/m³K]</a:t>
                      </a:r>
                    </a:p>
                    <a:p>
                      <a:r>
                        <a:rPr lang="de-AT" sz="1200" baseline="0" dirty="0" smtClean="0"/>
                        <a:t>    Commercial</a:t>
                      </a:r>
                    </a:p>
                    <a:p>
                      <a:r>
                        <a:rPr lang="de-AT" sz="1200" baseline="0" dirty="0" smtClean="0"/>
                        <a:t>    High and low density residential</a:t>
                      </a:r>
                      <a:endParaRPr lang="de-AT" sz="12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endParaRPr lang="de-AT" sz="1200" dirty="0" smtClean="0"/>
                    </a:p>
                    <a:p>
                      <a:r>
                        <a:rPr lang="de-AT" sz="1200" dirty="0" smtClean="0"/>
                        <a:t>0.975 *10</a:t>
                      </a:r>
                      <a:r>
                        <a:rPr lang="de-AT" sz="1200" baseline="30000" dirty="0" smtClean="0"/>
                        <a:t>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1.520 *10</a:t>
                      </a:r>
                      <a:r>
                        <a:rPr lang="de-AT" sz="1200" baseline="30000" dirty="0" smtClean="0"/>
                        <a:t>6</a:t>
                      </a:r>
                      <a:endParaRPr lang="de-AT" sz="1200" baseline="300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0.975 *10</a:t>
                      </a:r>
                      <a:r>
                        <a:rPr lang="de-AT" sz="1200" baseline="30000" dirty="0" smtClean="0"/>
                        <a:t>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1.496 *10</a:t>
                      </a:r>
                      <a:r>
                        <a:rPr lang="de-AT" sz="1200" baseline="30000" dirty="0" smtClean="0"/>
                        <a:t>6</a:t>
                      </a:r>
                      <a:r>
                        <a:rPr lang="de-AT" sz="1200" dirty="0" smtClean="0"/>
                        <a:t> </a:t>
                      </a:r>
                      <a:endParaRPr lang="de-AT" sz="1200" dirty="0"/>
                    </a:p>
                  </a:txBody>
                  <a:tcPr marL="91449" marR="91449" marT="45710" marB="45710"/>
                </a:tc>
              </a:tr>
              <a:tr h="3783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Heat capacity roof </a:t>
                      </a:r>
                      <a:r>
                        <a:rPr lang="de-AT" sz="1200" baseline="0" dirty="0" smtClean="0"/>
                        <a:t>[J/m³K] (all categories)    </a:t>
                      </a:r>
                      <a:endParaRPr lang="de-AT" sz="1200" dirty="0" smtClean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1 554 000</a:t>
                      </a:r>
                      <a:endParaRPr lang="de-AT" sz="12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1.496 *10</a:t>
                      </a:r>
                      <a:r>
                        <a:rPr lang="de-AT" sz="1200" baseline="30000" dirty="0" smtClean="0"/>
                        <a:t>6</a:t>
                      </a:r>
                    </a:p>
                  </a:txBody>
                  <a:tcPr marL="91449" marR="91449" marT="45710" marB="45710"/>
                </a:tc>
              </a:tr>
              <a:tr h="341318"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Thermal conductivity wall [W/mK] </a:t>
                      </a:r>
                      <a:r>
                        <a:rPr lang="de-AT" sz="1200" baseline="0" dirty="0" smtClean="0"/>
                        <a:t>(all categories)</a:t>
                      </a:r>
                      <a:endParaRPr lang="de-AT" sz="12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1.7</a:t>
                      </a:r>
                      <a:endParaRPr lang="de-AT" sz="12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0.1</a:t>
                      </a:r>
                      <a:endParaRPr lang="de-AT" sz="1200" dirty="0"/>
                    </a:p>
                  </a:txBody>
                  <a:tcPr marL="91449" marR="91449" marT="45710" marB="45710"/>
                </a:tc>
              </a:tr>
              <a:tr h="26088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Thermal conductivity roof [W/mK]</a:t>
                      </a:r>
                      <a:r>
                        <a:rPr lang="de-AT" sz="1200" baseline="0" dirty="0" smtClean="0"/>
                        <a:t>(all categories)</a:t>
                      </a:r>
                      <a:endParaRPr lang="de-AT" sz="1200" dirty="0" smtClean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de-AT" sz="1200" dirty="0" smtClean="0"/>
                        <a:t>1.4</a:t>
                      </a:r>
                      <a:endParaRPr lang="de-AT" sz="12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/>
                        <a:t>0.1</a:t>
                      </a:r>
                    </a:p>
                  </a:txBody>
                  <a:tcPr marL="91449" marR="91449" marT="45710" marB="45710"/>
                </a:tc>
              </a:tr>
              <a:tr h="260881">
                <a:tc gridSpan="3">
                  <a:txBody>
                    <a:bodyPr/>
                    <a:lstStyle/>
                    <a:p>
                      <a:r>
                        <a:rPr lang="de-AT" sz="1000" dirty="0" smtClean="0"/>
                        <a:t>Values of this table calculated</a:t>
                      </a:r>
                      <a:r>
                        <a:rPr lang="de-AT" sz="1000" baseline="0" dirty="0" smtClean="0"/>
                        <a:t> using spatial data sets of Vienna and absolute values </a:t>
                      </a:r>
                      <a:r>
                        <a:rPr lang="de-AT" sz="1000" dirty="0" smtClean="0"/>
                        <a:t>from:  Amtmann M and Altmann-Mavaddat N (2014) Eine Typologie österreichischer Wohngebäude, Austrian Energy Agency, TABULA/EPISCOPE; Berger T et al. (2012) Auswirkungen des Klimawandels auf den thermischen Komfort in Bürogebäuden, Berichte aus der Energie-  und Umweltforschung</a:t>
                      </a:r>
                    </a:p>
                  </a:txBody>
                  <a:tcPr marL="91449" marR="91449" marT="45710" marB="45710"/>
                </a:tc>
                <a:tc hMerge="1">
                  <a:txBody>
                    <a:bodyPr/>
                    <a:lstStyle/>
                    <a:p>
                      <a:endParaRPr lang="de-AT" sz="1200" dirty="0"/>
                    </a:p>
                  </a:txBody>
                  <a:tcPr marL="91449" marR="91449" marT="45710" marB="45710"/>
                </a:tc>
                <a:tc hMerge="1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/>
                    </a:p>
                  </a:txBody>
                  <a:tcPr marL="91449" marR="91449" marT="45710" marB="45710"/>
                </a:tc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6571931" y="96921"/>
            <a:ext cx="2491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„TOWARDS SOLUTIONS“ 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19622" y="3899623"/>
            <a:ext cx="1371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FFC000"/>
                </a:solidFill>
              </a:rPr>
              <a:t>WRF/S (</a:t>
            </a:r>
            <a:r>
              <a:rPr lang="de-AT" dirty="0">
                <a:solidFill>
                  <a:srgbClr val="FFC000"/>
                </a:solidFill>
              </a:rPr>
              <a:t>PM)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37" y="476672"/>
            <a:ext cx="1863529" cy="14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37" y="1916832"/>
            <a:ext cx="1849014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73" y="3356992"/>
            <a:ext cx="1852394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28" y="4797152"/>
            <a:ext cx="1844684" cy="144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1720" y="404664"/>
            <a:ext cx="59046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/>
                </a:solidFill>
              </a:rPr>
              <a:t>First conclusions  - possible relativ changes of air temperature (derived only from surface energy balance changes):</a:t>
            </a:r>
          </a:p>
          <a:p>
            <a:endParaRPr lang="de-AT" dirty="0" smtClean="0"/>
          </a:p>
          <a:p>
            <a:pPr marL="285750" indent="-285750">
              <a:buFontTx/>
              <a:buChar char="-"/>
            </a:pPr>
            <a:endParaRPr lang="de-AT" dirty="0" smtClean="0"/>
          </a:p>
          <a:p>
            <a:pPr marL="285750" indent="-285750">
              <a:buFontTx/>
              <a:buChar char="-"/>
            </a:pPr>
            <a:r>
              <a:rPr lang="de-AT" b="1" dirty="0" smtClean="0"/>
              <a:t>Densification</a:t>
            </a:r>
            <a:r>
              <a:rPr lang="de-AT" dirty="0" smtClean="0"/>
              <a:t> of built up area </a:t>
            </a:r>
          </a:p>
          <a:p>
            <a:pPr lvl="1"/>
            <a:r>
              <a:rPr lang="de-AT" dirty="0" smtClean="0"/>
              <a:t>-&gt; maximum  +0.3 </a:t>
            </a:r>
            <a:r>
              <a:rPr lang="de-AT" dirty="0"/>
              <a:t>°C within </a:t>
            </a:r>
            <a:r>
              <a:rPr lang="de-AT" dirty="0" smtClean="0"/>
              <a:t>actual </a:t>
            </a:r>
            <a:r>
              <a:rPr lang="de-AT" dirty="0"/>
              <a:t>urban </a:t>
            </a:r>
            <a:r>
              <a:rPr lang="de-AT" dirty="0" smtClean="0"/>
              <a:t>areas. </a:t>
            </a:r>
          </a:p>
          <a:p>
            <a:pPr lvl="1"/>
            <a:r>
              <a:rPr lang="de-AT" dirty="0" smtClean="0"/>
              <a:t>-&gt; Largest increases in the evenings.</a:t>
            </a:r>
            <a:endParaRPr lang="de-AT" dirty="0"/>
          </a:p>
          <a:p>
            <a:pPr marL="285750" indent="-285750">
              <a:buFontTx/>
              <a:buChar char="-"/>
            </a:pPr>
            <a:endParaRPr lang="de-AT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de-AT" b="1" dirty="0" smtClean="0"/>
              <a:t>Urban sprawl</a:t>
            </a:r>
            <a:r>
              <a:rPr lang="de-AT" dirty="0" smtClean="0"/>
              <a:t>  -&gt; maximum +2°C in the new urban area</a:t>
            </a:r>
          </a:p>
          <a:p>
            <a:r>
              <a:rPr lang="de-AT" dirty="0"/>
              <a:t> </a:t>
            </a:r>
            <a:r>
              <a:rPr lang="de-AT" dirty="0" smtClean="0"/>
              <a:t>        -&gt; spatial average:  0.6°C. </a:t>
            </a:r>
          </a:p>
          <a:p>
            <a:r>
              <a:rPr lang="de-AT" dirty="0"/>
              <a:t> </a:t>
            </a:r>
            <a:r>
              <a:rPr lang="de-AT" dirty="0" smtClean="0"/>
              <a:t>        -&gt; also the actual urban structure will be affected. </a:t>
            </a:r>
          </a:p>
          <a:p>
            <a:pPr marL="285750" indent="-285750">
              <a:buFontTx/>
              <a:buChar char="-"/>
            </a:pPr>
            <a:endParaRPr lang="de-AT" dirty="0"/>
          </a:p>
          <a:p>
            <a:pPr marL="285750" indent="-285750">
              <a:buFontTx/>
              <a:buChar char="-"/>
            </a:pPr>
            <a:r>
              <a:rPr lang="de-AT" b="1" dirty="0" smtClean="0"/>
              <a:t>Countermeasures </a:t>
            </a:r>
            <a:r>
              <a:rPr lang="de-AT" dirty="0" smtClean="0"/>
              <a:t>as ambitioned insolation  </a:t>
            </a:r>
          </a:p>
          <a:p>
            <a:r>
              <a:rPr lang="de-AT" dirty="0" smtClean="0"/>
              <a:t>         -&gt; -</a:t>
            </a:r>
            <a:r>
              <a:rPr lang="de-AT" dirty="0"/>
              <a:t>0.5°C </a:t>
            </a:r>
            <a:r>
              <a:rPr lang="de-AT" dirty="0" smtClean="0"/>
              <a:t>within </a:t>
            </a:r>
            <a:r>
              <a:rPr lang="de-AT" dirty="0"/>
              <a:t>the </a:t>
            </a:r>
            <a:r>
              <a:rPr lang="de-AT" dirty="0" smtClean="0"/>
              <a:t>actual urban area during night</a:t>
            </a:r>
          </a:p>
          <a:p>
            <a:r>
              <a:rPr lang="de-AT" dirty="0"/>
              <a:t> </a:t>
            </a:r>
            <a:r>
              <a:rPr lang="de-AT" dirty="0" smtClean="0"/>
              <a:t>        -&gt; even under increased building density</a:t>
            </a:r>
          </a:p>
          <a:p>
            <a:r>
              <a:rPr lang="de-AT" dirty="0"/>
              <a:t> </a:t>
            </a:r>
            <a:r>
              <a:rPr lang="de-AT" dirty="0" smtClean="0"/>
              <a:t>        -&gt; also </a:t>
            </a:r>
            <a:r>
              <a:rPr lang="de-AT" dirty="0"/>
              <a:t>at noon in the inner districts air temperature </a:t>
            </a:r>
            <a:r>
              <a:rPr lang="de-AT" dirty="0" smtClean="0"/>
              <a:t>    </a:t>
            </a:r>
          </a:p>
          <a:p>
            <a:r>
              <a:rPr lang="de-AT" dirty="0" smtClean="0"/>
              <a:t>         could </a:t>
            </a:r>
            <a:r>
              <a:rPr lang="de-AT" dirty="0"/>
              <a:t>be reduced even when the built area is </a:t>
            </a:r>
            <a:r>
              <a:rPr lang="de-AT" dirty="0" smtClean="0"/>
              <a:t>increased </a:t>
            </a:r>
            <a:endParaRPr lang="de-AT" dirty="0"/>
          </a:p>
        </p:txBody>
      </p:sp>
      <p:sp>
        <p:nvSpPr>
          <p:cNvPr id="26" name="TextBox 25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27" name="TextBox 26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8" name="TextBox 27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9" name="TextBox 28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260648"/>
            <a:ext cx="680424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/>
                </a:solidFill>
              </a:rPr>
              <a:t>Next steps:</a:t>
            </a:r>
          </a:p>
          <a:p>
            <a:endParaRPr lang="de-AT" dirty="0" smtClean="0"/>
          </a:p>
          <a:p>
            <a:r>
              <a:rPr lang="de-AT" dirty="0" smtClean="0"/>
              <a:t>Effects of urban densification and expansion </a:t>
            </a:r>
            <a:r>
              <a:rPr lang="de-AT" smtClean="0"/>
              <a:t>on temperature including </a:t>
            </a:r>
            <a:r>
              <a:rPr lang="de-AT" dirty="0" smtClean="0"/>
              <a:t>roughness modified wind field, change of urban boundary layer using WRF:</a:t>
            </a:r>
          </a:p>
          <a:p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 smtClean="0"/>
              <a:t>WRF-TEB coupling ongoing!</a:t>
            </a:r>
          </a:p>
          <a:p>
            <a:endParaRPr lang="de-AT" dirty="0" smtClean="0"/>
          </a:p>
          <a:p>
            <a:r>
              <a:rPr lang="de-AT" dirty="0" smtClean="0"/>
              <a:t>Szenarios will be run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smtClean="0"/>
              <a:t>3 land use categories (simplified from LCZ categorization according to WUDAPT Methodology – Steward and Oke 2012, presented EGU2017)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PBL-Scheme: Yonsei University Scheme</a:t>
            </a:r>
          </a:p>
          <a:p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 </a:t>
            </a:r>
            <a:endParaRPr lang="de-AT" dirty="0"/>
          </a:p>
          <a:p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   </a:t>
            </a:r>
            <a:endParaRPr lang="de-AT" dirty="0"/>
          </a:p>
          <a:p>
            <a:endParaRPr lang="de-AT" dirty="0" smtClean="0"/>
          </a:p>
          <a:p>
            <a:endParaRPr lang="de-AT" b="1" dirty="0" smtClean="0"/>
          </a:p>
          <a:p>
            <a:endParaRPr lang="de-AT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2" name="TextBox 2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260648"/>
            <a:ext cx="6804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/>
                </a:solidFill>
              </a:rPr>
              <a:t>Lots more to do:</a:t>
            </a:r>
          </a:p>
          <a:p>
            <a:endParaRPr lang="de-AT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 smtClean="0"/>
              <a:t>In depth spatio-temporal </a:t>
            </a:r>
            <a:r>
              <a:rPr lang="de-AT" b="1" dirty="0"/>
              <a:t>analysis of observed </a:t>
            </a:r>
            <a:r>
              <a:rPr lang="de-AT" b="1" dirty="0" smtClean="0"/>
              <a:t>heat waves</a:t>
            </a:r>
          </a:p>
          <a:p>
            <a:endParaRPr lang="de-A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 smtClean="0"/>
              <a:t>Analyze effect on thermal comfort within urban canopy</a:t>
            </a:r>
          </a:p>
          <a:p>
            <a:r>
              <a:rPr lang="de-AT" b="1" dirty="0" smtClean="0"/>
              <a:t>      </a:t>
            </a:r>
            <a:r>
              <a:rPr lang="de-AT" dirty="0" smtClean="0"/>
              <a:t>-&gt; </a:t>
            </a:r>
            <a:r>
              <a:rPr lang="de-AT" dirty="0"/>
              <a:t>see poster:  </a:t>
            </a:r>
            <a:r>
              <a:rPr lang="de-AT" dirty="0">
                <a:hlinkClick r:id="rId7"/>
              </a:rPr>
              <a:t>EGU2018-9582</a:t>
            </a:r>
            <a:r>
              <a:rPr lang="de-AT" dirty="0"/>
              <a:t>  </a:t>
            </a:r>
            <a:r>
              <a:rPr lang="de-AT" dirty="0" smtClean="0"/>
              <a:t>Oswald et al. 2018</a:t>
            </a:r>
            <a:endParaRPr lang="de-AT" dirty="0"/>
          </a:p>
          <a:p>
            <a:r>
              <a:rPr lang="de-AT" b="1" dirty="0"/>
              <a:t>   </a:t>
            </a:r>
            <a:r>
              <a:rPr lang="de-AT" b="1" dirty="0" smtClean="0"/>
              <a:t>   today,</a:t>
            </a:r>
            <a:r>
              <a:rPr lang="de-AT" b="1" dirty="0"/>
              <a:t> 11 Apr, 17:30–19:00</a:t>
            </a:r>
            <a:endParaRPr lang="de-AT" dirty="0"/>
          </a:p>
          <a:p>
            <a:endParaRPr lang="de-AT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 smtClean="0"/>
              <a:t>Search </a:t>
            </a:r>
            <a:r>
              <a:rPr lang="de-AT" b="1" dirty="0"/>
              <a:t>for </a:t>
            </a:r>
            <a:r>
              <a:rPr lang="de-AT" b="1" dirty="0" smtClean="0"/>
              <a:t>key factors and more </a:t>
            </a:r>
            <a:r>
              <a:rPr lang="de-AT" b="1" dirty="0"/>
              <a:t>effective urban szenarios </a:t>
            </a:r>
            <a:r>
              <a:rPr lang="de-AT" b="1" dirty="0" smtClean="0"/>
              <a:t>(together with city authorities):</a:t>
            </a:r>
            <a:endParaRPr lang="de-AT" b="1" dirty="0"/>
          </a:p>
          <a:p>
            <a:pPr marL="285750" indent="-285750">
              <a:buFontTx/>
              <a:buChar char="-"/>
            </a:pPr>
            <a:r>
              <a:rPr lang="de-AT" dirty="0"/>
              <a:t>Change of spatial distibution of new building areas</a:t>
            </a:r>
          </a:p>
          <a:p>
            <a:pPr marL="285750" indent="-285750">
              <a:buFontTx/>
              <a:buChar char="-"/>
            </a:pPr>
            <a:r>
              <a:rPr lang="de-AT" dirty="0"/>
              <a:t>Change of building </a:t>
            </a:r>
            <a:r>
              <a:rPr lang="de-AT" dirty="0" smtClean="0"/>
              <a:t>morphology</a:t>
            </a:r>
            <a:endParaRPr lang="de-AT" dirty="0"/>
          </a:p>
          <a:p>
            <a:pPr marL="285750" indent="-285750">
              <a:buFontTx/>
              <a:buChar char="-"/>
            </a:pPr>
            <a:r>
              <a:rPr lang="de-AT" dirty="0" smtClean="0"/>
              <a:t>Building properties (roof albedo, new materials, latent heat, ...)</a:t>
            </a:r>
            <a:endParaRPr lang="de-AT" dirty="0"/>
          </a:p>
          <a:p>
            <a:endParaRPr lang="de-AT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 smtClean="0"/>
              <a:t>Climate change 2030/2050 for RCP4.5 and RCP8.5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 smtClean="0"/>
              <a:t>Role </a:t>
            </a:r>
            <a:r>
              <a:rPr lang="de-AT" b="1" dirty="0"/>
              <a:t>of anthropogenic </a:t>
            </a:r>
            <a:r>
              <a:rPr lang="de-AT" b="1" dirty="0" smtClean="0"/>
              <a:t>heat (spatio-temporal patterns)</a:t>
            </a:r>
          </a:p>
          <a:p>
            <a:endParaRPr lang="de-A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smtClean="0"/>
              <a:t>website launch July 2018:  </a:t>
            </a:r>
            <a:r>
              <a:rPr lang="de-AT" b="1" dirty="0" smtClean="0"/>
              <a:t>http://urbania.boku.ac.at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b="1" dirty="0"/>
          </a:p>
          <a:p>
            <a:pPr algn="ctr"/>
            <a:endParaRPr lang="de-AT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2" name="TextBox 2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Rectangle 3"/>
          <p:cNvSpPr/>
          <p:nvPr/>
        </p:nvSpPr>
        <p:spPr>
          <a:xfrm>
            <a:off x="2948061" y="3244334"/>
            <a:ext cx="3247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sz="20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194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-551" r="-73" b="551"/>
          <a:stretch/>
        </p:blipFill>
        <p:spPr>
          <a:xfrm>
            <a:off x="1652049" y="2451249"/>
            <a:ext cx="5622254" cy="2957012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>
            <a:off x="5004048" y="3789040"/>
            <a:ext cx="4571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Box 21"/>
          <p:cNvSpPr txBox="1"/>
          <p:nvPr/>
        </p:nvSpPr>
        <p:spPr>
          <a:xfrm>
            <a:off x="2356637" y="3470811"/>
            <a:ext cx="28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/>
              <a:t>1844 - Description of urban heat island by A.Stifter</a:t>
            </a:r>
            <a:endParaRPr lang="de-AT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26" name="TextBox 25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7" name="TextBox 26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8" name="TextBox 27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t="13364" r="29056"/>
          <a:stretch/>
        </p:blipFill>
        <p:spPr bwMode="auto">
          <a:xfrm>
            <a:off x="7165165" y="2060848"/>
            <a:ext cx="1871331" cy="190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571931" y="96921"/>
            <a:ext cx="1216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5444934"/>
            <a:ext cx="6991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/>
              <a:t>-&gt;  </a:t>
            </a:r>
            <a:r>
              <a:rPr lang="de-AT" sz="1600" dirty="0" smtClean="0"/>
              <a:t>increased demand and supply of residential and other urban areas</a:t>
            </a:r>
          </a:p>
          <a:p>
            <a:r>
              <a:rPr lang="de-AT" sz="1600" dirty="0" smtClean="0"/>
              <a:t>-&gt;  increased urban heat island</a:t>
            </a:r>
          </a:p>
          <a:p>
            <a:endParaRPr lang="de-AT" sz="1600" dirty="0"/>
          </a:p>
          <a:p>
            <a:r>
              <a:rPr lang="de-AT" sz="1600" dirty="0" smtClean="0"/>
              <a:t>Problem? Lets have EGU in summer to discuss...</a:t>
            </a:r>
            <a:endParaRPr lang="de-AT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pic>
        <p:nvPicPr>
          <p:cNvPr id="15" name="bev_prog-2014-progregdsr-v-i" descr="bev_prog-2014-progregdsr-v-i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722284"/>
            <a:ext cx="7201471" cy="5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2" name="TextBox 2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1721770" y="135838"/>
            <a:ext cx="666665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Population is growing in widespread around city borders</a:t>
            </a:r>
          </a:p>
          <a:p>
            <a:r>
              <a:rPr lang="de-AT" sz="1600" dirty="0" smtClean="0"/>
              <a:t>     Greater </a:t>
            </a:r>
            <a:r>
              <a:rPr lang="de-AT" sz="1600" dirty="0"/>
              <a:t>Vienna: 2030:  max +15.15</a:t>
            </a:r>
            <a:r>
              <a:rPr lang="de-AT" sz="1600" dirty="0" smtClean="0"/>
              <a:t>% per district</a:t>
            </a:r>
            <a:endParaRPr lang="de-AT" sz="1600" dirty="0"/>
          </a:p>
          <a:p>
            <a:r>
              <a:rPr lang="de-AT" sz="1600" dirty="0"/>
              <a:t> </a:t>
            </a:r>
            <a:r>
              <a:rPr lang="de-AT" sz="1600" dirty="0" smtClean="0"/>
              <a:t>                                 2060</a:t>
            </a:r>
            <a:r>
              <a:rPr lang="de-AT" sz="1600" dirty="0"/>
              <a:t>:  max +29.30</a:t>
            </a:r>
            <a:r>
              <a:rPr lang="de-AT" sz="1600" dirty="0" smtClean="0"/>
              <a:t>%  per district</a:t>
            </a:r>
          </a:p>
          <a:p>
            <a:r>
              <a:rPr lang="de-AT" sz="1600" b="1" dirty="0" smtClean="0"/>
              <a:t>                                  -&gt; main growth in „stadtregion+“  </a:t>
            </a:r>
            <a:r>
              <a:rPr lang="de-AT" sz="1600" dirty="0" smtClean="0"/>
              <a:t>(see:  PGO 2010)</a:t>
            </a:r>
            <a:endParaRPr lang="de-AT" sz="1600" dirty="0"/>
          </a:p>
        </p:txBody>
      </p:sp>
      <p:sp>
        <p:nvSpPr>
          <p:cNvPr id="24" name="Oval 23"/>
          <p:cNvSpPr/>
          <p:nvPr/>
        </p:nvSpPr>
        <p:spPr>
          <a:xfrm>
            <a:off x="4161038" y="332656"/>
            <a:ext cx="1635098" cy="44021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tangle 24"/>
          <p:cNvSpPr/>
          <p:nvPr/>
        </p:nvSpPr>
        <p:spPr>
          <a:xfrm>
            <a:off x="6847305" y="96921"/>
            <a:ext cx="2117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How much + where?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1680" y="1188041"/>
            <a:ext cx="705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within city borders: 2030:  max +27.2 % per district </a:t>
            </a:r>
          </a:p>
          <a:p>
            <a:r>
              <a:rPr lang="de-AT" sz="1600" dirty="0" smtClean="0"/>
              <a:t>                                   2060:  max +55.2 % per district</a:t>
            </a:r>
            <a:endParaRPr lang="de-AT" sz="1600" dirty="0"/>
          </a:p>
        </p:txBody>
      </p:sp>
      <p:sp>
        <p:nvSpPr>
          <p:cNvPr id="27" name="Oval 26"/>
          <p:cNvSpPr/>
          <p:nvPr/>
        </p:nvSpPr>
        <p:spPr>
          <a:xfrm>
            <a:off x="4180686" y="1188041"/>
            <a:ext cx="1872208" cy="38660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Box 27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63572"/>
            <a:ext cx="7261135" cy="471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427697" y="1774557"/>
            <a:ext cx="60327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b="1" dirty="0" smtClean="0"/>
              <a:t>-&gt; </a:t>
            </a:r>
            <a:r>
              <a:rPr lang="de-AT" b="1" dirty="0" smtClean="0">
                <a:solidFill>
                  <a:srgbClr val="FF0000"/>
                </a:solidFill>
              </a:rPr>
              <a:t>Tmax &gt;= 35°C </a:t>
            </a:r>
            <a:r>
              <a:rPr lang="de-AT" b="1" dirty="0" smtClean="0"/>
              <a:t>since </a:t>
            </a:r>
            <a:r>
              <a:rPr lang="de-AT" b="1" dirty="0"/>
              <a:t>observation </a:t>
            </a:r>
            <a:r>
              <a:rPr lang="de-AT" b="1" dirty="0" smtClean="0"/>
              <a:t>started (Wien Hohe Warte)</a:t>
            </a:r>
            <a:endParaRPr lang="de-AT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24" name="TextBox 23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5" name="TextBox 24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6" name="TextBox 25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5228009" y="6186790"/>
            <a:ext cx="5681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Year</a:t>
            </a:r>
            <a:endParaRPr lang="de-AT" sz="1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77573" y="3459948"/>
            <a:ext cx="377601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Number of days Tmax &gt;=35°C per year</a:t>
            </a:r>
            <a:endParaRPr lang="de-AT" sz="1600" dirty="0"/>
          </a:p>
        </p:txBody>
      </p:sp>
      <p:sp>
        <p:nvSpPr>
          <p:cNvPr id="27" name="Down Arrow 26"/>
          <p:cNvSpPr/>
          <p:nvPr/>
        </p:nvSpPr>
        <p:spPr>
          <a:xfrm>
            <a:off x="8606784" y="1412776"/>
            <a:ext cx="72008" cy="460274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TextBox 27"/>
          <p:cNvSpPr txBox="1"/>
          <p:nvPr/>
        </p:nvSpPr>
        <p:spPr>
          <a:xfrm>
            <a:off x="8316416" y="10434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>2015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56176" y="96921"/>
            <a:ext cx="2908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Selection of reference period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62" y="923021"/>
            <a:ext cx="6264696" cy="563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2" name="TextBox 2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2" name="TextBox 1"/>
          <p:cNvSpPr txBox="1"/>
          <p:nvPr/>
        </p:nvSpPr>
        <p:spPr>
          <a:xfrm>
            <a:off x="2599852" y="1422068"/>
            <a:ext cx="7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NEST1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4128" y="1356826"/>
            <a:ext cx="7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</a:rPr>
              <a:t>NEST2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9852" y="3618982"/>
            <a:ext cx="7771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</a:rPr>
              <a:t>NEST3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24128" y="3670960"/>
            <a:ext cx="7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</a:rPr>
              <a:t>NEST4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103" y="95480"/>
            <a:ext cx="1985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/>
              <a:t>Lateral boundary conditions:</a:t>
            </a:r>
          </a:p>
          <a:p>
            <a:r>
              <a:rPr lang="de-AT" sz="1000" dirty="0" smtClean="0"/>
              <a:t>9km ECMWF analysis data (6h)</a:t>
            </a:r>
          </a:p>
          <a:p>
            <a:r>
              <a:rPr lang="de-AT" sz="1000" dirty="0" smtClean="0"/>
              <a:t>Static: Topography- SRTM1Arc:30m) </a:t>
            </a:r>
          </a:p>
          <a:p>
            <a:r>
              <a:rPr lang="de-AT" sz="1000" dirty="0" smtClean="0"/>
              <a:t>Landcover-USGS </a:t>
            </a:r>
            <a:r>
              <a:rPr lang="de-AT" sz="1000" dirty="0"/>
              <a:t>Classes </a:t>
            </a:r>
            <a:r>
              <a:rPr lang="de-AT" sz="1000" dirty="0" smtClean="0"/>
              <a:t> (1 </a:t>
            </a:r>
            <a:r>
              <a:rPr lang="de-AT" sz="1000" dirty="0"/>
              <a:t>urban class)  </a:t>
            </a:r>
          </a:p>
          <a:p>
            <a:endParaRPr lang="de-AT" sz="1000" dirty="0"/>
          </a:p>
        </p:txBody>
      </p:sp>
      <p:sp>
        <p:nvSpPr>
          <p:cNvPr id="26" name="Rectangle 25"/>
          <p:cNvSpPr/>
          <p:nvPr/>
        </p:nvSpPr>
        <p:spPr>
          <a:xfrm>
            <a:off x="7008045" y="96921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WRF v3.9.1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734" y="450081"/>
            <a:ext cx="4410665" cy="612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22" name="TextBox 21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6588224" y="999841"/>
            <a:ext cx="23322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-Spatial distribution fits</a:t>
            </a:r>
          </a:p>
          <a:p>
            <a:r>
              <a:rPr lang="de-AT" sz="1600" dirty="0" smtClean="0"/>
              <a:t> good to gridded </a:t>
            </a:r>
          </a:p>
          <a:p>
            <a:r>
              <a:rPr lang="de-AT" sz="1600" dirty="0" smtClean="0"/>
              <a:t>interpolated observations </a:t>
            </a:r>
          </a:p>
          <a:p>
            <a:r>
              <a:rPr lang="de-AT" sz="1600" dirty="0" smtClean="0"/>
              <a:t>data set (INCA</a:t>
            </a:r>
            <a:r>
              <a:rPr lang="de-AT" sz="1600" baseline="30000" dirty="0" smtClean="0"/>
              <a:t>1</a:t>
            </a:r>
            <a:r>
              <a:rPr lang="de-AT" sz="1600" dirty="0" smtClean="0"/>
              <a:t>)</a:t>
            </a:r>
          </a:p>
          <a:p>
            <a:endParaRPr lang="de-AT" sz="1600" dirty="0" smtClean="0"/>
          </a:p>
          <a:p>
            <a:r>
              <a:rPr lang="de-AT" sz="1600" dirty="0" smtClean="0"/>
              <a:t>- Spatial patterns are represented</a:t>
            </a:r>
          </a:p>
          <a:p>
            <a:r>
              <a:rPr lang="de-AT" sz="1600" dirty="0" smtClean="0"/>
              <a:t>even better (rivers and lakes, urban area )</a:t>
            </a:r>
          </a:p>
          <a:p>
            <a:endParaRPr lang="de-AT" sz="1600" dirty="0" smtClean="0"/>
          </a:p>
          <a:p>
            <a:r>
              <a:rPr lang="de-AT" sz="1600" dirty="0" smtClean="0"/>
              <a:t>-Absolute values fit good &lt;1°C on average</a:t>
            </a:r>
          </a:p>
          <a:p>
            <a:endParaRPr lang="de-AT" sz="1600" dirty="0" smtClean="0"/>
          </a:p>
          <a:p>
            <a:r>
              <a:rPr lang="de-AT" sz="1600" dirty="0" smtClean="0"/>
              <a:t>- WRF slightly underestimates air temperature </a:t>
            </a:r>
            <a:endParaRPr lang="de-AT" sz="1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24128" y="96921"/>
            <a:ext cx="341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Comparison with observation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4248" y="6019627"/>
            <a:ext cx="200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aseline="30000" dirty="0" smtClean="0"/>
              <a:t>1 </a:t>
            </a:r>
            <a:r>
              <a:rPr lang="de-AT" dirty="0" smtClean="0"/>
              <a:t>Haiden et al. 2011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30" name="TextBox 2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31" name="TextBox 30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32" name="TextBox 31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779425"/>
            <a:ext cx="2396155" cy="1732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21" y="2636912"/>
            <a:ext cx="2396155" cy="17327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84" y="4497361"/>
            <a:ext cx="2396155" cy="17327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53" y="764704"/>
            <a:ext cx="2396155" cy="17327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18" y="4510433"/>
            <a:ext cx="2396155" cy="17327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04" y="764704"/>
            <a:ext cx="2396155" cy="17327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509120"/>
            <a:ext cx="2396155" cy="17327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2384"/>
            <a:ext cx="2396155" cy="1732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0"/>
          <a:stretch/>
        </p:blipFill>
        <p:spPr>
          <a:xfrm>
            <a:off x="4048053" y="2412729"/>
            <a:ext cx="2573684" cy="2225481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 flipH="1">
            <a:off x="4048053" y="4077072"/>
            <a:ext cx="595955" cy="561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246130" y="4077072"/>
            <a:ext cx="0" cy="4333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868144" y="4077072"/>
            <a:ext cx="864096" cy="561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868144" y="3525470"/>
            <a:ext cx="75359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3923928" y="352547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5148064" y="2874530"/>
            <a:ext cx="736836" cy="650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851920" y="2223590"/>
            <a:ext cx="1152128" cy="10965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5246130" y="2276872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835696" y="10712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Comparison WRF, WRF/SURFEX offline and ground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stations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1440160" cy="6624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19627"/>
            <a:ext cx="578933" cy="43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6" y="5311678"/>
            <a:ext cx="565594" cy="565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626476"/>
            <a:ext cx="627707" cy="394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5301208"/>
            <a:ext cx="285750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" y="6468304"/>
            <a:ext cx="1073451" cy="16753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504" y="999454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1 Viennese Growth</a:t>
            </a:r>
            <a:endParaRPr lang="de-AT" dirty="0"/>
          </a:p>
        </p:txBody>
      </p:sp>
      <p:sp>
        <p:nvSpPr>
          <p:cNvPr id="30" name="TextBox 29"/>
          <p:cNvSpPr txBox="1"/>
          <p:nvPr/>
        </p:nvSpPr>
        <p:spPr>
          <a:xfrm>
            <a:off x="107504" y="1722285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2 Models</a:t>
            </a:r>
            <a:endParaRPr lang="de-AT" dirty="0"/>
          </a:p>
        </p:txBody>
      </p:sp>
      <p:sp>
        <p:nvSpPr>
          <p:cNvPr id="31" name="TextBox 30"/>
          <p:cNvSpPr txBox="1"/>
          <p:nvPr/>
        </p:nvSpPr>
        <p:spPr>
          <a:xfrm>
            <a:off x="91970" y="2996952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4 Conclusion and outlook</a:t>
            </a:r>
            <a:endParaRPr lang="de-AT" dirty="0"/>
          </a:p>
        </p:txBody>
      </p:sp>
      <p:sp>
        <p:nvSpPr>
          <p:cNvPr id="32" name="TextBox 31"/>
          <p:cNvSpPr txBox="1"/>
          <p:nvPr/>
        </p:nvSpPr>
        <p:spPr>
          <a:xfrm>
            <a:off x="107504" y="2223590"/>
            <a:ext cx="144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3 Urban Szenarios</a:t>
            </a:r>
            <a:endParaRPr lang="de-A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3672408" cy="25969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4088" y="908720"/>
            <a:ext cx="3389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smtClean="0"/>
              <a:t>Model runs: </a:t>
            </a:r>
          </a:p>
          <a:p>
            <a:endParaRPr lang="de-AT" sz="1600" dirty="0" smtClean="0"/>
          </a:p>
          <a:p>
            <a:r>
              <a:rPr lang="de-AT" sz="1600" dirty="0" smtClean="0">
                <a:solidFill>
                  <a:schemeClr val="tx2"/>
                </a:solidFill>
              </a:rPr>
              <a:t>-  WRFv3.9.1 using USGS </a:t>
            </a:r>
            <a:r>
              <a:rPr lang="de-AT" sz="1600" dirty="0">
                <a:solidFill>
                  <a:schemeClr val="tx2"/>
                </a:solidFill>
              </a:rPr>
              <a:t>classes (US</a:t>
            </a:r>
            <a:r>
              <a:rPr lang="de-AT" sz="1600" dirty="0" smtClean="0">
                <a:solidFill>
                  <a:schemeClr val="tx2"/>
                </a:solidFill>
              </a:rPr>
              <a:t>) </a:t>
            </a:r>
          </a:p>
          <a:p>
            <a:endParaRPr lang="de-AT" sz="16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107127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Comparison WRF, WRF/SURFEX offline and ground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stations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908161"/>
            <a:ext cx="4379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200" dirty="0" smtClean="0"/>
              <a:t>Bias</a:t>
            </a:r>
            <a:endParaRPr lang="de-AT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91" y="3429360"/>
            <a:ext cx="6939373" cy="324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116632"/>
            <a:ext cx="14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EGU 2018-7927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CL.18</a:t>
            </a:r>
          </a:p>
          <a:p>
            <a:r>
              <a:rPr lang="de-AT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11/4/2018</a:t>
            </a:r>
            <a:endParaRPr lang="de-AT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1676</Words>
  <Application>Microsoft Office PowerPoint</Application>
  <PresentationFormat>On-screen Show (4:3)</PresentationFormat>
  <Paragraphs>446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Trimmel</dc:creator>
  <cp:lastModifiedBy>Heidi Trimmel</cp:lastModifiedBy>
  <cp:revision>135</cp:revision>
  <cp:lastPrinted>2018-04-06T12:37:41Z</cp:lastPrinted>
  <dcterms:created xsi:type="dcterms:W3CDTF">2018-03-16T10:08:15Z</dcterms:created>
  <dcterms:modified xsi:type="dcterms:W3CDTF">2018-05-23T11:33:16Z</dcterms:modified>
</cp:coreProperties>
</file>