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4" autoAdjust="0"/>
    <p:restoredTop sz="94655" autoAdjust="0"/>
  </p:normalViewPr>
  <p:slideViewPr>
    <p:cSldViewPr>
      <p:cViewPr varScale="1">
        <p:scale>
          <a:sx n="24" d="100"/>
          <a:sy n="24" d="100"/>
        </p:scale>
        <p:origin x="-2418" y="-13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239265-861E-4D44-8650-F081D601C0D7}"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2717773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39265-861E-4D44-8650-F081D601C0D7}"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385848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39265-861E-4D44-8650-F081D601C0D7}"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357710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39265-861E-4D44-8650-F081D601C0D7}"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261675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39265-861E-4D44-8650-F081D601C0D7}" type="datetimeFigureOut">
              <a:rPr lang="en-US" smtClean="0"/>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98820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239265-861E-4D44-8650-F081D601C0D7}"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201602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239265-861E-4D44-8650-F081D601C0D7}" type="datetimeFigureOut">
              <a:rPr lang="en-US" smtClean="0"/>
              <a:t>2018-04-03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266661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239265-861E-4D44-8650-F081D601C0D7}" type="datetimeFigureOut">
              <a:rPr lang="en-US" smtClean="0"/>
              <a:t>2018-04-03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38165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39265-861E-4D44-8650-F081D601C0D7}" type="datetimeFigureOut">
              <a:rPr lang="en-US" smtClean="0"/>
              <a:t>2018-04-03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135472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39265-861E-4D44-8650-F081D601C0D7}"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1797552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39265-861E-4D44-8650-F081D601C0D7}" type="datetimeFigureOut">
              <a:rPr lang="en-US" smtClean="0"/>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5C442-88FC-4730-8D59-E16323BD180D}" type="slidenum">
              <a:rPr lang="en-US" smtClean="0"/>
              <a:t>‹#›</a:t>
            </a:fld>
            <a:endParaRPr lang="en-US"/>
          </a:p>
        </p:txBody>
      </p:sp>
    </p:spTree>
    <p:extLst>
      <p:ext uri="{BB962C8B-B14F-4D97-AF65-F5344CB8AC3E}">
        <p14:creationId xmlns:p14="http://schemas.microsoft.com/office/powerpoint/2010/main" val="426451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34239265-861E-4D44-8650-F081D601C0D7}" type="datetimeFigureOut">
              <a:rPr lang="en-US" smtClean="0"/>
              <a:t>2018-04-03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8685C442-88FC-4730-8D59-E16323BD180D}" type="slidenum">
              <a:rPr lang="en-US" smtClean="0"/>
              <a:t>‹#›</a:t>
            </a:fld>
            <a:endParaRPr lang="en-US"/>
          </a:p>
        </p:txBody>
      </p:sp>
    </p:spTree>
    <p:extLst>
      <p:ext uri="{BB962C8B-B14F-4D97-AF65-F5344CB8AC3E}">
        <p14:creationId xmlns:p14="http://schemas.microsoft.com/office/powerpoint/2010/main" val="1162305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oleObject" Target="../embeddings/oleObject1.bin"/><Relationship Id="rId7"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image" Target="../media/image1.emf"/><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5243048" y="16916400"/>
            <a:ext cx="13414248" cy="15087600"/>
          </a:xfrm>
          <a:prstGeom prst="rect">
            <a:avLst/>
          </a:prstGeom>
          <a:noFill/>
          <a:ln w="12700">
            <a:solidFill>
              <a:srgbClr val="FF0000"/>
            </a:solidFill>
          </a:ln>
        </p:spPr>
        <p:txBody>
          <a:bodyPr wrap="square" lIns="914400" tIns="548640" rIns="914400" bIns="457200" rtlCol="0">
            <a:noAutofit/>
          </a:bodyPr>
          <a:lstStyle/>
          <a:p>
            <a:pPr>
              <a:spcAft>
                <a:spcPts val="1200"/>
              </a:spcAft>
            </a:pPr>
            <a:r>
              <a:rPr lang="en-US" sz="3600" b="1" dirty="0" smtClean="0"/>
              <a:t>[5] Model </a:t>
            </a:r>
            <a:r>
              <a:rPr lang="en-US" sz="3600" b="1" dirty="0"/>
              <a:t>output </a:t>
            </a:r>
            <a:r>
              <a:rPr lang="en-US" sz="3600" b="1" dirty="0" smtClean="0"/>
              <a:t>observations thermal neutrons</a:t>
            </a:r>
            <a:endParaRPr lang="en-US" sz="3600" b="1" dirty="0"/>
          </a:p>
          <a:p>
            <a:pPr>
              <a:spcAft>
                <a:spcPts val="1200"/>
              </a:spcAft>
            </a:pPr>
            <a:r>
              <a:rPr lang="en-US" sz="2800" dirty="0" smtClean="0"/>
              <a:t>Intensity </a:t>
            </a:r>
            <a:r>
              <a:rPr lang="en-US" sz="2800" dirty="0"/>
              <a:t>of </a:t>
            </a:r>
            <a:r>
              <a:rPr lang="en-US" sz="2800" dirty="0" smtClean="0"/>
              <a:t>thermal neutrons </a:t>
            </a:r>
            <a:r>
              <a:rPr lang="en-US" sz="2800" dirty="0" smtClean="0"/>
              <a:t>first increases with increasing SM or SWE and then decreases; </a:t>
            </a:r>
            <a:r>
              <a:rPr lang="en-US" sz="2800" dirty="0" smtClean="0"/>
              <a:t>the same neutron intensity is </a:t>
            </a:r>
            <a:r>
              <a:rPr lang="en-US" sz="2800" dirty="0"/>
              <a:t>obtained for different combinations of SWE and </a:t>
            </a:r>
            <a:r>
              <a:rPr lang="en-US" sz="2800" dirty="0" smtClean="0"/>
              <a:t>SM</a:t>
            </a:r>
            <a:r>
              <a:rPr lang="en-US" sz="2800" dirty="0" smtClean="0"/>
              <a:t>. </a:t>
            </a:r>
            <a:r>
              <a:rPr lang="en-US" sz="2800" dirty="0" smtClean="0"/>
              <a:t>Thermal neutron increase is due to the air-snow boundary below which </a:t>
            </a:r>
            <a:r>
              <a:rPr lang="en-US" sz="2800" dirty="0" err="1" smtClean="0"/>
              <a:t>thermalization</a:t>
            </a:r>
            <a:r>
              <a:rPr lang="en-US" sz="2800" dirty="0" smtClean="0"/>
              <a:t> is most efficient.</a:t>
            </a:r>
            <a:endParaRPr lang="en-US" sz="2800" dirty="0" smtClean="0"/>
          </a:p>
          <a:p>
            <a:pPr>
              <a:spcAft>
                <a:spcPts val="1200"/>
              </a:spcAft>
            </a:pPr>
            <a:r>
              <a:rPr lang="en-US" sz="2800" dirty="0" smtClean="0"/>
              <a:t>SM is measurable for SWE lower than </a:t>
            </a:r>
            <a:r>
              <a:rPr lang="en-US" sz="2800" dirty="0" smtClean="0"/>
              <a:t>50 mm.</a:t>
            </a:r>
            <a:endParaRPr lang="en-US" sz="2800" dirty="0" smtClean="0"/>
          </a:p>
          <a:p>
            <a:pPr>
              <a:spcAft>
                <a:spcPts val="1200"/>
              </a:spcAft>
            </a:pPr>
            <a:r>
              <a:rPr lang="en-US" sz="2800" dirty="0" smtClean="0"/>
              <a:t>Neutron intensity shows non-unique response to SWE at low SM, decreasing progressively with increasing SM.</a:t>
            </a:r>
            <a:endParaRPr lang="en-US" sz="2800" dirty="0"/>
          </a:p>
        </p:txBody>
      </p:sp>
      <p:graphicFrame>
        <p:nvGraphicFramePr>
          <p:cNvPr id="8" name="Object 7"/>
          <p:cNvGraphicFramePr>
            <a:graphicFrameLocks noChangeAspect="1"/>
          </p:cNvGraphicFramePr>
          <p:nvPr>
            <p:extLst>
              <p:ext uri="{D42A27DB-BD31-4B8C-83A1-F6EECF244321}">
                <p14:modId xmlns:p14="http://schemas.microsoft.com/office/powerpoint/2010/main" val="1978042320"/>
              </p:ext>
            </p:extLst>
          </p:nvPr>
        </p:nvGraphicFramePr>
        <p:xfrm>
          <a:off x="15773400" y="22860000"/>
          <a:ext cx="12342309" cy="8513064"/>
        </p:xfrm>
        <a:graphic>
          <a:graphicData uri="http://schemas.openxmlformats.org/presentationml/2006/ole">
            <mc:AlternateContent xmlns:mc="http://schemas.openxmlformats.org/markup-compatibility/2006">
              <mc:Choice xmlns:v="urn:schemas-microsoft-com:vml" Requires="v">
                <p:oleObj spid="_x0000_s1173" name="SPW 12.0 Graph" r:id="rId3" imgW="22802732" imgH="15725880" progId="SigmaPlotGraphicObject.11">
                  <p:embed/>
                </p:oleObj>
              </mc:Choice>
              <mc:Fallback>
                <p:oleObj name="SPW 12.0 Graph" r:id="rId3" imgW="22802732" imgH="15725880" progId="SigmaPlotGraphicObject.11">
                  <p:embed/>
                  <p:pic>
                    <p:nvPicPr>
                      <p:cNvPr id="0" name=""/>
                      <p:cNvPicPr/>
                      <p:nvPr/>
                    </p:nvPicPr>
                    <p:blipFill>
                      <a:blip r:embed="rId4"/>
                      <a:stretch>
                        <a:fillRect/>
                      </a:stretch>
                    </p:blipFill>
                    <p:spPr>
                      <a:xfrm>
                        <a:off x="15773400" y="22860000"/>
                        <a:ext cx="12342309" cy="8513064"/>
                      </a:xfrm>
                      <a:prstGeom prst="rect">
                        <a:avLst/>
                      </a:prstGeom>
                    </p:spPr>
                  </p:pic>
                </p:oleObj>
              </mc:Fallback>
            </mc:AlternateContent>
          </a:graphicData>
        </a:graphic>
      </p:graphicFrame>
      <p:sp>
        <p:nvSpPr>
          <p:cNvPr id="22" name="TextBox 21"/>
          <p:cNvSpPr txBox="1"/>
          <p:nvPr/>
        </p:nvSpPr>
        <p:spPr>
          <a:xfrm>
            <a:off x="29562552" y="16916400"/>
            <a:ext cx="13414248" cy="15087600"/>
          </a:xfrm>
          <a:prstGeom prst="rect">
            <a:avLst/>
          </a:prstGeom>
          <a:noFill/>
          <a:ln w="12700">
            <a:solidFill>
              <a:srgbClr val="FF0000"/>
            </a:solidFill>
          </a:ln>
        </p:spPr>
        <p:txBody>
          <a:bodyPr wrap="square" lIns="914400" tIns="457200" rIns="914400" bIns="457200" rtlCol="0">
            <a:noAutofit/>
          </a:bodyPr>
          <a:lstStyle/>
          <a:p>
            <a:pPr>
              <a:spcAft>
                <a:spcPts val="1200"/>
              </a:spcAft>
            </a:pPr>
            <a:r>
              <a:rPr lang="en-US" sz="3600" b="1" dirty="0" smtClean="0"/>
              <a:t>[6] Model output observations: thermal/fast ratio</a:t>
            </a:r>
            <a:endParaRPr lang="en-US" sz="3600" b="1" dirty="0"/>
          </a:p>
          <a:p>
            <a:pPr>
              <a:spcAft>
                <a:spcPts val="1200"/>
              </a:spcAft>
            </a:pPr>
            <a:r>
              <a:rPr lang="en-US" sz="2800" dirty="0" smtClean="0"/>
              <a:t>The ratio of thermal to fast neutron intensity contains additional information that can be used to compute both SWE and SM.</a:t>
            </a:r>
          </a:p>
          <a:p>
            <a:pPr>
              <a:spcAft>
                <a:spcPts val="1200"/>
              </a:spcAft>
            </a:pPr>
            <a:r>
              <a:rPr lang="en-US" sz="2800" dirty="0" smtClean="0"/>
              <a:t>SWE smaller than 50 mm is measurable nearly uniquely under all SM values.</a:t>
            </a:r>
          </a:p>
          <a:p>
            <a:pPr>
              <a:spcAft>
                <a:spcPts val="1200"/>
              </a:spcAft>
            </a:pPr>
            <a:r>
              <a:rPr lang="en-US" sz="2800" dirty="0" smtClean="0"/>
              <a:t>Other combinations of </a:t>
            </a:r>
            <a:r>
              <a:rPr lang="en-US" sz="2800" dirty="0" smtClean="0"/>
              <a:t>SM and SWE </a:t>
            </a:r>
            <a:r>
              <a:rPr lang="en-US" sz="2800" dirty="0" smtClean="0"/>
              <a:t>cannot be resolved using the ratio alone.</a:t>
            </a:r>
          </a:p>
          <a:p>
            <a:pPr>
              <a:spcAft>
                <a:spcPts val="1200"/>
              </a:spcAft>
            </a:pPr>
            <a:r>
              <a:rPr lang="en-US" sz="2800" dirty="0" smtClean="0"/>
              <a:t>But combined with fast and thermal neutron responses, they can be used to separate the effects of soil moisture and snow water equivalent  over nearly the entire range of their values shown in the graphs.</a:t>
            </a:r>
            <a:endParaRPr lang="en-US" sz="2800" dirty="0"/>
          </a:p>
        </p:txBody>
      </p:sp>
      <p:sp>
        <p:nvSpPr>
          <p:cNvPr id="19" name="TextBox 18"/>
          <p:cNvSpPr txBox="1">
            <a:spLocks/>
          </p:cNvSpPr>
          <p:nvPr/>
        </p:nvSpPr>
        <p:spPr>
          <a:xfrm>
            <a:off x="15243048" y="5486400"/>
            <a:ext cx="18742152" cy="10515600"/>
          </a:xfrm>
          <a:prstGeom prst="rect">
            <a:avLst/>
          </a:prstGeom>
          <a:noFill/>
          <a:ln w="12700">
            <a:solidFill>
              <a:srgbClr val="FF0000"/>
            </a:solidFill>
          </a:ln>
        </p:spPr>
        <p:txBody>
          <a:bodyPr wrap="square" lIns="9509760" tIns="182880" rIns="457200" bIns="182880" rtlCol="0">
            <a:noAutofit/>
          </a:bodyPr>
          <a:lstStyle/>
          <a:p>
            <a:pPr>
              <a:spcAft>
                <a:spcPts val="1800"/>
              </a:spcAft>
            </a:pPr>
            <a:r>
              <a:rPr lang="en-US" sz="4000" b="1" dirty="0" smtClean="0"/>
              <a:t>[3] Model </a:t>
            </a:r>
            <a:r>
              <a:rPr lang="en-US" sz="4000" b="1" dirty="0"/>
              <a:t>details</a:t>
            </a:r>
          </a:p>
          <a:p>
            <a:pPr marL="457200" indent="-457200">
              <a:spcAft>
                <a:spcPts val="1200"/>
              </a:spcAft>
            </a:pPr>
            <a:r>
              <a:rPr lang="en-US" sz="3200" dirty="0" err="1"/>
              <a:t>MCNPx</a:t>
            </a:r>
            <a:r>
              <a:rPr lang="en-US" sz="3200" dirty="0"/>
              <a:t> used</a:t>
            </a:r>
          </a:p>
          <a:p>
            <a:pPr marL="457200" indent="-457200">
              <a:spcAft>
                <a:spcPts val="1200"/>
              </a:spcAft>
            </a:pPr>
            <a:r>
              <a:rPr lang="en-US" sz="3200" dirty="0"/>
              <a:t>Cosmic-ray neutron spectrum of </a:t>
            </a:r>
            <a:r>
              <a:rPr lang="en-US" sz="3200" dirty="0" err="1"/>
              <a:t>Zweck</a:t>
            </a:r>
            <a:r>
              <a:rPr lang="en-US" sz="3200" dirty="0"/>
              <a:t> </a:t>
            </a:r>
            <a:r>
              <a:rPr lang="en-US" sz="1400" dirty="0"/>
              <a:t>et al. (2013, EPSL 379, 64-71</a:t>
            </a:r>
            <a:r>
              <a:rPr lang="en-US" sz="1400" dirty="0" smtClean="0"/>
              <a:t>)</a:t>
            </a:r>
            <a:endParaRPr lang="en-US" sz="3200" dirty="0" smtClean="0"/>
          </a:p>
          <a:p>
            <a:pPr marL="457200" indent="-457200">
              <a:spcAft>
                <a:spcPts val="1200"/>
              </a:spcAft>
            </a:pPr>
            <a:r>
              <a:rPr lang="en-US" sz="3200" dirty="0" smtClean="0"/>
              <a:t>Dry </a:t>
            </a:r>
            <a:r>
              <a:rPr lang="en-US" sz="3200" dirty="0"/>
              <a:t>atmosphere</a:t>
            </a:r>
          </a:p>
          <a:p>
            <a:pPr marL="457200" indent="-457200">
              <a:spcAft>
                <a:spcPts val="1200"/>
              </a:spcAft>
            </a:pPr>
            <a:r>
              <a:rPr lang="en-US" sz="3200" dirty="0"/>
              <a:t>Uniform soil chemistry (quartz)</a:t>
            </a:r>
          </a:p>
          <a:p>
            <a:pPr marL="457200" indent="-457200">
              <a:spcAft>
                <a:spcPts val="1200"/>
              </a:spcAft>
            </a:pPr>
            <a:r>
              <a:rPr lang="en-US" sz="3200" dirty="0"/>
              <a:t>Uniform soil moisture</a:t>
            </a:r>
          </a:p>
          <a:p>
            <a:pPr marL="457200" indent="-457200">
              <a:spcAft>
                <a:spcPts val="1200"/>
              </a:spcAft>
            </a:pPr>
            <a:r>
              <a:rPr lang="en-US" sz="3200" dirty="0"/>
              <a:t>Values (vol. %): </a:t>
            </a:r>
            <a:r>
              <a:rPr lang="en-US" sz="3200" dirty="0" smtClean="0"/>
              <a:t>0, </a:t>
            </a:r>
            <a:r>
              <a:rPr lang="en-US" sz="3200" dirty="0"/>
              <a:t>5, 15, 25, 35 and 45</a:t>
            </a:r>
          </a:p>
          <a:p>
            <a:pPr marL="457200" indent="-457200">
              <a:spcAft>
                <a:spcPts val="1200"/>
              </a:spcAft>
            </a:pPr>
            <a:r>
              <a:rPr lang="en-US" sz="3200" dirty="0"/>
              <a:t>Uniform snow placed on top of soil</a:t>
            </a:r>
          </a:p>
          <a:p>
            <a:pPr marL="457200" indent="-457200">
              <a:spcAft>
                <a:spcPts val="1200"/>
              </a:spcAft>
            </a:pPr>
            <a:r>
              <a:rPr lang="en-US" sz="3200" dirty="0"/>
              <a:t>Constant thickness of snow (</a:t>
            </a:r>
            <a:r>
              <a:rPr lang="en-US" sz="3200" dirty="0">
                <a:solidFill>
                  <a:srgbClr val="FF0000"/>
                </a:solidFill>
              </a:rPr>
              <a:t>why?</a:t>
            </a:r>
            <a:r>
              <a:rPr lang="en-US" sz="3200" dirty="0"/>
              <a:t>)</a:t>
            </a:r>
          </a:p>
          <a:p>
            <a:pPr marL="457200" indent="-457200">
              <a:spcAft>
                <a:spcPts val="1200"/>
              </a:spcAft>
            </a:pPr>
            <a:r>
              <a:rPr lang="en-US" sz="3200" dirty="0"/>
              <a:t>Values (mm of snow water equivalent): 0, 1, 2, 5, 10, 20, 50, 100, 200, 500 and 1000</a:t>
            </a:r>
          </a:p>
          <a:p>
            <a:pPr marL="457200" indent="-457200">
              <a:spcAft>
                <a:spcPts val="1200"/>
              </a:spcAft>
            </a:pPr>
            <a:r>
              <a:rPr lang="en-US" sz="3200" dirty="0"/>
              <a:t>66 combinations of soil moisture and snow (scenarios)</a:t>
            </a:r>
          </a:p>
          <a:p>
            <a:pPr marL="457200" indent="-457200">
              <a:spcAft>
                <a:spcPts val="1200"/>
              </a:spcAft>
            </a:pPr>
            <a:r>
              <a:rPr lang="en-US" sz="3200" dirty="0"/>
              <a:t>Two million particles used per scenario</a:t>
            </a:r>
          </a:p>
          <a:p>
            <a:pPr marL="457200" indent="-457200">
              <a:spcAft>
                <a:spcPts val="1200"/>
              </a:spcAft>
            </a:pPr>
            <a:r>
              <a:rPr lang="en-US" sz="3200" dirty="0"/>
              <a:t>Periodic </a:t>
            </a:r>
            <a:r>
              <a:rPr lang="en-US" sz="3200" dirty="0" smtClean="0"/>
              <a:t>side boundaries </a:t>
            </a:r>
            <a:r>
              <a:rPr lang="en-US" sz="3200" dirty="0"/>
              <a:t>(neutrons that leave the domain  reappear on the other side)</a:t>
            </a:r>
          </a:p>
          <a:p>
            <a:endParaRPr lang="en-US" sz="3200" dirty="0"/>
          </a:p>
        </p:txBody>
      </p:sp>
      <p:sp>
        <p:nvSpPr>
          <p:cNvPr id="20" name="TextBox 19"/>
          <p:cNvSpPr txBox="1"/>
          <p:nvPr/>
        </p:nvSpPr>
        <p:spPr>
          <a:xfrm>
            <a:off x="914400" y="16916400"/>
            <a:ext cx="13414248" cy="15087600"/>
          </a:xfrm>
          <a:prstGeom prst="rect">
            <a:avLst/>
          </a:prstGeom>
          <a:noFill/>
          <a:ln w="12700">
            <a:solidFill>
              <a:srgbClr val="FF0000"/>
            </a:solidFill>
          </a:ln>
        </p:spPr>
        <p:txBody>
          <a:bodyPr wrap="square" lIns="914400" tIns="457200" rIns="914400" bIns="457200" rtlCol="0">
            <a:noAutofit/>
          </a:bodyPr>
          <a:lstStyle/>
          <a:p>
            <a:pPr>
              <a:spcAft>
                <a:spcPts val="1200"/>
              </a:spcAft>
            </a:pPr>
            <a:r>
              <a:rPr lang="en-US" sz="3600" b="1" dirty="0" smtClean="0"/>
              <a:t>[4] Model output observations: fast neutrons</a:t>
            </a:r>
            <a:endParaRPr lang="en-US" sz="3600" b="1" dirty="0"/>
          </a:p>
          <a:p>
            <a:pPr>
              <a:spcAft>
                <a:spcPts val="1200"/>
              </a:spcAft>
            </a:pPr>
            <a:r>
              <a:rPr lang="en-US" sz="2800" dirty="0" smtClean="0"/>
              <a:t>Fast neutron intensity decreases monotonically with increasing SM and SWE.</a:t>
            </a:r>
          </a:p>
          <a:p>
            <a:pPr>
              <a:spcAft>
                <a:spcPts val="1200"/>
              </a:spcAft>
            </a:pPr>
            <a:r>
              <a:rPr lang="en-US" sz="2800" dirty="0" smtClean="0"/>
              <a:t>The response is non-unique: the same value is obtained for different combinations of SWE and SM.</a:t>
            </a:r>
          </a:p>
          <a:p>
            <a:pPr>
              <a:spcAft>
                <a:spcPts val="1200"/>
              </a:spcAft>
            </a:pPr>
            <a:r>
              <a:rPr lang="en-US" sz="2800" dirty="0" smtClean="0"/>
              <a:t>Potentially usable decrease of neutron intensity occurs between SWE of 0 mm and 100 mm; above 100 mm of SWE the fast neutron response is insignificant.</a:t>
            </a:r>
          </a:p>
          <a:p>
            <a:pPr>
              <a:spcAft>
                <a:spcPts val="1200"/>
              </a:spcAft>
            </a:pPr>
            <a:r>
              <a:rPr lang="en-US" sz="2800" dirty="0" smtClean="0"/>
              <a:t>Neutron intensity response to SWE is strongest for low soil water content and for low snow water equivalent.</a:t>
            </a:r>
            <a:endParaRPr lang="en-US" sz="2800" dirty="0"/>
          </a:p>
        </p:txBody>
      </p:sp>
      <p:sp>
        <p:nvSpPr>
          <p:cNvPr id="2" name="Title 1"/>
          <p:cNvSpPr>
            <a:spLocks noGrp="1"/>
          </p:cNvSpPr>
          <p:nvPr>
            <p:ph type="ctrTitle"/>
          </p:nvPr>
        </p:nvSpPr>
        <p:spPr>
          <a:xfrm>
            <a:off x="914400" y="502474"/>
            <a:ext cx="42062400" cy="1477328"/>
          </a:xfrm>
        </p:spPr>
        <p:txBody>
          <a:bodyPr lIns="182880" tIns="182880" rIns="182880" bIns="182880">
            <a:spAutoFit/>
          </a:bodyPr>
          <a:lstStyle/>
          <a:p>
            <a:r>
              <a:rPr lang="en-US" sz="7200" b="1" dirty="0">
                <a:solidFill>
                  <a:schemeClr val="tx2"/>
                </a:solidFill>
              </a:rPr>
              <a:t>Can snow and soil moisture be measured simultaneously using cosmogenic neutrons</a:t>
            </a:r>
            <a:r>
              <a:rPr lang="en-US" sz="7200" b="1" dirty="0" smtClean="0">
                <a:solidFill>
                  <a:schemeClr val="tx2"/>
                </a:solidFill>
              </a:rPr>
              <a:t>?</a:t>
            </a:r>
            <a:endParaRPr lang="en-US" sz="7200" b="1" dirty="0">
              <a:solidFill>
                <a:schemeClr val="tx2"/>
              </a:solidFill>
            </a:endParaRPr>
          </a:p>
        </p:txBody>
      </p:sp>
      <p:sp>
        <p:nvSpPr>
          <p:cNvPr id="3" name="Subtitle 2"/>
          <p:cNvSpPr>
            <a:spLocks noGrp="1"/>
          </p:cNvSpPr>
          <p:nvPr>
            <p:ph type="subTitle" idx="1"/>
          </p:nvPr>
        </p:nvSpPr>
        <p:spPr>
          <a:xfrm>
            <a:off x="11887200" y="1828800"/>
            <a:ext cx="20116800" cy="2400657"/>
          </a:xfrm>
        </p:spPr>
        <p:txBody>
          <a:bodyPr wrap="none" lIns="182880" tIns="182880" rIns="182880" bIns="182880">
            <a:noAutofit/>
          </a:bodyPr>
          <a:lstStyle/>
          <a:p>
            <a:pPr algn="l">
              <a:lnSpc>
                <a:spcPct val="150000"/>
              </a:lnSpc>
              <a:spcBef>
                <a:spcPts val="0"/>
              </a:spcBef>
            </a:pPr>
            <a:r>
              <a:rPr lang="en-US" sz="4800" dirty="0">
                <a:solidFill>
                  <a:schemeClr val="tx1"/>
                </a:solidFill>
              </a:rPr>
              <a:t>Mie </a:t>
            </a:r>
            <a:r>
              <a:rPr lang="en-US" sz="4800" dirty="0" err="1">
                <a:solidFill>
                  <a:schemeClr val="tx1"/>
                </a:solidFill>
              </a:rPr>
              <a:t>Andreasen</a:t>
            </a:r>
            <a:r>
              <a:rPr lang="en-US" sz="3600" dirty="0"/>
              <a:t> </a:t>
            </a:r>
            <a:r>
              <a:rPr lang="en-US" sz="3600" dirty="0" smtClean="0"/>
              <a:t>Geological </a:t>
            </a:r>
            <a:r>
              <a:rPr lang="en-US" sz="3600" dirty="0"/>
              <a:t>survey of Denmark and Greenland, Denmark </a:t>
            </a:r>
            <a:r>
              <a:rPr lang="en-US" sz="3600" dirty="0" smtClean="0"/>
              <a:t>(ma@geus.dk)</a:t>
            </a:r>
            <a:endParaRPr lang="en-US" sz="3600" dirty="0" smtClean="0"/>
          </a:p>
          <a:p>
            <a:pPr algn="l">
              <a:spcBef>
                <a:spcPts val="0"/>
              </a:spcBef>
              <a:spcAft>
                <a:spcPts val="1200"/>
              </a:spcAft>
            </a:pPr>
            <a:r>
              <a:rPr lang="en-US" sz="4800" dirty="0" smtClean="0">
                <a:solidFill>
                  <a:schemeClr val="tx1"/>
                </a:solidFill>
              </a:rPr>
              <a:t>Marek </a:t>
            </a:r>
            <a:r>
              <a:rPr lang="en-US" sz="4800" dirty="0" err="1">
                <a:solidFill>
                  <a:schemeClr val="tx1"/>
                </a:solidFill>
              </a:rPr>
              <a:t>Zreda</a:t>
            </a:r>
            <a:r>
              <a:rPr lang="en-US" sz="4800" dirty="0"/>
              <a:t> </a:t>
            </a:r>
            <a:r>
              <a:rPr lang="en-US" sz="3600" dirty="0" smtClean="0"/>
              <a:t>University </a:t>
            </a:r>
            <a:r>
              <a:rPr lang="en-US" sz="3600" dirty="0"/>
              <a:t>of Arizona, Hydrology and Water Resources, </a:t>
            </a:r>
            <a:r>
              <a:rPr lang="en-US" sz="3600" dirty="0" smtClean="0"/>
              <a:t>USA </a:t>
            </a:r>
            <a:r>
              <a:rPr lang="en-US" sz="3600" dirty="0" smtClean="0"/>
              <a:t>(</a:t>
            </a:r>
            <a:r>
              <a:rPr lang="en-US" sz="3600" u="sng" dirty="0"/>
              <a:t>marek@hwr.arizona.edu</a:t>
            </a:r>
            <a:r>
              <a:rPr lang="en-US" sz="3600" dirty="0"/>
              <a:t>)</a:t>
            </a:r>
          </a:p>
        </p:txBody>
      </p:sp>
      <p:cxnSp>
        <p:nvCxnSpPr>
          <p:cNvPr id="5" name="Straight Connector 4"/>
          <p:cNvCxnSpPr/>
          <p:nvPr/>
        </p:nvCxnSpPr>
        <p:spPr>
          <a:xfrm>
            <a:off x="914400" y="4572000"/>
            <a:ext cx="4206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p:cNvSpPr>
          <p:nvPr/>
        </p:nvSpPr>
        <p:spPr>
          <a:xfrm>
            <a:off x="914400" y="5486397"/>
            <a:ext cx="13414248" cy="10515600"/>
          </a:xfrm>
          <a:prstGeom prst="rect">
            <a:avLst/>
          </a:prstGeom>
          <a:noFill/>
          <a:ln w="12700">
            <a:solidFill>
              <a:srgbClr val="FF0000"/>
            </a:solidFill>
          </a:ln>
        </p:spPr>
        <p:txBody>
          <a:bodyPr wrap="square" lIns="457200" tIns="182880" rIns="640080" bIns="182880" rtlCol="0">
            <a:noAutofit/>
          </a:bodyPr>
          <a:lstStyle/>
          <a:p>
            <a:pPr>
              <a:spcAft>
                <a:spcPts val="1800"/>
              </a:spcAft>
            </a:pPr>
            <a:r>
              <a:rPr lang="en-US" sz="4400" b="1" dirty="0" smtClean="0"/>
              <a:t>[1] Abstract</a:t>
            </a:r>
            <a:endParaRPr lang="en-US" sz="4400" b="1" dirty="0"/>
          </a:p>
          <a:p>
            <a:r>
              <a:rPr lang="en-US" sz="3400" dirty="0" smtClean="0"/>
              <a:t>Snow </a:t>
            </a:r>
            <a:r>
              <a:rPr lang="en-US" sz="3400" dirty="0"/>
              <a:t>at the hectometer scale </a:t>
            </a:r>
            <a:r>
              <a:rPr lang="en-US" sz="3400" dirty="0" smtClean="0"/>
              <a:t>can be measured using cosmogenic neutrons, but the </a:t>
            </a:r>
            <a:r>
              <a:rPr lang="en-US" sz="3400" dirty="0"/>
              <a:t>neutron intensity </a:t>
            </a:r>
            <a:r>
              <a:rPr lang="en-US" sz="3400" dirty="0" smtClean="0"/>
              <a:t>measured in air above the snow </a:t>
            </a:r>
            <a:r>
              <a:rPr lang="en-US" sz="3400" dirty="0"/>
              <a:t>surface depends </a:t>
            </a:r>
            <a:r>
              <a:rPr lang="en-US" sz="3400" dirty="0" smtClean="0"/>
              <a:t>on two variables: the </a:t>
            </a:r>
            <a:r>
              <a:rPr lang="en-US" sz="3400" dirty="0"/>
              <a:t>amount of </a:t>
            </a:r>
            <a:r>
              <a:rPr lang="en-US" sz="3400" dirty="0" smtClean="0"/>
              <a:t>snow and water content of </a:t>
            </a:r>
            <a:r>
              <a:rPr lang="en-US" sz="3400" dirty="0"/>
              <a:t>the underlying soil. </a:t>
            </a:r>
            <a:r>
              <a:rPr lang="en-US" sz="3400" dirty="0" smtClean="0"/>
              <a:t>Both variables can be measured using neutrons </a:t>
            </a:r>
            <a:r>
              <a:rPr lang="en-US" sz="3400" dirty="0"/>
              <a:t>of different energies because </a:t>
            </a:r>
            <a:r>
              <a:rPr lang="en-US" sz="3400" dirty="0" smtClean="0"/>
              <a:t>they respond </a:t>
            </a:r>
            <a:r>
              <a:rPr lang="en-US" sz="3400" dirty="0"/>
              <a:t>differently to combinations of snow and soil water. We used neutron transport modeling to examine </a:t>
            </a:r>
            <a:r>
              <a:rPr lang="en-US" sz="3400" dirty="0" smtClean="0"/>
              <a:t>the response </a:t>
            </a:r>
            <a:r>
              <a:rPr lang="en-US" sz="3400" dirty="0"/>
              <a:t>of the intensity of thermal and </a:t>
            </a:r>
            <a:r>
              <a:rPr lang="en-US" sz="3400" dirty="0" smtClean="0"/>
              <a:t>fast (epithermal) neutrons </a:t>
            </a:r>
            <a:r>
              <a:rPr lang="en-US" sz="3400" dirty="0"/>
              <a:t>to snow and soil moisture, with spatially uniform </a:t>
            </a:r>
            <a:r>
              <a:rPr lang="en-US" sz="3400" dirty="0" smtClean="0"/>
              <a:t>snow ranging </a:t>
            </a:r>
            <a:r>
              <a:rPr lang="en-US" sz="3400" dirty="0"/>
              <a:t>from 0 cm to 100 cm of water equivalent, and spatially uniform soil moisture ranging from 0% to 45</a:t>
            </a:r>
            <a:r>
              <a:rPr lang="en-US" sz="3400" dirty="0" smtClean="0"/>
              <a:t>% by </a:t>
            </a:r>
            <a:r>
              <a:rPr lang="en-US" sz="3400" dirty="0"/>
              <a:t>volume. The results show that snow can be measured up to 10 cm of snow water equivalent; above that </a:t>
            </a:r>
            <a:r>
              <a:rPr lang="en-US" sz="3400" dirty="0" smtClean="0"/>
              <a:t>value the </a:t>
            </a:r>
            <a:r>
              <a:rPr lang="en-US" sz="3400" dirty="0"/>
              <a:t>changes in the neutron intensity are too small to be useful. A unique solution for both snow and soil </a:t>
            </a:r>
            <a:r>
              <a:rPr lang="en-US" sz="3400" dirty="0" smtClean="0"/>
              <a:t>moisture is </a:t>
            </a:r>
            <a:r>
              <a:rPr lang="en-US" sz="3400" dirty="0"/>
              <a:t>possible for snow water equivalent less than 5 cm. These results are preliminary. They should be refined </a:t>
            </a:r>
            <a:r>
              <a:rPr lang="en-US" sz="3400" dirty="0" smtClean="0"/>
              <a:t>using additional </a:t>
            </a:r>
            <a:r>
              <a:rPr lang="en-US" sz="3400" dirty="0"/>
              <a:t>modeling and then tested using controlled field experiments in which both soil moisture and snow </a:t>
            </a:r>
            <a:r>
              <a:rPr lang="en-US" sz="3400" dirty="0" smtClean="0"/>
              <a:t>are known </a:t>
            </a:r>
            <a:r>
              <a:rPr lang="en-US" sz="3400" dirty="0"/>
              <a:t>independently</a:t>
            </a:r>
            <a:r>
              <a:rPr lang="en-US" sz="3400" dirty="0" smtClean="0"/>
              <a:t>.</a:t>
            </a:r>
            <a:endParaRPr lang="en-US" sz="3400" dirty="0"/>
          </a:p>
        </p:txBody>
      </p:sp>
      <p:pic>
        <p:nvPicPr>
          <p:cNvPr id="1043"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6848" y="7086600"/>
            <a:ext cx="7516552" cy="868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16535400" y="5486400"/>
            <a:ext cx="5867400" cy="984885"/>
          </a:xfrm>
          <a:prstGeom prst="rect">
            <a:avLst/>
          </a:prstGeom>
          <a:noFill/>
          <a:ln w="12700">
            <a:noFill/>
          </a:ln>
        </p:spPr>
        <p:txBody>
          <a:bodyPr wrap="square" lIns="182880" tIns="182880" rIns="182880" bIns="182880" rtlCol="0">
            <a:spAutoFit/>
          </a:bodyPr>
          <a:lstStyle/>
          <a:p>
            <a:pPr>
              <a:spcAft>
                <a:spcPts val="1200"/>
              </a:spcAft>
            </a:pPr>
            <a:r>
              <a:rPr lang="en-US" sz="4000" b="1" dirty="0" smtClean="0"/>
              <a:t>[2] Conceptual model</a:t>
            </a:r>
            <a:endParaRPr lang="en-US" sz="3200" dirty="0"/>
          </a:p>
        </p:txBody>
      </p:sp>
      <p:graphicFrame>
        <p:nvGraphicFramePr>
          <p:cNvPr id="4" name="Object 3"/>
          <p:cNvGraphicFramePr>
            <a:graphicFrameLocks noChangeAspect="1"/>
          </p:cNvGraphicFramePr>
          <p:nvPr>
            <p:extLst>
              <p:ext uri="{D42A27DB-BD31-4B8C-83A1-F6EECF244321}">
                <p14:modId xmlns:p14="http://schemas.microsoft.com/office/powerpoint/2010/main" val="1309276607"/>
              </p:ext>
            </p:extLst>
          </p:nvPr>
        </p:nvGraphicFramePr>
        <p:xfrm>
          <a:off x="30099000" y="22860000"/>
          <a:ext cx="12344400" cy="8490912"/>
        </p:xfrm>
        <a:graphic>
          <a:graphicData uri="http://schemas.openxmlformats.org/presentationml/2006/ole">
            <mc:AlternateContent xmlns:mc="http://schemas.openxmlformats.org/markup-compatibility/2006">
              <mc:Choice xmlns:v="urn:schemas-microsoft-com:vml" Requires="v">
                <p:oleObj spid="_x0000_s1174" name="SPW 12.0 Graph" r:id="rId6" imgW="22821911" imgH="15687810" progId="SigmaPlotGraphicObject.11">
                  <p:embed/>
                </p:oleObj>
              </mc:Choice>
              <mc:Fallback>
                <p:oleObj name="SPW 12.0 Graph" r:id="rId6" imgW="22821911" imgH="15687810" progId="SigmaPlotGraphicObject.11">
                  <p:embed/>
                  <p:pic>
                    <p:nvPicPr>
                      <p:cNvPr id="0" name=""/>
                      <p:cNvPicPr/>
                      <p:nvPr/>
                    </p:nvPicPr>
                    <p:blipFill>
                      <a:blip r:embed="rId7"/>
                      <a:stretch>
                        <a:fillRect/>
                      </a:stretch>
                    </p:blipFill>
                    <p:spPr>
                      <a:xfrm>
                        <a:off x="30099000" y="22860000"/>
                        <a:ext cx="12344400" cy="8490912"/>
                      </a:xfrm>
                      <a:prstGeom prst="rect">
                        <a:avLst/>
                      </a:prstGeom>
                    </p:spPr>
                  </p:pic>
                </p:oleObj>
              </mc:Fallback>
            </mc:AlternateContent>
          </a:graphicData>
        </a:graphic>
      </p:graphicFrame>
      <p:sp>
        <p:nvSpPr>
          <p:cNvPr id="24" name="TextBox 23"/>
          <p:cNvSpPr txBox="1"/>
          <p:nvPr/>
        </p:nvSpPr>
        <p:spPr>
          <a:xfrm>
            <a:off x="34902648" y="5486400"/>
            <a:ext cx="8074152" cy="10515600"/>
          </a:xfrm>
          <a:prstGeom prst="rect">
            <a:avLst/>
          </a:prstGeom>
          <a:noFill/>
          <a:ln w="12700">
            <a:solidFill>
              <a:srgbClr val="FF0000"/>
            </a:solidFill>
          </a:ln>
        </p:spPr>
        <p:txBody>
          <a:bodyPr wrap="square" lIns="457200" tIns="182880" rIns="457200" bIns="457200" rtlCol="0">
            <a:noAutofit/>
          </a:bodyPr>
          <a:lstStyle/>
          <a:p>
            <a:pPr>
              <a:spcAft>
                <a:spcPts val="1800"/>
              </a:spcAft>
            </a:pPr>
            <a:r>
              <a:rPr lang="en-US" sz="4000" b="1" dirty="0" smtClean="0"/>
              <a:t>[7] </a:t>
            </a:r>
            <a:r>
              <a:rPr lang="en-US" sz="4000" b="1" dirty="0" smtClean="0"/>
              <a:t>Summary of results and future</a:t>
            </a:r>
            <a:endParaRPr lang="en-US" sz="4000" b="1" dirty="0"/>
          </a:p>
          <a:p>
            <a:pPr>
              <a:spcAft>
                <a:spcPts val="1200"/>
              </a:spcAft>
            </a:pPr>
            <a:r>
              <a:rPr lang="en-US" sz="3200" dirty="0" smtClean="0"/>
              <a:t>Snow </a:t>
            </a:r>
            <a:r>
              <a:rPr lang="en-US" sz="3200" dirty="0"/>
              <a:t>can be measured up to </a:t>
            </a:r>
            <a:r>
              <a:rPr lang="en-US" sz="3200" dirty="0" smtClean="0"/>
              <a:t>50 mm </a:t>
            </a:r>
            <a:r>
              <a:rPr lang="en-US" sz="3200" dirty="0"/>
              <a:t>of snow water </a:t>
            </a:r>
            <a:r>
              <a:rPr lang="en-US" sz="3200" dirty="0" smtClean="0"/>
              <a:t>equivalent where the neutron responses to snow and to soil water are distinctly different.</a:t>
            </a:r>
          </a:p>
          <a:p>
            <a:pPr>
              <a:spcAft>
                <a:spcPts val="1200"/>
              </a:spcAft>
            </a:pPr>
            <a:r>
              <a:rPr lang="en-US" sz="3200" dirty="0" smtClean="0"/>
              <a:t>Beyond 50 mm of SWE the neutron intensities respond to variable soil moisture and snow water equivalent in such ways that make unique solution difficult.</a:t>
            </a:r>
          </a:p>
          <a:p>
            <a:pPr>
              <a:spcAft>
                <a:spcPts val="1200"/>
              </a:spcAft>
            </a:pPr>
            <a:r>
              <a:rPr lang="en-US" sz="3200" dirty="0" smtClean="0"/>
              <a:t>Future work should include:</a:t>
            </a:r>
          </a:p>
          <a:p>
            <a:pPr marL="514350" indent="-514350">
              <a:spcAft>
                <a:spcPts val="1200"/>
              </a:spcAft>
              <a:buAutoNum type="arabicParenBoth"/>
            </a:pPr>
            <a:r>
              <a:rPr lang="en-US" sz="3200" dirty="0" smtClean="0"/>
              <a:t>Better neutron transport modeling that includes variable soil chemistry, non uniform soil moisture and snow water equivalent.</a:t>
            </a:r>
          </a:p>
          <a:p>
            <a:pPr marL="514350" indent="-514350">
              <a:spcAft>
                <a:spcPts val="1200"/>
              </a:spcAft>
              <a:buAutoNum type="arabicParenBoth"/>
            </a:pPr>
            <a:r>
              <a:rPr lang="en-US" sz="3200" dirty="0" smtClean="0"/>
              <a:t> Field measurements to compare with model results.</a:t>
            </a:r>
            <a:endParaRPr lang="en-US" sz="3200" dirty="0"/>
          </a:p>
        </p:txBody>
      </p:sp>
      <p:graphicFrame>
        <p:nvGraphicFramePr>
          <p:cNvPr id="9" name="Object 8"/>
          <p:cNvGraphicFramePr>
            <a:graphicFrameLocks noChangeAspect="1"/>
          </p:cNvGraphicFramePr>
          <p:nvPr>
            <p:extLst>
              <p:ext uri="{D42A27DB-BD31-4B8C-83A1-F6EECF244321}">
                <p14:modId xmlns:p14="http://schemas.microsoft.com/office/powerpoint/2010/main" val="2009432597"/>
              </p:ext>
            </p:extLst>
          </p:nvPr>
        </p:nvGraphicFramePr>
        <p:xfrm>
          <a:off x="1444752" y="22860000"/>
          <a:ext cx="12321156" cy="8513064"/>
        </p:xfrm>
        <a:graphic>
          <a:graphicData uri="http://schemas.openxmlformats.org/presentationml/2006/ole">
            <mc:AlternateContent xmlns:mc="http://schemas.openxmlformats.org/markup-compatibility/2006">
              <mc:Choice xmlns:v="urn:schemas-microsoft-com:vml" Requires="v">
                <p:oleObj spid="_x0000_s1175" name="SPW 12.0 Graph" r:id="rId8" imgW="22802732" imgH="15754230" progId="SigmaPlotGraphicObject.11">
                  <p:embed/>
                </p:oleObj>
              </mc:Choice>
              <mc:Fallback>
                <p:oleObj name="SPW 12.0 Graph" r:id="rId8" imgW="22802732" imgH="15754230" progId="SigmaPlotGraphicObject.11">
                  <p:embed/>
                  <p:pic>
                    <p:nvPicPr>
                      <p:cNvPr id="0" name=""/>
                      <p:cNvPicPr/>
                      <p:nvPr/>
                    </p:nvPicPr>
                    <p:blipFill>
                      <a:blip r:embed="rId9"/>
                      <a:stretch>
                        <a:fillRect/>
                      </a:stretch>
                    </p:blipFill>
                    <p:spPr>
                      <a:xfrm>
                        <a:off x="1444752" y="22860000"/>
                        <a:ext cx="12321156" cy="8513064"/>
                      </a:xfrm>
                      <a:prstGeom prst="rect">
                        <a:avLst/>
                      </a:prstGeom>
                    </p:spPr>
                  </p:pic>
                </p:oleObj>
              </mc:Fallback>
            </mc:AlternateContent>
          </a:graphicData>
        </a:graphic>
      </p:graphicFrame>
    </p:spTree>
    <p:extLst>
      <p:ext uri="{BB962C8B-B14F-4D97-AF65-F5344CB8AC3E}">
        <p14:creationId xmlns:p14="http://schemas.microsoft.com/office/powerpoint/2010/main" val="3120522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728</Words>
  <Application>Microsoft Office PowerPoint</Application>
  <PresentationFormat>Custom</PresentationFormat>
  <Paragraphs>39</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SPW 12.0 Graph</vt:lpstr>
      <vt:lpstr>Can snow and soil moisture be measured simultaneously using cosmogenic neutrons?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snow and soil moisture be measured simultaneously using cosmogenic neutrons?</dc:title>
  <dc:creator>marek</dc:creator>
  <cp:lastModifiedBy>marek</cp:lastModifiedBy>
  <cp:revision>52</cp:revision>
  <dcterms:created xsi:type="dcterms:W3CDTF">2018-03-27T17:03:58Z</dcterms:created>
  <dcterms:modified xsi:type="dcterms:W3CDTF">2018-04-03T17:22:11Z</dcterms:modified>
</cp:coreProperties>
</file>