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emf" ContentType="image/x-emf"/>
  <Default Extension="jpe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8" r:id="rId2"/>
    <p:sldId id="326" r:id="rId3"/>
    <p:sldId id="260" r:id="rId4"/>
    <p:sldId id="348" r:id="rId5"/>
    <p:sldId id="327" r:id="rId6"/>
    <p:sldId id="328" r:id="rId7"/>
    <p:sldId id="329" r:id="rId8"/>
    <p:sldId id="261" r:id="rId9"/>
    <p:sldId id="330" r:id="rId10"/>
    <p:sldId id="273" r:id="rId11"/>
    <p:sldId id="303" r:id="rId12"/>
    <p:sldId id="306" r:id="rId13"/>
    <p:sldId id="352" r:id="rId14"/>
    <p:sldId id="275" r:id="rId15"/>
    <p:sldId id="356" r:id="rId16"/>
    <p:sldId id="357" r:id="rId17"/>
    <p:sldId id="342" r:id="rId18"/>
    <p:sldId id="349" r:id="rId19"/>
    <p:sldId id="312" r:id="rId20"/>
    <p:sldId id="359" r:id="rId21"/>
    <p:sldId id="360" r:id="rId22"/>
    <p:sldId id="361" r:id="rId23"/>
    <p:sldId id="362" r:id="rId24"/>
    <p:sldId id="315" r:id="rId25"/>
    <p:sldId id="316" r:id="rId26"/>
    <p:sldId id="331" r:id="rId27"/>
    <p:sldId id="305" r:id="rId28"/>
    <p:sldId id="347" r:id="rId29"/>
    <p:sldId id="345" r:id="rId30"/>
    <p:sldId id="344" r:id="rId31"/>
    <p:sldId id="335" r:id="rId32"/>
    <p:sldId id="358" r:id="rId33"/>
    <p:sldId id="317" r:id="rId34"/>
    <p:sldId id="280" r:id="rId35"/>
    <p:sldId id="281" r:id="rId36"/>
    <p:sldId id="282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8CE"/>
    <a:srgbClr val="FDB005"/>
    <a:srgbClr val="00E96E"/>
    <a:srgbClr val="DB3FBC"/>
    <a:srgbClr val="0432FF"/>
    <a:srgbClr val="E45A1F"/>
    <a:srgbClr val="FF2500"/>
    <a:srgbClr val="BF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398"/>
  </p:normalViewPr>
  <p:slideViewPr>
    <p:cSldViewPr snapToGrid="0" snapToObjects="1">
      <p:cViewPr>
        <p:scale>
          <a:sx n="80" d="100"/>
          <a:sy n="80" d="100"/>
        </p:scale>
        <p:origin x="6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94D51-972F-AC4D-B2FE-8F63F6DDCC5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D2BE0-2E2E-314D-8B27-BECCA9978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4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9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0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2E63E-641A-3E4B-A114-54761A40F1C0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7D53F-46B8-1641-A31D-7FC1D8D9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505" y="1628182"/>
            <a:ext cx="11806990" cy="2254007"/>
          </a:xfrm>
        </p:spPr>
        <p:txBody>
          <a:bodyPr>
            <a:noAutofit/>
          </a:bodyPr>
          <a:lstStyle/>
          <a:p>
            <a:r>
              <a:rPr lang="en-US" sz="3800" b="1"/>
              <a:t>The observed winter circulation at Insight’s landing site </a:t>
            </a:r>
            <a:br>
              <a:rPr lang="en-US" sz="3800" b="1"/>
            </a:br>
            <a:r>
              <a:rPr lang="en-US" sz="3800" b="1"/>
              <a:t>and its impact on understanding </a:t>
            </a:r>
            <a:br>
              <a:rPr lang="en-US" sz="3800" b="1"/>
            </a:br>
            <a:r>
              <a:rPr lang="en-US" sz="3800" b="1"/>
              <a:t>the year-round circulation and aeolian activity </a:t>
            </a:r>
            <a:br>
              <a:rPr lang="en-US" sz="3800" b="1"/>
            </a:br>
            <a:r>
              <a:rPr lang="en-US" sz="3800" b="1"/>
              <a:t>in Elysium Planitia and Gale Crater</a:t>
            </a:r>
            <a:endParaRPr lang="en-US" sz="3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38863"/>
            <a:ext cx="12192000" cy="2719137"/>
          </a:xfrm>
        </p:spPr>
        <p:txBody>
          <a:bodyPr>
            <a:noAutofit/>
          </a:bodyPr>
          <a:lstStyle/>
          <a:p>
            <a:r>
              <a:rPr lang="en-US" sz="3200"/>
              <a:t>Claire E. Newman, </a:t>
            </a:r>
            <a:r>
              <a:rPr lang="en-US" sz="3200" i="1"/>
              <a:t>Aeolis Research, Pasadena, CA</a:t>
            </a:r>
          </a:p>
          <a:p>
            <a:r>
              <a:rPr lang="en-US" sz="3200"/>
              <a:t>working with</a:t>
            </a:r>
          </a:p>
          <a:p>
            <a:r>
              <a:rPr lang="en-US" sz="2800"/>
              <a:t>Daniel Viudez-Moreiras, Mariah Baker, Kevin Lewis, Javier Gomez-Elvira, Sara Navarro, Josefina Torres, Aymeric Spiga, Don Banfield, Nick Teanby, Francois Forget, Jorge Pla-Garcia, Stephen R. Lewis, Maria Banks, Sébastien Rodriguez, Antoine Lucas, and the rest of the InSight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5"/>
          <a:stretch/>
        </p:blipFill>
        <p:spPr>
          <a:xfrm>
            <a:off x="57151" y="57151"/>
            <a:ext cx="195161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5"/>
          <a:stretch/>
        </p:blipFill>
        <p:spPr>
          <a:xfrm>
            <a:off x="10340394" y="57151"/>
            <a:ext cx="1951619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2" y="3348790"/>
            <a:ext cx="13062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1017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</a:t>
            </a:r>
            <a:r>
              <a:rPr lang="en-US" sz="3800" b="1" dirty="0" smtClean="0"/>
              <a:t>daily cycle of pressure</a:t>
            </a:r>
            <a:r>
              <a:rPr lang="en-US" sz="3800" dirty="0" smtClean="0"/>
              <a:t> predicted by </a:t>
            </a:r>
            <a:r>
              <a:rPr lang="en-US" sz="3800" b="1" dirty="0" err="1" smtClean="0"/>
              <a:t>MarsWRF</a:t>
            </a:r>
            <a:r>
              <a:rPr lang="en-US" sz="3800" b="1" dirty="0" smtClean="0"/>
              <a:t> </a:t>
            </a:r>
            <a:r>
              <a:rPr lang="en-US" sz="3800" dirty="0" smtClean="0"/>
              <a:t>with 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chemeClr val="accent4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  <a:r>
              <a:rPr lang="en-US" sz="3800" b="1" dirty="0" smtClean="0"/>
              <a:t> </a:t>
            </a:r>
            <a:r>
              <a:rPr lang="en-US" sz="3800" dirty="0" smtClean="0"/>
              <a:t>for a </a:t>
            </a:r>
            <a:r>
              <a:rPr lang="en-US" sz="3800" b="1" dirty="0" smtClean="0"/>
              <a:t>‘clear’ period </a:t>
            </a:r>
            <a:r>
              <a:rPr lang="en-US" sz="3800" dirty="0" smtClean="0"/>
              <a:t>in local winter (Ls~312°)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22452" r="50727" b="54383"/>
          <a:stretch/>
        </p:blipFill>
        <p:spPr>
          <a:xfrm>
            <a:off x="1" y="1008611"/>
            <a:ext cx="5887453" cy="38978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9255" y="4752542"/>
            <a:ext cx="227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Local true solar time (hours)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7454" y="4413989"/>
            <a:ext cx="63045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Match to surface pressure cycle is good</a:t>
            </a:r>
          </a:p>
          <a:p>
            <a:pPr algn="ctr"/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MarsWRF captures absolute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Also captures diurnal range quite well, and most of the tidal signatures (shape)</a:t>
            </a:r>
          </a:p>
        </p:txBody>
      </p:sp>
    </p:spTree>
    <p:extLst>
      <p:ext uri="{BB962C8B-B14F-4D97-AF65-F5344CB8AC3E}">
        <p14:creationId xmlns:p14="http://schemas.microsoft.com/office/powerpoint/2010/main" val="7160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t="55388" b="9483"/>
          <a:stretch/>
        </p:blipFill>
        <p:spPr>
          <a:xfrm>
            <a:off x="7042486" y="1230246"/>
            <a:ext cx="4772526" cy="2467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55388" r="52742" b="9483"/>
          <a:stretch/>
        </p:blipFill>
        <p:spPr>
          <a:xfrm>
            <a:off x="1187116" y="1222567"/>
            <a:ext cx="4604084" cy="2467117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51623" r="50600" b="28525"/>
          <a:stretch/>
        </p:blipFill>
        <p:spPr>
          <a:xfrm>
            <a:off x="1187115" y="1254651"/>
            <a:ext cx="4796589" cy="2483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514" y="1447718"/>
            <a:ext cx="1299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smtClean="0"/>
              <a:t>Wind speed</a:t>
            </a:r>
            <a:endParaRPr lang="en-US" sz="2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763" y="4084092"/>
            <a:ext cx="7028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 agreement in wind speed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MarsWRF predicts evening/overnight wind speeds very well </a:t>
            </a:r>
            <a:r>
              <a:rPr lang="en-US" sz="2400" dirty="0">
                <a:solidFill>
                  <a:srgbClr val="F248CE"/>
                </a:solidFill>
              </a:rPr>
              <a:t>(~2-5am peak likely due to lander parts affecting wind from a narrow range of directions)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/>
              <a:t>Also </a:t>
            </a:r>
            <a:r>
              <a:rPr lang="en-US" sz="2400" dirty="0" smtClean="0"/>
              <a:t>captures timing of diurnal variations quite well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ut </a:t>
            </a:r>
            <a:r>
              <a:rPr lang="en-US" sz="2400" i="1" dirty="0" smtClean="0"/>
              <a:t>daytime</a:t>
            </a:r>
            <a:r>
              <a:rPr lang="en-US" sz="2400" dirty="0" smtClean="0"/>
              <a:t> speeds are too 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2483" y="4086292"/>
            <a:ext cx="51495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Close match to wind direction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MarsWRF predicts wind directions very well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lthough from ~6pm to 4am the predicted direction is ~340° (NNW) rather than the ~310° (NW) observed</a:t>
            </a:r>
            <a:endParaRPr lang="en-US" sz="2400" dirty="0"/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51623" b="28654"/>
          <a:stretch/>
        </p:blipFill>
        <p:spPr>
          <a:xfrm>
            <a:off x="7026443" y="1254651"/>
            <a:ext cx="4890563" cy="246711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427747" y="1887607"/>
            <a:ext cx="930441" cy="914400"/>
          </a:xfrm>
          <a:prstGeom prst="ellipse">
            <a:avLst/>
          </a:prstGeom>
          <a:noFill/>
          <a:ln w="38100">
            <a:solidFill>
              <a:srgbClr val="F24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93143" y="3609475"/>
            <a:ext cx="475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0            3           6            9           12         15          18         21         24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65905" y="3599964"/>
            <a:ext cx="475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0            3           6            9           12         15          18         21         24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8058" y="3840483"/>
            <a:ext cx="227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Local true solar time (hours)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9474" y="3836246"/>
            <a:ext cx="227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Local true solar time (hours)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7695" y="2449979"/>
            <a:ext cx="151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Wind speed (m/s)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5959" y="1477797"/>
            <a:ext cx="373820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/>
              <a:t>15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10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  5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  0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5808877" y="2375009"/>
            <a:ext cx="150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Wind direction (°)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2556" y="1206525"/>
            <a:ext cx="468398" cy="2685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/>
              <a:t>360</a:t>
            </a:r>
          </a:p>
          <a:p>
            <a:endParaRPr lang="en-US" sz="2200" b="1"/>
          </a:p>
          <a:p>
            <a:r>
              <a:rPr lang="en-US" sz="1450" b="1"/>
              <a:t>270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180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  90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    0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1796689" y="1178369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646568" y="1921117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4611" y="2795414"/>
            <a:ext cx="1965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D</a:t>
            </a:r>
            <a:r>
              <a:rPr lang="en-US" sz="2300" b="1" dirty="0" smtClean="0"/>
              <a:t>irection wind blows </a:t>
            </a:r>
            <a:r>
              <a:rPr lang="en-US" sz="2300" b="1" i="1" dirty="0" smtClean="0"/>
              <a:t>from</a:t>
            </a:r>
            <a:endParaRPr lang="en-US" sz="2300" b="1" i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1815012" y="2313933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1646568" y="3068127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829448" y="3470486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1685070" y="1543029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1733196" y="2015629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1678656" y="3164179"/>
            <a:ext cx="254393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1700791" y="2671736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1017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</a:t>
            </a:r>
            <a:r>
              <a:rPr lang="en-US" sz="3800" b="1" dirty="0" smtClean="0"/>
              <a:t>daily cycle of winds </a:t>
            </a:r>
            <a:r>
              <a:rPr lang="en-US" sz="3800" dirty="0" smtClean="0"/>
              <a:t>predicted by </a:t>
            </a:r>
            <a:r>
              <a:rPr lang="en-US" sz="3800" b="1" dirty="0" err="1" smtClean="0"/>
              <a:t>MarsWRF</a:t>
            </a:r>
            <a:r>
              <a:rPr lang="en-US" sz="3800" b="1" dirty="0" smtClean="0"/>
              <a:t> </a:t>
            </a:r>
            <a:r>
              <a:rPr lang="en-US" sz="3800" dirty="0" smtClean="0"/>
              <a:t>with      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chemeClr val="accent4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  <a:r>
              <a:rPr lang="en-US" sz="3800" b="1" dirty="0" smtClean="0"/>
              <a:t> </a:t>
            </a:r>
            <a:r>
              <a:rPr lang="en-US" sz="3800" dirty="0" smtClean="0"/>
              <a:t>for a </a:t>
            </a:r>
            <a:r>
              <a:rPr lang="en-US" sz="3800" b="1" dirty="0" smtClean="0"/>
              <a:t>‘clear’ period </a:t>
            </a:r>
            <a:r>
              <a:rPr lang="en-US" sz="3800" dirty="0" smtClean="0"/>
              <a:t>in local winter (Ls~312°)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96" y="4379497"/>
            <a:ext cx="940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Hadley circulation near-surface return flow from ~N to S in this season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This flow is f</a:t>
            </a:r>
            <a:r>
              <a:rPr lang="en-US" sz="2400" dirty="0" smtClean="0"/>
              <a:t>unneled between the dichotomy boundary and Elysium Mons to come more from the W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Flow is </a:t>
            </a:r>
            <a:r>
              <a:rPr lang="en-US" sz="2400" i="1" dirty="0"/>
              <a:t>r</a:t>
            </a:r>
            <a:r>
              <a:rPr lang="en-US" sz="2400" i="1" dirty="0" smtClean="0"/>
              <a:t>einforced</a:t>
            </a:r>
            <a:r>
              <a:rPr lang="en-US" sz="2400" dirty="0" smtClean="0"/>
              <a:t> by daytime upslope flow on dichotomy boundary  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Flow is </a:t>
            </a:r>
            <a:r>
              <a:rPr lang="en-US" sz="2400" i="1" dirty="0"/>
              <a:t>o</a:t>
            </a:r>
            <a:r>
              <a:rPr lang="en-US" sz="2400" i="1" dirty="0" smtClean="0"/>
              <a:t>pposed</a:t>
            </a:r>
            <a:r>
              <a:rPr lang="en-US" sz="2400" dirty="0" smtClean="0"/>
              <a:t> by nighttime downslope flow on dichotomy boundary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29158" r="12986" b="39678"/>
          <a:stretch/>
        </p:blipFill>
        <p:spPr>
          <a:xfrm>
            <a:off x="9609452" y="4325398"/>
            <a:ext cx="2447149" cy="25603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699459" y="5265294"/>
            <a:ext cx="4010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*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61362" y="5478270"/>
            <a:ext cx="1002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>
                <a:solidFill>
                  <a:schemeClr val="bg1"/>
                </a:solidFill>
              </a:rPr>
              <a:t>InSight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t="55388" b="9483"/>
          <a:stretch/>
        </p:blipFill>
        <p:spPr>
          <a:xfrm>
            <a:off x="7042486" y="1230246"/>
            <a:ext cx="4772526" cy="246711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55388" r="52742" b="9483"/>
          <a:stretch/>
        </p:blipFill>
        <p:spPr>
          <a:xfrm>
            <a:off x="1187116" y="1222567"/>
            <a:ext cx="4604084" cy="2467117"/>
          </a:xfrm>
          <a:prstGeom prst="rect">
            <a:avLst/>
          </a:prstGeom>
        </p:spPr>
      </p:pic>
      <p:pic>
        <p:nvPicPr>
          <p:cNvPr id="70" name="Picture 6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51623" r="50600" b="28525"/>
          <a:stretch/>
        </p:blipFill>
        <p:spPr>
          <a:xfrm>
            <a:off x="1187115" y="1254651"/>
            <a:ext cx="4796589" cy="248316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571514" y="1447718"/>
            <a:ext cx="1299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smtClean="0"/>
              <a:t>Wind speed</a:t>
            </a:r>
            <a:endParaRPr lang="en-US" sz="2300" b="1" dirty="0"/>
          </a:p>
        </p:txBody>
      </p:sp>
      <p:pic>
        <p:nvPicPr>
          <p:cNvPr id="72" name="Picture 7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51623" b="28654"/>
          <a:stretch/>
        </p:blipFill>
        <p:spPr>
          <a:xfrm>
            <a:off x="7026443" y="1254651"/>
            <a:ext cx="4890563" cy="246711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093143" y="3609475"/>
            <a:ext cx="475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0            3           6            9           12         15          18         21         24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65905" y="3599964"/>
            <a:ext cx="475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0            3           6            9           12         15          18         21         24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348058" y="3840483"/>
            <a:ext cx="227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Local true solar time (hours)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399474" y="3836246"/>
            <a:ext cx="227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Local true solar time (hours)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37695" y="2449979"/>
            <a:ext cx="151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Wind speed (m/s)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15959" y="1477797"/>
            <a:ext cx="373820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/>
              <a:t>15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10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  5</a:t>
            </a:r>
          </a:p>
          <a:p>
            <a:endParaRPr lang="en-US" sz="1450" b="1"/>
          </a:p>
          <a:p>
            <a:endParaRPr lang="en-US" sz="1450" b="1"/>
          </a:p>
          <a:p>
            <a:r>
              <a:rPr lang="en-US" sz="1450" b="1"/>
              <a:t>  0</a:t>
            </a:r>
          </a:p>
        </p:txBody>
      </p:sp>
      <p:sp>
        <p:nvSpPr>
          <p:cNvPr id="80" name="TextBox 79"/>
          <p:cNvSpPr txBox="1"/>
          <p:nvPr/>
        </p:nvSpPr>
        <p:spPr>
          <a:xfrm rot="16200000">
            <a:off x="5808877" y="2375009"/>
            <a:ext cx="150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Wind direction (°)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672556" y="1206525"/>
            <a:ext cx="468398" cy="2685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/>
              <a:t>360</a:t>
            </a:r>
          </a:p>
          <a:p>
            <a:endParaRPr lang="en-US" sz="2200" b="1"/>
          </a:p>
          <a:p>
            <a:r>
              <a:rPr lang="en-US" sz="1450" b="1"/>
              <a:t>270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180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  90</a:t>
            </a:r>
          </a:p>
          <a:p>
            <a:endParaRPr lang="en-US" sz="1450" b="1"/>
          </a:p>
          <a:p>
            <a:endParaRPr lang="en-US" sz="800" b="1"/>
          </a:p>
          <a:p>
            <a:r>
              <a:rPr lang="en-US" sz="1450" b="1"/>
              <a:t>    0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1796689" y="1178369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11646568" y="1921117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274611" y="2795414"/>
            <a:ext cx="1965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D</a:t>
            </a:r>
            <a:r>
              <a:rPr lang="en-US" sz="2300" b="1" dirty="0" smtClean="0"/>
              <a:t>irection wind blows </a:t>
            </a:r>
            <a:r>
              <a:rPr lang="en-US" sz="2300" b="1" i="1" dirty="0" smtClean="0"/>
              <a:t>from</a:t>
            </a:r>
            <a:endParaRPr lang="en-US" sz="2300" b="1" i="1" dirty="0"/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11815012" y="2313933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11646568" y="3068127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1829448" y="3470486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11685070" y="1543029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11733196" y="2015629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11678656" y="3164179"/>
            <a:ext cx="254393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11700791" y="2671736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1017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</a:t>
            </a:r>
            <a:r>
              <a:rPr lang="en-US" sz="3800" b="1" dirty="0" smtClean="0"/>
              <a:t>daily cycle of winds </a:t>
            </a:r>
            <a:r>
              <a:rPr lang="en-US" sz="3800" dirty="0" smtClean="0"/>
              <a:t>predicted by </a:t>
            </a:r>
            <a:r>
              <a:rPr lang="en-US" sz="3800" b="1" dirty="0" err="1" smtClean="0"/>
              <a:t>MarsWRF</a:t>
            </a:r>
            <a:r>
              <a:rPr lang="en-US" sz="3800" b="1" dirty="0" smtClean="0"/>
              <a:t> </a:t>
            </a:r>
            <a:r>
              <a:rPr lang="en-US" sz="3800" dirty="0" smtClean="0"/>
              <a:t>with      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chemeClr val="accent4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  <a:r>
              <a:rPr lang="en-US" sz="3800" b="1" dirty="0" smtClean="0"/>
              <a:t> </a:t>
            </a:r>
            <a:r>
              <a:rPr lang="en-US" sz="3800" dirty="0" smtClean="0"/>
              <a:t>for a </a:t>
            </a:r>
            <a:r>
              <a:rPr lang="en-US" sz="3800" b="1" dirty="0" smtClean="0"/>
              <a:t>‘clear’ period </a:t>
            </a:r>
            <a:r>
              <a:rPr lang="en-US" sz="3800" dirty="0" smtClean="0"/>
              <a:t>in local winter (Ls~312°)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9668" y="6471899"/>
            <a:ext cx="12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Topography</a:t>
            </a:r>
          </a:p>
        </p:txBody>
      </p:sp>
    </p:spTree>
    <p:extLst>
      <p:ext uri="{BB962C8B-B14F-4D97-AF65-F5344CB8AC3E}">
        <p14:creationId xmlns:p14="http://schemas.microsoft.com/office/powerpoint/2010/main" val="1669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ight_movie_gridAbest1_Ls310_auxd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591358">
            <a:off x="7017245" y="3762585"/>
            <a:ext cx="2560320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-64169" y="-8509"/>
            <a:ext cx="5614738" cy="11474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err="1" smtClean="0"/>
              <a:t>MarsWRF</a:t>
            </a:r>
            <a:r>
              <a:rPr lang="en-US" sz="3800" b="1" dirty="0" smtClean="0"/>
              <a:t> winds for a ‘clear’ period in local winter (Ls~312°)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1935" y="127970"/>
            <a:ext cx="168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ELYSIUM MONS</a:t>
            </a:r>
          </a:p>
        </p:txBody>
      </p:sp>
      <p:sp>
        <p:nvSpPr>
          <p:cNvPr id="5" name="TextBox 4"/>
          <p:cNvSpPr txBox="1"/>
          <p:nvPr/>
        </p:nvSpPr>
        <p:spPr>
          <a:xfrm rot="1580576">
            <a:off x="7047809" y="3705726"/>
            <a:ext cx="256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DICHOTOMY BOUNDARY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170" y="1741240"/>
            <a:ext cx="5374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Hadley circulation near-surface return flow from ~N to S </a:t>
            </a:r>
            <a:r>
              <a:rPr lang="en-US" sz="2400" b="1" i="1" dirty="0" smtClean="0"/>
              <a:t>in this season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This flow is f</a:t>
            </a:r>
            <a:r>
              <a:rPr lang="en-US" sz="2400" dirty="0" smtClean="0"/>
              <a:t>unneled between the dichotomy boundary and Elysium Mons to come more from the W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Flow is </a:t>
            </a:r>
            <a:r>
              <a:rPr lang="en-US" sz="2400" i="1" dirty="0"/>
              <a:t>r</a:t>
            </a:r>
            <a:r>
              <a:rPr lang="en-US" sz="2400" i="1" dirty="0" smtClean="0"/>
              <a:t>einforced</a:t>
            </a:r>
            <a:r>
              <a:rPr lang="en-US" sz="2400" dirty="0" smtClean="0"/>
              <a:t> by daytime upslope flow on dichotomy boundary  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Flow </a:t>
            </a:r>
            <a:r>
              <a:rPr lang="en-US" sz="2400" i="1" dirty="0"/>
              <a:t>o</a:t>
            </a:r>
            <a:r>
              <a:rPr lang="en-US" sz="2400" i="1" dirty="0" smtClean="0"/>
              <a:t>pposed</a:t>
            </a:r>
            <a:r>
              <a:rPr lang="en-US" sz="2400" dirty="0" smtClean="0"/>
              <a:t> by nighttime downslope flow on dichotomy boundary </a:t>
            </a:r>
          </a:p>
        </p:txBody>
      </p:sp>
      <p:sp useBgFill="1">
        <p:nvSpPr>
          <p:cNvPr id="7" name="TextBox 6"/>
          <p:cNvSpPr txBox="1"/>
          <p:nvPr/>
        </p:nvSpPr>
        <p:spPr>
          <a:xfrm>
            <a:off x="6224337" y="922784"/>
            <a:ext cx="1291392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/>
              <a:t>Direction of Hadley cell return flow</a:t>
            </a:r>
          </a:p>
        </p:txBody>
      </p:sp>
      <p:sp>
        <p:nvSpPr>
          <p:cNvPr id="9" name="Down Arrow 8"/>
          <p:cNvSpPr/>
          <p:nvPr/>
        </p:nvSpPr>
        <p:spPr>
          <a:xfrm>
            <a:off x="7634356" y="865033"/>
            <a:ext cx="386697" cy="978408"/>
          </a:xfrm>
          <a:prstGeom prst="downArrow">
            <a:avLst>
              <a:gd name="adj1" fmla="val 33406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" y="48126"/>
            <a:ext cx="12192000" cy="1010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What happens to the predicted daily cycle of wind speed if we change the physical processes or surface properties in MarsWRF?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6" r="50365"/>
          <a:stretch/>
        </p:blipFill>
        <p:spPr>
          <a:xfrm>
            <a:off x="-40809" y="1842197"/>
            <a:ext cx="4572000" cy="180324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67436" r="49926"/>
          <a:stretch/>
        </p:blipFill>
        <p:spPr>
          <a:xfrm>
            <a:off x="4604085" y="1569927"/>
            <a:ext cx="4292806" cy="2113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6522" y="1222272"/>
            <a:ext cx="166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efault model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940970" y="1222272"/>
            <a:ext cx="35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Higher order closure PBL scheme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7" r="50219"/>
          <a:stretch/>
        </p:blipFill>
        <p:spPr>
          <a:xfrm>
            <a:off x="-40809" y="4052278"/>
            <a:ext cx="4572000" cy="2807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420" y="3761391"/>
            <a:ext cx="461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Different roughness map (most z</a:t>
            </a:r>
            <a:r>
              <a:rPr lang="en-US" sz="2000" baseline="-25000"/>
              <a:t>0</a:t>
            </a:r>
            <a:r>
              <a:rPr lang="en-US" sz="2000"/>
              <a:t> smaller)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7246" y="3746214"/>
            <a:ext cx="2147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both changes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73624" y="1602845"/>
            <a:ext cx="3466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rgbClr val="00B050"/>
                </a:solidFill>
              </a:rPr>
              <a:t>A different Planetary Boundary Layer (PBL) scheme produces slower nighttime winds and faster daytime winds, in better agreement with observations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0648" y="1222271"/>
            <a:ext cx="4342729" cy="253520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244841" y="2257964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40970" y="1668224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67602" r="50439"/>
          <a:stretch/>
        </p:blipFill>
        <p:spPr>
          <a:xfrm>
            <a:off x="4588043" y="4068320"/>
            <a:ext cx="429281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" y="48126"/>
            <a:ext cx="12192000" cy="1010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What happens to the predicted daily cycle of wind speed if we change the physical processes or surface properties in MarsWRF?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6" r="50365"/>
          <a:stretch/>
        </p:blipFill>
        <p:spPr>
          <a:xfrm>
            <a:off x="-40809" y="1842197"/>
            <a:ext cx="4572000" cy="180324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67436" r="49926"/>
          <a:stretch/>
        </p:blipFill>
        <p:spPr>
          <a:xfrm>
            <a:off x="4604085" y="1569927"/>
            <a:ext cx="4292806" cy="2113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6522" y="1222272"/>
            <a:ext cx="166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efault model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940970" y="1222272"/>
            <a:ext cx="35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Higher order closure PBL scheme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7" r="50219"/>
          <a:stretch/>
        </p:blipFill>
        <p:spPr>
          <a:xfrm>
            <a:off x="-40809" y="4052278"/>
            <a:ext cx="4572000" cy="2807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420" y="3761391"/>
            <a:ext cx="461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Different roughness map (most z</a:t>
            </a:r>
            <a:r>
              <a:rPr lang="en-US" sz="2000" baseline="-25000"/>
              <a:t>0</a:t>
            </a:r>
            <a:r>
              <a:rPr lang="en-US" sz="2000"/>
              <a:t> smaller)</a:t>
            </a:r>
          </a:p>
        </p:txBody>
      </p:sp>
      <p:pic>
        <p:nvPicPr>
          <p:cNvPr id="17" name="Picture 1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67602" r="50439"/>
          <a:stretch/>
        </p:blipFill>
        <p:spPr>
          <a:xfrm>
            <a:off x="4588043" y="4068320"/>
            <a:ext cx="4292810" cy="26517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07246" y="3746214"/>
            <a:ext cx="2147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both changes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8602" y="3093265"/>
            <a:ext cx="33615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rgbClr val="00B0F0"/>
                </a:solidFill>
              </a:rPr>
              <a:t>A different roughness map increases most wind speeds by ~50%, also in better agreement with observations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9493" y="3757476"/>
            <a:ext cx="4394592" cy="310052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41872" y="5230770"/>
            <a:ext cx="0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817219" y="5230770"/>
            <a:ext cx="0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734250" y="5856413"/>
            <a:ext cx="0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>
            <a:spLocks noChangeAspect="1"/>
          </p:cNvSpPr>
          <p:nvPr/>
        </p:nvSpPr>
        <p:spPr>
          <a:xfrm>
            <a:off x="36955" y="3944253"/>
            <a:ext cx="548640" cy="548640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" y="48126"/>
            <a:ext cx="12192000" cy="1010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What happens to the predicted daily cycle of wind speed if we change the physical processes or surface properties in MarsWRF?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6" r="50365"/>
          <a:stretch/>
        </p:blipFill>
        <p:spPr>
          <a:xfrm>
            <a:off x="-40809" y="1842197"/>
            <a:ext cx="4572000" cy="180324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67436" r="49926"/>
          <a:stretch/>
        </p:blipFill>
        <p:spPr>
          <a:xfrm>
            <a:off x="4604085" y="1569927"/>
            <a:ext cx="4292806" cy="2113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6522" y="1222272"/>
            <a:ext cx="166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efault model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940970" y="1222272"/>
            <a:ext cx="35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Higher order closure PBL scheme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7" r="50219"/>
          <a:stretch/>
        </p:blipFill>
        <p:spPr>
          <a:xfrm>
            <a:off x="-40809" y="4052278"/>
            <a:ext cx="4572000" cy="2807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420" y="3761391"/>
            <a:ext cx="461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Different roughness map (most z</a:t>
            </a:r>
            <a:r>
              <a:rPr lang="en-US" sz="2000" baseline="-25000"/>
              <a:t>0</a:t>
            </a:r>
            <a:r>
              <a:rPr lang="en-US" sz="2000"/>
              <a:t> smaller)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7246" y="3746214"/>
            <a:ext cx="2147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both changes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0853" y="5067108"/>
            <a:ext cx="33615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rgbClr val="F248CE"/>
                </a:solidFill>
              </a:rPr>
              <a:t>But changing both the PBL scheme </a:t>
            </a:r>
            <a:r>
              <a:rPr lang="en-US" sz="2200" b="1" i="1">
                <a:solidFill>
                  <a:srgbClr val="F248CE"/>
                </a:solidFill>
              </a:rPr>
              <a:t>and</a:t>
            </a:r>
            <a:r>
              <a:rPr lang="en-US" sz="2200" b="1">
                <a:solidFill>
                  <a:srgbClr val="F248CE"/>
                </a:solidFill>
              </a:rPr>
              <a:t> roughness map produces the best overall agreement with observations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5959" y="3757476"/>
            <a:ext cx="4394592" cy="3100524"/>
          </a:xfrm>
          <a:prstGeom prst="rect">
            <a:avLst/>
          </a:prstGeom>
          <a:noFill/>
          <a:ln w="50800">
            <a:solidFill>
              <a:srgbClr val="F24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67602" r="50439"/>
          <a:stretch/>
        </p:blipFill>
        <p:spPr>
          <a:xfrm>
            <a:off x="4588043" y="4068320"/>
            <a:ext cx="429281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1210695"/>
            <a:ext cx="12192000" cy="47890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=&gt; we are already using InSight data in many ways: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To improve not only our understanding of the circulation on Mars, </a:t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>but also what processes, boundary conditions, and assumptions are responsible for it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27747" y="1740084"/>
            <a:ext cx="9288379" cy="132396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MarsWRF wind predictions for other seasons (not yet observed by </a:t>
            </a:r>
            <a:r>
              <a:rPr lang="en-US" sz="4000" b="1" dirty="0" err="1" smtClean="0"/>
              <a:t>InSight</a:t>
            </a:r>
            <a:r>
              <a:rPr lang="en-US" sz="4000" b="1" dirty="0" smtClean="0"/>
              <a:t> APSS)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6864" y="4437175"/>
            <a:ext cx="8129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[showing results f</a:t>
            </a:r>
            <a:r>
              <a:rPr lang="en-US" sz="2800" dirty="0" smtClean="0"/>
              <a:t>or ony the default model set-up:  MRF PBL scheme, MOLA-derived roughness map]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58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MarsWRF predictions for other seasons (not yet observed by </a:t>
            </a:r>
            <a:r>
              <a:rPr lang="en-US" sz="3800" b="1" dirty="0" err="1" smtClean="0"/>
              <a:t>InSight</a:t>
            </a:r>
            <a:r>
              <a:rPr lang="en-US" sz="3800" b="1" dirty="0" smtClean="0"/>
              <a:t>)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3218" y="1278084"/>
            <a:ext cx="4023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Ls~330° (late northern winter)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9847" y="1294531"/>
            <a:ext cx="4882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432FF"/>
                </a:solidFill>
              </a:rPr>
              <a:t>In local winter: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strongest wind is predicted to </a:t>
            </a:r>
            <a:r>
              <a:rPr lang="en-US" sz="2400" dirty="0">
                <a:solidFill>
                  <a:srgbClr val="0432FF"/>
                </a:solidFill>
              </a:rPr>
              <a:t>come from ~225° (SW) at 9am </a:t>
            </a:r>
            <a:r>
              <a:rPr lang="en-US" sz="2400" dirty="0"/>
              <a:t>or ~</a:t>
            </a:r>
            <a:r>
              <a:rPr lang="en-US" sz="2400" dirty="0">
                <a:solidFill>
                  <a:srgbClr val="0432FF"/>
                </a:solidFill>
              </a:rPr>
              <a:t>360° (N) late afternoon / at night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Peak wind speeds (for the default model) are ~6.5m/s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b="1" u="sng" dirty="0">
                <a:solidFill>
                  <a:srgbClr val="00B050"/>
                </a:solidFill>
              </a:rPr>
              <a:t>In local summer: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Hadley circulation reverses (now from ~S to N at low levels)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strongest wind occurs at </a:t>
            </a:r>
            <a:r>
              <a:rPr lang="en-US" sz="2400" dirty="0">
                <a:solidFill>
                  <a:srgbClr val="00B050"/>
                </a:solidFill>
              </a:rPr>
              <a:t>~9am and comes from ~150° (~SSE)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Peak winds speeds (for the default model) are </a:t>
            </a:r>
            <a:r>
              <a:rPr lang="en-US" sz="2400" i="1" dirty="0" smtClean="0">
                <a:solidFill>
                  <a:srgbClr val="FF0000"/>
                </a:solidFill>
              </a:rPr>
              <a:t>double</a:t>
            </a:r>
            <a:r>
              <a:rPr lang="en-US" sz="2400" dirty="0" smtClean="0">
                <a:solidFill>
                  <a:srgbClr val="FF0000"/>
                </a:solidFill>
              </a:rPr>
              <a:t> those in winter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9003" y="710373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Wind speed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55749" y="703973"/>
            <a:ext cx="2080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Wind direction</a:t>
            </a:r>
            <a:endParaRPr lang="en-US" sz="2400" b="1" dirty="0"/>
          </a:p>
        </p:txBody>
      </p:sp>
      <p:pic>
        <p:nvPicPr>
          <p:cNvPr id="19" name="Picture 18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6"/>
          <a:stretch/>
        </p:blipFill>
        <p:spPr>
          <a:xfrm>
            <a:off x="-5353" y="1619769"/>
            <a:ext cx="7315200" cy="22860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8"/>
          <a:stretch/>
        </p:blipFill>
        <p:spPr>
          <a:xfrm>
            <a:off x="-5353" y="4580240"/>
            <a:ext cx="73152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8221" y="4251974"/>
            <a:ext cx="424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Ls~150° (late northern summer)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353" y="1190448"/>
            <a:ext cx="8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6.5m/s</a:t>
            </a:r>
          </a:p>
        </p:txBody>
      </p:sp>
      <p:sp>
        <p:nvSpPr>
          <p:cNvPr id="15" name="Freeform 14"/>
          <p:cNvSpPr/>
          <p:nvPr/>
        </p:nvSpPr>
        <p:spPr>
          <a:xfrm>
            <a:off x="95159" y="1491918"/>
            <a:ext cx="193599" cy="162533"/>
          </a:xfrm>
          <a:custGeom>
            <a:avLst/>
            <a:gdLst>
              <a:gd name="connsiteX0" fmla="*/ 129430 w 193599"/>
              <a:gd name="connsiteY0" fmla="*/ 0 h 162533"/>
              <a:gd name="connsiteX1" fmla="*/ 1094 w 193599"/>
              <a:gd name="connsiteY1" fmla="*/ 144379 h 162533"/>
              <a:gd name="connsiteX2" fmla="*/ 193599 w 193599"/>
              <a:gd name="connsiteY2" fmla="*/ 160421 h 1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599" h="162533">
                <a:moveTo>
                  <a:pt x="129430" y="0"/>
                </a:moveTo>
                <a:cubicBezTo>
                  <a:pt x="59914" y="58821"/>
                  <a:pt x="-9601" y="117642"/>
                  <a:pt x="1094" y="144379"/>
                </a:cubicBezTo>
                <a:cubicBezTo>
                  <a:pt x="11789" y="171116"/>
                  <a:pt x="193599" y="160421"/>
                  <a:pt x="193599" y="160421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27508" y="4185892"/>
            <a:ext cx="84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 14m/s</a:t>
            </a:r>
          </a:p>
        </p:txBody>
      </p:sp>
      <p:sp>
        <p:nvSpPr>
          <p:cNvPr id="17" name="Freeform 16"/>
          <p:cNvSpPr/>
          <p:nvPr/>
        </p:nvSpPr>
        <p:spPr>
          <a:xfrm>
            <a:off x="73004" y="4487362"/>
            <a:ext cx="193599" cy="162533"/>
          </a:xfrm>
          <a:custGeom>
            <a:avLst/>
            <a:gdLst>
              <a:gd name="connsiteX0" fmla="*/ 129430 w 193599"/>
              <a:gd name="connsiteY0" fmla="*/ 0 h 162533"/>
              <a:gd name="connsiteX1" fmla="*/ 1094 w 193599"/>
              <a:gd name="connsiteY1" fmla="*/ 144379 h 162533"/>
              <a:gd name="connsiteX2" fmla="*/ 193599 w 193599"/>
              <a:gd name="connsiteY2" fmla="*/ 160421 h 1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599" h="162533">
                <a:moveTo>
                  <a:pt x="129430" y="0"/>
                </a:moveTo>
                <a:cubicBezTo>
                  <a:pt x="59914" y="58821"/>
                  <a:pt x="-9601" y="117642"/>
                  <a:pt x="1094" y="144379"/>
                </a:cubicBezTo>
                <a:cubicBezTo>
                  <a:pt x="11789" y="171116"/>
                  <a:pt x="193599" y="160421"/>
                  <a:pt x="193599" y="160421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20253" y="5035137"/>
            <a:ext cx="0" cy="6667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301916" y="5842229"/>
            <a:ext cx="0" cy="6667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524001" y="2220828"/>
            <a:ext cx="0" cy="66678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205664" y="2634432"/>
            <a:ext cx="0" cy="66678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94434" y="2360709"/>
            <a:ext cx="0" cy="66678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060055" y="1803917"/>
            <a:ext cx="0" cy="66678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558717" y="3118341"/>
            <a:ext cx="0" cy="36576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197888" y="1920594"/>
            <a:ext cx="0" cy="36576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205910" y="2887930"/>
            <a:ext cx="0" cy="36576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69" y="1628182"/>
            <a:ext cx="12099508" cy="1323565"/>
          </a:xfrm>
        </p:spPr>
        <p:txBody>
          <a:bodyPr>
            <a:noAutofit/>
          </a:bodyPr>
          <a:lstStyle/>
          <a:p>
            <a:r>
              <a:rPr lang="en-US" sz="4000" b="1"/>
              <a:t>Why Insight’s met sensors - especially wind! - are so great</a:t>
            </a:r>
            <a:endParaRPr lang="en-US" sz="4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38863"/>
            <a:ext cx="12192000" cy="2719137"/>
          </a:xfrm>
        </p:spPr>
        <p:txBody>
          <a:bodyPr>
            <a:noAutofit/>
          </a:bodyPr>
          <a:lstStyle/>
          <a:p>
            <a:r>
              <a:rPr lang="en-US" sz="3200"/>
              <a:t>Claire E. Newman, </a:t>
            </a:r>
            <a:r>
              <a:rPr lang="en-US" sz="3200" i="1"/>
              <a:t>Aeolis Research, Pasadena, CA</a:t>
            </a:r>
          </a:p>
          <a:p>
            <a:r>
              <a:rPr lang="en-US" sz="3200"/>
              <a:t>working with</a:t>
            </a:r>
          </a:p>
          <a:p>
            <a:r>
              <a:rPr lang="en-US" sz="2800"/>
              <a:t>Daniel Viudez-Moreiras, Mariah Baker, Kevin Lewis, Javier Gomez-Elvira, Sara Navarro, Josefina Torres, Aymeric Spiga, Don Banfield, Nick Teanby, Francois Forget, Jorge Pla-Garcia, Stephen R. Lewis, Maria Banks, Sébastien Rodriguez, Antoine Lucas, and the rest of the InSight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5"/>
          <a:stretch/>
        </p:blipFill>
        <p:spPr>
          <a:xfrm>
            <a:off x="57151" y="57151"/>
            <a:ext cx="195161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5"/>
          <a:stretch/>
        </p:blipFill>
        <p:spPr>
          <a:xfrm>
            <a:off x="10340394" y="57151"/>
            <a:ext cx="1951619" cy="1554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611" y="497305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/>
              <a:t>OR: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2" y="3348790"/>
            <a:ext cx="13062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30629"/>
            <a:ext cx="11887199" cy="6613071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smtClean="0"/>
              <a:t>Modeling the changes during a large regional dust event that occurred during InSight’s first 60 sols using MarsWRF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2641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48984" y="-8509"/>
            <a:ext cx="12322629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predicted </a:t>
            </a:r>
            <a:r>
              <a:rPr lang="en-US" sz="3800" b="1" dirty="0" smtClean="0"/>
              <a:t>surface</a:t>
            </a:r>
            <a:r>
              <a:rPr lang="en-US" sz="3800" dirty="0" smtClean="0"/>
              <a:t> </a:t>
            </a:r>
            <a:r>
              <a:rPr lang="en-US" sz="3800" b="1" dirty="0" smtClean="0"/>
              <a:t>pressure </a:t>
            </a:r>
            <a:r>
              <a:rPr lang="en-US" sz="3800" dirty="0" smtClean="0"/>
              <a:t>with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rgbClr val="FFC000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26985" y="573361"/>
            <a:ext cx="400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Before</a:t>
            </a:r>
            <a:r>
              <a:rPr lang="en-US" sz="2800" b="1" dirty="0" smtClean="0"/>
              <a:t>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075704" y="4904377"/>
            <a:ext cx="2428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/>
              <a:t>Local true solar time (hours)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9757" y="573361"/>
            <a:ext cx="3960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During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69424" y="4904377"/>
            <a:ext cx="2428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/>
              <a:t>Local true solar time (hours)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378" y="5546989"/>
            <a:ext cx="1179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/>
              <a:t>MarsWRF captures very well the increase in diurnal surface pressure amplitude observed during the regional storm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MarsWRF also captures the smaller increase observed in the semi-diurnal tidal amplitude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4" b="51658"/>
          <a:stretch/>
        </p:blipFill>
        <p:spPr>
          <a:xfrm>
            <a:off x="5629427" y="972826"/>
            <a:ext cx="6305898" cy="4449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7" b="52833"/>
          <a:stretch/>
        </p:blipFill>
        <p:spPr>
          <a:xfrm>
            <a:off x="92568" y="972826"/>
            <a:ext cx="6103142" cy="43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predicted </a:t>
            </a:r>
            <a:r>
              <a:rPr lang="en-US" sz="3800" b="1" dirty="0" smtClean="0"/>
              <a:t>wind speed </a:t>
            </a:r>
            <a:r>
              <a:rPr lang="en-US" sz="3800" dirty="0" smtClean="0"/>
              <a:t>with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rgbClr val="FFC000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6985" y="573361"/>
            <a:ext cx="400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Before</a:t>
            </a:r>
            <a:r>
              <a:rPr lang="en-US" sz="2800" b="1" dirty="0" smtClean="0"/>
              <a:t>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309757" y="573361"/>
            <a:ext cx="3960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During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144378" y="5290314"/>
            <a:ext cx="11790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/>
              <a:t>MarsWRF predicts a slight reduction in daytime wind speeds, although smaller than that observed by InSight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MarsWRF predicts little change in the general pattern, and yet more variability from hour to hour and sol to sol, both as observed by InSight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8" r="50870"/>
          <a:stretch/>
        </p:blipFill>
        <p:spPr>
          <a:xfrm>
            <a:off x="89326" y="1186204"/>
            <a:ext cx="5798127" cy="44043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64" r="49624"/>
          <a:stretch/>
        </p:blipFill>
        <p:spPr>
          <a:xfrm>
            <a:off x="5629427" y="1155308"/>
            <a:ext cx="6305898" cy="44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Comparing predicted </a:t>
            </a:r>
            <a:r>
              <a:rPr lang="en-US" sz="3800" b="1" dirty="0" smtClean="0"/>
              <a:t>wind direction </a:t>
            </a:r>
            <a:r>
              <a:rPr lang="en-US" sz="3800" dirty="0" smtClean="0"/>
              <a:t>with (1min-avgd) </a:t>
            </a:r>
            <a:r>
              <a:rPr lang="en-US" sz="3800" b="1" dirty="0" err="1" smtClean="0">
                <a:solidFill>
                  <a:srgbClr val="7030A0"/>
                </a:solidFill>
              </a:rPr>
              <a:t>In</a:t>
            </a:r>
            <a:r>
              <a:rPr lang="en-US" sz="3800" b="1" dirty="0" err="1" smtClean="0">
                <a:solidFill>
                  <a:srgbClr val="0432FF"/>
                </a:solidFill>
              </a:rPr>
              <a:t>Si</a:t>
            </a:r>
            <a:r>
              <a:rPr lang="en-US" sz="3800" b="1" dirty="0" err="1" smtClean="0">
                <a:solidFill>
                  <a:srgbClr val="00B0F0"/>
                </a:solidFill>
              </a:rPr>
              <a:t>gh</a:t>
            </a:r>
            <a:r>
              <a:rPr lang="en-US" sz="3800" b="1" dirty="0" err="1" smtClean="0">
                <a:solidFill>
                  <a:srgbClr val="92D050"/>
                </a:solidFill>
              </a:rPr>
              <a:t>t</a:t>
            </a:r>
            <a:r>
              <a:rPr lang="en-US" sz="3800" b="1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rgbClr val="FFC000"/>
                </a:solidFill>
              </a:rPr>
              <a:t>da</a:t>
            </a:r>
            <a:r>
              <a:rPr lang="en-US" sz="3800" b="1" dirty="0" smtClean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18439" y="573361"/>
            <a:ext cx="400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Before</a:t>
            </a:r>
            <a:r>
              <a:rPr lang="en-US" sz="2800" b="1" dirty="0" smtClean="0"/>
              <a:t>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309757" y="573361"/>
            <a:ext cx="3960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During </a:t>
            </a:r>
            <a:r>
              <a:rPr lang="en-US" sz="2800" dirty="0" smtClean="0"/>
              <a:t>the regional storm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527427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/>
              <a:t>MarsWRF correctly predicts the wind turning through 360° in most sols, as observed by InSight</a:t>
            </a:r>
          </a:p>
          <a:p>
            <a:pPr marL="285750" indent="-285750">
              <a:buFont typeface="Arial" charset="0"/>
              <a:buChar char="•"/>
            </a:pPr>
            <a:endParaRPr lang="en-US" sz="2400"/>
          </a:p>
          <a:p>
            <a:pPr marL="285750" indent="-285750">
              <a:buFont typeface="Arial" charset="0"/>
              <a:buChar char="•"/>
            </a:pPr>
            <a:r>
              <a:rPr lang="en-US" sz="2400" b="1" i="1"/>
              <a:t>Now we can dig into the model ouput to explore what causes this result: may be enhanced thermal tides now controlling the wind direction more, rather than the dichotomy slope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26999" y="1133470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576878" y="2116848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745322" y="2798421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576878" y="3841374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59758" y="4500407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15380" y="1658550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663506" y="2339696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608966" y="4113889"/>
            <a:ext cx="254393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631101" y="3300602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2" t="52398" r="644"/>
          <a:stretch/>
        </p:blipFill>
        <p:spPr>
          <a:xfrm>
            <a:off x="55054" y="1178183"/>
            <a:ext cx="5582653" cy="44043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5" t="52164" r="375"/>
          <a:stretch/>
        </p:blipFill>
        <p:spPr>
          <a:xfrm>
            <a:off x="5935578" y="1155308"/>
            <a:ext cx="5919537" cy="4419184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11860985" y="1121314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1710864" y="2104692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11879308" y="2786265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11710864" y="3829218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1893744" y="4488251"/>
            <a:ext cx="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1749366" y="1646394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11797492" y="2327540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1742952" y="4101733"/>
            <a:ext cx="254393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11765087" y="3288446"/>
            <a:ext cx="256032" cy="256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MarsWRF wind speed predictions over one year at InSight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4"/>
          <a:stretch/>
        </p:blipFill>
        <p:spPr>
          <a:xfrm>
            <a:off x="-16042" y="465224"/>
            <a:ext cx="12191620" cy="4848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490" y="5250010"/>
            <a:ext cx="329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Areocentric solar longitude, Ls (°)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8990" y="818150"/>
            <a:ext cx="281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2500"/>
                </a:solidFill>
              </a:rPr>
              <a:t>Maximum daily wind speed</a:t>
            </a:r>
          </a:p>
          <a:p>
            <a:r>
              <a:rPr lang="en-US" b="1">
                <a:solidFill>
                  <a:srgbClr val="BFFB00"/>
                </a:solidFill>
              </a:rPr>
              <a:t>Mean daily wind speed</a:t>
            </a:r>
          </a:p>
          <a:p>
            <a:r>
              <a:rPr lang="en-US" b="1">
                <a:solidFill>
                  <a:srgbClr val="0432FF"/>
                </a:solidFill>
              </a:rPr>
              <a:t>Minimum daily wind speed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315073" y="5434676"/>
            <a:ext cx="1636295" cy="0"/>
          </a:xfrm>
          <a:prstGeom prst="straightConnector1">
            <a:avLst/>
          </a:prstGeom>
          <a:ln w="38100">
            <a:solidFill>
              <a:srgbClr val="DB3FB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90105" y="5491007"/>
            <a:ext cx="2085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B3FBC"/>
                </a:solidFill>
              </a:rPr>
              <a:t>Period observed by InSight to date predicted to have relatively low winds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315073" y="1839831"/>
            <a:ext cx="1583196" cy="3485741"/>
          </a:xfrm>
          <a:prstGeom prst="rect">
            <a:avLst/>
          </a:prstGeom>
          <a:solidFill>
            <a:srgbClr val="DB3FB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4"/>
          <a:stretch/>
        </p:blipFill>
        <p:spPr>
          <a:xfrm>
            <a:off x="-16042" y="465224"/>
            <a:ext cx="12191620" cy="4848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490" y="5250010"/>
            <a:ext cx="329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Areocentric solar longitude, Ls (°)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8990" y="818150"/>
            <a:ext cx="281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2500"/>
                </a:solidFill>
              </a:rPr>
              <a:t>Maximum daily wind speed</a:t>
            </a:r>
          </a:p>
          <a:p>
            <a:r>
              <a:rPr lang="en-US" b="1">
                <a:solidFill>
                  <a:srgbClr val="BFFB00"/>
                </a:solidFill>
              </a:rPr>
              <a:t>Mean daily wind speed</a:t>
            </a:r>
          </a:p>
          <a:p>
            <a:r>
              <a:rPr lang="en-US" b="1">
                <a:solidFill>
                  <a:srgbClr val="0432FF"/>
                </a:solidFill>
              </a:rPr>
              <a:t>Minimum daily wind speed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9456" y="522282"/>
            <a:ext cx="1583196" cy="509706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46357" y="5747498"/>
            <a:ext cx="1636295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42391" y="5766046"/>
            <a:ext cx="318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Peak wind speeds predicted in mid local (northern) summer, toward the end of 2019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315073" y="5434676"/>
            <a:ext cx="1636295" cy="0"/>
          </a:xfrm>
          <a:prstGeom prst="straightConnector1">
            <a:avLst/>
          </a:prstGeom>
          <a:ln w="38100">
            <a:solidFill>
              <a:srgbClr val="DB3FB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90105" y="5491007"/>
            <a:ext cx="2085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B3FBC"/>
                </a:solidFill>
              </a:rPr>
              <a:t>Period observed by InSight to date predicted to have relatively low winds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5073" y="1839831"/>
            <a:ext cx="1583196" cy="3485741"/>
          </a:xfrm>
          <a:prstGeom prst="rect">
            <a:avLst/>
          </a:prstGeom>
          <a:solidFill>
            <a:srgbClr val="DB3FB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MarsWRF wind speed predictions over one year at InSight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4"/>
          <a:stretch/>
        </p:blipFill>
        <p:spPr>
          <a:xfrm>
            <a:off x="-16042" y="465224"/>
            <a:ext cx="12191620" cy="4848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490" y="5250010"/>
            <a:ext cx="329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Areocentric solar longitude, Ls (°)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8990" y="818150"/>
            <a:ext cx="281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2500"/>
                </a:solidFill>
              </a:rPr>
              <a:t>Maximum daily wind speed</a:t>
            </a:r>
          </a:p>
          <a:p>
            <a:r>
              <a:rPr lang="en-US" b="1">
                <a:solidFill>
                  <a:srgbClr val="BFFB00"/>
                </a:solidFill>
              </a:rPr>
              <a:t>Mean daily wind speed</a:t>
            </a:r>
          </a:p>
          <a:p>
            <a:r>
              <a:rPr lang="en-US" b="1">
                <a:solidFill>
                  <a:srgbClr val="0432FF"/>
                </a:solidFill>
              </a:rPr>
              <a:t>Minimum daily wind speed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MarsWRF wind speed predictions over one year at InSight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671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/>
              <a:t>NB: this seasonal trend is </a:t>
            </a:r>
            <a:r>
              <a:rPr lang="en-US" sz="2400" b="1" i="1"/>
              <a:t>opposite</a:t>
            </a:r>
            <a:r>
              <a:rPr lang="en-US" sz="2400" b="1"/>
              <a:t> to that predicted by another model [Spiga et al., 2018]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/>
              <a:t>Models diverge greatly in how they predict wind speed will vary diurnally and seasonally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/>
              <a:t>And even internally, model results (e.g. peak wind speeds) vary with model setup</a:t>
            </a:r>
          </a:p>
        </p:txBody>
      </p:sp>
    </p:spTree>
    <p:extLst>
      <p:ext uri="{BB962C8B-B14F-4D97-AF65-F5344CB8AC3E}">
        <p14:creationId xmlns:p14="http://schemas.microsoft.com/office/powerpoint/2010/main" val="11237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553104" y="1957137"/>
            <a:ext cx="9288379" cy="132396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How does this help us better understand the circulation in Gale Crater?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4190" y="1"/>
            <a:ext cx="10635916" cy="1136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MSL’s wind measurements in Gale Crater suffered from electronic noise at night </a:t>
            </a:r>
            <a:r>
              <a:rPr lang="en-US" sz="4000" b="1" i="1" dirty="0" smtClean="0"/>
              <a:t>and</a:t>
            </a:r>
            <a:r>
              <a:rPr lang="en-US" sz="4000" b="1" dirty="0" smtClean="0"/>
              <a:t> a broken wind sensor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19509" r="45233" b="46032"/>
          <a:stretch/>
        </p:blipFill>
        <p:spPr>
          <a:xfrm>
            <a:off x="0" y="1275278"/>
            <a:ext cx="5066985" cy="2885356"/>
          </a:xfrm>
          <a:prstGeom prst="rect">
            <a:avLst/>
          </a:prstGeom>
        </p:spPr>
      </p:pic>
      <p:pic>
        <p:nvPicPr>
          <p:cNvPr id="13" name="Picture 12" descr="rems_2"/>
          <p:cNvPicPr>
            <a:picLocks noChangeAspect="1" noChangeArrowheads="1"/>
          </p:cNvPicPr>
          <p:nvPr/>
        </p:nvPicPr>
        <p:blipFill rotWithShape="1">
          <a:blip r:embed="rId3"/>
          <a:srcRect l="9407" t="3724" r="9761" b="3724"/>
          <a:stretch/>
        </p:blipFill>
        <p:spPr bwMode="auto">
          <a:xfrm>
            <a:off x="1175117" y="4484174"/>
            <a:ext cx="2662095" cy="2286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16200000" flipH="1">
            <a:off x="1165243" y="5221837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65243" y="5221837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035917" y="2689212"/>
            <a:ext cx="897467" cy="49953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545432" y="4394886"/>
            <a:ext cx="3914273" cy="244987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33384" y="2689213"/>
            <a:ext cx="1542548" cy="17203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45432" y="2709989"/>
            <a:ext cx="1490485" cy="168489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5614" y="5968191"/>
            <a:ext cx="168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Broken </a:t>
            </a:r>
            <a:r>
              <a:rPr lang="en-US" sz="2400" b="1" dirty="0" smtClean="0">
                <a:solidFill>
                  <a:srgbClr val="FF0000"/>
                </a:solidFill>
              </a:rPr>
              <a:t>on landing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315" y="1699583"/>
            <a:ext cx="1625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MSL’s REMS wind sensors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49596" y="1184257"/>
            <a:ext cx="6163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When </a:t>
            </a:r>
            <a:r>
              <a:rPr lang="en-US" sz="2400" dirty="0" smtClean="0">
                <a:solidFill>
                  <a:srgbClr val="0000FF"/>
                </a:solidFill>
              </a:rPr>
              <a:t>wind came from </a:t>
            </a:r>
            <a:r>
              <a:rPr lang="en-US" sz="2400" dirty="0">
                <a:solidFill>
                  <a:srgbClr val="0000FF"/>
                </a:solidFill>
              </a:rPr>
              <a:t>the hemisphere in </a:t>
            </a:r>
            <a:r>
              <a:rPr lang="en-US" sz="2400" dirty="0" smtClean="0">
                <a:solidFill>
                  <a:srgbClr val="0000FF"/>
                </a:solidFill>
              </a:rPr>
              <a:t>front of the MSL rover, we could </a:t>
            </a:r>
            <a:r>
              <a:rPr lang="en-US" sz="2400" dirty="0">
                <a:solidFill>
                  <a:srgbClr val="0000FF"/>
                </a:solidFill>
              </a:rPr>
              <a:t>measure wind  </a:t>
            </a:r>
            <a:r>
              <a:rPr lang="en-US" sz="2400" dirty="0" smtClean="0">
                <a:solidFill>
                  <a:srgbClr val="0000FF"/>
                </a:solidFill>
              </a:rPr>
              <a:t>direction and speed well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44716" y="5655429"/>
            <a:ext cx="734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But when </a:t>
            </a:r>
            <a:r>
              <a:rPr lang="en-US" sz="2400" dirty="0" smtClean="0">
                <a:solidFill>
                  <a:srgbClr val="FF0000"/>
                </a:solidFill>
              </a:rPr>
              <a:t>wind came from the </a:t>
            </a:r>
            <a:r>
              <a:rPr lang="en-US" sz="2400" dirty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srgbClr val="FF0000"/>
                </a:solidFill>
              </a:rPr>
              <a:t>rear’ it was messed up by the mast before reaching the wind sensor                          =&gt; Only got direction to within 90° and NO info on speed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148990" y="2958562"/>
            <a:ext cx="2819400" cy="2209800"/>
            <a:chOff x="3429000" y="2667000"/>
            <a:chExt cx="2819400" cy="2209800"/>
          </a:xfrm>
        </p:grpSpPr>
        <p:sp>
          <p:nvSpPr>
            <p:cNvPr id="47" name="Oval 46"/>
            <p:cNvSpPr/>
            <p:nvPr/>
          </p:nvSpPr>
          <p:spPr>
            <a:xfrm>
              <a:off x="5715000" y="3886200"/>
              <a:ext cx="533400" cy="533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rot="10800000">
              <a:off x="3581400" y="2971800"/>
              <a:ext cx="533400" cy="1588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be 48"/>
            <p:cNvSpPr/>
            <p:nvPr/>
          </p:nvSpPr>
          <p:spPr>
            <a:xfrm>
              <a:off x="3581400" y="3276600"/>
              <a:ext cx="2362200" cy="1216152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an 49"/>
            <p:cNvSpPr/>
            <p:nvPr/>
          </p:nvSpPr>
          <p:spPr>
            <a:xfrm>
              <a:off x="3810000" y="2667000"/>
              <a:ext cx="457200" cy="76200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429000" y="4267200"/>
              <a:ext cx="533400" cy="533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257800" y="4343400"/>
              <a:ext cx="533400" cy="533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rot="16200000" flipH="1">
            <a:off x="8017386" y="2220988"/>
            <a:ext cx="838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625734" y="2416778"/>
            <a:ext cx="1295400" cy="685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397134" y="3674450"/>
            <a:ext cx="1447800" cy="76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477344" y="4348782"/>
            <a:ext cx="13716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7287082" y="4502208"/>
            <a:ext cx="766192" cy="107369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9202870" y="2146784"/>
            <a:ext cx="838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V="1">
            <a:off x="10138958" y="2710090"/>
            <a:ext cx="1600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0800000">
            <a:off x="10279328" y="3429990"/>
            <a:ext cx="1752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V="1">
            <a:off x="9368907" y="5073096"/>
            <a:ext cx="838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0800000">
            <a:off x="11077927" y="4394886"/>
            <a:ext cx="914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6200000" flipV="1">
            <a:off x="8426969" y="5202801"/>
            <a:ext cx="914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143106" y="3007415"/>
            <a:ext cx="165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Wind from ‘front’ of rover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147459" y="2080975"/>
            <a:ext cx="165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Wind from ‘rear’ of rover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33317" y="3074004"/>
            <a:ext cx="1291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Working wind sensor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913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19509" r="45233" b="46032"/>
          <a:stretch/>
        </p:blipFill>
        <p:spPr>
          <a:xfrm>
            <a:off x="0" y="1275278"/>
            <a:ext cx="5066985" cy="2885356"/>
          </a:xfrm>
          <a:prstGeom prst="rect">
            <a:avLst/>
          </a:prstGeom>
        </p:spPr>
      </p:pic>
      <p:pic>
        <p:nvPicPr>
          <p:cNvPr id="13" name="Picture 12" descr="rems_2"/>
          <p:cNvPicPr>
            <a:picLocks noChangeAspect="1" noChangeArrowheads="1"/>
          </p:cNvPicPr>
          <p:nvPr/>
        </p:nvPicPr>
        <p:blipFill rotWithShape="1">
          <a:blip r:embed="rId3"/>
          <a:srcRect l="9407" t="3724" r="9761" b="3724"/>
          <a:stretch/>
        </p:blipFill>
        <p:spPr bwMode="auto">
          <a:xfrm>
            <a:off x="1175117" y="4484174"/>
            <a:ext cx="2662095" cy="2286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16200000" flipH="1">
            <a:off x="1165243" y="5221837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65243" y="5221837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035917" y="2689212"/>
            <a:ext cx="897467" cy="49953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545432" y="4394886"/>
            <a:ext cx="3914273" cy="244987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33384" y="2689213"/>
            <a:ext cx="1542548" cy="17203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45432" y="2709989"/>
            <a:ext cx="1490485" cy="168489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5614" y="5968191"/>
            <a:ext cx="168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Broken </a:t>
            </a:r>
            <a:r>
              <a:rPr lang="en-US" sz="2400" b="1" dirty="0" smtClean="0">
                <a:solidFill>
                  <a:srgbClr val="FF0000"/>
                </a:solidFill>
              </a:rPr>
              <a:t>on landing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315" y="1699583"/>
            <a:ext cx="1625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MSL’s REMS wind sensors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64974" y="5976471"/>
            <a:ext cx="1973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Broken </a:t>
            </a:r>
            <a:r>
              <a:rPr lang="en-US" sz="2400" b="1" dirty="0" smtClean="0">
                <a:solidFill>
                  <a:srgbClr val="FF0000"/>
                </a:solidFill>
              </a:rPr>
              <a:t>after 2 Mars yrs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2911508" y="5277710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911508" y="5277710"/>
            <a:ext cx="828842" cy="721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5321336" y="2299747"/>
            <a:ext cx="6870664" cy="332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=&gt; Very few periods of very good wind data exist for Gale Crater, and even then the overnight period is still lost due to noise 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4190" y="1"/>
            <a:ext cx="10635916" cy="1136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MSL’s wind measurements in Gale Crater suffered from electronic noise at night </a:t>
            </a:r>
            <a:r>
              <a:rPr lang="en-US" sz="4000" b="1" i="1" dirty="0" smtClean="0"/>
              <a:t>and</a:t>
            </a:r>
            <a:r>
              <a:rPr lang="en-US" sz="4000" b="1" dirty="0" smtClean="0"/>
              <a:t> a broken wind sensor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8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Why are wind sensors so important?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0864"/>
            <a:ext cx="12191999" cy="5542547"/>
          </a:xfrm>
        </p:spPr>
        <p:txBody>
          <a:bodyPr>
            <a:noAutofit/>
          </a:bodyPr>
          <a:lstStyle/>
          <a:p>
            <a:r>
              <a:rPr lang="en-US" sz="3000" dirty="0" smtClean="0"/>
              <a:t>Wind is crucial to the dust cycle and storms, water cycle, surface-atmosphere exchange, </a:t>
            </a:r>
            <a:r>
              <a:rPr lang="en-US" sz="3000" dirty="0" err="1" smtClean="0"/>
              <a:t>aeolian</a:t>
            </a:r>
            <a:r>
              <a:rPr lang="en-US" sz="3000" dirty="0" smtClean="0"/>
              <a:t> processes, EDL, surface operations, ... </a:t>
            </a:r>
          </a:p>
          <a:p>
            <a:endParaRPr lang="en-US" sz="600" dirty="0"/>
          </a:p>
          <a:p>
            <a:r>
              <a:rPr lang="en-US" sz="3000" dirty="0"/>
              <a:t>But Mars a</a:t>
            </a:r>
            <a:r>
              <a:rPr lang="en-US" sz="3000" dirty="0" smtClean="0"/>
              <a:t>tmospheric models *greatly* diverge in predicted wind speeds</a:t>
            </a:r>
          </a:p>
          <a:p>
            <a:endParaRPr lang="en-US" sz="600" dirty="0" smtClean="0"/>
          </a:p>
          <a:p>
            <a:r>
              <a:rPr lang="en-US" sz="3000" i="1" dirty="0" smtClean="0"/>
              <a:t>In situ</a:t>
            </a:r>
            <a:r>
              <a:rPr lang="en-US" sz="3000" dirty="0" smtClean="0"/>
              <a:t> wind data can be used to </a:t>
            </a:r>
            <a:r>
              <a:rPr lang="en-US" sz="3000" b="1" dirty="0" smtClean="0"/>
              <a:t>test and improve </a:t>
            </a:r>
            <a:r>
              <a:rPr lang="en-US" sz="3000" dirty="0" smtClean="0"/>
              <a:t>models, which can then be used confidently to extrapolate to other locations, seasons, and epochs</a:t>
            </a:r>
          </a:p>
          <a:p>
            <a:endParaRPr lang="en-US" sz="600" i="1" dirty="0" smtClean="0"/>
          </a:p>
          <a:p>
            <a:r>
              <a:rPr lang="en-US" sz="3000" dirty="0" smtClean="0"/>
              <a:t>Prior missions provided generally poor wind data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Viking was good, but calibrated high frequency wind data not yet publicly available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Pathfinder wind speeds could not be calibrated; MER rovers had no wind sensors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Phoenix Lander was </a:t>
            </a:r>
            <a:r>
              <a:rPr lang="en-US" sz="2500" i="1" dirty="0" err="1" smtClean="0"/>
              <a:t>shortlived</a:t>
            </a:r>
            <a:r>
              <a:rPr lang="en-US" sz="2500" i="1" dirty="0" smtClean="0"/>
              <a:t> and took infrequent, low rate wind data with a ‘telltale’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In Gale Crater, MSL’s wind sensor was damaged on landing and broke fully after 2 Myrs </a:t>
            </a:r>
            <a:r>
              <a:rPr lang="en-US" sz="2500" i="1" dirty="0" smtClean="0">
                <a:sym typeface="Wingdings"/>
              </a:rPr>
              <a:t></a:t>
            </a:r>
            <a:endParaRPr lang="en-US" sz="2500" i="1" dirty="0" err="1">
              <a:sym typeface="Wingdings"/>
            </a:endParaRPr>
          </a:p>
          <a:p>
            <a:endParaRPr lang="en-US" sz="2600" dirty="0" err="1" smtClean="0"/>
          </a:p>
        </p:txBody>
      </p:sp>
    </p:spTree>
    <p:extLst>
      <p:ext uri="{BB962C8B-B14F-4D97-AF65-F5344CB8AC3E}">
        <p14:creationId xmlns:p14="http://schemas.microsoft.com/office/powerpoint/2010/main" val="17710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4396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MSL wind data are especially sparse at the current time of year (mid to late northern winter)</a:t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Fortunately, this is when regional winds flow from ~InSight to Gale Crater over much of the sol (see earlier slides)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9204" r="12148" b="37237"/>
          <a:stretch/>
        </p:blipFill>
        <p:spPr>
          <a:xfrm>
            <a:off x="8057063" y="3224131"/>
            <a:ext cx="2989347" cy="3175839"/>
          </a:xfrm>
          <a:prstGeom prst="rect">
            <a:avLst/>
          </a:prstGeom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273793" y="5354458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Gale Crater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29468" y="3969848"/>
            <a:ext cx="4010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*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9686357" y="3829657"/>
            <a:ext cx="1002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InSight</a:t>
            </a:r>
            <a:endParaRPr lang="en-US" sz="2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211020" y="6301086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Longitude (°E)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346772" y="4778338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Latitude (°N)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809967" y="3909383"/>
            <a:ext cx="802106" cy="73648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82581" y="3406583"/>
            <a:ext cx="7149496" cy="332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=&gt; InSight winds provide </a:t>
            </a:r>
            <a:r>
              <a:rPr lang="en-US" sz="3600" b="1" i="1" dirty="0"/>
              <a:t>direct regional context </a:t>
            </a:r>
            <a:r>
              <a:rPr lang="en-US" sz="3600" b="1" dirty="0"/>
              <a:t>for testing modeled regional winds at Gale Crater, and for understanding the more complex circulation inside the crater (due to the major topography)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11" y="3224131"/>
            <a:ext cx="186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Frequent winter wind direction</a:t>
            </a:r>
          </a:p>
        </p:txBody>
      </p:sp>
    </p:spTree>
    <p:extLst>
      <p:ext uri="{BB962C8B-B14F-4D97-AF65-F5344CB8AC3E}">
        <p14:creationId xmlns:p14="http://schemas.microsoft.com/office/powerpoint/2010/main" val="12954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841" y="3089957"/>
            <a:ext cx="11550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Use the observed wind field to date to improve the model’s representation of wind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Run the model over a full year to predict present day aeolian feature characteristics</a:t>
            </a:r>
            <a:endParaRPr lang="en-US" sz="36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13350"/>
            <a:ext cx="12192000" cy="8662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Using InSight wind data, we also hope to better understand aeolian processes on Mars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295" y="1973178"/>
            <a:ext cx="288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Our approach:</a:t>
            </a:r>
          </a:p>
        </p:txBody>
      </p:sp>
    </p:spTree>
    <p:extLst>
      <p:ext uri="{BB962C8B-B14F-4D97-AF65-F5344CB8AC3E}">
        <p14:creationId xmlns:p14="http://schemas.microsoft.com/office/powerpoint/2010/main" val="10450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841" y="2560571"/>
            <a:ext cx="11550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Active</a:t>
            </a:r>
            <a:r>
              <a:rPr lang="en-US" sz="3600" dirty="0"/>
              <a:t> aeolian features tell us about the </a:t>
            </a:r>
            <a:r>
              <a:rPr lang="en-US" sz="3600" b="1" i="1" dirty="0"/>
              <a:t>present day</a:t>
            </a:r>
            <a:r>
              <a:rPr lang="en-US" sz="3600" dirty="0"/>
              <a:t>, long-term (multi-year for dunes) wind field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i="1" dirty="0"/>
              <a:t>Inactive</a:t>
            </a:r>
            <a:r>
              <a:rPr lang="en-US" sz="3600" dirty="0"/>
              <a:t> aeolian features tell us about the long-term wind field in </a:t>
            </a:r>
            <a:r>
              <a:rPr lang="en-US" sz="3600" b="1" i="1" dirty="0"/>
              <a:t>past</a:t>
            </a:r>
            <a:r>
              <a:rPr lang="en-US" sz="3600" dirty="0"/>
              <a:t> epochs (e.g. orbital obliquities, etc.)</a:t>
            </a:r>
            <a:br>
              <a:rPr lang="en-US" sz="3600" dirty="0"/>
            </a:br>
            <a:endParaRPr lang="en-US" sz="36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13350"/>
            <a:ext cx="12192000" cy="8662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Using InSight wind data, we also hope to better understand aeolian processes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0" b="51292"/>
          <a:stretch/>
        </p:blipFill>
        <p:spPr>
          <a:xfrm>
            <a:off x="-16042" y="457462"/>
            <a:ext cx="12191620" cy="4752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490" y="5137716"/>
            <a:ext cx="329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Areocentric solar longitude, Ls (°)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8990" y="705856"/>
            <a:ext cx="281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2500"/>
                </a:solidFill>
              </a:rPr>
              <a:t>Maximum daily wind stress</a:t>
            </a:r>
          </a:p>
          <a:p>
            <a:r>
              <a:rPr lang="en-US" b="1">
                <a:solidFill>
                  <a:srgbClr val="BFFB00"/>
                </a:solidFill>
              </a:rPr>
              <a:t>Mean daily wind stress</a:t>
            </a:r>
          </a:p>
          <a:p>
            <a:r>
              <a:rPr lang="en-US" b="1">
                <a:solidFill>
                  <a:srgbClr val="0432FF"/>
                </a:solidFill>
              </a:rPr>
              <a:t>Minimum daily wind stress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9456" y="582786"/>
            <a:ext cx="1583196" cy="4627481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46357" y="5490826"/>
            <a:ext cx="1636295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84860" y="5463165"/>
            <a:ext cx="381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</a:rPr>
              <a:t>=&gt; Expect greatest aeolian activity at this time of year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315073" y="5322382"/>
            <a:ext cx="1636295" cy="0"/>
          </a:xfrm>
          <a:prstGeom prst="straightConnector1">
            <a:avLst/>
          </a:prstGeom>
          <a:ln w="38100">
            <a:solidFill>
              <a:srgbClr val="DB3FB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68589" y="5308618"/>
            <a:ext cx="2823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B3FBC"/>
                </a:solidFill>
              </a:rPr>
              <a:t>Period observed by InSight to date predicted to have relatively low wind stresses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5073" y="1727537"/>
            <a:ext cx="1583196" cy="3485741"/>
          </a:xfrm>
          <a:prstGeom prst="rect">
            <a:avLst/>
          </a:prstGeom>
          <a:solidFill>
            <a:srgbClr val="DB3FB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MarsWRF </a:t>
            </a:r>
            <a:r>
              <a:rPr lang="en-US" sz="3800" b="1" dirty="0" smtClean="0">
                <a:solidFill>
                  <a:schemeClr val="accent2"/>
                </a:solidFill>
              </a:rPr>
              <a:t>wind stress </a:t>
            </a:r>
            <a:r>
              <a:rPr lang="en-US" sz="3800" b="1" dirty="0" smtClean="0"/>
              <a:t>predictions over one year at InSight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11" y="6341149"/>
            <a:ext cx="12384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</a:rPr>
              <a:t>=&gt; Net annual sand transport to the ~NNW (as strongest winds are from the ~SSE here)</a:t>
            </a:r>
          </a:p>
        </p:txBody>
      </p:sp>
    </p:spTree>
    <p:extLst>
      <p:ext uri="{BB962C8B-B14F-4D97-AF65-F5344CB8AC3E}">
        <p14:creationId xmlns:p14="http://schemas.microsoft.com/office/powerpoint/2010/main" val="4161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37720" r="30639"/>
          <a:stretch/>
        </p:blipFill>
        <p:spPr>
          <a:xfrm>
            <a:off x="223184" y="676873"/>
            <a:ext cx="6311382" cy="5852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569094" y="3288632"/>
            <a:ext cx="13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Latitude (°N)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12725" y="656924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Longitude (°</a:t>
            </a:r>
            <a:r>
              <a:rPr lang="en-US" dirty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026444" y="2269777"/>
            <a:ext cx="577516" cy="5454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8694" y="2241863"/>
            <a:ext cx="402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Net annual sand flux direction</a:t>
            </a:r>
            <a:endParaRPr lang="en-US" sz="24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930191" y="3602953"/>
            <a:ext cx="770021" cy="4818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80422" y="3135349"/>
            <a:ext cx="4475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Using ‘</a:t>
            </a:r>
            <a:r>
              <a:rPr lang="en-US" sz="2200" b="1" dirty="0" smtClean="0">
                <a:solidFill>
                  <a:srgbClr val="FF0000"/>
                </a:solidFill>
              </a:rPr>
              <a:t>Gross </a:t>
            </a:r>
            <a:r>
              <a:rPr lang="en-US" sz="2200" b="1" dirty="0" err="1" smtClean="0">
                <a:solidFill>
                  <a:srgbClr val="FF0000"/>
                </a:solidFill>
              </a:rPr>
              <a:t>Bedform</a:t>
            </a:r>
            <a:r>
              <a:rPr lang="en-US" sz="2200" b="1" dirty="0" smtClean="0">
                <a:solidFill>
                  <a:srgbClr val="FF0000"/>
                </a:solidFill>
              </a:rPr>
              <a:t>-Normal Transport’ theory to predict dune orientation</a:t>
            </a:r>
            <a:r>
              <a:rPr lang="en-US" sz="2200" dirty="0" smtClean="0">
                <a:solidFill>
                  <a:srgbClr val="FF0000"/>
                </a:solidFill>
              </a:rPr>
              <a:t> (Rubin and Hunter, 1987)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41031" y="6421389"/>
            <a:ext cx="4250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For threshold wind stress = 0.007Pa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0" y="2229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783756" y="1442557"/>
            <a:ext cx="640080" cy="640080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058528" y="1516109"/>
            <a:ext cx="365760" cy="365760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95227" y="1423506"/>
            <a:ext cx="2000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B0F0"/>
                </a:solidFill>
              </a:rPr>
              <a:t>InSight location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2692" y="4833832"/>
            <a:ext cx="5631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PREDICTIONS: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/>
              <a:t>Expected dune migration toward ~NNW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>
                <a:solidFill>
                  <a:srgbClr val="FF0000"/>
                </a:solidFill>
              </a:rPr>
              <a:t>Most dunes oriented from ~SW to NE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1016236"/>
          </a:xfrm>
        </p:spPr>
        <p:txBody>
          <a:bodyPr>
            <a:normAutofit fontScale="90000"/>
          </a:bodyPr>
          <a:lstStyle/>
          <a:p>
            <a:pPr algn="r"/>
            <a:r>
              <a:rPr lang="en-US" sz="3800" b="1" dirty="0" smtClean="0"/>
              <a:t>Predicted </a:t>
            </a:r>
            <a:r>
              <a:rPr lang="en-US" sz="3800" b="1" dirty="0" err="1" smtClean="0"/>
              <a:t>dune orientation and migration </a:t>
            </a:r>
            <a:r>
              <a:rPr lang="en-US" sz="3800" b="1" dirty="0" smtClean="0"/>
              <a:t>in InSight region </a:t>
            </a:r>
            <a:r>
              <a:rPr lang="en-US" sz="3800" b="1" dirty="0" err="1" smtClean="0">
                <a:solidFill>
                  <a:srgbClr val="FF0000"/>
                </a:solidFill>
              </a:rPr>
              <a:t>assuming an </a:t>
            </a:r>
            <a:r>
              <a:rPr lang="en-US" sz="3800" b="1" i="1" dirty="0" err="1" smtClean="0">
                <a:solidFill>
                  <a:srgbClr val="FF0000"/>
                </a:solidFill>
              </a:rPr>
              <a:t>unlimited</a:t>
            </a:r>
            <a:r>
              <a:rPr lang="en-US" sz="3800" b="1" dirty="0" err="1" smtClean="0">
                <a:solidFill>
                  <a:srgbClr val="FF0000"/>
                </a:solidFill>
              </a:rPr>
              <a:t> sand supply 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569094" y="3288632"/>
            <a:ext cx="13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Latitude (°N)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12725" y="656924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Longitude (°</a:t>
            </a:r>
            <a:r>
              <a:rPr lang="en-US" dirty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026444" y="2269777"/>
            <a:ext cx="577516" cy="54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98070" y="3473298"/>
            <a:ext cx="805890" cy="6153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88694" y="3119307"/>
            <a:ext cx="4303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Now u</a:t>
            </a:r>
            <a:r>
              <a:rPr lang="en-US" sz="2400" b="1" dirty="0" smtClean="0">
                <a:solidFill>
                  <a:srgbClr val="FF0000"/>
                </a:solidFill>
              </a:rPr>
              <a:t>sing ‘</a:t>
            </a:r>
            <a:r>
              <a:rPr lang="en-US" sz="2200" b="1" dirty="0" smtClean="0">
                <a:solidFill>
                  <a:srgbClr val="FF0000"/>
                </a:solidFill>
              </a:rPr>
              <a:t>Fingering Mode’ theory to predict dune orientation </a:t>
            </a:r>
            <a:r>
              <a:rPr lang="en-US" sz="2200" dirty="0" smtClean="0">
                <a:solidFill>
                  <a:srgbClr val="FF0000"/>
                </a:solidFill>
              </a:rPr>
              <a:t>(</a:t>
            </a:r>
            <a:r>
              <a:rPr lang="en-US" sz="2200" dirty="0" err="1" smtClean="0">
                <a:solidFill>
                  <a:srgbClr val="FF0000"/>
                </a:solidFill>
              </a:rPr>
              <a:t>Courrech</a:t>
            </a:r>
            <a:r>
              <a:rPr lang="en-US" sz="2200" dirty="0" smtClean="0">
                <a:solidFill>
                  <a:srgbClr val="FF0000"/>
                </a:solidFill>
              </a:rPr>
              <a:t> du Pont et al. 2014; Gao et al., 2015)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37385" r="30860"/>
          <a:stretch/>
        </p:blipFill>
        <p:spPr>
          <a:xfrm>
            <a:off x="241317" y="668746"/>
            <a:ext cx="6243031" cy="58521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67412" y="2229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783756" y="1442557"/>
            <a:ext cx="640080" cy="640080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058528" y="1516109"/>
            <a:ext cx="365760" cy="365760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95227" y="1423506"/>
            <a:ext cx="2000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B0F0"/>
                </a:solidFill>
              </a:rPr>
              <a:t>InSight location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1016236"/>
          </a:xfrm>
        </p:spPr>
        <p:txBody>
          <a:bodyPr>
            <a:normAutofit fontScale="90000"/>
          </a:bodyPr>
          <a:lstStyle/>
          <a:p>
            <a:pPr algn="r"/>
            <a:r>
              <a:rPr lang="en-US" sz="3800" b="1" dirty="0" smtClean="0"/>
              <a:t>Predicted </a:t>
            </a:r>
            <a:r>
              <a:rPr lang="en-US" sz="3800" b="1" dirty="0" err="1" smtClean="0"/>
              <a:t>dune orientation and migration </a:t>
            </a:r>
            <a:r>
              <a:rPr lang="en-US" sz="3800" b="1" dirty="0" smtClean="0"/>
              <a:t>in InSight region </a:t>
            </a:r>
            <a:r>
              <a:rPr lang="en-US" sz="3800" b="1" dirty="0" err="1" smtClean="0">
                <a:solidFill>
                  <a:srgbClr val="FF0000"/>
                </a:solidFill>
              </a:rPr>
              <a:t>assuming a </a:t>
            </a:r>
            <a:r>
              <a:rPr lang="en-US" sz="3800" b="1" i="1" dirty="0" err="1" smtClean="0">
                <a:solidFill>
                  <a:srgbClr val="FF0000"/>
                </a:solidFill>
              </a:rPr>
              <a:t>limited</a:t>
            </a:r>
            <a:r>
              <a:rPr lang="en-US" sz="3800" b="1" dirty="0" err="1" smtClean="0">
                <a:solidFill>
                  <a:srgbClr val="FF0000"/>
                </a:solidFill>
              </a:rPr>
              <a:t> sand supply 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41031" y="6421389"/>
            <a:ext cx="4250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For threshold wind stress = 0.007Pa</a:t>
            </a:r>
            <a:endParaRPr lang="en-US" sz="2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026444" y="2269777"/>
            <a:ext cx="577516" cy="5454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88694" y="2241863"/>
            <a:ext cx="426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Net annual sand flux direction </a:t>
            </a:r>
            <a:r>
              <a:rPr lang="en-US" sz="2400" b="1" i="1" dirty="0" smtClean="0"/>
              <a:t>(note this is identical to before)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82692" y="4833832"/>
            <a:ext cx="5631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PREDICTIONS: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/>
              <a:t>Expected dune migration toward ~NNW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>
                <a:solidFill>
                  <a:srgbClr val="FF0000"/>
                </a:solidFill>
              </a:rPr>
              <a:t>Most dunes oriented from ~SSE to NNW</a:t>
            </a:r>
          </a:p>
        </p:txBody>
      </p:sp>
    </p:spTree>
    <p:extLst>
      <p:ext uri="{BB962C8B-B14F-4D97-AF65-F5344CB8AC3E}">
        <p14:creationId xmlns:p14="http://schemas.microsoft.com/office/powerpoint/2010/main" val="14327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92000" cy="5819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Comparing predicted and observed </a:t>
            </a:r>
            <a:r>
              <a:rPr lang="en-US" sz="3800" b="1" dirty="0" err="1" smtClean="0"/>
              <a:t>aeolian</a:t>
            </a:r>
            <a:r>
              <a:rPr lang="en-US" sz="3800" b="1" dirty="0" smtClean="0"/>
              <a:t> characteristics</a:t>
            </a:r>
            <a:endParaRPr lang="en-US" sz="3800" b="1" dirty="0" smtClean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-968" y="877758"/>
            <a:ext cx="11984421" cy="3052558"/>
          </a:xfrm>
        </p:spPr>
        <p:txBody>
          <a:bodyPr>
            <a:normAutofit/>
          </a:bodyPr>
          <a:lstStyle/>
          <a:p>
            <a:r>
              <a:rPr lang="en-US" dirty="0" smtClean="0"/>
              <a:t>Many craters in Elysium </a:t>
            </a:r>
            <a:r>
              <a:rPr lang="en-US" dirty="0" err="1" smtClean="0"/>
              <a:t>Planitia</a:t>
            </a:r>
            <a:r>
              <a:rPr lang="en-US" dirty="0" smtClean="0"/>
              <a:t> have bedforms outside them, often to the NW</a:t>
            </a:r>
          </a:p>
          <a:p>
            <a:endParaRPr lang="en-US" sz="800" dirty="0"/>
          </a:p>
          <a:p>
            <a:r>
              <a:rPr lang="en-US" dirty="0" smtClean="0"/>
              <a:t>But does this imply net sand transport </a:t>
            </a:r>
            <a:r>
              <a:rPr lang="en-US" b="1" i="1" dirty="0" smtClean="0"/>
              <a:t>from </a:t>
            </a:r>
            <a:r>
              <a:rPr lang="en-US" b="1" dirty="0" smtClean="0"/>
              <a:t>the NW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smtClean="0"/>
              <a:t>suggesting winds are strongest at the </a:t>
            </a:r>
            <a:r>
              <a:rPr lang="en-US" i="1" dirty="0" smtClean="0"/>
              <a:t>current</a:t>
            </a:r>
            <a:r>
              <a:rPr lang="en-US" dirty="0" smtClean="0"/>
              <a:t> time of year, </a:t>
            </a:r>
            <a:r>
              <a:rPr lang="en-US" i="1" u="sng" dirty="0" smtClean="0"/>
              <a:t>unlike</a:t>
            </a:r>
            <a:r>
              <a:rPr lang="en-US" dirty="0" smtClean="0"/>
              <a:t> our predictions) or something else?</a:t>
            </a:r>
          </a:p>
          <a:p>
            <a:endParaRPr lang="en-US" sz="800" dirty="0" smtClean="0"/>
          </a:p>
          <a:p>
            <a:r>
              <a:rPr lang="en-US" dirty="0"/>
              <a:t>And did any of these bedforms form in a past epoch? We can also model winds for different obliquity, timing of perihelion, etc.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r="2025"/>
          <a:stretch/>
        </p:blipFill>
        <p:spPr>
          <a:xfrm>
            <a:off x="7924800" y="3200400"/>
            <a:ext cx="4267200" cy="36576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-969" y="3994482"/>
            <a:ext cx="7540759" cy="2775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may need to wait almost an Earth year, until </a:t>
            </a:r>
            <a:r>
              <a:rPr lang="en-US" dirty="0" err="1" smtClean="0"/>
              <a:t>InSight</a:t>
            </a:r>
            <a:r>
              <a:rPr lang="en-US" dirty="0" smtClean="0"/>
              <a:t> is in local summer, to find out how winds </a:t>
            </a:r>
            <a:r>
              <a:rPr lang="en-US" i="1" u="sng" dirty="0" smtClean="0"/>
              <a:t>really</a:t>
            </a:r>
            <a:r>
              <a:rPr lang="en-US" i="1" dirty="0" smtClean="0"/>
              <a:t> </a:t>
            </a:r>
            <a:r>
              <a:rPr lang="en-US" dirty="0" smtClean="0"/>
              <a:t>change with season</a:t>
            </a:r>
          </a:p>
          <a:p>
            <a:endParaRPr lang="en-US" sz="800" dirty="0"/>
          </a:p>
          <a:p>
            <a:r>
              <a:rPr lang="en-US" dirty="0"/>
              <a:t>Hopefully with repeat imaging of this region - from HiRISE and InSight - we will also see aeolian changes that we can correlate with winds</a:t>
            </a:r>
          </a:p>
        </p:txBody>
      </p:sp>
    </p:spTree>
    <p:extLst>
      <p:ext uri="{BB962C8B-B14F-4D97-AF65-F5344CB8AC3E}">
        <p14:creationId xmlns:p14="http://schemas.microsoft.com/office/powerpoint/2010/main" val="3177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820"/>
          </a:xfrm>
        </p:spPr>
        <p:txBody>
          <a:bodyPr/>
          <a:lstStyle/>
          <a:p>
            <a:pPr algn="ctr"/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3590"/>
            <a:ext cx="12191999" cy="6028368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InSight</a:t>
            </a:r>
            <a:r>
              <a:rPr lang="en-US" sz="3200" dirty="0" smtClean="0"/>
              <a:t> wind data are </a:t>
            </a:r>
            <a:r>
              <a:rPr lang="en-US" sz="3200" i="1" dirty="0" smtClean="0"/>
              <a:t>incredibly</a:t>
            </a:r>
            <a:r>
              <a:rPr lang="en-US" sz="3200" dirty="0" smtClean="0"/>
              <a:t> valuable for understanding far more than just the local meteorology</a:t>
            </a:r>
          </a:p>
          <a:p>
            <a:endParaRPr lang="en-US" sz="3200" dirty="0" smtClean="0"/>
          </a:p>
          <a:p>
            <a:r>
              <a:rPr lang="en-US" sz="3200" dirty="0"/>
              <a:t>They provide insight into the regional winds that influence Gale Crater</a:t>
            </a:r>
            <a:r>
              <a:rPr lang="en-US" sz="3200" dirty="0" smtClean="0"/>
              <a:t>  </a:t>
            </a:r>
            <a:endParaRPr lang="en-US" sz="900" dirty="0" smtClean="0"/>
          </a:p>
          <a:p>
            <a:r>
              <a:rPr lang="en-US" sz="3200" dirty="0"/>
              <a:t>Also, c</a:t>
            </a:r>
            <a:r>
              <a:rPr lang="en-US" sz="3200" dirty="0" smtClean="0"/>
              <a:t>omparisons with model predictions let us see where the physics, boundary conditions, and assumptions used in models are wrong </a:t>
            </a:r>
            <a:endParaRPr lang="en-US" sz="1000" dirty="0"/>
          </a:p>
          <a:p>
            <a:endParaRPr lang="en-US" sz="3200" dirty="0" smtClean="0"/>
          </a:p>
          <a:p>
            <a:r>
              <a:rPr lang="en-US" sz="3200" dirty="0" smtClean="0"/>
              <a:t>Comparison of observed winds with </a:t>
            </a:r>
            <a:r>
              <a:rPr lang="en-US" sz="3200" dirty="0" err="1" smtClean="0"/>
              <a:t>aeolian</a:t>
            </a:r>
            <a:r>
              <a:rPr lang="en-US" sz="3200" dirty="0" smtClean="0"/>
              <a:t> features in Elysium </a:t>
            </a:r>
            <a:r>
              <a:rPr lang="en-US" sz="3200" dirty="0" err="1" smtClean="0"/>
              <a:t>Planitia</a:t>
            </a:r>
            <a:r>
              <a:rPr lang="en-US" sz="3200" dirty="0" smtClean="0"/>
              <a:t> may not be possible if no features are currently active</a:t>
            </a:r>
          </a:p>
          <a:p>
            <a:r>
              <a:rPr lang="en-US" sz="3200" dirty="0"/>
              <a:t>Even if so, can still use observed winds to improve models, which can then be run for past epochs to generate wind and aeolian predictions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069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8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Why are wind sensors so important?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0864"/>
            <a:ext cx="12191999" cy="5542547"/>
          </a:xfrm>
        </p:spPr>
        <p:txBody>
          <a:bodyPr>
            <a:noAutofit/>
          </a:bodyPr>
          <a:lstStyle/>
          <a:p>
            <a:r>
              <a:rPr lang="en-US" sz="3000" dirty="0"/>
              <a:t>Wind is crucial to the dust cycle and storms, water cycle, surface-atmosphere exchange, </a:t>
            </a:r>
            <a:r>
              <a:rPr lang="en-US" sz="3000" dirty="0" err="1"/>
              <a:t>aeolian</a:t>
            </a:r>
            <a:r>
              <a:rPr lang="en-US" sz="3000" dirty="0"/>
              <a:t> processes, EDL, surface operations, ... </a:t>
            </a:r>
          </a:p>
          <a:p>
            <a:endParaRPr lang="en-US" sz="600" dirty="0"/>
          </a:p>
          <a:p>
            <a:r>
              <a:rPr lang="en-US" sz="3000" dirty="0"/>
              <a:t>But Mars a</a:t>
            </a:r>
            <a:r>
              <a:rPr lang="en-US" sz="3000" dirty="0" smtClean="0"/>
              <a:t>tmospheric models *greatly* diverge in predicted wind speeds</a:t>
            </a:r>
          </a:p>
          <a:p>
            <a:endParaRPr lang="en-US" sz="600" dirty="0" smtClean="0"/>
          </a:p>
          <a:p>
            <a:r>
              <a:rPr lang="en-US" sz="3000" i="1" dirty="0" smtClean="0"/>
              <a:t>In situ</a:t>
            </a:r>
            <a:r>
              <a:rPr lang="en-US" sz="3000" dirty="0" smtClean="0"/>
              <a:t> wind data can be used to </a:t>
            </a:r>
            <a:r>
              <a:rPr lang="en-US" sz="3000" b="1" dirty="0" smtClean="0"/>
              <a:t>test and improve </a:t>
            </a:r>
            <a:r>
              <a:rPr lang="en-US" sz="3000" dirty="0" smtClean="0"/>
              <a:t>models, which can then be used confidently to extrapolate to other locations, seasons, and epochs</a:t>
            </a:r>
          </a:p>
          <a:p>
            <a:endParaRPr lang="en-US" sz="600" i="1" dirty="0" smtClean="0"/>
          </a:p>
          <a:p>
            <a:r>
              <a:rPr lang="en-US" sz="3000" dirty="0" smtClean="0"/>
              <a:t>Prior missions provided generally poor wind data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Viking was good, but calibrated high frequency wind data not yet publicly available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Pathfinder wind speeds could not be calibrated; MER rovers had no wind sensors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i="1" dirty="0" smtClean="0"/>
              <a:t>Phoenix Lander was </a:t>
            </a:r>
            <a:r>
              <a:rPr lang="en-US" sz="2500" i="1" dirty="0" err="1" smtClean="0"/>
              <a:t>shortlived</a:t>
            </a:r>
            <a:r>
              <a:rPr lang="en-US" sz="2500" i="1" dirty="0" smtClean="0"/>
              <a:t> and took infrequent, low rate wind data with a ‘telltale’</a:t>
            </a:r>
          </a:p>
          <a:p>
            <a:pPr>
              <a:buSzPct val="65000"/>
              <a:buFont typeface="Courier New" charset="0"/>
              <a:buChar char="o"/>
            </a:pPr>
            <a:r>
              <a:rPr lang="en-US" sz="2500" b="1" i="1" dirty="0" smtClean="0">
                <a:solidFill>
                  <a:srgbClr val="FF0000"/>
                </a:solidFill>
              </a:rPr>
              <a:t>In Gale Crater, MSL’s wind sensor was damaged on landing and broke fully after 2 Myrs </a:t>
            </a:r>
            <a:r>
              <a:rPr lang="en-US" sz="2500" b="1" i="1" dirty="0" smtClean="0">
                <a:solidFill>
                  <a:srgbClr val="FF0000"/>
                </a:solidFill>
                <a:sym typeface="Wingdings"/>
              </a:rPr>
              <a:t> [see next talk]</a:t>
            </a:r>
            <a:endParaRPr lang="en-US" sz="2500" b="1" i="1" dirty="0" err="1">
              <a:solidFill>
                <a:srgbClr val="FF0000"/>
              </a:solidFill>
              <a:sym typeface="Wingdings"/>
            </a:endParaRPr>
          </a:p>
          <a:p>
            <a:endParaRPr lang="en-US" sz="2600" dirty="0" err="1" smtClean="0"/>
          </a:p>
        </p:txBody>
      </p:sp>
    </p:spTree>
    <p:extLst>
      <p:ext uri="{BB962C8B-B14F-4D97-AF65-F5344CB8AC3E}">
        <p14:creationId xmlns:p14="http://schemas.microsoft.com/office/powerpoint/2010/main" val="12044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8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More about InSight’s meteorological sensors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2" y="832987"/>
            <a:ext cx="12165757" cy="2332419"/>
          </a:xfrm>
        </p:spPr>
        <p:txBody>
          <a:bodyPr>
            <a:noAutofit/>
          </a:bodyPr>
          <a:lstStyle/>
          <a:p>
            <a:r>
              <a:rPr lang="en-US" dirty="0" smtClean="0"/>
              <a:t>InSight has the APSS suite of meteorological sensors: </a:t>
            </a:r>
          </a:p>
          <a:p>
            <a:r>
              <a:rPr lang="en-US" b="1" dirty="0"/>
              <a:t>TWINS</a:t>
            </a:r>
            <a:r>
              <a:rPr lang="en-US" dirty="0"/>
              <a:t> (</a:t>
            </a:r>
            <a:r>
              <a:rPr lang="en-US" b="1" dirty="0"/>
              <a:t>~1.1m air temperature, wind speed, wind direction</a:t>
            </a:r>
            <a:r>
              <a:rPr lang="en-US" dirty="0"/>
              <a:t>) - 2 sensor booms</a:t>
            </a:r>
            <a:endParaRPr lang="en-US" dirty="0" smtClean="0"/>
          </a:p>
          <a:p>
            <a:r>
              <a:rPr lang="en-US" b="1" dirty="0"/>
              <a:t>PS - surface pressure</a:t>
            </a:r>
            <a:r>
              <a:rPr lang="en-US" dirty="0"/>
              <a:t> at up to 20Hz frequency</a:t>
            </a:r>
          </a:p>
          <a:p>
            <a:r>
              <a:rPr lang="en-US"/>
              <a:t>Plus InSight has the </a:t>
            </a:r>
            <a:r>
              <a:rPr lang="en-US" b="1"/>
              <a:t>HP</a:t>
            </a:r>
            <a:r>
              <a:rPr lang="en-US" b="1" baseline="30000"/>
              <a:t>3</a:t>
            </a:r>
            <a:r>
              <a:rPr lang="en-US" b="1"/>
              <a:t>-RAD</a:t>
            </a:r>
            <a:r>
              <a:rPr lang="en-US"/>
              <a:t> IR Radiometer - </a:t>
            </a:r>
            <a:r>
              <a:rPr lang="en-US" b="1"/>
              <a:t>surface brightness temperature</a:t>
            </a:r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8525" r="2219" b="29193"/>
          <a:stretch/>
        </p:blipFill>
        <p:spPr>
          <a:xfrm>
            <a:off x="16041" y="3195635"/>
            <a:ext cx="8951494" cy="36576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106480" y="4185134"/>
            <a:ext cx="569493" cy="553301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77153" y="4179360"/>
            <a:ext cx="569493" cy="553301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373932" y="3265784"/>
            <a:ext cx="2104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‘TWINS’ air temperature and wind sensor booms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41882" y="3343350"/>
            <a:ext cx="293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Two of each helps to remove the thermal and dynamical impact of the lander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r="27087" b="19658"/>
          <a:stretch/>
        </p:blipFill>
        <p:spPr>
          <a:xfrm>
            <a:off x="9391179" y="3949942"/>
            <a:ext cx="2743200" cy="29260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729105" y="4396871"/>
            <a:ext cx="167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RAD sensor FOV 1 and 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53" b="19658"/>
          <a:stretch/>
        </p:blipFill>
        <p:spPr>
          <a:xfrm>
            <a:off x="8976311" y="3953712"/>
            <a:ext cx="464441" cy="293522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450834" y="5821112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Lander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930975" y="5552060"/>
            <a:ext cx="72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Solar panel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24255" y="5540474"/>
            <a:ext cx="72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Solar panel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77735" y="2851187"/>
            <a:ext cx="32244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/>
              <a:t>HP</a:t>
            </a:r>
            <a:r>
              <a:rPr lang="en-US" sz="2200" b="1" baseline="30000"/>
              <a:t>3</a:t>
            </a:r>
            <a:r>
              <a:rPr lang="en-US" sz="2200" b="1"/>
              <a:t>-RAD Field of View 2 </a:t>
            </a:r>
            <a:r>
              <a:rPr lang="en-US" sz="2000"/>
              <a:t>provides brightness temperature of surface with no significant shadowing</a:t>
            </a:r>
          </a:p>
        </p:txBody>
      </p:sp>
    </p:spTree>
    <p:extLst>
      <p:ext uri="{BB962C8B-B14F-4D97-AF65-F5344CB8AC3E}">
        <p14:creationId xmlns:p14="http://schemas.microsoft.com/office/powerpoint/2010/main" val="7431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8525" r="2219" b="29193"/>
          <a:stretch/>
        </p:blipFill>
        <p:spPr>
          <a:xfrm>
            <a:off x="16041" y="3195635"/>
            <a:ext cx="8951494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54" y="0"/>
            <a:ext cx="11049000" cy="8488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InSight can help us learn more about Gale Crater, too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4" y="865072"/>
            <a:ext cx="8950836" cy="2129342"/>
          </a:xfrm>
        </p:spPr>
        <p:txBody>
          <a:bodyPr>
            <a:noAutofit/>
          </a:bodyPr>
          <a:lstStyle/>
          <a:p>
            <a:r>
              <a:rPr lang="en-US" dirty="0" err="1" smtClean="0"/>
              <a:t>InSight is within 10° of Gale Crater, the landing site of MSL </a:t>
            </a:r>
            <a:r>
              <a:rPr lang="en-US" dirty="0" err="1"/>
              <a:t>=&gt; </a:t>
            </a:r>
            <a:r>
              <a:rPr lang="en-US" dirty="0" smtClean="0"/>
              <a:t> wind data in Elysium Planitia help to provide </a:t>
            </a:r>
            <a:r>
              <a:rPr lang="en-US" u="sng" dirty="0" smtClean="0"/>
              <a:t>regional context</a:t>
            </a:r>
            <a:r>
              <a:rPr lang="en-US" dirty="0" smtClean="0"/>
              <a:t> for winds in Gale Crater </a:t>
            </a:r>
          </a:p>
          <a:p>
            <a:r>
              <a:rPr lang="en-US" dirty="0"/>
              <a:t>This </a:t>
            </a:r>
            <a:r>
              <a:rPr lang="en-US" dirty="0" smtClean="0"/>
              <a:t>helps us interpret the MSL wind data we </a:t>
            </a:r>
            <a:r>
              <a:rPr lang="en-US" i="1" dirty="0" smtClean="0"/>
              <a:t>do</a:t>
            </a:r>
            <a:r>
              <a:rPr lang="en-US" dirty="0" smtClean="0"/>
              <a:t> have and other related MSL observations (e.g. aeolian changes)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9204" r="12148" b="37237"/>
          <a:stretch/>
        </p:blipFill>
        <p:spPr>
          <a:xfrm>
            <a:off x="9186611" y="729916"/>
            <a:ext cx="2989347" cy="3175839"/>
          </a:xfrm>
          <a:prstGeom prst="rect">
            <a:avLst/>
          </a:prstGeom>
          <a:ln w="3810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403341" y="2860243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Gale Crater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559016" y="1475633"/>
            <a:ext cx="4010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*</a:t>
            </a:r>
            <a:endParaRPr lang="en-US" sz="3400" dirty="0"/>
          </a:p>
        </p:txBody>
      </p:sp>
      <p:sp>
        <p:nvSpPr>
          <p:cNvPr id="10" name="TextBox 9"/>
          <p:cNvSpPr txBox="1"/>
          <p:nvPr/>
        </p:nvSpPr>
        <p:spPr>
          <a:xfrm>
            <a:off x="10255739" y="1148138"/>
            <a:ext cx="1002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InSight</a:t>
            </a:r>
            <a:endParaRPr lang="en-US" sz="2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340568" y="380687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Longitude (°E)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76320" y="22841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Latitude (°N)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35717" y="4633247"/>
            <a:ext cx="31562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Fortunately, both InSight wind sensors are working very well as of now!</a:t>
            </a:r>
          </a:p>
        </p:txBody>
      </p:sp>
      <p:sp>
        <p:nvSpPr>
          <p:cNvPr id="27" name="Oval 26"/>
          <p:cNvSpPr/>
          <p:nvPr/>
        </p:nvSpPr>
        <p:spPr>
          <a:xfrm>
            <a:off x="5077328" y="4186990"/>
            <a:ext cx="569493" cy="553301"/>
          </a:xfrm>
          <a:prstGeom prst="ellipse">
            <a:avLst/>
          </a:prstGeom>
          <a:noFill/>
          <a:ln w="50800">
            <a:solidFill>
              <a:srgbClr val="00E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48001" y="4181216"/>
            <a:ext cx="569493" cy="553301"/>
          </a:xfrm>
          <a:prstGeom prst="ellipse">
            <a:avLst/>
          </a:prstGeom>
          <a:noFill/>
          <a:ln w="50800">
            <a:solidFill>
              <a:srgbClr val="00E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167"/>
            <a:ext cx="10515600" cy="707457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Interpreting InSight’s meteorological data using numerical atmospheric models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400" dirty="0"/>
              <a:t>Many different atmospheric models are being used to help understand InSight observations, from Large Eddy Simulations (e.g. ~10m resolution over 10km) to Global Climate Models (~° resolution over the full planet)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/>
              <a:t/>
            </a:r>
            <a:br>
              <a:rPr lang="en-US" sz="3800" b="1" dirty="0"/>
            </a:br>
            <a:r>
              <a:rPr lang="en-US" sz="4200" b="1" dirty="0"/>
              <a:t>I’m going to show results from </a:t>
            </a:r>
            <a:r>
              <a:rPr lang="en-US" sz="4200" b="1" u="sng" dirty="0"/>
              <a:t>MarsWRF</a:t>
            </a:r>
            <a:r>
              <a:rPr lang="en-US" sz="4200" b="1" dirty="0"/>
              <a:t>: a multi-scale model that covers from global all the way down to ‘meso’ (~km) scales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21280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27" y="4025610"/>
            <a:ext cx="3242657" cy="29718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29204" r="12148" b="39695"/>
          <a:stretch/>
        </p:blipFill>
        <p:spPr>
          <a:xfrm>
            <a:off x="9158288" y="873039"/>
            <a:ext cx="2814638" cy="2943228"/>
          </a:xfrm>
          <a:prstGeom prst="rect">
            <a:avLst/>
          </a:prstGeom>
          <a:ln w="38100">
            <a:solidFill>
              <a:srgbClr val="FF800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28998" r="11350" b="39014"/>
          <a:stretch/>
        </p:blipFill>
        <p:spPr>
          <a:xfrm>
            <a:off x="328122" y="987166"/>
            <a:ext cx="5049158" cy="273480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-300243" y="2226872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Latitude (°N)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74311" y="3721199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Longitude (°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29158" r="12986" b="39678"/>
          <a:stretch/>
        </p:blipFill>
        <p:spPr>
          <a:xfrm>
            <a:off x="5936144" y="987338"/>
            <a:ext cx="2608289" cy="272891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38944" y="1308391"/>
            <a:ext cx="377026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60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--30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-60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0146" y="3619653"/>
            <a:ext cx="45320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30            60            90           120          150          180         210          240          270         300          330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6846" y="923774"/>
            <a:ext cx="37465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Domain 1 (global atmosphere)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85906" y="917644"/>
            <a:ext cx="1309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Domain 2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56397" y="967831"/>
            <a:ext cx="4272387" cy="7552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666131" y="2925988"/>
            <a:ext cx="4270013" cy="7894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666131" y="1731118"/>
            <a:ext cx="1096597" cy="11908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 flipH="1">
            <a:off x="6841879" y="837449"/>
            <a:ext cx="2318364" cy="1076736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6849239" y="2787293"/>
            <a:ext cx="2311004" cy="1014070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6841878" y="1912910"/>
            <a:ext cx="851277" cy="908428"/>
          </a:xfrm>
          <a:prstGeom prst="rect">
            <a:avLst/>
          </a:prstGeom>
          <a:noFill/>
          <a:ln w="25400">
            <a:solidFill>
              <a:srgbClr val="FF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9122589" y="812247"/>
            <a:ext cx="1309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Domain 3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076612" y="1348531"/>
            <a:ext cx="991882" cy="986429"/>
          </a:xfrm>
          <a:prstGeom prst="rect">
            <a:avLst/>
          </a:prstGeom>
          <a:noFill/>
          <a:ln w="25400">
            <a:solidFill>
              <a:srgbClr val="FB4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flipV="1">
            <a:off x="9122589" y="2326534"/>
            <a:ext cx="950749" cy="1759212"/>
          </a:xfrm>
          <a:prstGeom prst="line">
            <a:avLst/>
          </a:prstGeom>
          <a:ln w="25400">
            <a:solidFill>
              <a:srgbClr val="FB4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11057860" y="2326534"/>
            <a:ext cx="1009097" cy="1759211"/>
          </a:xfrm>
          <a:prstGeom prst="line">
            <a:avLst/>
          </a:prstGeom>
          <a:ln w="25400">
            <a:solidFill>
              <a:srgbClr val="FB4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328122" y="4221233"/>
            <a:ext cx="32245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2° resolution global atmosphere domain; captures global scale flows (Hadley cell, thermal tides, etc.)</a:t>
            </a:r>
            <a:endParaRPr lang="en-US" sz="2200" b="1" i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191344" y="1460791"/>
            <a:ext cx="377026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60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--30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-60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-8509"/>
            <a:ext cx="12176410" cy="648271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smtClean="0"/>
              <a:t>Modeling </a:t>
            </a:r>
            <a:r>
              <a:rPr lang="en-US" sz="3400" b="1" dirty="0" err="1" smtClean="0"/>
              <a:t>InSight’s</a:t>
            </a:r>
            <a:r>
              <a:rPr lang="en-US" sz="3400" b="1" dirty="0" smtClean="0"/>
              <a:t> circulation with the </a:t>
            </a:r>
            <a:r>
              <a:rPr lang="en-US" sz="3400" b="1" dirty="0" err="1" smtClean="0"/>
              <a:t>MarsWRF multiscale model</a:t>
            </a:r>
            <a:endParaRPr lang="en-US" sz="3400" b="1" dirty="0"/>
          </a:p>
        </p:txBody>
      </p:sp>
      <p:sp>
        <p:nvSpPr>
          <p:cNvPr id="51" name="Rectangle 50"/>
          <p:cNvSpPr/>
          <p:nvPr/>
        </p:nvSpPr>
        <p:spPr>
          <a:xfrm>
            <a:off x="9122589" y="4085745"/>
            <a:ext cx="2944368" cy="2761488"/>
          </a:xfrm>
          <a:prstGeom prst="rect">
            <a:avLst/>
          </a:prstGeom>
          <a:noFill/>
          <a:ln w="25400">
            <a:solidFill>
              <a:srgbClr val="FB4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196982" y="4010883"/>
            <a:ext cx="1309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B4BEF"/>
                </a:solidFill>
                <a:effectLst/>
                <a:uLnTx/>
                <a:uFillTx/>
              </a:rPr>
              <a:t>Domain 4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B4BEF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90913" y="5233210"/>
            <a:ext cx="4010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*</a:t>
            </a:r>
            <a:endParaRPr lang="en-US" sz="3400" dirty="0"/>
          </a:p>
        </p:txBody>
      </p:sp>
      <p:sp>
        <p:nvSpPr>
          <p:cNvPr id="46" name="TextBox 45"/>
          <p:cNvSpPr txBox="1"/>
          <p:nvPr/>
        </p:nvSpPr>
        <p:spPr>
          <a:xfrm>
            <a:off x="10187636" y="4857589"/>
            <a:ext cx="1002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InSight</a:t>
            </a:r>
            <a:endParaRPr lang="en-US" sz="2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200309" y="3003365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Gale Crater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0355984" y="1618755"/>
            <a:ext cx="4010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*</a:t>
            </a:r>
            <a:endParaRPr lang="en-US" sz="3400" dirty="0"/>
          </a:p>
        </p:txBody>
      </p:sp>
      <p:sp>
        <p:nvSpPr>
          <p:cNvPr id="56" name="TextBox 55"/>
          <p:cNvSpPr txBox="1"/>
          <p:nvPr/>
        </p:nvSpPr>
        <p:spPr>
          <a:xfrm>
            <a:off x="10052707" y="1291260"/>
            <a:ext cx="1002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InSight</a:t>
            </a:r>
            <a:endParaRPr lang="en-US" sz="2200" b="1" i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39160" y="3706546"/>
            <a:ext cx="240750" cy="5197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80446" y="4191435"/>
            <a:ext cx="2622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0.67</a:t>
            </a:r>
            <a:r>
              <a:rPr lang="en-US" sz="2200" b="1" dirty="0" smtClean="0">
                <a:solidFill>
                  <a:srgbClr val="FF0000"/>
                </a:solidFill>
              </a:rPr>
              <a:t>° resolution domain ‘nested’ inside global domain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8894" y="546397"/>
            <a:ext cx="431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(Topography map shown for each domain)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02378" y="4128665"/>
            <a:ext cx="2643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2"/>
                </a:solidFill>
              </a:rPr>
              <a:t>~13km resolution domain ‘nested’ inside domain 2; includes InSight and Gale Crater (MSL)</a:t>
            </a:r>
            <a:endParaRPr lang="en-US" sz="2200" b="1" i="1" dirty="0">
              <a:solidFill>
                <a:schemeClr val="accent2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757990" y="3785366"/>
            <a:ext cx="1174880" cy="440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749432" y="3851857"/>
            <a:ext cx="1285712" cy="28638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994285" y="6218672"/>
            <a:ext cx="1073991" cy="262339"/>
          </a:xfrm>
          <a:prstGeom prst="straightConnector1">
            <a:avLst/>
          </a:prstGeom>
          <a:ln w="38100">
            <a:solidFill>
              <a:srgbClr val="F248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86" y="6001242"/>
            <a:ext cx="853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248CE"/>
                </a:solidFill>
              </a:rPr>
              <a:t>~4km resolution domain ‘nested’ inside domain 3; resolves small scale weather at InSight, but feels effects of regional and global flows too</a:t>
            </a:r>
            <a:endParaRPr lang="en-US" sz="2200" b="1" i="1" dirty="0">
              <a:solidFill>
                <a:srgbClr val="F248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0" y="-2"/>
            <a:ext cx="12079704" cy="68580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Comparing </a:t>
            </a:r>
            <a:r>
              <a:rPr lang="en-US" sz="4000" b="1" dirty="0" smtClean="0">
                <a:solidFill>
                  <a:srgbClr val="7030A0"/>
                </a:solidFill>
              </a:rPr>
              <a:t>InS</a:t>
            </a:r>
            <a:r>
              <a:rPr lang="en-US" sz="4000" b="1" dirty="0" smtClean="0">
                <a:solidFill>
                  <a:srgbClr val="0070C0"/>
                </a:solidFill>
              </a:rPr>
              <a:t>igh</a:t>
            </a:r>
            <a:r>
              <a:rPr lang="en-US" sz="4000" b="1" dirty="0" smtClean="0">
                <a:solidFill>
                  <a:srgbClr val="00B0F0"/>
                </a:solidFill>
              </a:rPr>
              <a:t>t ob</a:t>
            </a:r>
            <a:r>
              <a:rPr lang="en-US" sz="4000" b="1" dirty="0" smtClean="0">
                <a:solidFill>
                  <a:srgbClr val="92D050"/>
                </a:solidFill>
              </a:rPr>
              <a:t>ser</a:t>
            </a:r>
            <a:r>
              <a:rPr lang="en-US" sz="4000" b="1" dirty="0" smtClean="0">
                <a:solidFill>
                  <a:srgbClr val="00B050"/>
                </a:solidFill>
              </a:rPr>
              <a:t>vat</a:t>
            </a:r>
            <a:r>
              <a:rPr lang="en-US" sz="4000" b="1" dirty="0" smtClean="0">
                <a:solidFill>
                  <a:schemeClr val="accent4"/>
                </a:solidFill>
              </a:rPr>
              <a:t>ion</a:t>
            </a:r>
            <a:r>
              <a:rPr lang="en-US" sz="4000" b="1" dirty="0" smtClean="0">
                <a:solidFill>
                  <a:schemeClr val="accent2"/>
                </a:solidFill>
              </a:rPr>
              <a:t>s (in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col</a:t>
            </a:r>
            <a:r>
              <a:rPr lang="en-US" sz="4000" b="1" dirty="0" smtClean="0">
                <a:solidFill>
                  <a:srgbClr val="C00000"/>
                </a:solidFill>
              </a:rPr>
              <a:t>or) </a:t>
            </a:r>
            <a:r>
              <a:rPr lang="en-US" sz="4000" b="1" dirty="0" smtClean="0"/>
              <a:t>with MarsWRF model results (in black) during local (northern) winter</a:t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dirty="0"/>
              <a:t>So far we’ve observed over 120 sols, including a period with a regional dust storm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4000" b="1" dirty="0"/>
              <a:t>I’ll focus on the clear period before the storm</a:t>
            </a:r>
            <a:br>
              <a:rPr lang="en-US" sz="4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4000" i="1" dirty="0"/>
              <a:t>The dusty period will be described in the next talk</a:t>
            </a:r>
          </a:p>
        </p:txBody>
      </p:sp>
    </p:spTree>
    <p:extLst>
      <p:ext uri="{BB962C8B-B14F-4D97-AF65-F5344CB8AC3E}">
        <p14:creationId xmlns:p14="http://schemas.microsoft.com/office/powerpoint/2010/main" val="19266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8138</TotalTime>
  <Words>2734</Words>
  <Application>Microsoft Macintosh PowerPoint</Application>
  <PresentationFormat>Widescreen</PresentationFormat>
  <Paragraphs>349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Calibri Light</vt:lpstr>
      <vt:lpstr>Courier New</vt:lpstr>
      <vt:lpstr>Wingdings</vt:lpstr>
      <vt:lpstr>Arial</vt:lpstr>
      <vt:lpstr>Office Theme</vt:lpstr>
      <vt:lpstr>The observed winter circulation at Insight’s landing site  and its impact on understanding  the year-round circulation and aeolian activity  in Elysium Planitia and Gale Crater</vt:lpstr>
      <vt:lpstr>Why Insight’s met sensors - especially wind! - are so great</vt:lpstr>
      <vt:lpstr>Why are wind sensors so important?</vt:lpstr>
      <vt:lpstr>Why are wind sensors so important?</vt:lpstr>
      <vt:lpstr>More about InSight’s meteorological sensors</vt:lpstr>
      <vt:lpstr>InSight can help us learn more about Gale Crater, too</vt:lpstr>
      <vt:lpstr>Interpreting InSight’s meteorological data using numerical atmospheric models  Many different atmospheric models are being used to help understand InSight observations, from Large Eddy Simulations (e.g. ~10m resolution over 10km) to Global Climate Models (~° resolution over the full planet)  I’m going to show results from MarsWRF: a multi-scale model that covers from global all the way down to ‘meso’ (~km) scales</vt:lpstr>
      <vt:lpstr>Modeling InSight’s circulation with the MarsWRF multiscale model</vt:lpstr>
      <vt:lpstr>Comparing InSight observations (in color) with MarsWRF model results (in black) during local (northern) winter  So far we’ve observed over 120 sols, including a period with a regional dust storm   I’ll focus on the clear period before the storm  The dusty period will be described in the next talk</vt:lpstr>
      <vt:lpstr>Comparing daily cycle of pressure predicted by MarsWRF with  (1min-avgd) InSight data for a ‘clear’ period in local winter (Ls~312°)</vt:lpstr>
      <vt:lpstr>Comparing daily cycle of winds predicted by MarsWRF with       (1min-avgd) InSight data for a ‘clear’ period in local winter (Ls~312°)</vt:lpstr>
      <vt:lpstr>Comparing daily cycle of winds predicted by MarsWRF with       (1min-avgd) InSight data for a ‘clear’ period in local winter (Ls~312°)</vt:lpstr>
      <vt:lpstr>MarsWRF winds for a ‘clear’ period in local winter (Ls~312°)</vt:lpstr>
      <vt:lpstr>What happens to the predicted daily cycle of wind speed if we change the physical processes or surface properties in MarsWRF?</vt:lpstr>
      <vt:lpstr>What happens to the predicted daily cycle of wind speed if we change the physical processes or surface properties in MarsWRF?</vt:lpstr>
      <vt:lpstr>What happens to the predicted daily cycle of wind speed if we change the physical processes or surface properties in MarsWRF?</vt:lpstr>
      <vt:lpstr>=&gt; we are already using InSight data in many ways:  To improve not only our understanding of the circulation on Mars,   but also what processes, boundary conditions, and assumptions are responsible for it</vt:lpstr>
      <vt:lpstr>MarsWRF wind predictions for other seasons (not yet observed by InSight APSS)</vt:lpstr>
      <vt:lpstr>MarsWRF predictions for other seasons (not yet observed by InSight)</vt:lpstr>
      <vt:lpstr>Modeling the changes during a large regional dust event that occurred during InSight’s first 60 sols using MarsWRF </vt:lpstr>
      <vt:lpstr>Comparing predicted surface pressure with (1min-avgd) InSight data</vt:lpstr>
      <vt:lpstr>Comparing predicted wind speed with (1min-avgd) InSight data</vt:lpstr>
      <vt:lpstr>Comparing predicted wind direction with (1min-avgd) InSight data</vt:lpstr>
      <vt:lpstr>MarsWRF wind speed predictions over one year at InSight</vt:lpstr>
      <vt:lpstr>MarsWRF wind speed predictions over one year at InSight</vt:lpstr>
      <vt:lpstr>MarsWRF wind speed predictions over one year at InSight</vt:lpstr>
      <vt:lpstr>How does this help us better understand the circulation in Gale Crater?</vt:lpstr>
      <vt:lpstr>MSL’s wind measurements in Gale Crater suffered from electronic noise at night and a broken wind sensor </vt:lpstr>
      <vt:lpstr>MSL’s wind measurements in Gale Crater suffered from electronic noise at night and a broken wind sensor </vt:lpstr>
      <vt:lpstr>MSL wind data are especially sparse at the current time of year (mid to late northern winter)  Fortunately, this is when regional winds flow from ~InSight to Gale Crater over much of the sol (see earlier slides)  </vt:lpstr>
      <vt:lpstr>Using InSight wind data, we also hope to better understand aeolian processes on Mars</vt:lpstr>
      <vt:lpstr>Using InSight wind data, we also hope to better understand aeolian processes on Mars</vt:lpstr>
      <vt:lpstr>MarsWRF wind stress predictions over one year at InSight</vt:lpstr>
      <vt:lpstr>Predicted dune orientation and migration in InSight region assuming an unlimited sand supply </vt:lpstr>
      <vt:lpstr>Predicted dune orientation and migration in InSight region assuming a limited sand supply </vt:lpstr>
      <vt:lpstr>Comparing predicted and observed aeolian characteristics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Newman</dc:creator>
  <cp:lastModifiedBy>Claire Newman</cp:lastModifiedBy>
  <cp:revision>192</cp:revision>
  <dcterms:created xsi:type="dcterms:W3CDTF">2019-02-25T20:08:02Z</dcterms:created>
  <dcterms:modified xsi:type="dcterms:W3CDTF">2019-06-13T21:45:37Z</dcterms:modified>
</cp:coreProperties>
</file>