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2808525" cy="30279975"/>
  <p:notesSz cx="6797675" cy="9928225"/>
  <p:defaultTextStyle>
    <a:defPPr>
      <a:defRPr lang="de-DE"/>
    </a:defPPr>
    <a:lvl1pPr algn="l" defTabSz="4175125" rtl="0" fontAlgn="base">
      <a:spcBef>
        <a:spcPct val="0"/>
      </a:spcBef>
      <a:spcAft>
        <a:spcPct val="0"/>
      </a:spcAft>
      <a:defRPr sz="8200" kern="1200">
        <a:solidFill>
          <a:schemeClr val="tx1"/>
        </a:solidFill>
        <a:latin typeface="Arial" charset="0"/>
        <a:ea typeface="+mn-ea"/>
        <a:cs typeface="+mn-cs"/>
      </a:defRPr>
    </a:lvl1pPr>
    <a:lvl2pPr marL="2087563" indent="-1630363" algn="l" defTabSz="4175125" rtl="0" fontAlgn="base">
      <a:spcBef>
        <a:spcPct val="0"/>
      </a:spcBef>
      <a:spcAft>
        <a:spcPct val="0"/>
      </a:spcAft>
      <a:defRPr sz="8200" kern="1200">
        <a:solidFill>
          <a:schemeClr val="tx1"/>
        </a:solidFill>
        <a:latin typeface="Arial" charset="0"/>
        <a:ea typeface="+mn-ea"/>
        <a:cs typeface="+mn-cs"/>
      </a:defRPr>
    </a:lvl2pPr>
    <a:lvl3pPr marL="4175125" indent="-3260725" algn="l" defTabSz="4175125" rtl="0" fontAlgn="base">
      <a:spcBef>
        <a:spcPct val="0"/>
      </a:spcBef>
      <a:spcAft>
        <a:spcPct val="0"/>
      </a:spcAft>
      <a:defRPr sz="8200" kern="1200">
        <a:solidFill>
          <a:schemeClr val="tx1"/>
        </a:solidFill>
        <a:latin typeface="Arial" charset="0"/>
        <a:ea typeface="+mn-ea"/>
        <a:cs typeface="+mn-cs"/>
      </a:defRPr>
    </a:lvl3pPr>
    <a:lvl4pPr marL="6262688" indent="-4891088" algn="l" defTabSz="4175125" rtl="0" fontAlgn="base">
      <a:spcBef>
        <a:spcPct val="0"/>
      </a:spcBef>
      <a:spcAft>
        <a:spcPct val="0"/>
      </a:spcAft>
      <a:defRPr sz="8200" kern="1200">
        <a:solidFill>
          <a:schemeClr val="tx1"/>
        </a:solidFill>
        <a:latin typeface="Arial" charset="0"/>
        <a:ea typeface="+mn-ea"/>
        <a:cs typeface="+mn-cs"/>
      </a:defRPr>
    </a:lvl4pPr>
    <a:lvl5pPr marL="8351838" indent="-6523038" algn="l" defTabSz="4175125" rtl="0" fontAlgn="base">
      <a:spcBef>
        <a:spcPct val="0"/>
      </a:spcBef>
      <a:spcAft>
        <a:spcPct val="0"/>
      </a:spcAft>
      <a:defRPr sz="8200" kern="1200">
        <a:solidFill>
          <a:schemeClr val="tx1"/>
        </a:solidFill>
        <a:latin typeface="Arial" charset="0"/>
        <a:ea typeface="+mn-ea"/>
        <a:cs typeface="+mn-cs"/>
      </a:defRPr>
    </a:lvl5pPr>
    <a:lvl6pPr marL="2286000" algn="l" defTabSz="914400" rtl="0" eaLnBrk="1" latinLnBrk="0" hangingPunct="1">
      <a:defRPr sz="8200" kern="1200">
        <a:solidFill>
          <a:schemeClr val="tx1"/>
        </a:solidFill>
        <a:latin typeface="Arial" charset="0"/>
        <a:ea typeface="+mn-ea"/>
        <a:cs typeface="+mn-cs"/>
      </a:defRPr>
    </a:lvl6pPr>
    <a:lvl7pPr marL="2743200" algn="l" defTabSz="914400" rtl="0" eaLnBrk="1" latinLnBrk="0" hangingPunct="1">
      <a:defRPr sz="8200" kern="1200">
        <a:solidFill>
          <a:schemeClr val="tx1"/>
        </a:solidFill>
        <a:latin typeface="Arial" charset="0"/>
        <a:ea typeface="+mn-ea"/>
        <a:cs typeface="+mn-cs"/>
      </a:defRPr>
    </a:lvl7pPr>
    <a:lvl8pPr marL="3200400" algn="l" defTabSz="914400" rtl="0" eaLnBrk="1" latinLnBrk="0" hangingPunct="1">
      <a:defRPr sz="8200" kern="1200">
        <a:solidFill>
          <a:schemeClr val="tx1"/>
        </a:solidFill>
        <a:latin typeface="Arial" charset="0"/>
        <a:ea typeface="+mn-ea"/>
        <a:cs typeface="+mn-cs"/>
      </a:defRPr>
    </a:lvl8pPr>
    <a:lvl9pPr marL="3657600" algn="l" defTabSz="914400" rtl="0" eaLnBrk="1" latinLnBrk="0" hangingPunct="1">
      <a:defRPr sz="8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9537">
          <p15:clr>
            <a:srgbClr val="A4A3A4"/>
          </p15:clr>
        </p15:guide>
        <p15:guide id="2" pos="1348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D2E5F2"/>
    <a:srgbClr val="DDE9F7"/>
    <a:srgbClr val="006699"/>
    <a:srgbClr val="E3EB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6395" autoAdjust="0"/>
  </p:normalViewPr>
  <p:slideViewPr>
    <p:cSldViewPr>
      <p:cViewPr>
        <p:scale>
          <a:sx n="50" d="100"/>
          <a:sy n="50" d="100"/>
        </p:scale>
        <p:origin x="-2766" y="-1632"/>
      </p:cViewPr>
      <p:guideLst>
        <p:guide orient="horz" pos="9537"/>
        <p:guide pos="1348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Titelplatzhalter 1"/>
          <p:cNvSpPr>
            <a:spLocks noGrp="1"/>
          </p:cNvSpPr>
          <p:nvPr>
            <p:ph type="title"/>
          </p:nvPr>
        </p:nvSpPr>
        <p:spPr bwMode="auto">
          <a:xfrm>
            <a:off x="2139950" y="1212850"/>
            <a:ext cx="38528625" cy="5046663"/>
          </a:xfrm>
          <a:prstGeom prst="rect">
            <a:avLst/>
          </a:prstGeom>
          <a:noFill/>
          <a:ln w="9525">
            <a:noFill/>
            <a:miter lim="800000"/>
            <a:headEnd/>
            <a:tailEnd/>
          </a:ln>
        </p:spPr>
        <p:txBody>
          <a:bodyPr vert="horz" wrap="square" lIns="417602" tIns="208801" rIns="417602" bIns="208801" numCol="1" anchor="ctr" anchorCtr="0" compatLnSpc="1">
            <a:prstTxWarp prst="textNoShape">
              <a:avLst/>
            </a:prstTxWarp>
          </a:bodyPr>
          <a:lstStyle/>
          <a:p>
            <a:pPr lvl="0"/>
            <a:r>
              <a:rPr lang="de-DE" smtClean="0"/>
              <a:t>Titelmasterformat durch Klicken bearbeiten</a:t>
            </a:r>
          </a:p>
        </p:txBody>
      </p:sp>
      <p:sp>
        <p:nvSpPr>
          <p:cNvPr id="4099" name="Textplatzhalter 2"/>
          <p:cNvSpPr>
            <a:spLocks noGrp="1"/>
          </p:cNvSpPr>
          <p:nvPr>
            <p:ph type="body" idx="1"/>
          </p:nvPr>
        </p:nvSpPr>
        <p:spPr bwMode="auto">
          <a:xfrm>
            <a:off x="2139950" y="7065963"/>
            <a:ext cx="38528625" cy="19983450"/>
          </a:xfrm>
          <a:prstGeom prst="rect">
            <a:avLst/>
          </a:prstGeom>
          <a:noFill/>
          <a:ln w="9525">
            <a:noFill/>
            <a:miter lim="800000"/>
            <a:headEnd/>
            <a:tailEnd/>
          </a:ln>
        </p:spPr>
        <p:txBody>
          <a:bodyPr vert="horz" wrap="square" lIns="417602" tIns="208801" rIns="417602" bIns="208801"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 name="Datumsplatzhalter 3"/>
          <p:cNvSpPr>
            <a:spLocks noGrp="1"/>
          </p:cNvSpPr>
          <p:nvPr>
            <p:ph type="dt" sz="half" idx="2"/>
          </p:nvPr>
        </p:nvSpPr>
        <p:spPr>
          <a:xfrm>
            <a:off x="2139950" y="28065413"/>
            <a:ext cx="9988550" cy="1611312"/>
          </a:xfrm>
          <a:prstGeom prst="rect">
            <a:avLst/>
          </a:prstGeom>
        </p:spPr>
        <p:txBody>
          <a:bodyPr vert="horz" lIns="417602" tIns="208801" rIns="417602" bIns="208801" rtlCol="0" anchor="ctr"/>
          <a:lstStyle>
            <a:lvl1pPr algn="l" defTabSz="4176020" fontAlgn="auto">
              <a:spcBef>
                <a:spcPts val="0"/>
              </a:spcBef>
              <a:spcAft>
                <a:spcPts val="0"/>
              </a:spcAft>
              <a:defRPr sz="5500" smtClean="0">
                <a:solidFill>
                  <a:schemeClr val="tx1">
                    <a:tint val="75000"/>
                  </a:schemeClr>
                </a:solidFill>
                <a:latin typeface="+mn-lt"/>
              </a:defRPr>
            </a:lvl1pPr>
          </a:lstStyle>
          <a:p>
            <a:pPr>
              <a:defRPr/>
            </a:pPr>
            <a:fld id="{2375A3AE-DA51-4215-BA23-AD94DF4E0C53}" type="datetimeFigureOut">
              <a:rPr lang="de-DE"/>
              <a:pPr>
                <a:defRPr/>
              </a:pPr>
              <a:t>03.04.2019</a:t>
            </a:fld>
            <a:endParaRPr lang="de-DE"/>
          </a:p>
        </p:txBody>
      </p:sp>
      <p:sp>
        <p:nvSpPr>
          <p:cNvPr id="5" name="Fußzeilenplatzhalter 4"/>
          <p:cNvSpPr>
            <a:spLocks noGrp="1"/>
          </p:cNvSpPr>
          <p:nvPr>
            <p:ph type="ftr" sz="quarter" idx="3"/>
          </p:nvPr>
        </p:nvSpPr>
        <p:spPr>
          <a:xfrm>
            <a:off x="14625638" y="28065413"/>
            <a:ext cx="13557250" cy="1611312"/>
          </a:xfrm>
          <a:prstGeom prst="rect">
            <a:avLst/>
          </a:prstGeom>
        </p:spPr>
        <p:txBody>
          <a:bodyPr vert="horz" lIns="417602" tIns="208801" rIns="417602" bIns="208801" rtlCol="0" anchor="ctr"/>
          <a:lstStyle>
            <a:lvl1pPr algn="ctr" defTabSz="4176020" fontAlgn="auto">
              <a:spcBef>
                <a:spcPts val="0"/>
              </a:spcBef>
              <a:spcAft>
                <a:spcPts val="0"/>
              </a:spcAft>
              <a:defRPr sz="5500">
                <a:solidFill>
                  <a:schemeClr val="tx1">
                    <a:tint val="75000"/>
                  </a:schemeClr>
                </a:solidFill>
                <a:latin typeface="+mn-lt"/>
              </a:defRPr>
            </a:lvl1pPr>
          </a:lstStyle>
          <a:p>
            <a:pPr>
              <a:defRPr/>
            </a:pPr>
            <a:endParaRPr lang="de-DE"/>
          </a:p>
        </p:txBody>
      </p:sp>
      <p:sp>
        <p:nvSpPr>
          <p:cNvPr id="6" name="Foliennummernplatzhalter 5"/>
          <p:cNvSpPr>
            <a:spLocks noGrp="1"/>
          </p:cNvSpPr>
          <p:nvPr>
            <p:ph type="sldNum" sz="quarter" idx="4"/>
          </p:nvPr>
        </p:nvSpPr>
        <p:spPr>
          <a:xfrm>
            <a:off x="30680025" y="28065413"/>
            <a:ext cx="9988550" cy="1611312"/>
          </a:xfrm>
          <a:prstGeom prst="rect">
            <a:avLst/>
          </a:prstGeom>
        </p:spPr>
        <p:txBody>
          <a:bodyPr vert="horz" lIns="417602" tIns="208801" rIns="417602" bIns="208801" rtlCol="0" anchor="ctr"/>
          <a:lstStyle>
            <a:lvl1pPr algn="r" defTabSz="4176020" fontAlgn="auto">
              <a:spcBef>
                <a:spcPts val="0"/>
              </a:spcBef>
              <a:spcAft>
                <a:spcPts val="0"/>
              </a:spcAft>
              <a:defRPr sz="5500" smtClean="0">
                <a:solidFill>
                  <a:schemeClr val="tx1">
                    <a:tint val="75000"/>
                  </a:schemeClr>
                </a:solidFill>
                <a:latin typeface="+mn-lt"/>
              </a:defRPr>
            </a:lvl1pPr>
          </a:lstStyle>
          <a:p>
            <a:pPr>
              <a:defRPr/>
            </a:pPr>
            <a:fld id="{C623451F-1C7A-4310-9F50-511C1BDDD75F}" type="slidenum">
              <a:rPr lang="de-DE"/>
              <a:pPr>
                <a:defRPr/>
              </a:pPr>
              <a:t>‹#›</a:t>
            </a:fld>
            <a:endParaRPr lang="de-DE"/>
          </a:p>
        </p:txBody>
      </p:sp>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4175125" rtl="0" fontAlgn="base">
        <a:spcBef>
          <a:spcPct val="0"/>
        </a:spcBef>
        <a:spcAft>
          <a:spcPct val="0"/>
        </a:spcAft>
        <a:defRPr sz="20100" kern="1200">
          <a:solidFill>
            <a:schemeClr val="tx1"/>
          </a:solidFill>
          <a:latin typeface="+mj-lt"/>
          <a:ea typeface="+mj-ea"/>
          <a:cs typeface="+mj-cs"/>
        </a:defRPr>
      </a:lvl1pPr>
      <a:lvl2pPr algn="ctr" defTabSz="4175125" rtl="0" fontAlgn="base">
        <a:spcBef>
          <a:spcPct val="0"/>
        </a:spcBef>
        <a:spcAft>
          <a:spcPct val="0"/>
        </a:spcAft>
        <a:defRPr sz="20100">
          <a:solidFill>
            <a:schemeClr val="tx1"/>
          </a:solidFill>
          <a:latin typeface="Calibri" pitchFamily="34" charset="0"/>
        </a:defRPr>
      </a:lvl2pPr>
      <a:lvl3pPr algn="ctr" defTabSz="4175125" rtl="0" fontAlgn="base">
        <a:spcBef>
          <a:spcPct val="0"/>
        </a:spcBef>
        <a:spcAft>
          <a:spcPct val="0"/>
        </a:spcAft>
        <a:defRPr sz="20100">
          <a:solidFill>
            <a:schemeClr val="tx1"/>
          </a:solidFill>
          <a:latin typeface="Calibri" pitchFamily="34" charset="0"/>
        </a:defRPr>
      </a:lvl3pPr>
      <a:lvl4pPr algn="ctr" defTabSz="4175125" rtl="0" fontAlgn="base">
        <a:spcBef>
          <a:spcPct val="0"/>
        </a:spcBef>
        <a:spcAft>
          <a:spcPct val="0"/>
        </a:spcAft>
        <a:defRPr sz="20100">
          <a:solidFill>
            <a:schemeClr val="tx1"/>
          </a:solidFill>
          <a:latin typeface="Calibri" pitchFamily="34" charset="0"/>
        </a:defRPr>
      </a:lvl4pPr>
      <a:lvl5pPr algn="ctr" defTabSz="4175125" rtl="0" fontAlgn="base">
        <a:spcBef>
          <a:spcPct val="0"/>
        </a:spcBef>
        <a:spcAft>
          <a:spcPct val="0"/>
        </a:spcAft>
        <a:defRPr sz="20100">
          <a:solidFill>
            <a:schemeClr val="tx1"/>
          </a:solidFill>
          <a:latin typeface="Calibri" pitchFamily="34" charset="0"/>
        </a:defRPr>
      </a:lvl5pPr>
      <a:lvl6pPr marL="457200" algn="ctr" defTabSz="4175125" rtl="0" fontAlgn="base">
        <a:spcBef>
          <a:spcPct val="0"/>
        </a:spcBef>
        <a:spcAft>
          <a:spcPct val="0"/>
        </a:spcAft>
        <a:defRPr sz="20100">
          <a:solidFill>
            <a:schemeClr val="tx1"/>
          </a:solidFill>
          <a:latin typeface="Calibri" pitchFamily="34" charset="0"/>
        </a:defRPr>
      </a:lvl6pPr>
      <a:lvl7pPr marL="914400" algn="ctr" defTabSz="4175125" rtl="0" fontAlgn="base">
        <a:spcBef>
          <a:spcPct val="0"/>
        </a:spcBef>
        <a:spcAft>
          <a:spcPct val="0"/>
        </a:spcAft>
        <a:defRPr sz="20100">
          <a:solidFill>
            <a:schemeClr val="tx1"/>
          </a:solidFill>
          <a:latin typeface="Calibri" pitchFamily="34" charset="0"/>
        </a:defRPr>
      </a:lvl7pPr>
      <a:lvl8pPr marL="1371600" algn="ctr" defTabSz="4175125" rtl="0" fontAlgn="base">
        <a:spcBef>
          <a:spcPct val="0"/>
        </a:spcBef>
        <a:spcAft>
          <a:spcPct val="0"/>
        </a:spcAft>
        <a:defRPr sz="20100">
          <a:solidFill>
            <a:schemeClr val="tx1"/>
          </a:solidFill>
          <a:latin typeface="Calibri" pitchFamily="34" charset="0"/>
        </a:defRPr>
      </a:lvl8pPr>
      <a:lvl9pPr marL="1828800" algn="ctr" defTabSz="4175125" rtl="0" fontAlgn="base">
        <a:spcBef>
          <a:spcPct val="0"/>
        </a:spcBef>
        <a:spcAft>
          <a:spcPct val="0"/>
        </a:spcAft>
        <a:defRPr sz="20100">
          <a:solidFill>
            <a:schemeClr val="tx1"/>
          </a:solidFill>
          <a:latin typeface="Calibri" pitchFamily="34" charset="0"/>
        </a:defRPr>
      </a:lvl9pPr>
    </p:titleStyle>
    <p:bodyStyle>
      <a:lvl1pPr marL="1565275" indent="-1565275" algn="l" defTabSz="4175125" rtl="0" fontAlgn="base">
        <a:spcBef>
          <a:spcPct val="20000"/>
        </a:spcBef>
        <a:spcAft>
          <a:spcPct val="0"/>
        </a:spcAft>
        <a:buFont typeface="Arial" charset="0"/>
        <a:buChar char="•"/>
        <a:defRPr sz="14600" kern="1200">
          <a:solidFill>
            <a:schemeClr val="tx1"/>
          </a:solidFill>
          <a:latin typeface="+mn-lt"/>
          <a:ea typeface="+mn-ea"/>
          <a:cs typeface="+mn-cs"/>
        </a:defRPr>
      </a:lvl1pPr>
      <a:lvl2pPr marL="3392488" indent="-1304925" algn="l" defTabSz="4175125" rtl="0" fontAlgn="base">
        <a:spcBef>
          <a:spcPct val="20000"/>
        </a:spcBef>
        <a:spcAft>
          <a:spcPct val="0"/>
        </a:spcAft>
        <a:buFont typeface="Arial" charset="0"/>
        <a:buChar char="–"/>
        <a:defRPr sz="12800" kern="1200">
          <a:solidFill>
            <a:schemeClr val="tx1"/>
          </a:solidFill>
          <a:latin typeface="+mn-lt"/>
          <a:ea typeface="+mn-ea"/>
          <a:cs typeface="+mn-cs"/>
        </a:defRPr>
      </a:lvl2pPr>
      <a:lvl3pPr marL="5219700" indent="-1042988" algn="l" defTabSz="4175125" rtl="0" fontAlgn="base">
        <a:spcBef>
          <a:spcPct val="20000"/>
        </a:spcBef>
        <a:spcAft>
          <a:spcPct val="0"/>
        </a:spcAft>
        <a:buFont typeface="Arial" charset="0"/>
        <a:buChar char="•"/>
        <a:defRPr sz="11000" kern="1200">
          <a:solidFill>
            <a:schemeClr val="tx1"/>
          </a:solidFill>
          <a:latin typeface="+mn-lt"/>
          <a:ea typeface="+mn-ea"/>
          <a:cs typeface="+mn-cs"/>
        </a:defRPr>
      </a:lvl3pPr>
      <a:lvl4pPr marL="7307263" indent="-1042988" algn="l" defTabSz="4175125" rtl="0" fontAlgn="base">
        <a:spcBef>
          <a:spcPct val="20000"/>
        </a:spcBef>
        <a:spcAft>
          <a:spcPct val="0"/>
        </a:spcAft>
        <a:buFont typeface="Arial" charset="0"/>
        <a:buChar char="–"/>
        <a:defRPr sz="9100" kern="1200">
          <a:solidFill>
            <a:schemeClr val="tx1"/>
          </a:solidFill>
          <a:latin typeface="+mn-lt"/>
          <a:ea typeface="+mn-ea"/>
          <a:cs typeface="+mn-cs"/>
        </a:defRPr>
      </a:lvl4pPr>
      <a:lvl5pPr marL="9394825" indent="-1042988" algn="l" defTabSz="4175125" rtl="0" fontAlgn="base">
        <a:spcBef>
          <a:spcPct val="20000"/>
        </a:spcBef>
        <a:spcAft>
          <a:spcPct val="0"/>
        </a:spcAft>
        <a:buFont typeface="Arial" charset="0"/>
        <a:buChar char="»"/>
        <a:defRPr sz="9100" kern="1200">
          <a:solidFill>
            <a:schemeClr val="tx1"/>
          </a:solidFill>
          <a:latin typeface="+mn-lt"/>
          <a:ea typeface="+mn-ea"/>
          <a:cs typeface="+mn-cs"/>
        </a:defRPr>
      </a:lvl5pPr>
      <a:lvl6pPr marL="11484054" indent="-1044006" algn="l" defTabSz="4176020"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2064" indent="-1044006" algn="l" defTabSz="4176020"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0074" indent="-1044006" algn="l" defTabSz="4176020"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8083" indent="-1044006" algn="l" defTabSz="4176020"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de-DE"/>
      </a:defPPr>
      <a:lvl1pPr marL="0" algn="l" defTabSz="4176020" rtl="0" eaLnBrk="1" latinLnBrk="0" hangingPunct="1">
        <a:defRPr sz="8200" kern="1200">
          <a:solidFill>
            <a:schemeClr val="tx1"/>
          </a:solidFill>
          <a:latin typeface="+mn-lt"/>
          <a:ea typeface="+mn-ea"/>
          <a:cs typeface="+mn-cs"/>
        </a:defRPr>
      </a:lvl1pPr>
      <a:lvl2pPr marL="2088009" algn="l" defTabSz="4176020" rtl="0" eaLnBrk="1" latinLnBrk="0" hangingPunct="1">
        <a:defRPr sz="8200" kern="1200">
          <a:solidFill>
            <a:schemeClr val="tx1"/>
          </a:solidFill>
          <a:latin typeface="+mn-lt"/>
          <a:ea typeface="+mn-ea"/>
          <a:cs typeface="+mn-cs"/>
        </a:defRPr>
      </a:lvl2pPr>
      <a:lvl3pPr marL="4176020" algn="l" defTabSz="4176020" rtl="0" eaLnBrk="1" latinLnBrk="0" hangingPunct="1">
        <a:defRPr sz="8200" kern="1200">
          <a:solidFill>
            <a:schemeClr val="tx1"/>
          </a:solidFill>
          <a:latin typeface="+mn-lt"/>
          <a:ea typeface="+mn-ea"/>
          <a:cs typeface="+mn-cs"/>
        </a:defRPr>
      </a:lvl3pPr>
      <a:lvl4pPr marL="6264030" algn="l" defTabSz="4176020" rtl="0" eaLnBrk="1" latinLnBrk="0" hangingPunct="1">
        <a:defRPr sz="8200" kern="1200">
          <a:solidFill>
            <a:schemeClr val="tx1"/>
          </a:solidFill>
          <a:latin typeface="+mn-lt"/>
          <a:ea typeface="+mn-ea"/>
          <a:cs typeface="+mn-cs"/>
        </a:defRPr>
      </a:lvl4pPr>
      <a:lvl5pPr marL="8352039" algn="l" defTabSz="4176020" rtl="0" eaLnBrk="1" latinLnBrk="0" hangingPunct="1">
        <a:defRPr sz="8200" kern="1200">
          <a:solidFill>
            <a:schemeClr val="tx1"/>
          </a:solidFill>
          <a:latin typeface="+mn-lt"/>
          <a:ea typeface="+mn-ea"/>
          <a:cs typeface="+mn-cs"/>
        </a:defRPr>
      </a:lvl5pPr>
      <a:lvl6pPr marL="10440049" algn="l" defTabSz="4176020" rtl="0" eaLnBrk="1" latinLnBrk="0" hangingPunct="1">
        <a:defRPr sz="8200" kern="1200">
          <a:solidFill>
            <a:schemeClr val="tx1"/>
          </a:solidFill>
          <a:latin typeface="+mn-lt"/>
          <a:ea typeface="+mn-ea"/>
          <a:cs typeface="+mn-cs"/>
        </a:defRPr>
      </a:lvl6pPr>
      <a:lvl7pPr marL="12528059" algn="l" defTabSz="4176020" rtl="0" eaLnBrk="1" latinLnBrk="0" hangingPunct="1">
        <a:defRPr sz="8200" kern="1200">
          <a:solidFill>
            <a:schemeClr val="tx1"/>
          </a:solidFill>
          <a:latin typeface="+mn-lt"/>
          <a:ea typeface="+mn-ea"/>
          <a:cs typeface="+mn-cs"/>
        </a:defRPr>
      </a:lvl7pPr>
      <a:lvl8pPr marL="14616068" algn="l" defTabSz="4176020" rtl="0" eaLnBrk="1" latinLnBrk="0" hangingPunct="1">
        <a:defRPr sz="8200" kern="1200">
          <a:solidFill>
            <a:schemeClr val="tx1"/>
          </a:solidFill>
          <a:latin typeface="+mn-lt"/>
          <a:ea typeface="+mn-ea"/>
          <a:cs typeface="+mn-cs"/>
        </a:defRPr>
      </a:lvl8pPr>
      <a:lvl9pPr marL="16704078" algn="l" defTabSz="4176020"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png"/><Relationship Id="rId3" Type="http://schemas.openxmlformats.org/officeDocument/2006/relationships/image" Target="../media/image2.png"/><Relationship Id="rId7" Type="http://schemas.openxmlformats.org/officeDocument/2006/relationships/image" Target="../media/image3.png"/><Relationship Id="rId12" Type="http://schemas.openxmlformats.org/officeDocument/2006/relationships/image" Target="../media/image8.png"/><Relationship Id="rId2" Type="http://schemas.openxmlformats.org/officeDocument/2006/relationships/image" Target="../media/image1.tiff"/><Relationship Id="rId1" Type="http://schemas.openxmlformats.org/officeDocument/2006/relationships/slideLayout" Target="../slideLayouts/slideLayout1.xml"/><Relationship Id="rId6" Type="http://schemas.openxmlformats.org/officeDocument/2006/relationships/hyperlink" Target="https://play.google.com/store/apps/details?id=de.geopp.rinexlogger&amp;hl=de_AT" TargetMode="External"/><Relationship Id="rId11" Type="http://schemas.openxmlformats.org/officeDocument/2006/relationships/image" Target="../media/image7.png"/><Relationship Id="rId5" Type="http://schemas.openxmlformats.org/officeDocument/2006/relationships/hyperlink" Target="https://cnes.fr/" TargetMode="External"/><Relationship Id="rId10" Type="http://schemas.openxmlformats.org/officeDocument/2006/relationships/image" Target="../media/image6.png"/><Relationship Id="rId4" Type="http://schemas.openxmlformats.org/officeDocument/2006/relationships/hyperlink" Target="http://www.igs.org/" TargetMode="Externa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560388" y="527050"/>
            <a:ext cx="41709975" cy="29019500"/>
          </a:xfrm>
          <a:prstGeom prst="rect">
            <a:avLst/>
          </a:prstGeom>
          <a:solidFill>
            <a:srgbClr val="006699"/>
          </a:solidFill>
          <a:ln w="76200"/>
        </p:spPr>
        <p:style>
          <a:lnRef idx="2">
            <a:schemeClr val="accent1"/>
          </a:lnRef>
          <a:fillRef idx="1">
            <a:schemeClr val="lt1"/>
          </a:fillRef>
          <a:effectRef idx="0">
            <a:schemeClr val="accent1"/>
          </a:effectRef>
          <a:fontRef idx="minor">
            <a:schemeClr val="dk1"/>
          </a:fontRef>
        </p:style>
        <p:txBody>
          <a:bodyPr lIns="91431" tIns="45715" rIns="91431" bIns="45715" anchor="ctr"/>
          <a:lstStyle/>
          <a:p>
            <a:pPr algn="ctr" defTabSz="4176020" fontAlgn="auto">
              <a:spcBef>
                <a:spcPts val="0"/>
              </a:spcBef>
              <a:spcAft>
                <a:spcPts val="0"/>
              </a:spcAft>
              <a:defRPr/>
            </a:pPr>
            <a:endParaRPr lang="en-US"/>
          </a:p>
        </p:txBody>
      </p:sp>
      <p:sp>
        <p:nvSpPr>
          <p:cNvPr id="40" name="Rechteck 39"/>
          <p:cNvSpPr/>
          <p:nvPr/>
        </p:nvSpPr>
        <p:spPr>
          <a:xfrm>
            <a:off x="14584008" y="5672930"/>
            <a:ext cx="13597200" cy="21563075"/>
          </a:xfrm>
          <a:prstGeom prst="rect">
            <a:avLst/>
          </a:prstGeom>
          <a:ln w="76200"/>
          <a:effectLst/>
        </p:spPr>
        <p:style>
          <a:lnRef idx="2">
            <a:schemeClr val="accent1"/>
          </a:lnRef>
          <a:fillRef idx="1">
            <a:schemeClr val="lt1"/>
          </a:fillRef>
          <a:effectRef idx="0">
            <a:schemeClr val="accent1"/>
          </a:effectRef>
          <a:fontRef idx="minor">
            <a:schemeClr val="dk1"/>
          </a:fontRef>
        </p:style>
        <p:txBody>
          <a:bodyPr lIns="91431" tIns="45715" rIns="91431" bIns="45715" anchor="ctr"/>
          <a:lstStyle/>
          <a:p>
            <a:pPr algn="ctr" defTabSz="4176020" fontAlgn="auto">
              <a:spcBef>
                <a:spcPts val="0"/>
              </a:spcBef>
              <a:spcAft>
                <a:spcPts val="0"/>
              </a:spcAft>
              <a:defRPr/>
            </a:pPr>
            <a:endParaRPr lang="en-US"/>
          </a:p>
        </p:txBody>
      </p:sp>
      <p:sp>
        <p:nvSpPr>
          <p:cNvPr id="42" name="Rechteck 41"/>
          <p:cNvSpPr/>
          <p:nvPr/>
        </p:nvSpPr>
        <p:spPr>
          <a:xfrm>
            <a:off x="28454923" y="5672930"/>
            <a:ext cx="13597200" cy="20848965"/>
          </a:xfrm>
          <a:prstGeom prst="rect">
            <a:avLst/>
          </a:prstGeom>
          <a:ln w="76200"/>
          <a:effectLst/>
        </p:spPr>
        <p:style>
          <a:lnRef idx="2">
            <a:schemeClr val="accent1"/>
          </a:lnRef>
          <a:fillRef idx="1">
            <a:schemeClr val="lt1"/>
          </a:fillRef>
          <a:effectRef idx="0">
            <a:schemeClr val="accent1"/>
          </a:effectRef>
          <a:fontRef idx="minor">
            <a:schemeClr val="dk1"/>
          </a:fontRef>
        </p:style>
        <p:txBody>
          <a:bodyPr lIns="91431" tIns="45715" rIns="91431" bIns="45715" anchor="ctr"/>
          <a:lstStyle/>
          <a:p>
            <a:pPr algn="ctr" defTabSz="4176020" fontAlgn="auto">
              <a:spcBef>
                <a:spcPts val="0"/>
              </a:spcBef>
              <a:spcAft>
                <a:spcPts val="0"/>
              </a:spcAft>
              <a:defRPr/>
            </a:pPr>
            <a:endParaRPr lang="en-US" dirty="0"/>
          </a:p>
        </p:txBody>
      </p:sp>
      <p:sp>
        <p:nvSpPr>
          <p:cNvPr id="7" name="Rechteck 6"/>
          <p:cNvSpPr/>
          <p:nvPr/>
        </p:nvSpPr>
        <p:spPr>
          <a:xfrm>
            <a:off x="558183" y="815691"/>
            <a:ext cx="41155938" cy="4738900"/>
          </a:xfrm>
          <a:prstGeom prst="rect">
            <a:avLst/>
          </a:prstGeom>
          <a:solidFill>
            <a:srgbClr val="D2E5F2"/>
          </a:solidFill>
          <a:ln w="76200"/>
        </p:spPr>
        <p:style>
          <a:lnRef idx="2">
            <a:schemeClr val="accent1"/>
          </a:lnRef>
          <a:fillRef idx="1">
            <a:schemeClr val="lt1"/>
          </a:fillRef>
          <a:effectRef idx="0">
            <a:schemeClr val="accent1"/>
          </a:effectRef>
          <a:fontRef idx="minor">
            <a:schemeClr val="dk1"/>
          </a:fontRef>
        </p:style>
        <p:txBody>
          <a:bodyPr lIns="91431" tIns="45715" rIns="91431" bIns="45715" anchor="ctr"/>
          <a:lstStyle/>
          <a:p>
            <a:pPr algn="ctr" defTabSz="4176020" fontAlgn="auto">
              <a:spcBef>
                <a:spcPts val="0"/>
              </a:spcBef>
              <a:spcAft>
                <a:spcPts val="0"/>
              </a:spcAft>
              <a:defRPr/>
            </a:pPr>
            <a:endParaRPr lang="en-US"/>
          </a:p>
        </p:txBody>
      </p:sp>
      <p:sp>
        <p:nvSpPr>
          <p:cNvPr id="6" name="Rechteck 5"/>
          <p:cNvSpPr/>
          <p:nvPr/>
        </p:nvSpPr>
        <p:spPr>
          <a:xfrm>
            <a:off x="9607329" y="3155683"/>
            <a:ext cx="23661688" cy="2246769"/>
          </a:xfrm>
          <a:prstGeom prst="rect">
            <a:avLst/>
          </a:prstGeom>
        </p:spPr>
        <p:txBody>
          <a:bodyPr>
            <a:spAutoFit/>
          </a:bodyPr>
          <a:lstStyle/>
          <a:p>
            <a:pPr algn="ctr" defTabSz="4176020" fontAlgn="auto">
              <a:spcBef>
                <a:spcPts val="0"/>
              </a:spcBef>
              <a:spcAft>
                <a:spcPts val="0"/>
              </a:spcAft>
              <a:defRPr/>
            </a:pPr>
            <a:r>
              <a:rPr lang="en-US" sz="4400" b="1" cap="small" dirty="0" smtClean="0">
                <a:latin typeface="+mn-lt"/>
              </a:rPr>
              <a:t>M. Aichinger-Rosenberger (1), M.F. </a:t>
            </a:r>
            <a:r>
              <a:rPr lang="en-US" sz="4400" b="1" cap="small" dirty="0" err="1" smtClean="0">
                <a:latin typeface="+mn-lt"/>
              </a:rPr>
              <a:t>Glaner</a:t>
            </a:r>
            <a:r>
              <a:rPr lang="en-US" sz="4400" b="1" cap="small" dirty="0" smtClean="0">
                <a:latin typeface="+mn-lt"/>
              </a:rPr>
              <a:t> (1), M. </a:t>
            </a:r>
            <a:r>
              <a:rPr lang="en-US" sz="4400" b="1" cap="small" dirty="0" err="1" smtClean="0">
                <a:latin typeface="+mn-lt"/>
              </a:rPr>
              <a:t>Lytvyn</a:t>
            </a:r>
            <a:r>
              <a:rPr lang="en-US" sz="4400" b="1" cap="small" dirty="0" smtClean="0">
                <a:latin typeface="+mn-lt"/>
              </a:rPr>
              <a:t> (2), </a:t>
            </a:r>
            <a:r>
              <a:rPr lang="en-US" sz="4400" b="1" cap="small" dirty="0">
                <a:latin typeface="+mn-lt"/>
              </a:rPr>
              <a:t>R. </a:t>
            </a:r>
            <a:r>
              <a:rPr lang="en-US" sz="4400" b="1" cap="small" dirty="0" smtClean="0">
                <a:latin typeface="+mn-lt"/>
              </a:rPr>
              <a:t>Weber (1)</a:t>
            </a:r>
            <a:endParaRPr lang="en-US" sz="4400" b="1" cap="small" dirty="0">
              <a:latin typeface="+mn-lt"/>
            </a:endParaRPr>
          </a:p>
          <a:p>
            <a:pPr algn="ctr" defTabSz="4176020" fontAlgn="auto">
              <a:spcBef>
                <a:spcPts val="0"/>
              </a:spcBef>
              <a:spcAft>
                <a:spcPts val="0"/>
              </a:spcAft>
              <a:defRPr/>
            </a:pPr>
            <a:r>
              <a:rPr lang="en-US" sz="3200" dirty="0" smtClean="0"/>
              <a:t>(1) Department </a:t>
            </a:r>
            <a:r>
              <a:rPr lang="en-US" sz="3200" dirty="0"/>
              <a:t>of </a:t>
            </a:r>
            <a:r>
              <a:rPr lang="en-US" sz="3200" dirty="0" smtClean="0"/>
              <a:t>Geodesy &amp; </a:t>
            </a:r>
            <a:r>
              <a:rPr lang="en-US" sz="3200" dirty="0" err="1" smtClean="0"/>
              <a:t>Geoinformation</a:t>
            </a:r>
            <a:r>
              <a:rPr lang="en-US" sz="3200" dirty="0"/>
              <a:t>, </a:t>
            </a:r>
            <a:r>
              <a:rPr lang="en-US" sz="3200" dirty="0" smtClean="0"/>
              <a:t>TU Vienna</a:t>
            </a:r>
            <a:r>
              <a:rPr lang="en-US" sz="3200" dirty="0"/>
              <a:t>, Advanced Geodesy / E120-4, Vienna, </a:t>
            </a:r>
            <a:r>
              <a:rPr lang="en-US" sz="3200" dirty="0" smtClean="0"/>
              <a:t>Austria</a:t>
            </a:r>
          </a:p>
          <a:p>
            <a:pPr algn="ctr" defTabSz="4176020" fontAlgn="auto">
              <a:spcBef>
                <a:spcPts val="0"/>
              </a:spcBef>
              <a:spcAft>
                <a:spcPts val="0"/>
              </a:spcAft>
              <a:defRPr/>
            </a:pPr>
            <a:r>
              <a:rPr lang="de-AT" sz="3200" dirty="0" smtClean="0"/>
              <a:t> (2) </a:t>
            </a:r>
            <a:r>
              <a:rPr lang="de-AT" sz="3200" dirty="0" err="1" smtClean="0"/>
              <a:t>TeleConsult</a:t>
            </a:r>
            <a:r>
              <a:rPr lang="de-AT" sz="3200" dirty="0" smtClean="0"/>
              <a:t> </a:t>
            </a:r>
            <a:r>
              <a:rPr lang="de-AT" sz="3200" dirty="0"/>
              <a:t>Austria GmbH, Graz, Austria</a:t>
            </a:r>
            <a:endParaRPr lang="en-US" sz="3200" dirty="0" smtClean="0"/>
          </a:p>
          <a:p>
            <a:pPr algn="ctr" defTabSz="4176020" fontAlgn="auto">
              <a:spcBef>
                <a:spcPts val="0"/>
              </a:spcBef>
              <a:spcAft>
                <a:spcPts val="0"/>
              </a:spcAft>
              <a:defRPr/>
            </a:pPr>
            <a:r>
              <a:rPr lang="en-US" sz="3200" b="1" dirty="0" smtClean="0">
                <a:latin typeface="+mn-lt"/>
              </a:rPr>
              <a:t>E-mail</a:t>
            </a:r>
            <a:r>
              <a:rPr lang="en-US" sz="3200" b="1" dirty="0">
                <a:latin typeface="+mn-lt"/>
              </a:rPr>
              <a:t>: m</a:t>
            </a:r>
            <a:r>
              <a:rPr lang="en-US" sz="3200" b="1" dirty="0" smtClean="0">
                <a:latin typeface="+mn-lt"/>
              </a:rPr>
              <a:t>atthias.aichinger-rosenberger@tuwien.ac.at</a:t>
            </a:r>
            <a:endParaRPr lang="en-US" sz="3200" b="1" dirty="0">
              <a:latin typeface="+mn-lt"/>
            </a:endParaRPr>
          </a:p>
        </p:txBody>
      </p:sp>
      <p:sp>
        <p:nvSpPr>
          <p:cNvPr id="10" name="Textfeld 9"/>
          <p:cNvSpPr txBox="1"/>
          <p:nvPr/>
        </p:nvSpPr>
        <p:spPr>
          <a:xfrm>
            <a:off x="6775471" y="1575145"/>
            <a:ext cx="28875208" cy="1200329"/>
          </a:xfrm>
          <a:prstGeom prst="rect">
            <a:avLst/>
          </a:prstGeom>
          <a:noFill/>
        </p:spPr>
        <p:txBody>
          <a:bodyPr wrap="square">
            <a:spAutoFit/>
          </a:bodyPr>
          <a:lstStyle/>
          <a:p>
            <a:pPr algn="ctr"/>
            <a:r>
              <a:rPr lang="en-US" sz="7200" b="1" cap="small" dirty="0" smtClean="0"/>
              <a:t>PPP with smartphone GNSS data</a:t>
            </a:r>
            <a:endParaRPr lang="en-US" sz="7200" b="1" cap="small" dirty="0">
              <a:latin typeface="+mn-lt"/>
            </a:endParaRPr>
          </a:p>
        </p:txBody>
      </p:sp>
      <p:sp>
        <p:nvSpPr>
          <p:cNvPr id="11" name="Textfeld 10"/>
          <p:cNvSpPr txBox="1"/>
          <p:nvPr/>
        </p:nvSpPr>
        <p:spPr>
          <a:xfrm>
            <a:off x="560387" y="29557663"/>
            <a:ext cx="41709975" cy="646331"/>
          </a:xfrm>
          <a:prstGeom prst="rect">
            <a:avLst/>
          </a:prstGeom>
          <a:noFill/>
        </p:spPr>
        <p:txBody>
          <a:bodyPr wrap="square">
            <a:spAutoFit/>
          </a:bodyPr>
          <a:lstStyle/>
          <a:p>
            <a:pPr algn="ctr" defTabSz="4176020" fontAlgn="auto">
              <a:spcBef>
                <a:spcPts val="0"/>
              </a:spcBef>
              <a:spcAft>
                <a:spcPts val="0"/>
              </a:spcAft>
              <a:defRPr/>
            </a:pPr>
            <a:r>
              <a:rPr lang="en-US" sz="3600" b="1" cap="small" dirty="0" smtClean="0">
                <a:solidFill>
                  <a:schemeClr val="bg1">
                    <a:lumMod val="50000"/>
                  </a:schemeClr>
                </a:solidFill>
                <a:latin typeface="+mn-lt"/>
              </a:rPr>
              <a:t>G1.3 – High-precision GNSS: methods, open problems and Geoscience applications         EGU2019-14940          </a:t>
            </a:r>
            <a:r>
              <a:rPr lang="en-US" sz="3600" b="1" cap="small" dirty="0">
                <a:solidFill>
                  <a:schemeClr val="bg1">
                    <a:lumMod val="50000"/>
                  </a:schemeClr>
                </a:solidFill>
                <a:latin typeface="+mn-lt"/>
              </a:rPr>
              <a:t>Board number X3.103        </a:t>
            </a:r>
            <a:r>
              <a:rPr lang="en-US" sz="3600" b="1" cap="small" dirty="0" smtClean="0">
                <a:solidFill>
                  <a:schemeClr val="bg1">
                    <a:lumMod val="50000"/>
                  </a:schemeClr>
                </a:solidFill>
                <a:latin typeface="+mn-lt"/>
              </a:rPr>
              <a:t>  EGU </a:t>
            </a:r>
            <a:r>
              <a:rPr lang="en-US" sz="3600" b="1" cap="small" dirty="0">
                <a:solidFill>
                  <a:schemeClr val="bg1">
                    <a:lumMod val="50000"/>
                  </a:schemeClr>
                </a:solidFill>
                <a:latin typeface="+mn-lt"/>
              </a:rPr>
              <a:t>General </a:t>
            </a:r>
            <a:r>
              <a:rPr lang="en-US" sz="3600" b="1" cap="small" dirty="0" smtClean="0">
                <a:solidFill>
                  <a:schemeClr val="bg1">
                    <a:lumMod val="50000"/>
                  </a:schemeClr>
                </a:solidFill>
                <a:latin typeface="+mn-lt"/>
              </a:rPr>
              <a:t>Assembly 2019 </a:t>
            </a:r>
            <a:r>
              <a:rPr lang="en-US" sz="3600" b="1" cap="small" dirty="0">
                <a:solidFill>
                  <a:schemeClr val="bg1">
                    <a:lumMod val="50000"/>
                  </a:schemeClr>
                </a:solidFill>
                <a:latin typeface="+mn-lt"/>
              </a:rPr>
              <a:t>| Vienna, Austria |  </a:t>
            </a:r>
            <a:r>
              <a:rPr lang="en-US" sz="3600" b="1" cap="small" dirty="0" smtClean="0">
                <a:solidFill>
                  <a:schemeClr val="bg1">
                    <a:lumMod val="50000"/>
                  </a:schemeClr>
                </a:solidFill>
                <a:latin typeface="+mn-lt"/>
              </a:rPr>
              <a:t>7–12 </a:t>
            </a:r>
            <a:r>
              <a:rPr lang="en-US" sz="3600" b="1" cap="small" dirty="0">
                <a:solidFill>
                  <a:schemeClr val="bg1">
                    <a:lumMod val="50000"/>
                  </a:schemeClr>
                </a:solidFill>
                <a:latin typeface="+mn-lt"/>
              </a:rPr>
              <a:t>April </a:t>
            </a:r>
            <a:r>
              <a:rPr lang="en-US" sz="3600" b="1" cap="small" dirty="0" smtClean="0">
                <a:solidFill>
                  <a:schemeClr val="bg1">
                    <a:lumMod val="50000"/>
                  </a:schemeClr>
                </a:solidFill>
                <a:latin typeface="+mn-lt"/>
              </a:rPr>
              <a:t>2019</a:t>
            </a:r>
            <a:endParaRPr lang="en-US" sz="3600" cap="small" dirty="0">
              <a:solidFill>
                <a:schemeClr val="bg1">
                  <a:lumMod val="50000"/>
                </a:schemeClr>
              </a:solidFill>
              <a:latin typeface="+mn-lt"/>
            </a:endParaRPr>
          </a:p>
        </p:txBody>
      </p:sp>
      <p:sp>
        <p:nvSpPr>
          <p:cNvPr id="14" name="Rechteck 13"/>
          <p:cNvSpPr/>
          <p:nvPr/>
        </p:nvSpPr>
        <p:spPr>
          <a:xfrm>
            <a:off x="811211" y="5685049"/>
            <a:ext cx="13597183" cy="23640516"/>
          </a:xfrm>
          <a:prstGeom prst="rect">
            <a:avLst/>
          </a:prstGeom>
          <a:ln w="76200"/>
          <a:effectLst/>
        </p:spPr>
        <p:style>
          <a:lnRef idx="2">
            <a:schemeClr val="accent1"/>
          </a:lnRef>
          <a:fillRef idx="1">
            <a:schemeClr val="lt1"/>
          </a:fillRef>
          <a:effectRef idx="0">
            <a:schemeClr val="accent1"/>
          </a:effectRef>
          <a:fontRef idx="minor">
            <a:schemeClr val="dk1"/>
          </a:fontRef>
        </p:style>
        <p:txBody>
          <a:bodyPr lIns="91431" tIns="45715" rIns="91431" bIns="45715" anchor="ctr"/>
          <a:lstStyle/>
          <a:p>
            <a:pPr algn="ctr" defTabSz="4176020" fontAlgn="auto">
              <a:spcBef>
                <a:spcPts val="0"/>
              </a:spcBef>
              <a:spcAft>
                <a:spcPts val="0"/>
              </a:spcAft>
              <a:defRPr/>
            </a:pPr>
            <a:endParaRPr lang="en-US" dirty="0"/>
          </a:p>
        </p:txBody>
      </p:sp>
      <p:sp>
        <p:nvSpPr>
          <p:cNvPr id="34" name="Rechteck 33"/>
          <p:cNvSpPr/>
          <p:nvPr/>
        </p:nvSpPr>
        <p:spPr>
          <a:xfrm>
            <a:off x="28408658" y="26755001"/>
            <a:ext cx="13558491" cy="2570561"/>
          </a:xfrm>
          <a:prstGeom prst="rect">
            <a:avLst/>
          </a:prstGeom>
          <a:ln w="76200"/>
          <a:effectLst/>
        </p:spPr>
        <p:style>
          <a:lnRef idx="2">
            <a:schemeClr val="accent1"/>
          </a:lnRef>
          <a:fillRef idx="1">
            <a:schemeClr val="lt1"/>
          </a:fillRef>
          <a:effectRef idx="0">
            <a:schemeClr val="accent1"/>
          </a:effectRef>
          <a:fontRef idx="minor">
            <a:schemeClr val="dk1"/>
          </a:fontRef>
        </p:style>
        <p:txBody>
          <a:bodyPr lIns="91431" tIns="45715" rIns="91431" bIns="45715" anchor="ctr"/>
          <a:lstStyle/>
          <a:p>
            <a:pPr algn="ctr" defTabSz="4176020" fontAlgn="auto">
              <a:spcBef>
                <a:spcPts val="0"/>
              </a:spcBef>
              <a:spcAft>
                <a:spcPts val="0"/>
              </a:spcAft>
              <a:defRPr/>
            </a:pPr>
            <a:endParaRPr lang="en-US"/>
          </a:p>
        </p:txBody>
      </p:sp>
      <p:sp>
        <p:nvSpPr>
          <p:cNvPr id="35" name="Rechteck 34"/>
          <p:cNvSpPr/>
          <p:nvPr/>
        </p:nvSpPr>
        <p:spPr>
          <a:xfrm>
            <a:off x="28571435" y="26769676"/>
            <a:ext cx="13173262" cy="2123658"/>
          </a:xfrm>
          <a:prstGeom prst="rect">
            <a:avLst/>
          </a:prstGeom>
        </p:spPr>
        <p:txBody>
          <a:bodyPr wrap="square">
            <a:spAutoFit/>
          </a:bodyPr>
          <a:lstStyle/>
          <a:p>
            <a:pPr defTabSz="4176020" fontAlgn="auto">
              <a:spcBef>
                <a:spcPts val="0"/>
              </a:spcBef>
              <a:spcAft>
                <a:spcPts val="0"/>
              </a:spcAft>
              <a:defRPr/>
            </a:pPr>
            <a:r>
              <a:rPr lang="en-GB" sz="3200" b="1" cap="small" dirty="0" smtClean="0">
                <a:solidFill>
                  <a:schemeClr val="accent1">
                    <a:lumMod val="75000"/>
                  </a:schemeClr>
                </a:solidFill>
                <a:latin typeface="+mn-lt"/>
              </a:rPr>
              <a:t>References</a:t>
            </a:r>
            <a:endParaRPr lang="en-GB" sz="3200" b="1" cap="small" dirty="0">
              <a:solidFill>
                <a:schemeClr val="accent1">
                  <a:lumMod val="75000"/>
                </a:schemeClr>
              </a:solidFill>
              <a:latin typeface="+mn-lt"/>
            </a:endParaRPr>
          </a:p>
          <a:p>
            <a:pPr marL="342900" indent="-342900">
              <a:buFont typeface="Arial" panose="020B0604020202020204" pitchFamily="34" charset="0"/>
              <a:buChar char="•"/>
            </a:pPr>
            <a:r>
              <a:rPr lang="en-GB" sz="2000" cap="small" dirty="0" smtClean="0">
                <a:solidFill>
                  <a:srgbClr val="0070C0"/>
                </a:solidFill>
                <a:latin typeface="+mn-lt"/>
              </a:rPr>
              <a:t> </a:t>
            </a:r>
            <a:r>
              <a:rPr lang="en-US" sz="2000" dirty="0">
                <a:solidFill>
                  <a:schemeClr val="accent1">
                    <a:lumMod val="75000"/>
                  </a:schemeClr>
                </a:solidFill>
                <a:latin typeface="+mn-lt"/>
              </a:rPr>
              <a:t>J. </a:t>
            </a:r>
            <a:r>
              <a:rPr lang="en-US" sz="2000" dirty="0" err="1">
                <a:solidFill>
                  <a:schemeClr val="accent1">
                    <a:lumMod val="75000"/>
                  </a:schemeClr>
                </a:solidFill>
                <a:latin typeface="+mn-lt"/>
              </a:rPr>
              <a:t>Zumberge</a:t>
            </a:r>
            <a:r>
              <a:rPr lang="en-US" sz="2000" dirty="0">
                <a:solidFill>
                  <a:schemeClr val="accent1">
                    <a:lumMod val="75000"/>
                  </a:schemeClr>
                </a:solidFill>
                <a:latin typeface="+mn-lt"/>
              </a:rPr>
              <a:t>, et al. (1997). ‘Precise point positioning for the efficient and robust analysis of GPS data from large </a:t>
            </a:r>
            <a:r>
              <a:rPr lang="en-US" sz="2000" dirty="0" smtClean="0">
                <a:solidFill>
                  <a:schemeClr val="accent1">
                    <a:lumMod val="75000"/>
                  </a:schemeClr>
                </a:solidFill>
                <a:latin typeface="+mn-lt"/>
              </a:rPr>
              <a:t>networks. </a:t>
            </a:r>
            <a:r>
              <a:rPr lang="en-US" sz="2000" dirty="0">
                <a:solidFill>
                  <a:schemeClr val="accent1">
                    <a:lumMod val="75000"/>
                  </a:schemeClr>
                </a:solidFill>
                <a:latin typeface="+mn-lt"/>
              </a:rPr>
              <a:t>Journal of Geophysical Research, Vol. 102:5005–5017. </a:t>
            </a:r>
            <a:endParaRPr lang="en-US" sz="2000" dirty="0" smtClean="0">
              <a:solidFill>
                <a:schemeClr val="accent1">
                  <a:lumMod val="75000"/>
                </a:schemeClr>
              </a:solidFill>
              <a:latin typeface="+mn-lt"/>
            </a:endParaRPr>
          </a:p>
          <a:p>
            <a:pPr marL="342900" indent="-342900">
              <a:buFont typeface="Arial" panose="020B0604020202020204" pitchFamily="34" charset="0"/>
              <a:buChar char="•"/>
            </a:pPr>
            <a:r>
              <a:rPr lang="en-US" sz="2000" dirty="0" smtClean="0">
                <a:solidFill>
                  <a:schemeClr val="accent1">
                    <a:lumMod val="75000"/>
                  </a:schemeClr>
                </a:solidFill>
                <a:latin typeface="+mn-lt"/>
              </a:rPr>
              <a:t>GSA White paper (2017). ‘Using raw GNSS measurements on Android devices’</a:t>
            </a:r>
          </a:p>
          <a:p>
            <a:pPr marL="342900" indent="-342900">
              <a:buFont typeface="Arial" panose="020B0604020202020204" pitchFamily="34" charset="0"/>
              <a:buChar char="•"/>
            </a:pPr>
            <a:endParaRPr lang="en-US" sz="2000" dirty="0" smtClean="0">
              <a:solidFill>
                <a:schemeClr val="accent1">
                  <a:lumMod val="75000"/>
                </a:schemeClr>
              </a:solidFill>
              <a:latin typeface="+mn-lt"/>
            </a:endParaRPr>
          </a:p>
          <a:p>
            <a:pPr marL="342900" indent="-342900">
              <a:buFont typeface="Arial" panose="020B0604020202020204" pitchFamily="34" charset="0"/>
              <a:buChar char="•"/>
            </a:pPr>
            <a:endParaRPr lang="en-US" sz="2000" dirty="0">
              <a:solidFill>
                <a:schemeClr val="accent1">
                  <a:lumMod val="75000"/>
                </a:schemeClr>
              </a:solidFill>
              <a:latin typeface="+mn-lt"/>
            </a:endParaRPr>
          </a:p>
        </p:txBody>
      </p:sp>
      <p:sp>
        <p:nvSpPr>
          <p:cNvPr id="15" name="Textfeld 14"/>
          <p:cNvSpPr txBox="1"/>
          <p:nvPr/>
        </p:nvSpPr>
        <p:spPr>
          <a:xfrm>
            <a:off x="1083044" y="5833211"/>
            <a:ext cx="13069543" cy="16958489"/>
          </a:xfrm>
          <a:prstGeom prst="rect">
            <a:avLst/>
          </a:prstGeom>
          <a:noFill/>
        </p:spPr>
        <p:txBody>
          <a:bodyPr wrap="square">
            <a:spAutoFit/>
          </a:bodyPr>
          <a:lstStyle/>
          <a:p>
            <a:pPr marL="742950" indent="-742950"/>
            <a:r>
              <a:rPr lang="en-US" sz="4800" b="1" cap="small" dirty="0" smtClean="0">
                <a:solidFill>
                  <a:schemeClr val="accent1">
                    <a:lumMod val="75000"/>
                  </a:schemeClr>
                </a:solidFill>
                <a:latin typeface="+mn-lt"/>
              </a:rPr>
              <a:t>Abstract</a:t>
            </a:r>
            <a:endParaRPr lang="en-US" sz="4800" b="1" cap="small" dirty="0">
              <a:solidFill>
                <a:schemeClr val="accent1">
                  <a:lumMod val="75000"/>
                </a:schemeClr>
              </a:solidFill>
              <a:latin typeface="+mn-lt"/>
            </a:endParaRPr>
          </a:p>
          <a:p>
            <a:pPr algn="just"/>
            <a:endParaRPr lang="en-US" sz="2000" dirty="0">
              <a:latin typeface="+mn-lt"/>
            </a:endParaRPr>
          </a:p>
          <a:p>
            <a:pPr algn="just"/>
            <a:r>
              <a:rPr lang="en-US" sz="2800" dirty="0" smtClean="0">
                <a:latin typeface="+mj-lt"/>
              </a:rPr>
              <a:t>Precise </a:t>
            </a:r>
            <a:r>
              <a:rPr lang="en-US" sz="2800" dirty="0">
                <a:latin typeface="+mj-lt"/>
              </a:rPr>
              <a:t>Point Positioning (PPP) is one the most promising processing techniques for Global </a:t>
            </a:r>
            <a:r>
              <a:rPr lang="en-US" sz="2800" dirty="0" smtClean="0">
                <a:latin typeface="+mj-lt"/>
              </a:rPr>
              <a:t>Navigation Satellite </a:t>
            </a:r>
            <a:r>
              <a:rPr lang="en-US" sz="2800" dirty="0">
                <a:latin typeface="+mj-lt"/>
              </a:rPr>
              <a:t>Systems (GNSS) data nowadays. With double-frequency observations of a single receiver in </a:t>
            </a:r>
            <a:r>
              <a:rPr lang="en-US" sz="2800" dirty="0" smtClean="0">
                <a:latin typeface="+mj-lt"/>
              </a:rPr>
              <a:t>static </a:t>
            </a:r>
            <a:r>
              <a:rPr lang="en-US" sz="2800" dirty="0" smtClean="0">
                <a:latin typeface="+mj-lt"/>
              </a:rPr>
              <a:t>mode, </a:t>
            </a:r>
            <a:r>
              <a:rPr lang="en-US" sz="2800" dirty="0">
                <a:latin typeface="+mj-lt"/>
              </a:rPr>
              <a:t>coordinate accuracies at the </a:t>
            </a:r>
            <a:r>
              <a:rPr lang="en-US" sz="2800" dirty="0" err="1">
                <a:latin typeface="+mj-lt"/>
              </a:rPr>
              <a:t>centimetre</a:t>
            </a:r>
            <a:r>
              <a:rPr lang="en-US" sz="2800" dirty="0">
                <a:latin typeface="+mj-lt"/>
              </a:rPr>
              <a:t>/</a:t>
            </a:r>
            <a:r>
              <a:rPr lang="en-US" sz="2800" dirty="0" err="1">
                <a:latin typeface="+mj-lt"/>
              </a:rPr>
              <a:t>millimetre</a:t>
            </a:r>
            <a:r>
              <a:rPr lang="en-US" sz="2800" dirty="0">
                <a:latin typeface="+mj-lt"/>
              </a:rPr>
              <a:t> level can be achieved. However, PPP is not </a:t>
            </a:r>
            <a:r>
              <a:rPr lang="en-US" sz="2800" dirty="0" smtClean="0">
                <a:latin typeface="+mj-lt"/>
              </a:rPr>
              <a:t>restricted to </a:t>
            </a:r>
            <a:r>
              <a:rPr lang="en-US" sz="2800" dirty="0">
                <a:latin typeface="+mj-lt"/>
              </a:rPr>
              <a:t>expensive geodetic multi-frequency receivers, also single-frequency observations from low-cost </a:t>
            </a:r>
            <a:r>
              <a:rPr lang="en-US" sz="2800" dirty="0" smtClean="0">
                <a:latin typeface="+mj-lt"/>
              </a:rPr>
              <a:t>receivers can </a:t>
            </a:r>
            <a:r>
              <a:rPr lang="en-US" sz="2800" dirty="0">
                <a:latin typeface="+mj-lt"/>
              </a:rPr>
              <a:t>provide promising results. Precise orbit and clock information might be retrieved for post-processing </a:t>
            </a:r>
            <a:r>
              <a:rPr lang="en-US" sz="2800" dirty="0" smtClean="0">
                <a:latin typeface="+mj-lt"/>
              </a:rPr>
              <a:t>or even </a:t>
            </a:r>
            <a:r>
              <a:rPr lang="en-US" sz="2800" dirty="0">
                <a:latin typeface="+mj-lt"/>
              </a:rPr>
              <a:t>in real-time from ground based service providers like IGS or geostationary satellites through Signal-in-Space (SIS). In 2020/21 a new SIS-service, the Galileo Commercial Service (Galileo HAS), will </a:t>
            </a:r>
            <a:r>
              <a:rPr lang="en-US" sz="2800" dirty="0" smtClean="0">
                <a:latin typeface="+mj-lt"/>
              </a:rPr>
              <a:t>become </a:t>
            </a:r>
            <a:r>
              <a:rPr lang="en-US" sz="2800" dirty="0" smtClean="0">
                <a:latin typeface="+mn-lt"/>
              </a:rPr>
              <a:t>available. </a:t>
            </a:r>
          </a:p>
          <a:p>
            <a:r>
              <a:rPr lang="en-US" sz="2800" dirty="0" smtClean="0">
                <a:latin typeface="+mn-lt"/>
              </a:rPr>
              <a:t>Within </a:t>
            </a:r>
            <a:r>
              <a:rPr lang="en-US" sz="2800" dirty="0">
                <a:latin typeface="+mn-lt"/>
              </a:rPr>
              <a:t>project GAL-CS the research group Higher Geodesy at TU Vienna explores the limitations in </a:t>
            </a:r>
            <a:r>
              <a:rPr lang="en-US" sz="2800" dirty="0" smtClean="0">
                <a:latin typeface="+mn-lt"/>
              </a:rPr>
              <a:t>PPP positioning with </a:t>
            </a:r>
            <a:r>
              <a:rPr lang="en-US" sz="2800" dirty="0">
                <a:latin typeface="+mn-lt"/>
              </a:rPr>
              <a:t>smartphones. The project is conducted in cooperation with the </a:t>
            </a:r>
            <a:r>
              <a:rPr lang="en-US" sz="2800" dirty="0" err="1">
                <a:latin typeface="+mn-lt"/>
              </a:rPr>
              <a:t>TeleConsult</a:t>
            </a:r>
            <a:r>
              <a:rPr lang="en-US" sz="2800" dirty="0">
                <a:latin typeface="+mn-lt"/>
              </a:rPr>
              <a:t> </a:t>
            </a:r>
            <a:r>
              <a:rPr lang="en-US" sz="2800" dirty="0" smtClean="0">
                <a:latin typeface="+mn-lt"/>
              </a:rPr>
              <a:t>Austria (TCA) company </a:t>
            </a:r>
            <a:r>
              <a:rPr lang="de-AT" sz="2800" dirty="0" err="1" smtClean="0">
                <a:latin typeface="+mj-lt"/>
              </a:rPr>
              <a:t>located</a:t>
            </a:r>
            <a:r>
              <a:rPr lang="de-AT" sz="2800" dirty="0" smtClean="0">
                <a:latin typeface="+mj-lt"/>
              </a:rPr>
              <a:t> </a:t>
            </a:r>
            <a:r>
              <a:rPr lang="de-AT" sz="2800" dirty="0">
                <a:latin typeface="+mj-lt"/>
              </a:rPr>
              <a:t>in </a:t>
            </a:r>
            <a:r>
              <a:rPr lang="de-AT" sz="2800" dirty="0" smtClean="0">
                <a:latin typeface="+mj-lt"/>
              </a:rPr>
              <a:t>Graz. </a:t>
            </a:r>
            <a:r>
              <a:rPr lang="en-US" sz="2800" dirty="0" smtClean="0">
                <a:latin typeface="+mn-lt"/>
              </a:rPr>
              <a:t>We make </a:t>
            </a:r>
            <a:r>
              <a:rPr lang="en-US" sz="2800" dirty="0">
                <a:latin typeface="+mn-lt"/>
              </a:rPr>
              <a:t>use of the fact that since 2016 the retrieval of raw </a:t>
            </a:r>
            <a:r>
              <a:rPr lang="en-US" sz="2800" dirty="0" smtClean="0">
                <a:latin typeface="+mn-lt"/>
              </a:rPr>
              <a:t>smartphone </a:t>
            </a:r>
            <a:r>
              <a:rPr lang="en-US" sz="2800" dirty="0">
                <a:latin typeface="+mn-lt"/>
              </a:rPr>
              <a:t>GNSS observation </a:t>
            </a:r>
            <a:r>
              <a:rPr lang="en-US" sz="2800" dirty="0" smtClean="0">
                <a:latin typeface="+mn-lt"/>
              </a:rPr>
              <a:t>data is </a:t>
            </a:r>
            <a:r>
              <a:rPr lang="en-US" sz="2800" dirty="0">
                <a:latin typeface="+mn-lt"/>
              </a:rPr>
              <a:t>supported by a number of Android devices, which has multiple benefits. </a:t>
            </a:r>
            <a:endParaRPr lang="en-US" sz="2800" dirty="0" smtClean="0">
              <a:latin typeface="+mn-lt"/>
            </a:endParaRPr>
          </a:p>
          <a:p>
            <a:r>
              <a:rPr lang="en-US" sz="2800" dirty="0" smtClean="0">
                <a:latin typeface="+mn-lt"/>
              </a:rPr>
              <a:t>Here </a:t>
            </a:r>
            <a:r>
              <a:rPr lang="en-US" sz="2800" dirty="0">
                <a:latin typeface="+mn-lt"/>
              </a:rPr>
              <a:t>we present </a:t>
            </a:r>
            <a:r>
              <a:rPr lang="en-US" sz="2800" dirty="0" smtClean="0">
                <a:latin typeface="+mn-lt"/>
              </a:rPr>
              <a:t>current </a:t>
            </a:r>
            <a:r>
              <a:rPr lang="en-US" sz="2800" dirty="0">
                <a:latin typeface="+mn-lt"/>
              </a:rPr>
              <a:t>results gained by processing data obtained from a Huawei </a:t>
            </a:r>
            <a:r>
              <a:rPr lang="en-US" sz="2800" dirty="0" smtClean="0">
                <a:latin typeface="+mn-lt"/>
              </a:rPr>
              <a:t>P10 smartphone</a:t>
            </a:r>
            <a:r>
              <a:rPr lang="en-US" sz="2800" dirty="0">
                <a:latin typeface="+mn-lt"/>
              </a:rPr>
              <a:t>. </a:t>
            </a:r>
            <a:r>
              <a:rPr lang="en-US" sz="2800" dirty="0" smtClean="0">
                <a:latin typeface="+mn-lt"/>
              </a:rPr>
              <a:t> </a:t>
            </a:r>
            <a:endParaRPr lang="en-US" sz="3200" dirty="0">
              <a:latin typeface="+mn-lt"/>
            </a:endParaRPr>
          </a:p>
          <a:p>
            <a:pPr marL="742950" lvl="0" indent="-742950"/>
            <a:r>
              <a:rPr lang="en-US" sz="3200" b="1" cap="small" dirty="0" smtClean="0">
                <a:solidFill>
                  <a:schemeClr val="accent1">
                    <a:lumMod val="75000"/>
                  </a:schemeClr>
                </a:solidFill>
                <a:latin typeface="+mn-lt"/>
              </a:rPr>
              <a:t>Recording and processing of smartphone data</a:t>
            </a:r>
          </a:p>
          <a:p>
            <a:pPr marL="742950" lvl="0" indent="-742950"/>
            <a:endParaRPr lang="en-US" sz="800" dirty="0">
              <a:solidFill>
                <a:schemeClr val="accent1">
                  <a:lumMod val="75000"/>
                </a:schemeClr>
              </a:solidFill>
              <a:latin typeface="+mn-lt"/>
            </a:endParaRPr>
          </a:p>
          <a:p>
            <a:pPr lvl="0" algn="just"/>
            <a:r>
              <a:rPr lang="en-US" sz="2800" dirty="0" smtClean="0">
                <a:solidFill>
                  <a:prstClr val="black"/>
                </a:solidFill>
                <a:latin typeface="Calibri"/>
              </a:rPr>
              <a:t>The datasets </a:t>
            </a:r>
            <a:r>
              <a:rPr lang="en-US" sz="2800" dirty="0">
                <a:solidFill>
                  <a:prstClr val="black"/>
                </a:solidFill>
                <a:latin typeface="Calibri"/>
              </a:rPr>
              <a:t>shown in the following were recorded </a:t>
            </a:r>
            <a:r>
              <a:rPr lang="en-US" sz="2800" dirty="0" smtClean="0">
                <a:solidFill>
                  <a:prstClr val="black"/>
                </a:solidFill>
                <a:latin typeface="Calibri"/>
              </a:rPr>
              <a:t>with </a:t>
            </a:r>
            <a:r>
              <a:rPr lang="en-US" sz="2800" dirty="0">
                <a:solidFill>
                  <a:prstClr val="black"/>
                </a:solidFill>
                <a:latin typeface="Calibri"/>
              </a:rPr>
              <a:t>a Huawei P10 smartphone on </a:t>
            </a:r>
            <a:r>
              <a:rPr lang="en-US" sz="2800" dirty="0" smtClean="0">
                <a:solidFill>
                  <a:prstClr val="black"/>
                </a:solidFill>
                <a:latin typeface="Calibri"/>
              </a:rPr>
              <a:t>03/10/2018 and 04/10/2018 at </a:t>
            </a:r>
            <a:r>
              <a:rPr lang="en-US" sz="2800" dirty="0">
                <a:solidFill>
                  <a:prstClr val="black"/>
                </a:solidFill>
                <a:latin typeface="Calibri"/>
              </a:rPr>
              <a:t>the rooftop of the university building in Vienna. </a:t>
            </a:r>
            <a:r>
              <a:rPr lang="en-US" sz="2800" dirty="0" smtClean="0">
                <a:solidFill>
                  <a:prstClr val="black"/>
                </a:solidFill>
                <a:latin typeface="Calibri"/>
              </a:rPr>
              <a:t>The logging in RINEX format was carried out using both the </a:t>
            </a:r>
            <a:r>
              <a:rPr lang="en-US" sz="2800" i="1" dirty="0" smtClean="0">
                <a:solidFill>
                  <a:prstClr val="black"/>
                </a:solidFill>
                <a:latin typeface="Calibri"/>
              </a:rPr>
              <a:t>Geo++ RINEX Logger</a:t>
            </a:r>
            <a:r>
              <a:rPr lang="en-US" sz="2800" dirty="0" smtClean="0">
                <a:solidFill>
                  <a:prstClr val="black"/>
                </a:solidFill>
                <a:latin typeface="Calibri"/>
              </a:rPr>
              <a:t> and the self-developed logging app from TCA. The datasets cover </a:t>
            </a:r>
            <a:r>
              <a:rPr lang="en-US" sz="2800" dirty="0">
                <a:solidFill>
                  <a:prstClr val="black"/>
                </a:solidFill>
                <a:latin typeface="Calibri"/>
              </a:rPr>
              <a:t>time periods from 15 – 30 minutes. </a:t>
            </a:r>
            <a:endParaRPr lang="en-US" sz="2800" dirty="0" smtClean="0">
              <a:solidFill>
                <a:prstClr val="black"/>
              </a:solidFill>
              <a:latin typeface="Calibri"/>
            </a:endParaRPr>
          </a:p>
          <a:p>
            <a:pPr algn="just"/>
            <a:r>
              <a:rPr lang="en-US" sz="2800" dirty="0" smtClean="0">
                <a:solidFill>
                  <a:prstClr val="black"/>
                </a:solidFill>
                <a:latin typeface="Calibri"/>
              </a:rPr>
              <a:t>The </a:t>
            </a:r>
            <a:r>
              <a:rPr lang="en-US" sz="2800" dirty="0">
                <a:solidFill>
                  <a:prstClr val="black"/>
                </a:solidFill>
                <a:latin typeface="Calibri"/>
              </a:rPr>
              <a:t>PPP processing of the </a:t>
            </a:r>
            <a:r>
              <a:rPr lang="en-US" sz="2800" dirty="0" smtClean="0">
                <a:solidFill>
                  <a:prstClr val="black"/>
                </a:solidFill>
                <a:latin typeface="Calibri"/>
              </a:rPr>
              <a:t>observations was carried out with the </a:t>
            </a:r>
            <a:r>
              <a:rPr lang="en-US" sz="2800" dirty="0" err="1" smtClean="0">
                <a:solidFill>
                  <a:prstClr val="black"/>
                </a:solidFill>
                <a:latin typeface="Calibri"/>
              </a:rPr>
              <a:t>raPPPid</a:t>
            </a:r>
            <a:r>
              <a:rPr lang="en-US" sz="2800" dirty="0" smtClean="0">
                <a:solidFill>
                  <a:prstClr val="black"/>
                </a:solidFill>
                <a:latin typeface="Calibri"/>
              </a:rPr>
              <a:t> software, which is the PPP module of the Vienna VLBI and Satellite Software (</a:t>
            </a:r>
            <a:r>
              <a:rPr lang="en-US" sz="2800" dirty="0" err="1" smtClean="0">
                <a:solidFill>
                  <a:prstClr val="black"/>
                </a:solidFill>
                <a:latin typeface="Calibri"/>
              </a:rPr>
              <a:t>VieVS</a:t>
            </a:r>
            <a:r>
              <a:rPr lang="en-US" sz="2800" dirty="0" smtClean="0">
                <a:solidFill>
                  <a:prstClr val="black"/>
                </a:solidFill>
                <a:latin typeface="Calibri"/>
              </a:rPr>
              <a:t> PPP) and continually developed from our research group.  The data are processed using static </a:t>
            </a:r>
            <a:r>
              <a:rPr lang="en-US" sz="2800" dirty="0" err="1" smtClean="0">
                <a:solidFill>
                  <a:prstClr val="black"/>
                </a:solidFill>
                <a:latin typeface="Calibri"/>
              </a:rPr>
              <a:t>Kalman</a:t>
            </a:r>
            <a:r>
              <a:rPr lang="en-US" sz="2800" dirty="0" smtClean="0">
                <a:solidFill>
                  <a:prstClr val="black"/>
                </a:solidFill>
                <a:latin typeface="Calibri"/>
              </a:rPr>
              <a:t> filtering with appropriate weighting adjusted to the approximated quality of the measurements. Zenith wet delay (ZWD) and receiver clock error are estimated within the procedure. Zenith </a:t>
            </a:r>
            <a:r>
              <a:rPr lang="en-US" sz="2800" dirty="0">
                <a:solidFill>
                  <a:prstClr val="black"/>
                </a:solidFill>
                <a:latin typeface="Calibri"/>
              </a:rPr>
              <a:t>hydrostatic delay (ZHD) is modeled using the formula of </a:t>
            </a:r>
            <a:r>
              <a:rPr lang="en-US" sz="2800" dirty="0" err="1">
                <a:solidFill>
                  <a:prstClr val="black"/>
                </a:solidFill>
                <a:latin typeface="Calibri"/>
              </a:rPr>
              <a:t>Saastamoinen</a:t>
            </a:r>
            <a:r>
              <a:rPr lang="en-US" sz="2800" dirty="0">
                <a:solidFill>
                  <a:prstClr val="black"/>
                </a:solidFill>
                <a:latin typeface="Calibri"/>
              </a:rPr>
              <a:t> (1972). </a:t>
            </a:r>
            <a:endParaRPr lang="en-US" sz="2800" dirty="0" smtClean="0">
              <a:solidFill>
                <a:prstClr val="black"/>
              </a:solidFill>
              <a:latin typeface="Calibri"/>
            </a:endParaRPr>
          </a:p>
          <a:p>
            <a:pPr lvl="0" algn="just"/>
            <a:r>
              <a:rPr lang="en-US" sz="2800" dirty="0" err="1" smtClean="0">
                <a:solidFill>
                  <a:prstClr val="black"/>
                </a:solidFill>
                <a:latin typeface="Calibri"/>
              </a:rPr>
              <a:t>Ionospheric</a:t>
            </a:r>
            <a:r>
              <a:rPr lang="en-US" sz="2800" dirty="0" smtClean="0">
                <a:solidFill>
                  <a:prstClr val="black"/>
                </a:solidFill>
                <a:latin typeface="Calibri"/>
              </a:rPr>
              <a:t> corrections are derived using the standard Klobuchar algorithm for the shown results. This will be refined in future processing by using regional STEC maps derived from reference station data. Precise orbit and clocks products were obtained via the (real-time) correction streams of </a:t>
            </a:r>
            <a:r>
              <a:rPr lang="de-AT" sz="2800" dirty="0" err="1">
                <a:latin typeface="+mn-lt"/>
              </a:rPr>
              <a:t>Centre</a:t>
            </a:r>
            <a:r>
              <a:rPr lang="de-AT" sz="2800" dirty="0">
                <a:latin typeface="+mn-lt"/>
              </a:rPr>
              <a:t> national </a:t>
            </a:r>
            <a:r>
              <a:rPr lang="de-AT" sz="2800" dirty="0" err="1">
                <a:latin typeface="+mn-lt"/>
              </a:rPr>
              <a:t>d'études</a:t>
            </a:r>
            <a:r>
              <a:rPr lang="de-AT" sz="2800" dirty="0">
                <a:latin typeface="+mn-lt"/>
              </a:rPr>
              <a:t> </a:t>
            </a:r>
            <a:r>
              <a:rPr lang="de-AT" sz="2800" dirty="0" err="1" smtClean="0">
                <a:latin typeface="+mn-lt"/>
              </a:rPr>
              <a:t>spatiales</a:t>
            </a:r>
            <a:r>
              <a:rPr lang="de-AT" sz="2800" dirty="0" smtClean="0">
                <a:latin typeface="+mn-lt"/>
              </a:rPr>
              <a:t> </a:t>
            </a:r>
            <a:r>
              <a:rPr lang="de-AT" sz="2800" dirty="0" smtClean="0"/>
              <a:t>(</a:t>
            </a:r>
            <a:r>
              <a:rPr lang="en-US" sz="2800" dirty="0" smtClean="0">
                <a:solidFill>
                  <a:prstClr val="black"/>
                </a:solidFill>
                <a:latin typeface="Calibri"/>
              </a:rPr>
              <a:t>CNES). In a future state such corrections will be retrieved from the Galileo HAS. </a:t>
            </a:r>
            <a:r>
              <a:rPr lang="en-US" sz="2800" dirty="0" smtClean="0">
                <a:solidFill>
                  <a:prstClr val="black"/>
                </a:solidFill>
                <a:latin typeface="Calibri"/>
              </a:rPr>
              <a:t> All results shown in the following were determined in the WGS-84 system.</a:t>
            </a:r>
            <a:endParaRPr lang="en-US" sz="2800" dirty="0" smtClean="0">
              <a:solidFill>
                <a:prstClr val="black"/>
              </a:solidFill>
              <a:latin typeface="Calibri"/>
            </a:endParaRPr>
          </a:p>
          <a:p>
            <a:pPr lvl="0" algn="just"/>
            <a:endParaRPr lang="en-US" sz="3200" dirty="0">
              <a:solidFill>
                <a:prstClr val="black"/>
              </a:solidFill>
              <a:latin typeface="Calibri"/>
            </a:endParaRPr>
          </a:p>
          <a:p>
            <a:pPr lvl="0" algn="just"/>
            <a:endParaRPr lang="en-US" sz="3200" dirty="0" smtClean="0">
              <a:solidFill>
                <a:prstClr val="black"/>
              </a:solidFill>
              <a:latin typeface="Calibri"/>
            </a:endParaRPr>
          </a:p>
          <a:p>
            <a:pPr algn="just"/>
            <a:endParaRPr lang="en-US" sz="3200" dirty="0" smtClean="0">
              <a:solidFill>
                <a:schemeClr val="accent1">
                  <a:lumMod val="75000"/>
                </a:schemeClr>
              </a:solidFill>
              <a:latin typeface="+mn-lt"/>
            </a:endParaRPr>
          </a:p>
        </p:txBody>
      </p:sp>
      <p:sp>
        <p:nvSpPr>
          <p:cNvPr id="49" name="Textfeld 48"/>
          <p:cNvSpPr txBox="1"/>
          <p:nvPr/>
        </p:nvSpPr>
        <p:spPr>
          <a:xfrm>
            <a:off x="14798621" y="10594951"/>
            <a:ext cx="12601400" cy="830997"/>
          </a:xfrm>
          <a:prstGeom prst="rect">
            <a:avLst/>
          </a:prstGeom>
          <a:noFill/>
        </p:spPr>
        <p:txBody>
          <a:bodyPr wrap="square">
            <a:spAutoFit/>
          </a:bodyPr>
          <a:lstStyle/>
          <a:p>
            <a:pPr algn="just"/>
            <a:r>
              <a:rPr lang="en-US" sz="4800" b="1" cap="small" dirty="0" smtClean="0">
                <a:solidFill>
                  <a:schemeClr val="accent1">
                    <a:lumMod val="75000"/>
                  </a:schemeClr>
                </a:solidFill>
                <a:latin typeface="+mn-lt"/>
              </a:rPr>
              <a:t>Cycle slip detection</a:t>
            </a:r>
            <a:endParaRPr lang="en-US" sz="4800" b="1" cap="small" dirty="0">
              <a:solidFill>
                <a:schemeClr val="accent1">
                  <a:lumMod val="75000"/>
                </a:schemeClr>
              </a:solidFill>
              <a:latin typeface="+mn-lt"/>
            </a:endParaRPr>
          </a:p>
        </p:txBody>
      </p:sp>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23121" y="1377327"/>
            <a:ext cx="6657374" cy="2998817"/>
          </a:xfrm>
          <a:prstGeom prst="rect">
            <a:avLst/>
          </a:prstGeom>
        </p:spPr>
      </p:pic>
      <p:pic>
        <p:nvPicPr>
          <p:cNvPr id="8" name="Grafi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75061" y="1675340"/>
            <a:ext cx="5475829" cy="2611683"/>
          </a:xfrm>
          <a:prstGeom prst="rect">
            <a:avLst/>
          </a:prstGeom>
        </p:spPr>
      </p:pic>
      <p:sp>
        <p:nvSpPr>
          <p:cNvPr id="57" name="Abgerundetes Rechteck 56"/>
          <p:cNvSpPr/>
          <p:nvPr/>
        </p:nvSpPr>
        <p:spPr>
          <a:xfrm>
            <a:off x="1064107" y="5786132"/>
            <a:ext cx="13088479" cy="817195"/>
          </a:xfrm>
          <a:prstGeom prst="roundRect">
            <a:avLst/>
          </a:prstGeom>
          <a:noFill/>
          <a:ln w="57150"/>
        </p:spPr>
        <p:style>
          <a:lnRef idx="2">
            <a:schemeClr val="accent1"/>
          </a:lnRef>
          <a:fillRef idx="1">
            <a:schemeClr val="lt1"/>
          </a:fillRef>
          <a:effectRef idx="0">
            <a:schemeClr val="accent1"/>
          </a:effectRef>
          <a:fontRef idx="minor">
            <a:schemeClr val="dk1"/>
          </a:fontRef>
        </p:style>
        <p:txBody>
          <a:bodyPr lIns="91431" tIns="45715" rIns="91431" bIns="45715" rtlCol="0" anchor="ctr"/>
          <a:lstStyle/>
          <a:p>
            <a:pPr algn="ctr"/>
            <a:endParaRPr lang="en-US" dirty="0"/>
          </a:p>
        </p:txBody>
      </p:sp>
      <p:sp>
        <p:nvSpPr>
          <p:cNvPr id="67" name="Textfeld 66"/>
          <p:cNvSpPr txBox="1"/>
          <p:nvPr/>
        </p:nvSpPr>
        <p:spPr>
          <a:xfrm>
            <a:off x="1073574" y="21225427"/>
            <a:ext cx="13069543" cy="830997"/>
          </a:xfrm>
          <a:prstGeom prst="rect">
            <a:avLst/>
          </a:prstGeom>
          <a:noFill/>
        </p:spPr>
        <p:txBody>
          <a:bodyPr wrap="square">
            <a:spAutoFit/>
          </a:bodyPr>
          <a:lstStyle/>
          <a:p>
            <a:pPr marL="742950" indent="-742950"/>
            <a:r>
              <a:rPr lang="en-US" sz="4800" b="1" cap="small" dirty="0" smtClean="0">
                <a:solidFill>
                  <a:schemeClr val="accent1">
                    <a:lumMod val="75000"/>
                  </a:schemeClr>
                </a:solidFill>
                <a:latin typeface="+mn-lt"/>
              </a:rPr>
              <a:t>Results</a:t>
            </a:r>
            <a:endParaRPr lang="en-US" sz="4800" b="1" cap="small" dirty="0">
              <a:solidFill>
                <a:schemeClr val="accent1">
                  <a:lumMod val="75000"/>
                </a:schemeClr>
              </a:solidFill>
              <a:latin typeface="+mn-lt"/>
            </a:endParaRPr>
          </a:p>
        </p:txBody>
      </p:sp>
      <p:sp>
        <p:nvSpPr>
          <p:cNvPr id="68" name="Abgerundetes Rechteck 67"/>
          <p:cNvSpPr/>
          <p:nvPr/>
        </p:nvSpPr>
        <p:spPr>
          <a:xfrm>
            <a:off x="985340" y="21268312"/>
            <a:ext cx="13088479" cy="817195"/>
          </a:xfrm>
          <a:prstGeom prst="roundRect">
            <a:avLst/>
          </a:prstGeom>
          <a:noFill/>
          <a:ln w="57150"/>
        </p:spPr>
        <p:style>
          <a:lnRef idx="2">
            <a:schemeClr val="accent1"/>
          </a:lnRef>
          <a:fillRef idx="1">
            <a:schemeClr val="lt1"/>
          </a:fillRef>
          <a:effectRef idx="0">
            <a:schemeClr val="accent1"/>
          </a:effectRef>
          <a:fontRef idx="minor">
            <a:schemeClr val="dk1"/>
          </a:fontRef>
        </p:style>
        <p:txBody>
          <a:bodyPr lIns="91431" tIns="45715" rIns="91431" bIns="45715" rtlCol="0" anchor="ctr"/>
          <a:lstStyle/>
          <a:p>
            <a:pPr algn="ctr"/>
            <a:endParaRPr lang="en-US" dirty="0"/>
          </a:p>
        </p:txBody>
      </p:sp>
      <p:sp>
        <p:nvSpPr>
          <p:cNvPr id="70" name="Abgerundetes Rechteck 69"/>
          <p:cNvSpPr/>
          <p:nvPr/>
        </p:nvSpPr>
        <p:spPr>
          <a:xfrm>
            <a:off x="14703957" y="10594951"/>
            <a:ext cx="13088479" cy="817195"/>
          </a:xfrm>
          <a:prstGeom prst="roundRect">
            <a:avLst/>
          </a:prstGeom>
          <a:noFill/>
          <a:ln w="57150"/>
        </p:spPr>
        <p:style>
          <a:lnRef idx="2">
            <a:schemeClr val="accent1"/>
          </a:lnRef>
          <a:fillRef idx="1">
            <a:schemeClr val="lt1"/>
          </a:fillRef>
          <a:effectRef idx="0">
            <a:schemeClr val="accent1"/>
          </a:effectRef>
          <a:fontRef idx="minor">
            <a:schemeClr val="dk1"/>
          </a:fontRef>
        </p:style>
        <p:txBody>
          <a:bodyPr lIns="91431" tIns="45715" rIns="91431" bIns="45715" rtlCol="0" anchor="ctr"/>
          <a:lstStyle/>
          <a:p>
            <a:pPr algn="ctr"/>
            <a:endParaRPr lang="en-US" dirty="0"/>
          </a:p>
        </p:txBody>
      </p:sp>
      <p:sp>
        <p:nvSpPr>
          <p:cNvPr id="71" name="Abgerundetes Rechteck 70"/>
          <p:cNvSpPr/>
          <p:nvPr/>
        </p:nvSpPr>
        <p:spPr>
          <a:xfrm>
            <a:off x="28677070" y="22211193"/>
            <a:ext cx="13088479" cy="817195"/>
          </a:xfrm>
          <a:prstGeom prst="roundRect">
            <a:avLst/>
          </a:prstGeom>
          <a:noFill/>
          <a:ln w="57150"/>
        </p:spPr>
        <p:style>
          <a:lnRef idx="2">
            <a:schemeClr val="accent1"/>
          </a:lnRef>
          <a:fillRef idx="1">
            <a:schemeClr val="lt1"/>
          </a:fillRef>
          <a:effectRef idx="0">
            <a:schemeClr val="accent1"/>
          </a:effectRef>
          <a:fontRef idx="minor">
            <a:schemeClr val="dk1"/>
          </a:fontRef>
        </p:style>
        <p:txBody>
          <a:bodyPr lIns="91431" tIns="45715" rIns="91431" bIns="45715" rtlCol="0" anchor="ctr"/>
          <a:lstStyle/>
          <a:p>
            <a:pPr algn="ctr"/>
            <a:endParaRPr lang="en-US" dirty="0"/>
          </a:p>
        </p:txBody>
      </p:sp>
      <p:sp>
        <p:nvSpPr>
          <p:cNvPr id="73" name="Textfeld 72"/>
          <p:cNvSpPr txBox="1"/>
          <p:nvPr/>
        </p:nvSpPr>
        <p:spPr>
          <a:xfrm>
            <a:off x="14825792" y="5934800"/>
            <a:ext cx="12844810" cy="4401205"/>
          </a:xfrm>
          <a:prstGeom prst="rect">
            <a:avLst/>
          </a:prstGeom>
          <a:noFill/>
        </p:spPr>
        <p:txBody>
          <a:bodyPr wrap="square" rtlCol="0">
            <a:spAutoFit/>
          </a:bodyPr>
          <a:lstStyle/>
          <a:p>
            <a:pPr algn="just"/>
            <a:r>
              <a:rPr lang="en-US" sz="2800" dirty="0" smtClean="0">
                <a:latin typeface="Calibri" panose="020F0502020204030204" pitchFamily="34" charset="0"/>
              </a:rPr>
              <a:t>In a first analysis, the impact of the phase measurements to a code-only solution is investigated. The code-only solution (left part of Figure 1) shows promising results, especially for the N- and E-component. The deviation from the true position reaches sub-5m within a minute approximately and sub- 1m after ~ 10 minutes. </a:t>
            </a:r>
          </a:p>
          <a:p>
            <a:pPr algn="just"/>
            <a:r>
              <a:rPr lang="en-US" sz="2800" dirty="0" smtClean="0">
                <a:latin typeface="Calibri" panose="020F0502020204030204" pitchFamily="34" charset="0"/>
              </a:rPr>
              <a:t>However the results get worse by a factor of 10 when additionally using phase observations (right part). This indicates poor quality of phase data and the presence of (large) cycle slips in the observations. </a:t>
            </a:r>
          </a:p>
          <a:p>
            <a:pPr algn="just"/>
            <a:r>
              <a:rPr lang="en-US" sz="2800" dirty="0" smtClean="0">
                <a:latin typeface="Calibri" panose="020F0502020204030204" pitchFamily="34" charset="0"/>
              </a:rPr>
              <a:t>A reasonable explanation for a large number of cycle slips is a process called </a:t>
            </a:r>
            <a:r>
              <a:rPr lang="en-US" sz="2800" i="1" dirty="0" smtClean="0">
                <a:latin typeface="Calibri" panose="020F0502020204030204" pitchFamily="34" charset="0"/>
              </a:rPr>
              <a:t>duty cycling</a:t>
            </a:r>
            <a:r>
              <a:rPr lang="en-US" sz="2800" dirty="0" smtClean="0">
                <a:latin typeface="Calibri" panose="020F0502020204030204" pitchFamily="34" charset="0"/>
              </a:rPr>
              <a:t>. Thereby the device measures only for a fraction of every second and turns to standby for the remaining time. This can cause the loss of the ambiguity parameter.   </a:t>
            </a:r>
            <a:endParaRPr lang="en-US" sz="2800" dirty="0">
              <a:latin typeface="Calibri" panose="020F0502020204030204" pitchFamily="34" charset="0"/>
            </a:endParaRPr>
          </a:p>
        </p:txBody>
      </p:sp>
      <p:sp>
        <p:nvSpPr>
          <p:cNvPr id="74" name="Textfeld 73"/>
          <p:cNvSpPr txBox="1"/>
          <p:nvPr/>
        </p:nvSpPr>
        <p:spPr>
          <a:xfrm>
            <a:off x="14908867" y="16966068"/>
            <a:ext cx="12989101" cy="4401205"/>
          </a:xfrm>
          <a:prstGeom prst="rect">
            <a:avLst/>
          </a:prstGeom>
          <a:noFill/>
        </p:spPr>
        <p:txBody>
          <a:bodyPr wrap="square" rtlCol="0">
            <a:spAutoFit/>
          </a:bodyPr>
          <a:lstStyle/>
          <a:p>
            <a:pPr algn="just"/>
            <a:r>
              <a:rPr lang="en-US" sz="2800" dirty="0" smtClean="0">
                <a:latin typeface="Calibri" panose="020F0502020204030204" pitchFamily="34" charset="0"/>
              </a:rPr>
              <a:t>As mentioned before, phase data of the Huawei P10 suffers from cycle slips in quite big way. This is easily visible in Figure 2, where results of </a:t>
            </a:r>
            <a:r>
              <a:rPr lang="en-US" sz="2800" dirty="0">
                <a:latin typeface="Calibri" panose="020F0502020204030204" pitchFamily="34" charset="0"/>
              </a:rPr>
              <a:t>a</a:t>
            </a:r>
            <a:r>
              <a:rPr lang="en-US" sz="2800" dirty="0" smtClean="0">
                <a:latin typeface="Calibri" panose="020F0502020204030204" pitchFamily="34" charset="0"/>
              </a:rPr>
              <a:t> cycle slip detection method implemented in </a:t>
            </a:r>
            <a:r>
              <a:rPr lang="en-US" sz="2800" dirty="0" err="1" smtClean="0">
                <a:latin typeface="Calibri" panose="020F0502020204030204" pitchFamily="34" charset="0"/>
              </a:rPr>
              <a:t>raPPPid</a:t>
            </a:r>
            <a:r>
              <a:rPr lang="en-US" sz="2800" dirty="0" smtClean="0">
                <a:latin typeface="Calibri" panose="020F0502020204030204" pitchFamily="34" charset="0"/>
              </a:rPr>
              <a:t> are shown. It uses the recorded phase and Doppler measurement of the last epoch to predict the new phase measurement and compares it with the observation. By using a pre-defined threshold for the difference between observation and prediction the algorithm decides to keep/dismiss the observation. </a:t>
            </a:r>
          </a:p>
          <a:p>
            <a:pPr algn="just"/>
            <a:r>
              <a:rPr lang="en-US" sz="2800" dirty="0" smtClean="0">
                <a:latin typeface="Calibri" panose="020F0502020204030204" pitchFamily="34" charset="0"/>
              </a:rPr>
              <a:t>In the shown case, a threshold of 2m was chosen and all observations above it were removed in advance of processing. Figure 3 shows the fact that some satellites suffer from a large number of cycle slips (G06,G11,G14) while others provide relatively stable phase measurements (G01,G03,G09).</a:t>
            </a:r>
          </a:p>
        </p:txBody>
      </p:sp>
      <p:sp>
        <p:nvSpPr>
          <p:cNvPr id="65" name="Textfeld 64"/>
          <p:cNvSpPr txBox="1"/>
          <p:nvPr/>
        </p:nvSpPr>
        <p:spPr>
          <a:xfrm>
            <a:off x="2034110" y="30485291"/>
            <a:ext cx="184731" cy="1354217"/>
          </a:xfrm>
          <a:prstGeom prst="rect">
            <a:avLst/>
          </a:prstGeom>
          <a:noFill/>
        </p:spPr>
        <p:txBody>
          <a:bodyPr wrap="none" rtlCol="0">
            <a:spAutoFit/>
          </a:bodyPr>
          <a:lstStyle/>
          <a:p>
            <a:endParaRPr lang="de-AT" dirty="0"/>
          </a:p>
        </p:txBody>
      </p:sp>
      <p:sp>
        <p:nvSpPr>
          <p:cNvPr id="81" name="Abgerundetes Rechteck 80"/>
          <p:cNvSpPr/>
          <p:nvPr/>
        </p:nvSpPr>
        <p:spPr>
          <a:xfrm>
            <a:off x="1018828" y="22328185"/>
            <a:ext cx="6655465" cy="817195"/>
          </a:xfrm>
          <a:prstGeom prst="roundRect">
            <a:avLst/>
          </a:prstGeom>
          <a:noFill/>
          <a:ln w="57150"/>
        </p:spPr>
        <p:style>
          <a:lnRef idx="2">
            <a:schemeClr val="accent1"/>
          </a:lnRef>
          <a:fillRef idx="1">
            <a:schemeClr val="lt1"/>
          </a:fillRef>
          <a:effectRef idx="0">
            <a:schemeClr val="accent1"/>
          </a:effectRef>
          <a:fontRef idx="minor">
            <a:schemeClr val="dk1"/>
          </a:fontRef>
        </p:style>
        <p:txBody>
          <a:bodyPr lIns="91431" tIns="45715" rIns="91431" bIns="45715" rtlCol="0" anchor="ctr"/>
          <a:lstStyle/>
          <a:p>
            <a:pPr algn="ctr"/>
            <a:endParaRPr lang="en-US" dirty="0"/>
          </a:p>
        </p:txBody>
      </p:sp>
      <p:sp>
        <p:nvSpPr>
          <p:cNvPr id="82" name="Textfeld 81"/>
          <p:cNvSpPr txBox="1"/>
          <p:nvPr/>
        </p:nvSpPr>
        <p:spPr>
          <a:xfrm>
            <a:off x="1093976" y="22366804"/>
            <a:ext cx="6264516" cy="707886"/>
          </a:xfrm>
          <a:prstGeom prst="rect">
            <a:avLst/>
          </a:prstGeom>
          <a:noFill/>
        </p:spPr>
        <p:txBody>
          <a:bodyPr wrap="square">
            <a:spAutoFit/>
          </a:bodyPr>
          <a:lstStyle/>
          <a:p>
            <a:pPr marL="742950" indent="-742950"/>
            <a:r>
              <a:rPr lang="en-US" sz="4000" b="1" cap="small" dirty="0" smtClean="0">
                <a:solidFill>
                  <a:schemeClr val="accent1">
                    <a:lumMod val="75000"/>
                  </a:schemeClr>
                </a:solidFill>
                <a:latin typeface="+mn-lt"/>
              </a:rPr>
              <a:t>Code only vs </a:t>
            </a:r>
            <a:r>
              <a:rPr lang="en-US" sz="4000" b="1" cap="small" dirty="0" err="1" smtClean="0">
                <a:solidFill>
                  <a:schemeClr val="accent1">
                    <a:lumMod val="75000"/>
                  </a:schemeClr>
                </a:solidFill>
                <a:latin typeface="+mn-lt"/>
              </a:rPr>
              <a:t>Code+Phase</a:t>
            </a:r>
            <a:r>
              <a:rPr lang="en-US" sz="4000" b="1" cap="small" dirty="0" smtClean="0">
                <a:solidFill>
                  <a:schemeClr val="accent1">
                    <a:lumMod val="75000"/>
                  </a:schemeClr>
                </a:solidFill>
                <a:latin typeface="+mn-lt"/>
              </a:rPr>
              <a:t> </a:t>
            </a:r>
            <a:endParaRPr lang="en-US" sz="4000" b="1" cap="small" dirty="0">
              <a:solidFill>
                <a:schemeClr val="accent1">
                  <a:lumMod val="75000"/>
                </a:schemeClr>
              </a:solidFill>
              <a:latin typeface="+mn-lt"/>
            </a:endParaRPr>
          </a:p>
        </p:txBody>
      </p:sp>
      <p:sp>
        <p:nvSpPr>
          <p:cNvPr id="87" name="Textfeld 86"/>
          <p:cNvSpPr txBox="1"/>
          <p:nvPr/>
        </p:nvSpPr>
        <p:spPr>
          <a:xfrm>
            <a:off x="28630642" y="22202030"/>
            <a:ext cx="12601400" cy="830997"/>
          </a:xfrm>
          <a:prstGeom prst="rect">
            <a:avLst/>
          </a:prstGeom>
          <a:noFill/>
        </p:spPr>
        <p:txBody>
          <a:bodyPr wrap="square">
            <a:spAutoFit/>
          </a:bodyPr>
          <a:lstStyle/>
          <a:p>
            <a:pPr algn="just"/>
            <a:r>
              <a:rPr lang="en-US" sz="4800" b="1" cap="small" dirty="0" smtClean="0">
                <a:solidFill>
                  <a:schemeClr val="accent1">
                    <a:lumMod val="75000"/>
                  </a:schemeClr>
                </a:solidFill>
                <a:latin typeface="+mn-lt"/>
              </a:rPr>
              <a:t>Conclusions</a:t>
            </a:r>
          </a:p>
        </p:txBody>
      </p:sp>
      <p:sp>
        <p:nvSpPr>
          <p:cNvPr id="88" name="Abgerundetes Rechteck 87"/>
          <p:cNvSpPr/>
          <p:nvPr/>
        </p:nvSpPr>
        <p:spPr>
          <a:xfrm>
            <a:off x="14703957" y="21634238"/>
            <a:ext cx="6655465" cy="817195"/>
          </a:xfrm>
          <a:prstGeom prst="roundRect">
            <a:avLst/>
          </a:prstGeom>
          <a:noFill/>
          <a:ln w="57150"/>
        </p:spPr>
        <p:style>
          <a:lnRef idx="2">
            <a:schemeClr val="accent1"/>
          </a:lnRef>
          <a:fillRef idx="1">
            <a:schemeClr val="lt1"/>
          </a:fillRef>
          <a:effectRef idx="0">
            <a:schemeClr val="accent1"/>
          </a:effectRef>
          <a:fontRef idx="minor">
            <a:schemeClr val="dk1"/>
          </a:fontRef>
        </p:style>
        <p:txBody>
          <a:bodyPr lIns="91431" tIns="45715" rIns="91431" bIns="45715" rtlCol="0" anchor="ctr"/>
          <a:lstStyle/>
          <a:p>
            <a:pPr algn="ctr"/>
            <a:endParaRPr lang="en-US" dirty="0"/>
          </a:p>
        </p:txBody>
      </p:sp>
      <p:sp>
        <p:nvSpPr>
          <p:cNvPr id="89" name="Textfeld 88"/>
          <p:cNvSpPr txBox="1"/>
          <p:nvPr/>
        </p:nvSpPr>
        <p:spPr>
          <a:xfrm>
            <a:off x="14825792" y="21688893"/>
            <a:ext cx="6673546" cy="707886"/>
          </a:xfrm>
          <a:prstGeom prst="rect">
            <a:avLst/>
          </a:prstGeom>
          <a:noFill/>
        </p:spPr>
        <p:txBody>
          <a:bodyPr wrap="square">
            <a:spAutoFit/>
          </a:bodyPr>
          <a:lstStyle/>
          <a:p>
            <a:pPr marL="742950" indent="-742950"/>
            <a:r>
              <a:rPr lang="en-US" sz="4000" b="1" cap="small" dirty="0" smtClean="0">
                <a:solidFill>
                  <a:schemeClr val="accent1">
                    <a:lumMod val="75000"/>
                  </a:schemeClr>
                </a:solidFill>
                <a:latin typeface="+mn-lt"/>
              </a:rPr>
              <a:t>Impact of Galileo observations</a:t>
            </a:r>
            <a:endParaRPr lang="en-US" sz="4000" b="1" cap="small" dirty="0">
              <a:solidFill>
                <a:schemeClr val="accent1">
                  <a:lumMod val="75000"/>
                </a:schemeClr>
              </a:solidFill>
              <a:latin typeface="+mn-lt"/>
            </a:endParaRPr>
          </a:p>
        </p:txBody>
      </p:sp>
      <p:sp>
        <p:nvSpPr>
          <p:cNvPr id="90" name="Rechteck 89"/>
          <p:cNvSpPr/>
          <p:nvPr/>
        </p:nvSpPr>
        <p:spPr>
          <a:xfrm>
            <a:off x="14607991" y="27494951"/>
            <a:ext cx="13597792" cy="1830612"/>
          </a:xfrm>
          <a:prstGeom prst="rect">
            <a:avLst/>
          </a:prstGeom>
          <a:ln w="76200"/>
          <a:effectLst/>
        </p:spPr>
        <p:style>
          <a:lnRef idx="2">
            <a:schemeClr val="accent1"/>
          </a:lnRef>
          <a:fillRef idx="1">
            <a:schemeClr val="lt1"/>
          </a:fillRef>
          <a:effectRef idx="0">
            <a:schemeClr val="accent1"/>
          </a:effectRef>
          <a:fontRef idx="minor">
            <a:schemeClr val="dk1"/>
          </a:fontRef>
        </p:style>
        <p:txBody>
          <a:bodyPr lIns="91431" tIns="45715" rIns="91431" bIns="45715" anchor="ctr"/>
          <a:lstStyle/>
          <a:p>
            <a:pPr algn="ctr" defTabSz="4176020" fontAlgn="auto">
              <a:spcBef>
                <a:spcPts val="0"/>
              </a:spcBef>
              <a:spcAft>
                <a:spcPts val="0"/>
              </a:spcAft>
              <a:defRPr/>
            </a:pPr>
            <a:endParaRPr lang="en-US"/>
          </a:p>
        </p:txBody>
      </p:sp>
      <p:sp>
        <p:nvSpPr>
          <p:cNvPr id="91" name="Rechteck 90"/>
          <p:cNvSpPr/>
          <p:nvPr/>
        </p:nvSpPr>
        <p:spPr>
          <a:xfrm>
            <a:off x="14798621" y="27659110"/>
            <a:ext cx="12951564" cy="1938992"/>
          </a:xfrm>
          <a:prstGeom prst="rect">
            <a:avLst/>
          </a:prstGeom>
        </p:spPr>
        <p:txBody>
          <a:bodyPr wrap="square">
            <a:spAutoFit/>
          </a:bodyPr>
          <a:lstStyle/>
          <a:p>
            <a:pPr defTabSz="4176020" fontAlgn="auto">
              <a:spcBef>
                <a:spcPts val="0"/>
              </a:spcBef>
              <a:spcAft>
                <a:spcPts val="0"/>
              </a:spcAft>
              <a:defRPr/>
            </a:pPr>
            <a:r>
              <a:rPr lang="en-GB" sz="2800" b="1" cap="small" dirty="0" err="1" smtClean="0">
                <a:solidFill>
                  <a:schemeClr val="accent1">
                    <a:lumMod val="75000"/>
                  </a:schemeClr>
                </a:solidFill>
              </a:rPr>
              <a:t>Aknowledgements</a:t>
            </a:r>
            <a:endParaRPr lang="en-GB" sz="2800" b="1" cap="small" dirty="0">
              <a:solidFill>
                <a:schemeClr val="accent1">
                  <a:lumMod val="75000"/>
                </a:schemeClr>
              </a:solidFill>
            </a:endParaRPr>
          </a:p>
          <a:p>
            <a:pPr defTabSz="4176020" fontAlgn="auto">
              <a:spcBef>
                <a:spcPts val="0"/>
              </a:spcBef>
              <a:spcAft>
                <a:spcPts val="0"/>
              </a:spcAft>
              <a:defRPr/>
            </a:pPr>
            <a:r>
              <a:rPr lang="en-US" sz="2000" dirty="0">
                <a:solidFill>
                  <a:schemeClr val="accent1">
                    <a:lumMod val="75000"/>
                  </a:schemeClr>
                </a:solidFill>
              </a:rPr>
              <a:t>Data for processing are mainly available through: </a:t>
            </a:r>
            <a:r>
              <a:rPr lang="en-US" sz="2000" dirty="0">
                <a:solidFill>
                  <a:schemeClr val="accent1">
                    <a:lumMod val="75000"/>
                  </a:schemeClr>
                </a:solidFill>
                <a:hlinkClick r:id="rId4"/>
              </a:rPr>
              <a:t>http://www.igs.org/</a:t>
            </a:r>
            <a:r>
              <a:rPr lang="en-US" sz="2000" dirty="0">
                <a:solidFill>
                  <a:schemeClr val="accent1">
                    <a:lumMod val="75000"/>
                  </a:schemeClr>
                </a:solidFill>
              </a:rPr>
              <a:t>, </a:t>
            </a:r>
            <a:r>
              <a:rPr lang="en-US" sz="2000" dirty="0">
                <a:solidFill>
                  <a:schemeClr val="accent1">
                    <a:lumMod val="75000"/>
                  </a:schemeClr>
                </a:solidFill>
                <a:hlinkClick r:id="rId5"/>
              </a:rPr>
              <a:t>https://cnes.fr</a:t>
            </a:r>
            <a:r>
              <a:rPr lang="en-US" sz="2000">
                <a:solidFill>
                  <a:schemeClr val="accent1">
                    <a:lumMod val="75000"/>
                  </a:schemeClr>
                </a:solidFill>
                <a:hlinkClick r:id="rId5"/>
              </a:rPr>
              <a:t>/</a:t>
            </a:r>
            <a:r>
              <a:rPr lang="en-US" sz="2000">
                <a:solidFill>
                  <a:schemeClr val="accent1">
                    <a:lumMod val="75000"/>
                  </a:schemeClr>
                </a:solidFill>
              </a:rPr>
              <a:t> </a:t>
            </a:r>
            <a:r>
              <a:rPr lang="en-US" sz="2000" smtClean="0">
                <a:solidFill>
                  <a:schemeClr val="accent1">
                    <a:lumMod val="75000"/>
                  </a:schemeClr>
                </a:solidFill>
              </a:rPr>
              <a:t> </a:t>
            </a:r>
            <a:endParaRPr lang="en-US" sz="2000" dirty="0">
              <a:solidFill>
                <a:schemeClr val="accent1">
                  <a:lumMod val="75000"/>
                </a:schemeClr>
              </a:solidFill>
            </a:endParaRPr>
          </a:p>
          <a:p>
            <a:pPr defTabSz="4176020" fontAlgn="auto">
              <a:spcBef>
                <a:spcPts val="0"/>
              </a:spcBef>
              <a:spcAft>
                <a:spcPts val="0"/>
              </a:spcAft>
              <a:defRPr/>
            </a:pPr>
            <a:r>
              <a:rPr lang="en-US" sz="2000" dirty="0">
                <a:solidFill>
                  <a:schemeClr val="accent1">
                    <a:lumMod val="75000"/>
                  </a:schemeClr>
                </a:solidFill>
              </a:rPr>
              <a:t>Geo++ RINEX Logger: </a:t>
            </a:r>
            <a:r>
              <a:rPr lang="en-US" sz="2000" dirty="0">
                <a:solidFill>
                  <a:schemeClr val="accent1">
                    <a:lumMod val="75000"/>
                  </a:schemeClr>
                </a:solidFill>
                <a:hlinkClick r:id="rId6"/>
              </a:rPr>
              <a:t>https://play.google.com/store/apps/details?id=de.geopp.rinexlogger&amp;hl=de_AT</a:t>
            </a:r>
            <a:endParaRPr lang="en-US" sz="2000" dirty="0">
              <a:solidFill>
                <a:schemeClr val="accent1">
                  <a:lumMod val="75000"/>
                </a:schemeClr>
              </a:solidFill>
            </a:endParaRPr>
          </a:p>
          <a:p>
            <a:pPr defTabSz="4176020" fontAlgn="auto">
              <a:spcBef>
                <a:spcPts val="0"/>
              </a:spcBef>
              <a:spcAft>
                <a:spcPts val="0"/>
              </a:spcAft>
              <a:defRPr/>
            </a:pPr>
            <a:r>
              <a:rPr lang="en-US" sz="2000" dirty="0">
                <a:solidFill>
                  <a:schemeClr val="accent1">
                    <a:lumMod val="75000"/>
                  </a:schemeClr>
                </a:solidFill>
              </a:rPr>
              <a:t>The authors acknowledge the IGS  and CNES for providing their data.</a:t>
            </a:r>
            <a:endParaRPr lang="en-GB" sz="2000" dirty="0">
              <a:solidFill>
                <a:schemeClr val="accent1">
                  <a:lumMod val="75000"/>
                </a:schemeClr>
              </a:solidFill>
            </a:endParaRPr>
          </a:p>
          <a:p>
            <a:pPr defTabSz="4176020" fontAlgn="auto">
              <a:spcBef>
                <a:spcPts val="0"/>
              </a:spcBef>
              <a:spcAft>
                <a:spcPts val="0"/>
              </a:spcAft>
              <a:defRPr/>
            </a:pPr>
            <a:endParaRPr lang="en-GB" sz="3200" b="1" cap="small" dirty="0">
              <a:solidFill>
                <a:schemeClr val="accent1">
                  <a:lumMod val="75000"/>
                </a:schemeClr>
              </a:solidFill>
              <a:latin typeface="+mn-lt"/>
            </a:endParaRPr>
          </a:p>
        </p:txBody>
      </p:sp>
      <p:sp>
        <p:nvSpPr>
          <p:cNvPr id="94" name="Textfeld 39"/>
          <p:cNvSpPr txBox="1">
            <a:spLocks noChangeArrowheads="1"/>
          </p:cNvSpPr>
          <p:nvPr/>
        </p:nvSpPr>
        <p:spPr bwMode="auto">
          <a:xfrm>
            <a:off x="1851702" y="28217476"/>
            <a:ext cx="11355753" cy="707886"/>
          </a:xfrm>
          <a:prstGeom prst="rect">
            <a:avLst/>
          </a:prstGeom>
          <a:noFill/>
          <a:ln w="9525">
            <a:noFill/>
            <a:miter lim="800000"/>
            <a:headEnd/>
            <a:tailEnd/>
          </a:ln>
        </p:spPr>
        <p:txBody>
          <a:bodyPr wrap="square">
            <a:spAutoFit/>
          </a:bodyPr>
          <a:lstStyle/>
          <a:p>
            <a:pPr algn="ctr"/>
            <a:r>
              <a:rPr lang="de-DE" sz="2000" dirty="0" smtClean="0">
                <a:latin typeface="Calibri" pitchFamily="34" charset="0"/>
              </a:rPr>
              <a:t>Fig. 1: </a:t>
            </a:r>
            <a:r>
              <a:rPr lang="de-DE" sz="2000" dirty="0" err="1" smtClean="0">
                <a:latin typeface="Calibri" pitchFamily="34" charset="0"/>
              </a:rPr>
              <a:t>Comparison</a:t>
            </a:r>
            <a:r>
              <a:rPr lang="de-DE" sz="2000" dirty="0" smtClean="0">
                <a:latin typeface="Calibri" pitchFamily="34" charset="0"/>
              </a:rPr>
              <a:t> </a:t>
            </a:r>
            <a:r>
              <a:rPr lang="de-DE" sz="2000" dirty="0" err="1" smtClean="0">
                <a:latin typeface="Calibri" pitchFamily="34" charset="0"/>
              </a:rPr>
              <a:t>of</a:t>
            </a:r>
            <a:r>
              <a:rPr lang="de-DE" sz="2000" dirty="0" smtClean="0">
                <a:latin typeface="Calibri" pitchFamily="34" charset="0"/>
              </a:rPr>
              <a:t> </a:t>
            </a:r>
            <a:r>
              <a:rPr lang="de-DE" sz="2000" dirty="0" err="1">
                <a:latin typeface="Calibri" pitchFamily="34" charset="0"/>
              </a:rPr>
              <a:t>c</a:t>
            </a:r>
            <a:r>
              <a:rPr lang="de-DE" sz="2000" dirty="0" err="1" smtClean="0">
                <a:latin typeface="Calibri" pitchFamily="34" charset="0"/>
              </a:rPr>
              <a:t>oordinate</a:t>
            </a:r>
            <a:r>
              <a:rPr lang="de-DE" sz="2000" dirty="0" smtClean="0">
                <a:latin typeface="Calibri" pitchFamily="34" charset="0"/>
              </a:rPr>
              <a:t> </a:t>
            </a:r>
            <a:r>
              <a:rPr lang="de-DE" sz="2000" dirty="0" err="1" smtClean="0">
                <a:latin typeface="Calibri" pitchFamily="34" charset="0"/>
              </a:rPr>
              <a:t>deviation</a:t>
            </a:r>
            <a:r>
              <a:rPr lang="de-DE" sz="2000" dirty="0" smtClean="0">
                <a:latin typeface="Calibri" pitchFamily="34" charset="0"/>
              </a:rPr>
              <a:t> </a:t>
            </a:r>
            <a:r>
              <a:rPr lang="de-DE" sz="2000" dirty="0" err="1" smtClean="0">
                <a:latin typeface="Calibri" pitchFamily="34" charset="0"/>
              </a:rPr>
              <a:t>to</a:t>
            </a:r>
            <a:r>
              <a:rPr lang="de-DE" sz="2000" dirty="0" smtClean="0">
                <a:latin typeface="Calibri" pitchFamily="34" charset="0"/>
              </a:rPr>
              <a:t> </a:t>
            </a:r>
            <a:r>
              <a:rPr lang="de-DE" sz="2000" dirty="0" err="1" smtClean="0">
                <a:latin typeface="Calibri" pitchFamily="34" charset="0"/>
              </a:rPr>
              <a:t>true</a:t>
            </a:r>
            <a:r>
              <a:rPr lang="de-DE" sz="2000" dirty="0" smtClean="0">
                <a:latin typeface="Calibri" pitchFamily="34" charset="0"/>
              </a:rPr>
              <a:t> </a:t>
            </a:r>
            <a:r>
              <a:rPr lang="de-DE" sz="2000" dirty="0" err="1" smtClean="0">
                <a:latin typeface="Calibri" pitchFamily="34" charset="0"/>
              </a:rPr>
              <a:t>position</a:t>
            </a:r>
            <a:r>
              <a:rPr lang="de-DE" sz="2000" dirty="0" smtClean="0">
                <a:latin typeface="Calibri" pitchFamily="34" charset="0"/>
              </a:rPr>
              <a:t> (N , E, H) </a:t>
            </a:r>
            <a:r>
              <a:rPr lang="de-DE" sz="2000" dirty="0" err="1" smtClean="0">
                <a:latin typeface="Calibri" pitchFamily="34" charset="0"/>
              </a:rPr>
              <a:t>from</a:t>
            </a:r>
            <a:r>
              <a:rPr lang="de-DE" sz="2000" dirty="0" smtClean="0">
                <a:latin typeface="Calibri" pitchFamily="34" charset="0"/>
              </a:rPr>
              <a:t> </a:t>
            </a:r>
            <a:r>
              <a:rPr lang="de-DE" sz="2000" dirty="0" err="1" smtClean="0">
                <a:latin typeface="Calibri" pitchFamily="34" charset="0"/>
              </a:rPr>
              <a:t>raPPPid</a:t>
            </a:r>
            <a:r>
              <a:rPr lang="de-DE" sz="2000" dirty="0" smtClean="0">
                <a:latin typeface="Calibri" pitchFamily="34" charset="0"/>
              </a:rPr>
              <a:t> </a:t>
            </a:r>
            <a:r>
              <a:rPr lang="de-DE" sz="2000" dirty="0" err="1" smtClean="0">
                <a:latin typeface="Calibri" pitchFamily="34" charset="0"/>
              </a:rPr>
              <a:t>processing</a:t>
            </a:r>
            <a:r>
              <a:rPr lang="de-DE" sz="2000" dirty="0" smtClean="0">
                <a:latin typeface="Calibri" pitchFamily="34" charset="0"/>
              </a:rPr>
              <a:t>, 04.10.2018</a:t>
            </a:r>
            <a:endParaRPr lang="en-US" sz="2000" dirty="0" smtClean="0">
              <a:latin typeface="Calibri" pitchFamily="34" charset="0"/>
            </a:endParaRPr>
          </a:p>
          <a:p>
            <a:pPr algn="ctr"/>
            <a:r>
              <a:rPr lang="en-US" sz="2000" dirty="0" smtClean="0">
                <a:latin typeface="Calibri" pitchFamily="34" charset="0"/>
              </a:rPr>
              <a:t>(left: Solution using only code measurements, </a:t>
            </a:r>
            <a:r>
              <a:rPr lang="en-US" sz="2000" dirty="0">
                <a:latin typeface="Calibri" pitchFamily="34" charset="0"/>
              </a:rPr>
              <a:t>right: Solution using only </a:t>
            </a:r>
            <a:r>
              <a:rPr lang="en-US" sz="2000" dirty="0" smtClean="0">
                <a:latin typeface="Calibri" pitchFamily="34" charset="0"/>
              </a:rPr>
              <a:t>code + phase </a:t>
            </a:r>
            <a:r>
              <a:rPr lang="en-US" sz="2000" dirty="0">
                <a:latin typeface="Calibri" pitchFamily="34" charset="0"/>
              </a:rPr>
              <a:t>measurements)</a:t>
            </a:r>
            <a:endParaRPr lang="de-DE" sz="2000" dirty="0">
              <a:latin typeface="Calibri" pitchFamily="34" charset="0"/>
            </a:endParaRPr>
          </a:p>
        </p:txBody>
      </p:sp>
      <p:sp>
        <p:nvSpPr>
          <p:cNvPr id="97" name="Textfeld 96"/>
          <p:cNvSpPr txBox="1"/>
          <p:nvPr/>
        </p:nvSpPr>
        <p:spPr>
          <a:xfrm>
            <a:off x="14801322" y="22899952"/>
            <a:ext cx="12965034" cy="2246769"/>
          </a:xfrm>
          <a:prstGeom prst="rect">
            <a:avLst/>
          </a:prstGeom>
          <a:noFill/>
        </p:spPr>
        <p:txBody>
          <a:bodyPr wrap="square" rtlCol="0">
            <a:spAutoFit/>
          </a:bodyPr>
          <a:lstStyle/>
          <a:p>
            <a:pPr algn="just"/>
            <a:r>
              <a:rPr lang="en-US" sz="2800" dirty="0" smtClean="0">
                <a:latin typeface="Calibri" panose="020F0502020204030204" pitchFamily="34" charset="0"/>
              </a:rPr>
              <a:t>This part analyses the impact of Galileo observations on the solution. Therefore these were added in the processing routine. However, since the smartphone was not able to track more than three satellites maximum, the observations don’t have that much impact on the performance. Thus the results closely match those derived from GPS data only. This fact is confirmed by Figure 3.  </a:t>
            </a:r>
            <a:endParaRPr lang="en-US" sz="2800" dirty="0">
              <a:latin typeface="Calibri" panose="020F0502020204030204" pitchFamily="34" charset="0"/>
            </a:endParaRPr>
          </a:p>
        </p:txBody>
      </p:sp>
      <p:sp>
        <p:nvSpPr>
          <p:cNvPr id="98" name="Textfeld 97"/>
          <p:cNvSpPr txBox="1"/>
          <p:nvPr/>
        </p:nvSpPr>
        <p:spPr>
          <a:xfrm>
            <a:off x="28654534" y="23258974"/>
            <a:ext cx="13059587" cy="3108543"/>
          </a:xfrm>
          <a:prstGeom prst="rect">
            <a:avLst/>
          </a:prstGeom>
          <a:noFill/>
        </p:spPr>
        <p:txBody>
          <a:bodyPr wrap="square" rtlCol="0">
            <a:spAutoFit/>
          </a:bodyPr>
          <a:lstStyle/>
          <a:p>
            <a:pPr marL="457200" indent="-457200" algn="just">
              <a:buFont typeface="Arial" panose="020B0604020202020204" pitchFamily="34" charset="0"/>
              <a:buChar char="•"/>
            </a:pPr>
            <a:r>
              <a:rPr lang="de-DE" sz="2800" dirty="0" smtClean="0">
                <a:latin typeface="Calibri" panose="020F0502020204030204" pitchFamily="34" charset="0"/>
              </a:rPr>
              <a:t>Code </a:t>
            </a:r>
            <a:r>
              <a:rPr lang="de-DE" sz="2800" dirty="0" err="1" smtClean="0">
                <a:latin typeface="Calibri" panose="020F0502020204030204" pitchFamily="34" charset="0"/>
              </a:rPr>
              <a:t>processing</a:t>
            </a:r>
            <a:r>
              <a:rPr lang="de-DE" sz="2800" dirty="0" smtClean="0">
                <a:latin typeface="Calibri" panose="020F0502020204030204" pitchFamily="34" charset="0"/>
              </a:rPr>
              <a:t> </a:t>
            </a:r>
            <a:r>
              <a:rPr lang="de-DE" sz="2800" dirty="0" err="1" smtClean="0">
                <a:latin typeface="Calibri" panose="020F0502020204030204" pitchFamily="34" charset="0"/>
              </a:rPr>
              <a:t>alone</a:t>
            </a:r>
            <a:r>
              <a:rPr lang="de-DE" sz="2800" dirty="0" smtClean="0">
                <a:latin typeface="Calibri" panose="020F0502020204030204" pitchFamily="34" charset="0"/>
              </a:rPr>
              <a:t> </a:t>
            </a:r>
            <a:r>
              <a:rPr lang="de-DE" sz="2800" dirty="0" err="1" smtClean="0">
                <a:latin typeface="Calibri" panose="020F0502020204030204" pitchFamily="34" charset="0"/>
              </a:rPr>
              <a:t>yields</a:t>
            </a:r>
            <a:r>
              <a:rPr lang="de-DE" sz="2800" dirty="0" smtClean="0">
                <a:latin typeface="Calibri" panose="020F0502020204030204" pitchFamily="34" charset="0"/>
              </a:rPr>
              <a:t> 1m-accuracy after </a:t>
            </a:r>
            <a:r>
              <a:rPr lang="de-DE" sz="2800" dirty="0" err="1" smtClean="0">
                <a:latin typeface="Calibri" panose="020F0502020204030204" pitchFamily="34" charset="0"/>
              </a:rPr>
              <a:t>few</a:t>
            </a:r>
            <a:r>
              <a:rPr lang="de-DE" sz="2800" dirty="0" smtClean="0">
                <a:latin typeface="Calibri" panose="020F0502020204030204" pitchFamily="34" charset="0"/>
              </a:rPr>
              <a:t> </a:t>
            </a:r>
            <a:r>
              <a:rPr lang="de-DE" sz="2800" dirty="0" err="1" smtClean="0">
                <a:latin typeface="Calibri" panose="020F0502020204030204" pitchFamily="34" charset="0"/>
              </a:rPr>
              <a:t>minutes</a:t>
            </a:r>
            <a:r>
              <a:rPr lang="de-DE" sz="2800" dirty="0" smtClean="0">
                <a:latin typeface="Calibri" panose="020F0502020204030204" pitchFamily="34" charset="0"/>
              </a:rPr>
              <a:t> in N- </a:t>
            </a:r>
            <a:r>
              <a:rPr lang="de-DE" sz="2800" dirty="0" err="1" smtClean="0">
                <a:latin typeface="Calibri" panose="020F0502020204030204" pitchFamily="34" charset="0"/>
              </a:rPr>
              <a:t>and</a:t>
            </a:r>
            <a:r>
              <a:rPr lang="de-DE" sz="2800" dirty="0" smtClean="0">
                <a:latin typeface="Calibri" panose="020F0502020204030204" pitchFamily="34" charset="0"/>
              </a:rPr>
              <a:t> E-</a:t>
            </a:r>
            <a:r>
              <a:rPr lang="de-DE" sz="2800" dirty="0" err="1" smtClean="0">
                <a:latin typeface="Calibri" panose="020F0502020204030204" pitchFamily="34" charset="0"/>
              </a:rPr>
              <a:t>component</a:t>
            </a:r>
            <a:r>
              <a:rPr lang="de-DE" sz="2800" dirty="0" smtClean="0">
                <a:latin typeface="Calibri" panose="020F0502020204030204" pitchFamily="34" charset="0"/>
              </a:rPr>
              <a:t>, </a:t>
            </a:r>
            <a:r>
              <a:rPr lang="de-DE" sz="2800" dirty="0" err="1" smtClean="0">
                <a:latin typeface="Calibri" panose="020F0502020204030204" pitchFamily="34" charset="0"/>
              </a:rPr>
              <a:t>sub</a:t>
            </a:r>
            <a:r>
              <a:rPr lang="de-DE" sz="2800" dirty="0" smtClean="0">
                <a:latin typeface="Calibri" panose="020F0502020204030204" pitchFamily="34" charset="0"/>
              </a:rPr>
              <a:t> 5m-accuracy in </a:t>
            </a:r>
            <a:r>
              <a:rPr lang="de-DE" sz="2800" dirty="0" err="1" smtClean="0">
                <a:latin typeface="Calibri" panose="020F0502020204030204" pitchFamily="34" charset="0"/>
              </a:rPr>
              <a:t>height</a:t>
            </a:r>
            <a:endParaRPr lang="de-AT" sz="2800" dirty="0" smtClean="0">
              <a:latin typeface="Calibri" panose="020F0502020204030204" pitchFamily="34" charset="0"/>
            </a:endParaRPr>
          </a:p>
          <a:p>
            <a:pPr marL="457200" indent="-457200" algn="just">
              <a:buFont typeface="Arial" panose="020B0604020202020204" pitchFamily="34" charset="0"/>
              <a:buChar char="•"/>
            </a:pPr>
            <a:r>
              <a:rPr lang="de-DE" sz="2800" dirty="0" smtClean="0">
                <a:latin typeface="Calibri" panose="020F0502020204030204" pitchFamily="34" charset="0"/>
              </a:rPr>
              <a:t>Phase </a:t>
            </a:r>
            <a:r>
              <a:rPr lang="de-DE" sz="2800" dirty="0" err="1" smtClean="0">
                <a:latin typeface="Calibri" panose="020F0502020204030204" pitchFamily="34" charset="0"/>
              </a:rPr>
              <a:t>observations</a:t>
            </a:r>
            <a:r>
              <a:rPr lang="de-DE" sz="2800" dirty="0" smtClean="0">
                <a:latin typeface="Calibri" panose="020F0502020204030204" pitchFamily="34" charset="0"/>
              </a:rPr>
              <a:t> </a:t>
            </a:r>
            <a:r>
              <a:rPr lang="de-DE" sz="2800" dirty="0" err="1" smtClean="0">
                <a:latin typeface="Calibri" panose="020F0502020204030204" pitchFamily="34" charset="0"/>
              </a:rPr>
              <a:t>are</a:t>
            </a:r>
            <a:r>
              <a:rPr lang="de-DE" sz="2800" dirty="0" smtClean="0">
                <a:latin typeface="Calibri" panose="020F0502020204030204" pitchFamily="34" charset="0"/>
              </a:rPr>
              <a:t> </a:t>
            </a:r>
            <a:r>
              <a:rPr lang="de-DE" sz="2800" dirty="0" err="1" smtClean="0">
                <a:latin typeface="Calibri" panose="020F0502020204030204" pitchFamily="34" charset="0"/>
              </a:rPr>
              <a:t>of</a:t>
            </a:r>
            <a:r>
              <a:rPr lang="de-DE" sz="2800" dirty="0" smtClean="0">
                <a:latin typeface="Calibri" panose="020F0502020204030204" pitchFamily="34" charset="0"/>
              </a:rPr>
              <a:t> </a:t>
            </a:r>
            <a:r>
              <a:rPr lang="de-DE" sz="2800" dirty="0" err="1" smtClean="0">
                <a:latin typeface="Calibri" panose="020F0502020204030204" pitchFamily="34" charset="0"/>
              </a:rPr>
              <a:t>low</a:t>
            </a:r>
            <a:r>
              <a:rPr lang="de-DE" sz="2800" dirty="0" smtClean="0">
                <a:latin typeface="Calibri" panose="020F0502020204030204" pitchFamily="34" charset="0"/>
              </a:rPr>
              <a:t> </a:t>
            </a:r>
            <a:r>
              <a:rPr lang="de-DE" sz="2800" dirty="0" err="1" smtClean="0">
                <a:latin typeface="Calibri" panose="020F0502020204030204" pitchFamily="34" charset="0"/>
              </a:rPr>
              <a:t>quality</a:t>
            </a:r>
            <a:r>
              <a:rPr lang="de-DE" sz="2800" dirty="0" smtClean="0">
                <a:latin typeface="Calibri" panose="020F0502020204030204" pitchFamily="34" charset="0"/>
              </a:rPr>
              <a:t> </a:t>
            </a:r>
            <a:r>
              <a:rPr lang="de-DE" sz="2800" dirty="0" err="1" smtClean="0">
                <a:latin typeface="Calibri" panose="020F0502020204030204" pitchFamily="34" charset="0"/>
              </a:rPr>
              <a:t>and</a:t>
            </a:r>
            <a:r>
              <a:rPr lang="de-DE" sz="2800" dirty="0" smtClean="0">
                <a:latin typeface="Calibri" panose="020F0502020204030204" pitchFamily="34" charset="0"/>
              </a:rPr>
              <a:t> </a:t>
            </a:r>
            <a:r>
              <a:rPr lang="de-DE" sz="2800" dirty="0" err="1" smtClean="0">
                <a:latin typeface="Calibri" panose="020F0502020204030204" pitchFamily="34" charset="0"/>
              </a:rPr>
              <a:t>worsen</a:t>
            </a:r>
            <a:r>
              <a:rPr lang="de-DE" sz="2800" dirty="0" smtClean="0">
                <a:latin typeface="Calibri" panose="020F0502020204030204" pitchFamily="34" charset="0"/>
              </a:rPr>
              <a:t> </a:t>
            </a:r>
            <a:r>
              <a:rPr lang="de-DE" sz="2800" dirty="0" err="1" smtClean="0">
                <a:latin typeface="Calibri" panose="020F0502020204030204" pitchFamily="34" charset="0"/>
              </a:rPr>
              <a:t>the</a:t>
            </a:r>
            <a:r>
              <a:rPr lang="de-DE" sz="2800" dirty="0" smtClean="0">
                <a:latin typeface="Calibri" panose="020F0502020204030204" pitchFamily="34" charset="0"/>
              </a:rPr>
              <a:t> </a:t>
            </a:r>
            <a:r>
              <a:rPr lang="de-DE" sz="2800" dirty="0" err="1" smtClean="0">
                <a:latin typeface="Calibri" panose="020F0502020204030204" pitchFamily="34" charset="0"/>
              </a:rPr>
              <a:t>results</a:t>
            </a:r>
            <a:r>
              <a:rPr lang="de-DE" sz="2800" dirty="0" smtClean="0">
                <a:latin typeface="Calibri" panose="020F0502020204030204" pitchFamily="34" charset="0"/>
              </a:rPr>
              <a:t> </a:t>
            </a:r>
            <a:r>
              <a:rPr lang="de-DE" sz="2800" dirty="0" err="1" smtClean="0">
                <a:latin typeface="Calibri" panose="020F0502020204030204" pitchFamily="34" charset="0"/>
              </a:rPr>
              <a:t>by</a:t>
            </a:r>
            <a:r>
              <a:rPr lang="de-DE" sz="2800" dirty="0" smtClean="0">
                <a:latin typeface="Calibri" panose="020F0502020204030204" pitchFamily="34" charset="0"/>
              </a:rPr>
              <a:t> </a:t>
            </a:r>
            <a:r>
              <a:rPr lang="de-DE" sz="2800" dirty="0" err="1" smtClean="0">
                <a:latin typeface="Calibri" panose="020F0502020204030204" pitchFamily="34" charset="0"/>
              </a:rPr>
              <a:t>factor</a:t>
            </a:r>
            <a:r>
              <a:rPr lang="de-DE" sz="2800" dirty="0" smtClean="0">
                <a:latin typeface="Calibri" panose="020F0502020204030204" pitchFamily="34" charset="0"/>
              </a:rPr>
              <a:t> 10 </a:t>
            </a:r>
          </a:p>
          <a:p>
            <a:pPr marL="457200" indent="-457200" algn="just">
              <a:buFont typeface="Arial" panose="020B0604020202020204" pitchFamily="34" charset="0"/>
              <a:buChar char="•"/>
            </a:pPr>
            <a:r>
              <a:rPr lang="de-AT" sz="2800" dirty="0" smtClean="0">
                <a:latin typeface="Calibri" panose="020F0502020204030204" pitchFamily="34" charset="0"/>
              </a:rPr>
              <a:t>Cycle </a:t>
            </a:r>
            <a:r>
              <a:rPr lang="de-AT" sz="2800" dirty="0" err="1" smtClean="0">
                <a:latin typeface="Calibri" panose="020F0502020204030204" pitchFamily="34" charset="0"/>
              </a:rPr>
              <a:t>slip</a:t>
            </a:r>
            <a:r>
              <a:rPr lang="de-AT" sz="2800" dirty="0" smtClean="0">
                <a:latin typeface="Calibri" panose="020F0502020204030204" pitchFamily="34" charset="0"/>
              </a:rPr>
              <a:t> </a:t>
            </a:r>
            <a:r>
              <a:rPr lang="de-AT" sz="2800" dirty="0" err="1" smtClean="0">
                <a:latin typeface="Calibri" panose="020F0502020204030204" pitchFamily="34" charset="0"/>
              </a:rPr>
              <a:t>detection</a:t>
            </a:r>
            <a:r>
              <a:rPr lang="de-AT" sz="2800" dirty="0" smtClean="0">
                <a:latin typeface="Calibri" panose="020F0502020204030204" pitchFamily="34" charset="0"/>
              </a:rPr>
              <a:t> </a:t>
            </a:r>
            <a:r>
              <a:rPr lang="de-AT" sz="2800" dirty="0" err="1" smtClean="0">
                <a:latin typeface="Calibri" panose="020F0502020204030204" pitchFamily="34" charset="0"/>
              </a:rPr>
              <a:t>is</a:t>
            </a:r>
            <a:r>
              <a:rPr lang="de-AT" sz="2800" dirty="0" smtClean="0">
                <a:latin typeface="Calibri" panose="020F0502020204030204" pitchFamily="34" charset="0"/>
              </a:rPr>
              <a:t> a </a:t>
            </a:r>
            <a:r>
              <a:rPr lang="de-AT" sz="2800" dirty="0" err="1" smtClean="0">
                <a:latin typeface="Calibri" panose="020F0502020204030204" pitchFamily="34" charset="0"/>
              </a:rPr>
              <a:t>crucial</a:t>
            </a:r>
            <a:r>
              <a:rPr lang="de-AT" sz="2800" dirty="0" smtClean="0">
                <a:latin typeface="Calibri" panose="020F0502020204030204" pitchFamily="34" charset="0"/>
              </a:rPr>
              <a:t> </a:t>
            </a:r>
            <a:r>
              <a:rPr lang="de-AT" sz="2800" dirty="0" err="1" smtClean="0">
                <a:latin typeface="Calibri" panose="020F0502020204030204" pitchFamily="34" charset="0"/>
              </a:rPr>
              <a:t>task</a:t>
            </a:r>
            <a:r>
              <a:rPr lang="de-AT" sz="2800" dirty="0" smtClean="0">
                <a:latin typeface="Calibri" panose="020F0502020204030204" pitchFamily="34" charset="0"/>
              </a:rPr>
              <a:t> </a:t>
            </a:r>
            <a:r>
              <a:rPr lang="de-AT" sz="2800" dirty="0" err="1" smtClean="0">
                <a:latin typeface="Calibri" panose="020F0502020204030204" pitchFamily="34" charset="0"/>
              </a:rPr>
              <a:t>when</a:t>
            </a:r>
            <a:r>
              <a:rPr lang="de-AT" sz="2800" dirty="0" smtClean="0">
                <a:latin typeface="Calibri" panose="020F0502020204030204" pitchFamily="34" charset="0"/>
              </a:rPr>
              <a:t> </a:t>
            </a:r>
            <a:r>
              <a:rPr lang="de-AT" sz="2800" dirty="0" err="1" smtClean="0">
                <a:latin typeface="Calibri" panose="020F0502020204030204" pitchFamily="34" charset="0"/>
              </a:rPr>
              <a:t>using</a:t>
            </a:r>
            <a:r>
              <a:rPr lang="de-AT" sz="2800" dirty="0" smtClean="0">
                <a:latin typeface="Calibri" panose="020F0502020204030204" pitchFamily="34" charset="0"/>
              </a:rPr>
              <a:t> </a:t>
            </a:r>
            <a:r>
              <a:rPr lang="de-AT" sz="2800" dirty="0" err="1" smtClean="0">
                <a:latin typeface="Calibri" panose="020F0502020204030204" pitchFamily="34" charset="0"/>
              </a:rPr>
              <a:t>smartphone</a:t>
            </a:r>
            <a:r>
              <a:rPr lang="de-AT" sz="2800" dirty="0" smtClean="0">
                <a:latin typeface="Calibri" panose="020F0502020204030204" pitchFamily="34" charset="0"/>
              </a:rPr>
              <a:t> </a:t>
            </a:r>
            <a:r>
              <a:rPr lang="de-AT" sz="2800" dirty="0" err="1" smtClean="0">
                <a:latin typeface="Calibri" panose="020F0502020204030204" pitchFamily="34" charset="0"/>
              </a:rPr>
              <a:t>data</a:t>
            </a:r>
            <a:endParaRPr lang="de-AT" sz="2800" dirty="0">
              <a:latin typeface="Calibri" panose="020F0502020204030204" pitchFamily="34" charset="0"/>
            </a:endParaRPr>
          </a:p>
          <a:p>
            <a:pPr marL="457200" indent="-457200" algn="just">
              <a:buFont typeface="Arial" panose="020B0604020202020204" pitchFamily="34" charset="0"/>
              <a:buChar char="•"/>
            </a:pPr>
            <a:r>
              <a:rPr lang="en-US" sz="2800" dirty="0" smtClean="0">
                <a:latin typeface="Calibri" panose="020F0502020204030204" pitchFamily="34" charset="0"/>
              </a:rPr>
              <a:t>Xiaomi </a:t>
            </a:r>
            <a:r>
              <a:rPr lang="en-US" sz="2800" dirty="0" err="1" smtClean="0">
                <a:latin typeface="Calibri" panose="020F0502020204030204" pitchFamily="34" charset="0"/>
              </a:rPr>
              <a:t>Mi</a:t>
            </a:r>
            <a:r>
              <a:rPr lang="en-US" sz="2800" dirty="0" smtClean="0">
                <a:latin typeface="Calibri" panose="020F0502020204030204" pitchFamily="34" charset="0"/>
              </a:rPr>
              <a:t> 8 shows better results, especially when also processing phase observations</a:t>
            </a:r>
          </a:p>
          <a:p>
            <a:pPr marL="457200" indent="-457200" algn="just">
              <a:buFont typeface="Arial" panose="020B0604020202020204" pitchFamily="34" charset="0"/>
              <a:buChar char="•"/>
            </a:pPr>
            <a:r>
              <a:rPr lang="en-US" sz="2800" dirty="0" smtClean="0">
                <a:latin typeface="Calibri" panose="020F0502020204030204" pitchFamily="34" charset="0"/>
              </a:rPr>
              <a:t>More Galileo satellites and usage </a:t>
            </a:r>
            <a:r>
              <a:rPr lang="en-US" sz="2800" dirty="0" smtClean="0">
                <a:latin typeface="Calibri" panose="020F0502020204030204" pitchFamily="34" charset="0"/>
              </a:rPr>
              <a:t>of more accurate regional ionosphere models </a:t>
            </a:r>
            <a:r>
              <a:rPr lang="en-US" sz="2800" dirty="0" smtClean="0">
                <a:latin typeface="Calibri" panose="020F0502020204030204" pitchFamily="34" charset="0"/>
              </a:rPr>
              <a:t>will improve </a:t>
            </a:r>
            <a:r>
              <a:rPr lang="en-US" sz="2800" dirty="0" smtClean="0">
                <a:latin typeface="Calibri" panose="020F0502020204030204" pitchFamily="34" charset="0"/>
              </a:rPr>
              <a:t>results</a:t>
            </a:r>
          </a:p>
        </p:txBody>
      </p:sp>
      <p:pic>
        <p:nvPicPr>
          <p:cNvPr id="2" name="Picture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8673359" y="6061028"/>
            <a:ext cx="6484707" cy="3714028"/>
          </a:xfrm>
          <a:prstGeom prst="rect">
            <a:avLst/>
          </a:prstGeom>
        </p:spPr>
      </p:pic>
      <p:pic>
        <p:nvPicPr>
          <p:cNvPr id="3" name="Pictur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558700" y="23646978"/>
            <a:ext cx="6126356" cy="4222800"/>
          </a:xfrm>
          <a:prstGeom prst="rect">
            <a:avLst/>
          </a:prstGeom>
        </p:spPr>
      </p:pic>
      <p:pic>
        <p:nvPicPr>
          <p:cNvPr id="23" name="Picture 2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93976" y="23593358"/>
            <a:ext cx="6086766" cy="4224355"/>
          </a:xfrm>
          <a:prstGeom prst="rect">
            <a:avLst/>
          </a:prstGeom>
        </p:spPr>
      </p:pic>
      <p:pic>
        <p:nvPicPr>
          <p:cNvPr id="24" name="Picture 2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5220567" y="5999053"/>
            <a:ext cx="6641111" cy="3825442"/>
          </a:xfrm>
          <a:prstGeom prst="rect">
            <a:avLst/>
          </a:prstGeom>
        </p:spPr>
      </p:pic>
      <p:sp>
        <p:nvSpPr>
          <p:cNvPr id="76" name="Textfeld 39"/>
          <p:cNvSpPr txBox="1">
            <a:spLocks noChangeArrowheads="1"/>
          </p:cNvSpPr>
          <p:nvPr/>
        </p:nvSpPr>
        <p:spPr bwMode="auto">
          <a:xfrm>
            <a:off x="29542690" y="10109298"/>
            <a:ext cx="11355753" cy="707886"/>
          </a:xfrm>
          <a:prstGeom prst="rect">
            <a:avLst/>
          </a:prstGeom>
          <a:noFill/>
          <a:ln w="9525">
            <a:noFill/>
            <a:miter lim="800000"/>
            <a:headEnd/>
            <a:tailEnd/>
          </a:ln>
        </p:spPr>
        <p:txBody>
          <a:bodyPr wrap="square">
            <a:spAutoFit/>
          </a:bodyPr>
          <a:lstStyle/>
          <a:p>
            <a:pPr algn="ctr"/>
            <a:r>
              <a:rPr lang="de-DE" sz="2000" dirty="0" smtClean="0">
                <a:latin typeface="Calibri" pitchFamily="34" charset="0"/>
              </a:rPr>
              <a:t>Fig. </a:t>
            </a:r>
            <a:r>
              <a:rPr lang="de-DE" sz="2000" dirty="0">
                <a:latin typeface="Calibri" pitchFamily="34" charset="0"/>
              </a:rPr>
              <a:t>3</a:t>
            </a:r>
            <a:r>
              <a:rPr lang="de-DE" sz="2000" dirty="0" smtClean="0">
                <a:latin typeface="Calibri" pitchFamily="34" charset="0"/>
              </a:rPr>
              <a:t>: </a:t>
            </a:r>
            <a:r>
              <a:rPr lang="de-DE" sz="2000" dirty="0" err="1" smtClean="0">
                <a:latin typeface="Calibri" pitchFamily="34" charset="0"/>
              </a:rPr>
              <a:t>Comparison</a:t>
            </a:r>
            <a:r>
              <a:rPr lang="de-DE" sz="2000" dirty="0" smtClean="0">
                <a:latin typeface="Calibri" pitchFamily="34" charset="0"/>
              </a:rPr>
              <a:t> </a:t>
            </a:r>
            <a:r>
              <a:rPr lang="de-DE" sz="2000" dirty="0" err="1" smtClean="0">
                <a:latin typeface="Calibri" pitchFamily="34" charset="0"/>
              </a:rPr>
              <a:t>of</a:t>
            </a:r>
            <a:r>
              <a:rPr lang="de-DE" sz="2000" dirty="0" smtClean="0">
                <a:latin typeface="Calibri" pitchFamily="34" charset="0"/>
              </a:rPr>
              <a:t> </a:t>
            </a:r>
            <a:r>
              <a:rPr lang="de-DE" sz="2000" dirty="0" err="1" smtClean="0">
                <a:latin typeface="Calibri" pitchFamily="34" charset="0"/>
              </a:rPr>
              <a:t>coordinate</a:t>
            </a:r>
            <a:r>
              <a:rPr lang="de-DE" sz="2000" dirty="0" smtClean="0">
                <a:latin typeface="Calibri" pitchFamily="34" charset="0"/>
              </a:rPr>
              <a:t> </a:t>
            </a:r>
            <a:r>
              <a:rPr lang="de-DE" sz="2000" dirty="0" err="1" smtClean="0">
                <a:latin typeface="Calibri" pitchFamily="34" charset="0"/>
              </a:rPr>
              <a:t>deviation</a:t>
            </a:r>
            <a:r>
              <a:rPr lang="de-DE" sz="2000" dirty="0" smtClean="0">
                <a:latin typeface="Calibri" pitchFamily="34" charset="0"/>
              </a:rPr>
              <a:t> </a:t>
            </a:r>
            <a:r>
              <a:rPr lang="de-DE" sz="2000" dirty="0" err="1" smtClean="0">
                <a:latin typeface="Calibri" pitchFamily="34" charset="0"/>
              </a:rPr>
              <a:t>to</a:t>
            </a:r>
            <a:r>
              <a:rPr lang="de-DE" sz="2000" dirty="0" smtClean="0">
                <a:latin typeface="Calibri" pitchFamily="34" charset="0"/>
              </a:rPr>
              <a:t> </a:t>
            </a:r>
            <a:r>
              <a:rPr lang="de-DE" sz="2000" dirty="0" err="1" smtClean="0">
                <a:latin typeface="Calibri" pitchFamily="34" charset="0"/>
              </a:rPr>
              <a:t>true</a:t>
            </a:r>
            <a:r>
              <a:rPr lang="de-DE" sz="2000" dirty="0" smtClean="0">
                <a:latin typeface="Calibri" pitchFamily="34" charset="0"/>
              </a:rPr>
              <a:t> </a:t>
            </a:r>
            <a:r>
              <a:rPr lang="de-DE" sz="2000" dirty="0" err="1" smtClean="0">
                <a:latin typeface="Calibri" pitchFamily="34" charset="0"/>
              </a:rPr>
              <a:t>position</a:t>
            </a:r>
            <a:r>
              <a:rPr lang="de-DE" sz="2000" dirty="0" smtClean="0">
                <a:latin typeface="Calibri" pitchFamily="34" charset="0"/>
              </a:rPr>
              <a:t> (N , E, H) </a:t>
            </a:r>
            <a:r>
              <a:rPr lang="de-DE" sz="2000" dirty="0" err="1" smtClean="0">
                <a:latin typeface="Calibri" pitchFamily="34" charset="0"/>
              </a:rPr>
              <a:t>from</a:t>
            </a:r>
            <a:r>
              <a:rPr lang="de-DE" sz="2000" dirty="0" smtClean="0">
                <a:latin typeface="Calibri" pitchFamily="34" charset="0"/>
              </a:rPr>
              <a:t> </a:t>
            </a:r>
            <a:r>
              <a:rPr lang="de-DE" sz="2000" dirty="0" err="1" smtClean="0">
                <a:latin typeface="Calibri" pitchFamily="34" charset="0"/>
              </a:rPr>
              <a:t>raPPPid</a:t>
            </a:r>
            <a:r>
              <a:rPr lang="de-DE" sz="2000" dirty="0" smtClean="0">
                <a:latin typeface="Calibri" pitchFamily="34" charset="0"/>
              </a:rPr>
              <a:t> </a:t>
            </a:r>
            <a:r>
              <a:rPr lang="de-DE" sz="2000" dirty="0" err="1" smtClean="0">
                <a:latin typeface="Calibri" pitchFamily="34" charset="0"/>
              </a:rPr>
              <a:t>processing</a:t>
            </a:r>
            <a:r>
              <a:rPr lang="de-DE" sz="2000" dirty="0" smtClean="0">
                <a:latin typeface="Calibri" pitchFamily="34" charset="0"/>
              </a:rPr>
              <a:t>, 04.10.2018</a:t>
            </a:r>
            <a:endParaRPr lang="en-US" sz="2000" dirty="0" smtClean="0">
              <a:latin typeface="Calibri" pitchFamily="34" charset="0"/>
            </a:endParaRPr>
          </a:p>
          <a:p>
            <a:pPr algn="ctr"/>
            <a:r>
              <a:rPr lang="en-US" sz="2000" dirty="0" smtClean="0">
                <a:latin typeface="Calibri" pitchFamily="34" charset="0"/>
              </a:rPr>
              <a:t>(left: Solution using only GPS, </a:t>
            </a:r>
            <a:r>
              <a:rPr lang="en-US" sz="2000" dirty="0">
                <a:latin typeface="Calibri" pitchFamily="34" charset="0"/>
              </a:rPr>
              <a:t>right: Solution </a:t>
            </a:r>
            <a:r>
              <a:rPr lang="en-US" sz="2000" dirty="0" smtClean="0">
                <a:latin typeface="Calibri" pitchFamily="34" charset="0"/>
              </a:rPr>
              <a:t>using GPS + Galileo)</a:t>
            </a:r>
            <a:endParaRPr lang="de-DE" sz="2000" dirty="0">
              <a:latin typeface="Calibri" pitchFamily="34" charset="0"/>
            </a:endParaRPr>
          </a:p>
        </p:txBody>
      </p:sp>
      <p:pic>
        <p:nvPicPr>
          <p:cNvPr id="58" name="Picture 57"/>
          <p:cNvPicPr/>
          <p:nvPr/>
        </p:nvPicPr>
        <p:blipFill>
          <a:blip r:embed="rId11" cstate="print">
            <a:extLst>
              <a:ext uri="{28A0092B-C50C-407E-A947-70E740481C1C}">
                <a14:useLocalDpi xmlns:a14="http://schemas.microsoft.com/office/drawing/2010/main" val="0"/>
              </a:ext>
            </a:extLst>
          </a:blip>
          <a:stretch>
            <a:fillRect/>
          </a:stretch>
        </p:blipFill>
        <p:spPr>
          <a:xfrm>
            <a:off x="14722414" y="11684894"/>
            <a:ext cx="13070669" cy="3992035"/>
          </a:xfrm>
          <a:prstGeom prst="rect">
            <a:avLst/>
          </a:prstGeom>
        </p:spPr>
      </p:pic>
      <p:sp>
        <p:nvSpPr>
          <p:cNvPr id="61" name="Abgerundetes Rechteck 69"/>
          <p:cNvSpPr/>
          <p:nvPr/>
        </p:nvSpPr>
        <p:spPr>
          <a:xfrm>
            <a:off x="28625642" y="11209939"/>
            <a:ext cx="13088479" cy="817195"/>
          </a:xfrm>
          <a:prstGeom prst="roundRect">
            <a:avLst/>
          </a:prstGeom>
          <a:noFill/>
          <a:ln w="57150"/>
        </p:spPr>
        <p:style>
          <a:lnRef idx="2">
            <a:schemeClr val="accent1"/>
          </a:lnRef>
          <a:fillRef idx="1">
            <a:schemeClr val="lt1"/>
          </a:fillRef>
          <a:effectRef idx="0">
            <a:schemeClr val="accent1"/>
          </a:effectRef>
          <a:fontRef idx="minor">
            <a:schemeClr val="dk1"/>
          </a:fontRef>
        </p:style>
        <p:txBody>
          <a:bodyPr lIns="91431" tIns="45715" rIns="91431" bIns="45715" rtlCol="0" anchor="ctr"/>
          <a:lstStyle/>
          <a:p>
            <a:pPr algn="ctr"/>
            <a:endParaRPr lang="en-US" dirty="0"/>
          </a:p>
        </p:txBody>
      </p:sp>
      <p:sp>
        <p:nvSpPr>
          <p:cNvPr id="62" name="Textfeld 48"/>
          <p:cNvSpPr txBox="1"/>
          <p:nvPr/>
        </p:nvSpPr>
        <p:spPr>
          <a:xfrm>
            <a:off x="28673359" y="11180302"/>
            <a:ext cx="12601400" cy="830997"/>
          </a:xfrm>
          <a:prstGeom prst="rect">
            <a:avLst/>
          </a:prstGeom>
          <a:noFill/>
        </p:spPr>
        <p:txBody>
          <a:bodyPr wrap="square">
            <a:spAutoFit/>
          </a:bodyPr>
          <a:lstStyle/>
          <a:p>
            <a:pPr algn="just"/>
            <a:r>
              <a:rPr lang="en-US" sz="4800" b="1" cap="small" dirty="0" smtClean="0">
                <a:solidFill>
                  <a:schemeClr val="accent1">
                    <a:lumMod val="75000"/>
                  </a:schemeClr>
                </a:solidFill>
                <a:latin typeface="+mn-lt"/>
              </a:rPr>
              <a:t>Dual-frequency smartphone  </a:t>
            </a:r>
            <a:endParaRPr lang="en-US" sz="4800" b="1" cap="small" dirty="0">
              <a:solidFill>
                <a:schemeClr val="accent1">
                  <a:lumMod val="75000"/>
                </a:schemeClr>
              </a:solidFill>
              <a:latin typeface="+mn-lt"/>
            </a:endParaRPr>
          </a:p>
        </p:txBody>
      </p:sp>
      <p:sp>
        <p:nvSpPr>
          <p:cNvPr id="66" name="Textfeld 39"/>
          <p:cNvSpPr txBox="1">
            <a:spLocks noChangeArrowheads="1"/>
          </p:cNvSpPr>
          <p:nvPr/>
        </p:nvSpPr>
        <p:spPr bwMode="auto">
          <a:xfrm>
            <a:off x="15495646" y="15915710"/>
            <a:ext cx="11355753" cy="707886"/>
          </a:xfrm>
          <a:prstGeom prst="rect">
            <a:avLst/>
          </a:prstGeom>
          <a:noFill/>
          <a:ln w="9525">
            <a:noFill/>
            <a:miter lim="800000"/>
            <a:headEnd/>
            <a:tailEnd/>
          </a:ln>
        </p:spPr>
        <p:txBody>
          <a:bodyPr wrap="square">
            <a:spAutoFit/>
          </a:bodyPr>
          <a:lstStyle/>
          <a:p>
            <a:pPr algn="ctr"/>
            <a:r>
              <a:rPr lang="de-DE" sz="2000" dirty="0" smtClean="0">
                <a:latin typeface="Calibri" pitchFamily="34" charset="0"/>
              </a:rPr>
              <a:t>Fig. </a:t>
            </a:r>
            <a:r>
              <a:rPr lang="de-DE" sz="2000" dirty="0">
                <a:latin typeface="Calibri" pitchFamily="34" charset="0"/>
              </a:rPr>
              <a:t>2</a:t>
            </a:r>
            <a:r>
              <a:rPr lang="de-DE" sz="2000" dirty="0" smtClean="0">
                <a:latin typeface="Calibri" pitchFamily="34" charset="0"/>
              </a:rPr>
              <a:t>: Cycle </a:t>
            </a:r>
            <a:r>
              <a:rPr lang="de-DE" sz="2000" dirty="0" err="1" smtClean="0">
                <a:latin typeface="Calibri" pitchFamily="34" charset="0"/>
              </a:rPr>
              <a:t>slip</a:t>
            </a:r>
            <a:r>
              <a:rPr lang="de-DE" sz="2000" dirty="0" smtClean="0">
                <a:latin typeface="Calibri" pitchFamily="34" charset="0"/>
              </a:rPr>
              <a:t> </a:t>
            </a:r>
            <a:r>
              <a:rPr lang="de-DE" sz="2000" dirty="0" err="1" smtClean="0">
                <a:latin typeface="Calibri" pitchFamily="34" charset="0"/>
              </a:rPr>
              <a:t>detection</a:t>
            </a:r>
            <a:r>
              <a:rPr lang="de-DE" sz="2000" dirty="0" smtClean="0">
                <a:latin typeface="Calibri" pitchFamily="34" charset="0"/>
              </a:rPr>
              <a:t> </a:t>
            </a:r>
            <a:r>
              <a:rPr lang="de-DE" sz="2000" dirty="0" err="1" smtClean="0">
                <a:latin typeface="Calibri" pitchFamily="34" charset="0"/>
              </a:rPr>
              <a:t>for</a:t>
            </a:r>
            <a:r>
              <a:rPr lang="de-DE" sz="2000" dirty="0" smtClean="0">
                <a:latin typeface="Calibri" pitchFamily="34" charset="0"/>
              </a:rPr>
              <a:t> </a:t>
            </a:r>
            <a:r>
              <a:rPr lang="de-DE" sz="2000" dirty="0" smtClean="0">
                <a:latin typeface="Calibri" pitchFamily="34" charset="0"/>
              </a:rPr>
              <a:t>different </a:t>
            </a:r>
            <a:r>
              <a:rPr lang="de-DE" sz="2000" dirty="0" smtClean="0">
                <a:latin typeface="Calibri" pitchFamily="34" charset="0"/>
              </a:rPr>
              <a:t>GPS </a:t>
            </a:r>
            <a:r>
              <a:rPr lang="de-DE" sz="2000" dirty="0" err="1" smtClean="0">
                <a:latin typeface="Calibri" pitchFamily="34" charset="0"/>
              </a:rPr>
              <a:t>satellites</a:t>
            </a:r>
            <a:r>
              <a:rPr lang="de-DE" sz="2000" dirty="0" smtClean="0">
                <a:latin typeface="Calibri" pitchFamily="34" charset="0"/>
              </a:rPr>
              <a:t>, 04.10.2018</a:t>
            </a:r>
            <a:endParaRPr lang="en-US" sz="2000" dirty="0" smtClean="0">
              <a:latin typeface="Calibri" pitchFamily="34" charset="0"/>
            </a:endParaRPr>
          </a:p>
          <a:p>
            <a:pPr algn="ctr"/>
            <a:r>
              <a:rPr lang="en-US" sz="2000" dirty="0" smtClean="0">
                <a:latin typeface="Calibri" pitchFamily="34" charset="0"/>
              </a:rPr>
              <a:t>(values above threshold marked in red)</a:t>
            </a:r>
            <a:endParaRPr lang="de-DE" sz="2000" dirty="0">
              <a:latin typeface="Calibri" pitchFamily="34" charset="0"/>
            </a:endParaRPr>
          </a:p>
        </p:txBody>
      </p:sp>
      <p:sp>
        <p:nvSpPr>
          <p:cNvPr id="72" name="Textfeld 39"/>
          <p:cNvSpPr txBox="1">
            <a:spLocks noChangeArrowheads="1"/>
          </p:cNvSpPr>
          <p:nvPr/>
        </p:nvSpPr>
        <p:spPr bwMode="auto">
          <a:xfrm>
            <a:off x="29599826" y="16106544"/>
            <a:ext cx="11355753" cy="707886"/>
          </a:xfrm>
          <a:prstGeom prst="rect">
            <a:avLst/>
          </a:prstGeom>
          <a:noFill/>
          <a:ln w="9525">
            <a:noFill/>
            <a:miter lim="800000"/>
            <a:headEnd/>
            <a:tailEnd/>
          </a:ln>
        </p:spPr>
        <p:txBody>
          <a:bodyPr wrap="square">
            <a:spAutoFit/>
          </a:bodyPr>
          <a:lstStyle/>
          <a:p>
            <a:pPr algn="ctr"/>
            <a:r>
              <a:rPr lang="de-DE" sz="2000" dirty="0" smtClean="0">
                <a:latin typeface="Calibri" pitchFamily="34" charset="0"/>
              </a:rPr>
              <a:t>Fig. </a:t>
            </a:r>
            <a:r>
              <a:rPr lang="de-DE" sz="2000" dirty="0">
                <a:latin typeface="Calibri" pitchFamily="34" charset="0"/>
              </a:rPr>
              <a:t>4</a:t>
            </a:r>
            <a:r>
              <a:rPr lang="de-DE" sz="2000" dirty="0" smtClean="0">
                <a:latin typeface="Calibri" pitchFamily="34" charset="0"/>
              </a:rPr>
              <a:t>: </a:t>
            </a:r>
            <a:r>
              <a:rPr lang="de-DE" sz="2000" dirty="0">
                <a:latin typeface="Calibri" pitchFamily="34" charset="0"/>
              </a:rPr>
              <a:t>: </a:t>
            </a:r>
            <a:r>
              <a:rPr lang="de-DE" sz="2000" dirty="0" err="1">
                <a:latin typeface="Calibri" pitchFamily="34" charset="0"/>
              </a:rPr>
              <a:t>Comparison</a:t>
            </a:r>
            <a:r>
              <a:rPr lang="de-DE" sz="2000" dirty="0">
                <a:latin typeface="Calibri" pitchFamily="34" charset="0"/>
              </a:rPr>
              <a:t> </a:t>
            </a:r>
            <a:r>
              <a:rPr lang="de-DE" sz="2000" dirty="0" err="1">
                <a:latin typeface="Calibri" pitchFamily="34" charset="0"/>
              </a:rPr>
              <a:t>of</a:t>
            </a:r>
            <a:r>
              <a:rPr lang="de-DE" sz="2000" dirty="0">
                <a:latin typeface="Calibri" pitchFamily="34" charset="0"/>
              </a:rPr>
              <a:t> </a:t>
            </a:r>
            <a:r>
              <a:rPr lang="de-DE" sz="2000" dirty="0" err="1">
                <a:latin typeface="Calibri" pitchFamily="34" charset="0"/>
              </a:rPr>
              <a:t>coordinate</a:t>
            </a:r>
            <a:r>
              <a:rPr lang="de-DE" sz="2000" dirty="0">
                <a:latin typeface="Calibri" pitchFamily="34" charset="0"/>
              </a:rPr>
              <a:t> </a:t>
            </a:r>
            <a:r>
              <a:rPr lang="de-DE" sz="2000" dirty="0" err="1">
                <a:latin typeface="Calibri" pitchFamily="34" charset="0"/>
              </a:rPr>
              <a:t>deviation</a:t>
            </a:r>
            <a:r>
              <a:rPr lang="de-DE" sz="2000" dirty="0">
                <a:latin typeface="Calibri" pitchFamily="34" charset="0"/>
              </a:rPr>
              <a:t> </a:t>
            </a:r>
            <a:r>
              <a:rPr lang="de-DE" sz="2000" dirty="0" err="1">
                <a:latin typeface="Calibri" pitchFamily="34" charset="0"/>
              </a:rPr>
              <a:t>to</a:t>
            </a:r>
            <a:r>
              <a:rPr lang="de-DE" sz="2000" dirty="0">
                <a:latin typeface="Calibri" pitchFamily="34" charset="0"/>
              </a:rPr>
              <a:t> </a:t>
            </a:r>
            <a:r>
              <a:rPr lang="de-DE" sz="2000" dirty="0" err="1">
                <a:latin typeface="Calibri" pitchFamily="34" charset="0"/>
              </a:rPr>
              <a:t>true</a:t>
            </a:r>
            <a:r>
              <a:rPr lang="de-DE" sz="2000" dirty="0">
                <a:latin typeface="Calibri" pitchFamily="34" charset="0"/>
              </a:rPr>
              <a:t> </a:t>
            </a:r>
            <a:r>
              <a:rPr lang="de-DE" sz="2000" dirty="0" err="1">
                <a:latin typeface="Calibri" pitchFamily="34" charset="0"/>
              </a:rPr>
              <a:t>position</a:t>
            </a:r>
            <a:r>
              <a:rPr lang="de-DE" sz="2000" dirty="0">
                <a:latin typeface="Calibri" pitchFamily="34" charset="0"/>
              </a:rPr>
              <a:t> (N , E, H) </a:t>
            </a:r>
            <a:r>
              <a:rPr lang="de-DE" sz="2000" dirty="0" err="1">
                <a:latin typeface="Calibri" pitchFamily="34" charset="0"/>
              </a:rPr>
              <a:t>from</a:t>
            </a:r>
            <a:r>
              <a:rPr lang="de-DE" sz="2000" dirty="0">
                <a:latin typeface="Calibri" pitchFamily="34" charset="0"/>
              </a:rPr>
              <a:t> </a:t>
            </a:r>
            <a:r>
              <a:rPr lang="de-DE" sz="2000" dirty="0" err="1">
                <a:latin typeface="Calibri" pitchFamily="34" charset="0"/>
              </a:rPr>
              <a:t>raPPPid</a:t>
            </a:r>
            <a:r>
              <a:rPr lang="de-DE" sz="2000" dirty="0">
                <a:latin typeface="Calibri" pitchFamily="34" charset="0"/>
              </a:rPr>
              <a:t> </a:t>
            </a:r>
            <a:r>
              <a:rPr lang="de-DE" sz="2000" dirty="0" err="1">
                <a:latin typeface="Calibri" pitchFamily="34" charset="0"/>
              </a:rPr>
              <a:t>processing</a:t>
            </a:r>
            <a:r>
              <a:rPr lang="de-DE" sz="2000" dirty="0">
                <a:latin typeface="Calibri" pitchFamily="34" charset="0"/>
              </a:rPr>
              <a:t>, 04.10.2018</a:t>
            </a:r>
            <a:endParaRPr lang="en-US" sz="2000" dirty="0">
              <a:latin typeface="Calibri" pitchFamily="34" charset="0"/>
            </a:endParaRPr>
          </a:p>
          <a:p>
            <a:pPr algn="ctr"/>
            <a:r>
              <a:rPr lang="en-US" sz="2000" dirty="0">
                <a:latin typeface="Calibri" pitchFamily="34" charset="0"/>
              </a:rPr>
              <a:t>(left: Solution using only code measurements, right: Solution using only code + phase measurements)</a:t>
            </a:r>
            <a:endParaRPr lang="de-DE" sz="2000" dirty="0">
              <a:latin typeface="Calibri" pitchFamily="34" charset="0"/>
            </a:endParaRPr>
          </a:p>
        </p:txBody>
      </p:sp>
      <p:sp>
        <p:nvSpPr>
          <p:cNvPr id="47" name="Textfeld 73"/>
          <p:cNvSpPr txBox="1"/>
          <p:nvPr/>
        </p:nvSpPr>
        <p:spPr>
          <a:xfrm>
            <a:off x="28673359" y="17112667"/>
            <a:ext cx="12582575" cy="3970318"/>
          </a:xfrm>
          <a:prstGeom prst="rect">
            <a:avLst/>
          </a:prstGeom>
          <a:noFill/>
        </p:spPr>
        <p:txBody>
          <a:bodyPr wrap="square" rtlCol="0">
            <a:spAutoFit/>
          </a:bodyPr>
          <a:lstStyle/>
          <a:p>
            <a:pPr algn="just"/>
            <a:r>
              <a:rPr lang="en-US" sz="2800" dirty="0" smtClean="0">
                <a:latin typeface="Calibri" panose="020F0502020204030204" pitchFamily="34" charset="0"/>
              </a:rPr>
              <a:t>In addition to the P10 we also show results from the Xiaomi </a:t>
            </a:r>
            <a:r>
              <a:rPr lang="en-US" sz="2800" dirty="0" err="1" smtClean="0">
                <a:latin typeface="Calibri" panose="020F0502020204030204" pitchFamily="34" charset="0"/>
              </a:rPr>
              <a:t>Mi</a:t>
            </a:r>
            <a:r>
              <a:rPr lang="en-US" sz="2800" dirty="0" smtClean="0">
                <a:latin typeface="Calibri" panose="020F0502020204030204" pitchFamily="34" charset="0"/>
              </a:rPr>
              <a:t> 8, a dual-frequency device. This gives the advantage of using the ionosphere-free linear combination (IFLC) and </a:t>
            </a:r>
            <a:r>
              <a:rPr lang="en-US" sz="2800" dirty="0" smtClean="0">
                <a:latin typeface="Calibri" panose="020F0502020204030204" pitchFamily="34" charset="0"/>
              </a:rPr>
              <a:t>should provide more </a:t>
            </a:r>
            <a:r>
              <a:rPr lang="en-US" sz="2800" dirty="0" smtClean="0">
                <a:latin typeface="Calibri" panose="020F0502020204030204" pitchFamily="34" charset="0"/>
              </a:rPr>
              <a:t>accurate results. However since the smartphone tracks L1/L5 signals, not enough satellites (delivering L5 signals) were available to use IFLC. </a:t>
            </a:r>
            <a:endParaRPr lang="en-US" sz="2800" dirty="0">
              <a:latin typeface="Calibri" panose="020F0502020204030204" pitchFamily="34" charset="0"/>
            </a:endParaRPr>
          </a:p>
          <a:p>
            <a:pPr algn="just"/>
            <a:r>
              <a:rPr lang="en-US" sz="2800" dirty="0" smtClean="0">
                <a:latin typeface="Calibri" panose="020F0502020204030204" pitchFamily="34" charset="0"/>
              </a:rPr>
              <a:t>Despite this drawback, </a:t>
            </a:r>
            <a:r>
              <a:rPr lang="en-US" sz="2800" dirty="0" smtClean="0">
                <a:latin typeface="Calibri" panose="020F0502020204030204" pitchFamily="34" charset="0"/>
              </a:rPr>
              <a:t>for both </a:t>
            </a:r>
            <a:r>
              <a:rPr lang="en-US" sz="2800" dirty="0" smtClean="0">
                <a:latin typeface="Calibri" panose="020F0502020204030204" pitchFamily="34" charset="0"/>
              </a:rPr>
              <a:t>code and </a:t>
            </a:r>
            <a:r>
              <a:rPr lang="en-US" sz="2800" dirty="0" err="1" smtClean="0">
                <a:latin typeface="Calibri" panose="020F0502020204030204" pitchFamily="34" charset="0"/>
              </a:rPr>
              <a:t>code+phase</a:t>
            </a:r>
            <a:r>
              <a:rPr lang="en-US" sz="2800" dirty="0" smtClean="0">
                <a:latin typeface="Calibri" panose="020F0502020204030204" pitchFamily="34" charset="0"/>
              </a:rPr>
              <a:t> </a:t>
            </a:r>
            <a:r>
              <a:rPr lang="en-US" sz="2800" dirty="0" smtClean="0">
                <a:latin typeface="Calibri" panose="020F0502020204030204" pitchFamily="34" charset="0"/>
              </a:rPr>
              <a:t>L1 </a:t>
            </a:r>
            <a:r>
              <a:rPr lang="en-US" sz="2800" dirty="0" smtClean="0">
                <a:latin typeface="Calibri" panose="020F0502020204030204" pitchFamily="34" charset="0"/>
              </a:rPr>
              <a:t>processing </a:t>
            </a:r>
            <a:r>
              <a:rPr lang="en-US" sz="2800" dirty="0" smtClean="0">
                <a:latin typeface="Calibri" panose="020F0502020204030204" pitchFamily="34" charset="0"/>
              </a:rPr>
              <a:t>better </a:t>
            </a:r>
            <a:r>
              <a:rPr lang="en-US" sz="2800" dirty="0" smtClean="0">
                <a:latin typeface="Calibri" panose="020F0502020204030204" pitchFamily="34" charset="0"/>
              </a:rPr>
              <a:t>results than for the </a:t>
            </a:r>
            <a:r>
              <a:rPr lang="en-US" sz="2800" dirty="0" smtClean="0">
                <a:latin typeface="Calibri" panose="020F0502020204030204" pitchFamily="34" charset="0"/>
              </a:rPr>
              <a:t>P10 are obtained. </a:t>
            </a:r>
            <a:r>
              <a:rPr lang="en-US" sz="2800" dirty="0" smtClean="0">
                <a:latin typeface="Calibri" panose="020F0502020204030204" pitchFamily="34" charset="0"/>
              </a:rPr>
              <a:t>Especially the phase observations show a </a:t>
            </a:r>
            <a:r>
              <a:rPr lang="en-US" sz="2800" dirty="0" smtClean="0">
                <a:latin typeface="Calibri" panose="020F0502020204030204" pitchFamily="34" charset="0"/>
              </a:rPr>
              <a:t>more </a:t>
            </a:r>
            <a:r>
              <a:rPr lang="en-US" sz="2800" dirty="0" smtClean="0">
                <a:latin typeface="Calibri" panose="020F0502020204030204" pitchFamily="34" charset="0"/>
              </a:rPr>
              <a:t>stable performance. </a:t>
            </a:r>
            <a:r>
              <a:rPr lang="en-US" sz="2800" dirty="0">
                <a:latin typeface="Calibri" panose="020F0502020204030204" pitchFamily="34" charset="0"/>
              </a:rPr>
              <a:t>E</a:t>
            </a:r>
            <a:r>
              <a:rPr lang="en-US" sz="2800" dirty="0" smtClean="0">
                <a:latin typeface="Calibri" panose="020F0502020204030204" pitchFamily="34" charset="0"/>
              </a:rPr>
              <a:t>ven </a:t>
            </a:r>
            <a:r>
              <a:rPr lang="en-US" sz="2800" dirty="0">
                <a:latin typeface="Calibri" panose="020F0502020204030204" pitchFamily="34" charset="0"/>
              </a:rPr>
              <a:t>though </a:t>
            </a:r>
            <a:r>
              <a:rPr lang="en-US" sz="2800" dirty="0" smtClean="0">
                <a:latin typeface="Calibri" panose="020F0502020204030204" pitchFamily="34" charset="0"/>
              </a:rPr>
              <a:t>they again worsen the code solution, the amount of degradation is much lower than for the Huawei device, </a:t>
            </a:r>
            <a:r>
              <a:rPr lang="en-US" sz="2800" dirty="0" smtClean="0">
                <a:latin typeface="Calibri" panose="020F0502020204030204" pitchFamily="34" charset="0"/>
              </a:rPr>
              <a:t>see</a:t>
            </a:r>
            <a:r>
              <a:rPr lang="en-US" sz="2800" dirty="0" smtClean="0">
                <a:latin typeface="Calibri" panose="020F0502020204030204" pitchFamily="34" charset="0"/>
              </a:rPr>
              <a:t> </a:t>
            </a:r>
            <a:r>
              <a:rPr lang="en-US" sz="2800" dirty="0" smtClean="0">
                <a:latin typeface="Calibri" panose="020F0502020204030204" pitchFamily="34" charset="0"/>
              </a:rPr>
              <a:t>Figure </a:t>
            </a:r>
            <a:r>
              <a:rPr lang="en-US" sz="2800" dirty="0" smtClean="0">
                <a:latin typeface="Calibri" panose="020F0502020204030204" pitchFamily="34" charset="0"/>
              </a:rPr>
              <a:t>4. </a:t>
            </a:r>
            <a:endParaRPr lang="en-US" sz="2800" dirty="0" smtClean="0">
              <a:latin typeface="Calibri" panose="020F0502020204030204" pitchFamily="34" charset="0"/>
            </a:endParaRPr>
          </a:p>
        </p:txBody>
      </p:sp>
      <p:pic>
        <p:nvPicPr>
          <p:cNvPr id="13" name="Picture 12"/>
          <p:cNvPicPr>
            <a:picLocks noChangeAspect="1"/>
          </p:cNvPicPr>
          <p:nvPr/>
        </p:nvPicPr>
        <p:blipFill rotWithShape="1">
          <a:blip r:embed="rId12" cstate="print">
            <a:extLst>
              <a:ext uri="{28A0092B-C50C-407E-A947-70E740481C1C}">
                <a14:useLocalDpi xmlns:a14="http://schemas.microsoft.com/office/drawing/2010/main" val="0"/>
              </a:ext>
            </a:extLst>
          </a:blip>
          <a:srcRect l="8591" r="8365"/>
          <a:stretch/>
        </p:blipFill>
        <p:spPr>
          <a:xfrm>
            <a:off x="28585064" y="12346722"/>
            <a:ext cx="6294884" cy="3568988"/>
          </a:xfrm>
          <a:prstGeom prst="rect">
            <a:avLst/>
          </a:prstGeom>
        </p:spPr>
      </p:pic>
      <p:pic>
        <p:nvPicPr>
          <p:cNvPr id="18" name="Picture 17"/>
          <p:cNvPicPr>
            <a:picLocks noChangeAspect="1"/>
          </p:cNvPicPr>
          <p:nvPr/>
        </p:nvPicPr>
        <p:blipFill rotWithShape="1">
          <a:blip r:embed="rId13" cstate="print">
            <a:extLst>
              <a:ext uri="{28A0092B-C50C-407E-A947-70E740481C1C}">
                <a14:useLocalDpi xmlns:a14="http://schemas.microsoft.com/office/drawing/2010/main" val="0"/>
              </a:ext>
            </a:extLst>
          </a:blip>
          <a:srcRect l="9285" r="8386"/>
          <a:stretch/>
        </p:blipFill>
        <p:spPr>
          <a:xfrm>
            <a:off x="35560691" y="12406896"/>
            <a:ext cx="5989635" cy="350881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76200"/>
      </a:spPr>
      <a:bodyPr lIns="91431" tIns="45715" rIns="91431" bIns="45715" rtlCol="0" anchor="ctr"/>
      <a:lstStyle>
        <a:defPPr algn="ctr">
          <a:defRPr dirty="0"/>
        </a:defPPr>
      </a:lstStyle>
      <a:style>
        <a:lnRef idx="2">
          <a:schemeClr val="accent1"/>
        </a:lnRef>
        <a:fillRef idx="1">
          <a:schemeClr val="lt1"/>
        </a:fillRef>
        <a:effectRef idx="0">
          <a:schemeClr val="accent1"/>
        </a:effectRef>
        <a:fontRef idx="minor">
          <a:schemeClr val="dk1"/>
        </a:fontRef>
      </a:style>
    </a:spDef>
  </a:objectDefaults>
  <a:extraClrSchemeLst/>
</a:theme>
</file>

<file path=docProps/app.xml><?xml version="1.0" encoding="utf-8"?>
<Properties xmlns="http://schemas.openxmlformats.org/officeDocument/2006/extended-properties" xmlns:vt="http://schemas.openxmlformats.org/officeDocument/2006/docPropsVTypes">
  <TotalTime>0</TotalTime>
  <Words>1316</Words>
  <Application>Microsoft Office PowerPoint</Application>
  <PresentationFormat>Custom</PresentationFormat>
  <Paragraphs>51</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Larissa-Design</vt:lpstr>
      <vt:lpstr>PowerPoint Presentation</vt:lpstr>
    </vt:vector>
  </TitlesOfParts>
  <Company>TU Wien - Campusversion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Dzana Horozovic</dc:creator>
  <cp:lastModifiedBy>Matthias Aichinger-Rosenberger</cp:lastModifiedBy>
  <cp:revision>542</cp:revision>
  <cp:lastPrinted>2018-04-06T17:59:24Z</cp:lastPrinted>
  <dcterms:created xsi:type="dcterms:W3CDTF">2011-03-14T09:30:47Z</dcterms:created>
  <dcterms:modified xsi:type="dcterms:W3CDTF">2019-04-03T12:52:56Z</dcterms:modified>
</cp:coreProperties>
</file>