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0" r:id="rId4"/>
    <p:sldId id="261" r:id="rId5"/>
    <p:sldId id="263" r:id="rId6"/>
    <p:sldId id="278" r:id="rId7"/>
    <p:sldId id="264" r:id="rId8"/>
    <p:sldId id="266" r:id="rId9"/>
    <p:sldId id="270" r:id="rId10"/>
    <p:sldId id="273" r:id="rId11"/>
    <p:sldId id="283" r:id="rId12"/>
    <p:sldId id="274" r:id="rId13"/>
    <p:sldId id="284" r:id="rId14"/>
    <p:sldId id="280" r:id="rId15"/>
    <p:sldId id="281" r:id="rId16"/>
    <p:sldId id="286" r:id="rId17"/>
    <p:sldId id="276" r:id="rId18"/>
    <p:sldId id="287" r:id="rId19"/>
    <p:sldId id="279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C012-BE99-4BFA-B1F3-6099970FA0E1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E0502-599E-4815-AA04-E58D6788E19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0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2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07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62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15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7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18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9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4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2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4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4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0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7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0502-599E-4815-AA04-E58D6788E1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0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AA5422-8360-4B90-B3ED-B63AAA56F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7DC3D00-F525-4CE2-8D38-E5975BABC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6E415F8-47D7-4425-9491-DA391621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5F9E-01CA-4999-AC4C-AE96124F35EA}" type="datetime1">
              <a:rPr lang="pt-PT" smtClean="0"/>
              <a:t>17-04-2019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63088996-0CC1-493E-BE8D-4A03AB92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82CFA2E-3FC2-48FE-AD3B-9BEE768E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22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4A29B5-C105-45E9-A6E9-DF2DF427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3384ECB2-060F-40B1-A6AD-E31A09BCE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28FAF8A-4F5C-485C-BC76-77FDF55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945D-8A79-4231-A094-D24B2A1FFA2B}" type="datetime1">
              <a:rPr lang="pt-PT" smtClean="0"/>
              <a:t>17-04-2019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A4D29E2F-1297-4492-9CE4-DAC7794A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63033D2-632F-46DC-B992-48B47172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95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A6952F6-CD1C-4AEE-AF60-E559AC444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528397C-0671-4A34-B705-3EFDF277C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8B4F7DF7-C3F7-4846-BBFE-121AA81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688A-FAED-4558-B3EC-2F936A5D7166}" type="datetime1">
              <a:rPr lang="pt-PT" smtClean="0"/>
              <a:t>17-04-2019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358458C-01FC-4D04-9343-84736B24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A98EF41-7F75-4A83-9C61-19A273D5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19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6EE3BD-353F-44EF-8B3F-5F6C0469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1A926E-48A1-4E39-8157-5AEADF87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287F50E-C359-4701-B762-9C55A4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6C67-430E-44DA-814B-439B9FF0FC07}" type="datetime1">
              <a:rPr lang="pt-PT" smtClean="0"/>
              <a:t>17-04-2019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6A1A5F2-86BA-481B-9C3D-8102F6CB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6C77DB4-5BDD-41EA-9146-5A7E5239C8A7}" type="slidenum">
              <a:rPr lang="pt-PT" smtClean="0"/>
              <a:pPr/>
              <a:t>‹Nr.›</a:t>
            </a:fld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B39623D-6860-463C-8EAA-9C49F5BC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0939D-3CF0-44F4-A93A-EA7772DD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084A88C6-356E-4725-A7C9-858F85E8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B8604E6-4977-4183-BDAF-7F623C7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F3DA-3C7A-4F68-B1FF-BDAB2B34E341}" type="datetime1">
              <a:rPr lang="pt-PT" smtClean="0"/>
              <a:t>17-04-2019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A6F24CD-2DE3-4063-A8ED-DE14A813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0FF2568-01AE-467B-A873-2D60581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282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CE9CC2-C178-4692-91B4-988D645C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880066A-FDC0-4010-BE90-A1B2E2ECD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CB0030DA-6BAC-4274-91C0-DADDEDF2D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CD771084-1254-4BB6-809F-6029D0BE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F81-AB98-4889-8DE9-76EE7E8664CD}" type="datetime1">
              <a:rPr lang="pt-PT" smtClean="0"/>
              <a:t>17-04-2019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0E4967D-9E67-4798-8756-AB138303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B67D77BA-B94B-419D-9ACE-4D6093EE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897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74A8AF-358B-4E11-89DF-30821C5F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D5661150-296F-4F26-BE19-E8AB70BF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8B0E2779-517C-4F97-AE2C-2A04828F6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A6A7463F-F49D-49E0-AF01-A4AACB239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4C1B949B-B9A5-4656-8EFB-49CF250A9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667006F7-4785-4000-81EB-5A834C6B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CD95-B1BE-4842-8F8F-C6873E68A7EC}" type="datetime1">
              <a:rPr lang="pt-PT" smtClean="0"/>
              <a:t>17-04-2019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CEAEE423-A468-4048-A175-1A7E4ED3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DD085FB9-179A-451A-AE24-34195A2C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358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50CD24-AC11-4504-8AA9-9455DD63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8AEBC585-115A-4976-85FB-7DDF4EEE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2ADB-FDC7-4D1A-82B9-93D22B7EE56A}" type="datetime1">
              <a:rPr lang="pt-PT" smtClean="0"/>
              <a:t>17-04-2019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7AA683D-CBD3-4144-AA55-43FC165A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A4990316-364B-46FF-BE88-759560BE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266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6F14F3D-4445-4EAA-8A4A-3250FD1F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847A-9FD3-459C-B6B7-40E73810F058}" type="datetime1">
              <a:rPr lang="pt-PT" smtClean="0"/>
              <a:t>17-04-2019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F8D96092-D249-4F3D-A635-1CA68917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F69AE177-253F-4B40-8D91-32469345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437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E86313-F506-4AB1-9DAE-026F5B5E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7903485-AE72-4E76-A35F-2A172B04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D736A787-2CB0-4AAD-B0E5-E684D4FD0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88DEBBC7-BAB2-4F09-A940-8DC03DDB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D860-9F7F-4FEA-917B-0F3326C1773C}" type="datetime1">
              <a:rPr lang="pt-PT" smtClean="0"/>
              <a:t>17-04-2019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F01AB38-CA13-4A86-8A87-F81F7E2F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37A9F039-FC0F-4DE3-87D0-5BA1237D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98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01FF4C-79B3-4C96-8A8D-32E9A0D4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C7A6E16F-8A93-4D9E-BE6D-544B1C1E1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B8DA08F-DABF-424A-9A9F-0968C90F9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68BBBE23-38C9-4E65-A95A-588E9C9F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316C-4DDB-46A1-B595-927D955DEFDE}" type="datetime1">
              <a:rPr lang="pt-PT" smtClean="0"/>
              <a:t>17-04-2019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DFD1696F-D493-4B13-B42D-DF92F28B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‹Nr.›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AEDE928-E822-4D1A-A47A-3E81ADFA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52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B2D51DE6-8E96-422E-A4EA-654AC76F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188A086D-5433-4976-AC76-50220F4E2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F44E8B0-930D-4338-9C87-22DFBE573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96DE-CB23-44B6-ABEE-0F8F82B64E9B}" type="datetime1">
              <a:rPr lang="pt-PT" smtClean="0"/>
              <a:t>17-04-2019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499AD22-40D5-47F3-923A-BCC59BA3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‹Nr.›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4A73457-E676-4CED-8E9B-E57B67D9E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F802-E39E-413A-949F-199FE036F33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42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0.jpeg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0" Type="http://schemas.openxmlformats.org/officeDocument/2006/relationships/image" Target="../media/image29.png"/><Relationship Id="rId4" Type="http://schemas.openxmlformats.org/officeDocument/2006/relationships/image" Target="../media/image10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0" Type="http://schemas.openxmlformats.org/officeDocument/2006/relationships/image" Target="../media/image29.png"/><Relationship Id="rId4" Type="http://schemas.openxmlformats.org/officeDocument/2006/relationships/image" Target="../media/image10.jpe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goal-erasmus.eu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oal-erasmus.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8F9E447-3D58-4492-9AC1-C39B389FB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43930"/>
            <a:ext cx="3048000" cy="8706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7E9AD11-B132-4EC8-A05E-24C3951D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" y="1693441"/>
            <a:ext cx="5512952" cy="347111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EB9B64F-6AD3-4AA3-BF95-BDEF85E7D20C}"/>
              </a:ext>
            </a:extLst>
          </p:cNvPr>
          <p:cNvGrpSpPr>
            <a:grpSpLocks noChangeAspect="1"/>
          </p:cNvGrpSpPr>
          <p:nvPr/>
        </p:nvGrpSpPr>
        <p:grpSpPr>
          <a:xfrm>
            <a:off x="161779" y="5938639"/>
            <a:ext cx="8440524" cy="870636"/>
            <a:chOff x="0" y="0"/>
            <a:chExt cx="6229985" cy="642620"/>
          </a:xfrm>
        </p:grpSpPr>
        <p:pic>
          <p:nvPicPr>
            <p:cNvPr id="9" name="Imagem 8" descr="Resultado de imagem para WEIZMANN INSTITUTE OF SCIENCE">
              <a:extLst>
                <a:ext uri="{FF2B5EF4-FFF2-40B4-BE49-F238E27FC236}">
                  <a16:creationId xmlns:a16="http://schemas.microsoft.com/office/drawing/2014/main" xmlns="" id="{3F319FF0-D3E3-4F44-BAA3-7CC99DA6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8100"/>
              <a:ext cx="1102360" cy="575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m 9" descr="http://goal-erasmus.eu/upload/images/LT_KTU%282%29.jpg">
              <a:extLst>
                <a:ext uri="{FF2B5EF4-FFF2-40B4-BE49-F238E27FC236}">
                  <a16:creationId xmlns:a16="http://schemas.microsoft.com/office/drawing/2014/main" xmlns="" id="{8F43E559-3DDC-4217-B16F-706C15BD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0"/>
              <a:ext cx="1022985" cy="575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m 11" descr="Resultado de imagem para ISTITUTO NAZIONALE DI GEOFISICA E VULCANOLOGIA logo">
              <a:extLst>
                <a:ext uri="{FF2B5EF4-FFF2-40B4-BE49-F238E27FC236}">
                  <a16:creationId xmlns:a16="http://schemas.microsoft.com/office/drawing/2014/main" xmlns="" id="{4D96EF2B-B5B5-4226-9A67-726D372D7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6" b="8962"/>
            <a:stretch/>
          </p:blipFill>
          <p:spPr bwMode="auto">
            <a:xfrm>
              <a:off x="3057525" y="9525"/>
              <a:ext cx="781050" cy="5759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m 12" descr="Resultado de imagem para universidad de zaragoza logo">
              <a:extLst>
                <a:ext uri="{FF2B5EF4-FFF2-40B4-BE49-F238E27FC236}">
                  <a16:creationId xmlns:a16="http://schemas.microsoft.com/office/drawing/2014/main" xmlns="" id="{2AC8368F-D2BA-4932-B0C3-F69AFEA39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1" t="10294" r="9936" b="14706"/>
            <a:stretch/>
          </p:blipFill>
          <p:spPr bwMode="auto">
            <a:xfrm>
              <a:off x="5076825" y="38100"/>
              <a:ext cx="1153160" cy="539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62404ED6-9604-40D4-8FB5-A386B32B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675"/>
              <a:ext cx="1118235" cy="575945"/>
            </a:xfrm>
            <a:prstGeom prst="rect">
              <a:avLst/>
            </a:prstGeom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8E51C18-79DB-414D-BBD2-8872F80492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5" y="5965290"/>
            <a:ext cx="788345" cy="7812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9979535" y="71081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21B919AB-DBD6-4B22-8593-7FF827B9B7CA}"/>
              </a:ext>
            </a:extLst>
          </p:cNvPr>
          <p:cNvSpPr txBox="1">
            <a:spLocks/>
          </p:cNvSpPr>
          <p:nvPr/>
        </p:nvSpPr>
        <p:spPr>
          <a:xfrm>
            <a:off x="5527409" y="1133536"/>
            <a:ext cx="6149788" cy="1441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Geoethics in environment</a:t>
            </a:r>
            <a:endParaRPr lang="pt-PT" sz="4800" dirty="0"/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0C951FFE-E16F-43AB-865E-1CE2662B19E0}"/>
              </a:ext>
            </a:extLst>
          </p:cNvPr>
          <p:cNvSpPr txBox="1">
            <a:spLocks/>
          </p:cNvSpPr>
          <p:nvPr/>
        </p:nvSpPr>
        <p:spPr>
          <a:xfrm>
            <a:off x="5849670" y="2575164"/>
            <a:ext cx="6149788" cy="999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Water-protection </a:t>
            </a:r>
            <a:r>
              <a:rPr lang="pt-PT" dirty="0"/>
              <a:t>perspective in the GOAL Project framework</a:t>
            </a:r>
          </a:p>
          <a:p>
            <a:endParaRPr lang="pt-PT" dirty="0"/>
          </a:p>
        </p:txBody>
      </p:sp>
      <p:sp>
        <p:nvSpPr>
          <p:cNvPr id="22" name="Rechteck 21"/>
          <p:cNvSpPr/>
          <p:nvPr/>
        </p:nvSpPr>
        <p:spPr>
          <a:xfrm>
            <a:off x="5473901" y="5179874"/>
            <a:ext cx="3128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sebastian.handl@boku.ac.at</a:t>
            </a:r>
          </a:p>
        </p:txBody>
      </p:sp>
      <p:sp>
        <p:nvSpPr>
          <p:cNvPr id="23" name="Rechteck 22"/>
          <p:cNvSpPr/>
          <p:nvPr/>
        </p:nvSpPr>
        <p:spPr>
          <a:xfrm>
            <a:off x="5384951" y="3530970"/>
            <a:ext cx="7079226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Sebastian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Calheiros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Cristina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Mayr Ernest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Schneider-Voß Susanne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Fiebig Markus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Langergraber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Günter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 für Bodenkultur Wien, Austria.</a:t>
            </a:r>
            <a:b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Interdisciplinar de Investigação Marinha e Ambiental, Portugal.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33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ER1 : competing interests in water supply</a:t>
            </a:r>
            <a:endParaRPr lang="pt-P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492875"/>
            <a:ext cx="420786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10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57" y="2055922"/>
            <a:ext cx="970356" cy="1940712"/>
          </a:xfrm>
        </p:spPr>
      </p:pic>
      <p:sp>
        <p:nvSpPr>
          <p:cNvPr id="7" name="Textfeld 6"/>
          <p:cNvSpPr txBox="1"/>
          <p:nvPr/>
        </p:nvSpPr>
        <p:spPr>
          <a:xfrm>
            <a:off x="5421242" y="158569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Water supply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59" y="2018701"/>
            <a:ext cx="2049405" cy="13716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2025773"/>
            <a:ext cx="2284030" cy="137160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570" y="1557036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Industry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153959" y="156410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Agriculture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500544" y="2393967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7004188" y="2384831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22570" y="4522014"/>
            <a:ext cx="322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Tourism / Natural parks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9153958" y="4522014"/>
            <a:ext cx="24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Flood protection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4983679"/>
            <a:ext cx="2185348" cy="14568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56" y="5128369"/>
            <a:ext cx="2021813" cy="1516360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>
          <a:xfrm flipV="1">
            <a:off x="3582630" y="4154603"/>
            <a:ext cx="1759123" cy="65326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7335605" y="4029815"/>
            <a:ext cx="1677036" cy="7780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32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ER1 : competing interests in water supply</a:t>
            </a:r>
            <a:endParaRPr lang="pt-P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492875"/>
            <a:ext cx="420786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11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57" y="2055922"/>
            <a:ext cx="970356" cy="1940712"/>
          </a:xfrm>
        </p:spPr>
      </p:pic>
      <p:sp>
        <p:nvSpPr>
          <p:cNvPr id="7" name="Textfeld 6"/>
          <p:cNvSpPr txBox="1"/>
          <p:nvPr/>
        </p:nvSpPr>
        <p:spPr>
          <a:xfrm>
            <a:off x="5421242" y="158569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Water supply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59" y="2018701"/>
            <a:ext cx="2049405" cy="13716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2025773"/>
            <a:ext cx="2284030" cy="137160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570" y="1557036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Industry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153959" y="156410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Agriculture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500544" y="2393967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7004188" y="2384831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004188" y="2491076"/>
            <a:ext cx="1914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fertilisers</a:t>
            </a:r>
          </a:p>
          <a:p>
            <a:r>
              <a:rPr lang="en-GB" sz="2200" dirty="0"/>
              <a:t>pesticides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r>
              <a:rPr lang="en-GB" sz="2200" dirty="0"/>
              <a:t>use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545813" y="2529317"/>
            <a:ext cx="2164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medical products</a:t>
            </a:r>
          </a:p>
          <a:p>
            <a:r>
              <a:rPr lang="en-GB" sz="2200" dirty="0"/>
              <a:t>emerging</a:t>
            </a:r>
            <a:r>
              <a:rPr lang="de-AT" sz="2200" dirty="0"/>
              <a:t> </a:t>
            </a:r>
            <a:r>
              <a:rPr lang="en-GB" sz="2200" dirty="0"/>
              <a:t>contaminants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r>
              <a:rPr lang="en-GB" sz="2200" dirty="0"/>
              <a:t>use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22570" y="4522014"/>
            <a:ext cx="322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Tourism / Natural parks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9153958" y="4522014"/>
            <a:ext cx="24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Flood protection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4983679"/>
            <a:ext cx="2185348" cy="14568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56" y="5128369"/>
            <a:ext cx="2021813" cy="1516360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>
          <a:xfrm flipV="1">
            <a:off x="3582630" y="4154603"/>
            <a:ext cx="1759123" cy="65326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7335605" y="4029815"/>
            <a:ext cx="1677036" cy="7780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642960" y="4924968"/>
            <a:ext cx="2164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land use</a:t>
            </a:r>
            <a:br>
              <a:rPr lang="en-GB" sz="2200" dirty="0"/>
            </a:br>
            <a:r>
              <a:rPr lang="en-GB" sz="2200" dirty="0"/>
              <a:t>ecology / water management</a:t>
            </a:r>
          </a:p>
        </p:txBody>
      </p:sp>
      <p:sp>
        <p:nvSpPr>
          <p:cNvPr id="39" name="Rechteck 38"/>
          <p:cNvSpPr/>
          <p:nvPr/>
        </p:nvSpPr>
        <p:spPr>
          <a:xfrm>
            <a:off x="7478633" y="4731153"/>
            <a:ext cx="17057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land use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br>
              <a:rPr lang="de-AT" sz="2200" dirty="0"/>
            </a:br>
            <a:r>
              <a:rPr lang="en-GB" sz="2200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82575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ER1 : competing interests in water supply</a:t>
            </a:r>
            <a:endParaRPr lang="pt-P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492875"/>
            <a:ext cx="420786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12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57" y="2055922"/>
            <a:ext cx="970356" cy="1940712"/>
          </a:xfrm>
        </p:spPr>
      </p:pic>
      <p:sp>
        <p:nvSpPr>
          <p:cNvPr id="7" name="Textfeld 6"/>
          <p:cNvSpPr txBox="1"/>
          <p:nvPr/>
        </p:nvSpPr>
        <p:spPr>
          <a:xfrm>
            <a:off x="5421242" y="158569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Water supply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59" y="2018701"/>
            <a:ext cx="2049405" cy="13716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2025773"/>
            <a:ext cx="2284030" cy="137160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570" y="1557036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Industry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153959" y="156410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Agriculture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500544" y="2393967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7004188" y="2384831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004188" y="2491076"/>
            <a:ext cx="1914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fertilisers</a:t>
            </a:r>
          </a:p>
          <a:p>
            <a:r>
              <a:rPr lang="en-GB" sz="2200" dirty="0"/>
              <a:t>pesticides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r>
              <a:rPr lang="en-GB" sz="2200" dirty="0"/>
              <a:t>use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545813" y="2529317"/>
            <a:ext cx="2164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medical products</a:t>
            </a:r>
          </a:p>
          <a:p>
            <a:r>
              <a:rPr lang="en-GB" sz="2200" dirty="0"/>
              <a:t>emerging</a:t>
            </a:r>
            <a:r>
              <a:rPr lang="de-AT" sz="2200" dirty="0"/>
              <a:t> </a:t>
            </a:r>
            <a:r>
              <a:rPr lang="en-GB" sz="2200" dirty="0"/>
              <a:t>contaminants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r>
              <a:rPr lang="en-GB" sz="2200" dirty="0"/>
              <a:t>use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22570" y="4522014"/>
            <a:ext cx="322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Tourism / Natural parks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9153958" y="4522014"/>
            <a:ext cx="24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Flood protection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4983679"/>
            <a:ext cx="2185348" cy="14568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56" y="5128369"/>
            <a:ext cx="2021813" cy="1516360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>
          <a:xfrm flipV="1">
            <a:off x="3582630" y="4154603"/>
            <a:ext cx="1759123" cy="65326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7335605" y="4029815"/>
            <a:ext cx="1677036" cy="7780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642960" y="4924968"/>
            <a:ext cx="2164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land use</a:t>
            </a:r>
            <a:br>
              <a:rPr lang="en-GB" sz="2200" dirty="0"/>
            </a:br>
            <a:r>
              <a:rPr lang="en-GB" sz="2200" dirty="0"/>
              <a:t>ecology / water management</a:t>
            </a:r>
          </a:p>
        </p:txBody>
      </p:sp>
      <p:sp>
        <p:nvSpPr>
          <p:cNvPr id="5" name="Rechteck 4"/>
          <p:cNvSpPr/>
          <p:nvPr/>
        </p:nvSpPr>
        <p:spPr>
          <a:xfrm>
            <a:off x="7478633" y="4731153"/>
            <a:ext cx="17057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land use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br>
              <a:rPr lang="de-AT" sz="2200" dirty="0"/>
            </a:br>
            <a:r>
              <a:rPr lang="en-GB" sz="2200" dirty="0"/>
              <a:t>management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74" y="3602792"/>
            <a:ext cx="842641" cy="84264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47" y="3603381"/>
            <a:ext cx="842641" cy="842641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91" y="4044366"/>
            <a:ext cx="842641" cy="8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ER1 : competing interests in water supply</a:t>
            </a:r>
            <a:endParaRPr lang="pt-P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492875"/>
            <a:ext cx="420786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13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57" y="2055922"/>
            <a:ext cx="970356" cy="1940712"/>
          </a:xfrm>
        </p:spPr>
      </p:pic>
      <p:sp>
        <p:nvSpPr>
          <p:cNvPr id="7" name="Textfeld 6"/>
          <p:cNvSpPr txBox="1"/>
          <p:nvPr/>
        </p:nvSpPr>
        <p:spPr>
          <a:xfrm>
            <a:off x="5421242" y="158569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Water supply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59" y="2018701"/>
            <a:ext cx="2049405" cy="13716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2025773"/>
            <a:ext cx="2284030" cy="137160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570" y="1557036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Industry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153959" y="1564108"/>
            <a:ext cx="19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Agriculture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500544" y="2393967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7004188" y="2384831"/>
            <a:ext cx="1923296" cy="91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004188" y="2491076"/>
            <a:ext cx="1914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fertilisers</a:t>
            </a:r>
          </a:p>
          <a:p>
            <a:r>
              <a:rPr lang="en-GB" sz="2200" dirty="0"/>
              <a:t>pesticides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r>
              <a:rPr lang="en-GB" sz="2200" dirty="0"/>
              <a:t>use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545813" y="2529317"/>
            <a:ext cx="2164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medical products</a:t>
            </a:r>
          </a:p>
          <a:p>
            <a:r>
              <a:rPr lang="en-GB" sz="2200" dirty="0"/>
              <a:t>emerging</a:t>
            </a:r>
            <a:r>
              <a:rPr lang="de-AT" sz="2200" dirty="0"/>
              <a:t> </a:t>
            </a:r>
            <a:r>
              <a:rPr lang="en-GB" sz="2200" dirty="0"/>
              <a:t>contaminants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r>
              <a:rPr lang="en-GB" sz="2200" dirty="0"/>
              <a:t>use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22570" y="4522014"/>
            <a:ext cx="322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Tourism / Natural parks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9153958" y="4522014"/>
            <a:ext cx="24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Flood protection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" y="4983679"/>
            <a:ext cx="2185348" cy="14568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56" y="5128369"/>
            <a:ext cx="2021813" cy="1516360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>
          <a:xfrm flipV="1">
            <a:off x="3582630" y="4154603"/>
            <a:ext cx="1759123" cy="65326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7335605" y="4029815"/>
            <a:ext cx="1677036" cy="7780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642960" y="4924968"/>
            <a:ext cx="2164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land use</a:t>
            </a:r>
            <a:br>
              <a:rPr lang="en-GB" sz="2200" dirty="0"/>
            </a:br>
            <a:r>
              <a:rPr lang="en-GB" sz="2200" dirty="0"/>
              <a:t>ecology / water management</a:t>
            </a:r>
          </a:p>
        </p:txBody>
      </p:sp>
      <p:sp>
        <p:nvSpPr>
          <p:cNvPr id="5" name="Rechteck 4"/>
          <p:cNvSpPr/>
          <p:nvPr/>
        </p:nvSpPr>
        <p:spPr>
          <a:xfrm>
            <a:off x="7478633" y="4731153"/>
            <a:ext cx="17057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land use</a:t>
            </a:r>
          </a:p>
          <a:p>
            <a:r>
              <a:rPr lang="en-GB" sz="2200" dirty="0"/>
              <a:t>water</a:t>
            </a:r>
            <a:r>
              <a:rPr lang="de-AT" sz="2200" dirty="0"/>
              <a:t> </a:t>
            </a:r>
            <a:br>
              <a:rPr lang="de-AT" sz="2200" dirty="0"/>
            </a:br>
            <a:r>
              <a:rPr lang="en-GB" sz="2200" dirty="0"/>
              <a:t>management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58" y="3509360"/>
            <a:ext cx="842641" cy="84264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74" y="3602792"/>
            <a:ext cx="842641" cy="84264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23" y="3528602"/>
            <a:ext cx="842641" cy="842641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77" y="3528602"/>
            <a:ext cx="842641" cy="842641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61" y="3509359"/>
            <a:ext cx="842641" cy="84264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47" y="3603381"/>
            <a:ext cx="842641" cy="842641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91" y="4044366"/>
            <a:ext cx="842641" cy="84264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5" y="3528603"/>
            <a:ext cx="842641" cy="842641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64" y="5800313"/>
            <a:ext cx="842641" cy="84264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17" y="5841402"/>
            <a:ext cx="842641" cy="8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62" y="419092"/>
            <a:ext cx="10515600" cy="1588963"/>
          </a:xfrm>
        </p:spPr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ER2 : </a:t>
            </a: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reservoirs and </a:t>
            </a:r>
            <a:b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production from hydropower</a:t>
            </a:r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47447" y="1843857"/>
            <a:ext cx="26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artificial reservoirs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89284" y="1726630"/>
            <a:ext cx="269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energy production from hydro-power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0" y="2557627"/>
            <a:ext cx="1774942" cy="236659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" y="2453424"/>
            <a:ext cx="3017357" cy="2260660"/>
          </a:xfrm>
          <a:prstGeom prst="rect">
            <a:avLst/>
          </a:prstGeom>
        </p:spPr>
      </p:pic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xmlns="" id="{FB3579D7-C2D8-1544-8979-0EE8ED40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638" y="6492875"/>
            <a:ext cx="420786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045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62" y="419092"/>
            <a:ext cx="10515600" cy="1588963"/>
          </a:xfrm>
        </p:spPr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ER2 : </a:t>
            </a: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reservoirs and </a:t>
            </a:r>
            <a:b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production from hydropower</a:t>
            </a:r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47447" y="1843857"/>
            <a:ext cx="26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artificial reservoirs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89284" y="1726630"/>
            <a:ext cx="269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energy production from hydro-power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0" y="2557627"/>
            <a:ext cx="1774942" cy="236659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" y="2453424"/>
            <a:ext cx="3017357" cy="226066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683921" y="2421682"/>
            <a:ext cx="2330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agriculture by 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constant drinking water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hydropower</a:t>
            </a:r>
            <a:endParaRPr lang="en-GB" dirty="0"/>
          </a:p>
        </p:txBody>
      </p:sp>
      <p:sp>
        <p:nvSpPr>
          <p:cNvPr id="44" name="Textfeld 43"/>
          <p:cNvSpPr txBox="1"/>
          <p:nvPr/>
        </p:nvSpPr>
        <p:spPr>
          <a:xfrm>
            <a:off x="9203376" y="2557627"/>
            <a:ext cx="233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sustainable energy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xmlns="" id="{676788FC-8750-624D-BCF9-7FA374A9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638" y="6492875"/>
            <a:ext cx="420786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905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62" y="419092"/>
            <a:ext cx="10515600" cy="1588963"/>
          </a:xfrm>
        </p:spPr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ER2 : </a:t>
            </a: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reservoirs and </a:t>
            </a:r>
            <a:b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production from hydropower</a:t>
            </a:r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47447" y="1843857"/>
            <a:ext cx="26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artificial reservoirs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89284" y="1726630"/>
            <a:ext cx="269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energy production from hydro-power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0" y="2557627"/>
            <a:ext cx="1774942" cy="236659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" y="2453424"/>
            <a:ext cx="3017357" cy="226066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683921" y="2421682"/>
            <a:ext cx="2330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agriculture by 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constant drinking water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hydropower</a:t>
            </a:r>
            <a:endParaRPr lang="en-GB" dirty="0"/>
          </a:p>
        </p:txBody>
      </p:sp>
      <p:sp>
        <p:nvSpPr>
          <p:cNvPr id="44" name="Textfeld 43"/>
          <p:cNvSpPr txBox="1"/>
          <p:nvPr/>
        </p:nvSpPr>
        <p:spPr>
          <a:xfrm>
            <a:off x="9203376" y="2557627"/>
            <a:ext cx="233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sustainable energy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2" y="4861986"/>
            <a:ext cx="842641" cy="842641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81" y="4861986"/>
            <a:ext cx="842641" cy="842641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69" y="4861986"/>
            <a:ext cx="842641" cy="84264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96" y="4861986"/>
            <a:ext cx="842641" cy="842641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96" y="3394122"/>
            <a:ext cx="842641" cy="842641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69" y="3394120"/>
            <a:ext cx="842641" cy="84264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42" y="3394120"/>
            <a:ext cx="842641" cy="842641"/>
          </a:xfrm>
          <a:prstGeom prst="rect">
            <a:avLst/>
          </a:prstGeom>
        </p:spPr>
      </p:pic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xmlns="" id="{485659D5-4633-6948-8BD1-7DB431A0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638" y="6492875"/>
            <a:ext cx="420786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296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62" y="419092"/>
            <a:ext cx="10515600" cy="1588963"/>
          </a:xfrm>
        </p:spPr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ER2 : </a:t>
            </a: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reservoirs and </a:t>
            </a:r>
            <a:b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production from hydropower</a:t>
            </a:r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47447" y="1843857"/>
            <a:ext cx="26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artificial reservoirs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89284" y="1726630"/>
            <a:ext cx="269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energy production from hydro-power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0" y="2557627"/>
            <a:ext cx="1774942" cy="236659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" y="2453424"/>
            <a:ext cx="3017357" cy="226066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683921" y="2421682"/>
            <a:ext cx="2330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agriculture by 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constant drinking water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hydropower</a:t>
            </a:r>
            <a:endParaRPr lang="en-GB" dirty="0"/>
          </a:p>
        </p:txBody>
      </p:sp>
      <p:sp>
        <p:nvSpPr>
          <p:cNvPr id="44" name="Textfeld 43"/>
          <p:cNvSpPr txBox="1"/>
          <p:nvPr/>
        </p:nvSpPr>
        <p:spPr>
          <a:xfrm>
            <a:off x="9203376" y="2557627"/>
            <a:ext cx="233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sustainable energy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2" y="4861986"/>
            <a:ext cx="842641" cy="842641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81" y="4861986"/>
            <a:ext cx="842641" cy="842641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69" y="4861986"/>
            <a:ext cx="842641" cy="84264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96" y="4861986"/>
            <a:ext cx="842641" cy="842641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96" y="3394122"/>
            <a:ext cx="842641" cy="842641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69" y="3394120"/>
            <a:ext cx="842641" cy="842641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4740327" y="5119852"/>
            <a:ext cx="316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but what about?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42" y="3394120"/>
            <a:ext cx="842641" cy="842641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43" y="5864875"/>
            <a:ext cx="842641" cy="842641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54" y="5864874"/>
            <a:ext cx="842641" cy="8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Professionals that graduated from higher education facilities should be aware that,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SDGs are to be considered collectively.</a:t>
            </a:r>
          </a:p>
          <a:p>
            <a:r>
              <a:rPr lang="en-GB" sz="2400" dirty="0"/>
              <a:t>There is no general rule.</a:t>
            </a:r>
          </a:p>
          <a:p>
            <a:r>
              <a:rPr lang="en-GB" sz="2400" dirty="0"/>
              <a:t>Every case must be considered individually.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7676" y="6533816"/>
            <a:ext cx="400141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18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Geoethics</a:t>
            </a:r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environment – water protection</a:t>
            </a:r>
            <a:endParaRPr lang="pt-PT" dirty="0"/>
          </a:p>
        </p:txBody>
      </p:sp>
      <p:pic>
        <p:nvPicPr>
          <p:cNvPr id="4" name="Grafik 3" descr="Ein Bild, das Objekt enthält.&#10;&#10;Automatisch generierte Beschreibung">
            <a:extLst>
              <a:ext uri="{FF2B5EF4-FFF2-40B4-BE49-F238E27FC236}">
                <a16:creationId xmlns:a16="http://schemas.microsoft.com/office/drawing/2014/main" xmlns="" id="{68449FBB-D1F5-EA48-A89D-6B7E6777E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1242"/>
            <a:ext cx="5044414" cy="50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7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8F9E447-3D58-4492-9AC1-C39B389FB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43930"/>
            <a:ext cx="3048000" cy="8706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7E9AD11-B132-4EC8-A05E-24C3951D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0" y="341751"/>
            <a:ext cx="3681720" cy="231812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EB9B64F-6AD3-4AA3-BF95-BDEF85E7D20C}"/>
              </a:ext>
            </a:extLst>
          </p:cNvPr>
          <p:cNvGrpSpPr>
            <a:grpSpLocks noChangeAspect="1"/>
          </p:cNvGrpSpPr>
          <p:nvPr/>
        </p:nvGrpSpPr>
        <p:grpSpPr>
          <a:xfrm>
            <a:off x="161779" y="5938639"/>
            <a:ext cx="8440524" cy="870636"/>
            <a:chOff x="0" y="0"/>
            <a:chExt cx="6229985" cy="642620"/>
          </a:xfrm>
        </p:grpSpPr>
        <p:pic>
          <p:nvPicPr>
            <p:cNvPr id="9" name="Imagem 8" descr="Resultado de imagem para WEIZMANN INSTITUTE OF SCIENCE">
              <a:extLst>
                <a:ext uri="{FF2B5EF4-FFF2-40B4-BE49-F238E27FC236}">
                  <a16:creationId xmlns:a16="http://schemas.microsoft.com/office/drawing/2014/main" xmlns="" id="{3F319FF0-D3E3-4F44-BAA3-7CC99DA6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8100"/>
              <a:ext cx="1102360" cy="575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m 9" descr="http://goal-erasmus.eu/upload/images/LT_KTU%282%29.jpg">
              <a:extLst>
                <a:ext uri="{FF2B5EF4-FFF2-40B4-BE49-F238E27FC236}">
                  <a16:creationId xmlns:a16="http://schemas.microsoft.com/office/drawing/2014/main" xmlns="" id="{8F43E559-3DDC-4217-B16F-706C15BD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0"/>
              <a:ext cx="1022985" cy="575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m 11" descr="Resultado de imagem para ISTITUTO NAZIONALE DI GEOFISICA E VULCANOLOGIA logo">
              <a:extLst>
                <a:ext uri="{FF2B5EF4-FFF2-40B4-BE49-F238E27FC236}">
                  <a16:creationId xmlns:a16="http://schemas.microsoft.com/office/drawing/2014/main" xmlns="" id="{4D96EF2B-B5B5-4226-9A67-726D372D7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6" b="8962"/>
            <a:stretch/>
          </p:blipFill>
          <p:spPr bwMode="auto">
            <a:xfrm>
              <a:off x="3057525" y="9525"/>
              <a:ext cx="781050" cy="5759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m 12" descr="Resultado de imagem para universidad de zaragoza logo">
              <a:extLst>
                <a:ext uri="{FF2B5EF4-FFF2-40B4-BE49-F238E27FC236}">
                  <a16:creationId xmlns:a16="http://schemas.microsoft.com/office/drawing/2014/main" xmlns="" id="{2AC8368F-D2BA-4932-B0C3-F69AFEA39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1" t="10294" r="9936" b="14706"/>
            <a:stretch/>
          </p:blipFill>
          <p:spPr bwMode="auto">
            <a:xfrm>
              <a:off x="5076825" y="38100"/>
              <a:ext cx="1153160" cy="539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62404ED6-9604-40D4-8FB5-A386B32B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675"/>
              <a:ext cx="1118235" cy="575945"/>
            </a:xfrm>
            <a:prstGeom prst="rect">
              <a:avLst/>
            </a:prstGeom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8E51C18-79DB-414D-BBD2-8872F80492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21B919AB-DBD6-4B22-8593-7FF827B9B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7409" y="1133536"/>
            <a:ext cx="6149788" cy="1441628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Geoethics</a:t>
            </a:r>
            <a:r>
              <a:rPr lang="en-US" sz="4800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environment</a:t>
            </a:r>
            <a:endParaRPr lang="pt-PT" sz="4800" dirty="0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0C951FFE-E16F-43AB-865E-1CE2662B1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9670" y="2575164"/>
            <a:ext cx="6149788" cy="999746"/>
          </a:xfrm>
        </p:spPr>
        <p:txBody>
          <a:bodyPr>
            <a:normAutofit/>
          </a:bodyPr>
          <a:lstStyle/>
          <a:p>
            <a:r>
              <a:rPr lang="pt-PT" dirty="0"/>
              <a:t>W</a:t>
            </a:r>
            <a:r>
              <a:rPr lang="pt-PT" dirty="0" smtClean="0"/>
              <a:t>ater-protection </a:t>
            </a:r>
            <a:r>
              <a:rPr lang="pt-PT" dirty="0"/>
              <a:t>perspective in the GOAL Project framework</a:t>
            </a:r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5" y="5965290"/>
            <a:ext cx="788345" cy="7812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9979535" y="71081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sp>
        <p:nvSpPr>
          <p:cNvPr id="4" name="Rechteck 3"/>
          <p:cNvSpPr/>
          <p:nvPr/>
        </p:nvSpPr>
        <p:spPr>
          <a:xfrm>
            <a:off x="532966" y="2198206"/>
            <a:ext cx="3292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11"/>
              </a:rPr>
              <a:t>www.goal-erasmus.eu</a:t>
            </a:r>
            <a:endParaRPr lang="en-GB" sz="2400" dirty="0"/>
          </a:p>
        </p:txBody>
      </p:sp>
      <p:sp>
        <p:nvSpPr>
          <p:cNvPr id="6" name="Rechteck 5"/>
          <p:cNvSpPr/>
          <p:nvPr/>
        </p:nvSpPr>
        <p:spPr>
          <a:xfrm>
            <a:off x="5473901" y="5179874"/>
            <a:ext cx="3128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sebastian.handl@boku.ac.at</a:t>
            </a:r>
          </a:p>
        </p:txBody>
      </p:sp>
      <p:sp>
        <p:nvSpPr>
          <p:cNvPr id="11" name="Rechteck 10"/>
          <p:cNvSpPr/>
          <p:nvPr/>
        </p:nvSpPr>
        <p:spPr>
          <a:xfrm>
            <a:off x="5384951" y="3530970"/>
            <a:ext cx="7079226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Sebastian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Calheiros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Cristina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Mayr Ernest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Schneider-Voß Susanne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Fiebig Markus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Langergraber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Günter</a:t>
            </a:r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 für Bodenkultur Wien, Austria.</a:t>
            </a:r>
            <a:br>
              <a:rPr lang="de-A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baseline="300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Interdisciplinar de Investigação Marinha e Ambiental, Portugal.</a:t>
            </a:r>
            <a:endParaRPr lang="en-GB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6" y="2808745"/>
            <a:ext cx="3797078" cy="26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8F9E447-3D58-4492-9AC1-C39B389FB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843930"/>
            <a:ext cx="3048000" cy="8706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7E9AD11-B132-4EC8-A05E-24C3951D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1" y="977902"/>
            <a:ext cx="3916608" cy="2466012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EB9B64F-6AD3-4AA3-BF95-BDEF85E7D20C}"/>
              </a:ext>
            </a:extLst>
          </p:cNvPr>
          <p:cNvGrpSpPr>
            <a:grpSpLocks noChangeAspect="1"/>
          </p:cNvGrpSpPr>
          <p:nvPr/>
        </p:nvGrpSpPr>
        <p:grpSpPr>
          <a:xfrm>
            <a:off x="161779" y="5938639"/>
            <a:ext cx="8440524" cy="870636"/>
            <a:chOff x="0" y="0"/>
            <a:chExt cx="6229985" cy="642620"/>
          </a:xfrm>
        </p:grpSpPr>
        <p:pic>
          <p:nvPicPr>
            <p:cNvPr id="9" name="Imagem 8" descr="Resultado de imagem para WEIZMANN INSTITUTE OF SCIENCE">
              <a:extLst>
                <a:ext uri="{FF2B5EF4-FFF2-40B4-BE49-F238E27FC236}">
                  <a16:creationId xmlns:a16="http://schemas.microsoft.com/office/drawing/2014/main" xmlns="" id="{3F319FF0-D3E3-4F44-BAA3-7CC99DA69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38100"/>
              <a:ext cx="1102360" cy="575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m 9" descr="http://goal-erasmus.eu/upload/images/LT_KTU%282%29.jpg">
              <a:extLst>
                <a:ext uri="{FF2B5EF4-FFF2-40B4-BE49-F238E27FC236}">
                  <a16:creationId xmlns:a16="http://schemas.microsoft.com/office/drawing/2014/main" xmlns="" id="{8F43E559-3DDC-4217-B16F-706C15BD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0"/>
              <a:ext cx="1022985" cy="575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m 11" descr="Resultado de imagem para ISTITUTO NAZIONALE DI GEOFISICA E VULCANOLOGIA logo">
              <a:extLst>
                <a:ext uri="{FF2B5EF4-FFF2-40B4-BE49-F238E27FC236}">
                  <a16:creationId xmlns:a16="http://schemas.microsoft.com/office/drawing/2014/main" xmlns="" id="{4D96EF2B-B5B5-4226-9A67-726D372D7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6" b="8962"/>
            <a:stretch/>
          </p:blipFill>
          <p:spPr bwMode="auto">
            <a:xfrm>
              <a:off x="3057525" y="9525"/>
              <a:ext cx="781050" cy="5759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m 12" descr="Resultado de imagem para universidad de zaragoza logo">
              <a:extLst>
                <a:ext uri="{FF2B5EF4-FFF2-40B4-BE49-F238E27FC236}">
                  <a16:creationId xmlns:a16="http://schemas.microsoft.com/office/drawing/2014/main" xmlns="" id="{2AC8368F-D2BA-4932-B0C3-F69AFEA39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1" t="10294" r="9936" b="14706"/>
            <a:stretch/>
          </p:blipFill>
          <p:spPr bwMode="auto">
            <a:xfrm>
              <a:off x="5076825" y="38100"/>
              <a:ext cx="1153160" cy="539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62404ED6-9604-40D4-8FB5-A386B32B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675"/>
              <a:ext cx="1118235" cy="575945"/>
            </a:xfrm>
            <a:prstGeom prst="rect">
              <a:avLst/>
            </a:prstGeom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8E51C18-79DB-414D-BBD2-8872F80492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21B919AB-DBD6-4B22-8593-7FF827B9B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747" y="1632210"/>
            <a:ext cx="6149788" cy="92600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Project</a:t>
            </a:r>
            <a:endParaRPr lang="pt-PT" sz="4800" dirty="0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0C951FFE-E16F-43AB-865E-1CE2662B1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0631" y="3084195"/>
            <a:ext cx="7056254" cy="19816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dirty="0"/>
              <a:t>Cofunded by the ERASMUS+ Programme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dirty="0" smtClean="0"/>
              <a:t>Six </a:t>
            </a:r>
            <a:r>
              <a:rPr lang="pt-PT" dirty="0"/>
              <a:t>partners from universities in Portugal, Austria, Israel, Italy, Lithuenia and Spain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dirty="0"/>
              <a:t>Project leader Clara Vasconcelos (Portugal Team)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5" y="5965290"/>
            <a:ext cx="788345" cy="7812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979535" y="71081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</p:spTree>
    <p:extLst>
      <p:ext uri="{BB962C8B-B14F-4D97-AF65-F5344CB8AC3E}">
        <p14:creationId xmlns:p14="http://schemas.microsoft.com/office/powerpoint/2010/main" val="300203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 smtClean="0"/>
              <a:t>Aims:</a:t>
            </a:r>
            <a:endParaRPr lang="pt-PT" dirty="0"/>
          </a:p>
          <a:p>
            <a:r>
              <a:rPr lang="pt-PT" b="1" dirty="0" smtClean="0"/>
              <a:t>discuss </a:t>
            </a:r>
            <a:r>
              <a:rPr lang="pt-PT" b="1" dirty="0"/>
              <a:t>geoethics</a:t>
            </a:r>
            <a:r>
              <a:rPr lang="pt-PT" dirty="0"/>
              <a:t> as an indispersible field in geosciences with a strong connection with </a:t>
            </a:r>
            <a:r>
              <a:rPr lang="pt-PT" dirty="0" smtClean="0"/>
              <a:t>education </a:t>
            </a:r>
            <a:r>
              <a:rPr lang="pt-PT" dirty="0"/>
              <a:t>for Sustainable Development (</a:t>
            </a:r>
            <a:r>
              <a:rPr lang="pt-PT" b="1" dirty="0"/>
              <a:t>SDGs</a:t>
            </a:r>
            <a:r>
              <a:rPr lang="pt-PT" dirty="0"/>
              <a:t>)</a:t>
            </a:r>
          </a:p>
          <a:p>
            <a:r>
              <a:rPr lang="pt-PT" b="1" dirty="0" smtClean="0"/>
              <a:t>raise </a:t>
            </a:r>
            <a:r>
              <a:rPr lang="pt-PT" b="1" dirty="0"/>
              <a:t>awareness</a:t>
            </a:r>
            <a:r>
              <a:rPr lang="pt-PT" dirty="0"/>
              <a:t> towards the defence of life and the richness of Earth</a:t>
            </a:r>
          </a:p>
          <a:p>
            <a:r>
              <a:rPr lang="pt-PT" dirty="0" smtClean="0"/>
              <a:t>engage </a:t>
            </a:r>
            <a:r>
              <a:rPr lang="pt-PT" dirty="0"/>
              <a:t>students in the idea that </a:t>
            </a:r>
            <a:r>
              <a:rPr lang="pt-PT" b="1" dirty="0"/>
              <a:t>geosciences develop</a:t>
            </a:r>
            <a:r>
              <a:rPr lang="pt-PT" dirty="0"/>
              <a:t> and promote </a:t>
            </a:r>
            <a:r>
              <a:rPr lang="pt-PT" b="1" dirty="0"/>
              <a:t>cultural, educational and scientifical values </a:t>
            </a:r>
            <a:r>
              <a:rPr lang="pt-PT" dirty="0"/>
              <a:t>that could be considered a social capital of human communities</a:t>
            </a:r>
          </a:p>
          <a:p>
            <a:r>
              <a:rPr lang="pt-PT" b="1" dirty="0" smtClean="0"/>
              <a:t>promote </a:t>
            </a:r>
            <a:r>
              <a:rPr lang="pt-PT" b="1" dirty="0"/>
              <a:t>an ethical approach</a:t>
            </a:r>
            <a:r>
              <a:rPr lang="pt-PT" dirty="0"/>
              <a:t> in our interaction with Earth</a:t>
            </a:r>
          </a:p>
          <a:p>
            <a:r>
              <a:rPr lang="pt-PT" b="1" dirty="0" smtClean="0"/>
              <a:t>foster </a:t>
            </a:r>
            <a:r>
              <a:rPr lang="pt-PT" b="1" dirty="0"/>
              <a:t>responsible behaviours</a:t>
            </a:r>
            <a:r>
              <a:rPr lang="pt-PT" dirty="0"/>
              <a:t> and scientific/professional practices among the target group to serve society while addressing environmental matters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533816"/>
            <a:ext cx="250179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3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9979535" y="71081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Project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959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Main target </a:t>
            </a:r>
            <a:r>
              <a:rPr lang="pt-PT" dirty="0" smtClean="0"/>
              <a:t>group</a:t>
            </a:r>
            <a:r>
              <a:rPr lang="pt-PT" dirty="0"/>
              <a:t>:</a:t>
            </a:r>
          </a:p>
          <a:p>
            <a:r>
              <a:rPr lang="pt-PT" dirty="0"/>
              <a:t>Higher Educational students</a:t>
            </a:r>
          </a:p>
          <a:p>
            <a:r>
              <a:rPr lang="pt-PT" dirty="0"/>
              <a:t>Professors</a:t>
            </a:r>
          </a:p>
          <a:p>
            <a:r>
              <a:rPr lang="pt-PT" dirty="0"/>
              <a:t>Researchers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Group of interest for the </a:t>
            </a:r>
            <a:r>
              <a:rPr lang="pt-PT" dirty="0" smtClean="0"/>
              <a:t>project </a:t>
            </a:r>
            <a:r>
              <a:rPr lang="pt-PT" dirty="0"/>
              <a:t>activities:</a:t>
            </a:r>
          </a:p>
          <a:p>
            <a:r>
              <a:rPr lang="pt-PT" dirty="0"/>
              <a:t>Geoheritage site guides</a:t>
            </a:r>
          </a:p>
          <a:p>
            <a:r>
              <a:rPr lang="pt-PT" dirty="0"/>
              <a:t>Secondary teachers</a:t>
            </a:r>
          </a:p>
          <a:p>
            <a:endParaRPr lang="pt-P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533816"/>
            <a:ext cx="250179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4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9979535" y="71081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Project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492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E</a:t>
            </a:r>
            <a:r>
              <a:rPr lang="pt-PT" dirty="0" smtClean="0"/>
              <a:t>xpected </a:t>
            </a:r>
            <a:r>
              <a:rPr lang="pt-PT" dirty="0"/>
              <a:t>results:</a:t>
            </a:r>
          </a:p>
          <a:p>
            <a:r>
              <a:rPr lang="en-GB" dirty="0" err="1"/>
              <a:t>Geoethics</a:t>
            </a:r>
            <a:r>
              <a:rPr lang="en-GB" dirty="0"/>
              <a:t> syllabus </a:t>
            </a:r>
            <a:br>
              <a:rPr lang="en-GB" dirty="0"/>
            </a:br>
            <a:r>
              <a:rPr lang="en-GB" sz="2400" dirty="0"/>
              <a:t>to be used in a higher education curricular unit or to be used as modules in diverse higher education curricular units</a:t>
            </a:r>
          </a:p>
          <a:p>
            <a:r>
              <a:rPr lang="en-GB" dirty="0"/>
              <a:t>Educational </a:t>
            </a:r>
            <a:r>
              <a:rPr lang="en-GB" dirty="0" smtClean="0"/>
              <a:t>resources 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/>
              <a:t>that have the goal of fostering awareness-raising on ethical and social implications of geoscience knowledge</a:t>
            </a:r>
          </a:p>
          <a:p>
            <a:r>
              <a:rPr lang="en-GB" dirty="0"/>
              <a:t>Online platform </a:t>
            </a:r>
            <a:r>
              <a:rPr lang="en-GB" dirty="0">
                <a:hlinkClick r:id="rId3" action="ppaction://hlinkfile"/>
              </a:rPr>
              <a:t>www.goal-erasmus.eu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/>
              <a:t>as a way to share and disseminate all the outputs and deliverables developed during the project</a:t>
            </a:r>
            <a:endParaRPr lang="pt-PT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533816"/>
            <a:ext cx="250179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5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9979535" y="71081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Project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418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Educational resources </a:t>
            </a:r>
            <a:r>
              <a:rPr lang="en-US" dirty="0"/>
              <a:t>related to </a:t>
            </a:r>
            <a:r>
              <a:rPr lang="pt-PT" dirty="0"/>
              <a:t>:</a:t>
            </a:r>
          </a:p>
          <a:p>
            <a:pPr marL="0" indent="0">
              <a:buNone/>
            </a:pPr>
            <a:endParaRPr lang="pt-PT" dirty="0"/>
          </a:p>
          <a:p>
            <a:r>
              <a:rPr lang="en-US" dirty="0" err="1"/>
              <a:t>Georisks</a:t>
            </a:r>
            <a:r>
              <a:rPr lang="en-US" dirty="0"/>
              <a:t> management and the mitigation of </a:t>
            </a:r>
            <a:r>
              <a:rPr lang="en-US" dirty="0" err="1"/>
              <a:t>geohazards</a:t>
            </a:r>
            <a:endParaRPr lang="en-US" dirty="0"/>
          </a:p>
          <a:p>
            <a:r>
              <a:rPr lang="en-US" dirty="0" err="1"/>
              <a:t>Geoparks</a:t>
            </a:r>
            <a:r>
              <a:rPr lang="en-US" dirty="0"/>
              <a:t> and </a:t>
            </a:r>
            <a:r>
              <a:rPr lang="en-US" dirty="0" err="1"/>
              <a:t>georesources</a:t>
            </a:r>
            <a:endParaRPr lang="en-US" dirty="0"/>
          </a:p>
          <a:p>
            <a:r>
              <a:rPr lang="en-US" dirty="0" err="1"/>
              <a:t>Geoethics</a:t>
            </a:r>
            <a:r>
              <a:rPr lang="en-US" dirty="0"/>
              <a:t> in environment and water protection</a:t>
            </a:r>
          </a:p>
          <a:p>
            <a:r>
              <a:rPr lang="en-US" dirty="0"/>
              <a:t>Promotion of </a:t>
            </a:r>
            <a:r>
              <a:rPr lang="en-US" dirty="0" err="1"/>
              <a:t>geoethical</a:t>
            </a:r>
            <a:r>
              <a:rPr lang="en-US" dirty="0"/>
              <a:t> values and responsibility</a:t>
            </a:r>
            <a:endParaRPr lang="pt-P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533816"/>
            <a:ext cx="250179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6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9979535" y="71081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Project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100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/>
              <a:t>2 Educational resources (ER) for </a:t>
            </a:r>
            <a:r>
              <a:rPr lang="pt-PT" sz="2400" dirty="0" smtClean="0"/>
              <a:t>Higher Education</a:t>
            </a:r>
            <a:endParaRPr lang="pt-PT" sz="2400" dirty="0"/>
          </a:p>
          <a:p>
            <a:pPr marL="0" indent="0">
              <a:buNone/>
            </a:pPr>
            <a:r>
              <a:rPr lang="pt-PT" sz="2400" dirty="0"/>
              <a:t>concrete environmental and water protection problems of human life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r>
              <a:rPr lang="en-GB" sz="2400" dirty="0"/>
              <a:t>ER1 : competing interests in water supply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en-GB" sz="2400" dirty="0"/>
              <a:t>ER2 : water reservoirs and energy production from hydropower</a:t>
            </a:r>
            <a:endParaRPr lang="pt-PT" sz="2400" dirty="0"/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533816"/>
            <a:ext cx="250179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7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Geoethics</a:t>
            </a:r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environment – water protection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7480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/>
              <a:t>What can be considered a modern ethical guidance?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533816"/>
            <a:ext cx="250179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8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4124"/>
            <a:ext cx="6571130" cy="5077691"/>
          </a:xfrm>
          <a:prstGeom prst="rect">
            <a:avLst/>
          </a:prstGeom>
        </p:spPr>
      </p:pic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Geoethics</a:t>
            </a:r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environment – water protection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850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57638" y="6533816"/>
            <a:ext cx="427922" cy="365125"/>
          </a:xfrm>
        </p:spPr>
        <p:txBody>
          <a:bodyPr/>
          <a:lstStyle/>
          <a:p>
            <a:pPr algn="ctr"/>
            <a:fld id="{1CA2F802-E39E-413A-949F-199FE036F331}" type="slidenum">
              <a:rPr lang="pt-PT" smtClean="0"/>
              <a:pPr algn="ctr"/>
              <a:t>9</a:t>
            </a:fld>
            <a:endParaRPr lang="pt-PT" dirty="0"/>
          </a:p>
        </p:txBody>
      </p:sp>
      <p:sp>
        <p:nvSpPr>
          <p:cNvPr id="10" name="Rechteck 9"/>
          <p:cNvSpPr/>
          <p:nvPr/>
        </p:nvSpPr>
        <p:spPr>
          <a:xfrm>
            <a:off x="10006078" y="629896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dirty="0"/>
              <a:t>EGU General Assembly, VIENNA, 12</a:t>
            </a:r>
            <a:r>
              <a:rPr lang="en-US" altLang="en-US" sz="800" baseline="30000" dirty="0"/>
              <a:t>th</a:t>
            </a:r>
            <a:r>
              <a:rPr lang="en-US" altLang="en-US" sz="800" dirty="0"/>
              <a:t> April, 2019 </a:t>
            </a:r>
          </a:p>
        </p:txBody>
      </p:sp>
      <p:sp>
        <p:nvSpPr>
          <p:cNvPr id="11" name="Marcador de Posição de Conteúdo 7">
            <a:extLst>
              <a:ext uri="{FF2B5EF4-FFF2-40B4-BE49-F238E27FC236}">
                <a16:creationId xmlns:a16="http://schemas.microsoft.com/office/drawing/2014/main" xmlns="" id="{F0023021-DB63-496C-BF7B-907A1FA9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/>
              <a:t>underpinning general principles:</a:t>
            </a:r>
          </a:p>
          <a:p>
            <a:r>
              <a:rPr lang="pt-PT" sz="2400" dirty="0"/>
              <a:t>strong utilization pressure on land and waterbodies</a:t>
            </a:r>
          </a:p>
          <a:p>
            <a:r>
              <a:rPr lang="pt-PT" sz="2400" dirty="0"/>
              <a:t>water cycle connects </a:t>
            </a:r>
            <a:br>
              <a:rPr lang="pt-PT" sz="2400" dirty="0"/>
            </a:br>
            <a:r>
              <a:rPr lang="pt-PT" sz="2400" dirty="0"/>
              <a:t>natural areas with areas of </a:t>
            </a:r>
            <a:br>
              <a:rPr lang="pt-PT" sz="2400" dirty="0"/>
            </a:br>
            <a:r>
              <a:rPr lang="pt-PT" sz="2400" dirty="0"/>
              <a:t>strong anthropogenic influence</a:t>
            </a:r>
          </a:p>
        </p:txBody>
      </p:sp>
      <p:sp>
        <p:nvSpPr>
          <p:cNvPr id="12" name="Halbbogen 11"/>
          <p:cNvSpPr/>
          <p:nvPr/>
        </p:nvSpPr>
        <p:spPr>
          <a:xfrm>
            <a:off x="4177008" y="3911193"/>
            <a:ext cx="2014917" cy="1909720"/>
          </a:xfrm>
          <a:prstGeom prst="blockArc">
            <a:avLst>
              <a:gd name="adj1" fmla="val 10800000"/>
              <a:gd name="adj2" fmla="val 0"/>
              <a:gd name="adj3" fmla="val 24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76" y="4069168"/>
            <a:ext cx="1994520" cy="26593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6" y="2617763"/>
            <a:ext cx="2957762" cy="1979544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5400000">
            <a:off x="4264986" y="4442000"/>
            <a:ext cx="220043" cy="1068149"/>
          </a:xfrm>
          <a:prstGeom prst="rightArrow">
            <a:avLst>
              <a:gd name="adj1" fmla="val 43048"/>
              <a:gd name="adj2" fmla="val 99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albbogen 17"/>
          <p:cNvSpPr/>
          <p:nvPr/>
        </p:nvSpPr>
        <p:spPr>
          <a:xfrm rot="10800000">
            <a:off x="4162177" y="4186976"/>
            <a:ext cx="2014917" cy="1909720"/>
          </a:xfrm>
          <a:prstGeom prst="blockArc">
            <a:avLst>
              <a:gd name="adj1" fmla="val 10800000"/>
              <a:gd name="adj2" fmla="val 0"/>
              <a:gd name="adj3" fmla="val 24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>
          <a:xfrm rot="16200000">
            <a:off x="5825535" y="4497740"/>
            <a:ext cx="220043" cy="1068149"/>
          </a:xfrm>
          <a:prstGeom prst="rightArrow">
            <a:avLst>
              <a:gd name="adj1" fmla="val 43048"/>
              <a:gd name="adj2" fmla="val 99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6" y="4954160"/>
            <a:ext cx="3268878" cy="1963029"/>
          </a:xfrm>
          <a:prstGeom prst="rect">
            <a:avLst/>
          </a:prstGeom>
        </p:spPr>
      </p:pic>
      <p:pic>
        <p:nvPicPr>
          <p:cNvPr id="20" name="Imagem 3">
            <a:extLst>
              <a:ext uri="{FF2B5EF4-FFF2-40B4-BE49-F238E27FC236}">
                <a16:creationId xmlns:a16="http://schemas.microsoft.com/office/drawing/2014/main" xmlns="" id="{C3E9CED7-FDCF-4B96-8895-9F2E53003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" y="-21844"/>
            <a:ext cx="12218543" cy="999746"/>
          </a:xfrm>
          <a:prstGeom prst="rect">
            <a:avLst/>
          </a:prstGeom>
        </p:spPr>
      </p:pic>
      <p:pic>
        <p:nvPicPr>
          <p:cNvPr id="21" name="Imagem 8">
            <a:extLst>
              <a:ext uri="{FF2B5EF4-FFF2-40B4-BE49-F238E27FC236}">
                <a16:creationId xmlns:a16="http://schemas.microsoft.com/office/drawing/2014/main" xmlns="" id="{74793EF1-9414-4819-97B2-4E712FBA97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9944" r="11113" b="13006"/>
          <a:stretch/>
        </p:blipFill>
        <p:spPr>
          <a:xfrm>
            <a:off x="0" y="-8649"/>
            <a:ext cx="1435510" cy="8952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95FC-1099-4570-A469-DA2BFF14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5B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ER1 : competing interests in water supply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8530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Breitbild</PresentationFormat>
  <Paragraphs>191</Paragraphs>
  <Slides>19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do Office</vt:lpstr>
      <vt:lpstr>PowerPoint-Präsentation</vt:lpstr>
      <vt:lpstr>The GOAL Project</vt:lpstr>
      <vt:lpstr>The GOAL Project</vt:lpstr>
      <vt:lpstr>The GOAL Project</vt:lpstr>
      <vt:lpstr>The GOAL Project</vt:lpstr>
      <vt:lpstr>The GOAL Project</vt:lpstr>
      <vt:lpstr>Geoethics in environment – water protection</vt:lpstr>
      <vt:lpstr>Geoethics in environment – water protection</vt:lpstr>
      <vt:lpstr>ER1 : competing interests in water supply</vt:lpstr>
      <vt:lpstr>ER1 : competing interests in water supply</vt:lpstr>
      <vt:lpstr>ER1 : competing interests in water supply</vt:lpstr>
      <vt:lpstr>ER1 : competing interests in water supply</vt:lpstr>
      <vt:lpstr>ER1 : competing interests in water supply</vt:lpstr>
      <vt:lpstr>ER2 : water reservoirs and  energy production from hydropower</vt:lpstr>
      <vt:lpstr>ER2 : water reservoirs and  energy production from hydropower</vt:lpstr>
      <vt:lpstr>ER2 : water reservoirs and  energy production from hydropower</vt:lpstr>
      <vt:lpstr>ER2 : water reservoirs and  energy production from hydropower</vt:lpstr>
      <vt:lpstr>Geoethics in environment – water protection</vt:lpstr>
      <vt:lpstr>Geoethics in environment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 Cardoso</dc:creator>
  <cp:lastModifiedBy>stud811</cp:lastModifiedBy>
  <cp:revision>52</cp:revision>
  <dcterms:created xsi:type="dcterms:W3CDTF">2018-04-15T12:26:05Z</dcterms:created>
  <dcterms:modified xsi:type="dcterms:W3CDTF">2019-04-17T14:38:40Z</dcterms:modified>
</cp:coreProperties>
</file>