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00" r:id="rId3"/>
    <p:sldId id="402" r:id="rId4"/>
    <p:sldId id="446" r:id="rId5"/>
    <p:sldId id="495" r:id="rId6"/>
    <p:sldId id="493" r:id="rId7"/>
    <p:sldId id="478" r:id="rId8"/>
    <p:sldId id="480" r:id="rId9"/>
    <p:sldId id="407" r:id="rId10"/>
    <p:sldId id="482" r:id="rId11"/>
    <p:sldId id="438" r:id="rId12"/>
    <p:sldId id="494" r:id="rId13"/>
    <p:sldId id="484" r:id="rId14"/>
    <p:sldId id="465" r:id="rId15"/>
    <p:sldId id="485" r:id="rId16"/>
    <p:sldId id="492" r:id="rId17"/>
    <p:sldId id="497" r:id="rId18"/>
    <p:sldId id="445" r:id="rId19"/>
    <p:sldId id="486" r:id="rId20"/>
    <p:sldId id="487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orient="horz" pos="73">
          <p15:clr>
            <a:srgbClr val="A4A3A4"/>
          </p15:clr>
        </p15:guide>
        <p15:guide id="3" pos="68">
          <p15:clr>
            <a:srgbClr val="A4A3A4"/>
          </p15:clr>
        </p15:guide>
        <p15:guide id="4" pos="56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6A"/>
    <a:srgbClr val="0086CB"/>
    <a:srgbClr val="000000"/>
    <a:srgbClr val="6087A8"/>
    <a:srgbClr val="17D4D9"/>
    <a:srgbClr val="6683A6"/>
    <a:srgbClr val="6D9BC1"/>
    <a:srgbClr val="2C4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27" autoAdjust="0"/>
    <p:restoredTop sz="91896" autoAdjust="0"/>
  </p:normalViewPr>
  <p:slideViewPr>
    <p:cSldViewPr>
      <p:cViewPr varScale="1">
        <p:scale>
          <a:sx n="80" d="100"/>
          <a:sy n="80" d="100"/>
        </p:scale>
        <p:origin x="1800" y="67"/>
      </p:cViewPr>
      <p:guideLst>
        <p:guide orient="horz" pos="3838"/>
        <p:guide orient="horz" pos="73"/>
        <p:guide pos="68"/>
        <p:guide pos="5692"/>
      </p:guideLst>
    </p:cSldViewPr>
  </p:slideViewPr>
  <p:outlineViewPr>
    <p:cViewPr>
      <p:scale>
        <a:sx n="33" d="100"/>
        <a:sy n="33" d="100"/>
      </p:scale>
      <p:origin x="0" y="-632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766ED-A2A1-4014-93B0-4C463E69926A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7A48A-3EF9-436E-95FA-DF90BA236E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803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4F3B3-1617-49D7-A889-FD39DDBB01A3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AB994-57AF-406C-85B8-6439D9A0D3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43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B994-57AF-406C-85B8-6439D9A0D3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20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B994-57AF-406C-85B8-6439D9A0D35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321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B994-57AF-406C-85B8-6439D9A0D35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8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fwu.uni-siegen.de/wb/" TargetMode="External"/><Relationship Id="rId4" Type="http://schemas.openxmlformats.org/officeDocument/2006/relationships/hyperlink" Target="mailto:vorname.nachname@uni-siegen.d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/>
          <p:cNvSpPr/>
          <p:nvPr userDrawn="1"/>
        </p:nvSpPr>
        <p:spPr>
          <a:xfrm>
            <a:off x="8162373" y="5196155"/>
            <a:ext cx="1666211" cy="1708640"/>
          </a:xfrm>
          <a:prstGeom prst="ellipse">
            <a:avLst/>
          </a:prstGeom>
          <a:solidFill>
            <a:srgbClr val="6087A8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179512" y="4570963"/>
            <a:ext cx="676875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i="0" u="sng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Leon Jänicke</a:t>
            </a:r>
            <a:r>
              <a:rPr lang="en-US" sz="1800" b="1" i="0" u="none" strike="noStrike" kern="1200" baseline="30000" dirty="0" smtClean="0">
                <a:solidFill>
                  <a:srgbClr val="28466A"/>
                </a:solidFill>
                <a:latin typeface="+mn-lt"/>
                <a:ea typeface="+mn-ea"/>
                <a:cs typeface="+mn-cs"/>
              </a:rPr>
              <a:t>1</a:t>
            </a:r>
            <a:r>
              <a:rPr lang="de-DE" sz="18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, Sönke Dangendorf</a:t>
            </a:r>
            <a:r>
              <a:rPr lang="en-US" sz="1800" b="1" i="0" u="none" strike="noStrike" kern="1200" baseline="30000" dirty="0" smtClean="0">
                <a:solidFill>
                  <a:srgbClr val="28466A"/>
                </a:solidFill>
                <a:latin typeface="+mn-lt"/>
                <a:ea typeface="+mn-ea"/>
                <a:cs typeface="+mn-cs"/>
              </a:rPr>
              <a:t>1</a:t>
            </a:r>
            <a:r>
              <a:rPr lang="de-DE" sz="18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, Arne Arns</a:t>
            </a:r>
            <a:r>
              <a:rPr lang="en-US" sz="1800" b="1" i="0" u="none" strike="noStrike" kern="1200" baseline="30000" dirty="0" smtClean="0">
                <a:solidFill>
                  <a:srgbClr val="28466A"/>
                </a:solidFill>
                <a:latin typeface="+mn-lt"/>
                <a:ea typeface="+mn-ea"/>
                <a:cs typeface="+mn-cs"/>
              </a:rPr>
              <a:t>1</a:t>
            </a:r>
            <a:r>
              <a:rPr lang="de-DE" sz="18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, Ivan Haigh</a:t>
            </a:r>
            <a:r>
              <a:rPr lang="en-US" sz="1800" b="1" i="0" u="none" strike="noStrike" kern="1200" baseline="30000" dirty="0" smtClean="0">
                <a:solidFill>
                  <a:srgbClr val="28466A"/>
                </a:solidFill>
                <a:latin typeface="+mn-lt"/>
                <a:ea typeface="+mn-ea"/>
                <a:cs typeface="+mn-cs"/>
              </a:rPr>
              <a:t>2</a:t>
            </a:r>
            <a:r>
              <a:rPr lang="de-DE" sz="18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, Phil Woodworth</a:t>
            </a:r>
            <a:r>
              <a:rPr lang="de-DE" sz="1800" b="1" i="0" u="none" strike="noStrike" kern="1200" baseline="30000" dirty="0" smtClean="0">
                <a:solidFill>
                  <a:srgbClr val="28466A"/>
                </a:solidFill>
                <a:latin typeface="+mn-lt"/>
                <a:ea typeface="+mn-ea"/>
                <a:cs typeface="+mn-cs"/>
              </a:rPr>
              <a:t>3</a:t>
            </a:r>
            <a:r>
              <a:rPr lang="de-DE" sz="18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, Andra Ebener</a:t>
            </a:r>
            <a:r>
              <a:rPr lang="en-US" sz="1800" b="1" i="0" u="none" strike="noStrike" kern="1200" baseline="30000" dirty="0" smtClean="0">
                <a:solidFill>
                  <a:srgbClr val="28466A"/>
                </a:solidFill>
                <a:latin typeface="+mn-lt"/>
                <a:ea typeface="+mn-ea"/>
                <a:cs typeface="+mn-cs"/>
              </a:rPr>
              <a:t>1</a:t>
            </a:r>
            <a:r>
              <a:rPr lang="de-DE" sz="18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 &amp; Jürgen Jensen</a:t>
            </a:r>
            <a:r>
              <a:rPr lang="en-US" sz="1800" b="1" i="0" u="none" strike="noStrike" kern="1200" baseline="30000" dirty="0" smtClean="0">
                <a:solidFill>
                  <a:srgbClr val="28466A"/>
                </a:solidFill>
                <a:latin typeface="+mn-lt"/>
                <a:ea typeface="+mn-ea"/>
                <a:cs typeface="+mn-cs"/>
              </a:rPr>
              <a:t>1</a:t>
            </a:r>
            <a:endParaRPr lang="de-DE" sz="1800" b="0" i="0" u="none" strike="noStrike" kern="1200" baseline="0" dirty="0" smtClean="0">
              <a:solidFill>
                <a:srgbClr val="28466A"/>
              </a:solidFill>
              <a:latin typeface="Segoe UI Light" panose="020B0502040204020203" pitchFamily="34" charset="0"/>
              <a:ea typeface="+mn-ea"/>
              <a:cs typeface="+mn-cs"/>
            </a:endParaRPr>
          </a:p>
          <a:p>
            <a:endParaRPr lang="de-DE" sz="500" b="0" i="0" u="none" strike="noStrike" kern="1200" baseline="0" dirty="0" smtClean="0">
              <a:solidFill>
                <a:srgbClr val="28466A"/>
              </a:solidFill>
              <a:latin typeface="Segoe UI Light" panose="020B0502040204020203" pitchFamily="34" charset="0"/>
              <a:ea typeface="+mn-ea"/>
              <a:cs typeface="+mn-cs"/>
            </a:endParaRPr>
          </a:p>
          <a:p>
            <a:endParaRPr lang="de-DE" sz="1600" b="0" i="0" u="none" strike="noStrike" kern="1200" baseline="0" dirty="0" smtClean="0">
              <a:solidFill>
                <a:srgbClr val="28466A"/>
              </a:solidFill>
              <a:latin typeface="Segoe UI Light" panose="020B0502040204020203" pitchFamily="34" charset="0"/>
              <a:ea typeface="+mn-ea"/>
              <a:cs typeface="+mn-cs"/>
            </a:endParaRPr>
          </a:p>
          <a:p>
            <a:r>
              <a:rPr lang="en-US" sz="1600" b="1" i="0" u="none" strike="noStrike" kern="1200" baseline="30000" dirty="0" smtClean="0">
                <a:solidFill>
                  <a:srgbClr val="28466A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6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Research Institute for Water and Environment, University of Siegen</a:t>
            </a:r>
          </a:p>
          <a:p>
            <a:pPr marL="0" algn="l" defTabSz="914400" rtl="0" eaLnBrk="1" latinLnBrk="0" hangingPunct="1"/>
            <a:r>
              <a:rPr lang="en-US" sz="1600" b="1" i="0" u="none" strike="noStrike" kern="1200" baseline="30000" dirty="0" smtClean="0">
                <a:solidFill>
                  <a:srgbClr val="28466A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6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School of Ocean and Earth Science, University of Southampton</a:t>
            </a:r>
          </a:p>
          <a:p>
            <a:pPr marL="0" algn="l" defTabSz="914400" rtl="0" eaLnBrk="1" latinLnBrk="0" hangingPunct="1"/>
            <a:r>
              <a:rPr lang="de-DE" sz="1600" b="1" i="0" u="none" strike="noStrike" kern="1200" baseline="30000" dirty="0" smtClean="0">
                <a:solidFill>
                  <a:srgbClr val="28466A"/>
                </a:solidFill>
                <a:latin typeface="+mn-lt"/>
                <a:ea typeface="+mn-ea"/>
                <a:cs typeface="+mn-cs"/>
              </a:rPr>
              <a:t>3</a:t>
            </a:r>
            <a:r>
              <a:rPr lang="de-DE" sz="16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National </a:t>
            </a:r>
            <a:r>
              <a:rPr lang="de-DE" sz="1600" b="0" i="0" u="none" strike="noStrike" kern="1200" baseline="0" dirty="0" err="1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Oceanography</a:t>
            </a:r>
            <a:r>
              <a:rPr lang="de-DE" sz="16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 </a:t>
            </a:r>
            <a:r>
              <a:rPr lang="de-DE" sz="1600" b="0" i="0" u="none" strike="noStrike" kern="1200" baseline="0" dirty="0" err="1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Centre</a:t>
            </a:r>
            <a:r>
              <a:rPr lang="de-DE" sz="16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, Liverpool</a:t>
            </a:r>
          </a:p>
          <a:p>
            <a:endParaRPr lang="de-DE" sz="1600" b="0" dirty="0">
              <a:solidFill>
                <a:srgbClr val="28466A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7689226" y="5527861"/>
            <a:ext cx="1342741" cy="1376933"/>
          </a:xfrm>
          <a:prstGeom prst="ellipse">
            <a:avLst/>
          </a:prstGeom>
          <a:solidFill>
            <a:srgbClr val="507391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8" name="Rechteck 17"/>
          <p:cNvSpPr/>
          <p:nvPr userDrawn="1"/>
        </p:nvSpPr>
        <p:spPr>
          <a:xfrm>
            <a:off x="6876702" y="6246106"/>
            <a:ext cx="2375818" cy="470156"/>
          </a:xfrm>
          <a:prstGeom prst="rect">
            <a:avLst/>
          </a:prstGeom>
          <a:solidFill>
            <a:srgbClr val="608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6D9BC1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35" y="6313789"/>
            <a:ext cx="1176915" cy="334790"/>
          </a:xfrm>
          <a:prstGeom prst="rect">
            <a:avLst/>
          </a:prstGeom>
        </p:spPr>
      </p:pic>
      <p:sp>
        <p:nvSpPr>
          <p:cNvPr id="20" name="Rechteck 19"/>
          <p:cNvSpPr/>
          <p:nvPr userDrawn="1"/>
        </p:nvSpPr>
        <p:spPr>
          <a:xfrm>
            <a:off x="7020272" y="6716263"/>
            <a:ext cx="2123728" cy="141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454842" y="1997968"/>
            <a:ext cx="8229600" cy="1143000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de-DE" sz="3200" b="0" kern="1200" dirty="0">
                <a:solidFill>
                  <a:srgbClr val="28466A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1026" name="Picture 2" descr="\\fwu-sv\data\SGu\Desktop\fwu-Logo [Konvertiert]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672" y="5639690"/>
            <a:ext cx="1109849" cy="54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/>
          <p:cNvSpPr/>
          <p:nvPr userDrawn="1"/>
        </p:nvSpPr>
        <p:spPr>
          <a:xfrm>
            <a:off x="8553487" y="5733256"/>
            <a:ext cx="843049" cy="864516"/>
          </a:xfrm>
          <a:prstGeom prst="ellipse">
            <a:avLst/>
          </a:prstGeom>
          <a:solidFill>
            <a:srgbClr val="6087A8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52" name="Ellipse 51"/>
          <p:cNvSpPr/>
          <p:nvPr userDrawn="1"/>
        </p:nvSpPr>
        <p:spPr>
          <a:xfrm>
            <a:off x="8316416" y="5867705"/>
            <a:ext cx="704455" cy="751978"/>
          </a:xfrm>
          <a:prstGeom prst="ellipse">
            <a:avLst/>
          </a:prstGeom>
          <a:solidFill>
            <a:srgbClr val="507391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38" name="Rechteck 37"/>
          <p:cNvSpPr/>
          <p:nvPr userDrawn="1"/>
        </p:nvSpPr>
        <p:spPr>
          <a:xfrm>
            <a:off x="6876256" y="6246106"/>
            <a:ext cx="2376264" cy="470156"/>
          </a:xfrm>
          <a:prstGeom prst="rect">
            <a:avLst/>
          </a:prstGeom>
          <a:solidFill>
            <a:srgbClr val="608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6D9BC1"/>
              </a:solidFill>
            </a:endParaRP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98367" y="629862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1" name="Rechteck 40"/>
          <p:cNvSpPr/>
          <p:nvPr userDrawn="1"/>
        </p:nvSpPr>
        <p:spPr>
          <a:xfrm>
            <a:off x="7020272" y="6716262"/>
            <a:ext cx="2123728" cy="141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Inhaltsplatzhalter 45"/>
          <p:cNvSpPr>
            <a:spLocks noGrp="1"/>
          </p:cNvSpPr>
          <p:nvPr>
            <p:ph sz="quarter" idx="14"/>
          </p:nvPr>
        </p:nvSpPr>
        <p:spPr>
          <a:xfrm>
            <a:off x="107950" y="836711"/>
            <a:ext cx="7974186" cy="525611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8466A"/>
                </a:solidFill>
                <a:latin typeface="Segoe UI Light" panose="020B0502040204020203" pitchFamily="34" charset="0"/>
              </a:defRPr>
            </a:lvl1pPr>
            <a:lvl2pPr>
              <a:defRPr sz="2000">
                <a:solidFill>
                  <a:srgbClr val="28466A"/>
                </a:solidFill>
                <a:latin typeface="Segoe UI Light" panose="020B0502040204020203" pitchFamily="34" charset="0"/>
              </a:defRPr>
            </a:lvl2pPr>
            <a:lvl3pPr>
              <a:defRPr sz="2000">
                <a:solidFill>
                  <a:srgbClr val="28466A"/>
                </a:solidFill>
                <a:latin typeface="Segoe UI Light" panose="020B0502040204020203" pitchFamily="34" charset="0"/>
              </a:defRPr>
            </a:lvl3pPr>
            <a:lvl4pPr>
              <a:defRPr sz="2000">
                <a:solidFill>
                  <a:srgbClr val="28466A"/>
                </a:solidFill>
                <a:latin typeface="Segoe UI Light" panose="020B0502040204020203" pitchFamily="34" charset="0"/>
              </a:defRPr>
            </a:lvl4pPr>
            <a:lvl5pPr>
              <a:defRPr sz="2000">
                <a:solidFill>
                  <a:srgbClr val="28466A"/>
                </a:solidFill>
                <a:latin typeface="Segoe UI Light" panose="020B0502040204020203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9" name="Titel 48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676944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14" name="Picture 2" descr="\\fwu-sv\data\SGu\Desktop\fwu-Logo [Konvertiert]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13" y="5916610"/>
            <a:ext cx="613059" cy="30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24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überdeckend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nhaltsplatzhalter 45"/>
          <p:cNvSpPr>
            <a:spLocks noGrp="1"/>
          </p:cNvSpPr>
          <p:nvPr>
            <p:ph sz="quarter" idx="14"/>
          </p:nvPr>
        </p:nvSpPr>
        <p:spPr>
          <a:xfrm>
            <a:off x="107950" y="836711"/>
            <a:ext cx="7974186" cy="525611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8466A"/>
                </a:solidFill>
                <a:latin typeface="Segoe UI Light" panose="020B0502040204020203" pitchFamily="34" charset="0"/>
              </a:defRPr>
            </a:lvl1pPr>
            <a:lvl2pPr>
              <a:defRPr sz="2000">
                <a:solidFill>
                  <a:srgbClr val="28466A"/>
                </a:solidFill>
                <a:latin typeface="Segoe UI Light" panose="020B0502040204020203" pitchFamily="34" charset="0"/>
              </a:defRPr>
            </a:lvl2pPr>
            <a:lvl3pPr>
              <a:defRPr sz="2000">
                <a:solidFill>
                  <a:srgbClr val="28466A"/>
                </a:solidFill>
                <a:latin typeface="Segoe UI Light" panose="020B0502040204020203" pitchFamily="34" charset="0"/>
              </a:defRPr>
            </a:lvl3pPr>
            <a:lvl4pPr>
              <a:defRPr sz="2000">
                <a:solidFill>
                  <a:srgbClr val="28466A"/>
                </a:solidFill>
                <a:latin typeface="Segoe UI Light" panose="020B0502040204020203" pitchFamily="34" charset="0"/>
              </a:defRPr>
            </a:lvl4pPr>
            <a:lvl5pPr>
              <a:defRPr sz="2000">
                <a:solidFill>
                  <a:srgbClr val="28466A"/>
                </a:solidFill>
                <a:latin typeface="Segoe UI Light" panose="020B0502040204020203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9" name="Titel 48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676944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3866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/>
          <p:cNvSpPr/>
          <p:nvPr userDrawn="1"/>
        </p:nvSpPr>
        <p:spPr>
          <a:xfrm>
            <a:off x="8162373" y="5196155"/>
            <a:ext cx="1666211" cy="1708640"/>
          </a:xfrm>
          <a:prstGeom prst="ellipse">
            <a:avLst/>
          </a:prstGeom>
          <a:solidFill>
            <a:srgbClr val="6087A8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9" name="Ellipse 18"/>
          <p:cNvSpPr/>
          <p:nvPr userDrawn="1"/>
        </p:nvSpPr>
        <p:spPr>
          <a:xfrm>
            <a:off x="7689226" y="5527861"/>
            <a:ext cx="1342741" cy="1376933"/>
          </a:xfrm>
          <a:prstGeom prst="ellipse">
            <a:avLst/>
          </a:prstGeom>
          <a:solidFill>
            <a:srgbClr val="507391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6876702" y="6246106"/>
            <a:ext cx="2375818" cy="470156"/>
          </a:xfrm>
          <a:prstGeom prst="rect">
            <a:avLst/>
          </a:prstGeom>
          <a:solidFill>
            <a:srgbClr val="608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6D9BC1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35" y="6313789"/>
            <a:ext cx="1176915" cy="334790"/>
          </a:xfrm>
          <a:prstGeom prst="rect">
            <a:avLst/>
          </a:prstGeom>
        </p:spPr>
      </p:pic>
      <p:sp>
        <p:nvSpPr>
          <p:cNvPr id="20" name="Rechteck 19"/>
          <p:cNvSpPr/>
          <p:nvPr userDrawn="1"/>
        </p:nvSpPr>
        <p:spPr>
          <a:xfrm>
            <a:off x="7020272" y="6716263"/>
            <a:ext cx="2123728" cy="141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2" descr="\\fwu-sv\data\SGu\Desktop\fwu-Logo [Konvertiert]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672" y="5639690"/>
            <a:ext cx="1109849" cy="54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 userDrawn="1"/>
        </p:nvSpPr>
        <p:spPr>
          <a:xfrm>
            <a:off x="107950" y="3212976"/>
            <a:ext cx="6768752" cy="288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endParaRPr lang="de-DE" sz="1600" b="1" i="0" u="none" strike="noStrike" kern="1200" baseline="0" dirty="0" smtClean="0">
              <a:solidFill>
                <a:srgbClr val="28466A"/>
              </a:solidFill>
              <a:latin typeface="Segoe UI Light" panose="020B0502040204020203" pitchFamily="34" charset="0"/>
              <a:ea typeface="+mn-ea"/>
              <a:cs typeface="+mn-cs"/>
            </a:endParaRPr>
          </a:p>
          <a:p>
            <a:pPr>
              <a:spcAft>
                <a:spcPts val="200"/>
              </a:spcAft>
            </a:pPr>
            <a:endParaRPr lang="de-DE" sz="1600" b="1" i="0" u="none" strike="noStrike" kern="1200" baseline="0" dirty="0" smtClean="0">
              <a:solidFill>
                <a:srgbClr val="28466A"/>
              </a:solidFill>
              <a:latin typeface="Segoe UI Light" panose="020B0502040204020203" pitchFamily="34" charset="0"/>
              <a:ea typeface="+mn-ea"/>
              <a:cs typeface="+mn-cs"/>
            </a:endParaRPr>
          </a:p>
          <a:p>
            <a:pPr>
              <a:spcAft>
                <a:spcPts val="200"/>
              </a:spcAft>
            </a:pPr>
            <a:endParaRPr lang="de-DE" sz="1600" b="1" i="0" u="none" strike="noStrike" kern="1200" baseline="0" dirty="0" smtClean="0">
              <a:solidFill>
                <a:srgbClr val="28466A"/>
              </a:solidFill>
              <a:latin typeface="Segoe UI Light" panose="020B0502040204020203" pitchFamily="34" charset="0"/>
              <a:ea typeface="+mn-ea"/>
              <a:cs typeface="+mn-cs"/>
            </a:endParaRPr>
          </a:p>
          <a:p>
            <a:pPr>
              <a:spcAft>
                <a:spcPts val="200"/>
              </a:spcAft>
            </a:pPr>
            <a:r>
              <a:rPr lang="de-DE" sz="1600" b="1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Leon Jänicke, </a:t>
            </a:r>
            <a:r>
              <a:rPr lang="de-DE" sz="1600" b="1" i="0" u="none" strike="noStrike" kern="1200" baseline="0" dirty="0" err="1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M.Sc</a:t>
            </a:r>
            <a:r>
              <a:rPr lang="de-DE" sz="1600" b="1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.</a:t>
            </a:r>
          </a:p>
          <a:p>
            <a:pPr>
              <a:spcAft>
                <a:spcPts val="200"/>
              </a:spcAft>
            </a:pPr>
            <a:r>
              <a:rPr lang="de-DE" sz="16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University </a:t>
            </a:r>
            <a:r>
              <a:rPr lang="de-DE" sz="1600" b="0" i="0" u="none" strike="noStrike" kern="1200" baseline="0" dirty="0" err="1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of</a:t>
            </a:r>
            <a:r>
              <a:rPr lang="de-DE" sz="16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 Siegen</a:t>
            </a:r>
          </a:p>
          <a:p>
            <a:r>
              <a:rPr lang="en-US" sz="16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Research Institute for Water and Environment</a:t>
            </a:r>
          </a:p>
          <a:p>
            <a:pPr>
              <a:spcAft>
                <a:spcPts val="200"/>
              </a:spcAft>
            </a:pPr>
            <a:r>
              <a:rPr lang="de-DE" sz="16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Paul-</a:t>
            </a:r>
            <a:r>
              <a:rPr lang="de-DE" sz="1600" b="0" i="0" u="none" strike="noStrike" kern="1200" baseline="0" dirty="0" err="1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Bonatz</a:t>
            </a:r>
            <a:r>
              <a:rPr lang="de-DE" sz="16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-Str. 9-11</a:t>
            </a:r>
          </a:p>
          <a:p>
            <a:pPr>
              <a:spcAft>
                <a:spcPts val="1200"/>
              </a:spcAft>
            </a:pPr>
            <a:r>
              <a:rPr lang="de-DE" sz="16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57076 Siegen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6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  <a:hlinkClick r:id="rId4"/>
              </a:rPr>
              <a:t>Leon.jaenicke@uni-siegen.de</a:t>
            </a:r>
            <a:r>
              <a:rPr lang="de-DE" sz="16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 </a:t>
            </a:r>
          </a:p>
          <a:p>
            <a:pPr>
              <a:spcAft>
                <a:spcPts val="200"/>
              </a:spcAft>
            </a:pPr>
            <a:r>
              <a:rPr lang="de-DE" sz="16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  <a:hlinkClick r:id="rId5"/>
              </a:rPr>
              <a:t>www.fwu.uni-siegen.de/wb/</a:t>
            </a:r>
            <a:r>
              <a:rPr lang="de-DE" sz="1600" b="0" i="0" u="none" strike="noStrike" kern="1200" baseline="0" dirty="0" smtClean="0">
                <a:solidFill>
                  <a:srgbClr val="28466A"/>
                </a:solidFill>
                <a:latin typeface="Segoe UI Light" panose="020B0502040204020203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5782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-108520" y="6246106"/>
            <a:ext cx="6984776" cy="470156"/>
          </a:xfrm>
          <a:prstGeom prst="rect">
            <a:avLst/>
          </a:prstGeom>
          <a:solidFill>
            <a:srgbClr val="608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6D9BC1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107950" y="6342684"/>
            <a:ext cx="5210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EGU General </a:t>
            </a:r>
            <a:r>
              <a:rPr lang="de-DE" sz="12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Assembly</a:t>
            </a:r>
            <a:r>
              <a:rPr lang="de-DE" sz="12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2019  · </a:t>
            </a:r>
            <a:r>
              <a:rPr lang="de-DE" sz="1200" b="1" baseline="0" dirty="0" smtClean="0">
                <a:solidFill>
                  <a:schemeClr val="bg1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Vienna  ·  07.04. – 12.04.2019</a:t>
            </a:r>
            <a:endParaRPr lang="de-DE" sz="1200" b="1" dirty="0">
              <a:solidFill>
                <a:schemeClr val="bg1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70" y="277262"/>
            <a:ext cx="1125825" cy="3940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30016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Assessing 20th century tidal range changes </a:t>
            </a:r>
            <a:br>
              <a:rPr lang="en-GB" dirty="0" smtClean="0"/>
            </a:br>
            <a:r>
              <a:rPr lang="en-GB" dirty="0" smtClean="0"/>
              <a:t>in the </a:t>
            </a:r>
            <a:r>
              <a:rPr lang="en-GB" dirty="0"/>
              <a:t>North Sea </a:t>
            </a:r>
            <a:r>
              <a:rPr lang="en-GB" dirty="0" smtClean="0"/>
              <a:t>and the North </a:t>
            </a:r>
            <a:r>
              <a:rPr lang="en-GB" dirty="0"/>
              <a:t>Atlantic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60648"/>
            <a:ext cx="2880320" cy="16728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981" y="1044268"/>
            <a:ext cx="2160240" cy="310122"/>
          </a:xfrm>
          <a:prstGeom prst="rect">
            <a:avLst/>
          </a:prstGeom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7" y="604244"/>
            <a:ext cx="1270297" cy="10079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372200" y="806154"/>
            <a:ext cx="24482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German </a:t>
            </a:r>
            <a:r>
              <a:rPr lang="de-DE" sz="1400" b="1" dirty="0" err="1" smtClean="0"/>
              <a:t>Reserach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Foundation</a:t>
            </a:r>
            <a:endParaRPr lang="de-DE" sz="1400" b="1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26" y="578642"/>
            <a:ext cx="752489" cy="105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to ask and problems to solve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4"/>
          </p:nvPr>
        </p:nvSpPr>
        <p:spPr>
          <a:xfrm>
            <a:off x="107950" y="836711"/>
            <a:ext cx="7974186" cy="5256113"/>
          </a:xfrm>
        </p:spPr>
        <p:txBody>
          <a:bodyPr/>
          <a:lstStyle/>
          <a:p>
            <a:pPr marL="114300" indent="0">
              <a:buNone/>
            </a:pPr>
            <a:r>
              <a:rPr lang="en-GB" dirty="0" smtClean="0"/>
              <a:t>Q1: 	Are significant changes in tidal range appearing only regional in 	the German Bight or are they a basin-wide phenomenon?</a:t>
            </a:r>
          </a:p>
          <a:p>
            <a:pPr marL="914400" lvl="2" indent="0">
              <a:buNone/>
            </a:pPr>
            <a:endParaRPr lang="en-GB" dirty="0" smtClean="0"/>
          </a:p>
          <a:p>
            <a:pPr marL="114300" indent="0">
              <a:buNone/>
            </a:pPr>
            <a:r>
              <a:rPr lang="en-GB" dirty="0" smtClean="0"/>
              <a:t>A1:	There are significant changes in the tidal range in the whole  </a:t>
            </a:r>
            <a:br>
              <a:rPr lang="en-GB" dirty="0" smtClean="0"/>
            </a:br>
            <a:r>
              <a:rPr lang="en-GB" dirty="0" smtClean="0"/>
              <a:t>	basin, but there seem to be differences in amplitude and </a:t>
            </a:r>
            <a:br>
              <a:rPr lang="en-GB" dirty="0" smtClean="0"/>
            </a:br>
            <a:r>
              <a:rPr lang="en-GB" dirty="0" smtClean="0"/>
              <a:t> 	algebraic sign. </a:t>
            </a:r>
          </a:p>
          <a:p>
            <a:pPr marL="114300" indent="0">
              <a:buNone/>
            </a:pPr>
            <a:endParaRPr lang="en-GB" dirty="0" smtClean="0"/>
          </a:p>
          <a:p>
            <a:pPr marL="114300" indent="0">
              <a:buNone/>
            </a:pPr>
            <a:r>
              <a:rPr lang="en-GB" dirty="0" smtClean="0"/>
              <a:t>Q2:  	What are the causes of these changes and can they be  	differentiated against each other?</a:t>
            </a:r>
          </a:p>
          <a:p>
            <a:pPr lvl="2">
              <a:buFont typeface="Symbol" panose="05050102010706020507" pitchFamily="18" charset="2"/>
              <a:buChar char="-"/>
            </a:pPr>
            <a:endParaRPr lang="en-GB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 smtClean="0"/>
              <a:t>The major challenge is the separation of local (e.g. building measures), regional (e.g. changes in topography or morphology) and large-scale changes (e.g. sea-level rise), because they superimpose each other.</a:t>
            </a:r>
          </a:p>
          <a:p>
            <a:pPr marL="457200" lvl="1" indent="0">
              <a:buNone/>
            </a:pPr>
            <a:r>
              <a:rPr lang="en-GB" dirty="0" smtClean="0"/>
              <a:t>	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102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DBD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DBD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approach using EOFs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4"/>
          </p:nvPr>
        </p:nvSpPr>
        <p:spPr>
          <a:xfrm>
            <a:off x="107950" y="836711"/>
            <a:ext cx="7974186" cy="5256113"/>
          </a:xfrm>
        </p:spPr>
        <p:txBody>
          <a:bodyPr/>
          <a:lstStyle/>
          <a:p>
            <a:r>
              <a:rPr lang="en-GB" dirty="0" smtClean="0"/>
              <a:t>Empirical orthogonal function (EOF) analysis can be used </a:t>
            </a:r>
            <a:r>
              <a:rPr lang="en-US" dirty="0" smtClean="0"/>
              <a:t>to </a:t>
            </a:r>
            <a:r>
              <a:rPr lang="en-US" dirty="0"/>
              <a:t>find common </a:t>
            </a:r>
            <a:r>
              <a:rPr lang="en-US" dirty="0" smtClean="0"/>
              <a:t>signals (“principal components”) in a data set and </a:t>
            </a:r>
            <a:r>
              <a:rPr lang="en-US" dirty="0"/>
              <a:t>sort them </a:t>
            </a:r>
            <a:r>
              <a:rPr lang="en-US" dirty="0" smtClean="0"/>
              <a:t>according to their quantitative impact on the explained </a:t>
            </a:r>
            <a:r>
              <a:rPr lang="de-DE" dirty="0" err="1" smtClean="0"/>
              <a:t>variance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entire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. </a:t>
            </a:r>
            <a:endParaRPr lang="en-GB" dirty="0" smtClean="0"/>
          </a:p>
          <a:p>
            <a:endParaRPr lang="en-GB" sz="1200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en-GB" dirty="0" smtClean="0"/>
              <a:t>Large-scale effects will explain the largest percentage of variance, because the majority of the tide gauges would be affected.  </a:t>
            </a:r>
          </a:p>
          <a:p>
            <a:endParaRPr lang="en-GB" sz="1100" dirty="0"/>
          </a:p>
          <a:p>
            <a:pPr lvl="1">
              <a:buFont typeface="Symbol" panose="05050102010706020507" pitchFamily="18" charset="2"/>
              <a:buChar char="-"/>
            </a:pPr>
            <a:r>
              <a:rPr lang="en-GB" dirty="0"/>
              <a:t>Small-scale (local) effects will explain very little of the overall variance, because only a small number of tide gauges would be effected.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39552" y="4870901"/>
            <a:ext cx="811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 smtClean="0"/>
              <a:t>The separation between local and </a:t>
            </a:r>
            <a:r>
              <a:rPr lang="en-US" b="1" u="sng" dirty="0"/>
              <a:t>large-scale </a:t>
            </a:r>
            <a:r>
              <a:rPr lang="en-US" b="1" u="sng" dirty="0" smtClean="0"/>
              <a:t>effects is done by comparing the </a:t>
            </a:r>
            <a:r>
              <a:rPr lang="en-US" b="1" u="sng" dirty="0"/>
              <a:t>quantitative impact </a:t>
            </a:r>
            <a:r>
              <a:rPr lang="en-US" b="1" u="sng" dirty="0" smtClean="0"/>
              <a:t>of the principal components on </a:t>
            </a:r>
            <a:r>
              <a:rPr lang="en-US" b="1" u="sng" dirty="0"/>
              <a:t>the explained </a:t>
            </a:r>
            <a:r>
              <a:rPr lang="en-US" b="1" u="sng" dirty="0" smtClean="0"/>
              <a:t>variance. </a:t>
            </a:r>
            <a:endParaRPr lang="de-DE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98588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56" y="788975"/>
            <a:ext cx="8419438" cy="466829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Summary of detected local effects</a:t>
            </a:r>
            <a:endParaRPr lang="en-GB" noProof="0" dirty="0"/>
          </a:p>
        </p:txBody>
      </p:sp>
      <p:sp>
        <p:nvSpPr>
          <p:cNvPr id="8" name="Textfeld 7"/>
          <p:cNvSpPr txBox="1"/>
          <p:nvPr/>
        </p:nvSpPr>
        <p:spPr>
          <a:xfrm>
            <a:off x="369248" y="5457274"/>
            <a:ext cx="8498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Data availability and spatial tide gauge positions</a:t>
            </a:r>
            <a:endParaRPr lang="de-DE" sz="1400" b="1" dirty="0"/>
          </a:p>
        </p:txBody>
      </p:sp>
      <p:sp>
        <p:nvSpPr>
          <p:cNvPr id="11" name="Rechteck 10"/>
          <p:cNvSpPr/>
          <p:nvPr/>
        </p:nvSpPr>
        <p:spPr>
          <a:xfrm>
            <a:off x="370136" y="2600908"/>
            <a:ext cx="1224136" cy="612068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601304" y="2312876"/>
            <a:ext cx="386520" cy="144016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630798" y="1357543"/>
            <a:ext cx="2085218" cy="98216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788806" y="3456422"/>
            <a:ext cx="1927209" cy="64906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70135" y="3840301"/>
            <a:ext cx="4345880" cy="76676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370135" y="4242609"/>
            <a:ext cx="4345879" cy="108434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084168" y="2663201"/>
            <a:ext cx="45719" cy="457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6542505" y="2763083"/>
            <a:ext cx="45719" cy="457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6572578" y="2740223"/>
            <a:ext cx="45719" cy="457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6660232" y="2531301"/>
            <a:ext cx="45719" cy="457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6694491" y="2531301"/>
            <a:ext cx="45719" cy="457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6740210" y="2543671"/>
            <a:ext cx="45719" cy="457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6750734" y="4650851"/>
            <a:ext cx="45719" cy="457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6671631" y="4696570"/>
            <a:ext cx="45719" cy="457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6795894" y="4642472"/>
            <a:ext cx="45719" cy="457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6806977" y="4673710"/>
            <a:ext cx="45719" cy="457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6783940" y="4719429"/>
            <a:ext cx="45719" cy="457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6954661" y="4627991"/>
            <a:ext cx="45719" cy="457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7113428" y="4650850"/>
            <a:ext cx="45719" cy="457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7452320" y="4535409"/>
            <a:ext cx="45719" cy="457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7492482" y="4481667"/>
            <a:ext cx="45719" cy="457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369248" y="4241661"/>
            <a:ext cx="4345879" cy="108434"/>
          </a:xfrm>
          <a:prstGeom prst="rect">
            <a:avLst/>
          </a:prstGeom>
          <a:noFill/>
          <a:ln w="254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86638" y="4367987"/>
            <a:ext cx="3278803" cy="584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4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6087A8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Embankment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of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the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Bay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of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Meldorf/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Dredging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of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the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Elbe River </a:t>
            </a:r>
          </a:p>
        </p:txBody>
      </p:sp>
      <p:sp>
        <p:nvSpPr>
          <p:cNvPr id="45" name="Ellipse 44"/>
          <p:cNvSpPr/>
          <p:nvPr/>
        </p:nvSpPr>
        <p:spPr>
          <a:xfrm>
            <a:off x="7452320" y="4535409"/>
            <a:ext cx="45719" cy="4571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7492482" y="4481667"/>
            <a:ext cx="45719" cy="4571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5724128" y="867714"/>
            <a:ext cx="936104" cy="133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6607554" y="1340768"/>
            <a:ext cx="210886" cy="598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5565920" y="3058118"/>
            <a:ext cx="1166320" cy="1306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6732240" y="3582923"/>
            <a:ext cx="210886" cy="13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5787938" y="4361765"/>
            <a:ext cx="656269" cy="21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095338" y="5733256"/>
            <a:ext cx="5239578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4"/>
                </a:solidFill>
                <a:latin typeface="Segoe UI Light"/>
              </a:rPr>
              <a:t>Andra Ebener, Poster Session OS4.2, X4.59 EGU2019-7159</a:t>
            </a:r>
          </a:p>
        </p:txBody>
      </p:sp>
      <p:cxnSp>
        <p:nvCxnSpPr>
          <p:cNvPr id="14" name="Gerader Verbinder 13"/>
          <p:cNvCxnSpPr>
            <a:stCxn id="44" idx="2"/>
          </p:cNvCxnSpPr>
          <p:nvPr/>
        </p:nvCxnSpPr>
        <p:spPr>
          <a:xfrm>
            <a:off x="1726040" y="4952762"/>
            <a:ext cx="11360" cy="93763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endCxn id="6" idx="1"/>
          </p:cNvCxnSpPr>
          <p:nvPr/>
        </p:nvCxnSpPr>
        <p:spPr>
          <a:xfrm>
            <a:off x="1737400" y="5890392"/>
            <a:ext cx="357938" cy="12141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8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  <p:bldP spid="21" grpId="0" animBg="1"/>
      <p:bldP spid="23" grpId="0" animBg="1"/>
      <p:bldP spid="26" grpId="0" animBg="1"/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Large scale changes</a:t>
            </a:r>
            <a:endParaRPr lang="en-GB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99616" y="5958310"/>
            <a:ext cx="8498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Principal components 1 and 2 (a), coefficients 1 and 2 (b), explained variance 1 (c) and 2 (d)</a:t>
            </a:r>
            <a:endParaRPr lang="de-DE" sz="14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92832"/>
            <a:ext cx="7972355" cy="509084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67544" y="875086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(a)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4245078" y="879108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(b)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467544" y="3479013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(c)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4250308" y="3492712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(d)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4067944" y="777432"/>
            <a:ext cx="3888432" cy="2507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251520" y="3391524"/>
            <a:ext cx="3816424" cy="2507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283967" y="3359908"/>
            <a:ext cx="3528393" cy="2583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12360" y="3300384"/>
            <a:ext cx="411515" cy="2507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35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Linear trends of principal components 1 and 2</a:t>
            </a:r>
            <a:endParaRPr lang="en-GB" noProof="0" dirty="0">
              <a:solidFill>
                <a:srgbClr val="00B05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792832"/>
            <a:ext cx="8648944" cy="479640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499992" y="792832"/>
            <a:ext cx="3845607" cy="4796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932040" y="3068960"/>
            <a:ext cx="1512168" cy="2088232"/>
          </a:xfrm>
          <a:prstGeom prst="ellipse">
            <a:avLst/>
          </a:prstGeom>
          <a:noFill/>
          <a:ln w="635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2995950" y="2852936"/>
            <a:ext cx="1445848" cy="1512168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115616" y="2221539"/>
            <a:ext cx="2016224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</a:rPr>
              <a:t>Significant</a:t>
            </a:r>
            <a:r>
              <a:rPr lang="de-DE" b="1" dirty="0" smtClean="0">
                <a:solidFill>
                  <a:srgbClr val="FF0000"/>
                </a:solidFill>
              </a:rPr>
              <a:t> positive </a:t>
            </a:r>
            <a:r>
              <a:rPr lang="de-DE" b="1" dirty="0" err="1" smtClean="0">
                <a:solidFill>
                  <a:srgbClr val="FF0000"/>
                </a:solidFill>
              </a:rPr>
              <a:t>trends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11" name="Gerader Verbinder 10"/>
          <p:cNvCxnSpPr>
            <a:stCxn id="9" idx="2"/>
            <a:endCxn id="8" idx="2"/>
          </p:cNvCxnSpPr>
          <p:nvPr/>
        </p:nvCxnSpPr>
        <p:spPr>
          <a:xfrm>
            <a:off x="2123728" y="2867870"/>
            <a:ext cx="872222" cy="741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5465715" y="2204864"/>
            <a:ext cx="2016224" cy="646331"/>
          </a:xfrm>
          <a:prstGeom prst="rect">
            <a:avLst/>
          </a:prstGeom>
          <a:ln w="2222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err="1" smtClean="0">
                <a:solidFill>
                  <a:srgbClr val="0070C0"/>
                </a:solidFill>
              </a:rPr>
              <a:t>Significant</a:t>
            </a:r>
            <a:r>
              <a:rPr lang="de-DE" b="1" dirty="0" smtClean="0">
                <a:solidFill>
                  <a:srgbClr val="0070C0"/>
                </a:solidFill>
              </a:rPr>
              <a:t> negative </a:t>
            </a:r>
            <a:r>
              <a:rPr lang="de-DE" b="1" dirty="0" err="1" smtClean="0">
                <a:solidFill>
                  <a:srgbClr val="0070C0"/>
                </a:solidFill>
              </a:rPr>
              <a:t>trends</a:t>
            </a:r>
            <a:endParaRPr lang="de-DE" b="1" dirty="0">
              <a:solidFill>
                <a:srgbClr val="0070C0"/>
              </a:solidFill>
            </a:endParaRPr>
          </a:p>
        </p:txBody>
      </p:sp>
      <p:cxnSp>
        <p:nvCxnSpPr>
          <p:cNvPr id="16" name="Gerader Verbinder 15"/>
          <p:cNvCxnSpPr>
            <a:stCxn id="15" idx="2"/>
          </p:cNvCxnSpPr>
          <p:nvPr/>
        </p:nvCxnSpPr>
        <p:spPr>
          <a:xfrm flipH="1">
            <a:off x="6147675" y="2851195"/>
            <a:ext cx="326152" cy="361781"/>
          </a:xfrm>
          <a:prstGeom prst="line">
            <a:avLst/>
          </a:prstGeom>
          <a:ln w="22225">
            <a:solidFill>
              <a:srgbClr val="0086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23528" y="5717979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u="sng" dirty="0" smtClean="0"/>
              <a:t>These </a:t>
            </a:r>
            <a:r>
              <a:rPr lang="de-DE" sz="1600" b="1" u="sng" dirty="0" err="1" smtClean="0"/>
              <a:t>two</a:t>
            </a:r>
            <a:r>
              <a:rPr lang="de-DE" sz="1600" b="1" u="sng" dirty="0" smtClean="0"/>
              <a:t> </a:t>
            </a:r>
            <a:r>
              <a:rPr lang="de-DE" sz="1600" b="1" u="sng" dirty="0" err="1" smtClean="0"/>
              <a:t>components</a:t>
            </a:r>
            <a:r>
              <a:rPr lang="en-US" sz="1600" b="1" u="sng" dirty="0"/>
              <a:t> </a:t>
            </a:r>
            <a:r>
              <a:rPr lang="de-DE" sz="1600" b="1" u="sng" dirty="0" err="1" smtClean="0"/>
              <a:t>explain</a:t>
            </a:r>
            <a:r>
              <a:rPr lang="de-DE" sz="1600" b="1" u="sng" dirty="0" smtClean="0"/>
              <a:t> </a:t>
            </a:r>
            <a:r>
              <a:rPr lang="de-DE" sz="1600" b="1" u="sng" dirty="0" err="1" smtClean="0"/>
              <a:t>about</a:t>
            </a:r>
            <a:r>
              <a:rPr lang="de-DE" sz="1600" b="1" u="sng" dirty="0" smtClean="0"/>
              <a:t> 70% </a:t>
            </a:r>
            <a:r>
              <a:rPr lang="de-DE" sz="1600" b="1" u="sng" dirty="0" err="1" smtClean="0"/>
              <a:t>of</a:t>
            </a:r>
            <a:r>
              <a:rPr lang="de-DE" sz="1600" b="1" u="sng" dirty="0" smtClean="0"/>
              <a:t> </a:t>
            </a:r>
            <a:r>
              <a:rPr lang="de-DE" sz="1600" b="1" u="sng" dirty="0" err="1" smtClean="0"/>
              <a:t>changes</a:t>
            </a:r>
            <a:r>
              <a:rPr lang="de-DE" sz="1600" b="1" u="sng" dirty="0" smtClean="0"/>
              <a:t> in </a:t>
            </a:r>
            <a:r>
              <a:rPr lang="de-DE" sz="1600" b="1" u="sng" dirty="0" err="1" smtClean="0"/>
              <a:t>tidal</a:t>
            </a:r>
            <a:r>
              <a:rPr lang="de-DE" sz="1600" b="1" u="sng" dirty="0" smtClean="0"/>
              <a:t> </a:t>
            </a:r>
            <a:r>
              <a:rPr lang="de-DE" sz="1600" b="1" u="sng" dirty="0" err="1" smtClean="0"/>
              <a:t>range</a:t>
            </a:r>
            <a:r>
              <a:rPr lang="de-DE" sz="1600" b="1" u="sng" dirty="0" smtClean="0"/>
              <a:t> </a:t>
            </a:r>
            <a:r>
              <a:rPr lang="de-DE" sz="1600" b="1" u="sng" dirty="0" err="1" smtClean="0"/>
              <a:t>of</a:t>
            </a:r>
            <a:r>
              <a:rPr lang="de-DE" sz="1600" b="1" u="sng" dirty="0" smtClean="0"/>
              <a:t> </a:t>
            </a:r>
            <a:r>
              <a:rPr lang="de-DE" sz="1600" b="1" u="sng" dirty="0" err="1" smtClean="0"/>
              <a:t>the</a:t>
            </a:r>
            <a:r>
              <a:rPr lang="de-DE" sz="1600" b="1" u="sng" dirty="0" smtClean="0"/>
              <a:t> North </a:t>
            </a:r>
            <a:r>
              <a:rPr lang="de-DE" sz="1600" b="1" u="sng" dirty="0" err="1" smtClean="0"/>
              <a:t>Sea</a:t>
            </a:r>
            <a:r>
              <a:rPr lang="de-DE" sz="1600" b="1" u="sng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78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to ask and problems to solve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4"/>
          </p:nvPr>
        </p:nvSpPr>
        <p:spPr>
          <a:xfrm>
            <a:off x="107950" y="836711"/>
            <a:ext cx="7974186" cy="5256113"/>
          </a:xfrm>
        </p:spPr>
        <p:txBody>
          <a:bodyPr/>
          <a:lstStyle/>
          <a:p>
            <a:pPr marL="114300" indent="0">
              <a:buNone/>
            </a:pP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Q1: 	Are significant changes in tidal range appearing only regional in 	the German Bight or are they a basin-wide phenomenon?</a:t>
            </a:r>
          </a:p>
          <a:p>
            <a:pPr marL="914400" lvl="2" indent="0">
              <a:buNone/>
            </a:pPr>
            <a:endParaRPr lang="en-GB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114300" indent="0">
              <a:buNone/>
            </a:pP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A1:	There are significant changes in the tidal range in the whole  </a:t>
            </a:r>
            <a:b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basin, but there seem to be differences in amplitude and </a:t>
            </a:r>
            <a:b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	algebraic sign. </a:t>
            </a:r>
          </a:p>
          <a:p>
            <a:pPr marL="114300" indent="0">
              <a:buNone/>
            </a:pPr>
            <a:endParaRPr lang="en-GB" dirty="0" smtClean="0"/>
          </a:p>
          <a:p>
            <a:pPr marL="114300" indent="0">
              <a:buNone/>
            </a:pPr>
            <a:r>
              <a:rPr lang="en-GB" dirty="0" smtClean="0"/>
              <a:t>Q2:  	Are these changes homogeneous or can they be differentiated </a:t>
            </a:r>
            <a:br>
              <a:rPr lang="en-GB" dirty="0" smtClean="0"/>
            </a:br>
            <a:r>
              <a:rPr lang="en-GB" dirty="0" smtClean="0"/>
              <a:t> 	against each other?</a:t>
            </a:r>
          </a:p>
          <a:p>
            <a:pPr marL="11430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A2:	There seem to be two different effects, which cause an  	  	 increasing tidal range with largest amplitudes in the 	  	 south-eastern North Sea and a decreasing tidal range with the 	 lowest amplitudes in the south-western North Sea. 	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06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343" y="791041"/>
            <a:ext cx="4341137" cy="4298508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Our theory for the physical cause of EOF 1</a:t>
            </a:r>
            <a:endParaRPr lang="en-GB" noProof="0" dirty="0"/>
          </a:p>
        </p:txBody>
      </p:sp>
      <p:sp>
        <p:nvSpPr>
          <p:cNvPr id="6" name="Rechteck 5"/>
          <p:cNvSpPr/>
          <p:nvPr/>
        </p:nvSpPr>
        <p:spPr>
          <a:xfrm>
            <a:off x="107504" y="3746112"/>
            <a:ext cx="39305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We hypothesize that the first EOF reflects the </a:t>
            </a:r>
            <a:r>
              <a:rPr lang="en-GB" sz="2000" b="1" dirty="0" smtClean="0"/>
              <a:t>North Sea basin’s response</a:t>
            </a:r>
            <a:r>
              <a:rPr lang="en-GB" sz="2000" dirty="0" smtClean="0"/>
              <a:t> to a rising MSL and is mainly caused by changes in friction and other shallow water effects.</a:t>
            </a:r>
            <a:endParaRPr lang="en-GB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0032" y="5211572"/>
            <a:ext cx="22621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Bathymetry of the North Sea (Arns et al., 2015)</a:t>
            </a:r>
            <a:endParaRPr lang="de-DE" sz="1400" b="1" dirty="0"/>
          </a:p>
        </p:txBody>
      </p:sp>
      <p:sp>
        <p:nvSpPr>
          <p:cNvPr id="15" name="Rechteck 14"/>
          <p:cNvSpPr/>
          <p:nvPr/>
        </p:nvSpPr>
        <p:spPr>
          <a:xfrm>
            <a:off x="0" y="844381"/>
            <a:ext cx="4067498" cy="127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594311" y="683783"/>
            <a:ext cx="4341137" cy="5010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97" y="816197"/>
            <a:ext cx="4272317" cy="26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145" y="836712"/>
            <a:ext cx="6043328" cy="309634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Our Theory for the physical cause of EOF 2</a:t>
            </a:r>
            <a:endParaRPr lang="en-GB" noProof="0" dirty="0"/>
          </a:p>
        </p:txBody>
      </p:sp>
      <p:sp>
        <p:nvSpPr>
          <p:cNvPr id="13" name="Rechteck 12"/>
          <p:cNvSpPr/>
          <p:nvPr/>
        </p:nvSpPr>
        <p:spPr>
          <a:xfrm>
            <a:off x="107503" y="854110"/>
            <a:ext cx="595613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0" y="844381"/>
            <a:ext cx="4067498" cy="127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79512" y="5687999"/>
            <a:ext cx="45065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1" dirty="0" smtClean="0">
                <a:solidFill>
                  <a:schemeClr val="bg2">
                    <a:lumMod val="75000"/>
                  </a:schemeClr>
                </a:solidFill>
              </a:rPr>
              <a:t>Link/</a:t>
            </a:r>
            <a:r>
              <a:rPr lang="de-DE" sz="1000" b="1" dirty="0" err="1" smtClean="0">
                <a:solidFill>
                  <a:schemeClr val="bg2">
                    <a:lumMod val="75000"/>
                  </a:schemeClr>
                </a:solidFill>
              </a:rPr>
              <a:t>License</a:t>
            </a:r>
            <a:r>
              <a:rPr lang="de-DE" sz="1000" b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br>
              <a:rPr lang="de-DE" sz="10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sz="1000" b="1" dirty="0">
                <a:solidFill>
                  <a:schemeClr val="bg2">
                    <a:lumMod val="75000"/>
                  </a:schemeClr>
                </a:solidFill>
              </a:rPr>
              <a:t>http://volkov.oce.orst.edu/tides/</a:t>
            </a:r>
          </a:p>
          <a:p>
            <a:r>
              <a:rPr lang="de-DE" sz="1000" b="1" dirty="0">
                <a:solidFill>
                  <a:schemeClr val="bg2">
                    <a:lumMod val="75000"/>
                  </a:schemeClr>
                </a:solidFill>
              </a:rPr>
              <a:t>http://volkov.oce.orst.edu/tides/COPYRIGHT.pdf</a:t>
            </a:r>
          </a:p>
        </p:txBody>
      </p:sp>
      <p:sp>
        <p:nvSpPr>
          <p:cNvPr id="19" name="Rechteck 18"/>
          <p:cNvSpPr/>
          <p:nvPr/>
        </p:nvSpPr>
        <p:spPr>
          <a:xfrm>
            <a:off x="6588224" y="824267"/>
            <a:ext cx="2016223" cy="1021538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r Verbinder 22"/>
          <p:cNvCxnSpPr/>
          <p:nvPr/>
        </p:nvCxnSpPr>
        <p:spPr>
          <a:xfrm flipV="1">
            <a:off x="323528" y="824266"/>
            <a:ext cx="6264696" cy="1984701"/>
          </a:xfrm>
          <a:prstGeom prst="lin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Gerader Verbinder 24"/>
          <p:cNvCxnSpPr/>
          <p:nvPr/>
        </p:nvCxnSpPr>
        <p:spPr>
          <a:xfrm flipV="1">
            <a:off x="323528" y="1845804"/>
            <a:ext cx="6264696" cy="3571685"/>
          </a:xfrm>
          <a:prstGeom prst="lin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11735"/>
            <a:ext cx="5328592" cy="258626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21623" y="2813874"/>
            <a:ext cx="5328592" cy="260638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r Verbinder 19"/>
          <p:cNvCxnSpPr/>
          <p:nvPr/>
        </p:nvCxnSpPr>
        <p:spPr>
          <a:xfrm flipV="1">
            <a:off x="5652120" y="824265"/>
            <a:ext cx="2952327" cy="1978180"/>
          </a:xfrm>
          <a:prstGeom prst="lin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Gerader Verbinder 20"/>
          <p:cNvCxnSpPr/>
          <p:nvPr/>
        </p:nvCxnSpPr>
        <p:spPr>
          <a:xfrm flipV="1">
            <a:off x="5652120" y="1845804"/>
            <a:ext cx="2952327" cy="3563023"/>
          </a:xfrm>
          <a:prstGeom prst="lin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feld 23"/>
          <p:cNvSpPr txBox="1"/>
          <p:nvPr/>
        </p:nvSpPr>
        <p:spPr>
          <a:xfrm>
            <a:off x="1403648" y="813436"/>
            <a:ext cx="194536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Animation of global tides </a:t>
            </a:r>
            <a:br>
              <a:rPr lang="en-US" sz="1400" b="1" dirty="0" smtClean="0"/>
            </a:br>
            <a:r>
              <a:rPr lang="en-US" sz="1400" b="1" dirty="0" smtClean="0"/>
              <a:t>(Egbert &amp; </a:t>
            </a:r>
            <a:r>
              <a:rPr lang="en-US" sz="1400" b="1" dirty="0" err="1" smtClean="0"/>
              <a:t>Erfoeeva</a:t>
            </a:r>
            <a:r>
              <a:rPr lang="en-US" sz="1400" b="1" dirty="0" smtClean="0"/>
              <a:t>, 2002)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3046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836712"/>
            <a:ext cx="8624608" cy="430717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Theory for the physical cause of EOF </a:t>
            </a:r>
            <a:r>
              <a:rPr lang="en-GB" dirty="0" smtClean="0"/>
              <a:t>2</a:t>
            </a:r>
            <a:endParaRPr lang="en-GB" noProof="0" dirty="0"/>
          </a:p>
        </p:txBody>
      </p:sp>
      <p:sp>
        <p:nvSpPr>
          <p:cNvPr id="18" name="Inhaltsplatzhalter 2"/>
          <p:cNvSpPr>
            <a:spLocks noGrp="1"/>
          </p:cNvSpPr>
          <p:nvPr>
            <p:ph sz="quarter" idx="14"/>
          </p:nvPr>
        </p:nvSpPr>
        <p:spPr>
          <a:xfrm>
            <a:off x="48022" y="3338113"/>
            <a:ext cx="3582144" cy="1871737"/>
          </a:xfrm>
        </p:spPr>
        <p:txBody>
          <a:bodyPr/>
          <a:lstStyle/>
          <a:p>
            <a:r>
              <a:rPr lang="en-GB" dirty="0" smtClean="0"/>
              <a:t>These correlations suggest a large-scale </a:t>
            </a:r>
            <a:r>
              <a:rPr lang="en-GB" b="1" dirty="0" smtClean="0"/>
              <a:t>North Atlantic forcing </a:t>
            </a:r>
            <a:r>
              <a:rPr lang="en-GB" dirty="0" smtClean="0"/>
              <a:t>mechanism.  </a:t>
            </a:r>
            <a:endParaRPr lang="en-GB" dirty="0"/>
          </a:p>
        </p:txBody>
      </p:sp>
      <p:sp>
        <p:nvSpPr>
          <p:cNvPr id="11" name="Rechteck 10"/>
          <p:cNvSpPr/>
          <p:nvPr/>
        </p:nvSpPr>
        <p:spPr>
          <a:xfrm>
            <a:off x="3767372" y="719729"/>
            <a:ext cx="5025114" cy="4541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81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Summary/Outlook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4"/>
          </p:nvPr>
        </p:nvSpPr>
        <p:spPr>
          <a:xfrm>
            <a:off x="107950" y="836711"/>
            <a:ext cx="7974186" cy="5256113"/>
          </a:xfrm>
        </p:spPr>
        <p:txBody>
          <a:bodyPr/>
          <a:lstStyle/>
          <a:p>
            <a:r>
              <a:rPr lang="en-GB" dirty="0" smtClean="0"/>
              <a:t>While the trends of </a:t>
            </a:r>
            <a:r>
              <a:rPr lang="en-GB" b="1" dirty="0" smtClean="0"/>
              <a:t>tidal range </a:t>
            </a:r>
            <a:r>
              <a:rPr lang="en-GB" dirty="0" smtClean="0"/>
              <a:t>in wide parts of the North Sea are rather low or even insignificant, a distinct pattern ("</a:t>
            </a:r>
            <a:r>
              <a:rPr lang="en-GB" b="1" dirty="0" smtClean="0"/>
              <a:t>seesaw pattern</a:t>
            </a:r>
            <a:r>
              <a:rPr lang="en-GB" dirty="0" smtClean="0"/>
              <a:t>") occurs between the English East Coast and the German Bight.</a:t>
            </a:r>
          </a:p>
          <a:p>
            <a:endParaRPr lang="en-GB" dirty="0" smtClean="0"/>
          </a:p>
          <a:p>
            <a:r>
              <a:rPr lang="en-GB" dirty="0" smtClean="0"/>
              <a:t>We separated local from regional and basin-wide effects and identified two components which explain about 70% of tidal range changes of the North Sea (“</a:t>
            </a:r>
            <a:r>
              <a:rPr lang="en-GB" b="1" dirty="0" smtClean="0"/>
              <a:t>North Sea response/North Atlantic forcing</a:t>
            </a:r>
            <a:r>
              <a:rPr lang="en-GB" dirty="0" smtClean="0"/>
              <a:t>”).</a:t>
            </a:r>
          </a:p>
          <a:p>
            <a:endParaRPr lang="en-GB" dirty="0" smtClean="0"/>
          </a:p>
          <a:p>
            <a:r>
              <a:rPr lang="en-GB" dirty="0" smtClean="0"/>
              <a:t>The next step is to perform </a:t>
            </a:r>
            <a:r>
              <a:rPr lang="en-GB" b="1" dirty="0" smtClean="0"/>
              <a:t>numerical sensitivity studies </a:t>
            </a:r>
            <a:r>
              <a:rPr lang="en-GB" dirty="0" smtClean="0"/>
              <a:t>(e.g. sea level rise or changing thermohaline boundary conditions) to explore the physical background of the EOFs. </a:t>
            </a:r>
          </a:p>
          <a:p>
            <a:endParaRPr lang="en-GB" dirty="0" smtClean="0"/>
          </a:p>
          <a:p>
            <a:r>
              <a:rPr lang="en-GB" dirty="0" smtClean="0"/>
              <a:t>A shift in the </a:t>
            </a:r>
            <a:r>
              <a:rPr lang="en-GB" b="1" dirty="0" smtClean="0"/>
              <a:t>amphidromic system </a:t>
            </a:r>
            <a:r>
              <a:rPr lang="en-GB" dirty="0" smtClean="0"/>
              <a:t>of the North Sea resulting from the detected effects is also under investigation.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78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21" y="4005064"/>
            <a:ext cx="8687767" cy="1645213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Reason for </a:t>
            </a:r>
            <a:r>
              <a:rPr lang="en-GB" smtClean="0"/>
              <a:t>our</a:t>
            </a:r>
            <a:r>
              <a:rPr lang="en-GB" noProof="0" smtClean="0"/>
              <a:t> </a:t>
            </a:r>
            <a:r>
              <a:rPr lang="en-GB" noProof="0" dirty="0" smtClean="0"/>
              <a:t>investigation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4"/>
          </p:nvPr>
        </p:nvSpPr>
        <p:spPr>
          <a:xfrm>
            <a:off x="107950" y="836711"/>
            <a:ext cx="8568506" cy="5256113"/>
          </a:xfrm>
        </p:spPr>
        <p:txBody>
          <a:bodyPr/>
          <a:lstStyle/>
          <a:p>
            <a:r>
              <a:rPr lang="en-GB" noProof="0" dirty="0" smtClean="0"/>
              <a:t>The local tidal regime in the German Bight is changing since the middle of the 20th century:</a:t>
            </a:r>
          </a:p>
          <a:p>
            <a:endParaRPr lang="en-GB" sz="1200" noProof="0" dirty="0" smtClean="0"/>
          </a:p>
          <a:p>
            <a:pPr lvl="1"/>
            <a:r>
              <a:rPr lang="en-GB" noProof="0" dirty="0" smtClean="0"/>
              <a:t>Tidal high waters show strong positive trends</a:t>
            </a:r>
            <a:endParaRPr lang="en-GB" dirty="0" smtClean="0"/>
          </a:p>
          <a:p>
            <a:pPr lvl="1"/>
            <a:endParaRPr lang="en-GB" sz="1200" noProof="0" dirty="0"/>
          </a:p>
          <a:p>
            <a:pPr lvl="1"/>
            <a:r>
              <a:rPr lang="en-GB" dirty="0" smtClean="0"/>
              <a:t>Tidal low waters show no significant or even negative trends</a:t>
            </a:r>
            <a:endParaRPr lang="en-GB" noProof="0" dirty="0" smtClean="0"/>
          </a:p>
          <a:p>
            <a:pPr marL="1371600" lvl="3" indent="0">
              <a:buNone/>
            </a:pPr>
            <a:r>
              <a:rPr lang="en-GB" sz="1200" noProof="0" dirty="0" smtClean="0"/>
              <a:t/>
            </a:r>
            <a:br>
              <a:rPr lang="en-GB" sz="1200" noProof="0" dirty="0" smtClean="0"/>
            </a:br>
            <a:endParaRPr lang="en-GB" sz="1200" noProof="0" dirty="0" smtClean="0"/>
          </a:p>
          <a:p>
            <a:pPr lvl="4">
              <a:buFont typeface="Wingdings" panose="05000000000000000000" pitchFamily="2" charset="2"/>
              <a:buChar char="Ø"/>
            </a:pPr>
            <a:r>
              <a:rPr lang="en-GB" noProof="0" dirty="0" smtClean="0"/>
              <a:t>As </a:t>
            </a:r>
            <a:r>
              <a:rPr lang="en-GB" dirty="0" smtClean="0"/>
              <a:t>one</a:t>
            </a:r>
            <a:r>
              <a:rPr lang="en-GB" noProof="0" dirty="0" smtClean="0"/>
              <a:t> result, the tidal range is increasing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00050"/>
            <a:endParaRPr lang="en-GB" dirty="0" smtClean="0"/>
          </a:p>
          <a:p>
            <a:pPr marL="400050"/>
            <a:endParaRPr lang="en-GB" dirty="0"/>
          </a:p>
          <a:p>
            <a:endParaRPr lang="en-GB" noProof="0" dirty="0" smtClean="0"/>
          </a:p>
          <a:p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6217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25050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 smtClean="0"/>
              <a:t>Any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questions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or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comments</a:t>
            </a:r>
            <a:r>
              <a:rPr lang="de-DE" sz="4000" b="1" dirty="0" smtClean="0"/>
              <a:t>?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60648"/>
            <a:ext cx="2880320" cy="16728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981" y="1044268"/>
            <a:ext cx="2160240" cy="310122"/>
          </a:xfrm>
          <a:prstGeom prst="rect">
            <a:avLst/>
          </a:prstGeom>
          <a:ln>
            <a:noFill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7" y="604244"/>
            <a:ext cx="1270297" cy="100797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372200" y="806154"/>
            <a:ext cx="24482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German </a:t>
            </a:r>
            <a:r>
              <a:rPr lang="de-DE" sz="1400" b="1" dirty="0" err="1" smtClean="0"/>
              <a:t>Reserach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Foundation</a:t>
            </a:r>
            <a:endParaRPr lang="de-DE" sz="1400" b="1" dirty="0" smtClean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26" y="578642"/>
            <a:ext cx="752489" cy="105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to ask and problems to solve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4"/>
          </p:nvPr>
        </p:nvSpPr>
        <p:spPr>
          <a:xfrm>
            <a:off x="107950" y="836711"/>
            <a:ext cx="7974186" cy="5256113"/>
          </a:xfrm>
        </p:spPr>
        <p:txBody>
          <a:bodyPr/>
          <a:lstStyle/>
          <a:p>
            <a:pPr marL="114300" indent="0">
              <a:buNone/>
            </a:pPr>
            <a:r>
              <a:rPr lang="en-GB" dirty="0" smtClean="0"/>
              <a:t>Q1: 	Are significant changes in tidal range appearing only regional in 	the German Bight or are they a basin-wide phenomenon?</a:t>
            </a:r>
          </a:p>
          <a:p>
            <a:pPr marL="914400" lvl="2" indent="0">
              <a:buNone/>
            </a:pPr>
            <a:endParaRPr lang="en-GB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 smtClean="0"/>
              <a:t>Outside of the German Bight, the data availability of tide gauges is partly very limited and varies greatly in time and space. </a:t>
            </a:r>
          </a:p>
          <a:p>
            <a:pPr marL="914400" lvl="2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	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847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56" y="788975"/>
            <a:ext cx="8419438" cy="466829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Entire data basis</a:t>
            </a:r>
            <a:endParaRPr lang="en-GB" noProof="0" dirty="0"/>
          </a:p>
        </p:txBody>
      </p:sp>
      <p:sp>
        <p:nvSpPr>
          <p:cNvPr id="8" name="Textfeld 7"/>
          <p:cNvSpPr txBox="1"/>
          <p:nvPr/>
        </p:nvSpPr>
        <p:spPr>
          <a:xfrm>
            <a:off x="132382" y="5852923"/>
            <a:ext cx="8498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Data availability and spatial tide gauge positions</a:t>
            </a:r>
            <a:endParaRPr lang="de-DE" sz="1400" b="1" dirty="0"/>
          </a:p>
        </p:txBody>
      </p:sp>
      <p:sp>
        <p:nvSpPr>
          <p:cNvPr id="5" name="Rechteck 4"/>
          <p:cNvSpPr/>
          <p:nvPr/>
        </p:nvSpPr>
        <p:spPr>
          <a:xfrm>
            <a:off x="5724128" y="867714"/>
            <a:ext cx="936104" cy="133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607554" y="1340768"/>
            <a:ext cx="210886" cy="598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565920" y="3058118"/>
            <a:ext cx="1166320" cy="1306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732240" y="3582923"/>
            <a:ext cx="210886" cy="13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5787938" y="4361765"/>
            <a:ext cx="656269" cy="21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124456" y="764704"/>
            <a:ext cx="4807583" cy="4824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5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56" y="788975"/>
            <a:ext cx="8419438" cy="466829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Entire data basis</a:t>
            </a:r>
            <a:endParaRPr lang="en-GB" noProof="0" dirty="0"/>
          </a:p>
        </p:txBody>
      </p:sp>
      <p:sp>
        <p:nvSpPr>
          <p:cNvPr id="8" name="Textfeld 7"/>
          <p:cNvSpPr txBox="1"/>
          <p:nvPr/>
        </p:nvSpPr>
        <p:spPr>
          <a:xfrm>
            <a:off x="132382" y="5852923"/>
            <a:ext cx="8498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Data availability and spatial tide gauge positions</a:t>
            </a:r>
            <a:endParaRPr lang="de-DE" sz="1400" b="1" dirty="0"/>
          </a:p>
        </p:txBody>
      </p:sp>
      <p:sp>
        <p:nvSpPr>
          <p:cNvPr id="5" name="Rechteck 4"/>
          <p:cNvSpPr/>
          <p:nvPr/>
        </p:nvSpPr>
        <p:spPr>
          <a:xfrm>
            <a:off x="5724128" y="867714"/>
            <a:ext cx="936104" cy="133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607554" y="1340768"/>
            <a:ext cx="210886" cy="598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565920" y="3058118"/>
            <a:ext cx="1166320" cy="1306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732240" y="3582923"/>
            <a:ext cx="210886" cy="13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5787938" y="4361765"/>
            <a:ext cx="656269" cy="21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372676" y="908720"/>
            <a:ext cx="4343340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9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56" y="788975"/>
            <a:ext cx="8419438" cy="466829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Entire data basis</a:t>
            </a:r>
            <a:endParaRPr lang="en-GB" noProof="0" dirty="0"/>
          </a:p>
        </p:txBody>
      </p:sp>
      <p:sp>
        <p:nvSpPr>
          <p:cNvPr id="8" name="Textfeld 7"/>
          <p:cNvSpPr txBox="1"/>
          <p:nvPr/>
        </p:nvSpPr>
        <p:spPr>
          <a:xfrm>
            <a:off x="132382" y="5852923"/>
            <a:ext cx="8498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Data availability and spatial tide gauge positions</a:t>
            </a:r>
            <a:endParaRPr lang="de-DE" sz="1400" b="1" dirty="0"/>
          </a:p>
        </p:txBody>
      </p:sp>
      <p:cxnSp>
        <p:nvCxnSpPr>
          <p:cNvPr id="12" name="Gerader Verbinder 11"/>
          <p:cNvCxnSpPr>
            <a:stCxn id="14" idx="0"/>
          </p:cNvCxnSpPr>
          <p:nvPr/>
        </p:nvCxnSpPr>
        <p:spPr>
          <a:xfrm flipV="1">
            <a:off x="4716016" y="908720"/>
            <a:ext cx="0" cy="4530767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195736" y="5453393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C00000"/>
                </a:solidFill>
              </a:rPr>
              <a:t>1958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427984" y="5439487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C00000"/>
                </a:solidFill>
              </a:rPr>
              <a:t>2015</a:t>
            </a:r>
          </a:p>
        </p:txBody>
      </p:sp>
      <p:cxnSp>
        <p:nvCxnSpPr>
          <p:cNvPr id="15" name="Gerader Verbinder 14"/>
          <p:cNvCxnSpPr>
            <a:stCxn id="13" idx="0"/>
          </p:cNvCxnSpPr>
          <p:nvPr/>
        </p:nvCxnSpPr>
        <p:spPr>
          <a:xfrm flipV="1">
            <a:off x="2483768" y="908720"/>
            <a:ext cx="0" cy="4544673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5724128" y="867714"/>
            <a:ext cx="936104" cy="133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607554" y="1340768"/>
            <a:ext cx="210886" cy="598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565920" y="3058118"/>
            <a:ext cx="1166320" cy="1306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732240" y="3582923"/>
            <a:ext cx="210886" cy="13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5787938" y="4361765"/>
            <a:ext cx="656269" cy="21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86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5600" y="788400"/>
            <a:ext cx="8420400" cy="466920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Reduced </a:t>
            </a:r>
            <a:r>
              <a:rPr lang="en-GB" dirty="0"/>
              <a:t>data basis</a:t>
            </a:r>
            <a:endParaRPr lang="en-GB" noProof="0" dirty="0"/>
          </a:p>
        </p:txBody>
      </p:sp>
      <p:sp>
        <p:nvSpPr>
          <p:cNvPr id="8" name="Textfeld 7"/>
          <p:cNvSpPr txBox="1"/>
          <p:nvPr/>
        </p:nvSpPr>
        <p:spPr>
          <a:xfrm>
            <a:off x="132382" y="5852923"/>
            <a:ext cx="8498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Data availability and spatial tide gauge positions</a:t>
            </a:r>
            <a:endParaRPr lang="de-DE" sz="1400" b="1" dirty="0"/>
          </a:p>
        </p:txBody>
      </p:sp>
      <p:sp>
        <p:nvSpPr>
          <p:cNvPr id="7" name="Rechteck 6"/>
          <p:cNvSpPr/>
          <p:nvPr/>
        </p:nvSpPr>
        <p:spPr>
          <a:xfrm>
            <a:off x="5724128" y="867714"/>
            <a:ext cx="936104" cy="133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607554" y="1340768"/>
            <a:ext cx="210886" cy="598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565920" y="3058118"/>
            <a:ext cx="1166320" cy="1306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732240" y="3582923"/>
            <a:ext cx="210886" cy="13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787938" y="4361765"/>
            <a:ext cx="656269" cy="21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7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00" y="788400"/>
            <a:ext cx="8420400" cy="4661293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Interpolated data basis without nodal cycle</a:t>
            </a:r>
            <a:endParaRPr lang="en-GB" noProof="0" dirty="0"/>
          </a:p>
        </p:txBody>
      </p:sp>
      <p:sp>
        <p:nvSpPr>
          <p:cNvPr id="10" name="Rechteck 9"/>
          <p:cNvSpPr/>
          <p:nvPr/>
        </p:nvSpPr>
        <p:spPr>
          <a:xfrm>
            <a:off x="5724128" y="867714"/>
            <a:ext cx="936104" cy="133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6607554" y="1340768"/>
            <a:ext cx="210886" cy="598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565920" y="3058118"/>
            <a:ext cx="1166320" cy="1306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6732240" y="3582923"/>
            <a:ext cx="210886" cy="13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782801" y="4361765"/>
            <a:ext cx="648071" cy="21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132382" y="5852923"/>
            <a:ext cx="8498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Data availability and spatial tide gauge positions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8919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091144" cy="483320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trends of tidal range </a:t>
            </a:r>
            <a:endParaRPr lang="en-GB" noProof="0" dirty="0"/>
          </a:p>
        </p:txBody>
      </p:sp>
      <p:sp>
        <p:nvSpPr>
          <p:cNvPr id="8" name="Textfeld 7"/>
          <p:cNvSpPr txBox="1"/>
          <p:nvPr/>
        </p:nvSpPr>
        <p:spPr>
          <a:xfrm>
            <a:off x="395536" y="5734417"/>
            <a:ext cx="849872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Linear </a:t>
            </a:r>
            <a:r>
              <a:rPr lang="en-US" sz="1400" b="1" dirty="0"/>
              <a:t>trends of tidal range between 1958 and </a:t>
            </a:r>
            <a:r>
              <a:rPr lang="en-US" sz="1400" b="1" dirty="0" smtClean="0"/>
              <a:t>2015 </a:t>
            </a:r>
            <a:r>
              <a:rPr lang="en-US" sz="1400" b="1" dirty="0"/>
              <a:t>with filled data </a:t>
            </a:r>
            <a:r>
              <a:rPr lang="en-US" sz="1400" b="1" dirty="0" smtClean="0"/>
              <a:t>gaps and interpolated </a:t>
            </a:r>
          </a:p>
          <a:p>
            <a:r>
              <a:rPr lang="en-US" sz="1400" b="1" dirty="0" smtClean="0"/>
              <a:t>coast line </a:t>
            </a:r>
            <a:r>
              <a:rPr lang="en-US" sz="1400" b="1" dirty="0"/>
              <a:t>by </a:t>
            </a:r>
            <a:r>
              <a:rPr lang="de-DE" sz="1400" b="1" dirty="0" err="1" smtClean="0"/>
              <a:t>kriging</a:t>
            </a:r>
            <a:r>
              <a:rPr lang="de-DE" sz="1400" b="1" dirty="0" smtClean="0"/>
              <a:t>.</a:t>
            </a:r>
            <a:endParaRPr lang="de-DE" sz="1400" b="1" dirty="0"/>
          </a:p>
        </p:txBody>
      </p:sp>
      <p:sp>
        <p:nvSpPr>
          <p:cNvPr id="17" name="Ellipse 16"/>
          <p:cNvSpPr/>
          <p:nvPr/>
        </p:nvSpPr>
        <p:spPr>
          <a:xfrm>
            <a:off x="1835696" y="3284984"/>
            <a:ext cx="1584176" cy="1969546"/>
          </a:xfrm>
          <a:prstGeom prst="ellipse">
            <a:avLst/>
          </a:prstGeom>
          <a:noFill/>
          <a:ln w="635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5148064" y="2996952"/>
            <a:ext cx="1445848" cy="1512168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4293746" y="3711952"/>
            <a:ext cx="782310" cy="3810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3347864" y="3711952"/>
            <a:ext cx="936104" cy="3552"/>
          </a:xfrm>
          <a:prstGeom prst="straightConnector1">
            <a:avLst/>
          </a:prstGeom>
          <a:ln w="3492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2915816" y="2277452"/>
            <a:ext cx="2808312" cy="64633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err="1" smtClean="0"/>
              <a:t>Significant</a:t>
            </a:r>
            <a:r>
              <a:rPr lang="de-DE" b="1" dirty="0" smtClean="0"/>
              <a:t> </a:t>
            </a:r>
            <a:r>
              <a:rPr lang="de-DE" b="1" dirty="0" err="1" smtClean="0"/>
              <a:t>opposing</a:t>
            </a:r>
            <a:r>
              <a:rPr lang="de-DE" b="1" dirty="0" smtClean="0"/>
              <a:t> </a:t>
            </a:r>
            <a:r>
              <a:rPr lang="de-DE" b="1" dirty="0" err="1" smtClean="0"/>
              <a:t>trends</a:t>
            </a:r>
            <a:endParaRPr lang="de-DE" b="1" dirty="0" smtClean="0"/>
          </a:p>
          <a:p>
            <a:pPr algn="ctr"/>
            <a:r>
              <a:rPr lang="de-DE" b="1" dirty="0" smtClean="0"/>
              <a:t>(„</a:t>
            </a:r>
            <a:r>
              <a:rPr lang="de-DE" b="1" dirty="0" err="1" smtClean="0"/>
              <a:t>seesaw</a:t>
            </a:r>
            <a:r>
              <a:rPr lang="de-DE" b="1" dirty="0" smtClean="0"/>
              <a:t> </a:t>
            </a:r>
            <a:r>
              <a:rPr lang="de-DE" b="1" dirty="0" err="1" smtClean="0"/>
              <a:t>pattern</a:t>
            </a:r>
            <a:r>
              <a:rPr lang="de-DE" b="1" dirty="0" smtClean="0"/>
              <a:t>“)</a:t>
            </a:r>
            <a:endParaRPr lang="de-DE" b="1" dirty="0"/>
          </a:p>
        </p:txBody>
      </p:sp>
      <p:cxnSp>
        <p:nvCxnSpPr>
          <p:cNvPr id="23" name="Gerader Verbinder 22"/>
          <p:cNvCxnSpPr/>
          <p:nvPr/>
        </p:nvCxnSpPr>
        <p:spPr>
          <a:xfrm flipH="1" flipV="1">
            <a:off x="4293746" y="2923783"/>
            <a:ext cx="2" cy="788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4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Dunkelblau fwu-Design">
      <a:dk1>
        <a:srgbClr val="28466A"/>
      </a:dk1>
      <a:lt1>
        <a:srgbClr val="FFFFFF"/>
      </a:lt1>
      <a:dk2>
        <a:srgbClr val="000000"/>
      </a:dk2>
      <a:lt2>
        <a:srgbClr val="C4C4C4"/>
      </a:lt2>
      <a:accent1>
        <a:srgbClr val="28466A"/>
      </a:accent1>
      <a:accent2>
        <a:srgbClr val="FF9900"/>
      </a:accent2>
      <a:accent3>
        <a:srgbClr val="92D050"/>
      </a:accent3>
      <a:accent4>
        <a:srgbClr val="00B050"/>
      </a:accent4>
      <a:accent5>
        <a:srgbClr val="C00000"/>
      </a:accent5>
      <a:accent6>
        <a:srgbClr val="28466A"/>
      </a:accent6>
      <a:hlink>
        <a:srgbClr val="28466A"/>
      </a:hlink>
      <a:folHlink>
        <a:srgbClr val="28466A"/>
      </a:folHlink>
    </a:clrScheme>
    <a:fontScheme name="Segoe UI Light fwu-Design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fwu-Design-2016_4zu3</Template>
  <TotalTime>0</TotalTime>
  <Words>615</Words>
  <Application>Microsoft Office PowerPoint</Application>
  <PresentationFormat>Bildschirmpräsentation (4:3)</PresentationFormat>
  <Paragraphs>115</Paragraphs>
  <Slides>20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Segoe UI</vt:lpstr>
      <vt:lpstr>Segoe UI Light</vt:lpstr>
      <vt:lpstr>Symbol</vt:lpstr>
      <vt:lpstr>Wingdings</vt:lpstr>
      <vt:lpstr>Larissa-Design</vt:lpstr>
      <vt:lpstr>Assessing 20th century tidal range changes  in the North Sea and the North Atlantic </vt:lpstr>
      <vt:lpstr>Reason for our investigation</vt:lpstr>
      <vt:lpstr>Questions to ask and problems to solve</vt:lpstr>
      <vt:lpstr>Entire data basis</vt:lpstr>
      <vt:lpstr>Entire data basis</vt:lpstr>
      <vt:lpstr>Entire data basis</vt:lpstr>
      <vt:lpstr>Reduced data basis</vt:lpstr>
      <vt:lpstr>Interpolated data basis without nodal cycle</vt:lpstr>
      <vt:lpstr>Linear trends of tidal range </vt:lpstr>
      <vt:lpstr>Questions to ask and problems to solve</vt:lpstr>
      <vt:lpstr>Our approach using EOFs</vt:lpstr>
      <vt:lpstr>Summary of detected local effects</vt:lpstr>
      <vt:lpstr>Large scale changes</vt:lpstr>
      <vt:lpstr>Linear trends of principal components 1 and 2</vt:lpstr>
      <vt:lpstr>Questions to ask and problems to solve</vt:lpstr>
      <vt:lpstr>Our theory for the physical cause of EOF 1</vt:lpstr>
      <vt:lpstr>Our Theory for the physical cause of EOF 2</vt:lpstr>
      <vt:lpstr>Our Theory for the physical cause of EOF 2</vt:lpstr>
      <vt:lpstr>Summary/Outlook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Windows-Benutzer</cp:lastModifiedBy>
  <cp:revision>715</cp:revision>
  <dcterms:created xsi:type="dcterms:W3CDTF">2018-09-13T07:09:33Z</dcterms:created>
  <dcterms:modified xsi:type="dcterms:W3CDTF">2019-04-23T10:01:21Z</dcterms:modified>
</cp:coreProperties>
</file>