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73" r:id="rId14"/>
    <p:sldId id="275" r:id="rId15"/>
    <p:sldId id="269" r:id="rId16"/>
    <p:sldId id="270" r:id="rId17"/>
    <p:sldId id="271" r:id="rId18"/>
    <p:sldId id="272" r:id="rId1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3429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6858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0287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3716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17145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0574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24003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274320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8E5"/>
          </a:solidFill>
        </a:fill>
      </a:tcStyle>
    </a:wholeTbl>
    <a:band2H>
      <a:tcTxStyle/>
      <a:tcStyle>
        <a:tcBdr/>
        <a:fill>
          <a:solidFill>
            <a:srgbClr val="E6F4F2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D4CB"/>
          </a:solidFill>
        </a:fill>
      </a:tcStyle>
    </a:wholeTbl>
    <a:band2H>
      <a:tcTxStyle/>
      <a:tcStyle>
        <a:tcBdr/>
        <a:fill>
          <a:solidFill>
            <a:srgbClr val="FCEB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F0CA"/>
          </a:solidFill>
        </a:fill>
      </a:tcStyle>
    </a:wholeTbl>
    <a:band2H>
      <a:tcTxStyle/>
      <a:tcStyle>
        <a:tcBdr/>
        <a:fill>
          <a:solidFill>
            <a:srgbClr val="F4F7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CECEC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4D8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952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Ref idx="minor">
          <a:srgbClr val="004D80"/>
        </a:fontRef>
        <a:srgbClr val="004D8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952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6C1FF">
              <a:alpha val="32045"/>
            </a:srgb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952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4D8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0"/>
  </p:normalViewPr>
  <p:slideViewPr>
    <p:cSldViewPr snapToGrid="0" snapToObjects="1">
      <p:cViewPr varScale="1">
        <p:scale>
          <a:sx n="100" d="100"/>
          <a:sy n="100" d="100"/>
        </p:scale>
        <p:origin x="7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1" name="Shape 3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85800" latinLnBrk="0">
      <a:defRPr sz="900">
        <a:latin typeface="+mj-lt"/>
        <a:ea typeface="+mj-ea"/>
        <a:cs typeface="+mj-cs"/>
        <a:sym typeface="Calibri"/>
      </a:defRPr>
    </a:lvl1pPr>
    <a:lvl2pPr indent="228600" defTabSz="685800" latinLnBrk="0">
      <a:defRPr sz="900">
        <a:latin typeface="+mj-lt"/>
        <a:ea typeface="+mj-ea"/>
        <a:cs typeface="+mj-cs"/>
        <a:sym typeface="Calibri"/>
      </a:defRPr>
    </a:lvl2pPr>
    <a:lvl3pPr indent="457200" defTabSz="685800" latinLnBrk="0">
      <a:defRPr sz="900">
        <a:latin typeface="+mj-lt"/>
        <a:ea typeface="+mj-ea"/>
        <a:cs typeface="+mj-cs"/>
        <a:sym typeface="Calibri"/>
      </a:defRPr>
    </a:lvl3pPr>
    <a:lvl4pPr indent="685800" defTabSz="685800" latinLnBrk="0">
      <a:defRPr sz="900">
        <a:latin typeface="+mj-lt"/>
        <a:ea typeface="+mj-ea"/>
        <a:cs typeface="+mj-cs"/>
        <a:sym typeface="Calibri"/>
      </a:defRPr>
    </a:lvl4pPr>
    <a:lvl5pPr indent="914400" defTabSz="685800" latinLnBrk="0">
      <a:defRPr sz="900">
        <a:latin typeface="+mj-lt"/>
        <a:ea typeface="+mj-ea"/>
        <a:cs typeface="+mj-cs"/>
        <a:sym typeface="Calibri"/>
      </a:defRPr>
    </a:lvl5pPr>
    <a:lvl6pPr indent="1143000" defTabSz="685800" latinLnBrk="0">
      <a:defRPr sz="900">
        <a:latin typeface="+mj-lt"/>
        <a:ea typeface="+mj-ea"/>
        <a:cs typeface="+mj-cs"/>
        <a:sym typeface="Calibri"/>
      </a:defRPr>
    </a:lvl6pPr>
    <a:lvl7pPr indent="1371600" defTabSz="685800" latinLnBrk="0">
      <a:defRPr sz="900">
        <a:latin typeface="+mj-lt"/>
        <a:ea typeface="+mj-ea"/>
        <a:cs typeface="+mj-cs"/>
        <a:sym typeface="Calibri"/>
      </a:defRPr>
    </a:lvl7pPr>
    <a:lvl8pPr indent="1600200" defTabSz="685800" latinLnBrk="0">
      <a:defRPr sz="900">
        <a:latin typeface="+mj-lt"/>
        <a:ea typeface="+mj-ea"/>
        <a:cs typeface="+mj-cs"/>
        <a:sym typeface="Calibri"/>
      </a:defRPr>
    </a:lvl8pPr>
    <a:lvl9pPr indent="1828800" defTabSz="685800" latinLnBrk="0">
      <a:defRPr sz="9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6" name="Shape 3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6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The radar satellite images are from the 144 descending track from ALOS-2 from Jaxa, and the recorded seismicity is from the National Seismological network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9" name="Shape 3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6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Interferograms using GAMMA</a:t>
            </a:r>
          </a:p>
          <a:p>
            <a:pPr defTabSz="457200">
              <a:lnSpc>
                <a:spcPct val="116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GACOS web service, of tropospheric delays</a:t>
            </a:r>
          </a:p>
          <a:p>
            <a:pPr defTabSz="457200">
              <a:lnSpc>
                <a:spcPct val="116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Change in geometry between image acquisitions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9" name="Shape 4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6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3 independent interferograms</a:t>
            </a:r>
          </a:p>
          <a:p>
            <a:pPr defTabSz="457200">
              <a:lnSpc>
                <a:spcPct val="116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Deformation contained between the Upala and CNF.</a:t>
            </a:r>
          </a:p>
          <a:p>
            <a:pPr defTabSz="457200">
              <a:lnSpc>
                <a:spcPct val="116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Red towards the line of sight</a:t>
            </a:r>
          </a:p>
          <a:p>
            <a:pPr defTabSz="457200">
              <a:lnSpc>
                <a:spcPct val="116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 deformation pattern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- White and Colou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70799" y="1598400"/>
            <a:ext cx="5259601" cy="110160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0799" y="2701527"/>
            <a:ext cx="5259601" cy="131400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000"/>
            </a:lvl1pPr>
            <a:lvl2pPr marL="0" indent="342900">
              <a:buSzTx/>
              <a:buNone/>
              <a:defRPr sz="2000"/>
            </a:lvl2pPr>
            <a:lvl3pPr marL="0" indent="685800">
              <a:buSzTx/>
              <a:buNone/>
              <a:defRPr sz="2000"/>
            </a:lvl3pPr>
            <a:lvl4pPr marL="0" indent="1028700">
              <a:buSzTx/>
              <a:buNone/>
              <a:defRPr sz="2000"/>
            </a:lvl4pPr>
            <a:lvl5pPr marL="0" indent="1371600"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" name="ucr.png" descr="ucr.png"/>
          <p:cNvPicPr>
            <a:picLocks noChangeAspect="1"/>
          </p:cNvPicPr>
          <p:nvPr/>
        </p:nvPicPr>
        <p:blipFill>
          <a:blip r:embed="rId3">
            <a:extLst/>
          </a:blip>
          <a:srcRect t="10636" b="10636"/>
          <a:stretch>
            <a:fillRect/>
          </a:stretch>
        </p:blipFill>
        <p:spPr>
          <a:xfrm>
            <a:off x="2051076" y="431799"/>
            <a:ext cx="1670484" cy="586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mapaubicacion_local_EGU.png" descr="mapaubicacion_local_EGU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07985" y="-594768"/>
            <a:ext cx="4854282" cy="580858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angle"/>
          <p:cNvSpPr/>
          <p:nvPr/>
        </p:nvSpPr>
        <p:spPr>
          <a:xfrm rot="579009">
            <a:off x="3837865" y="-193851"/>
            <a:ext cx="1290950" cy="56015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6" name="comet_long_colour.png" descr="comet_long_colou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36776" y="517560"/>
            <a:ext cx="1670448" cy="41466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icture Placeholder 4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42672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3" name="Title Text"/>
          <p:cNvSpPr txBox="1">
            <a:spLocks noGrp="1"/>
          </p:cNvSpPr>
          <p:nvPr>
            <p:ph type="title"/>
          </p:nvPr>
        </p:nvSpPr>
        <p:spPr>
          <a:xfrm>
            <a:off x="5628823" y="4348122"/>
            <a:ext cx="3143251" cy="69029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- White and Colou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370799" y="1598400"/>
            <a:ext cx="5259601" cy="110160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0799" y="2701527"/>
            <a:ext cx="5259601" cy="131400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000"/>
            </a:lvl1pPr>
            <a:lvl2pPr marL="0" indent="342900">
              <a:buSzTx/>
              <a:buNone/>
              <a:defRPr sz="2000"/>
            </a:lvl2pPr>
            <a:lvl3pPr marL="0" indent="685800">
              <a:buSzTx/>
              <a:buNone/>
              <a:defRPr sz="2000"/>
            </a:lvl3pPr>
            <a:lvl4pPr marL="0" indent="1028700">
              <a:buSzTx/>
              <a:buNone/>
              <a:defRPr sz="2000"/>
            </a:lvl4pPr>
            <a:lvl5pPr marL="0" indent="1371600"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199" y="4579199"/>
            <a:ext cx="3484802" cy="4536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idx="1"/>
          </p:nvPr>
        </p:nvSpPr>
        <p:spPr>
          <a:xfrm>
            <a:off x="370799" y="1369219"/>
            <a:ext cx="8402402" cy="288845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199" y="4579199"/>
            <a:ext cx="3484802" cy="4536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- White and Imag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7"/>
          <p:cNvSpPr/>
          <p:nvPr/>
        </p:nvSpPr>
        <p:spPr>
          <a:xfrm>
            <a:off x="5708650" y="-3175"/>
            <a:ext cx="3435350" cy="5146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86" y="0"/>
                </a:moveTo>
                <a:lnTo>
                  <a:pt x="21600" y="13"/>
                </a:lnTo>
                <a:lnTo>
                  <a:pt x="21600" y="21600"/>
                </a:lnTo>
                <a:lnTo>
                  <a:pt x="0" y="21600"/>
                </a:lnTo>
                <a:lnTo>
                  <a:pt x="748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" name="Title Text"/>
          <p:cNvSpPr txBox="1">
            <a:spLocks noGrp="1"/>
          </p:cNvSpPr>
          <p:nvPr>
            <p:ph type="title"/>
          </p:nvPr>
        </p:nvSpPr>
        <p:spPr>
          <a:xfrm>
            <a:off x="370799" y="1598400"/>
            <a:ext cx="5259601" cy="110160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1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0799" y="2701527"/>
            <a:ext cx="5259601" cy="131400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000"/>
            </a:lvl1pPr>
            <a:lvl2pPr marL="0" indent="342900">
              <a:buSzTx/>
              <a:buNone/>
              <a:defRPr sz="2000"/>
            </a:lvl2pPr>
            <a:lvl3pPr marL="0" indent="685800">
              <a:buSzTx/>
              <a:buNone/>
              <a:defRPr sz="2000"/>
            </a:lvl3pPr>
            <a:lvl4pPr marL="0" indent="1028700">
              <a:buSzTx/>
              <a:buNone/>
              <a:defRPr sz="2000"/>
            </a:lvl4pPr>
            <a:lvl5pPr marL="0" indent="1371600"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199" y="4579199"/>
            <a:ext cx="3484802" cy="4536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- White (Insert Image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>
            <a:spLocks noGrp="1"/>
          </p:cNvSpPr>
          <p:nvPr>
            <p:ph type="title"/>
          </p:nvPr>
        </p:nvSpPr>
        <p:spPr>
          <a:xfrm>
            <a:off x="370799" y="1598400"/>
            <a:ext cx="5259601" cy="110160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1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0799" y="2701527"/>
            <a:ext cx="5259601" cy="131400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000"/>
            </a:lvl1pPr>
            <a:lvl2pPr marL="0" indent="342900">
              <a:buSzTx/>
              <a:buNone/>
              <a:defRPr sz="2000"/>
            </a:lvl2pPr>
            <a:lvl3pPr marL="0" indent="685800">
              <a:buSzTx/>
              <a:buNone/>
              <a:defRPr sz="2000"/>
            </a:lvl3pPr>
            <a:lvl4pPr marL="0" indent="1028700">
              <a:buSzTx/>
              <a:buNone/>
              <a:defRPr sz="2000"/>
            </a:lvl4pPr>
            <a:lvl5pPr marL="0" indent="1371600"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Picture Placeholder 8"/>
          <p:cNvSpPr>
            <a:spLocks noGrp="1"/>
          </p:cNvSpPr>
          <p:nvPr>
            <p:ph type="pic" sz="half" idx="13"/>
          </p:nvPr>
        </p:nvSpPr>
        <p:spPr>
          <a:xfrm>
            <a:off x="5682353" y="0"/>
            <a:ext cx="3461647" cy="514385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199" y="4579199"/>
            <a:ext cx="3484802" cy="4536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- Colour and Imag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 7"/>
          <p:cNvSpPr/>
          <p:nvPr/>
        </p:nvSpPr>
        <p:spPr>
          <a:xfrm>
            <a:off x="5708650" y="-3175"/>
            <a:ext cx="3435350" cy="5146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86" y="0"/>
                </a:moveTo>
                <a:lnTo>
                  <a:pt x="21600" y="13"/>
                </a:lnTo>
                <a:lnTo>
                  <a:pt x="21600" y="21600"/>
                </a:lnTo>
                <a:lnTo>
                  <a:pt x="0" y="21600"/>
                </a:lnTo>
                <a:lnTo>
                  <a:pt x="748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370799" y="1598400"/>
            <a:ext cx="5259601" cy="1101601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0799" y="2701527"/>
            <a:ext cx="5259601" cy="131400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000">
                <a:solidFill>
                  <a:srgbClr val="FFFFFF"/>
                </a:solidFill>
              </a:defRPr>
            </a:lvl1pPr>
            <a:lvl2pPr marL="0" indent="342900">
              <a:buSzTx/>
              <a:buNone/>
              <a:defRPr sz="2000">
                <a:solidFill>
                  <a:srgbClr val="FFFFFF"/>
                </a:solidFill>
              </a:defRPr>
            </a:lvl2pPr>
            <a:lvl3pPr marL="0" indent="685800">
              <a:buSzTx/>
              <a:buNone/>
              <a:defRPr sz="2000">
                <a:solidFill>
                  <a:srgbClr val="FFFFFF"/>
                </a:solidFill>
              </a:defRPr>
            </a:lvl3pPr>
            <a:lvl4pPr marL="0" indent="1028700">
              <a:buSzTx/>
              <a:buNone/>
              <a:defRPr sz="2000">
                <a:solidFill>
                  <a:srgbClr val="FFFFFF"/>
                </a:solidFill>
              </a:defRPr>
            </a:lvl4pPr>
            <a:lvl5pPr marL="0" indent="1371600">
              <a:buSzTx/>
              <a:buNone/>
              <a:defRPr sz="2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199" y="4579199"/>
            <a:ext cx="3484802" cy="4536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23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- Colour (Insert Image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>
            <a:spLocks noGrp="1"/>
          </p:cNvSpPr>
          <p:nvPr>
            <p:ph type="title"/>
          </p:nvPr>
        </p:nvSpPr>
        <p:spPr>
          <a:xfrm>
            <a:off x="370799" y="1598400"/>
            <a:ext cx="5259601" cy="1101601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0799" y="2701527"/>
            <a:ext cx="5259601" cy="131400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000">
                <a:solidFill>
                  <a:srgbClr val="FFFFFF"/>
                </a:solidFill>
              </a:defRPr>
            </a:lvl1pPr>
            <a:lvl2pPr marL="0" indent="342900">
              <a:buSzTx/>
              <a:buNone/>
              <a:defRPr sz="2000">
                <a:solidFill>
                  <a:srgbClr val="FFFFFF"/>
                </a:solidFill>
              </a:defRPr>
            </a:lvl2pPr>
            <a:lvl3pPr marL="0" indent="685800">
              <a:buSzTx/>
              <a:buNone/>
              <a:defRPr sz="2000">
                <a:solidFill>
                  <a:srgbClr val="FFFFFF"/>
                </a:solidFill>
              </a:defRPr>
            </a:lvl3pPr>
            <a:lvl4pPr marL="0" indent="1028700">
              <a:buSzTx/>
              <a:buNone/>
              <a:defRPr sz="2000">
                <a:solidFill>
                  <a:srgbClr val="FFFFFF"/>
                </a:solidFill>
              </a:defRPr>
            </a:lvl4pPr>
            <a:lvl5pPr marL="0" indent="1371600">
              <a:buSzTx/>
              <a:buNone/>
              <a:defRPr sz="2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Picture Placeholder 8"/>
          <p:cNvSpPr>
            <a:spLocks noGrp="1"/>
          </p:cNvSpPr>
          <p:nvPr>
            <p:ph type="pic" sz="half" idx="13"/>
          </p:nvPr>
        </p:nvSpPr>
        <p:spPr>
          <a:xfrm>
            <a:off x="5682353" y="0"/>
            <a:ext cx="3461647" cy="514385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199" y="4579199"/>
            <a:ext cx="3484802" cy="4536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23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and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370799" y="680399"/>
            <a:ext cx="5259601" cy="11016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70799" y="1825200"/>
            <a:ext cx="5259601" cy="25020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Picture Placeholder 8"/>
          <p:cNvSpPr>
            <a:spLocks noGrp="1"/>
          </p:cNvSpPr>
          <p:nvPr>
            <p:ph type="pic" sz="half" idx="13"/>
          </p:nvPr>
        </p:nvSpPr>
        <p:spPr>
          <a:xfrm>
            <a:off x="5682353" y="-1"/>
            <a:ext cx="3461647" cy="51435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0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199" y="4579199"/>
            <a:ext cx="3484802" cy="4536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xfrm>
            <a:off x="370799" y="1369219"/>
            <a:ext cx="8402402" cy="288845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70799" y="1369219"/>
            <a:ext cx="4144052" cy="288845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85199" y="4579199"/>
            <a:ext cx="3484802" cy="4536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and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70799" y="1369219"/>
            <a:ext cx="4144052" cy="288845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Picture Placeholder 8"/>
          <p:cNvSpPr>
            <a:spLocks noGrp="1"/>
          </p:cNvSpPr>
          <p:nvPr>
            <p:ph type="pic" sz="half" idx="13"/>
          </p:nvPr>
        </p:nvSpPr>
        <p:spPr>
          <a:xfrm>
            <a:off x="4629599" y="1369219"/>
            <a:ext cx="4143602" cy="288845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2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5199" y="4579199"/>
            <a:ext cx="3484802" cy="4536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pPr>
            <a:endParaRPr/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icture Placeholder 4"/>
          <p:cNvSpPr>
            <a:spLocks noGrp="1"/>
          </p:cNvSpPr>
          <p:nvPr>
            <p:ph type="pic" idx="13"/>
          </p:nvPr>
        </p:nvSpPr>
        <p:spPr>
          <a:xfrm>
            <a:off x="370799" y="335674"/>
            <a:ext cx="8402402" cy="355308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33" name="Rectangle 10"/>
          <p:cNvSpPr/>
          <p:nvPr/>
        </p:nvSpPr>
        <p:spPr>
          <a:xfrm>
            <a:off x="0" y="0"/>
            <a:ext cx="9144000" cy="4224352"/>
          </a:xfrm>
          <a:prstGeom prst="rect">
            <a:avLst/>
          </a:prstGeom>
          <a:solidFill>
            <a:srgbClr val="E3E6E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" name="Title Text"/>
          <p:cNvSpPr txBox="1">
            <a:spLocks noGrp="1"/>
          </p:cNvSpPr>
          <p:nvPr>
            <p:ph type="title"/>
          </p:nvPr>
        </p:nvSpPr>
        <p:spPr>
          <a:xfrm>
            <a:off x="5628823" y="4348122"/>
            <a:ext cx="3143251" cy="69029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2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5200" y="4579199"/>
            <a:ext cx="3484801" cy="4536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561975" indent="-219075">
              <a:lnSpc>
                <a:spcPct val="100000"/>
              </a:lnSpc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948689" indent="-262889">
              <a:lnSpc>
                <a:spcPct val="100000"/>
              </a:lnSpc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332034" indent="-303334">
              <a:lnSpc>
                <a:spcPct val="100000"/>
              </a:lnSpc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1674934" indent="-303334">
              <a:lnSpc>
                <a:spcPct val="100000"/>
              </a:lnSpc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Bleed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icture Placeholder 4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42672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4" name="Title Text"/>
          <p:cNvSpPr txBox="1">
            <a:spLocks noGrp="1"/>
          </p:cNvSpPr>
          <p:nvPr>
            <p:ph type="title"/>
          </p:nvPr>
        </p:nvSpPr>
        <p:spPr>
          <a:xfrm>
            <a:off x="5628823" y="4348122"/>
            <a:ext cx="3143251" cy="690298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2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5200" y="4579199"/>
            <a:ext cx="3484801" cy="4536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561975" indent="-219075">
              <a:lnSpc>
                <a:spcPct val="100000"/>
              </a:lnSpc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948689" indent="-262889">
              <a:lnSpc>
                <a:spcPct val="100000"/>
              </a:lnSpc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332034" indent="-303334">
              <a:lnSpc>
                <a:spcPct val="100000"/>
              </a:lnSpc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1674934" indent="-303334">
              <a:lnSpc>
                <a:spcPct val="100000"/>
              </a:lnSpc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5200" y="4579199"/>
            <a:ext cx="3484801" cy="4536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561975" indent="-219075">
              <a:lnSpc>
                <a:spcPct val="100000"/>
              </a:lnSpc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948689" indent="-262889">
              <a:lnSpc>
                <a:spcPct val="100000"/>
              </a:lnSpc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332034" indent="-303334">
              <a:lnSpc>
                <a:spcPct val="100000"/>
              </a:lnSpc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1674934" indent="-303334">
              <a:lnSpc>
                <a:spcPct val="100000"/>
              </a:lnSpc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5200" y="4579199"/>
            <a:ext cx="3484801" cy="4536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561975" indent="-219075">
              <a:lnSpc>
                <a:spcPct val="100000"/>
              </a:lnSpc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948689" indent="-262889">
              <a:lnSpc>
                <a:spcPct val="100000"/>
              </a:lnSpc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332034" indent="-303334">
              <a:lnSpc>
                <a:spcPct val="100000"/>
              </a:lnSpc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1674934" indent="-303334">
              <a:lnSpc>
                <a:spcPct val="100000"/>
              </a:lnSpc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logo-ltr.png" descr="logo-lt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396" y="315515"/>
            <a:ext cx="1458517" cy="422673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Line"/>
          <p:cNvSpPr/>
          <p:nvPr/>
        </p:nvSpPr>
        <p:spPr>
          <a:xfrm>
            <a:off x="1330523" y="809625"/>
            <a:ext cx="6481763" cy="0"/>
          </a:xfrm>
          <a:prstGeom prst="line">
            <a:avLst/>
          </a:prstGeom>
          <a:ln w="3175">
            <a:solidFill>
              <a:srgbClr val="7F7F7F"/>
            </a:solidFill>
            <a:prstDash val="sysDot"/>
          </a:ln>
        </p:spPr>
        <p:txBody>
          <a:bodyPr lIns="17144" tIns="17144" rIns="17144" bIns="17144"/>
          <a:lstStyle/>
          <a:p>
            <a:pPr algn="ctr" defTabSz="307776">
              <a:defRPr sz="1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2107" y="4895651"/>
            <a:ext cx="180579" cy="180579"/>
          </a:xfrm>
          <a:prstGeom prst="rect">
            <a:avLst/>
          </a:prstGeom>
        </p:spPr>
        <p:txBody>
          <a:bodyPr lIns="26788" tIns="26788" rIns="26788" bIns="26788" anchor="b"/>
          <a:lstStyle>
            <a:lvl1pPr algn="l" defTabSz="342900">
              <a:defRPr sz="9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2107" y="4895651"/>
            <a:ext cx="180579" cy="180579"/>
          </a:xfrm>
          <a:prstGeom prst="rect">
            <a:avLst/>
          </a:prstGeom>
        </p:spPr>
        <p:txBody>
          <a:bodyPr lIns="26788" tIns="26788" rIns="26788" bIns="26788" anchor="b"/>
          <a:lstStyle>
            <a:lvl1pPr algn="l" defTabSz="342900">
              <a:defRPr sz="9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92823" y="4902398"/>
            <a:ext cx="151013" cy="140268"/>
          </a:xfrm>
          <a:prstGeom prst="rect">
            <a:avLst/>
          </a:prstGeom>
        </p:spPr>
        <p:txBody>
          <a:bodyPr lIns="26788" tIns="26788" rIns="26788" bIns="26788" anchor="t"/>
          <a:lstStyle>
            <a:lvl1pPr algn="l" defTabSz="342900">
              <a:defRPr sz="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logo-ltr.png" descr="logo-lt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0523" y="213717"/>
            <a:ext cx="1458517" cy="422673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Line"/>
          <p:cNvSpPr/>
          <p:nvPr/>
        </p:nvSpPr>
        <p:spPr>
          <a:xfrm>
            <a:off x="1330523" y="809625"/>
            <a:ext cx="6481763" cy="0"/>
          </a:xfrm>
          <a:prstGeom prst="line">
            <a:avLst/>
          </a:prstGeom>
          <a:ln w="3175">
            <a:solidFill>
              <a:srgbClr val="7F7F7F"/>
            </a:solidFill>
            <a:prstDash val="sysDot"/>
          </a:ln>
        </p:spPr>
        <p:txBody>
          <a:bodyPr lIns="17144" tIns="17144" rIns="17144" bIns="17144"/>
          <a:lstStyle/>
          <a:p>
            <a:pPr algn="ctr" defTabSz="307776">
              <a:defRPr sz="1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295" name="Line"/>
          <p:cNvSpPr/>
          <p:nvPr/>
        </p:nvSpPr>
        <p:spPr>
          <a:xfrm>
            <a:off x="1330523" y="4624387"/>
            <a:ext cx="6481763" cy="1"/>
          </a:xfrm>
          <a:prstGeom prst="line">
            <a:avLst/>
          </a:prstGeom>
          <a:ln w="3175">
            <a:solidFill>
              <a:srgbClr val="7F7F7F"/>
            </a:solidFill>
            <a:prstDash val="sysDot"/>
          </a:ln>
        </p:spPr>
        <p:txBody>
          <a:bodyPr lIns="17144" tIns="17144" rIns="17144" bIns="17144"/>
          <a:lstStyle/>
          <a:p>
            <a:pPr algn="ctr" defTabSz="307776">
              <a:defRPr sz="1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2107" y="4727515"/>
            <a:ext cx="184270" cy="195581"/>
          </a:xfrm>
          <a:prstGeom prst="rect">
            <a:avLst/>
          </a:prstGeom>
        </p:spPr>
        <p:txBody>
          <a:bodyPr lIns="34289" tIns="34289" rIns="34289" bIns="34289"/>
          <a:lstStyle>
            <a:lvl1pPr algn="l">
              <a:defRPr sz="800">
                <a:solidFill>
                  <a:srgbClr val="898989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- White and Imag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7"/>
          <p:cNvSpPr/>
          <p:nvPr/>
        </p:nvSpPr>
        <p:spPr>
          <a:xfrm>
            <a:off x="5708650" y="-3175"/>
            <a:ext cx="3435350" cy="5146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86" y="0"/>
                </a:moveTo>
                <a:lnTo>
                  <a:pt x="21600" y="13"/>
                </a:lnTo>
                <a:lnTo>
                  <a:pt x="21600" y="21600"/>
                </a:lnTo>
                <a:lnTo>
                  <a:pt x="0" y="21600"/>
                </a:lnTo>
                <a:lnTo>
                  <a:pt x="748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370799" y="1598400"/>
            <a:ext cx="5259601" cy="110160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0799" y="2701527"/>
            <a:ext cx="5259601" cy="131400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000"/>
            </a:lvl1pPr>
            <a:lvl2pPr marL="0" indent="342900">
              <a:buSzTx/>
              <a:buNone/>
              <a:defRPr sz="2000"/>
            </a:lvl2pPr>
            <a:lvl3pPr marL="0" indent="685800">
              <a:buSzTx/>
              <a:buNone/>
              <a:defRPr sz="2000"/>
            </a:lvl3pPr>
            <a:lvl4pPr marL="0" indent="1028700">
              <a:buSzTx/>
              <a:buNone/>
              <a:defRPr sz="2000"/>
            </a:lvl4pPr>
            <a:lvl5pPr marL="0" indent="1371600"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logo-ltr.png" descr="logo-lt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396" y="315515"/>
            <a:ext cx="1458517" cy="422673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82107" y="4895651"/>
            <a:ext cx="180579" cy="180579"/>
          </a:xfrm>
          <a:prstGeom prst="rect">
            <a:avLst/>
          </a:prstGeom>
        </p:spPr>
        <p:txBody>
          <a:bodyPr lIns="26788" tIns="26788" rIns="26788" bIns="26788" anchor="b"/>
          <a:lstStyle>
            <a:lvl1pPr algn="l" defTabSz="342900">
              <a:defRPr sz="9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- White (Insert Image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370799" y="1598400"/>
            <a:ext cx="5259601" cy="1101601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0799" y="2701527"/>
            <a:ext cx="5259601" cy="131400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000"/>
            </a:lvl1pPr>
            <a:lvl2pPr marL="0" indent="342900">
              <a:buSzTx/>
              <a:buNone/>
              <a:defRPr sz="2000"/>
            </a:lvl2pPr>
            <a:lvl3pPr marL="0" indent="685800">
              <a:buSzTx/>
              <a:buNone/>
              <a:defRPr sz="2000"/>
            </a:lvl3pPr>
            <a:lvl4pPr marL="0" indent="1028700">
              <a:buSzTx/>
              <a:buNone/>
              <a:defRPr sz="2000"/>
            </a:lvl4pPr>
            <a:lvl5pPr marL="0" indent="1371600">
              <a:buSz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half" idx="13"/>
          </p:nvPr>
        </p:nvSpPr>
        <p:spPr>
          <a:xfrm>
            <a:off x="5682353" y="0"/>
            <a:ext cx="3461647" cy="514385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- Colour and Imag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7"/>
          <p:cNvSpPr/>
          <p:nvPr/>
        </p:nvSpPr>
        <p:spPr>
          <a:xfrm>
            <a:off x="5708650" y="-3175"/>
            <a:ext cx="3435350" cy="5146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86" y="0"/>
                </a:moveTo>
                <a:lnTo>
                  <a:pt x="21600" y="13"/>
                </a:lnTo>
                <a:lnTo>
                  <a:pt x="21600" y="21600"/>
                </a:lnTo>
                <a:lnTo>
                  <a:pt x="0" y="21600"/>
                </a:lnTo>
                <a:lnTo>
                  <a:pt x="748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xfrm>
            <a:off x="370799" y="1598400"/>
            <a:ext cx="5259601" cy="1101601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0799" y="2701527"/>
            <a:ext cx="5259601" cy="131400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000">
                <a:solidFill>
                  <a:srgbClr val="FFFFFF"/>
                </a:solidFill>
              </a:defRPr>
            </a:lvl1pPr>
            <a:lvl2pPr marL="0" indent="342900">
              <a:buSzTx/>
              <a:buNone/>
              <a:defRPr sz="2000">
                <a:solidFill>
                  <a:srgbClr val="FFFFFF"/>
                </a:solidFill>
              </a:defRPr>
            </a:lvl2pPr>
            <a:lvl3pPr marL="0" indent="685800">
              <a:buSzTx/>
              <a:buNone/>
              <a:defRPr sz="2000">
                <a:solidFill>
                  <a:srgbClr val="FFFFFF"/>
                </a:solidFill>
              </a:defRPr>
            </a:lvl3pPr>
            <a:lvl4pPr marL="0" indent="1028700">
              <a:buSzTx/>
              <a:buNone/>
              <a:defRPr sz="2000">
                <a:solidFill>
                  <a:srgbClr val="FFFFFF"/>
                </a:solidFill>
              </a:defRPr>
            </a:lvl4pPr>
            <a:lvl5pPr marL="0" indent="1371600">
              <a:buSzTx/>
              <a:buNone/>
              <a:defRPr sz="2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- Colour (Insert Image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370799" y="1598400"/>
            <a:ext cx="5259601" cy="1101601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0799" y="2701527"/>
            <a:ext cx="5259601" cy="131400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000">
                <a:solidFill>
                  <a:srgbClr val="FFFFFF"/>
                </a:solidFill>
              </a:defRPr>
            </a:lvl1pPr>
            <a:lvl2pPr marL="0" indent="342900">
              <a:buSzTx/>
              <a:buNone/>
              <a:defRPr sz="2000">
                <a:solidFill>
                  <a:srgbClr val="FFFFFF"/>
                </a:solidFill>
              </a:defRPr>
            </a:lvl2pPr>
            <a:lvl3pPr marL="0" indent="685800">
              <a:buSzTx/>
              <a:buNone/>
              <a:defRPr sz="2000">
                <a:solidFill>
                  <a:srgbClr val="FFFFFF"/>
                </a:solidFill>
              </a:defRPr>
            </a:lvl3pPr>
            <a:lvl4pPr marL="0" indent="1028700">
              <a:buSzTx/>
              <a:buNone/>
              <a:defRPr sz="2000">
                <a:solidFill>
                  <a:srgbClr val="FFFFFF"/>
                </a:solidFill>
              </a:defRPr>
            </a:lvl4pPr>
            <a:lvl5pPr marL="0" indent="1371600">
              <a:buSzTx/>
              <a:buNone/>
              <a:defRPr sz="2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Picture Placeholder 8"/>
          <p:cNvSpPr>
            <a:spLocks noGrp="1"/>
          </p:cNvSpPr>
          <p:nvPr>
            <p:ph type="pic" sz="half" idx="13"/>
          </p:nvPr>
        </p:nvSpPr>
        <p:spPr>
          <a:xfrm>
            <a:off x="5682353" y="0"/>
            <a:ext cx="3461647" cy="514385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370799" y="680399"/>
            <a:ext cx="5259601" cy="11016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70799" y="1825200"/>
            <a:ext cx="5259601" cy="25020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Picture Placeholder 8"/>
          <p:cNvSpPr>
            <a:spLocks noGrp="1"/>
          </p:cNvSpPr>
          <p:nvPr>
            <p:ph type="pic" sz="half" idx="13"/>
          </p:nvPr>
        </p:nvSpPr>
        <p:spPr>
          <a:xfrm>
            <a:off x="5682353" y="-1"/>
            <a:ext cx="3461647" cy="51435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70799" y="1369219"/>
            <a:ext cx="4144052" cy="288845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70799" y="1369219"/>
            <a:ext cx="4144052" cy="288845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Picture Placeholder 8"/>
          <p:cNvSpPr>
            <a:spLocks noGrp="1"/>
          </p:cNvSpPr>
          <p:nvPr>
            <p:ph type="pic" sz="half" idx="13"/>
          </p:nvPr>
        </p:nvSpPr>
        <p:spPr>
          <a:xfrm>
            <a:off x="4629599" y="1369219"/>
            <a:ext cx="4143602" cy="288845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70799" y="273843"/>
            <a:ext cx="8402402" cy="994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54799" y="4776470"/>
            <a:ext cx="273656" cy="26425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ctr">
              <a:defRPr sz="12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Rockwell"/>
          <a:ea typeface="Rockwell"/>
          <a:cs typeface="Rockwell"/>
          <a:sym typeface="Rockwell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85000"/>
        <a:buFontTx/>
        <a:buChar char="▪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542925" marR="0" indent="-20002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925830" marR="0" indent="-24003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85000"/>
        <a:buFontTx/>
        <a:buChar char="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3056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16485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o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19914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3343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26772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0201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3429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6858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0287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3716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7145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0574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24003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274320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17417@bristol.ac.uk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ma17417@bristol.ac.uk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itle 1"/>
          <p:cNvSpPr txBox="1">
            <a:spLocks noGrp="1"/>
          </p:cNvSpPr>
          <p:nvPr>
            <p:ph type="title"/>
          </p:nvPr>
        </p:nvSpPr>
        <p:spPr>
          <a:xfrm>
            <a:off x="370800" y="1143000"/>
            <a:ext cx="4641468" cy="2057399"/>
          </a:xfrm>
          <a:prstGeom prst="rect">
            <a:avLst/>
          </a:prstGeom>
        </p:spPr>
        <p:txBody>
          <a:bodyPr>
            <a:normAutofit/>
          </a:bodyPr>
          <a:lstStyle>
            <a:lvl1pPr defTabSz="390905">
              <a:defRPr sz="2508"/>
            </a:lvl1pPr>
          </a:lstStyle>
          <a:p>
            <a:r>
              <a:rPr dirty="0"/>
              <a:t>Kinematics of the Guanacaste Volcanic Arc sliver boundary, Costa Rica</a:t>
            </a:r>
            <a:r>
              <a:rPr lang="es-ES" dirty="0"/>
              <a:t>: </a:t>
            </a:r>
            <a:r>
              <a:rPr lang="es-ES" dirty="0" smtClean="0"/>
              <a:t>R</a:t>
            </a:r>
            <a:r>
              <a:rPr dirty="0" err="1" smtClean="0"/>
              <a:t>evealed</a:t>
            </a:r>
            <a:r>
              <a:rPr dirty="0" smtClean="0"/>
              <a:t> </a:t>
            </a:r>
            <a:r>
              <a:rPr dirty="0"/>
              <a:t>by deformation during the 2016 </a:t>
            </a:r>
            <a:r>
              <a:rPr dirty="0" err="1"/>
              <a:t>Bijagua</a:t>
            </a:r>
            <a:r>
              <a:rPr dirty="0"/>
              <a:t> earthquake sequence.</a:t>
            </a:r>
          </a:p>
        </p:txBody>
      </p:sp>
      <p:sp>
        <p:nvSpPr>
          <p:cNvPr id="313" name="Subtitle 2"/>
          <p:cNvSpPr txBox="1">
            <a:spLocks noGrp="1"/>
          </p:cNvSpPr>
          <p:nvPr>
            <p:ph type="body" sz="quarter" idx="1"/>
          </p:nvPr>
        </p:nvSpPr>
        <p:spPr>
          <a:xfrm>
            <a:off x="370798" y="3370393"/>
            <a:ext cx="5259601" cy="1314001"/>
          </a:xfrm>
          <a:prstGeom prst="rect">
            <a:avLst/>
          </a:prstGeom>
        </p:spPr>
        <p:txBody>
          <a:bodyPr/>
          <a:lstStyle/>
          <a:p>
            <a:pPr defTabSz="534923">
              <a:spcBef>
                <a:spcPts val="500"/>
              </a:spcBef>
              <a:defRPr sz="1560"/>
            </a:pPr>
            <a:r>
              <a:rPr dirty="0"/>
              <a:t>María Cristina Araya </a:t>
            </a:r>
            <a:r>
              <a:rPr baseline="31999" dirty="0"/>
              <a:t>1,2</a:t>
            </a:r>
            <a:r>
              <a:rPr dirty="0"/>
              <a:t> (</a:t>
            </a:r>
            <a:r>
              <a:rPr dirty="0">
                <a:hlinkClick r:id="rId3"/>
              </a:rPr>
              <a:t>ma17417@bristol.ac.uk</a:t>
            </a:r>
            <a:r>
              <a:rPr sz="1170" dirty="0"/>
              <a:t>)</a:t>
            </a:r>
          </a:p>
          <a:p>
            <a:pPr defTabSz="534923">
              <a:spcBef>
                <a:spcPts val="500"/>
              </a:spcBef>
              <a:defRPr sz="1560"/>
            </a:pPr>
            <a:r>
              <a:rPr dirty="0"/>
              <a:t>Dr</a:t>
            </a:r>
            <a:r>
              <a:rPr lang="es-ES" dirty="0"/>
              <a:t>.</a:t>
            </a:r>
            <a:r>
              <a:rPr dirty="0"/>
              <a:t> Juliet Biggs </a:t>
            </a:r>
            <a:r>
              <a:rPr baseline="31999" dirty="0"/>
              <a:t>1</a:t>
            </a:r>
          </a:p>
          <a:p>
            <a:pPr defTabSz="534923">
              <a:lnSpc>
                <a:spcPct val="100000"/>
              </a:lnSpc>
              <a:spcBef>
                <a:spcPts val="0"/>
              </a:spcBef>
              <a:defRPr sz="935"/>
            </a:pPr>
            <a:endParaRPr baseline="31999" dirty="0"/>
          </a:p>
          <a:p>
            <a:pPr defTabSz="534923">
              <a:lnSpc>
                <a:spcPct val="100000"/>
              </a:lnSpc>
              <a:spcBef>
                <a:spcPts val="0"/>
              </a:spcBef>
              <a:defRPr sz="935"/>
            </a:pPr>
            <a:r>
              <a:rPr dirty="0"/>
              <a:t>1- University of Bristol</a:t>
            </a:r>
          </a:p>
          <a:p>
            <a:pPr defTabSz="534923">
              <a:lnSpc>
                <a:spcPct val="100000"/>
              </a:lnSpc>
              <a:spcBef>
                <a:spcPts val="0"/>
              </a:spcBef>
              <a:defRPr sz="935"/>
            </a:pPr>
            <a:r>
              <a:rPr dirty="0"/>
              <a:t>2- University of Costa Rica</a:t>
            </a:r>
          </a:p>
        </p:txBody>
      </p:sp>
      <p:sp>
        <p:nvSpPr>
          <p:cNvPr id="314" name="PICO 1.15"/>
          <p:cNvSpPr txBox="1"/>
          <p:nvPr/>
        </p:nvSpPr>
        <p:spPr>
          <a:xfrm>
            <a:off x="6285486" y="-79699"/>
            <a:ext cx="2963871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dirty="0"/>
              <a:t>PICO 1.15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BijaguaEQ_ForwardModels_UNW_Stacked.png" descr="BijaguaEQ_ForwardModels_UNW_Stack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9821" y="1811813"/>
            <a:ext cx="5850732" cy="3131940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FORWARD MODELS"/>
          <p:cNvSpPr txBox="1">
            <a:spLocks noGrp="1"/>
          </p:cNvSpPr>
          <p:nvPr>
            <p:ph type="title"/>
          </p:nvPr>
        </p:nvSpPr>
        <p:spPr>
          <a:xfrm>
            <a:off x="370799" y="273843"/>
            <a:ext cx="8402402" cy="563974"/>
          </a:xfrm>
          <a:prstGeom prst="rect">
            <a:avLst/>
          </a:prstGeom>
        </p:spPr>
        <p:txBody>
          <a:bodyPr/>
          <a:lstStyle/>
          <a:p>
            <a:r>
              <a:t>FORWARD MODELS</a:t>
            </a:r>
          </a:p>
        </p:txBody>
      </p:sp>
      <p:sp>
        <p:nvSpPr>
          <p:cNvPr id="413" name="We compared the observed with the theoretical ground deformation.…"/>
          <p:cNvSpPr txBox="1"/>
          <p:nvPr/>
        </p:nvSpPr>
        <p:spPr>
          <a:xfrm>
            <a:off x="201373" y="1052582"/>
            <a:ext cx="8402401" cy="242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8" tIns="26788" rIns="26788" bIns="26788" anchor="ctr"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defRPr sz="2000"/>
            </a:pPr>
            <a:r>
              <a:t>We compared the observed with the theoretical ground deformation.</a:t>
            </a:r>
          </a:p>
          <a:p>
            <a:pPr>
              <a:lnSpc>
                <a:spcPct val="90000"/>
              </a:lnSpc>
              <a:spcBef>
                <a:spcPts val="700"/>
              </a:spcBef>
              <a:defRPr sz="2000"/>
            </a:pPr>
            <a:r>
              <a:t>Location, and motion based on recorded data from the local seismic network.</a:t>
            </a:r>
          </a:p>
          <a:p>
            <a:pPr lvl="1" indent="0" defTabSz="230981">
              <a:lnSpc>
                <a:spcPct val="90000"/>
              </a:lnSpc>
              <a:spcBef>
                <a:spcPts val="1500"/>
              </a:spcBef>
              <a:buFont typeface="Wingdings"/>
              <a:defRPr sz="1400" u="sng"/>
            </a:pPr>
            <a:r>
              <a:t>Three models</a:t>
            </a:r>
            <a:r>
              <a:rPr u="none"/>
              <a:t> for the 2 biggest recorded </a:t>
            </a:r>
            <a:br>
              <a:rPr u="none"/>
            </a:br>
            <a:r>
              <a:rPr u="none"/>
              <a:t>earthquakes from the 2016 sequence: </a:t>
            </a:r>
          </a:p>
          <a:p>
            <a:pPr lvl="1" indent="0" defTabSz="230981">
              <a:lnSpc>
                <a:spcPct val="90000"/>
              </a:lnSpc>
              <a:spcBef>
                <a:spcPts val="1500"/>
              </a:spcBef>
              <a:buFont typeface="Wingdings"/>
              <a:defRPr sz="1400" u="sng"/>
            </a:pPr>
            <a:r>
              <a:rPr u="none"/>
              <a:t/>
            </a:r>
            <a:br>
              <a:rPr u="none"/>
            </a:br>
            <a:r>
              <a:rPr u="none"/>
              <a:t>A - Mw 5.4 at ~2 km depth</a:t>
            </a:r>
            <a:br>
              <a:rPr u="none"/>
            </a:br>
            <a:r>
              <a:rPr u="none"/>
              <a:t>B - Mw 5.1 at ~8 km depth</a:t>
            </a:r>
            <a:br>
              <a:rPr u="none"/>
            </a:br>
            <a:r>
              <a:rPr u="none"/>
              <a:t>C - Combined models.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Comparison between the co-seismic stack and the forward models stac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Comparison between the co-seismic stack and the forward models stack</a:t>
            </a:r>
          </a:p>
        </p:txBody>
      </p:sp>
      <p:sp>
        <p:nvSpPr>
          <p:cNvPr id="416" name="We compared the results to the geodetic observations and found a poor fit between the pattern distribution."/>
          <p:cNvSpPr txBox="1"/>
          <p:nvPr/>
        </p:nvSpPr>
        <p:spPr>
          <a:xfrm>
            <a:off x="195560" y="4013857"/>
            <a:ext cx="8752880" cy="57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8" tIns="26788" rIns="26788" bIns="26788" anchor="ctr">
            <a:spAutoFit/>
          </a:bodyPr>
          <a:lstStyle/>
          <a:p>
            <a:pPr marL="636221" lvl="1" indent="-204421" defTabSz="342900">
              <a:spcBef>
                <a:spcPts val="1900"/>
              </a:spcBef>
              <a:buSzPct val="82000"/>
              <a:buChar char="•"/>
              <a:defRPr sz="1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We compared the results to the geodetic observations and found a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poor</a:t>
            </a:r>
            <a:r>
              <a:t> fit between the pattern distribution.</a:t>
            </a:r>
          </a:p>
        </p:txBody>
      </p:sp>
      <p:pic>
        <p:nvPicPr>
          <p:cNvPr id="417" name="IntfvrsSynthetic.png" descr="IntfvrsSyntheti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037" y="1159668"/>
            <a:ext cx="7019926" cy="2824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LIP DISTRIBUTION INVERSE MODELS"/>
          <p:cNvSpPr txBox="1">
            <a:spLocks noGrp="1"/>
          </p:cNvSpPr>
          <p:nvPr>
            <p:ph type="title"/>
          </p:nvPr>
        </p:nvSpPr>
        <p:spPr>
          <a:xfrm>
            <a:off x="345399" y="388299"/>
            <a:ext cx="5259601" cy="791096"/>
          </a:xfrm>
          <a:prstGeom prst="rect">
            <a:avLst/>
          </a:prstGeom>
        </p:spPr>
        <p:txBody>
          <a:bodyPr/>
          <a:lstStyle>
            <a:lvl1pPr defTabSz="197048">
              <a:defRPr sz="2400"/>
            </a:lvl1pPr>
          </a:lstStyle>
          <a:p>
            <a:r>
              <a:t>SLIP DISTRIBUTION INVERSE MODELS</a:t>
            </a:r>
          </a:p>
        </p:txBody>
      </p:sp>
      <p:sp>
        <p:nvSpPr>
          <p:cNvPr id="420" name="Inverse models to obtained the amount of slip and distribution on a fault with known geometry, using SlipInv (Funning, 2005), from the co-seismic stack.…"/>
          <p:cNvSpPr txBox="1">
            <a:spLocks noGrp="1"/>
          </p:cNvSpPr>
          <p:nvPr>
            <p:ph type="body" sz="half" idx="1"/>
          </p:nvPr>
        </p:nvSpPr>
        <p:spPr>
          <a:xfrm>
            <a:off x="370799" y="1196946"/>
            <a:ext cx="3461605" cy="352127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251906">
              <a:spcBef>
                <a:spcPts val="1600"/>
              </a:spcBef>
              <a:buSzTx/>
              <a:buNone/>
              <a:defRPr sz="1488" b="1">
                <a:latin typeface="Gill Sans"/>
                <a:ea typeface="Gill Sans"/>
                <a:cs typeface="Gill Sans"/>
                <a:sym typeface="Gill Sans"/>
              </a:defRPr>
            </a:pPr>
            <a:r>
              <a:t>Inverse models</a:t>
            </a:r>
            <a:r>
              <a:rPr b="0">
                <a:latin typeface="Gill Sans Light"/>
                <a:ea typeface="Gill Sans Light"/>
                <a:cs typeface="Gill Sans Light"/>
                <a:sym typeface="Gill Sans Light"/>
              </a:rPr>
              <a:t> to obtained the amount of slip and distribution on a fault with known geometry, using SlipInv (Funning, 2005), from the </a:t>
            </a:r>
            <a:r>
              <a:t>co-seismic stack.</a:t>
            </a:r>
          </a:p>
          <a:p>
            <a:pPr marL="0" indent="0" defTabSz="251906">
              <a:spcBef>
                <a:spcPts val="1600"/>
              </a:spcBef>
              <a:buSzTx/>
              <a:buNone/>
              <a:defRPr sz="1488"/>
            </a:pPr>
            <a:r>
              <a:t>We resampled the co-seismic stack for the inverse modelling using a quadtree algorithm for computing purposes.</a:t>
            </a:r>
          </a:p>
          <a:p>
            <a:pPr marL="0" indent="0" defTabSz="251906">
              <a:spcBef>
                <a:spcPts val="1600"/>
              </a:spcBef>
              <a:buSzTx/>
              <a:buNone/>
              <a:defRPr sz="1488"/>
            </a:pPr>
            <a:r>
              <a:t>We generated three inverse models for the slip occurring on:</a:t>
            </a:r>
          </a:p>
          <a:p>
            <a:pPr marL="0" indent="0" defTabSz="251906">
              <a:spcBef>
                <a:spcPts val="1600"/>
              </a:spcBef>
              <a:buSzTx/>
              <a:buNone/>
              <a:defRPr sz="1488"/>
            </a:pPr>
            <a:r>
              <a:t>A) The Caño Negro Fault, </a:t>
            </a:r>
          </a:p>
          <a:p>
            <a:pPr marL="0" indent="0" defTabSz="251906">
              <a:spcBef>
                <a:spcPts val="1600"/>
              </a:spcBef>
              <a:buSzTx/>
              <a:buNone/>
              <a:defRPr sz="1488"/>
            </a:pPr>
            <a:r>
              <a:t>B) The Upala Fault and, </a:t>
            </a:r>
          </a:p>
          <a:p>
            <a:pPr marL="0" indent="0" defTabSz="251906">
              <a:spcBef>
                <a:spcPts val="1600"/>
              </a:spcBef>
              <a:buSzTx/>
              <a:buNone/>
              <a:defRPr sz="1488"/>
            </a:pPr>
            <a:r>
              <a:t>C) On both faults.</a:t>
            </a:r>
          </a:p>
        </p:txBody>
      </p:sp>
      <p:pic>
        <p:nvPicPr>
          <p:cNvPr id="421" name="Picture Placeholder 8" descr="Picture Placeholder 8"/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/>
          </a:blip>
          <a:srcRect l="16343" r="16343"/>
          <a:stretch>
            <a:fillRect/>
          </a:stretch>
        </p:blipFill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7366" y="0"/>
                </a:moveTo>
                <a:lnTo>
                  <a:pt x="0" y="21552"/>
                </a:lnTo>
                <a:lnTo>
                  <a:pt x="21594" y="21600"/>
                </a:lnTo>
                <a:cubicBezTo>
                  <a:pt x="21600" y="14408"/>
                  <a:pt x="21534" y="7192"/>
                  <a:pt x="21540" y="0"/>
                </a:cubicBezTo>
                <a:lnTo>
                  <a:pt x="7366" y="0"/>
                </a:lnTo>
                <a:close/>
              </a:path>
            </a:pathLst>
          </a:custGeom>
        </p:spPr>
      </p:pic>
      <p:pic>
        <p:nvPicPr>
          <p:cNvPr id="422" name="1FmodelVrs2Fmodel4_EGU.png" descr="1FmodelVrs2Fmodel4_EGU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4372" y="1479965"/>
            <a:ext cx="4805601" cy="2612359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Caño Negro Fault Model"/>
          <p:cNvSpPr txBox="1"/>
          <p:nvPr/>
        </p:nvSpPr>
        <p:spPr>
          <a:xfrm>
            <a:off x="4078569" y="1017969"/>
            <a:ext cx="1407286" cy="46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Caño Negro Fault</a:t>
            </a:r>
            <a:r>
              <a:rPr/>
              <a:t/>
            </a:r>
            <a:br>
              <a:rPr/>
            </a:br>
            <a:r>
              <a:t>Model</a:t>
            </a:r>
          </a:p>
        </p:txBody>
      </p:sp>
      <p:sp>
        <p:nvSpPr>
          <p:cNvPr id="424" name="Upala Fault Model"/>
          <p:cNvSpPr txBox="1"/>
          <p:nvPr/>
        </p:nvSpPr>
        <p:spPr>
          <a:xfrm>
            <a:off x="5692720" y="1017969"/>
            <a:ext cx="948425" cy="46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Upala Fault</a:t>
            </a:r>
            <a:r>
              <a:rPr/>
              <a:t/>
            </a:r>
            <a:br>
              <a:rPr/>
            </a:br>
            <a:r>
              <a:t>Model</a:t>
            </a:r>
          </a:p>
        </p:txBody>
      </p:sp>
      <p:sp>
        <p:nvSpPr>
          <p:cNvPr id="425" name="Caño Negro &amp; Upala…"/>
          <p:cNvSpPr txBox="1"/>
          <p:nvPr/>
        </p:nvSpPr>
        <p:spPr>
          <a:xfrm>
            <a:off x="7301371" y="1017969"/>
            <a:ext cx="1673478" cy="46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Caño Negro &amp; Upala</a:t>
            </a:r>
          </a:p>
          <a:p>
            <a:r>
              <a:t>Faults Model</a:t>
            </a:r>
          </a:p>
        </p:txBody>
      </p:sp>
      <p:sp>
        <p:nvSpPr>
          <p:cNvPr id="426" name="Rectangle"/>
          <p:cNvSpPr/>
          <p:nvPr/>
        </p:nvSpPr>
        <p:spPr>
          <a:xfrm rot="2455719">
            <a:off x="4176768" y="3354199"/>
            <a:ext cx="602999" cy="189825"/>
          </a:xfrm>
          <a:prstGeom prst="rect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27" name="Rectangle"/>
          <p:cNvSpPr/>
          <p:nvPr/>
        </p:nvSpPr>
        <p:spPr>
          <a:xfrm rot="2455719">
            <a:off x="5806308" y="3293104"/>
            <a:ext cx="243031" cy="207156"/>
          </a:xfrm>
          <a:prstGeom prst="rect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28" name="Rectangle"/>
          <p:cNvSpPr/>
          <p:nvPr/>
        </p:nvSpPr>
        <p:spPr>
          <a:xfrm rot="2455719">
            <a:off x="7445971" y="3305290"/>
            <a:ext cx="194665" cy="105976"/>
          </a:xfrm>
          <a:prstGeom prst="rect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29" name="Residuals"/>
          <p:cNvSpPr txBox="1"/>
          <p:nvPr/>
        </p:nvSpPr>
        <p:spPr>
          <a:xfrm>
            <a:off x="5623067" y="4039346"/>
            <a:ext cx="1388211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Residuals</a:t>
            </a:r>
          </a:p>
        </p:txBody>
      </p:sp>
      <p:sp>
        <p:nvSpPr>
          <p:cNvPr id="430" name="Models"/>
          <p:cNvSpPr txBox="1"/>
          <p:nvPr/>
        </p:nvSpPr>
        <p:spPr>
          <a:xfrm>
            <a:off x="5769045" y="669813"/>
            <a:ext cx="1096255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Models</a:t>
            </a:r>
          </a:p>
        </p:txBody>
      </p:sp>
      <p:sp>
        <p:nvSpPr>
          <p:cNvPr id="431" name="A)"/>
          <p:cNvSpPr txBox="1"/>
          <p:nvPr/>
        </p:nvSpPr>
        <p:spPr>
          <a:xfrm>
            <a:off x="3848687" y="1113219"/>
            <a:ext cx="269241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A)</a:t>
            </a:r>
          </a:p>
        </p:txBody>
      </p:sp>
      <p:sp>
        <p:nvSpPr>
          <p:cNvPr id="432" name="B)"/>
          <p:cNvSpPr txBox="1"/>
          <p:nvPr/>
        </p:nvSpPr>
        <p:spPr>
          <a:xfrm>
            <a:off x="5455202" y="1113219"/>
            <a:ext cx="269241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B)</a:t>
            </a:r>
          </a:p>
        </p:txBody>
      </p:sp>
      <p:sp>
        <p:nvSpPr>
          <p:cNvPr id="433" name="C)"/>
          <p:cNvSpPr txBox="1"/>
          <p:nvPr/>
        </p:nvSpPr>
        <p:spPr>
          <a:xfrm>
            <a:off x="7061717" y="1113219"/>
            <a:ext cx="278350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C)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lip distribution inversion"/>
          <p:cNvSpPr txBox="1">
            <a:spLocks noGrp="1"/>
          </p:cNvSpPr>
          <p:nvPr>
            <p:ph type="title"/>
          </p:nvPr>
        </p:nvSpPr>
        <p:spPr>
          <a:xfrm>
            <a:off x="2026321" y="-140623"/>
            <a:ext cx="5091358" cy="994173"/>
          </a:xfrm>
          <a:prstGeom prst="rect">
            <a:avLst/>
          </a:prstGeom>
        </p:spPr>
        <p:txBody>
          <a:bodyPr/>
          <a:lstStyle/>
          <a:p>
            <a:r>
              <a:rPr dirty="0"/>
              <a:t>Slip distribution inversion</a:t>
            </a:r>
          </a:p>
        </p:txBody>
      </p:sp>
      <p:pic>
        <p:nvPicPr>
          <p:cNvPr id="338" name="Models_compare4_EGU.png" descr="Models_compare4_EGU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7788" y="1351965"/>
            <a:ext cx="4139781" cy="2439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1FmodelVrs2Fmodel4_EGU.png" descr="1FmodelVrs2Fmodel4_EGU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455" y="1492135"/>
            <a:ext cx="4805600" cy="2612359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Caño Negro Fault Model"/>
          <p:cNvSpPr txBox="1"/>
          <p:nvPr/>
        </p:nvSpPr>
        <p:spPr>
          <a:xfrm>
            <a:off x="77236" y="1030139"/>
            <a:ext cx="1407286" cy="46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 err="1"/>
              <a:t>Caño</a:t>
            </a:r>
            <a:r>
              <a:rPr dirty="0"/>
              <a:t> Negro Fault</a:t>
            </a:r>
            <a:br>
              <a:rPr dirty="0"/>
            </a:br>
            <a:r>
              <a:rPr dirty="0"/>
              <a:t>Model</a:t>
            </a:r>
          </a:p>
        </p:txBody>
      </p:sp>
      <p:sp>
        <p:nvSpPr>
          <p:cNvPr id="341" name="Upala Fault Model"/>
          <p:cNvSpPr txBox="1"/>
          <p:nvPr/>
        </p:nvSpPr>
        <p:spPr>
          <a:xfrm>
            <a:off x="1691387" y="1030139"/>
            <a:ext cx="94673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Upala Fault</a:t>
            </a:r>
            <a:br>
              <a:rPr dirty="0"/>
            </a:br>
            <a:r>
              <a:rPr dirty="0"/>
              <a:t>Model</a:t>
            </a:r>
          </a:p>
        </p:txBody>
      </p:sp>
      <p:sp>
        <p:nvSpPr>
          <p:cNvPr id="342" name="Caño Negro &amp; Upala…"/>
          <p:cNvSpPr txBox="1"/>
          <p:nvPr/>
        </p:nvSpPr>
        <p:spPr>
          <a:xfrm>
            <a:off x="3300038" y="1030139"/>
            <a:ext cx="1673478" cy="46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 err="1"/>
              <a:t>Caño</a:t>
            </a:r>
            <a:r>
              <a:rPr dirty="0"/>
              <a:t> Negro &amp; </a:t>
            </a:r>
            <a:r>
              <a:rPr dirty="0" err="1"/>
              <a:t>Upala</a:t>
            </a:r>
            <a:endParaRPr dirty="0"/>
          </a:p>
          <a:p>
            <a:r>
              <a:rPr dirty="0"/>
              <a:t>Faults Model</a:t>
            </a:r>
          </a:p>
        </p:txBody>
      </p:sp>
      <p:sp>
        <p:nvSpPr>
          <p:cNvPr id="343" name="Rectangle"/>
          <p:cNvSpPr/>
          <p:nvPr/>
        </p:nvSpPr>
        <p:spPr>
          <a:xfrm rot="2455719">
            <a:off x="340850" y="3366370"/>
            <a:ext cx="603000" cy="189824"/>
          </a:xfrm>
          <a:prstGeom prst="rect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344" name="Rectangle"/>
          <p:cNvSpPr/>
          <p:nvPr/>
        </p:nvSpPr>
        <p:spPr>
          <a:xfrm rot="2455719">
            <a:off x="1970391" y="3305274"/>
            <a:ext cx="243031" cy="207157"/>
          </a:xfrm>
          <a:prstGeom prst="rect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345" name="Rectangle"/>
          <p:cNvSpPr/>
          <p:nvPr/>
        </p:nvSpPr>
        <p:spPr>
          <a:xfrm rot="2455719">
            <a:off x="3610053" y="3317461"/>
            <a:ext cx="194666" cy="105976"/>
          </a:xfrm>
          <a:prstGeom prst="rect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346" name="Residuals"/>
          <p:cNvSpPr txBox="1"/>
          <p:nvPr/>
        </p:nvSpPr>
        <p:spPr>
          <a:xfrm>
            <a:off x="1787149" y="4051517"/>
            <a:ext cx="1389161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Residuals</a:t>
            </a:r>
          </a:p>
        </p:txBody>
      </p:sp>
      <p:sp>
        <p:nvSpPr>
          <p:cNvPr id="347" name="Models"/>
          <p:cNvSpPr txBox="1"/>
          <p:nvPr/>
        </p:nvSpPr>
        <p:spPr>
          <a:xfrm>
            <a:off x="263591" y="656481"/>
            <a:ext cx="4749055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Models on known geometry faults</a:t>
            </a:r>
          </a:p>
        </p:txBody>
      </p:sp>
      <p:sp>
        <p:nvSpPr>
          <p:cNvPr id="348" name="The best fit model is the 2 fault model…"/>
          <p:cNvSpPr txBox="1"/>
          <p:nvPr/>
        </p:nvSpPr>
        <p:spPr>
          <a:xfrm>
            <a:off x="5178205" y="3730509"/>
            <a:ext cx="3878945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>
                <a:solidFill>
                  <a:srgbClr val="941100"/>
                </a:solidFill>
              </a:defRPr>
            </a:pPr>
            <a:r>
              <a:rPr sz="1800" dirty="0"/>
              <a:t>The best fit model is the 2 fault model</a:t>
            </a:r>
            <a:r>
              <a:rPr lang="es-ES" sz="1800" dirty="0"/>
              <a:t> w</a:t>
            </a:r>
            <a:r>
              <a:rPr sz="1800" dirty="0" err="1"/>
              <a:t>ith</a:t>
            </a:r>
            <a:r>
              <a:rPr sz="1800" dirty="0"/>
              <a:t> strike slip motion on the </a:t>
            </a:r>
            <a:r>
              <a:rPr sz="1800" dirty="0" err="1"/>
              <a:t>Caño</a:t>
            </a:r>
            <a:r>
              <a:rPr sz="1800" dirty="0"/>
              <a:t> Negro Fault</a:t>
            </a:r>
            <a:r>
              <a:rPr lang="es-ES" sz="1800" dirty="0"/>
              <a:t> </a:t>
            </a:r>
            <a:r>
              <a:rPr sz="1800" dirty="0"/>
              <a:t>and reverse motion on the </a:t>
            </a:r>
            <a:r>
              <a:rPr sz="1800" dirty="0" err="1"/>
              <a:t>Upala</a:t>
            </a:r>
            <a:r>
              <a:rPr sz="1800" dirty="0"/>
              <a:t> Fault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FA562-1B27-0A49-B3C7-C1203B69E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80" y="-19502"/>
            <a:ext cx="1802620" cy="135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7240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BEBC250-87FB-8544-84B0-1D60094DD32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b="18889"/>
          <a:stretch>
            <a:fillRect/>
          </a:stretch>
        </p:blipFill>
        <p:spPr>
          <a:xfrm>
            <a:off x="596427" y="0"/>
            <a:ext cx="9144000" cy="42672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E6A51B-0667-F847-879C-31D7BBB4B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013" y="4348122"/>
            <a:ext cx="4266062" cy="690298"/>
          </a:xfrm>
        </p:spPr>
        <p:txBody>
          <a:bodyPr>
            <a:normAutofit fontScale="90000"/>
          </a:bodyPr>
          <a:lstStyle/>
          <a:p>
            <a:r>
              <a:rPr lang="en-GB" dirty="0"/>
              <a:t>Slip distribution inversion result from the two fault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088A9-9282-444B-BF6B-BA9EF4BFA276}"/>
              </a:ext>
            </a:extLst>
          </p:cNvPr>
          <p:cNvSpPr txBox="1"/>
          <p:nvPr/>
        </p:nvSpPr>
        <p:spPr>
          <a:xfrm>
            <a:off x="1094606" y="3774760"/>
            <a:ext cx="7198443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1" dirty="0">
                <a:solidFill>
                  <a:srgbClr val="C00000"/>
                </a:solidFill>
              </a:rPr>
              <a:t>Caño Negro Fault </a:t>
            </a:r>
            <a:r>
              <a:rPr lang="en-GB" dirty="0">
                <a:solidFill>
                  <a:srgbClr val="C00000"/>
                </a:solidFill>
              </a:rPr>
              <a:t>is a Nearly vertical </a:t>
            </a:r>
            <a:r>
              <a:rPr lang="en-GB" b="1" dirty="0">
                <a:solidFill>
                  <a:srgbClr val="C00000"/>
                </a:solidFill>
              </a:rPr>
              <a:t>right lateral strike slip </a:t>
            </a:r>
            <a:r>
              <a:rPr lang="en-GB" dirty="0">
                <a:solidFill>
                  <a:srgbClr val="C00000"/>
                </a:solidFill>
              </a:rPr>
              <a:t>fault with </a:t>
            </a:r>
            <a:r>
              <a:rPr lang="en-GB" b="1" dirty="0">
                <a:solidFill>
                  <a:srgbClr val="C00000"/>
                </a:solidFill>
              </a:rPr>
              <a:t>0.33</a:t>
            </a:r>
            <a:r>
              <a:rPr lang="en-GB" dirty="0">
                <a:solidFill>
                  <a:srgbClr val="C00000"/>
                </a:solidFill>
              </a:rPr>
              <a:t> m of maximum slip</a:t>
            </a:r>
          </a:p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3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Upala Fault </a:t>
            </a:r>
            <a:r>
              <a:rPr kumimoji="0" lang="en-GB" sz="13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is a t</a:t>
            </a:r>
            <a:r>
              <a:rPr lang="en-GB" dirty="0">
                <a:solidFill>
                  <a:srgbClr val="C00000"/>
                </a:solidFill>
              </a:rPr>
              <a:t>hrust fault with </a:t>
            </a:r>
            <a:r>
              <a:rPr lang="en-GB" b="1" dirty="0">
                <a:solidFill>
                  <a:srgbClr val="C00000"/>
                </a:solidFill>
              </a:rPr>
              <a:t>0.35 </a:t>
            </a:r>
            <a:r>
              <a:rPr lang="en-GB" dirty="0">
                <a:solidFill>
                  <a:srgbClr val="C00000"/>
                </a:solidFill>
              </a:rPr>
              <a:t>m of maximum slip near where the two faults meet.</a:t>
            </a:r>
            <a:endParaRPr kumimoji="0" lang="en-GB" sz="13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601566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LIP DISTRIBUTION INVERSE MODELS"/>
          <p:cNvSpPr txBox="1">
            <a:spLocks noGrp="1"/>
          </p:cNvSpPr>
          <p:nvPr>
            <p:ph type="title" idx="4294967295"/>
          </p:nvPr>
        </p:nvSpPr>
        <p:spPr>
          <a:xfrm>
            <a:off x="2066130" y="90488"/>
            <a:ext cx="5011737" cy="669925"/>
          </a:xfrm>
          <a:prstGeom prst="rect">
            <a:avLst/>
          </a:prstGeom>
        </p:spPr>
        <p:txBody>
          <a:bodyPr lIns="26788" tIns="26788" rIns="26788" bIns="26788"/>
          <a:lstStyle>
            <a:lvl1pPr defTabSz="473201">
              <a:defRPr sz="2208"/>
            </a:lvl1pPr>
          </a:lstStyle>
          <a:p>
            <a:r>
              <a:rPr dirty="0"/>
              <a:t>SLIP DISTRIBUTION INVERSE MODELS</a:t>
            </a:r>
          </a:p>
        </p:txBody>
      </p:sp>
      <p:sp>
        <p:nvSpPr>
          <p:cNvPr id="436" name="The best fit model suggest the slip occurred on both faults.…"/>
          <p:cNvSpPr txBox="1">
            <a:spLocks noGrp="1"/>
          </p:cNvSpPr>
          <p:nvPr>
            <p:ph type="body" idx="4294967295"/>
          </p:nvPr>
        </p:nvSpPr>
        <p:spPr>
          <a:xfrm>
            <a:off x="249237" y="2311400"/>
            <a:ext cx="8645525" cy="2741612"/>
          </a:xfrm>
          <a:prstGeom prst="rect">
            <a:avLst/>
          </a:prstGeom>
        </p:spPr>
        <p:txBody>
          <a:bodyPr lIns="26788" tIns="26788" rIns="26788" bIns="26788" anchor="ctr"/>
          <a:lstStyle/>
          <a:p>
            <a:pPr marL="0" lvl="1" indent="0">
              <a:buSzTx/>
              <a:buNone/>
              <a:defRPr sz="2000"/>
            </a:pPr>
            <a:r>
              <a:rPr dirty="0"/>
              <a:t>The best fit model suggest the slip occurred on </a:t>
            </a:r>
            <a:r>
              <a:rPr b="1" dirty="0">
                <a:latin typeface="Gill Sans"/>
                <a:ea typeface="Gill Sans"/>
                <a:cs typeface="Gill Sans"/>
                <a:sym typeface="Gill Sans"/>
              </a:rPr>
              <a:t>both</a:t>
            </a:r>
            <a:r>
              <a:rPr dirty="0"/>
              <a:t> faults.</a:t>
            </a:r>
          </a:p>
          <a:p>
            <a:pPr marL="0" lvl="1" indent="0">
              <a:buSzTx/>
              <a:buNone/>
              <a:defRPr sz="2000"/>
            </a:pPr>
            <a:r>
              <a:rPr dirty="0"/>
              <a:t>The </a:t>
            </a:r>
            <a:r>
              <a:rPr b="1" dirty="0" err="1"/>
              <a:t>CañoNegro</a:t>
            </a:r>
            <a:r>
              <a:rPr b="1" dirty="0"/>
              <a:t> Fault</a:t>
            </a:r>
            <a:r>
              <a:rPr dirty="0"/>
              <a:t> had a maximum 0.33 m of slip and right lateral motion. </a:t>
            </a:r>
          </a:p>
          <a:p>
            <a:pPr marL="0" lvl="1" indent="0">
              <a:buSzTx/>
              <a:buNone/>
              <a:defRPr sz="2000"/>
            </a:pPr>
            <a:r>
              <a:rPr dirty="0"/>
              <a:t>The geodetic moment released is 3.4 x 10</a:t>
            </a:r>
            <a:r>
              <a:rPr baseline="31999" dirty="0"/>
              <a:t>17</a:t>
            </a:r>
            <a:r>
              <a:rPr dirty="0"/>
              <a:t> Nm equivalent to a Mw 5.5 earthquake.</a:t>
            </a:r>
          </a:p>
          <a:p>
            <a:pPr marL="0" lvl="1" indent="0">
              <a:buSzTx/>
              <a:buNone/>
              <a:defRPr sz="2000"/>
            </a:pPr>
            <a:r>
              <a:rPr dirty="0"/>
              <a:t>The </a:t>
            </a:r>
            <a:r>
              <a:rPr b="1" dirty="0" err="1"/>
              <a:t>Upala</a:t>
            </a:r>
            <a:r>
              <a:rPr b="1" dirty="0"/>
              <a:t> Fault</a:t>
            </a:r>
            <a:r>
              <a:rPr dirty="0"/>
              <a:t> had a maximum </a:t>
            </a:r>
            <a:r>
              <a:rPr dirty="0" smtClean="0"/>
              <a:t>0.3</a:t>
            </a:r>
            <a:r>
              <a:rPr lang="en-US" dirty="0" smtClean="0"/>
              <a:t>5</a:t>
            </a:r>
            <a:r>
              <a:rPr dirty="0" smtClean="0"/>
              <a:t> </a:t>
            </a:r>
            <a:r>
              <a:rPr dirty="0"/>
              <a:t>m of slip and reverse motion.</a:t>
            </a:r>
          </a:p>
          <a:p>
            <a:pPr marL="0" lvl="1" indent="0">
              <a:buSzTx/>
              <a:buNone/>
              <a:defRPr sz="2000"/>
            </a:pPr>
            <a:r>
              <a:rPr dirty="0"/>
              <a:t>The geodetic moment released is 1.4 x 10</a:t>
            </a:r>
            <a:r>
              <a:rPr baseline="31999" dirty="0"/>
              <a:t>17</a:t>
            </a:r>
            <a:r>
              <a:rPr dirty="0"/>
              <a:t> Nm equivalent to a Mw 5.1 earthquake, and 29% of the total geodetic moment observed.</a:t>
            </a:r>
          </a:p>
        </p:txBody>
      </p:sp>
      <p:graphicFrame>
        <p:nvGraphicFramePr>
          <p:cNvPr id="437" name="Table"/>
          <p:cNvGraphicFramePr/>
          <p:nvPr/>
        </p:nvGraphicFramePr>
        <p:xfrm>
          <a:off x="1168400" y="968056"/>
          <a:ext cx="6057900" cy="1244600"/>
        </p:xfrm>
        <a:graphic>
          <a:graphicData uri="http://schemas.openxmlformats.org/drawingml/2006/table">
            <a:tbl>
              <a:tblPr firstRow="1" firstCol="1" bandRow="1">
                <a:tableStyleId>{8F44A2F1-9E1F-4B54-A3A2-5F16C0AD49E2}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53110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  <a:sym typeface="Helvetica Neue"/>
                        </a:rPr>
                        <a:t>Fault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100">
                          <a:sym typeface="Helvetica Neue"/>
                        </a:defRPr>
                      </a:pPr>
                      <a:r>
                        <a:t>Dip(</a:t>
                      </a:r>
                      <a:r>
                        <a:rPr sz="1066" baseline="37498"/>
                        <a:t>◦</a:t>
                      </a:r>
                      <a:r>
                        <a:t>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  <a:sym typeface="Helvetica Neue"/>
                        </a:rPr>
                        <a:t>Fault length (km)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  <a:sym typeface="Helvetica Neue"/>
                        </a:rPr>
                        <a:t>Fault bottom depth (km)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  <a:sym typeface="Helvetica Neue"/>
                        </a:rPr>
                        <a:t>Fault patches (m)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  <a:sym typeface="Helvetica Neue"/>
                        </a:rPr>
                        <a:t>RMS (m)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  <a:sym typeface="Helvetica Neue"/>
                        </a:rPr>
                        <a:t>Max slip (m)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100">
                          <a:sym typeface="Helvetica Neue"/>
                        </a:defRPr>
                      </a:pPr>
                      <a:r>
                        <a:t>Total M</a:t>
                      </a:r>
                      <a:r>
                        <a:rPr sz="666" baseline="-22498"/>
                        <a:t>o </a:t>
                      </a:r>
                      <a:r>
                        <a:t>(Nm)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110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004D80"/>
                          </a:solidFill>
                          <a:sym typeface="Helvetica Neue"/>
                        </a:rPr>
                        <a:t>CNF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90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10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4.8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1200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0.0162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0.71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100">
                          <a:sym typeface="Helvetica Neue"/>
                        </a:defRPr>
                      </a:pPr>
                      <a:r>
                        <a:t>5.94 x 10</a:t>
                      </a:r>
                      <a:r>
                        <a:rPr sz="666" baseline="59997"/>
                        <a:t>16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110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004D80"/>
                          </a:solidFill>
                          <a:sym typeface="Helvetica Neue"/>
                        </a:rPr>
                        <a:t>UF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35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2.6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585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0.0164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0.45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100">
                          <a:sym typeface="Helvetica Neue"/>
                        </a:defRPr>
                      </a:pPr>
                      <a:r>
                        <a:t>5.89 x 10</a:t>
                      </a:r>
                      <a:r>
                        <a:rPr sz="666" baseline="59997"/>
                        <a:t>16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110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004D80"/>
                          </a:solidFill>
                          <a:sym typeface="Helvetica Neue"/>
                        </a:rPr>
                        <a:t>CNF &amp; UF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90 &amp; 35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10 &amp; 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4.8 &amp; 2.6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1795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0.0147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0.33 &amp; 0.35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100">
                          <a:sym typeface="Helvetica Neue"/>
                        </a:defRPr>
                      </a:pPr>
                      <a:r>
                        <a:t>1.48 x 10</a:t>
                      </a:r>
                      <a:r>
                        <a:rPr sz="666" baseline="59997"/>
                        <a:t>17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Flowerstructure1.png" descr="Flowerstructur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85492" y="1235744"/>
            <a:ext cx="1637706" cy="196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ForearcSliver_CA.png" descr="ForearcSliver_C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596" y="973807"/>
            <a:ext cx="2573537" cy="2227065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Structures associated to transpersonal strike slip faults."/>
          <p:cNvSpPr txBox="1">
            <a:spLocks noGrp="1"/>
          </p:cNvSpPr>
          <p:nvPr>
            <p:ph type="body" sz="quarter" idx="1"/>
          </p:nvPr>
        </p:nvSpPr>
        <p:spPr>
          <a:xfrm>
            <a:off x="370799" y="3156391"/>
            <a:ext cx="5259601" cy="85913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Structures associated to transpersonal strike slip faults.</a:t>
            </a:r>
          </a:p>
        </p:txBody>
      </p:sp>
      <p:pic>
        <p:nvPicPr>
          <p:cNvPr id="442" name="Picture Placeholder 8" descr="Picture Placeholder 8"/>
          <p:cNvPicPr>
            <a:picLocks noGrp="1" noChangeAspect="1"/>
          </p:cNvPicPr>
          <p:nvPr>
            <p:ph type="pic" sz="half" idx="13"/>
          </p:nvPr>
        </p:nvPicPr>
        <p:blipFill>
          <a:blip r:embed="rId4">
            <a:extLst/>
          </a:blip>
          <a:srcRect l="16343" r="16343"/>
          <a:stretch>
            <a:fillRect/>
          </a:stretch>
        </p:blipFill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7366" y="0"/>
                </a:moveTo>
                <a:lnTo>
                  <a:pt x="0" y="21600"/>
                </a:lnTo>
                <a:lnTo>
                  <a:pt x="21594" y="21598"/>
                </a:lnTo>
                <a:cubicBezTo>
                  <a:pt x="21600" y="14407"/>
                  <a:pt x="21534" y="7191"/>
                  <a:pt x="21540" y="0"/>
                </a:cubicBezTo>
                <a:lnTo>
                  <a:pt x="7366" y="0"/>
                </a:lnTo>
                <a:close/>
              </a:path>
            </a:pathLst>
          </a:custGeom>
        </p:spPr>
      </p:pic>
      <p:sp>
        <p:nvSpPr>
          <p:cNvPr id="443" name="Our observations leads us to propose the relation between the CNF and the UF as a transpressional system, trough a “Positive Flower Structure” that contains the deformation.…"/>
          <p:cNvSpPr txBox="1"/>
          <p:nvPr/>
        </p:nvSpPr>
        <p:spPr>
          <a:xfrm>
            <a:off x="388143" y="3734265"/>
            <a:ext cx="8432603" cy="792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8" tIns="26788" rIns="26788" bIns="26788" anchor="ctr">
            <a:spAutoFit/>
          </a:bodyPr>
          <a:lstStyle/>
          <a:p>
            <a:pPr lvl="1" indent="0"/>
            <a:r>
              <a:rPr sz="1600" dirty="0"/>
              <a:t>Our observations leads us to propose the relation between the CNF and the UF as a </a:t>
            </a:r>
            <a:r>
              <a:rPr sz="1600" dirty="0" err="1"/>
              <a:t>transpressional</a:t>
            </a:r>
            <a:r>
              <a:rPr sz="1600" dirty="0"/>
              <a:t> system, trough a </a:t>
            </a:r>
            <a:r>
              <a:rPr sz="1600" i="1" dirty="0">
                <a:latin typeface="Gill Sans"/>
                <a:ea typeface="Gill Sans"/>
                <a:cs typeface="Gill Sans"/>
                <a:sym typeface="Gill Sans"/>
              </a:rPr>
              <a:t>“Positive Flower Structure”</a:t>
            </a:r>
            <a:r>
              <a:rPr sz="1600" dirty="0"/>
              <a:t> that contains the deformation.</a:t>
            </a:r>
            <a:endParaRPr sz="1600" dirty="0">
              <a:solidFill>
                <a:srgbClr val="535353"/>
              </a:solidFill>
            </a:endParaRPr>
          </a:p>
          <a:p>
            <a:pPr lvl="1" indent="0"/>
            <a:r>
              <a:rPr sz="1600" dirty="0"/>
              <a:t>The hanging block over UF uplifts in association to the CNF strike slip motion.</a:t>
            </a:r>
          </a:p>
        </p:txBody>
      </p:sp>
      <p:pic>
        <p:nvPicPr>
          <p:cNvPr id="444" name="IntfvrsSynthetic.png" descr="IntfvrsSynthetic.png"/>
          <p:cNvPicPr>
            <a:picLocks noChangeAspect="1"/>
          </p:cNvPicPr>
          <p:nvPr/>
        </p:nvPicPr>
        <p:blipFill>
          <a:blip r:embed="rId5">
            <a:extLst/>
          </a:blip>
          <a:srcRect r="50045"/>
          <a:stretch>
            <a:fillRect/>
          </a:stretch>
        </p:blipFill>
        <p:spPr>
          <a:xfrm>
            <a:off x="5834757" y="1077094"/>
            <a:ext cx="2508647" cy="20204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Screen Shot 2019-01-16 at 14.15.44.png" descr="Screen Shot 2019-01-16 at 14.15.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7598" y="1228334"/>
            <a:ext cx="2028826" cy="3065860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Our results show a right-lateral strike slip fault linked at depth to a splay reverse fault."/>
          <p:cNvSpPr txBox="1">
            <a:spLocks noGrp="1"/>
          </p:cNvSpPr>
          <p:nvPr>
            <p:ph type="title"/>
          </p:nvPr>
        </p:nvSpPr>
        <p:spPr>
          <a:xfrm>
            <a:off x="370799" y="1228334"/>
            <a:ext cx="3923140" cy="553666"/>
          </a:xfrm>
          <a:prstGeom prst="rect">
            <a:avLst/>
          </a:prstGeom>
        </p:spPr>
        <p:txBody>
          <a:bodyPr/>
          <a:lstStyle>
            <a:lvl1pPr defTabSz="569213">
              <a:spcBef>
                <a:spcPts val="1600"/>
              </a:spcBef>
              <a:defRPr sz="1494"/>
            </a:lvl1pPr>
          </a:lstStyle>
          <a:p>
            <a:r>
              <a:t>Our results show a right-lateral strike slip fault linked at depth to a splay reverse fault.</a:t>
            </a:r>
          </a:p>
        </p:txBody>
      </p:sp>
      <p:sp>
        <p:nvSpPr>
          <p:cNvPr id="448" name="These features are common on fold-trust regions like in Southeast Iran, on the Gowk fault system.…"/>
          <p:cNvSpPr txBox="1">
            <a:spLocks noGrp="1"/>
          </p:cNvSpPr>
          <p:nvPr>
            <p:ph type="body" sz="half" idx="1"/>
          </p:nvPr>
        </p:nvSpPr>
        <p:spPr>
          <a:xfrm>
            <a:off x="370799" y="1825200"/>
            <a:ext cx="3923140" cy="250200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56019" indent="-156019" defTabSz="624078">
              <a:spcBef>
                <a:spcPts val="600"/>
              </a:spcBef>
              <a:defRPr sz="1911"/>
            </a:pPr>
            <a:r>
              <a:t>These features are common on fold-trust regions like in Southeast Iran, on the </a:t>
            </a:r>
            <a:r>
              <a:rPr i="1">
                <a:latin typeface="Gill Sans"/>
                <a:ea typeface="Gill Sans"/>
                <a:cs typeface="Gill Sans"/>
                <a:sym typeface="Gill Sans"/>
              </a:rPr>
              <a:t>Gowk fault system</a:t>
            </a:r>
            <a:r>
              <a:t>.</a:t>
            </a:r>
          </a:p>
          <a:p>
            <a:pPr marL="156019" indent="-156019" defTabSz="624078">
              <a:spcBef>
                <a:spcPts val="600"/>
              </a:spcBef>
              <a:defRPr sz="1911"/>
            </a:pPr>
            <a:r>
              <a:t>The 1998 Fandoqa earthquake Mw 6.6  occurred on this fault system and triggered </a:t>
            </a:r>
            <a:r>
              <a:rPr i="1">
                <a:latin typeface="Gill Sans"/>
                <a:ea typeface="Gill Sans"/>
                <a:cs typeface="Gill Sans"/>
                <a:sym typeface="Gill Sans"/>
              </a:rPr>
              <a:t>aseismic slip</a:t>
            </a:r>
            <a:r>
              <a:t> for the following 6 months, which was also observed from geodetic data (Fielding et al., 2004).</a:t>
            </a:r>
          </a:p>
        </p:txBody>
      </p:sp>
      <p:sp>
        <p:nvSpPr>
          <p:cNvPr id="449" name="Relation to other areas with similar tectonic features."/>
          <p:cNvSpPr txBox="1"/>
          <p:nvPr/>
        </p:nvSpPr>
        <p:spPr>
          <a:xfrm>
            <a:off x="254892" y="238746"/>
            <a:ext cx="8634215" cy="946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8" tIns="26788" rIns="26788" bIns="26788" anchor="ctr">
            <a:spAutoFit/>
          </a:bodyPr>
          <a:lstStyle>
            <a:lvl1pPr>
              <a:lnSpc>
                <a:spcPct val="90000"/>
              </a:lnSpc>
              <a:defRPr sz="32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Relation to other areas with similar tectonic features.</a:t>
            </a:r>
          </a:p>
        </p:txBody>
      </p:sp>
      <p:sp>
        <p:nvSpPr>
          <p:cNvPr id="450" name="Fielding et al., 2004"/>
          <p:cNvSpPr txBox="1"/>
          <p:nvPr/>
        </p:nvSpPr>
        <p:spPr>
          <a:xfrm>
            <a:off x="4868535" y="4337393"/>
            <a:ext cx="1787129" cy="231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8" tIns="26788" rIns="26788" bIns="26788" anchor="ctr">
            <a:spAutoFit/>
          </a:bodyPr>
          <a:lstStyle>
            <a:lvl1pPr defTabSz="342900">
              <a:defRPr sz="12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Fielding et al., 2004</a:t>
            </a:r>
          </a:p>
        </p:txBody>
      </p:sp>
      <p:pic>
        <p:nvPicPr>
          <p:cNvPr id="451" name="Bijagua_map_profile2.png" descr="Bijagua_map_profil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70085" y="916448"/>
            <a:ext cx="2627090" cy="3689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ASEISMIC SLIP ON A SLIVER BOUND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ASEISMIC SLIP ON A SLIVER BOUNDARY </a:t>
            </a:r>
          </a:p>
        </p:txBody>
      </p:sp>
      <p:sp>
        <p:nvSpPr>
          <p:cNvPr id="454" name="This is a complex sliver boundary:…"/>
          <p:cNvSpPr txBox="1">
            <a:spLocks noGrp="1"/>
          </p:cNvSpPr>
          <p:nvPr>
            <p:ph type="body" sz="half" idx="1"/>
          </p:nvPr>
        </p:nvSpPr>
        <p:spPr>
          <a:xfrm>
            <a:off x="370799" y="1369219"/>
            <a:ext cx="5287359" cy="326548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defTabSz="548640">
              <a:spcBef>
                <a:spcPts val="500"/>
              </a:spcBef>
              <a:buSzTx/>
              <a:buFont typeface="Wingdings"/>
              <a:buNone/>
              <a:defRPr sz="1600"/>
            </a:pPr>
            <a:r>
              <a:t>This is a complex sliver boundary:</a:t>
            </a:r>
            <a:endParaRPr sz="880"/>
          </a:p>
          <a:p>
            <a:pPr marL="439174" lvl="1" indent="-185174" defTabSz="548640">
              <a:spcBef>
                <a:spcPts val="500"/>
              </a:spcBef>
              <a:buClr>
                <a:srgbClr val="535353"/>
              </a:buClr>
              <a:defRPr sz="1600"/>
            </a:pPr>
            <a:r>
              <a:t>Major faults are NW striking faults with right lateral motion.</a:t>
            </a:r>
            <a:endParaRPr sz="880"/>
          </a:p>
          <a:p>
            <a:pPr marL="439174" lvl="1" indent="-185174" defTabSz="548640">
              <a:spcBef>
                <a:spcPts val="500"/>
              </a:spcBef>
              <a:buClr>
                <a:srgbClr val="535353"/>
              </a:buClr>
              <a:defRPr sz="1600"/>
            </a:pPr>
            <a:r>
              <a:t>Secondary and parallel reverse splay fault linked at depth.</a:t>
            </a:r>
            <a:endParaRPr sz="880"/>
          </a:p>
          <a:p>
            <a:pPr marL="439174" lvl="1" indent="-185174" defTabSz="548640">
              <a:spcBef>
                <a:spcPts val="500"/>
              </a:spcBef>
              <a:buClr>
                <a:srgbClr val="535353"/>
              </a:buClr>
              <a:defRPr sz="1600"/>
            </a:pPr>
            <a:r>
              <a:t>Pull apart basins between strike slip fault steps.</a:t>
            </a:r>
            <a:endParaRPr sz="880"/>
          </a:p>
          <a:p>
            <a:pPr marL="0" lvl="2" indent="0" defTabSz="548640">
              <a:spcBef>
                <a:spcPts val="500"/>
              </a:spcBef>
              <a:buSzTx/>
              <a:buFont typeface="Wingdings"/>
              <a:buNone/>
              <a:defRPr sz="1600"/>
            </a:pPr>
            <a:r>
              <a:t>The trench parallel slip is accommodated through a transpressional positive flower structure. </a:t>
            </a:r>
            <a:endParaRPr sz="880"/>
          </a:p>
          <a:p>
            <a:pPr marL="0" lvl="2" indent="0" defTabSz="548640">
              <a:spcBef>
                <a:spcPts val="500"/>
              </a:spcBef>
              <a:buSzTx/>
              <a:buFont typeface="Wingdings"/>
              <a:buNone/>
              <a:defRPr sz="1600"/>
            </a:pPr>
            <a:r>
              <a:t>Observations suggest this boundary is not yet mature, but with 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aseismic slip </a:t>
            </a:r>
            <a:r>
              <a:t>which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t>is usually related to mature faults, as the transform faults on continental boundaries.</a:t>
            </a:r>
            <a:endParaRPr sz="880"/>
          </a:p>
          <a:p>
            <a:pPr marL="0" lvl="2" indent="0" defTabSz="548640">
              <a:spcBef>
                <a:spcPts val="500"/>
              </a:spcBef>
              <a:buSzTx/>
              <a:buFont typeface="Wingdings"/>
              <a:buNone/>
              <a:defRPr sz="1600"/>
            </a:pPr>
            <a:r>
              <a:t>This study is the first to observe aseismic slip on a sliver boundary.</a:t>
            </a:r>
          </a:p>
        </p:txBody>
      </p:sp>
      <p:pic>
        <p:nvPicPr>
          <p:cNvPr id="455" name="Bijagua_map_profile2.png" descr="Bijagua_map_profil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35382" y="1012608"/>
            <a:ext cx="2832914" cy="3978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Forearc sliv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Forearc slivers</a:t>
            </a:r>
          </a:p>
        </p:txBody>
      </p:sp>
      <p:sp>
        <p:nvSpPr>
          <p:cNvPr id="318" name="Formed at subduction zones with oblique convergence.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196095" indent="-196095" defTabSz="555498">
              <a:spcBef>
                <a:spcPts val="500"/>
              </a:spcBef>
              <a:buSzPct val="82000"/>
              <a:buChar char="•"/>
              <a:defRPr sz="1701"/>
            </a:pPr>
            <a:r>
              <a:rPr dirty="0"/>
              <a:t>Formed at subduction zones with </a:t>
            </a:r>
            <a:r>
              <a:rPr b="1" dirty="0"/>
              <a:t>oblique</a:t>
            </a:r>
            <a:r>
              <a:rPr dirty="0"/>
              <a:t> convergence.</a:t>
            </a:r>
          </a:p>
          <a:p>
            <a:pPr marL="196095" indent="-196095" defTabSz="555498">
              <a:spcBef>
                <a:spcPts val="500"/>
              </a:spcBef>
              <a:buSzPct val="82000"/>
              <a:buChar char="•"/>
              <a:defRPr sz="1701"/>
            </a:pPr>
            <a:r>
              <a:rPr dirty="0"/>
              <a:t>Motion along the overriding plate is </a:t>
            </a:r>
            <a:r>
              <a:rPr b="1" dirty="0"/>
              <a:t>partitioned</a:t>
            </a:r>
            <a:r>
              <a:rPr dirty="0"/>
              <a:t> into arc parallel and trench perpendicular components within the continental plate.</a:t>
            </a:r>
          </a:p>
          <a:p>
            <a:pPr marL="196095" indent="-196095" defTabSz="555498">
              <a:spcBef>
                <a:spcPts val="500"/>
              </a:spcBef>
              <a:buSzPct val="82000"/>
              <a:buChar char="•"/>
              <a:defRPr sz="1701"/>
            </a:pPr>
            <a:r>
              <a:rPr dirty="0"/>
              <a:t>Behaves as a rigid block, often observed on GPS measurements.</a:t>
            </a:r>
          </a:p>
          <a:p>
            <a:pPr marL="196095" indent="-196095" defTabSz="555498">
              <a:spcBef>
                <a:spcPts val="500"/>
              </a:spcBef>
              <a:buSzPct val="82000"/>
              <a:buChar char="•"/>
              <a:defRPr sz="1701"/>
            </a:pPr>
            <a:r>
              <a:rPr dirty="0"/>
              <a:t>The </a:t>
            </a:r>
            <a:r>
              <a:rPr b="1" dirty="0"/>
              <a:t>sliver inner boundary</a:t>
            </a:r>
            <a:r>
              <a:rPr dirty="0"/>
              <a:t> accommodates the arc parallel slip along a strike slip fault or fault system.</a:t>
            </a:r>
          </a:p>
        </p:txBody>
      </p:sp>
      <p:pic>
        <p:nvPicPr>
          <p:cNvPr id="319" name="Picture Placeholder 8" descr="Picture Placeholder 8"/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4505050" y="671190"/>
            <a:ext cx="4392598" cy="3801287"/>
          </a:xfrm>
          <a:prstGeom prst="rect">
            <a:avLst/>
          </a:prstGeom>
        </p:spPr>
      </p:pic>
      <p:sp>
        <p:nvSpPr>
          <p:cNvPr id="320" name="Rectangle"/>
          <p:cNvSpPr/>
          <p:nvPr/>
        </p:nvSpPr>
        <p:spPr>
          <a:xfrm>
            <a:off x="6066251" y="748981"/>
            <a:ext cx="1270001" cy="176797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321" name="Caribbean Plate"/>
          <p:cNvSpPr txBox="1"/>
          <p:nvPr/>
        </p:nvSpPr>
        <p:spPr>
          <a:xfrm>
            <a:off x="6057182" y="699110"/>
            <a:ext cx="1288137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Caribbean Plate</a:t>
            </a:r>
          </a:p>
        </p:txBody>
      </p:sp>
      <p:sp>
        <p:nvSpPr>
          <p:cNvPr id="322" name="Rectangle"/>
          <p:cNvSpPr/>
          <p:nvPr/>
        </p:nvSpPr>
        <p:spPr>
          <a:xfrm>
            <a:off x="5403580" y="3785045"/>
            <a:ext cx="1270001" cy="26384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323" name="Cocos Plate"/>
          <p:cNvSpPr txBox="1"/>
          <p:nvPr/>
        </p:nvSpPr>
        <p:spPr>
          <a:xfrm>
            <a:off x="5541433" y="3778695"/>
            <a:ext cx="994295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Cocos Plate</a:t>
            </a:r>
          </a:p>
        </p:txBody>
      </p:sp>
      <p:sp>
        <p:nvSpPr>
          <p:cNvPr id="324" name="Haciendas Chiripa fault system"/>
          <p:cNvSpPr txBox="1"/>
          <p:nvPr/>
        </p:nvSpPr>
        <p:spPr>
          <a:xfrm rot="21600000">
            <a:off x="7239472" y="1453090"/>
            <a:ext cx="1706335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200">
                <a:solidFill>
                  <a:srgbClr val="941100"/>
                </a:solidFill>
              </a:defRPr>
            </a:lvl1pPr>
          </a:lstStyle>
          <a:p>
            <a:r>
              <a:rPr dirty="0"/>
              <a:t>Haciendas </a:t>
            </a:r>
            <a:r>
              <a:rPr dirty="0" err="1"/>
              <a:t>Chiripa</a:t>
            </a:r>
            <a:r>
              <a:rPr dirty="0"/>
              <a:t> fault system</a:t>
            </a:r>
          </a:p>
        </p:txBody>
      </p:sp>
      <p:sp>
        <p:nvSpPr>
          <p:cNvPr id="325" name="Line"/>
          <p:cNvSpPr/>
          <p:nvPr/>
        </p:nvSpPr>
        <p:spPr>
          <a:xfrm flipH="1">
            <a:off x="7591497" y="1847963"/>
            <a:ext cx="349412" cy="349412"/>
          </a:xfrm>
          <a:prstGeom prst="line">
            <a:avLst/>
          </a:prstGeom>
          <a:ln w="25400">
            <a:solidFill>
              <a:srgbClr val="941100"/>
            </a:solidFill>
            <a:miter/>
            <a:tailEnd type="arrow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326" name="PICO 1.15"/>
          <p:cNvSpPr txBox="1"/>
          <p:nvPr/>
        </p:nvSpPr>
        <p:spPr>
          <a:xfrm>
            <a:off x="6428028" y="4499824"/>
            <a:ext cx="2683407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dirty="0"/>
              <a:t>PICO 1.15</a:t>
            </a:r>
          </a:p>
        </p:txBody>
      </p:sp>
      <p:sp>
        <p:nvSpPr>
          <p:cNvPr id="327" name="Rectangle"/>
          <p:cNvSpPr/>
          <p:nvPr/>
        </p:nvSpPr>
        <p:spPr>
          <a:xfrm>
            <a:off x="5632140" y="992037"/>
            <a:ext cx="1422463" cy="3109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oseismic Ground Deform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Co</a:t>
            </a:r>
            <a:r>
              <a:rPr lang="es-ES" dirty="0"/>
              <a:t>-</a:t>
            </a:r>
            <a:r>
              <a:rPr dirty="0"/>
              <a:t>seismic Ground Deformation</a:t>
            </a:r>
          </a:p>
        </p:txBody>
      </p:sp>
      <p:sp>
        <p:nvSpPr>
          <p:cNvPr id="330" name="Coseismic stack of the three interferograms from April 2016 to October 2016.…"/>
          <p:cNvSpPr txBox="1">
            <a:spLocks noGrp="1"/>
          </p:cNvSpPr>
          <p:nvPr>
            <p:ph type="body" sz="half" idx="1"/>
          </p:nvPr>
        </p:nvSpPr>
        <p:spPr>
          <a:xfrm>
            <a:off x="370799" y="1134765"/>
            <a:ext cx="4144052" cy="3122911"/>
          </a:xfrm>
          <a:prstGeom prst="rect">
            <a:avLst/>
          </a:prstGeom>
        </p:spPr>
        <p:txBody>
          <a:bodyPr/>
          <a:lstStyle/>
          <a:p>
            <a:pPr marL="0" indent="0" defTabSz="555498">
              <a:lnSpc>
                <a:spcPct val="100000"/>
              </a:lnSpc>
              <a:spcBef>
                <a:spcPts val="500"/>
              </a:spcBef>
              <a:buSzTx/>
              <a:buNone/>
              <a:defRPr sz="1862">
                <a:latin typeface="Rockwell"/>
                <a:ea typeface="Rockwell"/>
                <a:cs typeface="Rockwell"/>
                <a:sym typeface="Rockwell"/>
              </a:defRPr>
            </a:pPr>
            <a:r>
              <a:rPr lang="en-GB" dirty="0"/>
              <a:t>Co-seismic stack of the three interferograms from descending track April 2016 to October 2016. </a:t>
            </a:r>
          </a:p>
          <a:p>
            <a:pPr marL="0" indent="0" defTabSz="555498">
              <a:lnSpc>
                <a:spcPct val="100000"/>
              </a:lnSpc>
              <a:spcBef>
                <a:spcPts val="500"/>
              </a:spcBef>
              <a:buSzTx/>
              <a:buNone/>
              <a:defRPr sz="1862">
                <a:latin typeface="Rockwell"/>
                <a:ea typeface="Rockwell"/>
                <a:cs typeface="Rockwell"/>
                <a:sym typeface="Rockwell"/>
              </a:defRPr>
            </a:pPr>
            <a:r>
              <a:rPr lang="en-GB" dirty="0"/>
              <a:t>The * is the location of the two biggest events (Mw 5.4 &amp; Mw 5.1).</a:t>
            </a:r>
          </a:p>
          <a:p>
            <a:pPr marL="0" indent="0" defTabSz="555498">
              <a:lnSpc>
                <a:spcPct val="100000"/>
              </a:lnSpc>
              <a:spcBef>
                <a:spcPts val="500"/>
              </a:spcBef>
              <a:buSzTx/>
              <a:buNone/>
              <a:defRPr sz="1862">
                <a:latin typeface="Rockwell"/>
                <a:ea typeface="Rockwell"/>
                <a:cs typeface="Rockwell"/>
                <a:sym typeface="Rockwell"/>
              </a:defRPr>
            </a:pPr>
            <a:r>
              <a:rPr lang="en-GB" dirty="0">
                <a:solidFill>
                  <a:srgbClr val="941100"/>
                </a:solidFill>
              </a:rPr>
              <a:t>Red </a:t>
            </a:r>
            <a:r>
              <a:rPr lang="en-GB" dirty="0"/>
              <a:t>colour is negative range change (uplift or SE horizontal motion).</a:t>
            </a:r>
          </a:p>
          <a:p>
            <a:pPr marL="0" indent="0" defTabSz="555498">
              <a:lnSpc>
                <a:spcPct val="100000"/>
              </a:lnSpc>
              <a:spcBef>
                <a:spcPts val="500"/>
              </a:spcBef>
              <a:buSzTx/>
              <a:buNone/>
              <a:defRPr sz="1862">
                <a:latin typeface="Rockwell"/>
                <a:ea typeface="Rockwell"/>
                <a:cs typeface="Rockwell"/>
                <a:sym typeface="Rockwell"/>
              </a:defRPr>
            </a:pPr>
            <a:r>
              <a:rPr lang="en-GB" dirty="0">
                <a:solidFill>
                  <a:srgbClr val="0433FF"/>
                </a:solidFill>
              </a:rPr>
              <a:t>Blue</a:t>
            </a:r>
            <a:r>
              <a:rPr lang="en-GB" dirty="0"/>
              <a:t> colour is positive range change (subsidence or NW horizontal motion from the satellite line of sight). </a:t>
            </a:r>
          </a:p>
        </p:txBody>
      </p:sp>
      <p:pic>
        <p:nvPicPr>
          <p:cNvPr id="331" name="Picture Placeholder 8" descr="Picture Placeholder 8"/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/>
          </a:blip>
          <a:srcRect t="15153" b="1515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32" name="CoseismicStack_EGU.png" descr="CoseismicStack_EGU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27316" y="1354037"/>
            <a:ext cx="4148168" cy="2918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008" t="500" r="340"/>
          <a:stretch>
            <a:fillRect/>
          </a:stretch>
        </p:blipFill>
        <p:spPr>
          <a:xfrm>
            <a:off x="7559708" y="1131857"/>
            <a:ext cx="621110" cy="4737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26" y="0"/>
                </a:moveTo>
                <a:cubicBezTo>
                  <a:pt x="5792" y="100"/>
                  <a:pt x="4564" y="268"/>
                  <a:pt x="4541" y="597"/>
                </a:cubicBezTo>
                <a:cubicBezTo>
                  <a:pt x="4513" y="990"/>
                  <a:pt x="4463" y="1622"/>
                  <a:pt x="4430" y="1990"/>
                </a:cubicBezTo>
                <a:cubicBezTo>
                  <a:pt x="4344" y="2974"/>
                  <a:pt x="1165" y="5645"/>
                  <a:pt x="856" y="4993"/>
                </a:cubicBezTo>
                <a:cubicBezTo>
                  <a:pt x="380" y="3990"/>
                  <a:pt x="146" y="5534"/>
                  <a:pt x="0" y="8177"/>
                </a:cubicBezTo>
                <a:cubicBezTo>
                  <a:pt x="76" y="8716"/>
                  <a:pt x="143" y="9268"/>
                  <a:pt x="248" y="9353"/>
                </a:cubicBezTo>
                <a:cubicBezTo>
                  <a:pt x="256" y="9359"/>
                  <a:pt x="255" y="9365"/>
                  <a:pt x="262" y="9371"/>
                </a:cubicBezTo>
                <a:cubicBezTo>
                  <a:pt x="502" y="9319"/>
                  <a:pt x="920" y="9606"/>
                  <a:pt x="1284" y="10131"/>
                </a:cubicBezTo>
                <a:cubicBezTo>
                  <a:pt x="1577" y="10553"/>
                  <a:pt x="1644" y="10904"/>
                  <a:pt x="1629" y="11198"/>
                </a:cubicBezTo>
                <a:cubicBezTo>
                  <a:pt x="2015" y="11235"/>
                  <a:pt x="2357" y="11482"/>
                  <a:pt x="2829" y="12265"/>
                </a:cubicBezTo>
                <a:cubicBezTo>
                  <a:pt x="3971" y="14158"/>
                  <a:pt x="4067" y="19007"/>
                  <a:pt x="2995" y="20551"/>
                </a:cubicBezTo>
                <a:cubicBezTo>
                  <a:pt x="2529" y="21222"/>
                  <a:pt x="3854" y="21391"/>
                  <a:pt x="6873" y="21473"/>
                </a:cubicBezTo>
                <a:cubicBezTo>
                  <a:pt x="8092" y="21375"/>
                  <a:pt x="8848" y="21215"/>
                  <a:pt x="8819" y="20876"/>
                </a:cubicBezTo>
                <a:cubicBezTo>
                  <a:pt x="8786" y="20484"/>
                  <a:pt x="8951" y="20171"/>
                  <a:pt x="9192" y="20171"/>
                </a:cubicBezTo>
                <a:cubicBezTo>
                  <a:pt x="9433" y="20171"/>
                  <a:pt x="9598" y="20484"/>
                  <a:pt x="9565" y="20876"/>
                </a:cubicBezTo>
                <a:cubicBezTo>
                  <a:pt x="9533" y="21252"/>
                  <a:pt x="10768" y="21410"/>
                  <a:pt x="12794" y="21491"/>
                </a:cubicBezTo>
                <a:cubicBezTo>
                  <a:pt x="14834" y="21401"/>
                  <a:pt x="16313" y="21267"/>
                  <a:pt x="16231" y="21093"/>
                </a:cubicBezTo>
                <a:cubicBezTo>
                  <a:pt x="15894" y="20383"/>
                  <a:pt x="17155" y="19124"/>
                  <a:pt x="17735" y="19592"/>
                </a:cubicBezTo>
                <a:cubicBezTo>
                  <a:pt x="18077" y="19867"/>
                  <a:pt x="18074" y="20210"/>
                  <a:pt x="17708" y="20786"/>
                </a:cubicBezTo>
                <a:cubicBezTo>
                  <a:pt x="17562" y="21016"/>
                  <a:pt x="17531" y="21173"/>
                  <a:pt x="17584" y="21292"/>
                </a:cubicBezTo>
                <a:cubicBezTo>
                  <a:pt x="18281" y="21220"/>
                  <a:pt x="18879" y="21134"/>
                  <a:pt x="18826" y="21021"/>
                </a:cubicBezTo>
                <a:cubicBezTo>
                  <a:pt x="18354" y="20026"/>
                  <a:pt x="19054" y="19179"/>
                  <a:pt x="19737" y="19918"/>
                </a:cubicBezTo>
                <a:cubicBezTo>
                  <a:pt x="20074" y="20283"/>
                  <a:pt x="20241" y="20815"/>
                  <a:pt x="20109" y="21093"/>
                </a:cubicBezTo>
                <a:cubicBezTo>
                  <a:pt x="19977" y="21372"/>
                  <a:pt x="20276" y="21600"/>
                  <a:pt x="20772" y="21600"/>
                </a:cubicBezTo>
                <a:cubicBezTo>
                  <a:pt x="20892" y="21600"/>
                  <a:pt x="20974" y="21476"/>
                  <a:pt x="21062" y="21365"/>
                </a:cubicBezTo>
                <a:lnTo>
                  <a:pt x="20965" y="20496"/>
                </a:lnTo>
                <a:cubicBezTo>
                  <a:pt x="20928" y="20574"/>
                  <a:pt x="20904" y="20663"/>
                  <a:pt x="20841" y="20714"/>
                </a:cubicBezTo>
                <a:cubicBezTo>
                  <a:pt x="20613" y="20897"/>
                  <a:pt x="20306" y="20794"/>
                  <a:pt x="20165" y="20496"/>
                </a:cubicBezTo>
                <a:cubicBezTo>
                  <a:pt x="20024" y="20199"/>
                  <a:pt x="20102" y="19812"/>
                  <a:pt x="20330" y="19628"/>
                </a:cubicBezTo>
                <a:cubicBezTo>
                  <a:pt x="20444" y="19536"/>
                  <a:pt x="20567" y="19518"/>
                  <a:pt x="20689" y="19556"/>
                </a:cubicBezTo>
                <a:cubicBezTo>
                  <a:pt x="20771" y="19581"/>
                  <a:pt x="20833" y="19663"/>
                  <a:pt x="20896" y="19737"/>
                </a:cubicBezTo>
                <a:cubicBezTo>
                  <a:pt x="20838" y="18911"/>
                  <a:pt x="20958" y="18104"/>
                  <a:pt x="21200" y="17910"/>
                </a:cubicBezTo>
                <a:cubicBezTo>
                  <a:pt x="21417" y="17735"/>
                  <a:pt x="21530" y="15694"/>
                  <a:pt x="21600" y="12844"/>
                </a:cubicBezTo>
                <a:lnTo>
                  <a:pt x="21586" y="10601"/>
                </a:lnTo>
                <a:cubicBezTo>
                  <a:pt x="21537" y="4555"/>
                  <a:pt x="21432" y="1706"/>
                  <a:pt x="21352" y="4269"/>
                </a:cubicBezTo>
                <a:cubicBezTo>
                  <a:pt x="21251" y="7469"/>
                  <a:pt x="21004" y="9149"/>
                  <a:pt x="20565" y="9624"/>
                </a:cubicBezTo>
                <a:cubicBezTo>
                  <a:pt x="20459" y="9739"/>
                  <a:pt x="20378" y="9778"/>
                  <a:pt x="20289" y="9841"/>
                </a:cubicBezTo>
                <a:cubicBezTo>
                  <a:pt x="20380" y="9915"/>
                  <a:pt x="20482" y="9978"/>
                  <a:pt x="20537" y="10094"/>
                </a:cubicBezTo>
                <a:cubicBezTo>
                  <a:pt x="20625" y="10280"/>
                  <a:pt x="20483" y="10659"/>
                  <a:pt x="20261" y="11053"/>
                </a:cubicBezTo>
                <a:cubicBezTo>
                  <a:pt x="20542" y="11238"/>
                  <a:pt x="20742" y="11548"/>
                  <a:pt x="20565" y="11922"/>
                </a:cubicBezTo>
                <a:cubicBezTo>
                  <a:pt x="20426" y="12214"/>
                  <a:pt x="20129" y="12464"/>
                  <a:pt x="19916" y="12464"/>
                </a:cubicBezTo>
                <a:cubicBezTo>
                  <a:pt x="19680" y="12464"/>
                  <a:pt x="19511" y="12295"/>
                  <a:pt x="19392" y="12084"/>
                </a:cubicBezTo>
                <a:cubicBezTo>
                  <a:pt x="19123" y="12278"/>
                  <a:pt x="18955" y="12236"/>
                  <a:pt x="18798" y="11705"/>
                </a:cubicBezTo>
                <a:cubicBezTo>
                  <a:pt x="18774" y="11621"/>
                  <a:pt x="18773" y="11524"/>
                  <a:pt x="18757" y="11433"/>
                </a:cubicBezTo>
                <a:cubicBezTo>
                  <a:pt x="18425" y="12061"/>
                  <a:pt x="17992" y="11980"/>
                  <a:pt x="17045" y="11071"/>
                </a:cubicBezTo>
                <a:cubicBezTo>
                  <a:pt x="17004" y="11031"/>
                  <a:pt x="17014" y="11035"/>
                  <a:pt x="16976" y="10999"/>
                </a:cubicBezTo>
                <a:cubicBezTo>
                  <a:pt x="16564" y="11788"/>
                  <a:pt x="14722" y="13027"/>
                  <a:pt x="14506" y="12555"/>
                </a:cubicBezTo>
                <a:cubicBezTo>
                  <a:pt x="14408" y="12341"/>
                  <a:pt x="14389" y="11183"/>
                  <a:pt x="14464" y="9986"/>
                </a:cubicBezTo>
                <a:cubicBezTo>
                  <a:pt x="14559" y="8483"/>
                  <a:pt x="14411" y="7735"/>
                  <a:pt x="13981" y="7562"/>
                </a:cubicBezTo>
                <a:cubicBezTo>
                  <a:pt x="11874" y="6714"/>
                  <a:pt x="11919" y="6768"/>
                  <a:pt x="12518" y="5825"/>
                </a:cubicBezTo>
                <a:cubicBezTo>
                  <a:pt x="12996" y="5074"/>
                  <a:pt x="12978" y="4964"/>
                  <a:pt x="12449" y="5120"/>
                </a:cubicBezTo>
                <a:cubicBezTo>
                  <a:pt x="12101" y="5222"/>
                  <a:pt x="11195" y="4574"/>
                  <a:pt x="10420" y="3672"/>
                </a:cubicBezTo>
                <a:cubicBezTo>
                  <a:pt x="9280" y="2343"/>
                  <a:pt x="9086" y="1823"/>
                  <a:pt x="9441" y="959"/>
                </a:cubicBezTo>
                <a:cubicBezTo>
                  <a:pt x="9710" y="302"/>
                  <a:pt x="9171" y="97"/>
                  <a:pt x="7826" y="0"/>
                </a:cubicBezTo>
                <a:close/>
                <a:moveTo>
                  <a:pt x="17349" y="9733"/>
                </a:moveTo>
                <a:cubicBezTo>
                  <a:pt x="17339" y="9740"/>
                  <a:pt x="17331" y="9812"/>
                  <a:pt x="17321" y="9823"/>
                </a:cubicBezTo>
                <a:cubicBezTo>
                  <a:pt x="17373" y="9819"/>
                  <a:pt x="17421" y="9819"/>
                  <a:pt x="17473" y="9823"/>
                </a:cubicBezTo>
                <a:cubicBezTo>
                  <a:pt x="17444" y="9819"/>
                  <a:pt x="17372" y="9717"/>
                  <a:pt x="17349" y="9733"/>
                </a:cubicBezTo>
                <a:close/>
                <a:moveTo>
                  <a:pt x="18757" y="10492"/>
                </a:moveTo>
                <a:cubicBezTo>
                  <a:pt x="18727" y="10501"/>
                  <a:pt x="18690" y="10562"/>
                  <a:pt x="18660" y="10565"/>
                </a:cubicBezTo>
                <a:cubicBezTo>
                  <a:pt x="18688" y="10610"/>
                  <a:pt x="18692" y="10664"/>
                  <a:pt x="18715" y="10710"/>
                </a:cubicBezTo>
                <a:cubicBezTo>
                  <a:pt x="18723" y="10628"/>
                  <a:pt x="18742" y="10564"/>
                  <a:pt x="18757" y="10492"/>
                </a:cubicBezTo>
                <a:close/>
                <a:moveTo>
                  <a:pt x="110" y="11144"/>
                </a:moveTo>
                <a:cubicBezTo>
                  <a:pt x="79" y="11377"/>
                  <a:pt x="45" y="11483"/>
                  <a:pt x="14" y="11741"/>
                </a:cubicBezTo>
                <a:lnTo>
                  <a:pt x="635" y="11433"/>
                </a:lnTo>
                <a:cubicBezTo>
                  <a:pt x="559" y="11372"/>
                  <a:pt x="494" y="11375"/>
                  <a:pt x="414" y="11288"/>
                </a:cubicBezTo>
                <a:cubicBezTo>
                  <a:pt x="288" y="11152"/>
                  <a:pt x="192" y="11116"/>
                  <a:pt x="110" y="11144"/>
                </a:cubicBezTo>
                <a:close/>
                <a:moveTo>
                  <a:pt x="5797" y="12699"/>
                </a:moveTo>
                <a:cubicBezTo>
                  <a:pt x="5918" y="12737"/>
                  <a:pt x="6030" y="12822"/>
                  <a:pt x="6100" y="12971"/>
                </a:cubicBezTo>
                <a:cubicBezTo>
                  <a:pt x="6241" y="13268"/>
                  <a:pt x="6177" y="13673"/>
                  <a:pt x="5949" y="13857"/>
                </a:cubicBezTo>
                <a:cubicBezTo>
                  <a:pt x="5720" y="14041"/>
                  <a:pt x="5413" y="13938"/>
                  <a:pt x="5272" y="13640"/>
                </a:cubicBezTo>
                <a:cubicBezTo>
                  <a:pt x="5131" y="13343"/>
                  <a:pt x="5210" y="12956"/>
                  <a:pt x="5438" y="12772"/>
                </a:cubicBezTo>
                <a:cubicBezTo>
                  <a:pt x="5552" y="12680"/>
                  <a:pt x="5675" y="12662"/>
                  <a:pt x="5797" y="12699"/>
                </a:cubicBezTo>
                <a:close/>
                <a:moveTo>
                  <a:pt x="4927" y="15558"/>
                </a:moveTo>
                <a:cubicBezTo>
                  <a:pt x="5049" y="15595"/>
                  <a:pt x="5160" y="15680"/>
                  <a:pt x="5231" y="15829"/>
                </a:cubicBezTo>
                <a:cubicBezTo>
                  <a:pt x="5372" y="16127"/>
                  <a:pt x="5293" y="16532"/>
                  <a:pt x="5065" y="16716"/>
                </a:cubicBezTo>
                <a:cubicBezTo>
                  <a:pt x="4837" y="16899"/>
                  <a:pt x="4544" y="16796"/>
                  <a:pt x="4403" y="16498"/>
                </a:cubicBezTo>
                <a:cubicBezTo>
                  <a:pt x="4262" y="16201"/>
                  <a:pt x="4326" y="15814"/>
                  <a:pt x="4555" y="15630"/>
                </a:cubicBezTo>
                <a:cubicBezTo>
                  <a:pt x="4669" y="15538"/>
                  <a:pt x="4806" y="15520"/>
                  <a:pt x="4927" y="15558"/>
                </a:cubicBezTo>
                <a:close/>
                <a:moveTo>
                  <a:pt x="11055" y="19556"/>
                </a:moveTo>
                <a:cubicBezTo>
                  <a:pt x="11177" y="19593"/>
                  <a:pt x="11288" y="19678"/>
                  <a:pt x="11359" y="19827"/>
                </a:cubicBezTo>
                <a:cubicBezTo>
                  <a:pt x="11500" y="20125"/>
                  <a:pt x="11435" y="20530"/>
                  <a:pt x="11207" y="20714"/>
                </a:cubicBezTo>
                <a:cubicBezTo>
                  <a:pt x="10979" y="20897"/>
                  <a:pt x="10672" y="20794"/>
                  <a:pt x="10531" y="20496"/>
                </a:cubicBezTo>
                <a:cubicBezTo>
                  <a:pt x="10390" y="20199"/>
                  <a:pt x="10455" y="19812"/>
                  <a:pt x="10683" y="19628"/>
                </a:cubicBezTo>
                <a:cubicBezTo>
                  <a:pt x="10797" y="19536"/>
                  <a:pt x="10934" y="19518"/>
                  <a:pt x="11055" y="19556"/>
                </a:cubicBezTo>
                <a:close/>
                <a:moveTo>
                  <a:pt x="1422" y="20804"/>
                </a:moveTo>
                <a:cubicBezTo>
                  <a:pt x="954" y="20698"/>
                  <a:pt x="221" y="20959"/>
                  <a:pt x="221" y="21365"/>
                </a:cubicBezTo>
                <a:cubicBezTo>
                  <a:pt x="221" y="21488"/>
                  <a:pt x="622" y="21600"/>
                  <a:pt x="1118" y="21600"/>
                </a:cubicBezTo>
                <a:cubicBezTo>
                  <a:pt x="1614" y="21600"/>
                  <a:pt x="1909" y="21340"/>
                  <a:pt x="1767" y="21039"/>
                </a:cubicBezTo>
                <a:cubicBezTo>
                  <a:pt x="1708" y="20916"/>
                  <a:pt x="1577" y="20839"/>
                  <a:pt x="1422" y="2080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" name="PICO 1.15">
            <a:extLst>
              <a:ext uri="{FF2B5EF4-FFF2-40B4-BE49-F238E27FC236}">
                <a16:creationId xmlns:a16="http://schemas.microsoft.com/office/drawing/2014/main" id="{AF94E1FB-43EF-1648-AE6F-A92808F9E9D5}"/>
              </a:ext>
            </a:extLst>
          </p:cNvPr>
          <p:cNvSpPr txBox="1"/>
          <p:nvPr/>
        </p:nvSpPr>
        <p:spPr>
          <a:xfrm>
            <a:off x="6428028" y="4499824"/>
            <a:ext cx="2683407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44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dirty="0"/>
              <a:t>PICO 1.15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lip distribution inversion"/>
          <p:cNvSpPr txBox="1">
            <a:spLocks noGrp="1"/>
          </p:cNvSpPr>
          <p:nvPr>
            <p:ph type="title"/>
          </p:nvPr>
        </p:nvSpPr>
        <p:spPr>
          <a:xfrm>
            <a:off x="2026321" y="-140623"/>
            <a:ext cx="5091358" cy="994173"/>
          </a:xfrm>
          <a:prstGeom prst="rect">
            <a:avLst/>
          </a:prstGeom>
        </p:spPr>
        <p:txBody>
          <a:bodyPr/>
          <a:lstStyle/>
          <a:p>
            <a:r>
              <a:rPr dirty="0"/>
              <a:t>Slip distribution inversion</a:t>
            </a:r>
          </a:p>
        </p:txBody>
      </p:sp>
      <p:pic>
        <p:nvPicPr>
          <p:cNvPr id="338" name="Models_compare4_EGU.png" descr="Models_compare4_EGU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7788" y="1351965"/>
            <a:ext cx="4139781" cy="2439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1FmodelVrs2Fmodel4_EGU.png" descr="1FmodelVrs2Fmodel4_EGU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455" y="1492135"/>
            <a:ext cx="4805600" cy="2612359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Caño Negro Fault Model"/>
          <p:cNvSpPr txBox="1"/>
          <p:nvPr/>
        </p:nvSpPr>
        <p:spPr>
          <a:xfrm>
            <a:off x="77236" y="1030139"/>
            <a:ext cx="1407286" cy="46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 err="1"/>
              <a:t>Caño</a:t>
            </a:r>
            <a:r>
              <a:rPr dirty="0"/>
              <a:t> Negro Fault</a:t>
            </a:r>
            <a:br>
              <a:rPr dirty="0"/>
            </a:br>
            <a:r>
              <a:rPr dirty="0"/>
              <a:t>Model</a:t>
            </a:r>
          </a:p>
        </p:txBody>
      </p:sp>
      <p:sp>
        <p:nvSpPr>
          <p:cNvPr id="341" name="Upala Fault Model"/>
          <p:cNvSpPr txBox="1"/>
          <p:nvPr/>
        </p:nvSpPr>
        <p:spPr>
          <a:xfrm>
            <a:off x="1691387" y="1030139"/>
            <a:ext cx="94673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Upala Fault</a:t>
            </a:r>
            <a:br>
              <a:rPr dirty="0"/>
            </a:br>
            <a:r>
              <a:rPr dirty="0"/>
              <a:t>Model</a:t>
            </a:r>
          </a:p>
        </p:txBody>
      </p:sp>
      <p:sp>
        <p:nvSpPr>
          <p:cNvPr id="342" name="Caño Negro &amp; Upala…"/>
          <p:cNvSpPr txBox="1"/>
          <p:nvPr/>
        </p:nvSpPr>
        <p:spPr>
          <a:xfrm>
            <a:off x="3300038" y="1030139"/>
            <a:ext cx="1673478" cy="46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 err="1"/>
              <a:t>Caño</a:t>
            </a:r>
            <a:r>
              <a:rPr dirty="0"/>
              <a:t> Negro &amp; </a:t>
            </a:r>
            <a:r>
              <a:rPr dirty="0" err="1"/>
              <a:t>Upala</a:t>
            </a:r>
            <a:endParaRPr dirty="0"/>
          </a:p>
          <a:p>
            <a:r>
              <a:rPr dirty="0"/>
              <a:t>Faults Model</a:t>
            </a:r>
          </a:p>
        </p:txBody>
      </p:sp>
      <p:sp>
        <p:nvSpPr>
          <p:cNvPr id="343" name="Rectangle"/>
          <p:cNvSpPr/>
          <p:nvPr/>
        </p:nvSpPr>
        <p:spPr>
          <a:xfrm rot="2455719">
            <a:off x="340850" y="3366370"/>
            <a:ext cx="603000" cy="189824"/>
          </a:xfrm>
          <a:prstGeom prst="rect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344" name="Rectangle"/>
          <p:cNvSpPr/>
          <p:nvPr/>
        </p:nvSpPr>
        <p:spPr>
          <a:xfrm rot="2455719">
            <a:off x="1970391" y="3305274"/>
            <a:ext cx="243031" cy="207157"/>
          </a:xfrm>
          <a:prstGeom prst="rect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345" name="Rectangle"/>
          <p:cNvSpPr/>
          <p:nvPr/>
        </p:nvSpPr>
        <p:spPr>
          <a:xfrm rot="2455719">
            <a:off x="3610053" y="3317461"/>
            <a:ext cx="194666" cy="105976"/>
          </a:xfrm>
          <a:prstGeom prst="rect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346" name="Residuals"/>
          <p:cNvSpPr txBox="1"/>
          <p:nvPr/>
        </p:nvSpPr>
        <p:spPr>
          <a:xfrm>
            <a:off x="1787149" y="4051517"/>
            <a:ext cx="1389161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Residuals</a:t>
            </a:r>
          </a:p>
        </p:txBody>
      </p:sp>
      <p:sp>
        <p:nvSpPr>
          <p:cNvPr id="347" name="Models"/>
          <p:cNvSpPr txBox="1"/>
          <p:nvPr/>
        </p:nvSpPr>
        <p:spPr>
          <a:xfrm>
            <a:off x="263591" y="656481"/>
            <a:ext cx="4749055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23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Models on known geometry faults</a:t>
            </a:r>
          </a:p>
        </p:txBody>
      </p:sp>
      <p:sp>
        <p:nvSpPr>
          <p:cNvPr id="348" name="The best fit model is the 2 fault model…"/>
          <p:cNvSpPr txBox="1"/>
          <p:nvPr/>
        </p:nvSpPr>
        <p:spPr>
          <a:xfrm>
            <a:off x="5178205" y="3730509"/>
            <a:ext cx="3878945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>
                <a:solidFill>
                  <a:srgbClr val="941100"/>
                </a:solidFill>
              </a:defRPr>
            </a:pPr>
            <a:r>
              <a:rPr sz="1800" dirty="0"/>
              <a:t>The best fit model is the 2 fault model</a:t>
            </a:r>
            <a:r>
              <a:rPr lang="es-ES" sz="1800" dirty="0"/>
              <a:t> w</a:t>
            </a:r>
            <a:r>
              <a:rPr sz="1800" dirty="0" err="1"/>
              <a:t>ith</a:t>
            </a:r>
            <a:r>
              <a:rPr sz="1800" dirty="0"/>
              <a:t> </a:t>
            </a:r>
            <a:r>
              <a:rPr lang="en-US" sz="1800" dirty="0" smtClean="0"/>
              <a:t>right lateral </a:t>
            </a:r>
            <a:r>
              <a:rPr sz="1800" dirty="0" smtClean="0"/>
              <a:t>strike </a:t>
            </a:r>
            <a:r>
              <a:rPr sz="1800" dirty="0"/>
              <a:t>slip motion on the </a:t>
            </a:r>
            <a:r>
              <a:rPr sz="1800" dirty="0" err="1"/>
              <a:t>Caño</a:t>
            </a:r>
            <a:r>
              <a:rPr sz="1800" dirty="0"/>
              <a:t> Negro Fault</a:t>
            </a:r>
            <a:r>
              <a:rPr lang="es-ES" sz="1800" dirty="0"/>
              <a:t> </a:t>
            </a:r>
            <a:r>
              <a:rPr sz="1800" dirty="0"/>
              <a:t>and reverse motion on the </a:t>
            </a:r>
            <a:r>
              <a:rPr sz="1800" dirty="0" err="1"/>
              <a:t>Upala</a:t>
            </a:r>
            <a:r>
              <a:rPr sz="1800" dirty="0"/>
              <a:t> Fault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Bijagua_map_profile2.png" descr="Bijagua_map_profil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99040" y="145621"/>
            <a:ext cx="3454902" cy="4852258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Coseismic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Co</a:t>
            </a:r>
            <a:r>
              <a:rPr lang="es-ES" dirty="0"/>
              <a:t>-</a:t>
            </a:r>
            <a:r>
              <a:rPr dirty="0"/>
              <a:t>seismic </a:t>
            </a:r>
          </a:p>
          <a:p>
            <a:r>
              <a:rPr dirty="0"/>
              <a:t>Ground Deformation</a:t>
            </a:r>
          </a:p>
        </p:txBody>
      </p:sp>
      <p:sp>
        <p:nvSpPr>
          <p:cNvPr id="352" name="Body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353" name="CoseismicStack_EGU.png" descr="CoseismicStack_EGU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8741" y="1354037"/>
            <a:ext cx="4148168" cy="2918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008" t="500" r="340"/>
          <a:stretch>
            <a:fillRect/>
          </a:stretch>
        </p:blipFill>
        <p:spPr>
          <a:xfrm>
            <a:off x="3301132" y="1131857"/>
            <a:ext cx="621111" cy="4737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26" y="0"/>
                </a:moveTo>
                <a:cubicBezTo>
                  <a:pt x="5792" y="100"/>
                  <a:pt x="4564" y="268"/>
                  <a:pt x="4541" y="597"/>
                </a:cubicBezTo>
                <a:cubicBezTo>
                  <a:pt x="4513" y="990"/>
                  <a:pt x="4463" y="1622"/>
                  <a:pt x="4430" y="1990"/>
                </a:cubicBezTo>
                <a:cubicBezTo>
                  <a:pt x="4344" y="2974"/>
                  <a:pt x="1165" y="5645"/>
                  <a:pt x="856" y="4993"/>
                </a:cubicBezTo>
                <a:cubicBezTo>
                  <a:pt x="380" y="3990"/>
                  <a:pt x="146" y="5534"/>
                  <a:pt x="0" y="8177"/>
                </a:cubicBezTo>
                <a:cubicBezTo>
                  <a:pt x="76" y="8716"/>
                  <a:pt x="143" y="9268"/>
                  <a:pt x="248" y="9353"/>
                </a:cubicBezTo>
                <a:cubicBezTo>
                  <a:pt x="256" y="9359"/>
                  <a:pt x="255" y="9365"/>
                  <a:pt x="262" y="9371"/>
                </a:cubicBezTo>
                <a:cubicBezTo>
                  <a:pt x="502" y="9319"/>
                  <a:pt x="920" y="9606"/>
                  <a:pt x="1284" y="10131"/>
                </a:cubicBezTo>
                <a:cubicBezTo>
                  <a:pt x="1577" y="10553"/>
                  <a:pt x="1644" y="10904"/>
                  <a:pt x="1629" y="11198"/>
                </a:cubicBezTo>
                <a:cubicBezTo>
                  <a:pt x="2015" y="11235"/>
                  <a:pt x="2357" y="11482"/>
                  <a:pt x="2829" y="12265"/>
                </a:cubicBezTo>
                <a:cubicBezTo>
                  <a:pt x="3971" y="14158"/>
                  <a:pt x="4067" y="19007"/>
                  <a:pt x="2995" y="20551"/>
                </a:cubicBezTo>
                <a:cubicBezTo>
                  <a:pt x="2529" y="21222"/>
                  <a:pt x="3854" y="21391"/>
                  <a:pt x="6873" y="21473"/>
                </a:cubicBezTo>
                <a:cubicBezTo>
                  <a:pt x="8092" y="21375"/>
                  <a:pt x="8848" y="21215"/>
                  <a:pt x="8819" y="20876"/>
                </a:cubicBezTo>
                <a:cubicBezTo>
                  <a:pt x="8786" y="20484"/>
                  <a:pt x="8951" y="20171"/>
                  <a:pt x="9192" y="20171"/>
                </a:cubicBezTo>
                <a:cubicBezTo>
                  <a:pt x="9433" y="20171"/>
                  <a:pt x="9598" y="20484"/>
                  <a:pt x="9565" y="20876"/>
                </a:cubicBezTo>
                <a:cubicBezTo>
                  <a:pt x="9533" y="21252"/>
                  <a:pt x="10768" y="21410"/>
                  <a:pt x="12794" y="21491"/>
                </a:cubicBezTo>
                <a:cubicBezTo>
                  <a:pt x="14834" y="21401"/>
                  <a:pt x="16313" y="21267"/>
                  <a:pt x="16231" y="21093"/>
                </a:cubicBezTo>
                <a:cubicBezTo>
                  <a:pt x="15894" y="20383"/>
                  <a:pt x="17155" y="19124"/>
                  <a:pt x="17735" y="19592"/>
                </a:cubicBezTo>
                <a:cubicBezTo>
                  <a:pt x="18077" y="19867"/>
                  <a:pt x="18074" y="20210"/>
                  <a:pt x="17708" y="20786"/>
                </a:cubicBezTo>
                <a:cubicBezTo>
                  <a:pt x="17562" y="21016"/>
                  <a:pt x="17531" y="21173"/>
                  <a:pt x="17584" y="21292"/>
                </a:cubicBezTo>
                <a:cubicBezTo>
                  <a:pt x="18281" y="21220"/>
                  <a:pt x="18879" y="21134"/>
                  <a:pt x="18826" y="21021"/>
                </a:cubicBezTo>
                <a:cubicBezTo>
                  <a:pt x="18354" y="20026"/>
                  <a:pt x="19054" y="19179"/>
                  <a:pt x="19737" y="19918"/>
                </a:cubicBezTo>
                <a:cubicBezTo>
                  <a:pt x="20074" y="20283"/>
                  <a:pt x="20241" y="20815"/>
                  <a:pt x="20109" y="21093"/>
                </a:cubicBezTo>
                <a:cubicBezTo>
                  <a:pt x="19977" y="21372"/>
                  <a:pt x="20276" y="21600"/>
                  <a:pt x="20772" y="21600"/>
                </a:cubicBezTo>
                <a:cubicBezTo>
                  <a:pt x="20892" y="21600"/>
                  <a:pt x="20974" y="21476"/>
                  <a:pt x="21062" y="21365"/>
                </a:cubicBezTo>
                <a:lnTo>
                  <a:pt x="20965" y="20496"/>
                </a:lnTo>
                <a:cubicBezTo>
                  <a:pt x="20928" y="20574"/>
                  <a:pt x="20904" y="20663"/>
                  <a:pt x="20841" y="20714"/>
                </a:cubicBezTo>
                <a:cubicBezTo>
                  <a:pt x="20613" y="20897"/>
                  <a:pt x="20306" y="20794"/>
                  <a:pt x="20165" y="20496"/>
                </a:cubicBezTo>
                <a:cubicBezTo>
                  <a:pt x="20024" y="20199"/>
                  <a:pt x="20102" y="19812"/>
                  <a:pt x="20330" y="19628"/>
                </a:cubicBezTo>
                <a:cubicBezTo>
                  <a:pt x="20444" y="19536"/>
                  <a:pt x="20567" y="19518"/>
                  <a:pt x="20689" y="19556"/>
                </a:cubicBezTo>
                <a:cubicBezTo>
                  <a:pt x="20771" y="19581"/>
                  <a:pt x="20833" y="19663"/>
                  <a:pt x="20896" y="19737"/>
                </a:cubicBezTo>
                <a:cubicBezTo>
                  <a:pt x="20838" y="18911"/>
                  <a:pt x="20958" y="18104"/>
                  <a:pt x="21200" y="17910"/>
                </a:cubicBezTo>
                <a:cubicBezTo>
                  <a:pt x="21417" y="17735"/>
                  <a:pt x="21530" y="15694"/>
                  <a:pt x="21600" y="12844"/>
                </a:cubicBezTo>
                <a:lnTo>
                  <a:pt x="21586" y="10601"/>
                </a:lnTo>
                <a:cubicBezTo>
                  <a:pt x="21537" y="4555"/>
                  <a:pt x="21432" y="1706"/>
                  <a:pt x="21352" y="4269"/>
                </a:cubicBezTo>
                <a:cubicBezTo>
                  <a:pt x="21251" y="7469"/>
                  <a:pt x="21004" y="9149"/>
                  <a:pt x="20565" y="9624"/>
                </a:cubicBezTo>
                <a:cubicBezTo>
                  <a:pt x="20459" y="9739"/>
                  <a:pt x="20378" y="9778"/>
                  <a:pt x="20289" y="9841"/>
                </a:cubicBezTo>
                <a:cubicBezTo>
                  <a:pt x="20380" y="9915"/>
                  <a:pt x="20482" y="9978"/>
                  <a:pt x="20537" y="10094"/>
                </a:cubicBezTo>
                <a:cubicBezTo>
                  <a:pt x="20625" y="10280"/>
                  <a:pt x="20483" y="10659"/>
                  <a:pt x="20261" y="11053"/>
                </a:cubicBezTo>
                <a:cubicBezTo>
                  <a:pt x="20542" y="11238"/>
                  <a:pt x="20742" y="11548"/>
                  <a:pt x="20565" y="11922"/>
                </a:cubicBezTo>
                <a:cubicBezTo>
                  <a:pt x="20426" y="12214"/>
                  <a:pt x="20129" y="12464"/>
                  <a:pt x="19916" y="12464"/>
                </a:cubicBezTo>
                <a:cubicBezTo>
                  <a:pt x="19680" y="12464"/>
                  <a:pt x="19511" y="12295"/>
                  <a:pt x="19392" y="12084"/>
                </a:cubicBezTo>
                <a:cubicBezTo>
                  <a:pt x="19123" y="12278"/>
                  <a:pt x="18955" y="12236"/>
                  <a:pt x="18798" y="11705"/>
                </a:cubicBezTo>
                <a:cubicBezTo>
                  <a:pt x="18774" y="11621"/>
                  <a:pt x="18773" y="11524"/>
                  <a:pt x="18757" y="11433"/>
                </a:cubicBezTo>
                <a:cubicBezTo>
                  <a:pt x="18425" y="12061"/>
                  <a:pt x="17992" y="11980"/>
                  <a:pt x="17045" y="11071"/>
                </a:cubicBezTo>
                <a:cubicBezTo>
                  <a:pt x="17004" y="11031"/>
                  <a:pt x="17014" y="11035"/>
                  <a:pt x="16976" y="10999"/>
                </a:cubicBezTo>
                <a:cubicBezTo>
                  <a:pt x="16564" y="11788"/>
                  <a:pt x="14722" y="13027"/>
                  <a:pt x="14506" y="12555"/>
                </a:cubicBezTo>
                <a:cubicBezTo>
                  <a:pt x="14408" y="12341"/>
                  <a:pt x="14389" y="11183"/>
                  <a:pt x="14464" y="9986"/>
                </a:cubicBezTo>
                <a:cubicBezTo>
                  <a:pt x="14559" y="8483"/>
                  <a:pt x="14411" y="7735"/>
                  <a:pt x="13981" y="7562"/>
                </a:cubicBezTo>
                <a:cubicBezTo>
                  <a:pt x="11874" y="6714"/>
                  <a:pt x="11919" y="6768"/>
                  <a:pt x="12518" y="5825"/>
                </a:cubicBezTo>
                <a:cubicBezTo>
                  <a:pt x="12996" y="5074"/>
                  <a:pt x="12978" y="4964"/>
                  <a:pt x="12449" y="5120"/>
                </a:cubicBezTo>
                <a:cubicBezTo>
                  <a:pt x="12101" y="5222"/>
                  <a:pt x="11195" y="4574"/>
                  <a:pt x="10420" y="3672"/>
                </a:cubicBezTo>
                <a:cubicBezTo>
                  <a:pt x="9280" y="2343"/>
                  <a:pt x="9086" y="1823"/>
                  <a:pt x="9441" y="959"/>
                </a:cubicBezTo>
                <a:cubicBezTo>
                  <a:pt x="9710" y="302"/>
                  <a:pt x="9171" y="97"/>
                  <a:pt x="7826" y="0"/>
                </a:cubicBezTo>
                <a:close/>
                <a:moveTo>
                  <a:pt x="17349" y="9733"/>
                </a:moveTo>
                <a:cubicBezTo>
                  <a:pt x="17339" y="9740"/>
                  <a:pt x="17331" y="9812"/>
                  <a:pt x="17321" y="9823"/>
                </a:cubicBezTo>
                <a:cubicBezTo>
                  <a:pt x="17373" y="9819"/>
                  <a:pt x="17421" y="9819"/>
                  <a:pt x="17473" y="9823"/>
                </a:cubicBezTo>
                <a:cubicBezTo>
                  <a:pt x="17444" y="9819"/>
                  <a:pt x="17372" y="9717"/>
                  <a:pt x="17349" y="9733"/>
                </a:cubicBezTo>
                <a:close/>
                <a:moveTo>
                  <a:pt x="18757" y="10492"/>
                </a:moveTo>
                <a:cubicBezTo>
                  <a:pt x="18727" y="10501"/>
                  <a:pt x="18690" y="10562"/>
                  <a:pt x="18660" y="10565"/>
                </a:cubicBezTo>
                <a:cubicBezTo>
                  <a:pt x="18688" y="10610"/>
                  <a:pt x="18692" y="10664"/>
                  <a:pt x="18715" y="10710"/>
                </a:cubicBezTo>
                <a:cubicBezTo>
                  <a:pt x="18723" y="10628"/>
                  <a:pt x="18742" y="10564"/>
                  <a:pt x="18757" y="10492"/>
                </a:cubicBezTo>
                <a:close/>
                <a:moveTo>
                  <a:pt x="110" y="11144"/>
                </a:moveTo>
                <a:cubicBezTo>
                  <a:pt x="79" y="11377"/>
                  <a:pt x="45" y="11483"/>
                  <a:pt x="14" y="11741"/>
                </a:cubicBezTo>
                <a:lnTo>
                  <a:pt x="635" y="11433"/>
                </a:lnTo>
                <a:cubicBezTo>
                  <a:pt x="559" y="11372"/>
                  <a:pt x="494" y="11375"/>
                  <a:pt x="414" y="11288"/>
                </a:cubicBezTo>
                <a:cubicBezTo>
                  <a:pt x="288" y="11152"/>
                  <a:pt x="192" y="11116"/>
                  <a:pt x="110" y="11144"/>
                </a:cubicBezTo>
                <a:close/>
                <a:moveTo>
                  <a:pt x="5797" y="12699"/>
                </a:moveTo>
                <a:cubicBezTo>
                  <a:pt x="5918" y="12737"/>
                  <a:pt x="6030" y="12822"/>
                  <a:pt x="6100" y="12971"/>
                </a:cubicBezTo>
                <a:cubicBezTo>
                  <a:pt x="6241" y="13268"/>
                  <a:pt x="6177" y="13673"/>
                  <a:pt x="5949" y="13857"/>
                </a:cubicBezTo>
                <a:cubicBezTo>
                  <a:pt x="5720" y="14041"/>
                  <a:pt x="5413" y="13938"/>
                  <a:pt x="5272" y="13640"/>
                </a:cubicBezTo>
                <a:cubicBezTo>
                  <a:pt x="5131" y="13343"/>
                  <a:pt x="5210" y="12956"/>
                  <a:pt x="5438" y="12772"/>
                </a:cubicBezTo>
                <a:cubicBezTo>
                  <a:pt x="5552" y="12680"/>
                  <a:pt x="5675" y="12662"/>
                  <a:pt x="5797" y="12699"/>
                </a:cubicBezTo>
                <a:close/>
                <a:moveTo>
                  <a:pt x="4927" y="15558"/>
                </a:moveTo>
                <a:cubicBezTo>
                  <a:pt x="5049" y="15595"/>
                  <a:pt x="5160" y="15680"/>
                  <a:pt x="5231" y="15829"/>
                </a:cubicBezTo>
                <a:cubicBezTo>
                  <a:pt x="5372" y="16127"/>
                  <a:pt x="5293" y="16532"/>
                  <a:pt x="5065" y="16716"/>
                </a:cubicBezTo>
                <a:cubicBezTo>
                  <a:pt x="4837" y="16899"/>
                  <a:pt x="4544" y="16796"/>
                  <a:pt x="4403" y="16498"/>
                </a:cubicBezTo>
                <a:cubicBezTo>
                  <a:pt x="4262" y="16201"/>
                  <a:pt x="4326" y="15814"/>
                  <a:pt x="4555" y="15630"/>
                </a:cubicBezTo>
                <a:cubicBezTo>
                  <a:pt x="4669" y="15538"/>
                  <a:pt x="4806" y="15520"/>
                  <a:pt x="4927" y="15558"/>
                </a:cubicBezTo>
                <a:close/>
                <a:moveTo>
                  <a:pt x="11055" y="19556"/>
                </a:moveTo>
                <a:cubicBezTo>
                  <a:pt x="11177" y="19593"/>
                  <a:pt x="11288" y="19678"/>
                  <a:pt x="11359" y="19827"/>
                </a:cubicBezTo>
                <a:cubicBezTo>
                  <a:pt x="11500" y="20125"/>
                  <a:pt x="11435" y="20530"/>
                  <a:pt x="11207" y="20714"/>
                </a:cubicBezTo>
                <a:cubicBezTo>
                  <a:pt x="10979" y="20897"/>
                  <a:pt x="10672" y="20794"/>
                  <a:pt x="10531" y="20496"/>
                </a:cubicBezTo>
                <a:cubicBezTo>
                  <a:pt x="10390" y="20199"/>
                  <a:pt x="10455" y="19812"/>
                  <a:pt x="10683" y="19628"/>
                </a:cubicBezTo>
                <a:cubicBezTo>
                  <a:pt x="10797" y="19536"/>
                  <a:pt x="10934" y="19518"/>
                  <a:pt x="11055" y="19556"/>
                </a:cubicBezTo>
                <a:close/>
                <a:moveTo>
                  <a:pt x="1422" y="20804"/>
                </a:moveTo>
                <a:cubicBezTo>
                  <a:pt x="954" y="20698"/>
                  <a:pt x="221" y="20959"/>
                  <a:pt x="221" y="21365"/>
                </a:cubicBezTo>
                <a:cubicBezTo>
                  <a:pt x="221" y="21488"/>
                  <a:pt x="622" y="21600"/>
                  <a:pt x="1118" y="21600"/>
                </a:cubicBezTo>
                <a:cubicBezTo>
                  <a:pt x="1614" y="21600"/>
                  <a:pt x="1909" y="21340"/>
                  <a:pt x="1767" y="21039"/>
                </a:cubicBezTo>
                <a:cubicBezTo>
                  <a:pt x="1708" y="20916"/>
                  <a:pt x="1577" y="20839"/>
                  <a:pt x="1422" y="208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6" name="Flowerstructure1.png" descr="Flowerstructure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62318" y="664701"/>
            <a:ext cx="1148963" cy="1378672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PICO 1.15."/>
          <p:cNvSpPr txBox="1"/>
          <p:nvPr/>
        </p:nvSpPr>
        <p:spPr>
          <a:xfrm>
            <a:off x="7784834" y="4846480"/>
            <a:ext cx="1360623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spcBef>
                <a:spcPts val="700"/>
              </a:spcBef>
              <a:defRPr sz="2000"/>
            </a:lvl1pPr>
          </a:lstStyle>
          <a:p>
            <a:r>
              <a:rPr dirty="0"/>
              <a:t>PICO 1.15.</a:t>
            </a:r>
          </a:p>
        </p:txBody>
      </p:sp>
      <p:sp>
        <p:nvSpPr>
          <p:cNvPr id="358" name="New Geodetic…"/>
          <p:cNvSpPr txBox="1"/>
          <p:nvPr/>
        </p:nvSpPr>
        <p:spPr>
          <a:xfrm rot="19228704">
            <a:off x="7968478" y="3539618"/>
            <a:ext cx="1186965" cy="467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>
              <a:defRPr>
                <a:solidFill>
                  <a:srgbClr val="941100"/>
                </a:solidFill>
              </a:defRPr>
            </a:pPr>
            <a:r>
              <a:rPr dirty="0"/>
              <a:t>New Geodetic</a:t>
            </a:r>
          </a:p>
          <a:p>
            <a:pPr>
              <a:defRPr>
                <a:solidFill>
                  <a:srgbClr val="941100"/>
                </a:solidFill>
              </a:defRPr>
            </a:pPr>
            <a:r>
              <a:rPr dirty="0"/>
              <a:t>locations</a:t>
            </a:r>
          </a:p>
        </p:txBody>
      </p:sp>
      <p:sp>
        <p:nvSpPr>
          <p:cNvPr id="359" name="Line"/>
          <p:cNvSpPr/>
          <p:nvPr/>
        </p:nvSpPr>
        <p:spPr>
          <a:xfrm flipH="1" flipV="1">
            <a:off x="6335922" y="1605572"/>
            <a:ext cx="2003192" cy="2175243"/>
          </a:xfrm>
          <a:prstGeom prst="line">
            <a:avLst/>
          </a:prstGeom>
          <a:ln w="25400">
            <a:solidFill>
              <a:srgbClr val="941100"/>
            </a:solidFill>
            <a:miter/>
            <a:tailEnd type="arrow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360" name="Line"/>
          <p:cNvSpPr/>
          <p:nvPr/>
        </p:nvSpPr>
        <p:spPr>
          <a:xfrm flipH="1">
            <a:off x="6328194" y="3771925"/>
            <a:ext cx="2008606" cy="517779"/>
          </a:xfrm>
          <a:prstGeom prst="line">
            <a:avLst/>
          </a:prstGeom>
          <a:ln w="25400">
            <a:solidFill>
              <a:srgbClr val="941100"/>
            </a:solidFill>
            <a:miter/>
            <a:tailEnd type="arrow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" name="5-Point Star 1">
            <a:extLst>
              <a:ext uri="{FF2B5EF4-FFF2-40B4-BE49-F238E27FC236}">
                <a16:creationId xmlns:a16="http://schemas.microsoft.com/office/drawing/2014/main" id="{E54CFDA8-041A-E340-9451-9B0B7C1B8EFE}"/>
              </a:ext>
            </a:extLst>
          </p:cNvPr>
          <p:cNvSpPr/>
          <p:nvPr/>
        </p:nvSpPr>
        <p:spPr>
          <a:xfrm>
            <a:off x="7587320" y="2442695"/>
            <a:ext cx="45719" cy="45719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8A4CC3-53E1-DC44-BC85-37E55B5964DD}"/>
              </a:ext>
            </a:extLst>
          </p:cNvPr>
          <p:cNvSpPr txBox="1"/>
          <p:nvPr/>
        </p:nvSpPr>
        <p:spPr>
          <a:xfrm>
            <a:off x="7645424" y="2312688"/>
            <a:ext cx="138274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just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3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Seismic  location</a:t>
            </a:r>
          </a:p>
          <a:p>
            <a:pPr marL="0" marR="0" indent="0" algn="just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Geodetic location</a:t>
            </a:r>
            <a:endParaRPr kumimoji="0" lang="en-GB" sz="13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16E556AE-EE25-1A4D-9992-0B5ACD842B27}"/>
              </a:ext>
            </a:extLst>
          </p:cNvPr>
          <p:cNvSpPr/>
          <p:nvPr/>
        </p:nvSpPr>
        <p:spPr>
          <a:xfrm>
            <a:off x="7590274" y="2632227"/>
            <a:ext cx="45719" cy="45719"/>
          </a:xfrm>
          <a:prstGeom prst="star5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570591DC-735A-E341-86BE-0549FC1C5BA7}"/>
              </a:ext>
            </a:extLst>
          </p:cNvPr>
          <p:cNvSpPr/>
          <p:nvPr/>
        </p:nvSpPr>
        <p:spPr>
          <a:xfrm>
            <a:off x="6280772" y="1661125"/>
            <a:ext cx="45719" cy="45719"/>
          </a:xfrm>
          <a:prstGeom prst="star5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48B9D1FD-8115-4F40-8A0C-11B05F0541F8}"/>
              </a:ext>
            </a:extLst>
          </p:cNvPr>
          <p:cNvSpPr/>
          <p:nvPr/>
        </p:nvSpPr>
        <p:spPr>
          <a:xfrm>
            <a:off x="6390914" y="1861475"/>
            <a:ext cx="45719" cy="45719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3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itle 1"/>
          <p:cNvSpPr txBox="1">
            <a:spLocks noGrp="1"/>
          </p:cNvSpPr>
          <p:nvPr>
            <p:ph type="title"/>
          </p:nvPr>
        </p:nvSpPr>
        <p:spPr>
          <a:xfrm>
            <a:off x="446553" y="1183083"/>
            <a:ext cx="4562844" cy="1932234"/>
          </a:xfrm>
          <a:prstGeom prst="rect">
            <a:avLst/>
          </a:prstGeom>
        </p:spPr>
        <p:txBody>
          <a:bodyPr/>
          <a:lstStyle>
            <a:lvl1pPr defTabSz="390905">
              <a:defRPr sz="2508"/>
            </a:lvl1pPr>
          </a:lstStyle>
          <a:p>
            <a:r>
              <a:rPr dirty="0"/>
              <a:t>Kinematics of the Guanacaste Volcanic Arc sliver boundary, Costa Rica, revealed by deformation during the 2016 </a:t>
            </a:r>
            <a:r>
              <a:rPr dirty="0" err="1"/>
              <a:t>Bijagua</a:t>
            </a:r>
            <a:r>
              <a:rPr dirty="0"/>
              <a:t> earthquake sequence.</a:t>
            </a:r>
          </a:p>
        </p:txBody>
      </p:sp>
      <p:sp>
        <p:nvSpPr>
          <p:cNvPr id="362" name="Subtitle 2"/>
          <p:cNvSpPr txBox="1">
            <a:spLocks noGrp="1"/>
          </p:cNvSpPr>
          <p:nvPr>
            <p:ph type="body" sz="quarter" idx="1"/>
          </p:nvPr>
        </p:nvSpPr>
        <p:spPr>
          <a:xfrm>
            <a:off x="370800" y="3459738"/>
            <a:ext cx="5259600" cy="980852"/>
          </a:xfrm>
          <a:prstGeom prst="rect">
            <a:avLst/>
          </a:prstGeom>
        </p:spPr>
        <p:txBody>
          <a:bodyPr/>
          <a:lstStyle/>
          <a:p>
            <a:pPr defTabSz="534923">
              <a:spcBef>
                <a:spcPts val="500"/>
              </a:spcBef>
              <a:defRPr sz="1560"/>
            </a:pPr>
            <a:r>
              <a:rPr dirty="0"/>
              <a:t>María Cristina Araya </a:t>
            </a:r>
            <a:r>
              <a:rPr baseline="31999" dirty="0"/>
              <a:t>1,2</a:t>
            </a:r>
            <a:r>
              <a:rPr dirty="0"/>
              <a:t> </a:t>
            </a:r>
            <a:r>
              <a:rPr sz="1092" dirty="0"/>
              <a:t>(</a:t>
            </a:r>
            <a:r>
              <a:rPr sz="1092" dirty="0">
                <a:hlinkClick r:id="rId2"/>
              </a:rPr>
              <a:t>ma17417@bristol.ac.uk</a:t>
            </a:r>
            <a:r>
              <a:rPr sz="1092" dirty="0"/>
              <a:t>)</a:t>
            </a:r>
            <a:endParaRPr sz="1170" dirty="0"/>
          </a:p>
          <a:p>
            <a:pPr defTabSz="534923">
              <a:spcBef>
                <a:spcPts val="500"/>
              </a:spcBef>
              <a:defRPr sz="1560"/>
            </a:pPr>
            <a:r>
              <a:rPr dirty="0" err="1"/>
              <a:t>Dr</a:t>
            </a:r>
            <a:r>
              <a:rPr lang="es-ES" dirty="0"/>
              <a:t>.</a:t>
            </a:r>
            <a:r>
              <a:rPr dirty="0"/>
              <a:t> Juliet Biggs </a:t>
            </a:r>
            <a:r>
              <a:rPr baseline="31999" dirty="0"/>
              <a:t>1</a:t>
            </a:r>
          </a:p>
          <a:p>
            <a:pPr defTabSz="534923">
              <a:lnSpc>
                <a:spcPct val="100000"/>
              </a:lnSpc>
              <a:spcBef>
                <a:spcPts val="0"/>
              </a:spcBef>
              <a:defRPr sz="935"/>
            </a:pPr>
            <a:endParaRPr baseline="31999" dirty="0"/>
          </a:p>
          <a:p>
            <a:pPr defTabSz="534923">
              <a:lnSpc>
                <a:spcPct val="100000"/>
              </a:lnSpc>
              <a:spcBef>
                <a:spcPts val="0"/>
              </a:spcBef>
              <a:defRPr sz="935"/>
            </a:pPr>
            <a:r>
              <a:rPr dirty="0"/>
              <a:t>1- University of Bristol</a:t>
            </a:r>
          </a:p>
          <a:p>
            <a:pPr defTabSz="534923">
              <a:lnSpc>
                <a:spcPct val="100000"/>
              </a:lnSpc>
              <a:spcBef>
                <a:spcPts val="0"/>
              </a:spcBef>
              <a:defRPr sz="935"/>
            </a:pPr>
            <a:r>
              <a:rPr dirty="0"/>
              <a:t>2- University of Costa Rica</a:t>
            </a:r>
          </a:p>
        </p:txBody>
      </p:sp>
      <p:sp>
        <p:nvSpPr>
          <p:cNvPr id="363" name="PICO 1.15."/>
          <p:cNvSpPr txBox="1"/>
          <p:nvPr/>
        </p:nvSpPr>
        <p:spPr>
          <a:xfrm>
            <a:off x="7635017" y="-1681"/>
            <a:ext cx="2033589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700"/>
              </a:spcBef>
              <a:defRPr sz="230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dirty="0"/>
              <a:t>PICO 1.15.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mapaubicacion_local_estaciones.png" descr="mapaubicacion_local_estaciones.png"/>
          <p:cNvPicPr>
            <a:picLocks noChangeAspect="1"/>
          </p:cNvPicPr>
          <p:nvPr/>
        </p:nvPicPr>
        <p:blipFill>
          <a:blip r:embed="rId3">
            <a:extLst/>
          </a:blip>
          <a:srcRect l="54373"/>
          <a:stretch>
            <a:fillRect/>
          </a:stretch>
        </p:blipFill>
        <p:spPr>
          <a:xfrm>
            <a:off x="5629949" y="917773"/>
            <a:ext cx="2363987" cy="2825354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Guanacaste Volcanic Arc Sliver (GVAS) &amp; the Haciendas Chiripa Fault System (HCFS)"/>
          <p:cNvSpPr txBox="1">
            <a:spLocks noGrp="1"/>
          </p:cNvSpPr>
          <p:nvPr>
            <p:ph type="title"/>
          </p:nvPr>
        </p:nvSpPr>
        <p:spPr>
          <a:xfrm>
            <a:off x="370799" y="-27187"/>
            <a:ext cx="8402402" cy="99417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Guanacaste Volcanic Arc Sliver (GVAS) &amp; the Haciendas Chiripa Fault System (HCFS)</a:t>
            </a:r>
          </a:p>
        </p:txBody>
      </p:sp>
      <p:sp>
        <p:nvSpPr>
          <p:cNvPr id="368" name="The GVAS is a rigid block, with similar velocity vectors along the forearc.…"/>
          <p:cNvSpPr txBox="1">
            <a:spLocks noGrp="1"/>
          </p:cNvSpPr>
          <p:nvPr>
            <p:ph type="body" sz="half" idx="1"/>
          </p:nvPr>
        </p:nvSpPr>
        <p:spPr>
          <a:xfrm>
            <a:off x="107572" y="3833019"/>
            <a:ext cx="4449169" cy="1219399"/>
          </a:xfrm>
          <a:prstGeom prst="rect">
            <a:avLst/>
          </a:prstGeom>
        </p:spPr>
        <p:txBody>
          <a:bodyPr/>
          <a:lstStyle/>
          <a:p>
            <a:pPr marL="208756" indent="-208756" defTabSz="617219">
              <a:spcBef>
                <a:spcPts val="600"/>
              </a:spcBef>
              <a:buSzPct val="30000"/>
              <a:buFont typeface="Wingdings"/>
              <a:buBlip>
                <a:blip r:embed="rId4"/>
              </a:buBlip>
              <a:defRPr sz="1170"/>
            </a:pPr>
            <a:r>
              <a:t>The GVAS is a </a:t>
            </a:r>
            <a:r>
              <a:rPr u="sng"/>
              <a:t>rigid block</a:t>
            </a:r>
            <a:r>
              <a:t>, with similar velocity vectors along the forearc.</a:t>
            </a:r>
          </a:p>
          <a:p>
            <a:pPr marL="208756" indent="-208756" defTabSz="617219">
              <a:spcBef>
                <a:spcPts val="600"/>
              </a:spcBef>
              <a:buSzPct val="30000"/>
              <a:buFont typeface="Wingdings"/>
              <a:buBlip>
                <a:blip r:embed="rId4"/>
              </a:buBlip>
              <a:defRPr sz="1170"/>
            </a:pPr>
            <a:r>
              <a:t>The forearc sliver has a velocity a rate 11 mm/yr, relative to the Caribbean plate. </a:t>
            </a:r>
          </a:p>
          <a:p>
            <a:pPr marL="208756" indent="-208756" defTabSz="617219">
              <a:spcBef>
                <a:spcPts val="600"/>
              </a:spcBef>
              <a:buSzPct val="30000"/>
              <a:buFont typeface="Wingdings"/>
              <a:buBlip>
                <a:blip r:embed="rId4"/>
              </a:buBlip>
              <a:defRPr sz="1170"/>
            </a:pPr>
            <a:r>
              <a:t>GPS spacing near the arc is very large (Distance &gt;30 km between stations).</a:t>
            </a:r>
          </a:p>
        </p:txBody>
      </p:sp>
      <p:sp>
        <p:nvSpPr>
          <p:cNvPr id="369" name="HCFS has NW-striking right lateral strike slip faults, and the Upala thrust fault.…"/>
          <p:cNvSpPr txBox="1"/>
          <p:nvPr/>
        </p:nvSpPr>
        <p:spPr>
          <a:xfrm>
            <a:off x="4587259" y="3833019"/>
            <a:ext cx="4449169" cy="1219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136851" indent="-136851" defTabSz="404621">
              <a:lnSpc>
                <a:spcPct val="90000"/>
              </a:lnSpc>
              <a:spcBef>
                <a:spcPts val="400"/>
              </a:spcBef>
              <a:buSzPct val="30000"/>
              <a:buFont typeface="Wingdings"/>
              <a:buBlip>
                <a:blip r:embed="rId4"/>
              </a:buBlip>
              <a:defRPr sz="1179"/>
            </a:pPr>
            <a:r>
              <a:t>HCFS has NW-striking right lateral strike slip faults, and the Upala thrust fault.</a:t>
            </a:r>
            <a:endParaRPr sz="708"/>
          </a:p>
          <a:p>
            <a:pPr marL="136851" indent="-136851" defTabSz="404621">
              <a:lnSpc>
                <a:spcPct val="90000"/>
              </a:lnSpc>
              <a:spcBef>
                <a:spcPts val="400"/>
              </a:spcBef>
              <a:buSzPct val="30000"/>
              <a:buFont typeface="Wingdings"/>
              <a:buBlip>
                <a:blip r:embed="rId4"/>
              </a:buBlip>
              <a:defRPr sz="1179"/>
            </a:pPr>
            <a:r>
              <a:t>The fault system is located 10 km behind the volcanic centres</a:t>
            </a:r>
            <a:endParaRPr sz="708"/>
          </a:p>
          <a:p>
            <a:pPr marL="136851" indent="-136851" defTabSz="404621">
              <a:lnSpc>
                <a:spcPct val="90000"/>
              </a:lnSpc>
              <a:spcBef>
                <a:spcPts val="400"/>
              </a:spcBef>
              <a:buSzPct val="30000"/>
              <a:buFont typeface="Wingdings"/>
              <a:buBlip>
                <a:blip r:embed="rId4"/>
              </a:buBlip>
              <a:defRPr sz="1179"/>
            </a:pPr>
            <a:r>
              <a:t>In the past 20 yrs, two seismic sequences with the main earthquake of Mw 5.4.  </a:t>
            </a:r>
          </a:p>
          <a:p>
            <a:pPr marL="136851" indent="-136851" defTabSz="404621">
              <a:lnSpc>
                <a:spcPct val="90000"/>
              </a:lnSpc>
              <a:spcBef>
                <a:spcPts val="400"/>
              </a:spcBef>
              <a:buSzPct val="30000"/>
              <a:buFont typeface="Wingdings"/>
              <a:buBlip>
                <a:blip r:embed="rId4"/>
              </a:buBlip>
              <a:defRPr sz="1179"/>
            </a:pPr>
            <a:r>
              <a:t>The last one occurred in July 2016 (in red)</a:t>
            </a:r>
          </a:p>
        </p:txBody>
      </p:sp>
      <p:pic>
        <p:nvPicPr>
          <p:cNvPr id="370" name="mapaubicacion_CR.png" descr="mapaubicacion_C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7614" y="917773"/>
            <a:ext cx="3469261" cy="2825354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Haciendas Chiripa fault system"/>
          <p:cNvSpPr txBox="1"/>
          <p:nvPr/>
        </p:nvSpPr>
        <p:spPr>
          <a:xfrm rot="21600000">
            <a:off x="3438208" y="484843"/>
            <a:ext cx="1706334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200">
                <a:solidFill>
                  <a:srgbClr val="941100"/>
                </a:solidFill>
              </a:defRPr>
            </a:lvl1pPr>
          </a:lstStyle>
          <a:p>
            <a:r>
              <a:t>Haciendas Chiripa fault system</a:t>
            </a:r>
          </a:p>
        </p:txBody>
      </p:sp>
      <p:sp>
        <p:nvSpPr>
          <p:cNvPr id="372" name="Line"/>
          <p:cNvSpPr/>
          <p:nvPr/>
        </p:nvSpPr>
        <p:spPr>
          <a:xfrm flipH="1">
            <a:off x="2312481" y="703182"/>
            <a:ext cx="1579578" cy="749471"/>
          </a:xfrm>
          <a:prstGeom prst="line">
            <a:avLst/>
          </a:prstGeom>
          <a:ln w="25400">
            <a:solidFill>
              <a:srgbClr val="941100"/>
            </a:solidFill>
            <a:miter/>
            <a:tailEnd type="arrow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3" name="Line"/>
          <p:cNvSpPr/>
          <p:nvPr/>
        </p:nvSpPr>
        <p:spPr>
          <a:xfrm flipV="1">
            <a:off x="2263278" y="972169"/>
            <a:ext cx="3368409" cy="408137"/>
          </a:xfrm>
          <a:prstGeom prst="line">
            <a:avLst/>
          </a:prstGeom>
          <a:ln w="127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4" name="Line"/>
          <p:cNvSpPr/>
          <p:nvPr/>
        </p:nvSpPr>
        <p:spPr>
          <a:xfrm>
            <a:off x="2278493" y="1609810"/>
            <a:ext cx="3340534" cy="2107722"/>
          </a:xfrm>
          <a:prstGeom prst="line">
            <a:avLst/>
          </a:prstGeom>
          <a:ln w="127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InSAR image corrections for Topography, Geometry and Atmospheric delays."/>
          <p:cNvSpPr txBox="1">
            <a:spLocks noGrp="1"/>
          </p:cNvSpPr>
          <p:nvPr>
            <p:ph type="title"/>
          </p:nvPr>
        </p:nvSpPr>
        <p:spPr>
          <a:xfrm>
            <a:off x="367082" y="171516"/>
            <a:ext cx="8402402" cy="36463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dirty="0" err="1"/>
              <a:t>InSAR</a:t>
            </a:r>
            <a:r>
              <a:rPr dirty="0"/>
              <a:t> image corrections for Topography, Geometry and Atmospheric delays.</a:t>
            </a:r>
          </a:p>
        </p:txBody>
      </p:sp>
      <p:sp>
        <p:nvSpPr>
          <p:cNvPr id="392" name="GAMMA for interferograms"/>
          <p:cNvSpPr txBox="1"/>
          <p:nvPr/>
        </p:nvSpPr>
        <p:spPr>
          <a:xfrm>
            <a:off x="1387673" y="536146"/>
            <a:ext cx="2030602" cy="269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 defTabSz="342900">
              <a:defRPr sz="1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b="1" dirty="0"/>
              <a:t>GAMMA for interferograms</a:t>
            </a:r>
          </a:p>
        </p:txBody>
      </p:sp>
      <p:sp>
        <p:nvSpPr>
          <p:cNvPr id="393" name="30m DEM"/>
          <p:cNvSpPr txBox="1"/>
          <p:nvPr/>
        </p:nvSpPr>
        <p:spPr>
          <a:xfrm>
            <a:off x="4180284" y="536146"/>
            <a:ext cx="783466" cy="269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 defTabSz="342900">
              <a:defRPr sz="1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b="1" dirty="0"/>
              <a:t>30m DEM</a:t>
            </a:r>
          </a:p>
        </p:txBody>
      </p:sp>
      <p:sp>
        <p:nvSpPr>
          <p:cNvPr id="394" name="Unwrapped"/>
          <p:cNvSpPr txBox="1"/>
          <p:nvPr/>
        </p:nvSpPr>
        <p:spPr>
          <a:xfrm>
            <a:off x="6353770" y="536146"/>
            <a:ext cx="890867" cy="269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 defTabSz="342900">
              <a:defRPr sz="1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b="1" dirty="0"/>
              <a:t>Unwrapped</a:t>
            </a:r>
          </a:p>
        </p:txBody>
      </p:sp>
      <p:sp>
        <p:nvSpPr>
          <p:cNvPr id="395" name="GACOS Atmospheric corrections"/>
          <p:cNvSpPr txBox="1"/>
          <p:nvPr/>
        </p:nvSpPr>
        <p:spPr>
          <a:xfrm>
            <a:off x="984939" y="4306589"/>
            <a:ext cx="2836069" cy="269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8" tIns="26788" rIns="26788" bIns="26788" anchor="ctr">
            <a:spAutoFit/>
          </a:bodyPr>
          <a:lstStyle>
            <a:lvl1pPr defTabSz="342900">
              <a:defRPr sz="1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b="1" dirty="0"/>
              <a:t>GACOS </a:t>
            </a:r>
            <a:r>
              <a:rPr lang="en-US" b="1" dirty="0" smtClean="0"/>
              <a:t>a</a:t>
            </a:r>
            <a:r>
              <a:rPr b="1" dirty="0" smtClean="0"/>
              <a:t>tmospheric </a:t>
            </a:r>
            <a:r>
              <a:rPr b="1" dirty="0"/>
              <a:t>corrections</a:t>
            </a:r>
          </a:p>
        </p:txBody>
      </p:sp>
      <p:sp>
        <p:nvSpPr>
          <p:cNvPr id="396" name="Ramp"/>
          <p:cNvSpPr txBox="1"/>
          <p:nvPr/>
        </p:nvSpPr>
        <p:spPr>
          <a:xfrm>
            <a:off x="4336851" y="4303283"/>
            <a:ext cx="462865" cy="269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 defTabSz="342900">
              <a:defRPr sz="1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b="1" dirty="0"/>
              <a:t>Ramp</a:t>
            </a:r>
          </a:p>
        </p:txBody>
      </p:sp>
      <p:sp>
        <p:nvSpPr>
          <p:cNvPr id="397" name="Corrected"/>
          <p:cNvSpPr txBox="1"/>
          <p:nvPr/>
        </p:nvSpPr>
        <p:spPr>
          <a:xfrm>
            <a:off x="6407943" y="4303283"/>
            <a:ext cx="786672" cy="269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 defTabSz="342900">
              <a:defRPr sz="14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b="1" dirty="0"/>
              <a:t>Corrected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C1FA6E-84DE-DF4E-8ABC-2BAE4A4C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18" y="799307"/>
            <a:ext cx="6598763" cy="351287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hree unwrapped co-seismic interferograms"/>
          <p:cNvSpPr txBox="1"/>
          <p:nvPr/>
        </p:nvSpPr>
        <p:spPr>
          <a:xfrm>
            <a:off x="1048597" y="191354"/>
            <a:ext cx="4540410" cy="739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8" tIns="26788" rIns="26788" bIns="26788" anchor="ctr">
            <a:spAutoFit/>
          </a:bodyPr>
          <a:lstStyle>
            <a:lvl1pPr algn="ctr">
              <a:spcBef>
                <a:spcPts val="700"/>
              </a:spcBef>
              <a:defRPr sz="23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t>Three unwrapped co-seismic interferograms</a:t>
            </a:r>
          </a:p>
        </p:txBody>
      </p:sp>
      <p:graphicFrame>
        <p:nvGraphicFramePr>
          <p:cNvPr id="403" name="Table"/>
          <p:cNvGraphicFramePr/>
          <p:nvPr>
            <p:extLst>
              <p:ext uri="{D42A27DB-BD31-4B8C-83A1-F6EECF244321}">
                <p14:modId xmlns:p14="http://schemas.microsoft.com/office/powerpoint/2010/main" val="2188221307"/>
              </p:ext>
            </p:extLst>
          </p:nvPr>
        </p:nvGraphicFramePr>
        <p:xfrm>
          <a:off x="486702" y="3053981"/>
          <a:ext cx="5664200" cy="1438971"/>
        </p:xfrm>
        <a:graphic>
          <a:graphicData uri="http://schemas.openxmlformats.org/drawingml/2006/table">
            <a:tbl>
              <a:tblPr firstRow="1" firstCol="1" bandRow="1">
                <a:tableStyleId>{8F44A2F1-9E1F-4B54-A3A2-5F16C0AD49E2}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20177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  <a:sym typeface="Helvetica Neue"/>
                        </a:rPr>
                        <a:t>Interferogram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  <a:sym typeface="Helvetica Neue"/>
                        </a:rPr>
                        <a:t>Date 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  <a:sym typeface="Helvetica Neue"/>
                        </a:rPr>
                        <a:t>Date 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  <a:sym typeface="Helvetica Neue"/>
                        </a:rPr>
                        <a:t>Days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 smtClean="0">
                          <a:solidFill>
                            <a:srgbClr val="FFFFFF"/>
                          </a:solidFill>
                          <a:sym typeface="Helvetica Neue"/>
                        </a:rPr>
                        <a:t>Coherence%</a:t>
                      </a:r>
                      <a:endParaRPr sz="1000" b="1" dirty="0">
                        <a:solidFill>
                          <a:srgbClr val="FFFFFF"/>
                        </a:solidFill>
                        <a:sym typeface="Helvetica Neue"/>
                      </a:endParaRP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sym typeface="Helvetica Neue"/>
                        </a:rPr>
                        <a:t>⊥ </a:t>
                      </a:r>
                      <a:r>
                        <a:rPr sz="1000" b="1" dirty="0" smtClean="0">
                          <a:solidFill>
                            <a:srgbClr val="FFFFFF"/>
                          </a:solidFill>
                          <a:sym typeface="Helvetica Neue"/>
                        </a:rPr>
                        <a:t>Baseline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sym typeface="Helvetica Neue"/>
                        </a:rPr>
                        <a:t>(m)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sym typeface="Helvetica Neue"/>
                        </a:rPr>
                        <a:t>RMS </a:t>
                      </a:r>
                      <a:r>
                        <a:rPr sz="1000" b="1" dirty="0" smtClean="0">
                          <a:solidFill>
                            <a:srgbClr val="FFFFFF"/>
                          </a:solidFill>
                          <a:sym typeface="Helvetica Neue"/>
                        </a:rPr>
                        <a:t>(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sym typeface="Helvetica Neue"/>
                        </a:rPr>
                        <a:t>cm)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  <a:sym typeface="Helvetica Neue"/>
                        </a:rPr>
                        <a:t>RMS (cm) corrected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794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004D80"/>
                          </a:solidFill>
                          <a:sym typeface="Helvetica Neue"/>
                        </a:rPr>
                        <a:t>I-1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14/01/2016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28/07/2016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196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99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42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9.80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2.35</a:t>
                      </a: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619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004D80"/>
                          </a:solidFill>
                          <a:sym typeface="Helvetica Neue"/>
                        </a:rPr>
                        <a:t>I-2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07/04/2016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28/07/2016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112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 dirty="0">
                          <a:sym typeface="Helvetica Neue"/>
                        </a:rPr>
                        <a:t>94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146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5.45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2.94</a:t>
                      </a: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619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004D80"/>
                          </a:solidFill>
                          <a:sym typeface="Helvetica Neue"/>
                        </a:rPr>
                        <a:t>I-3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07/04/2016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20/10/2016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196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99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211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2.86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2.64</a:t>
                      </a: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619">
                <a:tc>
                  <a:txBody>
                    <a:bodyPr/>
                    <a:lstStyle/>
                    <a:p>
                      <a:pPr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004D80"/>
                          </a:solidFill>
                          <a:sym typeface="Helvetica Neue"/>
                        </a:rPr>
                        <a:t>Stack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14/01/20116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20/10/2016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280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97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−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>
                          <a:sym typeface="Helvetica Neue"/>
                        </a:rPr>
                        <a:t>0.83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sz="1000" dirty="0">
                          <a:sym typeface="Helvetica Neue"/>
                        </a:rPr>
                        <a:t>0.83</a:t>
                      </a: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04" name="CoseismicStack_EGU.png" descr="CoseismicStack_EGU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2838" y="1381395"/>
            <a:ext cx="2194893" cy="1544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008" t="500" r="340"/>
          <a:stretch>
            <a:fillRect/>
          </a:stretch>
        </p:blipFill>
        <p:spPr>
          <a:xfrm>
            <a:off x="8159798" y="1108539"/>
            <a:ext cx="621110" cy="4737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26" y="0"/>
                </a:moveTo>
                <a:cubicBezTo>
                  <a:pt x="5792" y="100"/>
                  <a:pt x="4564" y="268"/>
                  <a:pt x="4541" y="597"/>
                </a:cubicBezTo>
                <a:cubicBezTo>
                  <a:pt x="4513" y="990"/>
                  <a:pt x="4463" y="1622"/>
                  <a:pt x="4430" y="1990"/>
                </a:cubicBezTo>
                <a:cubicBezTo>
                  <a:pt x="4344" y="2974"/>
                  <a:pt x="1165" y="5645"/>
                  <a:pt x="856" y="4993"/>
                </a:cubicBezTo>
                <a:cubicBezTo>
                  <a:pt x="380" y="3990"/>
                  <a:pt x="146" y="5534"/>
                  <a:pt x="0" y="8177"/>
                </a:cubicBezTo>
                <a:cubicBezTo>
                  <a:pt x="76" y="8716"/>
                  <a:pt x="143" y="9268"/>
                  <a:pt x="248" y="9353"/>
                </a:cubicBezTo>
                <a:cubicBezTo>
                  <a:pt x="256" y="9359"/>
                  <a:pt x="255" y="9365"/>
                  <a:pt x="262" y="9371"/>
                </a:cubicBezTo>
                <a:cubicBezTo>
                  <a:pt x="502" y="9319"/>
                  <a:pt x="920" y="9606"/>
                  <a:pt x="1284" y="10131"/>
                </a:cubicBezTo>
                <a:cubicBezTo>
                  <a:pt x="1577" y="10553"/>
                  <a:pt x="1644" y="10904"/>
                  <a:pt x="1629" y="11198"/>
                </a:cubicBezTo>
                <a:cubicBezTo>
                  <a:pt x="2015" y="11235"/>
                  <a:pt x="2357" y="11482"/>
                  <a:pt x="2829" y="12265"/>
                </a:cubicBezTo>
                <a:cubicBezTo>
                  <a:pt x="3971" y="14158"/>
                  <a:pt x="4067" y="19007"/>
                  <a:pt x="2995" y="20551"/>
                </a:cubicBezTo>
                <a:cubicBezTo>
                  <a:pt x="2529" y="21222"/>
                  <a:pt x="3854" y="21391"/>
                  <a:pt x="6873" y="21473"/>
                </a:cubicBezTo>
                <a:cubicBezTo>
                  <a:pt x="8092" y="21375"/>
                  <a:pt x="8848" y="21215"/>
                  <a:pt x="8819" y="20876"/>
                </a:cubicBezTo>
                <a:cubicBezTo>
                  <a:pt x="8786" y="20484"/>
                  <a:pt x="8951" y="20171"/>
                  <a:pt x="9192" y="20171"/>
                </a:cubicBezTo>
                <a:cubicBezTo>
                  <a:pt x="9433" y="20171"/>
                  <a:pt x="9598" y="20484"/>
                  <a:pt x="9565" y="20876"/>
                </a:cubicBezTo>
                <a:cubicBezTo>
                  <a:pt x="9533" y="21252"/>
                  <a:pt x="10768" y="21410"/>
                  <a:pt x="12794" y="21491"/>
                </a:cubicBezTo>
                <a:cubicBezTo>
                  <a:pt x="14834" y="21401"/>
                  <a:pt x="16313" y="21267"/>
                  <a:pt x="16231" y="21093"/>
                </a:cubicBezTo>
                <a:cubicBezTo>
                  <a:pt x="15894" y="20383"/>
                  <a:pt x="17155" y="19124"/>
                  <a:pt x="17735" y="19592"/>
                </a:cubicBezTo>
                <a:cubicBezTo>
                  <a:pt x="18077" y="19867"/>
                  <a:pt x="18074" y="20210"/>
                  <a:pt x="17708" y="20786"/>
                </a:cubicBezTo>
                <a:cubicBezTo>
                  <a:pt x="17562" y="21016"/>
                  <a:pt x="17531" y="21173"/>
                  <a:pt x="17584" y="21292"/>
                </a:cubicBezTo>
                <a:cubicBezTo>
                  <a:pt x="18281" y="21220"/>
                  <a:pt x="18879" y="21134"/>
                  <a:pt x="18826" y="21021"/>
                </a:cubicBezTo>
                <a:cubicBezTo>
                  <a:pt x="18354" y="20026"/>
                  <a:pt x="19054" y="19179"/>
                  <a:pt x="19737" y="19918"/>
                </a:cubicBezTo>
                <a:cubicBezTo>
                  <a:pt x="20074" y="20283"/>
                  <a:pt x="20241" y="20815"/>
                  <a:pt x="20109" y="21093"/>
                </a:cubicBezTo>
                <a:cubicBezTo>
                  <a:pt x="19977" y="21372"/>
                  <a:pt x="20276" y="21600"/>
                  <a:pt x="20772" y="21600"/>
                </a:cubicBezTo>
                <a:cubicBezTo>
                  <a:pt x="20892" y="21600"/>
                  <a:pt x="20974" y="21476"/>
                  <a:pt x="21062" y="21365"/>
                </a:cubicBezTo>
                <a:lnTo>
                  <a:pt x="20965" y="20496"/>
                </a:lnTo>
                <a:cubicBezTo>
                  <a:pt x="20928" y="20574"/>
                  <a:pt x="20904" y="20663"/>
                  <a:pt x="20841" y="20714"/>
                </a:cubicBezTo>
                <a:cubicBezTo>
                  <a:pt x="20613" y="20897"/>
                  <a:pt x="20306" y="20794"/>
                  <a:pt x="20165" y="20496"/>
                </a:cubicBezTo>
                <a:cubicBezTo>
                  <a:pt x="20024" y="20199"/>
                  <a:pt x="20102" y="19812"/>
                  <a:pt x="20330" y="19628"/>
                </a:cubicBezTo>
                <a:cubicBezTo>
                  <a:pt x="20444" y="19536"/>
                  <a:pt x="20567" y="19518"/>
                  <a:pt x="20689" y="19556"/>
                </a:cubicBezTo>
                <a:cubicBezTo>
                  <a:pt x="20771" y="19581"/>
                  <a:pt x="20833" y="19663"/>
                  <a:pt x="20896" y="19737"/>
                </a:cubicBezTo>
                <a:cubicBezTo>
                  <a:pt x="20838" y="18911"/>
                  <a:pt x="20958" y="18104"/>
                  <a:pt x="21200" y="17910"/>
                </a:cubicBezTo>
                <a:cubicBezTo>
                  <a:pt x="21417" y="17735"/>
                  <a:pt x="21530" y="15694"/>
                  <a:pt x="21600" y="12844"/>
                </a:cubicBezTo>
                <a:lnTo>
                  <a:pt x="21586" y="10601"/>
                </a:lnTo>
                <a:cubicBezTo>
                  <a:pt x="21537" y="4555"/>
                  <a:pt x="21432" y="1706"/>
                  <a:pt x="21352" y="4269"/>
                </a:cubicBezTo>
                <a:cubicBezTo>
                  <a:pt x="21251" y="7469"/>
                  <a:pt x="21004" y="9149"/>
                  <a:pt x="20565" y="9624"/>
                </a:cubicBezTo>
                <a:cubicBezTo>
                  <a:pt x="20459" y="9739"/>
                  <a:pt x="20378" y="9778"/>
                  <a:pt x="20289" y="9841"/>
                </a:cubicBezTo>
                <a:cubicBezTo>
                  <a:pt x="20380" y="9915"/>
                  <a:pt x="20482" y="9978"/>
                  <a:pt x="20537" y="10094"/>
                </a:cubicBezTo>
                <a:cubicBezTo>
                  <a:pt x="20625" y="10280"/>
                  <a:pt x="20483" y="10659"/>
                  <a:pt x="20261" y="11053"/>
                </a:cubicBezTo>
                <a:cubicBezTo>
                  <a:pt x="20542" y="11238"/>
                  <a:pt x="20742" y="11548"/>
                  <a:pt x="20565" y="11922"/>
                </a:cubicBezTo>
                <a:cubicBezTo>
                  <a:pt x="20426" y="12214"/>
                  <a:pt x="20129" y="12464"/>
                  <a:pt x="19916" y="12464"/>
                </a:cubicBezTo>
                <a:cubicBezTo>
                  <a:pt x="19680" y="12464"/>
                  <a:pt x="19511" y="12295"/>
                  <a:pt x="19392" y="12084"/>
                </a:cubicBezTo>
                <a:cubicBezTo>
                  <a:pt x="19123" y="12278"/>
                  <a:pt x="18955" y="12236"/>
                  <a:pt x="18798" y="11705"/>
                </a:cubicBezTo>
                <a:cubicBezTo>
                  <a:pt x="18774" y="11621"/>
                  <a:pt x="18773" y="11524"/>
                  <a:pt x="18757" y="11433"/>
                </a:cubicBezTo>
                <a:cubicBezTo>
                  <a:pt x="18425" y="12061"/>
                  <a:pt x="17992" y="11980"/>
                  <a:pt x="17045" y="11071"/>
                </a:cubicBezTo>
                <a:cubicBezTo>
                  <a:pt x="17004" y="11031"/>
                  <a:pt x="17014" y="11035"/>
                  <a:pt x="16976" y="10999"/>
                </a:cubicBezTo>
                <a:cubicBezTo>
                  <a:pt x="16564" y="11788"/>
                  <a:pt x="14722" y="13027"/>
                  <a:pt x="14506" y="12555"/>
                </a:cubicBezTo>
                <a:cubicBezTo>
                  <a:pt x="14408" y="12341"/>
                  <a:pt x="14389" y="11183"/>
                  <a:pt x="14464" y="9986"/>
                </a:cubicBezTo>
                <a:cubicBezTo>
                  <a:pt x="14559" y="8483"/>
                  <a:pt x="14411" y="7735"/>
                  <a:pt x="13981" y="7562"/>
                </a:cubicBezTo>
                <a:cubicBezTo>
                  <a:pt x="11874" y="6714"/>
                  <a:pt x="11919" y="6768"/>
                  <a:pt x="12518" y="5825"/>
                </a:cubicBezTo>
                <a:cubicBezTo>
                  <a:pt x="12996" y="5074"/>
                  <a:pt x="12978" y="4964"/>
                  <a:pt x="12449" y="5120"/>
                </a:cubicBezTo>
                <a:cubicBezTo>
                  <a:pt x="12101" y="5222"/>
                  <a:pt x="11195" y="4574"/>
                  <a:pt x="10420" y="3672"/>
                </a:cubicBezTo>
                <a:cubicBezTo>
                  <a:pt x="9280" y="2343"/>
                  <a:pt x="9086" y="1823"/>
                  <a:pt x="9441" y="959"/>
                </a:cubicBezTo>
                <a:cubicBezTo>
                  <a:pt x="9710" y="302"/>
                  <a:pt x="9171" y="97"/>
                  <a:pt x="7826" y="0"/>
                </a:cubicBezTo>
                <a:close/>
                <a:moveTo>
                  <a:pt x="17349" y="9733"/>
                </a:moveTo>
                <a:cubicBezTo>
                  <a:pt x="17339" y="9740"/>
                  <a:pt x="17331" y="9812"/>
                  <a:pt x="17321" y="9823"/>
                </a:cubicBezTo>
                <a:cubicBezTo>
                  <a:pt x="17373" y="9819"/>
                  <a:pt x="17421" y="9819"/>
                  <a:pt x="17473" y="9823"/>
                </a:cubicBezTo>
                <a:cubicBezTo>
                  <a:pt x="17444" y="9819"/>
                  <a:pt x="17372" y="9717"/>
                  <a:pt x="17349" y="9733"/>
                </a:cubicBezTo>
                <a:close/>
                <a:moveTo>
                  <a:pt x="18757" y="10492"/>
                </a:moveTo>
                <a:cubicBezTo>
                  <a:pt x="18727" y="10501"/>
                  <a:pt x="18690" y="10562"/>
                  <a:pt x="18660" y="10565"/>
                </a:cubicBezTo>
                <a:cubicBezTo>
                  <a:pt x="18688" y="10610"/>
                  <a:pt x="18692" y="10664"/>
                  <a:pt x="18715" y="10710"/>
                </a:cubicBezTo>
                <a:cubicBezTo>
                  <a:pt x="18723" y="10628"/>
                  <a:pt x="18742" y="10564"/>
                  <a:pt x="18757" y="10492"/>
                </a:cubicBezTo>
                <a:close/>
                <a:moveTo>
                  <a:pt x="110" y="11144"/>
                </a:moveTo>
                <a:cubicBezTo>
                  <a:pt x="79" y="11377"/>
                  <a:pt x="45" y="11483"/>
                  <a:pt x="14" y="11741"/>
                </a:cubicBezTo>
                <a:lnTo>
                  <a:pt x="635" y="11433"/>
                </a:lnTo>
                <a:cubicBezTo>
                  <a:pt x="559" y="11372"/>
                  <a:pt x="494" y="11375"/>
                  <a:pt x="414" y="11288"/>
                </a:cubicBezTo>
                <a:cubicBezTo>
                  <a:pt x="288" y="11152"/>
                  <a:pt x="192" y="11116"/>
                  <a:pt x="110" y="11144"/>
                </a:cubicBezTo>
                <a:close/>
                <a:moveTo>
                  <a:pt x="5797" y="12699"/>
                </a:moveTo>
                <a:cubicBezTo>
                  <a:pt x="5918" y="12737"/>
                  <a:pt x="6030" y="12822"/>
                  <a:pt x="6100" y="12971"/>
                </a:cubicBezTo>
                <a:cubicBezTo>
                  <a:pt x="6241" y="13268"/>
                  <a:pt x="6177" y="13673"/>
                  <a:pt x="5949" y="13857"/>
                </a:cubicBezTo>
                <a:cubicBezTo>
                  <a:pt x="5720" y="14041"/>
                  <a:pt x="5413" y="13938"/>
                  <a:pt x="5272" y="13640"/>
                </a:cubicBezTo>
                <a:cubicBezTo>
                  <a:pt x="5131" y="13343"/>
                  <a:pt x="5210" y="12956"/>
                  <a:pt x="5438" y="12772"/>
                </a:cubicBezTo>
                <a:cubicBezTo>
                  <a:pt x="5552" y="12680"/>
                  <a:pt x="5675" y="12662"/>
                  <a:pt x="5797" y="12699"/>
                </a:cubicBezTo>
                <a:close/>
                <a:moveTo>
                  <a:pt x="4927" y="15558"/>
                </a:moveTo>
                <a:cubicBezTo>
                  <a:pt x="5049" y="15595"/>
                  <a:pt x="5160" y="15680"/>
                  <a:pt x="5231" y="15829"/>
                </a:cubicBezTo>
                <a:cubicBezTo>
                  <a:pt x="5372" y="16127"/>
                  <a:pt x="5293" y="16532"/>
                  <a:pt x="5065" y="16716"/>
                </a:cubicBezTo>
                <a:cubicBezTo>
                  <a:pt x="4837" y="16899"/>
                  <a:pt x="4544" y="16796"/>
                  <a:pt x="4403" y="16498"/>
                </a:cubicBezTo>
                <a:cubicBezTo>
                  <a:pt x="4262" y="16201"/>
                  <a:pt x="4326" y="15814"/>
                  <a:pt x="4555" y="15630"/>
                </a:cubicBezTo>
                <a:cubicBezTo>
                  <a:pt x="4669" y="15538"/>
                  <a:pt x="4806" y="15520"/>
                  <a:pt x="4927" y="15558"/>
                </a:cubicBezTo>
                <a:close/>
                <a:moveTo>
                  <a:pt x="11055" y="19556"/>
                </a:moveTo>
                <a:cubicBezTo>
                  <a:pt x="11177" y="19593"/>
                  <a:pt x="11288" y="19678"/>
                  <a:pt x="11359" y="19827"/>
                </a:cubicBezTo>
                <a:cubicBezTo>
                  <a:pt x="11500" y="20125"/>
                  <a:pt x="11435" y="20530"/>
                  <a:pt x="11207" y="20714"/>
                </a:cubicBezTo>
                <a:cubicBezTo>
                  <a:pt x="10979" y="20897"/>
                  <a:pt x="10672" y="20794"/>
                  <a:pt x="10531" y="20496"/>
                </a:cubicBezTo>
                <a:cubicBezTo>
                  <a:pt x="10390" y="20199"/>
                  <a:pt x="10455" y="19812"/>
                  <a:pt x="10683" y="19628"/>
                </a:cubicBezTo>
                <a:cubicBezTo>
                  <a:pt x="10797" y="19536"/>
                  <a:pt x="10934" y="19518"/>
                  <a:pt x="11055" y="19556"/>
                </a:cubicBezTo>
                <a:close/>
                <a:moveTo>
                  <a:pt x="1422" y="20804"/>
                </a:moveTo>
                <a:cubicBezTo>
                  <a:pt x="954" y="20698"/>
                  <a:pt x="221" y="20959"/>
                  <a:pt x="221" y="21365"/>
                </a:cubicBezTo>
                <a:cubicBezTo>
                  <a:pt x="221" y="21488"/>
                  <a:pt x="622" y="21600"/>
                  <a:pt x="1118" y="21600"/>
                </a:cubicBezTo>
                <a:cubicBezTo>
                  <a:pt x="1614" y="21600"/>
                  <a:pt x="1909" y="21340"/>
                  <a:pt x="1767" y="21039"/>
                </a:cubicBezTo>
                <a:cubicBezTo>
                  <a:pt x="1708" y="20916"/>
                  <a:pt x="1577" y="20839"/>
                  <a:pt x="1422" y="2080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6" name="Co-seismic stack"/>
          <p:cNvSpPr txBox="1"/>
          <p:nvPr/>
        </p:nvSpPr>
        <p:spPr>
          <a:xfrm>
            <a:off x="6510688" y="802366"/>
            <a:ext cx="2377044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700"/>
              </a:spcBef>
              <a:defRPr sz="2300"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dirty="0"/>
              <a:t>Co-seismic stack</a:t>
            </a:r>
          </a:p>
        </p:txBody>
      </p:sp>
      <p:sp>
        <p:nvSpPr>
          <p:cNvPr id="407" name="~6 cm of uplift or SE horizontal motion between Caño Negro and Upala faults"/>
          <p:cNvSpPr txBox="1"/>
          <p:nvPr/>
        </p:nvSpPr>
        <p:spPr>
          <a:xfrm>
            <a:off x="6380619" y="3253824"/>
            <a:ext cx="2637183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spcBef>
                <a:spcPts val="700"/>
              </a:spcBef>
              <a:defRPr sz="2000">
                <a:solidFill>
                  <a:srgbClr val="A91F2E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r>
              <a:rPr sz="1800" dirty="0"/>
              <a:t> ~6 cm of uplift or SE horizontal motion between </a:t>
            </a:r>
            <a:r>
              <a:rPr sz="1800" dirty="0" err="1"/>
              <a:t>Caño</a:t>
            </a:r>
            <a:r>
              <a:rPr sz="1800" dirty="0"/>
              <a:t> Negro and </a:t>
            </a:r>
            <a:r>
              <a:rPr sz="1800" dirty="0" err="1"/>
              <a:t>Upala</a:t>
            </a:r>
            <a:r>
              <a:rPr sz="1800" dirty="0"/>
              <a:t> faults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90BC3-B1D9-4D45-8501-31B7660F6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8" y="1019536"/>
            <a:ext cx="6384490" cy="198436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University of Bristol (Main URL)">
  <a:themeElements>
    <a:clrScheme name="University of Bristol (Main URL)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0B5"/>
      </a:accent1>
      <a:accent2>
        <a:srgbClr val="0CC6DE"/>
      </a:accent2>
      <a:accent3>
        <a:srgbClr val="EE7219"/>
      </a:accent3>
      <a:accent4>
        <a:srgbClr val="9278D1"/>
      </a:accent4>
      <a:accent5>
        <a:srgbClr val="E0249A"/>
      </a:accent5>
      <a:accent6>
        <a:srgbClr val="BED600"/>
      </a:accent6>
      <a:hlink>
        <a:srgbClr val="0000FF"/>
      </a:hlink>
      <a:folHlink>
        <a:srgbClr val="FF00FF"/>
      </a:folHlink>
    </a:clrScheme>
    <a:fontScheme name="University of Bristol (Main URL)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University of Bristol (Main URL)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University of Bristol (Main URL)">
  <a:themeElements>
    <a:clrScheme name="University of Bristol (Main URL)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0B5"/>
      </a:accent1>
      <a:accent2>
        <a:srgbClr val="0CC6DE"/>
      </a:accent2>
      <a:accent3>
        <a:srgbClr val="EE7219"/>
      </a:accent3>
      <a:accent4>
        <a:srgbClr val="9278D1"/>
      </a:accent4>
      <a:accent5>
        <a:srgbClr val="E0249A"/>
      </a:accent5>
      <a:accent6>
        <a:srgbClr val="BED600"/>
      </a:accent6>
      <a:hlink>
        <a:srgbClr val="0000FF"/>
      </a:hlink>
      <a:folHlink>
        <a:srgbClr val="FF00FF"/>
      </a:folHlink>
    </a:clrScheme>
    <a:fontScheme name="University of Bristol (Main URL)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University of Bristol (Main URL)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</TotalTime>
  <Words>1230</Words>
  <Application>Microsoft Office PowerPoint</Application>
  <PresentationFormat>On-screen Show (16:9)</PresentationFormat>
  <Paragraphs>199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Gill Sans</vt:lpstr>
      <vt:lpstr>Gill Sans Light</vt:lpstr>
      <vt:lpstr>Helvetica Neue</vt:lpstr>
      <vt:lpstr>Helvetica Neue Light</vt:lpstr>
      <vt:lpstr>Rockwell</vt:lpstr>
      <vt:lpstr>Wingdings</vt:lpstr>
      <vt:lpstr>University of Bristol (Main URL)</vt:lpstr>
      <vt:lpstr>Kinematics of the Guanacaste Volcanic Arc sliver boundary, Costa Rica: Revealed by deformation during the 2016 Bijagua earthquake sequence.</vt:lpstr>
      <vt:lpstr>Forearc slivers</vt:lpstr>
      <vt:lpstr>Co-seismic Ground Deformation</vt:lpstr>
      <vt:lpstr>Slip distribution inversion</vt:lpstr>
      <vt:lpstr>Co-seismic  Ground Deformation</vt:lpstr>
      <vt:lpstr>Kinematics of the Guanacaste Volcanic Arc sliver boundary, Costa Rica, revealed by deformation during the 2016 Bijagua earthquake sequence.</vt:lpstr>
      <vt:lpstr>Guanacaste Volcanic Arc Sliver (GVAS) &amp; the Haciendas Chiripa Fault System (HCFS)</vt:lpstr>
      <vt:lpstr>InSAR image corrections for Topography, Geometry and Atmospheric delays.</vt:lpstr>
      <vt:lpstr>PowerPoint Presentation</vt:lpstr>
      <vt:lpstr>FORWARD MODELS</vt:lpstr>
      <vt:lpstr>Comparison between the co-seismic stack and the forward models stack</vt:lpstr>
      <vt:lpstr>SLIP DISTRIBUTION INVERSE MODELS</vt:lpstr>
      <vt:lpstr>Slip distribution inversion</vt:lpstr>
      <vt:lpstr>Slip distribution inversion result from the two fault model</vt:lpstr>
      <vt:lpstr>SLIP DISTRIBUTION INVERSE MODELS</vt:lpstr>
      <vt:lpstr>PowerPoint Presentation</vt:lpstr>
      <vt:lpstr>Our results show a right-lateral strike slip fault linked at depth to a splay reverse fault.</vt:lpstr>
      <vt:lpstr>ASEISMIC SLIP ON A SLIVER BOUNDARY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Kinematics of the Guanacaste Volcanic Arc sliver boundary, Costa Rica, revealed by deformation during the 2016 Bijagua earthquake sequence.</dc:title>
  <cp:lastModifiedBy>user</cp:lastModifiedBy>
  <cp:revision>11</cp:revision>
  <dcterms:modified xsi:type="dcterms:W3CDTF">2019-04-10T15:59:41Z</dcterms:modified>
</cp:coreProperties>
</file>