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42794238" cy="302672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5657"/>
    <a:srgbClr val="F0C3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8849" autoAdjust="0"/>
    <p:restoredTop sz="94660"/>
  </p:normalViewPr>
  <p:slideViewPr>
    <p:cSldViewPr snapToGrid="0">
      <p:cViewPr varScale="1">
        <p:scale>
          <a:sx n="14" d="100"/>
          <a:sy n="14" d="100"/>
        </p:scale>
        <p:origin x="1047" y="12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09568" y="4953466"/>
            <a:ext cx="36375102" cy="10537496"/>
          </a:xfrm>
        </p:spPr>
        <p:txBody>
          <a:bodyPr anchor="b"/>
          <a:lstStyle>
            <a:lvl1pPr algn="ctr">
              <a:defRPr sz="26480"/>
            </a:lvl1pPr>
          </a:lstStyle>
          <a:p>
            <a:r>
              <a:rPr lang="en-US"/>
              <a:t>Click to edit Master title style</a:t>
            </a:r>
            <a:endParaRPr lang="en-US" dirty="0"/>
          </a:p>
        </p:txBody>
      </p:sp>
      <p:sp>
        <p:nvSpPr>
          <p:cNvPr id="3" name="Subtitle 2"/>
          <p:cNvSpPr>
            <a:spLocks noGrp="1"/>
          </p:cNvSpPr>
          <p:nvPr>
            <p:ph type="subTitle" idx="1"/>
          </p:nvPr>
        </p:nvSpPr>
        <p:spPr>
          <a:xfrm>
            <a:off x="5349280" y="15897328"/>
            <a:ext cx="32095679" cy="7307583"/>
          </a:xfrm>
        </p:spPr>
        <p:txBody>
          <a:bodyPr/>
          <a:lstStyle>
            <a:lvl1pPr marL="0" indent="0" algn="ctr">
              <a:buNone/>
              <a:defRPr sz="10592"/>
            </a:lvl1pPr>
            <a:lvl2pPr marL="2017806" indent="0" algn="ctr">
              <a:buNone/>
              <a:defRPr sz="8827"/>
            </a:lvl2pPr>
            <a:lvl3pPr marL="4035613" indent="0" algn="ctr">
              <a:buNone/>
              <a:defRPr sz="7944"/>
            </a:lvl3pPr>
            <a:lvl4pPr marL="6053419" indent="0" algn="ctr">
              <a:buNone/>
              <a:defRPr sz="7061"/>
            </a:lvl4pPr>
            <a:lvl5pPr marL="8071226" indent="0" algn="ctr">
              <a:buNone/>
              <a:defRPr sz="7061"/>
            </a:lvl5pPr>
            <a:lvl6pPr marL="10089032" indent="0" algn="ctr">
              <a:buNone/>
              <a:defRPr sz="7061"/>
            </a:lvl6pPr>
            <a:lvl7pPr marL="12106839" indent="0" algn="ctr">
              <a:buNone/>
              <a:defRPr sz="7061"/>
            </a:lvl7pPr>
            <a:lvl8pPr marL="14124645" indent="0" algn="ctr">
              <a:buNone/>
              <a:defRPr sz="7061"/>
            </a:lvl8pPr>
            <a:lvl9pPr marL="16142452" indent="0" algn="ctr">
              <a:buNone/>
              <a:defRPr sz="7061"/>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A8C7D2-0EBA-4802-A36B-9C832DEDF88A}" type="datetimeFigureOut">
              <a:rPr lang="en-US" smtClean="0"/>
              <a:t>23-Apr-19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D6E9E5-572E-4D76-BEB6-7BB9CC0F01F1}" type="slidenum">
              <a:rPr lang="en-US" smtClean="0"/>
              <a:t>‹#›</a:t>
            </a:fld>
            <a:endParaRPr lang="en-US"/>
          </a:p>
        </p:txBody>
      </p:sp>
    </p:spTree>
    <p:extLst>
      <p:ext uri="{BB962C8B-B14F-4D97-AF65-F5344CB8AC3E}">
        <p14:creationId xmlns:p14="http://schemas.microsoft.com/office/powerpoint/2010/main" val="1205478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A8C7D2-0EBA-4802-A36B-9C832DEDF88A}" type="datetimeFigureOut">
              <a:rPr lang="en-US" smtClean="0"/>
              <a:t>23-Apr-19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D6E9E5-572E-4D76-BEB6-7BB9CC0F01F1}" type="slidenum">
              <a:rPr lang="en-US" smtClean="0"/>
              <a:t>‹#›</a:t>
            </a:fld>
            <a:endParaRPr lang="en-US"/>
          </a:p>
        </p:txBody>
      </p:sp>
    </p:spTree>
    <p:extLst>
      <p:ext uri="{BB962C8B-B14F-4D97-AF65-F5344CB8AC3E}">
        <p14:creationId xmlns:p14="http://schemas.microsoft.com/office/powerpoint/2010/main" val="1976658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624629" y="1611452"/>
            <a:ext cx="9227508" cy="25650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42106" y="1611452"/>
            <a:ext cx="27147595" cy="25650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A8C7D2-0EBA-4802-A36B-9C832DEDF88A}" type="datetimeFigureOut">
              <a:rPr lang="en-US" smtClean="0"/>
              <a:t>23-Apr-19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D6E9E5-572E-4D76-BEB6-7BB9CC0F01F1}" type="slidenum">
              <a:rPr lang="en-US" smtClean="0"/>
              <a:t>‹#›</a:t>
            </a:fld>
            <a:endParaRPr lang="en-US"/>
          </a:p>
        </p:txBody>
      </p:sp>
    </p:spTree>
    <p:extLst>
      <p:ext uri="{BB962C8B-B14F-4D97-AF65-F5344CB8AC3E}">
        <p14:creationId xmlns:p14="http://schemas.microsoft.com/office/powerpoint/2010/main" val="292637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A8C7D2-0EBA-4802-A36B-9C832DEDF88A}" type="datetimeFigureOut">
              <a:rPr lang="en-US" smtClean="0"/>
              <a:t>23-Apr-19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D6E9E5-572E-4D76-BEB6-7BB9CC0F01F1}" type="slidenum">
              <a:rPr lang="en-US" smtClean="0"/>
              <a:t>‹#›</a:t>
            </a:fld>
            <a:endParaRPr lang="en-US"/>
          </a:p>
        </p:txBody>
      </p:sp>
    </p:spTree>
    <p:extLst>
      <p:ext uri="{BB962C8B-B14F-4D97-AF65-F5344CB8AC3E}">
        <p14:creationId xmlns:p14="http://schemas.microsoft.com/office/powerpoint/2010/main" val="3769548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19818" y="7545809"/>
            <a:ext cx="36910030" cy="12590343"/>
          </a:xfrm>
        </p:spPr>
        <p:txBody>
          <a:bodyPr anchor="b"/>
          <a:lstStyle>
            <a:lvl1pPr>
              <a:defRPr sz="26480"/>
            </a:lvl1pPr>
          </a:lstStyle>
          <a:p>
            <a:r>
              <a:rPr lang="en-US"/>
              <a:t>Click to edit Master title style</a:t>
            </a:r>
            <a:endParaRPr lang="en-US" dirty="0"/>
          </a:p>
        </p:txBody>
      </p:sp>
      <p:sp>
        <p:nvSpPr>
          <p:cNvPr id="3" name="Text Placeholder 2"/>
          <p:cNvSpPr>
            <a:spLocks noGrp="1"/>
          </p:cNvSpPr>
          <p:nvPr>
            <p:ph type="body" idx="1"/>
          </p:nvPr>
        </p:nvSpPr>
        <p:spPr>
          <a:xfrm>
            <a:off x="2919818" y="20255262"/>
            <a:ext cx="36910030" cy="6620964"/>
          </a:xfrm>
        </p:spPr>
        <p:txBody>
          <a:bodyPr/>
          <a:lstStyle>
            <a:lvl1pPr marL="0" indent="0">
              <a:buNone/>
              <a:defRPr sz="10592">
                <a:solidFill>
                  <a:schemeClr val="tx1"/>
                </a:solidFill>
              </a:defRPr>
            </a:lvl1pPr>
            <a:lvl2pPr marL="2017806" indent="0">
              <a:buNone/>
              <a:defRPr sz="8827">
                <a:solidFill>
                  <a:schemeClr val="tx1">
                    <a:tint val="75000"/>
                  </a:schemeClr>
                </a:solidFill>
              </a:defRPr>
            </a:lvl2pPr>
            <a:lvl3pPr marL="4035613" indent="0">
              <a:buNone/>
              <a:defRPr sz="7944">
                <a:solidFill>
                  <a:schemeClr val="tx1">
                    <a:tint val="75000"/>
                  </a:schemeClr>
                </a:solidFill>
              </a:defRPr>
            </a:lvl3pPr>
            <a:lvl4pPr marL="6053419" indent="0">
              <a:buNone/>
              <a:defRPr sz="7061">
                <a:solidFill>
                  <a:schemeClr val="tx1">
                    <a:tint val="75000"/>
                  </a:schemeClr>
                </a:solidFill>
              </a:defRPr>
            </a:lvl4pPr>
            <a:lvl5pPr marL="8071226" indent="0">
              <a:buNone/>
              <a:defRPr sz="7061">
                <a:solidFill>
                  <a:schemeClr val="tx1">
                    <a:tint val="75000"/>
                  </a:schemeClr>
                </a:solidFill>
              </a:defRPr>
            </a:lvl5pPr>
            <a:lvl6pPr marL="10089032" indent="0">
              <a:buNone/>
              <a:defRPr sz="7061">
                <a:solidFill>
                  <a:schemeClr val="tx1">
                    <a:tint val="75000"/>
                  </a:schemeClr>
                </a:solidFill>
              </a:defRPr>
            </a:lvl6pPr>
            <a:lvl7pPr marL="12106839" indent="0">
              <a:buNone/>
              <a:defRPr sz="7061">
                <a:solidFill>
                  <a:schemeClr val="tx1">
                    <a:tint val="75000"/>
                  </a:schemeClr>
                </a:solidFill>
              </a:defRPr>
            </a:lvl7pPr>
            <a:lvl8pPr marL="14124645" indent="0">
              <a:buNone/>
              <a:defRPr sz="7061">
                <a:solidFill>
                  <a:schemeClr val="tx1">
                    <a:tint val="75000"/>
                  </a:schemeClr>
                </a:solidFill>
              </a:defRPr>
            </a:lvl8pPr>
            <a:lvl9pPr marL="16142452" indent="0">
              <a:buNone/>
              <a:defRPr sz="706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A8C7D2-0EBA-4802-A36B-9C832DEDF88A}" type="datetimeFigureOut">
              <a:rPr lang="en-US" smtClean="0"/>
              <a:t>23-Apr-19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D6E9E5-572E-4D76-BEB6-7BB9CC0F01F1}" type="slidenum">
              <a:rPr lang="en-US" smtClean="0"/>
              <a:t>‹#›</a:t>
            </a:fld>
            <a:endParaRPr lang="en-US"/>
          </a:p>
        </p:txBody>
      </p:sp>
    </p:spTree>
    <p:extLst>
      <p:ext uri="{BB962C8B-B14F-4D97-AF65-F5344CB8AC3E}">
        <p14:creationId xmlns:p14="http://schemas.microsoft.com/office/powerpoint/2010/main" val="495812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42104" y="8057261"/>
            <a:ext cx="18187551" cy="192043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664583" y="8057261"/>
            <a:ext cx="18187551" cy="192043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A8C7D2-0EBA-4802-A36B-9C832DEDF88A}" type="datetimeFigureOut">
              <a:rPr lang="en-US" smtClean="0"/>
              <a:t>23-Apr-19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D6E9E5-572E-4D76-BEB6-7BB9CC0F01F1}" type="slidenum">
              <a:rPr lang="en-US" smtClean="0"/>
              <a:t>‹#›</a:t>
            </a:fld>
            <a:endParaRPr lang="en-US"/>
          </a:p>
        </p:txBody>
      </p:sp>
    </p:spTree>
    <p:extLst>
      <p:ext uri="{BB962C8B-B14F-4D97-AF65-F5344CB8AC3E}">
        <p14:creationId xmlns:p14="http://schemas.microsoft.com/office/powerpoint/2010/main" val="2673666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47678" y="1611459"/>
            <a:ext cx="36910030" cy="585027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47682" y="7419688"/>
            <a:ext cx="18103966" cy="3636275"/>
          </a:xfrm>
        </p:spPr>
        <p:txBody>
          <a:bodyPr anchor="b"/>
          <a:lstStyle>
            <a:lvl1pPr marL="0" indent="0">
              <a:buNone/>
              <a:defRPr sz="10592" b="1"/>
            </a:lvl1pPr>
            <a:lvl2pPr marL="2017806" indent="0">
              <a:buNone/>
              <a:defRPr sz="8827" b="1"/>
            </a:lvl2pPr>
            <a:lvl3pPr marL="4035613" indent="0">
              <a:buNone/>
              <a:defRPr sz="7944" b="1"/>
            </a:lvl3pPr>
            <a:lvl4pPr marL="6053419" indent="0">
              <a:buNone/>
              <a:defRPr sz="7061" b="1"/>
            </a:lvl4pPr>
            <a:lvl5pPr marL="8071226" indent="0">
              <a:buNone/>
              <a:defRPr sz="7061" b="1"/>
            </a:lvl5pPr>
            <a:lvl6pPr marL="10089032" indent="0">
              <a:buNone/>
              <a:defRPr sz="7061" b="1"/>
            </a:lvl6pPr>
            <a:lvl7pPr marL="12106839" indent="0">
              <a:buNone/>
              <a:defRPr sz="7061" b="1"/>
            </a:lvl7pPr>
            <a:lvl8pPr marL="14124645" indent="0">
              <a:buNone/>
              <a:defRPr sz="7061" b="1"/>
            </a:lvl8pPr>
            <a:lvl9pPr marL="16142452" indent="0">
              <a:buNone/>
              <a:defRPr sz="7061" b="1"/>
            </a:lvl9pPr>
          </a:lstStyle>
          <a:p>
            <a:pPr lvl="0"/>
            <a:r>
              <a:rPr lang="en-US"/>
              <a:t>Click to edit Master text styles</a:t>
            </a:r>
          </a:p>
        </p:txBody>
      </p:sp>
      <p:sp>
        <p:nvSpPr>
          <p:cNvPr id="4" name="Content Placeholder 3"/>
          <p:cNvSpPr>
            <a:spLocks noGrp="1"/>
          </p:cNvSpPr>
          <p:nvPr>
            <p:ph sz="half" idx="2"/>
          </p:nvPr>
        </p:nvSpPr>
        <p:spPr>
          <a:xfrm>
            <a:off x="2947682" y="11055963"/>
            <a:ext cx="18103966" cy="162616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1664585" y="7419688"/>
            <a:ext cx="18193125" cy="3636275"/>
          </a:xfrm>
        </p:spPr>
        <p:txBody>
          <a:bodyPr anchor="b"/>
          <a:lstStyle>
            <a:lvl1pPr marL="0" indent="0">
              <a:buNone/>
              <a:defRPr sz="10592" b="1"/>
            </a:lvl1pPr>
            <a:lvl2pPr marL="2017806" indent="0">
              <a:buNone/>
              <a:defRPr sz="8827" b="1"/>
            </a:lvl2pPr>
            <a:lvl3pPr marL="4035613" indent="0">
              <a:buNone/>
              <a:defRPr sz="7944" b="1"/>
            </a:lvl3pPr>
            <a:lvl4pPr marL="6053419" indent="0">
              <a:buNone/>
              <a:defRPr sz="7061" b="1"/>
            </a:lvl4pPr>
            <a:lvl5pPr marL="8071226" indent="0">
              <a:buNone/>
              <a:defRPr sz="7061" b="1"/>
            </a:lvl5pPr>
            <a:lvl6pPr marL="10089032" indent="0">
              <a:buNone/>
              <a:defRPr sz="7061" b="1"/>
            </a:lvl6pPr>
            <a:lvl7pPr marL="12106839" indent="0">
              <a:buNone/>
              <a:defRPr sz="7061" b="1"/>
            </a:lvl7pPr>
            <a:lvl8pPr marL="14124645" indent="0">
              <a:buNone/>
              <a:defRPr sz="7061" b="1"/>
            </a:lvl8pPr>
            <a:lvl9pPr marL="16142452" indent="0">
              <a:buNone/>
              <a:defRPr sz="7061" b="1"/>
            </a:lvl9pPr>
          </a:lstStyle>
          <a:p>
            <a:pPr lvl="0"/>
            <a:r>
              <a:rPr lang="en-US"/>
              <a:t>Click to edit Master text styles</a:t>
            </a:r>
          </a:p>
        </p:txBody>
      </p:sp>
      <p:sp>
        <p:nvSpPr>
          <p:cNvPr id="6" name="Content Placeholder 5"/>
          <p:cNvSpPr>
            <a:spLocks noGrp="1"/>
          </p:cNvSpPr>
          <p:nvPr>
            <p:ph sz="quarter" idx="4"/>
          </p:nvPr>
        </p:nvSpPr>
        <p:spPr>
          <a:xfrm>
            <a:off x="21664585" y="11055963"/>
            <a:ext cx="18193125" cy="162616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A8C7D2-0EBA-4802-A36B-9C832DEDF88A}" type="datetimeFigureOut">
              <a:rPr lang="en-US" smtClean="0"/>
              <a:t>23-Apr-19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D6E9E5-572E-4D76-BEB6-7BB9CC0F01F1}" type="slidenum">
              <a:rPr lang="en-US" smtClean="0"/>
              <a:t>‹#›</a:t>
            </a:fld>
            <a:endParaRPr lang="en-US"/>
          </a:p>
        </p:txBody>
      </p:sp>
    </p:spTree>
    <p:extLst>
      <p:ext uri="{BB962C8B-B14F-4D97-AF65-F5344CB8AC3E}">
        <p14:creationId xmlns:p14="http://schemas.microsoft.com/office/powerpoint/2010/main" val="2321584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A8C7D2-0EBA-4802-A36B-9C832DEDF88A}" type="datetimeFigureOut">
              <a:rPr lang="en-US" smtClean="0"/>
              <a:t>23-Apr-19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D6E9E5-572E-4D76-BEB6-7BB9CC0F01F1}" type="slidenum">
              <a:rPr lang="en-US" smtClean="0"/>
              <a:t>‹#›</a:t>
            </a:fld>
            <a:endParaRPr lang="en-US"/>
          </a:p>
        </p:txBody>
      </p:sp>
    </p:spTree>
    <p:extLst>
      <p:ext uri="{BB962C8B-B14F-4D97-AF65-F5344CB8AC3E}">
        <p14:creationId xmlns:p14="http://schemas.microsoft.com/office/powerpoint/2010/main" val="3015645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A8C7D2-0EBA-4802-A36B-9C832DEDF88A}" type="datetimeFigureOut">
              <a:rPr lang="en-US" smtClean="0"/>
              <a:t>23-Apr-19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D6E9E5-572E-4D76-BEB6-7BB9CC0F01F1}" type="slidenum">
              <a:rPr lang="en-US" smtClean="0"/>
              <a:t>‹#›</a:t>
            </a:fld>
            <a:endParaRPr lang="en-US"/>
          </a:p>
        </p:txBody>
      </p:sp>
    </p:spTree>
    <p:extLst>
      <p:ext uri="{BB962C8B-B14F-4D97-AF65-F5344CB8AC3E}">
        <p14:creationId xmlns:p14="http://schemas.microsoft.com/office/powerpoint/2010/main" val="1912346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7678" y="2017818"/>
            <a:ext cx="13802256" cy="7062364"/>
          </a:xfrm>
        </p:spPr>
        <p:txBody>
          <a:bodyPr anchor="b"/>
          <a:lstStyle>
            <a:lvl1pPr>
              <a:defRPr sz="14123"/>
            </a:lvl1pPr>
          </a:lstStyle>
          <a:p>
            <a:r>
              <a:rPr lang="en-US"/>
              <a:t>Click to edit Master title style</a:t>
            </a:r>
            <a:endParaRPr lang="en-US" dirty="0"/>
          </a:p>
        </p:txBody>
      </p:sp>
      <p:sp>
        <p:nvSpPr>
          <p:cNvPr id="3" name="Content Placeholder 2"/>
          <p:cNvSpPr>
            <a:spLocks noGrp="1"/>
          </p:cNvSpPr>
          <p:nvPr>
            <p:ph idx="1"/>
          </p:nvPr>
        </p:nvSpPr>
        <p:spPr>
          <a:xfrm>
            <a:off x="18193125" y="4357934"/>
            <a:ext cx="21664583" cy="21509383"/>
          </a:xfrm>
        </p:spPr>
        <p:txBody>
          <a:bodyPr/>
          <a:lstStyle>
            <a:lvl1pPr>
              <a:defRPr sz="14123"/>
            </a:lvl1pPr>
            <a:lvl2pPr>
              <a:defRPr sz="12358"/>
            </a:lvl2pPr>
            <a:lvl3pPr>
              <a:defRPr sz="10592"/>
            </a:lvl3pPr>
            <a:lvl4pPr>
              <a:defRPr sz="8827"/>
            </a:lvl4pPr>
            <a:lvl5pPr>
              <a:defRPr sz="8827"/>
            </a:lvl5pPr>
            <a:lvl6pPr>
              <a:defRPr sz="8827"/>
            </a:lvl6pPr>
            <a:lvl7pPr>
              <a:defRPr sz="8827"/>
            </a:lvl7pPr>
            <a:lvl8pPr>
              <a:defRPr sz="8827"/>
            </a:lvl8pPr>
            <a:lvl9pPr>
              <a:defRPr sz="882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947678" y="9080183"/>
            <a:ext cx="13802256" cy="16822161"/>
          </a:xfrm>
        </p:spPr>
        <p:txBody>
          <a:bodyPr/>
          <a:lstStyle>
            <a:lvl1pPr marL="0" indent="0">
              <a:buNone/>
              <a:defRPr sz="7061"/>
            </a:lvl1pPr>
            <a:lvl2pPr marL="2017806" indent="0">
              <a:buNone/>
              <a:defRPr sz="6179"/>
            </a:lvl2pPr>
            <a:lvl3pPr marL="4035613" indent="0">
              <a:buNone/>
              <a:defRPr sz="5296"/>
            </a:lvl3pPr>
            <a:lvl4pPr marL="6053419" indent="0">
              <a:buNone/>
              <a:defRPr sz="4413"/>
            </a:lvl4pPr>
            <a:lvl5pPr marL="8071226" indent="0">
              <a:buNone/>
              <a:defRPr sz="4413"/>
            </a:lvl5pPr>
            <a:lvl6pPr marL="10089032" indent="0">
              <a:buNone/>
              <a:defRPr sz="4413"/>
            </a:lvl6pPr>
            <a:lvl7pPr marL="12106839" indent="0">
              <a:buNone/>
              <a:defRPr sz="4413"/>
            </a:lvl7pPr>
            <a:lvl8pPr marL="14124645" indent="0">
              <a:buNone/>
              <a:defRPr sz="4413"/>
            </a:lvl8pPr>
            <a:lvl9pPr marL="16142452" indent="0">
              <a:buNone/>
              <a:defRPr sz="4413"/>
            </a:lvl9pPr>
          </a:lstStyle>
          <a:p>
            <a:pPr lvl="0"/>
            <a:r>
              <a:rPr lang="en-US"/>
              <a:t>Click to edit Master text styles</a:t>
            </a:r>
          </a:p>
        </p:txBody>
      </p:sp>
      <p:sp>
        <p:nvSpPr>
          <p:cNvPr id="5" name="Date Placeholder 4"/>
          <p:cNvSpPr>
            <a:spLocks noGrp="1"/>
          </p:cNvSpPr>
          <p:nvPr>
            <p:ph type="dt" sz="half" idx="10"/>
          </p:nvPr>
        </p:nvSpPr>
        <p:spPr/>
        <p:txBody>
          <a:bodyPr/>
          <a:lstStyle/>
          <a:p>
            <a:fld id="{5BA8C7D2-0EBA-4802-A36B-9C832DEDF88A}" type="datetimeFigureOut">
              <a:rPr lang="en-US" smtClean="0"/>
              <a:t>23-Apr-19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D6E9E5-572E-4D76-BEB6-7BB9CC0F01F1}" type="slidenum">
              <a:rPr lang="en-US" smtClean="0"/>
              <a:t>‹#›</a:t>
            </a:fld>
            <a:endParaRPr lang="en-US"/>
          </a:p>
        </p:txBody>
      </p:sp>
    </p:spTree>
    <p:extLst>
      <p:ext uri="{BB962C8B-B14F-4D97-AF65-F5344CB8AC3E}">
        <p14:creationId xmlns:p14="http://schemas.microsoft.com/office/powerpoint/2010/main" val="703011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7678" y="2017818"/>
            <a:ext cx="13802256" cy="7062364"/>
          </a:xfrm>
        </p:spPr>
        <p:txBody>
          <a:bodyPr anchor="b"/>
          <a:lstStyle>
            <a:lvl1pPr>
              <a:defRPr sz="14123"/>
            </a:lvl1pPr>
          </a:lstStyle>
          <a:p>
            <a:r>
              <a:rPr lang="en-US"/>
              <a:t>Click to edit Master title style</a:t>
            </a:r>
            <a:endParaRPr lang="en-US" dirty="0"/>
          </a:p>
        </p:txBody>
      </p:sp>
      <p:sp>
        <p:nvSpPr>
          <p:cNvPr id="3" name="Picture Placeholder 2"/>
          <p:cNvSpPr>
            <a:spLocks noGrp="1" noChangeAspect="1"/>
          </p:cNvSpPr>
          <p:nvPr>
            <p:ph type="pic" idx="1"/>
          </p:nvPr>
        </p:nvSpPr>
        <p:spPr>
          <a:xfrm>
            <a:off x="18193125" y="4357934"/>
            <a:ext cx="21664583" cy="21509383"/>
          </a:xfrm>
        </p:spPr>
        <p:txBody>
          <a:bodyPr anchor="t"/>
          <a:lstStyle>
            <a:lvl1pPr marL="0" indent="0">
              <a:buNone/>
              <a:defRPr sz="14123"/>
            </a:lvl1pPr>
            <a:lvl2pPr marL="2017806" indent="0">
              <a:buNone/>
              <a:defRPr sz="12358"/>
            </a:lvl2pPr>
            <a:lvl3pPr marL="4035613" indent="0">
              <a:buNone/>
              <a:defRPr sz="10592"/>
            </a:lvl3pPr>
            <a:lvl4pPr marL="6053419" indent="0">
              <a:buNone/>
              <a:defRPr sz="8827"/>
            </a:lvl4pPr>
            <a:lvl5pPr marL="8071226" indent="0">
              <a:buNone/>
              <a:defRPr sz="8827"/>
            </a:lvl5pPr>
            <a:lvl6pPr marL="10089032" indent="0">
              <a:buNone/>
              <a:defRPr sz="8827"/>
            </a:lvl6pPr>
            <a:lvl7pPr marL="12106839" indent="0">
              <a:buNone/>
              <a:defRPr sz="8827"/>
            </a:lvl7pPr>
            <a:lvl8pPr marL="14124645" indent="0">
              <a:buNone/>
              <a:defRPr sz="8827"/>
            </a:lvl8pPr>
            <a:lvl9pPr marL="16142452" indent="0">
              <a:buNone/>
              <a:defRPr sz="8827"/>
            </a:lvl9pPr>
          </a:lstStyle>
          <a:p>
            <a:r>
              <a:rPr lang="en-US"/>
              <a:t>Click icon to add picture</a:t>
            </a:r>
            <a:endParaRPr lang="en-US" dirty="0"/>
          </a:p>
        </p:txBody>
      </p:sp>
      <p:sp>
        <p:nvSpPr>
          <p:cNvPr id="4" name="Text Placeholder 3"/>
          <p:cNvSpPr>
            <a:spLocks noGrp="1"/>
          </p:cNvSpPr>
          <p:nvPr>
            <p:ph type="body" sz="half" idx="2"/>
          </p:nvPr>
        </p:nvSpPr>
        <p:spPr>
          <a:xfrm>
            <a:off x="2947678" y="9080183"/>
            <a:ext cx="13802256" cy="16822161"/>
          </a:xfrm>
        </p:spPr>
        <p:txBody>
          <a:bodyPr/>
          <a:lstStyle>
            <a:lvl1pPr marL="0" indent="0">
              <a:buNone/>
              <a:defRPr sz="7061"/>
            </a:lvl1pPr>
            <a:lvl2pPr marL="2017806" indent="0">
              <a:buNone/>
              <a:defRPr sz="6179"/>
            </a:lvl2pPr>
            <a:lvl3pPr marL="4035613" indent="0">
              <a:buNone/>
              <a:defRPr sz="5296"/>
            </a:lvl3pPr>
            <a:lvl4pPr marL="6053419" indent="0">
              <a:buNone/>
              <a:defRPr sz="4413"/>
            </a:lvl4pPr>
            <a:lvl5pPr marL="8071226" indent="0">
              <a:buNone/>
              <a:defRPr sz="4413"/>
            </a:lvl5pPr>
            <a:lvl6pPr marL="10089032" indent="0">
              <a:buNone/>
              <a:defRPr sz="4413"/>
            </a:lvl6pPr>
            <a:lvl7pPr marL="12106839" indent="0">
              <a:buNone/>
              <a:defRPr sz="4413"/>
            </a:lvl7pPr>
            <a:lvl8pPr marL="14124645" indent="0">
              <a:buNone/>
              <a:defRPr sz="4413"/>
            </a:lvl8pPr>
            <a:lvl9pPr marL="16142452" indent="0">
              <a:buNone/>
              <a:defRPr sz="4413"/>
            </a:lvl9pPr>
          </a:lstStyle>
          <a:p>
            <a:pPr lvl="0"/>
            <a:r>
              <a:rPr lang="en-US"/>
              <a:t>Click to edit Master text styles</a:t>
            </a:r>
          </a:p>
        </p:txBody>
      </p:sp>
      <p:sp>
        <p:nvSpPr>
          <p:cNvPr id="5" name="Date Placeholder 4"/>
          <p:cNvSpPr>
            <a:spLocks noGrp="1"/>
          </p:cNvSpPr>
          <p:nvPr>
            <p:ph type="dt" sz="half" idx="10"/>
          </p:nvPr>
        </p:nvSpPr>
        <p:spPr/>
        <p:txBody>
          <a:bodyPr/>
          <a:lstStyle/>
          <a:p>
            <a:fld id="{5BA8C7D2-0EBA-4802-A36B-9C832DEDF88A}" type="datetimeFigureOut">
              <a:rPr lang="en-US" smtClean="0"/>
              <a:t>23-Apr-19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D6E9E5-572E-4D76-BEB6-7BB9CC0F01F1}" type="slidenum">
              <a:rPr lang="en-US" smtClean="0"/>
              <a:t>‹#›</a:t>
            </a:fld>
            <a:endParaRPr lang="en-US"/>
          </a:p>
        </p:txBody>
      </p:sp>
    </p:spTree>
    <p:extLst>
      <p:ext uri="{BB962C8B-B14F-4D97-AF65-F5344CB8AC3E}">
        <p14:creationId xmlns:p14="http://schemas.microsoft.com/office/powerpoint/2010/main" val="2191217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2104" y="1611459"/>
            <a:ext cx="36910030" cy="585027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42104" y="8057261"/>
            <a:ext cx="36910030" cy="192043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42104" y="28053287"/>
            <a:ext cx="9628704" cy="1611452"/>
          </a:xfrm>
          <a:prstGeom prst="rect">
            <a:avLst/>
          </a:prstGeom>
        </p:spPr>
        <p:txBody>
          <a:bodyPr vert="horz" lIns="91440" tIns="45720" rIns="91440" bIns="45720" rtlCol="0" anchor="ctr"/>
          <a:lstStyle>
            <a:lvl1pPr algn="l">
              <a:defRPr sz="5296">
                <a:solidFill>
                  <a:schemeClr val="tx1">
                    <a:tint val="75000"/>
                  </a:schemeClr>
                </a:solidFill>
              </a:defRPr>
            </a:lvl1pPr>
          </a:lstStyle>
          <a:p>
            <a:fld id="{5BA8C7D2-0EBA-4802-A36B-9C832DEDF88A}" type="datetimeFigureOut">
              <a:rPr lang="en-US" smtClean="0"/>
              <a:t>23-Apr-19</a:t>
            </a:fld>
            <a:endParaRPr lang="en-US"/>
          </a:p>
        </p:txBody>
      </p:sp>
      <p:sp>
        <p:nvSpPr>
          <p:cNvPr id="5" name="Footer Placeholder 4"/>
          <p:cNvSpPr>
            <a:spLocks noGrp="1"/>
          </p:cNvSpPr>
          <p:nvPr>
            <p:ph type="ftr" sz="quarter" idx="3"/>
          </p:nvPr>
        </p:nvSpPr>
        <p:spPr>
          <a:xfrm>
            <a:off x="14175592" y="28053287"/>
            <a:ext cx="14443055" cy="1611452"/>
          </a:xfrm>
          <a:prstGeom prst="rect">
            <a:avLst/>
          </a:prstGeom>
        </p:spPr>
        <p:txBody>
          <a:bodyPr vert="horz" lIns="91440" tIns="45720" rIns="91440" bIns="45720" rtlCol="0" anchor="ctr"/>
          <a:lstStyle>
            <a:lvl1pPr algn="ctr">
              <a:defRPr sz="5296">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223430" y="28053287"/>
            <a:ext cx="9628704" cy="1611452"/>
          </a:xfrm>
          <a:prstGeom prst="rect">
            <a:avLst/>
          </a:prstGeom>
        </p:spPr>
        <p:txBody>
          <a:bodyPr vert="horz" lIns="91440" tIns="45720" rIns="91440" bIns="45720" rtlCol="0" anchor="ctr"/>
          <a:lstStyle>
            <a:lvl1pPr algn="r">
              <a:defRPr sz="5296">
                <a:solidFill>
                  <a:schemeClr val="tx1">
                    <a:tint val="75000"/>
                  </a:schemeClr>
                </a:solidFill>
              </a:defRPr>
            </a:lvl1pPr>
          </a:lstStyle>
          <a:p>
            <a:fld id="{68D6E9E5-572E-4D76-BEB6-7BB9CC0F01F1}" type="slidenum">
              <a:rPr lang="en-US" smtClean="0"/>
              <a:t>‹#›</a:t>
            </a:fld>
            <a:endParaRPr lang="en-US"/>
          </a:p>
        </p:txBody>
      </p:sp>
    </p:spTree>
    <p:extLst>
      <p:ext uri="{BB962C8B-B14F-4D97-AF65-F5344CB8AC3E}">
        <p14:creationId xmlns:p14="http://schemas.microsoft.com/office/powerpoint/2010/main" val="36714244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035613" rtl="0" eaLnBrk="1" latinLnBrk="0" hangingPunct="1">
        <a:lnSpc>
          <a:spcPct val="90000"/>
        </a:lnSpc>
        <a:spcBef>
          <a:spcPct val="0"/>
        </a:spcBef>
        <a:buNone/>
        <a:defRPr sz="19419" kern="1200">
          <a:solidFill>
            <a:schemeClr val="tx1"/>
          </a:solidFill>
          <a:latin typeface="+mj-lt"/>
          <a:ea typeface="+mj-ea"/>
          <a:cs typeface="+mj-cs"/>
        </a:defRPr>
      </a:lvl1pPr>
    </p:titleStyle>
    <p:bodyStyle>
      <a:lvl1pPr marL="1008903" indent="-1008903" algn="l" defTabSz="4035613" rtl="0" eaLnBrk="1" latinLnBrk="0" hangingPunct="1">
        <a:lnSpc>
          <a:spcPct val="90000"/>
        </a:lnSpc>
        <a:spcBef>
          <a:spcPts val="4413"/>
        </a:spcBef>
        <a:buFont typeface="Arial" panose="020B0604020202020204" pitchFamily="34" charset="0"/>
        <a:buChar char="•"/>
        <a:defRPr sz="12358" kern="1200">
          <a:solidFill>
            <a:schemeClr val="tx1"/>
          </a:solidFill>
          <a:latin typeface="+mn-lt"/>
          <a:ea typeface="+mn-ea"/>
          <a:cs typeface="+mn-cs"/>
        </a:defRPr>
      </a:lvl1pPr>
      <a:lvl2pPr marL="3026710" indent="-1008903" algn="l" defTabSz="4035613" rtl="0" eaLnBrk="1" latinLnBrk="0" hangingPunct="1">
        <a:lnSpc>
          <a:spcPct val="90000"/>
        </a:lnSpc>
        <a:spcBef>
          <a:spcPts val="2207"/>
        </a:spcBef>
        <a:buFont typeface="Arial" panose="020B0604020202020204" pitchFamily="34" charset="0"/>
        <a:buChar char="•"/>
        <a:defRPr sz="10592" kern="1200">
          <a:solidFill>
            <a:schemeClr val="tx1"/>
          </a:solidFill>
          <a:latin typeface="+mn-lt"/>
          <a:ea typeface="+mn-ea"/>
          <a:cs typeface="+mn-cs"/>
        </a:defRPr>
      </a:lvl2pPr>
      <a:lvl3pPr marL="5044516" indent="-1008903" algn="l" defTabSz="4035613" rtl="0" eaLnBrk="1" latinLnBrk="0" hangingPunct="1">
        <a:lnSpc>
          <a:spcPct val="90000"/>
        </a:lnSpc>
        <a:spcBef>
          <a:spcPts val="2207"/>
        </a:spcBef>
        <a:buFont typeface="Arial" panose="020B0604020202020204" pitchFamily="34" charset="0"/>
        <a:buChar char="•"/>
        <a:defRPr sz="8827" kern="1200">
          <a:solidFill>
            <a:schemeClr val="tx1"/>
          </a:solidFill>
          <a:latin typeface="+mn-lt"/>
          <a:ea typeface="+mn-ea"/>
          <a:cs typeface="+mn-cs"/>
        </a:defRPr>
      </a:lvl3pPr>
      <a:lvl4pPr marL="7062323" indent="-1008903" algn="l" defTabSz="4035613" rtl="0" eaLnBrk="1" latinLnBrk="0" hangingPunct="1">
        <a:lnSpc>
          <a:spcPct val="90000"/>
        </a:lnSpc>
        <a:spcBef>
          <a:spcPts val="2207"/>
        </a:spcBef>
        <a:buFont typeface="Arial" panose="020B0604020202020204" pitchFamily="34" charset="0"/>
        <a:buChar char="•"/>
        <a:defRPr sz="7944" kern="1200">
          <a:solidFill>
            <a:schemeClr val="tx1"/>
          </a:solidFill>
          <a:latin typeface="+mn-lt"/>
          <a:ea typeface="+mn-ea"/>
          <a:cs typeface="+mn-cs"/>
        </a:defRPr>
      </a:lvl4pPr>
      <a:lvl5pPr marL="9080129" indent="-1008903" algn="l" defTabSz="4035613" rtl="0" eaLnBrk="1" latinLnBrk="0" hangingPunct="1">
        <a:lnSpc>
          <a:spcPct val="90000"/>
        </a:lnSpc>
        <a:spcBef>
          <a:spcPts val="2207"/>
        </a:spcBef>
        <a:buFont typeface="Arial" panose="020B0604020202020204" pitchFamily="34" charset="0"/>
        <a:buChar char="•"/>
        <a:defRPr sz="7944" kern="1200">
          <a:solidFill>
            <a:schemeClr val="tx1"/>
          </a:solidFill>
          <a:latin typeface="+mn-lt"/>
          <a:ea typeface="+mn-ea"/>
          <a:cs typeface="+mn-cs"/>
        </a:defRPr>
      </a:lvl5pPr>
      <a:lvl6pPr marL="11097936" indent="-1008903" algn="l" defTabSz="4035613" rtl="0" eaLnBrk="1" latinLnBrk="0" hangingPunct="1">
        <a:lnSpc>
          <a:spcPct val="90000"/>
        </a:lnSpc>
        <a:spcBef>
          <a:spcPts val="2207"/>
        </a:spcBef>
        <a:buFont typeface="Arial" panose="020B0604020202020204" pitchFamily="34" charset="0"/>
        <a:buChar char="•"/>
        <a:defRPr sz="7944" kern="1200">
          <a:solidFill>
            <a:schemeClr val="tx1"/>
          </a:solidFill>
          <a:latin typeface="+mn-lt"/>
          <a:ea typeface="+mn-ea"/>
          <a:cs typeface="+mn-cs"/>
        </a:defRPr>
      </a:lvl6pPr>
      <a:lvl7pPr marL="13115742" indent="-1008903" algn="l" defTabSz="4035613" rtl="0" eaLnBrk="1" latinLnBrk="0" hangingPunct="1">
        <a:lnSpc>
          <a:spcPct val="90000"/>
        </a:lnSpc>
        <a:spcBef>
          <a:spcPts val="2207"/>
        </a:spcBef>
        <a:buFont typeface="Arial" panose="020B0604020202020204" pitchFamily="34" charset="0"/>
        <a:buChar char="•"/>
        <a:defRPr sz="7944" kern="1200">
          <a:solidFill>
            <a:schemeClr val="tx1"/>
          </a:solidFill>
          <a:latin typeface="+mn-lt"/>
          <a:ea typeface="+mn-ea"/>
          <a:cs typeface="+mn-cs"/>
        </a:defRPr>
      </a:lvl7pPr>
      <a:lvl8pPr marL="15133549" indent="-1008903" algn="l" defTabSz="4035613" rtl="0" eaLnBrk="1" latinLnBrk="0" hangingPunct="1">
        <a:lnSpc>
          <a:spcPct val="90000"/>
        </a:lnSpc>
        <a:spcBef>
          <a:spcPts val="2207"/>
        </a:spcBef>
        <a:buFont typeface="Arial" panose="020B0604020202020204" pitchFamily="34" charset="0"/>
        <a:buChar char="•"/>
        <a:defRPr sz="7944" kern="1200">
          <a:solidFill>
            <a:schemeClr val="tx1"/>
          </a:solidFill>
          <a:latin typeface="+mn-lt"/>
          <a:ea typeface="+mn-ea"/>
          <a:cs typeface="+mn-cs"/>
        </a:defRPr>
      </a:lvl8pPr>
      <a:lvl9pPr marL="17151355" indent="-1008903" algn="l" defTabSz="4035613" rtl="0" eaLnBrk="1" latinLnBrk="0" hangingPunct="1">
        <a:lnSpc>
          <a:spcPct val="90000"/>
        </a:lnSpc>
        <a:spcBef>
          <a:spcPts val="2207"/>
        </a:spcBef>
        <a:buFont typeface="Arial" panose="020B0604020202020204" pitchFamily="34" charset="0"/>
        <a:buChar char="•"/>
        <a:defRPr sz="7944" kern="1200">
          <a:solidFill>
            <a:schemeClr val="tx1"/>
          </a:solidFill>
          <a:latin typeface="+mn-lt"/>
          <a:ea typeface="+mn-ea"/>
          <a:cs typeface="+mn-cs"/>
        </a:defRPr>
      </a:lvl9pPr>
    </p:bodyStyle>
    <p:otherStyle>
      <a:defPPr>
        <a:defRPr lang="en-US"/>
      </a:defPPr>
      <a:lvl1pPr marL="0" algn="l" defTabSz="4035613" rtl="0" eaLnBrk="1" latinLnBrk="0" hangingPunct="1">
        <a:defRPr sz="7944" kern="1200">
          <a:solidFill>
            <a:schemeClr val="tx1"/>
          </a:solidFill>
          <a:latin typeface="+mn-lt"/>
          <a:ea typeface="+mn-ea"/>
          <a:cs typeface="+mn-cs"/>
        </a:defRPr>
      </a:lvl1pPr>
      <a:lvl2pPr marL="2017806" algn="l" defTabSz="4035613" rtl="0" eaLnBrk="1" latinLnBrk="0" hangingPunct="1">
        <a:defRPr sz="7944" kern="1200">
          <a:solidFill>
            <a:schemeClr val="tx1"/>
          </a:solidFill>
          <a:latin typeface="+mn-lt"/>
          <a:ea typeface="+mn-ea"/>
          <a:cs typeface="+mn-cs"/>
        </a:defRPr>
      </a:lvl2pPr>
      <a:lvl3pPr marL="4035613" algn="l" defTabSz="4035613" rtl="0" eaLnBrk="1" latinLnBrk="0" hangingPunct="1">
        <a:defRPr sz="7944" kern="1200">
          <a:solidFill>
            <a:schemeClr val="tx1"/>
          </a:solidFill>
          <a:latin typeface="+mn-lt"/>
          <a:ea typeface="+mn-ea"/>
          <a:cs typeface="+mn-cs"/>
        </a:defRPr>
      </a:lvl3pPr>
      <a:lvl4pPr marL="6053419" algn="l" defTabSz="4035613" rtl="0" eaLnBrk="1" latinLnBrk="0" hangingPunct="1">
        <a:defRPr sz="7944" kern="1200">
          <a:solidFill>
            <a:schemeClr val="tx1"/>
          </a:solidFill>
          <a:latin typeface="+mn-lt"/>
          <a:ea typeface="+mn-ea"/>
          <a:cs typeface="+mn-cs"/>
        </a:defRPr>
      </a:lvl4pPr>
      <a:lvl5pPr marL="8071226" algn="l" defTabSz="4035613" rtl="0" eaLnBrk="1" latinLnBrk="0" hangingPunct="1">
        <a:defRPr sz="7944" kern="1200">
          <a:solidFill>
            <a:schemeClr val="tx1"/>
          </a:solidFill>
          <a:latin typeface="+mn-lt"/>
          <a:ea typeface="+mn-ea"/>
          <a:cs typeface="+mn-cs"/>
        </a:defRPr>
      </a:lvl5pPr>
      <a:lvl6pPr marL="10089032" algn="l" defTabSz="4035613" rtl="0" eaLnBrk="1" latinLnBrk="0" hangingPunct="1">
        <a:defRPr sz="7944" kern="1200">
          <a:solidFill>
            <a:schemeClr val="tx1"/>
          </a:solidFill>
          <a:latin typeface="+mn-lt"/>
          <a:ea typeface="+mn-ea"/>
          <a:cs typeface="+mn-cs"/>
        </a:defRPr>
      </a:lvl6pPr>
      <a:lvl7pPr marL="12106839" algn="l" defTabSz="4035613" rtl="0" eaLnBrk="1" latinLnBrk="0" hangingPunct="1">
        <a:defRPr sz="7944" kern="1200">
          <a:solidFill>
            <a:schemeClr val="tx1"/>
          </a:solidFill>
          <a:latin typeface="+mn-lt"/>
          <a:ea typeface="+mn-ea"/>
          <a:cs typeface="+mn-cs"/>
        </a:defRPr>
      </a:lvl7pPr>
      <a:lvl8pPr marL="14124645" algn="l" defTabSz="4035613" rtl="0" eaLnBrk="1" latinLnBrk="0" hangingPunct="1">
        <a:defRPr sz="7944" kern="1200">
          <a:solidFill>
            <a:schemeClr val="tx1"/>
          </a:solidFill>
          <a:latin typeface="+mn-lt"/>
          <a:ea typeface="+mn-ea"/>
          <a:cs typeface="+mn-cs"/>
        </a:defRPr>
      </a:lvl8pPr>
      <a:lvl9pPr marL="16142452" algn="l" defTabSz="4035613" rtl="0" eaLnBrk="1" latinLnBrk="0" hangingPunct="1">
        <a:defRPr sz="794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hyperlink" Target="https://sigel.aneel.gov.br/Down/" TargetMode="External"/><Relationship Id="rId12" Type="http://schemas.openxmlformats.org/officeDocument/2006/relationships/hyperlink" Target="https://refuel.world/"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mapbiomas.org/map#coverage" TargetMode="External"/><Relationship Id="rId11" Type="http://schemas.openxmlformats.org/officeDocument/2006/relationships/image" Target="../media/image6.png"/><Relationship Id="rId5" Type="http://schemas.openxmlformats.org/officeDocument/2006/relationships/hyperlink" Target="https://doi.org/10.1016/j.rser.2016.08.047" TargetMode="External"/><Relationship Id="rId10"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a:extLst>
              <a:ext uri="{FF2B5EF4-FFF2-40B4-BE49-F238E27FC236}">
                <a16:creationId xmlns:a16="http://schemas.microsoft.com/office/drawing/2014/main" id="{C1958A0F-BACB-4F60-88F6-B634F163B2C3}"/>
              </a:ext>
            </a:extLst>
          </p:cNvPr>
          <p:cNvSpPr txBox="1"/>
          <p:nvPr/>
        </p:nvSpPr>
        <p:spPr>
          <a:xfrm>
            <a:off x="14157358" y="27149981"/>
            <a:ext cx="13747094" cy="1819985"/>
          </a:xfrm>
          <a:prstGeom prst="rect">
            <a:avLst/>
          </a:prstGeom>
          <a:noFill/>
        </p:spPr>
        <p:txBody>
          <a:bodyPr wrap="square" rtlCol="0">
            <a:spAutoFit/>
          </a:bodyPr>
          <a:lstStyle/>
          <a:p>
            <a:pPr algn="just">
              <a:lnSpc>
                <a:spcPct val="110000"/>
              </a:lnSpc>
              <a:spcAft>
                <a:spcPts val="1200"/>
              </a:spcAft>
            </a:pPr>
            <a:r>
              <a:rPr lang="en-US" sz="2600" dirty="0">
                <a:solidFill>
                  <a:srgbClr val="4E5657"/>
                </a:solidFill>
                <a:latin typeface="Georgia" panose="02040502050405020303" pitchFamily="18" charset="0"/>
              </a:rPr>
              <a:t>	</a:t>
            </a:r>
            <a:r>
              <a:rPr lang="en-US" sz="2600" b="1" dirty="0">
                <a:solidFill>
                  <a:srgbClr val="4E5657"/>
                </a:solidFill>
                <a:latin typeface="Georgia" panose="02040502050405020303" pitchFamily="18" charset="0"/>
              </a:rPr>
              <a:t>Figure 3 | Was the highest estimated conversion of each wind park in commissioning year?</a:t>
            </a:r>
            <a:r>
              <a:rPr lang="en-US" sz="2600" dirty="0">
                <a:solidFill>
                  <a:srgbClr val="4E5657"/>
                </a:solidFill>
                <a:latin typeface="Georgia" panose="02040502050405020303" pitchFamily="18" charset="0"/>
              </a:rPr>
              <a:t> A year with the highest estimated conversion share plotted against estimated conversion in the commissioning year. A 45° degree line would indicate that largest land-conversions  took place in the year of wind park commissioning.</a:t>
            </a:r>
          </a:p>
        </p:txBody>
      </p:sp>
      <p:sp>
        <p:nvSpPr>
          <p:cNvPr id="2" name="Title 1">
            <a:extLst>
              <a:ext uri="{FF2B5EF4-FFF2-40B4-BE49-F238E27FC236}">
                <a16:creationId xmlns:a16="http://schemas.microsoft.com/office/drawing/2014/main" id="{36E89BA5-B2A9-4676-B969-2A4C8C2C0DCC}"/>
              </a:ext>
            </a:extLst>
          </p:cNvPr>
          <p:cNvSpPr>
            <a:spLocks noGrp="1"/>
          </p:cNvSpPr>
          <p:nvPr>
            <p:ph type="ctrTitle"/>
          </p:nvPr>
        </p:nvSpPr>
        <p:spPr>
          <a:xfrm>
            <a:off x="750096" y="522895"/>
            <a:ext cx="33703453" cy="1469952"/>
          </a:xfrm>
        </p:spPr>
        <p:txBody>
          <a:bodyPr>
            <a:normAutofit/>
          </a:bodyPr>
          <a:lstStyle/>
          <a:p>
            <a:r>
              <a:rPr lang="en-US" sz="8000" b="1" dirty="0">
                <a:solidFill>
                  <a:srgbClr val="4E5657"/>
                </a:solidFill>
                <a:latin typeface="Georgia" panose="02040502050405020303" pitchFamily="18" charset="0"/>
              </a:rPr>
              <a:t>Land cover patterns of wind generation infrastructure in Brazil</a:t>
            </a:r>
          </a:p>
        </p:txBody>
      </p:sp>
      <p:sp>
        <p:nvSpPr>
          <p:cNvPr id="3" name="Subtitle 2">
            <a:extLst>
              <a:ext uri="{FF2B5EF4-FFF2-40B4-BE49-F238E27FC236}">
                <a16:creationId xmlns:a16="http://schemas.microsoft.com/office/drawing/2014/main" id="{2A319F38-9284-468B-818B-80F39399C8E1}"/>
              </a:ext>
            </a:extLst>
          </p:cNvPr>
          <p:cNvSpPr>
            <a:spLocks noGrp="1"/>
          </p:cNvSpPr>
          <p:nvPr>
            <p:ph type="subTitle" idx="1"/>
          </p:nvPr>
        </p:nvSpPr>
        <p:spPr>
          <a:xfrm>
            <a:off x="1286241" y="2218119"/>
            <a:ext cx="28362153" cy="2381628"/>
          </a:xfrm>
        </p:spPr>
        <p:txBody>
          <a:bodyPr>
            <a:normAutofit/>
          </a:bodyPr>
          <a:lstStyle/>
          <a:p>
            <a:pPr algn="l"/>
            <a:r>
              <a:rPr lang="en-US" sz="2500" dirty="0">
                <a:solidFill>
                  <a:srgbClr val="4E5657"/>
                </a:solidFill>
                <a:latin typeface="Georgia" panose="02040502050405020303" pitchFamily="18" charset="0"/>
              </a:rPr>
              <a:t> </a:t>
            </a:r>
            <a:r>
              <a:rPr lang="en-US" sz="2500" b="1" dirty="0">
                <a:solidFill>
                  <a:srgbClr val="4E5657"/>
                </a:solidFill>
                <a:latin typeface="Georgia" panose="02040502050405020303" pitchFamily="18" charset="0"/>
              </a:rPr>
              <a:t>Olga Turkovska</a:t>
            </a:r>
            <a:r>
              <a:rPr lang="en-US" sz="2500" b="1" baseline="30000" dirty="0">
                <a:solidFill>
                  <a:srgbClr val="4E5657"/>
                </a:solidFill>
                <a:latin typeface="Georgia" panose="02040502050405020303" pitchFamily="18" charset="0"/>
              </a:rPr>
              <a:t>1</a:t>
            </a:r>
            <a:r>
              <a:rPr lang="en-US" sz="2500" b="1" dirty="0">
                <a:solidFill>
                  <a:srgbClr val="4E5657"/>
                </a:solidFill>
                <a:latin typeface="Georgia" panose="02040502050405020303" pitchFamily="18" charset="0"/>
              </a:rPr>
              <a:t>, Johannes Schmidt</a:t>
            </a:r>
            <a:r>
              <a:rPr lang="en-US" sz="2500" b="1" baseline="30000" dirty="0">
                <a:solidFill>
                  <a:srgbClr val="4E5657"/>
                </a:solidFill>
                <a:latin typeface="Georgia" panose="02040502050405020303" pitchFamily="18" charset="0"/>
              </a:rPr>
              <a:t>1</a:t>
            </a:r>
            <a:r>
              <a:rPr lang="en-US" sz="2500" b="1" dirty="0">
                <a:solidFill>
                  <a:srgbClr val="4E5657"/>
                </a:solidFill>
                <a:latin typeface="Georgia" panose="02040502050405020303" pitchFamily="18" charset="0"/>
              </a:rPr>
              <a:t>, Katharina Gruber</a:t>
            </a:r>
            <a:r>
              <a:rPr lang="en-US" sz="2500" b="1" baseline="30000" dirty="0">
                <a:solidFill>
                  <a:srgbClr val="4E5657"/>
                </a:solidFill>
                <a:latin typeface="Georgia" panose="02040502050405020303" pitchFamily="18" charset="0"/>
              </a:rPr>
              <a:t>1</a:t>
            </a:r>
            <a:r>
              <a:rPr lang="en-US" sz="2500" b="1" dirty="0">
                <a:solidFill>
                  <a:srgbClr val="4E5657"/>
                </a:solidFill>
                <a:latin typeface="Georgia" panose="02040502050405020303" pitchFamily="18" charset="0"/>
              </a:rPr>
              <a:t>,  and Felix Nitsch</a:t>
            </a:r>
            <a:r>
              <a:rPr lang="en-US" sz="2500" b="1" baseline="30000" dirty="0">
                <a:solidFill>
                  <a:srgbClr val="4E5657"/>
                </a:solidFill>
                <a:latin typeface="Georgia" panose="02040502050405020303" pitchFamily="18" charset="0"/>
              </a:rPr>
              <a:t>2 </a:t>
            </a:r>
            <a:endParaRPr lang="en-US" sz="2500" b="1" dirty="0">
              <a:solidFill>
                <a:srgbClr val="4E5657"/>
              </a:solidFill>
              <a:latin typeface="Georgia" panose="02040502050405020303" pitchFamily="18" charset="0"/>
            </a:endParaRPr>
          </a:p>
          <a:p>
            <a:pPr algn="l">
              <a:spcBef>
                <a:spcPts val="0"/>
              </a:spcBef>
            </a:pPr>
            <a:endParaRPr lang="en-US" sz="2500" dirty="0">
              <a:solidFill>
                <a:srgbClr val="4E5657"/>
              </a:solidFill>
              <a:latin typeface="Georgia" panose="02040502050405020303" pitchFamily="18" charset="0"/>
            </a:endParaRPr>
          </a:p>
          <a:p>
            <a:pPr algn="l">
              <a:spcBef>
                <a:spcPts val="0"/>
              </a:spcBef>
            </a:pPr>
            <a:r>
              <a:rPr lang="en-US" sz="2500" baseline="30000" dirty="0">
                <a:solidFill>
                  <a:srgbClr val="4E5657"/>
                </a:solidFill>
                <a:latin typeface="Georgia" panose="02040502050405020303" pitchFamily="18" charset="0"/>
              </a:rPr>
              <a:t>1 </a:t>
            </a:r>
            <a:r>
              <a:rPr lang="en-US" sz="2500" dirty="0">
                <a:solidFill>
                  <a:srgbClr val="4E5657"/>
                </a:solidFill>
                <a:latin typeface="Georgia" panose="02040502050405020303" pitchFamily="18" charset="0"/>
              </a:rPr>
              <a:t>Institute for Sustainable Economic Development, University of Natural Resources and Life Sciences, 1180, </a:t>
            </a:r>
            <a:r>
              <a:rPr lang="en-US" sz="2500" dirty="0" err="1">
                <a:solidFill>
                  <a:srgbClr val="4E5657"/>
                </a:solidFill>
                <a:latin typeface="Georgia" panose="02040502050405020303" pitchFamily="18" charset="0"/>
              </a:rPr>
              <a:t>Feistmantelstrasse</a:t>
            </a:r>
            <a:r>
              <a:rPr lang="en-US" sz="2500" dirty="0">
                <a:solidFill>
                  <a:srgbClr val="4E5657"/>
                </a:solidFill>
                <a:latin typeface="Georgia" panose="02040502050405020303" pitchFamily="18" charset="0"/>
              </a:rPr>
              <a:t> 4, Vienna, Austria</a:t>
            </a:r>
          </a:p>
          <a:p>
            <a:pPr algn="l">
              <a:spcBef>
                <a:spcPts val="0"/>
              </a:spcBef>
            </a:pPr>
            <a:r>
              <a:rPr lang="en-US" sz="2500" baseline="30000" dirty="0">
                <a:solidFill>
                  <a:srgbClr val="4E5657"/>
                </a:solidFill>
                <a:latin typeface="Georgia" panose="02040502050405020303" pitchFamily="18" charset="0"/>
              </a:rPr>
              <a:t>2 </a:t>
            </a:r>
            <a:r>
              <a:rPr lang="en-US" sz="2500" dirty="0">
                <a:solidFill>
                  <a:srgbClr val="4E5657"/>
                </a:solidFill>
                <a:latin typeface="Georgia" panose="02040502050405020303" pitchFamily="18" charset="0"/>
              </a:rPr>
              <a:t>Institute of Engineering Thermodynamics, German Aerospace Center, 70569, </a:t>
            </a:r>
            <a:r>
              <a:rPr lang="en-US" sz="2500" dirty="0" err="1">
                <a:solidFill>
                  <a:srgbClr val="4E5657"/>
                </a:solidFill>
                <a:latin typeface="Georgia" panose="02040502050405020303" pitchFamily="18" charset="0"/>
              </a:rPr>
              <a:t>Pfaffenwaldring</a:t>
            </a:r>
            <a:r>
              <a:rPr lang="en-US" sz="2500" dirty="0">
                <a:solidFill>
                  <a:srgbClr val="4E5657"/>
                </a:solidFill>
                <a:latin typeface="Georgia" panose="02040502050405020303" pitchFamily="18" charset="0"/>
              </a:rPr>
              <a:t> 38-40, Stuttgart, Germany</a:t>
            </a:r>
          </a:p>
          <a:p>
            <a:pPr algn="l">
              <a:spcBef>
                <a:spcPts val="0"/>
              </a:spcBef>
            </a:pPr>
            <a:endParaRPr lang="en-US" sz="2500" dirty="0">
              <a:solidFill>
                <a:srgbClr val="4E5657"/>
              </a:solidFill>
              <a:latin typeface="Georgia" panose="02040502050405020303" pitchFamily="18" charset="0"/>
            </a:endParaRPr>
          </a:p>
          <a:p>
            <a:pPr algn="l">
              <a:spcBef>
                <a:spcPts val="0"/>
              </a:spcBef>
            </a:pPr>
            <a:r>
              <a:rPr lang="en-US" sz="2500" dirty="0">
                <a:solidFill>
                  <a:srgbClr val="4E5657"/>
                </a:solidFill>
                <a:latin typeface="Georgia" panose="02040502050405020303" pitchFamily="18" charset="0"/>
              </a:rPr>
              <a:t>  Contact: </a:t>
            </a:r>
            <a:r>
              <a:rPr lang="en-US" sz="2500" u="sng" dirty="0">
                <a:solidFill>
                  <a:srgbClr val="4E5657"/>
                </a:solidFill>
                <a:latin typeface="Georgia" panose="02040502050405020303" pitchFamily="18" charset="0"/>
              </a:rPr>
              <a:t>olga.turkovska@boku.ac.at</a:t>
            </a:r>
            <a:endParaRPr lang="en-US" sz="2500" dirty="0">
              <a:solidFill>
                <a:srgbClr val="4E5657"/>
              </a:solidFill>
              <a:latin typeface="Georgia" panose="02040502050405020303" pitchFamily="18" charset="0"/>
            </a:endParaRPr>
          </a:p>
        </p:txBody>
      </p:sp>
      <p:pic>
        <p:nvPicPr>
          <p:cNvPr id="4" name="Grafik 10">
            <a:extLst>
              <a:ext uri="{FF2B5EF4-FFF2-40B4-BE49-F238E27FC236}">
                <a16:creationId xmlns:a16="http://schemas.microsoft.com/office/drawing/2014/main" id="{222FE93B-AB71-43AE-89A0-68B724C048FF}"/>
              </a:ext>
            </a:extLst>
          </p:cNvPr>
          <p:cNvPicPr>
            <a:picLocks noChangeAspect="1"/>
          </p:cNvPicPr>
          <p:nvPr/>
        </p:nvPicPr>
        <p:blipFill>
          <a:blip r:embed="rId2"/>
          <a:stretch>
            <a:fillRect/>
          </a:stretch>
        </p:blipFill>
        <p:spPr>
          <a:xfrm>
            <a:off x="38151751" y="698212"/>
            <a:ext cx="4642487" cy="3935144"/>
          </a:xfrm>
          <a:prstGeom prst="rect">
            <a:avLst/>
          </a:prstGeom>
        </p:spPr>
      </p:pic>
      <p:sp>
        <p:nvSpPr>
          <p:cNvPr id="6" name="TextBox 5">
            <a:extLst>
              <a:ext uri="{FF2B5EF4-FFF2-40B4-BE49-F238E27FC236}">
                <a16:creationId xmlns:a16="http://schemas.microsoft.com/office/drawing/2014/main" id="{179FFAA8-CE19-4379-BEC1-AC1D62315A43}"/>
              </a:ext>
            </a:extLst>
          </p:cNvPr>
          <p:cNvSpPr txBox="1"/>
          <p:nvPr/>
        </p:nvSpPr>
        <p:spPr>
          <a:xfrm>
            <a:off x="750096" y="5674650"/>
            <a:ext cx="12823063" cy="7046031"/>
          </a:xfrm>
          <a:prstGeom prst="rect">
            <a:avLst/>
          </a:prstGeom>
          <a:noFill/>
        </p:spPr>
        <p:txBody>
          <a:bodyPr wrap="square" rtlCol="0">
            <a:spAutoFit/>
          </a:bodyPr>
          <a:lstStyle/>
          <a:p>
            <a:endParaRPr lang="en-US" sz="2500" dirty="0">
              <a:solidFill>
                <a:srgbClr val="4E5657"/>
              </a:solidFill>
              <a:latin typeface="Georgia" panose="02040502050405020303" pitchFamily="18" charset="0"/>
            </a:endParaRPr>
          </a:p>
          <a:p>
            <a:pPr algn="just">
              <a:lnSpc>
                <a:spcPct val="110000"/>
              </a:lnSpc>
            </a:pPr>
            <a:r>
              <a:rPr lang="en-US" sz="2600" dirty="0">
                <a:solidFill>
                  <a:srgbClr val="4E5657"/>
                </a:solidFill>
                <a:latin typeface="Georgia" panose="02040502050405020303" pitchFamily="18" charset="0"/>
              </a:rPr>
              <a:t>	Despite uncertainties surrounding the estimates of land-use intensity for various electricity sources, wind-powered electricity has clearly lower intensity, i.e. 0.3–1.3 m</a:t>
            </a:r>
            <a:r>
              <a:rPr lang="en-US" sz="2600" baseline="30000" dirty="0">
                <a:solidFill>
                  <a:srgbClr val="4E5657"/>
                </a:solidFill>
                <a:latin typeface="Georgia" panose="02040502050405020303" pitchFamily="18" charset="0"/>
              </a:rPr>
              <a:t>2</a:t>
            </a:r>
            <a:r>
              <a:rPr lang="en-US" sz="2600" dirty="0">
                <a:solidFill>
                  <a:srgbClr val="4E5657"/>
                </a:solidFill>
                <a:latin typeface="Georgia" panose="02040502050405020303" pitchFamily="18" charset="0"/>
              </a:rPr>
              <a:t> MWh-1 compared to biomass-powered electricity, i.e. 450-800 m</a:t>
            </a:r>
            <a:r>
              <a:rPr lang="en-US" sz="2600" baseline="30000" dirty="0">
                <a:solidFill>
                  <a:srgbClr val="4E5657"/>
                </a:solidFill>
                <a:latin typeface="Georgia" panose="02040502050405020303" pitchFamily="18" charset="0"/>
              </a:rPr>
              <a:t>2</a:t>
            </a:r>
            <a:r>
              <a:rPr lang="en-US" sz="2600" dirty="0">
                <a:solidFill>
                  <a:srgbClr val="4E5657"/>
                </a:solidFill>
                <a:latin typeface="Georgia" panose="02040502050405020303" pitchFamily="18" charset="0"/>
              </a:rPr>
              <a:t> MWh-1 [1]. Low land-use intensity of wind-powered electricity suggests its minor negative impacts on land. However, at the local scale, commissioning of the wind parks leads to restriction of land-use for human settlements, negative impact on biodiversity [1], and social land conflicts [2].</a:t>
            </a:r>
          </a:p>
          <a:p>
            <a:pPr algn="just">
              <a:lnSpc>
                <a:spcPct val="110000"/>
              </a:lnSpc>
            </a:pPr>
            <a:r>
              <a:rPr lang="en-US" sz="2600" dirty="0">
                <a:solidFill>
                  <a:srgbClr val="4E5657"/>
                </a:solidFill>
                <a:latin typeface="Georgia" panose="02040502050405020303" pitchFamily="18" charset="0"/>
              </a:rPr>
              <a:t>	Global transition towards renewable energy systems implies an increase of renewable energy deployment, including wind power. This will require additional land resources. Hence, we assess wind parks deployment from a land-use perspective in a case-study for one state in Brazil, i.e. </a:t>
            </a:r>
            <a:r>
              <a:rPr lang="en-US" sz="2600" dirty="0" err="1">
                <a:solidFill>
                  <a:srgbClr val="4E5657"/>
                </a:solidFill>
                <a:latin typeface="Georgia" panose="02040502050405020303" pitchFamily="18" charset="0"/>
              </a:rPr>
              <a:t>Ceará</a:t>
            </a:r>
            <a:r>
              <a:rPr lang="en-US" sz="2600" dirty="0">
                <a:solidFill>
                  <a:srgbClr val="4E5657"/>
                </a:solidFill>
                <a:latin typeface="Georgia" panose="02040502050405020303" pitchFamily="18" charset="0"/>
              </a:rPr>
              <a:t>. This case-study, primarily focuses in on descriptive statistics of land cover in the selected wind parks.  We chose </a:t>
            </a:r>
            <a:r>
              <a:rPr lang="en-US" sz="2600" dirty="0" err="1">
                <a:solidFill>
                  <a:srgbClr val="4E5657"/>
                </a:solidFill>
                <a:latin typeface="Georgia" panose="02040502050405020303" pitchFamily="18" charset="0"/>
              </a:rPr>
              <a:t>Ceará</a:t>
            </a:r>
            <a:r>
              <a:rPr lang="en-US" sz="2600" dirty="0">
                <a:solidFill>
                  <a:srgbClr val="4E5657"/>
                </a:solidFill>
                <a:latin typeface="Georgia" panose="02040502050405020303" pitchFamily="18" charset="0"/>
              </a:rPr>
              <a:t>, as it has one of the highest numbers of installed wind parks in Brazil. We selected all 78 wind parks in </a:t>
            </a:r>
            <a:r>
              <a:rPr lang="en-US" sz="2600" dirty="0" err="1">
                <a:solidFill>
                  <a:srgbClr val="4E5657"/>
                </a:solidFill>
                <a:latin typeface="Georgia" panose="02040502050405020303" pitchFamily="18" charset="0"/>
              </a:rPr>
              <a:t>Ceará</a:t>
            </a:r>
            <a:r>
              <a:rPr lang="en-US" sz="2600" dirty="0">
                <a:solidFill>
                  <a:srgbClr val="4E5657"/>
                </a:solidFill>
                <a:latin typeface="Georgia" panose="02040502050405020303" pitchFamily="18" charset="0"/>
              </a:rPr>
              <a:t>, which were commissioned between 1999 and 2018.</a:t>
            </a:r>
          </a:p>
          <a:p>
            <a:pPr algn="just">
              <a:lnSpc>
                <a:spcPct val="110000"/>
              </a:lnSpc>
            </a:pPr>
            <a:endParaRPr lang="en-US" sz="2600" dirty="0">
              <a:solidFill>
                <a:srgbClr val="4E5657"/>
              </a:solidFill>
              <a:latin typeface="Georgia" panose="02040502050405020303" pitchFamily="18" charset="0"/>
            </a:endParaRPr>
          </a:p>
        </p:txBody>
      </p:sp>
      <p:sp>
        <p:nvSpPr>
          <p:cNvPr id="11" name="TextBox 10">
            <a:extLst>
              <a:ext uri="{FF2B5EF4-FFF2-40B4-BE49-F238E27FC236}">
                <a16:creationId xmlns:a16="http://schemas.microsoft.com/office/drawing/2014/main" id="{7FC8C927-2E6E-4B9C-8D2A-9B786141BB34}"/>
              </a:ext>
            </a:extLst>
          </p:cNvPr>
          <p:cNvSpPr txBox="1"/>
          <p:nvPr/>
        </p:nvSpPr>
        <p:spPr>
          <a:xfrm>
            <a:off x="28965738" y="21049904"/>
            <a:ext cx="13078404" cy="861774"/>
          </a:xfrm>
          <a:prstGeom prst="rect">
            <a:avLst/>
          </a:prstGeom>
          <a:noFill/>
        </p:spPr>
        <p:txBody>
          <a:bodyPr wrap="square" rtlCol="0">
            <a:spAutoFit/>
          </a:bodyPr>
          <a:lstStyle/>
          <a:p>
            <a:pPr algn="just"/>
            <a:r>
              <a:rPr lang="en-GB" sz="2500" dirty="0">
                <a:solidFill>
                  <a:srgbClr val="4E5657"/>
                </a:solidFill>
                <a:latin typeface="Georgia" panose="02040502050405020303" pitchFamily="18" charset="0"/>
              </a:rPr>
              <a:t>We gratefully acknowledge support from the European Research Council – “reFUEL” ERC-2017-STG 758149.</a:t>
            </a:r>
            <a:endParaRPr lang="en-US" sz="2500" dirty="0">
              <a:solidFill>
                <a:srgbClr val="4E5657"/>
              </a:solidFill>
              <a:latin typeface="Georgia" panose="02040502050405020303" pitchFamily="18" charset="0"/>
            </a:endParaRPr>
          </a:p>
        </p:txBody>
      </p:sp>
      <p:sp>
        <p:nvSpPr>
          <p:cNvPr id="23" name="Rectangle: Rounded Corners 22">
            <a:extLst>
              <a:ext uri="{FF2B5EF4-FFF2-40B4-BE49-F238E27FC236}">
                <a16:creationId xmlns:a16="http://schemas.microsoft.com/office/drawing/2014/main" id="{C338F1CD-843B-48DA-9347-6795E464B40D}"/>
              </a:ext>
            </a:extLst>
          </p:cNvPr>
          <p:cNvSpPr/>
          <p:nvPr/>
        </p:nvSpPr>
        <p:spPr>
          <a:xfrm>
            <a:off x="3037091" y="4865113"/>
            <a:ext cx="8249071" cy="984738"/>
          </a:xfrm>
          <a:prstGeom prst="roundRect">
            <a:avLst/>
          </a:prstGeom>
          <a:solidFill>
            <a:srgbClr val="F0C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E5657"/>
                </a:solidFill>
                <a:latin typeface="Georgia" panose="02040502050405020303" pitchFamily="18" charset="0"/>
              </a:rPr>
              <a:t>Introduction</a:t>
            </a:r>
          </a:p>
        </p:txBody>
      </p:sp>
      <p:sp>
        <p:nvSpPr>
          <p:cNvPr id="31" name="Rectangle 30">
            <a:extLst>
              <a:ext uri="{FF2B5EF4-FFF2-40B4-BE49-F238E27FC236}">
                <a16:creationId xmlns:a16="http://schemas.microsoft.com/office/drawing/2014/main" id="{4EE8209E-46B5-4CDA-A659-636C02722056}"/>
              </a:ext>
            </a:extLst>
          </p:cNvPr>
          <p:cNvSpPr/>
          <p:nvPr/>
        </p:nvSpPr>
        <p:spPr>
          <a:xfrm>
            <a:off x="-17157" y="29186399"/>
            <a:ext cx="42794233" cy="1080875"/>
          </a:xfrm>
          <a:prstGeom prst="rect">
            <a:avLst/>
          </a:prstGeom>
          <a:solidFill>
            <a:srgbClr val="F0C320"/>
          </a:solidFill>
          <a:ln>
            <a:solidFill>
              <a:srgbClr val="F0C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3000" b="1" dirty="0">
              <a:solidFill>
                <a:srgbClr val="4E5657"/>
              </a:solidFill>
              <a:latin typeface="Georgia" panose="02040502050405020303" pitchFamily="18" charset="0"/>
            </a:endParaRPr>
          </a:p>
        </p:txBody>
      </p:sp>
      <p:sp>
        <p:nvSpPr>
          <p:cNvPr id="32" name="Rectangle: Rounded Corners 31">
            <a:extLst>
              <a:ext uri="{FF2B5EF4-FFF2-40B4-BE49-F238E27FC236}">
                <a16:creationId xmlns:a16="http://schemas.microsoft.com/office/drawing/2014/main" id="{4AE28566-4837-4E3F-BB7F-6DD7F20521DA}"/>
              </a:ext>
            </a:extLst>
          </p:cNvPr>
          <p:cNvSpPr/>
          <p:nvPr/>
        </p:nvSpPr>
        <p:spPr>
          <a:xfrm>
            <a:off x="16906371" y="4886507"/>
            <a:ext cx="8249067" cy="984738"/>
          </a:xfrm>
          <a:prstGeom prst="roundRect">
            <a:avLst/>
          </a:prstGeom>
          <a:solidFill>
            <a:srgbClr val="F0C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E5657"/>
                </a:solidFill>
                <a:latin typeface="Georgia" panose="02040502050405020303" pitchFamily="18" charset="0"/>
              </a:rPr>
              <a:t>Land cover patterns</a:t>
            </a:r>
          </a:p>
        </p:txBody>
      </p:sp>
      <p:sp>
        <p:nvSpPr>
          <p:cNvPr id="33" name="Rectangle: Rounded Corners 32">
            <a:extLst>
              <a:ext uri="{FF2B5EF4-FFF2-40B4-BE49-F238E27FC236}">
                <a16:creationId xmlns:a16="http://schemas.microsoft.com/office/drawing/2014/main" id="{6BC59ABC-3AF5-4EAD-A094-81EB67FE1C7B}"/>
              </a:ext>
            </a:extLst>
          </p:cNvPr>
          <p:cNvSpPr/>
          <p:nvPr/>
        </p:nvSpPr>
        <p:spPr>
          <a:xfrm>
            <a:off x="3019877" y="12599426"/>
            <a:ext cx="8249070" cy="984738"/>
          </a:xfrm>
          <a:prstGeom prst="roundRect">
            <a:avLst/>
          </a:prstGeom>
          <a:solidFill>
            <a:srgbClr val="F0C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E5657"/>
                </a:solidFill>
                <a:latin typeface="Georgia" panose="02040502050405020303" pitchFamily="18" charset="0"/>
              </a:rPr>
              <a:t>Data &amp; Method </a:t>
            </a:r>
          </a:p>
        </p:txBody>
      </p:sp>
      <p:sp>
        <p:nvSpPr>
          <p:cNvPr id="34" name="TextBox 33">
            <a:extLst>
              <a:ext uri="{FF2B5EF4-FFF2-40B4-BE49-F238E27FC236}">
                <a16:creationId xmlns:a16="http://schemas.microsoft.com/office/drawing/2014/main" id="{6D1932D3-3693-424C-8193-511A383C4E86}"/>
              </a:ext>
            </a:extLst>
          </p:cNvPr>
          <p:cNvSpPr txBox="1"/>
          <p:nvPr/>
        </p:nvSpPr>
        <p:spPr>
          <a:xfrm>
            <a:off x="652390" y="18080196"/>
            <a:ext cx="12823063" cy="499624"/>
          </a:xfrm>
          <a:prstGeom prst="rect">
            <a:avLst/>
          </a:prstGeom>
          <a:noFill/>
        </p:spPr>
        <p:txBody>
          <a:bodyPr wrap="square" rtlCol="0">
            <a:spAutoFit/>
          </a:bodyPr>
          <a:lstStyle/>
          <a:p>
            <a:pPr algn="just">
              <a:lnSpc>
                <a:spcPct val="110000"/>
              </a:lnSpc>
              <a:spcAft>
                <a:spcPts val="1200"/>
              </a:spcAft>
            </a:pPr>
            <a:r>
              <a:rPr lang="en-US" sz="2600" dirty="0">
                <a:solidFill>
                  <a:srgbClr val="4E5657"/>
                </a:solidFill>
                <a:latin typeface="Georgia" panose="02040502050405020303" pitchFamily="18" charset="0"/>
              </a:rPr>
              <a:t>	</a:t>
            </a:r>
          </a:p>
        </p:txBody>
      </p:sp>
      <p:pic>
        <p:nvPicPr>
          <p:cNvPr id="36" name="Picture 35">
            <a:extLst>
              <a:ext uri="{FF2B5EF4-FFF2-40B4-BE49-F238E27FC236}">
                <a16:creationId xmlns:a16="http://schemas.microsoft.com/office/drawing/2014/main" id="{8112C802-5920-46CB-AD1D-C858D343BD1A}"/>
              </a:ext>
            </a:extLst>
          </p:cNvPr>
          <p:cNvPicPr>
            <a:picLocks noChangeAspect="1"/>
          </p:cNvPicPr>
          <p:nvPr/>
        </p:nvPicPr>
        <p:blipFill rotWithShape="1">
          <a:blip r:embed="rId3">
            <a:extLst>
              <a:ext uri="{28A0092B-C50C-407E-A947-70E740481C1C}">
                <a14:useLocalDpi xmlns:a14="http://schemas.microsoft.com/office/drawing/2010/main" val="0"/>
              </a:ext>
            </a:extLst>
          </a:blip>
          <a:srcRect t="13561" r="10991"/>
          <a:stretch/>
        </p:blipFill>
        <p:spPr>
          <a:xfrm>
            <a:off x="813372" y="21467948"/>
            <a:ext cx="12662081" cy="5968759"/>
          </a:xfrm>
          <a:prstGeom prst="rect">
            <a:avLst/>
          </a:prstGeom>
        </p:spPr>
      </p:pic>
      <p:sp>
        <p:nvSpPr>
          <p:cNvPr id="37" name="TextBox 36">
            <a:extLst>
              <a:ext uri="{FF2B5EF4-FFF2-40B4-BE49-F238E27FC236}">
                <a16:creationId xmlns:a16="http://schemas.microsoft.com/office/drawing/2014/main" id="{61C5313A-DFDC-4956-965C-6E1E386F09B2}"/>
              </a:ext>
            </a:extLst>
          </p:cNvPr>
          <p:cNvSpPr txBox="1"/>
          <p:nvPr/>
        </p:nvSpPr>
        <p:spPr>
          <a:xfrm>
            <a:off x="750096" y="27244546"/>
            <a:ext cx="12823064" cy="1819985"/>
          </a:xfrm>
          <a:prstGeom prst="rect">
            <a:avLst/>
          </a:prstGeom>
          <a:noFill/>
        </p:spPr>
        <p:txBody>
          <a:bodyPr wrap="square" rtlCol="0">
            <a:spAutoFit/>
          </a:bodyPr>
          <a:lstStyle/>
          <a:p>
            <a:pPr algn="just">
              <a:lnSpc>
                <a:spcPct val="110000"/>
              </a:lnSpc>
              <a:spcAft>
                <a:spcPts val="1200"/>
              </a:spcAft>
            </a:pPr>
            <a:r>
              <a:rPr lang="en-US" sz="2600" dirty="0">
                <a:solidFill>
                  <a:srgbClr val="4E5657"/>
                </a:solidFill>
                <a:latin typeface="Georgia" panose="02040502050405020303" pitchFamily="18" charset="0"/>
              </a:rPr>
              <a:t>	</a:t>
            </a:r>
            <a:r>
              <a:rPr lang="en-US" sz="2600" b="1" dirty="0">
                <a:solidFill>
                  <a:srgbClr val="4E5657"/>
                </a:solidFill>
                <a:latin typeface="Georgia" panose="02040502050405020303" pitchFamily="18" charset="0"/>
              </a:rPr>
              <a:t>Figure 1 | Distribution of wind park territories amongst land cover classes in </a:t>
            </a:r>
            <a:r>
              <a:rPr lang="en-US" sz="2600" b="1" dirty="0" err="1">
                <a:solidFill>
                  <a:srgbClr val="4E5657"/>
                </a:solidFill>
                <a:latin typeface="Georgia" panose="02040502050405020303" pitchFamily="18" charset="0"/>
              </a:rPr>
              <a:t>Ceará</a:t>
            </a:r>
            <a:r>
              <a:rPr lang="en-US" sz="2600" dirty="0">
                <a:solidFill>
                  <a:srgbClr val="4E5657"/>
                </a:solidFill>
                <a:latin typeface="Georgia" panose="02040502050405020303" pitchFamily="18" charset="0"/>
              </a:rPr>
              <a:t>.  In 2016, wind parks in </a:t>
            </a:r>
            <a:r>
              <a:rPr lang="en-US" sz="2600" dirty="0" err="1">
                <a:solidFill>
                  <a:srgbClr val="4E5657"/>
                </a:solidFill>
                <a:latin typeface="Georgia" panose="02040502050405020303" pitchFamily="18" charset="0"/>
              </a:rPr>
              <a:t>Ceará</a:t>
            </a:r>
            <a:r>
              <a:rPr lang="en-US" sz="2600" dirty="0">
                <a:solidFill>
                  <a:srgbClr val="4E5657"/>
                </a:solidFill>
                <a:latin typeface="Georgia" panose="02040502050405020303" pitchFamily="18" charset="0"/>
              </a:rPr>
              <a:t> occupied 234 km</a:t>
            </a:r>
            <a:r>
              <a:rPr lang="en-US" sz="2600" baseline="30000" dirty="0">
                <a:solidFill>
                  <a:srgbClr val="4E5657"/>
                </a:solidFill>
                <a:latin typeface="Georgia" panose="02040502050405020303" pitchFamily="18" charset="0"/>
              </a:rPr>
              <a:t>2</a:t>
            </a:r>
            <a:r>
              <a:rPr lang="en-US" sz="2600" dirty="0">
                <a:solidFill>
                  <a:srgbClr val="4E5657"/>
                </a:solidFill>
                <a:latin typeface="Georgia" panose="02040502050405020303" pitchFamily="18" charset="0"/>
              </a:rPr>
              <a:t> of land. Savanna formations, forest formations, mosaic of agriculture and pasture &amp;  beach and dunes cover  71 % of wind parks territories according to </a:t>
            </a:r>
            <a:r>
              <a:rPr lang="en-US" sz="2600" dirty="0" err="1">
                <a:solidFill>
                  <a:srgbClr val="4E5657"/>
                </a:solidFill>
                <a:latin typeface="Georgia" panose="02040502050405020303" pitchFamily="18" charset="0"/>
              </a:rPr>
              <a:t>MapBiomas</a:t>
            </a:r>
            <a:r>
              <a:rPr lang="en-US" sz="2600" dirty="0">
                <a:solidFill>
                  <a:srgbClr val="4E5657"/>
                </a:solidFill>
                <a:latin typeface="Georgia" panose="02040502050405020303" pitchFamily="18" charset="0"/>
              </a:rPr>
              <a:t> dataset. </a:t>
            </a:r>
          </a:p>
        </p:txBody>
      </p:sp>
      <p:sp>
        <p:nvSpPr>
          <p:cNvPr id="38" name="Rectangle: Rounded Corners 37">
            <a:extLst>
              <a:ext uri="{FF2B5EF4-FFF2-40B4-BE49-F238E27FC236}">
                <a16:creationId xmlns:a16="http://schemas.microsoft.com/office/drawing/2014/main" id="{6F873678-08A7-4AC2-A248-6359E0612CF9}"/>
              </a:ext>
            </a:extLst>
          </p:cNvPr>
          <p:cNvSpPr/>
          <p:nvPr/>
        </p:nvSpPr>
        <p:spPr>
          <a:xfrm>
            <a:off x="16906370" y="18039716"/>
            <a:ext cx="8249067" cy="984738"/>
          </a:xfrm>
          <a:prstGeom prst="roundRect">
            <a:avLst/>
          </a:prstGeom>
          <a:solidFill>
            <a:srgbClr val="F0C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E5657"/>
                </a:solidFill>
                <a:latin typeface="Georgia" panose="02040502050405020303" pitchFamily="18" charset="0"/>
              </a:rPr>
              <a:t>Land conversion or land reclassification?</a:t>
            </a:r>
          </a:p>
        </p:txBody>
      </p:sp>
      <p:sp>
        <p:nvSpPr>
          <p:cNvPr id="39" name="Rectangle: Rounded Corners 38">
            <a:extLst>
              <a:ext uri="{FF2B5EF4-FFF2-40B4-BE49-F238E27FC236}">
                <a16:creationId xmlns:a16="http://schemas.microsoft.com/office/drawing/2014/main" id="{3D41BEE6-217C-4115-A167-526093CC40EF}"/>
              </a:ext>
            </a:extLst>
          </p:cNvPr>
          <p:cNvSpPr/>
          <p:nvPr/>
        </p:nvSpPr>
        <p:spPr>
          <a:xfrm>
            <a:off x="31568466" y="4865113"/>
            <a:ext cx="8249067" cy="984738"/>
          </a:xfrm>
          <a:prstGeom prst="roundRect">
            <a:avLst/>
          </a:prstGeom>
          <a:solidFill>
            <a:srgbClr val="F0C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E5657"/>
                </a:solidFill>
                <a:latin typeface="Georgia" panose="02040502050405020303" pitchFamily="18" charset="0"/>
              </a:rPr>
              <a:t>Conclusions &amp; Discussion</a:t>
            </a:r>
          </a:p>
        </p:txBody>
      </p:sp>
      <p:sp>
        <p:nvSpPr>
          <p:cNvPr id="45" name="Rectangle: Rounded Corners 44">
            <a:extLst>
              <a:ext uri="{FF2B5EF4-FFF2-40B4-BE49-F238E27FC236}">
                <a16:creationId xmlns:a16="http://schemas.microsoft.com/office/drawing/2014/main" id="{8D229C8B-7BCE-4023-9EDF-A3C44271F37E}"/>
              </a:ext>
            </a:extLst>
          </p:cNvPr>
          <p:cNvSpPr/>
          <p:nvPr/>
        </p:nvSpPr>
        <p:spPr>
          <a:xfrm>
            <a:off x="31635748" y="19573189"/>
            <a:ext cx="8249067" cy="984738"/>
          </a:xfrm>
          <a:prstGeom prst="roundRect">
            <a:avLst/>
          </a:prstGeom>
          <a:solidFill>
            <a:srgbClr val="F0C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E5657"/>
                </a:solidFill>
                <a:latin typeface="Georgia" panose="02040502050405020303" pitchFamily="18" charset="0"/>
              </a:rPr>
              <a:t>Acknowledgements</a:t>
            </a:r>
          </a:p>
        </p:txBody>
      </p:sp>
      <p:sp>
        <p:nvSpPr>
          <p:cNvPr id="49" name="TextBox 48">
            <a:extLst>
              <a:ext uri="{FF2B5EF4-FFF2-40B4-BE49-F238E27FC236}">
                <a16:creationId xmlns:a16="http://schemas.microsoft.com/office/drawing/2014/main" id="{26E76EA3-049B-47F7-B790-9FAC44489559}"/>
              </a:ext>
            </a:extLst>
          </p:cNvPr>
          <p:cNvSpPr txBox="1"/>
          <p:nvPr/>
        </p:nvSpPr>
        <p:spPr>
          <a:xfrm>
            <a:off x="28965738" y="6196653"/>
            <a:ext cx="13078404" cy="7562840"/>
          </a:xfrm>
          <a:prstGeom prst="rect">
            <a:avLst/>
          </a:prstGeom>
          <a:noFill/>
        </p:spPr>
        <p:txBody>
          <a:bodyPr wrap="square" rtlCol="0">
            <a:spAutoFit/>
          </a:bodyPr>
          <a:lstStyle/>
          <a:p>
            <a:pPr algn="just">
              <a:lnSpc>
                <a:spcPct val="110000"/>
              </a:lnSpc>
              <a:spcAft>
                <a:spcPts val="1200"/>
              </a:spcAft>
            </a:pPr>
            <a:r>
              <a:rPr lang="en-US" sz="2500" dirty="0">
                <a:solidFill>
                  <a:srgbClr val="4E5657"/>
                </a:solidFill>
                <a:latin typeface="Georgia" panose="02040502050405020303" pitchFamily="18" charset="0"/>
              </a:rPr>
              <a:t>	Land occupied with energy generation infrastructure is not considered as a separate land-use/land cover class by </a:t>
            </a:r>
            <a:r>
              <a:rPr lang="en-US" sz="2500" dirty="0" err="1">
                <a:solidFill>
                  <a:srgbClr val="4E5657"/>
                </a:solidFill>
                <a:latin typeface="Georgia" panose="02040502050405020303" pitchFamily="18" charset="0"/>
              </a:rPr>
              <a:t>MapBiomas</a:t>
            </a:r>
            <a:r>
              <a:rPr lang="en-US" sz="2500" dirty="0">
                <a:solidFill>
                  <a:srgbClr val="4E5657"/>
                </a:solidFill>
                <a:latin typeface="Georgia" panose="02040502050405020303" pitchFamily="18" charset="0"/>
              </a:rPr>
              <a:t> data set. We assumed that energy land-use may be included as </a:t>
            </a:r>
            <a:r>
              <a:rPr lang="en-US" sz="2500" i="1" dirty="0">
                <a:solidFill>
                  <a:srgbClr val="4E5657"/>
                </a:solidFill>
                <a:latin typeface="Georgia" panose="02040502050405020303" pitchFamily="18" charset="0"/>
              </a:rPr>
              <a:t>urban area</a:t>
            </a:r>
            <a:r>
              <a:rPr lang="en-US" sz="2500" dirty="0">
                <a:solidFill>
                  <a:srgbClr val="4E5657"/>
                </a:solidFill>
                <a:latin typeface="Georgia" panose="02040502050405020303" pitchFamily="18" charset="0"/>
              </a:rPr>
              <a:t> or </a:t>
            </a:r>
            <a:r>
              <a:rPr lang="en-US" sz="2500" i="1" dirty="0">
                <a:solidFill>
                  <a:srgbClr val="4E5657"/>
                </a:solidFill>
                <a:latin typeface="Georgia" panose="02040502050405020303" pitchFamily="18" charset="0"/>
              </a:rPr>
              <a:t>other non-vegetated</a:t>
            </a:r>
            <a:r>
              <a:rPr lang="en-US" sz="2500" dirty="0">
                <a:solidFill>
                  <a:srgbClr val="4E5657"/>
                </a:solidFill>
                <a:latin typeface="Georgia" panose="02040502050405020303" pitchFamily="18" charset="0"/>
              </a:rPr>
              <a:t> area classes. Figure 1 shows that </a:t>
            </a:r>
            <a:r>
              <a:rPr lang="en-US" sz="2500" i="1" dirty="0">
                <a:solidFill>
                  <a:srgbClr val="4E5657"/>
                </a:solidFill>
                <a:latin typeface="Georgia" panose="02040502050405020303" pitchFamily="18" charset="0"/>
              </a:rPr>
              <a:t>forest formations</a:t>
            </a:r>
            <a:r>
              <a:rPr lang="en-US" sz="2500" dirty="0">
                <a:solidFill>
                  <a:srgbClr val="4E5657"/>
                </a:solidFill>
                <a:latin typeface="Georgia" panose="02040502050405020303" pitchFamily="18" charset="0"/>
              </a:rPr>
              <a:t>, </a:t>
            </a:r>
            <a:r>
              <a:rPr lang="en-US" sz="2500" i="1" dirty="0">
                <a:solidFill>
                  <a:srgbClr val="4E5657"/>
                </a:solidFill>
                <a:latin typeface="Georgia" panose="02040502050405020303" pitchFamily="18" charset="0"/>
              </a:rPr>
              <a:t>savanna formations</a:t>
            </a:r>
            <a:r>
              <a:rPr lang="en-US" sz="2500" dirty="0">
                <a:solidFill>
                  <a:srgbClr val="4E5657"/>
                </a:solidFill>
                <a:latin typeface="Georgia" panose="02040502050405020303" pitchFamily="18" charset="0"/>
              </a:rPr>
              <a:t>, </a:t>
            </a:r>
            <a:r>
              <a:rPr lang="en-US" sz="2500" i="1" dirty="0">
                <a:solidFill>
                  <a:srgbClr val="4E5657"/>
                </a:solidFill>
                <a:latin typeface="Georgia" panose="02040502050405020303" pitchFamily="18" charset="0"/>
              </a:rPr>
              <a:t>mosaic of agriculture and pasture</a:t>
            </a:r>
            <a:r>
              <a:rPr lang="en-US" sz="2500" dirty="0">
                <a:solidFill>
                  <a:srgbClr val="4E5657"/>
                </a:solidFill>
                <a:latin typeface="Georgia" panose="02040502050405020303" pitchFamily="18" charset="0"/>
              </a:rPr>
              <a:t>, and </a:t>
            </a:r>
            <a:r>
              <a:rPr lang="en-US" sz="2500" i="1" dirty="0">
                <a:solidFill>
                  <a:srgbClr val="4E5657"/>
                </a:solidFill>
                <a:latin typeface="Georgia" panose="02040502050405020303" pitchFamily="18" charset="0"/>
              </a:rPr>
              <a:t>dunes</a:t>
            </a:r>
            <a:r>
              <a:rPr lang="en-US" sz="2500" dirty="0">
                <a:solidFill>
                  <a:srgbClr val="4E5657"/>
                </a:solidFill>
                <a:latin typeface="Georgia" panose="02040502050405020303" pitchFamily="18" charset="0"/>
              </a:rPr>
              <a:t> are the most common classes identified within wind park territories. Therefore, despite the fine resolution of </a:t>
            </a:r>
            <a:r>
              <a:rPr lang="en-US" sz="2500" dirty="0" err="1">
                <a:solidFill>
                  <a:srgbClr val="4E5657"/>
                </a:solidFill>
                <a:latin typeface="Georgia" panose="02040502050405020303" pitchFamily="18" charset="0"/>
              </a:rPr>
              <a:t>MapBiomas</a:t>
            </a:r>
            <a:r>
              <a:rPr lang="en-US" sz="2500" dirty="0">
                <a:solidFill>
                  <a:srgbClr val="4E5657"/>
                </a:solidFill>
                <a:latin typeface="Georgia" panose="02040502050405020303" pitchFamily="18" charset="0"/>
              </a:rPr>
              <a:t> data set, territory that belongs to the wind parks, was not covered by a class that would indicate their technical nature. </a:t>
            </a:r>
          </a:p>
          <a:p>
            <a:pPr algn="just">
              <a:lnSpc>
                <a:spcPct val="110000"/>
              </a:lnSpc>
              <a:spcAft>
                <a:spcPts val="1200"/>
              </a:spcAft>
            </a:pPr>
            <a:r>
              <a:rPr lang="en-US" sz="2500" dirty="0">
                <a:solidFill>
                  <a:srgbClr val="4E5657"/>
                </a:solidFill>
                <a:latin typeface="Georgia" panose="02040502050405020303" pitchFamily="18" charset="0"/>
              </a:rPr>
              <a:t>	This exercise assessed the land cover conversions, e.g. from savanna to agricultural land, limiting the studied area to the area of single wind parks. However, land cover conversions may occur at different locations, such as access roads built around the wind parks. Future work will explore these possibilities. </a:t>
            </a:r>
          </a:p>
          <a:p>
            <a:pPr algn="just">
              <a:lnSpc>
                <a:spcPct val="110000"/>
              </a:lnSpc>
            </a:pPr>
            <a:r>
              <a:rPr lang="en-US" sz="2500" dirty="0">
                <a:solidFill>
                  <a:srgbClr val="4E5657"/>
                </a:solidFill>
                <a:latin typeface="Georgia" panose="02040502050405020303" pitchFamily="18" charset="0"/>
              </a:rPr>
              <a:t>	For a number of parks, we found the highest rates of land conversion occurring in the commissioning year (Figure 3). This can be a first indicator of wind parks driving the local land conversion. However, drawing this conclusion requires more verification in order to exclude the possibility of land classification errors. On the other hand, wind parks without  major land conversion in commissioning year can lead us to an example of wind parks that have less negative impact on land. </a:t>
            </a:r>
          </a:p>
        </p:txBody>
      </p:sp>
      <p:sp>
        <p:nvSpPr>
          <p:cNvPr id="52" name="TextBox 51">
            <a:extLst>
              <a:ext uri="{FF2B5EF4-FFF2-40B4-BE49-F238E27FC236}">
                <a16:creationId xmlns:a16="http://schemas.microsoft.com/office/drawing/2014/main" id="{AF3B9D13-CD51-4ABB-9D64-F1DFA35D7552}"/>
              </a:ext>
            </a:extLst>
          </p:cNvPr>
          <p:cNvSpPr txBox="1"/>
          <p:nvPr/>
        </p:nvSpPr>
        <p:spPr>
          <a:xfrm>
            <a:off x="14272884" y="13922866"/>
            <a:ext cx="13993129" cy="3679533"/>
          </a:xfrm>
          <a:prstGeom prst="rect">
            <a:avLst/>
          </a:prstGeom>
          <a:noFill/>
        </p:spPr>
        <p:txBody>
          <a:bodyPr wrap="square" rtlCol="0">
            <a:spAutoFit/>
          </a:bodyPr>
          <a:lstStyle/>
          <a:p>
            <a:pPr algn="just">
              <a:lnSpc>
                <a:spcPct val="110000"/>
              </a:lnSpc>
              <a:spcAft>
                <a:spcPts val="1200"/>
              </a:spcAft>
            </a:pPr>
            <a:r>
              <a:rPr lang="en-US" sz="2600" dirty="0">
                <a:solidFill>
                  <a:srgbClr val="4E5657"/>
                </a:solidFill>
                <a:latin typeface="Georgia" panose="02040502050405020303" pitchFamily="18" charset="0"/>
              </a:rPr>
              <a:t>	</a:t>
            </a:r>
            <a:r>
              <a:rPr lang="en-US" sz="2600" b="1" dirty="0">
                <a:solidFill>
                  <a:srgbClr val="4E5657"/>
                </a:solidFill>
                <a:latin typeface="Georgia" panose="02040502050405020303" pitchFamily="18" charset="0"/>
              </a:rPr>
              <a:t>Figure 2 | Diversity of land cover amongst wind parks in </a:t>
            </a:r>
            <a:r>
              <a:rPr lang="en-US" sz="2600" b="1" dirty="0" err="1">
                <a:solidFill>
                  <a:srgbClr val="4E5657"/>
                </a:solidFill>
                <a:latin typeface="Georgia" panose="02040502050405020303" pitchFamily="18" charset="0"/>
              </a:rPr>
              <a:t>Ceará</a:t>
            </a:r>
            <a:r>
              <a:rPr lang="en-US" sz="2600" dirty="0">
                <a:solidFill>
                  <a:srgbClr val="4E5657"/>
                </a:solidFill>
                <a:latin typeface="Georgia" panose="02040502050405020303" pitchFamily="18" charset="0"/>
              </a:rPr>
              <a:t>.  The region has very diverse wind parks in terms of land cover. A significant number of parks was built on territories with one predominant land cover, i.e. dunes and beaches. The predominant land cover takes more than 70 % of its territory. While other wind parks are much more diverse and are represented by  more than 5 different land cover classes with still one predominant land class. Hence, </a:t>
            </a:r>
            <a:r>
              <a:rPr lang="en-US" sz="2800" dirty="0">
                <a:solidFill>
                  <a:srgbClr val="4E5657"/>
                </a:solidFill>
                <a:latin typeface="Georgia" panose="02040502050405020303" pitchFamily="18" charset="0"/>
              </a:rPr>
              <a:t>typical land cover of wind farm in in </a:t>
            </a:r>
            <a:r>
              <a:rPr lang="en-US" sz="2800" dirty="0" err="1">
                <a:solidFill>
                  <a:srgbClr val="4E5657"/>
                </a:solidFill>
                <a:latin typeface="Georgia" panose="02040502050405020303" pitchFamily="18" charset="0"/>
              </a:rPr>
              <a:t>Ceará</a:t>
            </a:r>
            <a:r>
              <a:rPr lang="en-US" sz="2800" dirty="0">
                <a:solidFill>
                  <a:srgbClr val="4E5657"/>
                </a:solidFill>
                <a:latin typeface="Georgia" panose="02040502050405020303" pitchFamily="18" charset="0"/>
              </a:rPr>
              <a:t> includes one clearly predominant class. i.e. dunes or savanna and varies in diversity of land cover classes detected, i.e. between 2 and 11.</a:t>
            </a:r>
            <a:endParaRPr lang="en-US" sz="2600" dirty="0">
              <a:solidFill>
                <a:srgbClr val="4E5657"/>
              </a:solidFill>
              <a:latin typeface="Georgia" panose="02040502050405020303" pitchFamily="18" charset="0"/>
            </a:endParaRPr>
          </a:p>
        </p:txBody>
      </p:sp>
      <p:pic>
        <p:nvPicPr>
          <p:cNvPr id="12" name="Picture 11">
            <a:extLst>
              <a:ext uri="{FF2B5EF4-FFF2-40B4-BE49-F238E27FC236}">
                <a16:creationId xmlns:a16="http://schemas.microsoft.com/office/drawing/2014/main" id="{E67D01F2-1533-4BC3-8261-9B11B535E963}"/>
              </a:ext>
            </a:extLst>
          </p:cNvPr>
          <p:cNvPicPr>
            <a:picLocks noChangeAspect="1"/>
          </p:cNvPicPr>
          <p:nvPr/>
        </p:nvPicPr>
        <p:blipFill rotWithShape="1">
          <a:blip r:embed="rId4">
            <a:extLst>
              <a:ext uri="{28A0092B-C50C-407E-A947-70E740481C1C}">
                <a14:useLocalDpi xmlns:a14="http://schemas.microsoft.com/office/drawing/2010/main" val="0"/>
              </a:ext>
            </a:extLst>
          </a:blip>
          <a:srcRect l="6925" t="10676" r="9494" b="1948"/>
          <a:stretch/>
        </p:blipFill>
        <p:spPr>
          <a:xfrm>
            <a:off x="14272884" y="6180044"/>
            <a:ext cx="13993129" cy="7706221"/>
          </a:xfrm>
          <a:prstGeom prst="rect">
            <a:avLst/>
          </a:prstGeom>
        </p:spPr>
      </p:pic>
      <p:sp>
        <p:nvSpPr>
          <p:cNvPr id="40" name="TextBox 39">
            <a:extLst>
              <a:ext uri="{FF2B5EF4-FFF2-40B4-BE49-F238E27FC236}">
                <a16:creationId xmlns:a16="http://schemas.microsoft.com/office/drawing/2014/main" id="{BEFBE064-9DE0-4E3A-B54A-C1304426DFC7}"/>
              </a:ext>
            </a:extLst>
          </p:cNvPr>
          <p:cNvSpPr txBox="1"/>
          <p:nvPr/>
        </p:nvSpPr>
        <p:spPr>
          <a:xfrm>
            <a:off x="28965738" y="15164052"/>
            <a:ext cx="13078404" cy="4524252"/>
          </a:xfrm>
          <a:prstGeom prst="rect">
            <a:avLst/>
          </a:prstGeom>
          <a:noFill/>
        </p:spPr>
        <p:txBody>
          <a:bodyPr wrap="square" rtlCol="0">
            <a:spAutoFit/>
          </a:bodyPr>
          <a:lstStyle/>
          <a:p>
            <a:pPr>
              <a:spcAft>
                <a:spcPts val="1200"/>
              </a:spcAft>
            </a:pPr>
            <a:endParaRPr lang="en-US" sz="2200" dirty="0">
              <a:solidFill>
                <a:srgbClr val="4E5657"/>
              </a:solidFill>
              <a:latin typeface="Georgia" panose="02040502050405020303" pitchFamily="18" charset="0"/>
            </a:endParaRPr>
          </a:p>
          <a:p>
            <a:pPr algn="just">
              <a:lnSpc>
                <a:spcPct val="110000"/>
              </a:lnSpc>
              <a:spcAft>
                <a:spcPts val="1200"/>
              </a:spcAft>
            </a:pPr>
            <a:r>
              <a:rPr lang="en-US" sz="2200" dirty="0">
                <a:solidFill>
                  <a:srgbClr val="4E5657"/>
                </a:solidFill>
                <a:latin typeface="Georgia" panose="02040502050405020303" pitchFamily="18" charset="0"/>
              </a:rPr>
              <a:t>[1] Uwe R. </a:t>
            </a:r>
            <a:r>
              <a:rPr lang="en-US" sz="2200" dirty="0" err="1">
                <a:solidFill>
                  <a:srgbClr val="4E5657"/>
                </a:solidFill>
                <a:latin typeface="Georgia" panose="02040502050405020303" pitchFamily="18" charset="0"/>
              </a:rPr>
              <a:t>Fritsche</a:t>
            </a:r>
            <a:r>
              <a:rPr lang="en-US" sz="2200" dirty="0">
                <a:solidFill>
                  <a:srgbClr val="4E5657"/>
                </a:solidFill>
                <a:latin typeface="Georgia" panose="02040502050405020303" pitchFamily="18" charset="0"/>
              </a:rPr>
              <a:t> et al. „Energy and Land Use“. Global Land Outlook Working Paper (2017).</a:t>
            </a:r>
          </a:p>
          <a:p>
            <a:pPr algn="just">
              <a:lnSpc>
                <a:spcPct val="110000"/>
              </a:lnSpc>
              <a:spcAft>
                <a:spcPts val="1200"/>
              </a:spcAft>
            </a:pPr>
            <a:r>
              <a:rPr lang="en-US" sz="2200" dirty="0">
                <a:solidFill>
                  <a:srgbClr val="4E5657"/>
                </a:solidFill>
                <a:latin typeface="Georgia" panose="02040502050405020303" pitchFamily="18" charset="0"/>
              </a:rPr>
              <a:t>[2] C. </a:t>
            </a:r>
            <a:r>
              <a:rPr lang="en-US" sz="2200" dirty="0" err="1">
                <a:solidFill>
                  <a:srgbClr val="4E5657"/>
                </a:solidFill>
                <a:latin typeface="Georgia" panose="02040502050405020303" pitchFamily="18" charset="0"/>
              </a:rPr>
              <a:t>Brannstrom</a:t>
            </a:r>
            <a:r>
              <a:rPr lang="en-US" sz="2200" dirty="0">
                <a:solidFill>
                  <a:srgbClr val="4E5657"/>
                </a:solidFill>
                <a:latin typeface="Georgia" panose="02040502050405020303" pitchFamily="18" charset="0"/>
              </a:rPr>
              <a:t>, A. </a:t>
            </a:r>
            <a:r>
              <a:rPr lang="en-US" sz="2200" dirty="0" err="1">
                <a:solidFill>
                  <a:srgbClr val="4E5657"/>
                </a:solidFill>
                <a:latin typeface="Georgia" panose="02040502050405020303" pitchFamily="18" charset="0"/>
              </a:rPr>
              <a:t>Gorayeb</a:t>
            </a:r>
            <a:r>
              <a:rPr lang="en-US" sz="2200" dirty="0">
                <a:solidFill>
                  <a:srgbClr val="4E5657"/>
                </a:solidFill>
                <a:latin typeface="Georgia" panose="02040502050405020303" pitchFamily="18" charset="0"/>
              </a:rPr>
              <a:t>, J. S. Mendes, C. Loureiro, A. J. A. </a:t>
            </a:r>
            <a:r>
              <a:rPr lang="en-US" sz="2200" dirty="0" err="1">
                <a:solidFill>
                  <a:srgbClr val="4E5657"/>
                </a:solidFill>
                <a:latin typeface="Georgia" panose="02040502050405020303" pitchFamily="18" charset="0"/>
              </a:rPr>
              <a:t>Meireles</a:t>
            </a:r>
            <a:r>
              <a:rPr lang="en-US" sz="2200" dirty="0">
                <a:solidFill>
                  <a:srgbClr val="4E5657"/>
                </a:solidFill>
                <a:latin typeface="Georgia" panose="02040502050405020303" pitchFamily="18" charset="0"/>
              </a:rPr>
              <a:t>, E. V. Silva, A. L. R. Freitas, </a:t>
            </a:r>
            <a:r>
              <a:rPr lang="en-US" sz="2200" dirty="0" err="1">
                <a:solidFill>
                  <a:srgbClr val="4E5657"/>
                </a:solidFill>
                <a:latin typeface="Georgia" panose="02040502050405020303" pitchFamily="18" charset="0"/>
              </a:rPr>
              <a:t>R.F.Oliveira</a:t>
            </a:r>
            <a:r>
              <a:rPr lang="en-US" sz="2200" dirty="0">
                <a:solidFill>
                  <a:srgbClr val="4E5657"/>
                </a:solidFill>
                <a:latin typeface="Georgia" panose="02040502050405020303" pitchFamily="18" charset="0"/>
              </a:rPr>
              <a:t>. Is Brazilian wind power development sustainable? Insights from a review of conflicts in </a:t>
            </a:r>
            <a:r>
              <a:rPr lang="en-US" sz="2200" dirty="0" err="1">
                <a:solidFill>
                  <a:srgbClr val="4E5657"/>
                </a:solidFill>
                <a:latin typeface="Georgia" panose="02040502050405020303" pitchFamily="18" charset="0"/>
              </a:rPr>
              <a:t>Ceará</a:t>
            </a:r>
            <a:r>
              <a:rPr lang="en-US" sz="2200" dirty="0">
                <a:solidFill>
                  <a:srgbClr val="4E5657"/>
                </a:solidFill>
                <a:latin typeface="Georgia" panose="02040502050405020303" pitchFamily="18" charset="0"/>
              </a:rPr>
              <a:t> </a:t>
            </a:r>
            <a:r>
              <a:rPr lang="en-US" sz="2200" dirty="0" err="1">
                <a:solidFill>
                  <a:srgbClr val="4E5657"/>
                </a:solidFill>
                <a:latin typeface="Georgia" panose="02040502050405020303" pitchFamily="18" charset="0"/>
              </a:rPr>
              <a:t>state.Renewable</a:t>
            </a:r>
            <a:r>
              <a:rPr lang="en-US" sz="2200" dirty="0">
                <a:solidFill>
                  <a:srgbClr val="4E5657"/>
                </a:solidFill>
                <a:latin typeface="Georgia" panose="02040502050405020303" pitchFamily="18" charset="0"/>
              </a:rPr>
              <a:t> and Sustainable Energy Reviews (2017), 67, p. 62-71. </a:t>
            </a:r>
            <a:r>
              <a:rPr lang="en-US" sz="2200" dirty="0">
                <a:solidFill>
                  <a:srgbClr val="4E5657"/>
                </a:solidFill>
                <a:latin typeface="Georgia" panose="02040502050405020303" pitchFamily="18" charset="0"/>
                <a:hlinkClick r:id="rId5"/>
              </a:rPr>
              <a:t>https://doi.org/10.1016/j.rser.2016.08.047</a:t>
            </a:r>
            <a:endParaRPr lang="en-US" sz="2200" dirty="0">
              <a:solidFill>
                <a:srgbClr val="4E5657"/>
              </a:solidFill>
              <a:latin typeface="Georgia" panose="02040502050405020303" pitchFamily="18" charset="0"/>
            </a:endParaRPr>
          </a:p>
          <a:p>
            <a:pPr algn="just">
              <a:lnSpc>
                <a:spcPct val="110000"/>
              </a:lnSpc>
              <a:spcAft>
                <a:spcPts val="1200"/>
              </a:spcAft>
            </a:pPr>
            <a:r>
              <a:rPr lang="en-US" sz="2200" dirty="0">
                <a:solidFill>
                  <a:srgbClr val="4E5657"/>
                </a:solidFill>
                <a:latin typeface="Georgia" panose="02040502050405020303" pitchFamily="18" charset="0"/>
              </a:rPr>
              <a:t>[3] </a:t>
            </a:r>
            <a:r>
              <a:rPr lang="en-US" sz="2200" dirty="0" err="1">
                <a:solidFill>
                  <a:srgbClr val="4E5657"/>
                </a:solidFill>
                <a:latin typeface="Georgia" panose="02040502050405020303" pitchFamily="18" charset="0"/>
              </a:rPr>
              <a:t>MapBiomas</a:t>
            </a:r>
            <a:r>
              <a:rPr lang="en-US" sz="2200" dirty="0">
                <a:solidFill>
                  <a:srgbClr val="4E5657"/>
                </a:solidFill>
                <a:latin typeface="Georgia" panose="02040502050405020303" pitchFamily="18" charset="0"/>
              </a:rPr>
              <a:t> Project - Collection v.3.0 of the Annual Land Use Land Cover Maps of Brazil: </a:t>
            </a:r>
            <a:r>
              <a:rPr lang="en-US" sz="2200" dirty="0">
                <a:solidFill>
                  <a:srgbClr val="4E5657"/>
                </a:solidFill>
                <a:latin typeface="Georgia" panose="02040502050405020303" pitchFamily="18" charset="0"/>
                <a:hlinkClick r:id="rId6"/>
              </a:rPr>
              <a:t>http://mapbiomas.org/map#coverage</a:t>
            </a:r>
            <a:endParaRPr lang="en-US" sz="2200" dirty="0">
              <a:solidFill>
                <a:srgbClr val="4E5657"/>
              </a:solidFill>
              <a:latin typeface="Georgia" panose="02040502050405020303" pitchFamily="18" charset="0"/>
            </a:endParaRPr>
          </a:p>
          <a:p>
            <a:pPr algn="just">
              <a:lnSpc>
                <a:spcPct val="110000"/>
              </a:lnSpc>
              <a:spcAft>
                <a:spcPts val="1200"/>
              </a:spcAft>
            </a:pPr>
            <a:r>
              <a:rPr lang="en-US" sz="2200" dirty="0">
                <a:solidFill>
                  <a:srgbClr val="4E5657"/>
                </a:solidFill>
                <a:latin typeface="Georgia" panose="02040502050405020303" pitchFamily="18" charset="0"/>
              </a:rPr>
              <a:t>[4] ANEEL </a:t>
            </a:r>
            <a:r>
              <a:rPr lang="en-US" sz="2200" dirty="0" err="1">
                <a:solidFill>
                  <a:srgbClr val="4E5657"/>
                </a:solidFill>
                <a:latin typeface="Georgia" panose="02040502050405020303" pitchFamily="18" charset="0"/>
              </a:rPr>
              <a:t>Geografical</a:t>
            </a:r>
            <a:r>
              <a:rPr lang="en-US" sz="2200" dirty="0">
                <a:solidFill>
                  <a:srgbClr val="4E5657"/>
                </a:solidFill>
                <a:latin typeface="Georgia" panose="02040502050405020303" pitchFamily="18" charset="0"/>
              </a:rPr>
              <a:t> data for electrical sector: </a:t>
            </a:r>
            <a:r>
              <a:rPr lang="en-US" sz="2200" dirty="0">
                <a:solidFill>
                  <a:srgbClr val="4E5657"/>
                </a:solidFill>
                <a:latin typeface="Georgia" panose="02040502050405020303" pitchFamily="18" charset="0"/>
                <a:hlinkClick r:id="rId7"/>
              </a:rPr>
              <a:t>https://sigel.aneel.gov.br/Down/</a:t>
            </a:r>
            <a:endParaRPr lang="en-US" sz="2200" dirty="0">
              <a:solidFill>
                <a:srgbClr val="4E5657"/>
              </a:solidFill>
              <a:latin typeface="Georgia" panose="02040502050405020303" pitchFamily="18" charset="0"/>
            </a:endParaRPr>
          </a:p>
          <a:p>
            <a:pPr algn="just">
              <a:lnSpc>
                <a:spcPct val="110000"/>
              </a:lnSpc>
              <a:spcAft>
                <a:spcPts val="1200"/>
              </a:spcAft>
            </a:pPr>
            <a:endParaRPr lang="en-US" sz="2200" dirty="0">
              <a:solidFill>
                <a:srgbClr val="4E5657"/>
              </a:solidFill>
              <a:latin typeface="Georgia" panose="02040502050405020303" pitchFamily="18" charset="0"/>
            </a:endParaRPr>
          </a:p>
        </p:txBody>
      </p:sp>
      <p:pic>
        <p:nvPicPr>
          <p:cNvPr id="14" name="Picture 13">
            <a:extLst>
              <a:ext uri="{FF2B5EF4-FFF2-40B4-BE49-F238E27FC236}">
                <a16:creationId xmlns:a16="http://schemas.microsoft.com/office/drawing/2014/main" id="{9AEFB750-44FB-47E3-8B97-2FBD13C6C205}"/>
              </a:ext>
            </a:extLst>
          </p:cNvPr>
          <p:cNvPicPr>
            <a:picLocks noChangeAspect="1"/>
          </p:cNvPicPr>
          <p:nvPr/>
        </p:nvPicPr>
        <p:blipFill rotWithShape="1">
          <a:blip r:embed="rId8">
            <a:extLst>
              <a:ext uri="{28A0092B-C50C-407E-A947-70E740481C1C}">
                <a14:useLocalDpi xmlns:a14="http://schemas.microsoft.com/office/drawing/2010/main" val="0"/>
              </a:ext>
            </a:extLst>
          </a:blip>
          <a:srcRect l="6561" t="11179" r="9598" b="3305"/>
          <a:stretch/>
        </p:blipFill>
        <p:spPr>
          <a:xfrm>
            <a:off x="14272884" y="19573189"/>
            <a:ext cx="13747094" cy="7170180"/>
          </a:xfrm>
          <a:prstGeom prst="rect">
            <a:avLst/>
          </a:prstGeom>
        </p:spPr>
      </p:pic>
      <p:sp>
        <p:nvSpPr>
          <p:cNvPr id="29" name="TextBox 28">
            <a:extLst>
              <a:ext uri="{FF2B5EF4-FFF2-40B4-BE49-F238E27FC236}">
                <a16:creationId xmlns:a16="http://schemas.microsoft.com/office/drawing/2014/main" id="{0E5A9115-7FEB-4EC8-AAA4-4BD95312A98A}"/>
              </a:ext>
            </a:extLst>
          </p:cNvPr>
          <p:cNvSpPr txBox="1"/>
          <p:nvPr/>
        </p:nvSpPr>
        <p:spPr>
          <a:xfrm>
            <a:off x="750096" y="13112715"/>
            <a:ext cx="12823063" cy="8710077"/>
          </a:xfrm>
          <a:prstGeom prst="rect">
            <a:avLst/>
          </a:prstGeom>
          <a:noFill/>
        </p:spPr>
        <p:txBody>
          <a:bodyPr wrap="square" rtlCol="0">
            <a:spAutoFit/>
          </a:bodyPr>
          <a:lstStyle/>
          <a:p>
            <a:pPr marL="457200" indent="-457200" algn="just">
              <a:spcAft>
                <a:spcPts val="1200"/>
              </a:spcAft>
              <a:buFont typeface="Wingdings" panose="05000000000000000000" pitchFamily="2" charset="2"/>
              <a:buChar char="§"/>
            </a:pPr>
            <a:endParaRPr lang="en-US" sz="2600" dirty="0">
              <a:solidFill>
                <a:srgbClr val="4E5657"/>
              </a:solidFill>
              <a:latin typeface="Georgia" panose="02040502050405020303" pitchFamily="18" charset="0"/>
            </a:endParaRPr>
          </a:p>
          <a:p>
            <a:pPr algn="just">
              <a:spcAft>
                <a:spcPts val="1200"/>
              </a:spcAft>
            </a:pPr>
            <a:r>
              <a:rPr lang="en-US" sz="2600" dirty="0">
                <a:solidFill>
                  <a:srgbClr val="4E5657"/>
                </a:solidFill>
                <a:latin typeface="Georgia" panose="02040502050405020303" pitchFamily="18" charset="0"/>
              </a:rPr>
              <a:t>	</a:t>
            </a:r>
            <a:r>
              <a:rPr lang="en-US" sz="2600" i="1" dirty="0" err="1">
                <a:solidFill>
                  <a:srgbClr val="4E5657"/>
                </a:solidFill>
                <a:latin typeface="Georgia" panose="02040502050405020303" pitchFamily="18" charset="0"/>
              </a:rPr>
              <a:t>MapBiomas</a:t>
            </a:r>
            <a:r>
              <a:rPr lang="en-US" sz="2600" dirty="0">
                <a:solidFill>
                  <a:srgbClr val="4E5657"/>
                </a:solidFill>
                <a:latin typeface="Georgia" panose="02040502050405020303" pitchFamily="18" charset="0"/>
              </a:rPr>
              <a:t> (The Brazilian Annual Land Use and Land Cover Mapping Project): land-use/land cover data set with 30 x 30m spatial resolution, and annual temporal resolution from 1985 to 2017 [3]. </a:t>
            </a:r>
          </a:p>
          <a:p>
            <a:pPr algn="just">
              <a:spcAft>
                <a:spcPts val="1200"/>
              </a:spcAft>
            </a:pPr>
            <a:r>
              <a:rPr lang="en-US" sz="2600" dirty="0">
                <a:solidFill>
                  <a:srgbClr val="4E5657"/>
                </a:solidFill>
                <a:latin typeface="Georgia" panose="02040502050405020303" pitchFamily="18" charset="0"/>
              </a:rPr>
              <a:t>	</a:t>
            </a:r>
            <a:r>
              <a:rPr lang="en-US" sz="2600" i="1" dirty="0">
                <a:solidFill>
                  <a:srgbClr val="4E5657"/>
                </a:solidFill>
                <a:latin typeface="Georgia" panose="02040502050405020303" pitchFamily="18" charset="0"/>
              </a:rPr>
              <a:t>ANEEL</a:t>
            </a:r>
            <a:r>
              <a:rPr lang="en-US" sz="2600" dirty="0">
                <a:solidFill>
                  <a:srgbClr val="4E5657"/>
                </a:solidFill>
                <a:latin typeface="Georgia" panose="02040502050405020303" pitchFamily="18" charset="0"/>
              </a:rPr>
              <a:t> (Brazilian Electricity Regulatory Agency): spatial locations for wind turbines and wind parks installed in Brazil before 2019. Preliminary validation of ANEEL data set with Google Map images showed high correspondence between ANEEL wind turbines and wind parks locations and their actual locations. [4]. </a:t>
            </a:r>
          </a:p>
          <a:p>
            <a:pPr algn="just">
              <a:spcAft>
                <a:spcPts val="1200"/>
              </a:spcAft>
            </a:pPr>
            <a:r>
              <a:rPr lang="en-US" sz="2600" dirty="0">
                <a:solidFill>
                  <a:srgbClr val="4E5657"/>
                </a:solidFill>
                <a:latin typeface="Georgia" panose="02040502050405020303" pitchFamily="18" charset="0"/>
              </a:rPr>
              <a:t>	Overlaying </a:t>
            </a:r>
            <a:r>
              <a:rPr lang="en-US" sz="2600" dirty="0" err="1">
                <a:solidFill>
                  <a:srgbClr val="4E5657"/>
                </a:solidFill>
                <a:latin typeface="Georgia" panose="02040502050405020303" pitchFamily="18" charset="0"/>
              </a:rPr>
              <a:t>MapBiomas</a:t>
            </a:r>
            <a:r>
              <a:rPr lang="en-US" sz="2600" dirty="0">
                <a:solidFill>
                  <a:srgbClr val="4E5657"/>
                </a:solidFill>
                <a:latin typeface="Georgia" panose="02040502050405020303" pitchFamily="18" charset="0"/>
              </a:rPr>
              <a:t> data set with ANEEL wind parks location provided land cover information for each selected wind park area – if available – including the time period before and after wind park commissioning. We looked at aggregated land cover of the selected wind parks of </a:t>
            </a:r>
            <a:r>
              <a:rPr lang="en-US" sz="2600" dirty="0" err="1">
                <a:solidFill>
                  <a:srgbClr val="4E5657"/>
                </a:solidFill>
                <a:latin typeface="Georgia" panose="02040502050405020303" pitchFamily="18" charset="0"/>
              </a:rPr>
              <a:t>Ceará</a:t>
            </a:r>
            <a:r>
              <a:rPr lang="en-US" sz="2600" dirty="0">
                <a:solidFill>
                  <a:srgbClr val="4E5657"/>
                </a:solidFill>
                <a:latin typeface="Georgia" panose="02040502050405020303" pitchFamily="18" charset="0"/>
              </a:rPr>
              <a:t> in order to understand more about its predominant classes and diversity. Subsequently, we analyzed time series of wind parks’ land cover, exploring the possibility of local land cover conversion due to wind parks establishment. Analyzed land cover time series included the period from 2005 to 2017; we did not consider the earlier period due to low quality of </a:t>
            </a:r>
            <a:r>
              <a:rPr lang="en-US" sz="2600" dirty="0" err="1">
                <a:solidFill>
                  <a:srgbClr val="4E5657"/>
                </a:solidFill>
                <a:latin typeface="Georgia" panose="02040502050405020303" pitchFamily="18" charset="0"/>
              </a:rPr>
              <a:t>MapBiomas</a:t>
            </a:r>
            <a:r>
              <a:rPr lang="en-US" sz="2600" dirty="0">
                <a:solidFill>
                  <a:srgbClr val="4E5657"/>
                </a:solidFill>
                <a:latin typeface="Georgia" panose="02040502050405020303" pitchFamily="18" charset="0"/>
              </a:rPr>
              <a:t> mosaic. At this stage, we excluded wind parks established in 2018 due to lack of data. For analyzing the land cover conversion we aggregated agriculture and forestry subclasses to the respective major classes. Remaining land cover was considered at the level of subclass.</a:t>
            </a:r>
          </a:p>
          <a:p>
            <a:pPr algn="just">
              <a:spcAft>
                <a:spcPts val="1200"/>
              </a:spcAft>
            </a:pPr>
            <a:endParaRPr lang="en-US" sz="2600" dirty="0">
              <a:solidFill>
                <a:srgbClr val="4E5657"/>
              </a:solidFill>
              <a:latin typeface="Georgia" panose="02040502050405020303" pitchFamily="18" charset="0"/>
            </a:endParaRPr>
          </a:p>
        </p:txBody>
      </p:sp>
      <p:pic>
        <p:nvPicPr>
          <p:cNvPr id="5" name="Picture 4">
            <a:extLst>
              <a:ext uri="{FF2B5EF4-FFF2-40B4-BE49-F238E27FC236}">
                <a16:creationId xmlns:a16="http://schemas.microsoft.com/office/drawing/2014/main" id="{86A783C8-E01E-46DA-ACF7-0E9872D15FFE}"/>
              </a:ext>
            </a:extLst>
          </p:cNvPr>
          <p:cNvPicPr>
            <a:picLocks noChangeAspect="1"/>
          </p:cNvPicPr>
          <p:nvPr/>
        </p:nvPicPr>
        <p:blipFill>
          <a:blip r:embed="rId9">
            <a:extLst>
              <a:ext uri="{BEBA8EAE-BF5A-486C-A8C5-ECC9F3942E4B}">
                <a14:imgProps xmlns:a14="http://schemas.microsoft.com/office/drawing/2010/main">
                  <a14:imgLayer r:embed="rId10">
                    <a14:imgEffect>
                      <a14:saturation sat="0"/>
                    </a14:imgEffect>
                  </a14:imgLayer>
                </a14:imgProps>
              </a:ext>
            </a:extLst>
          </a:blip>
          <a:stretch>
            <a:fillRect/>
          </a:stretch>
        </p:blipFill>
        <p:spPr>
          <a:xfrm>
            <a:off x="28965738" y="22949080"/>
            <a:ext cx="5205458" cy="5205458"/>
          </a:xfrm>
          <a:prstGeom prst="rect">
            <a:avLst/>
          </a:prstGeom>
        </p:spPr>
      </p:pic>
      <p:sp>
        <p:nvSpPr>
          <p:cNvPr id="41" name="Rectangle: Rounded Corners 40">
            <a:extLst>
              <a:ext uri="{FF2B5EF4-FFF2-40B4-BE49-F238E27FC236}">
                <a16:creationId xmlns:a16="http://schemas.microsoft.com/office/drawing/2014/main" id="{03ACF85F-A226-4378-8B38-2891BAC6E15B}"/>
              </a:ext>
            </a:extLst>
          </p:cNvPr>
          <p:cNvSpPr/>
          <p:nvPr/>
        </p:nvSpPr>
        <p:spPr>
          <a:xfrm>
            <a:off x="31568465" y="14103009"/>
            <a:ext cx="8249067" cy="984738"/>
          </a:xfrm>
          <a:prstGeom prst="roundRect">
            <a:avLst/>
          </a:prstGeom>
          <a:solidFill>
            <a:srgbClr val="F0C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E5657"/>
                </a:solidFill>
                <a:latin typeface="Georgia" panose="02040502050405020303" pitchFamily="18" charset="0"/>
              </a:rPr>
              <a:t>References</a:t>
            </a:r>
          </a:p>
        </p:txBody>
      </p:sp>
      <p:pic>
        <p:nvPicPr>
          <p:cNvPr id="42" name="Picture 41">
            <a:extLst>
              <a:ext uri="{FF2B5EF4-FFF2-40B4-BE49-F238E27FC236}">
                <a16:creationId xmlns:a16="http://schemas.microsoft.com/office/drawing/2014/main" id="{92D19E94-E817-4B2C-82D5-90B057514A08}"/>
              </a:ext>
            </a:extLst>
          </p:cNvPr>
          <p:cNvPicPr>
            <a:picLocks noChangeAspect="1"/>
          </p:cNvPicPr>
          <p:nvPr/>
        </p:nvPicPr>
        <p:blipFill rotWithShape="1">
          <a:blip r:embed="rId11">
            <a:extLst>
              <a:ext uri="{28A0092B-C50C-407E-A947-70E740481C1C}">
                <a14:useLocalDpi xmlns:a14="http://schemas.microsoft.com/office/drawing/2010/main" val="0"/>
              </a:ext>
            </a:extLst>
          </a:blip>
          <a:srcRect l="13873" t="7340" r="20480" b="21783"/>
          <a:stretch/>
        </p:blipFill>
        <p:spPr>
          <a:xfrm>
            <a:off x="34544557" y="22736273"/>
            <a:ext cx="8249681" cy="6450126"/>
          </a:xfrm>
          <a:prstGeom prst="rect">
            <a:avLst/>
          </a:prstGeom>
        </p:spPr>
      </p:pic>
      <p:sp>
        <p:nvSpPr>
          <p:cNvPr id="7" name="TextBox 6">
            <a:extLst>
              <a:ext uri="{FF2B5EF4-FFF2-40B4-BE49-F238E27FC236}">
                <a16:creationId xmlns:a16="http://schemas.microsoft.com/office/drawing/2014/main" id="{4299F935-45DB-46A3-857B-6D78E7074F51}"/>
              </a:ext>
            </a:extLst>
          </p:cNvPr>
          <p:cNvSpPr txBox="1"/>
          <p:nvPr/>
        </p:nvSpPr>
        <p:spPr>
          <a:xfrm>
            <a:off x="29221080" y="28091747"/>
            <a:ext cx="4471043" cy="477054"/>
          </a:xfrm>
          <a:prstGeom prst="rect">
            <a:avLst/>
          </a:prstGeom>
          <a:noFill/>
        </p:spPr>
        <p:txBody>
          <a:bodyPr wrap="square" rtlCol="0">
            <a:spAutoFit/>
          </a:bodyPr>
          <a:lstStyle/>
          <a:p>
            <a:pPr algn="ctr"/>
            <a:r>
              <a:rPr lang="en-US" sz="2500" b="1" dirty="0">
                <a:solidFill>
                  <a:srgbClr val="4E5657"/>
                </a:solidFill>
                <a:latin typeface="Georgia" panose="02040502050405020303" pitchFamily="18" charset="0"/>
                <a:hlinkClick r:id="rId12"/>
              </a:rPr>
              <a:t>https://refuel.world/</a:t>
            </a:r>
            <a:r>
              <a:rPr lang="en-US" sz="2500" b="1" dirty="0">
                <a:solidFill>
                  <a:srgbClr val="4E5657"/>
                </a:solidFill>
                <a:latin typeface="Georgia" panose="02040502050405020303" pitchFamily="18" charset="0"/>
              </a:rPr>
              <a:t>  </a:t>
            </a:r>
            <a:endParaRPr lang="en-US" sz="2500" dirty="0"/>
          </a:p>
        </p:txBody>
      </p:sp>
      <p:pic>
        <p:nvPicPr>
          <p:cNvPr id="9" name="Picture 8">
            <a:extLst>
              <a:ext uri="{FF2B5EF4-FFF2-40B4-BE49-F238E27FC236}">
                <a16:creationId xmlns:a16="http://schemas.microsoft.com/office/drawing/2014/main" id="{74637C06-2790-4EF9-85CA-53BD46CE228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5032809" y="920794"/>
            <a:ext cx="2539682" cy="888889"/>
          </a:xfrm>
          <a:prstGeom prst="rect">
            <a:avLst/>
          </a:prstGeom>
        </p:spPr>
      </p:pic>
    </p:spTree>
    <p:extLst>
      <p:ext uri="{BB962C8B-B14F-4D97-AF65-F5344CB8AC3E}">
        <p14:creationId xmlns:p14="http://schemas.microsoft.com/office/powerpoint/2010/main" val="38139538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284</Words>
  <Application>Microsoft Office PowerPoint</Application>
  <PresentationFormat>Custom</PresentationFormat>
  <Paragraphs>35</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Georgia</vt:lpstr>
      <vt:lpstr>Wingdings</vt:lpstr>
      <vt:lpstr>Office Theme</vt:lpstr>
      <vt:lpstr>Land cover patterns of wind generation infrastructure in Brazil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Land cover patterns of wind generation infrastructure in Brazil</dc:title>
  <dc:creator>Olga Turkovska</dc:creator>
  <cp:lastModifiedBy>Olga Turkovska</cp:lastModifiedBy>
  <cp:revision>73</cp:revision>
  <dcterms:created xsi:type="dcterms:W3CDTF">2019-04-05T13:43:59Z</dcterms:created>
  <dcterms:modified xsi:type="dcterms:W3CDTF">2019-04-23T19:52:13Z</dcterms:modified>
</cp:coreProperties>
</file>