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9" r:id="rId5"/>
    <p:sldId id="261" r:id="rId6"/>
    <p:sldId id="270" r:id="rId7"/>
    <p:sldId id="333" r:id="rId8"/>
    <p:sldId id="322" r:id="rId9"/>
    <p:sldId id="324" r:id="rId10"/>
    <p:sldId id="328" r:id="rId11"/>
    <p:sldId id="325" r:id="rId12"/>
    <p:sldId id="329" r:id="rId13"/>
    <p:sldId id="330" r:id="rId14"/>
    <p:sldId id="331" r:id="rId15"/>
    <p:sldId id="264" r:id="rId16"/>
    <p:sldId id="265" r:id="rId17"/>
    <p:sldId id="266" r:id="rId18"/>
    <p:sldId id="267" r:id="rId19"/>
    <p:sldId id="26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45392B"/>
    <a:srgbClr val="5E5E56"/>
    <a:srgbClr val="7A6C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DD50BE-DA22-4DE4-959B-470E247CCAD9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610F9F6-5032-402A-92A8-2DF42A0BEED2}">
      <dgm:prSet/>
      <dgm:spPr/>
      <dgm:t>
        <a:bodyPr/>
        <a:lstStyle/>
        <a:p>
          <a:r>
            <a:rPr lang="en-US" dirty="0"/>
            <a:t>Substrate change? Sand availability has changed</a:t>
          </a:r>
        </a:p>
      </dgm:t>
    </dgm:pt>
    <dgm:pt modelId="{76A72815-CA80-4970-AE9D-95D2A2AC6673}" type="parTrans" cxnId="{41A2BD31-9BF7-49AD-9FA1-C4731953BE5A}">
      <dgm:prSet/>
      <dgm:spPr/>
      <dgm:t>
        <a:bodyPr/>
        <a:lstStyle/>
        <a:p>
          <a:endParaRPr lang="en-US"/>
        </a:p>
      </dgm:t>
    </dgm:pt>
    <dgm:pt modelId="{C9BB570A-487A-445A-BFC2-297A7342C5D7}" type="sibTrans" cxnId="{41A2BD31-9BF7-49AD-9FA1-C4731953BE5A}">
      <dgm:prSet/>
      <dgm:spPr/>
      <dgm:t>
        <a:bodyPr/>
        <a:lstStyle/>
        <a:p>
          <a:endParaRPr lang="en-US"/>
        </a:p>
      </dgm:t>
    </dgm:pt>
    <dgm:pt modelId="{05A0B8C6-B143-4863-B824-97E88816BC0E}">
      <dgm:prSet custT="1"/>
      <dgm:spPr/>
      <dgm:t>
        <a:bodyPr/>
        <a:lstStyle/>
        <a:p>
          <a:r>
            <a:rPr lang="en-US" sz="1800" dirty="0"/>
            <a:t>In Spain, similar high-energy accumulations preceded local extinction linked to loss of coarse substrate (Gutierrez-Mas 2011)</a:t>
          </a:r>
        </a:p>
      </dgm:t>
    </dgm:pt>
    <dgm:pt modelId="{55122F93-0AE8-4B65-8A14-2C46DD769EA0}" type="parTrans" cxnId="{47453667-22DB-410D-814E-9B6409FA56E0}">
      <dgm:prSet/>
      <dgm:spPr/>
      <dgm:t>
        <a:bodyPr/>
        <a:lstStyle/>
        <a:p>
          <a:endParaRPr lang="en-US"/>
        </a:p>
      </dgm:t>
    </dgm:pt>
    <dgm:pt modelId="{DE041A98-8A0F-4A6F-9713-B23D9136218E}" type="sibTrans" cxnId="{47453667-22DB-410D-814E-9B6409FA56E0}">
      <dgm:prSet/>
      <dgm:spPr/>
      <dgm:t>
        <a:bodyPr/>
        <a:lstStyle/>
        <a:p>
          <a:endParaRPr lang="en-US"/>
        </a:p>
      </dgm:t>
    </dgm:pt>
    <dgm:pt modelId="{61346ED0-B30F-45E0-84D5-1C680225A1D0}">
      <dgm:prSet/>
      <dgm:spPr/>
      <dgm:t>
        <a:bodyPr/>
        <a:lstStyle/>
        <a:p>
          <a:r>
            <a:rPr lang="en-US" dirty="0"/>
            <a:t>Nutrient supply change? </a:t>
          </a:r>
        </a:p>
      </dgm:t>
    </dgm:pt>
    <dgm:pt modelId="{F91AC3A2-CAE6-45FD-849A-C281E1822D7F}" type="parTrans" cxnId="{B3CF3EE2-54CB-4F11-9301-0AB275932C28}">
      <dgm:prSet/>
      <dgm:spPr/>
      <dgm:t>
        <a:bodyPr/>
        <a:lstStyle/>
        <a:p>
          <a:endParaRPr lang="en-US"/>
        </a:p>
      </dgm:t>
    </dgm:pt>
    <dgm:pt modelId="{C78E7079-8413-449E-B65C-1E94BC3BEC23}" type="sibTrans" cxnId="{B3CF3EE2-54CB-4F11-9301-0AB275932C28}">
      <dgm:prSet/>
      <dgm:spPr/>
      <dgm:t>
        <a:bodyPr/>
        <a:lstStyle/>
        <a:p>
          <a:endParaRPr lang="en-US"/>
        </a:p>
      </dgm:t>
    </dgm:pt>
    <dgm:pt modelId="{781C0CCF-E1B2-4ED6-BE04-606963B95D42}">
      <dgm:prSet/>
      <dgm:spPr/>
      <dgm:t>
        <a:bodyPr/>
        <a:lstStyle/>
        <a:p>
          <a:r>
            <a:rPr lang="en-US" i="0" dirty="0"/>
            <a:t>Mainly</a:t>
          </a:r>
          <a:r>
            <a:rPr lang="en-US" i="1" dirty="0"/>
            <a:t> </a:t>
          </a:r>
          <a:r>
            <a:rPr lang="en-US" dirty="0"/>
            <a:t>feeds on detritus (</a:t>
          </a:r>
          <a:r>
            <a:rPr lang="en-US" dirty="0" err="1"/>
            <a:t>Najdek</a:t>
          </a:r>
          <a:r>
            <a:rPr lang="en-US" dirty="0"/>
            <a:t> et al. 2016), which may have decreased as Eastern Med has grown more oligotrophic</a:t>
          </a:r>
        </a:p>
      </dgm:t>
    </dgm:pt>
    <dgm:pt modelId="{A3684C98-FCDF-44E8-B4E4-1C37F632F051}" type="parTrans" cxnId="{95D42971-8DDE-44F0-9F81-EF4DAE3335E0}">
      <dgm:prSet/>
      <dgm:spPr/>
      <dgm:t>
        <a:bodyPr/>
        <a:lstStyle/>
        <a:p>
          <a:endParaRPr lang="en-US"/>
        </a:p>
      </dgm:t>
    </dgm:pt>
    <dgm:pt modelId="{8A4420D1-EFF6-4F11-814B-1C3AD529AA5A}" type="sibTrans" cxnId="{95D42971-8DDE-44F0-9F81-EF4DAE3335E0}">
      <dgm:prSet/>
      <dgm:spPr/>
      <dgm:t>
        <a:bodyPr/>
        <a:lstStyle/>
        <a:p>
          <a:endParaRPr lang="en-US"/>
        </a:p>
      </dgm:t>
    </dgm:pt>
    <dgm:pt modelId="{0ACA2D40-6876-4D06-BB5C-BF351806D37E}">
      <dgm:prSet/>
      <dgm:spPr/>
      <dgm:t>
        <a:bodyPr/>
        <a:lstStyle/>
        <a:p>
          <a:r>
            <a:rPr lang="en-US" dirty="0"/>
            <a:t>Trace metal proxies can track terrigenous and productivity-linked inputs</a:t>
          </a:r>
        </a:p>
      </dgm:t>
    </dgm:pt>
    <dgm:pt modelId="{E8F49A55-0BBA-4A8F-93AC-69CAA23E3DD3}" type="parTrans" cxnId="{DC668276-BA94-4B5A-91E2-60C41748AB88}">
      <dgm:prSet/>
      <dgm:spPr/>
      <dgm:t>
        <a:bodyPr/>
        <a:lstStyle/>
        <a:p>
          <a:endParaRPr lang="en-US"/>
        </a:p>
      </dgm:t>
    </dgm:pt>
    <dgm:pt modelId="{BCD8FB32-1CBE-4B8C-A2E8-D4DED7995B28}" type="sibTrans" cxnId="{DC668276-BA94-4B5A-91E2-60C41748AB88}">
      <dgm:prSet/>
      <dgm:spPr/>
      <dgm:t>
        <a:bodyPr/>
        <a:lstStyle/>
        <a:p>
          <a:endParaRPr lang="en-US"/>
        </a:p>
      </dgm:t>
    </dgm:pt>
    <dgm:pt modelId="{E22BB3F8-8D82-4752-9F96-BD83C050D0F9}">
      <dgm:prSet/>
      <dgm:spPr/>
      <dgm:t>
        <a:bodyPr/>
        <a:lstStyle/>
        <a:p>
          <a:r>
            <a:rPr lang="en-US" dirty="0"/>
            <a:t>How did they get transported?</a:t>
          </a:r>
        </a:p>
      </dgm:t>
    </dgm:pt>
    <dgm:pt modelId="{624733FD-FA3A-48DC-BE40-5097F2DCC9B5}" type="parTrans" cxnId="{C653837F-61C6-4ADE-963E-B8BD6499A7AB}">
      <dgm:prSet/>
      <dgm:spPr/>
      <dgm:t>
        <a:bodyPr/>
        <a:lstStyle/>
        <a:p>
          <a:endParaRPr lang="en-US"/>
        </a:p>
      </dgm:t>
    </dgm:pt>
    <dgm:pt modelId="{56B3D64B-E599-4388-9CFF-BB8A50FECE19}" type="sibTrans" cxnId="{C653837F-61C6-4ADE-963E-B8BD6499A7AB}">
      <dgm:prSet/>
      <dgm:spPr/>
      <dgm:t>
        <a:bodyPr/>
        <a:lstStyle/>
        <a:p>
          <a:endParaRPr lang="en-US"/>
        </a:p>
      </dgm:t>
    </dgm:pt>
    <dgm:pt modelId="{4DF2287C-D110-433A-93F7-033FC69DCA33}">
      <dgm:prSet/>
      <dgm:spPr/>
      <dgm:t>
        <a:bodyPr/>
        <a:lstStyle/>
        <a:p>
          <a:r>
            <a:rPr lang="en-US" dirty="0"/>
            <a:t>How much energy is needed to transport </a:t>
          </a:r>
          <a:r>
            <a:rPr lang="en-US" i="1" dirty="0"/>
            <a:t>G. </a:t>
          </a:r>
          <a:r>
            <a:rPr lang="en-US" i="1" dirty="0" err="1"/>
            <a:t>nummaria</a:t>
          </a:r>
          <a:r>
            <a:rPr lang="en-US" dirty="0"/>
            <a:t>?</a:t>
          </a:r>
        </a:p>
      </dgm:t>
    </dgm:pt>
    <dgm:pt modelId="{C94C41FF-0BCD-43CE-B340-C5872AEC8015}" type="parTrans" cxnId="{DE8F7FCD-A5DD-434B-AFF3-DE56DE8EFEA9}">
      <dgm:prSet/>
      <dgm:spPr/>
      <dgm:t>
        <a:bodyPr/>
        <a:lstStyle/>
        <a:p>
          <a:endParaRPr lang="en-US"/>
        </a:p>
      </dgm:t>
    </dgm:pt>
    <dgm:pt modelId="{ADE22344-2546-43EA-9D16-7D1D7C469E09}" type="sibTrans" cxnId="{DE8F7FCD-A5DD-434B-AFF3-DE56DE8EFEA9}">
      <dgm:prSet/>
      <dgm:spPr/>
      <dgm:t>
        <a:bodyPr/>
        <a:lstStyle/>
        <a:p>
          <a:endParaRPr lang="en-US"/>
        </a:p>
      </dgm:t>
    </dgm:pt>
    <dgm:pt modelId="{572E270F-D4CE-419E-BE5A-4E45F995ACA8}">
      <dgm:prSet/>
      <dgm:spPr/>
      <dgm:t>
        <a:bodyPr/>
        <a:lstStyle/>
        <a:p>
          <a:r>
            <a:rPr lang="en-US" dirty="0"/>
            <a:t>Do the shells create lift? </a:t>
          </a:r>
        </a:p>
      </dgm:t>
    </dgm:pt>
    <dgm:pt modelId="{78230616-3D2E-4CBE-8357-557C5283B1EC}" type="parTrans" cxnId="{FD8B7B39-4A5F-4D6D-A4AD-67D58C5C343D}">
      <dgm:prSet/>
      <dgm:spPr/>
      <dgm:t>
        <a:bodyPr/>
        <a:lstStyle/>
        <a:p>
          <a:endParaRPr lang="en-US"/>
        </a:p>
      </dgm:t>
    </dgm:pt>
    <dgm:pt modelId="{F0860A3B-7BED-4503-87AF-3677F54FE500}" type="sibTrans" cxnId="{FD8B7B39-4A5F-4D6D-A4AD-67D58C5C343D}">
      <dgm:prSet/>
      <dgm:spPr/>
      <dgm:t>
        <a:bodyPr/>
        <a:lstStyle/>
        <a:p>
          <a:endParaRPr lang="en-US"/>
        </a:p>
      </dgm:t>
    </dgm:pt>
    <dgm:pt modelId="{01141A0B-6977-47D9-AEF4-1C6B2313B6C0}">
      <dgm:prSet/>
      <dgm:spPr/>
      <dgm:t>
        <a:bodyPr/>
        <a:lstStyle/>
        <a:p>
          <a:r>
            <a:rPr lang="en-US" dirty="0"/>
            <a:t>Can storms alone do it or are tsunamis part of the assemblage?</a:t>
          </a:r>
        </a:p>
      </dgm:t>
    </dgm:pt>
    <dgm:pt modelId="{E2F82B7F-7DF4-430B-9976-FDB30F582822}" type="parTrans" cxnId="{0847B91F-4158-4432-B9FE-5411CFD0B778}">
      <dgm:prSet/>
      <dgm:spPr/>
      <dgm:t>
        <a:bodyPr/>
        <a:lstStyle/>
        <a:p>
          <a:endParaRPr lang="en-US"/>
        </a:p>
      </dgm:t>
    </dgm:pt>
    <dgm:pt modelId="{18AA8462-FBDA-40DD-B038-1BC8F2E317B1}" type="sibTrans" cxnId="{0847B91F-4158-4432-B9FE-5411CFD0B778}">
      <dgm:prSet/>
      <dgm:spPr/>
      <dgm:t>
        <a:bodyPr/>
        <a:lstStyle/>
        <a:p>
          <a:endParaRPr lang="en-US"/>
        </a:p>
      </dgm:t>
    </dgm:pt>
    <dgm:pt modelId="{2460713A-064D-489A-B3D8-AE9051F6FE4E}" type="pres">
      <dgm:prSet presAssocID="{C1DD50BE-DA22-4DE4-959B-470E247CCAD9}" presName="Name0" presStyleCnt="0">
        <dgm:presLayoutVars>
          <dgm:dir/>
          <dgm:animLvl val="lvl"/>
          <dgm:resizeHandles val="exact"/>
        </dgm:presLayoutVars>
      </dgm:prSet>
      <dgm:spPr/>
    </dgm:pt>
    <dgm:pt modelId="{54B917D1-FC7E-4954-936F-0B32F138408B}" type="pres">
      <dgm:prSet presAssocID="{A610F9F6-5032-402A-92A8-2DF42A0BEED2}" presName="linNode" presStyleCnt="0"/>
      <dgm:spPr/>
    </dgm:pt>
    <dgm:pt modelId="{572EEB28-26A7-4016-9564-EF3BF7D972A6}" type="pres">
      <dgm:prSet presAssocID="{A610F9F6-5032-402A-92A8-2DF42A0BEED2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51A545DA-92C3-4876-A837-61009A9E10E5}" type="pres">
      <dgm:prSet presAssocID="{A610F9F6-5032-402A-92A8-2DF42A0BEED2}" presName="descendantText" presStyleLbl="alignAccFollowNode1" presStyleIdx="0" presStyleCnt="3">
        <dgm:presLayoutVars>
          <dgm:bulletEnabled val="1"/>
        </dgm:presLayoutVars>
      </dgm:prSet>
      <dgm:spPr/>
    </dgm:pt>
    <dgm:pt modelId="{78B97BEC-F2AC-4855-AF75-B0ADF0F26A6C}" type="pres">
      <dgm:prSet presAssocID="{C9BB570A-487A-445A-BFC2-297A7342C5D7}" presName="sp" presStyleCnt="0"/>
      <dgm:spPr/>
    </dgm:pt>
    <dgm:pt modelId="{29C426A5-6ECA-45C4-BA22-99D79130A012}" type="pres">
      <dgm:prSet presAssocID="{61346ED0-B30F-45E0-84D5-1C680225A1D0}" presName="linNode" presStyleCnt="0"/>
      <dgm:spPr/>
    </dgm:pt>
    <dgm:pt modelId="{D63F4157-FFEA-4D14-8A4F-9791468048F2}" type="pres">
      <dgm:prSet presAssocID="{61346ED0-B30F-45E0-84D5-1C680225A1D0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EFF54280-1E89-4949-B764-41DD51C66A26}" type="pres">
      <dgm:prSet presAssocID="{61346ED0-B30F-45E0-84D5-1C680225A1D0}" presName="descendantText" presStyleLbl="alignAccFollowNode1" presStyleIdx="1" presStyleCnt="3">
        <dgm:presLayoutVars>
          <dgm:bulletEnabled val="1"/>
        </dgm:presLayoutVars>
      </dgm:prSet>
      <dgm:spPr/>
    </dgm:pt>
    <dgm:pt modelId="{5816EC20-60E9-4FCE-A96D-4B038E5D6F0D}" type="pres">
      <dgm:prSet presAssocID="{C78E7079-8413-449E-B65C-1E94BC3BEC23}" presName="sp" presStyleCnt="0"/>
      <dgm:spPr/>
    </dgm:pt>
    <dgm:pt modelId="{05233624-0333-4365-B3BF-FB78F8B1BF1E}" type="pres">
      <dgm:prSet presAssocID="{E22BB3F8-8D82-4752-9F96-BD83C050D0F9}" presName="linNode" presStyleCnt="0"/>
      <dgm:spPr/>
    </dgm:pt>
    <dgm:pt modelId="{E187514D-BB29-4625-AB1B-C3CDA7039574}" type="pres">
      <dgm:prSet presAssocID="{E22BB3F8-8D82-4752-9F96-BD83C050D0F9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6223294F-7F23-4316-960F-C915F05F5A04}" type="pres">
      <dgm:prSet presAssocID="{E22BB3F8-8D82-4752-9F96-BD83C050D0F9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0847B91F-4158-4432-B9FE-5411CFD0B778}" srcId="{E22BB3F8-8D82-4752-9F96-BD83C050D0F9}" destId="{01141A0B-6977-47D9-AEF4-1C6B2313B6C0}" srcOrd="2" destOrd="0" parTransId="{E2F82B7F-7DF4-430B-9976-FDB30F582822}" sibTransId="{18AA8462-FBDA-40DD-B038-1BC8F2E317B1}"/>
    <dgm:cxn modelId="{3DFD7920-6715-4BFF-945E-37465C70A1A8}" type="presOf" srcId="{E22BB3F8-8D82-4752-9F96-BD83C050D0F9}" destId="{E187514D-BB29-4625-AB1B-C3CDA7039574}" srcOrd="0" destOrd="0" presId="urn:microsoft.com/office/officeart/2005/8/layout/vList5"/>
    <dgm:cxn modelId="{41A2BD31-9BF7-49AD-9FA1-C4731953BE5A}" srcId="{C1DD50BE-DA22-4DE4-959B-470E247CCAD9}" destId="{A610F9F6-5032-402A-92A8-2DF42A0BEED2}" srcOrd="0" destOrd="0" parTransId="{76A72815-CA80-4970-AE9D-95D2A2AC6673}" sibTransId="{C9BB570A-487A-445A-BFC2-297A7342C5D7}"/>
    <dgm:cxn modelId="{FD8B7B39-4A5F-4D6D-A4AD-67D58C5C343D}" srcId="{E22BB3F8-8D82-4752-9F96-BD83C050D0F9}" destId="{572E270F-D4CE-419E-BE5A-4E45F995ACA8}" srcOrd="1" destOrd="0" parTransId="{78230616-3D2E-4CBE-8357-557C5283B1EC}" sibTransId="{F0860A3B-7BED-4503-87AF-3677F54FE500}"/>
    <dgm:cxn modelId="{47453667-22DB-410D-814E-9B6409FA56E0}" srcId="{A610F9F6-5032-402A-92A8-2DF42A0BEED2}" destId="{05A0B8C6-B143-4863-B824-97E88816BC0E}" srcOrd="0" destOrd="0" parTransId="{55122F93-0AE8-4B65-8A14-2C46DD769EA0}" sibTransId="{DE041A98-8A0F-4A6F-9713-B23D9136218E}"/>
    <dgm:cxn modelId="{F6E5766B-7639-429D-9101-AC29E8B950C1}" type="presOf" srcId="{572E270F-D4CE-419E-BE5A-4E45F995ACA8}" destId="{6223294F-7F23-4316-960F-C915F05F5A04}" srcOrd="0" destOrd="1" presId="urn:microsoft.com/office/officeart/2005/8/layout/vList5"/>
    <dgm:cxn modelId="{95D42971-8DDE-44F0-9F81-EF4DAE3335E0}" srcId="{61346ED0-B30F-45E0-84D5-1C680225A1D0}" destId="{781C0CCF-E1B2-4ED6-BE04-606963B95D42}" srcOrd="0" destOrd="0" parTransId="{A3684C98-FCDF-44E8-B4E4-1C37F632F051}" sibTransId="{8A4420D1-EFF6-4F11-814B-1C3AD529AA5A}"/>
    <dgm:cxn modelId="{DC668276-BA94-4B5A-91E2-60C41748AB88}" srcId="{61346ED0-B30F-45E0-84D5-1C680225A1D0}" destId="{0ACA2D40-6876-4D06-BB5C-BF351806D37E}" srcOrd="1" destOrd="0" parTransId="{E8F49A55-0BBA-4A8F-93AC-69CAA23E3DD3}" sibTransId="{BCD8FB32-1CBE-4B8C-A2E8-D4DED7995B28}"/>
    <dgm:cxn modelId="{45AC5959-3F0C-48A1-AC1F-6EAA75A559D8}" type="presOf" srcId="{01141A0B-6977-47D9-AEF4-1C6B2313B6C0}" destId="{6223294F-7F23-4316-960F-C915F05F5A04}" srcOrd="0" destOrd="2" presId="urn:microsoft.com/office/officeart/2005/8/layout/vList5"/>
    <dgm:cxn modelId="{C653837F-61C6-4ADE-963E-B8BD6499A7AB}" srcId="{C1DD50BE-DA22-4DE4-959B-470E247CCAD9}" destId="{E22BB3F8-8D82-4752-9F96-BD83C050D0F9}" srcOrd="2" destOrd="0" parTransId="{624733FD-FA3A-48DC-BE40-5097F2DCC9B5}" sibTransId="{56B3D64B-E599-4388-9CFF-BB8A50FECE19}"/>
    <dgm:cxn modelId="{C7BA2096-132E-4BCB-B67C-2D66A401E419}" type="presOf" srcId="{C1DD50BE-DA22-4DE4-959B-470E247CCAD9}" destId="{2460713A-064D-489A-B3D8-AE9051F6FE4E}" srcOrd="0" destOrd="0" presId="urn:microsoft.com/office/officeart/2005/8/layout/vList5"/>
    <dgm:cxn modelId="{C4C882A7-D48E-4D94-BA91-A6DC9E6D0347}" type="presOf" srcId="{4DF2287C-D110-433A-93F7-033FC69DCA33}" destId="{6223294F-7F23-4316-960F-C915F05F5A04}" srcOrd="0" destOrd="0" presId="urn:microsoft.com/office/officeart/2005/8/layout/vList5"/>
    <dgm:cxn modelId="{D4D1A2B5-D0B7-45E0-A06B-DFB57020EA70}" type="presOf" srcId="{61346ED0-B30F-45E0-84D5-1C680225A1D0}" destId="{D63F4157-FFEA-4D14-8A4F-9791468048F2}" srcOrd="0" destOrd="0" presId="urn:microsoft.com/office/officeart/2005/8/layout/vList5"/>
    <dgm:cxn modelId="{4C1892C8-18F6-457D-8A0A-E3D02AE571E8}" type="presOf" srcId="{05A0B8C6-B143-4863-B824-97E88816BC0E}" destId="{51A545DA-92C3-4876-A837-61009A9E10E5}" srcOrd="0" destOrd="0" presId="urn:microsoft.com/office/officeart/2005/8/layout/vList5"/>
    <dgm:cxn modelId="{DE8F7FCD-A5DD-434B-AFF3-DE56DE8EFEA9}" srcId="{E22BB3F8-8D82-4752-9F96-BD83C050D0F9}" destId="{4DF2287C-D110-433A-93F7-033FC69DCA33}" srcOrd="0" destOrd="0" parTransId="{C94C41FF-0BCD-43CE-B340-C5872AEC8015}" sibTransId="{ADE22344-2546-43EA-9D16-7D1D7C469E09}"/>
    <dgm:cxn modelId="{B3CF3EE2-54CB-4F11-9301-0AB275932C28}" srcId="{C1DD50BE-DA22-4DE4-959B-470E247CCAD9}" destId="{61346ED0-B30F-45E0-84D5-1C680225A1D0}" srcOrd="1" destOrd="0" parTransId="{F91AC3A2-CAE6-45FD-849A-C281E1822D7F}" sibTransId="{C78E7079-8413-449E-B65C-1E94BC3BEC23}"/>
    <dgm:cxn modelId="{478F37EB-F796-4B5C-8F6F-5B9C4E8AF14A}" type="presOf" srcId="{A610F9F6-5032-402A-92A8-2DF42A0BEED2}" destId="{572EEB28-26A7-4016-9564-EF3BF7D972A6}" srcOrd="0" destOrd="0" presId="urn:microsoft.com/office/officeart/2005/8/layout/vList5"/>
    <dgm:cxn modelId="{2F65F4EC-C9CE-4760-A752-85DEAA445819}" type="presOf" srcId="{0ACA2D40-6876-4D06-BB5C-BF351806D37E}" destId="{EFF54280-1E89-4949-B764-41DD51C66A26}" srcOrd="0" destOrd="1" presId="urn:microsoft.com/office/officeart/2005/8/layout/vList5"/>
    <dgm:cxn modelId="{6679F3FF-A018-4FFA-98ED-3AAC20BA8F0F}" type="presOf" srcId="{781C0CCF-E1B2-4ED6-BE04-606963B95D42}" destId="{EFF54280-1E89-4949-B764-41DD51C66A26}" srcOrd="0" destOrd="0" presId="urn:microsoft.com/office/officeart/2005/8/layout/vList5"/>
    <dgm:cxn modelId="{9114B3A5-300E-4F58-B40B-C0B94706971F}" type="presParOf" srcId="{2460713A-064D-489A-B3D8-AE9051F6FE4E}" destId="{54B917D1-FC7E-4954-936F-0B32F138408B}" srcOrd="0" destOrd="0" presId="urn:microsoft.com/office/officeart/2005/8/layout/vList5"/>
    <dgm:cxn modelId="{EB590341-0DFB-4252-B65B-1187E8789974}" type="presParOf" srcId="{54B917D1-FC7E-4954-936F-0B32F138408B}" destId="{572EEB28-26A7-4016-9564-EF3BF7D972A6}" srcOrd="0" destOrd="0" presId="urn:microsoft.com/office/officeart/2005/8/layout/vList5"/>
    <dgm:cxn modelId="{7F7AE2B0-DFB5-4EC6-90DE-A4DEBE003125}" type="presParOf" srcId="{54B917D1-FC7E-4954-936F-0B32F138408B}" destId="{51A545DA-92C3-4876-A837-61009A9E10E5}" srcOrd="1" destOrd="0" presId="urn:microsoft.com/office/officeart/2005/8/layout/vList5"/>
    <dgm:cxn modelId="{CE094EB7-9BF0-4133-999F-9A2B4648637F}" type="presParOf" srcId="{2460713A-064D-489A-B3D8-AE9051F6FE4E}" destId="{78B97BEC-F2AC-4855-AF75-B0ADF0F26A6C}" srcOrd="1" destOrd="0" presId="urn:microsoft.com/office/officeart/2005/8/layout/vList5"/>
    <dgm:cxn modelId="{5C016A5E-A852-477A-B361-D7868FA06A48}" type="presParOf" srcId="{2460713A-064D-489A-B3D8-AE9051F6FE4E}" destId="{29C426A5-6ECA-45C4-BA22-99D79130A012}" srcOrd="2" destOrd="0" presId="urn:microsoft.com/office/officeart/2005/8/layout/vList5"/>
    <dgm:cxn modelId="{6FF5DE08-A368-4E4E-BF6F-A64E7BCF5575}" type="presParOf" srcId="{29C426A5-6ECA-45C4-BA22-99D79130A012}" destId="{D63F4157-FFEA-4D14-8A4F-9791468048F2}" srcOrd="0" destOrd="0" presId="urn:microsoft.com/office/officeart/2005/8/layout/vList5"/>
    <dgm:cxn modelId="{1E0B0F07-B0A7-4F21-8F34-E1BC6FFD072A}" type="presParOf" srcId="{29C426A5-6ECA-45C4-BA22-99D79130A012}" destId="{EFF54280-1E89-4949-B764-41DD51C66A26}" srcOrd="1" destOrd="0" presId="urn:microsoft.com/office/officeart/2005/8/layout/vList5"/>
    <dgm:cxn modelId="{1693ED2F-B140-499C-8CDC-5BD90C432887}" type="presParOf" srcId="{2460713A-064D-489A-B3D8-AE9051F6FE4E}" destId="{5816EC20-60E9-4FCE-A96D-4B038E5D6F0D}" srcOrd="3" destOrd="0" presId="urn:microsoft.com/office/officeart/2005/8/layout/vList5"/>
    <dgm:cxn modelId="{4B6EA15C-30A2-4F83-843A-F9B4A277B21C}" type="presParOf" srcId="{2460713A-064D-489A-B3D8-AE9051F6FE4E}" destId="{05233624-0333-4365-B3BF-FB78F8B1BF1E}" srcOrd="4" destOrd="0" presId="urn:microsoft.com/office/officeart/2005/8/layout/vList5"/>
    <dgm:cxn modelId="{F1AA85E9-EDB9-49BF-B8BE-5FC9F452D319}" type="presParOf" srcId="{05233624-0333-4365-B3BF-FB78F8B1BF1E}" destId="{E187514D-BB29-4625-AB1B-C3CDA7039574}" srcOrd="0" destOrd="0" presId="urn:microsoft.com/office/officeart/2005/8/layout/vList5"/>
    <dgm:cxn modelId="{0920A70A-1FE0-439B-B6EC-8D73DFECFCAF}" type="presParOf" srcId="{05233624-0333-4365-B3BF-FB78F8B1BF1E}" destId="{6223294F-7F23-4316-960F-C915F05F5A0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40EAC6B-4EDA-4259-85B1-AAADF9815AE1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CBFC9F4A-CDE1-4C0E-9DDC-438466850972}">
      <dgm:prSet/>
      <dgm:spPr/>
      <dgm:t>
        <a:bodyPr/>
        <a:lstStyle/>
        <a:p>
          <a:r>
            <a:rPr lang="en-US"/>
            <a:t>Zuckerman Postdoctoral Fellowship</a:t>
          </a:r>
        </a:p>
      </dgm:t>
    </dgm:pt>
    <dgm:pt modelId="{7DD15B00-9FB5-466B-AD40-DDA68EC837F0}" type="parTrans" cxnId="{87A304D6-0C9E-4613-A2E0-BDDA14938E13}">
      <dgm:prSet/>
      <dgm:spPr/>
      <dgm:t>
        <a:bodyPr/>
        <a:lstStyle/>
        <a:p>
          <a:endParaRPr lang="en-US"/>
        </a:p>
      </dgm:t>
    </dgm:pt>
    <dgm:pt modelId="{9561CE99-316A-4CE7-AB8D-945012D0B24E}" type="sibTrans" cxnId="{87A304D6-0C9E-4613-A2E0-BDDA14938E13}">
      <dgm:prSet/>
      <dgm:spPr/>
      <dgm:t>
        <a:bodyPr/>
        <a:lstStyle/>
        <a:p>
          <a:endParaRPr lang="en-US"/>
        </a:p>
      </dgm:t>
    </dgm:pt>
    <dgm:pt modelId="{FBBCB2F5-D116-43E9-8E32-DFDAE9C9A8F2}">
      <dgm:prSet/>
      <dgm:spPr/>
      <dgm:t>
        <a:bodyPr/>
        <a:lstStyle/>
        <a:p>
          <a:r>
            <a:rPr lang="en-US"/>
            <a:t>Colin Carney, UCSC Stable Isotope Lab</a:t>
          </a:r>
        </a:p>
      </dgm:t>
    </dgm:pt>
    <dgm:pt modelId="{A8F53408-9341-48F1-A0AF-365AF43BBB83}" type="parTrans" cxnId="{AD74CB29-E3B3-444D-B38D-581E4EB2A9C1}">
      <dgm:prSet/>
      <dgm:spPr/>
      <dgm:t>
        <a:bodyPr/>
        <a:lstStyle/>
        <a:p>
          <a:endParaRPr lang="en-US"/>
        </a:p>
      </dgm:t>
    </dgm:pt>
    <dgm:pt modelId="{84DA5752-54BA-40D9-8ED3-6A62DAB1A084}" type="sibTrans" cxnId="{AD74CB29-E3B3-444D-B38D-581E4EB2A9C1}">
      <dgm:prSet/>
      <dgm:spPr/>
      <dgm:t>
        <a:bodyPr/>
        <a:lstStyle/>
        <a:p>
          <a:endParaRPr lang="en-US"/>
        </a:p>
      </dgm:t>
    </dgm:pt>
    <dgm:pt modelId="{BA4CDF8A-6843-4731-9871-BA91B4CDE26D}">
      <dgm:prSet/>
      <dgm:spPr/>
      <dgm:t>
        <a:bodyPr/>
        <a:lstStyle/>
        <a:p>
          <a:r>
            <a:rPr lang="en-US" dirty="0"/>
            <a:t>Henk </a:t>
          </a:r>
          <a:r>
            <a:rPr lang="en-US" dirty="0" err="1"/>
            <a:t>Mienis</a:t>
          </a:r>
          <a:r>
            <a:rPr lang="en-US" dirty="0"/>
            <a:t>, Steinhardt Museum, Tel Aviv</a:t>
          </a:r>
        </a:p>
      </dgm:t>
    </dgm:pt>
    <dgm:pt modelId="{67F4C83E-8F5D-4AFE-915E-D2413D613EB4}" type="parTrans" cxnId="{8660B1DB-D8A5-4DFA-94A9-A32AC01DF12D}">
      <dgm:prSet/>
      <dgm:spPr/>
      <dgm:t>
        <a:bodyPr/>
        <a:lstStyle/>
        <a:p>
          <a:endParaRPr lang="en-US"/>
        </a:p>
      </dgm:t>
    </dgm:pt>
    <dgm:pt modelId="{3565AE6A-7A6C-4B06-B58D-D46A5B1B03E2}" type="sibTrans" cxnId="{8660B1DB-D8A5-4DFA-94A9-A32AC01DF12D}">
      <dgm:prSet/>
      <dgm:spPr/>
      <dgm:t>
        <a:bodyPr/>
        <a:lstStyle/>
        <a:p>
          <a:endParaRPr lang="en-US"/>
        </a:p>
      </dgm:t>
    </dgm:pt>
    <dgm:pt modelId="{3648E36B-8B03-4637-8E40-D3794D98E90B}" type="pres">
      <dgm:prSet presAssocID="{140EAC6B-4EDA-4259-85B1-AAADF9815AE1}" presName="linear" presStyleCnt="0">
        <dgm:presLayoutVars>
          <dgm:animLvl val="lvl"/>
          <dgm:resizeHandles val="exact"/>
        </dgm:presLayoutVars>
      </dgm:prSet>
      <dgm:spPr/>
    </dgm:pt>
    <dgm:pt modelId="{106A83FC-D92F-4401-85C2-67AC13A98EF1}" type="pres">
      <dgm:prSet presAssocID="{CBFC9F4A-CDE1-4C0E-9DDC-43846685097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76367082-ADC7-48C0-85A7-2A2D79FA64AD}" type="pres">
      <dgm:prSet presAssocID="{9561CE99-316A-4CE7-AB8D-945012D0B24E}" presName="spacer" presStyleCnt="0"/>
      <dgm:spPr/>
    </dgm:pt>
    <dgm:pt modelId="{D6E8D985-04C9-4D8E-B5E7-B9C83CBCC3CB}" type="pres">
      <dgm:prSet presAssocID="{FBBCB2F5-D116-43E9-8E32-DFDAE9C9A8F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C7F5A93-20E2-442F-8523-CADAE1C75DFF}" type="pres">
      <dgm:prSet presAssocID="{84DA5752-54BA-40D9-8ED3-6A62DAB1A084}" presName="spacer" presStyleCnt="0"/>
      <dgm:spPr/>
    </dgm:pt>
    <dgm:pt modelId="{1F33DF1F-3F3E-4C72-A87E-E6FD10AE6607}" type="pres">
      <dgm:prSet presAssocID="{BA4CDF8A-6843-4731-9871-BA91B4CDE26D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AD74CB29-E3B3-444D-B38D-581E4EB2A9C1}" srcId="{140EAC6B-4EDA-4259-85B1-AAADF9815AE1}" destId="{FBBCB2F5-D116-43E9-8E32-DFDAE9C9A8F2}" srcOrd="1" destOrd="0" parTransId="{A8F53408-9341-48F1-A0AF-365AF43BBB83}" sibTransId="{84DA5752-54BA-40D9-8ED3-6A62DAB1A084}"/>
    <dgm:cxn modelId="{E4D2039D-2531-4E5B-8EF2-B086DAB673B6}" type="presOf" srcId="{140EAC6B-4EDA-4259-85B1-AAADF9815AE1}" destId="{3648E36B-8B03-4637-8E40-D3794D98E90B}" srcOrd="0" destOrd="0" presId="urn:microsoft.com/office/officeart/2005/8/layout/vList2"/>
    <dgm:cxn modelId="{E202629E-3129-40BA-80C8-428C838998F8}" type="presOf" srcId="{CBFC9F4A-CDE1-4C0E-9DDC-438466850972}" destId="{106A83FC-D92F-4401-85C2-67AC13A98EF1}" srcOrd="0" destOrd="0" presId="urn:microsoft.com/office/officeart/2005/8/layout/vList2"/>
    <dgm:cxn modelId="{76CBB7A2-0534-4E6D-B200-C3D973295295}" type="presOf" srcId="{BA4CDF8A-6843-4731-9871-BA91B4CDE26D}" destId="{1F33DF1F-3F3E-4C72-A87E-E6FD10AE6607}" srcOrd="0" destOrd="0" presId="urn:microsoft.com/office/officeart/2005/8/layout/vList2"/>
    <dgm:cxn modelId="{646F24C1-FDC6-495A-A4AC-A1C8D8764159}" type="presOf" srcId="{FBBCB2F5-D116-43E9-8E32-DFDAE9C9A8F2}" destId="{D6E8D985-04C9-4D8E-B5E7-B9C83CBCC3CB}" srcOrd="0" destOrd="0" presId="urn:microsoft.com/office/officeart/2005/8/layout/vList2"/>
    <dgm:cxn modelId="{87A304D6-0C9E-4613-A2E0-BDDA14938E13}" srcId="{140EAC6B-4EDA-4259-85B1-AAADF9815AE1}" destId="{CBFC9F4A-CDE1-4C0E-9DDC-438466850972}" srcOrd="0" destOrd="0" parTransId="{7DD15B00-9FB5-466B-AD40-DDA68EC837F0}" sibTransId="{9561CE99-316A-4CE7-AB8D-945012D0B24E}"/>
    <dgm:cxn modelId="{8660B1DB-D8A5-4DFA-94A9-A32AC01DF12D}" srcId="{140EAC6B-4EDA-4259-85B1-AAADF9815AE1}" destId="{BA4CDF8A-6843-4731-9871-BA91B4CDE26D}" srcOrd="2" destOrd="0" parTransId="{67F4C83E-8F5D-4AFE-915E-D2413D613EB4}" sibTransId="{3565AE6A-7A6C-4B06-B58D-D46A5B1B03E2}"/>
    <dgm:cxn modelId="{1EFE6F9E-2D7E-4829-945B-F5A1566D3A97}" type="presParOf" srcId="{3648E36B-8B03-4637-8E40-D3794D98E90B}" destId="{106A83FC-D92F-4401-85C2-67AC13A98EF1}" srcOrd="0" destOrd="0" presId="urn:microsoft.com/office/officeart/2005/8/layout/vList2"/>
    <dgm:cxn modelId="{C6F5B2F6-18FA-426D-BB4F-600514D1B500}" type="presParOf" srcId="{3648E36B-8B03-4637-8E40-D3794D98E90B}" destId="{76367082-ADC7-48C0-85A7-2A2D79FA64AD}" srcOrd="1" destOrd="0" presId="urn:microsoft.com/office/officeart/2005/8/layout/vList2"/>
    <dgm:cxn modelId="{0E2D9318-D3C0-4808-B223-3BFBBBA64506}" type="presParOf" srcId="{3648E36B-8B03-4637-8E40-D3794D98E90B}" destId="{D6E8D985-04C9-4D8E-B5E7-B9C83CBCC3CB}" srcOrd="2" destOrd="0" presId="urn:microsoft.com/office/officeart/2005/8/layout/vList2"/>
    <dgm:cxn modelId="{AA4800F2-C7FE-49FA-B690-4720737D5DC6}" type="presParOf" srcId="{3648E36B-8B03-4637-8E40-D3794D98E90B}" destId="{EC7F5A93-20E2-442F-8523-CADAE1C75DFF}" srcOrd="3" destOrd="0" presId="urn:microsoft.com/office/officeart/2005/8/layout/vList2"/>
    <dgm:cxn modelId="{E5C1065F-4A04-4B9F-8892-2E772479B05D}" type="presParOf" srcId="{3648E36B-8B03-4637-8E40-D3794D98E90B}" destId="{1F33DF1F-3F3E-4C72-A87E-E6FD10AE660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A545DA-92C3-4876-A837-61009A9E10E5}">
      <dsp:nvSpPr>
        <dsp:cNvPr id="0" name=""/>
        <dsp:cNvSpPr/>
      </dsp:nvSpPr>
      <dsp:spPr>
        <a:xfrm rot="5400000">
          <a:off x="6589693" y="-2661723"/>
          <a:ext cx="1121829" cy="6729984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In Spain, similar high-energy accumulations preceded local extinction linked to loss of coarse substrate (Gutierrez-Mas 2011)</a:t>
          </a:r>
        </a:p>
      </dsp:txBody>
      <dsp:txXfrm rot="-5400000">
        <a:off x="3785616" y="197117"/>
        <a:ext cx="6675221" cy="1012303"/>
      </dsp:txXfrm>
    </dsp:sp>
    <dsp:sp modelId="{572EEB28-26A7-4016-9564-EF3BF7D972A6}">
      <dsp:nvSpPr>
        <dsp:cNvPr id="0" name=""/>
        <dsp:cNvSpPr/>
      </dsp:nvSpPr>
      <dsp:spPr>
        <a:xfrm>
          <a:off x="0" y="2124"/>
          <a:ext cx="3785616" cy="140228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Substrate change? Sand availability has changed</a:t>
          </a:r>
        </a:p>
      </dsp:txBody>
      <dsp:txXfrm>
        <a:off x="68454" y="70578"/>
        <a:ext cx="3648708" cy="1265378"/>
      </dsp:txXfrm>
    </dsp:sp>
    <dsp:sp modelId="{EFF54280-1E89-4949-B764-41DD51C66A26}">
      <dsp:nvSpPr>
        <dsp:cNvPr id="0" name=""/>
        <dsp:cNvSpPr/>
      </dsp:nvSpPr>
      <dsp:spPr>
        <a:xfrm rot="5400000">
          <a:off x="6589693" y="-1189323"/>
          <a:ext cx="1121829" cy="6729984"/>
        </a:xfrm>
        <a:prstGeom prst="round2SameRect">
          <a:avLst/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i="0" kern="1200" dirty="0"/>
            <a:t>Mainly</a:t>
          </a:r>
          <a:r>
            <a:rPr lang="en-US" sz="1700" i="1" kern="1200" dirty="0"/>
            <a:t> </a:t>
          </a:r>
          <a:r>
            <a:rPr lang="en-US" sz="1700" kern="1200" dirty="0"/>
            <a:t>feeds on detritus (</a:t>
          </a:r>
          <a:r>
            <a:rPr lang="en-US" sz="1700" kern="1200" dirty="0" err="1"/>
            <a:t>Najdek</a:t>
          </a:r>
          <a:r>
            <a:rPr lang="en-US" sz="1700" kern="1200" dirty="0"/>
            <a:t> et al. 2016), which may have decreased as Eastern Med has grown more oligotrophic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Trace metal proxies can track terrigenous and productivity-linked inputs</a:t>
          </a:r>
        </a:p>
      </dsp:txBody>
      <dsp:txXfrm rot="-5400000">
        <a:off x="3785616" y="1669517"/>
        <a:ext cx="6675221" cy="1012303"/>
      </dsp:txXfrm>
    </dsp:sp>
    <dsp:sp modelId="{D63F4157-FFEA-4D14-8A4F-9791468048F2}">
      <dsp:nvSpPr>
        <dsp:cNvPr id="0" name=""/>
        <dsp:cNvSpPr/>
      </dsp:nvSpPr>
      <dsp:spPr>
        <a:xfrm>
          <a:off x="0" y="1474525"/>
          <a:ext cx="3785616" cy="1402286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Nutrient supply change? </a:t>
          </a:r>
        </a:p>
      </dsp:txBody>
      <dsp:txXfrm>
        <a:off x="68454" y="1542979"/>
        <a:ext cx="3648708" cy="1265378"/>
      </dsp:txXfrm>
    </dsp:sp>
    <dsp:sp modelId="{6223294F-7F23-4316-960F-C915F05F5A04}">
      <dsp:nvSpPr>
        <dsp:cNvPr id="0" name=""/>
        <dsp:cNvSpPr/>
      </dsp:nvSpPr>
      <dsp:spPr>
        <a:xfrm rot="5400000">
          <a:off x="6589693" y="283077"/>
          <a:ext cx="1121829" cy="6729984"/>
        </a:xfrm>
        <a:prstGeom prst="round2Same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How much energy is needed to transport </a:t>
          </a:r>
          <a:r>
            <a:rPr lang="en-US" sz="1700" i="1" kern="1200" dirty="0"/>
            <a:t>G. </a:t>
          </a:r>
          <a:r>
            <a:rPr lang="en-US" sz="1700" i="1" kern="1200" dirty="0" err="1"/>
            <a:t>nummaria</a:t>
          </a:r>
          <a:r>
            <a:rPr lang="en-US" sz="1700" kern="1200" dirty="0"/>
            <a:t>?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Do the shells create lift? 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Can storms alone do it or are tsunamis part of the assemblage?</a:t>
          </a:r>
        </a:p>
      </dsp:txBody>
      <dsp:txXfrm rot="-5400000">
        <a:off x="3785616" y="3141918"/>
        <a:ext cx="6675221" cy="1012303"/>
      </dsp:txXfrm>
    </dsp:sp>
    <dsp:sp modelId="{E187514D-BB29-4625-AB1B-C3CDA7039574}">
      <dsp:nvSpPr>
        <dsp:cNvPr id="0" name=""/>
        <dsp:cNvSpPr/>
      </dsp:nvSpPr>
      <dsp:spPr>
        <a:xfrm>
          <a:off x="0" y="2946926"/>
          <a:ext cx="3785616" cy="1402286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How did they get transported?</a:t>
          </a:r>
        </a:p>
      </dsp:txBody>
      <dsp:txXfrm>
        <a:off x="68454" y="3015380"/>
        <a:ext cx="3648708" cy="12653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6A83FC-D92F-4401-85C2-67AC13A98EF1}">
      <dsp:nvSpPr>
        <dsp:cNvPr id="0" name=""/>
        <dsp:cNvSpPr/>
      </dsp:nvSpPr>
      <dsp:spPr>
        <a:xfrm>
          <a:off x="0" y="24553"/>
          <a:ext cx="6513603" cy="185327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Zuckerman Postdoctoral Fellowship</a:t>
          </a:r>
        </a:p>
      </dsp:txBody>
      <dsp:txXfrm>
        <a:off x="90470" y="115023"/>
        <a:ext cx="6332663" cy="1672339"/>
      </dsp:txXfrm>
    </dsp:sp>
    <dsp:sp modelId="{D6E8D985-04C9-4D8E-B5E7-B9C83CBCC3CB}">
      <dsp:nvSpPr>
        <dsp:cNvPr id="0" name=""/>
        <dsp:cNvSpPr/>
      </dsp:nvSpPr>
      <dsp:spPr>
        <a:xfrm>
          <a:off x="0" y="2016073"/>
          <a:ext cx="6513603" cy="1853279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Colin Carney, UCSC Stable Isotope Lab</a:t>
          </a:r>
        </a:p>
      </dsp:txBody>
      <dsp:txXfrm>
        <a:off x="90470" y="2106543"/>
        <a:ext cx="6332663" cy="1672339"/>
      </dsp:txXfrm>
    </dsp:sp>
    <dsp:sp modelId="{1F33DF1F-3F3E-4C72-A87E-E6FD10AE6607}">
      <dsp:nvSpPr>
        <dsp:cNvPr id="0" name=""/>
        <dsp:cNvSpPr/>
      </dsp:nvSpPr>
      <dsp:spPr>
        <a:xfrm>
          <a:off x="0" y="4007593"/>
          <a:ext cx="6513603" cy="1853279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Henk </a:t>
          </a:r>
          <a:r>
            <a:rPr lang="en-US" sz="4800" kern="1200" dirty="0" err="1"/>
            <a:t>Mienis</a:t>
          </a:r>
          <a:r>
            <a:rPr lang="en-US" sz="4800" kern="1200" dirty="0"/>
            <a:t>, Steinhardt Museum, Tel Aviv</a:t>
          </a:r>
        </a:p>
      </dsp:txBody>
      <dsp:txXfrm>
        <a:off x="90470" y="4098063"/>
        <a:ext cx="6332663" cy="16723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8980D-F7AB-4B4B-BF4B-F0EBF7C4D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Gill Sans MT" panose="020B05020201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C9164B-9526-466E-8755-F84D8A9BF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Gill Sans MT" panose="020B05020201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951DCB-7A2D-4351-911E-FAE47A9C5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</a:lstStyle>
          <a:p>
            <a:fld id="{81AA86FF-EA9E-424C-A19A-827EFFAE2F59}" type="datetimeFigureOut">
              <a:rPr lang="en-US" smtClean="0"/>
              <a:pPr/>
              <a:t>5/23/2019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948519-69A6-40BC-8063-39D254F1F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A6AAC-CC4C-4FBD-BE43-A3D6ED6C2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</a:lstStyle>
          <a:p>
            <a:fld id="{AF0EB3B3-226C-4A47-B030-E68B2D8F65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782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5FB43-1394-450B-9759-C7744C16E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352311-61B5-4A8B-8BBF-B763A012AA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060CF-47EA-4F88-9A92-116B2AF42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A86FF-EA9E-424C-A19A-827EFFAE2F59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A2B5F-9E0F-4A1A-9737-39DDCD27B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CD46E-7FFE-4650-A22F-E70AD623C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EB3B3-226C-4A47-B030-E68B2D8F6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306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F01777-2678-4BC3-827D-3FDD0FFBD9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5A10AD-2A8B-45A3-97C5-1C4638D65F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6ABE73-5BC9-4925-8BE9-01D2C630E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A86FF-EA9E-424C-A19A-827EFFAE2F59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10C79-32EE-4586-BEB9-A6DC8A944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8D70C-00E0-4801-A9D8-51090F2D9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EB3B3-226C-4A47-B030-E68B2D8F6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051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50C8B-1D37-4930-AC68-63CBC4ED9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A3288-34F0-42F8-99DA-8D82308E23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B3AB33-F4F2-47A8-B067-BAD76C947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A86FF-EA9E-424C-A19A-827EFFAE2F59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8C89BD-7B45-449F-BDC2-301847E66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D645C8-46AB-4268-8094-A599FFA5A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EB3B3-226C-4A47-B030-E68B2D8F6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697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419BA-9DF5-4218-9636-3F2B076FF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D34BF-FDD1-45C6-984D-D456A21C4F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A96DA0-B346-421E-93E0-197DEEC6C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A86FF-EA9E-424C-A19A-827EFFAE2F59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97DE26-EFDD-4725-B5D0-DCD44115C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BD5A63-5F0A-45C4-902F-8FF0EED2E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EB3B3-226C-4A47-B030-E68B2D8F6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2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9F757-A82E-42ED-A74E-BECF38897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BD1AA-819D-44F7-AA50-44745CF390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33A584-282A-4934-BCE6-48BFDAE79F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2D0E5D-58AF-445E-B7F7-7C3451B0A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</a:lstStyle>
          <a:p>
            <a:fld id="{81AA86FF-EA9E-424C-A19A-827EFFAE2F59}" type="datetimeFigureOut">
              <a:rPr lang="en-US" smtClean="0"/>
              <a:pPr/>
              <a:t>5/23/2019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D1E761-5570-40FD-9092-83915CAF3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CA6FAE-1AD0-44E3-962A-B83999DBA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</a:lstStyle>
          <a:p>
            <a:fld id="{AF0EB3B3-226C-4A47-B030-E68B2D8F65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864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3B86E-6A81-4567-B7DD-57794F4D3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6FCDB7-7421-40E0-8E1C-21E6007E80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2EC530-8CED-4228-81A0-317FE7B9A4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52CEFE-5082-46F2-B8F2-D7D4E69A6B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A7AFE8-5EF5-438A-BC17-790BB555B8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3B7506-FBE4-4BD3-A2A9-FEA692946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A86FF-EA9E-424C-A19A-827EFFAE2F59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D59873-E837-450C-86B5-C68FF5375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208D41-D8C4-4DBD-9B77-0A0F8BEA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EB3B3-226C-4A47-B030-E68B2D8F6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410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1E5D7-16F5-4F22-855B-511A053AA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358F5-B703-4299-B34A-EA9CE7904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A86FF-EA9E-424C-A19A-827EFFAE2F59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98C853-BB8A-4F00-97A0-CE4247206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D2055E-506B-438E-9269-E14AE68A9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EB3B3-226C-4A47-B030-E68B2D8F6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050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84D0BA-D8BC-4D67-8307-1E897E119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A86FF-EA9E-424C-A19A-827EFFAE2F59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C57769-8CA2-4C9B-8C08-C16563271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EB1637-20D2-4988-A6D4-6E48AD5BE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EB3B3-226C-4A47-B030-E68B2D8F6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092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C49F2-B77D-4107-BB2C-D0411E775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4673B-01EC-4051-9643-B9C589868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27718E-E04B-436E-870B-45B9EDC55A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8E6DFB-F6AB-4724-9BA5-65E4EC69B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A86FF-EA9E-424C-A19A-827EFFAE2F59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7DA417-C5BE-428B-9253-810ED8968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C35436-2D1B-4C88-B795-5136042FF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EB3B3-226C-4A47-B030-E68B2D8F6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193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9AB2A-73F6-4255-A6A7-5791E018F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178768-FF48-4C02-AD8C-FEB4A6BA24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713CBA-A210-4F96-BDF8-D22AA8164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E97423-397A-4347-A9AE-1356354ED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A86FF-EA9E-424C-A19A-827EFFAE2F59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307508-7C6B-4E2A-8AFE-B82748AB9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8C92E-9B33-463D-A932-5C674BBC2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EB3B3-226C-4A47-B030-E68B2D8F6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448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671A46-6F18-4E2F-94E8-645763802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B32F44-E084-4E79-99F8-EFF1169BA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04B9E-D48E-4A49-B0BF-E981657B29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A86FF-EA9E-424C-A19A-827EFFAE2F59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3F4B90-14A4-4B23-9742-B0FABDC7BC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73BFEC-F514-4328-B957-376C71CC93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EB3B3-226C-4A47-B030-E68B2D8F6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508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aturalist.org/observations/8803767" TargetMode="External"/><Relationship Id="rId2" Type="http://schemas.openxmlformats.org/officeDocument/2006/relationships/hyperlink" Target="http://www.marinespecies.org/aphia.php?p=taxdetails&amp;id=504509#distribution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desert&#10;&#10;Description automatically generated">
            <a:extLst>
              <a:ext uri="{FF2B5EF4-FFF2-40B4-BE49-F238E27FC236}">
                <a16:creationId xmlns:a16="http://schemas.microsoft.com/office/drawing/2014/main" id="{99EA8900-5252-4BAF-B560-020008E098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7" b="166"/>
          <a:stretch/>
        </p:blipFill>
        <p:spPr>
          <a:xfrm rot="5400000">
            <a:off x="-1110377" y="1110377"/>
            <a:ext cx="6858000" cy="463724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9951BD9-0868-4CDB-ACD6-9C4209B5E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7247" y="0"/>
            <a:ext cx="755475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38738F-CAA8-45C5-939C-44EE9D882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7328" y="640082"/>
            <a:ext cx="6274591" cy="3351602"/>
          </a:xfrm>
        </p:spPr>
        <p:txBody>
          <a:bodyPr>
            <a:normAutofit/>
          </a:bodyPr>
          <a:lstStyle/>
          <a:p>
            <a:pPr algn="l"/>
            <a:r>
              <a:rPr lang="en-US" sz="4200" dirty="0">
                <a:solidFill>
                  <a:schemeClr val="bg1"/>
                </a:solidFill>
              </a:rPr>
              <a:t>Where did they come from? Constraining the depth of origin of the mysteriously prolific Israeli </a:t>
            </a:r>
            <a:r>
              <a:rPr lang="en-US" sz="4200" i="1" dirty="0" err="1">
                <a:solidFill>
                  <a:schemeClr val="bg1"/>
                </a:solidFill>
              </a:rPr>
              <a:t>Glycymeris</a:t>
            </a:r>
            <a:r>
              <a:rPr lang="en-US" sz="4200" dirty="0">
                <a:solidFill>
                  <a:schemeClr val="bg1"/>
                </a:solidFill>
              </a:rPr>
              <a:t> assemblage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5E7D6C-727D-4C95-A8A5-77B313606E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77327" y="4156276"/>
            <a:ext cx="6274592" cy="2061645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Daniel Killam</a:t>
            </a:r>
            <a:r>
              <a:rPr lang="en-US" baseline="30000" dirty="0">
                <a:solidFill>
                  <a:schemeClr val="bg1"/>
                </a:solidFill>
              </a:rPr>
              <a:t>1</a:t>
            </a:r>
            <a:r>
              <a:rPr lang="en-US" dirty="0">
                <a:solidFill>
                  <a:schemeClr val="bg1"/>
                </a:solidFill>
              </a:rPr>
              <a:t>, Adina Paytan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, Timor Katz</a:t>
            </a:r>
            <a:r>
              <a:rPr lang="en-US" baseline="30000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 and Beverly Goodman</a:t>
            </a:r>
            <a:r>
              <a:rPr lang="en-US" baseline="30000" dirty="0">
                <a:solidFill>
                  <a:schemeClr val="bg1"/>
                </a:solidFill>
              </a:rPr>
              <a:t>1</a:t>
            </a:r>
          </a:p>
          <a:p>
            <a:pPr marL="457200" indent="-457200" algn="l">
              <a:buAutoNum type="arabicPeriod"/>
            </a:pPr>
            <a:r>
              <a:rPr lang="en-US" sz="1800" dirty="0">
                <a:solidFill>
                  <a:schemeClr val="bg1"/>
                </a:solidFill>
              </a:rPr>
              <a:t>University of Haifa</a:t>
            </a:r>
          </a:p>
          <a:p>
            <a:pPr marL="457200" indent="-457200" algn="l">
              <a:buAutoNum type="arabicPeriod"/>
            </a:pPr>
            <a:r>
              <a:rPr lang="en-US" sz="1800" dirty="0">
                <a:solidFill>
                  <a:schemeClr val="bg1"/>
                </a:solidFill>
              </a:rPr>
              <a:t>UC Santa Cruz</a:t>
            </a:r>
          </a:p>
          <a:p>
            <a:pPr marL="457200" indent="-457200" algn="l">
              <a:buAutoNum type="arabicPeriod"/>
            </a:pPr>
            <a:r>
              <a:rPr lang="en-US" sz="1800" dirty="0">
                <a:solidFill>
                  <a:schemeClr val="bg1"/>
                </a:solidFill>
              </a:rPr>
              <a:t>Israel Oceanographic and Limnological Research</a:t>
            </a:r>
          </a:p>
        </p:txBody>
      </p:sp>
    </p:spTree>
    <p:extLst>
      <p:ext uri="{BB962C8B-B14F-4D97-AF65-F5344CB8AC3E}">
        <p14:creationId xmlns:p14="http://schemas.microsoft.com/office/powerpoint/2010/main" val="1982644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9FB6D-8329-4573-AF18-7A8471FBE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5127031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>
                <a:latin typeface="+mj-lt"/>
              </a:rPr>
              <a:t>Clamples</a:t>
            </a:r>
            <a:endParaRPr lang="en-US" dirty="0">
              <a:latin typeface="+mj-lt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CB0B274-B5F8-433C-849A-CD192FDAA1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8930" y="2438400"/>
            <a:ext cx="512702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latin typeface="+mn-lt"/>
              </a:rPr>
              <a:t>Two shells from </a:t>
            </a:r>
            <a:r>
              <a:rPr lang="en-US" dirty="0" err="1">
                <a:latin typeface="+mn-lt"/>
              </a:rPr>
              <a:t>Dor</a:t>
            </a:r>
            <a:r>
              <a:rPr lang="en-US" dirty="0">
                <a:latin typeface="+mn-lt"/>
              </a:rPr>
              <a:t> beach from a mixed assemblage &gt;800 </a:t>
            </a:r>
            <a:r>
              <a:rPr lang="en-US" dirty="0" err="1">
                <a:latin typeface="+mn-lt"/>
              </a:rPr>
              <a:t>yr</a:t>
            </a:r>
            <a:r>
              <a:rPr lang="en-US" dirty="0">
                <a:latin typeface="+mn-lt"/>
              </a:rPr>
              <a:t> bp</a:t>
            </a:r>
          </a:p>
          <a:p>
            <a:r>
              <a:rPr lang="en-US" dirty="0">
                <a:latin typeface="+mn-lt"/>
              </a:rPr>
              <a:t>One shell from a tsunami deposit off of Caesarea dated as ~4300 </a:t>
            </a:r>
            <a:r>
              <a:rPr lang="en-US" dirty="0" err="1">
                <a:latin typeface="+mn-lt"/>
              </a:rPr>
              <a:t>yr</a:t>
            </a:r>
            <a:r>
              <a:rPr lang="en-US" dirty="0">
                <a:latin typeface="+mn-lt"/>
              </a:rPr>
              <a:t> bp</a:t>
            </a:r>
          </a:p>
        </p:txBody>
      </p:sp>
      <p:pic>
        <p:nvPicPr>
          <p:cNvPr id="10" name="Content Placeholder 9" descr="A picture containing text&#10;&#10;Description automatically generated">
            <a:extLst>
              <a:ext uri="{FF2B5EF4-FFF2-40B4-BE49-F238E27FC236}">
                <a16:creationId xmlns:a16="http://schemas.microsoft.com/office/drawing/2014/main" id="{0BE6545F-5217-4168-A2F7-1E4111CB297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" r="2" b="14913"/>
          <a:stretch/>
        </p:blipFill>
        <p:spPr>
          <a:xfrm>
            <a:off x="6090613" y="640082"/>
            <a:ext cx="5461724" cy="5577837"/>
          </a:xfrm>
          <a:prstGeom prst="rect">
            <a:avLst/>
          </a:prstGeom>
          <a:effectLst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F0BA2E2-D55D-43CF-ADEF-AFD21DFE43FA}"/>
              </a:ext>
            </a:extLst>
          </p:cNvPr>
          <p:cNvSpPr/>
          <p:nvPr/>
        </p:nvSpPr>
        <p:spPr>
          <a:xfrm>
            <a:off x="9540240" y="2001520"/>
            <a:ext cx="563880" cy="71120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716405-CE8D-4796-A8CB-ED4FB6526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0612" y="3266060"/>
            <a:ext cx="3950905" cy="29518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7B16229-0168-4870-B753-6637A81FE518}"/>
              </a:ext>
            </a:extLst>
          </p:cNvPr>
          <p:cNvSpPr txBox="1"/>
          <p:nvPr/>
        </p:nvSpPr>
        <p:spPr>
          <a:xfrm>
            <a:off x="7974470" y="6217918"/>
            <a:ext cx="2900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0"/>
              </a:rPr>
              <a:t>Reinhardt et al. 2006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2EEA66-8F72-4A58-BFDF-4B4006D2ABE8}"/>
              </a:ext>
            </a:extLst>
          </p:cNvPr>
          <p:cNvSpPr txBox="1"/>
          <p:nvPr/>
        </p:nvSpPr>
        <p:spPr>
          <a:xfrm>
            <a:off x="6090612" y="692640"/>
            <a:ext cx="2900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Gill Sans MT" panose="020B0502020104020203" pitchFamily="34" charset="0"/>
              </a:rPr>
              <a:t>Data: EMODnet.eu</a:t>
            </a:r>
          </a:p>
        </p:txBody>
      </p:sp>
    </p:spTree>
    <p:extLst>
      <p:ext uri="{BB962C8B-B14F-4D97-AF65-F5344CB8AC3E}">
        <p14:creationId xmlns:p14="http://schemas.microsoft.com/office/powerpoint/2010/main" val="2043119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9FB6D-8329-4573-AF18-7A8471FBE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560" y="283845"/>
            <a:ext cx="10515600" cy="1325563"/>
          </a:xfrm>
        </p:spPr>
        <p:txBody>
          <a:bodyPr/>
          <a:lstStyle/>
          <a:p>
            <a:r>
              <a:rPr lang="en-US" dirty="0"/>
              <a:t>What story do the clams tell us?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3A1921A-48C5-449F-9AAB-CE2A8D42F45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15000" y="1656365"/>
            <a:ext cx="6477000" cy="5181601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CB0B274-B5F8-433C-849A-CD192FDAA1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1800225"/>
            <a:ext cx="5181600" cy="4351338"/>
          </a:xfrm>
        </p:spPr>
        <p:txBody>
          <a:bodyPr/>
          <a:lstStyle/>
          <a:p>
            <a:r>
              <a:rPr lang="en-US" dirty="0"/>
              <a:t>Individual shells record around </a:t>
            </a:r>
            <a:r>
              <a:rPr lang="en-US" dirty="0">
                <a:solidFill>
                  <a:srgbClr val="00B050"/>
                </a:solidFill>
              </a:rPr>
              <a:t>4-4.5°C</a:t>
            </a:r>
            <a:r>
              <a:rPr lang="en-US" dirty="0"/>
              <a:t> of seasonal variability</a:t>
            </a:r>
          </a:p>
          <a:p>
            <a:r>
              <a:rPr lang="en-US" dirty="0"/>
              <a:t>All three originate at a similar high temperature</a:t>
            </a:r>
          </a:p>
        </p:txBody>
      </p:sp>
    </p:spTree>
    <p:extLst>
      <p:ext uri="{BB962C8B-B14F-4D97-AF65-F5344CB8AC3E}">
        <p14:creationId xmlns:p14="http://schemas.microsoft.com/office/powerpoint/2010/main" val="2424959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9FB6D-8329-4573-AF18-7A8471FBE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560" y="283845"/>
            <a:ext cx="10515600" cy="1325563"/>
          </a:xfrm>
        </p:spPr>
        <p:txBody>
          <a:bodyPr/>
          <a:lstStyle/>
          <a:p>
            <a:r>
              <a:rPr lang="en-US" dirty="0"/>
              <a:t>What story do the clams tell us?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CB0B274-B5F8-433C-849A-CD192FDAA1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1800225"/>
            <a:ext cx="5181600" cy="4351338"/>
          </a:xfrm>
        </p:spPr>
        <p:txBody>
          <a:bodyPr/>
          <a:lstStyle/>
          <a:p>
            <a:r>
              <a:rPr lang="en-US" dirty="0"/>
              <a:t>Individual shells record around </a:t>
            </a:r>
            <a:r>
              <a:rPr lang="en-US" dirty="0">
                <a:solidFill>
                  <a:srgbClr val="00B050"/>
                </a:solidFill>
              </a:rPr>
              <a:t>4-4.5°C</a:t>
            </a:r>
            <a:r>
              <a:rPr lang="en-US" dirty="0"/>
              <a:t> of seasonal variability</a:t>
            </a:r>
          </a:p>
          <a:p>
            <a:r>
              <a:rPr lang="en-US" dirty="0"/>
              <a:t>All three originate at a similar high temperature</a:t>
            </a:r>
          </a:p>
          <a:p>
            <a:r>
              <a:rPr lang="en-US" dirty="0"/>
              <a:t>Lived 1.5-2 years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768C1B-1EED-4158-814D-3452BA4CD3C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F61220-C3DB-4CAD-BC9B-DF4A453DC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1998" y="1644550"/>
            <a:ext cx="6510002" cy="520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57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9FB6D-8329-4573-AF18-7A8471FBE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560" y="283845"/>
            <a:ext cx="10515600" cy="1325563"/>
          </a:xfrm>
        </p:spPr>
        <p:txBody>
          <a:bodyPr/>
          <a:lstStyle/>
          <a:p>
            <a:r>
              <a:rPr lang="en-US" dirty="0"/>
              <a:t>What story do the clams tell us?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CB0B274-B5F8-433C-849A-CD192FDAA1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1800225"/>
            <a:ext cx="5181600" cy="4351338"/>
          </a:xfrm>
        </p:spPr>
        <p:txBody>
          <a:bodyPr/>
          <a:lstStyle/>
          <a:p>
            <a:r>
              <a:rPr lang="en-US" dirty="0"/>
              <a:t>Individual shells record around </a:t>
            </a:r>
            <a:r>
              <a:rPr lang="en-US" dirty="0">
                <a:solidFill>
                  <a:srgbClr val="00B050"/>
                </a:solidFill>
              </a:rPr>
              <a:t>4-4.5°C</a:t>
            </a:r>
            <a:r>
              <a:rPr lang="en-US" dirty="0"/>
              <a:t> of seasonal variability</a:t>
            </a:r>
          </a:p>
          <a:p>
            <a:r>
              <a:rPr lang="en-US" dirty="0"/>
              <a:t>All three originate at a similar high temperature</a:t>
            </a:r>
          </a:p>
          <a:p>
            <a:r>
              <a:rPr lang="en-US" dirty="0"/>
              <a:t>Lived 1.5-2 years </a:t>
            </a:r>
          </a:p>
          <a:p>
            <a:r>
              <a:rPr lang="en-US" dirty="0"/>
              <a:t>Previous cruise measurements from the area suggest show this temp range would be experienced at </a:t>
            </a:r>
            <a:r>
              <a:rPr lang="en-US" dirty="0">
                <a:solidFill>
                  <a:srgbClr val="00B050"/>
                </a:solidFill>
              </a:rPr>
              <a:t>30-50 m depth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768C1B-1EED-4158-814D-3452BA4CD3C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90EA9D-51A1-4716-B0E6-26D8EFCF01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r="56077" b="-4128"/>
          <a:stretch/>
        </p:blipFill>
        <p:spPr>
          <a:xfrm>
            <a:off x="6781802" y="1276178"/>
            <a:ext cx="4655061" cy="568293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56B1B9F-E5AF-4E72-9FE5-E5E0200C5167}"/>
              </a:ext>
            </a:extLst>
          </p:cNvPr>
          <p:cNvSpPr/>
          <p:nvPr/>
        </p:nvSpPr>
        <p:spPr>
          <a:xfrm>
            <a:off x="7572103" y="3189272"/>
            <a:ext cx="3672840" cy="86360"/>
          </a:xfrm>
          <a:prstGeom prst="rect">
            <a:avLst/>
          </a:prstGeom>
          <a:solidFill>
            <a:srgbClr val="FF0000">
              <a:alpha val="54902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22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9FB6D-8329-4573-AF18-7A8471FBE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560" y="283845"/>
            <a:ext cx="10515600" cy="1325563"/>
          </a:xfrm>
        </p:spPr>
        <p:txBody>
          <a:bodyPr/>
          <a:lstStyle/>
          <a:p>
            <a:r>
              <a:rPr lang="en-US" dirty="0"/>
              <a:t>What story do the clams tell us?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CB0B274-B5F8-433C-849A-CD192FDAA1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0840" y="1703705"/>
            <a:ext cx="11490211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few live-caught </a:t>
            </a:r>
            <a:r>
              <a:rPr lang="en-US" i="1" dirty="0"/>
              <a:t>G. </a:t>
            </a:r>
            <a:r>
              <a:rPr lang="en-US" i="1" dirty="0" err="1"/>
              <a:t>nummaria</a:t>
            </a:r>
            <a:r>
              <a:rPr lang="en-US" i="1" dirty="0"/>
              <a:t> </a:t>
            </a:r>
            <a:r>
              <a:rPr lang="en-US" dirty="0"/>
              <a:t>were also found mostly at this depth range!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169A9E-B712-4A51-902D-1F5BF75F6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5984" y="2310465"/>
            <a:ext cx="7276055" cy="454753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3A4DF05-22EA-4576-B6F8-B53CECB921F0}"/>
              </a:ext>
            </a:extLst>
          </p:cNvPr>
          <p:cNvSpPr/>
          <p:nvPr/>
        </p:nvSpPr>
        <p:spPr>
          <a:xfrm>
            <a:off x="4373880" y="2382520"/>
            <a:ext cx="4165600" cy="109728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B6D707-38F8-4B9A-B7D7-24A36E81560B}"/>
              </a:ext>
            </a:extLst>
          </p:cNvPr>
          <p:cNvSpPr txBox="1"/>
          <p:nvPr/>
        </p:nvSpPr>
        <p:spPr>
          <a:xfrm>
            <a:off x="8355190" y="6441204"/>
            <a:ext cx="2810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0"/>
              </a:rPr>
              <a:t>Data: </a:t>
            </a:r>
            <a:r>
              <a:rPr lang="en-US" dirty="0" err="1">
                <a:latin typeface="Gill Sans MT" panose="020B0502020104020203" pitchFamily="34" charset="0"/>
              </a:rPr>
              <a:t>Mienis</a:t>
            </a:r>
            <a:r>
              <a:rPr lang="en-US" dirty="0">
                <a:latin typeface="Gill Sans MT" panose="020B0502020104020203" pitchFamily="34" charset="0"/>
              </a:rPr>
              <a:t> et al. 2006</a:t>
            </a:r>
          </a:p>
        </p:txBody>
      </p:sp>
    </p:spTree>
    <p:extLst>
      <p:ext uri="{BB962C8B-B14F-4D97-AF65-F5344CB8AC3E}">
        <p14:creationId xmlns:p14="http://schemas.microsoft.com/office/powerpoint/2010/main" val="310888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81AEB8A9-B768-4E30-BA55-D919E6687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001" y="-2"/>
            <a:ext cx="4069936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36C4B0-DDCF-468C-8092-7B843729E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0080"/>
            <a:ext cx="3096427" cy="5613236"/>
          </a:xfrm>
        </p:spPr>
        <p:txBody>
          <a:bodyPr anchor="ctr">
            <a:normAutofit/>
          </a:bodyPr>
          <a:lstStyle/>
          <a:p>
            <a:r>
              <a:rPr lang="en-US" sz="3700" i="1" dirty="0">
                <a:solidFill>
                  <a:srgbClr val="FFFFFF"/>
                </a:solidFill>
              </a:rPr>
              <a:t>G. </a:t>
            </a:r>
            <a:r>
              <a:rPr lang="en-US" sz="3700" i="1" dirty="0" err="1">
                <a:solidFill>
                  <a:srgbClr val="FFFFFF"/>
                </a:solidFill>
              </a:rPr>
              <a:t>nummaria</a:t>
            </a:r>
            <a:r>
              <a:rPr lang="en-US" sz="3700" i="1" dirty="0">
                <a:solidFill>
                  <a:srgbClr val="FFFFFF"/>
                </a:solidFill>
              </a:rPr>
              <a:t> </a:t>
            </a:r>
            <a:r>
              <a:rPr lang="en-US" sz="3700" dirty="0">
                <a:solidFill>
                  <a:srgbClr val="FFFFFF"/>
                </a:solidFill>
              </a:rPr>
              <a:t>tells an Eastern Mediterranean story!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447FC7-A674-4818-918F-20E7ED683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9818" y="640082"/>
            <a:ext cx="6848715" cy="2484884"/>
          </a:xfrm>
        </p:spPr>
        <p:txBody>
          <a:bodyPr anchor="ctr">
            <a:normAutofit fontScale="92500"/>
          </a:bodyPr>
          <a:lstStyle/>
          <a:p>
            <a:r>
              <a:rPr lang="en-US" sz="2000" dirty="0"/>
              <a:t>That depth is not experienced until </a:t>
            </a:r>
            <a:r>
              <a:rPr lang="en-US" sz="2000" dirty="0">
                <a:solidFill>
                  <a:srgbClr val="00B050"/>
                </a:solidFill>
              </a:rPr>
              <a:t>&gt;2 km off of the coast</a:t>
            </a:r>
          </a:p>
          <a:p>
            <a:r>
              <a:rPr lang="en-US" sz="2000" dirty="0"/>
              <a:t>Clam that perished living 2 km off the coast 4300 years ago, ended up buried, articulated in a tsunami deposit in shallow water</a:t>
            </a:r>
          </a:p>
          <a:p>
            <a:r>
              <a:rPr lang="en-US" sz="2000" dirty="0"/>
              <a:t>May have evidence of extreme, rapid transportation! Potential wave event around 4300 bp</a:t>
            </a:r>
          </a:p>
          <a:p>
            <a:r>
              <a:rPr lang="en-US" sz="2000" dirty="0"/>
              <a:t>Awaiting more </a:t>
            </a:r>
            <a:r>
              <a:rPr lang="en-US" sz="2000" dirty="0">
                <a:latin typeface="Gill Sans MT" panose="020B0502020104020203" pitchFamily="34" charset="0"/>
              </a:rPr>
              <a:t>δ</a:t>
            </a:r>
            <a:r>
              <a:rPr lang="en-US" sz="2000" baseline="30000" dirty="0">
                <a:latin typeface="Gill Sans MT" panose="020B0502020104020203" pitchFamily="34" charset="0"/>
              </a:rPr>
              <a:t>18</a:t>
            </a:r>
            <a:r>
              <a:rPr lang="en-US" sz="2000" dirty="0">
                <a:latin typeface="Gill Sans MT" panose="020B0502020104020203" pitchFamily="34" charset="0"/>
              </a:rPr>
              <a:t>O results from modern museum clams from known depths, to better constrain exact depth of fossil specimens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AA53EF-4A03-4590-B1B3-4D1A24322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7934" y="3237722"/>
            <a:ext cx="7693932" cy="351356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3671154-5432-46E9-B9AE-5700141FFEE8}"/>
              </a:ext>
            </a:extLst>
          </p:cNvPr>
          <p:cNvSpPr/>
          <p:nvPr/>
        </p:nvSpPr>
        <p:spPr>
          <a:xfrm>
            <a:off x="6550090" y="4772608"/>
            <a:ext cx="1324947" cy="354563"/>
          </a:xfrm>
          <a:prstGeom prst="rect">
            <a:avLst/>
          </a:prstGeom>
          <a:solidFill>
            <a:srgbClr val="FF0000">
              <a:alpha val="43137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15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96E01-191F-43C4-9B75-AD5EDD7B7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Work to be done:  Why did they disappear?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81DAC68-2FED-4AF2-B956-38B2ED6AD9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051090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072530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39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4D4638-D3DF-4705-873E-425F52F43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992" y="158688"/>
            <a:ext cx="8983133" cy="6643330"/>
          </a:xfrm>
        </p:spPr>
        <p:txBody>
          <a:bodyPr>
            <a:normAutofit fontScale="85000" lnSpcReduction="10000"/>
          </a:bodyPr>
          <a:lstStyle/>
          <a:p>
            <a:pPr marL="457200" indent="-457200">
              <a:buNone/>
            </a:pPr>
            <a:r>
              <a:rPr lang="en-US" sz="2000" dirty="0">
                <a:solidFill>
                  <a:schemeClr val="bg1"/>
                </a:solidFill>
                <a:effectLst/>
              </a:rPr>
              <a:t>“</a:t>
            </a:r>
            <a:r>
              <a:rPr lang="en-US" sz="2000" i="1" dirty="0" err="1">
                <a:solidFill>
                  <a:schemeClr val="bg1"/>
                </a:solidFill>
                <a:effectLst/>
              </a:rPr>
              <a:t>Glycymeris</a:t>
            </a:r>
            <a:r>
              <a:rPr lang="en-US" sz="2000" i="1" dirty="0">
                <a:solidFill>
                  <a:schemeClr val="bg1"/>
                </a:solidFill>
                <a:effectLst/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n</a:t>
            </a:r>
            <a:r>
              <a:rPr lang="en-US" sz="2000" i="1" dirty="0" err="1">
                <a:solidFill>
                  <a:schemeClr val="bg1"/>
                </a:solidFill>
                <a:effectLst/>
              </a:rPr>
              <a:t>ummaria</a:t>
            </a:r>
            <a:r>
              <a:rPr lang="en-US" sz="2000" i="1" dirty="0">
                <a:solidFill>
                  <a:schemeClr val="bg1"/>
                </a:solidFill>
                <a:effectLst/>
              </a:rPr>
              <a:t> </a:t>
            </a:r>
            <a:r>
              <a:rPr lang="en-US" sz="2000" dirty="0">
                <a:solidFill>
                  <a:schemeClr val="bg1"/>
                </a:solidFill>
                <a:effectLst/>
              </a:rPr>
              <a:t>(Linnaeus, 1758).” 2019. World Register of Marine Species. 2019. </a:t>
            </a:r>
            <a:r>
              <a:rPr lang="en-US" sz="2000" dirty="0">
                <a:solidFill>
                  <a:schemeClr val="bg1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http://www.marinespecies.org/aphia.php?p=taxdetails&amp;id=504509#distributions</a:t>
            </a:r>
            <a:r>
              <a:rPr lang="en-US" sz="2000" dirty="0">
                <a:solidFill>
                  <a:schemeClr val="bg1"/>
                </a:solidFill>
                <a:effectLst/>
              </a:rPr>
              <a:t>.</a:t>
            </a:r>
          </a:p>
          <a:p>
            <a:pPr marL="457200" indent="-457200">
              <a:buNone/>
            </a:pPr>
            <a:r>
              <a:rPr lang="en-US" sz="2000" dirty="0">
                <a:solidFill>
                  <a:schemeClr val="bg1"/>
                </a:solidFill>
                <a:effectLst/>
              </a:rPr>
              <a:t>Grossman, Ethan L., and 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Teh</a:t>
            </a:r>
            <a:r>
              <a:rPr lang="en-US" sz="2000" dirty="0">
                <a:solidFill>
                  <a:schemeClr val="bg1"/>
                </a:solidFill>
                <a:effectLst/>
              </a:rPr>
              <a:t>-Lung Ku. 1986. “Oxygen and Carbon Isotope Fractionation in Biogenic Aragonite: Temperature Effects.” </a:t>
            </a:r>
            <a:r>
              <a:rPr lang="en-US" sz="2000" i="1" dirty="0">
                <a:solidFill>
                  <a:schemeClr val="bg1"/>
                </a:solidFill>
                <a:effectLst/>
              </a:rPr>
              <a:t>Chemical Geology: Isotope Geoscience Section</a:t>
            </a:r>
            <a:r>
              <a:rPr lang="en-US" sz="2000" dirty="0">
                <a:solidFill>
                  <a:schemeClr val="bg1"/>
                </a:solidFill>
                <a:effectLst/>
              </a:rPr>
              <a:t> 59: 59–74.</a:t>
            </a:r>
          </a:p>
          <a:p>
            <a:pPr marL="457200" indent="-457200">
              <a:buNone/>
            </a:pPr>
            <a:r>
              <a:rPr lang="en-US" sz="2000" dirty="0">
                <a:solidFill>
                  <a:schemeClr val="bg1"/>
                </a:solidFill>
                <a:effectLst/>
              </a:rPr>
              <a:t>Gutierrez-Mas, J. M. 2011. “</a:t>
            </a:r>
            <a:r>
              <a:rPr lang="en-US" sz="2000" i="1" dirty="0" err="1">
                <a:solidFill>
                  <a:schemeClr val="bg1"/>
                </a:solidFill>
                <a:effectLst/>
              </a:rPr>
              <a:t>Glycymeris</a:t>
            </a:r>
            <a:r>
              <a:rPr lang="en-US" sz="2000" dirty="0">
                <a:solidFill>
                  <a:schemeClr val="bg1"/>
                </a:solidFill>
                <a:effectLst/>
              </a:rPr>
              <a:t> Shell Accumulations as Indicators of Recent Sea-Level Changes and High-Energy Events in Cadiz Bay (SW Spain).” </a:t>
            </a:r>
            <a:r>
              <a:rPr lang="en-US" sz="2000" i="1" dirty="0">
                <a:solidFill>
                  <a:schemeClr val="bg1"/>
                </a:solidFill>
                <a:effectLst/>
              </a:rPr>
              <a:t>Estuarine, Coastal and Shelf Science</a:t>
            </a:r>
            <a:r>
              <a:rPr lang="en-US" sz="2000" dirty="0">
                <a:solidFill>
                  <a:schemeClr val="bg1"/>
                </a:solidFill>
                <a:effectLst/>
              </a:rPr>
              <a:t> 92 (4): 546–54.</a:t>
            </a:r>
          </a:p>
          <a:p>
            <a:pPr marL="457200" indent="-457200">
              <a:buNone/>
            </a:pPr>
            <a:r>
              <a:rPr lang="en-US" sz="2000" dirty="0">
                <a:solidFill>
                  <a:schemeClr val="bg1"/>
                </a:solidFill>
                <a:effectLst/>
              </a:rPr>
              <a:t>Jones, Douglas S., and 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Irvy</a:t>
            </a:r>
            <a:r>
              <a:rPr lang="en-US" sz="2000" dirty="0">
                <a:solidFill>
                  <a:schemeClr val="bg1"/>
                </a:solidFill>
                <a:effectLst/>
              </a:rPr>
              <a:t> R. 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Quitmyer</a:t>
            </a:r>
            <a:r>
              <a:rPr lang="en-US" sz="2000" dirty="0">
                <a:solidFill>
                  <a:schemeClr val="bg1"/>
                </a:solidFill>
                <a:effectLst/>
              </a:rPr>
              <a:t>. 1996. “Marking Time with Bivalve Shells: Oxygen Isotopes and Season of Annual Increment Formation.” </a:t>
            </a:r>
            <a:r>
              <a:rPr lang="en-US" sz="2000" i="1" dirty="0">
                <a:solidFill>
                  <a:schemeClr val="bg1"/>
                </a:solidFill>
                <a:effectLst/>
              </a:rPr>
              <a:t>PALAIOS</a:t>
            </a:r>
            <a:r>
              <a:rPr lang="en-US" sz="2000" dirty="0">
                <a:solidFill>
                  <a:schemeClr val="bg1"/>
                </a:solidFill>
                <a:effectLst/>
              </a:rPr>
              <a:t> 11 (4): 340–46. </a:t>
            </a:r>
          </a:p>
          <a:p>
            <a:pPr marL="457200" indent="-457200">
              <a:buNone/>
            </a:pPr>
            <a:r>
              <a:rPr lang="en-US" sz="2000" dirty="0" err="1">
                <a:solidFill>
                  <a:schemeClr val="bg1"/>
                </a:solidFill>
                <a:effectLst/>
              </a:rPr>
              <a:t>Mienis</a:t>
            </a:r>
            <a:r>
              <a:rPr lang="en-US" sz="2000" dirty="0">
                <a:solidFill>
                  <a:schemeClr val="bg1"/>
                </a:solidFill>
                <a:effectLst/>
              </a:rPr>
              <a:t>, Henk, R. 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Zaslow</a:t>
            </a:r>
            <a:r>
              <a:rPr lang="en-US" sz="2000" dirty="0">
                <a:solidFill>
                  <a:schemeClr val="bg1"/>
                </a:solidFill>
                <a:effectLst/>
              </a:rPr>
              <a:t>, and D.E. Mayer. 2006. “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Glycymeris</a:t>
            </a:r>
            <a:r>
              <a:rPr lang="en-US" sz="2000" dirty="0">
                <a:solidFill>
                  <a:schemeClr val="bg1"/>
                </a:solidFill>
                <a:effectLst/>
              </a:rPr>
              <a:t> in the Levant Sea. 1. Finds of Recent </a:t>
            </a:r>
            <a:r>
              <a:rPr lang="en-US" sz="2000" i="1" dirty="0" err="1">
                <a:solidFill>
                  <a:schemeClr val="bg1"/>
                </a:solidFill>
                <a:effectLst/>
              </a:rPr>
              <a:t>Glycymeris</a:t>
            </a:r>
            <a:r>
              <a:rPr lang="en-US" sz="2000" i="1" dirty="0">
                <a:solidFill>
                  <a:schemeClr val="bg1"/>
                </a:solidFill>
                <a:effectLst/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i</a:t>
            </a:r>
            <a:r>
              <a:rPr lang="en-US" sz="2000" i="1" dirty="0" err="1">
                <a:solidFill>
                  <a:schemeClr val="bg1"/>
                </a:solidFill>
                <a:effectLst/>
              </a:rPr>
              <a:t>nsubrica</a:t>
            </a:r>
            <a:r>
              <a:rPr lang="en-US" sz="2000" i="1" dirty="0">
                <a:solidFill>
                  <a:schemeClr val="bg1"/>
                </a:solidFill>
                <a:effectLst/>
              </a:rPr>
              <a:t> </a:t>
            </a:r>
            <a:r>
              <a:rPr lang="en-US" sz="2000" dirty="0">
                <a:solidFill>
                  <a:schemeClr val="bg1"/>
                </a:solidFill>
                <a:effectLst/>
              </a:rPr>
              <a:t>in the South East Corner of the Mediterranean.” </a:t>
            </a:r>
            <a:r>
              <a:rPr lang="en-US" sz="2000" i="1" dirty="0">
                <a:solidFill>
                  <a:schemeClr val="bg1"/>
                </a:solidFill>
                <a:effectLst/>
              </a:rPr>
              <a:t>Triton</a:t>
            </a:r>
            <a:r>
              <a:rPr lang="en-US" sz="2000" dirty="0">
                <a:solidFill>
                  <a:schemeClr val="bg1"/>
                </a:solidFill>
                <a:effectLst/>
              </a:rPr>
              <a:t> 13 (March): 5–9.</a:t>
            </a:r>
          </a:p>
          <a:p>
            <a:pPr marL="457200" indent="-457200">
              <a:buNone/>
            </a:pPr>
            <a:r>
              <a:rPr lang="en-US" sz="2000" dirty="0" err="1">
                <a:solidFill>
                  <a:schemeClr val="bg1"/>
                </a:solidFill>
                <a:effectLst/>
              </a:rPr>
              <a:t>Najdek</a:t>
            </a:r>
            <a:r>
              <a:rPr lang="en-US" sz="2000" dirty="0">
                <a:solidFill>
                  <a:schemeClr val="bg1"/>
                </a:solidFill>
                <a:effectLst/>
              </a:rPr>
              <a:t>, Mirjana, Daria 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Ezgeta-Balić</a:t>
            </a:r>
            <a:r>
              <a:rPr lang="en-US" sz="2000" dirty="0">
                <a:solidFill>
                  <a:schemeClr val="bg1"/>
                </a:solidFill>
                <a:effectLst/>
              </a:rPr>
              <a:t>, Maria 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Blažina</a:t>
            </a:r>
            <a:r>
              <a:rPr lang="en-US" sz="2000" dirty="0">
                <a:solidFill>
                  <a:schemeClr val="bg1"/>
                </a:solidFill>
                <a:effectLst/>
              </a:rPr>
              <a:t>, 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Marija</a:t>
            </a:r>
            <a:r>
              <a:rPr lang="en-US" sz="200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Crnčević</a:t>
            </a:r>
            <a:r>
              <a:rPr lang="en-US" sz="2000" dirty="0">
                <a:solidFill>
                  <a:schemeClr val="bg1"/>
                </a:solidFill>
                <a:effectLst/>
              </a:rPr>
              <a:t>, and Melita 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Peharda</a:t>
            </a:r>
            <a:r>
              <a:rPr lang="en-US" sz="2000" dirty="0">
                <a:solidFill>
                  <a:schemeClr val="bg1"/>
                </a:solidFill>
                <a:effectLst/>
              </a:rPr>
              <a:t>. 2016a. “Potential Food Sources of </a:t>
            </a:r>
            <a:r>
              <a:rPr lang="en-US" sz="2000" i="1" dirty="0" err="1">
                <a:solidFill>
                  <a:schemeClr val="bg1"/>
                </a:solidFill>
                <a:effectLst/>
              </a:rPr>
              <a:t>Glycymeris</a:t>
            </a:r>
            <a:r>
              <a:rPr lang="en-US" sz="2000" i="1" dirty="0">
                <a:solidFill>
                  <a:schemeClr val="bg1"/>
                </a:solidFill>
                <a:effectLst/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n</a:t>
            </a:r>
            <a:r>
              <a:rPr lang="en-US" sz="2000" i="1" dirty="0" err="1">
                <a:solidFill>
                  <a:schemeClr val="bg1"/>
                </a:solidFill>
                <a:effectLst/>
              </a:rPr>
              <a:t>ummaria</a:t>
            </a:r>
            <a:r>
              <a:rPr lang="en-US" sz="2000" i="1" dirty="0">
                <a:solidFill>
                  <a:schemeClr val="bg1"/>
                </a:solidFill>
                <a:effectLst/>
              </a:rPr>
              <a:t> </a:t>
            </a:r>
            <a:r>
              <a:rPr lang="en-US" sz="2000" dirty="0">
                <a:solidFill>
                  <a:schemeClr val="bg1"/>
                </a:solidFill>
                <a:effectLst/>
              </a:rPr>
              <a:t>(Mollusca: Bivalvia) during the Annual Cycle Indicated by Fatty Acid Analysis.” </a:t>
            </a:r>
            <a:r>
              <a:rPr lang="en-US" sz="2000" i="1" dirty="0">
                <a:solidFill>
                  <a:schemeClr val="bg1"/>
                </a:solidFill>
                <a:effectLst/>
              </a:rPr>
              <a:t>Scientia Marina</a:t>
            </a:r>
            <a:r>
              <a:rPr lang="en-US" sz="2000" dirty="0">
                <a:solidFill>
                  <a:schemeClr val="bg1"/>
                </a:solidFill>
                <a:effectLst/>
              </a:rPr>
              <a:t> 80 (1): 123–29.</a:t>
            </a:r>
          </a:p>
          <a:p>
            <a:pPr marL="457200" indent="-457200">
              <a:buNone/>
            </a:pPr>
            <a:r>
              <a:rPr lang="en-US" sz="2000" dirty="0">
                <a:solidFill>
                  <a:schemeClr val="bg1"/>
                </a:solidFill>
              </a:rPr>
              <a:t>Reinhardt, Eduard G, Beverly N Goodman, Joe I Boyce, Gloria Lopez, Peter van </a:t>
            </a:r>
            <a:r>
              <a:rPr lang="en-US" sz="2000" dirty="0" err="1">
                <a:solidFill>
                  <a:schemeClr val="bg1"/>
                </a:solidFill>
              </a:rPr>
              <a:t>Hengstum</a:t>
            </a:r>
            <a:r>
              <a:rPr lang="en-US" sz="2000" dirty="0">
                <a:solidFill>
                  <a:schemeClr val="bg1"/>
                </a:solidFill>
              </a:rPr>
              <a:t>, W Jack Rink, Yossi Mart, and Avner </a:t>
            </a:r>
            <a:r>
              <a:rPr lang="en-US" sz="2000" dirty="0" err="1">
                <a:solidFill>
                  <a:schemeClr val="bg1"/>
                </a:solidFill>
              </a:rPr>
              <a:t>Raban</a:t>
            </a:r>
            <a:r>
              <a:rPr lang="en-US" sz="2000" dirty="0">
                <a:solidFill>
                  <a:schemeClr val="bg1"/>
                </a:solidFill>
              </a:rPr>
              <a:t>. 2006. “The Tsunami of 13 December AD 115 and the Destruction of Herod the Great’s Harbor at Caesarea </a:t>
            </a:r>
            <a:r>
              <a:rPr lang="en-US" sz="2000" dirty="0" err="1">
                <a:solidFill>
                  <a:schemeClr val="bg1"/>
                </a:solidFill>
              </a:rPr>
              <a:t>Maritima</a:t>
            </a:r>
            <a:r>
              <a:rPr lang="en-US" sz="2000" dirty="0">
                <a:solidFill>
                  <a:schemeClr val="bg1"/>
                </a:solidFill>
              </a:rPr>
              <a:t>, Israel.” Geology 34 (12): 1061–64.</a:t>
            </a:r>
            <a:endParaRPr lang="en-US" sz="2000" dirty="0">
              <a:solidFill>
                <a:schemeClr val="bg1"/>
              </a:solidFill>
              <a:effectLst/>
            </a:endParaRPr>
          </a:p>
          <a:p>
            <a:pPr marL="457200" indent="-457200">
              <a:buNone/>
            </a:pPr>
            <a:r>
              <a:rPr lang="en-US" sz="2000" dirty="0">
                <a:solidFill>
                  <a:schemeClr val="bg1"/>
                </a:solidFill>
                <a:effectLst/>
              </a:rPr>
              <a:t>Royer, 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Clémence</a:t>
            </a:r>
            <a:r>
              <a:rPr lang="en-US" sz="2000" dirty="0">
                <a:solidFill>
                  <a:schemeClr val="bg1"/>
                </a:solidFill>
                <a:effectLst/>
              </a:rPr>
              <a:t>, Julien 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Thébault</a:t>
            </a:r>
            <a:r>
              <a:rPr lang="en-US" sz="2000" dirty="0">
                <a:solidFill>
                  <a:schemeClr val="bg1"/>
                </a:solidFill>
                <a:effectLst/>
              </a:rPr>
              <a:t>, Laurent 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Chauvaud</a:t>
            </a:r>
            <a:r>
              <a:rPr lang="en-US" sz="2000" dirty="0">
                <a:solidFill>
                  <a:schemeClr val="bg1"/>
                </a:solidFill>
                <a:effectLst/>
              </a:rPr>
              <a:t>, and Frédéric Olivier. 2013. “Structural Analysis and Paleoenvironmental Potential of Dog Cockle Shells (</a:t>
            </a:r>
            <a:r>
              <a:rPr lang="en-US" sz="2000" i="1" dirty="0" err="1">
                <a:solidFill>
                  <a:schemeClr val="bg1"/>
                </a:solidFill>
                <a:effectLst/>
              </a:rPr>
              <a:t>Glycymeris</a:t>
            </a:r>
            <a:r>
              <a:rPr lang="en-US" sz="2000" i="1" dirty="0">
                <a:solidFill>
                  <a:schemeClr val="bg1"/>
                </a:solidFill>
                <a:effectLst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effectLst/>
              </a:rPr>
              <a:t>glycymeris</a:t>
            </a:r>
            <a:r>
              <a:rPr lang="en-US" sz="2000" dirty="0">
                <a:solidFill>
                  <a:schemeClr val="bg1"/>
                </a:solidFill>
                <a:effectLst/>
              </a:rPr>
              <a:t>) in Brittany, Northwest France.” </a:t>
            </a:r>
            <a:r>
              <a:rPr lang="en-US" sz="2000" i="1" dirty="0" err="1">
                <a:solidFill>
                  <a:schemeClr val="bg1"/>
                </a:solidFill>
                <a:effectLst/>
              </a:rPr>
              <a:t>Palaeogeography</a:t>
            </a:r>
            <a:r>
              <a:rPr lang="en-US" sz="2000" i="1" dirty="0">
                <a:solidFill>
                  <a:schemeClr val="bg1"/>
                </a:solidFill>
                <a:effectLst/>
              </a:rPr>
              <a:t>, </a:t>
            </a:r>
            <a:r>
              <a:rPr lang="en-US" sz="2000" i="1" dirty="0" err="1">
                <a:solidFill>
                  <a:schemeClr val="bg1"/>
                </a:solidFill>
                <a:effectLst/>
              </a:rPr>
              <a:t>Palaeoclimatology</a:t>
            </a:r>
            <a:r>
              <a:rPr lang="en-US" sz="2000" i="1" dirty="0">
                <a:solidFill>
                  <a:schemeClr val="bg1"/>
                </a:solidFill>
                <a:effectLst/>
              </a:rPr>
              <a:t>, </a:t>
            </a:r>
            <a:r>
              <a:rPr lang="en-US" sz="2000" i="1" dirty="0" err="1">
                <a:solidFill>
                  <a:schemeClr val="bg1"/>
                </a:solidFill>
                <a:effectLst/>
              </a:rPr>
              <a:t>Palaeoecology</a:t>
            </a:r>
            <a:r>
              <a:rPr lang="en-US" sz="2000" dirty="0">
                <a:solidFill>
                  <a:schemeClr val="bg1"/>
                </a:solidFill>
                <a:effectLst/>
              </a:rPr>
              <a:t> 373: 123–32.</a:t>
            </a:r>
          </a:p>
          <a:p>
            <a:pPr marL="457200" indent="-457200">
              <a:buNone/>
            </a:pPr>
            <a:r>
              <a:rPr lang="en-US" sz="2000" dirty="0">
                <a:solidFill>
                  <a:schemeClr val="bg1"/>
                </a:solidFill>
                <a:effectLst/>
              </a:rPr>
              <a:t>Sivan, D., M. 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Potasman</a:t>
            </a:r>
            <a:r>
              <a:rPr lang="en-US" sz="2000" dirty="0">
                <a:solidFill>
                  <a:schemeClr val="bg1"/>
                </a:solidFill>
                <a:effectLst/>
              </a:rPr>
              <a:t>, A. 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Almogi-Labin</a:t>
            </a:r>
            <a:r>
              <a:rPr lang="en-US" sz="2000" dirty="0">
                <a:solidFill>
                  <a:schemeClr val="bg1"/>
                </a:solidFill>
                <a:effectLst/>
              </a:rPr>
              <a:t>, D. E. Bar-Yosef Mayer, E. 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Spanier</a:t>
            </a:r>
            <a:r>
              <a:rPr lang="en-US" sz="2000" dirty="0">
                <a:solidFill>
                  <a:schemeClr val="bg1"/>
                </a:solidFill>
                <a:effectLst/>
              </a:rPr>
              <a:t>, and E. 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Boaretto</a:t>
            </a:r>
            <a:r>
              <a:rPr lang="en-US" sz="2000" dirty="0">
                <a:solidFill>
                  <a:schemeClr val="bg1"/>
                </a:solidFill>
                <a:effectLst/>
              </a:rPr>
              <a:t>. 2006. “The </a:t>
            </a:r>
            <a:r>
              <a:rPr lang="en-US" sz="2000" i="1" dirty="0" err="1">
                <a:solidFill>
                  <a:schemeClr val="bg1"/>
                </a:solidFill>
                <a:effectLst/>
              </a:rPr>
              <a:t>Glycymeris</a:t>
            </a:r>
            <a:r>
              <a:rPr lang="en-US" sz="2000" dirty="0">
                <a:solidFill>
                  <a:schemeClr val="bg1"/>
                </a:solidFill>
                <a:effectLst/>
              </a:rPr>
              <a:t> Query along the Coast and Shallow Shelf of Israel, Southeast Mediterranean.” </a:t>
            </a:r>
            <a:r>
              <a:rPr lang="en-US" sz="2000" i="1" dirty="0" err="1">
                <a:solidFill>
                  <a:schemeClr val="bg1"/>
                </a:solidFill>
                <a:effectLst/>
              </a:rPr>
              <a:t>Palaeogeography</a:t>
            </a:r>
            <a:r>
              <a:rPr lang="en-US" sz="2000" i="1" dirty="0">
                <a:solidFill>
                  <a:schemeClr val="bg1"/>
                </a:solidFill>
                <a:effectLst/>
              </a:rPr>
              <a:t>, </a:t>
            </a:r>
            <a:r>
              <a:rPr lang="en-US" sz="2000" i="1" dirty="0" err="1">
                <a:solidFill>
                  <a:schemeClr val="bg1"/>
                </a:solidFill>
                <a:effectLst/>
              </a:rPr>
              <a:t>Palaeoclimatology</a:t>
            </a:r>
            <a:r>
              <a:rPr lang="en-US" sz="2000" i="1" dirty="0">
                <a:solidFill>
                  <a:schemeClr val="bg1"/>
                </a:solidFill>
                <a:effectLst/>
              </a:rPr>
              <a:t>, </a:t>
            </a:r>
            <a:r>
              <a:rPr lang="en-US" sz="2000" i="1" dirty="0" err="1">
                <a:solidFill>
                  <a:schemeClr val="bg1"/>
                </a:solidFill>
                <a:effectLst/>
              </a:rPr>
              <a:t>Palaeoecology</a:t>
            </a:r>
            <a:r>
              <a:rPr lang="en-US" sz="2000" dirty="0">
                <a:solidFill>
                  <a:schemeClr val="bg1"/>
                </a:solidFill>
                <a:effectLst/>
              </a:rPr>
              <a:t> 233 (1): 134–48.</a:t>
            </a:r>
          </a:p>
          <a:p>
            <a:pPr marL="457200" indent="-457200">
              <a:buNone/>
            </a:pPr>
            <a:r>
              <a:rPr lang="en-US" sz="2000" dirty="0">
                <a:solidFill>
                  <a:schemeClr val="bg1"/>
                </a:solidFill>
                <a:effectLst/>
              </a:rPr>
              <a:t> “Violet Bittersweet Clam (</a:t>
            </a:r>
            <a:r>
              <a:rPr lang="en-US" sz="2000" i="1" dirty="0" err="1">
                <a:solidFill>
                  <a:schemeClr val="bg1"/>
                </a:solidFill>
                <a:effectLst/>
              </a:rPr>
              <a:t>Glycymeris</a:t>
            </a:r>
            <a:r>
              <a:rPr lang="en-US" sz="2000" i="1" dirty="0">
                <a:solidFill>
                  <a:schemeClr val="bg1"/>
                </a:solidFill>
                <a:effectLst/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n</a:t>
            </a:r>
            <a:r>
              <a:rPr lang="en-US" sz="2000" i="1" dirty="0" err="1">
                <a:solidFill>
                  <a:schemeClr val="bg1"/>
                </a:solidFill>
                <a:effectLst/>
              </a:rPr>
              <a:t>ummaria</a:t>
            </a:r>
            <a:r>
              <a:rPr lang="en-US" sz="2000" dirty="0">
                <a:solidFill>
                  <a:schemeClr val="bg1"/>
                </a:solidFill>
                <a:effectLst/>
              </a:rPr>
              <a:t>).” 2017. </a:t>
            </a:r>
            <a:r>
              <a:rPr lang="en-US" sz="2000" dirty="0">
                <a:solidFill>
                  <a:schemeClr val="bg1"/>
                </a:solidFill>
              </a:rPr>
              <a:t>i</a:t>
            </a:r>
            <a:r>
              <a:rPr lang="en-US" sz="2000" dirty="0">
                <a:solidFill>
                  <a:schemeClr val="bg1"/>
                </a:solidFill>
                <a:effectLst/>
              </a:rPr>
              <a:t>Naturalist.org. November 14, 2017. </a:t>
            </a:r>
            <a:r>
              <a:rPr lang="en-US" sz="2000" dirty="0">
                <a:solidFill>
                  <a:schemeClr val="bg1"/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https://www.inaturalist.org/observations/8803767</a:t>
            </a:r>
            <a:r>
              <a:rPr lang="en-US" sz="2000" dirty="0">
                <a:solidFill>
                  <a:schemeClr val="bg1"/>
                </a:solidFill>
                <a:effectLst/>
              </a:rPr>
              <a:t>.</a:t>
            </a:r>
          </a:p>
        </p:txBody>
      </p:sp>
      <p:pic>
        <p:nvPicPr>
          <p:cNvPr id="5" name="Picture 4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id="{E8E1E058-FDAD-40B2-9D86-FD760E02F5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692" y="-1"/>
            <a:ext cx="26743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0701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81A7E5-DE9F-4166-8EA5-F1B1B6982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US" sz="3100">
                <a:solidFill>
                  <a:srgbClr val="FFFFFF"/>
                </a:solidFill>
              </a:rPr>
              <a:t>Acknowledgements</a:t>
            </a:r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DA21AE39-7063-40C6-867C-098AD2B123B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9230754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319900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cake, dessert, chocolate, food&#10;&#10;Description automatically generated">
            <a:extLst>
              <a:ext uri="{FF2B5EF4-FFF2-40B4-BE49-F238E27FC236}">
                <a16:creationId xmlns:a16="http://schemas.microsoft.com/office/drawing/2014/main" id="{3CEFA6D7-FBAF-4B1C-9AAE-987CD483E1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3" b="9907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6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48F8EA-DF20-402E-ABC0-36EB62B29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US" sz="3600"/>
              <a:t>Questions?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95A341-ABF3-4929-B61E-9C92CA2647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792933" cy="261983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200" dirty="0"/>
              <a:t>Daniel.E.Killam@gmail.com</a:t>
            </a:r>
          </a:p>
          <a:p>
            <a:pPr marL="0" indent="0">
              <a:buNone/>
            </a:pPr>
            <a:r>
              <a:rPr lang="en-US" sz="3200" dirty="0" err="1"/>
              <a:t>DantheClamMan.blog</a:t>
            </a:r>
            <a:endParaRPr lang="en-US" sz="3200" dirty="0"/>
          </a:p>
          <a:p>
            <a:pPr marL="0" indent="0">
              <a:buNone/>
            </a:pPr>
            <a:r>
              <a:rPr lang="en-US" sz="3200" dirty="0"/>
              <a:t>Twitter: @</a:t>
            </a:r>
            <a:r>
              <a:rPr lang="en-US" sz="3200" dirty="0" err="1"/>
              <a:t>dantheclamman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60359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close up of a rock&#10;&#10;Description automatically generated">
            <a:extLst>
              <a:ext uri="{FF2B5EF4-FFF2-40B4-BE49-F238E27FC236}">
                <a16:creationId xmlns:a16="http://schemas.microsoft.com/office/drawing/2014/main" id="{8F192BCB-424D-49E0-82E6-79CE3192ED3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60" b="1"/>
          <a:stretch/>
        </p:blipFill>
        <p:spPr>
          <a:xfrm rot="5400000">
            <a:off x="5565619" y="231924"/>
            <a:ext cx="6858000" cy="6394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E35660-4B8C-477C-9CB9-FB9B5EC58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rgbClr val="000000"/>
                </a:solidFill>
              </a:rPr>
              <a:t>Strolling on the beach: a mystery!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755AC9-136A-4ECF-9A32-E0E8AC832C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6511" y="2272143"/>
            <a:ext cx="4975290" cy="3788830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indent="0">
              <a:buNone/>
            </a:pPr>
            <a:r>
              <a:rPr lang="en-US" sz="2400" i="1" dirty="0" err="1">
                <a:solidFill>
                  <a:srgbClr val="000000"/>
                </a:solidFill>
              </a:rPr>
              <a:t>Glycymeris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nummaria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(violet bittersweet clam) is the most common Israeli Mediterranean beach fossil 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</a:rPr>
              <a:t>Can make up 98% of the assemblage on some beaches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</a:rPr>
              <a:t>Also found articulated within tsunami deposits, suggesting buried alive!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</a:rPr>
              <a:t>Where did they grow? How’d they become the most prevalent beach shell?</a:t>
            </a:r>
          </a:p>
        </p:txBody>
      </p:sp>
    </p:spTree>
    <p:extLst>
      <p:ext uri="{BB962C8B-B14F-4D97-AF65-F5344CB8AC3E}">
        <p14:creationId xmlns:p14="http://schemas.microsoft.com/office/powerpoint/2010/main" val="1912156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2">
            <a:extLst>
              <a:ext uri="{FF2B5EF4-FFF2-40B4-BE49-F238E27FC236}">
                <a16:creationId xmlns:a16="http://schemas.microsoft.com/office/drawing/2014/main" id="{1E2E0AFE-704B-4CB8-AB9D-D447278759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575911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263BC3-21E9-47FF-AF5A-3E1B64AA5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516" y="640263"/>
            <a:ext cx="4911826" cy="1344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Where are they?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749923-6CBA-4C12-9DDA-02B25AA996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1515" y="2121762"/>
            <a:ext cx="4911827" cy="362691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i="1" dirty="0"/>
              <a:t>G. </a:t>
            </a:r>
            <a:r>
              <a:rPr lang="en-US" sz="2400" i="1" dirty="0" err="1"/>
              <a:t>nummaria</a:t>
            </a:r>
            <a:r>
              <a:rPr lang="en-US" sz="2400" i="1" dirty="0"/>
              <a:t> </a:t>
            </a:r>
            <a:r>
              <a:rPr lang="en-US" sz="2400" dirty="0"/>
              <a:t>(prev. </a:t>
            </a:r>
            <a:r>
              <a:rPr lang="en-US" sz="2400" i="1" dirty="0" err="1"/>
              <a:t>insubrica</a:t>
            </a:r>
            <a:r>
              <a:rPr lang="en-US" sz="2400" dirty="0"/>
              <a:t>) is </a:t>
            </a:r>
            <a:r>
              <a:rPr lang="en-US" sz="2400" dirty="0">
                <a:solidFill>
                  <a:srgbClr val="00B050"/>
                </a:solidFill>
              </a:rPr>
              <a:t>rare or extinct</a:t>
            </a:r>
            <a:r>
              <a:rPr lang="en-US" sz="2400" dirty="0"/>
              <a:t> in present-day Eastern Mediterranean!</a:t>
            </a:r>
          </a:p>
          <a:p>
            <a:r>
              <a:rPr lang="en-US" sz="2400" dirty="0"/>
              <a:t>Found alive in the Adriatic and other areas of Western Med.</a:t>
            </a:r>
          </a:p>
          <a:p>
            <a:r>
              <a:rPr lang="en-US" sz="2400" dirty="0"/>
              <a:t>A few live-dredged specimens from 1960s-80s in Israeli museums</a:t>
            </a:r>
          </a:p>
          <a:p>
            <a:pPr marL="0"/>
            <a:endParaRPr lang="en-US" sz="2400" dirty="0"/>
          </a:p>
          <a:p>
            <a:pPr marL="0"/>
            <a:endParaRPr lang="en-US" sz="2400" dirty="0"/>
          </a:p>
        </p:txBody>
      </p:sp>
      <p:pic>
        <p:nvPicPr>
          <p:cNvPr id="8" name="Picture 7" descr="A picture containing person, indoor, food&#10;&#10;Description automatically generated">
            <a:extLst>
              <a:ext uri="{FF2B5EF4-FFF2-40B4-BE49-F238E27FC236}">
                <a16:creationId xmlns:a16="http://schemas.microsoft.com/office/drawing/2014/main" id="{5ACBEE6A-949D-407D-8BAA-8C0CD1320F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40184" y="640325"/>
            <a:ext cx="3523571" cy="2642678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C8C9960-2293-4C65-BE57-EA2B4BEB4E7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665422" y="1832480"/>
            <a:ext cx="3452089" cy="26322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DF4F8F-0F9B-45BF-94C8-D6D999E490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6694" y="4857239"/>
            <a:ext cx="5433229" cy="1534886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C71F6E-3D20-4E8A-B6AF-AC83F610C157}"/>
              </a:ext>
            </a:extLst>
          </p:cNvPr>
          <p:cNvSpPr txBox="1"/>
          <p:nvPr/>
        </p:nvSpPr>
        <p:spPr>
          <a:xfrm>
            <a:off x="9592148" y="4464698"/>
            <a:ext cx="3556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ill Sans MT" panose="020B0502020104020203" pitchFamily="34" charset="0"/>
              </a:rPr>
              <a:t>World Register of Marine Species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C714D9-0A37-4CC4-B99D-A8043B3BFA47}"/>
              </a:ext>
            </a:extLst>
          </p:cNvPr>
          <p:cNvSpPr txBox="1"/>
          <p:nvPr/>
        </p:nvSpPr>
        <p:spPr>
          <a:xfrm>
            <a:off x="10622902" y="6392125"/>
            <a:ext cx="13669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ill Sans MT" panose="020B0502020104020203" pitchFamily="34" charset="0"/>
              </a:rPr>
              <a:t>Sivan et al. 2006</a:t>
            </a:r>
          </a:p>
        </p:txBody>
      </p:sp>
    </p:spTree>
    <p:extLst>
      <p:ext uri="{BB962C8B-B14F-4D97-AF65-F5344CB8AC3E}">
        <p14:creationId xmlns:p14="http://schemas.microsoft.com/office/powerpoint/2010/main" val="3891576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2">
            <a:extLst>
              <a:ext uri="{FF2B5EF4-FFF2-40B4-BE49-F238E27FC236}">
                <a16:creationId xmlns:a16="http://schemas.microsoft.com/office/drawing/2014/main" id="{1E2E0AFE-704B-4CB8-AB9D-D447278759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575911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263BC3-21E9-47FF-AF5A-3E1B64AA5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516" y="640263"/>
            <a:ext cx="4911826" cy="1344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Where </a:t>
            </a:r>
            <a:r>
              <a:rPr lang="en-US" sz="4000" strike="sngStrike" dirty="0"/>
              <a:t>are</a:t>
            </a:r>
            <a:r>
              <a:rPr lang="en-US" sz="4000" dirty="0"/>
              <a:t> were they?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749923-6CBA-4C12-9DDA-02B25AA996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6491" y="2121762"/>
            <a:ext cx="5126852" cy="362691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/>
              <a:t>Generally found only in fine sandy substrates</a:t>
            </a:r>
          </a:p>
          <a:p>
            <a:r>
              <a:rPr lang="en-US" sz="2400" dirty="0"/>
              <a:t>From &lt;10 m to up to 120 m depth</a:t>
            </a:r>
          </a:p>
          <a:p>
            <a:r>
              <a:rPr lang="en-US" sz="2400" dirty="0"/>
              <a:t>Shallow-buried, semi-</a:t>
            </a:r>
            <a:r>
              <a:rPr lang="en-US" sz="2400" dirty="0" err="1"/>
              <a:t>infaunal</a:t>
            </a:r>
            <a:r>
              <a:rPr lang="en-US" sz="2400" dirty="0"/>
              <a:t> life habit</a:t>
            </a:r>
          </a:p>
          <a:p>
            <a:r>
              <a:rPr lang="en-US" sz="2400" dirty="0"/>
              <a:t>Intensive searches have found none alive off of Israel in last 20 years</a:t>
            </a:r>
          </a:p>
          <a:p>
            <a:r>
              <a:rPr lang="en-US" sz="2400" baseline="30000" dirty="0"/>
              <a:t>14</a:t>
            </a:r>
            <a:r>
              <a:rPr lang="en-US" sz="2400" dirty="0"/>
              <a:t>C dating suggests population lived between </a:t>
            </a:r>
            <a:r>
              <a:rPr lang="en-US" sz="2400" dirty="0">
                <a:solidFill>
                  <a:srgbClr val="00B050"/>
                </a:solidFill>
              </a:rPr>
              <a:t>5500-800 bp</a:t>
            </a:r>
          </a:p>
          <a:p>
            <a:pPr marL="0"/>
            <a:endParaRPr lang="en-US" sz="2400" dirty="0"/>
          </a:p>
          <a:p>
            <a:pPr marL="0"/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C714D9-0A37-4CC4-B99D-A8043B3BFA47}"/>
              </a:ext>
            </a:extLst>
          </p:cNvPr>
          <p:cNvSpPr txBox="1"/>
          <p:nvPr/>
        </p:nvSpPr>
        <p:spPr>
          <a:xfrm>
            <a:off x="9074020" y="5249125"/>
            <a:ext cx="31179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ill Sans MT" panose="020B0502020104020203" pitchFamily="34" charset="0"/>
              </a:rPr>
              <a:t>User </a:t>
            </a:r>
            <a:r>
              <a:rPr lang="en-US" sz="1400" dirty="0" err="1">
                <a:latin typeface="Gill Sans MT" panose="020B0502020104020203" pitchFamily="34" charset="0"/>
              </a:rPr>
              <a:t>aleksandergolemaj</a:t>
            </a:r>
            <a:r>
              <a:rPr lang="en-US" sz="1400" dirty="0">
                <a:latin typeface="Gill Sans MT" panose="020B0502020104020203" pitchFamily="34" charset="0"/>
              </a:rPr>
              <a:t>, iNaturalist.org</a:t>
            </a:r>
          </a:p>
        </p:txBody>
      </p:sp>
      <p:pic>
        <p:nvPicPr>
          <p:cNvPr id="17" name="Content Placeholder 16" descr="A hand holding an animal&#10;&#10;Description automatically generated">
            <a:extLst>
              <a:ext uri="{FF2B5EF4-FFF2-40B4-BE49-F238E27FC236}">
                <a16:creationId xmlns:a16="http://schemas.microsoft.com/office/drawing/2014/main" id="{62D9827B-5706-4614-84FC-AB0548531C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102" y="1500229"/>
            <a:ext cx="5683898" cy="3685652"/>
          </a:xfrm>
        </p:spPr>
      </p:pic>
    </p:spTree>
    <p:extLst>
      <p:ext uri="{BB962C8B-B14F-4D97-AF65-F5344CB8AC3E}">
        <p14:creationId xmlns:p14="http://schemas.microsoft.com/office/powerpoint/2010/main" val="3116302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21F3F6D-F2DB-4837-A3BE-D8EF9FC20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4330" y="416851"/>
            <a:ext cx="9894133" cy="1031216"/>
          </a:xfrm>
        </p:spPr>
        <p:txBody>
          <a:bodyPr anchor="b">
            <a:normAutofit/>
          </a:bodyPr>
          <a:lstStyle/>
          <a:p>
            <a:r>
              <a:rPr lang="en-US" dirty="0"/>
              <a:t>What kind of evidence can we search for?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E08F17-C6E8-4402-B2BB-0C32B3D3C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293" y="2661459"/>
            <a:ext cx="5069382" cy="2610731"/>
          </a:xfrm>
          <a:prstGeom prst="rect">
            <a:avLst/>
          </a:prstGeom>
        </p:spPr>
      </p:pic>
      <p:sp>
        <p:nvSpPr>
          <p:cNvPr id="25" name="Freeform: Shape 16">
            <a:extLst>
              <a:ext uri="{FF2B5EF4-FFF2-40B4-BE49-F238E27FC236}">
                <a16:creationId xmlns:a16="http://schemas.microsoft.com/office/drawing/2014/main" id="{C607803A-4E99-444E-94F7-8785CDDF5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80154" y="1884045"/>
            <a:ext cx="3275668" cy="2853308"/>
          </a:xfrm>
          <a:custGeom>
            <a:avLst/>
            <a:gdLst>
              <a:gd name="connsiteX0" fmla="*/ 3275668 w 3275668"/>
              <a:gd name="connsiteY0" fmla="*/ 2853308 h 2853308"/>
              <a:gd name="connsiteX1" fmla="*/ 655 w 3275668"/>
              <a:gd name="connsiteY1" fmla="*/ 2853308 h 2853308"/>
              <a:gd name="connsiteX2" fmla="*/ 0 w 3275668"/>
              <a:gd name="connsiteY2" fmla="*/ 2467565 h 2853308"/>
              <a:gd name="connsiteX3" fmla="*/ 2869894 w 3275668"/>
              <a:gd name="connsiteY3" fmla="*/ 2468888 h 2853308"/>
              <a:gd name="connsiteX4" fmla="*/ 2869894 w 3275668"/>
              <a:gd name="connsiteY4" fmla="*/ 0 h 2853308"/>
              <a:gd name="connsiteX5" fmla="*/ 3275668 w 3275668"/>
              <a:gd name="connsiteY5" fmla="*/ 0 h 2853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75668" h="2853308">
                <a:moveTo>
                  <a:pt x="3275668" y="2853308"/>
                </a:moveTo>
                <a:lnTo>
                  <a:pt x="655" y="2853308"/>
                </a:lnTo>
                <a:cubicBezTo>
                  <a:pt x="-655" y="2720171"/>
                  <a:pt x="1310" y="2600702"/>
                  <a:pt x="0" y="2467565"/>
                </a:cubicBezTo>
                <a:lnTo>
                  <a:pt x="2869894" y="2468888"/>
                </a:lnTo>
                <a:lnTo>
                  <a:pt x="2869894" y="0"/>
                </a:lnTo>
                <a:lnTo>
                  <a:pt x="3275668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6" name="Freeform: Shape 18">
            <a:extLst>
              <a:ext uri="{FF2B5EF4-FFF2-40B4-BE49-F238E27FC236}">
                <a16:creationId xmlns:a16="http://schemas.microsoft.com/office/drawing/2014/main" id="{2989BE6A-C309-418E-8ADD-1616A9805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55822" y="3222529"/>
            <a:ext cx="3242952" cy="2828156"/>
          </a:xfrm>
          <a:custGeom>
            <a:avLst/>
            <a:gdLst>
              <a:gd name="connsiteX0" fmla="*/ 2837178 w 3242952"/>
              <a:gd name="connsiteY0" fmla="*/ 0 h 2828156"/>
              <a:gd name="connsiteX1" fmla="*/ 3242952 w 3242952"/>
              <a:gd name="connsiteY1" fmla="*/ 0 h 2828156"/>
              <a:gd name="connsiteX2" fmla="*/ 3242952 w 3242952"/>
              <a:gd name="connsiteY2" fmla="*/ 2828156 h 2828156"/>
              <a:gd name="connsiteX3" fmla="*/ 0 w 3242952"/>
              <a:gd name="connsiteY3" fmla="*/ 2828156 h 2828156"/>
              <a:gd name="connsiteX4" fmla="*/ 0 w 3242952"/>
              <a:gd name="connsiteY4" fmla="*/ 2442859 h 2828156"/>
              <a:gd name="connsiteX5" fmla="*/ 2837178 w 3242952"/>
              <a:gd name="connsiteY5" fmla="*/ 2443295 h 282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42952" h="2828156">
                <a:moveTo>
                  <a:pt x="2837178" y="0"/>
                </a:moveTo>
                <a:lnTo>
                  <a:pt x="3242952" y="0"/>
                </a:lnTo>
                <a:lnTo>
                  <a:pt x="3242952" y="2828156"/>
                </a:lnTo>
                <a:lnTo>
                  <a:pt x="0" y="2828156"/>
                </a:lnTo>
                <a:lnTo>
                  <a:pt x="0" y="2442859"/>
                </a:lnTo>
                <a:lnTo>
                  <a:pt x="2837178" y="2443295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749923-6CBA-4C12-9DDA-02B25AA996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1373" y="1727200"/>
            <a:ext cx="4255808" cy="4780037"/>
          </a:xfrm>
        </p:spPr>
        <p:txBody>
          <a:bodyPr anchor="ctr">
            <a:normAutofit/>
          </a:bodyPr>
          <a:lstStyle/>
          <a:p>
            <a:r>
              <a:rPr lang="en-US" sz="2400" dirty="0">
                <a:latin typeface="Gill Sans MT" panose="020B0502020104020203" pitchFamily="34" charset="0"/>
              </a:rPr>
              <a:t>Habitat depth off of Israel largely unknown</a:t>
            </a:r>
          </a:p>
          <a:p>
            <a:r>
              <a:rPr lang="en-US" sz="2400" dirty="0">
                <a:latin typeface="Gill Sans MT" panose="020B0502020104020203" pitchFamily="34" charset="0"/>
              </a:rPr>
              <a:t>We have records of range of temperatures along a depth gradient</a:t>
            </a:r>
          </a:p>
          <a:p>
            <a:r>
              <a:rPr lang="en-US" sz="2400" dirty="0">
                <a:solidFill>
                  <a:srgbClr val="00B050"/>
                </a:solidFill>
                <a:latin typeface="Gill Sans MT" panose="020B0502020104020203" pitchFamily="34" charset="0"/>
              </a:rPr>
              <a:t>Deeper waters have a smaller annual range of temperatures</a:t>
            </a:r>
          </a:p>
          <a:p>
            <a:r>
              <a:rPr lang="en-US" sz="2400" dirty="0">
                <a:latin typeface="Gill Sans MT" panose="020B0502020104020203" pitchFamily="34" charset="0"/>
              </a:rPr>
              <a:t>Fortunately, the clams keep a diary using their shells!</a:t>
            </a:r>
          </a:p>
          <a:p>
            <a:endParaRPr lang="en-US" sz="2400" dirty="0">
              <a:latin typeface="Gill Sans MT" panose="020B0502020104020203" pitchFamily="34" charset="0"/>
            </a:endParaRPr>
          </a:p>
          <a:p>
            <a:endParaRPr lang="en-US" sz="24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865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4A0BD-973D-49B8-9B55-716682304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the diary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37436-FD46-45F7-AE4C-5E86248FB2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3110" y="2577465"/>
            <a:ext cx="5181600" cy="24923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00B050"/>
                </a:solidFill>
              </a:rPr>
              <a:t>Dendrochronology</a:t>
            </a:r>
            <a:r>
              <a:rPr lang="en-US" sz="3600" dirty="0"/>
              <a:t>: the use of growth rings in </a:t>
            </a:r>
            <a:r>
              <a:rPr lang="en-US" sz="3600" dirty="0">
                <a:solidFill>
                  <a:srgbClr val="00B050"/>
                </a:solidFill>
              </a:rPr>
              <a:t>trees</a:t>
            </a:r>
            <a:r>
              <a:rPr lang="en-US" sz="3600" dirty="0"/>
              <a:t> to reconstruct </a:t>
            </a:r>
            <a:r>
              <a:rPr lang="en-US" sz="3600" dirty="0">
                <a:solidFill>
                  <a:srgbClr val="00B050"/>
                </a:solidFill>
              </a:rPr>
              <a:t>time series </a:t>
            </a:r>
            <a:r>
              <a:rPr lang="en-US" sz="3600" dirty="0"/>
              <a:t>of organisms’ life and environmental history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440D6B0-3929-4733-802B-8BCDFC19F4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454" y="477121"/>
            <a:ext cx="6015754" cy="6015754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FC04843-6B6D-4F70-94BF-323560D5C9A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38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4A0BD-973D-49B8-9B55-716682304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the diary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37436-FD46-45F7-AE4C-5E86248FB2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3110" y="2577465"/>
            <a:ext cx="5181600" cy="24923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dirty="0" err="1">
                <a:solidFill>
                  <a:srgbClr val="00B050"/>
                </a:solidFill>
              </a:rPr>
              <a:t>Sclerochronology</a:t>
            </a:r>
            <a:r>
              <a:rPr lang="en-US" sz="3600" dirty="0"/>
              <a:t>: the use of growth rings in </a:t>
            </a:r>
            <a:r>
              <a:rPr lang="en-US" sz="3600" dirty="0">
                <a:solidFill>
                  <a:srgbClr val="00B050"/>
                </a:solidFill>
              </a:rPr>
              <a:t>shells</a:t>
            </a:r>
            <a:r>
              <a:rPr lang="en-US" sz="3600" dirty="0"/>
              <a:t> to reconstruct </a:t>
            </a:r>
            <a:r>
              <a:rPr lang="en-US" sz="3600" dirty="0">
                <a:solidFill>
                  <a:srgbClr val="00B050"/>
                </a:solidFill>
              </a:rPr>
              <a:t>time series </a:t>
            </a:r>
            <a:r>
              <a:rPr lang="en-US" sz="3600" dirty="0"/>
              <a:t>of organisms’ life and environmental history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08F792-34ED-4A6C-9D68-1DFA4C08728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4724E5-0131-402D-A56E-4ABC5287F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0159" y="1424765"/>
            <a:ext cx="6145682" cy="3505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AEA51D-B875-474E-9548-98CD56A2FD16}"/>
              </a:ext>
            </a:extLst>
          </p:cNvPr>
          <p:cNvSpPr txBox="1"/>
          <p:nvPr/>
        </p:nvSpPr>
        <p:spPr>
          <a:xfrm>
            <a:off x="9829484" y="4458773"/>
            <a:ext cx="2281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0"/>
              </a:rPr>
              <a:t>Jones and Quitmyer 1996</a:t>
            </a:r>
          </a:p>
        </p:txBody>
      </p:sp>
      <p:pic>
        <p:nvPicPr>
          <p:cNvPr id="7" name="VID_43521220_225603_954">
            <a:hlinkClick r:id="" action="ppaction://media"/>
            <a:extLst>
              <a:ext uri="{FF2B5EF4-FFF2-40B4-BE49-F238E27FC236}">
                <a16:creationId xmlns:a16="http://schemas.microsoft.com/office/drawing/2014/main" id="{214AB416-2EF4-45F9-8D8A-953C810898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80313" y="420102"/>
            <a:ext cx="6055528" cy="605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1689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8FC2E64-EED7-4393-83D3-A0E82A922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8694" y="1952356"/>
            <a:ext cx="7271339" cy="46313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CE845E-3779-4BD1-BD15-E12788E6C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Gill Sans MT" panose="020B0502020104020203" pitchFamily="34" charset="0"/>
              </a:rPr>
              <a:t>Isotope geochemistry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33AA13-7645-43D3-A563-183894739724}"/>
              </a:ext>
            </a:extLst>
          </p:cNvPr>
          <p:cNvSpPr txBox="1"/>
          <p:nvPr/>
        </p:nvSpPr>
        <p:spPr>
          <a:xfrm>
            <a:off x="6372807" y="1506022"/>
            <a:ext cx="4687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0"/>
              </a:rPr>
              <a:t>From Royer et al. 2013: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FB878A6-F3D2-40F3-84DF-0114647BF839}"/>
              </a:ext>
            </a:extLst>
          </p:cNvPr>
          <p:cNvSpPr txBox="1">
            <a:spLocks/>
          </p:cNvSpPr>
          <p:nvPr/>
        </p:nvSpPr>
        <p:spPr>
          <a:xfrm>
            <a:off x="251581" y="1825624"/>
            <a:ext cx="4620381" cy="48848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Gill Sans MT" panose="020B0502020104020203" pitchFamily="34" charset="0"/>
              </a:rPr>
              <a:t>Ratio of </a:t>
            </a:r>
            <a:r>
              <a:rPr lang="en-US" sz="2400" baseline="30000" dirty="0">
                <a:latin typeface="Gill Sans MT" panose="020B0502020104020203" pitchFamily="34" charset="0"/>
              </a:rPr>
              <a:t>18</a:t>
            </a:r>
            <a:r>
              <a:rPr lang="en-US" sz="2400" dirty="0">
                <a:latin typeface="Gill Sans MT" panose="020B0502020104020203" pitchFamily="34" charset="0"/>
              </a:rPr>
              <a:t>O and </a:t>
            </a:r>
            <a:r>
              <a:rPr lang="en-US" sz="2400" baseline="30000" dirty="0">
                <a:latin typeface="Gill Sans MT" panose="020B0502020104020203" pitchFamily="34" charset="0"/>
              </a:rPr>
              <a:t>16</a:t>
            </a:r>
            <a:r>
              <a:rPr lang="en-US" sz="2400" dirty="0">
                <a:latin typeface="Gill Sans MT" panose="020B0502020104020203" pitchFamily="34" charset="0"/>
              </a:rPr>
              <a:t>O in shell carbonate relates to </a:t>
            </a:r>
            <a:r>
              <a:rPr lang="en-US" sz="2400" dirty="0">
                <a:solidFill>
                  <a:srgbClr val="00B050"/>
                </a:solidFill>
                <a:latin typeface="Gill Sans MT" panose="020B0502020104020203" pitchFamily="34" charset="0"/>
              </a:rPr>
              <a:t>water temperature </a:t>
            </a:r>
            <a:r>
              <a:rPr lang="en-US" sz="2400" dirty="0">
                <a:latin typeface="Gill Sans MT" panose="020B0502020104020203" pitchFamily="34" charset="0"/>
              </a:rPr>
              <a:t>with known relationship </a:t>
            </a:r>
            <a:r>
              <a:rPr lang="en-US" sz="1800" dirty="0">
                <a:latin typeface="Gill Sans MT" panose="020B0502020104020203" pitchFamily="34" charset="0"/>
              </a:rPr>
              <a:t>(Grossman and Ku, 1986)</a:t>
            </a:r>
          </a:p>
          <a:p>
            <a:r>
              <a:rPr lang="en-US" sz="2400" dirty="0">
                <a:latin typeface="Gill Sans MT" panose="020B0502020104020203" pitchFamily="34" charset="0"/>
              </a:rPr>
              <a:t>Ratio is reported as a positive/negative deviation from a standard (</a:t>
            </a:r>
            <a:r>
              <a:rPr lang="en-US" sz="2400" dirty="0">
                <a:solidFill>
                  <a:srgbClr val="00B050"/>
                </a:solidFill>
                <a:latin typeface="Gill Sans MT" panose="020B0502020104020203" pitchFamily="34" charset="0"/>
              </a:rPr>
              <a:t>δ</a:t>
            </a:r>
            <a:r>
              <a:rPr lang="en-US" sz="2400" baseline="30000" dirty="0">
                <a:solidFill>
                  <a:srgbClr val="00B050"/>
                </a:solidFill>
                <a:latin typeface="Gill Sans MT" panose="020B0502020104020203" pitchFamily="34" charset="0"/>
              </a:rPr>
              <a:t>18</a:t>
            </a:r>
            <a:r>
              <a:rPr lang="en-US" sz="2400" dirty="0">
                <a:solidFill>
                  <a:srgbClr val="00B050"/>
                </a:solidFill>
                <a:latin typeface="Gill Sans MT" panose="020B0502020104020203" pitchFamily="34" charset="0"/>
              </a:rPr>
              <a:t>O</a:t>
            </a:r>
            <a:r>
              <a:rPr lang="en-US" sz="2400" dirty="0">
                <a:latin typeface="Gill Sans MT" panose="020B0502020104020203" pitchFamily="34" charset="0"/>
              </a:rPr>
              <a:t>)</a:t>
            </a:r>
          </a:p>
          <a:p>
            <a:pPr lvl="1"/>
            <a:r>
              <a:rPr lang="en-US" dirty="0">
                <a:latin typeface="Gill Sans MT" panose="020B0502020104020203" pitchFamily="34" charset="0"/>
              </a:rPr>
              <a:t>More negative δ</a:t>
            </a:r>
            <a:r>
              <a:rPr lang="en-US" baseline="30000" dirty="0">
                <a:latin typeface="Gill Sans MT" panose="020B0502020104020203" pitchFamily="34" charset="0"/>
              </a:rPr>
              <a:t>18</a:t>
            </a:r>
            <a:r>
              <a:rPr lang="en-US" dirty="0">
                <a:latin typeface="Gill Sans MT" panose="020B0502020104020203" pitchFamily="34" charset="0"/>
              </a:rPr>
              <a:t>O value means a higher temperature </a:t>
            </a:r>
          </a:p>
          <a:p>
            <a:r>
              <a:rPr lang="en-US" dirty="0">
                <a:latin typeface="Gill Sans MT" panose="020B0502020104020203" pitchFamily="34" charset="0"/>
              </a:rPr>
              <a:t>More targeted relationship has been published for closely related </a:t>
            </a:r>
            <a:r>
              <a:rPr lang="en-US" i="1" dirty="0" err="1">
                <a:latin typeface="Gill Sans MT" panose="020B0502020104020203" pitchFamily="34" charset="0"/>
              </a:rPr>
              <a:t>Glycymeris</a:t>
            </a:r>
            <a:r>
              <a:rPr lang="en-US" i="1" dirty="0">
                <a:latin typeface="Gill Sans MT" panose="020B0502020104020203" pitchFamily="34" charset="0"/>
              </a:rPr>
              <a:t> </a:t>
            </a:r>
            <a:r>
              <a:rPr lang="en-US" i="1" dirty="0" err="1">
                <a:latin typeface="Gill Sans MT" panose="020B0502020104020203" pitchFamily="34" charset="0"/>
              </a:rPr>
              <a:t>glycymeris</a:t>
            </a:r>
            <a:r>
              <a:rPr lang="en-US" i="1" dirty="0">
                <a:latin typeface="Gill Sans MT" panose="020B05020201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9440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E845E-3779-4BD1-BD15-E12788E6C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Gill Sans MT" panose="020B0502020104020203" pitchFamily="34" charset="0"/>
              </a:rPr>
              <a:t>Isotope geochemistry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33AA13-7645-43D3-A563-183894739724}"/>
              </a:ext>
            </a:extLst>
          </p:cNvPr>
          <p:cNvSpPr txBox="1"/>
          <p:nvPr/>
        </p:nvSpPr>
        <p:spPr>
          <a:xfrm>
            <a:off x="6372807" y="1506022"/>
            <a:ext cx="4687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0"/>
              </a:rPr>
              <a:t>From Royer et al. 2013: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FB878A6-F3D2-40F3-84DF-0114647BF839}"/>
              </a:ext>
            </a:extLst>
          </p:cNvPr>
          <p:cNvSpPr txBox="1">
            <a:spLocks/>
          </p:cNvSpPr>
          <p:nvPr/>
        </p:nvSpPr>
        <p:spPr>
          <a:xfrm>
            <a:off x="251581" y="1825624"/>
            <a:ext cx="4620381" cy="48848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Gill Sans MT" panose="020B0502020104020203" pitchFamily="34" charset="0"/>
              </a:rPr>
              <a:t>Ratio of </a:t>
            </a:r>
            <a:r>
              <a:rPr lang="en-US" sz="2400" baseline="30000" dirty="0">
                <a:latin typeface="Gill Sans MT" panose="020B0502020104020203" pitchFamily="34" charset="0"/>
              </a:rPr>
              <a:t>18</a:t>
            </a:r>
            <a:r>
              <a:rPr lang="en-US" sz="2400" dirty="0">
                <a:latin typeface="Gill Sans MT" panose="020B0502020104020203" pitchFamily="34" charset="0"/>
              </a:rPr>
              <a:t>O and </a:t>
            </a:r>
            <a:r>
              <a:rPr lang="en-US" sz="2400" baseline="30000" dirty="0">
                <a:latin typeface="Gill Sans MT" panose="020B0502020104020203" pitchFamily="34" charset="0"/>
              </a:rPr>
              <a:t>16</a:t>
            </a:r>
            <a:r>
              <a:rPr lang="en-US" sz="2400" dirty="0">
                <a:latin typeface="Gill Sans MT" panose="020B0502020104020203" pitchFamily="34" charset="0"/>
              </a:rPr>
              <a:t>O in shell carbonate relates to </a:t>
            </a:r>
            <a:r>
              <a:rPr lang="en-US" sz="2400" dirty="0">
                <a:solidFill>
                  <a:srgbClr val="00B050"/>
                </a:solidFill>
                <a:latin typeface="Gill Sans MT" panose="020B0502020104020203" pitchFamily="34" charset="0"/>
              </a:rPr>
              <a:t>water temperature </a:t>
            </a:r>
            <a:r>
              <a:rPr lang="en-US" sz="2400" dirty="0">
                <a:latin typeface="Gill Sans MT" panose="020B0502020104020203" pitchFamily="34" charset="0"/>
              </a:rPr>
              <a:t>with known relationship </a:t>
            </a:r>
            <a:r>
              <a:rPr lang="en-US" sz="1800" dirty="0">
                <a:latin typeface="Gill Sans MT" panose="020B0502020104020203" pitchFamily="34" charset="0"/>
              </a:rPr>
              <a:t>(Grossman and Ku, 1986)</a:t>
            </a:r>
          </a:p>
          <a:p>
            <a:r>
              <a:rPr lang="en-US" sz="2400" dirty="0">
                <a:latin typeface="Gill Sans MT" panose="020B0502020104020203" pitchFamily="34" charset="0"/>
              </a:rPr>
              <a:t>Ratio is reported as a positive/negative deviation from a standard (</a:t>
            </a:r>
            <a:r>
              <a:rPr lang="en-US" sz="2400" dirty="0">
                <a:solidFill>
                  <a:srgbClr val="00B050"/>
                </a:solidFill>
                <a:latin typeface="Gill Sans MT" panose="020B0502020104020203" pitchFamily="34" charset="0"/>
              </a:rPr>
              <a:t>δ</a:t>
            </a:r>
            <a:r>
              <a:rPr lang="en-US" sz="2400" baseline="30000" dirty="0">
                <a:solidFill>
                  <a:srgbClr val="00B050"/>
                </a:solidFill>
                <a:latin typeface="Gill Sans MT" panose="020B0502020104020203" pitchFamily="34" charset="0"/>
              </a:rPr>
              <a:t>18</a:t>
            </a:r>
            <a:r>
              <a:rPr lang="en-US" sz="2400" dirty="0">
                <a:solidFill>
                  <a:srgbClr val="00B050"/>
                </a:solidFill>
                <a:latin typeface="Gill Sans MT" panose="020B0502020104020203" pitchFamily="34" charset="0"/>
              </a:rPr>
              <a:t>O</a:t>
            </a:r>
            <a:r>
              <a:rPr lang="en-US" sz="2400" dirty="0">
                <a:latin typeface="Gill Sans MT" panose="020B0502020104020203" pitchFamily="34" charset="0"/>
              </a:rPr>
              <a:t>)</a:t>
            </a:r>
          </a:p>
          <a:p>
            <a:pPr lvl="1"/>
            <a:r>
              <a:rPr lang="en-US" dirty="0">
                <a:latin typeface="Gill Sans MT" panose="020B0502020104020203" pitchFamily="34" charset="0"/>
              </a:rPr>
              <a:t>More negative δ</a:t>
            </a:r>
            <a:r>
              <a:rPr lang="en-US" baseline="30000" dirty="0">
                <a:latin typeface="Gill Sans MT" panose="020B0502020104020203" pitchFamily="34" charset="0"/>
              </a:rPr>
              <a:t>18</a:t>
            </a:r>
            <a:r>
              <a:rPr lang="en-US" dirty="0">
                <a:latin typeface="Gill Sans MT" panose="020B0502020104020203" pitchFamily="34" charset="0"/>
              </a:rPr>
              <a:t>O value means a higher temperature </a:t>
            </a:r>
          </a:p>
          <a:p>
            <a:r>
              <a:rPr lang="en-US" dirty="0">
                <a:latin typeface="Gill Sans MT" panose="020B0502020104020203" pitchFamily="34" charset="0"/>
              </a:rPr>
              <a:t>More targeted relationship has been published for closely related </a:t>
            </a:r>
            <a:r>
              <a:rPr lang="en-US" i="1" dirty="0" err="1">
                <a:latin typeface="Gill Sans MT" panose="020B0502020104020203" pitchFamily="34" charset="0"/>
              </a:rPr>
              <a:t>Glycymeris</a:t>
            </a:r>
            <a:r>
              <a:rPr lang="en-US" i="1" dirty="0">
                <a:latin typeface="Gill Sans MT" panose="020B0502020104020203" pitchFamily="34" charset="0"/>
              </a:rPr>
              <a:t> </a:t>
            </a:r>
            <a:r>
              <a:rPr lang="en-US" i="1" dirty="0" err="1">
                <a:latin typeface="Gill Sans MT" panose="020B0502020104020203" pitchFamily="34" charset="0"/>
              </a:rPr>
              <a:t>glycymeris</a:t>
            </a:r>
            <a:r>
              <a:rPr lang="en-US" i="1" dirty="0">
                <a:latin typeface="Gill Sans MT" panose="020B0502020104020203" pitchFamily="34" charset="0"/>
              </a:rPr>
              <a:t> </a:t>
            </a:r>
          </a:p>
          <a:p>
            <a:pPr marL="0" indent="0">
              <a:buNone/>
            </a:pPr>
            <a:endParaRPr lang="en-US" sz="2400" dirty="0">
              <a:latin typeface="Gill Sans MT" panose="020B0502020104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954FE7-8C57-4B16-9D36-CF0DEDB18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8356" y="2309154"/>
            <a:ext cx="7586223" cy="1884398"/>
          </a:xfrm>
          <a:prstGeom prst="rect">
            <a:avLst/>
          </a:prstGeo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42923165-E603-416F-960C-CEC09C787E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863" y="4409779"/>
            <a:ext cx="5205765" cy="1884398"/>
          </a:xfrm>
        </p:spPr>
      </p:pic>
    </p:spTree>
    <p:extLst>
      <p:ext uri="{BB962C8B-B14F-4D97-AF65-F5344CB8AC3E}">
        <p14:creationId xmlns:p14="http://schemas.microsoft.com/office/powerpoint/2010/main" val="3646118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2064</TotalTime>
  <Words>1271</Words>
  <Application>Microsoft Office PowerPoint</Application>
  <PresentationFormat>Widescreen</PresentationFormat>
  <Paragraphs>98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Gill Sans MT</vt:lpstr>
      <vt:lpstr>Office Theme</vt:lpstr>
      <vt:lpstr>Where did they come from? Constraining the depth of origin of the mysteriously prolific Israeli Glycymeris assemblage</vt:lpstr>
      <vt:lpstr>Strolling on the beach: a mystery!</vt:lpstr>
      <vt:lpstr>Where are they?</vt:lpstr>
      <vt:lpstr>Where are were they?</vt:lpstr>
      <vt:lpstr>What kind of evidence can we search for?</vt:lpstr>
      <vt:lpstr>Reading the diary</vt:lpstr>
      <vt:lpstr>Reading the diary</vt:lpstr>
      <vt:lpstr>Isotope geochemistry</vt:lpstr>
      <vt:lpstr>Isotope geochemistry</vt:lpstr>
      <vt:lpstr>Clamples</vt:lpstr>
      <vt:lpstr>What story do the clams tell us?</vt:lpstr>
      <vt:lpstr>What story do the clams tell us?</vt:lpstr>
      <vt:lpstr>What story do the clams tell us?</vt:lpstr>
      <vt:lpstr>What story do the clams tell us?</vt:lpstr>
      <vt:lpstr>G. nummaria tells an Eastern Mediterranean story!</vt:lpstr>
      <vt:lpstr>Work to be done:  Why did they disappear?</vt:lpstr>
      <vt:lpstr>PowerPoint Presentation</vt:lpstr>
      <vt:lpstr>Acknowledgements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Where did they come from? Constraining the depth of origin of the mysteriously prolific Israeli Glycymeris assemblage</dc:title>
  <dc:creator>דניאל קילאם</dc:creator>
  <cp:lastModifiedBy>Dan Killam</cp:lastModifiedBy>
  <cp:revision>21</cp:revision>
  <dcterms:created xsi:type="dcterms:W3CDTF">2019-04-06T09:19:00Z</dcterms:created>
  <dcterms:modified xsi:type="dcterms:W3CDTF">2019-05-23T12:30:07Z</dcterms:modified>
</cp:coreProperties>
</file>