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43463" cy="42845038"/>
  <p:notesSz cx="6797675" cy="9928225"/>
  <p:defaultTextStyle>
    <a:defPPr>
      <a:defRPr lang="en-US"/>
    </a:defPPr>
    <a:lvl1pPr marL="0" algn="l" defTabSz="4174822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087411" algn="l" defTabSz="4174822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174822" algn="l" defTabSz="4174822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262234" algn="l" defTabSz="4174822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349645" algn="l" defTabSz="4174822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437056" algn="l" defTabSz="4174822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524467" algn="l" defTabSz="4174822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611878" algn="l" defTabSz="4174822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6699294" algn="l" defTabSz="4174822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84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" initials="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8000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663" autoAdjust="0"/>
  </p:normalViewPr>
  <p:slideViewPr>
    <p:cSldViewPr>
      <p:cViewPr>
        <p:scale>
          <a:sx n="66" d="100"/>
          <a:sy n="66" d="100"/>
        </p:scale>
        <p:origin x="264" y="1464"/>
      </p:cViewPr>
      <p:guideLst>
        <p:guide orient="horz" pos="13495"/>
        <p:guide pos="9526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1FEAE-8F7B-4944-B77F-CF9B2D48C04E}" type="datetimeFigureOut">
              <a:rPr lang="en-GB" smtClean="0"/>
              <a:pPr/>
              <a:t>03/06/2019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5975" y="744538"/>
            <a:ext cx="26257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40D0A-47FB-43B7-9A47-BB10F462BA8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39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6993" algn="l" defTabSz="9539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3985" algn="l" defTabSz="9539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0974" algn="l" defTabSz="9539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7966" algn="l" defTabSz="9539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4959" algn="l" defTabSz="9539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1951" algn="l" defTabSz="9539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38944" algn="l" defTabSz="9539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5932" algn="l" defTabSz="9539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5975" y="744538"/>
            <a:ext cx="26257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0D0A-47FB-43B7-9A47-BB10F462BA8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260" y="13309733"/>
            <a:ext cx="25706944" cy="91839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6520" y="24278861"/>
            <a:ext cx="21170424" cy="109492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7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1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9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B72-8A4F-443C-95D3-57EDB5616DEF}" type="datetimeFigureOut">
              <a:rPr lang="en-GB" smtClean="0"/>
              <a:pPr/>
              <a:t>03/06/2019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AF07-19F6-4E22-B0E2-8C7714C9B6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34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930" y="29991527"/>
            <a:ext cx="18146078" cy="3540671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27930" y="3828286"/>
            <a:ext cx="18146078" cy="25707023"/>
          </a:xfrm>
        </p:spPr>
        <p:txBody>
          <a:bodyPr/>
          <a:lstStyle>
            <a:lvl1pPr marL="0" indent="0">
              <a:buNone/>
              <a:defRPr sz="14400"/>
            </a:lvl1pPr>
            <a:lvl2pPr marL="2087411" indent="0">
              <a:buNone/>
              <a:defRPr sz="12600"/>
            </a:lvl2pPr>
            <a:lvl3pPr marL="4174822" indent="0">
              <a:buNone/>
              <a:defRPr sz="10900"/>
            </a:lvl3pPr>
            <a:lvl4pPr marL="6262234" indent="0">
              <a:buNone/>
              <a:defRPr sz="9200"/>
            </a:lvl4pPr>
            <a:lvl5pPr marL="8349645" indent="0">
              <a:buNone/>
              <a:defRPr sz="9200"/>
            </a:lvl5pPr>
            <a:lvl6pPr marL="10437056" indent="0">
              <a:buNone/>
              <a:defRPr sz="9200"/>
            </a:lvl6pPr>
            <a:lvl7pPr marL="12524467" indent="0">
              <a:buNone/>
              <a:defRPr sz="9200"/>
            </a:lvl7pPr>
            <a:lvl8pPr marL="14611878" indent="0">
              <a:buNone/>
              <a:defRPr sz="9200"/>
            </a:lvl8pPr>
            <a:lvl9pPr marL="16699294" indent="0">
              <a:buNone/>
              <a:defRPr sz="92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7930" y="33532198"/>
            <a:ext cx="18146078" cy="5028336"/>
          </a:xfrm>
        </p:spPr>
        <p:txBody>
          <a:bodyPr/>
          <a:lstStyle>
            <a:lvl1pPr marL="0" indent="0">
              <a:buNone/>
              <a:defRPr sz="6500"/>
            </a:lvl1pPr>
            <a:lvl2pPr marL="2087411" indent="0">
              <a:buNone/>
              <a:defRPr sz="5700"/>
            </a:lvl2pPr>
            <a:lvl3pPr marL="4174822" indent="0">
              <a:buNone/>
              <a:defRPr sz="4800"/>
            </a:lvl3pPr>
            <a:lvl4pPr marL="6262234" indent="0">
              <a:buNone/>
              <a:defRPr sz="3900"/>
            </a:lvl4pPr>
            <a:lvl5pPr marL="8349645" indent="0">
              <a:buNone/>
              <a:defRPr sz="3900"/>
            </a:lvl5pPr>
            <a:lvl6pPr marL="10437056" indent="0">
              <a:buNone/>
              <a:defRPr sz="3900"/>
            </a:lvl6pPr>
            <a:lvl7pPr marL="12524467" indent="0">
              <a:buNone/>
              <a:defRPr sz="3900"/>
            </a:lvl7pPr>
            <a:lvl8pPr marL="14611878" indent="0">
              <a:buNone/>
              <a:defRPr sz="3900"/>
            </a:lvl8pPr>
            <a:lvl9pPr marL="16699294" indent="0">
              <a:buNone/>
              <a:defRPr sz="3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B72-8A4F-443C-95D3-57EDB5616DEF}" type="datetimeFigureOut">
              <a:rPr lang="en-GB" smtClean="0"/>
              <a:pPr/>
              <a:t>03/06/2019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AF07-19F6-4E22-B0E2-8C7714C9B6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4228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B72-8A4F-443C-95D3-57EDB5616DEF}" type="datetimeFigureOut">
              <a:rPr lang="en-GB" smtClean="0"/>
              <a:pPr/>
              <a:t>03/06/2019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AF07-19F6-4E22-B0E2-8C7714C9B6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90002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94575" y="10393892"/>
            <a:ext cx="21191429" cy="2214850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9793" y="10393892"/>
            <a:ext cx="63080724" cy="2214850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B72-8A4F-443C-95D3-57EDB5616DEF}" type="datetimeFigureOut">
              <a:rPr lang="en-GB" smtClean="0"/>
              <a:pPr/>
              <a:t>03/06/2019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AF07-19F6-4E22-B0E2-8C7714C9B6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7652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B72-8A4F-443C-95D3-57EDB5616DEF}" type="datetimeFigureOut">
              <a:rPr lang="en-GB" smtClean="0"/>
              <a:pPr/>
              <a:t>03/06/2019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AF07-19F6-4E22-B0E2-8C7714C9B6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B72-8A4F-443C-95D3-57EDB5616DEF}" type="datetimeFigureOut">
              <a:rPr lang="en-GB" smtClean="0"/>
              <a:pPr/>
              <a:t>03/06/2019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AF07-19F6-4E22-B0E2-8C7714C9B6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3116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26" y="27531907"/>
            <a:ext cx="25706944" cy="8509502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9026" y="18159560"/>
            <a:ext cx="25706944" cy="9372350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7411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17482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62234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34964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43705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524467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611878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699294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B72-8A4F-443C-95D3-57EDB5616DEF}" type="datetimeFigureOut">
              <a:rPr lang="en-GB" smtClean="0"/>
              <a:pPr/>
              <a:t>03/06/2019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AF07-19F6-4E22-B0E2-8C7714C9B6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2168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9798" y="60568213"/>
            <a:ext cx="42136072" cy="171310725"/>
          </a:xfrm>
        </p:spPr>
        <p:txBody>
          <a:bodyPr/>
          <a:lstStyle>
            <a:lvl1pPr>
              <a:defRPr sz="12600"/>
            </a:lvl1pPr>
            <a:lvl2pPr>
              <a:defRPr sz="109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49921" y="60568213"/>
            <a:ext cx="42136076" cy="171310725"/>
          </a:xfrm>
        </p:spPr>
        <p:txBody>
          <a:bodyPr/>
          <a:lstStyle>
            <a:lvl1pPr>
              <a:defRPr sz="12600"/>
            </a:lvl1pPr>
            <a:lvl2pPr>
              <a:defRPr sz="109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B72-8A4F-443C-95D3-57EDB5616DEF}" type="datetimeFigureOut">
              <a:rPr lang="en-GB" smtClean="0"/>
              <a:pPr/>
              <a:t>03/06/2019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AF07-19F6-4E22-B0E2-8C7714C9B6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0190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173" y="1715791"/>
            <a:ext cx="27219117" cy="71408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175" y="9590552"/>
            <a:ext cx="13362782" cy="3996885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7411" indent="0">
              <a:buNone/>
              <a:defRPr sz="9200" b="1"/>
            </a:lvl2pPr>
            <a:lvl3pPr marL="4174822" indent="0">
              <a:buNone/>
              <a:defRPr sz="8300" b="1"/>
            </a:lvl3pPr>
            <a:lvl4pPr marL="6262234" indent="0">
              <a:buNone/>
              <a:defRPr sz="7400" b="1"/>
            </a:lvl4pPr>
            <a:lvl5pPr marL="8349645" indent="0">
              <a:buNone/>
              <a:defRPr sz="7400" b="1"/>
            </a:lvl5pPr>
            <a:lvl6pPr marL="10437056" indent="0">
              <a:buNone/>
              <a:defRPr sz="7400" b="1"/>
            </a:lvl6pPr>
            <a:lvl7pPr marL="12524467" indent="0">
              <a:buNone/>
              <a:defRPr sz="7400" b="1"/>
            </a:lvl7pPr>
            <a:lvl8pPr marL="14611878" indent="0">
              <a:buNone/>
              <a:defRPr sz="7400" b="1"/>
            </a:lvl8pPr>
            <a:lvl9pPr marL="16699294" indent="0">
              <a:buNone/>
              <a:defRPr sz="7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2175" y="13587431"/>
            <a:ext cx="13362782" cy="24685489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63262" y="9590552"/>
            <a:ext cx="13368030" cy="3996885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7411" indent="0">
              <a:buNone/>
              <a:defRPr sz="9200" b="1"/>
            </a:lvl2pPr>
            <a:lvl3pPr marL="4174822" indent="0">
              <a:buNone/>
              <a:defRPr sz="8300" b="1"/>
            </a:lvl3pPr>
            <a:lvl4pPr marL="6262234" indent="0">
              <a:buNone/>
              <a:defRPr sz="7400" b="1"/>
            </a:lvl4pPr>
            <a:lvl5pPr marL="8349645" indent="0">
              <a:buNone/>
              <a:defRPr sz="7400" b="1"/>
            </a:lvl5pPr>
            <a:lvl6pPr marL="10437056" indent="0">
              <a:buNone/>
              <a:defRPr sz="7400" b="1"/>
            </a:lvl6pPr>
            <a:lvl7pPr marL="12524467" indent="0">
              <a:buNone/>
              <a:defRPr sz="7400" b="1"/>
            </a:lvl7pPr>
            <a:lvl8pPr marL="14611878" indent="0">
              <a:buNone/>
              <a:defRPr sz="7400" b="1"/>
            </a:lvl8pPr>
            <a:lvl9pPr marL="16699294" indent="0">
              <a:buNone/>
              <a:defRPr sz="7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63262" y="13587431"/>
            <a:ext cx="13368030" cy="24685489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B72-8A4F-443C-95D3-57EDB5616DEF}" type="datetimeFigureOut">
              <a:rPr lang="en-GB" smtClean="0"/>
              <a:pPr/>
              <a:t>03/06/2019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AF07-19F6-4E22-B0E2-8C7714C9B6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4537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B72-8A4F-443C-95D3-57EDB5616DEF}" type="datetimeFigureOut">
              <a:rPr lang="en-GB" smtClean="0"/>
              <a:pPr/>
              <a:t>03/06/2019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AF07-19F6-4E22-B0E2-8C7714C9B6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999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B72-8A4F-443C-95D3-57EDB5616DEF}" type="datetimeFigureOut">
              <a:rPr lang="en-GB" smtClean="0"/>
              <a:pPr/>
              <a:t>03/06/2019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AF07-19F6-4E22-B0E2-8C7714C9B6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5147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175" y="1705869"/>
            <a:ext cx="9949892" cy="7259851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4356" y="1705871"/>
            <a:ext cx="16906934" cy="36567055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9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2175" y="8965724"/>
            <a:ext cx="9949892" cy="29307200"/>
          </a:xfrm>
        </p:spPr>
        <p:txBody>
          <a:bodyPr/>
          <a:lstStyle>
            <a:lvl1pPr marL="0" indent="0">
              <a:buNone/>
              <a:defRPr sz="6500"/>
            </a:lvl1pPr>
            <a:lvl2pPr marL="2087411" indent="0">
              <a:buNone/>
              <a:defRPr sz="5700"/>
            </a:lvl2pPr>
            <a:lvl3pPr marL="4174822" indent="0">
              <a:buNone/>
              <a:defRPr sz="4800"/>
            </a:lvl3pPr>
            <a:lvl4pPr marL="6262234" indent="0">
              <a:buNone/>
              <a:defRPr sz="3900"/>
            </a:lvl4pPr>
            <a:lvl5pPr marL="8349645" indent="0">
              <a:buNone/>
              <a:defRPr sz="3900"/>
            </a:lvl5pPr>
            <a:lvl6pPr marL="10437056" indent="0">
              <a:buNone/>
              <a:defRPr sz="3900"/>
            </a:lvl6pPr>
            <a:lvl7pPr marL="12524467" indent="0">
              <a:buNone/>
              <a:defRPr sz="3900"/>
            </a:lvl7pPr>
            <a:lvl8pPr marL="14611878" indent="0">
              <a:buNone/>
              <a:defRPr sz="3900"/>
            </a:lvl8pPr>
            <a:lvl9pPr marL="16699294" indent="0">
              <a:buNone/>
              <a:defRPr sz="3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B72-8A4F-443C-95D3-57EDB5616DEF}" type="datetimeFigureOut">
              <a:rPr lang="en-GB" smtClean="0"/>
              <a:pPr/>
              <a:t>03/06/2019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AF07-19F6-4E22-B0E2-8C7714C9B6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9318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2173" y="1715791"/>
            <a:ext cx="27219117" cy="7140840"/>
          </a:xfrm>
          <a:prstGeom prst="rect">
            <a:avLst/>
          </a:prstGeom>
        </p:spPr>
        <p:txBody>
          <a:bodyPr vert="horz" lIns="417481" tIns="208743" rIns="417481" bIns="20874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173" y="9997180"/>
            <a:ext cx="27219117" cy="28275744"/>
          </a:xfrm>
          <a:prstGeom prst="rect">
            <a:avLst/>
          </a:prstGeom>
        </p:spPr>
        <p:txBody>
          <a:bodyPr vert="horz" lIns="417481" tIns="208743" rIns="417481" bIns="2087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2173" y="39711007"/>
            <a:ext cx="7056808" cy="2281103"/>
          </a:xfrm>
          <a:prstGeom prst="rect">
            <a:avLst/>
          </a:prstGeom>
        </p:spPr>
        <p:txBody>
          <a:bodyPr vert="horz" lIns="417481" tIns="208743" rIns="417481" bIns="208743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36B72-8A4F-443C-95D3-57EDB5616DEF}" type="datetimeFigureOut">
              <a:rPr lang="en-GB" smtClean="0"/>
              <a:pPr/>
              <a:t>03/06/2019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3183" y="39711007"/>
            <a:ext cx="9577097" cy="2281103"/>
          </a:xfrm>
          <a:prstGeom prst="rect">
            <a:avLst/>
          </a:prstGeom>
        </p:spPr>
        <p:txBody>
          <a:bodyPr vert="horz" lIns="417481" tIns="208743" rIns="417481" bIns="208743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4482" y="39711007"/>
            <a:ext cx="7056808" cy="2281103"/>
          </a:xfrm>
          <a:prstGeom prst="rect">
            <a:avLst/>
          </a:prstGeom>
        </p:spPr>
        <p:txBody>
          <a:bodyPr vert="horz" lIns="417481" tIns="208743" rIns="417481" bIns="208743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FAF07-19F6-4E22-B0E2-8C7714C9B6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5459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174822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561" indent="-1565561" algn="l" defTabSz="4174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046" indent="-1304631" algn="l" defTabSz="4174822" rtl="0" eaLnBrk="1" latinLnBrk="0" hangingPunct="1">
        <a:spcBef>
          <a:spcPct val="20000"/>
        </a:spcBef>
        <a:buFont typeface="Arial" panose="020B0604020202020204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528" indent="-1043706" algn="l" defTabSz="4174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5939" indent="-1043706" algn="l" defTabSz="4174822" rtl="0" eaLnBrk="1" latinLnBrk="0" hangingPunct="1">
        <a:spcBef>
          <a:spcPct val="20000"/>
        </a:spcBef>
        <a:buFont typeface="Arial" panose="020B0604020202020204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3350" indent="-1043706" algn="l" defTabSz="4174822" rtl="0" eaLnBrk="1" latinLnBrk="0" hangingPunct="1">
        <a:spcBef>
          <a:spcPct val="20000"/>
        </a:spcBef>
        <a:buFont typeface="Arial" panose="020B0604020202020204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0766" indent="-1043706" algn="l" defTabSz="4174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8173" indent="-1043706" algn="l" defTabSz="4174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5588" indent="-1043706" algn="l" defTabSz="4174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3000" indent="-1043706" algn="l" defTabSz="4174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4822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411" algn="l" defTabSz="4174822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74822" algn="l" defTabSz="4174822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262234" algn="l" defTabSz="4174822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349645" algn="l" defTabSz="4174822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7056" algn="l" defTabSz="4174822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4467" algn="l" defTabSz="4174822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1878" algn="l" defTabSz="4174822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9294" algn="l" defTabSz="4174822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18" Type="http://schemas.openxmlformats.org/officeDocument/2006/relationships/hyperlink" Target="https://www.iema.net/assets/nts/NEAS/Salford%20Flood%20Improvement%20Scheme%20NTS%20October%202014.pdf" TargetMode="External"/><Relationship Id="rId26" Type="http://schemas.openxmlformats.org/officeDocument/2006/relationships/package" Target="../embeddings/Microsoft_Excel_Worksheet1.xlsx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6.jpe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5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jpeg"/><Relationship Id="rId20" Type="http://schemas.openxmlformats.org/officeDocument/2006/relationships/image" Target="../media/image15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24" Type="http://schemas.openxmlformats.org/officeDocument/2006/relationships/image" Target="../media/image19.jpeg"/><Relationship Id="rId5" Type="http://schemas.openxmlformats.org/officeDocument/2006/relationships/image" Target="../media/image3.jpeg"/><Relationship Id="rId15" Type="http://schemas.openxmlformats.org/officeDocument/2006/relationships/image" Target="../media/image11.jpeg"/><Relationship Id="rId23" Type="http://schemas.openxmlformats.org/officeDocument/2006/relationships/image" Target="../media/image18.jpeg"/><Relationship Id="rId10" Type="http://schemas.openxmlformats.org/officeDocument/2006/relationships/hyperlink" Target="https://www.gov.uk/government/publications/flood-and-coastal-risk-management-in-england-long-term-investment/long-term-investment-scenarios-ltis-2019" TargetMode="External"/><Relationship Id="rId19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hyperlink" Target="https://www.gov.uk/government/publications/working-with-natural-processes-to-reduce-flood-risk" TargetMode="External"/><Relationship Id="rId14" Type="http://schemas.openxmlformats.org/officeDocument/2006/relationships/image" Target="../media/image10.jpeg"/><Relationship Id="rId2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 descr="S-Hinksey-vill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22731" y="21998583"/>
            <a:ext cx="2397346" cy="1584176"/>
          </a:xfrm>
          <a:prstGeom prst="rect">
            <a:avLst/>
          </a:prstGeom>
        </p:spPr>
      </p:pic>
      <p:pic>
        <p:nvPicPr>
          <p:cNvPr id="68" name="Picture 67" descr="Appendix-Q-hydrograph-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58835" y="31575647"/>
            <a:ext cx="4418099" cy="2796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6115" y="756223"/>
            <a:ext cx="24163117" cy="4205601"/>
          </a:xfrm>
          <a:prstGeom prst="rect">
            <a:avLst/>
          </a:prstGeom>
          <a:solidFill>
            <a:prstClr val="white"/>
          </a:solidFill>
          <a:ln w="317500">
            <a:solidFill>
              <a:srgbClr val="0000FF"/>
            </a:solidFill>
          </a:ln>
        </p:spPr>
        <p:txBody>
          <a:bodyPr wrap="square" lIns="563378" tIns="375584" rIns="563378" bIns="375584">
            <a:spAutoFit/>
          </a:bodyPr>
          <a:lstStyle/>
          <a:p>
            <a:r>
              <a:rPr lang="en-GB" sz="3600" dirty="0" smtClean="0"/>
              <a:t>Geophysical Research Abstracts Vol. 21, EGU2019-18499, 2019 </a:t>
            </a:r>
          </a:p>
          <a:p>
            <a:r>
              <a:rPr lang="en-GB" sz="6600" dirty="0" smtClean="0">
                <a:solidFill>
                  <a:srgbClr val="008000"/>
                </a:solidFill>
              </a:rPr>
              <a:t>Natural</a:t>
            </a:r>
            <a:r>
              <a:rPr lang="en-GB" sz="6600" dirty="0" smtClean="0">
                <a:solidFill>
                  <a:srgbClr val="FF0000"/>
                </a:solidFill>
              </a:rPr>
              <a:t> </a:t>
            </a:r>
            <a:r>
              <a:rPr lang="en-GB" sz="6600" dirty="0" smtClean="0"/>
              <a:t>and </a:t>
            </a:r>
            <a:r>
              <a:rPr lang="en-GB" sz="6600" dirty="0" smtClean="0">
                <a:solidFill>
                  <a:srgbClr val="FF0000"/>
                </a:solidFill>
              </a:rPr>
              <a:t>numerical? </a:t>
            </a:r>
            <a:r>
              <a:rPr lang="en-GB" sz="6600" dirty="0" smtClean="0"/>
              <a:t>Balancing alternative flood compensation scenarios on a lowland valley </a:t>
            </a:r>
            <a:r>
              <a:rPr lang="en-GB" sz="6600" dirty="0" err="1" smtClean="0"/>
              <a:t>ﬂoor</a:t>
            </a:r>
            <a:r>
              <a:rPr lang="en-GB" sz="6600" dirty="0" smtClean="0"/>
              <a:t> </a:t>
            </a:r>
            <a:endParaRPr lang="en-GB" sz="6600" dirty="0" smtClean="0">
              <a:solidFill>
                <a:srgbClr val="FF0000"/>
              </a:solidFill>
            </a:endParaRPr>
          </a:p>
          <a:p>
            <a:r>
              <a:rPr lang="en-GB" sz="4800" dirty="0" smtClean="0"/>
              <a:t>Brian Durham, Oxford, UK (brian@oxpot.demon.co.uk)</a:t>
            </a:r>
            <a:endParaRPr lang="en-GB" sz="80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451073"/>
            <a:ext cx="192722" cy="137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397" tIns="47701" rIns="95397" bIns="477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5" name="Picture 74" descr="CreativeCommons_Attribution_Licen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633899" y="41938482"/>
            <a:ext cx="1656184" cy="562878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9514219" y="41872791"/>
            <a:ext cx="10513168" cy="650331"/>
          </a:xfrm>
          <a:prstGeom prst="rect">
            <a:avLst/>
          </a:prstGeom>
          <a:noFill/>
        </p:spPr>
        <p:txBody>
          <a:bodyPr wrap="square" lIns="95397" tIns="47701" rIns="95397" bIns="47701" rtlCol="0">
            <a:spAutoFit/>
          </a:bodyPr>
          <a:lstStyle/>
          <a:p>
            <a:r>
              <a:rPr lang="en-GB" sz="3600" dirty="0" smtClean="0"/>
              <a:t>Brian Durham  brian@oxpot.demon.co.uk</a:t>
            </a:r>
            <a:endParaRPr lang="en-GB" sz="3600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25" name="Picture 24" descr="SOFAG logo2 cop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10963" y="756223"/>
            <a:ext cx="3205614" cy="2248552"/>
          </a:xfrm>
          <a:prstGeom prst="rect">
            <a:avLst/>
          </a:prstGeom>
        </p:spPr>
      </p:pic>
      <p:pic>
        <p:nvPicPr>
          <p:cNvPr id="22" name="Picture 21" descr="Four-Pillars.jpg"/>
          <p:cNvPicPr>
            <a:picLocks noChangeAspect="1"/>
          </p:cNvPicPr>
          <p:nvPr/>
        </p:nvPicPr>
        <p:blipFill>
          <a:blip r:embed="rId8" cstate="print">
            <a:lum bright="16000" contrast="16000"/>
          </a:blip>
          <a:stretch>
            <a:fillRect/>
          </a:stretch>
        </p:blipFill>
        <p:spPr>
          <a:xfrm>
            <a:off x="27003051" y="19982359"/>
            <a:ext cx="2251505" cy="1702310"/>
          </a:xfrm>
          <a:prstGeom prst="rect">
            <a:avLst/>
          </a:prstGeom>
          <a:ln w="25400" cmpd="thickThin">
            <a:solidFill>
              <a:schemeClr val="tx1"/>
            </a:solidFill>
          </a:ln>
        </p:spPr>
      </p:pic>
      <p:sp>
        <p:nvSpPr>
          <p:cNvPr id="33" name="Rectangle 32"/>
          <p:cNvSpPr/>
          <p:nvPr/>
        </p:nvSpPr>
        <p:spPr>
          <a:xfrm>
            <a:off x="51184257" y="23080117"/>
            <a:ext cx="184674" cy="1369581"/>
          </a:xfrm>
          <a:prstGeom prst="rect">
            <a:avLst/>
          </a:prstGeom>
        </p:spPr>
        <p:txBody>
          <a:bodyPr wrap="none" lIns="91412" tIns="45708" rIns="91412" bIns="45708">
            <a:spAutoFit/>
          </a:bodyPr>
          <a:lstStyle/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50326666" y="28485326"/>
            <a:ext cx="184674" cy="1369581"/>
          </a:xfrm>
          <a:prstGeom prst="rect">
            <a:avLst/>
          </a:prstGeom>
        </p:spPr>
        <p:txBody>
          <a:bodyPr wrap="none" lIns="91412" tIns="45708" rIns="91412" bIns="45708">
            <a:spAutoFit/>
          </a:bodyPr>
          <a:lstStyle/>
          <a:p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51184259" y="27260142"/>
            <a:ext cx="689192" cy="1447783"/>
          </a:xfrm>
          <a:prstGeom prst="rect">
            <a:avLst/>
          </a:prstGeom>
        </p:spPr>
        <p:txBody>
          <a:bodyPr wrap="none" lIns="91412" tIns="45708" rIns="91412" bIns="45708">
            <a:spAutoFit/>
          </a:bodyPr>
          <a:lstStyle/>
          <a:p>
            <a:r>
              <a:rPr lang="en-GB" sz="8700" b="1" dirty="0">
                <a:solidFill>
                  <a:schemeClr val="bg1"/>
                </a:solidFill>
              </a:rPr>
              <a:t>  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049132B-E96A-4730-8C6F-E97B7E8A0B80}"/>
              </a:ext>
            </a:extLst>
          </p:cNvPr>
          <p:cNvSpPr txBox="1"/>
          <p:nvPr/>
        </p:nvSpPr>
        <p:spPr>
          <a:xfrm>
            <a:off x="648123" y="5436743"/>
            <a:ext cx="13753528" cy="35715968"/>
          </a:xfrm>
          <a:prstGeom prst="rect">
            <a:avLst/>
          </a:prstGeom>
          <a:solidFill>
            <a:schemeClr val="bg1"/>
          </a:solidFill>
          <a:ln w="317500">
            <a:solidFill>
              <a:srgbClr val="0000FF"/>
            </a:solidFill>
          </a:ln>
        </p:spPr>
        <p:txBody>
          <a:bodyPr wrap="square" lIns="751167" tIns="563378" rIns="751167" bIns="563378" rtlCol="0">
            <a:spAutoFit/>
          </a:bodyPr>
          <a:lstStyle/>
          <a:p>
            <a:pPr marL="74613" indent="17463"/>
            <a:r>
              <a:rPr lang="en-GB" sz="3600" b="1" dirty="0" smtClean="0">
                <a:solidFill>
                  <a:srgbClr val="008000"/>
                </a:solidFill>
              </a:rPr>
              <a:t>Natural</a:t>
            </a:r>
            <a:r>
              <a:rPr lang="en-GB" sz="3600" b="1" dirty="0" smtClean="0"/>
              <a:t> flood plain management - long term investment (Fig. 1):</a:t>
            </a:r>
            <a:r>
              <a:rPr lang="en-GB" sz="3200" b="1" dirty="0" smtClean="0"/>
              <a:t>  </a:t>
            </a:r>
            <a:r>
              <a:rPr lang="en-GB" sz="3200" dirty="0" smtClean="0"/>
              <a:t>Release of UK’s `long term investment scenarios’ for flood management under climate change coincides with decision-time for a flood scheme in the Thames catchment, where the effect of such investment on areas of a </a:t>
            </a:r>
            <a:r>
              <a:rPr lang="en-GB" sz="3200" b="1" dirty="0" smtClean="0">
                <a:solidFill>
                  <a:srgbClr val="008000"/>
                </a:solidFill>
              </a:rPr>
              <a:t>natural</a:t>
            </a:r>
            <a:r>
              <a:rPr lang="en-GB" sz="3200" dirty="0" smtClean="0"/>
              <a:t> flood plain can be visualised. </a:t>
            </a:r>
            <a:endParaRPr lang="en-GB" sz="3200" b="1" dirty="0" smtClean="0"/>
          </a:p>
          <a:p>
            <a:pPr marL="714375" lvl="1" indent="17463"/>
            <a:r>
              <a:rPr lang="en-GB" sz="2800" dirty="0" smtClean="0"/>
              <a:t>For background, UK Environment Agency (EA) has carried out </a:t>
            </a:r>
            <a:r>
              <a:rPr lang="en-GB" sz="2800" dirty="0" smtClean="0">
                <a:hlinkClick r:id="rId9"/>
              </a:rPr>
              <a:t>23 case studies</a:t>
            </a:r>
            <a:r>
              <a:rPr lang="en-GB" sz="2800" dirty="0" smtClean="0"/>
              <a:t> on </a:t>
            </a:r>
            <a:r>
              <a:rPr lang="en-GB" sz="2800" b="1" dirty="0" smtClean="0">
                <a:solidFill>
                  <a:srgbClr val="008000"/>
                </a:solidFill>
              </a:rPr>
              <a:t>natural </a:t>
            </a:r>
            <a:r>
              <a:rPr lang="en-GB" sz="2800" dirty="0" smtClean="0"/>
              <a:t>flood management (NFM) of rivers and flood plains (accessed 15/03/2019), following which </a:t>
            </a:r>
            <a:r>
              <a:rPr lang="en-GB" sz="2800" b="1" dirty="0" smtClean="0">
                <a:solidFill>
                  <a:srgbClr val="008000"/>
                </a:solidFill>
              </a:rPr>
              <a:t>NFM</a:t>
            </a:r>
            <a:r>
              <a:rPr lang="en-GB" sz="2800" dirty="0" smtClean="0"/>
              <a:t> investment is projected as 7% of Flood and Coastal Erosion Risk Management (FCERM) over 50-years (</a:t>
            </a:r>
            <a:r>
              <a:rPr lang="en-GB" sz="2800" dirty="0" smtClean="0">
                <a:hlinkClick r:id="rId10"/>
              </a:rPr>
              <a:t>long term investment scenarios (LTIS, Jacobs 2019m, Table 6)</a:t>
            </a:r>
            <a:r>
              <a:rPr lang="en-GB" sz="2800" dirty="0" smtClean="0"/>
              <a:t>.  Conventional FCERM activities are projected as 84%, including `building and maintaining defences’ and `more realistic scenarios for development on the flood plain’, which by implication creates `areas benefiting from flood defences’(ABFEDs).  Existing ABFFDs are illustrated on current </a:t>
            </a:r>
            <a:r>
              <a:rPr lang="en-GB" sz="2800" i="1" dirty="0" smtClean="0"/>
              <a:t>Flood Maps for Planning</a:t>
            </a:r>
            <a:r>
              <a:rPr lang="en-GB" sz="2800" dirty="0" smtClean="0"/>
              <a:t>, reproduced here for R Thames catchment (the term ABFFD is not used in the LTIS). An imminent R Thames scheme at Oxford (OFAS) is explored by this poster, seeking synergy between </a:t>
            </a:r>
            <a:r>
              <a:rPr lang="en-GB" sz="2800" b="1" dirty="0" smtClean="0">
                <a:solidFill>
                  <a:srgbClr val="008000"/>
                </a:solidFill>
              </a:rPr>
              <a:t>NFM</a:t>
            </a:r>
            <a:r>
              <a:rPr lang="en-GB" sz="2800" dirty="0" smtClean="0"/>
              <a:t> and conventional FCERM investment.  </a:t>
            </a:r>
            <a:endParaRPr lang="en-GB" sz="3200" dirty="0" smtClean="0"/>
          </a:p>
          <a:p>
            <a:pPr marL="74613" indent="17463"/>
            <a:endParaRPr lang="en-GB" sz="3200" dirty="0" smtClean="0"/>
          </a:p>
          <a:p>
            <a:pPr marL="74613" indent="17463"/>
            <a:r>
              <a:rPr lang="en-GB" sz="3600" b="1" dirty="0" smtClean="0"/>
              <a:t>Hydrology (Fig 2):</a:t>
            </a:r>
            <a:r>
              <a:rPr lang="en-GB" sz="3200" b="1" dirty="0" smtClean="0"/>
              <a:t>  </a:t>
            </a:r>
            <a:r>
              <a:rPr lang="en-GB" sz="3200" dirty="0" smtClean="0"/>
              <a:t>For a </a:t>
            </a:r>
            <a:r>
              <a:rPr lang="en-GB" sz="3200" b="1" dirty="0" smtClean="0">
                <a:solidFill>
                  <a:srgbClr val="00B050"/>
                </a:solidFill>
              </a:rPr>
              <a:t>natural</a:t>
            </a:r>
            <a:r>
              <a:rPr lang="en-GB" sz="3200" dirty="0" smtClean="0"/>
              <a:t> valley </a:t>
            </a:r>
            <a:r>
              <a:rPr lang="en-GB" sz="3200" dirty="0" err="1" smtClean="0"/>
              <a:t>ﬂoor</a:t>
            </a:r>
            <a:r>
              <a:rPr lang="en-GB" sz="3200" dirty="0" smtClean="0"/>
              <a:t>, McCartney and </a:t>
            </a:r>
            <a:r>
              <a:rPr lang="en-GB" sz="3200" dirty="0" err="1" smtClean="0"/>
              <a:t>Nadan</a:t>
            </a:r>
            <a:r>
              <a:rPr lang="en-GB" sz="3200" dirty="0" smtClean="0"/>
              <a:t> (1995) presented comparative hydrographs for the R Severn at </a:t>
            </a:r>
            <a:r>
              <a:rPr lang="en-GB" sz="3200" dirty="0" err="1" smtClean="0"/>
              <a:t>Montford</a:t>
            </a:r>
            <a:r>
              <a:rPr lang="en-GB" sz="3200" dirty="0" smtClean="0"/>
              <a:t>, UK, with a ‘shoulder’ illustrating how the </a:t>
            </a:r>
            <a:r>
              <a:rPr lang="en-GB" sz="3200" dirty="0" err="1" smtClean="0"/>
              <a:t>ﬂood</a:t>
            </a:r>
            <a:r>
              <a:rPr lang="en-GB" sz="3200" dirty="0" smtClean="0"/>
              <a:t> plain had absorbed the effect of peak </a:t>
            </a:r>
            <a:r>
              <a:rPr lang="en-GB" sz="3200" dirty="0" err="1" smtClean="0"/>
              <a:t>ﬂows</a:t>
            </a:r>
            <a:r>
              <a:rPr lang="en-GB" sz="3200" dirty="0" smtClean="0"/>
              <a:t> (Fig. 2). They concluded: ‘The availability of </a:t>
            </a:r>
            <a:r>
              <a:rPr lang="en-GB" sz="3200" b="1" dirty="0" smtClean="0">
                <a:solidFill>
                  <a:srgbClr val="008000"/>
                </a:solidFill>
              </a:rPr>
              <a:t>natural</a:t>
            </a:r>
            <a:r>
              <a:rPr lang="en-GB" sz="3200" dirty="0" smtClean="0"/>
              <a:t> </a:t>
            </a:r>
            <a:r>
              <a:rPr lang="en-GB" sz="3200" dirty="0" err="1" smtClean="0"/>
              <a:t>ﬂood</a:t>
            </a:r>
            <a:r>
              <a:rPr lang="en-GB" sz="3200" dirty="0" smtClean="0"/>
              <a:t>-plain storage </a:t>
            </a:r>
            <a:r>
              <a:rPr lang="en-GB" sz="3200" dirty="0" err="1" smtClean="0"/>
              <a:t>signiﬁcantly</a:t>
            </a:r>
            <a:r>
              <a:rPr lang="en-GB" sz="3200" dirty="0" smtClean="0"/>
              <a:t> reduced the magnitude of major </a:t>
            </a:r>
            <a:r>
              <a:rPr lang="en-GB" sz="3200" dirty="0" err="1" smtClean="0"/>
              <a:t>ﬂoods</a:t>
            </a:r>
            <a:r>
              <a:rPr lang="en-GB" sz="3200" dirty="0" smtClean="0"/>
              <a:t>’. Their approach was </a:t>
            </a:r>
            <a:r>
              <a:rPr lang="en-GB" sz="3200" dirty="0" err="1" smtClean="0"/>
              <a:t>reﬁned</a:t>
            </a:r>
            <a:r>
              <a:rPr lang="en-GB" sz="3200" dirty="0" smtClean="0"/>
              <a:t> by O’Sullivan et al (2012), who ‘generate[d] downstream </a:t>
            </a:r>
            <a:r>
              <a:rPr lang="en-GB" sz="3200" dirty="0" err="1" smtClean="0"/>
              <a:t>ﬂow</a:t>
            </a:r>
            <a:r>
              <a:rPr lang="en-GB" sz="3200" dirty="0" smtClean="0"/>
              <a:t> hydrographs in a generalised river reach for </a:t>
            </a:r>
            <a:r>
              <a:rPr lang="en-GB" sz="3200" dirty="0" err="1" smtClean="0"/>
              <a:t>deﬁned</a:t>
            </a:r>
            <a:r>
              <a:rPr lang="en-GB" sz="3200" dirty="0" smtClean="0"/>
              <a:t> upstream hydrographs encompassing a range of </a:t>
            </a:r>
            <a:r>
              <a:rPr lang="en-GB" sz="3200" dirty="0" err="1" smtClean="0"/>
              <a:t>ﬂows</a:t>
            </a:r>
            <a:r>
              <a:rPr lang="en-GB" sz="3200" dirty="0" smtClean="0"/>
              <a:t> and duration’. They concluded that ‘in the 5-year to 50-year return period range, the </a:t>
            </a:r>
            <a:r>
              <a:rPr lang="en-GB" sz="3200" dirty="0" err="1" smtClean="0"/>
              <a:t>ﬂoodplain</a:t>
            </a:r>
            <a:r>
              <a:rPr lang="en-GB" sz="3200" dirty="0" smtClean="0"/>
              <a:t> provides a </a:t>
            </a:r>
            <a:r>
              <a:rPr lang="en-GB" sz="3200" dirty="0" err="1" smtClean="0"/>
              <a:t>signiﬁcant</a:t>
            </a:r>
            <a:r>
              <a:rPr lang="en-GB" sz="3200" dirty="0" smtClean="0"/>
              <a:t> area for extra storage of water’. </a:t>
            </a:r>
          </a:p>
          <a:p>
            <a:pPr marL="74613" indent="17463"/>
            <a:endParaRPr lang="en-GB" sz="3200" dirty="0" smtClean="0"/>
          </a:p>
          <a:p>
            <a:pPr marL="74613" indent="17463"/>
            <a:r>
              <a:rPr lang="en-GB" sz="3600" b="1" dirty="0" smtClean="0"/>
              <a:t>Effect of long term investment on </a:t>
            </a:r>
            <a:r>
              <a:rPr lang="en-GB" sz="3600" b="1" dirty="0" smtClean="0">
                <a:solidFill>
                  <a:srgbClr val="008000"/>
                </a:solidFill>
              </a:rPr>
              <a:t>natural </a:t>
            </a:r>
            <a:r>
              <a:rPr lang="en-GB" sz="3600" b="1" dirty="0" smtClean="0"/>
              <a:t>flood storage (Fig. 3)</a:t>
            </a:r>
            <a:r>
              <a:rPr lang="en-GB" sz="3200" b="1" dirty="0" smtClean="0"/>
              <a:t>:  </a:t>
            </a:r>
            <a:r>
              <a:rPr lang="en-GB" sz="3200" dirty="0" smtClean="0"/>
              <a:t>In the R Thames catchment the Oxford Flood Alleviation Scheme (OFAS) offers a range of conventional investments (Fig. 3). </a:t>
            </a:r>
          </a:p>
          <a:p>
            <a:pPr marL="74613" indent="17463"/>
            <a:endParaRPr lang="en-GB" sz="3200" dirty="0" smtClean="0"/>
          </a:p>
          <a:p>
            <a:pPr marL="74613" indent="17463"/>
            <a:r>
              <a:rPr lang="en-GB" sz="3200" dirty="0" smtClean="0"/>
              <a:t> </a:t>
            </a:r>
          </a:p>
          <a:p>
            <a:pPr marL="74613" indent="17463"/>
            <a:endParaRPr lang="en-GB" sz="3200" dirty="0" smtClean="0"/>
          </a:p>
          <a:p>
            <a:pPr marL="74613" indent="17463"/>
            <a:endParaRPr lang="en-GB" sz="3200" dirty="0" smtClean="0"/>
          </a:p>
          <a:p>
            <a:pPr marL="74613" indent="17463"/>
            <a:endParaRPr lang="en-GB" sz="3200" dirty="0" smtClean="0"/>
          </a:p>
          <a:p>
            <a:pPr marL="74613" indent="17463"/>
            <a:endParaRPr lang="en-GB" sz="3200" dirty="0" smtClean="0"/>
          </a:p>
          <a:p>
            <a:pPr marL="74613" indent="17463"/>
            <a:endParaRPr lang="en-GB" sz="3200" dirty="0" smtClean="0"/>
          </a:p>
          <a:p>
            <a:pPr marL="74613" indent="17463"/>
            <a:endParaRPr lang="en-GB" sz="3200" dirty="0" smtClean="0"/>
          </a:p>
          <a:p>
            <a:pPr marL="74613" indent="17463"/>
            <a:endParaRPr lang="en-GB" sz="3200" dirty="0" smtClean="0"/>
          </a:p>
          <a:p>
            <a:pPr marL="74613" indent="17463"/>
            <a:endParaRPr lang="en-GB" sz="3200" dirty="0" smtClean="0"/>
          </a:p>
          <a:p>
            <a:pPr marL="74613" indent="17463"/>
            <a:endParaRPr lang="en-GB" sz="3200" dirty="0" smtClean="0"/>
          </a:p>
          <a:p>
            <a:pPr marL="74613" indent="17463"/>
            <a:r>
              <a:rPr lang="en-GB" sz="3200" dirty="0" smtClean="0"/>
              <a:t>Each defended area displaces existing flood storage, which under planning and construction industry guidance (SFRAs, CIRIA C164) requires compensation (the Oxford total 352,575 m</a:t>
            </a:r>
            <a:r>
              <a:rPr lang="en-GB" sz="3200" baseline="30000" dirty="0" smtClean="0"/>
              <a:t>3</a:t>
            </a:r>
            <a:r>
              <a:rPr lang="en-GB" sz="3200" dirty="0" smtClean="0"/>
              <a:t> may exclude temporary defences, i.e. Areas 6 and 7). Options are:</a:t>
            </a:r>
          </a:p>
          <a:p>
            <a:pPr marL="74613" indent="915988">
              <a:buFont typeface="Arial" pitchFamily="34" charset="0"/>
              <a:buChar char="•"/>
            </a:pPr>
            <a:r>
              <a:rPr lang="en-GB" sz="2800" dirty="0" smtClean="0"/>
              <a:t>Direct storage compensation (replacement volume is level-for-level);</a:t>
            </a:r>
          </a:p>
          <a:p>
            <a:pPr marL="990600" indent="-898525">
              <a:buFont typeface="Arial" pitchFamily="34" charset="0"/>
              <a:buChar char="•"/>
            </a:pPr>
            <a:r>
              <a:rPr lang="en-GB" sz="2800" dirty="0" smtClean="0"/>
              <a:t>Indirect storage compensation (with `control structures’ Lancaster et al 2004, CIRIA C624, p 168. Exemplar Fig. 4b, Salford Scheme).  </a:t>
            </a:r>
          </a:p>
          <a:p>
            <a:pPr marL="74613" indent="17463"/>
            <a:r>
              <a:rPr lang="en-GB" sz="3200" dirty="0" smtClean="0"/>
              <a:t>Not explicit in the CIRIA guidance, but proposed at Oxford is:</a:t>
            </a:r>
          </a:p>
          <a:p>
            <a:pPr marL="990600" indent="-898525">
              <a:buFont typeface="Arial" pitchFamily="34" charset="0"/>
              <a:buChar char="•"/>
            </a:pPr>
            <a:r>
              <a:rPr lang="en-GB" sz="2800" dirty="0" smtClean="0"/>
              <a:t>No worsening elsewhere (NWE) compensation, verified by a </a:t>
            </a:r>
            <a:r>
              <a:rPr lang="en-GB" sz="2800" b="1" dirty="0" smtClean="0">
                <a:solidFill>
                  <a:srgbClr val="FF0000"/>
                </a:solidFill>
              </a:rPr>
              <a:t>numerical</a:t>
            </a:r>
            <a:r>
              <a:rPr lang="en-GB" sz="2800" dirty="0" smtClean="0"/>
              <a:t> model (Fig. 4c and d).  EA notes </a:t>
            </a:r>
            <a:r>
              <a:rPr lang="en-GB" sz="2800" dirty="0" err="1" smtClean="0"/>
              <a:t>`</a:t>
            </a:r>
            <a:r>
              <a:rPr lang="en-GB" sz="2800" i="1" dirty="0" err="1" smtClean="0"/>
              <a:t>the</a:t>
            </a:r>
            <a:r>
              <a:rPr lang="en-GB" sz="2800" i="1" dirty="0" smtClean="0"/>
              <a:t> issue and its relevance to the research programme is fully understood’</a:t>
            </a:r>
            <a:r>
              <a:rPr lang="en-GB" sz="2800" dirty="0" smtClean="0"/>
              <a:t> </a:t>
            </a:r>
            <a:r>
              <a:rPr lang="en-GB" sz="2800" dirty="0" smtClean="0"/>
              <a:t> Environment Agency 10/12/2018</a:t>
            </a:r>
            <a:r>
              <a:rPr lang="en-GB" sz="2800" dirty="0" smtClean="0"/>
              <a:t>. </a:t>
            </a:r>
          </a:p>
          <a:p>
            <a:pPr marL="74613" indent="17463"/>
            <a:r>
              <a:rPr lang="en-GB" sz="3600" b="1" dirty="0" smtClean="0"/>
              <a:t>Storage compensation principles as applied (Fig 4):</a:t>
            </a:r>
            <a:r>
              <a:rPr lang="en-GB" sz="2800" dirty="0" smtClean="0"/>
              <a:t>  </a:t>
            </a:r>
            <a:r>
              <a:rPr lang="en-GB" sz="3200" dirty="0" smtClean="0"/>
              <a:t>CIRIA direct flood storage is created at Woking’s Hoe Valley by recovering flood plain landfill for a residential ABFFD, while Salford’s Irwell scheme uses an inlet/outlet weir and penstocks to create CIRIA indirect storage.  Oxford’s NWE compensation principle with two-stage channel achieves a shoulder (circled blue) on the downstream hydrograph at flood flows around 80m</a:t>
            </a:r>
            <a:r>
              <a:rPr lang="en-GB" sz="3200" baseline="30000" dirty="0" smtClean="0"/>
              <a:t>3</a:t>
            </a:r>
            <a:r>
              <a:rPr lang="en-GB" sz="3200" dirty="0" smtClean="0"/>
              <a:t>/s. </a:t>
            </a:r>
            <a:endParaRPr lang="en-GB" sz="2800" dirty="0" smtClean="0"/>
          </a:p>
          <a:p>
            <a:pPr marL="74613" indent="17463"/>
            <a:endParaRPr lang="en-GB" sz="3200" dirty="0" smtClean="0"/>
          </a:p>
          <a:p>
            <a:pPr marL="74613" indent="17463"/>
            <a:r>
              <a:rPr lang="en-GB" sz="3600" b="1" dirty="0" smtClean="0"/>
              <a:t>Conclusions: </a:t>
            </a:r>
            <a:r>
              <a:rPr lang="en-GB" sz="3200" dirty="0" smtClean="0"/>
              <a:t>This study identifies a need to reconcile NWE compensation with local planning guidance based on construction industry principles, and asks:  </a:t>
            </a:r>
          </a:p>
          <a:p>
            <a:pPr marL="896938" indent="-531813">
              <a:buFont typeface="Arial" pitchFamily="34" charset="0"/>
              <a:buChar char="•"/>
            </a:pPr>
            <a:r>
              <a:rPr lang="en-GB" sz="3200" dirty="0" smtClean="0"/>
              <a:t>Does hydrology have the tools to quantify NWE compensation  against that by physical storage?</a:t>
            </a:r>
          </a:p>
          <a:p>
            <a:pPr marL="896938" indent="-531813">
              <a:buFont typeface="Arial" pitchFamily="34" charset="0"/>
              <a:buChar char="•"/>
            </a:pPr>
            <a:r>
              <a:rPr lang="en-GB" sz="3200" dirty="0" smtClean="0"/>
              <a:t>Without such accountability, might reliance on NWE compensation lead to growth of ABFFDs and single-stage channels relative to </a:t>
            </a:r>
            <a:r>
              <a:rPr lang="en-GB" sz="3200" b="1" dirty="0" smtClean="0">
                <a:solidFill>
                  <a:srgbClr val="008000"/>
                </a:solidFill>
              </a:rPr>
              <a:t>natural</a:t>
            </a:r>
            <a:r>
              <a:rPr lang="en-GB" sz="3200" dirty="0" smtClean="0"/>
              <a:t> flood plains?</a:t>
            </a:r>
          </a:p>
          <a:p>
            <a:pPr marL="896938" indent="-531813">
              <a:buFont typeface="Arial" pitchFamily="34" charset="0"/>
              <a:buChar char="•"/>
            </a:pPr>
            <a:r>
              <a:rPr lang="en-GB" sz="3200" dirty="0" smtClean="0"/>
              <a:t>Would this be clarified by a `library’ of quasi-empirical </a:t>
            </a:r>
            <a:r>
              <a:rPr lang="en-GB" sz="3200" b="1" dirty="0" smtClean="0">
                <a:solidFill>
                  <a:srgbClr val="FF0000"/>
                </a:solidFill>
              </a:rPr>
              <a:t>numerical</a:t>
            </a:r>
            <a:r>
              <a:rPr lang="en-GB" sz="3200" dirty="0" smtClean="0"/>
              <a:t> models collected via the planning process? (see             )</a:t>
            </a:r>
            <a:endParaRPr lang="en-GB" sz="4000" dirty="0"/>
          </a:p>
        </p:txBody>
      </p:sp>
      <p:pic>
        <p:nvPicPr>
          <p:cNvPr id="13" name="Picture 12" descr="EA-flood-zones-2018-plus-la.jpg"/>
          <p:cNvPicPr>
            <a:picLocks noChangeAspect="1"/>
          </p:cNvPicPr>
          <p:nvPr/>
        </p:nvPicPr>
        <p:blipFill>
          <a:blip r:embed="rId11" cstate="print">
            <a:lum contrast="40000"/>
          </a:blip>
          <a:stretch>
            <a:fillRect/>
          </a:stretch>
        </p:blipFill>
        <p:spPr>
          <a:xfrm>
            <a:off x="15337755" y="20558423"/>
            <a:ext cx="5432122" cy="561662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2034499" y="7236943"/>
            <a:ext cx="7560840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 </a:t>
            </a:r>
            <a:r>
              <a:rPr lang="en-GB" sz="4000" b="1" dirty="0" smtClean="0"/>
              <a:t>Study area Thames Valley </a:t>
            </a:r>
          </a:p>
          <a:p>
            <a:pPr marL="898525"/>
            <a:r>
              <a:rPr lang="en-GB" sz="2800" dirty="0" smtClean="0"/>
              <a:t>ABFFDs from EA Flood Map (16/03/2019</a:t>
            </a:r>
            <a:r>
              <a:rPr lang="en-GB" sz="3600" dirty="0" smtClean="0"/>
              <a:t>); </a:t>
            </a:r>
            <a:endParaRPr lang="en-GB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049132B-E96A-4730-8C6F-E97B7E8A0B80}"/>
              </a:ext>
            </a:extLst>
          </p:cNvPr>
          <p:cNvSpPr txBox="1"/>
          <p:nvPr/>
        </p:nvSpPr>
        <p:spPr>
          <a:xfrm>
            <a:off x="15265747" y="35680103"/>
            <a:ext cx="14185576" cy="5631297"/>
          </a:xfrm>
          <a:prstGeom prst="rect">
            <a:avLst/>
          </a:prstGeom>
          <a:solidFill>
            <a:schemeClr val="bg1"/>
          </a:solidFill>
          <a:ln w="317500">
            <a:solidFill>
              <a:srgbClr val="0000FF"/>
            </a:solidFill>
          </a:ln>
        </p:spPr>
        <p:txBody>
          <a:bodyPr wrap="square" lIns="751167" tIns="563378" rIns="751167" bIns="563378" rtlCol="0">
            <a:spAutoFit/>
          </a:bodyPr>
          <a:lstStyle/>
          <a:p>
            <a:pPr marL="74613" indent="17463"/>
            <a:r>
              <a:rPr lang="en-GB" sz="3600" b="1" dirty="0" smtClean="0"/>
              <a:t>Potential research strands</a:t>
            </a:r>
          </a:p>
          <a:p>
            <a:pPr marL="74613" indent="17463"/>
            <a:r>
              <a:rPr lang="en-GB" sz="3200" b="1" i="1" dirty="0" smtClean="0"/>
              <a:t>Strand 1</a:t>
            </a:r>
            <a:r>
              <a:rPr lang="en-GB" sz="3200" dirty="0" smtClean="0"/>
              <a:t>: Assemble </a:t>
            </a:r>
            <a:r>
              <a:rPr lang="en-GB" sz="3200" b="1" dirty="0" smtClean="0">
                <a:solidFill>
                  <a:srgbClr val="FF0000"/>
                </a:solidFill>
              </a:rPr>
              <a:t>numerical</a:t>
            </a:r>
            <a:r>
              <a:rPr lang="en-GB" sz="3200" dirty="0" smtClean="0"/>
              <a:t> models of alternative compensatory storage scenarios in a generalised river reach, applying a nominal simulated displacement to the O’Sullivan et al (2012) index. </a:t>
            </a:r>
          </a:p>
          <a:p>
            <a:pPr marL="74613" indent="17463"/>
            <a:r>
              <a:rPr lang="en-GB" sz="3200" b="1" i="1" dirty="0" smtClean="0"/>
              <a:t>Strand 2:</a:t>
            </a:r>
            <a:r>
              <a:rPr lang="en-GB" sz="3200" dirty="0" smtClean="0"/>
              <a:t> Use of the UK planning process to build a quasi-empirical library of </a:t>
            </a:r>
            <a:r>
              <a:rPr lang="en-GB" sz="3200" b="1" dirty="0" smtClean="0">
                <a:solidFill>
                  <a:srgbClr val="FF0000"/>
                </a:solidFill>
              </a:rPr>
              <a:t>numerically</a:t>
            </a:r>
            <a:r>
              <a:rPr lang="en-GB" sz="3200" dirty="0" smtClean="0">
                <a:solidFill>
                  <a:srgbClr val="FF0000"/>
                </a:solidFill>
              </a:rPr>
              <a:t>-</a:t>
            </a:r>
            <a:r>
              <a:rPr lang="en-GB" sz="3200" dirty="0" smtClean="0"/>
              <a:t>modelled attenuation outcomes arising from alternative compensation scenarios. </a:t>
            </a:r>
          </a:p>
          <a:p>
            <a:pPr marL="74613" indent="17463"/>
            <a:r>
              <a:rPr lang="en-GB" sz="3200" b="1" i="1" dirty="0" smtClean="0"/>
              <a:t>Strand 3:</a:t>
            </a:r>
            <a:r>
              <a:rPr lang="en-GB" sz="3200" dirty="0" smtClean="0"/>
              <a:t> Audit of extent of </a:t>
            </a:r>
            <a:r>
              <a:rPr lang="en-GB" sz="3200" dirty="0" err="1" smtClean="0"/>
              <a:t>landﬁll</a:t>
            </a:r>
            <a:r>
              <a:rPr lang="en-GB" sz="3200" dirty="0" smtClean="0"/>
              <a:t> occupying </a:t>
            </a:r>
            <a:r>
              <a:rPr lang="en-GB" sz="3200" dirty="0" err="1" smtClean="0"/>
              <a:t>ﬂood</a:t>
            </a:r>
            <a:r>
              <a:rPr lang="en-GB" sz="3200" dirty="0" smtClean="0"/>
              <a:t> plains where recovery of the </a:t>
            </a:r>
            <a:r>
              <a:rPr lang="en-GB" sz="3200" dirty="0" err="1" smtClean="0"/>
              <a:t>ﬁll</a:t>
            </a:r>
            <a:r>
              <a:rPr lang="en-GB" sz="3200" dirty="0" smtClean="0"/>
              <a:t> might provide cost-effective direct compensation.</a:t>
            </a:r>
          </a:p>
        </p:txBody>
      </p:sp>
      <p:pic>
        <p:nvPicPr>
          <p:cNvPr id="19" name="Picture 18" descr="Tideway-ABs-15-03-201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402651" y="8965135"/>
            <a:ext cx="5789355" cy="318441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0" name="Picture 19" descr="Jub-RiverAB15-03-201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9514219" y="10045255"/>
            <a:ext cx="3206540" cy="211433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1" name="Picture 20" descr="BanburyABs-15-03-2019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586227" y="5940799"/>
            <a:ext cx="2169056" cy="215609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7" name="Picture 26" descr="England0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499165" y="6660879"/>
            <a:ext cx="3732841" cy="345466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769803" y="10261279"/>
            <a:ext cx="2624565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Fig. 1a: Location </a:t>
            </a:r>
            <a:endParaRPr lang="en-GB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3906707" y="12349511"/>
            <a:ext cx="4870629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Fig. 1d: Thames tideway ABFFDs</a:t>
            </a:r>
            <a:endParaRPr lang="en-GB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9082171" y="12349511"/>
            <a:ext cx="428643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Fig 1c</a:t>
            </a:r>
            <a:r>
              <a:rPr lang="en-GB" sz="2800" smtClean="0"/>
              <a:t>: Jubilee </a:t>
            </a:r>
            <a:r>
              <a:rPr lang="en-GB" sz="2800" dirty="0" smtClean="0"/>
              <a:t>River ABFFDs</a:t>
            </a:r>
            <a:endParaRPr lang="en-GB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15769803" y="5868791"/>
            <a:ext cx="3724225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Fig. 1b: Banbury ABFFDs</a:t>
            </a:r>
            <a:endParaRPr lang="en-GB" sz="28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17065947" y="7164935"/>
            <a:ext cx="2448272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18650123" y="8821119"/>
            <a:ext cx="4752528" cy="1152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0800000">
            <a:off x="17425987" y="8893127"/>
            <a:ext cx="2016224" cy="1224136"/>
          </a:xfrm>
          <a:prstGeom prst="curvedConnector3">
            <a:avLst>
              <a:gd name="adj1" fmla="val 104423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5697795" y="11197383"/>
            <a:ext cx="2880320" cy="13849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Oxford: see inferred ABFFDs below, Fig. 3</a:t>
            </a:r>
            <a:endParaRPr lang="en-GB" sz="2800" dirty="0"/>
          </a:p>
        </p:txBody>
      </p:sp>
      <p:cxnSp>
        <p:nvCxnSpPr>
          <p:cNvPr id="51" name="Straight Arrow Connector 50"/>
          <p:cNvCxnSpPr>
            <a:stCxn id="50" idx="0"/>
          </p:cNvCxnSpPr>
          <p:nvPr/>
        </p:nvCxnSpPr>
        <p:spPr>
          <a:xfrm flipH="1" flipV="1">
            <a:off x="16993939" y="8677103"/>
            <a:ext cx="144016" cy="25202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6849923" y="15733887"/>
            <a:ext cx="5976664" cy="218521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Fig 2: R Severn, </a:t>
            </a:r>
            <a:r>
              <a:rPr lang="en-GB" sz="2800" dirty="0" err="1" smtClean="0"/>
              <a:t>Montford</a:t>
            </a:r>
            <a:r>
              <a:rPr lang="en-GB" sz="2800" dirty="0" smtClean="0"/>
              <a:t>, Shropshire</a:t>
            </a:r>
          </a:p>
          <a:p>
            <a:pPr algn="r"/>
            <a:r>
              <a:rPr lang="en-GB" sz="2800" dirty="0" smtClean="0"/>
              <a:t>Hydrograph Jan 1984.  </a:t>
            </a:r>
          </a:p>
          <a:p>
            <a:pPr algn="r"/>
            <a:r>
              <a:rPr lang="en-GB" sz="2800" dirty="0" smtClean="0"/>
              <a:t>Including natural flood plain (recorded);  </a:t>
            </a:r>
          </a:p>
          <a:p>
            <a:pPr algn="r"/>
            <a:r>
              <a:rPr lang="en-GB" sz="2800" dirty="0" smtClean="0"/>
              <a:t>Without flood plain (surmised red). </a:t>
            </a:r>
          </a:p>
          <a:p>
            <a:pPr algn="r"/>
            <a:r>
              <a:rPr lang="en-GB" sz="2400" dirty="0" smtClean="0"/>
              <a:t>After McCartney and </a:t>
            </a:r>
            <a:r>
              <a:rPr lang="en-GB" sz="2400" dirty="0" err="1" smtClean="0"/>
              <a:t>Nadan</a:t>
            </a:r>
            <a:r>
              <a:rPr lang="en-GB" sz="2400" dirty="0" smtClean="0"/>
              <a:t> 1995</a:t>
            </a:r>
            <a:endParaRPr lang="en-GB" sz="2800" dirty="0"/>
          </a:p>
        </p:txBody>
      </p:sp>
      <p:pic>
        <p:nvPicPr>
          <p:cNvPr id="56" name="Picture 55" descr="McCarney-NadenFig1BD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3330643" y="14581759"/>
            <a:ext cx="3756853" cy="3507814"/>
          </a:xfrm>
          <a:prstGeom prst="rect">
            <a:avLst/>
          </a:prstGeom>
        </p:spPr>
      </p:pic>
      <p:pic>
        <p:nvPicPr>
          <p:cNvPr id="57" name="Picture 56" descr="Salford-FIS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1458435" y="27615207"/>
            <a:ext cx="3295498" cy="482378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5409763" y="31503639"/>
            <a:ext cx="8352928" cy="267765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Fig. 4. </a:t>
            </a:r>
            <a:r>
              <a:rPr lang="en-GB" sz="2800" b="1" dirty="0" smtClean="0"/>
              <a:t>Storage compensation in practice :</a:t>
            </a:r>
          </a:p>
          <a:p>
            <a:r>
              <a:rPr lang="en-GB" sz="2800" b="1" dirty="0" smtClean="0"/>
              <a:t>Above</a:t>
            </a:r>
            <a:r>
              <a:rPr lang="en-GB" sz="2800" dirty="0" smtClean="0"/>
              <a:t> - Direct compensation at  Woking’s Hoe Valley;</a:t>
            </a:r>
          </a:p>
          <a:p>
            <a:r>
              <a:rPr lang="en-GB" sz="2800" b="1" dirty="0" smtClean="0"/>
              <a:t>Centre</a:t>
            </a:r>
            <a:r>
              <a:rPr lang="en-GB" sz="2800" dirty="0" smtClean="0"/>
              <a:t> – Indirect compensation at </a:t>
            </a:r>
            <a:r>
              <a:rPr lang="en-GB" sz="2800" dirty="0" smtClean="0">
                <a:hlinkClick r:id="rId18"/>
              </a:rPr>
              <a:t>Salford’s flood scheme</a:t>
            </a:r>
            <a:r>
              <a:rPr lang="en-GB" sz="2800" dirty="0" smtClean="0"/>
              <a:t>, equivalent to 260 Olympic swimming pools; </a:t>
            </a:r>
          </a:p>
          <a:p>
            <a:r>
              <a:rPr lang="en-GB" sz="2800" b="1" dirty="0" smtClean="0"/>
              <a:t>Right</a:t>
            </a:r>
            <a:r>
              <a:rPr lang="en-GB" sz="2800" dirty="0" smtClean="0"/>
              <a:t> – NWE compensation at Oxford, equivalent to 110 Olympic pools, with downstream hydrograph.</a:t>
            </a:r>
            <a:endParaRPr lang="en-GB" sz="2800" dirty="0"/>
          </a:p>
        </p:txBody>
      </p:sp>
      <p:pic>
        <p:nvPicPr>
          <p:cNvPr id="59" name="Picture 58" descr="OFAS-channel-types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5346867" y="27543199"/>
            <a:ext cx="3985137" cy="3842244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0738355" y="24374847"/>
            <a:ext cx="8928992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Fig 3. </a:t>
            </a:r>
            <a:r>
              <a:rPr lang="en-GB" sz="2800" b="1" dirty="0" smtClean="0"/>
              <a:t>Oxford ABFFDs inferred from planning application: </a:t>
            </a:r>
          </a:p>
          <a:p>
            <a:r>
              <a:rPr lang="en-GB" sz="2800" dirty="0" smtClean="0"/>
              <a:t>Green tint - existing residential and infrastructure; </a:t>
            </a:r>
          </a:p>
          <a:p>
            <a:r>
              <a:rPr lang="en-GB" sz="2800" dirty="0" smtClean="0"/>
              <a:t>Red  tint - commercial/speculative; </a:t>
            </a:r>
          </a:p>
          <a:p>
            <a:r>
              <a:rPr lang="en-GB" sz="2800" dirty="0" smtClean="0"/>
              <a:t>Yellow boxes - temporary defences </a:t>
            </a:r>
            <a:endParaRPr lang="en-GB" sz="2800" dirty="0"/>
          </a:p>
        </p:txBody>
      </p:sp>
      <p:pic>
        <p:nvPicPr>
          <p:cNvPr id="61" name="Picture 60" descr="blue-stripes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2250523" y="7957023"/>
            <a:ext cx="583665" cy="454536"/>
          </a:xfrm>
          <a:prstGeom prst="rect">
            <a:avLst/>
          </a:prstGeom>
        </p:spPr>
      </p:pic>
      <p:pic>
        <p:nvPicPr>
          <p:cNvPr id="62" name="Picture 61" descr="Woking-Hoe-Valley.jpg"/>
          <p:cNvPicPr>
            <a:picLocks noChangeAspect="1"/>
          </p:cNvPicPr>
          <p:nvPr/>
        </p:nvPicPr>
        <p:blipFill>
          <a:blip r:embed="rId21" cstate="print">
            <a:lum bright="20000"/>
          </a:blip>
          <a:stretch>
            <a:fillRect/>
          </a:stretch>
        </p:blipFill>
        <p:spPr>
          <a:xfrm>
            <a:off x="15913819" y="27687215"/>
            <a:ext cx="4348779" cy="3331588"/>
          </a:xfrm>
          <a:prstGeom prst="rect">
            <a:avLst/>
          </a:prstGeom>
        </p:spPr>
      </p:pic>
      <p:pic>
        <p:nvPicPr>
          <p:cNvPr id="64" name="Picture 63" descr="Chatham-Road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6832409" y="22070591"/>
            <a:ext cx="2538592" cy="1557188"/>
          </a:xfrm>
          <a:prstGeom prst="rect">
            <a:avLst/>
          </a:prstGeom>
        </p:spPr>
      </p:pic>
      <p:pic>
        <p:nvPicPr>
          <p:cNvPr id="65" name="Picture 64" descr="Botley-Road-corridor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1458435" y="20126375"/>
            <a:ext cx="2417441" cy="1542920"/>
          </a:xfrm>
          <a:prstGeom prst="rect">
            <a:avLst/>
          </a:prstGeom>
        </p:spPr>
      </p:pic>
      <p:pic>
        <p:nvPicPr>
          <p:cNvPr id="66" name="Picture 65" descr="Osney-island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4122731" y="19982359"/>
            <a:ext cx="2440613" cy="1656184"/>
          </a:xfrm>
          <a:prstGeom prst="rect">
            <a:avLst/>
          </a:prstGeom>
        </p:spPr>
      </p:pic>
      <p:pic>
        <p:nvPicPr>
          <p:cNvPr id="67" name="Picture 66" descr="Osney-Mead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1458435" y="22070591"/>
            <a:ext cx="2372142" cy="1445496"/>
          </a:xfrm>
          <a:prstGeom prst="rect">
            <a:avLst/>
          </a:prstGeom>
        </p:spPr>
      </p:pic>
      <p:sp>
        <p:nvSpPr>
          <p:cNvPr id="70" name="Oval Callout 69"/>
          <p:cNvSpPr/>
          <p:nvPr/>
        </p:nvSpPr>
        <p:spPr>
          <a:xfrm>
            <a:off x="16273859" y="19262279"/>
            <a:ext cx="626368" cy="612648"/>
          </a:xfrm>
          <a:prstGeom prst="wedgeEllipseCallout">
            <a:avLst>
              <a:gd name="adj1" fmla="val -50029"/>
              <a:gd name="adj2" fmla="val 2548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1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1" name="Oval Callout 70"/>
          <p:cNvSpPr/>
          <p:nvPr/>
        </p:nvSpPr>
        <p:spPr>
          <a:xfrm>
            <a:off x="17353979" y="19262279"/>
            <a:ext cx="626368" cy="612648"/>
          </a:xfrm>
          <a:prstGeom prst="wedgeEllipseCallout">
            <a:avLst>
              <a:gd name="adj1" fmla="val -81660"/>
              <a:gd name="adj2" fmla="val 27809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6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2" name="Oval Callout 71"/>
          <p:cNvSpPr/>
          <p:nvPr/>
        </p:nvSpPr>
        <p:spPr>
          <a:xfrm>
            <a:off x="18146067" y="19262279"/>
            <a:ext cx="626368" cy="612648"/>
          </a:xfrm>
          <a:prstGeom prst="wedgeEllipseCallout">
            <a:avLst>
              <a:gd name="adj1" fmla="val -205746"/>
              <a:gd name="adj2" fmla="val 3543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2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3" name="Oval Callout 72"/>
          <p:cNvSpPr/>
          <p:nvPr/>
        </p:nvSpPr>
        <p:spPr>
          <a:xfrm>
            <a:off x="19298195" y="19262279"/>
            <a:ext cx="626368" cy="612648"/>
          </a:xfrm>
          <a:prstGeom prst="wedgeEllipseCallout">
            <a:avLst>
              <a:gd name="adj1" fmla="val -101126"/>
              <a:gd name="adj2" fmla="val 5973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7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4" name="Oval Callout 73"/>
          <p:cNvSpPr/>
          <p:nvPr/>
        </p:nvSpPr>
        <p:spPr>
          <a:xfrm>
            <a:off x="18506107" y="26031031"/>
            <a:ext cx="626368" cy="612648"/>
          </a:xfrm>
          <a:prstGeom prst="wedgeEllipseCallout">
            <a:avLst>
              <a:gd name="adj1" fmla="val -90582"/>
              <a:gd name="adj2" fmla="val -3827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5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6" name="Oval Callout 75"/>
          <p:cNvSpPr/>
          <p:nvPr/>
        </p:nvSpPr>
        <p:spPr>
          <a:xfrm>
            <a:off x="20594339" y="20990471"/>
            <a:ext cx="626368" cy="612648"/>
          </a:xfrm>
          <a:prstGeom prst="wedgeEllipseCallout">
            <a:avLst>
              <a:gd name="adj1" fmla="val -226023"/>
              <a:gd name="adj2" fmla="val 3228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3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8" name="Oval Callout 77"/>
          <p:cNvSpPr/>
          <p:nvPr/>
        </p:nvSpPr>
        <p:spPr>
          <a:xfrm>
            <a:off x="20594339" y="22358623"/>
            <a:ext cx="626368" cy="612648"/>
          </a:xfrm>
          <a:prstGeom prst="wedgeEllipseCallout">
            <a:avLst>
              <a:gd name="adj1" fmla="val -198448"/>
              <a:gd name="adj2" fmla="val 1943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4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24050723" y="20918463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6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24122731" y="23006695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5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26859035" y="23078703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4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27003051" y="21206495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3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21458435" y="22934687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2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21458435" y="20990471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1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512219" y="21206495"/>
          <a:ext cx="12169775" cy="5227637"/>
        </p:xfrm>
        <a:graphic>
          <a:graphicData uri="http://schemas.openxmlformats.org/presentationml/2006/ole">
            <p:oleObj spid="_x0000_s1027" name="Worksheet" r:id="rId26" imgW="5204388" imgH="2552659" progId="Excel.Sheet.12">
              <p:embed/>
            </p:oleObj>
          </a:graphicData>
        </a:graphic>
      </p:graphicFrame>
      <p:sp>
        <p:nvSpPr>
          <p:cNvPr id="85" name="Rounded Rectangle 84"/>
          <p:cNvSpPr/>
          <p:nvPr/>
        </p:nvSpPr>
        <p:spPr>
          <a:xfrm>
            <a:off x="16201851" y="13789671"/>
            <a:ext cx="12097344" cy="4824536"/>
          </a:xfrm>
          <a:prstGeom prst="roundRect">
            <a:avLst/>
          </a:prstGeom>
          <a:noFill/>
          <a:ln w="317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ounded Rectangle 85"/>
          <p:cNvSpPr/>
          <p:nvPr/>
        </p:nvSpPr>
        <p:spPr>
          <a:xfrm>
            <a:off x="15049723" y="19118263"/>
            <a:ext cx="14689632" cy="7704856"/>
          </a:xfrm>
          <a:prstGeom prst="roundRect">
            <a:avLst/>
          </a:prstGeom>
          <a:noFill/>
          <a:ln w="317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ounded Rectangle 86"/>
          <p:cNvSpPr/>
          <p:nvPr/>
        </p:nvSpPr>
        <p:spPr>
          <a:xfrm>
            <a:off x="15121783" y="5580759"/>
            <a:ext cx="14617572" cy="7632848"/>
          </a:xfrm>
          <a:prstGeom prst="roundRect">
            <a:avLst/>
          </a:prstGeom>
          <a:noFill/>
          <a:ln w="317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ounded Rectangle 87"/>
          <p:cNvSpPr/>
          <p:nvPr/>
        </p:nvSpPr>
        <p:spPr>
          <a:xfrm>
            <a:off x="15049723" y="27471191"/>
            <a:ext cx="14761640" cy="7344816"/>
          </a:xfrm>
          <a:prstGeom prst="roundRect">
            <a:avLst/>
          </a:prstGeom>
          <a:noFill/>
          <a:ln w="317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ounded Rectangle 88"/>
          <p:cNvSpPr/>
          <p:nvPr/>
        </p:nvSpPr>
        <p:spPr>
          <a:xfrm>
            <a:off x="25130843" y="828231"/>
            <a:ext cx="4824588" cy="4032448"/>
          </a:xfrm>
          <a:prstGeom prst="roundRect">
            <a:avLst/>
          </a:prstGeom>
          <a:noFill/>
          <a:ln w="317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 smtClean="0">
              <a:solidFill>
                <a:srgbClr val="0000FF"/>
              </a:solidFill>
            </a:endParaRPr>
          </a:p>
          <a:p>
            <a:pPr algn="ctr"/>
            <a:endParaRPr lang="en-GB" sz="4000" dirty="0" smtClean="0">
              <a:solidFill>
                <a:srgbClr val="0000FF"/>
              </a:solidFill>
            </a:endParaRPr>
          </a:p>
          <a:p>
            <a:pPr algn="ctr"/>
            <a:endParaRPr lang="en-GB" sz="4000" dirty="0" smtClean="0">
              <a:solidFill>
                <a:srgbClr val="0000FF"/>
              </a:solidFill>
            </a:endParaRPr>
          </a:p>
          <a:p>
            <a:pPr algn="ctr"/>
            <a:r>
              <a:rPr lang="en-GB" sz="4000" dirty="0" smtClean="0">
                <a:solidFill>
                  <a:srgbClr val="0000FF"/>
                </a:solidFill>
              </a:rPr>
              <a:t>South Oxford</a:t>
            </a:r>
          </a:p>
          <a:p>
            <a:pPr algn="ctr"/>
            <a:r>
              <a:rPr lang="en-GB" sz="4000" dirty="0" smtClean="0">
                <a:solidFill>
                  <a:srgbClr val="0000FF"/>
                </a:solidFill>
              </a:rPr>
              <a:t>Flood Action Group</a:t>
            </a:r>
            <a:r>
              <a:rPr lang="en-GB" sz="6000" dirty="0" smtClean="0"/>
              <a:t> </a:t>
            </a:r>
            <a:endParaRPr lang="en-GB" sz="6000" dirty="0"/>
          </a:p>
        </p:txBody>
      </p:sp>
      <p:sp>
        <p:nvSpPr>
          <p:cNvPr id="98" name="Right Arrow 97"/>
          <p:cNvSpPr/>
          <p:nvPr/>
        </p:nvSpPr>
        <p:spPr>
          <a:xfrm>
            <a:off x="10225187" y="39856567"/>
            <a:ext cx="978408" cy="48463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 rot="1640537">
            <a:off x="16453125" y="28349772"/>
            <a:ext cx="1773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Recovered landfill creates ABFFD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6921931" y="14437743"/>
            <a:ext cx="331236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 </a:t>
            </a:r>
            <a:r>
              <a:rPr lang="en-GB" sz="4000" b="1" dirty="0" smtClean="0"/>
              <a:t>Hydrology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48123" y="41656767"/>
            <a:ext cx="13897544" cy="958108"/>
          </a:xfrm>
          <a:prstGeom prst="rect">
            <a:avLst/>
          </a:prstGeom>
          <a:noFill/>
        </p:spPr>
        <p:txBody>
          <a:bodyPr wrap="square" lIns="95397" tIns="47701" rIns="95397" bIns="47701" rtlCol="0">
            <a:spAutoFit/>
          </a:bodyPr>
          <a:lstStyle/>
          <a:p>
            <a:r>
              <a:rPr lang="en-GB" sz="2800" dirty="0" smtClean="0"/>
              <a:t>Thanks to: Roger Bettess; </a:t>
            </a:r>
            <a:r>
              <a:rPr lang="en-GB" sz="2800" dirty="0" smtClean="0"/>
              <a:t>Simon </a:t>
            </a:r>
            <a:r>
              <a:rPr lang="en-GB" sz="2800" dirty="0" smtClean="0"/>
              <a:t>Collings; EA FCERM Evidence; Tim King; Edmund </a:t>
            </a:r>
            <a:r>
              <a:rPr lang="en-GB" sz="2800" dirty="0" smtClean="0"/>
              <a:t>Penning-Rowsell</a:t>
            </a:r>
            <a:r>
              <a:rPr lang="en-GB" sz="2800" dirty="0" smtClean="0"/>
              <a:t>.</a:t>
            </a:r>
            <a:endParaRPr lang="en-GB" sz="2800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3311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121960</TotalTime>
  <Words>991</Words>
  <Application>Microsoft Office PowerPoint</Application>
  <PresentationFormat>Custom</PresentationFormat>
  <Paragraphs>79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Worksheet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</dc:creator>
  <cp:lastModifiedBy>Brian Durham</cp:lastModifiedBy>
  <cp:revision>183</cp:revision>
  <cp:lastPrinted>2017-09-27T14:50:25Z</cp:lastPrinted>
  <dcterms:created xsi:type="dcterms:W3CDTF">2013-09-16T07:27:44Z</dcterms:created>
  <dcterms:modified xsi:type="dcterms:W3CDTF">2019-06-03T14:31:25Z</dcterms:modified>
</cp:coreProperties>
</file>