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79975"/>
  <p:notesSz cx="7099300" cy="10234613"/>
  <p:custDataLst>
    <p:tags r:id="rId4"/>
  </p:custDataLst>
  <p:defaultTextStyle>
    <a:defPPr>
      <a:defRPr lang="ru-RU"/>
    </a:defPPr>
    <a:lvl1pPr marL="0" algn="l" defTabSz="2952266" rtl="0" eaLnBrk="1" latinLnBrk="0" hangingPunct="1">
      <a:defRPr sz="5800" kern="1200">
        <a:solidFill>
          <a:schemeClr val="tx1"/>
        </a:solidFill>
        <a:latin typeface="+mn-lt"/>
        <a:ea typeface="+mn-ea"/>
        <a:cs typeface="+mn-cs"/>
      </a:defRPr>
    </a:lvl1pPr>
    <a:lvl2pPr marL="1476134" algn="l" defTabSz="2952266" rtl="0" eaLnBrk="1" latinLnBrk="0" hangingPunct="1">
      <a:defRPr sz="5800" kern="1200">
        <a:solidFill>
          <a:schemeClr val="tx1"/>
        </a:solidFill>
        <a:latin typeface="+mn-lt"/>
        <a:ea typeface="+mn-ea"/>
        <a:cs typeface="+mn-cs"/>
      </a:defRPr>
    </a:lvl2pPr>
    <a:lvl3pPr marL="2952266" algn="l" defTabSz="2952266" rtl="0" eaLnBrk="1" latinLnBrk="0" hangingPunct="1">
      <a:defRPr sz="5800" kern="1200">
        <a:solidFill>
          <a:schemeClr val="tx1"/>
        </a:solidFill>
        <a:latin typeface="+mn-lt"/>
        <a:ea typeface="+mn-ea"/>
        <a:cs typeface="+mn-cs"/>
      </a:defRPr>
    </a:lvl3pPr>
    <a:lvl4pPr marL="4428400" algn="l" defTabSz="2952266" rtl="0" eaLnBrk="1" latinLnBrk="0" hangingPunct="1">
      <a:defRPr sz="5800" kern="1200">
        <a:solidFill>
          <a:schemeClr val="tx1"/>
        </a:solidFill>
        <a:latin typeface="+mn-lt"/>
        <a:ea typeface="+mn-ea"/>
        <a:cs typeface="+mn-cs"/>
      </a:defRPr>
    </a:lvl4pPr>
    <a:lvl5pPr marL="5904534" algn="l" defTabSz="2952266" rtl="0" eaLnBrk="1" latinLnBrk="0" hangingPunct="1">
      <a:defRPr sz="5800" kern="1200">
        <a:solidFill>
          <a:schemeClr val="tx1"/>
        </a:solidFill>
        <a:latin typeface="+mn-lt"/>
        <a:ea typeface="+mn-ea"/>
        <a:cs typeface="+mn-cs"/>
      </a:defRPr>
    </a:lvl5pPr>
    <a:lvl6pPr marL="7380666" algn="l" defTabSz="2952266" rtl="0" eaLnBrk="1" latinLnBrk="0" hangingPunct="1">
      <a:defRPr sz="5800" kern="1200">
        <a:solidFill>
          <a:schemeClr val="tx1"/>
        </a:solidFill>
        <a:latin typeface="+mn-lt"/>
        <a:ea typeface="+mn-ea"/>
        <a:cs typeface="+mn-cs"/>
      </a:defRPr>
    </a:lvl6pPr>
    <a:lvl7pPr marL="8856800" algn="l" defTabSz="2952266" rtl="0" eaLnBrk="1" latinLnBrk="0" hangingPunct="1">
      <a:defRPr sz="5800" kern="1200">
        <a:solidFill>
          <a:schemeClr val="tx1"/>
        </a:solidFill>
        <a:latin typeface="+mn-lt"/>
        <a:ea typeface="+mn-ea"/>
        <a:cs typeface="+mn-cs"/>
      </a:defRPr>
    </a:lvl7pPr>
    <a:lvl8pPr marL="10332932" algn="l" defTabSz="2952266" rtl="0" eaLnBrk="1" latinLnBrk="0" hangingPunct="1">
      <a:defRPr sz="5800" kern="1200">
        <a:solidFill>
          <a:schemeClr val="tx1"/>
        </a:solidFill>
        <a:latin typeface="+mn-lt"/>
        <a:ea typeface="+mn-ea"/>
        <a:cs typeface="+mn-cs"/>
      </a:defRPr>
    </a:lvl8pPr>
    <a:lvl9pPr marL="11809066" algn="l" defTabSz="2952266" rtl="0" eaLnBrk="1" latinLnBrk="0" hangingPunct="1">
      <a:defRPr sz="5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9537">
          <p15:clr>
            <a:srgbClr val="A4A3A4"/>
          </p15:clr>
        </p15:guide>
        <p15:guide id="2" pos="6736">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143"/>
    <a:srgbClr val="0000FF"/>
    <a:srgbClr val="2E6856"/>
    <a:srgbClr val="367A65"/>
    <a:srgbClr val="FAD9A8"/>
    <a:srgbClr val="F7C479"/>
    <a:srgbClr val="F9D195"/>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4725" autoAdjust="0"/>
    <p:restoredTop sz="96322" autoAdjust="0"/>
  </p:normalViewPr>
  <p:slideViewPr>
    <p:cSldViewPr>
      <p:cViewPr>
        <p:scale>
          <a:sx n="30" d="100"/>
          <a:sy n="30" d="100"/>
        </p:scale>
        <p:origin x="-2754" y="1554"/>
      </p:cViewPr>
      <p:guideLst>
        <p:guide orient="horz" pos="9537"/>
        <p:guide pos="6736"/>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49" d="100"/>
          <a:sy n="49" d="100"/>
        </p:scale>
        <p:origin x="-3006" y="-11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0FB453EA-E8D4-4E4A-ADCB-8B1736E0A453}" type="datetimeFigureOut">
              <a:rPr lang="ru-RU" smtClean="0"/>
              <a:pPr/>
              <a:t>22.04.2019</a:t>
            </a:fld>
            <a:endParaRPr lang="ru-RU" dirty="0"/>
          </a:p>
        </p:txBody>
      </p:sp>
      <p:sp>
        <p:nvSpPr>
          <p:cNvPr id="4" name="Образ слайда 3"/>
          <p:cNvSpPr>
            <a:spLocks noGrp="1" noRot="1" noChangeAspect="1"/>
          </p:cNvSpPr>
          <p:nvPr>
            <p:ph type="sldImg" idx="2"/>
          </p:nvPr>
        </p:nvSpPr>
        <p:spPr>
          <a:xfrm>
            <a:off x="2193925" y="768350"/>
            <a:ext cx="2711450" cy="3836988"/>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3A3F0BAA-A46F-4162-A63A-498A40D971D8}" type="slidenum">
              <a:rPr lang="ru-RU" smtClean="0"/>
              <a:pPr/>
              <a:t>‹#›</a:t>
            </a:fld>
            <a:endParaRPr lang="ru-RU" dirty="0"/>
          </a:p>
        </p:txBody>
      </p:sp>
    </p:spTree>
    <p:extLst>
      <p:ext uri="{BB962C8B-B14F-4D97-AF65-F5344CB8AC3E}">
        <p14:creationId xmlns:p14="http://schemas.microsoft.com/office/powerpoint/2010/main" val="703360808"/>
      </p:ext>
    </p:extLst>
  </p:cSld>
  <p:clrMap bg1="lt1" tx1="dk1" bg2="lt2" tx2="dk2" accent1="accent1" accent2="accent2" accent3="accent3" accent4="accent4" accent5="accent5" accent6="accent6" hlink="hlink" folHlink="folHlink"/>
  <p:notesStyle>
    <a:lvl1pPr marL="0" algn="l" defTabSz="914382" rtl="0" eaLnBrk="1" latinLnBrk="0" hangingPunct="1">
      <a:defRPr sz="1200" kern="1200">
        <a:solidFill>
          <a:schemeClr val="tx1"/>
        </a:solidFill>
        <a:latin typeface="+mn-lt"/>
        <a:ea typeface="+mn-ea"/>
        <a:cs typeface="+mn-cs"/>
      </a:defRPr>
    </a:lvl1pPr>
    <a:lvl2pPr marL="457191" algn="l" defTabSz="914382" rtl="0" eaLnBrk="1" latinLnBrk="0" hangingPunct="1">
      <a:defRPr sz="1200" kern="1200">
        <a:solidFill>
          <a:schemeClr val="tx1"/>
        </a:solidFill>
        <a:latin typeface="+mn-lt"/>
        <a:ea typeface="+mn-ea"/>
        <a:cs typeface="+mn-cs"/>
      </a:defRPr>
    </a:lvl2pPr>
    <a:lvl3pPr marL="914382" algn="l" defTabSz="914382" rtl="0" eaLnBrk="1" latinLnBrk="0" hangingPunct="1">
      <a:defRPr sz="1200" kern="1200">
        <a:solidFill>
          <a:schemeClr val="tx1"/>
        </a:solidFill>
        <a:latin typeface="+mn-lt"/>
        <a:ea typeface="+mn-ea"/>
        <a:cs typeface="+mn-cs"/>
      </a:defRPr>
    </a:lvl3pPr>
    <a:lvl4pPr marL="1371573" algn="l" defTabSz="914382" rtl="0" eaLnBrk="1" latinLnBrk="0" hangingPunct="1">
      <a:defRPr sz="1200" kern="1200">
        <a:solidFill>
          <a:schemeClr val="tx1"/>
        </a:solidFill>
        <a:latin typeface="+mn-lt"/>
        <a:ea typeface="+mn-ea"/>
        <a:cs typeface="+mn-cs"/>
      </a:defRPr>
    </a:lvl4pPr>
    <a:lvl5pPr marL="1828764" algn="l" defTabSz="914382" rtl="0" eaLnBrk="1" latinLnBrk="0" hangingPunct="1">
      <a:defRPr sz="1200" kern="1200">
        <a:solidFill>
          <a:schemeClr val="tx1"/>
        </a:solidFill>
        <a:latin typeface="+mn-lt"/>
        <a:ea typeface="+mn-ea"/>
        <a:cs typeface="+mn-cs"/>
      </a:defRPr>
    </a:lvl5pPr>
    <a:lvl6pPr marL="2285956" algn="l" defTabSz="914382" rtl="0" eaLnBrk="1" latinLnBrk="0" hangingPunct="1">
      <a:defRPr sz="1200" kern="1200">
        <a:solidFill>
          <a:schemeClr val="tx1"/>
        </a:solidFill>
        <a:latin typeface="+mn-lt"/>
        <a:ea typeface="+mn-ea"/>
        <a:cs typeface="+mn-cs"/>
      </a:defRPr>
    </a:lvl6pPr>
    <a:lvl7pPr marL="2743147" algn="l" defTabSz="914382" rtl="0" eaLnBrk="1" latinLnBrk="0" hangingPunct="1">
      <a:defRPr sz="1200" kern="1200">
        <a:solidFill>
          <a:schemeClr val="tx1"/>
        </a:solidFill>
        <a:latin typeface="+mn-lt"/>
        <a:ea typeface="+mn-ea"/>
        <a:cs typeface="+mn-cs"/>
      </a:defRPr>
    </a:lvl7pPr>
    <a:lvl8pPr marL="3200338" algn="l" defTabSz="914382" rtl="0" eaLnBrk="1" latinLnBrk="0" hangingPunct="1">
      <a:defRPr sz="1200" kern="1200">
        <a:solidFill>
          <a:schemeClr val="tx1"/>
        </a:solidFill>
        <a:latin typeface="+mn-lt"/>
        <a:ea typeface="+mn-ea"/>
        <a:cs typeface="+mn-cs"/>
      </a:defRPr>
    </a:lvl8pPr>
    <a:lvl9pPr marL="3657530" algn="l" defTabSz="9143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A3F0BAA-A46F-4162-A63A-498A40D971D8}"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04010" y="9406421"/>
            <a:ext cx="18178780" cy="6490569"/>
          </a:xfrm>
        </p:spPr>
        <p:txBody>
          <a:bodyPr/>
          <a:lstStyle/>
          <a:p>
            <a:r>
              <a:rPr lang="ru-RU"/>
              <a:t>Образец заголовка</a:t>
            </a:r>
          </a:p>
        </p:txBody>
      </p:sp>
      <p:sp>
        <p:nvSpPr>
          <p:cNvPr id="3" name="Подзаголовок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34" indent="0" algn="ctr">
              <a:buNone/>
              <a:defRPr>
                <a:solidFill>
                  <a:schemeClr val="tx1">
                    <a:tint val="75000"/>
                  </a:schemeClr>
                </a:solidFill>
              </a:defRPr>
            </a:lvl2pPr>
            <a:lvl3pPr marL="2952266" indent="0" algn="ctr">
              <a:buNone/>
              <a:defRPr>
                <a:solidFill>
                  <a:schemeClr val="tx1">
                    <a:tint val="75000"/>
                  </a:schemeClr>
                </a:solidFill>
              </a:defRPr>
            </a:lvl3pPr>
            <a:lvl4pPr marL="4428400" indent="0" algn="ctr">
              <a:buNone/>
              <a:defRPr>
                <a:solidFill>
                  <a:schemeClr val="tx1">
                    <a:tint val="75000"/>
                  </a:schemeClr>
                </a:solidFill>
              </a:defRPr>
            </a:lvl4pPr>
            <a:lvl5pPr marL="5904534" indent="0" algn="ctr">
              <a:buNone/>
              <a:defRPr>
                <a:solidFill>
                  <a:schemeClr val="tx1">
                    <a:tint val="75000"/>
                  </a:schemeClr>
                </a:solidFill>
              </a:defRPr>
            </a:lvl5pPr>
            <a:lvl6pPr marL="7380666" indent="0" algn="ctr">
              <a:buNone/>
              <a:defRPr>
                <a:solidFill>
                  <a:schemeClr val="tx1">
                    <a:tint val="75000"/>
                  </a:schemeClr>
                </a:solidFill>
              </a:defRPr>
            </a:lvl6pPr>
            <a:lvl7pPr marL="8856800" indent="0" algn="ctr">
              <a:buNone/>
              <a:defRPr>
                <a:solidFill>
                  <a:schemeClr val="tx1">
                    <a:tint val="75000"/>
                  </a:schemeClr>
                </a:solidFill>
              </a:defRPr>
            </a:lvl7pPr>
            <a:lvl8pPr marL="10332932" indent="0" algn="ctr">
              <a:buNone/>
              <a:defRPr>
                <a:solidFill>
                  <a:schemeClr val="tx1">
                    <a:tint val="75000"/>
                  </a:schemeClr>
                </a:solidFill>
              </a:defRPr>
            </a:lvl8pPr>
            <a:lvl9pPr marL="11809066"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11840062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2377355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6264736" y="5355072"/>
            <a:ext cx="11254060" cy="11407560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2502554" y="5355072"/>
            <a:ext cx="33405737" cy="11407560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3956703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6782770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89410" y="19457690"/>
            <a:ext cx="18178780" cy="6013939"/>
          </a:xfrm>
        </p:spPr>
        <p:txBody>
          <a:bodyPr anchor="t"/>
          <a:lstStyle>
            <a:lvl1pPr algn="l">
              <a:defRPr sz="12900" b="1" cap="all"/>
            </a:lvl1pPr>
          </a:lstStyle>
          <a:p>
            <a:r>
              <a:rPr lang="ru-RU"/>
              <a:t>Образец заголовка</a:t>
            </a:r>
          </a:p>
        </p:txBody>
      </p:sp>
      <p:sp>
        <p:nvSpPr>
          <p:cNvPr id="3" name="Текст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34" indent="0">
              <a:buNone/>
              <a:defRPr sz="5800">
                <a:solidFill>
                  <a:schemeClr val="tx1">
                    <a:tint val="75000"/>
                  </a:schemeClr>
                </a:solidFill>
              </a:defRPr>
            </a:lvl2pPr>
            <a:lvl3pPr marL="2952266" indent="0">
              <a:buNone/>
              <a:defRPr sz="5200">
                <a:solidFill>
                  <a:schemeClr val="tx1">
                    <a:tint val="75000"/>
                  </a:schemeClr>
                </a:solidFill>
              </a:defRPr>
            </a:lvl3pPr>
            <a:lvl4pPr marL="4428400" indent="0">
              <a:buNone/>
              <a:defRPr sz="4500">
                <a:solidFill>
                  <a:schemeClr val="tx1">
                    <a:tint val="75000"/>
                  </a:schemeClr>
                </a:solidFill>
              </a:defRPr>
            </a:lvl4pPr>
            <a:lvl5pPr marL="5904534" indent="0">
              <a:buNone/>
              <a:defRPr sz="4500">
                <a:solidFill>
                  <a:schemeClr val="tx1">
                    <a:tint val="75000"/>
                  </a:schemeClr>
                </a:solidFill>
              </a:defRPr>
            </a:lvl5pPr>
            <a:lvl6pPr marL="7380666" indent="0">
              <a:buNone/>
              <a:defRPr sz="4500">
                <a:solidFill>
                  <a:schemeClr val="tx1">
                    <a:tint val="75000"/>
                  </a:schemeClr>
                </a:solidFill>
              </a:defRPr>
            </a:lvl6pPr>
            <a:lvl7pPr marL="8856800" indent="0">
              <a:buNone/>
              <a:defRPr sz="4500">
                <a:solidFill>
                  <a:schemeClr val="tx1">
                    <a:tint val="75000"/>
                  </a:schemeClr>
                </a:solidFill>
              </a:defRPr>
            </a:lvl7pPr>
            <a:lvl8pPr marL="10332932" indent="0">
              <a:buNone/>
              <a:defRPr sz="4500">
                <a:solidFill>
                  <a:schemeClr val="tx1">
                    <a:tint val="75000"/>
                  </a:schemeClr>
                </a:solidFill>
              </a:defRPr>
            </a:lvl8pPr>
            <a:lvl9pPr marL="11809066" indent="0">
              <a:buNone/>
              <a:defRPr sz="45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380566405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2502555" y="31198189"/>
            <a:ext cx="22329898" cy="88232483"/>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25188899" y="31198189"/>
            <a:ext cx="22329898" cy="88232483"/>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2818193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340" y="1212604"/>
            <a:ext cx="19248120" cy="5046663"/>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1069341" y="6777951"/>
            <a:ext cx="9449551" cy="2824727"/>
          </a:xfrm>
        </p:spPr>
        <p:txBody>
          <a:bodyPr anchor="b"/>
          <a:lstStyle>
            <a:lvl1pPr marL="0" indent="0">
              <a:buNone/>
              <a:defRPr sz="7700" b="1"/>
            </a:lvl1pPr>
            <a:lvl2pPr marL="1476134" indent="0">
              <a:buNone/>
              <a:defRPr sz="6500" b="1"/>
            </a:lvl2pPr>
            <a:lvl3pPr marL="2952266" indent="0">
              <a:buNone/>
              <a:defRPr sz="5800" b="1"/>
            </a:lvl3pPr>
            <a:lvl4pPr marL="4428400" indent="0">
              <a:buNone/>
              <a:defRPr sz="5200" b="1"/>
            </a:lvl4pPr>
            <a:lvl5pPr marL="5904534" indent="0">
              <a:buNone/>
              <a:defRPr sz="5200" b="1"/>
            </a:lvl5pPr>
            <a:lvl6pPr marL="7380666" indent="0">
              <a:buNone/>
              <a:defRPr sz="5200" b="1"/>
            </a:lvl6pPr>
            <a:lvl7pPr marL="8856800" indent="0">
              <a:buNone/>
              <a:defRPr sz="5200" b="1"/>
            </a:lvl7pPr>
            <a:lvl8pPr marL="10332932" indent="0">
              <a:buNone/>
              <a:defRPr sz="5200" b="1"/>
            </a:lvl8pPr>
            <a:lvl9pPr marL="11809066" indent="0">
              <a:buNone/>
              <a:defRPr sz="5200" b="1"/>
            </a:lvl9pPr>
          </a:lstStyle>
          <a:p>
            <a:pPr lvl="0"/>
            <a:r>
              <a:rPr lang="ru-RU"/>
              <a:t>Образец текста</a:t>
            </a:r>
          </a:p>
        </p:txBody>
      </p:sp>
      <p:sp>
        <p:nvSpPr>
          <p:cNvPr id="4" name="Объект 3"/>
          <p:cNvSpPr>
            <a:spLocks noGrp="1"/>
          </p:cNvSpPr>
          <p:nvPr>
            <p:ph sz="half" idx="2"/>
          </p:nvPr>
        </p:nvSpPr>
        <p:spPr>
          <a:xfrm>
            <a:off x="1069341"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10864198" y="6777951"/>
            <a:ext cx="9453263" cy="2824727"/>
          </a:xfrm>
        </p:spPr>
        <p:txBody>
          <a:bodyPr anchor="b"/>
          <a:lstStyle>
            <a:lvl1pPr marL="0" indent="0">
              <a:buNone/>
              <a:defRPr sz="7700" b="1"/>
            </a:lvl1pPr>
            <a:lvl2pPr marL="1476134" indent="0">
              <a:buNone/>
              <a:defRPr sz="6500" b="1"/>
            </a:lvl2pPr>
            <a:lvl3pPr marL="2952266" indent="0">
              <a:buNone/>
              <a:defRPr sz="5800" b="1"/>
            </a:lvl3pPr>
            <a:lvl4pPr marL="4428400" indent="0">
              <a:buNone/>
              <a:defRPr sz="5200" b="1"/>
            </a:lvl4pPr>
            <a:lvl5pPr marL="5904534" indent="0">
              <a:buNone/>
              <a:defRPr sz="5200" b="1"/>
            </a:lvl5pPr>
            <a:lvl6pPr marL="7380666" indent="0">
              <a:buNone/>
              <a:defRPr sz="5200" b="1"/>
            </a:lvl6pPr>
            <a:lvl7pPr marL="8856800" indent="0">
              <a:buNone/>
              <a:defRPr sz="5200" b="1"/>
            </a:lvl7pPr>
            <a:lvl8pPr marL="10332932" indent="0">
              <a:buNone/>
              <a:defRPr sz="5200" b="1"/>
            </a:lvl8pPr>
            <a:lvl9pPr marL="11809066" indent="0">
              <a:buNone/>
              <a:defRPr sz="5200" b="1"/>
            </a:lvl9pPr>
          </a:lstStyle>
          <a:p>
            <a:pPr lvl="0"/>
            <a:r>
              <a:rPr lang="ru-RU"/>
              <a:t>Образец текста</a:t>
            </a:r>
          </a:p>
        </p:txBody>
      </p:sp>
      <p:sp>
        <p:nvSpPr>
          <p:cNvPr id="6" name="Объект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14693011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189677341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21569828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341" y="1205591"/>
            <a:ext cx="7036110" cy="5130774"/>
          </a:xfrm>
        </p:spPr>
        <p:txBody>
          <a:bodyPr anchor="b"/>
          <a:lstStyle>
            <a:lvl1pPr algn="l">
              <a:defRPr sz="6500" b="1"/>
            </a:lvl1pPr>
          </a:lstStyle>
          <a:p>
            <a:r>
              <a:rPr lang="ru-RU"/>
              <a:t>Образец заголовка</a:t>
            </a:r>
          </a:p>
        </p:txBody>
      </p:sp>
      <p:sp>
        <p:nvSpPr>
          <p:cNvPr id="3" name="Объект 2"/>
          <p:cNvSpPr>
            <a:spLocks noGrp="1"/>
          </p:cNvSpPr>
          <p:nvPr>
            <p:ph idx="1"/>
          </p:nvPr>
        </p:nvSpPr>
        <p:spPr>
          <a:xfrm>
            <a:off x="8361646"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1069341" y="6336367"/>
            <a:ext cx="7036110" cy="20712346"/>
          </a:xfrm>
        </p:spPr>
        <p:txBody>
          <a:bodyPr/>
          <a:lstStyle>
            <a:lvl1pPr marL="0" indent="0">
              <a:buNone/>
              <a:defRPr sz="4500"/>
            </a:lvl1pPr>
            <a:lvl2pPr marL="1476134" indent="0">
              <a:buNone/>
              <a:defRPr sz="3900"/>
            </a:lvl2pPr>
            <a:lvl3pPr marL="2952266" indent="0">
              <a:buNone/>
              <a:defRPr sz="3200"/>
            </a:lvl3pPr>
            <a:lvl4pPr marL="4428400" indent="0">
              <a:buNone/>
              <a:defRPr sz="2900"/>
            </a:lvl4pPr>
            <a:lvl5pPr marL="5904534" indent="0">
              <a:buNone/>
              <a:defRPr sz="2900"/>
            </a:lvl5pPr>
            <a:lvl6pPr marL="7380666" indent="0">
              <a:buNone/>
              <a:defRPr sz="2900"/>
            </a:lvl6pPr>
            <a:lvl7pPr marL="8856800" indent="0">
              <a:buNone/>
              <a:defRPr sz="2900"/>
            </a:lvl7pPr>
            <a:lvl8pPr marL="10332932" indent="0">
              <a:buNone/>
              <a:defRPr sz="2900"/>
            </a:lvl8pPr>
            <a:lvl9pPr marL="11809066" indent="0">
              <a:buNone/>
              <a:defRPr sz="2900"/>
            </a:lvl9pPr>
          </a:lstStyle>
          <a:p>
            <a:pPr lvl="0"/>
            <a:r>
              <a:rPr lang="ru-RU"/>
              <a:t>Образец текста</a:t>
            </a:r>
          </a:p>
        </p:txBody>
      </p:sp>
      <p:sp>
        <p:nvSpPr>
          <p:cNvPr id="5" name="Дата 4"/>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23146358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91962" y="21195982"/>
            <a:ext cx="12832080" cy="2502306"/>
          </a:xfrm>
        </p:spPr>
        <p:txBody>
          <a:bodyPr anchor="b"/>
          <a:lstStyle>
            <a:lvl1pPr algn="l">
              <a:defRPr sz="6500" b="1"/>
            </a:lvl1pPr>
          </a:lstStyle>
          <a:p>
            <a:r>
              <a:rPr lang="ru-RU"/>
              <a:t>Образец заголовка</a:t>
            </a:r>
          </a:p>
        </p:txBody>
      </p:sp>
      <p:sp>
        <p:nvSpPr>
          <p:cNvPr id="3" name="Рисунок 2"/>
          <p:cNvSpPr>
            <a:spLocks noGrp="1"/>
          </p:cNvSpPr>
          <p:nvPr>
            <p:ph type="pic" idx="1"/>
          </p:nvPr>
        </p:nvSpPr>
        <p:spPr>
          <a:xfrm>
            <a:off x="4191962" y="2705573"/>
            <a:ext cx="12832080" cy="18167985"/>
          </a:xfrm>
        </p:spPr>
        <p:txBody>
          <a:bodyPr/>
          <a:lstStyle>
            <a:lvl1pPr marL="0" indent="0">
              <a:buNone/>
              <a:defRPr sz="10300"/>
            </a:lvl1pPr>
            <a:lvl2pPr marL="1476134" indent="0">
              <a:buNone/>
              <a:defRPr sz="9000"/>
            </a:lvl2pPr>
            <a:lvl3pPr marL="2952266" indent="0">
              <a:buNone/>
              <a:defRPr sz="7700"/>
            </a:lvl3pPr>
            <a:lvl4pPr marL="4428400" indent="0">
              <a:buNone/>
              <a:defRPr sz="6500"/>
            </a:lvl4pPr>
            <a:lvl5pPr marL="5904534" indent="0">
              <a:buNone/>
              <a:defRPr sz="6500"/>
            </a:lvl5pPr>
            <a:lvl6pPr marL="7380666" indent="0">
              <a:buNone/>
              <a:defRPr sz="6500"/>
            </a:lvl6pPr>
            <a:lvl7pPr marL="8856800" indent="0">
              <a:buNone/>
              <a:defRPr sz="6500"/>
            </a:lvl7pPr>
            <a:lvl8pPr marL="10332932" indent="0">
              <a:buNone/>
              <a:defRPr sz="6500"/>
            </a:lvl8pPr>
            <a:lvl9pPr marL="11809066" indent="0">
              <a:buNone/>
              <a:defRPr sz="6500"/>
            </a:lvl9pPr>
          </a:lstStyle>
          <a:p>
            <a:endParaRPr lang="ru-RU" dirty="0"/>
          </a:p>
        </p:txBody>
      </p:sp>
      <p:sp>
        <p:nvSpPr>
          <p:cNvPr id="4" name="Текст 3"/>
          <p:cNvSpPr>
            <a:spLocks noGrp="1"/>
          </p:cNvSpPr>
          <p:nvPr>
            <p:ph type="body" sz="half" idx="2"/>
          </p:nvPr>
        </p:nvSpPr>
        <p:spPr>
          <a:xfrm>
            <a:off x="4191962" y="23698289"/>
            <a:ext cx="12832080" cy="3553689"/>
          </a:xfrm>
        </p:spPr>
        <p:txBody>
          <a:bodyPr/>
          <a:lstStyle>
            <a:lvl1pPr marL="0" indent="0">
              <a:buNone/>
              <a:defRPr sz="4500"/>
            </a:lvl1pPr>
            <a:lvl2pPr marL="1476134" indent="0">
              <a:buNone/>
              <a:defRPr sz="3900"/>
            </a:lvl2pPr>
            <a:lvl3pPr marL="2952266" indent="0">
              <a:buNone/>
              <a:defRPr sz="3200"/>
            </a:lvl3pPr>
            <a:lvl4pPr marL="4428400" indent="0">
              <a:buNone/>
              <a:defRPr sz="2900"/>
            </a:lvl4pPr>
            <a:lvl5pPr marL="5904534" indent="0">
              <a:buNone/>
              <a:defRPr sz="2900"/>
            </a:lvl5pPr>
            <a:lvl6pPr marL="7380666" indent="0">
              <a:buNone/>
              <a:defRPr sz="2900"/>
            </a:lvl6pPr>
            <a:lvl7pPr marL="8856800" indent="0">
              <a:buNone/>
              <a:defRPr sz="2900"/>
            </a:lvl7pPr>
            <a:lvl8pPr marL="10332932" indent="0">
              <a:buNone/>
              <a:defRPr sz="2900"/>
            </a:lvl8pPr>
            <a:lvl9pPr marL="11809066" indent="0">
              <a:buNone/>
              <a:defRPr sz="2900"/>
            </a:lvl9pPr>
          </a:lstStyle>
          <a:p>
            <a:pPr lvl="0"/>
            <a:r>
              <a:rPr lang="ru-RU"/>
              <a:t>Образец текста</a:t>
            </a:r>
          </a:p>
        </p:txBody>
      </p:sp>
      <p:sp>
        <p:nvSpPr>
          <p:cNvPr id="5" name="Дата 4"/>
          <p:cNvSpPr>
            <a:spLocks noGrp="1"/>
          </p:cNvSpPr>
          <p:nvPr>
            <p:ph type="dt" sz="half" idx="10"/>
          </p:nvPr>
        </p:nvSpPr>
        <p:spPr/>
        <p:txBody>
          <a:bodyPr/>
          <a:lstStyle/>
          <a:p>
            <a:fld id="{E514A207-8D9C-4CBF-97F1-A4D26027ECA3}" type="datetimeFigureOut">
              <a:rPr lang="ru-RU" smtClean="0"/>
              <a:pPr/>
              <a:t>22.04.2019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7116751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9340" y="1212604"/>
            <a:ext cx="19248120" cy="5046663"/>
          </a:xfrm>
          <a:prstGeom prst="rect">
            <a:avLst/>
          </a:prstGeom>
        </p:spPr>
        <p:txBody>
          <a:bodyPr vert="horz" lIns="295226" tIns="147613" rIns="295226" bIns="147613" rtlCol="0" anchor="ctr">
            <a:normAutofit/>
          </a:bodyPr>
          <a:lstStyle/>
          <a:p>
            <a:r>
              <a:rPr lang="ru-RU"/>
              <a:t>Образец заголовка</a:t>
            </a:r>
          </a:p>
        </p:txBody>
      </p:sp>
      <p:sp>
        <p:nvSpPr>
          <p:cNvPr id="3" name="Текст 2"/>
          <p:cNvSpPr>
            <a:spLocks noGrp="1"/>
          </p:cNvSpPr>
          <p:nvPr>
            <p:ph type="body" idx="1"/>
          </p:nvPr>
        </p:nvSpPr>
        <p:spPr>
          <a:xfrm>
            <a:off x="1069340" y="7065330"/>
            <a:ext cx="19248120" cy="19983384"/>
          </a:xfrm>
          <a:prstGeom prst="rect">
            <a:avLst/>
          </a:prstGeom>
        </p:spPr>
        <p:txBody>
          <a:bodyPr vert="horz" lIns="295226" tIns="147613" rIns="295226" bIns="147613"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1069341" y="28065054"/>
            <a:ext cx="4990253" cy="1612128"/>
          </a:xfrm>
          <a:prstGeom prst="rect">
            <a:avLst/>
          </a:prstGeom>
        </p:spPr>
        <p:txBody>
          <a:bodyPr vert="horz" lIns="295226" tIns="147613" rIns="295226" bIns="147613" rtlCol="0" anchor="ctr"/>
          <a:lstStyle>
            <a:lvl1pPr algn="l">
              <a:defRPr sz="3900">
                <a:solidFill>
                  <a:schemeClr val="tx1">
                    <a:tint val="75000"/>
                  </a:schemeClr>
                </a:solidFill>
              </a:defRPr>
            </a:lvl1pPr>
          </a:lstStyle>
          <a:p>
            <a:fld id="{E514A207-8D9C-4CBF-97F1-A4D26027ECA3}" type="datetimeFigureOut">
              <a:rPr lang="ru-RU" smtClean="0"/>
              <a:pPr/>
              <a:t>22.04.2019</a:t>
            </a:fld>
            <a:endParaRPr lang="ru-RU" dirty="0"/>
          </a:p>
        </p:txBody>
      </p:sp>
      <p:sp>
        <p:nvSpPr>
          <p:cNvPr id="5" name="Нижний колонтитул 4"/>
          <p:cNvSpPr>
            <a:spLocks noGrp="1"/>
          </p:cNvSpPr>
          <p:nvPr>
            <p:ph type="ftr" sz="quarter" idx="3"/>
          </p:nvPr>
        </p:nvSpPr>
        <p:spPr>
          <a:xfrm>
            <a:off x="7307158" y="28065054"/>
            <a:ext cx="6772487" cy="1612128"/>
          </a:xfrm>
          <a:prstGeom prst="rect">
            <a:avLst/>
          </a:prstGeom>
        </p:spPr>
        <p:txBody>
          <a:bodyPr vert="horz" lIns="295226" tIns="147613" rIns="295226" bIns="147613" rtlCol="0" anchor="ctr"/>
          <a:lstStyle>
            <a:lvl1pPr algn="ctr">
              <a:defRPr sz="39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15327208" y="28065054"/>
            <a:ext cx="4990253" cy="1612128"/>
          </a:xfrm>
          <a:prstGeom prst="rect">
            <a:avLst/>
          </a:prstGeom>
        </p:spPr>
        <p:txBody>
          <a:bodyPr vert="horz" lIns="295226" tIns="147613" rIns="295226" bIns="147613" rtlCol="0" anchor="ctr"/>
          <a:lstStyle>
            <a:lvl1pPr algn="r">
              <a:defRPr sz="3900">
                <a:solidFill>
                  <a:schemeClr val="tx1">
                    <a:tint val="75000"/>
                  </a:schemeClr>
                </a:solidFill>
              </a:defRPr>
            </a:lvl1pPr>
          </a:lstStyle>
          <a:p>
            <a:fld id="{80146FC5-C1F5-4280-BDC2-25731291EC14}" type="slidenum">
              <a:rPr lang="ru-RU" smtClean="0"/>
              <a:pPr/>
              <a:t>‹#›</a:t>
            </a:fld>
            <a:endParaRPr lang="ru-RU" dirty="0"/>
          </a:p>
        </p:txBody>
      </p:sp>
    </p:spTree>
    <p:extLst>
      <p:ext uri="{BB962C8B-B14F-4D97-AF65-F5344CB8AC3E}">
        <p14:creationId xmlns:p14="http://schemas.microsoft.com/office/powerpoint/2010/main" val="803810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2952266" rtl="0" eaLnBrk="1" latinLnBrk="0" hangingPunct="1">
        <a:spcBef>
          <a:spcPct val="0"/>
        </a:spcBef>
        <a:buNone/>
        <a:defRPr sz="14200" kern="1200">
          <a:solidFill>
            <a:schemeClr val="tx1"/>
          </a:solidFill>
          <a:latin typeface="+mj-lt"/>
          <a:ea typeface="+mj-ea"/>
          <a:cs typeface="+mj-cs"/>
        </a:defRPr>
      </a:lvl1pPr>
    </p:titleStyle>
    <p:bodyStyle>
      <a:lvl1pPr marL="1107099" indent="-1107099" algn="l" defTabSz="2952266"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17" indent="-922583" algn="l" defTabSz="2952266"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333" indent="-738067" algn="l" defTabSz="2952266"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466" indent="-738067" algn="l" defTabSz="2952266"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599" indent="-738067" algn="l" defTabSz="2952266"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732" indent="-738067" algn="l" defTabSz="2952266"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4866" indent="-738067" algn="l" defTabSz="2952266"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0998" indent="-738067" algn="l" defTabSz="2952266"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132" indent="-738067" algn="l" defTabSz="2952266"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ru-RU"/>
      </a:defPPr>
      <a:lvl1pPr marL="0" algn="l" defTabSz="2952266" rtl="0" eaLnBrk="1" latinLnBrk="0" hangingPunct="1">
        <a:defRPr sz="5800" kern="1200">
          <a:solidFill>
            <a:schemeClr val="tx1"/>
          </a:solidFill>
          <a:latin typeface="+mn-lt"/>
          <a:ea typeface="+mn-ea"/>
          <a:cs typeface="+mn-cs"/>
        </a:defRPr>
      </a:lvl1pPr>
      <a:lvl2pPr marL="1476134" algn="l" defTabSz="2952266" rtl="0" eaLnBrk="1" latinLnBrk="0" hangingPunct="1">
        <a:defRPr sz="5800" kern="1200">
          <a:solidFill>
            <a:schemeClr val="tx1"/>
          </a:solidFill>
          <a:latin typeface="+mn-lt"/>
          <a:ea typeface="+mn-ea"/>
          <a:cs typeface="+mn-cs"/>
        </a:defRPr>
      </a:lvl2pPr>
      <a:lvl3pPr marL="2952266" algn="l" defTabSz="2952266" rtl="0" eaLnBrk="1" latinLnBrk="0" hangingPunct="1">
        <a:defRPr sz="5800" kern="1200">
          <a:solidFill>
            <a:schemeClr val="tx1"/>
          </a:solidFill>
          <a:latin typeface="+mn-lt"/>
          <a:ea typeface="+mn-ea"/>
          <a:cs typeface="+mn-cs"/>
        </a:defRPr>
      </a:lvl3pPr>
      <a:lvl4pPr marL="4428400" algn="l" defTabSz="2952266" rtl="0" eaLnBrk="1" latinLnBrk="0" hangingPunct="1">
        <a:defRPr sz="5800" kern="1200">
          <a:solidFill>
            <a:schemeClr val="tx1"/>
          </a:solidFill>
          <a:latin typeface="+mn-lt"/>
          <a:ea typeface="+mn-ea"/>
          <a:cs typeface="+mn-cs"/>
        </a:defRPr>
      </a:lvl4pPr>
      <a:lvl5pPr marL="5904534" algn="l" defTabSz="2952266" rtl="0" eaLnBrk="1" latinLnBrk="0" hangingPunct="1">
        <a:defRPr sz="5800" kern="1200">
          <a:solidFill>
            <a:schemeClr val="tx1"/>
          </a:solidFill>
          <a:latin typeface="+mn-lt"/>
          <a:ea typeface="+mn-ea"/>
          <a:cs typeface="+mn-cs"/>
        </a:defRPr>
      </a:lvl5pPr>
      <a:lvl6pPr marL="7380666" algn="l" defTabSz="2952266" rtl="0" eaLnBrk="1" latinLnBrk="0" hangingPunct="1">
        <a:defRPr sz="5800" kern="1200">
          <a:solidFill>
            <a:schemeClr val="tx1"/>
          </a:solidFill>
          <a:latin typeface="+mn-lt"/>
          <a:ea typeface="+mn-ea"/>
          <a:cs typeface="+mn-cs"/>
        </a:defRPr>
      </a:lvl6pPr>
      <a:lvl7pPr marL="8856800" algn="l" defTabSz="2952266" rtl="0" eaLnBrk="1" latinLnBrk="0" hangingPunct="1">
        <a:defRPr sz="5800" kern="1200">
          <a:solidFill>
            <a:schemeClr val="tx1"/>
          </a:solidFill>
          <a:latin typeface="+mn-lt"/>
          <a:ea typeface="+mn-ea"/>
          <a:cs typeface="+mn-cs"/>
        </a:defRPr>
      </a:lvl7pPr>
      <a:lvl8pPr marL="10332932" algn="l" defTabSz="2952266" rtl="0" eaLnBrk="1" latinLnBrk="0" hangingPunct="1">
        <a:defRPr sz="5800" kern="1200">
          <a:solidFill>
            <a:schemeClr val="tx1"/>
          </a:solidFill>
          <a:latin typeface="+mn-lt"/>
          <a:ea typeface="+mn-ea"/>
          <a:cs typeface="+mn-cs"/>
        </a:defRPr>
      </a:lvl8pPr>
      <a:lvl9pPr marL="11809066" algn="l" defTabSz="2952266"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Прямоугольник 288"/>
          <p:cNvSpPr/>
          <p:nvPr/>
        </p:nvSpPr>
        <p:spPr>
          <a:xfrm>
            <a:off x="0" y="954411"/>
            <a:ext cx="21386799" cy="26717343"/>
          </a:xfrm>
          <a:prstGeom prst="rect">
            <a:avLst/>
          </a:prstGeom>
          <a:solidFill>
            <a:srgbClr val="FAD9A8"/>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nSpc>
                <a:spcPct val="90000"/>
              </a:lnSpc>
            </a:pPr>
            <a:endParaRPr lang="ru-RU" altLang="ru-RU" sz="2000" dirty="0">
              <a:solidFill>
                <a:schemeClr val="tx1"/>
              </a:solidFill>
              <a:latin typeface="Times New Roman" pitchFamily="18" charset="0"/>
              <a:cs typeface="Times New Roman" pitchFamily="18" charset="0"/>
            </a:endParaRPr>
          </a:p>
        </p:txBody>
      </p:sp>
      <p:sp>
        <p:nvSpPr>
          <p:cNvPr id="290" name="Rectangle 5"/>
          <p:cNvSpPr>
            <a:spLocks noChangeArrowheads="1"/>
          </p:cNvSpPr>
          <p:nvPr/>
        </p:nvSpPr>
        <p:spPr bwMode="auto">
          <a:xfrm>
            <a:off x="35793" y="-2790005"/>
            <a:ext cx="184727" cy="98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defPPr>
              <a:defRPr lang="ru-RU"/>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a:lstStyle>
          <a:p>
            <a:endParaRPr lang="ru-RU" dirty="0">
              <a:latin typeface="Times New Roman" pitchFamily="18" charset="0"/>
              <a:cs typeface="Times New Roman" pitchFamily="18" charset="0"/>
            </a:endParaRPr>
          </a:p>
        </p:txBody>
      </p:sp>
      <p:sp>
        <p:nvSpPr>
          <p:cNvPr id="291" name="Прямоугольник 290"/>
          <p:cNvSpPr/>
          <p:nvPr/>
        </p:nvSpPr>
        <p:spPr>
          <a:xfrm>
            <a:off x="361007" y="6695094"/>
            <a:ext cx="10189517" cy="1872208"/>
          </a:xfrm>
          <a:prstGeom prst="rect">
            <a:avLst/>
          </a:prstGeom>
          <a:solidFill>
            <a:schemeClr val="bg1"/>
          </a:solidFill>
          <a:ln w="12700" cmpd="sng">
            <a:solidFill>
              <a:srgbClr val="23514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just"/>
            <a:r>
              <a:rPr lang="en-US" sz="2400" dirty="0">
                <a:solidFill>
                  <a:schemeClr val="tx1"/>
                </a:solidFill>
                <a:latin typeface="Times New Roman" panose="02020603050405020304" pitchFamily="18" charset="0"/>
                <a:cs typeface="Times New Roman" panose="02020603050405020304" pitchFamily="18" charset="0"/>
              </a:rPr>
              <a:t>Real </a:t>
            </a:r>
            <a:r>
              <a:rPr lang="en-US" sz="2400" dirty="0" err="1">
                <a:solidFill>
                  <a:schemeClr val="tx1"/>
                </a:solidFill>
                <a:latin typeface="Times New Roman" panose="02020603050405020304" pitchFamily="18" charset="0"/>
                <a:cs typeface="Times New Roman" panose="02020603050405020304" pitchFamily="18" charset="0"/>
              </a:rPr>
              <a:t>humic</a:t>
            </a:r>
            <a:r>
              <a:rPr lang="en-US" sz="2400" dirty="0">
                <a:solidFill>
                  <a:schemeClr val="tx1"/>
                </a:solidFill>
                <a:latin typeface="Times New Roman" panose="02020603050405020304" pitchFamily="18" charset="0"/>
                <a:cs typeface="Times New Roman" panose="02020603050405020304" pitchFamily="18" charset="0"/>
              </a:rPr>
              <a:t> acids are very complicate polymeric compounds with irregular structure and variable composition, so as the first step we selected an appropriate model of HA for study. Several models have been described in literature including </a:t>
            </a:r>
            <a:r>
              <a:rPr lang="en-US" sz="2400" dirty="0" err="1">
                <a:solidFill>
                  <a:schemeClr val="tx1"/>
                </a:solidFill>
                <a:latin typeface="Times New Roman" panose="02020603050405020304" pitchFamily="18" charset="0"/>
                <a:cs typeface="Times New Roman" panose="02020603050405020304" pitchFamily="18" charset="0"/>
              </a:rPr>
              <a:t>Flaig’s</a:t>
            </a:r>
            <a:r>
              <a:rPr lang="en-US" sz="2400" dirty="0">
                <a:solidFill>
                  <a:schemeClr val="tx1"/>
                </a:solidFill>
                <a:latin typeface="Times New Roman" panose="02020603050405020304" pitchFamily="18" charset="0"/>
                <a:cs typeface="Times New Roman" panose="02020603050405020304" pitchFamily="18" charset="0"/>
              </a:rPr>
              <a:t> model [</a:t>
            </a:r>
            <a:r>
              <a:rPr lang="en-US" sz="2400" dirty="0" err="1">
                <a:solidFill>
                  <a:schemeClr val="tx1"/>
                </a:solidFill>
                <a:latin typeface="Times New Roman" panose="02020603050405020304" pitchFamily="18" charset="0"/>
                <a:cs typeface="Times New Roman" panose="02020603050405020304" pitchFamily="18" charset="0"/>
              </a:rPr>
              <a:t>Flaig</a:t>
            </a:r>
            <a:r>
              <a:rPr lang="en-US" sz="2400" dirty="0">
                <a:solidFill>
                  <a:schemeClr val="tx1"/>
                </a:solidFill>
                <a:latin typeface="Times New Roman" panose="02020603050405020304" pitchFamily="18" charset="0"/>
                <a:cs typeface="Times New Roman" panose="02020603050405020304" pitchFamily="18" charset="0"/>
              </a:rPr>
              <a:t>, 1960], </a:t>
            </a:r>
            <a:r>
              <a:rPr lang="en-US" sz="2400" dirty="0" err="1">
                <a:solidFill>
                  <a:schemeClr val="tx1"/>
                </a:solidFill>
                <a:latin typeface="Times New Roman" panose="02020603050405020304" pitchFamily="18" charset="0"/>
                <a:cs typeface="Times New Roman" panose="02020603050405020304" pitchFamily="18" charset="0"/>
              </a:rPr>
              <a:t>Dragunov’s</a:t>
            </a:r>
            <a:r>
              <a:rPr lang="en-US" sz="2400" dirty="0">
                <a:solidFill>
                  <a:schemeClr val="tx1"/>
                </a:solidFill>
                <a:latin typeface="Times New Roman" panose="02020603050405020304" pitchFamily="18" charset="0"/>
                <a:cs typeface="Times New Roman" panose="02020603050405020304" pitchFamily="18" charset="0"/>
              </a:rPr>
              <a:t> model, </a:t>
            </a:r>
            <a:r>
              <a:rPr lang="en-US" sz="2400" dirty="0" err="1">
                <a:solidFill>
                  <a:schemeClr val="tx1"/>
                </a:solidFill>
                <a:latin typeface="Times New Roman" panose="02020603050405020304" pitchFamily="18" charset="0"/>
                <a:cs typeface="Times New Roman" panose="02020603050405020304" pitchFamily="18" charset="0"/>
              </a:rPr>
              <a:t>Kleinhempel’s</a:t>
            </a:r>
            <a:r>
              <a:rPr lang="en-US" sz="2400" dirty="0">
                <a:solidFill>
                  <a:schemeClr val="tx1"/>
                </a:solidFill>
                <a:latin typeface="Times New Roman" panose="02020603050405020304" pitchFamily="18" charset="0"/>
                <a:cs typeface="Times New Roman" panose="02020603050405020304" pitchFamily="18" charset="0"/>
              </a:rPr>
              <a:t> model [</a:t>
            </a:r>
            <a:r>
              <a:rPr lang="en-US" sz="2400" dirty="0" err="1">
                <a:solidFill>
                  <a:schemeClr val="tx1"/>
                </a:solidFill>
                <a:latin typeface="Times New Roman" panose="02020603050405020304" pitchFamily="18" charset="0"/>
                <a:cs typeface="Times New Roman" panose="02020603050405020304" pitchFamily="18" charset="0"/>
              </a:rPr>
              <a:t>Kleinhempel</a:t>
            </a:r>
            <a:r>
              <a:rPr lang="en-US" sz="2400" dirty="0">
                <a:solidFill>
                  <a:schemeClr val="tx1"/>
                </a:solidFill>
                <a:latin typeface="Times New Roman" panose="02020603050405020304" pitchFamily="18" charset="0"/>
                <a:cs typeface="Times New Roman" panose="02020603050405020304" pitchFamily="18" charset="0"/>
              </a:rPr>
              <a:t>, 1970]</a:t>
            </a:r>
            <a:r>
              <a:rPr lang="ru-RU" sz="240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Stevenson’s model [1982], </a:t>
            </a:r>
            <a:r>
              <a:rPr lang="en-US" sz="2400" dirty="0" err="1">
                <a:solidFill>
                  <a:schemeClr val="tx1"/>
                </a:solidFill>
                <a:latin typeface="Times New Roman" panose="02020603050405020304" pitchFamily="18" charset="0"/>
                <a:cs typeface="Times New Roman" panose="02020603050405020304" pitchFamily="18" charset="0"/>
              </a:rPr>
              <a:t>Orlov’s</a:t>
            </a:r>
            <a:r>
              <a:rPr lang="en-US" sz="2400" dirty="0">
                <a:solidFill>
                  <a:schemeClr val="tx1"/>
                </a:solidFill>
                <a:latin typeface="Times New Roman" panose="02020603050405020304" pitchFamily="18" charset="0"/>
                <a:cs typeface="Times New Roman" panose="02020603050405020304" pitchFamily="18" charset="0"/>
              </a:rPr>
              <a:t> model [1994], etc.</a:t>
            </a:r>
          </a:p>
        </p:txBody>
      </p:sp>
      <p:sp>
        <p:nvSpPr>
          <p:cNvPr id="292" name="Rectangle 69"/>
          <p:cNvSpPr>
            <a:spLocks noChangeArrowheads="1"/>
          </p:cNvSpPr>
          <p:nvPr/>
        </p:nvSpPr>
        <p:spPr bwMode="auto">
          <a:xfrm>
            <a:off x="35793" y="-2790005"/>
            <a:ext cx="184727" cy="984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8" tIns="45719" rIns="91438" bIns="45719" numCol="1" anchor="ctr" anchorCtr="0" compatLnSpc="1">
            <a:prstTxWarp prst="textNoShape">
              <a:avLst/>
            </a:prstTxWarp>
            <a:spAutoFit/>
          </a:bodyPr>
          <a:lstStyle>
            <a:defPPr>
              <a:defRPr lang="ru-RU"/>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a:lstStyle>
          <a:p>
            <a:endParaRPr lang="ru-RU">
              <a:latin typeface="Times New Roman" pitchFamily="18" charset="0"/>
              <a:cs typeface="Times New Roman" pitchFamily="18" charset="0"/>
            </a:endParaRPr>
          </a:p>
        </p:txBody>
      </p:sp>
      <p:sp>
        <p:nvSpPr>
          <p:cNvPr id="293" name="AutoShape 87" descr="Картинки по запросу оияи"/>
          <p:cNvSpPr>
            <a:spLocks noChangeAspect="1" noChangeArrowheads="1"/>
          </p:cNvSpPr>
          <p:nvPr/>
        </p:nvSpPr>
        <p:spPr bwMode="auto">
          <a:xfrm>
            <a:off x="155575" y="-2316318"/>
            <a:ext cx="304800" cy="304801"/>
          </a:xfrm>
          <a:prstGeom prst="rect">
            <a:avLst/>
          </a:prstGeom>
          <a:noFill/>
        </p:spPr>
        <p:txBody>
          <a:bodyPr vert="horz" wrap="square" lIns="91438" tIns="45719" rIns="91438" bIns="45719" numCol="1" anchor="t" anchorCtr="0" compatLnSpc="1">
            <a:prstTxWarp prst="textNoShape">
              <a:avLst/>
            </a:prstTxWarp>
          </a:bodyPr>
          <a:lstStyle>
            <a:defPPr>
              <a:defRPr lang="ru-RU"/>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a:lstStyle>
          <a:p>
            <a:endParaRPr lang="ru-RU">
              <a:latin typeface="Times New Roman" pitchFamily="18" charset="0"/>
              <a:cs typeface="Times New Roman" pitchFamily="18" charset="0"/>
            </a:endParaRPr>
          </a:p>
        </p:txBody>
      </p:sp>
      <p:sp>
        <p:nvSpPr>
          <p:cNvPr id="298" name="Прямоугольник 297"/>
          <p:cNvSpPr/>
          <p:nvPr/>
        </p:nvSpPr>
        <p:spPr>
          <a:xfrm>
            <a:off x="0" y="6691"/>
            <a:ext cx="21386800" cy="2160240"/>
          </a:xfrm>
          <a:prstGeom prst="rect">
            <a:avLst/>
          </a:prstGeom>
          <a:solidFill>
            <a:srgbClr val="235143"/>
          </a:solidFill>
          <a:ln w="19050">
            <a:solidFill>
              <a:srgbClr val="367A65"/>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ctr"/>
            <a:r>
              <a:rPr lang="en-US" sz="4800" b="1" dirty="0"/>
              <a:t>Interaction of </a:t>
            </a:r>
            <a:r>
              <a:rPr lang="en-US" sz="4800" b="1" dirty="0" err="1"/>
              <a:t>humic</a:t>
            </a:r>
            <a:r>
              <a:rPr lang="en-US" sz="4800" b="1" dirty="0"/>
              <a:t> acids with heavy metals - a theoretical study</a:t>
            </a:r>
            <a:endParaRPr lang="ru-RU" sz="4800" dirty="0"/>
          </a:p>
          <a:p>
            <a:pPr algn="ctr"/>
            <a:r>
              <a:rPr lang="en-US" sz="2400" dirty="0" err="1"/>
              <a:t>Elizaveta</a:t>
            </a:r>
            <a:r>
              <a:rPr lang="en-US" sz="2400" dirty="0"/>
              <a:t> S. </a:t>
            </a:r>
            <a:r>
              <a:rPr lang="en-US" sz="2400" dirty="0" err="1"/>
              <a:t>Konkova</a:t>
            </a:r>
            <a:r>
              <a:rPr lang="en-US" sz="2400" dirty="0"/>
              <a:t> </a:t>
            </a:r>
            <a:r>
              <a:rPr lang="en-US" sz="2400" baseline="30000" dirty="0"/>
              <a:t>1,2</a:t>
            </a:r>
            <a:r>
              <a:rPr lang="en-US" sz="2400" dirty="0"/>
              <a:t>, Oleg N. </a:t>
            </a:r>
            <a:r>
              <a:rPr lang="en-US" sz="2400" dirty="0" err="1"/>
              <a:t>Shishilov</a:t>
            </a:r>
            <a:r>
              <a:rPr lang="en-US" sz="2400" dirty="0"/>
              <a:t> </a:t>
            </a:r>
            <a:r>
              <a:rPr lang="en-US" sz="2400" baseline="30000" dirty="0"/>
              <a:t>1</a:t>
            </a:r>
            <a:r>
              <a:rPr lang="en-US" sz="2400" dirty="0"/>
              <a:t>, Alexandra S. </a:t>
            </a:r>
            <a:r>
              <a:rPr lang="en-US" sz="2400" dirty="0" err="1"/>
              <a:t>Konkova</a:t>
            </a:r>
            <a:r>
              <a:rPr lang="en-US" sz="2400" dirty="0"/>
              <a:t> </a:t>
            </a:r>
            <a:r>
              <a:rPr lang="en-US" sz="2400" baseline="30000" dirty="0"/>
              <a:t>2</a:t>
            </a:r>
            <a:r>
              <a:rPr lang="en-US" sz="2400" dirty="0"/>
              <a:t>, Sergey A. </a:t>
            </a:r>
            <a:r>
              <a:rPr lang="en-US" sz="2400" dirty="0" err="1"/>
              <a:t>Gromov</a:t>
            </a:r>
            <a:r>
              <a:rPr lang="en-US" sz="2400" dirty="0"/>
              <a:t> </a:t>
            </a:r>
            <a:r>
              <a:rPr lang="en-US" sz="2400" baseline="30000" dirty="0"/>
              <a:t>2,3</a:t>
            </a:r>
            <a:r>
              <a:rPr lang="en-US" sz="2400" dirty="0"/>
              <a:t> </a:t>
            </a:r>
            <a:endParaRPr lang="ru-RU" sz="2400" dirty="0"/>
          </a:p>
          <a:p>
            <a:pPr algn="ctr"/>
            <a:r>
              <a:rPr lang="en-US" sz="2400" i="1" baseline="30000" dirty="0"/>
              <a:t>1</a:t>
            </a:r>
            <a:r>
              <a:rPr lang="en-US" sz="2400" i="1" dirty="0"/>
              <a:t> Russian Technological University – MIREA, Institute of Fine Chemical Technologies, </a:t>
            </a:r>
            <a:r>
              <a:rPr lang="en-US" sz="2400" i="1" dirty="0" err="1"/>
              <a:t>Vernadskogo</a:t>
            </a:r>
            <a:r>
              <a:rPr lang="en-US" sz="2400" i="1" dirty="0"/>
              <a:t> avenue 86, Moscow, 119571, Russia (e-mail: e.konkova.igce@gmail.com)</a:t>
            </a:r>
            <a:endParaRPr lang="ru-RU" sz="2400" dirty="0"/>
          </a:p>
          <a:p>
            <a:pPr algn="ctr"/>
            <a:r>
              <a:rPr lang="en-US" sz="2400" i="1" baseline="30000" dirty="0"/>
              <a:t>2</a:t>
            </a:r>
            <a:r>
              <a:rPr lang="en-US" sz="2400" i="1" dirty="0"/>
              <a:t> </a:t>
            </a:r>
            <a:r>
              <a:rPr lang="en-US" sz="2400" i="1" dirty="0" err="1"/>
              <a:t>Yu.A</a:t>
            </a:r>
            <a:r>
              <a:rPr lang="en-US" sz="2400" i="1" dirty="0"/>
              <a:t>. </a:t>
            </a:r>
            <a:r>
              <a:rPr lang="en-US" sz="2400" i="1" dirty="0" err="1"/>
              <a:t>Izrael</a:t>
            </a:r>
            <a:r>
              <a:rPr lang="en-US" sz="2400" i="1" dirty="0"/>
              <a:t> Institute of Global Climate and Ecology, Moscow, Russia</a:t>
            </a:r>
            <a:r>
              <a:rPr lang="ru-RU" sz="2400" i="1" dirty="0"/>
              <a:t>	</a:t>
            </a:r>
            <a:r>
              <a:rPr lang="en-US" sz="2400" i="1" baseline="30000" dirty="0"/>
              <a:t>3</a:t>
            </a:r>
            <a:r>
              <a:rPr lang="en-US" sz="2400" i="1" dirty="0"/>
              <a:t> Institute of Geography, Russian Academy of Sciences, Moscow, Russia </a:t>
            </a:r>
            <a:endParaRPr lang="ru-RU" sz="2400" dirty="0"/>
          </a:p>
        </p:txBody>
      </p:sp>
      <p:sp>
        <p:nvSpPr>
          <p:cNvPr id="311" name="Прямоугольник 310"/>
          <p:cNvSpPr/>
          <p:nvPr/>
        </p:nvSpPr>
        <p:spPr>
          <a:xfrm>
            <a:off x="361007" y="2250555"/>
            <a:ext cx="20629537" cy="3612016"/>
          </a:xfrm>
          <a:prstGeom prst="rect">
            <a:avLst/>
          </a:prstGeom>
          <a:solidFill>
            <a:schemeClr val="bg1"/>
          </a:solidFill>
          <a:ln w="12700" cmpd="sng">
            <a:solidFill>
              <a:srgbClr val="23514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just"/>
            <a:r>
              <a:rPr lang="en-US" sz="2800" dirty="0">
                <a:solidFill>
                  <a:schemeClr val="tx1"/>
                </a:solidFill>
                <a:latin typeface="Times New Roman" panose="02020603050405020304" pitchFamily="18" charset="0"/>
                <a:cs typeface="Times New Roman" panose="02020603050405020304" pitchFamily="18" charset="0"/>
              </a:rPr>
              <a:t>A complexation with </a:t>
            </a:r>
            <a:r>
              <a:rPr lang="en-US" sz="2800" dirty="0" err="1">
                <a:solidFill>
                  <a:schemeClr val="tx1"/>
                </a:solidFill>
                <a:latin typeface="Times New Roman" panose="02020603050405020304" pitchFamily="18" charset="0"/>
                <a:cs typeface="Times New Roman" panose="02020603050405020304" pitchFamily="18" charset="0"/>
              </a:rPr>
              <a:t>humic</a:t>
            </a:r>
            <a:r>
              <a:rPr lang="en-US" sz="2800" dirty="0">
                <a:solidFill>
                  <a:schemeClr val="tx1"/>
                </a:solidFill>
                <a:latin typeface="Times New Roman" panose="02020603050405020304" pitchFamily="18" charset="0"/>
                <a:cs typeface="Times New Roman" panose="02020603050405020304" pitchFamily="18" charset="0"/>
              </a:rPr>
              <a:t> acids </a:t>
            </a:r>
            <a:r>
              <a:rPr lang="ru-RU"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HA</a:t>
            </a:r>
            <a:r>
              <a:rPr lang="ru-RU" sz="2800"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is one of most probable pathways for binding of heavy metals in the natural environment that can prevent their further spread over the surroundings. HA have a complicate irregular structure containing up to twenty different functional groups (-COOH, -OH, -C=O, -NH</a:t>
            </a:r>
            <a:r>
              <a:rPr lang="en-US" sz="2800" baseline="-25000" dirty="0">
                <a:solidFill>
                  <a:schemeClr val="tx1"/>
                </a:solidFill>
                <a:latin typeface="Times New Roman" panose="02020603050405020304" pitchFamily="18" charset="0"/>
                <a:cs typeface="Times New Roman" panose="02020603050405020304" pitchFamily="18" charset="0"/>
              </a:rPr>
              <a:t>2</a:t>
            </a:r>
            <a:r>
              <a:rPr lang="en-US" sz="2800" dirty="0">
                <a:solidFill>
                  <a:schemeClr val="tx1"/>
                </a:solidFill>
                <a:latin typeface="Times New Roman" panose="02020603050405020304" pitchFamily="18" charset="0"/>
                <a:cs typeface="Times New Roman" panose="02020603050405020304" pitchFamily="18" charset="0"/>
              </a:rPr>
              <a:t>, -SH, - SO</a:t>
            </a:r>
            <a:r>
              <a:rPr lang="en-US" sz="2800" baseline="-25000" dirty="0">
                <a:solidFill>
                  <a:schemeClr val="tx1"/>
                </a:solidFill>
                <a:latin typeface="Times New Roman" panose="02020603050405020304" pitchFamily="18" charset="0"/>
                <a:cs typeface="Times New Roman" panose="02020603050405020304" pitchFamily="18" charset="0"/>
              </a:rPr>
              <a:t>3</a:t>
            </a:r>
            <a:r>
              <a:rPr lang="en-US" sz="2800" dirty="0">
                <a:solidFill>
                  <a:schemeClr val="tx1"/>
                </a:solidFill>
                <a:latin typeface="Times New Roman" panose="02020603050405020304" pitchFamily="18" charset="0"/>
                <a:cs typeface="Times New Roman" panose="02020603050405020304" pitchFamily="18" charset="0"/>
              </a:rPr>
              <a:t>H, etc.) and heteroatoms contents vary in wide ranges (20-35% w/w for oxygen, 1–5% w/w of nitrogen and ≤1% w/w of sulfur). Sulfur-containing groups of HA are highly active sites for complexing with heavy metals. Sulfur content is larger in organic surface layers of wetland soils compared to, for example, neighboring well-aerated soils due to enrichment of marsh soil organic matter with sulfur.</a:t>
            </a:r>
          </a:p>
          <a:p>
            <a:pPr algn="just"/>
            <a:r>
              <a:rPr lang="en-US" sz="2800" b="1" u="sng" dirty="0">
                <a:solidFill>
                  <a:schemeClr val="tx1"/>
                </a:solidFill>
                <a:latin typeface="Times New Roman" panose="02020603050405020304" pitchFamily="18" charset="0"/>
                <a:cs typeface="Times New Roman" panose="02020603050405020304" pitchFamily="18" charset="0"/>
              </a:rPr>
              <a:t>Main purpose of our study</a:t>
            </a:r>
            <a:r>
              <a:rPr lang="en-US" sz="2800" dirty="0">
                <a:solidFill>
                  <a:schemeClr val="tx1"/>
                </a:solidFill>
                <a:latin typeface="Times New Roman" panose="02020603050405020304" pitchFamily="18" charset="0"/>
                <a:cs typeface="Times New Roman" panose="02020603050405020304" pitchFamily="18" charset="0"/>
              </a:rPr>
              <a:t> was to check possibilities for binding of heavy metals ions by different functional groups of </a:t>
            </a:r>
            <a:r>
              <a:rPr lang="en-US" sz="2800" dirty="0" err="1">
                <a:solidFill>
                  <a:schemeClr val="tx1"/>
                </a:solidFill>
                <a:latin typeface="Times New Roman" panose="02020603050405020304" pitchFamily="18" charset="0"/>
                <a:cs typeface="Times New Roman" panose="02020603050405020304" pitchFamily="18" charset="0"/>
              </a:rPr>
              <a:t>humic</a:t>
            </a:r>
            <a:r>
              <a:rPr lang="en-US" sz="2800" dirty="0">
                <a:solidFill>
                  <a:schemeClr val="tx1"/>
                </a:solidFill>
                <a:latin typeface="Times New Roman" panose="02020603050405020304" pitchFamily="18" charset="0"/>
                <a:cs typeface="Times New Roman" panose="02020603050405020304" pitchFamily="18" charset="0"/>
              </a:rPr>
              <a:t> acids and evaluate storage capacity of </a:t>
            </a:r>
            <a:r>
              <a:rPr lang="en-US" sz="2800" dirty="0" err="1">
                <a:solidFill>
                  <a:schemeClr val="tx1"/>
                </a:solidFill>
                <a:latin typeface="Times New Roman" panose="02020603050405020304" pitchFamily="18" charset="0"/>
                <a:cs typeface="Times New Roman" panose="02020603050405020304" pitchFamily="18" charset="0"/>
              </a:rPr>
              <a:t>humic</a:t>
            </a:r>
            <a:r>
              <a:rPr lang="en-US" sz="2800" dirty="0">
                <a:solidFill>
                  <a:schemeClr val="tx1"/>
                </a:solidFill>
                <a:latin typeface="Times New Roman" panose="02020603050405020304" pitchFamily="18" charset="0"/>
                <a:cs typeface="Times New Roman" panose="02020603050405020304" pitchFamily="18" charset="0"/>
              </a:rPr>
              <a:t> substances towards heavy metals.</a:t>
            </a:r>
            <a:endParaRPr lang="ru-RU" sz="2800" dirty="0">
              <a:solidFill>
                <a:schemeClr val="tx1"/>
              </a:solidFill>
              <a:latin typeface="Times New Roman" pitchFamily="18" charset="0"/>
              <a:cs typeface="Times New Roman" pitchFamily="18" charset="0"/>
            </a:endParaRPr>
          </a:p>
        </p:txBody>
      </p:sp>
      <p:pic>
        <p:nvPicPr>
          <p:cNvPr id="1028" name="Picture 4" descr="D:\IGCE\EGU\2019\_SHu57FOaz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8815" y="26750214"/>
            <a:ext cx="6437753" cy="3384443"/>
          </a:xfrm>
          <a:prstGeom prst="rect">
            <a:avLst/>
          </a:prstGeom>
          <a:noFill/>
          <a:extLst>
            <a:ext uri="{909E8E84-426E-40DD-AFC4-6F175D3DCCD1}">
              <a14:hiddenFill xmlns:a14="http://schemas.microsoft.com/office/drawing/2010/main">
                <a:solidFill>
                  <a:srgbClr val="FFFFFF"/>
                </a:solidFill>
              </a14:hiddenFill>
            </a:ext>
          </a:extLst>
        </p:spPr>
      </p:pic>
      <p:sp>
        <p:nvSpPr>
          <p:cNvPr id="101" name="Прямоугольник 100"/>
          <p:cNvSpPr/>
          <p:nvPr/>
        </p:nvSpPr>
        <p:spPr>
          <a:xfrm>
            <a:off x="296864" y="24265047"/>
            <a:ext cx="20779663" cy="2324212"/>
          </a:xfrm>
          <a:prstGeom prst="rect">
            <a:avLst/>
          </a:prstGeom>
          <a:solidFill>
            <a:schemeClr val="bg1"/>
          </a:solidFill>
          <a:ln w="12700" cmpd="sng">
            <a:solidFill>
              <a:srgbClr val="23514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just"/>
            <a:r>
              <a:rPr lang="en-US" sz="3200" b="1" u="sng" dirty="0">
                <a:solidFill>
                  <a:schemeClr val="tx1"/>
                </a:solidFill>
                <a:latin typeface="Times New Roman" pitchFamily="18" charset="0"/>
                <a:cs typeface="Times New Roman" pitchFamily="18" charset="0"/>
              </a:rPr>
              <a:t>Conclusion:</a:t>
            </a:r>
            <a:r>
              <a:rPr lang="en-US" sz="3200" dirty="0">
                <a:solidFill>
                  <a:schemeClr val="tx1"/>
                </a:solidFill>
                <a:latin typeface="Times New Roman" pitchFamily="18" charset="0"/>
                <a:cs typeface="Times New Roman" pitchFamily="18" charset="0"/>
              </a:rPr>
              <a:t> Within the Stevenson’s model we investigated potential places for including sulfur containing groups. We theoretically studied </a:t>
            </a:r>
            <a:r>
              <a:rPr lang="en-US" sz="3200" dirty="0" err="1">
                <a:solidFill>
                  <a:schemeClr val="tx1"/>
                </a:solidFill>
                <a:latin typeface="Times New Roman" pitchFamily="18" charset="0"/>
                <a:cs typeface="Times New Roman" pitchFamily="18" charset="0"/>
              </a:rPr>
              <a:t>complexation</a:t>
            </a:r>
            <a:r>
              <a:rPr lang="en-US" sz="3200" dirty="0">
                <a:solidFill>
                  <a:schemeClr val="tx1"/>
                </a:solidFill>
                <a:latin typeface="Times New Roman" pitchFamily="18" charset="0"/>
                <a:cs typeface="Times New Roman" pitchFamily="18" charset="0"/>
              </a:rPr>
              <a:t> of heavy metals with different functional groups of HA. Applying PBE exchange-correlation functional and basic set SBK it was shown that SH-groups are most likely binding sites for Hg, Cd and </a:t>
            </a:r>
            <a:r>
              <a:rPr lang="en-US" sz="3200" dirty="0" err="1">
                <a:solidFill>
                  <a:schemeClr val="tx1"/>
                </a:solidFill>
                <a:latin typeface="Times New Roman" pitchFamily="18" charset="0"/>
                <a:cs typeface="Times New Roman" pitchFamily="18" charset="0"/>
              </a:rPr>
              <a:t>Pb</a:t>
            </a:r>
            <a:r>
              <a:rPr lang="en-US" sz="3200" dirty="0">
                <a:solidFill>
                  <a:schemeClr val="tx1"/>
                </a:solidFill>
                <a:latin typeface="Times New Roman" pitchFamily="18" charset="0"/>
                <a:cs typeface="Times New Roman" pitchFamily="18" charset="0"/>
              </a:rPr>
              <a:t>. In case of Cu and ,especially, </a:t>
            </a:r>
            <a:r>
              <a:rPr lang="en-US" sz="3200" dirty="0" err="1">
                <a:solidFill>
                  <a:schemeClr val="tx1"/>
                </a:solidFill>
                <a:latin typeface="Times New Roman" pitchFamily="18" charset="0"/>
                <a:cs typeface="Times New Roman" pitchFamily="18" charset="0"/>
              </a:rPr>
              <a:t>Pb</a:t>
            </a:r>
            <a:r>
              <a:rPr lang="en-US" sz="3200" dirty="0">
                <a:solidFill>
                  <a:schemeClr val="tx1"/>
                </a:solidFill>
                <a:latin typeface="Times New Roman" pitchFamily="18" charset="0"/>
                <a:cs typeface="Times New Roman" pitchFamily="18" charset="0"/>
              </a:rPr>
              <a:t> the O-containing carboxyl groups are highly competitive and could be preferable for </a:t>
            </a:r>
            <a:r>
              <a:rPr lang="en-US" sz="3200" dirty="0" err="1">
                <a:solidFill>
                  <a:schemeClr val="tx1"/>
                </a:solidFill>
                <a:latin typeface="Times New Roman" pitchFamily="18" charset="0"/>
                <a:cs typeface="Times New Roman" pitchFamily="18" charset="0"/>
              </a:rPr>
              <a:t>complexation</a:t>
            </a:r>
            <a:r>
              <a:rPr lang="en-US" sz="3200" dirty="0">
                <a:solidFill>
                  <a:schemeClr val="tx1"/>
                </a:solidFill>
                <a:latin typeface="Times New Roman" pitchFamily="18" charset="0"/>
                <a:cs typeface="Times New Roman" pitchFamily="18" charset="0"/>
              </a:rPr>
              <a:t>.</a:t>
            </a:r>
            <a:endParaRPr lang="ru-RU" sz="3200" dirty="0">
              <a:solidFill>
                <a:schemeClr val="tx1"/>
              </a:solidFill>
              <a:latin typeface="Times New Roman" pitchFamily="18" charset="0"/>
              <a:cs typeface="Times New Roman" pitchFamily="18" charset="0"/>
            </a:endParaRPr>
          </a:p>
        </p:txBody>
      </p:sp>
      <p:sp>
        <p:nvSpPr>
          <p:cNvPr id="22" name="Прямоугольник 21"/>
          <p:cNvSpPr/>
          <p:nvPr/>
        </p:nvSpPr>
        <p:spPr>
          <a:xfrm>
            <a:off x="10774027" y="11588779"/>
            <a:ext cx="10304797" cy="3732456"/>
          </a:xfrm>
          <a:prstGeom prst="rect">
            <a:avLst/>
          </a:prstGeom>
          <a:solidFill>
            <a:schemeClr val="bg1"/>
          </a:solidFill>
          <a:ln w="12700" cmpd="sng">
            <a:solidFill>
              <a:srgbClr val="23514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indent="360000" algn="just"/>
            <a:r>
              <a:rPr lang="en-US" sz="2400" dirty="0">
                <a:solidFill>
                  <a:schemeClr val="tx1"/>
                </a:solidFill>
                <a:latin typeface="Times New Roman" pitchFamily="18" charset="0"/>
                <a:cs typeface="Times New Roman" pitchFamily="18" charset="0"/>
              </a:rPr>
              <a:t>Four heavy metals were chosen for the study: mercury, cadmium, copper and lead. Their ions in formal oxidation state +2 were placed to sulfur, hydroxyl and carboxyl groups consistently (sequence of placements is on fig 1). Coordination environment of every ion was completed with OH and H</a:t>
            </a:r>
            <a:r>
              <a:rPr lang="en-US" sz="2400" baseline="-25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O in such a way that complex in general is electroneutral and the ions have characteristic coordination environment and coordination number (2 for Hg</a:t>
            </a:r>
            <a:r>
              <a:rPr lang="en-US" sz="2400" baseline="30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and 4 for Cu</a:t>
            </a:r>
            <a:r>
              <a:rPr lang="en-US" sz="2400" baseline="30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Cd</a:t>
            </a:r>
            <a:r>
              <a:rPr lang="en-US" sz="2400" baseline="30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and Pb</a:t>
            </a:r>
            <a:r>
              <a:rPr lang="en-US" sz="2400" baseline="30000" dirty="0">
                <a:solidFill>
                  <a:schemeClr val="tx1"/>
                </a:solidFill>
                <a:latin typeface="Times New Roman" pitchFamily="18" charset="0"/>
                <a:cs typeface="Times New Roman" pitchFamily="18" charset="0"/>
              </a:rPr>
              <a:t>2+</a:t>
            </a:r>
            <a:r>
              <a:rPr lang="en-US" sz="2400" dirty="0">
                <a:solidFill>
                  <a:schemeClr val="tx1"/>
                </a:solidFill>
                <a:latin typeface="Times New Roman" pitchFamily="18" charset="0"/>
                <a:cs typeface="Times New Roman" pitchFamily="18" charset="0"/>
              </a:rPr>
              <a:t>. All calculations were performed in the frame of scalar-relativistic approximation of DFT method using the </a:t>
            </a:r>
            <a:r>
              <a:rPr lang="en-US" sz="2400" dirty="0" err="1">
                <a:solidFill>
                  <a:schemeClr val="tx1"/>
                </a:solidFill>
                <a:latin typeface="Times New Roman" pitchFamily="18" charset="0"/>
                <a:cs typeface="Times New Roman" pitchFamily="18" charset="0"/>
              </a:rPr>
              <a:t>Priroda</a:t>
            </a:r>
            <a:r>
              <a:rPr lang="en-US" sz="2400" dirty="0">
                <a:solidFill>
                  <a:schemeClr val="tx1"/>
                </a:solidFill>
                <a:latin typeface="Times New Roman" pitchFamily="18" charset="0"/>
                <a:cs typeface="Times New Roman" pitchFamily="18" charset="0"/>
              </a:rPr>
              <a:t> program with PBE functional and SBK basis. Full geometry optimization and calculations of energy and IR frequencies were carried out (absence of imaginary frequencies was used a global minima criteria) </a:t>
            </a:r>
          </a:p>
        </p:txBody>
      </p:sp>
      <p:sp>
        <p:nvSpPr>
          <p:cNvPr id="17" name="Прямоугольник 16">
            <a:extLst>
              <a:ext uri="{FF2B5EF4-FFF2-40B4-BE49-F238E27FC236}">
                <a16:creationId xmlns="" xmlns:a16="http://schemas.microsoft.com/office/drawing/2014/main" id="{0CF223F2-BE03-4D33-B396-3CE4623B222C}"/>
              </a:ext>
            </a:extLst>
          </p:cNvPr>
          <p:cNvSpPr/>
          <p:nvPr/>
        </p:nvSpPr>
        <p:spPr>
          <a:xfrm>
            <a:off x="361007" y="6138987"/>
            <a:ext cx="10189517" cy="556107"/>
          </a:xfrm>
          <a:prstGeom prst="rect">
            <a:avLst/>
          </a:prstGeom>
          <a:solidFill>
            <a:srgbClr val="235143"/>
          </a:solidFill>
          <a:ln w="19050">
            <a:solidFill>
              <a:srgbClr val="367A65"/>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ctr"/>
            <a:r>
              <a:rPr lang="en-US" sz="3200" b="1" dirty="0"/>
              <a:t>Selection of HA model</a:t>
            </a:r>
            <a:endParaRPr lang="ru-RU" sz="1400" dirty="0"/>
          </a:p>
        </p:txBody>
      </p:sp>
      <p:sp>
        <p:nvSpPr>
          <p:cNvPr id="19" name="Прямоугольник 18">
            <a:extLst>
              <a:ext uri="{FF2B5EF4-FFF2-40B4-BE49-F238E27FC236}">
                <a16:creationId xmlns="" xmlns:a16="http://schemas.microsoft.com/office/drawing/2014/main" id="{373BF96E-146E-4546-B7C2-563FBC34F2C8}"/>
              </a:ext>
            </a:extLst>
          </p:cNvPr>
          <p:cNvSpPr/>
          <p:nvPr/>
        </p:nvSpPr>
        <p:spPr>
          <a:xfrm>
            <a:off x="307975" y="12475692"/>
            <a:ext cx="10242549" cy="2520280"/>
          </a:xfrm>
          <a:prstGeom prst="rect">
            <a:avLst/>
          </a:prstGeom>
          <a:solidFill>
            <a:schemeClr val="bg1"/>
          </a:solidFill>
          <a:ln w="12700" cmpd="sng">
            <a:solidFill>
              <a:srgbClr val="23514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just">
              <a:lnSpc>
                <a:spcPct val="90000"/>
              </a:lnSpc>
            </a:pPr>
            <a:r>
              <a:rPr lang="en-US" sz="2400" dirty="0">
                <a:solidFill>
                  <a:schemeClr val="tx1"/>
                </a:solidFill>
                <a:latin typeface="Times New Roman" panose="02020603050405020304" pitchFamily="18" charset="0"/>
                <a:cs typeface="Times New Roman" panose="02020603050405020304" pitchFamily="18" charset="0"/>
              </a:rPr>
              <a:t>We analyzed the listed above models considering several parameters: presence of key functional groups, ratio between the groups, ratio between aliphatic and aromatic parts and total size of molecule, which is also important taking into account time required for calculations. Following these criteria we chosen Stevenson’s model as the most suitable for our study. The only disadvantages is absence of S-containing groups in the model, so as the first step we determined the most probably positions for -SH and -SO</a:t>
            </a:r>
            <a:r>
              <a:rPr lang="en-US" sz="2400" baseline="-25000" dirty="0">
                <a:solidFill>
                  <a:schemeClr val="tx1"/>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H groups (see below).</a:t>
            </a:r>
          </a:p>
        </p:txBody>
      </p:sp>
      <p:sp>
        <p:nvSpPr>
          <p:cNvPr id="23" name="Прямоугольник 22">
            <a:extLst>
              <a:ext uri="{FF2B5EF4-FFF2-40B4-BE49-F238E27FC236}">
                <a16:creationId xmlns="" xmlns:a16="http://schemas.microsoft.com/office/drawing/2014/main" id="{E0C38337-0179-415D-9381-389794B26A70}"/>
              </a:ext>
            </a:extLst>
          </p:cNvPr>
          <p:cNvSpPr/>
          <p:nvPr/>
        </p:nvSpPr>
        <p:spPr>
          <a:xfrm>
            <a:off x="306610" y="15140769"/>
            <a:ext cx="10242549" cy="556107"/>
          </a:xfrm>
          <a:prstGeom prst="rect">
            <a:avLst/>
          </a:prstGeom>
          <a:solidFill>
            <a:srgbClr val="235143"/>
          </a:solidFill>
          <a:ln w="19050">
            <a:solidFill>
              <a:srgbClr val="367A65"/>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ctr"/>
            <a:r>
              <a:rPr lang="en-US" sz="3200" b="1" dirty="0"/>
              <a:t>Modification of Stevenson’s model</a:t>
            </a:r>
            <a:endParaRPr lang="ru-RU" sz="1400" dirty="0"/>
          </a:p>
        </p:txBody>
      </p:sp>
      <p:sp>
        <p:nvSpPr>
          <p:cNvPr id="24" name="Прямоугольник 23">
            <a:extLst>
              <a:ext uri="{FF2B5EF4-FFF2-40B4-BE49-F238E27FC236}">
                <a16:creationId xmlns="" xmlns:a16="http://schemas.microsoft.com/office/drawing/2014/main" id="{DD49F9A7-4EF8-4CFF-8845-E36F690C11C0}"/>
              </a:ext>
            </a:extLst>
          </p:cNvPr>
          <p:cNvSpPr/>
          <p:nvPr/>
        </p:nvSpPr>
        <p:spPr>
          <a:xfrm>
            <a:off x="10774028" y="10947747"/>
            <a:ext cx="10206756" cy="473011"/>
          </a:xfrm>
          <a:prstGeom prst="rect">
            <a:avLst/>
          </a:prstGeom>
          <a:solidFill>
            <a:srgbClr val="235143"/>
          </a:solidFill>
          <a:ln w="19050">
            <a:solidFill>
              <a:srgbClr val="367A65"/>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ctr"/>
            <a:r>
              <a:rPr lang="en-US" sz="3200" b="1" dirty="0"/>
              <a:t>Complexation of heavy metals with HA</a:t>
            </a:r>
            <a:endParaRPr lang="ru-RU" sz="1400" dirty="0"/>
          </a:p>
        </p:txBody>
      </p:sp>
      <p:sp>
        <p:nvSpPr>
          <p:cNvPr id="25" name="Прямоугольник 24">
            <a:extLst>
              <a:ext uri="{FF2B5EF4-FFF2-40B4-BE49-F238E27FC236}">
                <a16:creationId xmlns="" xmlns:a16="http://schemas.microsoft.com/office/drawing/2014/main" id="{3894540A-CBD3-46EC-9492-C26141A3DC03}"/>
              </a:ext>
            </a:extLst>
          </p:cNvPr>
          <p:cNvSpPr/>
          <p:nvPr/>
        </p:nvSpPr>
        <p:spPr>
          <a:xfrm>
            <a:off x="296864" y="15834974"/>
            <a:ext cx="10242549" cy="2525418"/>
          </a:xfrm>
          <a:prstGeom prst="rect">
            <a:avLst/>
          </a:prstGeom>
          <a:solidFill>
            <a:schemeClr val="bg1"/>
          </a:solidFill>
          <a:ln w="12700" cmpd="sng">
            <a:solidFill>
              <a:srgbClr val="23514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just"/>
            <a:r>
              <a:rPr lang="en-US" sz="2400" dirty="0">
                <a:solidFill>
                  <a:schemeClr val="tx1"/>
                </a:solidFill>
                <a:latin typeface="Times New Roman" panose="02020603050405020304" pitchFamily="18" charset="0"/>
                <a:cs typeface="Times New Roman" panose="02020603050405020304" pitchFamily="18" charset="0"/>
              </a:rPr>
              <a:t>Stevenson’s model of </a:t>
            </a:r>
            <a:r>
              <a:rPr lang="en-US" sz="2400" dirty="0" err="1">
                <a:solidFill>
                  <a:schemeClr val="tx1"/>
                </a:solidFill>
                <a:latin typeface="Times New Roman" panose="02020603050405020304" pitchFamily="18" charset="0"/>
                <a:cs typeface="Times New Roman" panose="02020603050405020304" pitchFamily="18" charset="0"/>
              </a:rPr>
              <a:t>humic</a:t>
            </a:r>
            <a:r>
              <a:rPr lang="en-US" sz="2400" dirty="0">
                <a:solidFill>
                  <a:schemeClr val="tx1"/>
                </a:solidFill>
                <a:latin typeface="Times New Roman" panose="02020603050405020304" pitchFamily="18" charset="0"/>
                <a:cs typeface="Times New Roman" panose="02020603050405020304" pitchFamily="18" charset="0"/>
              </a:rPr>
              <a:t> molecule structure was modified at the preliminary stage of investigation. Modification was carried out through placing S-containing groups (-SH and -SO</a:t>
            </a:r>
            <a:r>
              <a:rPr lang="en-US" sz="2400" baseline="-25000" dirty="0">
                <a:solidFill>
                  <a:schemeClr val="tx1"/>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H) instead of different HO-groups (figure 2) followed by comparison of energy for corresponding isomers. Semi-empirical method PM3 was used for geometry optimization and calculations of energy and IR frequencies (absence of imaginary frequencies was used a global minima criteria). Results are given in figure 1 and table.</a:t>
            </a:r>
            <a:endParaRPr lang="ru-RU" sz="2400" dirty="0">
              <a:solidFill>
                <a:schemeClr val="tx1"/>
              </a:solidFill>
              <a:latin typeface="Times New Roman" pitchFamily="18" charset="0"/>
              <a:cs typeface="Times New Roman" pitchFamily="18" charset="0"/>
            </a:endParaRPr>
          </a:p>
        </p:txBody>
      </p:sp>
      <p:sp>
        <p:nvSpPr>
          <p:cNvPr id="26" name="Прямоугольник 25">
            <a:extLst>
              <a:ext uri="{FF2B5EF4-FFF2-40B4-BE49-F238E27FC236}">
                <a16:creationId xmlns="" xmlns:a16="http://schemas.microsoft.com/office/drawing/2014/main" id="{3894540A-CBD3-46EC-9492-C26141A3DC03}"/>
              </a:ext>
            </a:extLst>
          </p:cNvPr>
          <p:cNvSpPr/>
          <p:nvPr/>
        </p:nvSpPr>
        <p:spPr>
          <a:xfrm>
            <a:off x="296864" y="22180420"/>
            <a:ext cx="10271153" cy="1928826"/>
          </a:xfrm>
          <a:prstGeom prst="rect">
            <a:avLst/>
          </a:prstGeom>
          <a:solidFill>
            <a:schemeClr val="bg1"/>
          </a:solidFill>
          <a:ln w="12700" cmpd="sng">
            <a:solidFill>
              <a:srgbClr val="235143"/>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defPPr>
              <a:defRPr lang="ru-RU"/>
            </a:defPPr>
            <a:lvl1pPr marL="0" algn="l" defTabSz="2952323" rtl="0" eaLnBrk="1" latinLnBrk="0" hangingPunct="1">
              <a:defRPr sz="5800" kern="1200">
                <a:solidFill>
                  <a:schemeClr val="lt1"/>
                </a:solidFill>
                <a:latin typeface="+mn-lt"/>
                <a:ea typeface="+mn-ea"/>
                <a:cs typeface="+mn-cs"/>
              </a:defRPr>
            </a:lvl1pPr>
            <a:lvl2pPr marL="1476162" algn="l" defTabSz="2952323" rtl="0" eaLnBrk="1" latinLnBrk="0" hangingPunct="1">
              <a:defRPr sz="5800" kern="1200">
                <a:solidFill>
                  <a:schemeClr val="lt1"/>
                </a:solidFill>
                <a:latin typeface="+mn-lt"/>
                <a:ea typeface="+mn-ea"/>
                <a:cs typeface="+mn-cs"/>
              </a:defRPr>
            </a:lvl2pPr>
            <a:lvl3pPr marL="2952323" algn="l" defTabSz="2952323" rtl="0" eaLnBrk="1" latinLnBrk="0" hangingPunct="1">
              <a:defRPr sz="5800" kern="1200">
                <a:solidFill>
                  <a:schemeClr val="lt1"/>
                </a:solidFill>
                <a:latin typeface="+mn-lt"/>
                <a:ea typeface="+mn-ea"/>
                <a:cs typeface="+mn-cs"/>
              </a:defRPr>
            </a:lvl3pPr>
            <a:lvl4pPr marL="4428485" algn="l" defTabSz="2952323" rtl="0" eaLnBrk="1" latinLnBrk="0" hangingPunct="1">
              <a:defRPr sz="5800" kern="1200">
                <a:solidFill>
                  <a:schemeClr val="lt1"/>
                </a:solidFill>
                <a:latin typeface="+mn-lt"/>
                <a:ea typeface="+mn-ea"/>
                <a:cs typeface="+mn-cs"/>
              </a:defRPr>
            </a:lvl4pPr>
            <a:lvl5pPr marL="5904647" algn="l" defTabSz="2952323" rtl="0" eaLnBrk="1" latinLnBrk="0" hangingPunct="1">
              <a:defRPr sz="5800" kern="1200">
                <a:solidFill>
                  <a:schemeClr val="lt1"/>
                </a:solidFill>
                <a:latin typeface="+mn-lt"/>
                <a:ea typeface="+mn-ea"/>
                <a:cs typeface="+mn-cs"/>
              </a:defRPr>
            </a:lvl5pPr>
            <a:lvl6pPr marL="7380808" algn="l" defTabSz="2952323" rtl="0" eaLnBrk="1" latinLnBrk="0" hangingPunct="1">
              <a:defRPr sz="5800" kern="1200">
                <a:solidFill>
                  <a:schemeClr val="lt1"/>
                </a:solidFill>
                <a:latin typeface="+mn-lt"/>
                <a:ea typeface="+mn-ea"/>
                <a:cs typeface="+mn-cs"/>
              </a:defRPr>
            </a:lvl6pPr>
            <a:lvl7pPr marL="8856970" algn="l" defTabSz="2952323" rtl="0" eaLnBrk="1" latinLnBrk="0" hangingPunct="1">
              <a:defRPr sz="5800" kern="1200">
                <a:solidFill>
                  <a:schemeClr val="lt1"/>
                </a:solidFill>
                <a:latin typeface="+mn-lt"/>
                <a:ea typeface="+mn-ea"/>
                <a:cs typeface="+mn-cs"/>
              </a:defRPr>
            </a:lvl7pPr>
            <a:lvl8pPr marL="10333131" algn="l" defTabSz="2952323" rtl="0" eaLnBrk="1" latinLnBrk="0" hangingPunct="1">
              <a:defRPr sz="5800" kern="1200">
                <a:solidFill>
                  <a:schemeClr val="lt1"/>
                </a:solidFill>
                <a:latin typeface="+mn-lt"/>
                <a:ea typeface="+mn-ea"/>
                <a:cs typeface="+mn-cs"/>
              </a:defRPr>
            </a:lvl8pPr>
            <a:lvl9pPr marL="11809293" algn="l" defTabSz="2952323" rtl="0" eaLnBrk="1" latinLnBrk="0" hangingPunct="1">
              <a:defRPr sz="5800" kern="1200">
                <a:solidFill>
                  <a:schemeClr val="lt1"/>
                </a:solidFill>
                <a:latin typeface="+mn-lt"/>
                <a:ea typeface="+mn-ea"/>
                <a:cs typeface="+mn-cs"/>
              </a:defRPr>
            </a:lvl9pPr>
          </a:lstStyle>
          <a:p>
            <a:pPr algn="just"/>
            <a:r>
              <a:rPr lang="en-US" sz="2400" dirty="0">
                <a:solidFill>
                  <a:schemeClr val="tx1"/>
                </a:solidFill>
                <a:latin typeface="Times New Roman" panose="02020603050405020304" pitchFamily="18" charset="0"/>
                <a:cs typeface="Times New Roman" panose="02020603050405020304" pitchFamily="18" charset="0"/>
              </a:rPr>
              <a:t>For both –SH and –SO</a:t>
            </a:r>
            <a:r>
              <a:rPr lang="en-US" sz="2400" baseline="-25000" dirty="0">
                <a:solidFill>
                  <a:schemeClr val="tx1"/>
                </a:solidFill>
                <a:latin typeface="Times New Roman" panose="02020603050405020304" pitchFamily="18" charset="0"/>
                <a:cs typeface="Times New Roman" panose="02020603050405020304" pitchFamily="18" charset="0"/>
              </a:rPr>
              <a:t>3</a:t>
            </a:r>
            <a:r>
              <a:rPr lang="en-US" sz="2400" dirty="0">
                <a:solidFill>
                  <a:schemeClr val="tx1"/>
                </a:solidFill>
                <a:latin typeface="Times New Roman" panose="02020603050405020304" pitchFamily="18" charset="0"/>
                <a:cs typeface="Times New Roman" panose="02020603050405020304" pitchFamily="18" charset="0"/>
              </a:rPr>
              <a:t>H groups position 4 was found to be the most probable location of S-containing groups in the molecule of </a:t>
            </a:r>
            <a:r>
              <a:rPr lang="en-US" sz="2400" dirty="0" err="1">
                <a:solidFill>
                  <a:schemeClr val="tx1"/>
                </a:solidFill>
                <a:latin typeface="Times New Roman" panose="02020603050405020304" pitchFamily="18" charset="0"/>
                <a:cs typeface="Times New Roman" panose="02020603050405020304" pitchFamily="18" charset="0"/>
              </a:rPr>
              <a:t>humic</a:t>
            </a:r>
            <a:r>
              <a:rPr lang="en-US" sz="2400" dirty="0">
                <a:solidFill>
                  <a:schemeClr val="tx1"/>
                </a:solidFill>
                <a:latin typeface="Times New Roman" panose="02020603050405020304" pitchFamily="18" charset="0"/>
                <a:cs typeface="Times New Roman" panose="02020603050405020304" pitchFamily="18" charset="0"/>
              </a:rPr>
              <a:t> acid in the frame of Stevenson’s model. This position also seems to be preferable from the point of view of metals ions coordination since it is not too much </a:t>
            </a:r>
            <a:r>
              <a:rPr lang="en-US" sz="2400">
                <a:solidFill>
                  <a:schemeClr val="tx1"/>
                </a:solidFill>
                <a:latin typeface="Times New Roman" panose="02020603050405020304" pitchFamily="18" charset="0"/>
                <a:cs typeface="Times New Roman" panose="02020603050405020304" pitchFamily="18" charset="0"/>
              </a:rPr>
              <a:t>sterically hindered.</a:t>
            </a:r>
            <a:endParaRPr lang="ru-RU" altLang="ru-RU" sz="2400" dirty="0">
              <a:solidFill>
                <a:schemeClr val="tx1"/>
              </a:solidFill>
              <a:latin typeface="Times New Roman" pitchFamily="18" charset="0"/>
              <a:cs typeface="Times New Roman" pitchFamily="18" charset="0"/>
            </a:endParaRPr>
          </a:p>
        </p:txBody>
      </p:sp>
      <p:pic>
        <p:nvPicPr>
          <p:cNvPr id="3" name="Picture 3" descr="C:\Documents and Settings\offozavr\Рабочий стол\Screenshot_2019-04-04-15-20-51-675_com.google.android.apps.docs.png"/>
          <p:cNvPicPr>
            <a:picLocks noChangeAspect="1" noChangeArrowheads="1"/>
          </p:cNvPicPr>
          <p:nvPr/>
        </p:nvPicPr>
        <p:blipFill>
          <a:blip r:embed="rId4"/>
          <a:srcRect/>
          <a:stretch>
            <a:fillRect/>
          </a:stretch>
        </p:blipFill>
        <p:spPr bwMode="auto">
          <a:xfrm>
            <a:off x="296864" y="18509896"/>
            <a:ext cx="5841313" cy="3606800"/>
          </a:xfrm>
          <a:prstGeom prst="rect">
            <a:avLst/>
          </a:prstGeom>
          <a:noFill/>
        </p:spPr>
      </p:pic>
      <p:graphicFrame>
        <p:nvGraphicFramePr>
          <p:cNvPr id="33" name="Таблица 32"/>
          <p:cNvGraphicFramePr>
            <a:graphicFrameLocks noGrp="1"/>
          </p:cNvGraphicFramePr>
          <p:nvPr>
            <p:extLst>
              <p:ext uri="{D42A27DB-BD31-4B8C-83A1-F6EECF244321}">
                <p14:modId xmlns:p14="http://schemas.microsoft.com/office/powerpoint/2010/main" val="3044609798"/>
              </p:ext>
            </p:extLst>
          </p:nvPr>
        </p:nvGraphicFramePr>
        <p:xfrm>
          <a:off x="10762488" y="20621539"/>
          <a:ext cx="10314040" cy="3444240"/>
        </p:xfrm>
        <a:graphic>
          <a:graphicData uri="http://schemas.openxmlformats.org/drawingml/2006/table">
            <a:tbl>
              <a:tblPr firstRow="1" bandRow="1">
                <a:tableStyleId>{5C22544A-7EE6-4342-B048-85BDC9FD1C3A}</a:tableStyleId>
              </a:tblPr>
              <a:tblGrid>
                <a:gridCol w="2062808">
                  <a:extLst>
                    <a:ext uri="{9D8B030D-6E8A-4147-A177-3AD203B41FA5}">
                      <a16:colId xmlns="" xmlns:a16="http://schemas.microsoft.com/office/drawing/2014/main" val="20000"/>
                    </a:ext>
                  </a:extLst>
                </a:gridCol>
                <a:gridCol w="2062808">
                  <a:extLst>
                    <a:ext uri="{9D8B030D-6E8A-4147-A177-3AD203B41FA5}">
                      <a16:colId xmlns="" xmlns:a16="http://schemas.microsoft.com/office/drawing/2014/main" val="20001"/>
                    </a:ext>
                  </a:extLst>
                </a:gridCol>
                <a:gridCol w="2062808">
                  <a:extLst>
                    <a:ext uri="{9D8B030D-6E8A-4147-A177-3AD203B41FA5}">
                      <a16:colId xmlns="" xmlns:a16="http://schemas.microsoft.com/office/drawing/2014/main" val="20002"/>
                    </a:ext>
                  </a:extLst>
                </a:gridCol>
                <a:gridCol w="2062808">
                  <a:extLst>
                    <a:ext uri="{9D8B030D-6E8A-4147-A177-3AD203B41FA5}">
                      <a16:colId xmlns="" xmlns:a16="http://schemas.microsoft.com/office/drawing/2014/main" val="20003"/>
                    </a:ext>
                  </a:extLst>
                </a:gridCol>
                <a:gridCol w="2062808">
                  <a:extLst>
                    <a:ext uri="{9D8B030D-6E8A-4147-A177-3AD203B41FA5}">
                      <a16:colId xmlns="" xmlns:a16="http://schemas.microsoft.com/office/drawing/2014/main" val="20004"/>
                    </a:ext>
                  </a:extLst>
                </a:gridCol>
              </a:tblGrid>
              <a:tr h="221949">
                <a:tc gridSpan="5">
                  <a:txBody>
                    <a:bodyPr/>
                    <a:lstStyle/>
                    <a:p>
                      <a:pPr marL="0" marR="0" indent="0" algn="ctr" defTabSz="2952266"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Relative energies of isomers containing </a:t>
                      </a:r>
                    </a:p>
                    <a:p>
                      <a:pPr marL="0" marR="0" indent="0" algn="ctr" defTabSz="2952266"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ions of heavy metals, kcal/mol</a:t>
                      </a:r>
                      <a:endParaRPr lang="ru-RU" sz="2800" dirty="0">
                        <a:latin typeface="Times New Roman" panose="02020603050405020304" pitchFamily="18" charset="0"/>
                        <a:cs typeface="Times New Roman" panose="02020603050405020304" pitchFamily="18" charset="0"/>
                      </a:endParaRPr>
                    </a:p>
                  </a:txBody>
                  <a:tcPr/>
                </a:tc>
                <a:tc hMerge="1">
                  <a:txBody>
                    <a:bodyPr/>
                    <a:lstStyle/>
                    <a:p>
                      <a:endParaRPr lang="ru-RU" sz="2400" dirty="0"/>
                    </a:p>
                  </a:txBody>
                  <a:tcPr/>
                </a:tc>
                <a:tc hMerge="1">
                  <a:txBody>
                    <a:bodyPr/>
                    <a:lstStyle/>
                    <a:p>
                      <a:pPr marL="0" marR="0" indent="0" algn="l" defTabSz="2952266" rtl="0" eaLnBrk="1" fontAlgn="auto" latinLnBrk="0" hangingPunct="1">
                        <a:lnSpc>
                          <a:spcPct val="100000"/>
                        </a:lnSpc>
                        <a:spcBef>
                          <a:spcPts val="0"/>
                        </a:spcBef>
                        <a:spcAft>
                          <a:spcPts val="0"/>
                        </a:spcAft>
                        <a:buClrTx/>
                        <a:buSzTx/>
                        <a:buFontTx/>
                        <a:buNone/>
                        <a:tabLst/>
                        <a:defRPr/>
                      </a:pPr>
                      <a:endParaRPr lang="ru-RU" sz="2400" dirty="0"/>
                    </a:p>
                  </a:txBody>
                  <a:tcPr/>
                </a:tc>
                <a:tc hMerge="1">
                  <a:txBody>
                    <a:bodyPr/>
                    <a:lstStyle/>
                    <a:p>
                      <a:pPr marL="0" marR="0" indent="0" algn="l" defTabSz="2952266" rtl="0" eaLnBrk="1" fontAlgn="auto" latinLnBrk="0" hangingPunct="1">
                        <a:lnSpc>
                          <a:spcPct val="100000"/>
                        </a:lnSpc>
                        <a:spcBef>
                          <a:spcPts val="0"/>
                        </a:spcBef>
                        <a:spcAft>
                          <a:spcPts val="0"/>
                        </a:spcAft>
                        <a:buClrTx/>
                        <a:buSzTx/>
                        <a:buFontTx/>
                        <a:buNone/>
                        <a:tabLst/>
                        <a:defRPr/>
                      </a:pPr>
                      <a:endParaRPr lang="ru-RU" sz="2400" dirty="0"/>
                    </a:p>
                  </a:txBody>
                  <a:tcPr/>
                </a:tc>
                <a:tc hMerge="1">
                  <a:txBody>
                    <a:bodyPr/>
                    <a:lstStyle/>
                    <a:p>
                      <a:pPr marL="0" marR="0" indent="0" algn="l" defTabSz="2952266" rtl="0" eaLnBrk="1" fontAlgn="auto" latinLnBrk="0" hangingPunct="1">
                        <a:lnSpc>
                          <a:spcPct val="100000"/>
                        </a:lnSpc>
                        <a:spcBef>
                          <a:spcPts val="0"/>
                        </a:spcBef>
                        <a:spcAft>
                          <a:spcPts val="0"/>
                        </a:spcAft>
                        <a:buClrTx/>
                        <a:buSzTx/>
                        <a:buFontTx/>
                        <a:buNone/>
                        <a:tabLst/>
                        <a:defRPr/>
                      </a:pPr>
                      <a:endParaRPr lang="ru-RU" sz="2400" dirty="0"/>
                    </a:p>
                  </a:txBody>
                  <a:tcPr/>
                </a:tc>
                <a:extLst>
                  <a:ext uri="{0D108BD9-81ED-4DB2-BD59-A6C34878D82A}">
                    <a16:rowId xmlns="" xmlns:a16="http://schemas.microsoft.com/office/drawing/2014/main" val="10000"/>
                  </a:ext>
                </a:extLst>
              </a:tr>
              <a:tr h="734138">
                <a:tc>
                  <a:txBody>
                    <a:bodyPr/>
                    <a:lstStyle/>
                    <a:p>
                      <a:pPr algn="ctr"/>
                      <a:r>
                        <a:rPr lang="en-US" sz="2800" dirty="0">
                          <a:latin typeface="Times New Roman" panose="02020603050405020304" pitchFamily="18" charset="0"/>
                          <a:cs typeface="Times New Roman" panose="02020603050405020304" pitchFamily="18" charset="0"/>
                        </a:rPr>
                        <a:t>Coordinated group</a:t>
                      </a:r>
                      <a:endParaRPr lang="ru-RU" sz="2800" dirty="0">
                        <a:latin typeface="Times New Roman" panose="02020603050405020304" pitchFamily="18" charset="0"/>
                        <a:cs typeface="Times New Roman" panose="02020603050405020304" pitchFamily="18" charset="0"/>
                      </a:endParaRPr>
                    </a:p>
                  </a:txBody>
                  <a:tcPr/>
                </a:tc>
                <a:tc>
                  <a:txBody>
                    <a:bodyPr/>
                    <a:lstStyle/>
                    <a:p>
                      <a:pPr marL="0" marR="0" indent="0" algn="ctr" defTabSz="2952266"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Hg</a:t>
                      </a:r>
                      <a:endParaRPr lang="ru-RU" sz="2800" dirty="0">
                        <a:latin typeface="Times New Roman" panose="02020603050405020304" pitchFamily="18" charset="0"/>
                        <a:cs typeface="Times New Roman" panose="02020603050405020304" pitchFamily="18" charset="0"/>
                      </a:endParaRPr>
                    </a:p>
                  </a:txBody>
                  <a:tcPr/>
                </a:tc>
                <a:tc>
                  <a:txBody>
                    <a:bodyPr/>
                    <a:lstStyle/>
                    <a:p>
                      <a:pPr marL="0" marR="0" indent="0" algn="ctr" defTabSz="2952266"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Cd</a:t>
                      </a:r>
                      <a:endParaRPr lang="ru-RU" sz="2800" dirty="0">
                        <a:latin typeface="Times New Roman" panose="02020603050405020304" pitchFamily="18" charset="0"/>
                        <a:cs typeface="Times New Roman" panose="02020603050405020304" pitchFamily="18" charset="0"/>
                      </a:endParaRPr>
                    </a:p>
                  </a:txBody>
                  <a:tcPr/>
                </a:tc>
                <a:tc>
                  <a:txBody>
                    <a:bodyPr/>
                    <a:lstStyle/>
                    <a:p>
                      <a:pPr marL="0" marR="0" indent="0" algn="ctr" defTabSz="2952266"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Cu</a:t>
                      </a:r>
                      <a:endParaRPr lang="ru-RU" sz="2800" dirty="0">
                        <a:latin typeface="Times New Roman" panose="02020603050405020304" pitchFamily="18" charset="0"/>
                        <a:cs typeface="Times New Roman" panose="02020603050405020304" pitchFamily="18" charset="0"/>
                      </a:endParaRPr>
                    </a:p>
                  </a:txBody>
                  <a:tcPr/>
                </a:tc>
                <a:tc>
                  <a:txBody>
                    <a:bodyPr/>
                    <a:lstStyle/>
                    <a:p>
                      <a:pPr marL="0" marR="0" indent="0" algn="ctr" defTabSz="2952266"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Pb</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1"/>
                  </a:ext>
                </a:extLst>
              </a:tr>
              <a:tr h="324387">
                <a:tc>
                  <a:txBody>
                    <a:bodyPr/>
                    <a:lstStyle/>
                    <a:p>
                      <a:pPr marL="0" marR="0" indent="0" algn="l" defTabSz="2952266"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-COOH</a:t>
                      </a:r>
                      <a:endParaRPr lang="ru-RU"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16.1</a:t>
                      </a:r>
                      <a:endParaRPr lang="ru-RU"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19.5</a:t>
                      </a:r>
                      <a:endParaRPr lang="ru-RU"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5.9</a:t>
                      </a:r>
                      <a:endParaRPr lang="ru-RU"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0.0</a:t>
                      </a:r>
                      <a:endParaRPr lang="ru-RU" sz="28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 xmlns:a16="http://schemas.microsoft.com/office/drawing/2014/main" val="10002"/>
                  </a:ext>
                </a:extLst>
              </a:tr>
              <a:tr h="290241">
                <a:tc>
                  <a:txBody>
                    <a:bodyPr/>
                    <a:lstStyle/>
                    <a:p>
                      <a:r>
                        <a:rPr lang="en-US" sz="2800" dirty="0">
                          <a:latin typeface="Times New Roman" panose="02020603050405020304" pitchFamily="18" charset="0"/>
                          <a:cs typeface="Times New Roman" panose="02020603050405020304" pitchFamily="18" charset="0"/>
                        </a:rPr>
                        <a:t>-OH</a:t>
                      </a:r>
                      <a:endParaRPr lang="ru-RU"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26.9</a:t>
                      </a:r>
                      <a:endParaRPr lang="ru-RU"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34.5</a:t>
                      </a:r>
                      <a:endParaRPr lang="ru-RU"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18.9</a:t>
                      </a:r>
                      <a:endParaRPr lang="ru-RU"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17.5</a:t>
                      </a:r>
                      <a:endParaRPr lang="ru-RU"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0003"/>
                  </a:ext>
                </a:extLst>
              </a:tr>
              <a:tr h="290241">
                <a:tc>
                  <a:txBody>
                    <a:bodyPr/>
                    <a:lstStyle/>
                    <a:p>
                      <a:r>
                        <a:rPr lang="en-US" sz="2800" dirty="0">
                          <a:latin typeface="Times New Roman" panose="02020603050405020304" pitchFamily="18" charset="0"/>
                          <a:cs typeface="Times New Roman" panose="02020603050405020304" pitchFamily="18" charset="0"/>
                        </a:rPr>
                        <a:t>-SH</a:t>
                      </a:r>
                      <a:endParaRPr lang="ru-RU"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295226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0.0</a:t>
                      </a: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accent3">
                        <a:lumMod val="60000"/>
                        <a:lumOff val="40000"/>
                      </a:schemeClr>
                    </a:solidFill>
                  </a:tcPr>
                </a:tc>
                <a:tc>
                  <a:txBody>
                    <a:bodyPr/>
                    <a:lstStyle/>
                    <a:p>
                      <a:pPr marL="0" marR="0" lvl="0" indent="0" algn="ctr" defTabSz="295226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0.0</a:t>
                      </a: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accent3">
                        <a:lumMod val="60000"/>
                        <a:lumOff val="40000"/>
                      </a:schemeClr>
                    </a:solidFill>
                  </a:tcPr>
                </a:tc>
                <a:tc>
                  <a:txBody>
                    <a:bodyPr/>
                    <a:lstStyle/>
                    <a:p>
                      <a:pPr marL="0" marR="0" lvl="0" indent="0" algn="ctr" defTabSz="295226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0.0</a:t>
                      </a:r>
                      <a:endParaRPr kumimoji="0" lang="ru-RU"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solidFill>
                      <a:schemeClr val="accent3">
                        <a:lumMod val="60000"/>
                        <a:lumOff val="40000"/>
                      </a:schemeClr>
                    </a:solidFill>
                  </a:tcPr>
                </a:tc>
                <a:tc>
                  <a:txBody>
                    <a:bodyPr/>
                    <a:lstStyle/>
                    <a:p>
                      <a:pPr algn="ctr"/>
                      <a:r>
                        <a:rPr lang="en-US" sz="2800" dirty="0">
                          <a:latin typeface="Times New Roman" panose="02020603050405020304" pitchFamily="18" charset="0"/>
                          <a:cs typeface="Times New Roman" panose="02020603050405020304" pitchFamily="18" charset="0"/>
                        </a:rPr>
                        <a:t>0.1</a:t>
                      </a:r>
                      <a:endParaRPr lang="ru-RU" sz="28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 xmlns:a16="http://schemas.microsoft.com/office/drawing/2014/main" val="10004"/>
                  </a:ext>
                </a:extLst>
              </a:tr>
            </a:tbl>
          </a:graphicData>
        </a:graphic>
      </p:graphicFrame>
      <p:pic>
        <p:nvPicPr>
          <p:cNvPr id="1026" name="Picture 2" descr="D:\IGCE\Для Дисера\Публикации\Cu.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62488" y="15476765"/>
            <a:ext cx="5029200" cy="29179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descr="D:\IGCE\Для Дисера\Публикации\Hg.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047720" y="17917497"/>
            <a:ext cx="5028808" cy="245997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IGCE\Для Дисера\Публикации\Pb.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50016" y="15498832"/>
            <a:ext cx="5028809" cy="24186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IGCE\22 03 19\2.bm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007" y="10799550"/>
            <a:ext cx="4676362" cy="1532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IGCE\22 03 19\3.bm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007" y="8693702"/>
            <a:ext cx="4676362" cy="210584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IGCE\Для Дисера\Публикации\image002.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78569" y="8693702"/>
            <a:ext cx="5471955" cy="363797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IGCE\Для Дисера\Публикации\Стивенсон с местами посадки.bmp"/>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92957" y="6119163"/>
            <a:ext cx="10206756" cy="466056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D:\IGCE\Для Дисера\Публикации\МГУПИ.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64880" y="26798092"/>
            <a:ext cx="4992616" cy="34635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GCE\Для Дисера\Публикации\9f94d4029843025245c36a72059bec4c.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98491" y="26818286"/>
            <a:ext cx="3227357" cy="32273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IGCE\Для Дисера\Публикации\Cd.bm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62488" y="18394706"/>
            <a:ext cx="5029200" cy="19827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a:extLst>
              <a:ext uri="{FF2B5EF4-FFF2-40B4-BE49-F238E27FC236}">
                <a16:creationId xmlns="" xmlns:a16="http://schemas.microsoft.com/office/drawing/2014/main" id="{8EE0623C-E340-48AE-AE02-A702D909A111}"/>
              </a:ext>
            </a:extLst>
          </p:cNvPr>
          <p:cNvGraphicFramePr>
            <a:graphicFrameLocks noGrp="1"/>
          </p:cNvGraphicFramePr>
          <p:nvPr>
            <p:extLst>
              <p:ext uri="{D42A27DB-BD31-4B8C-83A1-F6EECF244321}">
                <p14:modId xmlns:p14="http://schemas.microsoft.com/office/powerpoint/2010/main" val="2182256292"/>
              </p:ext>
            </p:extLst>
          </p:nvPr>
        </p:nvGraphicFramePr>
        <p:xfrm>
          <a:off x="6221937" y="18494564"/>
          <a:ext cx="4317476" cy="3606800"/>
        </p:xfrm>
        <a:graphic>
          <a:graphicData uri="http://schemas.openxmlformats.org/drawingml/2006/table">
            <a:tbl>
              <a:tblPr firstRow="1" bandRow="1">
                <a:tableStyleId>{5C22544A-7EE6-4342-B048-85BDC9FD1C3A}</a:tableStyleId>
              </a:tblPr>
              <a:tblGrid>
                <a:gridCol w="1725188">
                  <a:extLst>
                    <a:ext uri="{9D8B030D-6E8A-4147-A177-3AD203B41FA5}">
                      <a16:colId xmlns="" xmlns:a16="http://schemas.microsoft.com/office/drawing/2014/main" val="3891200249"/>
                    </a:ext>
                  </a:extLst>
                </a:gridCol>
                <a:gridCol w="1440160">
                  <a:extLst>
                    <a:ext uri="{9D8B030D-6E8A-4147-A177-3AD203B41FA5}">
                      <a16:colId xmlns="" xmlns:a16="http://schemas.microsoft.com/office/drawing/2014/main" val="513420770"/>
                    </a:ext>
                  </a:extLst>
                </a:gridCol>
                <a:gridCol w="1152128">
                  <a:extLst>
                    <a:ext uri="{9D8B030D-6E8A-4147-A177-3AD203B41FA5}">
                      <a16:colId xmlns="" xmlns:a16="http://schemas.microsoft.com/office/drawing/2014/main" val="3925223757"/>
                    </a:ext>
                  </a:extLst>
                </a:gridCol>
              </a:tblGrid>
              <a:tr h="370840">
                <a:tc gridSpan="3">
                  <a:txBody>
                    <a:bodyPr/>
                    <a:lstStyle/>
                    <a:p>
                      <a:pPr marL="0" marR="0" lvl="0" indent="0" algn="ctr" defTabSz="2952266" rtl="0" eaLnBrk="1" fontAlgn="auto" latinLnBrk="0" hangingPunct="1">
                        <a:lnSpc>
                          <a:spcPct val="100000"/>
                        </a:lnSpc>
                        <a:spcBef>
                          <a:spcPts val="0"/>
                        </a:spcBef>
                        <a:spcAft>
                          <a:spcPts val="0"/>
                        </a:spcAft>
                        <a:buClrTx/>
                        <a:buSzTx/>
                        <a:buFontTx/>
                        <a:buNone/>
                        <a:tabLst/>
                        <a:defRPr/>
                      </a:pPr>
                      <a:r>
                        <a:rPr lang="en-US" sz="1800" dirty="0">
                          <a:latin typeface="Times New Roman" panose="02020603050405020304" pitchFamily="18" charset="0"/>
                          <a:cs typeface="Times New Roman" panose="02020603050405020304" pitchFamily="18" charset="0"/>
                        </a:rPr>
                        <a:t>Relative Energy of sulfur -containing isomers, kcal/mol</a:t>
                      </a:r>
                      <a:endParaRPr lang="ru-RU" sz="1800" dirty="0">
                        <a:latin typeface="Times New Roman" panose="02020603050405020304" pitchFamily="18" charset="0"/>
                        <a:cs typeface="Times New Roman" panose="02020603050405020304" pitchFamily="18" charset="0"/>
                      </a:endParaRPr>
                    </a:p>
                  </a:txBody>
                  <a:tcPr/>
                </a:tc>
                <a:tc hMerge="1">
                  <a:txBody>
                    <a:bodyPr/>
                    <a:lstStyle/>
                    <a:p>
                      <a:endParaRPr lang="ru-RU" sz="2000"/>
                    </a:p>
                  </a:txBody>
                  <a:tcPr/>
                </a:tc>
                <a:tc hMerge="1">
                  <a:txBody>
                    <a:bodyPr/>
                    <a:lstStyle/>
                    <a:p>
                      <a:endParaRPr lang="ru-RU" sz="2000" dirty="0"/>
                    </a:p>
                  </a:txBody>
                  <a:tcPr/>
                </a:tc>
                <a:extLst>
                  <a:ext uri="{0D108BD9-81ED-4DB2-BD59-A6C34878D82A}">
                    <a16:rowId xmlns="" xmlns:a16="http://schemas.microsoft.com/office/drawing/2014/main" val="3359065555"/>
                  </a:ext>
                </a:extLst>
              </a:tr>
              <a:tr h="370840">
                <a:tc>
                  <a:txBody>
                    <a:bodyPr/>
                    <a:lstStyle/>
                    <a:p>
                      <a:r>
                        <a:rPr lang="en-US" sz="1800" dirty="0">
                          <a:latin typeface="Times New Roman" panose="02020603050405020304" pitchFamily="18" charset="0"/>
                          <a:cs typeface="Times New Roman" panose="02020603050405020304" pitchFamily="18" charset="0"/>
                        </a:rPr>
                        <a:t>Group position</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SO</a:t>
                      </a:r>
                      <a:r>
                        <a:rPr lang="en-US" sz="1800" baseline="-25000" dirty="0">
                          <a:latin typeface="Times New Roman" panose="02020603050405020304" pitchFamily="18" charset="0"/>
                          <a:cs typeface="Times New Roman" panose="02020603050405020304" pitchFamily="18" charset="0"/>
                        </a:rPr>
                        <a:t>3</a:t>
                      </a:r>
                      <a:r>
                        <a:rPr lang="en-US" sz="1800" dirty="0">
                          <a:latin typeface="Times New Roman" panose="02020603050405020304" pitchFamily="18" charset="0"/>
                          <a:cs typeface="Times New Roman" panose="02020603050405020304" pitchFamily="18" charset="0"/>
                        </a:rPr>
                        <a:t>H group</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SH group</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048169815"/>
                  </a:ext>
                </a:extLst>
              </a:tr>
              <a:tr h="370840">
                <a:tc>
                  <a:txBody>
                    <a:bodyPr/>
                    <a:lstStyle/>
                    <a:p>
                      <a:r>
                        <a:rPr lang="en-US" sz="1800" dirty="0">
                          <a:latin typeface="Times New Roman" panose="02020603050405020304" pitchFamily="18" charset="0"/>
                          <a:cs typeface="Times New Roman" panose="02020603050405020304" pitchFamily="18" charset="0"/>
                        </a:rPr>
                        <a:t>1</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12.3</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5.2</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421668013"/>
                  </a:ext>
                </a:extLst>
              </a:tr>
              <a:tr h="370840">
                <a:tc>
                  <a:txBody>
                    <a:bodyPr/>
                    <a:lstStyle/>
                    <a:p>
                      <a:r>
                        <a:rPr lang="en-US" sz="1800" dirty="0">
                          <a:latin typeface="Times New Roman" panose="02020603050405020304" pitchFamily="18" charset="0"/>
                          <a:cs typeface="Times New Roman" panose="02020603050405020304" pitchFamily="18" charset="0"/>
                        </a:rPr>
                        <a:t>2</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22.9</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9.9</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513438350"/>
                  </a:ext>
                </a:extLst>
              </a:tr>
              <a:tr h="370840">
                <a:tc>
                  <a:txBody>
                    <a:bodyPr/>
                    <a:lstStyle/>
                    <a:p>
                      <a:r>
                        <a:rPr lang="en-US" sz="1800" dirty="0">
                          <a:latin typeface="Times New Roman" panose="02020603050405020304" pitchFamily="18" charset="0"/>
                          <a:cs typeface="Times New Roman" panose="02020603050405020304" pitchFamily="18" charset="0"/>
                        </a:rPr>
                        <a:t>3</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6.3</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1.6</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578908295"/>
                  </a:ext>
                </a:extLst>
              </a:tr>
              <a:tr h="370840">
                <a:tc>
                  <a:txBody>
                    <a:bodyPr/>
                    <a:lstStyle/>
                    <a:p>
                      <a:r>
                        <a:rPr lang="en-US" sz="1800" dirty="0">
                          <a:latin typeface="Times New Roman" panose="02020603050405020304" pitchFamily="18" charset="0"/>
                          <a:cs typeface="Times New Roman" panose="02020603050405020304" pitchFamily="18" charset="0"/>
                        </a:rPr>
                        <a:t>4</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3.0</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4.0</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924211069"/>
                  </a:ext>
                </a:extLst>
              </a:tr>
              <a:tr h="370840">
                <a:tc>
                  <a:txBody>
                    <a:bodyPr/>
                    <a:lstStyle/>
                    <a:p>
                      <a:r>
                        <a:rPr lang="en-US" sz="1800" dirty="0">
                          <a:latin typeface="Times New Roman" panose="02020603050405020304" pitchFamily="18" charset="0"/>
                          <a:cs typeface="Times New Roman" panose="02020603050405020304" pitchFamily="18" charset="0"/>
                        </a:rPr>
                        <a:t>5</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8.5</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3.4</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779792588"/>
                  </a:ext>
                </a:extLst>
              </a:tr>
              <a:tr h="370840">
                <a:tc>
                  <a:txBody>
                    <a:bodyPr/>
                    <a:lstStyle/>
                    <a:p>
                      <a:r>
                        <a:rPr lang="en-US" sz="1800" dirty="0">
                          <a:latin typeface="Times New Roman" panose="02020603050405020304" pitchFamily="18" charset="0"/>
                          <a:cs typeface="Times New Roman" panose="02020603050405020304" pitchFamily="18" charset="0"/>
                        </a:rPr>
                        <a:t>6</a:t>
                      </a:r>
                      <a:endParaRPr lang="ru-RU" sz="18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r>
                        <a:rPr lang="en-US" sz="1800" dirty="0">
                          <a:latin typeface="Times New Roman" panose="02020603050405020304" pitchFamily="18" charset="0"/>
                          <a:cs typeface="Times New Roman" panose="02020603050405020304" pitchFamily="18" charset="0"/>
                        </a:rPr>
                        <a:t>0.0</a:t>
                      </a:r>
                      <a:endParaRPr lang="ru-RU" sz="18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r>
                        <a:rPr lang="en-US" sz="1800" dirty="0">
                          <a:latin typeface="Times New Roman" panose="02020603050405020304" pitchFamily="18" charset="0"/>
                          <a:cs typeface="Times New Roman" panose="02020603050405020304" pitchFamily="18" charset="0"/>
                        </a:rPr>
                        <a:t>0.0</a:t>
                      </a:r>
                      <a:endParaRPr lang="ru-RU" sz="18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 xmlns:a16="http://schemas.microsoft.com/office/drawing/2014/main" val="3802304245"/>
                  </a:ext>
                </a:extLst>
              </a:tr>
              <a:tr h="370840">
                <a:tc>
                  <a:txBody>
                    <a:bodyPr/>
                    <a:lstStyle/>
                    <a:p>
                      <a:r>
                        <a:rPr lang="en-US" sz="1800" dirty="0">
                          <a:latin typeface="Times New Roman" panose="02020603050405020304" pitchFamily="18" charset="0"/>
                          <a:cs typeface="Times New Roman" panose="02020603050405020304" pitchFamily="18" charset="0"/>
                        </a:rPr>
                        <a:t>7</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4.7</a:t>
                      </a:r>
                      <a:endParaRPr lang="ru-RU" sz="1800" dirty="0">
                        <a:latin typeface="Times New Roman" panose="02020603050405020304" pitchFamily="18" charset="0"/>
                        <a:cs typeface="Times New Roman" panose="02020603050405020304" pitchFamily="18" charset="0"/>
                      </a:endParaRPr>
                    </a:p>
                  </a:txBody>
                  <a:tcPr/>
                </a:tc>
                <a:tc>
                  <a:txBody>
                    <a:bodyPr/>
                    <a:lstStyle/>
                    <a:p>
                      <a:r>
                        <a:rPr lang="en-US" sz="1800" dirty="0">
                          <a:latin typeface="Times New Roman" panose="02020603050405020304" pitchFamily="18" charset="0"/>
                          <a:cs typeface="Times New Roman" panose="02020603050405020304" pitchFamily="18" charset="0"/>
                        </a:rPr>
                        <a:t>1.8</a:t>
                      </a:r>
                      <a:endParaRPr lang="ru-RU" sz="1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954195940"/>
                  </a:ext>
                </a:extLst>
              </a:tr>
            </a:tbl>
          </a:graphicData>
        </a:graphic>
      </p:graphicFrame>
      <p:sp>
        <p:nvSpPr>
          <p:cNvPr id="6" name="Rectangle 5">
            <a:extLst>
              <a:ext uri="{FF2B5EF4-FFF2-40B4-BE49-F238E27FC236}">
                <a16:creationId xmlns="" xmlns:a16="http://schemas.microsoft.com/office/drawing/2014/main" id="{8C768FB9-4395-4D98-B99C-50FBFCE7F836}"/>
              </a:ext>
            </a:extLst>
          </p:cNvPr>
          <p:cNvSpPr/>
          <p:nvPr/>
        </p:nvSpPr>
        <p:spPr>
          <a:xfrm>
            <a:off x="306610" y="21576723"/>
            <a:ext cx="1463799" cy="523220"/>
          </a:xfrm>
          <a:prstGeom prst="rect">
            <a:avLst/>
          </a:prstGeom>
        </p:spPr>
        <p:txBody>
          <a:bodyPr wrap="none">
            <a:spAutoFit/>
          </a:bodyPr>
          <a:lstStyle/>
          <a:p>
            <a:r>
              <a:rPr lang="en-US" sz="2800" b="1" dirty="0">
                <a:latin typeface="Times New Roman" pitchFamily="18" charset="0"/>
                <a:cs typeface="Times New Roman" pitchFamily="18" charset="0"/>
              </a:rPr>
              <a:t>Figure 1</a:t>
            </a:r>
            <a:endParaRPr lang="ru-RU" sz="2800" b="1" dirty="0"/>
          </a:p>
        </p:txBody>
      </p:sp>
      <p:sp>
        <p:nvSpPr>
          <p:cNvPr id="36" name="Rectangle 35">
            <a:extLst>
              <a:ext uri="{FF2B5EF4-FFF2-40B4-BE49-F238E27FC236}">
                <a16:creationId xmlns="" xmlns:a16="http://schemas.microsoft.com/office/drawing/2014/main" id="{7723879F-9388-43D1-8E82-5A6A31978035}"/>
              </a:ext>
            </a:extLst>
          </p:cNvPr>
          <p:cNvSpPr/>
          <p:nvPr/>
        </p:nvSpPr>
        <p:spPr>
          <a:xfrm>
            <a:off x="10792956" y="10240060"/>
            <a:ext cx="1463799" cy="523220"/>
          </a:xfrm>
          <a:prstGeom prst="rect">
            <a:avLst/>
          </a:prstGeom>
        </p:spPr>
        <p:txBody>
          <a:bodyPr wrap="none">
            <a:spAutoFit/>
          </a:bodyPr>
          <a:lstStyle/>
          <a:p>
            <a:r>
              <a:rPr lang="en-US" sz="2800" b="1" dirty="0">
                <a:latin typeface="Times New Roman" pitchFamily="18" charset="0"/>
                <a:cs typeface="Times New Roman" pitchFamily="18" charset="0"/>
              </a:rPr>
              <a:t>Figure 2</a:t>
            </a:r>
            <a:endParaRPr lang="ru-RU" sz="2800" b="1" dirty="0"/>
          </a:p>
        </p:txBody>
      </p:sp>
      <p:pic>
        <p:nvPicPr>
          <p:cNvPr id="7" name="Picture 2" descr="D:\Lisa\CreativeCommons_Attribution_Licens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4295" y="27893725"/>
            <a:ext cx="5942601" cy="207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36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BASF_CONVERTED_TO_TAGS" val="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815</Words>
  <Application>Microsoft Office PowerPoint</Application>
  <PresentationFormat>Произвольный</PresentationFormat>
  <Paragraphs>65</Paragraphs>
  <Slides>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Borz</dc:creator>
  <cp:lastModifiedBy>Sergey Gromov</cp:lastModifiedBy>
  <cp:revision>186</cp:revision>
  <cp:lastPrinted>2015-06-19T15:44:05Z</cp:lastPrinted>
  <dcterms:created xsi:type="dcterms:W3CDTF">2015-06-18T11:17:15Z</dcterms:created>
  <dcterms:modified xsi:type="dcterms:W3CDTF">2019-04-22T12:38:57Z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_to_AIP">
    <vt:i4>0</vt:i4>
  </property>
</Properties>
</file>