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16"/>
  </p:notesMasterIdLst>
  <p:sldIdLst>
    <p:sldId id="433" r:id="rId2"/>
    <p:sldId id="434" r:id="rId3"/>
    <p:sldId id="435" r:id="rId4"/>
    <p:sldId id="436" r:id="rId5"/>
    <p:sldId id="437" r:id="rId6"/>
    <p:sldId id="440" r:id="rId7"/>
    <p:sldId id="439" r:id="rId8"/>
    <p:sldId id="441" r:id="rId9"/>
    <p:sldId id="442" r:id="rId10"/>
    <p:sldId id="447" r:id="rId11"/>
    <p:sldId id="443" r:id="rId12"/>
    <p:sldId id="444" r:id="rId13"/>
    <p:sldId id="445" r:id="rId14"/>
    <p:sldId id="448" r:id="rId15"/>
  </p:sldIdLst>
  <p:sldSz cx="12192000" cy="6858000"/>
  <p:notesSz cx="7010400" cy="9296400"/>
  <p:embeddedFontLst>
    <p:embeddedFont>
      <p:font typeface="Calibri" panose="020F0502020204030204" pitchFamily="34" charset="0"/>
      <p:regular r:id="rId17"/>
      <p:bold r:id="rId18"/>
      <p:italic r:id="rId19"/>
      <p:boldItalic r:id="rId20"/>
    </p:embeddedFont>
    <p:embeddedFont>
      <p:font typeface="Cambria Math" panose="02040503050406030204" pitchFamily="18" charset="0"/>
      <p:regular r:id="rId21"/>
    </p:embeddedFont>
  </p:embeddedFontLst>
  <p:defaultTextStyle>
    <a:defPPr>
      <a:defRPr lang="en-US"/>
    </a:defPPr>
    <a:lvl1pPr algn="l"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sz="800" kern="1200">
        <a:solidFill>
          <a:schemeClr val="tx1"/>
        </a:solidFill>
        <a:latin typeface="Arial" charset="0"/>
        <a:ea typeface="+mn-ea"/>
        <a:cs typeface="+mn-cs"/>
      </a:defRPr>
    </a:lvl2pPr>
    <a:lvl3pPr marL="914400" algn="l" rtl="0" fontAlgn="base">
      <a:spcBef>
        <a:spcPct val="0"/>
      </a:spcBef>
      <a:spcAft>
        <a:spcPct val="0"/>
      </a:spcAft>
      <a:defRPr sz="800" kern="1200">
        <a:solidFill>
          <a:schemeClr val="tx1"/>
        </a:solidFill>
        <a:latin typeface="Arial" charset="0"/>
        <a:ea typeface="+mn-ea"/>
        <a:cs typeface="+mn-cs"/>
      </a:defRPr>
    </a:lvl3pPr>
    <a:lvl4pPr marL="1371600" algn="l" rtl="0" fontAlgn="base">
      <a:spcBef>
        <a:spcPct val="0"/>
      </a:spcBef>
      <a:spcAft>
        <a:spcPct val="0"/>
      </a:spcAft>
      <a:defRPr sz="800" kern="1200">
        <a:solidFill>
          <a:schemeClr val="tx1"/>
        </a:solidFill>
        <a:latin typeface="Arial" charset="0"/>
        <a:ea typeface="+mn-ea"/>
        <a:cs typeface="+mn-cs"/>
      </a:defRPr>
    </a:lvl4pPr>
    <a:lvl5pPr marL="1828800" algn="l" rtl="0" fontAlgn="base">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712" userDrawn="1">
          <p15:clr>
            <a:srgbClr val="A4A3A4"/>
          </p15:clr>
        </p15:guide>
        <p15:guide id="3" pos="3840" userDrawn="1">
          <p15:clr>
            <a:srgbClr val="A4A3A4"/>
          </p15:clr>
        </p15:guide>
        <p15:guide id="7" orient="horz" userDrawn="1">
          <p15:clr>
            <a:srgbClr val="A4A3A4"/>
          </p15:clr>
        </p15:guide>
        <p15:guide id="8" pos="160" userDrawn="1">
          <p15:clr>
            <a:srgbClr val="A4A3A4"/>
          </p15:clr>
        </p15:guide>
        <p15:guide id="9" orient="horz" pos="168" userDrawn="1">
          <p15:clr>
            <a:srgbClr val="A4A3A4"/>
          </p15:clr>
        </p15:guide>
        <p15:guide id="10" pos="1888" userDrawn="1">
          <p15:clr>
            <a:srgbClr val="A4A3A4"/>
          </p15:clr>
        </p15:guide>
        <p15:guide id="11" pos="6048" userDrawn="1">
          <p15:clr>
            <a:srgbClr val="A4A3A4"/>
          </p15:clr>
        </p15:guide>
        <p15:guide id="12" orient="horz" pos="9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66FF66"/>
    <a:srgbClr val="162640"/>
    <a:srgbClr val="27446E"/>
    <a:srgbClr val="99FF99"/>
    <a:srgbClr val="FFFF99"/>
    <a:srgbClr val="0000FF"/>
    <a:srgbClr val="FFFFCC"/>
    <a:srgbClr val="CCEC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91" autoAdjust="0"/>
    <p:restoredTop sz="94654" autoAdjust="0"/>
  </p:normalViewPr>
  <p:slideViewPr>
    <p:cSldViewPr snapToGrid="0" showGuides="1">
      <p:cViewPr varScale="1">
        <p:scale>
          <a:sx n="115" d="100"/>
          <a:sy n="115" d="100"/>
        </p:scale>
        <p:origin x="738" y="96"/>
      </p:cViewPr>
      <p:guideLst>
        <p:guide orient="horz" pos="2712"/>
        <p:guide pos="3840"/>
        <p:guide orient="horz"/>
        <p:guide pos="160"/>
        <p:guide orient="horz" pos="168"/>
        <p:guide pos="1888"/>
        <p:guide pos="6048"/>
        <p:guide orient="horz" pos="96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998F3BF-F943-490C-81DD-F4EB2553BA66}" type="datetimeFigureOut">
              <a:rPr lang="en-US" smtClean="0"/>
              <a:pPr/>
              <a:t>4/26/2019</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BAFF8C4D-551D-4905-B2E8-05FC8A6517F8}" type="slidenum">
              <a:rPr lang="en-US" smtClean="0"/>
              <a:pPr/>
              <a:t>‹#›</a:t>
            </a:fld>
            <a:endParaRPr lang="en-US" dirty="0"/>
          </a:p>
        </p:txBody>
      </p:sp>
    </p:spTree>
    <p:extLst>
      <p:ext uri="{BB962C8B-B14F-4D97-AF65-F5344CB8AC3E}">
        <p14:creationId xmlns:p14="http://schemas.microsoft.com/office/powerpoint/2010/main" val="3856870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Background"/>
          <p:cNvPicPr>
            <a:picLocks noChangeAspect="1" noChangeArrowheads="1"/>
          </p:cNvPicPr>
          <p:nvPr userDrawn="1"/>
        </p:nvPicPr>
        <p:blipFill>
          <a:blip r:embed="rId2" cstate="print"/>
          <a:srcRect/>
          <a:stretch>
            <a:fillRect/>
          </a:stretch>
        </p:blipFill>
        <p:spPr bwMode="invGray">
          <a:xfrm>
            <a:off x="0" y="0"/>
            <a:ext cx="12192000" cy="6858000"/>
          </a:xfrm>
          <a:prstGeom prst="rect">
            <a:avLst/>
          </a:prstGeom>
          <a:noFill/>
        </p:spPr>
      </p:pic>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FFFF00"/>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2" name="Title 1"/>
          <p:cNvSpPr>
            <a:spLocks noGrp="1"/>
          </p:cNvSpPr>
          <p:nvPr>
            <p:ph type="ctrTitle"/>
          </p:nvPr>
        </p:nvSpPr>
        <p:spPr>
          <a:xfrm>
            <a:off x="1348828" y="648766"/>
            <a:ext cx="10363200" cy="1470025"/>
          </a:xfrm>
        </p:spPr>
        <p:txBody>
          <a:bodyPr/>
          <a:lstStyle>
            <a:lvl1pPr>
              <a:defRPr sz="2400">
                <a:solidFill>
                  <a:srgbClr val="FFFF00"/>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0651" y="66678"/>
            <a:ext cx="2908300" cy="6296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5751" y="66678"/>
            <a:ext cx="8521700" cy="6296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5751" y="952500"/>
            <a:ext cx="57150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03951" y="952500"/>
            <a:ext cx="57150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2" descr="Background"/>
          <p:cNvPicPr>
            <a:picLocks noChangeAspect="1" noChangeArrowheads="1"/>
          </p:cNvPicPr>
          <p:nvPr userDrawn="1"/>
        </p:nvPicPr>
        <p:blipFill>
          <a:blip r:embed="rId13" cstate="print"/>
          <a:srcRect/>
          <a:stretch>
            <a:fillRect/>
          </a:stretch>
        </p:blipFill>
        <p:spPr bwMode="invGray">
          <a:xfrm>
            <a:off x="0" y="0"/>
            <a:ext cx="12192000" cy="6858000"/>
          </a:xfrm>
          <a:prstGeom prst="rect">
            <a:avLst/>
          </a:prstGeom>
          <a:noFill/>
          <a:ln>
            <a:noFill/>
          </a:ln>
        </p:spPr>
      </p:pic>
      <p:sp>
        <p:nvSpPr>
          <p:cNvPr id="1040" name="Rectangle 16"/>
          <p:cNvSpPr>
            <a:spLocks noChangeArrowheads="1"/>
          </p:cNvSpPr>
          <p:nvPr userDrawn="1"/>
        </p:nvSpPr>
        <p:spPr bwMode="auto">
          <a:xfrm>
            <a:off x="258235" y="6573838"/>
            <a:ext cx="321733" cy="214312"/>
          </a:xfrm>
          <a:prstGeom prst="rect">
            <a:avLst/>
          </a:prstGeom>
          <a:noFill/>
          <a:ln w="12700">
            <a:noFill/>
            <a:miter lim="800000"/>
            <a:headEnd/>
            <a:tailEnd/>
          </a:ln>
          <a:effectLst/>
        </p:spPr>
        <p:txBody>
          <a:bodyPr wrap="none" anchor="ctr"/>
          <a:lstStyle/>
          <a:p>
            <a:endParaRPr lang="en-US" sz="800" dirty="0"/>
          </a:p>
        </p:txBody>
      </p:sp>
      <p:sp>
        <p:nvSpPr>
          <p:cNvPr id="1042" name="Rectangle 18"/>
          <p:cNvSpPr>
            <a:spLocks noChangeArrowheads="1"/>
          </p:cNvSpPr>
          <p:nvPr userDrawn="1"/>
        </p:nvSpPr>
        <p:spPr bwMode="auto">
          <a:xfrm>
            <a:off x="9273120" y="6615438"/>
            <a:ext cx="2899833" cy="243656"/>
          </a:xfrm>
          <a:prstGeom prst="rect">
            <a:avLst/>
          </a:prstGeom>
          <a:noFill/>
          <a:ln w="12700">
            <a:noFill/>
            <a:miter lim="800000"/>
            <a:headEnd/>
            <a:tailEnd/>
          </a:ln>
          <a:effectLst/>
        </p:spPr>
        <p:txBody>
          <a:bodyPr lIns="90488" tIns="44450" rIns="90488" bIns="44450">
            <a:spAutoFit/>
          </a:bodyPr>
          <a:lstStyle/>
          <a:p>
            <a:pPr algn="r" eaLnBrk="0" hangingPunct="0"/>
            <a:fld id="{1EC4728A-CAB4-49C2-A92C-735CF0DE8B6D}" type="slidenum">
              <a:rPr lang="en-US" sz="1000" smtClean="0">
                <a:solidFill>
                  <a:schemeClr val="bg1"/>
                </a:solidFill>
                <a:effectLst>
                  <a:outerShdw blurRad="38100" dist="38100" dir="2700000" algn="tl">
                    <a:srgbClr val="000000">
                      <a:alpha val="43137"/>
                    </a:srgbClr>
                  </a:outerShdw>
                </a:effectLst>
              </a:rPr>
              <a:pPr algn="r" eaLnBrk="0" hangingPunct="0"/>
              <a:t>‹#›</a:t>
            </a:fld>
            <a:endParaRPr lang="en-US" sz="1000" dirty="0">
              <a:solidFill>
                <a:schemeClr val="bg1"/>
              </a:solidFill>
              <a:effectLst>
                <a:outerShdw blurRad="38100" dist="38100" dir="2700000" algn="tl">
                  <a:srgbClr val="000000">
                    <a:alpha val="43137"/>
                  </a:srgbClr>
                </a:outerShdw>
              </a:effectLst>
            </a:endParaRPr>
          </a:p>
        </p:txBody>
      </p:sp>
      <p:sp>
        <p:nvSpPr>
          <p:cNvPr id="1060" name="Rectangle 36"/>
          <p:cNvSpPr>
            <a:spLocks noGrp="1" noChangeArrowheads="1"/>
          </p:cNvSpPr>
          <p:nvPr>
            <p:ph type="title"/>
          </p:nvPr>
        </p:nvSpPr>
        <p:spPr bwMode="auto">
          <a:xfrm>
            <a:off x="1163781" y="66675"/>
            <a:ext cx="10755169" cy="6096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dirty="0" smtClean="0"/>
              <a:t>Click to edit Master title style</a:t>
            </a:r>
          </a:p>
        </p:txBody>
      </p:sp>
      <p:sp>
        <p:nvSpPr>
          <p:cNvPr id="1061" name="Rectangle 37"/>
          <p:cNvSpPr>
            <a:spLocks noGrp="1" noChangeArrowheads="1"/>
          </p:cNvSpPr>
          <p:nvPr>
            <p:ph type="body" idx="1"/>
          </p:nvPr>
        </p:nvSpPr>
        <p:spPr bwMode="auto">
          <a:xfrm>
            <a:off x="285751" y="952500"/>
            <a:ext cx="11633200" cy="54102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924" y="106746"/>
            <a:ext cx="948635" cy="535956"/>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rtl="0" fontAlgn="base">
        <a:spcBef>
          <a:spcPct val="0"/>
        </a:spcBef>
        <a:spcAft>
          <a:spcPct val="0"/>
        </a:spcAft>
        <a:defRPr sz="2000" b="1">
          <a:solidFill>
            <a:schemeClr val="bg1"/>
          </a:solidFill>
          <a:effectLst>
            <a:outerShdw blurRad="38100" dist="38100" dir="2700000" algn="tl">
              <a:srgbClr val="000000">
                <a:alpha val="43137"/>
              </a:srgbClr>
            </a:outerShdw>
          </a:effectLst>
          <a:latin typeface="+mj-lt"/>
          <a:ea typeface="+mj-ea"/>
          <a:cs typeface="+mj-cs"/>
        </a:defRPr>
      </a:lvl1pPr>
      <a:lvl2pPr algn="r" rtl="0" fontAlgn="base">
        <a:spcBef>
          <a:spcPct val="0"/>
        </a:spcBef>
        <a:spcAft>
          <a:spcPct val="0"/>
        </a:spcAft>
        <a:defRPr sz="2000" b="1">
          <a:solidFill>
            <a:srgbClr val="000066"/>
          </a:solidFill>
          <a:latin typeface="Arial" charset="0"/>
        </a:defRPr>
      </a:lvl2pPr>
      <a:lvl3pPr algn="r" rtl="0" fontAlgn="base">
        <a:spcBef>
          <a:spcPct val="0"/>
        </a:spcBef>
        <a:spcAft>
          <a:spcPct val="0"/>
        </a:spcAft>
        <a:defRPr sz="2000" b="1">
          <a:solidFill>
            <a:srgbClr val="000066"/>
          </a:solidFill>
          <a:latin typeface="Arial" charset="0"/>
        </a:defRPr>
      </a:lvl3pPr>
      <a:lvl4pPr algn="r" rtl="0" fontAlgn="base">
        <a:spcBef>
          <a:spcPct val="0"/>
        </a:spcBef>
        <a:spcAft>
          <a:spcPct val="0"/>
        </a:spcAft>
        <a:defRPr sz="2000" b="1">
          <a:solidFill>
            <a:srgbClr val="000066"/>
          </a:solidFill>
          <a:latin typeface="Arial" charset="0"/>
        </a:defRPr>
      </a:lvl4pPr>
      <a:lvl5pPr algn="r" rtl="0" fontAlgn="base">
        <a:spcBef>
          <a:spcPct val="0"/>
        </a:spcBef>
        <a:spcAft>
          <a:spcPct val="0"/>
        </a:spcAft>
        <a:defRPr sz="2000" b="1">
          <a:solidFill>
            <a:srgbClr val="000066"/>
          </a:solidFill>
          <a:latin typeface="Arial" charset="0"/>
        </a:defRPr>
      </a:lvl5pPr>
      <a:lvl6pPr marL="457200" algn="r" rtl="0" fontAlgn="base">
        <a:spcBef>
          <a:spcPct val="0"/>
        </a:spcBef>
        <a:spcAft>
          <a:spcPct val="0"/>
        </a:spcAft>
        <a:defRPr sz="2000" b="1">
          <a:solidFill>
            <a:srgbClr val="000066"/>
          </a:solidFill>
          <a:latin typeface="Arial" charset="0"/>
        </a:defRPr>
      </a:lvl6pPr>
      <a:lvl7pPr marL="914400" algn="r" rtl="0" fontAlgn="base">
        <a:spcBef>
          <a:spcPct val="0"/>
        </a:spcBef>
        <a:spcAft>
          <a:spcPct val="0"/>
        </a:spcAft>
        <a:defRPr sz="2000" b="1">
          <a:solidFill>
            <a:srgbClr val="000066"/>
          </a:solidFill>
          <a:latin typeface="Arial" charset="0"/>
        </a:defRPr>
      </a:lvl7pPr>
      <a:lvl8pPr marL="1371600" algn="r" rtl="0" fontAlgn="base">
        <a:spcBef>
          <a:spcPct val="0"/>
        </a:spcBef>
        <a:spcAft>
          <a:spcPct val="0"/>
        </a:spcAft>
        <a:defRPr sz="2000" b="1">
          <a:solidFill>
            <a:srgbClr val="000066"/>
          </a:solidFill>
          <a:latin typeface="Arial" charset="0"/>
        </a:defRPr>
      </a:lvl8pPr>
      <a:lvl9pPr marL="1828800" algn="r" rtl="0" fontAlgn="base">
        <a:spcBef>
          <a:spcPct val="0"/>
        </a:spcBef>
        <a:spcAft>
          <a:spcPct val="0"/>
        </a:spcAft>
        <a:defRPr sz="2000" b="1">
          <a:solidFill>
            <a:srgbClr val="000066"/>
          </a:solidFill>
          <a:latin typeface="Arial" charset="0"/>
        </a:defRPr>
      </a:lvl9pPr>
    </p:titleStyle>
    <p:bodyStyle>
      <a:lvl1pPr marL="342900" indent="-342900" algn="l" rtl="0" fontAlgn="base">
        <a:spcBef>
          <a:spcPct val="20000"/>
        </a:spcBef>
        <a:spcAft>
          <a:spcPct val="0"/>
        </a:spcAft>
        <a:buChar char="•"/>
        <a:defRPr sz="1600" b="1">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fontAlgn="base">
        <a:spcBef>
          <a:spcPct val="20000"/>
        </a:spcBef>
        <a:spcAft>
          <a:spcPct val="0"/>
        </a:spcAft>
        <a:buChar char="–"/>
        <a:defRPr sz="1600" b="1">
          <a:solidFill>
            <a:schemeClr val="bg1"/>
          </a:solidFill>
          <a:effectLst>
            <a:outerShdw blurRad="38100" dist="38100" dir="2700000" algn="tl">
              <a:srgbClr val="000000">
                <a:alpha val="43137"/>
              </a:srgbClr>
            </a:outerShdw>
          </a:effectLst>
          <a:latin typeface="+mn-lt"/>
        </a:defRPr>
      </a:lvl2pPr>
      <a:lvl3pPr marL="1143000" indent="-228600" algn="l" rtl="0" fontAlgn="base">
        <a:spcBef>
          <a:spcPct val="20000"/>
        </a:spcBef>
        <a:spcAft>
          <a:spcPct val="0"/>
        </a:spcAft>
        <a:buChar char="•"/>
        <a:defRPr sz="1600" b="1">
          <a:solidFill>
            <a:schemeClr val="bg1"/>
          </a:solidFill>
          <a:effectLst>
            <a:outerShdw blurRad="38100" dist="38100" dir="2700000" algn="tl">
              <a:srgbClr val="000000">
                <a:alpha val="43137"/>
              </a:srgbClr>
            </a:outerShdw>
          </a:effectLst>
          <a:latin typeface="+mn-lt"/>
        </a:defRPr>
      </a:lvl3pPr>
      <a:lvl4pPr marL="1600200" indent="-228600" algn="l" rtl="0" fontAlgn="base">
        <a:spcBef>
          <a:spcPct val="20000"/>
        </a:spcBef>
        <a:spcAft>
          <a:spcPct val="0"/>
        </a:spcAft>
        <a:buChar char="–"/>
        <a:defRPr sz="1600" b="1">
          <a:solidFill>
            <a:schemeClr val="bg1"/>
          </a:solidFill>
          <a:effectLst>
            <a:outerShdw blurRad="38100" dist="38100" dir="2700000" algn="tl">
              <a:srgbClr val="000000">
                <a:alpha val="43137"/>
              </a:srgbClr>
            </a:outerShdw>
          </a:effectLst>
          <a:latin typeface="+mn-lt"/>
        </a:defRPr>
      </a:lvl4pPr>
      <a:lvl5pPr marL="2057400" indent="-228600" algn="l" rtl="0" fontAlgn="base">
        <a:spcBef>
          <a:spcPct val="20000"/>
        </a:spcBef>
        <a:spcAft>
          <a:spcPct val="0"/>
        </a:spcAft>
        <a:buChar char="»"/>
        <a:defRPr sz="1600" b="1">
          <a:solidFill>
            <a:schemeClr val="bg1"/>
          </a:solidFill>
          <a:effectLst>
            <a:outerShdw blurRad="38100" dist="38100" dir="2700000" algn="tl">
              <a:srgbClr val="000000">
                <a:alpha val="43137"/>
              </a:srgbClr>
            </a:outerShdw>
          </a:effectLst>
          <a:latin typeface="+mn-lt"/>
        </a:defRPr>
      </a:lvl5pPr>
      <a:lvl6pPr marL="2514600" indent="-228600" algn="l" rtl="0" fontAlgn="base">
        <a:spcBef>
          <a:spcPct val="20000"/>
        </a:spcBef>
        <a:spcAft>
          <a:spcPct val="0"/>
        </a:spcAft>
        <a:buChar char="»"/>
        <a:defRPr sz="1600" b="1">
          <a:solidFill>
            <a:schemeClr val="tx1"/>
          </a:solidFill>
          <a:latin typeface="+mn-lt"/>
        </a:defRPr>
      </a:lvl6pPr>
      <a:lvl7pPr marL="2971800" indent="-228600" algn="l" rtl="0" fontAlgn="base">
        <a:spcBef>
          <a:spcPct val="20000"/>
        </a:spcBef>
        <a:spcAft>
          <a:spcPct val="0"/>
        </a:spcAft>
        <a:buChar char="»"/>
        <a:defRPr sz="1600" b="1">
          <a:solidFill>
            <a:schemeClr val="tx1"/>
          </a:solidFill>
          <a:latin typeface="+mn-lt"/>
        </a:defRPr>
      </a:lvl7pPr>
      <a:lvl8pPr marL="3429000" indent="-228600" algn="l" rtl="0" fontAlgn="base">
        <a:spcBef>
          <a:spcPct val="20000"/>
        </a:spcBef>
        <a:spcAft>
          <a:spcPct val="0"/>
        </a:spcAft>
        <a:buChar char="»"/>
        <a:defRPr sz="1600" b="1">
          <a:solidFill>
            <a:schemeClr val="tx1"/>
          </a:solidFill>
          <a:latin typeface="+mn-lt"/>
        </a:defRPr>
      </a:lvl8pPr>
      <a:lvl9pPr marL="3886200" indent="-228600" algn="l" rtl="0" fontAlgn="base">
        <a:spcBef>
          <a:spcPct val="20000"/>
        </a:spcBef>
        <a:spcAft>
          <a:spcPct val="0"/>
        </a:spcAft>
        <a:buChar char="»"/>
        <a:defRPr sz="16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4146" y="936600"/>
            <a:ext cx="5573355" cy="3148811"/>
          </a:xfrm>
          <a:prstGeom prst="rect">
            <a:avLst/>
          </a:prstGeom>
          <a:noFill/>
        </p:spPr>
      </p:pic>
      <p:sp>
        <p:nvSpPr>
          <p:cNvPr id="5" name="Title 4"/>
          <p:cNvSpPr>
            <a:spLocks noGrp="1"/>
          </p:cNvSpPr>
          <p:nvPr>
            <p:ph type="ctrTitle"/>
          </p:nvPr>
        </p:nvSpPr>
        <p:spPr>
          <a:xfrm>
            <a:off x="6191075" y="211117"/>
            <a:ext cx="5290870" cy="2148681"/>
          </a:xfrm>
          <a:effectLst/>
        </p:spPr>
        <p:txBody>
          <a:bodyPr/>
          <a:lstStyle/>
          <a:p>
            <a:r>
              <a:rPr lang="en-US" sz="3200" spc="50" dirty="0">
                <a:solidFill>
                  <a:schemeClr val="bg1"/>
                </a:solidFill>
              </a:rPr>
              <a:t>GOES-17 Magnetometer On-Orbit Calibration Design and Results</a:t>
            </a:r>
          </a:p>
        </p:txBody>
      </p:sp>
      <p:pic>
        <p:nvPicPr>
          <p:cNvPr id="22" name="Picture 6" descr="GOESR_logo"/>
          <p:cNvPicPr>
            <a:picLocks noChangeAspect="1" noChangeArrowheads="1"/>
          </p:cNvPicPr>
          <p:nvPr/>
        </p:nvPicPr>
        <p:blipFill>
          <a:blip r:embed="rId3" cstate="print"/>
          <a:srcRect/>
          <a:stretch>
            <a:fillRect/>
          </a:stretch>
        </p:blipFill>
        <p:spPr bwMode="auto">
          <a:xfrm>
            <a:off x="-3260" y="122"/>
            <a:ext cx="1662753" cy="1109533"/>
          </a:xfrm>
          <a:prstGeom prst="rect">
            <a:avLst/>
          </a:prstGeom>
          <a:noFill/>
          <a:effectLst/>
        </p:spPr>
      </p:pic>
      <p:sp>
        <p:nvSpPr>
          <p:cNvPr id="16" name="TextBox 15"/>
          <p:cNvSpPr txBox="1"/>
          <p:nvPr/>
        </p:nvSpPr>
        <p:spPr>
          <a:xfrm>
            <a:off x="424697" y="4305300"/>
            <a:ext cx="11361187" cy="677108"/>
          </a:xfrm>
          <a:prstGeom prst="rect">
            <a:avLst/>
          </a:prstGeom>
          <a:noFill/>
        </p:spPr>
        <p:txBody>
          <a:bodyPr wrap="none" rtlCol="0">
            <a:spAutoFit/>
          </a:bodyPr>
          <a:lstStyle/>
          <a:p>
            <a:pPr algn="ctr"/>
            <a:r>
              <a:rPr lang="en-US" sz="1900" spc="50" dirty="0">
                <a:solidFill>
                  <a:schemeClr val="bg1"/>
                </a:solidFill>
                <a:effectLst>
                  <a:outerShdw blurRad="38100" dist="38100" dir="2700000" algn="tl">
                    <a:srgbClr val="000000">
                      <a:alpha val="43137"/>
                    </a:srgbClr>
                  </a:outerShdw>
                </a:effectLst>
              </a:rPr>
              <a:t>Michael </a:t>
            </a:r>
            <a:r>
              <a:rPr lang="en-US" sz="1900" spc="50" dirty="0" smtClean="0">
                <a:solidFill>
                  <a:schemeClr val="bg1"/>
                </a:solidFill>
                <a:effectLst>
                  <a:outerShdw blurRad="38100" dist="38100" dir="2700000" algn="tl">
                    <a:srgbClr val="000000">
                      <a:alpha val="43137"/>
                    </a:srgbClr>
                  </a:outerShdw>
                </a:effectLst>
              </a:rPr>
              <a:t>Grotenhuis</a:t>
            </a:r>
            <a:r>
              <a:rPr lang="en-US" sz="1900" spc="50" baseline="30000" dirty="0" smtClean="0">
                <a:solidFill>
                  <a:schemeClr val="bg1"/>
                </a:solidFill>
                <a:effectLst>
                  <a:outerShdw blurRad="38100" dist="38100" dir="2700000" algn="tl">
                    <a:srgbClr val="000000">
                      <a:alpha val="43137"/>
                    </a:srgbClr>
                  </a:outerShdw>
                </a:effectLst>
              </a:rPr>
              <a:t>1</a:t>
            </a:r>
            <a:r>
              <a:rPr lang="en-US" sz="1900" dirty="0">
                <a:solidFill>
                  <a:schemeClr val="bg1"/>
                </a:solidFill>
                <a:effectLst>
                  <a:outerShdw blurRad="38100" dist="38100" dir="2700000" algn="tl">
                    <a:srgbClr val="000000">
                      <a:alpha val="43137"/>
                    </a:srgbClr>
                  </a:outerShdw>
                </a:effectLst>
              </a:rPr>
              <a:t> • </a:t>
            </a:r>
            <a:r>
              <a:rPr lang="en-US" sz="1900" spc="50" dirty="0" smtClean="0">
                <a:solidFill>
                  <a:schemeClr val="bg1"/>
                </a:solidFill>
                <a:effectLst>
                  <a:outerShdw blurRad="38100" dist="38100" dir="2700000" algn="tl">
                    <a:srgbClr val="000000">
                      <a:alpha val="43137"/>
                    </a:srgbClr>
                  </a:outerShdw>
                </a:effectLst>
              </a:rPr>
              <a:t>Derrick Early</a:t>
            </a:r>
            <a:r>
              <a:rPr lang="en-US" sz="1900" spc="50" baseline="30000" dirty="0" smtClean="0">
                <a:solidFill>
                  <a:schemeClr val="bg1"/>
                </a:solidFill>
                <a:effectLst>
                  <a:outerShdw blurRad="38100" dist="38100" dir="2700000" algn="tl">
                    <a:srgbClr val="000000">
                      <a:alpha val="43137"/>
                    </a:srgbClr>
                  </a:outerShdw>
                </a:effectLst>
              </a:rPr>
              <a:t>2</a:t>
            </a:r>
            <a:r>
              <a:rPr lang="en-US" sz="1900" dirty="0">
                <a:solidFill>
                  <a:schemeClr val="bg1"/>
                </a:solidFill>
                <a:effectLst>
                  <a:outerShdw blurRad="38100" dist="38100" dir="2700000" algn="tl">
                    <a:srgbClr val="000000">
                      <a:alpha val="43137"/>
                    </a:srgbClr>
                  </a:outerShdw>
                </a:effectLst>
              </a:rPr>
              <a:t> • </a:t>
            </a:r>
            <a:r>
              <a:rPr lang="en-US" sz="1900" spc="50" dirty="0" smtClean="0">
                <a:solidFill>
                  <a:schemeClr val="bg1"/>
                </a:solidFill>
                <a:effectLst>
                  <a:outerShdw blurRad="38100" dist="38100" dir="2700000" algn="tl">
                    <a:srgbClr val="000000">
                      <a:alpha val="43137"/>
                    </a:srgbClr>
                  </a:outerShdw>
                </a:effectLst>
              </a:rPr>
              <a:t>Timothy Rood</a:t>
            </a:r>
            <a:r>
              <a:rPr lang="en-US" sz="1900" spc="50" baseline="30000" dirty="0" smtClean="0">
                <a:solidFill>
                  <a:schemeClr val="bg1"/>
                </a:solidFill>
                <a:effectLst>
                  <a:outerShdw blurRad="38100" dist="38100" dir="2700000" algn="tl">
                    <a:srgbClr val="000000">
                      <a:alpha val="43137"/>
                    </a:srgbClr>
                  </a:outerShdw>
                </a:effectLst>
              </a:rPr>
              <a:t>3</a:t>
            </a:r>
            <a:r>
              <a:rPr lang="en-US" sz="1900" dirty="0">
                <a:solidFill>
                  <a:schemeClr val="bg1"/>
                </a:solidFill>
                <a:effectLst>
                  <a:outerShdw blurRad="38100" dist="38100" dir="2700000" algn="tl">
                    <a:srgbClr val="000000">
                      <a:alpha val="43137"/>
                    </a:srgbClr>
                  </a:outerShdw>
                </a:effectLst>
              </a:rPr>
              <a:t> • </a:t>
            </a:r>
            <a:r>
              <a:rPr lang="en-US" sz="1900" spc="50" dirty="0" smtClean="0">
                <a:solidFill>
                  <a:schemeClr val="bg1"/>
                </a:solidFill>
                <a:effectLst>
                  <a:outerShdw blurRad="38100" dist="38100" dir="2700000" algn="tl">
                    <a:srgbClr val="000000">
                      <a:alpha val="43137"/>
                    </a:srgbClr>
                  </a:outerShdw>
                </a:effectLst>
              </a:rPr>
              <a:t>Jeffrey Kronenwetter</a:t>
            </a:r>
            <a:r>
              <a:rPr lang="en-US" sz="1900" spc="50" baseline="30000" dirty="0" smtClean="0">
                <a:solidFill>
                  <a:schemeClr val="bg1"/>
                </a:solidFill>
                <a:effectLst>
                  <a:outerShdw blurRad="38100" dist="38100" dir="2700000" algn="tl">
                    <a:srgbClr val="000000">
                      <a:alpha val="43137"/>
                    </a:srgbClr>
                  </a:outerShdw>
                </a:effectLst>
              </a:rPr>
              <a:t>2</a:t>
            </a:r>
            <a:r>
              <a:rPr lang="en-US" sz="1900" dirty="0">
                <a:solidFill>
                  <a:schemeClr val="bg1"/>
                </a:solidFill>
                <a:effectLst>
                  <a:outerShdw blurRad="38100" dist="38100" dir="2700000" algn="tl">
                    <a:srgbClr val="000000">
                      <a:alpha val="43137"/>
                    </a:srgbClr>
                  </a:outerShdw>
                </a:effectLst>
              </a:rPr>
              <a:t> • </a:t>
            </a:r>
            <a:r>
              <a:rPr lang="en-US" sz="1900" spc="50" dirty="0" smtClean="0">
                <a:solidFill>
                  <a:schemeClr val="bg1"/>
                </a:solidFill>
                <a:effectLst>
                  <a:outerShdw blurRad="38100" dist="38100" dir="2700000" algn="tl">
                    <a:srgbClr val="000000">
                      <a:alpha val="43137"/>
                    </a:srgbClr>
                  </a:outerShdw>
                </a:effectLst>
              </a:rPr>
              <a:t>Douglas Freesland</a:t>
            </a:r>
            <a:r>
              <a:rPr lang="en-US" sz="1900" spc="50" baseline="30000" dirty="0" smtClean="0">
                <a:solidFill>
                  <a:schemeClr val="bg1"/>
                </a:solidFill>
                <a:effectLst>
                  <a:outerShdw blurRad="38100" dist="38100" dir="2700000" algn="tl">
                    <a:srgbClr val="000000">
                      <a:alpha val="43137"/>
                    </a:srgbClr>
                  </a:outerShdw>
                </a:effectLst>
              </a:rPr>
              <a:t>4</a:t>
            </a:r>
          </a:p>
          <a:p>
            <a:pPr algn="ctr"/>
            <a:r>
              <a:rPr lang="en-US" sz="1900" spc="50" dirty="0" smtClean="0">
                <a:solidFill>
                  <a:schemeClr val="bg1"/>
                </a:solidFill>
                <a:effectLst>
                  <a:outerShdw blurRad="38100" dist="38100" dir="2700000" algn="tl">
                    <a:srgbClr val="000000">
                      <a:alpha val="43137"/>
                    </a:srgbClr>
                  </a:outerShdw>
                </a:effectLst>
              </a:rPr>
              <a:t> </a:t>
            </a:r>
            <a:r>
              <a:rPr lang="en-US" sz="1900" spc="50" dirty="0">
                <a:solidFill>
                  <a:schemeClr val="bg1"/>
                </a:solidFill>
                <a:effectLst>
                  <a:outerShdw blurRad="38100" dist="38100" dir="2700000" algn="tl">
                    <a:srgbClr val="000000">
                      <a:alpha val="43137"/>
                    </a:srgbClr>
                  </a:outerShdw>
                </a:effectLst>
              </a:rPr>
              <a:t>Robert </a:t>
            </a:r>
            <a:r>
              <a:rPr lang="en-US" sz="1900" spc="50" dirty="0" smtClean="0">
                <a:solidFill>
                  <a:schemeClr val="bg1"/>
                </a:solidFill>
                <a:effectLst>
                  <a:outerShdw blurRad="38100" dist="38100" dir="2700000" algn="tl">
                    <a:srgbClr val="000000">
                      <a:alpha val="43137"/>
                    </a:srgbClr>
                  </a:outerShdw>
                </a:effectLst>
              </a:rPr>
              <a:t>Dence</a:t>
            </a:r>
            <a:r>
              <a:rPr lang="en-US" sz="1900" spc="50" baseline="30000" dirty="0" smtClean="0">
                <a:solidFill>
                  <a:schemeClr val="bg1"/>
                </a:solidFill>
                <a:effectLst>
                  <a:outerShdw blurRad="38100" dist="38100" dir="2700000" algn="tl">
                    <a:srgbClr val="000000">
                      <a:alpha val="43137"/>
                    </a:srgbClr>
                  </a:outerShdw>
                </a:effectLst>
              </a:rPr>
              <a:t>5</a:t>
            </a:r>
            <a:r>
              <a:rPr lang="en-US" sz="1900" dirty="0">
                <a:solidFill>
                  <a:schemeClr val="bg1"/>
                </a:solidFill>
                <a:effectLst>
                  <a:outerShdw blurRad="38100" dist="38100" dir="2700000" algn="tl">
                    <a:srgbClr val="000000">
                      <a:alpha val="43137"/>
                    </a:srgbClr>
                  </a:outerShdw>
                </a:effectLst>
              </a:rPr>
              <a:t> • </a:t>
            </a:r>
            <a:r>
              <a:rPr lang="en-US" sz="1900" spc="50" dirty="0" smtClean="0">
                <a:solidFill>
                  <a:schemeClr val="bg1"/>
                </a:solidFill>
                <a:effectLst>
                  <a:outerShdw blurRad="38100" dist="38100" dir="2700000" algn="tl">
                    <a:srgbClr val="000000">
                      <a:alpha val="43137"/>
                    </a:srgbClr>
                  </a:outerShdw>
                </a:effectLst>
              </a:rPr>
              <a:t>Tony Miller</a:t>
            </a:r>
            <a:r>
              <a:rPr lang="en-US" sz="1900" spc="50" baseline="30000" dirty="0" smtClean="0">
                <a:solidFill>
                  <a:schemeClr val="bg1"/>
                </a:solidFill>
                <a:effectLst>
                  <a:outerShdw blurRad="38100" dist="38100" dir="2700000" algn="tl">
                    <a:srgbClr val="000000">
                      <a:alpha val="43137"/>
                    </a:srgbClr>
                  </a:outerShdw>
                </a:effectLst>
              </a:rPr>
              <a:t>5</a:t>
            </a:r>
            <a:r>
              <a:rPr lang="en-US" sz="1900" dirty="0">
                <a:solidFill>
                  <a:schemeClr val="bg1"/>
                </a:solidFill>
                <a:effectLst>
                  <a:outerShdw blurRad="38100" dist="38100" dir="2700000" algn="tl">
                    <a:srgbClr val="000000">
                      <a:alpha val="43137"/>
                    </a:srgbClr>
                  </a:outerShdw>
                </a:effectLst>
              </a:rPr>
              <a:t> • </a:t>
            </a:r>
            <a:r>
              <a:rPr lang="en-US" sz="1900" spc="50" dirty="0" smtClean="0">
                <a:solidFill>
                  <a:schemeClr val="bg1"/>
                </a:solidFill>
                <a:effectLst>
                  <a:outerShdw blurRad="38100" dist="38100" dir="2700000" algn="tl">
                    <a:srgbClr val="000000">
                      <a:alpha val="43137"/>
                    </a:srgbClr>
                  </a:outerShdw>
                </a:effectLst>
              </a:rPr>
              <a:t>Alexander Krimchansky</a:t>
            </a:r>
            <a:r>
              <a:rPr lang="en-US" sz="1900" spc="50" baseline="30000" dirty="0" smtClean="0">
                <a:solidFill>
                  <a:schemeClr val="bg1"/>
                </a:solidFill>
                <a:effectLst>
                  <a:outerShdw blurRad="38100" dist="38100" dir="2700000" algn="tl">
                    <a:srgbClr val="000000">
                      <a:alpha val="43137"/>
                    </a:srgbClr>
                  </a:outerShdw>
                </a:effectLst>
              </a:rPr>
              <a:t>6</a:t>
            </a:r>
            <a:endParaRPr lang="en-US" sz="1900" spc="50" baseline="30000" dirty="0">
              <a:solidFill>
                <a:schemeClr val="bg1"/>
              </a:solidFill>
              <a:effectLst>
                <a:outerShdw blurRad="38100" dist="38100" dir="2700000" algn="tl">
                  <a:srgbClr val="000000">
                    <a:alpha val="43137"/>
                  </a:srgbClr>
                </a:outerShdw>
              </a:effectLst>
            </a:endParaRPr>
          </a:p>
        </p:txBody>
      </p:sp>
      <p:sp>
        <p:nvSpPr>
          <p:cNvPr id="21" name="Text Box 16"/>
          <p:cNvSpPr txBox="1">
            <a:spLocks noChangeArrowheads="1"/>
          </p:cNvSpPr>
          <p:nvPr/>
        </p:nvSpPr>
        <p:spPr bwMode="auto">
          <a:xfrm>
            <a:off x="5526346" y="6483110"/>
            <a:ext cx="6493288" cy="307777"/>
          </a:xfrm>
          <a:prstGeom prst="rect">
            <a:avLst/>
          </a:prstGeom>
          <a:noFill/>
          <a:ln w="9525">
            <a:noFill/>
            <a:miter lim="800000"/>
            <a:headEnd/>
            <a:tailEnd/>
          </a:ln>
          <a:effectLst/>
        </p:spPr>
        <p:txBody>
          <a:bodyPr wrap="square">
            <a:spAutoFit/>
          </a:bodyPr>
          <a:lstStyle/>
          <a:p>
            <a:pPr algn="r"/>
            <a:r>
              <a:rPr lang="en-US" sz="1400" dirty="0">
                <a:solidFill>
                  <a:schemeClr val="bg1"/>
                </a:solidFill>
                <a:effectLst>
                  <a:outerShdw blurRad="38100" dist="38100" dir="2700000" algn="tl">
                    <a:srgbClr val="000000">
                      <a:alpha val="43137"/>
                    </a:srgbClr>
                  </a:outerShdw>
                </a:effectLst>
              </a:rPr>
              <a:t>EGU General Assembly </a:t>
            </a:r>
            <a:r>
              <a:rPr lang="en-US" sz="1400" dirty="0" smtClean="0">
                <a:solidFill>
                  <a:schemeClr val="bg1"/>
                </a:solidFill>
                <a:effectLst>
                  <a:outerShdw blurRad="38100" dist="38100" dir="2700000" algn="tl">
                    <a:srgbClr val="000000">
                      <a:alpha val="43137"/>
                    </a:srgbClr>
                  </a:outerShdw>
                </a:effectLst>
              </a:rPr>
              <a:t>2019 • </a:t>
            </a:r>
            <a:r>
              <a:rPr lang="en-US" sz="1400" smtClean="0">
                <a:solidFill>
                  <a:schemeClr val="bg1"/>
                </a:solidFill>
                <a:effectLst>
                  <a:outerShdw blurRad="38100" dist="38100" dir="2700000" algn="tl">
                    <a:srgbClr val="000000">
                      <a:alpha val="43137"/>
                    </a:srgbClr>
                  </a:outerShdw>
                </a:effectLst>
              </a:rPr>
              <a:t>April 9</a:t>
            </a:r>
            <a:r>
              <a:rPr lang="en-US" sz="1400" dirty="0">
                <a:solidFill>
                  <a:schemeClr val="bg1"/>
                </a:solidFill>
                <a:effectLst>
                  <a:outerShdw blurRad="38100" dist="38100" dir="2700000" algn="tl">
                    <a:srgbClr val="000000">
                      <a:alpha val="43137"/>
                    </a:srgbClr>
                  </a:outerShdw>
                </a:effectLst>
              </a:rPr>
              <a:t>, </a:t>
            </a:r>
            <a:r>
              <a:rPr lang="en-US" sz="1400" dirty="0" smtClean="0">
                <a:solidFill>
                  <a:schemeClr val="bg1"/>
                </a:solidFill>
                <a:effectLst>
                  <a:outerShdw blurRad="38100" dist="38100" dir="2700000" algn="tl">
                    <a:srgbClr val="000000">
                      <a:alpha val="43137"/>
                    </a:srgbClr>
                  </a:outerShdw>
                </a:effectLst>
              </a:rPr>
              <a:t>2019 </a:t>
            </a:r>
            <a:r>
              <a:rPr lang="en-US" sz="1400" dirty="0">
                <a:solidFill>
                  <a:schemeClr val="bg1"/>
                </a:solidFill>
                <a:effectLst>
                  <a:outerShdw blurRad="38100" dist="38100" dir="2700000" algn="tl">
                    <a:srgbClr val="000000">
                      <a:alpha val="43137"/>
                    </a:srgbClr>
                  </a:outerShdw>
                </a:effectLst>
              </a:rPr>
              <a:t>• </a:t>
            </a:r>
            <a:r>
              <a:rPr lang="en-US" sz="1400" dirty="0" smtClean="0">
                <a:solidFill>
                  <a:schemeClr val="bg1"/>
                </a:solidFill>
                <a:effectLst>
                  <a:outerShdw blurRad="38100" dist="38100" dir="2700000" algn="tl">
                    <a:srgbClr val="000000">
                      <a:alpha val="43137"/>
                    </a:srgbClr>
                  </a:outerShdw>
                </a:effectLst>
              </a:rPr>
              <a:t>Vienna, </a:t>
            </a:r>
            <a:r>
              <a:rPr lang="en-US" sz="1400" dirty="0">
                <a:solidFill>
                  <a:schemeClr val="bg1"/>
                </a:solidFill>
                <a:effectLst>
                  <a:outerShdw blurRad="38100" dist="38100" dir="2700000" algn="tl">
                    <a:srgbClr val="000000">
                      <a:alpha val="43137"/>
                    </a:srgbClr>
                  </a:outerShdw>
                </a:effectLst>
              </a:rPr>
              <a:t>Austria</a:t>
            </a:r>
          </a:p>
        </p:txBody>
      </p:sp>
      <p:sp>
        <p:nvSpPr>
          <p:cNvPr id="14" name="TextBox 13"/>
          <p:cNvSpPr txBox="1"/>
          <p:nvPr/>
        </p:nvSpPr>
        <p:spPr>
          <a:xfrm>
            <a:off x="1101587" y="5405615"/>
            <a:ext cx="9988825" cy="553998"/>
          </a:xfrm>
          <a:prstGeom prst="rect">
            <a:avLst/>
          </a:prstGeom>
          <a:noFill/>
        </p:spPr>
        <p:txBody>
          <a:bodyPr wrap="none" rtlCol="0">
            <a:spAutoFit/>
          </a:bodyPr>
          <a:lstStyle/>
          <a:p>
            <a:pPr algn="ctr"/>
            <a:r>
              <a:rPr lang="en-US" sz="1500" spc="50" baseline="30000" dirty="0" smtClean="0">
                <a:solidFill>
                  <a:schemeClr val="bg1"/>
                </a:solidFill>
                <a:effectLst>
                  <a:outerShdw blurRad="38100" dist="38100" dir="2700000" algn="tl">
                    <a:srgbClr val="000000">
                      <a:alpha val="43137"/>
                    </a:srgbClr>
                  </a:outerShdw>
                </a:effectLst>
              </a:rPr>
              <a:t>1</a:t>
            </a:r>
            <a:r>
              <a:rPr lang="en-US" sz="1500" spc="50" dirty="0" smtClean="0">
                <a:solidFill>
                  <a:schemeClr val="bg1"/>
                </a:solidFill>
                <a:effectLst>
                  <a:outerShdw blurRad="38100" dist="38100" dir="2700000" algn="tl">
                    <a:srgbClr val="000000">
                      <a:alpha val="43137"/>
                    </a:srgbClr>
                  </a:outerShdw>
                </a:effectLst>
              </a:rPr>
              <a:t>SSAI </a:t>
            </a:r>
            <a:r>
              <a:rPr lang="en-US" sz="1500" spc="50" dirty="0">
                <a:solidFill>
                  <a:schemeClr val="bg1"/>
                </a:solidFill>
                <a:effectLst>
                  <a:outerShdw blurRad="38100" dist="38100" dir="2700000" algn="tl">
                    <a:srgbClr val="000000">
                      <a:alpha val="43137"/>
                    </a:srgbClr>
                  </a:outerShdw>
                </a:effectLst>
              </a:rPr>
              <a:t>Inc</a:t>
            </a:r>
            <a:r>
              <a:rPr lang="en-US" sz="1500" spc="50" dirty="0" smtClean="0">
                <a:solidFill>
                  <a:schemeClr val="bg1"/>
                </a:solidFill>
                <a:effectLst>
                  <a:outerShdw blurRad="38100" dist="38100" dir="2700000" algn="tl">
                    <a:srgbClr val="000000">
                      <a:alpha val="43137"/>
                    </a:srgbClr>
                  </a:outerShdw>
                </a:effectLst>
              </a:rPr>
              <a:t>., Lanham USA</a:t>
            </a:r>
            <a:r>
              <a:rPr lang="en-US" sz="1500" dirty="0">
                <a:solidFill>
                  <a:schemeClr val="bg1"/>
                </a:solidFill>
                <a:effectLst>
                  <a:outerShdw blurRad="38100" dist="38100" dir="2700000" algn="tl">
                    <a:srgbClr val="000000">
                      <a:alpha val="43137"/>
                    </a:srgbClr>
                  </a:outerShdw>
                </a:effectLst>
              </a:rPr>
              <a:t> • </a:t>
            </a:r>
            <a:r>
              <a:rPr lang="en-US" sz="1500" spc="50" baseline="30000" dirty="0" smtClean="0">
                <a:solidFill>
                  <a:schemeClr val="bg1"/>
                </a:solidFill>
                <a:effectLst>
                  <a:outerShdw blurRad="38100" dist="38100" dir="2700000" algn="tl">
                    <a:srgbClr val="000000">
                      <a:alpha val="43137"/>
                    </a:srgbClr>
                  </a:outerShdw>
                </a:effectLst>
              </a:rPr>
              <a:t>2</a:t>
            </a:r>
            <a:r>
              <a:rPr lang="en-US" sz="1500" spc="50" dirty="0" smtClean="0">
                <a:solidFill>
                  <a:schemeClr val="bg1"/>
                </a:solidFill>
                <a:effectLst>
                  <a:outerShdw blurRad="38100" dist="38100" dir="2700000" algn="tl">
                    <a:srgbClr val="000000">
                      <a:alpha val="43137"/>
                    </a:srgbClr>
                  </a:outerShdw>
                </a:effectLst>
              </a:rPr>
              <a:t>Chesapeake </a:t>
            </a:r>
            <a:r>
              <a:rPr lang="en-US" sz="1500" spc="50" dirty="0">
                <a:solidFill>
                  <a:schemeClr val="bg1"/>
                </a:solidFill>
                <a:effectLst>
                  <a:outerShdw blurRad="38100" dist="38100" dir="2700000" algn="tl">
                    <a:srgbClr val="000000">
                      <a:alpha val="43137"/>
                    </a:srgbClr>
                  </a:outerShdw>
                </a:effectLst>
              </a:rPr>
              <a:t>Aerospace, </a:t>
            </a:r>
            <a:r>
              <a:rPr lang="en-US" sz="1500" spc="50" dirty="0" smtClean="0">
                <a:solidFill>
                  <a:schemeClr val="bg1"/>
                </a:solidFill>
                <a:effectLst>
                  <a:outerShdw blurRad="38100" dist="38100" dir="2700000" algn="tl">
                    <a:srgbClr val="000000">
                      <a:alpha val="43137"/>
                    </a:srgbClr>
                  </a:outerShdw>
                </a:effectLst>
              </a:rPr>
              <a:t>Grasonville USA</a:t>
            </a:r>
            <a:r>
              <a:rPr lang="en-US" sz="1500" dirty="0">
                <a:solidFill>
                  <a:schemeClr val="bg1"/>
                </a:solidFill>
                <a:effectLst>
                  <a:outerShdw blurRad="38100" dist="38100" dir="2700000" algn="tl">
                    <a:srgbClr val="000000">
                      <a:alpha val="43137"/>
                    </a:srgbClr>
                  </a:outerShdw>
                </a:effectLst>
              </a:rPr>
              <a:t> • </a:t>
            </a:r>
            <a:r>
              <a:rPr lang="en-US" sz="1500" spc="50" baseline="30000" dirty="0" smtClean="0">
                <a:solidFill>
                  <a:schemeClr val="bg1"/>
                </a:solidFill>
                <a:effectLst>
                  <a:outerShdw blurRad="38100" dist="38100" dir="2700000" algn="tl">
                    <a:srgbClr val="000000">
                      <a:alpha val="43137"/>
                    </a:srgbClr>
                  </a:outerShdw>
                </a:effectLst>
              </a:rPr>
              <a:t>3</a:t>
            </a:r>
            <a:r>
              <a:rPr lang="en-US" sz="1500" spc="50" dirty="0" smtClean="0">
                <a:solidFill>
                  <a:schemeClr val="bg1"/>
                </a:solidFill>
                <a:effectLst>
                  <a:outerShdw blurRad="38100" dist="38100" dir="2700000" algn="tl">
                    <a:srgbClr val="000000">
                      <a:alpha val="43137"/>
                    </a:srgbClr>
                  </a:outerShdw>
                </a:effectLst>
              </a:rPr>
              <a:t>Advanced </a:t>
            </a:r>
            <a:r>
              <a:rPr lang="en-US" sz="1500" spc="50" dirty="0">
                <a:solidFill>
                  <a:schemeClr val="bg1"/>
                </a:solidFill>
                <a:effectLst>
                  <a:outerShdw blurRad="38100" dist="38100" dir="2700000" algn="tl">
                    <a:srgbClr val="000000">
                      <a:alpha val="43137"/>
                    </a:srgbClr>
                  </a:outerShdw>
                </a:effectLst>
              </a:rPr>
              <a:t>Solutions, </a:t>
            </a:r>
            <a:r>
              <a:rPr lang="en-US" sz="1500" spc="50" dirty="0" smtClean="0">
                <a:solidFill>
                  <a:schemeClr val="bg1"/>
                </a:solidFill>
                <a:effectLst>
                  <a:outerShdw blurRad="38100" dist="38100" dir="2700000" algn="tl">
                    <a:srgbClr val="000000">
                      <a:alpha val="43137"/>
                    </a:srgbClr>
                  </a:outerShdw>
                </a:effectLst>
              </a:rPr>
              <a:t>Littleton </a:t>
            </a:r>
            <a:r>
              <a:rPr lang="en-US" sz="1500" spc="50" dirty="0">
                <a:solidFill>
                  <a:schemeClr val="bg1"/>
                </a:solidFill>
                <a:effectLst>
                  <a:outerShdw blurRad="38100" dist="38100" dir="2700000" algn="tl">
                    <a:srgbClr val="000000">
                      <a:alpha val="43137"/>
                    </a:srgbClr>
                  </a:outerShdw>
                </a:effectLst>
              </a:rPr>
              <a:t>USA, </a:t>
            </a:r>
            <a:endParaRPr lang="en-US" sz="1500" spc="50" dirty="0" smtClean="0">
              <a:solidFill>
                <a:schemeClr val="bg1"/>
              </a:solidFill>
              <a:effectLst>
                <a:outerShdw blurRad="38100" dist="38100" dir="2700000" algn="tl">
                  <a:srgbClr val="000000">
                    <a:alpha val="43137"/>
                  </a:srgbClr>
                </a:outerShdw>
              </a:effectLst>
            </a:endParaRPr>
          </a:p>
          <a:p>
            <a:pPr algn="ctr"/>
            <a:r>
              <a:rPr lang="en-US" sz="1500" spc="50" baseline="30000" dirty="0" smtClean="0">
                <a:solidFill>
                  <a:schemeClr val="bg1"/>
                </a:solidFill>
                <a:effectLst>
                  <a:outerShdw blurRad="38100" dist="38100" dir="2700000" algn="tl">
                    <a:srgbClr val="000000">
                      <a:alpha val="43137"/>
                    </a:srgbClr>
                  </a:outerShdw>
                </a:effectLst>
              </a:rPr>
              <a:t>4</a:t>
            </a:r>
            <a:r>
              <a:rPr lang="en-US" sz="1500" spc="50" dirty="0" smtClean="0">
                <a:solidFill>
                  <a:schemeClr val="bg1"/>
                </a:solidFill>
                <a:effectLst>
                  <a:outerShdw blurRad="38100" dist="38100" dir="2700000" algn="tl">
                    <a:srgbClr val="000000">
                      <a:alpha val="43137"/>
                    </a:srgbClr>
                  </a:outerShdw>
                </a:effectLst>
              </a:rPr>
              <a:t>ACS </a:t>
            </a:r>
            <a:r>
              <a:rPr lang="en-US" sz="1500" spc="50" dirty="0">
                <a:solidFill>
                  <a:schemeClr val="bg1"/>
                </a:solidFill>
                <a:effectLst>
                  <a:outerShdw blurRad="38100" dist="38100" dir="2700000" algn="tl">
                    <a:srgbClr val="000000">
                      <a:alpha val="43137"/>
                    </a:srgbClr>
                  </a:outerShdw>
                </a:effectLst>
              </a:rPr>
              <a:t>Engineering, </a:t>
            </a:r>
            <a:r>
              <a:rPr lang="en-US" sz="1500" spc="50" dirty="0" smtClean="0">
                <a:solidFill>
                  <a:schemeClr val="bg1"/>
                </a:solidFill>
                <a:effectLst>
                  <a:outerShdw blurRad="38100" dist="38100" dir="2700000" algn="tl">
                    <a:srgbClr val="000000">
                      <a:alpha val="43137"/>
                    </a:srgbClr>
                  </a:outerShdw>
                </a:effectLst>
              </a:rPr>
              <a:t>Clarksville USA</a:t>
            </a:r>
            <a:r>
              <a:rPr lang="en-US" sz="1500" dirty="0">
                <a:solidFill>
                  <a:schemeClr val="bg1"/>
                </a:solidFill>
                <a:effectLst>
                  <a:outerShdw blurRad="38100" dist="38100" dir="2700000" algn="tl">
                    <a:srgbClr val="000000">
                      <a:alpha val="43137"/>
                    </a:srgbClr>
                  </a:outerShdw>
                </a:effectLst>
              </a:rPr>
              <a:t> • </a:t>
            </a:r>
            <a:r>
              <a:rPr lang="en-US" sz="1500" spc="50" baseline="30000" dirty="0" smtClean="0">
                <a:solidFill>
                  <a:schemeClr val="bg1"/>
                </a:solidFill>
                <a:effectLst>
                  <a:outerShdw blurRad="38100" dist="38100" dir="2700000" algn="tl">
                    <a:srgbClr val="000000">
                      <a:alpha val="43137"/>
                    </a:srgbClr>
                  </a:outerShdw>
                </a:effectLst>
              </a:rPr>
              <a:t>5</a:t>
            </a:r>
            <a:r>
              <a:rPr lang="en-US" sz="1500" spc="50" dirty="0" smtClean="0">
                <a:solidFill>
                  <a:schemeClr val="bg1"/>
                </a:solidFill>
                <a:effectLst>
                  <a:outerShdw blurRad="38100" dist="38100" dir="2700000" algn="tl">
                    <a:srgbClr val="000000">
                      <a:alpha val="43137"/>
                    </a:srgbClr>
                  </a:outerShdw>
                </a:effectLst>
              </a:rPr>
              <a:t>Lockheed </a:t>
            </a:r>
            <a:r>
              <a:rPr lang="en-US" sz="1500" spc="50" dirty="0">
                <a:solidFill>
                  <a:schemeClr val="bg1"/>
                </a:solidFill>
                <a:effectLst>
                  <a:outerShdw blurRad="38100" dist="38100" dir="2700000" algn="tl">
                    <a:srgbClr val="000000">
                      <a:alpha val="43137"/>
                    </a:srgbClr>
                  </a:outerShdw>
                </a:effectLst>
              </a:rPr>
              <a:t>Martin Space, </a:t>
            </a:r>
            <a:r>
              <a:rPr lang="en-US" sz="1500" spc="50" dirty="0" smtClean="0">
                <a:solidFill>
                  <a:schemeClr val="bg1"/>
                </a:solidFill>
                <a:effectLst>
                  <a:outerShdw blurRad="38100" dist="38100" dir="2700000" algn="tl">
                    <a:srgbClr val="000000">
                      <a:alpha val="43137"/>
                    </a:srgbClr>
                  </a:outerShdw>
                </a:effectLst>
              </a:rPr>
              <a:t>Littleton USA </a:t>
            </a:r>
            <a:r>
              <a:rPr lang="en-US" sz="1500" dirty="0">
                <a:solidFill>
                  <a:schemeClr val="bg1"/>
                </a:solidFill>
                <a:effectLst>
                  <a:outerShdw blurRad="38100" dist="38100" dir="2700000" algn="tl">
                    <a:srgbClr val="000000">
                      <a:alpha val="43137"/>
                    </a:srgbClr>
                  </a:outerShdw>
                </a:effectLst>
              </a:rPr>
              <a:t>• </a:t>
            </a:r>
            <a:r>
              <a:rPr lang="en-US" sz="1500" spc="50" baseline="30000" dirty="0" smtClean="0">
                <a:solidFill>
                  <a:schemeClr val="bg1"/>
                </a:solidFill>
                <a:effectLst>
                  <a:outerShdw blurRad="38100" dist="38100" dir="2700000" algn="tl">
                    <a:srgbClr val="000000">
                      <a:alpha val="43137"/>
                    </a:srgbClr>
                  </a:outerShdw>
                </a:effectLst>
              </a:rPr>
              <a:t>6</a:t>
            </a:r>
            <a:r>
              <a:rPr lang="en-US" sz="1500" spc="50" dirty="0" smtClean="0">
                <a:solidFill>
                  <a:schemeClr val="bg1"/>
                </a:solidFill>
                <a:effectLst>
                  <a:outerShdw blurRad="38100" dist="38100" dir="2700000" algn="tl">
                    <a:srgbClr val="000000">
                      <a:alpha val="43137"/>
                    </a:srgbClr>
                  </a:outerShdw>
                </a:effectLst>
              </a:rPr>
              <a:t>NASA</a:t>
            </a:r>
            <a:r>
              <a:rPr lang="en-US" sz="1500" spc="50" dirty="0">
                <a:solidFill>
                  <a:schemeClr val="bg1"/>
                </a:solidFill>
                <a:effectLst>
                  <a:outerShdw blurRad="38100" dist="38100" dir="2700000" algn="tl">
                    <a:srgbClr val="000000">
                      <a:alpha val="43137"/>
                    </a:srgbClr>
                  </a:outerShdw>
                </a:effectLst>
              </a:rPr>
              <a:t>, </a:t>
            </a:r>
            <a:r>
              <a:rPr lang="en-US" sz="1500" spc="50" dirty="0" smtClean="0">
                <a:solidFill>
                  <a:schemeClr val="bg1"/>
                </a:solidFill>
                <a:effectLst>
                  <a:outerShdw blurRad="38100" dist="38100" dir="2700000" algn="tl">
                    <a:srgbClr val="000000">
                      <a:alpha val="43137"/>
                    </a:srgbClr>
                  </a:outerShdw>
                </a:effectLst>
              </a:rPr>
              <a:t>Greenbelt USA</a:t>
            </a:r>
            <a:endParaRPr lang="en-US" sz="1500" spc="50" dirty="0">
              <a:solidFill>
                <a:schemeClr val="bg1"/>
              </a:solidFill>
              <a:effectLst>
                <a:outerShdw blurRad="38100" dist="38100" dir="2700000" algn="tl">
                  <a:srgbClr val="000000">
                    <a:alpha val="43137"/>
                  </a:srgbClr>
                </a:outerShdw>
              </a:effectLst>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90" y="5686896"/>
            <a:ext cx="788565" cy="110399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455" y="6173949"/>
            <a:ext cx="1762680" cy="616938"/>
          </a:xfrm>
          <a:prstGeom prst="rect">
            <a:avLst/>
          </a:prstGeom>
        </p:spPr>
      </p:pic>
    </p:spTree>
    <p:extLst>
      <p:ext uri="{BB962C8B-B14F-4D97-AF65-F5344CB8AC3E}">
        <p14:creationId xmlns:p14="http://schemas.microsoft.com/office/powerpoint/2010/main" val="2837712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GOES-16 vs GOES-17 Magnetometer Calibration Maneuver Comparison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58574958"/>
              </p:ext>
            </p:extLst>
          </p:nvPr>
        </p:nvGraphicFramePr>
        <p:xfrm>
          <a:off x="959667" y="1136126"/>
          <a:ext cx="10565394" cy="5233610"/>
        </p:xfrm>
        <a:graphic>
          <a:graphicData uri="http://schemas.openxmlformats.org/drawingml/2006/table">
            <a:tbl>
              <a:tblPr firstRow="1" bandRow="1">
                <a:tableStyleId>{93296810-A885-4BE3-A3E7-6D5BEEA58F35}</a:tableStyleId>
              </a:tblPr>
              <a:tblGrid>
                <a:gridCol w="3947311">
                  <a:extLst>
                    <a:ext uri="{9D8B030D-6E8A-4147-A177-3AD203B41FA5}">
                      <a16:colId xmlns:a16="http://schemas.microsoft.com/office/drawing/2014/main" val="3292354171"/>
                    </a:ext>
                  </a:extLst>
                </a:gridCol>
                <a:gridCol w="2688879">
                  <a:extLst>
                    <a:ext uri="{9D8B030D-6E8A-4147-A177-3AD203B41FA5}">
                      <a16:colId xmlns:a16="http://schemas.microsoft.com/office/drawing/2014/main" val="1772090080"/>
                    </a:ext>
                  </a:extLst>
                </a:gridCol>
                <a:gridCol w="3929204">
                  <a:extLst>
                    <a:ext uri="{9D8B030D-6E8A-4147-A177-3AD203B41FA5}">
                      <a16:colId xmlns:a16="http://schemas.microsoft.com/office/drawing/2014/main" val="1818970694"/>
                    </a:ext>
                  </a:extLst>
                </a:gridCol>
              </a:tblGrid>
              <a:tr h="680962">
                <a:tc>
                  <a:txBody>
                    <a:bodyPr/>
                    <a:lstStyle/>
                    <a:p>
                      <a:endParaRPr lang="en-US" dirty="0"/>
                    </a:p>
                  </a:txBody>
                  <a:tcPr/>
                </a:tc>
                <a:tc>
                  <a:txBody>
                    <a:bodyPr/>
                    <a:lstStyle/>
                    <a:p>
                      <a:r>
                        <a:rPr lang="en-US" dirty="0" smtClean="0"/>
                        <a:t>GOES-16 Maneuver</a:t>
                      </a:r>
                      <a:endParaRPr lang="en-US" dirty="0">
                        <a:solidFill>
                          <a:schemeClr val="tx1"/>
                        </a:solidFill>
                      </a:endParaRPr>
                    </a:p>
                  </a:txBody>
                  <a:tcPr/>
                </a:tc>
                <a:tc>
                  <a:txBody>
                    <a:bodyPr/>
                    <a:lstStyle/>
                    <a:p>
                      <a:r>
                        <a:rPr lang="en-US" dirty="0" smtClean="0"/>
                        <a:t>GOES-17 Maneuver</a:t>
                      </a:r>
                      <a:endParaRPr lang="en-US" dirty="0"/>
                    </a:p>
                  </a:txBody>
                  <a:tcPr/>
                </a:tc>
                <a:extLst>
                  <a:ext uri="{0D108BD9-81ED-4DB2-BD59-A6C34878D82A}">
                    <a16:rowId xmlns:a16="http://schemas.microsoft.com/office/drawing/2014/main" val="164212559"/>
                  </a:ext>
                </a:extLst>
              </a:tr>
              <a:tr h="680962">
                <a:tc>
                  <a:txBody>
                    <a:bodyPr/>
                    <a:lstStyle/>
                    <a:p>
                      <a:r>
                        <a:rPr lang="en-US" dirty="0" smtClean="0"/>
                        <a:t>Maximum Angular</a:t>
                      </a:r>
                      <a:r>
                        <a:rPr lang="en-US" baseline="0" dirty="0" smtClean="0"/>
                        <a:t> Rate</a:t>
                      </a:r>
                      <a:endParaRPr lang="en-US" dirty="0"/>
                    </a:p>
                  </a:txBody>
                  <a:tcPr/>
                </a:tc>
                <a:tc>
                  <a:txBody>
                    <a:bodyPr/>
                    <a:lstStyle/>
                    <a:p>
                      <a:r>
                        <a:rPr lang="en-US" dirty="0" smtClean="0"/>
                        <a:t>0.43 </a:t>
                      </a:r>
                      <a:r>
                        <a:rPr lang="en-US" b="0" dirty="0" smtClean="0"/>
                        <a:t>°</a:t>
                      </a:r>
                      <a:r>
                        <a:rPr lang="en-US" dirty="0" smtClean="0"/>
                        <a:t>/second </a:t>
                      </a:r>
                      <a:endParaRPr lang="en-US" dirty="0"/>
                    </a:p>
                  </a:txBody>
                  <a:tcPr/>
                </a:tc>
                <a:tc>
                  <a:txBody>
                    <a:bodyPr/>
                    <a:lstStyle/>
                    <a:p>
                      <a:r>
                        <a:rPr lang="en-US" dirty="0" smtClean="0"/>
                        <a:t>0.85 </a:t>
                      </a:r>
                      <a:r>
                        <a:rPr lang="en-US" b="0" dirty="0" smtClean="0"/>
                        <a:t>°</a:t>
                      </a:r>
                      <a:r>
                        <a:rPr lang="en-US" dirty="0" smtClean="0"/>
                        <a:t>/second</a:t>
                      </a:r>
                      <a:endParaRPr lang="en-US" dirty="0"/>
                    </a:p>
                  </a:txBody>
                  <a:tcPr/>
                </a:tc>
                <a:extLst>
                  <a:ext uri="{0D108BD9-81ED-4DB2-BD59-A6C34878D82A}">
                    <a16:rowId xmlns:a16="http://schemas.microsoft.com/office/drawing/2014/main" val="109646617"/>
                  </a:ext>
                </a:extLst>
              </a:tr>
              <a:tr h="680962">
                <a:tc>
                  <a:txBody>
                    <a:bodyPr/>
                    <a:lstStyle/>
                    <a:p>
                      <a:r>
                        <a:rPr lang="en-US" dirty="0" smtClean="0"/>
                        <a:t>Calibration Slew #1 Rotation Amount</a:t>
                      </a:r>
                      <a:endParaRPr lang="en-US" dirty="0"/>
                    </a:p>
                  </a:txBody>
                  <a:tcPr/>
                </a:tc>
                <a:tc>
                  <a:txBody>
                    <a:bodyPr/>
                    <a:lstStyle/>
                    <a:p>
                      <a:r>
                        <a:rPr lang="en-US" dirty="0" smtClean="0"/>
                        <a:t>94</a:t>
                      </a:r>
                      <a:r>
                        <a:rPr lang="en-US" b="0" dirty="0" smtClean="0"/>
                        <a:t>°</a:t>
                      </a:r>
                      <a:endParaRPr lang="en-US" dirty="0"/>
                    </a:p>
                  </a:txBody>
                  <a:tcPr/>
                </a:tc>
                <a:tc>
                  <a:txBody>
                    <a:bodyPr/>
                    <a:lstStyle/>
                    <a:p>
                      <a:r>
                        <a:rPr lang="en-US" dirty="0" smtClean="0"/>
                        <a:t>6x180</a:t>
                      </a:r>
                      <a:r>
                        <a:rPr lang="en-US" b="0" dirty="0" smtClean="0"/>
                        <a:t>°</a:t>
                      </a:r>
                      <a:r>
                        <a:rPr lang="en-US" dirty="0" smtClean="0"/>
                        <a:t> </a:t>
                      </a:r>
                      <a:endParaRPr lang="en-US" dirty="0"/>
                    </a:p>
                  </a:txBody>
                  <a:tcPr/>
                </a:tc>
                <a:extLst>
                  <a:ext uri="{0D108BD9-81ED-4DB2-BD59-A6C34878D82A}">
                    <a16:rowId xmlns:a16="http://schemas.microsoft.com/office/drawing/2014/main" val="1293304661"/>
                  </a:ext>
                </a:extLst>
              </a:tr>
              <a:tr h="680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Calibration Slew #2 Rotation Amount</a:t>
                      </a:r>
                    </a:p>
                    <a:p>
                      <a:endParaRPr lang="en-US" dirty="0"/>
                    </a:p>
                  </a:txBody>
                  <a:tcPr/>
                </a:tc>
                <a:tc>
                  <a:txBody>
                    <a:bodyPr/>
                    <a:lstStyle/>
                    <a:p>
                      <a:r>
                        <a:rPr lang="en-US" dirty="0" smtClean="0"/>
                        <a:t>94</a:t>
                      </a:r>
                      <a:r>
                        <a:rPr lang="en-US" b="0" dirty="0" smtClean="0"/>
                        <a:t>°</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6x180</a:t>
                      </a:r>
                      <a:r>
                        <a:rPr lang="en-US" b="0" dirty="0" smtClean="0"/>
                        <a:t>°</a:t>
                      </a:r>
                      <a:r>
                        <a:rPr lang="en-US" dirty="0" smtClean="0"/>
                        <a:t> </a:t>
                      </a:r>
                      <a:endParaRPr lang="en-US" dirty="0"/>
                    </a:p>
                  </a:txBody>
                  <a:tcPr/>
                </a:tc>
                <a:extLst>
                  <a:ext uri="{0D108BD9-81ED-4DB2-BD59-A6C34878D82A}">
                    <a16:rowId xmlns:a16="http://schemas.microsoft.com/office/drawing/2014/main" val="4063241536"/>
                  </a:ext>
                </a:extLst>
              </a:tr>
              <a:tr h="680962">
                <a:tc>
                  <a:txBody>
                    <a:bodyPr/>
                    <a:lstStyle/>
                    <a:p>
                      <a:r>
                        <a:rPr lang="en-US" dirty="0" smtClean="0"/>
                        <a:t>Calibration Slew Rotation Axes</a:t>
                      </a:r>
                      <a:endParaRPr lang="en-US" dirty="0"/>
                    </a:p>
                  </a:txBody>
                  <a:tcPr/>
                </a:tc>
                <a:tc>
                  <a:txBody>
                    <a:bodyPr/>
                    <a:lstStyle/>
                    <a:p>
                      <a:r>
                        <a:rPr lang="en-US" dirty="0" smtClean="0"/>
                        <a:t>None aligned with MAG</a:t>
                      </a:r>
                      <a:r>
                        <a:rPr lang="en-US" baseline="0" dirty="0" smtClean="0"/>
                        <a:t> boom axes</a:t>
                      </a:r>
                      <a:endParaRPr lang="en-US" dirty="0"/>
                    </a:p>
                  </a:txBody>
                  <a:tcPr/>
                </a:tc>
                <a:tc>
                  <a:txBody>
                    <a:bodyPr/>
                    <a:lstStyle/>
                    <a:p>
                      <a:r>
                        <a:rPr lang="en-US" dirty="0" smtClean="0"/>
                        <a:t>One aligned with MAG boom, one normal to MAG boom (“Full observability”</a:t>
                      </a:r>
                      <a:r>
                        <a:rPr lang="en-US" baseline="0" dirty="0" smtClean="0"/>
                        <a:t> of X/Y and Z axes)</a:t>
                      </a:r>
                      <a:endParaRPr lang="en-US" dirty="0"/>
                    </a:p>
                  </a:txBody>
                  <a:tcPr/>
                </a:tc>
                <a:extLst>
                  <a:ext uri="{0D108BD9-81ED-4DB2-BD59-A6C34878D82A}">
                    <a16:rowId xmlns:a16="http://schemas.microsoft.com/office/drawing/2014/main" val="3229666478"/>
                  </a:ext>
                </a:extLst>
              </a:tr>
              <a:tr h="680962">
                <a:tc>
                  <a:txBody>
                    <a:bodyPr/>
                    <a:lstStyle/>
                    <a:p>
                      <a:r>
                        <a:rPr lang="en-US" dirty="0" smtClean="0"/>
                        <a:t>Overall maneuver time</a:t>
                      </a:r>
                      <a:endParaRPr lang="en-US" dirty="0"/>
                    </a:p>
                  </a:txBody>
                  <a:tcPr/>
                </a:tc>
                <a:tc>
                  <a:txBody>
                    <a:bodyPr/>
                    <a:lstStyle/>
                    <a:p>
                      <a:r>
                        <a:rPr lang="en-US" dirty="0" smtClean="0"/>
                        <a:t>22 minutes</a:t>
                      </a:r>
                      <a:endParaRPr lang="en-US" dirty="0"/>
                    </a:p>
                  </a:txBody>
                  <a:tcPr/>
                </a:tc>
                <a:tc>
                  <a:txBody>
                    <a:bodyPr/>
                    <a:lstStyle/>
                    <a:p>
                      <a:r>
                        <a:rPr lang="en-US" dirty="0" smtClean="0"/>
                        <a:t>82 minutes</a:t>
                      </a:r>
                      <a:endParaRPr lang="en-US" dirty="0"/>
                    </a:p>
                  </a:txBody>
                  <a:tcPr/>
                </a:tc>
                <a:extLst>
                  <a:ext uri="{0D108BD9-81ED-4DB2-BD59-A6C34878D82A}">
                    <a16:rowId xmlns:a16="http://schemas.microsoft.com/office/drawing/2014/main" val="642642342"/>
                  </a:ext>
                </a:extLst>
              </a:tr>
              <a:tr h="680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smtClean="0"/>
                        <a:t>Forward</a:t>
                      </a:r>
                      <a:r>
                        <a:rPr lang="en-US" sz="1800" b="0" baseline="0" dirty="0" smtClean="0"/>
                        <a:t> Hemi Antenna </a:t>
                      </a:r>
                      <a:r>
                        <a:rPr lang="en-US" sz="1800" b="0" baseline="0" dirty="0" err="1" smtClean="0"/>
                        <a:t>Comm</a:t>
                      </a:r>
                      <a:r>
                        <a:rPr lang="en-US" sz="1800" b="0" baseline="0" dirty="0" smtClean="0"/>
                        <a:t> Constraint</a:t>
                      </a:r>
                      <a:endParaRPr lang="en-US" sz="1800" b="0" dirty="0" smtClean="0"/>
                    </a:p>
                    <a:p>
                      <a:endParaRPr lang="en-US" dirty="0"/>
                    </a:p>
                  </a:txBody>
                  <a:tcPr/>
                </a:tc>
                <a:tc>
                  <a:txBody>
                    <a:bodyPr/>
                    <a:lstStyle/>
                    <a:p>
                      <a:r>
                        <a:rPr lang="en-US" dirty="0" smtClean="0"/>
                        <a:t>ACRF Z-axis within 30</a:t>
                      </a:r>
                      <a:r>
                        <a:rPr lang="en-US" b="0" dirty="0" smtClean="0"/>
                        <a:t>°</a:t>
                      </a:r>
                      <a:r>
                        <a:rPr lang="en-US" dirty="0" smtClean="0"/>
                        <a:t> of nadir</a:t>
                      </a:r>
                      <a:endParaRPr lang="en-US" dirty="0"/>
                    </a:p>
                  </a:txBody>
                  <a:tcPr/>
                </a:tc>
                <a:tc>
                  <a:txBody>
                    <a:bodyPr/>
                    <a:lstStyle/>
                    <a:p>
                      <a:r>
                        <a:rPr lang="en-US" dirty="0" smtClean="0"/>
                        <a:t>ACRF Z-axis within 60</a:t>
                      </a:r>
                      <a:r>
                        <a:rPr lang="en-US" b="0" dirty="0" smtClean="0"/>
                        <a:t>°</a:t>
                      </a:r>
                      <a:r>
                        <a:rPr lang="en-US" dirty="0" smtClean="0"/>
                        <a:t> of ground station</a:t>
                      </a:r>
                      <a:endParaRPr lang="en-US" dirty="0"/>
                    </a:p>
                  </a:txBody>
                  <a:tcPr/>
                </a:tc>
                <a:extLst>
                  <a:ext uri="{0D108BD9-81ED-4DB2-BD59-A6C34878D82A}">
                    <a16:rowId xmlns:a16="http://schemas.microsoft.com/office/drawing/2014/main" val="187202628"/>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9788" y="6459664"/>
            <a:ext cx="1024348" cy="358522"/>
          </a:xfrm>
          <a:prstGeom prst="rect">
            <a:avLst/>
          </a:prstGeom>
        </p:spPr>
      </p:pic>
    </p:spTree>
    <p:extLst>
      <p:ext uri="{BB962C8B-B14F-4D97-AF65-F5344CB8AC3E}">
        <p14:creationId xmlns:p14="http://schemas.microsoft.com/office/powerpoint/2010/main" val="2201603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GOES-17 (New) Calibration Maneuver Analysis</a:t>
            </a:r>
            <a:endParaRPr lang="en-US" dirty="0"/>
          </a:p>
        </p:txBody>
      </p:sp>
      <p:sp>
        <p:nvSpPr>
          <p:cNvPr id="4" name="Content Placeholder 3"/>
          <p:cNvSpPr txBox="1">
            <a:spLocks noGrp="1"/>
          </p:cNvSpPr>
          <p:nvPr>
            <p:ph idx="1"/>
          </p:nvPr>
        </p:nvSpPr>
        <p:spPr>
          <a:xfrm>
            <a:off x="0" y="952500"/>
            <a:ext cx="12192000" cy="5905500"/>
          </a:xfrm>
          <a:prstGeom prst="rect">
            <a:avLst/>
          </a:prstGeom>
          <a:noFill/>
        </p:spPr>
        <p:txBody>
          <a:bodyPr wrap="square" rtlCol="0">
            <a:normAutofit fontScale="85000" lnSpcReduction="10000"/>
          </a:bodyPr>
          <a:lstStyle/>
          <a:p>
            <a:pPr marL="285750" indent="-285750">
              <a:buFont typeface="Arial" panose="020B0604020202020204" pitchFamily="34" charset="0"/>
              <a:buChar char="•"/>
            </a:pPr>
            <a:r>
              <a:rPr lang="en-US" sz="2000" dirty="0" smtClean="0"/>
              <a:t>New calibration maneuver is 78 minutes in duration as opposed to 22 minutes for the original maneuver.  Improved analysis is needed where the background is not assumed to be constant, as it was with GOES-16.</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New analysis spline-fits background field in EPN coordinates (improvement over G16 analysis method, which assumed constant background), minimizes field estimate errors (same as G16 method)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New method finds sensor bias and misalignment (same as G16 method)</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Simulations were run to validate the method, find the optimal number of spline fit segments</a:t>
            </a:r>
          </a:p>
          <a:p>
            <a:pPr marL="685800" lvl="1">
              <a:buFont typeface="Arial" panose="020B0604020202020204" pitchFamily="34" charset="0"/>
              <a:buChar char="•"/>
            </a:pPr>
            <a:r>
              <a:rPr lang="en-US" sz="1900" dirty="0" smtClean="0"/>
              <a:t>One year of GOES-16 data was used </a:t>
            </a:r>
          </a:p>
          <a:p>
            <a:pPr marL="685800" lvl="1">
              <a:buFont typeface="Arial" panose="020B0604020202020204" pitchFamily="34" charset="0"/>
              <a:buChar char="•"/>
            </a:pPr>
            <a:r>
              <a:rPr lang="en-US" sz="1900" dirty="0" smtClean="0"/>
              <a:t>For each day, data corresponding to the maneuver time period was artificially rotated using the maneuver rotations</a:t>
            </a:r>
          </a:p>
          <a:p>
            <a:pPr marL="685800" lvl="1">
              <a:buFont typeface="Arial" panose="020B0604020202020204" pitchFamily="34" charset="0"/>
              <a:buChar char="•"/>
            </a:pPr>
            <a:r>
              <a:rPr lang="en-US" sz="1900" dirty="0" smtClean="0"/>
              <a:t>The error for that day was the bias computed from the artificially rotated data</a:t>
            </a:r>
          </a:p>
          <a:p>
            <a:pPr marL="685800" lvl="1">
              <a:buFont typeface="Arial" panose="020B0604020202020204" pitchFamily="34" charset="0"/>
              <a:buChar char="•"/>
            </a:pPr>
            <a:endParaRPr lang="en-US" sz="2000" dirty="0" smtClean="0"/>
          </a:p>
          <a:p>
            <a:pPr marL="685800" lvl="1">
              <a:buFont typeface="Arial" panose="020B0604020202020204" pitchFamily="34" charset="0"/>
              <a:buChar char="•"/>
            </a:pPr>
            <a:endParaRPr lang="en-US" sz="2000" dirty="0" smtClean="0"/>
          </a:p>
          <a:p>
            <a:pPr marL="685800" lvl="1">
              <a:buFont typeface="Arial" panose="020B0604020202020204" pitchFamily="34" charset="0"/>
              <a:buChar char="•"/>
            </a:pPr>
            <a:endParaRPr lang="en-US" sz="2000" dirty="0" smtClean="0"/>
          </a:p>
          <a:p>
            <a:pPr marL="685800" lvl="1">
              <a:buFont typeface="Arial" panose="020B0604020202020204" pitchFamily="34" charset="0"/>
              <a:buChar char="•"/>
            </a:pPr>
            <a:endParaRPr lang="en-US" sz="2000" dirty="0" smtClean="0"/>
          </a:p>
          <a:p>
            <a:pPr marL="685800" lvl="1">
              <a:buFont typeface="Arial" panose="020B0604020202020204" pitchFamily="34" charset="0"/>
              <a:buChar char="•"/>
            </a:pPr>
            <a:endParaRPr lang="en-US" sz="1700" dirty="0" smtClean="0"/>
          </a:p>
          <a:p>
            <a:pPr marL="285750" indent="-285750">
              <a:buFont typeface="Arial" panose="020B0604020202020204" pitchFamily="34" charset="0"/>
              <a:buChar char="•"/>
            </a:pPr>
            <a:endParaRPr lang="en-US" sz="2400" i="1"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104" r="7759"/>
          <a:stretch/>
        </p:blipFill>
        <p:spPr>
          <a:xfrm>
            <a:off x="4112436" y="2357389"/>
            <a:ext cx="3967129" cy="2143223"/>
          </a:xfrm>
          <a:prstGeom prst="rect">
            <a:avLst/>
          </a:prstGeom>
        </p:spPr>
      </p:pic>
      <p:sp>
        <p:nvSpPr>
          <p:cNvPr id="6" name="TextBox 5"/>
          <p:cNvSpPr txBox="1"/>
          <p:nvPr/>
        </p:nvSpPr>
        <p:spPr>
          <a:xfrm>
            <a:off x="4001591" y="4500612"/>
            <a:ext cx="4206344" cy="307777"/>
          </a:xfrm>
          <a:prstGeom prst="rect">
            <a:avLst/>
          </a:prstGeom>
          <a:noFill/>
        </p:spPr>
        <p:txBody>
          <a:bodyPr wrap="none" rtlCol="0">
            <a:spAutoFit/>
          </a:bodyPr>
          <a:lstStyle/>
          <a:p>
            <a:r>
              <a:rPr lang="en-US" sz="1400" i="1" dirty="0" smtClean="0">
                <a:solidFill>
                  <a:schemeClr val="bg1"/>
                </a:solidFill>
              </a:rPr>
              <a:t>Background spline fit from Aug 20, 2018 maneuver</a:t>
            </a:r>
            <a:endParaRPr lang="en-US" sz="1400" i="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9788" y="6459664"/>
            <a:ext cx="1024348" cy="358522"/>
          </a:xfrm>
          <a:prstGeom prst="rect">
            <a:avLst/>
          </a:prstGeom>
        </p:spPr>
      </p:pic>
    </p:spTree>
    <p:extLst>
      <p:ext uri="{BB962C8B-B14F-4D97-AF65-F5344CB8AC3E}">
        <p14:creationId xmlns:p14="http://schemas.microsoft.com/office/powerpoint/2010/main" val="15350308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Maneuver Analysis Simulation Results</a:t>
            </a:r>
            <a:endParaRPr lang="en-US" dirty="0"/>
          </a:p>
        </p:txBody>
      </p:sp>
      <p:sp>
        <p:nvSpPr>
          <p:cNvPr id="3" name="Content Placeholder 2"/>
          <p:cNvSpPr>
            <a:spLocks noGrp="1"/>
          </p:cNvSpPr>
          <p:nvPr>
            <p:ph idx="1"/>
          </p:nvPr>
        </p:nvSpPr>
        <p:spPr>
          <a:xfrm>
            <a:off x="123829" y="606829"/>
            <a:ext cx="11795122" cy="5755871"/>
          </a:xfrm>
        </p:spPr>
        <p:txBody>
          <a:bodyPr/>
          <a:lstStyle/>
          <a:p>
            <a:pPr marL="0" indent="0">
              <a:buNone/>
            </a:pPr>
            <a:r>
              <a:rPr lang="en-US" dirty="0"/>
              <a:t>Simulations were run, varying the number of segments, to find the number of segments with the least bias error and the bias error-to-spline fit residual </a:t>
            </a:r>
            <a:r>
              <a:rPr lang="en-US" dirty="0" smtClean="0"/>
              <a:t>RSS </a:t>
            </a:r>
            <a:r>
              <a:rPr lang="en-US" dirty="0"/>
              <a:t>ratio for which 95% of the data points were at or below.  A similar analysis was completed for the alignment measurement error.</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Simulations </a:t>
            </a:r>
            <a:r>
              <a:rPr lang="en-US" dirty="0"/>
              <a:t>indicate that ~10 spline segments is ideal.  Larger numbers of spline segments over-fit the background, i.e. fit noise.  Error-to-residual ratios from simulations can be used to estimate error based on spline fit residual.</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4" name="Content Placeholder 6"/>
          <p:cNvPicPr>
            <a:picLocks noChangeAspect="1"/>
          </p:cNvPicPr>
          <p:nvPr/>
        </p:nvPicPr>
        <p:blipFill>
          <a:blip r:embed="rId2"/>
          <a:stretch>
            <a:fillRect/>
          </a:stretch>
        </p:blipFill>
        <p:spPr>
          <a:xfrm>
            <a:off x="123829" y="1681838"/>
            <a:ext cx="3857334" cy="2893001"/>
          </a:xfrm>
          <a:prstGeom prst="rect">
            <a:avLst/>
          </a:prstGeom>
        </p:spPr>
      </p:pic>
      <p:sp>
        <p:nvSpPr>
          <p:cNvPr id="5" name="TextBox 4"/>
          <p:cNvSpPr txBox="1"/>
          <p:nvPr/>
        </p:nvSpPr>
        <p:spPr>
          <a:xfrm>
            <a:off x="123829" y="4633827"/>
            <a:ext cx="3786909" cy="1169551"/>
          </a:xfrm>
          <a:prstGeom prst="rect">
            <a:avLst/>
          </a:prstGeom>
          <a:noFill/>
        </p:spPr>
        <p:txBody>
          <a:bodyPr wrap="square" rtlCol="0">
            <a:spAutoFit/>
          </a:bodyPr>
          <a:lstStyle/>
          <a:p>
            <a:r>
              <a:rPr lang="en-US" sz="1400" dirty="0" smtClean="0">
                <a:solidFill>
                  <a:schemeClr val="bg1"/>
                </a:solidFill>
              </a:rPr>
              <a:t>Simulation result for 10 spline fit segments.  The yellow line represents the 95% confidence level, i.e. 95% of the data points are at or below the bias error-to-residual RSS ratio represented by the yellow line.</a:t>
            </a:r>
            <a:endParaRPr lang="en-US" sz="1400" dirty="0">
              <a:solidFill>
                <a:schemeClr val="bg1"/>
              </a:solidFill>
            </a:endParaRPr>
          </a:p>
        </p:txBody>
      </p:sp>
      <p:pic>
        <p:nvPicPr>
          <p:cNvPr id="6" name="Content Placeholder 11"/>
          <p:cNvPicPr>
            <a:picLocks noChangeAspect="1"/>
          </p:cNvPicPr>
          <p:nvPr/>
        </p:nvPicPr>
        <p:blipFill>
          <a:blip r:embed="rId3"/>
          <a:stretch>
            <a:fillRect/>
          </a:stretch>
        </p:blipFill>
        <p:spPr>
          <a:xfrm>
            <a:off x="4161854" y="1681838"/>
            <a:ext cx="3857335" cy="2893001"/>
          </a:xfrm>
          <a:prstGeom prst="rect">
            <a:avLst/>
          </a:prstGeom>
        </p:spPr>
      </p:pic>
      <p:sp>
        <p:nvSpPr>
          <p:cNvPr id="7" name="TextBox 6"/>
          <p:cNvSpPr txBox="1"/>
          <p:nvPr/>
        </p:nvSpPr>
        <p:spPr>
          <a:xfrm>
            <a:off x="4437216" y="4633827"/>
            <a:ext cx="3720521" cy="738664"/>
          </a:xfrm>
          <a:prstGeom prst="rect">
            <a:avLst/>
          </a:prstGeom>
          <a:noFill/>
        </p:spPr>
        <p:txBody>
          <a:bodyPr wrap="square" rtlCol="0">
            <a:spAutoFit/>
          </a:bodyPr>
          <a:lstStyle/>
          <a:p>
            <a:r>
              <a:rPr lang="en-US" sz="1400" dirty="0" smtClean="0">
                <a:solidFill>
                  <a:schemeClr val="bg1"/>
                </a:solidFill>
              </a:rPr>
              <a:t>Alignment and bias error vs. number of spline segments at median RSS with 95% confidence</a:t>
            </a:r>
            <a:endParaRPr lang="en-US" sz="1400" dirty="0">
              <a:solidFill>
                <a:schemeClr val="bg1"/>
              </a:solidFill>
            </a:endParaRPr>
          </a:p>
        </p:txBody>
      </p:sp>
      <p:pic>
        <p:nvPicPr>
          <p:cNvPr id="8" name="Content Placeholder 9"/>
          <p:cNvPicPr>
            <a:picLocks noChangeAspect="1"/>
          </p:cNvPicPr>
          <p:nvPr/>
        </p:nvPicPr>
        <p:blipFill>
          <a:blip r:embed="rId4"/>
          <a:stretch>
            <a:fillRect/>
          </a:stretch>
        </p:blipFill>
        <p:spPr>
          <a:xfrm>
            <a:off x="8318792" y="1681838"/>
            <a:ext cx="3857335" cy="2893001"/>
          </a:xfrm>
          <a:prstGeom prst="rect">
            <a:avLst/>
          </a:prstGeom>
        </p:spPr>
      </p:pic>
      <p:sp>
        <p:nvSpPr>
          <p:cNvPr id="9" name="TextBox 8"/>
          <p:cNvSpPr txBox="1"/>
          <p:nvPr/>
        </p:nvSpPr>
        <p:spPr>
          <a:xfrm>
            <a:off x="8684216" y="4633826"/>
            <a:ext cx="3369240" cy="738664"/>
          </a:xfrm>
          <a:prstGeom prst="rect">
            <a:avLst/>
          </a:prstGeom>
          <a:noFill/>
        </p:spPr>
        <p:txBody>
          <a:bodyPr wrap="square" rtlCol="0">
            <a:spAutoFit/>
          </a:bodyPr>
          <a:lstStyle/>
          <a:p>
            <a:r>
              <a:rPr lang="en-US" sz="1400" dirty="0" smtClean="0">
                <a:solidFill>
                  <a:schemeClr val="bg1"/>
                </a:solidFill>
              </a:rPr>
              <a:t>Alignment and bias 95% confidence error-to-residual ratios vs. number of spline segments </a:t>
            </a:r>
            <a:endParaRPr lang="en-US" sz="1400" dirty="0">
              <a:solidFill>
                <a:schemeClr val="bg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9788" y="6459664"/>
            <a:ext cx="1024348" cy="358522"/>
          </a:xfrm>
          <a:prstGeom prst="rect">
            <a:avLst/>
          </a:prstGeom>
        </p:spPr>
      </p:pic>
    </p:spTree>
    <p:extLst>
      <p:ext uri="{BB962C8B-B14F-4D97-AF65-F5344CB8AC3E}">
        <p14:creationId xmlns:p14="http://schemas.microsoft.com/office/powerpoint/2010/main" val="1423320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GOES-17 Calibration Maneuver Results</a:t>
            </a:r>
            <a:endParaRPr lang="en-US" dirty="0"/>
          </a:p>
        </p:txBody>
      </p:sp>
      <p:sp>
        <p:nvSpPr>
          <p:cNvPr id="4" name="TextBox 3"/>
          <p:cNvSpPr txBox="1"/>
          <p:nvPr/>
        </p:nvSpPr>
        <p:spPr>
          <a:xfrm>
            <a:off x="-26602" y="836226"/>
            <a:ext cx="11641240" cy="6924973"/>
          </a:xfrm>
          <a:prstGeom prst="rect">
            <a:avLst/>
          </a:prstGeom>
          <a:noFill/>
        </p:spPr>
        <p:txBody>
          <a:bodyPr wrap="square" rtlCol="0">
            <a:spAutoFit/>
          </a:bodyPr>
          <a:lstStyle/>
          <a:p>
            <a:r>
              <a:rPr lang="en-US" sz="2000" dirty="0" smtClean="0">
                <a:solidFill>
                  <a:schemeClr val="bg1"/>
                </a:solidFill>
              </a:rPr>
              <a:t>July 12, 2018 calibration maneuver:</a:t>
            </a:r>
          </a:p>
          <a:p>
            <a:pPr marL="800100" lvl="1" indent="-342900">
              <a:buFont typeface="Arial" panose="020B0604020202020204" pitchFamily="34" charset="0"/>
              <a:buChar char="•"/>
            </a:pPr>
            <a:r>
              <a:rPr lang="en-US" sz="2000" dirty="0" err="1" smtClean="0">
                <a:solidFill>
                  <a:schemeClr val="bg1"/>
                </a:solidFill>
              </a:rPr>
              <a:t>Kp</a:t>
            </a:r>
            <a:r>
              <a:rPr lang="en-US" sz="2000" dirty="0" smtClean="0">
                <a:solidFill>
                  <a:schemeClr val="bg1"/>
                </a:solidFill>
              </a:rPr>
              <a:t> index (measure of geomagnetic activity) = 1</a:t>
            </a:r>
          </a:p>
          <a:p>
            <a:pPr marL="800100" lvl="1" indent="-342900">
              <a:buFont typeface="Arial" panose="020B0604020202020204" pitchFamily="34" charset="0"/>
              <a:buChar char="•"/>
            </a:pPr>
            <a:r>
              <a:rPr lang="en-US" sz="2000" dirty="0" smtClean="0">
                <a:solidFill>
                  <a:schemeClr val="bg1"/>
                </a:solidFill>
              </a:rPr>
              <a:t>IB bias measurement error estimate: 0.42 </a:t>
            </a:r>
            <a:r>
              <a:rPr lang="en-US" sz="2000" dirty="0" err="1" smtClean="0">
                <a:solidFill>
                  <a:schemeClr val="bg1"/>
                </a:solidFill>
              </a:rPr>
              <a:t>nT</a:t>
            </a:r>
            <a:r>
              <a:rPr lang="en-US" sz="2000" dirty="0" smtClean="0">
                <a:solidFill>
                  <a:schemeClr val="bg1"/>
                </a:solidFill>
              </a:rPr>
              <a:t> </a:t>
            </a:r>
          </a:p>
          <a:p>
            <a:pPr marL="800100" lvl="1" indent="-342900">
              <a:buFont typeface="Arial" panose="020B0604020202020204" pitchFamily="34" charset="0"/>
              <a:buChar char="•"/>
            </a:pPr>
            <a:r>
              <a:rPr lang="en-US" sz="2000" dirty="0" smtClean="0">
                <a:solidFill>
                  <a:schemeClr val="bg1"/>
                </a:solidFill>
              </a:rPr>
              <a:t>OB bias measurement error estimate: 0.38 </a:t>
            </a:r>
            <a:r>
              <a:rPr lang="en-US" sz="2000" dirty="0" err="1" smtClean="0">
                <a:solidFill>
                  <a:schemeClr val="bg1"/>
                </a:solidFill>
              </a:rPr>
              <a:t>nT</a:t>
            </a:r>
            <a:endParaRPr lang="en-US" sz="2000" dirty="0" smtClean="0">
              <a:solidFill>
                <a:schemeClr val="bg1"/>
              </a:solidFill>
            </a:endParaRPr>
          </a:p>
          <a:p>
            <a:pPr marL="800100" lvl="1" indent="-342900">
              <a:buFont typeface="Arial" panose="020B0604020202020204" pitchFamily="34" charset="0"/>
              <a:buChar char="•"/>
            </a:pPr>
            <a:r>
              <a:rPr lang="en-US" sz="2000" dirty="0" smtClean="0">
                <a:solidFill>
                  <a:schemeClr val="bg1"/>
                </a:solidFill>
              </a:rPr>
              <a:t>IB alignment measurement error estimate: 0.29°</a:t>
            </a:r>
          </a:p>
          <a:p>
            <a:pPr marL="800100" lvl="1" indent="-342900">
              <a:buFont typeface="Arial" panose="020B0604020202020204" pitchFamily="34" charset="0"/>
              <a:buChar char="•"/>
            </a:pPr>
            <a:r>
              <a:rPr lang="en-US" sz="2000" dirty="0" smtClean="0">
                <a:solidFill>
                  <a:schemeClr val="bg1"/>
                </a:solidFill>
              </a:rPr>
              <a:t>OB alignment measurement error estimate: 0.26°</a:t>
            </a:r>
          </a:p>
          <a:p>
            <a:pPr marL="800100" lvl="1" indent="-342900">
              <a:buFont typeface="Arial" panose="020B0604020202020204" pitchFamily="34" charset="0"/>
              <a:buChar char="•"/>
            </a:pPr>
            <a:endParaRPr lang="en-US" sz="2000" dirty="0">
              <a:solidFill>
                <a:schemeClr val="bg1"/>
              </a:solidFill>
            </a:endParaRPr>
          </a:p>
          <a:p>
            <a:r>
              <a:rPr lang="en-US" sz="2000" dirty="0" smtClean="0">
                <a:solidFill>
                  <a:schemeClr val="bg1"/>
                </a:solidFill>
              </a:rPr>
              <a:t>August 20, 2018 calibration maneuver:</a:t>
            </a:r>
          </a:p>
          <a:p>
            <a:pPr marL="800100" lvl="1" indent="-342900">
              <a:buFont typeface="Arial" panose="020B0604020202020204" pitchFamily="34" charset="0"/>
              <a:buChar char="•"/>
            </a:pPr>
            <a:r>
              <a:rPr lang="en-US" sz="2000" dirty="0" err="1">
                <a:solidFill>
                  <a:schemeClr val="bg1"/>
                </a:solidFill>
              </a:rPr>
              <a:t>Kp</a:t>
            </a:r>
            <a:r>
              <a:rPr lang="en-US" sz="2000" dirty="0">
                <a:solidFill>
                  <a:schemeClr val="bg1"/>
                </a:solidFill>
              </a:rPr>
              <a:t> </a:t>
            </a:r>
            <a:r>
              <a:rPr lang="en-US" sz="2000" dirty="0" smtClean="0">
                <a:solidFill>
                  <a:schemeClr val="bg1"/>
                </a:solidFill>
              </a:rPr>
              <a:t>index = 3 at start of maneuver, 4 by end of maneuver</a:t>
            </a:r>
            <a:endParaRPr lang="en-US" sz="2000" dirty="0">
              <a:solidFill>
                <a:schemeClr val="bg1"/>
              </a:solidFill>
            </a:endParaRPr>
          </a:p>
          <a:p>
            <a:pPr marL="800100" lvl="1" indent="-342900">
              <a:buFont typeface="Arial" panose="020B0604020202020204" pitchFamily="34" charset="0"/>
              <a:buChar char="•"/>
            </a:pPr>
            <a:r>
              <a:rPr lang="en-US" sz="2000" dirty="0">
                <a:solidFill>
                  <a:schemeClr val="bg1"/>
                </a:solidFill>
              </a:rPr>
              <a:t>IB bias measurement error estimate: </a:t>
            </a:r>
            <a:r>
              <a:rPr lang="en-US" sz="2000" dirty="0" smtClean="0">
                <a:solidFill>
                  <a:schemeClr val="bg1"/>
                </a:solidFill>
              </a:rPr>
              <a:t>0.73 </a:t>
            </a:r>
            <a:r>
              <a:rPr lang="en-US" sz="2000" dirty="0" err="1">
                <a:solidFill>
                  <a:schemeClr val="bg1"/>
                </a:solidFill>
              </a:rPr>
              <a:t>nT</a:t>
            </a:r>
            <a:r>
              <a:rPr lang="en-US" sz="2000" dirty="0">
                <a:solidFill>
                  <a:schemeClr val="bg1"/>
                </a:solidFill>
              </a:rPr>
              <a:t> </a:t>
            </a:r>
          </a:p>
          <a:p>
            <a:pPr marL="800100" lvl="1" indent="-342900">
              <a:buFont typeface="Arial" panose="020B0604020202020204" pitchFamily="34" charset="0"/>
              <a:buChar char="•"/>
            </a:pPr>
            <a:r>
              <a:rPr lang="en-US" sz="2000" dirty="0">
                <a:solidFill>
                  <a:schemeClr val="bg1"/>
                </a:solidFill>
              </a:rPr>
              <a:t>OB bias measurement error estimate: </a:t>
            </a:r>
            <a:r>
              <a:rPr lang="en-US" sz="2000" dirty="0" smtClean="0">
                <a:solidFill>
                  <a:schemeClr val="bg1"/>
                </a:solidFill>
              </a:rPr>
              <a:t>0.74 </a:t>
            </a:r>
            <a:r>
              <a:rPr lang="en-US" sz="2000" dirty="0" err="1">
                <a:solidFill>
                  <a:schemeClr val="bg1"/>
                </a:solidFill>
              </a:rPr>
              <a:t>nT</a:t>
            </a:r>
            <a:endParaRPr lang="en-US" sz="2000" dirty="0">
              <a:solidFill>
                <a:schemeClr val="bg1"/>
              </a:solidFill>
            </a:endParaRPr>
          </a:p>
          <a:p>
            <a:pPr marL="800100" lvl="1" indent="-342900">
              <a:buFont typeface="Arial" panose="020B0604020202020204" pitchFamily="34" charset="0"/>
              <a:buChar char="•"/>
            </a:pPr>
            <a:r>
              <a:rPr lang="en-US" sz="2000" dirty="0">
                <a:solidFill>
                  <a:schemeClr val="bg1"/>
                </a:solidFill>
              </a:rPr>
              <a:t>IB alignment measurement error estimate: </a:t>
            </a:r>
            <a:r>
              <a:rPr lang="en-US" sz="2000" dirty="0" smtClean="0">
                <a:solidFill>
                  <a:schemeClr val="bg1"/>
                </a:solidFill>
              </a:rPr>
              <a:t>0.50° </a:t>
            </a:r>
            <a:endParaRPr lang="en-US" sz="2000" dirty="0">
              <a:solidFill>
                <a:schemeClr val="bg1"/>
              </a:solidFill>
            </a:endParaRPr>
          </a:p>
          <a:p>
            <a:pPr marL="800100" lvl="1" indent="-342900">
              <a:buFont typeface="Arial" panose="020B0604020202020204" pitchFamily="34" charset="0"/>
              <a:buChar char="•"/>
            </a:pPr>
            <a:r>
              <a:rPr lang="en-US" sz="2000" dirty="0">
                <a:solidFill>
                  <a:schemeClr val="bg1"/>
                </a:solidFill>
              </a:rPr>
              <a:t>OB alignment measurement error estimate: </a:t>
            </a:r>
            <a:r>
              <a:rPr lang="en-US" sz="2000" dirty="0" smtClean="0">
                <a:solidFill>
                  <a:schemeClr val="bg1"/>
                </a:solidFill>
              </a:rPr>
              <a:t>0.51° </a:t>
            </a:r>
            <a:endParaRPr lang="en-US" sz="2000" dirty="0">
              <a:solidFill>
                <a:schemeClr val="bg1"/>
              </a:solidFill>
            </a:endParaRPr>
          </a:p>
          <a:p>
            <a:endParaRPr lang="en-US" sz="2000" dirty="0">
              <a:solidFill>
                <a:schemeClr val="bg1"/>
              </a:solidFill>
            </a:endParaRPr>
          </a:p>
          <a:p>
            <a:r>
              <a:rPr lang="en-US" sz="2000" dirty="0" smtClean="0">
                <a:solidFill>
                  <a:schemeClr val="bg1"/>
                </a:solidFill>
              </a:rPr>
              <a:t>Error estimates are RSS of all three axes.</a:t>
            </a:r>
          </a:p>
          <a:p>
            <a:endParaRPr lang="en-US" sz="2000" dirty="0">
              <a:solidFill>
                <a:schemeClr val="bg1"/>
              </a:solidFill>
            </a:endParaRPr>
          </a:p>
          <a:p>
            <a:r>
              <a:rPr lang="en-US" sz="2000" dirty="0" smtClean="0">
                <a:solidFill>
                  <a:schemeClr val="bg1"/>
                </a:solidFill>
              </a:rPr>
              <a:t>Since the </a:t>
            </a:r>
            <a:r>
              <a:rPr lang="en-US" sz="2000" dirty="0" err="1" smtClean="0">
                <a:solidFill>
                  <a:schemeClr val="bg1"/>
                </a:solidFill>
              </a:rPr>
              <a:t>Kp</a:t>
            </a:r>
            <a:r>
              <a:rPr lang="en-US" sz="2000" dirty="0" smtClean="0">
                <a:solidFill>
                  <a:schemeClr val="bg1"/>
                </a:solidFill>
              </a:rPr>
              <a:t> index was higher on August 20, it is not surprising that the errors are larger.</a:t>
            </a:r>
          </a:p>
          <a:p>
            <a:endParaRPr lang="en-US" sz="2000" dirty="0">
              <a:solidFill>
                <a:schemeClr val="bg1"/>
              </a:solidFill>
            </a:endParaRPr>
          </a:p>
          <a:p>
            <a:r>
              <a:rPr lang="en-US" sz="2000" dirty="0" smtClean="0">
                <a:solidFill>
                  <a:schemeClr val="bg1"/>
                </a:solidFill>
              </a:rPr>
              <a:t>Estimate of GOES-16 maneuver bias measurement error: 3.1 to 5.1 </a:t>
            </a:r>
            <a:r>
              <a:rPr lang="en-US" sz="2000" dirty="0" err="1" smtClean="0">
                <a:solidFill>
                  <a:schemeClr val="bg1"/>
                </a:solidFill>
              </a:rPr>
              <a:t>nT</a:t>
            </a:r>
            <a:endParaRPr lang="en-US" sz="2000" dirty="0" smtClean="0">
              <a:solidFill>
                <a:schemeClr val="bg1"/>
              </a:solidFill>
            </a:endParaRPr>
          </a:p>
          <a:p>
            <a:pPr marL="800100" lvl="1" indent="-342900">
              <a:buFont typeface="Arial" panose="020B0604020202020204" pitchFamily="34" charset="0"/>
              <a:buChar char="•"/>
            </a:pPr>
            <a:endParaRPr lang="en-US" sz="2000" dirty="0">
              <a:solidFill>
                <a:schemeClr val="bg1"/>
              </a:solidFill>
            </a:endParaRPr>
          </a:p>
          <a:p>
            <a:pPr marL="800100" lvl="1" indent="-342900">
              <a:buFont typeface="Arial" panose="020B0604020202020204" pitchFamily="34" charset="0"/>
              <a:buChar char="•"/>
            </a:pPr>
            <a:endParaRPr lang="en-US" sz="2000" dirty="0" smtClean="0">
              <a:solidFill>
                <a:schemeClr val="bg1"/>
              </a:solidFill>
            </a:endParaRPr>
          </a:p>
          <a:p>
            <a:pPr lvl="1"/>
            <a:endParaRPr lang="en-US" sz="2400" dirty="0">
              <a:solidFill>
                <a:schemeClr val="bg1"/>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350" r="7027"/>
          <a:stretch/>
        </p:blipFill>
        <p:spPr>
          <a:xfrm>
            <a:off x="7439892" y="738387"/>
            <a:ext cx="4655940" cy="3983700"/>
          </a:xfrm>
          <a:prstGeom prst="rect">
            <a:avLst/>
          </a:prstGeom>
        </p:spPr>
      </p:pic>
      <p:sp>
        <p:nvSpPr>
          <p:cNvPr id="6" name="TextBox 5"/>
          <p:cNvSpPr txBox="1"/>
          <p:nvPr/>
        </p:nvSpPr>
        <p:spPr>
          <a:xfrm>
            <a:off x="7939187" y="4680523"/>
            <a:ext cx="4252813" cy="954107"/>
          </a:xfrm>
          <a:prstGeom prst="rect">
            <a:avLst/>
          </a:prstGeom>
          <a:noFill/>
        </p:spPr>
        <p:txBody>
          <a:bodyPr wrap="square" rtlCol="0">
            <a:spAutoFit/>
          </a:bodyPr>
          <a:lstStyle/>
          <a:p>
            <a:r>
              <a:rPr lang="en-US" sz="1400" dirty="0" smtClean="0">
                <a:solidFill>
                  <a:schemeClr val="bg1"/>
                </a:solidFill>
              </a:rPr>
              <a:t>GOES-17 IB fields (top), background fit residual in IB frame (middle), and background fit residual in EPN/error estimate (bottom) from July 12, 2018 calibration maneuver</a:t>
            </a:r>
            <a:endParaRPr lang="en-US" sz="14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9788" y="6459664"/>
            <a:ext cx="1024348" cy="358522"/>
          </a:xfrm>
          <a:prstGeom prst="rect">
            <a:avLst/>
          </a:prstGeom>
        </p:spPr>
      </p:pic>
    </p:spTree>
    <p:extLst>
      <p:ext uri="{BB962C8B-B14F-4D97-AF65-F5344CB8AC3E}">
        <p14:creationId xmlns:p14="http://schemas.microsoft.com/office/powerpoint/2010/main" val="28028582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Conclusions/Acknowledgements</a:t>
            </a:r>
            <a:endParaRPr lang="en-US" dirty="0"/>
          </a:p>
        </p:txBody>
      </p:sp>
      <p:sp>
        <p:nvSpPr>
          <p:cNvPr id="3" name="Content Placeholder 2"/>
          <p:cNvSpPr>
            <a:spLocks noGrp="1"/>
          </p:cNvSpPr>
          <p:nvPr>
            <p:ph idx="1"/>
          </p:nvPr>
        </p:nvSpPr>
        <p:spPr/>
        <p:txBody>
          <a:bodyPr/>
          <a:lstStyle/>
          <a:p>
            <a:pPr marL="0" indent="0">
              <a:buNone/>
            </a:pPr>
            <a:r>
              <a:rPr lang="en-US" sz="2000" u="sng" dirty="0" smtClean="0"/>
              <a:t>Conclusions</a:t>
            </a:r>
          </a:p>
          <a:p>
            <a:r>
              <a:rPr lang="en-US" dirty="0" smtClean="0">
                <a:effectLst/>
              </a:rPr>
              <a:t>New/GOES-17 Magnetometer calibration maneuver is a marked improvement over the original/GOES-16 maneuver in angle of rotations/axis “observability”.  New maneuver has twelve 180° calibration rotations parallel/perpendicular to boom axes vs. two 94° calibration rotations not aligned with boom axes for GOES-16 </a:t>
            </a:r>
          </a:p>
          <a:p>
            <a:pPr>
              <a:spcBef>
                <a:spcPts val="600"/>
              </a:spcBef>
            </a:pPr>
            <a:r>
              <a:rPr lang="en-US" dirty="0" smtClean="0">
                <a:effectLst/>
              </a:rPr>
              <a:t>Maneuver rotation speed increased by a factor of ~2x, reducing background variability</a:t>
            </a:r>
          </a:p>
          <a:p>
            <a:pPr>
              <a:spcBef>
                <a:spcPts val="600"/>
              </a:spcBef>
            </a:pPr>
            <a:r>
              <a:rPr lang="en-US" dirty="0" smtClean="0">
                <a:effectLst/>
              </a:rPr>
              <a:t>New maneuver analysis spline-fits the background field, instead of assuming it is constant as in the old method</a:t>
            </a:r>
          </a:p>
          <a:p>
            <a:pPr>
              <a:spcBef>
                <a:spcPts val="600"/>
              </a:spcBef>
            </a:pPr>
            <a:r>
              <a:rPr lang="en-US" dirty="0" smtClean="0">
                <a:effectLst/>
              </a:rPr>
              <a:t>Simulations determined the optimal number of spline fit segments</a:t>
            </a:r>
          </a:p>
          <a:p>
            <a:pPr>
              <a:spcBef>
                <a:spcPts val="600"/>
              </a:spcBef>
            </a:pPr>
            <a:r>
              <a:rPr lang="en-US" dirty="0" smtClean="0">
                <a:effectLst/>
              </a:rPr>
              <a:t>GOES-17 calibration maneuver bias measurement uncertainty is improved by about an order of magnitude over GOES-16</a:t>
            </a:r>
          </a:p>
          <a:p>
            <a:pPr marL="0" indent="0">
              <a:spcBef>
                <a:spcPts val="1800"/>
              </a:spcBef>
              <a:buNone/>
            </a:pPr>
            <a:r>
              <a:rPr lang="en-US" sz="2000" u="sng" dirty="0" smtClean="0"/>
              <a:t>Acknowledgements</a:t>
            </a:r>
          </a:p>
          <a:p>
            <a:pPr lvl="0"/>
            <a:r>
              <a:rPr lang="en-US" dirty="0" smtClean="0"/>
              <a:t>This work was supported under the National Aeronautics and Space Administration Goddard Space Flight Center contracts NNG15CR65C, NNG09HR00C, and 80GSFC18C0120.</a:t>
            </a:r>
          </a:p>
          <a:p>
            <a:pPr lvl="0"/>
            <a:r>
              <a:rPr lang="en-US" dirty="0" smtClean="0"/>
              <a:t>The authors gratefully acknowledge the insight provided by Dr. Jim Chapel and Brian Clapp (retired) of Lockheed Martin, as well as Dr. Paul </a:t>
            </a:r>
            <a:r>
              <a:rPr lang="en-US" dirty="0" err="1" smtClean="0"/>
              <a:t>Lotoaniu</a:t>
            </a:r>
            <a:r>
              <a:rPr lang="en-US" dirty="0" smtClean="0"/>
              <a:t> and Dr. Sam </a:t>
            </a:r>
            <a:r>
              <a:rPr lang="en-US" dirty="0" err="1" smtClean="0"/>
              <a:t>Califf</a:t>
            </a:r>
            <a:r>
              <a:rPr lang="en-US" dirty="0" smtClean="0"/>
              <a:t> of the University of Colorado-CIRES/NOAA-NCEI, and Dr. Rob </a:t>
            </a:r>
            <a:r>
              <a:rPr lang="en-US" dirty="0" err="1" smtClean="0"/>
              <a:t>Redmon</a:t>
            </a:r>
            <a:r>
              <a:rPr lang="en-US" dirty="0" smtClean="0"/>
              <a:t> of NOAA in developing the calibration maneuvers. </a:t>
            </a:r>
          </a:p>
          <a:p>
            <a:r>
              <a:rPr lang="en-US" dirty="0" smtClean="0"/>
              <a:t>The authors also gratefully acknowledge the MOST team, in particular Jess </a:t>
            </a:r>
            <a:r>
              <a:rPr lang="en-US" dirty="0" err="1" smtClean="0"/>
              <a:t>Endicter</a:t>
            </a:r>
            <a:r>
              <a:rPr lang="en-US" dirty="0" smtClean="0"/>
              <a:t> of ASRC, for maneuver planning and simulation and for conducting the actual maneuvers flawlessly.</a:t>
            </a:r>
          </a:p>
          <a:p>
            <a:r>
              <a:rPr lang="en-US" dirty="0" smtClean="0"/>
              <a:t>Finally, thank you to Dr. Delano Carter for his support in execution of the maneuver analysis simulations.</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9788" y="6459664"/>
            <a:ext cx="1024348" cy="358522"/>
          </a:xfrm>
          <a:prstGeom prst="rect">
            <a:avLst/>
          </a:prstGeom>
        </p:spPr>
      </p:pic>
    </p:spTree>
    <p:extLst>
      <p:ext uri="{BB962C8B-B14F-4D97-AF65-F5344CB8AC3E}">
        <p14:creationId xmlns:p14="http://schemas.microsoft.com/office/powerpoint/2010/main" val="707253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Introduction to GOES/GOES-17 Magnetometer</a:t>
            </a:r>
          </a:p>
          <a:p>
            <a:endParaRPr lang="en-US" dirty="0" smtClean="0"/>
          </a:p>
          <a:p>
            <a:r>
              <a:rPr lang="en-US" dirty="0" smtClean="0"/>
              <a:t>Magnetometer Bias Measurement Example</a:t>
            </a:r>
          </a:p>
          <a:p>
            <a:endParaRPr lang="en-US" dirty="0" smtClean="0"/>
          </a:p>
          <a:p>
            <a:r>
              <a:rPr lang="en-US" dirty="0" smtClean="0"/>
              <a:t>Overview of GOES-16 (original) calibration maneuver</a:t>
            </a:r>
          </a:p>
          <a:p>
            <a:endParaRPr lang="en-US" dirty="0" smtClean="0"/>
          </a:p>
          <a:p>
            <a:r>
              <a:rPr lang="en-US" dirty="0" smtClean="0"/>
              <a:t>Overview of GOES-17 (new) calibration maneuver</a:t>
            </a:r>
          </a:p>
          <a:p>
            <a:endParaRPr lang="en-US" dirty="0" smtClean="0"/>
          </a:p>
          <a:p>
            <a:r>
              <a:rPr lang="en-US" dirty="0" smtClean="0"/>
              <a:t>GOES-16 vs GOES-17 calibration maneuver comparison</a:t>
            </a:r>
          </a:p>
          <a:p>
            <a:endParaRPr lang="en-US" dirty="0" smtClean="0"/>
          </a:p>
          <a:p>
            <a:r>
              <a:rPr lang="en-US" dirty="0" smtClean="0"/>
              <a:t>Maneuver Analysis and Simulation</a:t>
            </a:r>
          </a:p>
          <a:p>
            <a:endParaRPr lang="en-US" dirty="0" smtClean="0"/>
          </a:p>
          <a:p>
            <a:r>
              <a:rPr lang="en-US" dirty="0" smtClean="0"/>
              <a:t>GOES-17 Calibration Maneuver Results</a:t>
            </a:r>
          </a:p>
          <a:p>
            <a:endParaRPr lang="en-US" dirty="0" smtClean="0"/>
          </a:p>
          <a:p>
            <a:r>
              <a:rPr lang="en-US" dirty="0" smtClean="0"/>
              <a:t>Conclusions/Acknowledgements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9788" y="6459664"/>
            <a:ext cx="1024348" cy="358522"/>
          </a:xfrm>
          <a:prstGeom prst="rect">
            <a:avLst/>
          </a:prstGeom>
        </p:spPr>
      </p:pic>
    </p:spTree>
    <p:extLst>
      <p:ext uri="{BB962C8B-B14F-4D97-AF65-F5344CB8AC3E}">
        <p14:creationId xmlns:p14="http://schemas.microsoft.com/office/powerpoint/2010/main" val="1175332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880" y="1170068"/>
            <a:ext cx="11665065" cy="587853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United States weather satellites in geostationary orbits</a:t>
            </a:r>
          </a:p>
          <a:p>
            <a:pPr marL="342900" indent="-342900">
              <a:buFont typeface="Arial" panose="020B0604020202020204" pitchFamily="34" charset="0"/>
              <a:buChar char="•"/>
            </a:pPr>
            <a:r>
              <a:rPr lang="en-US" sz="2000" dirty="0">
                <a:solidFill>
                  <a:schemeClr val="bg1"/>
                </a:solidFill>
              </a:rPr>
              <a:t>Joint project between the National Oceanic and Atmospheric </a:t>
            </a:r>
            <a:r>
              <a:rPr lang="en-US" sz="2000" dirty="0" smtClean="0">
                <a:solidFill>
                  <a:schemeClr val="bg1"/>
                </a:solidFill>
              </a:rPr>
              <a:t>Administration </a:t>
            </a:r>
            <a:r>
              <a:rPr lang="en-US" sz="2000" dirty="0">
                <a:solidFill>
                  <a:schemeClr val="bg1"/>
                </a:solidFill>
              </a:rPr>
              <a:t>(NOAA) and the National Aeronautics and Space Administration (NASA</a:t>
            </a:r>
            <a:r>
              <a:rPr lang="en-US" sz="2000" dirty="0" smtClean="0">
                <a:solidFill>
                  <a:schemeClr val="bg1"/>
                </a:solidFill>
              </a:rPr>
              <a:t>)</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endParaRPr lang="en-US" sz="2000" dirty="0" smtClean="0">
              <a:solidFill>
                <a:schemeClr val="bg1"/>
              </a:solidFill>
            </a:endParaRP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endParaRPr lang="en-US" sz="2000" dirty="0" smtClean="0">
              <a:solidFill>
                <a:schemeClr val="bg1"/>
              </a:solidFill>
            </a:endParaRP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endParaRPr lang="en-US" sz="2000" dirty="0" smtClean="0">
              <a:solidFill>
                <a:schemeClr val="bg1"/>
              </a:solidFill>
            </a:endParaRP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endParaRPr lang="en-US" sz="2000" dirty="0" smtClean="0">
              <a:solidFill>
                <a:schemeClr val="bg1"/>
              </a:solidFill>
            </a:endParaRP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endParaRPr lang="en-US" sz="2000" dirty="0" smtClean="0">
              <a:solidFill>
                <a:schemeClr val="bg1"/>
              </a:solidFill>
            </a:endParaRPr>
          </a:p>
          <a:p>
            <a:pPr marL="342900" indent="-342900">
              <a:buFont typeface="Arial" panose="020B0604020202020204" pitchFamily="34" charset="0"/>
              <a:buChar char="•"/>
            </a:pPr>
            <a:r>
              <a:rPr lang="en-US" sz="2000" dirty="0" smtClean="0">
                <a:solidFill>
                  <a:schemeClr val="bg1"/>
                </a:solidFill>
              </a:rPr>
              <a:t>Identified as GOES-S prior to reaching geostationary orbit</a:t>
            </a:r>
          </a:p>
          <a:p>
            <a:pPr marL="342900" indent="-342900">
              <a:buFont typeface="Arial" panose="020B0604020202020204" pitchFamily="34" charset="0"/>
              <a:buChar char="•"/>
            </a:pPr>
            <a:r>
              <a:rPr lang="en-US" sz="2000" dirty="0" smtClean="0">
                <a:solidFill>
                  <a:schemeClr val="bg1"/>
                </a:solidFill>
              </a:rPr>
              <a:t>Newest GOES satellite and the second in the GOES-R series</a:t>
            </a:r>
          </a:p>
          <a:p>
            <a:pPr marL="342900" indent="-342900">
              <a:buFont typeface="Arial" panose="020B0604020202020204" pitchFamily="34" charset="0"/>
              <a:buChar char="•"/>
            </a:pPr>
            <a:r>
              <a:rPr lang="en-US" sz="2000" dirty="0">
                <a:solidFill>
                  <a:schemeClr val="bg1"/>
                </a:solidFill>
              </a:rPr>
              <a:t>Payload of two Earth-observing and four space weather instruments</a:t>
            </a:r>
          </a:p>
          <a:p>
            <a:endParaRPr lang="en-US" sz="2000" dirty="0" smtClean="0">
              <a:solidFill>
                <a:schemeClr val="bg1"/>
              </a:solidFill>
            </a:endParaRPr>
          </a:p>
          <a:p>
            <a:endParaRPr lang="en-US" sz="2000" u="sng" dirty="0" smtClean="0"/>
          </a:p>
          <a:p>
            <a:endParaRPr lang="en-US" u="sng" dirty="0" smtClean="0"/>
          </a:p>
          <a:p>
            <a:endParaRPr lang="en-US" dirty="0"/>
          </a:p>
        </p:txBody>
      </p:sp>
      <p:sp>
        <p:nvSpPr>
          <p:cNvPr id="6" name="Content Placeholder 2"/>
          <p:cNvSpPr>
            <a:spLocks noGrp="1"/>
          </p:cNvSpPr>
          <p:nvPr>
            <p:ph idx="1"/>
          </p:nvPr>
        </p:nvSpPr>
        <p:spPr>
          <a:xfrm>
            <a:off x="47566" y="676275"/>
            <a:ext cx="8693727" cy="4298084"/>
          </a:xfrm>
        </p:spPr>
        <p:txBody>
          <a:bodyPr/>
          <a:lstStyle/>
          <a:p>
            <a:pPr marL="0" indent="0">
              <a:buNone/>
            </a:pPr>
            <a:r>
              <a:rPr lang="en-US" sz="2000" u="sng" dirty="0" smtClean="0"/>
              <a:t>Geostationary Operational Environmental Satellites (GOES)</a:t>
            </a:r>
          </a:p>
          <a:p>
            <a:pPr marL="0" indent="0">
              <a:buNone/>
            </a:pPr>
            <a:endParaRPr lang="en-US" u="sng" dirty="0" smtClean="0"/>
          </a:p>
          <a:p>
            <a:pPr marL="0" indent="0">
              <a:buNone/>
            </a:pPr>
            <a:endParaRPr lang="en-US" u="sng" dirty="0"/>
          </a:p>
          <a:p>
            <a:pPr marL="0" indent="0">
              <a:buNone/>
            </a:pPr>
            <a:endParaRPr lang="en-US" u="sng" dirty="0" smtClean="0"/>
          </a:p>
          <a:p>
            <a:pPr marL="0" indent="0">
              <a:buNone/>
            </a:pPr>
            <a:endParaRPr lang="en-US" u="sng" dirty="0"/>
          </a:p>
          <a:p>
            <a:pPr marL="0" indent="0">
              <a:buNone/>
            </a:pPr>
            <a:endParaRPr lang="en-US" u="sng" dirty="0" smtClean="0"/>
          </a:p>
          <a:p>
            <a:pPr marL="0" indent="0">
              <a:buNone/>
            </a:pPr>
            <a:endParaRPr lang="en-US" u="sng" dirty="0" smtClean="0"/>
          </a:p>
          <a:p>
            <a:pPr marL="0" indent="0">
              <a:buNone/>
            </a:pPr>
            <a:endParaRPr lang="en-US" u="sng" dirty="0"/>
          </a:p>
          <a:p>
            <a:pPr marL="0" indent="0">
              <a:buNone/>
            </a:pPr>
            <a:endParaRPr lang="en-US" u="sng" dirty="0" smtClean="0"/>
          </a:p>
          <a:p>
            <a:pPr marL="0" indent="0">
              <a:buNone/>
            </a:pPr>
            <a:endParaRPr lang="en-US" u="sng" dirty="0"/>
          </a:p>
          <a:p>
            <a:pPr marL="0" indent="0">
              <a:buNone/>
            </a:pPr>
            <a:endParaRPr lang="en-US" u="sng" dirty="0" smtClean="0"/>
          </a:p>
          <a:p>
            <a:pPr marL="0" indent="0">
              <a:buNone/>
            </a:pPr>
            <a:endParaRPr lang="en-US" u="sng" dirty="0"/>
          </a:p>
          <a:p>
            <a:pPr marL="0" indent="0">
              <a:buNone/>
            </a:pPr>
            <a:endParaRPr lang="en-US" u="sng" dirty="0" smtClean="0"/>
          </a:p>
          <a:p>
            <a:pPr marL="0" indent="0">
              <a:buNone/>
            </a:pPr>
            <a:r>
              <a:rPr lang="en-US" sz="2000" u="sng" dirty="0" smtClean="0"/>
              <a:t>GOES-17</a:t>
            </a:r>
          </a:p>
          <a:p>
            <a:pPr marL="0" indent="0">
              <a:buNone/>
            </a:pPr>
            <a:endParaRPr lang="en-US" dirty="0"/>
          </a:p>
        </p:txBody>
      </p:sp>
      <p:sp>
        <p:nvSpPr>
          <p:cNvPr id="2" name="Title 1"/>
          <p:cNvSpPr>
            <a:spLocks noGrp="1"/>
          </p:cNvSpPr>
          <p:nvPr>
            <p:ph type="title"/>
          </p:nvPr>
        </p:nvSpPr>
        <p:spPr/>
        <p:txBody>
          <a:bodyPr/>
          <a:lstStyle/>
          <a:p>
            <a:r>
              <a:rPr lang="en-US" dirty="0" smtClean="0"/>
              <a:t>Introduction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034" y="2285097"/>
            <a:ext cx="5679901" cy="2215161"/>
          </a:xfrm>
          <a:prstGeom prst="rect">
            <a:avLst/>
          </a:prstGeom>
        </p:spPr>
      </p:pic>
      <p:pic>
        <p:nvPicPr>
          <p:cNvPr id="5" name="Content Placeholder 3">
            <a:extLst>
              <a:ext uri="{FF2B5EF4-FFF2-40B4-BE49-F238E27FC236}">
                <a16:creationId xmlns:a16="http://schemas.microsoft.com/office/drawing/2014/main" id="{BB92DF4D-8A37-4EA3-ABA8-F85E3F8A0A5B}"/>
              </a:ext>
            </a:extLst>
          </p:cNvPr>
          <p:cNvPicPr>
            <a:picLocks noChangeAspect="1"/>
          </p:cNvPicPr>
          <p:nvPr/>
        </p:nvPicPr>
        <p:blipFill>
          <a:blip r:embed="rId3"/>
          <a:stretch>
            <a:fillRect/>
          </a:stretch>
        </p:blipFill>
        <p:spPr>
          <a:xfrm>
            <a:off x="8210460" y="2576946"/>
            <a:ext cx="3909494" cy="3200898"/>
          </a:xfrm>
          <a:prstGeom prst="rect">
            <a:avLst/>
          </a:prstGeom>
        </p:spPr>
      </p:pic>
      <p:sp>
        <p:nvSpPr>
          <p:cNvPr id="3" name="TextBox 2"/>
          <p:cNvSpPr txBox="1"/>
          <p:nvPr/>
        </p:nvSpPr>
        <p:spPr>
          <a:xfrm>
            <a:off x="6120429" y="4521864"/>
            <a:ext cx="922047" cy="215444"/>
          </a:xfrm>
          <a:prstGeom prst="rect">
            <a:avLst/>
          </a:prstGeom>
          <a:noFill/>
        </p:spPr>
        <p:txBody>
          <a:bodyPr wrap="none" rtlCol="0">
            <a:spAutoFit/>
          </a:bodyPr>
          <a:lstStyle/>
          <a:p>
            <a:r>
              <a:rPr lang="en-US" dirty="0">
                <a:solidFill>
                  <a:schemeClr val="bg1"/>
                </a:solidFill>
              </a:rPr>
              <a:t>www.goes-r.gov</a:t>
            </a:r>
          </a:p>
        </p:txBody>
      </p:sp>
      <p:sp>
        <p:nvSpPr>
          <p:cNvPr id="8" name="TextBox 7"/>
          <p:cNvSpPr txBox="1"/>
          <p:nvPr/>
        </p:nvSpPr>
        <p:spPr>
          <a:xfrm>
            <a:off x="11197907" y="5777844"/>
            <a:ext cx="922047" cy="215444"/>
          </a:xfrm>
          <a:prstGeom prst="rect">
            <a:avLst/>
          </a:prstGeom>
          <a:noFill/>
        </p:spPr>
        <p:txBody>
          <a:bodyPr wrap="none" rtlCol="0">
            <a:spAutoFit/>
          </a:bodyPr>
          <a:lstStyle/>
          <a:p>
            <a:r>
              <a:rPr lang="en-US" dirty="0">
                <a:solidFill>
                  <a:schemeClr val="bg1"/>
                </a:solidFill>
              </a:rPr>
              <a:t>www.goes-r.gov</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9788" y="6459664"/>
            <a:ext cx="1024348" cy="358522"/>
          </a:xfrm>
          <a:prstGeom prst="rect">
            <a:avLst/>
          </a:prstGeom>
        </p:spPr>
      </p:pic>
    </p:spTree>
    <p:extLst>
      <p:ext uri="{BB962C8B-B14F-4D97-AF65-F5344CB8AC3E}">
        <p14:creationId xmlns:p14="http://schemas.microsoft.com/office/powerpoint/2010/main" val="1918777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19" name="Content Placeholder 2"/>
          <p:cNvSpPr>
            <a:spLocks noGrp="1"/>
          </p:cNvSpPr>
          <p:nvPr>
            <p:ph idx="1"/>
          </p:nvPr>
        </p:nvSpPr>
        <p:spPr>
          <a:xfrm>
            <a:off x="13750" y="897824"/>
            <a:ext cx="8693727" cy="695902"/>
          </a:xfrm>
        </p:spPr>
        <p:txBody>
          <a:bodyPr/>
          <a:lstStyle/>
          <a:p>
            <a:pPr marL="0" indent="0">
              <a:buNone/>
            </a:pPr>
            <a:r>
              <a:rPr lang="en-US" sz="2000" u="sng" dirty="0" smtClean="0"/>
              <a:t>GOES-17 Magnetometer</a:t>
            </a:r>
          </a:p>
          <a:p>
            <a:pPr marL="0" indent="0">
              <a:buNone/>
            </a:pPr>
            <a:endParaRPr lang="en-US" u="sng" dirty="0" smtClean="0"/>
          </a:p>
          <a:p>
            <a:pPr marL="0" indent="0">
              <a:buNone/>
            </a:pPr>
            <a:endParaRPr lang="en-US" u="sng" dirty="0"/>
          </a:p>
          <a:p>
            <a:pPr marL="0" indent="0">
              <a:buNone/>
            </a:pPr>
            <a:endParaRPr lang="en-US" u="sng" dirty="0" smtClean="0"/>
          </a:p>
          <a:p>
            <a:pPr marL="0" indent="0">
              <a:buNone/>
            </a:pPr>
            <a:endParaRPr lang="en-US" u="sng" dirty="0"/>
          </a:p>
          <a:p>
            <a:pPr marL="0" indent="0">
              <a:buNone/>
            </a:pPr>
            <a:endParaRPr lang="en-US" u="sng" dirty="0" smtClean="0"/>
          </a:p>
          <a:p>
            <a:pPr marL="0" indent="0">
              <a:buNone/>
            </a:pPr>
            <a:endParaRPr lang="en-US" u="sng" dirty="0"/>
          </a:p>
          <a:p>
            <a:pPr marL="0" indent="0">
              <a:buNone/>
            </a:pPr>
            <a:endParaRPr lang="en-US" dirty="0"/>
          </a:p>
        </p:txBody>
      </p:sp>
      <p:sp>
        <p:nvSpPr>
          <p:cNvPr id="20" name="TextBox 19"/>
          <p:cNvSpPr txBox="1"/>
          <p:nvPr/>
        </p:nvSpPr>
        <p:spPr>
          <a:xfrm>
            <a:off x="89131" y="1395403"/>
            <a:ext cx="7101378" cy="2893100"/>
          </a:xfrm>
          <a:prstGeom prst="rect">
            <a:avLst/>
          </a:prstGeom>
          <a:noFill/>
        </p:spPr>
        <p:txBody>
          <a:bodyPr wrap="square" rtlCol="0">
            <a:spAutoFit/>
          </a:bodyPr>
          <a:lstStyle/>
          <a:p>
            <a:pPr marL="285750" lvl="0" indent="-285750">
              <a:buFont typeface="Arial" panose="020B0604020202020204" pitchFamily="34" charset="0"/>
              <a:buChar char="•"/>
            </a:pPr>
            <a:r>
              <a:rPr lang="en-US" sz="1800" dirty="0" smtClean="0">
                <a:solidFill>
                  <a:schemeClr val="bg1"/>
                </a:solidFill>
              </a:rPr>
              <a:t>Measures the “in-situ” ambient magnetic field at geostationary orbit</a:t>
            </a:r>
          </a:p>
          <a:p>
            <a:pPr marL="285750" lvl="0" indent="-285750">
              <a:buFont typeface="Arial" panose="020B0604020202020204" pitchFamily="34" charset="0"/>
              <a:buChar char="•"/>
            </a:pPr>
            <a:r>
              <a:rPr lang="en-US" sz="1800" dirty="0" smtClean="0">
                <a:solidFill>
                  <a:schemeClr val="bg1"/>
                </a:solidFill>
              </a:rPr>
              <a:t>Used for space weather predications and “</a:t>
            </a:r>
            <a:r>
              <a:rPr lang="en-US" sz="1800" dirty="0" err="1" smtClean="0">
                <a:solidFill>
                  <a:schemeClr val="bg1"/>
                </a:solidFill>
              </a:rPr>
              <a:t>nowcasting</a:t>
            </a:r>
            <a:r>
              <a:rPr lang="en-US" sz="1800" dirty="0" smtClean="0">
                <a:solidFill>
                  <a:schemeClr val="bg1"/>
                </a:solidFill>
              </a:rPr>
              <a:t>”</a:t>
            </a:r>
          </a:p>
          <a:p>
            <a:pPr marL="285750" lvl="0" indent="-285750">
              <a:buFont typeface="Arial" panose="020B0604020202020204" pitchFamily="34" charset="0"/>
              <a:buChar char="•"/>
            </a:pPr>
            <a:r>
              <a:rPr lang="en-US" sz="1800" dirty="0" smtClean="0">
                <a:solidFill>
                  <a:schemeClr val="bg1"/>
                </a:solidFill>
              </a:rPr>
              <a:t>Consists of inboard (IB) and outboard (OB) fluxgate sensors mounted on a deployable boom 6.3 and 8.5 meters from the spacecraft, respectively</a:t>
            </a:r>
          </a:p>
          <a:p>
            <a:pPr marL="285750" lvl="0" indent="-285750">
              <a:buFont typeface="Arial" panose="020B0604020202020204" pitchFamily="34" charset="0"/>
              <a:buChar char="•"/>
            </a:pPr>
            <a:r>
              <a:rPr lang="en-US" sz="1800" dirty="0" smtClean="0">
                <a:solidFill>
                  <a:schemeClr val="bg1"/>
                </a:solidFill>
              </a:rPr>
              <a:t>Both the IB and OB measure the magnetic field in three orthogonal axes.  The Z-axis follows the centerline of the deployed boom while X and Y are parallel to the mounting plate </a:t>
            </a:r>
          </a:p>
          <a:p>
            <a:endParaRPr lang="en-US" sz="2000" dirty="0">
              <a:solidFill>
                <a:schemeClr val="bg1"/>
              </a:solidFill>
            </a:endParaRPr>
          </a:p>
        </p:txBody>
      </p:sp>
      <p:sp>
        <p:nvSpPr>
          <p:cNvPr id="21" name="Content Placeholder 2"/>
          <p:cNvSpPr txBox="1">
            <a:spLocks/>
          </p:cNvSpPr>
          <p:nvPr/>
        </p:nvSpPr>
        <p:spPr>
          <a:xfrm>
            <a:off x="13750" y="4381418"/>
            <a:ext cx="8693727" cy="6959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dirty="0" smtClean="0">
                <a:solidFill>
                  <a:schemeClr val="bg1"/>
                </a:solidFill>
                <a:effectLst>
                  <a:outerShdw blurRad="38100" dist="38100" dir="2700000" algn="tl">
                    <a:srgbClr val="000000">
                      <a:alpha val="43137"/>
                    </a:srgbClr>
                  </a:outerShdw>
                </a:effectLst>
              </a:rPr>
              <a:t>GOES-17 Magnetometer Bias</a:t>
            </a:r>
          </a:p>
          <a:p>
            <a:pPr marL="0" indent="0">
              <a:buFont typeface="Arial" panose="020B0604020202020204" pitchFamily="34" charset="0"/>
              <a:buNone/>
            </a:pPr>
            <a:endParaRPr lang="en-US" sz="2000" u="sng" dirty="0" smtClean="0">
              <a:solidFill>
                <a:schemeClr val="bg1"/>
              </a:solidFill>
            </a:endParaRPr>
          </a:p>
          <a:p>
            <a:pPr marL="0" indent="0">
              <a:buFont typeface="Arial" panose="020B0604020202020204" pitchFamily="34" charset="0"/>
              <a:buNone/>
            </a:pPr>
            <a:endParaRPr lang="en-US" sz="2000" u="sng" dirty="0" smtClean="0">
              <a:solidFill>
                <a:schemeClr val="bg1"/>
              </a:solidFill>
            </a:endParaRPr>
          </a:p>
          <a:p>
            <a:pPr marL="0" indent="0">
              <a:buFont typeface="Arial" panose="020B0604020202020204" pitchFamily="34" charset="0"/>
              <a:buNone/>
            </a:pPr>
            <a:endParaRPr lang="en-US" sz="2000" u="sng" dirty="0" smtClean="0">
              <a:solidFill>
                <a:schemeClr val="bg1"/>
              </a:solidFill>
            </a:endParaRPr>
          </a:p>
          <a:p>
            <a:pPr marL="0" indent="0">
              <a:buFont typeface="Arial" panose="020B0604020202020204" pitchFamily="34" charset="0"/>
              <a:buNone/>
            </a:pPr>
            <a:endParaRPr lang="en-US" sz="2000" u="sng" dirty="0" smtClean="0">
              <a:solidFill>
                <a:schemeClr val="bg1"/>
              </a:solidFill>
            </a:endParaRPr>
          </a:p>
          <a:p>
            <a:pPr marL="0" indent="0">
              <a:buFont typeface="Arial" panose="020B0604020202020204" pitchFamily="34" charset="0"/>
              <a:buNone/>
            </a:pPr>
            <a:endParaRPr lang="en-US" sz="2000" u="sng" dirty="0" smtClean="0">
              <a:solidFill>
                <a:schemeClr val="bg1"/>
              </a:solidFill>
            </a:endParaRPr>
          </a:p>
          <a:p>
            <a:pPr marL="0" indent="0">
              <a:buFont typeface="Arial" panose="020B0604020202020204" pitchFamily="34" charset="0"/>
              <a:buNone/>
            </a:pPr>
            <a:endParaRPr lang="en-US" sz="2000" u="sng" dirty="0" smtClean="0">
              <a:solidFill>
                <a:schemeClr val="bg1"/>
              </a:solidFill>
            </a:endParaRPr>
          </a:p>
          <a:p>
            <a:pPr marL="0" indent="0">
              <a:buFont typeface="Arial" panose="020B0604020202020204" pitchFamily="34" charset="0"/>
              <a:buNone/>
            </a:pPr>
            <a:endParaRPr lang="en-US" sz="2000" dirty="0">
              <a:solidFill>
                <a:schemeClr val="bg1"/>
              </a:solidFill>
            </a:endParaRPr>
          </a:p>
        </p:txBody>
      </p:sp>
      <p:sp>
        <p:nvSpPr>
          <p:cNvPr id="23" name="Rectangle 22"/>
          <p:cNvSpPr/>
          <p:nvPr/>
        </p:nvSpPr>
        <p:spPr>
          <a:xfrm>
            <a:off x="89131" y="4873999"/>
            <a:ext cx="7026564" cy="1200329"/>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bg1"/>
                </a:solidFill>
              </a:rPr>
              <a:t>Both the spacecraft and the magnetometer itself generate magnetic fields that corrupt ambient field measurements</a:t>
            </a:r>
          </a:p>
          <a:p>
            <a:pPr marL="285750" indent="-285750">
              <a:buFont typeface="Arial" panose="020B0604020202020204" pitchFamily="34" charset="0"/>
              <a:buChar char="•"/>
            </a:pPr>
            <a:r>
              <a:rPr lang="en-US" sz="1800" dirty="0">
                <a:solidFill>
                  <a:schemeClr val="bg1"/>
                </a:solidFill>
              </a:rPr>
              <a:t>This generates a bias, or zero-offset, that must be measured so that it can be removed in calibrated field data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7087" y="1035556"/>
            <a:ext cx="4837749" cy="482909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9788" y="6459664"/>
            <a:ext cx="1024348" cy="358522"/>
          </a:xfrm>
          <a:prstGeom prst="rect">
            <a:avLst/>
          </a:prstGeom>
        </p:spPr>
      </p:pic>
    </p:spTree>
    <p:extLst>
      <p:ext uri="{BB962C8B-B14F-4D97-AF65-F5344CB8AC3E}">
        <p14:creationId xmlns:p14="http://schemas.microsoft.com/office/powerpoint/2010/main" val="6780577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Magnetometer Bias: A Simplified Example</a:t>
            </a:r>
            <a:endParaRPr lang="en-US" dirty="0"/>
          </a:p>
        </p:txBody>
      </p:sp>
      <p:sp>
        <p:nvSpPr>
          <p:cNvPr id="23" name="Right Arrow 22"/>
          <p:cNvSpPr/>
          <p:nvPr/>
        </p:nvSpPr>
        <p:spPr>
          <a:xfrm>
            <a:off x="1620324" y="2108962"/>
            <a:ext cx="1699491" cy="434109"/>
          </a:xfrm>
          <a:prstGeom prst="rightArrow">
            <a:avLst/>
          </a:prstGeom>
          <a:solidFill>
            <a:srgbClr val="00B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chemeClr val="bg1"/>
              </a:solidFill>
              <a:effectLst/>
              <a:uLnTx/>
              <a:uFillTx/>
              <a:latin typeface="Calibri" panose="020F0502020204030204"/>
              <a:ea typeface="+mn-ea"/>
              <a:cs typeface="+mn-cs"/>
            </a:endParaRPr>
          </a:p>
        </p:txBody>
      </p:sp>
      <p:sp>
        <p:nvSpPr>
          <p:cNvPr id="24" name="TextBox 23"/>
          <p:cNvSpPr txBox="1"/>
          <p:nvPr/>
        </p:nvSpPr>
        <p:spPr>
          <a:xfrm>
            <a:off x="1390891" y="2516824"/>
            <a:ext cx="2321469" cy="369332"/>
          </a:xfrm>
          <a:prstGeom prst="rect">
            <a:avLst/>
          </a:prstGeom>
          <a:noFill/>
        </p:spPr>
        <p:txBody>
          <a:bodyPr wrap="none" rtlCol="0">
            <a:spAutoFit/>
          </a:bodyPr>
          <a:lstStyle/>
          <a:p>
            <a:pPr fontAlgn="auto">
              <a:spcBef>
                <a:spcPts val="0"/>
              </a:spcBef>
              <a:spcAft>
                <a:spcPts val="0"/>
              </a:spcAft>
            </a:pPr>
            <a:r>
              <a:rPr lang="en-US" sz="1800" dirty="0" smtClean="0">
                <a:solidFill>
                  <a:schemeClr val="bg1"/>
                </a:solidFill>
                <a:latin typeface="Calibri" panose="020F0502020204030204"/>
              </a:rPr>
              <a:t>Constant ambient field</a:t>
            </a:r>
            <a:endParaRPr lang="en-US" sz="1800" dirty="0">
              <a:solidFill>
                <a:schemeClr val="bg1"/>
              </a:solidFill>
              <a:latin typeface="Calibri" panose="020F0502020204030204"/>
            </a:endParaRPr>
          </a:p>
        </p:txBody>
      </p:sp>
      <p:grpSp>
        <p:nvGrpSpPr>
          <p:cNvPr id="28" name="Group 27"/>
          <p:cNvGrpSpPr/>
          <p:nvPr/>
        </p:nvGrpSpPr>
        <p:grpSpPr>
          <a:xfrm>
            <a:off x="2323024" y="3523041"/>
            <a:ext cx="754283" cy="664493"/>
            <a:chOff x="6627091" y="701964"/>
            <a:chExt cx="457200" cy="442127"/>
          </a:xfrm>
        </p:grpSpPr>
        <p:cxnSp>
          <p:nvCxnSpPr>
            <p:cNvPr id="29" name="Straight Arrow Connector 28"/>
            <p:cNvCxnSpPr/>
            <p:nvPr/>
          </p:nvCxnSpPr>
          <p:spPr>
            <a:xfrm flipV="1">
              <a:off x="6627091" y="701964"/>
              <a:ext cx="0" cy="434345"/>
            </a:xfrm>
            <a:prstGeom prst="straightConnector1">
              <a:avLst/>
            </a:prstGeom>
            <a:noFill/>
            <a:ln w="6350" cap="flat" cmpd="sng" algn="ctr">
              <a:solidFill>
                <a:schemeClr val="bg1"/>
              </a:solidFill>
              <a:prstDash val="solid"/>
              <a:miter lim="800000"/>
              <a:tailEnd type="triangle"/>
            </a:ln>
            <a:effectLst/>
          </p:spPr>
        </p:cxnSp>
        <p:cxnSp>
          <p:nvCxnSpPr>
            <p:cNvPr id="30" name="Straight Arrow Connector 29"/>
            <p:cNvCxnSpPr/>
            <p:nvPr/>
          </p:nvCxnSpPr>
          <p:spPr>
            <a:xfrm flipV="1">
              <a:off x="6627091" y="1136309"/>
              <a:ext cx="457200" cy="7782"/>
            </a:xfrm>
            <a:prstGeom prst="straightConnector1">
              <a:avLst/>
            </a:prstGeom>
            <a:noFill/>
            <a:ln w="6350" cap="flat" cmpd="sng" algn="ctr">
              <a:solidFill>
                <a:schemeClr val="bg1"/>
              </a:solidFill>
              <a:prstDash val="solid"/>
              <a:miter lim="800000"/>
              <a:tailEnd type="triangle"/>
            </a:ln>
            <a:effectLst/>
          </p:spPr>
        </p:cxnSp>
      </p:grpSp>
      <p:sp>
        <p:nvSpPr>
          <p:cNvPr id="31" name="TextBox 30"/>
          <p:cNvSpPr txBox="1"/>
          <p:nvPr/>
        </p:nvSpPr>
        <p:spPr>
          <a:xfrm>
            <a:off x="2551625" y="4128537"/>
            <a:ext cx="245580" cy="276999"/>
          </a:xfrm>
          <a:prstGeom prst="rect">
            <a:avLst/>
          </a:prstGeom>
          <a:noFill/>
        </p:spPr>
        <p:txBody>
          <a:bodyPr wrap="none" rtlCol="0">
            <a:spAutoFit/>
          </a:bodyPr>
          <a:lstStyle/>
          <a:p>
            <a:pPr fontAlgn="auto">
              <a:spcBef>
                <a:spcPts val="0"/>
              </a:spcBef>
              <a:spcAft>
                <a:spcPts val="0"/>
              </a:spcAft>
            </a:pPr>
            <a:r>
              <a:rPr lang="en-US" sz="1200" dirty="0">
                <a:solidFill>
                  <a:schemeClr val="bg1"/>
                </a:solidFill>
                <a:latin typeface="Calibri" panose="020F0502020204030204"/>
              </a:rPr>
              <a:t>z</a:t>
            </a:r>
          </a:p>
        </p:txBody>
      </p:sp>
      <mc:AlternateContent xmlns:mc="http://schemas.openxmlformats.org/markup-compatibility/2006" xmlns:a14="http://schemas.microsoft.com/office/drawing/2010/main">
        <mc:Choice Requires="a14">
          <p:sp>
            <p:nvSpPr>
              <p:cNvPr id="33" name="TextBox 32"/>
              <p:cNvSpPr txBox="1"/>
              <p:nvPr/>
            </p:nvSpPr>
            <p:spPr>
              <a:xfrm>
                <a:off x="7088163" y="1276236"/>
                <a:ext cx="3072059" cy="270652"/>
              </a:xfrm>
              <a:prstGeom prst="rect">
                <a:avLst/>
              </a:prstGeom>
              <a:noFill/>
            </p:spPr>
            <p:txBody>
              <a:bodyPr wrap="none" lIns="0" tIns="0" rIns="0" bIns="0" rtlCol="0">
                <a:spAutoFit/>
              </a:bodyPr>
              <a:lstStyle/>
              <a:p>
                <a:pPr fontAlgn="auto">
                  <a:spcBef>
                    <a:spcPts val="0"/>
                  </a:spcBef>
                  <a:spcAft>
                    <a:spcPts val="0"/>
                  </a:spcAft>
                </a:pPr>
                <a14:m>
                  <m:oMath xmlns:m="http://schemas.openxmlformats.org/officeDocument/2006/math">
                    <m:r>
                      <a:rPr lang="en-US" sz="1800" i="1" smtClean="0">
                        <a:solidFill>
                          <a:schemeClr val="bg1"/>
                        </a:solidFill>
                        <a:latin typeface="Cambria Math" panose="02040503050406030204" pitchFamily="18" charset="0"/>
                      </a:rPr>
                      <m:t>𝑀𝑒𝑎𝑠𝑢𝑟𝑒𝑚𝑒𝑛𝑡</m:t>
                    </m:r>
                    <m:r>
                      <a:rPr lang="en-US" sz="1800" i="1" smtClean="0">
                        <a:solidFill>
                          <a:schemeClr val="bg1"/>
                        </a:solidFill>
                        <a:latin typeface="Cambria Math" panose="02040503050406030204" pitchFamily="18" charset="0"/>
                      </a:rPr>
                      <m:t> 1= </m:t>
                    </m:r>
                    <m:sSub>
                      <m:sSubPr>
                        <m:ctrlPr>
                          <a:rPr lang="en-US" sz="1800" i="1" smtClean="0">
                            <a:solidFill>
                              <a:schemeClr val="bg1"/>
                            </a:solidFill>
                            <a:latin typeface="Cambria Math" panose="02040503050406030204" pitchFamily="18" charset="0"/>
                          </a:rPr>
                        </m:ctrlPr>
                      </m:sSubPr>
                      <m:e>
                        <m:r>
                          <a:rPr lang="en-US" sz="1800" i="1" smtClean="0">
                            <a:solidFill>
                              <a:schemeClr val="bg1"/>
                            </a:solidFill>
                            <a:latin typeface="Cambria Math" panose="02040503050406030204" pitchFamily="18" charset="0"/>
                          </a:rPr>
                          <m:t>𝐵</m:t>
                        </m:r>
                      </m:e>
                      <m:sub>
                        <m:r>
                          <a:rPr lang="en-US" sz="1800" b="0" i="1" smtClean="0">
                            <a:solidFill>
                              <a:schemeClr val="bg1"/>
                            </a:solidFill>
                            <a:latin typeface="Cambria Math" panose="02040503050406030204" pitchFamily="18" charset="0"/>
                          </a:rPr>
                          <m:t>𝑧</m:t>
                        </m:r>
                      </m:sub>
                    </m:sSub>
                    <m:r>
                      <a:rPr lang="en-US" sz="1800" i="1" smtClean="0">
                        <a:solidFill>
                          <a:schemeClr val="bg1"/>
                        </a:solidFill>
                        <a:latin typeface="Cambria Math" panose="02040503050406030204" pitchFamily="18" charset="0"/>
                      </a:rPr>
                      <m:t>+</m:t>
                    </m:r>
                    <m:r>
                      <a:rPr lang="en-US" sz="1800" i="1" smtClean="0">
                        <a:solidFill>
                          <a:schemeClr val="bg1"/>
                        </a:solidFill>
                        <a:latin typeface="Cambria Math" panose="02040503050406030204" pitchFamily="18" charset="0"/>
                      </a:rPr>
                      <m:t>𝑏𝑖𝑎𝑠</m:t>
                    </m:r>
                  </m:oMath>
                </a14:m>
                <a:r>
                  <a:rPr lang="en-US" sz="1800" baseline="-25000" dirty="0" smtClean="0">
                    <a:solidFill>
                      <a:schemeClr val="bg1"/>
                    </a:solidFill>
                    <a:latin typeface="Calibri" panose="020F0502020204030204"/>
                  </a:rPr>
                  <a:t>Z</a:t>
                </a:r>
                <a:endParaRPr lang="en-US" sz="1800" baseline="-25000" dirty="0">
                  <a:solidFill>
                    <a:schemeClr val="bg1"/>
                  </a:solidFill>
                  <a:latin typeface="Calibri" panose="020F0502020204030204"/>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7088163" y="1276236"/>
                <a:ext cx="3072059" cy="270652"/>
              </a:xfrm>
              <a:prstGeom prst="rect">
                <a:avLst/>
              </a:prstGeom>
              <a:blipFill>
                <a:blip r:embed="rId2"/>
                <a:stretch>
                  <a:fillRect l="-2778" b="-4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2210841" y="1645017"/>
                <a:ext cx="518455" cy="553998"/>
              </a:xfrm>
              <a:prstGeom prst="rect">
                <a:avLst/>
              </a:prstGeom>
              <a:noFill/>
            </p:spPr>
            <p:txBody>
              <a:bodyPr wrap="squar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3600" i="1" smtClean="0">
                          <a:solidFill>
                            <a:schemeClr val="bg1"/>
                          </a:solidFill>
                          <a:latin typeface="Cambria Math" panose="02040503050406030204" pitchFamily="18" charset="0"/>
                        </a:rPr>
                        <m:t>𝐵</m:t>
                      </m:r>
                    </m:oMath>
                  </m:oMathPara>
                </a14:m>
                <a:endParaRPr lang="en-US" sz="3600" dirty="0">
                  <a:solidFill>
                    <a:schemeClr val="bg1"/>
                  </a:solidFill>
                  <a:latin typeface="Calibri" panose="020F0502020204030204"/>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210841" y="1645017"/>
                <a:ext cx="518455" cy="553998"/>
              </a:xfrm>
              <a:prstGeom prst="rect">
                <a:avLst/>
              </a:prstGeom>
              <a:blipFill>
                <a:blip r:embed="rId3"/>
                <a:stretch>
                  <a:fillRect/>
                </a:stretch>
              </a:blipFill>
            </p:spPr>
            <p:txBody>
              <a:bodyPr/>
              <a:lstStyle/>
              <a:p>
                <a:r>
                  <a:rPr lang="en-US">
                    <a:noFill/>
                  </a:rPr>
                  <a:t> </a:t>
                </a:r>
              </a:p>
            </p:txBody>
          </p:sp>
        </mc:Fallback>
      </mc:AlternateContent>
      <p:sp>
        <p:nvSpPr>
          <p:cNvPr id="35" name="Curved Down Arrow 34"/>
          <p:cNvSpPr/>
          <p:nvPr/>
        </p:nvSpPr>
        <p:spPr>
          <a:xfrm>
            <a:off x="5171134" y="2142546"/>
            <a:ext cx="1320950" cy="633046"/>
          </a:xfrm>
          <a:prstGeom prst="curvedDownArrow">
            <a:avLst/>
          </a:prstGeom>
          <a:solidFill>
            <a:srgbClr val="5B9BD5"/>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chemeClr val="bg1"/>
              </a:solidFill>
              <a:effectLst/>
              <a:uLnTx/>
              <a:uFillTx/>
              <a:latin typeface="Calibri" panose="020F0502020204030204"/>
              <a:ea typeface="+mn-ea"/>
              <a:cs typeface="+mn-cs"/>
            </a:endParaRPr>
          </a:p>
        </p:txBody>
      </p:sp>
      <p:sp>
        <p:nvSpPr>
          <p:cNvPr id="36" name="TextBox 35"/>
          <p:cNvSpPr txBox="1"/>
          <p:nvPr/>
        </p:nvSpPr>
        <p:spPr>
          <a:xfrm>
            <a:off x="6833186" y="2394211"/>
            <a:ext cx="4250715" cy="369332"/>
          </a:xfrm>
          <a:prstGeom prst="rect">
            <a:avLst/>
          </a:prstGeom>
          <a:noFill/>
        </p:spPr>
        <p:txBody>
          <a:bodyPr wrap="none" rtlCol="0">
            <a:spAutoFit/>
          </a:bodyPr>
          <a:lstStyle/>
          <a:p>
            <a:pPr fontAlgn="auto">
              <a:spcBef>
                <a:spcPts val="0"/>
              </a:spcBef>
              <a:spcAft>
                <a:spcPts val="0"/>
              </a:spcAft>
            </a:pPr>
            <a:r>
              <a:rPr lang="en-US" sz="1800" dirty="0" smtClean="0">
                <a:solidFill>
                  <a:schemeClr val="bg1"/>
                </a:solidFill>
                <a:latin typeface="Calibri" panose="020F0502020204030204"/>
              </a:rPr>
              <a:t>Rotate 180</a:t>
            </a:r>
            <a:r>
              <a:rPr lang="en-US" sz="1800" dirty="0" smtClean="0">
                <a:solidFill>
                  <a:schemeClr val="bg1"/>
                </a:solidFill>
              </a:rPr>
              <a:t>°</a:t>
            </a:r>
            <a:r>
              <a:rPr lang="en-US" sz="1800" dirty="0" smtClean="0">
                <a:solidFill>
                  <a:schemeClr val="bg1"/>
                </a:solidFill>
                <a:latin typeface="Calibri" panose="020F0502020204030204"/>
              </a:rPr>
              <a:t>. Bias “rotates with” instrument</a:t>
            </a:r>
            <a:endParaRPr lang="en-US" sz="1800" dirty="0">
              <a:solidFill>
                <a:schemeClr val="bg1"/>
              </a:solidFill>
              <a:latin typeface="Calibri" panose="020F0502020204030204"/>
            </a:endParaRPr>
          </a:p>
        </p:txBody>
      </p:sp>
      <mc:AlternateContent xmlns:mc="http://schemas.openxmlformats.org/markup-compatibility/2006" xmlns:a14="http://schemas.microsoft.com/office/drawing/2010/main">
        <mc:Choice Requires="a14">
          <p:sp>
            <p:nvSpPr>
              <p:cNvPr id="38" name="TextBox 37"/>
              <p:cNvSpPr txBox="1"/>
              <p:nvPr/>
            </p:nvSpPr>
            <p:spPr>
              <a:xfrm>
                <a:off x="3396103" y="4561239"/>
                <a:ext cx="4868192" cy="276999"/>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1800" i="1" smtClean="0">
                          <a:solidFill>
                            <a:schemeClr val="bg1"/>
                          </a:solidFill>
                          <a:latin typeface="Cambria Math" panose="02040503050406030204" pitchFamily="18" charset="0"/>
                        </a:rPr>
                        <m:t>𝑏𝑖𝑎𝑠</m:t>
                      </m:r>
                      <m:r>
                        <a:rPr lang="en-US" sz="1800" b="0" i="1" baseline="-25000" smtClean="0">
                          <a:solidFill>
                            <a:schemeClr val="bg1"/>
                          </a:solidFill>
                          <a:latin typeface="Cambria Math" panose="02040503050406030204" pitchFamily="18" charset="0"/>
                        </a:rPr>
                        <m:t>𝑍</m:t>
                      </m:r>
                      <m:r>
                        <a:rPr lang="en-US" sz="1800" i="1" smtClean="0">
                          <a:solidFill>
                            <a:schemeClr val="bg1"/>
                          </a:solidFill>
                          <a:latin typeface="Cambria Math" panose="02040503050406030204" pitchFamily="18" charset="0"/>
                        </a:rPr>
                        <m:t>=</m:t>
                      </m:r>
                      <m:d>
                        <m:dPr>
                          <m:ctrlPr>
                            <a:rPr lang="en-US" sz="1800" i="1" smtClean="0">
                              <a:solidFill>
                                <a:schemeClr val="bg1"/>
                              </a:solidFill>
                              <a:latin typeface="Cambria Math" panose="02040503050406030204" pitchFamily="18" charset="0"/>
                            </a:rPr>
                          </m:ctrlPr>
                        </m:dPr>
                        <m:e>
                          <m:r>
                            <a:rPr lang="en-US" sz="1800" i="1" smtClean="0">
                              <a:solidFill>
                                <a:schemeClr val="bg1"/>
                              </a:solidFill>
                              <a:latin typeface="Cambria Math" panose="02040503050406030204" pitchFamily="18" charset="0"/>
                            </a:rPr>
                            <m:t>𝑀𝑒𝑎𝑠𝑢𝑟𝑒𝑚𝑒𝑛𝑡</m:t>
                          </m:r>
                          <m:r>
                            <a:rPr lang="en-US" sz="1800" i="1" smtClean="0">
                              <a:solidFill>
                                <a:schemeClr val="bg1"/>
                              </a:solidFill>
                              <a:latin typeface="Cambria Math" panose="02040503050406030204" pitchFamily="18" charset="0"/>
                            </a:rPr>
                            <m:t> 1+</m:t>
                          </m:r>
                          <m:r>
                            <a:rPr lang="en-US" sz="1800" i="1" smtClean="0">
                              <a:solidFill>
                                <a:schemeClr val="bg1"/>
                              </a:solidFill>
                              <a:latin typeface="Cambria Math" panose="02040503050406030204" pitchFamily="18" charset="0"/>
                            </a:rPr>
                            <m:t>𝑀𝑒𝑎𝑠𝑢𝑟𝑒𝑚𝑒𝑛𝑡</m:t>
                          </m:r>
                          <m:r>
                            <a:rPr lang="en-US" sz="1800" i="1" smtClean="0">
                              <a:solidFill>
                                <a:schemeClr val="bg1"/>
                              </a:solidFill>
                              <a:latin typeface="Cambria Math" panose="02040503050406030204" pitchFamily="18" charset="0"/>
                            </a:rPr>
                            <m:t> 2</m:t>
                          </m:r>
                        </m:e>
                      </m:d>
                      <m:r>
                        <a:rPr lang="en-US" sz="1800" i="1" smtClean="0">
                          <a:solidFill>
                            <a:schemeClr val="bg1"/>
                          </a:solidFill>
                          <a:latin typeface="Cambria Math" panose="02040503050406030204" pitchFamily="18" charset="0"/>
                        </a:rPr>
                        <m:t>/2</m:t>
                      </m:r>
                    </m:oMath>
                  </m:oMathPara>
                </a14:m>
                <a:endParaRPr lang="en-US" sz="1800" dirty="0">
                  <a:solidFill>
                    <a:schemeClr val="bg1"/>
                  </a:solidFill>
                  <a:latin typeface="Calibri" panose="020F0502020204030204"/>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396103" y="4561239"/>
                <a:ext cx="4868192" cy="276999"/>
              </a:xfrm>
              <a:prstGeom prst="rect">
                <a:avLst/>
              </a:prstGeom>
              <a:blipFill>
                <a:blip r:embed="rId4"/>
                <a:stretch>
                  <a:fillRect l="-375" t="-2174" r="-501" b="-32609"/>
                </a:stretch>
              </a:blipFill>
            </p:spPr>
            <p:txBody>
              <a:bodyPr/>
              <a:lstStyle/>
              <a:p>
                <a:r>
                  <a:rPr lang="en-US">
                    <a:noFill/>
                  </a:rPr>
                  <a:t> </a:t>
                </a:r>
              </a:p>
            </p:txBody>
          </p:sp>
        </mc:Fallback>
      </mc:AlternateContent>
      <p:cxnSp>
        <p:nvCxnSpPr>
          <p:cNvPr id="42" name="Straight Connector 41"/>
          <p:cNvCxnSpPr/>
          <p:nvPr/>
        </p:nvCxnSpPr>
        <p:spPr>
          <a:xfrm flipV="1">
            <a:off x="219808" y="5046785"/>
            <a:ext cx="11465169" cy="3516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0" y="5142595"/>
            <a:ext cx="12192000" cy="1631216"/>
          </a:xfrm>
          <a:prstGeom prst="rect">
            <a:avLst/>
          </a:prstGeom>
          <a:noFill/>
        </p:spPr>
        <p:txBody>
          <a:bodyPr wrap="square" rtlCol="0">
            <a:spAutoFit/>
          </a:bodyPr>
          <a:lstStyle/>
          <a:p>
            <a:r>
              <a:rPr lang="en-US" sz="2000" dirty="0" smtClean="0">
                <a:solidFill>
                  <a:schemeClr val="bg1"/>
                </a:solidFill>
              </a:rPr>
              <a:t>In practice, a </a:t>
            </a:r>
            <a:r>
              <a:rPr lang="en-US" sz="2000" dirty="0">
                <a:solidFill>
                  <a:schemeClr val="bg1"/>
                </a:solidFill>
              </a:rPr>
              <a:t>180° </a:t>
            </a:r>
            <a:r>
              <a:rPr lang="en-US" sz="2000" dirty="0" smtClean="0">
                <a:solidFill>
                  <a:schemeClr val="bg1"/>
                </a:solidFill>
              </a:rPr>
              <a:t>rotation is not required, but is ideal from a signal-to-noise perspective (maximum “observability”).</a:t>
            </a:r>
          </a:p>
          <a:p>
            <a:endParaRPr lang="en-US" sz="2000" dirty="0">
              <a:solidFill>
                <a:schemeClr val="bg1"/>
              </a:solidFill>
            </a:endParaRPr>
          </a:p>
          <a:p>
            <a:r>
              <a:rPr lang="en-US" sz="2000" dirty="0" smtClean="0">
                <a:solidFill>
                  <a:schemeClr val="bg1"/>
                </a:solidFill>
              </a:rPr>
              <a:t>Also, note that the assumption that the ambient field is constant is improved by reducing the time between measurements.</a:t>
            </a:r>
            <a:endParaRPr lang="en-US" sz="2000" dirty="0">
              <a:solidFill>
                <a:schemeClr val="bg1"/>
              </a:solidFill>
            </a:endParaRPr>
          </a:p>
        </p:txBody>
      </p:sp>
      <mc:AlternateContent xmlns:mc="http://schemas.openxmlformats.org/markup-compatibility/2006" xmlns:a14="http://schemas.microsoft.com/office/drawing/2010/main">
        <mc:Choice Requires="a14">
          <p:sp>
            <p:nvSpPr>
              <p:cNvPr id="44" name="TextBox 43"/>
              <p:cNvSpPr txBox="1"/>
              <p:nvPr/>
            </p:nvSpPr>
            <p:spPr>
              <a:xfrm>
                <a:off x="7168135" y="3529388"/>
                <a:ext cx="3116431" cy="270652"/>
              </a:xfrm>
              <a:prstGeom prst="rect">
                <a:avLst/>
              </a:prstGeom>
              <a:noFill/>
            </p:spPr>
            <p:txBody>
              <a:bodyPr wrap="none" lIns="0" tIns="0" rIns="0" bIns="0" rtlCol="0">
                <a:spAutoFit/>
              </a:bodyPr>
              <a:lstStyle/>
              <a:p>
                <a:pPr fontAlgn="auto">
                  <a:spcBef>
                    <a:spcPts val="0"/>
                  </a:spcBef>
                  <a:spcAft>
                    <a:spcPts val="0"/>
                  </a:spcAft>
                </a:pPr>
                <a14:m>
                  <m:oMath xmlns:m="http://schemas.openxmlformats.org/officeDocument/2006/math">
                    <m:r>
                      <a:rPr lang="en-US" sz="1800" i="1" smtClean="0">
                        <a:solidFill>
                          <a:schemeClr val="bg1"/>
                        </a:solidFill>
                        <a:latin typeface="Cambria Math" panose="02040503050406030204" pitchFamily="18" charset="0"/>
                      </a:rPr>
                      <m:t>𝑀𝑒𝑎𝑠𝑢𝑟𝑒𝑚𝑒𝑛𝑡</m:t>
                    </m:r>
                    <m:r>
                      <a:rPr lang="en-US" sz="1800" i="1" smtClean="0">
                        <a:solidFill>
                          <a:schemeClr val="bg1"/>
                        </a:solidFill>
                        <a:latin typeface="Cambria Math" panose="02040503050406030204" pitchFamily="18" charset="0"/>
                      </a:rPr>
                      <m:t> 2=−</m:t>
                    </m:r>
                    <m:sSub>
                      <m:sSubPr>
                        <m:ctrlPr>
                          <a:rPr lang="en-US" sz="1800" i="1" smtClean="0">
                            <a:solidFill>
                              <a:schemeClr val="bg1"/>
                            </a:solidFill>
                            <a:latin typeface="Cambria Math" panose="02040503050406030204" pitchFamily="18" charset="0"/>
                          </a:rPr>
                        </m:ctrlPr>
                      </m:sSubPr>
                      <m:e>
                        <m:r>
                          <a:rPr lang="en-US" sz="1800" i="1" smtClean="0">
                            <a:solidFill>
                              <a:schemeClr val="bg1"/>
                            </a:solidFill>
                            <a:latin typeface="Cambria Math" panose="02040503050406030204" pitchFamily="18" charset="0"/>
                          </a:rPr>
                          <m:t>𝐵</m:t>
                        </m:r>
                      </m:e>
                      <m:sub>
                        <m:r>
                          <a:rPr lang="en-US" sz="1800" b="0" i="1" smtClean="0">
                            <a:solidFill>
                              <a:schemeClr val="bg1"/>
                            </a:solidFill>
                            <a:latin typeface="Cambria Math" panose="02040503050406030204" pitchFamily="18" charset="0"/>
                          </a:rPr>
                          <m:t>𝑧</m:t>
                        </m:r>
                      </m:sub>
                    </m:sSub>
                    <m:r>
                      <a:rPr lang="en-US" sz="1800" i="1" smtClean="0">
                        <a:solidFill>
                          <a:schemeClr val="bg1"/>
                        </a:solidFill>
                        <a:latin typeface="Cambria Math" panose="02040503050406030204" pitchFamily="18" charset="0"/>
                      </a:rPr>
                      <m:t>+</m:t>
                    </m:r>
                    <m:r>
                      <a:rPr lang="en-US" sz="1800" i="1" smtClean="0">
                        <a:solidFill>
                          <a:schemeClr val="bg1"/>
                        </a:solidFill>
                        <a:latin typeface="Cambria Math" panose="02040503050406030204" pitchFamily="18" charset="0"/>
                      </a:rPr>
                      <m:t>𝑏𝑖𝑎𝑠</m:t>
                    </m:r>
                  </m:oMath>
                </a14:m>
                <a:r>
                  <a:rPr lang="en-US" sz="1800" baseline="-25000" dirty="0" smtClean="0">
                    <a:solidFill>
                      <a:schemeClr val="bg1"/>
                    </a:solidFill>
                    <a:latin typeface="Calibri" panose="020F0502020204030204"/>
                  </a:rPr>
                  <a:t>Z</a:t>
                </a:r>
                <a:endParaRPr lang="en-US" sz="1800" baseline="-25000" dirty="0">
                  <a:solidFill>
                    <a:schemeClr val="bg1"/>
                  </a:solidFill>
                  <a:latin typeface="Calibri" panose="020F0502020204030204"/>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7168135" y="3529388"/>
                <a:ext cx="3116431" cy="270652"/>
              </a:xfrm>
              <a:prstGeom prst="rect">
                <a:avLst/>
              </a:prstGeom>
              <a:blipFill>
                <a:blip r:embed="rId6"/>
                <a:stretch>
                  <a:fillRect l="-2740" r="-2153" b="-50000"/>
                </a:stretch>
              </a:blipFill>
            </p:spPr>
            <p:txBody>
              <a:bodyPr/>
              <a:lstStyle/>
              <a:p>
                <a:r>
                  <a:rPr lang="en-US">
                    <a:noFill/>
                  </a:rPr>
                  <a:t> </a:t>
                </a:r>
              </a:p>
            </p:txBody>
          </p:sp>
        </mc:Fallback>
      </mc:AlternateContent>
      <p:pic>
        <p:nvPicPr>
          <p:cNvPr id="19" name="Picture 18"/>
          <p:cNvPicPr>
            <a:picLocks noChangeAspect="1"/>
          </p:cNvPicPr>
          <p:nvPr/>
        </p:nvPicPr>
        <p:blipFill rotWithShape="1">
          <a:blip r:embed="rId7"/>
          <a:srcRect l="27042" t="41408" r="56500" b="47777"/>
          <a:stretch/>
        </p:blipFill>
        <p:spPr>
          <a:xfrm>
            <a:off x="4827764" y="1120783"/>
            <a:ext cx="1713601" cy="633382"/>
          </a:xfrm>
          <a:prstGeom prst="rect">
            <a:avLst/>
          </a:prstGeom>
        </p:spPr>
      </p:pic>
      <p:pic>
        <p:nvPicPr>
          <p:cNvPr id="21" name="Picture 20"/>
          <p:cNvPicPr>
            <a:picLocks noChangeAspect="1"/>
          </p:cNvPicPr>
          <p:nvPr/>
        </p:nvPicPr>
        <p:blipFill rotWithShape="1">
          <a:blip r:embed="rId7"/>
          <a:srcRect l="27042" t="41408" r="56500" b="47777"/>
          <a:stretch/>
        </p:blipFill>
        <p:spPr>
          <a:xfrm rot="10800000">
            <a:off x="4851523" y="3348023"/>
            <a:ext cx="1713601" cy="633382"/>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9788" y="6459664"/>
            <a:ext cx="1024348" cy="358522"/>
          </a:xfrm>
          <a:prstGeom prst="rect">
            <a:avLst/>
          </a:prstGeom>
        </p:spPr>
      </p:pic>
    </p:spTree>
    <p:extLst>
      <p:ext uri="{BB962C8B-B14F-4D97-AF65-F5344CB8AC3E}">
        <p14:creationId xmlns:p14="http://schemas.microsoft.com/office/powerpoint/2010/main" val="192725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GOES-16 (Original) Magnetometer Calibration Maneuver</a:t>
            </a:r>
            <a:endParaRPr lang="en-US" dirty="0"/>
          </a:p>
        </p:txBody>
      </p:sp>
      <p:pic>
        <p:nvPicPr>
          <p:cNvPr id="4" name="goes17_magcal_r_seq01noon_sped_u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3577" y="695902"/>
            <a:ext cx="10735408" cy="5710174"/>
          </a:xfrm>
          <a:prstGeom prst="rect">
            <a:avLst/>
          </a:prstGeom>
        </p:spPr>
      </p:pic>
      <p:sp>
        <p:nvSpPr>
          <p:cNvPr id="5" name="TextBox 4"/>
          <p:cNvSpPr txBox="1"/>
          <p:nvPr/>
        </p:nvSpPr>
        <p:spPr>
          <a:xfrm>
            <a:off x="9093897" y="6423481"/>
            <a:ext cx="1508746" cy="215444"/>
          </a:xfrm>
          <a:prstGeom prst="rect">
            <a:avLst/>
          </a:prstGeom>
          <a:noFill/>
        </p:spPr>
        <p:txBody>
          <a:bodyPr wrap="none" rtlCol="0">
            <a:spAutoFit/>
          </a:bodyPr>
          <a:lstStyle/>
          <a:p>
            <a:r>
              <a:rPr lang="en-US" dirty="0" smtClean="0">
                <a:solidFill>
                  <a:schemeClr val="bg1"/>
                </a:solidFill>
              </a:rPr>
              <a:t>Courtesy of Lockheed-Martin</a:t>
            </a:r>
            <a:endParaRPr lang="en-US" dirty="0">
              <a:solidFill>
                <a:schemeClr val="bg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9788" y="6459664"/>
            <a:ext cx="1024348" cy="358522"/>
          </a:xfrm>
          <a:prstGeom prst="rect">
            <a:avLst/>
          </a:prstGeom>
        </p:spPr>
      </p:pic>
    </p:spTree>
    <p:extLst>
      <p:ext uri="{BB962C8B-B14F-4D97-AF65-F5344CB8AC3E}">
        <p14:creationId xmlns:p14="http://schemas.microsoft.com/office/powerpoint/2010/main" val="3089702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93" y="952499"/>
            <a:ext cx="11633200" cy="5847311"/>
          </a:xfrm>
        </p:spPr>
        <p:txBody>
          <a:bodyPr>
            <a:normAutofit fontScale="85000" lnSpcReduction="20000"/>
          </a:bodyPr>
          <a:lstStyle/>
          <a:p>
            <a:pPr>
              <a:buFont typeface="+mj-lt"/>
              <a:buAutoNum type="arabicPeriod"/>
            </a:pPr>
            <a:r>
              <a:rPr lang="en-US" dirty="0"/>
              <a:t>Relative Slew #1</a:t>
            </a:r>
          </a:p>
          <a:p>
            <a:pPr marL="800100" lvl="1" indent="-342900">
              <a:buFont typeface="Arial" panose="020B0604020202020204" pitchFamily="34" charset="0"/>
              <a:buChar char="•"/>
            </a:pPr>
            <a:r>
              <a:rPr lang="en-US" dirty="0"/>
              <a:t>6 min, 15 sec in duration</a:t>
            </a:r>
          </a:p>
          <a:p>
            <a:pPr marL="800100" lvl="1" indent="-342900">
              <a:buFont typeface="Arial" panose="020B0604020202020204" pitchFamily="34" charset="0"/>
              <a:buChar char="•"/>
            </a:pPr>
            <a:r>
              <a:rPr lang="en-US" dirty="0"/>
              <a:t>Max angular rate: </a:t>
            </a:r>
            <a:r>
              <a:rPr lang="en-US" dirty="0" smtClean="0"/>
              <a:t>0.43 </a:t>
            </a:r>
            <a:r>
              <a:rPr lang="en-US" b="0" dirty="0" smtClean="0"/>
              <a:t>°</a:t>
            </a:r>
            <a:r>
              <a:rPr lang="en-US" dirty="0" smtClean="0"/>
              <a:t>/</a:t>
            </a:r>
            <a:r>
              <a:rPr lang="en-US" dirty="0"/>
              <a:t>second</a:t>
            </a:r>
          </a:p>
          <a:p>
            <a:pPr marL="800100" lvl="1" indent="-342900">
              <a:buFont typeface="Arial" panose="020B0604020202020204" pitchFamily="34" charset="0"/>
              <a:buChar char="•"/>
            </a:pPr>
            <a:r>
              <a:rPr lang="en-US" dirty="0"/>
              <a:t>Inboard magnetometer sensor frame axes amount of rotation (Euler angles):</a:t>
            </a:r>
          </a:p>
          <a:p>
            <a:pPr marL="1257300" lvl="2" indent="-342900">
              <a:buFont typeface="Arial" panose="020B0604020202020204" pitchFamily="34" charset="0"/>
              <a:buChar char="•"/>
            </a:pPr>
            <a:r>
              <a:rPr lang="en-US" dirty="0" smtClean="0"/>
              <a:t>X-axis: ~75</a:t>
            </a:r>
            <a:r>
              <a:rPr lang="en-US" b="0" dirty="0" smtClean="0"/>
              <a:t>°</a:t>
            </a:r>
          </a:p>
          <a:p>
            <a:pPr marL="1257300" lvl="2" indent="-342900">
              <a:buFont typeface="Arial" panose="020B0604020202020204" pitchFamily="34" charset="0"/>
              <a:buChar char="•"/>
            </a:pPr>
            <a:r>
              <a:rPr lang="en-US" dirty="0" smtClean="0"/>
              <a:t>Y-axis</a:t>
            </a:r>
            <a:r>
              <a:rPr lang="en-US" dirty="0"/>
              <a:t>: </a:t>
            </a:r>
            <a:r>
              <a:rPr lang="en-US" dirty="0" smtClean="0"/>
              <a:t>~25</a:t>
            </a:r>
            <a:r>
              <a:rPr lang="en-US" b="0" dirty="0"/>
              <a:t>°</a:t>
            </a:r>
          </a:p>
          <a:p>
            <a:pPr marL="1257300" lvl="2" indent="-342900">
              <a:buFont typeface="Arial" panose="020B0604020202020204" pitchFamily="34" charset="0"/>
              <a:buChar char="•"/>
            </a:pPr>
            <a:r>
              <a:rPr lang="en-US" dirty="0" smtClean="0"/>
              <a:t>Z-axis</a:t>
            </a:r>
            <a:r>
              <a:rPr lang="en-US" dirty="0"/>
              <a:t>: </a:t>
            </a:r>
            <a:r>
              <a:rPr lang="en-US" dirty="0" smtClean="0"/>
              <a:t>~60</a:t>
            </a:r>
            <a:r>
              <a:rPr lang="en-US" b="0" dirty="0" smtClean="0"/>
              <a:t>°</a:t>
            </a:r>
            <a:endParaRPr lang="en-US" dirty="0"/>
          </a:p>
          <a:p>
            <a:pPr>
              <a:buFont typeface="+mj-lt"/>
              <a:buAutoNum type="arabicPeriod"/>
            </a:pPr>
            <a:r>
              <a:rPr lang="en-US" dirty="0"/>
              <a:t>Relative Slew #2</a:t>
            </a:r>
          </a:p>
          <a:p>
            <a:pPr marL="800100" lvl="1" indent="-342900">
              <a:buFont typeface="Arial" panose="020B0604020202020204" pitchFamily="34" charset="0"/>
              <a:buChar char="•"/>
            </a:pPr>
            <a:r>
              <a:rPr lang="en-US" dirty="0"/>
              <a:t>6 min, 15 sec in duration</a:t>
            </a:r>
          </a:p>
          <a:p>
            <a:pPr marL="800100" lvl="1" indent="-342900">
              <a:buFont typeface="Arial" panose="020B0604020202020204" pitchFamily="34" charset="0"/>
              <a:buChar char="•"/>
            </a:pPr>
            <a:r>
              <a:rPr lang="en-US" dirty="0"/>
              <a:t>Max angular rate: 0.43 °</a:t>
            </a:r>
            <a:r>
              <a:rPr lang="en-US" dirty="0" smtClean="0"/>
              <a:t>/</a:t>
            </a:r>
            <a:r>
              <a:rPr lang="en-US" dirty="0"/>
              <a:t>second</a:t>
            </a:r>
          </a:p>
          <a:p>
            <a:pPr marL="800100" lvl="1" indent="-342900">
              <a:buFont typeface="Arial" panose="020B0604020202020204" pitchFamily="34" charset="0"/>
              <a:buChar char="•"/>
            </a:pPr>
            <a:r>
              <a:rPr lang="en-US" dirty="0"/>
              <a:t>Inboard magnetometer sensor frame axes amount of rotation (Euler angles):</a:t>
            </a:r>
          </a:p>
          <a:p>
            <a:pPr marL="1257300" lvl="2" indent="-342900">
              <a:buFont typeface="Arial" panose="020B0604020202020204" pitchFamily="34" charset="0"/>
              <a:buChar char="•"/>
            </a:pPr>
            <a:r>
              <a:rPr lang="en-US" dirty="0"/>
              <a:t>X-axis: </a:t>
            </a:r>
            <a:r>
              <a:rPr lang="en-US" dirty="0" smtClean="0"/>
              <a:t>~45</a:t>
            </a:r>
            <a:r>
              <a:rPr lang="en-US" b="0" dirty="0" smtClean="0"/>
              <a:t>°</a:t>
            </a:r>
            <a:endParaRPr lang="en-US" b="0" dirty="0"/>
          </a:p>
          <a:p>
            <a:pPr marL="1257300" lvl="2" indent="-342900">
              <a:buFont typeface="Arial" panose="020B0604020202020204" pitchFamily="34" charset="0"/>
              <a:buChar char="•"/>
            </a:pPr>
            <a:r>
              <a:rPr lang="en-US" dirty="0"/>
              <a:t>Y-axis: </a:t>
            </a:r>
            <a:r>
              <a:rPr lang="en-US" dirty="0" smtClean="0"/>
              <a:t>~50</a:t>
            </a:r>
            <a:r>
              <a:rPr lang="en-US" b="0" dirty="0" smtClean="0"/>
              <a:t>°</a:t>
            </a:r>
            <a:endParaRPr lang="en-US" b="0" dirty="0"/>
          </a:p>
          <a:p>
            <a:pPr marL="1257300" lvl="2" indent="-342900">
              <a:buFont typeface="Arial" panose="020B0604020202020204" pitchFamily="34" charset="0"/>
              <a:buChar char="•"/>
            </a:pPr>
            <a:r>
              <a:rPr lang="en-US" dirty="0"/>
              <a:t>Z-axis: </a:t>
            </a:r>
            <a:r>
              <a:rPr lang="en-US" dirty="0" smtClean="0"/>
              <a:t>~60</a:t>
            </a:r>
            <a:r>
              <a:rPr lang="en-US" b="0" dirty="0" smtClean="0"/>
              <a:t>°</a:t>
            </a:r>
            <a:endParaRPr lang="en-US" dirty="0"/>
          </a:p>
          <a:p>
            <a:pPr>
              <a:buFont typeface="+mj-lt"/>
              <a:buAutoNum type="arabicPeriod"/>
            </a:pPr>
            <a:r>
              <a:rPr lang="en-US" dirty="0" smtClean="0"/>
              <a:t>Nadir </a:t>
            </a:r>
            <a:r>
              <a:rPr lang="en-US" dirty="0"/>
              <a:t>Slew #3 – back to Nadir Pointing (standard operational attitude)</a:t>
            </a:r>
          </a:p>
          <a:p>
            <a:pPr marL="800100" lvl="1" indent="-342900">
              <a:buFont typeface="Arial" panose="020B0604020202020204" pitchFamily="34" charset="0"/>
              <a:buChar char="•"/>
            </a:pPr>
            <a:r>
              <a:rPr lang="en-US" dirty="0"/>
              <a:t>9 min, 30 sec in duration</a:t>
            </a:r>
          </a:p>
          <a:p>
            <a:pPr marL="800100" lvl="1" indent="-342900">
              <a:buFont typeface="Arial" panose="020B0604020202020204" pitchFamily="34" charset="0"/>
              <a:buChar char="•"/>
            </a:pPr>
            <a:r>
              <a:rPr lang="en-US" dirty="0"/>
              <a:t>Inboard magnetometer sensor frame axes amount of rotation (Euler angles):</a:t>
            </a:r>
          </a:p>
          <a:p>
            <a:pPr marL="1257300" lvl="2" indent="-342900">
              <a:buFont typeface="Arial" panose="020B0604020202020204" pitchFamily="34" charset="0"/>
              <a:buChar char="•"/>
            </a:pPr>
            <a:r>
              <a:rPr lang="en-US" dirty="0"/>
              <a:t>X-axis: </a:t>
            </a:r>
            <a:r>
              <a:rPr lang="en-US" dirty="0" smtClean="0"/>
              <a:t>~80</a:t>
            </a:r>
            <a:r>
              <a:rPr lang="en-US" b="0" dirty="0" smtClean="0"/>
              <a:t>°</a:t>
            </a:r>
            <a:endParaRPr lang="en-US" b="0" dirty="0"/>
          </a:p>
          <a:p>
            <a:pPr marL="1257300" lvl="2" indent="-342900">
              <a:buFont typeface="Arial" panose="020B0604020202020204" pitchFamily="34" charset="0"/>
              <a:buChar char="•"/>
            </a:pPr>
            <a:r>
              <a:rPr lang="en-US" dirty="0"/>
              <a:t>Y-axis: </a:t>
            </a:r>
            <a:r>
              <a:rPr lang="en-US" dirty="0" smtClean="0"/>
              <a:t>~65</a:t>
            </a:r>
            <a:r>
              <a:rPr lang="en-US" b="0" dirty="0" smtClean="0"/>
              <a:t>°</a:t>
            </a:r>
            <a:endParaRPr lang="en-US" b="0" dirty="0"/>
          </a:p>
          <a:p>
            <a:pPr marL="1257300" lvl="2" indent="-342900">
              <a:buFont typeface="Arial" panose="020B0604020202020204" pitchFamily="34" charset="0"/>
              <a:buChar char="•"/>
            </a:pPr>
            <a:r>
              <a:rPr lang="en-US" dirty="0"/>
              <a:t>Z-axis: </a:t>
            </a:r>
            <a:r>
              <a:rPr lang="en-US" dirty="0" smtClean="0"/>
              <a:t>~145</a:t>
            </a:r>
            <a:r>
              <a:rPr lang="en-US" b="0" dirty="0" smtClean="0"/>
              <a:t>°</a:t>
            </a:r>
            <a:endParaRPr lang="en-US" dirty="0"/>
          </a:p>
          <a:p>
            <a:pPr marL="1257300" lvl="2" indent="-342900">
              <a:buFont typeface="Arial" panose="020B0604020202020204" pitchFamily="34" charset="0"/>
              <a:buChar char="•"/>
            </a:pPr>
            <a:endParaRPr lang="en-US" dirty="0">
              <a:solidFill>
                <a:srgbClr val="FF0000"/>
              </a:solidFill>
            </a:endParaRPr>
          </a:p>
          <a:p>
            <a:pPr marL="0" indent="0">
              <a:buNone/>
            </a:pPr>
            <a:r>
              <a:rPr lang="en-US" dirty="0"/>
              <a:t>Constrained by maximum spacecraft +Z axis </a:t>
            </a:r>
            <a:r>
              <a:rPr lang="en-US" dirty="0" err="1"/>
              <a:t>offpoint</a:t>
            </a:r>
            <a:r>
              <a:rPr lang="en-US" dirty="0"/>
              <a:t> of </a:t>
            </a:r>
            <a:r>
              <a:rPr lang="en-US" dirty="0" smtClean="0"/>
              <a:t>29</a:t>
            </a:r>
            <a:r>
              <a:rPr lang="en-US" dirty="0"/>
              <a:t>°</a:t>
            </a:r>
            <a:r>
              <a:rPr lang="en-US" dirty="0" smtClean="0"/>
              <a:t> to </a:t>
            </a:r>
            <a:r>
              <a:rPr lang="en-US" dirty="0"/>
              <a:t>ensure adequate communications coverage.  Constraint was based upon pre-launch predictions</a:t>
            </a:r>
            <a:r>
              <a:rPr lang="en-US" dirty="0" smtClean="0"/>
              <a:t>.</a:t>
            </a:r>
          </a:p>
          <a:p>
            <a:pPr marL="0" indent="0">
              <a:buNone/>
            </a:pPr>
            <a:endParaRPr lang="en-US" dirty="0"/>
          </a:p>
          <a:p>
            <a:pPr marL="0" indent="0">
              <a:buNone/>
            </a:pPr>
            <a:r>
              <a:rPr lang="en-US" dirty="0"/>
              <a:t>Estimate of GOES-16 maneuver bias measurement </a:t>
            </a:r>
            <a:r>
              <a:rPr lang="en-US" dirty="0" smtClean="0"/>
              <a:t>error from three maneuvers ranged from </a:t>
            </a:r>
            <a:r>
              <a:rPr lang="en-US" dirty="0"/>
              <a:t>3.1 to 5.1 </a:t>
            </a:r>
            <a:r>
              <a:rPr lang="en-US" dirty="0" err="1" smtClean="0"/>
              <a:t>nT</a:t>
            </a:r>
            <a:r>
              <a:rPr lang="en-US" dirty="0" smtClean="0"/>
              <a:t>, precipitating the need for an improved calibration maneuver for GOES-17.</a:t>
            </a:r>
            <a:endParaRPr lang="en-US" dirty="0"/>
          </a:p>
          <a:p>
            <a:pPr marL="0" indent="0">
              <a:buNone/>
            </a:pPr>
            <a:endParaRPr lang="en-US" dirty="0"/>
          </a:p>
          <a:p>
            <a:pPr marL="0" indent="0">
              <a:buNone/>
            </a:pPr>
            <a:endParaRPr lang="en-US" dirty="0"/>
          </a:p>
        </p:txBody>
      </p:sp>
      <p:sp>
        <p:nvSpPr>
          <p:cNvPr id="2" name="Title 1"/>
          <p:cNvSpPr>
            <a:spLocks noGrp="1"/>
          </p:cNvSpPr>
          <p:nvPr>
            <p:ph type="title"/>
          </p:nvPr>
        </p:nvSpPr>
        <p:spPr/>
        <p:txBody>
          <a:bodyPr/>
          <a:lstStyle/>
          <a:p>
            <a:r>
              <a:rPr lang="en-US" dirty="0"/>
              <a:t>GOES-16 (Original) Magnetometer </a:t>
            </a:r>
            <a:r>
              <a:rPr lang="en-US" dirty="0" smtClean="0"/>
              <a:t>Calibration </a:t>
            </a:r>
            <a:r>
              <a:rPr lang="en-US" dirty="0"/>
              <a:t>Maneuver Summary</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64828" y="1149352"/>
            <a:ext cx="4636819" cy="260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Brace 4"/>
          <p:cNvSpPr/>
          <p:nvPr/>
        </p:nvSpPr>
        <p:spPr>
          <a:xfrm rot="16200000">
            <a:off x="8469289" y="3239878"/>
            <a:ext cx="136655" cy="928210"/>
          </a:xfrm>
          <a:prstGeom prst="lef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6" name="Left Brace 5"/>
          <p:cNvSpPr/>
          <p:nvPr/>
        </p:nvSpPr>
        <p:spPr>
          <a:xfrm rot="16200000">
            <a:off x="9393038" y="3261812"/>
            <a:ext cx="136656" cy="884342"/>
          </a:xfrm>
          <a:prstGeom prst="lef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7" name="Left Brace 6"/>
          <p:cNvSpPr/>
          <p:nvPr/>
        </p:nvSpPr>
        <p:spPr>
          <a:xfrm rot="16200000">
            <a:off x="10652350" y="2915543"/>
            <a:ext cx="97034" cy="1559713"/>
          </a:xfrm>
          <a:prstGeom prst="lef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8" name="TextBox 7"/>
          <p:cNvSpPr txBox="1"/>
          <p:nvPr/>
        </p:nvSpPr>
        <p:spPr>
          <a:xfrm>
            <a:off x="8078468" y="3734974"/>
            <a:ext cx="888818" cy="338554"/>
          </a:xfrm>
          <a:prstGeom prst="rect">
            <a:avLst/>
          </a:prstGeom>
          <a:noFill/>
        </p:spPr>
        <p:txBody>
          <a:bodyPr wrap="square" rtlCol="0">
            <a:spAutoFit/>
          </a:bodyPr>
          <a:lstStyle/>
          <a:p>
            <a:r>
              <a:rPr lang="en-US" sz="1600" dirty="0" smtClean="0">
                <a:solidFill>
                  <a:schemeClr val="bg1"/>
                </a:solidFill>
              </a:rPr>
              <a:t>Slew 1</a:t>
            </a:r>
            <a:endParaRPr lang="en-US" sz="1600" dirty="0">
              <a:solidFill>
                <a:schemeClr val="bg1"/>
              </a:solidFill>
            </a:endParaRPr>
          </a:p>
        </p:txBody>
      </p:sp>
      <p:sp>
        <p:nvSpPr>
          <p:cNvPr id="9" name="TextBox 8"/>
          <p:cNvSpPr txBox="1"/>
          <p:nvPr/>
        </p:nvSpPr>
        <p:spPr>
          <a:xfrm>
            <a:off x="9020119" y="3736223"/>
            <a:ext cx="883418" cy="338554"/>
          </a:xfrm>
          <a:prstGeom prst="rect">
            <a:avLst/>
          </a:prstGeom>
          <a:noFill/>
        </p:spPr>
        <p:txBody>
          <a:bodyPr wrap="square" rtlCol="0">
            <a:spAutoFit/>
          </a:bodyPr>
          <a:lstStyle/>
          <a:p>
            <a:r>
              <a:rPr lang="en-US" sz="1600" dirty="0" smtClean="0">
                <a:solidFill>
                  <a:schemeClr val="bg1"/>
                </a:solidFill>
              </a:rPr>
              <a:t>Slew 2</a:t>
            </a:r>
            <a:endParaRPr lang="en-US" sz="1600" dirty="0">
              <a:solidFill>
                <a:schemeClr val="bg1"/>
              </a:solidFill>
            </a:endParaRPr>
          </a:p>
        </p:txBody>
      </p:sp>
      <p:sp>
        <p:nvSpPr>
          <p:cNvPr id="10" name="TextBox 9"/>
          <p:cNvSpPr txBox="1"/>
          <p:nvPr/>
        </p:nvSpPr>
        <p:spPr>
          <a:xfrm>
            <a:off x="10301558" y="3706877"/>
            <a:ext cx="798617" cy="338554"/>
          </a:xfrm>
          <a:prstGeom prst="rect">
            <a:avLst/>
          </a:prstGeom>
          <a:noFill/>
        </p:spPr>
        <p:txBody>
          <a:bodyPr wrap="none" rtlCol="0">
            <a:spAutoFit/>
          </a:bodyPr>
          <a:lstStyle/>
          <a:p>
            <a:r>
              <a:rPr lang="en-US" sz="1600" dirty="0" smtClean="0">
                <a:solidFill>
                  <a:schemeClr val="bg1"/>
                </a:solidFill>
              </a:rPr>
              <a:t>Slew 3</a:t>
            </a:r>
            <a:endParaRPr lang="en-US" sz="1600" dirty="0">
              <a:solidFill>
                <a:schemeClr val="bg1"/>
              </a:solidFill>
            </a:endParaRPr>
          </a:p>
        </p:txBody>
      </p:sp>
      <p:sp>
        <p:nvSpPr>
          <p:cNvPr id="11" name="TextBox 10"/>
          <p:cNvSpPr txBox="1"/>
          <p:nvPr/>
        </p:nvSpPr>
        <p:spPr>
          <a:xfrm>
            <a:off x="10683254" y="3203564"/>
            <a:ext cx="1508746" cy="215444"/>
          </a:xfrm>
          <a:prstGeom prst="rect">
            <a:avLst/>
          </a:prstGeom>
          <a:noFill/>
        </p:spPr>
        <p:txBody>
          <a:bodyPr wrap="none" rtlCol="0">
            <a:spAutoFit/>
          </a:bodyPr>
          <a:lstStyle/>
          <a:p>
            <a:r>
              <a:rPr lang="en-US" dirty="0" smtClean="0"/>
              <a:t>Courtesy of Lockheed-Martin</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9788" y="6459664"/>
            <a:ext cx="1024348" cy="358522"/>
          </a:xfrm>
          <a:prstGeom prst="rect">
            <a:avLst/>
          </a:prstGeom>
        </p:spPr>
      </p:pic>
    </p:spTree>
    <p:extLst>
      <p:ext uri="{BB962C8B-B14F-4D97-AF65-F5344CB8AC3E}">
        <p14:creationId xmlns:p14="http://schemas.microsoft.com/office/powerpoint/2010/main" val="203750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GOES-17 (New) Magnetometer Calibration Maneuver</a:t>
            </a:r>
            <a:endParaRPr lang="en-US" dirty="0"/>
          </a:p>
        </p:txBody>
      </p:sp>
      <p:pic>
        <p:nvPicPr>
          <p:cNvPr id="5" name="goes17_magcal_s_seq11noon_sped_u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4881" y="623004"/>
            <a:ext cx="10140846" cy="5743863"/>
          </a:xfrm>
          <a:prstGeom prst="rect">
            <a:avLst/>
          </a:prstGeom>
        </p:spPr>
      </p:pic>
      <p:sp>
        <p:nvSpPr>
          <p:cNvPr id="4" name="TextBox 3"/>
          <p:cNvSpPr txBox="1"/>
          <p:nvPr/>
        </p:nvSpPr>
        <p:spPr>
          <a:xfrm>
            <a:off x="9264220" y="6351942"/>
            <a:ext cx="1508746" cy="215444"/>
          </a:xfrm>
          <a:prstGeom prst="rect">
            <a:avLst/>
          </a:prstGeom>
          <a:noFill/>
        </p:spPr>
        <p:txBody>
          <a:bodyPr wrap="none" rtlCol="0">
            <a:spAutoFit/>
          </a:bodyPr>
          <a:lstStyle/>
          <a:p>
            <a:r>
              <a:rPr lang="en-US" dirty="0" smtClean="0">
                <a:solidFill>
                  <a:schemeClr val="bg1"/>
                </a:solidFill>
              </a:rPr>
              <a:t>Courtesy of Lockheed-Martin</a:t>
            </a:r>
            <a:endParaRPr lang="en-US" dirty="0">
              <a:solidFill>
                <a:schemeClr val="bg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9788" y="6459664"/>
            <a:ext cx="1024348" cy="358522"/>
          </a:xfrm>
          <a:prstGeom prst="rect">
            <a:avLst/>
          </a:prstGeom>
        </p:spPr>
      </p:pic>
    </p:spTree>
    <p:extLst>
      <p:ext uri="{BB962C8B-B14F-4D97-AF65-F5344CB8AC3E}">
        <p14:creationId xmlns:p14="http://schemas.microsoft.com/office/powerpoint/2010/main" val="1922348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GOES-17 (New) </a:t>
            </a:r>
            <a:r>
              <a:rPr lang="en-US" dirty="0"/>
              <a:t>Magnetometer </a:t>
            </a:r>
            <a:r>
              <a:rPr lang="en-US" dirty="0" smtClean="0"/>
              <a:t>Calibration </a:t>
            </a:r>
            <a:r>
              <a:rPr lang="en-US" dirty="0"/>
              <a:t>Maneuver Summary</a:t>
            </a:r>
          </a:p>
        </p:txBody>
      </p:sp>
      <p:sp>
        <p:nvSpPr>
          <p:cNvPr id="3" name="Content Placeholder 2"/>
          <p:cNvSpPr>
            <a:spLocks noGrp="1"/>
          </p:cNvSpPr>
          <p:nvPr>
            <p:ph idx="1"/>
          </p:nvPr>
        </p:nvSpPr>
        <p:spPr>
          <a:xfrm>
            <a:off x="136120" y="739833"/>
            <a:ext cx="6950977" cy="6018414"/>
          </a:xfrm>
        </p:spPr>
        <p:txBody>
          <a:bodyPr>
            <a:normAutofit fontScale="85000" lnSpcReduction="10000"/>
          </a:bodyPr>
          <a:lstStyle/>
          <a:p>
            <a:pPr>
              <a:buFont typeface="+mj-lt"/>
              <a:buAutoNum type="arabicPeriod"/>
            </a:pPr>
            <a:r>
              <a:rPr lang="en-US" dirty="0"/>
              <a:t>Relative Slew #1</a:t>
            </a:r>
          </a:p>
          <a:p>
            <a:pPr>
              <a:buFont typeface="+mj-lt"/>
              <a:buAutoNum type="arabicPeriod"/>
            </a:pPr>
            <a:r>
              <a:rPr lang="en-US" dirty="0"/>
              <a:t>Relative Slew #2 – Calibration slew for X and Y axes</a:t>
            </a:r>
          </a:p>
          <a:p>
            <a:pPr marL="800100" lvl="1" indent="-342900">
              <a:buFont typeface="Arial" panose="020B0604020202020204" pitchFamily="34" charset="0"/>
              <a:buChar char="•"/>
            </a:pPr>
            <a:r>
              <a:rPr lang="en-US" dirty="0"/>
              <a:t>27 min, 4 sec in </a:t>
            </a:r>
            <a:r>
              <a:rPr lang="en-US" dirty="0" smtClean="0"/>
              <a:t>duration</a:t>
            </a:r>
          </a:p>
          <a:p>
            <a:pPr marL="800100" lvl="1" indent="-342900">
              <a:buFont typeface="Arial" panose="020B0604020202020204" pitchFamily="34" charset="0"/>
              <a:buChar char="•"/>
            </a:pPr>
            <a:r>
              <a:rPr lang="en-US" dirty="0" smtClean="0"/>
              <a:t>Fastest </a:t>
            </a:r>
            <a:r>
              <a:rPr lang="en-US" dirty="0"/>
              <a:t>(middle) </a:t>
            </a:r>
            <a:r>
              <a:rPr lang="en-US" dirty="0" smtClean="0"/>
              <a:t>360</a:t>
            </a:r>
            <a:r>
              <a:rPr lang="en-US" b="0" dirty="0" smtClean="0"/>
              <a:t>°</a:t>
            </a:r>
            <a:r>
              <a:rPr lang="en-US" dirty="0" smtClean="0"/>
              <a:t> is </a:t>
            </a:r>
            <a:r>
              <a:rPr lang="en-US" dirty="0"/>
              <a:t>7 min, </a:t>
            </a:r>
            <a:r>
              <a:rPr lang="en-US" dirty="0" smtClean="0"/>
              <a:t>3.53 sec</a:t>
            </a:r>
            <a:endParaRPr lang="en-US" dirty="0"/>
          </a:p>
          <a:p>
            <a:pPr marL="800100" lvl="1" indent="-342900">
              <a:buFont typeface="Arial" panose="020B0604020202020204" pitchFamily="34" charset="0"/>
              <a:buChar char="•"/>
            </a:pPr>
            <a:r>
              <a:rPr lang="en-US" dirty="0"/>
              <a:t>Max angular rate: </a:t>
            </a:r>
            <a:r>
              <a:rPr lang="en-US" dirty="0" smtClean="0"/>
              <a:t>0.85 </a:t>
            </a:r>
            <a:r>
              <a:rPr lang="en-US" b="0" dirty="0" smtClean="0"/>
              <a:t>°</a:t>
            </a:r>
            <a:r>
              <a:rPr lang="en-US" dirty="0" smtClean="0"/>
              <a:t>/second </a:t>
            </a:r>
            <a:r>
              <a:rPr lang="en-US" dirty="0"/>
              <a:t>(original maneuver: 0.43 </a:t>
            </a:r>
            <a:r>
              <a:rPr lang="en-US" b="0" dirty="0"/>
              <a:t>°</a:t>
            </a:r>
            <a:r>
              <a:rPr lang="en-US" dirty="0" smtClean="0"/>
              <a:t>/</a:t>
            </a:r>
            <a:r>
              <a:rPr lang="en-US" dirty="0"/>
              <a:t>second)</a:t>
            </a:r>
          </a:p>
          <a:p>
            <a:pPr marL="800100" lvl="1" indent="-342900">
              <a:buFont typeface="Arial" panose="020B0604020202020204" pitchFamily="34" charset="0"/>
              <a:buChar char="•"/>
            </a:pPr>
            <a:r>
              <a:rPr lang="en-US" dirty="0"/>
              <a:t>Six </a:t>
            </a:r>
            <a:r>
              <a:rPr lang="en-US" dirty="0" smtClean="0"/>
              <a:t>180</a:t>
            </a:r>
            <a:r>
              <a:rPr lang="en-US" b="0" dirty="0"/>
              <a:t>°</a:t>
            </a:r>
            <a:r>
              <a:rPr lang="en-US" dirty="0" smtClean="0"/>
              <a:t> rotations </a:t>
            </a:r>
            <a:r>
              <a:rPr lang="en-US" dirty="0"/>
              <a:t>about the MAG sensor frame Z-axis (parallel to the boom)</a:t>
            </a:r>
          </a:p>
          <a:p>
            <a:pPr marL="1257300" lvl="2" indent="-342900">
              <a:buFont typeface="Arial" panose="020B0604020202020204" pitchFamily="34" charset="0"/>
              <a:buChar char="•"/>
            </a:pPr>
            <a:r>
              <a:rPr lang="en-US" dirty="0"/>
              <a:t>“Full observability” of sensor frame X and Y axes bias</a:t>
            </a:r>
          </a:p>
          <a:p>
            <a:pPr>
              <a:buFont typeface="+mj-lt"/>
              <a:buAutoNum type="arabicPeriod"/>
            </a:pPr>
            <a:r>
              <a:rPr lang="en-US" dirty="0"/>
              <a:t>Relative Slew #3</a:t>
            </a:r>
          </a:p>
          <a:p>
            <a:pPr>
              <a:buFont typeface="+mj-lt"/>
              <a:buAutoNum type="arabicPeriod"/>
            </a:pPr>
            <a:r>
              <a:rPr lang="en-US" dirty="0"/>
              <a:t>Relative Slew #4 – Calibration slew for Z axis</a:t>
            </a:r>
          </a:p>
          <a:p>
            <a:pPr marL="800100" lvl="1" indent="-342900">
              <a:buFont typeface="Arial" panose="020B0604020202020204" pitchFamily="34" charset="0"/>
              <a:buChar char="•"/>
            </a:pPr>
            <a:r>
              <a:rPr lang="en-US" dirty="0"/>
              <a:t>29 min, 2 sec in </a:t>
            </a:r>
            <a:r>
              <a:rPr lang="en-US" dirty="0" smtClean="0"/>
              <a:t>duration</a:t>
            </a:r>
          </a:p>
          <a:p>
            <a:pPr marL="800100" lvl="1" indent="-342900">
              <a:buFont typeface="Arial" panose="020B0604020202020204" pitchFamily="34" charset="0"/>
              <a:buChar char="•"/>
            </a:pPr>
            <a:r>
              <a:rPr lang="en-US" dirty="0" smtClean="0"/>
              <a:t>Fastest </a:t>
            </a:r>
            <a:r>
              <a:rPr lang="en-US" dirty="0"/>
              <a:t>(middle) </a:t>
            </a:r>
            <a:r>
              <a:rPr lang="en-US" dirty="0" smtClean="0"/>
              <a:t>360</a:t>
            </a:r>
            <a:r>
              <a:rPr lang="en-US" b="0" dirty="0"/>
              <a:t>°</a:t>
            </a:r>
            <a:r>
              <a:rPr lang="en-US" dirty="0" smtClean="0"/>
              <a:t> rotation </a:t>
            </a:r>
            <a:r>
              <a:rPr lang="en-US" dirty="0"/>
              <a:t>is 7 min, </a:t>
            </a:r>
            <a:r>
              <a:rPr lang="en-US" dirty="0" smtClean="0"/>
              <a:t>3.53 sec</a:t>
            </a:r>
            <a:endParaRPr lang="en-US" dirty="0"/>
          </a:p>
          <a:p>
            <a:pPr marL="800100" lvl="1" indent="-342900">
              <a:buFont typeface="Arial" panose="020B0604020202020204" pitchFamily="34" charset="0"/>
              <a:buChar char="•"/>
            </a:pPr>
            <a:r>
              <a:rPr lang="en-US" dirty="0"/>
              <a:t>Max angular rate: 0.85 </a:t>
            </a:r>
            <a:r>
              <a:rPr lang="en-US" b="0" dirty="0" smtClean="0"/>
              <a:t>°</a:t>
            </a:r>
            <a:r>
              <a:rPr lang="en-US" dirty="0" smtClean="0"/>
              <a:t>/second </a:t>
            </a:r>
            <a:r>
              <a:rPr lang="en-US" dirty="0"/>
              <a:t>(original maneuver: 0.43 </a:t>
            </a:r>
            <a:r>
              <a:rPr lang="en-US" b="0" dirty="0"/>
              <a:t>°</a:t>
            </a:r>
            <a:r>
              <a:rPr lang="en-US" dirty="0" smtClean="0"/>
              <a:t>/</a:t>
            </a:r>
            <a:r>
              <a:rPr lang="en-US" dirty="0"/>
              <a:t>second)</a:t>
            </a:r>
          </a:p>
          <a:p>
            <a:pPr marL="800100" lvl="1" indent="-342900">
              <a:buFont typeface="Arial" panose="020B0604020202020204" pitchFamily="34" charset="0"/>
              <a:buChar char="•"/>
            </a:pPr>
            <a:r>
              <a:rPr lang="en-US" dirty="0"/>
              <a:t>Six </a:t>
            </a:r>
            <a:r>
              <a:rPr lang="en-US" dirty="0" smtClean="0"/>
              <a:t>180</a:t>
            </a:r>
            <a:r>
              <a:rPr lang="en-US" dirty="0"/>
              <a:t>°</a:t>
            </a:r>
            <a:r>
              <a:rPr lang="en-US" dirty="0" smtClean="0"/>
              <a:t> rotations </a:t>
            </a:r>
            <a:r>
              <a:rPr lang="en-US" dirty="0"/>
              <a:t>about axis perpendicular to MAG sensor frame Z-axis (perpendicular to the boom)</a:t>
            </a:r>
          </a:p>
          <a:p>
            <a:pPr marL="1257300" lvl="2" indent="-342900">
              <a:buFont typeface="Arial" panose="020B0604020202020204" pitchFamily="34" charset="0"/>
              <a:buChar char="•"/>
            </a:pPr>
            <a:r>
              <a:rPr lang="en-US" dirty="0"/>
              <a:t>“Full observability” of sensor frame Z axis bias</a:t>
            </a:r>
          </a:p>
          <a:p>
            <a:pPr>
              <a:buFont typeface="+mj-lt"/>
              <a:buAutoNum type="arabicPeriod"/>
            </a:pPr>
            <a:r>
              <a:rPr lang="en-US" dirty="0"/>
              <a:t>Nadir Slew #5 – back to Nadir Pointing (standard operational attitude)</a:t>
            </a:r>
          </a:p>
          <a:p>
            <a:pPr lvl="2"/>
            <a:endParaRPr lang="en-US" dirty="0">
              <a:solidFill>
                <a:srgbClr val="FF0000"/>
              </a:solidFill>
            </a:endParaRPr>
          </a:p>
          <a:p>
            <a:pPr lvl="2"/>
            <a:endParaRPr lang="en-US" dirty="0">
              <a:solidFill>
                <a:srgbClr val="FF0000"/>
              </a:solidFill>
            </a:endParaRPr>
          </a:p>
          <a:p>
            <a:pPr marL="0" indent="0">
              <a:buNone/>
            </a:pPr>
            <a:r>
              <a:rPr lang="en-US" dirty="0"/>
              <a:t>Re-evaluation of </a:t>
            </a:r>
            <a:r>
              <a:rPr lang="en-US" dirty="0" err="1"/>
              <a:t>comm</a:t>
            </a:r>
            <a:r>
              <a:rPr lang="en-US" dirty="0"/>
              <a:t> coverage from GOES-16 flight data allowed a larger spacecraft +Z axis </a:t>
            </a:r>
            <a:r>
              <a:rPr lang="en-US" dirty="0" err="1"/>
              <a:t>offpoint</a:t>
            </a:r>
            <a:r>
              <a:rPr lang="en-US" dirty="0"/>
              <a:t> from nadir than with original maneuver.</a:t>
            </a:r>
          </a:p>
          <a:p>
            <a:endParaRPr lang="en-US" dirty="0">
              <a:solidFill>
                <a:srgbClr val="FF0000"/>
              </a:solidFill>
            </a:endParaRPr>
          </a:p>
          <a:p>
            <a:pPr marL="0" indent="0">
              <a:buNone/>
            </a:pPr>
            <a:r>
              <a:rPr lang="en-US" dirty="0"/>
              <a:t>An additional version of the new calibration maneuver was created for use during operations (instead of the post-launch period), consisting of one </a:t>
            </a:r>
            <a:r>
              <a:rPr lang="en-US" dirty="0" smtClean="0"/>
              <a:t>360° rotation </a:t>
            </a:r>
            <a:r>
              <a:rPr lang="en-US" dirty="0"/>
              <a:t>for each calibration slew instead of three, which minimizes operations outage.</a:t>
            </a:r>
          </a:p>
          <a:p>
            <a:pPr marL="0" indent="0">
              <a:buNone/>
            </a:pP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261" r="7482"/>
          <a:stretch/>
        </p:blipFill>
        <p:spPr>
          <a:xfrm>
            <a:off x="6766560" y="2387152"/>
            <a:ext cx="5373471" cy="2234723"/>
          </a:xfrm>
          <a:prstGeom prst="rect">
            <a:avLst/>
          </a:prstGeom>
        </p:spPr>
      </p:pic>
      <p:sp>
        <p:nvSpPr>
          <p:cNvPr id="5" name="TextBox 4"/>
          <p:cNvSpPr txBox="1"/>
          <p:nvPr/>
        </p:nvSpPr>
        <p:spPr>
          <a:xfrm>
            <a:off x="8267528" y="4580310"/>
            <a:ext cx="3924472" cy="307777"/>
          </a:xfrm>
          <a:prstGeom prst="rect">
            <a:avLst/>
          </a:prstGeom>
          <a:noFill/>
        </p:spPr>
        <p:txBody>
          <a:bodyPr wrap="none" rtlCol="0">
            <a:spAutoFit/>
          </a:bodyPr>
          <a:lstStyle/>
          <a:p>
            <a:r>
              <a:rPr lang="en-US" sz="1400" i="1" dirty="0" smtClean="0">
                <a:solidFill>
                  <a:schemeClr val="bg1"/>
                </a:solidFill>
              </a:rPr>
              <a:t>MAG IB Field data from Jul 12, 2018 maneuver</a:t>
            </a:r>
            <a:endParaRPr lang="en-US" sz="1400" i="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9788" y="6459664"/>
            <a:ext cx="1024348" cy="358522"/>
          </a:xfrm>
          <a:prstGeom prst="rect">
            <a:avLst/>
          </a:prstGeom>
        </p:spPr>
      </p:pic>
    </p:spTree>
    <p:extLst>
      <p:ext uri="{BB962C8B-B14F-4D97-AF65-F5344CB8AC3E}">
        <p14:creationId xmlns:p14="http://schemas.microsoft.com/office/powerpoint/2010/main" val="357315426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1695</Words>
  <Application>Microsoft Office PowerPoint</Application>
  <PresentationFormat>Widescreen</PresentationFormat>
  <Paragraphs>244</Paragraphs>
  <Slides>14</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Cambria Math</vt:lpstr>
      <vt:lpstr>Default Design</vt:lpstr>
      <vt:lpstr>GOES-17 Magnetometer On-Orbit Calibration Design and Results</vt:lpstr>
      <vt:lpstr>Agenda</vt:lpstr>
      <vt:lpstr>Introduction</vt:lpstr>
      <vt:lpstr>Introduction</vt:lpstr>
      <vt:lpstr>Measuring Magnetometer Bias: A Simplified Example</vt:lpstr>
      <vt:lpstr>GOES-16 (Original) Magnetometer Calibration Maneuver</vt:lpstr>
      <vt:lpstr>GOES-16 (Original) Magnetometer Calibration Maneuver Summary</vt:lpstr>
      <vt:lpstr>GOES-17 (New) Magnetometer Calibration Maneuver</vt:lpstr>
      <vt:lpstr>GOES-17 (New) Magnetometer Calibration Maneuver Summary</vt:lpstr>
      <vt:lpstr>GOES-16 vs GOES-17 Magnetometer Calibration Maneuver Comparison</vt:lpstr>
      <vt:lpstr>GOES-17 (New) Calibration Maneuver Analysis</vt:lpstr>
      <vt:lpstr>New Maneuver Analysis Simulation Results</vt:lpstr>
      <vt:lpstr>GOES-17 Calibration Maneuver Results</vt:lpstr>
      <vt:lpstr>Conclusions/Acknowledgements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2017-05-08T12:54:01Z</dcterms:created>
  <dcterms:modified xsi:type="dcterms:W3CDTF">2019-04-26T15:10:13Z</dcterms:modified>
</cp:coreProperties>
</file>