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05" r:id="rId3"/>
    <p:sldId id="257" r:id="rId4"/>
    <p:sldId id="288" r:id="rId5"/>
    <p:sldId id="287" r:id="rId6"/>
    <p:sldId id="259" r:id="rId7"/>
    <p:sldId id="289" r:id="rId8"/>
    <p:sldId id="290" r:id="rId9"/>
    <p:sldId id="291" r:id="rId10"/>
    <p:sldId id="292" r:id="rId11"/>
    <p:sldId id="293" r:id="rId12"/>
    <p:sldId id="260" r:id="rId13"/>
    <p:sldId id="261" r:id="rId14"/>
    <p:sldId id="299" r:id="rId15"/>
    <p:sldId id="262" r:id="rId16"/>
    <p:sldId id="301" r:id="rId17"/>
    <p:sldId id="263" r:id="rId18"/>
    <p:sldId id="298" r:id="rId19"/>
    <p:sldId id="294" r:id="rId20"/>
    <p:sldId id="295" r:id="rId21"/>
    <p:sldId id="296" r:id="rId22"/>
    <p:sldId id="297" r:id="rId23"/>
    <p:sldId id="302" r:id="rId24"/>
    <p:sldId id="304" r:id="rId25"/>
    <p:sldId id="286" r:id="rId26"/>
    <p:sldId id="303"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E10BFB-A36D-44CB-8911-45F279476EF1}">
          <p14:sldIdLst>
            <p14:sldId id="256"/>
            <p14:sldId id="305"/>
            <p14:sldId id="257"/>
            <p14:sldId id="288"/>
            <p14:sldId id="287"/>
            <p14:sldId id="259"/>
            <p14:sldId id="289"/>
            <p14:sldId id="290"/>
            <p14:sldId id="291"/>
            <p14:sldId id="292"/>
            <p14:sldId id="293"/>
            <p14:sldId id="260"/>
            <p14:sldId id="261"/>
            <p14:sldId id="299"/>
            <p14:sldId id="262"/>
            <p14:sldId id="301"/>
            <p14:sldId id="263"/>
            <p14:sldId id="298"/>
            <p14:sldId id="294"/>
            <p14:sldId id="295"/>
            <p14:sldId id="296"/>
            <p14:sldId id="297"/>
            <p14:sldId id="302"/>
            <p14:sldId id="304"/>
            <p14:sldId id="286"/>
            <p14:sldId id="303"/>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23"/>
    <a:srgbClr val="F79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2" autoAdjust="0"/>
    <p:restoredTop sz="94306" autoAdjust="0"/>
  </p:normalViewPr>
  <p:slideViewPr>
    <p:cSldViewPr>
      <p:cViewPr varScale="1">
        <p:scale>
          <a:sx n="73" d="100"/>
          <a:sy n="73" d="100"/>
        </p:scale>
        <p:origin x="-96" y="-13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6168C-146D-4406-95F2-140A8A617664}" type="datetimeFigureOut">
              <a:rPr lang="en-GB" smtClean="0"/>
              <a:t>17/04/2019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A5625-8194-44B0-937F-E8D295DEB1B8}" type="slidenum">
              <a:rPr lang="en-GB" smtClean="0"/>
              <a:t>‹#›</a:t>
            </a:fld>
            <a:endParaRPr lang="en-GB"/>
          </a:p>
        </p:txBody>
      </p:sp>
    </p:spTree>
    <p:extLst>
      <p:ext uri="{BB962C8B-B14F-4D97-AF65-F5344CB8AC3E}">
        <p14:creationId xmlns:p14="http://schemas.microsoft.com/office/powerpoint/2010/main" val="336041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2B670E4-900E-4887-B974-464CBD70E05A}"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279088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B670E4-900E-4887-B974-464CBD70E05A}"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369948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B670E4-900E-4887-B974-464CBD70E05A}"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173223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B670E4-900E-4887-B974-464CBD70E05A}"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309184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B670E4-900E-4887-B974-464CBD70E05A}"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235600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2B670E4-900E-4887-B974-464CBD70E05A}"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161515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2B670E4-900E-4887-B974-464CBD70E05A}" type="datetimeFigureOut">
              <a:rPr lang="en-GB" smtClean="0"/>
              <a:t>17/04/2019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290367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B670E4-900E-4887-B974-464CBD70E05A}" type="datetimeFigureOut">
              <a:rPr lang="en-GB" smtClean="0"/>
              <a:t>17/04/2019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150918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670E4-900E-4887-B974-464CBD70E05A}" type="datetimeFigureOut">
              <a:rPr lang="en-GB" smtClean="0"/>
              <a:t>17/04/2019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407605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670E4-900E-4887-B974-464CBD70E05A}"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124475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670E4-900E-4887-B974-464CBD70E05A}"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A24D98-4A4C-427D-B287-4A4F4B819DCA}" type="slidenum">
              <a:rPr lang="en-GB" smtClean="0"/>
              <a:t>‹#›</a:t>
            </a:fld>
            <a:endParaRPr lang="en-GB"/>
          </a:p>
        </p:txBody>
      </p:sp>
    </p:spTree>
    <p:extLst>
      <p:ext uri="{BB962C8B-B14F-4D97-AF65-F5344CB8AC3E}">
        <p14:creationId xmlns:p14="http://schemas.microsoft.com/office/powerpoint/2010/main" val="3054942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B670E4-900E-4887-B974-464CBD70E05A}" type="datetimeFigureOut">
              <a:rPr lang="en-GB" smtClean="0"/>
              <a:t>17/04/2019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EA24D98-4A4C-427D-B287-4A4F4B819DCA}" type="slidenum">
              <a:rPr lang="en-GB" smtClean="0"/>
              <a:t>‹#›</a:t>
            </a:fld>
            <a:endParaRPr lang="en-GB"/>
          </a:p>
        </p:txBody>
      </p:sp>
    </p:spTree>
    <p:extLst>
      <p:ext uri="{BB962C8B-B14F-4D97-AF65-F5344CB8AC3E}">
        <p14:creationId xmlns:p14="http://schemas.microsoft.com/office/powerpoint/2010/main" val="4140570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8.xml"/><Relationship Id="rId18" Type="http://schemas.openxmlformats.org/officeDocument/2006/relationships/image" Target="../media/image5.png"/><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5.xml"/><Relationship Id="rId17" Type="http://schemas.openxmlformats.org/officeDocument/2006/relationships/image" Target="../media/image4.png"/><Relationship Id="rId2" Type="http://schemas.openxmlformats.org/officeDocument/2006/relationships/slide" Target="slide3.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24.xml"/><Relationship Id="rId5" Type="http://schemas.openxmlformats.org/officeDocument/2006/relationships/slide" Target="slide13.xml"/><Relationship Id="rId15" Type="http://schemas.openxmlformats.org/officeDocument/2006/relationships/image" Target="../media/image2.png"/><Relationship Id="rId10" Type="http://schemas.openxmlformats.org/officeDocument/2006/relationships/slide" Target="slide23.xml"/><Relationship Id="rId19" Type="http://schemas.openxmlformats.org/officeDocument/2006/relationships/image" Target="../media/image6.png"/><Relationship Id="rId4" Type="http://schemas.openxmlformats.org/officeDocument/2006/relationships/slide" Target="slide6.xml"/><Relationship Id="rId9" Type="http://schemas.openxmlformats.org/officeDocument/2006/relationships/slide" Target="slide19.xml"/><Relationship Id="rId1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1.png"/><Relationship Id="rId4" Type="http://schemas.openxmlformats.org/officeDocument/2006/relationships/slide" Target="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7494"/>
            <a:ext cx="7772400" cy="1102519"/>
          </a:xfrm>
        </p:spPr>
        <p:txBody>
          <a:bodyPr>
            <a:normAutofit/>
          </a:bodyPr>
          <a:lstStyle/>
          <a:p>
            <a:r>
              <a:rPr lang="en-GB" sz="2400" dirty="0">
                <a:latin typeface="Times New Roman" panose="02020603050405020304" pitchFamily="18" charset="0"/>
                <a:cs typeface="Times New Roman" panose="02020603050405020304" pitchFamily="18" charset="0"/>
              </a:rPr>
              <a:t>Automated tracking of dust-emitting cold pool outflow boundaries in the Central and Western Sahara</a:t>
            </a:r>
          </a:p>
        </p:txBody>
      </p:sp>
      <p:sp>
        <p:nvSpPr>
          <p:cNvPr id="4" name="Action Button: Back or Previous 3">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Home 4">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Forward or Next 5">
            <a:hlinkClick r:id="rId2" action="ppaction://hlinksldjump"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323528" y="1245989"/>
            <a:ext cx="8496944" cy="461665"/>
          </a:xfrm>
          <a:prstGeom prst="rect">
            <a:avLst/>
          </a:prstGeom>
          <a:noFill/>
        </p:spPr>
        <p:txBody>
          <a:bodyPr wrap="square" rtlCol="0">
            <a:spAutoFit/>
          </a:bodyPr>
          <a:lstStyle/>
          <a:p>
            <a:pPr algn="ctr"/>
            <a:r>
              <a:rPr lang="en-GB" sz="1200" i="1" dirty="0">
                <a:latin typeface="Times New Roman" panose="02020603050405020304" pitchFamily="18" charset="0"/>
                <a:cs typeface="Times New Roman" panose="02020603050405020304" pitchFamily="18" charset="0"/>
              </a:rPr>
              <a:t>Thomas </a:t>
            </a:r>
            <a:r>
              <a:rPr lang="en-GB" sz="1200" i="1" dirty="0" err="1">
                <a:latin typeface="Times New Roman" panose="02020603050405020304" pitchFamily="18" charset="0"/>
                <a:cs typeface="Times New Roman" panose="02020603050405020304" pitchFamily="18" charset="0"/>
              </a:rPr>
              <a:t>Caton</a:t>
            </a:r>
            <a:r>
              <a:rPr lang="en-GB" sz="1200" i="1" dirty="0">
                <a:latin typeface="Times New Roman" panose="02020603050405020304" pitchFamily="18" charset="0"/>
                <a:cs typeface="Times New Roman" panose="02020603050405020304" pitchFamily="18" charset="0"/>
              </a:rPr>
              <a:t> Harrison</a:t>
            </a:r>
            <a:r>
              <a:rPr lang="en-GB" sz="1200" dirty="0">
                <a:latin typeface="Times New Roman" panose="02020603050405020304" pitchFamily="18" charset="0"/>
                <a:cs typeface="Times New Roman" panose="02020603050405020304" pitchFamily="18" charset="0"/>
              </a:rPr>
              <a:t>, Richard Washington and Sebastian </a:t>
            </a:r>
            <a:r>
              <a:rPr lang="en-GB" sz="1200" dirty="0" err="1">
                <a:latin typeface="Times New Roman" panose="02020603050405020304" pitchFamily="18" charset="0"/>
                <a:cs typeface="Times New Roman" panose="02020603050405020304" pitchFamily="18" charset="0"/>
              </a:rPr>
              <a:t>Engelstaedter</a:t>
            </a:r>
            <a:r>
              <a:rPr lang="en-GB" sz="1200" dirty="0">
                <a:latin typeface="Times New Roman" panose="02020603050405020304" pitchFamily="18" charset="0"/>
                <a:cs typeface="Times New Roman" panose="02020603050405020304" pitchFamily="18" charset="0"/>
              </a:rPr>
              <a:t> </a:t>
            </a:r>
          </a:p>
          <a:p>
            <a:pPr algn="ctr"/>
            <a:r>
              <a:rPr lang="en-GB" sz="1200" dirty="0">
                <a:latin typeface="Times New Roman" panose="02020603050405020304" pitchFamily="18" charset="0"/>
                <a:cs typeface="Times New Roman" panose="02020603050405020304" pitchFamily="18" charset="0"/>
              </a:rPr>
              <a:t>University of Oxford</a:t>
            </a:r>
          </a:p>
        </p:txBody>
      </p:sp>
      <p:grpSp>
        <p:nvGrpSpPr>
          <p:cNvPr id="3" name="Group 2"/>
          <p:cNvGrpSpPr/>
          <p:nvPr/>
        </p:nvGrpSpPr>
        <p:grpSpPr>
          <a:xfrm>
            <a:off x="307979" y="1750773"/>
            <a:ext cx="3249081" cy="940264"/>
            <a:chOff x="307979" y="1750773"/>
            <a:chExt cx="3249081" cy="940264"/>
          </a:xfrm>
        </p:grpSpPr>
        <p:grpSp>
          <p:nvGrpSpPr>
            <p:cNvPr id="50" name="Group 49"/>
            <p:cNvGrpSpPr/>
            <p:nvPr/>
          </p:nvGrpSpPr>
          <p:grpSpPr>
            <a:xfrm>
              <a:off x="323528" y="2039542"/>
              <a:ext cx="3233532" cy="651495"/>
              <a:chOff x="2987824" y="1995686"/>
              <a:chExt cx="3233532" cy="651495"/>
            </a:xfrm>
          </p:grpSpPr>
          <p:sp>
            <p:nvSpPr>
              <p:cNvPr id="15" name="Rectangle 14">
                <a:hlinkClick r:id="rId3" action="ppaction://hlinksldjump"/>
              </p:cNvPr>
              <p:cNvSpPr/>
              <p:nvPr/>
            </p:nvSpPr>
            <p:spPr>
              <a:xfrm>
                <a:off x="3037161" y="1999109"/>
                <a:ext cx="720080" cy="648072"/>
              </a:xfrm>
              <a:prstGeom prst="rect">
                <a:avLst/>
              </a:prstGeom>
              <a:noFill/>
              <a:ln w="412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4" action="ppaction://hlinksldjump"/>
              </p:cNvPr>
              <p:cNvSpPr/>
              <p:nvPr/>
            </p:nvSpPr>
            <p:spPr>
              <a:xfrm>
                <a:off x="3837002" y="1999109"/>
                <a:ext cx="720080" cy="648072"/>
              </a:xfrm>
              <a:prstGeom prst="rect">
                <a:avLst/>
              </a:prstGeom>
              <a:noFill/>
              <a:ln w="412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5" action="ppaction://hlinksldjump"/>
              </p:cNvPr>
              <p:cNvSpPr/>
              <p:nvPr/>
            </p:nvSpPr>
            <p:spPr>
              <a:xfrm>
                <a:off x="4636549" y="1999109"/>
                <a:ext cx="720080" cy="648072"/>
              </a:xfrm>
              <a:prstGeom prst="rect">
                <a:avLst/>
              </a:prstGeom>
              <a:noFill/>
              <a:ln w="412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6" action="ppaction://hlinksldjump"/>
              </p:cNvPr>
              <p:cNvSpPr/>
              <p:nvPr/>
            </p:nvSpPr>
            <p:spPr>
              <a:xfrm>
                <a:off x="5436096" y="1995686"/>
                <a:ext cx="720080" cy="648072"/>
              </a:xfrm>
              <a:prstGeom prst="rect">
                <a:avLst/>
              </a:prstGeom>
              <a:noFill/>
              <a:ln w="412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hlinkClick r:id="rId3" action="ppaction://hlinksldjump"/>
              </p:cNvPr>
              <p:cNvSpPr txBox="1"/>
              <p:nvPr/>
            </p:nvSpPr>
            <p:spPr>
              <a:xfrm>
                <a:off x="2987824" y="2167854"/>
                <a:ext cx="841425" cy="253916"/>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Data</a:t>
                </a:r>
              </a:p>
            </p:txBody>
          </p:sp>
          <p:sp>
            <p:nvSpPr>
              <p:cNvPr id="38" name="TextBox 37">
                <a:hlinkClick r:id="rId4" action="ppaction://hlinksldjump"/>
              </p:cNvPr>
              <p:cNvSpPr txBox="1"/>
              <p:nvPr/>
            </p:nvSpPr>
            <p:spPr>
              <a:xfrm>
                <a:off x="3772292" y="2031458"/>
                <a:ext cx="841425" cy="577081"/>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Detecting CPOs in SEVIRI</a:t>
                </a:r>
              </a:p>
            </p:txBody>
          </p:sp>
          <p:sp>
            <p:nvSpPr>
              <p:cNvPr id="39" name="TextBox 38">
                <a:hlinkClick r:id="rId5" action="ppaction://hlinksldjump"/>
              </p:cNvPr>
              <p:cNvSpPr txBox="1"/>
              <p:nvPr/>
            </p:nvSpPr>
            <p:spPr>
              <a:xfrm>
                <a:off x="4577929" y="2167854"/>
                <a:ext cx="841425" cy="253916"/>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Validation</a:t>
                </a:r>
              </a:p>
            </p:txBody>
          </p:sp>
          <p:sp>
            <p:nvSpPr>
              <p:cNvPr id="40" name="TextBox 39">
                <a:hlinkClick r:id="rId6" action="ppaction://hlinksldjump"/>
              </p:cNvPr>
              <p:cNvSpPr txBox="1"/>
              <p:nvPr/>
            </p:nvSpPr>
            <p:spPr>
              <a:xfrm>
                <a:off x="5379931" y="2045681"/>
                <a:ext cx="841425" cy="577081"/>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Propagation speed estimation</a:t>
                </a:r>
              </a:p>
            </p:txBody>
          </p:sp>
        </p:grpSp>
        <p:sp>
          <p:nvSpPr>
            <p:cNvPr id="51" name="TextBox 50"/>
            <p:cNvSpPr txBox="1"/>
            <p:nvPr/>
          </p:nvSpPr>
          <p:spPr>
            <a:xfrm>
              <a:off x="307979" y="1750773"/>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grpSp>
      <p:grpSp>
        <p:nvGrpSpPr>
          <p:cNvPr id="7" name="Group 6"/>
          <p:cNvGrpSpPr/>
          <p:nvPr/>
        </p:nvGrpSpPr>
        <p:grpSpPr>
          <a:xfrm>
            <a:off x="300226" y="2698298"/>
            <a:ext cx="2445367" cy="937098"/>
            <a:chOff x="300226" y="2698298"/>
            <a:chExt cx="2445367" cy="937098"/>
          </a:xfrm>
        </p:grpSpPr>
        <p:grpSp>
          <p:nvGrpSpPr>
            <p:cNvPr id="49" name="Group 48"/>
            <p:cNvGrpSpPr/>
            <p:nvPr/>
          </p:nvGrpSpPr>
          <p:grpSpPr>
            <a:xfrm>
              <a:off x="321924" y="2983901"/>
              <a:ext cx="2423669" cy="651495"/>
              <a:chOff x="3370103" y="2935213"/>
              <a:chExt cx="2423669" cy="651495"/>
            </a:xfrm>
          </p:grpSpPr>
          <p:sp>
            <p:nvSpPr>
              <p:cNvPr id="32" name="Rectangle 31">
                <a:hlinkClick r:id="rId7" action="ppaction://hlinksldjump"/>
              </p:cNvPr>
              <p:cNvSpPr/>
              <p:nvPr/>
            </p:nvSpPr>
            <p:spPr>
              <a:xfrm>
                <a:off x="5017436" y="2935213"/>
                <a:ext cx="720080" cy="64807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3370103" y="2938636"/>
                <a:ext cx="2423669" cy="648072"/>
                <a:chOff x="3370103" y="2938636"/>
                <a:chExt cx="2423669" cy="648072"/>
              </a:xfrm>
            </p:grpSpPr>
            <p:sp>
              <p:nvSpPr>
                <p:cNvPr id="30" name="Rectangle 29">
                  <a:hlinkClick r:id="rId8" action="ppaction://hlinksldjump"/>
                </p:cNvPr>
                <p:cNvSpPr/>
                <p:nvPr/>
              </p:nvSpPr>
              <p:spPr>
                <a:xfrm>
                  <a:off x="3418342" y="2938636"/>
                  <a:ext cx="720080" cy="64807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9" action="ppaction://hlinksldjump"/>
                </p:cNvPr>
                <p:cNvSpPr/>
                <p:nvPr/>
              </p:nvSpPr>
              <p:spPr>
                <a:xfrm>
                  <a:off x="4217889" y="2938636"/>
                  <a:ext cx="720080" cy="64807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hlinkClick r:id="rId9" action="ppaction://hlinksldjump"/>
                </p:cNvPr>
                <p:cNvSpPr txBox="1"/>
                <p:nvPr/>
              </p:nvSpPr>
              <p:spPr>
                <a:xfrm>
                  <a:off x="4151287" y="2965141"/>
                  <a:ext cx="841425" cy="577081"/>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CPO diurnal cycle</a:t>
                  </a:r>
                </a:p>
              </p:txBody>
            </p:sp>
            <p:sp>
              <p:nvSpPr>
                <p:cNvPr id="42" name="TextBox 41">
                  <a:hlinkClick r:id="rId8" action="ppaction://hlinksldjump"/>
                </p:cNvPr>
                <p:cNvSpPr txBox="1"/>
                <p:nvPr/>
              </p:nvSpPr>
              <p:spPr>
                <a:xfrm>
                  <a:off x="3370103" y="3031839"/>
                  <a:ext cx="841425" cy="415498"/>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CPO</a:t>
                  </a:r>
                </a:p>
                <a:p>
                  <a:pPr algn="ctr"/>
                  <a:r>
                    <a:rPr lang="en-GB" sz="1050" dirty="0">
                      <a:latin typeface="Times New Roman" panose="02020603050405020304" pitchFamily="18" charset="0"/>
                      <a:cs typeface="Times New Roman" panose="02020603050405020304" pitchFamily="18" charset="0"/>
                    </a:rPr>
                    <a:t>climatology</a:t>
                  </a:r>
                </a:p>
              </p:txBody>
            </p:sp>
            <p:sp>
              <p:nvSpPr>
                <p:cNvPr id="43" name="TextBox 42">
                  <a:hlinkClick r:id="rId7" action="ppaction://hlinksldjump"/>
                </p:cNvPr>
                <p:cNvSpPr txBox="1"/>
                <p:nvPr/>
              </p:nvSpPr>
              <p:spPr>
                <a:xfrm>
                  <a:off x="4952347" y="3036048"/>
                  <a:ext cx="841425" cy="415498"/>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Event</a:t>
                  </a:r>
                </a:p>
                <a:p>
                  <a:pPr algn="ctr"/>
                  <a:r>
                    <a:rPr lang="en-GB" sz="1050" dirty="0">
                      <a:latin typeface="Times New Roman" panose="02020603050405020304" pitchFamily="18" charset="0"/>
                      <a:cs typeface="Times New Roman" panose="02020603050405020304" pitchFamily="18" charset="0"/>
                    </a:rPr>
                    <a:t>evolution</a:t>
                  </a:r>
                </a:p>
              </p:txBody>
            </p:sp>
          </p:grpSp>
        </p:grpSp>
        <p:sp>
          <p:nvSpPr>
            <p:cNvPr id="52" name="TextBox 51"/>
            <p:cNvSpPr txBox="1"/>
            <p:nvPr/>
          </p:nvSpPr>
          <p:spPr>
            <a:xfrm>
              <a:off x="300226" y="2698298"/>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grpSp>
      <p:grpSp>
        <p:nvGrpSpPr>
          <p:cNvPr id="8" name="Group 7"/>
          <p:cNvGrpSpPr/>
          <p:nvPr/>
        </p:nvGrpSpPr>
        <p:grpSpPr>
          <a:xfrm>
            <a:off x="323528" y="3662903"/>
            <a:ext cx="2454326" cy="987512"/>
            <a:chOff x="323528" y="3662903"/>
            <a:chExt cx="2454326" cy="987512"/>
          </a:xfrm>
        </p:grpSpPr>
        <p:grpSp>
          <p:nvGrpSpPr>
            <p:cNvPr id="47" name="Group 46"/>
            <p:cNvGrpSpPr/>
            <p:nvPr/>
          </p:nvGrpSpPr>
          <p:grpSpPr>
            <a:xfrm>
              <a:off x="332828" y="3998920"/>
              <a:ext cx="2445026" cy="651495"/>
              <a:chOff x="3355617" y="3871317"/>
              <a:chExt cx="2445026" cy="651495"/>
            </a:xfrm>
          </p:grpSpPr>
          <p:sp>
            <p:nvSpPr>
              <p:cNvPr id="33" name="Rectangle 32">
                <a:hlinkClick r:id="rId10" action="ppaction://hlinksldjump"/>
              </p:cNvPr>
              <p:cNvSpPr/>
              <p:nvPr/>
            </p:nvSpPr>
            <p:spPr>
              <a:xfrm>
                <a:off x="3418342" y="3874740"/>
                <a:ext cx="720080" cy="648072"/>
              </a:xfrm>
              <a:prstGeom prst="rect">
                <a:avLst/>
              </a:prstGeom>
              <a:noFill/>
              <a:ln w="412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hlinkClick r:id="rId11" action="ppaction://hlinksldjump"/>
              </p:cNvPr>
              <p:cNvSpPr/>
              <p:nvPr/>
            </p:nvSpPr>
            <p:spPr>
              <a:xfrm>
                <a:off x="4217889" y="3874740"/>
                <a:ext cx="720080" cy="648072"/>
              </a:xfrm>
              <a:prstGeom prst="rect">
                <a:avLst/>
              </a:prstGeom>
              <a:noFill/>
              <a:ln w="412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12" action="ppaction://hlinksldjump"/>
              </p:cNvPr>
              <p:cNvSpPr/>
              <p:nvPr/>
            </p:nvSpPr>
            <p:spPr>
              <a:xfrm>
                <a:off x="5017436" y="3871317"/>
                <a:ext cx="720080" cy="648072"/>
              </a:xfrm>
              <a:prstGeom prst="rect">
                <a:avLst/>
              </a:prstGeom>
              <a:noFill/>
              <a:ln w="412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hlinkClick r:id="rId13" action="ppaction://hlinksldjump"/>
              </p:cNvPr>
              <p:cNvSpPr txBox="1"/>
              <p:nvPr/>
            </p:nvSpPr>
            <p:spPr>
              <a:xfrm>
                <a:off x="3355617" y="4046026"/>
                <a:ext cx="841425" cy="253916"/>
              </a:xfrm>
              <a:prstGeom prst="rect">
                <a:avLst/>
              </a:prstGeom>
              <a:noFill/>
            </p:spPr>
            <p:txBody>
              <a:bodyPr wrap="square" rtlCol="0">
                <a:spAutoFit/>
              </a:bodyPr>
              <a:lstStyle/>
              <a:p>
                <a:pPr algn="ctr"/>
                <a:endParaRPr lang="en-GB" sz="1050" dirty="0">
                  <a:latin typeface="Times New Roman" panose="02020603050405020304" pitchFamily="18" charset="0"/>
                  <a:cs typeface="Times New Roman" panose="02020603050405020304" pitchFamily="18" charset="0"/>
                </a:endParaRPr>
              </a:p>
            </p:txBody>
          </p:sp>
          <p:sp>
            <p:nvSpPr>
              <p:cNvPr id="45" name="TextBox 44">
                <a:hlinkClick r:id="rId11" action="ppaction://hlinksldjump"/>
              </p:cNvPr>
              <p:cNvSpPr txBox="1"/>
              <p:nvPr/>
            </p:nvSpPr>
            <p:spPr>
              <a:xfrm>
                <a:off x="4128713" y="4046026"/>
                <a:ext cx="898432" cy="253916"/>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Conclusions</a:t>
                </a:r>
              </a:p>
            </p:txBody>
          </p:sp>
          <p:sp>
            <p:nvSpPr>
              <p:cNvPr id="46" name="TextBox 45">
                <a:hlinkClick r:id="rId12" action="ppaction://hlinksldjump"/>
              </p:cNvPr>
              <p:cNvSpPr txBox="1"/>
              <p:nvPr/>
            </p:nvSpPr>
            <p:spPr>
              <a:xfrm>
                <a:off x="4959218" y="4046026"/>
                <a:ext cx="841425" cy="253916"/>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Appendices</a:t>
                </a:r>
              </a:p>
            </p:txBody>
          </p:sp>
        </p:grpSp>
        <p:sp>
          <p:nvSpPr>
            <p:cNvPr id="53" name="TextBox 52"/>
            <p:cNvSpPr txBox="1"/>
            <p:nvPr/>
          </p:nvSpPr>
          <p:spPr>
            <a:xfrm>
              <a:off x="323528" y="3662903"/>
              <a:ext cx="1944216"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Next steps and conclusions</a:t>
              </a:r>
            </a:p>
          </p:txBody>
        </p:sp>
      </p:grpSp>
      <p:grpSp>
        <p:nvGrpSpPr>
          <p:cNvPr id="9" name="Group 8"/>
          <p:cNvGrpSpPr/>
          <p:nvPr/>
        </p:nvGrpSpPr>
        <p:grpSpPr>
          <a:xfrm>
            <a:off x="3923928" y="3939902"/>
            <a:ext cx="4303604" cy="583675"/>
            <a:chOff x="-105670" y="3490214"/>
            <a:chExt cx="5633670" cy="764063"/>
          </a:xfrm>
        </p:grpSpPr>
        <p:pic>
          <p:nvPicPr>
            <p:cNvPr id="1032" name="Picture 8" descr="http://www.fennec.imperial.ac.uk/seviri/dust/2010/07/201007130300_dst.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4647" t="36277" r="37275" b="38456"/>
            <a:stretch/>
          </p:blipFill>
          <p:spPr bwMode="auto">
            <a:xfrm>
              <a:off x="-105670" y="3490214"/>
              <a:ext cx="1131980" cy="7640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Thomas\Documents\DTP\Transfer_of_status\Graphics\120_087_15day_anom_201007130400.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4454" t="40485" r="36623" b="24167"/>
            <a:stretch/>
          </p:blipFill>
          <p:spPr bwMode="auto">
            <a:xfrm>
              <a:off x="1026310" y="3490216"/>
              <a:ext cx="1131978" cy="7640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Thomas\Documents\DTP\Transfer_of_status\Graphics\120_087_15day_anom_gradient_201007130400.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4407" t="41188" r="36645" b="23441"/>
            <a:stretch/>
          </p:blipFill>
          <p:spPr bwMode="auto">
            <a:xfrm>
              <a:off x="2158290" y="3490216"/>
              <a:ext cx="1131978" cy="7640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Thomas\Documents\DTP\Transfer_of_status\Graphics\CPO_boolean_p1_20100713040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3750" t="41187" r="37303" b="19661"/>
            <a:stretch/>
          </p:blipFill>
          <p:spPr bwMode="auto">
            <a:xfrm>
              <a:off x="3267994" y="3490215"/>
              <a:ext cx="1131978" cy="76406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Thomas\Documents\DTP\Transfer_of_status\Graphics\CPO_boolean_p2_201007130400.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3896" t="41539" r="37184" b="23089"/>
            <a:stretch/>
          </p:blipFill>
          <p:spPr bwMode="auto">
            <a:xfrm>
              <a:off x="4396023" y="3492433"/>
              <a:ext cx="1131977" cy="75654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344680" y="1399877"/>
            <a:ext cx="2088232" cy="307777"/>
          </a:xfrm>
          <a:prstGeom prst="rect">
            <a:avLst/>
          </a:prstGeom>
          <a:noFill/>
        </p:spPr>
        <p:txBody>
          <a:bodyPr wrap="square" rtlCol="0">
            <a:spAutoFit/>
          </a:bodyPr>
          <a:lstStyle/>
          <a:p>
            <a:pPr algn="ctr"/>
            <a:r>
              <a:rPr lang="en-GB" sz="1400" b="1" u="sng" dirty="0">
                <a:latin typeface="Times New Roman" panose="02020603050405020304" pitchFamily="18" charset="0"/>
                <a:cs typeface="Times New Roman" panose="02020603050405020304" pitchFamily="18" charset="0"/>
                <a:hlinkClick r:id="rId2" action="ppaction://hlinksldjump"/>
              </a:rPr>
              <a:t>INTRO</a:t>
            </a:r>
            <a:endParaRPr lang="en-GB" sz="1400" b="1" u="sng" dirty="0">
              <a:latin typeface="Times New Roman" panose="02020603050405020304" pitchFamily="18" charset="0"/>
              <a:cs typeface="Times New Roman" panose="02020603050405020304" pitchFamily="18" charset="0"/>
            </a:endParaRPr>
          </a:p>
        </p:txBody>
      </p:sp>
      <p:sp>
        <p:nvSpPr>
          <p:cNvPr id="54" name="TextBox 53">
            <a:hlinkClick r:id="rId10" action="ppaction://hlinksldjump"/>
          </p:cNvPr>
          <p:cNvSpPr txBox="1"/>
          <p:nvPr/>
        </p:nvSpPr>
        <p:spPr>
          <a:xfrm>
            <a:off x="308288" y="4166009"/>
            <a:ext cx="898432" cy="253916"/>
          </a:xfrm>
          <a:prstGeom prst="rect">
            <a:avLst/>
          </a:prstGeom>
          <a:noFill/>
        </p:spPr>
        <p:txBody>
          <a:bodyPr wrap="square" rtlCol="0">
            <a:spAutoFit/>
          </a:bodyPr>
          <a:lstStyle/>
          <a:p>
            <a:pPr algn="ctr"/>
            <a:r>
              <a:rPr lang="en-GB" sz="1050" dirty="0">
                <a:latin typeface="Times New Roman" panose="02020603050405020304" pitchFamily="18" charset="0"/>
                <a:cs typeface="Times New Roman" panose="02020603050405020304" pitchFamily="18" charset="0"/>
              </a:rPr>
              <a:t>Next steps</a:t>
            </a:r>
          </a:p>
        </p:txBody>
      </p:sp>
      <p:pic>
        <p:nvPicPr>
          <p:cNvPr id="55" name="Picture 2" descr="C:\Users\Thomas\Documents\DTP\Transfer_of_status\Graphics\intro_map.png">
            <a:extLst>
              <a:ext uri="{FF2B5EF4-FFF2-40B4-BE49-F238E27FC236}">
                <a16:creationId xmlns:a16="http://schemas.microsoft.com/office/drawing/2014/main" xmlns="" id="{A1CD2CC8-3B68-4699-A1EB-4F6E993D169A}"/>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801" t="8649" r="3096" b="5926"/>
          <a:stretch/>
        </p:blipFill>
        <p:spPr bwMode="auto">
          <a:xfrm>
            <a:off x="4642697" y="1849931"/>
            <a:ext cx="2886102" cy="194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694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hert4173\paper_2\paper_2_13122018\paper_2_graphics\CPOF_step_2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0" y="1231404"/>
            <a:ext cx="5048964" cy="3924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original image (5/6)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3074" name="Picture 2" descr="C:\Users\hert4173\paper_2\paper_2_13122018\paper_2_graphics\CPOF_step_3_2011071001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0" y="1231683"/>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hert4173\paper_2\paper_2_13122018\paper_2_graphics\CPOF_step_4_201107100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42" y="1231404"/>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hert4173\paper_2\paper_2_13122018\paper_2_graphics\CPOF_step_5_201107100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4" y="1231404"/>
            <a:ext cx="5050800" cy="3903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372200" y="1203598"/>
            <a:ext cx="2520280" cy="2492990"/>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5: Apply a first-pass mask which identifies regions with a brightness temperature difference gradient under -20 K</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Then apply a second-pass mask which keeps only those features which contain one pixel under -30 K.</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Pixels detected with this mask are displayed in dark blue</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31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hert4173\paper_2\paper_2_13122018\paper_2_graphics\CPOF_step_2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0" y="1231404"/>
            <a:ext cx="5048964" cy="3924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original image (6/6)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3074" name="Picture 2" descr="C:\Users\hert4173\paper_2\paper_2_13122018\paper_2_graphics\CPOF_step_3_2011071001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0" y="1231683"/>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hert4173\paper_2\paper_2_13122018\paper_2_graphics\CPOF_step_4_201107100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42" y="1231404"/>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hert4173\paper_2\paper_2_13122018\paper_2_graphics\CPOF_step_5_201107100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4" y="1231404"/>
            <a:ext cx="5050800" cy="390358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hert4173\paper_2\paper_2_13122018\paper_2_graphics\CPOF_step_6_20110710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60" y="1231683"/>
            <a:ext cx="5050800" cy="3903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372200" y="1203598"/>
            <a:ext cx="2520280" cy="3046988"/>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6: Track all detected features through time as objects and store their duration. Discard events unless they:</a:t>
            </a:r>
          </a:p>
          <a:p>
            <a:pPr marL="800100" lvl="1"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Exceed 2 hours in duration</a:t>
            </a:r>
          </a:p>
          <a:p>
            <a:pPr marL="800100" lvl="1"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Exceed 250 pixels in size during their lifetime</a:t>
            </a:r>
          </a:p>
          <a:p>
            <a:pPr marL="800100" lvl="1"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Contain at least one ‘dust’ pixel (see </a:t>
            </a:r>
            <a:r>
              <a:rPr lang="en-GB" sz="1200" dirty="0" err="1">
                <a:latin typeface="Times New Roman" panose="02020603050405020304" pitchFamily="18" charset="0"/>
                <a:cs typeface="Times New Roman" panose="02020603050405020304" pitchFamily="18" charset="0"/>
              </a:rPr>
              <a:t>Ashpole</a:t>
            </a:r>
            <a:r>
              <a:rPr lang="en-GB" sz="1200" dirty="0">
                <a:latin typeface="Times New Roman" panose="02020603050405020304" pitchFamily="18" charset="0"/>
                <a:cs typeface="Times New Roman" panose="02020603050405020304" pitchFamily="18" charset="0"/>
              </a:rPr>
              <a:t> and Washington, 2012)</a:t>
            </a:r>
          </a:p>
          <a:p>
            <a:pPr marL="800100" lvl="1"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Are initiated within 500 km of deep convection</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55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Summary of algorithm</a:t>
            </a:r>
          </a:p>
        </p:txBody>
      </p:sp>
      <p:sp>
        <p:nvSpPr>
          <p:cNvPr id="10" name="Rectangle 9"/>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72200" y="1203598"/>
            <a:ext cx="2520280" cy="2492990"/>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Algorithm operates in two phases:</a:t>
            </a:r>
          </a:p>
          <a:p>
            <a:pPr marL="742950" lvl="1" indent="-285750">
              <a:buFont typeface="+mj-lt"/>
              <a:buAutoNum type="arabicPeriod"/>
            </a:pPr>
            <a:r>
              <a:rPr lang="en-GB" sz="1200" dirty="0">
                <a:latin typeface="Times New Roman" panose="02020603050405020304" pitchFamily="18" charset="0"/>
                <a:cs typeface="Times New Roman" panose="02020603050405020304" pitchFamily="18" charset="0"/>
              </a:rPr>
              <a:t>Processing of each </a:t>
            </a:r>
            <a:r>
              <a:rPr lang="en-GB" sz="1200" dirty="0" err="1">
                <a:latin typeface="Times New Roman" panose="02020603050405020304" pitchFamily="18" charset="0"/>
                <a:cs typeface="Times New Roman" panose="02020603050405020304" pitchFamily="18" charset="0"/>
              </a:rPr>
              <a:t>timestep</a:t>
            </a:r>
            <a:r>
              <a:rPr lang="en-GB" sz="1200" dirty="0">
                <a:latin typeface="Times New Roman" panose="02020603050405020304" pitchFamily="18" charset="0"/>
                <a:cs typeface="Times New Roman" panose="02020603050405020304" pitchFamily="18" charset="0"/>
              </a:rPr>
              <a:t> of raw satellite data</a:t>
            </a:r>
          </a:p>
          <a:p>
            <a:pPr marL="742950" lvl="1" indent="-285750">
              <a:buFont typeface="+mj-lt"/>
              <a:buAutoNum type="arabicPeriod"/>
            </a:pPr>
            <a:r>
              <a:rPr lang="en-GB" sz="1200" dirty="0">
                <a:latin typeface="Times New Roman" panose="02020603050405020304" pitchFamily="18" charset="0"/>
                <a:cs typeface="Times New Roman" panose="02020603050405020304" pitchFamily="18" charset="0"/>
              </a:rPr>
              <a:t>Post-processing of features tracked as objects</a:t>
            </a:r>
          </a:p>
          <a:p>
            <a:pPr marL="285750" indent="-28575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I.e. we identify candidate CPOs first and then use their characteristics as individuals to determine if they are genuine</a:t>
            </a:r>
          </a:p>
          <a:p>
            <a:endParaRPr lang="en-GB" sz="1200" dirty="0">
              <a:latin typeface="Times New Roman" panose="02020603050405020304" pitchFamily="18" charset="0"/>
              <a:cs typeface="Times New Roman" panose="02020603050405020304" pitchFamily="18" charset="0"/>
            </a:endParaRPr>
          </a:p>
        </p:txBody>
      </p:sp>
      <p:sp>
        <p:nvSpPr>
          <p:cNvPr id="17" name="Action Button: Back or Previous 16">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Home 17">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Forward or Next 18">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grpSp>
        <p:nvGrpSpPr>
          <p:cNvPr id="20" name="Group 19"/>
          <p:cNvGrpSpPr/>
          <p:nvPr/>
        </p:nvGrpSpPr>
        <p:grpSpPr>
          <a:xfrm>
            <a:off x="698450" y="1804976"/>
            <a:ext cx="5053104" cy="3016588"/>
            <a:chOff x="2749210" y="332025"/>
            <a:chExt cx="8980440" cy="5194613"/>
          </a:xfrm>
        </p:grpSpPr>
        <p:cxnSp>
          <p:nvCxnSpPr>
            <p:cNvPr id="21" name="Elbow Connector 20"/>
            <p:cNvCxnSpPr>
              <a:stCxn id="69" idx="1"/>
              <a:endCxn id="80" idx="3"/>
            </p:cNvCxnSpPr>
            <p:nvPr/>
          </p:nvCxnSpPr>
          <p:spPr>
            <a:xfrm rot="10800000" flipV="1">
              <a:off x="8158332" y="1023039"/>
              <a:ext cx="624040" cy="1214094"/>
            </a:xfrm>
            <a:prstGeom prst="bentConnector3">
              <a:avLst>
                <a:gd name="adj1" fmla="val 50000"/>
              </a:avLst>
            </a:prstGeom>
            <a:ln w="2222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749210" y="332025"/>
              <a:ext cx="8980440" cy="5194613"/>
              <a:chOff x="2749210" y="332025"/>
              <a:chExt cx="8980440" cy="5194613"/>
            </a:xfrm>
          </p:grpSpPr>
          <p:cxnSp>
            <p:nvCxnSpPr>
              <p:cNvPr id="23" name="Elbow Connector 22"/>
              <p:cNvCxnSpPr>
                <a:stCxn id="40" idx="3"/>
                <a:endCxn id="81" idx="1"/>
              </p:cNvCxnSpPr>
              <p:nvPr/>
            </p:nvCxnSpPr>
            <p:spPr>
              <a:xfrm flipV="1">
                <a:off x="10367135" y="2255688"/>
                <a:ext cx="395455" cy="1720789"/>
              </a:xfrm>
              <a:prstGeom prst="bentConnector3">
                <a:avLst>
                  <a:gd name="adj1" fmla="val 50000"/>
                </a:avLst>
              </a:prstGeom>
              <a:ln w="2222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749210" y="332025"/>
                <a:ext cx="8980440" cy="5194613"/>
                <a:chOff x="2749210" y="332025"/>
                <a:chExt cx="8980440" cy="5194613"/>
              </a:xfrm>
            </p:grpSpPr>
            <p:sp>
              <p:nvSpPr>
                <p:cNvPr id="27" name="TextBox 26"/>
                <p:cNvSpPr txBox="1"/>
                <p:nvPr/>
              </p:nvSpPr>
              <p:spPr>
                <a:xfrm>
                  <a:off x="8388472" y="735981"/>
                  <a:ext cx="1152128" cy="291498"/>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NO</a:t>
                  </a:r>
                </a:p>
              </p:txBody>
            </p:sp>
            <p:grpSp>
              <p:nvGrpSpPr>
                <p:cNvPr id="30" name="Group 29"/>
                <p:cNvGrpSpPr/>
                <p:nvPr/>
              </p:nvGrpSpPr>
              <p:grpSpPr>
                <a:xfrm>
                  <a:off x="2749210" y="332025"/>
                  <a:ext cx="8980440" cy="5194613"/>
                  <a:chOff x="2749210" y="332025"/>
                  <a:chExt cx="8980440" cy="5194613"/>
                </a:xfrm>
              </p:grpSpPr>
              <p:cxnSp>
                <p:nvCxnSpPr>
                  <p:cNvPr id="32" name="Elbow Connector 31"/>
                  <p:cNvCxnSpPr>
                    <a:stCxn id="40" idx="1"/>
                    <a:endCxn id="80" idx="3"/>
                  </p:cNvCxnSpPr>
                  <p:nvPr/>
                </p:nvCxnSpPr>
                <p:spPr>
                  <a:xfrm rot="10800000">
                    <a:off x="8158332" y="2237133"/>
                    <a:ext cx="626514" cy="1739343"/>
                  </a:xfrm>
                  <a:prstGeom prst="bentConnector3">
                    <a:avLst>
                      <a:gd name="adj1" fmla="val 50000"/>
                    </a:avLst>
                  </a:prstGeom>
                  <a:ln w="2222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2749210" y="332025"/>
                    <a:ext cx="8980440" cy="5194613"/>
                    <a:chOff x="2749210" y="332025"/>
                    <a:chExt cx="8980440" cy="5194613"/>
                  </a:xfrm>
                </p:grpSpPr>
                <p:grpSp>
                  <p:nvGrpSpPr>
                    <p:cNvPr id="34" name="Group 33"/>
                    <p:cNvGrpSpPr/>
                    <p:nvPr/>
                  </p:nvGrpSpPr>
                  <p:grpSpPr>
                    <a:xfrm>
                      <a:off x="2749210" y="332025"/>
                      <a:ext cx="8980440" cy="5194613"/>
                      <a:chOff x="2749210" y="332025"/>
                      <a:chExt cx="8980440" cy="5194613"/>
                    </a:xfrm>
                  </p:grpSpPr>
                  <p:grpSp>
                    <p:nvGrpSpPr>
                      <p:cNvPr id="42" name="Group 41"/>
                      <p:cNvGrpSpPr/>
                      <p:nvPr/>
                    </p:nvGrpSpPr>
                    <p:grpSpPr>
                      <a:xfrm>
                        <a:off x="2749210" y="332025"/>
                        <a:ext cx="8980440" cy="5194613"/>
                        <a:chOff x="2339753" y="-53185"/>
                        <a:chExt cx="8980440" cy="5194613"/>
                      </a:xfrm>
                    </p:grpSpPr>
                    <p:cxnSp>
                      <p:nvCxnSpPr>
                        <p:cNvPr id="57" name="Straight Arrow Connector 56"/>
                        <p:cNvCxnSpPr>
                          <a:stCxn id="63" idx="2"/>
                          <a:endCxn id="64" idx="0"/>
                        </p:cNvCxnSpPr>
                        <p:nvPr/>
                      </p:nvCxnSpPr>
                      <p:spPr>
                        <a:xfrm>
                          <a:off x="4179580" y="2498306"/>
                          <a:ext cx="1811" cy="239985"/>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339753" y="-53185"/>
                          <a:ext cx="8980440" cy="5194613"/>
                          <a:chOff x="2339753" y="-53185"/>
                          <a:chExt cx="8980440" cy="5194613"/>
                        </a:xfrm>
                      </p:grpSpPr>
                      <p:sp>
                        <p:nvSpPr>
                          <p:cNvPr id="59" name="Right Brace 58"/>
                          <p:cNvSpPr/>
                          <p:nvPr/>
                        </p:nvSpPr>
                        <p:spPr>
                          <a:xfrm rot="5400000">
                            <a:off x="3950340" y="2427554"/>
                            <a:ext cx="458476" cy="3668785"/>
                          </a:xfrm>
                          <a:prstGeom prst="rightBrace">
                            <a:avLst>
                              <a:gd name="adj1" fmla="val 0"/>
                              <a:gd name="adj2" fmla="val 495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500"/>
                          </a:p>
                        </p:txBody>
                      </p:sp>
                      <p:sp>
                        <p:nvSpPr>
                          <p:cNvPr id="60" name="TextBox 59"/>
                          <p:cNvSpPr txBox="1"/>
                          <p:nvPr/>
                        </p:nvSpPr>
                        <p:spPr>
                          <a:xfrm>
                            <a:off x="2339753" y="-53185"/>
                            <a:ext cx="3672409" cy="291498"/>
                          </a:xfrm>
                          <a:prstGeom prst="rect">
                            <a:avLst/>
                          </a:prstGeom>
                          <a:solidFill>
                            <a:schemeClr val="tx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Extract Brightness Temperatures at 12.0 and 10.8 </a:t>
                            </a:r>
                            <a:r>
                              <a:rPr lang="el-GR" sz="500" dirty="0">
                                <a:latin typeface="Arial" panose="020B0604020202020204" pitchFamily="34" charset="0"/>
                                <a:cs typeface="Arial" panose="020B0604020202020204" pitchFamily="34" charset="0"/>
                              </a:rPr>
                              <a:t>μ</a:t>
                            </a:r>
                            <a:r>
                              <a:rPr lang="en-GB" sz="500" dirty="0">
                                <a:latin typeface="Arial" panose="020B0604020202020204" pitchFamily="34" charset="0"/>
                                <a:cs typeface="Arial" panose="020B0604020202020204" pitchFamily="34" charset="0"/>
                              </a:rPr>
                              <a:t>m</a:t>
                            </a:r>
                          </a:p>
                        </p:txBody>
                      </p:sp>
                      <p:sp>
                        <p:nvSpPr>
                          <p:cNvPr id="61" name="TextBox 60"/>
                          <p:cNvSpPr txBox="1"/>
                          <p:nvPr/>
                        </p:nvSpPr>
                        <p:spPr>
                          <a:xfrm>
                            <a:off x="2339753" y="480851"/>
                            <a:ext cx="3672409" cy="423997"/>
                          </a:xfrm>
                          <a:prstGeom prst="rect">
                            <a:avLst/>
                          </a:prstGeom>
                          <a:solidFill>
                            <a:schemeClr val="tx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Calculate the BT 12.0-10.8 </a:t>
                            </a:r>
                            <a:r>
                              <a:rPr lang="el-GR" sz="500" dirty="0">
                                <a:latin typeface="Arial" panose="020B0604020202020204" pitchFamily="34" charset="0"/>
                                <a:cs typeface="Arial" panose="020B0604020202020204" pitchFamily="34" charset="0"/>
                              </a:rPr>
                              <a:t>μ</a:t>
                            </a:r>
                            <a:r>
                              <a:rPr lang="en-GB" sz="500" dirty="0">
                                <a:latin typeface="Arial" panose="020B0604020202020204" pitchFamily="34" charset="0"/>
                                <a:cs typeface="Arial" panose="020B0604020202020204" pitchFamily="34" charset="0"/>
                              </a:rPr>
                              <a:t>m anomaly relative to a 15-day moving window centred on the </a:t>
                            </a:r>
                            <a:r>
                              <a:rPr lang="en-GB" sz="500" dirty="0" err="1">
                                <a:latin typeface="Arial" panose="020B0604020202020204" pitchFamily="34" charset="0"/>
                                <a:cs typeface="Arial" panose="020B0604020202020204" pitchFamily="34" charset="0"/>
                              </a:rPr>
                              <a:t>timestep</a:t>
                            </a:r>
                            <a:r>
                              <a:rPr lang="en-GB" sz="500" dirty="0">
                                <a:latin typeface="Arial" panose="020B0604020202020204" pitchFamily="34" charset="0"/>
                                <a:cs typeface="Arial" panose="020B0604020202020204" pitchFamily="34" charset="0"/>
                              </a:rPr>
                              <a:t> (BTD field)</a:t>
                            </a:r>
                          </a:p>
                        </p:txBody>
                      </p:sp>
                      <p:sp>
                        <p:nvSpPr>
                          <p:cNvPr id="62" name="TextBox 61"/>
                          <p:cNvSpPr txBox="1"/>
                          <p:nvPr/>
                        </p:nvSpPr>
                        <p:spPr>
                          <a:xfrm>
                            <a:off x="2341564" y="1149350"/>
                            <a:ext cx="3672409" cy="423997"/>
                          </a:xfrm>
                          <a:prstGeom prst="rect">
                            <a:avLst/>
                          </a:prstGeom>
                          <a:solidFill>
                            <a:schemeClr val="tx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Mask the data with a &lt; 0 K threshold on the 10.8 </a:t>
                            </a:r>
                            <a:r>
                              <a:rPr lang="el-GR" sz="500" dirty="0">
                                <a:latin typeface="Arial" panose="020B0604020202020204" pitchFamily="34" charset="0"/>
                                <a:cs typeface="Arial" panose="020B0604020202020204" pitchFamily="34" charset="0"/>
                              </a:rPr>
                              <a:t>μ</a:t>
                            </a:r>
                            <a:r>
                              <a:rPr lang="en-GB" sz="500" dirty="0">
                                <a:latin typeface="Arial" panose="020B0604020202020204" pitchFamily="34" charset="0"/>
                                <a:cs typeface="Arial" panose="020B0604020202020204" pitchFamily="34" charset="0"/>
                              </a:rPr>
                              <a:t>m 15-day anomaly field to identify cloud</a:t>
                            </a:r>
                          </a:p>
                        </p:txBody>
                      </p:sp>
                      <p:sp>
                        <p:nvSpPr>
                          <p:cNvPr id="63" name="TextBox 62"/>
                          <p:cNvSpPr txBox="1"/>
                          <p:nvPr/>
                        </p:nvSpPr>
                        <p:spPr>
                          <a:xfrm>
                            <a:off x="2343375" y="1809310"/>
                            <a:ext cx="3672409" cy="688996"/>
                          </a:xfrm>
                          <a:prstGeom prst="rect">
                            <a:avLst/>
                          </a:prstGeom>
                          <a:solidFill>
                            <a:schemeClr val="tx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Calculate the difference between the current BTD field and that of the previous </a:t>
                            </a:r>
                            <a:r>
                              <a:rPr lang="en-GB" sz="500" dirty="0" err="1">
                                <a:latin typeface="Arial" panose="020B0604020202020204" pitchFamily="34" charset="0"/>
                                <a:cs typeface="Arial" panose="020B0604020202020204" pitchFamily="34" charset="0"/>
                              </a:rPr>
                              <a:t>timestep</a:t>
                            </a:r>
                            <a:r>
                              <a:rPr lang="en-GB" sz="500" dirty="0">
                                <a:latin typeface="Arial" panose="020B0604020202020204" pitchFamily="34" charset="0"/>
                                <a:cs typeface="Arial" panose="020B0604020202020204" pitchFamily="34" charset="0"/>
                              </a:rPr>
                              <a:t> (t-1). Sum with the difference for the preceding three </a:t>
                            </a:r>
                            <a:r>
                              <a:rPr lang="en-GB" sz="500" dirty="0" err="1">
                                <a:latin typeface="Arial" panose="020B0604020202020204" pitchFamily="34" charset="0"/>
                                <a:cs typeface="Arial" panose="020B0604020202020204" pitchFamily="34" charset="0"/>
                              </a:rPr>
                              <a:t>timesteps</a:t>
                            </a:r>
                            <a:r>
                              <a:rPr lang="en-GB" sz="500" dirty="0">
                                <a:latin typeface="Arial" panose="020B0604020202020204" pitchFamily="34" charset="0"/>
                                <a:cs typeface="Arial" panose="020B0604020202020204" pitchFamily="34" charset="0"/>
                              </a:rPr>
                              <a:t> (t-2 to t-4) to get the Brightness Temperature Difference Gradient (BTDG).  </a:t>
                            </a:r>
                          </a:p>
                        </p:txBody>
                      </p:sp>
                      <p:sp>
                        <p:nvSpPr>
                          <p:cNvPr id="64" name="TextBox 63"/>
                          <p:cNvSpPr txBox="1"/>
                          <p:nvPr/>
                        </p:nvSpPr>
                        <p:spPr>
                          <a:xfrm>
                            <a:off x="2345186" y="2738291"/>
                            <a:ext cx="3672409" cy="556496"/>
                          </a:xfrm>
                          <a:prstGeom prst="rect">
                            <a:avLst/>
                          </a:prstGeom>
                          <a:solidFill>
                            <a:schemeClr val="tx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Apply a first pass threshold mask of BTDG &lt; -20 K. Apply a second pass such that only blobs containing at least one pixel with BTDG &lt; -30 K are kept.</a:t>
                            </a:r>
                          </a:p>
                        </p:txBody>
                      </p:sp>
                      <p:sp>
                        <p:nvSpPr>
                          <p:cNvPr id="65" name="TextBox 64"/>
                          <p:cNvSpPr txBox="1"/>
                          <p:nvPr/>
                        </p:nvSpPr>
                        <p:spPr>
                          <a:xfrm>
                            <a:off x="3572970" y="4540806"/>
                            <a:ext cx="1534760" cy="556495"/>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Phase 1 – algorithm applied at each </a:t>
                            </a:r>
                            <a:r>
                              <a:rPr lang="en-GB" sz="500" dirty="0" err="1">
                                <a:latin typeface="Arial" panose="020B0604020202020204" pitchFamily="34" charset="0"/>
                                <a:cs typeface="Arial" panose="020B0604020202020204" pitchFamily="34" charset="0"/>
                              </a:rPr>
                              <a:t>timestep</a:t>
                            </a:r>
                            <a:endParaRPr lang="en-GB" sz="500" dirty="0">
                              <a:latin typeface="Arial" panose="020B0604020202020204" pitchFamily="34" charset="0"/>
                              <a:cs typeface="Arial" panose="020B0604020202020204" pitchFamily="34" charset="0"/>
                            </a:endParaRPr>
                          </a:p>
                        </p:txBody>
                      </p:sp>
                      <p:sp>
                        <p:nvSpPr>
                          <p:cNvPr id="66" name="TextBox 65"/>
                          <p:cNvSpPr txBox="1"/>
                          <p:nvPr/>
                        </p:nvSpPr>
                        <p:spPr>
                          <a:xfrm>
                            <a:off x="8442491" y="4584933"/>
                            <a:ext cx="1534760" cy="556495"/>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Phase 2 – algorithm applied to each tracked feature</a:t>
                            </a:r>
                          </a:p>
                        </p:txBody>
                      </p:sp>
                      <p:sp>
                        <p:nvSpPr>
                          <p:cNvPr id="68" name="TextBox 67"/>
                          <p:cNvSpPr txBox="1"/>
                          <p:nvPr/>
                        </p:nvSpPr>
                        <p:spPr>
                          <a:xfrm>
                            <a:off x="2341093" y="3542785"/>
                            <a:ext cx="3672409" cy="423997"/>
                          </a:xfrm>
                          <a:prstGeom prst="rect">
                            <a:avLst/>
                          </a:prstGeom>
                          <a:solidFill>
                            <a:schemeClr val="accent3">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Run tracking algorithm for all data to obtain a library of tracked features</a:t>
                            </a:r>
                          </a:p>
                        </p:txBody>
                      </p:sp>
                      <p:sp>
                        <p:nvSpPr>
                          <p:cNvPr id="69" name="TextBox 68"/>
                          <p:cNvSpPr txBox="1"/>
                          <p:nvPr/>
                        </p:nvSpPr>
                        <p:spPr>
                          <a:xfrm>
                            <a:off x="8372914" y="359581"/>
                            <a:ext cx="1584177" cy="556495"/>
                          </a:xfrm>
                          <a:prstGeom prst="rect">
                            <a:avLst/>
                          </a:prstGeom>
                          <a:solidFill>
                            <a:schemeClr val="accent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Does the feature have a total duration exceeding 2 hours</a:t>
                            </a:r>
                          </a:p>
                        </p:txBody>
                      </p:sp>
                      <p:sp>
                        <p:nvSpPr>
                          <p:cNvPr id="70" name="TextBox 69"/>
                          <p:cNvSpPr txBox="1"/>
                          <p:nvPr/>
                        </p:nvSpPr>
                        <p:spPr>
                          <a:xfrm>
                            <a:off x="8374238" y="1162929"/>
                            <a:ext cx="1582290" cy="688996"/>
                          </a:xfrm>
                          <a:prstGeom prst="rect">
                            <a:avLst/>
                          </a:prstGeom>
                          <a:solidFill>
                            <a:schemeClr val="accent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Does the feature exceed 250 pixels in size at some point during its lifetime?</a:t>
                            </a:r>
                          </a:p>
                        </p:txBody>
                      </p:sp>
                      <p:sp>
                        <p:nvSpPr>
                          <p:cNvPr id="71" name="TextBox 70"/>
                          <p:cNvSpPr txBox="1"/>
                          <p:nvPr/>
                        </p:nvSpPr>
                        <p:spPr>
                          <a:xfrm>
                            <a:off x="8375388" y="2100066"/>
                            <a:ext cx="1582290" cy="953994"/>
                          </a:xfrm>
                          <a:prstGeom prst="rect">
                            <a:avLst/>
                          </a:prstGeom>
                          <a:solidFill>
                            <a:schemeClr val="accent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Does the feature contain at least one pixel associated with a tracked dust plume at some point during its lifetime?</a:t>
                            </a:r>
                          </a:p>
                        </p:txBody>
                      </p:sp>
                      <p:cxnSp>
                        <p:nvCxnSpPr>
                          <p:cNvPr id="72" name="Straight Arrow Connector 71"/>
                          <p:cNvCxnSpPr>
                            <a:stCxn id="60" idx="2"/>
                            <a:endCxn id="61" idx="0"/>
                          </p:cNvCxnSpPr>
                          <p:nvPr/>
                        </p:nvCxnSpPr>
                        <p:spPr>
                          <a:xfrm>
                            <a:off x="4175958" y="238313"/>
                            <a:ext cx="0" cy="242537"/>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1" idx="2"/>
                            <a:endCxn id="62" idx="0"/>
                          </p:cNvCxnSpPr>
                          <p:nvPr/>
                        </p:nvCxnSpPr>
                        <p:spPr>
                          <a:xfrm>
                            <a:off x="4175958" y="904847"/>
                            <a:ext cx="1811" cy="244502"/>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2" idx="2"/>
                            <a:endCxn id="63" idx="0"/>
                          </p:cNvCxnSpPr>
                          <p:nvPr/>
                        </p:nvCxnSpPr>
                        <p:spPr>
                          <a:xfrm>
                            <a:off x="4177769" y="1573347"/>
                            <a:ext cx="1811" cy="235963"/>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4" idx="2"/>
                            <a:endCxn id="68" idx="0"/>
                          </p:cNvCxnSpPr>
                          <p:nvPr/>
                        </p:nvCxnSpPr>
                        <p:spPr>
                          <a:xfrm flipH="1">
                            <a:off x="4177298" y="3294787"/>
                            <a:ext cx="4093" cy="247998"/>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223874" y="899467"/>
                            <a:ext cx="1152128" cy="291498"/>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YES</a:t>
                            </a:r>
                          </a:p>
                        </p:txBody>
                      </p:sp>
                      <p:cxnSp>
                        <p:nvCxnSpPr>
                          <p:cNvPr id="79" name="Straight Arrow Connector 78"/>
                          <p:cNvCxnSpPr>
                            <a:stCxn id="70" idx="2"/>
                            <a:endCxn id="71" idx="0"/>
                          </p:cNvCxnSpPr>
                          <p:nvPr/>
                        </p:nvCxnSpPr>
                        <p:spPr>
                          <a:xfrm>
                            <a:off x="9165384" y="1851925"/>
                            <a:ext cx="1150" cy="248141"/>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780475" y="1374926"/>
                            <a:ext cx="968400" cy="953994"/>
                          </a:xfrm>
                          <a:prstGeom prst="rect">
                            <a:avLst/>
                          </a:prstGeom>
                          <a:solidFill>
                            <a:schemeClr val="accent2">
                              <a:lumMod val="20000"/>
                              <a:lumOff val="80000"/>
                            </a:schemeClr>
                          </a:solidFill>
                          <a:ln>
                            <a:noFill/>
                          </a:ln>
                        </p:spPr>
                        <p:txBody>
                          <a:bodyPr wrap="square" rtlCol="0" anchor="ctr">
                            <a:spAutoFit/>
                          </a:bodyPr>
                          <a:lstStyle/>
                          <a:p>
                            <a:pPr algn="ctr"/>
                            <a:endParaRPr lang="en-GB" sz="500" dirty="0">
                              <a:latin typeface="Arial" panose="020B0604020202020204" pitchFamily="34" charset="0"/>
                              <a:cs typeface="Arial" panose="020B0604020202020204" pitchFamily="34" charset="0"/>
                            </a:endParaRPr>
                          </a:p>
                          <a:p>
                            <a:pPr algn="ctr"/>
                            <a:endParaRPr lang="en-GB" sz="500" dirty="0">
                              <a:latin typeface="Arial" panose="020B0604020202020204" pitchFamily="34" charset="0"/>
                              <a:cs typeface="Arial" panose="020B0604020202020204" pitchFamily="34" charset="0"/>
                            </a:endParaRPr>
                          </a:p>
                          <a:p>
                            <a:pPr algn="ctr"/>
                            <a:r>
                              <a:rPr lang="en-GB" sz="500" dirty="0">
                                <a:latin typeface="Arial" panose="020B0604020202020204" pitchFamily="34" charset="0"/>
                                <a:cs typeface="Arial" panose="020B0604020202020204" pitchFamily="34" charset="0"/>
                              </a:rPr>
                              <a:t>Discard feature</a:t>
                            </a:r>
                          </a:p>
                          <a:p>
                            <a:pPr algn="ctr"/>
                            <a:endParaRPr lang="en-GB" sz="500" dirty="0">
                              <a:latin typeface="Arial" panose="020B0604020202020204" pitchFamily="34" charset="0"/>
                              <a:cs typeface="Arial" panose="020B0604020202020204" pitchFamily="34" charset="0"/>
                            </a:endParaRPr>
                          </a:p>
                          <a:p>
                            <a:pPr algn="ctr"/>
                            <a:endParaRPr lang="en-GB" sz="500" dirty="0">
                              <a:latin typeface="Arial" panose="020B0604020202020204" pitchFamily="34" charset="0"/>
                              <a:cs typeface="Arial" panose="020B0604020202020204" pitchFamily="34" charset="0"/>
                            </a:endParaRPr>
                          </a:p>
                        </p:txBody>
                      </p:sp>
                      <p:sp>
                        <p:nvSpPr>
                          <p:cNvPr id="81" name="TextBox 80"/>
                          <p:cNvSpPr txBox="1"/>
                          <p:nvPr/>
                        </p:nvSpPr>
                        <p:spPr>
                          <a:xfrm>
                            <a:off x="10353132" y="1459730"/>
                            <a:ext cx="967061" cy="821495"/>
                          </a:xfrm>
                          <a:prstGeom prst="rect">
                            <a:avLst/>
                          </a:prstGeom>
                          <a:solidFill>
                            <a:schemeClr val="accent2">
                              <a:lumMod val="20000"/>
                              <a:lumOff val="80000"/>
                            </a:schemeClr>
                          </a:solidFill>
                          <a:ln>
                            <a:noFill/>
                          </a:ln>
                        </p:spPr>
                        <p:txBody>
                          <a:bodyPr wrap="square" rtlCol="0">
                            <a:spAutoFit/>
                          </a:bodyPr>
                          <a:lstStyle/>
                          <a:p>
                            <a:pPr algn="ctr"/>
                            <a:endParaRPr lang="en-GB" sz="500" dirty="0">
                              <a:latin typeface="Arial" panose="020B0604020202020204" pitchFamily="34" charset="0"/>
                              <a:cs typeface="Arial" panose="020B0604020202020204" pitchFamily="34" charset="0"/>
                            </a:endParaRPr>
                          </a:p>
                          <a:p>
                            <a:pPr algn="ctr"/>
                            <a:r>
                              <a:rPr lang="en-GB" sz="500" dirty="0">
                                <a:latin typeface="Arial" panose="020B0604020202020204" pitchFamily="34" charset="0"/>
                                <a:cs typeface="Arial" panose="020B0604020202020204" pitchFamily="34" charset="0"/>
                              </a:rPr>
                              <a:t>Identify as dust-emitting CPO</a:t>
                            </a:r>
                          </a:p>
                          <a:p>
                            <a:pPr algn="ctr"/>
                            <a:endParaRPr lang="en-GB" sz="500" dirty="0">
                              <a:latin typeface="Arial" panose="020B0604020202020204" pitchFamily="34" charset="0"/>
                              <a:cs typeface="Arial" panose="020B0604020202020204" pitchFamily="34" charset="0"/>
                            </a:endParaRPr>
                          </a:p>
                        </p:txBody>
                      </p:sp>
                    </p:grpSp>
                  </p:grpSp>
                  <p:sp>
                    <p:nvSpPr>
                      <p:cNvPr id="40" name="TextBox 39"/>
                      <p:cNvSpPr txBox="1"/>
                      <p:nvPr/>
                    </p:nvSpPr>
                    <p:spPr>
                      <a:xfrm>
                        <a:off x="8784845" y="3698228"/>
                        <a:ext cx="1582290" cy="556495"/>
                      </a:xfrm>
                      <a:prstGeom prst="rect">
                        <a:avLst/>
                      </a:prstGeom>
                      <a:solidFill>
                        <a:schemeClr val="accent2">
                          <a:lumMod val="20000"/>
                          <a:lumOff val="80000"/>
                        </a:schemeClr>
                      </a:solidFill>
                      <a:ln>
                        <a:noFill/>
                      </a:ln>
                    </p:spPr>
                    <p:txBody>
                      <a:bodyPr wrap="square" rtlCol="0">
                        <a:spAutoFit/>
                      </a:bodyPr>
                      <a:lstStyle/>
                      <a:p>
                        <a:pPr algn="ctr"/>
                        <a:r>
                          <a:rPr lang="en-GB" sz="500" dirty="0">
                            <a:latin typeface="Arial" panose="020B0604020202020204" pitchFamily="34" charset="0"/>
                            <a:cs typeface="Arial" panose="020B0604020202020204" pitchFamily="34" charset="0"/>
                          </a:rPr>
                          <a:t>Is the feature initiated within 500 KM of deep convection?</a:t>
                        </a:r>
                      </a:p>
                    </p:txBody>
                  </p:sp>
                </p:grpSp>
                <p:cxnSp>
                  <p:nvCxnSpPr>
                    <p:cNvPr id="35" name="Elbow Connector 34"/>
                    <p:cNvCxnSpPr>
                      <a:stCxn id="70" idx="1"/>
                      <a:endCxn id="80" idx="3"/>
                    </p:cNvCxnSpPr>
                    <p:nvPr/>
                  </p:nvCxnSpPr>
                  <p:spPr>
                    <a:xfrm rot="10800000" flipV="1">
                      <a:off x="8158333" y="1892637"/>
                      <a:ext cx="625364" cy="344496"/>
                    </a:xfrm>
                    <a:prstGeom prst="bentConnector3">
                      <a:avLst/>
                    </a:prstGeom>
                    <a:ln w="2222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grpSp>
      </p:grpSp>
      <p:cxnSp>
        <p:nvCxnSpPr>
          <p:cNvPr id="87" name="Elbow Connector 86"/>
          <p:cNvCxnSpPr>
            <a:stCxn id="68" idx="3"/>
            <a:endCxn id="69" idx="0"/>
          </p:cNvCxnSpPr>
          <p:nvPr/>
        </p:nvCxnSpPr>
        <p:spPr>
          <a:xfrm flipV="1">
            <a:off x="2765591" y="2044675"/>
            <a:ext cx="1773284" cy="1971644"/>
          </a:xfrm>
          <a:prstGeom prst="bentConnector4">
            <a:avLst>
              <a:gd name="adj1" fmla="val 12939"/>
              <a:gd name="adj2" fmla="val 111594"/>
            </a:avLst>
          </a:prstGeom>
          <a:ln w="2222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69" idx="2"/>
            <a:endCxn id="70" idx="0"/>
          </p:cNvCxnSpPr>
          <p:nvPr/>
        </p:nvCxnSpPr>
        <p:spPr>
          <a:xfrm>
            <a:off x="4538875" y="2367840"/>
            <a:ext cx="214" cy="143351"/>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71" idx="2"/>
            <a:endCxn id="40" idx="0"/>
          </p:cNvCxnSpPr>
          <p:nvPr/>
        </p:nvCxnSpPr>
        <p:spPr>
          <a:xfrm>
            <a:off x="4539736" y="3609398"/>
            <a:ext cx="0" cy="150381"/>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Elbow Connector 1045"/>
          <p:cNvCxnSpPr>
            <a:stCxn id="71" idx="1"/>
            <a:endCxn id="80" idx="3"/>
          </p:cNvCxnSpPr>
          <p:nvPr/>
        </p:nvCxnSpPr>
        <p:spPr>
          <a:xfrm rot="10800000">
            <a:off x="3742049" y="2911301"/>
            <a:ext cx="352526" cy="421099"/>
          </a:xfrm>
          <a:prstGeom prst="bentConnector3">
            <a:avLst/>
          </a:prstGeom>
          <a:ln w="2222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4572000" y="2911758"/>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YES</a:t>
            </a:r>
          </a:p>
        </p:txBody>
      </p:sp>
      <p:sp>
        <p:nvSpPr>
          <p:cNvPr id="122" name="TextBox 121"/>
          <p:cNvSpPr txBox="1"/>
          <p:nvPr/>
        </p:nvSpPr>
        <p:spPr>
          <a:xfrm>
            <a:off x="4571794" y="3602794"/>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YES</a:t>
            </a:r>
          </a:p>
        </p:txBody>
      </p:sp>
      <p:sp>
        <p:nvSpPr>
          <p:cNvPr id="123" name="TextBox 122"/>
          <p:cNvSpPr txBox="1"/>
          <p:nvPr/>
        </p:nvSpPr>
        <p:spPr>
          <a:xfrm>
            <a:off x="5102726" y="3363838"/>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YES</a:t>
            </a:r>
          </a:p>
        </p:txBody>
      </p:sp>
      <p:sp>
        <p:nvSpPr>
          <p:cNvPr id="125" name="TextBox 124"/>
          <p:cNvSpPr txBox="1"/>
          <p:nvPr/>
        </p:nvSpPr>
        <p:spPr>
          <a:xfrm>
            <a:off x="3870766" y="2546489"/>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NO</a:t>
            </a:r>
          </a:p>
        </p:txBody>
      </p:sp>
      <p:sp>
        <p:nvSpPr>
          <p:cNvPr id="126" name="TextBox 125"/>
          <p:cNvSpPr txBox="1"/>
          <p:nvPr/>
        </p:nvSpPr>
        <p:spPr>
          <a:xfrm>
            <a:off x="3871329" y="3165983"/>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NO</a:t>
            </a:r>
          </a:p>
        </p:txBody>
      </p:sp>
      <p:sp>
        <p:nvSpPr>
          <p:cNvPr id="127" name="TextBox 126"/>
          <p:cNvSpPr txBox="1"/>
          <p:nvPr/>
        </p:nvSpPr>
        <p:spPr>
          <a:xfrm>
            <a:off x="3870972" y="3756336"/>
            <a:ext cx="648278" cy="169277"/>
          </a:xfrm>
          <a:prstGeom prst="rect">
            <a:avLst/>
          </a:prstGeom>
          <a:noFill/>
        </p:spPr>
        <p:txBody>
          <a:bodyPr wrap="square" rtlCol="0">
            <a:spAutoFit/>
          </a:bodyPr>
          <a:lstStyle/>
          <a:p>
            <a:r>
              <a:rPr lang="en-GB" sz="500" dirty="0">
                <a:latin typeface="Arial" panose="020B0604020202020204" pitchFamily="34" charset="0"/>
                <a:cs typeface="Arial" panose="020B0604020202020204" pitchFamily="34" charset="0"/>
              </a:rPr>
              <a:t>NO</a:t>
            </a:r>
          </a:p>
        </p:txBody>
      </p:sp>
      <p:sp>
        <p:nvSpPr>
          <p:cNvPr id="131" name="Right Brace 130"/>
          <p:cNvSpPr/>
          <p:nvPr/>
        </p:nvSpPr>
        <p:spPr>
          <a:xfrm rot="5400000">
            <a:off x="4399222" y="2968025"/>
            <a:ext cx="262660" cy="2682042"/>
          </a:xfrm>
          <a:prstGeom prst="rightBrace">
            <a:avLst>
              <a:gd name="adj1" fmla="val 0"/>
              <a:gd name="adj2" fmla="val 495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500"/>
          </a:p>
        </p:txBody>
      </p:sp>
    </p:spTree>
    <p:extLst>
      <p:ext uri="{BB962C8B-B14F-4D97-AF65-F5344CB8AC3E}">
        <p14:creationId xmlns:p14="http://schemas.microsoft.com/office/powerpoint/2010/main" val="267457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Validation: evidence of the signature of detected CPOs in surface data (1/2) </a:t>
            </a:r>
          </a:p>
        </p:txBody>
      </p:sp>
      <p:sp>
        <p:nvSpPr>
          <p:cNvPr id="8" name="Rectangle 7"/>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372200" y="1203598"/>
            <a:ext cx="2520280" cy="461665"/>
          </a:xfrm>
          <a:prstGeom prst="rect">
            <a:avLst/>
          </a:prstGeom>
          <a:noFill/>
        </p:spPr>
        <p:txBody>
          <a:bodyPr wrap="square" rtlCol="0">
            <a:spAutoFit/>
          </a:bodyPr>
          <a:lstStyle/>
          <a:p>
            <a:pPr marL="285750" indent="-2857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3" name="Action Button: Back or Previous 12">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Home 13">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grpSp>
        <p:nvGrpSpPr>
          <p:cNvPr id="2" name="Group 1"/>
          <p:cNvGrpSpPr/>
          <p:nvPr/>
        </p:nvGrpSpPr>
        <p:grpSpPr>
          <a:xfrm>
            <a:off x="35496" y="1120552"/>
            <a:ext cx="6202323" cy="2891358"/>
            <a:chOff x="-13652" y="1226468"/>
            <a:chExt cx="6202323" cy="2891358"/>
          </a:xfrm>
        </p:grpSpPr>
        <p:pic>
          <p:nvPicPr>
            <p:cNvPr id="13314" name="Picture 2" descr="C:\Users\hert4173\PycharmProjects\plumetracker\plume_plots_new\mean_RH_wspd_diurnal_cycle_2004_2017_134_201207170215_11355_v10_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2" y="1226468"/>
              <a:ext cx="2119912" cy="145743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hert4173\PycharmProjects\plumetracker\plume_plots_new\mean_RH_wspd_diurnal_cycle_2004_2017_134_201206270045_5804_v10_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2572" y="1226468"/>
              <a:ext cx="2120727" cy="14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hert4173\PycharmProjects\plumetracker\plume_plots_new\mean_RH_wspd_diurnal_cycle_2004_2017_134_201206220745_4663_v10_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2" y="2658873"/>
              <a:ext cx="2120727" cy="14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hert4173\PycharmProjects\plumetracker\plume_plots_new\mean_RH_wspd_diurnal_cycle_2004_2017_134_201107100115_9602_v10_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9225" y="2659826"/>
              <a:ext cx="2120727" cy="14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hert4173\PycharmProjects\plumetracker\plume_plots_new\mean_RH_wspd_diurnal_cycle_2004_2017_134_201106272130_6915_v10_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1226468"/>
              <a:ext cx="2120727" cy="14580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C:\Users\hert4173\PycharmProjects\plumetracker\plume_plots_new\mean_RH_wspd_diurnal_cycle_2004_2017_134_201106180315_5552_v10_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3" y="2658873"/>
              <a:ext cx="2120727" cy="14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6372200" y="1203598"/>
            <a:ext cx="2520280" cy="2492990"/>
          </a:xfrm>
          <a:prstGeom prst="rect">
            <a:avLst/>
          </a:prstGeom>
          <a:noFill/>
        </p:spPr>
        <p:txBody>
          <a:bodyPr wrap="square" rtlCol="0">
            <a:spAutoFit/>
          </a:bodyPr>
          <a:lstStyle/>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During the Fennec Campaign in 2011/12, automatic weather stations were placed in the central Sahara near the Algerian border. Examples of individual days from two of these stations are shown here, with wind speed (black) and RH (grey, dashed).</a:t>
            </a:r>
          </a:p>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Times when automatically detected CPOs passed these stations are marked with a vertical red line</a:t>
            </a:r>
          </a:p>
          <a:p>
            <a:pPr marL="171450" indent="-1714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09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Validation: comparison with a manual approach (2/2) </a:t>
            </a:r>
          </a:p>
        </p:txBody>
      </p:sp>
      <p:sp>
        <p:nvSpPr>
          <p:cNvPr id="8" name="Rectangle 7"/>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372200" y="1203598"/>
            <a:ext cx="2520280" cy="461665"/>
          </a:xfrm>
          <a:prstGeom prst="rect">
            <a:avLst/>
          </a:prstGeom>
          <a:noFill/>
        </p:spPr>
        <p:txBody>
          <a:bodyPr wrap="square" rtlCol="0">
            <a:spAutoFit/>
          </a:bodyPr>
          <a:lstStyle/>
          <a:p>
            <a:pPr marL="285750" indent="-2857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3" name="Action Button: Back or Previous 12">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Home 13">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or Next 14">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sp>
        <p:nvSpPr>
          <p:cNvPr id="19" name="TextBox 18"/>
          <p:cNvSpPr txBox="1"/>
          <p:nvPr/>
        </p:nvSpPr>
        <p:spPr>
          <a:xfrm>
            <a:off x="6372200" y="1203598"/>
            <a:ext cx="2520280" cy="1938992"/>
          </a:xfrm>
          <a:prstGeom prst="rect">
            <a:avLst/>
          </a:prstGeom>
          <a:noFill/>
        </p:spPr>
        <p:txBody>
          <a:bodyPr wrap="square" rtlCol="0">
            <a:spAutoFit/>
          </a:bodyPr>
          <a:lstStyle/>
          <a:p>
            <a:pPr marL="171450" indent="-17145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All dust-emitting CPOs visible in SEVIRI imagery for July 2011 were manually identified</a:t>
            </a:r>
          </a:p>
          <a:p>
            <a:pPr marL="171450" indent="-17145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The automated system correctly identifies 26 out of 35 events (74% hit rate)</a:t>
            </a:r>
          </a:p>
          <a:p>
            <a:pPr marL="171450" indent="-17145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6.8% of the total pixels flagged by the automated scheme are not associated with a genuine CPO</a:t>
            </a:r>
          </a:p>
          <a:p>
            <a:pPr marL="171450" indent="-1714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45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Estimating propagation speed of CPOs (1/2)</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2677656"/>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Propagation speed is estimated as the average speed of each pixel of the leading edge of the pixel (see Appendix B for more details)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Unlike an approach based on the centroid, this approach avoids false speed/direction caused by noise in the detection system</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E.g. in the example to the left the early </a:t>
            </a:r>
            <a:r>
              <a:rPr lang="en-GB" sz="1200" dirty="0" err="1">
                <a:latin typeface="Times New Roman" panose="02020603050405020304" pitchFamily="18" charset="0"/>
                <a:cs typeface="Times New Roman" panose="02020603050405020304" pitchFamily="18" charset="0"/>
              </a:rPr>
              <a:t>timesteps</a:t>
            </a:r>
            <a:r>
              <a:rPr lang="en-GB" sz="1200" dirty="0">
                <a:latin typeface="Times New Roman" panose="02020603050405020304" pitchFamily="18" charset="0"/>
                <a:cs typeface="Times New Roman" panose="02020603050405020304" pitchFamily="18" charset="0"/>
              </a:rPr>
              <a:t> are largely obscured by cloud</a:t>
            </a: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grpSp>
        <p:nvGrpSpPr>
          <p:cNvPr id="14" name="Group 13"/>
          <p:cNvGrpSpPr/>
          <p:nvPr/>
        </p:nvGrpSpPr>
        <p:grpSpPr>
          <a:xfrm>
            <a:off x="771786" y="1316481"/>
            <a:ext cx="4922883" cy="3217277"/>
            <a:chOff x="727750" y="27713"/>
            <a:chExt cx="5068386" cy="3312368"/>
          </a:xfrm>
        </p:grpSpPr>
        <p:grpSp>
          <p:nvGrpSpPr>
            <p:cNvPr id="15" name="Group 14"/>
            <p:cNvGrpSpPr/>
            <p:nvPr/>
          </p:nvGrpSpPr>
          <p:grpSpPr>
            <a:xfrm>
              <a:off x="727750" y="27713"/>
              <a:ext cx="5068386" cy="3312368"/>
              <a:chOff x="727750" y="27713"/>
              <a:chExt cx="5068386" cy="3312368"/>
            </a:xfrm>
          </p:grpSpPr>
          <p:pic>
            <p:nvPicPr>
              <p:cNvPr id="18" name="Picture 2" descr="C:\Users\hert4173\paper_2\paper_2_13122018\paper_2_graphics\plume_edge_201007091530_2528_v8_E_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08" y="27713"/>
                <a:ext cx="3444198" cy="331236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4673152" y="44624"/>
                <a:ext cx="1122984" cy="3201316"/>
                <a:chOff x="4445315" y="98628"/>
                <a:chExt cx="1122984" cy="3201316"/>
              </a:xfrm>
              <a:effectLst>
                <a:outerShdw blurRad="63500" sx="102000" sy="102000" algn="ctr" rotWithShape="0">
                  <a:prstClr val="black">
                    <a:alpha val="40000"/>
                  </a:prstClr>
                </a:outerShdw>
              </a:effectLst>
            </p:grpSpPr>
            <p:pic>
              <p:nvPicPr>
                <p:cNvPr id="43" name="Picture 4" descr="C:\Users\hert4173\paper_2\paper_2_13122018\paper_2_graphics\plume_pinkdust_2528_201007091530_timestep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315" y="98628"/>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5" descr="C:\Users\hert4173\paper_2\paper_2_13122018\paper_2_graphics\plume_pinkdust_2528_201007091530_timestep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315" y="1158183"/>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5" name="Picture 6" descr="C:\Users\hert4173\paper_2\paper_2_13122018\paper_2_graphics\plume_pinkdust_2528_201007091530_timestep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315" y="2219944"/>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4283968" y="39761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(a)</a:t>
                </a:r>
              </a:p>
            </p:txBody>
          </p:sp>
          <p:sp>
            <p:nvSpPr>
              <p:cNvPr id="23" name="TextBox 22"/>
              <p:cNvSpPr txBox="1"/>
              <p:nvPr/>
            </p:nvSpPr>
            <p:spPr>
              <a:xfrm>
                <a:off x="4283968" y="146503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(b)</a:t>
                </a:r>
              </a:p>
            </p:txBody>
          </p:sp>
          <p:sp>
            <p:nvSpPr>
              <p:cNvPr id="24" name="TextBox 23"/>
              <p:cNvSpPr txBox="1"/>
              <p:nvPr/>
            </p:nvSpPr>
            <p:spPr>
              <a:xfrm>
                <a:off x="4283968" y="254515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(c)</a:t>
                </a:r>
              </a:p>
            </p:txBody>
          </p:sp>
          <p:cxnSp>
            <p:nvCxnSpPr>
              <p:cNvPr id="28" name="Straight Connector 27"/>
              <p:cNvCxnSpPr/>
              <p:nvPr/>
            </p:nvCxnSpPr>
            <p:spPr>
              <a:xfrm flipH="1">
                <a:off x="911610" y="188640"/>
                <a:ext cx="3012318" cy="2592288"/>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916983" y="84708"/>
                <a:ext cx="1782809" cy="1534219"/>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423375" y="1832646"/>
                <a:ext cx="1519349" cy="1308322"/>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9189247">
                <a:off x="908364" y="1634153"/>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 </a:t>
                </a:r>
              </a:p>
            </p:txBody>
          </p:sp>
          <p:sp>
            <p:nvSpPr>
              <p:cNvPr id="35" name="TextBox 34"/>
              <p:cNvSpPr txBox="1"/>
              <p:nvPr/>
            </p:nvSpPr>
            <p:spPr>
              <a:xfrm rot="19189247">
                <a:off x="727750" y="637102"/>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a:t>
                </a:r>
              </a:p>
            </p:txBody>
          </p:sp>
          <p:sp>
            <p:nvSpPr>
              <p:cNvPr id="36" name="TextBox 35"/>
              <p:cNvSpPr txBox="1"/>
              <p:nvPr/>
            </p:nvSpPr>
            <p:spPr>
              <a:xfrm rot="19189247">
                <a:off x="2058719" y="2297792"/>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a:t>
                </a:r>
              </a:p>
            </p:txBody>
          </p:sp>
        </p:grpSp>
        <p:sp>
          <p:nvSpPr>
            <p:cNvPr id="16" name="TextBox 15"/>
            <p:cNvSpPr txBox="1"/>
            <p:nvPr/>
          </p:nvSpPr>
          <p:spPr>
            <a:xfrm>
              <a:off x="3295728" y="2344966"/>
              <a:ext cx="1047548" cy="276999"/>
            </a:xfrm>
            <a:prstGeom prst="rect">
              <a:avLst/>
            </a:prstGeom>
            <a:noFill/>
          </p:spPr>
          <p:txBody>
            <a:bodyPr wrap="square" rtlCol="0">
              <a:spAutoFit/>
            </a:bodyPr>
            <a:lstStyle/>
            <a:p>
              <a:r>
                <a:rPr lang="en-GB" sz="600" dirty="0">
                  <a:latin typeface="Arial" panose="020B0604020202020204" pitchFamily="34" charset="0"/>
                  <a:cs typeface="Arial" panose="020B0604020202020204" pitchFamily="34" charset="0"/>
                </a:rPr>
                <a:t>Convective </a:t>
              </a:r>
            </a:p>
            <a:p>
              <a:r>
                <a:rPr lang="en-GB" sz="600" dirty="0">
                  <a:latin typeface="Arial" panose="020B0604020202020204" pitchFamily="34" charset="0"/>
                  <a:cs typeface="Arial" panose="020B0604020202020204" pitchFamily="34" charset="0"/>
                </a:rPr>
                <a:t>   cloud</a:t>
              </a:r>
            </a:p>
          </p:txBody>
        </p:sp>
      </p:grpSp>
      <p:sp>
        <p:nvSpPr>
          <p:cNvPr id="46" name="TextBox 45"/>
          <p:cNvSpPr txBox="1"/>
          <p:nvPr/>
        </p:nvSpPr>
        <p:spPr>
          <a:xfrm>
            <a:off x="827583" y="4486349"/>
            <a:ext cx="5112569" cy="461665"/>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Each </a:t>
            </a:r>
            <a:r>
              <a:rPr lang="en-GB" sz="800" dirty="0" err="1">
                <a:latin typeface="Times New Roman" panose="02020603050405020304" pitchFamily="18" charset="0"/>
                <a:cs typeface="Times New Roman" panose="02020603050405020304" pitchFamily="18" charset="0"/>
              </a:rPr>
              <a:t>timestep</a:t>
            </a:r>
            <a:r>
              <a:rPr lang="en-GB" sz="800" dirty="0">
                <a:latin typeface="Times New Roman" panose="02020603050405020304" pitchFamily="18" charset="0"/>
                <a:cs typeface="Times New Roman" panose="02020603050405020304" pitchFamily="18" charset="0"/>
              </a:rPr>
              <a:t> of a detected CPO from 15:30 09/07/2010. Earlier </a:t>
            </a:r>
            <a:r>
              <a:rPr lang="en-GB" sz="800" dirty="0" err="1">
                <a:latin typeface="Times New Roman" panose="02020603050405020304" pitchFamily="18" charset="0"/>
                <a:cs typeface="Times New Roman" panose="02020603050405020304" pitchFamily="18" charset="0"/>
              </a:rPr>
              <a:t>timesteps</a:t>
            </a:r>
            <a:r>
              <a:rPr lang="en-GB" sz="800" dirty="0">
                <a:latin typeface="Times New Roman" panose="02020603050405020304" pitchFamily="18" charset="0"/>
                <a:cs typeface="Times New Roman" panose="02020603050405020304" pitchFamily="18" charset="0"/>
              </a:rPr>
              <a:t> are shaded darker. Includes estimated propagation direction (red arrow), leading edge pixels (red pixels), convective cloud in the first </a:t>
            </a:r>
            <a:r>
              <a:rPr lang="en-GB" sz="800" dirty="0" err="1">
                <a:latin typeface="Times New Roman" panose="02020603050405020304" pitchFamily="18" charset="0"/>
                <a:cs typeface="Times New Roman" panose="02020603050405020304" pitchFamily="18" charset="0"/>
              </a:rPr>
              <a:t>timestep</a:t>
            </a:r>
            <a:r>
              <a:rPr lang="en-GB" sz="800" dirty="0">
                <a:latin typeface="Times New Roman" panose="02020603050405020304" pitchFamily="18" charset="0"/>
                <a:cs typeface="Times New Roman" panose="02020603050405020304" pitchFamily="18" charset="0"/>
              </a:rPr>
              <a:t> (dark blobs) and the estimated ‘source point’ as a blue cross. Vectors used for speed estimates are marked as black arrows.</a:t>
            </a:r>
          </a:p>
        </p:txBody>
      </p:sp>
    </p:spTree>
    <p:extLst>
      <p:ext uri="{BB962C8B-B14F-4D97-AF65-F5344CB8AC3E}">
        <p14:creationId xmlns:p14="http://schemas.microsoft.com/office/powerpoint/2010/main" val="73723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922159" y="1024791"/>
            <a:ext cx="4757013" cy="3513390"/>
            <a:chOff x="835008" y="2962557"/>
            <a:chExt cx="4961128" cy="3664143"/>
          </a:xfrm>
        </p:grpSpPr>
        <p:grpSp>
          <p:nvGrpSpPr>
            <p:cNvPr id="31" name="Group 30"/>
            <p:cNvGrpSpPr/>
            <p:nvPr/>
          </p:nvGrpSpPr>
          <p:grpSpPr>
            <a:xfrm>
              <a:off x="835008" y="2962557"/>
              <a:ext cx="4961128" cy="3664143"/>
              <a:chOff x="835008" y="2962557"/>
              <a:chExt cx="4961128" cy="3664143"/>
            </a:xfrm>
          </p:grpSpPr>
          <p:pic>
            <p:nvPicPr>
              <p:cNvPr id="33" name="Picture 3" descr="C:\Users\hert4173\paper_2\paper_2_13122018\paper_2_graphics\plume_edge_200407281830_10584_v8_E_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08" y="3314700"/>
                <a:ext cx="3443815" cy="3312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673151" y="3305801"/>
                <a:ext cx="1122985" cy="3196412"/>
                <a:chOff x="4487993" y="3305801"/>
                <a:chExt cx="1122985" cy="3196412"/>
              </a:xfrm>
              <a:effectLst>
                <a:outerShdw blurRad="63500" sx="102000" sy="102000" algn="ctr" rotWithShape="0">
                  <a:prstClr val="black">
                    <a:alpha val="40000"/>
                  </a:prstClr>
                </a:outerShdw>
              </a:effectLst>
            </p:grpSpPr>
            <p:pic>
              <p:nvPicPr>
                <p:cNvPr id="50" name="Picture 7" descr="C:\Users\hert4173\paper_2\paper_2_13122018\paper_2_graphics\plume_pinkdust_200407281830_timestep_0_105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7993" y="3305801"/>
                  <a:ext cx="112298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Users\hert4173\paper_2\paper_2_13122018\paper_2_graphics\plume_pinkdust_200407281830_timestep_1_1058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993" y="4364538"/>
                  <a:ext cx="112298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hert4173\paper_2\paper_2_13122018\paper_2_graphics\plume_pinkdust_200407281830_timestep_2_1058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994" y="5422213"/>
                  <a:ext cx="1122984"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4283968" y="3645024"/>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(a)</a:t>
                </a:r>
              </a:p>
            </p:txBody>
          </p:sp>
          <p:sp>
            <p:nvSpPr>
              <p:cNvPr id="39" name="TextBox 38"/>
              <p:cNvSpPr txBox="1"/>
              <p:nvPr/>
            </p:nvSpPr>
            <p:spPr>
              <a:xfrm>
                <a:off x="4283968" y="4725144"/>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(b)</a:t>
                </a:r>
              </a:p>
            </p:txBody>
          </p:sp>
          <p:sp>
            <p:nvSpPr>
              <p:cNvPr id="40" name="TextBox 39"/>
              <p:cNvSpPr txBox="1"/>
              <p:nvPr/>
            </p:nvSpPr>
            <p:spPr>
              <a:xfrm>
                <a:off x="4283968" y="5808324"/>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(c)</a:t>
                </a:r>
              </a:p>
            </p:txBody>
          </p:sp>
          <p:cxnSp>
            <p:nvCxnSpPr>
              <p:cNvPr id="41" name="Straight Connector 40"/>
              <p:cNvCxnSpPr/>
              <p:nvPr/>
            </p:nvCxnSpPr>
            <p:spPr>
              <a:xfrm flipH="1">
                <a:off x="921312" y="3379852"/>
                <a:ext cx="2236816" cy="3044567"/>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911610" y="3379852"/>
                <a:ext cx="1505451" cy="2049094"/>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066230" y="3870291"/>
                <a:ext cx="1876495" cy="2554128"/>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8382285">
                <a:off x="875983" y="3775881"/>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a:t>
                </a:r>
              </a:p>
            </p:txBody>
          </p:sp>
          <p:sp>
            <p:nvSpPr>
              <p:cNvPr id="48" name="TextBox 47"/>
              <p:cNvSpPr txBox="1"/>
              <p:nvPr/>
            </p:nvSpPr>
            <p:spPr>
              <a:xfrm rot="18382285">
                <a:off x="656172" y="5074571"/>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a:t>
                </a:r>
              </a:p>
            </p:txBody>
          </p:sp>
          <p:sp>
            <p:nvSpPr>
              <p:cNvPr id="49" name="TextBox 48"/>
              <p:cNvSpPr txBox="1"/>
              <p:nvPr/>
            </p:nvSpPr>
            <p:spPr>
              <a:xfrm rot="18382285">
                <a:off x="1893591" y="5001236"/>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a:t>
                </a:r>
              </a:p>
            </p:txBody>
          </p:sp>
        </p:grpSp>
        <p:sp>
          <p:nvSpPr>
            <p:cNvPr id="32" name="TextBox 31"/>
            <p:cNvSpPr txBox="1"/>
            <p:nvPr/>
          </p:nvSpPr>
          <p:spPr>
            <a:xfrm>
              <a:off x="3196228" y="5623426"/>
              <a:ext cx="1047548" cy="276999"/>
            </a:xfrm>
            <a:prstGeom prst="rect">
              <a:avLst/>
            </a:prstGeom>
            <a:noFill/>
          </p:spPr>
          <p:txBody>
            <a:bodyPr wrap="square" rtlCol="0">
              <a:spAutoFit/>
            </a:bodyPr>
            <a:lstStyle/>
            <a:p>
              <a:r>
                <a:rPr lang="en-GB" sz="600" dirty="0">
                  <a:latin typeface="Arial" panose="020B0604020202020204" pitchFamily="34" charset="0"/>
                  <a:cs typeface="Arial" panose="020B0604020202020204" pitchFamily="34" charset="0"/>
                </a:rPr>
                <a:t>Convective </a:t>
              </a:r>
            </a:p>
            <a:p>
              <a:r>
                <a:rPr lang="en-GB" sz="600" dirty="0">
                  <a:latin typeface="Arial" panose="020B0604020202020204" pitchFamily="34" charset="0"/>
                  <a:cs typeface="Arial" panose="020B0604020202020204" pitchFamily="34" charset="0"/>
                </a:rPr>
                <a:t>   cloud</a:t>
              </a:r>
            </a:p>
          </p:txBody>
        </p:sp>
      </p:grpSp>
      <p:sp>
        <p:nvSpPr>
          <p:cNvPr id="6" name="Rectangle 5"/>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Estimating propagation speed of CPOs (2/2)</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sp>
        <p:nvSpPr>
          <p:cNvPr id="53" name="TextBox 52"/>
          <p:cNvSpPr txBox="1"/>
          <p:nvPr/>
        </p:nvSpPr>
        <p:spPr>
          <a:xfrm>
            <a:off x="6372200" y="1203598"/>
            <a:ext cx="2520280" cy="2677656"/>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Propagation speed is estimated as the average speed of each pixel of the leading edge of the pixel (see Appendix B for more details)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Unlike an approach based on the centroid, this approach avoids false speed/direction caused by noise in the detection system</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E.g. in the example to the left the early </a:t>
            </a:r>
            <a:r>
              <a:rPr lang="en-GB" sz="1200" dirty="0" err="1">
                <a:latin typeface="Times New Roman" panose="02020603050405020304" pitchFamily="18" charset="0"/>
                <a:cs typeface="Times New Roman" panose="02020603050405020304" pitchFamily="18" charset="0"/>
              </a:rPr>
              <a:t>timesteps</a:t>
            </a:r>
            <a:r>
              <a:rPr lang="en-GB" sz="1200" dirty="0">
                <a:latin typeface="Times New Roman" panose="02020603050405020304" pitchFamily="18" charset="0"/>
                <a:cs typeface="Times New Roman" panose="02020603050405020304" pitchFamily="18" charset="0"/>
              </a:rPr>
              <a:t> are largely obscured by cloud</a:t>
            </a:r>
          </a:p>
          <a:p>
            <a:endParaRPr lang="en-GB" sz="1200" dirty="0">
              <a:latin typeface="Times New Roman" panose="02020603050405020304" pitchFamily="18" charset="0"/>
              <a:cs typeface="Times New Roman" panose="02020603050405020304" pitchFamily="18" charset="0"/>
            </a:endParaRPr>
          </a:p>
        </p:txBody>
      </p:sp>
      <p:sp>
        <p:nvSpPr>
          <p:cNvPr id="54" name="TextBox 53"/>
          <p:cNvSpPr txBox="1"/>
          <p:nvPr/>
        </p:nvSpPr>
        <p:spPr>
          <a:xfrm>
            <a:off x="827583" y="4486349"/>
            <a:ext cx="5112569" cy="461665"/>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Each </a:t>
            </a:r>
            <a:r>
              <a:rPr lang="en-GB" sz="800" dirty="0" err="1">
                <a:latin typeface="Times New Roman" panose="02020603050405020304" pitchFamily="18" charset="0"/>
                <a:cs typeface="Times New Roman" panose="02020603050405020304" pitchFamily="18" charset="0"/>
              </a:rPr>
              <a:t>timestep</a:t>
            </a:r>
            <a:r>
              <a:rPr lang="en-GB" sz="800" dirty="0">
                <a:latin typeface="Times New Roman" panose="02020603050405020304" pitchFamily="18" charset="0"/>
                <a:cs typeface="Times New Roman" panose="02020603050405020304" pitchFamily="18" charset="0"/>
              </a:rPr>
              <a:t> of a detected CPO from 18:30 28/07/2004. Earlier </a:t>
            </a:r>
            <a:r>
              <a:rPr lang="en-GB" sz="800" dirty="0" err="1">
                <a:latin typeface="Times New Roman" panose="02020603050405020304" pitchFamily="18" charset="0"/>
                <a:cs typeface="Times New Roman" panose="02020603050405020304" pitchFamily="18" charset="0"/>
              </a:rPr>
              <a:t>timesteps</a:t>
            </a:r>
            <a:r>
              <a:rPr lang="en-GB" sz="800" dirty="0">
                <a:latin typeface="Times New Roman" panose="02020603050405020304" pitchFamily="18" charset="0"/>
                <a:cs typeface="Times New Roman" panose="02020603050405020304" pitchFamily="18" charset="0"/>
              </a:rPr>
              <a:t> are shaded darker. Includes estimated propagation direction (red arrow), leading edge pixels (red pixels), convective cloud in the first </a:t>
            </a:r>
            <a:r>
              <a:rPr lang="en-GB" sz="800" dirty="0" err="1">
                <a:latin typeface="Times New Roman" panose="02020603050405020304" pitchFamily="18" charset="0"/>
                <a:cs typeface="Times New Roman" panose="02020603050405020304" pitchFamily="18" charset="0"/>
              </a:rPr>
              <a:t>timestep</a:t>
            </a:r>
            <a:r>
              <a:rPr lang="en-GB" sz="800" dirty="0">
                <a:latin typeface="Times New Roman" panose="02020603050405020304" pitchFamily="18" charset="0"/>
                <a:cs typeface="Times New Roman" panose="02020603050405020304" pitchFamily="18" charset="0"/>
              </a:rPr>
              <a:t> (dark blobs) and the estimated ‘source point’ as a blue cross. Vectors used for speed estimates are marked as black arrows.</a:t>
            </a:r>
          </a:p>
        </p:txBody>
      </p:sp>
    </p:spTree>
    <p:extLst>
      <p:ext uri="{BB962C8B-B14F-4D97-AF65-F5344CB8AC3E}">
        <p14:creationId xmlns:p14="http://schemas.microsoft.com/office/powerpoint/2010/main" val="303270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CPO climatology (1/2) – occurrence</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7170" name="Picture 2" descr="C:\Users\hert4173\paper_2\paper_2_13122018\paper_2_graphics\CPO_sweep_map_v10_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17104"/>
            <a:ext cx="2376721" cy="1767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hert4173\paper_2\paper_2_13122018\paper_2_graphics\CPO_sweep_map_jun_v10_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6796" y="1117104"/>
            <a:ext cx="2376721" cy="1767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hert4173\paper_2\paper_2_13122018\paper_2_graphics\CPO_sweep_map_jul_v10_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173258"/>
            <a:ext cx="2376264" cy="176726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hert4173\paper_2\paper_2_13122018\paper_2_graphics\CPO_sweep_map_aug_v10_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0617" y="3173258"/>
            <a:ext cx="2376722" cy="1767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8981" y="2845122"/>
            <a:ext cx="2150680"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June, July and August 2004-2017</a:t>
            </a:r>
          </a:p>
        </p:txBody>
      </p:sp>
      <p:sp>
        <p:nvSpPr>
          <p:cNvPr id="16" name="TextBox 15"/>
          <p:cNvSpPr txBox="1"/>
          <p:nvPr/>
        </p:nvSpPr>
        <p:spPr>
          <a:xfrm>
            <a:off x="706428" y="4876586"/>
            <a:ext cx="2150680"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July 2004-2017</a:t>
            </a:r>
          </a:p>
        </p:txBody>
      </p:sp>
      <p:sp>
        <p:nvSpPr>
          <p:cNvPr id="17" name="TextBox 16"/>
          <p:cNvSpPr txBox="1"/>
          <p:nvPr/>
        </p:nvSpPr>
        <p:spPr>
          <a:xfrm>
            <a:off x="3711332" y="4876006"/>
            <a:ext cx="2150680"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August 2004-2017</a:t>
            </a:r>
          </a:p>
        </p:txBody>
      </p:sp>
      <p:sp>
        <p:nvSpPr>
          <p:cNvPr id="18" name="TextBox 17"/>
          <p:cNvSpPr txBox="1"/>
          <p:nvPr/>
        </p:nvSpPr>
        <p:spPr>
          <a:xfrm>
            <a:off x="3789472" y="2845122"/>
            <a:ext cx="2150680"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June2004-2017</a:t>
            </a:r>
          </a:p>
        </p:txBody>
      </p:sp>
      <p:sp>
        <p:nvSpPr>
          <p:cNvPr id="21" name="TextBox 20"/>
          <p:cNvSpPr txBox="1"/>
          <p:nvPr/>
        </p:nvSpPr>
        <p:spPr>
          <a:xfrm>
            <a:off x="6372200" y="1203598"/>
            <a:ext cx="2520280" cy="2308324"/>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Position of the 288 K </a:t>
            </a:r>
            <a:r>
              <a:rPr lang="en-GB" sz="1200" dirty="0" err="1">
                <a:latin typeface="Times New Roman" panose="02020603050405020304" pitchFamily="18" charset="0"/>
                <a:cs typeface="Times New Roman" panose="02020603050405020304" pitchFamily="18" charset="0"/>
              </a:rPr>
              <a:t>dewpoint</a:t>
            </a:r>
            <a:r>
              <a:rPr lang="en-GB" sz="1200" dirty="0">
                <a:latin typeface="Times New Roman" panose="02020603050405020304" pitchFamily="18" charset="0"/>
                <a:cs typeface="Times New Roman" panose="02020603050405020304" pitchFamily="18" charset="0"/>
              </a:rPr>
              <a:t> temperature contour from ERA5 also marked (proxy for the ITD)</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CPOs are prevalent even hundreds of KMs from the peak </a:t>
            </a:r>
            <a:r>
              <a:rPr lang="en-GB" sz="1200" dirty="0" err="1">
                <a:latin typeface="Times New Roman" panose="02020603050405020304" pitchFamily="18" charset="0"/>
                <a:cs typeface="Times New Roman" panose="02020603050405020304" pitchFamily="18" charset="0"/>
              </a:rPr>
              <a:t>rainbelt</a:t>
            </a:r>
            <a:r>
              <a:rPr lang="en-GB" sz="1200" dirty="0">
                <a:latin typeface="Times New Roman" panose="02020603050405020304" pitchFamily="18" charset="0"/>
                <a:cs typeface="Times New Roman" panose="02020603050405020304" pitchFamily="18" charset="0"/>
              </a:rPr>
              <a:t> of the WAM</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Clear hotspot around the Mali-Algeria-Niger triple point, increases through summer</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Activity north of the Malian border increases after June</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028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CPO climatology (2/2) – propagation speed and direction</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2308324"/>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Almost all CPOs come from the south, indicating they are WAM generated</a:t>
            </a:r>
          </a:p>
          <a:p>
            <a:pPr marL="342900" indent="-342900">
              <a:buFont typeface="Wingdings" panose="05000000000000000000" pitchFamily="2" charset="2"/>
              <a:buChar char="§"/>
            </a:pPr>
            <a:r>
              <a:rPr lang="en-GB" sz="1200" dirty="0" err="1">
                <a:latin typeface="Times New Roman" panose="02020603050405020304" pitchFamily="18" charset="0"/>
                <a:cs typeface="Times New Roman" panose="02020603050405020304" pitchFamily="18" charset="0"/>
              </a:rPr>
              <a:t>Northwestward</a:t>
            </a:r>
            <a:r>
              <a:rPr lang="en-GB" sz="1200" dirty="0">
                <a:latin typeface="Times New Roman" panose="02020603050405020304" pitchFamily="18" charset="0"/>
                <a:cs typeface="Times New Roman" panose="02020603050405020304" pitchFamily="18" charset="0"/>
              </a:rPr>
              <a:t> orientation in line with the preferred propagation direction of WAM MCSs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Some evidence for a decay in speeds far from peak generation zones</a:t>
            </a: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12290" name="Picture 2" descr="C:\Users\hert4173\paper_2\paper_2_13122018\paper_2_graphics\CPO_speed_map_v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75606"/>
            <a:ext cx="4680520" cy="34809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87624" y="4743028"/>
            <a:ext cx="3528392"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propagation vectors overlain on map of mean CPO propagation speed (m/s)</a:t>
            </a:r>
          </a:p>
        </p:txBody>
      </p:sp>
    </p:spTree>
    <p:extLst>
      <p:ext uri="{BB962C8B-B14F-4D97-AF65-F5344CB8AC3E}">
        <p14:creationId xmlns:p14="http://schemas.microsoft.com/office/powerpoint/2010/main" val="242491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CPO diurnal cycle</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3231654"/>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Most CPOs are generated in the evening, with peak time between 1700-1800 UTC</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This may be slightly behind the true time as CPOs are spotted late by the algorithm due to cloud</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Generation of CPOs follows the diurnal cycle of deep convection closely</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 peak in propagation speed lags it slightly, suggesting it is capped during the day and enhanced by boundary layer stability</a:t>
            </a: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8194" name="Picture 2" descr="C:\Users\hert4173\paper_2\paper_2_13122018\paper_2_graphics\finalspeed_occurrence_diurnal_box_v10_E_v7_mo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41" y="1788227"/>
            <a:ext cx="2983107" cy="20508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hert4173\PycharmProjects\plumetracker\plume_plots_new\deepconv_diurnal_cycle_2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758697"/>
            <a:ext cx="3037143" cy="20880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95536" y="3846733"/>
            <a:ext cx="2808312" cy="33855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Diurnal cycle of CPO generation (blue) and propagation speed (boxes)</a:t>
            </a:r>
          </a:p>
        </p:txBody>
      </p:sp>
      <p:sp>
        <p:nvSpPr>
          <p:cNvPr id="18" name="TextBox 17"/>
          <p:cNvSpPr txBox="1"/>
          <p:nvPr/>
        </p:nvSpPr>
        <p:spPr>
          <a:xfrm>
            <a:off x="3419872" y="3846733"/>
            <a:ext cx="2808312"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Diurnal cycle of deep convective cloud pixels (BT10.8 &lt; 230 K)</a:t>
            </a:r>
          </a:p>
        </p:txBody>
      </p:sp>
    </p:spTree>
    <p:extLst>
      <p:ext uri="{BB962C8B-B14F-4D97-AF65-F5344CB8AC3E}">
        <p14:creationId xmlns:p14="http://schemas.microsoft.com/office/powerpoint/2010/main" val="177380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ert4173\paper_2\paper_2_13122018\paper_2_graphics\CPO_sweep_map_v10_E.png">
            <a:extLst>
              <a:ext uri="{FF2B5EF4-FFF2-40B4-BE49-F238E27FC236}">
                <a16:creationId xmlns:a16="http://schemas.microsoft.com/office/drawing/2014/main" xmlns="" id="{8219EEFB-3CA4-47F2-AC15-052EB315B6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700" y="123478"/>
            <a:ext cx="2989992" cy="2223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ert4173\paper_2\paper_2_13122018\paper_2_graphics\CPO_sweep_map_jun_v10_E.png">
            <a:extLst>
              <a:ext uri="{FF2B5EF4-FFF2-40B4-BE49-F238E27FC236}">
                <a16:creationId xmlns:a16="http://schemas.microsoft.com/office/drawing/2014/main" xmlns="" id="{3D3B6418-8239-44D0-A5D3-1EAF991DC9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23478"/>
            <a:ext cx="2989992" cy="2223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ert4173\paper_2\paper_2_13122018\paper_2_graphics\CPO_sweep_map_jul_v10_E.png">
            <a:extLst>
              <a:ext uri="{FF2B5EF4-FFF2-40B4-BE49-F238E27FC236}">
                <a16:creationId xmlns:a16="http://schemas.microsoft.com/office/drawing/2014/main" xmlns="" id="{235D726F-15B3-4663-B124-B8F8C8CEE8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0759" y="2571750"/>
            <a:ext cx="2989416" cy="2223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hert4173\paper_2\paper_2_13122018\paper_2_graphics\CPO_sweep_map_aug_v10_E.png">
            <a:extLst>
              <a:ext uri="{FF2B5EF4-FFF2-40B4-BE49-F238E27FC236}">
                <a16:creationId xmlns:a16="http://schemas.microsoft.com/office/drawing/2014/main" xmlns="" id="{63AD6396-7DB9-4B38-BC26-37388839C8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9797" y="2571750"/>
            <a:ext cx="2989992" cy="22236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C40AFF8-465B-415C-9951-F4A648780B95}"/>
              </a:ext>
            </a:extLst>
          </p:cNvPr>
          <p:cNvSpPr txBox="1"/>
          <p:nvPr/>
        </p:nvSpPr>
        <p:spPr>
          <a:xfrm>
            <a:off x="1537324" y="2303147"/>
            <a:ext cx="2705624"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June, July and August 2004-2017</a:t>
            </a:r>
          </a:p>
        </p:txBody>
      </p:sp>
      <p:sp>
        <p:nvSpPr>
          <p:cNvPr id="9" name="TextBox 8">
            <a:extLst>
              <a:ext uri="{FF2B5EF4-FFF2-40B4-BE49-F238E27FC236}">
                <a16:creationId xmlns:a16="http://schemas.microsoft.com/office/drawing/2014/main" xmlns="" id="{E1F816DC-914D-40C1-9D97-52C8203D26F6}"/>
              </a:ext>
            </a:extLst>
          </p:cNvPr>
          <p:cNvSpPr txBox="1"/>
          <p:nvPr/>
        </p:nvSpPr>
        <p:spPr>
          <a:xfrm>
            <a:off x="1834771" y="4732570"/>
            <a:ext cx="2705624"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July 2004-2017</a:t>
            </a:r>
          </a:p>
        </p:txBody>
      </p:sp>
      <p:sp>
        <p:nvSpPr>
          <p:cNvPr id="10" name="TextBox 9">
            <a:extLst>
              <a:ext uri="{FF2B5EF4-FFF2-40B4-BE49-F238E27FC236}">
                <a16:creationId xmlns:a16="http://schemas.microsoft.com/office/drawing/2014/main" xmlns="" id="{FE064ECE-72DE-4C90-9F06-5A97D79C564F}"/>
              </a:ext>
            </a:extLst>
          </p:cNvPr>
          <p:cNvSpPr txBox="1"/>
          <p:nvPr/>
        </p:nvSpPr>
        <p:spPr>
          <a:xfrm>
            <a:off x="4839675" y="4731990"/>
            <a:ext cx="2705624"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August 2004-2017</a:t>
            </a:r>
          </a:p>
        </p:txBody>
      </p:sp>
      <p:sp>
        <p:nvSpPr>
          <p:cNvPr id="11" name="TextBox 10">
            <a:extLst>
              <a:ext uri="{FF2B5EF4-FFF2-40B4-BE49-F238E27FC236}">
                <a16:creationId xmlns:a16="http://schemas.microsoft.com/office/drawing/2014/main" xmlns="" id="{0C46DBAF-52EA-4F05-AE8A-8FD39D270D63}"/>
              </a:ext>
            </a:extLst>
          </p:cNvPr>
          <p:cNvSpPr txBox="1"/>
          <p:nvPr/>
        </p:nvSpPr>
        <p:spPr>
          <a:xfrm>
            <a:off x="4917815" y="2303147"/>
            <a:ext cx="2705624" cy="21544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CPO pixels June2004-2017</a:t>
            </a:r>
          </a:p>
        </p:txBody>
      </p:sp>
    </p:spTree>
    <p:extLst>
      <p:ext uri="{BB962C8B-B14F-4D97-AF65-F5344CB8AC3E}">
        <p14:creationId xmlns:p14="http://schemas.microsoft.com/office/powerpoint/2010/main" val="1707843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Event evolution (1/2) – lifetime propagation speeds</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2308324"/>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CPOs decay in propagation speed through their lifetime (by several m/s, depending on duration)</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The largest fall in speed occurs within approximately the first 2 hours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Events are observed with a duration up to 9 hours, although this is rare</a:t>
            </a: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9218" name="Picture 2" descr="C:\Users\hert4173\paper_2\paper_2_13122018\paper_2_graphics\mean_CPO_speed_evolution_v6v8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182628"/>
            <a:ext cx="5191333" cy="35690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3608" y="4659982"/>
            <a:ext cx="4320480" cy="338554"/>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Mean propagation speed of a CPO through its lifetime (blue, with one </a:t>
            </a:r>
            <a:r>
              <a:rPr lang="en-GB" sz="800" dirty="0" err="1">
                <a:latin typeface="Times New Roman" panose="02020603050405020304" pitchFamily="18" charset="0"/>
                <a:cs typeface="Times New Roman" panose="02020603050405020304" pitchFamily="18" charset="0"/>
              </a:rPr>
              <a:t>StDev</a:t>
            </a:r>
            <a:r>
              <a:rPr lang="en-GB" sz="800" dirty="0">
                <a:latin typeface="Times New Roman" panose="02020603050405020304" pitchFamily="18" charset="0"/>
                <a:cs typeface="Times New Roman" panose="02020603050405020304" pitchFamily="18" charset="0"/>
              </a:rPr>
              <a:t> shaded), with frequency of events with this duration marked in red (dashed)</a:t>
            </a:r>
          </a:p>
        </p:txBody>
      </p:sp>
    </p:spTree>
    <p:extLst>
      <p:ext uri="{BB962C8B-B14F-4D97-AF65-F5344CB8AC3E}">
        <p14:creationId xmlns:p14="http://schemas.microsoft.com/office/powerpoint/2010/main" val="2949321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Event evolution (2/2) – composite events</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2862322"/>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Events propagate above all to the northwest</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 small proportion of CPOs travel up to 500km, with the vast majority under 200km</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CPOs can travel for upwards of 9 hours (before reverting to ‘dust fronts’)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Propagation speeds peak within the first 100km, with some limited evidence for greater speeds along an east-west axis</a:t>
            </a: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10242" name="Picture 2" descr="C:\Users\hert4173\paper_2\paper_2_13122018\paper_2_graphics\composite_cp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22" t="3647" r="15576"/>
          <a:stretch/>
        </p:blipFill>
        <p:spPr bwMode="auto">
          <a:xfrm>
            <a:off x="539552" y="1136720"/>
            <a:ext cx="2038304" cy="202728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hert4173\paper_2\paper_2_13122018\paper_2_graphics\composite_duration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51" t="5747" r="14888"/>
          <a:stretch/>
        </p:blipFill>
        <p:spPr bwMode="auto">
          <a:xfrm>
            <a:off x="2538983" y="1169874"/>
            <a:ext cx="2032982" cy="199412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hert4173\paper_2\paper_2_13122018\paper_2_graphics\composite_speed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4" t="6824" r="16374"/>
          <a:stretch/>
        </p:blipFill>
        <p:spPr bwMode="auto">
          <a:xfrm>
            <a:off x="570806" y="3097617"/>
            <a:ext cx="1975796" cy="19607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91960" y="3301914"/>
            <a:ext cx="1728157" cy="954107"/>
          </a:xfrm>
          <a:prstGeom prst="rect">
            <a:avLst/>
          </a:prstGeom>
          <a:noFill/>
        </p:spPr>
        <p:txBody>
          <a:bodyPr wrap="square" rtlCol="0">
            <a:spAutoFit/>
          </a:bodyPr>
          <a:lstStyle/>
          <a:p>
            <a:r>
              <a:rPr lang="en-GB" sz="800" dirty="0">
                <a:latin typeface="Times New Roman" panose="02020603050405020304" pitchFamily="18" charset="0"/>
                <a:cs typeface="Times New Roman" panose="02020603050405020304" pitchFamily="18" charset="0"/>
              </a:rPr>
              <a:t>Composites of CPO quantities, with each observed event overlain, propagating away from its origin (red cross). Each dashed ring is 100km.</a:t>
            </a:r>
          </a:p>
          <a:p>
            <a:r>
              <a:rPr lang="en-GB" sz="800" dirty="0">
                <a:latin typeface="Times New Roman" panose="02020603050405020304" pitchFamily="18" charset="0"/>
                <a:cs typeface="Times New Roman" panose="02020603050405020304" pitchFamily="18" charset="0"/>
              </a:rPr>
              <a:t>Top left: frequency</a:t>
            </a:r>
          </a:p>
          <a:p>
            <a:r>
              <a:rPr lang="en-GB" sz="800" dirty="0">
                <a:latin typeface="Times New Roman" panose="02020603050405020304" pitchFamily="18" charset="0"/>
                <a:cs typeface="Times New Roman" panose="02020603050405020304" pitchFamily="18" charset="0"/>
              </a:rPr>
              <a:t>Top right: duration</a:t>
            </a:r>
          </a:p>
          <a:p>
            <a:r>
              <a:rPr lang="en-GB" sz="800" dirty="0">
                <a:latin typeface="Times New Roman" panose="02020603050405020304" pitchFamily="18" charset="0"/>
                <a:cs typeface="Times New Roman" panose="02020603050405020304" pitchFamily="18" charset="0"/>
              </a:rPr>
              <a:t>Bottom left: propagation speed</a:t>
            </a:r>
          </a:p>
        </p:txBody>
      </p:sp>
    </p:spTree>
    <p:extLst>
      <p:ext uri="{BB962C8B-B14F-4D97-AF65-F5344CB8AC3E}">
        <p14:creationId xmlns:p14="http://schemas.microsoft.com/office/powerpoint/2010/main" val="542463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Drivers of CPO activity at key dust sources (unfinished)</a:t>
            </a:r>
          </a:p>
        </p:txBody>
      </p:sp>
      <p:sp>
        <p:nvSpPr>
          <p:cNvPr id="5" name="Rectangle 4"/>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1203598"/>
            <a:ext cx="2520280" cy="2677656"/>
          </a:xfrm>
          <a:prstGeom prst="rect">
            <a:avLst/>
          </a:prstGeom>
          <a:noFill/>
        </p:spPr>
        <p:txBody>
          <a:bodyPr wrap="square" rtlCol="0">
            <a:spAutoFit/>
          </a:bodyPr>
          <a:lstStyle/>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Peak CPO hotspots map onto regions of deep convection</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 The northwards advance of the ITD through summer corresponds to enhanced cloud cover over northern Mali</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A protrusion of enhanced cloud cover downstream of the </a:t>
            </a:r>
            <a:r>
              <a:rPr lang="en-GB" sz="1200" dirty="0" err="1">
                <a:latin typeface="Times New Roman" panose="02020603050405020304" pitchFamily="18" charset="0"/>
                <a:cs typeface="Times New Roman" panose="02020603050405020304" pitchFamily="18" charset="0"/>
              </a:rPr>
              <a:t>Aïr</a:t>
            </a:r>
            <a:r>
              <a:rPr lang="en-GB" sz="1200" dirty="0">
                <a:latin typeface="Times New Roman" panose="02020603050405020304" pitchFamily="18" charset="0"/>
                <a:cs typeface="Times New Roman" panose="02020603050405020304" pitchFamily="18" charset="0"/>
              </a:rPr>
              <a:t> Mountains (20°N, 0°E) could explain the central Saharan CPOs north of this feature which are not present further west</a:t>
            </a: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Results</a:t>
            </a:r>
          </a:p>
        </p:txBody>
      </p:sp>
      <p:pic>
        <p:nvPicPr>
          <p:cNvPr id="11266" name="Picture 2" descr="C:\Users\hert4173\PycharmProjects\plumetracker\plume_plots_new\cloudmask_coverage_ju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27430"/>
            <a:ext cx="2573834" cy="198922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ert4173\PycharmProjects\plumetracker\plume_plots_new\cloudmask_coverage_ju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027430"/>
            <a:ext cx="2592287" cy="20034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ert4173\PycharmProjects\plumetracker\plume_plots_new\cloudmask_coverage_au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031540"/>
            <a:ext cx="2575873" cy="19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49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Next steps: linking CPO outflow boundaries to dust source activation</a:t>
            </a:r>
          </a:p>
        </p:txBody>
      </p:sp>
      <p:sp>
        <p:nvSpPr>
          <p:cNvPr id="5" name="Rectangle 4"/>
          <p:cNvSpPr/>
          <p:nvPr/>
        </p:nvSpPr>
        <p:spPr>
          <a:xfrm>
            <a:off x="251520" y="1203597"/>
            <a:ext cx="8640960" cy="331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Next steps</a:t>
            </a:r>
          </a:p>
        </p:txBody>
      </p:sp>
      <p:sp>
        <p:nvSpPr>
          <p:cNvPr id="14" name="TextBox 13"/>
          <p:cNvSpPr txBox="1"/>
          <p:nvPr/>
        </p:nvSpPr>
        <p:spPr>
          <a:xfrm>
            <a:off x="284664" y="1223918"/>
            <a:ext cx="8607816" cy="3293209"/>
          </a:xfrm>
          <a:prstGeom prst="rect">
            <a:avLst/>
          </a:prstGeom>
          <a:noFill/>
        </p:spPr>
        <p:txBody>
          <a:bodyPr wrap="square" rtlCol="0">
            <a:spAutoFit/>
          </a:bodyPr>
          <a:lstStyle/>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What is the contribution of remotely generated vs. locally generated cold pools for key dust source regions?</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What are the convective initiation points for key CPO hotspots?</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Is there evidence of cold pool ‘recycling’ as a major contributor to CPO activity in the remote Sahara?</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Does CPO propagation speed play any role in effectiveness for emission of dust?</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Are nocturnal CPOs more far-ranging than daytime events?</a:t>
            </a:r>
          </a:p>
          <a:p>
            <a:endParaRPr lang="en-GB" sz="1600" dirty="0">
              <a:latin typeface="Times New Roman" panose="02020603050405020304" pitchFamily="18" charset="0"/>
              <a:cs typeface="Times New Roman" panose="02020603050405020304" pitchFamily="18" charset="0"/>
            </a:endParaRPr>
          </a:p>
          <a:p>
            <a:r>
              <a:rPr lang="en-GB" sz="1600" b="1" dirty="0">
                <a:latin typeface="Times New Roman" panose="02020603050405020304" pitchFamily="18" charset="0"/>
                <a:cs typeface="Times New Roman" panose="02020603050405020304" pitchFamily="18" charset="0"/>
              </a:rPr>
              <a:t>Further interesting questions:</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How does moisture transport in reanalyses (e.g. ERA5) compare with that inferred from CPO observations?</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How do freshly generated and aged cold pools compare in their meteorological impacts at the surface (with Fennec AWS or new </a:t>
            </a:r>
            <a:r>
              <a:rPr lang="en-GB" sz="1600">
                <a:latin typeface="Times New Roman" panose="02020603050405020304" pitchFamily="18" charset="0"/>
                <a:cs typeface="Times New Roman" panose="02020603050405020304" pitchFamily="18" charset="0"/>
              </a:rPr>
              <a:t>data)?</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47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87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Summary of key findings</a:t>
            </a:r>
          </a:p>
        </p:txBody>
      </p:sp>
      <p:sp>
        <p:nvSpPr>
          <p:cNvPr id="5" name="Rectangle 4"/>
          <p:cNvSpPr/>
          <p:nvPr/>
        </p:nvSpPr>
        <p:spPr>
          <a:xfrm>
            <a:off x="251520" y="1203598"/>
            <a:ext cx="864096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Next steps</a:t>
            </a:r>
          </a:p>
        </p:txBody>
      </p:sp>
      <p:sp>
        <p:nvSpPr>
          <p:cNvPr id="14" name="TextBox 13"/>
          <p:cNvSpPr txBox="1"/>
          <p:nvPr/>
        </p:nvSpPr>
        <p:spPr>
          <a:xfrm>
            <a:off x="251520" y="1203598"/>
            <a:ext cx="8640960" cy="3231654"/>
          </a:xfrm>
          <a:prstGeom prst="rect">
            <a:avLst/>
          </a:prstGeom>
          <a:noFill/>
        </p:spPr>
        <p:txBody>
          <a:bodyPr wrap="square" rtlCol="0">
            <a:spAutoFit/>
          </a:bodyPr>
          <a:lstStyle/>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CPOs can be automatically tracked in the central Sahara, allowing us to study their behaviour and identify preferred regions</a:t>
            </a:r>
          </a:p>
          <a:p>
            <a:pPr marL="342900" indent="-342900">
              <a:buFont typeface="Wingdings" panose="05000000000000000000" pitchFamily="2" charset="2"/>
              <a:buChar char="§"/>
            </a:pPr>
            <a:r>
              <a:rPr lang="en-GB" sz="1600" b="1" dirty="0">
                <a:latin typeface="Times New Roman" panose="02020603050405020304" pitchFamily="18" charset="0"/>
                <a:cs typeface="Times New Roman" panose="02020603050405020304" pitchFamily="18" charset="0"/>
              </a:rPr>
              <a:t>WAM-generated CPOs are common deep in the central Sahara</a:t>
            </a:r>
            <a:r>
              <a:rPr lang="en-GB" sz="1600" dirty="0">
                <a:latin typeface="Times New Roman" panose="02020603050405020304" pitchFamily="18" charset="0"/>
                <a:cs typeface="Times New Roman" panose="02020603050405020304" pitchFamily="18" charset="0"/>
              </a:rPr>
              <a:t>, hundreds of kilometres from where they are normally generated</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Hotspots of CPO activity exist around the </a:t>
            </a:r>
            <a:r>
              <a:rPr lang="en-GB" sz="1600" b="1" dirty="0">
                <a:latin typeface="Times New Roman" panose="02020603050405020304" pitchFamily="18" charset="0"/>
                <a:cs typeface="Times New Roman" panose="02020603050405020304" pitchFamily="18" charset="0"/>
              </a:rPr>
              <a:t>triple point of Mali-Algeria-Niger</a:t>
            </a:r>
            <a:r>
              <a:rPr lang="en-GB" sz="1600" dirty="0">
                <a:latin typeface="Times New Roman" panose="02020603050405020304" pitchFamily="18" charset="0"/>
                <a:cs typeface="Times New Roman" panose="02020603050405020304" pitchFamily="18" charset="0"/>
              </a:rPr>
              <a:t>. CPO activity increases here through the summer season</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Remote CPOs further north become more common in July and August as the ITD moves north</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CPOs generation peaks around </a:t>
            </a:r>
            <a:r>
              <a:rPr lang="en-GB" sz="1600" b="1" dirty="0">
                <a:latin typeface="Times New Roman" panose="02020603050405020304" pitchFamily="18" charset="0"/>
                <a:cs typeface="Times New Roman" panose="02020603050405020304" pitchFamily="18" charset="0"/>
              </a:rPr>
              <a:t>1700-1800 UTC</a:t>
            </a: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CPOs decay in speed through their lifetime, and are most commonly observed travelling </a:t>
            </a:r>
            <a:r>
              <a:rPr lang="en-GB" sz="1600" dirty="0" err="1">
                <a:latin typeface="Times New Roman" panose="02020603050405020304" pitchFamily="18" charset="0"/>
                <a:cs typeface="Times New Roman" panose="02020603050405020304" pitchFamily="18" charset="0"/>
              </a:rPr>
              <a:t>northwestwards</a:t>
            </a:r>
            <a:endParaRPr lang="en-GB" sz="16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600" dirty="0">
                <a:latin typeface="Times New Roman" panose="02020603050405020304" pitchFamily="18" charset="0"/>
                <a:cs typeface="Times New Roman" panose="02020603050405020304" pitchFamily="18" charset="0"/>
              </a:rPr>
              <a:t>Suggests CPOs are a key vehicle for moisture transport into the remote Sahara, with implications for model and reanalyses moisture budget errors</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2820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987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Appendix A – Cold pool outflow (haboob) diagram from Warner (2004)</a:t>
            </a:r>
          </a:p>
        </p:txBody>
      </p:sp>
      <p:sp>
        <p:nvSpPr>
          <p:cNvPr id="5" name="Rectangle 5"/>
          <p:cNvSpPr>
            <a:spLocks noChangeArrowheads="1"/>
          </p:cNvSpPr>
          <p:nvPr/>
        </p:nvSpPr>
        <p:spPr bwMode="auto">
          <a:xfrm>
            <a:off x="6426460" y="1275606"/>
            <a:ext cx="2411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Times New Roman" pitchFamily="18" charset="0"/>
                <a:cs typeface="Times New Roman" pitchFamily="18" charset="0"/>
              </a:rPr>
              <a:t>Source: </a:t>
            </a:r>
            <a:r>
              <a:rPr lang="en-GB" sz="1200" dirty="0"/>
              <a:t>Warner, T. T. (2004), </a:t>
            </a:r>
            <a:r>
              <a:rPr lang="en-GB" sz="1200" i="1" dirty="0"/>
              <a:t>Desert Meteorology</a:t>
            </a:r>
            <a:r>
              <a:rPr lang="en-GB" sz="1200" dirty="0"/>
              <a:t>, 595 pp., Cambridge Univ. Press, New York.</a:t>
            </a:r>
            <a:endParaRPr lang="en-GB" altLang="en-US" sz="1200" dirty="0">
              <a:latin typeface="Times New Roman" pitchFamily="18" charset="0"/>
              <a:cs typeface="Times New Roman" pitchFamily="18" charset="0"/>
            </a:endParaRPr>
          </a:p>
        </p:txBody>
      </p:sp>
      <p:sp>
        <p:nvSpPr>
          <p:cNvPr id="12" name="Action Button: Back or Previous 11">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Home 12">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Forward or Next 13">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100393" y="0"/>
            <a:ext cx="1043608"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Appendices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92" y="1242365"/>
            <a:ext cx="4745321" cy="354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393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987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Appendix B – Estimation of leading edges</a:t>
            </a:r>
          </a:p>
        </p:txBody>
      </p:sp>
      <p:sp>
        <p:nvSpPr>
          <p:cNvPr id="5" name="Rectangle 5"/>
          <p:cNvSpPr>
            <a:spLocks noChangeArrowheads="1"/>
          </p:cNvSpPr>
          <p:nvPr/>
        </p:nvSpPr>
        <p:spPr bwMode="auto">
          <a:xfrm>
            <a:off x="6426460" y="1275606"/>
            <a:ext cx="24117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8600" indent="-228600" eaLnBrk="1" hangingPunct="1">
              <a:spcBef>
                <a:spcPct val="0"/>
              </a:spcBef>
              <a:buFontTx/>
              <a:buAutoNum type="arabicPeriod"/>
            </a:pPr>
            <a:r>
              <a:rPr lang="en-GB" altLang="en-US" sz="1200" dirty="0">
                <a:latin typeface="Times New Roman" pitchFamily="18" charset="0"/>
                <a:cs typeface="Times New Roman" pitchFamily="18" charset="0"/>
              </a:rPr>
              <a:t>Find the orientation of the CPO from the </a:t>
            </a:r>
            <a:r>
              <a:rPr lang="en-GB" altLang="en-US" sz="1200" dirty="0" err="1">
                <a:latin typeface="Times New Roman" pitchFamily="18" charset="0"/>
                <a:cs typeface="Times New Roman" pitchFamily="18" charset="0"/>
              </a:rPr>
              <a:t>bestfit</a:t>
            </a:r>
            <a:r>
              <a:rPr lang="en-GB" altLang="en-US" sz="1200" dirty="0">
                <a:latin typeface="Times New Roman" pitchFamily="18" charset="0"/>
                <a:cs typeface="Times New Roman" pitchFamily="18" charset="0"/>
              </a:rPr>
              <a:t> line of the </a:t>
            </a:r>
            <a:r>
              <a:rPr lang="en-GB" altLang="en-US" sz="1200" dirty="0" err="1">
                <a:latin typeface="Times New Roman" pitchFamily="18" charset="0"/>
                <a:cs typeface="Times New Roman" pitchFamily="18" charset="0"/>
              </a:rPr>
              <a:t>timestep</a:t>
            </a:r>
            <a:r>
              <a:rPr lang="en-GB" altLang="en-US" sz="1200" dirty="0">
                <a:latin typeface="Times New Roman" pitchFamily="18" charset="0"/>
                <a:cs typeface="Times New Roman" pitchFamily="18" charset="0"/>
              </a:rPr>
              <a:t> with the most detected pixels (white pixels)</a:t>
            </a:r>
          </a:p>
          <a:p>
            <a:pPr marL="228600" indent="-228600" eaLnBrk="1" hangingPunct="1">
              <a:spcBef>
                <a:spcPct val="0"/>
              </a:spcBef>
              <a:buFontTx/>
              <a:buAutoNum type="arabicPeriod"/>
            </a:pPr>
            <a:r>
              <a:rPr lang="en-GB" altLang="en-US" sz="1200" dirty="0">
                <a:latin typeface="Times New Roman" pitchFamily="18" charset="0"/>
                <a:cs typeface="Times New Roman" pitchFamily="18" charset="0"/>
              </a:rPr>
              <a:t>The propagation direction is perpendicular to this (red arrow)</a:t>
            </a:r>
          </a:p>
          <a:p>
            <a:pPr marL="228600" indent="-228600" eaLnBrk="1" hangingPunct="1">
              <a:spcBef>
                <a:spcPct val="0"/>
              </a:spcBef>
              <a:buFontTx/>
              <a:buAutoNum type="arabicPeriod"/>
            </a:pPr>
            <a:r>
              <a:rPr lang="en-GB" altLang="en-US" sz="1200" dirty="0">
                <a:latin typeface="Times New Roman" pitchFamily="18" charset="0"/>
                <a:cs typeface="Times New Roman" pitchFamily="18" charset="0"/>
              </a:rPr>
              <a:t>Rotate the coordinates so that the CPO is orientated north</a:t>
            </a:r>
          </a:p>
          <a:p>
            <a:pPr marL="228600" indent="-228600" eaLnBrk="1" hangingPunct="1">
              <a:spcBef>
                <a:spcPct val="0"/>
              </a:spcBef>
              <a:buFontTx/>
              <a:buAutoNum type="arabicPeriod"/>
            </a:pPr>
            <a:r>
              <a:rPr lang="en-GB" altLang="en-US" sz="1200" dirty="0">
                <a:latin typeface="Times New Roman" pitchFamily="18" charset="0"/>
                <a:cs typeface="Times New Roman" pitchFamily="18" charset="0"/>
              </a:rPr>
              <a:t>Identify the northernmost pixels at each </a:t>
            </a:r>
            <a:r>
              <a:rPr lang="en-GB" altLang="en-US" sz="1200" dirty="0" err="1">
                <a:latin typeface="Times New Roman" pitchFamily="18" charset="0"/>
                <a:cs typeface="Times New Roman" pitchFamily="18" charset="0"/>
              </a:rPr>
              <a:t>timestep</a:t>
            </a:r>
            <a:r>
              <a:rPr lang="en-GB" altLang="en-US" sz="1200" dirty="0">
                <a:latin typeface="Times New Roman" pitchFamily="18" charset="0"/>
                <a:cs typeface="Times New Roman" pitchFamily="18" charset="0"/>
              </a:rPr>
              <a:t> as the leading edge</a:t>
            </a:r>
          </a:p>
          <a:p>
            <a:pPr marL="228600" indent="-228600" eaLnBrk="1" hangingPunct="1">
              <a:spcBef>
                <a:spcPct val="0"/>
              </a:spcBef>
              <a:buFontTx/>
              <a:buAutoNum type="arabicPeriod"/>
            </a:pPr>
            <a:r>
              <a:rPr lang="en-GB" altLang="en-US" sz="1200" dirty="0" err="1">
                <a:latin typeface="Times New Roman" pitchFamily="18" charset="0"/>
                <a:cs typeface="Times New Roman" pitchFamily="18" charset="0"/>
              </a:rPr>
              <a:t>Unrotate</a:t>
            </a:r>
            <a:r>
              <a:rPr lang="en-GB" altLang="en-US" sz="1200" dirty="0">
                <a:latin typeface="Times New Roman" pitchFamily="18" charset="0"/>
                <a:cs typeface="Times New Roman" pitchFamily="18" charset="0"/>
              </a:rPr>
              <a:t> the CPO</a:t>
            </a:r>
          </a:p>
        </p:txBody>
      </p:sp>
      <p:sp>
        <p:nvSpPr>
          <p:cNvPr id="12" name="Action Button: Back or Previous 11">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Home 12">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Forward or Next 13">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100393" y="0"/>
            <a:ext cx="1043608"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Appendices</a:t>
            </a:r>
          </a:p>
        </p:txBody>
      </p:sp>
      <p:grpSp>
        <p:nvGrpSpPr>
          <p:cNvPr id="11" name="Group 10"/>
          <p:cNvGrpSpPr/>
          <p:nvPr/>
        </p:nvGrpSpPr>
        <p:grpSpPr>
          <a:xfrm>
            <a:off x="771786" y="1316481"/>
            <a:ext cx="4922883" cy="3217277"/>
            <a:chOff x="727750" y="27713"/>
            <a:chExt cx="5068386" cy="3312368"/>
          </a:xfrm>
        </p:grpSpPr>
        <p:grpSp>
          <p:nvGrpSpPr>
            <p:cNvPr id="15" name="Group 14"/>
            <p:cNvGrpSpPr/>
            <p:nvPr/>
          </p:nvGrpSpPr>
          <p:grpSpPr>
            <a:xfrm>
              <a:off x="727750" y="27713"/>
              <a:ext cx="5068386" cy="3312368"/>
              <a:chOff x="727750" y="27713"/>
              <a:chExt cx="5068386" cy="3312368"/>
            </a:xfrm>
          </p:grpSpPr>
          <p:pic>
            <p:nvPicPr>
              <p:cNvPr id="18" name="Picture 2" descr="C:\Users\hert4173\paper_2\paper_2_13122018\paper_2_graphics\plume_edge_201007091530_2528_v8_E_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08" y="27713"/>
                <a:ext cx="3444198" cy="331236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73152" y="44624"/>
                <a:ext cx="1122984" cy="3201316"/>
                <a:chOff x="4445315" y="98628"/>
                <a:chExt cx="1122984" cy="3201316"/>
              </a:xfrm>
              <a:effectLst>
                <a:outerShdw blurRad="63500" sx="102000" sy="102000" algn="ctr" rotWithShape="0">
                  <a:prstClr val="black">
                    <a:alpha val="40000"/>
                  </a:prstClr>
                </a:outerShdw>
              </a:effectLst>
            </p:grpSpPr>
            <p:pic>
              <p:nvPicPr>
                <p:cNvPr id="29" name="Picture 4" descr="C:\Users\hert4173\paper_2\paper_2_13122018\paper_2_graphics\plume_pinkdust_2528_201007091530_timestep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315" y="98628"/>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5" descr="C:\Users\hert4173\paper_2\paper_2_13122018\paper_2_graphics\plume_pinkdust_2528_201007091530_timestep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315" y="1158183"/>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6" descr="C:\Users\hert4173\paper_2\paper_2_13122018\paper_2_graphics\plume_pinkdust_2528_201007091530_timestep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315" y="2219944"/>
                  <a:ext cx="1122984" cy="10800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4283968" y="39761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(a)</a:t>
                </a:r>
              </a:p>
            </p:txBody>
          </p:sp>
          <p:sp>
            <p:nvSpPr>
              <p:cNvPr id="21" name="TextBox 20"/>
              <p:cNvSpPr txBox="1"/>
              <p:nvPr/>
            </p:nvSpPr>
            <p:spPr>
              <a:xfrm>
                <a:off x="4283968" y="146503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(b)</a:t>
                </a:r>
              </a:p>
            </p:txBody>
          </p:sp>
          <p:sp>
            <p:nvSpPr>
              <p:cNvPr id="22" name="TextBox 21"/>
              <p:cNvSpPr txBox="1"/>
              <p:nvPr/>
            </p:nvSpPr>
            <p:spPr>
              <a:xfrm>
                <a:off x="4283968" y="2545159"/>
                <a:ext cx="1296144" cy="307777"/>
              </a:xfrm>
              <a:prstGeom prst="rect">
                <a:avLst/>
              </a:prstGeom>
              <a:noFill/>
            </p:spPr>
            <p:txBody>
              <a:bodyPr wrap="square" rtlCol="0">
                <a:spAutoFit/>
              </a:bodyPr>
              <a:lstStyle/>
              <a:p>
                <a:r>
                  <a:rPr lang="en-GB" sz="1400" b="1" dirty="0">
                    <a:latin typeface="Times New Roman" panose="02020603050405020304" pitchFamily="18" charset="0"/>
                    <a:cs typeface="Times New Roman" panose="02020603050405020304" pitchFamily="18" charset="0"/>
                  </a:rPr>
                  <a:t>(c)</a:t>
                </a:r>
              </a:p>
            </p:txBody>
          </p:sp>
          <p:cxnSp>
            <p:nvCxnSpPr>
              <p:cNvPr id="23" name="Straight Connector 22"/>
              <p:cNvCxnSpPr/>
              <p:nvPr/>
            </p:nvCxnSpPr>
            <p:spPr>
              <a:xfrm flipH="1">
                <a:off x="911610" y="188640"/>
                <a:ext cx="3012318" cy="2592288"/>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16983" y="84708"/>
                <a:ext cx="1782809" cy="1534219"/>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423375" y="1832646"/>
                <a:ext cx="1519349" cy="1308322"/>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9189247">
                <a:off x="908364" y="1634153"/>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 </a:t>
                </a:r>
              </a:p>
            </p:txBody>
          </p:sp>
          <p:sp>
            <p:nvSpPr>
              <p:cNvPr id="27" name="TextBox 26"/>
              <p:cNvSpPr txBox="1"/>
              <p:nvPr/>
            </p:nvSpPr>
            <p:spPr>
              <a:xfrm rot="19189247">
                <a:off x="727750" y="637102"/>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a:t>
                </a:r>
              </a:p>
            </p:txBody>
          </p:sp>
          <p:sp>
            <p:nvSpPr>
              <p:cNvPr id="28" name="TextBox 27"/>
              <p:cNvSpPr txBox="1"/>
              <p:nvPr/>
            </p:nvSpPr>
            <p:spPr>
              <a:xfrm rot="19189247">
                <a:off x="2058719" y="2297792"/>
                <a:ext cx="190364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a:t>
                </a:r>
              </a:p>
            </p:txBody>
          </p:sp>
        </p:grpSp>
        <p:sp>
          <p:nvSpPr>
            <p:cNvPr id="17" name="TextBox 16"/>
            <p:cNvSpPr txBox="1"/>
            <p:nvPr/>
          </p:nvSpPr>
          <p:spPr>
            <a:xfrm>
              <a:off x="3295728" y="2344966"/>
              <a:ext cx="1047548" cy="276999"/>
            </a:xfrm>
            <a:prstGeom prst="rect">
              <a:avLst/>
            </a:prstGeom>
            <a:noFill/>
          </p:spPr>
          <p:txBody>
            <a:bodyPr wrap="square" rtlCol="0">
              <a:spAutoFit/>
            </a:bodyPr>
            <a:lstStyle/>
            <a:p>
              <a:r>
                <a:rPr lang="en-GB" sz="600" dirty="0">
                  <a:latin typeface="Arial" panose="020B0604020202020204" pitchFamily="34" charset="0"/>
                  <a:cs typeface="Arial" panose="020B0604020202020204" pitchFamily="34" charset="0"/>
                </a:rPr>
                <a:t>Convective </a:t>
              </a:r>
            </a:p>
            <a:p>
              <a:r>
                <a:rPr lang="en-GB" sz="600" dirty="0">
                  <a:latin typeface="Arial" panose="020B0604020202020204" pitchFamily="34" charset="0"/>
                  <a:cs typeface="Arial" panose="020B0604020202020204" pitchFamily="34" charset="0"/>
                </a:rPr>
                <a:t>   cloud</a:t>
              </a:r>
            </a:p>
          </p:txBody>
        </p:sp>
      </p:grpSp>
    </p:spTree>
    <p:extLst>
      <p:ext uri="{BB962C8B-B14F-4D97-AF65-F5344CB8AC3E}">
        <p14:creationId xmlns:p14="http://schemas.microsoft.com/office/powerpoint/2010/main" val="131187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Cold pool outflows and dust emission in the central and western Sahara</a:t>
            </a:r>
          </a:p>
        </p:txBody>
      </p:sp>
      <p:sp>
        <p:nvSpPr>
          <p:cNvPr id="7" name="Rectangle 6"/>
          <p:cNvSpPr/>
          <p:nvPr/>
        </p:nvSpPr>
        <p:spPr>
          <a:xfrm>
            <a:off x="6372200" y="1203597"/>
            <a:ext cx="2520280" cy="3229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Back or Previous 4">
            <a:hlinkClick r:id="" action="ppaction://hlinkshowjump?jump=first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Forward or Next 7">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408205" y="1205507"/>
            <a:ext cx="2520280" cy="3108543"/>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What are cold pool outflows and why are we interested?</a:t>
            </a:r>
          </a:p>
          <a:p>
            <a:r>
              <a:rPr lang="en-GB" sz="1200" dirty="0">
                <a:latin typeface="Times New Roman" panose="02020603050405020304" pitchFamily="18" charset="0"/>
                <a:cs typeface="Times New Roman" panose="02020603050405020304" pitchFamily="18" charset="0"/>
              </a:rPr>
              <a:t> </a:t>
            </a:r>
          </a:p>
          <a:p>
            <a:r>
              <a:rPr lang="en-GB" sz="1000" dirty="0">
                <a:latin typeface="Times New Roman" panose="02020603050405020304" pitchFamily="18" charset="0"/>
                <a:cs typeface="Times New Roman" panose="02020603050405020304" pitchFamily="18" charset="0"/>
              </a:rPr>
              <a:t>Cold pools (</a:t>
            </a:r>
            <a:r>
              <a:rPr lang="en-GB" sz="1000" dirty="0">
                <a:latin typeface="Times New Roman" panose="02020603050405020304" pitchFamily="18" charset="0"/>
                <a:cs typeface="Times New Roman" panose="02020603050405020304" pitchFamily="18" charset="0"/>
                <a:hlinkClick r:id="rId4" action="ppaction://hlinksldjump"/>
              </a:rPr>
              <a:t>see diagram</a:t>
            </a:r>
            <a:r>
              <a:rPr lang="en-GB" sz="1000" dirty="0">
                <a:latin typeface="Times New Roman" panose="02020603050405020304" pitchFamily="18" charset="0"/>
                <a:cs typeface="Times New Roman" panose="02020603050405020304" pitchFamily="18" charset="0"/>
              </a:rPr>
              <a:t>) are regions of cool air formed under convective storm systems due to precipitating and evaporating hydrometeors. As these hit the surface, they propagate outwards horizontally as a density current. Turbulent winds at the leading edge of this outflow (the gust front) are capable of lofting mineral aerosols, producing ‘haboob’ dust storms. </a:t>
            </a:r>
          </a:p>
          <a:p>
            <a:endParaRPr lang="en-GB" sz="1000" dirty="0">
              <a:latin typeface="Times New Roman" panose="02020603050405020304" pitchFamily="18" charset="0"/>
              <a:cs typeface="Times New Roman" panose="02020603050405020304" pitchFamily="18" charset="0"/>
            </a:endParaRPr>
          </a:p>
          <a:p>
            <a:r>
              <a:rPr lang="en-GB" sz="1000" dirty="0">
                <a:latin typeface="Times New Roman" panose="02020603050405020304" pitchFamily="18" charset="0"/>
                <a:cs typeface="Times New Roman" panose="02020603050405020304" pitchFamily="18" charset="0"/>
              </a:rPr>
              <a:t>These are thought to be responsible for the bulk of dust emission in the central and western Sahara (Allen et al., 2013), which is in turn the world’s largest dust source in boreal summer.</a:t>
            </a:r>
          </a:p>
          <a:p>
            <a:endParaRPr lang="en-GB" sz="1000" dirty="0">
              <a:latin typeface="Times New Roman" panose="02020603050405020304" pitchFamily="18" charset="0"/>
              <a:cs typeface="Times New Roman" panose="02020603050405020304" pitchFamily="18" charset="0"/>
            </a:endParaRPr>
          </a:p>
        </p:txBody>
      </p:sp>
      <p:sp>
        <p:nvSpPr>
          <p:cNvPr id="13" name="Action Button: Home 12">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output20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1253607"/>
            <a:ext cx="4176464" cy="2768360"/>
          </a:xfrm>
          <a:prstGeom prst="rect">
            <a:avLst/>
          </a:prstGeom>
        </p:spPr>
      </p:pic>
      <p:sp>
        <p:nvSpPr>
          <p:cNvPr id="16" name="TextBox 15"/>
          <p:cNvSpPr txBox="1"/>
          <p:nvPr/>
        </p:nvSpPr>
        <p:spPr>
          <a:xfrm>
            <a:off x="124704" y="3689191"/>
            <a:ext cx="2016224" cy="276999"/>
          </a:xfrm>
          <a:prstGeom prst="rect">
            <a:avLst/>
          </a:prstGeom>
          <a:noFill/>
        </p:spPr>
        <p:txBody>
          <a:bodyPr wrap="square" rtlCol="0">
            <a:spAutoFit/>
          </a:bodyPr>
          <a:lstStyle/>
          <a:p>
            <a:r>
              <a:rPr lang="en-GB" sz="1200" dirty="0">
                <a:latin typeface="Times New Roman" panose="02020603050405020304" pitchFamily="18" charset="0"/>
                <a:cs typeface="Times New Roman" panose="02020603050405020304" pitchFamily="18" charset="0"/>
              </a:rPr>
              <a:t>Play </a:t>
            </a:r>
            <a:r>
              <a:rPr lang="en-GB" sz="1200" dirty="0">
                <a:latin typeface="Calibri"/>
                <a:cs typeface="Calibri"/>
              </a:rPr>
              <a:t>→</a:t>
            </a:r>
            <a:endParaRPr lang="en-GB" sz="1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39551" y="4013651"/>
            <a:ext cx="4608513" cy="646331"/>
          </a:xfrm>
          <a:prstGeom prst="rect">
            <a:avLst/>
          </a:prstGeom>
          <a:noFill/>
        </p:spPr>
        <p:txBody>
          <a:bodyPr wrap="square" rtlCol="0">
            <a:spAutoFit/>
          </a:bodyPr>
          <a:lstStyle/>
          <a:p>
            <a:r>
              <a:rPr lang="en-GB" sz="1200" dirty="0">
                <a:latin typeface="Times New Roman" panose="02020603050405020304" pitchFamily="18" charset="0"/>
                <a:cs typeface="Times New Roman" panose="02020603050405020304" pitchFamily="18" charset="0"/>
              </a:rPr>
              <a:t>‘Pink dust’ imagery, with dust in bright pink, convective cloud in red. Black indicates the cloud is capped with ice. The blue channel saturates over the warm desert surface during the day.</a:t>
            </a:r>
          </a:p>
        </p:txBody>
      </p:sp>
      <p:sp>
        <p:nvSpPr>
          <p:cNvPr id="19" name="TextBox 18"/>
          <p:cNvSpPr txBox="1"/>
          <p:nvPr/>
        </p:nvSpPr>
        <p:spPr>
          <a:xfrm>
            <a:off x="539551" y="4662941"/>
            <a:ext cx="6912769" cy="276999"/>
          </a:xfrm>
          <a:prstGeom prst="rect">
            <a:avLst/>
          </a:prstGeom>
          <a:noFill/>
        </p:spPr>
        <p:txBody>
          <a:bodyPr wrap="square" rtlCol="0">
            <a:spAutoFit/>
          </a:bodyPr>
          <a:lstStyle/>
          <a:p>
            <a:r>
              <a:rPr lang="en-GB" sz="1200" dirty="0">
                <a:latin typeface="Times New Roman" panose="02020603050405020304" pitchFamily="18" charset="0"/>
                <a:cs typeface="Times New Roman" panose="02020603050405020304" pitchFamily="18" charset="0"/>
              </a:rPr>
              <a:t>Pink dust gif courtesy: Ian </a:t>
            </a:r>
            <a:r>
              <a:rPr lang="en-GB" sz="1200" dirty="0" err="1">
                <a:latin typeface="Times New Roman" panose="02020603050405020304" pitchFamily="18" charset="0"/>
                <a:cs typeface="Times New Roman" panose="02020603050405020304" pitchFamily="18" charset="0"/>
              </a:rPr>
              <a:t>Ashpole</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014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9875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Project focus region and aims</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Back or Previous 4">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Forward or Next 7">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Users\Thomas\Documents\DTP\Transfer_of_status\Graphics\intro_map.png"/>
          <p:cNvPicPr>
            <a:picLocks noChangeAspect="1" noChangeArrowheads="1"/>
          </p:cNvPicPr>
          <p:nvPr/>
        </p:nvPicPr>
        <p:blipFill rotWithShape="1">
          <a:blip r:embed="rId2">
            <a:extLst>
              <a:ext uri="{28A0092B-C50C-407E-A947-70E740481C1C}">
                <a14:useLocalDpi xmlns:a14="http://schemas.microsoft.com/office/drawing/2010/main" val="0"/>
              </a:ext>
            </a:extLst>
          </a:blip>
          <a:srcRect l="9801" t="8649" r="3096" b="5926"/>
          <a:stretch/>
        </p:blipFill>
        <p:spPr bwMode="auto">
          <a:xfrm>
            <a:off x="193416" y="1275606"/>
            <a:ext cx="395140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fennec.imperial.ac.uk/seviri/dust_hr/2011/07/201107100100_d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61" t="16771" r="23400" b="19846"/>
          <a:stretch/>
        </p:blipFill>
        <p:spPr bwMode="auto">
          <a:xfrm>
            <a:off x="4273292" y="1755088"/>
            <a:ext cx="1887870" cy="1573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72200" y="1203598"/>
            <a:ext cx="2520280" cy="3046988"/>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Research aims</a:t>
            </a:r>
          </a:p>
          <a:p>
            <a:endParaRPr lang="en-GB" sz="12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GB" sz="1200" dirty="0">
                <a:latin typeface="Times New Roman" panose="02020603050405020304" pitchFamily="18" charset="0"/>
                <a:cs typeface="Times New Roman" panose="02020603050405020304" pitchFamily="18" charset="0"/>
              </a:rPr>
              <a:t>Develop an objective methodology for flagging and tracking active cold pool outflow boundaries</a:t>
            </a:r>
          </a:p>
          <a:p>
            <a:pPr marL="228600" indent="-228600">
              <a:buFont typeface="+mj-lt"/>
              <a:buAutoNum type="arabicPeriod"/>
            </a:pPr>
            <a:r>
              <a:rPr lang="en-GB" sz="1200" dirty="0">
                <a:latin typeface="Times New Roman" panose="02020603050405020304" pitchFamily="18" charset="0"/>
                <a:cs typeface="Times New Roman" panose="02020603050405020304" pitchFamily="18" charset="0"/>
              </a:rPr>
              <a:t>Generate a climatology of dust-emitting CPOs and identify hotspots</a:t>
            </a:r>
          </a:p>
          <a:p>
            <a:pPr marL="228600" indent="-228600">
              <a:buFont typeface="+mj-lt"/>
              <a:buAutoNum type="arabicPeriod"/>
            </a:pPr>
            <a:r>
              <a:rPr lang="en-GB" sz="1200" dirty="0">
                <a:latin typeface="Times New Roman" panose="02020603050405020304" pitchFamily="18" charset="0"/>
                <a:cs typeface="Times New Roman" panose="02020603050405020304" pitchFamily="18" charset="0"/>
              </a:rPr>
              <a:t>Estimate propagation speeds for outflow boundaries </a:t>
            </a:r>
          </a:p>
          <a:p>
            <a:pPr marL="228600" indent="-228600">
              <a:buFont typeface="+mj-lt"/>
              <a:buAutoNum type="arabicPeriod"/>
            </a:pPr>
            <a:r>
              <a:rPr lang="en-GB" sz="1200" dirty="0">
                <a:latin typeface="Times New Roman" panose="02020603050405020304" pitchFamily="18" charset="0"/>
                <a:cs typeface="Times New Roman" panose="02020603050405020304" pitchFamily="18" charset="0"/>
              </a:rPr>
              <a:t>Interrogate the drivers of cold pool activity over key dust source regions – what is the relative contribution of local and remote CPOs? Does speed play a role?</a:t>
            </a:r>
          </a:p>
        </p:txBody>
      </p:sp>
      <p:sp>
        <p:nvSpPr>
          <p:cNvPr id="13" name="Action Button: Home 12">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23527" y="4013651"/>
            <a:ext cx="3744417" cy="461665"/>
          </a:xfrm>
          <a:prstGeom prst="rect">
            <a:avLst/>
          </a:prstGeom>
          <a:noFill/>
        </p:spPr>
        <p:txBody>
          <a:bodyPr wrap="square" rtlCol="0">
            <a:spAutoFit/>
          </a:bodyPr>
          <a:lstStyle/>
          <a:p>
            <a:r>
              <a:rPr lang="en-GB" sz="1200" dirty="0">
                <a:latin typeface="Times New Roman" panose="02020603050405020304" pitchFamily="18" charset="0"/>
                <a:cs typeface="Times New Roman" panose="02020603050405020304" pitchFamily="18" charset="0"/>
              </a:rPr>
              <a:t>Map of the Central and Western Sahara with black contours indicating orography at 500m intervals</a:t>
            </a:r>
          </a:p>
        </p:txBody>
      </p:sp>
    </p:spTree>
    <p:extLst>
      <p:ext uri="{BB962C8B-B14F-4D97-AF65-F5344CB8AC3E}">
        <p14:creationId xmlns:p14="http://schemas.microsoft.com/office/powerpoint/2010/main" val="139536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Data</a:t>
            </a:r>
          </a:p>
        </p:txBody>
      </p:sp>
      <p:sp>
        <p:nvSpPr>
          <p:cNvPr id="24" name="Action Button: Back or Previous 23">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Forward or Next 24">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Home 25">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grpSp>
        <p:nvGrpSpPr>
          <p:cNvPr id="30" name="Group 29"/>
          <p:cNvGrpSpPr/>
          <p:nvPr/>
        </p:nvGrpSpPr>
        <p:grpSpPr>
          <a:xfrm>
            <a:off x="864890" y="1426791"/>
            <a:ext cx="4918112" cy="3227481"/>
            <a:chOff x="471600" y="704591"/>
            <a:chExt cx="8708912" cy="5715170"/>
          </a:xfrm>
        </p:grpSpPr>
        <p:grpSp>
          <p:nvGrpSpPr>
            <p:cNvPr id="32" name="Group 31"/>
            <p:cNvGrpSpPr/>
            <p:nvPr/>
          </p:nvGrpSpPr>
          <p:grpSpPr>
            <a:xfrm>
              <a:off x="471600" y="704591"/>
              <a:ext cx="8200800" cy="5715170"/>
              <a:chOff x="471600" y="704591"/>
              <a:chExt cx="8200800" cy="5715170"/>
            </a:xfrm>
          </p:grpSpPr>
          <p:grpSp>
            <p:nvGrpSpPr>
              <p:cNvPr id="35" name="Group 34"/>
              <p:cNvGrpSpPr/>
              <p:nvPr/>
            </p:nvGrpSpPr>
            <p:grpSpPr>
              <a:xfrm>
                <a:off x="471600" y="704591"/>
                <a:ext cx="8200800" cy="5420256"/>
                <a:chOff x="471600" y="704591"/>
                <a:chExt cx="8200800" cy="5420256"/>
              </a:xfrm>
            </p:grpSpPr>
            <p:grpSp>
              <p:nvGrpSpPr>
                <p:cNvPr id="37" name="Group 36"/>
                <p:cNvGrpSpPr/>
                <p:nvPr/>
              </p:nvGrpSpPr>
              <p:grpSpPr>
                <a:xfrm>
                  <a:off x="471600" y="704591"/>
                  <a:ext cx="8200800" cy="5420256"/>
                  <a:chOff x="471600" y="704591"/>
                  <a:chExt cx="8200800" cy="5420256"/>
                </a:xfrm>
              </p:grpSpPr>
              <p:pic>
                <p:nvPicPr>
                  <p:cNvPr id="58" name="Picture 2" descr="C:\Users\hert4173\paper_2\paper_2_13122018\paper_2_graphics\pinkdust_v2_201506090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0" y="704591"/>
                    <a:ext cx="8200800" cy="5420256"/>
                  </a:xfrm>
                  <a:prstGeom prst="rect">
                    <a:avLst/>
                  </a:prstGeom>
                  <a:noFill/>
                  <a:effectLst>
                    <a:glow rad="25400">
                      <a:schemeClr val="bg1"/>
                    </a:glow>
                  </a:effectLst>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4644007" y="2636912"/>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ALGERIA</a:t>
                    </a:r>
                  </a:p>
                </p:txBody>
              </p:sp>
            </p:grpSp>
            <p:grpSp>
              <p:nvGrpSpPr>
                <p:cNvPr id="38" name="Group 37"/>
                <p:cNvGrpSpPr/>
                <p:nvPr/>
              </p:nvGrpSpPr>
              <p:grpSpPr>
                <a:xfrm>
                  <a:off x="875408" y="954052"/>
                  <a:ext cx="7441008" cy="5020649"/>
                  <a:chOff x="875408" y="954052"/>
                  <a:chExt cx="7441008" cy="5020649"/>
                </a:xfrm>
              </p:grpSpPr>
              <p:cxnSp>
                <p:nvCxnSpPr>
                  <p:cNvPr id="39" name="Straight Connector 38"/>
                  <p:cNvCxnSpPr/>
                  <p:nvPr/>
                </p:nvCxnSpPr>
                <p:spPr>
                  <a:xfrm>
                    <a:off x="3915171" y="4653136"/>
                    <a:ext cx="216024" cy="216024"/>
                  </a:xfrm>
                  <a:prstGeom prst="line">
                    <a:avLst/>
                  </a:prstGeom>
                  <a:ln w="22225">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4984" y="5157192"/>
                    <a:ext cx="1368152" cy="817509"/>
                  </a:xfrm>
                  <a:prstGeom prst="rect">
                    <a:avLst/>
                  </a:prstGeom>
                  <a:noFill/>
                  <a:effectLst/>
                </p:spPr>
                <p:txBody>
                  <a:bodyPr wrap="square" rtlCol="0">
                    <a:spAutoFit/>
                  </a:bodyPr>
                  <a:lstStyle/>
                  <a:p>
                    <a:pPr algn="ctr"/>
                    <a:r>
                      <a:rPr lang="en-GB" sz="800" b="1" dirty="0">
                        <a:effectLst>
                          <a:glow rad="12700">
                            <a:schemeClr val="bg1"/>
                          </a:glow>
                        </a:effectLst>
                        <a:latin typeface="Arial" panose="020B0604020202020204" pitchFamily="34" charset="0"/>
                        <a:cs typeface="Arial" panose="020B0604020202020204" pitchFamily="34" charset="0"/>
                      </a:rPr>
                      <a:t>Deep convective cloud</a:t>
                    </a:r>
                  </a:p>
                </p:txBody>
              </p:sp>
              <p:cxnSp>
                <p:nvCxnSpPr>
                  <p:cNvPr id="41" name="Straight Connector 40"/>
                  <p:cNvCxnSpPr>
                    <a:endCxn id="40" idx="1"/>
                  </p:cNvCxnSpPr>
                  <p:nvPr/>
                </p:nvCxnSpPr>
                <p:spPr>
                  <a:xfrm>
                    <a:off x="5748920" y="5357245"/>
                    <a:ext cx="576064" cy="208701"/>
                  </a:xfrm>
                  <a:prstGeom prst="line">
                    <a:avLst/>
                  </a:prstGeom>
                  <a:ln w="22225">
                    <a:solidFill>
                      <a:schemeClr val="tx1"/>
                    </a:solidFill>
                    <a:headEnd type="triangle"/>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220072" y="3861048"/>
                    <a:ext cx="1368152" cy="381505"/>
                  </a:xfrm>
                  <a:prstGeom prst="rect">
                    <a:avLst/>
                  </a:prstGeom>
                  <a:noFill/>
                  <a:effectLst/>
                </p:spPr>
                <p:txBody>
                  <a:bodyPr wrap="square" rtlCol="0">
                    <a:spAutoFit/>
                  </a:bodyPr>
                  <a:lstStyle/>
                  <a:p>
                    <a:pPr algn="ctr"/>
                    <a:r>
                      <a:rPr lang="en-GB" sz="800" b="1" dirty="0">
                        <a:effectLst>
                          <a:glow rad="12700">
                            <a:schemeClr val="bg1"/>
                          </a:glow>
                        </a:effectLst>
                        <a:latin typeface="Arial" panose="020B0604020202020204" pitchFamily="34" charset="0"/>
                        <a:cs typeface="Arial" panose="020B0604020202020204" pitchFamily="34" charset="0"/>
                      </a:rPr>
                      <a:t>Lofted dust</a:t>
                    </a:r>
                  </a:p>
                </p:txBody>
              </p:sp>
              <p:sp>
                <p:nvSpPr>
                  <p:cNvPr id="45" name="TextBox 44"/>
                  <p:cNvSpPr txBox="1"/>
                  <p:nvPr/>
                </p:nvSpPr>
                <p:spPr>
                  <a:xfrm>
                    <a:off x="2463920" y="3987783"/>
                    <a:ext cx="1728191" cy="817509"/>
                  </a:xfrm>
                  <a:prstGeom prst="rect">
                    <a:avLst/>
                  </a:prstGeom>
                  <a:noFill/>
                  <a:effectLst/>
                </p:spPr>
                <p:txBody>
                  <a:bodyPr wrap="square" rtlCol="0">
                    <a:spAutoFit/>
                  </a:bodyPr>
                  <a:lstStyle/>
                  <a:p>
                    <a:pPr algn="ctr"/>
                    <a:r>
                      <a:rPr lang="en-GB" sz="800" b="1" dirty="0">
                        <a:effectLst>
                          <a:glow rad="12700">
                            <a:schemeClr val="bg1"/>
                          </a:glow>
                        </a:effectLst>
                        <a:latin typeface="Arial" panose="020B0604020202020204" pitchFamily="34" charset="0"/>
                        <a:cs typeface="Arial" panose="020B0604020202020204" pitchFamily="34" charset="0"/>
                      </a:rPr>
                      <a:t>Outflow boundary leading edge</a:t>
                    </a:r>
                  </a:p>
                </p:txBody>
              </p:sp>
              <p:sp>
                <p:nvSpPr>
                  <p:cNvPr id="46" name="TextBox 45"/>
                  <p:cNvSpPr txBox="1"/>
                  <p:nvPr/>
                </p:nvSpPr>
                <p:spPr>
                  <a:xfrm>
                    <a:off x="3015795" y="3624639"/>
                    <a:ext cx="1548448"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MALI</a:t>
                    </a:r>
                  </a:p>
                </p:txBody>
              </p:sp>
              <p:sp>
                <p:nvSpPr>
                  <p:cNvPr id="47" name="TextBox 46"/>
                  <p:cNvSpPr txBox="1"/>
                  <p:nvPr/>
                </p:nvSpPr>
                <p:spPr>
                  <a:xfrm>
                    <a:off x="1619672" y="5157192"/>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MAURITANIA</a:t>
                    </a:r>
                  </a:p>
                </p:txBody>
              </p:sp>
              <p:sp>
                <p:nvSpPr>
                  <p:cNvPr id="48" name="TextBox 47"/>
                  <p:cNvSpPr txBox="1"/>
                  <p:nvPr/>
                </p:nvSpPr>
                <p:spPr>
                  <a:xfrm>
                    <a:off x="2511015" y="1772816"/>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MOROCCO</a:t>
                    </a:r>
                  </a:p>
                </p:txBody>
              </p:sp>
              <p:sp>
                <p:nvSpPr>
                  <p:cNvPr id="49" name="TextBox 48"/>
                  <p:cNvSpPr txBox="1"/>
                  <p:nvPr/>
                </p:nvSpPr>
                <p:spPr>
                  <a:xfrm>
                    <a:off x="6255433" y="1124743"/>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TUNISIA</a:t>
                    </a:r>
                  </a:p>
                </p:txBody>
              </p:sp>
              <p:sp>
                <p:nvSpPr>
                  <p:cNvPr id="50" name="TextBox 49"/>
                  <p:cNvSpPr txBox="1"/>
                  <p:nvPr/>
                </p:nvSpPr>
                <p:spPr>
                  <a:xfrm>
                    <a:off x="1633295" y="2904198"/>
                    <a:ext cx="2281876" cy="735757"/>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WESTERN</a:t>
                    </a:r>
                  </a:p>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SAHARA</a:t>
                    </a:r>
                  </a:p>
                </p:txBody>
              </p:sp>
              <p:grpSp>
                <p:nvGrpSpPr>
                  <p:cNvPr id="52" name="Group 51"/>
                  <p:cNvGrpSpPr/>
                  <p:nvPr/>
                </p:nvGrpSpPr>
                <p:grpSpPr>
                  <a:xfrm>
                    <a:off x="875408" y="1299332"/>
                    <a:ext cx="1084413" cy="72678"/>
                    <a:chOff x="875408" y="1299332"/>
                    <a:chExt cx="1084413" cy="72678"/>
                  </a:xfrm>
                </p:grpSpPr>
                <p:cxnSp>
                  <p:nvCxnSpPr>
                    <p:cNvPr id="54" name="Straight Connector 53"/>
                    <p:cNvCxnSpPr/>
                    <p:nvPr/>
                  </p:nvCxnSpPr>
                  <p:spPr>
                    <a:xfrm>
                      <a:off x="875408" y="1335336"/>
                      <a:ext cx="1080120" cy="0"/>
                    </a:xfrm>
                    <a:prstGeom prst="line">
                      <a:avLst/>
                    </a:prstGeom>
                    <a:ln w="19050">
                      <a:solidFill>
                        <a:schemeClr val="tx1">
                          <a:lumMod val="95000"/>
                          <a:lumOff val="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959821" y="1299332"/>
                      <a:ext cx="0" cy="72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75408" y="1300002"/>
                      <a:ext cx="0" cy="72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899592" y="954052"/>
                    <a:ext cx="1611424"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500 KM</a:t>
                    </a:r>
                  </a:p>
                </p:txBody>
              </p:sp>
            </p:grpSp>
          </p:grpSp>
          <p:sp>
            <p:nvSpPr>
              <p:cNvPr id="36" name="Arc 35"/>
              <p:cNvSpPr/>
              <p:nvPr/>
            </p:nvSpPr>
            <p:spPr>
              <a:xfrm rot="16200000">
                <a:off x="3779906" y="4691564"/>
                <a:ext cx="1872219" cy="1584176"/>
              </a:xfrm>
              <a:prstGeom prst="arc">
                <a:avLst/>
              </a:prstGeom>
              <a:noFill/>
              <a:ln w="25400">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3" name="TextBox 32"/>
            <p:cNvSpPr txBox="1"/>
            <p:nvPr/>
          </p:nvSpPr>
          <p:spPr>
            <a:xfrm>
              <a:off x="6804248" y="4797151"/>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NIGER</a:t>
              </a:r>
            </a:p>
          </p:txBody>
        </p:sp>
        <p:sp>
          <p:nvSpPr>
            <p:cNvPr id="34" name="TextBox 33"/>
            <p:cNvSpPr txBox="1"/>
            <p:nvPr/>
          </p:nvSpPr>
          <p:spPr>
            <a:xfrm>
              <a:off x="7119529" y="2420887"/>
              <a:ext cx="2060983" cy="449630"/>
            </a:xfrm>
            <a:prstGeom prst="rect">
              <a:avLst/>
            </a:prstGeom>
            <a:noFill/>
          </p:spPr>
          <p:txBody>
            <a:bodyPr wrap="square" rtlCol="0">
              <a:spAutoFit/>
            </a:bodyPr>
            <a:lstStyle/>
            <a:p>
              <a:r>
                <a:rPr lang="en-GB" sz="1050" b="1" dirty="0">
                  <a:ln>
                    <a:solidFill>
                      <a:schemeClr val="tx1">
                        <a:alpha val="62000"/>
                      </a:schemeClr>
                    </a:solidFill>
                  </a:ln>
                  <a:solidFill>
                    <a:schemeClr val="bg1"/>
                  </a:solidFill>
                  <a:effectLst/>
                  <a:latin typeface="Arial" panose="020B0604020202020204" pitchFamily="34" charset="0"/>
                  <a:cs typeface="Arial" panose="020B0604020202020204" pitchFamily="34" charset="0"/>
                </a:rPr>
                <a:t>LIBYA</a:t>
              </a:r>
            </a:p>
          </p:txBody>
        </p:sp>
      </p:grpSp>
      <p:sp>
        <p:nvSpPr>
          <p:cNvPr id="85" name="TextBox 84"/>
          <p:cNvSpPr txBox="1"/>
          <p:nvPr/>
        </p:nvSpPr>
        <p:spPr>
          <a:xfrm>
            <a:off x="6372200" y="1203598"/>
            <a:ext cx="2520280" cy="3231654"/>
          </a:xfrm>
          <a:prstGeom prst="rect">
            <a:avLst/>
          </a:prstGeom>
          <a:noFill/>
        </p:spPr>
        <p:txBody>
          <a:bodyPr wrap="square" rtlCol="0">
            <a:spAutoFit/>
          </a:bodyPr>
          <a:lstStyle/>
          <a:p>
            <a:r>
              <a:rPr lang="en-GB" sz="1200" b="1" dirty="0" err="1">
                <a:latin typeface="Times New Roman" panose="02020603050405020304" pitchFamily="18" charset="0"/>
                <a:cs typeface="Times New Roman" panose="02020603050405020304" pitchFamily="18" charset="0"/>
              </a:rPr>
              <a:t>Meteosat</a:t>
            </a:r>
            <a:r>
              <a:rPr lang="en-GB" sz="1200" b="1" dirty="0">
                <a:latin typeface="Times New Roman" panose="02020603050405020304" pitchFamily="18" charset="0"/>
                <a:cs typeface="Times New Roman" panose="02020603050405020304" pitchFamily="18" charset="0"/>
              </a:rPr>
              <a:t> SEVIRI imagery</a:t>
            </a:r>
          </a:p>
          <a:p>
            <a:pPr marL="171450" indent="-1714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SEVIRI: Spinning Enhanced Visible and Infrared Imager</a:t>
            </a:r>
          </a:p>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Imagery available at 3 km resolution (at nadir) with 15 minute temporal resolution</a:t>
            </a:r>
          </a:p>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Differences between the 12.0, 10.8 and 8.7 µm channels often used to highlight dust (Ackerman, 1997)</a:t>
            </a:r>
          </a:p>
          <a:p>
            <a:pPr marL="228600" indent="-2286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Imagery from June, July and August 2004-2017 processed in this paper (123,648 images)</a:t>
            </a:r>
          </a:p>
          <a:p>
            <a:pPr marL="228600" indent="-22860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pPr marL="228600" indent="-228600">
              <a:buFont typeface="+mj-lt"/>
              <a:buAutoNum type="arabicPeriod"/>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2" name="Rectangle 1"/>
          <p:cNvSpPr/>
          <p:nvPr/>
        </p:nvSpPr>
        <p:spPr>
          <a:xfrm>
            <a:off x="3575387" y="4632318"/>
            <a:ext cx="3900476" cy="338554"/>
          </a:xfrm>
          <a:prstGeom prst="rect">
            <a:avLst/>
          </a:prstGeom>
        </p:spPr>
        <p:txBody>
          <a:bodyPr wrap="square">
            <a:spAutoFit/>
          </a:bodyPr>
          <a:lstStyle/>
          <a:p>
            <a:r>
              <a:rPr lang="en-GB" sz="800" dirty="0"/>
              <a:t>Ackerman, S. A. (1997). Remote sensing aerosols using satellite infrared observations. </a:t>
            </a:r>
            <a:r>
              <a:rPr lang="en-GB" sz="800" i="1" dirty="0"/>
              <a:t>Journal of Geophysical Research: Atmospheres</a:t>
            </a:r>
            <a:r>
              <a:rPr lang="en-GB" sz="800" dirty="0"/>
              <a:t>, 102 (D14), 17069-17079.</a:t>
            </a:r>
          </a:p>
        </p:txBody>
      </p:sp>
    </p:spTree>
    <p:extLst>
      <p:ext uri="{BB962C8B-B14F-4D97-AF65-F5344CB8AC3E}">
        <p14:creationId xmlns:p14="http://schemas.microsoft.com/office/powerpoint/2010/main" val="185619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original image (1/6)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372200" y="1203598"/>
            <a:ext cx="2520280" cy="2308324"/>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p>
          <a:p>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1: an unprocessed ‘pink dust’ composite showing a cold pool outflow feature propagating northwards into southern Algeria, generated by the deep convective cloud to the south. Example from 01:15 on the 10</a:t>
            </a:r>
            <a:r>
              <a:rPr lang="en-GB" sz="1200" baseline="30000" dirty="0">
                <a:latin typeface="Times New Roman" panose="02020603050405020304" pitchFamily="18" charset="0"/>
                <a:cs typeface="Times New Roman" panose="02020603050405020304" pitchFamily="18" charset="0"/>
              </a:rPr>
              <a:t>th</a:t>
            </a:r>
            <a:r>
              <a:rPr lang="en-GB" sz="1200" dirty="0">
                <a:latin typeface="Times New Roman" panose="02020603050405020304" pitchFamily="18" charset="0"/>
                <a:cs typeface="Times New Roman" panose="02020603050405020304" pitchFamily="18" charset="0"/>
              </a:rPr>
              <a:t> July 2011.</a:t>
            </a:r>
          </a:p>
          <a:p>
            <a:pPr marL="285750" indent="-2857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2050" name="Picture 2" descr="C:\Users\hert4173\paper_2\paper_2_13122018\paper_2_graphics\CPOF_step_1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28" y="1250434"/>
            <a:ext cx="4959384" cy="327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4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hert4173\paper_2\paper_2_13122018\paper_2_graphics\CPOF_step_2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0" y="1231404"/>
            <a:ext cx="5048964" cy="3924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Brightness temperature difference anomaly (2/6)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372200" y="1203598"/>
            <a:ext cx="2520280" cy="1938992"/>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p>
          <a:p>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2: difference between the 10.8 and 8.7 micron channels, taken as an anomaly relative to a 15-day moving window average (to subtract constant surface features)</a:t>
            </a:r>
          </a:p>
          <a:p>
            <a:pPr marL="285750" indent="-285750">
              <a:buFont typeface="Arial" panose="020B0604020202020204" pitchFamily="34" charset="0"/>
              <a:buChar char="•"/>
            </a:pPr>
            <a:endParaRPr lang="en-GB" sz="1200" dirty="0">
              <a:latin typeface="Times New Roman" panose="02020603050405020304" pitchFamily="18" charset="0"/>
              <a:cs typeface="Times New Roman" panose="02020603050405020304" pitchFamily="18" charset="0"/>
            </a:endParaRP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14338" name="Picture 2" descr="C:\Users\hert4173\PycharmProjects\plumetracker\plume_plots_new\CPOF_step_2_2011071001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0" y="1232248"/>
            <a:ext cx="5050073" cy="39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hert4173\paper_2\paper_2_13122018\paper_2_graphics\CPOF_step_2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0" y="1231404"/>
            <a:ext cx="5048964" cy="3924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Temporal gradient (3/6)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372200" y="1203598"/>
            <a:ext cx="2520280" cy="2677656"/>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3: if the current </a:t>
            </a:r>
            <a:r>
              <a:rPr lang="en-GB" sz="1200" dirty="0" err="1">
                <a:latin typeface="Times New Roman" panose="02020603050405020304" pitchFamily="18" charset="0"/>
                <a:cs typeface="Times New Roman" panose="02020603050405020304" pitchFamily="18" charset="0"/>
              </a:rPr>
              <a:t>timestep</a:t>
            </a:r>
            <a:r>
              <a:rPr lang="en-GB" sz="1200" dirty="0">
                <a:latin typeface="Times New Roman" panose="02020603050405020304" pitchFamily="18" charset="0"/>
                <a:cs typeface="Times New Roman" panose="02020603050405020304" pitchFamily="18" charset="0"/>
              </a:rPr>
              <a:t> is t, the field shown here is (t-[t-4])+([t-1]-[t-4])+([t-2]-[t-4])+([t-3]-[t-4])</a:t>
            </a:r>
          </a:p>
          <a:p>
            <a:pPr marL="342900" indent="-342900">
              <a:buFont typeface="Wingdings" panose="05000000000000000000" pitchFamily="2" charset="2"/>
              <a:buChar char="§"/>
            </a:pPr>
            <a:r>
              <a:rPr lang="en-GB" sz="1200" dirty="0" err="1">
                <a:latin typeface="Times New Roman" panose="02020603050405020304" pitchFamily="18" charset="0"/>
                <a:cs typeface="Times New Roman" panose="02020603050405020304" pitchFamily="18" charset="0"/>
              </a:rPr>
              <a:t>I.e</a:t>
            </a:r>
            <a:r>
              <a:rPr lang="en-GB" sz="1200" dirty="0">
                <a:latin typeface="Times New Roman" panose="02020603050405020304" pitchFamily="18" charset="0"/>
                <a:cs typeface="Times New Roman" panose="02020603050405020304" pitchFamily="18" charset="0"/>
              </a:rPr>
              <a:t>, rewards pixels where the difference is great between now and one hour ago, but has also been maintained since then</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Means front-like changes are rewarded more than a brief dip in the BTD</a:t>
            </a: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3074" name="Picture 2" descr="C:\Users\hert4173\paper_2\paper_2_13122018\paper_2_graphics\CPOF_step_3_2011071001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0" y="1231683"/>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ert4173\PycharmProjects\plumetracker\plume_plots_new\CPOF_step_3_201107100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60" y="1219500"/>
            <a:ext cx="5077217" cy="39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2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hert4173\paper_2\paper_2_13122018\paper_2_graphics\CPOF_step_2_201107100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0" y="1231404"/>
            <a:ext cx="5048964" cy="3924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9875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11560" y="339502"/>
            <a:ext cx="7920880"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Detecting CPOs in SEVIRI: ‘Cloud’ masking (4/6) </a:t>
            </a:r>
          </a:p>
        </p:txBody>
      </p:sp>
      <p:sp>
        <p:nvSpPr>
          <p:cNvPr id="7" name="Rectangle 6"/>
          <p:cNvSpPr/>
          <p:nvPr/>
        </p:nvSpPr>
        <p:spPr>
          <a:xfrm>
            <a:off x="6372200" y="1203598"/>
            <a:ext cx="2520280" cy="3096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372200" y="1203598"/>
            <a:ext cx="2520280" cy="3046988"/>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Detection algorithm</a:t>
            </a: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GB" sz="1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Step 4: a ‘cloud mask’ is applied (grey pixels).  This is where BT10.8anom &lt; 0, and is extremely conservative, also masking certain regions without cloud.</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Crucially, masks all cloud features which may have falsely been detected as CPOs</a:t>
            </a:r>
          </a:p>
          <a:p>
            <a:pPr marL="342900" indent="-3429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Less conservative cloud schemes were tested and found to introduce many false positives</a:t>
            </a:r>
          </a:p>
          <a:p>
            <a:endParaRPr lang="en-GB" sz="1200" dirty="0">
              <a:latin typeface="Times New Roman" panose="02020603050405020304" pitchFamily="18" charset="0"/>
              <a:cs typeface="Times New Roman" panose="02020603050405020304" pitchFamily="18" charset="0"/>
            </a:endParaRPr>
          </a:p>
        </p:txBody>
      </p:sp>
      <p:sp>
        <p:nvSpPr>
          <p:cNvPr id="11" name="Action Button: Back or Previous 10">
            <a:hlinkClick r:id="" action="ppaction://hlinkshowjump?jump=previousslide" highlightClick="1"/>
          </p:cNvPr>
          <p:cNvSpPr/>
          <p:nvPr/>
        </p:nvSpPr>
        <p:spPr>
          <a:xfrm>
            <a:off x="7812360" y="4659982"/>
            <a:ext cx="288032" cy="256674"/>
          </a:xfrm>
          <a:prstGeom prst="actionButtonBackPrevious">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Home 11">
            <a:hlinkClick r:id="" action="ppaction://hlinkshowjump?jump=firstslide" highlightClick="1"/>
          </p:cNvPr>
          <p:cNvSpPr/>
          <p:nvPr/>
        </p:nvSpPr>
        <p:spPr>
          <a:xfrm>
            <a:off x="8172400" y="4659982"/>
            <a:ext cx="360040" cy="256674"/>
          </a:xfrm>
          <a:prstGeom prst="actionButtonHom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Forward or Next 12">
            <a:hlinkClick r:id="" action="ppaction://hlinkshowjump?jump=nextslide" highlightClick="1"/>
          </p:cNvPr>
          <p:cNvSpPr/>
          <p:nvPr/>
        </p:nvSpPr>
        <p:spPr>
          <a:xfrm>
            <a:off x="8604448" y="4659982"/>
            <a:ext cx="288032" cy="256674"/>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279273" y="0"/>
            <a:ext cx="864727"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Methods</a:t>
            </a:r>
          </a:p>
        </p:txBody>
      </p:sp>
      <p:pic>
        <p:nvPicPr>
          <p:cNvPr id="3074" name="Picture 2" descr="C:\Users\hert4173\paper_2\paper_2_13122018\paper_2_graphics\CPOF_step_3_2011071001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0" y="1231683"/>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hert4173\paper_2\paper_2_13122018\paper_2_graphics\CPOF_step_4_201107100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42" y="1231404"/>
            <a:ext cx="5050800" cy="392456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ert4173\PycharmProjects\plumetracker\plume_plots_new\CPOF_step_4_201107100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744" y="1232248"/>
            <a:ext cx="5077217" cy="39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83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6699</TotalTime>
  <Words>2416</Words>
  <Application>Microsoft Office PowerPoint</Application>
  <PresentationFormat>On-screen Show (16:9)</PresentationFormat>
  <Paragraphs>255</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Automated tracking of dust-emitting cold pool outflow boundaries in the Central and Western Sahara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dc:creator>
  <cp:lastModifiedBy>Mr Thomas Caton Harrison</cp:lastModifiedBy>
  <cp:revision>129</cp:revision>
  <dcterms:created xsi:type="dcterms:W3CDTF">2018-03-28T08:24:38Z</dcterms:created>
  <dcterms:modified xsi:type="dcterms:W3CDTF">2019-04-17T09:04:35Z</dcterms:modified>
</cp:coreProperties>
</file>