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9" r:id="rId3"/>
    <p:sldId id="260" r:id="rId4"/>
    <p:sldId id="287" r:id="rId5"/>
    <p:sldId id="292" r:id="rId6"/>
    <p:sldId id="272" r:id="rId7"/>
    <p:sldId id="258" r:id="rId8"/>
    <p:sldId id="283" r:id="rId9"/>
    <p:sldId id="285" r:id="rId10"/>
    <p:sldId id="274" r:id="rId11"/>
    <p:sldId id="294" r:id="rId12"/>
    <p:sldId id="264" r:id="rId13"/>
    <p:sldId id="293" r:id="rId14"/>
    <p:sldId id="257" r:id="rId15"/>
    <p:sldId id="276" r:id="rId16"/>
    <p:sldId id="266" r:id="rId17"/>
    <p:sldId id="277" r:id="rId18"/>
    <p:sldId id="297" r:id="rId19"/>
    <p:sldId id="273" r:id="rId20"/>
    <p:sldId id="284" r:id="rId21"/>
    <p:sldId id="278" r:id="rId22"/>
    <p:sldId id="288" r:id="rId23"/>
    <p:sldId id="289" r:id="rId24"/>
    <p:sldId id="279" r:id="rId25"/>
    <p:sldId id="280" r:id="rId26"/>
    <p:sldId id="290" r:id="rId27"/>
    <p:sldId id="286" r:id="rId28"/>
    <p:sldId id="275" r:id="rId29"/>
    <p:sldId id="298" r:id="rId30"/>
    <p:sldId id="271" r:id="rId31"/>
    <p:sldId id="282" r:id="rId32"/>
    <p:sldId id="281"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4"/>
    <p:restoredTop sz="94559"/>
  </p:normalViewPr>
  <p:slideViewPr>
    <p:cSldViewPr snapToGrid="0" snapToObjects="1">
      <p:cViewPr varScale="1">
        <p:scale>
          <a:sx n="142" d="100"/>
          <a:sy n="142" d="100"/>
        </p:scale>
        <p:origin x="72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2D260-7B7F-DC48-A7D6-B9E9E05BF2FE}"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51351075-E9D0-1847-84EE-E79D52B9D666}">
      <dgm:prSet phldrT="[Text]"/>
      <dgm:spPr/>
      <dgm:t>
        <a:bodyPr/>
        <a:lstStyle/>
        <a:p>
          <a:r>
            <a:rPr lang="en-US" b="1" dirty="0" err="1"/>
            <a:t>GLDASpolyCentroid</a:t>
          </a:r>
          <a:endParaRPr lang="en-US" dirty="0"/>
        </a:p>
      </dgm:t>
    </dgm:pt>
    <dgm:pt modelId="{37EA70C5-30F7-584E-944C-48CA82F1FF3F}" type="parTrans" cxnId="{DE6A5DCB-16D9-8143-8815-1D040C80F55A}">
      <dgm:prSet/>
      <dgm:spPr/>
      <dgm:t>
        <a:bodyPr/>
        <a:lstStyle/>
        <a:p>
          <a:endParaRPr lang="en-US"/>
        </a:p>
      </dgm:t>
    </dgm:pt>
    <dgm:pt modelId="{482AB13E-DA3E-994F-951D-28BD7AA29CD1}" type="sibTrans" cxnId="{DE6A5DCB-16D9-8143-8815-1D040C80F55A}">
      <dgm:prSet/>
      <dgm:spPr/>
      <dgm:t>
        <a:bodyPr/>
        <a:lstStyle/>
        <a:p>
          <a:endParaRPr lang="en-US"/>
        </a:p>
      </dgm:t>
    </dgm:pt>
    <dgm:pt modelId="{1869116B-69F8-BC43-B410-53DAB3841575}">
      <dgm:prSet phldrT="[Text]"/>
      <dgm:spPr/>
      <dgm:t>
        <a:bodyPr/>
        <a:lstStyle/>
        <a:p>
          <a:r>
            <a:rPr lang="en-US" b="0" i="0" u="none" dirty="0"/>
            <a:t>Generate air temperature input files from NASA GLDAS modeled remote sensing products at polygon centroid.</a:t>
          </a:r>
          <a:endParaRPr lang="en-US" dirty="0"/>
        </a:p>
      </dgm:t>
    </dgm:pt>
    <dgm:pt modelId="{87C38B8E-F93C-F848-9D2E-CDE446D4A789}" type="parTrans" cxnId="{095B3DC2-F028-C545-A9AE-8F25FB111867}">
      <dgm:prSet/>
      <dgm:spPr/>
      <dgm:t>
        <a:bodyPr/>
        <a:lstStyle/>
        <a:p>
          <a:endParaRPr lang="en-US"/>
        </a:p>
      </dgm:t>
    </dgm:pt>
    <dgm:pt modelId="{40F16C05-6DCA-934E-8E5A-E32318C140D1}" type="sibTrans" cxnId="{095B3DC2-F028-C545-A9AE-8F25FB111867}">
      <dgm:prSet/>
      <dgm:spPr/>
      <dgm:t>
        <a:bodyPr/>
        <a:lstStyle/>
        <a:p>
          <a:endParaRPr lang="en-US"/>
        </a:p>
      </dgm:t>
    </dgm:pt>
    <dgm:pt modelId="{8BA3CF1F-D1A3-FD4D-9E54-E60FB1B1F6EB}">
      <dgm:prSet phldrT="[Text]"/>
      <dgm:spPr/>
      <dgm:t>
        <a:bodyPr/>
        <a:lstStyle/>
        <a:p>
          <a:r>
            <a:rPr lang="en-US" b="1" dirty="0" err="1"/>
            <a:t>GPMpolyCentroid</a:t>
          </a:r>
          <a:endParaRPr lang="en-US" dirty="0"/>
        </a:p>
      </dgm:t>
    </dgm:pt>
    <dgm:pt modelId="{989407BE-5E91-0142-8E44-1036A2F3D7F6}" type="parTrans" cxnId="{E7589F47-424D-1A42-9FD0-F0A044C3F766}">
      <dgm:prSet/>
      <dgm:spPr/>
      <dgm:t>
        <a:bodyPr/>
        <a:lstStyle/>
        <a:p>
          <a:endParaRPr lang="en-US"/>
        </a:p>
      </dgm:t>
    </dgm:pt>
    <dgm:pt modelId="{8C2AD4A3-B277-7141-80E9-9E59BE380AC2}" type="sibTrans" cxnId="{E7589F47-424D-1A42-9FD0-F0A044C3F766}">
      <dgm:prSet/>
      <dgm:spPr/>
      <dgm:t>
        <a:bodyPr/>
        <a:lstStyle/>
        <a:p>
          <a:endParaRPr lang="en-US"/>
        </a:p>
      </dgm:t>
    </dgm:pt>
    <dgm:pt modelId="{49A6BFA5-9023-8A48-8F2B-194B62064CBF}">
      <dgm:prSet phldrT="[Text]"/>
      <dgm:spPr/>
      <dgm:t>
        <a:bodyPr/>
        <a:lstStyle/>
        <a:p>
          <a:r>
            <a:rPr lang="en-US" b="0" i="0" u="none" dirty="0"/>
            <a:t>Generate rainfall input files from NASA GPM/TRMM remote sensing products at polygon centroid.</a:t>
          </a:r>
          <a:endParaRPr lang="en-US" dirty="0"/>
        </a:p>
      </dgm:t>
    </dgm:pt>
    <dgm:pt modelId="{788243CB-1DDC-F946-9D16-D649DACABA3B}" type="parTrans" cxnId="{DC287D71-0C9D-8C47-BFB6-BCE3E9C83605}">
      <dgm:prSet/>
      <dgm:spPr/>
      <dgm:t>
        <a:bodyPr/>
        <a:lstStyle/>
        <a:p>
          <a:endParaRPr lang="en-US"/>
        </a:p>
      </dgm:t>
    </dgm:pt>
    <dgm:pt modelId="{74E513AC-3EEF-BC41-BA8C-FC8288037FE2}" type="sibTrans" cxnId="{DC287D71-0C9D-8C47-BFB6-BCE3E9C83605}">
      <dgm:prSet/>
      <dgm:spPr/>
      <dgm:t>
        <a:bodyPr/>
        <a:lstStyle/>
        <a:p>
          <a:endParaRPr lang="en-US"/>
        </a:p>
      </dgm:t>
    </dgm:pt>
    <dgm:pt modelId="{F95E19DE-3173-FD4E-83CB-F0110CDBE6A6}">
      <dgm:prSet/>
      <dgm:spPr/>
      <dgm:t>
        <a:bodyPr/>
        <a:lstStyle/>
        <a:p>
          <a:r>
            <a:rPr lang="en-US" b="1" i="0" u="none" dirty="0">
              <a:solidFill>
                <a:schemeClr val="bg1"/>
              </a:solidFill>
            </a:rPr>
            <a:t>NEX_GDPPswat</a:t>
          </a:r>
          <a:endParaRPr lang="en-US" b="1" dirty="0">
            <a:solidFill>
              <a:schemeClr val="bg1"/>
            </a:solidFill>
          </a:endParaRPr>
        </a:p>
      </dgm:t>
    </dgm:pt>
    <dgm:pt modelId="{AC958F19-E4DF-E94D-8367-66B38310FB7A}" type="parTrans" cxnId="{EA46F5C1-02FC-6742-8DA3-10F8F54CDB77}">
      <dgm:prSet/>
      <dgm:spPr/>
      <dgm:t>
        <a:bodyPr/>
        <a:lstStyle/>
        <a:p>
          <a:endParaRPr lang="en-US"/>
        </a:p>
      </dgm:t>
    </dgm:pt>
    <dgm:pt modelId="{7BB640EF-5685-8F43-84CC-40B92B05E4C1}" type="sibTrans" cxnId="{EA46F5C1-02FC-6742-8DA3-10F8F54CDB77}">
      <dgm:prSet/>
      <dgm:spPr/>
      <dgm:t>
        <a:bodyPr/>
        <a:lstStyle/>
        <a:p>
          <a:endParaRPr lang="en-US"/>
        </a:p>
      </dgm:t>
    </dgm:pt>
    <dgm:pt modelId="{B37D688A-7D3E-3244-94FF-C965B46C0746}">
      <dgm:prSet/>
      <dgm:spPr/>
      <dgm:t>
        <a:bodyPr/>
        <a:lstStyle/>
        <a:p>
          <a:r>
            <a:rPr lang="en-US" b="1" dirty="0" err="1"/>
            <a:t>GLDASwat</a:t>
          </a:r>
          <a:endParaRPr lang="en-US" b="1" dirty="0"/>
        </a:p>
      </dgm:t>
    </dgm:pt>
    <dgm:pt modelId="{40E4E51A-38F7-434B-B9B7-6ED69D5789A1}" type="parTrans" cxnId="{032FBA42-C90E-8D46-B010-85BD92372BA9}">
      <dgm:prSet/>
      <dgm:spPr/>
      <dgm:t>
        <a:bodyPr/>
        <a:lstStyle/>
        <a:p>
          <a:endParaRPr lang="en-US"/>
        </a:p>
      </dgm:t>
    </dgm:pt>
    <dgm:pt modelId="{6E1C6772-0E69-D949-ADF7-42326A8154B7}" type="sibTrans" cxnId="{032FBA42-C90E-8D46-B010-85BD92372BA9}">
      <dgm:prSet/>
      <dgm:spPr/>
      <dgm:t>
        <a:bodyPr/>
        <a:lstStyle/>
        <a:p>
          <a:endParaRPr lang="en-US"/>
        </a:p>
      </dgm:t>
    </dgm:pt>
    <dgm:pt modelId="{1D82D3A6-F679-2747-B399-6BCEB74EBCC2}">
      <dgm:prSet/>
      <dgm:spPr/>
      <dgm:t>
        <a:bodyPr/>
        <a:lstStyle/>
        <a:p>
          <a:r>
            <a:rPr lang="en-US" b="1" dirty="0" err="1"/>
            <a:t>GPMswat</a:t>
          </a:r>
          <a:endParaRPr lang="en-US" b="1" dirty="0"/>
        </a:p>
      </dgm:t>
    </dgm:pt>
    <dgm:pt modelId="{BFFF5BB5-F047-B347-AF1F-F6053EC0E03B}" type="parTrans" cxnId="{0EA610C0-0327-DB46-8E45-8603E64EC1CF}">
      <dgm:prSet/>
      <dgm:spPr/>
      <dgm:t>
        <a:bodyPr/>
        <a:lstStyle/>
        <a:p>
          <a:endParaRPr lang="en-US"/>
        </a:p>
      </dgm:t>
    </dgm:pt>
    <dgm:pt modelId="{4620BD13-3A18-3F49-A241-0C14A98599CC}" type="sibTrans" cxnId="{0EA610C0-0327-DB46-8E45-8603E64EC1CF}">
      <dgm:prSet/>
      <dgm:spPr/>
      <dgm:t>
        <a:bodyPr/>
        <a:lstStyle/>
        <a:p>
          <a:endParaRPr lang="en-US"/>
        </a:p>
      </dgm:t>
    </dgm:pt>
    <dgm:pt modelId="{51764EE1-CD08-1C48-AA6B-F4AFEBC87918}">
      <dgm:prSet/>
      <dgm:spPr/>
      <dgm:t>
        <a:bodyPr/>
        <a:lstStyle/>
        <a:p>
          <a:r>
            <a:rPr lang="en-US" b="0" i="0" u="none" dirty="0"/>
            <a:t>Generate rainfall or air temperature input files from NASA NEX-GDPP remote sensing climate change data products within watershed boundaries.</a:t>
          </a:r>
          <a:endParaRPr lang="en-US" dirty="0"/>
        </a:p>
      </dgm:t>
    </dgm:pt>
    <dgm:pt modelId="{6E5B4E87-AAAD-9C4A-83AD-44FD39FC799A}" type="parTrans" cxnId="{ECA3514A-DBD5-9441-BF70-3A75D4042828}">
      <dgm:prSet/>
      <dgm:spPr/>
      <dgm:t>
        <a:bodyPr/>
        <a:lstStyle/>
        <a:p>
          <a:endParaRPr lang="en-US"/>
        </a:p>
      </dgm:t>
    </dgm:pt>
    <dgm:pt modelId="{F5928159-57F9-9E4B-AD1A-41484C0B7D0D}" type="sibTrans" cxnId="{ECA3514A-DBD5-9441-BF70-3A75D4042828}">
      <dgm:prSet/>
      <dgm:spPr/>
      <dgm:t>
        <a:bodyPr/>
        <a:lstStyle/>
        <a:p>
          <a:endParaRPr lang="en-US"/>
        </a:p>
      </dgm:t>
    </dgm:pt>
    <dgm:pt modelId="{399F5070-6E00-A34A-AFD5-C976160436BC}">
      <dgm:prSet/>
      <dgm:spPr/>
      <dgm:t>
        <a:bodyPr/>
        <a:lstStyle/>
        <a:p>
          <a:r>
            <a:rPr lang="en-US" b="0" i="0" u="none" dirty="0"/>
            <a:t>Generate SWAT air temperature input files from NASA GLDAS modeled remote sensing products within watershed boundaries.</a:t>
          </a:r>
          <a:endParaRPr lang="en-US" dirty="0"/>
        </a:p>
      </dgm:t>
    </dgm:pt>
    <dgm:pt modelId="{E6B9C255-E507-234E-B36C-D68F2AA336E0}" type="parTrans" cxnId="{82D6AE19-9087-A741-9650-CA452083DD91}">
      <dgm:prSet/>
      <dgm:spPr/>
      <dgm:t>
        <a:bodyPr/>
        <a:lstStyle/>
        <a:p>
          <a:endParaRPr lang="en-US"/>
        </a:p>
      </dgm:t>
    </dgm:pt>
    <dgm:pt modelId="{955918DC-EBBB-034F-A68D-040C8BCF3E0E}" type="sibTrans" cxnId="{82D6AE19-9087-A741-9650-CA452083DD91}">
      <dgm:prSet/>
      <dgm:spPr/>
      <dgm:t>
        <a:bodyPr/>
        <a:lstStyle/>
        <a:p>
          <a:endParaRPr lang="en-US"/>
        </a:p>
      </dgm:t>
    </dgm:pt>
    <dgm:pt modelId="{8453FD21-4BC2-8F47-90E6-CEEA7C515F12}">
      <dgm:prSet/>
      <dgm:spPr/>
      <dgm:t>
        <a:bodyPr/>
        <a:lstStyle/>
        <a:p>
          <a:r>
            <a:rPr lang="en-US" b="0" i="0" u="none" dirty="0"/>
            <a:t>Generate SWAT rainfall input files from NASA GPM/TRMM remote sensing products within watershed boundaries.</a:t>
          </a:r>
          <a:endParaRPr lang="en-US" dirty="0"/>
        </a:p>
      </dgm:t>
    </dgm:pt>
    <dgm:pt modelId="{22ACC891-7EFA-BF4D-B02E-84DBF25C99D4}" type="parTrans" cxnId="{9840B44D-9DCF-F04E-A6F9-C19434BA5912}">
      <dgm:prSet/>
      <dgm:spPr/>
      <dgm:t>
        <a:bodyPr/>
        <a:lstStyle/>
        <a:p>
          <a:endParaRPr lang="en-US"/>
        </a:p>
      </dgm:t>
    </dgm:pt>
    <dgm:pt modelId="{30A52DAE-2DF9-004F-964F-F3E6CECF3662}" type="sibTrans" cxnId="{9840B44D-9DCF-F04E-A6F9-C19434BA5912}">
      <dgm:prSet/>
      <dgm:spPr/>
      <dgm:t>
        <a:bodyPr/>
        <a:lstStyle/>
        <a:p>
          <a:endParaRPr lang="en-US"/>
        </a:p>
      </dgm:t>
    </dgm:pt>
    <dgm:pt modelId="{DEF2101B-E2FC-B541-99BB-3B9DB4F67543}" type="pres">
      <dgm:prSet presAssocID="{37C2D260-7B7F-DC48-A7D6-B9E9E05BF2FE}" presName="Name0" presStyleCnt="0">
        <dgm:presLayoutVars>
          <dgm:dir/>
          <dgm:animLvl val="lvl"/>
          <dgm:resizeHandles/>
        </dgm:presLayoutVars>
      </dgm:prSet>
      <dgm:spPr/>
    </dgm:pt>
    <dgm:pt modelId="{587159CD-5BC7-0E4A-8C63-6E18A93C6151}" type="pres">
      <dgm:prSet presAssocID="{51351075-E9D0-1847-84EE-E79D52B9D666}" presName="linNode" presStyleCnt="0"/>
      <dgm:spPr/>
    </dgm:pt>
    <dgm:pt modelId="{F9CD72DD-8F6F-5844-895D-6E025FB80190}" type="pres">
      <dgm:prSet presAssocID="{51351075-E9D0-1847-84EE-E79D52B9D666}" presName="parentShp" presStyleLbl="node1" presStyleIdx="0" presStyleCnt="5">
        <dgm:presLayoutVars>
          <dgm:bulletEnabled val="1"/>
        </dgm:presLayoutVars>
      </dgm:prSet>
      <dgm:spPr/>
    </dgm:pt>
    <dgm:pt modelId="{D5B0366E-CCA3-ED46-AE63-F84BA3E72535}" type="pres">
      <dgm:prSet presAssocID="{51351075-E9D0-1847-84EE-E79D52B9D666}" presName="childShp" presStyleLbl="bgAccFollowNode1" presStyleIdx="0" presStyleCnt="5" custLinFactNeighborX="2377" custLinFactNeighborY="-6778">
        <dgm:presLayoutVars>
          <dgm:bulletEnabled val="1"/>
        </dgm:presLayoutVars>
      </dgm:prSet>
      <dgm:spPr/>
    </dgm:pt>
    <dgm:pt modelId="{856EE05C-9492-404D-9E9C-A3F727B4B74D}" type="pres">
      <dgm:prSet presAssocID="{482AB13E-DA3E-994F-951D-28BD7AA29CD1}" presName="spacing" presStyleCnt="0"/>
      <dgm:spPr/>
    </dgm:pt>
    <dgm:pt modelId="{15D71F23-EBE3-474A-B9BB-A76465BF2012}" type="pres">
      <dgm:prSet presAssocID="{8BA3CF1F-D1A3-FD4D-9E54-E60FB1B1F6EB}" presName="linNode" presStyleCnt="0"/>
      <dgm:spPr/>
    </dgm:pt>
    <dgm:pt modelId="{9C8E22C9-334C-E342-A81E-D4C787D5F53E}" type="pres">
      <dgm:prSet presAssocID="{8BA3CF1F-D1A3-FD4D-9E54-E60FB1B1F6EB}" presName="parentShp" presStyleLbl="node1" presStyleIdx="1" presStyleCnt="5">
        <dgm:presLayoutVars>
          <dgm:bulletEnabled val="1"/>
        </dgm:presLayoutVars>
      </dgm:prSet>
      <dgm:spPr/>
    </dgm:pt>
    <dgm:pt modelId="{81217B03-4529-9847-8CA3-D9598BB08245}" type="pres">
      <dgm:prSet presAssocID="{8BA3CF1F-D1A3-FD4D-9E54-E60FB1B1F6EB}" presName="childShp" presStyleLbl="bgAccFollowNode1" presStyleIdx="1" presStyleCnt="5">
        <dgm:presLayoutVars>
          <dgm:bulletEnabled val="1"/>
        </dgm:presLayoutVars>
      </dgm:prSet>
      <dgm:spPr/>
    </dgm:pt>
    <dgm:pt modelId="{29EF7CCA-9AF3-4146-BC09-9775FD2381CD}" type="pres">
      <dgm:prSet presAssocID="{8C2AD4A3-B277-7141-80E9-9E59BE380AC2}" presName="spacing" presStyleCnt="0"/>
      <dgm:spPr/>
    </dgm:pt>
    <dgm:pt modelId="{5D952536-D90F-7145-9CBA-7CCB6C667A7E}" type="pres">
      <dgm:prSet presAssocID="{B37D688A-7D3E-3244-94FF-C965B46C0746}" presName="linNode" presStyleCnt="0"/>
      <dgm:spPr/>
    </dgm:pt>
    <dgm:pt modelId="{3251AF07-9983-4E49-AB2A-47616506A034}" type="pres">
      <dgm:prSet presAssocID="{B37D688A-7D3E-3244-94FF-C965B46C0746}" presName="parentShp" presStyleLbl="node1" presStyleIdx="2" presStyleCnt="5">
        <dgm:presLayoutVars>
          <dgm:bulletEnabled val="1"/>
        </dgm:presLayoutVars>
      </dgm:prSet>
      <dgm:spPr/>
    </dgm:pt>
    <dgm:pt modelId="{416C6A3F-46D0-C743-8CAF-0ECA2A7E32CE}" type="pres">
      <dgm:prSet presAssocID="{B37D688A-7D3E-3244-94FF-C965B46C0746}" presName="childShp" presStyleLbl="bgAccFollowNode1" presStyleIdx="2" presStyleCnt="5">
        <dgm:presLayoutVars>
          <dgm:bulletEnabled val="1"/>
        </dgm:presLayoutVars>
      </dgm:prSet>
      <dgm:spPr/>
    </dgm:pt>
    <dgm:pt modelId="{5AD6ED19-410A-CC4E-9050-B4EDE5869B3B}" type="pres">
      <dgm:prSet presAssocID="{6E1C6772-0E69-D949-ADF7-42326A8154B7}" presName="spacing" presStyleCnt="0"/>
      <dgm:spPr/>
    </dgm:pt>
    <dgm:pt modelId="{516CC1FC-A7DE-254C-A24F-5CE46915284E}" type="pres">
      <dgm:prSet presAssocID="{1D82D3A6-F679-2747-B399-6BCEB74EBCC2}" presName="linNode" presStyleCnt="0"/>
      <dgm:spPr/>
    </dgm:pt>
    <dgm:pt modelId="{D5DD35FD-F4FB-1144-A3EC-8FCE92550027}" type="pres">
      <dgm:prSet presAssocID="{1D82D3A6-F679-2747-B399-6BCEB74EBCC2}" presName="parentShp" presStyleLbl="node1" presStyleIdx="3" presStyleCnt="5">
        <dgm:presLayoutVars>
          <dgm:bulletEnabled val="1"/>
        </dgm:presLayoutVars>
      </dgm:prSet>
      <dgm:spPr/>
    </dgm:pt>
    <dgm:pt modelId="{BFFA33D2-8119-FC4C-B90A-ED5662A680ED}" type="pres">
      <dgm:prSet presAssocID="{1D82D3A6-F679-2747-B399-6BCEB74EBCC2}" presName="childShp" presStyleLbl="bgAccFollowNode1" presStyleIdx="3" presStyleCnt="5">
        <dgm:presLayoutVars>
          <dgm:bulletEnabled val="1"/>
        </dgm:presLayoutVars>
      </dgm:prSet>
      <dgm:spPr/>
    </dgm:pt>
    <dgm:pt modelId="{00A2D15E-9069-C34A-A957-A9C8248624E7}" type="pres">
      <dgm:prSet presAssocID="{4620BD13-3A18-3F49-A241-0C14A98599CC}" presName="spacing" presStyleCnt="0"/>
      <dgm:spPr/>
    </dgm:pt>
    <dgm:pt modelId="{0255BD86-BE14-0A49-B41E-76BAD036F179}" type="pres">
      <dgm:prSet presAssocID="{F95E19DE-3173-FD4E-83CB-F0110CDBE6A6}" presName="linNode" presStyleCnt="0"/>
      <dgm:spPr/>
    </dgm:pt>
    <dgm:pt modelId="{8EE8F158-7544-2C45-A64F-7A5BACE924BD}" type="pres">
      <dgm:prSet presAssocID="{F95E19DE-3173-FD4E-83CB-F0110CDBE6A6}" presName="parentShp" presStyleLbl="node1" presStyleIdx="4" presStyleCnt="5">
        <dgm:presLayoutVars>
          <dgm:bulletEnabled val="1"/>
        </dgm:presLayoutVars>
      </dgm:prSet>
      <dgm:spPr/>
    </dgm:pt>
    <dgm:pt modelId="{5470FAEA-8BCD-8C4B-9514-5A9D9A70D6BC}" type="pres">
      <dgm:prSet presAssocID="{F95E19DE-3173-FD4E-83CB-F0110CDBE6A6}" presName="childShp" presStyleLbl="bgAccFollowNode1" presStyleIdx="4" presStyleCnt="5">
        <dgm:presLayoutVars>
          <dgm:bulletEnabled val="1"/>
        </dgm:presLayoutVars>
      </dgm:prSet>
      <dgm:spPr/>
    </dgm:pt>
  </dgm:ptLst>
  <dgm:cxnLst>
    <dgm:cxn modelId="{42F9D70E-2BB0-D14E-A668-9DBC17E8F39E}" type="presOf" srcId="{F95E19DE-3173-FD4E-83CB-F0110CDBE6A6}" destId="{8EE8F158-7544-2C45-A64F-7A5BACE924BD}" srcOrd="0" destOrd="0" presId="urn:microsoft.com/office/officeart/2005/8/layout/vList6"/>
    <dgm:cxn modelId="{AD5A9B12-5FBA-034B-BB58-8C31E72E9966}" type="presOf" srcId="{B37D688A-7D3E-3244-94FF-C965B46C0746}" destId="{3251AF07-9983-4E49-AB2A-47616506A034}" srcOrd="0" destOrd="0" presId="urn:microsoft.com/office/officeart/2005/8/layout/vList6"/>
    <dgm:cxn modelId="{483BCF18-D966-DC48-8026-A049994E0836}" type="presOf" srcId="{51764EE1-CD08-1C48-AA6B-F4AFEBC87918}" destId="{5470FAEA-8BCD-8C4B-9514-5A9D9A70D6BC}" srcOrd="0" destOrd="0" presId="urn:microsoft.com/office/officeart/2005/8/layout/vList6"/>
    <dgm:cxn modelId="{82D6AE19-9087-A741-9650-CA452083DD91}" srcId="{B37D688A-7D3E-3244-94FF-C965B46C0746}" destId="{399F5070-6E00-A34A-AFD5-C976160436BC}" srcOrd="0" destOrd="0" parTransId="{E6B9C255-E507-234E-B36C-D68F2AA336E0}" sibTransId="{955918DC-EBBB-034F-A68D-040C8BCF3E0E}"/>
    <dgm:cxn modelId="{032FBA42-C90E-8D46-B010-85BD92372BA9}" srcId="{37C2D260-7B7F-DC48-A7D6-B9E9E05BF2FE}" destId="{B37D688A-7D3E-3244-94FF-C965B46C0746}" srcOrd="2" destOrd="0" parTransId="{40E4E51A-38F7-434B-B9B7-6ED69D5789A1}" sibTransId="{6E1C6772-0E69-D949-ADF7-42326A8154B7}"/>
    <dgm:cxn modelId="{A9AD2447-A0B8-FB4B-AF31-9760FD66A124}" type="presOf" srcId="{8BA3CF1F-D1A3-FD4D-9E54-E60FB1B1F6EB}" destId="{9C8E22C9-334C-E342-A81E-D4C787D5F53E}" srcOrd="0" destOrd="0" presId="urn:microsoft.com/office/officeart/2005/8/layout/vList6"/>
    <dgm:cxn modelId="{E7589F47-424D-1A42-9FD0-F0A044C3F766}" srcId="{37C2D260-7B7F-DC48-A7D6-B9E9E05BF2FE}" destId="{8BA3CF1F-D1A3-FD4D-9E54-E60FB1B1F6EB}" srcOrd="1" destOrd="0" parTransId="{989407BE-5E91-0142-8E44-1036A2F3D7F6}" sibTransId="{8C2AD4A3-B277-7141-80E9-9E59BE380AC2}"/>
    <dgm:cxn modelId="{ECA3514A-DBD5-9441-BF70-3A75D4042828}" srcId="{F95E19DE-3173-FD4E-83CB-F0110CDBE6A6}" destId="{51764EE1-CD08-1C48-AA6B-F4AFEBC87918}" srcOrd="0" destOrd="0" parTransId="{6E5B4E87-AAAD-9C4A-83AD-44FD39FC799A}" sibTransId="{F5928159-57F9-9E4B-AD1A-41484C0B7D0D}"/>
    <dgm:cxn modelId="{9840B44D-9DCF-F04E-A6F9-C19434BA5912}" srcId="{1D82D3A6-F679-2747-B399-6BCEB74EBCC2}" destId="{8453FD21-4BC2-8F47-90E6-CEEA7C515F12}" srcOrd="0" destOrd="0" parTransId="{22ACC891-7EFA-BF4D-B02E-84DBF25C99D4}" sibTransId="{30A52DAE-2DF9-004F-964F-F3E6CECF3662}"/>
    <dgm:cxn modelId="{40A4444E-FC65-0E48-AF21-8204C536E685}" type="presOf" srcId="{399F5070-6E00-A34A-AFD5-C976160436BC}" destId="{416C6A3F-46D0-C743-8CAF-0ECA2A7E32CE}" srcOrd="0" destOrd="0" presId="urn:microsoft.com/office/officeart/2005/8/layout/vList6"/>
    <dgm:cxn modelId="{AFF97359-4716-F641-A573-E63BABE83F26}" type="presOf" srcId="{49A6BFA5-9023-8A48-8F2B-194B62064CBF}" destId="{81217B03-4529-9847-8CA3-D9598BB08245}" srcOrd="0" destOrd="0" presId="urn:microsoft.com/office/officeart/2005/8/layout/vList6"/>
    <dgm:cxn modelId="{DC287D71-0C9D-8C47-BFB6-BCE3E9C83605}" srcId="{8BA3CF1F-D1A3-FD4D-9E54-E60FB1B1F6EB}" destId="{49A6BFA5-9023-8A48-8F2B-194B62064CBF}" srcOrd="0" destOrd="0" parTransId="{788243CB-1DDC-F946-9D16-D649DACABA3B}" sibTransId="{74E513AC-3EEF-BC41-BA8C-FC8288037FE2}"/>
    <dgm:cxn modelId="{378B9A89-322B-2248-92DA-279F4D8C4DC6}" type="presOf" srcId="{1869116B-69F8-BC43-B410-53DAB3841575}" destId="{D5B0366E-CCA3-ED46-AE63-F84BA3E72535}" srcOrd="0" destOrd="0" presId="urn:microsoft.com/office/officeart/2005/8/layout/vList6"/>
    <dgm:cxn modelId="{13FC7A97-2966-3A42-B221-11509932DE13}" type="presOf" srcId="{8453FD21-4BC2-8F47-90E6-CEEA7C515F12}" destId="{BFFA33D2-8119-FC4C-B90A-ED5662A680ED}" srcOrd="0" destOrd="0" presId="urn:microsoft.com/office/officeart/2005/8/layout/vList6"/>
    <dgm:cxn modelId="{BA8016BE-F12F-B542-BB59-AD6242266966}" type="presOf" srcId="{1D82D3A6-F679-2747-B399-6BCEB74EBCC2}" destId="{D5DD35FD-F4FB-1144-A3EC-8FCE92550027}" srcOrd="0" destOrd="0" presId="urn:microsoft.com/office/officeart/2005/8/layout/vList6"/>
    <dgm:cxn modelId="{0EA610C0-0327-DB46-8E45-8603E64EC1CF}" srcId="{37C2D260-7B7F-DC48-A7D6-B9E9E05BF2FE}" destId="{1D82D3A6-F679-2747-B399-6BCEB74EBCC2}" srcOrd="3" destOrd="0" parTransId="{BFFF5BB5-F047-B347-AF1F-F6053EC0E03B}" sibTransId="{4620BD13-3A18-3F49-A241-0C14A98599CC}"/>
    <dgm:cxn modelId="{EA46F5C1-02FC-6742-8DA3-10F8F54CDB77}" srcId="{37C2D260-7B7F-DC48-A7D6-B9E9E05BF2FE}" destId="{F95E19DE-3173-FD4E-83CB-F0110CDBE6A6}" srcOrd="4" destOrd="0" parTransId="{AC958F19-E4DF-E94D-8367-66B38310FB7A}" sibTransId="{7BB640EF-5685-8F43-84CC-40B92B05E4C1}"/>
    <dgm:cxn modelId="{095B3DC2-F028-C545-A9AE-8F25FB111867}" srcId="{51351075-E9D0-1847-84EE-E79D52B9D666}" destId="{1869116B-69F8-BC43-B410-53DAB3841575}" srcOrd="0" destOrd="0" parTransId="{87C38B8E-F93C-F848-9D2E-CDE446D4A789}" sibTransId="{40F16C05-6DCA-934E-8E5A-E32318C140D1}"/>
    <dgm:cxn modelId="{DE6A5DCB-16D9-8143-8815-1D040C80F55A}" srcId="{37C2D260-7B7F-DC48-A7D6-B9E9E05BF2FE}" destId="{51351075-E9D0-1847-84EE-E79D52B9D666}" srcOrd="0" destOrd="0" parTransId="{37EA70C5-30F7-584E-944C-48CA82F1FF3F}" sibTransId="{482AB13E-DA3E-994F-951D-28BD7AA29CD1}"/>
    <dgm:cxn modelId="{8061E7E2-D25D-7149-8D83-AFD158B446C6}" type="presOf" srcId="{37C2D260-7B7F-DC48-A7D6-B9E9E05BF2FE}" destId="{DEF2101B-E2FC-B541-99BB-3B9DB4F67543}" srcOrd="0" destOrd="0" presId="urn:microsoft.com/office/officeart/2005/8/layout/vList6"/>
    <dgm:cxn modelId="{A4B886EB-51A8-6548-A5DD-B0C4C3E0154E}" type="presOf" srcId="{51351075-E9D0-1847-84EE-E79D52B9D666}" destId="{F9CD72DD-8F6F-5844-895D-6E025FB80190}" srcOrd="0" destOrd="0" presId="urn:microsoft.com/office/officeart/2005/8/layout/vList6"/>
    <dgm:cxn modelId="{5CD1BC19-DB56-2F4F-812A-9A9E572C14FE}" type="presParOf" srcId="{DEF2101B-E2FC-B541-99BB-3B9DB4F67543}" destId="{587159CD-5BC7-0E4A-8C63-6E18A93C6151}" srcOrd="0" destOrd="0" presId="urn:microsoft.com/office/officeart/2005/8/layout/vList6"/>
    <dgm:cxn modelId="{2AA783D7-7855-8042-92DA-735128CA98C4}" type="presParOf" srcId="{587159CD-5BC7-0E4A-8C63-6E18A93C6151}" destId="{F9CD72DD-8F6F-5844-895D-6E025FB80190}" srcOrd="0" destOrd="0" presId="urn:microsoft.com/office/officeart/2005/8/layout/vList6"/>
    <dgm:cxn modelId="{E4F2AC43-7B58-E643-A37B-6A00AD9CA427}" type="presParOf" srcId="{587159CD-5BC7-0E4A-8C63-6E18A93C6151}" destId="{D5B0366E-CCA3-ED46-AE63-F84BA3E72535}" srcOrd="1" destOrd="0" presId="urn:microsoft.com/office/officeart/2005/8/layout/vList6"/>
    <dgm:cxn modelId="{D0840B84-47BF-3D40-98B8-94282CFF9DF9}" type="presParOf" srcId="{DEF2101B-E2FC-B541-99BB-3B9DB4F67543}" destId="{856EE05C-9492-404D-9E9C-A3F727B4B74D}" srcOrd="1" destOrd="0" presId="urn:microsoft.com/office/officeart/2005/8/layout/vList6"/>
    <dgm:cxn modelId="{66FA5AEF-CF44-8D49-BCAF-0E6C07B324BE}" type="presParOf" srcId="{DEF2101B-E2FC-B541-99BB-3B9DB4F67543}" destId="{15D71F23-EBE3-474A-B9BB-A76465BF2012}" srcOrd="2" destOrd="0" presId="urn:microsoft.com/office/officeart/2005/8/layout/vList6"/>
    <dgm:cxn modelId="{A98E15C4-FCC3-FE45-8B48-5EBAFF988EB9}" type="presParOf" srcId="{15D71F23-EBE3-474A-B9BB-A76465BF2012}" destId="{9C8E22C9-334C-E342-A81E-D4C787D5F53E}" srcOrd="0" destOrd="0" presId="urn:microsoft.com/office/officeart/2005/8/layout/vList6"/>
    <dgm:cxn modelId="{607989FE-BA0A-774E-95DF-417EA6F0E87E}" type="presParOf" srcId="{15D71F23-EBE3-474A-B9BB-A76465BF2012}" destId="{81217B03-4529-9847-8CA3-D9598BB08245}" srcOrd="1" destOrd="0" presId="urn:microsoft.com/office/officeart/2005/8/layout/vList6"/>
    <dgm:cxn modelId="{F60E1827-A7FA-1A40-80AD-774538F4B163}" type="presParOf" srcId="{DEF2101B-E2FC-B541-99BB-3B9DB4F67543}" destId="{29EF7CCA-9AF3-4146-BC09-9775FD2381CD}" srcOrd="3" destOrd="0" presId="urn:microsoft.com/office/officeart/2005/8/layout/vList6"/>
    <dgm:cxn modelId="{FA955F7A-FC1C-AC41-ACF6-ACA3A43DADFD}" type="presParOf" srcId="{DEF2101B-E2FC-B541-99BB-3B9DB4F67543}" destId="{5D952536-D90F-7145-9CBA-7CCB6C667A7E}" srcOrd="4" destOrd="0" presId="urn:microsoft.com/office/officeart/2005/8/layout/vList6"/>
    <dgm:cxn modelId="{B48AC397-B4F1-6F42-8AA0-511D2A0D1F15}" type="presParOf" srcId="{5D952536-D90F-7145-9CBA-7CCB6C667A7E}" destId="{3251AF07-9983-4E49-AB2A-47616506A034}" srcOrd="0" destOrd="0" presId="urn:microsoft.com/office/officeart/2005/8/layout/vList6"/>
    <dgm:cxn modelId="{8545990C-CDCD-8343-8E6F-FB945436589B}" type="presParOf" srcId="{5D952536-D90F-7145-9CBA-7CCB6C667A7E}" destId="{416C6A3F-46D0-C743-8CAF-0ECA2A7E32CE}" srcOrd="1" destOrd="0" presId="urn:microsoft.com/office/officeart/2005/8/layout/vList6"/>
    <dgm:cxn modelId="{0CD1CB21-FFE1-1A4E-9012-9E4267587B86}" type="presParOf" srcId="{DEF2101B-E2FC-B541-99BB-3B9DB4F67543}" destId="{5AD6ED19-410A-CC4E-9050-B4EDE5869B3B}" srcOrd="5" destOrd="0" presId="urn:microsoft.com/office/officeart/2005/8/layout/vList6"/>
    <dgm:cxn modelId="{4B217880-3EE8-714C-ACE5-45754DD037E4}" type="presParOf" srcId="{DEF2101B-E2FC-B541-99BB-3B9DB4F67543}" destId="{516CC1FC-A7DE-254C-A24F-5CE46915284E}" srcOrd="6" destOrd="0" presId="urn:microsoft.com/office/officeart/2005/8/layout/vList6"/>
    <dgm:cxn modelId="{EFCA1AA1-7B08-084D-BDA2-1EB6C7E2940B}" type="presParOf" srcId="{516CC1FC-A7DE-254C-A24F-5CE46915284E}" destId="{D5DD35FD-F4FB-1144-A3EC-8FCE92550027}" srcOrd="0" destOrd="0" presId="urn:microsoft.com/office/officeart/2005/8/layout/vList6"/>
    <dgm:cxn modelId="{B501715F-EA89-F340-9D70-C147B7C56482}" type="presParOf" srcId="{516CC1FC-A7DE-254C-A24F-5CE46915284E}" destId="{BFFA33D2-8119-FC4C-B90A-ED5662A680ED}" srcOrd="1" destOrd="0" presId="urn:microsoft.com/office/officeart/2005/8/layout/vList6"/>
    <dgm:cxn modelId="{E4952430-3563-1F42-AD23-343FA1B402B6}" type="presParOf" srcId="{DEF2101B-E2FC-B541-99BB-3B9DB4F67543}" destId="{00A2D15E-9069-C34A-A957-A9C8248624E7}" srcOrd="7" destOrd="0" presId="urn:microsoft.com/office/officeart/2005/8/layout/vList6"/>
    <dgm:cxn modelId="{A267CD44-67EF-2240-9451-4A4111639F92}" type="presParOf" srcId="{DEF2101B-E2FC-B541-99BB-3B9DB4F67543}" destId="{0255BD86-BE14-0A49-B41E-76BAD036F179}" srcOrd="8" destOrd="0" presId="urn:microsoft.com/office/officeart/2005/8/layout/vList6"/>
    <dgm:cxn modelId="{25ACF784-054B-AD47-BBF4-46D6EE3AA293}" type="presParOf" srcId="{0255BD86-BE14-0A49-B41E-76BAD036F179}" destId="{8EE8F158-7544-2C45-A64F-7A5BACE924BD}" srcOrd="0" destOrd="0" presId="urn:microsoft.com/office/officeart/2005/8/layout/vList6"/>
    <dgm:cxn modelId="{320B2046-37D2-D246-915F-CF47C876338F}" type="presParOf" srcId="{0255BD86-BE14-0A49-B41E-76BAD036F179}" destId="{5470FAEA-8BCD-8C4B-9514-5A9D9A70D6BC}"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0366E-CCA3-ED46-AE63-F84BA3E72535}">
      <dsp:nvSpPr>
        <dsp:cNvPr id="0" name=""/>
        <dsp:cNvSpPr/>
      </dsp:nvSpPr>
      <dsp:spPr>
        <a:xfrm>
          <a:off x="2053822" y="0"/>
          <a:ext cx="3080733" cy="62449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b="0" i="0" u="none" kern="1200" dirty="0"/>
            <a:t>Generate air temperature input files from NASA GLDAS modeled remote sensing products at polygon centroid.</a:t>
          </a:r>
          <a:endParaRPr lang="en-US" sz="1000" kern="1200" dirty="0"/>
        </a:p>
      </dsp:txBody>
      <dsp:txXfrm>
        <a:off x="2053822" y="78062"/>
        <a:ext cx="2846547" cy="468373"/>
      </dsp:txXfrm>
    </dsp:sp>
    <dsp:sp modelId="{F9CD72DD-8F6F-5844-895D-6E025FB80190}">
      <dsp:nvSpPr>
        <dsp:cNvPr id="0" name=""/>
        <dsp:cNvSpPr/>
      </dsp:nvSpPr>
      <dsp:spPr>
        <a:xfrm>
          <a:off x="0" y="1153"/>
          <a:ext cx="2053822" cy="62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err="1"/>
            <a:t>GLDASpolyCentroid</a:t>
          </a:r>
          <a:endParaRPr lang="en-US" sz="1600" kern="1200" dirty="0"/>
        </a:p>
      </dsp:txBody>
      <dsp:txXfrm>
        <a:off x="30485" y="31638"/>
        <a:ext cx="1992852" cy="563527"/>
      </dsp:txXfrm>
    </dsp:sp>
    <dsp:sp modelId="{81217B03-4529-9847-8CA3-D9598BB08245}">
      <dsp:nvSpPr>
        <dsp:cNvPr id="0" name=""/>
        <dsp:cNvSpPr/>
      </dsp:nvSpPr>
      <dsp:spPr>
        <a:xfrm>
          <a:off x="2053822" y="688100"/>
          <a:ext cx="3080733" cy="62449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b="0" i="0" u="none" kern="1200" dirty="0"/>
            <a:t>Generate rainfall input files from NASA GPM/TRMM remote sensing products at polygon centroid.</a:t>
          </a:r>
          <a:endParaRPr lang="en-US" sz="1000" kern="1200" dirty="0"/>
        </a:p>
      </dsp:txBody>
      <dsp:txXfrm>
        <a:off x="2053822" y="766162"/>
        <a:ext cx="2846547" cy="468373"/>
      </dsp:txXfrm>
    </dsp:sp>
    <dsp:sp modelId="{9C8E22C9-334C-E342-A81E-D4C787D5F53E}">
      <dsp:nvSpPr>
        <dsp:cNvPr id="0" name=""/>
        <dsp:cNvSpPr/>
      </dsp:nvSpPr>
      <dsp:spPr>
        <a:xfrm>
          <a:off x="0" y="688100"/>
          <a:ext cx="2053822" cy="62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err="1"/>
            <a:t>GPMpolyCentroid</a:t>
          </a:r>
          <a:endParaRPr lang="en-US" sz="1600" kern="1200" dirty="0"/>
        </a:p>
      </dsp:txBody>
      <dsp:txXfrm>
        <a:off x="30485" y="718585"/>
        <a:ext cx="1992852" cy="563527"/>
      </dsp:txXfrm>
    </dsp:sp>
    <dsp:sp modelId="{416C6A3F-46D0-C743-8CAF-0ECA2A7E32CE}">
      <dsp:nvSpPr>
        <dsp:cNvPr id="0" name=""/>
        <dsp:cNvSpPr/>
      </dsp:nvSpPr>
      <dsp:spPr>
        <a:xfrm>
          <a:off x="2053822" y="1375047"/>
          <a:ext cx="3080733" cy="62449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b="0" i="0" u="none" kern="1200" dirty="0"/>
            <a:t>Generate SWAT air temperature input files from NASA GLDAS modeled remote sensing products within watershed boundaries.</a:t>
          </a:r>
          <a:endParaRPr lang="en-US" sz="1000" kern="1200" dirty="0"/>
        </a:p>
      </dsp:txBody>
      <dsp:txXfrm>
        <a:off x="2053822" y="1453109"/>
        <a:ext cx="2846547" cy="468373"/>
      </dsp:txXfrm>
    </dsp:sp>
    <dsp:sp modelId="{3251AF07-9983-4E49-AB2A-47616506A034}">
      <dsp:nvSpPr>
        <dsp:cNvPr id="0" name=""/>
        <dsp:cNvSpPr/>
      </dsp:nvSpPr>
      <dsp:spPr>
        <a:xfrm>
          <a:off x="0" y="1375047"/>
          <a:ext cx="2053822" cy="62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err="1"/>
            <a:t>GLDASwat</a:t>
          </a:r>
          <a:endParaRPr lang="en-US" sz="1600" b="1" kern="1200" dirty="0"/>
        </a:p>
      </dsp:txBody>
      <dsp:txXfrm>
        <a:off x="30485" y="1405532"/>
        <a:ext cx="1992852" cy="563527"/>
      </dsp:txXfrm>
    </dsp:sp>
    <dsp:sp modelId="{BFFA33D2-8119-FC4C-B90A-ED5662A680ED}">
      <dsp:nvSpPr>
        <dsp:cNvPr id="0" name=""/>
        <dsp:cNvSpPr/>
      </dsp:nvSpPr>
      <dsp:spPr>
        <a:xfrm>
          <a:off x="2053822" y="2061994"/>
          <a:ext cx="3080733" cy="62449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b="0" i="0" u="none" kern="1200" dirty="0"/>
            <a:t>Generate SWAT rainfall input files from NASA GPM/TRMM remote sensing products within watershed boundaries.</a:t>
          </a:r>
          <a:endParaRPr lang="en-US" sz="1000" kern="1200" dirty="0"/>
        </a:p>
      </dsp:txBody>
      <dsp:txXfrm>
        <a:off x="2053822" y="2140056"/>
        <a:ext cx="2846547" cy="468373"/>
      </dsp:txXfrm>
    </dsp:sp>
    <dsp:sp modelId="{D5DD35FD-F4FB-1144-A3EC-8FCE92550027}">
      <dsp:nvSpPr>
        <dsp:cNvPr id="0" name=""/>
        <dsp:cNvSpPr/>
      </dsp:nvSpPr>
      <dsp:spPr>
        <a:xfrm>
          <a:off x="0" y="2061994"/>
          <a:ext cx="2053822" cy="62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err="1"/>
            <a:t>GPMswat</a:t>
          </a:r>
          <a:endParaRPr lang="en-US" sz="1600" b="1" kern="1200" dirty="0"/>
        </a:p>
      </dsp:txBody>
      <dsp:txXfrm>
        <a:off x="30485" y="2092479"/>
        <a:ext cx="1992852" cy="563527"/>
      </dsp:txXfrm>
    </dsp:sp>
    <dsp:sp modelId="{5470FAEA-8BCD-8C4B-9514-5A9D9A70D6BC}">
      <dsp:nvSpPr>
        <dsp:cNvPr id="0" name=""/>
        <dsp:cNvSpPr/>
      </dsp:nvSpPr>
      <dsp:spPr>
        <a:xfrm>
          <a:off x="2053822" y="2748941"/>
          <a:ext cx="3080733" cy="62449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b="0" i="0" u="none" kern="1200" dirty="0"/>
            <a:t>Generate rainfall or air temperature input files from NASA NEX-GDPP remote sensing climate change data products within watershed boundaries.</a:t>
          </a:r>
          <a:endParaRPr lang="en-US" sz="1000" kern="1200" dirty="0"/>
        </a:p>
      </dsp:txBody>
      <dsp:txXfrm>
        <a:off x="2053822" y="2827003"/>
        <a:ext cx="2846547" cy="468373"/>
      </dsp:txXfrm>
    </dsp:sp>
    <dsp:sp modelId="{8EE8F158-7544-2C45-A64F-7A5BACE924BD}">
      <dsp:nvSpPr>
        <dsp:cNvPr id="0" name=""/>
        <dsp:cNvSpPr/>
      </dsp:nvSpPr>
      <dsp:spPr>
        <a:xfrm>
          <a:off x="0" y="2748941"/>
          <a:ext cx="2053822" cy="62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rPr>
            <a:t>NEX_GDPPswat</a:t>
          </a:r>
          <a:endParaRPr lang="en-US" sz="1600" b="1" kern="1200" dirty="0">
            <a:solidFill>
              <a:schemeClr val="bg1"/>
            </a:solidFill>
          </a:endParaRPr>
        </a:p>
      </dsp:txBody>
      <dsp:txXfrm>
        <a:off x="30485" y="2779426"/>
        <a:ext cx="1992852" cy="56352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EDCCD-1B34-F04C-A811-A318D74673CE}" type="datetimeFigureOut">
              <a:rPr lang="en-US" smtClean="0"/>
              <a:t>4/12/19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54C0E-9774-0442-A9DB-C640F75D3037}" type="slidenum">
              <a:rPr lang="en-US" smtClean="0"/>
              <a:t>‹#›</a:t>
            </a:fld>
            <a:endParaRPr lang="en-US"/>
          </a:p>
        </p:txBody>
      </p:sp>
    </p:spTree>
    <p:extLst>
      <p:ext uri="{BB962C8B-B14F-4D97-AF65-F5344CB8AC3E}">
        <p14:creationId xmlns:p14="http://schemas.microsoft.com/office/powerpoint/2010/main" val="29362393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2-min madness</a:t>
            </a:r>
          </a:p>
        </p:txBody>
      </p:sp>
      <p:sp>
        <p:nvSpPr>
          <p:cNvPr id="4" name="Slide Number Placeholder 3"/>
          <p:cNvSpPr>
            <a:spLocks noGrp="1"/>
          </p:cNvSpPr>
          <p:nvPr>
            <p:ph type="sldNum" sz="quarter" idx="5"/>
          </p:nvPr>
        </p:nvSpPr>
        <p:spPr/>
        <p:txBody>
          <a:bodyPr/>
          <a:lstStyle/>
          <a:p>
            <a:fld id="{D4854C0E-9774-0442-A9DB-C640F75D3037}" type="slidenum">
              <a:rPr lang="en-US" smtClean="0"/>
              <a:t>1</a:t>
            </a:fld>
            <a:endParaRPr lang="en-US"/>
          </a:p>
        </p:txBody>
      </p:sp>
    </p:spTree>
    <p:extLst>
      <p:ext uri="{BB962C8B-B14F-4D97-AF65-F5344CB8AC3E}">
        <p14:creationId xmlns:p14="http://schemas.microsoft.com/office/powerpoint/2010/main" val="167439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2-min madness</a:t>
            </a:r>
          </a:p>
          <a:p>
            <a:r>
              <a:rPr lang="en-US" dirty="0"/>
              <a:t>This animation shows rain data collected by the GPM Core Observatory and the partner satellites currently in orbit on March 17, 2014. The end of the animation focuses in on a storm system that moved over the eastern United States, showing GPM Microwave Imager data of rain and snow rates. This is the first time a single satellite has collected simultaneous data on rain and snow for a single storm.</a:t>
            </a:r>
          </a:p>
        </p:txBody>
      </p:sp>
      <p:sp>
        <p:nvSpPr>
          <p:cNvPr id="4" name="Slide Number Placeholder 3"/>
          <p:cNvSpPr>
            <a:spLocks noGrp="1"/>
          </p:cNvSpPr>
          <p:nvPr>
            <p:ph type="sldNum" sz="quarter" idx="5"/>
          </p:nvPr>
        </p:nvSpPr>
        <p:spPr/>
        <p:txBody>
          <a:bodyPr/>
          <a:lstStyle/>
          <a:p>
            <a:fld id="{D4854C0E-9774-0442-A9DB-C640F75D3037}" type="slidenum">
              <a:rPr lang="en-US" smtClean="0"/>
              <a:t>2</a:t>
            </a:fld>
            <a:endParaRPr lang="en-US"/>
          </a:p>
        </p:txBody>
      </p:sp>
    </p:spTree>
    <p:extLst>
      <p:ext uri="{BB962C8B-B14F-4D97-AF65-F5344CB8AC3E}">
        <p14:creationId xmlns:p14="http://schemas.microsoft.com/office/powerpoint/2010/main" val="171734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2-min madness</a:t>
            </a:r>
          </a:p>
        </p:txBody>
      </p:sp>
      <p:sp>
        <p:nvSpPr>
          <p:cNvPr id="4" name="Slide Number Placeholder 3"/>
          <p:cNvSpPr>
            <a:spLocks noGrp="1"/>
          </p:cNvSpPr>
          <p:nvPr>
            <p:ph type="sldNum" sz="quarter" idx="5"/>
          </p:nvPr>
        </p:nvSpPr>
        <p:spPr/>
        <p:txBody>
          <a:bodyPr/>
          <a:lstStyle/>
          <a:p>
            <a:fld id="{D4854C0E-9774-0442-A9DB-C640F75D3037}" type="slidenum">
              <a:rPr lang="en-US" smtClean="0"/>
              <a:t>3</a:t>
            </a:fld>
            <a:endParaRPr lang="en-US"/>
          </a:p>
        </p:txBody>
      </p:sp>
    </p:spTree>
    <p:extLst>
      <p:ext uri="{BB962C8B-B14F-4D97-AF65-F5344CB8AC3E}">
        <p14:creationId xmlns:p14="http://schemas.microsoft.com/office/powerpoint/2010/main" val="169147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SWAT info</a:t>
            </a:r>
          </a:p>
        </p:txBody>
      </p:sp>
      <p:sp>
        <p:nvSpPr>
          <p:cNvPr id="4" name="Slide Number Placeholder 3"/>
          <p:cNvSpPr>
            <a:spLocks noGrp="1"/>
          </p:cNvSpPr>
          <p:nvPr>
            <p:ph type="sldNum" sz="quarter" idx="5"/>
          </p:nvPr>
        </p:nvSpPr>
        <p:spPr/>
        <p:txBody>
          <a:bodyPr/>
          <a:lstStyle/>
          <a:p>
            <a:fld id="{D4854C0E-9774-0442-A9DB-C640F75D3037}" type="slidenum">
              <a:rPr lang="en-US" smtClean="0"/>
              <a:t>30</a:t>
            </a:fld>
            <a:endParaRPr lang="en-US"/>
          </a:p>
        </p:txBody>
      </p:sp>
    </p:spTree>
    <p:extLst>
      <p:ext uri="{BB962C8B-B14F-4D97-AF65-F5344CB8AC3E}">
        <p14:creationId xmlns:p14="http://schemas.microsoft.com/office/powerpoint/2010/main" val="332142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C18B06-0AE3-E043-B6F8-0EF918F0F678}" type="datetimeFigureOut">
              <a:rPr lang="en-US" smtClean="0"/>
              <a:t>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286100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18B06-0AE3-E043-B6F8-0EF918F0F678}" type="datetimeFigureOut">
              <a:rPr lang="en-US" smtClean="0"/>
              <a:t>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28167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18B06-0AE3-E043-B6F8-0EF918F0F678}" type="datetimeFigureOut">
              <a:rPr lang="en-US" smtClean="0"/>
              <a:t>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155757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18B06-0AE3-E043-B6F8-0EF918F0F678}" type="datetimeFigureOut">
              <a:rPr lang="en-US" smtClean="0"/>
              <a:t>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213166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C18B06-0AE3-E043-B6F8-0EF918F0F678}" type="datetimeFigureOut">
              <a:rPr lang="en-US" smtClean="0"/>
              <a:t>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184678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C18B06-0AE3-E043-B6F8-0EF918F0F678}" type="datetimeFigureOut">
              <a:rPr lang="en-US" smtClean="0"/>
              <a:t>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352076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C18B06-0AE3-E043-B6F8-0EF918F0F678}" type="datetimeFigureOut">
              <a:rPr lang="en-US" smtClean="0"/>
              <a:t>4/12/19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18288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C18B06-0AE3-E043-B6F8-0EF918F0F678}" type="datetimeFigureOut">
              <a:rPr lang="en-US" smtClean="0"/>
              <a:t>4/12/19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307458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18B06-0AE3-E043-B6F8-0EF918F0F678}" type="datetimeFigureOut">
              <a:rPr lang="en-US" smtClean="0"/>
              <a:t>4/12/19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101506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0C18B06-0AE3-E043-B6F8-0EF918F0F678}" type="datetimeFigureOut">
              <a:rPr lang="en-US" smtClean="0"/>
              <a:t>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165201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0C18B06-0AE3-E043-B6F8-0EF918F0F678}" type="datetimeFigureOut">
              <a:rPr lang="en-US" smtClean="0"/>
              <a:t>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75930-AF83-EF40-89BB-BA2657C93629}" type="slidenum">
              <a:rPr lang="en-US" smtClean="0"/>
              <a:t>‹#›</a:t>
            </a:fld>
            <a:endParaRPr lang="en-US"/>
          </a:p>
        </p:txBody>
      </p:sp>
    </p:spTree>
    <p:extLst>
      <p:ext uri="{BB962C8B-B14F-4D97-AF65-F5344CB8AC3E}">
        <p14:creationId xmlns:p14="http://schemas.microsoft.com/office/powerpoint/2010/main" val="41953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C18B06-0AE3-E043-B6F8-0EF918F0F678}" type="datetimeFigureOut">
              <a:rPr lang="en-US" smtClean="0"/>
              <a:t>4/12/19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175930-AF83-EF40-89BB-BA2657C93629}" type="slidenum">
              <a:rPr lang="en-US" smtClean="0"/>
              <a:t>‹#›</a:t>
            </a:fld>
            <a:endParaRPr lang="en-US"/>
          </a:p>
        </p:txBody>
      </p:sp>
    </p:spTree>
    <p:extLst>
      <p:ext uri="{BB962C8B-B14F-4D97-AF65-F5344CB8AC3E}">
        <p14:creationId xmlns:p14="http://schemas.microsoft.com/office/powerpoint/2010/main" val="1454649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Ibrahim.mohammed@nasa.gov" TargetMode="External"/><Relationship Id="rId13" Type="http://schemas.openxmlformats.org/officeDocument/2006/relationships/image" Target="../media/image10.png"/><Relationship Id="rId3" Type="http://schemas.openxmlformats.org/officeDocument/2006/relationships/image" Target="../media/image1.tif"/><Relationship Id="rId7" Type="http://schemas.openxmlformats.org/officeDocument/2006/relationships/image" Target="../media/image5.jp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g"/><Relationship Id="rId15" Type="http://schemas.openxmlformats.org/officeDocument/2006/relationships/image" Target="../media/image12.jp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s://doi.org/10.3390/rs10060885" TargetMode="External"/><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7.xml"/><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hyperlink" Target="https://disc.gsfc.nasa.gov/" TargetMode="Externa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xml"/><Relationship Id="rId3" Type="http://schemas.openxmlformats.org/officeDocument/2006/relationships/image" Target="../media/image2.png"/><Relationship Id="rId7" Type="http://schemas.openxmlformats.org/officeDocument/2006/relationships/slide" Target="slide12.xml"/><Relationship Id="rId12" Type="http://schemas.openxmlformats.org/officeDocument/2006/relationships/image" Target="../media/image9.png"/><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image" Target="../media/image17.png"/><Relationship Id="rId5" Type="http://schemas.openxmlformats.org/officeDocument/2006/relationships/slide" Target="slide19.xml"/><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hyperlink" Target="https://drive.google.com/open?id=1GummNV26lILfKlxO7TuDRdABusAFjKJN" TargetMode="Externa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dx.doi.org/10.3390/rs10060885" TargetMode="External"/><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hyperlink" Target="http://dx.doi.org/10.3390/rs10060885" TargetMode="External"/><Relationship Id="rId11"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dx.doi.org/10.3390/rs10060885" TargetMode="External"/><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slide" Target="slide16.xml"/><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dx.doi.org/10.3390/rs10060885" TargetMode="External"/><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slide" Target="slide14.xml"/><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6.png"/><Relationship Id="rId12" Type="http://schemas.openxmlformats.org/officeDocument/2006/relationships/slide" Target="slide18.xml"/><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hyperlink" Target="http://dx.doi.org/10.3390/rs10060885" TargetMode="External"/><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slide" Target="slide14.xml"/><Relationship Id="rId4" Type="http://schemas.openxmlformats.org/officeDocument/2006/relationships/image" Target="../media/image4.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slide" Target="slide16.xml"/><Relationship Id="rId5" Type="http://schemas.openxmlformats.org/officeDocument/2006/relationships/hyperlink" Target="http://dx.doi.org/10.3390/rs10060885" TargetMode="External"/><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slide" Target="sl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slide" Target="slide30.xml"/><Relationship Id="rId12" Type="http://schemas.openxmlformats.org/officeDocument/2006/relationships/slide" Target="slide1.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hyperlink" Target="https://drive.google.com/open?id=1GummNV26lILfKlxO7TuDRdABusAFjKJ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png"/><Relationship Id="rId3" Type="http://schemas.openxmlformats.org/officeDocument/2006/relationships/hyperlink" Target="http://tethys-servir.adpc.net/apps/swat2/" TargetMode="External"/><Relationship Id="rId7" Type="http://schemas.openxmlformats.org/officeDocument/2006/relationships/slide" Target="slide30.xml"/><Relationship Id="rId12" Type="http://schemas.openxmlformats.org/officeDocument/2006/relationships/slide" Target="slide28.xml"/><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slide" Target="slide5.xml"/><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0.jpg"/><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slide" Target="slide32.xml"/><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slide" Target="slide22.xml"/><Relationship Id="rId7" Type="http://schemas.openxmlformats.org/officeDocument/2006/relationships/image" Target="../media/image6.png"/><Relationship Id="rId12" Type="http://schemas.openxmlformats.org/officeDocument/2006/relationships/slide" Target="slide23.xml"/><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slide" Target="slide5.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png"/><Relationship Id="rId7" Type="http://schemas.openxmlformats.org/officeDocument/2006/relationships/slide" Target="slide5.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5.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6.jpg"/><Relationship Id="rId7" Type="http://schemas.openxmlformats.org/officeDocument/2006/relationships/slide" Target="slide5.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jpg"/><Relationship Id="rId7" Type="http://schemas.openxmlformats.org/officeDocument/2006/relationships/slide" Target="slide5.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slide" Target="slide29.xml"/><Relationship Id="rId4" Type="http://schemas.openxmlformats.org/officeDocument/2006/relationships/image" Target="../media/image4.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hyperlink" Target="https://drive.google.com/open?id=1GummNV26lILfKlxO7TuDRdABusAFjKJN"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5.xml"/><Relationship Id="rId3" Type="http://schemas.openxmlformats.org/officeDocument/2006/relationships/image" Target="../media/image1.tif"/><Relationship Id="rId7" Type="http://schemas.openxmlformats.org/officeDocument/2006/relationships/image" Target="../media/image40.pn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hyperlink" Target="https://swat.tamu.edu/" TargetMode="External"/><Relationship Id="rId5" Type="http://schemas.openxmlformats.org/officeDocument/2006/relationships/image" Target="../media/image38.jpg"/><Relationship Id="rId15" Type="http://schemas.openxmlformats.org/officeDocument/2006/relationships/slide" Target="slide19.xml"/><Relationship Id="rId10" Type="http://schemas.openxmlformats.org/officeDocument/2006/relationships/image" Target="../media/image4.png"/><Relationship Id="rId4" Type="http://schemas.openxmlformats.org/officeDocument/2006/relationships/slide" Target="slide31.xml"/><Relationship Id="rId9" Type="http://schemas.openxmlformats.org/officeDocument/2006/relationships/image" Target="../media/image2.png"/><Relationship Id="rId1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slide" Target="slide30.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hyperlink" Target="https://doi.org/10.13031/2013.23637" TargetMode="External"/><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slide" Target="slide5.xml"/></Relationships>
</file>

<file path=ppt/slides/_rels/slide3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2.jpg"/><Relationship Id="rId7" Type="http://schemas.openxmlformats.org/officeDocument/2006/relationships/slide" Target="slide8.xml"/><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hyperlink" Target="https://doi.org/10.1016/j.envsoft.2016.08.003" TargetMode="External"/><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png"/><Relationship Id="rId7" Type="http://schemas.openxmlformats.org/officeDocument/2006/relationships/slide" Target="slide19.xml"/><Relationship Id="rId12" Type="http://schemas.openxmlformats.org/officeDocument/2006/relationships/slide" Target="slide1.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hyperlink" Target="https://drive.google.com/open?id=1GummNV26lILfKlxO7TuDRdABusAFjKJN" TargetMode="External"/><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tethys-servir.adpc.net/apps/nasaaccess2/" TargetMode="External"/><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png"/><Relationship Id="rId18" Type="http://schemas.openxmlformats.org/officeDocument/2006/relationships/slide" Target="slide10.xml"/><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diagramColors" Target="../diagrams/colors1.xml"/><Relationship Id="rId12" Type="http://schemas.openxmlformats.org/officeDocument/2006/relationships/image" Target="../media/image20.png"/><Relationship Id="rId17" Type="http://schemas.openxmlformats.org/officeDocument/2006/relationships/image" Target="../media/image9.png"/><Relationship Id="rId2" Type="http://schemas.openxmlformats.org/officeDocument/2006/relationships/image" Target="../media/image1.tif"/><Relationship Id="rId16" Type="http://schemas.openxmlformats.org/officeDocument/2006/relationships/image" Target="../media/image17.pn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hyperlink" Target="https://github.com/nasa/NASAaccess" TargetMode="External"/><Relationship Id="rId5" Type="http://schemas.openxmlformats.org/officeDocument/2006/relationships/diagramLayout" Target="../diagrams/layout1.xml"/><Relationship Id="rId15" Type="http://schemas.openxmlformats.org/officeDocument/2006/relationships/slide" Target="slide5.xml"/><Relationship Id="rId10" Type="http://schemas.openxmlformats.org/officeDocument/2006/relationships/image" Target="../media/image19.png"/><Relationship Id="rId19"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hyperlink" Target="https://code.nasa.gov/?q=NASAaccess" TargetMode="External"/><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jpg"/><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slide" Target="slide32.xml"/><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g"/><Relationship Id="rId7" Type="http://schemas.openxmlformats.org/officeDocument/2006/relationships/slide" Target="slide5.xm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slide" Target="slide11.xml"/><Relationship Id="rId4" Type="http://schemas.openxmlformats.org/officeDocument/2006/relationships/image" Target="../media/image2.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C2C4-8FF3-B040-8CEC-C4E5D3228A56}"/>
              </a:ext>
            </a:extLst>
          </p:cNvPr>
          <p:cNvSpPr>
            <a:spLocks noGrp="1"/>
          </p:cNvSpPr>
          <p:nvPr>
            <p:ph type="ctrTitle"/>
          </p:nvPr>
        </p:nvSpPr>
        <p:spPr>
          <a:xfrm>
            <a:off x="438151" y="28576"/>
            <a:ext cx="8672513" cy="1298281"/>
          </a:xfrm>
        </p:spPr>
        <p:txBody>
          <a:bodyPr>
            <a:noAutofit/>
          </a:bodyPr>
          <a:lstStyle/>
          <a:p>
            <a:r>
              <a:rPr lang="en-US" sz="2800" b="1" dirty="0">
                <a:solidFill>
                  <a:schemeClr val="bg1"/>
                </a:solidFill>
                <a:latin typeface="Calibri" panose="020F0502020204030204" pitchFamily="34" charset="0"/>
                <a:cs typeface="Calibri" panose="020F0502020204030204" pitchFamily="34" charset="0"/>
              </a:rPr>
              <a:t>NASA web-based decision support systems tools: Climate data access, and retrieval (NASAaccess) and hydrological modeling visualization (SWAT-online)</a:t>
            </a:r>
          </a:p>
        </p:txBody>
      </p:sp>
      <p:sp>
        <p:nvSpPr>
          <p:cNvPr id="3" name="Subtitle 2">
            <a:extLst>
              <a:ext uri="{FF2B5EF4-FFF2-40B4-BE49-F238E27FC236}">
                <a16:creationId xmlns:a16="http://schemas.microsoft.com/office/drawing/2014/main" id="{1D2CD59E-1419-0F48-B173-9E76B2837CFA}"/>
              </a:ext>
            </a:extLst>
          </p:cNvPr>
          <p:cNvSpPr>
            <a:spLocks noGrp="1"/>
          </p:cNvSpPr>
          <p:nvPr>
            <p:ph type="subTitle" idx="1"/>
          </p:nvPr>
        </p:nvSpPr>
        <p:spPr>
          <a:xfrm>
            <a:off x="-1" y="1326857"/>
            <a:ext cx="9024938" cy="578058"/>
          </a:xfrm>
        </p:spPr>
        <p:txBody>
          <a:bodyPr>
            <a:noAutofit/>
          </a:bodyPr>
          <a:lstStyle/>
          <a:p>
            <a:pPr algn="l"/>
            <a:r>
              <a:rPr lang="en-US" b="1" dirty="0">
                <a:solidFill>
                  <a:schemeClr val="bg1"/>
                </a:solidFill>
              </a:rPr>
              <a:t>Ibrahim Mohammed</a:t>
            </a:r>
            <a:r>
              <a:rPr lang="en-US" b="1" baseline="30000" dirty="0">
                <a:solidFill>
                  <a:schemeClr val="bg1"/>
                </a:solidFill>
              </a:rPr>
              <a:t>1,*</a:t>
            </a:r>
            <a:r>
              <a:rPr lang="en-US" b="1" dirty="0">
                <a:solidFill>
                  <a:schemeClr val="bg1"/>
                </a:solidFill>
              </a:rPr>
              <a:t>, Spencer McDonald</a:t>
            </a:r>
            <a:r>
              <a:rPr lang="en-US" b="1" baseline="30000" dirty="0">
                <a:solidFill>
                  <a:schemeClr val="bg1"/>
                </a:solidFill>
              </a:rPr>
              <a:t>2</a:t>
            </a:r>
            <a:r>
              <a:rPr lang="en-US" b="1" dirty="0">
                <a:solidFill>
                  <a:schemeClr val="bg1"/>
                </a:solidFill>
              </a:rPr>
              <a:t>, John Bolten</a:t>
            </a:r>
            <a:r>
              <a:rPr lang="en-US" b="1" baseline="30000" dirty="0">
                <a:solidFill>
                  <a:schemeClr val="bg1"/>
                </a:solidFill>
              </a:rPr>
              <a:t>1</a:t>
            </a:r>
            <a:r>
              <a:rPr lang="en-US" b="1" dirty="0">
                <a:solidFill>
                  <a:schemeClr val="bg1"/>
                </a:solidFill>
              </a:rPr>
              <a:t>, </a:t>
            </a:r>
            <a:r>
              <a:rPr lang="en-US" b="1" dirty="0" err="1">
                <a:solidFill>
                  <a:schemeClr val="bg1"/>
                </a:solidFill>
              </a:rPr>
              <a:t>Sarva</a:t>
            </a:r>
            <a:r>
              <a:rPr lang="en-US" b="1" dirty="0">
                <a:solidFill>
                  <a:schemeClr val="bg1"/>
                </a:solidFill>
              </a:rPr>
              <a:t> Pulla</a:t>
            </a:r>
            <a:r>
              <a:rPr lang="en-US" b="1" baseline="30000" dirty="0">
                <a:solidFill>
                  <a:schemeClr val="bg1"/>
                </a:solidFill>
              </a:rPr>
              <a:t>3</a:t>
            </a:r>
            <a:r>
              <a:rPr lang="en-US" b="1" dirty="0">
                <a:solidFill>
                  <a:schemeClr val="bg1"/>
                </a:solidFill>
              </a:rPr>
              <a:t>, </a:t>
            </a:r>
            <a:r>
              <a:rPr lang="en-US" b="1" dirty="0" err="1">
                <a:solidFill>
                  <a:schemeClr val="bg1"/>
                </a:solidFill>
              </a:rPr>
              <a:t>Chinaporn</a:t>
            </a:r>
            <a:r>
              <a:rPr lang="en-US" b="1" dirty="0">
                <a:solidFill>
                  <a:schemeClr val="bg1"/>
                </a:solidFill>
              </a:rPr>
              <a:t> Meechaiya</a:t>
            </a:r>
            <a:r>
              <a:rPr lang="en-US" b="1" baseline="30000" dirty="0">
                <a:solidFill>
                  <a:schemeClr val="bg1"/>
                </a:solidFill>
              </a:rPr>
              <a:t>4</a:t>
            </a:r>
            <a:r>
              <a:rPr lang="en-US" b="1" dirty="0">
                <a:solidFill>
                  <a:schemeClr val="bg1"/>
                </a:solidFill>
              </a:rPr>
              <a:t>, Amanda (Weigel) Markert</a:t>
            </a:r>
            <a:r>
              <a:rPr lang="en-US" b="1" baseline="30000" dirty="0">
                <a:solidFill>
                  <a:schemeClr val="bg1"/>
                </a:solidFill>
              </a:rPr>
              <a:t>3</a:t>
            </a:r>
            <a:r>
              <a:rPr lang="en-US" b="1" dirty="0">
                <a:solidFill>
                  <a:schemeClr val="bg1"/>
                </a:solidFill>
              </a:rPr>
              <a:t>, Jim Nelson</a:t>
            </a:r>
            <a:r>
              <a:rPr lang="en-US" b="1" baseline="30000" dirty="0">
                <a:solidFill>
                  <a:schemeClr val="bg1"/>
                </a:solidFill>
              </a:rPr>
              <a:t>2</a:t>
            </a:r>
            <a:r>
              <a:rPr lang="en-US" b="1" dirty="0">
                <a:solidFill>
                  <a:schemeClr val="bg1"/>
                </a:solidFill>
              </a:rPr>
              <a:t>,</a:t>
            </a:r>
            <a:r>
              <a:rPr lang="en-US" b="1" baseline="30000" dirty="0">
                <a:solidFill>
                  <a:schemeClr val="bg1"/>
                </a:solidFill>
              </a:rPr>
              <a:t> </a:t>
            </a:r>
            <a:r>
              <a:rPr lang="en-US" b="1" dirty="0">
                <a:solidFill>
                  <a:schemeClr val="bg1"/>
                </a:solidFill>
              </a:rPr>
              <a:t>Raghavan Srinivasan</a:t>
            </a:r>
            <a:r>
              <a:rPr lang="en-US" b="1" baseline="30000" dirty="0">
                <a:solidFill>
                  <a:schemeClr val="bg1"/>
                </a:solidFill>
              </a:rPr>
              <a:t>5</a:t>
            </a:r>
            <a:r>
              <a:rPr lang="en-US" b="1" dirty="0">
                <a:solidFill>
                  <a:schemeClr val="bg1"/>
                </a:solidFill>
              </a:rPr>
              <a:t>, Venkat Lakshmi</a:t>
            </a:r>
            <a:r>
              <a:rPr lang="en-US" b="1" baseline="30000" dirty="0">
                <a:solidFill>
                  <a:schemeClr val="bg1"/>
                </a:solidFill>
              </a:rPr>
              <a:t>6</a:t>
            </a:r>
          </a:p>
        </p:txBody>
      </p:sp>
      <p:pic>
        <p:nvPicPr>
          <p:cNvPr id="4" name="Picture 3">
            <a:extLst>
              <a:ext uri="{FF2B5EF4-FFF2-40B4-BE49-F238E27FC236}">
                <a16:creationId xmlns:a16="http://schemas.microsoft.com/office/drawing/2014/main" id="{66731779-46B0-0A41-8EBB-54275686F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738B1942-0A73-4048-9C13-6ADBEAF15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1" y="3741421"/>
            <a:ext cx="826604" cy="350987"/>
          </a:xfrm>
          <a:prstGeom prst="rect">
            <a:avLst/>
          </a:prstGeom>
        </p:spPr>
      </p:pic>
      <p:pic>
        <p:nvPicPr>
          <p:cNvPr id="6" name="Picture 5" descr="goddardlogo_blue.png">
            <a:extLst>
              <a:ext uri="{FF2B5EF4-FFF2-40B4-BE49-F238E27FC236}">
                <a16:creationId xmlns:a16="http://schemas.microsoft.com/office/drawing/2014/main" id="{D16458D6-D229-FD4E-9E21-1415D8188C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7" name="Picture 6">
            <a:extLst>
              <a:ext uri="{FF2B5EF4-FFF2-40B4-BE49-F238E27FC236}">
                <a16:creationId xmlns:a16="http://schemas.microsoft.com/office/drawing/2014/main" id="{F3E01860-EE47-994F-83C1-DE3C5CF31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78" y="4154802"/>
            <a:ext cx="581876" cy="581876"/>
          </a:xfrm>
          <a:prstGeom prst="rect">
            <a:avLst/>
          </a:prstGeom>
        </p:spPr>
      </p:pic>
      <p:sp>
        <p:nvSpPr>
          <p:cNvPr id="9" name="Rectangle 8">
            <a:extLst>
              <a:ext uri="{FF2B5EF4-FFF2-40B4-BE49-F238E27FC236}">
                <a16:creationId xmlns:a16="http://schemas.microsoft.com/office/drawing/2014/main" id="{0E7BF4D3-3A8A-1B44-A25F-AB7D4B8AEF91}"/>
              </a:ext>
            </a:extLst>
          </p:cNvPr>
          <p:cNvSpPr/>
          <p:nvPr/>
        </p:nvSpPr>
        <p:spPr>
          <a:xfrm>
            <a:off x="-1" y="1898306"/>
            <a:ext cx="8910174" cy="830997"/>
          </a:xfrm>
          <a:prstGeom prst="rect">
            <a:avLst/>
          </a:prstGeom>
        </p:spPr>
        <p:txBody>
          <a:bodyPr wrap="square">
            <a:spAutoFit/>
          </a:bodyPr>
          <a:lstStyle/>
          <a:p>
            <a:r>
              <a:rPr lang="en-US" sz="1600" baseline="30000" dirty="0">
                <a:solidFill>
                  <a:schemeClr val="bg1"/>
                </a:solidFill>
              </a:rPr>
              <a:t>1</a:t>
            </a:r>
            <a:r>
              <a:rPr lang="en-US" sz="1600" dirty="0">
                <a:solidFill>
                  <a:schemeClr val="bg1"/>
                </a:solidFill>
              </a:rPr>
              <a:t>NASA Goddard Space Flight Center, </a:t>
            </a:r>
            <a:r>
              <a:rPr lang="en-US" sz="1600" baseline="30000" dirty="0">
                <a:solidFill>
                  <a:schemeClr val="bg1"/>
                </a:solidFill>
              </a:rPr>
              <a:t>2</a:t>
            </a:r>
            <a:r>
              <a:rPr lang="en-US" sz="1600" dirty="0">
                <a:solidFill>
                  <a:schemeClr val="bg1"/>
                </a:solidFill>
              </a:rPr>
              <a:t>Brigham Young University,</a:t>
            </a:r>
            <a:r>
              <a:rPr lang="en-US" sz="1600" baseline="30000" dirty="0">
                <a:solidFill>
                  <a:schemeClr val="bg1"/>
                </a:solidFill>
              </a:rPr>
              <a:t>3</a:t>
            </a:r>
            <a:r>
              <a:rPr lang="en-US" sz="1600" dirty="0">
                <a:solidFill>
                  <a:schemeClr val="bg1"/>
                </a:solidFill>
              </a:rPr>
              <a:t>NASA Marshall Space Flight Center, </a:t>
            </a:r>
            <a:r>
              <a:rPr lang="en-US" sz="1600" baseline="30000" dirty="0">
                <a:solidFill>
                  <a:schemeClr val="bg1"/>
                </a:solidFill>
              </a:rPr>
              <a:t>4</a:t>
            </a:r>
            <a:r>
              <a:rPr lang="en-US" sz="1600" dirty="0">
                <a:solidFill>
                  <a:schemeClr val="bg1"/>
                </a:solidFill>
              </a:rPr>
              <a:t>Asian Disaster Preparedness Center, </a:t>
            </a:r>
            <a:r>
              <a:rPr lang="en-US" sz="1600" baseline="30000" dirty="0">
                <a:solidFill>
                  <a:schemeClr val="bg1"/>
                </a:solidFill>
              </a:rPr>
              <a:t>5</a:t>
            </a:r>
            <a:r>
              <a:rPr lang="en-US" sz="1600" dirty="0">
                <a:solidFill>
                  <a:schemeClr val="bg1"/>
                </a:solidFill>
              </a:rPr>
              <a:t>Texas A&amp;M University, </a:t>
            </a:r>
            <a:r>
              <a:rPr lang="en-US" sz="1600" baseline="30000" dirty="0">
                <a:solidFill>
                  <a:schemeClr val="bg1"/>
                </a:solidFill>
              </a:rPr>
              <a:t>6</a:t>
            </a:r>
            <a:r>
              <a:rPr lang="en-US" sz="1600" dirty="0">
                <a:solidFill>
                  <a:schemeClr val="bg1"/>
                </a:solidFill>
              </a:rPr>
              <a:t>University of Virginia </a:t>
            </a:r>
          </a:p>
          <a:p>
            <a:r>
              <a:rPr lang="en-US" sz="1600" baseline="30000" dirty="0">
                <a:solidFill>
                  <a:schemeClr val="bg1"/>
                </a:solidFill>
              </a:rPr>
              <a:t>*</a:t>
            </a:r>
            <a:r>
              <a:rPr lang="en-US" sz="1600" dirty="0">
                <a:solidFill>
                  <a:schemeClr val="bg1"/>
                </a:solidFill>
                <a:hlinkClick r:id="rId8">
                  <a:extLst>
                    <a:ext uri="{A12FA001-AC4F-418D-AE19-62706E023703}">
                      <ahyp:hlinkClr xmlns:ahyp="http://schemas.microsoft.com/office/drawing/2018/hyperlinkcolor" val="tx"/>
                    </a:ext>
                  </a:extLst>
                </a:hlinkClick>
              </a:rPr>
              <a:t>Ibrahim.mohammed@nasa.gov</a:t>
            </a:r>
            <a:endParaRPr lang="en-US" sz="1600" dirty="0">
              <a:solidFill>
                <a:schemeClr val="bg1"/>
              </a:solidFill>
            </a:endParaRPr>
          </a:p>
        </p:txBody>
      </p:sp>
      <p:pic>
        <p:nvPicPr>
          <p:cNvPr id="10" name="Picture 9">
            <a:extLst>
              <a:ext uri="{FF2B5EF4-FFF2-40B4-BE49-F238E27FC236}">
                <a16:creationId xmlns:a16="http://schemas.microsoft.com/office/drawing/2014/main" id="{9A8BEEEC-594C-2E49-9163-77342BF7AF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pic>
        <p:nvPicPr>
          <p:cNvPr id="13" name="Picture 12">
            <a:extLst>
              <a:ext uri="{FF2B5EF4-FFF2-40B4-BE49-F238E27FC236}">
                <a16:creationId xmlns:a16="http://schemas.microsoft.com/office/drawing/2014/main" id="{8FE85570-9CD0-2C42-9DB6-4D43701A66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8274" y="4218028"/>
            <a:ext cx="958101" cy="459889"/>
          </a:xfrm>
          <a:prstGeom prst="rect">
            <a:avLst/>
          </a:prstGeom>
        </p:spPr>
      </p:pic>
      <p:pic>
        <p:nvPicPr>
          <p:cNvPr id="14" name="Picture 13">
            <a:extLst>
              <a:ext uri="{FF2B5EF4-FFF2-40B4-BE49-F238E27FC236}">
                <a16:creationId xmlns:a16="http://schemas.microsoft.com/office/drawing/2014/main" id="{A6DC2A8D-BE51-7840-ADAC-9B40ECC98032}"/>
              </a:ext>
            </a:extLst>
          </p:cNvPr>
          <p:cNvPicPr>
            <a:picLocks noChangeAspect="1"/>
          </p:cNvPicPr>
          <p:nvPr/>
        </p:nvPicPr>
        <p:blipFill rotWithShape="1">
          <a:blip r:embed="rId11">
            <a:extLst>
              <a:ext uri="{28A0092B-C50C-407E-A947-70E740481C1C}">
                <a14:useLocalDpi xmlns:a14="http://schemas.microsoft.com/office/drawing/2010/main" val="0"/>
              </a:ext>
            </a:extLst>
          </a:blip>
          <a:srcRect l="10253" t="15006" r="9253" b="17646"/>
          <a:stretch/>
        </p:blipFill>
        <p:spPr>
          <a:xfrm>
            <a:off x="978274" y="4761282"/>
            <a:ext cx="862385" cy="332248"/>
          </a:xfrm>
          <a:prstGeom prst="rect">
            <a:avLst/>
          </a:prstGeom>
        </p:spPr>
      </p:pic>
      <p:sp>
        <p:nvSpPr>
          <p:cNvPr id="19" name="Rectangle 18">
            <a:extLst>
              <a:ext uri="{FF2B5EF4-FFF2-40B4-BE49-F238E27FC236}">
                <a16:creationId xmlns:a16="http://schemas.microsoft.com/office/drawing/2014/main" id="{667DB610-E471-AE4A-8FC4-7E0C2C06E5ED}"/>
              </a:ext>
            </a:extLst>
          </p:cNvPr>
          <p:cNvSpPr/>
          <p:nvPr/>
        </p:nvSpPr>
        <p:spPr>
          <a:xfrm>
            <a:off x="2066959" y="4421107"/>
            <a:ext cx="3238169" cy="707886"/>
          </a:xfrm>
          <a:prstGeom prst="rect">
            <a:avLst/>
          </a:prstGeom>
        </p:spPr>
        <p:txBody>
          <a:bodyPr wrap="square">
            <a:spAutoFit/>
          </a:bodyPr>
          <a:lstStyle/>
          <a:p>
            <a:r>
              <a:rPr lang="en-US" sz="1200" i="1" baseline="30000" dirty="0">
                <a:solidFill>
                  <a:schemeClr val="bg1"/>
                </a:solidFill>
              </a:rPr>
              <a:t>This work was fully supported by the National Aeronautics and Space Administration (NASA) Applied Sciences Grants entitled ‘Improved hydrologic decision support for the Lower Mekong River basin through integrated remote sensing and modeling’ (Grant # NNX16AT88G, and Grant # NNX16AT86G).</a:t>
            </a:r>
          </a:p>
        </p:txBody>
      </p:sp>
      <p:sp>
        <p:nvSpPr>
          <p:cNvPr id="20" name="TextBox 19">
            <a:extLst>
              <a:ext uri="{FF2B5EF4-FFF2-40B4-BE49-F238E27FC236}">
                <a16:creationId xmlns:a16="http://schemas.microsoft.com/office/drawing/2014/main" id="{9E204356-F605-664E-807D-3B681BD53A5F}"/>
              </a:ext>
            </a:extLst>
          </p:cNvPr>
          <p:cNvSpPr txBox="1"/>
          <p:nvPr/>
        </p:nvSpPr>
        <p:spPr>
          <a:xfrm>
            <a:off x="8289438" y="3658830"/>
            <a:ext cx="667282"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21" name="Picture 20">
            <a:extLst>
              <a:ext uri="{FF2B5EF4-FFF2-40B4-BE49-F238E27FC236}">
                <a16:creationId xmlns:a16="http://schemas.microsoft.com/office/drawing/2014/main" id="{32FF3D45-F0EF-E34D-B66E-64810894B5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5985" y="3800513"/>
            <a:ext cx="574188" cy="792335"/>
          </a:xfrm>
          <a:prstGeom prst="rect">
            <a:avLst/>
          </a:prstGeom>
        </p:spPr>
      </p:pic>
      <p:pic>
        <p:nvPicPr>
          <p:cNvPr id="23" name="Graphic 22">
            <a:extLst>
              <a:ext uri="{FF2B5EF4-FFF2-40B4-BE49-F238E27FC236}">
                <a16:creationId xmlns:a16="http://schemas.microsoft.com/office/drawing/2014/main" id="{B3B4C161-C7C1-1C48-BF98-DE8EB2637DA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11523" t="25483" r="11822" b="27769"/>
          <a:stretch/>
        </p:blipFill>
        <p:spPr>
          <a:xfrm>
            <a:off x="978274" y="3882975"/>
            <a:ext cx="1049572" cy="274321"/>
          </a:xfrm>
          <a:prstGeom prst="rect">
            <a:avLst/>
          </a:prstGeom>
        </p:spPr>
      </p:pic>
      <p:pic>
        <p:nvPicPr>
          <p:cNvPr id="25" name="Picture 24">
            <a:extLst>
              <a:ext uri="{FF2B5EF4-FFF2-40B4-BE49-F238E27FC236}">
                <a16:creationId xmlns:a16="http://schemas.microsoft.com/office/drawing/2014/main" id="{FC0DC298-0960-BB46-B316-801DCA277D27}"/>
              </a:ext>
            </a:extLst>
          </p:cNvPr>
          <p:cNvPicPr>
            <a:picLocks noChangeAspect="1"/>
          </p:cNvPicPr>
          <p:nvPr/>
        </p:nvPicPr>
        <p:blipFill rotWithShape="1">
          <a:blip r:embed="rId15"/>
          <a:srcRect l="14339" t="19525" r="11270" b="18003"/>
          <a:stretch/>
        </p:blipFill>
        <p:spPr>
          <a:xfrm>
            <a:off x="978274" y="3300752"/>
            <a:ext cx="614239" cy="435507"/>
          </a:xfrm>
          <a:prstGeom prst="rect">
            <a:avLst/>
          </a:prstGeom>
        </p:spPr>
      </p:pic>
      <p:pic>
        <p:nvPicPr>
          <p:cNvPr id="27" name="Graphic 26">
            <a:extLst>
              <a:ext uri="{FF2B5EF4-FFF2-40B4-BE49-F238E27FC236}">
                <a16:creationId xmlns:a16="http://schemas.microsoft.com/office/drawing/2014/main" id="{0E76CCEA-D314-A842-9339-B569F52370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100" y="3226088"/>
            <a:ext cx="748209" cy="484136"/>
          </a:xfrm>
          <a:prstGeom prst="rect">
            <a:avLst/>
          </a:prstGeom>
        </p:spPr>
      </p:pic>
      <p:sp>
        <p:nvSpPr>
          <p:cNvPr id="8" name="TextBox 7">
            <a:extLst>
              <a:ext uri="{FF2B5EF4-FFF2-40B4-BE49-F238E27FC236}">
                <a16:creationId xmlns:a16="http://schemas.microsoft.com/office/drawing/2014/main" id="{1460553D-DB80-7544-9816-99A57568522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Tree>
    <p:extLst>
      <p:ext uri="{BB962C8B-B14F-4D97-AF65-F5344CB8AC3E}">
        <p14:creationId xmlns:p14="http://schemas.microsoft.com/office/powerpoint/2010/main" val="1906287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8DB1-7EF1-BC41-9734-D623EF9CC662}"/>
              </a:ext>
            </a:extLst>
          </p:cNvPr>
          <p:cNvSpPr>
            <a:spLocks noGrp="1"/>
          </p:cNvSpPr>
          <p:nvPr>
            <p:ph type="title"/>
          </p:nvPr>
        </p:nvSpPr>
        <p:spPr/>
        <p:txBody>
          <a:bodyPr/>
          <a:lstStyle/>
          <a:p>
            <a:r>
              <a:rPr lang="en-US" dirty="0">
                <a:solidFill>
                  <a:schemeClr val="bg1"/>
                </a:solidFill>
              </a:rPr>
              <a:t>NASAaccess Info</a:t>
            </a:r>
          </a:p>
        </p:txBody>
      </p:sp>
      <p:sp>
        <p:nvSpPr>
          <p:cNvPr id="3" name="Content Placeholder 2">
            <a:extLst>
              <a:ext uri="{FF2B5EF4-FFF2-40B4-BE49-F238E27FC236}">
                <a16:creationId xmlns:a16="http://schemas.microsoft.com/office/drawing/2014/main" id="{8C758C13-9E71-B84E-B074-EFA9E493CFEC}"/>
              </a:ext>
            </a:extLst>
          </p:cNvPr>
          <p:cNvSpPr>
            <a:spLocks noGrp="1"/>
          </p:cNvSpPr>
          <p:nvPr>
            <p:ph sz="half" idx="1"/>
          </p:nvPr>
        </p:nvSpPr>
        <p:spPr>
          <a:xfrm>
            <a:off x="634876" y="1021949"/>
            <a:ext cx="8018393" cy="3262547"/>
          </a:xfrm>
          <a:solidFill>
            <a:schemeClr val="bg1"/>
          </a:solidFill>
        </p:spPr>
        <p:txBody>
          <a:bodyPr>
            <a:normAutofit lnSpcReduction="10000"/>
          </a:bodyPr>
          <a:lstStyle/>
          <a:p>
            <a:r>
              <a:rPr lang="en-US" sz="1500" dirty="0"/>
              <a:t>The NASAaccess Tethys App is a web platform developed to generate weather input files needed for the Soil and Water Assessment Tool (SWAT) and other hydrologic models. </a:t>
            </a:r>
          </a:p>
          <a:p>
            <a:r>
              <a:rPr lang="en-US" sz="1500" dirty="0"/>
              <a:t>More information about methodologies used in NASAaccess can be obtained from Mohammed et al., 2018 (</a:t>
            </a:r>
            <a:r>
              <a:rPr lang="en-US" sz="1500" dirty="0">
                <a:hlinkClick r:id="rId3">
                  <a:extLst>
                    <a:ext uri="{A12FA001-AC4F-418D-AE19-62706E023703}">
                      <ahyp:hlinkClr xmlns:ahyp="http://schemas.microsoft.com/office/drawing/2018/hyperlinkcolor" val="tx"/>
                    </a:ext>
                  </a:extLst>
                </a:hlinkClick>
              </a:rPr>
              <a:t>https://doi.org/10.3390/rs10060885</a:t>
            </a:r>
            <a:r>
              <a:rPr lang="en-US" sz="1500" dirty="0"/>
              <a:t>). </a:t>
            </a:r>
          </a:p>
          <a:p>
            <a:r>
              <a:rPr lang="en-US" sz="1500" dirty="0"/>
              <a:t>This application was built to provide a user interface for accessing the NASAaccess R package without needing a local installation of R or setting a user account at </a:t>
            </a:r>
            <a:r>
              <a:rPr lang="en-US" sz="1500" dirty="0">
                <a:hlinkClick r:id="rId4">
                  <a:extLst>
                    <a:ext uri="{A12FA001-AC4F-418D-AE19-62706E023703}">
                      <ahyp:hlinkClr xmlns:ahyp="http://schemas.microsoft.com/office/drawing/2018/hyperlinkcolor" val="tx"/>
                    </a:ext>
                  </a:extLst>
                </a:hlinkClick>
              </a:rPr>
              <a:t>NASA GES DISC</a:t>
            </a:r>
            <a:r>
              <a:rPr lang="en-US" sz="1500" dirty="0"/>
              <a:t>. </a:t>
            </a:r>
          </a:p>
          <a:p>
            <a:r>
              <a:rPr lang="en-US" sz="1500" b="1" dirty="0"/>
              <a:t>How To</a:t>
            </a:r>
            <a:r>
              <a:rPr lang="en-US" sz="1500" dirty="0"/>
              <a:t>  Access GPM/TRMM/GLDAS data products using </a:t>
            </a:r>
            <a:r>
              <a:rPr lang="en-US" sz="1500" dirty="0" err="1"/>
              <a:t>NASAaccess</a:t>
            </a:r>
            <a:r>
              <a:rPr lang="en-US" sz="1500" dirty="0"/>
              <a:t> Tethys App:</a:t>
            </a:r>
          </a:p>
          <a:p>
            <a:pPr lvl="1"/>
            <a:r>
              <a:rPr lang="en-US" sz="1275" dirty="0"/>
              <a:t>Select a watershed or upload your own.</a:t>
            </a:r>
          </a:p>
          <a:p>
            <a:pPr lvl="1"/>
            <a:r>
              <a:rPr lang="en-US" sz="1275" dirty="0"/>
              <a:t>Select a DEM or upload your own.</a:t>
            </a:r>
          </a:p>
          <a:p>
            <a:pPr lvl="1"/>
            <a:r>
              <a:rPr lang="en-US" sz="1275" dirty="0"/>
              <a:t>Select a date range.</a:t>
            </a:r>
          </a:p>
          <a:p>
            <a:pPr lvl="1"/>
            <a:r>
              <a:rPr lang="en-US" sz="1275" dirty="0"/>
              <a:t>Select at least one of the NASAaccess functions.</a:t>
            </a:r>
          </a:p>
          <a:p>
            <a:pPr lvl="1"/>
            <a:r>
              <a:rPr lang="en-US" sz="1275" dirty="0"/>
              <a:t>Click the "Run NASAaccess" button.</a:t>
            </a:r>
          </a:p>
          <a:p>
            <a:pPr lvl="1"/>
            <a:r>
              <a:rPr lang="en-US" sz="1275" dirty="0"/>
              <a:t>Provide an email address for the app to contact you when the data is ready and click "Submit”.</a:t>
            </a:r>
          </a:p>
          <a:p>
            <a:pPr lvl="1"/>
            <a:r>
              <a:rPr lang="en-US" sz="1275" dirty="0"/>
              <a:t>Navigate the the </a:t>
            </a:r>
            <a:r>
              <a:rPr lang="en-US" sz="1275" dirty="0" err="1"/>
              <a:t>NASAaaccess</a:t>
            </a:r>
            <a:r>
              <a:rPr lang="en-US" sz="1275" dirty="0"/>
              <a:t> web application (in the same app portal) to download the data.</a:t>
            </a:r>
          </a:p>
          <a:p>
            <a:endParaRPr lang="en-US" sz="1500" dirty="0"/>
          </a:p>
        </p:txBody>
      </p:sp>
      <p:pic>
        <p:nvPicPr>
          <p:cNvPr id="6" name="Picture 5">
            <a:extLst>
              <a:ext uri="{FF2B5EF4-FFF2-40B4-BE49-F238E27FC236}">
                <a16:creationId xmlns:a16="http://schemas.microsoft.com/office/drawing/2014/main" id="{31C3148E-A337-4C41-ADC9-C4E549584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8" name="Picture 7" descr="goddardlogo_blue.png">
            <a:extLst>
              <a:ext uri="{FF2B5EF4-FFF2-40B4-BE49-F238E27FC236}">
                <a16:creationId xmlns:a16="http://schemas.microsoft.com/office/drawing/2014/main" id="{387B842E-BF63-EE40-82A8-49A949FCBE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8" name="Picture 17">
            <a:extLst>
              <a:ext uri="{FF2B5EF4-FFF2-40B4-BE49-F238E27FC236}">
                <a16:creationId xmlns:a16="http://schemas.microsoft.com/office/drawing/2014/main" id="{FDCF2945-6450-C64B-8B84-34597B2BA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19" name="TextBox 18">
            <a:extLst>
              <a:ext uri="{FF2B5EF4-FFF2-40B4-BE49-F238E27FC236}">
                <a16:creationId xmlns:a16="http://schemas.microsoft.com/office/drawing/2014/main" id="{762F5FE8-237C-FF4D-9063-E7184C089692}"/>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0" name="Picture 9">
            <a:hlinkClick r:id="rId8" action="ppaction://hlinksldjump"/>
            <a:extLst>
              <a:ext uri="{FF2B5EF4-FFF2-40B4-BE49-F238E27FC236}">
                <a16:creationId xmlns:a16="http://schemas.microsoft.com/office/drawing/2014/main" id="{FCF078EF-11A8-0541-8DCA-16B2BDA56826}"/>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8B871E96-5373-D746-9722-B01938567BC2}"/>
              </a:ext>
            </a:extLst>
          </p:cNvPr>
          <p:cNvSpPr txBox="1"/>
          <p:nvPr/>
        </p:nvSpPr>
        <p:spPr>
          <a:xfrm>
            <a:off x="8043372" y="3726130"/>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solidFill>
                  <a:schemeClr val="tx1"/>
                </a:solidFill>
              </a:rPr>
              <a:t>Try our Apps!</a:t>
            </a:r>
          </a:p>
        </p:txBody>
      </p:sp>
      <p:pic>
        <p:nvPicPr>
          <p:cNvPr id="12" name="Picture 11">
            <a:extLst>
              <a:ext uri="{FF2B5EF4-FFF2-40B4-BE49-F238E27FC236}">
                <a16:creationId xmlns:a16="http://schemas.microsoft.com/office/drawing/2014/main" id="{A9CACEC8-8A6A-634B-8857-0D05DB9103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4250" y="3845624"/>
            <a:ext cx="574188" cy="792335"/>
          </a:xfrm>
          <a:prstGeom prst="rect">
            <a:avLst/>
          </a:prstGeom>
        </p:spPr>
      </p:pic>
      <p:pic>
        <p:nvPicPr>
          <p:cNvPr id="13" name="Picture 12">
            <a:hlinkClick r:id="rId11" action="ppaction://hlinksldjump"/>
            <a:extLst>
              <a:ext uri="{FF2B5EF4-FFF2-40B4-BE49-F238E27FC236}">
                <a16:creationId xmlns:a16="http://schemas.microsoft.com/office/drawing/2014/main" id="{CC3E263C-40B4-A245-8FBD-77E3B5E99840}"/>
              </a:ext>
            </a:extLst>
          </p:cNvPr>
          <p:cNvPicPr>
            <a:picLocks noChangeAspect="1"/>
          </p:cNvPicPr>
          <p:nvPr/>
        </p:nvPicPr>
        <p:blipFill>
          <a:blip r:embed="rId12"/>
          <a:stretch>
            <a:fillRect/>
          </a:stretch>
        </p:blipFill>
        <p:spPr>
          <a:xfrm>
            <a:off x="92228" y="2305050"/>
            <a:ext cx="533400" cy="533400"/>
          </a:xfrm>
          <a:prstGeom prst="rect">
            <a:avLst/>
          </a:prstGeom>
        </p:spPr>
      </p:pic>
    </p:spTree>
    <p:extLst>
      <p:ext uri="{BB962C8B-B14F-4D97-AF65-F5344CB8AC3E}">
        <p14:creationId xmlns:p14="http://schemas.microsoft.com/office/powerpoint/2010/main" val="1308465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7F034-EE65-AA40-B72C-3952C1B0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C1113A4D-28FC-444C-A4ED-1EBBCC6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2" name="TextBox 21">
            <a:extLst>
              <a:ext uri="{FF2B5EF4-FFF2-40B4-BE49-F238E27FC236}">
                <a16:creationId xmlns:a16="http://schemas.microsoft.com/office/drawing/2014/main" id="{04D383B9-7002-4946-B95E-1D488F5DF46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
        <p:nvSpPr>
          <p:cNvPr id="24" name="Rectangle 23">
            <a:hlinkClick r:id="rId5" action="ppaction://hlinksldjump"/>
            <a:extLst>
              <a:ext uri="{FF2B5EF4-FFF2-40B4-BE49-F238E27FC236}">
                <a16:creationId xmlns:a16="http://schemas.microsoft.com/office/drawing/2014/main" id="{1424A586-DF80-E141-B495-CB13B04DF357}"/>
              </a:ext>
            </a:extLst>
          </p:cNvPr>
          <p:cNvSpPr/>
          <p:nvPr/>
        </p:nvSpPr>
        <p:spPr>
          <a:xfrm>
            <a:off x="6123576" y="1841503"/>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 SWAT-online</a:t>
            </a:r>
          </a:p>
        </p:txBody>
      </p:sp>
      <p:sp>
        <p:nvSpPr>
          <p:cNvPr id="25" name="Rectangle 24">
            <a:hlinkClick r:id="rId6" action="ppaction://hlinksldjump"/>
            <a:extLst>
              <a:ext uri="{FF2B5EF4-FFF2-40B4-BE49-F238E27FC236}">
                <a16:creationId xmlns:a16="http://schemas.microsoft.com/office/drawing/2014/main" id="{C0283665-D8ED-D145-8700-50253CD63D64}"/>
              </a:ext>
            </a:extLst>
          </p:cNvPr>
          <p:cNvSpPr/>
          <p:nvPr/>
        </p:nvSpPr>
        <p:spPr>
          <a:xfrm>
            <a:off x="3391580" y="285485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FFFF00"/>
                </a:solidFill>
              </a:rPr>
              <a:t>Soil &amp; Water Assessment Tool (SWAT)</a:t>
            </a:r>
          </a:p>
        </p:txBody>
      </p:sp>
      <p:sp>
        <p:nvSpPr>
          <p:cNvPr id="26" name="Rectangle 25">
            <a:hlinkClick r:id="rId7" action="ppaction://hlinksldjump"/>
            <a:extLst>
              <a:ext uri="{FF2B5EF4-FFF2-40B4-BE49-F238E27FC236}">
                <a16:creationId xmlns:a16="http://schemas.microsoft.com/office/drawing/2014/main" id="{09B74BF5-FE09-214B-9316-1E118DA6AF4F}"/>
              </a:ext>
            </a:extLst>
          </p:cNvPr>
          <p:cNvSpPr/>
          <p:nvPr/>
        </p:nvSpPr>
        <p:spPr>
          <a:xfrm>
            <a:off x="3391580" y="1841503"/>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FF00"/>
                </a:solidFill>
              </a:rPr>
              <a:t>Lower Mekong River Basin Model (Case Study)</a:t>
            </a:r>
          </a:p>
        </p:txBody>
      </p:sp>
      <p:pic>
        <p:nvPicPr>
          <p:cNvPr id="28" name="Picture 27" descr="goddardlogo_blue.png">
            <a:extLst>
              <a:ext uri="{FF2B5EF4-FFF2-40B4-BE49-F238E27FC236}">
                <a16:creationId xmlns:a16="http://schemas.microsoft.com/office/drawing/2014/main" id="{79AD54C3-DC14-6F46-A346-7B5F82C798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5" name="Rectangle 34">
            <a:hlinkClick r:id="rId9"/>
            <a:extLst>
              <a:ext uri="{FF2B5EF4-FFF2-40B4-BE49-F238E27FC236}">
                <a16:creationId xmlns:a16="http://schemas.microsoft.com/office/drawing/2014/main" id="{60582550-95F9-9F49-B9C5-1CF92EA5FC3B}"/>
              </a:ext>
            </a:extLst>
          </p:cNvPr>
          <p:cNvSpPr/>
          <p:nvPr/>
        </p:nvSpPr>
        <p:spPr>
          <a:xfrm>
            <a:off x="800100" y="2875227"/>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Online Demo</a:t>
            </a:r>
          </a:p>
        </p:txBody>
      </p:sp>
      <p:pic>
        <p:nvPicPr>
          <p:cNvPr id="15" name="Picture 14">
            <a:hlinkClick r:id="rId10" action="ppaction://hlinksldjump"/>
            <a:extLst>
              <a:ext uri="{FF2B5EF4-FFF2-40B4-BE49-F238E27FC236}">
                <a16:creationId xmlns:a16="http://schemas.microsoft.com/office/drawing/2014/main" id="{57546B97-1F40-2B44-8AA2-B080D8B09F2D}"/>
              </a:ext>
            </a:extLst>
          </p:cNvPr>
          <p:cNvPicPr>
            <a:picLocks noChangeAspect="1"/>
          </p:cNvPicPr>
          <p:nvPr/>
        </p:nvPicPr>
        <p:blipFill>
          <a:blip r:embed="rId11">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29506EAD-5FF0-C840-9B42-BC8B2FEBC8F1}"/>
              </a:ext>
            </a:extLst>
          </p:cNvPr>
          <p:cNvSpPr txBox="1"/>
          <p:nvPr/>
        </p:nvSpPr>
        <p:spPr>
          <a:xfrm>
            <a:off x="5025267" y="370073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7" name="Picture 16">
            <a:extLst>
              <a:ext uri="{FF2B5EF4-FFF2-40B4-BE49-F238E27FC236}">
                <a16:creationId xmlns:a16="http://schemas.microsoft.com/office/drawing/2014/main" id="{50C4BB30-9B5E-3D4E-AD5E-338C50F73B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4570" y="3820232"/>
            <a:ext cx="574188" cy="792335"/>
          </a:xfrm>
          <a:prstGeom prst="rect">
            <a:avLst/>
          </a:prstGeom>
        </p:spPr>
      </p:pic>
      <p:sp>
        <p:nvSpPr>
          <p:cNvPr id="19" name="Rectangle 18">
            <a:hlinkClick r:id="rId13" action="ppaction://hlinksldjump"/>
            <a:extLst>
              <a:ext uri="{FF2B5EF4-FFF2-40B4-BE49-F238E27FC236}">
                <a16:creationId xmlns:a16="http://schemas.microsoft.com/office/drawing/2014/main" id="{07132ED4-629D-6544-A36D-7C1427662F94}"/>
              </a:ext>
            </a:extLst>
          </p:cNvPr>
          <p:cNvSpPr/>
          <p:nvPr/>
        </p:nvSpPr>
        <p:spPr>
          <a:xfrm>
            <a:off x="6154284"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Motivation</a:t>
            </a:r>
          </a:p>
        </p:txBody>
      </p:sp>
    </p:spTree>
    <p:extLst>
      <p:ext uri="{BB962C8B-B14F-4D97-AF65-F5344CB8AC3E}">
        <p14:creationId xmlns:p14="http://schemas.microsoft.com/office/powerpoint/2010/main" val="24279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83FA46-1F62-F441-BA5F-C581BDD3EE2D}"/>
              </a:ext>
            </a:extLst>
          </p:cNvPr>
          <p:cNvSpPr>
            <a:spLocks noGrp="1"/>
          </p:cNvSpPr>
          <p:nvPr>
            <p:ph type="title"/>
          </p:nvPr>
        </p:nvSpPr>
        <p:spPr>
          <a:xfrm>
            <a:off x="844267" y="111398"/>
            <a:ext cx="7361134" cy="841936"/>
          </a:xfrm>
        </p:spPr>
        <p:txBody>
          <a:bodyPr vert="horz" lIns="68580" tIns="34290" rIns="68580" bIns="34290" rtlCol="0" anchor="ctr">
            <a:noAutofit/>
          </a:bodyPr>
          <a:lstStyle/>
          <a:p>
            <a:r>
              <a:rPr lang="en-US" sz="3600" b="1" dirty="0">
                <a:solidFill>
                  <a:schemeClr val="bg1"/>
                </a:solidFill>
              </a:rPr>
              <a:t>Case Study: Lower Mekong River Basin</a:t>
            </a:r>
          </a:p>
        </p:txBody>
      </p:sp>
      <p:sp>
        <p:nvSpPr>
          <p:cNvPr id="5" name="Content Placeholder 4">
            <a:extLst>
              <a:ext uri="{FF2B5EF4-FFF2-40B4-BE49-F238E27FC236}">
                <a16:creationId xmlns:a16="http://schemas.microsoft.com/office/drawing/2014/main" id="{0FCA74A8-67B2-3144-A09A-5C2F599CF488}"/>
              </a:ext>
            </a:extLst>
          </p:cNvPr>
          <p:cNvSpPr>
            <a:spLocks noGrp="1"/>
          </p:cNvSpPr>
          <p:nvPr>
            <p:ph sz="half" idx="1"/>
          </p:nvPr>
        </p:nvSpPr>
        <p:spPr>
          <a:xfrm>
            <a:off x="632242" y="1212455"/>
            <a:ext cx="4312133" cy="3119510"/>
          </a:xfrm>
          <a:solidFill>
            <a:schemeClr val="bg1"/>
          </a:solidFill>
        </p:spPr>
        <p:txBody>
          <a:bodyPr>
            <a:normAutofit fontScale="85000" lnSpcReduction="20000"/>
          </a:bodyPr>
          <a:lstStyle/>
          <a:p>
            <a:pPr lvl="0"/>
            <a:r>
              <a:rPr lang="en-US" dirty="0"/>
              <a:t>Multiple satellite-based earth observations and traditional station data along with the Soil &amp; Water Assessment Tool (SWAT) hydrologic model were employed to enhance the Lower Mekong River Basin region’s hydrological decision support system.</a:t>
            </a:r>
          </a:p>
          <a:p>
            <a:pPr lvl="0"/>
            <a:r>
              <a:rPr lang="en-US" dirty="0"/>
              <a:t>Input data was obtained using </a:t>
            </a:r>
            <a:r>
              <a:rPr lang="en-US" dirty="0" err="1"/>
              <a:t>NASAaccess</a:t>
            </a:r>
            <a:r>
              <a:rPr lang="en-US" dirty="0"/>
              <a:t> software.</a:t>
            </a:r>
          </a:p>
          <a:p>
            <a:pPr lvl="0"/>
            <a:r>
              <a:rPr lang="en-US" dirty="0"/>
              <a:t>Model input and output data is visualized and analyzed using SWAT-online web app.</a:t>
            </a:r>
          </a:p>
          <a:p>
            <a:pPr lvl="0"/>
            <a:r>
              <a:rPr lang="en-US" dirty="0"/>
              <a:t>Results indicate that TRMM and GPM products have good quality over the southern part of the Lower Mekong River.</a:t>
            </a:r>
          </a:p>
          <a:p>
            <a:endParaRPr lang="en-US" dirty="0"/>
          </a:p>
        </p:txBody>
      </p:sp>
      <p:pic>
        <p:nvPicPr>
          <p:cNvPr id="8" name="Content Placeholder 7">
            <a:hlinkClick r:id="rId3"/>
            <a:extLst>
              <a:ext uri="{FF2B5EF4-FFF2-40B4-BE49-F238E27FC236}">
                <a16:creationId xmlns:a16="http://schemas.microsoft.com/office/drawing/2014/main" id="{346CC935-30AB-8945-8847-2F2D5AE58BEA}"/>
              </a:ext>
            </a:extLst>
          </p:cNvPr>
          <p:cNvPicPr>
            <a:picLocks noGrp="1" noChangeAspect="1"/>
          </p:cNvPicPr>
          <p:nvPr>
            <p:ph sz="half" idx="2"/>
          </p:nvPr>
        </p:nvPicPr>
        <p:blipFill>
          <a:blip r:embed="rId4"/>
          <a:stretch>
            <a:fillRect/>
          </a:stretch>
        </p:blipFill>
        <p:spPr>
          <a:xfrm>
            <a:off x="4937760" y="1212455"/>
            <a:ext cx="3952239" cy="3462131"/>
          </a:xfrm>
        </p:spPr>
      </p:pic>
      <p:pic>
        <p:nvPicPr>
          <p:cNvPr id="11" name="Picture 10" descr="goddardlogo_blue.png">
            <a:extLst>
              <a:ext uri="{FF2B5EF4-FFF2-40B4-BE49-F238E27FC236}">
                <a16:creationId xmlns:a16="http://schemas.microsoft.com/office/drawing/2014/main" id="{36A6193E-D419-6B46-8AA4-49F0F949CB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2" name="Picture 11">
            <a:extLst>
              <a:ext uri="{FF2B5EF4-FFF2-40B4-BE49-F238E27FC236}">
                <a16:creationId xmlns:a16="http://schemas.microsoft.com/office/drawing/2014/main" id="{979AC2AE-FC13-6E44-B7B3-677B66F02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sp>
        <p:nvSpPr>
          <p:cNvPr id="14" name="Rectangle 13">
            <a:extLst>
              <a:ext uri="{FF2B5EF4-FFF2-40B4-BE49-F238E27FC236}">
                <a16:creationId xmlns:a16="http://schemas.microsoft.com/office/drawing/2014/main" id="{24CEB61E-B850-E64A-AB12-403FC8A9B2BB}"/>
              </a:ext>
            </a:extLst>
          </p:cNvPr>
          <p:cNvSpPr/>
          <p:nvPr/>
        </p:nvSpPr>
        <p:spPr>
          <a:xfrm>
            <a:off x="5068349" y="950845"/>
            <a:ext cx="3818965" cy="261610"/>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3">
                  <a:extLst>
                    <a:ext uri="{A12FA001-AC4F-418D-AE19-62706E023703}">
                      <ahyp:hlinkClr xmlns:ahyp="http://schemas.microsoft.com/office/drawing/2018/hyperlinkcolor" val="tx"/>
                    </a:ext>
                  </a:extLst>
                </a:hlinkClick>
              </a:rPr>
              <a:t>http://</a:t>
            </a:r>
            <a:r>
              <a:rPr lang="en-US" sz="1100" dirty="0" err="1">
                <a:solidFill>
                  <a:srgbClr val="FF0000"/>
                </a:solidFill>
                <a:hlinkClick r:id="rId3">
                  <a:extLst>
                    <a:ext uri="{A12FA001-AC4F-418D-AE19-62706E023703}">
                      <ahyp:hlinkClr xmlns:ahyp="http://schemas.microsoft.com/office/drawing/2018/hyperlinkcolor" val="tx"/>
                    </a:ext>
                  </a:extLst>
                </a:hlinkClick>
              </a:rPr>
              <a:t>dx.doi.org</a:t>
            </a:r>
            <a:r>
              <a:rPr lang="en-US" sz="1100" dirty="0">
                <a:solidFill>
                  <a:srgbClr val="FF0000"/>
                </a:solidFill>
                <a:hlinkClick r:id="rId3">
                  <a:extLst>
                    <a:ext uri="{A12FA001-AC4F-418D-AE19-62706E023703}">
                      <ahyp:hlinkClr xmlns:ahyp="http://schemas.microsoft.com/office/drawing/2018/hyperlinkcolor" val="tx"/>
                    </a:ext>
                  </a:extLst>
                </a:hlinkClick>
              </a:rPr>
              <a:t>/10.3390/rs10060885</a:t>
            </a:r>
            <a:endParaRPr lang="en-US" sz="1100" dirty="0">
              <a:solidFill>
                <a:srgbClr val="FF0000"/>
              </a:solidFill>
            </a:endParaRPr>
          </a:p>
        </p:txBody>
      </p:sp>
      <p:pic>
        <p:nvPicPr>
          <p:cNvPr id="16" name="Picture 15">
            <a:extLst>
              <a:ext uri="{FF2B5EF4-FFF2-40B4-BE49-F238E27FC236}">
                <a16:creationId xmlns:a16="http://schemas.microsoft.com/office/drawing/2014/main" id="{05B8EC45-74DA-2E4A-B4FA-C097E2B78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1" name="TextBox 20">
            <a:extLst>
              <a:ext uri="{FF2B5EF4-FFF2-40B4-BE49-F238E27FC236}">
                <a16:creationId xmlns:a16="http://schemas.microsoft.com/office/drawing/2014/main" id="{D4504A34-3328-5046-97DF-FBE5358646AF}"/>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3" name="Picture 12">
            <a:hlinkClick r:id="rId8" action="ppaction://hlinksldjump"/>
            <a:extLst>
              <a:ext uri="{FF2B5EF4-FFF2-40B4-BE49-F238E27FC236}">
                <a16:creationId xmlns:a16="http://schemas.microsoft.com/office/drawing/2014/main" id="{B11D7F34-FE64-DB4B-9FC6-9A5D7621EDBD}"/>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hlinkClick r:id="" action="ppaction://hlinkshowjump?jump=nextslide"/>
            <a:extLst>
              <a:ext uri="{FF2B5EF4-FFF2-40B4-BE49-F238E27FC236}">
                <a16:creationId xmlns:a16="http://schemas.microsoft.com/office/drawing/2014/main" id="{F4736E44-BCCA-D644-85B8-2454E6FBF1DD}"/>
              </a:ext>
            </a:extLst>
          </p:cNvPr>
          <p:cNvPicPr>
            <a:picLocks noChangeAspect="1"/>
          </p:cNvPicPr>
          <p:nvPr/>
        </p:nvPicPr>
        <p:blipFill>
          <a:blip r:embed="rId10"/>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83153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837EF-223E-F44B-B718-FA3D66533341}"/>
              </a:ext>
            </a:extLst>
          </p:cNvPr>
          <p:cNvSpPr>
            <a:spLocks noGrp="1"/>
          </p:cNvSpPr>
          <p:nvPr>
            <p:ph type="title"/>
          </p:nvPr>
        </p:nvSpPr>
        <p:spPr>
          <a:xfrm>
            <a:off x="625628" y="166043"/>
            <a:ext cx="5019796" cy="693610"/>
          </a:xfrm>
        </p:spPr>
        <p:txBody>
          <a:bodyPr>
            <a:normAutofit/>
          </a:bodyPr>
          <a:lstStyle/>
          <a:p>
            <a:r>
              <a:rPr lang="en-US" sz="3600" b="1" dirty="0" err="1">
                <a:solidFill>
                  <a:schemeClr val="bg1"/>
                </a:solidFill>
              </a:rPr>
              <a:t>NASAaccess</a:t>
            </a:r>
            <a:r>
              <a:rPr lang="en-US" sz="3600" b="1" dirty="0">
                <a:solidFill>
                  <a:schemeClr val="bg1"/>
                </a:solidFill>
              </a:rPr>
              <a:t> &amp; Input Data</a:t>
            </a:r>
          </a:p>
        </p:txBody>
      </p:sp>
      <p:pic>
        <p:nvPicPr>
          <p:cNvPr id="14" name="Content Placeholder 13">
            <a:extLst>
              <a:ext uri="{FF2B5EF4-FFF2-40B4-BE49-F238E27FC236}">
                <a16:creationId xmlns:a16="http://schemas.microsoft.com/office/drawing/2014/main" id="{F058B734-6F68-404D-A4BE-8B72721F3513}"/>
              </a:ext>
            </a:extLst>
          </p:cNvPr>
          <p:cNvPicPr>
            <a:picLocks noGrp="1" noChangeAspect="1"/>
          </p:cNvPicPr>
          <p:nvPr>
            <p:ph sz="half" idx="2"/>
          </p:nvPr>
        </p:nvPicPr>
        <p:blipFill>
          <a:blip r:embed="rId3"/>
          <a:stretch>
            <a:fillRect/>
          </a:stretch>
        </p:blipFill>
        <p:spPr>
          <a:xfrm>
            <a:off x="4473367" y="970967"/>
            <a:ext cx="4219220" cy="3279785"/>
          </a:xfrm>
        </p:spPr>
      </p:pic>
      <p:pic>
        <p:nvPicPr>
          <p:cNvPr id="7" name="Picture 6">
            <a:hlinkClick r:id="rId4" action="ppaction://hlinksldjump"/>
            <a:extLst>
              <a:ext uri="{FF2B5EF4-FFF2-40B4-BE49-F238E27FC236}">
                <a16:creationId xmlns:a16="http://schemas.microsoft.com/office/drawing/2014/main" id="{00EFFBE5-DB8A-D64B-B2F0-0A53E79905F6}"/>
              </a:ext>
            </a:extLst>
          </p:cNvPr>
          <p:cNvPicPr>
            <a:picLocks noChangeAspect="1"/>
          </p:cNvPicPr>
          <p:nvPr/>
        </p:nvPicPr>
        <p:blipFill>
          <a:blip r:embed="rId5">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Content Placeholder 11">
            <a:extLst>
              <a:ext uri="{FF2B5EF4-FFF2-40B4-BE49-F238E27FC236}">
                <a16:creationId xmlns:a16="http://schemas.microsoft.com/office/drawing/2014/main" id="{0BAF8F2D-FE1E-6C41-877F-5CF5CCF6E9DE}"/>
              </a:ext>
            </a:extLst>
          </p:cNvPr>
          <p:cNvSpPr>
            <a:spLocks noGrp="1"/>
          </p:cNvSpPr>
          <p:nvPr>
            <p:ph sz="half" idx="1"/>
          </p:nvPr>
        </p:nvSpPr>
        <p:spPr>
          <a:xfrm>
            <a:off x="628650" y="964914"/>
            <a:ext cx="3886200" cy="3386393"/>
          </a:xfrm>
          <a:solidFill>
            <a:schemeClr val="bg1"/>
          </a:solidFill>
        </p:spPr>
        <p:txBody>
          <a:bodyPr>
            <a:normAutofit fontScale="92500"/>
          </a:bodyPr>
          <a:lstStyle/>
          <a:p>
            <a:r>
              <a:rPr lang="en-US" dirty="0"/>
              <a:t>Annual aggregated weighted average precipitation in meters over the Lower Mekong River Basin using satellite-based remote sensing (RS) and in-situ data. </a:t>
            </a:r>
          </a:p>
          <a:p>
            <a:r>
              <a:rPr lang="en-US" dirty="0"/>
              <a:t>Mean annual aggregated weighted air temperature pattern (maximum and minimum air temperatures) in degrees Celsius using remote-sensing-calculated products and in-situ data.</a:t>
            </a:r>
          </a:p>
        </p:txBody>
      </p:sp>
      <p:sp>
        <p:nvSpPr>
          <p:cNvPr id="15" name="Rectangle 14">
            <a:extLst>
              <a:ext uri="{FF2B5EF4-FFF2-40B4-BE49-F238E27FC236}">
                <a16:creationId xmlns:a16="http://schemas.microsoft.com/office/drawing/2014/main" id="{FAB12CFD-312E-AD4F-B596-DE183A80F8E6}"/>
              </a:ext>
            </a:extLst>
          </p:cNvPr>
          <p:cNvSpPr/>
          <p:nvPr/>
        </p:nvSpPr>
        <p:spPr>
          <a:xfrm>
            <a:off x="4744122" y="750007"/>
            <a:ext cx="3948465" cy="261610"/>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6">
                  <a:extLst>
                    <a:ext uri="{A12FA001-AC4F-418D-AE19-62706E023703}">
                      <ahyp:hlinkClr xmlns:ahyp="http://schemas.microsoft.com/office/drawing/2018/hyperlinkcolor" val="tx"/>
                    </a:ext>
                  </a:extLst>
                </a:hlinkClick>
              </a:rPr>
              <a:t>http://</a:t>
            </a:r>
            <a:r>
              <a:rPr lang="en-US" sz="1100" dirty="0" err="1">
                <a:solidFill>
                  <a:srgbClr val="FF0000"/>
                </a:solidFill>
                <a:hlinkClick r:id="rId6">
                  <a:extLst>
                    <a:ext uri="{A12FA001-AC4F-418D-AE19-62706E023703}">
                      <ahyp:hlinkClr xmlns:ahyp="http://schemas.microsoft.com/office/drawing/2018/hyperlinkcolor" val="tx"/>
                    </a:ext>
                  </a:extLst>
                </a:hlinkClick>
              </a:rPr>
              <a:t>dx.doi.org</a:t>
            </a:r>
            <a:r>
              <a:rPr lang="en-US" sz="1100" dirty="0">
                <a:solidFill>
                  <a:srgbClr val="FF0000"/>
                </a:solidFill>
                <a:hlinkClick r:id="rId6">
                  <a:extLst>
                    <a:ext uri="{A12FA001-AC4F-418D-AE19-62706E023703}">
                      <ahyp:hlinkClr xmlns:ahyp="http://schemas.microsoft.com/office/drawing/2018/hyperlinkcolor" val="tx"/>
                    </a:ext>
                  </a:extLst>
                </a:hlinkClick>
              </a:rPr>
              <a:t>/10.3390/rs10060885</a:t>
            </a:r>
            <a:endParaRPr lang="en-US" sz="1100" dirty="0">
              <a:solidFill>
                <a:srgbClr val="FF0000"/>
              </a:solidFill>
            </a:endParaRPr>
          </a:p>
        </p:txBody>
      </p:sp>
      <p:pic>
        <p:nvPicPr>
          <p:cNvPr id="16" name="Picture 15" descr="goddardlogo_blue.png">
            <a:extLst>
              <a:ext uri="{FF2B5EF4-FFF2-40B4-BE49-F238E27FC236}">
                <a16:creationId xmlns:a16="http://schemas.microsoft.com/office/drawing/2014/main" id="{8677C1B7-D108-9D4B-B856-22492DF61E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7" name="Picture 16">
            <a:extLst>
              <a:ext uri="{FF2B5EF4-FFF2-40B4-BE49-F238E27FC236}">
                <a16:creationId xmlns:a16="http://schemas.microsoft.com/office/drawing/2014/main" id="{52A448EB-A7EC-3949-AD0A-CE3EBF4E38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18" name="Picture 17">
            <a:extLst>
              <a:ext uri="{FF2B5EF4-FFF2-40B4-BE49-F238E27FC236}">
                <a16:creationId xmlns:a16="http://schemas.microsoft.com/office/drawing/2014/main" id="{0EF35F58-35AD-6F42-AB44-6D4149C069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19" name="TextBox 18">
            <a:extLst>
              <a:ext uri="{FF2B5EF4-FFF2-40B4-BE49-F238E27FC236}">
                <a16:creationId xmlns:a16="http://schemas.microsoft.com/office/drawing/2014/main" id="{40AFB075-6EBE-2942-A4BF-13DC04E036D5}"/>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20" name="Picture 19">
            <a:hlinkClick r:id="" action="ppaction://hlinkshowjump?jump=previousslide"/>
            <a:extLst>
              <a:ext uri="{FF2B5EF4-FFF2-40B4-BE49-F238E27FC236}">
                <a16:creationId xmlns:a16="http://schemas.microsoft.com/office/drawing/2014/main" id="{1D59971E-0ABE-FB4B-AC12-9974597DDDE7}"/>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21" name="Picture 20">
            <a:hlinkClick r:id="" action="ppaction://hlinkshowjump?jump=nextslide"/>
            <a:extLst>
              <a:ext uri="{FF2B5EF4-FFF2-40B4-BE49-F238E27FC236}">
                <a16:creationId xmlns:a16="http://schemas.microsoft.com/office/drawing/2014/main" id="{C408CA8D-0F0C-3E4B-81B6-1232DE93C742}"/>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4063072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374" y="88304"/>
            <a:ext cx="8464551" cy="1040258"/>
          </a:xfrm>
        </p:spPr>
        <p:txBody>
          <a:bodyPr vert="horz" lIns="68580" tIns="34290" rIns="68580" bIns="34290" rtlCol="0" anchor="ctr">
            <a:normAutofit/>
          </a:bodyPr>
          <a:lstStyle/>
          <a:p>
            <a:r>
              <a:rPr lang="en-US" b="1" dirty="0">
                <a:solidFill>
                  <a:schemeClr val="bg1"/>
                </a:solidFill>
              </a:rPr>
              <a:t>Remote sensing and gauge driven SWAT models - Streamflow Comparison</a:t>
            </a:r>
          </a:p>
        </p:txBody>
      </p:sp>
      <p:graphicFrame>
        <p:nvGraphicFramePr>
          <p:cNvPr id="26" name="Table 25"/>
          <p:cNvGraphicFramePr>
            <a:graphicFrameLocks noGrp="1"/>
          </p:cNvGraphicFramePr>
          <p:nvPr>
            <p:extLst>
              <p:ext uri="{D42A27DB-BD31-4B8C-83A1-F6EECF244321}">
                <p14:modId xmlns:p14="http://schemas.microsoft.com/office/powerpoint/2010/main" val="108732475"/>
              </p:ext>
            </p:extLst>
          </p:nvPr>
        </p:nvGraphicFramePr>
        <p:xfrm>
          <a:off x="515376" y="1347090"/>
          <a:ext cx="4382382" cy="1559750"/>
        </p:xfrm>
        <a:graphic>
          <a:graphicData uri="http://schemas.openxmlformats.org/drawingml/2006/table">
            <a:tbl>
              <a:tblPr firstRow="1" bandRow="1">
                <a:tableStyleId>{5C22544A-7EE6-4342-B048-85BDC9FD1C3A}</a:tableStyleId>
              </a:tblPr>
              <a:tblGrid>
                <a:gridCol w="1460794">
                  <a:extLst>
                    <a:ext uri="{9D8B030D-6E8A-4147-A177-3AD203B41FA5}">
                      <a16:colId xmlns:a16="http://schemas.microsoft.com/office/drawing/2014/main" val="20000"/>
                    </a:ext>
                  </a:extLst>
                </a:gridCol>
                <a:gridCol w="1460794">
                  <a:extLst>
                    <a:ext uri="{9D8B030D-6E8A-4147-A177-3AD203B41FA5}">
                      <a16:colId xmlns:a16="http://schemas.microsoft.com/office/drawing/2014/main" val="20001"/>
                    </a:ext>
                  </a:extLst>
                </a:gridCol>
                <a:gridCol w="1460794">
                  <a:extLst>
                    <a:ext uri="{9D8B030D-6E8A-4147-A177-3AD203B41FA5}">
                      <a16:colId xmlns:a16="http://schemas.microsoft.com/office/drawing/2014/main" val="20002"/>
                    </a:ext>
                  </a:extLst>
                </a:gridCol>
              </a:tblGrid>
              <a:tr h="470090">
                <a:tc>
                  <a:txBody>
                    <a:bodyPr/>
                    <a:lstStyle/>
                    <a:p>
                      <a:r>
                        <a:rPr lang="en-US" sz="1000" dirty="0"/>
                        <a:t>Sub Basin #</a:t>
                      </a:r>
                    </a:p>
                  </a:txBody>
                  <a:tcPr marL="68580" marR="68580" marT="34290" marB="34290"/>
                </a:tc>
                <a:tc>
                  <a:txBody>
                    <a:bodyPr/>
                    <a:lstStyle/>
                    <a:p>
                      <a:r>
                        <a:rPr lang="en-US" sz="1000" dirty="0"/>
                        <a:t>NSE</a:t>
                      </a:r>
                      <a:r>
                        <a:rPr lang="en-US" sz="1000" baseline="0" dirty="0"/>
                        <a:t> (RS Driven Model)</a:t>
                      </a:r>
                      <a:endParaRPr lang="en-US" sz="1000" dirty="0"/>
                    </a:p>
                  </a:txBody>
                  <a:tcPr marL="68580" marR="68580" marT="34290" marB="34290"/>
                </a:tc>
                <a:tc>
                  <a:txBody>
                    <a:bodyPr/>
                    <a:lstStyle/>
                    <a:p>
                      <a:r>
                        <a:rPr lang="en-US" sz="1000" dirty="0"/>
                        <a:t>NSE (In-Situ Driven Model)</a:t>
                      </a:r>
                    </a:p>
                  </a:txBody>
                  <a:tcPr marL="68580" marR="68580" marT="34290" marB="34290"/>
                </a:tc>
                <a:extLst>
                  <a:ext uri="{0D108BD9-81ED-4DB2-BD59-A6C34878D82A}">
                    <a16:rowId xmlns:a16="http://schemas.microsoft.com/office/drawing/2014/main" val="10000"/>
                  </a:ext>
                </a:extLst>
              </a:tr>
              <a:tr h="297180">
                <a:tc>
                  <a:txBody>
                    <a:bodyPr/>
                    <a:lstStyle/>
                    <a:p>
                      <a:r>
                        <a:rPr lang="en-US" sz="1400" b="1" dirty="0"/>
                        <a:t>SB#1 Chiang Sean</a:t>
                      </a:r>
                    </a:p>
                  </a:txBody>
                  <a:tcPr marL="68580" marR="68580" marT="34290" marB="34290"/>
                </a:tc>
                <a:tc>
                  <a:txBody>
                    <a:bodyPr/>
                    <a:lstStyle/>
                    <a:p>
                      <a:pPr algn="ctr"/>
                      <a:r>
                        <a:rPr lang="en-US" sz="1500" b="1" dirty="0"/>
                        <a:t>0.96</a:t>
                      </a:r>
                    </a:p>
                  </a:txBody>
                  <a:tcPr marL="68580" marR="68580" marT="34290" marB="34290"/>
                </a:tc>
                <a:tc>
                  <a:txBody>
                    <a:bodyPr/>
                    <a:lstStyle/>
                    <a:p>
                      <a:pPr algn="ctr"/>
                      <a:r>
                        <a:rPr lang="en-US" sz="1500" b="1" dirty="0"/>
                        <a:t>0.91</a:t>
                      </a:r>
                    </a:p>
                  </a:txBody>
                  <a:tcPr marL="68580" marR="68580" marT="34290" marB="34290"/>
                </a:tc>
                <a:extLst>
                  <a:ext uri="{0D108BD9-81ED-4DB2-BD59-A6C34878D82A}">
                    <a16:rowId xmlns:a16="http://schemas.microsoft.com/office/drawing/2014/main" val="10001"/>
                  </a:ext>
                </a:extLst>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SB#2 </a:t>
                      </a:r>
                      <a:r>
                        <a:rPr lang="en-US" sz="1400" b="1" dirty="0" err="1"/>
                        <a:t>Luang</a:t>
                      </a:r>
                      <a:r>
                        <a:rPr lang="en-US" sz="1400" b="1" dirty="0"/>
                        <a:t> </a:t>
                      </a:r>
                      <a:r>
                        <a:rPr lang="en-US" sz="1400" b="1" dirty="0" err="1"/>
                        <a:t>Prabang</a:t>
                      </a:r>
                      <a:endParaRPr lang="en-US" sz="1400" b="1" dirty="0"/>
                    </a:p>
                  </a:txBody>
                  <a:tcPr marL="68580" marR="68580" marT="34290" marB="34290"/>
                </a:tc>
                <a:tc>
                  <a:txBody>
                    <a:bodyPr/>
                    <a:lstStyle/>
                    <a:p>
                      <a:pPr algn="ctr"/>
                      <a:r>
                        <a:rPr lang="en-US" sz="1500" b="1" dirty="0"/>
                        <a:t>0.94</a:t>
                      </a:r>
                    </a:p>
                  </a:txBody>
                  <a:tcPr marL="68580" marR="68580" marT="34290" marB="34290"/>
                </a:tc>
                <a:tc>
                  <a:txBody>
                    <a:bodyPr/>
                    <a:lstStyle/>
                    <a:p>
                      <a:pPr algn="ctr"/>
                      <a:r>
                        <a:rPr lang="en-US" sz="1500" b="1" dirty="0"/>
                        <a:t>0.70</a:t>
                      </a:r>
                    </a:p>
                  </a:txBody>
                  <a:tcPr marL="68580" marR="68580" marT="34290" marB="34290"/>
                </a:tc>
                <a:extLst>
                  <a:ext uri="{0D108BD9-81ED-4DB2-BD59-A6C34878D82A}">
                    <a16:rowId xmlns:a16="http://schemas.microsoft.com/office/drawing/2014/main" val="10002"/>
                  </a:ext>
                </a:extLst>
              </a:tr>
              <a:tr h="29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SB#3 </a:t>
                      </a:r>
                      <a:r>
                        <a:rPr lang="en-US" sz="1400" b="1" dirty="0" err="1"/>
                        <a:t>Vien</a:t>
                      </a:r>
                      <a:r>
                        <a:rPr lang="en-US" sz="1400" b="1" dirty="0"/>
                        <a:t> </a:t>
                      </a:r>
                      <a:r>
                        <a:rPr lang="en-US" sz="1400" b="1" dirty="0" err="1"/>
                        <a:t>Tiane</a:t>
                      </a:r>
                      <a:endParaRPr lang="en-US" sz="1400" b="1" dirty="0"/>
                    </a:p>
                  </a:txBody>
                  <a:tcPr marL="68580" marR="68580" marT="34290" marB="34290"/>
                </a:tc>
                <a:tc>
                  <a:txBody>
                    <a:bodyPr/>
                    <a:lstStyle/>
                    <a:p>
                      <a:pPr algn="ctr"/>
                      <a:r>
                        <a:rPr lang="en-US" sz="1500" b="1" dirty="0"/>
                        <a:t>0.91</a:t>
                      </a:r>
                    </a:p>
                  </a:txBody>
                  <a:tcPr marL="68580" marR="68580" marT="34290" marB="34290"/>
                </a:tc>
                <a:tc>
                  <a:txBody>
                    <a:bodyPr/>
                    <a:lstStyle/>
                    <a:p>
                      <a:pPr algn="ctr"/>
                      <a:r>
                        <a:rPr lang="en-US" sz="1500" b="1" dirty="0"/>
                        <a:t>0.75</a:t>
                      </a:r>
                    </a:p>
                  </a:txBody>
                  <a:tcPr marL="68580" marR="68580" marT="34290" marB="34290"/>
                </a:tc>
                <a:extLst>
                  <a:ext uri="{0D108BD9-81ED-4DB2-BD59-A6C34878D82A}">
                    <a16:rowId xmlns:a16="http://schemas.microsoft.com/office/drawing/2014/main" val="10003"/>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977053642"/>
              </p:ext>
            </p:extLst>
          </p:nvPr>
        </p:nvGraphicFramePr>
        <p:xfrm>
          <a:off x="515374" y="2908853"/>
          <a:ext cx="4382382" cy="1559066"/>
        </p:xfrm>
        <a:graphic>
          <a:graphicData uri="http://schemas.openxmlformats.org/drawingml/2006/table">
            <a:tbl>
              <a:tblPr firstRow="1" bandRow="1">
                <a:tableStyleId>{21E4AEA4-8DFA-4A89-87EB-49C32662AFE0}</a:tableStyleId>
              </a:tblPr>
              <a:tblGrid>
                <a:gridCol w="1460794">
                  <a:extLst>
                    <a:ext uri="{9D8B030D-6E8A-4147-A177-3AD203B41FA5}">
                      <a16:colId xmlns:a16="http://schemas.microsoft.com/office/drawing/2014/main" val="20000"/>
                    </a:ext>
                  </a:extLst>
                </a:gridCol>
                <a:gridCol w="1460794">
                  <a:extLst>
                    <a:ext uri="{9D8B030D-6E8A-4147-A177-3AD203B41FA5}">
                      <a16:colId xmlns:a16="http://schemas.microsoft.com/office/drawing/2014/main" val="20001"/>
                    </a:ext>
                  </a:extLst>
                </a:gridCol>
                <a:gridCol w="1460794">
                  <a:extLst>
                    <a:ext uri="{9D8B030D-6E8A-4147-A177-3AD203B41FA5}">
                      <a16:colId xmlns:a16="http://schemas.microsoft.com/office/drawing/2014/main" val="20002"/>
                    </a:ext>
                  </a:extLst>
                </a:gridCol>
              </a:tblGrid>
              <a:tr h="469406">
                <a:tc>
                  <a:txBody>
                    <a:bodyPr/>
                    <a:lstStyle/>
                    <a:p>
                      <a:r>
                        <a:rPr lang="en-US" sz="1000" dirty="0"/>
                        <a:t>Sub Basin #</a:t>
                      </a:r>
                    </a:p>
                  </a:txBody>
                  <a:tcPr marL="68580" marR="68580" marT="34290" marB="34290"/>
                </a:tc>
                <a:tc>
                  <a:txBody>
                    <a:bodyPr/>
                    <a:lstStyle/>
                    <a:p>
                      <a:r>
                        <a:rPr lang="en-US" sz="1000" baseline="0" dirty="0" err="1"/>
                        <a:t>Qerr</a:t>
                      </a:r>
                      <a:r>
                        <a:rPr lang="en-US" sz="1000" baseline="0" dirty="0"/>
                        <a:t> % (RS Driven Model)</a:t>
                      </a:r>
                      <a:endParaRPr lang="en-US" sz="1000" dirty="0"/>
                    </a:p>
                  </a:txBody>
                  <a:tcPr marL="68580" marR="68580" marT="34290" marB="34290"/>
                </a:tc>
                <a:tc>
                  <a:txBody>
                    <a:bodyPr/>
                    <a:lstStyle/>
                    <a:p>
                      <a:r>
                        <a:rPr lang="en-US" sz="1000" dirty="0" err="1"/>
                        <a:t>Qerr</a:t>
                      </a:r>
                      <a:r>
                        <a:rPr lang="en-US" sz="1000" dirty="0"/>
                        <a:t> % (In-Situ Driven Model)</a:t>
                      </a:r>
                    </a:p>
                  </a:txBody>
                  <a:tcPr marL="68580" marR="68580" marT="34290" marB="34290"/>
                </a:tc>
                <a:extLst>
                  <a:ext uri="{0D108BD9-81ED-4DB2-BD59-A6C34878D82A}">
                    <a16:rowId xmlns:a16="http://schemas.microsoft.com/office/drawing/2014/main" val="10000"/>
                  </a:ext>
                </a:extLst>
              </a:tr>
              <a:tr h="297180">
                <a:tc>
                  <a:txBody>
                    <a:bodyPr/>
                    <a:lstStyle/>
                    <a:p>
                      <a:r>
                        <a:rPr lang="en-US" sz="1400" b="1" dirty="0"/>
                        <a:t>SB#1 Chiang Sean</a:t>
                      </a:r>
                    </a:p>
                  </a:txBody>
                  <a:tcPr marL="68580" marR="68580" marT="34290" marB="34290"/>
                </a:tc>
                <a:tc>
                  <a:txBody>
                    <a:bodyPr/>
                    <a:lstStyle/>
                    <a:p>
                      <a:pPr algn="ctr"/>
                      <a:r>
                        <a:rPr lang="en-US" sz="1500" b="1" dirty="0"/>
                        <a:t>0.81</a:t>
                      </a:r>
                    </a:p>
                  </a:txBody>
                  <a:tcPr marL="68580" marR="68580" marT="34290" marB="34290"/>
                </a:tc>
                <a:tc>
                  <a:txBody>
                    <a:bodyPr/>
                    <a:lstStyle/>
                    <a:p>
                      <a:pPr algn="ctr"/>
                      <a:r>
                        <a:rPr lang="en-US" sz="1500" b="1" dirty="0"/>
                        <a:t>0.53</a:t>
                      </a:r>
                    </a:p>
                  </a:txBody>
                  <a:tcPr marL="68580" marR="68580" marT="34290" marB="34290"/>
                </a:tc>
                <a:extLst>
                  <a:ext uri="{0D108BD9-81ED-4DB2-BD59-A6C34878D82A}">
                    <a16:rowId xmlns:a16="http://schemas.microsoft.com/office/drawing/2014/main" val="10001"/>
                  </a:ext>
                </a:extLst>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SB#2 </a:t>
                      </a:r>
                      <a:r>
                        <a:rPr lang="en-US" sz="1400" b="1" dirty="0" err="1"/>
                        <a:t>Luang</a:t>
                      </a:r>
                      <a:r>
                        <a:rPr lang="en-US" sz="1400" b="1" dirty="0"/>
                        <a:t> </a:t>
                      </a:r>
                      <a:r>
                        <a:rPr lang="en-US" sz="1400" b="1" dirty="0" err="1"/>
                        <a:t>Prabang</a:t>
                      </a:r>
                      <a:endParaRPr lang="en-US" sz="1400" b="1" dirty="0"/>
                    </a:p>
                  </a:txBody>
                  <a:tcPr marL="68580" marR="68580" marT="34290" marB="34290"/>
                </a:tc>
                <a:tc>
                  <a:txBody>
                    <a:bodyPr/>
                    <a:lstStyle/>
                    <a:p>
                      <a:pPr algn="ctr"/>
                      <a:r>
                        <a:rPr lang="en-US" sz="1500" b="1" dirty="0"/>
                        <a:t>-0.29</a:t>
                      </a:r>
                    </a:p>
                  </a:txBody>
                  <a:tcPr marL="68580" marR="68580" marT="34290" marB="34290"/>
                </a:tc>
                <a:tc>
                  <a:txBody>
                    <a:bodyPr/>
                    <a:lstStyle/>
                    <a:p>
                      <a:pPr algn="ctr"/>
                      <a:r>
                        <a:rPr lang="en-US" sz="1500" b="1" dirty="0"/>
                        <a:t>2.02</a:t>
                      </a:r>
                    </a:p>
                  </a:txBody>
                  <a:tcPr marL="68580" marR="68580" marT="34290" marB="34290"/>
                </a:tc>
                <a:extLst>
                  <a:ext uri="{0D108BD9-81ED-4DB2-BD59-A6C34878D82A}">
                    <a16:rowId xmlns:a16="http://schemas.microsoft.com/office/drawing/2014/main" val="10002"/>
                  </a:ext>
                </a:extLst>
              </a:tr>
              <a:tr h="29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SB#3 </a:t>
                      </a:r>
                      <a:r>
                        <a:rPr lang="en-US" sz="1400" b="1" dirty="0" err="1"/>
                        <a:t>Vien</a:t>
                      </a:r>
                      <a:r>
                        <a:rPr lang="en-US" sz="1400" b="1" dirty="0"/>
                        <a:t> </a:t>
                      </a:r>
                      <a:r>
                        <a:rPr lang="en-US" sz="1400" b="1" dirty="0" err="1"/>
                        <a:t>Tiane</a:t>
                      </a:r>
                      <a:endParaRPr lang="en-US" sz="1400" b="1" dirty="0"/>
                    </a:p>
                  </a:txBody>
                  <a:tcPr marL="68580" marR="68580" marT="34290" marB="34290"/>
                </a:tc>
                <a:tc>
                  <a:txBody>
                    <a:bodyPr/>
                    <a:lstStyle/>
                    <a:p>
                      <a:pPr algn="ctr"/>
                      <a:r>
                        <a:rPr lang="en-US" sz="1500" b="1" dirty="0"/>
                        <a:t>0.88</a:t>
                      </a:r>
                    </a:p>
                  </a:txBody>
                  <a:tcPr marL="68580" marR="68580" marT="34290" marB="34290"/>
                </a:tc>
                <a:tc>
                  <a:txBody>
                    <a:bodyPr/>
                    <a:lstStyle/>
                    <a:p>
                      <a:pPr algn="ctr"/>
                      <a:r>
                        <a:rPr lang="en-US" sz="1500" b="1" dirty="0"/>
                        <a:t>-3.31</a:t>
                      </a:r>
                    </a:p>
                  </a:txBody>
                  <a:tcPr marL="68580" marR="68580" marT="34290" marB="34290"/>
                </a:tc>
                <a:extLst>
                  <a:ext uri="{0D108BD9-81ED-4DB2-BD59-A6C34878D82A}">
                    <a16:rowId xmlns:a16="http://schemas.microsoft.com/office/drawing/2014/main" val="10003"/>
                  </a:ext>
                </a:extLst>
              </a:tr>
            </a:tbl>
          </a:graphicData>
        </a:graphic>
      </p:graphicFrame>
      <p:sp>
        <p:nvSpPr>
          <p:cNvPr id="43" name="Rectangle 42">
            <a:extLst>
              <a:ext uri="{FF2B5EF4-FFF2-40B4-BE49-F238E27FC236}">
                <a16:creationId xmlns:a16="http://schemas.microsoft.com/office/drawing/2014/main" id="{57F36026-614D-9A4E-BDC6-76A1944AD263}"/>
              </a:ext>
            </a:extLst>
          </p:cNvPr>
          <p:cNvSpPr/>
          <p:nvPr/>
        </p:nvSpPr>
        <p:spPr>
          <a:xfrm>
            <a:off x="5121104" y="696937"/>
            <a:ext cx="3826547" cy="261610"/>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3">
                  <a:extLst>
                    <a:ext uri="{A12FA001-AC4F-418D-AE19-62706E023703}">
                      <ahyp:hlinkClr xmlns:ahyp="http://schemas.microsoft.com/office/drawing/2018/hyperlinkcolor" val="tx"/>
                    </a:ext>
                  </a:extLst>
                </a:hlinkClick>
              </a:rPr>
              <a:t>http://</a:t>
            </a:r>
            <a:r>
              <a:rPr lang="en-US" sz="1100" dirty="0" err="1">
                <a:solidFill>
                  <a:srgbClr val="FF0000"/>
                </a:solidFill>
                <a:hlinkClick r:id="rId3">
                  <a:extLst>
                    <a:ext uri="{A12FA001-AC4F-418D-AE19-62706E023703}">
                      <ahyp:hlinkClr xmlns:ahyp="http://schemas.microsoft.com/office/drawing/2018/hyperlinkcolor" val="tx"/>
                    </a:ext>
                  </a:extLst>
                </a:hlinkClick>
              </a:rPr>
              <a:t>dx.doi.org</a:t>
            </a:r>
            <a:r>
              <a:rPr lang="en-US" sz="1100" dirty="0">
                <a:solidFill>
                  <a:srgbClr val="FF0000"/>
                </a:solidFill>
                <a:hlinkClick r:id="rId3">
                  <a:extLst>
                    <a:ext uri="{A12FA001-AC4F-418D-AE19-62706E023703}">
                      <ahyp:hlinkClr xmlns:ahyp="http://schemas.microsoft.com/office/drawing/2018/hyperlinkcolor" val="tx"/>
                    </a:ext>
                  </a:extLst>
                </a:hlinkClick>
              </a:rPr>
              <a:t>/10.3390/rs10060885</a:t>
            </a:r>
            <a:endParaRPr lang="en-US" sz="1100" dirty="0">
              <a:solidFill>
                <a:srgbClr val="FF0000"/>
              </a:solidFill>
            </a:endParaRPr>
          </a:p>
        </p:txBody>
      </p:sp>
      <p:pic>
        <p:nvPicPr>
          <p:cNvPr id="25" name="Picture 24">
            <a:hlinkClick r:id="" action="ppaction://hlinkshowjump?jump=nextslide"/>
            <a:extLst>
              <a:ext uri="{FF2B5EF4-FFF2-40B4-BE49-F238E27FC236}">
                <a16:creationId xmlns:a16="http://schemas.microsoft.com/office/drawing/2014/main" id="{774C2156-FA42-B842-98D5-0E1B89F8D5C8}"/>
              </a:ext>
            </a:extLst>
          </p:cNvPr>
          <p:cNvPicPr>
            <a:picLocks noChangeAspect="1"/>
          </p:cNvPicPr>
          <p:nvPr/>
        </p:nvPicPr>
        <p:blipFill>
          <a:blip r:embed="rId4"/>
          <a:stretch>
            <a:fillRect/>
          </a:stretch>
        </p:blipFill>
        <p:spPr>
          <a:xfrm>
            <a:off x="4908662" y="962494"/>
            <a:ext cx="4038990" cy="3138404"/>
          </a:xfrm>
          <a:prstGeom prst="rect">
            <a:avLst/>
          </a:prstGeom>
        </p:spPr>
      </p:pic>
      <p:sp>
        <p:nvSpPr>
          <p:cNvPr id="27" name="TextBox 26">
            <a:extLst>
              <a:ext uri="{FF2B5EF4-FFF2-40B4-BE49-F238E27FC236}">
                <a16:creationId xmlns:a16="http://schemas.microsoft.com/office/drawing/2014/main" id="{8E0B4843-26B1-CD4E-BA19-B9C362978CD2}"/>
              </a:ext>
            </a:extLst>
          </p:cNvPr>
          <p:cNvSpPr txBox="1"/>
          <p:nvPr/>
        </p:nvSpPr>
        <p:spPr>
          <a:xfrm>
            <a:off x="4908660" y="4104845"/>
            <a:ext cx="4038991" cy="577081"/>
          </a:xfrm>
          <a:prstGeom prst="rect">
            <a:avLst/>
          </a:prstGeom>
          <a:solidFill>
            <a:schemeClr val="bg1"/>
          </a:solidFill>
        </p:spPr>
        <p:txBody>
          <a:bodyPr wrap="square" rtlCol="0">
            <a:spAutoFit/>
          </a:bodyPr>
          <a:lstStyle/>
          <a:p>
            <a:r>
              <a:rPr lang="en-US" sz="1050" dirty="0"/>
              <a:t>Monthly mean observed and simulated streamflow discharge in m</a:t>
            </a:r>
            <a:r>
              <a:rPr lang="en-US" sz="1050" baseline="30000" dirty="0"/>
              <a:t>3</a:t>
            </a:r>
            <a:r>
              <a:rPr lang="en-US" sz="1050" dirty="0"/>
              <a:t>/s at six sub-basin watersheds in calibration of the Lower Mekong River Basin model (TRMM).</a:t>
            </a:r>
          </a:p>
        </p:txBody>
      </p:sp>
      <p:pic>
        <p:nvPicPr>
          <p:cNvPr id="45" name="Picture 44" descr="goddardlogo_blue.png">
            <a:extLst>
              <a:ext uri="{FF2B5EF4-FFF2-40B4-BE49-F238E27FC236}">
                <a16:creationId xmlns:a16="http://schemas.microsoft.com/office/drawing/2014/main" id="{ACA1C150-C6DE-784E-B656-5E8E6472EA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99" y="4818458"/>
            <a:ext cx="762000" cy="325041"/>
          </a:xfrm>
          <a:prstGeom prst="rect">
            <a:avLst/>
          </a:prstGeom>
        </p:spPr>
      </p:pic>
      <p:pic>
        <p:nvPicPr>
          <p:cNvPr id="46" name="Picture 45">
            <a:extLst>
              <a:ext uri="{FF2B5EF4-FFF2-40B4-BE49-F238E27FC236}">
                <a16:creationId xmlns:a16="http://schemas.microsoft.com/office/drawing/2014/main" id="{D5015D16-4B89-3F4C-BC9A-D7DEFD526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25627" cy="532366"/>
          </a:xfrm>
          <a:prstGeom prst="rect">
            <a:avLst/>
          </a:prstGeom>
        </p:spPr>
      </p:pic>
      <p:pic>
        <p:nvPicPr>
          <p:cNvPr id="22" name="Picture 21">
            <a:extLst>
              <a:ext uri="{FF2B5EF4-FFF2-40B4-BE49-F238E27FC236}">
                <a16:creationId xmlns:a16="http://schemas.microsoft.com/office/drawing/2014/main" id="{BFA7CBB9-E39C-2E4C-956B-F82AAED3AE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3" name="TextBox 22">
            <a:extLst>
              <a:ext uri="{FF2B5EF4-FFF2-40B4-BE49-F238E27FC236}">
                <a16:creationId xmlns:a16="http://schemas.microsoft.com/office/drawing/2014/main" id="{F5A0AB0A-C0DD-DA48-838E-5F6FF7AC2940}"/>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6" name="Picture 15">
            <a:hlinkClick r:id="rId8" action="ppaction://hlinksldjump"/>
            <a:extLst>
              <a:ext uri="{FF2B5EF4-FFF2-40B4-BE49-F238E27FC236}">
                <a16:creationId xmlns:a16="http://schemas.microsoft.com/office/drawing/2014/main" id="{7344B5C5-4365-8945-B117-F0D2898723FF}"/>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hlinkClick r:id="" action="ppaction://hlinkshowjump?jump=previousslide"/>
            <a:extLst>
              <a:ext uri="{FF2B5EF4-FFF2-40B4-BE49-F238E27FC236}">
                <a16:creationId xmlns:a16="http://schemas.microsoft.com/office/drawing/2014/main" id="{1428C8CC-D05A-9447-AF56-E6928234B786}"/>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18" name="Picture 17">
            <a:hlinkClick r:id="rId11" action="ppaction://hlinksldjump"/>
            <a:extLst>
              <a:ext uri="{FF2B5EF4-FFF2-40B4-BE49-F238E27FC236}">
                <a16:creationId xmlns:a16="http://schemas.microsoft.com/office/drawing/2014/main" id="{562D2A1F-D43A-5243-9B67-B96453687E4C}"/>
              </a:ext>
            </a:extLst>
          </p:cNvPr>
          <p:cNvPicPr>
            <a:picLocks noChangeAspect="1"/>
          </p:cNvPicPr>
          <p:nvPr/>
        </p:nvPicPr>
        <p:blipFill>
          <a:blip r:embed="rId12"/>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1308655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CE3D-3D3E-DA44-92A6-5666767EB50A}"/>
              </a:ext>
            </a:extLst>
          </p:cNvPr>
          <p:cNvSpPr>
            <a:spLocks noGrp="1"/>
          </p:cNvSpPr>
          <p:nvPr>
            <p:ph type="title"/>
          </p:nvPr>
        </p:nvSpPr>
        <p:spPr>
          <a:xfrm>
            <a:off x="625627" y="266182"/>
            <a:ext cx="8468243" cy="843125"/>
          </a:xfrm>
        </p:spPr>
        <p:txBody>
          <a:bodyPr>
            <a:noAutofit/>
          </a:bodyPr>
          <a:lstStyle/>
          <a:p>
            <a:r>
              <a:rPr lang="en-US" sz="2100" b="1" dirty="0">
                <a:solidFill>
                  <a:schemeClr val="bg1"/>
                </a:solidFill>
              </a:rPr>
              <a:t>Monthly mean observed and simulated streamflow discharge in m</a:t>
            </a:r>
            <a:r>
              <a:rPr lang="en-US" sz="2100" b="1" baseline="30000" dirty="0">
                <a:solidFill>
                  <a:schemeClr val="bg1"/>
                </a:solidFill>
              </a:rPr>
              <a:t>3</a:t>
            </a:r>
            <a:r>
              <a:rPr lang="en-US" sz="2100" b="1" dirty="0">
                <a:solidFill>
                  <a:schemeClr val="bg1"/>
                </a:solidFill>
              </a:rPr>
              <a:t>/s at six sub-basin watersheds in calibration of the Lower Mekong River Basin model (TRMM)</a:t>
            </a:r>
          </a:p>
        </p:txBody>
      </p:sp>
      <p:pic>
        <p:nvPicPr>
          <p:cNvPr id="7" name="Picture 6" descr="goddardlogo_blue.png">
            <a:extLst>
              <a:ext uri="{FF2B5EF4-FFF2-40B4-BE49-F238E27FC236}">
                <a16:creationId xmlns:a16="http://schemas.microsoft.com/office/drawing/2014/main" id="{8534F13B-A040-0B4A-B8DB-B0E7264A42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5" y="4818458"/>
            <a:ext cx="762000" cy="325041"/>
          </a:xfrm>
          <a:prstGeom prst="rect">
            <a:avLst/>
          </a:prstGeom>
        </p:spPr>
      </p:pic>
      <p:pic>
        <p:nvPicPr>
          <p:cNvPr id="8" name="Picture 7">
            <a:extLst>
              <a:ext uri="{FF2B5EF4-FFF2-40B4-BE49-F238E27FC236}">
                <a16:creationId xmlns:a16="http://schemas.microsoft.com/office/drawing/2014/main" id="{E22F553A-8E05-2545-A8D1-50C22B991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25627" cy="532366"/>
          </a:xfrm>
          <a:prstGeom prst="rect">
            <a:avLst/>
          </a:prstGeom>
        </p:spPr>
      </p:pic>
      <p:sp>
        <p:nvSpPr>
          <p:cNvPr id="11" name="Oval 44">
            <a:hlinkClick r:id="rId5" action="ppaction://hlinksldjump"/>
            <a:extLst>
              <a:ext uri="{FF2B5EF4-FFF2-40B4-BE49-F238E27FC236}">
                <a16:creationId xmlns:a16="http://schemas.microsoft.com/office/drawing/2014/main" id="{F6ED8870-119B-FF48-A70D-8D018204F852}"/>
              </a:ext>
            </a:extLst>
          </p:cNvPr>
          <p:cNvSpPr>
            <a:spLocks noChangeArrowheads="1"/>
          </p:cNvSpPr>
          <p:nvPr/>
        </p:nvSpPr>
        <p:spPr bwMode="auto">
          <a:xfrm>
            <a:off x="7213941" y="1109309"/>
            <a:ext cx="432197" cy="432197"/>
          </a:xfrm>
          <a:prstGeom prst="ellipse">
            <a:avLst/>
          </a:prstGeom>
          <a:solidFill>
            <a:schemeClr val="tx1"/>
          </a:solidFill>
          <a:ln w="9525" algn="ctr">
            <a:solidFill>
              <a:schemeClr val="tx1"/>
            </a:solidFill>
            <a:round/>
            <a:headEnd/>
            <a:tailEnd/>
          </a:ln>
          <a:effectLst/>
        </p:spPr>
        <p:txBody>
          <a:bodyPr wrap="none" anchor="ctr"/>
          <a:lstStyle/>
          <a:p>
            <a:r>
              <a:rPr lang="nl-NL" sz="1800" b="1" dirty="0">
                <a:solidFill>
                  <a:schemeClr val="bg1"/>
                </a:solidFill>
              </a:rPr>
              <a:t>X</a:t>
            </a:r>
            <a:endParaRPr lang="en-GB" sz="1800" b="1" dirty="0">
              <a:solidFill>
                <a:schemeClr val="bg1"/>
              </a:solidFill>
            </a:endParaRPr>
          </a:p>
        </p:txBody>
      </p:sp>
      <p:pic>
        <p:nvPicPr>
          <p:cNvPr id="15" name="Picture 14" descr="goddardlogo_blue.png">
            <a:extLst>
              <a:ext uri="{FF2B5EF4-FFF2-40B4-BE49-F238E27FC236}">
                <a16:creationId xmlns:a16="http://schemas.microsoft.com/office/drawing/2014/main" id="{E72DEC71-6273-464A-9D9D-050D80C43A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5" y="4818459"/>
            <a:ext cx="762000" cy="325041"/>
          </a:xfrm>
          <a:prstGeom prst="rect">
            <a:avLst/>
          </a:prstGeom>
        </p:spPr>
      </p:pic>
      <p:pic>
        <p:nvPicPr>
          <p:cNvPr id="5" name="Picture 4">
            <a:extLst>
              <a:ext uri="{FF2B5EF4-FFF2-40B4-BE49-F238E27FC236}">
                <a16:creationId xmlns:a16="http://schemas.microsoft.com/office/drawing/2014/main" id="{6029809C-0744-DD42-A8DA-90286B63B28A}"/>
              </a:ext>
            </a:extLst>
          </p:cNvPr>
          <p:cNvPicPr>
            <a:picLocks noChangeAspect="1"/>
          </p:cNvPicPr>
          <p:nvPr/>
        </p:nvPicPr>
        <p:blipFill>
          <a:blip r:embed="rId6"/>
          <a:stretch>
            <a:fillRect/>
          </a:stretch>
        </p:blipFill>
        <p:spPr>
          <a:xfrm>
            <a:off x="1629090" y="1109309"/>
            <a:ext cx="5146158" cy="3998704"/>
          </a:xfrm>
          <a:prstGeom prst="rect">
            <a:avLst/>
          </a:prstGeom>
        </p:spPr>
      </p:pic>
      <p:sp>
        <p:nvSpPr>
          <p:cNvPr id="12" name="Rectangle 11">
            <a:extLst>
              <a:ext uri="{FF2B5EF4-FFF2-40B4-BE49-F238E27FC236}">
                <a16:creationId xmlns:a16="http://schemas.microsoft.com/office/drawing/2014/main" id="{2F18B3C4-E3E7-0C44-A924-E44175A319EE}"/>
              </a:ext>
            </a:extLst>
          </p:cNvPr>
          <p:cNvSpPr/>
          <p:nvPr/>
        </p:nvSpPr>
        <p:spPr>
          <a:xfrm>
            <a:off x="6960595" y="2283869"/>
            <a:ext cx="2099811" cy="600164"/>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7">
                  <a:extLst>
                    <a:ext uri="{A12FA001-AC4F-418D-AE19-62706E023703}">
                      <ahyp:hlinkClr xmlns:ahyp="http://schemas.microsoft.com/office/drawing/2018/hyperlinkcolor" val="tx"/>
                    </a:ext>
                  </a:extLst>
                </a:hlinkClick>
              </a:rPr>
              <a:t>http://</a:t>
            </a:r>
            <a:r>
              <a:rPr lang="en-US" sz="1100" dirty="0" err="1">
                <a:solidFill>
                  <a:srgbClr val="FF0000"/>
                </a:solidFill>
                <a:hlinkClick r:id="rId7">
                  <a:extLst>
                    <a:ext uri="{A12FA001-AC4F-418D-AE19-62706E023703}">
                      <ahyp:hlinkClr xmlns:ahyp="http://schemas.microsoft.com/office/drawing/2018/hyperlinkcolor" val="tx"/>
                    </a:ext>
                  </a:extLst>
                </a:hlinkClick>
              </a:rPr>
              <a:t>dx.doi.org</a:t>
            </a:r>
            <a:r>
              <a:rPr lang="en-US" sz="1100" dirty="0">
                <a:solidFill>
                  <a:srgbClr val="FF0000"/>
                </a:solidFill>
                <a:hlinkClick r:id="rId7">
                  <a:extLst>
                    <a:ext uri="{A12FA001-AC4F-418D-AE19-62706E023703}">
                      <ahyp:hlinkClr xmlns:ahyp="http://schemas.microsoft.com/office/drawing/2018/hyperlinkcolor" val="tx"/>
                    </a:ext>
                  </a:extLst>
                </a:hlinkClick>
              </a:rPr>
              <a:t>/10.3390/rs10060885</a:t>
            </a:r>
            <a:endParaRPr lang="en-US" sz="1100" dirty="0">
              <a:solidFill>
                <a:srgbClr val="FF0000"/>
              </a:solidFill>
            </a:endParaRPr>
          </a:p>
        </p:txBody>
      </p:sp>
      <p:pic>
        <p:nvPicPr>
          <p:cNvPr id="16" name="Picture 15">
            <a:extLst>
              <a:ext uri="{FF2B5EF4-FFF2-40B4-BE49-F238E27FC236}">
                <a16:creationId xmlns:a16="http://schemas.microsoft.com/office/drawing/2014/main" id="{8FA0F55B-F390-EF4D-B5AC-3004FC462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0" name="TextBox 19">
            <a:extLst>
              <a:ext uri="{FF2B5EF4-FFF2-40B4-BE49-F238E27FC236}">
                <a16:creationId xmlns:a16="http://schemas.microsoft.com/office/drawing/2014/main" id="{AD45E292-0150-A548-BEA9-74D43B2381FE}"/>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4" name="Picture 13">
            <a:hlinkClick r:id="rId9" action="ppaction://hlinksldjump"/>
            <a:extLst>
              <a:ext uri="{FF2B5EF4-FFF2-40B4-BE49-F238E27FC236}">
                <a16:creationId xmlns:a16="http://schemas.microsoft.com/office/drawing/2014/main" id="{CA6E6F5D-6B7D-3744-AA83-5A46E9389108}"/>
              </a:ext>
            </a:extLst>
          </p:cNvPr>
          <p:cNvPicPr>
            <a:picLocks noChangeAspect="1"/>
          </p:cNvPicPr>
          <p:nvPr/>
        </p:nvPicPr>
        <p:blipFill>
          <a:blip r:embed="rId10">
            <a:alphaModFix/>
          </a:blip>
          <a:stretch>
            <a:fillRect/>
          </a:stretch>
        </p:blipFill>
        <p:spPr>
          <a:xfrm>
            <a:off x="7204570" y="3801437"/>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2067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91DB05-B4C4-EE45-9F57-146DB351F970}"/>
              </a:ext>
            </a:extLst>
          </p:cNvPr>
          <p:cNvSpPr>
            <a:spLocks noGrp="1"/>
          </p:cNvSpPr>
          <p:nvPr>
            <p:ph type="title"/>
          </p:nvPr>
        </p:nvSpPr>
        <p:spPr>
          <a:xfrm>
            <a:off x="419099" y="400331"/>
            <a:ext cx="8597901" cy="828134"/>
          </a:xfrm>
        </p:spPr>
        <p:txBody>
          <a:bodyPr vert="horz" lIns="68580" tIns="34290" rIns="68580" bIns="34290" rtlCol="0" anchor="ctr">
            <a:normAutofit fontScale="90000"/>
          </a:bodyPr>
          <a:lstStyle/>
          <a:p>
            <a:r>
              <a:rPr lang="en-US" b="1" dirty="0">
                <a:solidFill>
                  <a:schemeClr val="bg1"/>
                </a:solidFill>
              </a:rPr>
              <a:t>Remote Sensing (GPM) &amp; Lower Mekong River Basin SWAT Model</a:t>
            </a:r>
          </a:p>
        </p:txBody>
      </p:sp>
      <p:sp>
        <p:nvSpPr>
          <p:cNvPr id="9" name="Content Placeholder 8">
            <a:extLst>
              <a:ext uri="{FF2B5EF4-FFF2-40B4-BE49-F238E27FC236}">
                <a16:creationId xmlns:a16="http://schemas.microsoft.com/office/drawing/2014/main" id="{7312EF7B-5776-8A45-8CFD-C0065EB2F8F4}"/>
              </a:ext>
            </a:extLst>
          </p:cNvPr>
          <p:cNvSpPr>
            <a:spLocks noGrp="1"/>
          </p:cNvSpPr>
          <p:nvPr>
            <p:ph sz="half" idx="1"/>
          </p:nvPr>
        </p:nvSpPr>
        <p:spPr>
          <a:xfrm>
            <a:off x="693404" y="1326757"/>
            <a:ext cx="3444734" cy="3160958"/>
          </a:xfrm>
          <a:solidFill>
            <a:schemeClr val="bg1"/>
          </a:solidFill>
        </p:spPr>
        <p:txBody>
          <a:bodyPr>
            <a:normAutofit fontScale="92500" lnSpcReduction="20000"/>
          </a:bodyPr>
          <a:lstStyle/>
          <a:p>
            <a:r>
              <a:rPr lang="en-US" sz="2400" dirty="0"/>
              <a:t>The GPM-IMERG precipitation data used to drive the LMRB model for verification.</a:t>
            </a:r>
          </a:p>
          <a:p>
            <a:r>
              <a:rPr lang="en-US" sz="2400" dirty="0"/>
              <a:t>The SWAT model able to explain between 71% to 96% of the variance observed in monthly discharge from Chiang Sean, Thailand to </a:t>
            </a:r>
            <a:r>
              <a:rPr lang="en-US" sz="2400" dirty="0" err="1"/>
              <a:t>Kratie</a:t>
            </a:r>
            <a:r>
              <a:rPr lang="en-US" sz="2400" dirty="0"/>
              <a:t>, Cambodia when driven by GPM-IMERG.</a:t>
            </a:r>
          </a:p>
        </p:txBody>
      </p:sp>
      <p:pic>
        <p:nvPicPr>
          <p:cNvPr id="12" name="Content Placeholder 11">
            <a:hlinkClick r:id="" action="ppaction://hlinkshowjump?jump=nextslide"/>
            <a:extLst>
              <a:ext uri="{FF2B5EF4-FFF2-40B4-BE49-F238E27FC236}">
                <a16:creationId xmlns:a16="http://schemas.microsoft.com/office/drawing/2014/main" id="{5B6081AF-FBEB-D847-805D-3CCB59DF55E2}"/>
              </a:ext>
            </a:extLst>
          </p:cNvPr>
          <p:cNvPicPr>
            <a:picLocks noGrp="1" noChangeAspect="1"/>
          </p:cNvPicPr>
          <p:nvPr>
            <p:ph sz="half" idx="2"/>
          </p:nvPr>
        </p:nvPicPr>
        <p:blipFill>
          <a:blip r:embed="rId3"/>
          <a:stretch>
            <a:fillRect/>
          </a:stretch>
        </p:blipFill>
        <p:spPr>
          <a:xfrm>
            <a:off x="4132188" y="1326757"/>
            <a:ext cx="3886200" cy="3057848"/>
          </a:xfrm>
        </p:spPr>
      </p:pic>
      <p:pic>
        <p:nvPicPr>
          <p:cNvPr id="5" name="Picture 4" descr="goddardlogo_blue.png">
            <a:extLst>
              <a:ext uri="{FF2B5EF4-FFF2-40B4-BE49-F238E27FC236}">
                <a16:creationId xmlns:a16="http://schemas.microsoft.com/office/drawing/2014/main" id="{4AACC72A-A83B-1D46-90EE-79D0593C16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99" y="4818459"/>
            <a:ext cx="762000" cy="325041"/>
          </a:xfrm>
          <a:prstGeom prst="rect">
            <a:avLst/>
          </a:prstGeom>
        </p:spPr>
      </p:pic>
      <p:pic>
        <p:nvPicPr>
          <p:cNvPr id="6" name="Picture 5">
            <a:extLst>
              <a:ext uri="{FF2B5EF4-FFF2-40B4-BE49-F238E27FC236}">
                <a16:creationId xmlns:a16="http://schemas.microsoft.com/office/drawing/2014/main" id="{2B248E17-56D0-5849-9B5C-BAD3542D0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
            <a:ext cx="625627" cy="532366"/>
          </a:xfrm>
          <a:prstGeom prst="rect">
            <a:avLst/>
          </a:prstGeom>
        </p:spPr>
      </p:pic>
      <p:sp>
        <p:nvSpPr>
          <p:cNvPr id="14" name="Rectangle 13">
            <a:extLst>
              <a:ext uri="{FF2B5EF4-FFF2-40B4-BE49-F238E27FC236}">
                <a16:creationId xmlns:a16="http://schemas.microsoft.com/office/drawing/2014/main" id="{0C94A49D-DF10-D341-8E3C-FDFB7B9FD444}"/>
              </a:ext>
            </a:extLst>
          </p:cNvPr>
          <p:cNvSpPr/>
          <p:nvPr/>
        </p:nvSpPr>
        <p:spPr>
          <a:xfrm>
            <a:off x="1085212" y="4482897"/>
            <a:ext cx="3055330" cy="430887"/>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6">
                  <a:extLst>
                    <a:ext uri="{A12FA001-AC4F-418D-AE19-62706E023703}">
                      <ahyp:hlinkClr xmlns:ahyp="http://schemas.microsoft.com/office/drawing/2018/hyperlinkcolor" val="tx"/>
                    </a:ext>
                  </a:extLst>
                </a:hlinkClick>
              </a:rPr>
              <a:t>http://dx.doi.org/10.3390/rs10060885</a:t>
            </a:r>
            <a:endParaRPr lang="en-US" sz="1100" dirty="0">
              <a:solidFill>
                <a:srgbClr val="FF0000"/>
              </a:solidFill>
            </a:endParaRPr>
          </a:p>
        </p:txBody>
      </p:sp>
      <p:sp>
        <p:nvSpPr>
          <p:cNvPr id="2" name="TextBox 1">
            <a:extLst>
              <a:ext uri="{FF2B5EF4-FFF2-40B4-BE49-F238E27FC236}">
                <a16:creationId xmlns:a16="http://schemas.microsoft.com/office/drawing/2014/main" id="{29AA103A-5CFD-3844-9224-7BF05B5E295C}"/>
              </a:ext>
            </a:extLst>
          </p:cNvPr>
          <p:cNvSpPr txBox="1"/>
          <p:nvPr/>
        </p:nvSpPr>
        <p:spPr>
          <a:xfrm>
            <a:off x="4422137" y="825156"/>
            <a:ext cx="3596251" cy="507831"/>
          </a:xfrm>
          <a:prstGeom prst="rect">
            <a:avLst/>
          </a:prstGeom>
          <a:solidFill>
            <a:schemeClr val="bg1"/>
          </a:solidFill>
        </p:spPr>
        <p:txBody>
          <a:bodyPr wrap="square" rtlCol="0">
            <a:spAutoFit/>
          </a:bodyPr>
          <a:lstStyle/>
          <a:p>
            <a:r>
              <a:rPr lang="en-US" sz="900" dirty="0"/>
              <a:t>Monthly mean observed and simulated streamflow discharge in m</a:t>
            </a:r>
            <a:r>
              <a:rPr lang="en-US" sz="900" baseline="30000" dirty="0"/>
              <a:t>3</a:t>
            </a:r>
            <a:r>
              <a:rPr lang="en-US" sz="900" dirty="0"/>
              <a:t>/s at six sub-basin watersheds with the use of the Lower Mekong River Basin SWAT model for 2015 (GPM).</a:t>
            </a:r>
          </a:p>
        </p:txBody>
      </p:sp>
      <p:pic>
        <p:nvPicPr>
          <p:cNvPr id="26" name="Picture 25">
            <a:extLst>
              <a:ext uri="{FF2B5EF4-FFF2-40B4-BE49-F238E27FC236}">
                <a16:creationId xmlns:a16="http://schemas.microsoft.com/office/drawing/2014/main" id="{00BA95F6-04D0-7C4F-98C1-A2DCFD24DE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7" name="TextBox 26">
            <a:extLst>
              <a:ext uri="{FF2B5EF4-FFF2-40B4-BE49-F238E27FC236}">
                <a16:creationId xmlns:a16="http://schemas.microsoft.com/office/drawing/2014/main" id="{FB88585A-E3CC-CE4F-B638-4BD00FD1899F}"/>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8" name="Picture 17">
            <a:hlinkClick r:id="rId8" action="ppaction://hlinksldjump"/>
            <a:extLst>
              <a:ext uri="{FF2B5EF4-FFF2-40B4-BE49-F238E27FC236}">
                <a16:creationId xmlns:a16="http://schemas.microsoft.com/office/drawing/2014/main" id="{66FA5FC0-4AA0-2948-933C-C517360F98DC}"/>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hlinkClick r:id="rId10" action="ppaction://hlinksldjump"/>
            <a:extLst>
              <a:ext uri="{FF2B5EF4-FFF2-40B4-BE49-F238E27FC236}">
                <a16:creationId xmlns:a16="http://schemas.microsoft.com/office/drawing/2014/main" id="{CD0CDA38-4010-D741-89D3-593033B621E1}"/>
              </a:ext>
            </a:extLst>
          </p:cNvPr>
          <p:cNvPicPr>
            <a:picLocks noChangeAspect="1"/>
          </p:cNvPicPr>
          <p:nvPr/>
        </p:nvPicPr>
        <p:blipFill>
          <a:blip r:embed="rId11"/>
          <a:stretch>
            <a:fillRect/>
          </a:stretch>
        </p:blipFill>
        <p:spPr>
          <a:xfrm>
            <a:off x="92228" y="2305050"/>
            <a:ext cx="533400" cy="533400"/>
          </a:xfrm>
          <a:prstGeom prst="rect">
            <a:avLst/>
          </a:prstGeom>
        </p:spPr>
      </p:pic>
      <p:pic>
        <p:nvPicPr>
          <p:cNvPr id="29" name="Picture 28">
            <a:hlinkClick r:id="rId12" action="ppaction://hlinksldjump"/>
            <a:extLst>
              <a:ext uri="{FF2B5EF4-FFF2-40B4-BE49-F238E27FC236}">
                <a16:creationId xmlns:a16="http://schemas.microsoft.com/office/drawing/2014/main" id="{F5956E51-8186-B44B-94F0-2C5731567474}"/>
              </a:ext>
            </a:extLst>
          </p:cNvPr>
          <p:cNvPicPr>
            <a:picLocks noChangeAspect="1"/>
          </p:cNvPicPr>
          <p:nvPr/>
        </p:nvPicPr>
        <p:blipFill>
          <a:blip r:embed="rId13"/>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2228308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A265-BDFF-8E4A-84A8-A9F2357F1EA9}"/>
              </a:ext>
            </a:extLst>
          </p:cNvPr>
          <p:cNvSpPr>
            <a:spLocks noGrp="1"/>
          </p:cNvSpPr>
          <p:nvPr>
            <p:ph type="title"/>
          </p:nvPr>
        </p:nvSpPr>
        <p:spPr>
          <a:xfrm>
            <a:off x="628650" y="427123"/>
            <a:ext cx="7886700" cy="788618"/>
          </a:xfrm>
        </p:spPr>
        <p:txBody>
          <a:bodyPr>
            <a:noAutofit/>
          </a:bodyPr>
          <a:lstStyle/>
          <a:p>
            <a:r>
              <a:rPr lang="en-US" sz="2000" b="1" dirty="0">
                <a:solidFill>
                  <a:schemeClr val="bg1"/>
                </a:solidFill>
              </a:rPr>
              <a:t>Monthly mean observed and simulated streamflow discharge in m</a:t>
            </a:r>
            <a:r>
              <a:rPr lang="en-US" sz="2000" b="1" baseline="30000" dirty="0">
                <a:solidFill>
                  <a:schemeClr val="bg1"/>
                </a:solidFill>
              </a:rPr>
              <a:t>3</a:t>
            </a:r>
            <a:r>
              <a:rPr lang="en-US" sz="2000" b="1" dirty="0">
                <a:solidFill>
                  <a:schemeClr val="bg1"/>
                </a:solidFill>
              </a:rPr>
              <a:t>/s at six sub-basin watersheds with the use of the Lower Mekong River Basin SWAT model for 2015 (GPM)</a:t>
            </a:r>
          </a:p>
        </p:txBody>
      </p:sp>
      <p:pic>
        <p:nvPicPr>
          <p:cNvPr id="5" name="Content Placeholder 11">
            <a:extLst>
              <a:ext uri="{FF2B5EF4-FFF2-40B4-BE49-F238E27FC236}">
                <a16:creationId xmlns:a16="http://schemas.microsoft.com/office/drawing/2014/main" id="{F6E343A1-AA18-DF41-938A-C63B9EB0C27D}"/>
              </a:ext>
            </a:extLst>
          </p:cNvPr>
          <p:cNvPicPr>
            <a:picLocks noChangeAspect="1"/>
          </p:cNvPicPr>
          <p:nvPr/>
        </p:nvPicPr>
        <p:blipFill>
          <a:blip r:embed="rId3"/>
          <a:stretch>
            <a:fillRect/>
          </a:stretch>
        </p:blipFill>
        <p:spPr>
          <a:xfrm>
            <a:off x="1878914" y="1261201"/>
            <a:ext cx="4885721" cy="3844320"/>
          </a:xfrm>
          <a:prstGeom prst="rect">
            <a:avLst/>
          </a:prstGeom>
        </p:spPr>
      </p:pic>
      <p:pic>
        <p:nvPicPr>
          <p:cNvPr id="8" name="Picture 7">
            <a:extLst>
              <a:ext uri="{FF2B5EF4-FFF2-40B4-BE49-F238E27FC236}">
                <a16:creationId xmlns:a16="http://schemas.microsoft.com/office/drawing/2014/main" id="{70F8FB74-8B35-4848-A9CF-8B022A75D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25627" cy="532366"/>
          </a:xfrm>
          <a:prstGeom prst="rect">
            <a:avLst/>
          </a:prstGeom>
        </p:spPr>
      </p:pic>
      <p:sp>
        <p:nvSpPr>
          <p:cNvPr id="11" name="Rectangle 10">
            <a:extLst>
              <a:ext uri="{FF2B5EF4-FFF2-40B4-BE49-F238E27FC236}">
                <a16:creationId xmlns:a16="http://schemas.microsoft.com/office/drawing/2014/main" id="{858B487E-F9F0-8E45-B2B7-9396DCB9F06E}"/>
              </a:ext>
            </a:extLst>
          </p:cNvPr>
          <p:cNvSpPr/>
          <p:nvPr/>
        </p:nvSpPr>
        <p:spPr>
          <a:xfrm>
            <a:off x="6831087" y="2717018"/>
            <a:ext cx="2130034" cy="600164"/>
          </a:xfrm>
          <a:prstGeom prst="rect">
            <a:avLst/>
          </a:prstGeom>
          <a:solidFill>
            <a:schemeClr val="bg1"/>
          </a:solidFill>
        </p:spPr>
        <p:txBody>
          <a:bodyPr wrap="square">
            <a:spAutoFit/>
          </a:bodyPr>
          <a:lstStyle/>
          <a:p>
            <a:r>
              <a:rPr lang="en-US" sz="1100" dirty="0">
                <a:solidFill>
                  <a:srgbClr val="FF0000"/>
                </a:solidFill>
              </a:rPr>
              <a:t>Mohammed et al., 2018. </a:t>
            </a:r>
            <a:r>
              <a:rPr lang="en-US" sz="1100" dirty="0">
                <a:solidFill>
                  <a:srgbClr val="FF0000"/>
                </a:solidFill>
                <a:hlinkClick r:id="rId5">
                  <a:extLst>
                    <a:ext uri="{A12FA001-AC4F-418D-AE19-62706E023703}">
                      <ahyp:hlinkClr xmlns:ahyp="http://schemas.microsoft.com/office/drawing/2018/hyperlinkcolor" val="tx"/>
                    </a:ext>
                  </a:extLst>
                </a:hlinkClick>
              </a:rPr>
              <a:t>http://</a:t>
            </a:r>
            <a:r>
              <a:rPr lang="en-US" sz="1100" dirty="0" err="1">
                <a:solidFill>
                  <a:srgbClr val="FF0000"/>
                </a:solidFill>
                <a:hlinkClick r:id="rId5">
                  <a:extLst>
                    <a:ext uri="{A12FA001-AC4F-418D-AE19-62706E023703}">
                      <ahyp:hlinkClr xmlns:ahyp="http://schemas.microsoft.com/office/drawing/2018/hyperlinkcolor" val="tx"/>
                    </a:ext>
                  </a:extLst>
                </a:hlinkClick>
              </a:rPr>
              <a:t>dx.doi.org</a:t>
            </a:r>
            <a:r>
              <a:rPr lang="en-US" sz="1100" dirty="0">
                <a:solidFill>
                  <a:srgbClr val="FF0000"/>
                </a:solidFill>
                <a:hlinkClick r:id="rId5">
                  <a:extLst>
                    <a:ext uri="{A12FA001-AC4F-418D-AE19-62706E023703}">
                      <ahyp:hlinkClr xmlns:ahyp="http://schemas.microsoft.com/office/drawing/2018/hyperlinkcolor" val="tx"/>
                    </a:ext>
                  </a:extLst>
                </a:hlinkClick>
              </a:rPr>
              <a:t>/10.3390/rs10060885</a:t>
            </a:r>
            <a:endParaRPr lang="en-US" sz="1100" dirty="0">
              <a:solidFill>
                <a:srgbClr val="FF0000"/>
              </a:solidFill>
            </a:endParaRPr>
          </a:p>
        </p:txBody>
      </p:sp>
      <p:sp>
        <p:nvSpPr>
          <p:cNvPr id="12" name="Oval 44">
            <a:hlinkClick r:id="rId6" action="ppaction://hlinksldjump"/>
            <a:extLst>
              <a:ext uri="{FF2B5EF4-FFF2-40B4-BE49-F238E27FC236}">
                <a16:creationId xmlns:a16="http://schemas.microsoft.com/office/drawing/2014/main" id="{9D2E40DB-8896-914A-90FE-8BB002AE7BFC}"/>
              </a:ext>
            </a:extLst>
          </p:cNvPr>
          <p:cNvSpPr>
            <a:spLocks noChangeArrowheads="1"/>
          </p:cNvSpPr>
          <p:nvPr/>
        </p:nvSpPr>
        <p:spPr bwMode="auto">
          <a:xfrm>
            <a:off x="7213941" y="1109309"/>
            <a:ext cx="432197" cy="432197"/>
          </a:xfrm>
          <a:prstGeom prst="ellipse">
            <a:avLst/>
          </a:prstGeom>
          <a:solidFill>
            <a:schemeClr val="tx1"/>
          </a:solidFill>
          <a:ln w="9525" algn="ctr">
            <a:solidFill>
              <a:schemeClr val="tx1"/>
            </a:solidFill>
            <a:round/>
            <a:headEnd/>
            <a:tailEnd/>
          </a:ln>
          <a:effectLst/>
        </p:spPr>
        <p:txBody>
          <a:bodyPr wrap="none" anchor="ctr"/>
          <a:lstStyle/>
          <a:p>
            <a:r>
              <a:rPr lang="nl-NL" sz="1800" b="1" dirty="0">
                <a:solidFill>
                  <a:schemeClr val="bg1"/>
                </a:solidFill>
              </a:rPr>
              <a:t>X</a:t>
            </a:r>
            <a:endParaRPr lang="en-GB" sz="1800" b="1" dirty="0">
              <a:solidFill>
                <a:schemeClr val="bg1"/>
              </a:solidFill>
            </a:endParaRPr>
          </a:p>
        </p:txBody>
      </p:sp>
      <p:pic>
        <p:nvPicPr>
          <p:cNvPr id="15" name="Picture 14" descr="goddardlogo_blue.png">
            <a:extLst>
              <a:ext uri="{FF2B5EF4-FFF2-40B4-BE49-F238E27FC236}">
                <a16:creationId xmlns:a16="http://schemas.microsoft.com/office/drawing/2014/main" id="{06EB7851-A188-E942-B3C7-C2C3D87FB1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415" y="4818459"/>
            <a:ext cx="762000" cy="325041"/>
          </a:xfrm>
          <a:prstGeom prst="rect">
            <a:avLst/>
          </a:prstGeom>
        </p:spPr>
      </p:pic>
      <p:pic>
        <p:nvPicPr>
          <p:cNvPr id="16" name="Picture 15">
            <a:extLst>
              <a:ext uri="{FF2B5EF4-FFF2-40B4-BE49-F238E27FC236}">
                <a16:creationId xmlns:a16="http://schemas.microsoft.com/office/drawing/2014/main" id="{6B78C777-F295-C148-87A3-4A59041F8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0" name="TextBox 19">
            <a:extLst>
              <a:ext uri="{FF2B5EF4-FFF2-40B4-BE49-F238E27FC236}">
                <a16:creationId xmlns:a16="http://schemas.microsoft.com/office/drawing/2014/main" id="{DD70DB37-27D2-1B44-9954-77A46C45B9FD}"/>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4" name="Picture 13">
            <a:hlinkClick r:id="rId9" action="ppaction://hlinksldjump"/>
            <a:extLst>
              <a:ext uri="{FF2B5EF4-FFF2-40B4-BE49-F238E27FC236}">
                <a16:creationId xmlns:a16="http://schemas.microsoft.com/office/drawing/2014/main" id="{650B23BF-78FC-1D47-8CFD-7ED78A20189A}"/>
              </a:ext>
            </a:extLst>
          </p:cNvPr>
          <p:cNvPicPr>
            <a:picLocks noChangeAspect="1"/>
          </p:cNvPicPr>
          <p:nvPr/>
        </p:nvPicPr>
        <p:blipFill>
          <a:blip r:embed="rId10">
            <a:alphaModFix/>
          </a:blip>
          <a:stretch>
            <a:fillRect/>
          </a:stretch>
        </p:blipFill>
        <p:spPr>
          <a:xfrm>
            <a:off x="7111639" y="3996689"/>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440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7F034-EE65-AA40-B72C-3952C1B0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C1113A4D-28FC-444C-A4ED-1EBBCC6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6" name="TextBox 5">
            <a:extLst>
              <a:ext uri="{FF2B5EF4-FFF2-40B4-BE49-F238E27FC236}">
                <a16:creationId xmlns:a16="http://schemas.microsoft.com/office/drawing/2014/main" id="{77AF986A-2FF7-214D-847A-C4B796869ACE}"/>
              </a:ext>
            </a:extLst>
          </p:cNvPr>
          <p:cNvSpPr txBox="1"/>
          <p:nvPr/>
        </p:nvSpPr>
        <p:spPr>
          <a:xfrm>
            <a:off x="6341446" y="372708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7" name="Picture 6">
            <a:extLst>
              <a:ext uri="{FF2B5EF4-FFF2-40B4-BE49-F238E27FC236}">
                <a16:creationId xmlns:a16="http://schemas.microsoft.com/office/drawing/2014/main" id="{77473914-2F73-2749-B4E5-00F70BFA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377" y="3862450"/>
            <a:ext cx="574188" cy="792335"/>
          </a:xfrm>
          <a:prstGeom prst="rect">
            <a:avLst/>
          </a:prstGeom>
        </p:spPr>
      </p:pic>
      <p:sp>
        <p:nvSpPr>
          <p:cNvPr id="22" name="TextBox 21">
            <a:extLst>
              <a:ext uri="{FF2B5EF4-FFF2-40B4-BE49-F238E27FC236}">
                <a16:creationId xmlns:a16="http://schemas.microsoft.com/office/drawing/2014/main" id="{04D383B9-7002-4946-B95E-1D488F5DF46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
        <p:nvSpPr>
          <p:cNvPr id="24" name="Rectangle 23">
            <a:hlinkClick r:id="rId6" action="ppaction://hlinksldjump"/>
            <a:extLst>
              <a:ext uri="{FF2B5EF4-FFF2-40B4-BE49-F238E27FC236}">
                <a16:creationId xmlns:a16="http://schemas.microsoft.com/office/drawing/2014/main" id="{1424A586-DF80-E141-B495-CB13B04DF357}"/>
              </a:ext>
            </a:extLst>
          </p:cNvPr>
          <p:cNvSpPr/>
          <p:nvPr/>
        </p:nvSpPr>
        <p:spPr>
          <a:xfrm>
            <a:off x="6123576" y="1841503"/>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 SWAT-online</a:t>
            </a:r>
          </a:p>
        </p:txBody>
      </p:sp>
      <p:sp>
        <p:nvSpPr>
          <p:cNvPr id="25" name="Rectangle 24">
            <a:hlinkClick r:id="rId7" action="ppaction://hlinksldjump"/>
            <a:extLst>
              <a:ext uri="{FF2B5EF4-FFF2-40B4-BE49-F238E27FC236}">
                <a16:creationId xmlns:a16="http://schemas.microsoft.com/office/drawing/2014/main" id="{C0283665-D8ED-D145-8700-50253CD63D64}"/>
              </a:ext>
            </a:extLst>
          </p:cNvPr>
          <p:cNvSpPr/>
          <p:nvPr/>
        </p:nvSpPr>
        <p:spPr>
          <a:xfrm>
            <a:off x="3477192"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FFFF00"/>
                </a:solidFill>
              </a:rPr>
              <a:t>Soil &amp; Water Assessment Tool (SWAT)</a:t>
            </a:r>
          </a:p>
        </p:txBody>
      </p:sp>
      <p:pic>
        <p:nvPicPr>
          <p:cNvPr id="28" name="Picture 27" descr="goddardlogo_blue.png">
            <a:extLst>
              <a:ext uri="{FF2B5EF4-FFF2-40B4-BE49-F238E27FC236}">
                <a16:creationId xmlns:a16="http://schemas.microsoft.com/office/drawing/2014/main" id="{79AD54C3-DC14-6F46-A346-7B5F82C798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5" name="Rectangle 34">
            <a:hlinkClick r:id="rId9"/>
            <a:extLst>
              <a:ext uri="{FF2B5EF4-FFF2-40B4-BE49-F238E27FC236}">
                <a16:creationId xmlns:a16="http://schemas.microsoft.com/office/drawing/2014/main" id="{60582550-95F9-9F49-B9C5-1CF92EA5FC3B}"/>
              </a:ext>
            </a:extLst>
          </p:cNvPr>
          <p:cNvSpPr/>
          <p:nvPr/>
        </p:nvSpPr>
        <p:spPr>
          <a:xfrm>
            <a:off x="800100"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Online Demo</a:t>
            </a:r>
          </a:p>
        </p:txBody>
      </p:sp>
      <p:pic>
        <p:nvPicPr>
          <p:cNvPr id="15" name="Picture 14">
            <a:hlinkClick r:id="rId10" action="ppaction://hlinksldjump"/>
            <a:extLst>
              <a:ext uri="{FF2B5EF4-FFF2-40B4-BE49-F238E27FC236}">
                <a16:creationId xmlns:a16="http://schemas.microsoft.com/office/drawing/2014/main" id="{57546B97-1F40-2B44-8AA2-B080D8B09F2D}"/>
              </a:ext>
            </a:extLst>
          </p:cNvPr>
          <p:cNvPicPr>
            <a:picLocks noChangeAspect="1"/>
          </p:cNvPicPr>
          <p:nvPr/>
        </p:nvPicPr>
        <p:blipFill>
          <a:blip r:embed="rId11">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hlinkClick r:id="rId12" action="ppaction://hlinksldjump"/>
            <a:extLst>
              <a:ext uri="{FF2B5EF4-FFF2-40B4-BE49-F238E27FC236}">
                <a16:creationId xmlns:a16="http://schemas.microsoft.com/office/drawing/2014/main" id="{79756E3C-752D-1D40-A5BA-51F36EFDE35B}"/>
              </a:ext>
            </a:extLst>
          </p:cNvPr>
          <p:cNvSpPr/>
          <p:nvPr/>
        </p:nvSpPr>
        <p:spPr>
          <a:xfrm>
            <a:off x="6154284"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Motivation</a:t>
            </a:r>
          </a:p>
        </p:txBody>
      </p:sp>
    </p:spTree>
    <p:extLst>
      <p:ext uri="{BB962C8B-B14F-4D97-AF65-F5344CB8AC3E}">
        <p14:creationId xmlns:p14="http://schemas.microsoft.com/office/powerpoint/2010/main" val="249792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93354180-8636-A14A-8FB6-FDA4B4907A52}"/>
              </a:ext>
            </a:extLst>
          </p:cNvPr>
          <p:cNvPicPr>
            <a:picLocks noChangeAspect="1"/>
          </p:cNvPicPr>
          <p:nvPr/>
        </p:nvPicPr>
        <p:blipFill rotWithShape="1">
          <a:blip r:embed="rId4"/>
          <a:srcRect t="5808"/>
          <a:stretch/>
        </p:blipFill>
        <p:spPr>
          <a:xfrm>
            <a:off x="2896539" y="709250"/>
            <a:ext cx="5554562" cy="4022852"/>
          </a:xfrm>
          <a:prstGeom prst="rect">
            <a:avLst/>
          </a:prstGeom>
        </p:spPr>
      </p:pic>
      <p:sp>
        <p:nvSpPr>
          <p:cNvPr id="11" name="TextBox 10">
            <a:extLst>
              <a:ext uri="{FF2B5EF4-FFF2-40B4-BE49-F238E27FC236}">
                <a16:creationId xmlns:a16="http://schemas.microsoft.com/office/drawing/2014/main" id="{555B27A7-494B-7E46-94DF-B81AD58528A1}"/>
              </a:ext>
            </a:extLst>
          </p:cNvPr>
          <p:cNvSpPr txBox="1"/>
          <p:nvPr/>
        </p:nvSpPr>
        <p:spPr>
          <a:xfrm>
            <a:off x="363220" y="1067787"/>
            <a:ext cx="2830857" cy="3222450"/>
          </a:xfrm>
          <a:prstGeom prst="rect">
            <a:avLst/>
          </a:prstGeom>
        </p:spPr>
        <p:txBody>
          <a:bodyPr vert="horz" lIns="68580" tIns="34290" rIns="68580" bIns="34290" rtlCol="0" anchor="ctr">
            <a:normAutofit/>
          </a:bodyPr>
          <a:lstStyle>
            <a:defPPr>
              <a:defRPr lang="en-US"/>
            </a:defPPr>
            <a:lvl1pPr>
              <a:lnSpc>
                <a:spcPct val="90000"/>
              </a:lnSpc>
              <a:spcBef>
                <a:spcPct val="0"/>
              </a:spcBef>
              <a:buNone/>
              <a:defRPr sz="4000" b="1">
                <a:latin typeface="+mj-lt"/>
                <a:ea typeface="+mj-ea"/>
                <a:cs typeface="+mj-cs"/>
              </a:defRPr>
            </a:lvl1pPr>
          </a:lstStyle>
          <a:p>
            <a:pPr marL="428625" indent="-428625">
              <a:buFont typeface="Arial" panose="020B0604020202020204" pitchFamily="34" charset="0"/>
              <a:buChar char="•"/>
            </a:pPr>
            <a:endParaRPr lang="en-US" sz="3000" dirty="0"/>
          </a:p>
        </p:txBody>
      </p:sp>
      <p:pic>
        <p:nvPicPr>
          <p:cNvPr id="13" name="Picture 12">
            <a:extLst>
              <a:ext uri="{FF2B5EF4-FFF2-40B4-BE49-F238E27FC236}">
                <a16:creationId xmlns:a16="http://schemas.microsoft.com/office/drawing/2014/main" id="{3D8A6BB3-B89F-5C43-BB16-0021383A7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sp>
        <p:nvSpPr>
          <p:cNvPr id="20" name="TextBox 19">
            <a:extLst>
              <a:ext uri="{FF2B5EF4-FFF2-40B4-BE49-F238E27FC236}">
                <a16:creationId xmlns:a16="http://schemas.microsoft.com/office/drawing/2014/main" id="{509F81F5-4126-DE4C-AEEE-21DB45D2486F}"/>
              </a:ext>
            </a:extLst>
          </p:cNvPr>
          <p:cNvSpPr txBox="1"/>
          <p:nvPr/>
        </p:nvSpPr>
        <p:spPr>
          <a:xfrm>
            <a:off x="3069567" y="2940645"/>
            <a:ext cx="2198754" cy="1169551"/>
          </a:xfrm>
          <a:prstGeom prst="rect">
            <a:avLst/>
          </a:prstGeom>
          <a:noFill/>
        </p:spPr>
        <p:txBody>
          <a:bodyPr wrap="square" rtlCol="0">
            <a:spAutoFit/>
          </a:bodyPr>
          <a:lstStyle/>
          <a:p>
            <a:r>
              <a:rPr lang="en-US" sz="1400" b="1" dirty="0">
                <a:solidFill>
                  <a:schemeClr val="accent4"/>
                </a:solidFill>
              </a:rPr>
              <a:t>A Tethys web app to visualize and share inputs/outputs from the Soil and Water Assessment Tool (SWAT)</a:t>
            </a:r>
          </a:p>
        </p:txBody>
      </p:sp>
      <p:sp>
        <p:nvSpPr>
          <p:cNvPr id="22" name="Content Placeholder 1">
            <a:extLst>
              <a:ext uri="{FF2B5EF4-FFF2-40B4-BE49-F238E27FC236}">
                <a16:creationId xmlns:a16="http://schemas.microsoft.com/office/drawing/2014/main" id="{2ADF8D58-9D9E-F94D-A30F-8D5042C2E242}"/>
              </a:ext>
            </a:extLst>
          </p:cNvPr>
          <p:cNvSpPr txBox="1">
            <a:spLocks/>
          </p:cNvSpPr>
          <p:nvPr/>
        </p:nvSpPr>
        <p:spPr>
          <a:xfrm>
            <a:off x="327793" y="726315"/>
            <a:ext cx="2567774" cy="4002169"/>
          </a:xfrm>
          <a:prstGeom prst="rect">
            <a:avLst/>
          </a:prstGeom>
          <a:solidFill>
            <a:schemeClr val="bg1"/>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Soil and Water Assessment Tool (SWAT) is a powerful modelling tool that allows scientists to simulate many of the physical processes involved in the water cycle. </a:t>
            </a:r>
          </a:p>
          <a:p>
            <a:r>
              <a:rPr lang="en-US" sz="1600" dirty="0"/>
              <a:t>SWAT-online is a Tethys App for visualizing and sharing inputs/outputs of any SWAT Model project.</a:t>
            </a:r>
          </a:p>
          <a:p>
            <a:r>
              <a:rPr lang="en-US" sz="1600" dirty="0"/>
              <a:t>SWAT-online represents an effort to lower technical barriers for the SWAT model through using open source web development, web services, and cloud storage technologies.</a:t>
            </a:r>
          </a:p>
        </p:txBody>
      </p:sp>
      <p:sp>
        <p:nvSpPr>
          <p:cNvPr id="28" name="Title 3">
            <a:extLst>
              <a:ext uri="{FF2B5EF4-FFF2-40B4-BE49-F238E27FC236}">
                <a16:creationId xmlns:a16="http://schemas.microsoft.com/office/drawing/2014/main" id="{C8191BB0-D1DB-FA42-836B-67173E007D4D}"/>
              </a:ext>
            </a:extLst>
          </p:cNvPr>
          <p:cNvSpPr txBox="1">
            <a:spLocks/>
          </p:cNvSpPr>
          <p:nvPr/>
        </p:nvSpPr>
        <p:spPr>
          <a:xfrm>
            <a:off x="613516" y="196492"/>
            <a:ext cx="2476926" cy="53641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bg1"/>
                </a:solidFill>
              </a:rPr>
              <a:t>SWAT-online</a:t>
            </a:r>
            <a:endParaRPr lang="en-US" sz="3300" dirty="0">
              <a:solidFill>
                <a:schemeClr val="bg1"/>
              </a:solidFill>
            </a:endParaRPr>
          </a:p>
        </p:txBody>
      </p:sp>
      <p:pic>
        <p:nvPicPr>
          <p:cNvPr id="29" name="Picture 28" descr="goddardlogo_blue.png">
            <a:extLst>
              <a:ext uri="{FF2B5EF4-FFF2-40B4-BE49-F238E27FC236}">
                <a16:creationId xmlns:a16="http://schemas.microsoft.com/office/drawing/2014/main" id="{6F8D092D-2729-9743-97FF-D193AF2169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5" name="TextBox 34">
            <a:hlinkClick r:id="rId7" action="ppaction://hlinksldjump"/>
            <a:extLst>
              <a:ext uri="{FF2B5EF4-FFF2-40B4-BE49-F238E27FC236}">
                <a16:creationId xmlns:a16="http://schemas.microsoft.com/office/drawing/2014/main" id="{8246E64A-FD30-BC43-B551-1B29BF50FF7D}"/>
              </a:ext>
            </a:extLst>
          </p:cNvPr>
          <p:cNvSpPr txBox="1"/>
          <p:nvPr/>
        </p:nvSpPr>
        <p:spPr>
          <a:xfrm>
            <a:off x="568154" y="4345148"/>
            <a:ext cx="2123611" cy="461665"/>
          </a:xfrm>
          <a:prstGeom prst="rect">
            <a:avLst/>
          </a:prstGeom>
          <a:noFill/>
        </p:spPr>
        <p:txBody>
          <a:bodyPr wrap="square" rtlCol="0">
            <a:spAutoFit/>
          </a:bodyPr>
          <a:lstStyle/>
          <a:p>
            <a:r>
              <a:rPr lang="en-US" sz="2400" b="1" dirty="0">
                <a:solidFill>
                  <a:srgbClr val="FF0000"/>
                </a:solidFill>
              </a:rPr>
              <a:t>What is SWAT?</a:t>
            </a:r>
          </a:p>
        </p:txBody>
      </p:sp>
      <p:pic>
        <p:nvPicPr>
          <p:cNvPr id="24" name="Picture 23">
            <a:extLst>
              <a:ext uri="{FF2B5EF4-FFF2-40B4-BE49-F238E27FC236}">
                <a16:creationId xmlns:a16="http://schemas.microsoft.com/office/drawing/2014/main" id="{08B5C253-65F1-C34D-BE51-2A8900C5C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5" name="TextBox 24">
            <a:extLst>
              <a:ext uri="{FF2B5EF4-FFF2-40B4-BE49-F238E27FC236}">
                <a16:creationId xmlns:a16="http://schemas.microsoft.com/office/drawing/2014/main" id="{C33939AE-237F-4C43-9560-F15D549BF699}"/>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5" name="Picture 14">
            <a:hlinkClick r:id="rId9" action="ppaction://hlinksldjump"/>
            <a:extLst>
              <a:ext uri="{FF2B5EF4-FFF2-40B4-BE49-F238E27FC236}">
                <a16:creationId xmlns:a16="http://schemas.microsoft.com/office/drawing/2014/main" id="{57E65FB6-527B-DC4F-B3EC-B8521C164B3A}"/>
              </a:ext>
            </a:extLst>
          </p:cNvPr>
          <p:cNvPicPr>
            <a:picLocks noChangeAspect="1"/>
          </p:cNvPicPr>
          <p:nvPr/>
        </p:nvPicPr>
        <p:blipFill>
          <a:blip r:embed="rId10">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1CFDD276-1735-1B4E-A226-1E62B2139C2F}"/>
              </a:ext>
            </a:extLst>
          </p:cNvPr>
          <p:cNvSpPr txBox="1"/>
          <p:nvPr/>
        </p:nvSpPr>
        <p:spPr>
          <a:xfrm>
            <a:off x="8436914" y="3726130"/>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21" name="Picture 20">
            <a:extLst>
              <a:ext uri="{FF2B5EF4-FFF2-40B4-BE49-F238E27FC236}">
                <a16:creationId xmlns:a16="http://schemas.microsoft.com/office/drawing/2014/main" id="{0E5C9E5A-93EC-A747-AF28-E67B3DE6DA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6217" y="3845624"/>
            <a:ext cx="574188" cy="792335"/>
          </a:xfrm>
          <a:prstGeom prst="rect">
            <a:avLst/>
          </a:prstGeom>
        </p:spPr>
      </p:pic>
      <p:pic>
        <p:nvPicPr>
          <p:cNvPr id="23" name="Picture 22">
            <a:hlinkClick r:id="rId12" action="ppaction://hlinksldjump"/>
            <a:extLst>
              <a:ext uri="{FF2B5EF4-FFF2-40B4-BE49-F238E27FC236}">
                <a16:creationId xmlns:a16="http://schemas.microsoft.com/office/drawing/2014/main" id="{A12C7D9B-BDD8-F64B-97C5-B70209E9C7F3}"/>
              </a:ext>
            </a:extLst>
          </p:cNvPr>
          <p:cNvPicPr>
            <a:picLocks noChangeAspect="1"/>
          </p:cNvPicPr>
          <p:nvPr/>
        </p:nvPicPr>
        <p:blipFill>
          <a:blip r:embed="rId13"/>
          <a:stretch>
            <a:fillRect/>
          </a:stretch>
        </p:blipFill>
        <p:spPr>
          <a:xfrm>
            <a:off x="7959487" y="709250"/>
            <a:ext cx="530352" cy="530352"/>
          </a:xfrm>
          <a:prstGeom prst="rect">
            <a:avLst/>
          </a:prstGeom>
        </p:spPr>
      </p:pic>
      <p:pic>
        <p:nvPicPr>
          <p:cNvPr id="27" name="Picture 26">
            <a:hlinkClick r:id="" action="ppaction://hlinkshowjump?jump=nextslide"/>
            <a:extLst>
              <a:ext uri="{FF2B5EF4-FFF2-40B4-BE49-F238E27FC236}">
                <a16:creationId xmlns:a16="http://schemas.microsoft.com/office/drawing/2014/main" id="{D050A7F3-885E-1C4B-95F6-0D9216339AEF}"/>
              </a:ext>
            </a:extLst>
          </p:cNvPr>
          <p:cNvPicPr>
            <a:picLocks noChangeAspect="1"/>
          </p:cNvPicPr>
          <p:nvPr/>
        </p:nvPicPr>
        <p:blipFill>
          <a:blip r:embed="rId14"/>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2201962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c_const_v2_1080.mp4">
            <a:hlinkClick r:id="" action="ppaction://media"/>
            <a:extLst>
              <a:ext uri="{FF2B5EF4-FFF2-40B4-BE49-F238E27FC236}">
                <a16:creationId xmlns:a16="http://schemas.microsoft.com/office/drawing/2014/main" id="{9FF3F1DC-0F88-5249-BD5F-0F12C19E15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233453" cy="5193817"/>
          </a:xfrm>
          <a:prstGeom prst="rect">
            <a:avLst/>
          </a:prstGeom>
        </p:spPr>
      </p:pic>
      <p:sp>
        <p:nvSpPr>
          <p:cNvPr id="2" name="Title 1">
            <a:extLst>
              <a:ext uri="{FF2B5EF4-FFF2-40B4-BE49-F238E27FC236}">
                <a16:creationId xmlns:a16="http://schemas.microsoft.com/office/drawing/2014/main" id="{B872C2C4-8FF3-B040-8CEC-C4E5D3228A56}"/>
              </a:ext>
            </a:extLst>
          </p:cNvPr>
          <p:cNvSpPr>
            <a:spLocks noGrp="1"/>
          </p:cNvSpPr>
          <p:nvPr>
            <p:ph type="ctrTitle"/>
          </p:nvPr>
        </p:nvSpPr>
        <p:spPr>
          <a:xfrm>
            <a:off x="625628" y="133271"/>
            <a:ext cx="2354240" cy="478788"/>
          </a:xfrm>
        </p:spPr>
        <p:txBody>
          <a:bodyPr>
            <a:noAutofit/>
          </a:bodyPr>
          <a:lstStyle/>
          <a:p>
            <a:pPr algn="l"/>
            <a:r>
              <a:rPr lang="en-US" sz="3200" b="1" dirty="0">
                <a:solidFill>
                  <a:schemeClr val="bg1"/>
                </a:solidFill>
                <a:latin typeface="Calibri" panose="020F0502020204030204" pitchFamily="34" charset="0"/>
                <a:cs typeface="Calibri" panose="020F0502020204030204" pitchFamily="34" charset="0"/>
              </a:rPr>
              <a:t>Introduction</a:t>
            </a:r>
          </a:p>
        </p:txBody>
      </p:sp>
      <p:pic>
        <p:nvPicPr>
          <p:cNvPr id="4" name="Picture 3">
            <a:extLst>
              <a:ext uri="{FF2B5EF4-FFF2-40B4-BE49-F238E27FC236}">
                <a16:creationId xmlns:a16="http://schemas.microsoft.com/office/drawing/2014/main" id="{66731779-46B0-0A41-8EBB-54275686F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10" name="Picture 9">
            <a:extLst>
              <a:ext uri="{FF2B5EF4-FFF2-40B4-BE49-F238E27FC236}">
                <a16:creationId xmlns:a16="http://schemas.microsoft.com/office/drawing/2014/main" id="{9A8BEEEC-594C-2E49-9163-77342BF7AF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0" name="TextBox 19">
            <a:extLst>
              <a:ext uri="{FF2B5EF4-FFF2-40B4-BE49-F238E27FC236}">
                <a16:creationId xmlns:a16="http://schemas.microsoft.com/office/drawing/2014/main" id="{9E204356-F605-664E-807D-3B681BD53A5F}"/>
              </a:ext>
            </a:extLst>
          </p:cNvPr>
          <p:cNvSpPr txBox="1"/>
          <p:nvPr/>
        </p:nvSpPr>
        <p:spPr>
          <a:xfrm>
            <a:off x="8504630" y="3831357"/>
            <a:ext cx="731393"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21" name="Picture 20">
            <a:extLst>
              <a:ext uri="{FF2B5EF4-FFF2-40B4-BE49-F238E27FC236}">
                <a16:creationId xmlns:a16="http://schemas.microsoft.com/office/drawing/2014/main" id="{32FF3D45-F0EF-E34D-B66E-64810894B5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812" y="3972903"/>
            <a:ext cx="574188" cy="792335"/>
          </a:xfrm>
          <a:prstGeom prst="rect">
            <a:avLst/>
          </a:prstGeom>
        </p:spPr>
      </p:pic>
      <p:sp>
        <p:nvSpPr>
          <p:cNvPr id="11" name="Rectangle 10">
            <a:extLst>
              <a:ext uri="{FF2B5EF4-FFF2-40B4-BE49-F238E27FC236}">
                <a16:creationId xmlns:a16="http://schemas.microsoft.com/office/drawing/2014/main" id="{A07B0088-DFCE-0043-8DB0-E1A00539E27E}"/>
              </a:ext>
            </a:extLst>
          </p:cNvPr>
          <p:cNvSpPr/>
          <p:nvPr/>
        </p:nvSpPr>
        <p:spPr>
          <a:xfrm>
            <a:off x="117945" y="4109955"/>
            <a:ext cx="2673523" cy="518229"/>
          </a:xfrm>
          <a:prstGeom prst="rect">
            <a:avLst/>
          </a:prstGeom>
        </p:spPr>
        <p:txBody>
          <a:bodyPr vert="horz" lIns="68580" tIns="34290" rIns="68580" bIns="34290" rtlCol="0">
            <a:noAutofit/>
          </a:bodyPr>
          <a:lstStyle/>
          <a:p>
            <a:pPr>
              <a:lnSpc>
                <a:spcPct val="90000"/>
              </a:lnSpc>
              <a:spcBef>
                <a:spcPts val="750"/>
              </a:spcBef>
            </a:pPr>
            <a:r>
              <a:rPr lang="en-US" sz="900" b="1" dirty="0">
                <a:solidFill>
                  <a:schemeClr val="accent4">
                    <a:lumMod val="60000"/>
                    <a:lumOff val="40000"/>
                  </a:schemeClr>
                </a:solidFill>
              </a:rPr>
              <a:t>Animation Credit:</a:t>
            </a:r>
          </a:p>
          <a:p>
            <a:pPr>
              <a:lnSpc>
                <a:spcPct val="90000"/>
              </a:lnSpc>
              <a:spcBef>
                <a:spcPts val="750"/>
              </a:spcBef>
            </a:pPr>
            <a:r>
              <a:rPr lang="en-US" sz="900" b="1" dirty="0">
                <a:solidFill>
                  <a:schemeClr val="accent4">
                    <a:lumMod val="60000"/>
                    <a:lumOff val="40000"/>
                  </a:schemeClr>
                </a:solidFill>
              </a:rPr>
              <a:t>NASA's Scientific Visualization Studio</a:t>
            </a:r>
            <a:br>
              <a:rPr lang="en-US" sz="900" b="1" dirty="0">
                <a:solidFill>
                  <a:schemeClr val="accent4">
                    <a:lumMod val="60000"/>
                    <a:lumOff val="40000"/>
                  </a:schemeClr>
                </a:solidFill>
              </a:rPr>
            </a:br>
            <a:r>
              <a:rPr lang="en-US" sz="900" b="1" dirty="0">
                <a:solidFill>
                  <a:schemeClr val="accent4">
                    <a:lumMod val="60000"/>
                    <a:lumOff val="40000"/>
                  </a:schemeClr>
                </a:solidFill>
              </a:rPr>
              <a:t>Data provided by the joint NASA/JAXA GPM mission</a:t>
            </a:r>
          </a:p>
        </p:txBody>
      </p:sp>
      <p:sp>
        <p:nvSpPr>
          <p:cNvPr id="12" name="TextBox 11">
            <a:extLst>
              <a:ext uri="{FF2B5EF4-FFF2-40B4-BE49-F238E27FC236}">
                <a16:creationId xmlns:a16="http://schemas.microsoft.com/office/drawing/2014/main" id="{6790249B-6176-694E-9E58-6529CF816D36}"/>
              </a:ext>
            </a:extLst>
          </p:cNvPr>
          <p:cNvSpPr txBox="1"/>
          <p:nvPr/>
        </p:nvSpPr>
        <p:spPr>
          <a:xfrm>
            <a:off x="5627868" y="1163721"/>
            <a:ext cx="2939374" cy="3464463"/>
          </a:xfrm>
          <a:prstGeom prst="rect">
            <a:avLst/>
          </a:prstGeom>
        </p:spPr>
        <p:txBody>
          <a:bodyPr vert="horz" lIns="68580" tIns="34290" rIns="68580" bIns="3429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sz="1400" b="1" dirty="0" err="1">
                <a:solidFill>
                  <a:schemeClr val="bg1"/>
                </a:solidFill>
              </a:rPr>
              <a:t>NASAaccess</a:t>
            </a:r>
            <a:r>
              <a:rPr lang="en-US" sz="1400" b="1" dirty="0">
                <a:solidFill>
                  <a:schemeClr val="bg1"/>
                </a:solidFill>
              </a:rPr>
              <a:t> &amp; SWAT-online software programs were developed for hydroclimatic applications.</a:t>
            </a:r>
          </a:p>
          <a:p>
            <a:pPr>
              <a:lnSpc>
                <a:spcPct val="100000"/>
              </a:lnSpc>
              <a:spcBef>
                <a:spcPts val="0"/>
              </a:spcBef>
            </a:pPr>
            <a:r>
              <a:rPr lang="en-US" sz="1400" b="1" dirty="0">
                <a:solidFill>
                  <a:schemeClr val="bg1"/>
                </a:solidFill>
              </a:rPr>
              <a:t>The web apps and software packages presented are modular and can be hosted anywhere (public or private servers).</a:t>
            </a:r>
          </a:p>
          <a:p>
            <a:pPr>
              <a:lnSpc>
                <a:spcPct val="100000"/>
              </a:lnSpc>
              <a:spcBef>
                <a:spcPts val="0"/>
              </a:spcBef>
            </a:pPr>
            <a:r>
              <a:rPr lang="en-US" sz="1400" b="1" dirty="0">
                <a:solidFill>
                  <a:schemeClr val="bg1"/>
                </a:solidFill>
              </a:rPr>
              <a:t>The tools presented give easy access and retrieval capabilities to weather and climate data for any watershed.</a:t>
            </a:r>
          </a:p>
          <a:p>
            <a:pPr>
              <a:lnSpc>
                <a:spcPct val="100000"/>
              </a:lnSpc>
              <a:spcBef>
                <a:spcPts val="0"/>
              </a:spcBef>
            </a:pPr>
            <a:r>
              <a:rPr lang="en-US" sz="1400" b="1" dirty="0">
                <a:solidFill>
                  <a:schemeClr val="bg1"/>
                </a:solidFill>
              </a:rPr>
              <a:t>The tools presented provide formatted data that can be seamlessly ingested into any hydrological model.</a:t>
            </a:r>
          </a:p>
        </p:txBody>
      </p:sp>
      <p:sp>
        <p:nvSpPr>
          <p:cNvPr id="16" name="TextBox 15">
            <a:extLst>
              <a:ext uri="{FF2B5EF4-FFF2-40B4-BE49-F238E27FC236}">
                <a16:creationId xmlns:a16="http://schemas.microsoft.com/office/drawing/2014/main" id="{B31E8848-95F0-3B4C-B7D6-09050C69D36C}"/>
              </a:ext>
            </a:extLst>
          </p:cNvPr>
          <p:cNvSpPr txBox="1"/>
          <p:nvPr/>
        </p:nvSpPr>
        <p:spPr>
          <a:xfrm>
            <a:off x="117945" y="1828018"/>
            <a:ext cx="2577581" cy="1107996"/>
          </a:xfrm>
          <a:prstGeom prst="rect">
            <a:avLst/>
          </a:prstGeom>
          <a:noFill/>
        </p:spPr>
        <p:txBody>
          <a:bodyPr wrap="square" rtlCol="0">
            <a:spAutoFit/>
          </a:bodyPr>
          <a:lstStyle/>
          <a:p>
            <a:r>
              <a:rPr lang="en-US" sz="825" dirty="0">
                <a:solidFill>
                  <a:schemeClr val="bg1"/>
                </a:solidFill>
              </a:rPr>
              <a:t>This animation shows rain data collected by the GPM Core Observatory and the partner satellites currently in orbit on March 17, 2014. The end of the animation focuses in on a storm system that moved over the eastern United States, showing GPM Microwave Imager data of rain and snow rates. This is the first time a single satellite has collected simultaneous data on rain and snow for a single storm.</a:t>
            </a:r>
          </a:p>
        </p:txBody>
      </p:sp>
      <p:pic>
        <p:nvPicPr>
          <p:cNvPr id="19" name="Picture 18" descr="goddardlogo_blue.png">
            <a:extLst>
              <a:ext uri="{FF2B5EF4-FFF2-40B4-BE49-F238E27FC236}">
                <a16:creationId xmlns:a16="http://schemas.microsoft.com/office/drawing/2014/main" id="{CA95011B-AD0E-B544-BF43-B47B865865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18" name="TextBox 17">
            <a:extLst>
              <a:ext uri="{FF2B5EF4-FFF2-40B4-BE49-F238E27FC236}">
                <a16:creationId xmlns:a16="http://schemas.microsoft.com/office/drawing/2014/main" id="{98FE08DD-8A4F-514E-82A2-8399EE50BCC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Tree>
    <p:extLst>
      <p:ext uri="{BB962C8B-B14F-4D97-AF65-F5344CB8AC3E}">
        <p14:creationId xmlns:p14="http://schemas.microsoft.com/office/powerpoint/2010/main" val="40937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966" fill="hold"/>
                                        <p:tgtEl>
                                          <p:spTgt spid="8"/>
                                        </p:tgtEl>
                                      </p:cBhvr>
                                    </p:cmd>
                                  </p:childTnLst>
                                </p:cTn>
                              </p:par>
                              <p:par>
                                <p:cTn id="7" presetID="2" presetClass="entr" presetSubtype="4" fill="hold" nodeType="withEffect">
                                  <p:stCondLst>
                                    <p:cond delay="10000"/>
                                  </p:stCondLst>
                                  <p:childTnLst>
                                    <p:set>
                                      <p:cBhvr>
                                        <p:cTn id="8" dur="1" fill="hold">
                                          <p:stCondLst>
                                            <p:cond delay="0"/>
                                          </p:stCondLst>
                                        </p:cTn>
                                        <p:tgtEl>
                                          <p:spTgt spid="12">
                                            <p:txEl>
                                              <p:pRg st="0" end="0"/>
                                            </p:txEl>
                                          </p:spTgt>
                                        </p:tgtEl>
                                        <p:attrNameLst>
                                          <p:attrName>style.visibility</p:attrName>
                                        </p:attrNameLst>
                                      </p:cBhvr>
                                      <p:to>
                                        <p:strVal val="visible"/>
                                      </p:to>
                                    </p:set>
                                    <p:anim calcmode="lin" valueType="num">
                                      <p:cBhvr additive="base">
                                        <p:cTn id="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000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000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000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3" presetID="9" presetClass="entr" presetSubtype="0" fill="hold" grpId="0" nodeType="withEffect">
                                  <p:stCondLst>
                                    <p:cond delay="15000"/>
                                  </p:stCondLst>
                                  <p:iterate type="wd">
                                    <p:tmPct val="10000"/>
                                  </p:iterate>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dissolve">
                                      <p:cBhvr>
                                        <p:cTn id="2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endCondLst>
                    <p:cond evt="onNext" delay="0">
                      <p:tgtEl>
                        <p:sldTgt/>
                      </p:tgtEl>
                    </p:cond>
                  </p:endCondLst>
                </p:cTn>
                <p:tgtEl>
                  <p:spTgt spid="8"/>
                </p:tgtEl>
              </p:cMediaNode>
            </p:vide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childTnLst>
              </p:cTn>
              <p:nextCondLst>
                <p:cond evt="onClick" delay="0">
                  <p:tgtEl>
                    <p:spTgt spid="8"/>
                  </p:tgtEl>
                </p:cond>
              </p:nextCondLst>
            </p:seq>
          </p:childTnLst>
        </p:cTn>
      </p:par>
    </p:tnLst>
    <p:bldLst>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77386EC-7C5F-E143-8E32-DA77613CEC95}"/>
              </a:ext>
            </a:extLst>
          </p:cNvPr>
          <p:cNvSpPr>
            <a:spLocks noGrp="1"/>
          </p:cNvSpPr>
          <p:nvPr>
            <p:ph type="title"/>
          </p:nvPr>
        </p:nvSpPr>
        <p:spPr>
          <a:xfrm>
            <a:off x="628650" y="273844"/>
            <a:ext cx="7218985" cy="740998"/>
          </a:xfrm>
        </p:spPr>
        <p:txBody>
          <a:bodyPr/>
          <a:lstStyle/>
          <a:p>
            <a:r>
              <a:rPr lang="en-US" b="1" dirty="0">
                <a:solidFill>
                  <a:schemeClr val="bg1"/>
                </a:solidFill>
              </a:rPr>
              <a:t>SWAT-online software Tethys organization</a:t>
            </a:r>
            <a:endParaRPr lang="en-US" dirty="0">
              <a:solidFill>
                <a:schemeClr val="bg1"/>
              </a:solidFill>
            </a:endParaRPr>
          </a:p>
        </p:txBody>
      </p:sp>
      <p:sp>
        <p:nvSpPr>
          <p:cNvPr id="12" name="Content Placeholder 11">
            <a:extLst>
              <a:ext uri="{FF2B5EF4-FFF2-40B4-BE49-F238E27FC236}">
                <a16:creationId xmlns:a16="http://schemas.microsoft.com/office/drawing/2014/main" id="{92BF8B53-DA65-7242-8593-DC6BD95C03AB}"/>
              </a:ext>
            </a:extLst>
          </p:cNvPr>
          <p:cNvSpPr>
            <a:spLocks noGrp="1"/>
          </p:cNvSpPr>
          <p:nvPr>
            <p:ph sz="half" idx="1"/>
          </p:nvPr>
        </p:nvSpPr>
        <p:spPr>
          <a:xfrm>
            <a:off x="620340" y="1301318"/>
            <a:ext cx="3617642" cy="2998271"/>
          </a:xfrm>
          <a:solidFill>
            <a:schemeClr val="bg1"/>
          </a:solidFill>
        </p:spPr>
        <p:txBody>
          <a:bodyPr>
            <a:normAutofit lnSpcReduction="10000"/>
          </a:bodyPr>
          <a:lstStyle/>
          <a:p>
            <a:r>
              <a:rPr lang="en-US" sz="1800" dirty="0"/>
              <a:t>The application structure for the SWAT online data viewer app follows the Model-View-Controller (MVC) software architecture.</a:t>
            </a:r>
          </a:p>
          <a:p>
            <a:r>
              <a:rPr lang="en-US" sz="1800" dirty="0"/>
              <a:t>Scientists are able to leverage the wealth of already developed Python packages (e.g. pandas, </a:t>
            </a:r>
            <a:r>
              <a:rPr lang="en-US" sz="1800" dirty="0" err="1"/>
              <a:t>gdal</a:t>
            </a:r>
            <a:r>
              <a:rPr lang="en-US" sz="1800" dirty="0"/>
              <a:t>, </a:t>
            </a:r>
            <a:r>
              <a:rPr lang="en-US" sz="1800" dirty="0" err="1"/>
              <a:t>numpy</a:t>
            </a:r>
            <a:r>
              <a:rPr lang="en-US" sz="1800" dirty="0"/>
              <a:t>) along with their own customized scripts to control the data retrieval, processing, and analysis functions of their own SWAT model Project.</a:t>
            </a:r>
          </a:p>
        </p:txBody>
      </p:sp>
      <p:pic>
        <p:nvPicPr>
          <p:cNvPr id="11" name="Content Placeholder 10">
            <a:extLst>
              <a:ext uri="{FF2B5EF4-FFF2-40B4-BE49-F238E27FC236}">
                <a16:creationId xmlns:a16="http://schemas.microsoft.com/office/drawing/2014/main" id="{4EF573DD-6968-5D48-B5C6-32DE64C2FE89}"/>
              </a:ext>
            </a:extLst>
          </p:cNvPr>
          <p:cNvPicPr>
            <a:picLocks noGrp="1" noChangeAspect="1"/>
          </p:cNvPicPr>
          <p:nvPr>
            <p:ph sz="half" idx="2"/>
          </p:nvPr>
        </p:nvPicPr>
        <p:blipFill rotWithShape="1">
          <a:blip r:embed="rId3"/>
          <a:srcRect t="1509" r="1196" b="2437"/>
          <a:stretch/>
        </p:blipFill>
        <p:spPr>
          <a:xfrm>
            <a:off x="4243269" y="1283066"/>
            <a:ext cx="4615308" cy="2749777"/>
          </a:xfrm>
        </p:spPr>
      </p:pic>
      <p:pic>
        <p:nvPicPr>
          <p:cNvPr id="5" name="Picture 4">
            <a:extLst>
              <a:ext uri="{FF2B5EF4-FFF2-40B4-BE49-F238E27FC236}">
                <a16:creationId xmlns:a16="http://schemas.microsoft.com/office/drawing/2014/main" id="{9898C58C-5040-2E49-A628-F8884969C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479"/>
            <a:ext cx="625627" cy="532366"/>
          </a:xfrm>
          <a:prstGeom prst="rect">
            <a:avLst/>
          </a:prstGeom>
        </p:spPr>
      </p:pic>
      <p:sp>
        <p:nvSpPr>
          <p:cNvPr id="15" name="TextBox 14">
            <a:hlinkClick r:id="rId5" action="ppaction://hlinksldjump"/>
            <a:extLst>
              <a:ext uri="{FF2B5EF4-FFF2-40B4-BE49-F238E27FC236}">
                <a16:creationId xmlns:a16="http://schemas.microsoft.com/office/drawing/2014/main" id="{C3945AF5-179B-1641-AF41-A0353C8DBD3C}"/>
              </a:ext>
            </a:extLst>
          </p:cNvPr>
          <p:cNvSpPr txBox="1"/>
          <p:nvPr/>
        </p:nvSpPr>
        <p:spPr>
          <a:xfrm>
            <a:off x="1199371" y="4517746"/>
            <a:ext cx="2192348" cy="461665"/>
          </a:xfrm>
          <a:prstGeom prst="rect">
            <a:avLst/>
          </a:prstGeom>
          <a:noFill/>
        </p:spPr>
        <p:txBody>
          <a:bodyPr wrap="square" rtlCol="0">
            <a:spAutoFit/>
          </a:bodyPr>
          <a:lstStyle/>
          <a:p>
            <a:r>
              <a:rPr lang="en-US" sz="2400" b="1" dirty="0">
                <a:solidFill>
                  <a:srgbClr val="FF0000"/>
                </a:solidFill>
              </a:rPr>
              <a:t>What is Tethys?</a:t>
            </a:r>
          </a:p>
        </p:txBody>
      </p:sp>
      <p:pic>
        <p:nvPicPr>
          <p:cNvPr id="18" name="Picture 17" descr="goddardlogo_blue.png">
            <a:extLst>
              <a:ext uri="{FF2B5EF4-FFF2-40B4-BE49-F238E27FC236}">
                <a16:creationId xmlns:a16="http://schemas.microsoft.com/office/drawing/2014/main" id="{D9DAA3A7-E327-1746-A4C3-54379F0C32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23" name="Rectangle 22">
            <a:extLst>
              <a:ext uri="{FF2B5EF4-FFF2-40B4-BE49-F238E27FC236}">
                <a16:creationId xmlns:a16="http://schemas.microsoft.com/office/drawing/2014/main" id="{F84990FB-C6BA-C14A-B0CB-8E9852AF1612}"/>
              </a:ext>
            </a:extLst>
          </p:cNvPr>
          <p:cNvSpPr/>
          <p:nvPr/>
        </p:nvSpPr>
        <p:spPr>
          <a:xfrm>
            <a:off x="4249643" y="1283066"/>
            <a:ext cx="1693862" cy="230832"/>
          </a:xfrm>
          <a:prstGeom prst="rect">
            <a:avLst/>
          </a:prstGeom>
          <a:solidFill>
            <a:schemeClr val="bg1"/>
          </a:solidFill>
          <a:ln>
            <a:noFill/>
          </a:ln>
        </p:spPr>
        <p:txBody>
          <a:bodyPr wrap="square">
            <a:spAutoFit/>
          </a:bodyPr>
          <a:lstStyle/>
          <a:p>
            <a:r>
              <a:rPr lang="en-US" sz="900" dirty="0" err="1"/>
              <a:t>McDonlad</a:t>
            </a:r>
            <a:r>
              <a:rPr lang="en-US" sz="900" dirty="0"/>
              <a:t> et al., 2019. in review</a:t>
            </a:r>
          </a:p>
        </p:txBody>
      </p:sp>
      <p:sp>
        <p:nvSpPr>
          <p:cNvPr id="25" name="TextBox 24">
            <a:extLst>
              <a:ext uri="{FF2B5EF4-FFF2-40B4-BE49-F238E27FC236}">
                <a16:creationId xmlns:a16="http://schemas.microsoft.com/office/drawing/2014/main" id="{731B8260-C881-0D4F-9D71-47D15F9009B1}"/>
              </a:ext>
            </a:extLst>
          </p:cNvPr>
          <p:cNvSpPr txBox="1"/>
          <p:nvPr/>
        </p:nvSpPr>
        <p:spPr>
          <a:xfrm>
            <a:off x="4237982" y="4022591"/>
            <a:ext cx="4486148" cy="276999"/>
          </a:xfrm>
          <a:prstGeom prst="rect">
            <a:avLst/>
          </a:prstGeom>
          <a:solidFill>
            <a:schemeClr val="bg1"/>
          </a:solidFill>
        </p:spPr>
        <p:txBody>
          <a:bodyPr wrap="square" rtlCol="0">
            <a:spAutoFit/>
          </a:bodyPr>
          <a:lstStyle/>
          <a:p>
            <a:r>
              <a:rPr lang="en-US" sz="1200" dirty="0"/>
              <a:t>The Model-view-controller architecture for the SWAT-online app </a:t>
            </a:r>
          </a:p>
        </p:txBody>
      </p:sp>
      <p:pic>
        <p:nvPicPr>
          <p:cNvPr id="28" name="Picture 27">
            <a:extLst>
              <a:ext uri="{FF2B5EF4-FFF2-40B4-BE49-F238E27FC236}">
                <a16:creationId xmlns:a16="http://schemas.microsoft.com/office/drawing/2014/main" id="{5929EC42-B37E-7C4E-B561-554CF2C0C5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9" name="TextBox 28">
            <a:extLst>
              <a:ext uri="{FF2B5EF4-FFF2-40B4-BE49-F238E27FC236}">
                <a16:creationId xmlns:a16="http://schemas.microsoft.com/office/drawing/2014/main" id="{C69357DF-71C1-184C-8C87-B3072DC4950C}"/>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7" name="Picture 16">
            <a:hlinkClick r:id="rId8" action="ppaction://hlinksldjump"/>
            <a:extLst>
              <a:ext uri="{FF2B5EF4-FFF2-40B4-BE49-F238E27FC236}">
                <a16:creationId xmlns:a16="http://schemas.microsoft.com/office/drawing/2014/main" id="{9F39459D-6D7A-6340-99F1-2E1708BA7DEF}"/>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hlinkClick r:id="" action="ppaction://hlinkshowjump?jump=previousslide"/>
            <a:extLst>
              <a:ext uri="{FF2B5EF4-FFF2-40B4-BE49-F238E27FC236}">
                <a16:creationId xmlns:a16="http://schemas.microsoft.com/office/drawing/2014/main" id="{9FF2ABD3-4ED7-AD49-80DF-AEA6DB2CCC14}"/>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20" name="Picture 19">
            <a:hlinkClick r:id="" action="ppaction://hlinkshowjump?jump=nextslide"/>
            <a:extLst>
              <a:ext uri="{FF2B5EF4-FFF2-40B4-BE49-F238E27FC236}">
                <a16:creationId xmlns:a16="http://schemas.microsoft.com/office/drawing/2014/main" id="{EA410C7F-A0DE-A944-BEBD-D1144E675A0C}"/>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131308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6178-D17B-3A4A-B0E9-66D52B3B9326}"/>
              </a:ext>
            </a:extLst>
          </p:cNvPr>
          <p:cNvSpPr>
            <a:spLocks noGrp="1"/>
          </p:cNvSpPr>
          <p:nvPr>
            <p:ph type="title"/>
          </p:nvPr>
        </p:nvSpPr>
        <p:spPr/>
        <p:txBody>
          <a:bodyPr>
            <a:normAutofit/>
          </a:bodyPr>
          <a:lstStyle/>
          <a:p>
            <a:r>
              <a:rPr lang="en-US" sz="3600" b="1" dirty="0">
                <a:solidFill>
                  <a:schemeClr val="bg1"/>
                </a:solidFill>
              </a:rPr>
              <a:t>SWAT-online time series visualization</a:t>
            </a:r>
          </a:p>
        </p:txBody>
      </p:sp>
      <p:sp>
        <p:nvSpPr>
          <p:cNvPr id="23" name="Content Placeholder 22">
            <a:extLst>
              <a:ext uri="{FF2B5EF4-FFF2-40B4-BE49-F238E27FC236}">
                <a16:creationId xmlns:a16="http://schemas.microsoft.com/office/drawing/2014/main" id="{3C96F510-2A77-0045-9098-544E27E6F2F2}"/>
              </a:ext>
            </a:extLst>
          </p:cNvPr>
          <p:cNvSpPr>
            <a:spLocks noGrp="1"/>
          </p:cNvSpPr>
          <p:nvPr>
            <p:ph sz="half" idx="1"/>
          </p:nvPr>
        </p:nvSpPr>
        <p:spPr>
          <a:xfrm>
            <a:off x="628651" y="1369219"/>
            <a:ext cx="2674811" cy="3263504"/>
          </a:xfrm>
          <a:solidFill>
            <a:schemeClr val="bg1"/>
          </a:solidFill>
        </p:spPr>
        <p:txBody>
          <a:bodyPr>
            <a:normAutofit/>
          </a:bodyPr>
          <a:lstStyle/>
          <a:p>
            <a:r>
              <a:rPr lang="en-US" sz="2000" dirty="0"/>
              <a:t>The SWAT-online web app supports time series visualization of variables from the SWAT model output files.</a:t>
            </a:r>
          </a:p>
          <a:p>
            <a:r>
              <a:rPr lang="en-US" sz="2000" dirty="0"/>
              <a:t>The SWAT-online also supports the geospatial visualization of the stream network.</a:t>
            </a:r>
          </a:p>
        </p:txBody>
      </p:sp>
      <p:pic>
        <p:nvPicPr>
          <p:cNvPr id="25" name="Content Placeholder 24">
            <a:hlinkClick r:id="rId3" action="ppaction://hlinksldjump"/>
            <a:extLst>
              <a:ext uri="{FF2B5EF4-FFF2-40B4-BE49-F238E27FC236}">
                <a16:creationId xmlns:a16="http://schemas.microsoft.com/office/drawing/2014/main" id="{09EF0E39-B11F-1347-8895-22B2DB23C1BC}"/>
              </a:ext>
            </a:extLst>
          </p:cNvPr>
          <p:cNvPicPr>
            <a:picLocks noGrp="1" noChangeAspect="1"/>
          </p:cNvPicPr>
          <p:nvPr>
            <p:ph sz="half" idx="2"/>
          </p:nvPr>
        </p:nvPicPr>
        <p:blipFill>
          <a:blip r:embed="rId4"/>
          <a:stretch>
            <a:fillRect/>
          </a:stretch>
        </p:blipFill>
        <p:spPr>
          <a:xfrm>
            <a:off x="3303462" y="1375091"/>
            <a:ext cx="5228018" cy="22064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B4F26E6-ED13-8044-A27A-60A4AB133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661"/>
            <a:ext cx="625627" cy="532366"/>
          </a:xfrm>
          <a:prstGeom prst="rect">
            <a:avLst/>
          </a:prstGeom>
        </p:spPr>
      </p:pic>
      <p:pic>
        <p:nvPicPr>
          <p:cNvPr id="18" name="Picture 17" descr="goddardlogo_blue.png">
            <a:extLst>
              <a:ext uri="{FF2B5EF4-FFF2-40B4-BE49-F238E27FC236}">
                <a16:creationId xmlns:a16="http://schemas.microsoft.com/office/drawing/2014/main" id="{C9DE8BF6-A879-AE40-BFA7-BF68A1FA03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21" name="Picture 20">
            <a:extLst>
              <a:ext uri="{FF2B5EF4-FFF2-40B4-BE49-F238E27FC236}">
                <a16:creationId xmlns:a16="http://schemas.microsoft.com/office/drawing/2014/main" id="{6CAF7186-A664-9F4B-8BE2-5BD2B64D6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7" name="TextBox 26">
            <a:extLst>
              <a:ext uri="{FF2B5EF4-FFF2-40B4-BE49-F238E27FC236}">
                <a16:creationId xmlns:a16="http://schemas.microsoft.com/office/drawing/2014/main" id="{A904B836-A5FB-484A-AA4A-18655E962AD0}"/>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3" name="Picture 12">
            <a:hlinkClick r:id="rId8" action="ppaction://hlinksldjump"/>
            <a:extLst>
              <a:ext uri="{FF2B5EF4-FFF2-40B4-BE49-F238E27FC236}">
                <a16:creationId xmlns:a16="http://schemas.microsoft.com/office/drawing/2014/main" id="{FEBE82AE-BC81-AF4B-9C62-627011B8764C}"/>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88EA8374-4661-C24F-AF38-785305F918BF}"/>
              </a:ext>
            </a:extLst>
          </p:cNvPr>
          <p:cNvSpPr txBox="1"/>
          <p:nvPr/>
        </p:nvSpPr>
        <p:spPr>
          <a:xfrm>
            <a:off x="8390614" y="3621964"/>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7" name="Picture 16">
            <a:extLst>
              <a:ext uri="{FF2B5EF4-FFF2-40B4-BE49-F238E27FC236}">
                <a16:creationId xmlns:a16="http://schemas.microsoft.com/office/drawing/2014/main" id="{F1993900-223E-7948-85B5-F868BCDD08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9917" y="3741458"/>
            <a:ext cx="574188" cy="792335"/>
          </a:xfrm>
          <a:prstGeom prst="rect">
            <a:avLst/>
          </a:prstGeom>
        </p:spPr>
      </p:pic>
      <p:pic>
        <p:nvPicPr>
          <p:cNvPr id="19" name="Picture 18">
            <a:hlinkClick r:id="" action="ppaction://hlinkshowjump?jump=previousslide"/>
            <a:extLst>
              <a:ext uri="{FF2B5EF4-FFF2-40B4-BE49-F238E27FC236}">
                <a16:creationId xmlns:a16="http://schemas.microsoft.com/office/drawing/2014/main" id="{8ED596FF-822E-254C-B06B-38D48BAE9278}"/>
              </a:ext>
            </a:extLst>
          </p:cNvPr>
          <p:cNvPicPr>
            <a:picLocks noChangeAspect="1"/>
          </p:cNvPicPr>
          <p:nvPr/>
        </p:nvPicPr>
        <p:blipFill>
          <a:blip r:embed="rId11"/>
          <a:stretch>
            <a:fillRect/>
          </a:stretch>
        </p:blipFill>
        <p:spPr>
          <a:xfrm>
            <a:off x="92228" y="2305050"/>
            <a:ext cx="533400" cy="533400"/>
          </a:xfrm>
          <a:prstGeom prst="rect">
            <a:avLst/>
          </a:prstGeom>
        </p:spPr>
      </p:pic>
      <p:pic>
        <p:nvPicPr>
          <p:cNvPr id="20" name="Picture 19">
            <a:hlinkClick r:id="rId12" action="ppaction://hlinksldjump"/>
            <a:extLst>
              <a:ext uri="{FF2B5EF4-FFF2-40B4-BE49-F238E27FC236}">
                <a16:creationId xmlns:a16="http://schemas.microsoft.com/office/drawing/2014/main" id="{7A822656-ADA0-0C48-8DFA-A2470944B37D}"/>
              </a:ext>
            </a:extLst>
          </p:cNvPr>
          <p:cNvPicPr>
            <a:picLocks noChangeAspect="1"/>
          </p:cNvPicPr>
          <p:nvPr/>
        </p:nvPicPr>
        <p:blipFill>
          <a:blip r:embed="rId13"/>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1802384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9899377-682F-3D41-8BC4-346D197384FA}"/>
              </a:ext>
            </a:extLst>
          </p:cNvPr>
          <p:cNvSpPr>
            <a:spLocks noGrp="1"/>
          </p:cNvSpPr>
          <p:nvPr>
            <p:ph type="title"/>
          </p:nvPr>
        </p:nvSpPr>
        <p:spPr>
          <a:xfrm>
            <a:off x="628650" y="443887"/>
            <a:ext cx="7886700" cy="824129"/>
          </a:xfrm>
        </p:spPr>
        <p:txBody>
          <a:bodyPr>
            <a:normAutofit fontScale="90000"/>
          </a:bodyPr>
          <a:lstStyle/>
          <a:p>
            <a:r>
              <a:rPr lang="en-US" b="1" dirty="0">
                <a:solidFill>
                  <a:schemeClr val="bg1"/>
                </a:solidFill>
              </a:rPr>
              <a:t>Visualization of variables from the SWAT model output – Reach data example</a:t>
            </a:r>
          </a:p>
        </p:txBody>
      </p:sp>
      <p:pic>
        <p:nvPicPr>
          <p:cNvPr id="19" name="Content Placeholder 24">
            <a:extLst>
              <a:ext uri="{FF2B5EF4-FFF2-40B4-BE49-F238E27FC236}">
                <a16:creationId xmlns:a16="http://schemas.microsoft.com/office/drawing/2014/main" id="{522C6D1E-A108-AA4C-875A-F80E645B6BBD}"/>
              </a:ext>
            </a:extLst>
          </p:cNvPr>
          <p:cNvPicPr>
            <a:picLocks noGrp="1" noChangeAspect="1"/>
          </p:cNvPicPr>
          <p:nvPr>
            <p:ph idx="1"/>
          </p:nvPr>
        </p:nvPicPr>
        <p:blipFill>
          <a:blip r:embed="rId3"/>
          <a:stretch>
            <a:fillRect/>
          </a:stretch>
        </p:blipFill>
        <p:spPr>
          <a:xfrm>
            <a:off x="707021" y="1370013"/>
            <a:ext cx="7729957" cy="326231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643CFC6-B0F5-1846-A693-842D89FA1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12" name="Picture 11" descr="goddardlogo_blue.png">
            <a:extLst>
              <a:ext uri="{FF2B5EF4-FFF2-40B4-BE49-F238E27FC236}">
                <a16:creationId xmlns:a16="http://schemas.microsoft.com/office/drawing/2014/main" id="{C88BAF57-5561-8149-856D-2E74C46367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20" name="Oval 44">
            <a:hlinkClick r:id="rId6" action="ppaction://hlinksldjump"/>
            <a:extLst>
              <a:ext uri="{FF2B5EF4-FFF2-40B4-BE49-F238E27FC236}">
                <a16:creationId xmlns:a16="http://schemas.microsoft.com/office/drawing/2014/main" id="{D63061D9-D10A-874D-BFDA-84CF313E2AA6}"/>
              </a:ext>
            </a:extLst>
          </p:cNvPr>
          <p:cNvSpPr>
            <a:spLocks noChangeArrowheads="1"/>
          </p:cNvSpPr>
          <p:nvPr/>
        </p:nvSpPr>
        <p:spPr bwMode="auto">
          <a:xfrm>
            <a:off x="8222292" y="1153120"/>
            <a:ext cx="432197" cy="432197"/>
          </a:xfrm>
          <a:prstGeom prst="ellipse">
            <a:avLst/>
          </a:prstGeom>
          <a:solidFill>
            <a:schemeClr val="tx1"/>
          </a:solidFill>
          <a:ln w="9525" algn="ctr">
            <a:solidFill>
              <a:schemeClr val="tx1"/>
            </a:solidFill>
            <a:round/>
            <a:headEnd/>
            <a:tailEnd/>
          </a:ln>
          <a:effectLst/>
        </p:spPr>
        <p:txBody>
          <a:bodyPr wrap="none" anchor="ctr"/>
          <a:lstStyle/>
          <a:p>
            <a:r>
              <a:rPr lang="nl-NL" sz="1800" b="1" dirty="0">
                <a:solidFill>
                  <a:schemeClr val="bg1"/>
                </a:solidFill>
              </a:rPr>
              <a:t>X</a:t>
            </a:r>
            <a:endParaRPr lang="en-GB" sz="1800" b="1" dirty="0">
              <a:solidFill>
                <a:schemeClr val="bg1"/>
              </a:solidFill>
            </a:endParaRPr>
          </a:p>
        </p:txBody>
      </p:sp>
      <p:pic>
        <p:nvPicPr>
          <p:cNvPr id="22" name="Picture 21">
            <a:extLst>
              <a:ext uri="{FF2B5EF4-FFF2-40B4-BE49-F238E27FC236}">
                <a16:creationId xmlns:a16="http://schemas.microsoft.com/office/drawing/2014/main" id="{035B40CE-04DE-3F47-8088-5CA31F08BA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3" name="TextBox 22">
            <a:extLst>
              <a:ext uri="{FF2B5EF4-FFF2-40B4-BE49-F238E27FC236}">
                <a16:creationId xmlns:a16="http://schemas.microsoft.com/office/drawing/2014/main" id="{ABE3E9B2-74E6-5642-8B73-7F14BC09A40A}"/>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0" name="Picture 9">
            <a:hlinkClick r:id="rId8" action="ppaction://hlinksldjump"/>
            <a:extLst>
              <a:ext uri="{FF2B5EF4-FFF2-40B4-BE49-F238E27FC236}">
                <a16:creationId xmlns:a16="http://schemas.microsoft.com/office/drawing/2014/main" id="{BBCD9CCC-E7B6-D94A-B392-D7F5F3B5837D}"/>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287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17062-C5C3-B645-ACBF-491E32B7E824}"/>
              </a:ext>
            </a:extLst>
          </p:cNvPr>
          <p:cNvSpPr>
            <a:spLocks noGrp="1"/>
          </p:cNvSpPr>
          <p:nvPr>
            <p:ph type="title"/>
          </p:nvPr>
        </p:nvSpPr>
        <p:spPr>
          <a:xfrm>
            <a:off x="625628" y="114626"/>
            <a:ext cx="7886700" cy="994172"/>
          </a:xfrm>
        </p:spPr>
        <p:txBody>
          <a:bodyPr>
            <a:normAutofit fontScale="90000"/>
          </a:bodyPr>
          <a:lstStyle/>
          <a:p>
            <a:r>
              <a:rPr lang="en-US" sz="3600" b="1" dirty="0">
                <a:solidFill>
                  <a:schemeClr val="bg1"/>
                </a:solidFill>
              </a:rPr>
              <a:t>SWAT-online time series visualization – Cont.</a:t>
            </a:r>
            <a:endParaRPr lang="en-US" sz="3600" dirty="0">
              <a:solidFill>
                <a:schemeClr val="bg1"/>
              </a:solidFill>
            </a:endParaRPr>
          </a:p>
        </p:txBody>
      </p:sp>
      <p:pic>
        <p:nvPicPr>
          <p:cNvPr id="7" name="Content Placeholder 6">
            <a:extLst>
              <a:ext uri="{FF2B5EF4-FFF2-40B4-BE49-F238E27FC236}">
                <a16:creationId xmlns:a16="http://schemas.microsoft.com/office/drawing/2014/main" id="{E85D6BAA-9042-0240-BB53-53CFA085C04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6747"/>
          <a:stretch/>
        </p:blipFill>
        <p:spPr>
          <a:xfrm>
            <a:off x="1847872" y="994569"/>
            <a:ext cx="5403828" cy="36328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6077322-D2A4-D54B-98CB-C0D8AC4F9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661"/>
            <a:ext cx="625627" cy="532366"/>
          </a:xfrm>
          <a:prstGeom prst="rect">
            <a:avLst/>
          </a:prstGeom>
        </p:spPr>
      </p:pic>
      <p:pic>
        <p:nvPicPr>
          <p:cNvPr id="14" name="Picture 13" descr="goddardlogo_blue.png">
            <a:extLst>
              <a:ext uri="{FF2B5EF4-FFF2-40B4-BE49-F238E27FC236}">
                <a16:creationId xmlns:a16="http://schemas.microsoft.com/office/drawing/2014/main" id="{0A503EB9-047D-6B4F-841D-E265103FA9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20" name="TextBox 19">
            <a:extLst>
              <a:ext uri="{FF2B5EF4-FFF2-40B4-BE49-F238E27FC236}">
                <a16:creationId xmlns:a16="http://schemas.microsoft.com/office/drawing/2014/main" id="{4B798429-83CE-F242-83F8-7EFB44A7A55A}"/>
              </a:ext>
            </a:extLst>
          </p:cNvPr>
          <p:cNvSpPr txBox="1"/>
          <p:nvPr/>
        </p:nvSpPr>
        <p:spPr>
          <a:xfrm>
            <a:off x="2005240" y="4038601"/>
            <a:ext cx="3943708" cy="248209"/>
          </a:xfrm>
          <a:prstGeom prst="rect">
            <a:avLst/>
          </a:prstGeom>
          <a:noFill/>
        </p:spPr>
        <p:txBody>
          <a:bodyPr wrap="none" rtlCol="0">
            <a:spAutoFit/>
          </a:bodyPr>
          <a:lstStyle/>
          <a:p>
            <a:r>
              <a:rPr lang="en-US" sz="1013" b="1" dirty="0">
                <a:solidFill>
                  <a:srgbClr val="FF0000"/>
                </a:solidFill>
              </a:rPr>
              <a:t>Daily streamflow time series extracted from SWAT model framework.</a:t>
            </a:r>
            <a:endParaRPr lang="en-US" sz="1013" dirty="0">
              <a:solidFill>
                <a:srgbClr val="FF0000"/>
              </a:solidFill>
            </a:endParaRPr>
          </a:p>
        </p:txBody>
      </p:sp>
      <p:pic>
        <p:nvPicPr>
          <p:cNvPr id="23" name="Picture 22">
            <a:extLst>
              <a:ext uri="{FF2B5EF4-FFF2-40B4-BE49-F238E27FC236}">
                <a16:creationId xmlns:a16="http://schemas.microsoft.com/office/drawing/2014/main" id="{DFDC86AB-A998-7944-B6A2-15327E812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4" name="TextBox 23">
            <a:extLst>
              <a:ext uri="{FF2B5EF4-FFF2-40B4-BE49-F238E27FC236}">
                <a16:creationId xmlns:a16="http://schemas.microsoft.com/office/drawing/2014/main" id="{EFD0DB2F-6D01-3146-86B7-A94A961BAF99}"/>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3" name="Picture 12">
            <a:hlinkClick r:id="rId7" action="ppaction://hlinksldjump"/>
            <a:extLst>
              <a:ext uri="{FF2B5EF4-FFF2-40B4-BE49-F238E27FC236}">
                <a16:creationId xmlns:a16="http://schemas.microsoft.com/office/drawing/2014/main" id="{1407EEAC-D7D3-284A-936B-DE0F1977FF94}"/>
              </a:ext>
            </a:extLst>
          </p:cNvPr>
          <p:cNvPicPr>
            <a:picLocks noChangeAspect="1"/>
          </p:cNvPicPr>
          <p:nvPr/>
        </p:nvPicPr>
        <p:blipFill>
          <a:blip r:embed="rId8">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47EA6BBA-4CBB-7545-BF6D-535F94D22072}"/>
              </a:ext>
            </a:extLst>
          </p:cNvPr>
          <p:cNvSpPr txBox="1"/>
          <p:nvPr/>
        </p:nvSpPr>
        <p:spPr>
          <a:xfrm>
            <a:off x="8390614" y="3367314"/>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6" name="Picture 15">
            <a:extLst>
              <a:ext uri="{FF2B5EF4-FFF2-40B4-BE49-F238E27FC236}">
                <a16:creationId xmlns:a16="http://schemas.microsoft.com/office/drawing/2014/main" id="{D27CB68D-5FFC-F24A-A3C7-A46EB55830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917" y="3486808"/>
            <a:ext cx="574188" cy="792335"/>
          </a:xfrm>
          <a:prstGeom prst="rect">
            <a:avLst/>
          </a:prstGeom>
        </p:spPr>
      </p:pic>
      <p:pic>
        <p:nvPicPr>
          <p:cNvPr id="17" name="Picture 16">
            <a:hlinkClick r:id="" action="ppaction://hlinkshowjump?jump=previousslide"/>
            <a:extLst>
              <a:ext uri="{FF2B5EF4-FFF2-40B4-BE49-F238E27FC236}">
                <a16:creationId xmlns:a16="http://schemas.microsoft.com/office/drawing/2014/main" id="{75A62207-15C2-0E45-B0A3-C5F32E79B1AC}"/>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18" name="Picture 17">
            <a:hlinkClick r:id="" action="ppaction://hlinkshowjump?jump=nextslide"/>
            <a:extLst>
              <a:ext uri="{FF2B5EF4-FFF2-40B4-BE49-F238E27FC236}">
                <a16:creationId xmlns:a16="http://schemas.microsoft.com/office/drawing/2014/main" id="{A9AC1240-43C2-7945-B7C1-CCC922D7CFD8}"/>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32255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43EA-C200-4F4F-9A18-9E46A1EF422F}"/>
              </a:ext>
            </a:extLst>
          </p:cNvPr>
          <p:cNvSpPr>
            <a:spLocks noGrp="1"/>
          </p:cNvSpPr>
          <p:nvPr>
            <p:ph type="title"/>
          </p:nvPr>
        </p:nvSpPr>
        <p:spPr/>
        <p:txBody>
          <a:bodyPr>
            <a:normAutofit fontScale="90000"/>
          </a:bodyPr>
          <a:lstStyle/>
          <a:p>
            <a:r>
              <a:rPr lang="en-US" sz="3600" b="1" dirty="0">
                <a:solidFill>
                  <a:schemeClr val="bg1"/>
                </a:solidFill>
              </a:rPr>
              <a:t>SWAT-online time series visualization – Cont.</a:t>
            </a:r>
            <a:endParaRPr lang="en-US" sz="3600" dirty="0">
              <a:solidFill>
                <a:schemeClr val="bg1"/>
              </a:solidFill>
            </a:endParaRPr>
          </a:p>
        </p:txBody>
      </p:sp>
      <p:pic>
        <p:nvPicPr>
          <p:cNvPr id="26" name="Content Placeholder 25">
            <a:extLst>
              <a:ext uri="{FF2B5EF4-FFF2-40B4-BE49-F238E27FC236}">
                <a16:creationId xmlns:a16="http://schemas.microsoft.com/office/drawing/2014/main" id="{70B8F6D9-6E30-5640-ACB1-6B50B16849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573" y="1155022"/>
            <a:ext cx="6869654" cy="3263504"/>
          </a:xfrm>
          <a:prstGeom prst="rect">
            <a:avLst/>
          </a:prstGeom>
          <a:ln>
            <a:noFill/>
          </a:ln>
          <a:effectLst>
            <a:outerShdw blurRad="292100" dist="139700" dir="2700000" algn="tl" rotWithShape="0">
              <a:srgbClr val="333333">
                <a:alpha val="65000"/>
              </a:srgbClr>
            </a:outerShdw>
          </a:effectLst>
        </p:spPr>
      </p:pic>
      <p:pic>
        <p:nvPicPr>
          <p:cNvPr id="17" name="Picture 16" descr="goddardlogo_blue.png">
            <a:extLst>
              <a:ext uri="{FF2B5EF4-FFF2-40B4-BE49-F238E27FC236}">
                <a16:creationId xmlns:a16="http://schemas.microsoft.com/office/drawing/2014/main" id="{A2451BC0-265D-514A-9865-D4336604D0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8" name="Picture 17">
            <a:extLst>
              <a:ext uri="{FF2B5EF4-FFF2-40B4-BE49-F238E27FC236}">
                <a16:creationId xmlns:a16="http://schemas.microsoft.com/office/drawing/2014/main" id="{87942B17-F803-9A45-922D-755409DFC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sp>
        <p:nvSpPr>
          <p:cNvPr id="27" name="TextBox 26">
            <a:extLst>
              <a:ext uri="{FF2B5EF4-FFF2-40B4-BE49-F238E27FC236}">
                <a16:creationId xmlns:a16="http://schemas.microsoft.com/office/drawing/2014/main" id="{3F544A9A-2510-F549-891D-3C9021008A3C}"/>
              </a:ext>
            </a:extLst>
          </p:cNvPr>
          <p:cNvSpPr txBox="1"/>
          <p:nvPr/>
        </p:nvSpPr>
        <p:spPr>
          <a:xfrm>
            <a:off x="5765650" y="3310530"/>
            <a:ext cx="2298851" cy="559961"/>
          </a:xfrm>
          <a:prstGeom prst="rect">
            <a:avLst/>
          </a:prstGeom>
          <a:noFill/>
        </p:spPr>
        <p:txBody>
          <a:bodyPr wrap="square" rtlCol="0">
            <a:spAutoFit/>
          </a:bodyPr>
          <a:lstStyle/>
          <a:p>
            <a:r>
              <a:rPr lang="en-US" sz="1013" b="1" dirty="0">
                <a:solidFill>
                  <a:srgbClr val="FF0000"/>
                </a:solidFill>
              </a:rPr>
              <a:t>Daily precipitation time series (left) over sub-basin area (up) extracted from SWAT model framework.  </a:t>
            </a:r>
          </a:p>
        </p:txBody>
      </p:sp>
      <p:pic>
        <p:nvPicPr>
          <p:cNvPr id="24" name="Picture 23">
            <a:extLst>
              <a:ext uri="{FF2B5EF4-FFF2-40B4-BE49-F238E27FC236}">
                <a16:creationId xmlns:a16="http://schemas.microsoft.com/office/drawing/2014/main" id="{373824B7-7D34-074D-84A7-D946C4162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30" name="TextBox 29">
            <a:extLst>
              <a:ext uri="{FF2B5EF4-FFF2-40B4-BE49-F238E27FC236}">
                <a16:creationId xmlns:a16="http://schemas.microsoft.com/office/drawing/2014/main" id="{295D6616-A3E0-8746-A32E-408150FFF820}"/>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3" name="Picture 12">
            <a:hlinkClick r:id="rId7" action="ppaction://hlinksldjump"/>
            <a:extLst>
              <a:ext uri="{FF2B5EF4-FFF2-40B4-BE49-F238E27FC236}">
                <a16:creationId xmlns:a16="http://schemas.microsoft.com/office/drawing/2014/main" id="{D9A019BA-25BA-FC43-8B37-ACA989FB3D08}"/>
              </a:ext>
            </a:extLst>
          </p:cNvPr>
          <p:cNvPicPr>
            <a:picLocks noChangeAspect="1"/>
          </p:cNvPicPr>
          <p:nvPr/>
        </p:nvPicPr>
        <p:blipFill>
          <a:blip r:embed="rId8">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DDC07432-CC05-4D4C-8AD3-1BE987B3E8B5}"/>
              </a:ext>
            </a:extLst>
          </p:cNvPr>
          <p:cNvSpPr txBox="1"/>
          <p:nvPr/>
        </p:nvSpPr>
        <p:spPr>
          <a:xfrm>
            <a:off x="8390614" y="3367314"/>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9" name="Picture 18">
            <a:extLst>
              <a:ext uri="{FF2B5EF4-FFF2-40B4-BE49-F238E27FC236}">
                <a16:creationId xmlns:a16="http://schemas.microsoft.com/office/drawing/2014/main" id="{49FA52A0-55F5-BE48-AAE7-7FC5E3001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917" y="3486808"/>
            <a:ext cx="574188" cy="792335"/>
          </a:xfrm>
          <a:prstGeom prst="rect">
            <a:avLst/>
          </a:prstGeom>
        </p:spPr>
      </p:pic>
      <p:pic>
        <p:nvPicPr>
          <p:cNvPr id="20" name="Picture 19">
            <a:hlinkClick r:id="" action="ppaction://hlinkshowjump?jump=previousslide"/>
            <a:extLst>
              <a:ext uri="{FF2B5EF4-FFF2-40B4-BE49-F238E27FC236}">
                <a16:creationId xmlns:a16="http://schemas.microsoft.com/office/drawing/2014/main" id="{81762985-FFF9-9348-9067-139C68DEA522}"/>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22" name="Picture 21">
            <a:hlinkClick r:id="" action="ppaction://hlinkshowjump?jump=nextslide"/>
            <a:extLst>
              <a:ext uri="{FF2B5EF4-FFF2-40B4-BE49-F238E27FC236}">
                <a16:creationId xmlns:a16="http://schemas.microsoft.com/office/drawing/2014/main" id="{36B94AF0-7B26-8F4D-B15A-D6ABB499FFE1}"/>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105167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CB46697-DB75-AE48-A846-304458E9A685}"/>
              </a:ext>
            </a:extLst>
          </p:cNvPr>
          <p:cNvSpPr>
            <a:spLocks noGrp="1"/>
          </p:cNvSpPr>
          <p:nvPr>
            <p:ph type="title"/>
          </p:nvPr>
        </p:nvSpPr>
        <p:spPr>
          <a:xfrm>
            <a:off x="628650" y="411937"/>
            <a:ext cx="7886700" cy="856079"/>
          </a:xfrm>
        </p:spPr>
        <p:txBody>
          <a:bodyPr>
            <a:noAutofit/>
          </a:bodyPr>
          <a:lstStyle/>
          <a:p>
            <a:r>
              <a:rPr lang="en-US" sz="3200" b="1" dirty="0">
                <a:solidFill>
                  <a:schemeClr val="bg1"/>
                </a:solidFill>
              </a:rPr>
              <a:t>SWAT-online Land use land cover layer coverage statistics </a:t>
            </a:r>
          </a:p>
        </p:txBody>
      </p:sp>
      <p:pic>
        <p:nvPicPr>
          <p:cNvPr id="41" name="Content Placeholder 40">
            <a:extLst>
              <a:ext uri="{FF2B5EF4-FFF2-40B4-BE49-F238E27FC236}">
                <a16:creationId xmlns:a16="http://schemas.microsoft.com/office/drawing/2014/main" id="{E4F79221-4B2D-344A-A9FF-EA9B8C32032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7466" y="1254668"/>
            <a:ext cx="3847553" cy="3263504"/>
          </a:xfrm>
          <a:prstGeom prst="rect">
            <a:avLst/>
          </a:prstGeom>
          <a:ln>
            <a:noFill/>
          </a:ln>
          <a:effectLst>
            <a:outerShdw blurRad="292100" dist="139700" dir="2700000" algn="tl" rotWithShape="0">
              <a:srgbClr val="333333">
                <a:alpha val="65000"/>
              </a:srgbClr>
            </a:outerShdw>
          </a:effectLst>
        </p:spPr>
      </p:pic>
      <p:pic>
        <p:nvPicPr>
          <p:cNvPr id="42" name="Content Placeholder 41">
            <a:extLst>
              <a:ext uri="{FF2B5EF4-FFF2-40B4-BE49-F238E27FC236}">
                <a16:creationId xmlns:a16="http://schemas.microsoft.com/office/drawing/2014/main" id="{3C309605-B864-3449-8AB7-280DA63F7A5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65053" y="1032242"/>
            <a:ext cx="3886200" cy="27272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48BC43A-1E5E-9546-85F4-237A2896AB4B}"/>
              </a:ext>
            </a:extLst>
          </p:cNvPr>
          <p:cNvSpPr txBox="1"/>
          <p:nvPr/>
        </p:nvSpPr>
        <p:spPr>
          <a:xfrm>
            <a:off x="4465053" y="3758565"/>
            <a:ext cx="3886200" cy="646331"/>
          </a:xfrm>
          <a:prstGeom prst="rect">
            <a:avLst/>
          </a:prstGeom>
          <a:solidFill>
            <a:schemeClr val="bg1"/>
          </a:solidFill>
        </p:spPr>
        <p:txBody>
          <a:bodyPr wrap="square" rtlCol="0">
            <a:spAutoFit/>
          </a:bodyPr>
          <a:lstStyle/>
          <a:p>
            <a:r>
              <a:rPr lang="en-US" sz="1200" b="1" dirty="0">
                <a:solidFill>
                  <a:srgbClr val="FF0000"/>
                </a:solidFill>
              </a:rPr>
              <a:t>Land Cover/Land Use coverage statistics.  The agricultural lands (25.9% of the sub-basin area) are broken into multiple crops as shown above.</a:t>
            </a:r>
          </a:p>
        </p:txBody>
      </p:sp>
      <p:sp>
        <p:nvSpPr>
          <p:cNvPr id="7" name="Down Arrow 6">
            <a:extLst>
              <a:ext uri="{FF2B5EF4-FFF2-40B4-BE49-F238E27FC236}">
                <a16:creationId xmlns:a16="http://schemas.microsoft.com/office/drawing/2014/main" id="{226AD094-A00D-B241-B232-058E0FDD62F2}"/>
              </a:ext>
            </a:extLst>
          </p:cNvPr>
          <p:cNvSpPr/>
          <p:nvPr/>
        </p:nvSpPr>
        <p:spPr>
          <a:xfrm rot="15865176">
            <a:off x="4374022" y="1468702"/>
            <a:ext cx="274079" cy="1404513"/>
          </a:xfrm>
          <a:prstGeom prst="downArrow">
            <a:avLst/>
          </a:prstGeom>
          <a:solidFill>
            <a:srgbClr val="FF7E79"/>
          </a:solidFill>
          <a:ln>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9" name="Picture 28" descr="goddardlogo_blue.png">
            <a:extLst>
              <a:ext uri="{FF2B5EF4-FFF2-40B4-BE49-F238E27FC236}">
                <a16:creationId xmlns:a16="http://schemas.microsoft.com/office/drawing/2014/main" id="{19372407-E539-9A45-B9D2-F5175D7E15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30" name="Picture 29">
            <a:extLst>
              <a:ext uri="{FF2B5EF4-FFF2-40B4-BE49-F238E27FC236}">
                <a16:creationId xmlns:a16="http://schemas.microsoft.com/office/drawing/2014/main" id="{2E712551-3506-4940-8D8C-99B2A5D06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pic>
        <p:nvPicPr>
          <p:cNvPr id="21" name="Picture 20">
            <a:extLst>
              <a:ext uri="{FF2B5EF4-FFF2-40B4-BE49-F238E27FC236}">
                <a16:creationId xmlns:a16="http://schemas.microsoft.com/office/drawing/2014/main" id="{8EC3C54D-DDD0-0944-B4C3-D5CA70779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2" name="TextBox 21">
            <a:extLst>
              <a:ext uri="{FF2B5EF4-FFF2-40B4-BE49-F238E27FC236}">
                <a16:creationId xmlns:a16="http://schemas.microsoft.com/office/drawing/2014/main" id="{5130CAF6-8C80-4544-8C46-6C9DE7C8B2B4}"/>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5" name="Picture 14">
            <a:hlinkClick r:id="rId8" action="ppaction://hlinksldjump"/>
            <a:extLst>
              <a:ext uri="{FF2B5EF4-FFF2-40B4-BE49-F238E27FC236}">
                <a16:creationId xmlns:a16="http://schemas.microsoft.com/office/drawing/2014/main" id="{909E35E9-CC80-C149-9008-4B3DCDCD702F}"/>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E175D32D-82D9-134E-B4E1-9CE043A9BD05}"/>
              </a:ext>
            </a:extLst>
          </p:cNvPr>
          <p:cNvSpPr txBox="1"/>
          <p:nvPr/>
        </p:nvSpPr>
        <p:spPr>
          <a:xfrm>
            <a:off x="8390614" y="3367314"/>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9" name="Picture 18">
            <a:extLst>
              <a:ext uri="{FF2B5EF4-FFF2-40B4-BE49-F238E27FC236}">
                <a16:creationId xmlns:a16="http://schemas.microsoft.com/office/drawing/2014/main" id="{0B7714B2-003B-4045-9E51-33EB751E2F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9917" y="3486808"/>
            <a:ext cx="574188" cy="792335"/>
          </a:xfrm>
          <a:prstGeom prst="rect">
            <a:avLst/>
          </a:prstGeom>
        </p:spPr>
      </p:pic>
      <p:pic>
        <p:nvPicPr>
          <p:cNvPr id="20" name="Picture 19">
            <a:hlinkClick r:id="" action="ppaction://hlinkshowjump?jump=previousslide"/>
            <a:extLst>
              <a:ext uri="{FF2B5EF4-FFF2-40B4-BE49-F238E27FC236}">
                <a16:creationId xmlns:a16="http://schemas.microsoft.com/office/drawing/2014/main" id="{F705A640-B4BE-3C4C-9E33-70CCCB86E616}"/>
              </a:ext>
            </a:extLst>
          </p:cNvPr>
          <p:cNvPicPr>
            <a:picLocks noChangeAspect="1"/>
          </p:cNvPicPr>
          <p:nvPr/>
        </p:nvPicPr>
        <p:blipFill>
          <a:blip r:embed="rId11"/>
          <a:stretch>
            <a:fillRect/>
          </a:stretch>
        </p:blipFill>
        <p:spPr>
          <a:xfrm>
            <a:off x="92228" y="2305050"/>
            <a:ext cx="533400" cy="533400"/>
          </a:xfrm>
          <a:prstGeom prst="rect">
            <a:avLst/>
          </a:prstGeom>
        </p:spPr>
      </p:pic>
      <p:pic>
        <p:nvPicPr>
          <p:cNvPr id="24" name="Picture 23">
            <a:hlinkClick r:id="" action="ppaction://hlinkshowjump?jump=nextslide"/>
            <a:extLst>
              <a:ext uri="{FF2B5EF4-FFF2-40B4-BE49-F238E27FC236}">
                <a16:creationId xmlns:a16="http://schemas.microsoft.com/office/drawing/2014/main" id="{1550AF4D-9A24-834C-A6DF-36A611525472}"/>
              </a:ext>
            </a:extLst>
          </p:cNvPr>
          <p:cNvPicPr>
            <a:picLocks noChangeAspect="1"/>
          </p:cNvPicPr>
          <p:nvPr/>
        </p:nvPicPr>
        <p:blipFill>
          <a:blip r:embed="rId12"/>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47191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F5CB05-8B3A-1045-972B-0CBDEBF7D05E}"/>
              </a:ext>
            </a:extLst>
          </p:cNvPr>
          <p:cNvSpPr>
            <a:spLocks noGrp="1"/>
          </p:cNvSpPr>
          <p:nvPr>
            <p:ph type="title"/>
          </p:nvPr>
        </p:nvSpPr>
        <p:spPr>
          <a:xfrm>
            <a:off x="628650" y="204394"/>
            <a:ext cx="7886700" cy="994172"/>
          </a:xfrm>
        </p:spPr>
        <p:txBody>
          <a:bodyPr>
            <a:normAutofit/>
          </a:bodyPr>
          <a:lstStyle/>
          <a:p>
            <a:r>
              <a:rPr lang="en-US" sz="3600" b="1" dirty="0">
                <a:solidFill>
                  <a:schemeClr val="bg1"/>
                </a:solidFill>
              </a:rPr>
              <a:t>SWAT-online Soil layer coverage statistics</a:t>
            </a:r>
            <a:endParaRPr lang="en-US" sz="3600" dirty="0">
              <a:solidFill>
                <a:schemeClr val="bg1"/>
              </a:solidFill>
            </a:endParaRPr>
          </a:p>
        </p:txBody>
      </p:sp>
      <p:pic>
        <p:nvPicPr>
          <p:cNvPr id="20" name="Content Placeholder 19">
            <a:extLst>
              <a:ext uri="{FF2B5EF4-FFF2-40B4-BE49-F238E27FC236}">
                <a16:creationId xmlns:a16="http://schemas.microsoft.com/office/drawing/2014/main" id="{C3FF54BE-8216-1A47-AFB4-33C80A5EC535}"/>
              </a:ext>
            </a:extLst>
          </p:cNvPr>
          <p:cNvPicPr>
            <a:picLocks noGrp="1" noChangeAspect="1"/>
          </p:cNvPicPr>
          <p:nvPr>
            <p:ph idx="1"/>
          </p:nvPr>
        </p:nvPicPr>
        <p:blipFill>
          <a:blip r:embed="rId3"/>
          <a:stretch>
            <a:fillRect/>
          </a:stretch>
        </p:blipFill>
        <p:spPr>
          <a:xfrm>
            <a:off x="1314451" y="1010500"/>
            <a:ext cx="6921500" cy="3622223"/>
          </a:xfrm>
          <a:prstGeom prst="rect">
            <a:avLst/>
          </a:prstGeom>
          <a:ln>
            <a:noFill/>
          </a:ln>
          <a:effectLst>
            <a:outerShdw blurRad="292100" dist="139700" dir="2700000" algn="tl" rotWithShape="0">
              <a:srgbClr val="333333">
                <a:alpha val="65000"/>
              </a:srgbClr>
            </a:outerShdw>
          </a:effectLst>
        </p:spPr>
      </p:pic>
      <p:pic>
        <p:nvPicPr>
          <p:cNvPr id="10" name="Picture 9" descr="goddardlogo_blue.png">
            <a:extLst>
              <a:ext uri="{FF2B5EF4-FFF2-40B4-BE49-F238E27FC236}">
                <a16:creationId xmlns:a16="http://schemas.microsoft.com/office/drawing/2014/main" id="{85D7ADD4-E6D9-BA4D-87B3-00996F78F5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1" name="Picture 10">
            <a:extLst>
              <a:ext uri="{FF2B5EF4-FFF2-40B4-BE49-F238E27FC236}">
                <a16:creationId xmlns:a16="http://schemas.microsoft.com/office/drawing/2014/main" id="{B9583D02-60DE-5843-8A92-9E4237BDC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sp>
        <p:nvSpPr>
          <p:cNvPr id="21" name="TextBox 20">
            <a:extLst>
              <a:ext uri="{FF2B5EF4-FFF2-40B4-BE49-F238E27FC236}">
                <a16:creationId xmlns:a16="http://schemas.microsoft.com/office/drawing/2014/main" id="{6A9632A1-5E22-BB4C-9DAF-8A6A30C7F696}"/>
              </a:ext>
            </a:extLst>
          </p:cNvPr>
          <p:cNvSpPr txBox="1"/>
          <p:nvPr/>
        </p:nvSpPr>
        <p:spPr>
          <a:xfrm>
            <a:off x="1314451" y="3645954"/>
            <a:ext cx="4190999" cy="404085"/>
          </a:xfrm>
          <a:prstGeom prst="rect">
            <a:avLst/>
          </a:prstGeom>
          <a:noFill/>
        </p:spPr>
        <p:txBody>
          <a:bodyPr wrap="square" rtlCol="0">
            <a:spAutoFit/>
          </a:bodyPr>
          <a:lstStyle/>
          <a:p>
            <a:r>
              <a:rPr lang="en-US" sz="1013" b="1" dirty="0">
                <a:solidFill>
                  <a:srgbClr val="FF0000"/>
                </a:solidFill>
              </a:rPr>
              <a:t>Soil layer coverage map is clipped to sub-basin boundary using GDAL library and coverage statistics are computed for the selected area.</a:t>
            </a:r>
          </a:p>
        </p:txBody>
      </p:sp>
      <p:pic>
        <p:nvPicPr>
          <p:cNvPr id="23" name="Picture 22">
            <a:extLst>
              <a:ext uri="{FF2B5EF4-FFF2-40B4-BE49-F238E27FC236}">
                <a16:creationId xmlns:a16="http://schemas.microsoft.com/office/drawing/2014/main" id="{D59CBBF4-810A-B049-ACF3-D9A95F1CB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4" name="TextBox 23">
            <a:extLst>
              <a:ext uri="{FF2B5EF4-FFF2-40B4-BE49-F238E27FC236}">
                <a16:creationId xmlns:a16="http://schemas.microsoft.com/office/drawing/2014/main" id="{DA503F1E-A1F7-AD48-A322-52FB932557D4}"/>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3" name="Picture 12">
            <a:hlinkClick r:id="rId7" action="ppaction://hlinksldjump"/>
            <a:extLst>
              <a:ext uri="{FF2B5EF4-FFF2-40B4-BE49-F238E27FC236}">
                <a16:creationId xmlns:a16="http://schemas.microsoft.com/office/drawing/2014/main" id="{6F116C3F-2A63-6241-A347-B6E7AF3DB522}"/>
              </a:ext>
            </a:extLst>
          </p:cNvPr>
          <p:cNvPicPr>
            <a:picLocks noChangeAspect="1"/>
          </p:cNvPicPr>
          <p:nvPr/>
        </p:nvPicPr>
        <p:blipFill>
          <a:blip r:embed="rId8">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6DEEB700-9B47-2A41-AF08-04B33DD6CC63}"/>
              </a:ext>
            </a:extLst>
          </p:cNvPr>
          <p:cNvSpPr txBox="1"/>
          <p:nvPr/>
        </p:nvSpPr>
        <p:spPr>
          <a:xfrm>
            <a:off x="8390614" y="3367314"/>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6" name="Picture 15">
            <a:extLst>
              <a:ext uri="{FF2B5EF4-FFF2-40B4-BE49-F238E27FC236}">
                <a16:creationId xmlns:a16="http://schemas.microsoft.com/office/drawing/2014/main" id="{CFD8F56D-E8EB-584E-BD75-C9396169F5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917" y="3486808"/>
            <a:ext cx="574188" cy="792335"/>
          </a:xfrm>
          <a:prstGeom prst="rect">
            <a:avLst/>
          </a:prstGeom>
        </p:spPr>
      </p:pic>
      <p:pic>
        <p:nvPicPr>
          <p:cNvPr id="17" name="Picture 16">
            <a:hlinkClick r:id="" action="ppaction://hlinkshowjump?jump=previousslide"/>
            <a:extLst>
              <a:ext uri="{FF2B5EF4-FFF2-40B4-BE49-F238E27FC236}">
                <a16:creationId xmlns:a16="http://schemas.microsoft.com/office/drawing/2014/main" id="{075A689C-23C1-AF4D-BAFA-63B2D5CF34D4}"/>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18" name="Picture 17">
            <a:hlinkClick r:id="" action="ppaction://hlinkshowjump?jump=nextslide"/>
            <a:extLst>
              <a:ext uri="{FF2B5EF4-FFF2-40B4-BE49-F238E27FC236}">
                <a16:creationId xmlns:a16="http://schemas.microsoft.com/office/drawing/2014/main" id="{8DE8C04B-38AA-3048-90AF-05DE3B0E0A8C}"/>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49476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0212-4D55-4C47-BBA1-634DEAC7A09A}"/>
              </a:ext>
            </a:extLst>
          </p:cNvPr>
          <p:cNvSpPr>
            <a:spLocks noGrp="1"/>
          </p:cNvSpPr>
          <p:nvPr>
            <p:ph type="title"/>
          </p:nvPr>
        </p:nvSpPr>
        <p:spPr>
          <a:xfrm>
            <a:off x="625627" y="217159"/>
            <a:ext cx="8312150" cy="619580"/>
          </a:xfrm>
        </p:spPr>
        <p:txBody>
          <a:bodyPr>
            <a:normAutofit fontScale="90000"/>
          </a:bodyPr>
          <a:lstStyle/>
          <a:p>
            <a:r>
              <a:rPr lang="en-US" sz="3200" b="1" dirty="0">
                <a:solidFill>
                  <a:schemeClr val="bg1"/>
                </a:solidFill>
              </a:rPr>
              <a:t>The SWAT online data viewer visualization methods </a:t>
            </a:r>
          </a:p>
        </p:txBody>
      </p:sp>
      <p:pic>
        <p:nvPicPr>
          <p:cNvPr id="5" name="Content Placeholder 4">
            <a:extLst>
              <a:ext uri="{FF2B5EF4-FFF2-40B4-BE49-F238E27FC236}">
                <a16:creationId xmlns:a16="http://schemas.microsoft.com/office/drawing/2014/main" id="{9C93AFD2-3E33-914D-A160-DF1611341CDC}"/>
              </a:ext>
            </a:extLst>
          </p:cNvPr>
          <p:cNvPicPr>
            <a:picLocks noGrp="1" noChangeAspect="1"/>
          </p:cNvPicPr>
          <p:nvPr>
            <p:ph idx="1"/>
          </p:nvPr>
        </p:nvPicPr>
        <p:blipFill rotWithShape="1">
          <a:blip r:embed="rId3"/>
          <a:srcRect l="815" t="1047" r="1895" b="1258"/>
          <a:stretch/>
        </p:blipFill>
        <p:spPr>
          <a:xfrm>
            <a:off x="2762828" y="743872"/>
            <a:ext cx="4126922" cy="3857655"/>
          </a:xfrm>
        </p:spPr>
      </p:pic>
      <p:pic>
        <p:nvPicPr>
          <p:cNvPr id="7" name="Picture 6" descr="goddardlogo_blue.png">
            <a:extLst>
              <a:ext uri="{FF2B5EF4-FFF2-40B4-BE49-F238E27FC236}">
                <a16:creationId xmlns:a16="http://schemas.microsoft.com/office/drawing/2014/main" id="{4277C32B-71FF-7B49-A0B2-D1E64ACE3C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8" name="Picture 7">
            <a:extLst>
              <a:ext uri="{FF2B5EF4-FFF2-40B4-BE49-F238E27FC236}">
                <a16:creationId xmlns:a16="http://schemas.microsoft.com/office/drawing/2014/main" id="{BEB445C8-7E8F-9D47-9888-8A5B2E3E3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sp>
        <p:nvSpPr>
          <p:cNvPr id="18" name="Rectangle 17">
            <a:extLst>
              <a:ext uri="{FF2B5EF4-FFF2-40B4-BE49-F238E27FC236}">
                <a16:creationId xmlns:a16="http://schemas.microsoft.com/office/drawing/2014/main" id="{67DC2632-DB16-C640-BCB5-A11604CE5DFE}"/>
              </a:ext>
            </a:extLst>
          </p:cNvPr>
          <p:cNvSpPr/>
          <p:nvPr/>
        </p:nvSpPr>
        <p:spPr>
          <a:xfrm>
            <a:off x="2762828" y="743619"/>
            <a:ext cx="1695582" cy="230832"/>
          </a:xfrm>
          <a:prstGeom prst="rect">
            <a:avLst/>
          </a:prstGeom>
          <a:solidFill>
            <a:schemeClr val="bg1"/>
          </a:solidFill>
        </p:spPr>
        <p:txBody>
          <a:bodyPr wrap="square">
            <a:spAutoFit/>
          </a:bodyPr>
          <a:lstStyle/>
          <a:p>
            <a:r>
              <a:rPr lang="en-US" sz="900" dirty="0" err="1"/>
              <a:t>McDonlad</a:t>
            </a:r>
            <a:r>
              <a:rPr lang="en-US" sz="900" dirty="0"/>
              <a:t> et al., 2019. in review</a:t>
            </a:r>
          </a:p>
        </p:txBody>
      </p:sp>
      <p:pic>
        <p:nvPicPr>
          <p:cNvPr id="24" name="Picture 23">
            <a:extLst>
              <a:ext uri="{FF2B5EF4-FFF2-40B4-BE49-F238E27FC236}">
                <a16:creationId xmlns:a16="http://schemas.microsoft.com/office/drawing/2014/main" id="{33EF1258-DC8E-624B-A595-E27DA7E5E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5" name="TextBox 24">
            <a:extLst>
              <a:ext uri="{FF2B5EF4-FFF2-40B4-BE49-F238E27FC236}">
                <a16:creationId xmlns:a16="http://schemas.microsoft.com/office/drawing/2014/main" id="{4C94AE70-A181-2B4F-9004-5134BAE3797F}"/>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6" name="Picture 15">
            <a:hlinkClick r:id="rId7" action="ppaction://hlinksldjump"/>
            <a:extLst>
              <a:ext uri="{FF2B5EF4-FFF2-40B4-BE49-F238E27FC236}">
                <a16:creationId xmlns:a16="http://schemas.microsoft.com/office/drawing/2014/main" id="{09A62086-1382-7847-9990-F1FF167E6564}"/>
              </a:ext>
            </a:extLst>
          </p:cNvPr>
          <p:cNvPicPr>
            <a:picLocks noChangeAspect="1"/>
          </p:cNvPicPr>
          <p:nvPr/>
        </p:nvPicPr>
        <p:blipFill>
          <a:blip r:embed="rId8">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hlinkClick r:id="" action="ppaction://hlinkshowjump?jump=previousslide"/>
            <a:extLst>
              <a:ext uri="{FF2B5EF4-FFF2-40B4-BE49-F238E27FC236}">
                <a16:creationId xmlns:a16="http://schemas.microsoft.com/office/drawing/2014/main" id="{E0AA1435-909A-F14A-B032-F5532686A51E}"/>
              </a:ext>
            </a:extLst>
          </p:cNvPr>
          <p:cNvPicPr>
            <a:picLocks noChangeAspect="1"/>
          </p:cNvPicPr>
          <p:nvPr/>
        </p:nvPicPr>
        <p:blipFill>
          <a:blip r:embed="rId9"/>
          <a:stretch>
            <a:fillRect/>
          </a:stretch>
        </p:blipFill>
        <p:spPr>
          <a:xfrm>
            <a:off x="92228" y="2305050"/>
            <a:ext cx="533400" cy="533400"/>
          </a:xfrm>
          <a:prstGeom prst="rect">
            <a:avLst/>
          </a:prstGeom>
        </p:spPr>
      </p:pic>
      <p:pic>
        <p:nvPicPr>
          <p:cNvPr id="27" name="Picture 26">
            <a:hlinkClick r:id="rId10" action="ppaction://hlinksldjump"/>
            <a:extLst>
              <a:ext uri="{FF2B5EF4-FFF2-40B4-BE49-F238E27FC236}">
                <a16:creationId xmlns:a16="http://schemas.microsoft.com/office/drawing/2014/main" id="{EDCF52A0-D44B-FB4E-BB1F-DF45F92D2D88}"/>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245127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213D-1DC9-FB49-A505-DFABA766996D}"/>
              </a:ext>
            </a:extLst>
          </p:cNvPr>
          <p:cNvSpPr>
            <a:spLocks noGrp="1"/>
          </p:cNvSpPr>
          <p:nvPr>
            <p:ph type="title"/>
          </p:nvPr>
        </p:nvSpPr>
        <p:spPr>
          <a:xfrm>
            <a:off x="628650" y="273844"/>
            <a:ext cx="7886700" cy="658033"/>
          </a:xfrm>
        </p:spPr>
        <p:txBody>
          <a:bodyPr vert="horz" lIns="68580" tIns="34290" rIns="68580" bIns="34290" rtlCol="0" anchor="ctr">
            <a:normAutofit/>
          </a:bodyPr>
          <a:lstStyle/>
          <a:p>
            <a:r>
              <a:rPr lang="en-US" sz="3600" b="1" dirty="0">
                <a:solidFill>
                  <a:schemeClr val="bg1"/>
                </a:solidFill>
              </a:rPr>
              <a:t>SWAT-online app info</a:t>
            </a:r>
          </a:p>
        </p:txBody>
      </p:sp>
      <p:sp>
        <p:nvSpPr>
          <p:cNvPr id="3" name="Content Placeholder 2">
            <a:extLst>
              <a:ext uri="{FF2B5EF4-FFF2-40B4-BE49-F238E27FC236}">
                <a16:creationId xmlns:a16="http://schemas.microsoft.com/office/drawing/2014/main" id="{2EBBBC1B-E028-9646-A4EB-D83B18DEFD0E}"/>
              </a:ext>
            </a:extLst>
          </p:cNvPr>
          <p:cNvSpPr>
            <a:spLocks noGrp="1"/>
          </p:cNvSpPr>
          <p:nvPr>
            <p:ph sz="half" idx="1"/>
          </p:nvPr>
        </p:nvSpPr>
        <p:spPr>
          <a:xfrm>
            <a:off x="625628" y="944765"/>
            <a:ext cx="7780037" cy="3662663"/>
          </a:xfrm>
          <a:solidFill>
            <a:schemeClr val="bg1"/>
          </a:solidFill>
        </p:spPr>
        <p:txBody>
          <a:bodyPr vert="horz" lIns="68580" tIns="34290" rIns="68580" bIns="34290" rtlCol="0">
            <a:normAutofit fontScale="92500" lnSpcReduction="10000"/>
          </a:bodyPr>
          <a:lstStyle/>
          <a:p>
            <a:r>
              <a:rPr lang="en-US" sz="1100" dirty="0"/>
              <a:t>The SWAT Data Viewer is a web application for visualizing and sharing inputs/outputs from the Soil and Water Assessment Tool (SWAT). It is currently being developed by a team at NASA Goddard Space Flight Center as part of a NASA-SERVIR Applied Science grant in the Lower Mekong region.</a:t>
            </a:r>
          </a:p>
          <a:p>
            <a:r>
              <a:rPr lang="en-US" sz="1100" dirty="0"/>
              <a:t>Explore the SWAT model inputs and outputs </a:t>
            </a:r>
          </a:p>
          <a:p>
            <a:pPr lvl="1"/>
            <a:r>
              <a:rPr lang="en-US" sz="1000" dirty="0"/>
              <a:t>Select a Variable (or multiple) </a:t>
            </a:r>
          </a:p>
          <a:p>
            <a:pPr lvl="1"/>
            <a:r>
              <a:rPr lang="en-US" sz="1000" dirty="0"/>
              <a:t>Select start and end dates </a:t>
            </a:r>
          </a:p>
          <a:p>
            <a:pPr lvl="1"/>
            <a:r>
              <a:rPr lang="en-US" sz="1000" dirty="0"/>
              <a:t>Click the "Get {RCH or SUB} Data" button to query the model outputs for the selected parameters </a:t>
            </a:r>
          </a:p>
          <a:p>
            <a:pPr lvl="1"/>
            <a:r>
              <a:rPr lang="en-US" sz="1000" dirty="0"/>
              <a:t>Click the "Add Data to Cart" to add a .csv file of the time-series to data cart for downloading </a:t>
            </a:r>
          </a:p>
          <a:p>
            <a:r>
              <a:rPr lang="en-US" sz="1100" dirty="0"/>
              <a:t>View land use and soil coverage information </a:t>
            </a:r>
          </a:p>
          <a:p>
            <a:pPr lvl="1"/>
            <a:r>
              <a:rPr lang="en-US" sz="1000" dirty="0"/>
              <a:t>Click the "Clip {LULC or SOIL} Raster" to view the land cover and soil within the contributing area to the selected stream or </a:t>
            </a:r>
            <a:r>
              <a:rPr lang="en-US" sz="1000" dirty="0" err="1"/>
              <a:t>subbasin</a:t>
            </a:r>
            <a:r>
              <a:rPr lang="en-US" sz="1000" dirty="0"/>
              <a:t> </a:t>
            </a:r>
          </a:p>
          <a:p>
            <a:pPr lvl="1"/>
            <a:r>
              <a:rPr lang="en-US" sz="1000" dirty="0"/>
              <a:t>Click the "Compute {LULC or SOIL} Statistics" to view a pie chart depicting the coverage distribution of different land cover and soil classes </a:t>
            </a:r>
          </a:p>
          <a:p>
            <a:r>
              <a:rPr lang="en-US" sz="1100" dirty="0"/>
              <a:t>Access GPM (precipitation) and GLDAS (air temperature) data products from NASA </a:t>
            </a:r>
          </a:p>
          <a:p>
            <a:pPr lvl="1"/>
            <a:r>
              <a:rPr lang="en-US" sz="1000" dirty="0"/>
              <a:t>Select a date range </a:t>
            </a:r>
          </a:p>
          <a:p>
            <a:pPr lvl="1"/>
            <a:r>
              <a:rPr lang="en-US" sz="1000" dirty="0"/>
              <a:t>Select at least one of the NASAaccess functions </a:t>
            </a:r>
          </a:p>
          <a:p>
            <a:pPr lvl="1"/>
            <a:r>
              <a:rPr lang="en-US" sz="1000" dirty="0"/>
              <a:t>Click the "Run NASAaccess" button </a:t>
            </a:r>
          </a:p>
          <a:p>
            <a:pPr lvl="1"/>
            <a:r>
              <a:rPr lang="en-US" sz="1000" dirty="0"/>
              <a:t>Provide an email address for the app to contact you when the data is ready and click "Submit" </a:t>
            </a:r>
          </a:p>
          <a:p>
            <a:pPr lvl="1"/>
            <a:r>
              <a:rPr lang="en-US" sz="1000" dirty="0"/>
              <a:t>Navigate the the NASAaccess web application (in the same app portal) to download the data </a:t>
            </a:r>
          </a:p>
          <a:p>
            <a:r>
              <a:rPr lang="en-US" sz="1100" dirty="0"/>
              <a:t>Download data </a:t>
            </a:r>
          </a:p>
          <a:p>
            <a:pPr lvl="1"/>
            <a:r>
              <a:rPr lang="en-US" sz="1000" dirty="0"/>
              <a:t>Time-series data will be in csv form </a:t>
            </a:r>
          </a:p>
          <a:p>
            <a:pPr lvl="1"/>
            <a:r>
              <a:rPr lang="en-US" sz="1000" dirty="0"/>
              <a:t>Upstream </a:t>
            </a:r>
            <a:r>
              <a:rPr lang="en-US" sz="1000" dirty="0" err="1"/>
              <a:t>subbasin</a:t>
            </a:r>
            <a:r>
              <a:rPr lang="en-US" sz="1000" dirty="0"/>
              <a:t> and stream layers are </a:t>
            </a:r>
            <a:r>
              <a:rPr lang="en-US" sz="1000" dirty="0" err="1"/>
              <a:t>GeoJSON</a:t>
            </a:r>
            <a:r>
              <a:rPr lang="en-US" sz="1000" dirty="0"/>
              <a:t> files </a:t>
            </a:r>
          </a:p>
          <a:p>
            <a:pPr lvl="1"/>
            <a:r>
              <a:rPr lang="en-US" sz="1000" dirty="0"/>
              <a:t>Upstream land cover and soil layers are TIFF files </a:t>
            </a:r>
          </a:p>
        </p:txBody>
      </p:sp>
      <p:pic>
        <p:nvPicPr>
          <p:cNvPr id="6" name="Picture 5">
            <a:extLst>
              <a:ext uri="{FF2B5EF4-FFF2-40B4-BE49-F238E27FC236}">
                <a16:creationId xmlns:a16="http://schemas.microsoft.com/office/drawing/2014/main" id="{A80DFF6A-DE8B-FB48-BC8E-9CAC0F078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8" name="Picture 7" descr="goddardlogo_blue.png">
            <a:extLst>
              <a:ext uri="{FF2B5EF4-FFF2-40B4-BE49-F238E27FC236}">
                <a16:creationId xmlns:a16="http://schemas.microsoft.com/office/drawing/2014/main" id="{871BECAC-BED5-634B-8FB7-DA4FC00FC3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9" name="Picture 18">
            <a:extLst>
              <a:ext uri="{FF2B5EF4-FFF2-40B4-BE49-F238E27FC236}">
                <a16:creationId xmlns:a16="http://schemas.microsoft.com/office/drawing/2014/main" id="{9AF4C71E-35F0-4143-9CDF-185C3CD4E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0" name="TextBox 19">
            <a:extLst>
              <a:ext uri="{FF2B5EF4-FFF2-40B4-BE49-F238E27FC236}">
                <a16:creationId xmlns:a16="http://schemas.microsoft.com/office/drawing/2014/main" id="{B5C4118F-6E30-EB45-BBDD-C9DC9F92C459}"/>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0" name="Picture 9">
            <a:hlinkClick r:id="rId6" action="ppaction://hlinksldjump"/>
            <a:extLst>
              <a:ext uri="{FF2B5EF4-FFF2-40B4-BE49-F238E27FC236}">
                <a16:creationId xmlns:a16="http://schemas.microsoft.com/office/drawing/2014/main" id="{11B00FE0-B72E-0D4B-A409-472A53D135E9}"/>
              </a:ext>
            </a:extLst>
          </p:cNvPr>
          <p:cNvPicPr>
            <a:picLocks noChangeAspect="1"/>
          </p:cNvPicPr>
          <p:nvPr/>
        </p:nvPicPr>
        <p:blipFill>
          <a:blip r:embed="rId7">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18F8A815-5574-8144-9877-30B24E2F6A30}"/>
              </a:ext>
            </a:extLst>
          </p:cNvPr>
          <p:cNvSpPr txBox="1"/>
          <p:nvPr/>
        </p:nvSpPr>
        <p:spPr>
          <a:xfrm>
            <a:off x="7696133" y="362195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solidFill>
                  <a:schemeClr val="tx1"/>
                </a:solidFill>
              </a:rPr>
              <a:t>Try our Apps!</a:t>
            </a:r>
          </a:p>
        </p:txBody>
      </p:sp>
      <p:pic>
        <p:nvPicPr>
          <p:cNvPr id="12" name="Picture 11">
            <a:extLst>
              <a:ext uri="{FF2B5EF4-FFF2-40B4-BE49-F238E27FC236}">
                <a16:creationId xmlns:a16="http://schemas.microsoft.com/office/drawing/2014/main" id="{7313E34C-25CC-C84A-B50D-DD7681B2A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5436" y="3741452"/>
            <a:ext cx="574188" cy="792335"/>
          </a:xfrm>
          <a:prstGeom prst="rect">
            <a:avLst/>
          </a:prstGeom>
        </p:spPr>
      </p:pic>
      <p:pic>
        <p:nvPicPr>
          <p:cNvPr id="13" name="Picture 12">
            <a:hlinkClick r:id="rId9" action="ppaction://hlinksldjump"/>
            <a:extLst>
              <a:ext uri="{FF2B5EF4-FFF2-40B4-BE49-F238E27FC236}">
                <a16:creationId xmlns:a16="http://schemas.microsoft.com/office/drawing/2014/main" id="{F85EE073-2F44-2B46-8BDC-BCAF09836873}"/>
              </a:ext>
            </a:extLst>
          </p:cNvPr>
          <p:cNvPicPr>
            <a:picLocks noChangeAspect="1"/>
          </p:cNvPicPr>
          <p:nvPr/>
        </p:nvPicPr>
        <p:blipFill>
          <a:blip r:embed="rId10"/>
          <a:stretch>
            <a:fillRect/>
          </a:stretch>
        </p:blipFill>
        <p:spPr>
          <a:xfrm>
            <a:off x="92228" y="2305050"/>
            <a:ext cx="533400" cy="533400"/>
          </a:xfrm>
          <a:prstGeom prst="rect">
            <a:avLst/>
          </a:prstGeom>
        </p:spPr>
      </p:pic>
    </p:spTree>
    <p:extLst>
      <p:ext uri="{BB962C8B-B14F-4D97-AF65-F5344CB8AC3E}">
        <p14:creationId xmlns:p14="http://schemas.microsoft.com/office/powerpoint/2010/main" val="3087608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7F034-EE65-AA40-B72C-3952C1B0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C1113A4D-28FC-444C-A4ED-1EBBCC6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6" name="TextBox 5">
            <a:extLst>
              <a:ext uri="{FF2B5EF4-FFF2-40B4-BE49-F238E27FC236}">
                <a16:creationId xmlns:a16="http://schemas.microsoft.com/office/drawing/2014/main" id="{77AF986A-2FF7-214D-847A-C4B796869ACE}"/>
              </a:ext>
            </a:extLst>
          </p:cNvPr>
          <p:cNvSpPr txBox="1"/>
          <p:nvPr/>
        </p:nvSpPr>
        <p:spPr>
          <a:xfrm>
            <a:off x="6163784" y="370073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7" name="Picture 6">
            <a:extLst>
              <a:ext uri="{FF2B5EF4-FFF2-40B4-BE49-F238E27FC236}">
                <a16:creationId xmlns:a16="http://schemas.microsoft.com/office/drawing/2014/main" id="{77473914-2F73-2749-B4E5-00F70BFA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87" y="3820232"/>
            <a:ext cx="574188" cy="792335"/>
          </a:xfrm>
          <a:prstGeom prst="rect">
            <a:avLst/>
          </a:prstGeom>
        </p:spPr>
      </p:pic>
      <p:sp>
        <p:nvSpPr>
          <p:cNvPr id="22" name="TextBox 21">
            <a:extLst>
              <a:ext uri="{FF2B5EF4-FFF2-40B4-BE49-F238E27FC236}">
                <a16:creationId xmlns:a16="http://schemas.microsoft.com/office/drawing/2014/main" id="{04D383B9-7002-4946-B95E-1D488F5DF46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
        <p:nvSpPr>
          <p:cNvPr id="25" name="Rectangle 24">
            <a:hlinkClick r:id="rId6" action="ppaction://hlinksldjump"/>
            <a:extLst>
              <a:ext uri="{FF2B5EF4-FFF2-40B4-BE49-F238E27FC236}">
                <a16:creationId xmlns:a16="http://schemas.microsoft.com/office/drawing/2014/main" id="{C0283665-D8ED-D145-8700-50253CD63D64}"/>
              </a:ext>
            </a:extLst>
          </p:cNvPr>
          <p:cNvSpPr/>
          <p:nvPr/>
        </p:nvSpPr>
        <p:spPr>
          <a:xfrm>
            <a:off x="3384189"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FFFF00"/>
                </a:solidFill>
              </a:rPr>
              <a:t>Soil &amp; Water Assessment Tool (SWAT)</a:t>
            </a:r>
          </a:p>
        </p:txBody>
      </p:sp>
      <p:pic>
        <p:nvPicPr>
          <p:cNvPr id="28" name="Picture 27" descr="goddardlogo_blue.png">
            <a:extLst>
              <a:ext uri="{FF2B5EF4-FFF2-40B4-BE49-F238E27FC236}">
                <a16:creationId xmlns:a16="http://schemas.microsoft.com/office/drawing/2014/main" id="{79AD54C3-DC14-6F46-A346-7B5F82C798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5" name="Rectangle 34">
            <a:hlinkClick r:id="rId8"/>
            <a:extLst>
              <a:ext uri="{FF2B5EF4-FFF2-40B4-BE49-F238E27FC236}">
                <a16:creationId xmlns:a16="http://schemas.microsoft.com/office/drawing/2014/main" id="{60582550-95F9-9F49-B9C5-1CF92EA5FC3B}"/>
              </a:ext>
            </a:extLst>
          </p:cNvPr>
          <p:cNvSpPr/>
          <p:nvPr/>
        </p:nvSpPr>
        <p:spPr>
          <a:xfrm>
            <a:off x="700748"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Online Demo</a:t>
            </a:r>
          </a:p>
        </p:txBody>
      </p:sp>
      <p:sp>
        <p:nvSpPr>
          <p:cNvPr id="14" name="Rectangle 13">
            <a:hlinkClick r:id="rId9" action="ppaction://hlinksldjump"/>
            <a:extLst>
              <a:ext uri="{FF2B5EF4-FFF2-40B4-BE49-F238E27FC236}">
                <a16:creationId xmlns:a16="http://schemas.microsoft.com/office/drawing/2014/main" id="{D22718B2-9028-084E-A0CB-3B0E90F57CF1}"/>
              </a:ext>
            </a:extLst>
          </p:cNvPr>
          <p:cNvSpPr/>
          <p:nvPr/>
        </p:nvSpPr>
        <p:spPr>
          <a:xfrm>
            <a:off x="6154284"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Motivation</a:t>
            </a:r>
          </a:p>
        </p:txBody>
      </p:sp>
      <p:pic>
        <p:nvPicPr>
          <p:cNvPr id="15" name="Picture 14">
            <a:hlinkClick r:id="rId10" action="ppaction://hlinksldjump"/>
            <a:extLst>
              <a:ext uri="{FF2B5EF4-FFF2-40B4-BE49-F238E27FC236}">
                <a16:creationId xmlns:a16="http://schemas.microsoft.com/office/drawing/2014/main" id="{8756C48C-1023-3543-ADA9-EAEC536F52C0}"/>
              </a:ext>
            </a:extLst>
          </p:cNvPr>
          <p:cNvPicPr>
            <a:picLocks noChangeAspect="1"/>
          </p:cNvPicPr>
          <p:nvPr/>
        </p:nvPicPr>
        <p:blipFill>
          <a:blip r:embed="rId11">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566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31779-46B0-0A41-8EBB-54275686F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10" name="Picture 9">
            <a:extLst>
              <a:ext uri="{FF2B5EF4-FFF2-40B4-BE49-F238E27FC236}">
                <a16:creationId xmlns:a16="http://schemas.microsoft.com/office/drawing/2014/main" id="{9A8BEEEC-594C-2E49-9163-77342BF7A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0" name="TextBox 19">
            <a:extLst>
              <a:ext uri="{FF2B5EF4-FFF2-40B4-BE49-F238E27FC236}">
                <a16:creationId xmlns:a16="http://schemas.microsoft.com/office/drawing/2014/main" id="{9E204356-F605-664E-807D-3B681BD53A5F}"/>
              </a:ext>
            </a:extLst>
          </p:cNvPr>
          <p:cNvSpPr txBox="1"/>
          <p:nvPr/>
        </p:nvSpPr>
        <p:spPr>
          <a:xfrm>
            <a:off x="8420266" y="3364839"/>
            <a:ext cx="713740"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21" name="Picture 20">
            <a:extLst>
              <a:ext uri="{FF2B5EF4-FFF2-40B4-BE49-F238E27FC236}">
                <a16:creationId xmlns:a16="http://schemas.microsoft.com/office/drawing/2014/main" id="{32FF3D45-F0EF-E34D-B66E-64810894B5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917" y="3486808"/>
            <a:ext cx="574188" cy="792335"/>
          </a:xfrm>
          <a:prstGeom prst="rect">
            <a:avLst/>
          </a:prstGeom>
        </p:spPr>
      </p:pic>
      <p:sp>
        <p:nvSpPr>
          <p:cNvPr id="18" name="TextBox 17">
            <a:extLst>
              <a:ext uri="{FF2B5EF4-FFF2-40B4-BE49-F238E27FC236}">
                <a16:creationId xmlns:a16="http://schemas.microsoft.com/office/drawing/2014/main" id="{2FA46C8A-34C0-DA4A-ABA9-A9B922F1C518}"/>
              </a:ext>
            </a:extLst>
          </p:cNvPr>
          <p:cNvSpPr txBox="1"/>
          <p:nvPr/>
        </p:nvSpPr>
        <p:spPr>
          <a:xfrm>
            <a:off x="983849" y="1352641"/>
            <a:ext cx="7176302" cy="3013567"/>
          </a:xfrm>
          <a:prstGeom prst="rect">
            <a:avLst/>
          </a:prstGeom>
          <a:solidFill>
            <a:schemeClr val="bg1"/>
          </a:solidFill>
        </p:spPr>
        <p:txBody>
          <a:bodyPr vert="horz" lIns="68580" tIns="34290" rIns="68580" bIns="3429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b="1" dirty="0"/>
              <a:t>The </a:t>
            </a:r>
            <a:r>
              <a:rPr lang="en-US" sz="2000" b="1" dirty="0" err="1"/>
              <a:t>NASAaccess</a:t>
            </a:r>
            <a:r>
              <a:rPr lang="en-US" sz="2000" b="1" dirty="0"/>
              <a:t> web app and software package presented address needs for data retrieval, formatting and analysis.</a:t>
            </a:r>
          </a:p>
          <a:p>
            <a:r>
              <a:rPr lang="en-US" sz="2000" b="1" dirty="0"/>
              <a:t>The SWAT-online web app functionalities presented address needs for the SWAT model data visualization.</a:t>
            </a:r>
          </a:p>
          <a:p>
            <a:r>
              <a:rPr lang="en-US" sz="2000" b="1" dirty="0"/>
              <a:t>The benefit of this work is seen as:</a:t>
            </a:r>
          </a:p>
          <a:p>
            <a:pPr lvl="1"/>
            <a:r>
              <a:rPr lang="en-US" sz="1600" b="1" dirty="0"/>
              <a:t>Saving time for scientists tasked with analyzing weather and climate data as well as developing hydrological models.</a:t>
            </a:r>
          </a:p>
          <a:p>
            <a:pPr lvl="1"/>
            <a:r>
              <a:rPr lang="en-US" sz="1600" b="1" dirty="0"/>
              <a:t>bridging the gap for non-technically trained stakeholders and decision makers charged with water, climate and environmental management decisions.</a:t>
            </a:r>
          </a:p>
        </p:txBody>
      </p:sp>
      <p:sp>
        <p:nvSpPr>
          <p:cNvPr id="27" name="TextBox 26">
            <a:extLst>
              <a:ext uri="{FF2B5EF4-FFF2-40B4-BE49-F238E27FC236}">
                <a16:creationId xmlns:a16="http://schemas.microsoft.com/office/drawing/2014/main" id="{E6CB4992-28B6-4648-BA3F-CDA441F77D2B}"/>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29" name="Picture 28" descr="goddardlogo_blue.png">
            <a:extLst>
              <a:ext uri="{FF2B5EF4-FFF2-40B4-BE49-F238E27FC236}">
                <a16:creationId xmlns:a16="http://schemas.microsoft.com/office/drawing/2014/main" id="{15F96D27-D664-BE41-B197-4A0E30E8A1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19" name="Title 1">
            <a:extLst>
              <a:ext uri="{FF2B5EF4-FFF2-40B4-BE49-F238E27FC236}">
                <a16:creationId xmlns:a16="http://schemas.microsoft.com/office/drawing/2014/main" id="{73C67AC4-3F23-1049-A4A1-41352FA4A369}"/>
              </a:ext>
            </a:extLst>
          </p:cNvPr>
          <p:cNvSpPr>
            <a:spLocks noGrp="1"/>
          </p:cNvSpPr>
          <p:nvPr>
            <p:ph type="ctrTitle"/>
          </p:nvPr>
        </p:nvSpPr>
        <p:spPr>
          <a:xfrm>
            <a:off x="621792" y="137160"/>
            <a:ext cx="2035347" cy="478788"/>
          </a:xfrm>
        </p:spPr>
        <p:txBody>
          <a:bodyPr>
            <a:noAutofit/>
          </a:bodyPr>
          <a:lstStyle/>
          <a:p>
            <a:pPr algn="l"/>
            <a:r>
              <a:rPr lang="en-US" sz="3200" b="1" dirty="0">
                <a:solidFill>
                  <a:schemeClr val="bg1"/>
                </a:solidFill>
                <a:latin typeface="Calibri" panose="020F0502020204030204" pitchFamily="34" charset="0"/>
                <a:cs typeface="Calibri" panose="020F0502020204030204" pitchFamily="34" charset="0"/>
              </a:rPr>
              <a:t>Objectives</a:t>
            </a:r>
          </a:p>
        </p:txBody>
      </p:sp>
    </p:spTree>
    <p:extLst>
      <p:ext uri="{BB962C8B-B14F-4D97-AF65-F5344CB8AC3E}">
        <p14:creationId xmlns:p14="http://schemas.microsoft.com/office/powerpoint/2010/main" val="30919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 calcmode="lin" valueType="num">
                                      <p:cBhvr additive="base">
                                        <p:cTn id="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 calcmode="lin" valueType="num">
                                      <p:cBhvr additive="base">
                                        <p:cTn id="1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 calcmode="lin" valueType="num">
                                      <p:cBhvr additive="base">
                                        <p:cTn id="19"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 calcmode="lin" valueType="num">
                                      <p:cBhvr additive="base">
                                        <p:cTn id="23"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C462A001-839E-324E-9BED-ADB0F6B30090}"/>
              </a:ext>
            </a:extLst>
          </p:cNvPr>
          <p:cNvSpPr>
            <a:spLocks noGrp="1"/>
          </p:cNvSpPr>
          <p:nvPr>
            <p:ph type="title"/>
          </p:nvPr>
        </p:nvSpPr>
        <p:spPr>
          <a:xfrm>
            <a:off x="671842" y="174356"/>
            <a:ext cx="7886700" cy="648776"/>
          </a:xfrm>
        </p:spPr>
        <p:txBody>
          <a:bodyPr vert="horz" lIns="68580" tIns="34290" rIns="68580" bIns="34290" rtlCol="0" anchor="ctr">
            <a:normAutofit/>
          </a:bodyPr>
          <a:lstStyle/>
          <a:p>
            <a:r>
              <a:rPr lang="en-US" b="1" dirty="0">
                <a:solidFill>
                  <a:schemeClr val="bg1"/>
                </a:solidFill>
              </a:rPr>
              <a:t>SWAT – Soil and Water Assessment Tool</a:t>
            </a:r>
          </a:p>
        </p:txBody>
      </p:sp>
      <p:sp>
        <p:nvSpPr>
          <p:cNvPr id="26" name="Content Placeholder 25">
            <a:extLst>
              <a:ext uri="{FF2B5EF4-FFF2-40B4-BE49-F238E27FC236}">
                <a16:creationId xmlns:a16="http://schemas.microsoft.com/office/drawing/2014/main" id="{66D4BF88-F353-2E46-916E-B4D13AF808D6}"/>
              </a:ext>
            </a:extLst>
          </p:cNvPr>
          <p:cNvSpPr>
            <a:spLocks noGrp="1"/>
          </p:cNvSpPr>
          <p:nvPr>
            <p:ph sz="half" idx="1"/>
          </p:nvPr>
        </p:nvSpPr>
        <p:spPr>
          <a:xfrm>
            <a:off x="628650" y="1241894"/>
            <a:ext cx="3886200" cy="3263504"/>
          </a:xfrm>
          <a:solidFill>
            <a:schemeClr val="bg1"/>
          </a:solidFill>
        </p:spPr>
        <p:txBody>
          <a:bodyPr>
            <a:normAutofit fontScale="92500" lnSpcReduction="10000"/>
          </a:bodyPr>
          <a:lstStyle/>
          <a:p>
            <a:r>
              <a:rPr lang="en-US" sz="1800" dirty="0"/>
              <a:t>SWAT is a conceptual watershed-scale hydrological model designed to address challenges related to water management, sediment, climate change, land use change, and agricultural chemical yield.</a:t>
            </a:r>
          </a:p>
          <a:p>
            <a:r>
              <a:rPr lang="en-US" sz="1800" dirty="0"/>
              <a:t>The SWAT applications range from the field scale to the watershed scale to the continental scale.</a:t>
            </a:r>
          </a:p>
          <a:p>
            <a:r>
              <a:rPr lang="en-US" sz="1800" dirty="0"/>
              <a:t>The SWAT model components are hydrology, weather, sedimentation, soil temperature, crop growth, nutrients, pesticides, and agricultural management.</a:t>
            </a:r>
          </a:p>
          <a:p>
            <a:endParaRPr lang="en-US" sz="1800" dirty="0"/>
          </a:p>
        </p:txBody>
      </p:sp>
      <p:pic>
        <p:nvPicPr>
          <p:cNvPr id="8" name="Content Placeholder 7">
            <a:hlinkClick r:id="rId4" action="ppaction://hlinksldjump"/>
            <a:extLst>
              <a:ext uri="{FF2B5EF4-FFF2-40B4-BE49-F238E27FC236}">
                <a16:creationId xmlns:a16="http://schemas.microsoft.com/office/drawing/2014/main" id="{B129F7B6-98D3-3A45-8252-35D12DB6481B}"/>
              </a:ext>
            </a:extLst>
          </p:cNvPr>
          <p:cNvPicPr>
            <a:picLocks noGrp="1" noChangeAspect="1"/>
          </p:cNvPicPr>
          <p:nvPr>
            <p:ph sz="half" idx="2"/>
          </p:nvPr>
        </p:nvPicPr>
        <p:blipFill>
          <a:blip r:embed="rId5"/>
          <a:stretch>
            <a:fillRect/>
          </a:stretch>
        </p:blipFill>
        <p:spPr>
          <a:xfrm>
            <a:off x="4514850" y="1242966"/>
            <a:ext cx="3517380" cy="2683130"/>
          </a:xfrm>
        </p:spPr>
      </p:pic>
      <p:sp>
        <p:nvSpPr>
          <p:cNvPr id="9" name="Rectangle 8">
            <a:extLst>
              <a:ext uri="{FF2B5EF4-FFF2-40B4-BE49-F238E27FC236}">
                <a16:creationId xmlns:a16="http://schemas.microsoft.com/office/drawing/2014/main" id="{1E51C574-05EC-8D4F-A0DA-B282DEA87B95}"/>
              </a:ext>
            </a:extLst>
          </p:cNvPr>
          <p:cNvSpPr/>
          <p:nvPr/>
        </p:nvSpPr>
        <p:spPr>
          <a:xfrm>
            <a:off x="4491700" y="3916474"/>
            <a:ext cx="3517380" cy="404085"/>
          </a:xfrm>
          <a:prstGeom prst="rect">
            <a:avLst/>
          </a:prstGeom>
          <a:solidFill>
            <a:schemeClr val="bg1"/>
          </a:solidFill>
        </p:spPr>
        <p:txBody>
          <a:bodyPr wrap="square">
            <a:spAutoFit/>
          </a:bodyPr>
          <a:lstStyle/>
          <a:p>
            <a:r>
              <a:rPr lang="en-US" sz="1013" dirty="0"/>
              <a:t>Schematic of SWAT development history and model adaptations (adapted from </a:t>
            </a:r>
            <a:r>
              <a:rPr lang="en-US" sz="1013" dirty="0" err="1"/>
              <a:t>Gassman</a:t>
            </a:r>
            <a:r>
              <a:rPr lang="en-US" sz="1013" dirty="0"/>
              <a:t> et al., 2007)</a:t>
            </a:r>
          </a:p>
        </p:txBody>
      </p:sp>
      <p:pic>
        <p:nvPicPr>
          <p:cNvPr id="20" name="Picture 19">
            <a:extLst>
              <a:ext uri="{FF2B5EF4-FFF2-40B4-BE49-F238E27FC236}">
                <a16:creationId xmlns:a16="http://schemas.microsoft.com/office/drawing/2014/main" id="{1EE58E7A-0292-6F41-A0CE-1D5014A81F93}"/>
              </a:ext>
            </a:extLst>
          </p:cNvPr>
          <p:cNvPicPr>
            <a:picLocks noChangeAspect="1"/>
          </p:cNvPicPr>
          <p:nvPr/>
        </p:nvPicPr>
        <p:blipFill>
          <a:blip r:embed="rId6"/>
          <a:stretch>
            <a:fillRect/>
          </a:stretch>
        </p:blipFill>
        <p:spPr>
          <a:xfrm>
            <a:off x="5681182" y="916025"/>
            <a:ext cx="771053" cy="303795"/>
          </a:xfrm>
          <a:prstGeom prst="rect">
            <a:avLst/>
          </a:prstGeom>
          <a:solidFill>
            <a:schemeClr val="accent1"/>
          </a:solidFill>
        </p:spPr>
      </p:pic>
      <p:pic>
        <p:nvPicPr>
          <p:cNvPr id="22" name="Picture 21">
            <a:extLst>
              <a:ext uri="{FF2B5EF4-FFF2-40B4-BE49-F238E27FC236}">
                <a16:creationId xmlns:a16="http://schemas.microsoft.com/office/drawing/2014/main" id="{121886AD-1605-3E4D-A534-F5A506C49027}"/>
              </a:ext>
            </a:extLst>
          </p:cNvPr>
          <p:cNvPicPr>
            <a:picLocks noChangeAspect="1"/>
          </p:cNvPicPr>
          <p:nvPr/>
        </p:nvPicPr>
        <p:blipFill>
          <a:blip r:embed="rId7"/>
          <a:stretch>
            <a:fillRect/>
          </a:stretch>
        </p:blipFill>
        <p:spPr>
          <a:xfrm>
            <a:off x="4615192" y="916027"/>
            <a:ext cx="1012647" cy="303794"/>
          </a:xfrm>
          <a:prstGeom prst="rect">
            <a:avLst/>
          </a:prstGeom>
          <a:solidFill>
            <a:srgbClr val="0070C0"/>
          </a:solidFill>
        </p:spPr>
      </p:pic>
      <p:pic>
        <p:nvPicPr>
          <p:cNvPr id="28" name="Picture 27">
            <a:extLst>
              <a:ext uri="{FF2B5EF4-FFF2-40B4-BE49-F238E27FC236}">
                <a16:creationId xmlns:a16="http://schemas.microsoft.com/office/drawing/2014/main" id="{80802C1C-5700-F646-BBDD-89D776D89C8D}"/>
              </a:ext>
            </a:extLst>
          </p:cNvPr>
          <p:cNvPicPr>
            <a:picLocks noChangeAspect="1"/>
          </p:cNvPicPr>
          <p:nvPr/>
        </p:nvPicPr>
        <p:blipFill>
          <a:blip r:embed="rId8"/>
          <a:stretch>
            <a:fillRect/>
          </a:stretch>
        </p:blipFill>
        <p:spPr>
          <a:xfrm>
            <a:off x="6505578" y="916025"/>
            <a:ext cx="1277180" cy="303795"/>
          </a:xfrm>
          <a:prstGeom prst="rect">
            <a:avLst/>
          </a:prstGeom>
          <a:solidFill>
            <a:srgbClr val="0070C0"/>
          </a:solidFill>
        </p:spPr>
      </p:pic>
      <p:pic>
        <p:nvPicPr>
          <p:cNvPr id="29" name="Picture 28">
            <a:extLst>
              <a:ext uri="{FF2B5EF4-FFF2-40B4-BE49-F238E27FC236}">
                <a16:creationId xmlns:a16="http://schemas.microsoft.com/office/drawing/2014/main" id="{13187B4D-0E49-0A49-8795-2A12FDF71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31" name="Picture 30" descr="goddardlogo_blue.png">
            <a:extLst>
              <a:ext uri="{FF2B5EF4-FFF2-40B4-BE49-F238E27FC236}">
                <a16:creationId xmlns:a16="http://schemas.microsoft.com/office/drawing/2014/main" id="{A5BC20BE-B3E6-E84C-91B6-9E67CC8AFC9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3" name="Rectangle 32">
            <a:extLst>
              <a:ext uri="{FF2B5EF4-FFF2-40B4-BE49-F238E27FC236}">
                <a16:creationId xmlns:a16="http://schemas.microsoft.com/office/drawing/2014/main" id="{1D482BF2-8192-3648-8BBC-6B0170B5AF10}"/>
              </a:ext>
            </a:extLst>
          </p:cNvPr>
          <p:cNvSpPr/>
          <p:nvPr/>
        </p:nvSpPr>
        <p:spPr>
          <a:xfrm>
            <a:off x="2835875" y="4303850"/>
            <a:ext cx="1485900" cy="248209"/>
          </a:xfrm>
          <a:prstGeom prst="rect">
            <a:avLst/>
          </a:prstGeom>
        </p:spPr>
        <p:txBody>
          <a:bodyPr wrap="square">
            <a:spAutoFit/>
          </a:bodyPr>
          <a:lstStyle/>
          <a:p>
            <a:r>
              <a:rPr lang="en-US" sz="1013" dirty="0">
                <a:hlinkClick r:id="rId11"/>
              </a:rPr>
              <a:t>https://swat.tamu.edu/</a:t>
            </a:r>
            <a:r>
              <a:rPr lang="en-US" sz="1013" dirty="0"/>
              <a:t> </a:t>
            </a:r>
          </a:p>
        </p:txBody>
      </p:sp>
      <p:pic>
        <p:nvPicPr>
          <p:cNvPr id="18" name="Picture 17">
            <a:extLst>
              <a:ext uri="{FF2B5EF4-FFF2-40B4-BE49-F238E27FC236}">
                <a16:creationId xmlns:a16="http://schemas.microsoft.com/office/drawing/2014/main" id="{420E78B2-5684-4942-B3D6-5B5C9351F6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19" name="TextBox 18">
            <a:extLst>
              <a:ext uri="{FF2B5EF4-FFF2-40B4-BE49-F238E27FC236}">
                <a16:creationId xmlns:a16="http://schemas.microsoft.com/office/drawing/2014/main" id="{EEA95B97-72D3-C547-8DEE-A07E338D9AC2}"/>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7" name="Picture 16">
            <a:hlinkClick r:id="rId13" action="ppaction://hlinksldjump"/>
            <a:extLst>
              <a:ext uri="{FF2B5EF4-FFF2-40B4-BE49-F238E27FC236}">
                <a16:creationId xmlns:a16="http://schemas.microsoft.com/office/drawing/2014/main" id="{B929F6B9-0D0F-994B-92A4-77042E80DA6E}"/>
              </a:ext>
            </a:extLst>
          </p:cNvPr>
          <p:cNvPicPr>
            <a:picLocks noChangeAspect="1"/>
          </p:cNvPicPr>
          <p:nvPr/>
        </p:nvPicPr>
        <p:blipFill>
          <a:blip r:embed="rId14">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Rectangle 24">
            <a:hlinkClick r:id="rId15" action="ppaction://hlinksldjump"/>
            <a:extLst>
              <a:ext uri="{FF2B5EF4-FFF2-40B4-BE49-F238E27FC236}">
                <a16:creationId xmlns:a16="http://schemas.microsoft.com/office/drawing/2014/main" id="{5EB9871A-B3E3-684A-B91B-56D04FC4E8B3}"/>
              </a:ext>
            </a:extLst>
          </p:cNvPr>
          <p:cNvSpPr/>
          <p:nvPr/>
        </p:nvSpPr>
        <p:spPr>
          <a:xfrm>
            <a:off x="1337770" y="4588205"/>
            <a:ext cx="1915550" cy="442628"/>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FFFF00"/>
                </a:solidFill>
              </a:rPr>
              <a:t> SWAT-online</a:t>
            </a:r>
          </a:p>
        </p:txBody>
      </p:sp>
    </p:spTree>
    <p:extLst>
      <p:ext uri="{BB962C8B-B14F-4D97-AF65-F5344CB8AC3E}">
        <p14:creationId xmlns:p14="http://schemas.microsoft.com/office/powerpoint/2010/main" val="398474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CE874E-72A5-444A-A17E-6330C44E9F4F}"/>
              </a:ext>
            </a:extLst>
          </p:cNvPr>
          <p:cNvSpPr>
            <a:spLocks noGrp="1"/>
          </p:cNvSpPr>
          <p:nvPr>
            <p:ph type="title"/>
          </p:nvPr>
        </p:nvSpPr>
        <p:spPr>
          <a:xfrm>
            <a:off x="628650" y="115371"/>
            <a:ext cx="8433602" cy="787600"/>
          </a:xfrm>
        </p:spPr>
        <p:txBody>
          <a:bodyPr>
            <a:noAutofit/>
          </a:bodyPr>
          <a:lstStyle/>
          <a:p>
            <a:r>
              <a:rPr lang="en-US" sz="2700" b="1" dirty="0">
                <a:solidFill>
                  <a:schemeClr val="bg1"/>
                </a:solidFill>
              </a:rPr>
              <a:t>Schematic of SWAT development history and model adaptations (adapted from </a:t>
            </a:r>
            <a:r>
              <a:rPr lang="en-US" sz="2700" b="1" dirty="0" err="1">
                <a:solidFill>
                  <a:schemeClr val="bg1"/>
                </a:solidFill>
              </a:rPr>
              <a:t>Gassman</a:t>
            </a:r>
            <a:r>
              <a:rPr lang="en-US" sz="2700" b="1" dirty="0">
                <a:solidFill>
                  <a:schemeClr val="bg1"/>
                </a:solidFill>
              </a:rPr>
              <a:t> et al., 2007)</a:t>
            </a:r>
          </a:p>
        </p:txBody>
      </p:sp>
      <p:pic>
        <p:nvPicPr>
          <p:cNvPr id="10" name="Picture 9">
            <a:extLst>
              <a:ext uri="{FF2B5EF4-FFF2-40B4-BE49-F238E27FC236}">
                <a16:creationId xmlns:a16="http://schemas.microsoft.com/office/drawing/2014/main" id="{1B8431BB-CB96-6E42-97E6-295020FA9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12" name="Picture 11" descr="goddardlogo_blue.png">
            <a:extLst>
              <a:ext uri="{FF2B5EF4-FFF2-40B4-BE49-F238E27FC236}">
                <a16:creationId xmlns:a16="http://schemas.microsoft.com/office/drawing/2014/main" id="{10FCFBE8-FE35-6344-A6C7-729965E361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16" name="Content Placeholder 7">
            <a:hlinkClick r:id="rId5"/>
            <a:extLst>
              <a:ext uri="{FF2B5EF4-FFF2-40B4-BE49-F238E27FC236}">
                <a16:creationId xmlns:a16="http://schemas.microsoft.com/office/drawing/2014/main" id="{F238C6EA-27BF-FB43-8873-AF788945EE50}"/>
              </a:ext>
            </a:extLst>
          </p:cNvPr>
          <p:cNvPicPr>
            <a:picLocks noChangeAspect="1"/>
          </p:cNvPicPr>
          <p:nvPr/>
        </p:nvPicPr>
        <p:blipFill>
          <a:blip r:embed="rId6"/>
          <a:stretch>
            <a:fillRect/>
          </a:stretch>
        </p:blipFill>
        <p:spPr>
          <a:xfrm>
            <a:off x="2128408" y="1008632"/>
            <a:ext cx="4887185" cy="3728046"/>
          </a:xfrm>
          <a:prstGeom prst="rect">
            <a:avLst/>
          </a:prstGeom>
        </p:spPr>
      </p:pic>
      <p:sp>
        <p:nvSpPr>
          <p:cNvPr id="17" name="Oval 44">
            <a:hlinkClick r:id="rId7" action="ppaction://hlinksldjump"/>
            <a:extLst>
              <a:ext uri="{FF2B5EF4-FFF2-40B4-BE49-F238E27FC236}">
                <a16:creationId xmlns:a16="http://schemas.microsoft.com/office/drawing/2014/main" id="{BEF105A1-441D-8841-8DE9-B7418A93EC85}"/>
              </a:ext>
            </a:extLst>
          </p:cNvPr>
          <p:cNvSpPr>
            <a:spLocks noChangeArrowheads="1"/>
          </p:cNvSpPr>
          <p:nvPr/>
        </p:nvSpPr>
        <p:spPr bwMode="auto">
          <a:xfrm>
            <a:off x="7213941" y="1109309"/>
            <a:ext cx="432197" cy="432197"/>
          </a:xfrm>
          <a:prstGeom prst="ellipse">
            <a:avLst/>
          </a:prstGeom>
          <a:solidFill>
            <a:schemeClr val="tx1"/>
          </a:solidFill>
          <a:ln w="9525" algn="ctr">
            <a:solidFill>
              <a:schemeClr val="tx1"/>
            </a:solidFill>
            <a:round/>
            <a:headEnd/>
            <a:tailEnd/>
          </a:ln>
          <a:effectLst/>
        </p:spPr>
        <p:txBody>
          <a:bodyPr wrap="none" anchor="ctr"/>
          <a:lstStyle/>
          <a:p>
            <a:r>
              <a:rPr lang="nl-NL" sz="1800" b="1" dirty="0">
                <a:solidFill>
                  <a:schemeClr val="bg1"/>
                </a:solidFill>
              </a:rPr>
              <a:t>X</a:t>
            </a:r>
            <a:endParaRPr lang="en-GB" sz="1800" b="1" dirty="0">
              <a:solidFill>
                <a:schemeClr val="bg1"/>
              </a:solidFill>
            </a:endParaRPr>
          </a:p>
        </p:txBody>
      </p:sp>
      <p:sp>
        <p:nvSpPr>
          <p:cNvPr id="18" name="Rectangle 17">
            <a:extLst>
              <a:ext uri="{FF2B5EF4-FFF2-40B4-BE49-F238E27FC236}">
                <a16:creationId xmlns:a16="http://schemas.microsoft.com/office/drawing/2014/main" id="{4FF16725-6ED0-8D44-A4F6-28EB4E742F00}"/>
              </a:ext>
            </a:extLst>
          </p:cNvPr>
          <p:cNvSpPr/>
          <p:nvPr/>
        </p:nvSpPr>
        <p:spPr>
          <a:xfrm>
            <a:off x="7067179" y="2465842"/>
            <a:ext cx="1995073" cy="600164"/>
          </a:xfrm>
          <a:prstGeom prst="rect">
            <a:avLst/>
          </a:prstGeom>
          <a:solidFill>
            <a:schemeClr val="bg1"/>
          </a:solidFill>
        </p:spPr>
        <p:txBody>
          <a:bodyPr wrap="square">
            <a:spAutoFit/>
          </a:bodyPr>
          <a:lstStyle/>
          <a:p>
            <a:r>
              <a:rPr lang="en-US" sz="1100" dirty="0" err="1">
                <a:solidFill>
                  <a:srgbClr val="FF0000"/>
                </a:solidFill>
              </a:rPr>
              <a:t>Gassman</a:t>
            </a:r>
            <a:r>
              <a:rPr lang="en-US" sz="1100" dirty="0">
                <a:solidFill>
                  <a:srgbClr val="FF0000"/>
                </a:solidFill>
              </a:rPr>
              <a:t> et al., 2007. </a:t>
            </a:r>
            <a:r>
              <a:rPr lang="en-US" sz="1100" dirty="0">
                <a:solidFill>
                  <a:srgbClr val="FF0000"/>
                </a:solidFill>
                <a:hlinkClick r:id="rId5">
                  <a:extLst>
                    <a:ext uri="{A12FA001-AC4F-418D-AE19-62706E023703}">
                      <ahyp:hlinkClr xmlns:ahyp="http://schemas.microsoft.com/office/drawing/2018/hyperlinkcolor" val="tx"/>
                    </a:ext>
                  </a:extLst>
                </a:hlinkClick>
              </a:rPr>
              <a:t>https://doi.org/10.13031/2013.23637</a:t>
            </a:r>
            <a:r>
              <a:rPr lang="en-US" sz="1100" dirty="0">
                <a:solidFill>
                  <a:srgbClr val="FF0000"/>
                </a:solidFill>
              </a:rPr>
              <a:t> </a:t>
            </a:r>
          </a:p>
        </p:txBody>
      </p:sp>
      <p:pic>
        <p:nvPicPr>
          <p:cNvPr id="20" name="Picture 19">
            <a:extLst>
              <a:ext uri="{FF2B5EF4-FFF2-40B4-BE49-F238E27FC236}">
                <a16:creationId xmlns:a16="http://schemas.microsoft.com/office/drawing/2014/main" id="{728EC044-B9FE-AD48-843F-4D1FFE97C9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1" name="TextBox 20">
            <a:extLst>
              <a:ext uri="{FF2B5EF4-FFF2-40B4-BE49-F238E27FC236}">
                <a16:creationId xmlns:a16="http://schemas.microsoft.com/office/drawing/2014/main" id="{B8043C63-66A8-D34E-BDD2-2799200E5255}"/>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1" name="Picture 10">
            <a:hlinkClick r:id="rId9" action="ppaction://hlinksldjump"/>
            <a:extLst>
              <a:ext uri="{FF2B5EF4-FFF2-40B4-BE49-F238E27FC236}">
                <a16:creationId xmlns:a16="http://schemas.microsoft.com/office/drawing/2014/main" id="{24F1A46B-1F91-9746-B727-DC5F316DBD18}"/>
              </a:ext>
            </a:extLst>
          </p:cNvPr>
          <p:cNvPicPr>
            <a:picLocks noChangeAspect="1"/>
          </p:cNvPicPr>
          <p:nvPr/>
        </p:nvPicPr>
        <p:blipFill>
          <a:blip r:embed="rId10">
            <a:alphaModFix/>
          </a:blip>
          <a:stretch>
            <a:fillRect/>
          </a:stretch>
        </p:blipFill>
        <p:spPr>
          <a:xfrm>
            <a:off x="7522970" y="3990342"/>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5060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95-7396-BC42-AD0C-B4A0C3AEC378}"/>
              </a:ext>
            </a:extLst>
          </p:cNvPr>
          <p:cNvSpPr>
            <a:spLocks noGrp="1"/>
          </p:cNvSpPr>
          <p:nvPr>
            <p:ph type="title"/>
          </p:nvPr>
        </p:nvSpPr>
        <p:spPr>
          <a:xfrm>
            <a:off x="704795" y="35280"/>
            <a:ext cx="3075249" cy="994172"/>
          </a:xfrm>
        </p:spPr>
        <p:txBody>
          <a:bodyPr/>
          <a:lstStyle/>
          <a:p>
            <a:r>
              <a:rPr lang="en-US" b="1" dirty="0">
                <a:solidFill>
                  <a:schemeClr val="bg1"/>
                </a:solidFill>
              </a:rPr>
              <a:t>What is Tethys?</a:t>
            </a:r>
          </a:p>
        </p:txBody>
      </p:sp>
      <p:sp>
        <p:nvSpPr>
          <p:cNvPr id="3" name="Content Placeholder 2">
            <a:extLst>
              <a:ext uri="{FF2B5EF4-FFF2-40B4-BE49-F238E27FC236}">
                <a16:creationId xmlns:a16="http://schemas.microsoft.com/office/drawing/2014/main" id="{C943B198-DFD2-C549-944C-0D7C99BC778A}"/>
              </a:ext>
            </a:extLst>
          </p:cNvPr>
          <p:cNvSpPr>
            <a:spLocks noGrp="1"/>
          </p:cNvSpPr>
          <p:nvPr>
            <p:ph sz="half" idx="1"/>
          </p:nvPr>
        </p:nvSpPr>
        <p:spPr>
          <a:xfrm>
            <a:off x="597467" y="880246"/>
            <a:ext cx="3515567" cy="2620406"/>
          </a:xfrm>
          <a:solidFill>
            <a:schemeClr val="bg1"/>
          </a:solidFill>
        </p:spPr>
        <p:txBody>
          <a:bodyPr>
            <a:normAutofit/>
          </a:bodyPr>
          <a:lstStyle/>
          <a:p>
            <a:pPr marL="0" indent="0">
              <a:buNone/>
            </a:pPr>
            <a:r>
              <a:rPr lang="en-US" sz="1500" dirty="0"/>
              <a:t>The Tethys platform (Swain et al., 2016) was created to lower barriers of web application development for engineers and hydrologists so they could better share models and data.  The Tethys combines many of the most commonly used technologies and scripting languages for database management, data processing, and web design into a relatively easy to use framework for developing web-based applications and decision support tools.</a:t>
            </a:r>
          </a:p>
        </p:txBody>
      </p:sp>
      <p:pic>
        <p:nvPicPr>
          <p:cNvPr id="14" name="Content Placeholder 13">
            <a:extLst>
              <a:ext uri="{FF2B5EF4-FFF2-40B4-BE49-F238E27FC236}">
                <a16:creationId xmlns:a16="http://schemas.microsoft.com/office/drawing/2014/main" id="{9E66599A-EB04-7D44-A6AF-06B3F74EA74E}"/>
              </a:ext>
            </a:extLst>
          </p:cNvPr>
          <p:cNvPicPr>
            <a:picLocks noGrp="1" noChangeAspect="1"/>
          </p:cNvPicPr>
          <p:nvPr>
            <p:ph sz="half" idx="2"/>
          </p:nvPr>
        </p:nvPicPr>
        <p:blipFill>
          <a:blip r:embed="rId3"/>
          <a:stretch>
            <a:fillRect/>
          </a:stretch>
        </p:blipFill>
        <p:spPr>
          <a:xfrm>
            <a:off x="4095046" y="373011"/>
            <a:ext cx="4485697" cy="3127642"/>
          </a:xfrm>
        </p:spPr>
      </p:pic>
      <p:pic>
        <p:nvPicPr>
          <p:cNvPr id="7" name="Picture 6">
            <a:extLst>
              <a:ext uri="{FF2B5EF4-FFF2-40B4-BE49-F238E27FC236}">
                <a16:creationId xmlns:a16="http://schemas.microsoft.com/office/drawing/2014/main" id="{F8AA0955-D655-2944-B1CE-A5D03A533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9" name="Picture 8" descr="goddardlogo_blue.png">
            <a:extLst>
              <a:ext uri="{FF2B5EF4-FFF2-40B4-BE49-F238E27FC236}">
                <a16:creationId xmlns:a16="http://schemas.microsoft.com/office/drawing/2014/main" id="{9A6C30C9-861E-9A4C-9BA6-70CAC5A101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15" name="TextBox 14">
            <a:extLst>
              <a:ext uri="{FF2B5EF4-FFF2-40B4-BE49-F238E27FC236}">
                <a16:creationId xmlns:a16="http://schemas.microsoft.com/office/drawing/2014/main" id="{EA77DC96-C2C4-8847-B6A7-FD53496FAFE1}"/>
              </a:ext>
            </a:extLst>
          </p:cNvPr>
          <p:cNvSpPr txBox="1"/>
          <p:nvPr/>
        </p:nvSpPr>
        <p:spPr>
          <a:xfrm>
            <a:off x="4192201" y="674685"/>
            <a:ext cx="1748680" cy="404085"/>
          </a:xfrm>
          <a:prstGeom prst="rect">
            <a:avLst/>
          </a:prstGeom>
          <a:solidFill>
            <a:schemeClr val="bg1"/>
          </a:solidFill>
        </p:spPr>
        <p:txBody>
          <a:bodyPr wrap="square" rtlCol="0">
            <a:spAutoFit/>
          </a:bodyPr>
          <a:lstStyle/>
          <a:p>
            <a:pPr algn="ctr"/>
            <a:r>
              <a:rPr lang="en-US" sz="1013" b="1" dirty="0">
                <a:solidFill>
                  <a:srgbClr val="FF0000"/>
                </a:solidFill>
              </a:rPr>
              <a:t>The component diagram for Tethys Platform.</a:t>
            </a:r>
          </a:p>
        </p:txBody>
      </p:sp>
      <p:sp>
        <p:nvSpPr>
          <p:cNvPr id="6" name="TextBox 5">
            <a:extLst>
              <a:ext uri="{FF2B5EF4-FFF2-40B4-BE49-F238E27FC236}">
                <a16:creationId xmlns:a16="http://schemas.microsoft.com/office/drawing/2014/main" id="{3A064D47-BD28-1546-B05F-0A6C5832F77E}"/>
              </a:ext>
            </a:extLst>
          </p:cNvPr>
          <p:cNvSpPr txBox="1"/>
          <p:nvPr/>
        </p:nvSpPr>
        <p:spPr>
          <a:xfrm>
            <a:off x="597466" y="3500652"/>
            <a:ext cx="7983277" cy="261610"/>
          </a:xfrm>
          <a:prstGeom prst="rect">
            <a:avLst/>
          </a:prstGeom>
          <a:solidFill>
            <a:schemeClr val="bg1"/>
          </a:solidFill>
        </p:spPr>
        <p:txBody>
          <a:bodyPr wrap="square" rtlCol="0">
            <a:spAutoFit/>
          </a:bodyPr>
          <a:lstStyle/>
          <a:p>
            <a:r>
              <a:rPr lang="en-US" sz="1100" dirty="0">
                <a:solidFill>
                  <a:srgbClr val="FF0000"/>
                </a:solidFill>
              </a:rPr>
              <a:t>Swain et al. 2016. </a:t>
            </a:r>
            <a:r>
              <a:rPr lang="en-US" sz="1100" dirty="0">
                <a:solidFill>
                  <a:srgbClr val="FF0000"/>
                </a:solidFill>
                <a:hlinkClick r:id="rId6">
                  <a:extLst>
                    <a:ext uri="{A12FA001-AC4F-418D-AE19-62706E023703}">
                      <ahyp:hlinkClr xmlns:ahyp="http://schemas.microsoft.com/office/drawing/2018/hyperlinkcolor" val="tx"/>
                    </a:ext>
                  </a:extLst>
                </a:hlinkClick>
              </a:rPr>
              <a:t>https://doi.org/10.1016/j.envsoft.2016.08.003</a:t>
            </a:r>
            <a:r>
              <a:rPr lang="en-US" sz="1100" dirty="0">
                <a:solidFill>
                  <a:srgbClr val="FF0000"/>
                </a:solidFill>
              </a:rPr>
              <a:t> </a:t>
            </a:r>
          </a:p>
        </p:txBody>
      </p:sp>
      <p:sp>
        <p:nvSpPr>
          <p:cNvPr id="18" name="Rectangle 17">
            <a:hlinkClick r:id="rId7" action="ppaction://hlinksldjump"/>
            <a:extLst>
              <a:ext uri="{FF2B5EF4-FFF2-40B4-BE49-F238E27FC236}">
                <a16:creationId xmlns:a16="http://schemas.microsoft.com/office/drawing/2014/main" id="{39EB00B2-E61A-B046-9399-3D72C4996982}"/>
              </a:ext>
            </a:extLst>
          </p:cNvPr>
          <p:cNvSpPr/>
          <p:nvPr/>
        </p:nvSpPr>
        <p:spPr>
          <a:xfrm>
            <a:off x="6665193" y="3877839"/>
            <a:ext cx="1915550" cy="442886"/>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err="1">
                <a:solidFill>
                  <a:srgbClr val="FFFF00"/>
                </a:solidFill>
              </a:rPr>
              <a:t>NASAaccess</a:t>
            </a:r>
            <a:endParaRPr lang="en-GB" sz="1800" b="1" dirty="0">
              <a:solidFill>
                <a:srgbClr val="FFFF00"/>
              </a:solidFill>
            </a:endParaRPr>
          </a:p>
        </p:txBody>
      </p:sp>
      <p:sp>
        <p:nvSpPr>
          <p:cNvPr id="20" name="Rectangle 19">
            <a:hlinkClick r:id="rId8" action="ppaction://hlinksldjump"/>
            <a:extLst>
              <a:ext uri="{FF2B5EF4-FFF2-40B4-BE49-F238E27FC236}">
                <a16:creationId xmlns:a16="http://schemas.microsoft.com/office/drawing/2014/main" id="{F7B00872-AA3A-354B-8A6A-EEB7CDAEC415}"/>
              </a:ext>
            </a:extLst>
          </p:cNvPr>
          <p:cNvSpPr/>
          <p:nvPr/>
        </p:nvSpPr>
        <p:spPr>
          <a:xfrm>
            <a:off x="597466" y="3874907"/>
            <a:ext cx="1915550" cy="442628"/>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FFFF00"/>
                </a:solidFill>
              </a:rPr>
              <a:t> SWAT-online</a:t>
            </a:r>
          </a:p>
        </p:txBody>
      </p:sp>
      <p:pic>
        <p:nvPicPr>
          <p:cNvPr id="19" name="Picture 18">
            <a:extLst>
              <a:ext uri="{FF2B5EF4-FFF2-40B4-BE49-F238E27FC236}">
                <a16:creationId xmlns:a16="http://schemas.microsoft.com/office/drawing/2014/main" id="{DFAD0302-C9F3-754B-9018-28A49363F5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1" name="TextBox 20">
            <a:extLst>
              <a:ext uri="{FF2B5EF4-FFF2-40B4-BE49-F238E27FC236}">
                <a16:creationId xmlns:a16="http://schemas.microsoft.com/office/drawing/2014/main" id="{5D9C4A6F-0DBA-8F4C-BAB3-8A57B1AF5743}"/>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7" name="Picture 16">
            <a:hlinkClick r:id="rId10" action="ppaction://hlinksldjump"/>
            <a:extLst>
              <a:ext uri="{FF2B5EF4-FFF2-40B4-BE49-F238E27FC236}">
                <a16:creationId xmlns:a16="http://schemas.microsoft.com/office/drawing/2014/main" id="{6F750EC1-6BC8-B94B-8BE8-8D743F607DC4}"/>
              </a:ext>
            </a:extLst>
          </p:cNvPr>
          <p:cNvPicPr>
            <a:picLocks noChangeAspect="1"/>
          </p:cNvPicPr>
          <p:nvPr/>
        </p:nvPicPr>
        <p:blipFill>
          <a:blip r:embed="rId11">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01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FD13F-A159-FA47-A757-56187DABEA17}"/>
              </a:ext>
            </a:extLst>
          </p:cNvPr>
          <p:cNvSpPr>
            <a:spLocks noGrp="1"/>
          </p:cNvSpPr>
          <p:nvPr>
            <p:ph idx="1"/>
          </p:nvPr>
        </p:nvSpPr>
        <p:spPr>
          <a:xfrm>
            <a:off x="680336" y="1602314"/>
            <a:ext cx="7884930" cy="1938872"/>
          </a:xfrm>
          <a:solidFill>
            <a:schemeClr val="bg1"/>
          </a:solidFill>
        </p:spPr>
        <p:txBody>
          <a:bodyPr>
            <a:noAutofit/>
          </a:bodyPr>
          <a:lstStyle/>
          <a:p>
            <a:pPr marL="0" indent="0">
              <a:buNone/>
            </a:pPr>
            <a:r>
              <a:rPr lang="en-US" sz="2800" b="1" dirty="0" err="1"/>
              <a:t>NASAaccess</a:t>
            </a:r>
            <a:r>
              <a:rPr lang="en-US" sz="2800" b="1" dirty="0"/>
              <a:t> and SWAT-online are tools contributed to assist in using information and communication technologies to store, manage, and analyze water data so that more people can understand the water cycle and its impact on the environment.</a:t>
            </a:r>
          </a:p>
        </p:txBody>
      </p:sp>
      <p:pic>
        <p:nvPicPr>
          <p:cNvPr id="4" name="Picture 3">
            <a:extLst>
              <a:ext uri="{FF2B5EF4-FFF2-40B4-BE49-F238E27FC236}">
                <a16:creationId xmlns:a16="http://schemas.microsoft.com/office/drawing/2014/main" id="{2F17F034-EE65-AA40-B72C-3952C1B0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C1113A4D-28FC-444C-A4ED-1EBBCC6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6" name="TextBox 5">
            <a:extLst>
              <a:ext uri="{FF2B5EF4-FFF2-40B4-BE49-F238E27FC236}">
                <a16:creationId xmlns:a16="http://schemas.microsoft.com/office/drawing/2014/main" id="{77AF986A-2FF7-214D-847A-C4B796869ACE}"/>
              </a:ext>
            </a:extLst>
          </p:cNvPr>
          <p:cNvSpPr txBox="1"/>
          <p:nvPr/>
        </p:nvSpPr>
        <p:spPr>
          <a:xfrm>
            <a:off x="8390614" y="3714559"/>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7" name="Picture 6">
            <a:extLst>
              <a:ext uri="{FF2B5EF4-FFF2-40B4-BE49-F238E27FC236}">
                <a16:creationId xmlns:a16="http://schemas.microsoft.com/office/drawing/2014/main" id="{77473914-2F73-2749-B4E5-00F70BFA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917" y="3834053"/>
            <a:ext cx="574188" cy="792335"/>
          </a:xfrm>
          <a:prstGeom prst="rect">
            <a:avLst/>
          </a:prstGeom>
        </p:spPr>
      </p:pic>
      <p:sp>
        <p:nvSpPr>
          <p:cNvPr id="22" name="TextBox 21">
            <a:extLst>
              <a:ext uri="{FF2B5EF4-FFF2-40B4-BE49-F238E27FC236}">
                <a16:creationId xmlns:a16="http://schemas.microsoft.com/office/drawing/2014/main" id="{04D383B9-7002-4946-B95E-1D488F5DF46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28" name="Picture 27" descr="goddardlogo_blue.png">
            <a:extLst>
              <a:ext uri="{FF2B5EF4-FFF2-40B4-BE49-F238E27FC236}">
                <a16:creationId xmlns:a16="http://schemas.microsoft.com/office/drawing/2014/main" id="{79AD54C3-DC14-6F46-A346-7B5F82C798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19" name="Title 1">
            <a:extLst>
              <a:ext uri="{FF2B5EF4-FFF2-40B4-BE49-F238E27FC236}">
                <a16:creationId xmlns:a16="http://schemas.microsoft.com/office/drawing/2014/main" id="{82DC2999-CD34-144E-8E03-542178025B62}"/>
              </a:ext>
            </a:extLst>
          </p:cNvPr>
          <p:cNvSpPr txBox="1">
            <a:spLocks/>
          </p:cNvSpPr>
          <p:nvPr/>
        </p:nvSpPr>
        <p:spPr>
          <a:xfrm>
            <a:off x="621792" y="137160"/>
            <a:ext cx="1981559" cy="47878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solidFill>
                  <a:schemeClr val="bg1"/>
                </a:solidFill>
                <a:latin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373809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10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7F034-EE65-AA40-B72C-3952C1B0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pic>
        <p:nvPicPr>
          <p:cNvPr id="5" name="Picture 4">
            <a:extLst>
              <a:ext uri="{FF2B5EF4-FFF2-40B4-BE49-F238E27FC236}">
                <a16:creationId xmlns:a16="http://schemas.microsoft.com/office/drawing/2014/main" id="{C1113A4D-28FC-444C-A4ED-1EBBCC65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6" name="TextBox 5">
            <a:extLst>
              <a:ext uri="{FF2B5EF4-FFF2-40B4-BE49-F238E27FC236}">
                <a16:creationId xmlns:a16="http://schemas.microsoft.com/office/drawing/2014/main" id="{77AF986A-2FF7-214D-847A-C4B796869ACE}"/>
              </a:ext>
            </a:extLst>
          </p:cNvPr>
          <p:cNvSpPr txBox="1"/>
          <p:nvPr/>
        </p:nvSpPr>
        <p:spPr>
          <a:xfrm>
            <a:off x="4442558" y="370073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7" name="Picture 6">
            <a:extLst>
              <a:ext uri="{FF2B5EF4-FFF2-40B4-BE49-F238E27FC236}">
                <a16:creationId xmlns:a16="http://schemas.microsoft.com/office/drawing/2014/main" id="{77473914-2F73-2749-B4E5-00F70BFA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861" y="3820232"/>
            <a:ext cx="574188" cy="792335"/>
          </a:xfrm>
          <a:prstGeom prst="rect">
            <a:avLst/>
          </a:prstGeom>
        </p:spPr>
      </p:pic>
      <p:sp>
        <p:nvSpPr>
          <p:cNvPr id="20" name="Rectangle 19">
            <a:extLst>
              <a:ext uri="{FF2B5EF4-FFF2-40B4-BE49-F238E27FC236}">
                <a16:creationId xmlns:a16="http://schemas.microsoft.com/office/drawing/2014/main" id="{045D6782-742D-B646-8F82-78C01BB8C005}"/>
              </a:ext>
            </a:extLst>
          </p:cNvPr>
          <p:cNvSpPr/>
          <p:nvPr/>
        </p:nvSpPr>
        <p:spPr>
          <a:xfrm>
            <a:off x="38100" y="3945718"/>
            <a:ext cx="3976976" cy="666849"/>
          </a:xfrm>
          <a:prstGeom prst="rect">
            <a:avLst/>
          </a:prstGeom>
        </p:spPr>
        <p:txBody>
          <a:bodyPr wrap="square">
            <a:spAutoFit/>
          </a:bodyPr>
          <a:lstStyle/>
          <a:p>
            <a:r>
              <a:rPr lang="en-US" sz="1400" i="1" baseline="30000" dirty="0">
                <a:solidFill>
                  <a:schemeClr val="bg1"/>
                </a:solidFill>
              </a:rPr>
              <a:t>This work was fully supported by the National Aeronautics and Space Administration (NASA) Applied Sciences Grants entitled ‘Improved hydrologic decision support for the Lower Mekong River basin through integrated remote sensing and modeling’ (Grant # NNX16AT88G, and Grant # NNX16AT86G).</a:t>
            </a:r>
          </a:p>
        </p:txBody>
      </p:sp>
      <p:sp>
        <p:nvSpPr>
          <p:cNvPr id="22" name="TextBox 21">
            <a:extLst>
              <a:ext uri="{FF2B5EF4-FFF2-40B4-BE49-F238E27FC236}">
                <a16:creationId xmlns:a16="http://schemas.microsoft.com/office/drawing/2014/main" id="{04D383B9-7002-4946-B95E-1D488F5DF466}"/>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
        <p:nvSpPr>
          <p:cNvPr id="23" name="Rectangle 22">
            <a:hlinkClick r:id="rId6" action="ppaction://hlinksldjump"/>
            <a:extLst>
              <a:ext uri="{FF2B5EF4-FFF2-40B4-BE49-F238E27FC236}">
                <a16:creationId xmlns:a16="http://schemas.microsoft.com/office/drawing/2014/main" id="{ACFD2050-8660-BE4F-95BC-356BB500BF1C}"/>
              </a:ext>
            </a:extLst>
          </p:cNvPr>
          <p:cNvSpPr/>
          <p:nvPr/>
        </p:nvSpPr>
        <p:spPr>
          <a:xfrm>
            <a:off x="700748" y="166948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FFFF00"/>
                </a:solidFill>
              </a:rPr>
              <a:t>NASAaccess</a:t>
            </a:r>
            <a:endParaRPr lang="en-GB" sz="3200" b="1"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1424A586-DF80-E141-B495-CB13B04DF357}"/>
              </a:ext>
            </a:extLst>
          </p:cNvPr>
          <p:cNvSpPr/>
          <p:nvPr/>
        </p:nvSpPr>
        <p:spPr>
          <a:xfrm>
            <a:off x="6154284" y="166948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 SWAT-online</a:t>
            </a:r>
          </a:p>
        </p:txBody>
      </p:sp>
      <p:sp>
        <p:nvSpPr>
          <p:cNvPr id="25" name="Rectangle 24">
            <a:hlinkClick r:id="rId8" action="ppaction://hlinksldjump"/>
            <a:extLst>
              <a:ext uri="{FF2B5EF4-FFF2-40B4-BE49-F238E27FC236}">
                <a16:creationId xmlns:a16="http://schemas.microsoft.com/office/drawing/2014/main" id="{C0283665-D8ED-D145-8700-50253CD63D64}"/>
              </a:ext>
            </a:extLst>
          </p:cNvPr>
          <p:cNvSpPr/>
          <p:nvPr/>
        </p:nvSpPr>
        <p:spPr>
          <a:xfrm>
            <a:off x="3427516"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FFFF00"/>
                </a:solidFill>
              </a:rPr>
              <a:t>Soil &amp; Water Assessment Tool (SWAT)</a:t>
            </a:r>
          </a:p>
        </p:txBody>
      </p:sp>
      <p:sp>
        <p:nvSpPr>
          <p:cNvPr id="26" name="Rectangle 25">
            <a:hlinkClick r:id="rId9" action="ppaction://hlinksldjump"/>
            <a:extLst>
              <a:ext uri="{FF2B5EF4-FFF2-40B4-BE49-F238E27FC236}">
                <a16:creationId xmlns:a16="http://schemas.microsoft.com/office/drawing/2014/main" id="{09B74BF5-FE09-214B-9316-1E118DA6AF4F}"/>
              </a:ext>
            </a:extLst>
          </p:cNvPr>
          <p:cNvSpPr/>
          <p:nvPr/>
        </p:nvSpPr>
        <p:spPr>
          <a:xfrm>
            <a:off x="3427516" y="166948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FF00"/>
                </a:solidFill>
              </a:rPr>
              <a:t>Lower Mekong River Basin Model (Case Study)</a:t>
            </a:r>
          </a:p>
        </p:txBody>
      </p:sp>
      <p:pic>
        <p:nvPicPr>
          <p:cNvPr id="28" name="Picture 27" descr="goddardlogo_blue.png">
            <a:extLst>
              <a:ext uri="{FF2B5EF4-FFF2-40B4-BE49-F238E27FC236}">
                <a16:creationId xmlns:a16="http://schemas.microsoft.com/office/drawing/2014/main" id="{79AD54C3-DC14-6F46-A346-7B5F82C7987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35" name="Rectangle 34">
            <a:hlinkClick r:id="rId11"/>
            <a:extLst>
              <a:ext uri="{FF2B5EF4-FFF2-40B4-BE49-F238E27FC236}">
                <a16:creationId xmlns:a16="http://schemas.microsoft.com/office/drawing/2014/main" id="{60582550-95F9-9F49-B9C5-1CF92EA5FC3B}"/>
              </a:ext>
            </a:extLst>
          </p:cNvPr>
          <p:cNvSpPr/>
          <p:nvPr/>
        </p:nvSpPr>
        <p:spPr>
          <a:xfrm>
            <a:off x="700748"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Online Demo</a:t>
            </a:r>
          </a:p>
        </p:txBody>
      </p:sp>
      <p:sp>
        <p:nvSpPr>
          <p:cNvPr id="27" name="Rectangle 26">
            <a:hlinkClick r:id="rId12" action="ppaction://hlinksldjump"/>
            <a:extLst>
              <a:ext uri="{FF2B5EF4-FFF2-40B4-BE49-F238E27FC236}">
                <a16:creationId xmlns:a16="http://schemas.microsoft.com/office/drawing/2014/main" id="{0047045C-FBA6-EA47-9129-8D9BAFCEDBDF}"/>
              </a:ext>
            </a:extLst>
          </p:cNvPr>
          <p:cNvSpPr/>
          <p:nvPr/>
        </p:nvSpPr>
        <p:spPr>
          <a:xfrm>
            <a:off x="6154284" y="2746144"/>
            <a:ext cx="2423160" cy="740664"/>
          </a:xfrm>
          <a:prstGeom prst="rect">
            <a:avLst/>
          </a:prstGeom>
          <a:solidFill>
            <a:srgbClr val="0070C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Motivation</a:t>
            </a:r>
          </a:p>
        </p:txBody>
      </p:sp>
    </p:spTree>
    <p:extLst>
      <p:ext uri="{BB962C8B-B14F-4D97-AF65-F5344CB8AC3E}">
        <p14:creationId xmlns:p14="http://schemas.microsoft.com/office/powerpoint/2010/main" val="301258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206EED-AD67-6249-B4EA-46944E934589}"/>
              </a:ext>
            </a:extLst>
          </p:cNvPr>
          <p:cNvSpPr>
            <a:spLocks noGrp="1"/>
          </p:cNvSpPr>
          <p:nvPr>
            <p:ph type="title"/>
          </p:nvPr>
        </p:nvSpPr>
        <p:spPr/>
        <p:txBody>
          <a:bodyPr>
            <a:normAutofit fontScale="90000"/>
          </a:bodyPr>
          <a:lstStyle/>
          <a:p>
            <a:r>
              <a:rPr lang="en-US" b="1" dirty="0">
                <a:solidFill>
                  <a:schemeClr val="bg1"/>
                </a:solidFill>
              </a:rPr>
              <a:t>NASAaccess - Downloading and reformatting tool for NASA Earth observation data products</a:t>
            </a:r>
            <a:endParaRPr lang="en-US" dirty="0">
              <a:solidFill>
                <a:schemeClr val="bg1"/>
              </a:solidFill>
            </a:endParaRPr>
          </a:p>
        </p:txBody>
      </p:sp>
      <p:sp>
        <p:nvSpPr>
          <p:cNvPr id="2" name="Content Placeholder 1">
            <a:extLst>
              <a:ext uri="{FF2B5EF4-FFF2-40B4-BE49-F238E27FC236}">
                <a16:creationId xmlns:a16="http://schemas.microsoft.com/office/drawing/2014/main" id="{B76541B3-B6C4-D74D-9810-1021BAE33248}"/>
              </a:ext>
            </a:extLst>
          </p:cNvPr>
          <p:cNvSpPr>
            <a:spLocks noGrp="1"/>
          </p:cNvSpPr>
          <p:nvPr>
            <p:ph sz="half" idx="1"/>
          </p:nvPr>
        </p:nvSpPr>
        <p:spPr>
          <a:xfrm>
            <a:off x="448176" y="1235457"/>
            <a:ext cx="2567774" cy="3263504"/>
          </a:xfrm>
          <a:solidFill>
            <a:schemeClr val="bg1"/>
          </a:solidFill>
        </p:spPr>
        <p:txBody>
          <a:bodyPr>
            <a:normAutofit lnSpcReduction="10000"/>
          </a:bodyPr>
          <a:lstStyle/>
          <a:p>
            <a:r>
              <a:rPr lang="en-US" dirty="0"/>
              <a:t>NASAaccess is an R </a:t>
            </a:r>
            <a:r>
              <a:rPr lang="en-US" i="1" dirty="0"/>
              <a:t>package</a:t>
            </a:r>
            <a:r>
              <a:rPr lang="en-US" dirty="0"/>
              <a:t> as well as a Tethys App that can generate gridded ascii tables of climate (CIMP5) and weather data (GPM, TRMM, GLDAS) needed to drive various hydrological models (e.g., SWAT, VIC, </a:t>
            </a:r>
            <a:r>
              <a:rPr lang="en-US" dirty="0" err="1"/>
              <a:t>RHESSys</a:t>
            </a:r>
            <a:r>
              <a:rPr lang="en-US" dirty="0"/>
              <a:t>, ..etc.) </a:t>
            </a:r>
          </a:p>
        </p:txBody>
      </p:sp>
      <p:pic>
        <p:nvPicPr>
          <p:cNvPr id="10" name="Content Placeholder 9">
            <a:hlinkClick r:id="rId3"/>
            <a:extLst>
              <a:ext uri="{FF2B5EF4-FFF2-40B4-BE49-F238E27FC236}">
                <a16:creationId xmlns:a16="http://schemas.microsoft.com/office/drawing/2014/main" id="{D432F0D0-97F8-3742-B507-E52966353B7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20017" y="1235458"/>
            <a:ext cx="5491266" cy="271652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7E49A9-204E-8A44-81C0-9EB30017A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sp>
        <p:nvSpPr>
          <p:cNvPr id="16" name="TextBox 15">
            <a:extLst>
              <a:ext uri="{FF2B5EF4-FFF2-40B4-BE49-F238E27FC236}">
                <a16:creationId xmlns:a16="http://schemas.microsoft.com/office/drawing/2014/main" id="{C9C27479-CDA2-7447-8831-D5552889B70F}"/>
              </a:ext>
            </a:extLst>
          </p:cNvPr>
          <p:cNvSpPr txBox="1"/>
          <p:nvPr/>
        </p:nvSpPr>
        <p:spPr>
          <a:xfrm>
            <a:off x="4775741" y="3951984"/>
            <a:ext cx="3301015" cy="404085"/>
          </a:xfrm>
          <a:prstGeom prst="rect">
            <a:avLst/>
          </a:prstGeom>
          <a:solidFill>
            <a:schemeClr val="bg1"/>
          </a:solidFill>
        </p:spPr>
        <p:txBody>
          <a:bodyPr wrap="square" rtlCol="0">
            <a:spAutoFit/>
          </a:bodyPr>
          <a:lstStyle/>
          <a:p>
            <a:r>
              <a:rPr lang="en-US" sz="1013" dirty="0"/>
              <a:t>A Tethys App to generate and process global weather data for hydrologic models on the cloud</a:t>
            </a:r>
          </a:p>
        </p:txBody>
      </p:sp>
      <p:cxnSp>
        <p:nvCxnSpPr>
          <p:cNvPr id="25" name="Elbow Connector 24">
            <a:extLst>
              <a:ext uri="{FF2B5EF4-FFF2-40B4-BE49-F238E27FC236}">
                <a16:creationId xmlns:a16="http://schemas.microsoft.com/office/drawing/2014/main" id="{592FF476-3FAA-7549-8701-178B1ACC98D3}"/>
              </a:ext>
            </a:extLst>
          </p:cNvPr>
          <p:cNvCxnSpPr>
            <a:cxnSpLocks/>
            <a:endCxn id="16" idx="1"/>
          </p:cNvCxnSpPr>
          <p:nvPr/>
        </p:nvCxnSpPr>
        <p:spPr>
          <a:xfrm rot="16200000" flipH="1">
            <a:off x="4546111" y="3924397"/>
            <a:ext cx="243026" cy="216233"/>
          </a:xfrm>
          <a:prstGeom prst="bentConnector2">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goddardlogo_blue.png">
            <a:extLst>
              <a:ext uri="{FF2B5EF4-FFF2-40B4-BE49-F238E27FC236}">
                <a16:creationId xmlns:a16="http://schemas.microsoft.com/office/drawing/2014/main" id="{BE3C7674-6A4F-7845-BDFE-242C44490C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26" name="Picture 25">
            <a:extLst>
              <a:ext uri="{FF2B5EF4-FFF2-40B4-BE49-F238E27FC236}">
                <a16:creationId xmlns:a16="http://schemas.microsoft.com/office/drawing/2014/main" id="{39B0D79D-860F-7245-BDBB-13E31B8ED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31" name="TextBox 30">
            <a:extLst>
              <a:ext uri="{FF2B5EF4-FFF2-40B4-BE49-F238E27FC236}">
                <a16:creationId xmlns:a16="http://schemas.microsoft.com/office/drawing/2014/main" id="{C91EC85E-D9BE-C64D-A30B-FA939A63984A}"/>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sp>
        <p:nvSpPr>
          <p:cNvPr id="5" name="TextBox 4">
            <a:extLst>
              <a:ext uri="{FF2B5EF4-FFF2-40B4-BE49-F238E27FC236}">
                <a16:creationId xmlns:a16="http://schemas.microsoft.com/office/drawing/2014/main" id="{ED412AEF-8194-544F-80A2-5623A48CBED2}"/>
              </a:ext>
            </a:extLst>
          </p:cNvPr>
          <p:cNvSpPr txBox="1"/>
          <p:nvPr/>
        </p:nvSpPr>
        <p:spPr>
          <a:xfrm>
            <a:off x="972192" y="4414894"/>
            <a:ext cx="3146867" cy="646331"/>
          </a:xfrm>
          <a:prstGeom prst="rect">
            <a:avLst/>
          </a:prstGeom>
          <a:solidFill>
            <a:schemeClr val="bg1"/>
          </a:solidFill>
        </p:spPr>
        <p:txBody>
          <a:bodyPr wrap="square" rtlCol="0">
            <a:spAutoFit/>
          </a:bodyPr>
          <a:lstStyle/>
          <a:p>
            <a:r>
              <a:rPr lang="en-US" sz="1200" dirty="0"/>
              <a:t>A </a:t>
            </a:r>
            <a:r>
              <a:rPr lang="en-US" sz="1200" i="1" dirty="0"/>
              <a:t>package</a:t>
            </a:r>
            <a:r>
              <a:rPr lang="en-US" sz="1200" dirty="0"/>
              <a:t> bundles together code, data, documentation, and tests, and is easy to share with others.</a:t>
            </a:r>
          </a:p>
        </p:txBody>
      </p:sp>
      <p:pic>
        <p:nvPicPr>
          <p:cNvPr id="17" name="Picture 16">
            <a:hlinkClick r:id="rId8" action="ppaction://hlinksldjump"/>
            <a:extLst>
              <a:ext uri="{FF2B5EF4-FFF2-40B4-BE49-F238E27FC236}">
                <a16:creationId xmlns:a16="http://schemas.microsoft.com/office/drawing/2014/main" id="{8C951D83-92D6-7243-89D7-234152B5CD3F}"/>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BF21BF7F-2D5E-4348-8C75-6CB8636B499D}"/>
              </a:ext>
            </a:extLst>
          </p:cNvPr>
          <p:cNvSpPr txBox="1"/>
          <p:nvPr/>
        </p:nvSpPr>
        <p:spPr>
          <a:xfrm>
            <a:off x="8436914" y="3841878"/>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9" name="Picture 18">
            <a:extLst>
              <a:ext uri="{FF2B5EF4-FFF2-40B4-BE49-F238E27FC236}">
                <a16:creationId xmlns:a16="http://schemas.microsoft.com/office/drawing/2014/main" id="{D109893A-553E-8B4F-9E46-E96915F2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6217" y="3961372"/>
            <a:ext cx="574188" cy="792335"/>
          </a:xfrm>
          <a:prstGeom prst="rect">
            <a:avLst/>
          </a:prstGeom>
        </p:spPr>
      </p:pic>
      <p:pic>
        <p:nvPicPr>
          <p:cNvPr id="12" name="Picture 11">
            <a:hlinkClick r:id="" action="ppaction://hlinkshowjump?jump=nextslide"/>
            <a:extLst>
              <a:ext uri="{FF2B5EF4-FFF2-40B4-BE49-F238E27FC236}">
                <a16:creationId xmlns:a16="http://schemas.microsoft.com/office/drawing/2014/main" id="{DDB09BF5-7EB2-9049-8A33-A9BE044A538C}"/>
              </a:ext>
            </a:extLst>
          </p:cNvPr>
          <p:cNvPicPr>
            <a:picLocks noChangeAspect="1"/>
          </p:cNvPicPr>
          <p:nvPr/>
        </p:nvPicPr>
        <p:blipFill>
          <a:blip r:embed="rId11"/>
          <a:stretch>
            <a:fillRect/>
          </a:stretch>
        </p:blipFill>
        <p:spPr>
          <a:xfrm>
            <a:off x="8530238" y="2600509"/>
            <a:ext cx="533400" cy="533400"/>
          </a:xfrm>
          <a:prstGeom prst="rect">
            <a:avLst/>
          </a:prstGeom>
        </p:spPr>
      </p:pic>
    </p:spTree>
    <p:extLst>
      <p:ext uri="{BB962C8B-B14F-4D97-AF65-F5344CB8AC3E}">
        <p14:creationId xmlns:p14="http://schemas.microsoft.com/office/powerpoint/2010/main" val="3638675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D1DA41BF-A3BC-654C-A057-675CDF4D7965}"/>
              </a:ext>
            </a:extLst>
          </p:cNvPr>
          <p:cNvSpPr/>
          <p:nvPr/>
        </p:nvSpPr>
        <p:spPr>
          <a:xfrm>
            <a:off x="6597843" y="1101817"/>
            <a:ext cx="790907" cy="33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100" b="1" dirty="0"/>
              <a:t>NASAaccess</a:t>
            </a:r>
          </a:p>
        </p:txBody>
      </p:sp>
      <p:sp>
        <p:nvSpPr>
          <p:cNvPr id="4" name="Title 3">
            <a:extLst>
              <a:ext uri="{FF2B5EF4-FFF2-40B4-BE49-F238E27FC236}">
                <a16:creationId xmlns:a16="http://schemas.microsoft.com/office/drawing/2014/main" id="{61206EED-AD67-6249-B4EA-46944E934589}"/>
              </a:ext>
            </a:extLst>
          </p:cNvPr>
          <p:cNvSpPr>
            <a:spLocks noGrp="1"/>
          </p:cNvSpPr>
          <p:nvPr>
            <p:ph type="title"/>
          </p:nvPr>
        </p:nvSpPr>
        <p:spPr>
          <a:xfrm>
            <a:off x="596043" y="138588"/>
            <a:ext cx="8245063" cy="893780"/>
          </a:xfrm>
        </p:spPr>
        <p:txBody>
          <a:bodyPr>
            <a:normAutofit fontScale="90000"/>
          </a:bodyPr>
          <a:lstStyle/>
          <a:p>
            <a:r>
              <a:rPr lang="en-US" b="1" dirty="0">
                <a:solidFill>
                  <a:schemeClr val="bg1"/>
                </a:solidFill>
              </a:rPr>
              <a:t>NASAaccess - Downloading and reformatting tool for NASA Earth observation data products</a:t>
            </a:r>
            <a:endParaRPr lang="en-US" dirty="0">
              <a:solidFill>
                <a:schemeClr val="bg1"/>
              </a:solidFill>
            </a:endParaRPr>
          </a:p>
        </p:txBody>
      </p:sp>
      <p:pic>
        <p:nvPicPr>
          <p:cNvPr id="14" name="Picture 13">
            <a:extLst>
              <a:ext uri="{FF2B5EF4-FFF2-40B4-BE49-F238E27FC236}">
                <a16:creationId xmlns:a16="http://schemas.microsoft.com/office/drawing/2014/main" id="{6C7E49A9-204E-8A44-81C0-9EB30017A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25627" cy="532366"/>
          </a:xfrm>
          <a:prstGeom prst="rect">
            <a:avLst/>
          </a:prstGeom>
        </p:spPr>
      </p:pic>
      <p:graphicFrame>
        <p:nvGraphicFramePr>
          <p:cNvPr id="6" name="Diagram 5">
            <a:extLst>
              <a:ext uri="{FF2B5EF4-FFF2-40B4-BE49-F238E27FC236}">
                <a16:creationId xmlns:a16="http://schemas.microsoft.com/office/drawing/2014/main" id="{62DEEFBA-9B0E-CA44-A830-F9FEFA6AAA0B}"/>
              </a:ext>
            </a:extLst>
          </p:cNvPr>
          <p:cNvGraphicFramePr/>
          <p:nvPr>
            <p:extLst>
              <p:ext uri="{D42A27DB-BD31-4B8C-83A1-F6EECF244321}">
                <p14:modId xmlns:p14="http://schemas.microsoft.com/office/powerpoint/2010/main" val="3693507329"/>
              </p:ext>
            </p:extLst>
          </p:nvPr>
        </p:nvGraphicFramePr>
        <p:xfrm>
          <a:off x="1457325" y="1055588"/>
          <a:ext cx="5134555" cy="3374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a:hlinkClick r:id="rId9"/>
            <a:extLst>
              <a:ext uri="{FF2B5EF4-FFF2-40B4-BE49-F238E27FC236}">
                <a16:creationId xmlns:a16="http://schemas.microsoft.com/office/drawing/2014/main" id="{5DBA9F7D-B991-CE48-8B01-B4B59D0341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4713" y="1920502"/>
            <a:ext cx="617459" cy="570862"/>
          </a:xfrm>
          <a:prstGeom prst="rect">
            <a:avLst/>
          </a:prstGeom>
          <a:solidFill>
            <a:schemeClr val="bg1"/>
          </a:solidFill>
        </p:spPr>
      </p:pic>
      <p:pic>
        <p:nvPicPr>
          <p:cNvPr id="3" name="Picture 2">
            <a:hlinkClick r:id="rId11"/>
            <a:extLst>
              <a:ext uri="{FF2B5EF4-FFF2-40B4-BE49-F238E27FC236}">
                <a16:creationId xmlns:a16="http://schemas.microsoft.com/office/drawing/2014/main" id="{3BBF2EC0-90ED-0B43-924B-DFCBCB0A5047}"/>
              </a:ext>
            </a:extLst>
          </p:cNvPr>
          <p:cNvPicPr>
            <a:picLocks noChangeAspect="1"/>
          </p:cNvPicPr>
          <p:nvPr/>
        </p:nvPicPr>
        <p:blipFill>
          <a:blip r:embed="rId12"/>
          <a:stretch>
            <a:fillRect/>
          </a:stretch>
        </p:blipFill>
        <p:spPr>
          <a:xfrm>
            <a:off x="7376732" y="2989665"/>
            <a:ext cx="1159919" cy="475567"/>
          </a:xfrm>
          <a:prstGeom prst="rect">
            <a:avLst/>
          </a:prstGeom>
          <a:solidFill>
            <a:schemeClr val="bg1"/>
          </a:solidFill>
        </p:spPr>
      </p:pic>
      <p:pic>
        <p:nvPicPr>
          <p:cNvPr id="24" name="Picture 23" descr="goddardlogo_blue.png">
            <a:extLst>
              <a:ext uri="{FF2B5EF4-FFF2-40B4-BE49-F238E27FC236}">
                <a16:creationId xmlns:a16="http://schemas.microsoft.com/office/drawing/2014/main" id="{80B4C96B-76A1-3D4C-B584-652B5ED1DE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pic>
        <p:nvPicPr>
          <p:cNvPr id="29" name="Picture 28">
            <a:extLst>
              <a:ext uri="{FF2B5EF4-FFF2-40B4-BE49-F238E27FC236}">
                <a16:creationId xmlns:a16="http://schemas.microsoft.com/office/drawing/2014/main" id="{A7A91B15-43E7-F340-A6A8-6CAA6D44D3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32" name="TextBox 31">
            <a:extLst>
              <a:ext uri="{FF2B5EF4-FFF2-40B4-BE49-F238E27FC236}">
                <a16:creationId xmlns:a16="http://schemas.microsoft.com/office/drawing/2014/main" id="{F2905C5D-0910-A84A-8A86-2E4E465CB5BA}"/>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5" name="Picture 14">
            <a:hlinkClick r:id="rId15" action="ppaction://hlinksldjump"/>
            <a:extLst>
              <a:ext uri="{FF2B5EF4-FFF2-40B4-BE49-F238E27FC236}">
                <a16:creationId xmlns:a16="http://schemas.microsoft.com/office/drawing/2014/main" id="{043F9AB3-0946-E945-BC5F-EC7A17612999}"/>
              </a:ext>
            </a:extLst>
          </p:cNvPr>
          <p:cNvPicPr>
            <a:picLocks noChangeAspect="1"/>
          </p:cNvPicPr>
          <p:nvPr/>
        </p:nvPicPr>
        <p:blipFill>
          <a:blip r:embed="rId16">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05695420-FEA9-5740-B666-1405CC8787DF}"/>
              </a:ext>
            </a:extLst>
          </p:cNvPr>
          <p:cNvSpPr txBox="1"/>
          <p:nvPr/>
        </p:nvSpPr>
        <p:spPr>
          <a:xfrm>
            <a:off x="8390614" y="3726130"/>
            <a:ext cx="720049" cy="200055"/>
          </a:xfrm>
          <a:prstGeom prst="rect">
            <a:avLst/>
          </a:prstGeom>
        </p:spPr>
        <p:txBody>
          <a:bodyPr wrap="square">
            <a:spAutoFit/>
          </a:bodyPr>
          <a:lstStyle>
            <a:defPPr>
              <a:defRPr lang="en-US"/>
            </a:defPPr>
            <a:lvl1pPr>
              <a:defRPr i="1" baseline="30000">
                <a:solidFill>
                  <a:schemeClr val="accent4">
                    <a:lumMod val="60000"/>
                    <a:lumOff val="40000"/>
                  </a:schemeClr>
                </a:solidFill>
              </a:defRPr>
            </a:lvl1pPr>
          </a:lstStyle>
          <a:p>
            <a:r>
              <a:rPr lang="en-US" sz="1050" dirty="0"/>
              <a:t>Try our Apps!</a:t>
            </a:r>
          </a:p>
        </p:txBody>
      </p:sp>
      <p:pic>
        <p:nvPicPr>
          <p:cNvPr id="19" name="Picture 18">
            <a:extLst>
              <a:ext uri="{FF2B5EF4-FFF2-40B4-BE49-F238E27FC236}">
                <a16:creationId xmlns:a16="http://schemas.microsoft.com/office/drawing/2014/main" id="{019CB554-D3DD-D94C-815E-D4D8E50DCC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49917" y="3845624"/>
            <a:ext cx="574188" cy="792335"/>
          </a:xfrm>
          <a:prstGeom prst="rect">
            <a:avLst/>
          </a:prstGeom>
        </p:spPr>
      </p:pic>
      <p:pic>
        <p:nvPicPr>
          <p:cNvPr id="21" name="Picture 20">
            <a:hlinkClick r:id="rId18" action="ppaction://hlinksldjump"/>
            <a:extLst>
              <a:ext uri="{FF2B5EF4-FFF2-40B4-BE49-F238E27FC236}">
                <a16:creationId xmlns:a16="http://schemas.microsoft.com/office/drawing/2014/main" id="{FC341569-E1A3-104A-B524-5C8632270F0B}"/>
              </a:ext>
            </a:extLst>
          </p:cNvPr>
          <p:cNvPicPr>
            <a:picLocks noChangeAspect="1"/>
          </p:cNvPicPr>
          <p:nvPr/>
        </p:nvPicPr>
        <p:blipFill>
          <a:blip r:embed="rId19"/>
          <a:stretch>
            <a:fillRect/>
          </a:stretch>
        </p:blipFill>
        <p:spPr>
          <a:xfrm>
            <a:off x="7426340" y="767192"/>
            <a:ext cx="530352" cy="530352"/>
          </a:xfrm>
          <a:prstGeom prst="rect">
            <a:avLst/>
          </a:prstGeom>
        </p:spPr>
      </p:pic>
      <p:pic>
        <p:nvPicPr>
          <p:cNvPr id="22" name="Picture 21">
            <a:hlinkClick r:id="" action="ppaction://hlinkshowjump?jump=previousslide"/>
            <a:extLst>
              <a:ext uri="{FF2B5EF4-FFF2-40B4-BE49-F238E27FC236}">
                <a16:creationId xmlns:a16="http://schemas.microsoft.com/office/drawing/2014/main" id="{F6ED435C-160E-B14C-9F44-7569001EBBF7}"/>
              </a:ext>
            </a:extLst>
          </p:cNvPr>
          <p:cNvPicPr>
            <a:picLocks noChangeAspect="1"/>
          </p:cNvPicPr>
          <p:nvPr/>
        </p:nvPicPr>
        <p:blipFill>
          <a:blip r:embed="rId20"/>
          <a:stretch>
            <a:fillRect/>
          </a:stretch>
        </p:blipFill>
        <p:spPr>
          <a:xfrm>
            <a:off x="92228" y="2305050"/>
            <a:ext cx="533400" cy="533400"/>
          </a:xfrm>
          <a:prstGeom prst="rect">
            <a:avLst/>
          </a:prstGeom>
        </p:spPr>
      </p:pic>
      <p:pic>
        <p:nvPicPr>
          <p:cNvPr id="23" name="Picture 22">
            <a:hlinkClick r:id="" action="ppaction://hlinkshowjump?jump=nextslide"/>
            <a:extLst>
              <a:ext uri="{FF2B5EF4-FFF2-40B4-BE49-F238E27FC236}">
                <a16:creationId xmlns:a16="http://schemas.microsoft.com/office/drawing/2014/main" id="{B4FE759F-646A-384F-AE52-A7635791DF72}"/>
              </a:ext>
            </a:extLst>
          </p:cNvPr>
          <p:cNvPicPr>
            <a:picLocks noChangeAspect="1"/>
          </p:cNvPicPr>
          <p:nvPr/>
        </p:nvPicPr>
        <p:blipFill>
          <a:blip r:embed="rId2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72181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83B4-20A7-D249-AD8C-712AC5D6077F}"/>
              </a:ext>
            </a:extLst>
          </p:cNvPr>
          <p:cNvSpPr>
            <a:spLocks noGrp="1"/>
          </p:cNvSpPr>
          <p:nvPr>
            <p:ph type="title"/>
          </p:nvPr>
        </p:nvSpPr>
        <p:spPr>
          <a:xfrm>
            <a:off x="625627" y="86325"/>
            <a:ext cx="7886700" cy="994172"/>
          </a:xfrm>
        </p:spPr>
        <p:txBody>
          <a:bodyPr/>
          <a:lstStyle/>
          <a:p>
            <a:r>
              <a:rPr lang="en-US" b="1" dirty="0" err="1">
                <a:solidFill>
                  <a:schemeClr val="bg1"/>
                </a:solidFill>
              </a:rPr>
              <a:t>NASAaccess</a:t>
            </a:r>
            <a:r>
              <a:rPr lang="en-US" b="1" dirty="0">
                <a:solidFill>
                  <a:schemeClr val="bg1"/>
                </a:solidFill>
              </a:rPr>
              <a:t> software Tethys organization</a:t>
            </a:r>
          </a:p>
        </p:txBody>
      </p:sp>
      <p:sp>
        <p:nvSpPr>
          <p:cNvPr id="3" name="Content Placeholder 2">
            <a:extLst>
              <a:ext uri="{FF2B5EF4-FFF2-40B4-BE49-F238E27FC236}">
                <a16:creationId xmlns:a16="http://schemas.microsoft.com/office/drawing/2014/main" id="{2393ED8E-FA7F-D145-919C-34CED76A7818}"/>
              </a:ext>
            </a:extLst>
          </p:cNvPr>
          <p:cNvSpPr>
            <a:spLocks noGrp="1"/>
          </p:cNvSpPr>
          <p:nvPr>
            <p:ph sz="half" idx="1"/>
          </p:nvPr>
        </p:nvSpPr>
        <p:spPr>
          <a:xfrm>
            <a:off x="625627" y="1105775"/>
            <a:ext cx="3397345" cy="3500515"/>
          </a:xfrm>
          <a:solidFill>
            <a:schemeClr val="bg1"/>
          </a:solidFill>
        </p:spPr>
        <p:txBody>
          <a:bodyPr>
            <a:normAutofit fontScale="92500" lnSpcReduction="10000"/>
          </a:bodyPr>
          <a:lstStyle/>
          <a:p>
            <a:r>
              <a:rPr lang="en-US" sz="1800" dirty="0"/>
              <a:t>The application structure for the </a:t>
            </a:r>
            <a:r>
              <a:rPr lang="en-US" sz="1800" dirty="0" err="1"/>
              <a:t>NASAaccess</a:t>
            </a:r>
            <a:r>
              <a:rPr lang="en-US" sz="1800" dirty="0"/>
              <a:t> app follows the Model-View-Controller (MVC) software architecture.</a:t>
            </a:r>
          </a:p>
          <a:p>
            <a:r>
              <a:rPr lang="en-US" sz="1800" dirty="0"/>
              <a:t>The model is responsible for initializing the database, a PostgreSQL database in this case, and managing the database structure.</a:t>
            </a:r>
          </a:p>
          <a:p>
            <a:r>
              <a:rPr lang="en-US" sz="1800" dirty="0"/>
              <a:t>The controllers are scripts written in Python that handle the logic and functionality of the web application and connect the data in the database and the server to the front end.</a:t>
            </a:r>
          </a:p>
        </p:txBody>
      </p:sp>
      <p:pic>
        <p:nvPicPr>
          <p:cNvPr id="14" name="Content Placeholder 13">
            <a:extLst>
              <a:ext uri="{FF2B5EF4-FFF2-40B4-BE49-F238E27FC236}">
                <a16:creationId xmlns:a16="http://schemas.microsoft.com/office/drawing/2014/main" id="{1FDC6538-B6D9-EA4B-8F72-8D07C997FB73}"/>
              </a:ext>
            </a:extLst>
          </p:cNvPr>
          <p:cNvPicPr>
            <a:picLocks noGrp="1" noChangeAspect="1"/>
          </p:cNvPicPr>
          <p:nvPr>
            <p:ph sz="half" idx="2"/>
          </p:nvPr>
        </p:nvPicPr>
        <p:blipFill rotWithShape="1">
          <a:blip r:embed="rId3"/>
          <a:srcRect t="1523" r="951" b="4434"/>
          <a:stretch/>
        </p:blipFill>
        <p:spPr>
          <a:xfrm>
            <a:off x="4022972" y="1114325"/>
            <a:ext cx="4932785" cy="2870341"/>
          </a:xfrm>
        </p:spPr>
      </p:pic>
      <p:pic>
        <p:nvPicPr>
          <p:cNvPr id="7" name="Picture 6">
            <a:extLst>
              <a:ext uri="{FF2B5EF4-FFF2-40B4-BE49-F238E27FC236}">
                <a16:creationId xmlns:a16="http://schemas.microsoft.com/office/drawing/2014/main" id="{9C442CF7-B007-B249-95FB-E42FFD941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sp>
        <p:nvSpPr>
          <p:cNvPr id="15" name="TextBox 14">
            <a:extLst>
              <a:ext uri="{FF2B5EF4-FFF2-40B4-BE49-F238E27FC236}">
                <a16:creationId xmlns:a16="http://schemas.microsoft.com/office/drawing/2014/main" id="{079ADD9B-F441-5643-A6B6-2F948CDD1E1A}"/>
              </a:ext>
            </a:extLst>
          </p:cNvPr>
          <p:cNvSpPr txBox="1"/>
          <p:nvPr/>
        </p:nvSpPr>
        <p:spPr>
          <a:xfrm>
            <a:off x="4022971" y="3984666"/>
            <a:ext cx="4932785" cy="276999"/>
          </a:xfrm>
          <a:prstGeom prst="rect">
            <a:avLst/>
          </a:prstGeom>
          <a:solidFill>
            <a:schemeClr val="bg1"/>
          </a:solidFill>
        </p:spPr>
        <p:txBody>
          <a:bodyPr wrap="square" rtlCol="0">
            <a:spAutoFit/>
          </a:bodyPr>
          <a:lstStyle/>
          <a:p>
            <a:r>
              <a:rPr lang="en-US" sz="1200" dirty="0"/>
              <a:t>The Model-view-controller architecture for the </a:t>
            </a:r>
            <a:r>
              <a:rPr lang="en-US" sz="1200" dirty="0" err="1"/>
              <a:t>NASAaccess</a:t>
            </a:r>
            <a:r>
              <a:rPr lang="en-US" sz="1200" dirty="0"/>
              <a:t> app </a:t>
            </a:r>
          </a:p>
        </p:txBody>
      </p:sp>
      <p:sp>
        <p:nvSpPr>
          <p:cNvPr id="19" name="TextBox 18">
            <a:hlinkClick r:id="rId5" action="ppaction://hlinksldjump"/>
            <a:extLst>
              <a:ext uri="{FF2B5EF4-FFF2-40B4-BE49-F238E27FC236}">
                <a16:creationId xmlns:a16="http://schemas.microsoft.com/office/drawing/2014/main" id="{9071ECC4-0AC8-6C44-8927-327A8987AACA}"/>
              </a:ext>
            </a:extLst>
          </p:cNvPr>
          <p:cNvSpPr txBox="1"/>
          <p:nvPr/>
        </p:nvSpPr>
        <p:spPr>
          <a:xfrm>
            <a:off x="1334314" y="4519314"/>
            <a:ext cx="2214156" cy="461665"/>
          </a:xfrm>
          <a:prstGeom prst="rect">
            <a:avLst/>
          </a:prstGeom>
          <a:noFill/>
        </p:spPr>
        <p:txBody>
          <a:bodyPr wrap="square" rtlCol="0">
            <a:spAutoFit/>
          </a:bodyPr>
          <a:lstStyle/>
          <a:p>
            <a:r>
              <a:rPr lang="en-US" sz="2400" b="1" dirty="0">
                <a:solidFill>
                  <a:srgbClr val="FF0000"/>
                </a:solidFill>
              </a:rPr>
              <a:t>What is Tethys?</a:t>
            </a:r>
          </a:p>
        </p:txBody>
      </p:sp>
      <p:pic>
        <p:nvPicPr>
          <p:cNvPr id="22" name="Picture 21" descr="goddardlogo_blue.png">
            <a:extLst>
              <a:ext uri="{FF2B5EF4-FFF2-40B4-BE49-F238E27FC236}">
                <a16:creationId xmlns:a16="http://schemas.microsoft.com/office/drawing/2014/main" id="{8C84C5E6-638D-4240-AD88-11C63396F4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27" name="Rectangle 26">
            <a:extLst>
              <a:ext uri="{FF2B5EF4-FFF2-40B4-BE49-F238E27FC236}">
                <a16:creationId xmlns:a16="http://schemas.microsoft.com/office/drawing/2014/main" id="{6BB57CAE-A7CC-A742-9902-EAD17AFA64A4}"/>
              </a:ext>
            </a:extLst>
          </p:cNvPr>
          <p:cNvSpPr/>
          <p:nvPr/>
        </p:nvSpPr>
        <p:spPr>
          <a:xfrm>
            <a:off x="4022972" y="1113364"/>
            <a:ext cx="1692492" cy="230832"/>
          </a:xfrm>
          <a:prstGeom prst="rect">
            <a:avLst/>
          </a:prstGeom>
          <a:solidFill>
            <a:schemeClr val="bg1"/>
          </a:solidFill>
        </p:spPr>
        <p:txBody>
          <a:bodyPr wrap="square">
            <a:spAutoFit/>
          </a:bodyPr>
          <a:lstStyle/>
          <a:p>
            <a:r>
              <a:rPr lang="en-US" sz="900" dirty="0" err="1"/>
              <a:t>McDonlad</a:t>
            </a:r>
            <a:r>
              <a:rPr lang="en-US" sz="900" dirty="0"/>
              <a:t> et al., 2019. in review</a:t>
            </a:r>
          </a:p>
        </p:txBody>
      </p:sp>
      <p:pic>
        <p:nvPicPr>
          <p:cNvPr id="25" name="Picture 24">
            <a:extLst>
              <a:ext uri="{FF2B5EF4-FFF2-40B4-BE49-F238E27FC236}">
                <a16:creationId xmlns:a16="http://schemas.microsoft.com/office/drawing/2014/main" id="{896AF36B-CDE9-F94A-82BD-D1B248120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29" name="TextBox 28">
            <a:extLst>
              <a:ext uri="{FF2B5EF4-FFF2-40B4-BE49-F238E27FC236}">
                <a16:creationId xmlns:a16="http://schemas.microsoft.com/office/drawing/2014/main" id="{C6F0D948-C627-4E4D-8D11-D2ACDDD22272}"/>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8" name="Picture 17">
            <a:hlinkClick r:id="rId8" action="ppaction://hlinksldjump"/>
            <a:extLst>
              <a:ext uri="{FF2B5EF4-FFF2-40B4-BE49-F238E27FC236}">
                <a16:creationId xmlns:a16="http://schemas.microsoft.com/office/drawing/2014/main" id="{088BDC9B-1F4C-0D46-8006-30EB110B3B88}"/>
              </a:ext>
            </a:extLst>
          </p:cNvPr>
          <p:cNvPicPr>
            <a:picLocks noChangeAspect="1"/>
          </p:cNvPicPr>
          <p:nvPr/>
        </p:nvPicPr>
        <p:blipFill>
          <a:blip r:embed="rId9">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hlinkClick r:id="" action="ppaction://hlinkshowjump?jump=previousslide"/>
            <a:extLst>
              <a:ext uri="{FF2B5EF4-FFF2-40B4-BE49-F238E27FC236}">
                <a16:creationId xmlns:a16="http://schemas.microsoft.com/office/drawing/2014/main" id="{3F1C6A9B-3B4E-C745-8AC2-D6048D9BF9F9}"/>
              </a:ext>
            </a:extLst>
          </p:cNvPr>
          <p:cNvPicPr>
            <a:picLocks noChangeAspect="1"/>
          </p:cNvPicPr>
          <p:nvPr/>
        </p:nvPicPr>
        <p:blipFill>
          <a:blip r:embed="rId10"/>
          <a:stretch>
            <a:fillRect/>
          </a:stretch>
        </p:blipFill>
        <p:spPr>
          <a:xfrm>
            <a:off x="92228" y="2305050"/>
            <a:ext cx="533400" cy="533400"/>
          </a:xfrm>
          <a:prstGeom prst="rect">
            <a:avLst/>
          </a:prstGeom>
        </p:spPr>
      </p:pic>
      <p:pic>
        <p:nvPicPr>
          <p:cNvPr id="21" name="Picture 20">
            <a:hlinkClick r:id="" action="ppaction://hlinkshowjump?jump=nextslide"/>
            <a:extLst>
              <a:ext uri="{FF2B5EF4-FFF2-40B4-BE49-F238E27FC236}">
                <a16:creationId xmlns:a16="http://schemas.microsoft.com/office/drawing/2014/main" id="{4491946C-6EF1-F744-B4C7-EBE9250E99CB}"/>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206147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D8D0-7A30-764B-BA4A-597554F98D93}"/>
              </a:ext>
            </a:extLst>
          </p:cNvPr>
          <p:cNvSpPr>
            <a:spLocks noGrp="1"/>
          </p:cNvSpPr>
          <p:nvPr>
            <p:ph type="title"/>
          </p:nvPr>
        </p:nvSpPr>
        <p:spPr>
          <a:xfrm>
            <a:off x="625627" y="251726"/>
            <a:ext cx="7418778" cy="622386"/>
          </a:xfrm>
        </p:spPr>
        <p:txBody>
          <a:bodyPr>
            <a:normAutofit fontScale="90000"/>
          </a:bodyPr>
          <a:lstStyle/>
          <a:p>
            <a:r>
              <a:rPr lang="en-US" sz="3600" b="1" dirty="0">
                <a:solidFill>
                  <a:schemeClr val="bg1"/>
                </a:solidFill>
              </a:rPr>
              <a:t>The </a:t>
            </a:r>
            <a:r>
              <a:rPr lang="en-US" sz="3600" b="1" dirty="0" err="1">
                <a:solidFill>
                  <a:schemeClr val="bg1"/>
                </a:solidFill>
              </a:rPr>
              <a:t>NASAaccess</a:t>
            </a:r>
            <a:r>
              <a:rPr lang="en-US" sz="3600" b="1" dirty="0">
                <a:solidFill>
                  <a:schemeClr val="bg1"/>
                </a:solidFill>
              </a:rPr>
              <a:t> web app process flowchart </a:t>
            </a:r>
          </a:p>
        </p:txBody>
      </p:sp>
      <p:pic>
        <p:nvPicPr>
          <p:cNvPr id="17" name="Content Placeholder 16">
            <a:extLst>
              <a:ext uri="{FF2B5EF4-FFF2-40B4-BE49-F238E27FC236}">
                <a16:creationId xmlns:a16="http://schemas.microsoft.com/office/drawing/2014/main" id="{350BBF00-87B4-8B4B-921B-D6BA172CEBDE}"/>
              </a:ext>
            </a:extLst>
          </p:cNvPr>
          <p:cNvPicPr>
            <a:picLocks noGrp="1" noChangeAspect="1"/>
          </p:cNvPicPr>
          <p:nvPr>
            <p:ph idx="1"/>
          </p:nvPr>
        </p:nvPicPr>
        <p:blipFill rotWithShape="1">
          <a:blip r:embed="rId3"/>
          <a:srcRect l="2204" t="4283" r="2060" b="3662"/>
          <a:stretch/>
        </p:blipFill>
        <p:spPr>
          <a:xfrm>
            <a:off x="1228660" y="852151"/>
            <a:ext cx="6686680" cy="3472024"/>
          </a:xfrm>
        </p:spPr>
      </p:pic>
      <p:pic>
        <p:nvPicPr>
          <p:cNvPr id="7" name="Picture 6">
            <a:extLst>
              <a:ext uri="{FF2B5EF4-FFF2-40B4-BE49-F238E27FC236}">
                <a16:creationId xmlns:a16="http://schemas.microsoft.com/office/drawing/2014/main" id="{41D8A4F8-F60A-C043-A3F2-6C6F55067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39"/>
            <a:ext cx="625627" cy="532366"/>
          </a:xfrm>
          <a:prstGeom prst="rect">
            <a:avLst/>
          </a:prstGeom>
        </p:spPr>
      </p:pic>
      <p:pic>
        <p:nvPicPr>
          <p:cNvPr id="19" name="Picture 18" descr="goddardlogo_blue.png">
            <a:extLst>
              <a:ext uri="{FF2B5EF4-FFF2-40B4-BE49-F238E27FC236}">
                <a16:creationId xmlns:a16="http://schemas.microsoft.com/office/drawing/2014/main" id="{BDDEC18D-36B2-EA48-B390-8BFB07327A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 y="4818459"/>
            <a:ext cx="762000" cy="325041"/>
          </a:xfrm>
          <a:prstGeom prst="rect">
            <a:avLst/>
          </a:prstGeom>
        </p:spPr>
      </p:pic>
      <p:sp>
        <p:nvSpPr>
          <p:cNvPr id="24" name="Rectangle 23">
            <a:extLst>
              <a:ext uri="{FF2B5EF4-FFF2-40B4-BE49-F238E27FC236}">
                <a16:creationId xmlns:a16="http://schemas.microsoft.com/office/drawing/2014/main" id="{19A74509-9866-834A-B129-2F16228C4D26}"/>
              </a:ext>
            </a:extLst>
          </p:cNvPr>
          <p:cNvSpPr/>
          <p:nvPr/>
        </p:nvSpPr>
        <p:spPr>
          <a:xfrm>
            <a:off x="6219608" y="4095173"/>
            <a:ext cx="1687817" cy="230832"/>
          </a:xfrm>
          <a:prstGeom prst="rect">
            <a:avLst/>
          </a:prstGeom>
          <a:solidFill>
            <a:schemeClr val="bg1"/>
          </a:solidFill>
        </p:spPr>
        <p:txBody>
          <a:bodyPr wrap="square">
            <a:spAutoFit/>
          </a:bodyPr>
          <a:lstStyle/>
          <a:p>
            <a:r>
              <a:rPr lang="en-US" sz="900" dirty="0" err="1"/>
              <a:t>McDonlad</a:t>
            </a:r>
            <a:r>
              <a:rPr lang="en-US" sz="900" dirty="0"/>
              <a:t> et al., 2019. in review</a:t>
            </a:r>
          </a:p>
        </p:txBody>
      </p:sp>
      <p:pic>
        <p:nvPicPr>
          <p:cNvPr id="22" name="Picture 21">
            <a:extLst>
              <a:ext uri="{FF2B5EF4-FFF2-40B4-BE49-F238E27FC236}">
                <a16:creationId xmlns:a16="http://schemas.microsoft.com/office/drawing/2014/main" id="{4982E04A-75E8-9345-919B-2688D4FDB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985" y="4848275"/>
            <a:ext cx="802052" cy="280718"/>
          </a:xfrm>
          <a:prstGeom prst="rect">
            <a:avLst/>
          </a:prstGeom>
        </p:spPr>
      </p:pic>
      <p:sp>
        <p:nvSpPr>
          <p:cNvPr id="32" name="TextBox 31">
            <a:extLst>
              <a:ext uri="{FF2B5EF4-FFF2-40B4-BE49-F238E27FC236}">
                <a16:creationId xmlns:a16="http://schemas.microsoft.com/office/drawing/2014/main" id="{24B42B67-3CA3-3249-A97D-AB2BC627B45C}"/>
              </a:ext>
            </a:extLst>
          </p:cNvPr>
          <p:cNvSpPr txBox="1"/>
          <p:nvPr/>
        </p:nvSpPr>
        <p:spPr>
          <a:xfrm>
            <a:off x="6840540" y="4845506"/>
            <a:ext cx="1364861" cy="323165"/>
          </a:xfrm>
          <a:prstGeom prst="rect">
            <a:avLst/>
          </a:prstGeom>
          <a:noFill/>
          <a:ln>
            <a:noFill/>
          </a:ln>
        </p:spPr>
        <p:txBody>
          <a:bodyPr wrap="none" rtlCol="0">
            <a:spAutoFit/>
          </a:bodyPr>
          <a:lstStyle/>
          <a:p>
            <a:r>
              <a:rPr lang="en-US" sz="1500" b="1" dirty="0">
                <a:solidFill>
                  <a:schemeClr val="accent4"/>
                </a:solidFill>
              </a:rPr>
              <a:t>EGU2019-5585</a:t>
            </a:r>
          </a:p>
        </p:txBody>
      </p:sp>
      <p:pic>
        <p:nvPicPr>
          <p:cNvPr id="18" name="Picture 17">
            <a:hlinkClick r:id="rId7" action="ppaction://hlinksldjump"/>
            <a:extLst>
              <a:ext uri="{FF2B5EF4-FFF2-40B4-BE49-F238E27FC236}">
                <a16:creationId xmlns:a16="http://schemas.microsoft.com/office/drawing/2014/main" id="{0F26177B-2240-9E47-BECB-E262B66EB4AF}"/>
              </a:ext>
            </a:extLst>
          </p:cNvPr>
          <p:cNvPicPr>
            <a:picLocks noChangeAspect="1"/>
          </p:cNvPicPr>
          <p:nvPr/>
        </p:nvPicPr>
        <p:blipFill>
          <a:blip r:embed="rId8">
            <a:alphaModFix/>
          </a:blip>
          <a:stretch>
            <a:fillRect/>
          </a:stretch>
        </p:blipFill>
        <p:spPr>
          <a:xfrm>
            <a:off x="4249643" y="4430180"/>
            <a:ext cx="636799" cy="63679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hlinkClick r:id="" action="ppaction://hlinkshowjump?jump=previousslide"/>
            <a:extLst>
              <a:ext uri="{FF2B5EF4-FFF2-40B4-BE49-F238E27FC236}">
                <a16:creationId xmlns:a16="http://schemas.microsoft.com/office/drawing/2014/main" id="{8A78842A-CC5C-4A4E-BD04-E0B25CFBA52E}"/>
              </a:ext>
            </a:extLst>
          </p:cNvPr>
          <p:cNvPicPr>
            <a:picLocks noChangeAspect="1"/>
          </p:cNvPicPr>
          <p:nvPr/>
        </p:nvPicPr>
        <p:blipFill>
          <a:blip r:embed="rId9"/>
          <a:stretch>
            <a:fillRect/>
          </a:stretch>
        </p:blipFill>
        <p:spPr>
          <a:xfrm>
            <a:off x="92228" y="2305050"/>
            <a:ext cx="533400" cy="533400"/>
          </a:xfrm>
          <a:prstGeom prst="rect">
            <a:avLst/>
          </a:prstGeom>
        </p:spPr>
      </p:pic>
      <p:pic>
        <p:nvPicPr>
          <p:cNvPr id="23" name="Picture 22">
            <a:hlinkClick r:id="rId10" action="ppaction://hlinksldjump"/>
            <a:extLst>
              <a:ext uri="{FF2B5EF4-FFF2-40B4-BE49-F238E27FC236}">
                <a16:creationId xmlns:a16="http://schemas.microsoft.com/office/drawing/2014/main" id="{8B4A8D09-610D-EF42-9B69-FC0260A38950}"/>
              </a:ext>
            </a:extLst>
          </p:cNvPr>
          <p:cNvPicPr>
            <a:picLocks noChangeAspect="1"/>
          </p:cNvPicPr>
          <p:nvPr/>
        </p:nvPicPr>
        <p:blipFill>
          <a:blip r:embed="rId11"/>
          <a:stretch>
            <a:fillRect/>
          </a:stretch>
        </p:blipFill>
        <p:spPr>
          <a:xfrm>
            <a:off x="8536651" y="2305050"/>
            <a:ext cx="533400" cy="533400"/>
          </a:xfrm>
          <a:prstGeom prst="rect">
            <a:avLst/>
          </a:prstGeom>
        </p:spPr>
      </p:pic>
    </p:spTree>
    <p:extLst>
      <p:ext uri="{BB962C8B-B14F-4D97-AF65-F5344CB8AC3E}">
        <p14:creationId xmlns:p14="http://schemas.microsoft.com/office/powerpoint/2010/main" val="17331827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1132</TotalTime>
  <Words>2585</Words>
  <Application>Microsoft Macintosh PowerPoint</Application>
  <PresentationFormat>On-screen Show (16:9)</PresentationFormat>
  <Paragraphs>247</Paragraphs>
  <Slides>32</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NASA web-based decision support systems tools: Climate data access, and retrieval (NASAaccess) and hydrological modeling visualization (SWAT-online)</vt:lpstr>
      <vt:lpstr>Introduction</vt:lpstr>
      <vt:lpstr>Objectives</vt:lpstr>
      <vt:lpstr>PowerPoint Presentation</vt:lpstr>
      <vt:lpstr>PowerPoint Presentation</vt:lpstr>
      <vt:lpstr>NASAaccess - Downloading and reformatting tool for NASA Earth observation data products</vt:lpstr>
      <vt:lpstr>NASAaccess - Downloading and reformatting tool for NASA Earth observation data products</vt:lpstr>
      <vt:lpstr>NASAaccess software Tethys organization</vt:lpstr>
      <vt:lpstr>The NASAaccess web app process flowchart </vt:lpstr>
      <vt:lpstr>NASAaccess Info</vt:lpstr>
      <vt:lpstr>PowerPoint Presentation</vt:lpstr>
      <vt:lpstr>Case Study: Lower Mekong River Basin</vt:lpstr>
      <vt:lpstr>NASAaccess &amp; Input Data</vt:lpstr>
      <vt:lpstr>Remote sensing and gauge driven SWAT models - Streamflow Comparison</vt:lpstr>
      <vt:lpstr>Monthly mean observed and simulated streamflow discharge in m3/s at six sub-basin watersheds in calibration of the Lower Mekong River Basin model (TRMM)</vt:lpstr>
      <vt:lpstr>Remote Sensing (GPM) &amp; Lower Mekong River Basin SWAT Model</vt:lpstr>
      <vt:lpstr>Monthly mean observed and simulated streamflow discharge in m3/s at six sub-basin watersheds with the use of the Lower Mekong River Basin SWAT model for 2015 (GPM)</vt:lpstr>
      <vt:lpstr>PowerPoint Presentation</vt:lpstr>
      <vt:lpstr>PowerPoint Presentation</vt:lpstr>
      <vt:lpstr>SWAT-online software Tethys organization</vt:lpstr>
      <vt:lpstr>SWAT-online time series visualization</vt:lpstr>
      <vt:lpstr>Visualization of variables from the SWAT model output – Reach data example</vt:lpstr>
      <vt:lpstr>SWAT-online time series visualization – Cont.</vt:lpstr>
      <vt:lpstr>SWAT-online time series visualization – Cont.</vt:lpstr>
      <vt:lpstr>SWAT-online Land use land cover layer coverage statistics </vt:lpstr>
      <vt:lpstr>SWAT-online Soil layer coverage statistics</vt:lpstr>
      <vt:lpstr>The SWAT online data viewer visualization methods </vt:lpstr>
      <vt:lpstr>SWAT-online app info</vt:lpstr>
      <vt:lpstr>PowerPoint Presentation</vt:lpstr>
      <vt:lpstr>SWAT – Soil and Water Assessment Tool</vt:lpstr>
      <vt:lpstr>Schematic of SWAT development history and model adaptations (adapted from Gassman et al., 2007)</vt:lpstr>
      <vt:lpstr>What is Tethys?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Ibrahim N. Mohammed</dc:creator>
  <cp:lastModifiedBy>Mohammed, Ibrahim (GSFC-617.0)[Science Application International Corp.]</cp:lastModifiedBy>
  <cp:revision>240</cp:revision>
  <dcterms:created xsi:type="dcterms:W3CDTF">2019-03-20T14:07:00Z</dcterms:created>
  <dcterms:modified xsi:type="dcterms:W3CDTF">2019-04-12T04:44:15Z</dcterms:modified>
</cp:coreProperties>
</file>