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9" r:id="rId2"/>
  </p:sldMasterIdLst>
  <p:notesMasterIdLst>
    <p:notesMasterId r:id="rId36"/>
  </p:notesMasterIdLst>
  <p:handoutMasterIdLst>
    <p:handoutMasterId r:id="rId37"/>
  </p:handoutMasterIdLst>
  <p:sldIdLst>
    <p:sldId id="301" r:id="rId3"/>
    <p:sldId id="281" r:id="rId4"/>
    <p:sldId id="350" r:id="rId5"/>
    <p:sldId id="287" r:id="rId6"/>
    <p:sldId id="322" r:id="rId7"/>
    <p:sldId id="362" r:id="rId8"/>
    <p:sldId id="314" r:id="rId9"/>
    <p:sldId id="361" r:id="rId10"/>
    <p:sldId id="354" r:id="rId11"/>
    <p:sldId id="363" r:id="rId12"/>
    <p:sldId id="364" r:id="rId13"/>
    <p:sldId id="365" r:id="rId14"/>
    <p:sldId id="376" r:id="rId15"/>
    <p:sldId id="377" r:id="rId16"/>
    <p:sldId id="379" r:id="rId17"/>
    <p:sldId id="291" r:id="rId18"/>
    <p:sldId id="325" r:id="rId19"/>
    <p:sldId id="334" r:id="rId20"/>
    <p:sldId id="292" r:id="rId21"/>
    <p:sldId id="393" r:id="rId22"/>
    <p:sldId id="380" r:id="rId23"/>
    <p:sldId id="384" r:id="rId24"/>
    <p:sldId id="385" r:id="rId25"/>
    <p:sldId id="386" r:id="rId26"/>
    <p:sldId id="316" r:id="rId27"/>
    <p:sldId id="368" r:id="rId28"/>
    <p:sldId id="369" r:id="rId29"/>
    <p:sldId id="333" r:id="rId30"/>
    <p:sldId id="374" r:id="rId31"/>
    <p:sldId id="401" r:id="rId32"/>
    <p:sldId id="402" r:id="rId33"/>
    <p:sldId id="403" r:id="rId34"/>
    <p:sldId id="404" r:id="rId35"/>
  </p:sldIdLst>
  <p:sldSz cx="9144000" cy="6858000" type="screen4x3"/>
  <p:notesSz cx="6797675" cy="9929813"/>
  <p:defaultTextStyle>
    <a:defPPr>
      <a:defRPr lang="zh-CN"/>
    </a:defPPr>
    <a:lvl1pPr algn="l" rtl="0" fontAlgn="base">
      <a:spcBef>
        <a:spcPct val="0"/>
      </a:spcBef>
      <a:spcAft>
        <a:spcPct val="0"/>
      </a:spcAft>
      <a:defRPr sz="4000" b="1" kern="1200">
        <a:solidFill>
          <a:srgbClr val="000000"/>
        </a:solidFill>
        <a:latin typeface="Times New Roman" pitchFamily="18" charset="0"/>
        <a:ea typeface="宋体" pitchFamily="2" charset="-122"/>
        <a:cs typeface="+mn-cs"/>
      </a:defRPr>
    </a:lvl1pPr>
    <a:lvl2pPr marL="457200" algn="l" rtl="0" fontAlgn="base">
      <a:spcBef>
        <a:spcPct val="0"/>
      </a:spcBef>
      <a:spcAft>
        <a:spcPct val="0"/>
      </a:spcAft>
      <a:defRPr sz="4000" b="1" kern="1200">
        <a:solidFill>
          <a:srgbClr val="000000"/>
        </a:solidFill>
        <a:latin typeface="Times New Roman" pitchFamily="18" charset="0"/>
        <a:ea typeface="宋体" pitchFamily="2" charset="-122"/>
        <a:cs typeface="+mn-cs"/>
      </a:defRPr>
    </a:lvl2pPr>
    <a:lvl3pPr marL="914400" algn="l" rtl="0" fontAlgn="base">
      <a:spcBef>
        <a:spcPct val="0"/>
      </a:spcBef>
      <a:spcAft>
        <a:spcPct val="0"/>
      </a:spcAft>
      <a:defRPr sz="4000" b="1" kern="1200">
        <a:solidFill>
          <a:srgbClr val="000000"/>
        </a:solidFill>
        <a:latin typeface="Times New Roman" pitchFamily="18" charset="0"/>
        <a:ea typeface="宋体" pitchFamily="2" charset="-122"/>
        <a:cs typeface="+mn-cs"/>
      </a:defRPr>
    </a:lvl3pPr>
    <a:lvl4pPr marL="1371600" algn="l" rtl="0" fontAlgn="base">
      <a:spcBef>
        <a:spcPct val="0"/>
      </a:spcBef>
      <a:spcAft>
        <a:spcPct val="0"/>
      </a:spcAft>
      <a:defRPr sz="4000" b="1" kern="1200">
        <a:solidFill>
          <a:srgbClr val="000000"/>
        </a:solidFill>
        <a:latin typeface="Times New Roman" pitchFamily="18" charset="0"/>
        <a:ea typeface="宋体" pitchFamily="2" charset="-122"/>
        <a:cs typeface="+mn-cs"/>
      </a:defRPr>
    </a:lvl4pPr>
    <a:lvl5pPr marL="1828800" algn="l" rtl="0" fontAlgn="base">
      <a:spcBef>
        <a:spcPct val="0"/>
      </a:spcBef>
      <a:spcAft>
        <a:spcPct val="0"/>
      </a:spcAft>
      <a:defRPr sz="4000" b="1" kern="1200">
        <a:solidFill>
          <a:srgbClr val="000000"/>
        </a:solidFill>
        <a:latin typeface="Times New Roman" pitchFamily="18" charset="0"/>
        <a:ea typeface="宋体" pitchFamily="2" charset="-122"/>
        <a:cs typeface="+mn-cs"/>
      </a:defRPr>
    </a:lvl5pPr>
    <a:lvl6pPr marL="2286000" algn="l" defTabSz="914400" rtl="0" eaLnBrk="1" latinLnBrk="0" hangingPunct="1">
      <a:defRPr sz="4000" b="1" kern="1200">
        <a:solidFill>
          <a:srgbClr val="000000"/>
        </a:solidFill>
        <a:latin typeface="Times New Roman" pitchFamily="18" charset="0"/>
        <a:ea typeface="宋体" pitchFamily="2" charset="-122"/>
        <a:cs typeface="+mn-cs"/>
      </a:defRPr>
    </a:lvl6pPr>
    <a:lvl7pPr marL="2743200" algn="l" defTabSz="914400" rtl="0" eaLnBrk="1" latinLnBrk="0" hangingPunct="1">
      <a:defRPr sz="4000" b="1" kern="1200">
        <a:solidFill>
          <a:srgbClr val="000000"/>
        </a:solidFill>
        <a:latin typeface="Times New Roman" pitchFamily="18" charset="0"/>
        <a:ea typeface="宋体" pitchFamily="2" charset="-122"/>
        <a:cs typeface="+mn-cs"/>
      </a:defRPr>
    </a:lvl7pPr>
    <a:lvl8pPr marL="3200400" algn="l" defTabSz="914400" rtl="0" eaLnBrk="1" latinLnBrk="0" hangingPunct="1">
      <a:defRPr sz="4000" b="1" kern="1200">
        <a:solidFill>
          <a:srgbClr val="000000"/>
        </a:solidFill>
        <a:latin typeface="Times New Roman" pitchFamily="18" charset="0"/>
        <a:ea typeface="宋体" pitchFamily="2" charset="-122"/>
        <a:cs typeface="+mn-cs"/>
      </a:defRPr>
    </a:lvl8pPr>
    <a:lvl9pPr marL="3657600" algn="l" defTabSz="914400" rtl="0" eaLnBrk="1" latinLnBrk="0" hangingPunct="1">
      <a:defRPr sz="4000" b="1" kern="1200">
        <a:solidFill>
          <a:srgbClr val="000000"/>
        </a:solidFill>
        <a:latin typeface="Times New Roman" pitchFamily="18"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YL" initials="ZYL" lastIdx="2" clrIdx="0"/>
  <p:cmAuthor id="1" name="Ran" initials="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FEFC"/>
    <a:srgbClr val="08080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634" autoAdjust="0"/>
    <p:restoredTop sz="89087" autoAdjust="0"/>
  </p:normalViewPr>
  <p:slideViewPr>
    <p:cSldViewPr>
      <p:cViewPr varScale="1">
        <p:scale>
          <a:sx n="78" d="100"/>
          <a:sy n="78" d="100"/>
        </p:scale>
        <p:origin x="-1891"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istrator\Desktop\&#26032;&#24314;%20Microsoft%20Office%20Excel%2097-2003%20&#24037;&#20316;&#34920;%20(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istrator\Desktop\&#26032;&#24314;%20Microsoft%20Office%20Excel%2097-2003%20&#24037;&#20316;&#34920;%20(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dministrator\Desktop\&#26032;&#24314;%20Microsoft%20Office%20Excel%2097-2003%20&#24037;&#20316;&#34920;%20(2).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dministrator\Desktop\&#26032;&#24314;%20Microsoft%20Office%20Excel%2097-2003%20&#24037;&#20316;&#34920;%20(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sz="2400" dirty="0">
                <a:solidFill>
                  <a:srgbClr val="080808"/>
                </a:solidFill>
                <a:latin typeface="Times New Roman" pitchFamily="18" charset="0"/>
                <a:cs typeface="Times New Roman" pitchFamily="18" charset="0"/>
              </a:rPr>
              <a:t>Lake</a:t>
            </a:r>
            <a:endParaRPr lang="zh-CN" altLang="en-US" sz="2400" dirty="0">
              <a:solidFill>
                <a:srgbClr val="080808"/>
              </a:solidFill>
              <a:latin typeface="Times New Roman" pitchFamily="18" charset="0"/>
              <a:cs typeface="Times New Roman" pitchFamily="18" charset="0"/>
            </a:endParaRPr>
          </a:p>
        </c:rich>
      </c:tx>
      <c:layout>
        <c:manualLayout>
          <c:xMode val="edge"/>
          <c:yMode val="edge"/>
          <c:x val="0.36261180587720837"/>
          <c:y val="0.11238845144356956"/>
        </c:manualLayout>
      </c:layout>
      <c:overlay val="0"/>
    </c:title>
    <c:autoTitleDeleted val="0"/>
    <c:plotArea>
      <c:layout/>
      <c:pieChart>
        <c:varyColors val="1"/>
        <c:ser>
          <c:idx val="0"/>
          <c:order val="0"/>
          <c:dLbls>
            <c:dLbl>
              <c:idx val="0"/>
              <c:layout>
                <c:manualLayout>
                  <c:x val="-0.23845882545931771"/>
                  <c:y val="1.5679862933799936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238-4765-B91F-B25B24E099F4}"/>
                </c:ext>
              </c:extLst>
            </c:dLbl>
            <c:spPr>
              <a:noFill/>
              <a:ln>
                <a:noFill/>
              </a:ln>
              <a:effectLst/>
            </c:spPr>
            <c:txPr>
              <a:bodyPr/>
              <a:lstStyle/>
              <a:p>
                <a:pPr>
                  <a:defRPr sz="1600" b="1">
                    <a:solidFill>
                      <a:srgbClr val="000000"/>
                    </a:solidFill>
                    <a:latin typeface="Times New Roman" pitchFamily="18" charset="0"/>
                    <a:cs typeface="Times New Roman" pitchFamily="18" charset="0"/>
                  </a:defRPr>
                </a:pPr>
                <a:endParaRPr lang="zh-CN"/>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Sheet1!$B$3:$B$5</c:f>
              <c:strCache>
                <c:ptCount val="3"/>
                <c:pt idx="0">
                  <c:v>DOC（&lt;1KDa)</c:v>
                </c:pt>
                <c:pt idx="1">
                  <c:v>COC</c:v>
                </c:pt>
                <c:pt idx="2">
                  <c:v>POC</c:v>
                </c:pt>
              </c:strCache>
            </c:strRef>
          </c:cat>
          <c:val>
            <c:numRef>
              <c:f>Sheet1!$C$3:$C$5</c:f>
              <c:numCache>
                <c:formatCode>General</c:formatCode>
                <c:ptCount val="3"/>
                <c:pt idx="0">
                  <c:v>50.7</c:v>
                </c:pt>
                <c:pt idx="1">
                  <c:v>20.100000000000001</c:v>
                </c:pt>
                <c:pt idx="2">
                  <c:v>29.2</c:v>
                </c:pt>
              </c:numCache>
            </c:numRef>
          </c:val>
          <c:extLst xmlns:c16r2="http://schemas.microsoft.com/office/drawing/2015/06/chart">
            <c:ext xmlns:c16="http://schemas.microsoft.com/office/drawing/2014/chart" uri="{C3380CC4-5D6E-409C-BE32-E72D297353CC}">
              <c16:uniqueId val="{00000001-1238-4765-B91F-B25B24E099F4}"/>
            </c:ext>
          </c:extLst>
        </c:ser>
        <c:ser>
          <c:idx val="1"/>
          <c:order val="1"/>
          <c:dLbls>
            <c:spPr>
              <a:noFill/>
              <a:ln>
                <a:noFill/>
              </a:ln>
              <a:effectLst/>
            </c:sp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Sheet1!$B$3:$B$5</c:f>
              <c:strCache>
                <c:ptCount val="3"/>
                <c:pt idx="0">
                  <c:v>DOC（&lt;1KDa)</c:v>
                </c:pt>
                <c:pt idx="1">
                  <c:v>COC</c:v>
                </c:pt>
                <c:pt idx="2">
                  <c:v>POC</c:v>
                </c:pt>
              </c:strCache>
            </c:strRef>
          </c:cat>
          <c:val>
            <c:numRef>
              <c:f>Sheet1!$D$3:$D$5</c:f>
              <c:numCache>
                <c:formatCode>General</c:formatCode>
                <c:ptCount val="3"/>
                <c:pt idx="0">
                  <c:v>59.2</c:v>
                </c:pt>
                <c:pt idx="1">
                  <c:v>19.100000000000001</c:v>
                </c:pt>
                <c:pt idx="2">
                  <c:v>21.7</c:v>
                </c:pt>
              </c:numCache>
            </c:numRef>
          </c:val>
          <c:extLst xmlns:c16r2="http://schemas.microsoft.com/office/drawing/2015/06/chart">
            <c:ext xmlns:c16="http://schemas.microsoft.com/office/drawing/2014/chart" uri="{C3380CC4-5D6E-409C-BE32-E72D297353CC}">
              <c16:uniqueId val="{00000002-1238-4765-B91F-B25B24E099F4}"/>
            </c:ext>
          </c:extLst>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rgbClr val="080808"/>
                </a:solidFill>
              </a:defRPr>
            </a:pPr>
            <a:r>
              <a:rPr lang="en-US" altLang="zh-CN" sz="2400" dirty="0">
                <a:solidFill>
                  <a:srgbClr val="080808"/>
                </a:solidFill>
                <a:latin typeface="Times New Roman" pitchFamily="18" charset="0"/>
                <a:cs typeface="Times New Roman" pitchFamily="18" charset="0"/>
              </a:rPr>
              <a:t>River</a:t>
            </a:r>
            <a:endParaRPr lang="zh-CN" altLang="en-US" sz="2400" dirty="0">
              <a:solidFill>
                <a:srgbClr val="080808"/>
              </a:solidFill>
              <a:latin typeface="Times New Roman" pitchFamily="18" charset="0"/>
              <a:cs typeface="Times New Roman" pitchFamily="18" charset="0"/>
            </a:endParaRPr>
          </a:p>
        </c:rich>
      </c:tx>
      <c:layout>
        <c:manualLayout>
          <c:xMode val="edge"/>
          <c:yMode val="edge"/>
          <c:x val="0.40441102756892233"/>
          <c:y val="0.10966810966811014"/>
        </c:manualLayout>
      </c:layout>
      <c:overlay val="0"/>
    </c:title>
    <c:autoTitleDeleted val="0"/>
    <c:plotArea>
      <c:layout/>
      <c:pieChart>
        <c:varyColors val="1"/>
        <c:ser>
          <c:idx val="0"/>
          <c:order val="0"/>
          <c:dLbls>
            <c:dLbl>
              <c:idx val="0"/>
              <c:layout>
                <c:manualLayout>
                  <c:x val="-0.20695035460992917"/>
                  <c:y val="-2.2267289263260708E-2"/>
                </c:manualLayout>
              </c:layout>
              <c:spPr/>
              <c:txPr>
                <a:bodyPr/>
                <a:lstStyle/>
                <a:p>
                  <a:pPr>
                    <a:defRPr sz="1600" b="1">
                      <a:solidFill>
                        <a:srgbClr val="000000"/>
                      </a:solidFill>
                      <a:latin typeface="Times New Roman" pitchFamily="18" charset="0"/>
                      <a:cs typeface="Times New Roman" pitchFamily="18" charset="0"/>
                    </a:defRPr>
                  </a:pPr>
                  <a:endParaRPr lang="zh-CN"/>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014-4068-BADC-05E04DB1078A}"/>
                </c:ext>
              </c:extLst>
            </c:dLbl>
            <c:dLbl>
              <c:idx val="1"/>
              <c:spPr/>
              <c:txPr>
                <a:bodyPr/>
                <a:lstStyle/>
                <a:p>
                  <a:pPr>
                    <a:defRPr sz="1600" b="1">
                      <a:solidFill>
                        <a:srgbClr val="000000"/>
                      </a:solidFill>
                      <a:latin typeface="Times New Roman" pitchFamily="18" charset="0"/>
                      <a:cs typeface="Times New Roman" pitchFamily="18" charset="0"/>
                    </a:defRPr>
                  </a:pPr>
                  <a:endParaRPr lang="zh-CN"/>
                </a:p>
              </c:txPr>
              <c:showLegendKey val="0"/>
              <c:showVal val="0"/>
              <c:showCatName val="1"/>
              <c:showSerName val="0"/>
              <c:showPercent val="1"/>
              <c:showBubbleSize val="0"/>
            </c:dLbl>
            <c:dLbl>
              <c:idx val="2"/>
              <c:spPr/>
              <c:txPr>
                <a:bodyPr/>
                <a:lstStyle/>
                <a:p>
                  <a:pPr>
                    <a:defRPr sz="1600" b="1">
                      <a:solidFill>
                        <a:srgbClr val="000000"/>
                      </a:solidFill>
                      <a:latin typeface="Times New Roman" pitchFamily="18" charset="0"/>
                      <a:cs typeface="Times New Roman" pitchFamily="18" charset="0"/>
                    </a:defRPr>
                  </a:pPr>
                  <a:endParaRPr lang="zh-CN"/>
                </a:p>
              </c:txPr>
              <c:showLegendKey val="0"/>
              <c:showVal val="0"/>
              <c:showCatName val="1"/>
              <c:showSerName val="0"/>
              <c:showPercent val="1"/>
              <c:showBubbleSize val="0"/>
            </c:dLbl>
            <c:spPr>
              <a:noFill/>
              <a:ln>
                <a:noFill/>
              </a:ln>
              <a:effectLst/>
            </c:spPr>
            <c:txPr>
              <a:bodyPr/>
              <a:lstStyle/>
              <a:p>
                <a:pPr>
                  <a:defRPr sz="1600">
                    <a:solidFill>
                      <a:srgbClr val="000000"/>
                    </a:solidFill>
                    <a:latin typeface="Times New Roman" pitchFamily="18" charset="0"/>
                    <a:cs typeface="Times New Roman" pitchFamily="18" charset="0"/>
                  </a:defRPr>
                </a:pPr>
                <a:endParaRPr lang="zh-CN"/>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Sheet1!$B$7:$B$9</c:f>
              <c:strCache>
                <c:ptCount val="3"/>
                <c:pt idx="0">
                  <c:v>DOC（&lt;1KDa)</c:v>
                </c:pt>
                <c:pt idx="1">
                  <c:v>COC</c:v>
                </c:pt>
                <c:pt idx="2">
                  <c:v>POC</c:v>
                </c:pt>
              </c:strCache>
            </c:strRef>
          </c:cat>
          <c:val>
            <c:numRef>
              <c:f>Sheet1!$C$7:$C$9</c:f>
              <c:numCache>
                <c:formatCode>General</c:formatCode>
                <c:ptCount val="3"/>
                <c:pt idx="0">
                  <c:v>59.2</c:v>
                </c:pt>
                <c:pt idx="1">
                  <c:v>19.100000000000001</c:v>
                </c:pt>
                <c:pt idx="2">
                  <c:v>21.7</c:v>
                </c:pt>
              </c:numCache>
            </c:numRef>
          </c:val>
          <c:extLst xmlns:c16r2="http://schemas.microsoft.com/office/drawing/2015/06/chart">
            <c:ext xmlns:c16="http://schemas.microsoft.com/office/drawing/2014/chart" uri="{C3380CC4-5D6E-409C-BE32-E72D297353CC}">
              <c16:uniqueId val="{00000003-C014-4068-BADC-05E04DB1078A}"/>
            </c:ext>
          </c:extLst>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sz="2400" dirty="0">
                <a:solidFill>
                  <a:srgbClr val="080808"/>
                </a:solidFill>
                <a:latin typeface="Times New Roman" pitchFamily="18" charset="0"/>
                <a:cs typeface="Times New Roman" pitchFamily="18" charset="0"/>
              </a:rPr>
              <a:t>Lake</a:t>
            </a:r>
            <a:endParaRPr lang="zh-CN" altLang="en-US" sz="2400" dirty="0">
              <a:solidFill>
                <a:srgbClr val="080808"/>
              </a:solidFill>
              <a:latin typeface="Times New Roman" pitchFamily="18" charset="0"/>
              <a:cs typeface="Times New Roman" pitchFamily="18" charset="0"/>
            </a:endParaRPr>
          </a:p>
        </c:rich>
      </c:tx>
      <c:layout>
        <c:manualLayout>
          <c:xMode val="edge"/>
          <c:yMode val="edge"/>
          <c:x val="0.36261180587720837"/>
          <c:y val="0.11238845144356956"/>
        </c:manualLayout>
      </c:layout>
      <c:overlay val="0"/>
    </c:title>
    <c:autoTitleDeleted val="0"/>
    <c:plotArea>
      <c:layout/>
      <c:pieChart>
        <c:varyColors val="1"/>
        <c:ser>
          <c:idx val="0"/>
          <c:order val="0"/>
          <c:dLbls>
            <c:dLbl>
              <c:idx val="0"/>
              <c:layout>
                <c:manualLayout>
                  <c:x val="-0.23845882545931771"/>
                  <c:y val="1.5679862933799936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5B1-4EC1-A0CF-AABF41A6212D}"/>
                </c:ext>
              </c:extLst>
            </c:dLbl>
            <c:spPr>
              <a:noFill/>
              <a:ln>
                <a:noFill/>
              </a:ln>
              <a:effectLst/>
            </c:spPr>
            <c:txPr>
              <a:bodyPr/>
              <a:lstStyle/>
              <a:p>
                <a:pPr>
                  <a:defRPr sz="1600" b="1">
                    <a:solidFill>
                      <a:srgbClr val="000000"/>
                    </a:solidFill>
                    <a:latin typeface="Times New Roman" pitchFamily="18" charset="0"/>
                    <a:cs typeface="Times New Roman" pitchFamily="18" charset="0"/>
                  </a:defRPr>
                </a:pPr>
                <a:endParaRPr lang="zh-CN"/>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Sheet1!$B$3:$B$5</c:f>
              <c:strCache>
                <c:ptCount val="3"/>
                <c:pt idx="0">
                  <c:v>DOC（&lt;1KDa)</c:v>
                </c:pt>
                <c:pt idx="1">
                  <c:v>COC</c:v>
                </c:pt>
                <c:pt idx="2">
                  <c:v>POC</c:v>
                </c:pt>
              </c:strCache>
            </c:strRef>
          </c:cat>
          <c:val>
            <c:numRef>
              <c:f>Sheet1!$C$3:$C$5</c:f>
              <c:numCache>
                <c:formatCode>General</c:formatCode>
                <c:ptCount val="3"/>
                <c:pt idx="0">
                  <c:v>50.7</c:v>
                </c:pt>
                <c:pt idx="1">
                  <c:v>20.100000000000001</c:v>
                </c:pt>
                <c:pt idx="2">
                  <c:v>29.2</c:v>
                </c:pt>
              </c:numCache>
            </c:numRef>
          </c:val>
          <c:extLst xmlns:c16r2="http://schemas.microsoft.com/office/drawing/2015/06/chart">
            <c:ext xmlns:c16="http://schemas.microsoft.com/office/drawing/2014/chart" uri="{C3380CC4-5D6E-409C-BE32-E72D297353CC}">
              <c16:uniqueId val="{00000001-45B1-4EC1-A0CF-AABF41A6212D}"/>
            </c:ext>
          </c:extLst>
        </c:ser>
        <c:ser>
          <c:idx val="1"/>
          <c:order val="1"/>
          <c:dLbls>
            <c:spPr>
              <a:noFill/>
              <a:ln>
                <a:noFill/>
              </a:ln>
              <a:effectLst/>
            </c:sp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Sheet1!$B$3:$B$5</c:f>
              <c:strCache>
                <c:ptCount val="3"/>
                <c:pt idx="0">
                  <c:v>DOC（&lt;1KDa)</c:v>
                </c:pt>
                <c:pt idx="1">
                  <c:v>COC</c:v>
                </c:pt>
                <c:pt idx="2">
                  <c:v>POC</c:v>
                </c:pt>
              </c:strCache>
            </c:strRef>
          </c:cat>
          <c:val>
            <c:numRef>
              <c:f>Sheet1!$D$3:$D$5</c:f>
              <c:numCache>
                <c:formatCode>General</c:formatCode>
                <c:ptCount val="3"/>
                <c:pt idx="0">
                  <c:v>59.2</c:v>
                </c:pt>
                <c:pt idx="1">
                  <c:v>19.100000000000001</c:v>
                </c:pt>
                <c:pt idx="2">
                  <c:v>21.7</c:v>
                </c:pt>
              </c:numCache>
            </c:numRef>
          </c:val>
          <c:extLst xmlns:c16r2="http://schemas.microsoft.com/office/drawing/2015/06/chart">
            <c:ext xmlns:c16="http://schemas.microsoft.com/office/drawing/2014/chart" uri="{C3380CC4-5D6E-409C-BE32-E72D297353CC}">
              <c16:uniqueId val="{00000002-45B1-4EC1-A0CF-AABF41A6212D}"/>
            </c:ext>
          </c:extLst>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rgbClr val="080808"/>
                </a:solidFill>
              </a:defRPr>
            </a:pPr>
            <a:r>
              <a:rPr lang="en-US" altLang="zh-CN" sz="2400" dirty="0">
                <a:solidFill>
                  <a:srgbClr val="080808"/>
                </a:solidFill>
                <a:latin typeface="Times New Roman" pitchFamily="18" charset="0"/>
                <a:cs typeface="Times New Roman" pitchFamily="18" charset="0"/>
              </a:rPr>
              <a:t>River</a:t>
            </a:r>
            <a:endParaRPr lang="zh-CN" altLang="en-US" sz="2400" dirty="0">
              <a:solidFill>
                <a:srgbClr val="080808"/>
              </a:solidFill>
              <a:latin typeface="Times New Roman" pitchFamily="18" charset="0"/>
              <a:cs typeface="Times New Roman" pitchFamily="18" charset="0"/>
            </a:endParaRPr>
          </a:p>
        </c:rich>
      </c:tx>
      <c:layout>
        <c:manualLayout>
          <c:xMode val="edge"/>
          <c:yMode val="edge"/>
          <c:x val="0.40441102756892233"/>
          <c:y val="0.10966810966811014"/>
        </c:manualLayout>
      </c:layout>
      <c:overlay val="0"/>
    </c:title>
    <c:autoTitleDeleted val="0"/>
    <c:plotArea>
      <c:layout/>
      <c:pieChart>
        <c:varyColors val="1"/>
        <c:ser>
          <c:idx val="0"/>
          <c:order val="0"/>
          <c:dLbls>
            <c:dLbl>
              <c:idx val="0"/>
              <c:layout>
                <c:manualLayout>
                  <c:x val="-0.20695035460992917"/>
                  <c:y val="-2.2267289263260708E-2"/>
                </c:manualLayout>
              </c:layout>
              <c:spPr/>
              <c:txPr>
                <a:bodyPr/>
                <a:lstStyle/>
                <a:p>
                  <a:pPr>
                    <a:defRPr sz="1600" b="1">
                      <a:solidFill>
                        <a:srgbClr val="000000"/>
                      </a:solidFill>
                      <a:latin typeface="Times New Roman" pitchFamily="18" charset="0"/>
                      <a:cs typeface="Times New Roman" pitchFamily="18" charset="0"/>
                    </a:defRPr>
                  </a:pPr>
                  <a:endParaRPr lang="zh-CN"/>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80A-4448-B506-5E7B49BD3912}"/>
                </c:ext>
              </c:extLst>
            </c:dLbl>
            <c:dLbl>
              <c:idx val="1"/>
              <c:spPr/>
              <c:txPr>
                <a:bodyPr/>
                <a:lstStyle/>
                <a:p>
                  <a:pPr>
                    <a:defRPr sz="1600" b="1">
                      <a:solidFill>
                        <a:srgbClr val="000000"/>
                      </a:solidFill>
                      <a:latin typeface="Times New Roman" pitchFamily="18" charset="0"/>
                      <a:cs typeface="Times New Roman" pitchFamily="18" charset="0"/>
                    </a:defRPr>
                  </a:pPr>
                  <a:endParaRPr lang="zh-CN"/>
                </a:p>
              </c:txPr>
              <c:showLegendKey val="0"/>
              <c:showVal val="0"/>
              <c:showCatName val="1"/>
              <c:showSerName val="0"/>
              <c:showPercent val="1"/>
              <c:showBubbleSize val="0"/>
            </c:dLbl>
            <c:dLbl>
              <c:idx val="2"/>
              <c:spPr/>
              <c:txPr>
                <a:bodyPr/>
                <a:lstStyle/>
                <a:p>
                  <a:pPr>
                    <a:defRPr sz="1600" b="1">
                      <a:solidFill>
                        <a:srgbClr val="000000"/>
                      </a:solidFill>
                      <a:latin typeface="Times New Roman" pitchFamily="18" charset="0"/>
                      <a:cs typeface="Times New Roman" pitchFamily="18" charset="0"/>
                    </a:defRPr>
                  </a:pPr>
                  <a:endParaRPr lang="zh-CN"/>
                </a:p>
              </c:txPr>
              <c:showLegendKey val="0"/>
              <c:showVal val="0"/>
              <c:showCatName val="1"/>
              <c:showSerName val="0"/>
              <c:showPercent val="1"/>
              <c:showBubbleSize val="0"/>
            </c:dLbl>
            <c:spPr>
              <a:noFill/>
              <a:ln>
                <a:noFill/>
              </a:ln>
              <a:effectLst/>
            </c:spPr>
            <c:txPr>
              <a:bodyPr/>
              <a:lstStyle/>
              <a:p>
                <a:pPr>
                  <a:defRPr sz="1600">
                    <a:solidFill>
                      <a:srgbClr val="000000"/>
                    </a:solidFill>
                    <a:latin typeface="Times New Roman" pitchFamily="18" charset="0"/>
                    <a:cs typeface="Times New Roman" pitchFamily="18" charset="0"/>
                  </a:defRPr>
                </a:pPr>
                <a:endParaRPr lang="zh-CN"/>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Sheet1!$B$7:$B$9</c:f>
              <c:strCache>
                <c:ptCount val="3"/>
                <c:pt idx="0">
                  <c:v>DOC（&lt;1KDa)</c:v>
                </c:pt>
                <c:pt idx="1">
                  <c:v>COC</c:v>
                </c:pt>
                <c:pt idx="2">
                  <c:v>POC</c:v>
                </c:pt>
              </c:strCache>
            </c:strRef>
          </c:cat>
          <c:val>
            <c:numRef>
              <c:f>Sheet1!$C$7:$C$9</c:f>
              <c:numCache>
                <c:formatCode>General</c:formatCode>
                <c:ptCount val="3"/>
                <c:pt idx="0">
                  <c:v>59.2</c:v>
                </c:pt>
                <c:pt idx="1">
                  <c:v>19.100000000000001</c:v>
                </c:pt>
                <c:pt idx="2">
                  <c:v>21.7</c:v>
                </c:pt>
              </c:numCache>
            </c:numRef>
          </c:val>
          <c:extLst xmlns:c16r2="http://schemas.microsoft.com/office/drawing/2015/06/chart">
            <c:ext xmlns:c16="http://schemas.microsoft.com/office/drawing/2014/chart" uri="{C3380CC4-5D6E-409C-BE32-E72D297353CC}">
              <c16:uniqueId val="{00000003-780A-4448-B506-5E7B49BD3912}"/>
            </c:ext>
          </c:extLst>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317035-FAD2-48CC-807A-DC3CFFE2E708}" type="doc">
      <dgm:prSet loTypeId="urn:microsoft.com/office/officeart/2005/8/layout/bList2#1" loCatId="list" qsTypeId="urn:microsoft.com/office/officeart/2005/8/quickstyle/simple1" qsCatId="simple" csTypeId="urn:microsoft.com/office/officeart/2005/8/colors/accent3_1" csCatId="accent3" phldr="1"/>
      <dgm:spPr/>
    </dgm:pt>
    <dgm:pt modelId="{16DF6468-1209-4CC7-B680-C7E88719865D}">
      <dgm:prSet phldrT="[文本]" custT="1"/>
      <dgm:spPr/>
      <dgm:t>
        <a:bodyPr/>
        <a:lstStyle/>
        <a:p>
          <a:r>
            <a:rPr lang="en-US" sz="1600" b="1" dirty="0">
              <a:solidFill>
                <a:srgbClr val="080808"/>
              </a:solidFill>
              <a:latin typeface="Times New Roman" pitchFamily="18" charset="0"/>
              <a:ea typeface="楷体" pitchFamily="49" charset="-122"/>
              <a:cs typeface="Times New Roman" pitchFamily="18" charset="0"/>
            </a:rPr>
            <a:t>Time </a:t>
          </a:r>
          <a:r>
            <a:rPr lang="en-US" sz="1600" b="1" dirty="0" err="1">
              <a:solidFill>
                <a:srgbClr val="080808"/>
              </a:solidFill>
              <a:latin typeface="Times New Roman" pitchFamily="18" charset="0"/>
              <a:ea typeface="楷体" pitchFamily="49" charset="-122"/>
              <a:cs typeface="Times New Roman" pitchFamily="18" charset="0"/>
            </a:rPr>
            <a:t>comsuming</a:t>
          </a:r>
          <a:endParaRPr lang="en-US" sz="1600" b="1" dirty="0">
            <a:solidFill>
              <a:srgbClr val="080808"/>
            </a:solidFill>
            <a:latin typeface="Times New Roman" pitchFamily="18" charset="0"/>
            <a:ea typeface="楷体" pitchFamily="49" charset="-122"/>
            <a:cs typeface="Times New Roman" pitchFamily="18" charset="0"/>
          </a:endParaRPr>
        </a:p>
      </dgm:t>
    </dgm:pt>
    <dgm:pt modelId="{75C71F3D-8369-4231-A061-B8727F5E4D3D}" type="parTrans" cxnId="{0C21FE6B-2E30-40CC-BFD8-163B821DD1B9}">
      <dgm:prSet/>
      <dgm:spPr/>
      <dgm:t>
        <a:bodyPr/>
        <a:lstStyle/>
        <a:p>
          <a:endParaRPr lang="en-US" sz="1800" b="1">
            <a:solidFill>
              <a:srgbClr val="080808"/>
            </a:solidFill>
            <a:latin typeface="楷体" pitchFamily="49" charset="-122"/>
            <a:ea typeface="楷体" pitchFamily="49" charset="-122"/>
          </a:endParaRPr>
        </a:p>
      </dgm:t>
    </dgm:pt>
    <dgm:pt modelId="{631F1E8E-28CB-4020-9E67-9D5B64C8C6DD}" type="sibTrans" cxnId="{0C21FE6B-2E30-40CC-BFD8-163B821DD1B9}">
      <dgm:prSet/>
      <dgm:spPr/>
      <dgm:t>
        <a:bodyPr/>
        <a:lstStyle/>
        <a:p>
          <a:endParaRPr lang="en-US" sz="1800" b="1">
            <a:solidFill>
              <a:srgbClr val="080808"/>
            </a:solidFill>
            <a:latin typeface="楷体" pitchFamily="49" charset="-122"/>
            <a:ea typeface="楷体" pitchFamily="49" charset="-122"/>
          </a:endParaRPr>
        </a:p>
      </dgm:t>
    </dgm:pt>
    <dgm:pt modelId="{68C6CCBB-42EF-419B-91F3-CA7EFDC0BDB5}">
      <dgm:prSet phldrT="[文本]" custT="1"/>
      <dgm:spPr/>
      <dgm:t>
        <a:bodyPr/>
        <a:lstStyle/>
        <a:p>
          <a:r>
            <a:rPr lang="en-US" sz="1600" b="1" dirty="0">
              <a:solidFill>
                <a:srgbClr val="080808"/>
              </a:solidFill>
              <a:latin typeface="Times New Roman" pitchFamily="18" charset="0"/>
              <a:ea typeface="楷体" pitchFamily="49" charset="-122"/>
              <a:cs typeface="Times New Roman" pitchFamily="18" charset="0"/>
            </a:rPr>
            <a:t>Pollution</a:t>
          </a:r>
        </a:p>
      </dgm:t>
    </dgm:pt>
    <dgm:pt modelId="{2C3BC6AE-D50B-4B2D-9A0C-46867273F112}" type="parTrans" cxnId="{2860E644-09A5-40F5-81AA-69A04DA6C9CA}">
      <dgm:prSet/>
      <dgm:spPr/>
      <dgm:t>
        <a:bodyPr/>
        <a:lstStyle/>
        <a:p>
          <a:endParaRPr lang="en-US" sz="1800" b="1">
            <a:solidFill>
              <a:srgbClr val="080808"/>
            </a:solidFill>
            <a:latin typeface="楷体" pitchFamily="49" charset="-122"/>
            <a:ea typeface="楷体" pitchFamily="49" charset="-122"/>
          </a:endParaRPr>
        </a:p>
      </dgm:t>
    </dgm:pt>
    <dgm:pt modelId="{728D42BA-488B-43BE-9864-37ECF03A9542}" type="sibTrans" cxnId="{2860E644-09A5-40F5-81AA-69A04DA6C9CA}">
      <dgm:prSet/>
      <dgm:spPr/>
      <dgm:t>
        <a:bodyPr/>
        <a:lstStyle/>
        <a:p>
          <a:endParaRPr lang="en-US" sz="1800" b="1">
            <a:solidFill>
              <a:srgbClr val="080808"/>
            </a:solidFill>
            <a:latin typeface="楷体" pitchFamily="49" charset="-122"/>
            <a:ea typeface="楷体" pitchFamily="49" charset="-122"/>
          </a:endParaRPr>
        </a:p>
      </dgm:t>
    </dgm:pt>
    <dgm:pt modelId="{CBBC319F-8C85-446C-8760-8D438EF4ECF5}">
      <dgm:prSet phldrT="[文本]" custT="1"/>
      <dgm:spPr/>
      <dgm:t>
        <a:bodyPr/>
        <a:lstStyle/>
        <a:p>
          <a:r>
            <a:rPr lang="en-US" sz="1600" b="1" dirty="0">
              <a:solidFill>
                <a:srgbClr val="080808"/>
              </a:solidFill>
              <a:latin typeface="Times New Roman" pitchFamily="18" charset="0"/>
              <a:ea typeface="楷体" pitchFamily="49" charset="-122"/>
              <a:cs typeface="Times New Roman" pitchFamily="18" charset="0"/>
            </a:rPr>
            <a:t>No clear size limit</a:t>
          </a:r>
        </a:p>
      </dgm:t>
    </dgm:pt>
    <dgm:pt modelId="{A2670824-F373-416B-8D43-8F7A7031E62A}" type="parTrans" cxnId="{18DF046A-D0ED-4D6F-B5F6-20CCE0FD2202}">
      <dgm:prSet/>
      <dgm:spPr/>
      <dgm:t>
        <a:bodyPr/>
        <a:lstStyle/>
        <a:p>
          <a:endParaRPr lang="en-US" sz="1800" b="1">
            <a:solidFill>
              <a:srgbClr val="080808"/>
            </a:solidFill>
            <a:latin typeface="楷体" pitchFamily="49" charset="-122"/>
            <a:ea typeface="楷体" pitchFamily="49" charset="-122"/>
          </a:endParaRPr>
        </a:p>
      </dgm:t>
    </dgm:pt>
    <dgm:pt modelId="{8F06E521-7D72-4024-97B1-31A6E2495E67}" type="sibTrans" cxnId="{18DF046A-D0ED-4D6F-B5F6-20CCE0FD2202}">
      <dgm:prSet/>
      <dgm:spPr/>
      <dgm:t>
        <a:bodyPr/>
        <a:lstStyle/>
        <a:p>
          <a:endParaRPr lang="en-US" sz="1800" b="1">
            <a:solidFill>
              <a:srgbClr val="080808"/>
            </a:solidFill>
            <a:latin typeface="楷体" pitchFamily="49" charset="-122"/>
            <a:ea typeface="楷体" pitchFamily="49" charset="-122"/>
          </a:endParaRPr>
        </a:p>
      </dgm:t>
    </dgm:pt>
    <dgm:pt modelId="{0A9EFAFA-2ADB-4931-809B-05DD56EF1CD5}">
      <dgm:prSet custT="1"/>
      <dgm:spPr/>
      <dgm:t>
        <a:bodyPr/>
        <a:lstStyle/>
        <a:p>
          <a:r>
            <a:rPr lang="en-US" sz="1800" b="1" dirty="0">
              <a:solidFill>
                <a:srgbClr val="080808"/>
              </a:solidFill>
              <a:latin typeface="Times New Roman" pitchFamily="18" charset="0"/>
              <a:ea typeface="楷体" pitchFamily="49" charset="-122"/>
              <a:cs typeface="Times New Roman" pitchFamily="18" charset="0"/>
            </a:rPr>
            <a:t>Membrane filtration</a:t>
          </a:r>
        </a:p>
      </dgm:t>
    </dgm:pt>
    <dgm:pt modelId="{58362283-908F-4FD1-B945-B17ADED3C363}" type="parTrans" cxnId="{513900A3-BB15-4500-BD57-15935A3E7063}">
      <dgm:prSet/>
      <dgm:spPr/>
      <dgm:t>
        <a:bodyPr/>
        <a:lstStyle/>
        <a:p>
          <a:endParaRPr lang="en-US" sz="1800" b="1">
            <a:solidFill>
              <a:srgbClr val="080808"/>
            </a:solidFill>
            <a:latin typeface="楷体" pitchFamily="49" charset="-122"/>
            <a:ea typeface="楷体" pitchFamily="49" charset="-122"/>
          </a:endParaRPr>
        </a:p>
      </dgm:t>
    </dgm:pt>
    <dgm:pt modelId="{923B4EB3-928F-478F-BC51-6F5A0BE3E626}" type="sibTrans" cxnId="{513900A3-BB15-4500-BD57-15935A3E7063}">
      <dgm:prSet/>
      <dgm:spPr/>
      <dgm:t>
        <a:bodyPr/>
        <a:lstStyle/>
        <a:p>
          <a:endParaRPr lang="en-US" sz="1800" b="1">
            <a:solidFill>
              <a:srgbClr val="080808"/>
            </a:solidFill>
            <a:latin typeface="楷体" pitchFamily="49" charset="-122"/>
            <a:ea typeface="楷体" pitchFamily="49" charset="-122"/>
          </a:endParaRPr>
        </a:p>
      </dgm:t>
    </dgm:pt>
    <dgm:pt modelId="{BB367262-45AF-41D7-9A3E-284F462162BA}">
      <dgm:prSet custT="1"/>
      <dgm:spPr/>
      <dgm:t>
        <a:bodyPr/>
        <a:lstStyle/>
        <a:p>
          <a:r>
            <a:rPr lang="en-US" altLang="zh-CN" sz="1800" b="1" dirty="0">
              <a:solidFill>
                <a:srgbClr val="080808"/>
              </a:solidFill>
              <a:latin typeface="Times New Roman" pitchFamily="18" charset="0"/>
              <a:ea typeface="楷体" pitchFamily="49" charset="-122"/>
              <a:cs typeface="Times New Roman" pitchFamily="18" charset="0"/>
            </a:rPr>
            <a:t>flocculation</a:t>
          </a:r>
          <a:endParaRPr lang="en-US" sz="1800" b="1" dirty="0">
            <a:solidFill>
              <a:srgbClr val="080808"/>
            </a:solidFill>
            <a:latin typeface="Times New Roman" pitchFamily="18" charset="0"/>
            <a:ea typeface="楷体" pitchFamily="49" charset="-122"/>
            <a:cs typeface="Times New Roman" pitchFamily="18" charset="0"/>
          </a:endParaRPr>
        </a:p>
      </dgm:t>
    </dgm:pt>
    <dgm:pt modelId="{147C09E9-5B72-45D7-A00C-818B9558E9E2}" type="parTrans" cxnId="{3F807207-7F36-41D6-8517-5DB393A91E9B}">
      <dgm:prSet/>
      <dgm:spPr/>
      <dgm:t>
        <a:bodyPr/>
        <a:lstStyle/>
        <a:p>
          <a:endParaRPr lang="en-US" sz="1800" b="1">
            <a:solidFill>
              <a:srgbClr val="080808"/>
            </a:solidFill>
            <a:latin typeface="楷体" pitchFamily="49" charset="-122"/>
            <a:ea typeface="楷体" pitchFamily="49" charset="-122"/>
          </a:endParaRPr>
        </a:p>
      </dgm:t>
    </dgm:pt>
    <dgm:pt modelId="{3E54A57A-6AEF-427E-B363-747A670BEF9B}" type="sibTrans" cxnId="{3F807207-7F36-41D6-8517-5DB393A91E9B}">
      <dgm:prSet/>
      <dgm:spPr/>
      <dgm:t>
        <a:bodyPr/>
        <a:lstStyle/>
        <a:p>
          <a:endParaRPr lang="en-US" sz="1800" b="1">
            <a:solidFill>
              <a:srgbClr val="080808"/>
            </a:solidFill>
            <a:latin typeface="楷体" pitchFamily="49" charset="-122"/>
            <a:ea typeface="楷体" pitchFamily="49" charset="-122"/>
          </a:endParaRPr>
        </a:p>
      </dgm:t>
    </dgm:pt>
    <dgm:pt modelId="{507CFB28-88DD-422F-9031-9234DBC9B1E5}">
      <dgm:prSet custT="1"/>
      <dgm:spPr/>
      <dgm:t>
        <a:bodyPr/>
        <a:lstStyle/>
        <a:p>
          <a:r>
            <a:rPr lang="en-US" altLang="zh-CN" sz="1800" b="1" dirty="0">
              <a:solidFill>
                <a:srgbClr val="080808"/>
              </a:solidFill>
              <a:latin typeface="Times New Roman" pitchFamily="18" charset="0"/>
              <a:ea typeface="楷体" pitchFamily="49" charset="-122"/>
              <a:cs typeface="Times New Roman" pitchFamily="18" charset="0"/>
            </a:rPr>
            <a:t>High speed </a:t>
          </a:r>
          <a:r>
            <a:rPr lang="en-US" altLang="zh-CN" sz="1800" b="1" dirty="0" err="1">
              <a:solidFill>
                <a:srgbClr val="080808"/>
              </a:solidFill>
              <a:latin typeface="Times New Roman" pitchFamily="18" charset="0"/>
              <a:ea typeface="楷体" pitchFamily="49" charset="-122"/>
              <a:cs typeface="Times New Roman" pitchFamily="18" charset="0"/>
            </a:rPr>
            <a:t>centrafugation</a:t>
          </a:r>
          <a:endParaRPr lang="en-US" sz="1800" b="1" dirty="0">
            <a:solidFill>
              <a:srgbClr val="080808"/>
            </a:solidFill>
            <a:latin typeface="Times New Roman" pitchFamily="18" charset="0"/>
            <a:ea typeface="楷体" pitchFamily="49" charset="-122"/>
            <a:cs typeface="Times New Roman" pitchFamily="18" charset="0"/>
          </a:endParaRPr>
        </a:p>
      </dgm:t>
    </dgm:pt>
    <dgm:pt modelId="{1EBF5696-27AC-4E94-B6FD-F3027C45CC75}" type="parTrans" cxnId="{320FD78D-9A68-40C7-B8EC-0497C1342562}">
      <dgm:prSet/>
      <dgm:spPr/>
      <dgm:t>
        <a:bodyPr/>
        <a:lstStyle/>
        <a:p>
          <a:endParaRPr lang="en-US" sz="1800" b="1">
            <a:solidFill>
              <a:srgbClr val="080808"/>
            </a:solidFill>
            <a:latin typeface="楷体" pitchFamily="49" charset="-122"/>
            <a:ea typeface="楷体" pitchFamily="49" charset="-122"/>
          </a:endParaRPr>
        </a:p>
      </dgm:t>
    </dgm:pt>
    <dgm:pt modelId="{1A087A3E-39FC-45B9-A8FA-6A0FD557D390}" type="sibTrans" cxnId="{320FD78D-9A68-40C7-B8EC-0497C1342562}">
      <dgm:prSet/>
      <dgm:spPr/>
      <dgm:t>
        <a:bodyPr/>
        <a:lstStyle/>
        <a:p>
          <a:endParaRPr lang="en-US" sz="1800" b="1">
            <a:solidFill>
              <a:srgbClr val="080808"/>
            </a:solidFill>
            <a:latin typeface="楷体" pitchFamily="49" charset="-122"/>
            <a:ea typeface="楷体" pitchFamily="49" charset="-122"/>
          </a:endParaRPr>
        </a:p>
      </dgm:t>
    </dgm:pt>
    <dgm:pt modelId="{21023C89-D14E-4060-80E7-BC93318B5AB3}" type="pres">
      <dgm:prSet presAssocID="{2E317035-FAD2-48CC-807A-DC3CFFE2E708}" presName="diagram" presStyleCnt="0">
        <dgm:presLayoutVars>
          <dgm:dir/>
          <dgm:animLvl val="lvl"/>
          <dgm:resizeHandles val="exact"/>
        </dgm:presLayoutVars>
      </dgm:prSet>
      <dgm:spPr/>
    </dgm:pt>
    <dgm:pt modelId="{18D173AB-01A9-4FCA-BEC0-ED4F169A1B52}" type="pres">
      <dgm:prSet presAssocID="{16DF6468-1209-4CC7-B680-C7E88719865D}" presName="compNode" presStyleCnt="0"/>
      <dgm:spPr/>
    </dgm:pt>
    <dgm:pt modelId="{7A4006DA-B32C-43C7-BCE7-3D60FA1E04EC}" type="pres">
      <dgm:prSet presAssocID="{16DF6468-1209-4CC7-B680-C7E88719865D}" presName="childRect" presStyleLbl="bgAcc1" presStyleIdx="0" presStyleCnt="3" custScaleX="118513">
        <dgm:presLayoutVars>
          <dgm:bulletEnabled val="1"/>
        </dgm:presLayoutVars>
      </dgm:prSet>
      <dgm:spPr/>
      <dgm:t>
        <a:bodyPr/>
        <a:lstStyle/>
        <a:p>
          <a:endParaRPr lang="zh-CN" altLang="en-US"/>
        </a:p>
      </dgm:t>
    </dgm:pt>
    <dgm:pt modelId="{725A3A01-72AE-4735-891C-3774DEBB9BC6}" type="pres">
      <dgm:prSet presAssocID="{16DF6468-1209-4CC7-B680-C7E88719865D}" presName="parentText" presStyleLbl="node1" presStyleIdx="0" presStyleCnt="0">
        <dgm:presLayoutVars>
          <dgm:chMax val="0"/>
          <dgm:bulletEnabled val="1"/>
        </dgm:presLayoutVars>
      </dgm:prSet>
      <dgm:spPr/>
      <dgm:t>
        <a:bodyPr/>
        <a:lstStyle/>
        <a:p>
          <a:endParaRPr lang="zh-CN" altLang="en-US"/>
        </a:p>
      </dgm:t>
    </dgm:pt>
    <dgm:pt modelId="{2E9D68EF-821C-48A4-A33B-D374373171C9}" type="pres">
      <dgm:prSet presAssocID="{16DF6468-1209-4CC7-B680-C7E88719865D}" presName="parentRect" presStyleLbl="alignNode1" presStyleIdx="0" presStyleCnt="3" custScaleX="139554"/>
      <dgm:spPr/>
      <dgm:t>
        <a:bodyPr/>
        <a:lstStyle/>
        <a:p>
          <a:endParaRPr lang="zh-CN" altLang="en-US"/>
        </a:p>
      </dgm:t>
    </dgm:pt>
    <dgm:pt modelId="{EF11E012-8550-4B76-AF4F-E951D74136AE}" type="pres">
      <dgm:prSet presAssocID="{16DF6468-1209-4CC7-B680-C7E88719865D}" presName="adorn" presStyleLbl="fgAccFollowNode1" presStyleIdx="0" presStyleCnt="3" custLinFactNeighborX="8059" custLinFactNeighborY="18535"/>
      <dgm:spPr/>
    </dgm:pt>
    <dgm:pt modelId="{C96EA5F0-4E8A-4865-827D-0C2463E06CC8}" type="pres">
      <dgm:prSet presAssocID="{631F1E8E-28CB-4020-9E67-9D5B64C8C6DD}" presName="sibTrans" presStyleLbl="sibTrans2D1" presStyleIdx="0" presStyleCnt="0"/>
      <dgm:spPr/>
      <dgm:t>
        <a:bodyPr/>
        <a:lstStyle/>
        <a:p>
          <a:endParaRPr lang="zh-CN" altLang="en-US"/>
        </a:p>
      </dgm:t>
    </dgm:pt>
    <dgm:pt modelId="{B07B57C2-21D2-4598-89C7-323D987BC660}" type="pres">
      <dgm:prSet presAssocID="{68C6CCBB-42EF-419B-91F3-CA7EFDC0BDB5}" presName="compNode" presStyleCnt="0"/>
      <dgm:spPr/>
    </dgm:pt>
    <dgm:pt modelId="{0756EE4E-8BA5-4C08-A310-8EACCD96702B}" type="pres">
      <dgm:prSet presAssocID="{68C6CCBB-42EF-419B-91F3-CA7EFDC0BDB5}" presName="childRect" presStyleLbl="bgAcc1" presStyleIdx="1" presStyleCnt="3" custScaleX="132564">
        <dgm:presLayoutVars>
          <dgm:bulletEnabled val="1"/>
        </dgm:presLayoutVars>
      </dgm:prSet>
      <dgm:spPr/>
      <dgm:t>
        <a:bodyPr/>
        <a:lstStyle/>
        <a:p>
          <a:endParaRPr lang="zh-CN" altLang="en-US"/>
        </a:p>
      </dgm:t>
    </dgm:pt>
    <dgm:pt modelId="{4D73D48D-707A-49FE-8C9D-A4D28BA26C0E}" type="pres">
      <dgm:prSet presAssocID="{68C6CCBB-42EF-419B-91F3-CA7EFDC0BDB5}" presName="parentText" presStyleLbl="node1" presStyleIdx="0" presStyleCnt="0">
        <dgm:presLayoutVars>
          <dgm:chMax val="0"/>
          <dgm:bulletEnabled val="1"/>
        </dgm:presLayoutVars>
      </dgm:prSet>
      <dgm:spPr/>
      <dgm:t>
        <a:bodyPr/>
        <a:lstStyle/>
        <a:p>
          <a:endParaRPr lang="zh-CN" altLang="en-US"/>
        </a:p>
      </dgm:t>
    </dgm:pt>
    <dgm:pt modelId="{C824B18D-0A19-460A-94F8-3B92C0290DED}" type="pres">
      <dgm:prSet presAssocID="{68C6CCBB-42EF-419B-91F3-CA7EFDC0BDB5}" presName="parentRect" presStyleLbl="alignNode1" presStyleIdx="1" presStyleCnt="3" custScaleX="131634"/>
      <dgm:spPr/>
      <dgm:t>
        <a:bodyPr/>
        <a:lstStyle/>
        <a:p>
          <a:endParaRPr lang="zh-CN" altLang="en-US"/>
        </a:p>
      </dgm:t>
    </dgm:pt>
    <dgm:pt modelId="{D4939033-C2FD-43A2-B8D1-805949CEF238}" type="pres">
      <dgm:prSet presAssocID="{68C6CCBB-42EF-419B-91F3-CA7EFDC0BDB5}" presName="adorn" presStyleLbl="fgAccFollowNode1" presStyleIdx="1" presStyleCnt="3"/>
      <dgm:spPr/>
    </dgm:pt>
    <dgm:pt modelId="{624E398E-6FAD-4B71-915A-566D818AA3EE}" type="pres">
      <dgm:prSet presAssocID="{728D42BA-488B-43BE-9864-37ECF03A9542}" presName="sibTrans" presStyleLbl="sibTrans2D1" presStyleIdx="0" presStyleCnt="0"/>
      <dgm:spPr/>
      <dgm:t>
        <a:bodyPr/>
        <a:lstStyle/>
        <a:p>
          <a:endParaRPr lang="zh-CN" altLang="en-US"/>
        </a:p>
      </dgm:t>
    </dgm:pt>
    <dgm:pt modelId="{5EDCB460-E137-4531-BAAB-B3829B111733}" type="pres">
      <dgm:prSet presAssocID="{CBBC319F-8C85-446C-8760-8D438EF4ECF5}" presName="compNode" presStyleCnt="0"/>
      <dgm:spPr/>
    </dgm:pt>
    <dgm:pt modelId="{A6687F8A-47CB-43C2-AE67-23CEE3277848}" type="pres">
      <dgm:prSet presAssocID="{CBBC319F-8C85-446C-8760-8D438EF4ECF5}" presName="childRect" presStyleLbl="bgAcc1" presStyleIdx="2" presStyleCnt="3" custScaleX="159021">
        <dgm:presLayoutVars>
          <dgm:bulletEnabled val="1"/>
        </dgm:presLayoutVars>
      </dgm:prSet>
      <dgm:spPr/>
      <dgm:t>
        <a:bodyPr/>
        <a:lstStyle/>
        <a:p>
          <a:endParaRPr lang="zh-CN" altLang="en-US"/>
        </a:p>
      </dgm:t>
    </dgm:pt>
    <dgm:pt modelId="{99698025-44A6-4562-8740-1EEA205E2BA4}" type="pres">
      <dgm:prSet presAssocID="{CBBC319F-8C85-446C-8760-8D438EF4ECF5}" presName="parentText" presStyleLbl="node1" presStyleIdx="0" presStyleCnt="0">
        <dgm:presLayoutVars>
          <dgm:chMax val="0"/>
          <dgm:bulletEnabled val="1"/>
        </dgm:presLayoutVars>
      </dgm:prSet>
      <dgm:spPr/>
      <dgm:t>
        <a:bodyPr/>
        <a:lstStyle/>
        <a:p>
          <a:endParaRPr lang="zh-CN" altLang="en-US"/>
        </a:p>
      </dgm:t>
    </dgm:pt>
    <dgm:pt modelId="{16E5A903-319A-4988-AB9A-5870C58FC0A4}" type="pres">
      <dgm:prSet presAssocID="{CBBC319F-8C85-446C-8760-8D438EF4ECF5}" presName="parentRect" presStyleLbl="alignNode1" presStyleIdx="2" presStyleCnt="3" custScaleX="151987"/>
      <dgm:spPr/>
      <dgm:t>
        <a:bodyPr/>
        <a:lstStyle/>
        <a:p>
          <a:endParaRPr lang="zh-CN" altLang="en-US"/>
        </a:p>
      </dgm:t>
    </dgm:pt>
    <dgm:pt modelId="{EBCDEC47-107D-4B2E-9C4F-44B1D75C0463}" type="pres">
      <dgm:prSet presAssocID="{CBBC319F-8C85-446C-8760-8D438EF4ECF5}" presName="adorn" presStyleLbl="fgAccFollowNode1" presStyleIdx="2" presStyleCnt="3"/>
      <dgm:spPr/>
    </dgm:pt>
  </dgm:ptLst>
  <dgm:cxnLst>
    <dgm:cxn modelId="{513900A3-BB15-4500-BD57-15935A3E7063}" srcId="{16DF6468-1209-4CC7-B680-C7E88719865D}" destId="{0A9EFAFA-2ADB-4931-809B-05DD56EF1CD5}" srcOrd="0" destOrd="0" parTransId="{58362283-908F-4FD1-B945-B17ADED3C363}" sibTransId="{923B4EB3-928F-478F-BC51-6F5A0BE3E626}"/>
    <dgm:cxn modelId="{B20F5447-AB16-41E1-BA1A-E88A93672B38}" type="presOf" srcId="{CBBC319F-8C85-446C-8760-8D438EF4ECF5}" destId="{99698025-44A6-4562-8740-1EEA205E2BA4}" srcOrd="0" destOrd="0" presId="urn:microsoft.com/office/officeart/2005/8/layout/bList2#1"/>
    <dgm:cxn modelId="{3F807207-7F36-41D6-8517-5DB393A91E9B}" srcId="{68C6CCBB-42EF-419B-91F3-CA7EFDC0BDB5}" destId="{BB367262-45AF-41D7-9A3E-284F462162BA}" srcOrd="0" destOrd="0" parTransId="{147C09E9-5B72-45D7-A00C-818B9558E9E2}" sibTransId="{3E54A57A-6AEF-427E-B363-747A670BEF9B}"/>
    <dgm:cxn modelId="{2860E644-09A5-40F5-81AA-69A04DA6C9CA}" srcId="{2E317035-FAD2-48CC-807A-DC3CFFE2E708}" destId="{68C6CCBB-42EF-419B-91F3-CA7EFDC0BDB5}" srcOrd="1" destOrd="0" parTransId="{2C3BC6AE-D50B-4B2D-9A0C-46867273F112}" sibTransId="{728D42BA-488B-43BE-9864-37ECF03A9542}"/>
    <dgm:cxn modelId="{D3D0856A-CE9A-4DA2-B9A8-0EF4AA2A892B}" type="presOf" srcId="{CBBC319F-8C85-446C-8760-8D438EF4ECF5}" destId="{16E5A903-319A-4988-AB9A-5870C58FC0A4}" srcOrd="1" destOrd="0" presId="urn:microsoft.com/office/officeart/2005/8/layout/bList2#1"/>
    <dgm:cxn modelId="{320FD78D-9A68-40C7-B8EC-0497C1342562}" srcId="{CBBC319F-8C85-446C-8760-8D438EF4ECF5}" destId="{507CFB28-88DD-422F-9031-9234DBC9B1E5}" srcOrd="0" destOrd="0" parTransId="{1EBF5696-27AC-4E94-B6FD-F3027C45CC75}" sibTransId="{1A087A3E-39FC-45B9-A8FA-6A0FD557D390}"/>
    <dgm:cxn modelId="{0BA4609D-BC7F-4346-9530-AAEAAB16060F}" type="presOf" srcId="{2E317035-FAD2-48CC-807A-DC3CFFE2E708}" destId="{21023C89-D14E-4060-80E7-BC93318B5AB3}" srcOrd="0" destOrd="0" presId="urn:microsoft.com/office/officeart/2005/8/layout/bList2#1"/>
    <dgm:cxn modelId="{6EC50A2C-ACF6-426D-9F2E-BD4F8234DD38}" type="presOf" srcId="{BB367262-45AF-41D7-9A3E-284F462162BA}" destId="{0756EE4E-8BA5-4C08-A310-8EACCD96702B}" srcOrd="0" destOrd="0" presId="urn:microsoft.com/office/officeart/2005/8/layout/bList2#1"/>
    <dgm:cxn modelId="{0C21FE6B-2E30-40CC-BFD8-163B821DD1B9}" srcId="{2E317035-FAD2-48CC-807A-DC3CFFE2E708}" destId="{16DF6468-1209-4CC7-B680-C7E88719865D}" srcOrd="0" destOrd="0" parTransId="{75C71F3D-8369-4231-A061-B8727F5E4D3D}" sibTransId="{631F1E8E-28CB-4020-9E67-9D5B64C8C6DD}"/>
    <dgm:cxn modelId="{76DD05DE-CFF3-4D81-9388-2F461D2AC016}" type="presOf" srcId="{16DF6468-1209-4CC7-B680-C7E88719865D}" destId="{725A3A01-72AE-4735-891C-3774DEBB9BC6}" srcOrd="0" destOrd="0" presId="urn:microsoft.com/office/officeart/2005/8/layout/bList2#1"/>
    <dgm:cxn modelId="{A5F14C0F-D274-4854-9DD7-61E8C5CC9239}" type="presOf" srcId="{0A9EFAFA-2ADB-4931-809B-05DD56EF1CD5}" destId="{7A4006DA-B32C-43C7-BCE7-3D60FA1E04EC}" srcOrd="0" destOrd="0" presId="urn:microsoft.com/office/officeart/2005/8/layout/bList2#1"/>
    <dgm:cxn modelId="{76852F64-56AF-46AA-AC2F-44534DEC3041}" type="presOf" srcId="{68C6CCBB-42EF-419B-91F3-CA7EFDC0BDB5}" destId="{4D73D48D-707A-49FE-8C9D-A4D28BA26C0E}" srcOrd="0" destOrd="0" presId="urn:microsoft.com/office/officeart/2005/8/layout/bList2#1"/>
    <dgm:cxn modelId="{18DF046A-D0ED-4D6F-B5F6-20CCE0FD2202}" srcId="{2E317035-FAD2-48CC-807A-DC3CFFE2E708}" destId="{CBBC319F-8C85-446C-8760-8D438EF4ECF5}" srcOrd="2" destOrd="0" parTransId="{A2670824-F373-416B-8D43-8F7A7031E62A}" sibTransId="{8F06E521-7D72-4024-97B1-31A6E2495E67}"/>
    <dgm:cxn modelId="{0090DFCA-BC04-4A8F-ABDF-5866BF5F48DE}" type="presOf" srcId="{728D42BA-488B-43BE-9864-37ECF03A9542}" destId="{624E398E-6FAD-4B71-915A-566D818AA3EE}" srcOrd="0" destOrd="0" presId="urn:microsoft.com/office/officeart/2005/8/layout/bList2#1"/>
    <dgm:cxn modelId="{EB97F4F7-0E52-4A78-A269-613B8DA21CEF}" type="presOf" srcId="{68C6CCBB-42EF-419B-91F3-CA7EFDC0BDB5}" destId="{C824B18D-0A19-460A-94F8-3B92C0290DED}" srcOrd="1" destOrd="0" presId="urn:microsoft.com/office/officeart/2005/8/layout/bList2#1"/>
    <dgm:cxn modelId="{DB071A5A-E3CE-402E-9684-F3DF170801D6}" type="presOf" srcId="{16DF6468-1209-4CC7-B680-C7E88719865D}" destId="{2E9D68EF-821C-48A4-A33B-D374373171C9}" srcOrd="1" destOrd="0" presId="urn:microsoft.com/office/officeart/2005/8/layout/bList2#1"/>
    <dgm:cxn modelId="{1B89899A-0244-42FB-8578-70D69EE71066}" type="presOf" srcId="{507CFB28-88DD-422F-9031-9234DBC9B1E5}" destId="{A6687F8A-47CB-43C2-AE67-23CEE3277848}" srcOrd="0" destOrd="0" presId="urn:microsoft.com/office/officeart/2005/8/layout/bList2#1"/>
    <dgm:cxn modelId="{E8CD65CC-F51F-4648-9EEB-9F9D71FBE8D4}" type="presOf" srcId="{631F1E8E-28CB-4020-9E67-9D5B64C8C6DD}" destId="{C96EA5F0-4E8A-4865-827D-0C2463E06CC8}" srcOrd="0" destOrd="0" presId="urn:microsoft.com/office/officeart/2005/8/layout/bList2#1"/>
    <dgm:cxn modelId="{3E0479D2-3862-419A-9D70-8A686AAC1788}" type="presParOf" srcId="{21023C89-D14E-4060-80E7-BC93318B5AB3}" destId="{18D173AB-01A9-4FCA-BEC0-ED4F169A1B52}" srcOrd="0" destOrd="0" presId="urn:microsoft.com/office/officeart/2005/8/layout/bList2#1"/>
    <dgm:cxn modelId="{82537B5C-AC7D-4D58-B8D8-F9D6FAAA84DD}" type="presParOf" srcId="{18D173AB-01A9-4FCA-BEC0-ED4F169A1B52}" destId="{7A4006DA-B32C-43C7-BCE7-3D60FA1E04EC}" srcOrd="0" destOrd="0" presId="urn:microsoft.com/office/officeart/2005/8/layout/bList2#1"/>
    <dgm:cxn modelId="{EDFB377A-35CE-4DE1-AA8F-2E2FAD85EA72}" type="presParOf" srcId="{18D173AB-01A9-4FCA-BEC0-ED4F169A1B52}" destId="{725A3A01-72AE-4735-891C-3774DEBB9BC6}" srcOrd="1" destOrd="0" presId="urn:microsoft.com/office/officeart/2005/8/layout/bList2#1"/>
    <dgm:cxn modelId="{BDFA7A42-9340-4F9A-8BA7-F893E31046E5}" type="presParOf" srcId="{18D173AB-01A9-4FCA-BEC0-ED4F169A1B52}" destId="{2E9D68EF-821C-48A4-A33B-D374373171C9}" srcOrd="2" destOrd="0" presId="urn:microsoft.com/office/officeart/2005/8/layout/bList2#1"/>
    <dgm:cxn modelId="{95B12538-55EC-4E39-8F22-5695989F5EEB}" type="presParOf" srcId="{18D173AB-01A9-4FCA-BEC0-ED4F169A1B52}" destId="{EF11E012-8550-4B76-AF4F-E951D74136AE}" srcOrd="3" destOrd="0" presId="urn:microsoft.com/office/officeart/2005/8/layout/bList2#1"/>
    <dgm:cxn modelId="{A7570316-F702-496A-8982-A38A58812262}" type="presParOf" srcId="{21023C89-D14E-4060-80E7-BC93318B5AB3}" destId="{C96EA5F0-4E8A-4865-827D-0C2463E06CC8}" srcOrd="1" destOrd="0" presId="urn:microsoft.com/office/officeart/2005/8/layout/bList2#1"/>
    <dgm:cxn modelId="{166475D5-497E-4CD6-B81A-5824953C6DEA}" type="presParOf" srcId="{21023C89-D14E-4060-80E7-BC93318B5AB3}" destId="{B07B57C2-21D2-4598-89C7-323D987BC660}" srcOrd="2" destOrd="0" presId="urn:microsoft.com/office/officeart/2005/8/layout/bList2#1"/>
    <dgm:cxn modelId="{C3898FC8-7432-4C03-BB12-8BAA19779DC2}" type="presParOf" srcId="{B07B57C2-21D2-4598-89C7-323D987BC660}" destId="{0756EE4E-8BA5-4C08-A310-8EACCD96702B}" srcOrd="0" destOrd="0" presId="urn:microsoft.com/office/officeart/2005/8/layout/bList2#1"/>
    <dgm:cxn modelId="{D063C43A-DFE8-4271-BC2D-9456A6B58E57}" type="presParOf" srcId="{B07B57C2-21D2-4598-89C7-323D987BC660}" destId="{4D73D48D-707A-49FE-8C9D-A4D28BA26C0E}" srcOrd="1" destOrd="0" presId="urn:microsoft.com/office/officeart/2005/8/layout/bList2#1"/>
    <dgm:cxn modelId="{E55869FF-7DA3-4777-A3FF-A325401CCC28}" type="presParOf" srcId="{B07B57C2-21D2-4598-89C7-323D987BC660}" destId="{C824B18D-0A19-460A-94F8-3B92C0290DED}" srcOrd="2" destOrd="0" presId="urn:microsoft.com/office/officeart/2005/8/layout/bList2#1"/>
    <dgm:cxn modelId="{EB838B70-DF42-4C06-96CD-067A24542F40}" type="presParOf" srcId="{B07B57C2-21D2-4598-89C7-323D987BC660}" destId="{D4939033-C2FD-43A2-B8D1-805949CEF238}" srcOrd="3" destOrd="0" presId="urn:microsoft.com/office/officeart/2005/8/layout/bList2#1"/>
    <dgm:cxn modelId="{D4F84D32-DFF5-42F7-BC54-EE20C7B2591E}" type="presParOf" srcId="{21023C89-D14E-4060-80E7-BC93318B5AB3}" destId="{624E398E-6FAD-4B71-915A-566D818AA3EE}" srcOrd="3" destOrd="0" presId="urn:microsoft.com/office/officeart/2005/8/layout/bList2#1"/>
    <dgm:cxn modelId="{B42F5C42-1F47-4C02-B523-127F132CAAB7}" type="presParOf" srcId="{21023C89-D14E-4060-80E7-BC93318B5AB3}" destId="{5EDCB460-E137-4531-BAAB-B3829B111733}" srcOrd="4" destOrd="0" presId="urn:microsoft.com/office/officeart/2005/8/layout/bList2#1"/>
    <dgm:cxn modelId="{5B747A1E-7719-45F7-8273-2248A024EC09}" type="presParOf" srcId="{5EDCB460-E137-4531-BAAB-B3829B111733}" destId="{A6687F8A-47CB-43C2-AE67-23CEE3277848}" srcOrd="0" destOrd="0" presId="urn:microsoft.com/office/officeart/2005/8/layout/bList2#1"/>
    <dgm:cxn modelId="{196C830E-5E81-4CD8-9705-F48BE06DBBC2}" type="presParOf" srcId="{5EDCB460-E137-4531-BAAB-B3829B111733}" destId="{99698025-44A6-4562-8740-1EEA205E2BA4}" srcOrd="1" destOrd="0" presId="urn:microsoft.com/office/officeart/2005/8/layout/bList2#1"/>
    <dgm:cxn modelId="{39B95F8C-E3C7-4B48-9AF0-69C94FFFBA02}" type="presParOf" srcId="{5EDCB460-E137-4531-BAAB-B3829B111733}" destId="{16E5A903-319A-4988-AB9A-5870C58FC0A4}" srcOrd="2" destOrd="0" presId="urn:microsoft.com/office/officeart/2005/8/layout/bList2#1"/>
    <dgm:cxn modelId="{D67CBD4A-F390-41F6-969E-A5CBC70E83F1}" type="presParOf" srcId="{5EDCB460-E137-4531-BAAB-B3829B111733}" destId="{EBCDEC47-107D-4B2E-9C4F-44B1D75C0463}" srcOrd="3" destOrd="0" presId="urn:microsoft.com/office/officeart/2005/8/layout/b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006DA-B32C-43C7-BCE7-3D60FA1E04EC}">
      <dsp:nvSpPr>
        <dsp:cNvPr id="0" name=""/>
        <dsp:cNvSpPr/>
      </dsp:nvSpPr>
      <dsp:spPr>
        <a:xfrm>
          <a:off x="497829" y="1205"/>
          <a:ext cx="1414132" cy="890720"/>
        </a:xfrm>
        <a:prstGeom prst="round2SameRect">
          <a:avLst>
            <a:gd name="adj1" fmla="val 8000"/>
            <a:gd name="adj2" fmla="val 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solidFill>
                <a:srgbClr val="080808"/>
              </a:solidFill>
              <a:latin typeface="Times New Roman" pitchFamily="18" charset="0"/>
              <a:ea typeface="楷体" pitchFamily="49" charset="-122"/>
              <a:cs typeface="Times New Roman" pitchFamily="18" charset="0"/>
            </a:rPr>
            <a:t>Membrane filtration</a:t>
          </a:r>
        </a:p>
      </dsp:txBody>
      <dsp:txXfrm>
        <a:off x="518700" y="22076"/>
        <a:ext cx="1372390" cy="869849"/>
      </dsp:txXfrm>
    </dsp:sp>
    <dsp:sp modelId="{2E9D68EF-821C-48A4-A33B-D374373171C9}">
      <dsp:nvSpPr>
        <dsp:cNvPr id="0" name=""/>
        <dsp:cNvSpPr/>
      </dsp:nvSpPr>
      <dsp:spPr>
        <a:xfrm>
          <a:off x="372295" y="891926"/>
          <a:ext cx="1665199" cy="383009"/>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US" sz="1600" b="1" kern="1200" dirty="0">
              <a:solidFill>
                <a:srgbClr val="080808"/>
              </a:solidFill>
              <a:latin typeface="Times New Roman" pitchFamily="18" charset="0"/>
              <a:ea typeface="楷体" pitchFamily="49" charset="-122"/>
              <a:cs typeface="Times New Roman" pitchFamily="18" charset="0"/>
            </a:rPr>
            <a:t>Time </a:t>
          </a:r>
          <a:r>
            <a:rPr lang="en-US" sz="1600" b="1" kern="1200" dirty="0" err="1">
              <a:solidFill>
                <a:srgbClr val="080808"/>
              </a:solidFill>
              <a:latin typeface="Times New Roman" pitchFamily="18" charset="0"/>
              <a:ea typeface="楷体" pitchFamily="49" charset="-122"/>
              <a:cs typeface="Times New Roman" pitchFamily="18" charset="0"/>
            </a:rPr>
            <a:t>comsuming</a:t>
          </a:r>
          <a:endParaRPr lang="en-US" sz="1600" b="1" kern="1200" dirty="0">
            <a:solidFill>
              <a:srgbClr val="080808"/>
            </a:solidFill>
            <a:latin typeface="Times New Roman" pitchFamily="18" charset="0"/>
            <a:ea typeface="楷体" pitchFamily="49" charset="-122"/>
            <a:cs typeface="Times New Roman" pitchFamily="18" charset="0"/>
          </a:endParaRPr>
        </a:p>
      </dsp:txBody>
      <dsp:txXfrm>
        <a:off x="372295" y="891926"/>
        <a:ext cx="1172675" cy="383009"/>
      </dsp:txXfrm>
    </dsp:sp>
    <dsp:sp modelId="{EF11E012-8550-4B76-AF4F-E951D74136AE}">
      <dsp:nvSpPr>
        <dsp:cNvPr id="0" name=""/>
        <dsp:cNvSpPr/>
      </dsp:nvSpPr>
      <dsp:spPr>
        <a:xfrm>
          <a:off x="1515994" y="953969"/>
          <a:ext cx="417630" cy="417630"/>
        </a:xfrm>
        <a:prstGeom prst="ellipse">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56EE4E-8BA5-4C08-A310-8EACCD96702B}">
      <dsp:nvSpPr>
        <dsp:cNvPr id="0" name=""/>
        <dsp:cNvSpPr/>
      </dsp:nvSpPr>
      <dsp:spPr>
        <a:xfrm>
          <a:off x="2140960" y="1205"/>
          <a:ext cx="1581792" cy="890720"/>
        </a:xfrm>
        <a:prstGeom prst="round2SameRect">
          <a:avLst>
            <a:gd name="adj1" fmla="val 8000"/>
            <a:gd name="adj2" fmla="val 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altLang="zh-CN" sz="1800" b="1" kern="1200" dirty="0">
              <a:solidFill>
                <a:srgbClr val="080808"/>
              </a:solidFill>
              <a:latin typeface="Times New Roman" pitchFamily="18" charset="0"/>
              <a:ea typeface="楷体" pitchFamily="49" charset="-122"/>
              <a:cs typeface="Times New Roman" pitchFamily="18" charset="0"/>
            </a:rPr>
            <a:t>flocculation</a:t>
          </a:r>
          <a:endParaRPr lang="en-US" sz="1800" b="1" kern="1200" dirty="0">
            <a:solidFill>
              <a:srgbClr val="080808"/>
            </a:solidFill>
            <a:latin typeface="Times New Roman" pitchFamily="18" charset="0"/>
            <a:ea typeface="楷体" pitchFamily="49" charset="-122"/>
            <a:cs typeface="Times New Roman" pitchFamily="18" charset="0"/>
          </a:endParaRPr>
        </a:p>
      </dsp:txBody>
      <dsp:txXfrm>
        <a:off x="2161831" y="22076"/>
        <a:ext cx="1540050" cy="869849"/>
      </dsp:txXfrm>
    </dsp:sp>
    <dsp:sp modelId="{C824B18D-0A19-460A-94F8-3B92C0290DED}">
      <dsp:nvSpPr>
        <dsp:cNvPr id="0" name=""/>
        <dsp:cNvSpPr/>
      </dsp:nvSpPr>
      <dsp:spPr>
        <a:xfrm>
          <a:off x="2146509" y="891926"/>
          <a:ext cx="1570695" cy="383009"/>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US" sz="1600" b="1" kern="1200" dirty="0">
              <a:solidFill>
                <a:srgbClr val="080808"/>
              </a:solidFill>
              <a:latin typeface="Times New Roman" pitchFamily="18" charset="0"/>
              <a:ea typeface="楷体" pitchFamily="49" charset="-122"/>
              <a:cs typeface="Times New Roman" pitchFamily="18" charset="0"/>
            </a:rPr>
            <a:t>Pollution</a:t>
          </a:r>
        </a:p>
      </dsp:txBody>
      <dsp:txXfrm>
        <a:off x="2146509" y="891926"/>
        <a:ext cx="1106123" cy="383009"/>
      </dsp:txXfrm>
    </dsp:sp>
    <dsp:sp modelId="{D4939033-C2FD-43A2-B8D1-805949CEF238}">
      <dsp:nvSpPr>
        <dsp:cNvPr id="0" name=""/>
        <dsp:cNvSpPr/>
      </dsp:nvSpPr>
      <dsp:spPr>
        <a:xfrm>
          <a:off x="3209299" y="952763"/>
          <a:ext cx="417630" cy="417630"/>
        </a:xfrm>
        <a:prstGeom prst="ellipse">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687F8A-47CB-43C2-AE67-23CEE3277848}">
      <dsp:nvSpPr>
        <dsp:cNvPr id="0" name=""/>
        <dsp:cNvSpPr/>
      </dsp:nvSpPr>
      <dsp:spPr>
        <a:xfrm>
          <a:off x="3826218" y="1205"/>
          <a:ext cx="1897485" cy="890720"/>
        </a:xfrm>
        <a:prstGeom prst="round2SameRect">
          <a:avLst>
            <a:gd name="adj1" fmla="val 8000"/>
            <a:gd name="adj2" fmla="val 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altLang="zh-CN" sz="1800" b="1" kern="1200" dirty="0">
              <a:solidFill>
                <a:srgbClr val="080808"/>
              </a:solidFill>
              <a:latin typeface="Times New Roman" pitchFamily="18" charset="0"/>
              <a:ea typeface="楷体" pitchFamily="49" charset="-122"/>
              <a:cs typeface="Times New Roman" pitchFamily="18" charset="0"/>
            </a:rPr>
            <a:t>High speed </a:t>
          </a:r>
          <a:r>
            <a:rPr lang="en-US" altLang="zh-CN" sz="1800" b="1" kern="1200" dirty="0" err="1">
              <a:solidFill>
                <a:srgbClr val="080808"/>
              </a:solidFill>
              <a:latin typeface="Times New Roman" pitchFamily="18" charset="0"/>
              <a:ea typeface="楷体" pitchFamily="49" charset="-122"/>
              <a:cs typeface="Times New Roman" pitchFamily="18" charset="0"/>
            </a:rPr>
            <a:t>centrafugation</a:t>
          </a:r>
          <a:endParaRPr lang="en-US" sz="1800" b="1" kern="1200" dirty="0">
            <a:solidFill>
              <a:srgbClr val="080808"/>
            </a:solidFill>
            <a:latin typeface="Times New Roman" pitchFamily="18" charset="0"/>
            <a:ea typeface="楷体" pitchFamily="49" charset="-122"/>
            <a:cs typeface="Times New Roman" pitchFamily="18" charset="0"/>
          </a:endParaRPr>
        </a:p>
      </dsp:txBody>
      <dsp:txXfrm>
        <a:off x="3847089" y="22076"/>
        <a:ext cx="1855743" cy="869849"/>
      </dsp:txXfrm>
    </dsp:sp>
    <dsp:sp modelId="{16E5A903-319A-4988-AB9A-5870C58FC0A4}">
      <dsp:nvSpPr>
        <dsp:cNvPr id="0" name=""/>
        <dsp:cNvSpPr/>
      </dsp:nvSpPr>
      <dsp:spPr>
        <a:xfrm>
          <a:off x="3868184" y="891926"/>
          <a:ext cx="1813553" cy="383009"/>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US" sz="1600" b="1" kern="1200" dirty="0">
              <a:solidFill>
                <a:srgbClr val="080808"/>
              </a:solidFill>
              <a:latin typeface="Times New Roman" pitchFamily="18" charset="0"/>
              <a:ea typeface="楷体" pitchFamily="49" charset="-122"/>
              <a:cs typeface="Times New Roman" pitchFamily="18" charset="0"/>
            </a:rPr>
            <a:t>No clear size limit</a:t>
          </a:r>
        </a:p>
      </dsp:txBody>
      <dsp:txXfrm>
        <a:off x="3868184" y="891926"/>
        <a:ext cx="1277150" cy="383009"/>
      </dsp:txXfrm>
    </dsp:sp>
    <dsp:sp modelId="{EBCDEC47-107D-4B2E-9C4F-44B1D75C0463}">
      <dsp:nvSpPr>
        <dsp:cNvPr id="0" name=""/>
        <dsp:cNvSpPr/>
      </dsp:nvSpPr>
      <dsp:spPr>
        <a:xfrm>
          <a:off x="5052403" y="952763"/>
          <a:ext cx="417630" cy="417630"/>
        </a:xfrm>
        <a:prstGeom prst="ellipse">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5FE19C8-19EC-4783-B49A-7E2D177F6481}" type="datetimeFigureOut">
              <a:rPr lang="zh-CN" altLang="en-US" smtClean="0"/>
              <a:t>2019-4-9</a:t>
            </a:fld>
            <a:endParaRPr lang="zh-CN" altLang="en-US"/>
          </a:p>
        </p:txBody>
      </p:sp>
      <p:sp>
        <p:nvSpPr>
          <p:cNvPr id="4" name="页脚占位符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8" y="9431338"/>
            <a:ext cx="2946400" cy="496887"/>
          </a:xfrm>
          <a:prstGeom prst="rect">
            <a:avLst/>
          </a:prstGeom>
        </p:spPr>
        <p:txBody>
          <a:bodyPr vert="horz" lIns="91440" tIns="45720" rIns="91440" bIns="45720" rtlCol="0" anchor="b"/>
          <a:lstStyle>
            <a:lvl1pPr algn="r">
              <a:defRPr sz="1200"/>
            </a:lvl1pPr>
          </a:lstStyle>
          <a:p>
            <a:fld id="{984F3A25-B134-4147-B7DB-97D3C581EF0E}" type="slidenum">
              <a:rPr lang="zh-CN" altLang="en-US" smtClean="0"/>
              <a:t>‹#›</a:t>
            </a:fld>
            <a:endParaRPr lang="zh-CN" altLang="en-US"/>
          </a:p>
        </p:txBody>
      </p:sp>
    </p:spTree>
    <p:extLst>
      <p:ext uri="{BB962C8B-B14F-4D97-AF65-F5344CB8AC3E}">
        <p14:creationId xmlns:p14="http://schemas.microsoft.com/office/powerpoint/2010/main" val="153742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5659" cy="4964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FontTx/>
              <a:buNone/>
              <a:defRPr sz="1200" b="0">
                <a:solidFill>
                  <a:schemeClr val="tx1"/>
                </a:solidFill>
                <a:latin typeface="Arial" charset="0"/>
                <a:ea typeface="宋体" pitchFamily="2" charset="-122"/>
              </a:defRPr>
            </a:lvl1pPr>
          </a:lstStyle>
          <a:p>
            <a:pPr>
              <a:defRPr/>
            </a:pPr>
            <a:endParaRPr lang="en-US" altLang="zh-CN"/>
          </a:p>
        </p:txBody>
      </p:sp>
      <p:sp>
        <p:nvSpPr>
          <p:cNvPr id="37891" name="Rectangle 3"/>
          <p:cNvSpPr>
            <a:spLocks noGrp="1" noChangeArrowheads="1"/>
          </p:cNvSpPr>
          <p:nvPr>
            <p:ph type="dt" idx="1"/>
          </p:nvPr>
        </p:nvSpPr>
        <p:spPr bwMode="auto">
          <a:xfrm>
            <a:off x="3850443" y="0"/>
            <a:ext cx="2945659" cy="4964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200" b="0">
                <a:solidFill>
                  <a:schemeClr val="tx1"/>
                </a:solidFill>
                <a:latin typeface="Arial" charset="0"/>
                <a:ea typeface="宋体" pitchFamily="2" charset="-122"/>
              </a:defRPr>
            </a:lvl1pPr>
          </a:lstStyle>
          <a:p>
            <a:pPr>
              <a:defRPr/>
            </a:pPr>
            <a:endParaRPr lang="en-US" altLang="zh-CN"/>
          </a:p>
        </p:txBody>
      </p:sp>
      <p:sp>
        <p:nvSpPr>
          <p:cNvPr id="48132"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79768" y="4716662"/>
            <a:ext cx="5438140" cy="4468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7894" name="Rectangle 6"/>
          <p:cNvSpPr>
            <a:spLocks noGrp="1" noChangeArrowheads="1"/>
          </p:cNvSpPr>
          <p:nvPr>
            <p:ph type="ftr" sz="quarter" idx="4"/>
          </p:nvPr>
        </p:nvSpPr>
        <p:spPr bwMode="auto">
          <a:xfrm>
            <a:off x="0" y="9431600"/>
            <a:ext cx="2945659" cy="49649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ClrTx/>
              <a:buFontTx/>
              <a:buNone/>
              <a:defRPr sz="1200" b="0">
                <a:solidFill>
                  <a:schemeClr val="tx1"/>
                </a:solidFill>
                <a:latin typeface="Arial" charset="0"/>
                <a:ea typeface="宋体" pitchFamily="2" charset="-122"/>
              </a:defRPr>
            </a:lvl1pPr>
          </a:lstStyle>
          <a:p>
            <a:pPr>
              <a:defRPr/>
            </a:pPr>
            <a:endParaRPr lang="en-US" altLang="zh-CN"/>
          </a:p>
        </p:txBody>
      </p:sp>
      <p:sp>
        <p:nvSpPr>
          <p:cNvPr id="37895" name="Rectangle 7"/>
          <p:cNvSpPr>
            <a:spLocks noGrp="1" noChangeArrowheads="1"/>
          </p:cNvSpPr>
          <p:nvPr>
            <p:ph type="sldNum" sz="quarter" idx="5"/>
          </p:nvPr>
        </p:nvSpPr>
        <p:spPr bwMode="auto">
          <a:xfrm>
            <a:off x="3850443" y="9431600"/>
            <a:ext cx="2945659" cy="49649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FontTx/>
              <a:buNone/>
              <a:defRPr sz="1200" b="0">
                <a:solidFill>
                  <a:schemeClr val="tx1"/>
                </a:solidFill>
                <a:latin typeface="Arial" charset="0"/>
                <a:ea typeface="宋体" pitchFamily="2" charset="-122"/>
              </a:defRPr>
            </a:lvl1pPr>
          </a:lstStyle>
          <a:p>
            <a:pPr>
              <a:defRPr/>
            </a:pPr>
            <a:fld id="{D845C81D-D8B7-4427-928C-83069B4B1C77}" type="slidenum">
              <a:rPr lang="en-US" altLang="zh-CN"/>
              <a:pPr>
                <a:defRPr/>
              </a:pPr>
              <a:t>‹#›</a:t>
            </a:fld>
            <a:endParaRPr lang="en-US" altLang="zh-CN"/>
          </a:p>
        </p:txBody>
      </p:sp>
    </p:spTree>
    <p:extLst>
      <p:ext uri="{BB962C8B-B14F-4D97-AF65-F5344CB8AC3E}">
        <p14:creationId xmlns:p14="http://schemas.microsoft.com/office/powerpoint/2010/main" val="4017922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8A8833FE-B7D3-4005-B088-C1AEFB809F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0315AC7B-7DC5-44A9-895A-FB5FA6BB6193}" type="slidenum">
              <a:rPr lang="zh-CN" altLang="en-US" smtClean="0">
                <a:latin typeface="Tahoma" panose="020B0604030504040204" pitchFamily="34" charset="0"/>
              </a:rPr>
              <a:pPr>
                <a:spcBef>
                  <a:spcPct val="0"/>
                </a:spcBef>
              </a:pPr>
              <a:t>1</a:t>
            </a:fld>
            <a:endParaRPr lang="en-US" altLang="zh-CN">
              <a:latin typeface="Tahoma" panose="020B0604030504040204" pitchFamily="34" charset="0"/>
            </a:endParaRPr>
          </a:p>
        </p:txBody>
      </p:sp>
      <p:sp>
        <p:nvSpPr>
          <p:cNvPr id="5123" name="Rectangle 2">
            <a:extLst>
              <a:ext uri="{FF2B5EF4-FFF2-40B4-BE49-F238E27FC236}">
                <a16:creationId xmlns="" xmlns:a16="http://schemas.microsoft.com/office/drawing/2014/main" id="{AD832DED-8208-495A-ACA7-E1B2433D0238}"/>
              </a:ext>
            </a:extLst>
          </p:cNvPr>
          <p:cNvSpPr>
            <a:spLocks noGrp="1" noRot="1" noChangeAspect="1" noChangeArrowheads="1" noTextEdit="1"/>
          </p:cNvSpPr>
          <p:nvPr>
            <p:ph type="sldImg"/>
          </p:nvPr>
        </p:nvSpPr>
        <p:spPr>
          <a:ln/>
        </p:spPr>
      </p:sp>
      <p:sp>
        <p:nvSpPr>
          <p:cNvPr id="5124" name="Rectangle 3">
            <a:extLst>
              <a:ext uri="{FF2B5EF4-FFF2-40B4-BE49-F238E27FC236}">
                <a16:creationId xmlns="" xmlns:a16="http://schemas.microsoft.com/office/drawing/2014/main" id="{19C1F358-15D0-44CF-B499-E5C71BA8C7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珠江流域水体中有机质主要小分子溶解态为主，约占总有机制的</a:t>
            </a:r>
            <a:r>
              <a:rPr lang="en-US" altLang="zh-CN" dirty="0"/>
              <a:t>50%</a:t>
            </a:r>
            <a:r>
              <a:rPr lang="zh-CN" altLang="en-US" dirty="0"/>
              <a:t>以上，</a:t>
            </a:r>
            <a:r>
              <a:rPr lang="en-US" altLang="zh-CN" dirty="0"/>
              <a:t>POC</a:t>
            </a:r>
            <a:r>
              <a:rPr lang="zh-CN" altLang="en-US" dirty="0"/>
              <a:t>和</a:t>
            </a:r>
            <a:r>
              <a:rPr lang="en-US" altLang="zh-CN" dirty="0"/>
              <a:t>COC</a:t>
            </a:r>
            <a:r>
              <a:rPr lang="zh-CN" altLang="en-US" dirty="0"/>
              <a:t>各占</a:t>
            </a:r>
            <a:r>
              <a:rPr lang="en-US" altLang="zh-CN" dirty="0"/>
              <a:t>20</a:t>
            </a:r>
            <a:r>
              <a:rPr lang="zh-CN" altLang="en-US" dirty="0"/>
              <a:t>到</a:t>
            </a:r>
            <a:r>
              <a:rPr lang="en-US" altLang="zh-CN" dirty="0"/>
              <a:t>30%</a:t>
            </a:r>
            <a:r>
              <a:rPr lang="zh-CN" altLang="en-US" dirty="0"/>
              <a:t>。一般认为溶解有机碳小于</a:t>
            </a:r>
            <a:r>
              <a:rPr lang="en-US" altLang="zh-CN" dirty="0"/>
              <a:t>2.5</a:t>
            </a:r>
            <a:r>
              <a:rPr lang="zh-CN" altLang="en-US" dirty="0"/>
              <a:t>为寡营养话水体，在寡营养话水体</a:t>
            </a:r>
            <a:r>
              <a:rPr lang="en-US" altLang="zh-CN" dirty="0"/>
              <a:t>DOC:POC</a:t>
            </a:r>
            <a:r>
              <a:rPr lang="zh-CN" altLang="en-US" dirty="0"/>
              <a:t>比值一般大于</a:t>
            </a:r>
            <a:r>
              <a:rPr lang="en-US" altLang="zh-CN" dirty="0"/>
              <a:t>10:1</a:t>
            </a:r>
            <a:r>
              <a:rPr lang="zh-CN" altLang="en-US" dirty="0"/>
              <a:t>，而富营养化水体，藻类大量繁殖，产生丰富的颗粒碳，因此富营养化水体中</a:t>
            </a:r>
            <a:r>
              <a:rPr lang="en-US" altLang="zh-CN" dirty="0"/>
              <a:t>DOC</a:t>
            </a:r>
            <a:r>
              <a:rPr lang="zh-CN" altLang="en-US" dirty="0"/>
              <a:t>：</a:t>
            </a:r>
            <a:r>
              <a:rPr lang="en-US" altLang="zh-CN" dirty="0"/>
              <a:t>POC</a:t>
            </a:r>
            <a:r>
              <a:rPr lang="zh-CN" altLang="en-US" dirty="0"/>
              <a:t>比值一般小于</a:t>
            </a:r>
            <a:r>
              <a:rPr lang="en-US" altLang="zh-CN" dirty="0"/>
              <a:t>6:1.</a:t>
            </a:r>
            <a:r>
              <a:rPr lang="zh-CN" altLang="en-US" dirty="0"/>
              <a:t>这几个点主要位于石龙和博罗，主要是河道交叉和淘沙，造成了</a:t>
            </a:r>
            <a:r>
              <a:rPr lang="en-US" altLang="zh-CN" dirty="0"/>
              <a:t>POC</a:t>
            </a:r>
            <a:r>
              <a:rPr lang="zh-CN" altLang="en-US" dirty="0"/>
              <a:t>升高。</a:t>
            </a:r>
          </a:p>
        </p:txBody>
      </p:sp>
      <p:sp>
        <p:nvSpPr>
          <p:cNvPr id="4" name="灯片编号占位符 3"/>
          <p:cNvSpPr>
            <a:spLocks noGrp="1"/>
          </p:cNvSpPr>
          <p:nvPr>
            <p:ph type="sldNum" sz="quarter" idx="10"/>
          </p:nvPr>
        </p:nvSpPr>
        <p:spPr/>
        <p:txBody>
          <a:bodyPr/>
          <a:lstStyle/>
          <a:p>
            <a:pPr>
              <a:defRPr/>
            </a:pPr>
            <a:fld id="{D845C81D-D8B7-4427-928C-83069B4B1C77}" type="slidenum">
              <a:rPr lang="en-US" altLang="zh-CN" smtClean="0"/>
              <a:pPr>
                <a:defRPr/>
              </a:pPr>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有机质的来源可以通过</a:t>
            </a:r>
            <a:r>
              <a:rPr lang="en-US" altLang="zh-CN" dirty="0"/>
              <a:t>C/N</a:t>
            </a:r>
            <a:r>
              <a:rPr lang="zh-CN" altLang="en-US" dirty="0"/>
              <a:t>比值和稳定碳同位素来判定，一般代表河流自生有机质的浮游生物</a:t>
            </a:r>
            <a:r>
              <a:rPr lang="en-US" altLang="zh-CN" dirty="0"/>
              <a:t>C/N</a:t>
            </a:r>
            <a:r>
              <a:rPr lang="zh-CN" altLang="en-US" dirty="0"/>
              <a:t>比值小于</a:t>
            </a:r>
            <a:r>
              <a:rPr lang="en-US" altLang="zh-CN" dirty="0"/>
              <a:t>8</a:t>
            </a:r>
            <a:r>
              <a:rPr lang="zh-CN" altLang="en-US" dirty="0"/>
              <a:t>，陆源有机质中的土壤有机质和高等植物</a:t>
            </a:r>
            <a:r>
              <a:rPr lang="en-US" altLang="zh-CN" dirty="0"/>
              <a:t>C/N</a:t>
            </a:r>
            <a:r>
              <a:rPr lang="zh-CN" altLang="en-US" dirty="0"/>
              <a:t>比值</a:t>
            </a:r>
            <a:r>
              <a:rPr lang="en-US" altLang="zh-CN" dirty="0"/>
              <a:t>&gt;12.</a:t>
            </a:r>
            <a:r>
              <a:rPr lang="zh-CN" altLang="en-US" dirty="0"/>
              <a:t>可以发现，珠江流域水体中颗粒有机质主要以浮游生物为主。浮游生物来源的稳定碳同位素一般为</a:t>
            </a:r>
            <a:r>
              <a:rPr lang="en-US" altLang="zh-CN" dirty="0"/>
              <a:t>-24</a:t>
            </a:r>
            <a:r>
              <a:rPr lang="zh-CN" altLang="en-US" dirty="0"/>
              <a:t>到</a:t>
            </a:r>
            <a:r>
              <a:rPr lang="en-US" altLang="zh-CN" dirty="0"/>
              <a:t>-42. </a:t>
            </a:r>
            <a:r>
              <a:rPr lang="zh-CN" altLang="en-US" dirty="0"/>
              <a:t>浮游生物的稳定碳同位素的范围较广，这主要与浮游生物对无机碳的固定形式以及</a:t>
            </a:r>
            <a:r>
              <a:rPr lang="zh-CN" altLang="en-US" sz="1200" kern="1200" baseline="0" dirty="0">
                <a:solidFill>
                  <a:schemeClr val="tx1"/>
                </a:solidFill>
                <a:latin typeface="Arial" charset="0"/>
                <a:ea typeface="宋体" pitchFamily="2" charset="-122"/>
                <a:cs typeface="+mn-cs"/>
              </a:rPr>
              <a:t>物种、</a:t>
            </a:r>
            <a:r>
              <a:rPr lang="en-US" altLang="zh-CN" sz="1200" kern="1200" baseline="0" dirty="0">
                <a:solidFill>
                  <a:schemeClr val="tx1"/>
                </a:solidFill>
                <a:latin typeface="Arial" charset="0"/>
                <a:ea typeface="宋体" pitchFamily="2" charset="-122"/>
                <a:cs typeface="+mn-cs"/>
              </a:rPr>
              <a:t>CO2 </a:t>
            </a:r>
            <a:r>
              <a:rPr lang="zh-CN" altLang="en-US" sz="1200" kern="1200" baseline="0" dirty="0">
                <a:solidFill>
                  <a:schemeClr val="tx1"/>
                </a:solidFill>
                <a:latin typeface="Arial" charset="0"/>
                <a:ea typeface="宋体" pitchFamily="2" charset="-122"/>
                <a:cs typeface="+mn-cs"/>
              </a:rPr>
              <a:t>丰度、生长率、营养盐、透光度等有关。浮游生物通过光合作用固定无机碳，无机碳来源的不同大大影响浮游生物的稳定碳同位素，例如大气溶解产生的</a:t>
            </a:r>
            <a:r>
              <a:rPr lang="en-US" altLang="zh-CN" sz="1200" kern="1200" baseline="0" dirty="0">
                <a:solidFill>
                  <a:schemeClr val="tx1"/>
                </a:solidFill>
                <a:latin typeface="Arial" charset="0"/>
                <a:ea typeface="宋体" pitchFamily="2" charset="-122"/>
                <a:cs typeface="+mn-cs"/>
              </a:rPr>
              <a:t>CO2</a:t>
            </a:r>
            <a:r>
              <a:rPr lang="zh-CN" altLang="en-US" sz="1200" kern="1200" baseline="0" dirty="0">
                <a:solidFill>
                  <a:schemeClr val="tx1"/>
                </a:solidFill>
                <a:latin typeface="Arial" charset="0"/>
                <a:ea typeface="宋体" pitchFamily="2" charset="-122"/>
                <a:cs typeface="+mn-cs"/>
              </a:rPr>
              <a:t>的稳定同位素约为</a:t>
            </a:r>
            <a:r>
              <a:rPr lang="en-US" altLang="zh-CN" sz="1200" kern="1200" baseline="0" dirty="0">
                <a:solidFill>
                  <a:schemeClr val="tx1"/>
                </a:solidFill>
                <a:latin typeface="Arial" charset="0"/>
                <a:ea typeface="宋体" pitchFamily="2" charset="-122"/>
                <a:cs typeface="+mn-cs"/>
              </a:rPr>
              <a:t>0</a:t>
            </a:r>
            <a:r>
              <a:rPr lang="zh-CN" altLang="en-US" sz="1200" kern="1200" baseline="0" dirty="0">
                <a:solidFill>
                  <a:schemeClr val="tx1"/>
                </a:solidFill>
                <a:latin typeface="Arial" charset="0"/>
                <a:ea typeface="宋体" pitchFamily="2" charset="-122"/>
                <a:cs typeface="+mn-cs"/>
              </a:rPr>
              <a:t>，无机盐中的无机碳约为</a:t>
            </a:r>
            <a:r>
              <a:rPr lang="en-US" altLang="zh-CN" sz="1200" kern="1200" baseline="0" dirty="0">
                <a:solidFill>
                  <a:schemeClr val="tx1"/>
                </a:solidFill>
                <a:latin typeface="Arial" charset="0"/>
                <a:ea typeface="宋体" pitchFamily="2" charset="-122"/>
                <a:cs typeface="+mn-cs"/>
              </a:rPr>
              <a:t>-23</a:t>
            </a:r>
            <a:r>
              <a:rPr lang="zh-CN" altLang="en-US" sz="1200" kern="1200" baseline="0" dirty="0">
                <a:solidFill>
                  <a:schemeClr val="tx1"/>
                </a:solidFill>
                <a:latin typeface="Arial" charset="0"/>
                <a:ea typeface="宋体" pitchFamily="2" charset="-122"/>
                <a:cs typeface="+mn-cs"/>
              </a:rPr>
              <a:t>，呼吸作用和有机质的降解产生的</a:t>
            </a:r>
            <a:r>
              <a:rPr lang="en-US" altLang="zh-CN" sz="1200" kern="1200" baseline="0" dirty="0">
                <a:solidFill>
                  <a:schemeClr val="tx1"/>
                </a:solidFill>
                <a:latin typeface="Arial" charset="0"/>
                <a:ea typeface="宋体" pitchFamily="2" charset="-122"/>
                <a:cs typeface="+mn-cs"/>
              </a:rPr>
              <a:t>CO2</a:t>
            </a:r>
            <a:r>
              <a:rPr lang="zh-CN" altLang="en-US" sz="1200" kern="1200" baseline="0" dirty="0">
                <a:solidFill>
                  <a:schemeClr val="tx1"/>
                </a:solidFill>
                <a:latin typeface="Arial" charset="0"/>
                <a:ea typeface="宋体" pitchFamily="2" charset="-122"/>
                <a:cs typeface="+mn-cs"/>
              </a:rPr>
              <a:t>约为</a:t>
            </a:r>
            <a:r>
              <a:rPr lang="en-US" altLang="zh-CN" sz="1200" kern="1200" baseline="0" dirty="0">
                <a:solidFill>
                  <a:schemeClr val="tx1"/>
                </a:solidFill>
                <a:latin typeface="Arial" charset="0"/>
                <a:ea typeface="宋体" pitchFamily="2" charset="-122"/>
                <a:cs typeface="+mn-cs"/>
              </a:rPr>
              <a:t>-27</a:t>
            </a:r>
            <a:r>
              <a:rPr lang="zh-CN" altLang="en-US" sz="1200" kern="1200" baseline="0" dirty="0">
                <a:solidFill>
                  <a:schemeClr val="tx1"/>
                </a:solidFill>
                <a:latin typeface="Arial" charset="0"/>
                <a:ea typeface="宋体" pitchFamily="2" charset="-122"/>
                <a:cs typeface="+mn-cs"/>
              </a:rPr>
              <a:t>。</a:t>
            </a:r>
            <a:r>
              <a:rPr lang="en-US" altLang="zh-CN" sz="1200" kern="1200" baseline="0" dirty="0">
                <a:solidFill>
                  <a:schemeClr val="tx1"/>
                </a:solidFill>
                <a:latin typeface="Arial" charset="0"/>
                <a:ea typeface="宋体" pitchFamily="2" charset="-122"/>
                <a:cs typeface="+mn-cs"/>
              </a:rPr>
              <a:t>JK</a:t>
            </a:r>
            <a:r>
              <a:rPr lang="zh-CN" altLang="en-US" sz="1200" kern="1200" baseline="0" dirty="0">
                <a:solidFill>
                  <a:schemeClr val="tx1"/>
                </a:solidFill>
                <a:latin typeface="Arial" charset="0"/>
                <a:ea typeface="宋体" pitchFamily="2" charset="-122"/>
                <a:cs typeface="+mn-cs"/>
              </a:rPr>
              <a:t>水库位于垃圾填埋场附近，有极高的溶解碳，无机碳可能来自于有机质的降解，因此有较低的未定碳同位素值</a:t>
            </a:r>
            <a:r>
              <a:rPr lang="en-US" altLang="zh-CN" sz="1200" kern="1200" baseline="0" dirty="0">
                <a:solidFill>
                  <a:schemeClr val="tx1"/>
                </a:solidFill>
                <a:latin typeface="Arial" charset="0"/>
                <a:ea typeface="宋体" pitchFamily="2" charset="-122"/>
                <a:cs typeface="+mn-cs"/>
              </a:rPr>
              <a:t>-36</a:t>
            </a:r>
            <a:r>
              <a:rPr lang="zh-CN" altLang="en-US" sz="1200" kern="1200" baseline="0" dirty="0">
                <a:solidFill>
                  <a:schemeClr val="tx1"/>
                </a:solidFill>
                <a:latin typeface="Arial" charset="0"/>
                <a:ea typeface="宋体" pitchFamily="2" charset="-122"/>
                <a:cs typeface="+mn-cs"/>
              </a:rPr>
              <a:t>，其他的地点主要采用大气</a:t>
            </a:r>
            <a:r>
              <a:rPr lang="en-US" altLang="zh-CN" sz="1200" kern="1200" baseline="0" dirty="0">
                <a:solidFill>
                  <a:schemeClr val="tx1"/>
                </a:solidFill>
                <a:latin typeface="Arial" charset="0"/>
                <a:ea typeface="宋体" pitchFamily="2" charset="-122"/>
                <a:cs typeface="+mn-cs"/>
              </a:rPr>
              <a:t>CO2</a:t>
            </a:r>
            <a:r>
              <a:rPr lang="zh-CN" altLang="en-US" sz="1200" kern="1200" baseline="0" dirty="0">
                <a:solidFill>
                  <a:schemeClr val="tx1"/>
                </a:solidFill>
                <a:latin typeface="Arial" charset="0"/>
                <a:ea typeface="宋体" pitchFamily="2" charset="-122"/>
                <a:cs typeface="+mn-cs"/>
              </a:rPr>
              <a:t>固定，范围较为一致，</a:t>
            </a:r>
            <a:r>
              <a:rPr lang="en-US" altLang="zh-CN" sz="1200" kern="1200" baseline="0" dirty="0">
                <a:solidFill>
                  <a:schemeClr val="tx1"/>
                </a:solidFill>
                <a:latin typeface="Arial" charset="0"/>
                <a:ea typeface="宋体" pitchFamily="2" charset="-122"/>
                <a:cs typeface="+mn-cs"/>
              </a:rPr>
              <a:t>LHH</a:t>
            </a:r>
            <a:r>
              <a:rPr lang="zh-CN" altLang="en-US" sz="1200" kern="1200" baseline="0" dirty="0">
                <a:solidFill>
                  <a:schemeClr val="tx1"/>
                </a:solidFill>
                <a:latin typeface="Arial" charset="0"/>
                <a:ea typeface="宋体" pitchFamily="2" charset="-122"/>
                <a:cs typeface="+mn-cs"/>
              </a:rPr>
              <a:t>有最高的</a:t>
            </a:r>
            <a:r>
              <a:rPr lang="en-US" altLang="zh-CN" sz="1200" kern="1200" baseline="0" dirty="0">
                <a:solidFill>
                  <a:schemeClr val="tx1"/>
                </a:solidFill>
                <a:latin typeface="Arial" charset="0"/>
                <a:ea typeface="宋体" pitchFamily="2" charset="-122"/>
                <a:cs typeface="+mn-cs"/>
              </a:rPr>
              <a:t>POC</a:t>
            </a:r>
            <a:r>
              <a:rPr lang="zh-CN" altLang="en-US" sz="1200" kern="1200" baseline="0" dirty="0">
                <a:solidFill>
                  <a:schemeClr val="tx1"/>
                </a:solidFill>
                <a:latin typeface="Arial" charset="0"/>
                <a:ea typeface="宋体" pitchFamily="2" charset="-122"/>
                <a:cs typeface="+mn-cs"/>
              </a:rPr>
              <a:t>，稳定碳同位素值也较大，</a:t>
            </a:r>
            <a:r>
              <a:rPr lang="en-US" altLang="zh-CN" sz="1200" kern="1200" baseline="0" dirty="0">
                <a:solidFill>
                  <a:schemeClr val="tx1"/>
                </a:solidFill>
                <a:latin typeface="Arial" charset="0"/>
                <a:ea typeface="宋体" pitchFamily="2" charset="-122"/>
                <a:cs typeface="+mn-cs"/>
              </a:rPr>
              <a:t>-19</a:t>
            </a:r>
            <a:r>
              <a:rPr lang="zh-CN" altLang="en-US" sz="1200" kern="1200" baseline="0" dirty="0">
                <a:solidFill>
                  <a:schemeClr val="tx1"/>
                </a:solidFill>
                <a:latin typeface="Arial" charset="0"/>
                <a:ea typeface="宋体" pitchFamily="2" charset="-122"/>
                <a:cs typeface="+mn-cs"/>
              </a:rPr>
              <a:t>。这主要与浮游生物的生长速率有关，当生长速率过大，</a:t>
            </a:r>
            <a:r>
              <a:rPr lang="en-US" altLang="zh-CN" sz="1200" kern="1200" baseline="0" dirty="0">
                <a:solidFill>
                  <a:schemeClr val="tx1"/>
                </a:solidFill>
                <a:latin typeface="Arial" charset="0"/>
                <a:ea typeface="宋体" pitchFamily="2" charset="-122"/>
                <a:cs typeface="+mn-cs"/>
              </a:rPr>
              <a:t>CO2</a:t>
            </a:r>
            <a:r>
              <a:rPr lang="zh-CN" altLang="en-US" sz="1200" kern="1200" baseline="0" dirty="0">
                <a:solidFill>
                  <a:schemeClr val="tx1"/>
                </a:solidFill>
                <a:latin typeface="Arial" charset="0"/>
                <a:ea typeface="宋体" pitchFamily="2" charset="-122"/>
                <a:cs typeface="+mn-cs"/>
              </a:rPr>
              <a:t>的控制生长的因素，</a:t>
            </a:r>
            <a:r>
              <a:rPr lang="en-US" altLang="zh-CN" sz="1200" kern="1200" baseline="0" dirty="0">
                <a:solidFill>
                  <a:schemeClr val="tx1"/>
                </a:solidFill>
                <a:latin typeface="Arial" charset="0"/>
                <a:ea typeface="宋体" pitchFamily="2" charset="-122"/>
                <a:cs typeface="+mn-cs"/>
              </a:rPr>
              <a:t>C13</a:t>
            </a:r>
            <a:r>
              <a:rPr lang="zh-CN" altLang="en-US" sz="1200" kern="1200" baseline="0" dirty="0">
                <a:solidFill>
                  <a:schemeClr val="tx1"/>
                </a:solidFill>
                <a:latin typeface="Arial" charset="0"/>
                <a:ea typeface="宋体" pitchFamily="2" charset="-122"/>
                <a:cs typeface="+mn-cs"/>
              </a:rPr>
              <a:t>的含量就相对丰富。一般而言，有机质的降解顺序，从颗粒态到溶解态，从胶体到小分子溶解有机质，含氮丰富的有机质优先降解，因此胶体的</a:t>
            </a:r>
            <a:r>
              <a:rPr lang="en-US" altLang="zh-CN" sz="1200" kern="1200" baseline="0" dirty="0">
                <a:solidFill>
                  <a:schemeClr val="tx1"/>
                </a:solidFill>
                <a:latin typeface="Arial" charset="0"/>
                <a:ea typeface="宋体" pitchFamily="2" charset="-122"/>
                <a:cs typeface="+mn-cs"/>
              </a:rPr>
              <a:t>C/N</a:t>
            </a:r>
            <a:r>
              <a:rPr lang="zh-CN" altLang="en-US" sz="1200" kern="1200" baseline="0" dirty="0">
                <a:solidFill>
                  <a:schemeClr val="tx1"/>
                </a:solidFill>
                <a:latin typeface="Arial" charset="0"/>
                <a:ea typeface="宋体" pitchFamily="2" charset="-122"/>
                <a:cs typeface="+mn-cs"/>
              </a:rPr>
              <a:t>比值</a:t>
            </a:r>
            <a:r>
              <a:rPr lang="en-US" altLang="zh-CN" sz="1200" kern="1200" baseline="0" dirty="0">
                <a:solidFill>
                  <a:schemeClr val="tx1"/>
                </a:solidFill>
                <a:latin typeface="Arial" charset="0"/>
                <a:ea typeface="宋体" pitchFamily="2" charset="-122"/>
                <a:cs typeface="+mn-cs"/>
              </a:rPr>
              <a:t>》</a:t>
            </a:r>
            <a:r>
              <a:rPr lang="zh-CN" altLang="en-US" sz="1200" kern="1200" baseline="0" dirty="0">
                <a:solidFill>
                  <a:schemeClr val="tx1"/>
                </a:solidFill>
                <a:latin typeface="Arial" charset="0"/>
                <a:ea typeface="宋体" pitchFamily="2" charset="-122"/>
                <a:cs typeface="+mn-cs"/>
              </a:rPr>
              <a:t>颗粒物。当湖泊</a:t>
            </a:r>
            <a:r>
              <a:rPr lang="en-US" altLang="zh-CN" sz="1200" kern="1200" baseline="0" dirty="0">
                <a:solidFill>
                  <a:schemeClr val="tx1"/>
                </a:solidFill>
                <a:latin typeface="Arial" charset="0"/>
                <a:ea typeface="宋体" pitchFamily="2" charset="-122"/>
                <a:cs typeface="+mn-cs"/>
              </a:rPr>
              <a:t>DOC》6</a:t>
            </a:r>
            <a:r>
              <a:rPr lang="zh-CN" altLang="en-US" sz="1200" kern="1200" baseline="0" dirty="0">
                <a:solidFill>
                  <a:schemeClr val="tx1"/>
                </a:solidFill>
                <a:latin typeface="Arial" charset="0"/>
                <a:ea typeface="宋体" pitchFamily="2" charset="-122"/>
                <a:cs typeface="+mn-cs"/>
              </a:rPr>
              <a:t>，河流</a:t>
            </a:r>
            <a:r>
              <a:rPr lang="en-US" altLang="zh-CN" sz="1200" kern="1200" baseline="0" dirty="0">
                <a:solidFill>
                  <a:schemeClr val="tx1"/>
                </a:solidFill>
                <a:latin typeface="Arial" charset="0"/>
                <a:ea typeface="宋体" pitchFamily="2" charset="-122"/>
                <a:cs typeface="+mn-cs"/>
              </a:rPr>
              <a:t>DOC》3.5</a:t>
            </a:r>
            <a:r>
              <a:rPr lang="zh-CN" altLang="en-US" sz="1200" kern="1200" baseline="0" dirty="0">
                <a:solidFill>
                  <a:schemeClr val="tx1"/>
                </a:solidFill>
                <a:latin typeface="Arial" charset="0"/>
                <a:ea typeface="宋体" pitchFamily="2" charset="-122"/>
                <a:cs typeface="+mn-cs"/>
              </a:rPr>
              <a:t>，的极富营养水体中，颗粒物的</a:t>
            </a:r>
            <a:r>
              <a:rPr lang="en-US" altLang="zh-CN" sz="1200" kern="1200" baseline="0" dirty="0">
                <a:solidFill>
                  <a:schemeClr val="tx1"/>
                </a:solidFill>
                <a:latin typeface="Arial" charset="0"/>
                <a:ea typeface="宋体" pitchFamily="2" charset="-122"/>
                <a:cs typeface="+mn-cs"/>
              </a:rPr>
              <a:t>C/N</a:t>
            </a:r>
            <a:r>
              <a:rPr lang="zh-CN" altLang="en-US" sz="1200" kern="1200" baseline="0" dirty="0">
                <a:solidFill>
                  <a:schemeClr val="tx1"/>
                </a:solidFill>
                <a:latin typeface="Arial" charset="0"/>
                <a:ea typeface="宋体" pitchFamily="2" charset="-122"/>
                <a:cs typeface="+mn-cs"/>
              </a:rPr>
              <a:t>比值</a:t>
            </a:r>
            <a:r>
              <a:rPr lang="en-US" altLang="zh-CN" sz="1200" kern="1200" baseline="0" dirty="0">
                <a:solidFill>
                  <a:schemeClr val="tx1"/>
                </a:solidFill>
                <a:latin typeface="Arial" charset="0"/>
                <a:ea typeface="宋体" pitchFamily="2" charset="-122"/>
                <a:cs typeface="+mn-cs"/>
              </a:rPr>
              <a:t>》</a:t>
            </a:r>
            <a:r>
              <a:rPr lang="zh-CN" altLang="en-US" sz="1200" kern="1200" baseline="0" dirty="0">
                <a:solidFill>
                  <a:schemeClr val="tx1"/>
                </a:solidFill>
                <a:latin typeface="Arial" charset="0"/>
                <a:ea typeface="宋体" pitchFamily="2" charset="-122"/>
                <a:cs typeface="+mn-cs"/>
              </a:rPr>
              <a:t>胶体，这与这些水体的胶体中有大量的细菌病毒来源有关。因此</a:t>
            </a:r>
            <a:r>
              <a:rPr lang="en-US" altLang="zh-CN" sz="1200" kern="1200" baseline="0" dirty="0">
                <a:solidFill>
                  <a:schemeClr val="tx1"/>
                </a:solidFill>
                <a:latin typeface="Arial" charset="0"/>
                <a:ea typeface="宋体" pitchFamily="2" charset="-122"/>
                <a:cs typeface="+mn-cs"/>
              </a:rPr>
              <a:t>POM</a:t>
            </a:r>
            <a:r>
              <a:rPr lang="zh-CN" altLang="en-US" sz="1200" kern="1200" baseline="0" dirty="0">
                <a:solidFill>
                  <a:schemeClr val="tx1"/>
                </a:solidFill>
                <a:latin typeface="Arial" charset="0"/>
                <a:ea typeface="宋体" pitchFamily="2" charset="-122"/>
                <a:cs typeface="+mn-cs"/>
              </a:rPr>
              <a:t>以浮游生物，胶体以浮游生物，土壤有机质和细菌的混合来源。</a:t>
            </a:r>
            <a:endParaRPr lang="zh-CN" altLang="en-US" dirty="0"/>
          </a:p>
        </p:txBody>
      </p:sp>
      <p:sp>
        <p:nvSpPr>
          <p:cNvPr id="4" name="灯片编号占位符 3"/>
          <p:cNvSpPr>
            <a:spLocks noGrp="1"/>
          </p:cNvSpPr>
          <p:nvPr>
            <p:ph type="sldNum" sz="quarter" idx="10"/>
          </p:nvPr>
        </p:nvSpPr>
        <p:spPr/>
        <p:txBody>
          <a:bodyPr/>
          <a:lstStyle/>
          <a:p>
            <a:pPr>
              <a:defRPr/>
            </a:pPr>
            <a:fld id="{D845C81D-D8B7-4427-928C-83069B4B1C77}" type="slidenum">
              <a:rPr lang="en-US" altLang="zh-CN" smtClean="0"/>
              <a:pPr>
                <a:defRPr/>
              </a:pPr>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4580" name="灯片编号占位符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C52DD13-153F-410B-9306-A20F993733F0}" type="slidenum">
              <a:rPr lang="zh-CN" altLang="en-US" smtClean="0"/>
              <a:pPr eaLnBrk="1" hangingPunct="1">
                <a:defRPr/>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ACC784E-08F4-435E-AA6E-0B60213EFA0B}" type="slidenum">
              <a:rPr lang="zh-CN" altLang="en-US"/>
              <a:pPr/>
              <a:t>13</a:t>
            </a:fld>
            <a:endParaRPr lang="en-US" altLang="zh-CN"/>
          </a:p>
        </p:txBody>
      </p:sp>
      <p:sp>
        <p:nvSpPr>
          <p:cNvPr id="41987" name="Rectangle 2"/>
          <p:cNvSpPr>
            <a:spLocks noGrp="1" noRot="1" noChangeAspect="1" noChangeArrowheads="1" noTextEdit="1"/>
          </p:cNvSpPr>
          <p:nvPr>
            <p:ph type="sldImg"/>
          </p:nvPr>
        </p:nvSpPr>
        <p:spPr>
          <a:xfrm>
            <a:off x="917575" y="744538"/>
            <a:ext cx="4965700" cy="3724275"/>
          </a:xfrm>
          <a:solidFill>
            <a:srgbClr val="FFFFFF"/>
          </a:solidFill>
          <a:ln/>
        </p:spPr>
      </p:sp>
      <p:sp>
        <p:nvSpPr>
          <p:cNvPr id="41988" name="Rectangle 3"/>
          <p:cNvSpPr>
            <a:spLocks noGrp="1" noChangeArrowheads="1"/>
          </p:cNvSpPr>
          <p:nvPr>
            <p:ph type="body" idx="1"/>
          </p:nvPr>
        </p:nvSpPr>
        <p:spPr>
          <a:xfrm>
            <a:off x="989754" y="4697700"/>
            <a:ext cx="4989682" cy="4470139"/>
          </a:xfrm>
          <a:solidFill>
            <a:srgbClr val="FFFFFF"/>
          </a:solidFill>
          <a:ln>
            <a:solidFill>
              <a:srgbClr val="000000"/>
            </a:solidFill>
          </a:ln>
        </p:spPr>
        <p:txBody>
          <a:bodyPr/>
          <a:lstStyle/>
          <a:p>
            <a:pPr eaLnBrk="1" hangingPunct="1"/>
            <a:r>
              <a:rPr lang="en-US" altLang="zh-CN" sz="1200" kern="1200" dirty="0">
                <a:solidFill>
                  <a:schemeClr val="tx1"/>
                </a:solidFill>
                <a:effectLst/>
                <a:latin typeface="Arial" charset="0"/>
                <a:ea typeface="宋体" pitchFamily="2" charset="-122"/>
                <a:cs typeface="+mn-cs"/>
              </a:rPr>
              <a:t>Based on their disparate Δ</a:t>
            </a:r>
            <a:r>
              <a:rPr lang="en-US" altLang="zh-CN" sz="1200" kern="1200" baseline="30000" dirty="0">
                <a:solidFill>
                  <a:schemeClr val="tx1"/>
                </a:solidFill>
                <a:effectLst/>
                <a:latin typeface="Arial" charset="0"/>
                <a:ea typeface="宋体" pitchFamily="2" charset="-122"/>
                <a:cs typeface="+mn-cs"/>
              </a:rPr>
              <a:t>14</a:t>
            </a:r>
            <a:r>
              <a:rPr lang="en-US" altLang="zh-CN" sz="1200" kern="1200" dirty="0">
                <a:solidFill>
                  <a:schemeClr val="tx1"/>
                </a:solidFill>
                <a:effectLst/>
                <a:latin typeface="Arial" charset="0"/>
                <a:ea typeface="宋体" pitchFamily="2" charset="-122"/>
                <a:cs typeface="+mn-cs"/>
              </a:rPr>
              <a:t>C and δ</a:t>
            </a:r>
            <a:r>
              <a:rPr lang="en-US" altLang="zh-CN" sz="1200" kern="1200" baseline="30000" dirty="0">
                <a:solidFill>
                  <a:schemeClr val="tx1"/>
                </a:solidFill>
                <a:effectLst/>
                <a:latin typeface="Arial" charset="0"/>
                <a:ea typeface="宋体" pitchFamily="2" charset="-122"/>
                <a:cs typeface="+mn-cs"/>
              </a:rPr>
              <a:t>13</a:t>
            </a:r>
            <a:r>
              <a:rPr lang="en-US" altLang="zh-CN" sz="1200" kern="1200" dirty="0">
                <a:solidFill>
                  <a:schemeClr val="tx1"/>
                </a:solidFill>
                <a:effectLst/>
                <a:latin typeface="Arial" charset="0"/>
                <a:ea typeface="宋体" pitchFamily="2" charset="-122"/>
                <a:cs typeface="+mn-cs"/>
              </a:rPr>
              <a:t>C signatures, COM and POM samples are derived from various sources. In </a:t>
            </a:r>
            <a:r>
              <a:rPr lang="en-US" altLang="zh-CN" sz="1200" kern="1200" dirty="0" err="1">
                <a:solidFill>
                  <a:schemeClr val="tx1"/>
                </a:solidFill>
                <a:effectLst/>
                <a:latin typeface="Arial" charset="0"/>
                <a:ea typeface="宋体" pitchFamily="2" charset="-122"/>
                <a:cs typeface="+mn-cs"/>
              </a:rPr>
              <a:t>comparision</a:t>
            </a:r>
            <a:r>
              <a:rPr lang="en-US" altLang="zh-CN" sz="1200" kern="1200" dirty="0">
                <a:solidFill>
                  <a:schemeClr val="tx1"/>
                </a:solidFill>
                <a:effectLst/>
                <a:latin typeface="Arial" charset="0"/>
                <a:ea typeface="宋体" pitchFamily="2" charset="-122"/>
                <a:cs typeface="+mn-cs"/>
              </a:rPr>
              <a:t> with other investigations in fresh water, the Δ</a:t>
            </a:r>
            <a:r>
              <a:rPr lang="en-US" altLang="zh-CN" sz="1200" kern="1200" baseline="30000" dirty="0">
                <a:solidFill>
                  <a:schemeClr val="tx1"/>
                </a:solidFill>
                <a:effectLst/>
                <a:latin typeface="Arial" charset="0"/>
                <a:ea typeface="宋体" pitchFamily="2" charset="-122"/>
                <a:cs typeface="+mn-cs"/>
              </a:rPr>
              <a:t>14</a:t>
            </a:r>
            <a:r>
              <a:rPr lang="en-US" altLang="zh-CN" sz="1200" kern="1200" dirty="0">
                <a:solidFill>
                  <a:schemeClr val="tx1"/>
                </a:solidFill>
                <a:effectLst/>
                <a:latin typeface="Arial" charset="0"/>
                <a:ea typeface="宋体" pitchFamily="2" charset="-122"/>
                <a:cs typeface="+mn-cs"/>
              </a:rPr>
              <a:t>C values of COM in this investigation are quite different. For example, Δ</a:t>
            </a:r>
            <a:r>
              <a:rPr lang="en-US" altLang="zh-CN" sz="1200" kern="1200" baseline="30000" dirty="0">
                <a:solidFill>
                  <a:schemeClr val="tx1"/>
                </a:solidFill>
                <a:effectLst/>
                <a:latin typeface="Arial" charset="0"/>
                <a:ea typeface="宋体" pitchFamily="2" charset="-122"/>
                <a:cs typeface="+mn-cs"/>
              </a:rPr>
              <a:t>14</a:t>
            </a:r>
            <a:r>
              <a:rPr lang="en-US" altLang="zh-CN" sz="1200" kern="1200" dirty="0">
                <a:solidFill>
                  <a:schemeClr val="tx1"/>
                </a:solidFill>
                <a:effectLst/>
                <a:latin typeface="Arial" charset="0"/>
                <a:ea typeface="宋体" pitchFamily="2" charset="-122"/>
                <a:cs typeface="+mn-cs"/>
              </a:rPr>
              <a:t>C values of DOC, LW DOC, or HW DOC almost reflected contemporary radiocarbon signatures (Longworth et al., 2007; </a:t>
            </a:r>
            <a:r>
              <a:rPr lang="en-US" altLang="zh-CN" sz="1200" kern="1200" dirty="0" err="1">
                <a:solidFill>
                  <a:schemeClr val="tx1"/>
                </a:solidFill>
                <a:effectLst/>
                <a:latin typeface="Arial" charset="0"/>
                <a:ea typeface="宋体" pitchFamily="2" charset="-122"/>
                <a:cs typeface="+mn-cs"/>
              </a:rPr>
              <a:t>Zigah</a:t>
            </a:r>
            <a:r>
              <a:rPr lang="en-US" altLang="zh-CN" sz="1200" kern="1200" dirty="0">
                <a:solidFill>
                  <a:schemeClr val="tx1"/>
                </a:solidFill>
                <a:effectLst/>
                <a:latin typeface="Arial" charset="0"/>
                <a:ea typeface="宋体" pitchFamily="2" charset="-122"/>
                <a:cs typeface="+mn-cs"/>
              </a:rPr>
              <a:t> et al., 2011, 2014).</a:t>
            </a:r>
            <a:endParaRPr lang="zh-CN" altLang="en-US" sz="1400" dirty="0"/>
          </a:p>
          <a:p>
            <a:pPr eaLnBrk="1" hangingPunct="1"/>
            <a:r>
              <a:rPr lang="zh-CN" altLang="en-US" dirty="0"/>
              <a:t> </a:t>
            </a:r>
          </a:p>
          <a:p>
            <a:pPr eaLnBrk="1" hangingPunct="1"/>
            <a:endParaRPr lang="zh-CN" altLang="en-US" dirty="0"/>
          </a:p>
        </p:txBody>
      </p:sp>
    </p:spTree>
    <p:extLst>
      <p:ext uri="{BB962C8B-B14F-4D97-AF65-F5344CB8AC3E}">
        <p14:creationId xmlns:p14="http://schemas.microsoft.com/office/powerpoint/2010/main" val="1336786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ACC784E-08F4-435E-AA6E-0B60213EFA0B}" type="slidenum">
              <a:rPr lang="zh-CN" altLang="en-US"/>
              <a:pPr/>
              <a:t>14</a:t>
            </a:fld>
            <a:endParaRPr lang="en-US" altLang="zh-CN"/>
          </a:p>
        </p:txBody>
      </p:sp>
      <p:sp>
        <p:nvSpPr>
          <p:cNvPr id="41987" name="Rectangle 2"/>
          <p:cNvSpPr>
            <a:spLocks noGrp="1" noRot="1" noChangeAspect="1" noChangeArrowheads="1" noTextEdit="1"/>
          </p:cNvSpPr>
          <p:nvPr>
            <p:ph type="sldImg"/>
          </p:nvPr>
        </p:nvSpPr>
        <p:spPr>
          <a:xfrm>
            <a:off x="917575" y="744538"/>
            <a:ext cx="4965700" cy="3724275"/>
          </a:xfrm>
          <a:solidFill>
            <a:srgbClr val="FFFFFF"/>
          </a:solidFill>
          <a:ln/>
        </p:spPr>
      </p:sp>
      <p:sp>
        <p:nvSpPr>
          <p:cNvPr id="41988" name="Rectangle 3"/>
          <p:cNvSpPr>
            <a:spLocks noGrp="1" noChangeArrowheads="1"/>
          </p:cNvSpPr>
          <p:nvPr>
            <p:ph type="body" idx="1"/>
          </p:nvPr>
        </p:nvSpPr>
        <p:spPr>
          <a:xfrm>
            <a:off x="989754" y="4697700"/>
            <a:ext cx="4989682" cy="4470139"/>
          </a:xfrm>
          <a:solidFill>
            <a:srgbClr val="FFFFFF"/>
          </a:solidFill>
          <a:ln>
            <a:solidFill>
              <a:srgbClr val="000000"/>
            </a:solidFill>
          </a:ln>
        </p:spPr>
        <p:txBody>
          <a:bodyPr/>
          <a:lstStyle/>
          <a:p>
            <a:pPr eaLnBrk="1" hangingPunct="1"/>
            <a:r>
              <a:rPr lang="en-US" altLang="zh-CN" sz="1200" kern="1200" dirty="0">
                <a:solidFill>
                  <a:schemeClr val="tx1"/>
                </a:solidFill>
                <a:effectLst/>
                <a:latin typeface="Arial" charset="0"/>
                <a:ea typeface="宋体" pitchFamily="2" charset="-122"/>
                <a:cs typeface="+mn-cs"/>
              </a:rPr>
              <a:t>As shown in this Figure, ancient organic carbon accounted for 12.9% to 26.9%, and 20.0% to 33.5% in the lacustrine and riverine samples, respectively, further demonstrating that ancient OM is a significant component of the lacustrine and riverine COM and POM samples in the Pearl River basin. </a:t>
            </a:r>
            <a:r>
              <a:rPr lang="zh-CN" altLang="en-US" dirty="0"/>
              <a:t> </a:t>
            </a:r>
          </a:p>
          <a:p>
            <a:pPr eaLnBrk="1" hangingPunct="1"/>
            <a:endParaRPr lang="zh-CN" altLang="en-US" dirty="0"/>
          </a:p>
        </p:txBody>
      </p:sp>
    </p:spTree>
    <p:extLst>
      <p:ext uri="{BB962C8B-B14F-4D97-AF65-F5344CB8AC3E}">
        <p14:creationId xmlns:p14="http://schemas.microsoft.com/office/powerpoint/2010/main" val="2888652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itchFamily="34" charset="0"/>
                <a:ea typeface="宋体" pitchFamily="2" charset="-122"/>
              </a:defRPr>
            </a:lvl1pPr>
            <a:lvl2pPr marL="742950" indent="-285750">
              <a:defRPr kumimoji="1" sz="2400">
                <a:solidFill>
                  <a:schemeClr val="tx1"/>
                </a:solidFill>
                <a:latin typeface="Tahoma" pitchFamily="34" charset="0"/>
                <a:ea typeface="宋体" pitchFamily="2" charset="-122"/>
              </a:defRPr>
            </a:lvl2pPr>
            <a:lvl3pPr marL="1143000" indent="-228600">
              <a:defRPr kumimoji="1" sz="2400">
                <a:solidFill>
                  <a:schemeClr val="tx1"/>
                </a:solidFill>
                <a:latin typeface="Tahoma" pitchFamily="34" charset="0"/>
                <a:ea typeface="宋体" pitchFamily="2" charset="-122"/>
              </a:defRPr>
            </a:lvl3pPr>
            <a:lvl4pPr marL="1600200" indent="-228600">
              <a:defRPr kumimoji="1" sz="2400">
                <a:solidFill>
                  <a:schemeClr val="tx1"/>
                </a:solidFill>
                <a:latin typeface="Tahoma" pitchFamily="34" charset="0"/>
                <a:ea typeface="宋体" pitchFamily="2" charset="-122"/>
              </a:defRPr>
            </a:lvl4pPr>
            <a:lvl5pPr marL="2057400" indent="-22860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fld id="{3626AC38-B87E-4F3B-8A0D-92B8B41B5704}" type="slidenum">
              <a:rPr lang="zh-CN" altLang="en-US" sz="1200" smtClean="0"/>
              <a:pPr/>
              <a:t>15</a:t>
            </a:fld>
            <a:endParaRPr lang="en-US" altLang="zh-CN" sz="1200"/>
          </a:p>
        </p:txBody>
      </p:sp>
      <p:sp>
        <p:nvSpPr>
          <p:cNvPr id="71683" name="Rectangle 2"/>
          <p:cNvSpPr>
            <a:spLocks noGrp="1" noRot="1" noChangeAspect="1" noChangeArrowheads="1" noTextEdit="1"/>
          </p:cNvSpPr>
          <p:nvPr>
            <p:ph type="sldImg"/>
          </p:nvPr>
        </p:nvSpPr>
        <p:spPr>
          <a:xfrm>
            <a:off x="900113" y="747713"/>
            <a:ext cx="4965700" cy="3725862"/>
          </a:xfrm>
          <a:solidFill>
            <a:srgbClr val="FFFFFF"/>
          </a:solidFill>
          <a:ln/>
        </p:spPr>
      </p:sp>
      <p:sp>
        <p:nvSpPr>
          <p:cNvPr id="71684" name="Rectangle 3"/>
          <p:cNvSpPr>
            <a:spLocks noGrp="1" noChangeArrowheads="1"/>
          </p:cNvSpPr>
          <p:nvPr>
            <p:ph type="body" idx="1"/>
          </p:nvPr>
        </p:nvSpPr>
        <p:spPr>
          <a:xfrm>
            <a:off x="984250" y="4703763"/>
            <a:ext cx="4962525" cy="4475163"/>
          </a:xfrm>
          <a:solidFill>
            <a:srgbClr val="FFFFFF"/>
          </a:solidFill>
          <a:ln>
            <a:solidFill>
              <a:srgbClr val="000000"/>
            </a:solidFill>
          </a:ln>
        </p:spPr>
        <p:txBody>
          <a:bodyPr/>
          <a:lstStyle/>
          <a:p>
            <a:pPr eaLnBrk="1" hangingPunct="1"/>
            <a:endParaRPr lang="zh-CN" altLang="en-US" sz="1400">
              <a:latin typeface="宋体" pitchFamily="2" charset="-122"/>
            </a:endParaRPr>
          </a:p>
          <a:p>
            <a:pPr eaLnBrk="1" hangingPunct="1"/>
            <a:endParaRPr lang="zh-CN" altLang="en-US" sz="1400"/>
          </a:p>
          <a:p>
            <a:pPr eaLnBrk="1" hangingPunct="1"/>
            <a:r>
              <a:rPr lang="zh-CN" altLang="en-US"/>
              <a:t> </a:t>
            </a:r>
          </a:p>
          <a:p>
            <a:pPr eaLnBrk="1" hangingPunct="1"/>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通过核磁分析可以发现自然水体中有机质的主要成分是烷基碳和烷氧基碳，约占到总量的</a:t>
            </a:r>
            <a:r>
              <a:rPr lang="en-US" altLang="zh-CN" dirty="0"/>
              <a:t>50%-60%</a:t>
            </a:r>
            <a:r>
              <a:rPr lang="zh-CN" altLang="en-US" dirty="0"/>
              <a:t>。颗粒有机质有更多的烷基碳，胶体有机制有更多的烷氧基碳。对于胶体有机质而言，湖泊胶体有机质有更多的烷氧基碳和二氧烷基碳，河流胶体有机质有更多的羧基碳和芳香碳。芳香碳一般来自于木质素和单宁酸，因此河流胶体有机质有更多的陆源来源，羧基碳一般有芳香酮、脂环碳化合物的氧化产生，因此与湖泊相比，河流胶体有机质的降解程度更高。</a:t>
            </a:r>
          </a:p>
        </p:txBody>
      </p:sp>
      <p:sp>
        <p:nvSpPr>
          <p:cNvPr id="4" name="灯片编号占位符 3"/>
          <p:cNvSpPr>
            <a:spLocks noGrp="1"/>
          </p:cNvSpPr>
          <p:nvPr>
            <p:ph type="sldNum" sz="quarter" idx="10"/>
          </p:nvPr>
        </p:nvSpPr>
        <p:spPr/>
        <p:txBody>
          <a:bodyPr/>
          <a:lstStyle/>
          <a:p>
            <a:pPr>
              <a:defRPr/>
            </a:pPr>
            <a:fld id="{D845C81D-D8B7-4427-928C-83069B4B1C77}" type="slidenum">
              <a:rPr lang="en-US" altLang="zh-CN" smtClean="0"/>
              <a:pPr>
                <a:defRPr/>
              </a:pPr>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ln/>
        </p:spPr>
      </p:sp>
      <p:sp>
        <p:nvSpPr>
          <p:cNvPr id="60419" name="备注占位符 2"/>
          <p:cNvSpPr>
            <a:spLocks noGrp="1"/>
          </p:cNvSpPr>
          <p:nvPr>
            <p:ph type="body" idx="1"/>
          </p:nvPr>
        </p:nvSpPr>
        <p:spPr>
          <a:noFill/>
          <a:ln/>
        </p:spPr>
        <p:txBody>
          <a:bodyPr/>
          <a:lstStyle/>
          <a:p>
            <a:r>
              <a:rPr lang="zh-CN" altLang="en-US" dirty="0"/>
              <a:t>有机质在腐殖化的过程中，会发生交联、去质子化。因此非质子碳可以用来评价有机质的腐殖化程度，</a:t>
            </a:r>
            <a:r>
              <a:rPr lang="zh-CN" altLang="en-US" sz="1200" kern="1200" baseline="0" dirty="0">
                <a:solidFill>
                  <a:schemeClr val="tx1"/>
                </a:solidFill>
                <a:latin typeface="Arial" charset="0"/>
                <a:ea typeface="宋体" pitchFamily="2" charset="-122"/>
                <a:cs typeface="+mn-cs"/>
              </a:rPr>
              <a:t>。非质子碳谱图化学位移</a:t>
            </a:r>
          </a:p>
          <a:p>
            <a:r>
              <a:rPr lang="zh-CN" altLang="en-US" sz="1200" kern="1200" baseline="0" dirty="0">
                <a:solidFill>
                  <a:schemeClr val="tx1"/>
                </a:solidFill>
                <a:latin typeface="Arial" charset="0"/>
                <a:ea typeface="宋体" pitchFamily="2" charset="-122"/>
                <a:cs typeface="+mn-cs"/>
              </a:rPr>
              <a:t>在</a:t>
            </a:r>
            <a:r>
              <a:rPr lang="en-US" altLang="zh-CN" sz="1200" kern="1200" baseline="0" dirty="0">
                <a:solidFill>
                  <a:schemeClr val="tx1"/>
                </a:solidFill>
                <a:latin typeface="Arial" charset="0"/>
                <a:ea typeface="宋体" pitchFamily="2" charset="-122"/>
                <a:cs typeface="+mn-cs"/>
              </a:rPr>
              <a:t>5-60 </a:t>
            </a:r>
            <a:r>
              <a:rPr lang="en-US" altLang="zh-CN" sz="1200" kern="1200" baseline="0" dirty="0" err="1">
                <a:solidFill>
                  <a:schemeClr val="tx1"/>
                </a:solidFill>
                <a:latin typeface="Arial" charset="0"/>
                <a:ea typeface="宋体" pitchFamily="2" charset="-122"/>
                <a:cs typeface="+mn-cs"/>
              </a:rPr>
              <a:t>ppm</a:t>
            </a:r>
            <a:r>
              <a:rPr lang="en-US" altLang="zh-CN" sz="1200" kern="1200" baseline="0" dirty="0">
                <a:solidFill>
                  <a:schemeClr val="tx1"/>
                </a:solidFill>
                <a:latin typeface="Arial" charset="0"/>
                <a:ea typeface="宋体" pitchFamily="2" charset="-122"/>
                <a:cs typeface="+mn-cs"/>
              </a:rPr>
              <a:t> </a:t>
            </a:r>
            <a:r>
              <a:rPr lang="zh-CN" altLang="en-US" sz="1200" kern="1200" baseline="0" dirty="0">
                <a:solidFill>
                  <a:schemeClr val="tx1"/>
                </a:solidFill>
                <a:latin typeface="Arial" charset="0"/>
                <a:ea typeface="宋体" pitchFamily="2" charset="-122"/>
                <a:cs typeface="+mn-cs"/>
              </a:rPr>
              <a:t>的信号一般代表流动性的</a:t>
            </a:r>
            <a:r>
              <a:rPr lang="en-US" altLang="zh-CN" sz="1200" kern="1200" baseline="0" dirty="0">
                <a:solidFill>
                  <a:schemeClr val="tx1"/>
                </a:solidFill>
                <a:latin typeface="Arial" charset="0"/>
                <a:ea typeface="宋体" pitchFamily="2" charset="-122"/>
                <a:cs typeface="+mn-cs"/>
              </a:rPr>
              <a:t>OCH3</a:t>
            </a:r>
            <a:r>
              <a:rPr lang="zh-CN" altLang="en-US" sz="1200" kern="1200" baseline="0" dirty="0">
                <a:solidFill>
                  <a:schemeClr val="tx1"/>
                </a:solidFill>
                <a:latin typeface="Arial" charset="0"/>
                <a:ea typeface="宋体" pitchFamily="2" charset="-122"/>
                <a:cs typeface="+mn-cs"/>
              </a:rPr>
              <a:t>、</a:t>
            </a:r>
            <a:r>
              <a:rPr lang="en-US" altLang="zh-CN" sz="1200" kern="1200" baseline="0" dirty="0">
                <a:solidFill>
                  <a:schemeClr val="tx1"/>
                </a:solidFill>
                <a:latin typeface="Arial" charset="0"/>
                <a:ea typeface="宋体" pitchFamily="2" charset="-122"/>
                <a:cs typeface="+mn-cs"/>
              </a:rPr>
              <a:t>CH2</a:t>
            </a:r>
            <a:r>
              <a:rPr lang="zh-CN" altLang="en-US" sz="1200" kern="1200" baseline="0" dirty="0">
                <a:solidFill>
                  <a:schemeClr val="tx1"/>
                </a:solidFill>
                <a:latin typeface="Arial" charset="0"/>
                <a:ea typeface="宋体" pitchFamily="2" charset="-122"/>
                <a:cs typeface="+mn-cs"/>
              </a:rPr>
              <a:t>、和</a:t>
            </a:r>
            <a:r>
              <a:rPr lang="en-US" altLang="zh-CN" sz="1200" kern="1200" baseline="0" dirty="0">
                <a:solidFill>
                  <a:schemeClr val="tx1"/>
                </a:solidFill>
                <a:latin typeface="Arial" charset="0"/>
                <a:ea typeface="宋体" pitchFamily="2" charset="-122"/>
                <a:cs typeface="+mn-cs"/>
              </a:rPr>
              <a:t>CCH3 </a:t>
            </a:r>
            <a:r>
              <a:rPr lang="zh-CN" altLang="en-US" sz="1200" kern="1200" baseline="0" dirty="0">
                <a:solidFill>
                  <a:schemeClr val="tx1"/>
                </a:solidFill>
                <a:latin typeface="Arial" charset="0"/>
                <a:ea typeface="宋体" pitchFamily="2" charset="-122"/>
                <a:cs typeface="+mn-cs"/>
              </a:rPr>
              <a:t>结构。</a:t>
            </a:r>
            <a:r>
              <a:rPr lang="en-US" altLang="zh-CN" sz="1200" kern="1200" baseline="0" dirty="0">
                <a:solidFill>
                  <a:schemeClr val="tx1"/>
                </a:solidFill>
                <a:latin typeface="Arial" charset="0"/>
                <a:ea typeface="宋体" pitchFamily="2" charset="-122"/>
                <a:cs typeface="+mn-cs"/>
              </a:rPr>
              <a:t>Helms </a:t>
            </a:r>
            <a:r>
              <a:rPr lang="zh-CN" altLang="en-US" sz="1200" kern="1200" baseline="0" dirty="0">
                <a:solidFill>
                  <a:schemeClr val="tx1"/>
                </a:solidFill>
                <a:latin typeface="Arial" charset="0"/>
                <a:ea typeface="宋体" pitchFamily="2" charset="-122"/>
                <a:cs typeface="+mn-cs"/>
              </a:rPr>
              <a:t>等（</a:t>
            </a:r>
            <a:r>
              <a:rPr lang="en-US" altLang="zh-CN" sz="1200" kern="1200" baseline="0" dirty="0">
                <a:solidFill>
                  <a:schemeClr val="tx1"/>
                </a:solidFill>
                <a:latin typeface="Arial" charset="0"/>
                <a:ea typeface="宋体" pitchFamily="2" charset="-122"/>
                <a:cs typeface="+mn-cs"/>
              </a:rPr>
              <a:t>2012</a:t>
            </a:r>
            <a:r>
              <a:rPr lang="zh-CN" altLang="en-US" sz="1200" kern="1200" baseline="0" dirty="0">
                <a:solidFill>
                  <a:schemeClr val="tx1"/>
                </a:solidFill>
                <a:latin typeface="Arial" charset="0"/>
                <a:ea typeface="宋体" pitchFamily="2" charset="-122"/>
                <a:cs typeface="+mn-cs"/>
              </a:rPr>
              <a:t>）报道非质子化的芳香碳一般由高温、高度交联产生、或者来自于沥青，在自然环境难以降解。而新鲜的有机质首先在烷氧基（</a:t>
            </a:r>
            <a:r>
              <a:rPr lang="en-US" altLang="zh-CN" sz="1200" kern="1200" baseline="0" dirty="0">
                <a:solidFill>
                  <a:schemeClr val="tx1"/>
                </a:solidFill>
                <a:latin typeface="Arial" charset="0"/>
                <a:ea typeface="宋体" pitchFamily="2" charset="-122"/>
                <a:cs typeface="+mn-cs"/>
              </a:rPr>
              <a:t>60-114 </a:t>
            </a:r>
            <a:r>
              <a:rPr lang="en-US" altLang="zh-CN" sz="1200" kern="1200" baseline="0" dirty="0" err="1">
                <a:solidFill>
                  <a:schemeClr val="tx1"/>
                </a:solidFill>
                <a:latin typeface="Arial" charset="0"/>
                <a:ea typeface="宋体" pitchFamily="2" charset="-122"/>
                <a:cs typeface="+mn-cs"/>
              </a:rPr>
              <a:t>ppm</a:t>
            </a:r>
            <a:r>
              <a:rPr lang="zh-CN" altLang="en-US" sz="1200" kern="1200" baseline="0" dirty="0">
                <a:solidFill>
                  <a:schemeClr val="tx1"/>
                </a:solidFill>
                <a:latin typeface="Arial" charset="0"/>
                <a:ea typeface="宋体" pitchFamily="2" charset="-122"/>
                <a:cs typeface="+mn-cs"/>
              </a:rPr>
              <a:t>）上发生去质子化。因此在本研究中，通过对烷氧基区域非质子碳的定量来衡量有机质的非质子化程度，结果表明</a:t>
            </a:r>
            <a:r>
              <a:rPr lang="en-US" altLang="zh-CN" sz="1200" kern="1200" baseline="0" dirty="0">
                <a:solidFill>
                  <a:schemeClr val="tx1"/>
                </a:solidFill>
                <a:latin typeface="Arial" charset="0"/>
                <a:ea typeface="宋体" pitchFamily="2" charset="-122"/>
                <a:cs typeface="+mn-cs"/>
              </a:rPr>
              <a:t>POM </a:t>
            </a:r>
            <a:r>
              <a:rPr lang="zh-CN" altLang="en-US" sz="1200" kern="1200" baseline="0" dirty="0">
                <a:solidFill>
                  <a:schemeClr val="tx1"/>
                </a:solidFill>
                <a:latin typeface="Arial" charset="0"/>
                <a:ea typeface="宋体" pitchFamily="2" charset="-122"/>
                <a:cs typeface="+mn-cs"/>
              </a:rPr>
              <a:t>和</a:t>
            </a:r>
            <a:r>
              <a:rPr lang="en-US" altLang="zh-CN" sz="1200" kern="1200" baseline="0" dirty="0">
                <a:solidFill>
                  <a:schemeClr val="tx1"/>
                </a:solidFill>
                <a:latin typeface="Arial" charset="0"/>
                <a:ea typeface="宋体" pitchFamily="2" charset="-122"/>
                <a:cs typeface="+mn-cs"/>
              </a:rPr>
              <a:t>COM </a:t>
            </a:r>
            <a:r>
              <a:rPr lang="zh-CN" altLang="en-US" sz="1200" kern="1200" baseline="0" dirty="0">
                <a:solidFill>
                  <a:schemeClr val="tx1"/>
                </a:solidFill>
                <a:latin typeface="Arial" charset="0"/>
                <a:ea typeface="宋体" pitchFamily="2" charset="-122"/>
                <a:cs typeface="+mn-cs"/>
              </a:rPr>
              <a:t>的腐殖化程度较低。其中，</a:t>
            </a:r>
            <a:r>
              <a:rPr lang="en-US" altLang="zh-CN" sz="1200" kern="1200" baseline="0" dirty="0">
                <a:solidFill>
                  <a:schemeClr val="tx1"/>
                </a:solidFill>
                <a:latin typeface="Arial" charset="0"/>
                <a:ea typeface="宋体" pitchFamily="2" charset="-122"/>
                <a:cs typeface="+mn-cs"/>
              </a:rPr>
              <a:t>POM </a:t>
            </a:r>
            <a:r>
              <a:rPr lang="zh-CN" altLang="en-US" sz="1200" kern="1200" baseline="0" dirty="0">
                <a:solidFill>
                  <a:schemeClr val="tx1"/>
                </a:solidFill>
                <a:latin typeface="Arial" charset="0"/>
                <a:ea typeface="宋体" pitchFamily="2" charset="-122"/>
                <a:cs typeface="+mn-cs"/>
              </a:rPr>
              <a:t>的腐殖化系数为</a:t>
            </a:r>
            <a:r>
              <a:rPr lang="en-US" altLang="zh-CN" sz="1200" kern="1200" baseline="0" dirty="0">
                <a:solidFill>
                  <a:schemeClr val="tx1"/>
                </a:solidFill>
                <a:latin typeface="Arial" charset="0"/>
                <a:ea typeface="宋体" pitchFamily="2" charset="-122"/>
                <a:cs typeface="+mn-cs"/>
              </a:rPr>
              <a:t>11%-14%</a:t>
            </a:r>
            <a:r>
              <a:rPr lang="zh-CN" altLang="en-US" sz="1200" kern="1200" baseline="0" dirty="0">
                <a:solidFill>
                  <a:schemeClr val="tx1"/>
                </a:solidFill>
                <a:latin typeface="Arial" charset="0"/>
                <a:ea typeface="宋体" pitchFamily="2" charset="-122"/>
                <a:cs typeface="+mn-cs"/>
              </a:rPr>
              <a:t>，</a:t>
            </a:r>
            <a:r>
              <a:rPr lang="en-US" altLang="zh-CN" sz="1200" kern="1200" baseline="0" dirty="0">
                <a:solidFill>
                  <a:schemeClr val="tx1"/>
                </a:solidFill>
                <a:latin typeface="Arial" charset="0"/>
                <a:ea typeface="宋体" pitchFamily="2" charset="-122"/>
                <a:cs typeface="+mn-cs"/>
              </a:rPr>
              <a:t>COM </a:t>
            </a:r>
            <a:r>
              <a:rPr lang="zh-CN" altLang="en-US" sz="1200" kern="1200" baseline="0" dirty="0">
                <a:solidFill>
                  <a:schemeClr val="tx1"/>
                </a:solidFill>
                <a:latin typeface="Arial" charset="0"/>
                <a:ea typeface="宋体" pitchFamily="2" charset="-122"/>
                <a:cs typeface="+mn-cs"/>
              </a:rPr>
              <a:t>样品为</a:t>
            </a:r>
            <a:r>
              <a:rPr lang="en-US" altLang="zh-CN" sz="1200" kern="1200" baseline="0" dirty="0">
                <a:solidFill>
                  <a:schemeClr val="tx1"/>
                </a:solidFill>
                <a:latin typeface="Arial" charset="0"/>
                <a:ea typeface="宋体" pitchFamily="2" charset="-122"/>
                <a:cs typeface="+mn-cs"/>
              </a:rPr>
              <a:t>9%-18%</a:t>
            </a:r>
            <a:r>
              <a:rPr lang="zh-CN" altLang="en-US" sz="1200" kern="1200" baseline="0" dirty="0">
                <a:solidFill>
                  <a:schemeClr val="tx1"/>
                </a:solidFill>
                <a:latin typeface="Arial" charset="0"/>
                <a:ea typeface="宋体" pitchFamily="2" charset="-122"/>
                <a:cs typeface="+mn-cs"/>
              </a:rPr>
              <a:t>。</a:t>
            </a:r>
            <a:r>
              <a:rPr lang="en-US" altLang="zh-CN" sz="1200" kern="1200" baseline="0" dirty="0">
                <a:solidFill>
                  <a:schemeClr val="tx1"/>
                </a:solidFill>
                <a:latin typeface="Arial" charset="0"/>
                <a:ea typeface="宋体" pitchFamily="2" charset="-122"/>
                <a:cs typeface="+mn-cs"/>
              </a:rPr>
              <a:t>COM </a:t>
            </a:r>
            <a:r>
              <a:rPr lang="zh-CN" altLang="en-US" sz="1200" kern="1200" baseline="0" dirty="0">
                <a:solidFill>
                  <a:schemeClr val="tx1"/>
                </a:solidFill>
                <a:latin typeface="Arial" charset="0"/>
                <a:ea typeface="宋体" pitchFamily="2" charset="-122"/>
                <a:cs typeface="+mn-cs"/>
              </a:rPr>
              <a:t>样品的腐殖化系数大于</a:t>
            </a:r>
            <a:r>
              <a:rPr lang="en-US" altLang="zh-CN" sz="1200" kern="1200" baseline="0" dirty="0">
                <a:solidFill>
                  <a:schemeClr val="tx1"/>
                </a:solidFill>
                <a:latin typeface="Arial" charset="0"/>
                <a:ea typeface="宋体" pitchFamily="2" charset="-122"/>
                <a:cs typeface="+mn-cs"/>
              </a:rPr>
              <a:t>POM</a:t>
            </a:r>
            <a:r>
              <a:rPr lang="zh-CN" altLang="en-US" sz="1200" kern="1200" baseline="0" dirty="0">
                <a:solidFill>
                  <a:schemeClr val="tx1"/>
                </a:solidFill>
                <a:latin typeface="Arial" charset="0"/>
                <a:ea typeface="宋体" pitchFamily="2" charset="-122"/>
                <a:cs typeface="+mn-cs"/>
              </a:rPr>
              <a:t>（。东江水体中的有机质以藻类来源为主，腐殖化程度较低，高度交联的有机质较少，因此可以用芳香碳区域的非质子化碳估计</a:t>
            </a:r>
            <a:r>
              <a:rPr lang="en-US" altLang="zh-CN" sz="1200" kern="1200" baseline="0" dirty="0">
                <a:solidFill>
                  <a:schemeClr val="tx1"/>
                </a:solidFill>
                <a:latin typeface="Arial" charset="0"/>
                <a:ea typeface="宋体" pitchFamily="2" charset="-122"/>
                <a:cs typeface="+mn-cs"/>
              </a:rPr>
              <a:t>POM </a:t>
            </a:r>
            <a:r>
              <a:rPr lang="zh-CN" altLang="en-US" sz="1200" kern="1200" baseline="0" dirty="0">
                <a:solidFill>
                  <a:schemeClr val="tx1"/>
                </a:solidFill>
                <a:latin typeface="Arial" charset="0"/>
                <a:ea typeface="宋体" pitchFamily="2" charset="-122"/>
                <a:cs typeface="+mn-cs"/>
              </a:rPr>
              <a:t>和</a:t>
            </a:r>
            <a:r>
              <a:rPr lang="en-US" altLang="zh-CN" sz="1200" kern="1200" baseline="0" dirty="0">
                <a:solidFill>
                  <a:schemeClr val="tx1"/>
                </a:solidFill>
                <a:latin typeface="Arial" charset="0"/>
                <a:ea typeface="宋体" pitchFamily="2" charset="-122"/>
                <a:cs typeface="+mn-cs"/>
              </a:rPr>
              <a:t>COM </a:t>
            </a:r>
            <a:r>
              <a:rPr lang="zh-CN" altLang="en-US" sz="1200" kern="1200" baseline="0" dirty="0">
                <a:solidFill>
                  <a:schemeClr val="tx1"/>
                </a:solidFill>
                <a:latin typeface="Arial" charset="0"/>
                <a:ea typeface="宋体" pitchFamily="2" charset="-122"/>
                <a:cs typeface="+mn-cs"/>
              </a:rPr>
              <a:t>中碳黑（</a:t>
            </a:r>
            <a:r>
              <a:rPr lang="en-US" altLang="zh-CN" sz="1200" kern="1200" baseline="0" dirty="0">
                <a:solidFill>
                  <a:schemeClr val="tx1"/>
                </a:solidFill>
                <a:latin typeface="Arial" charset="0"/>
                <a:ea typeface="宋体" pitchFamily="2" charset="-122"/>
                <a:cs typeface="+mn-cs"/>
              </a:rPr>
              <a:t>BC</a:t>
            </a:r>
            <a:r>
              <a:rPr lang="zh-CN" altLang="en-US" sz="1200" kern="1200" baseline="0" dirty="0">
                <a:solidFill>
                  <a:schemeClr val="tx1"/>
                </a:solidFill>
                <a:latin typeface="Arial" charset="0"/>
                <a:ea typeface="宋体" pitchFamily="2" charset="-122"/>
                <a:cs typeface="+mn-cs"/>
              </a:rPr>
              <a:t>）的含量，结果表明</a:t>
            </a:r>
            <a:r>
              <a:rPr lang="en-US" altLang="zh-CN" sz="1200" kern="1200" baseline="0" dirty="0">
                <a:solidFill>
                  <a:schemeClr val="tx1"/>
                </a:solidFill>
                <a:latin typeface="Arial" charset="0"/>
                <a:ea typeface="宋体" pitchFamily="2" charset="-122"/>
                <a:cs typeface="+mn-cs"/>
              </a:rPr>
              <a:t>POM </a:t>
            </a:r>
            <a:r>
              <a:rPr lang="zh-CN" altLang="en-US" sz="1200" kern="1200" baseline="0" dirty="0">
                <a:solidFill>
                  <a:schemeClr val="tx1"/>
                </a:solidFill>
                <a:latin typeface="Arial" charset="0"/>
                <a:ea typeface="宋体" pitchFamily="2" charset="-122"/>
                <a:cs typeface="+mn-cs"/>
              </a:rPr>
              <a:t>中</a:t>
            </a:r>
            <a:r>
              <a:rPr lang="en-US" altLang="zh-CN" sz="1200" kern="1200" baseline="0" dirty="0">
                <a:solidFill>
                  <a:schemeClr val="tx1"/>
                </a:solidFill>
                <a:latin typeface="Arial" charset="0"/>
                <a:ea typeface="宋体" pitchFamily="2" charset="-122"/>
                <a:cs typeface="+mn-cs"/>
              </a:rPr>
              <a:t>BC/OC%</a:t>
            </a:r>
            <a:r>
              <a:rPr lang="zh-CN" altLang="en-US" sz="1200" kern="1200" baseline="0" dirty="0">
                <a:solidFill>
                  <a:schemeClr val="tx1"/>
                </a:solidFill>
                <a:latin typeface="Arial" charset="0"/>
                <a:ea typeface="宋体" pitchFamily="2" charset="-122"/>
                <a:cs typeface="+mn-cs"/>
              </a:rPr>
              <a:t>为</a:t>
            </a:r>
            <a:r>
              <a:rPr lang="en-US" altLang="zh-CN" sz="1200" kern="1200" baseline="0" dirty="0">
                <a:solidFill>
                  <a:schemeClr val="tx1"/>
                </a:solidFill>
                <a:latin typeface="Arial" charset="0"/>
                <a:ea typeface="宋体" pitchFamily="2" charset="-122"/>
                <a:cs typeface="+mn-cs"/>
              </a:rPr>
              <a:t>5.8%-6.3%</a:t>
            </a:r>
            <a:r>
              <a:rPr lang="zh-CN" altLang="en-US" sz="1200" kern="1200" baseline="0" dirty="0">
                <a:solidFill>
                  <a:schemeClr val="tx1"/>
                </a:solidFill>
                <a:latin typeface="Arial" charset="0"/>
                <a:ea typeface="宋体" pitchFamily="2" charset="-122"/>
                <a:cs typeface="+mn-cs"/>
              </a:rPr>
              <a:t>，</a:t>
            </a:r>
            <a:r>
              <a:rPr lang="en-US" altLang="zh-CN" sz="1200" kern="1200" baseline="0" dirty="0">
                <a:solidFill>
                  <a:schemeClr val="tx1"/>
                </a:solidFill>
                <a:latin typeface="Arial" charset="0"/>
                <a:ea typeface="宋体" pitchFamily="2" charset="-122"/>
                <a:cs typeface="+mn-cs"/>
              </a:rPr>
              <a:t>COM </a:t>
            </a:r>
            <a:r>
              <a:rPr lang="zh-CN" altLang="en-US" sz="1200" kern="1200" baseline="0" dirty="0">
                <a:solidFill>
                  <a:schemeClr val="tx1"/>
                </a:solidFill>
                <a:latin typeface="Arial" charset="0"/>
                <a:ea typeface="宋体" pitchFamily="2" charset="-122"/>
                <a:cs typeface="+mn-cs"/>
              </a:rPr>
              <a:t>中</a:t>
            </a:r>
            <a:r>
              <a:rPr lang="en-US" altLang="zh-CN" sz="1200" kern="1200" baseline="0" dirty="0">
                <a:solidFill>
                  <a:schemeClr val="tx1"/>
                </a:solidFill>
                <a:latin typeface="Arial" charset="0"/>
                <a:ea typeface="宋体" pitchFamily="2" charset="-122"/>
                <a:cs typeface="+mn-cs"/>
              </a:rPr>
              <a:t>BC/OC%</a:t>
            </a:r>
            <a:r>
              <a:rPr lang="zh-CN" altLang="en-US" sz="1200" kern="1200" baseline="0" dirty="0">
                <a:solidFill>
                  <a:schemeClr val="tx1"/>
                </a:solidFill>
                <a:latin typeface="Arial" charset="0"/>
                <a:ea typeface="宋体" pitchFamily="2" charset="-122"/>
                <a:cs typeface="+mn-cs"/>
              </a:rPr>
              <a:t>为</a:t>
            </a:r>
            <a:r>
              <a:rPr lang="en-US" altLang="zh-CN" sz="1200" kern="1200" baseline="0" dirty="0">
                <a:solidFill>
                  <a:schemeClr val="tx1"/>
                </a:solidFill>
                <a:latin typeface="Arial" charset="0"/>
                <a:ea typeface="宋体" pitchFamily="2" charset="-122"/>
                <a:cs typeface="+mn-cs"/>
              </a:rPr>
              <a:t>2.4%-8.2%</a:t>
            </a:r>
            <a:r>
              <a:rPr lang="zh-CN" altLang="en-US" sz="1200" kern="1200" baseline="0" dirty="0">
                <a:solidFill>
                  <a:schemeClr val="tx1"/>
                </a:solidFill>
                <a:latin typeface="Arial" charset="0"/>
                <a:ea typeface="宋体" pitchFamily="2" charset="-122"/>
                <a:cs typeface="+mn-cs"/>
              </a:rPr>
              <a:t>。</a:t>
            </a:r>
          </a:p>
          <a:p>
            <a:endParaRPr lang="zh-CN" altLang="en-US" sz="1200" kern="1200" baseline="0" dirty="0">
              <a:solidFill>
                <a:schemeClr val="tx1"/>
              </a:solidFill>
              <a:latin typeface="Arial" charset="0"/>
              <a:ea typeface="宋体" pitchFamily="2" charset="-122"/>
              <a:cs typeface="+mn-cs"/>
            </a:endParaRPr>
          </a:p>
        </p:txBody>
      </p:sp>
      <p:sp>
        <p:nvSpPr>
          <p:cNvPr id="60420" name="灯片编号占位符 3"/>
          <p:cNvSpPr>
            <a:spLocks noGrp="1"/>
          </p:cNvSpPr>
          <p:nvPr>
            <p:ph type="sldNum" sz="quarter" idx="5"/>
          </p:nvPr>
        </p:nvSpPr>
        <p:spPr>
          <a:noFill/>
        </p:spPr>
        <p:txBody>
          <a:bodyPr/>
          <a:lstStyle/>
          <a:p>
            <a:fld id="{BDEF3B9E-3B40-4CC2-8026-46EFE0B5A468}" type="slidenum">
              <a:rPr lang="en-US" altLang="zh-CN" smtClean="0"/>
              <a:pPr/>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baseline="0" dirty="0">
                <a:solidFill>
                  <a:schemeClr val="tx1"/>
                </a:solidFill>
                <a:latin typeface="Arial" charset="0"/>
                <a:ea typeface="宋体" pitchFamily="2" charset="-122"/>
                <a:cs typeface="+mn-cs"/>
              </a:rPr>
              <a:t>聚甲基结构广泛存在于自然环境中，如土壤和泥炭的腐殖酸中。</a:t>
            </a:r>
            <a:r>
              <a:rPr lang="en-US" altLang="zh-CN" sz="1200" kern="1200" baseline="0" dirty="0">
                <a:solidFill>
                  <a:schemeClr val="tx1"/>
                </a:solidFill>
                <a:latin typeface="Arial" charset="0"/>
                <a:ea typeface="宋体" pitchFamily="2" charset="-122"/>
                <a:cs typeface="+mn-cs"/>
              </a:rPr>
              <a:t>Mao </a:t>
            </a:r>
            <a:r>
              <a:rPr lang="zh-CN" altLang="en-US" sz="1200" kern="1200" baseline="0" dirty="0">
                <a:solidFill>
                  <a:schemeClr val="tx1"/>
                </a:solidFill>
                <a:latin typeface="Arial" charset="0"/>
                <a:ea typeface="宋体" pitchFamily="2" charset="-122"/>
                <a:cs typeface="+mn-cs"/>
              </a:rPr>
              <a:t>等（</a:t>
            </a:r>
            <a:r>
              <a:rPr lang="en-US" altLang="zh-CN" sz="1200" kern="1200" baseline="0" dirty="0">
                <a:solidFill>
                  <a:schemeClr val="tx1"/>
                </a:solidFill>
                <a:latin typeface="Arial" charset="0"/>
                <a:ea typeface="宋体" pitchFamily="2" charset="-122"/>
                <a:cs typeface="+mn-cs"/>
              </a:rPr>
              <a:t>2002</a:t>
            </a:r>
            <a:r>
              <a:rPr lang="zh-CN" altLang="en-US" sz="1200" kern="1200" baseline="0" dirty="0">
                <a:solidFill>
                  <a:schemeClr val="tx1"/>
                </a:solidFill>
                <a:latin typeface="Arial" charset="0"/>
                <a:ea typeface="宋体" pitchFamily="2" charset="-122"/>
                <a:cs typeface="+mn-cs"/>
              </a:rPr>
              <a:t>）研究表明腐殖酸的聚甲基中大约一半属于晶体碳，其他部分是拥有各向</a:t>
            </a:r>
          </a:p>
          <a:p>
            <a:r>
              <a:rPr lang="zh-CN" altLang="en-US" sz="1200" kern="1200" baseline="0" dirty="0">
                <a:solidFill>
                  <a:schemeClr val="tx1"/>
                </a:solidFill>
                <a:latin typeface="Arial" charset="0"/>
                <a:ea typeface="宋体" pitchFamily="2" charset="-122"/>
                <a:cs typeface="+mn-cs"/>
              </a:rPr>
              <a:t>同性的流动性无定型碳。聚甲基区域易形成大的聚合物，其中晶体碳耐环境降解，能长期保存；聚甲基晶体碳也可以影响有机质的整体性质，如膨胀度和溶解性。在不溶性的腐殖酸样品中含有更多的晶体碳。在温度升高后，一部分晶体碳会表现出无定型碳的特性，与人造聚乙烯的结构类似（</a:t>
            </a:r>
            <a:r>
              <a:rPr lang="en-US" altLang="zh-CN" sz="1200" kern="1200" baseline="0" dirty="0">
                <a:solidFill>
                  <a:schemeClr val="tx1"/>
                </a:solidFill>
                <a:latin typeface="Arial" charset="0"/>
                <a:ea typeface="宋体" pitchFamily="2" charset="-122"/>
                <a:cs typeface="+mn-cs"/>
              </a:rPr>
              <a:t>Mao et al. 2000</a:t>
            </a:r>
            <a:r>
              <a:rPr lang="zh-CN" altLang="en-US" sz="1200" kern="1200" baseline="0" dirty="0">
                <a:solidFill>
                  <a:schemeClr val="tx1"/>
                </a:solidFill>
                <a:latin typeface="Arial" charset="0"/>
                <a:ea typeface="宋体" pitchFamily="2" charset="-122"/>
                <a:cs typeface="+mn-cs"/>
              </a:rPr>
              <a:t>）；由于聚甲基晶体碳特殊的生物稳定性，它可以作为有机质演化的内标物质。聚甲基无定型碳在有机污染物的吸附过程中起重要作用。一些研究也表明富含聚甲基结构的胡敏素比腐殖酸的吸附容量更高（</a:t>
            </a:r>
            <a:r>
              <a:rPr lang="en-US" altLang="zh-CN" sz="1200" kern="1200" baseline="0" dirty="0">
                <a:solidFill>
                  <a:schemeClr val="tx1"/>
                </a:solidFill>
                <a:latin typeface="Arial" charset="0"/>
                <a:ea typeface="宋体" pitchFamily="2" charset="-122"/>
                <a:cs typeface="+mn-cs"/>
              </a:rPr>
              <a:t>Xing et al. 1998</a:t>
            </a:r>
            <a:r>
              <a:rPr lang="zh-CN" altLang="en-US" sz="1200" kern="1200" baseline="0" dirty="0">
                <a:solidFill>
                  <a:schemeClr val="tx1"/>
                </a:solidFill>
                <a:latin typeface="Arial" charset="0"/>
                <a:ea typeface="宋体" pitchFamily="2" charset="-122"/>
                <a:cs typeface="+mn-cs"/>
              </a:rPr>
              <a:t>）。因此对聚甲基结构的精细定量至关重要。在本研究中</a:t>
            </a:r>
            <a:r>
              <a:rPr lang="en-US" altLang="zh-CN" sz="1200" kern="1200" baseline="0" dirty="0">
                <a:solidFill>
                  <a:schemeClr val="tx1"/>
                </a:solidFill>
                <a:latin typeface="Arial" charset="0"/>
                <a:ea typeface="宋体" pitchFamily="2" charset="-122"/>
                <a:cs typeface="+mn-cs"/>
              </a:rPr>
              <a:t>POM </a:t>
            </a:r>
            <a:r>
              <a:rPr lang="zh-CN" altLang="en-US" sz="1200" kern="1200" baseline="0" dirty="0">
                <a:solidFill>
                  <a:schemeClr val="tx1"/>
                </a:solidFill>
                <a:latin typeface="Arial" charset="0"/>
                <a:ea typeface="宋体" pitchFamily="2" charset="-122"/>
                <a:cs typeface="+mn-cs"/>
              </a:rPr>
              <a:t>的晶体碳含量远大于胶体，</a:t>
            </a:r>
            <a:r>
              <a:rPr lang="en-US" altLang="zh-CN" sz="1200" kern="1200" baseline="0" dirty="0">
                <a:solidFill>
                  <a:schemeClr val="tx1"/>
                </a:solidFill>
                <a:latin typeface="Arial" charset="0"/>
                <a:ea typeface="宋体" pitchFamily="2" charset="-122"/>
                <a:cs typeface="+mn-cs"/>
              </a:rPr>
              <a:t>POM </a:t>
            </a:r>
            <a:r>
              <a:rPr lang="zh-CN" altLang="en-US" sz="1200" kern="1200" baseline="0" dirty="0">
                <a:solidFill>
                  <a:schemeClr val="tx1"/>
                </a:solidFill>
                <a:latin typeface="Arial" charset="0"/>
                <a:ea typeface="宋体" pitchFamily="2" charset="-122"/>
                <a:cs typeface="+mn-cs"/>
              </a:rPr>
              <a:t>的聚甲基含量远大于胶体（图</a:t>
            </a:r>
            <a:r>
              <a:rPr lang="en-US" altLang="zh-CN" sz="1200" kern="1200" baseline="0" dirty="0">
                <a:solidFill>
                  <a:schemeClr val="tx1"/>
                </a:solidFill>
                <a:latin typeface="Arial" charset="0"/>
                <a:ea typeface="宋体" pitchFamily="2" charset="-122"/>
                <a:cs typeface="+mn-cs"/>
              </a:rPr>
              <a:t>2.8</a:t>
            </a:r>
            <a:r>
              <a:rPr lang="zh-CN" altLang="en-US" sz="1200" kern="1200" baseline="0" dirty="0">
                <a:solidFill>
                  <a:schemeClr val="tx1"/>
                </a:solidFill>
                <a:latin typeface="Arial" charset="0"/>
                <a:ea typeface="宋体" pitchFamily="2" charset="-122"/>
                <a:cs typeface="+mn-cs"/>
              </a:rPr>
              <a:t>）；</a:t>
            </a:r>
            <a:r>
              <a:rPr lang="en-US" altLang="zh-CN" sz="1200" kern="1200" baseline="0" dirty="0">
                <a:solidFill>
                  <a:schemeClr val="tx1"/>
                </a:solidFill>
                <a:latin typeface="Arial" charset="0"/>
                <a:ea typeface="宋体" pitchFamily="2" charset="-122"/>
                <a:cs typeface="+mn-cs"/>
              </a:rPr>
              <a:t>POM </a:t>
            </a:r>
            <a:r>
              <a:rPr lang="zh-CN" altLang="en-US" sz="1200" kern="1200" baseline="0" dirty="0">
                <a:solidFill>
                  <a:schemeClr val="tx1"/>
                </a:solidFill>
                <a:latin typeface="Arial" charset="0"/>
                <a:ea typeface="宋体" pitchFamily="2" charset="-122"/>
                <a:cs typeface="+mn-cs"/>
              </a:rPr>
              <a:t>中晶体碳为</a:t>
            </a:r>
            <a:r>
              <a:rPr lang="en-US" altLang="zh-CN" sz="1200" kern="1200" baseline="0" dirty="0">
                <a:solidFill>
                  <a:schemeClr val="tx1"/>
                </a:solidFill>
                <a:latin typeface="Arial" charset="0"/>
                <a:ea typeface="宋体" pitchFamily="2" charset="-122"/>
                <a:cs typeface="+mn-cs"/>
              </a:rPr>
              <a:t>19%-22%</a:t>
            </a:r>
            <a:r>
              <a:rPr lang="zh-CN" altLang="en-US" sz="1200" kern="1200" baseline="0" dirty="0">
                <a:solidFill>
                  <a:schemeClr val="tx1"/>
                </a:solidFill>
                <a:latin typeface="Arial" charset="0"/>
                <a:ea typeface="宋体" pitchFamily="2" charset="-122"/>
                <a:cs typeface="+mn-cs"/>
              </a:rPr>
              <a:t>，无定型碳为</a:t>
            </a:r>
            <a:r>
              <a:rPr lang="en-US" altLang="zh-CN" sz="1200" kern="1200" baseline="0" dirty="0">
                <a:solidFill>
                  <a:schemeClr val="tx1"/>
                </a:solidFill>
                <a:latin typeface="Arial" charset="0"/>
                <a:ea typeface="宋体" pitchFamily="2" charset="-122"/>
                <a:cs typeface="+mn-cs"/>
              </a:rPr>
              <a:t>10%-12%</a:t>
            </a:r>
            <a:r>
              <a:rPr lang="zh-CN" altLang="en-US" sz="1200" kern="1200" baseline="0" dirty="0">
                <a:solidFill>
                  <a:schemeClr val="tx1"/>
                </a:solidFill>
                <a:latin typeface="Arial" charset="0"/>
                <a:ea typeface="宋体" pitchFamily="2" charset="-122"/>
                <a:cs typeface="+mn-cs"/>
              </a:rPr>
              <a:t>，而</a:t>
            </a:r>
            <a:r>
              <a:rPr lang="en-US" altLang="zh-CN" sz="1200" kern="1200" baseline="0" dirty="0">
                <a:solidFill>
                  <a:schemeClr val="tx1"/>
                </a:solidFill>
                <a:latin typeface="Arial" charset="0"/>
                <a:ea typeface="宋体" pitchFamily="2" charset="-122"/>
                <a:cs typeface="+mn-cs"/>
              </a:rPr>
              <a:t>COM </a:t>
            </a:r>
            <a:r>
              <a:rPr lang="zh-CN" altLang="en-US" sz="1200" kern="1200" baseline="0" dirty="0">
                <a:solidFill>
                  <a:schemeClr val="tx1"/>
                </a:solidFill>
                <a:latin typeface="Arial" charset="0"/>
                <a:ea typeface="宋体" pitchFamily="2" charset="-122"/>
                <a:cs typeface="+mn-cs"/>
              </a:rPr>
              <a:t>中晶体碳与无定型碳基本相当，约为</a:t>
            </a:r>
            <a:r>
              <a:rPr lang="en-US" altLang="zh-CN" sz="1200" kern="1200" baseline="0" dirty="0">
                <a:solidFill>
                  <a:schemeClr val="tx1"/>
                </a:solidFill>
                <a:latin typeface="Arial" charset="0"/>
                <a:ea typeface="宋体" pitchFamily="2" charset="-122"/>
                <a:cs typeface="+mn-cs"/>
              </a:rPr>
              <a:t>5%-10%</a:t>
            </a:r>
            <a:r>
              <a:rPr lang="zh-CN" altLang="en-US" sz="1200" kern="1200" baseline="0" dirty="0">
                <a:solidFill>
                  <a:schemeClr val="tx1"/>
                </a:solidFill>
                <a:latin typeface="Arial" charset="0"/>
                <a:ea typeface="宋体" pitchFamily="2" charset="-122"/>
                <a:cs typeface="+mn-cs"/>
              </a:rPr>
              <a:t>。聚甲基结构一般来自脂肪族生物聚合物，如高等陆生植物的角质层和藻类的细胞壁。湖泊</a:t>
            </a:r>
            <a:r>
              <a:rPr lang="en-US" altLang="zh-CN" sz="1200" kern="1200" baseline="0" dirty="0">
                <a:solidFill>
                  <a:schemeClr val="tx1"/>
                </a:solidFill>
                <a:latin typeface="Arial" charset="0"/>
                <a:ea typeface="宋体" pitchFamily="2" charset="-122"/>
                <a:cs typeface="+mn-cs"/>
              </a:rPr>
              <a:t>POM </a:t>
            </a:r>
            <a:r>
              <a:rPr lang="zh-CN" altLang="en-US" sz="1200" kern="1200" baseline="0" dirty="0">
                <a:solidFill>
                  <a:schemeClr val="tx1"/>
                </a:solidFill>
                <a:latin typeface="Arial" charset="0"/>
                <a:ea typeface="宋体" pitchFamily="2" charset="-122"/>
                <a:cs typeface="+mn-cs"/>
              </a:rPr>
              <a:t>中包含大量的藻类，因此拥有更高的聚甲基结构。</a:t>
            </a:r>
          </a:p>
          <a:p>
            <a:endParaRPr lang="zh-CN" altLang="en-US" dirty="0"/>
          </a:p>
        </p:txBody>
      </p:sp>
      <p:sp>
        <p:nvSpPr>
          <p:cNvPr id="4" name="灯片编号占位符 3"/>
          <p:cNvSpPr>
            <a:spLocks noGrp="1"/>
          </p:cNvSpPr>
          <p:nvPr>
            <p:ph type="sldNum" sz="quarter" idx="10"/>
          </p:nvPr>
        </p:nvSpPr>
        <p:spPr/>
        <p:txBody>
          <a:bodyPr/>
          <a:lstStyle/>
          <a:p>
            <a:pPr>
              <a:defRPr/>
            </a:pPr>
            <a:fld id="{D845C81D-D8B7-4427-928C-83069B4B1C77}" type="slidenum">
              <a:rPr lang="en-US" altLang="zh-CN" smtClean="0"/>
              <a:pPr>
                <a:defRPr/>
              </a:pPr>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baseline="0" dirty="0">
                <a:solidFill>
                  <a:schemeClr val="tx1"/>
                </a:solidFill>
                <a:latin typeface="Arial" charset="0"/>
                <a:ea typeface="宋体" pitchFamily="2" charset="-122"/>
                <a:cs typeface="+mn-cs"/>
              </a:rPr>
              <a:t>碳水化合物、蛋白质、木质素、内脂和碳羧酸是淡水</a:t>
            </a:r>
            <a:r>
              <a:rPr lang="en-US" altLang="zh-CN" sz="1200" kern="1200" baseline="0" dirty="0">
                <a:solidFill>
                  <a:schemeClr val="tx1"/>
                </a:solidFill>
                <a:latin typeface="Arial" charset="0"/>
                <a:ea typeface="宋体" pitchFamily="2" charset="-122"/>
                <a:cs typeface="+mn-cs"/>
              </a:rPr>
              <a:t>COM </a:t>
            </a:r>
            <a:r>
              <a:rPr lang="zh-CN" altLang="en-US" sz="1200" kern="1200" baseline="0" dirty="0">
                <a:solidFill>
                  <a:schemeClr val="tx1"/>
                </a:solidFill>
                <a:latin typeface="Arial" charset="0"/>
                <a:ea typeface="宋体" pitchFamily="2" charset="-122"/>
                <a:cs typeface="+mn-cs"/>
              </a:rPr>
              <a:t>的主要组成成分。</a:t>
            </a:r>
          </a:p>
          <a:p>
            <a:r>
              <a:rPr lang="zh-CN" altLang="en-US" sz="1200" kern="1200" baseline="0" dirty="0">
                <a:solidFill>
                  <a:schemeClr val="tx1"/>
                </a:solidFill>
                <a:latin typeface="Arial" charset="0"/>
                <a:ea typeface="宋体" pitchFamily="2" charset="-122"/>
                <a:cs typeface="+mn-cs"/>
              </a:rPr>
              <a:t>表</a:t>
            </a:r>
            <a:r>
              <a:rPr lang="en-US" altLang="zh-CN" sz="1200" kern="1200" baseline="0" dirty="0">
                <a:solidFill>
                  <a:schemeClr val="tx1"/>
                </a:solidFill>
                <a:latin typeface="Arial" charset="0"/>
                <a:ea typeface="宋体" pitchFamily="2" charset="-122"/>
                <a:cs typeface="+mn-cs"/>
              </a:rPr>
              <a:t>2.6 </a:t>
            </a:r>
            <a:r>
              <a:rPr lang="zh-CN" altLang="en-US" sz="1200" kern="1200" baseline="0" dirty="0">
                <a:solidFill>
                  <a:schemeClr val="tx1"/>
                </a:solidFill>
                <a:latin typeface="Arial" charset="0"/>
                <a:ea typeface="宋体" pitchFamily="2" charset="-122"/>
                <a:cs typeface="+mn-cs"/>
              </a:rPr>
              <a:t>列出依据</a:t>
            </a:r>
            <a:r>
              <a:rPr lang="en-US" altLang="zh-CN" sz="1200" kern="1200" baseline="0" dirty="0">
                <a:solidFill>
                  <a:schemeClr val="tx1"/>
                </a:solidFill>
                <a:latin typeface="Arial" charset="0"/>
                <a:ea typeface="宋体" pitchFamily="2" charset="-122"/>
                <a:cs typeface="+mn-cs"/>
              </a:rPr>
              <a:t>13C NMR </a:t>
            </a:r>
            <a:r>
              <a:rPr lang="zh-CN" altLang="en-US" sz="1200" kern="1200" baseline="0" dirty="0">
                <a:solidFill>
                  <a:schemeClr val="tx1"/>
                </a:solidFill>
                <a:latin typeface="Arial" charset="0"/>
                <a:ea typeface="宋体" pitchFamily="2" charset="-122"/>
                <a:cs typeface="+mn-cs"/>
              </a:rPr>
              <a:t>光谱估算的这些生物大分子对</a:t>
            </a:r>
            <a:r>
              <a:rPr lang="en-US" altLang="zh-CN" sz="1200" kern="1200" baseline="0" dirty="0">
                <a:solidFill>
                  <a:schemeClr val="tx1"/>
                </a:solidFill>
                <a:latin typeface="Arial" charset="0"/>
                <a:ea typeface="宋体" pitchFamily="2" charset="-122"/>
                <a:cs typeface="+mn-cs"/>
              </a:rPr>
              <a:t>COM </a:t>
            </a:r>
            <a:r>
              <a:rPr lang="zh-CN" altLang="en-US" sz="1200" kern="1200" baseline="0" dirty="0">
                <a:solidFill>
                  <a:schemeClr val="tx1"/>
                </a:solidFill>
                <a:latin typeface="Arial" charset="0"/>
                <a:ea typeface="宋体" pitchFamily="2" charset="-122"/>
                <a:cs typeface="+mn-cs"/>
              </a:rPr>
              <a:t>的贡献。碳羧酸不</a:t>
            </a:r>
          </a:p>
          <a:p>
            <a:r>
              <a:rPr lang="zh-CN" altLang="en-US" sz="1200" kern="1200" baseline="0" dirty="0">
                <a:solidFill>
                  <a:schemeClr val="tx1"/>
                </a:solidFill>
                <a:latin typeface="Arial" charset="0"/>
                <a:ea typeface="宋体" pitchFamily="2" charset="-122"/>
                <a:cs typeface="+mn-cs"/>
              </a:rPr>
              <a:t>属于自然界生物聚合物，但会在内脂和木质素光氧化和多糖腐殖化的过程中产生</a:t>
            </a:r>
          </a:p>
          <a:p>
            <a:endParaRPr lang="zh-CN" altLang="en-US" dirty="0"/>
          </a:p>
        </p:txBody>
      </p:sp>
      <p:sp>
        <p:nvSpPr>
          <p:cNvPr id="4" name="灯片编号占位符 3"/>
          <p:cNvSpPr>
            <a:spLocks noGrp="1"/>
          </p:cNvSpPr>
          <p:nvPr>
            <p:ph type="sldNum" sz="quarter" idx="10"/>
          </p:nvPr>
        </p:nvSpPr>
        <p:spPr/>
        <p:txBody>
          <a:bodyPr/>
          <a:lstStyle/>
          <a:p>
            <a:pPr>
              <a:defRPr/>
            </a:pPr>
            <a:fld id="{D845C81D-D8B7-4427-928C-83069B4B1C77}" type="slidenum">
              <a:rPr lang="en-US" altLang="zh-CN" smtClean="0"/>
              <a:pPr>
                <a:defRPr/>
              </a:pPr>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a:ln/>
        </p:spPr>
      </p:sp>
      <p:sp>
        <p:nvSpPr>
          <p:cNvPr id="51203" name="备注占位符 2"/>
          <p:cNvSpPr>
            <a:spLocks noGrp="1"/>
          </p:cNvSpPr>
          <p:nvPr>
            <p:ph type="body" idx="1"/>
          </p:nvPr>
        </p:nvSpPr>
        <p:spPr>
          <a:noFill/>
          <a:ln/>
        </p:spPr>
        <p:txBody>
          <a:bodyPr/>
          <a:lstStyle/>
          <a:p>
            <a:r>
              <a:rPr lang="zh-CN" altLang="en-US" dirty="0"/>
              <a:t>首先来看一下目前的环境状况以及研究进展。</a:t>
            </a:r>
            <a:r>
              <a:rPr lang="zh-CN" altLang="zh-CN" dirty="0"/>
              <a:t>有机质作为全球碳循环的重要组成部分，存在于所有生态系统中</a:t>
            </a:r>
            <a:r>
              <a:rPr lang="zh-CN" altLang="en-US" dirty="0"/>
              <a:t>。而有机质从陆源迁移到海洋最主要的途径是河流运输以及大气沉降。在珠江流域，</a:t>
            </a:r>
            <a:r>
              <a:rPr lang="zh-CN" altLang="zh-CN" dirty="0"/>
              <a:t>每年通过河流输送到海洋中的</a:t>
            </a:r>
            <a:r>
              <a:rPr lang="zh-CN" altLang="en-US" dirty="0"/>
              <a:t>总</a:t>
            </a:r>
            <a:r>
              <a:rPr lang="zh-CN" altLang="zh-CN" dirty="0"/>
              <a:t>有机碳（</a:t>
            </a:r>
            <a:r>
              <a:rPr lang="en-US" altLang="zh-CN" dirty="0"/>
              <a:t>OC</a:t>
            </a:r>
            <a:r>
              <a:rPr lang="zh-CN" altLang="zh-CN" dirty="0"/>
              <a:t>）可达</a:t>
            </a:r>
            <a:r>
              <a:rPr lang="en-US" altLang="zh-CN" dirty="0"/>
              <a:t>8.3</a:t>
            </a:r>
            <a:r>
              <a:rPr lang="zh-CN" altLang="en-US" dirty="0"/>
              <a:t>万吨，其中颗粒碳仅占</a:t>
            </a:r>
            <a:r>
              <a:rPr lang="en-US" altLang="zh-CN" dirty="0"/>
              <a:t>20%</a:t>
            </a:r>
            <a:r>
              <a:rPr lang="zh-CN" altLang="en-US" dirty="0"/>
              <a:t>。</a:t>
            </a:r>
            <a:r>
              <a:rPr lang="en-US" altLang="zh-CN" dirty="0" err="1"/>
              <a:t>Zafiriou</a:t>
            </a:r>
            <a:r>
              <a:rPr lang="zh-CN" altLang="en-US" dirty="0"/>
              <a:t>报道全球范围内</a:t>
            </a:r>
            <a:r>
              <a:rPr lang="zh-CN" altLang="zh-CN" dirty="0"/>
              <a:t>大气输送到海洋有机碳的年通量为</a:t>
            </a:r>
            <a:r>
              <a:rPr lang="en-US" altLang="zh-CN" dirty="0"/>
              <a:t>1</a:t>
            </a:r>
            <a:r>
              <a:rPr lang="zh-CN" altLang="en-US" dirty="0"/>
              <a:t>亿吨，</a:t>
            </a:r>
            <a:r>
              <a:rPr lang="zh-CN" altLang="zh-CN" dirty="0"/>
              <a:t>因而可能在生态系统的碳循环中有其重要作用</a:t>
            </a:r>
            <a:r>
              <a:rPr lang="zh-CN" altLang="en-US" dirty="0"/>
              <a:t>。从东南沿海输送进南海的大气有机碳通量未见报道。但大气在珠江流域的年沉降有机碳通量为</a:t>
            </a:r>
            <a:r>
              <a:rPr lang="en-US" altLang="zh-CN" dirty="0"/>
              <a:t>4400-5600mg/m2</a:t>
            </a:r>
            <a:r>
              <a:rPr lang="zh-CN" altLang="en-US" dirty="0"/>
              <a:t>。在这些有机质在全球循环过程中，有机污染物和重金属与之结合随之迁移。有机质的结构决定着结合能力的大小。因此，研究河流有机质和沉降有机质的组成和来源以及污染物在不同相中的分配具有重要意义。</a:t>
            </a:r>
          </a:p>
        </p:txBody>
      </p:sp>
      <p:sp>
        <p:nvSpPr>
          <p:cNvPr id="51204" name="灯片编号占位符 3"/>
          <p:cNvSpPr>
            <a:spLocks noGrp="1"/>
          </p:cNvSpPr>
          <p:nvPr>
            <p:ph type="sldNum" sz="quarter" idx="5"/>
          </p:nvPr>
        </p:nvSpPr>
        <p:spPr>
          <a:noFill/>
        </p:spPr>
        <p:txBody>
          <a:bodyPr/>
          <a:lstStyle/>
          <a:p>
            <a:fld id="{FE1DD9EE-E4E0-4E6C-B1B0-36AB10001879}" type="slidenum">
              <a:rPr lang="en-US" altLang="zh-CN" smtClean="0"/>
              <a:pPr/>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ACC784E-08F4-435E-AA6E-0B60213EFA0B}" type="slidenum">
              <a:rPr lang="zh-CN" altLang="en-US"/>
              <a:pPr/>
              <a:t>20</a:t>
            </a:fld>
            <a:endParaRPr lang="en-US" altLang="zh-CN"/>
          </a:p>
        </p:txBody>
      </p:sp>
      <p:sp>
        <p:nvSpPr>
          <p:cNvPr id="41987" name="Rectangle 2"/>
          <p:cNvSpPr>
            <a:spLocks noGrp="1" noRot="1" noChangeAspect="1" noChangeArrowheads="1" noTextEdit="1"/>
          </p:cNvSpPr>
          <p:nvPr>
            <p:ph type="sldImg"/>
          </p:nvPr>
        </p:nvSpPr>
        <p:spPr>
          <a:xfrm>
            <a:off x="917575" y="744538"/>
            <a:ext cx="4965700" cy="3724275"/>
          </a:xfrm>
          <a:solidFill>
            <a:srgbClr val="FFFFFF"/>
          </a:solidFill>
          <a:ln/>
        </p:spPr>
      </p:sp>
      <p:sp>
        <p:nvSpPr>
          <p:cNvPr id="41988" name="Rectangle 3"/>
          <p:cNvSpPr>
            <a:spLocks noGrp="1" noChangeArrowheads="1"/>
          </p:cNvSpPr>
          <p:nvPr>
            <p:ph type="body" idx="1"/>
          </p:nvPr>
        </p:nvSpPr>
        <p:spPr>
          <a:xfrm>
            <a:off x="989754" y="4697700"/>
            <a:ext cx="4989682" cy="4470139"/>
          </a:xfrm>
          <a:solidFill>
            <a:srgbClr val="FFFFFF"/>
          </a:solidFill>
          <a:ln>
            <a:solidFill>
              <a:srgbClr val="000000"/>
            </a:solidFill>
          </a:ln>
        </p:spPr>
        <p:txBody>
          <a:bodyPr/>
          <a:lstStyle/>
          <a:p>
            <a:r>
              <a:rPr lang="en-US" altLang="zh-CN" sz="1200" kern="1200" dirty="0">
                <a:solidFill>
                  <a:schemeClr val="tx1"/>
                </a:solidFill>
                <a:effectLst/>
                <a:latin typeface="Arial" charset="0"/>
                <a:ea typeface="宋体" pitchFamily="2" charset="-122"/>
                <a:cs typeface="+mn-cs"/>
              </a:rPr>
              <a:t>This investigation demonstrated that the chemical structures of COM and POM are greatly influenced by </a:t>
            </a:r>
            <a:r>
              <a:rPr lang="en-US" altLang="zh-CN" sz="1200" kern="1200" dirty="0" err="1" smtClean="0">
                <a:solidFill>
                  <a:schemeClr val="tx1"/>
                </a:solidFill>
                <a:effectLst/>
                <a:latin typeface="Arial" charset="0"/>
                <a:ea typeface="宋体" pitchFamily="2" charset="-122"/>
                <a:cs typeface="+mn-cs"/>
              </a:rPr>
              <a:t>lacustrine</a:t>
            </a:r>
            <a:r>
              <a:rPr lang="en-US" altLang="zh-CN" sz="1200" kern="1200" dirty="0">
                <a:solidFill>
                  <a:schemeClr val="tx1"/>
                </a:solidFill>
                <a:effectLst/>
                <a:latin typeface="Arial" charset="0"/>
                <a:ea typeface="宋体" pitchFamily="2" charset="-122"/>
                <a:cs typeface="+mn-cs"/>
              </a:rPr>
              <a:t> types in different trophic states, and those of COM are largely influenced by their modern or aged OM sources.</a:t>
            </a:r>
            <a:r>
              <a:rPr lang="zh-CN" altLang="zh-CN" sz="1400" dirty="0">
                <a:effectLst/>
              </a:rPr>
              <a:t> </a:t>
            </a:r>
            <a:r>
              <a:rPr lang="en-US" altLang="zh-CN" sz="1200" kern="1200" dirty="0">
                <a:solidFill>
                  <a:schemeClr val="tx1"/>
                </a:solidFill>
                <a:effectLst/>
                <a:latin typeface="Arial" charset="0"/>
                <a:ea typeface="宋体" pitchFamily="2" charset="-122"/>
                <a:cs typeface="+mn-cs"/>
              </a:rPr>
              <a:t> </a:t>
            </a:r>
            <a:endParaRPr lang="zh-CN" altLang="en-US" dirty="0"/>
          </a:p>
        </p:txBody>
      </p:sp>
    </p:spTree>
    <p:extLst>
      <p:ext uri="{BB962C8B-B14F-4D97-AF65-F5344CB8AC3E}">
        <p14:creationId xmlns:p14="http://schemas.microsoft.com/office/powerpoint/2010/main" val="3720223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itchFamily="34" charset="0"/>
                <a:ea typeface="宋体" pitchFamily="2" charset="-122"/>
              </a:defRPr>
            </a:lvl1pPr>
            <a:lvl2pPr marL="742950" indent="-285750">
              <a:defRPr kumimoji="1" sz="2400">
                <a:solidFill>
                  <a:schemeClr val="tx1"/>
                </a:solidFill>
                <a:latin typeface="Tahoma" pitchFamily="34" charset="0"/>
                <a:ea typeface="宋体" pitchFamily="2" charset="-122"/>
              </a:defRPr>
            </a:lvl2pPr>
            <a:lvl3pPr marL="1143000" indent="-228600">
              <a:defRPr kumimoji="1" sz="2400">
                <a:solidFill>
                  <a:schemeClr val="tx1"/>
                </a:solidFill>
                <a:latin typeface="Tahoma" pitchFamily="34" charset="0"/>
                <a:ea typeface="宋体" pitchFamily="2" charset="-122"/>
              </a:defRPr>
            </a:lvl3pPr>
            <a:lvl4pPr marL="1600200" indent="-228600">
              <a:defRPr kumimoji="1" sz="2400">
                <a:solidFill>
                  <a:schemeClr val="tx1"/>
                </a:solidFill>
                <a:latin typeface="Tahoma" pitchFamily="34" charset="0"/>
                <a:ea typeface="宋体" pitchFamily="2" charset="-122"/>
              </a:defRPr>
            </a:lvl4pPr>
            <a:lvl5pPr marL="2057400" indent="-22860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fld id="{1A017FF6-890F-4D0A-9399-77D8B956239C}" type="slidenum">
              <a:rPr lang="zh-CN" altLang="en-US" sz="1200" smtClean="0"/>
              <a:pPr/>
              <a:t>21</a:t>
            </a:fld>
            <a:endParaRPr lang="en-US" altLang="zh-CN" sz="1200"/>
          </a:p>
        </p:txBody>
      </p:sp>
      <p:sp>
        <p:nvSpPr>
          <p:cNvPr id="72707" name="Rectangle 2"/>
          <p:cNvSpPr>
            <a:spLocks noGrp="1" noRot="1" noChangeAspect="1" noChangeArrowheads="1" noTextEdit="1"/>
          </p:cNvSpPr>
          <p:nvPr>
            <p:ph type="sldImg"/>
          </p:nvPr>
        </p:nvSpPr>
        <p:spPr>
          <a:xfrm>
            <a:off x="900113" y="747713"/>
            <a:ext cx="4965700" cy="3725862"/>
          </a:xfrm>
          <a:solidFill>
            <a:srgbClr val="FFFFFF"/>
          </a:solidFill>
          <a:ln/>
        </p:spPr>
      </p:sp>
      <p:sp>
        <p:nvSpPr>
          <p:cNvPr id="72708" name="Rectangle 3"/>
          <p:cNvSpPr>
            <a:spLocks noGrp="1" noChangeArrowheads="1"/>
          </p:cNvSpPr>
          <p:nvPr>
            <p:ph type="body" idx="1"/>
          </p:nvPr>
        </p:nvSpPr>
        <p:spPr>
          <a:xfrm>
            <a:off x="984250" y="4703763"/>
            <a:ext cx="4962525" cy="4475163"/>
          </a:xfrm>
          <a:solidFill>
            <a:srgbClr val="FFFFFF"/>
          </a:solidFill>
          <a:ln>
            <a:solidFill>
              <a:srgbClr val="000000"/>
            </a:solidFill>
          </a:ln>
        </p:spPr>
        <p:txBody>
          <a:bodyPr/>
          <a:lstStyle/>
          <a:p>
            <a:pPr eaLnBrk="1" hangingPunct="1"/>
            <a:endParaRPr lang="zh-CN" altLang="en-US" sz="1400">
              <a:latin typeface="宋体" pitchFamily="2" charset="-122"/>
            </a:endParaRPr>
          </a:p>
          <a:p>
            <a:pPr eaLnBrk="1" hangingPunct="1"/>
            <a:endParaRPr lang="zh-CN" altLang="en-US" sz="1400"/>
          </a:p>
          <a:p>
            <a:pPr eaLnBrk="1" hangingPunct="1"/>
            <a:r>
              <a:rPr lang="zh-CN" altLang="en-US"/>
              <a:t> </a:t>
            </a:r>
          </a:p>
          <a:p>
            <a:pPr eaLnBrk="1" hangingPunct="1"/>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itchFamily="34" charset="0"/>
                <a:ea typeface="宋体" pitchFamily="2" charset="-122"/>
              </a:defRPr>
            </a:lvl1pPr>
            <a:lvl2pPr marL="742950" indent="-285750">
              <a:defRPr kumimoji="1" sz="2400">
                <a:solidFill>
                  <a:schemeClr val="tx1"/>
                </a:solidFill>
                <a:latin typeface="Tahoma" pitchFamily="34" charset="0"/>
                <a:ea typeface="宋体" pitchFamily="2" charset="-122"/>
              </a:defRPr>
            </a:lvl2pPr>
            <a:lvl3pPr marL="1143000" indent="-228600">
              <a:defRPr kumimoji="1" sz="2400">
                <a:solidFill>
                  <a:schemeClr val="tx1"/>
                </a:solidFill>
                <a:latin typeface="Tahoma" pitchFamily="34" charset="0"/>
                <a:ea typeface="宋体" pitchFamily="2" charset="-122"/>
              </a:defRPr>
            </a:lvl3pPr>
            <a:lvl4pPr marL="1600200" indent="-228600">
              <a:defRPr kumimoji="1" sz="2400">
                <a:solidFill>
                  <a:schemeClr val="tx1"/>
                </a:solidFill>
                <a:latin typeface="Tahoma" pitchFamily="34" charset="0"/>
                <a:ea typeface="宋体" pitchFamily="2" charset="-122"/>
              </a:defRPr>
            </a:lvl4pPr>
            <a:lvl5pPr marL="2057400" indent="-22860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fld id="{10CEB1E1-E900-4ED7-8508-877FA4198750}" type="slidenum">
              <a:rPr lang="zh-CN" altLang="en-US" sz="1200" smtClean="0"/>
              <a:pPr/>
              <a:t>22</a:t>
            </a:fld>
            <a:endParaRPr lang="en-US" altLang="zh-CN" sz="1200"/>
          </a:p>
        </p:txBody>
      </p:sp>
      <p:sp>
        <p:nvSpPr>
          <p:cNvPr id="74755" name="Rectangle 2"/>
          <p:cNvSpPr>
            <a:spLocks noGrp="1" noRot="1" noChangeAspect="1" noChangeArrowheads="1" noTextEdit="1"/>
          </p:cNvSpPr>
          <p:nvPr>
            <p:ph type="sldImg"/>
          </p:nvPr>
        </p:nvSpPr>
        <p:spPr>
          <a:xfrm>
            <a:off x="900113" y="747713"/>
            <a:ext cx="4965700" cy="3725862"/>
          </a:xfrm>
          <a:solidFill>
            <a:srgbClr val="FFFFFF"/>
          </a:solidFill>
          <a:ln/>
        </p:spPr>
      </p:sp>
      <p:sp>
        <p:nvSpPr>
          <p:cNvPr id="74756" name="Rectangle 3"/>
          <p:cNvSpPr>
            <a:spLocks noGrp="1" noChangeArrowheads="1"/>
          </p:cNvSpPr>
          <p:nvPr>
            <p:ph type="body" idx="1"/>
          </p:nvPr>
        </p:nvSpPr>
        <p:spPr>
          <a:xfrm>
            <a:off x="984250" y="4703763"/>
            <a:ext cx="4962525" cy="4475163"/>
          </a:xfrm>
          <a:solidFill>
            <a:srgbClr val="FFFFFF"/>
          </a:solidFill>
          <a:ln>
            <a:solidFill>
              <a:srgbClr val="000000"/>
            </a:solidFill>
          </a:ln>
        </p:spPr>
        <p:txBody>
          <a:bodyPr/>
          <a:lstStyle/>
          <a:p>
            <a:pPr eaLnBrk="1" hangingPunct="1"/>
            <a:r>
              <a:rPr lang="en-US" altLang="zh-CN" sz="1200" kern="1200" dirty="0">
                <a:solidFill>
                  <a:schemeClr val="tx1"/>
                </a:solidFill>
                <a:effectLst/>
                <a:latin typeface="Arial" charset="0"/>
                <a:ea typeface="宋体" pitchFamily="2" charset="-122"/>
                <a:cs typeface="+mn-cs"/>
              </a:rPr>
              <a:t>The chemical and </a:t>
            </a:r>
            <a:r>
              <a:rPr lang="en-US" altLang="zh-CN" sz="1200" kern="1200" dirty="0" err="1">
                <a:solidFill>
                  <a:schemeClr val="tx1"/>
                </a:solidFill>
                <a:effectLst/>
                <a:latin typeface="Arial" charset="0"/>
                <a:ea typeface="宋体" pitchFamily="2" charset="-122"/>
                <a:cs typeface="+mn-cs"/>
              </a:rPr>
              <a:t>nano-sclae</a:t>
            </a:r>
            <a:r>
              <a:rPr lang="en-US" altLang="zh-CN" sz="1200" kern="1200" dirty="0">
                <a:solidFill>
                  <a:schemeClr val="tx1"/>
                </a:solidFill>
                <a:effectLst/>
                <a:latin typeface="Arial" charset="0"/>
                <a:ea typeface="宋体" pitchFamily="2" charset="-122"/>
                <a:cs typeface="+mn-cs"/>
              </a:rPr>
              <a:t> structures of two </a:t>
            </a:r>
            <a:r>
              <a:rPr lang="en-US" altLang="zh-CN" sz="1200" kern="1200" dirty="0" err="1">
                <a:solidFill>
                  <a:schemeClr val="tx1"/>
                </a:solidFill>
                <a:effectLst/>
                <a:latin typeface="Arial" charset="0"/>
                <a:ea typeface="宋体" pitchFamily="2" charset="-122"/>
                <a:cs typeface="+mn-cs"/>
              </a:rPr>
              <a:t>ultrafiltered</a:t>
            </a:r>
            <a:r>
              <a:rPr lang="en-US" altLang="zh-CN" sz="1200" kern="1200" dirty="0">
                <a:solidFill>
                  <a:schemeClr val="tx1"/>
                </a:solidFill>
                <a:effectLst/>
                <a:latin typeface="Arial" charset="0"/>
                <a:ea typeface="宋体" pitchFamily="2" charset="-122"/>
                <a:cs typeface="+mn-cs"/>
              </a:rPr>
              <a:t> dissolved organic matter (UDOM) samples from surface seawater of the Pacific and Atlantic Ocean were studied by various advanced solid-state NMR techniques and compared with the chemical structures of two phytoplankton-produced UDOM samples, from the </a:t>
            </a:r>
            <a:r>
              <a:rPr lang="en-US" altLang="zh-CN" sz="1200" kern="1200" dirty="0" err="1" smtClean="0">
                <a:solidFill>
                  <a:schemeClr val="tx1"/>
                </a:solidFill>
                <a:effectLst/>
                <a:latin typeface="Arial" charset="0"/>
                <a:ea typeface="宋体" pitchFamily="2" charset="-122"/>
                <a:cs typeface="+mn-cs"/>
              </a:rPr>
              <a:t>prymnesiophyte</a:t>
            </a:r>
            <a:r>
              <a:rPr lang="en-US" altLang="zh-CN" sz="1200" kern="1200" dirty="0" smtClean="0">
                <a:solidFill>
                  <a:schemeClr val="tx1"/>
                </a:solidFill>
                <a:effectLst/>
                <a:latin typeface="Arial" charset="0"/>
                <a:ea typeface="宋体" pitchFamily="2" charset="-122"/>
                <a:cs typeface="+mn-cs"/>
              </a:rPr>
              <a:t> </a:t>
            </a:r>
            <a:r>
              <a:rPr lang="en-US" altLang="zh-CN" sz="1200" i="1" kern="1200" dirty="0" err="1">
                <a:solidFill>
                  <a:schemeClr val="tx1"/>
                </a:solidFill>
                <a:effectLst/>
                <a:latin typeface="Arial" charset="0"/>
                <a:ea typeface="宋体" pitchFamily="2" charset="-122"/>
                <a:cs typeface="+mn-cs"/>
              </a:rPr>
              <a:t>Phaeocystis</a:t>
            </a:r>
            <a:r>
              <a:rPr lang="en-US" altLang="zh-CN" sz="1200" i="1" kern="1200" dirty="0">
                <a:solidFill>
                  <a:schemeClr val="tx1"/>
                </a:solidFill>
                <a:effectLst/>
                <a:latin typeface="Arial" charset="0"/>
                <a:ea typeface="宋体" pitchFamily="2" charset="-122"/>
                <a:cs typeface="+mn-cs"/>
              </a:rPr>
              <a:t> sp.</a:t>
            </a:r>
            <a:r>
              <a:rPr lang="en-US" altLang="zh-CN" sz="1200" kern="1200" dirty="0">
                <a:solidFill>
                  <a:schemeClr val="tx1"/>
                </a:solidFill>
                <a:effectLst/>
                <a:latin typeface="Arial" charset="0"/>
                <a:ea typeface="宋体" pitchFamily="2" charset="-122"/>
                <a:cs typeface="+mn-cs"/>
              </a:rPr>
              <a:t> and the diatom </a:t>
            </a:r>
            <a:r>
              <a:rPr lang="en-US" altLang="zh-CN" sz="1200" i="1" kern="1200" dirty="0" err="1">
                <a:solidFill>
                  <a:schemeClr val="tx1"/>
                </a:solidFill>
                <a:effectLst/>
                <a:latin typeface="Arial" charset="0"/>
                <a:ea typeface="宋体" pitchFamily="2" charset="-122"/>
                <a:cs typeface="+mn-cs"/>
              </a:rPr>
              <a:t>Skeletonema</a:t>
            </a:r>
            <a:r>
              <a:rPr lang="en-US" altLang="zh-CN" sz="1200" i="1" kern="1200" dirty="0">
                <a:solidFill>
                  <a:schemeClr val="tx1"/>
                </a:solidFill>
                <a:effectLst/>
                <a:latin typeface="Arial" charset="0"/>
                <a:ea typeface="宋体" pitchFamily="2" charset="-122"/>
                <a:cs typeface="+mn-cs"/>
              </a:rPr>
              <a:t> </a:t>
            </a:r>
            <a:r>
              <a:rPr lang="en-US" altLang="zh-CN" sz="1200" i="1" kern="1200" dirty="0" err="1">
                <a:solidFill>
                  <a:schemeClr val="tx1"/>
                </a:solidFill>
                <a:effectLst/>
                <a:latin typeface="Arial" charset="0"/>
                <a:ea typeface="宋体" pitchFamily="2" charset="-122"/>
                <a:cs typeface="+mn-cs"/>
              </a:rPr>
              <a:t>costatum</a:t>
            </a:r>
            <a:r>
              <a:rPr lang="en-US" altLang="zh-CN" sz="1200" i="1" kern="1200" dirty="0">
                <a:solidFill>
                  <a:schemeClr val="tx1"/>
                </a:solidFill>
                <a:effectLst/>
                <a:latin typeface="Arial" charset="0"/>
                <a:ea typeface="宋体" pitchFamily="2" charset="-122"/>
                <a:cs typeface="+mn-cs"/>
              </a:rPr>
              <a:t>.</a:t>
            </a:r>
            <a:endParaRPr lang="zh-CN" altLang="en-US" sz="1400" dirty="0">
              <a:latin typeface="宋体" pitchFamily="2" charset="-122"/>
            </a:endParaRPr>
          </a:p>
          <a:p>
            <a:pPr eaLnBrk="1" hangingPunct="1"/>
            <a:endParaRPr lang="zh-CN" altLang="en-US" sz="1400" dirty="0"/>
          </a:p>
          <a:p>
            <a:pPr eaLnBrk="1" hangingPunct="1"/>
            <a:r>
              <a:rPr lang="zh-CN" altLang="en-US" dirty="0"/>
              <a:t> </a:t>
            </a:r>
          </a:p>
          <a:p>
            <a:pPr eaLnBrk="1" hangingPunct="1"/>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itchFamily="34" charset="0"/>
                <a:ea typeface="宋体" pitchFamily="2" charset="-122"/>
              </a:defRPr>
            </a:lvl1pPr>
            <a:lvl2pPr marL="742950" indent="-285750">
              <a:defRPr kumimoji="1" sz="2400">
                <a:solidFill>
                  <a:schemeClr val="tx1"/>
                </a:solidFill>
                <a:latin typeface="Tahoma" pitchFamily="34" charset="0"/>
                <a:ea typeface="宋体" pitchFamily="2" charset="-122"/>
              </a:defRPr>
            </a:lvl2pPr>
            <a:lvl3pPr marL="1143000" indent="-228600">
              <a:defRPr kumimoji="1" sz="2400">
                <a:solidFill>
                  <a:schemeClr val="tx1"/>
                </a:solidFill>
                <a:latin typeface="Tahoma" pitchFamily="34" charset="0"/>
                <a:ea typeface="宋体" pitchFamily="2" charset="-122"/>
              </a:defRPr>
            </a:lvl3pPr>
            <a:lvl4pPr marL="1600200" indent="-228600">
              <a:defRPr kumimoji="1" sz="2400">
                <a:solidFill>
                  <a:schemeClr val="tx1"/>
                </a:solidFill>
                <a:latin typeface="Tahoma" pitchFamily="34" charset="0"/>
                <a:ea typeface="宋体" pitchFamily="2" charset="-122"/>
              </a:defRPr>
            </a:lvl4pPr>
            <a:lvl5pPr marL="2057400" indent="-22860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fld id="{58CB68D0-529F-413E-87E0-C348DE0A2D31}" type="slidenum">
              <a:rPr lang="zh-CN" altLang="en-US" sz="1200" smtClean="0"/>
              <a:pPr/>
              <a:t>23</a:t>
            </a:fld>
            <a:endParaRPr lang="en-US" altLang="zh-CN" sz="1200"/>
          </a:p>
        </p:txBody>
      </p:sp>
      <p:sp>
        <p:nvSpPr>
          <p:cNvPr id="75779" name="Rectangle 2"/>
          <p:cNvSpPr>
            <a:spLocks noGrp="1" noRot="1" noChangeAspect="1" noChangeArrowheads="1" noTextEdit="1"/>
          </p:cNvSpPr>
          <p:nvPr>
            <p:ph type="sldImg"/>
          </p:nvPr>
        </p:nvSpPr>
        <p:spPr>
          <a:xfrm>
            <a:off x="900113" y="747713"/>
            <a:ext cx="4965700" cy="3725862"/>
          </a:xfrm>
          <a:solidFill>
            <a:srgbClr val="FFFFFF"/>
          </a:solidFill>
          <a:ln/>
        </p:spPr>
      </p:sp>
      <p:sp>
        <p:nvSpPr>
          <p:cNvPr id="75780" name="Rectangle 3"/>
          <p:cNvSpPr>
            <a:spLocks noGrp="1" noChangeArrowheads="1"/>
          </p:cNvSpPr>
          <p:nvPr>
            <p:ph type="body" idx="1"/>
          </p:nvPr>
        </p:nvSpPr>
        <p:spPr>
          <a:xfrm>
            <a:off x="984250" y="4703763"/>
            <a:ext cx="4962525" cy="4475163"/>
          </a:xfrm>
          <a:solidFill>
            <a:srgbClr val="FFFFFF"/>
          </a:solidFill>
          <a:ln>
            <a:solidFill>
              <a:srgbClr val="000000"/>
            </a:solidFill>
          </a:ln>
        </p:spPr>
        <p:txBody>
          <a:bodyPr/>
          <a:lstStyle/>
          <a:p>
            <a:pPr eaLnBrk="1" hangingPunct="1"/>
            <a:r>
              <a:rPr lang="en-US" altLang="zh-CN" sz="1200" kern="1200" dirty="0">
                <a:solidFill>
                  <a:schemeClr val="tx1"/>
                </a:solidFill>
                <a:effectLst/>
                <a:latin typeface="Arial" charset="0"/>
                <a:ea typeface="宋体" pitchFamily="2" charset="-122"/>
                <a:cs typeface="+mn-cs"/>
              </a:rPr>
              <a:t>Our results indicated that (1) COO groups were  bonded to OCH or NCH, not nonpolar alkyls; (2) organic N was provided by peptides and N-acetyl side groups of polysaccharides in similar proportions and sugars-bound COO groups were present in amounts similar to amino-acid residues and N-acetyl sugars; (3) no significant domains e.g. of polysaccharides were present in surface-water marine UDOMs.</a:t>
            </a:r>
            <a:endParaRPr lang="zh-CN" altLang="en-US" sz="1400" dirty="0">
              <a:latin typeface="宋体" pitchFamily="2" charset="-122"/>
            </a:endParaRPr>
          </a:p>
          <a:p>
            <a:pPr eaLnBrk="1" hangingPunct="1"/>
            <a:endParaRPr lang="zh-CN" altLang="en-US" sz="1400" dirty="0"/>
          </a:p>
          <a:p>
            <a:pPr eaLnBrk="1" hangingPunct="1"/>
            <a:r>
              <a:rPr lang="zh-CN" altLang="en-US" dirty="0"/>
              <a:t> </a:t>
            </a:r>
          </a:p>
          <a:p>
            <a:pPr eaLnBrk="1" hangingPunct="1"/>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itchFamily="34" charset="0"/>
                <a:ea typeface="宋体" pitchFamily="2" charset="-122"/>
              </a:defRPr>
            </a:lvl1pPr>
            <a:lvl2pPr marL="742950" indent="-285750">
              <a:defRPr kumimoji="1" sz="2400">
                <a:solidFill>
                  <a:schemeClr val="tx1"/>
                </a:solidFill>
                <a:latin typeface="Tahoma" pitchFamily="34" charset="0"/>
                <a:ea typeface="宋体" pitchFamily="2" charset="-122"/>
              </a:defRPr>
            </a:lvl2pPr>
            <a:lvl3pPr marL="1143000" indent="-228600">
              <a:defRPr kumimoji="1" sz="2400">
                <a:solidFill>
                  <a:schemeClr val="tx1"/>
                </a:solidFill>
                <a:latin typeface="Tahoma" pitchFamily="34" charset="0"/>
                <a:ea typeface="宋体" pitchFamily="2" charset="-122"/>
              </a:defRPr>
            </a:lvl3pPr>
            <a:lvl4pPr marL="1600200" indent="-228600">
              <a:defRPr kumimoji="1" sz="2400">
                <a:solidFill>
                  <a:schemeClr val="tx1"/>
                </a:solidFill>
                <a:latin typeface="Tahoma" pitchFamily="34" charset="0"/>
                <a:ea typeface="宋体" pitchFamily="2" charset="-122"/>
              </a:defRPr>
            </a:lvl4pPr>
            <a:lvl5pPr marL="2057400" indent="-22860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fld id="{41558D2C-94AE-46CB-BC3B-48B737753DDB}" type="slidenum">
              <a:rPr lang="zh-CN" altLang="en-US" sz="1200" smtClean="0"/>
              <a:pPr/>
              <a:t>24</a:t>
            </a:fld>
            <a:endParaRPr lang="en-US" altLang="zh-CN" sz="1200"/>
          </a:p>
        </p:txBody>
      </p:sp>
      <p:sp>
        <p:nvSpPr>
          <p:cNvPr id="76803" name="Rectangle 2"/>
          <p:cNvSpPr>
            <a:spLocks noGrp="1" noRot="1" noChangeAspect="1" noChangeArrowheads="1" noTextEdit="1"/>
          </p:cNvSpPr>
          <p:nvPr>
            <p:ph type="sldImg"/>
          </p:nvPr>
        </p:nvSpPr>
        <p:spPr>
          <a:xfrm>
            <a:off x="900113" y="747713"/>
            <a:ext cx="4965700" cy="3725862"/>
          </a:xfrm>
          <a:solidFill>
            <a:srgbClr val="FFFFFF"/>
          </a:solidFill>
          <a:ln/>
        </p:spPr>
      </p:sp>
      <p:sp>
        <p:nvSpPr>
          <p:cNvPr id="76804" name="Rectangle 3"/>
          <p:cNvSpPr>
            <a:spLocks noGrp="1" noChangeArrowheads="1"/>
          </p:cNvSpPr>
          <p:nvPr>
            <p:ph type="body" idx="1"/>
          </p:nvPr>
        </p:nvSpPr>
        <p:spPr>
          <a:xfrm>
            <a:off x="984250" y="4703763"/>
            <a:ext cx="4962525" cy="4475163"/>
          </a:xfrm>
          <a:solidFill>
            <a:srgbClr val="FFFFFF"/>
          </a:solidFill>
          <a:ln>
            <a:solidFill>
              <a:srgbClr val="000000"/>
            </a:solidFill>
          </a:ln>
        </p:spPr>
        <p:txBody>
          <a:bodyPr/>
          <a:lstStyle/>
          <a:p>
            <a:pPr eaLnBrk="1" hangingPunct="1"/>
            <a:endParaRPr lang="zh-CN" altLang="en-US" sz="1400">
              <a:latin typeface="宋体" pitchFamily="2" charset="-122"/>
            </a:endParaRPr>
          </a:p>
          <a:p>
            <a:pPr eaLnBrk="1" hangingPunct="1"/>
            <a:endParaRPr lang="zh-CN" altLang="en-US" sz="1400"/>
          </a:p>
          <a:p>
            <a:pPr eaLnBrk="1" hangingPunct="1"/>
            <a:r>
              <a:rPr lang="zh-CN" altLang="en-US"/>
              <a:t> </a:t>
            </a:r>
          </a:p>
          <a:p>
            <a:pPr eaLnBrk="1" hangingPunct="1"/>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a:ln/>
        </p:spPr>
      </p:sp>
      <p:sp>
        <p:nvSpPr>
          <p:cNvPr id="61443" name="备注占位符 2"/>
          <p:cNvSpPr>
            <a:spLocks noGrp="1"/>
          </p:cNvSpPr>
          <p:nvPr>
            <p:ph type="body" idx="1"/>
          </p:nvPr>
        </p:nvSpPr>
        <p:spPr>
          <a:noFill/>
          <a:ln/>
        </p:spPr>
        <p:txBody>
          <a:bodyPr/>
          <a:lstStyle/>
          <a:p>
            <a:endParaRPr lang="zh-CN" altLang="en-US"/>
          </a:p>
        </p:txBody>
      </p:sp>
      <p:sp>
        <p:nvSpPr>
          <p:cNvPr id="61444" name="灯片编号占位符 3"/>
          <p:cNvSpPr>
            <a:spLocks noGrp="1"/>
          </p:cNvSpPr>
          <p:nvPr>
            <p:ph type="sldNum" sz="quarter" idx="5"/>
          </p:nvPr>
        </p:nvSpPr>
        <p:spPr>
          <a:noFill/>
        </p:spPr>
        <p:txBody>
          <a:bodyPr/>
          <a:lstStyle/>
          <a:p>
            <a:fld id="{AE50F980-D828-4738-B640-BFCEEAB36666}" type="slidenum">
              <a:rPr lang="en-US" altLang="zh-CN" smtClean="0"/>
              <a:pPr/>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845C81D-D8B7-4427-928C-83069B4B1C77}" type="slidenum">
              <a:rPr lang="en-US" altLang="zh-CN" smtClean="0"/>
              <a:pPr>
                <a:defRPr/>
              </a:pPr>
              <a:t>26</a:t>
            </a:fld>
            <a:endParaRPr lang="en-US" altLang="zh-CN"/>
          </a:p>
        </p:txBody>
      </p:sp>
    </p:spTree>
    <p:extLst>
      <p:ext uri="{BB962C8B-B14F-4D97-AF65-F5344CB8AC3E}">
        <p14:creationId xmlns:p14="http://schemas.microsoft.com/office/powerpoint/2010/main" val="4085065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845C81D-D8B7-4427-928C-83069B4B1C77}" type="slidenum">
              <a:rPr lang="en-US" altLang="zh-CN" smtClean="0"/>
              <a:pPr>
                <a:defRPr/>
              </a:pPr>
              <a:t>27</a:t>
            </a:fld>
            <a:endParaRPr lang="en-US" altLang="zh-CN"/>
          </a:p>
        </p:txBody>
      </p:sp>
    </p:spTree>
    <p:extLst>
      <p:ext uri="{BB962C8B-B14F-4D97-AF65-F5344CB8AC3E}">
        <p14:creationId xmlns:p14="http://schemas.microsoft.com/office/powerpoint/2010/main" val="3858127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珠江流域水体中有机质主要小分子溶解态为主，约占总有机制的</a:t>
            </a:r>
            <a:r>
              <a:rPr lang="en-US" altLang="zh-CN" dirty="0"/>
              <a:t>50%</a:t>
            </a:r>
            <a:r>
              <a:rPr lang="zh-CN" altLang="en-US" dirty="0"/>
              <a:t>以上，</a:t>
            </a:r>
            <a:r>
              <a:rPr lang="en-US" altLang="zh-CN" dirty="0"/>
              <a:t>POC</a:t>
            </a:r>
            <a:r>
              <a:rPr lang="zh-CN" altLang="en-US" dirty="0"/>
              <a:t>和</a:t>
            </a:r>
            <a:r>
              <a:rPr lang="en-US" altLang="zh-CN" dirty="0"/>
              <a:t>COC</a:t>
            </a:r>
            <a:r>
              <a:rPr lang="zh-CN" altLang="en-US" dirty="0"/>
              <a:t>各占</a:t>
            </a:r>
            <a:r>
              <a:rPr lang="en-US" altLang="zh-CN" dirty="0"/>
              <a:t>20</a:t>
            </a:r>
            <a:r>
              <a:rPr lang="zh-CN" altLang="en-US" dirty="0"/>
              <a:t>到</a:t>
            </a:r>
            <a:r>
              <a:rPr lang="en-US" altLang="zh-CN" dirty="0"/>
              <a:t>30%</a:t>
            </a:r>
            <a:r>
              <a:rPr lang="zh-CN" altLang="en-US" dirty="0"/>
              <a:t>。一般认为溶解有机碳小于</a:t>
            </a:r>
            <a:r>
              <a:rPr lang="en-US" altLang="zh-CN" dirty="0"/>
              <a:t>2.5</a:t>
            </a:r>
            <a:r>
              <a:rPr lang="zh-CN" altLang="en-US" dirty="0"/>
              <a:t>为寡营养话水体，在寡营养话水体</a:t>
            </a:r>
            <a:r>
              <a:rPr lang="en-US" altLang="zh-CN" dirty="0" err="1"/>
              <a:t>DOC:poc</a:t>
            </a:r>
            <a:r>
              <a:rPr lang="zh-CN" altLang="en-US" dirty="0"/>
              <a:t>比值一般大于</a:t>
            </a:r>
            <a:r>
              <a:rPr lang="en-US" altLang="zh-CN" dirty="0"/>
              <a:t>10:1</a:t>
            </a:r>
            <a:r>
              <a:rPr lang="zh-CN" altLang="en-US" dirty="0"/>
              <a:t>，而富营养化水体，藻类大量繁殖，产生丰富的颗粒碳，因此富营养化水体中</a:t>
            </a:r>
            <a:r>
              <a:rPr lang="en-US" altLang="zh-CN" dirty="0"/>
              <a:t>DOC</a:t>
            </a:r>
            <a:r>
              <a:rPr lang="zh-CN" altLang="en-US" dirty="0"/>
              <a:t>：</a:t>
            </a:r>
            <a:r>
              <a:rPr lang="en-US" altLang="zh-CN" dirty="0"/>
              <a:t>POC</a:t>
            </a:r>
            <a:r>
              <a:rPr lang="zh-CN" altLang="en-US" dirty="0"/>
              <a:t>比值一般小于</a:t>
            </a:r>
            <a:r>
              <a:rPr lang="en-US" altLang="zh-CN" dirty="0"/>
              <a:t>6:1.</a:t>
            </a:r>
            <a:r>
              <a:rPr lang="zh-CN" altLang="en-US" dirty="0"/>
              <a:t>这几个点主要位于石龙和博罗，主要是河道交叉和淘沙，造成了</a:t>
            </a:r>
            <a:r>
              <a:rPr lang="en-US" altLang="zh-CN" dirty="0"/>
              <a:t>POC</a:t>
            </a:r>
            <a:r>
              <a:rPr lang="zh-CN" altLang="en-US" dirty="0"/>
              <a:t>升高。</a:t>
            </a:r>
          </a:p>
        </p:txBody>
      </p:sp>
      <p:sp>
        <p:nvSpPr>
          <p:cNvPr id="4" name="灯片编号占位符 3"/>
          <p:cNvSpPr>
            <a:spLocks noGrp="1"/>
          </p:cNvSpPr>
          <p:nvPr>
            <p:ph type="sldNum" sz="quarter" idx="10"/>
          </p:nvPr>
        </p:nvSpPr>
        <p:spPr/>
        <p:txBody>
          <a:bodyPr/>
          <a:lstStyle/>
          <a:p>
            <a:pPr>
              <a:defRPr/>
            </a:pPr>
            <a:fld id="{D845C81D-D8B7-4427-928C-83069B4B1C77}" type="slidenum">
              <a:rPr lang="en-US" altLang="zh-CN" smtClean="0"/>
              <a:pPr>
                <a:defRPr/>
              </a:pPr>
              <a:t>28</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ACC784E-08F4-435E-AA6E-0B60213EFA0B}" type="slidenum">
              <a:rPr lang="zh-CN" altLang="en-US"/>
              <a:pPr/>
              <a:t>29</a:t>
            </a:fld>
            <a:endParaRPr lang="en-US" altLang="zh-CN"/>
          </a:p>
        </p:txBody>
      </p:sp>
      <p:sp>
        <p:nvSpPr>
          <p:cNvPr id="41987" name="Rectangle 2"/>
          <p:cNvSpPr>
            <a:spLocks noGrp="1" noRot="1" noChangeAspect="1" noChangeArrowheads="1" noTextEdit="1"/>
          </p:cNvSpPr>
          <p:nvPr>
            <p:ph type="sldImg"/>
          </p:nvPr>
        </p:nvSpPr>
        <p:spPr>
          <a:xfrm>
            <a:off x="917575" y="744538"/>
            <a:ext cx="4965700" cy="3724275"/>
          </a:xfrm>
          <a:solidFill>
            <a:srgbClr val="FFFFFF"/>
          </a:solidFill>
          <a:ln/>
        </p:spPr>
      </p:sp>
      <p:sp>
        <p:nvSpPr>
          <p:cNvPr id="41988" name="Rectangle 3"/>
          <p:cNvSpPr>
            <a:spLocks noGrp="1" noChangeArrowheads="1"/>
          </p:cNvSpPr>
          <p:nvPr>
            <p:ph type="body" idx="1"/>
          </p:nvPr>
        </p:nvSpPr>
        <p:spPr>
          <a:xfrm>
            <a:off x="989754" y="4697700"/>
            <a:ext cx="4989682" cy="4470139"/>
          </a:xfrm>
          <a:solidFill>
            <a:srgbClr val="FFFFFF"/>
          </a:solidFill>
          <a:ln>
            <a:solidFill>
              <a:srgbClr val="000000"/>
            </a:solidFill>
          </a:ln>
        </p:spPr>
        <p:txBody>
          <a:bodyPr/>
          <a:lstStyle/>
          <a:p>
            <a:pPr eaLnBrk="1" hangingPunct="1"/>
            <a:r>
              <a:rPr lang="en-US" altLang="zh-CN" sz="1200" kern="1200" dirty="0">
                <a:solidFill>
                  <a:schemeClr val="tx1"/>
                </a:solidFill>
                <a:effectLst/>
                <a:latin typeface="Arial" charset="0"/>
                <a:ea typeface="宋体" pitchFamily="2" charset="-122"/>
                <a:cs typeface="+mn-cs"/>
              </a:rPr>
              <a:t>Previously, it has been reported that </a:t>
            </a:r>
            <a:r>
              <a:rPr lang="en-US" altLang="zh-CN" sz="1200" kern="1200" dirty="0" err="1">
                <a:solidFill>
                  <a:schemeClr val="tx1"/>
                </a:solidFill>
                <a:effectLst/>
                <a:latin typeface="Arial" charset="0"/>
                <a:ea typeface="宋体" pitchFamily="2" charset="-122"/>
                <a:cs typeface="+mn-cs"/>
              </a:rPr>
              <a:t>Chl</a:t>
            </a:r>
            <a:r>
              <a:rPr lang="en-US" altLang="zh-CN" sz="1200" kern="1200" dirty="0">
                <a:solidFill>
                  <a:schemeClr val="tx1"/>
                </a:solidFill>
                <a:effectLst/>
                <a:latin typeface="Arial" charset="0"/>
                <a:ea typeface="宋体" pitchFamily="2" charset="-122"/>
                <a:cs typeface="+mn-cs"/>
              </a:rPr>
              <a:t> a values can be converted to the concentrations of phytoplankton organic carbon using a C to </a:t>
            </a:r>
            <a:r>
              <a:rPr lang="en-US" altLang="zh-CN" sz="1200" kern="1200" dirty="0" err="1">
                <a:solidFill>
                  <a:schemeClr val="tx1"/>
                </a:solidFill>
                <a:effectLst/>
                <a:latin typeface="Arial" charset="0"/>
                <a:ea typeface="宋体" pitchFamily="2" charset="-122"/>
                <a:cs typeface="+mn-cs"/>
              </a:rPr>
              <a:t>Chl</a:t>
            </a:r>
            <a:r>
              <a:rPr lang="en-US" altLang="zh-CN" sz="1200" kern="1200" dirty="0">
                <a:solidFill>
                  <a:schemeClr val="tx1"/>
                </a:solidFill>
                <a:effectLst/>
                <a:latin typeface="Arial" charset="0"/>
                <a:ea typeface="宋体" pitchFamily="2" charset="-122"/>
                <a:cs typeface="+mn-cs"/>
              </a:rPr>
              <a:t> a ratio of 25. The previous result from our group with a relatively larger sample set in this area suggested that phytoplankton </a:t>
            </a:r>
            <a:r>
              <a:rPr lang="en-US" altLang="zh-CN" sz="1200" kern="1200" dirty="0" smtClean="0">
                <a:solidFill>
                  <a:schemeClr val="tx1"/>
                </a:solidFill>
                <a:effectLst/>
                <a:latin typeface="Arial" charset="0"/>
                <a:ea typeface="宋体" pitchFamily="2" charset="-122"/>
                <a:cs typeface="+mn-cs"/>
              </a:rPr>
              <a:t>contributed </a:t>
            </a:r>
            <a:r>
              <a:rPr lang="en-US" altLang="zh-CN" sz="1200" kern="1200" dirty="0">
                <a:solidFill>
                  <a:schemeClr val="tx1"/>
                </a:solidFill>
                <a:effectLst/>
                <a:latin typeface="Arial" charset="0"/>
                <a:ea typeface="宋体" pitchFamily="2" charset="-122"/>
                <a:cs typeface="+mn-cs"/>
              </a:rPr>
              <a:t>12.2–71.4% of POC, with an average of 36.7% in the PRD. </a:t>
            </a:r>
            <a:endParaRPr lang="zh-CN" altLang="en-US" dirty="0"/>
          </a:p>
        </p:txBody>
      </p:sp>
    </p:spTree>
    <p:extLst>
      <p:ext uri="{BB962C8B-B14F-4D97-AF65-F5344CB8AC3E}">
        <p14:creationId xmlns:p14="http://schemas.microsoft.com/office/powerpoint/2010/main" val="372178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ln/>
        </p:spPr>
      </p:sp>
      <p:sp>
        <p:nvSpPr>
          <p:cNvPr id="52227" name="备注占位符 2"/>
          <p:cNvSpPr>
            <a:spLocks noGrp="1"/>
          </p:cNvSpPr>
          <p:nvPr>
            <p:ph type="body" idx="1"/>
          </p:nvPr>
        </p:nvSpPr>
        <p:spPr>
          <a:noFill/>
          <a:ln/>
        </p:spPr>
        <p:txBody>
          <a:bodyPr/>
          <a:lstStyle/>
          <a:p>
            <a:r>
              <a:rPr lang="zh-CN" altLang="en-US" dirty="0"/>
              <a:t>河</a:t>
            </a:r>
            <a:r>
              <a:rPr lang="zh-CN" altLang="zh-CN" dirty="0"/>
              <a:t>流有机质主要以降解程度很高的土壤有机质（</a:t>
            </a:r>
            <a:r>
              <a:rPr lang="en-US" altLang="zh-CN" dirty="0"/>
              <a:t>Hedges et al., 1994, 1997</a:t>
            </a:r>
            <a:r>
              <a:rPr lang="zh-CN" altLang="zh-CN" dirty="0"/>
              <a:t>）和河流自生有机质（</a:t>
            </a:r>
            <a:r>
              <a:rPr lang="en-US" altLang="zh-CN" dirty="0"/>
              <a:t>Jaffe et al., 1995</a:t>
            </a:r>
            <a:r>
              <a:rPr lang="zh-CN" altLang="zh-CN" dirty="0"/>
              <a:t>）为主。主要包括三种形式：溶解有机质（</a:t>
            </a:r>
            <a:r>
              <a:rPr lang="en-US" altLang="zh-CN" dirty="0"/>
              <a:t>DOM</a:t>
            </a:r>
            <a:r>
              <a:rPr lang="zh-CN" altLang="zh-CN" dirty="0"/>
              <a:t>）、颗粒有机质（</a:t>
            </a:r>
            <a:r>
              <a:rPr lang="en-US" altLang="zh-CN" dirty="0"/>
              <a:t>POM</a:t>
            </a:r>
            <a:r>
              <a:rPr lang="zh-CN" altLang="zh-CN" dirty="0"/>
              <a:t>）、沉积有机质。</a:t>
            </a:r>
            <a:r>
              <a:rPr lang="zh-CN" altLang="en-US" dirty="0"/>
              <a:t>其中，</a:t>
            </a:r>
            <a:r>
              <a:rPr lang="zh-CN" altLang="zh-CN" dirty="0"/>
              <a:t>溶解有机质（</a:t>
            </a:r>
            <a:r>
              <a:rPr lang="en-US" altLang="zh-CN" dirty="0"/>
              <a:t>DOM</a:t>
            </a:r>
            <a:r>
              <a:rPr lang="zh-CN" altLang="zh-CN" dirty="0"/>
              <a:t>）、颗粒有机质（</a:t>
            </a:r>
            <a:r>
              <a:rPr lang="en-US" altLang="zh-CN" dirty="0"/>
              <a:t>POM</a:t>
            </a:r>
            <a:r>
              <a:rPr lang="zh-CN" altLang="en-US" dirty="0"/>
              <a:t>）在水体中均匀分布，分离比较困难，但易于随水迁移，决定着污染物的迁移和归宿。对颗粒物而言，目前的分离方法，主要有膜过滤，絮凝，高速离心。这三种方法的优缺点是：膜过滤费时，絮凝造成污染，高速离心无法定量尺寸。对胶体而言，目前的分离方法主要有：</a:t>
            </a:r>
            <a:r>
              <a:rPr lang="en-US" altLang="zh-CN" dirty="0"/>
              <a:t>XAD</a:t>
            </a:r>
            <a:r>
              <a:rPr lang="zh-CN" altLang="en-US" dirty="0"/>
              <a:t>树脂，反渗透，超滤等。这三种方法的优缺点是：</a:t>
            </a:r>
            <a:r>
              <a:rPr lang="en-US" altLang="zh-CN" dirty="0"/>
              <a:t>XAD</a:t>
            </a:r>
            <a:r>
              <a:rPr lang="zh-CN" altLang="en-US" dirty="0"/>
              <a:t>树脂</a:t>
            </a:r>
            <a:r>
              <a:rPr lang="zh-CN" altLang="zh-CN" dirty="0"/>
              <a:t>操作较繁琐</a:t>
            </a:r>
            <a:r>
              <a:rPr lang="zh-CN" altLang="en-US" dirty="0"/>
              <a:t>，</a:t>
            </a:r>
            <a:r>
              <a:rPr lang="zh-CN" altLang="zh-CN" dirty="0"/>
              <a:t>酸、碱的使用，可能引起</a:t>
            </a:r>
            <a:r>
              <a:rPr lang="en-US" altLang="zh-CN" dirty="0"/>
              <a:t>DOM</a:t>
            </a:r>
            <a:r>
              <a:rPr lang="zh-CN" altLang="zh-CN" dirty="0"/>
              <a:t>结构的变化。</a:t>
            </a:r>
            <a:r>
              <a:rPr lang="zh-CN" altLang="en-US" dirty="0"/>
              <a:t>反渗透，灰分高不利于后续表征，且对小分子有机质（就是对环境污染物不起作用的有机质）也进行了截留。超滤</a:t>
            </a:r>
            <a:r>
              <a:rPr lang="zh-CN" altLang="zh-CN" dirty="0"/>
              <a:t>超滤膜昂贵、易损坏、并且不同的厂家生产的超滤膜可能会产生不一样的回收率，需要标样经常标定和校准</a:t>
            </a:r>
            <a:r>
              <a:rPr lang="zh-CN" altLang="en-US" dirty="0"/>
              <a:t>。在本实验中采用反渗透和超滤联用的方法收集有机质提高有机质含量，减少小分子的干扰。对分离后的有机质最常用的表征手段是元素分析，同位素，红外，拉曼和核磁。</a:t>
            </a:r>
            <a:endParaRPr lang="zh-CN" altLang="zh-CN" dirty="0"/>
          </a:p>
        </p:txBody>
      </p:sp>
      <p:sp>
        <p:nvSpPr>
          <p:cNvPr id="52228" name="灯片编号占位符 3"/>
          <p:cNvSpPr>
            <a:spLocks noGrp="1"/>
          </p:cNvSpPr>
          <p:nvPr>
            <p:ph type="sldNum" sz="quarter" idx="5"/>
          </p:nvPr>
        </p:nvSpPr>
        <p:spPr>
          <a:noFill/>
        </p:spPr>
        <p:txBody>
          <a:bodyPr/>
          <a:lstStyle/>
          <a:p>
            <a:fld id="{A98B58DE-DD89-4F55-B5F3-26C5C23E2C20}" type="slidenum">
              <a:rPr lang="en-US" altLang="zh-CN" smtClean="0"/>
              <a:pPr/>
              <a:t>3</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itchFamily="34" charset="0"/>
                <a:ea typeface="宋体" pitchFamily="2" charset="-122"/>
              </a:defRPr>
            </a:lvl1pPr>
            <a:lvl2pPr marL="742950" indent="-285750">
              <a:defRPr kumimoji="1" sz="2400">
                <a:solidFill>
                  <a:schemeClr val="tx1"/>
                </a:solidFill>
                <a:latin typeface="Tahoma" pitchFamily="34" charset="0"/>
                <a:ea typeface="宋体" pitchFamily="2" charset="-122"/>
              </a:defRPr>
            </a:lvl2pPr>
            <a:lvl3pPr marL="1143000" indent="-228600">
              <a:defRPr kumimoji="1" sz="2400">
                <a:solidFill>
                  <a:schemeClr val="tx1"/>
                </a:solidFill>
                <a:latin typeface="Tahoma" pitchFamily="34" charset="0"/>
                <a:ea typeface="宋体" pitchFamily="2" charset="-122"/>
              </a:defRPr>
            </a:lvl3pPr>
            <a:lvl4pPr marL="1600200" indent="-228600">
              <a:defRPr kumimoji="1" sz="2400">
                <a:solidFill>
                  <a:schemeClr val="tx1"/>
                </a:solidFill>
                <a:latin typeface="Tahoma" pitchFamily="34" charset="0"/>
                <a:ea typeface="宋体" pitchFamily="2" charset="-122"/>
              </a:defRPr>
            </a:lvl4pPr>
            <a:lvl5pPr marL="2057400" indent="-22860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fld id="{99D32546-0DF1-4C12-8C1C-9E185CC302F7}" type="slidenum">
              <a:rPr lang="zh-CN" altLang="en-US" sz="1200" smtClean="0"/>
              <a:pPr/>
              <a:t>30</a:t>
            </a:fld>
            <a:endParaRPr lang="en-US" altLang="zh-CN" sz="1200"/>
          </a:p>
        </p:txBody>
      </p:sp>
      <p:sp>
        <p:nvSpPr>
          <p:cNvPr id="70659" name="Rectangle 2"/>
          <p:cNvSpPr>
            <a:spLocks noGrp="1" noRot="1" noChangeAspect="1" noChangeArrowheads="1" noTextEdit="1"/>
          </p:cNvSpPr>
          <p:nvPr>
            <p:ph type="sldImg"/>
          </p:nvPr>
        </p:nvSpPr>
        <p:spPr>
          <a:xfrm>
            <a:off x="900113" y="747713"/>
            <a:ext cx="4965700" cy="3725862"/>
          </a:xfrm>
          <a:solidFill>
            <a:srgbClr val="FFFFFF"/>
          </a:solidFill>
          <a:ln/>
        </p:spPr>
      </p:sp>
      <p:sp>
        <p:nvSpPr>
          <p:cNvPr id="70660" name="Rectangle 3"/>
          <p:cNvSpPr>
            <a:spLocks noGrp="1" noChangeArrowheads="1"/>
          </p:cNvSpPr>
          <p:nvPr>
            <p:ph type="body" idx="1"/>
          </p:nvPr>
        </p:nvSpPr>
        <p:spPr>
          <a:xfrm>
            <a:off x="984250" y="4703763"/>
            <a:ext cx="4962525" cy="4475163"/>
          </a:xfrm>
          <a:solidFill>
            <a:srgbClr val="FFFFFF"/>
          </a:solidFill>
          <a:ln>
            <a:solidFill>
              <a:srgbClr val="000000"/>
            </a:solidFill>
          </a:ln>
        </p:spPr>
        <p:txBody>
          <a:bodyPr/>
          <a:lstStyle/>
          <a:p>
            <a:pPr eaLnBrk="1" hangingPunct="1"/>
            <a:r>
              <a:rPr lang="en-US" altLang="zh-CN" sz="1200" kern="1200" dirty="0">
                <a:solidFill>
                  <a:schemeClr val="tx1"/>
                </a:solidFill>
                <a:effectLst/>
                <a:latin typeface="Arial" charset="0"/>
                <a:ea typeface="宋体" pitchFamily="2" charset="-122"/>
                <a:cs typeface="+mn-cs"/>
              </a:rPr>
              <a:t>The C/N ratios and δ</a:t>
            </a:r>
            <a:r>
              <a:rPr lang="en-US" altLang="zh-CN" sz="1200" kern="1200" baseline="30000" dirty="0">
                <a:solidFill>
                  <a:schemeClr val="tx1"/>
                </a:solidFill>
                <a:effectLst/>
                <a:latin typeface="Arial" charset="0"/>
                <a:ea typeface="宋体" pitchFamily="2" charset="-122"/>
                <a:cs typeface="+mn-cs"/>
              </a:rPr>
              <a:t>13</a:t>
            </a:r>
            <a:r>
              <a:rPr lang="en-US" altLang="zh-CN" sz="1200" kern="1200" dirty="0">
                <a:solidFill>
                  <a:schemeClr val="tx1"/>
                </a:solidFill>
                <a:effectLst/>
                <a:latin typeface="Arial" charset="0"/>
                <a:ea typeface="宋体" pitchFamily="2" charset="-122"/>
                <a:cs typeface="+mn-cs"/>
              </a:rPr>
              <a:t>C values indicated that plankton and soil organic matter (SOM) were two major sources of COM and POM, whereas </a:t>
            </a:r>
            <a:r>
              <a:rPr lang="en-US" altLang="zh-CN" sz="1200" kern="1200" dirty="0" err="1">
                <a:solidFill>
                  <a:schemeClr val="tx1"/>
                </a:solidFill>
                <a:effectLst/>
                <a:latin typeface="Arial" charset="0"/>
                <a:ea typeface="宋体" pitchFamily="2" charset="-122"/>
                <a:cs typeface="+mn-cs"/>
              </a:rPr>
              <a:t>Chl</a:t>
            </a:r>
            <a:r>
              <a:rPr lang="en-US" altLang="zh-CN" sz="1200" kern="1200" dirty="0">
                <a:solidFill>
                  <a:schemeClr val="tx1"/>
                </a:solidFill>
                <a:effectLst/>
                <a:latin typeface="Arial" charset="0"/>
                <a:ea typeface="宋体" pitchFamily="2" charset="-122"/>
                <a:cs typeface="+mn-cs"/>
              </a:rPr>
              <a:t> a and radiocarbon analyses were suggestive of the significant contribution of phytoplankton and aged organic matter (OM) to them. </a:t>
            </a:r>
            <a:endParaRPr lang="zh-CN" altLang="en-US" sz="1400" dirty="0">
              <a:latin typeface="宋体" pitchFamily="2" charset="-122"/>
            </a:endParaRPr>
          </a:p>
          <a:p>
            <a:pPr eaLnBrk="1" hangingPunct="1"/>
            <a:endParaRPr lang="zh-CN" altLang="en-US" sz="1400" dirty="0"/>
          </a:p>
          <a:p>
            <a:pPr eaLnBrk="1" hangingPunct="1"/>
            <a:r>
              <a:rPr lang="zh-CN" altLang="en-US" dirty="0"/>
              <a:t> </a:t>
            </a:r>
          </a:p>
          <a:p>
            <a:pPr eaLnBrk="1" hangingPunct="1"/>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above figure showed the relative abundances of the four compound groups. CHO typically represented the highest abundance fraction (67.8%−74.5%) of all the formulas in negative ion mode. CHON was the second highest group (17.6%−21.4%) in the COM samples. This indicated that CHO and CHON compounds were the major subcategories in the COM of lacustrine water.</a:t>
            </a:r>
            <a:r>
              <a:rPr lang="zh-CN" altLang="en-US" dirty="0"/>
              <a:t> </a:t>
            </a:r>
            <a:r>
              <a:rPr lang="en-US" altLang="zh-CN" dirty="0"/>
              <a:t>In addition</a:t>
            </a:r>
            <a:r>
              <a:rPr lang="zh-CN" altLang="en-US" dirty="0"/>
              <a:t>，</a:t>
            </a:r>
            <a:r>
              <a:rPr lang="en-US" altLang="zh-CN" dirty="0"/>
              <a:t>LHH COM showed higher S contents and lower DBE values. Because LHH lake is an urban ornamental park, municipal sewage discharge and urban runoff may promote secondary reactions of S-containing compounds.</a:t>
            </a:r>
            <a:endParaRPr lang="zh-CN" altLang="en-US" dirty="0"/>
          </a:p>
        </p:txBody>
      </p:sp>
      <p:sp>
        <p:nvSpPr>
          <p:cNvPr id="4" name="灯片编号占位符 3"/>
          <p:cNvSpPr>
            <a:spLocks noGrp="1"/>
          </p:cNvSpPr>
          <p:nvPr>
            <p:ph type="sldNum" sz="quarter" idx="5"/>
          </p:nvPr>
        </p:nvSpPr>
        <p:spPr/>
        <p:txBody>
          <a:bodyPr/>
          <a:lstStyle/>
          <a:p>
            <a:pPr>
              <a:defRPr/>
            </a:pPr>
            <a:fld id="{D845C81D-D8B7-4427-928C-83069B4B1C77}" type="slidenum">
              <a:rPr lang="en-US" altLang="zh-CN" smtClean="0"/>
              <a:pPr>
                <a:defRPr/>
              </a:pPr>
              <a:t>31</a:t>
            </a:fld>
            <a:endParaRPr lang="en-US" altLang="zh-CN"/>
          </a:p>
        </p:txBody>
      </p:sp>
    </p:spTree>
    <p:extLst>
      <p:ext uri="{BB962C8B-B14F-4D97-AF65-F5344CB8AC3E}">
        <p14:creationId xmlns:p14="http://schemas.microsoft.com/office/powerpoint/2010/main" val="1103273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general, oxidized species cluster in the lower right part of the VK plot, while reduced/saturated species populate the upper left part of the diagram. In the present study, the four COM samples had similar VK patterns. Most of the compounds had O/C ratios &lt;1.0 and H/C ratios in the 0.5 to 2.0 range, which are similar to those obtained by FT-ICR MS for DOM in cloud water, glacier, lake, and aerosols.</a:t>
            </a:r>
            <a:endParaRPr lang="zh-CN" altLang="en-US" dirty="0"/>
          </a:p>
        </p:txBody>
      </p:sp>
      <p:sp>
        <p:nvSpPr>
          <p:cNvPr id="4" name="灯片编号占位符 3"/>
          <p:cNvSpPr>
            <a:spLocks noGrp="1"/>
          </p:cNvSpPr>
          <p:nvPr>
            <p:ph type="sldNum" sz="quarter" idx="5"/>
          </p:nvPr>
        </p:nvSpPr>
        <p:spPr/>
        <p:txBody>
          <a:bodyPr/>
          <a:lstStyle/>
          <a:p>
            <a:pPr>
              <a:defRPr/>
            </a:pPr>
            <a:fld id="{D845C81D-D8B7-4427-928C-83069B4B1C77}" type="slidenum">
              <a:rPr lang="en-US" altLang="zh-CN" smtClean="0"/>
              <a:pPr>
                <a:defRPr/>
              </a:pPr>
              <a:t>32</a:t>
            </a:fld>
            <a:endParaRPr lang="en-US" altLang="zh-CN"/>
          </a:p>
        </p:txBody>
      </p:sp>
    </p:spTree>
    <p:extLst>
      <p:ext uri="{BB962C8B-B14F-4D97-AF65-F5344CB8AC3E}">
        <p14:creationId xmlns:p14="http://schemas.microsoft.com/office/powerpoint/2010/main" val="660973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By using AI and element ratios of H/C and O/C, all the detected molecules displayed in the VK diagram were divided into six groups. For all the COM, the majority (∼80%) of the compounds were polyphenols and highly unsaturated organic acids, typical of soil-derived DOM. In addition, COM in lacustrine water were enriched (40.5–44.1%) in highly unsaturated, high oxygen formulas, indicating greater microbial and/or photochemical oxidation of lake DOM. The condensed aromatic structures contents in the present study were much higher than DOM from </a:t>
            </a:r>
            <a:r>
              <a:rPr lang="en-US" altLang="zh-CN" dirty="0" err="1"/>
              <a:t>Namtso</a:t>
            </a:r>
            <a:r>
              <a:rPr lang="en-US" altLang="zh-CN" dirty="0"/>
              <a:t> and </a:t>
            </a:r>
            <a:r>
              <a:rPr lang="en-US" altLang="zh-CN" dirty="0" err="1"/>
              <a:t>Yamdrok</a:t>
            </a:r>
            <a:r>
              <a:rPr lang="en-US" altLang="zh-CN" dirty="0"/>
              <a:t> lake, which was only observed 1%, and is likely due to the inputs of terrigenous organics and/or in situ production of aromatics. The lacustrine COM in the present study contained lower percentages of peptide-molecular formulae (0.8-4.6%) than glacier and glacier stream DOM (8-10%), indicating that lacustrine COM being more biodegraded and less </a:t>
            </a:r>
            <a:r>
              <a:rPr lang="en-US" altLang="zh-CN" dirty="0" err="1"/>
              <a:t>biolabile</a:t>
            </a:r>
            <a:r>
              <a:rPr lang="en-US" altLang="zh-CN" dirty="0"/>
              <a:t>.</a:t>
            </a:r>
            <a:endParaRPr lang="zh-CN" altLang="en-US" dirty="0"/>
          </a:p>
        </p:txBody>
      </p:sp>
      <p:sp>
        <p:nvSpPr>
          <p:cNvPr id="4" name="灯片编号占位符 3"/>
          <p:cNvSpPr>
            <a:spLocks noGrp="1"/>
          </p:cNvSpPr>
          <p:nvPr>
            <p:ph type="sldNum" sz="quarter" idx="5"/>
          </p:nvPr>
        </p:nvSpPr>
        <p:spPr/>
        <p:txBody>
          <a:bodyPr/>
          <a:lstStyle/>
          <a:p>
            <a:pPr>
              <a:defRPr/>
            </a:pPr>
            <a:fld id="{D845C81D-D8B7-4427-928C-83069B4B1C77}" type="slidenum">
              <a:rPr lang="en-US" altLang="zh-CN" smtClean="0"/>
              <a:pPr>
                <a:defRPr/>
              </a:pPr>
              <a:t>33</a:t>
            </a:fld>
            <a:endParaRPr lang="en-US" altLang="zh-CN"/>
          </a:p>
        </p:txBody>
      </p:sp>
    </p:spTree>
    <p:extLst>
      <p:ext uri="{BB962C8B-B14F-4D97-AF65-F5344CB8AC3E}">
        <p14:creationId xmlns:p14="http://schemas.microsoft.com/office/powerpoint/2010/main" val="2742129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ln/>
        </p:spPr>
      </p:sp>
      <p:sp>
        <p:nvSpPr>
          <p:cNvPr id="57347" name="备注占位符 2"/>
          <p:cNvSpPr>
            <a:spLocks noGrp="1"/>
          </p:cNvSpPr>
          <p:nvPr>
            <p:ph type="body" idx="1"/>
          </p:nvPr>
        </p:nvSpPr>
        <p:spPr>
          <a:noFill/>
          <a:ln/>
        </p:spPr>
        <p:txBody>
          <a:bodyPr/>
          <a:lstStyle/>
          <a:p>
            <a:r>
              <a:rPr lang="en-US" altLang="zh-CN" sz="1200" kern="1200" dirty="0">
                <a:solidFill>
                  <a:schemeClr val="tx1"/>
                </a:solidFill>
                <a:effectLst/>
                <a:latin typeface="Arial" charset="0"/>
                <a:ea typeface="宋体" pitchFamily="2" charset="-122"/>
                <a:cs typeface="+mn-cs"/>
              </a:rPr>
              <a:t>In the present study, continuous flow centrifugation and RO combined with TFF   were used to isolate COM and POM from large volumes of water collected from various lacustrine and riverine sampling sites in the Pearl River basin with different trophic states</a:t>
            </a:r>
            <a:r>
              <a:rPr lang="zh-CN" altLang="zh-CN" dirty="0">
                <a:effectLst/>
              </a:rPr>
              <a:t> </a:t>
            </a:r>
            <a:r>
              <a:rPr lang="en-US" altLang="zh-CN" sz="1200" kern="1200" dirty="0">
                <a:solidFill>
                  <a:schemeClr val="tx1"/>
                </a:solidFill>
                <a:effectLst/>
                <a:latin typeface="Arial" charset="0"/>
                <a:ea typeface="宋体" pitchFamily="2" charset="-122"/>
                <a:cs typeface="+mn-cs"/>
              </a:rPr>
              <a:t> Spell it out if you do not do so in the above in the introduction.</a:t>
            </a:r>
            <a:endParaRPr lang="zh-CN" altLang="zh-CN" sz="1200" kern="1200" dirty="0">
              <a:solidFill>
                <a:schemeClr val="tx1"/>
              </a:solidFill>
              <a:effectLst/>
              <a:latin typeface="Arial" charset="0"/>
              <a:ea typeface="宋体" pitchFamily="2" charset="-122"/>
              <a:cs typeface="+mn-cs"/>
            </a:endParaRPr>
          </a:p>
          <a:p>
            <a:r>
              <a:rPr lang="en-US" altLang="zh-CN" sz="1200" kern="1200" dirty="0">
                <a:solidFill>
                  <a:schemeClr val="tx1"/>
                </a:solidFill>
                <a:effectLst/>
                <a:latin typeface="Arial" charset="0"/>
                <a:ea typeface="宋体" pitchFamily="2" charset="-122"/>
                <a:cs typeface="+mn-cs"/>
              </a:rPr>
              <a:t> Defined in the above in the introduction.</a:t>
            </a:r>
            <a:endParaRPr lang="zh-CN" altLang="zh-CN" sz="1200" kern="1200" dirty="0">
              <a:solidFill>
                <a:schemeClr val="tx1"/>
              </a:solidFill>
              <a:effectLst/>
              <a:latin typeface="Arial" charset="0"/>
              <a:ea typeface="宋体" pitchFamily="2" charset="-122"/>
              <a:cs typeface="+mn-cs"/>
            </a:endParaRPr>
          </a:p>
        </p:txBody>
      </p:sp>
      <p:sp>
        <p:nvSpPr>
          <p:cNvPr id="57348" name="灯片编号占位符 3"/>
          <p:cNvSpPr>
            <a:spLocks noGrp="1"/>
          </p:cNvSpPr>
          <p:nvPr>
            <p:ph type="sldNum" sz="quarter" idx="5"/>
          </p:nvPr>
        </p:nvSpPr>
        <p:spPr>
          <a:noFill/>
        </p:spPr>
        <p:txBody>
          <a:bodyPr/>
          <a:lstStyle/>
          <a:p>
            <a:fld id="{64E3D02A-3B5A-4C64-BD88-42753A062B60}" type="slidenum">
              <a:rPr lang="en-US" altLang="zh-CN" smtClean="0"/>
              <a:pPr/>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p:spPr>
      </p:sp>
      <p:sp>
        <p:nvSpPr>
          <p:cNvPr id="53251" name="备注占位符 2"/>
          <p:cNvSpPr>
            <a:spLocks noGrp="1"/>
          </p:cNvSpPr>
          <p:nvPr>
            <p:ph type="body" idx="1"/>
          </p:nvPr>
        </p:nvSpPr>
        <p:spPr>
          <a:noFill/>
          <a:ln/>
        </p:spPr>
        <p:txBody>
          <a:bodyPr/>
          <a:lstStyle/>
          <a:p>
            <a:pPr>
              <a:buFont typeface="Wingdings" pitchFamily="2" charset="2"/>
              <a:buNone/>
            </a:pPr>
            <a:r>
              <a:rPr lang="en-US" altLang="zh-CN" sz="1200" kern="1200" dirty="0">
                <a:solidFill>
                  <a:schemeClr val="tx1"/>
                </a:solidFill>
                <a:effectLst/>
                <a:latin typeface="Arial" charset="0"/>
                <a:ea typeface="宋体" pitchFamily="2" charset="-122"/>
                <a:cs typeface="+mn-cs"/>
              </a:rPr>
              <a:t>The sources and cycling of OM have been investigated by various analyses, including bulk parameters such as C/N ratios, stable carbon and radiocarbon isotopic compositions and organic biomarkers. </a:t>
            </a:r>
            <a:endParaRPr lang="en-US" altLang="zh-CN" dirty="0">
              <a:solidFill>
                <a:srgbClr val="000000"/>
              </a:solidFill>
              <a:latin typeface="Times New Roman" pitchFamily="18" charset="0"/>
            </a:endParaRPr>
          </a:p>
        </p:txBody>
      </p:sp>
      <p:sp>
        <p:nvSpPr>
          <p:cNvPr id="53252" name="灯片编号占位符 3"/>
          <p:cNvSpPr>
            <a:spLocks noGrp="1"/>
          </p:cNvSpPr>
          <p:nvPr>
            <p:ph type="sldNum" sz="quarter" idx="5"/>
          </p:nvPr>
        </p:nvSpPr>
        <p:spPr>
          <a:noFill/>
        </p:spPr>
        <p:txBody>
          <a:bodyPr/>
          <a:lstStyle/>
          <a:p>
            <a:fld id="{8380765F-7185-413E-80B6-6677CED624A2}" type="slidenum">
              <a:rPr lang="en-US" altLang="zh-CN" smtClean="0"/>
              <a:pPr/>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p:spPr>
      </p:sp>
      <p:sp>
        <p:nvSpPr>
          <p:cNvPr id="53251" name="备注占位符 2"/>
          <p:cNvSpPr>
            <a:spLocks noGrp="1"/>
          </p:cNvSpPr>
          <p:nvPr>
            <p:ph type="body" idx="1"/>
          </p:nvPr>
        </p:nvSpPr>
        <p:spPr>
          <a:noFill/>
          <a:ln/>
        </p:spPr>
        <p:txBody>
          <a:bodyPr/>
          <a:lstStyle/>
          <a:p>
            <a:r>
              <a:rPr lang="en-US" altLang="zh-CN" sz="1200" kern="1200" dirty="0">
                <a:solidFill>
                  <a:schemeClr val="tx1"/>
                </a:solidFill>
                <a:effectLst/>
                <a:latin typeface="Arial" charset="0"/>
                <a:ea typeface="宋体" pitchFamily="2" charset="-122"/>
                <a:cs typeface="+mn-cs"/>
              </a:rPr>
              <a:t>Advanced </a:t>
            </a:r>
            <a:r>
              <a:rPr lang="en-US" altLang="zh-CN" sz="1200" kern="1200" baseline="30000" dirty="0">
                <a:solidFill>
                  <a:schemeClr val="tx1"/>
                </a:solidFill>
                <a:effectLst/>
                <a:latin typeface="Arial" charset="0"/>
                <a:ea typeface="宋体" pitchFamily="2" charset="-122"/>
                <a:cs typeface="+mn-cs"/>
              </a:rPr>
              <a:t>13</a:t>
            </a:r>
            <a:r>
              <a:rPr lang="en-US" altLang="zh-CN" sz="1200" kern="1200" dirty="0">
                <a:solidFill>
                  <a:schemeClr val="tx1"/>
                </a:solidFill>
                <a:effectLst/>
                <a:latin typeface="Arial" charset="0"/>
                <a:ea typeface="宋体" pitchFamily="2" charset="-122"/>
                <a:cs typeface="+mn-cs"/>
              </a:rPr>
              <a:t>C solid-state NMR experiment can provide representative NOM structures, analyzing samples non-destructively irrespective of solubility.</a:t>
            </a:r>
            <a:endParaRPr lang="en-US" altLang="zh-CN" dirty="0">
              <a:solidFill>
                <a:srgbClr val="000000"/>
              </a:solidFill>
              <a:latin typeface="Times New Roman" pitchFamily="18" charset="0"/>
            </a:endParaRPr>
          </a:p>
        </p:txBody>
      </p:sp>
      <p:sp>
        <p:nvSpPr>
          <p:cNvPr id="53252" name="灯片编号占位符 3"/>
          <p:cNvSpPr>
            <a:spLocks noGrp="1"/>
          </p:cNvSpPr>
          <p:nvPr>
            <p:ph type="sldNum" sz="quarter" idx="5"/>
          </p:nvPr>
        </p:nvSpPr>
        <p:spPr>
          <a:noFill/>
        </p:spPr>
        <p:txBody>
          <a:bodyPr/>
          <a:lstStyle/>
          <a:p>
            <a:fld id="{8380765F-7185-413E-80B6-6677CED624A2}" type="slidenum">
              <a:rPr lang="en-US" altLang="zh-CN" smtClean="0"/>
              <a:pPr/>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a:ln/>
        </p:spPr>
      </p:sp>
      <p:sp>
        <p:nvSpPr>
          <p:cNvPr id="58371" name="备注占位符 2"/>
          <p:cNvSpPr>
            <a:spLocks noGrp="1"/>
          </p:cNvSpPr>
          <p:nvPr>
            <p:ph type="body" idx="1"/>
          </p:nvPr>
        </p:nvSpPr>
        <p:spPr>
          <a:noFill/>
          <a:ln/>
        </p:spPr>
        <p:txBody>
          <a:bodyPr/>
          <a:lstStyle/>
          <a:p>
            <a:r>
              <a:rPr lang="zh-CN" altLang="en-US" dirty="0"/>
              <a:t>可以发现，溶解有机质的质量平衡在</a:t>
            </a:r>
            <a:r>
              <a:rPr lang="en-US" altLang="zh-CN" dirty="0"/>
              <a:t>98%</a:t>
            </a:r>
            <a:r>
              <a:rPr lang="zh-CN" altLang="en-US" dirty="0"/>
              <a:t>左右，胶体有机质的回收率在</a:t>
            </a:r>
            <a:r>
              <a:rPr lang="en-US" altLang="zh-CN" dirty="0"/>
              <a:t>35%</a:t>
            </a:r>
            <a:r>
              <a:rPr lang="zh-CN" altLang="en-US" dirty="0"/>
              <a:t>左右，与仅通过超滤获得的结果类似。颗粒物通过过膜收集来衡量离心机对颗粒物的截留率，可以发现颗粒物的回收率在</a:t>
            </a:r>
            <a:r>
              <a:rPr lang="en-US" altLang="zh-CN" dirty="0"/>
              <a:t>80%</a:t>
            </a:r>
            <a:r>
              <a:rPr lang="zh-CN" altLang="en-US" dirty="0"/>
              <a:t>以上。预实验发现，</a:t>
            </a:r>
            <a:r>
              <a:rPr lang="en-US" altLang="zh-CN" dirty="0"/>
              <a:t>RO</a:t>
            </a:r>
            <a:r>
              <a:rPr lang="zh-CN" altLang="en-US" dirty="0"/>
              <a:t>过程中的浓缩因子小于</a:t>
            </a:r>
            <a:r>
              <a:rPr lang="en-US" altLang="zh-CN" dirty="0"/>
              <a:t>40</a:t>
            </a:r>
            <a:r>
              <a:rPr lang="zh-CN" altLang="en-US" dirty="0"/>
              <a:t>有较高的回收率，但为了后续处理的方便需要在超滤过程中采用较高的回收率。</a:t>
            </a:r>
          </a:p>
        </p:txBody>
      </p:sp>
      <p:sp>
        <p:nvSpPr>
          <p:cNvPr id="58372" name="灯片编号占位符 3"/>
          <p:cNvSpPr>
            <a:spLocks noGrp="1"/>
          </p:cNvSpPr>
          <p:nvPr>
            <p:ph type="sldNum" sz="quarter" idx="5"/>
          </p:nvPr>
        </p:nvSpPr>
        <p:spPr>
          <a:noFill/>
        </p:spPr>
        <p:txBody>
          <a:bodyPr/>
          <a:lstStyle/>
          <a:p>
            <a:fld id="{DBEBDE8C-567C-4B03-94BA-62F1A51627C4}" type="slidenum">
              <a:rPr lang="en-US" altLang="zh-CN" smtClean="0"/>
              <a:pPr/>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845C81D-D8B7-4427-928C-83069B4B1C77}" type="slidenum">
              <a:rPr lang="en-US" altLang="zh-CN" smtClean="0"/>
              <a:pPr>
                <a:defRPr/>
              </a:pPr>
              <a:t>8</a:t>
            </a:fld>
            <a:endParaRPr lang="en-US" altLang="zh-CN"/>
          </a:p>
        </p:txBody>
      </p:sp>
    </p:spTree>
    <p:extLst>
      <p:ext uri="{BB962C8B-B14F-4D97-AF65-F5344CB8AC3E}">
        <p14:creationId xmlns:p14="http://schemas.microsoft.com/office/powerpoint/2010/main" val="4195236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242495A-FA1B-408F-A796-0A238ECCE919}" type="slidenum">
              <a:rPr lang="zh-CN" altLang="en-US" smtClean="0"/>
              <a:pPr>
                <a:defRPr/>
              </a:pPr>
              <a:t>9</a:t>
            </a:fld>
            <a:endParaRPr lang="zh-CN" altLang="en-US"/>
          </a:p>
        </p:txBody>
      </p:sp>
    </p:spTree>
    <p:extLst>
      <p:ext uri="{BB962C8B-B14F-4D97-AF65-F5344CB8AC3E}">
        <p14:creationId xmlns:p14="http://schemas.microsoft.com/office/powerpoint/2010/main" val="2727715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ko-KR"/>
              <a:t>YOUR SITE HERE</a:t>
            </a:r>
          </a:p>
        </p:txBody>
      </p:sp>
      <p:sp>
        <p:nvSpPr>
          <p:cNvPr id="5" name="Rectangle 3"/>
          <p:cNvSpPr>
            <a:spLocks noGrp="1" noChangeArrowheads="1"/>
          </p:cNvSpPr>
          <p:nvPr>
            <p:ph type="sldNum" sz="quarter" idx="11"/>
          </p:nvPr>
        </p:nvSpPr>
        <p:spPr>
          <a:ln/>
        </p:spPr>
        <p:txBody>
          <a:bodyPr/>
          <a:lstStyle>
            <a:lvl1pPr>
              <a:defRPr/>
            </a:lvl1pPr>
          </a:lstStyle>
          <a:p>
            <a:pPr>
              <a:defRPr/>
            </a:pPr>
            <a:fld id="{3D7DCC82-1488-43E4-9484-359F60C71F1C}" type="slidenum">
              <a:rPr lang="ko-KR" altLang="en-US"/>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ko-KR"/>
              <a:t>YOUR SITE HERE</a:t>
            </a:r>
          </a:p>
        </p:txBody>
      </p:sp>
      <p:sp>
        <p:nvSpPr>
          <p:cNvPr id="5" name="Rectangle 3"/>
          <p:cNvSpPr>
            <a:spLocks noGrp="1" noChangeArrowheads="1"/>
          </p:cNvSpPr>
          <p:nvPr>
            <p:ph type="sldNum" sz="quarter" idx="11"/>
          </p:nvPr>
        </p:nvSpPr>
        <p:spPr>
          <a:ln/>
        </p:spPr>
        <p:txBody>
          <a:bodyPr/>
          <a:lstStyle>
            <a:lvl1pPr>
              <a:defRPr/>
            </a:lvl1pPr>
          </a:lstStyle>
          <a:p>
            <a:pPr>
              <a:defRPr/>
            </a:pPr>
            <a:fld id="{B63F64A9-C486-475E-A8EC-50D0470CBE24}" type="slidenum">
              <a:rPr lang="ko-KR" altLang="en-US"/>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ko-KR"/>
              <a:t>YOUR SITE HERE</a:t>
            </a:r>
          </a:p>
        </p:txBody>
      </p:sp>
      <p:sp>
        <p:nvSpPr>
          <p:cNvPr id="5" name="Rectangle 3"/>
          <p:cNvSpPr>
            <a:spLocks noGrp="1" noChangeArrowheads="1"/>
          </p:cNvSpPr>
          <p:nvPr>
            <p:ph type="sldNum" sz="quarter" idx="11"/>
          </p:nvPr>
        </p:nvSpPr>
        <p:spPr>
          <a:ln/>
        </p:spPr>
        <p:txBody>
          <a:bodyPr/>
          <a:lstStyle>
            <a:lvl1pPr>
              <a:defRPr/>
            </a:lvl1pPr>
          </a:lstStyle>
          <a:p>
            <a:pPr>
              <a:defRPr/>
            </a:pPr>
            <a:fld id="{B3283EDB-1DEC-4C38-AA11-92D64B810112}" type="slidenum">
              <a:rPr lang="ko-KR" altLang="en-US"/>
              <a:pPr>
                <a:defRPr/>
              </a:pPr>
              <a:t>‹#›</a:t>
            </a:fld>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ko-KR"/>
              <a:t>YOUR SITE HERE</a:t>
            </a:r>
          </a:p>
        </p:txBody>
      </p:sp>
      <p:sp>
        <p:nvSpPr>
          <p:cNvPr id="6" name="Rectangle 3"/>
          <p:cNvSpPr>
            <a:spLocks noGrp="1" noChangeArrowheads="1"/>
          </p:cNvSpPr>
          <p:nvPr>
            <p:ph type="sldNum" sz="quarter" idx="11"/>
          </p:nvPr>
        </p:nvSpPr>
        <p:spPr>
          <a:ln/>
        </p:spPr>
        <p:txBody>
          <a:bodyPr/>
          <a:lstStyle>
            <a:lvl1pPr>
              <a:defRPr/>
            </a:lvl1pPr>
          </a:lstStyle>
          <a:p>
            <a:pPr>
              <a:defRPr/>
            </a:pPr>
            <a:fld id="{E7AAD1C8-09B9-47D2-9C2B-69448EF3733E}" type="slidenum">
              <a:rPr lang="ko-KR" altLang="en-US"/>
              <a:pPr>
                <a:defRPr/>
              </a:pPr>
              <a:t>‹#›</a:t>
            </a:fld>
            <a:endParaRPr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38588"/>
            <a:ext cx="4038600" cy="21875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2"/>
          <p:cNvSpPr>
            <a:spLocks noGrp="1" noChangeArrowheads="1"/>
          </p:cNvSpPr>
          <p:nvPr>
            <p:ph type="ftr" sz="quarter" idx="10"/>
          </p:nvPr>
        </p:nvSpPr>
        <p:spPr>
          <a:ln/>
        </p:spPr>
        <p:txBody>
          <a:bodyPr/>
          <a:lstStyle>
            <a:lvl1pPr>
              <a:defRPr/>
            </a:lvl1pPr>
          </a:lstStyle>
          <a:p>
            <a:pPr>
              <a:defRPr/>
            </a:pPr>
            <a:r>
              <a:rPr lang="en-US" altLang="ko-KR"/>
              <a:t>YOUR SITE HERE</a:t>
            </a:r>
          </a:p>
        </p:txBody>
      </p:sp>
      <p:sp>
        <p:nvSpPr>
          <p:cNvPr id="7" name="Rectangle 3"/>
          <p:cNvSpPr>
            <a:spLocks noGrp="1" noChangeArrowheads="1"/>
          </p:cNvSpPr>
          <p:nvPr>
            <p:ph type="sldNum" sz="quarter" idx="11"/>
          </p:nvPr>
        </p:nvSpPr>
        <p:spPr>
          <a:ln/>
        </p:spPr>
        <p:txBody>
          <a:bodyPr/>
          <a:lstStyle>
            <a:lvl1pPr>
              <a:defRPr/>
            </a:lvl1pPr>
          </a:lstStyle>
          <a:p>
            <a:pPr>
              <a:defRPr/>
            </a:pPr>
            <a:fld id="{B4028EB8-D519-4F61-8AC0-8AD563040AEC}" type="slidenum">
              <a:rPr lang="ko-KR" altLang="en-US"/>
              <a:pPr>
                <a:defRPr/>
              </a:pPr>
              <a:t>‹#›</a:t>
            </a:fld>
            <a:endParaRPr lang="en-US" altLang="ko-K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
        <p:nvSpPr>
          <p:cNvPr id="4" name="Rectangle 4"/>
          <p:cNvSpPr>
            <a:spLocks noGrp="1" noChangeArrowheads="1"/>
          </p:cNvSpPr>
          <p:nvPr>
            <p:ph type="dt" sz="half" idx="10"/>
          </p:nvPr>
        </p:nvSpPr>
        <p:spPr>
          <a:xfrm>
            <a:off x="4246563" y="6557963"/>
            <a:ext cx="2001837" cy="227012"/>
          </a:xfrm>
          <a:prstGeom prst="rect">
            <a:avLst/>
          </a:prstGeom>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A1BBC27-62E1-4A40-80B6-78BDFD874AF4}" type="slidenum">
              <a:rPr lang="en-US" altLang="zh-CN"/>
              <a:pPr>
                <a:defRPr/>
              </a:pPr>
              <a:t>‹#›</a:t>
            </a:fld>
            <a:endParaRPr lang="en-US" altLang="zh-CN"/>
          </a:p>
        </p:txBody>
      </p:sp>
    </p:spTree>
    <p:extLst>
      <p:ext uri="{BB962C8B-B14F-4D97-AF65-F5344CB8AC3E}">
        <p14:creationId xmlns:p14="http://schemas.microsoft.com/office/powerpoint/2010/main" val="1236558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09600" y="6245225"/>
            <a:ext cx="1981200" cy="476250"/>
          </a:xfrm>
          <a:prstGeom prst="rect">
            <a:avLst/>
          </a:prstGeom>
        </p:spPr>
        <p:txBody>
          <a:bodyPr/>
          <a:lstStyle/>
          <a:p>
            <a:pPr>
              <a:defRPr/>
            </a:pPr>
            <a:endParaRPr lang="en-US" altLang="zh-CN"/>
          </a:p>
        </p:txBody>
      </p:sp>
      <p:sp>
        <p:nvSpPr>
          <p:cNvPr id="4" name="页脚占位符 3"/>
          <p:cNvSpPr>
            <a:spLocks noGrp="1"/>
          </p:cNvSpPr>
          <p:nvPr>
            <p:ph type="ftr" sz="quarter" idx="11"/>
          </p:nvPr>
        </p:nvSpPr>
        <p:spPr>
          <a:xfrm>
            <a:off x="3124200" y="6245225"/>
            <a:ext cx="2895600" cy="476250"/>
          </a:xfrm>
          <a:prstGeom prst="rect">
            <a:avLst/>
          </a:prstGeom>
        </p:spPr>
        <p:txBody>
          <a:bodyPr/>
          <a:lstStyle/>
          <a:p>
            <a:pPr>
              <a:defRPr/>
            </a:pPr>
            <a:endParaRPr lang="en-US" altLang="zh-CN"/>
          </a:p>
        </p:txBody>
      </p:sp>
      <p:sp>
        <p:nvSpPr>
          <p:cNvPr id="5" name="灯片编号占位符 4"/>
          <p:cNvSpPr>
            <a:spLocks noGrp="1"/>
          </p:cNvSpPr>
          <p:nvPr>
            <p:ph type="sldNum" sz="quarter" idx="12"/>
          </p:nvPr>
        </p:nvSpPr>
        <p:spPr>
          <a:xfrm>
            <a:off x="6553200" y="6245225"/>
            <a:ext cx="1981200" cy="476250"/>
          </a:xfrm>
          <a:prstGeom prst="rect">
            <a:avLst/>
          </a:prstGeom>
        </p:spPr>
        <p:txBody>
          <a:bodyPr/>
          <a:lstStyle/>
          <a:p>
            <a:pPr>
              <a:defRPr/>
            </a:pPr>
            <a:fld id="{2A57C6A9-8AE6-4466-B619-AA43BF186B30}" type="slidenum">
              <a:rPr lang="en-US" altLang="zh-CN" smtClean="0"/>
              <a:pPr>
                <a:defRPr/>
              </a:pPr>
              <a:t>‹#›</a:t>
            </a:fld>
            <a:endParaRPr lang="en-US" altLang="zh-CN"/>
          </a:p>
        </p:txBody>
      </p:sp>
      <p:sp>
        <p:nvSpPr>
          <p:cNvPr id="6" name="标题 1"/>
          <p:cNvSpPr>
            <a:spLocks noGrp="1"/>
          </p:cNvSpPr>
          <p:nvPr>
            <p:ph type="title"/>
          </p:nvPr>
        </p:nvSpPr>
        <p:spPr>
          <a:xfrm>
            <a:off x="574675" y="188913"/>
            <a:ext cx="8001000" cy="647700"/>
          </a:xfrm>
          <a:prstGeom prst="rect">
            <a:avLst/>
          </a:prstGeom>
        </p:spPr>
        <p:txBody>
          <a:bodyPr/>
          <a:lstStyle>
            <a:lvl1pPr algn="r">
              <a:defRPr b="1">
                <a:solidFill>
                  <a:schemeClr val="tx1">
                    <a:lumMod val="95000"/>
                    <a:lumOff val="5000"/>
                  </a:schemeClr>
                </a:solidFill>
                <a:effectLst>
                  <a:outerShdw blurRad="38100" dist="38100" dir="2700000" algn="tl">
                    <a:srgbClr val="000000">
                      <a:alpha val="43137"/>
                    </a:srgbClr>
                  </a:outerShdw>
                </a:effectLst>
              </a:defRPr>
            </a:lvl1pPr>
          </a:lstStyle>
          <a:p>
            <a:r>
              <a:rPr lang="zh-CN" altLang="en-US" dirty="0"/>
              <a:t>单击此处编辑母版标题样式</a:t>
            </a:r>
          </a:p>
        </p:txBody>
      </p:sp>
      <p:sp>
        <p:nvSpPr>
          <p:cNvPr id="7" name="内容占位符 2"/>
          <p:cNvSpPr>
            <a:spLocks noGrp="1"/>
          </p:cNvSpPr>
          <p:nvPr>
            <p:ph idx="1"/>
          </p:nvPr>
        </p:nvSpPr>
        <p:spPr>
          <a:xfrm>
            <a:off x="566738" y="1125538"/>
            <a:ext cx="8001000" cy="4894262"/>
          </a:xfrm>
          <a:prstGeom prst="rect">
            <a:avLst/>
          </a:prstGeom>
        </p:spPr>
        <p:txBody>
          <a:bodyPr/>
          <a:lstStyle>
            <a:lvl1pPr marL="182880" indent="-182880">
              <a:buClr>
                <a:srgbClr val="0070C0"/>
              </a:buClr>
              <a:buSzPct val="80000"/>
              <a:buFont typeface="Wingdings" pitchFamily="2" charset="2"/>
              <a:buChar char="q"/>
              <a:defRPr sz="2000" b="1"/>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657536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CA4B9FD-1C2B-4A6F-92EE-89B21322B17E}"/>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 xmlns:a16="http://schemas.microsoft.com/office/drawing/2014/main" id="{19BECDCD-99B7-45A0-81C4-8333C33011D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6687F567-1898-4DF5-9765-CB5FE1EDA1E0}"/>
              </a:ext>
            </a:extLst>
          </p:cNvPr>
          <p:cNvSpPr>
            <a:spLocks noGrp="1"/>
          </p:cNvSpPr>
          <p:nvPr>
            <p:ph type="dt" sz="half" idx="10"/>
          </p:nvPr>
        </p:nvSpPr>
        <p:spPr/>
        <p:txBody>
          <a:bodyPr/>
          <a:lstStyle/>
          <a:p>
            <a:pPr>
              <a:defRPr/>
            </a:pPr>
            <a:fld id="{B3FECD3F-AC4C-384B-AF4D-C06F8EA03332}" type="datetime1">
              <a:rPr lang="en-US" b="0" smtClean="0">
                <a:latin typeface="Arial" charset="0"/>
                <a:ea typeface="宋体" charset="0"/>
              </a:rPr>
              <a:pPr>
                <a:defRPr/>
              </a:pPr>
              <a:t>4/9/2019</a:t>
            </a:fld>
            <a:endParaRPr lang="en-US" b="0">
              <a:latin typeface="Arial" charset="0"/>
              <a:ea typeface="宋体" charset="0"/>
            </a:endParaRPr>
          </a:p>
        </p:txBody>
      </p:sp>
      <p:sp>
        <p:nvSpPr>
          <p:cNvPr id="5" name="页脚占位符 4">
            <a:extLst>
              <a:ext uri="{FF2B5EF4-FFF2-40B4-BE49-F238E27FC236}">
                <a16:creationId xmlns="" xmlns:a16="http://schemas.microsoft.com/office/drawing/2014/main" id="{07BEABE1-2D68-41D3-82C5-3D90FF4BF189}"/>
              </a:ext>
            </a:extLst>
          </p:cNvPr>
          <p:cNvSpPr>
            <a:spLocks noGrp="1"/>
          </p:cNvSpPr>
          <p:nvPr>
            <p:ph type="ftr" sz="quarter" idx="11"/>
          </p:nvPr>
        </p:nvSpPr>
        <p:spPr/>
        <p:txBody>
          <a:bodyPr/>
          <a:lstStyle/>
          <a:p>
            <a:pPr>
              <a:defRPr/>
            </a:pPr>
            <a:endParaRPr lang="en-US" sz="1800" b="0">
              <a:solidFill>
                <a:srgbClr val="212745"/>
              </a:solidFill>
              <a:latin typeface="Arial" charset="0"/>
              <a:ea typeface="宋体" charset="0"/>
            </a:endParaRPr>
          </a:p>
        </p:txBody>
      </p:sp>
      <p:sp>
        <p:nvSpPr>
          <p:cNvPr id="6" name="灯片编号占位符 5">
            <a:extLst>
              <a:ext uri="{FF2B5EF4-FFF2-40B4-BE49-F238E27FC236}">
                <a16:creationId xmlns="" xmlns:a16="http://schemas.microsoft.com/office/drawing/2014/main" id="{D97A0732-BAA0-40B9-8812-1660792B1B50}"/>
              </a:ext>
            </a:extLst>
          </p:cNvPr>
          <p:cNvSpPr>
            <a:spLocks noGrp="1"/>
          </p:cNvSpPr>
          <p:nvPr>
            <p:ph type="sldNum" sz="quarter" idx="12"/>
          </p:nvPr>
        </p:nvSpPr>
        <p:spPr/>
        <p:txBody>
          <a:bodyPr/>
          <a:lstStyle/>
          <a:p>
            <a:pPr>
              <a:defRPr/>
            </a:pPr>
            <a:fld id="{6200C791-6CE9-1344-A91C-926848531C39}" type="slidenum">
              <a:rPr lang="en-US" sz="1800" b="0" smtClean="0">
                <a:solidFill>
                  <a:srgbClr val="212745"/>
                </a:solidFill>
                <a:latin typeface="Arial" charset="0"/>
                <a:ea typeface="宋体" charset="0"/>
              </a:rPr>
              <a:pPr>
                <a:defRPr/>
              </a:pPr>
              <a:t>‹#›</a:t>
            </a:fld>
            <a:endParaRPr lang="en-US" sz="1800" b="0">
              <a:solidFill>
                <a:srgbClr val="212745"/>
              </a:solidFill>
              <a:latin typeface="Arial" charset="0"/>
              <a:ea typeface="宋体" charset="0"/>
            </a:endParaRPr>
          </a:p>
        </p:txBody>
      </p:sp>
    </p:spTree>
    <p:extLst>
      <p:ext uri="{BB962C8B-B14F-4D97-AF65-F5344CB8AC3E}">
        <p14:creationId xmlns:p14="http://schemas.microsoft.com/office/powerpoint/2010/main" val="4511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8A90DEB-3976-4D6D-9C17-65AC31D201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DFEC46E9-DC1C-42E1-8ACF-7547468654B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EA32A9D6-A0E9-4998-80F9-726F04DE768B}"/>
              </a:ext>
            </a:extLst>
          </p:cNvPr>
          <p:cNvSpPr>
            <a:spLocks noGrp="1"/>
          </p:cNvSpPr>
          <p:nvPr>
            <p:ph type="dt" sz="half" idx="10"/>
          </p:nvPr>
        </p:nvSpPr>
        <p:spPr/>
        <p:txBody>
          <a:bodyPr/>
          <a:lstStyle/>
          <a:p>
            <a:pPr>
              <a:defRPr/>
            </a:pPr>
            <a:fld id="{F816A93A-E2A9-D648-9691-5CB14BD9E777}" type="datetimeFigureOut">
              <a:rPr lang="en-US" sz="1800" b="0" smtClean="0">
                <a:solidFill>
                  <a:prstClr val="black"/>
                </a:solidFill>
                <a:latin typeface="Arial" charset="0"/>
                <a:ea typeface="宋体" charset="0"/>
              </a:rPr>
              <a:pPr>
                <a:defRPr/>
              </a:pPr>
              <a:t>4/9/2019</a:t>
            </a:fld>
            <a:endParaRPr lang="en-US" sz="1800" b="0">
              <a:solidFill>
                <a:prstClr val="black"/>
              </a:solidFill>
              <a:latin typeface="Arial" charset="0"/>
              <a:ea typeface="宋体" charset="0"/>
            </a:endParaRPr>
          </a:p>
        </p:txBody>
      </p:sp>
      <p:sp>
        <p:nvSpPr>
          <p:cNvPr id="5" name="页脚占位符 4">
            <a:extLst>
              <a:ext uri="{FF2B5EF4-FFF2-40B4-BE49-F238E27FC236}">
                <a16:creationId xmlns="" xmlns:a16="http://schemas.microsoft.com/office/drawing/2014/main" id="{2B6A2167-477D-4181-8C40-4E0A070BBB96}"/>
              </a:ext>
            </a:extLst>
          </p:cNvPr>
          <p:cNvSpPr>
            <a:spLocks noGrp="1"/>
          </p:cNvSpPr>
          <p:nvPr>
            <p:ph type="ftr" sz="quarter" idx="11"/>
          </p:nvPr>
        </p:nvSpPr>
        <p:spPr/>
        <p:txBody>
          <a:bodyPr/>
          <a:lstStyle/>
          <a:p>
            <a:pPr>
              <a:defRPr/>
            </a:pPr>
            <a:endParaRPr lang="en-US" sz="1800" b="0">
              <a:solidFill>
                <a:prstClr val="black"/>
              </a:solidFill>
              <a:latin typeface="Arial" charset="0"/>
              <a:ea typeface="宋体" charset="0"/>
            </a:endParaRPr>
          </a:p>
        </p:txBody>
      </p:sp>
      <p:sp>
        <p:nvSpPr>
          <p:cNvPr id="6" name="灯片编号占位符 5">
            <a:extLst>
              <a:ext uri="{FF2B5EF4-FFF2-40B4-BE49-F238E27FC236}">
                <a16:creationId xmlns="" xmlns:a16="http://schemas.microsoft.com/office/drawing/2014/main" id="{BB0BB49B-0681-4444-9AEE-E07B4021DB68}"/>
              </a:ext>
            </a:extLst>
          </p:cNvPr>
          <p:cNvSpPr>
            <a:spLocks noGrp="1"/>
          </p:cNvSpPr>
          <p:nvPr>
            <p:ph type="sldNum" sz="quarter" idx="12"/>
          </p:nvPr>
        </p:nvSpPr>
        <p:spPr/>
        <p:txBody>
          <a:bodyPr/>
          <a:lstStyle/>
          <a:p>
            <a:pPr>
              <a:defRPr/>
            </a:pPr>
            <a:fld id="{C612F7D9-6A20-BF4F-AA9C-708E7F5FA415}" type="slidenum">
              <a:rPr lang="zh-CN" altLang="en-US" sz="1800" b="0" smtClean="0">
                <a:latin typeface="Arial" charset="0"/>
                <a:ea typeface="宋体" charset="0"/>
              </a:rPr>
              <a:pPr>
                <a:defRPr/>
              </a:pPr>
              <a:t>‹#›</a:t>
            </a:fld>
            <a:endParaRPr lang="en-US" altLang="zh-CN" sz="1800" b="0">
              <a:latin typeface="Arial" charset="0"/>
              <a:ea typeface="宋体" charset="0"/>
            </a:endParaRPr>
          </a:p>
        </p:txBody>
      </p:sp>
    </p:spTree>
    <p:extLst>
      <p:ext uri="{BB962C8B-B14F-4D97-AF65-F5344CB8AC3E}">
        <p14:creationId xmlns:p14="http://schemas.microsoft.com/office/powerpoint/2010/main" val="2144012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683DAE6-737F-47E0-9FE4-5F240DE80CE0}"/>
              </a:ext>
            </a:extLst>
          </p:cNvPr>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EE43E019-82A0-40BB-8094-3E8A9A90D76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D87B6451-0384-4F5A-99DB-E1C9E4BDACB6}"/>
              </a:ext>
            </a:extLst>
          </p:cNvPr>
          <p:cNvSpPr>
            <a:spLocks noGrp="1"/>
          </p:cNvSpPr>
          <p:nvPr>
            <p:ph type="dt" sz="half" idx="10"/>
          </p:nvPr>
        </p:nvSpPr>
        <p:spPr/>
        <p:txBody>
          <a:bodyPr/>
          <a:lstStyle/>
          <a:p>
            <a:pPr>
              <a:defRPr/>
            </a:pPr>
            <a:fld id="{9657BAA4-7EFD-8B48-B80D-A3800A74463F}" type="datetime1">
              <a:rPr lang="en-US" sz="1800" b="0" smtClean="0">
                <a:solidFill>
                  <a:prstClr val="black"/>
                </a:solidFill>
                <a:latin typeface="Arial" charset="0"/>
                <a:ea typeface="宋体" charset="0"/>
              </a:rPr>
              <a:pPr>
                <a:defRPr/>
              </a:pPr>
              <a:t>4/9/2019</a:t>
            </a:fld>
            <a:endParaRPr lang="en-US" sz="1800" b="0">
              <a:solidFill>
                <a:prstClr val="black"/>
              </a:solidFill>
              <a:latin typeface="Arial" charset="0"/>
              <a:ea typeface="宋体" charset="0"/>
            </a:endParaRPr>
          </a:p>
        </p:txBody>
      </p:sp>
      <p:sp>
        <p:nvSpPr>
          <p:cNvPr id="5" name="页脚占位符 4">
            <a:extLst>
              <a:ext uri="{FF2B5EF4-FFF2-40B4-BE49-F238E27FC236}">
                <a16:creationId xmlns="" xmlns:a16="http://schemas.microsoft.com/office/drawing/2014/main" id="{707F9886-82B3-4623-ACDD-EF3BBDAC74A3}"/>
              </a:ext>
            </a:extLst>
          </p:cNvPr>
          <p:cNvSpPr>
            <a:spLocks noGrp="1"/>
          </p:cNvSpPr>
          <p:nvPr>
            <p:ph type="ftr" sz="quarter" idx="11"/>
          </p:nvPr>
        </p:nvSpPr>
        <p:spPr/>
        <p:txBody>
          <a:bodyPr/>
          <a:lstStyle/>
          <a:p>
            <a:pPr>
              <a:defRPr/>
            </a:pPr>
            <a:endParaRPr lang="en-US" sz="1800" b="0">
              <a:solidFill>
                <a:prstClr val="black"/>
              </a:solidFill>
              <a:latin typeface="Arial" charset="0"/>
              <a:ea typeface="宋体" charset="0"/>
            </a:endParaRPr>
          </a:p>
        </p:txBody>
      </p:sp>
      <p:sp>
        <p:nvSpPr>
          <p:cNvPr id="6" name="灯片编号占位符 5">
            <a:extLst>
              <a:ext uri="{FF2B5EF4-FFF2-40B4-BE49-F238E27FC236}">
                <a16:creationId xmlns="" xmlns:a16="http://schemas.microsoft.com/office/drawing/2014/main" id="{55EAC7D2-6619-4B96-B754-90B49F68CEBE}"/>
              </a:ext>
            </a:extLst>
          </p:cNvPr>
          <p:cNvSpPr>
            <a:spLocks noGrp="1"/>
          </p:cNvSpPr>
          <p:nvPr>
            <p:ph type="sldNum" sz="quarter" idx="12"/>
          </p:nvPr>
        </p:nvSpPr>
        <p:spPr/>
        <p:txBody>
          <a:bodyPr/>
          <a:lstStyle/>
          <a:p>
            <a:pPr>
              <a:defRPr/>
            </a:pPr>
            <a:fld id="{B4D82FDE-777F-9046-B600-8F369BBD1015}" type="slidenum">
              <a:rPr lang="en-US" b="0" smtClean="0">
                <a:latin typeface="Arial" charset="0"/>
                <a:ea typeface="宋体" charset="0"/>
              </a:rPr>
              <a:pPr>
                <a:defRPr/>
              </a:pPr>
              <a:t>‹#›</a:t>
            </a:fld>
            <a:endParaRPr lang="en-US" b="0">
              <a:latin typeface="Arial" charset="0"/>
              <a:ea typeface="宋体" charset="0"/>
            </a:endParaRPr>
          </a:p>
        </p:txBody>
      </p:sp>
    </p:spTree>
    <p:extLst>
      <p:ext uri="{BB962C8B-B14F-4D97-AF65-F5344CB8AC3E}">
        <p14:creationId xmlns:p14="http://schemas.microsoft.com/office/powerpoint/2010/main" val="152046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C582176-0AC7-4C61-A524-3E1E4C6407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FFCFE245-88A2-4DB6-8931-9AA0775127DB}"/>
              </a:ext>
            </a:extLst>
          </p:cNvPr>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737C9AF0-6E7F-4E62-9DB9-E9C9D0039936}"/>
              </a:ext>
            </a:extLst>
          </p:cNvPr>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89A0214F-E4B3-4F7A-8DEC-7829E25F00C7}"/>
              </a:ext>
            </a:extLst>
          </p:cNvPr>
          <p:cNvSpPr>
            <a:spLocks noGrp="1"/>
          </p:cNvSpPr>
          <p:nvPr>
            <p:ph type="dt" sz="half" idx="10"/>
          </p:nvPr>
        </p:nvSpPr>
        <p:spPr/>
        <p:txBody>
          <a:bodyPr/>
          <a:lstStyle/>
          <a:p>
            <a:fld id="{A4881EF5-6EA8-4644-BF60-D246725DF87F}" type="datetimeFigureOut">
              <a:rPr lang="zh-CN" altLang="en-US" smtClean="0"/>
              <a:pPr/>
              <a:t>2019-4-9</a:t>
            </a:fld>
            <a:endParaRPr lang="zh-CN" altLang="en-US"/>
          </a:p>
        </p:txBody>
      </p:sp>
      <p:sp>
        <p:nvSpPr>
          <p:cNvPr id="6" name="页脚占位符 5">
            <a:extLst>
              <a:ext uri="{FF2B5EF4-FFF2-40B4-BE49-F238E27FC236}">
                <a16:creationId xmlns="" xmlns:a16="http://schemas.microsoft.com/office/drawing/2014/main" id="{45642F73-EF9C-4687-B42E-741C7E9C34A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EB552C1A-57A4-44D4-9438-3B7B232E9729}"/>
              </a:ext>
            </a:extLst>
          </p:cNvPr>
          <p:cNvSpPr>
            <a:spLocks noGrp="1"/>
          </p:cNvSpPr>
          <p:nvPr>
            <p:ph type="sldNum" sz="quarter" idx="12"/>
          </p:nvPr>
        </p:nvSpPr>
        <p:spPr/>
        <p:txBody>
          <a:bodyPr/>
          <a:lstStyle/>
          <a:p>
            <a:fld id="{D583628D-D350-43F9-89B0-A3F1C6611A94}" type="slidenum">
              <a:rPr lang="zh-CN" altLang="en-US" smtClean="0"/>
              <a:pPr/>
              <a:t>‹#›</a:t>
            </a:fld>
            <a:endParaRPr lang="zh-CN" altLang="en-US"/>
          </a:p>
        </p:txBody>
      </p:sp>
    </p:spTree>
    <p:extLst>
      <p:ext uri="{BB962C8B-B14F-4D97-AF65-F5344CB8AC3E}">
        <p14:creationId xmlns:p14="http://schemas.microsoft.com/office/powerpoint/2010/main" val="912664905"/>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0ED35A5-6551-477C-A7EE-FDA1D53400A1}"/>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775F586A-632B-4476-91DE-0B94B2F0D07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EDBF6C42-80E8-426E-A4C7-CAFD6F3CD2C3}"/>
              </a:ext>
            </a:extLst>
          </p:cNvPr>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D949C6B0-6089-413B-9AE5-9B9EC795D7D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4A95163B-AAB0-4C7E-BE39-097D3AADF1AC}"/>
              </a:ext>
            </a:extLst>
          </p:cNvPr>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93F77731-D81D-4AFE-930E-C8E1B15959AF}"/>
              </a:ext>
            </a:extLst>
          </p:cNvPr>
          <p:cNvSpPr>
            <a:spLocks noGrp="1"/>
          </p:cNvSpPr>
          <p:nvPr>
            <p:ph type="dt" sz="half" idx="10"/>
          </p:nvPr>
        </p:nvSpPr>
        <p:spPr/>
        <p:txBody>
          <a:bodyPr/>
          <a:lstStyle/>
          <a:p>
            <a:pPr>
              <a:defRPr/>
            </a:pPr>
            <a:fld id="{8F6F375F-946B-C849-BA8C-FE5C47780922}" type="datetimeFigureOut">
              <a:rPr lang="en-US" sz="1800" b="0" smtClean="0">
                <a:solidFill>
                  <a:prstClr val="black"/>
                </a:solidFill>
                <a:latin typeface="Arial" charset="0"/>
                <a:ea typeface="宋体" charset="0"/>
              </a:rPr>
              <a:pPr>
                <a:defRPr/>
              </a:pPr>
              <a:t>4/9/2019</a:t>
            </a:fld>
            <a:endParaRPr lang="en-US" sz="1800" b="0">
              <a:solidFill>
                <a:prstClr val="black"/>
              </a:solidFill>
              <a:latin typeface="Arial" charset="0"/>
              <a:ea typeface="宋体" charset="0"/>
            </a:endParaRPr>
          </a:p>
        </p:txBody>
      </p:sp>
      <p:sp>
        <p:nvSpPr>
          <p:cNvPr id="8" name="页脚占位符 7">
            <a:extLst>
              <a:ext uri="{FF2B5EF4-FFF2-40B4-BE49-F238E27FC236}">
                <a16:creationId xmlns="" xmlns:a16="http://schemas.microsoft.com/office/drawing/2014/main" id="{F995FC4B-3CB0-4EF2-BE31-F1614C21CE45}"/>
              </a:ext>
            </a:extLst>
          </p:cNvPr>
          <p:cNvSpPr>
            <a:spLocks noGrp="1"/>
          </p:cNvSpPr>
          <p:nvPr>
            <p:ph type="ftr" sz="quarter" idx="11"/>
          </p:nvPr>
        </p:nvSpPr>
        <p:spPr/>
        <p:txBody>
          <a:bodyPr/>
          <a:lstStyle/>
          <a:p>
            <a:pPr>
              <a:defRPr/>
            </a:pPr>
            <a:endParaRPr lang="en-US" sz="1800" b="0">
              <a:solidFill>
                <a:prstClr val="black"/>
              </a:solidFill>
              <a:latin typeface="Arial" charset="0"/>
              <a:ea typeface="宋体" charset="0"/>
            </a:endParaRPr>
          </a:p>
        </p:txBody>
      </p:sp>
      <p:sp>
        <p:nvSpPr>
          <p:cNvPr id="9" name="灯片编号占位符 8">
            <a:extLst>
              <a:ext uri="{FF2B5EF4-FFF2-40B4-BE49-F238E27FC236}">
                <a16:creationId xmlns="" xmlns:a16="http://schemas.microsoft.com/office/drawing/2014/main" id="{F53CFEFF-ADAB-4383-9363-D7962B35963F}"/>
              </a:ext>
            </a:extLst>
          </p:cNvPr>
          <p:cNvSpPr>
            <a:spLocks noGrp="1"/>
          </p:cNvSpPr>
          <p:nvPr>
            <p:ph type="sldNum" sz="quarter" idx="12"/>
          </p:nvPr>
        </p:nvSpPr>
        <p:spPr/>
        <p:txBody>
          <a:bodyPr/>
          <a:lstStyle/>
          <a:p>
            <a:pPr>
              <a:defRPr/>
            </a:pPr>
            <a:fld id="{FC2870BF-2453-3A49-8A7B-F477E258337F}" type="slidenum">
              <a:rPr lang="zh-CN" altLang="en-US" sz="1800" b="0" smtClean="0">
                <a:solidFill>
                  <a:prstClr val="black"/>
                </a:solidFill>
                <a:latin typeface="Arial" charset="0"/>
                <a:ea typeface="宋体" charset="0"/>
              </a:rPr>
              <a:pPr>
                <a:defRPr/>
              </a:pPr>
              <a:t>‹#›</a:t>
            </a:fld>
            <a:endParaRPr lang="en-US" altLang="zh-CN" sz="1800" b="0">
              <a:solidFill>
                <a:prstClr val="black"/>
              </a:solidFill>
              <a:latin typeface="Arial" charset="0"/>
              <a:ea typeface="宋体" charset="0"/>
            </a:endParaRPr>
          </a:p>
        </p:txBody>
      </p:sp>
    </p:spTree>
    <p:extLst>
      <p:ext uri="{BB962C8B-B14F-4D97-AF65-F5344CB8AC3E}">
        <p14:creationId xmlns:p14="http://schemas.microsoft.com/office/powerpoint/2010/main" val="805430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46797B5-27CB-4BEB-9E48-CDB750A1DBC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6A8E7133-4C26-4B4A-A64A-670945C87BEC}"/>
              </a:ext>
            </a:extLst>
          </p:cNvPr>
          <p:cNvSpPr>
            <a:spLocks noGrp="1"/>
          </p:cNvSpPr>
          <p:nvPr>
            <p:ph type="dt" sz="half" idx="10"/>
          </p:nvPr>
        </p:nvSpPr>
        <p:spPr/>
        <p:txBody>
          <a:bodyPr/>
          <a:lstStyle/>
          <a:p>
            <a:fld id="{A4881EF5-6EA8-4644-BF60-D246725DF87F}" type="datetimeFigureOut">
              <a:rPr lang="zh-CN" altLang="en-US" smtClean="0"/>
              <a:pPr/>
              <a:t>2019-4-9</a:t>
            </a:fld>
            <a:endParaRPr lang="zh-CN" altLang="en-US"/>
          </a:p>
        </p:txBody>
      </p:sp>
      <p:sp>
        <p:nvSpPr>
          <p:cNvPr id="4" name="页脚占位符 3">
            <a:extLst>
              <a:ext uri="{FF2B5EF4-FFF2-40B4-BE49-F238E27FC236}">
                <a16:creationId xmlns="" xmlns:a16="http://schemas.microsoft.com/office/drawing/2014/main" id="{88D07B66-7C70-4394-BFD2-4780D5ABF1A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F5F255EF-5CDB-4211-8A58-4F975C9E5D54}"/>
              </a:ext>
            </a:extLst>
          </p:cNvPr>
          <p:cNvSpPr>
            <a:spLocks noGrp="1"/>
          </p:cNvSpPr>
          <p:nvPr>
            <p:ph type="sldNum" sz="quarter" idx="12"/>
          </p:nvPr>
        </p:nvSpPr>
        <p:spPr/>
        <p:txBody>
          <a:bodyPr/>
          <a:lstStyle/>
          <a:p>
            <a:fld id="{D583628D-D350-43F9-89B0-A3F1C6611A94}" type="slidenum">
              <a:rPr lang="zh-CN" altLang="en-US" smtClean="0"/>
              <a:pPr/>
              <a:t>‹#›</a:t>
            </a:fld>
            <a:endParaRPr lang="zh-CN" altLang="en-US"/>
          </a:p>
        </p:txBody>
      </p:sp>
    </p:spTree>
    <p:extLst>
      <p:ext uri="{BB962C8B-B14F-4D97-AF65-F5344CB8AC3E}">
        <p14:creationId xmlns:p14="http://schemas.microsoft.com/office/powerpoint/2010/main" val="190044784"/>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94F9EE64-1D54-491F-A0D2-DA1C4BF0300B}"/>
              </a:ext>
            </a:extLst>
          </p:cNvPr>
          <p:cNvSpPr>
            <a:spLocks noGrp="1"/>
          </p:cNvSpPr>
          <p:nvPr>
            <p:ph type="dt" sz="half" idx="10"/>
          </p:nvPr>
        </p:nvSpPr>
        <p:spPr/>
        <p:txBody>
          <a:bodyPr/>
          <a:lstStyle/>
          <a:p>
            <a:pPr>
              <a:defRPr/>
            </a:pPr>
            <a:fld id="{4CF4AB5A-1E5D-6944-8C76-E2ECA34BDD67}" type="datetimeFigureOut">
              <a:rPr lang="en-US" sz="1800" b="0" smtClean="0">
                <a:solidFill>
                  <a:prstClr val="black"/>
                </a:solidFill>
                <a:latin typeface="Arial" charset="0"/>
                <a:ea typeface="宋体" charset="0"/>
              </a:rPr>
              <a:pPr>
                <a:defRPr/>
              </a:pPr>
              <a:t>4/9/2019</a:t>
            </a:fld>
            <a:endParaRPr lang="en-US" sz="1800" b="0">
              <a:solidFill>
                <a:prstClr val="black"/>
              </a:solidFill>
              <a:latin typeface="Arial" charset="0"/>
              <a:ea typeface="宋体" charset="0"/>
            </a:endParaRPr>
          </a:p>
        </p:txBody>
      </p:sp>
      <p:sp>
        <p:nvSpPr>
          <p:cNvPr id="3" name="页脚占位符 2">
            <a:extLst>
              <a:ext uri="{FF2B5EF4-FFF2-40B4-BE49-F238E27FC236}">
                <a16:creationId xmlns="" xmlns:a16="http://schemas.microsoft.com/office/drawing/2014/main" id="{5EED70EA-3FD7-4827-B48C-9B770ED8C556}"/>
              </a:ext>
            </a:extLst>
          </p:cNvPr>
          <p:cNvSpPr>
            <a:spLocks noGrp="1"/>
          </p:cNvSpPr>
          <p:nvPr>
            <p:ph type="ftr" sz="quarter" idx="11"/>
          </p:nvPr>
        </p:nvSpPr>
        <p:spPr/>
        <p:txBody>
          <a:bodyPr/>
          <a:lstStyle/>
          <a:p>
            <a:pPr>
              <a:defRPr/>
            </a:pPr>
            <a:endParaRPr lang="en-US" sz="1800" b="0">
              <a:solidFill>
                <a:prstClr val="black"/>
              </a:solidFill>
              <a:latin typeface="Arial" charset="0"/>
              <a:ea typeface="宋体" charset="0"/>
            </a:endParaRPr>
          </a:p>
        </p:txBody>
      </p:sp>
      <p:sp>
        <p:nvSpPr>
          <p:cNvPr id="4" name="灯片编号占位符 3">
            <a:extLst>
              <a:ext uri="{FF2B5EF4-FFF2-40B4-BE49-F238E27FC236}">
                <a16:creationId xmlns="" xmlns:a16="http://schemas.microsoft.com/office/drawing/2014/main" id="{7D4C4B68-6307-4892-848D-6FA767F860E8}"/>
              </a:ext>
            </a:extLst>
          </p:cNvPr>
          <p:cNvSpPr>
            <a:spLocks noGrp="1"/>
          </p:cNvSpPr>
          <p:nvPr>
            <p:ph type="sldNum" sz="quarter" idx="12"/>
          </p:nvPr>
        </p:nvSpPr>
        <p:spPr/>
        <p:txBody>
          <a:bodyPr/>
          <a:lstStyle/>
          <a:p>
            <a:pPr>
              <a:defRPr/>
            </a:pPr>
            <a:fld id="{32838373-1022-1848-884E-35ED28B6A076}" type="slidenum">
              <a:rPr lang="zh-CN" altLang="en-US" sz="1800" b="0" smtClean="0">
                <a:solidFill>
                  <a:srgbClr val="212745"/>
                </a:solidFill>
                <a:latin typeface="Arial" charset="0"/>
                <a:ea typeface="宋体" charset="0"/>
              </a:rPr>
              <a:pPr>
                <a:defRPr/>
              </a:pPr>
              <a:t>‹#›</a:t>
            </a:fld>
            <a:endParaRPr lang="en-US" altLang="zh-CN" sz="1800" b="0">
              <a:solidFill>
                <a:srgbClr val="212745"/>
              </a:solidFill>
              <a:latin typeface="Arial" charset="0"/>
              <a:ea typeface="宋体" charset="0"/>
            </a:endParaRPr>
          </a:p>
        </p:txBody>
      </p:sp>
    </p:spTree>
    <p:extLst>
      <p:ext uri="{BB962C8B-B14F-4D97-AF65-F5344CB8AC3E}">
        <p14:creationId xmlns:p14="http://schemas.microsoft.com/office/powerpoint/2010/main" val="2647573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2F1A5CF-1424-4D19-8FA5-8CF7C312F326}"/>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CDBCF0C9-E854-429D-8359-E2B75212F37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C93E72F2-7CB5-40F2-9EEA-451464C4183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CFEA2FB5-8508-43ED-A9B4-7AE381C9DCD2}"/>
              </a:ext>
            </a:extLst>
          </p:cNvPr>
          <p:cNvSpPr>
            <a:spLocks noGrp="1"/>
          </p:cNvSpPr>
          <p:nvPr>
            <p:ph type="dt" sz="half" idx="10"/>
          </p:nvPr>
        </p:nvSpPr>
        <p:spPr/>
        <p:txBody>
          <a:bodyPr/>
          <a:lstStyle/>
          <a:p>
            <a:pPr>
              <a:defRPr/>
            </a:pPr>
            <a:fld id="{4639DD45-3309-FC49-8675-3901B219D1D3}" type="datetimeFigureOut">
              <a:rPr lang="en-US" sz="1800" b="0" smtClean="0">
                <a:solidFill>
                  <a:prstClr val="black"/>
                </a:solidFill>
                <a:latin typeface="Arial" charset="0"/>
                <a:ea typeface="宋体" charset="0"/>
              </a:rPr>
              <a:pPr>
                <a:defRPr/>
              </a:pPr>
              <a:t>4/9/2019</a:t>
            </a:fld>
            <a:endParaRPr lang="en-US" sz="1800" b="0">
              <a:solidFill>
                <a:prstClr val="black"/>
              </a:solidFill>
              <a:latin typeface="Arial" charset="0"/>
              <a:ea typeface="宋体" charset="0"/>
            </a:endParaRPr>
          </a:p>
        </p:txBody>
      </p:sp>
      <p:sp>
        <p:nvSpPr>
          <p:cNvPr id="6" name="页脚占位符 5">
            <a:extLst>
              <a:ext uri="{FF2B5EF4-FFF2-40B4-BE49-F238E27FC236}">
                <a16:creationId xmlns="" xmlns:a16="http://schemas.microsoft.com/office/drawing/2014/main" id="{B671DB51-E9E5-4926-AD5C-407FEE17391B}"/>
              </a:ext>
            </a:extLst>
          </p:cNvPr>
          <p:cNvSpPr>
            <a:spLocks noGrp="1"/>
          </p:cNvSpPr>
          <p:nvPr>
            <p:ph type="ftr" sz="quarter" idx="11"/>
          </p:nvPr>
        </p:nvSpPr>
        <p:spPr/>
        <p:txBody>
          <a:bodyPr/>
          <a:lstStyle/>
          <a:p>
            <a:pPr>
              <a:defRPr/>
            </a:pPr>
            <a:endParaRPr lang="en-US" sz="1800" b="0">
              <a:solidFill>
                <a:prstClr val="black"/>
              </a:solidFill>
              <a:latin typeface="Arial" charset="0"/>
              <a:ea typeface="宋体" charset="0"/>
            </a:endParaRPr>
          </a:p>
        </p:txBody>
      </p:sp>
      <p:sp>
        <p:nvSpPr>
          <p:cNvPr id="7" name="灯片编号占位符 6">
            <a:extLst>
              <a:ext uri="{FF2B5EF4-FFF2-40B4-BE49-F238E27FC236}">
                <a16:creationId xmlns="" xmlns:a16="http://schemas.microsoft.com/office/drawing/2014/main" id="{3F0ACA61-1CE5-40A7-BC8A-BCF35E621AC9}"/>
              </a:ext>
            </a:extLst>
          </p:cNvPr>
          <p:cNvSpPr>
            <a:spLocks noGrp="1"/>
          </p:cNvSpPr>
          <p:nvPr>
            <p:ph type="sldNum" sz="quarter" idx="12"/>
          </p:nvPr>
        </p:nvSpPr>
        <p:spPr/>
        <p:txBody>
          <a:bodyPr/>
          <a:lstStyle/>
          <a:p>
            <a:pPr>
              <a:defRPr/>
            </a:pPr>
            <a:fld id="{2681BA01-3F4A-1E4F-8EE6-48C17A4EEA29}" type="slidenum">
              <a:rPr lang="en-US" sz="1800" b="0" smtClean="0">
                <a:latin typeface="Arial" charset="0"/>
                <a:ea typeface="宋体" charset="0"/>
              </a:rPr>
              <a:pPr>
                <a:defRPr/>
              </a:pPr>
              <a:t>‹#›</a:t>
            </a:fld>
            <a:endParaRPr lang="en-US" sz="1800" b="0">
              <a:latin typeface="Arial" charset="0"/>
              <a:ea typeface="宋体" charset="0"/>
            </a:endParaRPr>
          </a:p>
        </p:txBody>
      </p:sp>
    </p:spTree>
    <p:extLst>
      <p:ext uri="{BB962C8B-B14F-4D97-AF65-F5344CB8AC3E}">
        <p14:creationId xmlns:p14="http://schemas.microsoft.com/office/powerpoint/2010/main" val="3054239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AF640D0-6DAD-47A7-9534-597A0C6FB4EC}"/>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E9D02694-56DA-4F16-81E3-A62AB3CB0F6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 xmlns:a16="http://schemas.microsoft.com/office/drawing/2014/main" id="{A3089F89-B422-4417-9370-B07DE5F697A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FCF1F7F2-5436-4C19-BA2E-D3C7D4864723}"/>
              </a:ext>
            </a:extLst>
          </p:cNvPr>
          <p:cNvSpPr>
            <a:spLocks noGrp="1"/>
          </p:cNvSpPr>
          <p:nvPr>
            <p:ph type="dt" sz="half" idx="10"/>
          </p:nvPr>
        </p:nvSpPr>
        <p:spPr/>
        <p:txBody>
          <a:bodyPr/>
          <a:lstStyle/>
          <a:p>
            <a:pPr>
              <a:defRPr/>
            </a:pPr>
            <a:fld id="{C14C1DC8-1753-FB48-AC4A-FE5D255BCF41}" type="datetimeFigureOut">
              <a:rPr lang="en-US" sz="1800" b="0" smtClean="0">
                <a:solidFill>
                  <a:prstClr val="black"/>
                </a:solidFill>
                <a:latin typeface="Arial" charset="0"/>
                <a:ea typeface="宋体" charset="0"/>
              </a:rPr>
              <a:pPr>
                <a:defRPr/>
              </a:pPr>
              <a:t>4/9/2019</a:t>
            </a:fld>
            <a:endParaRPr lang="en-US" sz="1800" b="0">
              <a:solidFill>
                <a:prstClr val="black"/>
              </a:solidFill>
              <a:latin typeface="Arial" charset="0"/>
              <a:ea typeface="宋体" charset="0"/>
            </a:endParaRPr>
          </a:p>
        </p:txBody>
      </p:sp>
      <p:sp>
        <p:nvSpPr>
          <p:cNvPr id="6" name="页脚占位符 5">
            <a:extLst>
              <a:ext uri="{FF2B5EF4-FFF2-40B4-BE49-F238E27FC236}">
                <a16:creationId xmlns="" xmlns:a16="http://schemas.microsoft.com/office/drawing/2014/main" id="{EA3126D4-1678-492C-8790-8DE5464DA801}"/>
              </a:ext>
            </a:extLst>
          </p:cNvPr>
          <p:cNvSpPr>
            <a:spLocks noGrp="1"/>
          </p:cNvSpPr>
          <p:nvPr>
            <p:ph type="ftr" sz="quarter" idx="11"/>
          </p:nvPr>
        </p:nvSpPr>
        <p:spPr/>
        <p:txBody>
          <a:bodyPr/>
          <a:lstStyle/>
          <a:p>
            <a:pPr>
              <a:defRPr/>
            </a:pPr>
            <a:endParaRPr lang="en-US" sz="1800" b="0">
              <a:solidFill>
                <a:prstClr val="black"/>
              </a:solidFill>
              <a:latin typeface="Arial" charset="0"/>
              <a:ea typeface="宋体" charset="0"/>
            </a:endParaRPr>
          </a:p>
        </p:txBody>
      </p:sp>
      <p:sp>
        <p:nvSpPr>
          <p:cNvPr id="7" name="灯片编号占位符 6">
            <a:extLst>
              <a:ext uri="{FF2B5EF4-FFF2-40B4-BE49-F238E27FC236}">
                <a16:creationId xmlns="" xmlns:a16="http://schemas.microsoft.com/office/drawing/2014/main" id="{B4E87157-6AAF-4F9E-9561-B6A3561930BE}"/>
              </a:ext>
            </a:extLst>
          </p:cNvPr>
          <p:cNvSpPr>
            <a:spLocks noGrp="1"/>
          </p:cNvSpPr>
          <p:nvPr>
            <p:ph type="sldNum" sz="quarter" idx="12"/>
          </p:nvPr>
        </p:nvSpPr>
        <p:spPr/>
        <p:txBody>
          <a:bodyPr/>
          <a:lstStyle/>
          <a:p>
            <a:pPr>
              <a:defRPr/>
            </a:pPr>
            <a:fld id="{30AB8DFF-E725-7941-AFC7-669DB0E4A622}" type="slidenum">
              <a:rPr lang="zh-CN" altLang="en-US" b="0" smtClean="0">
                <a:solidFill>
                  <a:prstClr val="black"/>
                </a:solidFill>
                <a:latin typeface="Arial" charset="0"/>
                <a:ea typeface="宋体" charset="0"/>
              </a:rPr>
              <a:pPr>
                <a:defRPr/>
              </a:pPr>
              <a:t>‹#›</a:t>
            </a:fld>
            <a:endParaRPr lang="en-US" altLang="zh-CN" b="0">
              <a:solidFill>
                <a:prstClr val="black"/>
              </a:solidFill>
              <a:latin typeface="Arial" charset="0"/>
              <a:ea typeface="宋体" charset="0"/>
            </a:endParaRPr>
          </a:p>
        </p:txBody>
      </p:sp>
    </p:spTree>
    <p:extLst>
      <p:ext uri="{BB962C8B-B14F-4D97-AF65-F5344CB8AC3E}">
        <p14:creationId xmlns:p14="http://schemas.microsoft.com/office/powerpoint/2010/main" val="2798369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4956920-2F10-4A25-A8E6-A252BD1A477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6A041A83-79FB-4389-92B3-250544D70CE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097176E7-EC12-4834-8E77-F7FF5DBFC347}"/>
              </a:ext>
            </a:extLst>
          </p:cNvPr>
          <p:cNvSpPr>
            <a:spLocks noGrp="1"/>
          </p:cNvSpPr>
          <p:nvPr>
            <p:ph type="dt" sz="half" idx="10"/>
          </p:nvPr>
        </p:nvSpPr>
        <p:spPr/>
        <p:txBody>
          <a:bodyPr/>
          <a:lstStyle/>
          <a:p>
            <a:fld id="{A4881EF5-6EA8-4644-BF60-D246725DF87F}" type="datetimeFigureOut">
              <a:rPr lang="zh-CN" altLang="en-US" smtClean="0"/>
              <a:pPr/>
              <a:t>2019-4-9</a:t>
            </a:fld>
            <a:endParaRPr lang="zh-CN" altLang="en-US"/>
          </a:p>
        </p:txBody>
      </p:sp>
      <p:sp>
        <p:nvSpPr>
          <p:cNvPr id="5" name="页脚占位符 4">
            <a:extLst>
              <a:ext uri="{FF2B5EF4-FFF2-40B4-BE49-F238E27FC236}">
                <a16:creationId xmlns="" xmlns:a16="http://schemas.microsoft.com/office/drawing/2014/main" id="{054AB397-E3F0-4FA8-B11A-2F9E3F3E3C6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360B6A5-3261-497F-844E-E037370A0207}"/>
              </a:ext>
            </a:extLst>
          </p:cNvPr>
          <p:cNvSpPr>
            <a:spLocks noGrp="1"/>
          </p:cNvSpPr>
          <p:nvPr>
            <p:ph type="sldNum" sz="quarter" idx="12"/>
          </p:nvPr>
        </p:nvSpPr>
        <p:spPr/>
        <p:txBody>
          <a:bodyPr/>
          <a:lstStyle/>
          <a:p>
            <a:fld id="{D583628D-D350-43F9-89B0-A3F1C6611A94}" type="slidenum">
              <a:rPr lang="zh-CN" altLang="en-US" smtClean="0"/>
              <a:pPr/>
              <a:t>‹#›</a:t>
            </a:fld>
            <a:endParaRPr lang="zh-CN" altLang="en-US"/>
          </a:p>
        </p:txBody>
      </p:sp>
    </p:spTree>
    <p:extLst>
      <p:ext uri="{BB962C8B-B14F-4D97-AF65-F5344CB8AC3E}">
        <p14:creationId xmlns:p14="http://schemas.microsoft.com/office/powerpoint/2010/main" val="3809735207"/>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F7DF338E-01AB-46E3-9F87-3D0024A3D809}"/>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1BC6BA1E-6382-4CDE-81D7-315BD0CD916B}"/>
              </a:ext>
            </a:extLst>
          </p:cNvPr>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F5DE2EF2-E1CB-4836-9044-9FCB9B795E5B}"/>
              </a:ext>
            </a:extLst>
          </p:cNvPr>
          <p:cNvSpPr>
            <a:spLocks noGrp="1"/>
          </p:cNvSpPr>
          <p:nvPr>
            <p:ph type="dt" sz="half" idx="10"/>
          </p:nvPr>
        </p:nvSpPr>
        <p:spPr/>
        <p:txBody>
          <a:bodyPr/>
          <a:lstStyle/>
          <a:p>
            <a:fld id="{A4881EF5-6EA8-4644-BF60-D246725DF87F}" type="datetimeFigureOut">
              <a:rPr lang="zh-CN" altLang="en-US" smtClean="0"/>
              <a:pPr/>
              <a:t>2019-4-9</a:t>
            </a:fld>
            <a:endParaRPr lang="zh-CN" altLang="en-US"/>
          </a:p>
        </p:txBody>
      </p:sp>
      <p:sp>
        <p:nvSpPr>
          <p:cNvPr id="5" name="页脚占位符 4">
            <a:extLst>
              <a:ext uri="{FF2B5EF4-FFF2-40B4-BE49-F238E27FC236}">
                <a16:creationId xmlns="" xmlns:a16="http://schemas.microsoft.com/office/drawing/2014/main" id="{D0B51E4D-F6C0-4E67-BE49-CACD0A5E93C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B87774A4-851F-48CF-BABE-57F5606BB737}"/>
              </a:ext>
            </a:extLst>
          </p:cNvPr>
          <p:cNvSpPr>
            <a:spLocks noGrp="1"/>
          </p:cNvSpPr>
          <p:nvPr>
            <p:ph type="sldNum" sz="quarter" idx="12"/>
          </p:nvPr>
        </p:nvSpPr>
        <p:spPr/>
        <p:txBody>
          <a:bodyPr/>
          <a:lstStyle/>
          <a:p>
            <a:fld id="{D583628D-D350-43F9-89B0-A3F1C6611A94}" type="slidenum">
              <a:rPr lang="zh-CN" altLang="en-US" smtClean="0"/>
              <a:pPr/>
              <a:t>‹#›</a:t>
            </a:fld>
            <a:endParaRPr lang="zh-CN" altLang="en-US"/>
          </a:p>
        </p:txBody>
      </p:sp>
    </p:spTree>
    <p:extLst>
      <p:ext uri="{BB962C8B-B14F-4D97-AF65-F5344CB8AC3E}">
        <p14:creationId xmlns:p14="http://schemas.microsoft.com/office/powerpoint/2010/main" val="644206202"/>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38588"/>
            <a:ext cx="4038600" cy="21875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2"/>
          <p:cNvSpPr>
            <a:spLocks noGrp="1" noChangeArrowheads="1"/>
          </p:cNvSpPr>
          <p:nvPr>
            <p:ph type="ftr" sz="quarter" idx="10"/>
          </p:nvPr>
        </p:nvSpPr>
        <p:spPr>
          <a:ln/>
        </p:spPr>
        <p:txBody>
          <a:bodyPr/>
          <a:lstStyle>
            <a:lvl1pPr>
              <a:defRPr/>
            </a:lvl1pPr>
          </a:lstStyle>
          <a:p>
            <a:pPr>
              <a:defRPr/>
            </a:pPr>
            <a:r>
              <a:rPr lang="en-US" altLang="ko-KR"/>
              <a:t>YOUR SITE HERE</a:t>
            </a:r>
          </a:p>
        </p:txBody>
      </p:sp>
      <p:sp>
        <p:nvSpPr>
          <p:cNvPr id="7" name="Rectangle 3"/>
          <p:cNvSpPr>
            <a:spLocks noGrp="1" noChangeArrowheads="1"/>
          </p:cNvSpPr>
          <p:nvPr>
            <p:ph type="sldNum" sz="quarter" idx="11"/>
          </p:nvPr>
        </p:nvSpPr>
        <p:spPr>
          <a:ln/>
        </p:spPr>
        <p:txBody>
          <a:bodyPr/>
          <a:lstStyle>
            <a:lvl1pPr>
              <a:defRPr/>
            </a:lvl1pPr>
          </a:lstStyle>
          <a:p>
            <a:pPr>
              <a:defRPr/>
            </a:pPr>
            <a:fld id="{B4028EB8-D519-4F61-8AC0-8AD563040AEC}" type="slidenum">
              <a:rPr lang="ko-KR" altLang="en-US"/>
              <a:pPr>
                <a:defRPr/>
              </a:pPr>
              <a:t>‹#›</a:t>
            </a:fld>
            <a:endParaRPr lang="en-US" altLang="ko-KR"/>
          </a:p>
        </p:txBody>
      </p:sp>
    </p:spTree>
    <p:extLst>
      <p:ext uri="{BB962C8B-B14F-4D97-AF65-F5344CB8AC3E}">
        <p14:creationId xmlns:p14="http://schemas.microsoft.com/office/powerpoint/2010/main" val="3759948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446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ko-KR"/>
              <a:t>YOUR SITE HERE</a:t>
            </a:r>
          </a:p>
        </p:txBody>
      </p:sp>
      <p:sp>
        <p:nvSpPr>
          <p:cNvPr id="5" name="Rectangle 3"/>
          <p:cNvSpPr>
            <a:spLocks noGrp="1" noChangeArrowheads="1"/>
          </p:cNvSpPr>
          <p:nvPr>
            <p:ph type="sldNum" sz="quarter" idx="11"/>
          </p:nvPr>
        </p:nvSpPr>
        <p:spPr>
          <a:ln/>
        </p:spPr>
        <p:txBody>
          <a:bodyPr/>
          <a:lstStyle>
            <a:lvl1pPr>
              <a:defRPr/>
            </a:lvl1pPr>
          </a:lstStyle>
          <a:p>
            <a:pPr>
              <a:defRPr/>
            </a:pPr>
            <a:fld id="{29CCE43A-7895-405E-B619-C0472A68BB12}" type="slidenum">
              <a:rPr lang="ko-KR" altLang="en-US"/>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ko-KR"/>
              <a:t>YOUR SITE HERE</a:t>
            </a:r>
          </a:p>
        </p:txBody>
      </p:sp>
      <p:sp>
        <p:nvSpPr>
          <p:cNvPr id="6" name="Rectangle 3"/>
          <p:cNvSpPr>
            <a:spLocks noGrp="1" noChangeArrowheads="1"/>
          </p:cNvSpPr>
          <p:nvPr>
            <p:ph type="sldNum" sz="quarter" idx="11"/>
          </p:nvPr>
        </p:nvSpPr>
        <p:spPr>
          <a:ln/>
        </p:spPr>
        <p:txBody>
          <a:bodyPr/>
          <a:lstStyle>
            <a:lvl1pPr>
              <a:defRPr/>
            </a:lvl1pPr>
          </a:lstStyle>
          <a:p>
            <a:pPr>
              <a:defRPr/>
            </a:pPr>
            <a:fld id="{42E311C2-6570-4C43-B46B-AE67D0798E27}" type="slidenum">
              <a:rPr lang="ko-KR" altLang="en-US"/>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2"/>
          <p:cNvSpPr>
            <a:spLocks noGrp="1" noChangeArrowheads="1"/>
          </p:cNvSpPr>
          <p:nvPr>
            <p:ph type="ftr" sz="quarter" idx="10"/>
          </p:nvPr>
        </p:nvSpPr>
        <p:spPr>
          <a:ln/>
        </p:spPr>
        <p:txBody>
          <a:bodyPr/>
          <a:lstStyle>
            <a:lvl1pPr>
              <a:defRPr/>
            </a:lvl1pPr>
          </a:lstStyle>
          <a:p>
            <a:pPr>
              <a:defRPr/>
            </a:pPr>
            <a:r>
              <a:rPr lang="en-US" altLang="ko-KR"/>
              <a:t>YOUR SITE HERE</a:t>
            </a:r>
          </a:p>
        </p:txBody>
      </p:sp>
      <p:sp>
        <p:nvSpPr>
          <p:cNvPr id="8" name="Rectangle 3"/>
          <p:cNvSpPr>
            <a:spLocks noGrp="1" noChangeArrowheads="1"/>
          </p:cNvSpPr>
          <p:nvPr>
            <p:ph type="sldNum" sz="quarter" idx="11"/>
          </p:nvPr>
        </p:nvSpPr>
        <p:spPr>
          <a:ln/>
        </p:spPr>
        <p:txBody>
          <a:bodyPr/>
          <a:lstStyle>
            <a:lvl1pPr>
              <a:defRPr/>
            </a:lvl1pPr>
          </a:lstStyle>
          <a:p>
            <a:pPr>
              <a:defRPr/>
            </a:pPr>
            <a:fld id="{8B532AE9-AE21-4064-B706-34625FEEAA33}" type="slidenum">
              <a:rPr lang="ko-KR" altLang="en-US"/>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Rectangle 2"/>
          <p:cNvSpPr>
            <a:spLocks noGrp="1" noChangeArrowheads="1"/>
          </p:cNvSpPr>
          <p:nvPr>
            <p:ph type="ftr" sz="quarter" idx="10"/>
          </p:nvPr>
        </p:nvSpPr>
        <p:spPr>
          <a:ln/>
        </p:spPr>
        <p:txBody>
          <a:bodyPr/>
          <a:lstStyle>
            <a:lvl1pPr>
              <a:defRPr/>
            </a:lvl1pPr>
          </a:lstStyle>
          <a:p>
            <a:pPr>
              <a:defRPr/>
            </a:pPr>
            <a:r>
              <a:rPr lang="en-US" altLang="ko-KR"/>
              <a:t>YOUR SITE HERE</a:t>
            </a:r>
          </a:p>
        </p:txBody>
      </p:sp>
      <p:sp>
        <p:nvSpPr>
          <p:cNvPr id="4" name="Rectangle 3"/>
          <p:cNvSpPr>
            <a:spLocks noGrp="1" noChangeArrowheads="1"/>
          </p:cNvSpPr>
          <p:nvPr>
            <p:ph type="sldNum" sz="quarter" idx="11"/>
          </p:nvPr>
        </p:nvSpPr>
        <p:spPr>
          <a:ln/>
        </p:spPr>
        <p:txBody>
          <a:bodyPr/>
          <a:lstStyle>
            <a:lvl1pPr>
              <a:defRPr/>
            </a:lvl1pPr>
          </a:lstStyle>
          <a:p>
            <a:pPr>
              <a:defRPr/>
            </a:pPr>
            <a:fld id="{F09C088B-AEDD-41DC-B8C0-95322D93E22B}" type="slidenum">
              <a:rPr lang="ko-KR" altLang="en-US"/>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altLang="ko-KR"/>
              <a:t>YOUR SITE HERE</a:t>
            </a:r>
          </a:p>
        </p:txBody>
      </p:sp>
      <p:sp>
        <p:nvSpPr>
          <p:cNvPr id="3" name="Rectangle 3"/>
          <p:cNvSpPr>
            <a:spLocks noGrp="1" noChangeArrowheads="1"/>
          </p:cNvSpPr>
          <p:nvPr>
            <p:ph type="sldNum" sz="quarter" idx="11"/>
          </p:nvPr>
        </p:nvSpPr>
        <p:spPr>
          <a:ln/>
        </p:spPr>
        <p:txBody>
          <a:bodyPr/>
          <a:lstStyle>
            <a:lvl1pPr>
              <a:defRPr/>
            </a:lvl1pPr>
          </a:lstStyle>
          <a:p>
            <a:pPr>
              <a:defRPr/>
            </a:pPr>
            <a:fld id="{44901603-45E3-4434-909C-C3AF0EE58111}" type="slidenum">
              <a:rPr lang="ko-KR" altLang="en-US"/>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ko-KR"/>
              <a:t>YOUR SITE HERE</a:t>
            </a:r>
          </a:p>
        </p:txBody>
      </p:sp>
      <p:sp>
        <p:nvSpPr>
          <p:cNvPr id="6" name="Rectangle 3"/>
          <p:cNvSpPr>
            <a:spLocks noGrp="1" noChangeArrowheads="1"/>
          </p:cNvSpPr>
          <p:nvPr>
            <p:ph type="sldNum" sz="quarter" idx="11"/>
          </p:nvPr>
        </p:nvSpPr>
        <p:spPr>
          <a:ln/>
        </p:spPr>
        <p:txBody>
          <a:bodyPr/>
          <a:lstStyle>
            <a:lvl1pPr>
              <a:defRPr/>
            </a:lvl1pPr>
          </a:lstStyle>
          <a:p>
            <a:pPr>
              <a:defRPr/>
            </a:pPr>
            <a:fld id="{04AEE17F-9129-4134-B2B7-59E702E55613}" type="slidenum">
              <a:rPr lang="ko-KR" altLang="en-US"/>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ko-KR"/>
              <a:t>YOUR SITE HERE</a:t>
            </a:r>
          </a:p>
        </p:txBody>
      </p:sp>
      <p:sp>
        <p:nvSpPr>
          <p:cNvPr id="6" name="Rectangle 3"/>
          <p:cNvSpPr>
            <a:spLocks noGrp="1" noChangeArrowheads="1"/>
          </p:cNvSpPr>
          <p:nvPr>
            <p:ph type="sldNum" sz="quarter" idx="11"/>
          </p:nvPr>
        </p:nvSpPr>
        <p:spPr>
          <a:ln/>
        </p:spPr>
        <p:txBody>
          <a:bodyPr/>
          <a:lstStyle>
            <a:lvl1pPr>
              <a:defRPr/>
            </a:lvl1pPr>
          </a:lstStyle>
          <a:p>
            <a:pPr>
              <a:defRPr/>
            </a:pPr>
            <a:fld id="{8AA7FBC4-5DB9-495F-8288-F8574D4DE718}" type="slidenum">
              <a:rPr lang="ko-KR" altLang="en-US"/>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ftr" sz="quarter" idx="3"/>
          </p:nvPr>
        </p:nvSpPr>
        <p:spPr bwMode="gray">
          <a:xfrm>
            <a:off x="6248400" y="65786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200" b="1">
                <a:solidFill>
                  <a:schemeClr val="bg1"/>
                </a:solidFill>
                <a:latin typeface="+mn-lt"/>
                <a:ea typeface="굴림" pitchFamily="34" charset="-127"/>
              </a:defRPr>
            </a:lvl1pPr>
          </a:lstStyle>
          <a:p>
            <a:pPr>
              <a:defRPr/>
            </a:pPr>
            <a:r>
              <a:rPr lang="en-US" altLang="ko-KR"/>
              <a:t>YOUR SITE HERE</a:t>
            </a:r>
          </a:p>
        </p:txBody>
      </p:sp>
      <p:sp>
        <p:nvSpPr>
          <p:cNvPr id="10243" name="Rectangle 3"/>
          <p:cNvSpPr>
            <a:spLocks noGrp="1" noChangeArrowheads="1"/>
          </p:cNvSpPr>
          <p:nvPr>
            <p:ph type="sldNum" sz="quarter" idx="4"/>
          </p:nvPr>
        </p:nvSpPr>
        <p:spPr bwMode="gray">
          <a:xfrm>
            <a:off x="3276600" y="64770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FontTx/>
              <a:buNone/>
              <a:defRPr sz="1200" b="0">
                <a:solidFill>
                  <a:schemeClr val="tx1"/>
                </a:solidFill>
                <a:effectLst>
                  <a:outerShdw blurRad="38100" dist="38100" dir="2700000" algn="tl">
                    <a:srgbClr val="000000"/>
                  </a:outerShdw>
                </a:effectLst>
                <a:latin typeface="+mn-lt"/>
                <a:ea typeface="굴림" pitchFamily="34" charset="-127"/>
              </a:defRPr>
            </a:lvl1pPr>
          </a:lstStyle>
          <a:p>
            <a:pPr>
              <a:defRPr/>
            </a:pPr>
            <a:fld id="{6D2FA1AE-647E-4F08-B1FB-5BD36E33A19A}" type="slidenum">
              <a:rPr lang="ko-KR" altLang="en-US"/>
              <a:pPr>
                <a:defRPr/>
              </a:pPr>
              <a:t>‹#›</a:t>
            </a:fld>
            <a:endParaRPr lang="en-US" altLang="ko-KR"/>
          </a:p>
        </p:txBody>
      </p:sp>
      <p:sp>
        <p:nvSpPr>
          <p:cNvPr id="1028" name="Rectangle 4"/>
          <p:cNvSpPr>
            <a:spLocks noChangeArrowheads="1"/>
          </p:cNvSpPr>
          <p:nvPr/>
        </p:nvSpPr>
        <p:spPr bwMode="white">
          <a:xfrm>
            <a:off x="4635500" y="0"/>
            <a:ext cx="4508500" cy="2717800"/>
          </a:xfrm>
          <a:prstGeom prst="rect">
            <a:avLst/>
          </a:prstGeom>
          <a:gradFill rotWithShape="1">
            <a:gsLst>
              <a:gs pos="0">
                <a:schemeClr val="bg1"/>
              </a:gs>
              <a:gs pos="100000">
                <a:schemeClr val="tx2"/>
              </a:gs>
            </a:gsLst>
            <a:lin ang="0" scaled="1"/>
          </a:gradFill>
          <a:ln w="9525">
            <a:noFill/>
            <a:miter lim="800000"/>
            <a:headEnd/>
            <a:tailEnd/>
          </a:ln>
        </p:spPr>
        <p:txBody>
          <a:bodyPr wrap="none" anchor="ctr"/>
          <a:lstStyle/>
          <a:p>
            <a:pPr>
              <a:spcBef>
                <a:spcPct val="20000"/>
              </a:spcBef>
              <a:buClr>
                <a:schemeClr val="tx1"/>
              </a:buClr>
              <a:buFont typeface="Wingdings" pitchFamily="2" charset="2"/>
              <a:buNone/>
              <a:defRPr/>
            </a:pPr>
            <a:endParaRPr lang="zh-CN" altLang="en-US" sz="2000" b="0">
              <a:solidFill>
                <a:srgbClr val="CC3300"/>
              </a:solidFill>
              <a:latin typeface="Arial" charset="0"/>
            </a:endParaRPr>
          </a:p>
        </p:txBody>
      </p:sp>
      <p:sp>
        <p:nvSpPr>
          <p:cNvPr id="1029" name="Rectangle 5"/>
          <p:cNvSpPr>
            <a:spLocks noChangeArrowheads="1"/>
          </p:cNvSpPr>
          <p:nvPr/>
        </p:nvSpPr>
        <p:spPr bwMode="ltGray">
          <a:xfrm flipH="1" flipV="1">
            <a:off x="0" y="1841500"/>
            <a:ext cx="9131300" cy="5016500"/>
          </a:xfrm>
          <a:prstGeom prst="rect">
            <a:avLst/>
          </a:prstGeom>
          <a:solidFill>
            <a:schemeClr val="hlink"/>
          </a:solidFill>
          <a:ln w="9525">
            <a:noFill/>
            <a:miter lim="800000"/>
            <a:headEnd/>
            <a:tailEnd/>
          </a:ln>
        </p:spPr>
        <p:txBody>
          <a:bodyPr rot="10800000" wrap="none" anchor="ctr"/>
          <a:lstStyle/>
          <a:p>
            <a:pPr>
              <a:spcBef>
                <a:spcPct val="20000"/>
              </a:spcBef>
              <a:buClr>
                <a:schemeClr val="tx1"/>
              </a:buClr>
              <a:buFont typeface="Wingdings" pitchFamily="2" charset="2"/>
              <a:buNone/>
              <a:defRPr/>
            </a:pPr>
            <a:endParaRPr lang="zh-CN" altLang="zh-CN" sz="3200">
              <a:latin typeface="Arial" charset="0"/>
              <a:ea typeface="楷体" pitchFamily="49" charset="-122"/>
            </a:endParaRPr>
          </a:p>
        </p:txBody>
      </p:sp>
      <p:sp>
        <p:nvSpPr>
          <p:cNvPr id="1030" name="Arc 6"/>
          <p:cNvSpPr>
            <a:spLocks/>
          </p:cNvSpPr>
          <p:nvPr/>
        </p:nvSpPr>
        <p:spPr bwMode="blackGray">
          <a:xfrm>
            <a:off x="0" y="914400"/>
            <a:ext cx="9158288" cy="2171700"/>
          </a:xfrm>
          <a:custGeom>
            <a:avLst/>
            <a:gdLst>
              <a:gd name="T0" fmla="*/ 0 w 17899"/>
              <a:gd name="T1" fmla="*/ 0 h 21600"/>
              <a:gd name="T2" fmla="*/ 2147483647 w 17899"/>
              <a:gd name="T3" fmla="*/ 96133015 h 21600"/>
              <a:gd name="T4" fmla="*/ 0 w 17899"/>
              <a:gd name="T5" fmla="*/ 218346338 h 21600"/>
              <a:gd name="T6" fmla="*/ 0 60000 65536"/>
              <a:gd name="T7" fmla="*/ 0 60000 65536"/>
              <a:gd name="T8" fmla="*/ 0 60000 65536"/>
            </a:gdLst>
            <a:ahLst/>
            <a:cxnLst>
              <a:cxn ang="T6">
                <a:pos x="T0" y="T1"/>
              </a:cxn>
              <a:cxn ang="T7">
                <a:pos x="T2" y="T3"/>
              </a:cxn>
              <a:cxn ang="T8">
                <a:pos x="T4" y="T5"/>
              </a:cxn>
            </a:cxnLst>
            <a:rect l="0" t="0" r="r" b="b"/>
            <a:pathLst>
              <a:path w="17899" h="21600" fill="none" extrusionOk="0">
                <a:moveTo>
                  <a:pt x="-1" y="0"/>
                </a:moveTo>
                <a:cubicBezTo>
                  <a:pt x="7175" y="0"/>
                  <a:pt x="13882" y="3563"/>
                  <a:pt x="17899" y="9509"/>
                </a:cubicBezTo>
              </a:path>
              <a:path w="17899" h="21600" stroke="0" extrusionOk="0">
                <a:moveTo>
                  <a:pt x="-1" y="0"/>
                </a:moveTo>
                <a:cubicBezTo>
                  <a:pt x="7175" y="0"/>
                  <a:pt x="13882" y="3563"/>
                  <a:pt x="17899" y="9509"/>
                </a:cubicBezTo>
                <a:lnTo>
                  <a:pt x="0" y="21600"/>
                </a:lnTo>
                <a:lnTo>
                  <a:pt x="-1" y="0"/>
                </a:lnTo>
                <a:close/>
              </a:path>
            </a:pathLst>
          </a:custGeom>
          <a:solidFill>
            <a:schemeClr val="hlink"/>
          </a:solidFill>
          <a:ln w="9525">
            <a:noFill/>
            <a:round/>
            <a:headEnd/>
            <a:tailEnd/>
          </a:ln>
        </p:spPr>
        <p:txBody>
          <a:bodyPr wrap="none" anchor="ctr"/>
          <a:lstStyle/>
          <a:p>
            <a:pPr>
              <a:spcBef>
                <a:spcPct val="20000"/>
              </a:spcBef>
              <a:buClr>
                <a:schemeClr val="tx1"/>
              </a:buClr>
              <a:buFont typeface="Wingdings" pitchFamily="2" charset="2"/>
              <a:buNone/>
              <a:defRPr/>
            </a:pPr>
            <a:endParaRPr lang="zh-CN" altLang="zh-CN" sz="4400">
              <a:solidFill>
                <a:schemeClr val="hlink"/>
              </a:solidFill>
              <a:latin typeface="Arial" charset="0"/>
              <a:ea typeface="楷体" pitchFamily="49" charset="-122"/>
            </a:endParaRPr>
          </a:p>
        </p:txBody>
      </p:sp>
      <p:grpSp>
        <p:nvGrpSpPr>
          <p:cNvPr id="25607" name="Group 7"/>
          <p:cNvGrpSpPr>
            <a:grpSpLocks/>
          </p:cNvGrpSpPr>
          <p:nvPr/>
        </p:nvGrpSpPr>
        <p:grpSpPr bwMode="auto">
          <a:xfrm>
            <a:off x="8378825" y="1403350"/>
            <a:ext cx="765175" cy="765175"/>
            <a:chOff x="4873" y="364"/>
            <a:chExt cx="636" cy="636"/>
          </a:xfrm>
        </p:grpSpPr>
        <p:sp>
          <p:nvSpPr>
            <p:cNvPr id="1036" name="Oval 8"/>
            <p:cNvSpPr>
              <a:spLocks noChangeArrowheads="1"/>
            </p:cNvSpPr>
            <p:nvPr userDrawn="1"/>
          </p:nvSpPr>
          <p:spPr bwMode="gray">
            <a:xfrm>
              <a:off x="4873" y="364"/>
              <a:ext cx="636" cy="636"/>
            </a:xfrm>
            <a:prstGeom prst="ellipse">
              <a:avLst/>
            </a:prstGeom>
            <a:solidFill>
              <a:schemeClr val="accent1"/>
            </a:solidFill>
            <a:ln w="9525">
              <a:noFill/>
              <a:round/>
              <a:headEnd/>
              <a:tailEnd/>
            </a:ln>
          </p:spPr>
          <p:txBody>
            <a:bodyPr wrap="none" anchor="ctr"/>
            <a:lstStyle/>
            <a:p>
              <a:pPr>
                <a:spcBef>
                  <a:spcPct val="20000"/>
                </a:spcBef>
                <a:buClr>
                  <a:schemeClr val="tx1"/>
                </a:buClr>
                <a:buFont typeface="Wingdings" pitchFamily="2" charset="2"/>
                <a:buNone/>
                <a:defRPr/>
              </a:pPr>
              <a:endParaRPr lang="zh-CN" altLang="en-US" sz="2000" b="0">
                <a:solidFill>
                  <a:srgbClr val="CC3300"/>
                </a:solidFill>
                <a:latin typeface="Arial" charset="0"/>
              </a:endParaRPr>
            </a:p>
          </p:txBody>
        </p:sp>
        <p:sp>
          <p:nvSpPr>
            <p:cNvPr id="1037" name="Oval 9"/>
            <p:cNvSpPr>
              <a:spLocks noChangeArrowheads="1"/>
            </p:cNvSpPr>
            <p:nvPr userDrawn="1"/>
          </p:nvSpPr>
          <p:spPr bwMode="gray">
            <a:xfrm>
              <a:off x="5048" y="569"/>
              <a:ext cx="351" cy="352"/>
            </a:xfrm>
            <a:prstGeom prst="ellipse">
              <a:avLst/>
            </a:prstGeom>
            <a:gradFill rotWithShape="1">
              <a:gsLst>
                <a:gs pos="0">
                  <a:schemeClr val="hlink"/>
                </a:gs>
                <a:gs pos="100000">
                  <a:schemeClr val="accent1">
                    <a:alpha val="0"/>
                  </a:schemeClr>
                </a:gs>
              </a:gsLst>
              <a:path path="shape">
                <a:fillToRect l="50000" t="50000" r="50000" b="50000"/>
              </a:path>
            </a:gradFill>
            <a:ln w="9525">
              <a:noFill/>
              <a:round/>
              <a:headEnd/>
              <a:tailEnd/>
            </a:ln>
          </p:spPr>
          <p:txBody>
            <a:bodyPr wrap="none" anchor="ctr"/>
            <a:lstStyle/>
            <a:p>
              <a:pPr>
                <a:spcBef>
                  <a:spcPct val="20000"/>
                </a:spcBef>
                <a:buClr>
                  <a:schemeClr val="tx1"/>
                </a:buClr>
                <a:buFont typeface="Wingdings" pitchFamily="2" charset="2"/>
                <a:buNone/>
                <a:defRPr/>
              </a:pPr>
              <a:endParaRPr lang="zh-CN" altLang="en-US" sz="2000" b="0">
                <a:solidFill>
                  <a:srgbClr val="CC3300"/>
                </a:solidFill>
                <a:latin typeface="Arial" charset="0"/>
              </a:endParaRPr>
            </a:p>
          </p:txBody>
        </p:sp>
        <p:sp>
          <p:nvSpPr>
            <p:cNvPr id="1038" name="Oval 10"/>
            <p:cNvSpPr>
              <a:spLocks noChangeArrowheads="1"/>
            </p:cNvSpPr>
            <p:nvPr userDrawn="1"/>
          </p:nvSpPr>
          <p:spPr bwMode="gray">
            <a:xfrm rot="-2566439">
              <a:off x="4926" y="462"/>
              <a:ext cx="268" cy="148"/>
            </a:xfrm>
            <a:prstGeom prst="ellipse">
              <a:avLst/>
            </a:prstGeom>
            <a:gradFill rotWithShape="1">
              <a:gsLst>
                <a:gs pos="0">
                  <a:schemeClr val="hlink"/>
                </a:gs>
                <a:gs pos="100000">
                  <a:schemeClr val="accent1"/>
                </a:gs>
              </a:gsLst>
              <a:path path="shape">
                <a:fillToRect l="50000" t="50000" r="50000" b="50000"/>
              </a:path>
            </a:gradFill>
            <a:ln w="9525">
              <a:noFill/>
              <a:round/>
              <a:headEnd/>
              <a:tailEnd/>
            </a:ln>
          </p:spPr>
          <p:txBody>
            <a:bodyPr wrap="none" anchor="ctr"/>
            <a:lstStyle/>
            <a:p>
              <a:pPr>
                <a:spcBef>
                  <a:spcPct val="20000"/>
                </a:spcBef>
                <a:buClr>
                  <a:schemeClr val="tx1"/>
                </a:buClr>
                <a:buFont typeface="Wingdings" pitchFamily="2" charset="2"/>
                <a:buNone/>
                <a:defRPr/>
              </a:pPr>
              <a:endParaRPr lang="zh-CN" altLang="en-US" sz="2000" b="0">
                <a:solidFill>
                  <a:srgbClr val="CC3300"/>
                </a:solidFill>
                <a:latin typeface="Arial" charset="0"/>
              </a:endParaRPr>
            </a:p>
          </p:txBody>
        </p:sp>
      </p:grpSp>
      <p:grpSp>
        <p:nvGrpSpPr>
          <p:cNvPr id="25608" name="Group 11"/>
          <p:cNvGrpSpPr>
            <a:grpSpLocks/>
          </p:cNvGrpSpPr>
          <p:nvPr/>
        </p:nvGrpSpPr>
        <p:grpSpPr bwMode="auto">
          <a:xfrm>
            <a:off x="7265988" y="908050"/>
            <a:ext cx="1035050" cy="1035050"/>
            <a:chOff x="185" y="1700"/>
            <a:chExt cx="860" cy="860"/>
          </a:xfrm>
        </p:grpSpPr>
        <p:sp>
          <p:nvSpPr>
            <p:cNvPr id="1033" name="Oval 12"/>
            <p:cNvSpPr>
              <a:spLocks noChangeArrowheads="1"/>
            </p:cNvSpPr>
            <p:nvPr userDrawn="1"/>
          </p:nvSpPr>
          <p:spPr bwMode="gray">
            <a:xfrm>
              <a:off x="185" y="1700"/>
              <a:ext cx="860" cy="860"/>
            </a:xfrm>
            <a:prstGeom prst="ellipse">
              <a:avLst/>
            </a:prstGeom>
            <a:solidFill>
              <a:schemeClr val="bg1"/>
            </a:solidFill>
            <a:ln w="9525">
              <a:noFill/>
              <a:round/>
              <a:headEnd/>
              <a:tailEnd/>
            </a:ln>
          </p:spPr>
          <p:txBody>
            <a:bodyPr wrap="none" anchor="ctr"/>
            <a:lstStyle/>
            <a:p>
              <a:pPr>
                <a:spcBef>
                  <a:spcPct val="20000"/>
                </a:spcBef>
                <a:buClr>
                  <a:schemeClr val="tx1"/>
                </a:buClr>
                <a:buFont typeface="Wingdings" pitchFamily="2" charset="2"/>
                <a:buNone/>
                <a:defRPr/>
              </a:pPr>
              <a:endParaRPr lang="zh-CN" altLang="en-US" sz="2000" b="0">
                <a:solidFill>
                  <a:srgbClr val="CC3300"/>
                </a:solidFill>
                <a:latin typeface="Arial" charset="0"/>
              </a:endParaRPr>
            </a:p>
          </p:txBody>
        </p:sp>
        <p:sp>
          <p:nvSpPr>
            <p:cNvPr id="1034" name="Oval 13"/>
            <p:cNvSpPr>
              <a:spLocks noChangeArrowheads="1"/>
            </p:cNvSpPr>
            <p:nvPr userDrawn="1"/>
          </p:nvSpPr>
          <p:spPr bwMode="gray">
            <a:xfrm>
              <a:off x="422" y="1977"/>
              <a:ext cx="476" cy="476"/>
            </a:xfrm>
            <a:prstGeom prst="ellipse">
              <a:avLst/>
            </a:prstGeom>
            <a:gradFill rotWithShape="1">
              <a:gsLst>
                <a:gs pos="0">
                  <a:schemeClr val="hlink"/>
                </a:gs>
                <a:gs pos="100000">
                  <a:schemeClr val="bg1">
                    <a:alpha val="0"/>
                  </a:schemeClr>
                </a:gs>
              </a:gsLst>
              <a:path path="shape">
                <a:fillToRect l="50000" t="50000" r="50000" b="50000"/>
              </a:path>
            </a:gradFill>
            <a:ln w="9525">
              <a:noFill/>
              <a:round/>
              <a:headEnd/>
              <a:tailEnd/>
            </a:ln>
          </p:spPr>
          <p:txBody>
            <a:bodyPr wrap="none" anchor="ctr"/>
            <a:lstStyle/>
            <a:p>
              <a:pPr>
                <a:spcBef>
                  <a:spcPct val="20000"/>
                </a:spcBef>
                <a:buClr>
                  <a:schemeClr val="tx1"/>
                </a:buClr>
                <a:buFont typeface="Wingdings" pitchFamily="2" charset="2"/>
                <a:buNone/>
                <a:defRPr/>
              </a:pPr>
              <a:endParaRPr lang="zh-CN" altLang="en-US" sz="2000" b="0">
                <a:solidFill>
                  <a:srgbClr val="CC3300"/>
                </a:solidFill>
                <a:latin typeface="Arial" charset="0"/>
              </a:endParaRPr>
            </a:p>
          </p:txBody>
        </p:sp>
        <p:sp>
          <p:nvSpPr>
            <p:cNvPr id="1035" name="Oval 14"/>
            <p:cNvSpPr>
              <a:spLocks noChangeArrowheads="1"/>
            </p:cNvSpPr>
            <p:nvPr userDrawn="1"/>
          </p:nvSpPr>
          <p:spPr bwMode="gray">
            <a:xfrm rot="-2566439">
              <a:off x="258" y="1833"/>
              <a:ext cx="361" cy="199"/>
            </a:xfrm>
            <a:prstGeom prst="ellipse">
              <a:avLst/>
            </a:prstGeom>
            <a:gradFill rotWithShape="1">
              <a:gsLst>
                <a:gs pos="0">
                  <a:schemeClr val="hlink"/>
                </a:gs>
                <a:gs pos="100000">
                  <a:schemeClr val="bg1"/>
                </a:gs>
              </a:gsLst>
              <a:path path="shape">
                <a:fillToRect l="50000" t="50000" r="50000" b="50000"/>
              </a:path>
            </a:gradFill>
            <a:ln w="9525">
              <a:noFill/>
              <a:round/>
              <a:headEnd/>
              <a:tailEnd/>
            </a:ln>
          </p:spPr>
          <p:txBody>
            <a:bodyPr wrap="none" anchor="ctr"/>
            <a:lstStyle/>
            <a:p>
              <a:pPr>
                <a:spcBef>
                  <a:spcPct val="20000"/>
                </a:spcBef>
                <a:buClr>
                  <a:schemeClr val="tx1"/>
                </a:buClr>
                <a:buFont typeface="Wingdings" pitchFamily="2" charset="2"/>
                <a:buNone/>
                <a:defRPr/>
              </a:pPr>
              <a:endParaRPr lang="zh-CN" altLang="en-US" sz="2000" b="0">
                <a:solidFill>
                  <a:srgbClr val="CC33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sldNum="0" hd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ea typeface="宋体" pitchFamily="2" charset="-122"/>
        </a:defRPr>
      </a:lvl2pPr>
      <a:lvl3pPr algn="l" rtl="0" eaLnBrk="0" fontAlgn="base" hangingPunct="0">
        <a:spcBef>
          <a:spcPct val="0"/>
        </a:spcBef>
        <a:spcAft>
          <a:spcPct val="0"/>
        </a:spcAft>
        <a:defRPr sz="3200" b="1">
          <a:solidFill>
            <a:schemeClr val="tx1"/>
          </a:solidFill>
          <a:latin typeface="Verdana" pitchFamily="34" charset="0"/>
          <a:ea typeface="宋体" pitchFamily="2" charset="-122"/>
        </a:defRPr>
      </a:lvl3pPr>
      <a:lvl4pPr algn="l" rtl="0" eaLnBrk="0" fontAlgn="base" hangingPunct="0">
        <a:spcBef>
          <a:spcPct val="0"/>
        </a:spcBef>
        <a:spcAft>
          <a:spcPct val="0"/>
        </a:spcAft>
        <a:defRPr sz="3200" b="1">
          <a:solidFill>
            <a:schemeClr val="tx1"/>
          </a:solidFill>
          <a:latin typeface="Verdana" pitchFamily="34" charset="0"/>
          <a:ea typeface="宋体" pitchFamily="2" charset="-122"/>
        </a:defRPr>
      </a:lvl4pPr>
      <a:lvl5pPr algn="l" rtl="0" eaLnBrk="0" fontAlgn="base" hangingPunct="0">
        <a:spcBef>
          <a:spcPct val="0"/>
        </a:spcBef>
        <a:spcAft>
          <a:spcPct val="0"/>
        </a:spcAft>
        <a:defRPr sz="3200" b="1">
          <a:solidFill>
            <a:schemeClr val="tx1"/>
          </a:solidFill>
          <a:latin typeface="Verdana" pitchFamily="34"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eaLnBrk="0" fontAlgn="base" hangingPunct="0">
        <a:spcBef>
          <a:spcPct val="20000"/>
        </a:spcBef>
        <a:spcAft>
          <a:spcPct val="0"/>
        </a:spcAft>
        <a:buClr>
          <a:schemeClr val="tx1"/>
        </a:buClr>
        <a:buFont typeface="Wingdings"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4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22695A46-3C06-4A0F-B09A-E859E4332E0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4FD3114F-4190-4F10-B119-107F2E9207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4769E022-E138-4113-A702-FD76A08C9C6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4881EF5-6EA8-4644-BF60-D246725DF87F}" type="datetimeFigureOut">
              <a:rPr lang="zh-CN" altLang="en-US" smtClean="0"/>
              <a:pPr/>
              <a:t>2019-4-9</a:t>
            </a:fld>
            <a:endParaRPr lang="zh-CN" altLang="en-US"/>
          </a:p>
        </p:txBody>
      </p:sp>
      <p:sp>
        <p:nvSpPr>
          <p:cNvPr id="5" name="页脚占位符 4">
            <a:extLst>
              <a:ext uri="{FF2B5EF4-FFF2-40B4-BE49-F238E27FC236}">
                <a16:creationId xmlns="" xmlns:a16="http://schemas.microsoft.com/office/drawing/2014/main" id="{6788CB4C-1B56-4189-8CB1-39329E5FA76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ko-KR"/>
              <a:t>YOUR SITE HERE</a:t>
            </a:r>
          </a:p>
        </p:txBody>
      </p:sp>
      <p:sp>
        <p:nvSpPr>
          <p:cNvPr id="6" name="灯片编号占位符 5">
            <a:extLst>
              <a:ext uri="{FF2B5EF4-FFF2-40B4-BE49-F238E27FC236}">
                <a16:creationId xmlns="" xmlns:a16="http://schemas.microsoft.com/office/drawing/2014/main" id="{6F27F840-013B-401D-832C-A257CB367A8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D2FA1AE-647E-4F08-B1FB-5BD36E33A19A}" type="slidenum">
              <a:rPr lang="ko-KR" altLang="en-US" smtClean="0"/>
              <a:pPr>
                <a:defRPr/>
              </a:pPr>
              <a:t>‹#›</a:t>
            </a:fld>
            <a:endParaRPr lang="en-US" altLang="ko-KR"/>
          </a:p>
        </p:txBody>
      </p:sp>
    </p:spTree>
    <p:extLst>
      <p:ext uri="{BB962C8B-B14F-4D97-AF65-F5344CB8AC3E}">
        <p14:creationId xmlns:p14="http://schemas.microsoft.com/office/powerpoint/2010/main" val="382426631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71" r:id="rId13"/>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0.wmf"/><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7.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1.wmf"/><Relationship Id="rId2" Type="http://schemas.openxmlformats.org/officeDocument/2006/relationships/slideLayout" Target="../slideLayouts/slideLayout1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20.w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3.wmf"/><Relationship Id="rId2" Type="http://schemas.openxmlformats.org/officeDocument/2006/relationships/slideLayout" Target="../slideLayouts/slideLayout17.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22.w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vmlDrawing" Target="../drawings/vmlDrawing6.vml"/><Relationship Id="rId5" Type="http://schemas.openxmlformats.org/officeDocument/2006/relationships/image" Target="../media/image24.w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vmlDrawing" Target="../drawings/vmlDrawing7.vml"/><Relationship Id="rId5" Type="http://schemas.openxmlformats.org/officeDocument/2006/relationships/image" Target="../media/image25.w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vmlDrawing" Target="../drawings/vmlDrawing8.vml"/><Relationship Id="rId6" Type="http://schemas.openxmlformats.org/officeDocument/2006/relationships/image" Target="../media/image26.emf"/><Relationship Id="rId5" Type="http://schemas.openxmlformats.org/officeDocument/2006/relationships/oleObject" Target="../embeddings/oleObject10.bin"/><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vmlDrawing" Target="../drawings/vmlDrawing9.vml"/><Relationship Id="rId6" Type="http://schemas.openxmlformats.org/officeDocument/2006/relationships/image" Target="../media/image18.png"/><Relationship Id="rId5" Type="http://schemas.openxmlformats.org/officeDocument/2006/relationships/image" Target="../media/image27.wmf"/><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0.wmf"/><Relationship Id="rId2" Type="http://schemas.openxmlformats.org/officeDocument/2006/relationships/slideLayout" Target="../slideLayouts/slideLayout17.xml"/><Relationship Id="rId1" Type="http://schemas.openxmlformats.org/officeDocument/2006/relationships/vmlDrawing" Target="../drawings/vmlDrawing10.vml"/><Relationship Id="rId6" Type="http://schemas.openxmlformats.org/officeDocument/2006/relationships/oleObject" Target="../embeddings/oleObject12.bin"/><Relationship Id="rId5" Type="http://schemas.openxmlformats.org/officeDocument/2006/relationships/chart" Target="../charts/chart4.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30.xml"/><Relationship Id="rId7" Type="http://schemas.openxmlformats.org/officeDocument/2006/relationships/image" Target="../media/image39.emf"/><Relationship Id="rId2" Type="http://schemas.openxmlformats.org/officeDocument/2006/relationships/slideLayout" Target="../slideLayouts/slideLayout17.xml"/><Relationship Id="rId1" Type="http://schemas.openxmlformats.org/officeDocument/2006/relationships/vmlDrawing" Target="../drawings/vmlDrawing11.vml"/><Relationship Id="rId6" Type="http://schemas.openxmlformats.org/officeDocument/2006/relationships/oleObject" Target="../embeddings/oleObject14.bin"/><Relationship Id="rId5" Type="http://schemas.openxmlformats.org/officeDocument/2006/relationships/image" Target="../media/image38.emf"/><Relationship Id="rId4" Type="http://schemas.openxmlformats.org/officeDocument/2006/relationships/oleObject" Target="../embeddings/oleObject13.bin"/><Relationship Id="rId9" Type="http://schemas.openxmlformats.org/officeDocument/2006/relationships/image" Target="../media/image40.emf"/></Relationships>
</file>

<file path=ppt/slides/_rels/slide3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29645988-057E-46A3-BEB1-56845F6299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0362" y="104764"/>
            <a:ext cx="1365354" cy="1075584"/>
          </a:xfrm>
          <a:prstGeom prst="rect">
            <a:avLst/>
          </a:prstGeom>
        </p:spPr>
      </p:pic>
      <p:sp>
        <p:nvSpPr>
          <p:cNvPr id="4098" name="Rectangle 2">
            <a:extLst>
              <a:ext uri="{FF2B5EF4-FFF2-40B4-BE49-F238E27FC236}">
                <a16:creationId xmlns="" xmlns:a16="http://schemas.microsoft.com/office/drawing/2014/main" id="{EC0932A8-6C34-4E74-890B-6B1B38B69BE9}"/>
              </a:ext>
            </a:extLst>
          </p:cNvPr>
          <p:cNvSpPr>
            <a:spLocks noGrp="1" noChangeArrowheads="1"/>
          </p:cNvSpPr>
          <p:nvPr>
            <p:ph type="ctrTitle"/>
          </p:nvPr>
        </p:nvSpPr>
        <p:spPr>
          <a:xfrm>
            <a:off x="87310" y="1298613"/>
            <a:ext cx="8969375" cy="2212975"/>
          </a:xfrm>
        </p:spPr>
        <p:txBody>
          <a:bodyPr>
            <a:normAutofit fontScale="90000"/>
          </a:bodyPr>
          <a:lstStyle/>
          <a:p>
            <a:r>
              <a:rPr lang="en-US" altLang="zh-CN" sz="4000" b="1" dirty="0">
                <a:solidFill>
                  <a:srgbClr val="800000"/>
                </a:solidFill>
                <a:latin typeface="Arial" panose="020B0604020202020204" pitchFamily="34" charset="0"/>
              </a:rPr>
              <a:t>Compositions and structures of particulate and colloidal organic matter in aquatic environment by advanced analytical techniques</a:t>
            </a:r>
          </a:p>
        </p:txBody>
      </p:sp>
      <p:sp>
        <p:nvSpPr>
          <p:cNvPr id="4" name="Rectangle 3">
            <a:extLst>
              <a:ext uri="{FF2B5EF4-FFF2-40B4-BE49-F238E27FC236}">
                <a16:creationId xmlns="" xmlns:a16="http://schemas.microsoft.com/office/drawing/2014/main" id="{E19BF055-C9AF-43BB-A72C-8F86F99F1236}"/>
              </a:ext>
            </a:extLst>
          </p:cNvPr>
          <p:cNvSpPr txBox="1">
            <a:spLocks noChangeArrowheads="1"/>
          </p:cNvSpPr>
          <p:nvPr/>
        </p:nvSpPr>
        <p:spPr>
          <a:xfrm>
            <a:off x="761998" y="4036438"/>
            <a:ext cx="7620001" cy="245781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pPr>
            <a:r>
              <a:rPr lang="en-US" altLang="zh-CN" sz="2400" dirty="0">
                <a:solidFill>
                  <a:srgbClr val="080808"/>
                </a:solidFill>
                <a:latin typeface="Times New Roman" pitchFamily="18" charset="0"/>
                <a:cs typeface="Times New Roman" pitchFamily="18" charset="0"/>
              </a:rPr>
              <a:t>Yong Ran</a:t>
            </a:r>
            <a:r>
              <a:rPr lang="en-US" altLang="zh-CN" sz="2400" baseline="30000" dirty="0">
                <a:solidFill>
                  <a:srgbClr val="080808"/>
                </a:solidFill>
                <a:latin typeface="Times New Roman" pitchFamily="18" charset="0"/>
                <a:cs typeface="Times New Roman" pitchFamily="18" charset="0"/>
              </a:rPr>
              <a:t>a</a:t>
            </a:r>
            <a:r>
              <a:rPr lang="en-US" altLang="zh-CN" sz="2400" dirty="0">
                <a:solidFill>
                  <a:srgbClr val="080808"/>
                </a:solidFill>
                <a:latin typeface="Times New Roman" pitchFamily="18" charset="0"/>
                <a:cs typeface="Times New Roman" pitchFamily="18" charset="0"/>
              </a:rPr>
              <a:t>, </a:t>
            </a:r>
            <a:r>
              <a:rPr lang="en-US" altLang="zh-CN" sz="2400" dirty="0" err="1" smtClean="0">
                <a:solidFill>
                  <a:srgbClr val="080808"/>
                </a:solidFill>
                <a:latin typeface="Times New Roman" pitchFamily="18" charset="0"/>
                <a:cs typeface="Times New Roman" pitchFamily="18" charset="0"/>
              </a:rPr>
              <a:t>Dainan</a:t>
            </a:r>
            <a:r>
              <a:rPr lang="en-US" altLang="zh-CN" sz="2400" dirty="0" smtClean="0">
                <a:solidFill>
                  <a:srgbClr val="080808"/>
                </a:solidFill>
                <a:latin typeface="Times New Roman" pitchFamily="18" charset="0"/>
                <a:cs typeface="Times New Roman" pitchFamily="18" charset="0"/>
              </a:rPr>
              <a:t> </a:t>
            </a:r>
            <a:r>
              <a:rPr lang="en-US" altLang="zh-CN" sz="2400" dirty="0" err="1">
                <a:solidFill>
                  <a:srgbClr val="080808"/>
                </a:solidFill>
                <a:latin typeface="Times New Roman" pitchFamily="18" charset="0"/>
                <a:cs typeface="Times New Roman" pitchFamily="18" charset="0"/>
              </a:rPr>
              <a:t>Zhang</a:t>
            </a:r>
            <a:r>
              <a:rPr lang="en-US" altLang="zh-CN" sz="2400" baseline="30000" dirty="0" err="1">
                <a:solidFill>
                  <a:srgbClr val="080808"/>
                </a:solidFill>
                <a:latin typeface="Times New Roman" pitchFamily="18" charset="0"/>
                <a:cs typeface="Times New Roman" pitchFamily="18" charset="0"/>
              </a:rPr>
              <a:t>a</a:t>
            </a:r>
            <a:r>
              <a:rPr lang="en-US" altLang="zh-CN" sz="2400" dirty="0">
                <a:solidFill>
                  <a:srgbClr val="080808"/>
                </a:solidFill>
                <a:latin typeface="Times New Roman" pitchFamily="18" charset="0"/>
                <a:cs typeface="Times New Roman" pitchFamily="18" charset="0"/>
              </a:rPr>
              <a:t>, </a:t>
            </a:r>
            <a:r>
              <a:rPr lang="en-US" altLang="zh-CN" sz="2400" dirty="0" err="1" smtClean="0">
                <a:solidFill>
                  <a:srgbClr val="080808"/>
                </a:solidFill>
                <a:latin typeface="Times New Roman" pitchFamily="18" charset="0"/>
                <a:cs typeface="Times New Roman" pitchFamily="18" charset="0"/>
              </a:rPr>
              <a:t>Wen</a:t>
            </a:r>
            <a:r>
              <a:rPr lang="en-US" altLang="zh-CN" sz="2400" dirty="0" smtClean="0">
                <a:solidFill>
                  <a:srgbClr val="080808"/>
                </a:solidFill>
                <a:latin typeface="Times New Roman" pitchFamily="18" charset="0"/>
                <a:cs typeface="Times New Roman" pitchFamily="18" charset="0"/>
              </a:rPr>
              <a:t> </a:t>
            </a:r>
            <a:r>
              <a:rPr lang="en-US" altLang="zh-CN" sz="2400" dirty="0" err="1" smtClean="0">
                <a:solidFill>
                  <a:srgbClr val="080808"/>
                </a:solidFill>
                <a:latin typeface="Times New Roman" pitchFamily="18" charset="0"/>
                <a:cs typeface="Times New Roman" pitchFamily="18" charset="0"/>
              </a:rPr>
              <a:t>Huang</a:t>
            </a:r>
            <a:r>
              <a:rPr lang="en-US" altLang="zh-CN" sz="2400" baseline="30000" dirty="0" err="1" smtClean="0">
                <a:solidFill>
                  <a:srgbClr val="080808"/>
                </a:solidFill>
                <a:latin typeface="Times New Roman" pitchFamily="18" charset="0"/>
                <a:cs typeface="Times New Roman" pitchFamily="18" charset="0"/>
              </a:rPr>
              <a:t>a</a:t>
            </a:r>
            <a:r>
              <a:rPr lang="en-US" altLang="zh-CN" sz="2400" dirty="0" smtClean="0">
                <a:solidFill>
                  <a:srgbClr val="080808"/>
                </a:solidFill>
                <a:latin typeface="Times New Roman" pitchFamily="18" charset="0"/>
                <a:cs typeface="Times New Roman" pitchFamily="18" charset="0"/>
              </a:rPr>
              <a:t>, </a:t>
            </a:r>
            <a:r>
              <a:rPr lang="en-US" altLang="zh-CN" sz="2400" dirty="0" err="1" smtClean="0">
                <a:solidFill>
                  <a:srgbClr val="080808"/>
                </a:solidFill>
                <a:latin typeface="Times New Roman" pitchFamily="18" charset="0"/>
                <a:cs typeface="Times New Roman" pitchFamily="18" charset="0"/>
              </a:rPr>
              <a:t>Shujie</a:t>
            </a:r>
            <a:r>
              <a:rPr lang="en-US" altLang="zh-CN" sz="2400" dirty="0" smtClean="0">
                <a:solidFill>
                  <a:srgbClr val="080808"/>
                </a:solidFill>
                <a:latin typeface="Times New Roman" pitchFamily="18" charset="0"/>
                <a:cs typeface="Times New Roman" pitchFamily="18" charset="0"/>
              </a:rPr>
              <a:t> </a:t>
            </a:r>
            <a:r>
              <a:rPr lang="en-US" altLang="zh-CN" sz="2400" dirty="0">
                <a:solidFill>
                  <a:srgbClr val="080808"/>
                </a:solidFill>
                <a:latin typeface="Times New Roman" pitchFamily="18" charset="0"/>
                <a:cs typeface="Times New Roman" pitchFamily="18" charset="0"/>
              </a:rPr>
              <a:t>Hu</a:t>
            </a:r>
            <a:r>
              <a:rPr lang="en-US" altLang="zh-CN" sz="2400" baseline="30000" dirty="0">
                <a:solidFill>
                  <a:srgbClr val="080808"/>
                </a:solidFill>
                <a:latin typeface="Times New Roman" pitchFamily="18" charset="0"/>
                <a:cs typeface="Times New Roman" pitchFamily="18" charset="0"/>
              </a:rPr>
              <a:t>a</a:t>
            </a:r>
            <a:r>
              <a:rPr lang="en-US" altLang="zh-CN" sz="2400" dirty="0">
                <a:solidFill>
                  <a:srgbClr val="080808"/>
                </a:solidFill>
                <a:latin typeface="Times New Roman" pitchFamily="18" charset="0"/>
                <a:cs typeface="Times New Roman" pitchFamily="18" charset="0"/>
              </a:rPr>
              <a:t>, </a:t>
            </a:r>
            <a:r>
              <a:rPr lang="en-US" altLang="zh-CN" sz="2400" dirty="0" err="1">
                <a:solidFill>
                  <a:srgbClr val="080808"/>
                </a:solidFill>
                <a:latin typeface="Times New Roman" pitchFamily="18" charset="0"/>
                <a:cs typeface="Times New Roman" pitchFamily="18" charset="0"/>
              </a:rPr>
              <a:t>Jingdong</a:t>
            </a:r>
            <a:r>
              <a:rPr lang="en-US" altLang="zh-CN" sz="2400" dirty="0">
                <a:solidFill>
                  <a:srgbClr val="080808"/>
                </a:solidFill>
                <a:latin typeface="Times New Roman" pitchFamily="18" charset="0"/>
                <a:cs typeface="Times New Roman" pitchFamily="18" charset="0"/>
              </a:rPr>
              <a:t> </a:t>
            </a:r>
            <a:r>
              <a:rPr lang="en-US" altLang="zh-CN" sz="2400" dirty="0" err="1">
                <a:solidFill>
                  <a:srgbClr val="080808"/>
                </a:solidFill>
                <a:latin typeface="Times New Roman" pitchFamily="18" charset="0"/>
                <a:cs typeface="Times New Roman" pitchFamily="18" charset="0"/>
              </a:rPr>
              <a:t>Mao</a:t>
            </a:r>
            <a:r>
              <a:rPr lang="en-US" altLang="zh-CN" sz="2400" baseline="30000" dirty="0" err="1">
                <a:solidFill>
                  <a:srgbClr val="080808"/>
                </a:solidFill>
                <a:latin typeface="Times New Roman" pitchFamily="18" charset="0"/>
                <a:cs typeface="Times New Roman" pitchFamily="18" charset="0"/>
              </a:rPr>
              <a:t>b</a:t>
            </a:r>
            <a:r>
              <a:rPr lang="en-US" altLang="zh-CN" sz="2400" dirty="0">
                <a:solidFill>
                  <a:srgbClr val="080808"/>
                </a:solidFill>
                <a:latin typeface="Times New Roman" pitchFamily="18" charset="0"/>
                <a:cs typeface="Times New Roman" pitchFamily="18" charset="0"/>
              </a:rPr>
              <a:t> </a:t>
            </a:r>
            <a:endParaRPr lang="zh-CN" altLang="zh-CN" sz="2400" dirty="0">
              <a:solidFill>
                <a:srgbClr val="080808"/>
              </a:solidFill>
              <a:latin typeface="Times New Roman" pitchFamily="18" charset="0"/>
              <a:cs typeface="Times New Roman" pitchFamily="18" charset="0"/>
            </a:endParaRPr>
          </a:p>
          <a:p>
            <a:pPr fontAlgn="auto" hangingPunct="0">
              <a:spcAft>
                <a:spcPts val="0"/>
              </a:spcAft>
            </a:pPr>
            <a:r>
              <a:rPr lang="en-US" altLang="zh-CN" b="0" dirty="0">
                <a:solidFill>
                  <a:srgbClr val="080808"/>
                </a:solidFill>
                <a:latin typeface="Times New Roman" pitchFamily="18" charset="0"/>
                <a:cs typeface="Times New Roman" pitchFamily="18" charset="0"/>
              </a:rPr>
              <a:t> </a:t>
            </a:r>
            <a:endParaRPr lang="zh-CN" altLang="zh-CN" b="0" dirty="0">
              <a:solidFill>
                <a:srgbClr val="080808"/>
              </a:solidFill>
              <a:latin typeface="Times New Roman" pitchFamily="18" charset="0"/>
              <a:cs typeface="Times New Roman" pitchFamily="18" charset="0"/>
            </a:endParaRPr>
          </a:p>
          <a:p>
            <a:pPr fontAlgn="auto">
              <a:spcAft>
                <a:spcPts val="0"/>
              </a:spcAft>
            </a:pPr>
            <a:r>
              <a:rPr lang="en-US" altLang="zh-CN" sz="2000" baseline="30000" dirty="0" err="1">
                <a:solidFill>
                  <a:schemeClr val="accent1">
                    <a:lumMod val="75000"/>
                  </a:schemeClr>
                </a:solidFill>
                <a:latin typeface="Times New Roman" panose="02020603050405020304" pitchFamily="18" charset="0"/>
                <a:cs typeface="Times New Roman" panose="02020603050405020304" pitchFamily="18" charset="0"/>
              </a:rPr>
              <a:t>a</a:t>
            </a:r>
            <a:r>
              <a:rPr lang="en-US" altLang="zh-CN" sz="2000" dirty="0" err="1">
                <a:solidFill>
                  <a:schemeClr val="accent1">
                    <a:lumMod val="75000"/>
                  </a:schemeClr>
                </a:solidFill>
                <a:latin typeface="Times New Roman" panose="02020603050405020304" pitchFamily="18" charset="0"/>
                <a:cs typeface="Times New Roman" panose="02020603050405020304" pitchFamily="18" charset="0"/>
              </a:rPr>
              <a:t>State</a:t>
            </a:r>
            <a:r>
              <a:rPr lang="en-US" altLang="zh-CN" sz="2000" dirty="0">
                <a:solidFill>
                  <a:schemeClr val="accent1">
                    <a:lumMod val="75000"/>
                  </a:schemeClr>
                </a:solidFill>
                <a:latin typeface="Times New Roman" panose="02020603050405020304" pitchFamily="18" charset="0"/>
                <a:cs typeface="Times New Roman" panose="02020603050405020304" pitchFamily="18" charset="0"/>
              </a:rPr>
              <a:t> Key Laboratory of Organic Geochemistry, Guangzhou Institute of Geochemistry, Chinese Academy of Sciences</a:t>
            </a:r>
          </a:p>
          <a:p>
            <a:pPr fontAlgn="auto">
              <a:spcAft>
                <a:spcPts val="0"/>
              </a:spcAft>
            </a:pPr>
            <a:r>
              <a:rPr lang="en-US" altLang="zh-CN" sz="2000" baseline="30000" dirty="0" err="1">
                <a:solidFill>
                  <a:schemeClr val="accent1">
                    <a:lumMod val="75000"/>
                  </a:schemeClr>
                </a:solidFill>
                <a:latin typeface="Times New Roman" panose="02020603050405020304" pitchFamily="18" charset="0"/>
                <a:cs typeface="Times New Roman" panose="02020603050405020304" pitchFamily="18" charset="0"/>
              </a:rPr>
              <a:t>b</a:t>
            </a:r>
            <a:r>
              <a:rPr lang="en-US" altLang="zh-CN" sz="2000" dirty="0" err="1">
                <a:solidFill>
                  <a:schemeClr val="accent1">
                    <a:lumMod val="75000"/>
                  </a:schemeClr>
                </a:solidFill>
                <a:latin typeface="Times New Roman" panose="02020603050405020304" pitchFamily="18" charset="0"/>
                <a:cs typeface="Times New Roman" panose="02020603050405020304" pitchFamily="18" charset="0"/>
              </a:rPr>
              <a:t>Old</a:t>
            </a:r>
            <a:r>
              <a:rPr lang="en-US" altLang="zh-CN" sz="2000"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000" dirty="0" err="1">
                <a:solidFill>
                  <a:schemeClr val="accent1">
                    <a:lumMod val="75000"/>
                  </a:schemeClr>
                </a:solidFill>
                <a:latin typeface="Times New Roman" panose="02020603050405020304" pitchFamily="18" charset="0"/>
                <a:cs typeface="Times New Roman" panose="02020603050405020304" pitchFamily="18" charset="0"/>
              </a:rPr>
              <a:t>Dominino</a:t>
            </a:r>
            <a:r>
              <a:rPr lang="en-US" altLang="zh-CN" sz="2000" dirty="0">
                <a:solidFill>
                  <a:schemeClr val="accent1">
                    <a:lumMod val="75000"/>
                  </a:schemeClr>
                </a:solidFill>
                <a:latin typeface="Times New Roman" panose="02020603050405020304" pitchFamily="18" charset="0"/>
                <a:cs typeface="Times New Roman" panose="02020603050405020304" pitchFamily="18" charset="0"/>
              </a:rPr>
              <a:t> University, </a:t>
            </a:r>
            <a:r>
              <a:rPr lang="en-US" altLang="zh-CN" sz="2000" dirty="0" err="1">
                <a:solidFill>
                  <a:schemeClr val="accent1">
                    <a:lumMod val="75000"/>
                  </a:schemeClr>
                </a:solidFill>
                <a:latin typeface="Times New Roman" panose="02020603050405020304" pitchFamily="18" charset="0"/>
                <a:cs typeface="Times New Roman" panose="02020603050405020304" pitchFamily="18" charset="0"/>
              </a:rPr>
              <a:t>Norlfolk</a:t>
            </a:r>
            <a:r>
              <a:rPr lang="en-US" altLang="zh-CN" sz="2000" dirty="0">
                <a:solidFill>
                  <a:schemeClr val="accent1">
                    <a:lumMod val="75000"/>
                  </a:schemeClr>
                </a:solidFill>
                <a:latin typeface="Times New Roman" panose="02020603050405020304" pitchFamily="18" charset="0"/>
                <a:cs typeface="Times New Roman" panose="02020603050405020304" pitchFamily="18" charset="0"/>
              </a:rPr>
              <a:t>, Virginia, USA</a:t>
            </a:r>
            <a:endParaRPr lang="zh-CN" altLang="zh-CN" sz="20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Line 4">
            <a:extLst>
              <a:ext uri="{FF2B5EF4-FFF2-40B4-BE49-F238E27FC236}">
                <a16:creationId xmlns="" xmlns:a16="http://schemas.microsoft.com/office/drawing/2014/main" id="{8DD4DEFC-6A2D-465F-8AED-C6F91121C23A}"/>
              </a:ext>
            </a:extLst>
          </p:cNvPr>
          <p:cNvSpPr>
            <a:spLocks noChangeAspect="1" noChangeShapeType="1"/>
          </p:cNvSpPr>
          <p:nvPr/>
        </p:nvSpPr>
        <p:spPr bwMode="auto">
          <a:xfrm flipV="1">
            <a:off x="253999" y="3643860"/>
            <a:ext cx="8636000" cy="1587"/>
          </a:xfrm>
          <a:prstGeom prst="line">
            <a:avLst/>
          </a:prstGeom>
          <a:noFill/>
          <a:ln w="38100">
            <a:solidFill>
              <a:srgbClr val="FF0000"/>
            </a:solidFill>
            <a:round/>
            <a:headEnd/>
            <a:tailEnd/>
          </a:ln>
        </p:spPr>
        <p:txBody>
          <a:bodyPr/>
          <a:lstStyle/>
          <a:p>
            <a:endParaRPr lang="zh-CN" altLang="en-US"/>
          </a:p>
        </p:txBody>
      </p:sp>
      <p:pic>
        <p:nvPicPr>
          <p:cNvPr id="9" name="图片 8">
            <a:extLst>
              <a:ext uri="{FF2B5EF4-FFF2-40B4-BE49-F238E27FC236}">
                <a16:creationId xmlns="" xmlns:a16="http://schemas.microsoft.com/office/drawing/2014/main" id="{EB37530B-BE7D-431F-B094-DAF62CC30C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999" y="119212"/>
            <a:ext cx="6973273" cy="1047896"/>
          </a:xfrm>
          <a:prstGeom prst="rect">
            <a:avLst/>
          </a:prstGeom>
        </p:spPr>
      </p:pic>
    </p:spTree>
  </p:cSld>
  <p:clrMapOvr>
    <a:masterClrMapping/>
  </p:clrMapOvr>
  <p:transition advTm="1801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0662" y="61913"/>
            <a:ext cx="8763000" cy="838200"/>
          </a:xfrm>
        </p:spPr>
        <p:txBody>
          <a:bodyPr>
            <a:normAutofit/>
          </a:bodyPr>
          <a:lstStyle/>
          <a:p>
            <a:pPr algn="ctr"/>
            <a:r>
              <a:rPr kumimoji="1" lang="en-US" altLang="zh-CN" sz="3000" b="1" dirty="0">
                <a:solidFill>
                  <a:srgbClr val="0000CC"/>
                </a:solidFill>
                <a:latin typeface="Times New Roman" pitchFamily="18" charset="0"/>
                <a:ea typeface="宋体" pitchFamily="2" charset="-122"/>
                <a:cs typeface="Times New Roman" panose="02020603050405020304" pitchFamily="18" charset="0"/>
              </a:rPr>
              <a:t>Distribution of NOM and Effect of Eutrophication</a:t>
            </a:r>
            <a:endParaRPr kumimoji="1" lang="zh-CN" altLang="en-US" sz="3000" b="1" dirty="0">
              <a:solidFill>
                <a:srgbClr val="0000CC"/>
              </a:solidFill>
              <a:latin typeface="Times New Roman" pitchFamily="18" charset="0"/>
              <a:ea typeface="宋体" pitchFamily="2" charset="-122"/>
              <a:cs typeface="Times New Roman" panose="02020603050405020304" pitchFamily="18" charset="0"/>
            </a:endParaRPr>
          </a:p>
        </p:txBody>
      </p:sp>
      <p:sp>
        <p:nvSpPr>
          <p:cNvPr id="3" name="内容占位符 2"/>
          <p:cNvSpPr>
            <a:spLocks noGrp="1"/>
          </p:cNvSpPr>
          <p:nvPr>
            <p:ph idx="1"/>
          </p:nvPr>
        </p:nvSpPr>
        <p:spPr/>
        <p:txBody>
          <a:bodyPr/>
          <a:lstStyle/>
          <a:p>
            <a:endParaRPr lang="zh-CN" altLang="en-US" dirty="0"/>
          </a:p>
        </p:txBody>
      </p:sp>
      <p:graphicFrame>
        <p:nvGraphicFramePr>
          <p:cNvPr id="5" name="图表 4"/>
          <p:cNvGraphicFramePr/>
          <p:nvPr/>
        </p:nvGraphicFramePr>
        <p:xfrm>
          <a:off x="381000" y="1143000"/>
          <a:ext cx="3429000" cy="320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图表 5"/>
          <p:cNvGraphicFramePr/>
          <p:nvPr/>
        </p:nvGraphicFramePr>
        <p:xfrm>
          <a:off x="228600" y="3886200"/>
          <a:ext cx="3581400" cy="3276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5778" name="Object 2"/>
          <p:cNvGraphicFramePr>
            <a:graphicFrameLocks noChangeAspect="1"/>
          </p:cNvGraphicFramePr>
          <p:nvPr/>
        </p:nvGraphicFramePr>
        <p:xfrm>
          <a:off x="3411537" y="1676400"/>
          <a:ext cx="5732463" cy="4643438"/>
        </p:xfrm>
        <a:graphic>
          <a:graphicData uri="http://schemas.openxmlformats.org/presentationml/2006/ole">
            <mc:AlternateContent xmlns:mc="http://schemas.openxmlformats.org/markup-compatibility/2006">
              <mc:Choice xmlns:v="urn:schemas-microsoft-com:vml" Requires="v">
                <p:oleObj spid="_x0000_s139345" name="SPW 10.0 Graph" r:id="rId6" imgW="5733288" imgH="4644238" progId="">
                  <p:embed/>
                </p:oleObj>
              </mc:Choice>
              <mc:Fallback>
                <p:oleObj name="SPW 10.0 Graph" r:id="rId6" imgW="5733288" imgH="4644238" progId="">
                  <p:embed/>
                  <p:pic>
                    <p:nvPicPr>
                      <p:cNvPr id="0" name="Picture 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1537" y="1676400"/>
                        <a:ext cx="5732463" cy="46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椭圆 6"/>
          <p:cNvSpPr/>
          <p:nvPr/>
        </p:nvSpPr>
        <p:spPr bwMode="auto">
          <a:xfrm>
            <a:off x="4724400" y="4419600"/>
            <a:ext cx="533400" cy="685800"/>
          </a:xfrm>
          <a:prstGeom prst="ellipse">
            <a:avLst/>
          </a:prstGeom>
          <a:solidFill>
            <a:schemeClr val="accent5">
              <a:lumMod val="20000"/>
              <a:lumOff val="80000"/>
              <a:alpha val="0"/>
            </a:schemeClr>
          </a:solidFill>
          <a:ln w="15875" cap="flat" cmpd="sng" algn="ctr">
            <a:solidFill>
              <a:srgbClr val="00B050"/>
            </a:solidFill>
            <a:prstDash val="solid"/>
            <a:round/>
            <a:headEnd type="none" w="med" len="med"/>
            <a:tailEnd type="triangle" w="med" len="med"/>
          </a:ln>
          <a:effectLst>
            <a:outerShdw dist="38100" dir="5400000" rotWithShape="0">
              <a:schemeClr val="bg2">
                <a:alpha val="43137"/>
              </a:schemeClr>
            </a:outerShdw>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Tx/>
              <a:buFont typeface="Wingdings" pitchFamily="2" charset="2"/>
              <a:buChar char="v"/>
              <a:tabLst/>
            </a:pPr>
            <a:endParaRPr kumimoji="0" lang="zh-CN" altLang="en-US" sz="4000" b="1" i="0" u="none" strike="noStrike" cap="none" normalizeH="0" baseline="0">
              <a:ln>
                <a:noFill/>
              </a:ln>
              <a:solidFill>
                <a:srgbClr val="000000"/>
              </a:solidFill>
              <a:effectLst/>
              <a:latin typeface="Times New Roman" pitchFamily="18" charset="0"/>
              <a:ea typeface="宋体" pitchFamily="2" charset="-122"/>
            </a:endParaRPr>
          </a:p>
        </p:txBody>
      </p:sp>
      <p:sp>
        <p:nvSpPr>
          <p:cNvPr id="8" name="Line 4">
            <a:extLst>
              <a:ext uri="{FF2B5EF4-FFF2-40B4-BE49-F238E27FC236}">
                <a16:creationId xmlns="" xmlns:a16="http://schemas.microsoft.com/office/drawing/2014/main" id="{EC313CAB-B1A6-4199-BF62-45CC4F2BF94E}"/>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Tree>
    <p:extLst>
      <p:ext uri="{BB962C8B-B14F-4D97-AF65-F5344CB8AC3E}">
        <p14:creationId xmlns:p14="http://schemas.microsoft.com/office/powerpoint/2010/main" val="2855483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SD"/>
          <p:cNvPicPr>
            <a:picLocks noGrp="1" noChangeAspect="1" noChangeArrowheads="1"/>
          </p:cNvPicPr>
          <p:nvPr>
            <p:ph idx="1"/>
          </p:nvPr>
        </p:nvPicPr>
        <p:blipFill>
          <a:blip r:embed="rId3" cstate="print"/>
          <a:srcRect/>
          <a:stretch>
            <a:fillRect/>
          </a:stretch>
        </p:blipFill>
        <p:spPr bwMode="auto">
          <a:xfrm>
            <a:off x="0" y="1981200"/>
            <a:ext cx="5562600" cy="4022725"/>
          </a:xfrm>
          <a:noFill/>
          <a:ln>
            <a:miter lim="800000"/>
            <a:headEnd/>
            <a:tailEnd/>
          </a:ln>
        </p:spPr>
      </p:pic>
      <p:sp>
        <p:nvSpPr>
          <p:cNvPr id="36869" name="Rectangle 5"/>
          <p:cNvSpPr>
            <a:spLocks noChangeArrowheads="1"/>
          </p:cNvSpPr>
          <p:nvPr/>
        </p:nvSpPr>
        <p:spPr bwMode="auto">
          <a:xfrm>
            <a:off x="5029200" y="1679574"/>
            <a:ext cx="3810000" cy="4318003"/>
          </a:xfrm>
          <a:prstGeom prst="rect">
            <a:avLst/>
          </a:prstGeom>
          <a:noFill/>
          <a:ln w="9525">
            <a:noFill/>
            <a:miter lim="800000"/>
            <a:headEnd/>
            <a:tailEnd/>
          </a:ln>
        </p:spPr>
        <p:txBody>
          <a:bodyPr/>
          <a:lstStyle/>
          <a:p>
            <a:pPr marL="342900" indent="-342900" algn="ctr">
              <a:lnSpc>
                <a:spcPct val="90000"/>
              </a:lnSpc>
              <a:spcBef>
                <a:spcPct val="20000"/>
              </a:spcBef>
              <a:buClr>
                <a:schemeClr val="tx1"/>
              </a:buClr>
              <a:buFont typeface="Wingdings" pitchFamily="2" charset="2"/>
              <a:buNone/>
            </a:pPr>
            <a:endParaRPr lang="en-US" altLang="zh-CN" sz="2800" dirty="0">
              <a:latin typeface="楷体" pitchFamily="49" charset="-122"/>
              <a:ea typeface="楷体" pitchFamily="49" charset="-122"/>
              <a:cs typeface="Times New Roman" pitchFamily="18" charset="0"/>
            </a:endParaRPr>
          </a:p>
          <a:p>
            <a:pPr marL="342900" indent="-342900">
              <a:lnSpc>
                <a:spcPct val="90000"/>
              </a:lnSpc>
              <a:spcBef>
                <a:spcPct val="20000"/>
              </a:spcBef>
              <a:buClr>
                <a:schemeClr val="tx1"/>
              </a:buClr>
              <a:buFont typeface="Wingdings" pitchFamily="2" charset="2"/>
              <a:buChar char="v"/>
            </a:pPr>
            <a:r>
              <a:rPr lang="en-US" altLang="zh-CN" sz="2200" dirty="0">
                <a:ea typeface="+mn-ea"/>
              </a:rPr>
              <a:t>POM: phytoplankton was the dominant source .</a:t>
            </a:r>
            <a:endParaRPr lang="zh-CN" altLang="en-US" sz="2200" dirty="0">
              <a:ea typeface="+mn-ea"/>
            </a:endParaRPr>
          </a:p>
          <a:p>
            <a:pPr marL="342900" indent="-342900">
              <a:lnSpc>
                <a:spcPct val="90000"/>
              </a:lnSpc>
              <a:spcBef>
                <a:spcPct val="20000"/>
              </a:spcBef>
              <a:buClr>
                <a:schemeClr val="tx1"/>
              </a:buClr>
              <a:buFont typeface="Wingdings" pitchFamily="2" charset="2"/>
              <a:buChar char="v"/>
            </a:pPr>
            <a:endParaRPr lang="zh-CN" altLang="en-US" sz="2200" dirty="0">
              <a:ea typeface="+mn-ea"/>
            </a:endParaRPr>
          </a:p>
          <a:p>
            <a:pPr marL="342900" indent="-342900">
              <a:lnSpc>
                <a:spcPct val="90000"/>
              </a:lnSpc>
              <a:spcBef>
                <a:spcPct val="20000"/>
              </a:spcBef>
              <a:buClr>
                <a:schemeClr val="tx1"/>
              </a:buClr>
              <a:buFont typeface="Wingdings" pitchFamily="2" charset="2"/>
              <a:buChar char="v"/>
            </a:pPr>
            <a:r>
              <a:rPr lang="en-US" altLang="zh-CN" sz="2200" dirty="0">
                <a:ea typeface="+mn-ea"/>
              </a:rPr>
              <a:t>COM: plankton and soil organic matter were the main sources.</a:t>
            </a:r>
          </a:p>
          <a:p>
            <a:pPr marL="342900" indent="-342900">
              <a:lnSpc>
                <a:spcPct val="90000"/>
              </a:lnSpc>
              <a:spcBef>
                <a:spcPct val="20000"/>
              </a:spcBef>
              <a:buClr>
                <a:schemeClr val="tx1"/>
              </a:buClr>
              <a:buFont typeface="Wingdings" pitchFamily="2" charset="2"/>
              <a:buChar char="v"/>
            </a:pPr>
            <a:endParaRPr lang="en-US" altLang="zh-CN" sz="2200" dirty="0">
              <a:ea typeface="+mn-ea"/>
            </a:endParaRPr>
          </a:p>
          <a:p>
            <a:pPr marL="342900" indent="-342900">
              <a:lnSpc>
                <a:spcPct val="90000"/>
              </a:lnSpc>
              <a:spcBef>
                <a:spcPct val="20000"/>
              </a:spcBef>
              <a:buClr>
                <a:schemeClr val="tx1"/>
              </a:buClr>
              <a:buFont typeface="Wingdings" pitchFamily="2" charset="2"/>
              <a:buChar char="v"/>
            </a:pPr>
            <a:r>
              <a:rPr lang="en-US" altLang="zh-CN" sz="2200" dirty="0">
                <a:ea typeface="+mn-ea"/>
              </a:rPr>
              <a:t>δ</a:t>
            </a:r>
            <a:r>
              <a:rPr lang="en-US" altLang="zh-CN" sz="2200" baseline="30000" dirty="0">
                <a:ea typeface="+mn-ea"/>
              </a:rPr>
              <a:t>13</a:t>
            </a:r>
            <a:r>
              <a:rPr lang="en-US" altLang="zh-CN" sz="2200" dirty="0">
                <a:ea typeface="+mn-ea"/>
              </a:rPr>
              <a:t>C values in plankton were affected by </a:t>
            </a:r>
            <a:r>
              <a:rPr lang="en-US" altLang="zh-CN" sz="2200" dirty="0"/>
              <a:t>δ</a:t>
            </a:r>
            <a:r>
              <a:rPr lang="en-US" altLang="zh-CN" sz="2200" baseline="30000" dirty="0"/>
              <a:t>13</a:t>
            </a:r>
            <a:r>
              <a:rPr lang="en-US" altLang="zh-CN" sz="2200" dirty="0"/>
              <a:t>C</a:t>
            </a:r>
            <a:r>
              <a:rPr lang="en-US" altLang="zh-CN" sz="2200" dirty="0">
                <a:ea typeface="+mn-ea"/>
              </a:rPr>
              <a:t> values in DIC, aqueous CO</a:t>
            </a:r>
            <a:r>
              <a:rPr lang="en-US" altLang="zh-CN" sz="2200" baseline="-25000" dirty="0">
                <a:ea typeface="+mn-ea"/>
              </a:rPr>
              <a:t>2</a:t>
            </a:r>
            <a:r>
              <a:rPr lang="en-US" altLang="zh-CN" sz="2200" dirty="0">
                <a:ea typeface="+mn-ea"/>
              </a:rPr>
              <a:t> concentration, and growth rate.</a:t>
            </a:r>
            <a:endParaRPr lang="zh-CN" altLang="en-US" sz="2200" dirty="0">
              <a:ea typeface="+mn-ea"/>
            </a:endParaRPr>
          </a:p>
        </p:txBody>
      </p:sp>
      <p:sp>
        <p:nvSpPr>
          <p:cNvPr id="7" name="椭圆 6"/>
          <p:cNvSpPr/>
          <p:nvPr/>
        </p:nvSpPr>
        <p:spPr bwMode="auto">
          <a:xfrm>
            <a:off x="1219200" y="2819400"/>
            <a:ext cx="457200" cy="457200"/>
          </a:xfrm>
          <a:prstGeom prst="ellipse">
            <a:avLst/>
          </a:prstGeom>
          <a:solidFill>
            <a:srgbClr val="00FFFF">
              <a:alpha val="0"/>
            </a:srgbClr>
          </a:solidFill>
          <a:ln w="9525" cap="flat" cmpd="sng" algn="ctr">
            <a:solidFill>
              <a:srgbClr val="FF0000"/>
            </a:solidFill>
            <a:prstDash val="solid"/>
            <a:round/>
            <a:headEnd type="none" w="med" len="med"/>
            <a:tailEnd type="triangle" w="med" len="med"/>
          </a:ln>
          <a:effectLst>
            <a:outerShdw dist="38100" dir="5400000" rotWithShape="0">
              <a:schemeClr val="bg2">
                <a:alpha val="43137"/>
              </a:schemeClr>
            </a:outerShdw>
          </a:effectLst>
        </p:spPr>
        <p:txBody>
          <a:bodyPr wrap="none" anchor="ctr"/>
          <a:lstStyle/>
          <a:p>
            <a:pPr marL="342900" indent="-342900" algn="ctr">
              <a:lnSpc>
                <a:spcPct val="80000"/>
              </a:lnSpc>
              <a:spcBef>
                <a:spcPct val="20000"/>
              </a:spcBef>
              <a:buClr>
                <a:schemeClr val="tx1"/>
              </a:buClr>
              <a:buFont typeface="Wingdings" pitchFamily="2" charset="2"/>
              <a:buChar char="v"/>
              <a:defRPr/>
            </a:pPr>
            <a:endParaRPr lang="zh-CN" altLang="en-US"/>
          </a:p>
        </p:txBody>
      </p:sp>
      <p:sp>
        <p:nvSpPr>
          <p:cNvPr id="10" name="椭圆 9"/>
          <p:cNvSpPr/>
          <p:nvPr/>
        </p:nvSpPr>
        <p:spPr bwMode="auto">
          <a:xfrm>
            <a:off x="914400" y="3429000"/>
            <a:ext cx="457200" cy="457200"/>
          </a:xfrm>
          <a:prstGeom prst="ellipse">
            <a:avLst/>
          </a:prstGeom>
          <a:solidFill>
            <a:srgbClr val="000000">
              <a:alpha val="0"/>
            </a:srgbClr>
          </a:solidFill>
          <a:ln w="9525" cap="flat" cmpd="sng" algn="ctr">
            <a:solidFill>
              <a:srgbClr val="080808"/>
            </a:solidFill>
            <a:prstDash val="solid"/>
            <a:round/>
            <a:headEnd type="none" w="med" len="med"/>
            <a:tailEnd type="triangle" w="med" len="med"/>
          </a:ln>
          <a:effectLst>
            <a:outerShdw dist="38100" dir="5400000" rotWithShape="0">
              <a:schemeClr val="bg2">
                <a:alpha val="43137"/>
              </a:schemeClr>
            </a:outerShdw>
          </a:effectLst>
        </p:spPr>
        <p:txBody>
          <a:bodyPr wrap="none" anchor="ctr"/>
          <a:lstStyle/>
          <a:p>
            <a:pPr marL="342900" indent="-342900" algn="ctr">
              <a:lnSpc>
                <a:spcPct val="80000"/>
              </a:lnSpc>
              <a:spcBef>
                <a:spcPct val="20000"/>
              </a:spcBef>
              <a:buClr>
                <a:schemeClr val="tx1"/>
              </a:buClr>
              <a:buFont typeface="Wingdings" pitchFamily="2" charset="2"/>
              <a:buChar char="v"/>
              <a:defRPr/>
            </a:pPr>
            <a:endParaRPr lang="zh-CN" altLang="en-US"/>
          </a:p>
        </p:txBody>
      </p:sp>
      <p:sp>
        <p:nvSpPr>
          <p:cNvPr id="11" name="椭圆 10"/>
          <p:cNvSpPr/>
          <p:nvPr/>
        </p:nvSpPr>
        <p:spPr bwMode="auto">
          <a:xfrm>
            <a:off x="1143000" y="4800600"/>
            <a:ext cx="457200" cy="457200"/>
          </a:xfrm>
          <a:prstGeom prst="ellipse">
            <a:avLst/>
          </a:prstGeom>
          <a:solidFill>
            <a:srgbClr val="00FFFF">
              <a:alpha val="0"/>
            </a:srgbClr>
          </a:solidFill>
          <a:ln w="9525" cap="flat" cmpd="sng" algn="ctr">
            <a:solidFill>
              <a:srgbClr val="FF0000"/>
            </a:solidFill>
            <a:prstDash val="solid"/>
            <a:round/>
            <a:headEnd type="none" w="med" len="med"/>
            <a:tailEnd type="triangle" w="med" len="med"/>
          </a:ln>
          <a:effectLst>
            <a:outerShdw dist="38100" dir="5400000" rotWithShape="0">
              <a:schemeClr val="bg2">
                <a:alpha val="43137"/>
              </a:schemeClr>
            </a:outerShdw>
          </a:effectLst>
        </p:spPr>
        <p:txBody>
          <a:bodyPr wrap="none" anchor="ctr"/>
          <a:lstStyle/>
          <a:p>
            <a:pPr marL="342900" indent="-342900" algn="ctr">
              <a:lnSpc>
                <a:spcPct val="80000"/>
              </a:lnSpc>
              <a:spcBef>
                <a:spcPct val="20000"/>
              </a:spcBef>
              <a:buClr>
                <a:schemeClr val="tx1"/>
              </a:buClr>
              <a:buFont typeface="Wingdings" pitchFamily="2" charset="2"/>
              <a:buChar char="v"/>
              <a:defRPr/>
            </a:pPr>
            <a:endParaRPr lang="zh-CN" altLang="en-US"/>
          </a:p>
        </p:txBody>
      </p:sp>
      <p:sp>
        <p:nvSpPr>
          <p:cNvPr id="12" name="Line 4">
            <a:extLst>
              <a:ext uri="{FF2B5EF4-FFF2-40B4-BE49-F238E27FC236}">
                <a16:creationId xmlns="" xmlns:a16="http://schemas.microsoft.com/office/drawing/2014/main" id="{632653F6-D656-489E-81E6-E1138D730EF0}"/>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
        <p:nvSpPr>
          <p:cNvPr id="13" name="Rectangle 5">
            <a:extLst>
              <a:ext uri="{FF2B5EF4-FFF2-40B4-BE49-F238E27FC236}">
                <a16:creationId xmlns="" xmlns:a16="http://schemas.microsoft.com/office/drawing/2014/main" id="{03C94711-8438-4F52-990E-274CDCB66F35}"/>
              </a:ext>
            </a:extLst>
          </p:cNvPr>
          <p:cNvSpPr txBox="1">
            <a:spLocks noChangeArrowheads="1"/>
          </p:cNvSpPr>
          <p:nvPr/>
        </p:nvSpPr>
        <p:spPr>
          <a:xfrm>
            <a:off x="490538" y="-12153"/>
            <a:ext cx="8229600" cy="97472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342900" indent="-342900" algn="ctr" fontAlgn="auto">
              <a:spcAft>
                <a:spcPts val="0"/>
              </a:spcAft>
            </a:pPr>
            <a:r>
              <a:rPr kumimoji="1" lang="en-US" altLang="zh-CN" sz="3400" dirty="0">
                <a:solidFill>
                  <a:srgbClr val="0000CC"/>
                </a:solidFill>
                <a:latin typeface="Times New Roman" pitchFamily="18" charset="0"/>
                <a:ea typeface="宋体" pitchFamily="2" charset="-122"/>
                <a:cs typeface="Times New Roman" panose="02020603050405020304" pitchFamily="18" charset="0"/>
              </a:rPr>
              <a:t>Sources of POC and COM</a:t>
            </a:r>
            <a:endParaRPr kumimoji="1" lang="en-US" altLang="zh-CN" sz="3400" b="1" dirty="0">
              <a:solidFill>
                <a:srgbClr val="0000CC"/>
              </a:solidFill>
              <a:latin typeface="Times New Roman"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539507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457200" y="-63401"/>
            <a:ext cx="8229600" cy="1143000"/>
          </a:xfrm>
        </p:spPr>
        <p:txBody>
          <a:bodyPr>
            <a:noAutofit/>
          </a:bodyPr>
          <a:lstStyle/>
          <a:p>
            <a:pPr marL="342900" indent="-342900" algn="ctr"/>
            <a:r>
              <a:rPr kumimoji="1" lang="en-US" altLang="zh-CN" sz="3400" b="1" dirty="0">
                <a:solidFill>
                  <a:srgbClr val="0000CC"/>
                </a:solidFill>
                <a:latin typeface="Times New Roman" pitchFamily="18" charset="0"/>
                <a:ea typeface="宋体" pitchFamily="2" charset="-122"/>
                <a:cs typeface="Times New Roman" panose="02020603050405020304" pitchFamily="18" charset="0"/>
              </a:rPr>
              <a:t>POC Derived from Algae</a:t>
            </a:r>
          </a:p>
        </p:txBody>
      </p:sp>
      <p:sp>
        <p:nvSpPr>
          <p:cNvPr id="4" name="文本占位符 3"/>
          <p:cNvSpPr>
            <a:spLocks noGrp="1"/>
          </p:cNvSpPr>
          <p:nvPr>
            <p:ph type="body" sz="half" idx="1"/>
          </p:nvPr>
        </p:nvSpPr>
        <p:spPr/>
        <p:txBody>
          <a:bodyPr/>
          <a:lstStyle/>
          <a:p>
            <a:endParaRPr lang="zh-CN" altLang="en-US"/>
          </a:p>
        </p:txBody>
      </p:sp>
      <p:sp>
        <p:nvSpPr>
          <p:cNvPr id="6" name="内容占位符 5"/>
          <p:cNvSpPr>
            <a:spLocks noGrp="1"/>
          </p:cNvSpPr>
          <p:nvPr>
            <p:ph sz="quarter" idx="2"/>
          </p:nvPr>
        </p:nvSpPr>
        <p:spPr/>
        <p:txBody>
          <a:bodyPr/>
          <a:lstStyle/>
          <a:p>
            <a:endParaRPr lang="zh-CN" altLang="en-US" dirty="0"/>
          </a:p>
        </p:txBody>
      </p:sp>
      <p:sp>
        <p:nvSpPr>
          <p:cNvPr id="921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Font typeface="Wingdings" pitchFamily="2" charset="2"/>
              <a:buChar char="v"/>
              <a:defRPr sz="3200">
                <a:solidFill>
                  <a:schemeClr val="tx1"/>
                </a:solidFill>
                <a:latin typeface="Arial"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tx1"/>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zh-CN" altLang="en-US" sz="1800"/>
          </a:p>
        </p:txBody>
      </p:sp>
      <p:sp>
        <p:nvSpPr>
          <p:cNvPr id="922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Font typeface="Wingdings" pitchFamily="2" charset="2"/>
              <a:buChar char="v"/>
              <a:defRPr sz="3200">
                <a:solidFill>
                  <a:schemeClr val="tx1"/>
                </a:solidFill>
                <a:latin typeface="Arial"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tx1"/>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zh-CN" altLang="en-US" sz="1800"/>
          </a:p>
        </p:txBody>
      </p:sp>
      <p:graphicFrame>
        <p:nvGraphicFramePr>
          <p:cNvPr id="9221" name="Object 6"/>
          <p:cNvGraphicFramePr>
            <a:graphicFrameLocks noChangeAspect="1"/>
          </p:cNvGraphicFramePr>
          <p:nvPr>
            <p:extLst>
              <p:ext uri="{D42A27DB-BD31-4B8C-83A1-F6EECF244321}">
                <p14:modId xmlns:p14="http://schemas.microsoft.com/office/powerpoint/2010/main" val="3746051642"/>
              </p:ext>
            </p:extLst>
          </p:nvPr>
        </p:nvGraphicFramePr>
        <p:xfrm>
          <a:off x="228600" y="1066800"/>
          <a:ext cx="7978775" cy="5149850"/>
        </p:xfrm>
        <a:graphic>
          <a:graphicData uri="http://schemas.openxmlformats.org/presentationml/2006/ole">
            <mc:AlternateContent xmlns:mc="http://schemas.openxmlformats.org/markup-compatibility/2006">
              <mc:Choice xmlns:v="urn:schemas-microsoft-com:vml" Requires="v">
                <p:oleObj spid="_x0000_s140367" name="SPW 10.0 Graph" r:id="rId4" imgW="7479792" imgH="5976518" progId="">
                  <p:embed/>
                </p:oleObj>
              </mc:Choice>
              <mc:Fallback>
                <p:oleObj name="SPW 10.0 Graph" r:id="rId4" imgW="7479792" imgH="5976518" progId="">
                  <p:embed/>
                  <p:pic>
                    <p:nvPicPr>
                      <p:cNvPr id="0" name="Picture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066800"/>
                        <a:ext cx="7978775" cy="5149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2" name="TextBox 5"/>
          <p:cNvSpPr txBox="1">
            <a:spLocks noChangeArrowheads="1"/>
          </p:cNvSpPr>
          <p:nvPr/>
        </p:nvSpPr>
        <p:spPr bwMode="auto">
          <a:xfrm>
            <a:off x="4572000" y="3868710"/>
            <a:ext cx="4419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itchFamily="2" charset="2"/>
              <a:buChar char="v"/>
              <a:defRPr sz="3200">
                <a:solidFill>
                  <a:schemeClr val="tx1"/>
                </a:solidFill>
                <a:latin typeface="Arial"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tx1"/>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342900" indent="-342900" eaLnBrk="1" hangingPunct="1">
              <a:spcBef>
                <a:spcPct val="0"/>
              </a:spcBef>
              <a:buClrTx/>
            </a:pPr>
            <a:r>
              <a:rPr lang="en-US" altLang="zh-CN" sz="2200" dirty="0">
                <a:solidFill>
                  <a:srgbClr val="000000"/>
                </a:solidFill>
                <a:latin typeface="Times New Roman" pitchFamily="18" charset="0"/>
                <a:ea typeface="+mn-ea"/>
              </a:rPr>
              <a:t>Algal OC/POC</a:t>
            </a:r>
            <a:r>
              <a:rPr lang="zh-CN" altLang="en-US" sz="2200" dirty="0">
                <a:solidFill>
                  <a:srgbClr val="000000"/>
                </a:solidFill>
                <a:latin typeface="Times New Roman" pitchFamily="18" charset="0"/>
                <a:ea typeface="+mn-ea"/>
              </a:rPr>
              <a:t>：</a:t>
            </a:r>
            <a:r>
              <a:rPr lang="en-US" altLang="zh-CN" sz="2200" dirty="0">
                <a:solidFill>
                  <a:srgbClr val="000000"/>
                </a:solidFill>
                <a:latin typeface="Times New Roman" pitchFamily="18" charset="0"/>
                <a:ea typeface="+mn-ea"/>
              </a:rPr>
              <a:t>9.2%-47.6%, an average: 37%</a:t>
            </a:r>
          </a:p>
          <a:p>
            <a:pPr marL="342900" indent="-342900" eaLnBrk="1" hangingPunct="1">
              <a:spcBef>
                <a:spcPct val="0"/>
              </a:spcBef>
              <a:buClrTx/>
            </a:pPr>
            <a:r>
              <a:rPr lang="en-US" altLang="zh-CN" sz="2200" dirty="0">
                <a:solidFill>
                  <a:srgbClr val="000000"/>
                </a:solidFill>
                <a:latin typeface="Times New Roman" pitchFamily="18" charset="0"/>
                <a:ea typeface="+mn-ea"/>
              </a:rPr>
              <a:t>Algal OC/POC: rivers: 40-48%; </a:t>
            </a:r>
            <a:r>
              <a:rPr lang="en-US" altLang="zh-CN" sz="2200" dirty="0" err="1">
                <a:solidFill>
                  <a:srgbClr val="000000"/>
                </a:solidFill>
                <a:latin typeface="Times New Roman" pitchFamily="18" charset="0"/>
                <a:ea typeface="+mn-ea"/>
              </a:rPr>
              <a:t>reserviore</a:t>
            </a:r>
            <a:r>
              <a:rPr lang="en-US" altLang="zh-CN" sz="2200" dirty="0">
                <a:solidFill>
                  <a:srgbClr val="000000"/>
                </a:solidFill>
                <a:latin typeface="Times New Roman" pitchFamily="18" charset="0"/>
                <a:ea typeface="+mn-ea"/>
              </a:rPr>
              <a:t> urban lakes: 16%</a:t>
            </a:r>
          </a:p>
          <a:p>
            <a:pPr marL="342900" indent="-342900" eaLnBrk="1" hangingPunct="1">
              <a:spcBef>
                <a:spcPct val="0"/>
              </a:spcBef>
              <a:buClrTx/>
            </a:pPr>
            <a:r>
              <a:rPr lang="en-US" altLang="zh-CN" sz="2200" dirty="0">
                <a:solidFill>
                  <a:srgbClr val="000000"/>
                </a:solidFill>
                <a:latin typeface="Times New Roman" pitchFamily="18" charset="0"/>
                <a:ea typeface="+mn-ea"/>
              </a:rPr>
              <a:t>Algal OC was dominate composition of POC.</a:t>
            </a:r>
          </a:p>
          <a:p>
            <a:pPr marL="342900" indent="-342900" eaLnBrk="1" hangingPunct="1">
              <a:spcBef>
                <a:spcPct val="0"/>
              </a:spcBef>
              <a:buClrTx/>
            </a:pPr>
            <a:endParaRPr lang="en-US" altLang="zh-CN" sz="2200" dirty="0">
              <a:solidFill>
                <a:srgbClr val="000000"/>
              </a:solidFill>
              <a:latin typeface="Times New Roman" pitchFamily="18" charset="0"/>
              <a:ea typeface="+mn-ea"/>
            </a:endParaRPr>
          </a:p>
          <a:p>
            <a:pPr eaLnBrk="1" hangingPunct="1">
              <a:spcBef>
                <a:spcPct val="0"/>
              </a:spcBef>
              <a:buClrTx/>
              <a:buNone/>
            </a:pPr>
            <a:r>
              <a:rPr lang="en-US" altLang="zh-CN" sz="2200" dirty="0">
                <a:solidFill>
                  <a:schemeClr val="accent5">
                    <a:lumMod val="50000"/>
                  </a:schemeClr>
                </a:solidFill>
                <a:latin typeface="Times New Roman" pitchFamily="18" charset="0"/>
                <a:ea typeface="+mn-ea"/>
              </a:rPr>
              <a:t>     </a:t>
            </a:r>
            <a:r>
              <a:rPr lang="en-US" altLang="zh-CN" sz="2200" dirty="0">
                <a:solidFill>
                  <a:schemeClr val="accent1"/>
                </a:solidFill>
                <a:latin typeface="Times New Roman" pitchFamily="18" charset="0"/>
                <a:ea typeface="+mn-ea"/>
              </a:rPr>
              <a:t>( Li et al., 2014, MPB)</a:t>
            </a:r>
            <a:endParaRPr lang="zh-CN" altLang="en-US" sz="2200" dirty="0">
              <a:solidFill>
                <a:schemeClr val="accent1"/>
              </a:solidFill>
              <a:latin typeface="Times New Roman" pitchFamily="18" charset="0"/>
              <a:ea typeface="+mn-ea"/>
            </a:endParaRPr>
          </a:p>
        </p:txBody>
      </p:sp>
      <p:sp>
        <p:nvSpPr>
          <p:cNvPr id="9" name="Line 4">
            <a:extLst>
              <a:ext uri="{FF2B5EF4-FFF2-40B4-BE49-F238E27FC236}">
                <a16:creationId xmlns="" xmlns:a16="http://schemas.microsoft.com/office/drawing/2014/main" id="{BB2481B1-692C-4D08-8009-F77E5B755A60}"/>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Tree>
    <p:extLst>
      <p:ext uri="{BB962C8B-B14F-4D97-AF65-F5344CB8AC3E}">
        <p14:creationId xmlns:p14="http://schemas.microsoft.com/office/powerpoint/2010/main" val="611749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593" y="2640988"/>
            <a:ext cx="1600423" cy="508311"/>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996304"/>
            <a:ext cx="7128791" cy="5328296"/>
          </a:xfrm>
          <a:prstGeom prst="rect">
            <a:avLst/>
          </a:prstGeom>
        </p:spPr>
      </p:pic>
      <p:sp>
        <p:nvSpPr>
          <p:cNvPr id="5" name="TextBox 10">
            <a:extLst>
              <a:ext uri="{FF2B5EF4-FFF2-40B4-BE49-F238E27FC236}">
                <a16:creationId xmlns="" xmlns:a16="http://schemas.microsoft.com/office/drawing/2014/main" id="{4F17F850-6512-473D-ABC5-A9741F8E1371}"/>
              </a:ext>
            </a:extLst>
          </p:cNvPr>
          <p:cNvSpPr txBox="1">
            <a:spLocks noChangeArrowheads="1"/>
          </p:cNvSpPr>
          <p:nvPr/>
        </p:nvSpPr>
        <p:spPr bwMode="auto">
          <a:xfrm>
            <a:off x="29278" y="162585"/>
            <a:ext cx="9152120" cy="569387"/>
          </a:xfrm>
          <a:prstGeom prst="rect">
            <a:avLst/>
          </a:prstGeom>
          <a:noFill/>
          <a:ln w="9525">
            <a:noFill/>
            <a:miter lim="800000"/>
            <a:headEnd/>
            <a:tailEnd/>
          </a:ln>
        </p:spPr>
        <p:txBody>
          <a:bodyPr wrap="square">
            <a:spAutoFit/>
          </a:bodyPr>
          <a:lstStyle/>
          <a:p>
            <a:pPr algn="ctr">
              <a:defRPr/>
            </a:pPr>
            <a:r>
              <a:rPr kumimoji="1" lang="en-US" altLang="zh-CN" sz="3100" dirty="0">
                <a:solidFill>
                  <a:srgbClr val="0000CC"/>
                </a:solidFill>
                <a:cs typeface="Times New Roman" panose="02020603050405020304" pitchFamily="18" charset="0"/>
              </a:rPr>
              <a:t>Sources and chemical structures of COM and POM</a:t>
            </a:r>
            <a:endParaRPr kumimoji="1" lang="zh-CN" altLang="en-US" sz="3100" dirty="0">
              <a:solidFill>
                <a:srgbClr val="0000CC"/>
              </a:solidFill>
              <a:cs typeface="Times New Roman" panose="02020603050405020304" pitchFamily="18" charset="0"/>
            </a:endParaRPr>
          </a:p>
        </p:txBody>
      </p:sp>
      <p:sp>
        <p:nvSpPr>
          <p:cNvPr id="6" name="Line 4">
            <a:extLst>
              <a:ext uri="{FF2B5EF4-FFF2-40B4-BE49-F238E27FC236}">
                <a16:creationId xmlns="" xmlns:a16="http://schemas.microsoft.com/office/drawing/2014/main" id="{513BEFA5-45D4-478B-A4BF-AE483707C988}"/>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Tree>
    <p:extLst>
      <p:ext uri="{BB962C8B-B14F-4D97-AF65-F5344CB8AC3E}">
        <p14:creationId xmlns:p14="http://schemas.microsoft.com/office/powerpoint/2010/main" val="952552855"/>
      </p:ext>
    </p:extLst>
  </p:cSld>
  <p:clrMapOvr>
    <a:masterClrMapping/>
  </p:clrMapOvr>
  <mc:AlternateContent xmlns:mc="http://schemas.openxmlformats.org/markup-compatibility/2006" xmlns:p14="http://schemas.microsoft.com/office/powerpoint/2010/main">
    <mc:Choice Requires="p14">
      <p:transition spd="slow" p14:dur="2000" advClick="0" advTm="39747"/>
    </mc:Choice>
    <mc:Fallback xmlns="">
      <p:transition spd="slow" advClick="0" advTm="39747"/>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593" y="2640988"/>
            <a:ext cx="1600423" cy="508311"/>
          </a:xfrm>
          <a:prstGeom prst="rect">
            <a:avLst/>
          </a:prstGeom>
        </p:spPr>
      </p:pic>
      <p:pic>
        <p:nvPicPr>
          <p:cNvPr id="5" name="图片 4">
            <a:extLst>
              <a:ext uri="{FF2B5EF4-FFF2-40B4-BE49-F238E27FC236}">
                <a16:creationId xmlns="" xmlns:a16="http://schemas.microsoft.com/office/drawing/2014/main" id="{B2946B70-7F5D-4950-BD0A-335B95B3285A}"/>
              </a:ext>
            </a:extLst>
          </p:cNvPr>
          <p:cNvPicPr>
            <a:picLocks noChangeAspect="1"/>
          </p:cNvPicPr>
          <p:nvPr/>
        </p:nvPicPr>
        <p:blipFill>
          <a:blip r:embed="rId4" cstate="print"/>
          <a:stretch>
            <a:fillRect/>
          </a:stretch>
        </p:blipFill>
        <p:spPr>
          <a:xfrm>
            <a:off x="1875631" y="5641155"/>
            <a:ext cx="5000625" cy="917989"/>
          </a:xfrm>
          <a:prstGeom prst="rect">
            <a:avLst/>
          </a:prstGeom>
        </p:spPr>
      </p:pic>
      <p:pic>
        <p:nvPicPr>
          <p:cNvPr id="7" name="图片 6">
            <a:extLst>
              <a:ext uri="{FF2B5EF4-FFF2-40B4-BE49-F238E27FC236}">
                <a16:creationId xmlns="" xmlns:a16="http://schemas.microsoft.com/office/drawing/2014/main" id="{694C11F5-E92A-445D-A9EC-823D72FB6517}"/>
              </a:ext>
            </a:extLst>
          </p:cNvPr>
          <p:cNvPicPr>
            <a:picLocks noChangeAspect="1"/>
          </p:cNvPicPr>
          <p:nvPr/>
        </p:nvPicPr>
        <p:blipFill>
          <a:blip r:embed="rId5" cstate="print"/>
          <a:stretch>
            <a:fillRect/>
          </a:stretch>
        </p:blipFill>
        <p:spPr>
          <a:xfrm>
            <a:off x="1629804" y="6348345"/>
            <a:ext cx="5398711" cy="452463"/>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8858" y="1216845"/>
            <a:ext cx="6550719" cy="4589675"/>
          </a:xfrm>
          <a:prstGeom prst="rect">
            <a:avLst/>
          </a:prstGeom>
        </p:spPr>
      </p:pic>
      <p:sp>
        <p:nvSpPr>
          <p:cNvPr id="8" name="TextBox 10">
            <a:extLst>
              <a:ext uri="{FF2B5EF4-FFF2-40B4-BE49-F238E27FC236}">
                <a16:creationId xmlns="" xmlns:a16="http://schemas.microsoft.com/office/drawing/2014/main" id="{428EA734-AE1D-496F-805A-8ADABCDE8B1B}"/>
              </a:ext>
            </a:extLst>
          </p:cNvPr>
          <p:cNvSpPr txBox="1">
            <a:spLocks noChangeArrowheads="1"/>
          </p:cNvSpPr>
          <p:nvPr/>
        </p:nvSpPr>
        <p:spPr bwMode="auto">
          <a:xfrm>
            <a:off x="-8120" y="187732"/>
            <a:ext cx="9152120" cy="569387"/>
          </a:xfrm>
          <a:prstGeom prst="rect">
            <a:avLst/>
          </a:prstGeom>
          <a:noFill/>
          <a:ln w="9525">
            <a:noFill/>
            <a:miter lim="800000"/>
            <a:headEnd/>
            <a:tailEnd/>
          </a:ln>
        </p:spPr>
        <p:txBody>
          <a:bodyPr wrap="square">
            <a:spAutoFit/>
          </a:bodyPr>
          <a:lstStyle/>
          <a:p>
            <a:pPr algn="ctr">
              <a:defRPr/>
            </a:pPr>
            <a:r>
              <a:rPr kumimoji="1" lang="en-US" altLang="zh-CN" sz="3100" dirty="0">
                <a:solidFill>
                  <a:srgbClr val="0000CC"/>
                </a:solidFill>
                <a:cs typeface="Times New Roman" panose="02020603050405020304" pitchFamily="18" charset="0"/>
              </a:rPr>
              <a:t>Sources and chemical structures of COM and POM</a:t>
            </a:r>
            <a:endParaRPr kumimoji="1" lang="zh-CN" altLang="en-US" sz="3100" dirty="0">
              <a:solidFill>
                <a:srgbClr val="0000CC"/>
              </a:solidFill>
              <a:cs typeface="Times New Roman" panose="02020603050405020304" pitchFamily="18" charset="0"/>
            </a:endParaRPr>
          </a:p>
        </p:txBody>
      </p:sp>
      <p:sp>
        <p:nvSpPr>
          <p:cNvPr id="9" name="Line 4">
            <a:extLst>
              <a:ext uri="{FF2B5EF4-FFF2-40B4-BE49-F238E27FC236}">
                <a16:creationId xmlns="" xmlns:a16="http://schemas.microsoft.com/office/drawing/2014/main" id="{06F261A6-7F2F-439A-A923-8801B14B585C}"/>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Tree>
    <p:extLst>
      <p:ext uri="{BB962C8B-B14F-4D97-AF65-F5344CB8AC3E}">
        <p14:creationId xmlns:p14="http://schemas.microsoft.com/office/powerpoint/2010/main" val="210253215"/>
      </p:ext>
    </p:extLst>
  </p:cSld>
  <p:clrMapOvr>
    <a:masterClrMapping/>
  </p:clrMapOvr>
  <mc:AlternateContent xmlns:mc="http://schemas.openxmlformats.org/markup-compatibility/2006" xmlns:p14="http://schemas.microsoft.com/office/powerpoint/2010/main">
    <mc:Choice Requires="p14">
      <p:transition spd="slow" p14:dur="2000" advClick="0" advTm="39747"/>
    </mc:Choice>
    <mc:Fallback xmlns="">
      <p:transition spd="slow" advClick="0" advTm="3974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263" y="2641600"/>
            <a:ext cx="1600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ChangeArrowheads="1"/>
          </p:cNvSpPr>
          <p:nvPr/>
        </p:nvSpPr>
        <p:spPr bwMode="auto">
          <a:xfrm flipV="1">
            <a:off x="2124075" y="-34925"/>
            <a:ext cx="8116888"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宋体" pitchFamily="2" charset="-122"/>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宋体" pitchFamily="2" charset="-122"/>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宋体" pitchFamily="2" charset="-122"/>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宋体" pitchFamily="2" charset="-122"/>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9pPr>
          </a:lstStyle>
          <a:p>
            <a:pPr>
              <a:spcBef>
                <a:spcPct val="0"/>
              </a:spcBef>
              <a:buClrTx/>
              <a:buSzTx/>
              <a:buFontTx/>
              <a:buNone/>
            </a:pPr>
            <a:endParaRPr lang="zh-CN" altLang="en-US" sz="2400"/>
          </a:p>
        </p:txBody>
      </p:sp>
      <p:pic>
        <p:nvPicPr>
          <p:cNvPr id="18437" name="图片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450" y="1217613"/>
            <a:ext cx="5445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p:cNvPr>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txBody>
          <a:bodyPr wrap="none" anchor="ctr">
            <a:spAutoFit/>
          </a:bodyPr>
          <a:lstStyle/>
          <a:p>
            <a:pPr>
              <a:defRPr/>
            </a:pPr>
            <a:endParaRPr lang="zh-CN" altLang="en-US"/>
          </a:p>
        </p:txBody>
      </p:sp>
      <p:sp>
        <p:nvSpPr>
          <p:cNvPr id="6" name="Rectangle 5">
            <a:extLst/>
          </p:cNvPr>
          <p:cNvSpPr>
            <a:spLocks noChangeArrowheads="1"/>
          </p:cNvSpPr>
          <p:nvPr/>
        </p:nvSpPr>
        <p:spPr bwMode="auto">
          <a:xfrm>
            <a:off x="0" y="6600825"/>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txBody>
          <a:bodyPr wrap="none" anchor="ctr">
            <a:spAutoFit/>
          </a:bodyPr>
          <a:lstStyle/>
          <a:p>
            <a:pPr>
              <a:defRPr/>
            </a:pPr>
            <a:endParaRPr lang="zh-CN" altLang="en-US"/>
          </a:p>
        </p:txBody>
      </p:sp>
      <p:pic>
        <p:nvPicPr>
          <p:cNvPr id="18440" name="Picture 2" descr="152807549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9706" y="1273174"/>
            <a:ext cx="5821362"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a:extLst/>
          </p:cNvPr>
          <p:cNvSpPr txBox="1"/>
          <p:nvPr/>
        </p:nvSpPr>
        <p:spPr>
          <a:xfrm>
            <a:off x="359569" y="3708400"/>
            <a:ext cx="8424862" cy="214947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lnSpc>
                <a:spcPts val="3800"/>
              </a:lnSpc>
              <a:defRPr sz="2800" b="1">
                <a:solidFill>
                  <a:srgbClr val="FFFFFF"/>
                </a:solidFill>
                <a:latin typeface="宋体" pitchFamily="2" charset="-122"/>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zh-CN" dirty="0">
                <a:latin typeface="Times New Roman" panose="02020603050405020304" pitchFamily="18" charset="0"/>
                <a:cs typeface="Times New Roman" panose="02020603050405020304" pitchFamily="18" charset="0"/>
              </a:rPr>
              <a:t>lacustrine POM contained markedly higher alkyl C and slightly higher COO/NC=O relative to lacustrine COM; lacustrine COM samples contained more carbohydrate-like C than riverine COM samples.</a:t>
            </a:r>
            <a:endParaRPr lang="en-US" altLang="zh-CN" dirty="0"/>
          </a:p>
        </p:txBody>
      </p:sp>
      <p:sp>
        <p:nvSpPr>
          <p:cNvPr id="10" name="TextBox 10">
            <a:extLst>
              <a:ext uri="{FF2B5EF4-FFF2-40B4-BE49-F238E27FC236}">
                <a16:creationId xmlns="" xmlns:a16="http://schemas.microsoft.com/office/drawing/2014/main" id="{A1643BBE-22DF-4E91-938E-4FE5BEF3092E}"/>
              </a:ext>
            </a:extLst>
          </p:cNvPr>
          <p:cNvSpPr txBox="1">
            <a:spLocks noChangeArrowheads="1"/>
          </p:cNvSpPr>
          <p:nvPr/>
        </p:nvSpPr>
        <p:spPr bwMode="auto">
          <a:xfrm>
            <a:off x="29278" y="160376"/>
            <a:ext cx="9152120" cy="569387"/>
          </a:xfrm>
          <a:prstGeom prst="rect">
            <a:avLst/>
          </a:prstGeom>
          <a:noFill/>
          <a:ln w="9525">
            <a:noFill/>
            <a:miter lim="800000"/>
            <a:headEnd/>
            <a:tailEnd/>
          </a:ln>
        </p:spPr>
        <p:txBody>
          <a:bodyPr wrap="square">
            <a:spAutoFit/>
          </a:bodyPr>
          <a:lstStyle/>
          <a:p>
            <a:pPr algn="ctr">
              <a:defRPr/>
            </a:pPr>
            <a:r>
              <a:rPr kumimoji="1" lang="en-US" altLang="zh-CN" sz="3100" dirty="0">
                <a:solidFill>
                  <a:srgbClr val="0000CC"/>
                </a:solidFill>
                <a:cs typeface="Times New Roman" panose="02020603050405020304" pitchFamily="18" charset="0"/>
              </a:rPr>
              <a:t>Sources and chemical structures of COM and POM</a:t>
            </a:r>
            <a:endParaRPr kumimoji="1" lang="zh-CN" altLang="en-US" sz="3100" dirty="0">
              <a:solidFill>
                <a:srgbClr val="0000CC"/>
              </a:solidFill>
              <a:cs typeface="Times New Roman" panose="02020603050405020304" pitchFamily="18" charset="0"/>
            </a:endParaRPr>
          </a:p>
        </p:txBody>
      </p:sp>
      <p:sp>
        <p:nvSpPr>
          <p:cNvPr id="11" name="Line 4">
            <a:extLst>
              <a:ext uri="{FF2B5EF4-FFF2-40B4-BE49-F238E27FC236}">
                <a16:creationId xmlns="" xmlns:a16="http://schemas.microsoft.com/office/drawing/2014/main" id="{DE736780-2F87-4858-956B-D32610BB1956}"/>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Tree>
    <p:extLst>
      <p:ext uri="{BB962C8B-B14F-4D97-AF65-F5344CB8AC3E}">
        <p14:creationId xmlns:p14="http://schemas.microsoft.com/office/powerpoint/2010/main" val="3479192188"/>
      </p:ext>
    </p:extLst>
  </p:cSld>
  <p:clrMapOvr>
    <a:masterClrMapping/>
  </p:clrMapOvr>
  <mc:AlternateContent xmlns:mc="http://schemas.openxmlformats.org/markup-compatibility/2006" xmlns:p14="http://schemas.microsoft.com/office/powerpoint/2010/main">
    <mc:Choice Requires="p14">
      <p:transition spd="slow" p14:dur="2000" advClick="0" advTm="39747"/>
    </mc:Choice>
    <mc:Fallback xmlns="">
      <p:transition spd="slow" advClick="0" advTm="39747"/>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bwMode="auto">
          <a:xfrm>
            <a:off x="152400" y="297657"/>
            <a:ext cx="8839200" cy="1143000"/>
          </a:xfrm>
          <a:noFill/>
          <a:ln>
            <a:miter lim="800000"/>
            <a:headEnd/>
            <a:tailEnd/>
          </a:ln>
        </p:spPr>
        <p:txBody>
          <a:bodyPr vert="horz" wrap="square" lIns="91440" tIns="45720" rIns="91440" bIns="45720" numCol="1" anchor="t" anchorCtr="0" compatLnSpc="1">
            <a:prstTxWarp prst="textNoShape">
              <a:avLst/>
            </a:prstTxWarp>
            <a:normAutofit/>
          </a:bodyPr>
          <a:lstStyle/>
          <a:p>
            <a:pPr algn="ctr">
              <a:lnSpc>
                <a:spcPct val="80000"/>
              </a:lnSpc>
            </a:pPr>
            <a:r>
              <a:rPr kumimoji="1" lang="en-US" altLang="zh-CN" sz="3400" b="1" dirty="0">
                <a:solidFill>
                  <a:srgbClr val="0000CC"/>
                </a:solidFill>
                <a:latin typeface="Times New Roman" pitchFamily="18" charset="0"/>
                <a:ea typeface="宋体" pitchFamily="2" charset="-122"/>
                <a:cs typeface="Times New Roman" panose="02020603050405020304" pitchFamily="18" charset="0"/>
              </a:rPr>
              <a:t>Abundances of functional groups</a:t>
            </a:r>
          </a:p>
        </p:txBody>
      </p:sp>
      <p:graphicFrame>
        <p:nvGraphicFramePr>
          <p:cNvPr id="4098" name="Object 5"/>
          <p:cNvGraphicFramePr>
            <a:graphicFrameLocks noGrp="1" noChangeAspect="1"/>
          </p:cNvGraphicFramePr>
          <p:nvPr>
            <p:ph idx="1"/>
          </p:nvPr>
        </p:nvGraphicFramePr>
        <p:xfrm>
          <a:off x="762000" y="1519238"/>
          <a:ext cx="5364163" cy="4383087"/>
        </p:xfrm>
        <a:graphic>
          <a:graphicData uri="http://schemas.openxmlformats.org/presentationml/2006/ole">
            <mc:AlternateContent xmlns:mc="http://schemas.openxmlformats.org/markup-compatibility/2006">
              <mc:Choice xmlns:v="urn:schemas-microsoft-com:vml" Requires="v">
                <p:oleObj spid="_x0000_s4302" name="SPW 10.0 Graph" r:id="rId4" imgW="5567782" imgH="4549140" progId="">
                  <p:embed/>
                </p:oleObj>
              </mc:Choice>
              <mc:Fallback>
                <p:oleObj name="SPW 10.0 Graph" r:id="rId4" imgW="5567782" imgH="4549140" progId="">
                  <p:embed/>
                  <p:pic>
                    <p:nvPicPr>
                      <p:cNvPr id="0" name="Picture 19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519238"/>
                        <a:ext cx="5364163" cy="438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6"/>
          <p:cNvGraphicFramePr>
            <a:graphicFrameLocks noChangeAspect="1"/>
          </p:cNvGraphicFramePr>
          <p:nvPr/>
        </p:nvGraphicFramePr>
        <p:xfrm>
          <a:off x="152400" y="1524000"/>
          <a:ext cx="5791200" cy="4730750"/>
        </p:xfrm>
        <a:graphic>
          <a:graphicData uri="http://schemas.openxmlformats.org/presentationml/2006/ole">
            <mc:AlternateContent xmlns:mc="http://schemas.openxmlformats.org/markup-compatibility/2006">
              <mc:Choice xmlns:v="urn:schemas-microsoft-com:vml" Requires="v">
                <p:oleObj spid="_x0000_s4303" name="SPW 10.0 Graph" r:id="rId6" imgW="5567782" imgH="4549140" progId="">
                  <p:embed/>
                </p:oleObj>
              </mc:Choice>
              <mc:Fallback>
                <p:oleObj name="SPW 10.0 Graph" r:id="rId6" imgW="5567782" imgH="4549140" progId="">
                  <p:embed/>
                  <p:pic>
                    <p:nvPicPr>
                      <p:cNvPr id="0" name="Picture 1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0"/>
                        <a:ext cx="5791200" cy="47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3"/>
          <p:cNvSpPr txBox="1">
            <a:spLocks noChangeArrowheads="1"/>
          </p:cNvSpPr>
          <p:nvPr/>
        </p:nvSpPr>
        <p:spPr>
          <a:xfrm>
            <a:off x="5715000" y="1676400"/>
            <a:ext cx="3124200" cy="4724400"/>
          </a:xfrm>
          <a:prstGeom prst="rect">
            <a:avLst/>
          </a:prstGeom>
        </p:spPr>
        <p:txBody>
          <a:bodyPr/>
          <a:lstStyle/>
          <a:p>
            <a:pPr marL="342900" indent="-342900" eaLnBrk="0" hangingPunct="0">
              <a:lnSpc>
                <a:spcPct val="80000"/>
              </a:lnSpc>
              <a:spcBef>
                <a:spcPct val="20000"/>
              </a:spcBef>
              <a:buClr>
                <a:schemeClr val="tx1"/>
              </a:buClr>
              <a:buFont typeface="Wingdings" pitchFamily="2" charset="2"/>
              <a:buChar char="v"/>
              <a:defRPr/>
            </a:pPr>
            <a:r>
              <a:rPr lang="en-US" altLang="zh-CN" sz="2400" dirty="0">
                <a:cs typeface="Times New Roman" panose="02020603050405020304" pitchFamily="18" charset="0"/>
              </a:rPr>
              <a:t>Alkyl carbon and O-Alkyl carbon is the main functional groups for COM and POM</a:t>
            </a:r>
            <a:r>
              <a:rPr lang="en-US" altLang="zh-CN" sz="2400" kern="0" dirty="0">
                <a:ea typeface="楷体" pitchFamily="49" charset="-122"/>
                <a:cs typeface="Times New Roman" panose="02020603050405020304" pitchFamily="18" charset="0"/>
              </a:rPr>
              <a:t>(50%-60%</a:t>
            </a:r>
            <a:r>
              <a:rPr lang="zh-CN" altLang="en-US" sz="2400" kern="0" dirty="0">
                <a:ea typeface="楷体" pitchFamily="49" charset="-122"/>
                <a:cs typeface="Times New Roman" panose="02020603050405020304" pitchFamily="18" charset="0"/>
              </a:rPr>
              <a:t>）</a:t>
            </a:r>
            <a:endParaRPr lang="en-US" altLang="zh-CN" sz="2400" kern="0" dirty="0">
              <a:ea typeface="楷体" pitchFamily="49" charset="-122"/>
              <a:cs typeface="Times New Roman" panose="02020603050405020304" pitchFamily="18" charset="0"/>
            </a:endParaRPr>
          </a:p>
          <a:p>
            <a:pPr marL="342900" indent="-342900" eaLnBrk="0" hangingPunct="0">
              <a:lnSpc>
                <a:spcPct val="80000"/>
              </a:lnSpc>
              <a:spcBef>
                <a:spcPct val="20000"/>
              </a:spcBef>
              <a:buClr>
                <a:schemeClr val="tx1"/>
              </a:buClr>
              <a:buFont typeface="Wingdings" pitchFamily="2" charset="2"/>
              <a:buChar char="v"/>
              <a:defRPr/>
            </a:pPr>
            <a:endParaRPr lang="en-US" altLang="zh-CN" sz="2400" kern="0" dirty="0">
              <a:ea typeface="楷体" pitchFamily="49" charset="-122"/>
              <a:cs typeface="Times New Roman" panose="02020603050405020304" pitchFamily="18" charset="0"/>
            </a:endParaRPr>
          </a:p>
          <a:p>
            <a:pPr marL="342900" indent="-342900" eaLnBrk="0" hangingPunct="0">
              <a:lnSpc>
                <a:spcPct val="80000"/>
              </a:lnSpc>
              <a:spcBef>
                <a:spcPct val="20000"/>
              </a:spcBef>
              <a:buClr>
                <a:schemeClr val="tx1"/>
              </a:buClr>
              <a:buFont typeface="Wingdings" pitchFamily="2" charset="2"/>
              <a:buChar char="v"/>
              <a:defRPr/>
            </a:pPr>
            <a:r>
              <a:rPr lang="en-US" altLang="zh-CN" sz="2400" dirty="0">
                <a:cs typeface="Times New Roman" panose="02020603050405020304" pitchFamily="18" charset="0"/>
              </a:rPr>
              <a:t>SPM contained significantly more alkyl C (35% vs. 22%) than COM, and COM contained more O-alkyl C (33% % vs. 20%)  than SPM</a:t>
            </a:r>
            <a:endParaRPr lang="en-US" altLang="zh-CN" sz="2400" kern="0" dirty="0">
              <a:ea typeface="楷体" pitchFamily="49" charset="-122"/>
              <a:cs typeface="Times New Roman" panose="02020603050405020304" pitchFamily="18" charset="0"/>
            </a:endParaRPr>
          </a:p>
          <a:p>
            <a:pPr marL="342900" indent="-342900" eaLnBrk="0" hangingPunct="0">
              <a:lnSpc>
                <a:spcPct val="80000"/>
              </a:lnSpc>
              <a:spcBef>
                <a:spcPct val="20000"/>
              </a:spcBef>
              <a:buClr>
                <a:schemeClr val="tx1"/>
              </a:buClr>
              <a:buFont typeface="Wingdings" pitchFamily="2" charset="2"/>
              <a:buChar char="v"/>
              <a:defRPr/>
            </a:pPr>
            <a:endParaRPr lang="en-US" altLang="zh-CN" sz="2400" kern="0" dirty="0">
              <a:latin typeface="楷体" pitchFamily="49" charset="-122"/>
              <a:ea typeface="楷体" pitchFamily="49" charset="-122"/>
            </a:endParaRPr>
          </a:p>
          <a:p>
            <a:pPr marL="342900" indent="-342900" eaLnBrk="0" hangingPunct="0">
              <a:lnSpc>
                <a:spcPct val="80000"/>
              </a:lnSpc>
              <a:spcBef>
                <a:spcPct val="20000"/>
              </a:spcBef>
              <a:buClr>
                <a:schemeClr val="tx1"/>
              </a:buClr>
              <a:defRPr/>
            </a:pPr>
            <a:endParaRPr lang="en-US" altLang="zh-CN" sz="2400" kern="0" dirty="0">
              <a:latin typeface="楷体" pitchFamily="49" charset="-122"/>
              <a:ea typeface="楷体" pitchFamily="49" charset="-122"/>
            </a:endParaRPr>
          </a:p>
          <a:p>
            <a:pPr marL="342900" indent="-342900" eaLnBrk="0" hangingPunct="0">
              <a:lnSpc>
                <a:spcPct val="80000"/>
              </a:lnSpc>
              <a:spcBef>
                <a:spcPct val="20000"/>
              </a:spcBef>
              <a:buClr>
                <a:schemeClr val="tx1"/>
              </a:buClr>
              <a:buFont typeface="Wingdings" pitchFamily="2" charset="2"/>
              <a:buChar char="v"/>
              <a:defRPr/>
            </a:pPr>
            <a:endParaRPr lang="en-US" altLang="zh-CN" sz="2400" kern="0" dirty="0">
              <a:latin typeface="楷体" pitchFamily="49" charset="-122"/>
              <a:ea typeface="楷体" pitchFamily="49" charset="-122"/>
            </a:endParaRPr>
          </a:p>
          <a:p>
            <a:pPr marL="342900" indent="-342900" eaLnBrk="0" hangingPunct="0">
              <a:lnSpc>
                <a:spcPct val="80000"/>
              </a:lnSpc>
              <a:spcBef>
                <a:spcPct val="20000"/>
              </a:spcBef>
              <a:buClr>
                <a:schemeClr val="tx1"/>
              </a:buClr>
              <a:buFont typeface="Wingdings" pitchFamily="2" charset="2"/>
              <a:buChar char="v"/>
              <a:defRPr/>
            </a:pPr>
            <a:endParaRPr lang="en-US" altLang="zh-CN" sz="2400" kern="0" dirty="0">
              <a:latin typeface="楷体" pitchFamily="49" charset="-122"/>
              <a:ea typeface="楷体" pitchFamily="49" charset="-122"/>
            </a:endParaRPr>
          </a:p>
          <a:p>
            <a:pPr marL="342900" indent="-342900" eaLnBrk="0" hangingPunct="0">
              <a:lnSpc>
                <a:spcPct val="80000"/>
              </a:lnSpc>
              <a:spcBef>
                <a:spcPct val="20000"/>
              </a:spcBef>
              <a:buClr>
                <a:schemeClr val="tx1"/>
              </a:buClr>
              <a:buFont typeface="Wingdings" pitchFamily="2" charset="2"/>
              <a:buChar char="v"/>
              <a:defRPr/>
            </a:pPr>
            <a:endParaRPr lang="en-US" altLang="zh-CN" sz="2400" kern="0" dirty="0">
              <a:latin typeface="楷体" pitchFamily="49" charset="-122"/>
              <a:ea typeface="楷体" pitchFamily="49" charset="-122"/>
            </a:endParaRPr>
          </a:p>
          <a:p>
            <a:pPr marL="342900" indent="-342900" eaLnBrk="0" hangingPunct="0">
              <a:lnSpc>
                <a:spcPct val="80000"/>
              </a:lnSpc>
              <a:spcBef>
                <a:spcPct val="20000"/>
              </a:spcBef>
              <a:buClr>
                <a:schemeClr val="tx1"/>
              </a:buClr>
              <a:buFont typeface="Wingdings" pitchFamily="2" charset="2"/>
              <a:buChar char="v"/>
              <a:defRPr/>
            </a:pPr>
            <a:endParaRPr lang="en-US" altLang="zh-CN" sz="2400" kern="0" dirty="0">
              <a:latin typeface="楷体" pitchFamily="49" charset="-122"/>
              <a:ea typeface="楷体" pitchFamily="49" charset="-122"/>
            </a:endParaRPr>
          </a:p>
        </p:txBody>
      </p:sp>
      <p:sp>
        <p:nvSpPr>
          <p:cNvPr id="6" name="Line 4">
            <a:extLst>
              <a:ext uri="{FF2B5EF4-FFF2-40B4-BE49-F238E27FC236}">
                <a16:creationId xmlns="" xmlns:a16="http://schemas.microsoft.com/office/drawing/2014/main" id="{FD4B45D8-9703-4242-90EC-6EAB60B3D955}"/>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标题 1"/>
          <p:cNvSpPr>
            <a:spLocks noGrp="1"/>
          </p:cNvSpPr>
          <p:nvPr>
            <p:ph type="title"/>
          </p:nvPr>
        </p:nvSpPr>
        <p:spPr bwMode="auto">
          <a:xfrm>
            <a:off x="68262" y="298450"/>
            <a:ext cx="9075738" cy="838200"/>
          </a:xfrm>
          <a:noFill/>
          <a:ln>
            <a:miter lim="800000"/>
            <a:headEnd/>
            <a:tailEnd/>
          </a:ln>
        </p:spPr>
        <p:txBody>
          <a:bodyPr vert="horz" wrap="square" lIns="91440" tIns="45720" rIns="91440" bIns="45720" numCol="1" anchor="t" anchorCtr="0" compatLnSpc="1">
            <a:prstTxWarp prst="textNoShape">
              <a:avLst/>
            </a:prstTxWarp>
            <a:noAutofit/>
          </a:bodyPr>
          <a:lstStyle/>
          <a:p>
            <a:r>
              <a:rPr kumimoji="1" lang="en-US" altLang="zh-CN" sz="3200" b="1" dirty="0">
                <a:solidFill>
                  <a:srgbClr val="0000CC"/>
                </a:solidFill>
                <a:latin typeface="Times New Roman" pitchFamily="18" charset="0"/>
                <a:ea typeface="宋体" pitchFamily="2" charset="-122"/>
                <a:cs typeface="Times New Roman" panose="02020603050405020304" pitchFamily="18" charset="0"/>
              </a:rPr>
              <a:t>Index of humification/abundances of black carbon</a:t>
            </a:r>
          </a:p>
        </p:txBody>
      </p:sp>
      <p:sp>
        <p:nvSpPr>
          <p:cNvPr id="5125" name="内容占位符 2"/>
          <p:cNvSpPr>
            <a:spLocks noGrp="1"/>
          </p:cNvSpPr>
          <p:nvPr>
            <p:ph idx="1"/>
          </p:nvPr>
        </p:nvSpPr>
        <p:spPr bwMode="auto">
          <a:xfrm>
            <a:off x="533400" y="5181600"/>
            <a:ext cx="8229600" cy="1377950"/>
          </a:xfrm>
          <a:noFill/>
          <a:ln>
            <a:miter lim="800000"/>
            <a:headEnd/>
            <a:tailEnd/>
          </a:ln>
        </p:spPr>
        <p:txBody>
          <a:bodyPr vert="horz" wrap="square" lIns="91440" tIns="45720" rIns="91440" bIns="45720" numCol="1" anchor="t" anchorCtr="0" compatLnSpc="1">
            <a:prstTxWarp prst="textNoShape">
              <a:avLst/>
            </a:prstTxWarp>
            <a:noAutofit/>
          </a:bodyPr>
          <a:lstStyle/>
          <a:p>
            <a:r>
              <a:rPr lang="en-US" altLang="zh-CN" sz="1900" b="1" dirty="0" err="1">
                <a:solidFill>
                  <a:srgbClr val="000000"/>
                </a:solidFill>
                <a:latin typeface="Times New Roman" pitchFamily="18" charset="0"/>
                <a:cs typeface="Times New Roman" pitchFamily="18" charset="0"/>
              </a:rPr>
              <a:t>Humification</a:t>
            </a:r>
            <a:r>
              <a:rPr lang="en-US" altLang="zh-CN" sz="1900" b="1" dirty="0">
                <a:solidFill>
                  <a:srgbClr val="000000"/>
                </a:solidFill>
                <a:latin typeface="Times New Roman" pitchFamily="18" charset="0"/>
                <a:cs typeface="Times New Roman" pitchFamily="18" charset="0"/>
              </a:rPr>
              <a:t> index of POM was 11%-14%, lower than that of COM (9%-18%).</a:t>
            </a:r>
          </a:p>
          <a:p>
            <a:r>
              <a:rPr lang="en-US" altLang="zh-CN" sz="1900" b="1" dirty="0">
                <a:solidFill>
                  <a:srgbClr val="000000"/>
                </a:solidFill>
                <a:latin typeface="Times New Roman" pitchFamily="18" charset="0"/>
                <a:ea typeface="楷体" pitchFamily="49" charset="-122"/>
                <a:cs typeface="Times New Roman" pitchFamily="18" charset="0"/>
              </a:rPr>
              <a:t>The result indicated that the BC/OC in POM was 5.8%-6.3%</a:t>
            </a:r>
            <a:r>
              <a:rPr lang="zh-CN" altLang="en-US" sz="1900" b="1" dirty="0">
                <a:solidFill>
                  <a:srgbClr val="000000"/>
                </a:solidFill>
                <a:latin typeface="Times New Roman" pitchFamily="18" charset="0"/>
                <a:ea typeface="楷体" pitchFamily="49" charset="-122"/>
                <a:cs typeface="Times New Roman" pitchFamily="18" charset="0"/>
              </a:rPr>
              <a:t>，</a:t>
            </a:r>
            <a:r>
              <a:rPr lang="en-US" altLang="zh-CN" sz="1900" b="1" dirty="0">
                <a:solidFill>
                  <a:srgbClr val="000000"/>
                </a:solidFill>
                <a:latin typeface="Times New Roman" pitchFamily="18" charset="0"/>
                <a:ea typeface="楷体" pitchFamily="49" charset="-122"/>
                <a:cs typeface="Times New Roman" pitchFamily="18" charset="0"/>
              </a:rPr>
              <a:t>2.4%-8.2% in COM, similar to those estimated from BPCA and Combustion method.</a:t>
            </a:r>
            <a:endParaRPr lang="zh-CN" altLang="en-US" sz="1900" b="1" dirty="0">
              <a:solidFill>
                <a:srgbClr val="000000"/>
              </a:solidFill>
              <a:latin typeface="Times New Roman" pitchFamily="18" charset="0"/>
              <a:ea typeface="楷体" pitchFamily="49" charset="-122"/>
              <a:cs typeface="Times New Roman" pitchFamily="18" charset="0"/>
            </a:endParaRPr>
          </a:p>
        </p:txBody>
      </p:sp>
      <p:graphicFrame>
        <p:nvGraphicFramePr>
          <p:cNvPr id="5123" name="Object 3"/>
          <p:cNvGraphicFramePr>
            <a:graphicFrameLocks noChangeAspect="1"/>
          </p:cNvGraphicFramePr>
          <p:nvPr/>
        </p:nvGraphicFramePr>
        <p:xfrm>
          <a:off x="0" y="1371600"/>
          <a:ext cx="4587875" cy="3603625"/>
        </p:xfrm>
        <a:graphic>
          <a:graphicData uri="http://schemas.openxmlformats.org/presentationml/2006/ole">
            <mc:AlternateContent xmlns:mc="http://schemas.openxmlformats.org/markup-compatibility/2006">
              <mc:Choice xmlns:v="urn:schemas-microsoft-com:vml" Requires="v">
                <p:oleObj spid="_x0000_s5329" name="SPW 10.0 Graph" r:id="rId4" imgW="5667451" imgH="4453128" progId="">
                  <p:embed/>
                </p:oleObj>
              </mc:Choice>
              <mc:Fallback>
                <p:oleObj name="SPW 10.0 Graph" r:id="rId4" imgW="5667451" imgH="4453128" progId="">
                  <p:embed/>
                  <p:pic>
                    <p:nvPicPr>
                      <p:cNvPr id="0" name="Picture 1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71600"/>
                        <a:ext cx="458787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4548187" y="1371600"/>
          <a:ext cx="4595813" cy="3724275"/>
        </p:xfrm>
        <a:graphic>
          <a:graphicData uri="http://schemas.openxmlformats.org/presentationml/2006/ole">
            <mc:AlternateContent xmlns:mc="http://schemas.openxmlformats.org/markup-compatibility/2006">
              <mc:Choice xmlns:v="urn:schemas-microsoft-com:vml" Requires="v">
                <p:oleObj spid="_x0000_s5330" name="SPW 10.0 Graph" r:id="rId6" imgW="5493715" imgH="4453128" progId="">
                  <p:embed/>
                </p:oleObj>
              </mc:Choice>
              <mc:Fallback>
                <p:oleObj name="SPW 10.0 Graph" r:id="rId6" imgW="5493715" imgH="4453128" progId="">
                  <p:embed/>
                  <p:pic>
                    <p:nvPicPr>
                      <p:cNvPr id="0" name="Picture 1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8187" y="1371600"/>
                        <a:ext cx="4595813"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Line 4">
            <a:extLst>
              <a:ext uri="{FF2B5EF4-FFF2-40B4-BE49-F238E27FC236}">
                <a16:creationId xmlns="" xmlns:a16="http://schemas.microsoft.com/office/drawing/2014/main" id="{DD05C701-4C1E-4282-AF15-8B3952E49EF6}"/>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0"/>
            <a:ext cx="8153400" cy="990600"/>
          </a:xfrm>
        </p:spPr>
        <p:txBody>
          <a:bodyPr>
            <a:normAutofit/>
          </a:bodyPr>
          <a:lstStyle/>
          <a:p>
            <a:pPr algn="ctr"/>
            <a:r>
              <a:rPr kumimoji="1" lang="en-US" altLang="zh-CN" sz="3400" b="1" dirty="0">
                <a:solidFill>
                  <a:srgbClr val="0000CC"/>
                </a:solidFill>
                <a:latin typeface="Times New Roman" pitchFamily="18" charset="0"/>
                <a:ea typeface="宋体" pitchFamily="2" charset="-122"/>
                <a:cs typeface="Times New Roman" panose="02020603050405020304" pitchFamily="18" charset="0"/>
              </a:rPr>
              <a:t>Poly(methylene) structure</a:t>
            </a:r>
            <a:endParaRPr kumimoji="1" lang="zh-CN" altLang="en-US" sz="3400" b="1" dirty="0">
              <a:solidFill>
                <a:srgbClr val="0000CC"/>
              </a:solidFill>
              <a:latin typeface="Times New Roman" pitchFamily="18" charset="0"/>
              <a:ea typeface="宋体" pitchFamily="2" charset="-122"/>
              <a:cs typeface="Times New Roman" panose="02020603050405020304" pitchFamily="18" charset="0"/>
            </a:endParaRPr>
          </a:p>
        </p:txBody>
      </p:sp>
      <p:sp>
        <p:nvSpPr>
          <p:cNvPr id="3" name="内容占位符 2"/>
          <p:cNvSpPr>
            <a:spLocks noGrp="1"/>
          </p:cNvSpPr>
          <p:nvPr>
            <p:ph idx="1"/>
          </p:nvPr>
        </p:nvSpPr>
        <p:spPr>
          <a:xfrm>
            <a:off x="685800" y="5705735"/>
            <a:ext cx="8451954" cy="4249348"/>
          </a:xfrm>
        </p:spPr>
        <p:txBody>
          <a:bodyPr>
            <a:normAutofit/>
          </a:bodyPr>
          <a:lstStyle/>
          <a:p>
            <a:r>
              <a:rPr lang="en-US" altLang="zh-CN" sz="2200" b="1" dirty="0">
                <a:solidFill>
                  <a:srgbClr val="000000"/>
                </a:solidFill>
                <a:latin typeface="Times New Roman" pitchFamily="18" charset="0"/>
                <a:ea typeface="楷体" pitchFamily="49" charset="-122"/>
                <a:cs typeface="Times New Roman" pitchFamily="18" charset="0"/>
              </a:rPr>
              <a:t>The poly(methylene) crystalline structure for POM and COM was 19%-22% and 5%-10%, respectively.</a:t>
            </a:r>
            <a:endParaRPr lang="zh-CN" altLang="en-US" sz="2200" b="1" dirty="0">
              <a:solidFill>
                <a:srgbClr val="000000"/>
              </a:solidFill>
              <a:latin typeface="Times New Roman" pitchFamily="18" charset="0"/>
              <a:ea typeface="楷体" pitchFamily="49" charset="-122"/>
              <a:cs typeface="Times New Roman" pitchFamily="18" charset="0"/>
            </a:endParaRPr>
          </a:p>
        </p:txBody>
      </p:sp>
      <p:graphicFrame>
        <p:nvGraphicFramePr>
          <p:cNvPr id="119809" name="Object 6"/>
          <p:cNvGraphicFramePr>
            <a:graphicFrameLocks noChangeAspect="1"/>
          </p:cNvGraphicFramePr>
          <p:nvPr>
            <p:extLst>
              <p:ext uri="{D42A27DB-BD31-4B8C-83A1-F6EECF244321}">
                <p14:modId xmlns:p14="http://schemas.microsoft.com/office/powerpoint/2010/main" val="2833818953"/>
              </p:ext>
            </p:extLst>
          </p:nvPr>
        </p:nvGraphicFramePr>
        <p:xfrm>
          <a:off x="1295400" y="762000"/>
          <a:ext cx="6096000" cy="4805622"/>
        </p:xfrm>
        <a:graphic>
          <a:graphicData uri="http://schemas.openxmlformats.org/presentationml/2006/ole">
            <mc:AlternateContent xmlns:mc="http://schemas.openxmlformats.org/markup-compatibility/2006">
              <mc:Choice xmlns:v="urn:schemas-microsoft-com:vml" Requires="v">
                <p:oleObj spid="_x0000_s119912" name="SPW 10.0 Graph" r:id="rId4" imgW="5627218" imgH="4435754" progId="">
                  <p:embed/>
                </p:oleObj>
              </mc:Choice>
              <mc:Fallback>
                <p:oleObj name="SPW 10.0 Graph" r:id="rId4" imgW="5627218" imgH="4435754" progId="">
                  <p:embed/>
                  <p:pic>
                    <p:nvPicPr>
                      <p:cNvPr id="0" name="Picture 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762000"/>
                        <a:ext cx="6096000" cy="48056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Line 4">
            <a:extLst>
              <a:ext uri="{FF2B5EF4-FFF2-40B4-BE49-F238E27FC236}">
                <a16:creationId xmlns="" xmlns:a16="http://schemas.microsoft.com/office/drawing/2014/main" id="{D24A98D0-3CCF-4EA7-8A1F-B5693627486E}"/>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bwMode="auto">
          <a:xfrm>
            <a:off x="490538" y="239842"/>
            <a:ext cx="8229600" cy="1066800"/>
          </a:xfrm>
          <a:noFill/>
          <a:ln>
            <a:miter lim="800000"/>
            <a:headEnd/>
            <a:tailEnd/>
          </a:ln>
        </p:spPr>
        <p:txBody>
          <a:bodyPr vert="horz" wrap="square" lIns="91440" tIns="45720" rIns="91440" bIns="45720" numCol="1" anchor="t" anchorCtr="0" compatLnSpc="1">
            <a:prstTxWarp prst="textNoShape">
              <a:avLst/>
            </a:prstTxWarp>
            <a:normAutofit/>
          </a:bodyPr>
          <a:lstStyle/>
          <a:p>
            <a:pPr algn="ctr" eaLnBrk="1" hangingPunct="1"/>
            <a:r>
              <a:rPr kumimoji="1" lang="en-US" altLang="zh-CN" sz="3400" b="1" dirty="0">
                <a:solidFill>
                  <a:srgbClr val="0000CC"/>
                </a:solidFill>
                <a:latin typeface="Times New Roman" pitchFamily="18" charset="0"/>
                <a:ea typeface="宋体" pitchFamily="2" charset="-122"/>
                <a:cs typeface="Times New Roman" panose="02020603050405020304" pitchFamily="18" charset="0"/>
              </a:rPr>
              <a:t>Contribution of biomolecules</a:t>
            </a:r>
            <a:endParaRPr kumimoji="1" lang="zh-CN" altLang="en-US" sz="3400" b="1" dirty="0">
              <a:solidFill>
                <a:srgbClr val="0000CC"/>
              </a:solidFill>
              <a:latin typeface="Times New Roman" pitchFamily="18" charset="0"/>
              <a:ea typeface="宋体" pitchFamily="2" charset="-122"/>
              <a:cs typeface="Times New Roman" panose="02020603050405020304" pitchFamily="18" charset="0"/>
            </a:endParaRPr>
          </a:p>
        </p:txBody>
      </p:sp>
      <p:graphicFrame>
        <p:nvGraphicFramePr>
          <p:cNvPr id="6146" name="Object 3"/>
          <p:cNvGraphicFramePr>
            <a:graphicFrameLocks noGrp="1" noChangeAspect="1"/>
          </p:cNvGraphicFramePr>
          <p:nvPr>
            <p:ph idx="1"/>
          </p:nvPr>
        </p:nvGraphicFramePr>
        <p:xfrm>
          <a:off x="381000" y="1524000"/>
          <a:ext cx="5386388" cy="4252913"/>
        </p:xfrm>
        <a:graphic>
          <a:graphicData uri="http://schemas.openxmlformats.org/presentationml/2006/ole">
            <mc:AlternateContent xmlns:mc="http://schemas.openxmlformats.org/markup-compatibility/2006">
              <mc:Choice xmlns:v="urn:schemas-microsoft-com:vml" Requires="v">
                <p:oleObj spid="_x0000_s6248" name="SPW 10.0 Graph" r:id="rId4" imgW="5385816" imgH="4252874" progId="">
                  <p:embed/>
                </p:oleObj>
              </mc:Choice>
              <mc:Fallback>
                <p:oleObj name="SPW 10.0 Graph" r:id="rId4" imgW="5385816" imgH="4252874" progId="">
                  <p:embed/>
                  <p:pic>
                    <p:nvPicPr>
                      <p:cNvPr id="0" name="Picture 9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524000"/>
                        <a:ext cx="5386388" cy="425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3"/>
          <p:cNvSpPr txBox="1">
            <a:spLocks noChangeArrowheads="1"/>
          </p:cNvSpPr>
          <p:nvPr/>
        </p:nvSpPr>
        <p:spPr>
          <a:xfrm>
            <a:off x="5867400" y="2209800"/>
            <a:ext cx="3048000" cy="3429000"/>
          </a:xfrm>
          <a:prstGeom prst="rect">
            <a:avLst/>
          </a:prstGeom>
        </p:spPr>
        <p:txBody>
          <a:bodyPr/>
          <a:lstStyle/>
          <a:p>
            <a:pPr marL="342900" indent="-342900" eaLnBrk="0" hangingPunct="0">
              <a:lnSpc>
                <a:spcPct val="80000"/>
              </a:lnSpc>
              <a:spcBef>
                <a:spcPct val="20000"/>
              </a:spcBef>
              <a:buClr>
                <a:schemeClr val="tx1"/>
              </a:buClr>
              <a:buFont typeface="Wingdings" pitchFamily="2" charset="2"/>
              <a:buChar char="v"/>
              <a:defRPr/>
            </a:pPr>
            <a:r>
              <a:rPr lang="en-US" altLang="zh-CN" sz="2400" dirty="0">
                <a:cs typeface="Times New Roman" panose="02020603050405020304" pitchFamily="18" charset="0"/>
              </a:rPr>
              <a:t>POM contained significantly higher lipid, </a:t>
            </a:r>
          </a:p>
          <a:p>
            <a:pPr marL="342900" indent="-342900" eaLnBrk="0" hangingPunct="0">
              <a:lnSpc>
                <a:spcPct val="80000"/>
              </a:lnSpc>
              <a:spcBef>
                <a:spcPct val="20000"/>
              </a:spcBef>
              <a:buClr>
                <a:schemeClr val="tx1"/>
              </a:buClr>
              <a:buFont typeface="Wingdings" pitchFamily="2" charset="2"/>
              <a:buChar char="v"/>
              <a:defRPr/>
            </a:pPr>
            <a:endParaRPr lang="en-US" altLang="zh-CN" sz="2400" dirty="0">
              <a:cs typeface="Times New Roman" panose="02020603050405020304" pitchFamily="18" charset="0"/>
            </a:endParaRPr>
          </a:p>
          <a:p>
            <a:pPr marL="342900" indent="-342900" eaLnBrk="0" hangingPunct="0">
              <a:lnSpc>
                <a:spcPct val="80000"/>
              </a:lnSpc>
              <a:spcBef>
                <a:spcPct val="20000"/>
              </a:spcBef>
              <a:buClr>
                <a:schemeClr val="tx1"/>
              </a:buClr>
              <a:buFont typeface="Wingdings" pitchFamily="2" charset="2"/>
              <a:buChar char="v"/>
              <a:defRPr/>
            </a:pPr>
            <a:r>
              <a:rPr lang="en-US" altLang="zh-CN" sz="2400" dirty="0">
                <a:cs typeface="Times New Roman" panose="02020603050405020304" pitchFamily="18" charset="0"/>
              </a:rPr>
              <a:t>COM contained  higher </a:t>
            </a:r>
            <a:r>
              <a:rPr lang="en-US" altLang="zh-CN" sz="2400" dirty="0" err="1">
                <a:cs typeface="Times New Roman" panose="02020603050405020304" pitchFamily="18" charset="0"/>
              </a:rPr>
              <a:t>carbonhydrates</a:t>
            </a:r>
            <a:endParaRPr lang="en-US" altLang="zh-CN" sz="2400" kern="0" dirty="0">
              <a:ea typeface="楷体" pitchFamily="49" charset="-122"/>
              <a:cs typeface="Times New Roman" panose="02020603050405020304" pitchFamily="18" charset="0"/>
            </a:endParaRPr>
          </a:p>
        </p:txBody>
      </p:sp>
      <p:sp>
        <p:nvSpPr>
          <p:cNvPr id="6" name="Line 4">
            <a:extLst>
              <a:ext uri="{FF2B5EF4-FFF2-40B4-BE49-F238E27FC236}">
                <a16:creationId xmlns="" xmlns:a16="http://schemas.microsoft.com/office/drawing/2014/main" id="{D7438E65-F9A4-4639-97E2-65E5558F328E}"/>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bwMode="auto">
          <a:xfrm>
            <a:off x="457200" y="233637"/>
            <a:ext cx="8229600" cy="944562"/>
          </a:xfrm>
          <a:noFill/>
          <a:ln>
            <a:miter lim="800000"/>
            <a:headEnd/>
            <a:tailEnd/>
          </a:ln>
        </p:spPr>
        <p:txBody>
          <a:bodyPr vert="horz" wrap="square" lIns="91440" tIns="45720" rIns="91440" bIns="45720" numCol="1" anchor="t" anchorCtr="0" compatLnSpc="1">
            <a:prstTxWarp prst="textNoShape">
              <a:avLst/>
            </a:prstTxWarp>
            <a:normAutofit/>
          </a:bodyPr>
          <a:lstStyle/>
          <a:p>
            <a:pPr algn="ctr" eaLnBrk="1" hangingPunct="1"/>
            <a:r>
              <a:rPr kumimoji="1" lang="en-US" altLang="zh-CN" sz="3600" b="1" dirty="0">
                <a:solidFill>
                  <a:srgbClr val="0000CC"/>
                </a:solidFill>
                <a:latin typeface="Times New Roman" pitchFamily="18" charset="0"/>
                <a:ea typeface="宋体" pitchFamily="2" charset="-122"/>
                <a:cs typeface="Times New Roman" panose="02020603050405020304" pitchFamily="18" charset="0"/>
              </a:rPr>
              <a:t>Introduction</a:t>
            </a:r>
            <a:endParaRPr kumimoji="1" lang="zh-CN" altLang="en-US" sz="3600" b="1" dirty="0">
              <a:solidFill>
                <a:srgbClr val="0000CC"/>
              </a:solidFill>
              <a:latin typeface="Times New Roman" pitchFamily="18" charset="0"/>
              <a:ea typeface="宋体" pitchFamily="2" charset="-122"/>
              <a:cs typeface="Times New Roman" panose="02020603050405020304" pitchFamily="18" charset="0"/>
            </a:endParaRPr>
          </a:p>
        </p:txBody>
      </p:sp>
      <p:pic>
        <p:nvPicPr>
          <p:cNvPr id="28676" name="Picture 6" descr="whole view"/>
          <p:cNvPicPr>
            <a:picLocks noChangeAspect="1" noChangeArrowheads="1"/>
          </p:cNvPicPr>
          <p:nvPr/>
        </p:nvPicPr>
        <p:blipFill>
          <a:blip r:embed="rId3" cstate="print"/>
          <a:srcRect/>
          <a:stretch>
            <a:fillRect/>
          </a:stretch>
        </p:blipFill>
        <p:spPr bwMode="auto">
          <a:xfrm>
            <a:off x="762000" y="4114800"/>
            <a:ext cx="7315200" cy="1733550"/>
          </a:xfrm>
          <a:prstGeom prst="rect">
            <a:avLst/>
          </a:prstGeom>
          <a:noFill/>
          <a:ln w="9525">
            <a:noFill/>
            <a:miter lim="800000"/>
            <a:headEnd/>
            <a:tailEnd/>
          </a:ln>
        </p:spPr>
      </p:pic>
      <p:sp>
        <p:nvSpPr>
          <p:cNvPr id="45065" name="AutoShape 9"/>
          <p:cNvSpPr>
            <a:spLocks noChangeArrowheads="1"/>
          </p:cNvSpPr>
          <p:nvPr/>
        </p:nvSpPr>
        <p:spPr bwMode="auto">
          <a:xfrm rot="900000">
            <a:off x="2363912" y="4193232"/>
            <a:ext cx="1920240" cy="365760"/>
          </a:xfrm>
          <a:prstGeom prst="rightArrow">
            <a:avLst>
              <a:gd name="adj1" fmla="val 50000"/>
              <a:gd name="adj2" fmla="val 1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lnSpc>
                <a:spcPct val="80000"/>
              </a:lnSpc>
              <a:spcBef>
                <a:spcPct val="20000"/>
              </a:spcBef>
              <a:buClr>
                <a:schemeClr val="tx1"/>
              </a:buClr>
              <a:buFont typeface="Wingdings" pitchFamily="2" charset="2"/>
              <a:buChar char="v"/>
              <a:defRPr/>
            </a:pPr>
            <a:endParaRPr lang="zh-CN" altLang="en-US" dirty="0"/>
          </a:p>
        </p:txBody>
      </p:sp>
      <p:sp>
        <p:nvSpPr>
          <p:cNvPr id="45068" name="Rectangle 12"/>
          <p:cNvSpPr>
            <a:spLocks noChangeArrowheads="1"/>
          </p:cNvSpPr>
          <p:nvPr/>
        </p:nvSpPr>
        <p:spPr bwMode="auto">
          <a:xfrm>
            <a:off x="4343400" y="3657600"/>
            <a:ext cx="3505200" cy="867930"/>
          </a:xfrm>
          <a:prstGeom prst="rect">
            <a:avLst/>
          </a:prstGeom>
          <a:noFill/>
          <a:ln w="9525" algn="ctr">
            <a:noFill/>
            <a:miter lim="800000"/>
            <a:headEnd/>
            <a:tailEnd/>
          </a:ln>
          <a:effectLst>
            <a:outerShdw dist="38100" dir="5400000" rotWithShape="0">
              <a:schemeClr val="bg2">
                <a:alpha val="43137"/>
              </a:schemeClr>
            </a:outerShdw>
          </a:effectLst>
        </p:spPr>
        <p:txBody>
          <a:bodyPr>
            <a:spAutoFit/>
          </a:bodyPr>
          <a:lstStyle/>
          <a:p>
            <a:pPr marL="342900" indent="-342900">
              <a:lnSpc>
                <a:spcPct val="80000"/>
              </a:lnSpc>
              <a:spcBef>
                <a:spcPct val="20000"/>
              </a:spcBef>
              <a:buClr>
                <a:schemeClr val="accent1"/>
              </a:buClr>
              <a:buFont typeface="Wingdings" pitchFamily="2" charset="2"/>
              <a:buChar char="v"/>
              <a:defRPr/>
            </a:pPr>
            <a:r>
              <a:rPr lang="en-US" altLang="zh-CN" sz="1800" dirty="0">
                <a:ea typeface="楷体" pitchFamily="49" charset="-122"/>
              </a:rPr>
              <a:t>Runoff  water 3.3×10</a:t>
            </a:r>
            <a:r>
              <a:rPr lang="en-US" altLang="zh-CN" sz="1800" baseline="30000" dirty="0">
                <a:ea typeface="楷体" pitchFamily="49" charset="-122"/>
              </a:rPr>
              <a:t>11</a:t>
            </a:r>
            <a:r>
              <a:rPr lang="en-US" altLang="zh-CN" sz="1800" dirty="0">
                <a:ea typeface="楷体" pitchFamily="49" charset="-122"/>
              </a:rPr>
              <a:t> m</a:t>
            </a:r>
            <a:r>
              <a:rPr lang="en-US" altLang="zh-CN" sz="1800" baseline="30000" dirty="0">
                <a:ea typeface="楷体" pitchFamily="49" charset="-122"/>
              </a:rPr>
              <a:t>3</a:t>
            </a:r>
            <a:r>
              <a:rPr lang="en-US" altLang="zh-CN" sz="1800" dirty="0">
                <a:ea typeface="楷体" pitchFamily="49" charset="-122"/>
              </a:rPr>
              <a:t>/y</a:t>
            </a:r>
          </a:p>
          <a:p>
            <a:pPr marL="342900" indent="-342900">
              <a:lnSpc>
                <a:spcPct val="80000"/>
              </a:lnSpc>
              <a:spcBef>
                <a:spcPct val="20000"/>
              </a:spcBef>
              <a:buClr>
                <a:schemeClr val="accent1"/>
              </a:buClr>
              <a:buFont typeface="Wingdings" pitchFamily="2" charset="2"/>
              <a:buChar char="v"/>
              <a:defRPr/>
            </a:pPr>
            <a:r>
              <a:rPr lang="en-US" altLang="zh-CN" sz="1800" dirty="0">
                <a:ea typeface="楷体" pitchFamily="49" charset="-122"/>
              </a:rPr>
              <a:t>DOC 6.8×10</a:t>
            </a:r>
            <a:r>
              <a:rPr lang="en-US" altLang="zh-CN" sz="1800" baseline="30000" dirty="0">
                <a:ea typeface="楷体" pitchFamily="49" charset="-122"/>
              </a:rPr>
              <a:t>5 </a:t>
            </a:r>
            <a:r>
              <a:rPr lang="en-US" altLang="zh-CN" sz="1800" dirty="0">
                <a:ea typeface="楷体" pitchFamily="49" charset="-122"/>
              </a:rPr>
              <a:t>t/y</a:t>
            </a:r>
          </a:p>
          <a:p>
            <a:pPr marL="342900" indent="-342900">
              <a:lnSpc>
                <a:spcPct val="80000"/>
              </a:lnSpc>
              <a:spcBef>
                <a:spcPct val="20000"/>
              </a:spcBef>
              <a:buClr>
                <a:schemeClr val="accent1"/>
              </a:buClr>
              <a:buFont typeface="Wingdings" pitchFamily="2" charset="2"/>
              <a:buChar char="v"/>
              <a:defRPr/>
            </a:pPr>
            <a:r>
              <a:rPr lang="en-US" altLang="zh-CN" sz="1800" dirty="0">
                <a:ea typeface="楷体" pitchFamily="49" charset="-122"/>
              </a:rPr>
              <a:t>POC 1.5×10</a:t>
            </a:r>
            <a:r>
              <a:rPr lang="en-US" altLang="zh-CN" sz="1800" baseline="30000" dirty="0">
                <a:ea typeface="楷体" pitchFamily="49" charset="-122"/>
              </a:rPr>
              <a:t>5</a:t>
            </a:r>
            <a:r>
              <a:rPr lang="en-US" altLang="zh-CN" sz="1800" dirty="0">
                <a:ea typeface="楷体" pitchFamily="49" charset="-122"/>
              </a:rPr>
              <a:t> t/y</a:t>
            </a:r>
          </a:p>
        </p:txBody>
      </p:sp>
      <p:sp>
        <p:nvSpPr>
          <p:cNvPr id="45070" name="AutoShape 14"/>
          <p:cNvSpPr>
            <a:spLocks noChangeArrowheads="1"/>
          </p:cNvSpPr>
          <p:nvPr/>
        </p:nvSpPr>
        <p:spPr bwMode="auto">
          <a:xfrm>
            <a:off x="1219200" y="2286000"/>
            <a:ext cx="365760" cy="1905000"/>
          </a:xfrm>
          <a:prstGeom prst="downArrow">
            <a:avLst>
              <a:gd name="adj1" fmla="val 50000"/>
              <a:gd name="adj2" fmla="val 131250"/>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lnSpc>
                <a:spcPct val="80000"/>
              </a:lnSpc>
              <a:spcBef>
                <a:spcPct val="20000"/>
              </a:spcBef>
              <a:buClr>
                <a:schemeClr val="tx1"/>
              </a:buClr>
              <a:buFont typeface="Wingdings" pitchFamily="2" charset="2"/>
              <a:buChar char="v"/>
              <a:defRPr/>
            </a:pPr>
            <a:endParaRPr lang="zh-CN" altLang="en-US"/>
          </a:p>
        </p:txBody>
      </p:sp>
      <p:sp>
        <p:nvSpPr>
          <p:cNvPr id="45071" name="Rectangle 15"/>
          <p:cNvSpPr>
            <a:spLocks noChangeArrowheads="1"/>
          </p:cNvSpPr>
          <p:nvPr/>
        </p:nvSpPr>
        <p:spPr bwMode="auto">
          <a:xfrm>
            <a:off x="1219200" y="2286001"/>
            <a:ext cx="3581400" cy="1421928"/>
          </a:xfrm>
          <a:prstGeom prst="rect">
            <a:avLst/>
          </a:prstGeom>
          <a:noFill/>
          <a:ln w="9525" algn="ctr">
            <a:noFill/>
            <a:miter lim="800000"/>
            <a:headEnd/>
            <a:tailEnd/>
          </a:ln>
          <a:effectLst>
            <a:outerShdw dist="38100" dir="5400000" rotWithShape="0">
              <a:schemeClr val="bg2">
                <a:alpha val="43137"/>
              </a:schemeClr>
            </a:outerShdw>
          </a:effectLst>
        </p:spPr>
        <p:txBody>
          <a:bodyPr wrap="square">
            <a:spAutoFit/>
          </a:bodyPr>
          <a:lstStyle/>
          <a:p>
            <a:pPr marL="342900" indent="-342900">
              <a:lnSpc>
                <a:spcPct val="80000"/>
              </a:lnSpc>
              <a:spcBef>
                <a:spcPct val="20000"/>
              </a:spcBef>
              <a:buClr>
                <a:schemeClr val="tx1"/>
              </a:buClr>
              <a:buFont typeface="Wingdings" pitchFamily="2" charset="2"/>
              <a:buChar char="v"/>
              <a:defRPr/>
            </a:pPr>
            <a:r>
              <a:rPr lang="en-US" altLang="zh-CN" sz="1800" dirty="0"/>
              <a:t>Precipitation 1623-1900 mm/y</a:t>
            </a:r>
          </a:p>
          <a:p>
            <a:pPr marL="342900" indent="-342900">
              <a:lnSpc>
                <a:spcPct val="80000"/>
              </a:lnSpc>
              <a:spcBef>
                <a:spcPct val="20000"/>
              </a:spcBef>
              <a:buClr>
                <a:schemeClr val="tx1"/>
              </a:buClr>
              <a:buFont typeface="Wingdings" pitchFamily="2" charset="2"/>
              <a:buChar char="v"/>
              <a:defRPr/>
            </a:pPr>
            <a:r>
              <a:rPr lang="en-US" altLang="zh-CN" sz="1800" dirty="0"/>
              <a:t>Dry deposition</a:t>
            </a:r>
            <a:r>
              <a:rPr lang="zh-CN" altLang="en-US" sz="1800" dirty="0"/>
              <a:t> </a:t>
            </a:r>
            <a:r>
              <a:rPr lang="en-US" altLang="zh-CN" sz="1800" dirty="0"/>
              <a:t>21-40 g/m</a:t>
            </a:r>
            <a:r>
              <a:rPr lang="en-US" altLang="zh-CN" sz="1800" baseline="30000" dirty="0"/>
              <a:t>2</a:t>
            </a:r>
            <a:r>
              <a:rPr lang="en-US" altLang="zh-CN" sz="1800" dirty="0"/>
              <a:t>/y</a:t>
            </a:r>
          </a:p>
          <a:p>
            <a:pPr marL="342900" indent="-342900">
              <a:lnSpc>
                <a:spcPct val="80000"/>
              </a:lnSpc>
              <a:spcBef>
                <a:spcPct val="20000"/>
              </a:spcBef>
              <a:buClr>
                <a:schemeClr val="tx1"/>
              </a:buClr>
              <a:buFont typeface="Wingdings" pitchFamily="2" charset="2"/>
              <a:buChar char="v"/>
              <a:defRPr/>
            </a:pPr>
            <a:r>
              <a:rPr lang="en-US" altLang="zh-CN" sz="1800" dirty="0"/>
              <a:t>DOC ~1200 mg/m</a:t>
            </a:r>
            <a:r>
              <a:rPr lang="en-US" altLang="zh-CN" sz="1800" baseline="30000" dirty="0"/>
              <a:t>2</a:t>
            </a:r>
            <a:r>
              <a:rPr lang="en-US" altLang="zh-CN" sz="1800" dirty="0"/>
              <a:t>/y</a:t>
            </a:r>
          </a:p>
          <a:p>
            <a:pPr marL="342900" indent="-342900">
              <a:lnSpc>
                <a:spcPct val="80000"/>
              </a:lnSpc>
              <a:spcBef>
                <a:spcPct val="20000"/>
              </a:spcBef>
              <a:buClr>
                <a:schemeClr val="tx1"/>
              </a:buClr>
              <a:buFont typeface="Wingdings" pitchFamily="2" charset="2"/>
              <a:buChar char="v"/>
              <a:defRPr/>
            </a:pPr>
            <a:r>
              <a:rPr lang="en-US" altLang="zh-CN" sz="1800" dirty="0"/>
              <a:t>POC 3200-4400 mg/m</a:t>
            </a:r>
            <a:r>
              <a:rPr lang="en-US" altLang="zh-CN" sz="1800" baseline="30000" dirty="0"/>
              <a:t>2</a:t>
            </a:r>
            <a:r>
              <a:rPr lang="en-US" altLang="zh-CN" sz="1800" dirty="0"/>
              <a:t>/y</a:t>
            </a:r>
          </a:p>
          <a:p>
            <a:pPr marL="342900" indent="-342900">
              <a:lnSpc>
                <a:spcPct val="80000"/>
              </a:lnSpc>
              <a:spcBef>
                <a:spcPct val="20000"/>
              </a:spcBef>
              <a:buClr>
                <a:schemeClr val="tx1"/>
              </a:buClr>
              <a:buFont typeface="Wingdings" pitchFamily="2" charset="2"/>
              <a:buChar char="v"/>
              <a:defRPr/>
            </a:pPr>
            <a:r>
              <a:rPr lang="en-US" altLang="zh-CN" sz="1800" dirty="0"/>
              <a:t>TN 1000-2000 mg/m</a:t>
            </a:r>
            <a:r>
              <a:rPr lang="en-US" altLang="zh-CN" sz="1800" baseline="30000" dirty="0"/>
              <a:t>2</a:t>
            </a:r>
            <a:r>
              <a:rPr lang="en-US" altLang="zh-CN" sz="1800" dirty="0"/>
              <a:t>/y</a:t>
            </a:r>
          </a:p>
        </p:txBody>
      </p:sp>
      <p:sp>
        <p:nvSpPr>
          <p:cNvPr id="10" name="TextBox 9"/>
          <p:cNvSpPr txBox="1"/>
          <p:nvPr/>
        </p:nvSpPr>
        <p:spPr>
          <a:xfrm>
            <a:off x="838200" y="4724400"/>
            <a:ext cx="1905000" cy="954107"/>
          </a:xfrm>
          <a:prstGeom prst="rect">
            <a:avLst/>
          </a:prstGeom>
          <a:noFill/>
        </p:spPr>
        <p:txBody>
          <a:bodyPr wrap="square" rtlCol="0">
            <a:spAutoFit/>
          </a:bodyPr>
          <a:lstStyle/>
          <a:p>
            <a:r>
              <a:rPr lang="en-US" sz="2800" dirty="0">
                <a:ea typeface="楷体" pitchFamily="49" charset="-122"/>
                <a:cs typeface="Times New Roman" pitchFamily="18" charset="0"/>
              </a:rPr>
              <a:t>Pearl river basins</a:t>
            </a:r>
          </a:p>
        </p:txBody>
      </p:sp>
      <p:sp>
        <p:nvSpPr>
          <p:cNvPr id="11" name="TextBox 10"/>
          <p:cNvSpPr txBox="1"/>
          <p:nvPr/>
        </p:nvSpPr>
        <p:spPr>
          <a:xfrm>
            <a:off x="5486400" y="4953000"/>
            <a:ext cx="1752600" cy="954107"/>
          </a:xfrm>
          <a:prstGeom prst="rect">
            <a:avLst/>
          </a:prstGeom>
          <a:noFill/>
        </p:spPr>
        <p:txBody>
          <a:bodyPr wrap="square" rtlCol="0">
            <a:spAutoFit/>
          </a:bodyPr>
          <a:lstStyle/>
          <a:p>
            <a:r>
              <a:rPr lang="en-US" altLang="zh-CN" sz="2800" dirty="0">
                <a:ea typeface="楷体" pitchFamily="49" charset="-122"/>
                <a:cs typeface="Times New Roman" pitchFamily="18" charset="0"/>
              </a:rPr>
              <a:t>South china sea</a:t>
            </a:r>
            <a:endParaRPr lang="en-US" sz="2800" dirty="0">
              <a:ea typeface="楷体" pitchFamily="49" charset="-122"/>
              <a:cs typeface="Times New Roman" pitchFamily="18" charset="0"/>
            </a:endParaRPr>
          </a:p>
        </p:txBody>
      </p:sp>
      <p:sp>
        <p:nvSpPr>
          <p:cNvPr id="12" name="Line 4">
            <a:extLst>
              <a:ext uri="{FF2B5EF4-FFF2-40B4-BE49-F238E27FC236}">
                <a16:creationId xmlns="" xmlns:a16="http://schemas.microsoft.com/office/drawing/2014/main" id="{00BA155D-1515-4A63-A311-5238A5A61EEF}"/>
              </a:ext>
            </a:extLst>
          </p:cNvPr>
          <p:cNvSpPr>
            <a:spLocks noChangeAspect="1" noChangeShapeType="1"/>
          </p:cNvSpPr>
          <p:nvPr/>
        </p:nvSpPr>
        <p:spPr bwMode="auto">
          <a:xfrm flipV="1">
            <a:off x="287338" y="975063"/>
            <a:ext cx="8636000" cy="1587"/>
          </a:xfrm>
          <a:prstGeom prst="line">
            <a:avLst/>
          </a:prstGeom>
          <a:noFill/>
          <a:ln w="38100">
            <a:solidFill>
              <a:srgbClr val="FF0000"/>
            </a:solidFill>
            <a:round/>
            <a:headEnd/>
            <a:tailEnd/>
          </a:ln>
        </p:spPr>
        <p:txBody>
          <a:bodyPr/>
          <a:lstStyle/>
          <a:p>
            <a:endParaRPr lang="zh-CN"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8">
                                            <p:txEl>
                                              <p:pRg st="0" end="0"/>
                                            </p:txEl>
                                          </p:spTgt>
                                        </p:tgtEl>
                                        <p:attrNameLst>
                                          <p:attrName>style.visibility</p:attrName>
                                        </p:attrNameLst>
                                      </p:cBhvr>
                                      <p:to>
                                        <p:strVal val="visible"/>
                                      </p:to>
                                    </p:set>
                                    <p:anim calcmode="lin" valueType="num">
                                      <p:cBhvr additive="base">
                                        <p:cTn id="7" dur="500" fill="hold"/>
                                        <p:tgtEl>
                                          <p:spTgt spid="450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6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068">
                                            <p:txEl>
                                              <p:pRg st="1" end="1"/>
                                            </p:txEl>
                                          </p:spTgt>
                                        </p:tgtEl>
                                        <p:attrNameLst>
                                          <p:attrName>style.visibility</p:attrName>
                                        </p:attrNameLst>
                                      </p:cBhvr>
                                      <p:to>
                                        <p:strVal val="visible"/>
                                      </p:to>
                                    </p:set>
                                    <p:anim calcmode="lin" valueType="num">
                                      <p:cBhvr additive="base">
                                        <p:cTn id="11" dur="500" fill="hold"/>
                                        <p:tgtEl>
                                          <p:spTgt spid="4506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06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068">
                                            <p:txEl>
                                              <p:pRg st="2" end="2"/>
                                            </p:txEl>
                                          </p:spTgt>
                                        </p:tgtEl>
                                        <p:attrNameLst>
                                          <p:attrName>style.visibility</p:attrName>
                                        </p:attrNameLst>
                                      </p:cBhvr>
                                      <p:to>
                                        <p:strVal val="visible"/>
                                      </p:to>
                                    </p:set>
                                    <p:anim calcmode="lin" valueType="num">
                                      <p:cBhvr additive="base">
                                        <p:cTn id="15" dur="500" fill="hold"/>
                                        <p:tgtEl>
                                          <p:spTgt spid="4506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506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065"/>
                                        </p:tgtEl>
                                        <p:attrNameLst>
                                          <p:attrName>style.visibility</p:attrName>
                                        </p:attrNameLst>
                                      </p:cBhvr>
                                      <p:to>
                                        <p:strVal val="visible"/>
                                      </p:to>
                                    </p:set>
                                    <p:anim calcmode="lin" valueType="num">
                                      <p:cBhvr additive="base">
                                        <p:cTn id="19" dur="500" fill="hold"/>
                                        <p:tgtEl>
                                          <p:spTgt spid="45065"/>
                                        </p:tgtEl>
                                        <p:attrNameLst>
                                          <p:attrName>ppt_x</p:attrName>
                                        </p:attrNameLst>
                                      </p:cBhvr>
                                      <p:tavLst>
                                        <p:tav tm="0">
                                          <p:val>
                                            <p:strVal val="#ppt_x"/>
                                          </p:val>
                                        </p:tav>
                                        <p:tav tm="100000">
                                          <p:val>
                                            <p:strVal val="#ppt_x"/>
                                          </p:val>
                                        </p:tav>
                                      </p:tavLst>
                                    </p:anim>
                                    <p:anim calcmode="lin" valueType="num">
                                      <p:cBhvr additive="base">
                                        <p:cTn id="20" dur="500" fill="hold"/>
                                        <p:tgtEl>
                                          <p:spTgt spid="4506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70"/>
                                        </p:tgtEl>
                                        <p:attrNameLst>
                                          <p:attrName>style.visibility</p:attrName>
                                        </p:attrNameLst>
                                      </p:cBhvr>
                                      <p:to>
                                        <p:strVal val="visible"/>
                                      </p:to>
                                    </p:set>
                                    <p:anim calcmode="lin" valueType="num">
                                      <p:cBhvr additive="base">
                                        <p:cTn id="25" dur="500" fill="hold"/>
                                        <p:tgtEl>
                                          <p:spTgt spid="45070"/>
                                        </p:tgtEl>
                                        <p:attrNameLst>
                                          <p:attrName>ppt_x</p:attrName>
                                        </p:attrNameLst>
                                      </p:cBhvr>
                                      <p:tavLst>
                                        <p:tav tm="0">
                                          <p:val>
                                            <p:strVal val="#ppt_x"/>
                                          </p:val>
                                        </p:tav>
                                        <p:tav tm="100000">
                                          <p:val>
                                            <p:strVal val="#ppt_x"/>
                                          </p:val>
                                        </p:tav>
                                      </p:tavLst>
                                    </p:anim>
                                    <p:anim calcmode="lin" valueType="num">
                                      <p:cBhvr additive="base">
                                        <p:cTn id="26" dur="500" fill="hold"/>
                                        <p:tgtEl>
                                          <p:spTgt spid="4507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071"/>
                                        </p:tgtEl>
                                        <p:attrNameLst>
                                          <p:attrName>style.visibility</p:attrName>
                                        </p:attrNameLst>
                                      </p:cBhvr>
                                      <p:to>
                                        <p:strVal val="visible"/>
                                      </p:to>
                                    </p:set>
                                    <p:anim calcmode="lin" valueType="num">
                                      <p:cBhvr additive="base">
                                        <p:cTn id="29" dur="500" fill="hold"/>
                                        <p:tgtEl>
                                          <p:spTgt spid="45071"/>
                                        </p:tgtEl>
                                        <p:attrNameLst>
                                          <p:attrName>ppt_x</p:attrName>
                                        </p:attrNameLst>
                                      </p:cBhvr>
                                      <p:tavLst>
                                        <p:tav tm="0">
                                          <p:val>
                                            <p:strVal val="#ppt_x"/>
                                          </p:val>
                                        </p:tav>
                                        <p:tav tm="100000">
                                          <p:val>
                                            <p:strVal val="#ppt_x"/>
                                          </p:val>
                                        </p:tav>
                                      </p:tavLst>
                                    </p:anim>
                                    <p:anim calcmode="lin" valueType="num">
                                      <p:cBhvr additive="base">
                                        <p:cTn id="30" dur="500" fill="hold"/>
                                        <p:tgtEl>
                                          <p:spTgt spid="450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animBg="1"/>
      <p:bldP spid="45068" grpId="0" uiExpand="1" build="allAtOnce"/>
      <p:bldP spid="45070" grpId="0" animBg="1"/>
      <p:bldP spid="4507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593" y="2640988"/>
            <a:ext cx="1600423" cy="508311"/>
          </a:xfrm>
          <a:prstGeom prst="rect">
            <a:avLst/>
          </a:prstGeom>
        </p:spPr>
      </p:pic>
      <p:sp>
        <p:nvSpPr>
          <p:cNvPr id="10" name="TextBox 10"/>
          <p:cNvSpPr txBox="1">
            <a:spLocks noChangeArrowheads="1"/>
          </p:cNvSpPr>
          <p:nvPr/>
        </p:nvSpPr>
        <p:spPr bwMode="auto">
          <a:xfrm>
            <a:off x="-8120" y="157752"/>
            <a:ext cx="9152120" cy="569387"/>
          </a:xfrm>
          <a:prstGeom prst="rect">
            <a:avLst/>
          </a:prstGeom>
          <a:noFill/>
          <a:ln w="9525">
            <a:noFill/>
            <a:miter lim="800000"/>
            <a:headEnd/>
            <a:tailEnd/>
          </a:ln>
        </p:spPr>
        <p:txBody>
          <a:bodyPr wrap="square">
            <a:spAutoFit/>
          </a:bodyPr>
          <a:lstStyle/>
          <a:p>
            <a:pPr algn="ctr">
              <a:defRPr/>
            </a:pPr>
            <a:r>
              <a:rPr kumimoji="1" lang="en-US" altLang="zh-CN" sz="3100" dirty="0">
                <a:solidFill>
                  <a:srgbClr val="0000CC"/>
                </a:solidFill>
                <a:cs typeface="Times New Roman" panose="02020603050405020304" pitchFamily="18" charset="0"/>
              </a:rPr>
              <a:t>Sources and chemical structures of COM and POM</a:t>
            </a:r>
            <a:endParaRPr kumimoji="1" lang="zh-CN" altLang="en-US" sz="3100" dirty="0">
              <a:solidFill>
                <a:srgbClr val="0000CC"/>
              </a:solidFill>
              <a:cs typeface="Times New Roman" panose="02020603050405020304" pitchFamily="18" charset="0"/>
            </a:endParaRPr>
          </a:p>
        </p:txBody>
      </p:sp>
      <p:sp>
        <p:nvSpPr>
          <p:cNvPr id="2" name="Rectangle 2"/>
          <p:cNvSpPr>
            <a:spLocks noChangeArrowheads="1"/>
          </p:cNvSpPr>
          <p:nvPr/>
        </p:nvSpPr>
        <p:spPr bwMode="auto">
          <a:xfrm flipV="1">
            <a:off x="2124767" y="-34672"/>
            <a:ext cx="81155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219895014"/>
              </p:ext>
            </p:extLst>
          </p:nvPr>
        </p:nvGraphicFramePr>
        <p:xfrm>
          <a:off x="1979712" y="1074018"/>
          <a:ext cx="4752528" cy="5768270"/>
        </p:xfrm>
        <a:graphic>
          <a:graphicData uri="http://schemas.openxmlformats.org/presentationml/2006/ole">
            <mc:AlternateContent xmlns:mc="http://schemas.openxmlformats.org/markup-compatibility/2006">
              <mc:Choice xmlns:v="urn:schemas-microsoft-com:vml" Requires="v">
                <p:oleObj spid="_x0000_s148529" r:id="rId5" imgW="8179200" imgH="9923760" progId="">
                  <p:embed/>
                </p:oleObj>
              </mc:Choice>
              <mc:Fallback>
                <p:oleObj r:id="rId5" imgW="8179200" imgH="9923760" progId="">
                  <p:embed/>
                  <p:pic>
                    <p:nvPicPr>
                      <p:cNvPr id="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1074018"/>
                        <a:ext cx="4752528" cy="57682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Line 4">
            <a:extLst>
              <a:ext uri="{FF2B5EF4-FFF2-40B4-BE49-F238E27FC236}">
                <a16:creationId xmlns="" xmlns:a16="http://schemas.microsoft.com/office/drawing/2014/main" id="{13453A46-A405-41C0-9428-C69023325318}"/>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Tree>
    <p:extLst>
      <p:ext uri="{BB962C8B-B14F-4D97-AF65-F5344CB8AC3E}">
        <p14:creationId xmlns:p14="http://schemas.microsoft.com/office/powerpoint/2010/main" val="3267203473"/>
      </p:ext>
    </p:extLst>
  </p:cSld>
  <p:clrMapOvr>
    <a:masterClrMapping/>
  </p:clrMapOvr>
  <mc:AlternateContent xmlns:mc="http://schemas.openxmlformats.org/markup-compatibility/2006" xmlns:p14="http://schemas.microsoft.com/office/powerpoint/2010/main">
    <mc:Choice Requires="p14">
      <p:transition spd="slow" p14:dur="2000" advClick="0" advTm="39747"/>
    </mc:Choice>
    <mc:Fallback xmlns="">
      <p:transition spd="slow" advClick="0" advTm="3974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对象 2"/>
          <p:cNvGraphicFramePr>
            <a:graphicFrameLocks noChangeAspect="1"/>
          </p:cNvGraphicFramePr>
          <p:nvPr>
            <p:extLst>
              <p:ext uri="{D42A27DB-BD31-4B8C-83A1-F6EECF244321}">
                <p14:modId xmlns:p14="http://schemas.microsoft.com/office/powerpoint/2010/main" val="3906288670"/>
              </p:ext>
            </p:extLst>
          </p:nvPr>
        </p:nvGraphicFramePr>
        <p:xfrm>
          <a:off x="1429726" y="1362903"/>
          <a:ext cx="6249987" cy="5135563"/>
        </p:xfrm>
        <a:graphic>
          <a:graphicData uri="http://schemas.openxmlformats.org/presentationml/2006/ole">
            <mc:AlternateContent xmlns:mc="http://schemas.openxmlformats.org/markup-compatibility/2006">
              <mc:Choice xmlns:v="urn:schemas-microsoft-com:vml" Requires="v">
                <p:oleObj spid="_x0000_s143410" name="SPW 10.0 Graph" r:id="rId4" imgW="8179308" imgH="6721754" progId="">
                  <p:embed/>
                </p:oleObj>
              </mc:Choice>
              <mc:Fallback>
                <p:oleObj name="SPW 10.0 Graph" r:id="rId4" imgW="8179308" imgH="6721754" progId="">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9726" y="1362903"/>
                        <a:ext cx="6249987" cy="513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0" name="Rectangle 2"/>
          <p:cNvSpPr>
            <a:spLocks noChangeArrowheads="1"/>
          </p:cNvSpPr>
          <p:nvPr/>
        </p:nvSpPr>
        <p:spPr bwMode="auto">
          <a:xfrm flipV="1">
            <a:off x="2124075" y="-34925"/>
            <a:ext cx="8116888"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宋体" pitchFamily="2" charset="-122"/>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宋体" pitchFamily="2" charset="-122"/>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宋体" pitchFamily="2" charset="-122"/>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宋体" pitchFamily="2" charset="-122"/>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9pPr>
          </a:lstStyle>
          <a:p>
            <a:pPr>
              <a:spcBef>
                <a:spcPct val="0"/>
              </a:spcBef>
              <a:buClrTx/>
              <a:buSzTx/>
              <a:buFontTx/>
              <a:buNone/>
            </a:pPr>
            <a:endParaRPr lang="zh-CN" altLang="en-US" sz="2400"/>
          </a:p>
        </p:txBody>
      </p:sp>
      <p:pic>
        <p:nvPicPr>
          <p:cNvPr id="19461" name="图片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450" y="1217613"/>
            <a:ext cx="5445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p:cNvPr>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txBody>
          <a:bodyPr wrap="none" anchor="ctr">
            <a:spAutoFit/>
          </a:bodyPr>
          <a:lstStyle/>
          <a:p>
            <a:pPr>
              <a:defRPr/>
            </a:pPr>
            <a:endParaRPr lang="zh-CN" altLang="en-US"/>
          </a:p>
        </p:txBody>
      </p:sp>
      <p:sp>
        <p:nvSpPr>
          <p:cNvPr id="6" name="Rectangle 5">
            <a:extLst/>
          </p:cNvPr>
          <p:cNvSpPr>
            <a:spLocks noChangeArrowheads="1"/>
          </p:cNvSpPr>
          <p:nvPr/>
        </p:nvSpPr>
        <p:spPr bwMode="auto">
          <a:xfrm>
            <a:off x="0" y="6600825"/>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txBody>
          <a:bodyPr wrap="none" anchor="ctr">
            <a:spAutoFit/>
          </a:bodyPr>
          <a:lstStyle/>
          <a:p>
            <a:pPr>
              <a:defRPr/>
            </a:pPr>
            <a:endParaRPr lang="zh-CN" altLang="en-US"/>
          </a:p>
        </p:txBody>
      </p:sp>
      <p:sp>
        <p:nvSpPr>
          <p:cNvPr id="2" name="Rectangle 2">
            <a:extLst/>
          </p:cNvPr>
          <p:cNvSpPr>
            <a:spLocks noChangeArrowheads="1"/>
          </p:cNvSpPr>
          <p:nvPr/>
        </p:nvSpPr>
        <p:spPr bwMode="auto">
          <a:xfrm>
            <a:off x="2095500" y="1538288"/>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txBody>
          <a:bodyPr wrap="none" anchor="ctr">
            <a:spAutoFit/>
          </a:bodyPr>
          <a:lstStyle/>
          <a:p>
            <a:pPr>
              <a:defRPr/>
            </a:pPr>
            <a:endParaRPr lang="zh-CN" altLang="en-US"/>
          </a:p>
        </p:txBody>
      </p:sp>
      <p:sp>
        <p:nvSpPr>
          <p:cNvPr id="11" name="矩形 10">
            <a:extLst/>
          </p:cNvPr>
          <p:cNvSpPr/>
          <p:nvPr/>
        </p:nvSpPr>
        <p:spPr>
          <a:xfrm>
            <a:off x="281690" y="2749551"/>
            <a:ext cx="8572500" cy="216852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800"/>
              </a:lnSpc>
              <a:defRPr/>
            </a:pPr>
            <a:r>
              <a:rPr lang="en-US" altLang="zh-CN" sz="2800" dirty="0">
                <a:solidFill>
                  <a:srgbClr val="FFFFFF"/>
                </a:solidFill>
                <a:latin typeface="Times New Roman" panose="02020603050405020304" pitchFamily="18" charset="0"/>
                <a:cs typeface="Times New Roman" panose="02020603050405020304" pitchFamily="18" charset="0"/>
              </a:rPr>
              <a:t>This study for the first time provides the evidence that the chemical structures of COM and POM are largely influenced by </a:t>
            </a:r>
            <a:r>
              <a:rPr lang="en-US" altLang="zh-CN" sz="2800" dirty="0" err="1">
                <a:solidFill>
                  <a:srgbClr val="FFFFFF"/>
                </a:solidFill>
                <a:latin typeface="Times New Roman" panose="02020603050405020304" pitchFamily="18" charset="0"/>
                <a:cs typeface="Times New Roman" panose="02020603050405020304" pitchFamily="18" charset="0"/>
              </a:rPr>
              <a:t>entrophication</a:t>
            </a:r>
            <a:r>
              <a:rPr lang="en-US" altLang="zh-CN" sz="2800" dirty="0">
                <a:solidFill>
                  <a:srgbClr val="FFFFFF"/>
                </a:solidFill>
                <a:latin typeface="Times New Roman" panose="02020603050405020304" pitchFamily="18" charset="0"/>
                <a:cs typeface="Times New Roman" panose="02020603050405020304" pitchFamily="18" charset="0"/>
              </a:rPr>
              <a:t>, and by their modern (or labile) and aged (or refractory) OM sources.</a:t>
            </a:r>
            <a:endParaRPr lang="en-US" altLang="zh-CN" sz="2800" b="1" dirty="0">
              <a:solidFill>
                <a:srgbClr val="FFFFFF"/>
              </a:solidFill>
              <a:latin typeface="Times New Roman" panose="02020603050405020304" pitchFamily="18" charset="0"/>
              <a:cs typeface="Times New Roman" panose="02020603050405020304" pitchFamily="18" charset="0"/>
            </a:endParaRPr>
          </a:p>
        </p:txBody>
      </p:sp>
      <p:sp>
        <p:nvSpPr>
          <p:cNvPr id="10" name="TextBox 10">
            <a:extLst>
              <a:ext uri="{FF2B5EF4-FFF2-40B4-BE49-F238E27FC236}">
                <a16:creationId xmlns="" xmlns:a16="http://schemas.microsoft.com/office/drawing/2014/main" id="{EC908CDF-816B-471F-B0D1-A70D8678A953}"/>
              </a:ext>
            </a:extLst>
          </p:cNvPr>
          <p:cNvSpPr txBox="1">
            <a:spLocks noChangeArrowheads="1"/>
          </p:cNvSpPr>
          <p:nvPr/>
        </p:nvSpPr>
        <p:spPr bwMode="auto">
          <a:xfrm>
            <a:off x="-8120" y="157752"/>
            <a:ext cx="9152120" cy="569387"/>
          </a:xfrm>
          <a:prstGeom prst="rect">
            <a:avLst/>
          </a:prstGeom>
          <a:noFill/>
          <a:ln w="9525">
            <a:noFill/>
            <a:miter lim="800000"/>
            <a:headEnd/>
            <a:tailEnd/>
          </a:ln>
        </p:spPr>
        <p:txBody>
          <a:bodyPr wrap="square">
            <a:spAutoFit/>
          </a:bodyPr>
          <a:lstStyle/>
          <a:p>
            <a:pPr algn="ctr">
              <a:defRPr/>
            </a:pPr>
            <a:r>
              <a:rPr kumimoji="1" lang="en-US" altLang="zh-CN" sz="3100" dirty="0">
                <a:solidFill>
                  <a:srgbClr val="0000CC"/>
                </a:solidFill>
                <a:cs typeface="Times New Roman" panose="02020603050405020304" pitchFamily="18" charset="0"/>
              </a:rPr>
              <a:t>Sources and chemical structures of COM and POM</a:t>
            </a:r>
            <a:endParaRPr kumimoji="1" lang="zh-CN" altLang="en-US" sz="3100" dirty="0">
              <a:solidFill>
                <a:srgbClr val="0000CC"/>
              </a:solidFill>
              <a:cs typeface="Times New Roman" panose="02020603050405020304" pitchFamily="18" charset="0"/>
            </a:endParaRPr>
          </a:p>
        </p:txBody>
      </p:sp>
      <p:sp>
        <p:nvSpPr>
          <p:cNvPr id="12" name="Line 4">
            <a:extLst>
              <a:ext uri="{FF2B5EF4-FFF2-40B4-BE49-F238E27FC236}">
                <a16:creationId xmlns="" xmlns:a16="http://schemas.microsoft.com/office/drawing/2014/main" id="{A53B5341-3BC6-4F6C-BB84-356335573D45}"/>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Tree>
    <p:extLst>
      <p:ext uri="{BB962C8B-B14F-4D97-AF65-F5344CB8AC3E}">
        <p14:creationId xmlns:p14="http://schemas.microsoft.com/office/powerpoint/2010/main" val="252078455"/>
      </p:ext>
    </p:extLst>
  </p:cSld>
  <p:clrMapOvr>
    <a:masterClrMapping/>
  </p:clrMapOvr>
  <mc:AlternateContent xmlns:mc="http://schemas.openxmlformats.org/markup-compatibility/2006" xmlns:p14="http://schemas.microsoft.com/office/powerpoint/2010/main">
    <mc:Choice Requires="p14">
      <p:transition spd="slow" p14:dur="2000" advClick="0" advTm="39747"/>
    </mc:Choice>
    <mc:Fallback xmlns="">
      <p:transition spd="slow" advClick="0" advTm="39747"/>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263" y="2393950"/>
            <a:ext cx="1600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10"/>
          <p:cNvSpPr txBox="1">
            <a:spLocks noChangeArrowheads="1"/>
          </p:cNvSpPr>
          <p:nvPr/>
        </p:nvSpPr>
        <p:spPr bwMode="auto">
          <a:xfrm>
            <a:off x="-181678" y="-67723"/>
            <a:ext cx="94773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defRPr/>
            </a:pPr>
            <a:r>
              <a:rPr lang="en-US" altLang="zh-CN" sz="3000" dirty="0">
                <a:solidFill>
                  <a:srgbClr val="0000CC"/>
                </a:solidFill>
                <a:latin typeface="Times New Roman" panose="02020603050405020304" pitchFamily="18" charset="0"/>
                <a:cs typeface="Times New Roman" panose="02020603050405020304" pitchFamily="18" charset="0"/>
              </a:rPr>
              <a:t>Chemical structures of </a:t>
            </a:r>
            <a:r>
              <a:rPr lang="en-US" altLang="zh-CN" sz="3000" dirty="0" err="1">
                <a:solidFill>
                  <a:srgbClr val="0000CC"/>
                </a:solidFill>
                <a:latin typeface="Times New Roman" panose="02020603050405020304" pitchFamily="18" charset="0"/>
                <a:cs typeface="Times New Roman" panose="02020603050405020304" pitchFamily="18" charset="0"/>
              </a:rPr>
              <a:t>ultrafiltered</a:t>
            </a:r>
            <a:r>
              <a:rPr lang="en-US" altLang="zh-CN" sz="3000" dirty="0">
                <a:solidFill>
                  <a:srgbClr val="0000CC"/>
                </a:solidFill>
                <a:latin typeface="Times New Roman" panose="02020603050405020304" pitchFamily="18" charset="0"/>
                <a:cs typeface="Times New Roman" panose="02020603050405020304" pitchFamily="18" charset="0"/>
              </a:rPr>
              <a:t> marine and phytoplankton-produced dissolved organic matter</a:t>
            </a:r>
            <a:endParaRPr lang="zh-CN" altLang="en-US" sz="3000" dirty="0">
              <a:solidFill>
                <a:srgbClr val="0000CC"/>
              </a:solidFill>
              <a:latin typeface="Times New Roman" panose="02020603050405020304" pitchFamily="18" charset="0"/>
              <a:cs typeface="Times New Roman" panose="02020603050405020304" pitchFamily="18" charset="0"/>
            </a:endParaRPr>
          </a:p>
        </p:txBody>
      </p:sp>
      <p:sp>
        <p:nvSpPr>
          <p:cNvPr id="23556" name="Rectangle 2"/>
          <p:cNvSpPr>
            <a:spLocks noChangeArrowheads="1"/>
          </p:cNvSpPr>
          <p:nvPr/>
        </p:nvSpPr>
        <p:spPr bwMode="auto">
          <a:xfrm flipV="1">
            <a:off x="2124075" y="-34925"/>
            <a:ext cx="8116888"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宋体" pitchFamily="2" charset="-122"/>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宋体" pitchFamily="2" charset="-122"/>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宋体" pitchFamily="2" charset="-122"/>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宋体" pitchFamily="2" charset="-122"/>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9pPr>
          </a:lstStyle>
          <a:p>
            <a:pPr>
              <a:spcBef>
                <a:spcPct val="0"/>
              </a:spcBef>
              <a:buClrTx/>
              <a:buSzTx/>
              <a:buFontTx/>
              <a:buNone/>
            </a:pPr>
            <a:endParaRPr lang="zh-CN" altLang="en-US" sz="2400"/>
          </a:p>
        </p:txBody>
      </p:sp>
      <p:pic>
        <p:nvPicPr>
          <p:cNvPr id="23557" name="图片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908050"/>
            <a:ext cx="54864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图片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6850" y="1125538"/>
            <a:ext cx="823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图片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2320925"/>
            <a:ext cx="2222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图片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2750" y="1792288"/>
            <a:ext cx="623888"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文本框 11"/>
          <p:cNvSpPr txBox="1">
            <a:spLocks noChangeArrowheads="1"/>
          </p:cNvSpPr>
          <p:nvPr/>
        </p:nvSpPr>
        <p:spPr bwMode="auto">
          <a:xfrm>
            <a:off x="2708206" y="2045759"/>
            <a:ext cx="12875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宋体" pitchFamily="2" charset="-122"/>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宋体" pitchFamily="2" charset="-122"/>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宋体" pitchFamily="2" charset="-122"/>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宋体" pitchFamily="2" charset="-122"/>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9pPr>
          </a:lstStyle>
          <a:p>
            <a:pPr>
              <a:spcBef>
                <a:spcPct val="0"/>
              </a:spcBef>
              <a:buClrTx/>
              <a:buSzTx/>
              <a:buFontTx/>
              <a:buNone/>
            </a:pPr>
            <a:r>
              <a:rPr lang="en-US" altLang="zh-CN" sz="2400" dirty="0">
                <a:solidFill>
                  <a:srgbClr val="C00000"/>
                </a:solidFill>
              </a:rPr>
              <a:t>Pacific </a:t>
            </a:r>
          </a:p>
          <a:p>
            <a:pPr>
              <a:spcBef>
                <a:spcPct val="0"/>
              </a:spcBef>
              <a:buClrTx/>
              <a:buSzTx/>
              <a:buFontTx/>
              <a:buNone/>
            </a:pPr>
            <a:r>
              <a:rPr lang="en-US" altLang="zh-CN" sz="2400" dirty="0">
                <a:solidFill>
                  <a:srgbClr val="C00000"/>
                </a:solidFill>
              </a:rPr>
              <a:t>Ocean</a:t>
            </a:r>
            <a:endParaRPr lang="zh-CN" altLang="en-US" sz="2400" b="1" dirty="0">
              <a:solidFill>
                <a:srgbClr val="C00000"/>
              </a:solidFill>
            </a:endParaRPr>
          </a:p>
        </p:txBody>
      </p:sp>
      <p:pic>
        <p:nvPicPr>
          <p:cNvPr id="23562" name="图片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225" y="2724150"/>
            <a:ext cx="3159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文本框 13"/>
          <p:cNvSpPr txBox="1">
            <a:spLocks noChangeArrowheads="1"/>
          </p:cNvSpPr>
          <p:nvPr/>
        </p:nvSpPr>
        <p:spPr bwMode="auto">
          <a:xfrm>
            <a:off x="147117" y="2656314"/>
            <a:ext cx="14702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宋体" pitchFamily="2" charset="-122"/>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宋体" pitchFamily="2" charset="-122"/>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宋体" pitchFamily="2" charset="-122"/>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宋体" pitchFamily="2" charset="-122"/>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9pPr>
          </a:lstStyle>
          <a:p>
            <a:pPr>
              <a:spcBef>
                <a:spcPct val="0"/>
              </a:spcBef>
              <a:buClrTx/>
              <a:buSzTx/>
              <a:buFontTx/>
              <a:buNone/>
            </a:pPr>
            <a:r>
              <a:rPr lang="en-US" altLang="zh-CN" sz="2400" dirty="0">
                <a:solidFill>
                  <a:srgbClr val="C00000"/>
                </a:solidFill>
              </a:rPr>
              <a:t>Atlantic </a:t>
            </a:r>
          </a:p>
          <a:p>
            <a:pPr>
              <a:spcBef>
                <a:spcPct val="0"/>
              </a:spcBef>
              <a:buClrTx/>
              <a:buSzTx/>
              <a:buFontTx/>
              <a:buNone/>
            </a:pPr>
            <a:r>
              <a:rPr lang="en-US" altLang="zh-CN" sz="2400" dirty="0">
                <a:solidFill>
                  <a:srgbClr val="C00000"/>
                </a:solidFill>
              </a:rPr>
              <a:t>Ocean</a:t>
            </a:r>
            <a:endParaRPr lang="zh-CN" altLang="en-US" sz="2400" b="1" dirty="0">
              <a:solidFill>
                <a:srgbClr val="C00000"/>
              </a:solidFill>
            </a:endParaRPr>
          </a:p>
        </p:txBody>
      </p:sp>
      <p:pic>
        <p:nvPicPr>
          <p:cNvPr id="23564" name="Picture 4" descr="https://timgsa.baidu.com/timg?image&amp;quality=80&amp;size=b9999_10000&amp;sec=1542110972096&amp;di=35eeee0c19da35a1ecd75985f0469607&amp;imgtype=0&amp;src=http%3A%2F%2Fmuchongimg.xmcimg.com%2Fdata%2Fbcs%2F2016%2F0111%2Fbw134h4042279_1452495576_29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838" y="3663950"/>
            <a:ext cx="4786312"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TextBox 8"/>
          <p:cNvSpPr txBox="1">
            <a:spLocks noChangeArrowheads="1"/>
          </p:cNvSpPr>
          <p:nvPr/>
        </p:nvSpPr>
        <p:spPr bwMode="auto">
          <a:xfrm>
            <a:off x="5741988" y="4264025"/>
            <a:ext cx="235743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宋体" pitchFamily="2" charset="-122"/>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宋体" pitchFamily="2" charset="-122"/>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宋体" pitchFamily="2" charset="-122"/>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宋体" pitchFamily="2" charset="-122"/>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9pPr>
          </a:lstStyle>
          <a:p>
            <a:pPr algn="ctr">
              <a:spcBef>
                <a:spcPct val="0"/>
              </a:spcBef>
              <a:buClrTx/>
              <a:buSzTx/>
              <a:buFontTx/>
              <a:buNone/>
            </a:pPr>
            <a:r>
              <a:rPr lang="en-US" altLang="zh-CN" sz="2200" dirty="0" err="1">
                <a:solidFill>
                  <a:srgbClr val="000066"/>
                </a:solidFill>
                <a:latin typeface="Times New Roman" panose="02020603050405020304" pitchFamily="18" charset="0"/>
                <a:ea typeface="+mn-ea"/>
                <a:cs typeface="Times New Roman" panose="02020603050405020304" pitchFamily="18" charset="0"/>
              </a:rPr>
              <a:t>Prymnesiophyte</a:t>
            </a:r>
            <a:r>
              <a:rPr lang="en-US" altLang="zh-CN" sz="2200" dirty="0">
                <a:solidFill>
                  <a:srgbClr val="000066"/>
                </a:solidFill>
                <a:latin typeface="Times New Roman" panose="02020603050405020304" pitchFamily="18" charset="0"/>
                <a:ea typeface="+mn-ea"/>
                <a:cs typeface="Times New Roman" panose="02020603050405020304" pitchFamily="18" charset="0"/>
              </a:rPr>
              <a:t> </a:t>
            </a:r>
            <a:r>
              <a:rPr lang="en-US" altLang="zh-CN" sz="2200" i="1" dirty="0" err="1" smtClean="0">
                <a:solidFill>
                  <a:srgbClr val="000066"/>
                </a:solidFill>
                <a:latin typeface="Times New Roman" panose="02020603050405020304" pitchFamily="18" charset="0"/>
                <a:ea typeface="+mn-ea"/>
                <a:cs typeface="Times New Roman" panose="02020603050405020304" pitchFamily="18" charset="0"/>
              </a:rPr>
              <a:t>Phaeocystis</a:t>
            </a:r>
            <a:r>
              <a:rPr lang="en-US" altLang="zh-CN" sz="2200" i="1" dirty="0" smtClean="0">
                <a:solidFill>
                  <a:srgbClr val="000066"/>
                </a:solidFill>
                <a:latin typeface="Times New Roman" panose="02020603050405020304" pitchFamily="18" charset="0"/>
                <a:ea typeface="+mn-ea"/>
                <a:cs typeface="Times New Roman" panose="02020603050405020304" pitchFamily="18" charset="0"/>
              </a:rPr>
              <a:t> </a:t>
            </a:r>
            <a:r>
              <a:rPr lang="en-US" altLang="zh-CN" sz="2200" i="1" dirty="0">
                <a:solidFill>
                  <a:srgbClr val="000066"/>
                </a:solidFill>
                <a:latin typeface="Times New Roman" panose="02020603050405020304" pitchFamily="18" charset="0"/>
                <a:ea typeface="+mn-ea"/>
                <a:cs typeface="Times New Roman" panose="02020603050405020304" pitchFamily="18" charset="0"/>
              </a:rPr>
              <a:t>sp.</a:t>
            </a:r>
          </a:p>
          <a:p>
            <a:pPr algn="ctr">
              <a:spcBef>
                <a:spcPct val="0"/>
              </a:spcBef>
              <a:buClrTx/>
              <a:buSzTx/>
              <a:buFontTx/>
              <a:buNone/>
            </a:pPr>
            <a:endParaRPr lang="en-US" altLang="zh-CN" sz="2200" b="1" dirty="0">
              <a:solidFill>
                <a:srgbClr val="0000B7"/>
              </a:solidFill>
              <a:latin typeface="Times New Roman" pitchFamily="18" charset="0"/>
              <a:ea typeface="黑体" pitchFamily="49" charset="-122"/>
              <a:cs typeface="Times New Roman" pitchFamily="18" charset="0"/>
            </a:endParaRPr>
          </a:p>
          <a:p>
            <a:pPr algn="ctr">
              <a:spcBef>
                <a:spcPct val="0"/>
              </a:spcBef>
              <a:buClrTx/>
              <a:buSzTx/>
              <a:buFontTx/>
              <a:buNone/>
            </a:pPr>
            <a:r>
              <a:rPr lang="zh-CN" altLang="en-US" sz="2200" b="1" dirty="0">
                <a:solidFill>
                  <a:srgbClr val="0000B7"/>
                </a:solidFill>
                <a:latin typeface="Times New Roman" pitchFamily="18" charset="0"/>
                <a:ea typeface="黑体" pitchFamily="49" charset="-122"/>
                <a:cs typeface="Times New Roman" pitchFamily="18" charset="0"/>
              </a:rPr>
              <a:t> </a:t>
            </a:r>
            <a:r>
              <a:rPr lang="en-US" altLang="zh-CN" sz="2200" dirty="0">
                <a:solidFill>
                  <a:srgbClr val="000066"/>
                </a:solidFill>
                <a:latin typeface="Times New Roman" panose="02020603050405020304" pitchFamily="18" charset="0"/>
                <a:ea typeface="+mn-ea"/>
                <a:cs typeface="Times New Roman" panose="02020603050405020304" pitchFamily="18" charset="0"/>
              </a:rPr>
              <a:t>Diatom </a:t>
            </a:r>
            <a:r>
              <a:rPr lang="en-US" altLang="zh-CN" sz="2200" i="1" dirty="0" err="1">
                <a:solidFill>
                  <a:srgbClr val="000066"/>
                </a:solidFill>
                <a:latin typeface="Times New Roman" panose="02020603050405020304" pitchFamily="18" charset="0"/>
                <a:ea typeface="+mn-ea"/>
                <a:cs typeface="Times New Roman" panose="02020603050405020304" pitchFamily="18" charset="0"/>
              </a:rPr>
              <a:t>Skeletonema</a:t>
            </a:r>
            <a:r>
              <a:rPr lang="en-US" altLang="zh-CN" sz="2200" i="1" dirty="0">
                <a:solidFill>
                  <a:srgbClr val="000066"/>
                </a:solidFill>
                <a:latin typeface="Times New Roman" panose="02020603050405020304" pitchFamily="18" charset="0"/>
                <a:ea typeface="+mn-ea"/>
                <a:cs typeface="Times New Roman" panose="02020603050405020304" pitchFamily="18" charset="0"/>
              </a:rPr>
              <a:t> </a:t>
            </a:r>
            <a:r>
              <a:rPr lang="en-US" altLang="zh-CN" sz="2200" i="1" dirty="0" err="1">
                <a:solidFill>
                  <a:srgbClr val="000066"/>
                </a:solidFill>
                <a:latin typeface="Times New Roman" panose="02020603050405020304" pitchFamily="18" charset="0"/>
                <a:ea typeface="+mn-ea"/>
                <a:cs typeface="Times New Roman" panose="02020603050405020304" pitchFamily="18" charset="0"/>
              </a:rPr>
              <a:t>costatum</a:t>
            </a:r>
            <a:endParaRPr lang="en-US" altLang="zh-CN" sz="2200" i="1" dirty="0">
              <a:solidFill>
                <a:srgbClr val="000066"/>
              </a:solidFill>
              <a:latin typeface="Times New Roman" panose="02020603050405020304" pitchFamily="18" charset="0"/>
              <a:ea typeface="+mn-ea"/>
              <a:cs typeface="Times New Roman" panose="02020603050405020304" pitchFamily="18" charset="0"/>
            </a:endParaRPr>
          </a:p>
        </p:txBody>
      </p:sp>
      <p:sp>
        <p:nvSpPr>
          <p:cNvPr id="23566" name="TextBox 8"/>
          <p:cNvSpPr txBox="1">
            <a:spLocks noChangeArrowheads="1"/>
          </p:cNvSpPr>
          <p:nvPr/>
        </p:nvSpPr>
        <p:spPr bwMode="auto">
          <a:xfrm>
            <a:off x="5805487" y="2587781"/>
            <a:ext cx="235743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宋体" pitchFamily="2" charset="-122"/>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宋体" pitchFamily="2" charset="-122"/>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宋体" pitchFamily="2" charset="-122"/>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宋体" pitchFamily="2" charset="-122"/>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9pPr>
          </a:lstStyle>
          <a:p>
            <a:pPr algn="ctr">
              <a:spcBef>
                <a:spcPct val="0"/>
              </a:spcBef>
              <a:buClrTx/>
              <a:buSzTx/>
              <a:buFontTx/>
              <a:buNone/>
            </a:pPr>
            <a:r>
              <a:rPr lang="en-US" altLang="zh-CN" sz="2200" dirty="0">
                <a:solidFill>
                  <a:srgbClr val="000066"/>
                </a:solidFill>
                <a:latin typeface="Times New Roman" panose="02020603050405020304" pitchFamily="18" charset="0"/>
                <a:ea typeface="+mn-ea"/>
                <a:cs typeface="Times New Roman" panose="02020603050405020304" pitchFamily="18" charset="0"/>
              </a:rPr>
              <a:t>surface seawater of the Pacific and Atlantic Ocean</a:t>
            </a:r>
          </a:p>
        </p:txBody>
      </p:sp>
      <p:sp>
        <p:nvSpPr>
          <p:cNvPr id="19" name="TextBox 6">
            <a:extLst/>
          </p:cNvPr>
          <p:cNvSpPr txBox="1"/>
          <p:nvPr/>
        </p:nvSpPr>
        <p:spPr>
          <a:xfrm>
            <a:off x="5486400" y="1295400"/>
            <a:ext cx="3130550" cy="1200329"/>
          </a:xfrm>
          <a:prstGeom prst="rect">
            <a:avLst/>
          </a:prstGeom>
          <a:ln w="38100"/>
        </p:spPr>
        <p:style>
          <a:lnRef idx="2">
            <a:schemeClr val="accent6"/>
          </a:lnRef>
          <a:fillRef idx="1">
            <a:schemeClr val="lt1"/>
          </a:fillRef>
          <a:effectRef idx="0">
            <a:schemeClr val="accent6"/>
          </a:effectRef>
          <a:fontRef idx="minor">
            <a:schemeClr val="dk1"/>
          </a:fontRef>
        </p:style>
        <p:txBody>
          <a:bodyPr>
            <a:spAutoFit/>
          </a:bodyPr>
          <a:lstStyle/>
          <a:p>
            <a:pPr algn="ctr" eaLnBrk="1" hangingPunct="1">
              <a:defRPr/>
            </a:pPr>
            <a:r>
              <a:rPr lang="en-US" altLang="zh-CN" sz="2400" dirty="0" err="1">
                <a:solidFill>
                  <a:srgbClr val="000066"/>
                </a:solidFill>
                <a:latin typeface="Times New Roman" panose="02020603050405020304" pitchFamily="18" charset="0"/>
                <a:cs typeface="Times New Roman" panose="02020603050405020304" pitchFamily="18" charset="0"/>
              </a:rPr>
              <a:t>ultrafiltered</a:t>
            </a:r>
            <a:r>
              <a:rPr lang="en-US" altLang="zh-CN" sz="2400" dirty="0">
                <a:solidFill>
                  <a:srgbClr val="000066"/>
                </a:solidFill>
                <a:latin typeface="Times New Roman" panose="02020603050405020304" pitchFamily="18" charset="0"/>
                <a:cs typeface="Times New Roman" panose="02020603050405020304" pitchFamily="18" charset="0"/>
              </a:rPr>
              <a:t> dissolved organic matter (UDOM)</a:t>
            </a:r>
            <a:endParaRPr lang="zh-CN" altLang="en-US" sz="2400" b="1" dirty="0">
              <a:solidFill>
                <a:srgbClr val="000066"/>
              </a:solidFill>
              <a:latin typeface="Times New Roman" panose="02020603050405020304" pitchFamily="18" charset="0"/>
              <a:cs typeface="Times New Roman" panose="02020603050405020304" pitchFamily="18" charset="0"/>
            </a:endParaRPr>
          </a:p>
        </p:txBody>
      </p:sp>
      <p:sp>
        <p:nvSpPr>
          <p:cNvPr id="16" name="Line 4">
            <a:extLst>
              <a:ext uri="{FF2B5EF4-FFF2-40B4-BE49-F238E27FC236}">
                <a16:creationId xmlns="" xmlns:a16="http://schemas.microsoft.com/office/drawing/2014/main" id="{D78824B3-3664-41FD-8934-C3EB576F0DF2}"/>
              </a:ext>
            </a:extLst>
          </p:cNvPr>
          <p:cNvSpPr>
            <a:spLocks noChangeAspect="1" noChangeShapeType="1"/>
          </p:cNvSpPr>
          <p:nvPr/>
        </p:nvSpPr>
        <p:spPr bwMode="auto">
          <a:xfrm flipV="1">
            <a:off x="287338" y="990263"/>
            <a:ext cx="8636000" cy="1587"/>
          </a:xfrm>
          <a:prstGeom prst="line">
            <a:avLst/>
          </a:prstGeom>
          <a:noFill/>
          <a:ln w="38100">
            <a:solidFill>
              <a:srgbClr val="FF0000"/>
            </a:solidFill>
            <a:round/>
            <a:headEnd/>
            <a:tailEnd/>
          </a:ln>
        </p:spPr>
        <p:txBody>
          <a:bodyPr/>
          <a:lstStyle/>
          <a:p>
            <a:endParaRPr lang="zh-CN" altLang="en-US"/>
          </a:p>
        </p:txBody>
      </p:sp>
    </p:spTree>
    <p:extLst>
      <p:ext uri="{BB962C8B-B14F-4D97-AF65-F5344CB8AC3E}">
        <p14:creationId xmlns:p14="http://schemas.microsoft.com/office/powerpoint/2010/main" val="3867461259"/>
      </p:ext>
    </p:extLst>
  </p:cSld>
  <p:clrMapOvr>
    <a:masterClrMapping/>
  </p:clrMapOvr>
  <mc:AlternateContent xmlns:mc="http://schemas.openxmlformats.org/markup-compatibility/2006" xmlns:p14="http://schemas.microsoft.com/office/powerpoint/2010/main">
    <mc:Choice Requires="p14">
      <p:transition spd="slow" p14:dur="2000" advClick="0" advTm="39747"/>
    </mc:Choice>
    <mc:Fallback xmlns="">
      <p:transition spd="slow" advClick="0" advTm="39747"/>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263" y="2641600"/>
            <a:ext cx="1600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a:spLocks noChangeArrowheads="1"/>
          </p:cNvSpPr>
          <p:nvPr/>
        </p:nvSpPr>
        <p:spPr bwMode="auto">
          <a:xfrm flipV="1">
            <a:off x="2124075" y="-34925"/>
            <a:ext cx="8116888"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宋体" pitchFamily="2" charset="-122"/>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宋体" pitchFamily="2" charset="-122"/>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宋体" pitchFamily="2" charset="-122"/>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宋体" pitchFamily="2" charset="-122"/>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9pPr>
          </a:lstStyle>
          <a:p>
            <a:pPr>
              <a:spcBef>
                <a:spcPct val="0"/>
              </a:spcBef>
              <a:buClrTx/>
              <a:buSzTx/>
              <a:buFontTx/>
              <a:buNone/>
            </a:pPr>
            <a:endParaRPr lang="zh-CN" altLang="en-US" sz="2400"/>
          </a:p>
        </p:txBody>
      </p:sp>
      <p:pic>
        <p:nvPicPr>
          <p:cNvPr id="24581" name="图片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14450"/>
            <a:ext cx="267335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图片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4450" y="1268413"/>
            <a:ext cx="2436813"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图片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0913" y="4154488"/>
            <a:ext cx="4383087"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图片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92713" y="1828800"/>
            <a:ext cx="295275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a:extLst>
              <a:ext uri="{FF2B5EF4-FFF2-40B4-BE49-F238E27FC236}">
                <a16:creationId xmlns="" xmlns:a16="http://schemas.microsoft.com/office/drawing/2014/main" id="{D6576043-CE70-46FA-9446-189B2647488C}"/>
              </a:ext>
            </a:extLst>
          </p:cNvPr>
          <p:cNvSpPr txBox="1">
            <a:spLocks noChangeArrowheads="1"/>
          </p:cNvSpPr>
          <p:nvPr/>
        </p:nvSpPr>
        <p:spPr bwMode="auto">
          <a:xfrm>
            <a:off x="-166688" y="51137"/>
            <a:ext cx="94773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defRPr/>
            </a:pPr>
            <a:r>
              <a:rPr lang="en-US" altLang="zh-CN" sz="3000" dirty="0">
                <a:solidFill>
                  <a:srgbClr val="0000CC"/>
                </a:solidFill>
                <a:latin typeface="Times New Roman" panose="02020603050405020304" pitchFamily="18" charset="0"/>
                <a:cs typeface="Times New Roman" panose="02020603050405020304" pitchFamily="18" charset="0"/>
              </a:rPr>
              <a:t>Chemical structures of </a:t>
            </a:r>
            <a:r>
              <a:rPr lang="en-US" altLang="zh-CN" sz="3000" dirty="0" err="1">
                <a:solidFill>
                  <a:srgbClr val="0000CC"/>
                </a:solidFill>
                <a:latin typeface="Times New Roman" panose="02020603050405020304" pitchFamily="18" charset="0"/>
                <a:cs typeface="Times New Roman" panose="02020603050405020304" pitchFamily="18" charset="0"/>
              </a:rPr>
              <a:t>ultrafiltered</a:t>
            </a:r>
            <a:r>
              <a:rPr lang="en-US" altLang="zh-CN" sz="3000" dirty="0">
                <a:solidFill>
                  <a:srgbClr val="0000CC"/>
                </a:solidFill>
                <a:latin typeface="Times New Roman" panose="02020603050405020304" pitchFamily="18" charset="0"/>
                <a:cs typeface="Times New Roman" panose="02020603050405020304" pitchFamily="18" charset="0"/>
              </a:rPr>
              <a:t> marine and phytoplankton-produced dissolved organic matter</a:t>
            </a:r>
            <a:endParaRPr lang="zh-CN" altLang="en-US" sz="3000" dirty="0">
              <a:solidFill>
                <a:srgbClr val="0000CC"/>
              </a:solidFill>
              <a:latin typeface="Times New Roman" panose="02020603050405020304" pitchFamily="18" charset="0"/>
              <a:cs typeface="Times New Roman" panose="02020603050405020304" pitchFamily="18" charset="0"/>
            </a:endParaRPr>
          </a:p>
        </p:txBody>
      </p:sp>
      <p:sp>
        <p:nvSpPr>
          <p:cNvPr id="10" name="Line 4">
            <a:extLst>
              <a:ext uri="{FF2B5EF4-FFF2-40B4-BE49-F238E27FC236}">
                <a16:creationId xmlns="" xmlns:a16="http://schemas.microsoft.com/office/drawing/2014/main" id="{0EF0C99D-C64D-401A-8E36-538EDEEA3F99}"/>
              </a:ext>
            </a:extLst>
          </p:cNvPr>
          <p:cNvSpPr>
            <a:spLocks noChangeAspect="1" noChangeShapeType="1"/>
          </p:cNvSpPr>
          <p:nvPr/>
        </p:nvSpPr>
        <p:spPr bwMode="auto">
          <a:xfrm flipV="1">
            <a:off x="287338" y="1141413"/>
            <a:ext cx="8636000" cy="1587"/>
          </a:xfrm>
          <a:prstGeom prst="line">
            <a:avLst/>
          </a:prstGeom>
          <a:noFill/>
          <a:ln w="38100">
            <a:solidFill>
              <a:srgbClr val="FF0000"/>
            </a:solidFill>
            <a:round/>
            <a:headEnd/>
            <a:tailEnd/>
          </a:ln>
        </p:spPr>
        <p:txBody>
          <a:bodyPr/>
          <a:lstStyle/>
          <a:p>
            <a:endParaRPr lang="zh-CN" altLang="en-US"/>
          </a:p>
        </p:txBody>
      </p:sp>
    </p:spTree>
    <p:extLst>
      <p:ext uri="{BB962C8B-B14F-4D97-AF65-F5344CB8AC3E}">
        <p14:creationId xmlns:p14="http://schemas.microsoft.com/office/powerpoint/2010/main" val="3931064432"/>
      </p:ext>
    </p:extLst>
  </p:cSld>
  <p:clrMapOvr>
    <a:masterClrMapping/>
  </p:clrMapOvr>
  <mc:AlternateContent xmlns:mc="http://schemas.openxmlformats.org/markup-compatibility/2006" xmlns:p14="http://schemas.microsoft.com/office/powerpoint/2010/main">
    <mc:Choice Requires="p14">
      <p:transition spd="slow" p14:dur="2000" advClick="0" advTm="39747"/>
    </mc:Choice>
    <mc:Fallback xmlns="">
      <p:transition spd="slow" advClick="0" advTm="39747"/>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图片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919" y="1201606"/>
            <a:ext cx="6380162"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p:cNvSpPr>
            <a:spLocks noChangeArrowheads="1"/>
          </p:cNvSpPr>
          <p:nvPr/>
        </p:nvSpPr>
        <p:spPr bwMode="auto">
          <a:xfrm flipV="1">
            <a:off x="2124075" y="-34925"/>
            <a:ext cx="8116888"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宋体" pitchFamily="2" charset="-122"/>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宋体" pitchFamily="2" charset="-122"/>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宋体" pitchFamily="2" charset="-122"/>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宋体" pitchFamily="2" charset="-122"/>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9pPr>
          </a:lstStyle>
          <a:p>
            <a:pPr>
              <a:spcBef>
                <a:spcPct val="0"/>
              </a:spcBef>
              <a:buClrTx/>
              <a:buSzTx/>
              <a:buFontTx/>
              <a:buNone/>
            </a:pPr>
            <a:endParaRPr lang="zh-CN" altLang="en-US" sz="2400"/>
          </a:p>
        </p:txBody>
      </p:sp>
      <p:pic>
        <p:nvPicPr>
          <p:cNvPr id="25605" name="图片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450" y="1217613"/>
            <a:ext cx="5445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a:extLst/>
          </p:cNvPr>
          <p:cNvSpPr/>
          <p:nvPr/>
        </p:nvSpPr>
        <p:spPr>
          <a:xfrm>
            <a:off x="430212" y="2667000"/>
            <a:ext cx="8283575" cy="14819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800"/>
              </a:lnSpc>
              <a:defRPr/>
            </a:pPr>
            <a:r>
              <a:rPr lang="en-US" altLang="zh-CN" sz="2800" dirty="0">
                <a:solidFill>
                  <a:srgbClr val="FFFFFF"/>
                </a:solidFill>
                <a:latin typeface="Times New Roman" panose="02020603050405020304" pitchFamily="18" charset="0"/>
                <a:cs typeface="Times New Roman" panose="02020603050405020304" pitchFamily="18" charset="0"/>
              </a:rPr>
              <a:t>This study for the first time found that sugar-bound COO groups are present in amounts similar to amino-acid residues and N-acetyl sugars.</a:t>
            </a:r>
            <a:endParaRPr lang="en-US" altLang="zh-CN" sz="2800" b="1" dirty="0">
              <a:solidFill>
                <a:srgbClr val="FFFFFF"/>
              </a:solidFill>
              <a:latin typeface="Times New Roman" panose="02020603050405020304" pitchFamily="18" charset="0"/>
              <a:cs typeface="Times New Roman" panose="02020603050405020304" pitchFamily="18" charset="0"/>
            </a:endParaRPr>
          </a:p>
        </p:txBody>
      </p:sp>
      <p:sp>
        <p:nvSpPr>
          <p:cNvPr id="7" name="TextBox 10">
            <a:extLst>
              <a:ext uri="{FF2B5EF4-FFF2-40B4-BE49-F238E27FC236}">
                <a16:creationId xmlns="" xmlns:a16="http://schemas.microsoft.com/office/drawing/2014/main" id="{FD158719-2F5B-4099-BD23-E13B3E70B083}"/>
              </a:ext>
            </a:extLst>
          </p:cNvPr>
          <p:cNvSpPr txBox="1">
            <a:spLocks noChangeArrowheads="1"/>
          </p:cNvSpPr>
          <p:nvPr/>
        </p:nvSpPr>
        <p:spPr bwMode="auto">
          <a:xfrm>
            <a:off x="-133350" y="-19232"/>
            <a:ext cx="94773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defRPr/>
            </a:pPr>
            <a:r>
              <a:rPr lang="en-US" altLang="zh-CN" sz="3000" dirty="0">
                <a:solidFill>
                  <a:srgbClr val="0000CC"/>
                </a:solidFill>
                <a:latin typeface="Times New Roman" panose="02020603050405020304" pitchFamily="18" charset="0"/>
                <a:cs typeface="Times New Roman" panose="02020603050405020304" pitchFamily="18" charset="0"/>
              </a:rPr>
              <a:t>Chemical structures of </a:t>
            </a:r>
            <a:r>
              <a:rPr lang="en-US" altLang="zh-CN" sz="3000" dirty="0" err="1">
                <a:solidFill>
                  <a:srgbClr val="0000CC"/>
                </a:solidFill>
                <a:latin typeface="Times New Roman" panose="02020603050405020304" pitchFamily="18" charset="0"/>
                <a:cs typeface="Times New Roman" panose="02020603050405020304" pitchFamily="18" charset="0"/>
              </a:rPr>
              <a:t>ultrafiltered</a:t>
            </a:r>
            <a:r>
              <a:rPr lang="en-US" altLang="zh-CN" sz="3000" dirty="0">
                <a:solidFill>
                  <a:srgbClr val="0000CC"/>
                </a:solidFill>
                <a:latin typeface="Times New Roman" panose="02020603050405020304" pitchFamily="18" charset="0"/>
                <a:cs typeface="Times New Roman" panose="02020603050405020304" pitchFamily="18" charset="0"/>
              </a:rPr>
              <a:t> marine and phytoplankton-produced dissolved organic matter</a:t>
            </a:r>
            <a:endParaRPr lang="zh-CN" altLang="en-US" sz="3000" dirty="0">
              <a:solidFill>
                <a:srgbClr val="0000CC"/>
              </a:solidFill>
              <a:latin typeface="Times New Roman" panose="02020603050405020304" pitchFamily="18" charset="0"/>
              <a:cs typeface="Times New Roman" panose="02020603050405020304" pitchFamily="18" charset="0"/>
            </a:endParaRPr>
          </a:p>
        </p:txBody>
      </p:sp>
      <p:sp>
        <p:nvSpPr>
          <p:cNvPr id="8" name="Line 4">
            <a:extLst>
              <a:ext uri="{FF2B5EF4-FFF2-40B4-BE49-F238E27FC236}">
                <a16:creationId xmlns="" xmlns:a16="http://schemas.microsoft.com/office/drawing/2014/main" id="{4ADCE570-C8AD-4B2F-B1C2-D37F29834B65}"/>
              </a:ext>
            </a:extLst>
          </p:cNvPr>
          <p:cNvSpPr>
            <a:spLocks noChangeAspect="1" noChangeShapeType="1"/>
          </p:cNvSpPr>
          <p:nvPr/>
        </p:nvSpPr>
        <p:spPr bwMode="auto">
          <a:xfrm flipV="1">
            <a:off x="287338" y="1035023"/>
            <a:ext cx="8636000" cy="1587"/>
          </a:xfrm>
          <a:prstGeom prst="line">
            <a:avLst/>
          </a:prstGeom>
          <a:noFill/>
          <a:ln w="38100">
            <a:solidFill>
              <a:srgbClr val="FF0000"/>
            </a:solidFill>
            <a:round/>
            <a:headEnd/>
            <a:tailEnd/>
          </a:ln>
        </p:spPr>
        <p:txBody>
          <a:bodyPr/>
          <a:lstStyle/>
          <a:p>
            <a:endParaRPr lang="zh-CN" altLang="en-US"/>
          </a:p>
        </p:txBody>
      </p:sp>
    </p:spTree>
    <p:extLst>
      <p:ext uri="{BB962C8B-B14F-4D97-AF65-F5344CB8AC3E}">
        <p14:creationId xmlns:p14="http://schemas.microsoft.com/office/powerpoint/2010/main" val="3846796652"/>
      </p:ext>
    </p:extLst>
  </p:cSld>
  <p:clrMapOvr>
    <a:masterClrMapping/>
  </p:clrMapOvr>
  <mc:AlternateContent xmlns:mc="http://schemas.openxmlformats.org/markup-compatibility/2006" xmlns:p14="http://schemas.microsoft.com/office/powerpoint/2010/main">
    <mc:Choice Requires="p14">
      <p:transition spd="slow" p14:dur="2000" advClick="0" advTm="39747"/>
    </mc:Choice>
    <mc:Fallback xmlns="">
      <p:transition spd="slow" advClick="0" advTm="39747"/>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bwMode="auto">
          <a:xfrm>
            <a:off x="495300" y="162394"/>
            <a:ext cx="8153400" cy="586910"/>
          </a:xfrm>
          <a:noFill/>
          <a:ln>
            <a:miter lim="800000"/>
            <a:headEnd/>
            <a:tailEnd/>
          </a:ln>
        </p:spPr>
        <p:txBody>
          <a:bodyPr vert="horz" wrap="square" lIns="91440" tIns="45720" rIns="91440" bIns="45720" numCol="1" anchor="t" anchorCtr="0" compatLnSpc="1">
            <a:prstTxWarp prst="textNoShape">
              <a:avLst/>
            </a:prstTxWarp>
            <a:normAutofit/>
          </a:bodyPr>
          <a:lstStyle/>
          <a:p>
            <a:pPr algn="ctr" eaLnBrk="1" hangingPunct="1"/>
            <a:r>
              <a:rPr kumimoji="1" lang="en-US" altLang="zh-CN" sz="34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Conclusions</a:t>
            </a:r>
            <a:endParaRPr kumimoji="1" lang="zh-CN" altLang="en-US" sz="34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8916" name="Rectangle 3"/>
          <p:cNvSpPr>
            <a:spLocks noGrp="1" noChangeArrowheads="1"/>
          </p:cNvSpPr>
          <p:nvPr>
            <p:ph idx="1"/>
          </p:nvPr>
        </p:nvSpPr>
        <p:spPr bwMode="auto">
          <a:xfrm>
            <a:off x="76200" y="1152994"/>
            <a:ext cx="8991600" cy="5711252"/>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lnSpc>
                <a:spcPct val="90000"/>
              </a:lnSpc>
            </a:pPr>
            <a:r>
              <a:rPr lang="en-US" altLang="zh-CN" sz="2300" b="1" dirty="0">
                <a:solidFill>
                  <a:srgbClr val="000000"/>
                </a:solidFill>
                <a:latin typeface="Times New Roman" panose="02020603050405020304" pitchFamily="18" charset="0"/>
                <a:ea typeface="楷体" pitchFamily="49" charset="-122"/>
                <a:cs typeface="Times New Roman" panose="02020603050405020304" pitchFamily="18" charset="0"/>
              </a:rPr>
              <a:t>The major sources of POM and COM are plankton, and/or soils, old NOM in the pearl river basin. </a:t>
            </a:r>
          </a:p>
          <a:p>
            <a:pPr eaLnBrk="1" hangingPunct="1">
              <a:lnSpc>
                <a:spcPct val="90000"/>
              </a:lnSpc>
            </a:pPr>
            <a:endParaRPr lang="zh-CN" altLang="en-US" sz="2300" b="1" dirty="0">
              <a:solidFill>
                <a:srgbClr val="000000"/>
              </a:solidFill>
              <a:latin typeface="Times New Roman" panose="02020603050405020304" pitchFamily="18" charset="0"/>
              <a:ea typeface="楷体" pitchFamily="49" charset="-122"/>
              <a:cs typeface="Times New Roman" panose="02020603050405020304" pitchFamily="18" charset="0"/>
            </a:endParaRPr>
          </a:p>
          <a:p>
            <a:pPr eaLnBrk="1" hangingPunct="1">
              <a:lnSpc>
                <a:spcPct val="90000"/>
              </a:lnSpc>
            </a:pPr>
            <a:r>
              <a:rPr lang="en-US" altLang="zh-CN" sz="2300" b="1" dirty="0">
                <a:solidFill>
                  <a:srgbClr val="000000"/>
                </a:solidFill>
                <a:latin typeface="Times New Roman" panose="02020603050405020304" pitchFamily="18" charset="0"/>
                <a:ea typeface="楷体" pitchFamily="49" charset="-122"/>
                <a:cs typeface="Times New Roman" panose="02020603050405020304" pitchFamily="18" charset="0"/>
              </a:rPr>
              <a:t>POM contained more alkyl, and COM contained more O-alkyl C. </a:t>
            </a:r>
          </a:p>
          <a:p>
            <a:pPr marL="0" indent="0" eaLnBrk="1" hangingPunct="1">
              <a:lnSpc>
                <a:spcPct val="90000"/>
              </a:lnSpc>
              <a:buNone/>
            </a:pPr>
            <a:endParaRPr lang="en-US" altLang="zh-CN" sz="2300" b="1" dirty="0">
              <a:solidFill>
                <a:srgbClr val="000000"/>
              </a:solidFill>
              <a:latin typeface="Times New Roman" panose="02020603050405020304" pitchFamily="18" charset="0"/>
              <a:ea typeface="楷体" pitchFamily="49" charset="-122"/>
              <a:cs typeface="Times New Roman" panose="02020603050405020304" pitchFamily="18" charset="0"/>
            </a:endParaRPr>
          </a:p>
          <a:p>
            <a:pPr eaLnBrk="1" hangingPunct="1">
              <a:lnSpc>
                <a:spcPct val="90000"/>
              </a:lnSpc>
            </a:pPr>
            <a:r>
              <a:rPr lang="en-US" altLang="zh-CN" sz="2300" b="1" dirty="0">
                <a:solidFill>
                  <a:srgbClr val="000000"/>
                </a:solidFill>
                <a:latin typeface="Times New Roman" panose="02020603050405020304" pitchFamily="18" charset="0"/>
                <a:ea typeface="楷体" pitchFamily="49" charset="-122"/>
                <a:cs typeface="Times New Roman" panose="02020603050405020304" pitchFamily="18" charset="0"/>
              </a:rPr>
              <a:t>This study provides the evidence that the chemical structures of COM and POM are largely influenced by </a:t>
            </a:r>
            <a:r>
              <a:rPr lang="en-US" altLang="zh-CN" sz="2300" b="1" dirty="0" err="1" smtClean="0">
                <a:solidFill>
                  <a:srgbClr val="000000"/>
                </a:solidFill>
                <a:latin typeface="Times New Roman" panose="02020603050405020304" pitchFamily="18" charset="0"/>
                <a:ea typeface="楷体" pitchFamily="49" charset="-122"/>
                <a:cs typeface="Times New Roman" panose="02020603050405020304" pitchFamily="18" charset="0"/>
              </a:rPr>
              <a:t>eutrophication</a:t>
            </a:r>
            <a:r>
              <a:rPr lang="en-US" altLang="zh-CN" sz="2300" b="1" dirty="0">
                <a:solidFill>
                  <a:srgbClr val="000000"/>
                </a:solidFill>
                <a:latin typeface="Times New Roman" panose="02020603050405020304" pitchFamily="18" charset="0"/>
                <a:ea typeface="楷体" pitchFamily="49" charset="-122"/>
                <a:cs typeface="Times New Roman" panose="02020603050405020304" pitchFamily="18" charset="0"/>
              </a:rPr>
              <a:t>, and by their modern (or labile) and aged (or refractory) OM sources.</a:t>
            </a:r>
          </a:p>
          <a:p>
            <a:pPr eaLnBrk="1" hangingPunct="1">
              <a:lnSpc>
                <a:spcPct val="90000"/>
              </a:lnSpc>
            </a:pPr>
            <a:endParaRPr lang="en-US" altLang="zh-CN" sz="2300" b="1" dirty="0">
              <a:solidFill>
                <a:srgbClr val="000000"/>
              </a:solidFill>
              <a:latin typeface="Times New Roman" panose="02020603050405020304" pitchFamily="18" charset="0"/>
              <a:ea typeface="楷体" pitchFamily="49" charset="-122"/>
              <a:cs typeface="Times New Roman" panose="02020603050405020304" pitchFamily="18" charset="0"/>
            </a:endParaRPr>
          </a:p>
          <a:p>
            <a:pPr eaLnBrk="1" hangingPunct="1">
              <a:lnSpc>
                <a:spcPct val="90000"/>
              </a:lnSpc>
            </a:pPr>
            <a:r>
              <a:rPr lang="en-US" altLang="zh-CN" sz="2300" b="1" dirty="0">
                <a:solidFill>
                  <a:srgbClr val="000000"/>
                </a:solidFill>
                <a:latin typeface="Times New Roman" panose="02020603050405020304" pitchFamily="18" charset="0"/>
                <a:ea typeface="楷体" pitchFamily="49" charset="-122"/>
                <a:cs typeface="Times New Roman" panose="02020603050405020304" pitchFamily="18" charset="0"/>
              </a:rPr>
              <a:t>This study for the first time found that sugar-bound COO groups are present in amounts similar to amino-acid residues and N-acetyl sugars.</a:t>
            </a:r>
          </a:p>
          <a:p>
            <a:pPr eaLnBrk="1" hangingPunct="1">
              <a:lnSpc>
                <a:spcPct val="90000"/>
              </a:lnSpc>
            </a:pPr>
            <a:endParaRPr lang="en-US" altLang="zh-CN" sz="2300" dirty="0">
              <a:solidFill>
                <a:srgbClr val="000000"/>
              </a:solidFill>
              <a:latin typeface="Arial" panose="020B0604020202020204" pitchFamily="34" charset="0"/>
              <a:ea typeface="楷体" pitchFamily="49" charset="-122"/>
              <a:cs typeface="Arial" panose="020B0604020202020204" pitchFamily="34" charset="0"/>
            </a:endParaRPr>
          </a:p>
          <a:p>
            <a:pPr eaLnBrk="1" hangingPunct="1">
              <a:lnSpc>
                <a:spcPct val="90000"/>
              </a:lnSpc>
            </a:pPr>
            <a:endParaRPr lang="en-US" altLang="zh-CN" sz="2300" dirty="0">
              <a:solidFill>
                <a:srgbClr val="000000"/>
              </a:solidFill>
              <a:latin typeface="Arial" panose="020B0604020202020204" pitchFamily="34" charset="0"/>
              <a:ea typeface="楷体" pitchFamily="49" charset="-122"/>
              <a:cs typeface="Arial" panose="020B0604020202020204" pitchFamily="34" charset="0"/>
            </a:endParaRPr>
          </a:p>
          <a:p>
            <a:pPr eaLnBrk="1" hangingPunct="1">
              <a:lnSpc>
                <a:spcPct val="90000"/>
              </a:lnSpc>
            </a:pPr>
            <a:endParaRPr lang="en-US" altLang="zh-CN" sz="2400" dirty="0">
              <a:solidFill>
                <a:srgbClr val="000000"/>
              </a:solidFill>
              <a:latin typeface="Arial" panose="020B0604020202020204" pitchFamily="34" charset="0"/>
              <a:ea typeface="楷体" pitchFamily="49" charset="-122"/>
              <a:cs typeface="Arial" panose="020B0604020202020204" pitchFamily="34" charset="0"/>
            </a:endParaRPr>
          </a:p>
        </p:txBody>
      </p:sp>
      <p:sp>
        <p:nvSpPr>
          <p:cNvPr id="4" name="Line 4">
            <a:extLst>
              <a:ext uri="{FF2B5EF4-FFF2-40B4-BE49-F238E27FC236}">
                <a16:creationId xmlns="" xmlns:a16="http://schemas.microsoft.com/office/drawing/2014/main" id="{963D4102-EE57-4104-AADB-3AA8AF6AC33D}"/>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a:off x="399865" y="163910"/>
            <a:ext cx="8494742" cy="615553"/>
          </a:xfrm>
          <a:prstGeom prst="rect">
            <a:avLst/>
          </a:prstGeom>
        </p:spPr>
        <p:txBody>
          <a:bodyPr wrap="square">
            <a:spAutoFit/>
          </a:bodyPr>
          <a:lstStyle/>
          <a:p>
            <a:pPr algn="ctr"/>
            <a:r>
              <a:rPr lang="en-US" sz="3400" b="1" dirty="0">
                <a:solidFill>
                  <a:srgbClr val="0000CC"/>
                </a:solidFill>
                <a:cs typeface="Times New Roman" panose="02020603050405020304" pitchFamily="18" charset="0"/>
              </a:rPr>
              <a:t>Acknowledgement</a:t>
            </a:r>
          </a:p>
        </p:txBody>
      </p:sp>
      <p:sp>
        <p:nvSpPr>
          <p:cNvPr id="5" name="Rectangle 4"/>
          <p:cNvSpPr/>
          <p:nvPr/>
        </p:nvSpPr>
        <p:spPr>
          <a:xfrm>
            <a:off x="533400" y="2247781"/>
            <a:ext cx="7790915" cy="129266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Wingdings" pitchFamily="2" charset="2"/>
              <a:buChar char="Ø"/>
            </a:pPr>
            <a:r>
              <a:rPr lang="en-US" sz="2600" b="1" dirty="0">
                <a:latin typeface="Arial" pitchFamily="34" charset="0"/>
                <a:cs typeface="Arial" pitchFamily="34" charset="0"/>
              </a:rPr>
              <a:t> National Natural Science Foundation of China</a:t>
            </a:r>
          </a:p>
          <a:p>
            <a:pPr>
              <a:buFont typeface="Wingdings" pitchFamily="2" charset="2"/>
              <a:buChar char="Ø"/>
            </a:pPr>
            <a:endParaRPr lang="en-US" sz="2600" dirty="0">
              <a:latin typeface="Arial" pitchFamily="34" charset="0"/>
              <a:cs typeface="Arial" pitchFamily="34" charset="0"/>
            </a:endParaRPr>
          </a:p>
          <a:p>
            <a:pPr>
              <a:buFont typeface="Wingdings" pitchFamily="2" charset="2"/>
              <a:buChar char="Ø"/>
            </a:pPr>
            <a:r>
              <a:rPr lang="en-US" sz="2600" dirty="0">
                <a:latin typeface="Arial" pitchFamily="34" charset="0"/>
                <a:cs typeface="Arial" pitchFamily="34" charset="0"/>
              </a:rPr>
              <a:t>Chinese Academy of Sciences</a:t>
            </a:r>
          </a:p>
        </p:txBody>
      </p:sp>
      <p:sp>
        <p:nvSpPr>
          <p:cNvPr id="8" name="Rectangle 4"/>
          <p:cNvSpPr/>
          <p:nvPr/>
        </p:nvSpPr>
        <p:spPr>
          <a:xfrm>
            <a:off x="550863" y="1524000"/>
            <a:ext cx="8593137" cy="49244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Wingdings" pitchFamily="2" charset="2"/>
              <a:buChar char="Ø"/>
            </a:pPr>
            <a:r>
              <a:rPr lang="en-US" sz="2600" b="1" dirty="0">
                <a:latin typeface="Arial" pitchFamily="34" charset="0"/>
                <a:cs typeface="Arial" pitchFamily="34" charset="0"/>
              </a:rPr>
              <a:t> </a:t>
            </a:r>
            <a:r>
              <a:rPr lang="en-US" altLang="zh-CN" sz="2600" dirty="0">
                <a:latin typeface="Arial" pitchFamily="34" charset="0"/>
                <a:cs typeface="Arial" pitchFamily="34" charset="0"/>
              </a:rPr>
              <a:t>Professor R. Benner, </a:t>
            </a:r>
            <a:r>
              <a:rPr lang="en-US" sz="2600" b="1" dirty="0">
                <a:latin typeface="Arial" pitchFamily="34" charset="0"/>
                <a:cs typeface="Arial" pitchFamily="34" charset="0"/>
              </a:rPr>
              <a:t>University of South Carolina</a:t>
            </a:r>
          </a:p>
        </p:txBody>
      </p:sp>
      <p:pic>
        <p:nvPicPr>
          <p:cNvPr id="141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63" y="3616643"/>
            <a:ext cx="7754937"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4">
            <a:extLst>
              <a:ext uri="{FF2B5EF4-FFF2-40B4-BE49-F238E27FC236}">
                <a16:creationId xmlns="" xmlns:a16="http://schemas.microsoft.com/office/drawing/2014/main" id="{6840F074-600D-44F4-8A6B-CF2B19310B77}"/>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Tree>
    <p:custDataLst>
      <p:tags r:id="rId1"/>
    </p:custDataLst>
    <p:extLst>
      <p:ext uri="{BB962C8B-B14F-4D97-AF65-F5344CB8AC3E}">
        <p14:creationId xmlns:p14="http://schemas.microsoft.com/office/powerpoint/2010/main" val="3633898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2819400"/>
            <a:ext cx="7406643" cy="76944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dirty="0">
                <a:solidFill>
                  <a:srgbClr val="C00000"/>
                </a:solidFill>
                <a:latin typeface="Times New Roman" panose="02020603050405020304" pitchFamily="18" charset="0"/>
                <a:cs typeface="Times New Roman" panose="02020603050405020304" pitchFamily="18" charset="0"/>
              </a:rPr>
              <a:t>Thank you for your attention!</a:t>
            </a:r>
          </a:p>
        </p:txBody>
      </p:sp>
    </p:spTree>
    <p:custDataLst>
      <p:tags r:id="rId1"/>
    </p:custDataLst>
    <p:extLst>
      <p:ext uri="{BB962C8B-B14F-4D97-AF65-F5344CB8AC3E}">
        <p14:creationId xmlns:p14="http://schemas.microsoft.com/office/powerpoint/2010/main" val="3633898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37409"/>
            <a:ext cx="9144000" cy="722833"/>
          </a:xfrm>
        </p:spPr>
        <p:txBody>
          <a:bodyPr>
            <a:noAutofit/>
          </a:bodyPr>
          <a:lstStyle/>
          <a:p>
            <a:pPr algn="ctr"/>
            <a:r>
              <a:rPr kumimoji="1" lang="en-US" altLang="zh-CN" sz="3000" b="1" dirty="0">
                <a:solidFill>
                  <a:srgbClr val="0000CC"/>
                </a:solidFill>
                <a:latin typeface="Times New Roman" pitchFamily="18" charset="0"/>
                <a:ea typeface="宋体" pitchFamily="2" charset="-122"/>
                <a:cs typeface="Times New Roman" panose="02020603050405020304" pitchFamily="18" charset="0"/>
              </a:rPr>
              <a:t>Distribution of organic carbon and its variation with eutrophication </a:t>
            </a:r>
            <a:endParaRPr kumimoji="1" lang="zh-CN" altLang="en-US" sz="3000" b="1" dirty="0">
              <a:solidFill>
                <a:srgbClr val="0000CC"/>
              </a:solidFill>
              <a:latin typeface="Times New Roman" pitchFamily="18" charset="0"/>
              <a:ea typeface="宋体" pitchFamily="2" charset="-122"/>
              <a:cs typeface="Times New Roman" panose="02020603050405020304" pitchFamily="18" charset="0"/>
            </a:endParaRPr>
          </a:p>
        </p:txBody>
      </p:sp>
      <p:sp>
        <p:nvSpPr>
          <p:cNvPr id="3" name="内容占位符 2"/>
          <p:cNvSpPr>
            <a:spLocks noGrp="1"/>
          </p:cNvSpPr>
          <p:nvPr>
            <p:ph idx="1"/>
          </p:nvPr>
        </p:nvSpPr>
        <p:spPr/>
        <p:txBody>
          <a:bodyPr/>
          <a:lstStyle/>
          <a:p>
            <a:endParaRPr lang="zh-CN" altLang="en-US" dirty="0"/>
          </a:p>
        </p:txBody>
      </p:sp>
      <p:graphicFrame>
        <p:nvGraphicFramePr>
          <p:cNvPr id="5" name="图表 4"/>
          <p:cNvGraphicFramePr/>
          <p:nvPr/>
        </p:nvGraphicFramePr>
        <p:xfrm>
          <a:off x="381000" y="1143000"/>
          <a:ext cx="3429000" cy="320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图表 5"/>
          <p:cNvGraphicFramePr/>
          <p:nvPr/>
        </p:nvGraphicFramePr>
        <p:xfrm>
          <a:off x="228600" y="3886200"/>
          <a:ext cx="3581400" cy="3276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5778" name="Object 2"/>
          <p:cNvGraphicFramePr>
            <a:graphicFrameLocks noChangeAspect="1"/>
          </p:cNvGraphicFramePr>
          <p:nvPr/>
        </p:nvGraphicFramePr>
        <p:xfrm>
          <a:off x="3411537" y="1676400"/>
          <a:ext cx="5732463" cy="4643438"/>
        </p:xfrm>
        <a:graphic>
          <a:graphicData uri="http://schemas.openxmlformats.org/presentationml/2006/ole">
            <mc:AlternateContent xmlns:mc="http://schemas.openxmlformats.org/markup-compatibility/2006">
              <mc:Choice xmlns:v="urn:schemas-microsoft-com:vml" Requires="v">
                <p:oleObj spid="_x0000_s75881" name="SPW 10.0 Graph" r:id="rId6" imgW="5733288" imgH="4644238" progId="">
                  <p:embed/>
                </p:oleObj>
              </mc:Choice>
              <mc:Fallback>
                <p:oleObj name="SPW 10.0 Graph" r:id="rId6" imgW="5733288" imgH="4644238" progId="">
                  <p:embed/>
                  <p:pic>
                    <p:nvPicPr>
                      <p:cNvPr id="0" name="Picture 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1537" y="1676400"/>
                        <a:ext cx="5732463" cy="46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椭圆 6"/>
          <p:cNvSpPr/>
          <p:nvPr/>
        </p:nvSpPr>
        <p:spPr bwMode="auto">
          <a:xfrm>
            <a:off x="4724400" y="4419600"/>
            <a:ext cx="533400" cy="685800"/>
          </a:xfrm>
          <a:prstGeom prst="ellipse">
            <a:avLst/>
          </a:prstGeom>
          <a:solidFill>
            <a:schemeClr val="accent5">
              <a:lumMod val="20000"/>
              <a:lumOff val="80000"/>
              <a:alpha val="0"/>
            </a:schemeClr>
          </a:solidFill>
          <a:ln w="15875" cap="flat" cmpd="sng" algn="ctr">
            <a:solidFill>
              <a:srgbClr val="00B050"/>
            </a:solidFill>
            <a:prstDash val="solid"/>
            <a:round/>
            <a:headEnd type="none" w="med" len="med"/>
            <a:tailEnd type="triangle" w="med" len="med"/>
          </a:ln>
          <a:effectLst>
            <a:outerShdw dist="38100" dir="5400000" rotWithShape="0">
              <a:schemeClr val="bg2">
                <a:alpha val="43137"/>
              </a:schemeClr>
            </a:outerShdw>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Tx/>
              <a:buFont typeface="Wingdings" pitchFamily="2" charset="2"/>
              <a:buChar char="v"/>
              <a:tabLst/>
            </a:pPr>
            <a:endParaRPr kumimoji="0" lang="zh-CN" altLang="en-US" sz="4000" b="1" i="0" u="none" strike="noStrike" cap="none" normalizeH="0" baseline="0">
              <a:ln>
                <a:noFill/>
              </a:ln>
              <a:solidFill>
                <a:srgbClr val="000000"/>
              </a:solidFill>
              <a:effectLst/>
              <a:latin typeface="Times New Roman" pitchFamily="18" charset="0"/>
              <a:ea typeface="宋体" pitchFamily="2" charset="-122"/>
            </a:endParaRPr>
          </a:p>
        </p:txBody>
      </p:sp>
      <p:sp>
        <p:nvSpPr>
          <p:cNvPr id="8" name="Line 4">
            <a:extLst>
              <a:ext uri="{FF2B5EF4-FFF2-40B4-BE49-F238E27FC236}">
                <a16:creationId xmlns="" xmlns:a16="http://schemas.microsoft.com/office/drawing/2014/main" id="{0AC5B88A-7AE5-492B-9B6D-0AB3D9ACB730}"/>
              </a:ext>
            </a:extLst>
          </p:cNvPr>
          <p:cNvSpPr>
            <a:spLocks noChangeAspect="1" noChangeShapeType="1"/>
          </p:cNvSpPr>
          <p:nvPr/>
        </p:nvSpPr>
        <p:spPr bwMode="auto">
          <a:xfrm flipV="1">
            <a:off x="287338" y="1020033"/>
            <a:ext cx="8636000" cy="1587"/>
          </a:xfrm>
          <a:prstGeom prst="line">
            <a:avLst/>
          </a:prstGeom>
          <a:noFill/>
          <a:ln w="38100">
            <a:solidFill>
              <a:srgbClr val="FF0000"/>
            </a:solidFill>
            <a:round/>
            <a:headEnd/>
            <a:tailEnd/>
          </a:ln>
        </p:spPr>
        <p:txBody>
          <a:bodyPr/>
          <a:lstStyle/>
          <a:p>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8059"/>
            <a:ext cx="5938866" cy="4413824"/>
          </a:xfrm>
          <a:prstGeom prst="rect">
            <a:avLst/>
          </a:prstGeom>
        </p:spPr>
      </p:pic>
      <p:sp>
        <p:nvSpPr>
          <p:cNvPr id="5" name="Rectangle 5">
            <a:extLst>
              <a:ext uri="{FF2B5EF4-FFF2-40B4-BE49-F238E27FC236}">
                <a16:creationId xmlns="" xmlns:a16="http://schemas.microsoft.com/office/drawing/2014/main" id="{980BBD02-B80F-4703-9A47-F6AEE014E9AF}"/>
              </a:ext>
            </a:extLst>
          </p:cNvPr>
          <p:cNvSpPr>
            <a:spLocks noChangeArrowheads="1"/>
          </p:cNvSpPr>
          <p:nvPr/>
        </p:nvSpPr>
        <p:spPr bwMode="auto">
          <a:xfrm>
            <a:off x="5652120" y="2921727"/>
            <a:ext cx="3600400"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4000" b="1">
                <a:solidFill>
                  <a:srgbClr val="000000"/>
                </a:solidFill>
                <a:latin typeface="Times New Roman" panose="02020603050405020304" pitchFamily="18" charset="0"/>
                <a:ea typeface="宋体" panose="02010600030101010101" pitchFamily="2" charset="-122"/>
              </a:defRPr>
            </a:lvl1pPr>
            <a:lvl2pPr marL="742950" indent="-285750" eaLnBrk="0" hangingPunct="0">
              <a:defRPr sz="4000" b="1">
                <a:solidFill>
                  <a:srgbClr val="000000"/>
                </a:solidFill>
                <a:latin typeface="Times New Roman" panose="02020603050405020304" pitchFamily="18" charset="0"/>
                <a:ea typeface="宋体" panose="02010600030101010101" pitchFamily="2" charset="-122"/>
              </a:defRPr>
            </a:lvl2pPr>
            <a:lvl3pPr marL="1143000" indent="-228600" eaLnBrk="0" hangingPunct="0">
              <a:defRPr sz="4000" b="1">
                <a:solidFill>
                  <a:srgbClr val="000000"/>
                </a:solidFill>
                <a:latin typeface="Times New Roman" panose="02020603050405020304" pitchFamily="18" charset="0"/>
                <a:ea typeface="宋体" panose="02010600030101010101" pitchFamily="2" charset="-122"/>
              </a:defRPr>
            </a:lvl3pPr>
            <a:lvl4pPr marL="1600200" indent="-228600" eaLnBrk="0" hangingPunct="0">
              <a:defRPr sz="4000" b="1">
                <a:solidFill>
                  <a:srgbClr val="000000"/>
                </a:solidFill>
                <a:latin typeface="Times New Roman" panose="02020603050405020304" pitchFamily="18" charset="0"/>
                <a:ea typeface="宋体" panose="02010600030101010101" pitchFamily="2" charset="-122"/>
              </a:defRPr>
            </a:lvl4pPr>
            <a:lvl5pPr marL="2057400" indent="-228600" eaLnBrk="0" hangingPunct="0">
              <a:defRPr sz="4000" b="1">
                <a:solidFill>
                  <a:srgbClr val="00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4000" b="1">
                <a:solidFill>
                  <a:srgbClr val="00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4000" b="1">
                <a:solidFill>
                  <a:srgbClr val="00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4000" b="1">
                <a:solidFill>
                  <a:srgbClr val="00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4000" b="1">
                <a:solidFill>
                  <a:srgbClr val="000000"/>
                </a:solidFill>
                <a:latin typeface="Times New Roman" panose="02020603050405020304" pitchFamily="18" charset="0"/>
                <a:ea typeface="宋体" panose="02010600030101010101" pitchFamily="2" charset="-122"/>
              </a:defRPr>
            </a:lvl9pPr>
          </a:lstStyle>
          <a:p>
            <a:pPr marL="0" indent="0" eaLnBrk="1" hangingPunct="1">
              <a:lnSpc>
                <a:spcPct val="90000"/>
              </a:lnSpc>
              <a:spcBef>
                <a:spcPct val="20000"/>
              </a:spcBef>
              <a:buClr>
                <a:schemeClr val="tx1"/>
              </a:buClr>
            </a:pPr>
            <a:r>
              <a:rPr lang="en-US" altLang="zh-CN" sz="2000" dirty="0">
                <a:ea typeface="楷体" panose="02010609060101010101" pitchFamily="49" charset="-122"/>
                <a:cs typeface="Times New Roman" panose="02020603050405020304" pitchFamily="18" charset="0"/>
              </a:rPr>
              <a:t>Oligotrophic (</a:t>
            </a:r>
            <a:r>
              <a:rPr lang="en-US" altLang="zh-CN" sz="2000" dirty="0" err="1">
                <a:ea typeface="楷体" panose="02010609060101010101" pitchFamily="49" charset="-122"/>
                <a:cs typeface="Times New Roman" panose="02020603050405020304" pitchFamily="18" charset="0"/>
              </a:rPr>
              <a:t>Chl</a:t>
            </a:r>
            <a:r>
              <a:rPr lang="en-US" altLang="zh-CN" sz="2000" dirty="0">
                <a:ea typeface="楷体" panose="02010609060101010101" pitchFamily="49" charset="-122"/>
                <a:cs typeface="Times New Roman" panose="02020603050405020304" pitchFamily="18" charset="0"/>
              </a:rPr>
              <a:t> a: 0–5 µg/L) Mesotrophic (</a:t>
            </a:r>
            <a:r>
              <a:rPr lang="en-US" altLang="zh-CN" sz="2000" dirty="0" err="1">
                <a:ea typeface="楷体" panose="02010609060101010101" pitchFamily="49" charset="-122"/>
                <a:cs typeface="Times New Roman" panose="02020603050405020304" pitchFamily="18" charset="0"/>
              </a:rPr>
              <a:t>Chl</a:t>
            </a:r>
            <a:r>
              <a:rPr lang="en-US" altLang="zh-CN" sz="2000" dirty="0">
                <a:ea typeface="楷体" panose="02010609060101010101" pitchFamily="49" charset="-122"/>
                <a:cs typeface="Times New Roman" panose="02020603050405020304" pitchFamily="18" charset="0"/>
              </a:rPr>
              <a:t> a: 5–20 µg/L) Eutrophic (</a:t>
            </a:r>
            <a:r>
              <a:rPr lang="en-US" altLang="zh-CN" sz="2000" dirty="0" err="1">
                <a:ea typeface="楷体" panose="02010609060101010101" pitchFamily="49" charset="-122"/>
                <a:cs typeface="Times New Roman" panose="02020603050405020304" pitchFamily="18" charset="0"/>
              </a:rPr>
              <a:t>Chl</a:t>
            </a:r>
            <a:r>
              <a:rPr lang="en-US" altLang="zh-CN" sz="2000" dirty="0">
                <a:ea typeface="楷体" panose="02010609060101010101" pitchFamily="49" charset="-122"/>
                <a:cs typeface="Times New Roman" panose="02020603050405020304" pitchFamily="18" charset="0"/>
              </a:rPr>
              <a:t> a: 20–60 µg/L) Hypereutrophic (</a:t>
            </a:r>
            <a:r>
              <a:rPr lang="en-US" altLang="zh-CN" sz="2000" dirty="0" err="1">
                <a:ea typeface="楷体" panose="02010609060101010101" pitchFamily="49" charset="-122"/>
                <a:cs typeface="Times New Roman" panose="02020603050405020304" pitchFamily="18" charset="0"/>
              </a:rPr>
              <a:t>Chl</a:t>
            </a:r>
            <a:r>
              <a:rPr lang="en-US" altLang="zh-CN" sz="2000" dirty="0">
                <a:ea typeface="楷体" panose="02010609060101010101" pitchFamily="49" charset="-122"/>
                <a:cs typeface="Times New Roman" panose="02020603050405020304" pitchFamily="18" charset="0"/>
              </a:rPr>
              <a:t> a &gt;60 µg/L)</a:t>
            </a:r>
            <a:endParaRPr lang="zh-CN" altLang="en-US" sz="2000" dirty="0">
              <a:ea typeface="楷体" panose="02010609060101010101" pitchFamily="49" charset="-122"/>
              <a:cs typeface="Times New Roman" panose="02020603050405020304" pitchFamily="18" charset="0"/>
            </a:endParaRPr>
          </a:p>
        </p:txBody>
      </p:sp>
      <p:sp>
        <p:nvSpPr>
          <p:cNvPr id="6" name="Rectangle 5">
            <a:extLst>
              <a:ext uri="{FF2B5EF4-FFF2-40B4-BE49-F238E27FC236}">
                <a16:creationId xmlns="" xmlns:a16="http://schemas.microsoft.com/office/drawing/2014/main" id="{A4A10C00-1DE8-4695-8E5F-0D63D946BE49}"/>
              </a:ext>
            </a:extLst>
          </p:cNvPr>
          <p:cNvSpPr>
            <a:spLocks noChangeArrowheads="1"/>
          </p:cNvSpPr>
          <p:nvPr/>
        </p:nvSpPr>
        <p:spPr bwMode="auto">
          <a:xfrm>
            <a:off x="547936" y="5591883"/>
            <a:ext cx="7704856" cy="120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4000" b="1">
                <a:solidFill>
                  <a:srgbClr val="000000"/>
                </a:solidFill>
                <a:latin typeface="Times New Roman" panose="02020603050405020304" pitchFamily="18" charset="0"/>
                <a:ea typeface="宋体" panose="02010600030101010101" pitchFamily="2" charset="-122"/>
              </a:defRPr>
            </a:lvl1pPr>
            <a:lvl2pPr marL="742950" indent="-285750" eaLnBrk="0" hangingPunct="0">
              <a:defRPr sz="4000" b="1">
                <a:solidFill>
                  <a:srgbClr val="000000"/>
                </a:solidFill>
                <a:latin typeface="Times New Roman" panose="02020603050405020304" pitchFamily="18" charset="0"/>
                <a:ea typeface="宋体" panose="02010600030101010101" pitchFamily="2" charset="-122"/>
              </a:defRPr>
            </a:lvl2pPr>
            <a:lvl3pPr marL="1143000" indent="-228600" eaLnBrk="0" hangingPunct="0">
              <a:defRPr sz="4000" b="1">
                <a:solidFill>
                  <a:srgbClr val="000000"/>
                </a:solidFill>
                <a:latin typeface="Times New Roman" panose="02020603050405020304" pitchFamily="18" charset="0"/>
                <a:ea typeface="宋体" panose="02010600030101010101" pitchFamily="2" charset="-122"/>
              </a:defRPr>
            </a:lvl3pPr>
            <a:lvl4pPr marL="1600200" indent="-228600" eaLnBrk="0" hangingPunct="0">
              <a:defRPr sz="4000" b="1">
                <a:solidFill>
                  <a:srgbClr val="000000"/>
                </a:solidFill>
                <a:latin typeface="Times New Roman" panose="02020603050405020304" pitchFamily="18" charset="0"/>
                <a:ea typeface="宋体" panose="02010600030101010101" pitchFamily="2" charset="-122"/>
              </a:defRPr>
            </a:lvl4pPr>
            <a:lvl5pPr marL="2057400" indent="-228600" eaLnBrk="0" hangingPunct="0">
              <a:defRPr sz="4000" b="1">
                <a:solidFill>
                  <a:srgbClr val="00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4000" b="1">
                <a:solidFill>
                  <a:srgbClr val="00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4000" b="1">
                <a:solidFill>
                  <a:srgbClr val="00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4000" b="1">
                <a:solidFill>
                  <a:srgbClr val="00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4000" b="1">
                <a:solidFill>
                  <a:srgbClr val="000000"/>
                </a:solidFill>
                <a:latin typeface="Times New Roman" panose="02020603050405020304" pitchFamily="18" charset="0"/>
                <a:ea typeface="宋体" panose="02010600030101010101" pitchFamily="2" charset="-122"/>
              </a:defRPr>
            </a:lvl9pPr>
          </a:lstStyle>
          <a:p>
            <a:pPr eaLnBrk="1" hangingPunct="1">
              <a:lnSpc>
                <a:spcPct val="90000"/>
              </a:lnSpc>
              <a:spcBef>
                <a:spcPct val="20000"/>
              </a:spcBef>
              <a:buClr>
                <a:schemeClr val="tx1"/>
              </a:buClr>
              <a:buFont typeface="Wingdings" panose="05000000000000000000" pitchFamily="2" charset="2"/>
              <a:buChar char="v"/>
            </a:pPr>
            <a:r>
              <a:rPr lang="en-US" altLang="zh-CN" sz="2400" dirty="0">
                <a:ea typeface="楷体" panose="02010609060101010101" pitchFamily="49" charset="-122"/>
                <a:cs typeface="Times New Roman" panose="02020603050405020304" pitchFamily="18" charset="0"/>
              </a:rPr>
              <a:t>C:Chl a=25 (</a:t>
            </a:r>
            <a:r>
              <a:rPr lang="en-US" altLang="zh-CN" sz="2400" dirty="0" err="1">
                <a:ea typeface="楷体" panose="02010609060101010101" pitchFamily="49" charset="-122"/>
                <a:cs typeface="Times New Roman" panose="02020603050405020304" pitchFamily="18" charset="0"/>
              </a:rPr>
              <a:t>Gosselain</a:t>
            </a:r>
            <a:r>
              <a:rPr lang="en-US" altLang="zh-CN" sz="2400" dirty="0">
                <a:ea typeface="楷体" panose="02010609060101010101" pitchFamily="49" charset="-122"/>
                <a:cs typeface="Times New Roman" panose="02020603050405020304" pitchFamily="18" charset="0"/>
              </a:rPr>
              <a:t> et al., 2000)</a:t>
            </a:r>
          </a:p>
          <a:p>
            <a:pPr eaLnBrk="1" hangingPunct="1">
              <a:lnSpc>
                <a:spcPct val="90000"/>
              </a:lnSpc>
              <a:spcBef>
                <a:spcPct val="20000"/>
              </a:spcBef>
              <a:buClr>
                <a:schemeClr val="tx1"/>
              </a:buClr>
              <a:buFont typeface="Wingdings" panose="05000000000000000000" pitchFamily="2" charset="2"/>
              <a:buChar char="v"/>
            </a:pPr>
            <a:r>
              <a:rPr lang="en-US" altLang="zh-CN" sz="2400" dirty="0">
                <a:ea typeface="楷体" panose="02010609060101010101" pitchFamily="49" charset="-122"/>
                <a:cs typeface="Times New Roman" panose="02020603050405020304" pitchFamily="18" charset="0"/>
              </a:rPr>
              <a:t>phytoplankton may contribute 12.2–71.4% of POC, with an average of 36.7% in the PRD (Li et al., 2014).</a:t>
            </a:r>
            <a:endParaRPr lang="zh-CN" altLang="en-US" sz="2400" dirty="0">
              <a:ea typeface="楷体" panose="02010609060101010101" pitchFamily="49" charset="-122"/>
              <a:cs typeface="Times New Roman" panose="02020603050405020304" pitchFamily="18" charset="0"/>
            </a:endParaRPr>
          </a:p>
        </p:txBody>
      </p:sp>
      <p:sp>
        <p:nvSpPr>
          <p:cNvPr id="8" name="Rectangle 5">
            <a:extLst>
              <a:ext uri="{FF2B5EF4-FFF2-40B4-BE49-F238E27FC236}">
                <a16:creationId xmlns="" xmlns:a16="http://schemas.microsoft.com/office/drawing/2014/main" id="{2D15507B-7E95-42C3-99F9-9BF6E4F59797}"/>
              </a:ext>
            </a:extLst>
          </p:cNvPr>
          <p:cNvSpPr>
            <a:spLocks noChangeArrowheads="1"/>
          </p:cNvSpPr>
          <p:nvPr/>
        </p:nvSpPr>
        <p:spPr bwMode="auto">
          <a:xfrm>
            <a:off x="5724128" y="2130714"/>
            <a:ext cx="2691408" cy="43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4000" b="1">
                <a:solidFill>
                  <a:srgbClr val="000000"/>
                </a:solidFill>
                <a:latin typeface="Times New Roman" panose="02020603050405020304" pitchFamily="18" charset="0"/>
                <a:ea typeface="宋体" panose="02010600030101010101" pitchFamily="2" charset="-122"/>
              </a:defRPr>
            </a:lvl1pPr>
            <a:lvl2pPr marL="742950" indent="-285750" eaLnBrk="0" hangingPunct="0">
              <a:defRPr sz="4000" b="1">
                <a:solidFill>
                  <a:srgbClr val="000000"/>
                </a:solidFill>
                <a:latin typeface="Times New Roman" panose="02020603050405020304" pitchFamily="18" charset="0"/>
                <a:ea typeface="宋体" panose="02010600030101010101" pitchFamily="2" charset="-122"/>
              </a:defRPr>
            </a:lvl2pPr>
            <a:lvl3pPr marL="1143000" indent="-228600" eaLnBrk="0" hangingPunct="0">
              <a:defRPr sz="4000" b="1">
                <a:solidFill>
                  <a:srgbClr val="000000"/>
                </a:solidFill>
                <a:latin typeface="Times New Roman" panose="02020603050405020304" pitchFamily="18" charset="0"/>
                <a:ea typeface="宋体" panose="02010600030101010101" pitchFamily="2" charset="-122"/>
              </a:defRPr>
            </a:lvl3pPr>
            <a:lvl4pPr marL="1600200" indent="-228600" eaLnBrk="0" hangingPunct="0">
              <a:defRPr sz="4000" b="1">
                <a:solidFill>
                  <a:srgbClr val="000000"/>
                </a:solidFill>
                <a:latin typeface="Times New Roman" panose="02020603050405020304" pitchFamily="18" charset="0"/>
                <a:ea typeface="宋体" panose="02010600030101010101" pitchFamily="2" charset="-122"/>
              </a:defRPr>
            </a:lvl4pPr>
            <a:lvl5pPr marL="2057400" indent="-228600" eaLnBrk="0" hangingPunct="0">
              <a:defRPr sz="4000" b="1">
                <a:solidFill>
                  <a:srgbClr val="00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4000" b="1">
                <a:solidFill>
                  <a:srgbClr val="00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4000" b="1">
                <a:solidFill>
                  <a:srgbClr val="00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4000" b="1">
                <a:solidFill>
                  <a:srgbClr val="00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4000" b="1">
                <a:solidFill>
                  <a:srgbClr val="000000"/>
                </a:solidFill>
                <a:latin typeface="Times New Roman" panose="02020603050405020304" pitchFamily="18" charset="0"/>
                <a:ea typeface="宋体" panose="02010600030101010101" pitchFamily="2" charset="-122"/>
              </a:defRPr>
            </a:lvl9pPr>
          </a:lstStyle>
          <a:p>
            <a:pPr eaLnBrk="1" hangingPunct="1">
              <a:lnSpc>
                <a:spcPct val="90000"/>
              </a:lnSpc>
              <a:spcBef>
                <a:spcPct val="20000"/>
              </a:spcBef>
              <a:buClr>
                <a:schemeClr val="tx1"/>
              </a:buClr>
              <a:buFont typeface="Wingdings" panose="05000000000000000000" pitchFamily="2" charset="2"/>
              <a:buChar char="v"/>
            </a:pPr>
            <a:r>
              <a:rPr lang="en-US" altLang="zh-CN" sz="2400" dirty="0">
                <a:ea typeface="楷体" panose="02010609060101010101" pitchFamily="49" charset="-122"/>
                <a:cs typeface="Times New Roman" panose="02020603050405020304" pitchFamily="18" charset="0"/>
              </a:rPr>
              <a:t>1.17-135 </a:t>
            </a:r>
            <a:r>
              <a:rPr lang="en-US" altLang="zh-CN" sz="2400" dirty="0" err="1">
                <a:ea typeface="楷体" panose="02010609060101010101" pitchFamily="49" charset="-122"/>
                <a:cs typeface="Times New Roman" panose="02020603050405020304" pitchFamily="18" charset="0"/>
              </a:rPr>
              <a:t>μg</a:t>
            </a:r>
            <a:r>
              <a:rPr lang="en-US" altLang="zh-CN" sz="2400" dirty="0">
                <a:ea typeface="楷体" panose="02010609060101010101" pitchFamily="49" charset="-122"/>
                <a:cs typeface="Times New Roman" panose="02020603050405020304" pitchFamily="18" charset="0"/>
              </a:rPr>
              <a:t>/L</a:t>
            </a:r>
          </a:p>
        </p:txBody>
      </p:sp>
      <p:sp>
        <p:nvSpPr>
          <p:cNvPr id="7" name="TextBox 10">
            <a:extLst>
              <a:ext uri="{FF2B5EF4-FFF2-40B4-BE49-F238E27FC236}">
                <a16:creationId xmlns="" xmlns:a16="http://schemas.microsoft.com/office/drawing/2014/main" id="{CDDC1599-AB8A-4519-98C3-4C00C91F2A0A}"/>
              </a:ext>
            </a:extLst>
          </p:cNvPr>
          <p:cNvSpPr txBox="1">
            <a:spLocks noChangeArrowheads="1"/>
          </p:cNvSpPr>
          <p:nvPr/>
        </p:nvSpPr>
        <p:spPr bwMode="auto">
          <a:xfrm>
            <a:off x="-8120" y="172742"/>
            <a:ext cx="9152120" cy="569387"/>
          </a:xfrm>
          <a:prstGeom prst="rect">
            <a:avLst/>
          </a:prstGeom>
          <a:noFill/>
          <a:ln w="9525">
            <a:noFill/>
            <a:miter lim="800000"/>
            <a:headEnd/>
            <a:tailEnd/>
          </a:ln>
        </p:spPr>
        <p:txBody>
          <a:bodyPr wrap="square">
            <a:spAutoFit/>
          </a:bodyPr>
          <a:lstStyle/>
          <a:p>
            <a:pPr algn="ctr">
              <a:defRPr/>
            </a:pPr>
            <a:r>
              <a:rPr kumimoji="1" lang="en-US" altLang="zh-CN" sz="3100" dirty="0">
                <a:solidFill>
                  <a:srgbClr val="0000CC"/>
                </a:solidFill>
                <a:cs typeface="Times New Roman" panose="02020603050405020304" pitchFamily="18" charset="0"/>
              </a:rPr>
              <a:t>Sources and chemical structures of COM and POM</a:t>
            </a:r>
            <a:endParaRPr kumimoji="1" lang="zh-CN" altLang="en-US" sz="3100" dirty="0">
              <a:solidFill>
                <a:srgbClr val="0000CC"/>
              </a:solidFill>
              <a:cs typeface="Times New Roman" panose="02020603050405020304" pitchFamily="18" charset="0"/>
            </a:endParaRPr>
          </a:p>
        </p:txBody>
      </p:sp>
      <p:sp>
        <p:nvSpPr>
          <p:cNvPr id="9" name="Line 4">
            <a:extLst>
              <a:ext uri="{FF2B5EF4-FFF2-40B4-BE49-F238E27FC236}">
                <a16:creationId xmlns="" xmlns:a16="http://schemas.microsoft.com/office/drawing/2014/main" id="{C13D124A-CABE-49BD-962D-BE6514C22D0D}"/>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Tree>
    <p:extLst>
      <p:ext uri="{BB962C8B-B14F-4D97-AF65-F5344CB8AC3E}">
        <p14:creationId xmlns:p14="http://schemas.microsoft.com/office/powerpoint/2010/main" val="1896539825"/>
      </p:ext>
    </p:extLst>
  </p:cSld>
  <p:clrMapOvr>
    <a:masterClrMapping/>
  </p:clrMapOvr>
  <mc:AlternateContent xmlns:mc="http://schemas.openxmlformats.org/markup-compatibility/2006" xmlns:p14="http://schemas.microsoft.com/office/powerpoint/2010/main">
    <mc:Choice Requires="p14">
      <p:transition spd="slow" p14:dur="2000" advClick="0" advTm="39747"/>
    </mc:Choice>
    <mc:Fallback xmlns="">
      <p:transition spd="slow" advClick="0" advTm="3974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61210" y="148807"/>
            <a:ext cx="8991600" cy="7620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defRPr/>
            </a:pPr>
            <a:r>
              <a:rPr kumimoji="1" lang="en-US" altLang="zh-CN" sz="3400" b="1" dirty="0">
                <a:solidFill>
                  <a:srgbClr val="0000CC"/>
                </a:solidFill>
                <a:latin typeface="Times New Roman" pitchFamily="18" charset="0"/>
                <a:ea typeface="宋体" pitchFamily="2" charset="-122"/>
                <a:cs typeface="Times New Roman" panose="02020603050405020304" pitchFamily="18" charset="0"/>
              </a:rPr>
              <a:t>Sources, Composition, and Transformation of NOM</a:t>
            </a:r>
            <a:endParaRPr kumimoji="1" lang="zh-CN" altLang="en-US" sz="3400" b="1" dirty="0">
              <a:solidFill>
                <a:srgbClr val="0000CC"/>
              </a:solidFill>
              <a:latin typeface="Times New Roman" pitchFamily="18" charset="0"/>
              <a:ea typeface="宋体" pitchFamily="2" charset="-122"/>
              <a:cs typeface="Times New Roman" panose="02020603050405020304" pitchFamily="18" charset="0"/>
            </a:endParaRPr>
          </a:p>
        </p:txBody>
      </p:sp>
      <p:sp>
        <p:nvSpPr>
          <p:cNvPr id="12" name="Rectangle 2"/>
          <p:cNvSpPr txBox="1">
            <a:spLocks noChangeArrowheads="1"/>
          </p:cNvSpPr>
          <p:nvPr/>
        </p:nvSpPr>
        <p:spPr bwMode="auto">
          <a:xfrm>
            <a:off x="0" y="4800600"/>
            <a:ext cx="4800600" cy="1143000"/>
          </a:xfrm>
          <a:prstGeom prst="rect">
            <a:avLst/>
          </a:prstGeom>
          <a:noFill/>
          <a:ln>
            <a:miter lim="800000"/>
            <a:headEnd/>
            <a:tailEnd/>
          </a:ln>
        </p:spPr>
        <p:txBody>
          <a:bodyPr/>
          <a:lstStyle/>
          <a:p>
            <a:pPr>
              <a:defRPr/>
            </a:pPr>
            <a:endParaRPr lang="zh-CN" altLang="en-US" kern="0" dirty="0">
              <a:solidFill>
                <a:schemeClr val="hlink"/>
              </a:solidFill>
              <a:ea typeface="楷体" pitchFamily="49" charset="-122"/>
              <a:cs typeface="+mj-cs"/>
            </a:endParaRPr>
          </a:p>
        </p:txBody>
      </p:sp>
      <p:pic>
        <p:nvPicPr>
          <p:cNvPr id="29701" name="Picture 10" descr="C:\Users\Administrator\Desktop\14_meitu_1.jpg"/>
          <p:cNvPicPr>
            <a:picLocks noChangeAspect="1" noChangeArrowheads="1"/>
          </p:cNvPicPr>
          <p:nvPr/>
        </p:nvPicPr>
        <p:blipFill>
          <a:blip r:embed="rId3" cstate="print"/>
          <a:srcRect/>
          <a:stretch>
            <a:fillRect/>
          </a:stretch>
        </p:blipFill>
        <p:spPr bwMode="auto">
          <a:xfrm>
            <a:off x="1524000" y="1676400"/>
            <a:ext cx="4876800" cy="3424238"/>
          </a:xfrm>
          <a:prstGeom prst="rect">
            <a:avLst/>
          </a:prstGeom>
          <a:noFill/>
          <a:ln w="9525">
            <a:noFill/>
            <a:miter lim="800000"/>
            <a:headEnd/>
            <a:tailEnd/>
          </a:ln>
        </p:spPr>
      </p:pic>
      <p:sp>
        <p:nvSpPr>
          <p:cNvPr id="16" name="左大括号 15"/>
          <p:cNvSpPr/>
          <p:nvPr/>
        </p:nvSpPr>
        <p:spPr bwMode="auto">
          <a:xfrm flipH="1">
            <a:off x="2667000" y="3429000"/>
            <a:ext cx="228600" cy="3657600"/>
          </a:xfrm>
          <a:prstGeom prst="leftBrace">
            <a:avLst/>
          </a:prstGeom>
          <a:noFill/>
          <a:ln w="22225" cap="flat" cmpd="sng" algn="ctr">
            <a:solidFill>
              <a:srgbClr val="000000"/>
            </a:solidFill>
            <a:prstDash val="solid"/>
            <a:round/>
            <a:headEnd type="none" w="med" len="med"/>
            <a:tailEnd type="none" w="med" len="med"/>
          </a:ln>
          <a:effectLst>
            <a:outerShdw dist="38100" dir="5400000" rotWithShape="0">
              <a:schemeClr val="bg2">
                <a:alpha val="43137"/>
              </a:schemeClr>
            </a:outerShdw>
          </a:effectLst>
          <a:scene3d>
            <a:camera prst="orthographicFront">
              <a:rot lat="0" lon="0" rev="5400000"/>
            </a:camera>
            <a:lightRig rig="threePt" dir="t"/>
          </a:scene3d>
        </p:spPr>
        <p:txBody>
          <a:bodyPr wrap="none" anchor="ctr"/>
          <a:lstStyle/>
          <a:p>
            <a:pPr marL="342900" indent="-342900" algn="ctr">
              <a:lnSpc>
                <a:spcPct val="80000"/>
              </a:lnSpc>
              <a:spcBef>
                <a:spcPct val="20000"/>
              </a:spcBef>
              <a:buClr>
                <a:schemeClr val="tx1"/>
              </a:buClr>
              <a:buFont typeface="Wingdings" pitchFamily="2" charset="2"/>
              <a:buChar char="v"/>
              <a:defRPr/>
            </a:pPr>
            <a:endParaRPr lang="zh-CN" altLang="en-US" dirty="0"/>
          </a:p>
        </p:txBody>
      </p:sp>
      <p:sp>
        <p:nvSpPr>
          <p:cNvPr id="21" name="矩形 20"/>
          <p:cNvSpPr/>
          <p:nvPr/>
        </p:nvSpPr>
        <p:spPr bwMode="auto">
          <a:xfrm>
            <a:off x="3352800" y="4800600"/>
            <a:ext cx="1676400" cy="228600"/>
          </a:xfrm>
          <a:prstGeom prst="rect">
            <a:avLst/>
          </a:prstGeom>
          <a:solidFill>
            <a:schemeClr val="accent5">
              <a:lumMod val="20000"/>
              <a:lumOff val="80000"/>
              <a:alpha val="0"/>
            </a:schemeClr>
          </a:solidFill>
          <a:ln w="9525" cap="flat" cmpd="sng" algn="ctr">
            <a:solidFill>
              <a:srgbClr val="000000"/>
            </a:solidFill>
            <a:prstDash val="solid"/>
            <a:round/>
            <a:headEnd type="none" w="med" len="med"/>
            <a:tailEnd type="triangle" w="med" len="med"/>
          </a:ln>
          <a:effectLst>
            <a:outerShdw dist="38100" dir="5400000" rotWithShape="0">
              <a:schemeClr val="bg2">
                <a:alpha val="43137"/>
              </a:schemeClr>
            </a:outerShdw>
          </a:effectLst>
        </p:spPr>
        <p:txBody>
          <a:bodyPr wrap="none" anchor="ctr"/>
          <a:lstStyle/>
          <a:p>
            <a:pPr marL="342900" indent="-342900" algn="ctr">
              <a:lnSpc>
                <a:spcPct val="80000"/>
              </a:lnSpc>
              <a:spcBef>
                <a:spcPct val="20000"/>
              </a:spcBef>
              <a:buClr>
                <a:schemeClr val="tx1"/>
              </a:buClr>
              <a:buFont typeface="Wingdings" pitchFamily="2" charset="2"/>
              <a:buChar char="v"/>
              <a:defRPr/>
            </a:pPr>
            <a:endParaRPr lang="zh-CN" altLang="en-US"/>
          </a:p>
        </p:txBody>
      </p:sp>
      <p:cxnSp>
        <p:nvCxnSpPr>
          <p:cNvPr id="23" name="直接箭头连接符 22"/>
          <p:cNvCxnSpPr/>
          <p:nvPr/>
        </p:nvCxnSpPr>
        <p:spPr bwMode="auto">
          <a:xfrm>
            <a:off x="5105400" y="4914900"/>
            <a:ext cx="1600200" cy="0"/>
          </a:xfrm>
          <a:prstGeom prst="straightConnector1">
            <a:avLst/>
          </a:prstGeom>
          <a:solidFill>
            <a:srgbClr val="00FFFF"/>
          </a:solidFill>
          <a:ln w="19050" cap="flat" cmpd="sng" algn="ctr">
            <a:solidFill>
              <a:srgbClr val="000000"/>
            </a:solidFill>
            <a:prstDash val="solid"/>
            <a:round/>
            <a:headEnd type="none" w="med" len="med"/>
            <a:tailEnd type="arrow"/>
          </a:ln>
          <a:effectLst>
            <a:outerShdw dist="38100" dir="5400000" rotWithShape="0">
              <a:schemeClr val="bg2">
                <a:alpha val="43137"/>
              </a:schemeClr>
            </a:outerShdw>
          </a:effectLst>
        </p:spPr>
      </p:cxnSp>
      <p:sp>
        <p:nvSpPr>
          <p:cNvPr id="28" name="内容占位符 2"/>
          <p:cNvSpPr txBox="1">
            <a:spLocks/>
          </p:cNvSpPr>
          <p:nvPr/>
        </p:nvSpPr>
        <p:spPr bwMode="auto">
          <a:xfrm>
            <a:off x="7086600" y="4031412"/>
            <a:ext cx="2286000" cy="1828800"/>
          </a:xfrm>
          <a:prstGeom prst="rect">
            <a:avLst/>
          </a:prstGeom>
          <a:noFill/>
          <a:ln>
            <a:miter lim="800000"/>
            <a:headEnd/>
            <a:tailEnd/>
          </a:ln>
        </p:spPr>
        <p:txBody>
          <a:bodyPr/>
          <a:lstStyle/>
          <a:p>
            <a:pPr marL="342900" indent="-342900" eaLnBrk="0" hangingPunct="0">
              <a:spcBef>
                <a:spcPct val="20000"/>
              </a:spcBef>
              <a:buClr>
                <a:schemeClr val="tx1"/>
              </a:buClr>
              <a:buFont typeface="Wingdings" pitchFamily="2" charset="2"/>
              <a:buChar char="v"/>
              <a:defRPr/>
            </a:pPr>
            <a:r>
              <a:rPr lang="en-US" altLang="zh-CN" sz="2000" kern="0" dirty="0">
                <a:ea typeface="楷体" pitchFamily="49" charset="-122"/>
                <a:cs typeface="Times New Roman" pitchFamily="18" charset="0"/>
              </a:rPr>
              <a:t>RO</a:t>
            </a:r>
          </a:p>
          <a:p>
            <a:pPr marL="342900" indent="-342900" eaLnBrk="0" hangingPunct="0">
              <a:spcBef>
                <a:spcPct val="20000"/>
              </a:spcBef>
              <a:buClr>
                <a:schemeClr val="tx1"/>
              </a:buClr>
              <a:buFont typeface="Wingdings" pitchFamily="2" charset="2"/>
              <a:buChar char="v"/>
              <a:defRPr/>
            </a:pPr>
            <a:r>
              <a:rPr lang="en-US" altLang="zh-CN" sz="2000" kern="0" dirty="0">
                <a:ea typeface="楷体" pitchFamily="49" charset="-122"/>
                <a:cs typeface="Times New Roman" pitchFamily="18" charset="0"/>
              </a:rPr>
              <a:t>XAD resins</a:t>
            </a:r>
          </a:p>
          <a:p>
            <a:pPr marL="342900" indent="-342900" eaLnBrk="0" hangingPunct="0">
              <a:spcBef>
                <a:spcPct val="20000"/>
              </a:spcBef>
              <a:buClr>
                <a:schemeClr val="tx1"/>
              </a:buClr>
              <a:buFont typeface="Wingdings" pitchFamily="2" charset="2"/>
              <a:buChar char="v"/>
              <a:defRPr/>
            </a:pPr>
            <a:r>
              <a:rPr lang="en-US" altLang="zh-CN" sz="2000" kern="0" dirty="0">
                <a:ea typeface="楷体" pitchFamily="49" charset="-122"/>
                <a:cs typeface="Times New Roman" pitchFamily="18" charset="0"/>
              </a:rPr>
              <a:t>Ultra high speed </a:t>
            </a:r>
            <a:r>
              <a:rPr lang="en-US" altLang="zh-CN" sz="2000" kern="0" dirty="0" err="1">
                <a:ea typeface="楷体" pitchFamily="49" charset="-122"/>
                <a:cs typeface="Times New Roman" pitchFamily="18" charset="0"/>
              </a:rPr>
              <a:t>centrafugation</a:t>
            </a:r>
            <a:endParaRPr lang="en-US" altLang="zh-CN" sz="2000" kern="0" dirty="0">
              <a:ea typeface="楷体" pitchFamily="49" charset="-122"/>
              <a:cs typeface="Times New Roman" pitchFamily="18" charset="0"/>
            </a:endParaRPr>
          </a:p>
          <a:p>
            <a:pPr marL="342900" indent="-342900" eaLnBrk="0" hangingPunct="0">
              <a:spcBef>
                <a:spcPct val="20000"/>
              </a:spcBef>
              <a:buClr>
                <a:schemeClr val="tx1"/>
              </a:buClr>
              <a:buFont typeface="Wingdings" pitchFamily="2" charset="2"/>
              <a:buChar char="v"/>
              <a:defRPr/>
            </a:pPr>
            <a:r>
              <a:rPr lang="en-US" altLang="zh-CN" sz="2000" kern="0" dirty="0" err="1">
                <a:ea typeface="楷体" pitchFamily="49" charset="-122"/>
                <a:cs typeface="Times New Roman" pitchFamily="18" charset="0"/>
              </a:rPr>
              <a:t>ultrafiltration</a:t>
            </a:r>
            <a:endParaRPr lang="en-US" altLang="zh-CN" sz="2000" kern="0" dirty="0">
              <a:ea typeface="楷体" pitchFamily="49" charset="-122"/>
              <a:cs typeface="Times New Roman" pitchFamily="18" charset="0"/>
            </a:endParaRPr>
          </a:p>
          <a:p>
            <a:pPr marL="342900" indent="-342900" eaLnBrk="0" hangingPunct="0">
              <a:spcBef>
                <a:spcPct val="20000"/>
              </a:spcBef>
              <a:buClr>
                <a:schemeClr val="tx1"/>
              </a:buClr>
              <a:buFont typeface="Wingdings" pitchFamily="2" charset="2"/>
              <a:buChar char="v"/>
              <a:defRPr/>
            </a:pPr>
            <a:endParaRPr lang="en-US" altLang="zh-CN" sz="2400" kern="0" dirty="0">
              <a:latin typeface="楷体" pitchFamily="49" charset="-122"/>
              <a:ea typeface="楷体" pitchFamily="49" charset="-122"/>
            </a:endParaRPr>
          </a:p>
        </p:txBody>
      </p:sp>
      <p:sp>
        <p:nvSpPr>
          <p:cNvPr id="36" name="矩形 35"/>
          <p:cNvSpPr/>
          <p:nvPr/>
        </p:nvSpPr>
        <p:spPr bwMode="auto">
          <a:xfrm>
            <a:off x="2057400" y="4800600"/>
            <a:ext cx="1219200" cy="228600"/>
          </a:xfrm>
          <a:prstGeom prst="rect">
            <a:avLst/>
          </a:prstGeom>
          <a:solidFill>
            <a:schemeClr val="accent5">
              <a:lumMod val="20000"/>
              <a:lumOff val="80000"/>
              <a:alpha val="0"/>
            </a:schemeClr>
          </a:solidFill>
          <a:ln w="15875" cap="flat" cmpd="sng" algn="ctr">
            <a:solidFill>
              <a:srgbClr val="000000"/>
            </a:solidFill>
            <a:prstDash val="solid"/>
            <a:round/>
            <a:headEnd type="none" w="med" len="med"/>
            <a:tailEnd type="triangle" w="med" len="med"/>
          </a:ln>
          <a:effectLst>
            <a:outerShdw dist="38100" dir="5400000" rotWithShape="0">
              <a:schemeClr val="bg2">
                <a:alpha val="43137"/>
              </a:schemeClr>
            </a:outerShdw>
          </a:effectLst>
        </p:spPr>
        <p:txBody>
          <a:bodyPr wrap="none" anchor="ctr"/>
          <a:lstStyle/>
          <a:p>
            <a:pPr marL="342900" indent="-342900" algn="ctr">
              <a:lnSpc>
                <a:spcPct val="80000"/>
              </a:lnSpc>
              <a:spcBef>
                <a:spcPct val="20000"/>
              </a:spcBef>
              <a:buClr>
                <a:schemeClr val="tx1"/>
              </a:buClr>
              <a:buFont typeface="Wingdings" pitchFamily="2" charset="2"/>
              <a:buChar char="v"/>
              <a:defRPr/>
            </a:pPr>
            <a:endParaRPr lang="zh-CN" altLang="en-US" dirty="0"/>
          </a:p>
        </p:txBody>
      </p:sp>
      <p:sp>
        <p:nvSpPr>
          <p:cNvPr id="18" name="左大括号 17"/>
          <p:cNvSpPr/>
          <p:nvPr/>
        </p:nvSpPr>
        <p:spPr bwMode="auto">
          <a:xfrm rot="16200000" flipH="1">
            <a:off x="7010400" y="3962400"/>
            <a:ext cx="228600" cy="1905000"/>
          </a:xfrm>
          <a:prstGeom prst="leftBrace">
            <a:avLst>
              <a:gd name="adj1" fmla="val 8333"/>
              <a:gd name="adj2" fmla="val 47714"/>
            </a:avLst>
          </a:prstGeom>
          <a:noFill/>
          <a:ln w="22225" cap="flat" cmpd="sng" algn="ctr">
            <a:solidFill>
              <a:srgbClr val="000000"/>
            </a:solidFill>
            <a:prstDash val="solid"/>
            <a:round/>
            <a:headEnd type="none" w="med" len="med"/>
            <a:tailEnd type="none" w="med" len="med"/>
          </a:ln>
          <a:effectLst>
            <a:outerShdw dist="38100" dir="5400000" rotWithShape="0">
              <a:schemeClr val="bg2">
                <a:alpha val="43137"/>
              </a:schemeClr>
            </a:outerShdw>
          </a:effectLst>
          <a:scene3d>
            <a:camera prst="orthographicFront">
              <a:rot lat="0" lon="0" rev="5400000"/>
            </a:camera>
            <a:lightRig rig="threePt" dir="t"/>
          </a:scene3d>
        </p:spPr>
        <p:txBody>
          <a:bodyPr wrap="none" anchor="ctr"/>
          <a:lstStyle/>
          <a:p>
            <a:pPr marL="342900" indent="-342900" algn="ctr">
              <a:lnSpc>
                <a:spcPct val="80000"/>
              </a:lnSpc>
              <a:spcBef>
                <a:spcPct val="20000"/>
              </a:spcBef>
              <a:buClr>
                <a:schemeClr val="tx1"/>
              </a:buClr>
              <a:buFont typeface="Wingdings" pitchFamily="2" charset="2"/>
              <a:buChar char="v"/>
              <a:defRPr/>
            </a:pPr>
            <a:endParaRPr lang="zh-CN" altLang="en-US" dirty="0"/>
          </a:p>
        </p:txBody>
      </p:sp>
      <p:graphicFrame>
        <p:nvGraphicFramePr>
          <p:cNvPr id="19" name="图示 18"/>
          <p:cNvGraphicFramePr/>
          <p:nvPr>
            <p:extLst>
              <p:ext uri="{D42A27DB-BD31-4B8C-83A1-F6EECF244321}">
                <p14:modId xmlns:p14="http://schemas.microsoft.com/office/powerpoint/2010/main" val="852904476"/>
              </p:ext>
            </p:extLst>
          </p:nvPr>
        </p:nvGraphicFramePr>
        <p:xfrm>
          <a:off x="-211347" y="5410200"/>
          <a:ext cx="6096000" cy="137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Line 4">
            <a:extLst>
              <a:ext uri="{FF2B5EF4-FFF2-40B4-BE49-F238E27FC236}">
                <a16:creationId xmlns="" xmlns:a16="http://schemas.microsoft.com/office/drawing/2014/main" id="{419AE148-4B2D-484E-B612-6906A36A6AF1}"/>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对象 3"/>
          <p:cNvGraphicFramePr>
            <a:graphicFrameLocks noChangeAspect="1"/>
          </p:cNvGraphicFramePr>
          <p:nvPr>
            <p:extLst>
              <p:ext uri="{D42A27DB-BD31-4B8C-83A1-F6EECF244321}">
                <p14:modId xmlns:p14="http://schemas.microsoft.com/office/powerpoint/2010/main" val="1745552585"/>
              </p:ext>
            </p:extLst>
          </p:nvPr>
        </p:nvGraphicFramePr>
        <p:xfrm>
          <a:off x="306388" y="4010025"/>
          <a:ext cx="3811587" cy="2840038"/>
        </p:xfrm>
        <a:graphic>
          <a:graphicData uri="http://schemas.openxmlformats.org/presentationml/2006/ole">
            <mc:AlternateContent xmlns:mc="http://schemas.openxmlformats.org/markup-compatibility/2006">
              <mc:Choice xmlns:v="urn:schemas-microsoft-com:vml" Requires="v">
                <p:oleObj spid="_x0000_s149518" r:id="rId4" imgW="5607000" imgH="4180320" progId="">
                  <p:embed/>
                </p:oleObj>
              </mc:Choice>
              <mc:Fallback>
                <p:oleObj r:id="rId4" imgW="5607000" imgH="41803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88" y="4010025"/>
                        <a:ext cx="3811587" cy="284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1" name="对象 1"/>
          <p:cNvGraphicFramePr>
            <a:graphicFrameLocks noChangeAspect="1"/>
          </p:cNvGraphicFramePr>
          <p:nvPr/>
        </p:nvGraphicFramePr>
        <p:xfrm>
          <a:off x="222250" y="1263650"/>
          <a:ext cx="3816350" cy="3063875"/>
        </p:xfrm>
        <a:graphic>
          <a:graphicData uri="http://schemas.openxmlformats.org/presentationml/2006/ole">
            <mc:AlternateContent xmlns:mc="http://schemas.openxmlformats.org/markup-compatibility/2006">
              <mc:Choice xmlns:v="urn:schemas-microsoft-com:vml" Requires="v">
                <p:oleObj spid="_x0000_s149519" r:id="rId6" imgW="5490720" imgH="4401720" progId="">
                  <p:embed/>
                </p:oleObj>
              </mc:Choice>
              <mc:Fallback>
                <p:oleObj r:id="rId6" imgW="5490720" imgH="44017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0" y="1263650"/>
                        <a:ext cx="3816350" cy="306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3" name="Rectangle 2"/>
          <p:cNvSpPr>
            <a:spLocks noChangeArrowheads="1"/>
          </p:cNvSpPr>
          <p:nvPr/>
        </p:nvSpPr>
        <p:spPr bwMode="auto">
          <a:xfrm flipV="1">
            <a:off x="2124075" y="-34925"/>
            <a:ext cx="8116888"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宋体" pitchFamily="2" charset="-122"/>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宋体" pitchFamily="2" charset="-122"/>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宋体" pitchFamily="2" charset="-122"/>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宋体" pitchFamily="2" charset="-122"/>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pitchFamily="2" charset="-122"/>
              </a:defRPr>
            </a:lvl9pPr>
          </a:lstStyle>
          <a:p>
            <a:pPr>
              <a:spcBef>
                <a:spcPct val="0"/>
              </a:spcBef>
              <a:buClrTx/>
              <a:buSzTx/>
              <a:buFontTx/>
              <a:buNone/>
            </a:pPr>
            <a:endParaRPr lang="zh-CN" altLang="en-US" sz="2400"/>
          </a:p>
        </p:txBody>
      </p:sp>
      <p:graphicFrame>
        <p:nvGraphicFramePr>
          <p:cNvPr id="17414" name="对象 2"/>
          <p:cNvGraphicFramePr>
            <a:graphicFrameLocks noChangeAspect="1"/>
          </p:cNvGraphicFramePr>
          <p:nvPr/>
        </p:nvGraphicFramePr>
        <p:xfrm>
          <a:off x="4038600" y="1287463"/>
          <a:ext cx="3717925" cy="2954337"/>
        </p:xfrm>
        <a:graphic>
          <a:graphicData uri="http://schemas.openxmlformats.org/presentationml/2006/ole">
            <mc:AlternateContent xmlns:mc="http://schemas.openxmlformats.org/markup-compatibility/2006">
              <mc:Choice xmlns:v="urn:schemas-microsoft-com:vml" Requires="v">
                <p:oleObj spid="_x0000_s149520" r:id="rId8" imgW="5566680" imgH="4430880" progId="">
                  <p:embed/>
                </p:oleObj>
              </mc:Choice>
              <mc:Fallback>
                <p:oleObj r:id="rId8" imgW="5566680" imgH="44308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1287463"/>
                        <a:ext cx="3717925" cy="2954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a:extLst/>
          </p:cNvPr>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txBody>
          <a:bodyPr wrap="none" anchor="ctr">
            <a:spAutoFit/>
          </a:bodyPr>
          <a:lstStyle/>
          <a:p>
            <a:pPr>
              <a:defRPr/>
            </a:pPr>
            <a:endParaRPr lang="zh-CN" altLang="en-US"/>
          </a:p>
        </p:txBody>
      </p:sp>
      <p:sp>
        <p:nvSpPr>
          <p:cNvPr id="6" name="Rectangle 5">
            <a:extLst/>
          </p:cNvPr>
          <p:cNvSpPr>
            <a:spLocks noChangeArrowheads="1"/>
          </p:cNvSpPr>
          <p:nvPr/>
        </p:nvSpPr>
        <p:spPr bwMode="auto">
          <a:xfrm>
            <a:off x="0" y="6600825"/>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txBody>
          <a:bodyPr wrap="none" anchor="ctr">
            <a:spAutoFit/>
          </a:bodyPr>
          <a:lstStyle/>
          <a:p>
            <a:pPr>
              <a:defRPr/>
            </a:pPr>
            <a:endParaRPr lang="zh-CN" altLang="en-US"/>
          </a:p>
        </p:txBody>
      </p:sp>
      <p:sp>
        <p:nvSpPr>
          <p:cNvPr id="13" name="矩形 12">
            <a:extLst/>
          </p:cNvPr>
          <p:cNvSpPr/>
          <p:nvPr/>
        </p:nvSpPr>
        <p:spPr>
          <a:xfrm>
            <a:off x="4185874" y="4644927"/>
            <a:ext cx="4387850" cy="169416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800"/>
              </a:lnSpc>
              <a:defRPr/>
            </a:pPr>
            <a:r>
              <a:rPr lang="en-US" altLang="zh-CN" sz="2800" dirty="0">
                <a:solidFill>
                  <a:srgbClr val="FFFFFF"/>
                </a:solidFill>
                <a:latin typeface="Times New Roman" panose="02020603050405020304" pitchFamily="18" charset="0"/>
                <a:cs typeface="Times New Roman" panose="02020603050405020304" pitchFamily="18" charset="0"/>
              </a:rPr>
              <a:t>Significant contribution of phytoplankton and aged OM to COM and POM.</a:t>
            </a:r>
            <a:endParaRPr lang="en-US" altLang="zh-CN" sz="2800" b="1" dirty="0">
              <a:solidFill>
                <a:srgbClr val="FFFFFF"/>
              </a:solidFill>
              <a:latin typeface="Times New Roman" panose="02020603050405020304" pitchFamily="18" charset="0"/>
              <a:cs typeface="Times New Roman" panose="02020603050405020304" pitchFamily="18" charset="0"/>
            </a:endParaRPr>
          </a:p>
        </p:txBody>
      </p:sp>
      <p:sp>
        <p:nvSpPr>
          <p:cNvPr id="10" name="TextBox 10">
            <a:extLst>
              <a:ext uri="{FF2B5EF4-FFF2-40B4-BE49-F238E27FC236}">
                <a16:creationId xmlns="" xmlns:a16="http://schemas.microsoft.com/office/drawing/2014/main" id="{1C61C549-7B0F-46D2-B77E-115307177D46}"/>
              </a:ext>
            </a:extLst>
          </p:cNvPr>
          <p:cNvSpPr txBox="1">
            <a:spLocks noChangeArrowheads="1"/>
          </p:cNvSpPr>
          <p:nvPr/>
        </p:nvSpPr>
        <p:spPr bwMode="auto">
          <a:xfrm>
            <a:off x="-8120" y="174060"/>
            <a:ext cx="9152120" cy="569387"/>
          </a:xfrm>
          <a:prstGeom prst="rect">
            <a:avLst/>
          </a:prstGeom>
          <a:noFill/>
          <a:ln w="9525">
            <a:noFill/>
            <a:miter lim="800000"/>
            <a:headEnd/>
            <a:tailEnd/>
          </a:ln>
        </p:spPr>
        <p:txBody>
          <a:bodyPr wrap="square">
            <a:spAutoFit/>
          </a:bodyPr>
          <a:lstStyle/>
          <a:p>
            <a:pPr algn="ctr">
              <a:defRPr/>
            </a:pPr>
            <a:r>
              <a:rPr kumimoji="1" lang="en-US" altLang="zh-CN" sz="3100" dirty="0">
                <a:solidFill>
                  <a:srgbClr val="0000CC"/>
                </a:solidFill>
                <a:cs typeface="Times New Roman" panose="02020603050405020304" pitchFamily="18" charset="0"/>
              </a:rPr>
              <a:t>Sources and chemical structures of COM and POM</a:t>
            </a:r>
            <a:endParaRPr kumimoji="1" lang="zh-CN" altLang="en-US" sz="3100" dirty="0">
              <a:solidFill>
                <a:srgbClr val="0000CC"/>
              </a:solidFill>
              <a:cs typeface="Times New Roman" panose="02020603050405020304" pitchFamily="18" charset="0"/>
            </a:endParaRPr>
          </a:p>
        </p:txBody>
      </p:sp>
      <p:sp>
        <p:nvSpPr>
          <p:cNvPr id="11" name="Line 4">
            <a:extLst>
              <a:ext uri="{FF2B5EF4-FFF2-40B4-BE49-F238E27FC236}">
                <a16:creationId xmlns="" xmlns:a16="http://schemas.microsoft.com/office/drawing/2014/main" id="{B95BB5CE-8436-4B50-A415-C77694289FC4}"/>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Tree>
    <p:extLst>
      <p:ext uri="{BB962C8B-B14F-4D97-AF65-F5344CB8AC3E}">
        <p14:creationId xmlns:p14="http://schemas.microsoft.com/office/powerpoint/2010/main" val="845958398"/>
      </p:ext>
    </p:extLst>
  </p:cSld>
  <p:clrMapOvr>
    <a:masterClrMapping/>
  </p:clrMapOvr>
  <mc:AlternateContent xmlns:mc="http://schemas.openxmlformats.org/markup-compatibility/2006" xmlns:p14="http://schemas.microsoft.com/office/powerpoint/2010/main">
    <mc:Choice Requires="p14">
      <p:transition spd="slow" p14:dur="2000" advClick="0" advTm="39747"/>
    </mc:Choice>
    <mc:Fallback xmlns="">
      <p:transition spd="slow" advClick="0" advTm="39747"/>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 xmlns:a16="http://schemas.microsoft.com/office/drawing/2014/main" id="{7CA2FAE7-A4E4-40D3-BC6D-A025A6235037}"/>
              </a:ext>
            </a:extLst>
          </p:cNvPr>
          <p:cNvSpPr>
            <a:spLocks noChangeArrowheads="1"/>
          </p:cNvSpPr>
          <p:nvPr/>
        </p:nvSpPr>
        <p:spPr bwMode="auto">
          <a:xfrm>
            <a:off x="1752600" y="157842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内容占位符 7">
            <a:extLst>
              <a:ext uri="{FF2B5EF4-FFF2-40B4-BE49-F238E27FC236}">
                <a16:creationId xmlns="" xmlns:a16="http://schemas.microsoft.com/office/drawing/2014/main" id="{75CE8284-5E98-4826-B265-B08414ED0EA7}"/>
              </a:ext>
            </a:extLst>
          </p:cNvPr>
          <p:cNvGraphicFramePr>
            <a:graphicFrameLocks/>
          </p:cNvGraphicFramePr>
          <p:nvPr>
            <p:extLst/>
          </p:nvPr>
        </p:nvGraphicFramePr>
        <p:xfrm>
          <a:off x="304800" y="4782229"/>
          <a:ext cx="8712199" cy="1768476"/>
        </p:xfrm>
        <a:graphic>
          <a:graphicData uri="http://schemas.openxmlformats.org/drawingml/2006/table">
            <a:tbl>
              <a:tblPr firstRow="1" firstCol="1" bandRow="1"/>
              <a:tblGrid>
                <a:gridCol w="1167744">
                  <a:extLst>
                    <a:ext uri="{9D8B030D-6E8A-4147-A177-3AD203B41FA5}">
                      <a16:colId xmlns="" xmlns:a16="http://schemas.microsoft.com/office/drawing/2014/main" val="20000"/>
                    </a:ext>
                  </a:extLst>
                </a:gridCol>
                <a:gridCol w="1055770">
                  <a:extLst>
                    <a:ext uri="{9D8B030D-6E8A-4147-A177-3AD203B41FA5}">
                      <a16:colId xmlns="" xmlns:a16="http://schemas.microsoft.com/office/drawing/2014/main" val="20001"/>
                    </a:ext>
                  </a:extLst>
                </a:gridCol>
                <a:gridCol w="760254">
                  <a:extLst>
                    <a:ext uri="{9D8B030D-6E8A-4147-A177-3AD203B41FA5}">
                      <a16:colId xmlns="" xmlns:a16="http://schemas.microsoft.com/office/drawing/2014/main" val="20002"/>
                    </a:ext>
                  </a:extLst>
                </a:gridCol>
                <a:gridCol w="716475">
                  <a:extLst>
                    <a:ext uri="{9D8B030D-6E8A-4147-A177-3AD203B41FA5}">
                      <a16:colId xmlns="" xmlns:a16="http://schemas.microsoft.com/office/drawing/2014/main" val="20003"/>
                    </a:ext>
                  </a:extLst>
                </a:gridCol>
                <a:gridCol w="835186">
                  <a:extLst>
                    <a:ext uri="{9D8B030D-6E8A-4147-A177-3AD203B41FA5}">
                      <a16:colId xmlns="" xmlns:a16="http://schemas.microsoft.com/office/drawing/2014/main" val="20004"/>
                    </a:ext>
                  </a:extLst>
                </a:gridCol>
                <a:gridCol w="835186">
                  <a:extLst>
                    <a:ext uri="{9D8B030D-6E8A-4147-A177-3AD203B41FA5}">
                      <a16:colId xmlns="" xmlns:a16="http://schemas.microsoft.com/office/drawing/2014/main" val="20005"/>
                    </a:ext>
                  </a:extLst>
                </a:gridCol>
                <a:gridCol w="716475">
                  <a:extLst>
                    <a:ext uri="{9D8B030D-6E8A-4147-A177-3AD203B41FA5}">
                      <a16:colId xmlns="" xmlns:a16="http://schemas.microsoft.com/office/drawing/2014/main" val="20006"/>
                    </a:ext>
                  </a:extLst>
                </a:gridCol>
                <a:gridCol w="596081">
                  <a:extLst>
                    <a:ext uri="{9D8B030D-6E8A-4147-A177-3AD203B41FA5}">
                      <a16:colId xmlns="" xmlns:a16="http://schemas.microsoft.com/office/drawing/2014/main" val="20007"/>
                    </a:ext>
                  </a:extLst>
                </a:gridCol>
                <a:gridCol w="596921">
                  <a:extLst>
                    <a:ext uri="{9D8B030D-6E8A-4147-A177-3AD203B41FA5}">
                      <a16:colId xmlns="" xmlns:a16="http://schemas.microsoft.com/office/drawing/2014/main" val="20008"/>
                    </a:ext>
                  </a:extLst>
                </a:gridCol>
                <a:gridCol w="716475">
                  <a:extLst>
                    <a:ext uri="{9D8B030D-6E8A-4147-A177-3AD203B41FA5}">
                      <a16:colId xmlns="" xmlns:a16="http://schemas.microsoft.com/office/drawing/2014/main" val="20009"/>
                    </a:ext>
                  </a:extLst>
                </a:gridCol>
                <a:gridCol w="715632">
                  <a:extLst>
                    <a:ext uri="{9D8B030D-6E8A-4147-A177-3AD203B41FA5}">
                      <a16:colId xmlns="" xmlns:a16="http://schemas.microsoft.com/office/drawing/2014/main" val="20010"/>
                    </a:ext>
                  </a:extLst>
                </a:gridCol>
              </a:tblGrid>
              <a:tr h="426720">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Sample</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Number of</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formulas</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CHO</a:t>
                      </a:r>
                      <a:endParaRPr lang="zh-CN" sz="1400" kern="10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CHON</a:t>
                      </a:r>
                      <a:endParaRPr lang="zh-CN" sz="1400" kern="10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CHOS</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CHONS</a:t>
                      </a:r>
                      <a:endParaRPr lang="zh-CN" sz="1400" kern="10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MW</a:t>
                      </a:r>
                      <a:r>
                        <a:rPr lang="en-US" sz="1400" b="1" kern="100" baseline="-250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w</a:t>
                      </a:r>
                      <a:endParaRPr lang="zh-CN" sz="1400" kern="10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H/C</a:t>
                      </a:r>
                      <a:r>
                        <a:rPr lang="en-US" sz="1400" b="1" kern="100" baseline="-250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w</a:t>
                      </a:r>
                      <a:endParaRPr lang="zh-CN" sz="1400" kern="10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O/C</a:t>
                      </a:r>
                      <a:r>
                        <a:rPr lang="en-US" sz="1400" b="1" kern="100" baseline="-250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w</a:t>
                      </a:r>
                      <a:endParaRPr lang="zh-CN" sz="1400" kern="10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DBE</a:t>
                      </a:r>
                      <a:r>
                        <a:rPr lang="en-US" sz="1400" b="1" kern="100" baseline="-250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w</a:t>
                      </a:r>
                      <a:endParaRPr lang="zh-CN" sz="1400" kern="10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AI</a:t>
                      </a:r>
                      <a:r>
                        <a:rPr lang="en-US" sz="1400" b="1" kern="100" baseline="-250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mod,w</a:t>
                      </a:r>
                      <a:endParaRPr lang="zh-CN" sz="1400" kern="10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0"/>
                  </a:ext>
                </a:extLst>
              </a:tr>
              <a:tr h="335439">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HG-COM</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1426</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896</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367</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162</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373.8</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1.241</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0.506</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8.10</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0.285</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1"/>
                  </a:ext>
                </a:extLst>
              </a:tr>
              <a:tr h="335439">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LA-COM</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1660</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1031</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501</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125</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3</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380.6</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1.214</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0.539</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8.20</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0.296</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2"/>
                  </a:ext>
                </a:extLst>
              </a:tr>
              <a:tr h="335439">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LHH-COM</a:t>
                      </a:r>
                      <a:endParaRPr lang="zh-CN" sz="1400" kern="10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1554</a:t>
                      </a:r>
                      <a:endParaRPr lang="zh-CN" sz="1400" kern="10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877</a:t>
                      </a:r>
                      <a:endParaRPr lang="zh-CN" sz="1400" kern="10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459</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214</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4</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374.7</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1.268</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0.531</a:t>
                      </a:r>
                      <a:endParaRPr lang="zh-CN" sz="1400" kern="10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7.50</a:t>
                      </a:r>
                      <a:endParaRPr lang="zh-CN" sz="1400" kern="10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0.261</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335439">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ZT-COM</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1894</a:t>
                      </a:r>
                      <a:endParaRPr lang="zh-CN" sz="1400" kern="10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1092</a:t>
                      </a:r>
                      <a:endParaRPr lang="zh-CN" sz="1400" kern="10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624</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174</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4</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391.9</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1.178</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0.546</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8.64</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ea typeface="宋体"/>
                        </a:defRPr>
                      </a:lvl1pPr>
                      <a:lvl2pPr marL="457200" algn="l" defTabSz="914400" rtl="0" eaLnBrk="1" latinLnBrk="0" hangingPunct="1">
                        <a:defRPr sz="1800" kern="1200">
                          <a:solidFill>
                            <a:schemeClr val="tx1"/>
                          </a:solidFill>
                          <a:latin typeface="Verdana"/>
                          <a:ea typeface="宋体"/>
                        </a:defRPr>
                      </a:lvl2pPr>
                      <a:lvl3pPr marL="914400" algn="l" defTabSz="914400" rtl="0" eaLnBrk="1" latinLnBrk="0" hangingPunct="1">
                        <a:defRPr sz="1800" kern="1200">
                          <a:solidFill>
                            <a:schemeClr val="tx1"/>
                          </a:solidFill>
                          <a:latin typeface="Verdana"/>
                          <a:ea typeface="宋体"/>
                        </a:defRPr>
                      </a:lvl3pPr>
                      <a:lvl4pPr marL="1371600" algn="l" defTabSz="914400" rtl="0" eaLnBrk="1" latinLnBrk="0" hangingPunct="1">
                        <a:defRPr sz="1800" kern="1200">
                          <a:solidFill>
                            <a:schemeClr val="tx1"/>
                          </a:solidFill>
                          <a:latin typeface="Verdana"/>
                          <a:ea typeface="宋体"/>
                        </a:defRPr>
                      </a:lvl4pPr>
                      <a:lvl5pPr marL="1828800" algn="l" defTabSz="914400" rtl="0" eaLnBrk="1" latinLnBrk="0" hangingPunct="1">
                        <a:defRPr sz="1800" kern="1200">
                          <a:solidFill>
                            <a:schemeClr val="tx1"/>
                          </a:solidFill>
                          <a:latin typeface="Verdana"/>
                          <a:ea typeface="宋体"/>
                        </a:defRPr>
                      </a:lvl5pPr>
                      <a:lvl6pPr marL="2286000" algn="l" defTabSz="914400" rtl="0" eaLnBrk="1" latinLnBrk="0" hangingPunct="1">
                        <a:defRPr sz="1800" kern="1200">
                          <a:solidFill>
                            <a:schemeClr val="tx1"/>
                          </a:solidFill>
                          <a:latin typeface="Verdana"/>
                          <a:ea typeface="宋体"/>
                        </a:defRPr>
                      </a:lvl6pPr>
                      <a:lvl7pPr marL="2743200" algn="l" defTabSz="914400" rtl="0" eaLnBrk="1" latinLnBrk="0" hangingPunct="1">
                        <a:defRPr sz="1800" kern="1200">
                          <a:solidFill>
                            <a:schemeClr val="tx1"/>
                          </a:solidFill>
                          <a:latin typeface="Verdana"/>
                          <a:ea typeface="宋体"/>
                        </a:defRPr>
                      </a:lvl7pPr>
                      <a:lvl8pPr marL="3200400" algn="l" defTabSz="914400" rtl="0" eaLnBrk="1" latinLnBrk="0" hangingPunct="1">
                        <a:defRPr sz="1800" kern="1200">
                          <a:solidFill>
                            <a:schemeClr val="tx1"/>
                          </a:solidFill>
                          <a:latin typeface="Verdana"/>
                          <a:ea typeface="宋体"/>
                        </a:defRPr>
                      </a:lvl8pPr>
                      <a:lvl9pPr marL="3657600" algn="l" defTabSz="914400" rtl="0" eaLnBrk="1" latinLnBrk="0" hangingPunct="1">
                        <a:defRPr sz="1800" kern="1200">
                          <a:solidFill>
                            <a:schemeClr val="tx1"/>
                          </a:solidFill>
                          <a:latin typeface="Verdana"/>
                          <a:ea typeface="宋体"/>
                        </a:defRPr>
                      </a:lvl9pPr>
                    </a:lstStyle>
                    <a:p>
                      <a:pPr algn="ctr">
                        <a:spcAft>
                          <a:spcPts val="0"/>
                        </a:spcAft>
                      </a:pPr>
                      <a:r>
                        <a:rPr lang="en-US" sz="14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0.316</a:t>
                      </a:r>
                      <a:endParaRPr lang="zh-CN" sz="1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4" marR="68574"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4"/>
                  </a:ext>
                </a:extLst>
              </a:tr>
            </a:tbl>
          </a:graphicData>
        </a:graphic>
      </p:graphicFrame>
      <p:pic>
        <p:nvPicPr>
          <p:cNvPr id="9" name="图片 8">
            <a:extLst>
              <a:ext uri="{FF2B5EF4-FFF2-40B4-BE49-F238E27FC236}">
                <a16:creationId xmlns="" xmlns:a16="http://schemas.microsoft.com/office/drawing/2014/main" id="{0150137E-12FD-4FC1-9CAC-5E5CD807CB99}"/>
              </a:ext>
            </a:extLst>
          </p:cNvPr>
          <p:cNvPicPr>
            <a:picLocks noChangeAspect="1"/>
          </p:cNvPicPr>
          <p:nvPr/>
        </p:nvPicPr>
        <p:blipFill rotWithShape="1">
          <a:blip r:embed="rId3" cstate="print"/>
          <a:srcRect r="39584" b="43169"/>
          <a:stretch/>
        </p:blipFill>
        <p:spPr>
          <a:xfrm>
            <a:off x="1447800" y="1055913"/>
            <a:ext cx="5791200" cy="3998138"/>
          </a:xfrm>
          <a:prstGeom prst="rect">
            <a:avLst/>
          </a:prstGeom>
        </p:spPr>
      </p:pic>
      <p:sp>
        <p:nvSpPr>
          <p:cNvPr id="10" name="标题 1">
            <a:extLst>
              <a:ext uri="{FF2B5EF4-FFF2-40B4-BE49-F238E27FC236}">
                <a16:creationId xmlns="" xmlns:a16="http://schemas.microsoft.com/office/drawing/2014/main" id="{6DE7F154-8EFA-493A-8416-815FB4D8F58B}"/>
              </a:ext>
            </a:extLst>
          </p:cNvPr>
          <p:cNvSpPr>
            <a:spLocks noGrp="1"/>
          </p:cNvSpPr>
          <p:nvPr>
            <p:ph type="title"/>
          </p:nvPr>
        </p:nvSpPr>
        <p:spPr>
          <a:xfrm>
            <a:off x="-2500" y="136160"/>
            <a:ext cx="9146499" cy="609597"/>
          </a:xfrm>
        </p:spPr>
        <p:txBody>
          <a:bodyPr>
            <a:normAutofit/>
          </a:bodyPr>
          <a:lstStyle/>
          <a:p>
            <a:pPr algn="ctr"/>
            <a:r>
              <a:rPr kumimoji="1" lang="en-US" altLang="zh-CN" sz="34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Molecular compositions of lacustrine  COM </a:t>
            </a:r>
            <a:endParaRPr kumimoji="1" lang="zh-CN" altLang="en-US" sz="34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Line 4">
            <a:extLst>
              <a:ext uri="{FF2B5EF4-FFF2-40B4-BE49-F238E27FC236}">
                <a16:creationId xmlns="" xmlns:a16="http://schemas.microsoft.com/office/drawing/2014/main" id="{9A0B23B0-3DB4-42E3-B144-A9475C77E5AF}"/>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Tree>
    <p:extLst>
      <p:ext uri="{BB962C8B-B14F-4D97-AF65-F5344CB8AC3E}">
        <p14:creationId xmlns:p14="http://schemas.microsoft.com/office/powerpoint/2010/main" val="3964256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 xmlns:a16="http://schemas.microsoft.com/office/drawing/2014/main" id="{37126543-EF22-4F3B-819A-D54EC26EA96C}"/>
              </a:ext>
            </a:extLst>
          </p:cNvPr>
          <p:cNvSpPr>
            <a:spLocks noChangeArrowheads="1"/>
          </p:cNvSpPr>
          <p:nvPr/>
        </p:nvSpPr>
        <p:spPr bwMode="auto">
          <a:xfrm>
            <a:off x="1143000" y="16328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图片 7">
            <a:extLst>
              <a:ext uri="{FF2B5EF4-FFF2-40B4-BE49-F238E27FC236}">
                <a16:creationId xmlns="" xmlns:a16="http://schemas.microsoft.com/office/drawing/2014/main" id="{1E4705DC-092C-442B-AF10-E2D9BA49A73A}"/>
              </a:ext>
            </a:extLst>
          </p:cNvPr>
          <p:cNvPicPr>
            <a:picLocks noChangeAspect="1"/>
          </p:cNvPicPr>
          <p:nvPr/>
        </p:nvPicPr>
        <p:blipFill>
          <a:blip r:embed="rId3" cstate="print"/>
          <a:stretch>
            <a:fillRect/>
          </a:stretch>
        </p:blipFill>
        <p:spPr>
          <a:xfrm>
            <a:off x="990600" y="1276955"/>
            <a:ext cx="7162800" cy="5581045"/>
          </a:xfrm>
          <a:prstGeom prst="rect">
            <a:avLst/>
          </a:prstGeom>
        </p:spPr>
      </p:pic>
      <p:sp>
        <p:nvSpPr>
          <p:cNvPr id="10" name="标题 1">
            <a:extLst>
              <a:ext uri="{FF2B5EF4-FFF2-40B4-BE49-F238E27FC236}">
                <a16:creationId xmlns="" xmlns:a16="http://schemas.microsoft.com/office/drawing/2014/main" id="{32AA1C5F-9C9F-497A-9FED-B7B0F34B26BA}"/>
              </a:ext>
            </a:extLst>
          </p:cNvPr>
          <p:cNvSpPr>
            <a:spLocks noGrp="1"/>
          </p:cNvSpPr>
          <p:nvPr>
            <p:ph type="title"/>
          </p:nvPr>
        </p:nvSpPr>
        <p:spPr>
          <a:xfrm>
            <a:off x="0" y="151150"/>
            <a:ext cx="9144000" cy="609597"/>
          </a:xfrm>
        </p:spPr>
        <p:txBody>
          <a:bodyPr>
            <a:normAutofit/>
          </a:bodyPr>
          <a:lstStyle/>
          <a:p>
            <a:pPr algn="ctr"/>
            <a:r>
              <a:rPr kumimoji="1" lang="en-US" altLang="zh-CN" sz="34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Molecular compositions of lacustrine  COM </a:t>
            </a:r>
            <a:endParaRPr kumimoji="1" lang="zh-CN" altLang="en-US" sz="34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Line 4">
            <a:extLst>
              <a:ext uri="{FF2B5EF4-FFF2-40B4-BE49-F238E27FC236}">
                <a16:creationId xmlns="" xmlns:a16="http://schemas.microsoft.com/office/drawing/2014/main" id="{037466E4-506C-41E9-9054-8CD46E4E30F4}"/>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Tree>
    <p:extLst>
      <p:ext uri="{BB962C8B-B14F-4D97-AF65-F5344CB8AC3E}">
        <p14:creationId xmlns:p14="http://schemas.microsoft.com/office/powerpoint/2010/main" val="39020466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FC5B0374-4D6D-4AA9-8D50-801E3A8201F5}"/>
              </a:ext>
            </a:extLst>
          </p:cNvPr>
          <p:cNvPicPr>
            <a:picLocks noChangeAspect="1"/>
          </p:cNvPicPr>
          <p:nvPr/>
        </p:nvPicPr>
        <p:blipFill rotWithShape="1">
          <a:blip r:embed="rId3" cstate="print"/>
          <a:srcRect r="34097" b="38889"/>
          <a:stretch/>
        </p:blipFill>
        <p:spPr>
          <a:xfrm>
            <a:off x="609600" y="1422537"/>
            <a:ext cx="7547700" cy="5272178"/>
          </a:xfrm>
          <a:prstGeom prst="rect">
            <a:avLst/>
          </a:prstGeom>
        </p:spPr>
      </p:pic>
      <p:sp>
        <p:nvSpPr>
          <p:cNvPr id="8" name="标题 1">
            <a:extLst>
              <a:ext uri="{FF2B5EF4-FFF2-40B4-BE49-F238E27FC236}">
                <a16:creationId xmlns="" xmlns:a16="http://schemas.microsoft.com/office/drawing/2014/main" id="{364624C8-21FF-468A-84F4-76C461944F7D}"/>
              </a:ext>
            </a:extLst>
          </p:cNvPr>
          <p:cNvSpPr txBox="1">
            <a:spLocks/>
          </p:cNvSpPr>
          <p:nvPr/>
        </p:nvSpPr>
        <p:spPr>
          <a:xfrm>
            <a:off x="-32479" y="151150"/>
            <a:ext cx="8915400" cy="609597"/>
          </a:xfrm>
          <a:prstGeom prst="rect">
            <a:avLst/>
          </a:prstGeom>
        </p:spPr>
        <p:txBody>
          <a:bodyPr/>
          <a:lstStyle>
            <a:lvl1pPr algn="l" rtl="0" fontAlgn="base">
              <a:spcBef>
                <a:spcPct val="0"/>
              </a:spcBef>
              <a:spcAft>
                <a:spcPct val="0"/>
              </a:spcAft>
              <a:defRPr kumimoji="1" sz="4400" kern="1200">
                <a:solidFill>
                  <a:schemeClr val="tx2"/>
                </a:solidFill>
                <a:latin typeface="+mj-lt"/>
                <a:ea typeface="宋体" charset="0"/>
                <a:cs typeface="宋体" charset="0"/>
              </a:defRPr>
            </a:lvl1pPr>
            <a:lvl2pPr algn="l" rtl="0" fontAlgn="base">
              <a:spcBef>
                <a:spcPct val="0"/>
              </a:spcBef>
              <a:spcAft>
                <a:spcPct val="0"/>
              </a:spcAft>
              <a:defRPr kumimoji="1" sz="4400">
                <a:solidFill>
                  <a:schemeClr val="tx2"/>
                </a:solidFill>
                <a:latin typeface="Tw Cen MT" charset="0"/>
                <a:ea typeface="宋体" charset="0"/>
                <a:cs typeface="宋体" charset="0"/>
              </a:defRPr>
            </a:lvl2pPr>
            <a:lvl3pPr algn="l" rtl="0" fontAlgn="base">
              <a:spcBef>
                <a:spcPct val="0"/>
              </a:spcBef>
              <a:spcAft>
                <a:spcPct val="0"/>
              </a:spcAft>
              <a:defRPr kumimoji="1" sz="4400">
                <a:solidFill>
                  <a:schemeClr val="tx2"/>
                </a:solidFill>
                <a:latin typeface="Tw Cen MT" charset="0"/>
                <a:ea typeface="宋体" charset="0"/>
                <a:cs typeface="宋体" charset="0"/>
              </a:defRPr>
            </a:lvl3pPr>
            <a:lvl4pPr algn="l" rtl="0" fontAlgn="base">
              <a:spcBef>
                <a:spcPct val="0"/>
              </a:spcBef>
              <a:spcAft>
                <a:spcPct val="0"/>
              </a:spcAft>
              <a:defRPr kumimoji="1" sz="4400">
                <a:solidFill>
                  <a:schemeClr val="tx2"/>
                </a:solidFill>
                <a:latin typeface="Tw Cen MT" charset="0"/>
                <a:ea typeface="宋体" charset="0"/>
                <a:cs typeface="宋体" charset="0"/>
              </a:defRPr>
            </a:lvl4pPr>
            <a:lvl5pPr algn="l" rtl="0" fontAlgn="base">
              <a:spcBef>
                <a:spcPct val="0"/>
              </a:spcBef>
              <a:spcAft>
                <a:spcPct val="0"/>
              </a:spcAft>
              <a:defRPr kumimoji="1" sz="4400">
                <a:solidFill>
                  <a:schemeClr val="tx2"/>
                </a:solidFill>
                <a:latin typeface="Tw Cen MT" charset="0"/>
                <a:ea typeface="宋体" charset="0"/>
                <a:cs typeface="宋体" charset="0"/>
              </a:defRPr>
            </a:lvl5pPr>
            <a:lvl6pPr marL="457200" algn="l" rtl="0" fontAlgn="base">
              <a:spcBef>
                <a:spcPct val="0"/>
              </a:spcBef>
              <a:spcAft>
                <a:spcPct val="0"/>
              </a:spcAft>
              <a:defRPr kumimoji="1" sz="4400">
                <a:solidFill>
                  <a:schemeClr val="tx2"/>
                </a:solidFill>
                <a:latin typeface="Tw Cen MT" charset="0"/>
                <a:ea typeface="宋体" charset="0"/>
                <a:cs typeface="宋体" charset="0"/>
              </a:defRPr>
            </a:lvl6pPr>
            <a:lvl7pPr marL="914400" algn="l" rtl="0" fontAlgn="base">
              <a:spcBef>
                <a:spcPct val="0"/>
              </a:spcBef>
              <a:spcAft>
                <a:spcPct val="0"/>
              </a:spcAft>
              <a:defRPr kumimoji="1" sz="4400">
                <a:solidFill>
                  <a:schemeClr val="tx2"/>
                </a:solidFill>
                <a:latin typeface="Tw Cen MT" charset="0"/>
                <a:ea typeface="宋体" charset="0"/>
                <a:cs typeface="宋体" charset="0"/>
              </a:defRPr>
            </a:lvl7pPr>
            <a:lvl8pPr marL="1371600" algn="l" rtl="0" fontAlgn="base">
              <a:spcBef>
                <a:spcPct val="0"/>
              </a:spcBef>
              <a:spcAft>
                <a:spcPct val="0"/>
              </a:spcAft>
              <a:defRPr kumimoji="1" sz="4400">
                <a:solidFill>
                  <a:schemeClr val="tx2"/>
                </a:solidFill>
                <a:latin typeface="Tw Cen MT" charset="0"/>
                <a:ea typeface="宋体" charset="0"/>
                <a:cs typeface="宋体" charset="0"/>
              </a:defRPr>
            </a:lvl8pPr>
            <a:lvl9pPr marL="1828800" algn="l" rtl="0" fontAlgn="base">
              <a:spcBef>
                <a:spcPct val="0"/>
              </a:spcBef>
              <a:spcAft>
                <a:spcPct val="0"/>
              </a:spcAft>
              <a:defRPr kumimoji="1" sz="4400">
                <a:solidFill>
                  <a:schemeClr val="tx2"/>
                </a:solidFill>
                <a:latin typeface="Tw Cen MT" charset="0"/>
                <a:ea typeface="宋体" charset="0"/>
                <a:cs typeface="宋体" charset="0"/>
              </a:defRPr>
            </a:lvl9pPr>
          </a:lstStyle>
          <a:p>
            <a:pPr algn="ctr"/>
            <a:r>
              <a:rPr lang="en-US" altLang="zh-CN" sz="3400"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Molecular compositions of lacustrine  COM </a:t>
            </a:r>
            <a:endParaRPr lang="zh-CN" altLang="en-US" sz="3400" dirty="0">
              <a:solidFill>
                <a:srgbClr val="0000CC"/>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Line 4">
            <a:extLst>
              <a:ext uri="{FF2B5EF4-FFF2-40B4-BE49-F238E27FC236}">
                <a16:creationId xmlns="" xmlns:a16="http://schemas.microsoft.com/office/drawing/2014/main" id="{B30EF234-3DA5-41D4-A38F-2DA7887A9BE4}"/>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Tree>
    <p:extLst>
      <p:ext uri="{BB962C8B-B14F-4D97-AF65-F5344CB8AC3E}">
        <p14:creationId xmlns:p14="http://schemas.microsoft.com/office/powerpoint/2010/main" val="280060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bwMode="auto">
          <a:xfrm>
            <a:off x="457200" y="199723"/>
            <a:ext cx="8229600" cy="990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defRPr/>
            </a:pPr>
            <a:r>
              <a:rPr kumimoji="1" lang="en-US" altLang="zh-CN" sz="3400" b="1" dirty="0">
                <a:solidFill>
                  <a:srgbClr val="0000CC"/>
                </a:solidFill>
                <a:latin typeface="Times New Roman" pitchFamily="18" charset="0"/>
                <a:ea typeface="宋体" pitchFamily="2" charset="-122"/>
                <a:cs typeface="Times New Roman" panose="02020603050405020304" pitchFamily="18" charset="0"/>
              </a:rPr>
              <a:t>Isolation of POM</a:t>
            </a:r>
            <a:r>
              <a:rPr kumimoji="1" lang="zh-CN" altLang="en-US" sz="3400" b="1" dirty="0">
                <a:solidFill>
                  <a:srgbClr val="0000CC"/>
                </a:solidFill>
                <a:latin typeface="Times New Roman" pitchFamily="18" charset="0"/>
                <a:ea typeface="宋体" pitchFamily="2" charset="-122"/>
                <a:cs typeface="Times New Roman" panose="02020603050405020304" pitchFamily="18" charset="0"/>
              </a:rPr>
              <a:t> </a:t>
            </a:r>
            <a:r>
              <a:rPr kumimoji="1" lang="en-US" altLang="zh-CN" sz="3400" b="1" dirty="0">
                <a:solidFill>
                  <a:srgbClr val="0000CC"/>
                </a:solidFill>
                <a:latin typeface="Times New Roman" pitchFamily="18" charset="0"/>
                <a:ea typeface="宋体" pitchFamily="2" charset="-122"/>
                <a:cs typeface="Times New Roman" panose="02020603050405020304" pitchFamily="18" charset="0"/>
              </a:rPr>
              <a:t>and COM </a:t>
            </a:r>
            <a:endParaRPr kumimoji="1" lang="zh-CN" altLang="en-US" sz="3400" b="1" dirty="0">
              <a:solidFill>
                <a:srgbClr val="0000CC"/>
              </a:solidFill>
              <a:latin typeface="Times New Roman" pitchFamily="18" charset="0"/>
              <a:ea typeface="宋体" pitchFamily="2" charset="-122"/>
              <a:cs typeface="Times New Roman" panose="02020603050405020304" pitchFamily="18" charset="0"/>
            </a:endParaRPr>
          </a:p>
        </p:txBody>
      </p:sp>
      <p:pic>
        <p:nvPicPr>
          <p:cNvPr id="34820" name="Picture 4" descr="COLLOID2_meitu_1"/>
          <p:cNvPicPr>
            <a:picLocks noGrp="1" noChangeAspect="1" noChangeArrowheads="1"/>
          </p:cNvPicPr>
          <p:nvPr>
            <p:ph idx="1"/>
          </p:nvPr>
        </p:nvPicPr>
        <p:blipFill>
          <a:blip r:embed="rId3" cstate="print"/>
          <a:srcRect/>
          <a:stretch>
            <a:fillRect/>
          </a:stretch>
        </p:blipFill>
        <p:spPr bwMode="auto">
          <a:xfrm>
            <a:off x="152400" y="1544638"/>
            <a:ext cx="4038600" cy="4703762"/>
          </a:xfrm>
          <a:noFill/>
          <a:ln>
            <a:miter lim="800000"/>
            <a:headEnd/>
            <a:tailEnd/>
          </a:ln>
        </p:spPr>
      </p:pic>
      <p:sp>
        <p:nvSpPr>
          <p:cNvPr id="51206" name="Line 6"/>
          <p:cNvSpPr>
            <a:spLocks noChangeShapeType="1"/>
          </p:cNvSpPr>
          <p:nvPr/>
        </p:nvSpPr>
        <p:spPr bwMode="auto">
          <a:xfrm>
            <a:off x="5410200" y="2133600"/>
            <a:ext cx="0" cy="533400"/>
          </a:xfrm>
          <a:prstGeom prst="line">
            <a:avLst/>
          </a:prstGeom>
          <a:noFill/>
          <a:ln w="9525">
            <a:solidFill>
              <a:srgbClr val="000000"/>
            </a:solidFill>
            <a:round/>
            <a:headEnd/>
            <a:tailEnd type="triangle" w="med" len="med"/>
          </a:ln>
          <a:effectLst>
            <a:outerShdw dist="38100" dir="5400000" rotWithShape="0">
              <a:schemeClr val="bg2">
                <a:alpha val="43137"/>
              </a:schemeClr>
            </a:outerShdw>
          </a:effectLst>
        </p:spPr>
        <p:txBody>
          <a:bodyPr wrap="none" anchor="ctr"/>
          <a:lstStyle/>
          <a:p>
            <a:pPr algn="ctr">
              <a:lnSpc>
                <a:spcPct val="80000"/>
              </a:lnSpc>
              <a:spcBef>
                <a:spcPct val="20000"/>
              </a:spcBef>
              <a:buClr>
                <a:schemeClr val="tx1"/>
              </a:buClr>
              <a:buFont typeface="Wingdings" pitchFamily="2" charset="2"/>
              <a:buChar char="v"/>
              <a:defRPr/>
            </a:pPr>
            <a:endParaRPr lang="zh-CN" altLang="en-US"/>
          </a:p>
        </p:txBody>
      </p:sp>
      <p:sp>
        <p:nvSpPr>
          <p:cNvPr id="51207" name="Line 7"/>
          <p:cNvSpPr>
            <a:spLocks noChangeShapeType="1"/>
          </p:cNvSpPr>
          <p:nvPr/>
        </p:nvSpPr>
        <p:spPr bwMode="auto">
          <a:xfrm>
            <a:off x="5410200" y="2438400"/>
            <a:ext cx="1828800" cy="0"/>
          </a:xfrm>
          <a:prstGeom prst="line">
            <a:avLst/>
          </a:prstGeom>
          <a:noFill/>
          <a:ln w="9525">
            <a:solidFill>
              <a:srgbClr val="000000"/>
            </a:solidFill>
            <a:round/>
            <a:headEnd/>
            <a:tailEnd type="triangle" w="med" len="med"/>
          </a:ln>
          <a:effectLst>
            <a:outerShdw dist="38100" dir="5400000" rotWithShape="0">
              <a:schemeClr val="bg2">
                <a:alpha val="43137"/>
              </a:schemeClr>
            </a:outerShdw>
          </a:effectLst>
        </p:spPr>
        <p:txBody>
          <a:bodyPr wrap="none" anchor="ctr"/>
          <a:lstStyle/>
          <a:p>
            <a:pPr algn="ctr">
              <a:lnSpc>
                <a:spcPct val="80000"/>
              </a:lnSpc>
              <a:spcBef>
                <a:spcPct val="20000"/>
              </a:spcBef>
              <a:buClr>
                <a:schemeClr val="tx1"/>
              </a:buClr>
              <a:buFont typeface="Wingdings" pitchFamily="2" charset="2"/>
              <a:buChar char="v"/>
              <a:defRPr/>
            </a:pPr>
            <a:endParaRPr lang="zh-CN" altLang="en-US"/>
          </a:p>
        </p:txBody>
      </p:sp>
      <p:sp>
        <p:nvSpPr>
          <p:cNvPr id="51208" name="AutoShape 8"/>
          <p:cNvSpPr>
            <a:spLocks noChangeArrowheads="1"/>
          </p:cNvSpPr>
          <p:nvPr/>
        </p:nvSpPr>
        <p:spPr bwMode="auto">
          <a:xfrm>
            <a:off x="7239000" y="2209800"/>
            <a:ext cx="1828800" cy="457200"/>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marL="342900" indent="-342900" algn="ctr">
              <a:lnSpc>
                <a:spcPct val="80000"/>
              </a:lnSpc>
              <a:spcBef>
                <a:spcPct val="20000"/>
              </a:spcBef>
              <a:buClr>
                <a:schemeClr val="tx1"/>
              </a:buClr>
              <a:buFont typeface="Wingdings" pitchFamily="2" charset="2"/>
              <a:buNone/>
              <a:defRPr/>
            </a:pPr>
            <a:r>
              <a:rPr lang="en-US" altLang="zh-CN" sz="2400" dirty="0">
                <a:latin typeface="Times New Roman" pitchFamily="18" charset="0"/>
                <a:cs typeface="Times New Roman" pitchFamily="18" charset="0"/>
              </a:rPr>
              <a:t>POM</a:t>
            </a:r>
            <a:endParaRPr lang="zh-CN" altLang="en-US" sz="2400" dirty="0">
              <a:latin typeface="Times New Roman" pitchFamily="18" charset="0"/>
              <a:cs typeface="Times New Roman" pitchFamily="18" charset="0"/>
            </a:endParaRPr>
          </a:p>
        </p:txBody>
      </p:sp>
      <p:sp>
        <p:nvSpPr>
          <p:cNvPr id="51209" name="AutoShape 9"/>
          <p:cNvSpPr>
            <a:spLocks noChangeArrowheads="1"/>
          </p:cNvSpPr>
          <p:nvPr/>
        </p:nvSpPr>
        <p:spPr bwMode="auto">
          <a:xfrm>
            <a:off x="4495800" y="2667000"/>
            <a:ext cx="1828800" cy="609600"/>
          </a:xfrm>
          <a:prstGeom prst="flowChartAlternateProcess">
            <a:avLst/>
          </a:prstGeom>
          <a:solidFill>
            <a:srgbClr val="00FFFF"/>
          </a:solidFill>
          <a:ln w="9525" algn="ctr">
            <a:solidFill>
              <a:srgbClr val="000000"/>
            </a:solidFill>
            <a:miter lim="800000"/>
            <a:headEnd/>
            <a:tailEnd/>
          </a:ln>
          <a:effectLst>
            <a:outerShdw dist="38100" dir="5400000" rotWithShape="0">
              <a:schemeClr val="bg2">
                <a:alpha val="43137"/>
              </a:schemeClr>
            </a:outerShdw>
          </a:effectLst>
        </p:spPr>
        <p:txBody>
          <a:bodyPr wrap="none" anchor="ctr"/>
          <a:lstStyle/>
          <a:p>
            <a:pPr marL="342900" indent="-342900" algn="ctr">
              <a:lnSpc>
                <a:spcPct val="80000"/>
              </a:lnSpc>
              <a:spcBef>
                <a:spcPct val="20000"/>
              </a:spcBef>
              <a:buClr>
                <a:schemeClr val="tx1"/>
              </a:buClr>
              <a:buFont typeface="Wingdings" pitchFamily="2" charset="2"/>
              <a:buNone/>
              <a:defRPr/>
            </a:pPr>
            <a:r>
              <a:rPr lang="zh-CN" altLang="en-US" sz="2400">
                <a:solidFill>
                  <a:schemeClr val="accent1"/>
                </a:solidFill>
                <a:latin typeface="Verdana" pitchFamily="34" charset="0"/>
              </a:rPr>
              <a:t>过滤后的水样</a:t>
            </a:r>
          </a:p>
        </p:txBody>
      </p:sp>
      <p:sp>
        <p:nvSpPr>
          <p:cNvPr id="51210" name="AutoShape 10"/>
          <p:cNvSpPr>
            <a:spLocks noChangeArrowheads="1"/>
          </p:cNvSpPr>
          <p:nvPr/>
        </p:nvSpPr>
        <p:spPr bwMode="auto">
          <a:xfrm>
            <a:off x="4419600" y="1524000"/>
            <a:ext cx="1828800" cy="609600"/>
          </a:xfrm>
          <a:prstGeom prst="flowChartAlternateProcess">
            <a:avLst/>
          </a:prstGeom>
          <a:solidFill>
            <a:srgbClr val="00FFFF"/>
          </a:solidFill>
          <a:ln w="9525" algn="ctr">
            <a:solidFill>
              <a:srgbClr val="000000"/>
            </a:solidFill>
            <a:miter lim="800000"/>
            <a:headEnd/>
            <a:tailEnd/>
          </a:ln>
          <a:effectLst>
            <a:outerShdw dist="38100" dir="5400000" rotWithShape="0">
              <a:schemeClr val="bg2">
                <a:alpha val="43137"/>
              </a:schemeClr>
            </a:outerShdw>
          </a:effectLst>
        </p:spPr>
        <p:txBody>
          <a:bodyPr wrap="none" anchor="ctr"/>
          <a:lstStyle/>
          <a:p>
            <a:pPr marL="342900" indent="-342900" algn="ctr">
              <a:lnSpc>
                <a:spcPct val="80000"/>
              </a:lnSpc>
              <a:spcBef>
                <a:spcPct val="20000"/>
              </a:spcBef>
              <a:buClr>
                <a:schemeClr val="tx1"/>
              </a:buClr>
              <a:buFont typeface="Wingdings" pitchFamily="2" charset="2"/>
              <a:buNone/>
              <a:defRPr/>
            </a:pPr>
            <a:r>
              <a:rPr lang="zh-CN" altLang="en-US" sz="2400">
                <a:solidFill>
                  <a:schemeClr val="accent1"/>
                </a:solidFill>
                <a:latin typeface="Verdana" pitchFamily="34" charset="0"/>
              </a:rPr>
              <a:t>河水</a:t>
            </a:r>
          </a:p>
        </p:txBody>
      </p:sp>
      <p:sp>
        <p:nvSpPr>
          <p:cNvPr id="51211" name="Line 11"/>
          <p:cNvSpPr>
            <a:spLocks noChangeShapeType="1"/>
          </p:cNvSpPr>
          <p:nvPr/>
        </p:nvSpPr>
        <p:spPr bwMode="auto">
          <a:xfrm>
            <a:off x="5410200" y="3276600"/>
            <a:ext cx="0" cy="762000"/>
          </a:xfrm>
          <a:prstGeom prst="line">
            <a:avLst/>
          </a:prstGeom>
          <a:noFill/>
          <a:ln w="9525">
            <a:solidFill>
              <a:srgbClr val="000000"/>
            </a:solidFill>
            <a:round/>
            <a:headEnd/>
            <a:tailEnd type="triangle" w="med" len="med"/>
          </a:ln>
          <a:effectLst>
            <a:outerShdw dist="38100" dir="5400000" rotWithShape="0">
              <a:schemeClr val="bg2">
                <a:alpha val="43137"/>
              </a:schemeClr>
            </a:outerShdw>
          </a:effectLst>
        </p:spPr>
        <p:txBody>
          <a:bodyPr wrap="none" anchor="ctr"/>
          <a:lstStyle/>
          <a:p>
            <a:pPr algn="ctr">
              <a:lnSpc>
                <a:spcPct val="80000"/>
              </a:lnSpc>
              <a:spcBef>
                <a:spcPct val="20000"/>
              </a:spcBef>
              <a:buClr>
                <a:schemeClr val="tx1"/>
              </a:buClr>
              <a:buFont typeface="Wingdings" pitchFamily="2" charset="2"/>
              <a:buChar char="v"/>
              <a:defRPr/>
            </a:pPr>
            <a:endParaRPr lang="zh-CN" altLang="en-US"/>
          </a:p>
        </p:txBody>
      </p:sp>
      <p:sp>
        <p:nvSpPr>
          <p:cNvPr id="51212" name="Line 12"/>
          <p:cNvSpPr>
            <a:spLocks noChangeShapeType="1"/>
          </p:cNvSpPr>
          <p:nvPr/>
        </p:nvSpPr>
        <p:spPr bwMode="auto">
          <a:xfrm>
            <a:off x="5410200" y="3657600"/>
            <a:ext cx="1828800" cy="0"/>
          </a:xfrm>
          <a:prstGeom prst="line">
            <a:avLst/>
          </a:prstGeom>
          <a:noFill/>
          <a:ln w="9525">
            <a:solidFill>
              <a:srgbClr val="000000"/>
            </a:solidFill>
            <a:round/>
            <a:headEnd/>
            <a:tailEnd type="triangle" w="med" len="med"/>
          </a:ln>
          <a:effectLst>
            <a:outerShdw dist="38100" dir="5400000" rotWithShape="0">
              <a:schemeClr val="bg2">
                <a:alpha val="43137"/>
              </a:schemeClr>
            </a:outerShdw>
          </a:effectLst>
        </p:spPr>
        <p:txBody>
          <a:bodyPr wrap="none" anchor="ctr"/>
          <a:lstStyle/>
          <a:p>
            <a:pPr algn="ctr">
              <a:lnSpc>
                <a:spcPct val="80000"/>
              </a:lnSpc>
              <a:spcBef>
                <a:spcPct val="20000"/>
              </a:spcBef>
              <a:buClr>
                <a:schemeClr val="tx1"/>
              </a:buClr>
              <a:buFont typeface="Wingdings" pitchFamily="2" charset="2"/>
              <a:buChar char="v"/>
              <a:defRPr/>
            </a:pPr>
            <a:endParaRPr lang="zh-CN" altLang="en-US"/>
          </a:p>
        </p:txBody>
      </p:sp>
      <p:sp>
        <p:nvSpPr>
          <p:cNvPr id="51213" name="AutoShape 13"/>
          <p:cNvSpPr>
            <a:spLocks noChangeArrowheads="1"/>
          </p:cNvSpPr>
          <p:nvPr/>
        </p:nvSpPr>
        <p:spPr bwMode="auto">
          <a:xfrm>
            <a:off x="7239000" y="3429000"/>
            <a:ext cx="1828800" cy="457200"/>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marL="342900" indent="-342900" algn="ctr">
              <a:lnSpc>
                <a:spcPct val="80000"/>
              </a:lnSpc>
              <a:spcBef>
                <a:spcPct val="20000"/>
              </a:spcBef>
              <a:buClr>
                <a:schemeClr val="tx1"/>
              </a:buClr>
              <a:buFont typeface="Wingdings" pitchFamily="2" charset="2"/>
              <a:buNone/>
              <a:defRPr/>
            </a:pPr>
            <a:r>
              <a:rPr lang="en-US" altLang="zh-CN" sz="2400" dirty="0">
                <a:latin typeface="Times New Roman" pitchFamily="18" charset="0"/>
                <a:cs typeface="Times New Roman" pitchFamily="18" charset="0"/>
              </a:rPr>
              <a:t>Water and salts</a:t>
            </a:r>
            <a:endParaRPr lang="zh-CN" altLang="en-US" sz="2400" dirty="0">
              <a:latin typeface="Times New Roman" pitchFamily="18" charset="0"/>
              <a:cs typeface="Times New Roman" pitchFamily="18" charset="0"/>
            </a:endParaRPr>
          </a:p>
        </p:txBody>
      </p:sp>
      <p:sp>
        <p:nvSpPr>
          <p:cNvPr id="51214" name="AutoShape 14"/>
          <p:cNvSpPr>
            <a:spLocks noChangeArrowheads="1"/>
          </p:cNvSpPr>
          <p:nvPr/>
        </p:nvSpPr>
        <p:spPr bwMode="auto">
          <a:xfrm>
            <a:off x="4267200" y="4038600"/>
            <a:ext cx="2286000" cy="640080"/>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marL="342900" indent="-342900" algn="ctr">
              <a:lnSpc>
                <a:spcPct val="80000"/>
              </a:lnSpc>
              <a:spcBef>
                <a:spcPct val="20000"/>
              </a:spcBef>
              <a:buClr>
                <a:schemeClr val="tx1"/>
              </a:buClr>
              <a:buFont typeface="Wingdings" pitchFamily="2" charset="2"/>
              <a:buNone/>
              <a:defRPr/>
            </a:pPr>
            <a:r>
              <a:rPr lang="en-US" altLang="zh-CN" sz="2400" dirty="0">
                <a:latin typeface="Times New Roman" pitchFamily="18" charset="0"/>
                <a:cs typeface="Times New Roman" pitchFamily="18" charset="0"/>
              </a:rPr>
              <a:t>DOM</a:t>
            </a:r>
            <a:endParaRPr lang="zh-CN" altLang="en-US" sz="2400" dirty="0">
              <a:latin typeface="Times New Roman" pitchFamily="18" charset="0"/>
              <a:cs typeface="Times New Roman" pitchFamily="18" charset="0"/>
            </a:endParaRPr>
          </a:p>
        </p:txBody>
      </p:sp>
      <p:sp>
        <p:nvSpPr>
          <p:cNvPr id="51215" name="Line 15"/>
          <p:cNvSpPr>
            <a:spLocks noChangeShapeType="1"/>
          </p:cNvSpPr>
          <p:nvPr/>
        </p:nvSpPr>
        <p:spPr bwMode="auto">
          <a:xfrm>
            <a:off x="5410200" y="4648200"/>
            <a:ext cx="0" cy="914400"/>
          </a:xfrm>
          <a:prstGeom prst="line">
            <a:avLst/>
          </a:prstGeom>
          <a:noFill/>
          <a:ln w="9525">
            <a:solidFill>
              <a:srgbClr val="000000"/>
            </a:solidFill>
            <a:round/>
            <a:headEnd/>
            <a:tailEnd type="triangle" w="med" len="med"/>
          </a:ln>
          <a:effectLst>
            <a:outerShdw dist="38100" dir="5400000" rotWithShape="0">
              <a:schemeClr val="bg2">
                <a:alpha val="43137"/>
              </a:schemeClr>
            </a:outerShdw>
          </a:effectLst>
        </p:spPr>
        <p:txBody>
          <a:bodyPr wrap="none" anchor="ctr"/>
          <a:lstStyle/>
          <a:p>
            <a:pPr algn="ctr">
              <a:lnSpc>
                <a:spcPct val="80000"/>
              </a:lnSpc>
              <a:spcBef>
                <a:spcPct val="20000"/>
              </a:spcBef>
              <a:buClr>
                <a:schemeClr val="tx1"/>
              </a:buClr>
              <a:buFont typeface="Wingdings" pitchFamily="2" charset="2"/>
              <a:buChar char="v"/>
              <a:defRPr/>
            </a:pPr>
            <a:endParaRPr lang="zh-CN" altLang="en-US"/>
          </a:p>
        </p:txBody>
      </p:sp>
      <p:sp>
        <p:nvSpPr>
          <p:cNvPr id="51216" name="Line 16"/>
          <p:cNvSpPr>
            <a:spLocks noChangeShapeType="1"/>
          </p:cNvSpPr>
          <p:nvPr/>
        </p:nvSpPr>
        <p:spPr bwMode="auto">
          <a:xfrm>
            <a:off x="5410200" y="5105400"/>
            <a:ext cx="1828800" cy="0"/>
          </a:xfrm>
          <a:prstGeom prst="line">
            <a:avLst/>
          </a:prstGeom>
          <a:noFill/>
          <a:ln w="9525">
            <a:solidFill>
              <a:srgbClr val="000000"/>
            </a:solidFill>
            <a:round/>
            <a:headEnd/>
            <a:tailEnd type="triangle" w="med" len="med"/>
          </a:ln>
          <a:effectLst>
            <a:outerShdw dist="38100" dir="5400000" rotWithShape="0">
              <a:schemeClr val="bg2">
                <a:alpha val="43137"/>
              </a:schemeClr>
            </a:outerShdw>
          </a:effectLst>
        </p:spPr>
        <p:txBody>
          <a:bodyPr wrap="none" anchor="ctr"/>
          <a:lstStyle/>
          <a:p>
            <a:pPr algn="ctr">
              <a:lnSpc>
                <a:spcPct val="80000"/>
              </a:lnSpc>
              <a:spcBef>
                <a:spcPct val="20000"/>
              </a:spcBef>
              <a:buClr>
                <a:schemeClr val="tx1"/>
              </a:buClr>
              <a:buFont typeface="Wingdings" pitchFamily="2" charset="2"/>
              <a:buChar char="v"/>
              <a:defRPr/>
            </a:pPr>
            <a:endParaRPr lang="zh-CN" altLang="en-US"/>
          </a:p>
        </p:txBody>
      </p:sp>
      <p:sp>
        <p:nvSpPr>
          <p:cNvPr id="51217" name="AutoShape 17"/>
          <p:cNvSpPr>
            <a:spLocks noChangeArrowheads="1"/>
          </p:cNvSpPr>
          <p:nvPr/>
        </p:nvSpPr>
        <p:spPr bwMode="auto">
          <a:xfrm>
            <a:off x="7239000" y="4876800"/>
            <a:ext cx="1828800" cy="457200"/>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marL="342900" indent="-342900" algn="ctr">
              <a:lnSpc>
                <a:spcPct val="80000"/>
              </a:lnSpc>
              <a:spcBef>
                <a:spcPct val="20000"/>
              </a:spcBef>
              <a:buClr>
                <a:schemeClr val="tx1"/>
              </a:buClr>
              <a:buFont typeface="Wingdings" pitchFamily="2" charset="2"/>
              <a:buNone/>
              <a:defRPr/>
            </a:pPr>
            <a:r>
              <a:rPr lang="en-US" altLang="zh-CN" sz="1800" dirty="0">
                <a:latin typeface="Times New Roman" pitchFamily="18" charset="0"/>
                <a:cs typeface="Times New Roman" pitchFamily="18" charset="0"/>
              </a:rPr>
              <a:t>Low size organic matter</a:t>
            </a:r>
            <a:endParaRPr lang="zh-CN" altLang="en-US" sz="1800" dirty="0">
              <a:latin typeface="Times New Roman" pitchFamily="18" charset="0"/>
              <a:cs typeface="Times New Roman" pitchFamily="18" charset="0"/>
            </a:endParaRPr>
          </a:p>
        </p:txBody>
      </p:sp>
      <p:sp>
        <p:nvSpPr>
          <p:cNvPr id="51218" name="AutoShape 18"/>
          <p:cNvSpPr>
            <a:spLocks noChangeArrowheads="1"/>
          </p:cNvSpPr>
          <p:nvPr/>
        </p:nvSpPr>
        <p:spPr bwMode="auto">
          <a:xfrm>
            <a:off x="4267200" y="5562600"/>
            <a:ext cx="2286000" cy="640080"/>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marL="342900" indent="-342900" algn="ctr">
              <a:lnSpc>
                <a:spcPct val="80000"/>
              </a:lnSpc>
              <a:spcBef>
                <a:spcPct val="20000"/>
              </a:spcBef>
              <a:buClr>
                <a:schemeClr val="tx1"/>
              </a:buClr>
              <a:buFont typeface="Wingdings" pitchFamily="2" charset="2"/>
              <a:buNone/>
              <a:defRPr/>
            </a:pPr>
            <a:r>
              <a:rPr lang="en-US" altLang="zh-CN" sz="2400" dirty="0">
                <a:latin typeface="Times New Roman" pitchFamily="18" charset="0"/>
                <a:cs typeface="Times New Roman" pitchFamily="18" charset="0"/>
              </a:rPr>
              <a:t>COM powder</a:t>
            </a:r>
          </a:p>
        </p:txBody>
      </p:sp>
      <p:sp>
        <p:nvSpPr>
          <p:cNvPr id="34834" name="Rectangle 20"/>
          <p:cNvSpPr>
            <a:spLocks noChangeArrowheads="1"/>
          </p:cNvSpPr>
          <p:nvPr/>
        </p:nvSpPr>
        <p:spPr bwMode="auto">
          <a:xfrm>
            <a:off x="5638800" y="3352800"/>
            <a:ext cx="1524000" cy="457200"/>
          </a:xfrm>
          <a:prstGeom prst="rect">
            <a:avLst/>
          </a:prstGeom>
          <a:noFill/>
          <a:ln w="9525">
            <a:noFill/>
            <a:miter lim="800000"/>
            <a:headEnd/>
            <a:tailEnd/>
          </a:ln>
        </p:spPr>
        <p:txBody>
          <a:bodyPr/>
          <a:lstStyle/>
          <a:p>
            <a:pPr algn="ctr"/>
            <a:r>
              <a:rPr lang="en-US" altLang="zh-CN" sz="1600">
                <a:solidFill>
                  <a:schemeClr val="tx1"/>
                </a:solidFill>
              </a:rPr>
              <a:t>RO</a:t>
            </a:r>
          </a:p>
        </p:txBody>
      </p:sp>
      <p:sp>
        <p:nvSpPr>
          <p:cNvPr id="34835" name="Rectangle 21"/>
          <p:cNvSpPr>
            <a:spLocks noChangeArrowheads="1"/>
          </p:cNvSpPr>
          <p:nvPr/>
        </p:nvSpPr>
        <p:spPr bwMode="auto">
          <a:xfrm>
            <a:off x="5638800" y="4800600"/>
            <a:ext cx="1524000" cy="457200"/>
          </a:xfrm>
          <a:prstGeom prst="rect">
            <a:avLst/>
          </a:prstGeom>
          <a:noFill/>
          <a:ln w="9525">
            <a:noFill/>
            <a:miter lim="800000"/>
            <a:headEnd/>
            <a:tailEnd/>
          </a:ln>
        </p:spPr>
        <p:txBody>
          <a:bodyPr/>
          <a:lstStyle/>
          <a:p>
            <a:pPr algn="ctr"/>
            <a:r>
              <a:rPr lang="en-US" altLang="zh-CN" sz="1600">
                <a:solidFill>
                  <a:schemeClr val="tx1"/>
                </a:solidFill>
              </a:rPr>
              <a:t>UF</a:t>
            </a:r>
          </a:p>
        </p:txBody>
      </p:sp>
      <p:sp>
        <p:nvSpPr>
          <p:cNvPr id="51223" name="AutoShape 23"/>
          <p:cNvSpPr>
            <a:spLocks noChangeArrowheads="1"/>
          </p:cNvSpPr>
          <p:nvPr/>
        </p:nvSpPr>
        <p:spPr bwMode="auto">
          <a:xfrm>
            <a:off x="4038600" y="2667000"/>
            <a:ext cx="2590800" cy="640080"/>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marL="342900" indent="-342900" algn="ctr">
              <a:lnSpc>
                <a:spcPct val="80000"/>
              </a:lnSpc>
              <a:spcBef>
                <a:spcPct val="20000"/>
              </a:spcBef>
              <a:buClr>
                <a:schemeClr val="tx1"/>
              </a:buClr>
              <a:buFont typeface="Wingdings" pitchFamily="2" charset="2"/>
              <a:buNone/>
              <a:defRPr/>
            </a:pPr>
            <a:r>
              <a:rPr lang="en-US" altLang="zh-CN" sz="2400" dirty="0">
                <a:latin typeface="Times New Roman" pitchFamily="18" charset="0"/>
                <a:cs typeface="Times New Roman" pitchFamily="18" charset="0"/>
              </a:rPr>
              <a:t>Water</a:t>
            </a:r>
            <a:r>
              <a:rPr lang="zh-CN" altLang="en-US" sz="2400" dirty="0">
                <a:latin typeface="Times New Roman" pitchFamily="18" charset="0"/>
                <a:cs typeface="Times New Roman" pitchFamily="18" charset="0"/>
              </a:rPr>
              <a:t> </a:t>
            </a:r>
            <a:r>
              <a:rPr lang="en-US" altLang="zh-CN" sz="2400" dirty="0">
                <a:latin typeface="Times New Roman" pitchFamily="18" charset="0"/>
                <a:cs typeface="Times New Roman" pitchFamily="18" charset="0"/>
              </a:rPr>
              <a:t>(except SPM</a:t>
            </a:r>
            <a:r>
              <a:rPr lang="zh-CN" altLang="en-US" sz="2400" dirty="0">
                <a:latin typeface="Verdana" pitchFamily="34" charset="0"/>
              </a:rPr>
              <a:t>）</a:t>
            </a:r>
          </a:p>
        </p:txBody>
      </p:sp>
      <p:sp>
        <p:nvSpPr>
          <p:cNvPr id="51224" name="AutoShape 24"/>
          <p:cNvSpPr>
            <a:spLocks noChangeArrowheads="1"/>
          </p:cNvSpPr>
          <p:nvPr/>
        </p:nvSpPr>
        <p:spPr bwMode="auto">
          <a:xfrm>
            <a:off x="4267200" y="1524000"/>
            <a:ext cx="2286000" cy="640080"/>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marL="342900" indent="-342900" algn="ctr">
              <a:lnSpc>
                <a:spcPct val="80000"/>
              </a:lnSpc>
              <a:spcBef>
                <a:spcPct val="20000"/>
              </a:spcBef>
              <a:buClr>
                <a:schemeClr val="tx1"/>
              </a:buClr>
              <a:buFont typeface="Wingdings" pitchFamily="2" charset="2"/>
              <a:buNone/>
              <a:defRPr/>
            </a:pPr>
            <a:r>
              <a:rPr lang="en-US" altLang="zh-CN" sz="2400" dirty="0">
                <a:latin typeface="Times New Roman" pitchFamily="18" charset="0"/>
                <a:cs typeface="Times New Roman" pitchFamily="18" charset="0"/>
              </a:rPr>
              <a:t>Natural water</a:t>
            </a:r>
            <a:endParaRPr lang="zh-CN" altLang="en-US" sz="2400" dirty="0">
              <a:latin typeface="Times New Roman" pitchFamily="18" charset="0"/>
              <a:cs typeface="Times New Roman" pitchFamily="18" charset="0"/>
            </a:endParaRPr>
          </a:p>
        </p:txBody>
      </p:sp>
      <p:sp>
        <p:nvSpPr>
          <p:cNvPr id="34838" name="Rectangle 26"/>
          <p:cNvSpPr>
            <a:spLocks noChangeArrowheads="1"/>
          </p:cNvSpPr>
          <p:nvPr/>
        </p:nvSpPr>
        <p:spPr bwMode="auto">
          <a:xfrm>
            <a:off x="5638800" y="3352800"/>
            <a:ext cx="1524000" cy="457200"/>
          </a:xfrm>
          <a:prstGeom prst="rect">
            <a:avLst/>
          </a:prstGeom>
          <a:noFill/>
          <a:ln w="9525">
            <a:noFill/>
            <a:miter lim="800000"/>
            <a:headEnd/>
            <a:tailEnd/>
          </a:ln>
        </p:spPr>
        <p:txBody>
          <a:bodyPr/>
          <a:lstStyle/>
          <a:p>
            <a:pPr algn="ctr"/>
            <a:r>
              <a:rPr lang="en-US" altLang="zh-CN" sz="1600">
                <a:solidFill>
                  <a:schemeClr val="tx1"/>
                </a:solidFill>
              </a:rPr>
              <a:t>RO</a:t>
            </a:r>
          </a:p>
        </p:txBody>
      </p:sp>
      <p:sp>
        <p:nvSpPr>
          <p:cNvPr id="34839" name="Rectangle 27"/>
          <p:cNvSpPr>
            <a:spLocks noChangeArrowheads="1"/>
          </p:cNvSpPr>
          <p:nvPr/>
        </p:nvSpPr>
        <p:spPr bwMode="auto">
          <a:xfrm>
            <a:off x="5638800" y="4800600"/>
            <a:ext cx="1524000" cy="457200"/>
          </a:xfrm>
          <a:prstGeom prst="rect">
            <a:avLst/>
          </a:prstGeom>
          <a:noFill/>
          <a:ln w="9525">
            <a:noFill/>
            <a:miter lim="800000"/>
            <a:headEnd/>
            <a:tailEnd/>
          </a:ln>
        </p:spPr>
        <p:txBody>
          <a:bodyPr/>
          <a:lstStyle/>
          <a:p>
            <a:pPr algn="ctr"/>
            <a:r>
              <a:rPr lang="en-US" altLang="zh-CN" sz="1600">
                <a:solidFill>
                  <a:schemeClr val="tx1"/>
                </a:solidFill>
              </a:rPr>
              <a:t>UF</a:t>
            </a:r>
          </a:p>
        </p:txBody>
      </p:sp>
      <p:sp>
        <p:nvSpPr>
          <p:cNvPr id="34840" name="Rectangle 29"/>
          <p:cNvSpPr>
            <a:spLocks noChangeArrowheads="1"/>
          </p:cNvSpPr>
          <p:nvPr/>
        </p:nvSpPr>
        <p:spPr bwMode="auto">
          <a:xfrm>
            <a:off x="5638800" y="3352800"/>
            <a:ext cx="1524000" cy="457200"/>
          </a:xfrm>
          <a:prstGeom prst="rect">
            <a:avLst/>
          </a:prstGeom>
          <a:noFill/>
          <a:ln w="9525">
            <a:noFill/>
            <a:miter lim="800000"/>
            <a:headEnd/>
            <a:tailEnd/>
          </a:ln>
        </p:spPr>
        <p:txBody>
          <a:bodyPr/>
          <a:lstStyle/>
          <a:p>
            <a:pPr algn="ctr"/>
            <a:r>
              <a:rPr lang="en-US" altLang="zh-CN" sz="1600">
                <a:solidFill>
                  <a:schemeClr val="tx1"/>
                </a:solidFill>
              </a:rPr>
              <a:t>RO</a:t>
            </a:r>
          </a:p>
        </p:txBody>
      </p:sp>
      <p:sp>
        <p:nvSpPr>
          <p:cNvPr id="34841" name="Rectangle 31"/>
          <p:cNvSpPr>
            <a:spLocks noChangeArrowheads="1"/>
          </p:cNvSpPr>
          <p:nvPr/>
        </p:nvSpPr>
        <p:spPr bwMode="auto">
          <a:xfrm>
            <a:off x="5638800" y="4800600"/>
            <a:ext cx="1524000" cy="457200"/>
          </a:xfrm>
          <a:prstGeom prst="rect">
            <a:avLst/>
          </a:prstGeom>
          <a:noFill/>
          <a:ln w="9525">
            <a:noFill/>
            <a:miter lim="800000"/>
            <a:headEnd/>
            <a:tailEnd/>
          </a:ln>
        </p:spPr>
        <p:txBody>
          <a:bodyPr/>
          <a:lstStyle/>
          <a:p>
            <a:pPr algn="ctr"/>
            <a:r>
              <a:rPr lang="en-US" altLang="zh-CN" sz="1600">
                <a:solidFill>
                  <a:schemeClr val="tx1"/>
                </a:solidFill>
              </a:rPr>
              <a:t>UF</a:t>
            </a:r>
          </a:p>
        </p:txBody>
      </p:sp>
      <p:sp>
        <p:nvSpPr>
          <p:cNvPr id="34842" name="Rectangle 33"/>
          <p:cNvSpPr>
            <a:spLocks noChangeArrowheads="1"/>
          </p:cNvSpPr>
          <p:nvPr/>
        </p:nvSpPr>
        <p:spPr bwMode="auto">
          <a:xfrm>
            <a:off x="5638800" y="3352800"/>
            <a:ext cx="1524000" cy="457200"/>
          </a:xfrm>
          <a:prstGeom prst="rect">
            <a:avLst/>
          </a:prstGeom>
          <a:noFill/>
          <a:ln w="9525">
            <a:noFill/>
            <a:miter lim="800000"/>
            <a:headEnd/>
            <a:tailEnd/>
          </a:ln>
        </p:spPr>
        <p:txBody>
          <a:bodyPr/>
          <a:lstStyle/>
          <a:p>
            <a:pPr algn="ctr"/>
            <a:r>
              <a:rPr lang="en-US" altLang="zh-CN" sz="1600">
                <a:solidFill>
                  <a:schemeClr val="tx1"/>
                </a:solidFill>
              </a:rPr>
              <a:t>RO</a:t>
            </a:r>
          </a:p>
        </p:txBody>
      </p:sp>
      <p:sp>
        <p:nvSpPr>
          <p:cNvPr id="34843" name="Rectangle 34"/>
          <p:cNvSpPr>
            <a:spLocks noChangeArrowheads="1"/>
          </p:cNvSpPr>
          <p:nvPr/>
        </p:nvSpPr>
        <p:spPr bwMode="auto">
          <a:xfrm>
            <a:off x="5638800" y="4800600"/>
            <a:ext cx="1524000" cy="457200"/>
          </a:xfrm>
          <a:prstGeom prst="rect">
            <a:avLst/>
          </a:prstGeom>
          <a:noFill/>
          <a:ln w="9525">
            <a:noFill/>
            <a:miter lim="800000"/>
            <a:headEnd/>
            <a:tailEnd/>
          </a:ln>
        </p:spPr>
        <p:txBody>
          <a:bodyPr/>
          <a:lstStyle/>
          <a:p>
            <a:pPr algn="ctr"/>
            <a:r>
              <a:rPr lang="en-US" altLang="zh-CN" sz="1600">
                <a:solidFill>
                  <a:schemeClr val="tx1"/>
                </a:solidFill>
              </a:rPr>
              <a:t>UF</a:t>
            </a:r>
          </a:p>
        </p:txBody>
      </p:sp>
      <p:sp>
        <p:nvSpPr>
          <p:cNvPr id="34844" name="Rectangle 36"/>
          <p:cNvSpPr>
            <a:spLocks noChangeArrowheads="1"/>
          </p:cNvSpPr>
          <p:nvPr/>
        </p:nvSpPr>
        <p:spPr bwMode="auto">
          <a:xfrm>
            <a:off x="5631612" y="2168106"/>
            <a:ext cx="1524000" cy="457200"/>
          </a:xfrm>
          <a:prstGeom prst="rect">
            <a:avLst/>
          </a:prstGeom>
          <a:noFill/>
          <a:ln w="9525">
            <a:noFill/>
            <a:miter lim="800000"/>
            <a:headEnd/>
            <a:tailEnd/>
          </a:ln>
        </p:spPr>
        <p:txBody>
          <a:bodyPr/>
          <a:lstStyle/>
          <a:p>
            <a:r>
              <a:rPr lang="en-US" altLang="zh-CN" sz="1600" dirty="0" err="1">
                <a:ea typeface="楷体" pitchFamily="49" charset="-122"/>
              </a:rPr>
              <a:t>centrafugation</a:t>
            </a:r>
            <a:endParaRPr lang="zh-CN" altLang="en-US" sz="1600" dirty="0">
              <a:ea typeface="楷体" pitchFamily="49" charset="-122"/>
            </a:endParaRPr>
          </a:p>
        </p:txBody>
      </p:sp>
      <p:sp>
        <p:nvSpPr>
          <p:cNvPr id="34845" name="Rectangle 37"/>
          <p:cNvSpPr>
            <a:spLocks noChangeArrowheads="1"/>
          </p:cNvSpPr>
          <p:nvPr/>
        </p:nvSpPr>
        <p:spPr bwMode="auto">
          <a:xfrm>
            <a:off x="5638800" y="3352800"/>
            <a:ext cx="1524000" cy="457200"/>
          </a:xfrm>
          <a:prstGeom prst="rect">
            <a:avLst/>
          </a:prstGeom>
          <a:noFill/>
          <a:ln w="9525">
            <a:noFill/>
            <a:miter lim="800000"/>
            <a:headEnd/>
            <a:tailEnd/>
          </a:ln>
        </p:spPr>
        <p:txBody>
          <a:bodyPr/>
          <a:lstStyle/>
          <a:p>
            <a:pPr algn="ctr"/>
            <a:r>
              <a:rPr lang="en-US" altLang="zh-CN" sz="1600">
                <a:ea typeface="楷体" pitchFamily="49" charset="-122"/>
              </a:rPr>
              <a:t>RO</a:t>
            </a:r>
          </a:p>
        </p:txBody>
      </p:sp>
      <p:sp>
        <p:nvSpPr>
          <p:cNvPr id="34846" name="Rectangle 38"/>
          <p:cNvSpPr>
            <a:spLocks noChangeArrowheads="1"/>
          </p:cNvSpPr>
          <p:nvPr/>
        </p:nvSpPr>
        <p:spPr bwMode="auto">
          <a:xfrm>
            <a:off x="5638800" y="4800600"/>
            <a:ext cx="1524000" cy="457200"/>
          </a:xfrm>
          <a:prstGeom prst="rect">
            <a:avLst/>
          </a:prstGeom>
          <a:noFill/>
          <a:ln w="9525">
            <a:noFill/>
            <a:miter lim="800000"/>
            <a:headEnd/>
            <a:tailEnd/>
          </a:ln>
        </p:spPr>
        <p:txBody>
          <a:bodyPr/>
          <a:lstStyle/>
          <a:p>
            <a:pPr algn="ctr"/>
            <a:r>
              <a:rPr lang="en-US" altLang="zh-CN" sz="1600">
                <a:ea typeface="楷体" pitchFamily="49" charset="-122"/>
              </a:rPr>
              <a:t>UF</a:t>
            </a:r>
          </a:p>
        </p:txBody>
      </p:sp>
      <p:sp>
        <p:nvSpPr>
          <p:cNvPr id="34847" name="Rectangle 39"/>
          <p:cNvSpPr>
            <a:spLocks noChangeArrowheads="1"/>
          </p:cNvSpPr>
          <p:nvPr/>
        </p:nvSpPr>
        <p:spPr bwMode="auto">
          <a:xfrm>
            <a:off x="5088146" y="5171535"/>
            <a:ext cx="1617453" cy="457200"/>
          </a:xfrm>
          <a:prstGeom prst="rect">
            <a:avLst/>
          </a:prstGeom>
          <a:noFill/>
          <a:ln w="9525">
            <a:noFill/>
            <a:miter lim="800000"/>
            <a:headEnd/>
            <a:tailEnd/>
          </a:ln>
        </p:spPr>
        <p:txBody>
          <a:bodyPr/>
          <a:lstStyle/>
          <a:p>
            <a:pPr algn="ctr"/>
            <a:r>
              <a:rPr lang="en-US" altLang="zh-CN" sz="1600" dirty="0">
                <a:ea typeface="楷体" pitchFamily="49" charset="-122"/>
              </a:rPr>
              <a:t>Drying under vacuum</a:t>
            </a:r>
            <a:endParaRPr lang="zh-CN" altLang="en-US" sz="1600" dirty="0">
              <a:ea typeface="楷体" pitchFamily="49" charset="-122"/>
            </a:endParaRPr>
          </a:p>
        </p:txBody>
      </p:sp>
      <p:sp>
        <p:nvSpPr>
          <p:cNvPr id="31" name="Line 4">
            <a:extLst>
              <a:ext uri="{FF2B5EF4-FFF2-40B4-BE49-F238E27FC236}">
                <a16:creationId xmlns="" xmlns:a16="http://schemas.microsoft.com/office/drawing/2014/main" id="{0B62F052-3B4C-4E97-9380-EBFC82CC0B1B}"/>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bwMode="auto">
          <a:xfrm>
            <a:off x="703262" y="152400"/>
            <a:ext cx="8153400" cy="990600"/>
          </a:xfrm>
          <a:noFill/>
          <a:ln>
            <a:miter lim="800000"/>
            <a:headEnd/>
            <a:tailEnd/>
          </a:ln>
        </p:spPr>
        <p:txBody>
          <a:bodyPr vert="horz" wrap="square" lIns="91440" tIns="45720" rIns="91440" bIns="45720" numCol="1" anchor="t" anchorCtr="0" compatLnSpc="1">
            <a:prstTxWarp prst="textNoShape">
              <a:avLst/>
            </a:prstTxWarp>
          </a:bodyPr>
          <a:lstStyle/>
          <a:p>
            <a:pPr algn="ctr"/>
            <a:r>
              <a:rPr kumimoji="1" lang="en-US" altLang="zh-CN" sz="3400" b="1" dirty="0">
                <a:solidFill>
                  <a:srgbClr val="0000CC"/>
                </a:solidFill>
                <a:latin typeface="Times New Roman" pitchFamily="18" charset="0"/>
                <a:ea typeface="宋体" pitchFamily="2" charset="-122"/>
                <a:cs typeface="Times New Roman" panose="02020603050405020304" pitchFamily="18" charset="0"/>
              </a:rPr>
              <a:t>Sources and Compositions of NOM</a:t>
            </a:r>
            <a:endParaRPr kumimoji="1" lang="zh-CN" altLang="en-US" sz="3400" b="1" dirty="0">
              <a:solidFill>
                <a:srgbClr val="0000CC"/>
              </a:solidFill>
              <a:latin typeface="Times New Roman" pitchFamily="18" charset="0"/>
              <a:ea typeface="宋体" pitchFamily="2" charset="-122"/>
              <a:cs typeface="Times New Roman" panose="02020603050405020304" pitchFamily="18" charset="0"/>
            </a:endParaRPr>
          </a:p>
        </p:txBody>
      </p:sp>
      <p:sp>
        <p:nvSpPr>
          <p:cNvPr id="30723" name="内容占位符 2"/>
          <p:cNvSpPr>
            <a:spLocks noGrp="1"/>
          </p:cNvSpPr>
          <p:nvPr>
            <p:ph idx="1"/>
          </p:nvPr>
        </p:nvSpPr>
        <p:spPr bwMode="auto">
          <a:xfrm>
            <a:off x="609600" y="1273461"/>
            <a:ext cx="8534400" cy="4648200"/>
          </a:xfrm>
          <a:noFill/>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a:buFont typeface="Wingdings" panose="05000000000000000000" pitchFamily="2" charset="2"/>
              <a:buChar char="p"/>
            </a:pPr>
            <a:r>
              <a:rPr lang="en-US" altLang="zh-CN" sz="2500" b="1" dirty="0">
                <a:solidFill>
                  <a:srgbClr val="0070C0"/>
                </a:solidFill>
                <a:latin typeface="Times New Roman" panose="02020603050405020304" pitchFamily="18" charset="0"/>
              </a:rPr>
              <a:t>C/N ratios, stable carbon and radiocarbon isotopic compositions, biomarkers</a:t>
            </a:r>
          </a:p>
          <a:p>
            <a:pPr>
              <a:buFont typeface="Wingdings" panose="05000000000000000000" pitchFamily="2" charset="2"/>
              <a:buChar char="p"/>
            </a:pPr>
            <a:endParaRPr lang="en-US" altLang="zh-CN" sz="2400" b="1" dirty="0">
              <a:solidFill>
                <a:srgbClr val="0070C0"/>
              </a:solidFill>
              <a:latin typeface="Times New Roman" panose="02020603050405020304" pitchFamily="18" charset="0"/>
            </a:endParaRPr>
          </a:p>
          <a:p>
            <a:r>
              <a:rPr lang="en-US" altLang="zh-CN" sz="2400" b="1" dirty="0">
                <a:solidFill>
                  <a:srgbClr val="000000"/>
                </a:solidFill>
                <a:latin typeface="Times New Roman" panose="02020603050405020304" pitchFamily="18" charset="0"/>
                <a:cs typeface="Times New Roman" panose="02020603050405020304" pitchFamily="18" charset="0"/>
              </a:rPr>
              <a:t>Plankton</a:t>
            </a:r>
            <a:r>
              <a:rPr lang="zh-CN" altLang="en-US" sz="2400" b="1" dirty="0">
                <a:solidFill>
                  <a:srgbClr val="000000"/>
                </a:solidFill>
                <a:latin typeface="Times New Roman" panose="02020603050405020304" pitchFamily="18" charset="0"/>
                <a:cs typeface="Times New Roman" panose="02020603050405020304" pitchFamily="18" charset="0"/>
              </a:rPr>
              <a:t>，</a:t>
            </a:r>
            <a:r>
              <a:rPr lang="en-US" altLang="zh-CN" sz="2400" b="1" dirty="0">
                <a:solidFill>
                  <a:srgbClr val="000000"/>
                </a:solidFill>
                <a:latin typeface="Times New Roman" panose="02020603050405020304" pitchFamily="18" charset="0"/>
                <a:cs typeface="Times New Roman" panose="02020603050405020304" pitchFamily="18" charset="0"/>
              </a:rPr>
              <a:t>C/N&lt;8, </a:t>
            </a:r>
            <a:r>
              <a:rPr lang="el-GR" altLang="zh-CN" sz="2400" b="1" dirty="0">
                <a:solidFill>
                  <a:srgbClr val="000000"/>
                </a:solidFill>
                <a:latin typeface="Times New Roman" panose="02020603050405020304" pitchFamily="18" charset="0"/>
                <a:cs typeface="Times New Roman" panose="02020603050405020304" pitchFamily="18" charset="0"/>
              </a:rPr>
              <a:t>δ</a:t>
            </a:r>
            <a:r>
              <a:rPr lang="el-GR" altLang="zh-CN" sz="2400" b="1" baseline="30000" dirty="0">
                <a:solidFill>
                  <a:srgbClr val="000000"/>
                </a:solidFill>
                <a:latin typeface="Times New Roman" panose="02020603050405020304" pitchFamily="18" charset="0"/>
                <a:cs typeface="Times New Roman" panose="02020603050405020304" pitchFamily="18" charset="0"/>
              </a:rPr>
              <a:t>13</a:t>
            </a:r>
            <a:r>
              <a:rPr lang="en-US" altLang="zh-CN" sz="2400" b="1" dirty="0">
                <a:solidFill>
                  <a:srgbClr val="000000"/>
                </a:solidFill>
                <a:latin typeface="Times New Roman" panose="02020603050405020304" pitchFamily="18" charset="0"/>
                <a:cs typeface="Times New Roman" panose="02020603050405020304" pitchFamily="18" charset="0"/>
              </a:rPr>
              <a:t>C</a:t>
            </a:r>
            <a:r>
              <a:rPr lang="zh-CN" altLang="en-US" sz="2400" b="1" dirty="0">
                <a:solidFill>
                  <a:srgbClr val="000000"/>
                </a:solidFill>
                <a:latin typeface="Times New Roman" panose="02020603050405020304" pitchFamily="18" charset="0"/>
                <a:cs typeface="Times New Roman" panose="02020603050405020304" pitchFamily="18" charset="0"/>
              </a:rPr>
              <a:t>：</a:t>
            </a:r>
            <a:r>
              <a:rPr lang="en-US" altLang="zh-CN" sz="2400" b="1" dirty="0">
                <a:solidFill>
                  <a:srgbClr val="000000"/>
                </a:solidFill>
                <a:latin typeface="Times New Roman" panose="02020603050405020304" pitchFamily="18" charset="0"/>
                <a:cs typeface="Times New Roman" panose="02020603050405020304" pitchFamily="18" charset="0"/>
              </a:rPr>
              <a:t>-22 ‰ ~-42‰</a:t>
            </a:r>
          </a:p>
          <a:p>
            <a:endParaRPr lang="en-US" altLang="zh-CN" sz="2400" b="1" dirty="0">
              <a:solidFill>
                <a:srgbClr val="000000"/>
              </a:solidFill>
              <a:latin typeface="Times New Roman" panose="02020603050405020304" pitchFamily="18" charset="0"/>
              <a:cs typeface="Times New Roman" panose="02020603050405020304" pitchFamily="18" charset="0"/>
            </a:endParaRPr>
          </a:p>
          <a:p>
            <a:r>
              <a:rPr lang="en-US" altLang="zh-CN" sz="2400" b="1" dirty="0">
                <a:solidFill>
                  <a:srgbClr val="000000"/>
                </a:solidFill>
                <a:latin typeface="Times New Roman" panose="02020603050405020304" pitchFamily="18" charset="0"/>
                <a:cs typeface="Times New Roman" panose="02020603050405020304" pitchFamily="18" charset="0"/>
              </a:rPr>
              <a:t>Terrestrial plants</a:t>
            </a:r>
            <a:r>
              <a:rPr lang="zh-CN" altLang="en-US" sz="2400" b="1" dirty="0">
                <a:solidFill>
                  <a:srgbClr val="000000"/>
                </a:solidFill>
                <a:latin typeface="Times New Roman" panose="02020603050405020304" pitchFamily="18" charset="0"/>
                <a:cs typeface="Times New Roman" panose="02020603050405020304" pitchFamily="18" charset="0"/>
              </a:rPr>
              <a:t>，</a:t>
            </a:r>
            <a:r>
              <a:rPr lang="en-US" altLang="zh-CN" sz="2400" b="1" dirty="0">
                <a:solidFill>
                  <a:srgbClr val="000000"/>
                </a:solidFill>
                <a:latin typeface="Times New Roman" panose="02020603050405020304" pitchFamily="18" charset="0"/>
                <a:cs typeface="Times New Roman" panose="02020603050405020304" pitchFamily="18" charset="0"/>
              </a:rPr>
              <a:t>C/N&gt;15,</a:t>
            </a:r>
            <a:r>
              <a:rPr lang="zh-CN" altLang="en-US" sz="2400" b="1" dirty="0">
                <a:solidFill>
                  <a:srgbClr val="000000"/>
                </a:solidFill>
                <a:latin typeface="Times New Roman" panose="02020603050405020304" pitchFamily="18" charset="0"/>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C4</a:t>
            </a:r>
            <a:r>
              <a:rPr lang="zh-CN" altLang="en-US" sz="2400" b="1" dirty="0">
                <a:solidFill>
                  <a:srgbClr val="000000"/>
                </a:solidFill>
                <a:latin typeface="Times New Roman" panose="02020603050405020304" pitchFamily="18" charset="0"/>
                <a:ea typeface="楷体" pitchFamily="49"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plants</a:t>
            </a:r>
            <a:r>
              <a:rPr lang="en-US" altLang="zh-CN" sz="2400" b="1" dirty="0">
                <a:solidFill>
                  <a:srgbClr val="000000"/>
                </a:solidFill>
                <a:latin typeface="Times New Roman" panose="02020603050405020304" pitchFamily="18" charset="0"/>
                <a:ea typeface="楷体" pitchFamily="49" charset="-122"/>
                <a:cs typeface="Times New Roman" panose="02020603050405020304" pitchFamily="18" charset="0"/>
              </a:rPr>
              <a:t> </a:t>
            </a:r>
            <a:r>
              <a:rPr lang="el-GR" altLang="zh-CN" sz="2400" b="1" dirty="0">
                <a:solidFill>
                  <a:srgbClr val="000000"/>
                </a:solidFill>
                <a:latin typeface="Times New Roman" panose="02020603050405020304" pitchFamily="18" charset="0"/>
                <a:cs typeface="Times New Roman" panose="02020603050405020304" pitchFamily="18" charset="0"/>
              </a:rPr>
              <a:t>δ</a:t>
            </a:r>
            <a:r>
              <a:rPr lang="el-GR" altLang="zh-CN" sz="2400" b="1" baseline="30000" dirty="0">
                <a:solidFill>
                  <a:srgbClr val="000000"/>
                </a:solidFill>
                <a:latin typeface="Times New Roman" panose="02020603050405020304" pitchFamily="18" charset="0"/>
                <a:cs typeface="Times New Roman" panose="02020603050405020304" pitchFamily="18" charset="0"/>
              </a:rPr>
              <a:t>13</a:t>
            </a:r>
            <a:r>
              <a:rPr lang="en-US" altLang="zh-CN" sz="2400" b="1" dirty="0">
                <a:solidFill>
                  <a:srgbClr val="000000"/>
                </a:solidFill>
                <a:latin typeface="Times New Roman" panose="02020603050405020304" pitchFamily="18" charset="0"/>
                <a:cs typeface="Times New Roman" panose="02020603050405020304" pitchFamily="18" charset="0"/>
              </a:rPr>
              <a:t>C</a:t>
            </a:r>
            <a:r>
              <a:rPr lang="zh-CN" altLang="en-US" sz="2400" b="1" dirty="0">
                <a:solidFill>
                  <a:srgbClr val="000000"/>
                </a:solidFill>
                <a:latin typeface="Times New Roman" panose="02020603050405020304" pitchFamily="18" charset="0"/>
                <a:cs typeface="Times New Roman" panose="02020603050405020304" pitchFamily="18" charset="0"/>
              </a:rPr>
              <a:t>：</a:t>
            </a:r>
            <a:r>
              <a:rPr lang="en-US" altLang="zh-CN" sz="2400" b="1" dirty="0">
                <a:solidFill>
                  <a:srgbClr val="000000"/>
                </a:solidFill>
                <a:latin typeface="Times New Roman" panose="02020603050405020304" pitchFamily="18" charset="0"/>
                <a:cs typeface="Times New Roman" panose="02020603050405020304" pitchFamily="18" charset="0"/>
              </a:rPr>
              <a:t> -8‰ ~-13‰, C3 plants</a:t>
            </a:r>
            <a:r>
              <a:rPr lang="en-US" altLang="zh-CN" sz="2400" b="1" dirty="0">
                <a:solidFill>
                  <a:srgbClr val="000000"/>
                </a:solidFill>
                <a:latin typeface="Times New Roman" panose="02020603050405020304" pitchFamily="18" charset="0"/>
                <a:ea typeface="楷体" pitchFamily="49" charset="-122"/>
                <a:cs typeface="Times New Roman" panose="02020603050405020304" pitchFamily="18" charset="0"/>
              </a:rPr>
              <a:t> </a:t>
            </a:r>
            <a:r>
              <a:rPr lang="el-GR" altLang="zh-CN" sz="2400" b="1" dirty="0">
                <a:solidFill>
                  <a:srgbClr val="000000"/>
                </a:solidFill>
                <a:latin typeface="Times New Roman" panose="02020603050405020304" pitchFamily="18" charset="0"/>
                <a:cs typeface="Times New Roman" panose="02020603050405020304" pitchFamily="18" charset="0"/>
              </a:rPr>
              <a:t>δ</a:t>
            </a:r>
            <a:r>
              <a:rPr lang="el-GR" altLang="zh-CN" sz="2400" b="1" baseline="30000" dirty="0">
                <a:solidFill>
                  <a:srgbClr val="000000"/>
                </a:solidFill>
                <a:latin typeface="Times New Roman" panose="02020603050405020304" pitchFamily="18" charset="0"/>
                <a:cs typeface="Times New Roman" panose="02020603050405020304" pitchFamily="18" charset="0"/>
              </a:rPr>
              <a:t>13</a:t>
            </a:r>
            <a:r>
              <a:rPr lang="en-US" altLang="zh-CN" sz="2400" b="1" dirty="0">
                <a:solidFill>
                  <a:srgbClr val="000000"/>
                </a:solidFill>
                <a:latin typeface="Times New Roman" panose="02020603050405020304" pitchFamily="18" charset="0"/>
                <a:cs typeface="Times New Roman" panose="02020603050405020304" pitchFamily="18" charset="0"/>
              </a:rPr>
              <a:t>C</a:t>
            </a:r>
            <a:r>
              <a:rPr lang="zh-CN" altLang="en-US" sz="2400" b="1" dirty="0">
                <a:solidFill>
                  <a:srgbClr val="000000"/>
                </a:solidFill>
                <a:latin typeface="Times New Roman" panose="02020603050405020304" pitchFamily="18" charset="0"/>
                <a:cs typeface="Times New Roman" panose="02020603050405020304" pitchFamily="18" charset="0"/>
              </a:rPr>
              <a:t>：</a:t>
            </a:r>
            <a:r>
              <a:rPr lang="en-US" altLang="zh-CN" sz="2400" b="1" dirty="0">
                <a:solidFill>
                  <a:srgbClr val="000000"/>
                </a:solidFill>
                <a:latin typeface="Times New Roman" panose="02020603050405020304" pitchFamily="18" charset="0"/>
                <a:cs typeface="Times New Roman" panose="02020603050405020304" pitchFamily="18" charset="0"/>
              </a:rPr>
              <a:t> -27‰ ~-30‰</a:t>
            </a:r>
          </a:p>
          <a:p>
            <a:endParaRPr lang="en-US" altLang="zh-CN" sz="2400" b="1" dirty="0">
              <a:solidFill>
                <a:srgbClr val="000000"/>
              </a:solidFill>
              <a:latin typeface="Times New Roman" panose="02020603050405020304" pitchFamily="18" charset="0"/>
              <a:cs typeface="Times New Roman" panose="02020603050405020304" pitchFamily="18" charset="0"/>
            </a:endParaRPr>
          </a:p>
          <a:p>
            <a:r>
              <a:rPr lang="en-US" altLang="zh-CN" sz="2400" b="1" dirty="0">
                <a:solidFill>
                  <a:srgbClr val="000000"/>
                </a:solidFill>
                <a:latin typeface="Times New Roman" panose="02020603050405020304" pitchFamily="18" charset="0"/>
                <a:cs typeface="Times New Roman" panose="02020603050405020304" pitchFamily="18" charset="0"/>
              </a:rPr>
              <a:t>Radio carbon: </a:t>
            </a:r>
            <a:r>
              <a:rPr lang="el-GR" altLang="zh-CN" sz="2400" b="1" dirty="0">
                <a:solidFill>
                  <a:srgbClr val="000000"/>
                </a:solidFill>
                <a:latin typeface="Times New Roman" panose="02020603050405020304" pitchFamily="18" charset="0"/>
                <a:cs typeface="Times New Roman" panose="02020603050405020304" pitchFamily="18" charset="0"/>
              </a:rPr>
              <a:t>Δ</a:t>
            </a:r>
            <a:r>
              <a:rPr lang="en-US" altLang="zh-CN" sz="2400" b="1" baseline="30000" dirty="0">
                <a:solidFill>
                  <a:srgbClr val="000000"/>
                </a:solidFill>
                <a:latin typeface="Times New Roman" panose="02020603050405020304" pitchFamily="18" charset="0"/>
                <a:cs typeface="Times New Roman" panose="02020603050405020304" pitchFamily="18" charset="0"/>
              </a:rPr>
              <a:t>14</a:t>
            </a:r>
            <a:r>
              <a:rPr lang="en-US" altLang="zh-CN" sz="2400" b="1" dirty="0">
                <a:solidFill>
                  <a:srgbClr val="000000"/>
                </a:solidFill>
                <a:latin typeface="Times New Roman" panose="02020603050405020304" pitchFamily="18" charset="0"/>
                <a:cs typeface="Times New Roman" panose="02020603050405020304" pitchFamily="18" charset="0"/>
              </a:rPr>
              <a:t>C: 0 modern carbon, &gt;-999, kerogen carbon</a:t>
            </a:r>
          </a:p>
          <a:p>
            <a:pPr>
              <a:buNone/>
            </a:pPr>
            <a:endParaRPr lang="en-US" altLang="zh-CN" sz="2400" b="1" dirty="0">
              <a:solidFill>
                <a:srgbClr val="000000"/>
              </a:solidFill>
              <a:latin typeface="Times New Roman" panose="02020603050405020304" pitchFamily="18" charset="0"/>
              <a:cs typeface="Times New Roman" panose="02020603050405020304" pitchFamily="18" charset="0"/>
            </a:endParaRPr>
          </a:p>
          <a:p>
            <a:r>
              <a:rPr lang="en-US" altLang="zh-CN" sz="2400" b="1" dirty="0">
                <a:solidFill>
                  <a:srgbClr val="000000"/>
                </a:solidFill>
                <a:latin typeface="Times New Roman" panose="02020603050405020304" pitchFamily="18" charset="0"/>
                <a:cs typeface="Times New Roman" panose="02020603050405020304" pitchFamily="18" charset="0"/>
              </a:rPr>
              <a:t>Biochemical tracer: chlorophyll a (</a:t>
            </a:r>
            <a:r>
              <a:rPr lang="en-US" altLang="zh-CN" sz="2400" b="1" dirty="0" err="1">
                <a:solidFill>
                  <a:srgbClr val="000000"/>
                </a:solidFill>
                <a:latin typeface="Times New Roman" panose="02020603050405020304" pitchFamily="18" charset="0"/>
                <a:cs typeface="Times New Roman" panose="02020603050405020304" pitchFamily="18" charset="0"/>
              </a:rPr>
              <a:t>Chl</a:t>
            </a:r>
            <a:r>
              <a:rPr lang="en-US" altLang="zh-CN" sz="2400" b="1" dirty="0">
                <a:solidFill>
                  <a:srgbClr val="000000"/>
                </a:solidFill>
                <a:latin typeface="Times New Roman" panose="02020603050405020304" pitchFamily="18" charset="0"/>
                <a:cs typeface="Times New Roman" panose="02020603050405020304" pitchFamily="18" charset="0"/>
              </a:rPr>
              <a:t> a)</a:t>
            </a:r>
          </a:p>
          <a:p>
            <a:pPr marL="0" indent="0">
              <a:buNone/>
            </a:pPr>
            <a:endParaRPr lang="en-US" altLang="zh-CN" sz="2400" b="1" dirty="0">
              <a:solidFill>
                <a:srgbClr val="000000"/>
              </a:solidFill>
              <a:latin typeface="Times New Roman" panose="02020603050405020304" pitchFamily="18" charset="0"/>
              <a:cs typeface="Times New Roman" panose="02020603050405020304" pitchFamily="18" charset="0"/>
            </a:endParaRPr>
          </a:p>
          <a:p>
            <a:r>
              <a:rPr lang="en-US" altLang="zh-CN" sz="2400" b="1" dirty="0">
                <a:solidFill>
                  <a:srgbClr val="000000"/>
                </a:solidFill>
                <a:latin typeface="Times New Roman" panose="02020603050405020304" pitchFamily="18" charset="0"/>
                <a:cs typeface="Times New Roman" panose="02020603050405020304" pitchFamily="18" charset="0"/>
              </a:rPr>
              <a:t>Biomarkers: lignin phenols, amino acids </a:t>
            </a:r>
          </a:p>
          <a:p>
            <a:pPr>
              <a:buFont typeface="Wingdings" pitchFamily="2" charset="2"/>
              <a:buNone/>
            </a:pPr>
            <a:endParaRPr lang="en-US" altLang="zh-CN" sz="2400" dirty="0">
              <a:solidFill>
                <a:srgbClr val="000000"/>
              </a:solidFill>
              <a:latin typeface="Times New Roman" pitchFamily="18" charset="0"/>
            </a:endParaRPr>
          </a:p>
          <a:p>
            <a:pPr>
              <a:buFont typeface="Wingdings" pitchFamily="2" charset="2"/>
              <a:buNone/>
            </a:pPr>
            <a:endParaRPr lang="en-US" altLang="zh-CN" sz="2400" dirty="0">
              <a:solidFill>
                <a:srgbClr val="000000"/>
              </a:solidFill>
              <a:latin typeface="Times New Roman" pitchFamily="18" charset="0"/>
            </a:endParaRPr>
          </a:p>
          <a:p>
            <a:pPr>
              <a:buFont typeface="Wingdings" pitchFamily="2" charset="2"/>
              <a:buNone/>
            </a:pPr>
            <a:endParaRPr lang="en-US" altLang="zh-CN" sz="2400" dirty="0">
              <a:solidFill>
                <a:srgbClr val="000000"/>
              </a:solidFill>
              <a:latin typeface="Times New Roman" pitchFamily="18" charset="0"/>
            </a:endParaRPr>
          </a:p>
        </p:txBody>
      </p:sp>
      <p:sp>
        <p:nvSpPr>
          <p:cNvPr id="4" name="Line 4">
            <a:extLst>
              <a:ext uri="{FF2B5EF4-FFF2-40B4-BE49-F238E27FC236}">
                <a16:creationId xmlns="" xmlns:a16="http://schemas.microsoft.com/office/drawing/2014/main" id="{49F98668-E478-439F-B203-856CB5955A53}"/>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bwMode="auto">
          <a:xfrm>
            <a:off x="541338" y="175419"/>
            <a:ext cx="8382000" cy="868362"/>
          </a:xfrm>
          <a:noFill/>
          <a:ln>
            <a:miter lim="800000"/>
            <a:headEnd/>
            <a:tailEnd/>
          </a:ln>
        </p:spPr>
        <p:txBody>
          <a:bodyPr vert="horz" wrap="square" lIns="91440" tIns="45720" rIns="91440" bIns="45720" numCol="1" anchor="t" anchorCtr="0" compatLnSpc="1">
            <a:prstTxWarp prst="textNoShape">
              <a:avLst/>
            </a:prstTxWarp>
          </a:bodyPr>
          <a:lstStyle/>
          <a:p>
            <a:pPr algn="ctr"/>
            <a:r>
              <a:rPr kumimoji="1" lang="en-US" altLang="zh-CN" sz="3400" b="1" dirty="0">
                <a:solidFill>
                  <a:srgbClr val="0000CC"/>
                </a:solidFill>
                <a:latin typeface="Times New Roman" pitchFamily="18" charset="0"/>
                <a:ea typeface="宋体" pitchFamily="2" charset="-122"/>
                <a:cs typeface="Times New Roman" panose="02020603050405020304" pitchFamily="18" charset="0"/>
              </a:rPr>
              <a:t>Compositions and Structures of NOM</a:t>
            </a:r>
            <a:endParaRPr kumimoji="1" lang="zh-CN" altLang="en-US" sz="3400" b="1" dirty="0">
              <a:solidFill>
                <a:srgbClr val="0000CC"/>
              </a:solidFill>
              <a:latin typeface="Times New Roman" pitchFamily="18" charset="0"/>
              <a:ea typeface="宋体" pitchFamily="2" charset="-122"/>
              <a:cs typeface="Times New Roman" panose="02020603050405020304" pitchFamily="18" charset="0"/>
            </a:endParaRPr>
          </a:p>
        </p:txBody>
      </p:sp>
      <p:sp>
        <p:nvSpPr>
          <p:cNvPr id="30723" name="内容占位符 2"/>
          <p:cNvSpPr>
            <a:spLocks noGrp="1"/>
          </p:cNvSpPr>
          <p:nvPr>
            <p:ph idx="1"/>
          </p:nvPr>
        </p:nvSpPr>
        <p:spPr bwMode="auto">
          <a:xfrm>
            <a:off x="54339" y="1203373"/>
            <a:ext cx="8305800" cy="542927"/>
          </a:xfrm>
          <a:noFill/>
          <a:ln>
            <a:miter lim="800000"/>
            <a:headEnd/>
            <a:tailEnd/>
          </a:ln>
        </p:spPr>
        <p:txBody>
          <a:bodyPr vert="horz" wrap="square" lIns="91440" tIns="45720" rIns="91440" bIns="45720" numCol="1" anchor="t" anchorCtr="0" compatLnSpc="1">
            <a:prstTxWarp prst="textNoShape">
              <a:avLst/>
            </a:prstTxWarp>
          </a:bodyPr>
          <a:lstStyle/>
          <a:p>
            <a:pPr algn="just">
              <a:buNone/>
            </a:pPr>
            <a:r>
              <a:rPr lang="en-US" altLang="zh-CN" sz="2400" b="1" dirty="0">
                <a:solidFill>
                  <a:schemeClr val="accent2">
                    <a:lumMod val="50000"/>
                  </a:schemeClr>
                </a:solidFill>
                <a:latin typeface="Times New Roman" pitchFamily="18" charset="0"/>
              </a:rPr>
              <a:t>     </a:t>
            </a:r>
            <a:r>
              <a:rPr lang="en-US" altLang="zh-CN" sz="2400" b="1" dirty="0">
                <a:latin typeface="Times New Roman" pitchFamily="18" charset="0"/>
              </a:rPr>
              <a:t>Advanced solid-state NMR characterization</a:t>
            </a:r>
          </a:p>
        </p:txBody>
      </p:sp>
      <p:pic>
        <p:nvPicPr>
          <p:cNvPr id="30725" name="Picture 4" descr="123"/>
          <p:cNvPicPr>
            <a:picLocks noChangeAspect="1" noChangeArrowheads="1"/>
          </p:cNvPicPr>
          <p:nvPr/>
        </p:nvPicPr>
        <p:blipFill>
          <a:blip r:embed="rId3" cstate="print"/>
          <a:srcRect/>
          <a:stretch>
            <a:fillRect/>
          </a:stretch>
        </p:blipFill>
        <p:spPr bwMode="auto">
          <a:xfrm>
            <a:off x="287338" y="2017908"/>
            <a:ext cx="4741862" cy="2438400"/>
          </a:xfrm>
          <a:prstGeom prst="rect">
            <a:avLst/>
          </a:prstGeom>
          <a:noFill/>
          <a:ln w="9525">
            <a:noFill/>
            <a:miter lim="800000"/>
            <a:headEnd/>
            <a:tailEnd/>
          </a:ln>
        </p:spPr>
      </p:pic>
      <p:sp>
        <p:nvSpPr>
          <p:cNvPr id="2" name="矩形 1"/>
          <p:cNvSpPr/>
          <p:nvPr/>
        </p:nvSpPr>
        <p:spPr>
          <a:xfrm>
            <a:off x="723900" y="4648200"/>
            <a:ext cx="7620000" cy="1988237"/>
          </a:xfrm>
          <a:prstGeom prst="rect">
            <a:avLst/>
          </a:prstGeom>
        </p:spPr>
        <p:txBody>
          <a:bodyPr wrap="square">
            <a:spAutoFit/>
          </a:bodyPr>
          <a:lstStyle/>
          <a:p>
            <a:pPr marL="342900" indent="-342900">
              <a:lnSpc>
                <a:spcPct val="80000"/>
              </a:lnSpc>
              <a:buFont typeface="Arial" panose="020B0604020202020204" pitchFamily="34" charset="0"/>
              <a:buChar char="•"/>
            </a:pPr>
            <a:r>
              <a:rPr kumimoji="1" lang="en-US" altLang="zh-CN" sz="2200" dirty="0">
                <a:solidFill>
                  <a:schemeClr val="tx1"/>
                </a:solidFill>
                <a:cs typeface="Times New Roman" panose="02020603050405020304" pitchFamily="18" charset="0"/>
              </a:rPr>
              <a:t>The relative abundances (%) of functional groups</a:t>
            </a:r>
          </a:p>
          <a:p>
            <a:pPr marL="342900" indent="-342900">
              <a:lnSpc>
                <a:spcPct val="80000"/>
              </a:lnSpc>
              <a:buFont typeface="Arial" panose="020B0604020202020204" pitchFamily="34" charset="0"/>
              <a:buChar char="•"/>
            </a:pPr>
            <a:endParaRPr kumimoji="1" lang="en-US" altLang="zh-CN" sz="2200" dirty="0">
              <a:solidFill>
                <a:schemeClr val="tx1"/>
              </a:solidFill>
              <a:cs typeface="Times New Roman" panose="02020603050405020304" pitchFamily="18" charset="0"/>
            </a:endParaRPr>
          </a:p>
          <a:p>
            <a:pPr marL="342900" indent="-342900">
              <a:lnSpc>
                <a:spcPct val="80000"/>
              </a:lnSpc>
              <a:buFont typeface="Arial" panose="020B0604020202020204" pitchFamily="34" charset="0"/>
              <a:buChar char="•"/>
            </a:pPr>
            <a:r>
              <a:rPr kumimoji="1" lang="en-US" altLang="zh-CN" sz="2200" dirty="0">
                <a:solidFill>
                  <a:schemeClr val="tx1"/>
                </a:solidFill>
                <a:cs typeface="Times New Roman" panose="02020603050405020304" pitchFamily="18" charset="0"/>
              </a:rPr>
              <a:t>Index of humification</a:t>
            </a:r>
          </a:p>
          <a:p>
            <a:pPr>
              <a:lnSpc>
                <a:spcPct val="80000"/>
              </a:lnSpc>
            </a:pPr>
            <a:endParaRPr kumimoji="1" lang="en-US" altLang="zh-CN" sz="2200" dirty="0">
              <a:solidFill>
                <a:schemeClr val="tx1"/>
              </a:solidFill>
              <a:cs typeface="Times New Roman" panose="02020603050405020304" pitchFamily="18" charset="0"/>
            </a:endParaRPr>
          </a:p>
          <a:p>
            <a:pPr marL="342900" indent="-342900">
              <a:lnSpc>
                <a:spcPct val="80000"/>
              </a:lnSpc>
              <a:buFont typeface="Arial" panose="020B0604020202020204" pitchFamily="34" charset="0"/>
              <a:buChar char="•"/>
            </a:pPr>
            <a:r>
              <a:rPr kumimoji="1" lang="en-US" altLang="zh-CN" sz="2200" dirty="0">
                <a:solidFill>
                  <a:schemeClr val="tx1"/>
                </a:solidFill>
                <a:cs typeface="Times New Roman" panose="02020603050405020304" pitchFamily="18" charset="0"/>
              </a:rPr>
              <a:t>The abundances of black carbon</a:t>
            </a:r>
          </a:p>
          <a:p>
            <a:pPr marL="342900" indent="-342900">
              <a:lnSpc>
                <a:spcPct val="80000"/>
              </a:lnSpc>
              <a:buFont typeface="Arial" panose="020B0604020202020204" pitchFamily="34" charset="0"/>
              <a:buChar char="•"/>
            </a:pPr>
            <a:endParaRPr kumimoji="1" lang="en-US" altLang="zh-CN" sz="2200" dirty="0">
              <a:solidFill>
                <a:schemeClr val="tx1"/>
              </a:solidFill>
              <a:cs typeface="Times New Roman" panose="02020603050405020304" pitchFamily="18" charset="0"/>
            </a:endParaRPr>
          </a:p>
          <a:p>
            <a:pPr marL="342900" indent="-342900">
              <a:lnSpc>
                <a:spcPct val="80000"/>
              </a:lnSpc>
              <a:buFont typeface="Arial" panose="020B0604020202020204" pitchFamily="34" charset="0"/>
              <a:buChar char="•"/>
            </a:pPr>
            <a:r>
              <a:rPr kumimoji="1" lang="en-US" altLang="zh-CN" sz="2200" dirty="0">
                <a:solidFill>
                  <a:schemeClr val="tx1"/>
                </a:solidFill>
                <a:cs typeface="Times New Roman" panose="02020603050405020304" pitchFamily="18" charset="0"/>
              </a:rPr>
              <a:t>Chemical and nanometer-scale structures</a:t>
            </a:r>
          </a:p>
        </p:txBody>
      </p:sp>
      <p:sp>
        <p:nvSpPr>
          <p:cNvPr id="6" name="Line 4">
            <a:extLst>
              <a:ext uri="{FF2B5EF4-FFF2-40B4-BE49-F238E27FC236}">
                <a16:creationId xmlns="" xmlns:a16="http://schemas.microsoft.com/office/drawing/2014/main" id="{6053FCFE-278D-4186-8442-DC979F038171}"/>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pic>
        <p:nvPicPr>
          <p:cNvPr id="7" name="Picture 6" descr="C:\Users\Administrator\AppData\Roaming\Tencent\Users\461191519\QQ\WinTemp\RichOle\5VS0(7JC__9]GNIIUM349[N.jpg">
            <a:extLst>
              <a:ext uri="{FF2B5EF4-FFF2-40B4-BE49-F238E27FC236}">
                <a16:creationId xmlns="" xmlns:a16="http://schemas.microsoft.com/office/drawing/2014/main" id="{F9D15473-CF61-4E9C-AEE5-24280AA0AC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1842246"/>
            <a:ext cx="3173431" cy="261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013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bwMode="auto">
          <a:xfrm>
            <a:off x="2552700" y="268288"/>
            <a:ext cx="4038600" cy="868362"/>
          </a:xfrm>
          <a:noFill/>
          <a:ln>
            <a:miter lim="800000"/>
            <a:headEnd/>
            <a:tailEnd/>
          </a:ln>
        </p:spPr>
        <p:txBody>
          <a:bodyPr vert="horz" wrap="square" lIns="91440" tIns="45720" rIns="91440" bIns="45720" numCol="1" anchor="t" anchorCtr="0" compatLnSpc="1">
            <a:prstTxWarp prst="textNoShape">
              <a:avLst/>
            </a:prstTxWarp>
            <a:normAutofit/>
          </a:bodyPr>
          <a:lstStyle/>
          <a:p>
            <a:pPr algn="ctr" eaLnBrk="1" hangingPunct="1"/>
            <a:r>
              <a:rPr kumimoji="1" lang="en-US" altLang="zh-CN" sz="3400" b="1" dirty="0">
                <a:solidFill>
                  <a:srgbClr val="0000CC"/>
                </a:solidFill>
                <a:latin typeface="Times New Roman" pitchFamily="18" charset="0"/>
                <a:ea typeface="宋体" pitchFamily="2" charset="-122"/>
                <a:cs typeface="Times New Roman" panose="02020603050405020304" pitchFamily="18" charset="0"/>
              </a:rPr>
              <a:t>QA/QC</a:t>
            </a:r>
            <a:endParaRPr kumimoji="1" lang="zh-CN" altLang="en-US" sz="3400" b="1" dirty="0">
              <a:solidFill>
                <a:srgbClr val="0000CC"/>
              </a:solidFill>
              <a:latin typeface="Times New Roman" pitchFamily="18" charset="0"/>
              <a:ea typeface="宋体" pitchFamily="2" charset="-122"/>
              <a:cs typeface="Times New Roman" panose="02020603050405020304" pitchFamily="18" charset="0"/>
            </a:endParaRPr>
          </a:p>
        </p:txBody>
      </p:sp>
      <p:sp>
        <p:nvSpPr>
          <p:cNvPr id="35844" name="Rectangle 3"/>
          <p:cNvSpPr>
            <a:spLocks noGrp="1" noChangeArrowheads="1"/>
          </p:cNvSpPr>
          <p:nvPr>
            <p:ph idx="1"/>
          </p:nvPr>
        </p:nvSpPr>
        <p:spPr bwMode="auto">
          <a:xfrm>
            <a:off x="1264170" y="4622070"/>
            <a:ext cx="5791200" cy="1935163"/>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buFont typeface="Wingdings" pitchFamily="2" charset="2"/>
              <a:buNone/>
            </a:pPr>
            <a:endParaRPr lang="en-US" altLang="zh-CN" dirty="0">
              <a:solidFill>
                <a:srgbClr val="000000"/>
              </a:solidFill>
              <a:latin typeface="楷体" pitchFamily="49" charset="-122"/>
              <a:ea typeface="楷体" pitchFamily="49" charset="-122"/>
              <a:cs typeface="Times New Roman" pitchFamily="18" charset="0"/>
            </a:endParaRPr>
          </a:p>
          <a:p>
            <a:pPr eaLnBrk="1" hangingPunct="1">
              <a:lnSpc>
                <a:spcPct val="90000"/>
              </a:lnSpc>
            </a:pPr>
            <a:r>
              <a:rPr lang="en-US" altLang="zh-CN" sz="2300" b="1" dirty="0">
                <a:solidFill>
                  <a:srgbClr val="000000"/>
                </a:solidFill>
                <a:latin typeface="Times New Roman" panose="02020603050405020304" pitchFamily="18" charset="0"/>
                <a:ea typeface="楷体" pitchFamily="49" charset="-122"/>
                <a:cs typeface="Times New Roman" panose="02020603050405020304" pitchFamily="18" charset="0"/>
              </a:rPr>
              <a:t>The recovery of SPM: 80%</a:t>
            </a:r>
          </a:p>
          <a:p>
            <a:pPr eaLnBrk="1" hangingPunct="1">
              <a:lnSpc>
                <a:spcPct val="90000"/>
              </a:lnSpc>
            </a:pPr>
            <a:r>
              <a:rPr lang="en-US" altLang="zh-CN" sz="2300" b="1" dirty="0">
                <a:solidFill>
                  <a:srgbClr val="000000"/>
                </a:solidFill>
                <a:latin typeface="Times New Roman" panose="02020603050405020304" pitchFamily="18" charset="0"/>
                <a:ea typeface="楷体" pitchFamily="49" charset="-122"/>
                <a:cs typeface="Times New Roman" panose="02020603050405020304" pitchFamily="18" charset="0"/>
              </a:rPr>
              <a:t>The mass balance of DOC: 98%</a:t>
            </a:r>
            <a:endParaRPr lang="zh-CN" altLang="en-US" sz="2300" b="1" dirty="0">
              <a:solidFill>
                <a:srgbClr val="000000"/>
              </a:solidFill>
              <a:latin typeface="Times New Roman" panose="02020603050405020304" pitchFamily="18" charset="0"/>
              <a:ea typeface="楷体" pitchFamily="49" charset="-122"/>
              <a:cs typeface="Times New Roman" panose="02020603050405020304" pitchFamily="18" charset="0"/>
            </a:endParaRPr>
          </a:p>
        </p:txBody>
      </p:sp>
      <p:pic>
        <p:nvPicPr>
          <p:cNvPr id="168962" name="Picture 2" descr="C:\Users\Administrator\AppData\Roaming\Tencent\Users\461191519\QQ\WinTemp\RichOle\9`AP1AR_A6~)8[VJ}S`YC7A.png"/>
          <p:cNvPicPr>
            <a:picLocks noChangeAspect="1" noChangeArrowheads="1"/>
          </p:cNvPicPr>
          <p:nvPr/>
        </p:nvPicPr>
        <p:blipFill>
          <a:blip r:embed="rId3" cstate="print"/>
          <a:srcRect/>
          <a:stretch>
            <a:fillRect/>
          </a:stretch>
        </p:blipFill>
        <p:spPr bwMode="auto">
          <a:xfrm>
            <a:off x="1264170" y="1208365"/>
            <a:ext cx="5943600" cy="3474669"/>
          </a:xfrm>
          <a:prstGeom prst="rect">
            <a:avLst/>
          </a:prstGeom>
          <a:noFill/>
        </p:spPr>
      </p:pic>
      <p:sp>
        <p:nvSpPr>
          <p:cNvPr id="5" name="Line 4">
            <a:extLst>
              <a:ext uri="{FF2B5EF4-FFF2-40B4-BE49-F238E27FC236}">
                <a16:creationId xmlns="" xmlns:a16="http://schemas.microsoft.com/office/drawing/2014/main" id="{F77E47C1-4B6F-478D-AB1B-CB7842D882BA}"/>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81755"/>
            <a:ext cx="9144000" cy="777875"/>
          </a:xfrm>
        </p:spPr>
        <p:txBody>
          <a:bodyPr>
            <a:normAutofit/>
          </a:bodyPr>
          <a:lstStyle/>
          <a:p>
            <a:pPr algn="ctr"/>
            <a:r>
              <a:rPr kumimoji="1" lang="en-US" altLang="zh-CN" sz="3400" b="1" dirty="0">
                <a:solidFill>
                  <a:srgbClr val="0000CC"/>
                </a:solidFill>
                <a:latin typeface="Times New Roman" pitchFamily="18" charset="0"/>
                <a:ea typeface="宋体" pitchFamily="2" charset="-122"/>
                <a:cs typeface="Times New Roman" panose="02020603050405020304" pitchFamily="18" charset="0"/>
              </a:rPr>
              <a:t>Elemental Compositions of POM and COM</a:t>
            </a:r>
            <a:endParaRPr kumimoji="1" lang="zh-CN" altLang="en-US" sz="3400" b="1" dirty="0">
              <a:solidFill>
                <a:srgbClr val="0000CC"/>
              </a:solidFill>
              <a:latin typeface="Times New Roman" pitchFamily="18" charset="0"/>
              <a:ea typeface="宋体" pitchFamily="2" charset="-122"/>
              <a:cs typeface="Times New Roman" panose="02020603050405020304" pitchFamily="18" charset="0"/>
            </a:endParaRPr>
          </a:p>
        </p:txBody>
      </p:sp>
      <p:graphicFrame>
        <p:nvGraphicFramePr>
          <p:cNvPr id="7" name="Group 317"/>
          <p:cNvGraphicFramePr>
            <a:graphicFrameLocks noGrp="1"/>
          </p:cNvGraphicFramePr>
          <p:nvPr>
            <p:ph sz="half" idx="1"/>
            <p:extLst>
              <p:ext uri="{D42A27DB-BD31-4B8C-83A1-F6EECF244321}">
                <p14:modId xmlns:p14="http://schemas.microsoft.com/office/powerpoint/2010/main" val="3893500072"/>
              </p:ext>
            </p:extLst>
          </p:nvPr>
        </p:nvGraphicFramePr>
        <p:xfrm>
          <a:off x="1376989" y="1052511"/>
          <a:ext cx="6243011" cy="5576889"/>
        </p:xfrm>
        <a:graphic>
          <a:graphicData uri="http://schemas.openxmlformats.org/drawingml/2006/table">
            <a:tbl>
              <a:tblPr>
                <a:tableStyleId>{69C7853C-536D-4A76-A0AE-DD22124D55A5}</a:tableStyleId>
              </a:tblPr>
              <a:tblGrid>
                <a:gridCol w="1301853">
                  <a:extLst>
                    <a:ext uri="{9D8B030D-6E8A-4147-A177-3AD203B41FA5}">
                      <a16:colId xmlns="" xmlns:a16="http://schemas.microsoft.com/office/drawing/2014/main" val="20000"/>
                    </a:ext>
                  </a:extLst>
                </a:gridCol>
                <a:gridCol w="886958">
                  <a:extLst>
                    <a:ext uri="{9D8B030D-6E8A-4147-A177-3AD203B41FA5}">
                      <a16:colId xmlns="" xmlns:a16="http://schemas.microsoft.com/office/drawing/2014/main" val="20001"/>
                    </a:ext>
                  </a:extLst>
                </a:gridCol>
                <a:gridCol w="1084605">
                  <a:extLst>
                    <a:ext uri="{9D8B030D-6E8A-4147-A177-3AD203B41FA5}">
                      <a16:colId xmlns="" xmlns:a16="http://schemas.microsoft.com/office/drawing/2014/main" val="20002"/>
                    </a:ext>
                  </a:extLst>
                </a:gridCol>
                <a:gridCol w="911460">
                  <a:extLst>
                    <a:ext uri="{9D8B030D-6E8A-4147-A177-3AD203B41FA5}">
                      <a16:colId xmlns="" xmlns:a16="http://schemas.microsoft.com/office/drawing/2014/main" val="20003"/>
                    </a:ext>
                  </a:extLst>
                </a:gridCol>
                <a:gridCol w="929428">
                  <a:extLst>
                    <a:ext uri="{9D8B030D-6E8A-4147-A177-3AD203B41FA5}">
                      <a16:colId xmlns="" xmlns:a16="http://schemas.microsoft.com/office/drawing/2014/main" val="20004"/>
                    </a:ext>
                  </a:extLst>
                </a:gridCol>
                <a:gridCol w="1128707">
                  <a:extLst>
                    <a:ext uri="{9D8B030D-6E8A-4147-A177-3AD203B41FA5}">
                      <a16:colId xmlns="" xmlns:a16="http://schemas.microsoft.com/office/drawing/2014/main" val="20005"/>
                    </a:ext>
                  </a:extLst>
                </a:gridCol>
              </a:tblGrid>
              <a:tr h="4381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b="1" u="none" strike="noStrike" cap="none" normalizeH="0" baseline="0" dirty="0">
                          <a:ln>
                            <a:noFill/>
                          </a:ln>
                          <a:effectLst/>
                        </a:rPr>
                        <a:t>Site</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b="1" u="none" strike="noStrike" cap="none" normalizeH="0" baseline="0" dirty="0">
                          <a:ln>
                            <a:noFill/>
                          </a:ln>
                          <a:effectLst/>
                        </a:rPr>
                        <a:t>N</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b="1" u="none" strike="noStrike" cap="none" normalizeH="0" baseline="0" dirty="0">
                          <a:ln>
                            <a:noFill/>
                          </a:ln>
                          <a:effectLst/>
                        </a:rPr>
                        <a:t>C</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b="1" u="none" strike="noStrike" cap="none" normalizeH="0" baseline="0" dirty="0">
                          <a:ln>
                            <a:noFill/>
                          </a:ln>
                          <a:effectLst/>
                        </a:rPr>
                        <a:t>H</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b="1" u="none" strike="noStrike" cap="none" normalizeH="0" baseline="0" dirty="0">
                          <a:ln>
                            <a:noFill/>
                          </a:ln>
                          <a:effectLst/>
                        </a:rPr>
                        <a:t>O</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b="1" u="none" strike="noStrike" cap="none" normalizeH="0" baseline="0" dirty="0">
                          <a:ln>
                            <a:noFill/>
                          </a:ln>
                          <a:effectLst/>
                        </a:rPr>
                        <a:t>C/N</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ctr" horzOverflow="overflow"/>
                </a:tc>
                <a:extLst>
                  <a:ext uri="{0D108BD9-81ED-4DB2-BD59-A6C34878D82A}">
                    <a16:rowId xmlns="" xmlns:a16="http://schemas.microsoft.com/office/drawing/2014/main" val="10000"/>
                  </a:ext>
                </a:extLst>
              </a:tr>
              <a:tr h="3381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Sl-8</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1.32 </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7.87 </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1.99 </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14.92</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6.94 </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extLst>
                  <a:ext uri="{0D108BD9-81ED-4DB2-BD59-A6C34878D82A}">
                    <a16:rowId xmlns="" xmlns:a16="http://schemas.microsoft.com/office/drawing/2014/main" val="10001"/>
                  </a:ext>
                </a:extLst>
              </a:tr>
              <a:tr h="3048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Sl-9</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0.43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2.91 </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1.55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11.50</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7.96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extLst>
                  <a:ext uri="{0D108BD9-81ED-4DB2-BD59-A6C34878D82A}">
                    <a16:rowId xmlns="" xmlns:a16="http://schemas.microsoft.com/office/drawing/2014/main" val="10002"/>
                  </a:ext>
                </a:extLst>
              </a:tr>
              <a:tr h="3048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Estuary 1</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0.34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2.23 </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2.16 </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8.69</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7.75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extLst>
                  <a:ext uri="{0D108BD9-81ED-4DB2-BD59-A6C34878D82A}">
                    <a16:rowId xmlns="" xmlns:a16="http://schemas.microsoft.com/office/drawing/2014/main" val="10003"/>
                  </a:ext>
                </a:extLst>
              </a:tr>
              <a:tr h="3048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Eatuary 2</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0.68 </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3.98 </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1.72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9.67</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6.88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extLst>
                  <a:ext uri="{0D108BD9-81ED-4DB2-BD59-A6C34878D82A}">
                    <a16:rowId xmlns="" xmlns:a16="http://schemas.microsoft.com/office/drawing/2014/main" val="10004"/>
                  </a:ext>
                </a:extLst>
              </a:tr>
              <a:tr h="3048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Eatuary 3</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0.32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2.07 </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2.05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8.06</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7.49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extLst>
                  <a:ext uri="{0D108BD9-81ED-4DB2-BD59-A6C34878D82A}">
                    <a16:rowId xmlns="" xmlns:a16="http://schemas.microsoft.com/office/drawing/2014/main" val="10005"/>
                  </a:ext>
                </a:extLst>
              </a:tr>
              <a:tr h="3048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Eatuary 3-1</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0.28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1.57 </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1.88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8.09</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6.52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extLst>
                  <a:ext uri="{0D108BD9-81ED-4DB2-BD59-A6C34878D82A}">
                    <a16:rowId xmlns="" xmlns:a16="http://schemas.microsoft.com/office/drawing/2014/main" val="10006"/>
                  </a:ext>
                </a:extLst>
              </a:tr>
              <a:tr h="3095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Eatuary 3-2</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0.31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1.82 </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1.99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9.05</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6.76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extLst>
                  <a:ext uri="{0D108BD9-81ED-4DB2-BD59-A6C34878D82A}">
                    <a16:rowId xmlns="" xmlns:a16="http://schemas.microsoft.com/office/drawing/2014/main" val="10007"/>
                  </a:ext>
                </a:extLst>
              </a:tr>
              <a:tr h="3143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Sl-4.1</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0.19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1.33 </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1.68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18.61</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8.01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extLst>
                  <a:ext uri="{0D108BD9-81ED-4DB2-BD59-A6C34878D82A}">
                    <a16:rowId xmlns="" xmlns:a16="http://schemas.microsoft.com/office/drawing/2014/main" val="10008"/>
                  </a:ext>
                </a:extLst>
              </a:tr>
              <a:tr h="3048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Lhs-.4.1</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0.63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4.10 </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1.61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18.46</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7.61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extLst>
                  <a:ext uri="{0D108BD9-81ED-4DB2-BD59-A6C34878D82A}">
                    <a16:rowId xmlns="" xmlns:a16="http://schemas.microsoft.com/office/drawing/2014/main" val="10009"/>
                  </a:ext>
                </a:extLst>
              </a:tr>
              <a:tr h="3048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Bl</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0.32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1.90 </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1.86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zh-CN"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7.01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extLst>
                  <a:ext uri="{0D108BD9-81ED-4DB2-BD59-A6C34878D82A}">
                    <a16:rowId xmlns="" xmlns:a16="http://schemas.microsoft.com/office/drawing/2014/main" val="10010"/>
                  </a:ext>
                </a:extLst>
              </a:tr>
              <a:tr h="3048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HY</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1.51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11.36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2.14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zh-CN"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8.78 </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extLst>
                  <a:ext uri="{0D108BD9-81ED-4DB2-BD59-A6C34878D82A}">
                    <a16:rowId xmlns="" xmlns:a16="http://schemas.microsoft.com/office/drawing/2014/main" val="10011"/>
                  </a:ext>
                </a:extLst>
              </a:tr>
              <a:tr h="3048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XG</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2.58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15.24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3.42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zh-CN"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6.89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extLst>
                  <a:ext uri="{0D108BD9-81ED-4DB2-BD59-A6C34878D82A}">
                    <a16:rowId xmlns="" xmlns:a16="http://schemas.microsoft.com/office/drawing/2014/main" val="10012"/>
                  </a:ext>
                </a:extLst>
              </a:tr>
              <a:tr h="3333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HG</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4.61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24.83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4.43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zh-CN"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6.28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extLst>
                  <a:ext uri="{0D108BD9-81ED-4DB2-BD59-A6C34878D82A}">
                    <a16:rowId xmlns="" xmlns:a16="http://schemas.microsoft.com/office/drawing/2014/main" val="10013"/>
                  </a:ext>
                </a:extLst>
              </a:tr>
              <a:tr h="3048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LA</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3.19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20.66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3.82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zh-CN"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7.55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extLst>
                  <a:ext uri="{0D108BD9-81ED-4DB2-BD59-A6C34878D82A}">
                    <a16:rowId xmlns="" xmlns:a16="http://schemas.microsoft.com/office/drawing/2014/main" val="10014"/>
                  </a:ext>
                </a:extLst>
              </a:tr>
              <a:tr h="3635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ZT</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1.88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10.76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2.19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zh-CN"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a:ln>
                            <a:noFill/>
                          </a:ln>
                          <a:effectLst/>
                        </a:rPr>
                        <a:t>6.69 </a:t>
                      </a:r>
                      <a:endParaRPr kumimoji="0" lang="en-US" altLang="zh-CN" sz="1400" b="1" i="0" u="none" strike="noStrike" cap="none" normalizeH="0" baseline="0">
                        <a:ln>
                          <a:noFill/>
                        </a:ln>
                        <a:solidFill>
                          <a:schemeClr val="tx1"/>
                        </a:solidFill>
                        <a:effectLst/>
                        <a:latin typeface="Times New Roman" pitchFamily="18" charset="0"/>
                        <a:ea typeface="宋体" pitchFamily="2" charset="-122"/>
                      </a:endParaRPr>
                    </a:p>
                  </a:txBody>
                  <a:tcPr anchor="b" horzOverflow="overflow"/>
                </a:tc>
                <a:extLst>
                  <a:ext uri="{0D108BD9-81ED-4DB2-BD59-A6C34878D82A}">
                    <a16:rowId xmlns="" xmlns:a16="http://schemas.microsoft.com/office/drawing/2014/main" val="10015"/>
                  </a:ext>
                </a:extLst>
              </a:tr>
              <a:tr h="4318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LHH</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5.87</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31.91</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5.11</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31.90</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400" u="none" strike="noStrike" cap="none" normalizeH="0" baseline="0" dirty="0">
                          <a:ln>
                            <a:noFill/>
                          </a:ln>
                          <a:effectLst/>
                        </a:rPr>
                        <a:t>6.34</a:t>
                      </a:r>
                      <a:endParaRPr kumimoji="0" lang="en-US" altLang="zh-CN" sz="1400" b="1" i="0" u="none" strike="noStrike" cap="none" normalizeH="0" baseline="0" dirty="0">
                        <a:ln>
                          <a:noFill/>
                        </a:ln>
                        <a:solidFill>
                          <a:schemeClr val="tx1"/>
                        </a:solidFill>
                        <a:effectLst/>
                        <a:latin typeface="Times New Roman" pitchFamily="18" charset="0"/>
                        <a:ea typeface="宋体" pitchFamily="2" charset="-122"/>
                      </a:endParaRPr>
                    </a:p>
                  </a:txBody>
                  <a:tcPr anchor="b" horzOverflow="overflow"/>
                </a:tc>
                <a:extLst>
                  <a:ext uri="{0D108BD9-81ED-4DB2-BD59-A6C34878D82A}">
                    <a16:rowId xmlns="" xmlns:a16="http://schemas.microsoft.com/office/drawing/2014/main" val="10016"/>
                  </a:ext>
                </a:extLst>
              </a:tr>
            </a:tbl>
          </a:graphicData>
        </a:graphic>
      </p:graphicFrame>
      <p:sp>
        <p:nvSpPr>
          <p:cNvPr id="5" name="页脚占位符 4"/>
          <p:cNvSpPr>
            <a:spLocks noGrp="1"/>
          </p:cNvSpPr>
          <p:nvPr>
            <p:ph type="ftr" sz="quarter" idx="11"/>
          </p:nvPr>
        </p:nvSpPr>
        <p:spPr/>
        <p:txBody>
          <a:bodyPr/>
          <a:lstStyle/>
          <a:p>
            <a:pPr>
              <a:defRPr/>
            </a:pPr>
            <a:r>
              <a:rPr lang="en-US" altLang="ko-KR"/>
              <a:t>YOUR SITE HERE</a:t>
            </a:r>
          </a:p>
        </p:txBody>
      </p:sp>
      <p:sp>
        <p:nvSpPr>
          <p:cNvPr id="8" name="Line 149"/>
          <p:cNvSpPr>
            <a:spLocks noChangeShapeType="1"/>
          </p:cNvSpPr>
          <p:nvPr/>
        </p:nvSpPr>
        <p:spPr bwMode="auto">
          <a:xfrm flipV="1">
            <a:off x="1371600" y="4482985"/>
            <a:ext cx="6324600" cy="35719"/>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lstStyle/>
          <a:p>
            <a:endParaRPr lang="zh-CN" altLang="en-US"/>
          </a:p>
        </p:txBody>
      </p:sp>
      <p:sp>
        <p:nvSpPr>
          <p:cNvPr id="9" name="Rectangle 150"/>
          <p:cNvSpPr>
            <a:spLocks noChangeArrowheads="1"/>
          </p:cNvSpPr>
          <p:nvPr/>
        </p:nvSpPr>
        <p:spPr bwMode="auto">
          <a:xfrm>
            <a:off x="3810000" y="4632960"/>
            <a:ext cx="576263" cy="1952625"/>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zh-CN" altLang="en-US"/>
          </a:p>
        </p:txBody>
      </p:sp>
      <p:sp>
        <p:nvSpPr>
          <p:cNvPr id="11" name="Text Box 155"/>
          <p:cNvSpPr txBox="1">
            <a:spLocks noChangeArrowheads="1"/>
          </p:cNvSpPr>
          <p:nvPr/>
        </p:nvSpPr>
        <p:spPr bwMode="auto">
          <a:xfrm>
            <a:off x="4495800" y="4724400"/>
            <a:ext cx="2103120" cy="1015663"/>
          </a:xfrm>
          <a:prstGeom prst="rect">
            <a:avLst/>
          </a:prstGeom>
          <a:ln/>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2000" dirty="0">
                <a:cs typeface="Arial" panose="020B0604020202020204" pitchFamily="34" charset="0"/>
              </a:rPr>
              <a:t>reservoir</a:t>
            </a:r>
            <a:endParaRPr lang="zh-CN" altLang="en-US" sz="2000" dirty="0">
              <a:cs typeface="Arial" panose="020B0604020202020204" pitchFamily="34" charset="0"/>
            </a:endParaRPr>
          </a:p>
          <a:p>
            <a:pPr eaLnBrk="1" hangingPunct="1"/>
            <a:r>
              <a:rPr lang="en-US" altLang="zh-CN" sz="2000" dirty="0">
                <a:cs typeface="Arial" panose="020B0604020202020204" pitchFamily="34" charset="0"/>
              </a:rPr>
              <a:t>C%19.13±8.92</a:t>
            </a:r>
            <a:endParaRPr lang="zh-CN" altLang="en-US" sz="2000" dirty="0">
              <a:cs typeface="Arial" panose="020B0604020202020204" pitchFamily="34" charset="0"/>
            </a:endParaRPr>
          </a:p>
          <a:p>
            <a:pPr eaLnBrk="1" hangingPunct="1"/>
            <a:r>
              <a:rPr lang="en-US" altLang="zh-CN" sz="2000" dirty="0">
                <a:cs typeface="Arial" panose="020B0604020202020204" pitchFamily="34" charset="0"/>
              </a:rPr>
              <a:t>C/N</a:t>
            </a:r>
            <a:r>
              <a:rPr lang="zh-CN" altLang="en-US" sz="2000" dirty="0">
                <a:cs typeface="Arial" panose="020B0604020202020204" pitchFamily="34" charset="0"/>
              </a:rPr>
              <a:t> </a:t>
            </a:r>
            <a:r>
              <a:rPr lang="en-US" altLang="zh-CN" sz="2000" dirty="0">
                <a:cs typeface="Arial" panose="020B0604020202020204" pitchFamily="34" charset="0"/>
              </a:rPr>
              <a:t>7.22±0.95</a:t>
            </a:r>
          </a:p>
        </p:txBody>
      </p:sp>
      <p:sp>
        <p:nvSpPr>
          <p:cNvPr id="12" name="Text Box 154"/>
          <p:cNvSpPr txBox="1">
            <a:spLocks noChangeArrowheads="1"/>
          </p:cNvSpPr>
          <p:nvPr/>
        </p:nvSpPr>
        <p:spPr bwMode="auto">
          <a:xfrm>
            <a:off x="4526280" y="2438400"/>
            <a:ext cx="2103120" cy="1015663"/>
          </a:xfrm>
          <a:prstGeom prst="rect">
            <a:avLst/>
          </a:prstGeom>
          <a:ln/>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2000" dirty="0">
                <a:cs typeface="Arial" panose="020B0604020202020204" pitchFamily="34" charset="0"/>
              </a:rPr>
              <a:t>river</a:t>
            </a:r>
            <a:endParaRPr lang="zh-CN" altLang="en-US" sz="2000" dirty="0">
              <a:cs typeface="Arial" panose="020B0604020202020204" pitchFamily="34" charset="0"/>
            </a:endParaRPr>
          </a:p>
          <a:p>
            <a:pPr eaLnBrk="1" hangingPunct="1"/>
            <a:r>
              <a:rPr lang="en-US" altLang="zh-CN" sz="2000" dirty="0">
                <a:cs typeface="Arial" panose="020B0604020202020204" pitchFamily="34" charset="0"/>
              </a:rPr>
              <a:t>C% 2.98±1.97</a:t>
            </a:r>
          </a:p>
          <a:p>
            <a:pPr eaLnBrk="1" hangingPunct="1"/>
            <a:r>
              <a:rPr lang="en-US" altLang="zh-CN" sz="2000" dirty="0">
                <a:cs typeface="Arial" panose="020B0604020202020204" pitchFamily="34" charset="0"/>
              </a:rPr>
              <a:t>C/N</a:t>
            </a:r>
            <a:r>
              <a:rPr lang="zh-CN" altLang="en-US" sz="2000" dirty="0">
                <a:cs typeface="Arial" panose="020B0604020202020204" pitchFamily="34" charset="0"/>
              </a:rPr>
              <a:t> </a:t>
            </a:r>
            <a:r>
              <a:rPr lang="en-US" altLang="zh-CN" sz="2000" dirty="0">
                <a:cs typeface="Arial" panose="020B0604020202020204" pitchFamily="34" charset="0"/>
              </a:rPr>
              <a:t>7.29±0.53                 </a:t>
            </a:r>
          </a:p>
        </p:txBody>
      </p:sp>
      <p:sp>
        <p:nvSpPr>
          <p:cNvPr id="10" name="Rectangle 150"/>
          <p:cNvSpPr>
            <a:spLocks noChangeArrowheads="1"/>
          </p:cNvSpPr>
          <p:nvPr/>
        </p:nvSpPr>
        <p:spPr bwMode="auto">
          <a:xfrm>
            <a:off x="3767137" y="1552575"/>
            <a:ext cx="576263" cy="2966130"/>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zh-CN" altLang="en-US"/>
          </a:p>
        </p:txBody>
      </p:sp>
      <p:sp>
        <p:nvSpPr>
          <p:cNvPr id="13" name="Rectangle 150"/>
          <p:cNvSpPr>
            <a:spLocks noChangeArrowheads="1"/>
          </p:cNvSpPr>
          <p:nvPr/>
        </p:nvSpPr>
        <p:spPr bwMode="auto">
          <a:xfrm>
            <a:off x="6738937" y="1529670"/>
            <a:ext cx="576263" cy="2966130"/>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zh-CN" altLang="en-US"/>
          </a:p>
        </p:txBody>
      </p:sp>
      <p:sp>
        <p:nvSpPr>
          <p:cNvPr id="14" name="Rectangle 150"/>
          <p:cNvSpPr>
            <a:spLocks noChangeArrowheads="1"/>
          </p:cNvSpPr>
          <p:nvPr/>
        </p:nvSpPr>
        <p:spPr bwMode="auto">
          <a:xfrm>
            <a:off x="6781800" y="4572000"/>
            <a:ext cx="576263" cy="1998776"/>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zh-CN" altLang="en-US"/>
          </a:p>
        </p:txBody>
      </p:sp>
      <p:sp>
        <p:nvSpPr>
          <p:cNvPr id="15" name="Line 4">
            <a:extLst>
              <a:ext uri="{FF2B5EF4-FFF2-40B4-BE49-F238E27FC236}">
                <a16:creationId xmlns="" xmlns:a16="http://schemas.microsoft.com/office/drawing/2014/main" id="{3F91CD2A-D98E-43D4-BAFA-DCED932452C4}"/>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Tree>
    <p:extLst>
      <p:ext uri="{BB962C8B-B14F-4D97-AF65-F5344CB8AC3E}">
        <p14:creationId xmlns:p14="http://schemas.microsoft.com/office/powerpoint/2010/main" val="148094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998220" y="105010"/>
            <a:ext cx="7239000" cy="746125"/>
          </a:xfrm>
        </p:spPr>
        <p:txBody>
          <a:bodyPr>
            <a:normAutofit/>
          </a:bodyPr>
          <a:lstStyle/>
          <a:p>
            <a:pPr algn="ctr" eaLnBrk="1" hangingPunct="1"/>
            <a:r>
              <a:rPr kumimoji="1" lang="en-US" altLang="zh-CN" sz="3400" b="1" dirty="0">
                <a:solidFill>
                  <a:srgbClr val="0000CC"/>
                </a:solidFill>
                <a:latin typeface="Times New Roman" pitchFamily="18" charset="0"/>
                <a:ea typeface="宋体" pitchFamily="2" charset="-122"/>
                <a:cs typeface="Times New Roman" panose="02020603050405020304" pitchFamily="18" charset="0"/>
              </a:rPr>
              <a:t>Isotopic Compositions</a:t>
            </a:r>
            <a:endParaRPr kumimoji="1" lang="zh-CN" altLang="en-US" sz="3400" b="1" dirty="0">
              <a:solidFill>
                <a:srgbClr val="0000CC"/>
              </a:solidFill>
              <a:latin typeface="Times New Roman" pitchFamily="18" charset="0"/>
              <a:ea typeface="宋体" pitchFamily="2" charset="-122"/>
              <a:cs typeface="Times New Roman" panose="02020603050405020304" pitchFamily="18" charset="0"/>
            </a:endParaRPr>
          </a:p>
        </p:txBody>
      </p:sp>
      <p:graphicFrame>
        <p:nvGraphicFramePr>
          <p:cNvPr id="7171" name="Object 3"/>
          <p:cNvGraphicFramePr>
            <a:graphicFrameLocks noGrp="1" noChangeAspect="1"/>
          </p:cNvGraphicFramePr>
          <p:nvPr>
            <p:ph idx="1"/>
          </p:nvPr>
        </p:nvGraphicFramePr>
        <p:xfrm>
          <a:off x="457200" y="1447800"/>
          <a:ext cx="8153400" cy="3321050"/>
        </p:xfrm>
        <a:graphic>
          <a:graphicData uri="http://schemas.openxmlformats.org/presentationml/2006/ole">
            <mc:AlternateContent xmlns:mc="http://schemas.openxmlformats.org/markup-compatibility/2006">
              <mc:Choice xmlns:v="urn:schemas-microsoft-com:vml" Requires="v">
                <p:oleObj spid="_x0000_s138325" name="图表" r:id="rId4" imgW="9191598" imgH="3743437" progId="">
                  <p:embed followColorScheme="textAndBackground"/>
                </p:oleObj>
              </mc:Choice>
              <mc:Fallback>
                <p:oleObj name="图表" r:id="rId4" imgW="9191598" imgH="3743437" progId="">
                  <p:embed followColorScheme="textAndBackground"/>
                  <p:pic>
                    <p:nvPicPr>
                      <p:cNvPr id="0" name="Picture 7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47800"/>
                        <a:ext cx="8153400" cy="332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矩形 5"/>
          <p:cNvSpPr/>
          <p:nvPr/>
        </p:nvSpPr>
        <p:spPr bwMode="auto">
          <a:xfrm>
            <a:off x="3124200" y="1524000"/>
            <a:ext cx="2971800" cy="457200"/>
          </a:xfrm>
          <a:prstGeom prst="rect">
            <a:avLst/>
          </a:prstGeom>
          <a:solidFill>
            <a:srgbClr val="FDFEFC"/>
          </a:solidFill>
          <a:ln w="1587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Tx/>
              <a:buFont typeface="Wingdings" pitchFamily="2" charset="2"/>
              <a:buChar char="v"/>
              <a:tabLst/>
            </a:pPr>
            <a:endParaRPr kumimoji="0" lang="en-US" sz="4000" b="1" i="0" u="none" strike="noStrike" cap="none" normalizeH="0" baseline="0">
              <a:ln>
                <a:noFill/>
              </a:ln>
              <a:solidFill>
                <a:srgbClr val="000000"/>
              </a:solidFill>
              <a:effectLst/>
              <a:latin typeface="Times New Roman" pitchFamily="18" charset="0"/>
              <a:ea typeface="宋体" pitchFamily="2" charset="-122"/>
            </a:endParaRPr>
          </a:p>
        </p:txBody>
      </p:sp>
      <p:sp>
        <p:nvSpPr>
          <p:cNvPr id="7" name="TextBox 6"/>
          <p:cNvSpPr txBox="1"/>
          <p:nvPr/>
        </p:nvSpPr>
        <p:spPr>
          <a:xfrm>
            <a:off x="4463789" y="2150855"/>
            <a:ext cx="597421" cy="276999"/>
          </a:xfrm>
          <a:prstGeom prst="rect">
            <a:avLst/>
          </a:prstGeom>
          <a:solidFill>
            <a:srgbClr val="FDFEFC"/>
          </a:solidFill>
        </p:spPr>
        <p:txBody>
          <a:bodyPr wrap="square" rtlCol="0">
            <a:spAutoFit/>
          </a:bodyPr>
          <a:lstStyle/>
          <a:p>
            <a:r>
              <a:rPr lang="en-US" sz="1200" dirty="0"/>
              <a:t>POM</a:t>
            </a:r>
          </a:p>
        </p:txBody>
      </p:sp>
      <p:sp>
        <p:nvSpPr>
          <p:cNvPr id="8" name="TextBox 7"/>
          <p:cNvSpPr txBox="1"/>
          <p:nvPr/>
        </p:nvSpPr>
        <p:spPr>
          <a:xfrm>
            <a:off x="1447800" y="3657600"/>
            <a:ext cx="7040880" cy="1015663"/>
          </a:xfrm>
          <a:prstGeom prst="rect">
            <a:avLst/>
          </a:prstGeom>
          <a:solidFill>
            <a:srgbClr val="FDFEFC"/>
          </a:solidFill>
        </p:spPr>
        <p:txBody>
          <a:bodyPr wrap="square" rtlCol="0">
            <a:spAutoFit/>
          </a:bodyPr>
          <a:lstStyle/>
          <a:p>
            <a:r>
              <a:rPr lang="en-US" sz="2000" b="0" dirty="0"/>
              <a:t>  HG  LHH PRE1 LA    BL   SL9   ZT   HY   PRE3  SL   XG  LHS</a:t>
            </a:r>
          </a:p>
          <a:p>
            <a:endParaRPr lang="en-US" sz="2000" b="0" dirty="0"/>
          </a:p>
          <a:p>
            <a:endParaRPr lang="en-US" sz="2000" b="0" dirty="0"/>
          </a:p>
        </p:txBody>
      </p:sp>
      <p:sp>
        <p:nvSpPr>
          <p:cNvPr id="9" name="Rectangle 7"/>
          <p:cNvSpPr>
            <a:spLocks noChangeArrowheads="1"/>
          </p:cNvSpPr>
          <p:nvPr/>
        </p:nvSpPr>
        <p:spPr bwMode="auto">
          <a:xfrm>
            <a:off x="457200" y="4876800"/>
            <a:ext cx="8610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a:buFont typeface="Wingdings" pitchFamily="2" charset="2"/>
              <a:buChar char="l"/>
            </a:pPr>
            <a:r>
              <a:rPr lang="en-US" altLang="zh-CN" sz="2200" dirty="0">
                <a:solidFill>
                  <a:schemeClr val="tx1"/>
                </a:solidFill>
                <a:cs typeface="Times New Roman" panose="02020603050405020304" pitchFamily="18" charset="0"/>
              </a:rPr>
              <a:t>Avg. </a:t>
            </a:r>
            <a:r>
              <a:rPr lang="en-US" altLang="zh-CN" sz="2200" baseline="30000" dirty="0">
                <a:solidFill>
                  <a:schemeClr val="tx1"/>
                </a:solidFill>
                <a:cs typeface="Times New Roman" panose="02020603050405020304" pitchFamily="18" charset="0"/>
              </a:rPr>
              <a:t>13</a:t>
            </a:r>
            <a:r>
              <a:rPr lang="en-US" altLang="zh-CN" sz="2200" dirty="0">
                <a:solidFill>
                  <a:schemeClr val="tx1"/>
                </a:solidFill>
                <a:cs typeface="Times New Roman" panose="02020603050405020304" pitchFamily="18" charset="0"/>
              </a:rPr>
              <a:t>C for POM was -26.54‰ ; Avg. </a:t>
            </a:r>
            <a:r>
              <a:rPr lang="en-US" altLang="zh-CN" sz="2200" baseline="30000" dirty="0">
                <a:solidFill>
                  <a:schemeClr val="tx1"/>
                </a:solidFill>
                <a:cs typeface="Times New Roman" panose="02020603050405020304" pitchFamily="18" charset="0"/>
              </a:rPr>
              <a:t>13</a:t>
            </a:r>
            <a:r>
              <a:rPr lang="en-US" altLang="zh-CN" sz="2200" dirty="0">
                <a:solidFill>
                  <a:schemeClr val="tx1"/>
                </a:solidFill>
                <a:cs typeface="Times New Roman" panose="02020603050405020304" pitchFamily="18" charset="0"/>
              </a:rPr>
              <a:t>C for DOM was -23.62‰;</a:t>
            </a:r>
          </a:p>
          <a:p>
            <a:pPr marL="342900" indent="-342900">
              <a:buFont typeface="Wingdings" pitchFamily="2" charset="2"/>
              <a:buChar char="l"/>
            </a:pPr>
            <a:endParaRPr lang="en-US" altLang="zh-CN" sz="2200" dirty="0">
              <a:solidFill>
                <a:schemeClr val="tx1"/>
              </a:solidFill>
              <a:cs typeface="Times New Roman" panose="02020603050405020304" pitchFamily="18" charset="0"/>
            </a:endParaRPr>
          </a:p>
          <a:p>
            <a:pPr marL="342900" indent="-342900">
              <a:buFont typeface="Wingdings" pitchFamily="2" charset="2"/>
              <a:buChar char="l"/>
            </a:pPr>
            <a:r>
              <a:rPr lang="en-US" altLang="zh-CN" sz="2200" baseline="30000" dirty="0">
                <a:solidFill>
                  <a:schemeClr val="tx1"/>
                </a:solidFill>
                <a:cs typeface="Times New Roman" panose="02020603050405020304" pitchFamily="18" charset="0"/>
              </a:rPr>
              <a:t>13</a:t>
            </a:r>
            <a:r>
              <a:rPr lang="en-US" altLang="zh-CN" sz="2200" dirty="0">
                <a:solidFill>
                  <a:schemeClr val="tx1"/>
                </a:solidFill>
                <a:cs typeface="Times New Roman" panose="02020603050405020304" pitchFamily="18" charset="0"/>
              </a:rPr>
              <a:t>C for POM was higher than for COM, implying different sources for them. </a:t>
            </a:r>
            <a:endParaRPr lang="zh-CN" altLang="en-US" sz="2200" dirty="0">
              <a:solidFill>
                <a:schemeClr val="tx1"/>
              </a:solidFill>
              <a:cs typeface="Times New Roman" panose="02020603050405020304" pitchFamily="18" charset="0"/>
            </a:endParaRPr>
          </a:p>
        </p:txBody>
      </p:sp>
      <p:sp>
        <p:nvSpPr>
          <p:cNvPr id="10" name="Line 4">
            <a:extLst>
              <a:ext uri="{FF2B5EF4-FFF2-40B4-BE49-F238E27FC236}">
                <a16:creationId xmlns="" xmlns:a16="http://schemas.microsoft.com/office/drawing/2014/main" id="{E09FC2FB-1059-481C-89A6-5D82DCA53041}"/>
              </a:ext>
            </a:extLst>
          </p:cNvPr>
          <p:cNvSpPr>
            <a:spLocks noChangeAspect="1" noChangeShapeType="1"/>
          </p:cNvSpPr>
          <p:nvPr/>
        </p:nvSpPr>
        <p:spPr bwMode="auto">
          <a:xfrm flipV="1">
            <a:off x="287338" y="900113"/>
            <a:ext cx="8636000" cy="1587"/>
          </a:xfrm>
          <a:prstGeom prst="line">
            <a:avLst/>
          </a:prstGeom>
          <a:noFill/>
          <a:ln w="38100">
            <a:solidFill>
              <a:srgbClr val="FF0000"/>
            </a:solidFill>
            <a:round/>
            <a:headEnd/>
            <a:tailEnd/>
          </a:ln>
        </p:spPr>
        <p:txBody>
          <a:bodyPr/>
          <a:lstStyle/>
          <a:p>
            <a:endParaRPr lang="zh-CN" altLang="en-US"/>
          </a:p>
        </p:txBody>
      </p:sp>
      <p:sp>
        <p:nvSpPr>
          <p:cNvPr id="11" name="TextBox 6">
            <a:extLst>
              <a:ext uri="{FF2B5EF4-FFF2-40B4-BE49-F238E27FC236}">
                <a16:creationId xmlns="" xmlns:a16="http://schemas.microsoft.com/office/drawing/2014/main" id="{0DD479FA-864F-455C-963A-A34C2D226B2F}"/>
              </a:ext>
            </a:extLst>
          </p:cNvPr>
          <p:cNvSpPr txBox="1"/>
          <p:nvPr/>
        </p:nvSpPr>
        <p:spPr>
          <a:xfrm>
            <a:off x="5166610" y="2177483"/>
            <a:ext cx="762000" cy="276999"/>
          </a:xfrm>
          <a:prstGeom prst="rect">
            <a:avLst/>
          </a:prstGeom>
          <a:solidFill>
            <a:srgbClr val="FDFEFC"/>
          </a:solidFill>
        </p:spPr>
        <p:txBody>
          <a:bodyPr wrap="square" rtlCol="0">
            <a:spAutoFit/>
          </a:bodyPr>
          <a:lstStyle/>
          <a:p>
            <a:r>
              <a:rPr lang="en-US" sz="1200" dirty="0"/>
              <a:t>COM</a:t>
            </a:r>
          </a:p>
        </p:txBody>
      </p:sp>
    </p:spTree>
    <p:extLst>
      <p:ext uri="{BB962C8B-B14F-4D97-AF65-F5344CB8AC3E}">
        <p14:creationId xmlns:p14="http://schemas.microsoft.com/office/powerpoint/2010/main" val="6226508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3.8"/>
</p:tagLst>
</file>

<file path=ppt/tags/tag2.xml><?xml version="1.0" encoding="utf-8"?>
<p:tagLst xmlns:a="http://schemas.openxmlformats.org/drawingml/2006/main" xmlns:r="http://schemas.openxmlformats.org/officeDocument/2006/relationships" xmlns:p="http://schemas.openxmlformats.org/presentationml/2006/main">
  <p:tag name="TIMING" val="|63.8"/>
</p:tagLst>
</file>

<file path=ppt/theme/theme1.xml><?xml version="1.0" encoding="utf-8"?>
<a:theme xmlns:a="http://schemas.openxmlformats.org/drawingml/2006/main" name="1_cosmicyyyy">
  <a:themeElements>
    <a:clrScheme name="1_cosmicyyyy 1">
      <a:dk1>
        <a:srgbClr val="2B166E"/>
      </a:dk1>
      <a:lt1>
        <a:srgbClr val="5399FF"/>
      </a:lt1>
      <a:dk2>
        <a:srgbClr val="0053CE"/>
      </a:dk2>
      <a:lt2>
        <a:srgbClr val="DDDDDD"/>
      </a:lt2>
      <a:accent1>
        <a:srgbClr val="99CC00"/>
      </a:accent1>
      <a:accent2>
        <a:srgbClr val="CCCC00"/>
      </a:accent2>
      <a:accent3>
        <a:srgbClr val="B3CAFF"/>
      </a:accent3>
      <a:accent4>
        <a:srgbClr val="23115D"/>
      </a:accent4>
      <a:accent5>
        <a:srgbClr val="CAE2AA"/>
      </a:accent5>
      <a:accent6>
        <a:srgbClr val="B9B900"/>
      </a:accent6>
      <a:hlink>
        <a:srgbClr val="FFFFFF"/>
      </a:hlink>
      <a:folHlink>
        <a:srgbClr val="FFCC00"/>
      </a:folHlink>
    </a:clrScheme>
    <a:fontScheme name="1_cosmicyyyy">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lumMod val="20000"/>
            <a:lumOff val="80000"/>
          </a:schemeClr>
        </a:solidFill>
        <a:ln w="15875" cap="flat" cmpd="sng" algn="ctr">
          <a:solidFill>
            <a:srgbClr val="000000"/>
          </a:solidFill>
          <a:prstDash val="solid"/>
          <a:round/>
          <a:headEnd type="none" w="med" len="med"/>
          <a:tailEnd type="triangle" w="med" len="med"/>
        </a:ln>
        <a:effectLst>
          <a:outerShdw dist="38100" dir="5400000" rotWithShape="0">
            <a:schemeClr val="bg2">
              <a:alpha val="43137"/>
            </a:schemeClr>
          </a:outerShdw>
        </a:effectLst>
      </a:spPr>
      <a:bodyPr vert="horz" wrap="none" lIns="91440" tIns="45720" rIns="91440" bIns="45720" numCol="1" rtlCol="0" anchor="ctr" anchorCtr="0" compatLnSpc="1">
        <a:prstTxWarp prst="textNoShape">
          <a:avLst/>
        </a:prstTxWarp>
      </a:bodyPr>
      <a:lstStyle>
        <a:defPPr marL="342900" marR="0" indent="-342900" algn="ctr" defTabSz="914400" rtl="0" eaLnBrk="1" fontAlgn="base" latinLnBrk="0" hangingPunct="1">
          <a:lnSpc>
            <a:spcPct val="80000"/>
          </a:lnSpc>
          <a:spcBef>
            <a:spcPct val="20000"/>
          </a:spcBef>
          <a:spcAft>
            <a:spcPct val="0"/>
          </a:spcAft>
          <a:buClr>
            <a:schemeClr val="tx1"/>
          </a:buClr>
          <a:buSzTx/>
          <a:buFont typeface="Wingdings" pitchFamily="2" charset="2"/>
          <a:buChar char="v"/>
          <a:tabLst/>
          <a:defRPr kumimoji="0" sz="4000" b="1" i="0" u="none" strike="noStrike" cap="none" normalizeH="0" baseline="0" smtClean="0">
            <a:ln>
              <a:noFill/>
            </a:ln>
            <a:solidFill>
              <a:srgbClr val="000000"/>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rgbClr val="00FFFF"/>
        </a:solidFill>
        <a:ln w="9525" cap="flat" cmpd="sng" algn="ctr">
          <a:solidFill>
            <a:srgbClr val="000000"/>
          </a:solidFill>
          <a:prstDash val="solid"/>
          <a:round/>
          <a:headEnd type="none" w="med" len="med"/>
          <a:tailEnd type="triangle" w="med" len="med"/>
        </a:ln>
        <a:effectLst>
          <a:outerShdw dist="38100" dir="5400000" rotWithShape="0">
            <a:schemeClr val="bg2">
              <a:alpha val="43137"/>
            </a:schemeClr>
          </a:outerShdw>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80000"/>
          </a:lnSpc>
          <a:spcBef>
            <a:spcPct val="20000"/>
          </a:spcBef>
          <a:spcAft>
            <a:spcPct val="0"/>
          </a:spcAft>
          <a:buClr>
            <a:schemeClr val="tx1"/>
          </a:buClr>
          <a:buSzTx/>
          <a:buFont typeface="Wingdings" pitchFamily="2" charset="2"/>
          <a:buChar char="v"/>
          <a:tabLst/>
          <a:defRPr kumimoji="0" lang="zh-CN" altLang="en-US" sz="4000" b="1" i="0" u="none" strike="noStrike" cap="none" normalizeH="0" baseline="0" smtClean="0">
            <a:ln>
              <a:noFill/>
            </a:ln>
            <a:solidFill>
              <a:srgbClr val="000000"/>
            </a:solidFill>
            <a:effectLst/>
            <a:latin typeface="Times New Roman" pitchFamily="18" charset="0"/>
            <a:ea typeface="宋体" pitchFamily="2" charset="-122"/>
          </a:defRPr>
        </a:defPPr>
      </a:lstStyle>
    </a:lnDef>
  </a:objectDefaults>
  <a:extraClrSchemeLst>
    <a:extraClrScheme>
      <a:clrScheme name="1_cosmicyyyy 1">
        <a:dk1>
          <a:srgbClr val="2B166E"/>
        </a:dk1>
        <a:lt1>
          <a:srgbClr val="5399FF"/>
        </a:lt1>
        <a:dk2>
          <a:srgbClr val="0053CE"/>
        </a:dk2>
        <a:lt2>
          <a:srgbClr val="DDDDDD"/>
        </a:lt2>
        <a:accent1>
          <a:srgbClr val="99CC00"/>
        </a:accent1>
        <a:accent2>
          <a:srgbClr val="CCCC00"/>
        </a:accent2>
        <a:accent3>
          <a:srgbClr val="B3CAFF"/>
        </a:accent3>
        <a:accent4>
          <a:srgbClr val="23115D"/>
        </a:accent4>
        <a:accent5>
          <a:srgbClr val="CAE2AA"/>
        </a:accent5>
        <a:accent6>
          <a:srgbClr val="B9B900"/>
        </a:accent6>
        <a:hlink>
          <a:srgbClr val="FFFFFF"/>
        </a:hlink>
        <a:folHlink>
          <a:srgbClr val="FFCC00"/>
        </a:folHlink>
      </a:clrScheme>
      <a:clrMap bg1="lt1" tx1="dk1" bg2="lt2" tx2="dk2" accent1="accent1" accent2="accent2" accent3="accent3" accent4="accent4" accent5="accent5" accent6="accent6" hlink="hlink" folHlink="folHlink"/>
    </a:extraClrScheme>
    <a:extraClrScheme>
      <a:clrScheme name="1_cosmicyyyy 2">
        <a:dk1>
          <a:srgbClr val="2B166E"/>
        </a:dk1>
        <a:lt1>
          <a:srgbClr val="71B8F9"/>
        </a:lt1>
        <a:dk2>
          <a:srgbClr val="0275DE"/>
        </a:dk2>
        <a:lt2>
          <a:srgbClr val="DDDDDD"/>
        </a:lt2>
        <a:accent1>
          <a:srgbClr val="D4D903"/>
        </a:accent1>
        <a:accent2>
          <a:srgbClr val="CCCC00"/>
        </a:accent2>
        <a:accent3>
          <a:srgbClr val="BBD8FB"/>
        </a:accent3>
        <a:accent4>
          <a:srgbClr val="23115D"/>
        </a:accent4>
        <a:accent5>
          <a:srgbClr val="E6E9AA"/>
        </a:accent5>
        <a:accent6>
          <a:srgbClr val="B9B900"/>
        </a:accent6>
        <a:hlink>
          <a:srgbClr val="FFFFFF"/>
        </a:hlink>
        <a:folHlink>
          <a:srgbClr val="FFCC00"/>
        </a:folHlink>
      </a:clrScheme>
      <a:clrMap bg1="lt1" tx1="dk1" bg2="lt2" tx2="dk2" accent1="accent1" accent2="accent2" accent3="accent3" accent4="accent4" accent5="accent5" accent6="accent6" hlink="hlink" folHlink="folHlink"/>
    </a:extraClrScheme>
    <a:extraClrScheme>
      <a:clrScheme name="1_cosmicyyyy 3">
        <a:dk1>
          <a:srgbClr val="2B166E"/>
        </a:dk1>
        <a:lt1>
          <a:srgbClr val="99CC00"/>
        </a:lt1>
        <a:dk2>
          <a:srgbClr val="669900"/>
        </a:dk2>
        <a:lt2>
          <a:srgbClr val="DDDDDD"/>
        </a:lt2>
        <a:accent1>
          <a:srgbClr val="00CCFF"/>
        </a:accent1>
        <a:accent2>
          <a:srgbClr val="CCCC00"/>
        </a:accent2>
        <a:accent3>
          <a:srgbClr val="CAE2AA"/>
        </a:accent3>
        <a:accent4>
          <a:srgbClr val="23115D"/>
        </a:accent4>
        <a:accent5>
          <a:srgbClr val="AAE2FF"/>
        </a:accent5>
        <a:accent6>
          <a:srgbClr val="B9B900"/>
        </a:accent6>
        <a:hlink>
          <a:srgbClr val="FFFF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11954</TotalTime>
  <Words>3833</Words>
  <Application>Microsoft Office PowerPoint</Application>
  <PresentationFormat>全屏显示(4:3)</PresentationFormat>
  <Paragraphs>408</Paragraphs>
  <Slides>33</Slides>
  <Notes>33</Notes>
  <HiddenSlides>0</HiddenSlides>
  <MMClips>0</MMClips>
  <ScaleCrop>false</ScaleCrop>
  <HeadingPairs>
    <vt:vector size="6" baseType="variant">
      <vt:variant>
        <vt:lpstr>主题</vt:lpstr>
      </vt:variant>
      <vt:variant>
        <vt:i4>2</vt:i4>
      </vt:variant>
      <vt:variant>
        <vt:lpstr>嵌入 OLE 服务器</vt:lpstr>
      </vt:variant>
      <vt:variant>
        <vt:i4>2</vt:i4>
      </vt:variant>
      <vt:variant>
        <vt:lpstr>幻灯片标题</vt:lpstr>
      </vt:variant>
      <vt:variant>
        <vt:i4>33</vt:i4>
      </vt:variant>
    </vt:vector>
  </HeadingPairs>
  <TitlesOfParts>
    <vt:vector size="37" baseType="lpstr">
      <vt:lpstr>1_cosmicyyyy</vt:lpstr>
      <vt:lpstr>Office 主题​​</vt:lpstr>
      <vt:lpstr>图表</vt:lpstr>
      <vt:lpstr>SPW 10.0 Graph</vt:lpstr>
      <vt:lpstr>Compositions and structures of particulate and colloidal organic matter in aquatic environment by advanced analytical techniques</vt:lpstr>
      <vt:lpstr>Introduction</vt:lpstr>
      <vt:lpstr>Sources, Composition, and Transformation of NOM</vt:lpstr>
      <vt:lpstr>Isolation of POM and COM </vt:lpstr>
      <vt:lpstr>Sources and Compositions of NOM</vt:lpstr>
      <vt:lpstr>Compositions and Structures of NOM</vt:lpstr>
      <vt:lpstr>QA/QC</vt:lpstr>
      <vt:lpstr>Elemental Compositions of POM and COM</vt:lpstr>
      <vt:lpstr>Isotopic Compositions</vt:lpstr>
      <vt:lpstr>Distribution of NOM and Effect of Eutrophication</vt:lpstr>
      <vt:lpstr>PowerPoint 演示文稿</vt:lpstr>
      <vt:lpstr>POC Derived from Algae</vt:lpstr>
      <vt:lpstr>PowerPoint 演示文稿</vt:lpstr>
      <vt:lpstr>PowerPoint 演示文稿</vt:lpstr>
      <vt:lpstr>PowerPoint 演示文稿</vt:lpstr>
      <vt:lpstr>Abundances of functional groups</vt:lpstr>
      <vt:lpstr>Index of humification/abundances of black carbon</vt:lpstr>
      <vt:lpstr>Poly(methylene) structure</vt:lpstr>
      <vt:lpstr>Contribution of biomolecules</vt:lpstr>
      <vt:lpstr>PowerPoint 演示文稿</vt:lpstr>
      <vt:lpstr>PowerPoint 演示文稿</vt:lpstr>
      <vt:lpstr>PowerPoint 演示文稿</vt:lpstr>
      <vt:lpstr>PowerPoint 演示文稿</vt:lpstr>
      <vt:lpstr>PowerPoint 演示文稿</vt:lpstr>
      <vt:lpstr>Conclusions</vt:lpstr>
      <vt:lpstr>PowerPoint 演示文稿</vt:lpstr>
      <vt:lpstr>PowerPoint 演示文稿</vt:lpstr>
      <vt:lpstr>Distribution of organic carbon and its variation with eutrophication </vt:lpstr>
      <vt:lpstr>PowerPoint 演示文稿</vt:lpstr>
      <vt:lpstr>PowerPoint 演示文稿</vt:lpstr>
      <vt:lpstr>Molecular compositions of lacustrine  COM </vt:lpstr>
      <vt:lpstr>Molecular compositions of lacustrine  COM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Ｒａｎ</cp:lastModifiedBy>
  <cp:revision>731</cp:revision>
  <cp:lastPrinted>2019-04-02T10:09:59Z</cp:lastPrinted>
  <dcterms:created xsi:type="dcterms:W3CDTF">2014-03-09T01:04:13Z</dcterms:created>
  <dcterms:modified xsi:type="dcterms:W3CDTF">2019-04-09T04:57:17Z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