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0"/>
  </p:notesMasterIdLst>
  <p:sldIdLst>
    <p:sldId id="257" r:id="rId6"/>
    <p:sldId id="294" r:id="rId7"/>
    <p:sldId id="293" r:id="rId8"/>
    <p:sldId id="263" r:id="rId9"/>
    <p:sldId id="302" r:id="rId10"/>
    <p:sldId id="295" r:id="rId11"/>
    <p:sldId id="297" r:id="rId12"/>
    <p:sldId id="296" r:id="rId13"/>
    <p:sldId id="301" r:id="rId14"/>
    <p:sldId id="298" r:id="rId15"/>
    <p:sldId id="299" r:id="rId16"/>
    <p:sldId id="303" r:id="rId17"/>
    <p:sldId id="271" r:id="rId18"/>
    <p:sldId id="26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F227C"/>
    <a:srgbClr val="559BBE"/>
    <a:srgbClr val="78A22F"/>
    <a:srgbClr val="00748C"/>
    <a:srgbClr val="799934"/>
    <a:srgbClr val="FF9EFF"/>
    <a:srgbClr val="CF009E"/>
    <a:srgbClr val="42B054"/>
    <a:srgbClr val="00F26D"/>
    <a:srgbClr val="5D84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94249" autoAdjust="0"/>
  </p:normalViewPr>
  <p:slideViewPr>
    <p:cSldViewPr snapToGrid="0" snapToObjects="1">
      <p:cViewPr varScale="1">
        <p:scale>
          <a:sx n="100" d="100"/>
          <a:sy n="100" d="100"/>
        </p:scale>
        <p:origin x="210" y="9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WP%202.4\Mar_Lodge\GIS_outputs\XSEC_outputs\Complete%20x-section%20change\Summary.xls"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64102564102563"/>
          <c:y val="5.0314465408805034E-2"/>
          <c:w val="0.85230769230769232"/>
          <c:h val="0.47641509433962265"/>
        </c:manualLayout>
      </c:layout>
      <c:scatterChart>
        <c:scatterStyle val="lineMarker"/>
        <c:varyColors val="0"/>
        <c:ser>
          <c:idx val="2"/>
          <c:order val="0"/>
          <c:tx>
            <c:v>Aug-2013</c:v>
          </c:tx>
          <c:spPr>
            <a:ln w="25400">
              <a:solidFill>
                <a:srgbClr val="666699"/>
              </a:solidFill>
              <a:prstDash val="sysDash"/>
            </a:ln>
          </c:spPr>
          <c:marker>
            <c:symbol val="none"/>
          </c:marker>
          <c:xVal>
            <c:numRef>
              <c:f>'XS3'!$O$3:$O$79</c:f>
              <c:numCache>
                <c:formatCode>General</c:formatCode>
                <c:ptCount val="77"/>
                <c:pt idx="0">
                  <c:v>0</c:v>
                </c:pt>
                <c:pt idx="1">
                  <c:v>0.98244805731499996</c:v>
                </c:pt>
                <c:pt idx="2">
                  <c:v>1.9648961110700001</c:v>
                </c:pt>
                <c:pt idx="3">
                  <c:v>2.9473441683799999</c:v>
                </c:pt>
                <c:pt idx="4">
                  <c:v>3.92979222109</c:v>
                </c:pt>
                <c:pt idx="5">
                  <c:v>4.9122402783999997</c:v>
                </c:pt>
                <c:pt idx="6">
                  <c:v>5.8946883326400004</c:v>
                </c:pt>
                <c:pt idx="7">
                  <c:v>6.8771363884200003</c:v>
                </c:pt>
                <c:pt idx="8">
                  <c:v>7.8595844473099996</c:v>
                </c:pt>
                <c:pt idx="9">
                  <c:v>8.8420325015499994</c:v>
                </c:pt>
                <c:pt idx="10">
                  <c:v>9.8244805573300003</c:v>
                </c:pt>
                <c:pt idx="11">
                  <c:v>10.8069286116</c:v>
                </c:pt>
                <c:pt idx="12">
                  <c:v>11.789376668899999</c:v>
                </c:pt>
                <c:pt idx="13">
                  <c:v>12.7718247257</c:v>
                </c:pt>
                <c:pt idx="14">
                  <c:v>13.754272780000001</c:v>
                </c:pt>
                <c:pt idx="15">
                  <c:v>14.7367208327</c:v>
                </c:pt>
                <c:pt idx="16">
                  <c:v>15.719168890000001</c:v>
                </c:pt>
                <c:pt idx="17">
                  <c:v>16.7016169483</c:v>
                </c:pt>
                <c:pt idx="18">
                  <c:v>17.684065001</c:v>
                </c:pt>
                <c:pt idx="19">
                  <c:v>18.6665130584</c:v>
                </c:pt>
                <c:pt idx="20">
                  <c:v>19.6489611111</c:v>
                </c:pt>
                <c:pt idx="21">
                  <c:v>20.631409168400001</c:v>
                </c:pt>
                <c:pt idx="22">
                  <c:v>21.613857225699999</c:v>
                </c:pt>
                <c:pt idx="23">
                  <c:v>22.596305279999999</c:v>
                </c:pt>
                <c:pt idx="24">
                  <c:v>23.5787533373</c:v>
                </c:pt>
                <c:pt idx="25">
                  <c:v>24.561201391499999</c:v>
                </c:pt>
                <c:pt idx="26">
                  <c:v>25.543649447300002</c:v>
                </c:pt>
                <c:pt idx="27">
                  <c:v>26.526097501500001</c:v>
                </c:pt>
                <c:pt idx="28">
                  <c:v>27.5085455599</c:v>
                </c:pt>
                <c:pt idx="29">
                  <c:v>28.490993615699999</c:v>
                </c:pt>
                <c:pt idx="30">
                  <c:v>29.473441669900001</c:v>
                </c:pt>
                <c:pt idx="31">
                  <c:v>30.2</c:v>
                </c:pt>
                <c:pt idx="32">
                  <c:v>32.371407187279999</c:v>
                </c:pt>
                <c:pt idx="33">
                  <c:v>32.526364973189999</c:v>
                </c:pt>
                <c:pt idx="34">
                  <c:v>32.528878746909996</c:v>
                </c:pt>
                <c:pt idx="35">
                  <c:v>35.069657218000003</c:v>
                </c:pt>
                <c:pt idx="36">
                  <c:v>37.086135261289996</c:v>
                </c:pt>
                <c:pt idx="37">
                  <c:v>38.379220234569999</c:v>
                </c:pt>
                <c:pt idx="38">
                  <c:v>39.788527116799997</c:v>
                </c:pt>
                <c:pt idx="39">
                  <c:v>40.580143671100004</c:v>
                </c:pt>
                <c:pt idx="40">
                  <c:v>42.122388193999996</c:v>
                </c:pt>
                <c:pt idx="41">
                  <c:v>43.608691977199996</c:v>
                </c:pt>
                <c:pt idx="42">
                  <c:v>45.624495824999997</c:v>
                </c:pt>
                <c:pt idx="43">
                  <c:v>47.770404126499997</c:v>
                </c:pt>
                <c:pt idx="44">
                  <c:v>48.428312937399994</c:v>
                </c:pt>
                <c:pt idx="45">
                  <c:v>48.452063714099999</c:v>
                </c:pt>
                <c:pt idx="46">
                  <c:v>48.480559911299999</c:v>
                </c:pt>
                <c:pt idx="47">
                  <c:v>50.898639725400002</c:v>
                </c:pt>
                <c:pt idx="48">
                  <c:v>50.940031831599995</c:v>
                </c:pt>
                <c:pt idx="49">
                  <c:v>52.308887668699995</c:v>
                </c:pt>
                <c:pt idx="50">
                  <c:v>55.046158433199999</c:v>
                </c:pt>
                <c:pt idx="51">
                  <c:v>55.102626278999999</c:v>
                </c:pt>
                <c:pt idx="52">
                  <c:v>55.168368236500001</c:v>
                </c:pt>
                <c:pt idx="53">
                  <c:v>59.124453140100002</c:v>
                </c:pt>
                <c:pt idx="54">
                  <c:v>59.1948891531</c:v>
                </c:pt>
                <c:pt idx="55">
                  <c:v>59.282037181199996</c:v>
                </c:pt>
                <c:pt idx="56">
                  <c:v>61.939503063000004</c:v>
                </c:pt>
                <c:pt idx="57">
                  <c:v>62.007130061300003</c:v>
                </c:pt>
                <c:pt idx="58">
                  <c:v>65.794577211199993</c:v>
                </c:pt>
                <c:pt idx="59">
                  <c:v>65.859251759800003</c:v>
                </c:pt>
                <c:pt idx="60">
                  <c:v>69.024617826099998</c:v>
                </c:pt>
                <c:pt idx="61">
                  <c:v>69.059931766700004</c:v>
                </c:pt>
                <c:pt idx="62">
                  <c:v>69.108243311300001</c:v>
                </c:pt>
                <c:pt idx="63">
                  <c:v>72.435109120799993</c:v>
                </c:pt>
                <c:pt idx="64">
                  <c:v>74.551658482299999</c:v>
                </c:pt>
                <c:pt idx="65">
                  <c:v>74.865521085599994</c:v>
                </c:pt>
                <c:pt idx="66">
                  <c:v>75.1421533133</c:v>
                </c:pt>
                <c:pt idx="67">
                  <c:v>75.770701492499995</c:v>
                </c:pt>
                <c:pt idx="68">
                  <c:v>76.372302054000002</c:v>
                </c:pt>
                <c:pt idx="69">
                  <c:v>78.070455618799997</c:v>
                </c:pt>
                <c:pt idx="70">
                  <c:v>79.148537923799992</c:v>
                </c:pt>
                <c:pt idx="71">
                  <c:v>79.211723698599997</c:v>
                </c:pt>
                <c:pt idx="72">
                  <c:v>81.792971560400005</c:v>
                </c:pt>
                <c:pt idx="73">
                  <c:v>81.862010801599993</c:v>
                </c:pt>
                <c:pt idx="74">
                  <c:v>83.617038433399998</c:v>
                </c:pt>
                <c:pt idx="75">
                  <c:v>83.655009869699995</c:v>
                </c:pt>
                <c:pt idx="76">
                  <c:v>86.715137803800005</c:v>
                </c:pt>
              </c:numCache>
            </c:numRef>
          </c:xVal>
          <c:yVal>
            <c:numRef>
              <c:f>'XS3'!$P$3:$P$79</c:f>
              <c:numCache>
                <c:formatCode>General</c:formatCode>
                <c:ptCount val="77"/>
                <c:pt idx="0">
                  <c:v>324.80090000000001</c:v>
                </c:pt>
                <c:pt idx="1">
                  <c:v>324.67770000000002</c:v>
                </c:pt>
                <c:pt idx="2">
                  <c:v>324.60430000000002</c:v>
                </c:pt>
                <c:pt idx="3">
                  <c:v>324.54160000000002</c:v>
                </c:pt>
                <c:pt idx="4">
                  <c:v>324.4966</c:v>
                </c:pt>
                <c:pt idx="5">
                  <c:v>324.53800000000001</c:v>
                </c:pt>
                <c:pt idx="6">
                  <c:v>324.54500000000002</c:v>
                </c:pt>
                <c:pt idx="7">
                  <c:v>324.52319999999997</c:v>
                </c:pt>
                <c:pt idx="8">
                  <c:v>324.43700000000001</c:v>
                </c:pt>
                <c:pt idx="9">
                  <c:v>324.26589999999999</c:v>
                </c:pt>
                <c:pt idx="10">
                  <c:v>324.19650000000001</c:v>
                </c:pt>
                <c:pt idx="11">
                  <c:v>324.2088</c:v>
                </c:pt>
                <c:pt idx="12">
                  <c:v>324.22019999999998</c:v>
                </c:pt>
                <c:pt idx="13">
                  <c:v>324.22949999999997</c:v>
                </c:pt>
                <c:pt idx="14">
                  <c:v>324.19909999999999</c:v>
                </c:pt>
                <c:pt idx="15">
                  <c:v>324.13290000000001</c:v>
                </c:pt>
                <c:pt idx="16">
                  <c:v>324.13580000000002</c:v>
                </c:pt>
                <c:pt idx="17">
                  <c:v>324.1463</c:v>
                </c:pt>
                <c:pt idx="18">
                  <c:v>324.18119999999999</c:v>
                </c:pt>
                <c:pt idx="19">
                  <c:v>324.2208</c:v>
                </c:pt>
                <c:pt idx="20">
                  <c:v>324.32170000000002</c:v>
                </c:pt>
                <c:pt idx="21">
                  <c:v>324.3587</c:v>
                </c:pt>
                <c:pt idx="22">
                  <c:v>324.39920000000001</c:v>
                </c:pt>
                <c:pt idx="23">
                  <c:v>324.39159999999998</c:v>
                </c:pt>
                <c:pt idx="24">
                  <c:v>324.3306</c:v>
                </c:pt>
                <c:pt idx="25">
                  <c:v>324.22449999999998</c:v>
                </c:pt>
                <c:pt idx="26">
                  <c:v>324.05110000000002</c:v>
                </c:pt>
                <c:pt idx="27">
                  <c:v>324.00259999999997</c:v>
                </c:pt>
                <c:pt idx="28">
                  <c:v>324.05509999999998</c:v>
                </c:pt>
                <c:pt idx="29">
                  <c:v>324.1438</c:v>
                </c:pt>
                <c:pt idx="30">
                  <c:v>324.28539999999998</c:v>
                </c:pt>
                <c:pt idx="31">
                  <c:v>324.44639999999998</c:v>
                </c:pt>
                <c:pt idx="32">
                  <c:v>324.57859999999999</c:v>
                </c:pt>
                <c:pt idx="33">
                  <c:v>324.58839999999998</c:v>
                </c:pt>
                <c:pt idx="34">
                  <c:v>324.58870000000002</c:v>
                </c:pt>
                <c:pt idx="35">
                  <c:v>324.82080000000002</c:v>
                </c:pt>
                <c:pt idx="36">
                  <c:v>324.89980000000003</c:v>
                </c:pt>
                <c:pt idx="37">
                  <c:v>324.94560000000001</c:v>
                </c:pt>
                <c:pt idx="38">
                  <c:v>323.31139999999999</c:v>
                </c:pt>
                <c:pt idx="39">
                  <c:v>322.92770000000002</c:v>
                </c:pt>
                <c:pt idx="40">
                  <c:v>322.94150000000002</c:v>
                </c:pt>
                <c:pt idx="41">
                  <c:v>322.79770000000002</c:v>
                </c:pt>
                <c:pt idx="42">
                  <c:v>322.83350000000002</c:v>
                </c:pt>
                <c:pt idx="43">
                  <c:v>322.94850000000002</c:v>
                </c:pt>
                <c:pt idx="44">
                  <c:v>322.83890000000002</c:v>
                </c:pt>
                <c:pt idx="45">
                  <c:v>322.84019999999998</c:v>
                </c:pt>
                <c:pt idx="46">
                  <c:v>322.84129999999999</c:v>
                </c:pt>
                <c:pt idx="47">
                  <c:v>322.91419999999999</c:v>
                </c:pt>
                <c:pt idx="48">
                  <c:v>322.91669999999999</c:v>
                </c:pt>
                <c:pt idx="49">
                  <c:v>322.96710000000002</c:v>
                </c:pt>
                <c:pt idx="50">
                  <c:v>323.01260000000002</c:v>
                </c:pt>
                <c:pt idx="51">
                  <c:v>323.01499999999999</c:v>
                </c:pt>
                <c:pt idx="52">
                  <c:v>323.0154</c:v>
                </c:pt>
                <c:pt idx="53">
                  <c:v>323.15429999999998</c:v>
                </c:pt>
                <c:pt idx="54">
                  <c:v>323.15440000000001</c:v>
                </c:pt>
                <c:pt idx="55">
                  <c:v>323.15699999999998</c:v>
                </c:pt>
                <c:pt idx="56">
                  <c:v>323.32279999999997</c:v>
                </c:pt>
                <c:pt idx="57">
                  <c:v>323.32760000000002</c:v>
                </c:pt>
                <c:pt idx="58">
                  <c:v>323.53320000000002</c:v>
                </c:pt>
                <c:pt idx="59">
                  <c:v>323.53859999999997</c:v>
                </c:pt>
                <c:pt idx="60">
                  <c:v>323.6497</c:v>
                </c:pt>
                <c:pt idx="61">
                  <c:v>323.65300000000002</c:v>
                </c:pt>
                <c:pt idx="62">
                  <c:v>323.66829999999999</c:v>
                </c:pt>
                <c:pt idx="63">
                  <c:v>323.81490000000002</c:v>
                </c:pt>
                <c:pt idx="64">
                  <c:v>323.9588</c:v>
                </c:pt>
                <c:pt idx="65">
                  <c:v>324.09440000000001</c:v>
                </c:pt>
                <c:pt idx="66">
                  <c:v>324.24939999999998</c:v>
                </c:pt>
                <c:pt idx="67">
                  <c:v>324.57920000000001</c:v>
                </c:pt>
                <c:pt idx="68">
                  <c:v>324.43</c:v>
                </c:pt>
                <c:pt idx="69">
                  <c:v>324.14339999999999</c:v>
                </c:pt>
                <c:pt idx="70">
                  <c:v>324.12979999999999</c:v>
                </c:pt>
                <c:pt idx="71">
                  <c:v>324.13260000000002</c:v>
                </c:pt>
                <c:pt idx="72">
                  <c:v>325.07069999999999</c:v>
                </c:pt>
                <c:pt idx="73">
                  <c:v>325.07499999999999</c:v>
                </c:pt>
                <c:pt idx="74">
                  <c:v>325.30579999999998</c:v>
                </c:pt>
                <c:pt idx="75">
                  <c:v>325.32089999999999</c:v>
                </c:pt>
                <c:pt idx="76">
                  <c:v>324.70659999999998</c:v>
                </c:pt>
              </c:numCache>
            </c:numRef>
          </c:yVal>
          <c:smooth val="0"/>
          <c:extLst>
            <c:ext xmlns:c16="http://schemas.microsoft.com/office/drawing/2014/chart" uri="{C3380CC4-5D6E-409C-BE32-E72D297353CC}">
              <c16:uniqueId val="{00000000-8B5E-4103-AB79-EC5D642DC435}"/>
            </c:ext>
          </c:extLst>
        </c:ser>
        <c:ser>
          <c:idx val="3"/>
          <c:order val="1"/>
          <c:tx>
            <c:v>Sept-2014</c:v>
          </c:tx>
          <c:spPr>
            <a:ln w="25400">
              <a:solidFill>
                <a:srgbClr val="666699"/>
              </a:solidFill>
              <a:prstDash val="solid"/>
            </a:ln>
          </c:spPr>
          <c:marker>
            <c:symbol val="none"/>
          </c:marker>
          <c:xVal>
            <c:numRef>
              <c:f>'XS3'!$R$3:$R$40</c:f>
              <c:numCache>
                <c:formatCode>General</c:formatCode>
                <c:ptCount val="38"/>
                <c:pt idx="0">
                  <c:v>30.2</c:v>
                </c:pt>
                <c:pt idx="1">
                  <c:v>32.371407187279999</c:v>
                </c:pt>
                <c:pt idx="2">
                  <c:v>32.526364973189999</c:v>
                </c:pt>
                <c:pt idx="3">
                  <c:v>32.528878746909996</c:v>
                </c:pt>
                <c:pt idx="4">
                  <c:v>35.069657218000003</c:v>
                </c:pt>
                <c:pt idx="5">
                  <c:v>37.086135261289996</c:v>
                </c:pt>
                <c:pt idx="6">
                  <c:v>37.939929576410002</c:v>
                </c:pt>
                <c:pt idx="7">
                  <c:v>38.438685718199999</c:v>
                </c:pt>
                <c:pt idx="8">
                  <c:v>38.697242103359997</c:v>
                </c:pt>
                <c:pt idx="9">
                  <c:v>38.840880220789998</c:v>
                </c:pt>
                <c:pt idx="10">
                  <c:v>39.307011405360001</c:v>
                </c:pt>
                <c:pt idx="11">
                  <c:v>40.3483475962</c:v>
                </c:pt>
                <c:pt idx="12">
                  <c:v>41.040878907999996</c:v>
                </c:pt>
                <c:pt idx="13">
                  <c:v>41.9498150071</c:v>
                </c:pt>
                <c:pt idx="14">
                  <c:v>42.650684093199999</c:v>
                </c:pt>
                <c:pt idx="15">
                  <c:v>44.968907493499998</c:v>
                </c:pt>
                <c:pt idx="16">
                  <c:v>46.0550614458</c:v>
                </c:pt>
                <c:pt idx="17">
                  <c:v>48.021174388700004</c:v>
                </c:pt>
                <c:pt idx="18">
                  <c:v>48.852189858900005</c:v>
                </c:pt>
                <c:pt idx="19">
                  <c:v>50.769158902200004</c:v>
                </c:pt>
                <c:pt idx="20">
                  <c:v>53.747810991899996</c:v>
                </c:pt>
                <c:pt idx="21">
                  <c:v>54.706719036599999</c:v>
                </c:pt>
                <c:pt idx="22">
                  <c:v>57.6886355794</c:v>
                </c:pt>
                <c:pt idx="23">
                  <c:v>58.916527209899996</c:v>
                </c:pt>
                <c:pt idx="24">
                  <c:v>61.256692397599998</c:v>
                </c:pt>
                <c:pt idx="25">
                  <c:v>63.829499738400003</c:v>
                </c:pt>
                <c:pt idx="26">
                  <c:v>63.976494599800006</c:v>
                </c:pt>
                <c:pt idx="27">
                  <c:v>64.967392585499994</c:v>
                </c:pt>
                <c:pt idx="28">
                  <c:v>68.017628655300001</c:v>
                </c:pt>
                <c:pt idx="29">
                  <c:v>68.489736888400003</c:v>
                </c:pt>
                <c:pt idx="30">
                  <c:v>73.039193184200002</c:v>
                </c:pt>
                <c:pt idx="31">
                  <c:v>74.551658482299999</c:v>
                </c:pt>
                <c:pt idx="32">
                  <c:v>74.865521085599994</c:v>
                </c:pt>
                <c:pt idx="33">
                  <c:v>75.1421533133</c:v>
                </c:pt>
                <c:pt idx="34">
                  <c:v>75.770701492499995</c:v>
                </c:pt>
                <c:pt idx="35">
                  <c:v>76.372302054000002</c:v>
                </c:pt>
                <c:pt idx="36">
                  <c:v>78.070455618799997</c:v>
                </c:pt>
                <c:pt idx="37">
                  <c:v>79.148537923799992</c:v>
                </c:pt>
              </c:numCache>
            </c:numRef>
          </c:xVal>
          <c:yVal>
            <c:numRef>
              <c:f>'XS3'!$S$3:$S$40</c:f>
              <c:numCache>
                <c:formatCode>General</c:formatCode>
                <c:ptCount val="38"/>
                <c:pt idx="0">
                  <c:v>324.44639999999998</c:v>
                </c:pt>
                <c:pt idx="1">
                  <c:v>324.57859999999999</c:v>
                </c:pt>
                <c:pt idx="2">
                  <c:v>324.58839999999998</c:v>
                </c:pt>
                <c:pt idx="3">
                  <c:v>324.58870000000002</c:v>
                </c:pt>
                <c:pt idx="4">
                  <c:v>324.82080000000002</c:v>
                </c:pt>
                <c:pt idx="5">
                  <c:v>324.89980000000003</c:v>
                </c:pt>
                <c:pt idx="6">
                  <c:v>324.89980000000003</c:v>
                </c:pt>
                <c:pt idx="7">
                  <c:v>323.1771</c:v>
                </c:pt>
                <c:pt idx="8">
                  <c:v>323.178</c:v>
                </c:pt>
                <c:pt idx="9">
                  <c:v>323.17239999999998</c:v>
                </c:pt>
                <c:pt idx="10">
                  <c:v>323.15469999999999</c:v>
                </c:pt>
                <c:pt idx="11">
                  <c:v>322.78910000000002</c:v>
                </c:pt>
                <c:pt idx="12">
                  <c:v>322.74599999999998</c:v>
                </c:pt>
                <c:pt idx="13">
                  <c:v>322.7208</c:v>
                </c:pt>
                <c:pt idx="14">
                  <c:v>322.71899999999999</c:v>
                </c:pt>
                <c:pt idx="15">
                  <c:v>322.73250000000002</c:v>
                </c:pt>
                <c:pt idx="16">
                  <c:v>322.76729999999998</c:v>
                </c:pt>
                <c:pt idx="17">
                  <c:v>322.82549999999998</c:v>
                </c:pt>
                <c:pt idx="18">
                  <c:v>322.86559999999997</c:v>
                </c:pt>
                <c:pt idx="19">
                  <c:v>322.92099999999999</c:v>
                </c:pt>
                <c:pt idx="20">
                  <c:v>323.17020000000002</c:v>
                </c:pt>
                <c:pt idx="21">
                  <c:v>323.20659999999998</c:v>
                </c:pt>
                <c:pt idx="22">
                  <c:v>323.33179999999999</c:v>
                </c:pt>
                <c:pt idx="23">
                  <c:v>323.3827</c:v>
                </c:pt>
                <c:pt idx="24">
                  <c:v>323.45420000000001</c:v>
                </c:pt>
                <c:pt idx="25">
                  <c:v>323.53230000000002</c:v>
                </c:pt>
                <c:pt idx="26">
                  <c:v>323.53949999999998</c:v>
                </c:pt>
                <c:pt idx="27">
                  <c:v>323.5634</c:v>
                </c:pt>
                <c:pt idx="28">
                  <c:v>323.64409999999998</c:v>
                </c:pt>
                <c:pt idx="29">
                  <c:v>323.65609999999998</c:v>
                </c:pt>
                <c:pt idx="30">
                  <c:v>323.93239999999997</c:v>
                </c:pt>
                <c:pt idx="31">
                  <c:v>323.9588</c:v>
                </c:pt>
                <c:pt idx="32">
                  <c:v>324.09440000000001</c:v>
                </c:pt>
                <c:pt idx="33">
                  <c:v>324.24939999999998</c:v>
                </c:pt>
                <c:pt idx="34">
                  <c:v>324.57920000000001</c:v>
                </c:pt>
                <c:pt idx="35">
                  <c:v>324.43</c:v>
                </c:pt>
                <c:pt idx="36">
                  <c:v>324.14339999999999</c:v>
                </c:pt>
                <c:pt idx="37">
                  <c:v>324.12979999999999</c:v>
                </c:pt>
              </c:numCache>
            </c:numRef>
          </c:yVal>
          <c:smooth val="0"/>
          <c:extLst>
            <c:ext xmlns:c16="http://schemas.microsoft.com/office/drawing/2014/chart" uri="{C3380CC4-5D6E-409C-BE32-E72D297353CC}">
              <c16:uniqueId val="{00000001-8B5E-4103-AB79-EC5D642DC435}"/>
            </c:ext>
          </c:extLst>
        </c:ser>
        <c:ser>
          <c:idx val="1"/>
          <c:order val="2"/>
          <c:tx>
            <c:v>Oct-2015</c:v>
          </c:tx>
          <c:spPr>
            <a:ln w="25400">
              <a:solidFill>
                <a:srgbClr val="FF0000"/>
              </a:solidFill>
              <a:prstDash val="sysDash"/>
            </a:ln>
          </c:spPr>
          <c:marker>
            <c:symbol val="none"/>
          </c:marker>
          <c:xVal>
            <c:numRef>
              <c:f>'XS3'!$I$3:$I$70</c:f>
              <c:numCache>
                <c:formatCode>General</c:formatCode>
                <c:ptCount val="68"/>
                <c:pt idx="0">
                  <c:v>0</c:v>
                </c:pt>
                <c:pt idx="1">
                  <c:v>1.3699308189499999</c:v>
                </c:pt>
                <c:pt idx="2">
                  <c:v>1.3712131162200001</c:v>
                </c:pt>
                <c:pt idx="3">
                  <c:v>1.37460845069</c:v>
                </c:pt>
                <c:pt idx="4">
                  <c:v>1.37753464066</c:v>
                </c:pt>
                <c:pt idx="5">
                  <c:v>1.3790840602200001</c:v>
                </c:pt>
                <c:pt idx="6">
                  <c:v>1.3844544863599999</c:v>
                </c:pt>
                <c:pt idx="7">
                  <c:v>1.39332012251</c:v>
                </c:pt>
                <c:pt idx="8">
                  <c:v>1.41366560654</c:v>
                </c:pt>
                <c:pt idx="9">
                  <c:v>1.43651869871</c:v>
                </c:pt>
                <c:pt idx="10">
                  <c:v>4.2925343368900002</c:v>
                </c:pt>
                <c:pt idx="11">
                  <c:v>4.2937141920100004</c:v>
                </c:pt>
                <c:pt idx="12">
                  <c:v>4.2983549120499998</c:v>
                </c:pt>
                <c:pt idx="13">
                  <c:v>7.0350990283900003</c:v>
                </c:pt>
                <c:pt idx="14">
                  <c:v>7.3527827422899996</c:v>
                </c:pt>
                <c:pt idx="15">
                  <c:v>9.9796649642900004</c:v>
                </c:pt>
                <c:pt idx="16">
                  <c:v>11.149713481099999</c:v>
                </c:pt>
                <c:pt idx="17">
                  <c:v>11.295397963999999</c:v>
                </c:pt>
                <c:pt idx="18">
                  <c:v>15.9845810136</c:v>
                </c:pt>
                <c:pt idx="19">
                  <c:v>20.432434320199999</c:v>
                </c:pt>
                <c:pt idx="20">
                  <c:v>21.3953933212</c:v>
                </c:pt>
                <c:pt idx="21">
                  <c:v>24.770042332700001</c:v>
                </c:pt>
                <c:pt idx="22">
                  <c:v>28.346919660000001</c:v>
                </c:pt>
                <c:pt idx="23">
                  <c:v>29.338039862900001</c:v>
                </c:pt>
                <c:pt idx="24">
                  <c:v>29.865490857099999</c:v>
                </c:pt>
                <c:pt idx="25">
                  <c:v>31.469228157</c:v>
                </c:pt>
                <c:pt idx="26">
                  <c:v>32.656180542599998</c:v>
                </c:pt>
                <c:pt idx="27">
                  <c:v>33.557860246200001</c:v>
                </c:pt>
                <c:pt idx="28">
                  <c:v>35.1182067895</c:v>
                </c:pt>
                <c:pt idx="29">
                  <c:v>37.123255034499998</c:v>
                </c:pt>
                <c:pt idx="30">
                  <c:v>38.519978004400002</c:v>
                </c:pt>
                <c:pt idx="31">
                  <c:v>39.106546618599999</c:v>
                </c:pt>
                <c:pt idx="32">
                  <c:v>39.830646513200001</c:v>
                </c:pt>
                <c:pt idx="33">
                  <c:v>41.529075485100002</c:v>
                </c:pt>
                <c:pt idx="34">
                  <c:v>42.707756241399998</c:v>
                </c:pt>
                <c:pt idx="35">
                  <c:v>42.784469018499998</c:v>
                </c:pt>
                <c:pt idx="36">
                  <c:v>44.2084493475</c:v>
                </c:pt>
                <c:pt idx="37">
                  <c:v>45.387397902399996</c:v>
                </c:pt>
                <c:pt idx="38">
                  <c:v>46.105284618799999</c:v>
                </c:pt>
                <c:pt idx="39">
                  <c:v>46.107900380399997</c:v>
                </c:pt>
                <c:pt idx="40">
                  <c:v>46.111151863700002</c:v>
                </c:pt>
                <c:pt idx="41">
                  <c:v>47.932514831799999</c:v>
                </c:pt>
                <c:pt idx="42">
                  <c:v>49.994399321800003</c:v>
                </c:pt>
                <c:pt idx="43">
                  <c:v>52.5529793762</c:v>
                </c:pt>
                <c:pt idx="44">
                  <c:v>52.563309244199999</c:v>
                </c:pt>
                <c:pt idx="45">
                  <c:v>54.657566976600002</c:v>
                </c:pt>
                <c:pt idx="46">
                  <c:v>56.491171960099997</c:v>
                </c:pt>
                <c:pt idx="47">
                  <c:v>56.516883202499997</c:v>
                </c:pt>
                <c:pt idx="48">
                  <c:v>57.571388089099997</c:v>
                </c:pt>
                <c:pt idx="49">
                  <c:v>58.215574963199998</c:v>
                </c:pt>
                <c:pt idx="50">
                  <c:v>58.234270051700001</c:v>
                </c:pt>
                <c:pt idx="51">
                  <c:v>60.6590842775</c:v>
                </c:pt>
                <c:pt idx="52">
                  <c:v>60.679635873899997</c:v>
                </c:pt>
                <c:pt idx="53">
                  <c:v>60.698251062899999</c:v>
                </c:pt>
                <c:pt idx="54">
                  <c:v>63.888945941800003</c:v>
                </c:pt>
                <c:pt idx="55">
                  <c:v>63.897623766199999</c:v>
                </c:pt>
                <c:pt idx="56">
                  <c:v>67.881787952300002</c:v>
                </c:pt>
                <c:pt idx="57">
                  <c:v>67.920794921600006</c:v>
                </c:pt>
                <c:pt idx="58">
                  <c:v>71.892302983500002</c:v>
                </c:pt>
                <c:pt idx="59">
                  <c:v>71.933483560799999</c:v>
                </c:pt>
                <c:pt idx="60">
                  <c:v>71.955993200600005</c:v>
                </c:pt>
                <c:pt idx="61">
                  <c:v>71.964878781699994</c:v>
                </c:pt>
                <c:pt idx="62">
                  <c:v>75.286140390699998</c:v>
                </c:pt>
                <c:pt idx="63">
                  <c:v>76.512216700500005</c:v>
                </c:pt>
                <c:pt idx="64">
                  <c:v>77.141731298799996</c:v>
                </c:pt>
                <c:pt idx="65">
                  <c:v>77.289607904299999</c:v>
                </c:pt>
                <c:pt idx="66">
                  <c:v>77.891811864399997</c:v>
                </c:pt>
                <c:pt idx="67">
                  <c:v>78.1640144072</c:v>
                </c:pt>
              </c:numCache>
            </c:numRef>
          </c:xVal>
          <c:yVal>
            <c:numRef>
              <c:f>'XS3'!$J$3:$J$70</c:f>
              <c:numCache>
                <c:formatCode>General</c:formatCode>
                <c:ptCount val="68"/>
                <c:pt idx="0">
                  <c:v>324.75970000000001</c:v>
                </c:pt>
                <c:pt idx="1">
                  <c:v>324.7543</c:v>
                </c:pt>
                <c:pt idx="2">
                  <c:v>324.7543</c:v>
                </c:pt>
                <c:pt idx="3">
                  <c:v>324.75420000000003</c:v>
                </c:pt>
                <c:pt idx="4">
                  <c:v>324.7543</c:v>
                </c:pt>
                <c:pt idx="5">
                  <c:v>324.7543</c:v>
                </c:pt>
                <c:pt idx="6">
                  <c:v>324.75450000000001</c:v>
                </c:pt>
                <c:pt idx="7">
                  <c:v>324.75479999999999</c:v>
                </c:pt>
                <c:pt idx="8">
                  <c:v>324.75409999999999</c:v>
                </c:pt>
                <c:pt idx="9">
                  <c:v>324.75360000000001</c:v>
                </c:pt>
                <c:pt idx="10">
                  <c:v>324.5872</c:v>
                </c:pt>
                <c:pt idx="11">
                  <c:v>324.58690000000001</c:v>
                </c:pt>
                <c:pt idx="12">
                  <c:v>324.58659999999998</c:v>
                </c:pt>
                <c:pt idx="13">
                  <c:v>324.5052</c:v>
                </c:pt>
                <c:pt idx="14">
                  <c:v>324.48779999999999</c:v>
                </c:pt>
                <c:pt idx="15">
                  <c:v>324.34429999999998</c:v>
                </c:pt>
                <c:pt idx="16">
                  <c:v>324.31330000000003</c:v>
                </c:pt>
                <c:pt idx="17">
                  <c:v>324.30990000000003</c:v>
                </c:pt>
                <c:pt idx="18">
                  <c:v>324.12139999999999</c:v>
                </c:pt>
                <c:pt idx="19">
                  <c:v>324.17579999999998</c:v>
                </c:pt>
                <c:pt idx="20">
                  <c:v>324.18270000000001</c:v>
                </c:pt>
                <c:pt idx="21">
                  <c:v>324.33969999999999</c:v>
                </c:pt>
                <c:pt idx="22">
                  <c:v>324.6422</c:v>
                </c:pt>
                <c:pt idx="23">
                  <c:v>324.74689999999998</c:v>
                </c:pt>
                <c:pt idx="24">
                  <c:v>324.74009999999998</c:v>
                </c:pt>
                <c:pt idx="25">
                  <c:v>324.74650000000003</c:v>
                </c:pt>
                <c:pt idx="26">
                  <c:v>324.76659999999998</c:v>
                </c:pt>
                <c:pt idx="27">
                  <c:v>324.71519999999998</c:v>
                </c:pt>
                <c:pt idx="28">
                  <c:v>324.35669999999999</c:v>
                </c:pt>
                <c:pt idx="29">
                  <c:v>323.96620000000001</c:v>
                </c:pt>
                <c:pt idx="30">
                  <c:v>323.79610000000002</c:v>
                </c:pt>
                <c:pt idx="31">
                  <c:v>323.66559999999998</c:v>
                </c:pt>
                <c:pt idx="32">
                  <c:v>323.57530000000003</c:v>
                </c:pt>
                <c:pt idx="33">
                  <c:v>322.85390000000001</c:v>
                </c:pt>
                <c:pt idx="34">
                  <c:v>322.63209999999998</c:v>
                </c:pt>
                <c:pt idx="35">
                  <c:v>322.608</c:v>
                </c:pt>
                <c:pt idx="36">
                  <c:v>322.59840000000003</c:v>
                </c:pt>
                <c:pt idx="37">
                  <c:v>322.59300000000002</c:v>
                </c:pt>
                <c:pt idx="38">
                  <c:v>322.59699999999998</c:v>
                </c:pt>
                <c:pt idx="39">
                  <c:v>322.59699999999998</c:v>
                </c:pt>
                <c:pt idx="40">
                  <c:v>322.59710000000001</c:v>
                </c:pt>
                <c:pt idx="41">
                  <c:v>322.66410000000002</c:v>
                </c:pt>
                <c:pt idx="42">
                  <c:v>322.80509999999998</c:v>
                </c:pt>
                <c:pt idx="43">
                  <c:v>322.9461</c:v>
                </c:pt>
                <c:pt idx="44">
                  <c:v>322.94650000000001</c:v>
                </c:pt>
                <c:pt idx="45">
                  <c:v>323.01220000000001</c:v>
                </c:pt>
                <c:pt idx="46">
                  <c:v>323.10070000000002</c:v>
                </c:pt>
                <c:pt idx="47">
                  <c:v>323.10180000000003</c:v>
                </c:pt>
                <c:pt idx="48">
                  <c:v>323.18459999999999</c:v>
                </c:pt>
                <c:pt idx="49">
                  <c:v>323.2303</c:v>
                </c:pt>
                <c:pt idx="50">
                  <c:v>323.23059999999998</c:v>
                </c:pt>
                <c:pt idx="51">
                  <c:v>323.3322</c:v>
                </c:pt>
                <c:pt idx="52">
                  <c:v>323.3329</c:v>
                </c:pt>
                <c:pt idx="53">
                  <c:v>323.33350000000002</c:v>
                </c:pt>
                <c:pt idx="54">
                  <c:v>323.4427</c:v>
                </c:pt>
                <c:pt idx="55">
                  <c:v>323.4434</c:v>
                </c:pt>
                <c:pt idx="56">
                  <c:v>323.56950000000001</c:v>
                </c:pt>
                <c:pt idx="57">
                  <c:v>323.57119999999998</c:v>
                </c:pt>
                <c:pt idx="58">
                  <c:v>323.67270000000002</c:v>
                </c:pt>
                <c:pt idx="59">
                  <c:v>323.6764</c:v>
                </c:pt>
                <c:pt idx="60">
                  <c:v>323.67919999999998</c:v>
                </c:pt>
                <c:pt idx="61">
                  <c:v>323.68049999999999</c:v>
                </c:pt>
                <c:pt idx="62">
                  <c:v>323.85849999999999</c:v>
                </c:pt>
                <c:pt idx="63">
                  <c:v>324.28300000000002</c:v>
                </c:pt>
                <c:pt idx="64">
                  <c:v>324.36009999999999</c:v>
                </c:pt>
                <c:pt idx="65">
                  <c:v>324.50659999999999</c:v>
                </c:pt>
                <c:pt idx="66">
                  <c:v>324.3854</c:v>
                </c:pt>
                <c:pt idx="67">
                  <c:v>324.40949999999998</c:v>
                </c:pt>
              </c:numCache>
            </c:numRef>
          </c:yVal>
          <c:smooth val="0"/>
          <c:extLst>
            <c:ext xmlns:c16="http://schemas.microsoft.com/office/drawing/2014/chart" uri="{C3380CC4-5D6E-409C-BE32-E72D297353CC}">
              <c16:uniqueId val="{00000002-8B5E-4103-AB79-EC5D642DC435}"/>
            </c:ext>
          </c:extLst>
        </c:ser>
        <c:ser>
          <c:idx val="0"/>
          <c:order val="3"/>
          <c:tx>
            <c:v>May-2016</c:v>
          </c:tx>
          <c:spPr>
            <a:ln w="25400">
              <a:solidFill>
                <a:srgbClr val="FF0000"/>
              </a:solidFill>
              <a:prstDash val="lgDash"/>
            </a:ln>
          </c:spPr>
          <c:marker>
            <c:symbol val="none"/>
          </c:marker>
          <c:xVal>
            <c:numRef>
              <c:f>'XS3'!$G$3:$G$81</c:f>
              <c:numCache>
                <c:formatCode>General</c:formatCode>
                <c:ptCount val="79"/>
                <c:pt idx="0">
                  <c:v>0</c:v>
                </c:pt>
                <c:pt idx="1">
                  <c:v>9.1675867274799996E-2</c:v>
                </c:pt>
                <c:pt idx="2">
                  <c:v>9.3800584215899999E-2</c:v>
                </c:pt>
                <c:pt idx="3">
                  <c:v>9.5962137099099995E-2</c:v>
                </c:pt>
                <c:pt idx="4">
                  <c:v>9.8461621859499998E-2</c:v>
                </c:pt>
                <c:pt idx="5">
                  <c:v>0.102196972163</c:v>
                </c:pt>
                <c:pt idx="6">
                  <c:v>0.107661949656</c:v>
                </c:pt>
                <c:pt idx="7">
                  <c:v>0.11225724824</c:v>
                </c:pt>
                <c:pt idx="8">
                  <c:v>0.118940995657</c:v>
                </c:pt>
                <c:pt idx="9">
                  <c:v>0.12697971503800001</c:v>
                </c:pt>
                <c:pt idx="10">
                  <c:v>1.05889095361</c:v>
                </c:pt>
                <c:pt idx="11">
                  <c:v>1.06678010895</c:v>
                </c:pt>
                <c:pt idx="12">
                  <c:v>2.9075807086599998</c:v>
                </c:pt>
                <c:pt idx="13">
                  <c:v>3.5743916813299998</c:v>
                </c:pt>
                <c:pt idx="14">
                  <c:v>6.1305133321899996</c:v>
                </c:pt>
                <c:pt idx="15">
                  <c:v>8.3224625443499995</c:v>
                </c:pt>
                <c:pt idx="16">
                  <c:v>8.9353736843099991</c:v>
                </c:pt>
                <c:pt idx="17">
                  <c:v>9.7462863049300008</c:v>
                </c:pt>
                <c:pt idx="18">
                  <c:v>11.0814749385</c:v>
                </c:pt>
                <c:pt idx="19">
                  <c:v>11.132246347700001</c:v>
                </c:pt>
                <c:pt idx="20">
                  <c:v>11.177570615500001</c:v>
                </c:pt>
                <c:pt idx="21">
                  <c:v>11.4067141178</c:v>
                </c:pt>
                <c:pt idx="22">
                  <c:v>14.2613252619</c:v>
                </c:pt>
                <c:pt idx="23">
                  <c:v>16.0222883442</c:v>
                </c:pt>
                <c:pt idx="24">
                  <c:v>18.651006452899999</c:v>
                </c:pt>
                <c:pt idx="25">
                  <c:v>18.710837712299998</c:v>
                </c:pt>
                <c:pt idx="26">
                  <c:v>21.403046914099999</c:v>
                </c:pt>
                <c:pt idx="27">
                  <c:v>23.654509822200001</c:v>
                </c:pt>
                <c:pt idx="28">
                  <c:v>25.093485777600002</c:v>
                </c:pt>
                <c:pt idx="29">
                  <c:v>25.691640450000001</c:v>
                </c:pt>
                <c:pt idx="30">
                  <c:v>26.319328235299999</c:v>
                </c:pt>
                <c:pt idx="31">
                  <c:v>28.113597265399999</c:v>
                </c:pt>
                <c:pt idx="32">
                  <c:v>28.122428852900001</c:v>
                </c:pt>
                <c:pt idx="33">
                  <c:v>29.519669952400001</c:v>
                </c:pt>
                <c:pt idx="34">
                  <c:v>30.796898258999999</c:v>
                </c:pt>
                <c:pt idx="35">
                  <c:v>32.513330028399999</c:v>
                </c:pt>
                <c:pt idx="36">
                  <c:v>33.696938183199997</c:v>
                </c:pt>
                <c:pt idx="37">
                  <c:v>33.7040178759</c:v>
                </c:pt>
                <c:pt idx="38">
                  <c:v>34.194664392900002</c:v>
                </c:pt>
                <c:pt idx="39">
                  <c:v>34.799743106599998</c:v>
                </c:pt>
                <c:pt idx="40">
                  <c:v>34.889014345699998</c:v>
                </c:pt>
                <c:pt idx="41">
                  <c:v>36.715536282599999</c:v>
                </c:pt>
                <c:pt idx="42">
                  <c:v>37.3337250262</c:v>
                </c:pt>
                <c:pt idx="43">
                  <c:v>38.266938207300001</c:v>
                </c:pt>
                <c:pt idx="44">
                  <c:v>39.160244713099999</c:v>
                </c:pt>
                <c:pt idx="45">
                  <c:v>40.271381921100001</c:v>
                </c:pt>
                <c:pt idx="46">
                  <c:v>41.606633014700002</c:v>
                </c:pt>
                <c:pt idx="47">
                  <c:v>42.422211631000003</c:v>
                </c:pt>
                <c:pt idx="48">
                  <c:v>43.206772527200002</c:v>
                </c:pt>
                <c:pt idx="49">
                  <c:v>44.060273209000002</c:v>
                </c:pt>
                <c:pt idx="50">
                  <c:v>44.265371572500001</c:v>
                </c:pt>
                <c:pt idx="51">
                  <c:v>45.027208012099997</c:v>
                </c:pt>
                <c:pt idx="52">
                  <c:v>46.6170440394</c:v>
                </c:pt>
                <c:pt idx="53">
                  <c:v>49.220849708000003</c:v>
                </c:pt>
                <c:pt idx="54">
                  <c:v>49.619262077899997</c:v>
                </c:pt>
                <c:pt idx="55">
                  <c:v>50.495258684</c:v>
                </c:pt>
                <c:pt idx="56">
                  <c:v>50.530656968899997</c:v>
                </c:pt>
                <c:pt idx="57">
                  <c:v>52.430993989900003</c:v>
                </c:pt>
                <c:pt idx="58">
                  <c:v>52.455798227999999</c:v>
                </c:pt>
                <c:pt idx="59">
                  <c:v>55.460838201400001</c:v>
                </c:pt>
                <c:pt idx="60">
                  <c:v>56.454872357600003</c:v>
                </c:pt>
                <c:pt idx="61">
                  <c:v>56.509541411500003</c:v>
                </c:pt>
                <c:pt idx="62">
                  <c:v>60.4328642065</c:v>
                </c:pt>
                <c:pt idx="63">
                  <c:v>60.452063784000003</c:v>
                </c:pt>
                <c:pt idx="64">
                  <c:v>60.477122379500003</c:v>
                </c:pt>
                <c:pt idx="65">
                  <c:v>62.021844546700002</c:v>
                </c:pt>
                <c:pt idx="66">
                  <c:v>62.036358897200003</c:v>
                </c:pt>
                <c:pt idx="67">
                  <c:v>63.861306795799997</c:v>
                </c:pt>
                <c:pt idx="68">
                  <c:v>65.734848270900002</c:v>
                </c:pt>
                <c:pt idx="69">
                  <c:v>67.428530014200007</c:v>
                </c:pt>
                <c:pt idx="70">
                  <c:v>67.437669138000004</c:v>
                </c:pt>
                <c:pt idx="71">
                  <c:v>68.772077305500005</c:v>
                </c:pt>
                <c:pt idx="72">
                  <c:v>68.796311473900005</c:v>
                </c:pt>
                <c:pt idx="73">
                  <c:v>71.667149882800004</c:v>
                </c:pt>
                <c:pt idx="74">
                  <c:v>71.686628428199995</c:v>
                </c:pt>
                <c:pt idx="75">
                  <c:v>74.116569881100006</c:v>
                </c:pt>
                <c:pt idx="76">
                  <c:v>75.971428707399994</c:v>
                </c:pt>
                <c:pt idx="77">
                  <c:v>75.985180237199998</c:v>
                </c:pt>
                <c:pt idx="78">
                  <c:v>78.711871673100006</c:v>
                </c:pt>
              </c:numCache>
            </c:numRef>
          </c:xVal>
          <c:yVal>
            <c:numRef>
              <c:f>'XS3'!$H$3:$H$81</c:f>
              <c:numCache>
                <c:formatCode>General</c:formatCode>
                <c:ptCount val="79"/>
                <c:pt idx="0">
                  <c:v>324.88369999999998</c:v>
                </c:pt>
                <c:pt idx="1">
                  <c:v>324.88299999999998</c:v>
                </c:pt>
                <c:pt idx="2">
                  <c:v>324.88299999999998</c:v>
                </c:pt>
                <c:pt idx="3">
                  <c:v>324.88310000000001</c:v>
                </c:pt>
                <c:pt idx="4">
                  <c:v>324.88310000000001</c:v>
                </c:pt>
                <c:pt idx="5">
                  <c:v>324.88310000000001</c:v>
                </c:pt>
                <c:pt idx="6">
                  <c:v>324.88310000000001</c:v>
                </c:pt>
                <c:pt idx="7">
                  <c:v>324.88319999999999</c:v>
                </c:pt>
                <c:pt idx="8">
                  <c:v>324.88299999999998</c:v>
                </c:pt>
                <c:pt idx="9">
                  <c:v>324.88249999999999</c:v>
                </c:pt>
                <c:pt idx="10">
                  <c:v>324.90750000000003</c:v>
                </c:pt>
                <c:pt idx="11">
                  <c:v>324.90719999999999</c:v>
                </c:pt>
                <c:pt idx="12">
                  <c:v>324.88459999999998</c:v>
                </c:pt>
                <c:pt idx="13">
                  <c:v>324.86070000000001</c:v>
                </c:pt>
                <c:pt idx="14">
                  <c:v>324.7629</c:v>
                </c:pt>
                <c:pt idx="15">
                  <c:v>324.69139999999999</c:v>
                </c:pt>
                <c:pt idx="16">
                  <c:v>324.66469999999998</c:v>
                </c:pt>
                <c:pt idx="17">
                  <c:v>324.61669999999998</c:v>
                </c:pt>
                <c:pt idx="18">
                  <c:v>324.57069999999999</c:v>
                </c:pt>
                <c:pt idx="19">
                  <c:v>324.56830000000002</c:v>
                </c:pt>
                <c:pt idx="20">
                  <c:v>324.56670000000003</c:v>
                </c:pt>
                <c:pt idx="21">
                  <c:v>324.5575</c:v>
                </c:pt>
                <c:pt idx="22">
                  <c:v>324.44159999999999</c:v>
                </c:pt>
                <c:pt idx="23">
                  <c:v>324.40989999999999</c:v>
                </c:pt>
                <c:pt idx="24">
                  <c:v>324.38139999999999</c:v>
                </c:pt>
                <c:pt idx="25">
                  <c:v>324.38060000000002</c:v>
                </c:pt>
                <c:pt idx="26">
                  <c:v>324.298</c:v>
                </c:pt>
                <c:pt idx="27">
                  <c:v>324.27229999999997</c:v>
                </c:pt>
                <c:pt idx="28">
                  <c:v>324.28210000000001</c:v>
                </c:pt>
                <c:pt idx="29">
                  <c:v>324.3236</c:v>
                </c:pt>
                <c:pt idx="30">
                  <c:v>324.3664</c:v>
                </c:pt>
                <c:pt idx="31">
                  <c:v>324.3777</c:v>
                </c:pt>
                <c:pt idx="32">
                  <c:v>324.37709999999998</c:v>
                </c:pt>
                <c:pt idx="33">
                  <c:v>324.34410000000003</c:v>
                </c:pt>
                <c:pt idx="34">
                  <c:v>324.34059999999999</c:v>
                </c:pt>
                <c:pt idx="35">
                  <c:v>324.27449999999999</c:v>
                </c:pt>
                <c:pt idx="36">
                  <c:v>324.16680000000002</c:v>
                </c:pt>
                <c:pt idx="37">
                  <c:v>324.16590000000002</c:v>
                </c:pt>
                <c:pt idx="38">
                  <c:v>324.17619999999999</c:v>
                </c:pt>
                <c:pt idx="39">
                  <c:v>324.19569999999999</c:v>
                </c:pt>
                <c:pt idx="40">
                  <c:v>324.19799999999998</c:v>
                </c:pt>
                <c:pt idx="41">
                  <c:v>323.84480000000002</c:v>
                </c:pt>
                <c:pt idx="42">
                  <c:v>323.71969999999999</c:v>
                </c:pt>
                <c:pt idx="43">
                  <c:v>323.76</c:v>
                </c:pt>
                <c:pt idx="44">
                  <c:v>323.65260000000001</c:v>
                </c:pt>
                <c:pt idx="45">
                  <c:v>323.58949999999999</c:v>
                </c:pt>
                <c:pt idx="46">
                  <c:v>323.49680000000001</c:v>
                </c:pt>
                <c:pt idx="47">
                  <c:v>323.47980000000001</c:v>
                </c:pt>
                <c:pt idx="48">
                  <c:v>323.42529999999999</c:v>
                </c:pt>
                <c:pt idx="49">
                  <c:v>323.3897</c:v>
                </c:pt>
                <c:pt idx="50">
                  <c:v>323.3809</c:v>
                </c:pt>
                <c:pt idx="51">
                  <c:v>323.3587</c:v>
                </c:pt>
                <c:pt idx="52">
                  <c:v>323.33580000000001</c:v>
                </c:pt>
                <c:pt idx="53">
                  <c:v>323.29899999999998</c:v>
                </c:pt>
                <c:pt idx="54">
                  <c:v>323.27589999999998</c:v>
                </c:pt>
                <c:pt idx="55">
                  <c:v>323.26209999999998</c:v>
                </c:pt>
                <c:pt idx="56">
                  <c:v>323.26190000000003</c:v>
                </c:pt>
                <c:pt idx="57">
                  <c:v>323.24529999999999</c:v>
                </c:pt>
                <c:pt idx="58">
                  <c:v>323.24590000000001</c:v>
                </c:pt>
                <c:pt idx="59">
                  <c:v>323.24279999999999</c:v>
                </c:pt>
                <c:pt idx="60">
                  <c:v>323.25360000000001</c:v>
                </c:pt>
                <c:pt idx="61">
                  <c:v>323.25299999999999</c:v>
                </c:pt>
                <c:pt idx="62">
                  <c:v>323.3288</c:v>
                </c:pt>
                <c:pt idx="63">
                  <c:v>323.32870000000003</c:v>
                </c:pt>
                <c:pt idx="64">
                  <c:v>323.32929999999999</c:v>
                </c:pt>
                <c:pt idx="65">
                  <c:v>323.36219999999997</c:v>
                </c:pt>
                <c:pt idx="66">
                  <c:v>323.36219999999997</c:v>
                </c:pt>
                <c:pt idx="67">
                  <c:v>323.38400000000001</c:v>
                </c:pt>
                <c:pt idx="68">
                  <c:v>323.36239999999998</c:v>
                </c:pt>
                <c:pt idx="69">
                  <c:v>323.39339999999999</c:v>
                </c:pt>
                <c:pt idx="70">
                  <c:v>323.39339999999999</c:v>
                </c:pt>
                <c:pt idx="71">
                  <c:v>323.4051</c:v>
                </c:pt>
                <c:pt idx="72">
                  <c:v>323.40629999999999</c:v>
                </c:pt>
                <c:pt idx="73">
                  <c:v>323.38459999999998</c:v>
                </c:pt>
                <c:pt idx="74">
                  <c:v>323.3888</c:v>
                </c:pt>
                <c:pt idx="75">
                  <c:v>323.43959999999998</c:v>
                </c:pt>
                <c:pt idx="76">
                  <c:v>323.44200000000001</c:v>
                </c:pt>
                <c:pt idx="77">
                  <c:v>323.45080000000002</c:v>
                </c:pt>
                <c:pt idx="78">
                  <c:v>323.62270000000001</c:v>
                </c:pt>
              </c:numCache>
            </c:numRef>
          </c:yVal>
          <c:smooth val="0"/>
          <c:extLst>
            <c:ext xmlns:c16="http://schemas.microsoft.com/office/drawing/2014/chart" uri="{C3380CC4-5D6E-409C-BE32-E72D297353CC}">
              <c16:uniqueId val="{00000003-8B5E-4103-AB79-EC5D642DC435}"/>
            </c:ext>
          </c:extLst>
        </c:ser>
        <c:ser>
          <c:idx val="4"/>
          <c:order val="4"/>
          <c:tx>
            <c:v>May-2017</c:v>
          </c:tx>
          <c:spPr>
            <a:ln w="25400">
              <a:solidFill>
                <a:srgbClr val="FF0000"/>
              </a:solidFill>
              <a:prstDash val="solid"/>
            </a:ln>
          </c:spPr>
          <c:marker>
            <c:symbol val="none"/>
          </c:marker>
          <c:xVal>
            <c:numRef>
              <c:f>'XS3'!$E$3:$E$38</c:f>
              <c:numCache>
                <c:formatCode>General</c:formatCode>
                <c:ptCount val="36"/>
                <c:pt idx="0">
                  <c:v>20.065090405799999</c:v>
                </c:pt>
                <c:pt idx="1">
                  <c:v>33</c:v>
                </c:pt>
                <c:pt idx="2">
                  <c:v>34.890866054580002</c:v>
                </c:pt>
                <c:pt idx="3">
                  <c:v>35.090160610950001</c:v>
                </c:pt>
                <c:pt idx="4">
                  <c:v>35.129153625000001</c:v>
                </c:pt>
                <c:pt idx="5">
                  <c:v>37.258299422379999</c:v>
                </c:pt>
                <c:pt idx="6">
                  <c:v>37.29287241918</c:v>
                </c:pt>
                <c:pt idx="7">
                  <c:v>39.134116887680001</c:v>
                </c:pt>
                <c:pt idx="8">
                  <c:v>40.989299073680002</c:v>
                </c:pt>
                <c:pt idx="9">
                  <c:v>42.728986938429998</c:v>
                </c:pt>
                <c:pt idx="10">
                  <c:v>42.859818960780004</c:v>
                </c:pt>
                <c:pt idx="11">
                  <c:v>45.317679186399999</c:v>
                </c:pt>
                <c:pt idx="12">
                  <c:v>45.397350838899996</c:v>
                </c:pt>
                <c:pt idx="13">
                  <c:v>45.448952694900001</c:v>
                </c:pt>
                <c:pt idx="14">
                  <c:v>50.008600379100002</c:v>
                </c:pt>
                <c:pt idx="15">
                  <c:v>50.201898808099997</c:v>
                </c:pt>
                <c:pt idx="16">
                  <c:v>52.515677453500004</c:v>
                </c:pt>
                <c:pt idx="17">
                  <c:v>54.693652333199999</c:v>
                </c:pt>
                <c:pt idx="18">
                  <c:v>54.772658857899998</c:v>
                </c:pt>
                <c:pt idx="19">
                  <c:v>57.532472815799999</c:v>
                </c:pt>
                <c:pt idx="20">
                  <c:v>57.699205754299996</c:v>
                </c:pt>
                <c:pt idx="21">
                  <c:v>57.901540010600002</c:v>
                </c:pt>
                <c:pt idx="22">
                  <c:v>65.155462322299996</c:v>
                </c:pt>
                <c:pt idx="23">
                  <c:v>68.808839514100001</c:v>
                </c:pt>
                <c:pt idx="24">
                  <c:v>68.907799856600008</c:v>
                </c:pt>
                <c:pt idx="25">
                  <c:v>69.019289806199993</c:v>
                </c:pt>
                <c:pt idx="26">
                  <c:v>75.852578069200007</c:v>
                </c:pt>
                <c:pt idx="27">
                  <c:v>75.962175503499992</c:v>
                </c:pt>
                <c:pt idx="28">
                  <c:v>77.814337444100005</c:v>
                </c:pt>
                <c:pt idx="29">
                  <c:v>77.857036953900007</c:v>
                </c:pt>
                <c:pt idx="30">
                  <c:v>77.883721420100002</c:v>
                </c:pt>
                <c:pt idx="31">
                  <c:v>78.926636865099994</c:v>
                </c:pt>
                <c:pt idx="32">
                  <c:v>84.293543713299997</c:v>
                </c:pt>
                <c:pt idx="33">
                  <c:v>84.376778238399993</c:v>
                </c:pt>
                <c:pt idx="34">
                  <c:v>86.713648074899993</c:v>
                </c:pt>
                <c:pt idx="35">
                  <c:v>89.179229281000005</c:v>
                </c:pt>
              </c:numCache>
            </c:numRef>
          </c:xVal>
          <c:yVal>
            <c:numRef>
              <c:f>'XS3'!$F$3:$F$38</c:f>
              <c:numCache>
                <c:formatCode>General</c:formatCode>
                <c:ptCount val="36"/>
                <c:pt idx="0">
                  <c:v>324.44549999999998</c:v>
                </c:pt>
                <c:pt idx="1">
                  <c:v>324.2242</c:v>
                </c:pt>
                <c:pt idx="2">
                  <c:v>324.15019999999998</c:v>
                </c:pt>
                <c:pt idx="3">
                  <c:v>324.15010000000001</c:v>
                </c:pt>
                <c:pt idx="4">
                  <c:v>324.14890000000003</c:v>
                </c:pt>
                <c:pt idx="5">
                  <c:v>323.91590000000002</c:v>
                </c:pt>
                <c:pt idx="6">
                  <c:v>323.91289999999998</c:v>
                </c:pt>
                <c:pt idx="7">
                  <c:v>323.68819999999999</c:v>
                </c:pt>
                <c:pt idx="8">
                  <c:v>323.61869999999999</c:v>
                </c:pt>
                <c:pt idx="9">
                  <c:v>323.5215</c:v>
                </c:pt>
                <c:pt idx="10">
                  <c:v>323.50760000000002</c:v>
                </c:pt>
                <c:pt idx="11">
                  <c:v>323.36919999999998</c:v>
                </c:pt>
                <c:pt idx="12">
                  <c:v>323.36410000000001</c:v>
                </c:pt>
                <c:pt idx="13">
                  <c:v>323.36290000000002</c:v>
                </c:pt>
                <c:pt idx="14">
                  <c:v>323.29849999999999</c:v>
                </c:pt>
                <c:pt idx="15">
                  <c:v>323.29599999999999</c:v>
                </c:pt>
                <c:pt idx="16">
                  <c:v>323.26179999999999</c:v>
                </c:pt>
                <c:pt idx="17">
                  <c:v>323.27210000000002</c:v>
                </c:pt>
                <c:pt idx="18">
                  <c:v>323.27379999999999</c:v>
                </c:pt>
                <c:pt idx="19">
                  <c:v>323.3159</c:v>
                </c:pt>
                <c:pt idx="20">
                  <c:v>323.31490000000002</c:v>
                </c:pt>
                <c:pt idx="21">
                  <c:v>323.31939999999997</c:v>
                </c:pt>
                <c:pt idx="22">
                  <c:v>323.37130000000002</c:v>
                </c:pt>
                <c:pt idx="23">
                  <c:v>323.39109999999999</c:v>
                </c:pt>
                <c:pt idx="24">
                  <c:v>323.39240000000001</c:v>
                </c:pt>
                <c:pt idx="25">
                  <c:v>323.39429999999999</c:v>
                </c:pt>
                <c:pt idx="26">
                  <c:v>323.39999999999998</c:v>
                </c:pt>
                <c:pt idx="27">
                  <c:v>323.40940000000001</c:v>
                </c:pt>
                <c:pt idx="28">
                  <c:v>323.52929999999998</c:v>
                </c:pt>
                <c:pt idx="29">
                  <c:v>323.53579999999999</c:v>
                </c:pt>
                <c:pt idx="30">
                  <c:v>323.5394</c:v>
                </c:pt>
                <c:pt idx="31">
                  <c:v>323.815</c:v>
                </c:pt>
                <c:pt idx="32">
                  <c:v>325.19240000000002</c:v>
                </c:pt>
                <c:pt idx="33">
                  <c:v>325.20400000000001</c:v>
                </c:pt>
                <c:pt idx="34">
                  <c:v>324.86649999999997</c:v>
                </c:pt>
                <c:pt idx="35">
                  <c:v>324.5206</c:v>
                </c:pt>
              </c:numCache>
            </c:numRef>
          </c:yVal>
          <c:smooth val="0"/>
          <c:extLst>
            <c:ext xmlns:c16="http://schemas.microsoft.com/office/drawing/2014/chart" uri="{C3380CC4-5D6E-409C-BE32-E72D297353CC}">
              <c16:uniqueId val="{00000004-8B5E-4103-AB79-EC5D642DC435}"/>
            </c:ext>
          </c:extLst>
        </c:ser>
        <c:ser>
          <c:idx val="5"/>
          <c:order val="5"/>
          <c:tx>
            <c:v>May-2018</c:v>
          </c:tx>
          <c:spPr>
            <a:ln w="12700">
              <a:solidFill>
                <a:srgbClr val="FF0000"/>
              </a:solidFill>
              <a:prstDash val="solid"/>
            </a:ln>
          </c:spPr>
          <c:marker>
            <c:symbol val="none"/>
          </c:marker>
          <c:xVal>
            <c:numRef>
              <c:f>'XS3'!$B$3:$B$81</c:f>
              <c:numCache>
                <c:formatCode>General</c:formatCode>
                <c:ptCount val="79"/>
                <c:pt idx="0">
                  <c:v>0</c:v>
                </c:pt>
                <c:pt idx="1">
                  <c:v>0.54799097020900001</c:v>
                </c:pt>
                <c:pt idx="2">
                  <c:v>0.55665023351700005</c:v>
                </c:pt>
                <c:pt idx="3">
                  <c:v>0.57904457242399998</c:v>
                </c:pt>
                <c:pt idx="4">
                  <c:v>1.21529387769</c:v>
                </c:pt>
                <c:pt idx="5">
                  <c:v>2.07537511041</c:v>
                </c:pt>
                <c:pt idx="6">
                  <c:v>3.3319306706599998</c:v>
                </c:pt>
                <c:pt idx="7">
                  <c:v>3.4031450521300002</c:v>
                </c:pt>
                <c:pt idx="8">
                  <c:v>5.5990308664399997</c:v>
                </c:pt>
                <c:pt idx="9">
                  <c:v>5.6537116249499997</c:v>
                </c:pt>
                <c:pt idx="10">
                  <c:v>8.1679287014100002</c:v>
                </c:pt>
                <c:pt idx="11">
                  <c:v>8.2063394255599995</c:v>
                </c:pt>
                <c:pt idx="12">
                  <c:v>8.2436476728700008</c:v>
                </c:pt>
                <c:pt idx="13">
                  <c:v>8.6006773601800006</c:v>
                </c:pt>
                <c:pt idx="14">
                  <c:v>10.4474453617</c:v>
                </c:pt>
                <c:pt idx="15">
                  <c:v>12.7723243546</c:v>
                </c:pt>
                <c:pt idx="16">
                  <c:v>13.2805077339</c:v>
                </c:pt>
                <c:pt idx="17">
                  <c:v>13.339787721900001</c:v>
                </c:pt>
                <c:pt idx="18">
                  <c:v>16.110920243199999</c:v>
                </c:pt>
                <c:pt idx="19">
                  <c:v>16.321357314299998</c:v>
                </c:pt>
                <c:pt idx="20">
                  <c:v>16.399245797500001</c:v>
                </c:pt>
                <c:pt idx="21">
                  <c:v>19.9011723819</c:v>
                </c:pt>
                <c:pt idx="22">
                  <c:v>20.065090405799999</c:v>
                </c:pt>
                <c:pt idx="23">
                  <c:v>23.4046358696</c:v>
                </c:pt>
                <c:pt idx="24">
                  <c:v>27.545179781600002</c:v>
                </c:pt>
                <c:pt idx="25">
                  <c:v>27.5667919449</c:v>
                </c:pt>
                <c:pt idx="26">
                  <c:v>29.969765458000001</c:v>
                </c:pt>
                <c:pt idx="27">
                  <c:v>30.6697596926</c:v>
                </c:pt>
                <c:pt idx="28">
                  <c:v>31.753376892999999</c:v>
                </c:pt>
                <c:pt idx="29">
                  <c:v>33.2615688514</c:v>
                </c:pt>
                <c:pt idx="30">
                  <c:v>33.8067127391</c:v>
                </c:pt>
                <c:pt idx="31">
                  <c:v>34.341580351799998</c:v>
                </c:pt>
                <c:pt idx="32">
                  <c:v>35.390390707000002</c:v>
                </c:pt>
                <c:pt idx="33">
                  <c:v>35.426361946500002</c:v>
                </c:pt>
                <c:pt idx="34">
                  <c:v>36.728083725700003</c:v>
                </c:pt>
                <c:pt idx="35">
                  <c:v>36.733331599000003</c:v>
                </c:pt>
                <c:pt idx="36">
                  <c:v>36.751073218899997</c:v>
                </c:pt>
                <c:pt idx="37">
                  <c:v>38.204470032099998</c:v>
                </c:pt>
                <c:pt idx="38">
                  <c:v>39.5899705036</c:v>
                </c:pt>
                <c:pt idx="39">
                  <c:v>39.599800922299998</c:v>
                </c:pt>
                <c:pt idx="40">
                  <c:v>40.450434771899999</c:v>
                </c:pt>
                <c:pt idx="41">
                  <c:v>46.485472037100003</c:v>
                </c:pt>
                <c:pt idx="42">
                  <c:v>46.6055343835</c:v>
                </c:pt>
                <c:pt idx="43">
                  <c:v>48.079414905999997</c:v>
                </c:pt>
                <c:pt idx="44">
                  <c:v>49.685789354000001</c:v>
                </c:pt>
                <c:pt idx="45">
                  <c:v>51.379653378500002</c:v>
                </c:pt>
                <c:pt idx="46">
                  <c:v>51.406085721899998</c:v>
                </c:pt>
                <c:pt idx="47">
                  <c:v>51.446336927899999</c:v>
                </c:pt>
                <c:pt idx="48">
                  <c:v>53.085824154699999</c:v>
                </c:pt>
                <c:pt idx="49">
                  <c:v>53.098766296500003</c:v>
                </c:pt>
                <c:pt idx="50">
                  <c:v>53.112705981399998</c:v>
                </c:pt>
                <c:pt idx="51">
                  <c:v>53.147339412500003</c:v>
                </c:pt>
                <c:pt idx="52">
                  <c:v>54.891300610899997</c:v>
                </c:pt>
                <c:pt idx="53">
                  <c:v>56.515281015799999</c:v>
                </c:pt>
                <c:pt idx="54">
                  <c:v>56.529287597200003</c:v>
                </c:pt>
                <c:pt idx="55">
                  <c:v>58.176231378200001</c:v>
                </c:pt>
                <c:pt idx="56">
                  <c:v>58.453602014399998</c:v>
                </c:pt>
                <c:pt idx="57">
                  <c:v>60.256494429</c:v>
                </c:pt>
                <c:pt idx="58">
                  <c:v>60.511312394100003</c:v>
                </c:pt>
                <c:pt idx="59">
                  <c:v>60.699221718700002</c:v>
                </c:pt>
                <c:pt idx="60">
                  <c:v>60.907737616200002</c:v>
                </c:pt>
                <c:pt idx="61">
                  <c:v>65.191371532900007</c:v>
                </c:pt>
                <c:pt idx="62">
                  <c:v>68.310970566799995</c:v>
                </c:pt>
                <c:pt idx="63">
                  <c:v>69.947597296300003</c:v>
                </c:pt>
                <c:pt idx="64">
                  <c:v>70.384273111499994</c:v>
                </c:pt>
                <c:pt idx="65">
                  <c:v>71.954721052899998</c:v>
                </c:pt>
                <c:pt idx="66">
                  <c:v>71.984614778199997</c:v>
                </c:pt>
                <c:pt idx="67">
                  <c:v>74.367373607100006</c:v>
                </c:pt>
                <c:pt idx="68">
                  <c:v>75.538526163200004</c:v>
                </c:pt>
                <c:pt idx="69">
                  <c:v>77.941427879299994</c:v>
                </c:pt>
                <c:pt idx="70">
                  <c:v>78.953562618299998</c:v>
                </c:pt>
                <c:pt idx="71">
                  <c:v>79.038775902200001</c:v>
                </c:pt>
                <c:pt idx="72">
                  <c:v>79.959516928699998</c:v>
                </c:pt>
                <c:pt idx="73">
                  <c:v>80.827798856300006</c:v>
                </c:pt>
                <c:pt idx="74">
                  <c:v>81.466979127100004</c:v>
                </c:pt>
                <c:pt idx="75">
                  <c:v>83.619631536300005</c:v>
                </c:pt>
                <c:pt idx="76">
                  <c:v>85.268917876800003</c:v>
                </c:pt>
                <c:pt idx="77">
                  <c:v>85.848782643500002</c:v>
                </c:pt>
                <c:pt idx="78">
                  <c:v>87.3272335411</c:v>
                </c:pt>
              </c:numCache>
            </c:numRef>
          </c:xVal>
          <c:yVal>
            <c:numRef>
              <c:f>'XS3'!$C$3:$C$81</c:f>
              <c:numCache>
                <c:formatCode>General</c:formatCode>
                <c:ptCount val="79"/>
                <c:pt idx="0">
                  <c:v>325.00599999999997</c:v>
                </c:pt>
                <c:pt idx="1">
                  <c:v>325.01170000000002</c:v>
                </c:pt>
                <c:pt idx="2">
                  <c:v>325.01170000000002</c:v>
                </c:pt>
                <c:pt idx="3">
                  <c:v>325.01029999999997</c:v>
                </c:pt>
                <c:pt idx="4">
                  <c:v>324.99950000000001</c:v>
                </c:pt>
                <c:pt idx="5">
                  <c:v>324.94650000000001</c:v>
                </c:pt>
                <c:pt idx="6">
                  <c:v>324.95569999999998</c:v>
                </c:pt>
                <c:pt idx="7">
                  <c:v>324.95429999999999</c:v>
                </c:pt>
                <c:pt idx="8">
                  <c:v>324.87610000000001</c:v>
                </c:pt>
                <c:pt idx="9">
                  <c:v>324.8725</c:v>
                </c:pt>
                <c:pt idx="10">
                  <c:v>324.7647</c:v>
                </c:pt>
                <c:pt idx="11">
                  <c:v>324.76490000000001</c:v>
                </c:pt>
                <c:pt idx="12">
                  <c:v>324.76319999999998</c:v>
                </c:pt>
                <c:pt idx="13">
                  <c:v>324.74430000000001</c:v>
                </c:pt>
                <c:pt idx="14">
                  <c:v>324.67970000000003</c:v>
                </c:pt>
                <c:pt idx="15">
                  <c:v>324.56200000000001</c:v>
                </c:pt>
                <c:pt idx="16">
                  <c:v>324.54379999999998</c:v>
                </c:pt>
                <c:pt idx="17">
                  <c:v>324.54129999999998</c:v>
                </c:pt>
                <c:pt idx="18">
                  <c:v>324.4982</c:v>
                </c:pt>
                <c:pt idx="19">
                  <c:v>324.49200000000002</c:v>
                </c:pt>
                <c:pt idx="20">
                  <c:v>324.48829999999998</c:v>
                </c:pt>
                <c:pt idx="21">
                  <c:v>324.44889999999998</c:v>
                </c:pt>
                <c:pt idx="22">
                  <c:v>324.44549999999998</c:v>
                </c:pt>
                <c:pt idx="23">
                  <c:v>324.36700000000002</c:v>
                </c:pt>
                <c:pt idx="24">
                  <c:v>324.399</c:v>
                </c:pt>
                <c:pt idx="25">
                  <c:v>324.39859999999999</c:v>
                </c:pt>
                <c:pt idx="26">
                  <c:v>324.38420000000002</c:v>
                </c:pt>
                <c:pt idx="27">
                  <c:v>324.36720000000003</c:v>
                </c:pt>
                <c:pt idx="28">
                  <c:v>324.33449999999999</c:v>
                </c:pt>
                <c:pt idx="29">
                  <c:v>324.23099999999999</c:v>
                </c:pt>
                <c:pt idx="30">
                  <c:v>324.18239999999997</c:v>
                </c:pt>
                <c:pt idx="31">
                  <c:v>324.20119999999997</c:v>
                </c:pt>
                <c:pt idx="32">
                  <c:v>324.21499999999997</c:v>
                </c:pt>
                <c:pt idx="33">
                  <c:v>324.21460000000002</c:v>
                </c:pt>
                <c:pt idx="34">
                  <c:v>323.97129999999999</c:v>
                </c:pt>
                <c:pt idx="35">
                  <c:v>323.97039999999998</c:v>
                </c:pt>
                <c:pt idx="36">
                  <c:v>323.96859999999998</c:v>
                </c:pt>
                <c:pt idx="37">
                  <c:v>323.78879999999998</c:v>
                </c:pt>
                <c:pt idx="38">
                  <c:v>323.66419999999999</c:v>
                </c:pt>
                <c:pt idx="39">
                  <c:v>323.66309999999999</c:v>
                </c:pt>
                <c:pt idx="40">
                  <c:v>323.62209999999999</c:v>
                </c:pt>
                <c:pt idx="41">
                  <c:v>323.34780000000001</c:v>
                </c:pt>
                <c:pt idx="42">
                  <c:v>323.33879999999999</c:v>
                </c:pt>
                <c:pt idx="43">
                  <c:v>323.31689999999998</c:v>
                </c:pt>
                <c:pt idx="44">
                  <c:v>323.28949999999998</c:v>
                </c:pt>
                <c:pt idx="45">
                  <c:v>323.33019999999999</c:v>
                </c:pt>
                <c:pt idx="46">
                  <c:v>323.32940000000002</c:v>
                </c:pt>
                <c:pt idx="47">
                  <c:v>323.33030000000002</c:v>
                </c:pt>
                <c:pt idx="48">
                  <c:v>323.2423</c:v>
                </c:pt>
                <c:pt idx="49">
                  <c:v>323.24220000000003</c:v>
                </c:pt>
                <c:pt idx="50">
                  <c:v>323.24200000000002</c:v>
                </c:pt>
                <c:pt idx="51">
                  <c:v>323.24259999999998</c:v>
                </c:pt>
                <c:pt idx="52">
                  <c:v>323.2516</c:v>
                </c:pt>
                <c:pt idx="53">
                  <c:v>323.2817</c:v>
                </c:pt>
                <c:pt idx="54">
                  <c:v>323.2817</c:v>
                </c:pt>
                <c:pt idx="55">
                  <c:v>323.35570000000001</c:v>
                </c:pt>
                <c:pt idx="56">
                  <c:v>323.36180000000002</c:v>
                </c:pt>
                <c:pt idx="57">
                  <c:v>323.39350000000002</c:v>
                </c:pt>
                <c:pt idx="58">
                  <c:v>323.39359999999999</c:v>
                </c:pt>
                <c:pt idx="59">
                  <c:v>323.39389999999997</c:v>
                </c:pt>
                <c:pt idx="60">
                  <c:v>323.3965</c:v>
                </c:pt>
                <c:pt idx="61">
                  <c:v>323.39150000000001</c:v>
                </c:pt>
                <c:pt idx="62">
                  <c:v>323.43150000000003</c:v>
                </c:pt>
                <c:pt idx="63">
                  <c:v>323.4203</c:v>
                </c:pt>
                <c:pt idx="64">
                  <c:v>323.46379999999999</c:v>
                </c:pt>
                <c:pt idx="65">
                  <c:v>323.51560000000001</c:v>
                </c:pt>
                <c:pt idx="66">
                  <c:v>323.5265</c:v>
                </c:pt>
                <c:pt idx="67">
                  <c:v>323.49040000000002</c:v>
                </c:pt>
                <c:pt idx="68">
                  <c:v>323.50409999999999</c:v>
                </c:pt>
                <c:pt idx="69">
                  <c:v>324.07130000000001</c:v>
                </c:pt>
                <c:pt idx="70">
                  <c:v>323.82580000000002</c:v>
                </c:pt>
                <c:pt idx="71">
                  <c:v>323.86619999999999</c:v>
                </c:pt>
                <c:pt idx="72">
                  <c:v>323.8689</c:v>
                </c:pt>
                <c:pt idx="73">
                  <c:v>323.9239</c:v>
                </c:pt>
                <c:pt idx="74">
                  <c:v>323.94690000000003</c:v>
                </c:pt>
                <c:pt idx="75">
                  <c:v>325.12470000000002</c:v>
                </c:pt>
                <c:pt idx="76">
                  <c:v>325.2978</c:v>
                </c:pt>
                <c:pt idx="77">
                  <c:v>325.31</c:v>
                </c:pt>
                <c:pt idx="78">
                  <c:v>324.99419999999998</c:v>
                </c:pt>
              </c:numCache>
            </c:numRef>
          </c:yVal>
          <c:smooth val="0"/>
          <c:extLst>
            <c:ext xmlns:c16="http://schemas.microsoft.com/office/drawing/2014/chart" uri="{C3380CC4-5D6E-409C-BE32-E72D297353CC}">
              <c16:uniqueId val="{00000005-8B5E-4103-AB79-EC5D642DC435}"/>
            </c:ext>
          </c:extLst>
        </c:ser>
        <c:dLbls>
          <c:showLegendKey val="0"/>
          <c:showVal val="0"/>
          <c:showCatName val="0"/>
          <c:showSerName val="0"/>
          <c:showPercent val="0"/>
          <c:showBubbleSize val="0"/>
        </c:dLbls>
        <c:axId val="397107368"/>
        <c:axId val="1"/>
      </c:scatterChart>
      <c:valAx>
        <c:axId val="397107368"/>
        <c:scaling>
          <c:orientation val="minMax"/>
          <c:max val="90"/>
        </c:scaling>
        <c:delete val="0"/>
        <c:axPos val="b"/>
        <c:title>
          <c:tx>
            <c:rich>
              <a:bodyPr/>
              <a:lstStyle/>
              <a:p>
                <a:pPr>
                  <a:defRPr sz="1400" b="1" i="0" u="none" strike="noStrike" baseline="0">
                    <a:solidFill>
                      <a:srgbClr val="000000"/>
                    </a:solidFill>
                    <a:latin typeface="Calibri"/>
                    <a:ea typeface="Calibri"/>
                    <a:cs typeface="Calibri"/>
                  </a:defRPr>
                </a:pPr>
                <a:r>
                  <a:rPr lang="en-GB"/>
                  <a:t>Chainage (m)</a:t>
                </a:r>
              </a:p>
            </c:rich>
          </c:tx>
          <c:layout>
            <c:manualLayout>
              <c:xMode val="edge"/>
              <c:yMode val="edge"/>
              <c:x val="0.46873651337582822"/>
              <c:y val="0.5950667575880239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3175">
              <a:solidFill>
                <a:srgbClr val="C0C0C0"/>
              </a:solidFill>
              <a:prstDash val="sysDash"/>
            </a:ln>
          </c:spPr>
        </c:majorGridlines>
        <c:title>
          <c:tx>
            <c:rich>
              <a:bodyPr/>
              <a:lstStyle/>
              <a:p>
                <a:pPr>
                  <a:defRPr sz="1400" b="1" i="0" u="none" strike="noStrike" baseline="0">
                    <a:solidFill>
                      <a:srgbClr val="000000"/>
                    </a:solidFill>
                    <a:latin typeface="Calibri"/>
                    <a:ea typeface="Calibri"/>
                    <a:cs typeface="Calibri"/>
                  </a:defRPr>
                </a:pPr>
                <a:r>
                  <a:rPr lang="en-GB"/>
                  <a:t>Elevation (m.a.s.l.)</a:t>
                </a:r>
              </a:p>
            </c:rich>
          </c:tx>
          <c:layout>
            <c:manualLayout>
              <c:xMode val="edge"/>
              <c:yMode val="edge"/>
              <c:x val="0"/>
              <c:y val="0.1194968553459119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Calibri"/>
                <a:ea typeface="Calibri"/>
                <a:cs typeface="Calibri"/>
              </a:defRPr>
            </a:pPr>
            <a:endParaRPr lang="en-US"/>
          </a:p>
        </c:txPr>
        <c:crossAx val="397107368"/>
        <c:crosses val="autoZero"/>
        <c:crossBetween val="midCat"/>
      </c:valAx>
      <c:spPr>
        <a:solidFill>
          <a:srgbClr val="FFFFFF"/>
        </a:solidFill>
        <a:ln w="12700">
          <a:solidFill>
            <a:srgbClr val="000000"/>
          </a:solidFill>
          <a:prstDash val="solid"/>
        </a:ln>
      </c:spPr>
    </c:plotArea>
    <c:legend>
      <c:legendPos val="r"/>
      <c:layout>
        <c:manualLayout>
          <c:xMode val="edge"/>
          <c:yMode val="edge"/>
          <c:x val="0.11384615384615385"/>
          <c:y val="0.2610062893081761"/>
          <c:w val="0.13435897435897437"/>
          <c:h val="0.24649637749770306"/>
        </c:manualLayout>
      </c:layout>
      <c:overlay val="0"/>
      <c:spPr>
        <a:solidFill>
          <a:srgbClr val="FFFFFF"/>
        </a:solidFill>
        <a:ln w="12700">
          <a:solidFill>
            <a:srgbClr val="000000"/>
          </a:solidFill>
          <a:prstDash val="solid"/>
        </a:ln>
      </c:spPr>
      <c:txPr>
        <a:bodyPr/>
        <a:lstStyle/>
        <a:p>
          <a:pPr>
            <a:defRPr sz="1200" b="1" i="0" u="none" strike="noStrike" baseline="0">
              <a:solidFill>
                <a:srgbClr val="000000"/>
              </a:solidFill>
              <a:latin typeface="Calibri"/>
              <a:ea typeface="Calibri"/>
              <a:cs typeface="Calibri"/>
            </a:defRPr>
          </a:pPr>
          <a:endParaRPr lang="en-US"/>
        </a:p>
      </c:txPr>
    </c:legend>
    <c:plotVisOnly val="1"/>
    <c:dispBlanksAs val="gap"/>
    <c:showDLblsOverMax val="0"/>
  </c:chart>
  <c:spPr>
    <a:solidFill>
      <a:srgbClr val="FFFFFF"/>
    </a:solidFill>
    <a:ln w="6350">
      <a:noFill/>
    </a:ln>
  </c:spPr>
  <c:txPr>
    <a:bodyPr/>
    <a:lstStyle/>
    <a:p>
      <a:pPr>
        <a:defRPr sz="14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49781277340333"/>
          <c:y val="5.0925925925925923E-2"/>
          <c:w val="0.79042825896762892"/>
          <c:h val="0.74350320793234181"/>
        </c:manualLayout>
      </c:layout>
      <c:scatterChart>
        <c:scatterStyle val="lineMarker"/>
        <c:varyColors val="0"/>
        <c:ser>
          <c:idx val="0"/>
          <c:order val="0"/>
          <c:tx>
            <c:v>Pre restoration</c:v>
          </c:tx>
          <c:spPr>
            <a:ln w="25400" cap="rnd">
              <a:noFill/>
              <a:round/>
            </a:ln>
            <a:effectLst/>
          </c:spPr>
          <c:marker>
            <c:symbol val="diamond"/>
            <c:size val="11"/>
            <c:spPr>
              <a:solidFill>
                <a:schemeClr val="accent1"/>
              </a:solidFill>
              <a:ln w="9525">
                <a:solidFill>
                  <a:schemeClr val="accent1"/>
                </a:solidFill>
              </a:ln>
              <a:effectLst/>
            </c:spPr>
          </c:marker>
          <c:errBars>
            <c:errDir val="y"/>
            <c:errBarType val="both"/>
            <c:errValType val="cust"/>
            <c:noEndCap val="0"/>
            <c:plus>
              <c:numRef>
                <c:f>Summary!$J$40:$K$40</c:f>
                <c:numCache>
                  <c:formatCode>General</c:formatCode>
                  <c:ptCount val="2"/>
                  <c:pt idx="0">
                    <c:v>0.33600000000001273</c:v>
                  </c:pt>
                  <c:pt idx="1">
                    <c:v>0.2760000000000673</c:v>
                  </c:pt>
                </c:numCache>
              </c:numRef>
            </c:plus>
            <c:minus>
              <c:numRef>
                <c:f>Summary!$J$41:$K$41</c:f>
                <c:numCache>
                  <c:formatCode>General</c:formatCode>
                  <c:ptCount val="2"/>
                  <c:pt idx="0">
                    <c:v>0.22300000000001319</c:v>
                  </c:pt>
                  <c:pt idx="1">
                    <c:v>0.14897981906636915</c:v>
                  </c:pt>
                </c:numCache>
              </c:numRef>
            </c:minus>
            <c:spPr>
              <a:noFill/>
              <a:ln w="9525" cap="flat" cmpd="sng" algn="ctr">
                <a:solidFill>
                  <a:schemeClr val="tx1">
                    <a:lumMod val="65000"/>
                    <a:lumOff val="35000"/>
                  </a:schemeClr>
                </a:solidFill>
                <a:round/>
              </a:ln>
              <a:effectLst/>
            </c:spPr>
          </c:errBars>
          <c:xVal>
            <c:numRef>
              <c:f>Summary!$Q$37:$R$37</c:f>
              <c:numCache>
                <c:formatCode>0.00</c:formatCode>
                <c:ptCount val="2"/>
                <c:pt idx="0">
                  <c:v>9.2010000000000005</c:v>
                </c:pt>
                <c:pt idx="1">
                  <c:v>8.6189999999999998</c:v>
                </c:pt>
              </c:numCache>
            </c:numRef>
          </c:xVal>
          <c:yVal>
            <c:numRef>
              <c:f>Summary!$J$37:$K$37</c:f>
              <c:numCache>
                <c:formatCode>0.00</c:formatCode>
                <c:ptCount val="2"/>
                <c:pt idx="0" formatCode="General">
                  <c:v>323.33930000000004</c:v>
                </c:pt>
                <c:pt idx="1">
                  <c:v>323.36329999999998</c:v>
                </c:pt>
              </c:numCache>
            </c:numRef>
          </c:yVal>
          <c:smooth val="0"/>
          <c:extLst>
            <c:ext xmlns:c16="http://schemas.microsoft.com/office/drawing/2014/chart" uri="{C3380CC4-5D6E-409C-BE32-E72D297353CC}">
              <c16:uniqueId val="{00000000-92D4-4FC8-9B7A-36B51742353A}"/>
            </c:ext>
          </c:extLst>
        </c:ser>
        <c:ser>
          <c:idx val="1"/>
          <c:order val="1"/>
          <c:tx>
            <c:v>Post restoration</c:v>
          </c:tx>
          <c:spPr>
            <a:ln w="25400" cap="rnd">
              <a:noFill/>
              <a:round/>
            </a:ln>
            <a:effectLst/>
          </c:spPr>
          <c:marker>
            <c:symbol val="square"/>
            <c:size val="10"/>
            <c:spPr>
              <a:solidFill>
                <a:srgbClr val="FF0000">
                  <a:alpha val="96000"/>
                </a:srgbClr>
              </a:solidFill>
              <a:ln w="9525">
                <a:solidFill>
                  <a:srgbClr val="FF0000"/>
                </a:solidFill>
              </a:ln>
              <a:effectLst/>
            </c:spPr>
          </c:marker>
          <c:errBars>
            <c:errDir val="y"/>
            <c:errBarType val="both"/>
            <c:errValType val="cust"/>
            <c:noEndCap val="0"/>
            <c:plus>
              <c:numRef>
                <c:f>Summary!$L$40:$N$40</c:f>
                <c:numCache>
                  <c:formatCode>General</c:formatCode>
                  <c:ptCount val="3"/>
                  <c:pt idx="0">
                    <c:v>0.38700000000000045</c:v>
                  </c:pt>
                  <c:pt idx="1">
                    <c:v>0.27199999999999136</c:v>
                  </c:pt>
                  <c:pt idx="2">
                    <c:v>0.29460000000000264</c:v>
                  </c:pt>
                </c:numCache>
              </c:numRef>
            </c:plus>
            <c:minus>
              <c:numRef>
                <c:f>Summary!$L$41:$N$41</c:f>
                <c:numCache>
                  <c:formatCode>General</c:formatCode>
                  <c:ptCount val="3"/>
                  <c:pt idx="0">
                    <c:v>0.16000000000002501</c:v>
                  </c:pt>
                  <c:pt idx="1">
                    <c:v>0.10300000000000864</c:v>
                  </c:pt>
                  <c:pt idx="2">
                    <c:v>0.19849999999996726</c:v>
                  </c:pt>
                </c:numCache>
              </c:numRef>
            </c:minus>
            <c:spPr>
              <a:noFill/>
              <a:ln w="9525" cap="flat" cmpd="sng" algn="ctr">
                <a:solidFill>
                  <a:schemeClr val="tx1">
                    <a:lumMod val="65000"/>
                    <a:lumOff val="35000"/>
                  </a:schemeClr>
                </a:solidFill>
                <a:round/>
              </a:ln>
              <a:effectLst/>
            </c:spPr>
          </c:errBars>
          <c:xVal>
            <c:numRef>
              <c:f>Summary!$S$37:$U$37</c:f>
              <c:numCache>
                <c:formatCode>0.00</c:formatCode>
                <c:ptCount val="3"/>
                <c:pt idx="0">
                  <c:v>6.72</c:v>
                </c:pt>
                <c:pt idx="1">
                  <c:v>6.0229999999999997</c:v>
                </c:pt>
                <c:pt idx="2">
                  <c:v>4.9029999999999996</c:v>
                </c:pt>
              </c:numCache>
            </c:numRef>
          </c:xVal>
          <c:yVal>
            <c:numRef>
              <c:f>Summary!$L$37:$N$37</c:f>
              <c:numCache>
                <c:formatCode>General</c:formatCode>
                <c:ptCount val="3"/>
                <c:pt idx="0">
                  <c:v>323.40630000000004</c:v>
                </c:pt>
                <c:pt idx="1">
                  <c:v>323.35900000000004</c:v>
                </c:pt>
                <c:pt idx="2">
                  <c:v>323.39850000000001</c:v>
                </c:pt>
              </c:numCache>
            </c:numRef>
          </c:yVal>
          <c:smooth val="0"/>
          <c:extLst>
            <c:ext xmlns:c16="http://schemas.microsoft.com/office/drawing/2014/chart" uri="{C3380CC4-5D6E-409C-BE32-E72D297353CC}">
              <c16:uniqueId val="{00000001-92D4-4FC8-9B7A-36B51742353A}"/>
            </c:ext>
          </c:extLst>
        </c:ser>
        <c:dLbls>
          <c:showLegendKey val="0"/>
          <c:showVal val="0"/>
          <c:showCatName val="0"/>
          <c:showSerName val="0"/>
          <c:showPercent val="0"/>
          <c:showBubbleSize val="0"/>
        </c:dLbls>
        <c:axId val="526087856"/>
        <c:axId val="799896392"/>
      </c:scatterChart>
      <c:valAx>
        <c:axId val="5260878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GB" dirty="0"/>
                  <a:t>Median river discharge (m</a:t>
                </a:r>
                <a:r>
                  <a:rPr lang="en-GB" baseline="30000" dirty="0"/>
                  <a:t>3</a:t>
                </a:r>
                <a:r>
                  <a:rPr lang="en-GB" dirty="0"/>
                  <a:t>/s)</a:t>
                </a:r>
              </a:p>
            </c:rich>
          </c:tx>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799896392"/>
        <c:crosses val="autoZero"/>
        <c:crossBetween val="midCat"/>
        <c:majorUnit val="1"/>
      </c:valAx>
      <c:valAx>
        <c:axId val="799896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GB" dirty="0"/>
                  <a:t>Water  table elevation (</a:t>
                </a:r>
                <a:r>
                  <a:rPr lang="en-GB" dirty="0" err="1"/>
                  <a:t>m.a.s.l</a:t>
                </a:r>
                <a:r>
                  <a:rPr lang="en-GB" dirty="0"/>
                  <a:t>.)</a:t>
                </a:r>
              </a:p>
            </c:rich>
          </c:tx>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526087856"/>
        <c:crosses val="autoZero"/>
        <c:crossBetween val="midCat"/>
      </c:valAx>
      <c:spPr>
        <a:noFill/>
        <a:ln>
          <a:solidFill>
            <a:schemeClr val="tx1"/>
          </a:solidFill>
        </a:ln>
        <a:effectLst/>
      </c:spPr>
    </c:plotArea>
    <c:legend>
      <c:legendPos val="r"/>
      <c:legendEntry>
        <c:idx val="1"/>
        <c:txPr>
          <a:bodyPr rot="0" spcFirstLastPara="1" vertOverflow="ellipsis" vert="horz" wrap="square" anchor="ctr" anchorCtr="1"/>
          <a:lstStyle/>
          <a:p>
            <a:pPr algn="just">
              <a:defRPr sz="1600" b="1" i="0" u="none" strike="noStrike" kern="1200" baseline="0">
                <a:solidFill>
                  <a:sysClr val="windowText" lastClr="000000"/>
                </a:solidFill>
                <a:latin typeface="+mn-lt"/>
                <a:ea typeface="+mn-ea"/>
                <a:cs typeface="+mn-cs"/>
              </a:defRPr>
            </a:pPr>
            <a:endParaRPr lang="en-US"/>
          </a:p>
        </c:txPr>
      </c:legendEntry>
      <c:layout>
        <c:manualLayout>
          <c:xMode val="edge"/>
          <c:yMode val="edge"/>
          <c:x val="0.17155845048164792"/>
          <c:y val="7.1875142791148275E-2"/>
          <c:w val="0.24478830852949665"/>
          <c:h val="0.1642369639279691"/>
        </c:manualLayout>
      </c:layout>
      <c:overlay val="0"/>
      <c:spPr>
        <a:solidFill>
          <a:schemeClr val="bg1"/>
        </a:solidFill>
        <a:ln>
          <a:solidFill>
            <a:schemeClr val="tx1"/>
          </a:solid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1">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674708145840749"/>
          <c:y val="6.2926646364326405E-2"/>
          <c:w val="0.55469465693412645"/>
          <c:h val="0.7532563307635326"/>
        </c:manualLayout>
      </c:layout>
      <c:scatterChart>
        <c:scatterStyle val="lineMarker"/>
        <c:varyColors val="0"/>
        <c:ser>
          <c:idx val="0"/>
          <c:order val="0"/>
          <c:spPr>
            <a:ln w="28575">
              <a:noFill/>
            </a:ln>
          </c:spPr>
          <c:marker>
            <c:spPr>
              <a:solidFill>
                <a:schemeClr val="accent1"/>
              </a:solidFill>
              <a:ln>
                <a:solidFill>
                  <a:schemeClr val="accent1"/>
                </a:solidFill>
              </a:ln>
            </c:spPr>
          </c:marker>
          <c:trendline>
            <c:spPr>
              <a:ln>
                <a:solidFill>
                  <a:schemeClr val="accent1"/>
                </a:solidFill>
              </a:ln>
            </c:spPr>
            <c:trendlineType val="power"/>
            <c:dispRSqr val="1"/>
            <c:dispEq val="1"/>
            <c:trendlineLbl>
              <c:layout>
                <c:manualLayout>
                  <c:x val="0.17027114121515194"/>
                  <c:y val="0.12932203757211197"/>
                </c:manualLayout>
              </c:layout>
              <c:tx>
                <c:rich>
                  <a:bodyPr/>
                  <a:lstStyle/>
                  <a:p>
                    <a:pPr>
                      <a:defRPr sz="1200">
                        <a:solidFill>
                          <a:schemeClr val="accent1"/>
                        </a:solidFill>
                      </a:defRPr>
                    </a:pPr>
                    <a:r>
                      <a:rPr lang="en-US" sz="1200">
                        <a:solidFill>
                          <a:schemeClr val="accent1"/>
                        </a:solidFill>
                      </a:rPr>
                      <a:t>y = 320.998x</a:t>
                    </a:r>
                    <a:r>
                      <a:rPr lang="en-US" sz="1200" baseline="30000">
                        <a:solidFill>
                          <a:schemeClr val="accent1"/>
                        </a:solidFill>
                      </a:rPr>
                      <a:t>0.002</a:t>
                    </a:r>
                    <a:r>
                      <a:rPr lang="en-US" sz="1200">
                        <a:solidFill>
                          <a:schemeClr val="accent1"/>
                        </a:solidFill>
                      </a:rPr>
                      <a:t>
R² = 0.73</a:t>
                    </a:r>
                  </a:p>
                </c:rich>
              </c:tx>
              <c:numFmt formatCode="#,##0.000" sourceLinked="0"/>
            </c:trendlineLbl>
          </c:trendline>
          <c:xVal>
            <c:numRef>
              <c:f>'Pre&amp;post comparison'!$D$73:$D$93</c:f>
              <c:numCache>
                <c:formatCode>General</c:formatCode>
                <c:ptCount val="21"/>
                <c:pt idx="0">
                  <c:v>376.79500000000002</c:v>
                </c:pt>
                <c:pt idx="1">
                  <c:v>170.41399999999999</c:v>
                </c:pt>
                <c:pt idx="2">
                  <c:v>153.6</c:v>
                </c:pt>
                <c:pt idx="3">
                  <c:v>136.30199999999999</c:v>
                </c:pt>
                <c:pt idx="4">
                  <c:v>129.15600000000001</c:v>
                </c:pt>
                <c:pt idx="5">
                  <c:v>126.52200000000001</c:v>
                </c:pt>
                <c:pt idx="6">
                  <c:v>111.511</c:v>
                </c:pt>
                <c:pt idx="7">
                  <c:v>109.256</c:v>
                </c:pt>
                <c:pt idx="8">
                  <c:v>100.786</c:v>
                </c:pt>
                <c:pt idx="9">
                  <c:v>91.647000000000006</c:v>
                </c:pt>
                <c:pt idx="10">
                  <c:v>85.641999999999996</c:v>
                </c:pt>
                <c:pt idx="11">
                  <c:v>257.64299999999997</c:v>
                </c:pt>
                <c:pt idx="12">
                  <c:v>200.542</c:v>
                </c:pt>
                <c:pt idx="13">
                  <c:v>179.27099999999999</c:v>
                </c:pt>
                <c:pt idx="14">
                  <c:v>178.7</c:v>
                </c:pt>
                <c:pt idx="15">
                  <c:v>165.685</c:v>
                </c:pt>
                <c:pt idx="16" formatCode="0.000">
                  <c:v>162.43199999999999</c:v>
                </c:pt>
                <c:pt idx="17">
                  <c:v>156.39099999999999</c:v>
                </c:pt>
                <c:pt idx="18">
                  <c:v>145.72200000000001</c:v>
                </c:pt>
                <c:pt idx="19">
                  <c:v>143.541</c:v>
                </c:pt>
                <c:pt idx="20">
                  <c:v>127.411</c:v>
                </c:pt>
              </c:numCache>
            </c:numRef>
          </c:xVal>
          <c:yVal>
            <c:numRef>
              <c:f>'Pre&amp;post comparison'!$F$73:$F$93</c:f>
              <c:numCache>
                <c:formatCode>General</c:formatCode>
                <c:ptCount val="21"/>
                <c:pt idx="0">
                  <c:v>324.66830000000004</c:v>
                </c:pt>
                <c:pt idx="1">
                  <c:v>324.04430000000002</c:v>
                </c:pt>
                <c:pt idx="2">
                  <c:v>323.90630000000004</c:v>
                </c:pt>
                <c:pt idx="3">
                  <c:v>323.97630000000004</c:v>
                </c:pt>
                <c:pt idx="4">
                  <c:v>323.93430000000001</c:v>
                </c:pt>
                <c:pt idx="5">
                  <c:v>324.01230000000004</c:v>
                </c:pt>
                <c:pt idx="6">
                  <c:v>323.9753</c:v>
                </c:pt>
                <c:pt idx="7">
                  <c:v>323.8193</c:v>
                </c:pt>
                <c:pt idx="8">
                  <c:v>323.65630000000004</c:v>
                </c:pt>
                <c:pt idx="9">
                  <c:v>323.64330000000001</c:v>
                </c:pt>
                <c:pt idx="11">
                  <c:v>324.38130000000001</c:v>
                </c:pt>
                <c:pt idx="12">
                  <c:v>323.82830000000001</c:v>
                </c:pt>
                <c:pt idx="13">
                  <c:v>324.01030000000003</c:v>
                </c:pt>
                <c:pt idx="14">
                  <c:v>323.8686719298554</c:v>
                </c:pt>
                <c:pt idx="15">
                  <c:v>324.02030000000002</c:v>
                </c:pt>
                <c:pt idx="16">
                  <c:v>324.03830000000005</c:v>
                </c:pt>
                <c:pt idx="17">
                  <c:v>323.92930000000001</c:v>
                </c:pt>
                <c:pt idx="18">
                  <c:v>323.86930000000001</c:v>
                </c:pt>
                <c:pt idx="19">
                  <c:v>323.8913</c:v>
                </c:pt>
                <c:pt idx="20">
                  <c:v>323.86130000000003</c:v>
                </c:pt>
              </c:numCache>
            </c:numRef>
          </c:yVal>
          <c:smooth val="0"/>
          <c:extLst>
            <c:ext xmlns:c16="http://schemas.microsoft.com/office/drawing/2014/chart" uri="{C3380CC4-5D6E-409C-BE32-E72D297353CC}">
              <c16:uniqueId val="{00000001-7099-46F6-8BEB-CB64762AB405}"/>
            </c:ext>
          </c:extLst>
        </c:ser>
        <c:ser>
          <c:idx val="1"/>
          <c:order val="1"/>
          <c:spPr>
            <a:ln w="28575">
              <a:noFill/>
            </a:ln>
          </c:spPr>
          <c:marker>
            <c:symbol val="square"/>
            <c:size val="7"/>
            <c:spPr>
              <a:solidFill>
                <a:srgbClr val="FF0000"/>
              </a:solidFill>
              <a:ln>
                <a:solidFill>
                  <a:srgbClr val="FF0000"/>
                </a:solidFill>
              </a:ln>
            </c:spPr>
          </c:marker>
          <c:trendline>
            <c:spPr>
              <a:ln>
                <a:solidFill>
                  <a:srgbClr val="FF0000"/>
                </a:solidFill>
              </a:ln>
            </c:spPr>
            <c:trendlineType val="power"/>
            <c:dispRSqr val="1"/>
            <c:dispEq val="1"/>
            <c:trendlineLbl>
              <c:layout>
                <c:manualLayout>
                  <c:x val="-7.1783746022573106E-2"/>
                  <c:y val="-2.5760560417752661E-2"/>
                </c:manualLayout>
              </c:layout>
              <c:numFmt formatCode="#,##0.000" sourceLinked="0"/>
              <c:spPr>
                <a:noFill/>
              </c:spPr>
              <c:txPr>
                <a:bodyPr/>
                <a:lstStyle/>
                <a:p>
                  <a:pPr>
                    <a:defRPr sz="1200">
                      <a:solidFill>
                        <a:srgbClr val="FF0000"/>
                      </a:solidFill>
                    </a:defRPr>
                  </a:pPr>
                  <a:endParaRPr lang="en-US"/>
                </a:p>
              </c:txPr>
            </c:trendlineLbl>
          </c:trendline>
          <c:xVal>
            <c:numRef>
              <c:f>'Pre&amp;post comparison'!$D$94:$D$128</c:f>
              <c:numCache>
                <c:formatCode>General</c:formatCode>
                <c:ptCount val="35"/>
                <c:pt idx="0">
                  <c:v>401.79</c:v>
                </c:pt>
                <c:pt idx="1">
                  <c:v>301.17500000000001</c:v>
                </c:pt>
                <c:pt idx="2">
                  <c:v>275.94900000000001</c:v>
                </c:pt>
                <c:pt idx="3">
                  <c:v>258.82499999999999</c:v>
                </c:pt>
                <c:pt idx="4">
                  <c:v>197.1</c:v>
                </c:pt>
                <c:pt idx="5">
                  <c:v>189.14400000000001</c:v>
                </c:pt>
                <c:pt idx="6">
                  <c:v>165.14</c:v>
                </c:pt>
                <c:pt idx="7">
                  <c:v>159.04</c:v>
                </c:pt>
                <c:pt idx="8">
                  <c:v>91.051000000000002</c:v>
                </c:pt>
                <c:pt idx="9">
                  <c:v>79.400999999999996</c:v>
                </c:pt>
                <c:pt idx="10">
                  <c:v>70.655000000000001</c:v>
                </c:pt>
                <c:pt idx="11">
                  <c:v>61.423999999999999</c:v>
                </c:pt>
                <c:pt idx="12">
                  <c:v>41.935000000000002</c:v>
                </c:pt>
                <c:pt idx="13">
                  <c:v>158.50800000000001</c:v>
                </c:pt>
                <c:pt idx="14">
                  <c:v>122.94499999999999</c:v>
                </c:pt>
                <c:pt idx="15">
                  <c:v>108.82599999999999</c:v>
                </c:pt>
                <c:pt idx="16">
                  <c:v>100.649</c:v>
                </c:pt>
                <c:pt idx="17">
                  <c:v>83.947999999999993</c:v>
                </c:pt>
                <c:pt idx="18">
                  <c:v>71.009</c:v>
                </c:pt>
                <c:pt idx="19">
                  <c:v>69.322999999999993</c:v>
                </c:pt>
                <c:pt idx="20">
                  <c:v>56.116999999999997</c:v>
                </c:pt>
                <c:pt idx="21">
                  <c:v>51.363999999999997</c:v>
                </c:pt>
                <c:pt idx="22">
                  <c:v>50.454000000000001</c:v>
                </c:pt>
                <c:pt idx="24">
                  <c:v>140.02699999999999</c:v>
                </c:pt>
                <c:pt idx="25">
                  <c:v>135.334</c:v>
                </c:pt>
                <c:pt idx="26">
                  <c:v>104.621</c:v>
                </c:pt>
                <c:pt idx="27">
                  <c:v>117.504</c:v>
                </c:pt>
                <c:pt idx="28">
                  <c:v>107.631</c:v>
                </c:pt>
                <c:pt idx="29">
                  <c:v>99.57</c:v>
                </c:pt>
                <c:pt idx="30">
                  <c:v>98.763999999999996</c:v>
                </c:pt>
                <c:pt idx="31">
                  <c:v>71.296000000000006</c:v>
                </c:pt>
                <c:pt idx="32">
                  <c:v>56.585999999999999</c:v>
                </c:pt>
                <c:pt idx="33">
                  <c:v>57.180999999999997</c:v>
                </c:pt>
                <c:pt idx="34">
                  <c:v>15.15</c:v>
                </c:pt>
              </c:numCache>
            </c:numRef>
          </c:xVal>
          <c:yVal>
            <c:numRef>
              <c:f>'Pre&amp;post comparison'!$F$94:$F$128</c:f>
              <c:numCache>
                <c:formatCode>0.00000</c:formatCode>
                <c:ptCount val="35"/>
                <c:pt idx="0">
                  <c:v>324.7953</c:v>
                </c:pt>
                <c:pt idx="1">
                  <c:v>324.56229999999999</c:v>
                </c:pt>
                <c:pt idx="2">
                  <c:v>324.55556558887059</c:v>
                </c:pt>
                <c:pt idx="3">
                  <c:v>324.49330000000003</c:v>
                </c:pt>
                <c:pt idx="4">
                  <c:v>324.47262408530116</c:v>
                </c:pt>
                <c:pt idx="5">
                  <c:v>324.4864276323998</c:v>
                </c:pt>
                <c:pt idx="6">
                  <c:v>324.43551715350543</c:v>
                </c:pt>
                <c:pt idx="7">
                  <c:v>324.44530000000003</c:v>
                </c:pt>
                <c:pt idx="8" formatCode="General">
                  <c:v>323.56180717331137</c:v>
                </c:pt>
                <c:pt idx="9">
                  <c:v>323.85839646974193</c:v>
                </c:pt>
                <c:pt idx="10">
                  <c:v>323.652564852279</c:v>
                </c:pt>
                <c:pt idx="11">
                  <c:v>323.60398647849172</c:v>
                </c:pt>
                <c:pt idx="12">
                  <c:v>323.5902886131064</c:v>
                </c:pt>
                <c:pt idx="13">
                  <c:v>324.39600000000002</c:v>
                </c:pt>
                <c:pt idx="14">
                  <c:v>324.43</c:v>
                </c:pt>
                <c:pt idx="15">
                  <c:v>324.303</c:v>
                </c:pt>
                <c:pt idx="16">
                  <c:v>323.83100000000002</c:v>
                </c:pt>
                <c:pt idx="17">
                  <c:v>323.71100000000001</c:v>
                </c:pt>
                <c:pt idx="18">
                  <c:v>323.733</c:v>
                </c:pt>
                <c:pt idx="19">
                  <c:v>323.87</c:v>
                </c:pt>
                <c:pt idx="20">
                  <c:v>323.64300000000003</c:v>
                </c:pt>
                <c:pt idx="21">
                  <c:v>323.70500000000004</c:v>
                </c:pt>
                <c:pt idx="22">
                  <c:v>323.67500000000001</c:v>
                </c:pt>
                <c:pt idx="24" formatCode="General">
                  <c:v>324.45000000000005</c:v>
                </c:pt>
                <c:pt idx="25">
                  <c:v>324.44499999999999</c:v>
                </c:pt>
                <c:pt idx="26" formatCode="General">
                  <c:v>324.387</c:v>
                </c:pt>
                <c:pt idx="27" formatCode="General">
                  <c:v>324.38400000000001</c:v>
                </c:pt>
                <c:pt idx="28" formatCode="General">
                  <c:v>324.27300000000002</c:v>
                </c:pt>
                <c:pt idx="29" formatCode="General">
                  <c:v>324.04600000000005</c:v>
                </c:pt>
                <c:pt idx="30" formatCode="General">
                  <c:v>324.03400000000005</c:v>
                </c:pt>
                <c:pt idx="31" formatCode="General">
                  <c:v>324.00400000000002</c:v>
                </c:pt>
                <c:pt idx="32" formatCode="General">
                  <c:v>323.88</c:v>
                </c:pt>
                <c:pt idx="33" formatCode="General">
                  <c:v>323.85700000000003</c:v>
                </c:pt>
                <c:pt idx="34" formatCode="General">
                  <c:v>323.48600000000005</c:v>
                </c:pt>
              </c:numCache>
            </c:numRef>
          </c:yVal>
          <c:smooth val="0"/>
          <c:extLst>
            <c:ext xmlns:c16="http://schemas.microsoft.com/office/drawing/2014/chart" uri="{C3380CC4-5D6E-409C-BE32-E72D297353CC}">
              <c16:uniqueId val="{00000003-7099-46F6-8BEB-CB64762AB405}"/>
            </c:ext>
          </c:extLst>
        </c:ser>
        <c:dLbls>
          <c:showLegendKey val="0"/>
          <c:showVal val="0"/>
          <c:showCatName val="0"/>
          <c:showSerName val="0"/>
          <c:showPercent val="0"/>
          <c:showBubbleSize val="0"/>
        </c:dLbls>
        <c:axId val="285124480"/>
        <c:axId val="285143040"/>
      </c:scatterChart>
      <c:valAx>
        <c:axId val="285124480"/>
        <c:scaling>
          <c:orientation val="minMax"/>
        </c:scaling>
        <c:delete val="0"/>
        <c:axPos val="b"/>
        <c:title>
          <c:tx>
            <c:rich>
              <a:bodyPr/>
              <a:lstStyle/>
              <a:p>
                <a:pPr>
                  <a:defRPr/>
                </a:pPr>
                <a:r>
                  <a:rPr lang="en-GB"/>
                  <a:t>Peak discharge (m</a:t>
                </a:r>
                <a:r>
                  <a:rPr lang="en-GB" baseline="30000"/>
                  <a:t>3</a:t>
                </a:r>
                <a:r>
                  <a:rPr lang="en-GB"/>
                  <a:t>/s)</a:t>
                </a:r>
              </a:p>
            </c:rich>
          </c:tx>
          <c:overlay val="0"/>
        </c:title>
        <c:numFmt formatCode="General" sourceLinked="1"/>
        <c:majorTickMark val="out"/>
        <c:minorTickMark val="none"/>
        <c:tickLblPos val="nextTo"/>
        <c:spPr>
          <a:ln>
            <a:solidFill>
              <a:sysClr val="windowText" lastClr="000000"/>
            </a:solidFill>
          </a:ln>
        </c:spPr>
        <c:crossAx val="285143040"/>
        <c:crosses val="autoZero"/>
        <c:crossBetween val="midCat"/>
        <c:majorUnit val="100"/>
      </c:valAx>
      <c:valAx>
        <c:axId val="285143040"/>
        <c:scaling>
          <c:orientation val="minMax"/>
          <c:max val="326"/>
          <c:min val="323"/>
        </c:scaling>
        <c:delete val="0"/>
        <c:axPos val="l"/>
        <c:majorGridlines>
          <c:spPr>
            <a:ln w="6350">
              <a:solidFill>
                <a:schemeClr val="bg1">
                  <a:lumMod val="50000"/>
                </a:schemeClr>
              </a:solidFill>
              <a:prstDash val="sysDash"/>
            </a:ln>
          </c:spPr>
        </c:majorGridlines>
        <c:numFmt formatCode="General" sourceLinked="1"/>
        <c:majorTickMark val="out"/>
        <c:minorTickMark val="none"/>
        <c:tickLblPos val="none"/>
        <c:spPr>
          <a:ln>
            <a:solidFill>
              <a:sysClr val="windowText" lastClr="000000"/>
            </a:solidFill>
          </a:ln>
        </c:spPr>
        <c:crossAx val="285124480"/>
        <c:crosses val="autoZero"/>
        <c:crossBetween val="midCat"/>
      </c:valAx>
      <c:spPr>
        <a:ln>
          <a:solidFill>
            <a:sysClr val="windowText" lastClr="000000"/>
          </a:solidFill>
        </a:ln>
      </c:spPr>
    </c:plotArea>
    <c:plotVisOnly val="1"/>
    <c:dispBlanksAs val="gap"/>
    <c:showDLblsOverMax val="0"/>
  </c:chart>
  <c:spPr>
    <a:ln>
      <a:noFill/>
    </a:ln>
  </c:spPr>
  <c:txPr>
    <a:bodyPr/>
    <a:lstStyle/>
    <a:p>
      <a:pPr>
        <a:defRPr sz="16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674708145840749"/>
          <c:y val="6.2926646364326405E-2"/>
          <c:w val="0.571517275816808"/>
          <c:h val="0.7532563307635326"/>
        </c:manualLayout>
      </c:layout>
      <c:scatterChart>
        <c:scatterStyle val="lineMarker"/>
        <c:varyColors val="0"/>
        <c:ser>
          <c:idx val="0"/>
          <c:order val="0"/>
          <c:tx>
            <c:v>Pre-restoration</c:v>
          </c:tx>
          <c:spPr>
            <a:ln w="28575">
              <a:noFill/>
            </a:ln>
          </c:spPr>
          <c:marker>
            <c:spPr>
              <a:solidFill>
                <a:schemeClr val="accent1"/>
              </a:solidFill>
              <a:ln>
                <a:solidFill>
                  <a:schemeClr val="accent1"/>
                </a:solidFill>
              </a:ln>
            </c:spPr>
          </c:marker>
          <c:trendline>
            <c:spPr>
              <a:ln>
                <a:solidFill>
                  <a:schemeClr val="accent1"/>
                </a:solidFill>
              </a:ln>
            </c:spPr>
            <c:trendlineType val="power"/>
            <c:dispRSqr val="1"/>
            <c:dispEq val="1"/>
            <c:trendlineLbl>
              <c:layout>
                <c:manualLayout>
                  <c:x val="0.16079999982574797"/>
                  <c:y val="0.20669423610093934"/>
                </c:manualLayout>
              </c:layout>
              <c:tx>
                <c:rich>
                  <a:bodyPr/>
                  <a:lstStyle/>
                  <a:p>
                    <a:pPr>
                      <a:defRPr sz="1200">
                        <a:solidFill>
                          <a:schemeClr val="accent1"/>
                        </a:solidFill>
                      </a:defRPr>
                    </a:pPr>
                    <a:r>
                      <a:rPr lang="en-US" sz="1200">
                        <a:solidFill>
                          <a:schemeClr val="accent1"/>
                        </a:solidFill>
                      </a:rPr>
                      <a:t>y = 320.302x</a:t>
                    </a:r>
                    <a:r>
                      <a:rPr lang="en-US" sz="1200" baseline="30000">
                        <a:solidFill>
                          <a:schemeClr val="accent1"/>
                        </a:solidFill>
                      </a:rPr>
                      <a:t>0.002</a:t>
                    </a:r>
                    <a:r>
                      <a:rPr lang="en-US" sz="1200">
                        <a:solidFill>
                          <a:schemeClr val="accent1"/>
                        </a:solidFill>
                      </a:rPr>
                      <a:t>
R² = 0.90</a:t>
                    </a:r>
                  </a:p>
                </c:rich>
              </c:tx>
              <c:numFmt formatCode="#,##0.000" sourceLinked="0"/>
            </c:trendlineLbl>
          </c:trendline>
          <c:trendline>
            <c:trendlineType val="power"/>
            <c:dispRSqr val="0"/>
            <c:dispEq val="0"/>
          </c:trendline>
          <c:trendline>
            <c:spPr>
              <a:ln>
                <a:solidFill>
                  <a:schemeClr val="accent1"/>
                </a:solidFill>
              </a:ln>
            </c:spPr>
            <c:trendlineType val="power"/>
            <c:dispRSqr val="0"/>
            <c:dispEq val="0"/>
          </c:trendline>
          <c:xVal>
            <c:numRef>
              <c:f>'Pre&amp;post comparison'!$D$3:$D$23</c:f>
              <c:numCache>
                <c:formatCode>General</c:formatCode>
                <c:ptCount val="21"/>
                <c:pt idx="0">
                  <c:v>376.79500000000002</c:v>
                </c:pt>
                <c:pt idx="1">
                  <c:v>170.41399999999999</c:v>
                </c:pt>
                <c:pt idx="2">
                  <c:v>153.6</c:v>
                </c:pt>
                <c:pt idx="3">
                  <c:v>136.30199999999999</c:v>
                </c:pt>
                <c:pt idx="4">
                  <c:v>129.15600000000001</c:v>
                </c:pt>
                <c:pt idx="5">
                  <c:v>126.52200000000001</c:v>
                </c:pt>
                <c:pt idx="6">
                  <c:v>111.511</c:v>
                </c:pt>
                <c:pt idx="7">
                  <c:v>109.256</c:v>
                </c:pt>
                <c:pt idx="8">
                  <c:v>100.786</c:v>
                </c:pt>
                <c:pt idx="9">
                  <c:v>91.647000000000006</c:v>
                </c:pt>
                <c:pt idx="10">
                  <c:v>85.641999999999996</c:v>
                </c:pt>
                <c:pt idx="11">
                  <c:v>257.64299999999997</c:v>
                </c:pt>
                <c:pt idx="12">
                  <c:v>200.542</c:v>
                </c:pt>
                <c:pt idx="13">
                  <c:v>179.27099999999999</c:v>
                </c:pt>
                <c:pt idx="14">
                  <c:v>178.7</c:v>
                </c:pt>
                <c:pt idx="15">
                  <c:v>165.685</c:v>
                </c:pt>
                <c:pt idx="16">
                  <c:v>162.43199999999999</c:v>
                </c:pt>
                <c:pt idx="17">
                  <c:v>156.39099999999999</c:v>
                </c:pt>
                <c:pt idx="18">
                  <c:v>145.72200000000001</c:v>
                </c:pt>
                <c:pt idx="19">
                  <c:v>143.541</c:v>
                </c:pt>
                <c:pt idx="20">
                  <c:v>127.411</c:v>
                </c:pt>
              </c:numCache>
            </c:numRef>
          </c:xVal>
          <c:yVal>
            <c:numRef>
              <c:f>'Pre&amp;post comparison'!$F$3:$F$23</c:f>
              <c:numCache>
                <c:formatCode>General</c:formatCode>
                <c:ptCount val="21"/>
                <c:pt idx="0">
                  <c:v>324.67200000000003</c:v>
                </c:pt>
                <c:pt idx="1">
                  <c:v>324.20699999999999</c:v>
                </c:pt>
                <c:pt idx="2">
                  <c:v>324.20600000000002</c:v>
                </c:pt>
                <c:pt idx="3">
                  <c:v>324.12400000000002</c:v>
                </c:pt>
                <c:pt idx="4">
                  <c:v>323.94400000000002</c:v>
                </c:pt>
                <c:pt idx="5">
                  <c:v>324.02100000000002</c:v>
                </c:pt>
                <c:pt idx="6">
                  <c:v>323.84899999999999</c:v>
                </c:pt>
                <c:pt idx="7" formatCode="0.000">
                  <c:v>323.69400000000002</c:v>
                </c:pt>
                <c:pt idx="8">
                  <c:v>323.62200000000001</c:v>
                </c:pt>
                <c:pt idx="9">
                  <c:v>323.61200000000002</c:v>
                </c:pt>
                <c:pt idx="11">
                  <c:v>324.36</c:v>
                </c:pt>
                <c:pt idx="12">
                  <c:v>324.24799999999999</c:v>
                </c:pt>
                <c:pt idx="13">
                  <c:v>324.20800000000003</c:v>
                </c:pt>
                <c:pt idx="14">
                  <c:v>324.26394847099999</c:v>
                </c:pt>
                <c:pt idx="15">
                  <c:v>324.161</c:v>
                </c:pt>
                <c:pt idx="16">
                  <c:v>324.12100000000004</c:v>
                </c:pt>
                <c:pt idx="17">
                  <c:v>324.05500000000001</c:v>
                </c:pt>
                <c:pt idx="18">
                  <c:v>324.04599999999999</c:v>
                </c:pt>
                <c:pt idx="19">
                  <c:v>324.05700000000002</c:v>
                </c:pt>
                <c:pt idx="20">
                  <c:v>323.86400000000003</c:v>
                </c:pt>
              </c:numCache>
            </c:numRef>
          </c:yVal>
          <c:smooth val="0"/>
          <c:extLst>
            <c:ext xmlns:c16="http://schemas.microsoft.com/office/drawing/2014/chart" uri="{C3380CC4-5D6E-409C-BE32-E72D297353CC}">
              <c16:uniqueId val="{00000003-31AF-4387-96B3-0806FCC5F48A}"/>
            </c:ext>
          </c:extLst>
        </c:ser>
        <c:ser>
          <c:idx val="1"/>
          <c:order val="1"/>
          <c:tx>
            <c:v>Post-restoration</c:v>
          </c:tx>
          <c:spPr>
            <a:ln w="28575">
              <a:noFill/>
            </a:ln>
          </c:spPr>
          <c:marker>
            <c:symbol val="square"/>
            <c:size val="7"/>
            <c:spPr>
              <a:solidFill>
                <a:srgbClr val="FF0000"/>
              </a:solidFill>
              <a:ln>
                <a:solidFill>
                  <a:srgbClr val="FF0000"/>
                </a:solidFill>
              </a:ln>
            </c:spPr>
          </c:marker>
          <c:trendline>
            <c:spPr>
              <a:ln>
                <a:solidFill>
                  <a:srgbClr val="FF0000"/>
                </a:solidFill>
              </a:ln>
            </c:spPr>
            <c:trendlineType val="power"/>
            <c:dispRSqr val="1"/>
            <c:dispEq val="1"/>
            <c:trendlineLbl>
              <c:layout>
                <c:manualLayout>
                  <c:x val="-8.3830988868490317E-2"/>
                  <c:y val="-3.5497179234383322E-2"/>
                </c:manualLayout>
              </c:layout>
              <c:tx>
                <c:rich>
                  <a:bodyPr/>
                  <a:lstStyle/>
                  <a:p>
                    <a:pPr>
                      <a:defRPr sz="1200">
                        <a:solidFill>
                          <a:srgbClr val="FF0000"/>
                        </a:solidFill>
                      </a:defRPr>
                    </a:pPr>
                    <a:r>
                      <a:rPr lang="en-US" sz="1200">
                        <a:solidFill>
                          <a:srgbClr val="FF0000"/>
                        </a:solidFill>
                      </a:rPr>
                      <a:t>y = 321.625x</a:t>
                    </a:r>
                    <a:r>
                      <a:rPr lang="en-US" sz="1200" baseline="30000">
                        <a:solidFill>
                          <a:srgbClr val="FF0000"/>
                        </a:solidFill>
                      </a:rPr>
                      <a:t>0.002</a:t>
                    </a:r>
                    <a:r>
                      <a:rPr lang="en-US" sz="1200">
                        <a:solidFill>
                          <a:srgbClr val="FF0000"/>
                        </a:solidFill>
                      </a:rPr>
                      <a:t>
R² = 0.72</a:t>
                    </a:r>
                  </a:p>
                </c:rich>
              </c:tx>
              <c:numFmt formatCode="#,##0.000" sourceLinked="0"/>
              <c:spPr>
                <a:noFill/>
              </c:spPr>
            </c:trendlineLbl>
          </c:trendline>
          <c:xVal>
            <c:numRef>
              <c:f>'Pre&amp;post comparison'!$D$24:$D$58</c:f>
              <c:numCache>
                <c:formatCode>General</c:formatCode>
                <c:ptCount val="35"/>
                <c:pt idx="0">
                  <c:v>401.79</c:v>
                </c:pt>
                <c:pt idx="1">
                  <c:v>301.17500000000001</c:v>
                </c:pt>
                <c:pt idx="2">
                  <c:v>275.94900000000001</c:v>
                </c:pt>
                <c:pt idx="3">
                  <c:v>258.82499999999999</c:v>
                </c:pt>
                <c:pt idx="4">
                  <c:v>197.1</c:v>
                </c:pt>
                <c:pt idx="5">
                  <c:v>189.14400000000001</c:v>
                </c:pt>
                <c:pt idx="6">
                  <c:v>165.14</c:v>
                </c:pt>
                <c:pt idx="7">
                  <c:v>159.04</c:v>
                </c:pt>
                <c:pt idx="8">
                  <c:v>91.051000000000002</c:v>
                </c:pt>
                <c:pt idx="9">
                  <c:v>79.400999999999996</c:v>
                </c:pt>
                <c:pt idx="10">
                  <c:v>70.655000000000001</c:v>
                </c:pt>
                <c:pt idx="11">
                  <c:v>61.423999999999999</c:v>
                </c:pt>
                <c:pt idx="12">
                  <c:v>41.935000000000002</c:v>
                </c:pt>
                <c:pt idx="13">
                  <c:v>158.50800000000001</c:v>
                </c:pt>
                <c:pt idx="14">
                  <c:v>122.94499999999999</c:v>
                </c:pt>
                <c:pt idx="16">
                  <c:v>108.82599999999999</c:v>
                </c:pt>
                <c:pt idx="17">
                  <c:v>100.649</c:v>
                </c:pt>
                <c:pt idx="18">
                  <c:v>83.947999999999993</c:v>
                </c:pt>
                <c:pt idx="19">
                  <c:v>71.009</c:v>
                </c:pt>
                <c:pt idx="20">
                  <c:v>69.322999999999993</c:v>
                </c:pt>
                <c:pt idx="21">
                  <c:v>56.116999999999997</c:v>
                </c:pt>
                <c:pt idx="22">
                  <c:v>51.363999999999997</c:v>
                </c:pt>
                <c:pt idx="23">
                  <c:v>50.454000000000001</c:v>
                </c:pt>
                <c:pt idx="24">
                  <c:v>135.334</c:v>
                </c:pt>
                <c:pt idx="25">
                  <c:v>104.621</c:v>
                </c:pt>
                <c:pt idx="26">
                  <c:v>99.57</c:v>
                </c:pt>
                <c:pt idx="27">
                  <c:v>71.296000000000006</c:v>
                </c:pt>
                <c:pt idx="28">
                  <c:v>140.02699999999999</c:v>
                </c:pt>
                <c:pt idx="29">
                  <c:v>56.585999999999999</c:v>
                </c:pt>
                <c:pt idx="30">
                  <c:v>98.763999999999996</c:v>
                </c:pt>
                <c:pt idx="31">
                  <c:v>117.504</c:v>
                </c:pt>
                <c:pt idx="32">
                  <c:v>25.088000000000001</c:v>
                </c:pt>
                <c:pt idx="33">
                  <c:v>25.391999999999999</c:v>
                </c:pt>
                <c:pt idx="34">
                  <c:v>24.71</c:v>
                </c:pt>
              </c:numCache>
            </c:numRef>
          </c:xVal>
          <c:yVal>
            <c:numRef>
              <c:f>'Pre&amp;post comparison'!$F$24:$F$58</c:f>
              <c:numCache>
                <c:formatCode>General</c:formatCode>
                <c:ptCount val="35"/>
                <c:pt idx="0">
                  <c:v>324.767</c:v>
                </c:pt>
                <c:pt idx="1">
                  <c:v>324.49799999999999</c:v>
                </c:pt>
                <c:pt idx="2">
                  <c:v>324.46625</c:v>
                </c:pt>
                <c:pt idx="3">
                  <c:v>324.48500000000001</c:v>
                </c:pt>
                <c:pt idx="4">
                  <c:v>324.39837</c:v>
                </c:pt>
                <c:pt idx="5">
                  <c:v>324.40763000000004</c:v>
                </c:pt>
                <c:pt idx="6">
                  <c:v>324.37683000000004</c:v>
                </c:pt>
                <c:pt idx="7">
                  <c:v>324.43200000000002</c:v>
                </c:pt>
                <c:pt idx="8">
                  <c:v>323.36338946824088</c:v>
                </c:pt>
                <c:pt idx="9">
                  <c:v>324.03183999999999</c:v>
                </c:pt>
                <c:pt idx="11">
                  <c:v>323.57113000000004</c:v>
                </c:pt>
                <c:pt idx="12">
                  <c:v>323.62339000000003</c:v>
                </c:pt>
                <c:pt idx="13" formatCode="0.000">
                  <c:v>324.42200000000003</c:v>
                </c:pt>
                <c:pt idx="14" formatCode="0.000">
                  <c:v>324.392</c:v>
                </c:pt>
                <c:pt idx="15" formatCode="0.000">
                  <c:v>324.351</c:v>
                </c:pt>
                <c:pt idx="16" formatCode="0.000">
                  <c:v>324.33100000000002</c:v>
                </c:pt>
                <c:pt idx="17" formatCode="0.000">
                  <c:v>324.27500000000003</c:v>
                </c:pt>
                <c:pt idx="18" formatCode="0.000">
                  <c:v>324.18200000000002</c:v>
                </c:pt>
                <c:pt idx="19" formatCode="0.000">
                  <c:v>324.01400000000001</c:v>
                </c:pt>
                <c:pt idx="20" formatCode="0.000">
                  <c:v>324.10400000000004</c:v>
                </c:pt>
                <c:pt idx="21" formatCode="0.000">
                  <c:v>323.42200000000003</c:v>
                </c:pt>
                <c:pt idx="22" formatCode="0.000">
                  <c:v>323.71199999999999</c:v>
                </c:pt>
                <c:pt idx="23" formatCode="0.000">
                  <c:v>323.60000000000002</c:v>
                </c:pt>
                <c:pt idx="24" formatCode="0.000">
                  <c:v>324.42099999999999</c:v>
                </c:pt>
                <c:pt idx="25" formatCode="0.000">
                  <c:v>324.358</c:v>
                </c:pt>
                <c:pt idx="26" formatCode="0.000">
                  <c:v>324.31900000000002</c:v>
                </c:pt>
                <c:pt idx="27" formatCode="0.000">
                  <c:v>324.19900000000001</c:v>
                </c:pt>
                <c:pt idx="28" formatCode="0.000">
                  <c:v>324.41900000000004</c:v>
                </c:pt>
                <c:pt idx="29" formatCode="0.000">
                  <c:v>323.8</c:v>
                </c:pt>
                <c:pt idx="30" formatCode="0.000">
                  <c:v>324.303</c:v>
                </c:pt>
                <c:pt idx="31" formatCode="0.000">
                  <c:v>324.404</c:v>
                </c:pt>
                <c:pt idx="32" formatCode="0.000">
                  <c:v>323.53399999999999</c:v>
                </c:pt>
                <c:pt idx="33" formatCode="0.000">
                  <c:v>323.53399999999999</c:v>
                </c:pt>
                <c:pt idx="34" formatCode="0.000">
                  <c:v>323.76499999999999</c:v>
                </c:pt>
              </c:numCache>
            </c:numRef>
          </c:yVal>
          <c:smooth val="0"/>
          <c:extLst>
            <c:ext xmlns:c16="http://schemas.microsoft.com/office/drawing/2014/chart" uri="{C3380CC4-5D6E-409C-BE32-E72D297353CC}">
              <c16:uniqueId val="{00000005-31AF-4387-96B3-0806FCC5F48A}"/>
            </c:ext>
          </c:extLst>
        </c:ser>
        <c:dLbls>
          <c:showLegendKey val="0"/>
          <c:showVal val="0"/>
          <c:showCatName val="0"/>
          <c:showSerName val="0"/>
          <c:showPercent val="0"/>
          <c:showBubbleSize val="0"/>
        </c:dLbls>
        <c:axId val="285007872"/>
        <c:axId val="285009408"/>
      </c:scatterChart>
      <c:valAx>
        <c:axId val="285007872"/>
        <c:scaling>
          <c:orientation val="minMax"/>
        </c:scaling>
        <c:delete val="0"/>
        <c:axPos val="b"/>
        <c:numFmt formatCode="General" sourceLinked="1"/>
        <c:majorTickMark val="out"/>
        <c:minorTickMark val="none"/>
        <c:tickLblPos val="nextTo"/>
        <c:spPr>
          <a:ln>
            <a:solidFill>
              <a:sysClr val="windowText" lastClr="000000"/>
            </a:solidFill>
          </a:ln>
        </c:spPr>
        <c:crossAx val="285009408"/>
        <c:crosses val="autoZero"/>
        <c:crossBetween val="midCat"/>
        <c:majorUnit val="100"/>
      </c:valAx>
      <c:valAx>
        <c:axId val="285009408"/>
        <c:scaling>
          <c:orientation val="minMax"/>
          <c:max val="326"/>
          <c:min val="323"/>
        </c:scaling>
        <c:delete val="0"/>
        <c:axPos val="l"/>
        <c:majorGridlines>
          <c:spPr>
            <a:ln w="6350">
              <a:solidFill>
                <a:schemeClr val="bg1">
                  <a:lumMod val="50000"/>
                </a:schemeClr>
              </a:solidFill>
              <a:prstDash val="sysDash"/>
            </a:ln>
          </c:spPr>
        </c:majorGridlines>
        <c:title>
          <c:tx>
            <c:rich>
              <a:bodyPr rot="-5400000" vert="horz"/>
              <a:lstStyle/>
              <a:p>
                <a:pPr>
                  <a:defRPr/>
                </a:pPr>
                <a:r>
                  <a:rPr lang="en-GB" dirty="0"/>
                  <a:t>Water surf. </a:t>
                </a:r>
                <a:r>
                  <a:rPr lang="en-GB" baseline="0" dirty="0"/>
                  <a:t> </a:t>
                </a:r>
                <a:r>
                  <a:rPr lang="en-GB" dirty="0"/>
                  <a:t>elev. (</a:t>
                </a:r>
                <a:r>
                  <a:rPr lang="en-GB" dirty="0" err="1"/>
                  <a:t>m.a.s.l</a:t>
                </a:r>
                <a:r>
                  <a:rPr lang="en-GB" dirty="0"/>
                  <a:t>.)</a:t>
                </a:r>
              </a:p>
            </c:rich>
          </c:tx>
          <c:layout>
            <c:manualLayout>
              <c:xMode val="edge"/>
              <c:yMode val="edge"/>
              <c:x val="1.154966377449664E-2"/>
              <c:y val="6.9732912347721679E-2"/>
            </c:manualLayout>
          </c:layout>
          <c:overlay val="0"/>
        </c:title>
        <c:numFmt formatCode="General" sourceLinked="1"/>
        <c:majorTickMark val="out"/>
        <c:minorTickMark val="none"/>
        <c:tickLblPos val="nextTo"/>
        <c:spPr>
          <a:ln>
            <a:solidFill>
              <a:sysClr val="windowText" lastClr="000000"/>
            </a:solidFill>
          </a:ln>
        </c:spPr>
        <c:crossAx val="285007872"/>
        <c:crosses val="autoZero"/>
        <c:crossBetween val="midCat"/>
      </c:valAx>
      <c:spPr>
        <a:ln>
          <a:solidFill>
            <a:sysClr val="windowText" lastClr="000000"/>
          </a:solidFill>
        </a:ln>
      </c:spPr>
    </c:plotArea>
    <c:legend>
      <c:legendPos val="r"/>
      <c:legendEntry>
        <c:idx val="2"/>
        <c:delete val="1"/>
      </c:legendEntry>
      <c:legendEntry>
        <c:idx val="3"/>
        <c:delete val="1"/>
      </c:legendEntry>
      <c:layout>
        <c:manualLayout>
          <c:xMode val="edge"/>
          <c:yMode val="edge"/>
          <c:x val="0.2424092376164631"/>
          <c:y val="0.10851917851318163"/>
          <c:w val="0.41861435312521539"/>
          <c:h val="0.15957736792911992"/>
        </c:manualLayout>
      </c:layout>
      <c:overlay val="0"/>
      <c:spPr>
        <a:solidFill>
          <a:schemeClr val="bg1"/>
        </a:solidFill>
        <a:ln>
          <a:solidFill>
            <a:sysClr val="windowText" lastClr="000000"/>
          </a:solidFill>
        </a:ln>
      </c:spPr>
    </c:legend>
    <c:plotVisOnly val="1"/>
    <c:dispBlanksAs val="gap"/>
    <c:showDLblsOverMax val="0"/>
  </c:chart>
  <c:spPr>
    <a:ln>
      <a:noFill/>
    </a:ln>
  </c:spPr>
  <c:txPr>
    <a:bodyPr/>
    <a:lstStyle/>
    <a:p>
      <a:pPr>
        <a:defRPr sz="16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954449368375351"/>
          <c:y val="8.7299264563124646E-2"/>
          <c:w val="0.56308680320681315"/>
          <c:h val="0.73294554415068125"/>
        </c:manualLayout>
      </c:layout>
      <c:scatterChart>
        <c:scatterStyle val="lineMarker"/>
        <c:varyColors val="0"/>
        <c:ser>
          <c:idx val="0"/>
          <c:order val="0"/>
          <c:spPr>
            <a:ln w="28575">
              <a:noFill/>
            </a:ln>
          </c:spPr>
          <c:marker>
            <c:spPr>
              <a:solidFill>
                <a:schemeClr val="accent1"/>
              </a:solidFill>
              <a:ln>
                <a:solidFill>
                  <a:schemeClr val="accent1"/>
                </a:solidFill>
              </a:ln>
            </c:spPr>
          </c:marker>
          <c:trendline>
            <c:spPr>
              <a:ln>
                <a:solidFill>
                  <a:schemeClr val="accent1"/>
                </a:solidFill>
              </a:ln>
            </c:spPr>
            <c:trendlineType val="power"/>
            <c:dispRSqr val="1"/>
            <c:dispEq val="1"/>
            <c:trendlineLbl>
              <c:layout>
                <c:manualLayout>
                  <c:x val="0.18632591175382862"/>
                  <c:y val="-5.0098498580334633E-2"/>
                </c:manualLayout>
              </c:layout>
              <c:tx>
                <c:rich>
                  <a:bodyPr/>
                  <a:lstStyle/>
                  <a:p>
                    <a:pPr>
                      <a:defRPr sz="1200">
                        <a:solidFill>
                          <a:schemeClr val="accent1"/>
                        </a:solidFill>
                      </a:defRPr>
                    </a:pPr>
                    <a:r>
                      <a:rPr lang="en-US" sz="1200">
                        <a:solidFill>
                          <a:schemeClr val="accent1"/>
                        </a:solidFill>
                      </a:rPr>
                      <a:t>y = 320.434x</a:t>
                    </a:r>
                    <a:r>
                      <a:rPr lang="en-US" sz="1200" baseline="30000">
                        <a:solidFill>
                          <a:schemeClr val="accent1"/>
                        </a:solidFill>
                      </a:rPr>
                      <a:t>0.002</a:t>
                    </a:r>
                    <a:r>
                      <a:rPr lang="en-US" sz="1200">
                        <a:solidFill>
                          <a:schemeClr val="accent1"/>
                        </a:solidFill>
                      </a:rPr>
                      <a:t>
R² = 0.91</a:t>
                    </a:r>
                  </a:p>
                </c:rich>
              </c:tx>
              <c:numFmt formatCode="#,##0.000" sourceLinked="0"/>
            </c:trendlineLbl>
          </c:trendline>
          <c:xVal>
            <c:numRef>
              <c:f>'Pre&amp;post comparison'!$D$141:$D$161</c:f>
              <c:numCache>
                <c:formatCode>General</c:formatCode>
                <c:ptCount val="21"/>
                <c:pt idx="0">
                  <c:v>376.79500000000002</c:v>
                </c:pt>
                <c:pt idx="1">
                  <c:v>170.41399999999999</c:v>
                </c:pt>
                <c:pt idx="2">
                  <c:v>153.6</c:v>
                </c:pt>
                <c:pt idx="3">
                  <c:v>136.30199999999999</c:v>
                </c:pt>
                <c:pt idx="4">
                  <c:v>129.15600000000001</c:v>
                </c:pt>
                <c:pt idx="5">
                  <c:v>126.52200000000001</c:v>
                </c:pt>
                <c:pt idx="6">
                  <c:v>111.511</c:v>
                </c:pt>
                <c:pt idx="7">
                  <c:v>109.256</c:v>
                </c:pt>
                <c:pt idx="8">
                  <c:v>100.786</c:v>
                </c:pt>
                <c:pt idx="9">
                  <c:v>91.647000000000006</c:v>
                </c:pt>
                <c:pt idx="10">
                  <c:v>85.641999999999996</c:v>
                </c:pt>
                <c:pt idx="11">
                  <c:v>257.64299999999997</c:v>
                </c:pt>
                <c:pt idx="12">
                  <c:v>200.542</c:v>
                </c:pt>
                <c:pt idx="13">
                  <c:v>179.27099999999999</c:v>
                </c:pt>
                <c:pt idx="14">
                  <c:v>178.7</c:v>
                </c:pt>
                <c:pt idx="15">
                  <c:v>165.685</c:v>
                </c:pt>
                <c:pt idx="16">
                  <c:v>162.43199999999999</c:v>
                </c:pt>
                <c:pt idx="17">
                  <c:v>156.39099999999999</c:v>
                </c:pt>
                <c:pt idx="18">
                  <c:v>145.72200000000001</c:v>
                </c:pt>
                <c:pt idx="19">
                  <c:v>143.541</c:v>
                </c:pt>
                <c:pt idx="20">
                  <c:v>127.411</c:v>
                </c:pt>
              </c:numCache>
            </c:numRef>
          </c:xVal>
          <c:yVal>
            <c:numRef>
              <c:f>'Pre&amp;post comparison'!$F$141:$F$161</c:f>
              <c:numCache>
                <c:formatCode>General</c:formatCode>
                <c:ptCount val="21"/>
                <c:pt idx="0">
                  <c:v>324.96430000000004</c:v>
                </c:pt>
                <c:pt idx="1">
                  <c:v>324.45730000000003</c:v>
                </c:pt>
                <c:pt idx="2">
                  <c:v>324.42630000000003</c:v>
                </c:pt>
                <c:pt idx="3">
                  <c:v>324.35230000000001</c:v>
                </c:pt>
                <c:pt idx="4">
                  <c:v>324.16230000000002</c:v>
                </c:pt>
                <c:pt idx="5">
                  <c:v>324.22630000000004</c:v>
                </c:pt>
                <c:pt idx="6">
                  <c:v>324.18530000000004</c:v>
                </c:pt>
                <c:pt idx="7">
                  <c:v>324.0813</c:v>
                </c:pt>
                <c:pt idx="8">
                  <c:v>323.89030000000002</c:v>
                </c:pt>
                <c:pt idx="9">
                  <c:v>323.72630000000004</c:v>
                </c:pt>
                <c:pt idx="11">
                  <c:v>324.68830000000003</c:v>
                </c:pt>
                <c:pt idx="12">
                  <c:v>324.45730000000003</c:v>
                </c:pt>
                <c:pt idx="13">
                  <c:v>324.46630000000005</c:v>
                </c:pt>
                <c:pt idx="14">
                  <c:v>324.4803</c:v>
                </c:pt>
                <c:pt idx="15">
                  <c:v>324.36330000000004</c:v>
                </c:pt>
                <c:pt idx="16">
                  <c:v>324.31630000000001</c:v>
                </c:pt>
                <c:pt idx="17">
                  <c:v>324.3143</c:v>
                </c:pt>
                <c:pt idx="18">
                  <c:v>324.24529999999999</c:v>
                </c:pt>
                <c:pt idx="19">
                  <c:v>324.32030000000003</c:v>
                </c:pt>
                <c:pt idx="20">
                  <c:v>324.18730000000005</c:v>
                </c:pt>
              </c:numCache>
            </c:numRef>
          </c:yVal>
          <c:smooth val="0"/>
          <c:extLst>
            <c:ext xmlns:c16="http://schemas.microsoft.com/office/drawing/2014/chart" uri="{C3380CC4-5D6E-409C-BE32-E72D297353CC}">
              <c16:uniqueId val="{00000001-C8E0-4791-8657-83BB64565BE7}"/>
            </c:ext>
          </c:extLst>
        </c:ser>
        <c:ser>
          <c:idx val="1"/>
          <c:order val="1"/>
          <c:spPr>
            <a:ln w="28575">
              <a:noFill/>
            </a:ln>
          </c:spPr>
          <c:marker>
            <c:symbol val="square"/>
            <c:size val="7"/>
            <c:spPr>
              <a:solidFill>
                <a:srgbClr val="FF0000"/>
              </a:solidFill>
              <a:ln>
                <a:solidFill>
                  <a:srgbClr val="FF0000"/>
                </a:solidFill>
              </a:ln>
            </c:spPr>
          </c:marker>
          <c:trendline>
            <c:spPr>
              <a:ln>
                <a:solidFill>
                  <a:srgbClr val="FF0000"/>
                </a:solidFill>
              </a:ln>
            </c:spPr>
            <c:trendlineType val="power"/>
            <c:dispRSqr val="1"/>
            <c:dispEq val="1"/>
            <c:trendlineLbl>
              <c:layout>
                <c:manualLayout>
                  <c:x val="-1.9876390954191435E-2"/>
                  <c:y val="-1.0347868390927575E-2"/>
                </c:manualLayout>
              </c:layout>
              <c:tx>
                <c:rich>
                  <a:bodyPr/>
                  <a:lstStyle/>
                  <a:p>
                    <a:pPr>
                      <a:defRPr sz="1200">
                        <a:solidFill>
                          <a:srgbClr val="FF0000"/>
                        </a:solidFill>
                      </a:defRPr>
                    </a:pPr>
                    <a:r>
                      <a:rPr lang="en-US" sz="1200">
                        <a:solidFill>
                          <a:srgbClr val="FF0000"/>
                        </a:solidFill>
                      </a:rPr>
                      <a:t>y = 320.969x</a:t>
                    </a:r>
                    <a:r>
                      <a:rPr lang="en-US" sz="1200" baseline="30000">
                        <a:solidFill>
                          <a:srgbClr val="FF0000"/>
                        </a:solidFill>
                      </a:rPr>
                      <a:t>0.002</a:t>
                    </a:r>
                    <a:r>
                      <a:rPr lang="en-US" sz="1200">
                        <a:solidFill>
                          <a:srgbClr val="FF0000"/>
                        </a:solidFill>
                      </a:rPr>
                      <a:t>
R² = 0.79</a:t>
                    </a:r>
                  </a:p>
                </c:rich>
              </c:tx>
              <c:numFmt formatCode="#,##0.000" sourceLinked="0"/>
              <c:spPr>
                <a:noFill/>
              </c:spPr>
            </c:trendlineLbl>
          </c:trendline>
          <c:xVal>
            <c:numRef>
              <c:f>'Pre&amp;post comparison'!$D$162:$D$195</c:f>
              <c:numCache>
                <c:formatCode>General</c:formatCode>
                <c:ptCount val="34"/>
                <c:pt idx="0">
                  <c:v>401.79</c:v>
                </c:pt>
                <c:pt idx="1">
                  <c:v>301.17500000000001</c:v>
                </c:pt>
                <c:pt idx="2">
                  <c:v>275.94900000000001</c:v>
                </c:pt>
                <c:pt idx="3">
                  <c:v>258.82499999999999</c:v>
                </c:pt>
                <c:pt idx="4">
                  <c:v>197.1</c:v>
                </c:pt>
                <c:pt idx="5">
                  <c:v>189.14400000000001</c:v>
                </c:pt>
                <c:pt idx="6">
                  <c:v>165.14</c:v>
                </c:pt>
                <c:pt idx="7">
                  <c:v>159.04</c:v>
                </c:pt>
                <c:pt idx="8">
                  <c:v>91.051000000000002</c:v>
                </c:pt>
                <c:pt idx="9">
                  <c:v>79.400999999999996</c:v>
                </c:pt>
                <c:pt idx="10">
                  <c:v>70.655000000000001</c:v>
                </c:pt>
                <c:pt idx="11">
                  <c:v>61.423999999999999</c:v>
                </c:pt>
                <c:pt idx="12">
                  <c:v>41.935000000000002</c:v>
                </c:pt>
                <c:pt idx="13">
                  <c:v>158.50800000000001</c:v>
                </c:pt>
                <c:pt idx="14">
                  <c:v>122.94499999999999</c:v>
                </c:pt>
                <c:pt idx="15">
                  <c:v>108.82599999999999</c:v>
                </c:pt>
                <c:pt idx="16">
                  <c:v>100.649</c:v>
                </c:pt>
                <c:pt idx="17">
                  <c:v>83.947999999999993</c:v>
                </c:pt>
                <c:pt idx="18">
                  <c:v>71.009</c:v>
                </c:pt>
                <c:pt idx="19">
                  <c:v>69.322999999999993</c:v>
                </c:pt>
                <c:pt idx="20">
                  <c:v>56.116999999999997</c:v>
                </c:pt>
                <c:pt idx="21">
                  <c:v>51.363999999999997</c:v>
                </c:pt>
                <c:pt idx="22">
                  <c:v>50.454000000000001</c:v>
                </c:pt>
                <c:pt idx="24">
                  <c:v>140.02699999999999</c:v>
                </c:pt>
                <c:pt idx="25">
                  <c:v>135.334</c:v>
                </c:pt>
                <c:pt idx="26">
                  <c:v>117.504</c:v>
                </c:pt>
                <c:pt idx="27">
                  <c:v>107.631</c:v>
                </c:pt>
                <c:pt idx="28">
                  <c:v>99.57</c:v>
                </c:pt>
                <c:pt idx="29">
                  <c:v>98.763999999999996</c:v>
                </c:pt>
                <c:pt idx="30">
                  <c:v>71.296000000000006</c:v>
                </c:pt>
                <c:pt idx="31">
                  <c:v>57.180999999999997</c:v>
                </c:pt>
                <c:pt idx="32">
                  <c:v>56.585999999999999</c:v>
                </c:pt>
                <c:pt idx="33">
                  <c:v>104.621</c:v>
                </c:pt>
              </c:numCache>
            </c:numRef>
          </c:xVal>
          <c:yVal>
            <c:numRef>
              <c:f>'Pre&amp;post comparison'!$F$162:$F$195</c:f>
              <c:numCache>
                <c:formatCode>General</c:formatCode>
                <c:ptCount val="34"/>
                <c:pt idx="0">
                  <c:v>325.50700000000001</c:v>
                </c:pt>
                <c:pt idx="2">
                  <c:v>325.20717347300001</c:v>
                </c:pt>
                <c:pt idx="4">
                  <c:v>325.02717347300006</c:v>
                </c:pt>
                <c:pt idx="5">
                  <c:v>325.03717347300005</c:v>
                </c:pt>
                <c:pt idx="6">
                  <c:v>324.95317347300005</c:v>
                </c:pt>
                <c:pt idx="7">
                  <c:v>324.80200000000002</c:v>
                </c:pt>
                <c:pt idx="8">
                  <c:v>323.53430000000003</c:v>
                </c:pt>
                <c:pt idx="9">
                  <c:v>324.47317347300003</c:v>
                </c:pt>
                <c:pt idx="10">
                  <c:v>323.88017347300001</c:v>
                </c:pt>
                <c:pt idx="11">
                  <c:v>323.83517347300005</c:v>
                </c:pt>
                <c:pt idx="12">
                  <c:v>323.79717347300004</c:v>
                </c:pt>
                <c:pt idx="13">
                  <c:v>324.80880000000002</c:v>
                </c:pt>
                <c:pt idx="14">
                  <c:v>324.75400000000002</c:v>
                </c:pt>
                <c:pt idx="15">
                  <c:v>324.62580000000003</c:v>
                </c:pt>
                <c:pt idx="16">
                  <c:v>324.54880000000003</c:v>
                </c:pt>
                <c:pt idx="17">
                  <c:v>324.4418</c:v>
                </c:pt>
                <c:pt idx="18">
                  <c:v>324.30580000000003</c:v>
                </c:pt>
                <c:pt idx="19">
                  <c:v>324.33780000000002</c:v>
                </c:pt>
                <c:pt idx="20">
                  <c:v>324.017</c:v>
                </c:pt>
                <c:pt idx="21">
                  <c:v>324.16180000000003</c:v>
                </c:pt>
                <c:pt idx="22">
                  <c:v>324.14580000000001</c:v>
                </c:pt>
                <c:pt idx="24">
                  <c:v>324.80700000000002</c:v>
                </c:pt>
                <c:pt idx="25">
                  <c:v>324.77499999999998</c:v>
                </c:pt>
                <c:pt idx="26">
                  <c:v>324.7</c:v>
                </c:pt>
                <c:pt idx="27">
                  <c:v>324.64400000000001</c:v>
                </c:pt>
                <c:pt idx="28">
                  <c:v>324.63200000000001</c:v>
                </c:pt>
                <c:pt idx="29">
                  <c:v>324.61200000000002</c:v>
                </c:pt>
                <c:pt idx="30">
                  <c:v>324.49200000000002</c:v>
                </c:pt>
                <c:pt idx="31">
                  <c:v>324.31299999999999</c:v>
                </c:pt>
                <c:pt idx="32">
                  <c:v>324.27800000000002</c:v>
                </c:pt>
                <c:pt idx="33">
                  <c:v>324.67</c:v>
                </c:pt>
              </c:numCache>
            </c:numRef>
          </c:yVal>
          <c:smooth val="0"/>
          <c:extLst>
            <c:ext xmlns:c16="http://schemas.microsoft.com/office/drawing/2014/chart" uri="{C3380CC4-5D6E-409C-BE32-E72D297353CC}">
              <c16:uniqueId val="{00000003-C8E0-4791-8657-83BB64565BE7}"/>
            </c:ext>
          </c:extLst>
        </c:ser>
        <c:ser>
          <c:idx val="2"/>
          <c:order val="2"/>
          <c:tx>
            <c:v>Pre-rest bank level</c:v>
          </c:tx>
          <c:spPr>
            <a:ln w="28575">
              <a:solidFill>
                <a:srgbClr val="0070C0"/>
              </a:solidFill>
              <a:prstDash val="sysDash"/>
            </a:ln>
          </c:spPr>
          <c:marker>
            <c:symbol val="none"/>
          </c:marker>
          <c:xVal>
            <c:numRef>
              <c:f>'Pre&amp;post comparison'!$O$59:$O$60</c:f>
              <c:numCache>
                <c:formatCode>General</c:formatCode>
                <c:ptCount val="2"/>
                <c:pt idx="0">
                  <c:v>0</c:v>
                </c:pt>
                <c:pt idx="1">
                  <c:v>500</c:v>
                </c:pt>
              </c:numCache>
            </c:numRef>
          </c:xVal>
          <c:yVal>
            <c:numRef>
              <c:f>'Pre&amp;post comparison'!$P$59:$P$60</c:f>
              <c:numCache>
                <c:formatCode>General</c:formatCode>
                <c:ptCount val="2"/>
                <c:pt idx="0">
                  <c:v>324.5</c:v>
                </c:pt>
                <c:pt idx="1">
                  <c:v>324.5</c:v>
                </c:pt>
              </c:numCache>
            </c:numRef>
          </c:yVal>
          <c:smooth val="0"/>
          <c:extLst>
            <c:ext xmlns:c16="http://schemas.microsoft.com/office/drawing/2014/chart" uri="{C3380CC4-5D6E-409C-BE32-E72D297353CC}">
              <c16:uniqueId val="{00000004-C8E0-4791-8657-83BB64565BE7}"/>
            </c:ext>
          </c:extLst>
        </c:ser>
        <c:ser>
          <c:idx val="3"/>
          <c:order val="3"/>
          <c:tx>
            <c:v>Post-rest bank level</c:v>
          </c:tx>
          <c:spPr>
            <a:ln w="28575">
              <a:solidFill>
                <a:srgbClr val="FF0000"/>
              </a:solidFill>
              <a:prstDash val="sysDash"/>
            </a:ln>
          </c:spPr>
          <c:marker>
            <c:symbol val="none"/>
          </c:marker>
          <c:xVal>
            <c:numRef>
              <c:f>'Pre&amp;post comparison'!$O$59:$O$60</c:f>
              <c:numCache>
                <c:formatCode>General</c:formatCode>
                <c:ptCount val="2"/>
                <c:pt idx="0">
                  <c:v>0</c:v>
                </c:pt>
                <c:pt idx="1">
                  <c:v>500</c:v>
                </c:pt>
              </c:numCache>
            </c:numRef>
          </c:xVal>
          <c:yVal>
            <c:numRef>
              <c:f>'Pre&amp;post comparison'!$Q$59:$Q$60</c:f>
              <c:numCache>
                <c:formatCode>General</c:formatCode>
                <c:ptCount val="2"/>
                <c:pt idx="0">
                  <c:v>324.3</c:v>
                </c:pt>
                <c:pt idx="1">
                  <c:v>324.3</c:v>
                </c:pt>
              </c:numCache>
            </c:numRef>
          </c:yVal>
          <c:smooth val="0"/>
          <c:extLst>
            <c:ext xmlns:c16="http://schemas.microsoft.com/office/drawing/2014/chart" uri="{C3380CC4-5D6E-409C-BE32-E72D297353CC}">
              <c16:uniqueId val="{00000005-C8E0-4791-8657-83BB64565BE7}"/>
            </c:ext>
          </c:extLst>
        </c:ser>
        <c:dLbls>
          <c:showLegendKey val="0"/>
          <c:showVal val="0"/>
          <c:showCatName val="0"/>
          <c:showSerName val="0"/>
          <c:showPercent val="0"/>
          <c:showBubbleSize val="0"/>
        </c:dLbls>
        <c:axId val="285185536"/>
        <c:axId val="285187072"/>
      </c:scatterChart>
      <c:valAx>
        <c:axId val="285185536"/>
        <c:scaling>
          <c:orientation val="minMax"/>
          <c:max val="500"/>
        </c:scaling>
        <c:delete val="0"/>
        <c:axPos val="b"/>
        <c:numFmt formatCode="General" sourceLinked="1"/>
        <c:majorTickMark val="out"/>
        <c:minorTickMark val="none"/>
        <c:tickLblPos val="nextTo"/>
        <c:spPr>
          <a:ln>
            <a:solidFill>
              <a:sysClr val="windowText" lastClr="000000"/>
            </a:solidFill>
          </a:ln>
        </c:spPr>
        <c:crossAx val="285187072"/>
        <c:crosses val="autoZero"/>
        <c:crossBetween val="midCat"/>
        <c:majorUnit val="100"/>
      </c:valAx>
      <c:valAx>
        <c:axId val="285187072"/>
        <c:scaling>
          <c:orientation val="minMax"/>
          <c:max val="326"/>
          <c:min val="323"/>
        </c:scaling>
        <c:delete val="0"/>
        <c:axPos val="l"/>
        <c:majorGridlines>
          <c:spPr>
            <a:ln w="6350">
              <a:solidFill>
                <a:schemeClr val="bg1">
                  <a:lumMod val="50000"/>
                </a:schemeClr>
              </a:solidFill>
              <a:prstDash val="sysDash"/>
            </a:ln>
          </c:spPr>
        </c:majorGridlines>
        <c:numFmt formatCode="General" sourceLinked="1"/>
        <c:majorTickMark val="out"/>
        <c:minorTickMark val="none"/>
        <c:tickLblPos val="none"/>
        <c:spPr>
          <a:ln>
            <a:solidFill>
              <a:sysClr val="windowText" lastClr="000000"/>
            </a:solidFill>
          </a:ln>
        </c:spPr>
        <c:crossAx val="285185536"/>
        <c:crosses val="autoZero"/>
        <c:crossBetween val="midCat"/>
      </c:valAx>
      <c:spPr>
        <a:ln>
          <a:solidFill>
            <a:sysClr val="windowText" lastClr="000000"/>
          </a:solidFill>
        </a:ln>
      </c:spPr>
    </c:plotArea>
    <c:plotVisOnly val="1"/>
    <c:dispBlanksAs val="gap"/>
    <c:showDLblsOverMax val="0"/>
  </c:chart>
  <c:spPr>
    <a:ln>
      <a:noFill/>
    </a:ln>
  </c:spPr>
  <c:txPr>
    <a:bodyPr/>
    <a:lstStyle/>
    <a:p>
      <a:pPr>
        <a:defRPr sz="1600"/>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674708145840749"/>
          <c:y val="6.2926646364326405E-2"/>
          <c:w val="0.57153154214957891"/>
          <c:h val="0.7532563307635326"/>
        </c:manualLayout>
      </c:layout>
      <c:scatterChart>
        <c:scatterStyle val="lineMarker"/>
        <c:varyColors val="0"/>
        <c:ser>
          <c:idx val="0"/>
          <c:order val="0"/>
          <c:tx>
            <c:v>Pre-restoration</c:v>
          </c:tx>
          <c:spPr>
            <a:ln w="28575">
              <a:noFill/>
            </a:ln>
          </c:spPr>
          <c:marker>
            <c:spPr>
              <a:solidFill>
                <a:schemeClr val="accent1"/>
              </a:solidFill>
              <a:ln>
                <a:solidFill>
                  <a:schemeClr val="accent1"/>
                </a:solidFill>
              </a:ln>
            </c:spPr>
          </c:marker>
          <c:trendline>
            <c:spPr>
              <a:ln>
                <a:solidFill>
                  <a:schemeClr val="accent1"/>
                </a:solidFill>
              </a:ln>
            </c:spPr>
            <c:trendlineType val="power"/>
            <c:dispRSqr val="0"/>
            <c:dispEq val="0"/>
          </c:trendline>
          <c:trendline>
            <c:trendlineType val="power"/>
            <c:dispRSqr val="0"/>
            <c:dispEq val="0"/>
          </c:trendline>
          <c:trendline>
            <c:spPr>
              <a:ln>
                <a:solidFill>
                  <a:schemeClr val="accent1"/>
                </a:solidFill>
              </a:ln>
            </c:spPr>
            <c:trendlineType val="power"/>
            <c:dispRSqr val="0"/>
            <c:dispEq val="0"/>
          </c:trendline>
          <c:trendline>
            <c:spPr>
              <a:ln>
                <a:solidFill>
                  <a:schemeClr val="accent1"/>
                </a:solidFill>
              </a:ln>
            </c:spPr>
            <c:trendlineType val="power"/>
            <c:dispRSqr val="1"/>
            <c:dispEq val="1"/>
            <c:trendlineLbl>
              <c:layout>
                <c:manualLayout>
                  <c:x val="0.16341421604769801"/>
                  <c:y val="-6.1002627985384174E-2"/>
                </c:manualLayout>
              </c:layout>
              <c:tx>
                <c:rich>
                  <a:bodyPr/>
                  <a:lstStyle/>
                  <a:p>
                    <a:pPr>
                      <a:defRPr>
                        <a:solidFill>
                          <a:schemeClr val="accent1"/>
                        </a:solidFill>
                      </a:defRPr>
                    </a:pPr>
                    <a:r>
                      <a:rPr lang="en-US" baseline="0">
                        <a:solidFill>
                          <a:schemeClr val="accent1"/>
                        </a:solidFill>
                      </a:rPr>
                      <a:t>y = 13121x</a:t>
                    </a:r>
                    <a:r>
                      <a:rPr lang="en-US" baseline="30000">
                        <a:solidFill>
                          <a:schemeClr val="accent1"/>
                        </a:solidFill>
                      </a:rPr>
                      <a:t>-1.075</a:t>
                    </a:r>
                    <a:br>
                      <a:rPr lang="en-US" baseline="0">
                        <a:solidFill>
                          <a:schemeClr val="accent1"/>
                        </a:solidFill>
                      </a:rPr>
                    </a:br>
                    <a:r>
                      <a:rPr lang="en-US" baseline="0">
                        <a:solidFill>
                          <a:schemeClr val="accent1"/>
                        </a:solidFill>
                      </a:rPr>
                      <a:t>R² = 0.16</a:t>
                    </a:r>
                    <a:endParaRPr lang="en-US">
                      <a:solidFill>
                        <a:schemeClr val="accent1"/>
                      </a:solidFill>
                    </a:endParaRPr>
                  </a:p>
                </c:rich>
              </c:tx>
              <c:numFmt formatCode="General" sourceLinked="0"/>
            </c:trendlineLbl>
          </c:trendline>
          <c:xVal>
            <c:numRef>
              <c:f>'Pre&amp;post comparison'!$D$3:$D$23</c:f>
              <c:numCache>
                <c:formatCode>General</c:formatCode>
                <c:ptCount val="21"/>
                <c:pt idx="0">
                  <c:v>376.79500000000002</c:v>
                </c:pt>
                <c:pt idx="1">
                  <c:v>170.41399999999999</c:v>
                </c:pt>
                <c:pt idx="2">
                  <c:v>153.6</c:v>
                </c:pt>
                <c:pt idx="3">
                  <c:v>136.30199999999999</c:v>
                </c:pt>
                <c:pt idx="4">
                  <c:v>129.15600000000001</c:v>
                </c:pt>
                <c:pt idx="5">
                  <c:v>126.52200000000001</c:v>
                </c:pt>
                <c:pt idx="6">
                  <c:v>111.511</c:v>
                </c:pt>
                <c:pt idx="7">
                  <c:v>109.256</c:v>
                </c:pt>
                <c:pt idx="8">
                  <c:v>100.786</c:v>
                </c:pt>
                <c:pt idx="9">
                  <c:v>91.647000000000006</c:v>
                </c:pt>
                <c:pt idx="10">
                  <c:v>85.641999999999996</c:v>
                </c:pt>
                <c:pt idx="11">
                  <c:v>257.64299999999997</c:v>
                </c:pt>
                <c:pt idx="12">
                  <c:v>200.542</c:v>
                </c:pt>
                <c:pt idx="13">
                  <c:v>179.27099999999999</c:v>
                </c:pt>
                <c:pt idx="14">
                  <c:v>178.7</c:v>
                </c:pt>
                <c:pt idx="15">
                  <c:v>165.685</c:v>
                </c:pt>
                <c:pt idx="16">
                  <c:v>162.43199999999999</c:v>
                </c:pt>
                <c:pt idx="17">
                  <c:v>156.39099999999999</c:v>
                </c:pt>
                <c:pt idx="18">
                  <c:v>145.72200000000001</c:v>
                </c:pt>
                <c:pt idx="19">
                  <c:v>143.541</c:v>
                </c:pt>
                <c:pt idx="20">
                  <c:v>127.411</c:v>
                </c:pt>
              </c:numCache>
            </c:numRef>
          </c:xVal>
          <c:yVal>
            <c:numRef>
              <c:f>'Pre&amp;post comparison'!$H$3:$H$23</c:f>
              <c:numCache>
                <c:formatCode>0</c:formatCode>
                <c:ptCount val="21"/>
                <c:pt idx="0">
                  <c:v>15</c:v>
                </c:pt>
                <c:pt idx="1">
                  <c:v>30</c:v>
                </c:pt>
                <c:pt idx="2">
                  <c:v>75</c:v>
                </c:pt>
                <c:pt idx="3">
                  <c:v>60</c:v>
                </c:pt>
                <c:pt idx="4">
                  <c:v>75</c:v>
                </c:pt>
                <c:pt idx="5">
                  <c:v>90</c:v>
                </c:pt>
                <c:pt idx="6">
                  <c:v>75</c:v>
                </c:pt>
                <c:pt idx="7">
                  <c:v>165</c:v>
                </c:pt>
                <c:pt idx="8">
                  <c:v>645</c:v>
                </c:pt>
                <c:pt idx="9">
                  <c:v>15</c:v>
                </c:pt>
                <c:pt idx="11">
                  <c:v>60</c:v>
                </c:pt>
                <c:pt idx="12">
                  <c:v>90</c:v>
                </c:pt>
                <c:pt idx="13">
                  <c:v>60</c:v>
                </c:pt>
                <c:pt idx="14">
                  <c:v>15</c:v>
                </c:pt>
                <c:pt idx="15">
                  <c:v>60</c:v>
                </c:pt>
                <c:pt idx="16">
                  <c:v>75</c:v>
                </c:pt>
                <c:pt idx="17">
                  <c:v>60</c:v>
                </c:pt>
                <c:pt idx="18">
                  <c:v>90</c:v>
                </c:pt>
                <c:pt idx="19">
                  <c:v>30</c:v>
                </c:pt>
                <c:pt idx="20">
                  <c:v>45</c:v>
                </c:pt>
              </c:numCache>
            </c:numRef>
          </c:yVal>
          <c:smooth val="0"/>
          <c:extLst>
            <c:ext xmlns:c16="http://schemas.microsoft.com/office/drawing/2014/chart" uri="{C3380CC4-5D6E-409C-BE32-E72D297353CC}">
              <c16:uniqueId val="{00000004-8EF7-4E18-9BC7-48CEFFB94112}"/>
            </c:ext>
          </c:extLst>
        </c:ser>
        <c:ser>
          <c:idx val="1"/>
          <c:order val="1"/>
          <c:tx>
            <c:v>Post-restoration</c:v>
          </c:tx>
          <c:spPr>
            <a:ln w="28575">
              <a:noFill/>
            </a:ln>
          </c:spPr>
          <c:marker>
            <c:symbol val="square"/>
            <c:size val="7"/>
            <c:spPr>
              <a:solidFill>
                <a:srgbClr val="FF0000"/>
              </a:solidFill>
              <a:ln>
                <a:solidFill>
                  <a:srgbClr val="FF0000"/>
                </a:solidFill>
              </a:ln>
            </c:spPr>
          </c:marker>
          <c:trendline>
            <c:spPr>
              <a:ln>
                <a:solidFill>
                  <a:srgbClr val="FF0000"/>
                </a:solidFill>
              </a:ln>
            </c:spPr>
            <c:trendlineType val="power"/>
            <c:dispRSqr val="1"/>
            <c:dispEq val="1"/>
            <c:trendlineLbl>
              <c:layout>
                <c:manualLayout>
                  <c:x val="8.6433585686588973E-2"/>
                  <c:y val="-0.32793920887196304"/>
                </c:manualLayout>
              </c:layout>
              <c:tx>
                <c:rich>
                  <a:bodyPr/>
                  <a:lstStyle/>
                  <a:p>
                    <a:pPr>
                      <a:defRPr>
                        <a:solidFill>
                          <a:srgbClr val="FF0000"/>
                        </a:solidFill>
                      </a:defRPr>
                    </a:pPr>
                    <a:r>
                      <a:rPr lang="en-US" baseline="0">
                        <a:solidFill>
                          <a:srgbClr val="FF0000"/>
                        </a:solidFill>
                      </a:rPr>
                      <a:t>y = 230,018.094x</a:t>
                    </a:r>
                    <a:r>
                      <a:rPr lang="en-US" baseline="30000">
                        <a:solidFill>
                          <a:srgbClr val="FF0000"/>
                        </a:solidFill>
                      </a:rPr>
                      <a:t>-1.608</a:t>
                    </a:r>
                    <a:br>
                      <a:rPr lang="en-US" baseline="0">
                        <a:solidFill>
                          <a:srgbClr val="FF0000"/>
                        </a:solidFill>
                      </a:rPr>
                    </a:br>
                    <a:r>
                      <a:rPr lang="en-US" baseline="0">
                        <a:solidFill>
                          <a:srgbClr val="FF0000"/>
                        </a:solidFill>
                      </a:rPr>
                      <a:t>R² = 0.55</a:t>
                    </a:r>
                    <a:endParaRPr lang="en-US">
                      <a:solidFill>
                        <a:srgbClr val="FF0000"/>
                      </a:solidFill>
                    </a:endParaRPr>
                  </a:p>
                </c:rich>
              </c:tx>
              <c:numFmt formatCode="#,##0.000" sourceLinked="0"/>
              <c:spPr>
                <a:noFill/>
              </c:spPr>
            </c:trendlineLbl>
          </c:trendline>
          <c:xVal>
            <c:numRef>
              <c:f>'Pre&amp;post comparison'!$D$24:$D$58</c:f>
              <c:numCache>
                <c:formatCode>General</c:formatCode>
                <c:ptCount val="35"/>
                <c:pt idx="0">
                  <c:v>401.79</c:v>
                </c:pt>
                <c:pt idx="1">
                  <c:v>301.17500000000001</c:v>
                </c:pt>
                <c:pt idx="2">
                  <c:v>275.94900000000001</c:v>
                </c:pt>
                <c:pt idx="3">
                  <c:v>258.82499999999999</c:v>
                </c:pt>
                <c:pt idx="4">
                  <c:v>197.1</c:v>
                </c:pt>
                <c:pt idx="5">
                  <c:v>189.14400000000001</c:v>
                </c:pt>
                <c:pt idx="6">
                  <c:v>165.14</c:v>
                </c:pt>
                <c:pt idx="7">
                  <c:v>159.04</c:v>
                </c:pt>
                <c:pt idx="8">
                  <c:v>91.051000000000002</c:v>
                </c:pt>
                <c:pt idx="9">
                  <c:v>79.400999999999996</c:v>
                </c:pt>
                <c:pt idx="10">
                  <c:v>70.655000000000001</c:v>
                </c:pt>
                <c:pt idx="11">
                  <c:v>61.423999999999999</c:v>
                </c:pt>
                <c:pt idx="12">
                  <c:v>41.935000000000002</c:v>
                </c:pt>
                <c:pt idx="13">
                  <c:v>158.50800000000001</c:v>
                </c:pt>
                <c:pt idx="14">
                  <c:v>122.94499999999999</c:v>
                </c:pt>
                <c:pt idx="16">
                  <c:v>108.82599999999999</c:v>
                </c:pt>
                <c:pt idx="17">
                  <c:v>100.649</c:v>
                </c:pt>
                <c:pt idx="18">
                  <c:v>83.947999999999993</c:v>
                </c:pt>
                <c:pt idx="19">
                  <c:v>71.009</c:v>
                </c:pt>
                <c:pt idx="20">
                  <c:v>69.322999999999993</c:v>
                </c:pt>
                <c:pt idx="21">
                  <c:v>56.116999999999997</c:v>
                </c:pt>
                <c:pt idx="22">
                  <c:v>51.363999999999997</c:v>
                </c:pt>
                <c:pt idx="23">
                  <c:v>50.454000000000001</c:v>
                </c:pt>
                <c:pt idx="24">
                  <c:v>135.334</c:v>
                </c:pt>
                <c:pt idx="25">
                  <c:v>104.621</c:v>
                </c:pt>
                <c:pt idx="26">
                  <c:v>99.57</c:v>
                </c:pt>
                <c:pt idx="27">
                  <c:v>71.296000000000006</c:v>
                </c:pt>
                <c:pt idx="28">
                  <c:v>140.02699999999999</c:v>
                </c:pt>
                <c:pt idx="29">
                  <c:v>56.585999999999999</c:v>
                </c:pt>
                <c:pt idx="30">
                  <c:v>98.763999999999996</c:v>
                </c:pt>
                <c:pt idx="31">
                  <c:v>117.504</c:v>
                </c:pt>
                <c:pt idx="32">
                  <c:v>25.088000000000001</c:v>
                </c:pt>
                <c:pt idx="33">
                  <c:v>25.391999999999999</c:v>
                </c:pt>
                <c:pt idx="34">
                  <c:v>24.71</c:v>
                </c:pt>
              </c:numCache>
            </c:numRef>
          </c:xVal>
          <c:yVal>
            <c:numRef>
              <c:f>'Pre&amp;post comparison'!$H$24:$H$58</c:f>
              <c:numCache>
                <c:formatCode>0</c:formatCode>
                <c:ptCount val="35"/>
                <c:pt idx="0">
                  <c:v>30</c:v>
                </c:pt>
                <c:pt idx="1">
                  <c:v>30</c:v>
                </c:pt>
                <c:pt idx="2">
                  <c:v>75</c:v>
                </c:pt>
                <c:pt idx="3">
                  <c:v>60</c:v>
                </c:pt>
                <c:pt idx="4">
                  <c:v>15</c:v>
                </c:pt>
                <c:pt idx="5">
                  <c:v>60</c:v>
                </c:pt>
                <c:pt idx="6">
                  <c:v>45</c:v>
                </c:pt>
                <c:pt idx="7">
                  <c:v>60</c:v>
                </c:pt>
                <c:pt idx="8">
                  <c:v>2039.9999995250255</c:v>
                </c:pt>
                <c:pt idx="9">
                  <c:v>104.99999997555278</c:v>
                </c:pt>
                <c:pt idx="11">
                  <c:v>1814.9999995774124</c:v>
                </c:pt>
                <c:pt idx="13">
                  <c:v>75</c:v>
                </c:pt>
                <c:pt idx="14">
                  <c:v>60</c:v>
                </c:pt>
                <c:pt idx="15">
                  <c:v>60</c:v>
                </c:pt>
                <c:pt idx="16">
                  <c:v>60</c:v>
                </c:pt>
                <c:pt idx="17">
                  <c:v>60</c:v>
                </c:pt>
                <c:pt idx="18">
                  <c:v>60</c:v>
                </c:pt>
                <c:pt idx="19">
                  <c:v>105</c:v>
                </c:pt>
                <c:pt idx="20">
                  <c:v>145</c:v>
                </c:pt>
                <c:pt idx="21">
                  <c:v>4244.9999999965075</c:v>
                </c:pt>
                <c:pt idx="22">
                  <c:v>690.00000000698492</c:v>
                </c:pt>
                <c:pt idx="23">
                  <c:v>1620</c:v>
                </c:pt>
                <c:pt idx="24">
                  <c:v>30.00000000349246</c:v>
                </c:pt>
                <c:pt idx="25">
                  <c:v>60.000000006984919</c:v>
                </c:pt>
                <c:pt idx="26">
                  <c:v>30.00000000349246</c:v>
                </c:pt>
                <c:pt idx="27">
                  <c:v>390.00000000349246</c:v>
                </c:pt>
                <c:pt idx="28">
                  <c:v>75.00000000349246</c:v>
                </c:pt>
                <c:pt idx="29">
                  <c:v>390.00000000349246</c:v>
                </c:pt>
                <c:pt idx="30">
                  <c:v>90</c:v>
                </c:pt>
                <c:pt idx="31">
                  <c:v>90</c:v>
                </c:pt>
                <c:pt idx="32">
                  <c:v>480.00000000349246</c:v>
                </c:pt>
                <c:pt idx="33">
                  <c:v>779.99999999650754</c:v>
                </c:pt>
                <c:pt idx="34">
                  <c:v>1695.0000000034925</c:v>
                </c:pt>
              </c:numCache>
            </c:numRef>
          </c:yVal>
          <c:smooth val="0"/>
          <c:extLst>
            <c:ext xmlns:c16="http://schemas.microsoft.com/office/drawing/2014/chart" uri="{C3380CC4-5D6E-409C-BE32-E72D297353CC}">
              <c16:uniqueId val="{00000006-8EF7-4E18-9BC7-48CEFFB94112}"/>
            </c:ext>
          </c:extLst>
        </c:ser>
        <c:dLbls>
          <c:showLegendKey val="0"/>
          <c:showVal val="0"/>
          <c:showCatName val="0"/>
          <c:showSerName val="0"/>
          <c:showPercent val="0"/>
          <c:showBubbleSize val="0"/>
        </c:dLbls>
        <c:axId val="285007872"/>
        <c:axId val="285009408"/>
      </c:scatterChart>
      <c:valAx>
        <c:axId val="285007872"/>
        <c:scaling>
          <c:orientation val="minMax"/>
        </c:scaling>
        <c:delete val="0"/>
        <c:axPos val="b"/>
        <c:numFmt formatCode="General" sourceLinked="1"/>
        <c:majorTickMark val="out"/>
        <c:minorTickMark val="none"/>
        <c:tickLblPos val="nextTo"/>
        <c:spPr>
          <a:ln>
            <a:solidFill>
              <a:sysClr val="windowText" lastClr="000000"/>
            </a:solidFill>
          </a:ln>
        </c:spPr>
        <c:crossAx val="285009408"/>
        <c:crosses val="autoZero"/>
        <c:crossBetween val="midCat"/>
        <c:majorUnit val="100"/>
      </c:valAx>
      <c:valAx>
        <c:axId val="285009408"/>
        <c:scaling>
          <c:orientation val="minMax"/>
          <c:max val="1000"/>
          <c:min val="0"/>
        </c:scaling>
        <c:delete val="0"/>
        <c:axPos val="l"/>
        <c:majorGridlines>
          <c:spPr>
            <a:ln w="6350">
              <a:solidFill>
                <a:schemeClr val="bg1">
                  <a:lumMod val="50000"/>
                </a:schemeClr>
              </a:solidFill>
              <a:prstDash val="sysDash"/>
            </a:ln>
          </c:spPr>
        </c:majorGridlines>
        <c:title>
          <c:tx>
            <c:rich>
              <a:bodyPr rot="-5400000" vert="horz"/>
              <a:lstStyle/>
              <a:p>
                <a:pPr>
                  <a:defRPr/>
                </a:pPr>
                <a:r>
                  <a:rPr lang="en-GB" dirty="0"/>
                  <a:t>Response time (min)</a:t>
                </a:r>
              </a:p>
            </c:rich>
          </c:tx>
          <c:layout>
            <c:manualLayout>
              <c:xMode val="edge"/>
              <c:yMode val="edge"/>
              <c:x val="5.1109382297555093E-2"/>
              <c:y val="0.14613299931229673"/>
            </c:manualLayout>
          </c:layout>
          <c:overlay val="0"/>
        </c:title>
        <c:numFmt formatCode="0" sourceLinked="1"/>
        <c:majorTickMark val="out"/>
        <c:minorTickMark val="none"/>
        <c:tickLblPos val="nextTo"/>
        <c:spPr>
          <a:ln>
            <a:solidFill>
              <a:sysClr val="windowText" lastClr="000000"/>
            </a:solidFill>
          </a:ln>
        </c:spPr>
        <c:crossAx val="285007872"/>
        <c:crosses val="autoZero"/>
        <c:crossBetween val="midCat"/>
      </c:valAx>
      <c:spPr>
        <a:ln>
          <a:solidFill>
            <a:sysClr val="windowText" lastClr="000000"/>
          </a:solidFill>
        </a:ln>
      </c:spPr>
    </c:plotArea>
    <c:legend>
      <c:legendPos val="r"/>
      <c:legendEntry>
        <c:idx val="2"/>
        <c:delete val="1"/>
      </c:legendEntry>
      <c:legendEntry>
        <c:idx val="3"/>
        <c:delete val="1"/>
      </c:legendEntry>
      <c:layout>
        <c:manualLayout>
          <c:xMode val="edge"/>
          <c:yMode val="edge"/>
          <c:x val="0.40468617929370004"/>
          <c:y val="8.3493874055064879E-2"/>
          <c:w val="0.37105891172667016"/>
          <c:h val="0.14289383162370875"/>
        </c:manualLayout>
      </c:layout>
      <c:overlay val="0"/>
      <c:spPr>
        <a:solidFill>
          <a:schemeClr val="bg1"/>
        </a:solidFill>
        <a:ln>
          <a:solidFill>
            <a:sysClr val="windowText" lastClr="000000"/>
          </a:solidFill>
        </a:ln>
      </c:spPr>
    </c:legend>
    <c:plotVisOnly val="1"/>
    <c:dispBlanksAs val="gap"/>
    <c:showDLblsOverMax val="0"/>
  </c:chart>
  <c:spPr>
    <a:ln>
      <a:noFill/>
    </a:ln>
  </c:spPr>
  <c:txPr>
    <a:bodyPr/>
    <a:lstStyle/>
    <a:p>
      <a:pPr>
        <a:defRPr sz="16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674708145840749"/>
          <c:y val="6.2926646364326405E-2"/>
          <c:w val="0.56315378397609728"/>
          <c:h val="0.7532563307635326"/>
        </c:manualLayout>
      </c:layout>
      <c:scatterChart>
        <c:scatterStyle val="lineMarker"/>
        <c:varyColors val="0"/>
        <c:ser>
          <c:idx val="0"/>
          <c:order val="0"/>
          <c:spPr>
            <a:ln w="28575">
              <a:noFill/>
            </a:ln>
          </c:spPr>
          <c:marker>
            <c:spPr>
              <a:solidFill>
                <a:schemeClr val="accent1"/>
              </a:solidFill>
              <a:ln>
                <a:solidFill>
                  <a:schemeClr val="accent1"/>
                </a:solidFill>
              </a:ln>
            </c:spPr>
          </c:marker>
          <c:trendline>
            <c:spPr>
              <a:ln>
                <a:solidFill>
                  <a:schemeClr val="accent1"/>
                </a:solidFill>
              </a:ln>
            </c:spPr>
            <c:trendlineType val="power"/>
            <c:dispRSqr val="0"/>
            <c:dispEq val="0"/>
          </c:trendline>
          <c:trendline>
            <c:trendlineType val="power"/>
            <c:dispRSqr val="0"/>
            <c:dispEq val="0"/>
          </c:trendline>
          <c:trendline>
            <c:spPr>
              <a:ln>
                <a:solidFill>
                  <a:schemeClr val="accent1"/>
                </a:solidFill>
              </a:ln>
            </c:spPr>
            <c:trendlineType val="power"/>
            <c:dispRSqr val="0"/>
            <c:dispEq val="0"/>
          </c:trendline>
          <c:trendline>
            <c:spPr>
              <a:ln>
                <a:solidFill>
                  <a:schemeClr val="accent1"/>
                </a:solidFill>
              </a:ln>
            </c:spPr>
            <c:trendlineType val="power"/>
            <c:dispRSqr val="1"/>
            <c:dispEq val="1"/>
            <c:trendlineLbl>
              <c:layout>
                <c:manualLayout>
                  <c:x val="0.16341421604769801"/>
                  <c:y val="-6.1002627985384174E-2"/>
                </c:manualLayout>
              </c:layout>
              <c:tx>
                <c:rich>
                  <a:bodyPr/>
                  <a:lstStyle/>
                  <a:p>
                    <a:pPr>
                      <a:defRPr>
                        <a:solidFill>
                          <a:schemeClr val="accent1"/>
                        </a:solidFill>
                      </a:defRPr>
                    </a:pPr>
                    <a:r>
                      <a:rPr lang="en-US" baseline="0"/>
                      <a:t>y = 7E+06x</a:t>
                    </a:r>
                    <a:r>
                      <a:rPr lang="en-US" baseline="30000"/>
                      <a:t>-2.035</a:t>
                    </a:r>
                    <a:br>
                      <a:rPr lang="en-US" baseline="0"/>
                    </a:br>
                    <a:r>
                      <a:rPr lang="en-US" baseline="0"/>
                      <a:t>R² = 0.53</a:t>
                    </a:r>
                    <a:endParaRPr lang="en-US"/>
                  </a:p>
                </c:rich>
              </c:tx>
              <c:numFmt formatCode="General" sourceLinked="0"/>
            </c:trendlineLbl>
          </c:trendline>
          <c:xVal>
            <c:numRef>
              <c:f>'Pre&amp;post comparison'!$D$73:$D$93</c:f>
              <c:numCache>
                <c:formatCode>General</c:formatCode>
                <c:ptCount val="21"/>
                <c:pt idx="0">
                  <c:v>376.79500000000002</c:v>
                </c:pt>
                <c:pt idx="1">
                  <c:v>170.41399999999999</c:v>
                </c:pt>
                <c:pt idx="2">
                  <c:v>153.6</c:v>
                </c:pt>
                <c:pt idx="3">
                  <c:v>136.30199999999999</c:v>
                </c:pt>
                <c:pt idx="4">
                  <c:v>129.15600000000001</c:v>
                </c:pt>
                <c:pt idx="5">
                  <c:v>126.52200000000001</c:v>
                </c:pt>
                <c:pt idx="6">
                  <c:v>111.511</c:v>
                </c:pt>
                <c:pt idx="7">
                  <c:v>109.256</c:v>
                </c:pt>
                <c:pt idx="8">
                  <c:v>100.786</c:v>
                </c:pt>
                <c:pt idx="9">
                  <c:v>91.647000000000006</c:v>
                </c:pt>
                <c:pt idx="10">
                  <c:v>85.641999999999996</c:v>
                </c:pt>
                <c:pt idx="11">
                  <c:v>257.64299999999997</c:v>
                </c:pt>
                <c:pt idx="12">
                  <c:v>200.542</c:v>
                </c:pt>
                <c:pt idx="13">
                  <c:v>179.27099999999999</c:v>
                </c:pt>
                <c:pt idx="14">
                  <c:v>178.7</c:v>
                </c:pt>
                <c:pt idx="15">
                  <c:v>165.685</c:v>
                </c:pt>
                <c:pt idx="16" formatCode="0.000">
                  <c:v>162.43199999999999</c:v>
                </c:pt>
                <c:pt idx="17">
                  <c:v>156.39099999999999</c:v>
                </c:pt>
                <c:pt idx="18">
                  <c:v>145.72200000000001</c:v>
                </c:pt>
                <c:pt idx="19">
                  <c:v>143.541</c:v>
                </c:pt>
                <c:pt idx="20">
                  <c:v>127.411</c:v>
                </c:pt>
              </c:numCache>
            </c:numRef>
          </c:xVal>
          <c:yVal>
            <c:numRef>
              <c:f>'Pre&amp;post comparison'!$H$73:$H$93</c:f>
              <c:numCache>
                <c:formatCode>0</c:formatCode>
                <c:ptCount val="21"/>
                <c:pt idx="0">
                  <c:v>15</c:v>
                </c:pt>
                <c:pt idx="1">
                  <c:v>450</c:v>
                </c:pt>
                <c:pt idx="2">
                  <c:v>420</c:v>
                </c:pt>
                <c:pt idx="3">
                  <c:v>360</c:v>
                </c:pt>
                <c:pt idx="4">
                  <c:v>510</c:v>
                </c:pt>
                <c:pt idx="5">
                  <c:v>210</c:v>
                </c:pt>
                <c:pt idx="6">
                  <c:v>270</c:v>
                </c:pt>
                <c:pt idx="7">
                  <c:v>525</c:v>
                </c:pt>
                <c:pt idx="8">
                  <c:v>330</c:v>
                </c:pt>
                <c:pt idx="9">
                  <c:v>360</c:v>
                </c:pt>
                <c:pt idx="11">
                  <c:v>30</c:v>
                </c:pt>
                <c:pt idx="12">
                  <c:v>375</c:v>
                </c:pt>
                <c:pt idx="13">
                  <c:v>510</c:v>
                </c:pt>
                <c:pt idx="14">
                  <c:v>315</c:v>
                </c:pt>
                <c:pt idx="15">
                  <c:v>300</c:v>
                </c:pt>
                <c:pt idx="16">
                  <c:v>210</c:v>
                </c:pt>
                <c:pt idx="17">
                  <c:v>285</c:v>
                </c:pt>
                <c:pt idx="18">
                  <c:v>375</c:v>
                </c:pt>
                <c:pt idx="19">
                  <c:v>315</c:v>
                </c:pt>
                <c:pt idx="20">
                  <c:v>270</c:v>
                </c:pt>
              </c:numCache>
            </c:numRef>
          </c:yVal>
          <c:smooth val="0"/>
          <c:extLst>
            <c:ext xmlns:c16="http://schemas.microsoft.com/office/drawing/2014/chart" uri="{C3380CC4-5D6E-409C-BE32-E72D297353CC}">
              <c16:uniqueId val="{00000004-5286-4C8B-9497-D68AB88BA4AC}"/>
            </c:ext>
          </c:extLst>
        </c:ser>
        <c:ser>
          <c:idx val="1"/>
          <c:order val="1"/>
          <c:spPr>
            <a:ln w="28575">
              <a:noFill/>
            </a:ln>
          </c:spPr>
          <c:marker>
            <c:symbol val="square"/>
            <c:size val="7"/>
            <c:spPr>
              <a:solidFill>
                <a:srgbClr val="FF0000"/>
              </a:solidFill>
              <a:ln>
                <a:solidFill>
                  <a:srgbClr val="FF0000"/>
                </a:solidFill>
              </a:ln>
            </c:spPr>
          </c:marker>
          <c:trendline>
            <c:spPr>
              <a:ln>
                <a:solidFill>
                  <a:srgbClr val="FF0000"/>
                </a:solidFill>
              </a:ln>
            </c:spPr>
            <c:trendlineType val="power"/>
            <c:dispRSqr val="1"/>
            <c:dispEq val="1"/>
            <c:trendlineLbl>
              <c:layout>
                <c:manualLayout>
                  <c:x val="8.6433585686588973E-2"/>
                  <c:y val="-0.32793920887196304"/>
                </c:manualLayout>
              </c:layout>
              <c:tx>
                <c:rich>
                  <a:bodyPr/>
                  <a:lstStyle/>
                  <a:p>
                    <a:pPr>
                      <a:defRPr>
                        <a:solidFill>
                          <a:srgbClr val="FF0000"/>
                        </a:solidFill>
                      </a:defRPr>
                    </a:pPr>
                    <a:r>
                      <a:rPr lang="en-US" baseline="0"/>
                      <a:t>y = 60,893.008x</a:t>
                    </a:r>
                    <a:r>
                      <a:rPr lang="en-US" baseline="30000"/>
                      <a:t>-1.286</a:t>
                    </a:r>
                    <a:br>
                      <a:rPr lang="en-US" baseline="0"/>
                    </a:br>
                    <a:r>
                      <a:rPr lang="en-US" baseline="0"/>
                      <a:t>R² = 0.48</a:t>
                    </a:r>
                    <a:endParaRPr lang="en-US"/>
                  </a:p>
                </c:rich>
              </c:tx>
              <c:numFmt formatCode="#,##0.000" sourceLinked="0"/>
              <c:spPr>
                <a:noFill/>
              </c:spPr>
            </c:trendlineLbl>
          </c:trendline>
          <c:xVal>
            <c:numRef>
              <c:f>'Pre&amp;post comparison'!$D$94:$D$128</c:f>
              <c:numCache>
                <c:formatCode>General</c:formatCode>
                <c:ptCount val="35"/>
                <c:pt idx="0">
                  <c:v>401.79</c:v>
                </c:pt>
                <c:pt idx="1">
                  <c:v>301.17500000000001</c:v>
                </c:pt>
                <c:pt idx="2">
                  <c:v>275.94900000000001</c:v>
                </c:pt>
                <c:pt idx="3">
                  <c:v>258.82499999999999</c:v>
                </c:pt>
                <c:pt idx="4">
                  <c:v>197.1</c:v>
                </c:pt>
                <c:pt idx="5">
                  <c:v>189.14400000000001</c:v>
                </c:pt>
                <c:pt idx="6">
                  <c:v>165.14</c:v>
                </c:pt>
                <c:pt idx="7">
                  <c:v>159.04</c:v>
                </c:pt>
                <c:pt idx="8">
                  <c:v>91.051000000000002</c:v>
                </c:pt>
                <c:pt idx="9">
                  <c:v>79.400999999999996</c:v>
                </c:pt>
                <c:pt idx="10">
                  <c:v>70.655000000000001</c:v>
                </c:pt>
                <c:pt idx="11">
                  <c:v>61.423999999999999</c:v>
                </c:pt>
                <c:pt idx="12">
                  <c:v>41.935000000000002</c:v>
                </c:pt>
                <c:pt idx="13">
                  <c:v>158.50800000000001</c:v>
                </c:pt>
                <c:pt idx="14">
                  <c:v>122.94499999999999</c:v>
                </c:pt>
                <c:pt idx="15">
                  <c:v>108.82599999999999</c:v>
                </c:pt>
                <c:pt idx="16">
                  <c:v>100.649</c:v>
                </c:pt>
                <c:pt idx="17">
                  <c:v>83.947999999999993</c:v>
                </c:pt>
                <c:pt idx="18">
                  <c:v>71.009</c:v>
                </c:pt>
                <c:pt idx="19">
                  <c:v>69.322999999999993</c:v>
                </c:pt>
                <c:pt idx="20">
                  <c:v>56.116999999999997</c:v>
                </c:pt>
                <c:pt idx="21">
                  <c:v>51.363999999999997</c:v>
                </c:pt>
                <c:pt idx="22">
                  <c:v>50.454000000000001</c:v>
                </c:pt>
                <c:pt idx="24">
                  <c:v>140.02699999999999</c:v>
                </c:pt>
                <c:pt idx="25">
                  <c:v>135.334</c:v>
                </c:pt>
                <c:pt idx="26">
                  <c:v>104.621</c:v>
                </c:pt>
                <c:pt idx="27">
                  <c:v>117.504</c:v>
                </c:pt>
                <c:pt idx="28">
                  <c:v>107.631</c:v>
                </c:pt>
                <c:pt idx="29">
                  <c:v>99.57</c:v>
                </c:pt>
                <c:pt idx="30">
                  <c:v>98.763999999999996</c:v>
                </c:pt>
                <c:pt idx="31">
                  <c:v>71.296000000000006</c:v>
                </c:pt>
                <c:pt idx="32">
                  <c:v>56.585999999999999</c:v>
                </c:pt>
                <c:pt idx="33">
                  <c:v>57.180999999999997</c:v>
                </c:pt>
                <c:pt idx="34">
                  <c:v>15.15</c:v>
                </c:pt>
              </c:numCache>
            </c:numRef>
          </c:xVal>
          <c:yVal>
            <c:numRef>
              <c:f>'Pre&amp;post comparison'!$H$94:$H$128</c:f>
              <c:numCache>
                <c:formatCode>0</c:formatCode>
                <c:ptCount val="35"/>
                <c:pt idx="0">
                  <c:v>30</c:v>
                </c:pt>
                <c:pt idx="1">
                  <c:v>30</c:v>
                </c:pt>
                <c:pt idx="2">
                  <c:v>30</c:v>
                </c:pt>
                <c:pt idx="3">
                  <c:v>45</c:v>
                </c:pt>
                <c:pt idx="4">
                  <c:v>15</c:v>
                </c:pt>
                <c:pt idx="5">
                  <c:v>60</c:v>
                </c:pt>
                <c:pt idx="6">
                  <c:v>45</c:v>
                </c:pt>
                <c:pt idx="7">
                  <c:v>90</c:v>
                </c:pt>
                <c:pt idx="8">
                  <c:v>285</c:v>
                </c:pt>
                <c:pt idx="9">
                  <c:v>960</c:v>
                </c:pt>
                <c:pt idx="10">
                  <c:v>285</c:v>
                </c:pt>
                <c:pt idx="11">
                  <c:v>285</c:v>
                </c:pt>
                <c:pt idx="12">
                  <c:v>164.99999996158294</c:v>
                </c:pt>
                <c:pt idx="13">
                  <c:v>75</c:v>
                </c:pt>
                <c:pt idx="14">
                  <c:v>45</c:v>
                </c:pt>
                <c:pt idx="15">
                  <c:v>105</c:v>
                </c:pt>
                <c:pt idx="16">
                  <c:v>300</c:v>
                </c:pt>
                <c:pt idx="17">
                  <c:v>255</c:v>
                </c:pt>
                <c:pt idx="18">
                  <c:v>315</c:v>
                </c:pt>
                <c:pt idx="19">
                  <c:v>930</c:v>
                </c:pt>
                <c:pt idx="20">
                  <c:v>345</c:v>
                </c:pt>
                <c:pt idx="21">
                  <c:v>690.00000000698492</c:v>
                </c:pt>
                <c:pt idx="22">
                  <c:v>270</c:v>
                </c:pt>
                <c:pt idx="24">
                  <c:v>75.00000000349246</c:v>
                </c:pt>
                <c:pt idx="25">
                  <c:v>60.000000006984919</c:v>
                </c:pt>
                <c:pt idx="26">
                  <c:v>60.000000006984919</c:v>
                </c:pt>
                <c:pt idx="27">
                  <c:v>120.00000000349246</c:v>
                </c:pt>
                <c:pt idx="28">
                  <c:v>239.99999999650754</c:v>
                </c:pt>
                <c:pt idx="29">
                  <c:v>390.00000000349246</c:v>
                </c:pt>
                <c:pt idx="30">
                  <c:v>2549.9999999930151</c:v>
                </c:pt>
                <c:pt idx="31">
                  <c:v>900</c:v>
                </c:pt>
                <c:pt idx="32">
                  <c:v>194.99999999650754</c:v>
                </c:pt>
                <c:pt idx="33">
                  <c:v>285.00000000698492</c:v>
                </c:pt>
                <c:pt idx="34">
                  <c:v>389.99999999301508</c:v>
                </c:pt>
              </c:numCache>
            </c:numRef>
          </c:yVal>
          <c:smooth val="0"/>
          <c:extLst>
            <c:ext xmlns:c16="http://schemas.microsoft.com/office/drawing/2014/chart" uri="{C3380CC4-5D6E-409C-BE32-E72D297353CC}">
              <c16:uniqueId val="{00000006-5286-4C8B-9497-D68AB88BA4AC}"/>
            </c:ext>
          </c:extLst>
        </c:ser>
        <c:dLbls>
          <c:showLegendKey val="0"/>
          <c:showVal val="0"/>
          <c:showCatName val="0"/>
          <c:showSerName val="0"/>
          <c:showPercent val="0"/>
          <c:showBubbleSize val="0"/>
        </c:dLbls>
        <c:axId val="285007872"/>
        <c:axId val="285009408"/>
      </c:scatterChart>
      <c:valAx>
        <c:axId val="285007872"/>
        <c:scaling>
          <c:orientation val="minMax"/>
        </c:scaling>
        <c:delete val="0"/>
        <c:axPos val="b"/>
        <c:title>
          <c:tx>
            <c:rich>
              <a:bodyPr/>
              <a:lstStyle/>
              <a:p>
                <a:pPr>
                  <a:defRPr/>
                </a:pPr>
                <a:r>
                  <a:rPr lang="en-GB"/>
                  <a:t>Peak discharge (m</a:t>
                </a:r>
                <a:r>
                  <a:rPr lang="en-GB" baseline="30000"/>
                  <a:t>3</a:t>
                </a:r>
                <a:r>
                  <a:rPr lang="en-GB"/>
                  <a:t>/s)</a:t>
                </a:r>
              </a:p>
            </c:rich>
          </c:tx>
          <c:overlay val="0"/>
        </c:title>
        <c:numFmt formatCode="General" sourceLinked="1"/>
        <c:majorTickMark val="out"/>
        <c:minorTickMark val="none"/>
        <c:tickLblPos val="nextTo"/>
        <c:spPr>
          <a:ln>
            <a:solidFill>
              <a:sysClr val="windowText" lastClr="000000"/>
            </a:solidFill>
          </a:ln>
        </c:spPr>
        <c:crossAx val="285009408"/>
        <c:crosses val="autoZero"/>
        <c:crossBetween val="midCat"/>
        <c:majorUnit val="100"/>
      </c:valAx>
      <c:valAx>
        <c:axId val="285009408"/>
        <c:scaling>
          <c:orientation val="minMax"/>
          <c:max val="1000"/>
          <c:min val="0"/>
        </c:scaling>
        <c:delete val="1"/>
        <c:axPos val="l"/>
        <c:majorGridlines>
          <c:spPr>
            <a:ln w="6350">
              <a:solidFill>
                <a:schemeClr val="bg1">
                  <a:lumMod val="50000"/>
                </a:schemeClr>
              </a:solidFill>
              <a:prstDash val="sysDash"/>
            </a:ln>
          </c:spPr>
        </c:majorGridlines>
        <c:numFmt formatCode="0" sourceLinked="1"/>
        <c:majorTickMark val="out"/>
        <c:minorTickMark val="none"/>
        <c:tickLblPos val="nextTo"/>
        <c:crossAx val="285007872"/>
        <c:crosses val="autoZero"/>
        <c:crossBetween val="midCat"/>
      </c:valAx>
      <c:spPr>
        <a:ln>
          <a:solidFill>
            <a:sysClr val="windowText" lastClr="000000"/>
          </a:solidFill>
        </a:ln>
      </c:spPr>
    </c:plotArea>
    <c:plotVisOnly val="1"/>
    <c:dispBlanksAs val="gap"/>
    <c:showDLblsOverMax val="0"/>
  </c:chart>
  <c:spPr>
    <a:ln>
      <a:noFill/>
    </a:ln>
  </c:spPr>
  <c:txPr>
    <a:bodyPr/>
    <a:lstStyle/>
    <a:p>
      <a:pPr>
        <a:defRPr sz="16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674708145840749"/>
          <c:y val="6.2926646364326405E-2"/>
          <c:w val="0.57432412820740608"/>
          <c:h val="0.7532563307635326"/>
        </c:manualLayout>
      </c:layout>
      <c:scatterChart>
        <c:scatterStyle val="lineMarker"/>
        <c:varyColors val="0"/>
        <c:ser>
          <c:idx val="0"/>
          <c:order val="0"/>
          <c:spPr>
            <a:ln w="28575">
              <a:noFill/>
            </a:ln>
          </c:spPr>
          <c:marker>
            <c:spPr>
              <a:solidFill>
                <a:schemeClr val="accent1"/>
              </a:solidFill>
              <a:ln>
                <a:solidFill>
                  <a:schemeClr val="accent1"/>
                </a:solidFill>
              </a:ln>
            </c:spPr>
          </c:marker>
          <c:trendline>
            <c:spPr>
              <a:ln>
                <a:solidFill>
                  <a:schemeClr val="accent1"/>
                </a:solidFill>
              </a:ln>
            </c:spPr>
            <c:trendlineType val="power"/>
            <c:dispRSqr val="0"/>
            <c:dispEq val="0"/>
          </c:trendline>
          <c:trendline>
            <c:trendlineType val="power"/>
            <c:dispRSqr val="0"/>
            <c:dispEq val="0"/>
          </c:trendline>
          <c:trendline>
            <c:spPr>
              <a:ln>
                <a:solidFill>
                  <a:schemeClr val="accent1"/>
                </a:solidFill>
              </a:ln>
            </c:spPr>
            <c:trendlineType val="power"/>
            <c:dispRSqr val="0"/>
            <c:dispEq val="0"/>
          </c:trendline>
          <c:trendline>
            <c:spPr>
              <a:ln>
                <a:solidFill>
                  <a:schemeClr val="accent1"/>
                </a:solidFill>
              </a:ln>
            </c:spPr>
            <c:trendlineType val="power"/>
            <c:dispRSqr val="1"/>
            <c:dispEq val="1"/>
            <c:trendlineLbl>
              <c:layout>
                <c:manualLayout>
                  <c:x val="0.16341421604769801"/>
                  <c:y val="-6.1002627985384174E-2"/>
                </c:manualLayout>
              </c:layout>
              <c:tx>
                <c:rich>
                  <a:bodyPr/>
                  <a:lstStyle/>
                  <a:p>
                    <a:pPr>
                      <a:defRPr>
                        <a:solidFill>
                          <a:schemeClr val="accent1"/>
                        </a:solidFill>
                      </a:defRPr>
                    </a:pPr>
                    <a:r>
                      <a:rPr lang="en-US" baseline="0"/>
                      <a:t>y = 2E+12x</a:t>
                    </a:r>
                    <a:r>
                      <a:rPr lang="en-US" baseline="30000"/>
                      <a:t>-4.93</a:t>
                    </a:r>
                    <a:br>
                      <a:rPr lang="en-US" baseline="0"/>
                    </a:br>
                    <a:r>
                      <a:rPr lang="en-US" baseline="0"/>
                      <a:t>R² = 0.84</a:t>
                    </a:r>
                    <a:endParaRPr lang="en-US"/>
                  </a:p>
                </c:rich>
              </c:tx>
              <c:numFmt formatCode="General" sourceLinked="0"/>
            </c:trendlineLbl>
          </c:trendline>
          <c:xVal>
            <c:numRef>
              <c:f>'Pre&amp;post comparison'!$D$141:$D$161</c:f>
              <c:numCache>
                <c:formatCode>General</c:formatCode>
                <c:ptCount val="21"/>
                <c:pt idx="0">
                  <c:v>376.79500000000002</c:v>
                </c:pt>
                <c:pt idx="1">
                  <c:v>170.41399999999999</c:v>
                </c:pt>
                <c:pt idx="2">
                  <c:v>153.6</c:v>
                </c:pt>
                <c:pt idx="3">
                  <c:v>136.30199999999999</c:v>
                </c:pt>
                <c:pt idx="4">
                  <c:v>129.15600000000001</c:v>
                </c:pt>
                <c:pt idx="5">
                  <c:v>126.52200000000001</c:v>
                </c:pt>
                <c:pt idx="6">
                  <c:v>111.511</c:v>
                </c:pt>
                <c:pt idx="7">
                  <c:v>109.256</c:v>
                </c:pt>
                <c:pt idx="8">
                  <c:v>100.786</c:v>
                </c:pt>
                <c:pt idx="9">
                  <c:v>91.647000000000006</c:v>
                </c:pt>
                <c:pt idx="10">
                  <c:v>85.641999999999996</c:v>
                </c:pt>
                <c:pt idx="11">
                  <c:v>257.64299999999997</c:v>
                </c:pt>
                <c:pt idx="12">
                  <c:v>200.542</c:v>
                </c:pt>
                <c:pt idx="13">
                  <c:v>179.27099999999999</c:v>
                </c:pt>
                <c:pt idx="14">
                  <c:v>178.7</c:v>
                </c:pt>
                <c:pt idx="15">
                  <c:v>165.685</c:v>
                </c:pt>
                <c:pt idx="16">
                  <c:v>162.43199999999999</c:v>
                </c:pt>
                <c:pt idx="17">
                  <c:v>156.39099999999999</c:v>
                </c:pt>
                <c:pt idx="18">
                  <c:v>145.72200000000001</c:v>
                </c:pt>
                <c:pt idx="19">
                  <c:v>143.541</c:v>
                </c:pt>
                <c:pt idx="20">
                  <c:v>127.411</c:v>
                </c:pt>
              </c:numCache>
            </c:numRef>
          </c:xVal>
          <c:yVal>
            <c:numRef>
              <c:f>'Pre&amp;post comparison'!$H$141:$H$161</c:f>
              <c:numCache>
                <c:formatCode>0</c:formatCode>
                <c:ptCount val="21"/>
                <c:pt idx="1">
                  <c:v>15</c:v>
                </c:pt>
                <c:pt idx="2">
                  <c:v>75</c:v>
                </c:pt>
                <c:pt idx="3">
                  <c:v>60</c:v>
                </c:pt>
                <c:pt idx="4">
                  <c:v>75</c:v>
                </c:pt>
                <c:pt idx="5">
                  <c:v>75</c:v>
                </c:pt>
                <c:pt idx="6">
                  <c:v>60</c:v>
                </c:pt>
                <c:pt idx="7">
                  <c:v>150</c:v>
                </c:pt>
                <c:pt idx="8">
                  <c:v>525</c:v>
                </c:pt>
                <c:pt idx="9">
                  <c:v>795</c:v>
                </c:pt>
                <c:pt idx="12">
                  <c:v>15</c:v>
                </c:pt>
                <c:pt idx="14">
                  <c:v>15</c:v>
                </c:pt>
                <c:pt idx="18">
                  <c:v>30</c:v>
                </c:pt>
              </c:numCache>
            </c:numRef>
          </c:yVal>
          <c:smooth val="0"/>
          <c:extLst>
            <c:ext xmlns:c16="http://schemas.microsoft.com/office/drawing/2014/chart" uri="{C3380CC4-5D6E-409C-BE32-E72D297353CC}">
              <c16:uniqueId val="{00000004-44E7-49C0-8202-0C45676FFD5A}"/>
            </c:ext>
          </c:extLst>
        </c:ser>
        <c:ser>
          <c:idx val="1"/>
          <c:order val="1"/>
          <c:spPr>
            <a:ln w="28575">
              <a:noFill/>
            </a:ln>
          </c:spPr>
          <c:marker>
            <c:symbol val="square"/>
            <c:size val="7"/>
            <c:spPr>
              <a:solidFill>
                <a:srgbClr val="FF0000"/>
              </a:solidFill>
              <a:ln>
                <a:solidFill>
                  <a:srgbClr val="FF0000"/>
                </a:solidFill>
              </a:ln>
            </c:spPr>
          </c:marker>
          <c:trendline>
            <c:spPr>
              <a:ln>
                <a:solidFill>
                  <a:srgbClr val="FF0000"/>
                </a:solidFill>
              </a:ln>
            </c:spPr>
            <c:trendlineType val="power"/>
            <c:dispRSqr val="1"/>
            <c:dispEq val="1"/>
            <c:trendlineLbl>
              <c:layout>
                <c:manualLayout>
                  <c:x val="8.6433585686588973E-2"/>
                  <c:y val="-0.32793920887196304"/>
                </c:manualLayout>
              </c:layout>
              <c:tx>
                <c:rich>
                  <a:bodyPr/>
                  <a:lstStyle/>
                  <a:p>
                    <a:pPr>
                      <a:defRPr>
                        <a:solidFill>
                          <a:srgbClr val="FF0000"/>
                        </a:solidFill>
                      </a:defRPr>
                    </a:pPr>
                    <a:r>
                      <a:rPr lang="en-US" baseline="0"/>
                      <a:t>y = 3,505.095x</a:t>
                    </a:r>
                    <a:r>
                      <a:rPr lang="en-US" baseline="30000"/>
                      <a:t>-0.804</a:t>
                    </a:r>
                    <a:br>
                      <a:rPr lang="en-US" baseline="0"/>
                    </a:br>
                    <a:r>
                      <a:rPr lang="en-US" baseline="0"/>
                      <a:t>R² = 0.23</a:t>
                    </a:r>
                    <a:endParaRPr lang="en-US"/>
                  </a:p>
                </c:rich>
              </c:tx>
              <c:numFmt formatCode="#,##0.000" sourceLinked="0"/>
              <c:spPr>
                <a:noFill/>
              </c:spPr>
            </c:trendlineLbl>
          </c:trendline>
          <c:xVal>
            <c:numRef>
              <c:f>'Pre&amp;post comparison'!$D$162:$D$195</c:f>
              <c:numCache>
                <c:formatCode>General</c:formatCode>
                <c:ptCount val="34"/>
                <c:pt idx="0">
                  <c:v>401.79</c:v>
                </c:pt>
                <c:pt idx="1">
                  <c:v>301.17500000000001</c:v>
                </c:pt>
                <c:pt idx="2">
                  <c:v>275.94900000000001</c:v>
                </c:pt>
                <c:pt idx="3">
                  <c:v>258.82499999999999</c:v>
                </c:pt>
                <c:pt idx="4">
                  <c:v>197.1</c:v>
                </c:pt>
                <c:pt idx="5">
                  <c:v>189.14400000000001</c:v>
                </c:pt>
                <c:pt idx="6">
                  <c:v>165.14</c:v>
                </c:pt>
                <c:pt idx="7">
                  <c:v>159.04</c:v>
                </c:pt>
                <c:pt idx="8">
                  <c:v>91.051000000000002</c:v>
                </c:pt>
                <c:pt idx="9">
                  <c:v>79.400999999999996</c:v>
                </c:pt>
                <c:pt idx="10">
                  <c:v>70.655000000000001</c:v>
                </c:pt>
                <c:pt idx="11">
                  <c:v>61.423999999999999</c:v>
                </c:pt>
                <c:pt idx="12">
                  <c:v>41.935000000000002</c:v>
                </c:pt>
                <c:pt idx="13">
                  <c:v>158.50800000000001</c:v>
                </c:pt>
                <c:pt idx="14">
                  <c:v>122.94499999999999</c:v>
                </c:pt>
                <c:pt idx="15">
                  <c:v>108.82599999999999</c:v>
                </c:pt>
                <c:pt idx="16">
                  <c:v>100.649</c:v>
                </c:pt>
                <c:pt idx="17">
                  <c:v>83.947999999999993</c:v>
                </c:pt>
                <c:pt idx="18">
                  <c:v>71.009</c:v>
                </c:pt>
                <c:pt idx="19">
                  <c:v>69.322999999999993</c:v>
                </c:pt>
                <c:pt idx="20">
                  <c:v>56.116999999999997</c:v>
                </c:pt>
                <c:pt idx="21">
                  <c:v>51.363999999999997</c:v>
                </c:pt>
                <c:pt idx="22">
                  <c:v>50.454000000000001</c:v>
                </c:pt>
                <c:pt idx="24">
                  <c:v>140.02699999999999</c:v>
                </c:pt>
                <c:pt idx="25">
                  <c:v>135.334</c:v>
                </c:pt>
                <c:pt idx="26">
                  <c:v>117.504</c:v>
                </c:pt>
                <c:pt idx="27">
                  <c:v>107.631</c:v>
                </c:pt>
                <c:pt idx="28">
                  <c:v>99.57</c:v>
                </c:pt>
                <c:pt idx="29">
                  <c:v>98.763999999999996</c:v>
                </c:pt>
                <c:pt idx="30">
                  <c:v>71.296000000000006</c:v>
                </c:pt>
                <c:pt idx="31">
                  <c:v>57.180999999999997</c:v>
                </c:pt>
                <c:pt idx="32">
                  <c:v>56.585999999999999</c:v>
                </c:pt>
                <c:pt idx="33">
                  <c:v>104.621</c:v>
                </c:pt>
              </c:numCache>
            </c:numRef>
          </c:xVal>
          <c:yVal>
            <c:numRef>
              <c:f>'Pre&amp;post comparison'!$H$162:$H$195</c:f>
              <c:numCache>
                <c:formatCode>General</c:formatCode>
                <c:ptCount val="34"/>
                <c:pt idx="2" formatCode="0">
                  <c:v>75</c:v>
                </c:pt>
                <c:pt idx="4" formatCode="0">
                  <c:v>30</c:v>
                </c:pt>
                <c:pt idx="5" formatCode="0">
                  <c:v>45</c:v>
                </c:pt>
                <c:pt idx="6" formatCode="0">
                  <c:v>60</c:v>
                </c:pt>
                <c:pt idx="7" formatCode="0">
                  <c:v>75</c:v>
                </c:pt>
                <c:pt idx="8" formatCode="0">
                  <c:v>780</c:v>
                </c:pt>
                <c:pt idx="9" formatCode="0">
                  <c:v>90</c:v>
                </c:pt>
                <c:pt idx="10" formatCode="0">
                  <c:v>435</c:v>
                </c:pt>
                <c:pt idx="11" formatCode="0">
                  <c:v>255</c:v>
                </c:pt>
                <c:pt idx="12" formatCode="0">
                  <c:v>315</c:v>
                </c:pt>
                <c:pt idx="13" formatCode="0">
                  <c:v>75</c:v>
                </c:pt>
                <c:pt idx="14" formatCode="0">
                  <c:v>30</c:v>
                </c:pt>
                <c:pt idx="15" formatCode="0">
                  <c:v>60</c:v>
                </c:pt>
                <c:pt idx="16" formatCode="0">
                  <c:v>60</c:v>
                </c:pt>
                <c:pt idx="17" formatCode="0">
                  <c:v>60</c:v>
                </c:pt>
                <c:pt idx="18" formatCode="0">
                  <c:v>60</c:v>
                </c:pt>
                <c:pt idx="19" formatCode="0">
                  <c:v>60</c:v>
                </c:pt>
                <c:pt idx="20" formatCode="0">
                  <c:v>225</c:v>
                </c:pt>
                <c:pt idx="21" formatCode="0">
                  <c:v>105.00000000698492</c:v>
                </c:pt>
                <c:pt idx="22" formatCode="0">
                  <c:v>90</c:v>
                </c:pt>
                <c:pt idx="24" formatCode="0">
                  <c:v>60.000000006984919</c:v>
                </c:pt>
                <c:pt idx="25" formatCode="0">
                  <c:v>75.00000000349246</c:v>
                </c:pt>
                <c:pt idx="26" formatCode="0">
                  <c:v>90</c:v>
                </c:pt>
                <c:pt idx="27" formatCode="0">
                  <c:v>59.99999999650754</c:v>
                </c:pt>
                <c:pt idx="28" formatCode="0">
                  <c:v>45</c:v>
                </c:pt>
                <c:pt idx="29" formatCode="0">
                  <c:v>74.999999993015081</c:v>
                </c:pt>
                <c:pt idx="30" formatCode="0">
                  <c:v>390.00000000349246</c:v>
                </c:pt>
                <c:pt idx="31" formatCode="0">
                  <c:v>75.00000000349246</c:v>
                </c:pt>
                <c:pt idx="32" formatCode="0">
                  <c:v>59.99999999650754</c:v>
                </c:pt>
                <c:pt idx="33" formatCode="0">
                  <c:v>60.000000006984919</c:v>
                </c:pt>
              </c:numCache>
            </c:numRef>
          </c:yVal>
          <c:smooth val="0"/>
          <c:extLst>
            <c:ext xmlns:c16="http://schemas.microsoft.com/office/drawing/2014/chart" uri="{C3380CC4-5D6E-409C-BE32-E72D297353CC}">
              <c16:uniqueId val="{00000006-44E7-49C0-8202-0C45676FFD5A}"/>
            </c:ext>
          </c:extLst>
        </c:ser>
        <c:dLbls>
          <c:showLegendKey val="0"/>
          <c:showVal val="0"/>
          <c:showCatName val="0"/>
          <c:showSerName val="0"/>
          <c:showPercent val="0"/>
          <c:showBubbleSize val="0"/>
        </c:dLbls>
        <c:axId val="285007872"/>
        <c:axId val="285009408"/>
      </c:scatterChart>
      <c:valAx>
        <c:axId val="285007872"/>
        <c:scaling>
          <c:orientation val="minMax"/>
        </c:scaling>
        <c:delete val="0"/>
        <c:axPos val="b"/>
        <c:numFmt formatCode="General" sourceLinked="1"/>
        <c:majorTickMark val="out"/>
        <c:minorTickMark val="none"/>
        <c:tickLblPos val="nextTo"/>
        <c:spPr>
          <a:ln>
            <a:solidFill>
              <a:sysClr val="windowText" lastClr="000000"/>
            </a:solidFill>
          </a:ln>
        </c:spPr>
        <c:crossAx val="285009408"/>
        <c:crosses val="autoZero"/>
        <c:crossBetween val="midCat"/>
        <c:majorUnit val="100"/>
      </c:valAx>
      <c:valAx>
        <c:axId val="285009408"/>
        <c:scaling>
          <c:orientation val="minMax"/>
          <c:max val="1000"/>
          <c:min val="0"/>
        </c:scaling>
        <c:delete val="1"/>
        <c:axPos val="l"/>
        <c:majorGridlines>
          <c:spPr>
            <a:ln w="6350">
              <a:solidFill>
                <a:schemeClr val="bg1">
                  <a:lumMod val="50000"/>
                </a:schemeClr>
              </a:solidFill>
              <a:prstDash val="sysDash"/>
            </a:ln>
          </c:spPr>
        </c:majorGridlines>
        <c:numFmt formatCode="0" sourceLinked="1"/>
        <c:majorTickMark val="out"/>
        <c:minorTickMark val="none"/>
        <c:tickLblPos val="nextTo"/>
        <c:crossAx val="285007872"/>
        <c:crosses val="autoZero"/>
        <c:crossBetween val="midCat"/>
      </c:valAx>
      <c:spPr>
        <a:ln>
          <a:solidFill>
            <a:sysClr val="windowText" lastClr="000000"/>
          </a:solidFill>
        </a:ln>
      </c:spPr>
    </c:plotArea>
    <c:plotVisOnly val="1"/>
    <c:dispBlanksAs val="gap"/>
    <c:showDLblsOverMax val="0"/>
  </c:chart>
  <c:spPr>
    <a:ln>
      <a:noFill/>
    </a:ln>
  </c:spPr>
  <c:txPr>
    <a:bodyPr/>
    <a:lstStyle/>
    <a:p>
      <a:pPr>
        <a:defRPr sz="16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0.56315</cdr:x>
      <cdr:y>0.37958</cdr:y>
    </cdr:from>
    <cdr:to>
      <cdr:x>0.76248</cdr:x>
      <cdr:y>0.67205</cdr:y>
    </cdr:to>
    <cdr:sp macro="" textlink="">
      <cdr:nvSpPr>
        <cdr:cNvPr id="2" name="TextBox 1">
          <a:extLst xmlns:a="http://schemas.openxmlformats.org/drawingml/2006/main">
            <a:ext uri="{FF2B5EF4-FFF2-40B4-BE49-F238E27FC236}">
              <a16:creationId xmlns:a16="http://schemas.microsoft.com/office/drawing/2014/main" id="{72BA2926-6CEA-4DE7-BADC-7337512B21BE}"/>
            </a:ext>
          </a:extLst>
        </cdr:cNvPr>
        <cdr:cNvSpPr txBox="1"/>
      </cdr:nvSpPr>
      <cdr:spPr>
        <a:xfrm xmlns:a="http://schemas.openxmlformats.org/drawingml/2006/main">
          <a:off x="2556683" y="1186727"/>
          <a:ext cx="904951" cy="9143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b="1" dirty="0">
              <a:solidFill>
                <a:srgbClr val="0070C0"/>
              </a:solidFill>
            </a:rPr>
            <a:t>Bank</a:t>
          </a:r>
          <a:r>
            <a:rPr lang="en-GB" sz="1100" b="1" baseline="0" dirty="0">
              <a:solidFill>
                <a:srgbClr val="0070C0"/>
              </a:solidFill>
            </a:rPr>
            <a:t> </a:t>
          </a:r>
          <a:r>
            <a:rPr lang="en-GB" sz="1100" b="1" dirty="0">
              <a:solidFill>
                <a:srgbClr val="0070C0"/>
              </a:solidFill>
            </a:rPr>
            <a:t>level pre-</a:t>
          </a:r>
        </a:p>
      </cdr:txBody>
    </cdr:sp>
  </cdr:relSizeAnchor>
  <cdr:relSizeAnchor xmlns:cdr="http://schemas.openxmlformats.org/drawingml/2006/chartDrawing">
    <cdr:from>
      <cdr:x>0.56315</cdr:x>
      <cdr:y>0.43692</cdr:y>
    </cdr:from>
    <cdr:to>
      <cdr:x>0.76248</cdr:x>
      <cdr:y>0.72939</cdr:y>
    </cdr:to>
    <cdr:sp macro="" textlink="">
      <cdr:nvSpPr>
        <cdr:cNvPr id="3" name="TextBox 1">
          <a:extLst xmlns:a="http://schemas.openxmlformats.org/drawingml/2006/main">
            <a:ext uri="{FF2B5EF4-FFF2-40B4-BE49-F238E27FC236}">
              <a16:creationId xmlns:a16="http://schemas.microsoft.com/office/drawing/2014/main" id="{42961D2F-B30C-470F-B00B-2426781E291F}"/>
            </a:ext>
          </a:extLst>
        </cdr:cNvPr>
        <cdr:cNvSpPr txBox="1"/>
      </cdr:nvSpPr>
      <cdr:spPr>
        <a:xfrm xmlns:a="http://schemas.openxmlformats.org/drawingml/2006/main">
          <a:off x="2556683" y="1366008"/>
          <a:ext cx="904951" cy="91439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b="1" dirty="0">
              <a:solidFill>
                <a:srgbClr val="FF0000"/>
              </a:solidFill>
            </a:rPr>
            <a:t>Bank level post-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12A41-2069-4CAA-A9B5-6719DE385FAA}" type="datetimeFigureOut">
              <a:rPr lang="en-GB" smtClean="0"/>
              <a:t>25/04/2019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63504-2B2A-4C36-9BEF-CFB235E5A774}" type="slidenum">
              <a:rPr lang="en-GB" smtClean="0"/>
              <a:t>‹#›</a:t>
            </a:fld>
            <a:endParaRPr lang="en-GB"/>
          </a:p>
        </p:txBody>
      </p:sp>
    </p:spTree>
    <p:extLst>
      <p:ext uri="{BB962C8B-B14F-4D97-AF65-F5344CB8AC3E}">
        <p14:creationId xmlns:p14="http://schemas.microsoft.com/office/powerpoint/2010/main" val="889262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A63504-2B2A-4C36-9BEF-CFB235E5A774}" type="slidenum">
              <a:rPr lang="en-GB" smtClean="0"/>
              <a:t>2</a:t>
            </a:fld>
            <a:endParaRPr lang="en-GB"/>
          </a:p>
        </p:txBody>
      </p:sp>
    </p:spTree>
    <p:extLst>
      <p:ext uri="{BB962C8B-B14F-4D97-AF65-F5344CB8AC3E}">
        <p14:creationId xmlns:p14="http://schemas.microsoft.com/office/powerpoint/2010/main" val="952059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A63504-2B2A-4C36-9BEF-CFB235E5A774}" type="slidenum">
              <a:rPr lang="en-GB" smtClean="0"/>
              <a:t>3</a:t>
            </a:fld>
            <a:endParaRPr lang="en-GB"/>
          </a:p>
        </p:txBody>
      </p:sp>
    </p:spTree>
    <p:extLst>
      <p:ext uri="{BB962C8B-B14F-4D97-AF65-F5344CB8AC3E}">
        <p14:creationId xmlns:p14="http://schemas.microsoft.com/office/powerpoint/2010/main" val="368851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A63504-2B2A-4C36-9BEF-CFB235E5A774}" type="slidenum">
              <a:rPr lang="en-GB" smtClean="0"/>
              <a:t>4</a:t>
            </a:fld>
            <a:endParaRPr lang="en-GB"/>
          </a:p>
        </p:txBody>
      </p:sp>
    </p:spTree>
    <p:extLst>
      <p:ext uri="{BB962C8B-B14F-4D97-AF65-F5344CB8AC3E}">
        <p14:creationId xmlns:p14="http://schemas.microsoft.com/office/powerpoint/2010/main" val="232149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A63504-2B2A-4C36-9BEF-CFB235E5A774}" type="slidenum">
              <a:rPr lang="en-GB" smtClean="0"/>
              <a:t>6</a:t>
            </a:fld>
            <a:endParaRPr lang="en-GB"/>
          </a:p>
        </p:txBody>
      </p:sp>
    </p:spTree>
    <p:extLst>
      <p:ext uri="{BB962C8B-B14F-4D97-AF65-F5344CB8AC3E}">
        <p14:creationId xmlns:p14="http://schemas.microsoft.com/office/powerpoint/2010/main" val="2265596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A63504-2B2A-4C36-9BEF-CFB235E5A774}" type="slidenum">
              <a:rPr lang="en-GB" smtClean="0"/>
              <a:t>7</a:t>
            </a:fld>
            <a:endParaRPr lang="en-GB"/>
          </a:p>
        </p:txBody>
      </p:sp>
    </p:spTree>
    <p:extLst>
      <p:ext uri="{BB962C8B-B14F-4D97-AF65-F5344CB8AC3E}">
        <p14:creationId xmlns:p14="http://schemas.microsoft.com/office/powerpoint/2010/main" val="2300744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A63504-2B2A-4C36-9BEF-CFB235E5A774}" type="slidenum">
              <a:rPr lang="en-GB" smtClean="0"/>
              <a:t>8</a:t>
            </a:fld>
            <a:endParaRPr lang="en-GB"/>
          </a:p>
        </p:txBody>
      </p:sp>
    </p:spTree>
    <p:extLst>
      <p:ext uri="{BB962C8B-B14F-4D97-AF65-F5344CB8AC3E}">
        <p14:creationId xmlns:p14="http://schemas.microsoft.com/office/powerpoint/2010/main" val="601467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A63504-2B2A-4C36-9BEF-CFB235E5A774}" type="slidenum">
              <a:rPr lang="en-GB" smtClean="0"/>
              <a:t>10</a:t>
            </a:fld>
            <a:endParaRPr lang="en-GB"/>
          </a:p>
        </p:txBody>
      </p:sp>
    </p:spTree>
    <p:extLst>
      <p:ext uri="{BB962C8B-B14F-4D97-AF65-F5344CB8AC3E}">
        <p14:creationId xmlns:p14="http://schemas.microsoft.com/office/powerpoint/2010/main" val="4021352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A63504-2B2A-4C36-9BEF-CFB235E5A774}" type="slidenum">
              <a:rPr lang="en-GB" smtClean="0"/>
              <a:t>11</a:t>
            </a:fld>
            <a:endParaRPr lang="en-GB"/>
          </a:p>
        </p:txBody>
      </p:sp>
    </p:spTree>
    <p:extLst>
      <p:ext uri="{BB962C8B-B14F-4D97-AF65-F5344CB8AC3E}">
        <p14:creationId xmlns:p14="http://schemas.microsoft.com/office/powerpoint/2010/main" val="2068083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A63504-2B2A-4C36-9BEF-CFB235E5A774}" type="slidenum">
              <a:rPr lang="en-GB" smtClean="0"/>
              <a:t>14</a:t>
            </a:fld>
            <a:endParaRPr lang="en-GB"/>
          </a:p>
        </p:txBody>
      </p:sp>
    </p:spTree>
    <p:extLst>
      <p:ext uri="{BB962C8B-B14F-4D97-AF65-F5344CB8AC3E}">
        <p14:creationId xmlns:p14="http://schemas.microsoft.com/office/powerpoint/2010/main" val="3411044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74315" y="2215546"/>
            <a:ext cx="6139877" cy="647015"/>
          </a:xfrm>
        </p:spPr>
        <p:txBody>
          <a:bodyPr anchor="t" anchorCtr="0">
            <a:spAutoFit/>
          </a:bodyPr>
          <a:lstStyle>
            <a:lvl1pPr algn="l">
              <a:defRPr sz="3600" b="1" i="0">
                <a:solidFill>
                  <a:srgbClr val="555559"/>
                </a:solidFill>
              </a:defRPr>
            </a:lvl1pPr>
          </a:lstStyle>
          <a:p>
            <a:r>
              <a:rPr lang="en-GB" dirty="0"/>
              <a:t>Click to edit title </a:t>
            </a:r>
            <a:endParaRPr lang="en-US" dirty="0"/>
          </a:p>
        </p:txBody>
      </p:sp>
      <p:sp>
        <p:nvSpPr>
          <p:cNvPr id="8" name="Subtitle 2"/>
          <p:cNvSpPr>
            <a:spLocks noGrp="1"/>
          </p:cNvSpPr>
          <p:nvPr>
            <p:ph type="subTitle" idx="1" hasCustomPrompt="1"/>
          </p:nvPr>
        </p:nvSpPr>
        <p:spPr>
          <a:xfrm>
            <a:off x="474315" y="5622153"/>
            <a:ext cx="5908148" cy="461665"/>
          </a:xfrm>
        </p:spPr>
        <p:txBody>
          <a:bodyPr wrap="square" anchor="b" anchorCtr="0">
            <a:spAutoFit/>
          </a:bodyPr>
          <a:lstStyle>
            <a:lvl1pPr marL="0" indent="0" algn="l">
              <a:buNone/>
              <a:defRPr sz="2400" b="1" i="0" baseline="0">
                <a:solidFill>
                  <a:srgbClr val="7999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A Presentation by Presenter’s Name </a:t>
            </a:r>
          </a:p>
        </p:txBody>
      </p:sp>
      <p:sp>
        <p:nvSpPr>
          <p:cNvPr id="9" name="Slide Number Placeholder 3"/>
          <p:cNvSpPr>
            <a:spLocks noGrp="1"/>
          </p:cNvSpPr>
          <p:nvPr>
            <p:ph type="sldNum" sz="quarter" idx="4"/>
          </p:nvPr>
        </p:nvSpPr>
        <p:spPr>
          <a:xfrm>
            <a:off x="6838135"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49427-101C-9342-B4D0-0FE54A334EC0}" type="slidenum">
              <a:rPr lang="en-US" smtClean="0"/>
              <a:t>‹#›</a:t>
            </a:fld>
            <a:endParaRPr lang="en-US"/>
          </a:p>
        </p:txBody>
      </p:sp>
      <p:pic>
        <p:nvPicPr>
          <p:cNvPr id="11" name="Picture 10" descr="JHI_logo_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36088" y="5025458"/>
            <a:ext cx="2145164" cy="992664"/>
          </a:xfrm>
          <a:prstGeom prst="rect">
            <a:avLst/>
          </a:prstGeom>
        </p:spPr>
      </p:pic>
      <p:pic>
        <p:nvPicPr>
          <p:cNvPr id="2" name="Picture 1" descr="multi colour strip PEOPLE.png"/>
          <p:cNvPicPr>
            <a:picLocks noChangeAspect="1"/>
          </p:cNvPicPr>
          <p:nvPr userDrawn="1"/>
        </p:nvPicPr>
        <p:blipFill rotWithShape="1">
          <a:blip r:embed="rId3">
            <a:extLst>
              <a:ext uri="{28A0092B-C50C-407E-A947-70E740481C1C}">
                <a14:useLocalDpi xmlns:a14="http://schemas.microsoft.com/office/drawing/2010/main" val="0"/>
              </a:ext>
            </a:extLst>
          </a:blip>
          <a:srcRect t="59435" b="-1"/>
          <a:stretch/>
        </p:blipFill>
        <p:spPr>
          <a:xfrm>
            <a:off x="-22847" y="-1"/>
            <a:ext cx="9198059" cy="1861271"/>
          </a:xfrm>
          <a:prstGeom prst="rect">
            <a:avLst/>
          </a:prstGeom>
        </p:spPr>
      </p:pic>
    </p:spTree>
    <p:extLst>
      <p:ext uri="{BB962C8B-B14F-4D97-AF65-F5344CB8AC3E}">
        <p14:creationId xmlns:p14="http://schemas.microsoft.com/office/powerpoint/2010/main" val="1458503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96346"/>
            <a:ext cx="7366038" cy="72972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7156D96-C350-4843-B71C-3443AE11BC44}" type="slidenum">
              <a:rPr lang="en-US" smtClean="0"/>
              <a:t>‹#›</a:t>
            </a:fld>
            <a:endParaRPr lang="en-US"/>
          </a:p>
        </p:txBody>
      </p:sp>
      <p:pic>
        <p:nvPicPr>
          <p:cNvPr id="12" name="Content Placeholder 3" descr="JHI_Vert_Web.png"/>
          <p:cNvPicPr>
            <a:picLocks noChangeAspect="1"/>
          </p:cNvPicPr>
          <p:nvPr userDrawn="1"/>
        </p:nvPicPr>
        <p:blipFill>
          <a:blip r:embed="rId2" cstate="print">
            <a:extLst>
              <a:ext uri="{28A0092B-C50C-407E-A947-70E740481C1C}">
                <a14:useLocalDpi xmlns:a14="http://schemas.microsoft.com/office/drawing/2010/main"/>
              </a:ext>
            </a:extLst>
          </a:blip>
          <a:srcRect l="-135523" r="-135523"/>
          <a:stretch>
            <a:fillRect/>
          </a:stretch>
        </p:blipFill>
        <p:spPr>
          <a:xfrm>
            <a:off x="7573037" y="167543"/>
            <a:ext cx="2111704" cy="1161356"/>
          </a:xfrm>
          <a:prstGeom prst="rect">
            <a:avLst/>
          </a:prstGeom>
        </p:spPr>
      </p:pic>
      <p:pic>
        <p:nvPicPr>
          <p:cNvPr id="4" name="Picture 3" descr="grey icons.png"/>
          <p:cNvPicPr>
            <a:picLocks noChangeAspect="1"/>
          </p:cNvPicPr>
          <p:nvPr userDrawn="1"/>
        </p:nvPicPr>
        <p:blipFill>
          <a:blip r:embed="rId3">
            <a:alphaModFix amt="30000"/>
            <a:extLst>
              <a:ext uri="{28A0092B-C50C-407E-A947-70E740481C1C}">
                <a14:useLocalDpi xmlns:a14="http://schemas.microsoft.com/office/drawing/2010/main" val="0"/>
              </a:ext>
            </a:extLst>
          </a:blip>
          <a:stretch>
            <a:fillRect/>
          </a:stretch>
        </p:blipFill>
        <p:spPr>
          <a:xfrm>
            <a:off x="475474" y="6094577"/>
            <a:ext cx="8246157" cy="600519"/>
          </a:xfrm>
          <a:prstGeom prst="rect">
            <a:avLst/>
          </a:prstGeom>
        </p:spPr>
      </p:pic>
    </p:spTree>
    <p:extLst>
      <p:ext uri="{BB962C8B-B14F-4D97-AF65-F5344CB8AC3E}">
        <p14:creationId xmlns:p14="http://schemas.microsoft.com/office/powerpoint/2010/main" val="84081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ttom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6346"/>
            <a:ext cx="7501154" cy="729720"/>
          </a:xfrm>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8229600" cy="25802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0" y="4458492"/>
            <a:ext cx="9144000" cy="0"/>
          </a:xfrm>
          <a:prstGeom prst="line">
            <a:avLst/>
          </a:prstGeom>
          <a:ln w="38100" cmpd="sng">
            <a:solidFill>
              <a:srgbClr val="555559"/>
            </a:solidFill>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0" hasCustomPrompt="1"/>
          </p:nvPr>
        </p:nvSpPr>
        <p:spPr>
          <a:xfrm>
            <a:off x="0" y="4482014"/>
            <a:ext cx="9144000" cy="2400300"/>
          </a:xfrm>
        </p:spPr>
        <p:txBody>
          <a:bodyPr/>
          <a:lstStyle/>
          <a:p>
            <a:r>
              <a:rPr lang="en-US" dirty="0"/>
              <a:t>Drag picture here or click icon</a:t>
            </a:r>
          </a:p>
        </p:txBody>
      </p:sp>
      <p:pic>
        <p:nvPicPr>
          <p:cNvPr id="11" name="Content Placeholder 3" descr="JHI_Vert_Web.png"/>
          <p:cNvPicPr>
            <a:picLocks noChangeAspect="1"/>
          </p:cNvPicPr>
          <p:nvPr userDrawn="1"/>
        </p:nvPicPr>
        <p:blipFill>
          <a:blip r:embed="rId2" cstate="print">
            <a:extLst>
              <a:ext uri="{28A0092B-C50C-407E-A947-70E740481C1C}">
                <a14:useLocalDpi xmlns:a14="http://schemas.microsoft.com/office/drawing/2010/main"/>
              </a:ext>
            </a:extLst>
          </a:blip>
          <a:srcRect l="-135523" r="-135523"/>
          <a:stretch>
            <a:fillRect/>
          </a:stretch>
        </p:blipFill>
        <p:spPr>
          <a:xfrm>
            <a:off x="7573037" y="167543"/>
            <a:ext cx="2111704" cy="1161356"/>
          </a:xfrm>
          <a:prstGeom prst="rect">
            <a:avLst/>
          </a:prstGeom>
        </p:spPr>
      </p:pic>
      <p:sp>
        <p:nvSpPr>
          <p:cNvPr id="7" name="Slide Number Placeholder 6"/>
          <p:cNvSpPr>
            <a:spLocks noGrp="1"/>
          </p:cNvSpPr>
          <p:nvPr>
            <p:ph type="sldNum" sz="quarter" idx="12"/>
          </p:nvPr>
        </p:nvSpPr>
        <p:spPr>
          <a:xfrm>
            <a:off x="6553200" y="6356350"/>
            <a:ext cx="2133600" cy="365125"/>
          </a:xfrm>
        </p:spPr>
        <p:txBody>
          <a:bodyPr/>
          <a:lstStyle/>
          <a:p>
            <a:fld id="{07156D96-C350-4843-B71C-3443AE11BC44}" type="slidenum">
              <a:rPr lang="en-US" smtClean="0"/>
              <a:t>‹#›</a:t>
            </a:fld>
            <a:endParaRPr lang="en-US"/>
          </a:p>
        </p:txBody>
      </p:sp>
    </p:spTree>
    <p:extLst>
      <p:ext uri="{BB962C8B-B14F-4D97-AF65-F5344CB8AC3E}">
        <p14:creationId xmlns:p14="http://schemas.microsoft.com/office/powerpoint/2010/main" val="121087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Pictures with Caption">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4686" y="-31405"/>
            <a:ext cx="3508375" cy="3461343"/>
          </a:xfrm>
        </p:spPr>
        <p:txBody>
          <a:bodyPr/>
          <a:lstStyle/>
          <a:p>
            <a:r>
              <a:rPr lang="en-US" dirty="0"/>
              <a:t>Drag picture here or click icon</a:t>
            </a:r>
          </a:p>
        </p:txBody>
      </p:sp>
      <p:sp>
        <p:nvSpPr>
          <p:cNvPr id="16" name="Picture Placeholder 15"/>
          <p:cNvSpPr>
            <a:spLocks noGrp="1"/>
          </p:cNvSpPr>
          <p:nvPr>
            <p:ph type="pic" sz="quarter" idx="11" hasCustomPrompt="1"/>
          </p:nvPr>
        </p:nvSpPr>
        <p:spPr>
          <a:xfrm>
            <a:off x="-3475" y="3472372"/>
            <a:ext cx="3508375" cy="3410628"/>
          </a:xfrm>
        </p:spPr>
        <p:txBody>
          <a:bodyPr/>
          <a:lstStyle>
            <a:lvl1pPr>
              <a:defRPr baseline="0"/>
            </a:lvl1pPr>
          </a:lstStyle>
          <a:p>
            <a:r>
              <a:rPr lang="en-US" dirty="0"/>
              <a:t>Drag picture here or click icon</a:t>
            </a:r>
          </a:p>
        </p:txBody>
      </p:sp>
      <p:sp>
        <p:nvSpPr>
          <p:cNvPr id="2" name="Title 1"/>
          <p:cNvSpPr>
            <a:spLocks noGrp="1"/>
          </p:cNvSpPr>
          <p:nvPr>
            <p:ph type="title"/>
          </p:nvPr>
        </p:nvSpPr>
        <p:spPr>
          <a:xfrm>
            <a:off x="4021666" y="296346"/>
            <a:ext cx="4041775" cy="910154"/>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3"/>
          </p:nvPr>
        </p:nvSpPr>
        <p:spPr>
          <a:xfrm>
            <a:off x="40216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0216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3" descr="JHI_Vert_Web.png"/>
          <p:cNvPicPr>
            <a:picLocks noChangeAspect="1"/>
          </p:cNvPicPr>
          <p:nvPr userDrawn="1"/>
        </p:nvPicPr>
        <p:blipFill>
          <a:blip r:embed="rId2" cstate="print">
            <a:extLst>
              <a:ext uri="{28A0092B-C50C-407E-A947-70E740481C1C}">
                <a14:useLocalDpi xmlns:a14="http://schemas.microsoft.com/office/drawing/2010/main"/>
              </a:ext>
            </a:extLst>
          </a:blip>
          <a:srcRect l="-135523" r="-135523"/>
          <a:stretch>
            <a:fillRect/>
          </a:stretch>
        </p:blipFill>
        <p:spPr>
          <a:xfrm>
            <a:off x="7573037" y="167543"/>
            <a:ext cx="2111704" cy="1161356"/>
          </a:xfrm>
          <a:prstGeom prst="rect">
            <a:avLst/>
          </a:prstGeom>
        </p:spPr>
      </p:pic>
      <p:cxnSp>
        <p:nvCxnSpPr>
          <p:cNvPr id="11" name="Straight Connector 10"/>
          <p:cNvCxnSpPr/>
          <p:nvPr userDrawn="1"/>
        </p:nvCxnSpPr>
        <p:spPr>
          <a:xfrm>
            <a:off x="3522137" y="-34814"/>
            <a:ext cx="0" cy="6892815"/>
          </a:xfrm>
          <a:prstGeom prst="line">
            <a:avLst/>
          </a:prstGeom>
          <a:ln w="38100" cmpd="sng">
            <a:solidFill>
              <a:srgbClr val="555559"/>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0" y="3447372"/>
            <a:ext cx="3508452" cy="0"/>
          </a:xfrm>
          <a:prstGeom prst="line">
            <a:avLst/>
          </a:prstGeom>
          <a:ln w="38100" cmpd="sng">
            <a:solidFill>
              <a:srgbClr val="555559"/>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6"/>
          <p:cNvSpPr>
            <a:spLocks noGrp="1"/>
          </p:cNvSpPr>
          <p:nvPr>
            <p:ph type="sldNum" sz="quarter" idx="12"/>
          </p:nvPr>
        </p:nvSpPr>
        <p:spPr>
          <a:xfrm>
            <a:off x="6553200" y="6356350"/>
            <a:ext cx="2133600" cy="365125"/>
          </a:xfrm>
        </p:spPr>
        <p:txBody>
          <a:bodyPr/>
          <a:lstStyle/>
          <a:p>
            <a:fld id="{07156D96-C350-4843-B71C-3443AE11BC44}" type="slidenum">
              <a:rPr lang="en-US" smtClean="0"/>
              <a:t>‹#›</a:t>
            </a:fld>
            <a:endParaRPr lang="en-US"/>
          </a:p>
        </p:txBody>
      </p:sp>
    </p:spTree>
    <p:extLst>
      <p:ext uri="{BB962C8B-B14F-4D97-AF65-F5344CB8AC3E}">
        <p14:creationId xmlns:p14="http://schemas.microsoft.com/office/powerpoint/2010/main" val="211343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 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7156D96-C350-4843-B71C-3443AE11BC44}" type="slidenum">
              <a:rPr lang="en-US" smtClean="0"/>
              <a:t>‹#›</a:t>
            </a:fld>
            <a:endParaRPr lang="en-US"/>
          </a:p>
        </p:txBody>
      </p:sp>
      <p:sp>
        <p:nvSpPr>
          <p:cNvPr id="8" name="Title 1"/>
          <p:cNvSpPr>
            <a:spLocks noGrp="1"/>
          </p:cNvSpPr>
          <p:nvPr>
            <p:ph type="title"/>
          </p:nvPr>
        </p:nvSpPr>
        <p:spPr>
          <a:xfrm>
            <a:off x="4021666" y="296346"/>
            <a:ext cx="4041775" cy="910154"/>
          </a:xfrm>
        </p:spPr>
        <p:txBody>
          <a:bodyPr/>
          <a:lstStyle>
            <a:lvl1pPr>
              <a:defRPr/>
            </a:lvl1pPr>
          </a:lstStyle>
          <a:p>
            <a:r>
              <a:rPr lang="en-US"/>
              <a:t>Click to edit Master title style</a:t>
            </a:r>
            <a:endParaRPr lang="en-US" dirty="0"/>
          </a:p>
        </p:txBody>
      </p:sp>
      <p:sp>
        <p:nvSpPr>
          <p:cNvPr id="9" name="Text Placeholder 4"/>
          <p:cNvSpPr>
            <a:spLocks noGrp="1"/>
          </p:cNvSpPr>
          <p:nvPr>
            <p:ph type="body" sz="quarter" idx="3"/>
          </p:nvPr>
        </p:nvSpPr>
        <p:spPr>
          <a:xfrm>
            <a:off x="40216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5"/>
          <p:cNvSpPr>
            <a:spLocks noGrp="1"/>
          </p:cNvSpPr>
          <p:nvPr>
            <p:ph sz="quarter" idx="4"/>
          </p:nvPr>
        </p:nvSpPr>
        <p:spPr>
          <a:xfrm>
            <a:off x="40216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Content Placeholder 3" descr="JHI_Vert_Web.png"/>
          <p:cNvPicPr>
            <a:picLocks noChangeAspect="1"/>
          </p:cNvPicPr>
          <p:nvPr userDrawn="1"/>
        </p:nvPicPr>
        <p:blipFill>
          <a:blip r:embed="rId2" cstate="print">
            <a:extLst>
              <a:ext uri="{28A0092B-C50C-407E-A947-70E740481C1C}">
                <a14:useLocalDpi xmlns:a14="http://schemas.microsoft.com/office/drawing/2010/main"/>
              </a:ext>
            </a:extLst>
          </a:blip>
          <a:srcRect l="-135523" r="-135523"/>
          <a:stretch>
            <a:fillRect/>
          </a:stretch>
        </p:blipFill>
        <p:spPr>
          <a:xfrm>
            <a:off x="7573037" y="167543"/>
            <a:ext cx="2111704" cy="1161356"/>
          </a:xfrm>
          <a:prstGeom prst="rect">
            <a:avLst/>
          </a:prstGeom>
        </p:spPr>
      </p:pic>
      <p:cxnSp>
        <p:nvCxnSpPr>
          <p:cNvPr id="12" name="Straight Connector 11"/>
          <p:cNvCxnSpPr/>
          <p:nvPr userDrawn="1"/>
        </p:nvCxnSpPr>
        <p:spPr>
          <a:xfrm>
            <a:off x="3522137" y="-34814"/>
            <a:ext cx="0" cy="6892815"/>
          </a:xfrm>
          <a:prstGeom prst="line">
            <a:avLst/>
          </a:prstGeom>
          <a:ln w="38100" cmpd="sng">
            <a:solidFill>
              <a:srgbClr val="555559"/>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p:cNvSpPr>
            <a:spLocks noGrp="1"/>
          </p:cNvSpPr>
          <p:nvPr>
            <p:ph type="pic" sz="quarter" idx="13" hasCustomPrompt="1"/>
          </p:nvPr>
        </p:nvSpPr>
        <p:spPr>
          <a:xfrm>
            <a:off x="-21310" y="0"/>
            <a:ext cx="3522663" cy="6858000"/>
          </a:xfrm>
        </p:spPr>
        <p:txBody>
          <a:bodyPr/>
          <a:lstStyle/>
          <a:p>
            <a:r>
              <a:rPr lang="en-US" dirty="0"/>
              <a:t>Drag picture here or click icon</a:t>
            </a:r>
          </a:p>
        </p:txBody>
      </p:sp>
    </p:spTree>
    <p:extLst>
      <p:ext uri="{BB962C8B-B14F-4D97-AF65-F5344CB8AC3E}">
        <p14:creationId xmlns:p14="http://schemas.microsoft.com/office/powerpoint/2010/main" val="320464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35469"/>
            <a:ext cx="6271595" cy="729720"/>
          </a:xfrm>
        </p:spPr>
        <p:txBody>
          <a:bodyPr>
            <a:normAutofit/>
          </a:bodyPr>
          <a:lstStyle>
            <a:lvl1pPr>
              <a:defRPr sz="2400" b="0"/>
            </a:lvl1pPr>
          </a:lstStyle>
          <a:p>
            <a:r>
              <a:rPr lang="en-GB" dirty="0"/>
              <a:t>Thanks to</a:t>
            </a:r>
            <a:r>
              <a:rPr lang="mr-IN" dirty="0"/>
              <a:t>…</a:t>
            </a:r>
            <a:endParaRPr lang="en-US" dirty="0"/>
          </a:p>
        </p:txBody>
      </p:sp>
      <p:pic>
        <p:nvPicPr>
          <p:cNvPr id="6" name="Content Placeholder 3" descr="JHI_Vert_Web.png"/>
          <p:cNvPicPr>
            <a:picLocks noChangeAspect="1"/>
          </p:cNvPicPr>
          <p:nvPr userDrawn="1"/>
        </p:nvPicPr>
        <p:blipFill>
          <a:blip r:embed="rId2" cstate="print">
            <a:extLst>
              <a:ext uri="{28A0092B-C50C-407E-A947-70E740481C1C}">
                <a14:useLocalDpi xmlns:a14="http://schemas.microsoft.com/office/drawing/2010/main"/>
              </a:ext>
            </a:extLst>
          </a:blip>
          <a:srcRect l="-135523" r="-135523"/>
          <a:stretch>
            <a:fillRect/>
          </a:stretch>
        </p:blipFill>
        <p:spPr>
          <a:xfrm>
            <a:off x="7573037" y="167543"/>
            <a:ext cx="2111704" cy="1161356"/>
          </a:xfrm>
          <a:prstGeom prst="rect">
            <a:avLst/>
          </a:prstGeom>
        </p:spPr>
      </p:pic>
      <p:pic>
        <p:nvPicPr>
          <p:cNvPr id="7" name="Picture 6" descr="SG_Dual_linear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7219" y="6033529"/>
            <a:ext cx="2093943" cy="382483"/>
          </a:xfrm>
          <a:prstGeom prst="rect">
            <a:avLst/>
          </a:prstGeom>
        </p:spPr>
      </p:pic>
      <p:pic>
        <p:nvPicPr>
          <p:cNvPr id="8" name="Picture 7" descr="AthenaSWANBronzeAward-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67710" y="5824890"/>
            <a:ext cx="1211003" cy="664391"/>
          </a:xfrm>
          <a:prstGeom prst="rect">
            <a:avLst/>
          </a:prstGeom>
        </p:spPr>
      </p:pic>
      <p:pic>
        <p:nvPicPr>
          <p:cNvPr id="9" name="Picture 8" descr="living wage.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410" y="5751621"/>
            <a:ext cx="961599" cy="759663"/>
          </a:xfrm>
          <a:prstGeom prst="rect">
            <a:avLst/>
          </a:prstGeom>
        </p:spPr>
      </p:pic>
      <p:pic>
        <p:nvPicPr>
          <p:cNvPr id="10" name="Picture 9" descr="SGS_ISO 9001_TCL_HR.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06766" y="5751621"/>
            <a:ext cx="702868" cy="686106"/>
          </a:xfrm>
          <a:prstGeom prst="rect">
            <a:avLst/>
          </a:prstGeom>
        </p:spPr>
      </p:pic>
      <p:pic>
        <p:nvPicPr>
          <p:cNvPr id="11" name="Picture 10" descr="SGS_ISO 14001_TCL_HR.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3239" y="5770883"/>
            <a:ext cx="683135" cy="666843"/>
          </a:xfrm>
          <a:prstGeom prst="rect">
            <a:avLst/>
          </a:prstGeom>
        </p:spPr>
      </p:pic>
    </p:spTree>
    <p:extLst>
      <p:ext uri="{BB962C8B-B14F-4D97-AF65-F5344CB8AC3E}">
        <p14:creationId xmlns:p14="http://schemas.microsoft.com/office/powerpoint/2010/main" val="131497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96346"/>
            <a:ext cx="8229600" cy="7297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56D96-C350-4843-B71C-3443AE11BC44}" type="slidenum">
              <a:rPr lang="en-US" smtClean="0"/>
              <a:t>‹#›</a:t>
            </a:fld>
            <a:endParaRPr lang="en-US"/>
          </a:p>
        </p:txBody>
      </p:sp>
    </p:spTree>
    <p:extLst>
      <p:ext uri="{BB962C8B-B14F-4D97-AF65-F5344CB8AC3E}">
        <p14:creationId xmlns:p14="http://schemas.microsoft.com/office/powerpoint/2010/main" val="192314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6" r:id="rId5"/>
    <p:sldLayoutId id="2147483654" r:id="rId6"/>
  </p:sldLayoutIdLst>
  <p:txStyles>
    <p:titleStyle>
      <a:lvl1pPr marL="0" indent="0" algn="l" defTabSz="457200" rtl="0" eaLnBrk="1" latinLnBrk="0" hangingPunct="1">
        <a:spcBef>
          <a:spcPct val="0"/>
        </a:spcBef>
        <a:buClr>
          <a:srgbClr val="799934"/>
        </a:buClr>
        <a:buFont typeface="Arial"/>
        <a:buNone/>
        <a:defRPr sz="3600" b="1" i="0" kern="1200">
          <a:solidFill>
            <a:srgbClr val="555559"/>
          </a:solidFill>
          <a:latin typeface="+mj-lt"/>
          <a:ea typeface="+mj-ea"/>
          <a:cs typeface="+mj-cs"/>
        </a:defRPr>
      </a:lvl1pPr>
    </p:titleStyle>
    <p:bodyStyle>
      <a:lvl1pPr marL="342900" indent="-342900" algn="l" defTabSz="457200" rtl="0" eaLnBrk="1" latinLnBrk="0" hangingPunct="1">
        <a:spcBef>
          <a:spcPct val="20000"/>
        </a:spcBef>
        <a:buClr>
          <a:srgbClr val="799934"/>
        </a:buClr>
        <a:buFont typeface="Wingdings" charset="2"/>
        <a:buChar char="§"/>
        <a:defRPr sz="3200" kern="1200">
          <a:solidFill>
            <a:srgbClr val="555559"/>
          </a:solidFill>
          <a:latin typeface="+mn-lt"/>
          <a:ea typeface="+mn-ea"/>
          <a:cs typeface="+mn-cs"/>
        </a:defRPr>
      </a:lvl1pPr>
      <a:lvl2pPr marL="742950" indent="-285750" algn="l" defTabSz="457200" rtl="0" eaLnBrk="1" latinLnBrk="0" hangingPunct="1">
        <a:spcBef>
          <a:spcPct val="20000"/>
        </a:spcBef>
        <a:buClr>
          <a:srgbClr val="FF9E15"/>
        </a:buClr>
        <a:buFont typeface="Wingdings" charset="2"/>
        <a:buChar char="§"/>
        <a:defRPr sz="2800" kern="1200">
          <a:solidFill>
            <a:srgbClr val="555559"/>
          </a:solidFill>
          <a:latin typeface="+mn-lt"/>
          <a:ea typeface="+mn-ea"/>
          <a:cs typeface="+mn-cs"/>
        </a:defRPr>
      </a:lvl2pPr>
      <a:lvl3pPr marL="1143000" indent="-228600" algn="l" defTabSz="457200" rtl="0" eaLnBrk="1" latinLnBrk="0" hangingPunct="1">
        <a:spcBef>
          <a:spcPct val="20000"/>
        </a:spcBef>
        <a:buClr>
          <a:srgbClr val="00748C"/>
        </a:buClr>
        <a:buFont typeface="Wingdings" charset="2"/>
        <a:buChar char="§"/>
        <a:defRPr sz="2400" kern="1200">
          <a:solidFill>
            <a:srgbClr val="555559"/>
          </a:solidFill>
          <a:latin typeface="+mn-lt"/>
          <a:ea typeface="+mn-ea"/>
          <a:cs typeface="+mn-cs"/>
        </a:defRPr>
      </a:lvl3pPr>
      <a:lvl4pPr marL="1600200" indent="-228600" algn="l" defTabSz="457200" rtl="0" eaLnBrk="1" latinLnBrk="0" hangingPunct="1">
        <a:spcBef>
          <a:spcPct val="20000"/>
        </a:spcBef>
        <a:buClr>
          <a:srgbClr val="CF009E"/>
        </a:buClr>
        <a:buFont typeface="Wingdings" charset="2"/>
        <a:buChar char="§"/>
        <a:defRPr sz="2000" kern="1200">
          <a:solidFill>
            <a:srgbClr val="555559"/>
          </a:solidFill>
          <a:latin typeface="+mn-lt"/>
          <a:ea typeface="+mn-ea"/>
          <a:cs typeface="+mn-cs"/>
        </a:defRPr>
      </a:lvl4pPr>
      <a:lvl5pPr marL="2057400" indent="-228600" algn="l" defTabSz="457200" rtl="0" eaLnBrk="1" latinLnBrk="0" hangingPunct="1">
        <a:spcBef>
          <a:spcPct val="20000"/>
        </a:spcBef>
        <a:buClr>
          <a:srgbClr val="853175"/>
        </a:buClr>
        <a:buFont typeface="Wingdings" charset="2"/>
        <a:buChar char="§"/>
        <a:defRPr sz="2000" kern="1200">
          <a:solidFill>
            <a:srgbClr val="5555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hart" Target="../charts/char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hart" Target="../charts/chart8.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315" y="1954289"/>
            <a:ext cx="7856885" cy="1938992"/>
          </a:xfrm>
        </p:spPr>
        <p:txBody>
          <a:bodyPr/>
          <a:lstStyle/>
          <a:p>
            <a:r>
              <a:rPr lang="en-GB" sz="3000" dirty="0"/>
              <a:t>The geomorphic and hydrological responses to flood embankment lowering on a medium sized gravel-bed river.                                                                                                                                                                                                                     </a:t>
            </a:r>
            <a:br>
              <a:rPr lang="en-GB" sz="3000" dirty="0"/>
            </a:br>
            <a:endParaRPr lang="en-US" sz="3000" dirty="0"/>
          </a:p>
        </p:txBody>
      </p:sp>
      <p:sp>
        <p:nvSpPr>
          <p:cNvPr id="3" name="Subtitle 2"/>
          <p:cNvSpPr>
            <a:spLocks noGrp="1"/>
          </p:cNvSpPr>
          <p:nvPr>
            <p:ph type="subTitle" idx="1"/>
          </p:nvPr>
        </p:nvSpPr>
        <p:spPr>
          <a:xfrm>
            <a:off x="474315" y="5745686"/>
            <a:ext cx="5908148" cy="904863"/>
          </a:xfrm>
        </p:spPr>
        <p:txBody>
          <a:bodyPr/>
          <a:lstStyle/>
          <a:p>
            <a:r>
              <a:rPr lang="en-GB" dirty="0"/>
              <a:t>Addy, S. and Wilkinson, M.E.</a:t>
            </a:r>
          </a:p>
          <a:p>
            <a:r>
              <a:rPr lang="en-GB" sz="1600" dirty="0"/>
              <a:t>Aberdeen, Scotland, UK</a:t>
            </a:r>
            <a:r>
              <a:rPr lang="en-GB" dirty="0"/>
              <a:t> </a:t>
            </a:r>
            <a:endParaRPr lang="en-US" dirty="0"/>
          </a:p>
        </p:txBody>
      </p:sp>
      <p:pic>
        <p:nvPicPr>
          <p:cNvPr id="4" name="Picture 2">
            <a:extLst>
              <a:ext uri="{FF2B5EF4-FFF2-40B4-BE49-F238E27FC236}">
                <a16:creationId xmlns:a16="http://schemas.microsoft.com/office/drawing/2014/main" id="{BC455398-EE52-4AA7-81CF-EC2BF66F3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15" y="3361477"/>
            <a:ext cx="3284885" cy="246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picture containing clipart&#10;&#10;Description automatically generated">
            <a:extLst>
              <a:ext uri="{FF2B5EF4-FFF2-40B4-BE49-F238E27FC236}">
                <a16:creationId xmlns:a16="http://schemas.microsoft.com/office/drawing/2014/main" id="{5C527FD7-08B5-4B1B-B35C-9E5EADA8F0E6}"/>
              </a:ext>
            </a:extLst>
          </p:cNvPr>
          <p:cNvPicPr>
            <a:picLocks noChangeAspect="1"/>
          </p:cNvPicPr>
          <p:nvPr/>
        </p:nvPicPr>
        <p:blipFill>
          <a:blip r:embed="rId3"/>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1489423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4A16-DE56-464F-BA61-24C15997A294}"/>
              </a:ext>
            </a:extLst>
          </p:cNvPr>
          <p:cNvSpPr>
            <a:spLocks noGrp="1"/>
          </p:cNvSpPr>
          <p:nvPr>
            <p:ph type="title"/>
          </p:nvPr>
        </p:nvSpPr>
        <p:spPr/>
        <p:txBody>
          <a:bodyPr>
            <a:normAutofit/>
          </a:bodyPr>
          <a:lstStyle/>
          <a:p>
            <a:r>
              <a:rPr lang="en-GB" sz="3000" dirty="0"/>
              <a:t>Event response magnitudes</a:t>
            </a:r>
          </a:p>
        </p:txBody>
      </p:sp>
      <p:graphicFrame>
        <p:nvGraphicFramePr>
          <p:cNvPr id="6" name="Chart 5">
            <a:extLst>
              <a:ext uri="{FF2B5EF4-FFF2-40B4-BE49-F238E27FC236}">
                <a16:creationId xmlns:a16="http://schemas.microsoft.com/office/drawing/2014/main" id="{00000000-0008-0000-0500-00000A000000}"/>
              </a:ext>
            </a:extLst>
          </p:cNvPr>
          <p:cNvGraphicFramePr>
            <a:graphicFrameLocks/>
          </p:cNvGraphicFramePr>
          <p:nvPr>
            <p:extLst>
              <p:ext uri="{D42A27DB-BD31-4B8C-83A1-F6EECF244321}">
                <p14:modId xmlns:p14="http://schemas.microsoft.com/office/powerpoint/2010/main" val="3148929023"/>
              </p:ext>
            </p:extLst>
          </p:nvPr>
        </p:nvGraphicFramePr>
        <p:xfrm>
          <a:off x="2710409" y="2085385"/>
          <a:ext cx="4539959" cy="30449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825098074"/>
              </p:ext>
            </p:extLst>
          </p:nvPr>
        </p:nvGraphicFramePr>
        <p:xfrm>
          <a:off x="-114300" y="2085385"/>
          <a:ext cx="4539959" cy="30449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00000000-0008-0000-0500-00000B000000}"/>
              </a:ext>
            </a:extLst>
          </p:cNvPr>
          <p:cNvGraphicFramePr>
            <a:graphicFrameLocks/>
          </p:cNvGraphicFramePr>
          <p:nvPr>
            <p:extLst>
              <p:ext uri="{D42A27DB-BD31-4B8C-83A1-F6EECF244321}">
                <p14:modId xmlns:p14="http://schemas.microsoft.com/office/powerpoint/2010/main" val="3241199918"/>
              </p:ext>
            </p:extLst>
          </p:nvPr>
        </p:nvGraphicFramePr>
        <p:xfrm>
          <a:off x="5438959" y="2003862"/>
          <a:ext cx="4539959" cy="3126441"/>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3329ED6-DC2B-47D6-AE4C-D6264DA91694}"/>
              </a:ext>
            </a:extLst>
          </p:cNvPr>
          <p:cNvSpPr txBox="1"/>
          <p:nvPr/>
        </p:nvSpPr>
        <p:spPr>
          <a:xfrm>
            <a:off x="807446" y="1850047"/>
            <a:ext cx="1157689"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lumMod val="50000"/>
                  </a:schemeClr>
                </a:solidFill>
                <a:uLnTx/>
                <a:uFillTx/>
              </a:rPr>
              <a:t>ML1 (ditch)</a:t>
            </a:r>
          </a:p>
        </p:txBody>
      </p:sp>
      <p:sp>
        <p:nvSpPr>
          <p:cNvPr id="10" name="TextBox 9">
            <a:extLst>
              <a:ext uri="{FF2B5EF4-FFF2-40B4-BE49-F238E27FC236}">
                <a16:creationId xmlns:a16="http://schemas.microsoft.com/office/drawing/2014/main" id="{E012CA1E-CB5C-4241-9EE4-AF63E24A2439}"/>
              </a:ext>
            </a:extLst>
          </p:cNvPr>
          <p:cNvSpPr txBox="1"/>
          <p:nvPr/>
        </p:nvSpPr>
        <p:spPr>
          <a:xfrm>
            <a:off x="3626401" y="1850047"/>
            <a:ext cx="1598515"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lumMod val="50000"/>
                  </a:schemeClr>
                </a:solidFill>
                <a:uLnTx/>
                <a:uFillTx/>
              </a:rPr>
              <a:t>ML2 (floodplain)</a:t>
            </a:r>
          </a:p>
        </p:txBody>
      </p:sp>
      <p:sp>
        <p:nvSpPr>
          <p:cNvPr id="11" name="TextBox 10">
            <a:extLst>
              <a:ext uri="{FF2B5EF4-FFF2-40B4-BE49-F238E27FC236}">
                <a16:creationId xmlns:a16="http://schemas.microsoft.com/office/drawing/2014/main" id="{047785D2-09CF-4EFA-BF7F-DE72282A9A74}"/>
              </a:ext>
            </a:extLst>
          </p:cNvPr>
          <p:cNvSpPr txBox="1"/>
          <p:nvPr/>
        </p:nvSpPr>
        <p:spPr>
          <a:xfrm>
            <a:off x="6447723" y="1833170"/>
            <a:ext cx="1625766"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lumMod val="50000"/>
                  </a:schemeClr>
                </a:solidFill>
                <a:uLnTx/>
                <a:uFillTx/>
              </a:rPr>
              <a:t>ML3 (backwater)</a:t>
            </a:r>
          </a:p>
        </p:txBody>
      </p:sp>
      <p:sp>
        <p:nvSpPr>
          <p:cNvPr id="12" name="TextBox 11">
            <a:extLst>
              <a:ext uri="{FF2B5EF4-FFF2-40B4-BE49-F238E27FC236}">
                <a16:creationId xmlns:a16="http://schemas.microsoft.com/office/drawing/2014/main" id="{D62658B7-25EB-4172-A47D-C054ED41B23B}"/>
              </a:ext>
            </a:extLst>
          </p:cNvPr>
          <p:cNvSpPr txBox="1"/>
          <p:nvPr/>
        </p:nvSpPr>
        <p:spPr>
          <a:xfrm>
            <a:off x="0" y="5106967"/>
            <a:ext cx="9448800" cy="584775"/>
          </a:xfrm>
          <a:prstGeom prst="rect">
            <a:avLst/>
          </a:prstGeom>
          <a:noFill/>
        </p:spPr>
        <p:txBody>
          <a:bodyPr wrap="squar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lumMod val="50000"/>
                  </a:schemeClr>
                </a:solidFill>
                <a:uLnTx/>
                <a:uFillTx/>
              </a:rPr>
              <a:t>Distance </a:t>
            </a:r>
          </a:p>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lumMod val="50000"/>
                  </a:schemeClr>
                </a:solidFill>
                <a:uLnTx/>
                <a:uFillTx/>
              </a:rPr>
              <a:t>from river:                       400 m                                               </a:t>
            </a:r>
            <a:r>
              <a:rPr lang="en-GB" sz="1600" b="1" kern="0" dirty="0">
                <a:solidFill>
                  <a:schemeClr val="tx1">
                    <a:lumMod val="50000"/>
                  </a:schemeClr>
                </a:solidFill>
              </a:rPr>
              <a:t>25</a:t>
            </a:r>
            <a:r>
              <a:rPr kumimoji="0" lang="en-GB" sz="1600" b="1" i="0" u="none" strike="noStrike" kern="0" cap="none" spc="0" normalizeH="0" baseline="0" noProof="0" dirty="0">
                <a:ln>
                  <a:noFill/>
                </a:ln>
                <a:solidFill>
                  <a:schemeClr val="tx1">
                    <a:lumMod val="50000"/>
                  </a:schemeClr>
                </a:solidFill>
                <a:uLnTx/>
                <a:uFillTx/>
              </a:rPr>
              <a:t>0  m                                                  70 m</a:t>
            </a:r>
          </a:p>
        </p:txBody>
      </p:sp>
      <p:cxnSp>
        <p:nvCxnSpPr>
          <p:cNvPr id="4" name="Straight Arrow Connector 3">
            <a:extLst>
              <a:ext uri="{FF2B5EF4-FFF2-40B4-BE49-F238E27FC236}">
                <a16:creationId xmlns:a16="http://schemas.microsoft.com/office/drawing/2014/main" id="{23D0234E-F51C-42EC-A079-F6FA71375A02}"/>
              </a:ext>
            </a:extLst>
          </p:cNvPr>
          <p:cNvCxnSpPr/>
          <p:nvPr/>
        </p:nvCxnSpPr>
        <p:spPr>
          <a:xfrm>
            <a:off x="3309257" y="5495925"/>
            <a:ext cx="6821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3330AB6-7B25-4437-8E79-20996150BB0D}"/>
              </a:ext>
            </a:extLst>
          </p:cNvPr>
          <p:cNvCxnSpPr/>
          <p:nvPr/>
        </p:nvCxnSpPr>
        <p:spPr>
          <a:xfrm>
            <a:off x="6106637" y="5495925"/>
            <a:ext cx="6821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4" name="Picture 13" descr="A picture containing clipart&#10;&#10;Description automatically generated">
            <a:extLst>
              <a:ext uri="{FF2B5EF4-FFF2-40B4-BE49-F238E27FC236}">
                <a16:creationId xmlns:a16="http://schemas.microsoft.com/office/drawing/2014/main" id="{DD1A269C-9AA0-4122-BA92-1DA0785879C6}"/>
              </a:ext>
            </a:extLst>
          </p:cNvPr>
          <p:cNvPicPr>
            <a:picLocks noChangeAspect="1"/>
          </p:cNvPicPr>
          <p:nvPr/>
        </p:nvPicPr>
        <p:blipFill>
          <a:blip r:embed="rId6"/>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368019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B547-0453-44A6-B5A9-2FAF43637337}"/>
              </a:ext>
            </a:extLst>
          </p:cNvPr>
          <p:cNvSpPr>
            <a:spLocks noGrp="1"/>
          </p:cNvSpPr>
          <p:nvPr>
            <p:ph type="title"/>
          </p:nvPr>
        </p:nvSpPr>
        <p:spPr/>
        <p:txBody>
          <a:bodyPr>
            <a:normAutofit/>
          </a:bodyPr>
          <a:lstStyle/>
          <a:p>
            <a:r>
              <a:rPr lang="en-GB" sz="3000" dirty="0"/>
              <a:t>Event response times</a:t>
            </a:r>
          </a:p>
        </p:txBody>
      </p:sp>
      <p:graphicFrame>
        <p:nvGraphicFramePr>
          <p:cNvPr id="5" name="Chart 4">
            <a:extLst>
              <a:ext uri="{FF2B5EF4-FFF2-40B4-BE49-F238E27FC236}">
                <a16:creationId xmlns:a16="http://schemas.microsoft.com/office/drawing/2014/main" id="{15323B40-74A9-442F-A371-C70955CBDD80}"/>
              </a:ext>
            </a:extLst>
          </p:cNvPr>
          <p:cNvGraphicFramePr>
            <a:graphicFrameLocks/>
          </p:cNvGraphicFramePr>
          <p:nvPr>
            <p:extLst>
              <p:ext uri="{D42A27DB-BD31-4B8C-83A1-F6EECF244321}">
                <p14:modId xmlns:p14="http://schemas.microsoft.com/office/powerpoint/2010/main" val="3340471863"/>
              </p:ext>
            </p:extLst>
          </p:nvPr>
        </p:nvGraphicFramePr>
        <p:xfrm>
          <a:off x="-281430" y="2145062"/>
          <a:ext cx="4547756" cy="30449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4EA3551-1916-4908-9D72-AC2F65D519D9}"/>
              </a:ext>
            </a:extLst>
          </p:cNvPr>
          <p:cNvGraphicFramePr>
            <a:graphicFrameLocks/>
          </p:cNvGraphicFramePr>
          <p:nvPr>
            <p:extLst>
              <p:ext uri="{D42A27DB-BD31-4B8C-83A1-F6EECF244321}">
                <p14:modId xmlns:p14="http://schemas.microsoft.com/office/powerpoint/2010/main" val="1379811029"/>
              </p:ext>
            </p:extLst>
          </p:nvPr>
        </p:nvGraphicFramePr>
        <p:xfrm>
          <a:off x="2555752" y="2145062"/>
          <a:ext cx="4547756" cy="30449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A9477D39-123E-4053-BA31-C27CE35E60E2}"/>
              </a:ext>
            </a:extLst>
          </p:cNvPr>
          <p:cNvGraphicFramePr>
            <a:graphicFrameLocks/>
          </p:cNvGraphicFramePr>
          <p:nvPr>
            <p:extLst>
              <p:ext uri="{D42A27DB-BD31-4B8C-83A1-F6EECF244321}">
                <p14:modId xmlns:p14="http://schemas.microsoft.com/office/powerpoint/2010/main" val="2098159235"/>
              </p:ext>
            </p:extLst>
          </p:nvPr>
        </p:nvGraphicFramePr>
        <p:xfrm>
          <a:off x="5397586" y="2145062"/>
          <a:ext cx="4547756" cy="3044918"/>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FE93C20E-39B6-496F-8946-30CFCA81FFE0}"/>
              </a:ext>
            </a:extLst>
          </p:cNvPr>
          <p:cNvSpPr txBox="1"/>
          <p:nvPr/>
        </p:nvSpPr>
        <p:spPr>
          <a:xfrm>
            <a:off x="620090" y="1975785"/>
            <a:ext cx="1157689"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lumMod val="50000"/>
                  </a:schemeClr>
                </a:solidFill>
                <a:uLnTx/>
                <a:uFillTx/>
              </a:rPr>
              <a:t>ML1 (ditch)</a:t>
            </a:r>
          </a:p>
        </p:txBody>
      </p:sp>
      <p:sp>
        <p:nvSpPr>
          <p:cNvPr id="9" name="TextBox 8">
            <a:extLst>
              <a:ext uri="{FF2B5EF4-FFF2-40B4-BE49-F238E27FC236}">
                <a16:creationId xmlns:a16="http://schemas.microsoft.com/office/drawing/2014/main" id="{502A8557-EA88-436D-A40C-DAB0FA0197F3}"/>
              </a:ext>
            </a:extLst>
          </p:cNvPr>
          <p:cNvSpPr txBox="1"/>
          <p:nvPr/>
        </p:nvSpPr>
        <p:spPr>
          <a:xfrm>
            <a:off x="3439045" y="1975785"/>
            <a:ext cx="1645002"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lumMod val="50000"/>
                  </a:schemeClr>
                </a:solidFill>
                <a:uLnTx/>
                <a:uFillTx/>
              </a:rPr>
              <a:t> ML2 (floodplain)</a:t>
            </a:r>
          </a:p>
        </p:txBody>
      </p:sp>
      <p:sp>
        <p:nvSpPr>
          <p:cNvPr id="10" name="TextBox 9">
            <a:extLst>
              <a:ext uri="{FF2B5EF4-FFF2-40B4-BE49-F238E27FC236}">
                <a16:creationId xmlns:a16="http://schemas.microsoft.com/office/drawing/2014/main" id="{B4DEAD65-63D6-4807-A522-FC94F23CEF88}"/>
              </a:ext>
            </a:extLst>
          </p:cNvPr>
          <p:cNvSpPr txBox="1"/>
          <p:nvPr/>
        </p:nvSpPr>
        <p:spPr>
          <a:xfrm>
            <a:off x="6260367" y="1958908"/>
            <a:ext cx="1718740"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lumMod val="50000"/>
                  </a:schemeClr>
                </a:solidFill>
                <a:uLnTx/>
                <a:uFillTx/>
              </a:rPr>
              <a:t>  ML3 (backwater)</a:t>
            </a:r>
          </a:p>
        </p:txBody>
      </p:sp>
      <p:sp>
        <p:nvSpPr>
          <p:cNvPr id="11" name="TextBox 10">
            <a:extLst>
              <a:ext uri="{FF2B5EF4-FFF2-40B4-BE49-F238E27FC236}">
                <a16:creationId xmlns:a16="http://schemas.microsoft.com/office/drawing/2014/main" id="{35BC23B0-0D51-41EB-B925-522DBCC15418}"/>
              </a:ext>
            </a:extLst>
          </p:cNvPr>
          <p:cNvSpPr txBox="1"/>
          <p:nvPr/>
        </p:nvSpPr>
        <p:spPr>
          <a:xfrm>
            <a:off x="0" y="5079713"/>
            <a:ext cx="9448800" cy="584775"/>
          </a:xfrm>
          <a:prstGeom prst="rect">
            <a:avLst/>
          </a:prstGeom>
          <a:noFill/>
        </p:spPr>
        <p:txBody>
          <a:bodyPr wrap="squar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lumMod val="50000"/>
                  </a:schemeClr>
                </a:solidFill>
                <a:uLnTx/>
                <a:uFillTx/>
              </a:rPr>
              <a:t>Distance </a:t>
            </a:r>
          </a:p>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lumMod val="50000"/>
                  </a:schemeClr>
                </a:solidFill>
                <a:uLnTx/>
                <a:uFillTx/>
              </a:rPr>
              <a:t>from river:                       400 m                                               </a:t>
            </a:r>
            <a:r>
              <a:rPr lang="en-GB" sz="1600" b="1" kern="0" dirty="0">
                <a:solidFill>
                  <a:schemeClr val="tx1">
                    <a:lumMod val="50000"/>
                  </a:schemeClr>
                </a:solidFill>
              </a:rPr>
              <a:t>25</a:t>
            </a:r>
            <a:r>
              <a:rPr kumimoji="0" lang="en-GB" sz="1600" b="1" i="0" u="none" strike="noStrike" kern="0" cap="none" spc="0" normalizeH="0" baseline="0" noProof="0" dirty="0">
                <a:ln>
                  <a:noFill/>
                </a:ln>
                <a:solidFill>
                  <a:schemeClr val="tx1">
                    <a:lumMod val="50000"/>
                  </a:schemeClr>
                </a:solidFill>
                <a:uLnTx/>
                <a:uFillTx/>
              </a:rPr>
              <a:t>0  m                                                  70 m</a:t>
            </a:r>
          </a:p>
        </p:txBody>
      </p:sp>
      <p:cxnSp>
        <p:nvCxnSpPr>
          <p:cNvPr id="12" name="Straight Arrow Connector 11">
            <a:extLst>
              <a:ext uri="{FF2B5EF4-FFF2-40B4-BE49-F238E27FC236}">
                <a16:creationId xmlns:a16="http://schemas.microsoft.com/office/drawing/2014/main" id="{06A1F952-8FB6-46B4-8A92-090EEE6CDE8B}"/>
              </a:ext>
            </a:extLst>
          </p:cNvPr>
          <p:cNvCxnSpPr/>
          <p:nvPr/>
        </p:nvCxnSpPr>
        <p:spPr>
          <a:xfrm>
            <a:off x="3309257" y="5486400"/>
            <a:ext cx="6821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352B93E-3650-4398-AD92-D0E0E218581E}"/>
              </a:ext>
            </a:extLst>
          </p:cNvPr>
          <p:cNvCxnSpPr/>
          <p:nvPr/>
        </p:nvCxnSpPr>
        <p:spPr>
          <a:xfrm>
            <a:off x="6106637" y="5486400"/>
            <a:ext cx="6821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4" name="Picture 13" descr="A picture containing clipart&#10;&#10;Description automatically generated">
            <a:extLst>
              <a:ext uri="{FF2B5EF4-FFF2-40B4-BE49-F238E27FC236}">
                <a16:creationId xmlns:a16="http://schemas.microsoft.com/office/drawing/2014/main" id="{37A0E5AB-5859-4F1F-9376-B7839A1B3403}"/>
              </a:ext>
            </a:extLst>
          </p:cNvPr>
          <p:cNvPicPr>
            <a:picLocks noChangeAspect="1"/>
          </p:cNvPicPr>
          <p:nvPr/>
        </p:nvPicPr>
        <p:blipFill>
          <a:blip r:embed="rId6"/>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2593623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01DC36-B665-4346-AD60-9CDD6C5B3E4E}"/>
              </a:ext>
            </a:extLst>
          </p:cNvPr>
          <p:cNvGraphicFramePr>
            <a:graphicFrameLocks noGrp="1"/>
          </p:cNvGraphicFramePr>
          <p:nvPr>
            <p:ph idx="1"/>
            <p:extLst>
              <p:ext uri="{D42A27DB-BD31-4B8C-83A1-F6EECF244321}">
                <p14:modId xmlns:p14="http://schemas.microsoft.com/office/powerpoint/2010/main" val="328215178"/>
              </p:ext>
            </p:extLst>
          </p:nvPr>
        </p:nvGraphicFramePr>
        <p:xfrm>
          <a:off x="457200" y="1818926"/>
          <a:ext cx="8229600" cy="2754630"/>
        </p:xfrm>
        <a:graphic>
          <a:graphicData uri="http://schemas.openxmlformats.org/drawingml/2006/table">
            <a:tbl>
              <a:tblPr firstRow="1" firstCol="1" bandRow="1">
                <a:tableStyleId>{5C22544A-7EE6-4342-B048-85BDC9FD1C3A}</a:tableStyleId>
              </a:tblPr>
              <a:tblGrid>
                <a:gridCol w="1645920">
                  <a:extLst>
                    <a:ext uri="{9D8B030D-6E8A-4147-A177-3AD203B41FA5}">
                      <a16:colId xmlns:a16="http://schemas.microsoft.com/office/drawing/2014/main" val="1462634793"/>
                    </a:ext>
                  </a:extLst>
                </a:gridCol>
                <a:gridCol w="1645920">
                  <a:extLst>
                    <a:ext uri="{9D8B030D-6E8A-4147-A177-3AD203B41FA5}">
                      <a16:colId xmlns:a16="http://schemas.microsoft.com/office/drawing/2014/main" val="445902497"/>
                    </a:ext>
                  </a:extLst>
                </a:gridCol>
                <a:gridCol w="1645920">
                  <a:extLst>
                    <a:ext uri="{9D8B030D-6E8A-4147-A177-3AD203B41FA5}">
                      <a16:colId xmlns:a16="http://schemas.microsoft.com/office/drawing/2014/main" val="2937195423"/>
                    </a:ext>
                  </a:extLst>
                </a:gridCol>
                <a:gridCol w="1645920">
                  <a:extLst>
                    <a:ext uri="{9D8B030D-6E8A-4147-A177-3AD203B41FA5}">
                      <a16:colId xmlns:a16="http://schemas.microsoft.com/office/drawing/2014/main" val="3526751746"/>
                    </a:ext>
                  </a:extLst>
                </a:gridCol>
                <a:gridCol w="1645920">
                  <a:extLst>
                    <a:ext uri="{9D8B030D-6E8A-4147-A177-3AD203B41FA5}">
                      <a16:colId xmlns:a16="http://schemas.microsoft.com/office/drawing/2014/main" val="2276428435"/>
                    </a:ext>
                  </a:extLst>
                </a:gridCol>
              </a:tblGrid>
              <a:tr h="219488">
                <a:tc>
                  <a:txBody>
                    <a:bodyPr/>
                    <a:lstStyle/>
                    <a:p>
                      <a:pPr>
                        <a:lnSpc>
                          <a:spcPct val="115000"/>
                        </a:lnSpc>
                        <a:spcAft>
                          <a:spcPts val="0"/>
                        </a:spcAft>
                      </a:pPr>
                      <a:r>
                        <a:rPr lang="en-GB" sz="1600" b="1" dirty="0">
                          <a:effectLst/>
                        </a:rPr>
                        <a:t>Period</a:t>
                      </a:r>
                      <a:endParaRPr lang="en-GB" sz="1600" b="1" dirty="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n-GB" sz="1600" b="1" dirty="0">
                          <a:effectLst/>
                        </a:rPr>
                        <a:t>Overspill floodplain </a:t>
                      </a:r>
                    </a:p>
                    <a:p>
                      <a:pPr>
                        <a:lnSpc>
                          <a:spcPct val="115000"/>
                        </a:lnSpc>
                        <a:spcAft>
                          <a:spcPts val="0"/>
                        </a:spcAft>
                      </a:pPr>
                      <a:r>
                        <a:rPr lang="en-GB" sz="1600" b="1" dirty="0">
                          <a:effectLst/>
                        </a:rPr>
                        <a:t>discharge </a:t>
                      </a:r>
                    </a:p>
                    <a:p>
                      <a:pPr>
                        <a:lnSpc>
                          <a:spcPct val="115000"/>
                        </a:lnSpc>
                        <a:spcAft>
                          <a:spcPts val="0"/>
                        </a:spcAft>
                      </a:pPr>
                      <a:r>
                        <a:rPr lang="en-GB" sz="1600" b="1" dirty="0">
                          <a:effectLst/>
                        </a:rPr>
                        <a:t>threshold (m</a:t>
                      </a:r>
                      <a:r>
                        <a:rPr lang="en-GB" sz="1600" b="1" baseline="30000" dirty="0">
                          <a:effectLst/>
                        </a:rPr>
                        <a:t>3</a:t>
                      </a:r>
                      <a:r>
                        <a:rPr lang="en-GB" sz="1600" b="1" dirty="0">
                          <a:effectLst/>
                        </a:rPr>
                        <a:t>/s)</a:t>
                      </a:r>
                      <a:endParaRPr lang="en-GB" sz="1600" b="1"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b="1" dirty="0">
                          <a:effectLst/>
                        </a:rPr>
                        <a:t>Bank threshold height (</a:t>
                      </a:r>
                      <a:r>
                        <a:rPr lang="en-GB" sz="1600" b="1" dirty="0" err="1">
                          <a:effectLst/>
                        </a:rPr>
                        <a:t>m.a.s.l</a:t>
                      </a:r>
                      <a:r>
                        <a:rPr lang="en-GB" sz="1600" b="1" dirty="0">
                          <a:effectLst/>
                        </a:rPr>
                        <a:t>.)</a:t>
                      </a:r>
                      <a:endParaRPr lang="en-GB" sz="1600" b="1"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b="1" dirty="0">
                          <a:effectLst/>
                        </a:rPr>
                        <a:t>Overspill events N (post-restoration threshold)</a:t>
                      </a:r>
                      <a:endParaRPr lang="en-GB" sz="1600" b="1"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b="1" dirty="0">
                          <a:effectLst/>
                        </a:rPr>
                        <a:t>Overspill events N (pre-</a:t>
                      </a:r>
                    </a:p>
                    <a:p>
                      <a:pPr>
                        <a:lnSpc>
                          <a:spcPct val="115000"/>
                        </a:lnSpc>
                        <a:spcAft>
                          <a:spcPts val="0"/>
                        </a:spcAft>
                      </a:pPr>
                      <a:r>
                        <a:rPr lang="en-GB" sz="1600" b="1" dirty="0">
                          <a:effectLst/>
                        </a:rPr>
                        <a:t>restoration </a:t>
                      </a:r>
                    </a:p>
                    <a:p>
                      <a:pPr>
                        <a:lnSpc>
                          <a:spcPct val="115000"/>
                        </a:lnSpc>
                        <a:spcAft>
                          <a:spcPts val="0"/>
                        </a:spcAft>
                      </a:pPr>
                      <a:r>
                        <a:rPr lang="en-GB" sz="1600" b="1" dirty="0">
                          <a:effectLst/>
                        </a:rPr>
                        <a:t>threshold) </a:t>
                      </a:r>
                      <a:endParaRPr lang="en-GB" sz="1600" b="1"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2097783"/>
                  </a:ext>
                </a:extLst>
              </a:tr>
              <a:tr h="186055">
                <a:tc>
                  <a:txBody>
                    <a:bodyPr/>
                    <a:lstStyle/>
                    <a:p>
                      <a:pPr>
                        <a:lnSpc>
                          <a:spcPct val="115000"/>
                        </a:lnSpc>
                        <a:spcAft>
                          <a:spcPts val="0"/>
                        </a:spcAft>
                      </a:pPr>
                      <a:r>
                        <a:rPr lang="en-GB" sz="1600" b="1" dirty="0">
                          <a:effectLst/>
                        </a:rPr>
                        <a:t>Post-restoration (2015-2018)</a:t>
                      </a:r>
                      <a:endParaRPr lang="en-GB" sz="1600" b="1" dirty="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endParaRPr lang="en-GB" sz="1600" b="1" dirty="0">
                        <a:effectLst/>
                        <a:latin typeface="Calibri" panose="020F0502020204030204" pitchFamily="34" charset="0"/>
                        <a:cs typeface="Times New Roman" panose="02020603050405020304" pitchFamily="18" charset="0"/>
                      </a:endParaRPr>
                    </a:p>
                    <a:p>
                      <a:pPr>
                        <a:lnSpc>
                          <a:spcPct val="115000"/>
                        </a:lnSpc>
                        <a:spcAft>
                          <a:spcPts val="0"/>
                        </a:spcAft>
                      </a:pPr>
                      <a:endParaRPr lang="en-GB" sz="1600" b="1" dirty="0">
                        <a:effectLst/>
                        <a:latin typeface="Calibri" panose="020F0502020204030204" pitchFamily="34" charset="0"/>
                        <a:cs typeface="Times New Roman" panose="02020603050405020304" pitchFamily="18" charset="0"/>
                      </a:endParaRPr>
                    </a:p>
                    <a:p>
                      <a:pPr>
                        <a:lnSpc>
                          <a:spcPct val="115000"/>
                        </a:lnSpc>
                        <a:spcAft>
                          <a:spcPts val="0"/>
                        </a:spcAft>
                      </a:pPr>
                      <a:endParaRPr lang="en-GB" sz="1600" b="1" dirty="0">
                        <a:effectLst/>
                        <a:latin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600" b="1" dirty="0">
                          <a:solidFill>
                            <a:schemeClr val="tx1">
                              <a:lumMod val="50000"/>
                            </a:schemeClr>
                          </a:solidFill>
                          <a:effectLst/>
                        </a:rPr>
                        <a:t>324.3</a:t>
                      </a:r>
                      <a:endParaRPr lang="en-GB" sz="1600" b="1" dirty="0">
                        <a:solidFill>
                          <a:schemeClr val="tx1">
                            <a:lumMod val="50000"/>
                          </a:schemeClr>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600" b="1" dirty="0">
                          <a:solidFill>
                            <a:schemeClr val="tx1">
                              <a:lumMod val="50000"/>
                            </a:schemeClr>
                          </a:solidFill>
                          <a:effectLst/>
                        </a:rPr>
                        <a:t>39</a:t>
                      </a:r>
                      <a:endParaRPr lang="en-GB" sz="1600" b="1" dirty="0">
                        <a:solidFill>
                          <a:schemeClr val="tx1">
                            <a:lumMod val="50000"/>
                          </a:schemeClr>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600" b="1" dirty="0">
                          <a:solidFill>
                            <a:schemeClr val="tx1">
                              <a:lumMod val="50000"/>
                            </a:schemeClr>
                          </a:solidFill>
                          <a:effectLst/>
                        </a:rPr>
                        <a:t>6</a:t>
                      </a:r>
                      <a:endParaRPr lang="en-GB" sz="1600" b="1" dirty="0">
                        <a:solidFill>
                          <a:schemeClr val="tx1">
                            <a:lumMod val="50000"/>
                          </a:schemeClr>
                        </a:solidFill>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8635861"/>
                  </a:ext>
                </a:extLst>
              </a:tr>
              <a:tr h="186055">
                <a:tc>
                  <a:txBody>
                    <a:bodyPr/>
                    <a:lstStyle/>
                    <a:p>
                      <a:pPr>
                        <a:lnSpc>
                          <a:spcPct val="115000"/>
                        </a:lnSpc>
                        <a:spcAft>
                          <a:spcPts val="0"/>
                        </a:spcAft>
                      </a:pPr>
                      <a:r>
                        <a:rPr lang="en-GB" sz="1600" b="1" dirty="0">
                          <a:effectLst/>
                        </a:rPr>
                        <a:t>Pre-restoration (2013-2015)</a:t>
                      </a:r>
                      <a:endParaRPr lang="en-GB" sz="1600" b="1" dirty="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endParaRPr lang="en-GB" sz="1600" b="1" dirty="0">
                        <a:effectLst/>
                        <a:latin typeface="Calibri" panose="020F0502020204030204" pitchFamily="34" charset="0"/>
                        <a:cs typeface="Times New Roman" panose="02020603050405020304" pitchFamily="18" charset="0"/>
                      </a:endParaRPr>
                    </a:p>
                    <a:p>
                      <a:pPr>
                        <a:lnSpc>
                          <a:spcPct val="115000"/>
                        </a:lnSpc>
                        <a:spcAft>
                          <a:spcPts val="0"/>
                        </a:spcAft>
                      </a:pPr>
                      <a:endParaRPr lang="en-GB" sz="1600" b="1" dirty="0">
                        <a:effectLst/>
                        <a:latin typeface="Calibri" panose="020F0502020204030204" pitchFamily="34" charset="0"/>
                        <a:cs typeface="Times New Roman" panose="02020603050405020304" pitchFamily="18" charset="0"/>
                      </a:endParaRPr>
                    </a:p>
                    <a:p>
                      <a:pPr>
                        <a:lnSpc>
                          <a:spcPct val="115000"/>
                        </a:lnSpc>
                        <a:spcAft>
                          <a:spcPts val="0"/>
                        </a:spcAft>
                      </a:pPr>
                      <a:endParaRPr lang="en-GB" sz="1600" b="1" dirty="0">
                        <a:effectLst/>
                        <a:latin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600" b="1" dirty="0">
                          <a:solidFill>
                            <a:schemeClr val="tx1">
                              <a:lumMod val="50000"/>
                            </a:schemeClr>
                          </a:solidFill>
                          <a:effectLst/>
                        </a:rPr>
                        <a:t>324.5</a:t>
                      </a:r>
                      <a:endParaRPr lang="en-GB" sz="1600" b="1" dirty="0">
                        <a:solidFill>
                          <a:schemeClr val="tx1">
                            <a:lumMod val="50000"/>
                          </a:schemeClr>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600" b="1" dirty="0">
                          <a:solidFill>
                            <a:schemeClr val="tx1">
                              <a:lumMod val="50000"/>
                            </a:schemeClr>
                          </a:solidFill>
                          <a:effectLst/>
                        </a:rPr>
                        <a:t>32</a:t>
                      </a:r>
                      <a:endParaRPr lang="en-GB" sz="1600" b="1" dirty="0">
                        <a:solidFill>
                          <a:schemeClr val="tx1">
                            <a:lumMod val="50000"/>
                          </a:schemeClr>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600" b="1" dirty="0">
                          <a:solidFill>
                            <a:schemeClr val="tx1">
                              <a:lumMod val="50000"/>
                            </a:schemeClr>
                          </a:solidFill>
                          <a:effectLst/>
                        </a:rPr>
                        <a:t>9</a:t>
                      </a:r>
                      <a:endParaRPr lang="en-GB" sz="1600" b="1" dirty="0">
                        <a:solidFill>
                          <a:schemeClr val="tx1">
                            <a:lumMod val="50000"/>
                          </a:schemeClr>
                        </a:solidFill>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4336277"/>
                  </a:ext>
                </a:extLst>
              </a:tr>
            </a:tbl>
          </a:graphicData>
        </a:graphic>
      </p:graphicFrame>
      <p:sp>
        <p:nvSpPr>
          <p:cNvPr id="5" name="Title 1">
            <a:extLst>
              <a:ext uri="{FF2B5EF4-FFF2-40B4-BE49-F238E27FC236}">
                <a16:creationId xmlns:a16="http://schemas.microsoft.com/office/drawing/2014/main" id="{7178C4A1-2AFF-490A-8303-88FEA3F4B076}"/>
              </a:ext>
            </a:extLst>
          </p:cNvPr>
          <p:cNvSpPr txBox="1">
            <a:spLocks/>
          </p:cNvSpPr>
          <p:nvPr/>
        </p:nvSpPr>
        <p:spPr>
          <a:xfrm>
            <a:off x="502269" y="440292"/>
            <a:ext cx="7366038" cy="729720"/>
          </a:xfrm>
          <a:prstGeom prst="rect">
            <a:avLst/>
          </a:prstGeom>
        </p:spPr>
        <p:txBody>
          <a:bodyPr vert="horz" lIns="91440" tIns="45720" rIns="91440" bIns="45720" rtlCol="0" anchor="ctr">
            <a:normAutofit/>
          </a:bodyPr>
          <a:lstStyle>
            <a:lvl1pPr marL="0" indent="0" algn="l" defTabSz="457200" rtl="0" eaLnBrk="1" latinLnBrk="0" hangingPunct="1">
              <a:spcBef>
                <a:spcPct val="0"/>
              </a:spcBef>
              <a:buClr>
                <a:srgbClr val="799934"/>
              </a:buClr>
              <a:buFont typeface="Arial"/>
              <a:buNone/>
              <a:defRPr sz="3600" b="1" i="0" kern="1200">
                <a:solidFill>
                  <a:srgbClr val="555559"/>
                </a:solidFill>
                <a:latin typeface="+mj-lt"/>
                <a:ea typeface="+mj-ea"/>
                <a:cs typeface="+mj-cs"/>
              </a:defRPr>
            </a:lvl1pPr>
          </a:lstStyle>
          <a:p>
            <a:r>
              <a:rPr lang="en-GB" sz="3000" dirty="0"/>
              <a:t>Overspill threshold</a:t>
            </a:r>
          </a:p>
        </p:txBody>
      </p:sp>
      <p:pic>
        <p:nvPicPr>
          <p:cNvPr id="7" name="Picture 6">
            <a:extLst>
              <a:ext uri="{FF2B5EF4-FFF2-40B4-BE49-F238E27FC236}">
                <a16:creationId xmlns:a16="http://schemas.microsoft.com/office/drawing/2014/main" id="{982FD3BB-E525-485E-82E6-705820447F30}"/>
              </a:ext>
            </a:extLst>
          </p:cNvPr>
          <p:cNvPicPr>
            <a:picLocks noChangeAspect="1"/>
          </p:cNvPicPr>
          <p:nvPr/>
        </p:nvPicPr>
        <p:blipFill>
          <a:blip r:embed="rId2"/>
          <a:stretch>
            <a:fillRect/>
          </a:stretch>
        </p:blipFill>
        <p:spPr>
          <a:xfrm>
            <a:off x="2118238" y="2959533"/>
            <a:ext cx="1647100" cy="765105"/>
          </a:xfrm>
          <a:prstGeom prst="rect">
            <a:avLst/>
          </a:prstGeom>
        </p:spPr>
      </p:pic>
      <p:pic>
        <p:nvPicPr>
          <p:cNvPr id="8" name="Picture 7">
            <a:extLst>
              <a:ext uri="{FF2B5EF4-FFF2-40B4-BE49-F238E27FC236}">
                <a16:creationId xmlns:a16="http://schemas.microsoft.com/office/drawing/2014/main" id="{402DD164-A3EB-4C47-84DA-937C5F8423D5}"/>
              </a:ext>
            </a:extLst>
          </p:cNvPr>
          <p:cNvPicPr>
            <a:picLocks noChangeAspect="1"/>
          </p:cNvPicPr>
          <p:nvPr/>
        </p:nvPicPr>
        <p:blipFill>
          <a:blip r:embed="rId3"/>
          <a:stretch>
            <a:fillRect/>
          </a:stretch>
        </p:blipFill>
        <p:spPr>
          <a:xfrm>
            <a:off x="2118238" y="3764411"/>
            <a:ext cx="1647100" cy="809146"/>
          </a:xfrm>
          <a:prstGeom prst="rect">
            <a:avLst/>
          </a:prstGeom>
        </p:spPr>
      </p:pic>
      <p:sp>
        <p:nvSpPr>
          <p:cNvPr id="9" name="TextBox 8">
            <a:extLst>
              <a:ext uri="{FF2B5EF4-FFF2-40B4-BE49-F238E27FC236}">
                <a16:creationId xmlns:a16="http://schemas.microsoft.com/office/drawing/2014/main" id="{C5CBC3A5-CB84-4404-A4A4-EA7E0B3F4718}"/>
              </a:ext>
            </a:extLst>
          </p:cNvPr>
          <p:cNvSpPr txBox="1"/>
          <p:nvPr/>
        </p:nvSpPr>
        <p:spPr>
          <a:xfrm>
            <a:off x="2118238" y="2959533"/>
            <a:ext cx="418704" cy="276999"/>
          </a:xfrm>
          <a:prstGeom prst="rect">
            <a:avLst/>
          </a:prstGeom>
          <a:solidFill>
            <a:schemeClr val="bg1"/>
          </a:solidFill>
          <a:ln>
            <a:solidFill>
              <a:schemeClr val="accent5">
                <a:lumMod val="50000"/>
              </a:schemeClr>
            </a:solidFill>
          </a:ln>
        </p:spPr>
        <p:txBody>
          <a:bodyPr wrap="none" rtlCol="0">
            <a:spAutoFit/>
          </a:bodyPr>
          <a:lstStyle/>
          <a:p>
            <a:r>
              <a:rPr lang="en-GB" sz="1200" dirty="0">
                <a:solidFill>
                  <a:schemeClr val="tx1">
                    <a:lumMod val="50000"/>
                  </a:schemeClr>
                </a:solidFill>
                <a:effectLst>
                  <a:outerShdw blurRad="38100" dist="38100" dir="2700000" algn="tl">
                    <a:srgbClr val="000000">
                      <a:alpha val="43137"/>
                    </a:srgbClr>
                  </a:outerShdw>
                </a:effectLst>
              </a:rPr>
              <a:t>~40</a:t>
            </a:r>
          </a:p>
        </p:txBody>
      </p:sp>
      <p:sp>
        <p:nvSpPr>
          <p:cNvPr id="10" name="TextBox 9">
            <a:extLst>
              <a:ext uri="{FF2B5EF4-FFF2-40B4-BE49-F238E27FC236}">
                <a16:creationId xmlns:a16="http://schemas.microsoft.com/office/drawing/2014/main" id="{05F6B397-B154-4330-83A5-43D916310699}"/>
              </a:ext>
            </a:extLst>
          </p:cNvPr>
          <p:cNvSpPr txBox="1"/>
          <p:nvPr/>
        </p:nvSpPr>
        <p:spPr>
          <a:xfrm>
            <a:off x="2118238" y="3764410"/>
            <a:ext cx="497252" cy="276999"/>
          </a:xfrm>
          <a:prstGeom prst="rect">
            <a:avLst/>
          </a:prstGeom>
          <a:solidFill>
            <a:schemeClr val="bg1"/>
          </a:solidFill>
          <a:ln>
            <a:solidFill>
              <a:schemeClr val="accent5">
                <a:lumMod val="50000"/>
              </a:schemeClr>
            </a:solidFill>
          </a:ln>
        </p:spPr>
        <p:txBody>
          <a:bodyPr wrap="none" rtlCol="0">
            <a:spAutoFit/>
          </a:bodyPr>
          <a:lstStyle/>
          <a:p>
            <a:r>
              <a:rPr lang="en-GB" sz="1200" dirty="0">
                <a:solidFill>
                  <a:schemeClr val="tx1">
                    <a:lumMod val="50000"/>
                  </a:schemeClr>
                </a:solidFill>
                <a:effectLst>
                  <a:outerShdw blurRad="38100" dist="38100" dir="2700000" algn="tl">
                    <a:srgbClr val="000000">
                      <a:alpha val="43137"/>
                    </a:srgbClr>
                  </a:outerShdw>
                </a:effectLst>
              </a:rPr>
              <a:t>~150</a:t>
            </a:r>
          </a:p>
        </p:txBody>
      </p:sp>
      <p:pic>
        <p:nvPicPr>
          <p:cNvPr id="11" name="Picture 10" descr="A picture containing clipart&#10;&#10;Description automatically generated">
            <a:extLst>
              <a:ext uri="{FF2B5EF4-FFF2-40B4-BE49-F238E27FC236}">
                <a16:creationId xmlns:a16="http://schemas.microsoft.com/office/drawing/2014/main" id="{EA824208-11E4-4863-A176-3C5287DB859E}"/>
              </a:ext>
            </a:extLst>
          </p:cNvPr>
          <p:cNvPicPr>
            <a:picLocks noChangeAspect="1"/>
          </p:cNvPicPr>
          <p:nvPr/>
        </p:nvPicPr>
        <p:blipFill>
          <a:blip r:embed="rId4"/>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3193933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47E0-7B0B-4CF1-A039-41C63988F484}"/>
              </a:ext>
            </a:extLst>
          </p:cNvPr>
          <p:cNvSpPr>
            <a:spLocks noGrp="1"/>
          </p:cNvSpPr>
          <p:nvPr>
            <p:ph type="title"/>
          </p:nvPr>
        </p:nvSpPr>
        <p:spPr>
          <a:xfrm>
            <a:off x="457201" y="246918"/>
            <a:ext cx="7366038" cy="729720"/>
          </a:xfrm>
        </p:spPr>
        <p:txBody>
          <a:bodyPr>
            <a:normAutofit/>
          </a:bodyPr>
          <a:lstStyle/>
          <a:p>
            <a:pPr algn="ctr"/>
            <a:r>
              <a:rPr lang="en-GB" sz="3000" dirty="0"/>
              <a:t>Conclusions</a:t>
            </a:r>
          </a:p>
        </p:txBody>
      </p:sp>
      <p:sp>
        <p:nvSpPr>
          <p:cNvPr id="3" name="Content Placeholder 2">
            <a:extLst>
              <a:ext uri="{FF2B5EF4-FFF2-40B4-BE49-F238E27FC236}">
                <a16:creationId xmlns:a16="http://schemas.microsoft.com/office/drawing/2014/main" id="{C4E63A9C-4A9D-45E6-A803-F39F2EACFF32}"/>
              </a:ext>
            </a:extLst>
          </p:cNvPr>
          <p:cNvSpPr>
            <a:spLocks noGrp="1"/>
          </p:cNvSpPr>
          <p:nvPr>
            <p:ph idx="1"/>
          </p:nvPr>
        </p:nvSpPr>
        <p:spPr>
          <a:xfrm>
            <a:off x="115746" y="1310466"/>
            <a:ext cx="9028253" cy="5132563"/>
          </a:xfrm>
        </p:spPr>
        <p:txBody>
          <a:bodyPr>
            <a:noAutofit/>
          </a:bodyPr>
          <a:lstStyle/>
          <a:p>
            <a:r>
              <a:rPr lang="en-GB" sz="2400" dirty="0"/>
              <a:t>Post-restoration responses: </a:t>
            </a:r>
          </a:p>
          <a:p>
            <a:pPr marL="857250" lvl="1" indent="-457200">
              <a:buFont typeface="+mj-lt"/>
              <a:buAutoNum type="arabicPeriod"/>
            </a:pPr>
            <a:r>
              <a:rPr lang="en-GB" sz="2400" dirty="0"/>
              <a:t>Channel aggradation, erosion of lowered embankment and development of a more natural shape.</a:t>
            </a:r>
          </a:p>
          <a:p>
            <a:pPr marL="857250" lvl="1" indent="-457200">
              <a:buFont typeface="+mj-lt"/>
              <a:buAutoNum type="arabicPeriod"/>
            </a:pPr>
            <a:r>
              <a:rPr lang="en-GB" sz="2400" dirty="0"/>
              <a:t>Overspill threshold discharge for backwater connection is ~70% lower.</a:t>
            </a:r>
          </a:p>
          <a:p>
            <a:pPr marL="857250" lvl="1" indent="-457200">
              <a:buFont typeface="+mj-lt"/>
              <a:buAutoNum type="arabicPeriod"/>
            </a:pPr>
            <a:r>
              <a:rPr lang="en-GB" sz="2400" dirty="0"/>
              <a:t>For a given discharge, overspill WSE is higher due to improved connectivity.  Event response times are site-dependant.</a:t>
            </a:r>
          </a:p>
          <a:p>
            <a:pPr marL="857250" lvl="1" indent="-457200">
              <a:buFont typeface="+mj-lt"/>
              <a:buAutoNum type="arabicPeriod"/>
            </a:pPr>
            <a:r>
              <a:rPr lang="en-GB" sz="2400" dirty="0"/>
              <a:t>Annual median water table levels were 4-9 cm higher despite lower annual median river flows. </a:t>
            </a:r>
          </a:p>
          <a:p>
            <a:r>
              <a:rPr lang="en-GB" sz="2400" dirty="0"/>
              <a:t>Improved floodplain connectivity could affect floodplain hydro-ecology, maintain baseflows and attenuate moderate floods.</a:t>
            </a:r>
          </a:p>
        </p:txBody>
      </p:sp>
      <p:pic>
        <p:nvPicPr>
          <p:cNvPr id="4" name="Picture 3" descr="A picture containing clipart&#10;&#10;Description automatically generated">
            <a:extLst>
              <a:ext uri="{FF2B5EF4-FFF2-40B4-BE49-F238E27FC236}">
                <a16:creationId xmlns:a16="http://schemas.microsoft.com/office/drawing/2014/main" id="{773B4105-9834-434E-9FC8-328A7D27A624}"/>
              </a:ext>
            </a:extLst>
          </p:cNvPr>
          <p:cNvPicPr>
            <a:picLocks noChangeAspect="1"/>
          </p:cNvPicPr>
          <p:nvPr/>
        </p:nvPicPr>
        <p:blipFill>
          <a:blip r:embed="rId2"/>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3275583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1372" y="4556205"/>
            <a:ext cx="6271595" cy="1197088"/>
          </a:xfrm>
        </p:spPr>
        <p:txBody>
          <a:bodyPr>
            <a:normAutofit/>
          </a:bodyPr>
          <a:lstStyle/>
          <a:p>
            <a:r>
              <a:rPr lang="en-US" sz="2000" dirty="0"/>
              <a:t>Thank you for your attention</a:t>
            </a:r>
            <a:br>
              <a:rPr lang="en-US" sz="2000" dirty="0"/>
            </a:br>
            <a:r>
              <a:rPr lang="en-US" sz="2000" dirty="0"/>
              <a:t>stephen.addy@hutton.ac.uk</a:t>
            </a:r>
          </a:p>
        </p:txBody>
      </p:sp>
      <p:pic>
        <p:nvPicPr>
          <p:cNvPr id="2" name="output_BmdqHI">
            <a:hlinkClick r:id="" action="ppaction://media"/>
            <a:extLst>
              <a:ext uri="{FF2B5EF4-FFF2-40B4-BE49-F238E27FC236}">
                <a16:creationId xmlns:a16="http://schemas.microsoft.com/office/drawing/2014/main" id="{86759E10-BA92-48A5-911B-ACB3D4C447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508" y="506513"/>
            <a:ext cx="5732584" cy="4294462"/>
          </a:xfrm>
          <a:prstGeom prst="rect">
            <a:avLst/>
          </a:prstGeom>
        </p:spPr>
      </p:pic>
      <p:sp>
        <p:nvSpPr>
          <p:cNvPr id="5" name="Title 5">
            <a:extLst>
              <a:ext uri="{FF2B5EF4-FFF2-40B4-BE49-F238E27FC236}">
                <a16:creationId xmlns:a16="http://schemas.microsoft.com/office/drawing/2014/main" id="{6C7D2CB6-296E-47A9-94E9-216BEA73EDB6}"/>
              </a:ext>
            </a:extLst>
          </p:cNvPr>
          <p:cNvSpPr txBox="1">
            <a:spLocks/>
          </p:cNvSpPr>
          <p:nvPr/>
        </p:nvSpPr>
        <p:spPr>
          <a:xfrm>
            <a:off x="5943600" y="1104707"/>
            <a:ext cx="3200400" cy="4545065"/>
          </a:xfrm>
          <a:prstGeom prst="rect">
            <a:avLst/>
          </a:prstGeom>
        </p:spPr>
        <p:txBody>
          <a:bodyPr vert="horz" lIns="91440" tIns="45720" rIns="91440" bIns="45720" rtlCol="0" anchor="ctr">
            <a:normAutofit/>
          </a:bodyPr>
          <a:lstStyle>
            <a:lvl1pPr marL="0" indent="0" algn="l" defTabSz="457200" rtl="0" eaLnBrk="1" latinLnBrk="0" hangingPunct="1">
              <a:spcBef>
                <a:spcPct val="0"/>
              </a:spcBef>
              <a:buClr>
                <a:srgbClr val="799934"/>
              </a:buClr>
              <a:buFont typeface="Arial"/>
              <a:buNone/>
              <a:defRPr sz="2400" b="0" i="0" kern="1200">
                <a:solidFill>
                  <a:srgbClr val="555559"/>
                </a:solidFill>
                <a:latin typeface="+mj-lt"/>
                <a:ea typeface="+mj-ea"/>
                <a:cs typeface="+mj-cs"/>
              </a:defRPr>
            </a:lvl1pPr>
          </a:lstStyle>
          <a:p>
            <a:r>
              <a:rPr lang="en-US" sz="1800" b="1" dirty="0"/>
              <a:t>Acknowledgements</a:t>
            </a:r>
            <a:br>
              <a:rPr lang="en-US" sz="1800" dirty="0"/>
            </a:br>
            <a:r>
              <a:rPr lang="en-GB" sz="1800" dirty="0"/>
              <a:t>This study was funded by the Rural and Environmental Science and Analytical Services (RESAS) division of the Scottish Government.</a:t>
            </a:r>
            <a:r>
              <a:rPr lang="en-US" sz="1800" dirty="0"/>
              <a:t>  Mar Lodge Estate are thanked for access.  SEPA supplied discharge and rainfall data.  Numerous students and staff from the James Hutton Institute assisted with fieldwork.  Restoration funded by EU Life Project: ‘Pearls in Peril’.</a:t>
            </a:r>
          </a:p>
        </p:txBody>
      </p:sp>
      <p:pic>
        <p:nvPicPr>
          <p:cNvPr id="7" name="Picture 6" descr="A picture containing clipart&#10;&#10;Description automatically generated">
            <a:extLst>
              <a:ext uri="{FF2B5EF4-FFF2-40B4-BE49-F238E27FC236}">
                <a16:creationId xmlns:a16="http://schemas.microsoft.com/office/drawing/2014/main" id="{270DE18E-A835-48B3-8D1B-9C35AFB15DE7}"/>
              </a:ext>
            </a:extLst>
          </p:cNvPr>
          <p:cNvPicPr>
            <a:picLocks noChangeAspect="1"/>
          </p:cNvPicPr>
          <p:nvPr/>
        </p:nvPicPr>
        <p:blipFill>
          <a:blip r:embed="rId6"/>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24907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15045-9F68-4DAC-9756-439EB9868309}"/>
              </a:ext>
            </a:extLst>
          </p:cNvPr>
          <p:cNvSpPr>
            <a:spLocks noGrp="1"/>
          </p:cNvSpPr>
          <p:nvPr>
            <p:ph type="title"/>
          </p:nvPr>
        </p:nvSpPr>
        <p:spPr/>
        <p:txBody>
          <a:bodyPr>
            <a:normAutofit/>
          </a:bodyPr>
          <a:lstStyle/>
          <a:p>
            <a:r>
              <a:rPr lang="en-GB" sz="3000" dirty="0"/>
              <a:t>Background</a:t>
            </a:r>
          </a:p>
        </p:txBody>
      </p:sp>
      <p:sp>
        <p:nvSpPr>
          <p:cNvPr id="3" name="Content Placeholder 2">
            <a:extLst>
              <a:ext uri="{FF2B5EF4-FFF2-40B4-BE49-F238E27FC236}">
                <a16:creationId xmlns:a16="http://schemas.microsoft.com/office/drawing/2014/main" id="{8632484E-6664-4DA6-95B3-DF7D98BF42FA}"/>
              </a:ext>
            </a:extLst>
          </p:cNvPr>
          <p:cNvSpPr>
            <a:spLocks noGrp="1"/>
          </p:cNvSpPr>
          <p:nvPr>
            <p:ph idx="1"/>
          </p:nvPr>
        </p:nvSpPr>
        <p:spPr>
          <a:xfrm>
            <a:off x="221226" y="1581151"/>
            <a:ext cx="4735384" cy="4525963"/>
          </a:xfrm>
        </p:spPr>
        <p:txBody>
          <a:bodyPr>
            <a:normAutofit fontScale="92500" lnSpcReduction="10000"/>
          </a:bodyPr>
          <a:lstStyle/>
          <a:p>
            <a:r>
              <a:rPr lang="en-GB" sz="2400" dirty="0"/>
              <a:t>Naturally functioning floodplains are important for river ecosystem integrity (e.g. </a:t>
            </a:r>
            <a:r>
              <a:rPr lang="en-GB" sz="2400" dirty="0" err="1"/>
              <a:t>Tockner</a:t>
            </a:r>
            <a:r>
              <a:rPr lang="en-GB" sz="2400" dirty="0"/>
              <a:t> and Stanford, 2002).</a:t>
            </a:r>
          </a:p>
          <a:p>
            <a:endParaRPr lang="en-GB" sz="2400" dirty="0"/>
          </a:p>
          <a:p>
            <a:r>
              <a:rPr lang="en-GB" sz="2400" dirty="0"/>
              <a:t>Floodplain reconnection is needed to restore functions but case studies remain rare.</a:t>
            </a:r>
          </a:p>
          <a:p>
            <a:endParaRPr lang="en-GB" sz="2400" dirty="0"/>
          </a:p>
          <a:p>
            <a:r>
              <a:rPr lang="en-GB" sz="2400" dirty="0"/>
              <a:t>River Dee: good ecological status but morphology often unnatural due to engineering.  Flooding is also an issue.</a:t>
            </a:r>
          </a:p>
          <a:p>
            <a:endParaRPr lang="en-GB" sz="2400" dirty="0"/>
          </a:p>
          <a:p>
            <a:endParaRPr lang="en-GB" sz="2400" dirty="0"/>
          </a:p>
        </p:txBody>
      </p:sp>
      <p:pic>
        <p:nvPicPr>
          <p:cNvPr id="4" name="Picture 2" descr="C:\Random Photos\Dee_pics\IMG_2198.JPG">
            <a:extLst>
              <a:ext uri="{FF2B5EF4-FFF2-40B4-BE49-F238E27FC236}">
                <a16:creationId xmlns:a16="http://schemas.microsoft.com/office/drawing/2014/main" id="{D149E28B-9371-4CDA-AC26-7DC0F0E39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57" r="12938"/>
          <a:stretch/>
        </p:blipFill>
        <p:spPr bwMode="auto">
          <a:xfrm>
            <a:off x="5192584" y="1581151"/>
            <a:ext cx="3197183" cy="41412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081DD4-25E6-499C-B89A-36DA6BA67AFC}"/>
              </a:ext>
            </a:extLst>
          </p:cNvPr>
          <p:cNvSpPr txBox="1"/>
          <p:nvPr/>
        </p:nvSpPr>
        <p:spPr>
          <a:xfrm>
            <a:off x="5192584" y="5719388"/>
            <a:ext cx="4219589" cy="338554"/>
          </a:xfrm>
          <a:prstGeom prst="rect">
            <a:avLst/>
          </a:prstGeom>
          <a:noFill/>
        </p:spPr>
        <p:txBody>
          <a:bodyPr wrap="square" rtlCol="0">
            <a:spAutoFit/>
          </a:bodyPr>
          <a:lstStyle/>
          <a:p>
            <a:r>
              <a:rPr lang="en-GB" sz="1600" b="1" dirty="0">
                <a:latin typeface="Calibri"/>
                <a:cs typeface="Calibri"/>
              </a:rPr>
              <a:t>Upper River Dee, NE Scotland</a:t>
            </a:r>
            <a:endParaRPr lang="en-GB" sz="1600" b="1" baseline="30000" dirty="0">
              <a:latin typeface="Calibri"/>
              <a:cs typeface="Calibri"/>
            </a:endParaRPr>
          </a:p>
        </p:txBody>
      </p:sp>
      <p:pic>
        <p:nvPicPr>
          <p:cNvPr id="6" name="Picture 5" descr="A picture containing clipart&#10;&#10;Description automatically generated">
            <a:extLst>
              <a:ext uri="{FF2B5EF4-FFF2-40B4-BE49-F238E27FC236}">
                <a16:creationId xmlns:a16="http://schemas.microsoft.com/office/drawing/2014/main" id="{4F147E47-3931-437A-A477-18F3AD950F50}"/>
              </a:ext>
            </a:extLst>
          </p:cNvPr>
          <p:cNvPicPr>
            <a:picLocks noChangeAspect="1"/>
          </p:cNvPicPr>
          <p:nvPr/>
        </p:nvPicPr>
        <p:blipFill>
          <a:blip r:embed="rId4"/>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2326824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F9E8-E8D4-4F66-8F05-2464526F2F42}"/>
              </a:ext>
            </a:extLst>
          </p:cNvPr>
          <p:cNvSpPr>
            <a:spLocks noGrp="1"/>
          </p:cNvSpPr>
          <p:nvPr>
            <p:ph type="title"/>
          </p:nvPr>
        </p:nvSpPr>
        <p:spPr/>
        <p:txBody>
          <a:bodyPr>
            <a:normAutofit/>
          </a:bodyPr>
          <a:lstStyle/>
          <a:p>
            <a:r>
              <a:rPr lang="en-GB" sz="3000" dirty="0"/>
              <a:t>Study site</a:t>
            </a:r>
          </a:p>
        </p:txBody>
      </p:sp>
      <p:sp>
        <p:nvSpPr>
          <p:cNvPr id="3" name="Content Placeholder 2">
            <a:extLst>
              <a:ext uri="{FF2B5EF4-FFF2-40B4-BE49-F238E27FC236}">
                <a16:creationId xmlns:a16="http://schemas.microsoft.com/office/drawing/2014/main" id="{B477AA35-DF22-4E06-AFD7-F3A40F02C738}"/>
              </a:ext>
            </a:extLst>
          </p:cNvPr>
          <p:cNvSpPr>
            <a:spLocks noGrp="1"/>
          </p:cNvSpPr>
          <p:nvPr>
            <p:ph idx="1"/>
          </p:nvPr>
        </p:nvSpPr>
        <p:spPr/>
        <p:txBody>
          <a:bodyPr/>
          <a:lstStyle/>
          <a:p>
            <a:endParaRPr lang="en-GB"/>
          </a:p>
        </p:txBody>
      </p:sp>
      <p:pic>
        <p:nvPicPr>
          <p:cNvPr id="4" name="Picture 1046" descr="Mar_Lodge_flow_accum_map">
            <a:extLst>
              <a:ext uri="{FF2B5EF4-FFF2-40B4-BE49-F238E27FC236}">
                <a16:creationId xmlns:a16="http://schemas.microsoft.com/office/drawing/2014/main" id="{499BC3FF-1242-4340-A7D6-63776F946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82245"/>
            <a:ext cx="8039100" cy="560660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1">
            <a:extLst>
              <a:ext uri="{FF2B5EF4-FFF2-40B4-BE49-F238E27FC236}">
                <a16:creationId xmlns:a16="http://schemas.microsoft.com/office/drawing/2014/main" id="{61E628AB-6550-4B37-88B1-A7A20C44C0DD}"/>
              </a:ext>
            </a:extLst>
          </p:cNvPr>
          <p:cNvSpPr txBox="1">
            <a:spLocks noChangeArrowheads="1"/>
          </p:cNvSpPr>
          <p:nvPr/>
        </p:nvSpPr>
        <p:spPr bwMode="auto">
          <a:xfrm>
            <a:off x="1882321" y="4633091"/>
            <a:ext cx="2540036" cy="179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600" b="1" dirty="0">
                <a:solidFill>
                  <a:srgbClr val="FFFFFF"/>
                </a:solidFill>
                <a:latin typeface="Calibri" pitchFamily="34" charset="0"/>
                <a:ea typeface="Calibri" pitchFamily="34" charset="0"/>
                <a:cs typeface="Times New Roman" pitchFamily="18" charset="0"/>
              </a:rPr>
              <a:t>R</a:t>
            </a:r>
            <a:r>
              <a:rPr kumimoji="0" lang="en-GB" altLang="en-US"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rPr>
              <a:t>estoration site</a:t>
            </a:r>
            <a:endParaRPr kumimoji="0" lang="en-GB" altLang="en-US" sz="1600" b="1" i="0" u="none" strike="noStrike" cap="none" normalizeH="0" baseline="0" dirty="0">
              <a:ln>
                <a:noFill/>
              </a:ln>
              <a:solidFill>
                <a:schemeClr val="tx1"/>
              </a:solidFill>
              <a:effectLst/>
              <a:latin typeface="Arial" pitchFamily="34" charset="0"/>
              <a:cs typeface="Arial" pitchFamily="34" charset="0"/>
            </a:endParaRPr>
          </a:p>
        </p:txBody>
      </p:sp>
      <p:sp>
        <p:nvSpPr>
          <p:cNvPr id="7" name="Text Box 12">
            <a:extLst>
              <a:ext uri="{FF2B5EF4-FFF2-40B4-BE49-F238E27FC236}">
                <a16:creationId xmlns:a16="http://schemas.microsoft.com/office/drawing/2014/main" id="{7F7E0B31-A262-4683-B5FB-DEEEE8A14B0B}"/>
              </a:ext>
            </a:extLst>
          </p:cNvPr>
          <p:cNvSpPr txBox="1">
            <a:spLocks noChangeArrowheads="1"/>
          </p:cNvSpPr>
          <p:nvPr/>
        </p:nvSpPr>
        <p:spPr bwMode="auto">
          <a:xfrm rot="20197861">
            <a:off x="5260181" y="4029238"/>
            <a:ext cx="2204458" cy="179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FFFFFF"/>
                </a:solidFill>
                <a:effectLst/>
                <a:latin typeface="Calibri" pitchFamily="34" charset="0"/>
                <a:ea typeface="Calibri" pitchFamily="34" charset="0"/>
                <a:cs typeface="Times New Roman" pitchFamily="18" charset="0"/>
              </a:rPr>
              <a:t>River Dee</a:t>
            </a:r>
            <a:endParaRPr kumimoji="0" lang="en-US" altLang="en-US" sz="1600" b="1" i="1" u="none" strike="noStrike" cap="none" normalizeH="0" baseline="0" dirty="0">
              <a:ln>
                <a:noFill/>
              </a:ln>
              <a:solidFill>
                <a:schemeClr val="tx1"/>
              </a:solidFill>
              <a:effectLst/>
              <a:latin typeface="Arial" pitchFamily="34" charset="0"/>
              <a:cs typeface="Arial" pitchFamily="34" charset="0"/>
            </a:endParaRPr>
          </a:p>
        </p:txBody>
      </p:sp>
      <p:sp>
        <p:nvSpPr>
          <p:cNvPr id="8" name="Text Box 14">
            <a:extLst>
              <a:ext uri="{FF2B5EF4-FFF2-40B4-BE49-F238E27FC236}">
                <a16:creationId xmlns:a16="http://schemas.microsoft.com/office/drawing/2014/main" id="{1F435437-B0D8-4E29-974C-39D3F22F9DB8}"/>
              </a:ext>
            </a:extLst>
          </p:cNvPr>
          <p:cNvSpPr txBox="1">
            <a:spLocks noChangeArrowheads="1"/>
          </p:cNvSpPr>
          <p:nvPr/>
        </p:nvSpPr>
        <p:spPr bwMode="auto">
          <a:xfrm rot="20407032">
            <a:off x="4100679" y="4082323"/>
            <a:ext cx="2204458" cy="49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rPr>
              <a:t>18</a:t>
            </a:r>
            <a:r>
              <a:rPr kumimoji="0" lang="en-US" altLang="en-US" sz="1600" b="1" i="0" u="none" strike="noStrike" cap="none" normalizeH="0" baseline="30000" dirty="0">
                <a:ln>
                  <a:noFill/>
                </a:ln>
                <a:solidFill>
                  <a:srgbClr val="FFFFFF"/>
                </a:solidFill>
                <a:effectLst/>
                <a:latin typeface="Calibri" pitchFamily="34" charset="0"/>
                <a:ea typeface="Calibri" pitchFamily="34" charset="0"/>
                <a:cs typeface="Times New Roman" pitchFamily="18" charset="0"/>
              </a:rPr>
              <a:t>th</a:t>
            </a:r>
            <a:r>
              <a:rPr kumimoji="0" lang="en-US" altLang="en-US"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rPr>
              <a:t> C. </a:t>
            </a:r>
            <a:r>
              <a:rPr lang="en-US" altLang="en-US" sz="1600" b="1" dirty="0">
                <a:solidFill>
                  <a:srgbClr val="FFFFFF"/>
                </a:solidFill>
                <a:latin typeface="Calibri" pitchFamily="34" charset="0"/>
                <a:ea typeface="Calibri" pitchFamily="34" charset="0"/>
                <a:cs typeface="Times New Roman" pitchFamily="18" charset="0"/>
              </a:rPr>
              <a:t>embankment</a:t>
            </a:r>
            <a:endParaRPr kumimoji="0" lang="en-US" altLang="en-US" sz="1600" b="1" i="0" u="none" strike="noStrike" cap="none" normalizeH="0" baseline="0" dirty="0">
              <a:ln>
                <a:noFill/>
              </a:ln>
              <a:solidFill>
                <a:schemeClr val="tx1"/>
              </a:solidFill>
              <a:effectLst/>
              <a:latin typeface="Arial" pitchFamily="34" charset="0"/>
              <a:cs typeface="Arial" pitchFamily="34" charset="0"/>
            </a:endParaRPr>
          </a:p>
        </p:txBody>
      </p:sp>
      <p:sp>
        <p:nvSpPr>
          <p:cNvPr id="9" name="Text Box 11">
            <a:extLst>
              <a:ext uri="{FF2B5EF4-FFF2-40B4-BE49-F238E27FC236}">
                <a16:creationId xmlns:a16="http://schemas.microsoft.com/office/drawing/2014/main" id="{626470E2-18F5-4880-AA44-DCC946632B6F}"/>
              </a:ext>
            </a:extLst>
          </p:cNvPr>
          <p:cNvSpPr txBox="1">
            <a:spLocks noChangeArrowheads="1"/>
          </p:cNvSpPr>
          <p:nvPr/>
        </p:nvSpPr>
        <p:spPr bwMode="auto">
          <a:xfrm>
            <a:off x="3815342" y="3118042"/>
            <a:ext cx="2204458" cy="59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600" b="1" dirty="0">
                <a:solidFill>
                  <a:srgbClr val="FFFFFF"/>
                </a:solidFill>
                <a:latin typeface="Calibri" pitchFamily="34" charset="0"/>
                <a:cs typeface="Times New Roman" pitchFamily="18" charset="0"/>
              </a:rPr>
              <a:t>18</a:t>
            </a:r>
            <a:r>
              <a:rPr lang="en-GB" altLang="en-US" sz="1600" b="1" baseline="30000" dirty="0">
                <a:solidFill>
                  <a:srgbClr val="FFFFFF"/>
                </a:solidFill>
                <a:latin typeface="Calibri" pitchFamily="34" charset="0"/>
                <a:cs typeface="Times New Roman" pitchFamily="18" charset="0"/>
              </a:rPr>
              <a:t>th</a:t>
            </a:r>
            <a:r>
              <a:rPr lang="en-GB" altLang="en-US" sz="1600" b="1" dirty="0">
                <a:solidFill>
                  <a:srgbClr val="FFFFFF"/>
                </a:solidFill>
                <a:latin typeface="Calibri" pitchFamily="34" charset="0"/>
                <a:cs typeface="Times New Roman" pitchFamily="18" charset="0"/>
              </a:rPr>
              <a:t> C. drainage network</a:t>
            </a:r>
            <a:endParaRPr kumimoji="0" lang="en-GB" altLang="en-US" sz="1600" b="1" i="0" u="none" strike="noStrike" cap="none" normalizeH="0" baseline="0" dirty="0">
              <a:ln>
                <a:noFill/>
              </a:ln>
              <a:solidFill>
                <a:schemeClr val="tx1"/>
              </a:solidFill>
              <a:effectLst/>
              <a:latin typeface="Arial" pitchFamily="34" charset="0"/>
              <a:cs typeface="Arial" pitchFamily="34" charset="0"/>
            </a:endParaRPr>
          </a:p>
        </p:txBody>
      </p:sp>
      <p:sp>
        <p:nvSpPr>
          <p:cNvPr id="12" name="TextBox 11">
            <a:extLst>
              <a:ext uri="{FF2B5EF4-FFF2-40B4-BE49-F238E27FC236}">
                <a16:creationId xmlns:a16="http://schemas.microsoft.com/office/drawing/2014/main" id="{EB391A3A-AE6C-4355-88AE-5145943B39DB}"/>
              </a:ext>
            </a:extLst>
          </p:cNvPr>
          <p:cNvSpPr txBox="1"/>
          <p:nvPr/>
        </p:nvSpPr>
        <p:spPr>
          <a:xfrm>
            <a:off x="2498120" y="6418613"/>
            <a:ext cx="5998180" cy="276999"/>
          </a:xfrm>
          <a:prstGeom prst="rect">
            <a:avLst/>
          </a:prstGeom>
          <a:noFill/>
        </p:spPr>
        <p:txBody>
          <a:bodyPr wrap="none" rtlCol="0">
            <a:spAutoFit/>
          </a:bodyPr>
          <a:lstStyle/>
          <a:p>
            <a:r>
              <a:rPr lang="en-GB" sz="1200" dirty="0">
                <a:solidFill>
                  <a:schemeClr val="bg1"/>
                </a:solidFill>
              </a:rPr>
              <a:t>Aerial imagery: </a:t>
            </a:r>
            <a:r>
              <a:rPr lang="en-GB" sz="1200" dirty="0" err="1">
                <a:solidFill>
                  <a:schemeClr val="bg1"/>
                </a:solidFill>
              </a:rPr>
              <a:t>Corpyight</a:t>
            </a:r>
            <a:r>
              <a:rPr lang="en-GB" sz="1200" dirty="0">
                <a:solidFill>
                  <a:schemeClr val="bg1"/>
                </a:solidFill>
              </a:rPr>
              <a:t> </a:t>
            </a:r>
            <a:r>
              <a:rPr lang="en-GB" sz="1200" dirty="0" err="1">
                <a:solidFill>
                  <a:schemeClr val="bg1"/>
                </a:solidFill>
              </a:rPr>
              <a:t>Getmapping</a:t>
            </a:r>
            <a:r>
              <a:rPr lang="en-GB" sz="1200" dirty="0">
                <a:solidFill>
                  <a:schemeClr val="bg1"/>
                </a:solidFill>
              </a:rPr>
              <a:t> plc. 2010 DSM map courtesy of Aberdeenshire Council.</a:t>
            </a:r>
          </a:p>
        </p:txBody>
      </p:sp>
      <p:sp>
        <p:nvSpPr>
          <p:cNvPr id="13" name="TextBox 12">
            <a:extLst>
              <a:ext uri="{FF2B5EF4-FFF2-40B4-BE49-F238E27FC236}">
                <a16:creationId xmlns:a16="http://schemas.microsoft.com/office/drawing/2014/main" id="{7FBA2B92-6052-4671-8BAD-833E6F659B3E}"/>
              </a:ext>
            </a:extLst>
          </p:cNvPr>
          <p:cNvSpPr txBox="1"/>
          <p:nvPr/>
        </p:nvSpPr>
        <p:spPr>
          <a:xfrm>
            <a:off x="457201" y="5652803"/>
            <a:ext cx="1819329" cy="830997"/>
          </a:xfrm>
          <a:prstGeom prst="rect">
            <a:avLst/>
          </a:prstGeom>
          <a:noFill/>
        </p:spPr>
        <p:txBody>
          <a:bodyPr wrap="square" rtlCol="0">
            <a:spAutoFit/>
          </a:bodyPr>
          <a:lstStyle/>
          <a:p>
            <a:r>
              <a:rPr lang="en-GB" sz="1600" b="1" dirty="0">
                <a:solidFill>
                  <a:schemeClr val="bg1"/>
                </a:solidFill>
                <a:latin typeface="Calibri"/>
                <a:cs typeface="Calibri"/>
              </a:rPr>
              <a:t>Upstream catchment area: 370 km</a:t>
            </a:r>
            <a:r>
              <a:rPr lang="en-GB" sz="1600" b="1" baseline="30000" dirty="0">
                <a:solidFill>
                  <a:schemeClr val="bg1"/>
                </a:solidFill>
                <a:latin typeface="Calibri"/>
                <a:cs typeface="Calibri"/>
              </a:rPr>
              <a:t>2</a:t>
            </a:r>
          </a:p>
        </p:txBody>
      </p:sp>
      <p:sp>
        <p:nvSpPr>
          <p:cNvPr id="14" name="5-Point Star 3">
            <a:extLst>
              <a:ext uri="{FF2B5EF4-FFF2-40B4-BE49-F238E27FC236}">
                <a16:creationId xmlns:a16="http://schemas.microsoft.com/office/drawing/2014/main" id="{E130F929-CE51-4895-9ECB-069D76C37280}"/>
              </a:ext>
            </a:extLst>
          </p:cNvPr>
          <p:cNvSpPr/>
          <p:nvPr/>
        </p:nvSpPr>
        <p:spPr>
          <a:xfrm>
            <a:off x="2397669" y="4551016"/>
            <a:ext cx="467793" cy="39219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highlight>
                <a:srgbClr val="FFFF00"/>
              </a:highlight>
            </a:endParaRPr>
          </a:p>
        </p:txBody>
      </p:sp>
      <p:pic>
        <p:nvPicPr>
          <p:cNvPr id="15" name="Picture 2">
            <a:extLst>
              <a:ext uri="{FF2B5EF4-FFF2-40B4-BE49-F238E27FC236}">
                <a16:creationId xmlns:a16="http://schemas.microsoft.com/office/drawing/2014/main" id="{A3D42D45-37CB-438F-8EA4-F23E04C986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578" r="59835"/>
          <a:stretch/>
        </p:blipFill>
        <p:spPr bwMode="auto">
          <a:xfrm>
            <a:off x="457200" y="1095182"/>
            <a:ext cx="1940469" cy="2224310"/>
          </a:xfrm>
          <a:prstGeom prst="rect">
            <a:avLst/>
          </a:prstGeom>
          <a:solidFill>
            <a:schemeClr val="bg1"/>
          </a:solidFill>
          <a:ln>
            <a:solidFill>
              <a:schemeClr val="tx1"/>
            </a:solidFill>
          </a:ln>
          <a:effectLst/>
          <a:extLst/>
        </p:spPr>
      </p:pic>
      <p:cxnSp>
        <p:nvCxnSpPr>
          <p:cNvPr id="17" name="Straight Arrow Connector 16">
            <a:extLst>
              <a:ext uri="{FF2B5EF4-FFF2-40B4-BE49-F238E27FC236}">
                <a16:creationId xmlns:a16="http://schemas.microsoft.com/office/drawing/2014/main" id="{D983FB27-2AB9-4400-A677-EC275E45326C}"/>
              </a:ext>
            </a:extLst>
          </p:cNvPr>
          <p:cNvCxnSpPr>
            <a:cxnSpLocks/>
          </p:cNvCxnSpPr>
          <p:nvPr/>
        </p:nvCxnSpPr>
        <p:spPr>
          <a:xfrm flipV="1">
            <a:off x="5899150" y="4114522"/>
            <a:ext cx="241300" cy="192861"/>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2">
            <a:extLst>
              <a:ext uri="{FF2B5EF4-FFF2-40B4-BE49-F238E27FC236}">
                <a16:creationId xmlns:a16="http://schemas.microsoft.com/office/drawing/2014/main" id="{086089F8-9222-4A16-A938-C8F3FCA3D1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578" r="59835"/>
          <a:stretch/>
        </p:blipFill>
        <p:spPr bwMode="auto">
          <a:xfrm>
            <a:off x="457201" y="1082245"/>
            <a:ext cx="1940469" cy="2224310"/>
          </a:xfrm>
          <a:prstGeom prst="rect">
            <a:avLst/>
          </a:prstGeom>
          <a:solidFill>
            <a:schemeClr val="bg1"/>
          </a:solidFill>
          <a:ln>
            <a:solidFill>
              <a:schemeClr val="tx1"/>
            </a:solidFill>
          </a:ln>
          <a:effectLst/>
          <a:extLst/>
        </p:spPr>
      </p:pic>
      <p:sp>
        <p:nvSpPr>
          <p:cNvPr id="18" name="Text Box 3">
            <a:extLst>
              <a:ext uri="{FF2B5EF4-FFF2-40B4-BE49-F238E27FC236}">
                <a16:creationId xmlns:a16="http://schemas.microsoft.com/office/drawing/2014/main" id="{7C2D8210-1C4A-415E-88FA-7D1C3A098DCA}"/>
              </a:ext>
            </a:extLst>
          </p:cNvPr>
          <p:cNvSpPr txBox="1">
            <a:spLocks noChangeArrowheads="1"/>
          </p:cNvSpPr>
          <p:nvPr/>
        </p:nvSpPr>
        <p:spPr bwMode="auto">
          <a:xfrm>
            <a:off x="7261679" y="4494091"/>
            <a:ext cx="3031129" cy="122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FFFFFF"/>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BRAEMAR</a:t>
            </a:r>
            <a:endParaRPr kumimoji="0" lang="en-GB" altLang="en-US" sz="16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19" name="Straight Arrow Connector 18">
            <a:extLst>
              <a:ext uri="{FF2B5EF4-FFF2-40B4-BE49-F238E27FC236}">
                <a16:creationId xmlns:a16="http://schemas.microsoft.com/office/drawing/2014/main" id="{2B530F67-979E-44A3-9DD8-A5F74D3ED334}"/>
              </a:ext>
            </a:extLst>
          </p:cNvPr>
          <p:cNvCxnSpPr>
            <a:cxnSpLocks/>
          </p:cNvCxnSpPr>
          <p:nvPr/>
        </p:nvCxnSpPr>
        <p:spPr>
          <a:xfrm>
            <a:off x="1746688" y="1947468"/>
            <a:ext cx="884877" cy="1294031"/>
          </a:xfrm>
          <a:prstGeom prst="straightConnector1">
            <a:avLst/>
          </a:prstGeom>
          <a:ln w="190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descr="A picture containing clipart&#10;&#10;Description automatically generated">
            <a:extLst>
              <a:ext uri="{FF2B5EF4-FFF2-40B4-BE49-F238E27FC236}">
                <a16:creationId xmlns:a16="http://schemas.microsoft.com/office/drawing/2014/main" id="{B2199A7F-5112-4A80-80AD-4D67E53B3B54}"/>
              </a:ext>
            </a:extLst>
          </p:cNvPr>
          <p:cNvPicPr>
            <a:picLocks noChangeAspect="1"/>
          </p:cNvPicPr>
          <p:nvPr/>
        </p:nvPicPr>
        <p:blipFill>
          <a:blip r:embed="rId5"/>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292697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6" y="83561"/>
            <a:ext cx="7366038" cy="487425"/>
          </a:xfrm>
        </p:spPr>
        <p:txBody>
          <a:bodyPr>
            <a:noAutofit/>
          </a:bodyPr>
          <a:lstStyle/>
          <a:p>
            <a:pPr algn="ctr"/>
            <a:r>
              <a:rPr lang="en-US" sz="3000" dirty="0"/>
              <a:t>Restoration project and research aims</a:t>
            </a:r>
          </a:p>
        </p:txBody>
      </p:sp>
      <p:sp>
        <p:nvSpPr>
          <p:cNvPr id="3" name="Content Placeholder 2"/>
          <p:cNvSpPr>
            <a:spLocks noGrp="1"/>
          </p:cNvSpPr>
          <p:nvPr>
            <p:ph idx="1"/>
          </p:nvPr>
        </p:nvSpPr>
        <p:spPr>
          <a:xfrm>
            <a:off x="56386" y="614835"/>
            <a:ext cx="5624321" cy="5628329"/>
          </a:xfrm>
        </p:spPr>
        <p:txBody>
          <a:bodyPr>
            <a:noAutofit/>
          </a:bodyPr>
          <a:lstStyle/>
          <a:p>
            <a:pPr marL="0" indent="0">
              <a:buNone/>
            </a:pPr>
            <a:r>
              <a:rPr lang="en-GB" sz="2400" b="1" dirty="0"/>
              <a:t>Project aims</a:t>
            </a:r>
          </a:p>
          <a:p>
            <a:r>
              <a:rPr lang="en-GB" sz="2400" dirty="0"/>
              <a:t>To reduce flooding and erosion, improve water supply during low flows, and diversify riverine habitats.</a:t>
            </a:r>
          </a:p>
          <a:p>
            <a:endParaRPr lang="en-GB" sz="2400" dirty="0"/>
          </a:p>
          <a:p>
            <a:r>
              <a:rPr lang="en-GB" sz="2400" dirty="0"/>
              <a:t>Removal of waste and visual impact.</a:t>
            </a:r>
          </a:p>
          <a:p>
            <a:endParaRPr lang="en-US" sz="2400" dirty="0"/>
          </a:p>
          <a:p>
            <a:pPr marL="0" indent="0">
              <a:buNone/>
            </a:pPr>
            <a:r>
              <a:rPr lang="en-US" sz="2400" b="1" dirty="0"/>
              <a:t>Research questions</a:t>
            </a:r>
          </a:p>
          <a:p>
            <a:r>
              <a:rPr lang="en-GB" sz="2400" dirty="0"/>
              <a:t>How does the morphology of the main channel, floodplain and backwater change through re-connection?</a:t>
            </a:r>
          </a:p>
          <a:p>
            <a:endParaRPr lang="en-GB" sz="2400" dirty="0"/>
          </a:p>
          <a:p>
            <a:r>
              <a:rPr lang="en-GB" sz="2400" dirty="0"/>
              <a:t>How does the floodplain hydrological connectivity and water storage compare pre- and post barrier removal?</a:t>
            </a:r>
          </a:p>
        </p:txBody>
      </p:sp>
      <p:pic>
        <p:nvPicPr>
          <p:cNvPr id="10" name="Picture 9">
            <a:extLst>
              <a:ext uri="{FF2B5EF4-FFF2-40B4-BE49-F238E27FC236}">
                <a16:creationId xmlns:a16="http://schemas.microsoft.com/office/drawing/2014/main" id="{F77F3440-D17B-4832-9BD8-50460DA5DC39}"/>
              </a:ext>
            </a:extLst>
          </p:cNvPr>
          <p:cNvPicPr>
            <a:picLocks noChangeAspect="1"/>
          </p:cNvPicPr>
          <p:nvPr/>
        </p:nvPicPr>
        <p:blipFill>
          <a:blip r:embed="rId3"/>
          <a:stretch>
            <a:fillRect/>
          </a:stretch>
        </p:blipFill>
        <p:spPr>
          <a:xfrm>
            <a:off x="5623560" y="1371600"/>
            <a:ext cx="3188247" cy="2390037"/>
          </a:xfrm>
          <a:prstGeom prst="rect">
            <a:avLst/>
          </a:prstGeom>
        </p:spPr>
      </p:pic>
      <p:sp>
        <p:nvSpPr>
          <p:cNvPr id="11" name="TextBox 10">
            <a:extLst>
              <a:ext uri="{FF2B5EF4-FFF2-40B4-BE49-F238E27FC236}">
                <a16:creationId xmlns:a16="http://schemas.microsoft.com/office/drawing/2014/main" id="{219AE272-E407-4859-9E19-D2DE05F6E0FF}"/>
              </a:ext>
            </a:extLst>
          </p:cNvPr>
          <p:cNvSpPr txBox="1"/>
          <p:nvPr/>
        </p:nvSpPr>
        <p:spPr>
          <a:xfrm>
            <a:off x="5737860" y="1371600"/>
            <a:ext cx="4219589" cy="338554"/>
          </a:xfrm>
          <a:prstGeom prst="rect">
            <a:avLst/>
          </a:prstGeom>
          <a:noFill/>
        </p:spPr>
        <p:txBody>
          <a:bodyPr wrap="square" rtlCol="0">
            <a:spAutoFit/>
          </a:bodyPr>
          <a:lstStyle/>
          <a:p>
            <a:r>
              <a:rPr lang="en-GB" sz="1600" b="1" dirty="0">
                <a:latin typeface="Calibri"/>
                <a:cs typeface="Calibri"/>
              </a:rPr>
              <a:t>Aug. 2015 (pre-reconnection)</a:t>
            </a:r>
            <a:endParaRPr lang="en-GB" sz="1600" b="1" baseline="30000" dirty="0">
              <a:latin typeface="Calibri"/>
              <a:cs typeface="Calibri"/>
            </a:endParaRPr>
          </a:p>
        </p:txBody>
      </p:sp>
      <p:pic>
        <p:nvPicPr>
          <p:cNvPr id="13" name="Picture 12" descr="A truck driving down a dirt road&#10;&#10;Description automatically generated">
            <a:extLst>
              <a:ext uri="{FF2B5EF4-FFF2-40B4-BE49-F238E27FC236}">
                <a16:creationId xmlns:a16="http://schemas.microsoft.com/office/drawing/2014/main" id="{53D86F61-12A3-4B7D-AD12-D03563047A53}"/>
              </a:ext>
            </a:extLst>
          </p:cNvPr>
          <p:cNvPicPr>
            <a:picLocks noChangeAspect="1"/>
          </p:cNvPicPr>
          <p:nvPr/>
        </p:nvPicPr>
        <p:blipFill>
          <a:blip r:embed="rId4"/>
          <a:stretch>
            <a:fillRect/>
          </a:stretch>
        </p:blipFill>
        <p:spPr>
          <a:xfrm>
            <a:off x="5623560" y="3996879"/>
            <a:ext cx="3188247" cy="2126248"/>
          </a:xfrm>
          <a:prstGeom prst="rect">
            <a:avLst/>
          </a:prstGeom>
        </p:spPr>
      </p:pic>
      <p:sp>
        <p:nvSpPr>
          <p:cNvPr id="14" name="TextBox 13">
            <a:extLst>
              <a:ext uri="{FF2B5EF4-FFF2-40B4-BE49-F238E27FC236}">
                <a16:creationId xmlns:a16="http://schemas.microsoft.com/office/drawing/2014/main" id="{9A9FCE7D-2D1B-4059-9BBE-1CB08979542E}"/>
              </a:ext>
            </a:extLst>
          </p:cNvPr>
          <p:cNvSpPr txBox="1"/>
          <p:nvPr/>
        </p:nvSpPr>
        <p:spPr>
          <a:xfrm>
            <a:off x="5579109" y="3996879"/>
            <a:ext cx="4219589" cy="338554"/>
          </a:xfrm>
          <a:prstGeom prst="rect">
            <a:avLst/>
          </a:prstGeom>
          <a:noFill/>
        </p:spPr>
        <p:txBody>
          <a:bodyPr wrap="square" rtlCol="0">
            <a:spAutoFit/>
          </a:bodyPr>
          <a:lstStyle/>
          <a:p>
            <a:r>
              <a:rPr lang="en-GB" sz="1600" b="1" dirty="0">
                <a:solidFill>
                  <a:schemeClr val="bg1"/>
                </a:solidFill>
                <a:latin typeface="Calibri"/>
                <a:cs typeface="Calibri"/>
              </a:rPr>
              <a:t>Sept. 2015 (during works) </a:t>
            </a:r>
            <a:endParaRPr lang="en-GB" sz="1600" b="1" baseline="30000" dirty="0">
              <a:solidFill>
                <a:schemeClr val="bg1"/>
              </a:solidFill>
              <a:latin typeface="Calibri"/>
              <a:cs typeface="Calibri"/>
            </a:endParaRPr>
          </a:p>
        </p:txBody>
      </p:sp>
      <p:cxnSp>
        <p:nvCxnSpPr>
          <p:cNvPr id="16" name="Straight Arrow Connector 15">
            <a:extLst>
              <a:ext uri="{FF2B5EF4-FFF2-40B4-BE49-F238E27FC236}">
                <a16:creationId xmlns:a16="http://schemas.microsoft.com/office/drawing/2014/main" id="{A8C6A129-B726-49A4-BB70-64B2A4BD3B89}"/>
              </a:ext>
            </a:extLst>
          </p:cNvPr>
          <p:cNvCxnSpPr>
            <a:cxnSpLocks/>
          </p:cNvCxnSpPr>
          <p:nvPr/>
        </p:nvCxnSpPr>
        <p:spPr>
          <a:xfrm>
            <a:off x="5680710" y="1540877"/>
            <a:ext cx="0" cy="1956971"/>
          </a:xfrm>
          <a:prstGeom prst="straightConnector1">
            <a:avLst/>
          </a:prstGeom>
          <a:ln w="31750">
            <a:solidFill>
              <a:schemeClr val="bg1"/>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770A088-73E6-451D-8519-CDBAE331C67D}"/>
              </a:ext>
            </a:extLst>
          </p:cNvPr>
          <p:cNvSpPr txBox="1"/>
          <p:nvPr/>
        </p:nvSpPr>
        <p:spPr>
          <a:xfrm>
            <a:off x="5737860" y="2306851"/>
            <a:ext cx="538930" cy="369332"/>
          </a:xfrm>
          <a:prstGeom prst="rect">
            <a:avLst/>
          </a:prstGeom>
          <a:solidFill>
            <a:schemeClr val="bg1"/>
          </a:solidFill>
          <a:ln>
            <a:solidFill>
              <a:schemeClr val="tx1"/>
            </a:solidFill>
          </a:ln>
        </p:spPr>
        <p:txBody>
          <a:bodyPr wrap="none" rtlCol="0">
            <a:spAutoFit/>
          </a:bodyPr>
          <a:lstStyle/>
          <a:p>
            <a:r>
              <a:rPr lang="en-GB" dirty="0"/>
              <a:t>2 m</a:t>
            </a:r>
          </a:p>
        </p:txBody>
      </p:sp>
      <p:sp>
        <p:nvSpPr>
          <p:cNvPr id="18" name="TextBox 17">
            <a:extLst>
              <a:ext uri="{FF2B5EF4-FFF2-40B4-BE49-F238E27FC236}">
                <a16:creationId xmlns:a16="http://schemas.microsoft.com/office/drawing/2014/main" id="{C9A3B2D8-DA24-4767-B78B-E51D4111662C}"/>
              </a:ext>
            </a:extLst>
          </p:cNvPr>
          <p:cNvSpPr txBox="1"/>
          <p:nvPr/>
        </p:nvSpPr>
        <p:spPr>
          <a:xfrm>
            <a:off x="5579110" y="5920549"/>
            <a:ext cx="4219589" cy="230832"/>
          </a:xfrm>
          <a:prstGeom prst="rect">
            <a:avLst/>
          </a:prstGeom>
          <a:noFill/>
        </p:spPr>
        <p:txBody>
          <a:bodyPr wrap="square" rtlCol="0">
            <a:spAutoFit/>
          </a:bodyPr>
          <a:lstStyle/>
          <a:p>
            <a:r>
              <a:rPr lang="en-GB" sz="900" b="1" dirty="0" err="1">
                <a:solidFill>
                  <a:schemeClr val="bg1"/>
                </a:solidFill>
                <a:latin typeface="Calibri"/>
                <a:cs typeface="Calibri"/>
              </a:rPr>
              <a:t>Anke</a:t>
            </a:r>
            <a:r>
              <a:rPr lang="en-GB" sz="900" b="1" dirty="0">
                <a:solidFill>
                  <a:schemeClr val="bg1"/>
                </a:solidFill>
                <a:latin typeface="Calibri"/>
                <a:cs typeface="Calibri"/>
              </a:rPr>
              <a:t> Addy</a:t>
            </a:r>
            <a:endParaRPr lang="en-GB" sz="900" b="1" baseline="30000" dirty="0">
              <a:solidFill>
                <a:schemeClr val="bg1"/>
              </a:solidFill>
              <a:latin typeface="Calibri"/>
              <a:cs typeface="Calibri"/>
            </a:endParaRPr>
          </a:p>
        </p:txBody>
      </p:sp>
      <p:cxnSp>
        <p:nvCxnSpPr>
          <p:cNvPr id="6" name="Straight Arrow Connector 5">
            <a:extLst>
              <a:ext uri="{FF2B5EF4-FFF2-40B4-BE49-F238E27FC236}">
                <a16:creationId xmlns:a16="http://schemas.microsoft.com/office/drawing/2014/main" id="{ABAEA6FD-F3BA-4117-96D2-DA6A2F036A62}"/>
              </a:ext>
            </a:extLst>
          </p:cNvPr>
          <p:cNvCxnSpPr/>
          <p:nvPr/>
        </p:nvCxnSpPr>
        <p:spPr>
          <a:xfrm flipV="1">
            <a:off x="6672853" y="5844349"/>
            <a:ext cx="548640" cy="7620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597325E-0606-4506-8DA7-5AC5F675F2B1}"/>
              </a:ext>
            </a:extLst>
          </p:cNvPr>
          <p:cNvCxnSpPr>
            <a:cxnSpLocks/>
          </p:cNvCxnSpPr>
          <p:nvPr/>
        </p:nvCxnSpPr>
        <p:spPr>
          <a:xfrm flipH="1" flipV="1">
            <a:off x="7970047" y="2368381"/>
            <a:ext cx="396713" cy="30153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descr="A picture containing clipart&#10;&#10;Description automatically generated">
            <a:extLst>
              <a:ext uri="{FF2B5EF4-FFF2-40B4-BE49-F238E27FC236}">
                <a16:creationId xmlns:a16="http://schemas.microsoft.com/office/drawing/2014/main" id="{CA8948A0-8ABD-4F88-9EB1-CF846730C69A}"/>
              </a:ext>
            </a:extLst>
          </p:cNvPr>
          <p:cNvPicPr>
            <a:picLocks noChangeAspect="1"/>
          </p:cNvPicPr>
          <p:nvPr/>
        </p:nvPicPr>
        <p:blipFill>
          <a:blip r:embed="rId5"/>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159786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DD41AE-BDCE-4A02-A779-C13BE25853FE}"/>
              </a:ext>
            </a:extLst>
          </p:cNvPr>
          <p:cNvSpPr>
            <a:spLocks noGrp="1"/>
          </p:cNvSpPr>
          <p:nvPr>
            <p:ph idx="1"/>
          </p:nvPr>
        </p:nvSpPr>
        <p:spPr/>
        <p:txBody>
          <a:bodyPr/>
          <a:lstStyle/>
          <a:p>
            <a:endParaRPr lang="en-GB"/>
          </a:p>
        </p:txBody>
      </p:sp>
      <p:pic>
        <p:nvPicPr>
          <p:cNvPr id="24" name="Picture 2">
            <a:extLst>
              <a:ext uri="{FF2B5EF4-FFF2-40B4-BE49-F238E27FC236}">
                <a16:creationId xmlns:a16="http://schemas.microsoft.com/office/drawing/2014/main" id="{D6D20283-D528-4192-8971-8455336848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05" t="8309" r="9358" b="6588"/>
          <a:stretch/>
        </p:blipFill>
        <p:spPr bwMode="auto">
          <a:xfrm>
            <a:off x="702902" y="1014400"/>
            <a:ext cx="7738196" cy="552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a:extLst>
              <a:ext uri="{FF2B5EF4-FFF2-40B4-BE49-F238E27FC236}">
                <a16:creationId xmlns:a16="http://schemas.microsoft.com/office/drawing/2014/main" id="{2FBEB5AA-9976-4060-86CE-11BDC5D02820}"/>
              </a:ext>
            </a:extLst>
          </p:cNvPr>
          <p:cNvSpPr/>
          <p:nvPr/>
        </p:nvSpPr>
        <p:spPr>
          <a:xfrm>
            <a:off x="5436446" y="2822737"/>
            <a:ext cx="252000" cy="252000"/>
          </a:xfrm>
          <a:prstGeom prst="ellipse">
            <a:avLst/>
          </a:prstGeom>
          <a:solidFill>
            <a:srgbClr val="F79646"/>
          </a:solidFill>
          <a:ln w="25400" cap="flat" cmpd="sng" algn="ctr">
            <a:solidFill>
              <a:srgbClr val="4F81BD">
                <a:shade val="50000"/>
              </a:srgbClr>
            </a:solidFill>
            <a:prstDash val="solid"/>
          </a:ln>
          <a:effectLst/>
        </p:spPr>
        <p:txBody>
          <a:bodyPr rtlCol="0" anchor="ctr"/>
          <a:lstStyle/>
          <a:p>
            <a:pPr marL="0" marR="0" lvl="0" indent="0" algn="ctr" defTabSz="2087941"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6ADD4733-11F4-4C57-A438-19A264E4B97E}"/>
              </a:ext>
            </a:extLst>
          </p:cNvPr>
          <p:cNvSpPr/>
          <p:nvPr/>
        </p:nvSpPr>
        <p:spPr>
          <a:xfrm>
            <a:off x="5039257" y="1814501"/>
            <a:ext cx="252000" cy="25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marL="0" marR="0" lvl="0" indent="0" algn="ctr" defTabSz="2087941"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9C21AE55-4A4D-4F4E-B538-6F64AF9B411C}"/>
              </a:ext>
            </a:extLst>
          </p:cNvPr>
          <p:cNvSpPr txBox="1"/>
          <p:nvPr/>
        </p:nvSpPr>
        <p:spPr>
          <a:xfrm>
            <a:off x="1007269" y="5226936"/>
            <a:ext cx="1847761" cy="830997"/>
          </a:xfrm>
          <a:prstGeom prst="rect">
            <a:avLst/>
          </a:prstGeom>
          <a:noFill/>
        </p:spPr>
        <p:txBody>
          <a:bodyPr wrap="square" rtlCol="0">
            <a:spAutoFit/>
          </a:bodyPr>
          <a:lstStyle/>
          <a:p>
            <a:r>
              <a:rPr lang="en-GB" sz="1600" b="1" dirty="0">
                <a:solidFill>
                  <a:prstClr val="white"/>
                </a:solidFill>
                <a:effectLst>
                  <a:outerShdw blurRad="38100" dist="38100" dir="2700000" algn="tl">
                    <a:srgbClr val="000000">
                      <a:alpha val="43137"/>
                    </a:srgbClr>
                  </a:outerShdw>
                </a:effectLst>
                <a:cs typeface="Calibri"/>
              </a:rPr>
              <a:t>Mar Lodge SEPA gauging station       3 km upstream </a:t>
            </a:r>
          </a:p>
        </p:txBody>
      </p:sp>
      <p:sp>
        <p:nvSpPr>
          <p:cNvPr id="28" name="TextBox 27">
            <a:extLst>
              <a:ext uri="{FF2B5EF4-FFF2-40B4-BE49-F238E27FC236}">
                <a16:creationId xmlns:a16="http://schemas.microsoft.com/office/drawing/2014/main" id="{02AF353E-9D19-4324-B78C-46A468019B06}"/>
              </a:ext>
            </a:extLst>
          </p:cNvPr>
          <p:cNvSpPr txBox="1"/>
          <p:nvPr/>
        </p:nvSpPr>
        <p:spPr>
          <a:xfrm>
            <a:off x="5254291" y="1771224"/>
            <a:ext cx="2081532"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ML1 (ditch WL sensor)</a:t>
            </a:r>
          </a:p>
        </p:txBody>
      </p:sp>
      <p:sp>
        <p:nvSpPr>
          <p:cNvPr id="29" name="TextBox 28">
            <a:extLst>
              <a:ext uri="{FF2B5EF4-FFF2-40B4-BE49-F238E27FC236}">
                <a16:creationId xmlns:a16="http://schemas.microsoft.com/office/drawing/2014/main" id="{FC362E27-8920-4A75-B9D2-3977FA41B4E8}"/>
              </a:ext>
            </a:extLst>
          </p:cNvPr>
          <p:cNvSpPr txBox="1"/>
          <p:nvPr/>
        </p:nvSpPr>
        <p:spPr>
          <a:xfrm>
            <a:off x="5646084" y="2779460"/>
            <a:ext cx="2525050"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ML2 (floodplain WL sensor)</a:t>
            </a:r>
          </a:p>
        </p:txBody>
      </p:sp>
      <p:sp>
        <p:nvSpPr>
          <p:cNvPr id="30" name="Oval 29">
            <a:extLst>
              <a:ext uri="{FF2B5EF4-FFF2-40B4-BE49-F238E27FC236}">
                <a16:creationId xmlns:a16="http://schemas.microsoft.com/office/drawing/2014/main" id="{222C5FD2-0235-4848-A534-CD716A54A28B}"/>
              </a:ext>
            </a:extLst>
          </p:cNvPr>
          <p:cNvSpPr/>
          <p:nvPr/>
        </p:nvSpPr>
        <p:spPr>
          <a:xfrm>
            <a:off x="4677818" y="4015249"/>
            <a:ext cx="252000" cy="25200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2087941"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C6CBFCAE-3686-4303-910D-4F81D80A93C8}"/>
              </a:ext>
            </a:extLst>
          </p:cNvPr>
          <p:cNvSpPr txBox="1"/>
          <p:nvPr/>
        </p:nvSpPr>
        <p:spPr>
          <a:xfrm>
            <a:off x="4888040" y="3966473"/>
            <a:ext cx="2545697"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ML3 (backwater WL sensor)</a:t>
            </a:r>
          </a:p>
        </p:txBody>
      </p:sp>
      <p:sp>
        <p:nvSpPr>
          <p:cNvPr id="32" name="Isosceles Triangle 31">
            <a:extLst>
              <a:ext uri="{FF2B5EF4-FFF2-40B4-BE49-F238E27FC236}">
                <a16:creationId xmlns:a16="http://schemas.microsoft.com/office/drawing/2014/main" id="{95FC7C0F-2519-4EC1-A43A-8C64AF751A56}"/>
              </a:ext>
            </a:extLst>
          </p:cNvPr>
          <p:cNvSpPr/>
          <p:nvPr/>
        </p:nvSpPr>
        <p:spPr>
          <a:xfrm rot="14727086">
            <a:off x="3888261" y="4632508"/>
            <a:ext cx="288032" cy="432048"/>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2087941"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1359CD91-0C8A-43EE-87D1-9D4F6AF2639C}"/>
              </a:ext>
            </a:extLst>
          </p:cNvPr>
          <p:cNvSpPr txBox="1"/>
          <p:nvPr/>
        </p:nvSpPr>
        <p:spPr>
          <a:xfrm>
            <a:off x="1962958" y="4777862"/>
            <a:ext cx="1784143"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Time-lapse camera</a:t>
            </a:r>
          </a:p>
        </p:txBody>
      </p:sp>
      <p:sp>
        <p:nvSpPr>
          <p:cNvPr id="34" name="Oval 33">
            <a:extLst>
              <a:ext uri="{FF2B5EF4-FFF2-40B4-BE49-F238E27FC236}">
                <a16:creationId xmlns:a16="http://schemas.microsoft.com/office/drawing/2014/main" id="{7E1B0091-1504-4980-93E9-5C112F7AD2E6}"/>
              </a:ext>
            </a:extLst>
          </p:cNvPr>
          <p:cNvSpPr/>
          <p:nvPr/>
        </p:nvSpPr>
        <p:spPr>
          <a:xfrm>
            <a:off x="3702956" y="4854806"/>
            <a:ext cx="144016" cy="18466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2087941"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mn-cs"/>
            </a:endParaRPr>
          </a:p>
        </p:txBody>
      </p:sp>
      <p:cxnSp>
        <p:nvCxnSpPr>
          <p:cNvPr id="36" name="Straight Arrow Connector 35">
            <a:extLst>
              <a:ext uri="{FF2B5EF4-FFF2-40B4-BE49-F238E27FC236}">
                <a16:creationId xmlns:a16="http://schemas.microsoft.com/office/drawing/2014/main" id="{D8113BA2-FC45-416F-8BC6-98B1B58F6087}"/>
              </a:ext>
            </a:extLst>
          </p:cNvPr>
          <p:cNvCxnSpPr>
            <a:cxnSpLocks/>
          </p:cNvCxnSpPr>
          <p:nvPr/>
        </p:nvCxnSpPr>
        <p:spPr>
          <a:xfrm flipH="1">
            <a:off x="702902" y="5596267"/>
            <a:ext cx="304367" cy="164144"/>
          </a:xfrm>
          <a:prstGeom prst="straightConnector1">
            <a:avLst/>
          </a:prstGeom>
          <a:noFill/>
          <a:ln w="25400" cap="flat" cmpd="sng" algn="ctr">
            <a:solidFill>
              <a:srgbClr val="EEECE1"/>
            </a:solidFill>
            <a:prstDash val="solid"/>
            <a:tailEnd type="arrow"/>
          </a:ln>
          <a:effectLst/>
        </p:spPr>
      </p:cxnSp>
      <p:cxnSp>
        <p:nvCxnSpPr>
          <p:cNvPr id="37" name="Straight Connector 36">
            <a:extLst>
              <a:ext uri="{FF2B5EF4-FFF2-40B4-BE49-F238E27FC236}">
                <a16:creationId xmlns:a16="http://schemas.microsoft.com/office/drawing/2014/main" id="{7E07E7AC-100A-43FE-9A5F-BE23E3241B82}"/>
              </a:ext>
            </a:extLst>
          </p:cNvPr>
          <p:cNvCxnSpPr/>
          <p:nvPr/>
        </p:nvCxnSpPr>
        <p:spPr>
          <a:xfrm>
            <a:off x="3670592" y="5663079"/>
            <a:ext cx="389210" cy="424265"/>
          </a:xfrm>
          <a:prstGeom prst="line">
            <a:avLst/>
          </a:prstGeom>
          <a:noFill/>
          <a:ln w="25400" cap="flat" cmpd="sng" algn="ctr">
            <a:solidFill>
              <a:sysClr val="window" lastClr="FFFFFF"/>
            </a:solidFill>
            <a:prstDash val="sysDash"/>
          </a:ln>
          <a:effectLst>
            <a:outerShdw blurRad="40000" dist="20000" dir="5400000" rotWithShape="0">
              <a:srgbClr val="000000">
                <a:alpha val="38000"/>
              </a:srgbClr>
            </a:outerShdw>
          </a:effectLst>
        </p:spPr>
      </p:cxnSp>
      <p:sp>
        <p:nvSpPr>
          <p:cNvPr id="39" name="TextBox 38">
            <a:extLst>
              <a:ext uri="{FF2B5EF4-FFF2-40B4-BE49-F238E27FC236}">
                <a16:creationId xmlns:a16="http://schemas.microsoft.com/office/drawing/2014/main" id="{6A402A12-ADC9-4207-A7D0-F0CFB96A54A2}"/>
              </a:ext>
            </a:extLst>
          </p:cNvPr>
          <p:cNvSpPr txBox="1"/>
          <p:nvPr/>
        </p:nvSpPr>
        <p:spPr>
          <a:xfrm>
            <a:off x="4548354" y="5426130"/>
            <a:ext cx="1088760"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XS surveys</a:t>
            </a:r>
          </a:p>
        </p:txBody>
      </p:sp>
      <p:sp>
        <p:nvSpPr>
          <p:cNvPr id="41" name="TextBox 40">
            <a:extLst>
              <a:ext uri="{FF2B5EF4-FFF2-40B4-BE49-F238E27FC236}">
                <a16:creationId xmlns:a16="http://schemas.microsoft.com/office/drawing/2014/main" id="{C7A1F10F-141E-4CC5-9D1A-94D86FED658A}"/>
              </a:ext>
            </a:extLst>
          </p:cNvPr>
          <p:cNvSpPr txBox="1"/>
          <p:nvPr/>
        </p:nvSpPr>
        <p:spPr>
          <a:xfrm>
            <a:off x="3903883" y="2862755"/>
            <a:ext cx="1078950"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Backwater</a:t>
            </a:r>
          </a:p>
        </p:txBody>
      </p:sp>
      <p:sp>
        <p:nvSpPr>
          <p:cNvPr id="42" name="TextBox 41">
            <a:extLst>
              <a:ext uri="{FF2B5EF4-FFF2-40B4-BE49-F238E27FC236}">
                <a16:creationId xmlns:a16="http://schemas.microsoft.com/office/drawing/2014/main" id="{99124EC5-2CAA-4E4D-98B0-C8E088ABD8DD}"/>
              </a:ext>
            </a:extLst>
          </p:cNvPr>
          <p:cNvSpPr txBox="1"/>
          <p:nvPr/>
        </p:nvSpPr>
        <p:spPr>
          <a:xfrm rot="665626">
            <a:off x="6076860" y="4344565"/>
            <a:ext cx="1003480"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River Dee</a:t>
            </a:r>
          </a:p>
        </p:txBody>
      </p:sp>
      <p:cxnSp>
        <p:nvCxnSpPr>
          <p:cNvPr id="43" name="Straight Arrow Connector 42">
            <a:extLst>
              <a:ext uri="{FF2B5EF4-FFF2-40B4-BE49-F238E27FC236}">
                <a16:creationId xmlns:a16="http://schemas.microsoft.com/office/drawing/2014/main" id="{FA1BDB56-260F-4555-95A9-A02A5F04C25E}"/>
              </a:ext>
            </a:extLst>
          </p:cNvPr>
          <p:cNvCxnSpPr>
            <a:cxnSpLocks/>
          </p:cNvCxnSpPr>
          <p:nvPr/>
        </p:nvCxnSpPr>
        <p:spPr>
          <a:xfrm>
            <a:off x="7013458" y="4627783"/>
            <a:ext cx="420279" cy="119074"/>
          </a:xfrm>
          <a:prstGeom prst="straightConnector1">
            <a:avLst/>
          </a:prstGeom>
          <a:noFill/>
          <a:ln w="25400" cap="flat" cmpd="sng" algn="ctr">
            <a:solidFill>
              <a:srgbClr val="EEECE1"/>
            </a:solidFill>
            <a:prstDash val="solid"/>
            <a:tailEnd type="arrow"/>
          </a:ln>
          <a:effectLst/>
        </p:spPr>
      </p:cxnSp>
      <p:sp>
        <p:nvSpPr>
          <p:cNvPr id="44" name="Title 1">
            <a:extLst>
              <a:ext uri="{FF2B5EF4-FFF2-40B4-BE49-F238E27FC236}">
                <a16:creationId xmlns:a16="http://schemas.microsoft.com/office/drawing/2014/main" id="{FE5C2728-4DB2-47FA-828C-487D6A1A549B}"/>
              </a:ext>
            </a:extLst>
          </p:cNvPr>
          <p:cNvSpPr txBox="1">
            <a:spLocks/>
          </p:cNvSpPr>
          <p:nvPr/>
        </p:nvSpPr>
        <p:spPr>
          <a:xfrm>
            <a:off x="609601" y="371822"/>
            <a:ext cx="7366038" cy="729720"/>
          </a:xfrm>
          <a:prstGeom prst="rect">
            <a:avLst/>
          </a:prstGeom>
        </p:spPr>
        <p:txBody>
          <a:bodyPr vert="horz" lIns="91440" tIns="45720" rIns="91440" bIns="45720" rtlCol="0" anchor="ctr">
            <a:normAutofit/>
          </a:bodyPr>
          <a:lstStyle>
            <a:lvl1pPr marL="0" indent="0" algn="l" defTabSz="457200" rtl="0" eaLnBrk="1" latinLnBrk="0" hangingPunct="1">
              <a:spcBef>
                <a:spcPct val="0"/>
              </a:spcBef>
              <a:buClr>
                <a:srgbClr val="799934"/>
              </a:buClr>
              <a:buFont typeface="Arial"/>
              <a:buNone/>
              <a:defRPr sz="3600" b="1" i="0" kern="1200">
                <a:solidFill>
                  <a:srgbClr val="555559"/>
                </a:solidFill>
                <a:latin typeface="+mj-lt"/>
                <a:ea typeface="+mj-ea"/>
                <a:cs typeface="+mj-cs"/>
              </a:defRPr>
            </a:lvl1pPr>
          </a:lstStyle>
          <a:p>
            <a:r>
              <a:rPr lang="en-GB" sz="3000" dirty="0"/>
              <a:t>Monitoring (2013-onwards)</a:t>
            </a:r>
          </a:p>
        </p:txBody>
      </p:sp>
      <p:cxnSp>
        <p:nvCxnSpPr>
          <p:cNvPr id="45" name="Straight Connector 44">
            <a:extLst>
              <a:ext uri="{FF2B5EF4-FFF2-40B4-BE49-F238E27FC236}">
                <a16:creationId xmlns:a16="http://schemas.microsoft.com/office/drawing/2014/main" id="{5B32DAB1-523E-48C0-A5D5-3E52F82CAE22}"/>
              </a:ext>
            </a:extLst>
          </p:cNvPr>
          <p:cNvCxnSpPr/>
          <p:nvPr/>
        </p:nvCxnSpPr>
        <p:spPr>
          <a:xfrm>
            <a:off x="4072114" y="5251569"/>
            <a:ext cx="389210" cy="424265"/>
          </a:xfrm>
          <a:prstGeom prst="line">
            <a:avLst/>
          </a:prstGeom>
          <a:noFill/>
          <a:ln w="25400" cap="flat" cmpd="sng" algn="ctr">
            <a:solidFill>
              <a:sysClr val="window" lastClr="FFFFFF"/>
            </a:solidFill>
            <a:prstDash val="sysDash"/>
          </a:ln>
          <a:effectLst>
            <a:outerShdw blurRad="40000" dist="20000" dir="5400000" rotWithShape="0">
              <a:srgbClr val="000000">
                <a:alpha val="38000"/>
              </a:srgbClr>
            </a:outerShdw>
          </a:effectLst>
        </p:spPr>
      </p:cxnSp>
      <p:cxnSp>
        <p:nvCxnSpPr>
          <p:cNvPr id="46" name="Straight Connector 45">
            <a:extLst>
              <a:ext uri="{FF2B5EF4-FFF2-40B4-BE49-F238E27FC236}">
                <a16:creationId xmlns:a16="http://schemas.microsoft.com/office/drawing/2014/main" id="{D77CC0F1-3B98-4C2E-93BA-A43707949161}"/>
              </a:ext>
            </a:extLst>
          </p:cNvPr>
          <p:cNvCxnSpPr/>
          <p:nvPr/>
        </p:nvCxnSpPr>
        <p:spPr>
          <a:xfrm>
            <a:off x="4417129" y="4932466"/>
            <a:ext cx="389210" cy="424265"/>
          </a:xfrm>
          <a:prstGeom prst="line">
            <a:avLst/>
          </a:prstGeom>
          <a:noFill/>
          <a:ln w="25400" cap="flat" cmpd="sng" algn="ctr">
            <a:solidFill>
              <a:sysClr val="window" lastClr="FFFFFF"/>
            </a:solidFill>
            <a:prstDash val="sysDash"/>
          </a:ln>
          <a:effectLst>
            <a:outerShdw blurRad="40000" dist="20000" dir="5400000" rotWithShape="0">
              <a:srgbClr val="000000">
                <a:alpha val="38000"/>
              </a:srgbClr>
            </a:outerShdw>
          </a:effectLst>
        </p:spPr>
      </p:cxnSp>
      <p:cxnSp>
        <p:nvCxnSpPr>
          <p:cNvPr id="47" name="Straight Connector 46">
            <a:extLst>
              <a:ext uri="{FF2B5EF4-FFF2-40B4-BE49-F238E27FC236}">
                <a16:creationId xmlns:a16="http://schemas.microsoft.com/office/drawing/2014/main" id="{B0E3C705-1B07-4404-B318-E44E8EA27416}"/>
              </a:ext>
            </a:extLst>
          </p:cNvPr>
          <p:cNvCxnSpPr/>
          <p:nvPr/>
        </p:nvCxnSpPr>
        <p:spPr>
          <a:xfrm>
            <a:off x="4844652" y="4640354"/>
            <a:ext cx="389210" cy="424265"/>
          </a:xfrm>
          <a:prstGeom prst="line">
            <a:avLst/>
          </a:prstGeom>
          <a:noFill/>
          <a:ln w="25400" cap="flat" cmpd="sng" algn="ctr">
            <a:solidFill>
              <a:sysClr val="window" lastClr="FFFFFF"/>
            </a:solidFill>
            <a:prstDash val="sysDash"/>
          </a:ln>
          <a:effectLst>
            <a:outerShdw blurRad="40000" dist="20000" dir="5400000" rotWithShape="0">
              <a:srgbClr val="000000">
                <a:alpha val="38000"/>
              </a:srgbClr>
            </a:outerShdw>
          </a:effectLst>
        </p:spPr>
      </p:cxnSp>
      <p:cxnSp>
        <p:nvCxnSpPr>
          <p:cNvPr id="48" name="Straight Connector 47">
            <a:extLst>
              <a:ext uri="{FF2B5EF4-FFF2-40B4-BE49-F238E27FC236}">
                <a16:creationId xmlns:a16="http://schemas.microsoft.com/office/drawing/2014/main" id="{3AD87B2B-F94F-40A8-916A-AA5DDA55D33F}"/>
              </a:ext>
            </a:extLst>
          </p:cNvPr>
          <p:cNvCxnSpPr>
            <a:cxnSpLocks/>
          </p:cNvCxnSpPr>
          <p:nvPr/>
        </p:nvCxnSpPr>
        <p:spPr>
          <a:xfrm>
            <a:off x="5204358" y="4364064"/>
            <a:ext cx="307799" cy="439621"/>
          </a:xfrm>
          <a:prstGeom prst="line">
            <a:avLst/>
          </a:prstGeom>
          <a:noFill/>
          <a:ln w="25400" cap="flat" cmpd="sng" algn="ctr">
            <a:solidFill>
              <a:sysClr val="window" lastClr="FFFFFF"/>
            </a:solidFill>
            <a:prstDash val="sysDash"/>
          </a:ln>
          <a:effectLst>
            <a:outerShdw blurRad="40000" dist="20000" dir="5400000" rotWithShape="0">
              <a:srgbClr val="000000">
                <a:alpha val="38000"/>
              </a:srgbClr>
            </a:outerShdw>
          </a:effectLst>
        </p:spPr>
      </p:cxnSp>
      <p:cxnSp>
        <p:nvCxnSpPr>
          <p:cNvPr id="49" name="Straight Connector 48">
            <a:extLst>
              <a:ext uri="{FF2B5EF4-FFF2-40B4-BE49-F238E27FC236}">
                <a16:creationId xmlns:a16="http://schemas.microsoft.com/office/drawing/2014/main" id="{7F56CA3A-EF98-4DD3-8771-DA1B85F55606}"/>
              </a:ext>
            </a:extLst>
          </p:cNvPr>
          <p:cNvCxnSpPr>
            <a:cxnSpLocks/>
          </p:cNvCxnSpPr>
          <p:nvPr/>
        </p:nvCxnSpPr>
        <p:spPr>
          <a:xfrm>
            <a:off x="4548354" y="4014306"/>
            <a:ext cx="434479" cy="22909"/>
          </a:xfrm>
          <a:prstGeom prst="line">
            <a:avLst/>
          </a:prstGeom>
          <a:noFill/>
          <a:ln w="25400" cap="flat" cmpd="sng" algn="ctr">
            <a:solidFill>
              <a:sysClr val="window" lastClr="FFFFFF"/>
            </a:solidFill>
            <a:prstDash val="sysDash"/>
          </a:ln>
          <a:effectLst>
            <a:outerShdw blurRad="40000" dist="20000" dir="5400000" rotWithShape="0">
              <a:srgbClr val="000000">
                <a:alpha val="38000"/>
              </a:srgbClr>
            </a:outerShdw>
          </a:effectLst>
        </p:spPr>
      </p:cxnSp>
      <p:cxnSp>
        <p:nvCxnSpPr>
          <p:cNvPr id="50" name="Straight Connector 49">
            <a:extLst>
              <a:ext uri="{FF2B5EF4-FFF2-40B4-BE49-F238E27FC236}">
                <a16:creationId xmlns:a16="http://schemas.microsoft.com/office/drawing/2014/main" id="{32CC6F9E-3C38-4E69-AE4A-4E2607A26706}"/>
              </a:ext>
            </a:extLst>
          </p:cNvPr>
          <p:cNvCxnSpPr>
            <a:cxnSpLocks/>
          </p:cNvCxnSpPr>
          <p:nvPr/>
        </p:nvCxnSpPr>
        <p:spPr>
          <a:xfrm>
            <a:off x="4535950" y="3698192"/>
            <a:ext cx="490903" cy="18952"/>
          </a:xfrm>
          <a:prstGeom prst="line">
            <a:avLst/>
          </a:prstGeom>
          <a:noFill/>
          <a:ln w="25400" cap="flat" cmpd="sng" algn="ctr">
            <a:solidFill>
              <a:sysClr val="window" lastClr="FFFFFF"/>
            </a:solidFill>
            <a:prstDash val="sysDash"/>
          </a:ln>
          <a:effectLst>
            <a:outerShdw blurRad="40000" dist="20000" dir="5400000" rotWithShape="0">
              <a:srgbClr val="000000">
                <a:alpha val="38000"/>
              </a:srgbClr>
            </a:outerShdw>
          </a:effectLst>
        </p:spPr>
      </p:cxnSp>
      <p:cxnSp>
        <p:nvCxnSpPr>
          <p:cNvPr id="51" name="Straight Connector 50">
            <a:extLst>
              <a:ext uri="{FF2B5EF4-FFF2-40B4-BE49-F238E27FC236}">
                <a16:creationId xmlns:a16="http://schemas.microsoft.com/office/drawing/2014/main" id="{C5BC2692-7654-4EC6-8753-BB4FAC0A81C3}"/>
              </a:ext>
            </a:extLst>
          </p:cNvPr>
          <p:cNvCxnSpPr>
            <a:cxnSpLocks/>
          </p:cNvCxnSpPr>
          <p:nvPr/>
        </p:nvCxnSpPr>
        <p:spPr>
          <a:xfrm flipV="1">
            <a:off x="4417129" y="3411167"/>
            <a:ext cx="466394" cy="12580"/>
          </a:xfrm>
          <a:prstGeom prst="line">
            <a:avLst/>
          </a:prstGeom>
          <a:noFill/>
          <a:ln w="25400" cap="flat" cmpd="sng" algn="ctr">
            <a:solidFill>
              <a:sysClr val="window" lastClr="FFFFFF"/>
            </a:solidFill>
            <a:prstDash val="sysDash"/>
          </a:ln>
          <a:effectLst>
            <a:outerShdw blurRad="40000" dist="20000" dir="5400000" rotWithShape="0">
              <a:srgbClr val="000000">
                <a:alpha val="38000"/>
              </a:srgbClr>
            </a:outerShdw>
          </a:effectLst>
        </p:spPr>
      </p:cxnSp>
      <p:sp>
        <p:nvSpPr>
          <p:cNvPr id="52" name="TextBox 51">
            <a:extLst>
              <a:ext uri="{FF2B5EF4-FFF2-40B4-BE49-F238E27FC236}">
                <a16:creationId xmlns:a16="http://schemas.microsoft.com/office/drawing/2014/main" id="{0C25AD8C-5A63-44AA-A5B4-1A04840D268A}"/>
              </a:ext>
            </a:extLst>
          </p:cNvPr>
          <p:cNvSpPr txBox="1"/>
          <p:nvPr/>
        </p:nvSpPr>
        <p:spPr>
          <a:xfrm>
            <a:off x="4964904" y="3444833"/>
            <a:ext cx="1088760"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XS surveys</a:t>
            </a:r>
          </a:p>
        </p:txBody>
      </p:sp>
      <p:sp>
        <p:nvSpPr>
          <p:cNvPr id="35" name="TextBox 34">
            <a:extLst>
              <a:ext uri="{FF2B5EF4-FFF2-40B4-BE49-F238E27FC236}">
                <a16:creationId xmlns:a16="http://schemas.microsoft.com/office/drawing/2014/main" id="{8DA099C0-D842-44CB-928E-BB87FF3EDB1E}"/>
              </a:ext>
            </a:extLst>
          </p:cNvPr>
          <p:cNvSpPr txBox="1"/>
          <p:nvPr/>
        </p:nvSpPr>
        <p:spPr>
          <a:xfrm>
            <a:off x="703430" y="1099642"/>
            <a:ext cx="2661306" cy="400110"/>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2016 (post-restoration)</a:t>
            </a:r>
          </a:p>
        </p:txBody>
      </p:sp>
      <p:pic>
        <p:nvPicPr>
          <p:cNvPr id="38" name="Picture 37" descr="A picture containing clipart&#10;&#10;Description automatically generated">
            <a:extLst>
              <a:ext uri="{FF2B5EF4-FFF2-40B4-BE49-F238E27FC236}">
                <a16:creationId xmlns:a16="http://schemas.microsoft.com/office/drawing/2014/main" id="{DD069F9C-4756-486F-8B61-E445F3D2134B}"/>
              </a:ext>
            </a:extLst>
          </p:cNvPr>
          <p:cNvPicPr>
            <a:picLocks noChangeAspect="1"/>
          </p:cNvPicPr>
          <p:nvPr/>
        </p:nvPicPr>
        <p:blipFill>
          <a:blip r:embed="rId3"/>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2472649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C65D4C-770E-415F-B8A8-0BBB7837FA0A}"/>
              </a:ext>
            </a:extLst>
          </p:cNvPr>
          <p:cNvSpPr>
            <a:spLocks noGrp="1"/>
          </p:cNvSpPr>
          <p:nvPr>
            <p:ph idx="1"/>
          </p:nvPr>
        </p:nvSpPr>
        <p:spPr>
          <a:xfrm>
            <a:off x="655391" y="1638300"/>
            <a:ext cx="8229600" cy="4525963"/>
          </a:xfrm>
        </p:spPr>
        <p:txBody>
          <a:bodyPr/>
          <a:lstStyle/>
          <a:p>
            <a:endParaRPr lang="en-GB"/>
          </a:p>
        </p:txBody>
      </p:sp>
      <p:pic>
        <p:nvPicPr>
          <p:cNvPr id="15" name="Picture 14">
            <a:extLst>
              <a:ext uri="{FF2B5EF4-FFF2-40B4-BE49-F238E27FC236}">
                <a16:creationId xmlns:a16="http://schemas.microsoft.com/office/drawing/2014/main" id="{47C7C71D-B9C2-4768-828A-7E1898D8BE3B}"/>
              </a:ext>
            </a:extLst>
          </p:cNvPr>
          <p:cNvPicPr>
            <a:picLocks noChangeAspect="1"/>
          </p:cNvPicPr>
          <p:nvPr/>
        </p:nvPicPr>
        <p:blipFill>
          <a:blip r:embed="rId3"/>
          <a:stretch>
            <a:fillRect/>
          </a:stretch>
        </p:blipFill>
        <p:spPr>
          <a:xfrm>
            <a:off x="655389" y="3829050"/>
            <a:ext cx="7518438" cy="4903758"/>
          </a:xfrm>
          <a:prstGeom prst="rect">
            <a:avLst/>
          </a:prstGeom>
        </p:spPr>
      </p:pic>
      <p:sp>
        <p:nvSpPr>
          <p:cNvPr id="6" name="Title 1">
            <a:extLst>
              <a:ext uri="{FF2B5EF4-FFF2-40B4-BE49-F238E27FC236}">
                <a16:creationId xmlns:a16="http://schemas.microsoft.com/office/drawing/2014/main" id="{D0BC94AC-4FAC-4046-9CF4-C19AD15DB84D}"/>
              </a:ext>
            </a:extLst>
          </p:cNvPr>
          <p:cNvSpPr txBox="1">
            <a:spLocks/>
          </p:cNvSpPr>
          <p:nvPr/>
        </p:nvSpPr>
        <p:spPr>
          <a:xfrm>
            <a:off x="609601" y="371822"/>
            <a:ext cx="7366038" cy="729720"/>
          </a:xfrm>
          <a:prstGeom prst="rect">
            <a:avLst/>
          </a:prstGeom>
        </p:spPr>
        <p:txBody>
          <a:bodyPr vert="horz" lIns="91440" tIns="45720" rIns="91440" bIns="45720" rtlCol="0" anchor="ctr">
            <a:normAutofit/>
          </a:bodyPr>
          <a:lstStyle>
            <a:lvl1pPr marL="0" indent="0" algn="l" defTabSz="457200" rtl="0" eaLnBrk="1" latinLnBrk="0" hangingPunct="1">
              <a:spcBef>
                <a:spcPct val="0"/>
              </a:spcBef>
              <a:buClr>
                <a:srgbClr val="799934"/>
              </a:buClr>
              <a:buFont typeface="Arial"/>
              <a:buNone/>
              <a:defRPr sz="3600" b="1" i="0" kern="1200">
                <a:solidFill>
                  <a:srgbClr val="555559"/>
                </a:solidFill>
                <a:latin typeface="+mj-lt"/>
                <a:ea typeface="+mj-ea"/>
                <a:cs typeface="+mj-cs"/>
              </a:defRPr>
            </a:lvl1pPr>
          </a:lstStyle>
          <a:p>
            <a:r>
              <a:rPr lang="en-GB" sz="3000" dirty="0"/>
              <a:t>Hydrology (2013-2018)</a:t>
            </a:r>
          </a:p>
        </p:txBody>
      </p:sp>
      <p:sp>
        <p:nvSpPr>
          <p:cNvPr id="7" name="TextBox 6">
            <a:extLst>
              <a:ext uri="{FF2B5EF4-FFF2-40B4-BE49-F238E27FC236}">
                <a16:creationId xmlns:a16="http://schemas.microsoft.com/office/drawing/2014/main" id="{048914BB-AE4B-4ADE-A962-0276613A5D67}"/>
              </a:ext>
            </a:extLst>
          </p:cNvPr>
          <p:cNvSpPr txBox="1"/>
          <p:nvPr/>
        </p:nvSpPr>
        <p:spPr>
          <a:xfrm>
            <a:off x="1243700" y="4002050"/>
            <a:ext cx="2230098" cy="307777"/>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chemeClr val="tx1">
                    <a:lumMod val="50000"/>
                  </a:schemeClr>
                </a:solidFill>
                <a:uLnTx/>
                <a:uFillTx/>
              </a:rPr>
              <a:t>ML2 (floodplain WL sensor)</a:t>
            </a:r>
          </a:p>
        </p:txBody>
      </p:sp>
      <p:pic>
        <p:nvPicPr>
          <p:cNvPr id="4" name="Picture 3">
            <a:extLst>
              <a:ext uri="{FF2B5EF4-FFF2-40B4-BE49-F238E27FC236}">
                <a16:creationId xmlns:a16="http://schemas.microsoft.com/office/drawing/2014/main" id="{459F7481-B18F-40A4-834E-77A42C2BBACA}"/>
              </a:ext>
            </a:extLst>
          </p:cNvPr>
          <p:cNvPicPr>
            <a:picLocks noChangeAspect="1"/>
          </p:cNvPicPr>
          <p:nvPr/>
        </p:nvPicPr>
        <p:blipFill rotWithShape="1">
          <a:blip r:embed="rId4"/>
          <a:srcRect b="42108"/>
          <a:stretch/>
        </p:blipFill>
        <p:spPr>
          <a:xfrm>
            <a:off x="655391" y="981675"/>
            <a:ext cx="7518436" cy="2847375"/>
          </a:xfrm>
          <a:prstGeom prst="rect">
            <a:avLst/>
          </a:prstGeom>
        </p:spPr>
      </p:pic>
      <p:sp>
        <p:nvSpPr>
          <p:cNvPr id="11" name="TextBox 10">
            <a:extLst>
              <a:ext uri="{FF2B5EF4-FFF2-40B4-BE49-F238E27FC236}">
                <a16:creationId xmlns:a16="http://schemas.microsoft.com/office/drawing/2014/main" id="{8A1F9699-1F20-49BE-A005-6E811E5DD8B8}"/>
              </a:ext>
            </a:extLst>
          </p:cNvPr>
          <p:cNvSpPr txBox="1"/>
          <p:nvPr/>
        </p:nvSpPr>
        <p:spPr>
          <a:xfrm>
            <a:off x="4968382" y="2483246"/>
            <a:ext cx="1911101" cy="307777"/>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uLnTx/>
                <a:uFillTx/>
              </a:rPr>
              <a:t>Median annual peak Q </a:t>
            </a:r>
          </a:p>
        </p:txBody>
      </p:sp>
      <p:pic>
        <p:nvPicPr>
          <p:cNvPr id="12" name="Picture 4" descr="D:\WP 2.4\Mar_Lodge\Photos\POST RESTORATION\Storm Frank Dec 30th\Mar Lodge car embankment 30th Dec 12.32 2 EDIT.jpg">
            <a:extLst>
              <a:ext uri="{FF2B5EF4-FFF2-40B4-BE49-F238E27FC236}">
                <a16:creationId xmlns:a16="http://schemas.microsoft.com/office/drawing/2014/main" id="{C150B42C-0F3D-4A18-B76C-017FBF206C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84" b="7454"/>
          <a:stretch/>
        </p:blipFill>
        <p:spPr bwMode="auto">
          <a:xfrm>
            <a:off x="4285317" y="1638300"/>
            <a:ext cx="4212385" cy="3175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499DE25-EF7D-4873-A4EA-ED3DD5BAF948}"/>
              </a:ext>
            </a:extLst>
          </p:cNvPr>
          <p:cNvSpPr txBox="1"/>
          <p:nvPr/>
        </p:nvSpPr>
        <p:spPr>
          <a:xfrm>
            <a:off x="4290720" y="1664262"/>
            <a:ext cx="4162828" cy="338554"/>
          </a:xfrm>
          <a:prstGeom prst="rect">
            <a:avLst/>
          </a:prstGeom>
          <a:noFill/>
        </p:spPr>
        <p:txBody>
          <a:bodyPr wrap="square" rtlCol="0">
            <a:spAutoFit/>
          </a:bodyPr>
          <a:lstStyle/>
          <a:p>
            <a:r>
              <a:rPr lang="en-GB" sz="1600" b="1" dirty="0">
                <a:latin typeface="Calibri"/>
                <a:cs typeface="Calibri"/>
              </a:rPr>
              <a:t>30/12/2015 ‘Storm Frank’ (post-restoration)</a:t>
            </a:r>
            <a:endParaRPr lang="en-GB" sz="1600" b="1" baseline="30000" dirty="0">
              <a:latin typeface="Calibri"/>
              <a:cs typeface="Calibri"/>
            </a:endParaRPr>
          </a:p>
        </p:txBody>
      </p:sp>
      <p:sp>
        <p:nvSpPr>
          <p:cNvPr id="16" name="TextBox 15">
            <a:extLst>
              <a:ext uri="{FF2B5EF4-FFF2-40B4-BE49-F238E27FC236}">
                <a16:creationId xmlns:a16="http://schemas.microsoft.com/office/drawing/2014/main" id="{E8FDA40E-2CD8-4B13-B272-169A2999B861}"/>
              </a:ext>
            </a:extLst>
          </p:cNvPr>
          <p:cNvSpPr txBox="1"/>
          <p:nvPr/>
        </p:nvSpPr>
        <p:spPr>
          <a:xfrm>
            <a:off x="6507852" y="4536501"/>
            <a:ext cx="2515296" cy="276999"/>
          </a:xfrm>
          <a:prstGeom prst="rect">
            <a:avLst/>
          </a:prstGeom>
          <a:noFill/>
        </p:spPr>
        <p:txBody>
          <a:bodyPr wrap="square" rtlCol="0">
            <a:spAutoFit/>
          </a:bodyPr>
          <a:lstStyle/>
          <a:p>
            <a:r>
              <a:rPr lang="en-GB" sz="1200" b="1" dirty="0">
                <a:solidFill>
                  <a:schemeClr val="bg1"/>
                </a:solidFill>
                <a:latin typeface="Calibri"/>
                <a:cs typeface="Calibri"/>
              </a:rPr>
              <a:t>Joanna Dick, River Dee Trust</a:t>
            </a:r>
            <a:endParaRPr lang="en-GB" sz="1200" b="1" baseline="30000" dirty="0">
              <a:solidFill>
                <a:schemeClr val="bg1"/>
              </a:solidFill>
              <a:latin typeface="Calibri"/>
              <a:cs typeface="Calibri"/>
            </a:endParaRPr>
          </a:p>
        </p:txBody>
      </p:sp>
      <p:sp>
        <p:nvSpPr>
          <p:cNvPr id="17" name="Text Box 11">
            <a:extLst>
              <a:ext uri="{FF2B5EF4-FFF2-40B4-BE49-F238E27FC236}">
                <a16:creationId xmlns:a16="http://schemas.microsoft.com/office/drawing/2014/main" id="{75365946-3178-4906-A821-702E147398DF}"/>
              </a:ext>
            </a:extLst>
          </p:cNvPr>
          <p:cNvSpPr txBox="1">
            <a:spLocks noChangeArrowheads="1"/>
          </p:cNvSpPr>
          <p:nvPr/>
        </p:nvSpPr>
        <p:spPr bwMode="auto">
          <a:xfrm>
            <a:off x="4522949" y="3274781"/>
            <a:ext cx="1740701" cy="48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600" b="1" dirty="0">
                <a:solidFill>
                  <a:srgbClr val="FFFFFF"/>
                </a:solidFill>
                <a:latin typeface="Calibri" pitchFamily="34" charset="0"/>
                <a:cs typeface="Times New Roman" pitchFamily="18" charset="0"/>
              </a:rPr>
              <a:t>Reconnection</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600" b="1" dirty="0">
                <a:solidFill>
                  <a:srgbClr val="FFFFFF"/>
                </a:solidFill>
                <a:latin typeface="Calibri" pitchFamily="34" charset="0"/>
                <a:cs typeface="Times New Roman" pitchFamily="18" charset="0"/>
              </a:rPr>
              <a:t>site</a:t>
            </a:r>
          </a:p>
        </p:txBody>
      </p:sp>
      <p:sp>
        <p:nvSpPr>
          <p:cNvPr id="19" name="TextBox 18">
            <a:extLst>
              <a:ext uri="{FF2B5EF4-FFF2-40B4-BE49-F238E27FC236}">
                <a16:creationId xmlns:a16="http://schemas.microsoft.com/office/drawing/2014/main" id="{AB8335C6-459E-40B4-BB35-94B737AA5FBE}"/>
              </a:ext>
            </a:extLst>
          </p:cNvPr>
          <p:cNvSpPr txBox="1"/>
          <p:nvPr/>
        </p:nvSpPr>
        <p:spPr>
          <a:xfrm>
            <a:off x="2397668" y="2008392"/>
            <a:ext cx="1450153" cy="338554"/>
          </a:xfrm>
          <a:prstGeom prst="rect">
            <a:avLst/>
          </a:prstGeom>
          <a:noFill/>
        </p:spPr>
        <p:txBody>
          <a:bodyPr wrap="square" rtlCol="0">
            <a:spAutoFit/>
          </a:bodyPr>
          <a:lstStyle/>
          <a:p>
            <a:r>
              <a:rPr lang="en-GB" sz="1600" b="1" dirty="0">
                <a:solidFill>
                  <a:schemeClr val="tx1">
                    <a:lumMod val="50000"/>
                  </a:schemeClr>
                </a:solidFill>
                <a:effectLst>
                  <a:outerShdw blurRad="38100" dist="38100" dir="2700000" algn="tl">
                    <a:srgbClr val="000000">
                      <a:alpha val="43137"/>
                    </a:srgbClr>
                  </a:outerShdw>
                </a:effectLst>
                <a:latin typeface="Calibri"/>
                <a:cs typeface="Calibri"/>
              </a:rPr>
              <a:t>RESTORATION</a:t>
            </a:r>
            <a:endParaRPr lang="en-GB" sz="1600" b="1" baseline="30000" dirty="0">
              <a:solidFill>
                <a:schemeClr val="tx1">
                  <a:lumMod val="50000"/>
                </a:schemeClr>
              </a:solidFill>
              <a:effectLst>
                <a:outerShdw blurRad="38100" dist="38100" dir="2700000" algn="tl">
                  <a:srgbClr val="000000">
                    <a:alpha val="43137"/>
                  </a:srgbClr>
                </a:outerShdw>
              </a:effectLst>
              <a:latin typeface="Calibri"/>
              <a:cs typeface="Calibri"/>
            </a:endParaRPr>
          </a:p>
        </p:txBody>
      </p:sp>
      <p:cxnSp>
        <p:nvCxnSpPr>
          <p:cNvPr id="10" name="Straight Connector 9">
            <a:extLst>
              <a:ext uri="{FF2B5EF4-FFF2-40B4-BE49-F238E27FC236}">
                <a16:creationId xmlns:a16="http://schemas.microsoft.com/office/drawing/2014/main" id="{9A832B92-E1B3-4F21-869F-0F1D0B71D0B6}"/>
              </a:ext>
            </a:extLst>
          </p:cNvPr>
          <p:cNvCxnSpPr>
            <a:cxnSpLocks/>
          </p:cNvCxnSpPr>
          <p:nvPr/>
        </p:nvCxnSpPr>
        <p:spPr>
          <a:xfrm flipH="1">
            <a:off x="3879390" y="1139642"/>
            <a:ext cx="1" cy="542290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8" name="5-Point Star 3">
            <a:extLst>
              <a:ext uri="{FF2B5EF4-FFF2-40B4-BE49-F238E27FC236}">
                <a16:creationId xmlns:a16="http://schemas.microsoft.com/office/drawing/2014/main" id="{B62D4D2C-B5EF-413D-A63C-5206D3913E7F}"/>
              </a:ext>
            </a:extLst>
          </p:cNvPr>
          <p:cNvSpPr/>
          <p:nvPr/>
        </p:nvSpPr>
        <p:spPr>
          <a:xfrm>
            <a:off x="3732309" y="2021903"/>
            <a:ext cx="285884" cy="276999"/>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highlight>
                <a:srgbClr val="FFFF00"/>
              </a:highlight>
            </a:endParaRPr>
          </a:p>
        </p:txBody>
      </p:sp>
      <p:pic>
        <p:nvPicPr>
          <p:cNvPr id="20" name="Picture 19" descr="A picture containing clipart&#10;&#10;Description automatically generated">
            <a:extLst>
              <a:ext uri="{FF2B5EF4-FFF2-40B4-BE49-F238E27FC236}">
                <a16:creationId xmlns:a16="http://schemas.microsoft.com/office/drawing/2014/main" id="{F14D1AEF-7445-4773-83CC-F0CDD5CE5306}"/>
              </a:ext>
            </a:extLst>
          </p:cNvPr>
          <p:cNvPicPr>
            <a:picLocks noChangeAspect="1"/>
          </p:cNvPicPr>
          <p:nvPr/>
        </p:nvPicPr>
        <p:blipFill>
          <a:blip r:embed="rId6"/>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57542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8CD5-3E8A-4173-8073-B6274C64460C}"/>
              </a:ext>
            </a:extLst>
          </p:cNvPr>
          <p:cNvSpPr>
            <a:spLocks noGrp="1"/>
          </p:cNvSpPr>
          <p:nvPr>
            <p:ph type="title"/>
          </p:nvPr>
        </p:nvSpPr>
        <p:spPr>
          <a:xfrm>
            <a:off x="502269" y="440292"/>
            <a:ext cx="8304562" cy="729720"/>
          </a:xfrm>
        </p:spPr>
        <p:txBody>
          <a:bodyPr>
            <a:normAutofit fontScale="90000"/>
          </a:bodyPr>
          <a:lstStyle/>
          <a:p>
            <a:r>
              <a:rPr lang="en-GB" sz="3200" dirty="0"/>
              <a:t>Morphological responses: floodplain &amp; backwater </a:t>
            </a:r>
          </a:p>
        </p:txBody>
      </p:sp>
      <p:pic>
        <p:nvPicPr>
          <p:cNvPr id="5" name="Content Placeholder 4" descr="A close up of a rock&#10;&#10;Description automatically generated">
            <a:extLst>
              <a:ext uri="{FF2B5EF4-FFF2-40B4-BE49-F238E27FC236}">
                <a16:creationId xmlns:a16="http://schemas.microsoft.com/office/drawing/2014/main" id="{C83C98D6-7F62-4D1F-A9E5-FA19A2BB103C}"/>
              </a:ext>
            </a:extLst>
          </p:cNvPr>
          <p:cNvPicPr>
            <a:picLocks noGrp="1" noChangeAspect="1"/>
          </p:cNvPicPr>
          <p:nvPr>
            <p:ph idx="1"/>
          </p:nvPr>
        </p:nvPicPr>
        <p:blipFill>
          <a:blip r:embed="rId3"/>
          <a:stretch>
            <a:fillRect/>
          </a:stretch>
        </p:blipFill>
        <p:spPr>
          <a:xfrm>
            <a:off x="337169" y="1015086"/>
            <a:ext cx="4159867" cy="5878417"/>
          </a:xfrm>
        </p:spPr>
      </p:pic>
      <p:pic>
        <p:nvPicPr>
          <p:cNvPr id="7" name="Picture 6">
            <a:extLst>
              <a:ext uri="{FF2B5EF4-FFF2-40B4-BE49-F238E27FC236}">
                <a16:creationId xmlns:a16="http://schemas.microsoft.com/office/drawing/2014/main" id="{F9D336EE-C2EC-46D0-A415-533A4E274CF0}"/>
              </a:ext>
            </a:extLst>
          </p:cNvPr>
          <p:cNvPicPr>
            <a:picLocks noChangeAspect="1"/>
          </p:cNvPicPr>
          <p:nvPr/>
        </p:nvPicPr>
        <p:blipFill>
          <a:blip r:embed="rId4"/>
          <a:stretch>
            <a:fillRect/>
          </a:stretch>
        </p:blipFill>
        <p:spPr>
          <a:xfrm>
            <a:off x="4331936" y="1015086"/>
            <a:ext cx="4159867" cy="5878417"/>
          </a:xfrm>
          <a:prstGeom prst="rect">
            <a:avLst/>
          </a:prstGeom>
        </p:spPr>
      </p:pic>
      <p:sp>
        <p:nvSpPr>
          <p:cNvPr id="6" name="TextBox 5">
            <a:extLst>
              <a:ext uri="{FF2B5EF4-FFF2-40B4-BE49-F238E27FC236}">
                <a16:creationId xmlns:a16="http://schemas.microsoft.com/office/drawing/2014/main" id="{AC7A10E9-380B-4387-98CD-D01001541C92}"/>
              </a:ext>
            </a:extLst>
          </p:cNvPr>
          <p:cNvSpPr txBox="1"/>
          <p:nvPr/>
        </p:nvSpPr>
        <p:spPr>
          <a:xfrm>
            <a:off x="652197" y="1399363"/>
            <a:ext cx="2081019"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2014 (pre-restoration)</a:t>
            </a:r>
          </a:p>
        </p:txBody>
      </p:sp>
      <p:sp>
        <p:nvSpPr>
          <p:cNvPr id="8" name="TextBox 7">
            <a:extLst>
              <a:ext uri="{FF2B5EF4-FFF2-40B4-BE49-F238E27FC236}">
                <a16:creationId xmlns:a16="http://schemas.microsoft.com/office/drawing/2014/main" id="{0910B7C8-0EFC-46C3-91E9-9A7A81BFE69A}"/>
              </a:ext>
            </a:extLst>
          </p:cNvPr>
          <p:cNvSpPr txBox="1"/>
          <p:nvPr/>
        </p:nvSpPr>
        <p:spPr>
          <a:xfrm>
            <a:off x="4929269" y="1382486"/>
            <a:ext cx="2167581" cy="338554"/>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2016 (post-restoration)</a:t>
            </a:r>
          </a:p>
        </p:txBody>
      </p:sp>
      <p:sp>
        <p:nvSpPr>
          <p:cNvPr id="10" name="TextBox 9">
            <a:extLst>
              <a:ext uri="{FF2B5EF4-FFF2-40B4-BE49-F238E27FC236}">
                <a16:creationId xmlns:a16="http://schemas.microsoft.com/office/drawing/2014/main" id="{5F1989E4-A226-448B-90C7-EBB2614A37C7}"/>
              </a:ext>
            </a:extLst>
          </p:cNvPr>
          <p:cNvSpPr txBox="1"/>
          <p:nvPr/>
        </p:nvSpPr>
        <p:spPr>
          <a:xfrm>
            <a:off x="1170577" y="3756378"/>
            <a:ext cx="4646964" cy="646331"/>
          </a:xfrm>
          <a:prstGeom prst="rect">
            <a:avLst/>
          </a:prstGeom>
          <a:solidFill>
            <a:schemeClr val="bg1"/>
          </a:solidFill>
          <a:ln>
            <a:solidFill>
              <a:schemeClr val="accent5">
                <a:lumMod val="50000"/>
              </a:schemeClr>
            </a:solidFill>
          </a:ln>
        </p:spPr>
        <p:txBody>
          <a:bodyPr wrap="square" rtlCol="0">
            <a:spAutoFit/>
          </a:bodyPr>
          <a:lstStyle/>
          <a:p>
            <a:r>
              <a:rPr lang="en-GB" b="1" dirty="0">
                <a:solidFill>
                  <a:schemeClr val="tx1">
                    <a:lumMod val="50000"/>
                  </a:schemeClr>
                </a:solidFill>
              </a:rPr>
              <a:t>2015-2018 </a:t>
            </a:r>
            <a:r>
              <a:rPr lang="el-GR" b="1" dirty="0">
                <a:solidFill>
                  <a:schemeClr val="tx1">
                    <a:lumMod val="50000"/>
                  </a:schemeClr>
                </a:solidFill>
              </a:rPr>
              <a:t>Σ</a:t>
            </a:r>
            <a:r>
              <a:rPr lang="en-GB" b="1" dirty="0">
                <a:solidFill>
                  <a:schemeClr val="tx1">
                    <a:lumMod val="50000"/>
                  </a:schemeClr>
                </a:solidFill>
              </a:rPr>
              <a:t> volumetric response: 477.2±24 m</a:t>
            </a:r>
            <a:r>
              <a:rPr lang="en-GB" b="1" baseline="30000" dirty="0">
                <a:solidFill>
                  <a:schemeClr val="tx1">
                    <a:lumMod val="50000"/>
                  </a:schemeClr>
                </a:solidFill>
              </a:rPr>
              <a:t>3</a:t>
            </a:r>
          </a:p>
          <a:p>
            <a:r>
              <a:rPr lang="el-GR" b="1" dirty="0">
                <a:solidFill>
                  <a:schemeClr val="tx1">
                    <a:lumMod val="50000"/>
                  </a:schemeClr>
                </a:solidFill>
              </a:rPr>
              <a:t>Δ</a:t>
            </a:r>
            <a:r>
              <a:rPr lang="en-GB" b="1" dirty="0">
                <a:solidFill>
                  <a:schemeClr val="tx1">
                    <a:lumMod val="50000"/>
                  </a:schemeClr>
                </a:solidFill>
              </a:rPr>
              <a:t> Cross section area: -8.5 m</a:t>
            </a:r>
            <a:r>
              <a:rPr lang="en-GB" b="1" baseline="30000" dirty="0">
                <a:solidFill>
                  <a:schemeClr val="tx1">
                    <a:lumMod val="50000"/>
                  </a:schemeClr>
                </a:solidFill>
              </a:rPr>
              <a:t>2</a:t>
            </a:r>
            <a:r>
              <a:rPr lang="en-GB" b="1" dirty="0">
                <a:solidFill>
                  <a:schemeClr val="tx1">
                    <a:lumMod val="50000"/>
                  </a:schemeClr>
                </a:solidFill>
              </a:rPr>
              <a:t>  (-26%) </a:t>
            </a:r>
          </a:p>
        </p:txBody>
      </p:sp>
      <p:sp>
        <p:nvSpPr>
          <p:cNvPr id="3" name="Left Brace 2">
            <a:extLst>
              <a:ext uri="{FF2B5EF4-FFF2-40B4-BE49-F238E27FC236}">
                <a16:creationId xmlns:a16="http://schemas.microsoft.com/office/drawing/2014/main" id="{1CB88F30-D4F4-4DE9-B345-D3054826D5F5}"/>
              </a:ext>
            </a:extLst>
          </p:cNvPr>
          <p:cNvSpPr/>
          <p:nvPr/>
        </p:nvSpPr>
        <p:spPr>
          <a:xfrm rot="437219">
            <a:off x="5825942" y="3704359"/>
            <a:ext cx="579186" cy="991770"/>
          </a:xfrm>
          <a:prstGeom prst="lef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9" name="Picture 8" descr="A picture containing clipart&#10;&#10;Description automatically generated">
            <a:extLst>
              <a:ext uri="{FF2B5EF4-FFF2-40B4-BE49-F238E27FC236}">
                <a16:creationId xmlns:a16="http://schemas.microsoft.com/office/drawing/2014/main" id="{AC5363A0-0C3A-48C9-BAD6-737081F95EB2}"/>
              </a:ext>
            </a:extLst>
          </p:cNvPr>
          <p:cNvPicPr>
            <a:picLocks noChangeAspect="1"/>
          </p:cNvPicPr>
          <p:nvPr/>
        </p:nvPicPr>
        <p:blipFill>
          <a:blip r:embed="rId5"/>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29310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78A1B8-90BD-4D03-B78D-A177C96CDE2D}"/>
              </a:ext>
            </a:extLst>
          </p:cNvPr>
          <p:cNvSpPr>
            <a:spLocks noGrp="1"/>
          </p:cNvSpPr>
          <p:nvPr>
            <p:ph idx="1"/>
          </p:nvPr>
        </p:nvSpPr>
        <p:spPr/>
        <p:txBody>
          <a:bodyPr/>
          <a:lstStyle/>
          <a:p>
            <a:endParaRPr lang="en-GB"/>
          </a:p>
        </p:txBody>
      </p:sp>
      <p:graphicFrame>
        <p:nvGraphicFramePr>
          <p:cNvPr id="4" name="Chart 3">
            <a:extLst>
              <a:ext uri="{FF2B5EF4-FFF2-40B4-BE49-F238E27FC236}">
                <a16:creationId xmlns:a16="http://schemas.microsoft.com/office/drawing/2014/main" id="{5F950BB2-E925-49F3-9B66-86E9E1D51C00}"/>
              </a:ext>
            </a:extLst>
          </p:cNvPr>
          <p:cNvGraphicFramePr>
            <a:graphicFrameLocks noGrp="1"/>
          </p:cNvGraphicFramePr>
          <p:nvPr>
            <p:extLst>
              <p:ext uri="{D42A27DB-BD31-4B8C-83A1-F6EECF244321}">
                <p14:modId xmlns:p14="http://schemas.microsoft.com/office/powerpoint/2010/main" val="3740297026"/>
              </p:ext>
            </p:extLst>
          </p:nvPr>
        </p:nvGraphicFramePr>
        <p:xfrm>
          <a:off x="457199" y="1724466"/>
          <a:ext cx="8229601" cy="427743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a:extLst>
              <a:ext uri="{FF2B5EF4-FFF2-40B4-BE49-F238E27FC236}">
                <a16:creationId xmlns:a16="http://schemas.microsoft.com/office/drawing/2014/main" id="{4BC50F58-FF92-4E5C-B3D2-222131F1CF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05" t="8309" r="9358" b="6588"/>
          <a:stretch/>
        </p:blipFill>
        <p:spPr bwMode="auto">
          <a:xfrm>
            <a:off x="457198" y="4558651"/>
            <a:ext cx="2635384" cy="188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34C5559-ACF0-4C50-A071-3715A53765EC}"/>
              </a:ext>
            </a:extLst>
          </p:cNvPr>
          <p:cNvSpPr txBox="1"/>
          <p:nvPr/>
        </p:nvSpPr>
        <p:spPr>
          <a:xfrm>
            <a:off x="1893423" y="5836941"/>
            <a:ext cx="447558" cy="400110"/>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XS</a:t>
            </a:r>
          </a:p>
        </p:txBody>
      </p:sp>
      <p:sp>
        <p:nvSpPr>
          <p:cNvPr id="10" name="5-Point Star 3">
            <a:extLst>
              <a:ext uri="{FF2B5EF4-FFF2-40B4-BE49-F238E27FC236}">
                <a16:creationId xmlns:a16="http://schemas.microsoft.com/office/drawing/2014/main" id="{B2A9A8E4-A148-40AA-BF70-1264E013E90E}"/>
              </a:ext>
            </a:extLst>
          </p:cNvPr>
          <p:cNvSpPr/>
          <p:nvPr/>
        </p:nvSpPr>
        <p:spPr>
          <a:xfrm>
            <a:off x="1543169" y="5710106"/>
            <a:ext cx="397944" cy="35474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highlight>
                <a:srgbClr val="FFFF00"/>
              </a:highlight>
            </a:endParaRPr>
          </a:p>
        </p:txBody>
      </p:sp>
      <p:sp>
        <p:nvSpPr>
          <p:cNvPr id="11" name="Title 1">
            <a:extLst>
              <a:ext uri="{FF2B5EF4-FFF2-40B4-BE49-F238E27FC236}">
                <a16:creationId xmlns:a16="http://schemas.microsoft.com/office/drawing/2014/main" id="{28C0F478-87CE-4852-9C63-4D000609E05E}"/>
              </a:ext>
            </a:extLst>
          </p:cNvPr>
          <p:cNvSpPr txBox="1">
            <a:spLocks/>
          </p:cNvSpPr>
          <p:nvPr/>
        </p:nvSpPr>
        <p:spPr>
          <a:xfrm>
            <a:off x="502269" y="440292"/>
            <a:ext cx="7366038" cy="729720"/>
          </a:xfrm>
          <a:prstGeom prst="rect">
            <a:avLst/>
          </a:prstGeom>
        </p:spPr>
        <p:txBody>
          <a:bodyPr vert="horz" lIns="91440" tIns="45720" rIns="91440" bIns="45720" rtlCol="0" anchor="ctr">
            <a:normAutofit/>
          </a:bodyPr>
          <a:lstStyle>
            <a:lvl1pPr marL="0" indent="0" algn="l" defTabSz="457200" rtl="0" eaLnBrk="1" latinLnBrk="0" hangingPunct="1">
              <a:spcBef>
                <a:spcPct val="0"/>
              </a:spcBef>
              <a:buClr>
                <a:srgbClr val="799934"/>
              </a:buClr>
              <a:buFont typeface="Arial"/>
              <a:buNone/>
              <a:defRPr sz="3600" b="1" i="0" kern="1200">
                <a:solidFill>
                  <a:srgbClr val="555559"/>
                </a:solidFill>
                <a:latin typeface="+mj-lt"/>
                <a:ea typeface="+mj-ea"/>
                <a:cs typeface="+mj-cs"/>
              </a:defRPr>
            </a:lvl1pPr>
          </a:lstStyle>
          <a:p>
            <a:r>
              <a:rPr lang="en-GB" sz="3000" dirty="0"/>
              <a:t>Morphological responses: channel </a:t>
            </a:r>
          </a:p>
        </p:txBody>
      </p:sp>
      <p:sp>
        <p:nvSpPr>
          <p:cNvPr id="14" name="TextBox 13">
            <a:extLst>
              <a:ext uri="{FF2B5EF4-FFF2-40B4-BE49-F238E27FC236}">
                <a16:creationId xmlns:a16="http://schemas.microsoft.com/office/drawing/2014/main" id="{28188FBF-557C-4CE0-9C1D-77327B11543E}"/>
              </a:ext>
            </a:extLst>
          </p:cNvPr>
          <p:cNvSpPr txBox="1"/>
          <p:nvPr/>
        </p:nvSpPr>
        <p:spPr>
          <a:xfrm>
            <a:off x="3329275" y="4562878"/>
            <a:ext cx="5087258" cy="646331"/>
          </a:xfrm>
          <a:prstGeom prst="rect">
            <a:avLst/>
          </a:prstGeom>
          <a:noFill/>
          <a:ln>
            <a:solidFill>
              <a:schemeClr val="accent5">
                <a:lumMod val="50000"/>
              </a:schemeClr>
            </a:solidFill>
          </a:ln>
        </p:spPr>
        <p:txBody>
          <a:bodyPr wrap="square" rtlCol="0">
            <a:spAutoFit/>
          </a:bodyPr>
          <a:lstStyle/>
          <a:p>
            <a:r>
              <a:rPr lang="en-GB" b="1" dirty="0">
                <a:solidFill>
                  <a:schemeClr val="tx1">
                    <a:lumMod val="50000"/>
                  </a:schemeClr>
                </a:solidFill>
              </a:rPr>
              <a:t>2015-2018 </a:t>
            </a:r>
            <a:r>
              <a:rPr lang="el-GR" b="1" dirty="0">
                <a:solidFill>
                  <a:schemeClr val="tx1">
                    <a:lumMod val="50000"/>
                  </a:schemeClr>
                </a:solidFill>
              </a:rPr>
              <a:t>Σ</a:t>
            </a:r>
            <a:r>
              <a:rPr lang="en-GB" b="1" dirty="0">
                <a:solidFill>
                  <a:schemeClr val="tx1">
                    <a:lumMod val="50000"/>
                  </a:schemeClr>
                </a:solidFill>
              </a:rPr>
              <a:t> volumetric response: 1030±51 m</a:t>
            </a:r>
            <a:r>
              <a:rPr lang="en-GB" b="1" baseline="30000" dirty="0">
                <a:solidFill>
                  <a:schemeClr val="tx1">
                    <a:lumMod val="50000"/>
                  </a:schemeClr>
                </a:solidFill>
              </a:rPr>
              <a:t>3</a:t>
            </a:r>
          </a:p>
          <a:p>
            <a:r>
              <a:rPr lang="el-GR" b="1" dirty="0">
                <a:solidFill>
                  <a:schemeClr val="tx1">
                    <a:lumMod val="50000"/>
                  </a:schemeClr>
                </a:solidFill>
              </a:rPr>
              <a:t>Δ</a:t>
            </a:r>
            <a:r>
              <a:rPr lang="en-GB" b="1" dirty="0">
                <a:solidFill>
                  <a:schemeClr val="tx1">
                    <a:lumMod val="50000"/>
                  </a:schemeClr>
                </a:solidFill>
              </a:rPr>
              <a:t>Cross section: -5.4 m</a:t>
            </a:r>
            <a:r>
              <a:rPr lang="en-GB" b="1" baseline="30000" dirty="0">
                <a:solidFill>
                  <a:schemeClr val="tx1">
                    <a:lumMod val="50000"/>
                  </a:schemeClr>
                </a:solidFill>
              </a:rPr>
              <a:t>2</a:t>
            </a:r>
            <a:r>
              <a:rPr lang="en-GB" b="1" dirty="0">
                <a:solidFill>
                  <a:schemeClr val="tx1">
                    <a:lumMod val="50000"/>
                  </a:schemeClr>
                </a:solidFill>
              </a:rPr>
              <a:t>  (-13%) </a:t>
            </a:r>
          </a:p>
        </p:txBody>
      </p:sp>
      <p:sp>
        <p:nvSpPr>
          <p:cNvPr id="12" name="TextBox 11">
            <a:extLst>
              <a:ext uri="{FF2B5EF4-FFF2-40B4-BE49-F238E27FC236}">
                <a16:creationId xmlns:a16="http://schemas.microsoft.com/office/drawing/2014/main" id="{0CF4F2DA-8CBB-41AA-B9BB-66FEB2AD2520}"/>
              </a:ext>
            </a:extLst>
          </p:cNvPr>
          <p:cNvSpPr txBox="1"/>
          <p:nvPr/>
        </p:nvSpPr>
        <p:spPr>
          <a:xfrm>
            <a:off x="3578745" y="1648791"/>
            <a:ext cx="1450153" cy="338554"/>
          </a:xfrm>
          <a:prstGeom prst="rect">
            <a:avLst/>
          </a:prstGeom>
          <a:noFill/>
        </p:spPr>
        <p:txBody>
          <a:bodyPr wrap="square" rtlCol="0">
            <a:spAutoFit/>
          </a:bodyPr>
          <a:lstStyle/>
          <a:p>
            <a:r>
              <a:rPr lang="en-GB" sz="1600" b="1" dirty="0">
                <a:solidFill>
                  <a:schemeClr val="tx1">
                    <a:lumMod val="50000"/>
                  </a:schemeClr>
                </a:solidFill>
                <a:effectLst>
                  <a:outerShdw blurRad="38100" dist="38100" dir="2700000" algn="tl">
                    <a:srgbClr val="000000">
                      <a:alpha val="43137"/>
                    </a:srgbClr>
                  </a:outerShdw>
                </a:effectLst>
                <a:latin typeface="Calibri"/>
                <a:cs typeface="Calibri"/>
              </a:rPr>
              <a:t>EMBANKMENT</a:t>
            </a:r>
            <a:endParaRPr lang="en-GB" sz="1600" b="1" baseline="30000" dirty="0">
              <a:solidFill>
                <a:schemeClr val="tx1">
                  <a:lumMod val="50000"/>
                </a:schemeClr>
              </a:solidFill>
              <a:effectLst>
                <a:outerShdw blurRad="38100" dist="38100" dir="2700000" algn="tl">
                  <a:srgbClr val="000000">
                    <a:alpha val="43137"/>
                  </a:srgbClr>
                </a:outerShdw>
              </a:effectLst>
              <a:latin typeface="Calibri"/>
              <a:cs typeface="Calibri"/>
            </a:endParaRPr>
          </a:p>
        </p:txBody>
      </p:sp>
      <p:cxnSp>
        <p:nvCxnSpPr>
          <p:cNvPr id="15" name="Straight Arrow Connector 14">
            <a:extLst>
              <a:ext uri="{FF2B5EF4-FFF2-40B4-BE49-F238E27FC236}">
                <a16:creationId xmlns:a16="http://schemas.microsoft.com/office/drawing/2014/main" id="{ABD096EC-ED91-4C2C-BC71-8DA4B87E14BF}"/>
              </a:ext>
            </a:extLst>
          </p:cNvPr>
          <p:cNvCxnSpPr>
            <a:cxnSpLocks/>
          </p:cNvCxnSpPr>
          <p:nvPr/>
        </p:nvCxnSpPr>
        <p:spPr>
          <a:xfrm>
            <a:off x="4279713" y="1893751"/>
            <a:ext cx="0" cy="330653"/>
          </a:xfrm>
          <a:prstGeom prst="straightConnector1">
            <a:avLst/>
          </a:prstGeom>
          <a:noFill/>
          <a:ln w="25400" cap="flat" cmpd="sng" algn="ctr">
            <a:solidFill>
              <a:schemeClr val="tx1">
                <a:lumMod val="50000"/>
              </a:schemeClr>
            </a:solidFill>
            <a:prstDash val="solid"/>
            <a:tailEnd type="arrow"/>
          </a:ln>
          <a:effectLst/>
        </p:spPr>
      </p:cxnSp>
      <p:pic>
        <p:nvPicPr>
          <p:cNvPr id="13" name="Picture 12" descr="A picture containing clipart&#10;&#10;Description automatically generated">
            <a:extLst>
              <a:ext uri="{FF2B5EF4-FFF2-40B4-BE49-F238E27FC236}">
                <a16:creationId xmlns:a16="http://schemas.microsoft.com/office/drawing/2014/main" id="{FB2344BA-11C9-4F8E-987A-15FEA3C19A00}"/>
              </a:ext>
            </a:extLst>
          </p:cNvPr>
          <p:cNvPicPr>
            <a:picLocks noChangeAspect="1"/>
          </p:cNvPicPr>
          <p:nvPr/>
        </p:nvPicPr>
        <p:blipFill>
          <a:blip r:embed="rId5"/>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366300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026B-D92F-4370-B004-FC08C8D86D91}"/>
              </a:ext>
            </a:extLst>
          </p:cNvPr>
          <p:cNvSpPr>
            <a:spLocks noGrp="1"/>
          </p:cNvSpPr>
          <p:nvPr>
            <p:ph type="title"/>
          </p:nvPr>
        </p:nvSpPr>
        <p:spPr/>
        <p:txBody>
          <a:bodyPr>
            <a:noAutofit/>
          </a:bodyPr>
          <a:lstStyle/>
          <a:p>
            <a:r>
              <a:rPr lang="en-GB" sz="3000" dirty="0"/>
              <a:t>Floodplain hydrology </a:t>
            </a:r>
            <a:br>
              <a:rPr lang="en-GB" sz="3000" dirty="0"/>
            </a:br>
            <a:r>
              <a:rPr lang="en-GB" sz="3000" dirty="0"/>
              <a:t>annual responses</a:t>
            </a:r>
          </a:p>
        </p:txBody>
      </p:sp>
      <p:sp>
        <p:nvSpPr>
          <p:cNvPr id="3" name="Content Placeholder 2">
            <a:extLst>
              <a:ext uri="{FF2B5EF4-FFF2-40B4-BE49-F238E27FC236}">
                <a16:creationId xmlns:a16="http://schemas.microsoft.com/office/drawing/2014/main" id="{2818A60D-915D-4F34-B396-CEC62FE2BA41}"/>
              </a:ext>
            </a:extLst>
          </p:cNvPr>
          <p:cNvSpPr>
            <a:spLocks noGrp="1"/>
          </p:cNvSpPr>
          <p:nvPr>
            <p:ph idx="1"/>
          </p:nvPr>
        </p:nvSpPr>
        <p:spPr>
          <a:xfrm>
            <a:off x="368261" y="2064744"/>
            <a:ext cx="8229600" cy="4525963"/>
          </a:xfrm>
        </p:spPr>
        <p:txBody>
          <a:bodyPr/>
          <a:lstStyle/>
          <a:p>
            <a:endParaRPr lang="en-GB" dirty="0"/>
          </a:p>
        </p:txBody>
      </p:sp>
      <p:graphicFrame>
        <p:nvGraphicFramePr>
          <p:cNvPr id="7" name="Chart 6">
            <a:extLst>
              <a:ext uri="{FF2B5EF4-FFF2-40B4-BE49-F238E27FC236}">
                <a16:creationId xmlns:a16="http://schemas.microsoft.com/office/drawing/2014/main" id="{2AA5EEC9-7A21-4943-A72E-48F6E49E7E15}"/>
              </a:ext>
            </a:extLst>
          </p:cNvPr>
          <p:cNvGraphicFramePr>
            <a:graphicFrameLocks/>
          </p:cNvGraphicFramePr>
          <p:nvPr>
            <p:extLst>
              <p:ext uri="{D42A27DB-BD31-4B8C-83A1-F6EECF244321}">
                <p14:modId xmlns:p14="http://schemas.microsoft.com/office/powerpoint/2010/main" val="1604897742"/>
              </p:ext>
            </p:extLst>
          </p:nvPr>
        </p:nvGraphicFramePr>
        <p:xfrm>
          <a:off x="457200" y="1969494"/>
          <a:ext cx="7277100" cy="477095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388D96BC-B6E2-4007-9CE1-358BAE585428}"/>
              </a:ext>
            </a:extLst>
          </p:cNvPr>
          <p:cNvSpPr txBox="1"/>
          <p:nvPr/>
        </p:nvSpPr>
        <p:spPr>
          <a:xfrm>
            <a:off x="785120" y="1769439"/>
            <a:ext cx="3110147" cy="400110"/>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tx1">
                    <a:lumMod val="50000"/>
                  </a:schemeClr>
                </a:solidFill>
                <a:uLnTx/>
                <a:uFillTx/>
              </a:rPr>
              <a:t>ML2 (floodplain WL sensor)</a:t>
            </a:r>
          </a:p>
        </p:txBody>
      </p:sp>
      <p:pic>
        <p:nvPicPr>
          <p:cNvPr id="9" name="Picture 2">
            <a:extLst>
              <a:ext uri="{FF2B5EF4-FFF2-40B4-BE49-F238E27FC236}">
                <a16:creationId xmlns:a16="http://schemas.microsoft.com/office/drawing/2014/main" id="{BE8998E1-9A39-453C-A732-E0AF9AD2FA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05" t="8309" r="9358" b="6588"/>
          <a:stretch/>
        </p:blipFill>
        <p:spPr bwMode="auto">
          <a:xfrm>
            <a:off x="5578408" y="136655"/>
            <a:ext cx="2635384" cy="188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5-Point Star 3">
            <a:extLst>
              <a:ext uri="{FF2B5EF4-FFF2-40B4-BE49-F238E27FC236}">
                <a16:creationId xmlns:a16="http://schemas.microsoft.com/office/drawing/2014/main" id="{EE4B31D7-ADB3-4197-8403-CE0B378FB7F5}"/>
              </a:ext>
            </a:extLst>
          </p:cNvPr>
          <p:cNvSpPr/>
          <p:nvPr/>
        </p:nvSpPr>
        <p:spPr>
          <a:xfrm>
            <a:off x="7064429" y="735761"/>
            <a:ext cx="397944" cy="35474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highlight>
                <a:srgbClr val="FFFF00"/>
              </a:highlight>
            </a:endParaRPr>
          </a:p>
        </p:txBody>
      </p:sp>
      <p:sp>
        <p:nvSpPr>
          <p:cNvPr id="11" name="TextBox 10">
            <a:extLst>
              <a:ext uri="{FF2B5EF4-FFF2-40B4-BE49-F238E27FC236}">
                <a16:creationId xmlns:a16="http://schemas.microsoft.com/office/drawing/2014/main" id="{6B60A9CD-45CA-4618-BCD3-A181C7CEDE5B}"/>
              </a:ext>
            </a:extLst>
          </p:cNvPr>
          <p:cNvSpPr txBox="1"/>
          <p:nvPr/>
        </p:nvSpPr>
        <p:spPr>
          <a:xfrm>
            <a:off x="7390524" y="752473"/>
            <a:ext cx="647934" cy="400110"/>
          </a:xfrm>
          <a:prstGeom prst="rect">
            <a:avLst/>
          </a:prstGeom>
          <a:noFill/>
        </p:spPr>
        <p:txBody>
          <a:bodyPr wrap="none" rtlCol="0">
            <a:spAutoFit/>
          </a:bodyPr>
          <a:lstStyle/>
          <a:p>
            <a:pPr marL="0" marR="0" lvl="0" indent="0" defTabSz="2087941" eaLnBrk="1" fontAlgn="auto" latinLnBrk="0" hangingPunct="1">
              <a:lnSpc>
                <a:spcPct val="100000"/>
              </a:lnSpc>
              <a:spcBef>
                <a:spcPts val="0"/>
              </a:spcBef>
              <a:spcAft>
                <a:spcPts val="0"/>
              </a:spcAft>
              <a:buClrTx/>
              <a:buSzTx/>
              <a:buFontTx/>
              <a:buNone/>
              <a:tabLst/>
              <a:defRPr/>
            </a:pPr>
            <a:r>
              <a:rPr lang="en-GB" sz="2000" b="1" kern="0" dirty="0">
                <a:solidFill>
                  <a:prstClr val="white"/>
                </a:solidFill>
                <a:effectLst>
                  <a:outerShdw blurRad="38100" dist="38100" dir="2700000" algn="tl">
                    <a:srgbClr val="000000">
                      <a:alpha val="43137"/>
                    </a:srgbClr>
                  </a:outerShdw>
                </a:effectLst>
              </a:rPr>
              <a:t>ML2</a:t>
            </a:r>
            <a:endPar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16" name="TextBox 15">
            <a:extLst>
              <a:ext uri="{FF2B5EF4-FFF2-40B4-BE49-F238E27FC236}">
                <a16:creationId xmlns:a16="http://schemas.microsoft.com/office/drawing/2014/main" id="{2B0C8CF3-0975-4C5F-92CF-6561DDF5D65F}"/>
              </a:ext>
            </a:extLst>
          </p:cNvPr>
          <p:cNvSpPr txBox="1"/>
          <p:nvPr/>
        </p:nvSpPr>
        <p:spPr>
          <a:xfrm>
            <a:off x="4330871" y="5126071"/>
            <a:ext cx="3403429" cy="923330"/>
          </a:xfrm>
          <a:prstGeom prst="rect">
            <a:avLst/>
          </a:prstGeom>
          <a:solidFill>
            <a:schemeClr val="bg1"/>
          </a:solidFill>
          <a:ln>
            <a:solidFill>
              <a:schemeClr val="tx1"/>
            </a:solidFill>
          </a:ln>
        </p:spPr>
        <p:txBody>
          <a:bodyPr wrap="square" rtlCol="0">
            <a:spAutoFit/>
          </a:bodyPr>
          <a:lstStyle/>
          <a:p>
            <a:r>
              <a:rPr lang="en-GB" b="1" dirty="0">
                <a:solidFill>
                  <a:schemeClr val="tx1">
                    <a:lumMod val="50000"/>
                  </a:schemeClr>
                </a:solidFill>
              </a:rPr>
              <a:t>2013/2014 vs 2015/2016 </a:t>
            </a:r>
          </a:p>
          <a:p>
            <a:endParaRPr lang="en-GB" b="1" dirty="0">
              <a:solidFill>
                <a:schemeClr val="tx1">
                  <a:lumMod val="50000"/>
                </a:schemeClr>
              </a:solidFill>
            </a:endParaRPr>
          </a:p>
          <a:p>
            <a:r>
              <a:rPr lang="en-GB" b="1" dirty="0">
                <a:solidFill>
                  <a:schemeClr val="tx1">
                    <a:lumMod val="50000"/>
                  </a:schemeClr>
                </a:solidFill>
              </a:rPr>
              <a:t>Mann-Whitney U-test: </a:t>
            </a:r>
            <a:r>
              <a:rPr lang="en-GB" b="1" i="1" dirty="0">
                <a:solidFill>
                  <a:schemeClr val="tx1">
                    <a:lumMod val="50000"/>
                  </a:schemeClr>
                </a:solidFill>
              </a:rPr>
              <a:t>p</a:t>
            </a:r>
            <a:r>
              <a:rPr lang="en-GB" b="1" dirty="0">
                <a:solidFill>
                  <a:schemeClr val="tx1">
                    <a:lumMod val="50000"/>
                  </a:schemeClr>
                </a:solidFill>
              </a:rPr>
              <a:t>= 0.000</a:t>
            </a:r>
          </a:p>
        </p:txBody>
      </p:sp>
      <p:cxnSp>
        <p:nvCxnSpPr>
          <p:cNvPr id="18" name="Straight Arrow Connector 17">
            <a:extLst>
              <a:ext uri="{FF2B5EF4-FFF2-40B4-BE49-F238E27FC236}">
                <a16:creationId xmlns:a16="http://schemas.microsoft.com/office/drawing/2014/main" id="{3D959509-831F-40DA-B6B2-3F3AE24594AF}"/>
              </a:ext>
            </a:extLst>
          </p:cNvPr>
          <p:cNvCxnSpPr>
            <a:cxnSpLocks/>
          </p:cNvCxnSpPr>
          <p:nvPr/>
        </p:nvCxnSpPr>
        <p:spPr>
          <a:xfrm>
            <a:off x="5080158" y="2506039"/>
            <a:ext cx="1815942"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Picture 11" descr="A picture containing clipart&#10;&#10;Description automatically generated">
            <a:extLst>
              <a:ext uri="{FF2B5EF4-FFF2-40B4-BE49-F238E27FC236}">
                <a16:creationId xmlns:a16="http://schemas.microsoft.com/office/drawing/2014/main" id="{7933C9C6-2A2F-40D3-8484-4430A133E3B4}"/>
              </a:ext>
            </a:extLst>
          </p:cNvPr>
          <p:cNvPicPr>
            <a:picLocks noChangeAspect="1"/>
          </p:cNvPicPr>
          <p:nvPr/>
        </p:nvPicPr>
        <p:blipFill>
          <a:blip r:embed="rId4"/>
          <a:stretch>
            <a:fillRect/>
          </a:stretch>
        </p:blipFill>
        <p:spPr>
          <a:xfrm>
            <a:off x="8083685" y="6486890"/>
            <a:ext cx="1060314" cy="371110"/>
          </a:xfrm>
          <a:prstGeom prst="rect">
            <a:avLst/>
          </a:prstGeom>
        </p:spPr>
      </p:pic>
    </p:spTree>
    <p:extLst>
      <p:ext uri="{BB962C8B-B14F-4D97-AF65-F5344CB8AC3E}">
        <p14:creationId xmlns:p14="http://schemas.microsoft.com/office/powerpoint/2010/main" val="119764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Hutton PPT template 2017">
  <a:themeElements>
    <a:clrScheme name="Custom 3">
      <a:dk1>
        <a:srgbClr val="555559"/>
      </a:dk1>
      <a:lt1>
        <a:sysClr val="window" lastClr="FFFFFF"/>
      </a:lt1>
      <a:dk2>
        <a:srgbClr val="555559"/>
      </a:dk2>
      <a:lt2>
        <a:srgbClr val="FFFFFF"/>
      </a:lt2>
      <a:accent1>
        <a:srgbClr val="799900"/>
      </a:accent1>
      <a:accent2>
        <a:srgbClr val="FF9E15"/>
      </a:accent2>
      <a:accent3>
        <a:srgbClr val="00748C"/>
      </a:accent3>
      <a:accent4>
        <a:srgbClr val="CF009E"/>
      </a:accent4>
      <a:accent5>
        <a:srgbClr val="853175"/>
      </a:accent5>
      <a:accent6>
        <a:srgbClr val="6AA2B8"/>
      </a:accent6>
      <a:hlink>
        <a:srgbClr val="FF9E15"/>
      </a:hlink>
      <a:folHlink>
        <a:srgbClr val="6AA2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8362D038233C51469147F003D8E0F8C5" ma:contentTypeVersion="2" ma:contentTypeDescription="Create a new document." ma:contentTypeScope="" ma:versionID="460adbf0d06597c5193aeeffe506f3a5">
  <xsd:schema xmlns:xsd="http://www.w3.org/2001/XMLSchema" xmlns:xs="http://www.w3.org/2001/XMLSchema" xmlns:p="http://schemas.microsoft.com/office/2006/metadata/properties" xmlns:ns1="http://schemas.microsoft.com/sharepoint/v3" xmlns:ns2="dd4118c1-80c0-4fd0-a895-4f8cc7b15db9" targetNamespace="http://schemas.microsoft.com/office/2006/metadata/properties" ma:root="true" ma:fieldsID="7fdb9e80014ce22284f30f74730fcf76" ns1:_="" ns2:_="">
    <xsd:import namespace="http://schemas.microsoft.com/sharepoint/v3"/>
    <xsd:import namespace="dd4118c1-80c0-4fd0-a895-4f8cc7b15db9"/>
    <xsd:element name="properties">
      <xsd:complexType>
        <xsd:sequence>
          <xsd:element name="documentManagement">
            <xsd:complexType>
              <xsd:all>
                <xsd:element ref="ns1:PublishingStartDate" minOccurs="0"/>
                <xsd:element ref="ns1:PublishingExpirationDate" minOccurs="0"/>
                <xsd:element ref="ns2:TaxKeywordTaxHTField" minOccurs="0"/>
                <xsd:element ref="ns2:TaxCatchAll" minOccurs="0"/>
                <xsd:element ref="ns2:TaxCatchAllLabel"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4118c1-80c0-4fd0-a895-4f8cc7b15db9"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Enterprise Keywords" ma:fieldId="{23f27201-bee3-471e-b2e7-b64fd8b7ca38}" ma:taxonomyMulti="true" ma:sspId="0fbbd0a1-8703-46e1-8d9e-cad271c09ae8"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hidden="true" ma:list="{7a9d32c9-126f-4343-9ebe-808524d350ec}" ma:internalName="TaxCatchAll" ma:showField="CatchAllData" ma:web="dd4118c1-80c0-4fd0-a895-4f8cc7b15db9">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7a9d32c9-126f-4343-9ebe-808524d350ec}" ma:internalName="TaxCatchAllLabel" ma:readOnly="true" ma:showField="CatchAllDataLabel" ma:web="dd4118c1-80c0-4fd0-a895-4f8cc7b15db9">
      <xsd:complexType>
        <xsd:complexContent>
          <xsd:extension base="dms:MultiChoiceLookup">
            <xsd:sequence>
              <xsd:element name="Value" type="dms:Lookup" maxOccurs="unbounded" minOccurs="0" nillable="true"/>
            </xsd:sequence>
          </xsd:extension>
        </xsd:complexContent>
      </xsd:complex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KeywordTaxHTField xmlns="dd4118c1-80c0-4fd0-a895-4f8cc7b15db9">
      <Terms xmlns="http://schemas.microsoft.com/office/infopath/2007/PartnerControls"/>
    </TaxKeywordTaxHTField>
    <TaxCatchAll xmlns="dd4118c1-80c0-4fd0-a895-4f8cc7b15db9"/>
    <PublishingExpirationDate xmlns="http://schemas.microsoft.com/sharepoint/v3" xsi:nil="true"/>
    <PublishingStartDate xmlns="http://schemas.microsoft.com/sharepoint/v3" xsi:nil="true"/>
    <_dlc_DocId xmlns="dd4118c1-80c0-4fd0-a895-4f8cc7b15db9">6X5HV3WVA3CC-138-126</_dlc_DocId>
    <_dlc_DocIdUrl xmlns="dd4118c1-80c0-4fd0-a895-4f8cc7b15db9">
      <Url>http://connect.hutton.ac.uk/Organisation/Comms/_layouts/15/DocIdRedir.aspx?ID=6X5HV3WVA3CC-138-126</Url>
      <Description>6X5HV3WVA3CC-138-126</Description>
    </_dlc_DocIdUrl>
  </documentManagement>
</p:properties>
</file>

<file path=customXml/itemProps1.xml><?xml version="1.0" encoding="utf-8"?>
<ds:datastoreItem xmlns:ds="http://schemas.openxmlformats.org/officeDocument/2006/customXml" ds:itemID="{4FA1DA7E-8741-4ADA-A46F-FF379443D5D8}">
  <ds:schemaRefs>
    <ds:schemaRef ds:uri="http://schemas.microsoft.com/sharepoint/v3/contenttype/forms"/>
  </ds:schemaRefs>
</ds:datastoreItem>
</file>

<file path=customXml/itemProps2.xml><?xml version="1.0" encoding="utf-8"?>
<ds:datastoreItem xmlns:ds="http://schemas.openxmlformats.org/officeDocument/2006/customXml" ds:itemID="{13B23411-5810-4775-A335-00AFD4E653B2}">
  <ds:schemaRefs>
    <ds:schemaRef ds:uri="http://schemas.microsoft.com/sharepoint/events"/>
  </ds:schemaRefs>
</ds:datastoreItem>
</file>

<file path=customXml/itemProps3.xml><?xml version="1.0" encoding="utf-8"?>
<ds:datastoreItem xmlns:ds="http://schemas.openxmlformats.org/officeDocument/2006/customXml" ds:itemID="{10697DF0-AD71-4FDB-9D19-EA39AE3477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4118c1-80c0-4fd0-a895-4f8cc7b15d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3B8ADD6-6814-43A2-B296-784A52BFCFE8}">
  <ds:schemaRefs>
    <ds:schemaRef ds:uri="http://www.w3.org/XML/1998/namespace"/>
    <ds:schemaRef ds:uri="http://purl.org/dc/dcmitype/"/>
    <ds:schemaRef ds:uri="http://schemas.microsoft.com/office/2006/documentManagement/types"/>
    <ds:schemaRef ds:uri="http://purl.org/dc/terms/"/>
    <ds:schemaRef ds:uri="dd4118c1-80c0-4fd0-a895-4f8cc7b15db9"/>
    <ds:schemaRef ds:uri="http://purl.org/dc/elements/1.1/"/>
    <ds:schemaRef ds:uri="http://schemas.microsoft.com/sharepoint/v3"/>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Hutton PPT template 2017</Template>
  <TotalTime>3312</TotalTime>
  <Words>638</Words>
  <Application>Microsoft Office PowerPoint</Application>
  <PresentationFormat>On-screen Show (4:3)</PresentationFormat>
  <Paragraphs>133</Paragraphs>
  <Slides>14</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Hutton PPT template 2017</vt:lpstr>
      <vt:lpstr>The geomorphic and hydrological responses to flood embankment lowering on a medium sized gravel-bed river.                                                                                                                                                                                                                      </vt:lpstr>
      <vt:lpstr>Background</vt:lpstr>
      <vt:lpstr>Study site</vt:lpstr>
      <vt:lpstr>Restoration project and research aims</vt:lpstr>
      <vt:lpstr>PowerPoint Presentation</vt:lpstr>
      <vt:lpstr>PowerPoint Presentation</vt:lpstr>
      <vt:lpstr>Morphological responses: floodplain &amp; backwater </vt:lpstr>
      <vt:lpstr>PowerPoint Presentation</vt:lpstr>
      <vt:lpstr>Floodplain hydrology  annual responses</vt:lpstr>
      <vt:lpstr>Event response magnitudes</vt:lpstr>
      <vt:lpstr>Event response times</vt:lpstr>
      <vt:lpstr>PowerPoint Presentation</vt:lpstr>
      <vt:lpstr>Conclusions</vt:lpstr>
      <vt:lpstr>Thank you for your attention stephen.addy@hutton.ac.uk</vt:lpstr>
    </vt:vector>
  </TitlesOfParts>
  <Company>The James Hutton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Miriam Glendell</dc:creator>
  <cp:lastModifiedBy>Stephen Addy</cp:lastModifiedBy>
  <cp:revision>226</cp:revision>
  <dcterms:created xsi:type="dcterms:W3CDTF">2019-03-04T11:39:13Z</dcterms:created>
  <dcterms:modified xsi:type="dcterms:W3CDTF">2019-04-25T14:19:14Z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0x0101008362D038233C51469147F003D8E0F8C5</vt:lpwstr>
  </property>
  <property fmtid="{D5CDD505-2E9C-101B-9397-08002B2CF9AE}" pid="3" name="_dlc_DocIdItemGuid">
    <vt:lpwstr>df0b4fa6-1678-46c9-b2cd-57afe70ff1fb</vt:lpwstr>
  </property>
</Properties>
</file>