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11" r:id="rId3"/>
    <p:sldId id="313" r:id="rId4"/>
    <p:sldId id="258" r:id="rId5"/>
    <p:sldId id="325" r:id="rId6"/>
    <p:sldId id="314" r:id="rId7"/>
    <p:sldId id="328" r:id="rId8"/>
    <p:sldId id="302" r:id="rId9"/>
    <p:sldId id="326" r:id="rId10"/>
    <p:sldId id="327" r:id="rId11"/>
    <p:sldId id="30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58" autoAdjust="0"/>
    <p:restoredTop sz="94660"/>
  </p:normalViewPr>
  <p:slideViewPr>
    <p:cSldViewPr>
      <p:cViewPr varScale="1">
        <p:scale>
          <a:sx n="106" d="100"/>
          <a:sy n="106" d="100"/>
        </p:scale>
        <p:origin x="1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81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FF682-AED2-4E10-B540-66174B28A671}" type="datetimeFigureOut">
              <a:rPr lang="nl-NL" smtClean="0"/>
              <a:t>18-4-2019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6DD8E-93A7-4AB3-AF7F-335AA1BCC6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3434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54474-4C4D-41F1-B0AB-455F4D741C21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2A8FE-6111-4022-8E6C-D0CB4A2EDBB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129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9993" y="404664"/>
            <a:ext cx="7772400" cy="1470025"/>
          </a:xfrm>
        </p:spPr>
        <p:txBody>
          <a:bodyPr/>
          <a:lstStyle/>
          <a:p>
            <a:r>
              <a:rPr lang="en-GB" b="1" dirty="0" smtClean="0"/>
              <a:t>CArbon-14 Source Term</a:t>
            </a:r>
            <a:br>
              <a:rPr lang="en-GB" b="1" dirty="0" smtClean="0"/>
            </a:br>
            <a:r>
              <a:rPr lang="en-GB" b="1" dirty="0" smtClean="0"/>
              <a:t>CAST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1640" y="1893680"/>
            <a:ext cx="6400800" cy="2039375"/>
          </a:xfrm>
        </p:spPr>
        <p:txBody>
          <a:bodyPr/>
          <a:lstStyle>
            <a:lvl1pPr marL="0" indent="0" algn="ctr">
              <a:buNone/>
              <a:defRPr lang="en-GB" sz="2800" kern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GB" sz="2800" dirty="0" smtClean="0"/>
              <a:t>Name: </a:t>
            </a:r>
            <a:r>
              <a:rPr lang="en-GB" sz="2800" dirty="0" smtClean="0">
                <a:solidFill>
                  <a:srgbClr val="FF0000"/>
                </a:solidFill>
              </a:rPr>
              <a:t>XXXXXXX</a:t>
            </a:r>
          </a:p>
          <a:p>
            <a:pPr algn="ctr"/>
            <a:r>
              <a:rPr lang="en-GB" sz="2800" dirty="0" smtClean="0"/>
              <a:t>Organisation: </a:t>
            </a:r>
            <a:r>
              <a:rPr lang="en-GB" sz="2800" dirty="0" smtClean="0">
                <a:solidFill>
                  <a:srgbClr val="FF0000"/>
                </a:solidFill>
              </a:rPr>
              <a:t>XXXXX</a:t>
            </a:r>
          </a:p>
          <a:p>
            <a:pPr algn="ctr"/>
            <a:r>
              <a:rPr lang="en-GB" sz="2800" dirty="0" smtClean="0"/>
              <a:t>Date:</a:t>
            </a:r>
            <a:r>
              <a:rPr lang="en-GB" sz="2800" dirty="0" smtClean="0">
                <a:solidFill>
                  <a:srgbClr val="FF0000"/>
                </a:solidFill>
              </a:rPr>
              <a:t> XXXXX</a:t>
            </a:r>
          </a:p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WP:</a:t>
            </a:r>
          </a:p>
        </p:txBody>
      </p:sp>
      <p:pic>
        <p:nvPicPr>
          <p:cNvPr id="7" name="Picture 2" descr="logo_cast_line_blac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214686"/>
            <a:ext cx="1901294" cy="235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project has received funding from the European Union’s Seventh Framework Programme for research, technological development and demonstration under grant agreement no. 604779, the CAST project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933055"/>
            <a:ext cx="1918403" cy="126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34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88792" y="1628800"/>
            <a:ext cx="8229600" cy="4525963"/>
          </a:xfrm>
        </p:spPr>
        <p:txBody>
          <a:bodyPr/>
          <a:lstStyle/>
          <a:p>
            <a:r>
              <a:rPr lang="en-GB" dirty="0" smtClean="0"/>
              <a:t>Content Bullet One</a:t>
            </a:r>
          </a:p>
          <a:p>
            <a:pPr lvl="1"/>
            <a:r>
              <a:rPr lang="en-GB" dirty="0" smtClean="0"/>
              <a:t>Content Bullet Two</a:t>
            </a:r>
          </a:p>
          <a:p>
            <a:pPr lvl="2"/>
            <a:r>
              <a:rPr lang="en-GB" dirty="0" smtClean="0"/>
              <a:t>Content Bullet Three</a:t>
            </a:r>
          </a:p>
        </p:txBody>
      </p:sp>
      <p:pic>
        <p:nvPicPr>
          <p:cNvPr id="7" name="Picture 2" descr="logo_cast_line_blac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34373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21B2-1B17-4521-86E6-BA06AF5FB1C6}" type="slidenum">
              <a:rPr lang="en-GB" smtClean="0"/>
              <a:t>‹nr.›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004" y="3175"/>
            <a:ext cx="899592" cy="59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26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621B2-1B17-4521-86E6-BA06AF5FB1C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1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projectcast.e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Public outreach for the EC</a:t>
            </a:r>
            <a:br>
              <a:rPr lang="en-GB" b="1" dirty="0" smtClean="0"/>
            </a:br>
            <a:r>
              <a:rPr lang="en-GB" b="1" dirty="0" smtClean="0"/>
              <a:t>Carbon-14 Source Term project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Name: </a:t>
            </a:r>
            <a:r>
              <a:rPr lang="en-GB" dirty="0" smtClean="0">
                <a:solidFill>
                  <a:srgbClr val="FF0000"/>
                </a:solidFill>
              </a:rPr>
              <a:t>Erika Neeft &amp; Simon Norris</a:t>
            </a:r>
          </a:p>
          <a:p>
            <a:r>
              <a:rPr lang="en-GB" dirty="0" smtClean="0"/>
              <a:t>Organisation: </a:t>
            </a:r>
            <a:r>
              <a:rPr lang="en-GB" dirty="0" smtClean="0">
                <a:solidFill>
                  <a:srgbClr val="FF0000"/>
                </a:solidFill>
              </a:rPr>
              <a:t>COVRA &amp; </a:t>
            </a:r>
            <a:r>
              <a:rPr lang="en-GB" dirty="0" err="1" smtClean="0">
                <a:solidFill>
                  <a:srgbClr val="FF0000"/>
                </a:solidFill>
              </a:rPr>
              <a:t>RWM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Date:</a:t>
            </a:r>
            <a:r>
              <a:rPr lang="en-GB" dirty="0" smtClean="0">
                <a:solidFill>
                  <a:srgbClr val="FF0000"/>
                </a:solidFill>
              </a:rPr>
              <a:t> 8 April 2019 </a:t>
            </a:r>
          </a:p>
          <a:p>
            <a:endParaRPr lang="en-GB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356992"/>
            <a:ext cx="1891569" cy="264407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886462"/>
            <a:ext cx="2539682" cy="8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4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Comparison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21B2-1B17-4521-86E6-BA06AF5FB1C6}" type="slidenum">
              <a:rPr lang="en-GB" smtClean="0"/>
              <a:t>10</a:t>
            </a:fld>
            <a:endParaRPr lang="en-GB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0768"/>
            <a:ext cx="8036912" cy="401388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22303" y="6021288"/>
            <a:ext cx="7146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err="1" smtClean="0"/>
              <a:t>Artificial</a:t>
            </a:r>
            <a:r>
              <a:rPr lang="nl-NL" sz="2000" dirty="0" smtClean="0"/>
              <a:t> </a:t>
            </a:r>
            <a:r>
              <a:rPr lang="nl-NL" sz="2000" dirty="0" err="1" smtClean="0"/>
              <a:t>if</a:t>
            </a:r>
            <a:r>
              <a:rPr lang="nl-NL" sz="2000" dirty="0" smtClean="0"/>
              <a:t> </a:t>
            </a:r>
            <a:r>
              <a:rPr lang="nl-NL" sz="2000" dirty="0" err="1" smtClean="0"/>
              <a:t>chemical</a:t>
            </a:r>
            <a:r>
              <a:rPr lang="nl-NL" sz="2000" dirty="0" smtClean="0"/>
              <a:t> </a:t>
            </a:r>
            <a:r>
              <a:rPr lang="nl-NL" sz="2000" dirty="0" err="1" smtClean="0"/>
              <a:t>resistance</a:t>
            </a:r>
            <a:r>
              <a:rPr lang="nl-NL" sz="2000" dirty="0" smtClean="0"/>
              <a:t> waste form, </a:t>
            </a:r>
            <a:r>
              <a:rPr lang="nl-NL" sz="2000" dirty="0" err="1" smtClean="0"/>
              <a:t>diffusion</a:t>
            </a:r>
            <a:r>
              <a:rPr lang="nl-NL" sz="2000" dirty="0" smtClean="0"/>
              <a:t> </a:t>
            </a:r>
            <a:r>
              <a:rPr lang="nl-NL" sz="2000" dirty="0" err="1" smtClean="0"/>
              <a:t>clay</a:t>
            </a:r>
            <a:r>
              <a:rPr lang="nl-NL" sz="2000" dirty="0" smtClean="0"/>
              <a:t> host rock </a:t>
            </a:r>
          </a:p>
          <a:p>
            <a:r>
              <a:rPr lang="nl-NL" sz="2000" dirty="0" err="1" smtClean="0"/>
              <a:t>and</a:t>
            </a:r>
            <a:r>
              <a:rPr lang="nl-NL" sz="2000" dirty="0" smtClean="0"/>
              <a:t> </a:t>
            </a:r>
            <a:r>
              <a:rPr lang="nl-NL" sz="2000" dirty="0" err="1" smtClean="0"/>
              <a:t>dilution</a:t>
            </a:r>
            <a:r>
              <a:rPr lang="nl-NL" sz="2000" dirty="0" smtClean="0"/>
              <a:t> in </a:t>
            </a:r>
            <a:r>
              <a:rPr lang="nl-NL" sz="2000" dirty="0" err="1" smtClean="0"/>
              <a:t>surrouding</a:t>
            </a:r>
            <a:r>
              <a:rPr lang="nl-NL" sz="2000" dirty="0" smtClean="0"/>
              <a:t> rock </a:t>
            </a:r>
            <a:r>
              <a:rPr lang="nl-NL" sz="2000" dirty="0" err="1" smtClean="0"/>
              <a:t>formations</a:t>
            </a:r>
            <a:r>
              <a:rPr lang="nl-NL" sz="2000" dirty="0" smtClean="0"/>
              <a:t> are </a:t>
            </a:r>
            <a:r>
              <a:rPr lang="nl-NL" sz="2000" dirty="0" err="1" smtClean="0"/>
              <a:t>included</a:t>
            </a:r>
            <a:endParaRPr lang="nl-NL" sz="2000" dirty="0"/>
          </a:p>
        </p:txBody>
      </p:sp>
      <p:sp>
        <p:nvSpPr>
          <p:cNvPr id="6" name="Tekstvak 5"/>
          <p:cNvSpPr txBox="1"/>
          <p:nvPr/>
        </p:nvSpPr>
        <p:spPr>
          <a:xfrm>
            <a:off x="2411760" y="5383573"/>
            <a:ext cx="6604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Natural: 1,000,000,000 carbon-14 </a:t>
            </a:r>
            <a:r>
              <a:rPr lang="nl-NL" sz="2000" dirty="0" err="1" smtClean="0"/>
              <a:t>molecules</a:t>
            </a:r>
            <a:r>
              <a:rPr lang="nl-NL" sz="2000" dirty="0" smtClean="0"/>
              <a:t> per cm</a:t>
            </a:r>
            <a:r>
              <a:rPr lang="nl-NL" sz="2000" baseline="30000" dirty="0" smtClean="0"/>
              <a:t>2</a:t>
            </a:r>
            <a:r>
              <a:rPr lang="nl-NL" sz="2000" dirty="0" smtClean="0"/>
              <a:t> per </a:t>
            </a:r>
            <a:r>
              <a:rPr lang="nl-NL" sz="2000" dirty="0" err="1" smtClean="0"/>
              <a:t>year</a:t>
            </a:r>
            <a:endParaRPr lang="nl-NL" sz="20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148" y="6450318"/>
            <a:ext cx="761905" cy="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1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Public outreach for CAST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247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Newsletters and other CAST deliverables can be downloaded at </a:t>
            </a:r>
            <a:r>
              <a:rPr lang="en-GB" dirty="0" smtClean="0">
                <a:hlinkClick r:id="rId2"/>
              </a:rPr>
              <a:t>https://www.projectcast.eu</a:t>
            </a:r>
            <a:r>
              <a:rPr lang="en-GB" dirty="0" smtClean="0"/>
              <a:t>  until March 2023 </a:t>
            </a:r>
          </a:p>
          <a:p>
            <a:pPr marL="0" indent="0">
              <a:buNone/>
            </a:pPr>
            <a:r>
              <a:rPr lang="en-GB" sz="2600" dirty="0" smtClean="0"/>
              <a:t>References and justification of assumptions used in this presentation:</a:t>
            </a:r>
          </a:p>
          <a:p>
            <a:pPr marL="0" indent="0">
              <a:buNone/>
            </a:pPr>
            <a:endParaRPr lang="en-GB" sz="3100" dirty="0" smtClean="0"/>
          </a:p>
          <a:p>
            <a:pPr marL="0" indent="0">
              <a:buNone/>
            </a:pPr>
            <a:r>
              <a:rPr lang="en-GB" sz="3100" dirty="0" smtClean="0"/>
              <a:t> </a:t>
            </a:r>
          </a:p>
          <a:p>
            <a:pPr marL="0" indent="0">
              <a:buNone/>
            </a:pPr>
            <a:endParaRPr lang="en-GB" sz="3100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Thank you for your attention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Any questions?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21B2-1B17-4521-86E6-BA06AF5FB1C6}" type="slidenum">
              <a:rPr lang="en-GB" smtClean="0"/>
              <a:t>11</a:t>
            </a:fld>
            <a:endParaRPr lang="en-GB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9" t="19111" r="34573" b="61534"/>
          <a:stretch/>
        </p:blipFill>
        <p:spPr>
          <a:xfrm>
            <a:off x="-8693" y="2636912"/>
            <a:ext cx="9138364" cy="202308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696" y="3848353"/>
            <a:ext cx="3102608" cy="248086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405578"/>
            <a:ext cx="761905" cy="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8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21B2-1B17-4521-86E6-BA06AF5FB1C6}" type="slidenum">
              <a:rPr lang="en-GB" smtClean="0"/>
              <a:t>2</a:t>
            </a:fld>
            <a:endParaRPr lang="en-GB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6" y="16014"/>
            <a:ext cx="9144000" cy="6858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67"/>
          <a:stretch/>
        </p:blipFill>
        <p:spPr>
          <a:xfrm>
            <a:off x="629013" y="635388"/>
            <a:ext cx="7922745" cy="585008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58" y="817229"/>
            <a:ext cx="7315200" cy="54864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47" y="113511"/>
            <a:ext cx="761905" cy="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7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Familiarisation</a:t>
            </a:r>
            <a:endParaRPr lang="en-GB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87584"/>
            <a:ext cx="4084320" cy="5445760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21B2-1B17-4521-86E6-BA06AF5FB1C6}" type="slidenum">
              <a:rPr lang="en-GB" smtClean="0"/>
              <a:t>3</a:t>
            </a:fld>
            <a:endParaRPr lang="en-GB" dirty="0"/>
          </a:p>
        </p:txBody>
      </p:sp>
      <p:sp>
        <p:nvSpPr>
          <p:cNvPr id="3" name="Tekstvak 2"/>
          <p:cNvSpPr txBox="1"/>
          <p:nvPr/>
        </p:nvSpPr>
        <p:spPr>
          <a:xfrm>
            <a:off x="4628974" y="1482959"/>
            <a:ext cx="4403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Radiation?</a:t>
            </a:r>
          </a:p>
          <a:p>
            <a:pPr algn="ctr"/>
            <a:r>
              <a:rPr lang="en-GB" sz="2000" dirty="0" smtClean="0"/>
              <a:t>Not only radioactive waste</a:t>
            </a:r>
            <a:endParaRPr lang="en-GB" sz="2000" dirty="0"/>
          </a:p>
        </p:txBody>
      </p:sp>
      <p:sp>
        <p:nvSpPr>
          <p:cNvPr id="8" name="Tekstvak 7"/>
          <p:cNvSpPr txBox="1"/>
          <p:nvPr/>
        </p:nvSpPr>
        <p:spPr>
          <a:xfrm>
            <a:off x="4721766" y="5157192"/>
            <a:ext cx="4403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Carbon-14?</a:t>
            </a:r>
          </a:p>
          <a:p>
            <a:pPr algn="ctr"/>
            <a:r>
              <a:rPr lang="en-GB" sz="2000" dirty="0" smtClean="0"/>
              <a:t>Not only radioactive waste</a:t>
            </a:r>
            <a:endParaRPr lang="en-GB" sz="20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507" y="6160876"/>
            <a:ext cx="1523809" cy="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2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Newsletters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Audience: Public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knowledge concerning radiation protection</a:t>
            </a:r>
          </a:p>
          <a:p>
            <a:pPr lvl="1"/>
            <a:r>
              <a:rPr lang="en-US" dirty="0"/>
              <a:t>Unfamiliar to carbon-14 containing waste</a:t>
            </a:r>
          </a:p>
          <a:p>
            <a:r>
              <a:rPr lang="en-GB" dirty="0" smtClean="0"/>
              <a:t>Dissemination plan</a:t>
            </a:r>
          </a:p>
          <a:p>
            <a:pPr lvl="1"/>
            <a:r>
              <a:rPr lang="en-GB" dirty="0" smtClean="0"/>
              <a:t>Topics based on scheduled publications</a:t>
            </a:r>
          </a:p>
          <a:p>
            <a:pPr lvl="2"/>
            <a:r>
              <a:rPr lang="en-GB" dirty="0" smtClean="0"/>
              <a:t>A3 infographic each Newsletter</a:t>
            </a:r>
          </a:p>
          <a:p>
            <a:pPr lvl="2"/>
            <a:r>
              <a:rPr lang="en-GB" dirty="0" smtClean="0"/>
              <a:t>With a carbon-14 analogue of cosmic origin</a:t>
            </a:r>
          </a:p>
          <a:p>
            <a:pPr marL="457200" lvl="1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21B2-1B17-4521-86E6-BA06AF5FB1C6}" type="slidenum">
              <a:rPr lang="en-GB" smtClean="0"/>
              <a:t>4</a:t>
            </a:fld>
            <a:endParaRPr lang="en-GB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46322"/>
            <a:ext cx="2539682" cy="8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4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Aim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CAST (Carbon-14 Source Term) </a:t>
            </a:r>
            <a:r>
              <a:rPr lang="en-US" dirty="0" smtClean="0"/>
              <a:t>was </a:t>
            </a:r>
            <a:r>
              <a:rPr lang="en-US" dirty="0"/>
              <a:t>an EU research project that </a:t>
            </a:r>
            <a:r>
              <a:rPr lang="en-US" dirty="0" smtClean="0"/>
              <a:t>aimed </a:t>
            </a:r>
            <a:r>
              <a:rPr lang="en-US" dirty="0"/>
              <a:t>to develop understanding of the potential release of carbon-14 from radioactive waste materials under conditions relevant to waste packaging and disposal to underground geological disposal facilities. The project </a:t>
            </a:r>
            <a:r>
              <a:rPr lang="en-US" dirty="0" err="1" smtClean="0"/>
              <a:t>focussed</a:t>
            </a:r>
            <a:r>
              <a:rPr lang="en-US" dirty="0" smtClean="0"/>
              <a:t> </a:t>
            </a:r>
            <a:r>
              <a:rPr lang="en-US" dirty="0"/>
              <a:t>on the release of carbon-14 as dissolved and gaseous species from irradiated metals (steels, </a:t>
            </a:r>
            <a:r>
              <a:rPr lang="en-US" dirty="0" err="1"/>
              <a:t>Zircaloys</a:t>
            </a:r>
            <a:r>
              <a:rPr lang="en-US" dirty="0"/>
              <a:t>), irradiated graphite and spent ion-exchange resins.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21B2-1B17-4521-86E6-BA06AF5FB1C6}" type="slidenum">
              <a:rPr lang="en-GB" smtClean="0"/>
              <a:t>5</a:t>
            </a:fld>
            <a:endParaRPr lang="en-GB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89683"/>
            <a:ext cx="1523809" cy="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3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Generation of carbon -14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21B2-1B17-4521-86E6-BA06AF5FB1C6}" type="slidenum">
              <a:rPr lang="en-GB" smtClean="0"/>
              <a:t>6</a:t>
            </a:fld>
            <a:endParaRPr lang="en-GB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t="31014" b="29686"/>
          <a:stretch/>
        </p:blipFill>
        <p:spPr>
          <a:xfrm>
            <a:off x="139991" y="1410176"/>
            <a:ext cx="8864017" cy="4592829"/>
          </a:xfrm>
          <a:prstGeom prst="rect">
            <a:avLst/>
          </a:prstGeom>
        </p:spPr>
      </p:pic>
      <p:sp>
        <p:nvSpPr>
          <p:cNvPr id="6" name="Tekstvak 5"/>
          <p:cNvSpPr txBox="1">
            <a:spLocks noChangeAspect="1"/>
          </p:cNvSpPr>
          <p:nvPr/>
        </p:nvSpPr>
        <p:spPr>
          <a:xfrm>
            <a:off x="1324241" y="6151113"/>
            <a:ext cx="7380675" cy="7755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Visualization of EU research project in one picture, </a:t>
            </a:r>
          </a:p>
          <a:p>
            <a:r>
              <a:rPr lang="en-GB" sz="2000" dirty="0" smtClean="0"/>
              <a:t>origin of carbon-14 for the types of waste investigated in CAST   </a:t>
            </a:r>
            <a:endParaRPr lang="en-GB" sz="20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56350"/>
            <a:ext cx="761905" cy="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2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307" y="44624"/>
            <a:ext cx="8229600" cy="1143000"/>
          </a:xfrm>
        </p:spPr>
        <p:txBody>
          <a:bodyPr/>
          <a:lstStyle/>
          <a:p>
            <a:r>
              <a:rPr lang="en-GB" dirty="0" smtClean="0"/>
              <a:t>Generation of carbon -14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21B2-1B17-4521-86E6-BA06AF5FB1C6}" type="slidenum">
              <a:rPr lang="en-GB" smtClean="0"/>
              <a:t>7</a:t>
            </a:fld>
            <a:endParaRPr lang="en-GB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6" t="5716" r="9391" b="11728"/>
          <a:stretch/>
        </p:blipFill>
        <p:spPr>
          <a:xfrm>
            <a:off x="782488" y="859883"/>
            <a:ext cx="7910847" cy="5745484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98332" y="6420701"/>
            <a:ext cx="6972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ym typeface="Symbol" panose="05050102010706020507" pitchFamily="18" charset="2"/>
              </a:rPr>
              <a:t> </a:t>
            </a:r>
            <a:r>
              <a:rPr lang="en-GB" sz="2000" dirty="0" smtClean="0"/>
              <a:t>+ natural abundance </a:t>
            </a:r>
            <a:r>
              <a:rPr lang="en-GB" sz="2000" dirty="0" smtClean="0">
                <a:sym typeface="Wingdings" panose="05000000000000000000" pitchFamily="2" charset="2"/>
              </a:rPr>
              <a:t></a:t>
            </a:r>
            <a:r>
              <a:rPr lang="en-GB" sz="2000" dirty="0" smtClean="0"/>
              <a:t> 10,000 times C and 10,000,000 times O</a:t>
            </a:r>
            <a:endParaRPr lang="en-GB" sz="20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040" y="6474709"/>
            <a:ext cx="761905" cy="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4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Generation of carbon-14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21B2-1B17-4521-86E6-BA06AF5FB1C6}" type="slidenum">
              <a:rPr lang="en-GB" smtClean="0"/>
              <a:t>8</a:t>
            </a:fld>
            <a:endParaRPr lang="en-GB" dirty="0"/>
          </a:p>
        </p:txBody>
      </p:sp>
      <p:sp>
        <p:nvSpPr>
          <p:cNvPr id="9" name="Tekstvak 8"/>
          <p:cNvSpPr txBox="1"/>
          <p:nvPr/>
        </p:nvSpPr>
        <p:spPr>
          <a:xfrm>
            <a:off x="5932804" y="1721052"/>
            <a:ext cx="32793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Natural carbon-14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80% nitrogen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environmental neutron flux: 0.001 neutrons per cm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 per s</a:t>
            </a:r>
            <a:endParaRPr lang="en-GB" sz="2000" dirty="0"/>
          </a:p>
        </p:txBody>
      </p:sp>
      <p:sp>
        <p:nvSpPr>
          <p:cNvPr id="10" name="Tekstvak 9"/>
          <p:cNvSpPr txBox="1"/>
          <p:nvPr/>
        </p:nvSpPr>
        <p:spPr>
          <a:xfrm>
            <a:off x="5925259" y="4109581"/>
            <a:ext cx="32869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Artificial carbon-14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nitrogen in ppm in materials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Thermal neutron flux in core NPP: 100,000,000,000,000 neutrons per cm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 per s</a:t>
            </a:r>
          </a:p>
        </p:txBody>
      </p:sp>
      <p:pic>
        <p:nvPicPr>
          <p:cNvPr id="6" name="Picture 2" descr="temp2_foto met boom plus tex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1299"/>
          <a:stretch/>
        </p:blipFill>
        <p:spPr bwMode="auto">
          <a:xfrm>
            <a:off x="0" y="1692617"/>
            <a:ext cx="5864622" cy="364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vak 11"/>
          <p:cNvSpPr txBox="1"/>
          <p:nvPr/>
        </p:nvSpPr>
        <p:spPr>
          <a:xfrm>
            <a:off x="535" y="6321365"/>
            <a:ext cx="8025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Carbon-14 concentrations in waste larger  than 1 </a:t>
            </a:r>
            <a:r>
              <a:rPr lang="en-GB" sz="2000" dirty="0" err="1" smtClean="0"/>
              <a:t>Bq</a:t>
            </a:r>
            <a:r>
              <a:rPr lang="en-GB" sz="2000" dirty="0" smtClean="0"/>
              <a:t> per gram</a:t>
            </a:r>
            <a:endParaRPr lang="en-GB" sz="20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47" y="6403374"/>
            <a:ext cx="761905" cy="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8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718" y="116382"/>
            <a:ext cx="6144260" cy="6741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Release of carbon-14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21B2-1B17-4521-86E6-BA06AF5FB1C6}" type="slidenum">
              <a:rPr lang="en-GB" smtClean="0"/>
              <a:t>9</a:t>
            </a:fld>
            <a:endParaRPr lang="en-GB" dirty="0"/>
          </a:p>
        </p:txBody>
      </p:sp>
      <p:sp>
        <p:nvSpPr>
          <p:cNvPr id="6" name="Tekstvak 5"/>
          <p:cNvSpPr txBox="1"/>
          <p:nvPr/>
        </p:nvSpPr>
        <p:spPr>
          <a:xfrm>
            <a:off x="1588634" y="6403267"/>
            <a:ext cx="7527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1: No chemical degradation rate for graphite and  ion exchange resins</a:t>
            </a:r>
            <a:endParaRPr lang="en-GB" sz="2000" dirty="0"/>
          </a:p>
        </p:txBody>
      </p:sp>
      <p:sp>
        <p:nvSpPr>
          <p:cNvPr id="7" name="Tekstvak 6"/>
          <p:cNvSpPr txBox="1"/>
          <p:nvPr/>
        </p:nvSpPr>
        <p:spPr>
          <a:xfrm>
            <a:off x="4788563" y="5251678"/>
            <a:ext cx="4485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1: Chemical corrosion rates for steel and </a:t>
            </a:r>
            <a:r>
              <a:rPr lang="en-GB" sz="2000" dirty="0" err="1" smtClean="0"/>
              <a:t>Zircaloy</a:t>
            </a:r>
            <a:r>
              <a:rPr lang="en-GB" sz="2000" dirty="0" smtClean="0"/>
              <a:t> are small in alkaline, reducing environments</a:t>
            </a:r>
            <a:endParaRPr lang="en-GB" sz="2000" dirty="0"/>
          </a:p>
        </p:txBody>
      </p:sp>
      <p:sp>
        <p:nvSpPr>
          <p:cNvPr id="8" name="Tekstvak 7"/>
          <p:cNvSpPr txBox="1"/>
          <p:nvPr/>
        </p:nvSpPr>
        <p:spPr>
          <a:xfrm>
            <a:off x="5282586" y="4233243"/>
            <a:ext cx="3817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2: carbon-14 release as gas, non-ionic or anionic dissolved carbon-14 species </a:t>
            </a:r>
            <a:endParaRPr lang="en-GB" sz="2000" dirty="0"/>
          </a:p>
        </p:txBody>
      </p:sp>
      <p:sp>
        <p:nvSpPr>
          <p:cNvPr id="9" name="Tekstvak 8"/>
          <p:cNvSpPr txBox="1"/>
          <p:nvPr/>
        </p:nvSpPr>
        <p:spPr>
          <a:xfrm>
            <a:off x="5122764" y="3063875"/>
            <a:ext cx="3817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3: E.g. </a:t>
            </a:r>
            <a:r>
              <a:rPr lang="en-GB" sz="2000" dirty="0"/>
              <a:t>p</a:t>
            </a:r>
            <a:r>
              <a:rPr lang="en-GB" sz="2000" dirty="0" smtClean="0"/>
              <a:t>eriod to pass clay or salt host rock may take several half-lives of carbon-14</a:t>
            </a:r>
            <a:endParaRPr lang="en-GB" sz="2000" dirty="0"/>
          </a:p>
        </p:txBody>
      </p:sp>
      <p:sp>
        <p:nvSpPr>
          <p:cNvPr id="10" name="Tekstvak 9"/>
          <p:cNvSpPr txBox="1"/>
          <p:nvPr/>
        </p:nvSpPr>
        <p:spPr>
          <a:xfrm>
            <a:off x="5088409" y="2263656"/>
            <a:ext cx="3817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4</a:t>
            </a:r>
            <a:r>
              <a:rPr lang="en-GB" sz="2000" dirty="0"/>
              <a:t>:</a:t>
            </a:r>
            <a:r>
              <a:rPr lang="en-GB" sz="2000" dirty="0" smtClean="0"/>
              <a:t> A common value for dilution for geological disposal is 10,000</a:t>
            </a:r>
            <a:endParaRPr lang="en-GB" sz="2000" dirty="0"/>
          </a:p>
        </p:txBody>
      </p:sp>
      <p:sp>
        <p:nvSpPr>
          <p:cNvPr id="11" name="Tekstvak 10"/>
          <p:cNvSpPr txBox="1"/>
          <p:nvPr/>
        </p:nvSpPr>
        <p:spPr>
          <a:xfrm>
            <a:off x="5292080" y="1202194"/>
            <a:ext cx="3512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5: Any reduced carbon species will be oxidised </a:t>
            </a:r>
            <a:r>
              <a:rPr lang="en-GB" sz="2000" dirty="0"/>
              <a:t>to carbon dioxide </a:t>
            </a:r>
            <a:r>
              <a:rPr lang="en-GB" sz="2000" dirty="0" smtClean="0"/>
              <a:t>by microbes</a:t>
            </a:r>
            <a:endParaRPr lang="en-GB" sz="2000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48" y="6454808"/>
            <a:ext cx="761905" cy="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8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1935</TotalTime>
  <Words>391</Words>
  <Application>Microsoft Office PowerPoint</Application>
  <PresentationFormat>Diavoorstelling (4:3)</PresentationFormat>
  <Paragraphs>66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Symbol</vt:lpstr>
      <vt:lpstr>Wingdings</vt:lpstr>
      <vt:lpstr>Office Theme</vt:lpstr>
      <vt:lpstr>Public outreach for the EC Carbon-14 Source Term project</vt:lpstr>
      <vt:lpstr>PowerPoint-presentatie</vt:lpstr>
      <vt:lpstr>Familiarisation</vt:lpstr>
      <vt:lpstr>Newsletters</vt:lpstr>
      <vt:lpstr>Aim</vt:lpstr>
      <vt:lpstr>Generation of carbon -14</vt:lpstr>
      <vt:lpstr>Generation of carbon -14</vt:lpstr>
      <vt:lpstr>Generation of carbon-14</vt:lpstr>
      <vt:lpstr>Release of carbon-14</vt:lpstr>
      <vt:lpstr>Comparison</vt:lpstr>
      <vt:lpstr>Public outreach for CAST</vt:lpstr>
    </vt:vector>
  </TitlesOfParts>
  <Company>COVRA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outreach for the EC CArbon-14 Source Term CAST</dc:title>
  <dc:creator>Neeft, Erika</dc:creator>
  <cp:lastModifiedBy>Erika Neeft</cp:lastModifiedBy>
  <cp:revision>199</cp:revision>
  <cp:lastPrinted>2018-01-15T10:39:39Z</cp:lastPrinted>
  <dcterms:created xsi:type="dcterms:W3CDTF">2014-07-02T09:38:15Z</dcterms:created>
  <dcterms:modified xsi:type="dcterms:W3CDTF">2019-04-18T07:12:54Z</dcterms:modified>
</cp:coreProperties>
</file>