
<file path=[Content_Types].xml><?xml version="1.0" encoding="utf-8"?>
<Types xmlns="http://schemas.openxmlformats.org/package/2006/content-types"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3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8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diagrams/data7.xml" ContentType="application/vnd.openxmlformats-officedocument.drawingml.diagramData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notesMasterIdLst>
    <p:notesMasterId r:id="rId20"/>
  </p:notesMasterIdLst>
  <p:sldIdLst>
    <p:sldId id="257" r:id="rId2"/>
    <p:sldId id="259" r:id="rId3"/>
    <p:sldId id="260" r:id="rId4"/>
    <p:sldId id="286" r:id="rId5"/>
    <p:sldId id="264" r:id="rId6"/>
    <p:sldId id="287" r:id="rId7"/>
    <p:sldId id="289" r:id="rId8"/>
    <p:sldId id="290" r:id="rId9"/>
    <p:sldId id="291" r:id="rId10"/>
    <p:sldId id="292" r:id="rId11"/>
    <p:sldId id="288" r:id="rId12"/>
    <p:sldId id="284" r:id="rId13"/>
    <p:sldId id="275" r:id="rId14"/>
    <p:sldId id="276" r:id="rId15"/>
    <p:sldId id="278" r:id="rId16"/>
    <p:sldId id="282" r:id="rId17"/>
    <p:sldId id="280" r:id="rId18"/>
    <p:sldId id="281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ison Prior" initials="AP" lastIdx="2" clrIdx="0">
    <p:extLst>
      <p:ext uri="{19B8F6BF-5375-455C-9EA6-DF929625EA0E}">
        <p15:presenceInfo xmlns:p15="http://schemas.microsoft.com/office/powerpoint/2012/main" userId="60eb468dca9e24e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ADBFF"/>
    <a:srgbClr val="ADDD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455"/>
    <p:restoredTop sz="82196"/>
  </p:normalViewPr>
  <p:slideViewPr>
    <p:cSldViewPr snapToGrid="0" snapToObjects="1">
      <p:cViewPr varScale="1">
        <p:scale>
          <a:sx n="80" d="100"/>
          <a:sy n="80" d="100"/>
        </p:scale>
        <p:origin x="208" y="5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svg"/><Relationship Id="rId3" Type="http://schemas.openxmlformats.org/officeDocument/2006/relationships/slide" Target="../slides/slide17.xml"/><Relationship Id="rId7" Type="http://schemas.openxmlformats.org/officeDocument/2006/relationships/image" Target="../media/image22.svg"/><Relationship Id="rId12" Type="http://schemas.openxmlformats.org/officeDocument/2006/relationships/image" Target="../media/image27.png"/><Relationship Id="rId2" Type="http://schemas.openxmlformats.org/officeDocument/2006/relationships/slide" Target="../slides/slide13.xml"/><Relationship Id="rId1" Type="http://schemas.openxmlformats.org/officeDocument/2006/relationships/slide" Target="../slides/slide12.xml"/><Relationship Id="rId6" Type="http://schemas.openxmlformats.org/officeDocument/2006/relationships/image" Target="../media/image21.png"/><Relationship Id="rId11" Type="http://schemas.openxmlformats.org/officeDocument/2006/relationships/image" Target="../media/image26.svg"/><Relationship Id="rId5" Type="http://schemas.openxmlformats.org/officeDocument/2006/relationships/slide" Target="../slides/slide18.xml"/><Relationship Id="rId15" Type="http://schemas.openxmlformats.org/officeDocument/2006/relationships/image" Target="../media/image30.svg"/><Relationship Id="rId10" Type="http://schemas.openxmlformats.org/officeDocument/2006/relationships/image" Target="../media/image25.png"/><Relationship Id="rId4" Type="http://schemas.openxmlformats.org/officeDocument/2006/relationships/slide" Target="../slides/slide4.xml"/><Relationship Id="rId9" Type="http://schemas.openxmlformats.org/officeDocument/2006/relationships/image" Target="../media/image24.svg"/><Relationship Id="rId14" Type="http://schemas.openxmlformats.org/officeDocument/2006/relationships/image" Target="../media/image29.png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climatemonitor.it/?p=43016" TargetMode="External"/><Relationship Id="rId3" Type="http://schemas.openxmlformats.org/officeDocument/2006/relationships/image" Target="../media/image74.jpg"/><Relationship Id="rId7" Type="http://schemas.openxmlformats.org/officeDocument/2006/relationships/image" Target="../media/image76.jpg"/><Relationship Id="rId2" Type="http://schemas.openxmlformats.org/officeDocument/2006/relationships/hyperlink" Target="http://moerblx.deviantart.com/art/Earth-HD-wallpaper-558058716" TargetMode="External"/><Relationship Id="rId1" Type="http://schemas.openxmlformats.org/officeDocument/2006/relationships/image" Target="../media/image73.png"/><Relationship Id="rId6" Type="http://schemas.openxmlformats.org/officeDocument/2006/relationships/hyperlink" Target="https://en.wikipedia.org/wiki/Scientist" TargetMode="External"/><Relationship Id="rId5" Type="http://schemas.openxmlformats.org/officeDocument/2006/relationships/image" Target="../media/image75.JPG"/><Relationship Id="rId10" Type="http://schemas.openxmlformats.org/officeDocument/2006/relationships/hyperlink" Target="https://www.flickr.com/photos/146824358@N03/34810756046" TargetMode="External"/><Relationship Id="rId4" Type="http://schemas.openxmlformats.org/officeDocument/2006/relationships/hyperlink" Target="https://nl.wikipedia.org/wiki/Shiso_(plant)" TargetMode="External"/><Relationship Id="rId9" Type="http://schemas.openxmlformats.org/officeDocument/2006/relationships/image" Target="../media/image77.jpg"/></Relationships>
</file>

<file path=ppt/diagrams/_rels/data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8.png"/><Relationship Id="rId7" Type="http://schemas.openxmlformats.org/officeDocument/2006/relationships/image" Target="../media/image92.svg"/><Relationship Id="rId2" Type="http://schemas.openxmlformats.org/officeDocument/2006/relationships/image" Target="../media/image87.svg"/><Relationship Id="rId1" Type="http://schemas.openxmlformats.org/officeDocument/2006/relationships/image" Target="../media/image86.png"/><Relationship Id="rId6" Type="http://schemas.openxmlformats.org/officeDocument/2006/relationships/image" Target="../media/image91.png"/><Relationship Id="rId5" Type="http://schemas.openxmlformats.org/officeDocument/2006/relationships/image" Target="../media/image90.svg"/><Relationship Id="rId4" Type="http://schemas.openxmlformats.org/officeDocument/2006/relationships/image" Target="../media/image89.png"/><Relationship Id="rId9" Type="http://schemas.openxmlformats.org/officeDocument/2006/relationships/image" Target="../media/image94.svg"/></Relationships>
</file>

<file path=ppt/diagrams/_rels/data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svg"/><Relationship Id="rId3" Type="http://schemas.openxmlformats.org/officeDocument/2006/relationships/image" Target="../media/image115.png"/><Relationship Id="rId7" Type="http://schemas.openxmlformats.org/officeDocument/2006/relationships/image" Target="../media/image119.png"/><Relationship Id="rId2" Type="http://schemas.openxmlformats.org/officeDocument/2006/relationships/image" Target="../media/image114.svg"/><Relationship Id="rId1" Type="http://schemas.openxmlformats.org/officeDocument/2006/relationships/image" Target="../media/image113.png"/><Relationship Id="rId6" Type="http://schemas.openxmlformats.org/officeDocument/2006/relationships/image" Target="../media/image118.svg"/><Relationship Id="rId5" Type="http://schemas.openxmlformats.org/officeDocument/2006/relationships/image" Target="../media/image117.png"/><Relationship Id="rId4" Type="http://schemas.openxmlformats.org/officeDocument/2006/relationships/image" Target="../media/image116.sv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image" Target="../media/image122.png"/><Relationship Id="rId4" Type="http://schemas.openxmlformats.org/officeDocument/2006/relationships/image" Target="../media/image125.png"/></Relationships>
</file>

<file path=ppt/diagrams/_rels/data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image" Target="../media/image114.svg"/><Relationship Id="rId7" Type="http://schemas.openxmlformats.org/officeDocument/2006/relationships/image" Target="../media/image118.svg"/><Relationship Id="rId2" Type="http://schemas.openxmlformats.org/officeDocument/2006/relationships/image" Target="../media/image113.png"/><Relationship Id="rId1" Type="http://schemas.openxmlformats.org/officeDocument/2006/relationships/image" Target="../media/image1220.png"/><Relationship Id="rId6" Type="http://schemas.openxmlformats.org/officeDocument/2006/relationships/image" Target="../media/image117.png"/><Relationship Id="rId5" Type="http://schemas.openxmlformats.org/officeDocument/2006/relationships/image" Target="../media/image116.svg"/><Relationship Id="rId4" Type="http://schemas.openxmlformats.org/officeDocument/2006/relationships/image" Target="../media/image115.png"/><Relationship Id="rId9" Type="http://schemas.openxmlformats.org/officeDocument/2006/relationships/image" Target="../media/image120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svg"/><Relationship Id="rId1" Type="http://schemas.openxmlformats.org/officeDocument/2006/relationships/image" Target="../media/image21.png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10" Type="http://schemas.openxmlformats.org/officeDocument/2006/relationships/image" Target="../media/image30.svg"/><Relationship Id="rId4" Type="http://schemas.openxmlformats.org/officeDocument/2006/relationships/image" Target="../media/image24.svg"/><Relationship Id="rId9" Type="http://schemas.openxmlformats.org/officeDocument/2006/relationships/image" Target="../media/image29.pn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climatemonitor.it/?p=43016" TargetMode="External"/><Relationship Id="rId3" Type="http://schemas.openxmlformats.org/officeDocument/2006/relationships/image" Target="../media/image74.jpg"/><Relationship Id="rId7" Type="http://schemas.openxmlformats.org/officeDocument/2006/relationships/image" Target="../media/image76.jpg"/><Relationship Id="rId2" Type="http://schemas.openxmlformats.org/officeDocument/2006/relationships/hyperlink" Target="http://moerblx.deviantart.com/art/Earth-HD-wallpaper-558058716" TargetMode="External"/><Relationship Id="rId1" Type="http://schemas.openxmlformats.org/officeDocument/2006/relationships/image" Target="../media/image73.png"/><Relationship Id="rId6" Type="http://schemas.openxmlformats.org/officeDocument/2006/relationships/hyperlink" Target="https://en.wikipedia.org/wiki/Scientist" TargetMode="External"/><Relationship Id="rId5" Type="http://schemas.openxmlformats.org/officeDocument/2006/relationships/image" Target="../media/image75.JPG"/><Relationship Id="rId10" Type="http://schemas.openxmlformats.org/officeDocument/2006/relationships/hyperlink" Target="https://www.flickr.com/photos/146824358@N03/34810756046" TargetMode="External"/><Relationship Id="rId4" Type="http://schemas.openxmlformats.org/officeDocument/2006/relationships/hyperlink" Target="https://nl.wikipedia.org/wiki/Shiso_(plant)" TargetMode="External"/><Relationship Id="rId9" Type="http://schemas.openxmlformats.org/officeDocument/2006/relationships/image" Target="../media/image77.jpg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8.png"/><Relationship Id="rId7" Type="http://schemas.openxmlformats.org/officeDocument/2006/relationships/image" Target="../media/image92.svg"/><Relationship Id="rId2" Type="http://schemas.openxmlformats.org/officeDocument/2006/relationships/image" Target="../media/image87.svg"/><Relationship Id="rId1" Type="http://schemas.openxmlformats.org/officeDocument/2006/relationships/image" Target="../media/image86.png"/><Relationship Id="rId6" Type="http://schemas.openxmlformats.org/officeDocument/2006/relationships/image" Target="../media/image91.png"/><Relationship Id="rId5" Type="http://schemas.openxmlformats.org/officeDocument/2006/relationships/image" Target="../media/image90.svg"/><Relationship Id="rId4" Type="http://schemas.openxmlformats.org/officeDocument/2006/relationships/image" Target="../media/image89.png"/><Relationship Id="rId9" Type="http://schemas.openxmlformats.org/officeDocument/2006/relationships/image" Target="../media/image94.svg"/></Relationships>
</file>

<file path=ppt/diagrams/_rels/drawing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svg"/><Relationship Id="rId3" Type="http://schemas.openxmlformats.org/officeDocument/2006/relationships/image" Target="../media/image115.png"/><Relationship Id="rId7" Type="http://schemas.openxmlformats.org/officeDocument/2006/relationships/image" Target="../media/image119.png"/><Relationship Id="rId2" Type="http://schemas.openxmlformats.org/officeDocument/2006/relationships/image" Target="../media/image114.svg"/><Relationship Id="rId1" Type="http://schemas.openxmlformats.org/officeDocument/2006/relationships/image" Target="../media/image113.png"/><Relationship Id="rId6" Type="http://schemas.openxmlformats.org/officeDocument/2006/relationships/image" Target="../media/image118.svg"/><Relationship Id="rId5" Type="http://schemas.openxmlformats.org/officeDocument/2006/relationships/image" Target="../media/image117.png"/><Relationship Id="rId4" Type="http://schemas.openxmlformats.org/officeDocument/2006/relationships/image" Target="../media/image116.sv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image" Target="../media/image122.png"/><Relationship Id="rId4" Type="http://schemas.openxmlformats.org/officeDocument/2006/relationships/image" Target="../media/image12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94B7CDB-F1FF-B14A-B037-65AD2F4781D3}" type="doc">
      <dgm:prSet loTypeId="urn:microsoft.com/office/officeart/2009/3/layout/SubStepProcess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077D9C9-719D-8440-AC87-036E6EC74473}">
      <dgm:prSet phldrT="[Tex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1"/>
        </a:solidFill>
        <a:ln>
          <a:noFill/>
        </a:ln>
      </dgm:spPr>
      <dgm:t>
        <a:bodyPr/>
        <a:lstStyle/>
        <a:p>
          <a:r>
            <a:rPr lang="en-US" sz="1800" b="1" i="0" dirty="0">
              <a:latin typeface="Avenir Black" panose="02000503020000020003" pitchFamily="2" charset="0"/>
            </a:rPr>
            <a:t>Total ET</a:t>
          </a:r>
          <a:br>
            <a:rPr lang="en-US" sz="1800" b="1" i="0" dirty="0">
              <a:latin typeface="Avenir Light" panose="020B0402020203020204" pitchFamily="34" charset="77"/>
            </a:rPr>
          </a:br>
          <a:r>
            <a:rPr lang="en-US" sz="1800" b="0" i="1" dirty="0">
              <a:latin typeface="Avenir Light" panose="020B0402020203020204" pitchFamily="34" charset="77"/>
            </a:rPr>
            <a:t>Error</a:t>
          </a:r>
          <a:r>
            <a:rPr lang="en-US" sz="1800" b="0" i="0" dirty="0">
              <a:latin typeface="Avenir Light" panose="020B0402020203020204" pitchFamily="34" charset="77"/>
            </a:rPr>
            <a:t>: 35 - 49%</a:t>
          </a:r>
          <a:br>
            <a:rPr lang="en-US" sz="1800" b="0" i="0" dirty="0">
              <a:latin typeface="Avenir Light" panose="020B0402020203020204" pitchFamily="34" charset="77"/>
            </a:rPr>
          </a:br>
          <a:r>
            <a:rPr lang="en-US" sz="1800" b="0" i="1" dirty="0">
              <a:latin typeface="Avenir Light" panose="020B0402020203020204" pitchFamily="34" charset="77"/>
            </a:rPr>
            <a:t>r</a:t>
          </a:r>
          <a:r>
            <a:rPr lang="en-US" sz="1800" b="0" i="1" baseline="30000" dirty="0">
              <a:latin typeface="Avenir Light" panose="020B0402020203020204" pitchFamily="34" charset="77"/>
            </a:rPr>
            <a:t>2</a:t>
          </a:r>
          <a:r>
            <a:rPr lang="en-US" sz="1800" b="0" i="0" dirty="0">
              <a:latin typeface="Avenir Light" panose="020B0402020203020204" pitchFamily="34" charset="77"/>
            </a:rPr>
            <a:t>: 0.61 - 0.75</a:t>
          </a:r>
        </a:p>
      </dgm:t>
    </dgm:pt>
    <dgm:pt modelId="{98894939-5FBC-F24F-A531-DD6CDA9EA8BA}" type="parTrans" cxnId="{91903FBF-0301-1B47-9E04-349933A9BC05}">
      <dgm:prSet/>
      <dgm:spPr/>
      <dgm:t>
        <a:bodyPr/>
        <a:lstStyle/>
        <a:p>
          <a:endParaRPr lang="en-US" sz="1400" b="0" i="0">
            <a:latin typeface="Avenir Light" panose="020B0402020203020204" pitchFamily="34" charset="77"/>
          </a:endParaRPr>
        </a:p>
      </dgm:t>
    </dgm:pt>
    <dgm:pt modelId="{115A9DE1-801C-B64A-9C7E-7193506AC422}" type="sibTrans" cxnId="{91903FBF-0301-1B47-9E04-349933A9BC05}">
      <dgm:prSet/>
      <dgm:spPr/>
      <dgm:t>
        <a:bodyPr/>
        <a:lstStyle/>
        <a:p>
          <a:endParaRPr lang="en-US" sz="1400" b="0" i="0">
            <a:latin typeface="Avenir Light" panose="020B0402020203020204" pitchFamily="34" charset="77"/>
          </a:endParaRPr>
        </a:p>
      </dgm:t>
    </dgm:pt>
    <dgm:pt modelId="{E9F2F4D5-E962-6646-B34F-A6E31097E9F0}">
      <dgm:prSet phldrT="[Text]" custT="1"/>
      <dgm:spPr/>
      <dgm:t>
        <a:bodyPr/>
        <a:lstStyle/>
        <a:p>
          <a:r>
            <a:rPr lang="en-US" sz="1800" b="1" i="0" dirty="0">
              <a:latin typeface="Avenir Black" panose="02000503020000020003" pitchFamily="2" charset="0"/>
            </a:rPr>
            <a:t>Transpiration</a:t>
          </a:r>
          <a:br>
            <a:rPr lang="en-US" sz="1800" b="1" i="0" dirty="0">
              <a:latin typeface="Avenir Light" panose="020B0402020203020204" pitchFamily="34" charset="77"/>
            </a:rPr>
          </a:br>
          <a:r>
            <a:rPr lang="en-US" sz="1400" b="0" i="1" dirty="0">
              <a:latin typeface="Avenir Light" panose="020B0402020203020204" pitchFamily="34" charset="77"/>
            </a:rPr>
            <a:t>Error</a:t>
          </a:r>
          <a:r>
            <a:rPr lang="en-US" sz="1400" b="1" i="0" dirty="0">
              <a:latin typeface="Avenir Light" panose="020B0402020203020204" pitchFamily="34" charset="77"/>
            </a:rPr>
            <a:t>: </a:t>
          </a:r>
          <a:r>
            <a:rPr lang="en-US" sz="1400" b="0" i="0" dirty="0">
              <a:latin typeface="Avenir Light" panose="020B0402020203020204" pitchFamily="34" charset="77"/>
            </a:rPr>
            <a:t>54 - 114%,  </a:t>
          </a:r>
          <a:br>
            <a:rPr lang="en-US" sz="1400" b="0" i="0" dirty="0">
              <a:latin typeface="Avenir Light" panose="020B0402020203020204" pitchFamily="34" charset="77"/>
            </a:rPr>
          </a:br>
          <a:r>
            <a:rPr lang="en-US" sz="1400" b="0" i="1" dirty="0">
              <a:latin typeface="Avenir Light" panose="020B0402020203020204" pitchFamily="34" charset="77"/>
            </a:rPr>
            <a:t>r</a:t>
          </a:r>
          <a:r>
            <a:rPr lang="en-US" sz="1400" b="0" i="1" baseline="30000" dirty="0">
              <a:latin typeface="Avenir Light" panose="020B0402020203020204" pitchFamily="34" charset="77"/>
            </a:rPr>
            <a:t>2</a:t>
          </a:r>
          <a:r>
            <a:rPr lang="en-US" sz="1400" b="0" i="0" dirty="0">
              <a:latin typeface="Avenir Light" panose="020B0402020203020204" pitchFamily="34" charset="77"/>
            </a:rPr>
            <a:t>: 0.33 - 0.55</a:t>
          </a:r>
        </a:p>
      </dgm:t>
    </dgm:pt>
    <dgm:pt modelId="{7BC6D0BE-8A39-3643-8E38-990838077D7C}" type="sibTrans" cxnId="{8876D089-E26C-9A4F-9496-7B3FCEA3651F}">
      <dgm:prSet/>
      <dgm:spPr/>
      <dgm:t>
        <a:bodyPr/>
        <a:lstStyle/>
        <a:p>
          <a:endParaRPr lang="en-US"/>
        </a:p>
      </dgm:t>
    </dgm:pt>
    <dgm:pt modelId="{2A302635-4D96-EC47-BCF4-3D3EA2D6B06C}" type="parTrans" cxnId="{8876D089-E26C-9A4F-9496-7B3FCEA3651F}">
      <dgm:prSet/>
      <dgm:spPr/>
      <dgm:t>
        <a:bodyPr/>
        <a:lstStyle/>
        <a:p>
          <a:endParaRPr lang="en-US"/>
        </a:p>
      </dgm:t>
    </dgm:pt>
    <dgm:pt modelId="{10933511-CB4C-544D-9ACE-1DDB61D316A2}">
      <dgm:prSet phldrT="[Text]" custT="1"/>
      <dgm:spPr/>
      <dgm:t>
        <a:bodyPr/>
        <a:lstStyle/>
        <a:p>
          <a:r>
            <a:rPr lang="en-US" sz="1800" b="1" i="0" dirty="0">
              <a:latin typeface="Avenir Black" panose="02000503020000020003" pitchFamily="2" charset="0"/>
            </a:rPr>
            <a:t>Evaporation</a:t>
          </a:r>
          <a:br>
            <a:rPr lang="en-US" sz="1800" b="1" i="0" dirty="0">
              <a:latin typeface="Avenir Light" panose="020B0402020203020204" pitchFamily="34" charset="77"/>
            </a:rPr>
          </a:br>
          <a:r>
            <a:rPr lang="en-US" sz="1400" b="0" i="1" dirty="0">
              <a:latin typeface="Avenir Light" panose="020B0402020203020204" pitchFamily="34" charset="77"/>
            </a:rPr>
            <a:t>Error</a:t>
          </a:r>
          <a:r>
            <a:rPr lang="en-US" sz="1400" b="0" i="0" dirty="0">
              <a:latin typeface="Avenir Light" panose="020B0402020203020204" pitchFamily="34" charset="77"/>
            </a:rPr>
            <a:t>: 90 - 114%, </a:t>
          </a:r>
          <a:br>
            <a:rPr lang="en-US" sz="1400" b="0" i="0" dirty="0">
              <a:latin typeface="Avenir Light" panose="020B0402020203020204" pitchFamily="34" charset="77"/>
            </a:rPr>
          </a:br>
          <a:r>
            <a:rPr lang="en-US" sz="1400" b="0" i="1" dirty="0">
              <a:latin typeface="Avenir Light" panose="020B0402020203020204" pitchFamily="34" charset="77"/>
            </a:rPr>
            <a:t>r</a:t>
          </a:r>
          <a:r>
            <a:rPr lang="en-US" sz="1400" b="0" i="1" baseline="30000" dirty="0">
              <a:latin typeface="Avenir Light" panose="020B0402020203020204" pitchFamily="34" charset="77"/>
            </a:rPr>
            <a:t>2</a:t>
          </a:r>
          <a:r>
            <a:rPr lang="en-US" sz="1400" b="0" i="0" dirty="0">
              <a:latin typeface="Avenir Light" panose="020B0402020203020204" pitchFamily="34" charset="77"/>
            </a:rPr>
            <a:t>: 0.14 - 0.25</a:t>
          </a:r>
        </a:p>
      </dgm:t>
    </dgm:pt>
    <dgm:pt modelId="{D77A5881-64D2-D54A-AD5F-6CD255DE3379}" type="sibTrans" cxnId="{F91BD7FE-27B9-CF4E-9D26-98D0F16F7C1D}">
      <dgm:prSet/>
      <dgm:spPr/>
      <dgm:t>
        <a:bodyPr/>
        <a:lstStyle/>
        <a:p>
          <a:endParaRPr lang="en-US" sz="1400" b="0" i="0">
            <a:latin typeface="Avenir Light" panose="020B0402020203020204" pitchFamily="34" charset="77"/>
          </a:endParaRPr>
        </a:p>
      </dgm:t>
    </dgm:pt>
    <dgm:pt modelId="{216BA870-87EB-3248-9157-E7E1F2755F6A}" type="parTrans" cxnId="{F91BD7FE-27B9-CF4E-9D26-98D0F16F7C1D}">
      <dgm:prSet/>
      <dgm:spPr/>
      <dgm:t>
        <a:bodyPr/>
        <a:lstStyle/>
        <a:p>
          <a:endParaRPr lang="en-US" sz="1400" b="0" i="0">
            <a:latin typeface="Avenir Light" panose="020B0402020203020204" pitchFamily="34" charset="77"/>
          </a:endParaRPr>
        </a:p>
      </dgm:t>
    </dgm:pt>
    <dgm:pt modelId="{EC5DE0E9-F9B4-3247-A5CE-39C41C2C7823}">
      <dgm:prSet phldrT="[Text]" custT="1"/>
      <dgm:spPr/>
      <dgm:t>
        <a:bodyPr/>
        <a:lstStyle/>
        <a:p>
          <a:r>
            <a:rPr lang="en-US" sz="1800" b="1" i="0" dirty="0">
              <a:latin typeface="Avenir Black" panose="02000503020000020003" pitchFamily="2" charset="0"/>
            </a:rPr>
            <a:t>Interception</a:t>
          </a:r>
          <a:br>
            <a:rPr lang="en-US" sz="1800" b="1" i="0" dirty="0">
              <a:latin typeface="Avenir Light" panose="020B0402020203020204" pitchFamily="34" charset="77"/>
            </a:rPr>
          </a:br>
          <a:r>
            <a:rPr lang="en-US" sz="1400" b="0" i="1" dirty="0">
              <a:latin typeface="Avenir Light" panose="020B0402020203020204" pitchFamily="34" charset="77"/>
            </a:rPr>
            <a:t>Error</a:t>
          </a:r>
          <a:r>
            <a:rPr lang="en-US" sz="1400" b="0" i="0" dirty="0">
              <a:latin typeface="Avenir Light" panose="020B0402020203020204" pitchFamily="34" charset="77"/>
            </a:rPr>
            <a:t>:  62 - 181%, </a:t>
          </a:r>
          <a:br>
            <a:rPr lang="en-US" sz="1400" b="0" i="0" dirty="0">
              <a:latin typeface="Avenir Light" panose="020B0402020203020204" pitchFamily="34" charset="77"/>
            </a:rPr>
          </a:br>
          <a:r>
            <a:rPr lang="en-US" sz="1400" b="0" i="1" dirty="0">
              <a:latin typeface="Avenir Light" panose="020B0402020203020204" pitchFamily="34" charset="77"/>
            </a:rPr>
            <a:t>r</a:t>
          </a:r>
          <a:r>
            <a:rPr lang="en-US" sz="1400" b="0" i="1" baseline="30000" dirty="0">
              <a:latin typeface="Avenir Light" panose="020B0402020203020204" pitchFamily="34" charset="77"/>
            </a:rPr>
            <a:t>2</a:t>
          </a:r>
          <a:r>
            <a:rPr lang="en-US" sz="1400" b="0" i="0" dirty="0">
              <a:latin typeface="Avenir Light" panose="020B0402020203020204" pitchFamily="34" charset="77"/>
            </a:rPr>
            <a:t>: 0.39 - 0.85</a:t>
          </a:r>
        </a:p>
      </dgm:t>
    </dgm:pt>
    <dgm:pt modelId="{85BACF28-5B5A-2544-84A3-8248721336CF}" type="sibTrans" cxnId="{13C25D85-FE2E-5C42-9805-08A4F0DFC43F}">
      <dgm:prSet/>
      <dgm:spPr/>
      <dgm:t>
        <a:bodyPr/>
        <a:lstStyle/>
        <a:p>
          <a:endParaRPr lang="en-US" sz="1400" b="0" i="0">
            <a:latin typeface="Avenir Light" panose="020B0402020203020204" pitchFamily="34" charset="77"/>
          </a:endParaRPr>
        </a:p>
      </dgm:t>
    </dgm:pt>
    <dgm:pt modelId="{A12EA305-AED4-AD40-A079-A50AAB326535}" type="parTrans" cxnId="{13C25D85-FE2E-5C42-9805-08A4F0DFC43F}">
      <dgm:prSet/>
      <dgm:spPr/>
      <dgm:t>
        <a:bodyPr/>
        <a:lstStyle/>
        <a:p>
          <a:endParaRPr lang="en-US" sz="1400" b="0" i="0">
            <a:latin typeface="Avenir Light" panose="020B0402020203020204" pitchFamily="34" charset="77"/>
          </a:endParaRPr>
        </a:p>
      </dgm:t>
    </dgm:pt>
    <dgm:pt modelId="{6C05D937-517B-1A4F-A7B5-386C58332912}" type="pres">
      <dgm:prSet presAssocID="{C94B7CDB-F1FF-B14A-B037-65AD2F4781D3}" presName="Name0" presStyleCnt="0">
        <dgm:presLayoutVars>
          <dgm:chMax val="7"/>
          <dgm:dir/>
          <dgm:animOne val="branch"/>
        </dgm:presLayoutVars>
      </dgm:prSet>
      <dgm:spPr/>
    </dgm:pt>
    <dgm:pt modelId="{747931DF-D8A2-A94A-BDF3-8BAF3825DEA1}" type="pres">
      <dgm:prSet presAssocID="{1077D9C9-719D-8440-AC87-036E6EC74473}" presName="parTx1" presStyleLbl="node1" presStyleIdx="0" presStyleCnt="1"/>
      <dgm:spPr/>
    </dgm:pt>
    <dgm:pt modelId="{30317068-3186-A741-AE7B-96C4E6F3659C}" type="pres">
      <dgm:prSet presAssocID="{1077D9C9-719D-8440-AC87-036E6EC74473}" presName="spPre1" presStyleCnt="0"/>
      <dgm:spPr/>
    </dgm:pt>
    <dgm:pt modelId="{6D8AA3DC-DA6E-4143-BC93-2E5D1E51860A}" type="pres">
      <dgm:prSet presAssocID="{1077D9C9-719D-8440-AC87-036E6EC74473}" presName="chLin1" presStyleCnt="0"/>
      <dgm:spPr/>
    </dgm:pt>
    <dgm:pt modelId="{23E63AE3-15EB-954A-8DB2-8CA7C95C488B}" type="pres">
      <dgm:prSet presAssocID="{2A302635-4D96-EC47-BCF4-3D3EA2D6B06C}" presName="Name11" presStyleLbl="parChTrans1D1" presStyleIdx="0" presStyleCnt="6"/>
      <dgm:spPr/>
    </dgm:pt>
    <dgm:pt modelId="{381DFF2D-A671-224D-9875-E47FB0DB654A}" type="pres">
      <dgm:prSet presAssocID="{E9F2F4D5-E962-6646-B34F-A6E31097E9F0}" presName="txAndLines1" presStyleCnt="0"/>
      <dgm:spPr/>
    </dgm:pt>
    <dgm:pt modelId="{D7EF7094-4AB8-964F-8E4D-6AD947807DDB}" type="pres">
      <dgm:prSet presAssocID="{E9F2F4D5-E962-6646-B34F-A6E31097E9F0}" presName="anchor1" presStyleCnt="0"/>
      <dgm:spPr/>
    </dgm:pt>
    <dgm:pt modelId="{C142E5BF-CED1-5A46-82A2-C8C7B8966139}" type="pres">
      <dgm:prSet presAssocID="{E9F2F4D5-E962-6646-B34F-A6E31097E9F0}" presName="backup1" presStyleCnt="0"/>
      <dgm:spPr/>
    </dgm:pt>
    <dgm:pt modelId="{A37DE73F-F685-4B4B-A0CE-081D64C7202F}" type="pres">
      <dgm:prSet presAssocID="{E9F2F4D5-E962-6646-B34F-A6E31097E9F0}" presName="preLine1" presStyleLbl="parChTrans1D1" presStyleIdx="1" presStyleCnt="6"/>
      <dgm:spPr/>
    </dgm:pt>
    <dgm:pt modelId="{611700CD-CAF6-7543-87BA-83C2486F9E1A}" type="pres">
      <dgm:prSet presAssocID="{E9F2F4D5-E962-6646-B34F-A6E31097E9F0}" presName="desTx1" presStyleLbl="revTx" presStyleIdx="0" presStyleCnt="0">
        <dgm:presLayoutVars>
          <dgm:bulletEnabled val="1"/>
        </dgm:presLayoutVars>
      </dgm:prSet>
      <dgm:spPr/>
    </dgm:pt>
    <dgm:pt modelId="{0454C9EC-2C89-8448-BEBA-5FED5FD922A4}" type="pres">
      <dgm:prSet presAssocID="{216BA870-87EB-3248-9157-E7E1F2755F6A}" presName="Name11" presStyleLbl="parChTrans1D1" presStyleIdx="2" presStyleCnt="6"/>
      <dgm:spPr/>
    </dgm:pt>
    <dgm:pt modelId="{2BC0B0FD-2E49-1343-AF97-D99EDE32ACDC}" type="pres">
      <dgm:prSet presAssocID="{10933511-CB4C-544D-9ACE-1DDB61D316A2}" presName="txAndLines1" presStyleCnt="0"/>
      <dgm:spPr/>
    </dgm:pt>
    <dgm:pt modelId="{7D381040-3B83-4649-ADA5-D8E50DF257F7}" type="pres">
      <dgm:prSet presAssocID="{10933511-CB4C-544D-9ACE-1DDB61D316A2}" presName="anchor1" presStyleCnt="0"/>
      <dgm:spPr/>
    </dgm:pt>
    <dgm:pt modelId="{6FED7312-08C1-5844-A00E-34F3D7A751ED}" type="pres">
      <dgm:prSet presAssocID="{10933511-CB4C-544D-9ACE-1DDB61D316A2}" presName="backup1" presStyleCnt="0"/>
      <dgm:spPr/>
    </dgm:pt>
    <dgm:pt modelId="{36C32C77-1785-DA47-A442-9E707CC41FB6}" type="pres">
      <dgm:prSet presAssocID="{10933511-CB4C-544D-9ACE-1DDB61D316A2}" presName="preLine1" presStyleLbl="parChTrans1D1" presStyleIdx="3" presStyleCnt="6"/>
      <dgm:spPr/>
    </dgm:pt>
    <dgm:pt modelId="{4DCDE92D-35E2-3E4E-9E95-D80EB07B079E}" type="pres">
      <dgm:prSet presAssocID="{10933511-CB4C-544D-9ACE-1DDB61D316A2}" presName="desTx1" presStyleLbl="revTx" presStyleIdx="0" presStyleCnt="0">
        <dgm:presLayoutVars>
          <dgm:bulletEnabled val="1"/>
        </dgm:presLayoutVars>
      </dgm:prSet>
      <dgm:spPr/>
    </dgm:pt>
    <dgm:pt modelId="{DA3A309E-7ADE-C048-84B2-2D223BA76C2D}" type="pres">
      <dgm:prSet presAssocID="{A12EA305-AED4-AD40-A079-A50AAB326535}" presName="Name11" presStyleLbl="parChTrans1D1" presStyleIdx="4" presStyleCnt="6"/>
      <dgm:spPr/>
    </dgm:pt>
    <dgm:pt modelId="{A4159B3C-11ED-4C4E-B691-8F561F7F434D}" type="pres">
      <dgm:prSet presAssocID="{EC5DE0E9-F9B4-3247-A5CE-39C41C2C7823}" presName="txAndLines1" presStyleCnt="0"/>
      <dgm:spPr/>
    </dgm:pt>
    <dgm:pt modelId="{99F54ACD-FC0E-6541-AA20-1075ED51B48F}" type="pres">
      <dgm:prSet presAssocID="{EC5DE0E9-F9B4-3247-A5CE-39C41C2C7823}" presName="anchor1" presStyleCnt="0"/>
      <dgm:spPr/>
    </dgm:pt>
    <dgm:pt modelId="{98872BA8-CA18-2941-8BBD-46D9509F0B41}" type="pres">
      <dgm:prSet presAssocID="{EC5DE0E9-F9B4-3247-A5CE-39C41C2C7823}" presName="backup1" presStyleCnt="0"/>
      <dgm:spPr/>
    </dgm:pt>
    <dgm:pt modelId="{02FCCC94-2D2B-A14C-BD2F-47C7057753EA}" type="pres">
      <dgm:prSet presAssocID="{EC5DE0E9-F9B4-3247-A5CE-39C41C2C7823}" presName="preLine1" presStyleLbl="parChTrans1D1" presStyleIdx="5" presStyleCnt="6"/>
      <dgm:spPr/>
    </dgm:pt>
    <dgm:pt modelId="{3D930A5B-FF1D-1A4A-9577-BDC13B6A30CB}" type="pres">
      <dgm:prSet presAssocID="{EC5DE0E9-F9B4-3247-A5CE-39C41C2C7823}" presName="desTx1" presStyleLbl="revTx" presStyleIdx="0" presStyleCnt="0">
        <dgm:presLayoutVars>
          <dgm:bulletEnabled val="1"/>
        </dgm:presLayoutVars>
      </dgm:prSet>
      <dgm:spPr/>
    </dgm:pt>
  </dgm:ptLst>
  <dgm:cxnLst>
    <dgm:cxn modelId="{63178A11-C6FD-3844-A634-19E211844AD3}" type="presOf" srcId="{C94B7CDB-F1FF-B14A-B037-65AD2F4781D3}" destId="{6C05D937-517B-1A4F-A7B5-386C58332912}" srcOrd="0" destOrd="0" presId="urn:microsoft.com/office/officeart/2009/3/layout/SubStepProcess"/>
    <dgm:cxn modelId="{4F0E2342-EF8E-A445-AB29-8A6A9FC9E8E9}" type="presOf" srcId="{1077D9C9-719D-8440-AC87-036E6EC74473}" destId="{747931DF-D8A2-A94A-BDF3-8BAF3825DEA1}" srcOrd="0" destOrd="0" presId="urn:microsoft.com/office/officeart/2009/3/layout/SubStepProcess"/>
    <dgm:cxn modelId="{13C25D85-FE2E-5C42-9805-08A4F0DFC43F}" srcId="{1077D9C9-719D-8440-AC87-036E6EC74473}" destId="{EC5DE0E9-F9B4-3247-A5CE-39C41C2C7823}" srcOrd="2" destOrd="0" parTransId="{A12EA305-AED4-AD40-A079-A50AAB326535}" sibTransId="{85BACF28-5B5A-2544-84A3-8248721336CF}"/>
    <dgm:cxn modelId="{8876D089-E26C-9A4F-9496-7B3FCEA3651F}" srcId="{1077D9C9-719D-8440-AC87-036E6EC74473}" destId="{E9F2F4D5-E962-6646-B34F-A6E31097E9F0}" srcOrd="0" destOrd="0" parTransId="{2A302635-4D96-EC47-BCF4-3D3EA2D6B06C}" sibTransId="{7BC6D0BE-8A39-3643-8E38-990838077D7C}"/>
    <dgm:cxn modelId="{B13821A6-2438-B04C-B781-98E8F5346832}" type="presOf" srcId="{10933511-CB4C-544D-9ACE-1DDB61D316A2}" destId="{4DCDE92D-35E2-3E4E-9E95-D80EB07B079E}" srcOrd="0" destOrd="0" presId="urn:microsoft.com/office/officeart/2009/3/layout/SubStepProcess"/>
    <dgm:cxn modelId="{BC0F66B0-95FC-E44E-900C-F4BBCC5A4D6E}" type="presOf" srcId="{EC5DE0E9-F9B4-3247-A5CE-39C41C2C7823}" destId="{3D930A5B-FF1D-1A4A-9577-BDC13B6A30CB}" srcOrd="0" destOrd="0" presId="urn:microsoft.com/office/officeart/2009/3/layout/SubStepProcess"/>
    <dgm:cxn modelId="{91903FBF-0301-1B47-9E04-349933A9BC05}" srcId="{C94B7CDB-F1FF-B14A-B037-65AD2F4781D3}" destId="{1077D9C9-719D-8440-AC87-036E6EC74473}" srcOrd="0" destOrd="0" parTransId="{98894939-5FBC-F24F-A531-DD6CDA9EA8BA}" sibTransId="{115A9DE1-801C-B64A-9C7E-7193506AC422}"/>
    <dgm:cxn modelId="{FA409CEE-4174-E449-8843-4F4E256EF9B2}" type="presOf" srcId="{E9F2F4D5-E962-6646-B34F-A6E31097E9F0}" destId="{611700CD-CAF6-7543-87BA-83C2486F9E1A}" srcOrd="0" destOrd="0" presId="urn:microsoft.com/office/officeart/2009/3/layout/SubStepProcess"/>
    <dgm:cxn modelId="{F91BD7FE-27B9-CF4E-9D26-98D0F16F7C1D}" srcId="{1077D9C9-719D-8440-AC87-036E6EC74473}" destId="{10933511-CB4C-544D-9ACE-1DDB61D316A2}" srcOrd="1" destOrd="0" parTransId="{216BA870-87EB-3248-9157-E7E1F2755F6A}" sibTransId="{D77A5881-64D2-D54A-AD5F-6CD255DE3379}"/>
    <dgm:cxn modelId="{F4942ADA-21E1-5649-AA86-45E87B98EE74}" type="presParOf" srcId="{6C05D937-517B-1A4F-A7B5-386C58332912}" destId="{747931DF-D8A2-A94A-BDF3-8BAF3825DEA1}" srcOrd="0" destOrd="0" presId="urn:microsoft.com/office/officeart/2009/3/layout/SubStepProcess"/>
    <dgm:cxn modelId="{18E48BB4-087E-764D-BD6F-C04F896495A4}" type="presParOf" srcId="{6C05D937-517B-1A4F-A7B5-386C58332912}" destId="{30317068-3186-A741-AE7B-96C4E6F3659C}" srcOrd="1" destOrd="0" presId="urn:microsoft.com/office/officeart/2009/3/layout/SubStepProcess"/>
    <dgm:cxn modelId="{BC1E17F9-2499-F947-9DA0-FA5A66FD2737}" type="presParOf" srcId="{6C05D937-517B-1A4F-A7B5-386C58332912}" destId="{6D8AA3DC-DA6E-4143-BC93-2E5D1E51860A}" srcOrd="2" destOrd="0" presId="urn:microsoft.com/office/officeart/2009/3/layout/SubStepProcess"/>
    <dgm:cxn modelId="{D093231E-C204-6B41-AFC1-D972B59B8443}" type="presParOf" srcId="{6D8AA3DC-DA6E-4143-BC93-2E5D1E51860A}" destId="{23E63AE3-15EB-954A-8DB2-8CA7C95C488B}" srcOrd="0" destOrd="0" presId="urn:microsoft.com/office/officeart/2009/3/layout/SubStepProcess"/>
    <dgm:cxn modelId="{C9E74B41-5B2C-8441-A45F-7D3F3D238BFA}" type="presParOf" srcId="{6D8AA3DC-DA6E-4143-BC93-2E5D1E51860A}" destId="{381DFF2D-A671-224D-9875-E47FB0DB654A}" srcOrd="1" destOrd="0" presId="urn:microsoft.com/office/officeart/2009/3/layout/SubStepProcess"/>
    <dgm:cxn modelId="{F4E99A76-52E0-1648-82B0-5F9C2D8BD60C}" type="presParOf" srcId="{381DFF2D-A671-224D-9875-E47FB0DB654A}" destId="{D7EF7094-4AB8-964F-8E4D-6AD947807DDB}" srcOrd="0" destOrd="0" presId="urn:microsoft.com/office/officeart/2009/3/layout/SubStepProcess"/>
    <dgm:cxn modelId="{1414E2BA-7508-0246-8389-11AA59C08DF7}" type="presParOf" srcId="{381DFF2D-A671-224D-9875-E47FB0DB654A}" destId="{C142E5BF-CED1-5A46-82A2-C8C7B8966139}" srcOrd="1" destOrd="0" presId="urn:microsoft.com/office/officeart/2009/3/layout/SubStepProcess"/>
    <dgm:cxn modelId="{DA83D438-E932-9849-AAB8-8A77C6744D7D}" type="presParOf" srcId="{381DFF2D-A671-224D-9875-E47FB0DB654A}" destId="{A37DE73F-F685-4B4B-A0CE-081D64C7202F}" srcOrd="2" destOrd="0" presId="urn:microsoft.com/office/officeart/2009/3/layout/SubStepProcess"/>
    <dgm:cxn modelId="{157D86AB-615B-1F45-8039-C4AB31EE279A}" type="presParOf" srcId="{381DFF2D-A671-224D-9875-E47FB0DB654A}" destId="{611700CD-CAF6-7543-87BA-83C2486F9E1A}" srcOrd="3" destOrd="0" presId="urn:microsoft.com/office/officeart/2009/3/layout/SubStepProcess"/>
    <dgm:cxn modelId="{B7AC482B-C4EE-5E46-8715-D374EFADDC91}" type="presParOf" srcId="{6D8AA3DC-DA6E-4143-BC93-2E5D1E51860A}" destId="{0454C9EC-2C89-8448-BEBA-5FED5FD922A4}" srcOrd="2" destOrd="0" presId="urn:microsoft.com/office/officeart/2009/3/layout/SubStepProcess"/>
    <dgm:cxn modelId="{66739763-72B3-C34C-8B24-691E750B42AF}" type="presParOf" srcId="{6D8AA3DC-DA6E-4143-BC93-2E5D1E51860A}" destId="{2BC0B0FD-2E49-1343-AF97-D99EDE32ACDC}" srcOrd="3" destOrd="0" presId="urn:microsoft.com/office/officeart/2009/3/layout/SubStepProcess"/>
    <dgm:cxn modelId="{4438DC9F-9666-1249-8E0A-243C16BCAFDA}" type="presParOf" srcId="{2BC0B0FD-2E49-1343-AF97-D99EDE32ACDC}" destId="{7D381040-3B83-4649-ADA5-D8E50DF257F7}" srcOrd="0" destOrd="0" presId="urn:microsoft.com/office/officeart/2009/3/layout/SubStepProcess"/>
    <dgm:cxn modelId="{4D934B7C-7436-5142-999A-BC392E3694B6}" type="presParOf" srcId="{2BC0B0FD-2E49-1343-AF97-D99EDE32ACDC}" destId="{6FED7312-08C1-5844-A00E-34F3D7A751ED}" srcOrd="1" destOrd="0" presId="urn:microsoft.com/office/officeart/2009/3/layout/SubStepProcess"/>
    <dgm:cxn modelId="{7E936674-E6A5-EB4C-BE17-257982343D8A}" type="presParOf" srcId="{2BC0B0FD-2E49-1343-AF97-D99EDE32ACDC}" destId="{36C32C77-1785-DA47-A442-9E707CC41FB6}" srcOrd="2" destOrd="0" presId="urn:microsoft.com/office/officeart/2009/3/layout/SubStepProcess"/>
    <dgm:cxn modelId="{A96F878B-5473-3C4B-857E-94D13038C147}" type="presParOf" srcId="{2BC0B0FD-2E49-1343-AF97-D99EDE32ACDC}" destId="{4DCDE92D-35E2-3E4E-9E95-D80EB07B079E}" srcOrd="3" destOrd="0" presId="urn:microsoft.com/office/officeart/2009/3/layout/SubStepProcess"/>
    <dgm:cxn modelId="{A9229B12-9A30-0546-A853-F01EDCE67893}" type="presParOf" srcId="{6D8AA3DC-DA6E-4143-BC93-2E5D1E51860A}" destId="{DA3A309E-7ADE-C048-84B2-2D223BA76C2D}" srcOrd="4" destOrd="0" presId="urn:microsoft.com/office/officeart/2009/3/layout/SubStepProcess"/>
    <dgm:cxn modelId="{7A5DB551-8F49-1449-9DB5-1607F5564FA1}" type="presParOf" srcId="{6D8AA3DC-DA6E-4143-BC93-2E5D1E51860A}" destId="{A4159B3C-11ED-4C4E-B691-8F561F7F434D}" srcOrd="5" destOrd="0" presId="urn:microsoft.com/office/officeart/2009/3/layout/SubStepProcess"/>
    <dgm:cxn modelId="{602A033C-01D7-4B4D-9959-4A4FE5BA98F2}" type="presParOf" srcId="{A4159B3C-11ED-4C4E-B691-8F561F7F434D}" destId="{99F54ACD-FC0E-6541-AA20-1075ED51B48F}" srcOrd="0" destOrd="0" presId="urn:microsoft.com/office/officeart/2009/3/layout/SubStepProcess"/>
    <dgm:cxn modelId="{FCD4887C-197B-5A4B-B1E6-A77A713CDD23}" type="presParOf" srcId="{A4159B3C-11ED-4C4E-B691-8F561F7F434D}" destId="{98872BA8-CA18-2941-8BBD-46D9509F0B41}" srcOrd="1" destOrd="0" presId="urn:microsoft.com/office/officeart/2009/3/layout/SubStepProcess"/>
    <dgm:cxn modelId="{1792CC7D-1022-364E-8BEA-E36317E19BCC}" type="presParOf" srcId="{A4159B3C-11ED-4C4E-B691-8F561F7F434D}" destId="{02FCCC94-2D2B-A14C-BD2F-47C7057753EA}" srcOrd="2" destOrd="0" presId="urn:microsoft.com/office/officeart/2009/3/layout/SubStepProcess"/>
    <dgm:cxn modelId="{BFB48BE4-E17C-CF43-A942-7060B25E3082}" type="presParOf" srcId="{A4159B3C-11ED-4C4E-B691-8F561F7F434D}" destId="{3D930A5B-FF1D-1A4A-9577-BDC13B6A30CB}" srcOrd="3" destOrd="0" presId="urn:microsoft.com/office/officeart/2009/3/layout/SubStepProcess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4E1CDF5-03B8-FC42-BC5E-D0E5E04D5B9A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2" csCatId="colorful" phldr="1"/>
      <dgm:spPr/>
      <dgm:t>
        <a:bodyPr/>
        <a:lstStyle/>
        <a:p>
          <a:endParaRPr lang="en-US"/>
        </a:p>
      </dgm:t>
    </dgm:pt>
    <dgm:pt modelId="{A02D631D-3104-DE45-863C-694313A22DCA}">
      <dgm:prSet phldrT="[Text]"/>
      <dgm:spPr/>
      <dgm:t>
        <a:bodyPr/>
        <a:lstStyle/>
        <a:p>
          <a:pPr>
            <a:lnSpc>
              <a:spcPct val="100000"/>
            </a:lnSpc>
          </a:pPr>
          <a:r>
            <a:rPr lang="en-US" b="0" dirty="0"/>
            <a:t>More information about the</a:t>
          </a:r>
          <a:br>
            <a:rPr lang="en-US" dirty="0"/>
          </a:br>
          <a:r>
            <a:rPr lang="en-US" b="1" dirty="0"/>
            <a:t>P model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D09F2453-616D-784A-A270-1A711254D008}" type="parTrans" cxnId="{CE09ED97-B679-634B-9045-6AD8AB37E957}">
      <dgm:prSet/>
      <dgm:spPr/>
      <dgm:t>
        <a:bodyPr/>
        <a:lstStyle/>
        <a:p>
          <a:endParaRPr lang="en-US"/>
        </a:p>
      </dgm:t>
    </dgm:pt>
    <dgm:pt modelId="{1251C1C7-B310-514D-94D2-DFD42FE62C4E}" type="sibTrans" cxnId="{CE09ED97-B679-634B-9045-6AD8AB37E957}">
      <dgm:prSet/>
      <dgm:spPr/>
      <dgm:t>
        <a:bodyPr/>
        <a:lstStyle/>
        <a:p>
          <a:endParaRPr lang="en-US"/>
        </a:p>
      </dgm:t>
    </dgm:pt>
    <dgm:pt modelId="{D4CEF571-D840-154A-95D5-7877113F0AE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dirty="0"/>
            <a:t>Next steps </a:t>
          </a:r>
          <a:r>
            <a:rPr lang="en-US" b="0" dirty="0"/>
            <a:t>in this research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FAD311F5-DE86-944D-AA15-9F2582732794}" type="parTrans" cxnId="{F519C803-EF9A-824C-BB27-BEB142559816}">
      <dgm:prSet/>
      <dgm:spPr/>
      <dgm:t>
        <a:bodyPr/>
        <a:lstStyle/>
        <a:p>
          <a:endParaRPr lang="en-US"/>
        </a:p>
      </dgm:t>
    </dgm:pt>
    <dgm:pt modelId="{2891CD3B-63EE-BF4E-8A3A-D49B287826AC}" type="sibTrans" cxnId="{F519C803-EF9A-824C-BB27-BEB142559816}">
      <dgm:prSet/>
      <dgm:spPr/>
      <dgm:t>
        <a:bodyPr/>
        <a:lstStyle/>
        <a:p>
          <a:endParaRPr lang="en-US"/>
        </a:p>
      </dgm:t>
    </dgm:pt>
    <dgm:pt modelId="{5AE30151-5F6D-7F44-86BC-B99AC462EF9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dirty="0"/>
            <a:t>Limitations</a:t>
          </a:r>
          <a:r>
            <a:rPr lang="en-US" dirty="0"/>
            <a:t> 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3" action="ppaction://hlinksldjump"/>
          </dgm14:cNvPr>
        </a:ext>
      </dgm:extLst>
    </dgm:pt>
    <dgm:pt modelId="{97E2C1C9-78CE-0648-9380-B46D52ECA780}" type="parTrans" cxnId="{DF6AB431-002F-D249-992C-740706DBD0BB}">
      <dgm:prSet/>
      <dgm:spPr/>
      <dgm:t>
        <a:bodyPr/>
        <a:lstStyle/>
        <a:p>
          <a:endParaRPr lang="en-US"/>
        </a:p>
      </dgm:t>
    </dgm:pt>
    <dgm:pt modelId="{16E0AC96-7DD7-7946-A0A6-20B26C1FE4DD}" type="sibTrans" cxnId="{DF6AB431-002F-D249-992C-740706DBD0BB}">
      <dgm:prSet/>
      <dgm:spPr/>
      <dgm:t>
        <a:bodyPr/>
        <a:lstStyle/>
        <a:p>
          <a:endParaRPr lang="en-US"/>
        </a:p>
      </dgm:t>
    </dgm:pt>
    <dgm:pt modelId="{C627537C-02AF-8740-A797-A9B83DCBCA75}">
      <dgm:prSet phldrT="[Text]"/>
      <dgm:spPr/>
      <dgm:t>
        <a:bodyPr/>
        <a:lstStyle/>
        <a:p>
          <a:pPr>
            <a:lnSpc>
              <a:spcPct val="100000"/>
            </a:lnSpc>
          </a:pPr>
          <a:r>
            <a:rPr lang="en-US" b="1" dirty="0"/>
            <a:t>Preliminary results: </a:t>
          </a:r>
          <a:r>
            <a:rPr lang="en-US" b="0" dirty="0"/>
            <a:t>Simultaneous prediction of Transpiration (T) &amp; Global Primary Production (GPP)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4" action="ppaction://hlinksldjump"/>
          </dgm14:cNvPr>
        </a:ext>
      </dgm:extLst>
    </dgm:pt>
    <dgm:pt modelId="{64435ABC-F777-2A45-B779-E2E99E9BE617}" type="parTrans" cxnId="{832D54F6-C41A-1342-AE4B-864D4650A99C}">
      <dgm:prSet/>
      <dgm:spPr/>
      <dgm:t>
        <a:bodyPr/>
        <a:lstStyle/>
        <a:p>
          <a:endParaRPr lang="en-US"/>
        </a:p>
      </dgm:t>
    </dgm:pt>
    <dgm:pt modelId="{0E3B649C-11B9-A648-865D-F1B1515E2022}" type="sibTrans" cxnId="{832D54F6-C41A-1342-AE4B-864D4650A99C}">
      <dgm:prSet/>
      <dgm:spPr/>
      <dgm:t>
        <a:bodyPr/>
        <a:lstStyle/>
        <a:p>
          <a:endParaRPr lang="en-US"/>
        </a:p>
      </dgm:t>
    </dgm:pt>
    <dgm:pt modelId="{B444C628-D6EC-924F-9136-0596FC44CE3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The P Model </a:t>
          </a:r>
          <a:r>
            <a:rPr lang="en-US" b="1" dirty="0"/>
            <a:t>Team</a:t>
          </a:r>
          <a:r>
            <a:rPr lang="en-US" dirty="0"/>
            <a:t> 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5" action="ppaction://hlinksldjump"/>
          </dgm14:cNvPr>
        </a:ext>
      </dgm:extLst>
    </dgm:pt>
    <dgm:pt modelId="{6C6388DA-C20F-7F41-BA3F-5A7C22A101B5}" type="parTrans" cxnId="{C5235DF2-9FAC-1E49-9739-0D05D15C8D31}">
      <dgm:prSet/>
      <dgm:spPr/>
      <dgm:t>
        <a:bodyPr/>
        <a:lstStyle/>
        <a:p>
          <a:endParaRPr lang="en-US"/>
        </a:p>
      </dgm:t>
    </dgm:pt>
    <dgm:pt modelId="{C13992AB-9E58-9642-9156-530D31718B18}" type="sibTrans" cxnId="{C5235DF2-9FAC-1E49-9739-0D05D15C8D31}">
      <dgm:prSet/>
      <dgm:spPr/>
      <dgm:t>
        <a:bodyPr/>
        <a:lstStyle/>
        <a:p>
          <a:endParaRPr lang="en-US"/>
        </a:p>
      </dgm:t>
    </dgm:pt>
    <dgm:pt modelId="{024D85B9-9657-44FC-BE33-6CF7E076235D}" type="pres">
      <dgm:prSet presAssocID="{74E1CDF5-03B8-FC42-BC5E-D0E5E04D5B9A}" presName="root" presStyleCnt="0">
        <dgm:presLayoutVars>
          <dgm:dir/>
          <dgm:resizeHandles val="exact"/>
        </dgm:presLayoutVars>
      </dgm:prSet>
      <dgm:spPr/>
    </dgm:pt>
    <dgm:pt modelId="{8459E86F-5377-487E-99A1-61B7D33E91F6}" type="pres">
      <dgm:prSet presAssocID="{A02D631D-3104-DE45-863C-694313A22DCA}" presName="compNode" presStyleCnt="0"/>
      <dgm:spPr/>
    </dgm:pt>
    <dgm:pt modelId="{D4209C2E-F462-4358-884B-E34BF2BD1882}" type="pres">
      <dgm:prSet presAssocID="{A02D631D-3104-DE45-863C-694313A22DCA}" presName="bgRect" presStyleLbl="bgShp" presStyleIdx="0" presStyleCnt="5"/>
      <dgm:spPr/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AADEFF6E-DA71-4F92-8846-BF10B3540725}" type="pres">
      <dgm:prSet presAssocID="{A02D631D-3104-DE45-863C-694313A22DCA}" presName="iconRect" presStyleLbl="node1" presStyleIdx="0" presStyleCnt="5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>
            <a:hlinkClick xmlns:r="http://schemas.openxmlformats.org/officeDocument/2006/relationships" r:id="rId2" action="ppaction://hlinksldjump"/>
          </dgm14:cNvPr>
        </a:ext>
      </dgm:extLst>
    </dgm:pt>
    <dgm:pt modelId="{5F043E0A-E0E8-4813-8617-D75A9C2174AB}" type="pres">
      <dgm:prSet presAssocID="{A02D631D-3104-DE45-863C-694313A22DCA}" presName="spaceRect" presStyleCnt="0"/>
      <dgm:spPr/>
    </dgm:pt>
    <dgm:pt modelId="{7D974C18-FF9E-4E47-9624-6C38F563F475}" type="pres">
      <dgm:prSet presAssocID="{A02D631D-3104-DE45-863C-694313A22DCA}" presName="parTx" presStyleLbl="revTx" presStyleIdx="0" presStyleCnt="5">
        <dgm:presLayoutVars>
          <dgm:chMax val="0"/>
          <dgm:chPref val="0"/>
        </dgm:presLayoutVars>
      </dgm:prSet>
      <dgm:spPr/>
    </dgm:pt>
    <dgm:pt modelId="{56C2D55B-A8E6-4D3B-882E-438C4A274A38}" type="pres">
      <dgm:prSet presAssocID="{1251C1C7-B310-514D-94D2-DFD42FE62C4E}" presName="sibTrans" presStyleCnt="0"/>
      <dgm:spPr/>
    </dgm:pt>
    <dgm:pt modelId="{BE3FF69A-69D7-8C40-AC81-337E8CC1A97B}" type="pres">
      <dgm:prSet presAssocID="{C627537C-02AF-8740-A797-A9B83DCBCA75}" presName="compNode" presStyleCnt="0"/>
      <dgm:spPr/>
    </dgm:pt>
    <dgm:pt modelId="{907E2C85-3965-A040-A393-E7D4555769C9}" type="pres">
      <dgm:prSet presAssocID="{C627537C-02AF-8740-A797-A9B83DCBCA75}" presName="bgRect" presStyleLbl="bgShp" presStyleIdx="1" presStyleCnt="5"/>
      <dgm:spPr/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4" action="ppaction://hlinksldjump"/>
          </dgm14:cNvPr>
        </a:ext>
      </dgm:extLst>
    </dgm:pt>
    <dgm:pt modelId="{54048A6D-CC18-354E-B427-72B6A0B89187}" type="pres">
      <dgm:prSet presAssocID="{C627537C-02AF-8740-A797-A9B83DCBCA75}" presName="iconRect" presStyleLbl="node1" presStyleIdx="1" presStyleCnt="5"/>
      <dgm:spPr>
        <a:blipFill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4" action="ppaction://hlinksldjump"/>
          </dgm14:cNvPr>
        </a:ext>
      </dgm:extLst>
    </dgm:pt>
    <dgm:pt modelId="{2F543368-953C-5D48-AE83-4EF6459DC444}" type="pres">
      <dgm:prSet presAssocID="{C627537C-02AF-8740-A797-A9B83DCBCA75}" presName="spaceRect" presStyleCnt="0"/>
      <dgm:spPr/>
    </dgm:pt>
    <dgm:pt modelId="{57279A23-591C-5A4C-B671-DD302C849359}" type="pres">
      <dgm:prSet presAssocID="{C627537C-02AF-8740-A797-A9B83DCBCA75}" presName="parTx" presStyleLbl="revTx" presStyleIdx="1" presStyleCnt="5">
        <dgm:presLayoutVars>
          <dgm:chMax val="0"/>
          <dgm:chPref val="0"/>
        </dgm:presLayoutVars>
      </dgm:prSet>
      <dgm:spPr/>
    </dgm:pt>
    <dgm:pt modelId="{3CAB0C54-4629-6740-8B9E-AE6DE7769586}" type="pres">
      <dgm:prSet presAssocID="{0E3B649C-11B9-A648-865D-F1B1515E2022}" presName="sibTrans" presStyleCnt="0"/>
      <dgm:spPr/>
    </dgm:pt>
    <dgm:pt modelId="{4459C361-C522-4590-B0C6-D56B1230BD04}" type="pres">
      <dgm:prSet presAssocID="{D4CEF571-D840-154A-95D5-7877113F0AE2}" presName="compNode" presStyleCnt="0"/>
      <dgm:spPr/>
    </dgm:pt>
    <dgm:pt modelId="{BA93C06C-11F2-4D7E-94C0-445A4419A9DE}" type="pres">
      <dgm:prSet presAssocID="{D4CEF571-D840-154A-95D5-7877113F0AE2}" presName="bgRect" presStyleLbl="bgShp" presStyleIdx="2" presStyleCnt="5"/>
      <dgm:spPr/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DA2ADBE6-3C31-467B-8DC8-A4EF05D99E5A}" type="pres">
      <dgm:prSet presAssocID="{D4CEF571-D840-154A-95D5-7877113F0AE2}" presName="iconRect" presStyleLbl="node1" presStyleIdx="2" presStyleCnt="5"/>
      <dgm:spPr>
        <a:blipFill>
          <a:blip xmlns:r="http://schemas.openxmlformats.org/officeDocument/2006/relationships"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icroscope">
            <a:hlinkClick xmlns:r="http://schemas.openxmlformats.org/officeDocument/2006/relationships" r:id="rId2" action="ppaction://hlinksldjump"/>
          </dgm14:cNvPr>
        </a:ext>
      </dgm:extLst>
    </dgm:pt>
    <dgm:pt modelId="{968A9A82-D5CC-41A3-A9BC-0EF028849C0D}" type="pres">
      <dgm:prSet presAssocID="{D4CEF571-D840-154A-95D5-7877113F0AE2}" presName="spaceRect" presStyleCnt="0"/>
      <dgm:spPr/>
    </dgm:pt>
    <dgm:pt modelId="{93252C2B-987C-4FF4-B2C3-D2041A05A590}" type="pres">
      <dgm:prSet presAssocID="{D4CEF571-D840-154A-95D5-7877113F0AE2}" presName="parTx" presStyleLbl="revTx" presStyleIdx="2" presStyleCnt="5">
        <dgm:presLayoutVars>
          <dgm:chMax val="0"/>
          <dgm:chPref val="0"/>
        </dgm:presLayoutVars>
      </dgm:prSet>
      <dgm:spPr/>
    </dgm:pt>
    <dgm:pt modelId="{61FB4212-D6B0-4789-9E62-52A98CC32D2E}" type="pres">
      <dgm:prSet presAssocID="{2891CD3B-63EE-BF4E-8A3A-D49B287826AC}" presName="sibTrans" presStyleCnt="0"/>
      <dgm:spPr/>
    </dgm:pt>
    <dgm:pt modelId="{32999B3E-A8F8-45DF-9F71-334E1A835745}" type="pres">
      <dgm:prSet presAssocID="{5AE30151-5F6D-7F44-86BC-B99AC462EF99}" presName="compNode" presStyleCnt="0"/>
      <dgm:spPr/>
    </dgm:pt>
    <dgm:pt modelId="{C37D2263-DBC5-4645-B734-6D1D94FFBC89}" type="pres">
      <dgm:prSet presAssocID="{5AE30151-5F6D-7F44-86BC-B99AC462EF99}" presName="bgRect" presStyleLbl="bgShp" presStyleIdx="3" presStyleCnt="5"/>
      <dgm:spPr/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3" action="ppaction://hlinksldjump"/>
          </dgm14:cNvPr>
        </a:ext>
      </dgm:extLst>
    </dgm:pt>
    <dgm:pt modelId="{C03A2099-0197-46F7-B5A5-504D30898F1B}" type="pres">
      <dgm:prSet presAssocID="{5AE30151-5F6D-7F44-86BC-B99AC462EF99}" presName="iconRect" presStyleLbl="node1" presStyleIdx="3" presStyleCnt="5"/>
      <dgm:spPr>
        <a:blipFill>
          <a:blip xmlns:r="http://schemas.openxmlformats.org/officeDocument/2006/relationships"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arning">
            <a:hlinkClick xmlns:r="http://schemas.openxmlformats.org/officeDocument/2006/relationships" r:id="rId3" action="ppaction://hlinksldjump"/>
          </dgm14:cNvPr>
        </a:ext>
      </dgm:extLst>
    </dgm:pt>
    <dgm:pt modelId="{AC857B96-2FCA-4C8A-9B83-72DE8B1B3EA3}" type="pres">
      <dgm:prSet presAssocID="{5AE30151-5F6D-7F44-86BC-B99AC462EF99}" presName="spaceRect" presStyleCnt="0"/>
      <dgm:spPr/>
    </dgm:pt>
    <dgm:pt modelId="{7BD7A313-5AAF-4D88-8BC6-E616C236F8E0}" type="pres">
      <dgm:prSet presAssocID="{5AE30151-5F6D-7F44-86BC-B99AC462EF99}" presName="parTx" presStyleLbl="revTx" presStyleIdx="3" presStyleCnt="5">
        <dgm:presLayoutVars>
          <dgm:chMax val="0"/>
          <dgm:chPref val="0"/>
        </dgm:presLayoutVars>
      </dgm:prSet>
      <dgm:spPr/>
    </dgm:pt>
    <dgm:pt modelId="{2A0F3387-1E7F-FD48-A549-FE829F1735C2}" type="pres">
      <dgm:prSet presAssocID="{16E0AC96-7DD7-7946-A0A6-20B26C1FE4DD}" presName="sibTrans" presStyleCnt="0"/>
      <dgm:spPr/>
    </dgm:pt>
    <dgm:pt modelId="{0A8A0F7D-9459-DF45-839A-9D0F82D40993}" type="pres">
      <dgm:prSet presAssocID="{B444C628-D6EC-924F-9136-0596FC44CE38}" presName="compNode" presStyleCnt="0"/>
      <dgm:spPr/>
    </dgm:pt>
    <dgm:pt modelId="{C6D772CD-2131-1849-B314-69ADC6DA1275}" type="pres">
      <dgm:prSet presAssocID="{B444C628-D6EC-924F-9136-0596FC44CE38}" presName="bgRect" presStyleLbl="bgShp" presStyleIdx="4" presStyleCnt="5"/>
      <dgm:spPr/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5" action="ppaction://hlinksldjump"/>
          </dgm14:cNvPr>
        </a:ext>
      </dgm:extLst>
    </dgm:pt>
    <dgm:pt modelId="{BED1873C-2045-0745-B189-5060D024E439}" type="pres">
      <dgm:prSet presAssocID="{B444C628-D6EC-924F-9136-0596FC44CE38}" presName="iconRect" presStyleLbl="node1" presStyleIdx="4" presStyleCnt="5"/>
      <dgm:spPr>
        <a:blipFill>
          <a:blip xmlns:r="http://schemas.openxmlformats.org/officeDocument/2006/relationships"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5" action="ppaction://hlinksldjump"/>
          </dgm14:cNvPr>
        </a:ext>
      </dgm:extLst>
    </dgm:pt>
    <dgm:pt modelId="{98BD013B-6161-AC47-B4EE-6BF364D3868B}" type="pres">
      <dgm:prSet presAssocID="{B444C628-D6EC-924F-9136-0596FC44CE38}" presName="spaceRect" presStyleCnt="0"/>
      <dgm:spPr/>
    </dgm:pt>
    <dgm:pt modelId="{68F760F4-B813-9A42-9946-6C3B0AC19E08}" type="pres">
      <dgm:prSet presAssocID="{B444C628-D6EC-924F-9136-0596FC44CE38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F519C803-EF9A-824C-BB27-BEB142559816}" srcId="{74E1CDF5-03B8-FC42-BC5E-D0E5E04D5B9A}" destId="{D4CEF571-D840-154A-95D5-7877113F0AE2}" srcOrd="2" destOrd="0" parTransId="{FAD311F5-DE86-944D-AA15-9F2582732794}" sibTransId="{2891CD3B-63EE-BF4E-8A3A-D49B287826AC}"/>
    <dgm:cxn modelId="{597A0306-D15F-4740-BAFB-3C2178286DBA}" type="presOf" srcId="{74E1CDF5-03B8-FC42-BC5E-D0E5E04D5B9A}" destId="{024D85B9-9657-44FC-BE33-6CF7E076235D}" srcOrd="0" destOrd="0" presId="urn:microsoft.com/office/officeart/2018/2/layout/IconVerticalSolidList"/>
    <dgm:cxn modelId="{E02F4D1D-EAF6-DA4B-ACC4-CA0E8DE5C7E3}" type="presOf" srcId="{D4CEF571-D840-154A-95D5-7877113F0AE2}" destId="{93252C2B-987C-4FF4-B2C3-D2041A05A590}" srcOrd="0" destOrd="0" presId="urn:microsoft.com/office/officeart/2018/2/layout/IconVerticalSolidList"/>
    <dgm:cxn modelId="{DF6AB431-002F-D249-992C-740706DBD0BB}" srcId="{74E1CDF5-03B8-FC42-BC5E-D0E5E04D5B9A}" destId="{5AE30151-5F6D-7F44-86BC-B99AC462EF99}" srcOrd="3" destOrd="0" parTransId="{97E2C1C9-78CE-0648-9380-B46D52ECA780}" sibTransId="{16E0AC96-7DD7-7946-A0A6-20B26C1FE4DD}"/>
    <dgm:cxn modelId="{CC5A1192-19C6-124A-B6A3-880C4195BABD}" type="presOf" srcId="{B444C628-D6EC-924F-9136-0596FC44CE38}" destId="{68F760F4-B813-9A42-9946-6C3B0AC19E08}" srcOrd="0" destOrd="0" presId="urn:microsoft.com/office/officeart/2018/2/layout/IconVerticalSolidList"/>
    <dgm:cxn modelId="{CE09ED97-B679-634B-9045-6AD8AB37E957}" srcId="{74E1CDF5-03B8-FC42-BC5E-D0E5E04D5B9A}" destId="{A02D631D-3104-DE45-863C-694313A22DCA}" srcOrd="0" destOrd="0" parTransId="{D09F2453-616D-784A-A270-1A711254D008}" sibTransId="{1251C1C7-B310-514D-94D2-DFD42FE62C4E}"/>
    <dgm:cxn modelId="{3D0BEBD1-3FDC-2D40-BABF-36D45F819991}" type="presOf" srcId="{A02D631D-3104-DE45-863C-694313A22DCA}" destId="{7D974C18-FF9E-4E47-9624-6C38F563F475}" srcOrd="0" destOrd="0" presId="urn:microsoft.com/office/officeart/2018/2/layout/IconVerticalSolidList"/>
    <dgm:cxn modelId="{BDDE4DD8-D579-2E44-AE7F-6D97D6D04FCA}" type="presOf" srcId="{C627537C-02AF-8740-A797-A9B83DCBCA75}" destId="{57279A23-591C-5A4C-B671-DD302C849359}" srcOrd="0" destOrd="0" presId="urn:microsoft.com/office/officeart/2018/2/layout/IconVerticalSolidList"/>
    <dgm:cxn modelId="{05D6AFE4-C4F2-F346-BD39-8EDDBA1DDA19}" type="presOf" srcId="{5AE30151-5F6D-7F44-86BC-B99AC462EF99}" destId="{7BD7A313-5AAF-4D88-8BC6-E616C236F8E0}" srcOrd="0" destOrd="0" presId="urn:microsoft.com/office/officeart/2018/2/layout/IconVerticalSolidList"/>
    <dgm:cxn modelId="{C5235DF2-9FAC-1E49-9739-0D05D15C8D31}" srcId="{74E1CDF5-03B8-FC42-BC5E-D0E5E04D5B9A}" destId="{B444C628-D6EC-924F-9136-0596FC44CE38}" srcOrd="4" destOrd="0" parTransId="{6C6388DA-C20F-7F41-BA3F-5A7C22A101B5}" sibTransId="{C13992AB-9E58-9642-9156-530D31718B18}"/>
    <dgm:cxn modelId="{832D54F6-C41A-1342-AE4B-864D4650A99C}" srcId="{74E1CDF5-03B8-FC42-BC5E-D0E5E04D5B9A}" destId="{C627537C-02AF-8740-A797-A9B83DCBCA75}" srcOrd="1" destOrd="0" parTransId="{64435ABC-F777-2A45-B779-E2E99E9BE617}" sibTransId="{0E3B649C-11B9-A648-865D-F1B1515E2022}"/>
    <dgm:cxn modelId="{48E97F1F-7852-AD4F-9029-A48BA220F13A}" type="presParOf" srcId="{024D85B9-9657-44FC-BE33-6CF7E076235D}" destId="{8459E86F-5377-487E-99A1-61B7D33E91F6}" srcOrd="0" destOrd="0" presId="urn:microsoft.com/office/officeart/2018/2/layout/IconVerticalSolidList"/>
    <dgm:cxn modelId="{5CF2FA30-A0FF-AF4D-89AD-ED218EC26A6A}" type="presParOf" srcId="{8459E86F-5377-487E-99A1-61B7D33E91F6}" destId="{D4209C2E-F462-4358-884B-E34BF2BD1882}" srcOrd="0" destOrd="0" presId="urn:microsoft.com/office/officeart/2018/2/layout/IconVerticalSolidList"/>
    <dgm:cxn modelId="{BCFDF44B-0BD8-114D-8CC3-3E25FFFE94B5}" type="presParOf" srcId="{8459E86F-5377-487E-99A1-61B7D33E91F6}" destId="{AADEFF6E-DA71-4F92-8846-BF10B3540725}" srcOrd="1" destOrd="0" presId="urn:microsoft.com/office/officeart/2018/2/layout/IconVerticalSolidList"/>
    <dgm:cxn modelId="{8F53B467-D886-E549-A679-9881F6EFC006}" type="presParOf" srcId="{8459E86F-5377-487E-99A1-61B7D33E91F6}" destId="{5F043E0A-E0E8-4813-8617-D75A9C2174AB}" srcOrd="2" destOrd="0" presId="urn:microsoft.com/office/officeart/2018/2/layout/IconVerticalSolidList"/>
    <dgm:cxn modelId="{2F2FF628-0D3E-C84D-9513-84B8E266D32E}" type="presParOf" srcId="{8459E86F-5377-487E-99A1-61B7D33E91F6}" destId="{7D974C18-FF9E-4E47-9624-6C38F563F475}" srcOrd="3" destOrd="0" presId="urn:microsoft.com/office/officeart/2018/2/layout/IconVerticalSolidList"/>
    <dgm:cxn modelId="{45AED17D-75FB-564A-BCEF-30D0AA71CCA5}" type="presParOf" srcId="{024D85B9-9657-44FC-BE33-6CF7E076235D}" destId="{56C2D55B-A8E6-4D3B-882E-438C4A274A38}" srcOrd="1" destOrd="0" presId="urn:microsoft.com/office/officeart/2018/2/layout/IconVerticalSolidList"/>
    <dgm:cxn modelId="{831B78F0-FE48-0842-8A11-CC87025CE504}" type="presParOf" srcId="{024D85B9-9657-44FC-BE33-6CF7E076235D}" destId="{BE3FF69A-69D7-8C40-AC81-337E8CC1A97B}" srcOrd="2" destOrd="0" presId="urn:microsoft.com/office/officeart/2018/2/layout/IconVerticalSolidList"/>
    <dgm:cxn modelId="{2CE643BF-4F31-5F45-889E-26FC5D898B31}" type="presParOf" srcId="{BE3FF69A-69D7-8C40-AC81-337E8CC1A97B}" destId="{907E2C85-3965-A040-A393-E7D4555769C9}" srcOrd="0" destOrd="0" presId="urn:microsoft.com/office/officeart/2018/2/layout/IconVerticalSolidList"/>
    <dgm:cxn modelId="{E507592F-6D57-274A-BB6E-1F8A28343AF6}" type="presParOf" srcId="{BE3FF69A-69D7-8C40-AC81-337E8CC1A97B}" destId="{54048A6D-CC18-354E-B427-72B6A0B89187}" srcOrd="1" destOrd="0" presId="urn:microsoft.com/office/officeart/2018/2/layout/IconVerticalSolidList"/>
    <dgm:cxn modelId="{26F2C6BA-F10F-254D-BD0E-29A287F1C8F6}" type="presParOf" srcId="{BE3FF69A-69D7-8C40-AC81-337E8CC1A97B}" destId="{2F543368-953C-5D48-AE83-4EF6459DC444}" srcOrd="2" destOrd="0" presId="urn:microsoft.com/office/officeart/2018/2/layout/IconVerticalSolidList"/>
    <dgm:cxn modelId="{A6B38944-61C8-D342-ABA3-F1FA010069B7}" type="presParOf" srcId="{BE3FF69A-69D7-8C40-AC81-337E8CC1A97B}" destId="{57279A23-591C-5A4C-B671-DD302C849359}" srcOrd="3" destOrd="0" presId="urn:microsoft.com/office/officeart/2018/2/layout/IconVerticalSolidList"/>
    <dgm:cxn modelId="{0D5F3BF7-0296-0D4F-901F-91A50911E81F}" type="presParOf" srcId="{024D85B9-9657-44FC-BE33-6CF7E076235D}" destId="{3CAB0C54-4629-6740-8B9E-AE6DE7769586}" srcOrd="3" destOrd="0" presId="urn:microsoft.com/office/officeart/2018/2/layout/IconVerticalSolidList"/>
    <dgm:cxn modelId="{6BCD4326-3607-6C41-B09C-72AF730EDDE5}" type="presParOf" srcId="{024D85B9-9657-44FC-BE33-6CF7E076235D}" destId="{4459C361-C522-4590-B0C6-D56B1230BD04}" srcOrd="4" destOrd="0" presId="urn:microsoft.com/office/officeart/2018/2/layout/IconVerticalSolidList"/>
    <dgm:cxn modelId="{3ABBB94E-5EDB-EB4E-8B4E-50C0A2419BBE}" type="presParOf" srcId="{4459C361-C522-4590-B0C6-D56B1230BD04}" destId="{BA93C06C-11F2-4D7E-94C0-445A4419A9DE}" srcOrd="0" destOrd="0" presId="urn:microsoft.com/office/officeart/2018/2/layout/IconVerticalSolidList"/>
    <dgm:cxn modelId="{3B81E738-424A-F54E-B3DC-D860B7A4D994}" type="presParOf" srcId="{4459C361-C522-4590-B0C6-D56B1230BD04}" destId="{DA2ADBE6-3C31-467B-8DC8-A4EF05D99E5A}" srcOrd="1" destOrd="0" presId="urn:microsoft.com/office/officeart/2018/2/layout/IconVerticalSolidList"/>
    <dgm:cxn modelId="{23DB8FCE-EF55-D842-9395-ABEA12E8AE3B}" type="presParOf" srcId="{4459C361-C522-4590-B0C6-D56B1230BD04}" destId="{968A9A82-D5CC-41A3-A9BC-0EF028849C0D}" srcOrd="2" destOrd="0" presId="urn:microsoft.com/office/officeart/2018/2/layout/IconVerticalSolidList"/>
    <dgm:cxn modelId="{7893A1AB-5C7C-8249-A1D0-FBBF34A398FB}" type="presParOf" srcId="{4459C361-C522-4590-B0C6-D56B1230BD04}" destId="{93252C2B-987C-4FF4-B2C3-D2041A05A590}" srcOrd="3" destOrd="0" presId="urn:microsoft.com/office/officeart/2018/2/layout/IconVerticalSolidList"/>
    <dgm:cxn modelId="{DF2DB884-0AE4-CB4F-85E2-689201600582}" type="presParOf" srcId="{024D85B9-9657-44FC-BE33-6CF7E076235D}" destId="{61FB4212-D6B0-4789-9E62-52A98CC32D2E}" srcOrd="5" destOrd="0" presId="urn:microsoft.com/office/officeart/2018/2/layout/IconVerticalSolidList"/>
    <dgm:cxn modelId="{3B3856F3-C224-D94D-8808-CB98F0D5C4A2}" type="presParOf" srcId="{024D85B9-9657-44FC-BE33-6CF7E076235D}" destId="{32999B3E-A8F8-45DF-9F71-334E1A835745}" srcOrd="6" destOrd="0" presId="urn:microsoft.com/office/officeart/2018/2/layout/IconVerticalSolidList"/>
    <dgm:cxn modelId="{8AA6686D-84D7-554B-9336-20AB0FFEE641}" type="presParOf" srcId="{32999B3E-A8F8-45DF-9F71-334E1A835745}" destId="{C37D2263-DBC5-4645-B734-6D1D94FFBC89}" srcOrd="0" destOrd="0" presId="urn:microsoft.com/office/officeart/2018/2/layout/IconVerticalSolidList"/>
    <dgm:cxn modelId="{E8B22993-5F6C-4D45-9C2F-27A4B179B90C}" type="presParOf" srcId="{32999B3E-A8F8-45DF-9F71-334E1A835745}" destId="{C03A2099-0197-46F7-B5A5-504D30898F1B}" srcOrd="1" destOrd="0" presId="urn:microsoft.com/office/officeart/2018/2/layout/IconVerticalSolidList"/>
    <dgm:cxn modelId="{7DF5CA15-E536-0540-B4FE-E013161D14D1}" type="presParOf" srcId="{32999B3E-A8F8-45DF-9F71-334E1A835745}" destId="{AC857B96-2FCA-4C8A-9B83-72DE8B1B3EA3}" srcOrd="2" destOrd="0" presId="urn:microsoft.com/office/officeart/2018/2/layout/IconVerticalSolidList"/>
    <dgm:cxn modelId="{7C3B5180-C938-A14A-B9A0-925A5FE1FD53}" type="presParOf" srcId="{32999B3E-A8F8-45DF-9F71-334E1A835745}" destId="{7BD7A313-5AAF-4D88-8BC6-E616C236F8E0}" srcOrd="3" destOrd="0" presId="urn:microsoft.com/office/officeart/2018/2/layout/IconVerticalSolidList"/>
    <dgm:cxn modelId="{EEDA6A7D-869D-0A4B-95B5-BAABDDCF28CF}" type="presParOf" srcId="{024D85B9-9657-44FC-BE33-6CF7E076235D}" destId="{2A0F3387-1E7F-FD48-A549-FE829F1735C2}" srcOrd="7" destOrd="0" presId="urn:microsoft.com/office/officeart/2018/2/layout/IconVerticalSolidList"/>
    <dgm:cxn modelId="{E4BA6BE1-6E28-9647-BBD0-168FBC1DAD40}" type="presParOf" srcId="{024D85B9-9657-44FC-BE33-6CF7E076235D}" destId="{0A8A0F7D-9459-DF45-839A-9D0F82D40993}" srcOrd="8" destOrd="0" presId="urn:microsoft.com/office/officeart/2018/2/layout/IconVerticalSolidList"/>
    <dgm:cxn modelId="{F5DA961F-A603-F744-B748-9C2DAD391BA8}" type="presParOf" srcId="{0A8A0F7D-9459-DF45-839A-9D0F82D40993}" destId="{C6D772CD-2131-1849-B314-69ADC6DA1275}" srcOrd="0" destOrd="0" presId="urn:microsoft.com/office/officeart/2018/2/layout/IconVerticalSolidList"/>
    <dgm:cxn modelId="{08D2A0B3-6F54-8F4C-905A-37F5614CE3DA}" type="presParOf" srcId="{0A8A0F7D-9459-DF45-839A-9D0F82D40993}" destId="{BED1873C-2045-0745-B189-5060D024E439}" srcOrd="1" destOrd="0" presId="urn:microsoft.com/office/officeart/2018/2/layout/IconVerticalSolidList"/>
    <dgm:cxn modelId="{D3E1ADB7-184E-D944-880C-DB75FC1D41E7}" type="presParOf" srcId="{0A8A0F7D-9459-DF45-839A-9D0F82D40993}" destId="{98BD013B-6161-AC47-B4EE-6BF364D3868B}" srcOrd="2" destOrd="0" presId="urn:microsoft.com/office/officeart/2018/2/layout/IconVerticalSolidList"/>
    <dgm:cxn modelId="{BFF6A58C-94F9-CA4A-83D7-89BC6F7D10BC}" type="presParOf" srcId="{0A8A0F7D-9459-DF45-839A-9D0F82D40993}" destId="{68F760F4-B813-9A42-9946-6C3B0AC19E08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4E1CDF5-03B8-FC42-BC5E-D0E5E04D5B9A}" type="doc">
      <dgm:prSet loTypeId="urn:microsoft.com/office/officeart/2008/layout/AccentedPicture" loCatId="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A02D631D-3104-DE45-863C-694313A22DCA}">
      <dgm:prSet phldrT="[Text]"/>
      <dgm:spPr/>
      <dgm:t>
        <a:bodyPr/>
        <a:lstStyle/>
        <a:p>
          <a:r>
            <a:rPr lang="en-US" dirty="0"/>
            <a:t>Light Use Efficiency (LUE)</a:t>
          </a:r>
          <a:endParaRPr lang="en-US" b="1" dirty="0"/>
        </a:p>
      </dgm:t>
    </dgm:pt>
    <dgm:pt modelId="{D09F2453-616D-784A-A270-1A711254D008}" type="parTrans" cxnId="{CE09ED97-B679-634B-9045-6AD8AB37E957}">
      <dgm:prSet/>
      <dgm:spPr/>
      <dgm:t>
        <a:bodyPr/>
        <a:lstStyle/>
        <a:p>
          <a:endParaRPr lang="en-US"/>
        </a:p>
      </dgm:t>
    </dgm:pt>
    <dgm:pt modelId="{1251C1C7-B310-514D-94D2-DFD42FE62C4E}" type="sibTrans" cxnId="{CE09ED97-B679-634B-9045-6AD8AB37E957}">
      <dgm:prSet/>
      <dgm:spPr/>
      <dgm:t>
        <a:bodyPr/>
        <a:lstStyle/>
        <a:p>
          <a:endParaRPr lang="en-US"/>
        </a:p>
      </dgm:t>
    </dgm:pt>
    <dgm:pt modelId="{9F76CB27-FB63-C94E-BCC5-FBE97AFCF6A8}">
      <dgm:prSet/>
      <dgm:spPr/>
      <dgm:t>
        <a:bodyPr/>
        <a:lstStyle/>
        <a:p>
          <a:r>
            <a:rPr lang="en-US" dirty="0"/>
            <a:t>Standard model of photosynthesis </a:t>
          </a:r>
        </a:p>
      </dgm:t>
    </dgm:pt>
    <dgm:pt modelId="{3944FC97-BA2E-9042-8113-5F0F30D56A3A}" type="parTrans" cxnId="{E2F13EFE-5EA8-364C-8E6E-9DD25A323D00}">
      <dgm:prSet/>
      <dgm:spPr/>
      <dgm:t>
        <a:bodyPr/>
        <a:lstStyle/>
        <a:p>
          <a:endParaRPr lang="en-US"/>
        </a:p>
      </dgm:t>
    </dgm:pt>
    <dgm:pt modelId="{F1F5500E-D31D-1845-887A-235FC237F032}" type="sibTrans" cxnId="{E2F13EFE-5EA8-364C-8E6E-9DD25A323D00}">
      <dgm:prSet/>
      <dgm:spPr/>
      <dgm:t>
        <a:bodyPr/>
        <a:lstStyle/>
        <a:p>
          <a:endParaRPr lang="en-US"/>
        </a:p>
      </dgm:t>
    </dgm:pt>
    <dgm:pt modelId="{54A836DE-C320-B84D-8301-4098C5DFE6E8}">
      <dgm:prSet/>
      <dgm:spPr/>
      <dgm:t>
        <a:bodyPr/>
        <a:lstStyle/>
        <a:p>
          <a:r>
            <a:rPr lang="en-US" dirty="0"/>
            <a:t>The P model calculates </a:t>
          </a:r>
          <a:r>
            <a:rPr lang="en-US" b="1" dirty="0"/>
            <a:t>stomatal conductance </a:t>
          </a:r>
          <a:r>
            <a:rPr lang="en-US" dirty="0"/>
            <a:t>to determine photosynthetic trade-offs. </a:t>
          </a:r>
          <a:br>
            <a:rPr lang="en-US" dirty="0"/>
          </a:br>
          <a:r>
            <a:rPr lang="en-US" dirty="0"/>
            <a:t>This can be modified to estimate transpiration. </a:t>
          </a:r>
        </a:p>
      </dgm:t>
    </dgm:pt>
    <dgm:pt modelId="{858A2C2C-9F32-734A-9BD9-9F69D7AFC257}" type="parTrans" cxnId="{61766B2F-5126-CF4B-99D6-A85A88BBDBA7}">
      <dgm:prSet/>
      <dgm:spPr/>
      <dgm:t>
        <a:bodyPr/>
        <a:lstStyle/>
        <a:p>
          <a:endParaRPr lang="en-US"/>
        </a:p>
      </dgm:t>
    </dgm:pt>
    <dgm:pt modelId="{8FB872DF-142F-E648-B4B4-BB964A8C032F}" type="sibTrans" cxnId="{61766B2F-5126-CF4B-99D6-A85A88BBDBA7}">
      <dgm:prSet/>
      <dgm:spPr/>
      <dgm:t>
        <a:bodyPr/>
        <a:lstStyle/>
        <a:p>
          <a:endParaRPr lang="en-US"/>
        </a:p>
      </dgm:t>
    </dgm:pt>
    <dgm:pt modelId="{BDE1C858-A003-3940-B495-539F05CF4725}">
      <dgm:prSet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One model to simulate </a:t>
          </a:r>
          <a:br>
            <a:rPr lang="en-US" dirty="0">
              <a:solidFill>
                <a:schemeClr val="bg1"/>
              </a:solidFill>
            </a:rPr>
          </a:br>
          <a:r>
            <a:rPr lang="en-US" b="1" dirty="0">
              <a:solidFill>
                <a:schemeClr val="bg1"/>
              </a:solidFill>
            </a:rPr>
            <a:t>Global Primary Production </a:t>
          </a:r>
          <a:r>
            <a:rPr lang="en-US" dirty="0">
              <a:solidFill>
                <a:schemeClr val="bg1"/>
              </a:solidFill>
            </a:rPr>
            <a:t>(GPP) &amp; </a:t>
          </a:r>
          <a:br>
            <a:rPr lang="en-US" dirty="0">
              <a:solidFill>
                <a:schemeClr val="bg1"/>
              </a:solidFill>
            </a:rPr>
          </a:br>
          <a:r>
            <a:rPr lang="en-US" b="1" dirty="0">
              <a:solidFill>
                <a:schemeClr val="bg1"/>
              </a:solidFill>
            </a:rPr>
            <a:t>Transpiration</a:t>
          </a:r>
          <a:r>
            <a:rPr lang="en-US" dirty="0">
              <a:solidFill>
                <a:schemeClr val="bg1"/>
              </a:solidFill>
            </a:rPr>
            <a:t> (T).</a:t>
          </a:r>
        </a:p>
      </dgm:t>
    </dgm:pt>
    <dgm:pt modelId="{0A15234D-D502-FF44-8636-082A02E727F2}" type="parTrans" cxnId="{306318EF-859C-E347-9582-C38105A37983}">
      <dgm:prSet/>
      <dgm:spPr/>
      <dgm:t>
        <a:bodyPr/>
        <a:lstStyle/>
        <a:p>
          <a:endParaRPr lang="en-US"/>
        </a:p>
      </dgm:t>
    </dgm:pt>
    <dgm:pt modelId="{4A9F9A6E-993B-7A49-A977-F8B07FAF7F02}" type="sibTrans" cxnId="{306318EF-859C-E347-9582-C38105A37983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"/>
              </a:ext>
            </a:extLst>
          </a:blip>
          <a:srcRect/>
          <a:stretch>
            <a:fillRect l="-63000" r="-63000"/>
          </a:stretch>
        </a:blipFill>
      </dgm:spPr>
      <dgm:t>
        <a:bodyPr/>
        <a:lstStyle/>
        <a:p>
          <a:endParaRPr lang="en-US"/>
        </a:p>
      </dgm:t>
    </dgm:pt>
    <dgm:pt modelId="{4D14E03C-C094-884D-8495-A7338ABC7574}">
      <dgm:prSet phldrT="[Text]"/>
      <dgm:spPr/>
      <dgm:t>
        <a:bodyPr/>
        <a:lstStyle/>
        <a:p>
          <a:r>
            <a:rPr lang="en-US" b="0" dirty="0"/>
            <a:t>The P Model effectively predicts </a:t>
          </a:r>
          <a:r>
            <a:rPr lang="en-US" b="1" dirty="0"/>
            <a:t>CO2 uptake by plants</a:t>
          </a:r>
          <a:r>
            <a:rPr lang="en-US" b="0" dirty="0"/>
            <a:t> </a:t>
          </a:r>
        </a:p>
      </dgm:t>
    </dgm:pt>
    <dgm:pt modelId="{DA50CEE6-FB5C-6D49-81E0-2C14F2E634C3}" type="parTrans" cxnId="{0AEBF061-4F86-1E48-B73F-8A03B1FBBA51}">
      <dgm:prSet/>
      <dgm:spPr/>
      <dgm:t>
        <a:bodyPr/>
        <a:lstStyle/>
        <a:p>
          <a:endParaRPr lang="en-US"/>
        </a:p>
      </dgm:t>
    </dgm:pt>
    <dgm:pt modelId="{C8C30AA6-CDAA-B149-8727-58A4A203AFFE}" type="sibTrans" cxnId="{0AEBF061-4F86-1E48-B73F-8A03B1FBBA51}">
      <dgm:prSet/>
      <dgm:spPr/>
      <dgm:t>
        <a:bodyPr/>
        <a:lstStyle/>
        <a:p>
          <a:endParaRPr lang="en-US"/>
        </a:p>
      </dgm:t>
    </dgm:pt>
    <dgm:pt modelId="{B5579778-E281-BD40-A7BF-27FF16290449}">
      <dgm:prSet phldrT="[Text]"/>
      <dgm:spPr/>
      <dgm:t>
        <a:bodyPr/>
        <a:lstStyle/>
        <a:p>
          <a:r>
            <a:rPr lang="en-US" b="1" dirty="0"/>
            <a:t>Based on fundamental scientific knowledge:</a:t>
          </a:r>
        </a:p>
      </dgm:t>
    </dgm:pt>
    <dgm:pt modelId="{E7B28253-1C5D-F14A-9FC7-31C404512C9E}" type="parTrans" cxnId="{8A5C2934-8068-994A-9904-5D65B681E7BB}">
      <dgm:prSet/>
      <dgm:spPr/>
      <dgm:t>
        <a:bodyPr/>
        <a:lstStyle/>
        <a:p>
          <a:endParaRPr lang="en-US"/>
        </a:p>
      </dgm:t>
    </dgm:pt>
    <dgm:pt modelId="{A3EF4981-160A-BB48-9866-CA164394BA6D}" type="sibTrans" cxnId="{8A5C2934-8068-994A-9904-5D65B681E7BB}">
      <dgm:prSet/>
      <dgm:spPr/>
      <dgm:t>
        <a:bodyPr/>
        <a:lstStyle/>
        <a:p>
          <a:endParaRPr lang="en-US"/>
        </a:p>
      </dgm:t>
    </dgm:pt>
    <dgm:pt modelId="{38827060-D638-DB4D-AA22-AE672389DE70}">
      <dgm:prSet/>
      <dgm:spPr/>
      <dgm:t>
        <a:bodyPr/>
        <a:lstStyle/>
        <a:p>
          <a:r>
            <a:rPr lang="en-US" b="1" dirty="0"/>
            <a:t>Readily available input data: </a:t>
          </a:r>
          <a:br>
            <a:rPr lang="en-US" dirty="0"/>
          </a:br>
          <a:r>
            <a:rPr lang="en-US" dirty="0"/>
            <a:t>No land use or vegetation map required!</a:t>
          </a:r>
        </a:p>
      </dgm:t>
    </dgm:pt>
    <dgm:pt modelId="{52AEA3C6-B169-7B4A-A776-21B6713BBC43}" type="parTrans" cxnId="{46CBD322-FFE9-AA4C-956C-320455E4EA59}">
      <dgm:prSet/>
      <dgm:spPr/>
      <dgm:t>
        <a:bodyPr/>
        <a:lstStyle/>
        <a:p>
          <a:endParaRPr lang="en-US"/>
        </a:p>
      </dgm:t>
    </dgm:pt>
    <dgm:pt modelId="{1CF93C80-79C5-F443-8DA4-E3B1CB2FC003}" type="sibTrans" cxnId="{46CBD322-FFE9-AA4C-956C-320455E4EA59}">
      <dgm:prSet/>
      <dgm:spPr/>
      <dgm:t>
        <a:bodyPr/>
        <a:lstStyle/>
        <a:p>
          <a:endParaRPr lang="en-US"/>
        </a:p>
      </dgm:t>
    </dgm:pt>
    <dgm:pt modelId="{371E8EE5-39B1-784C-9C95-16821ECCD600}" type="pres">
      <dgm:prSet presAssocID="{74E1CDF5-03B8-FC42-BC5E-D0E5E04D5B9A}" presName="Name0" presStyleCnt="0">
        <dgm:presLayoutVars>
          <dgm:dir/>
        </dgm:presLayoutVars>
      </dgm:prSet>
      <dgm:spPr/>
    </dgm:pt>
    <dgm:pt modelId="{71EEFEE3-FD55-B844-8230-57367FBBEF34}" type="pres">
      <dgm:prSet presAssocID="{4A9F9A6E-993B-7A49-A977-F8B07FAF7F02}" presName="picture_1" presStyleLbl="bgImgPlace1" presStyleIdx="0" presStyleCnt="1" custLinFactNeighborX="-13873" custLinFactNeighborY="170"/>
      <dgm:spPr/>
    </dgm:pt>
    <dgm:pt modelId="{2B6A4B41-D367-164C-BCB8-DA891F2E17D3}" type="pres">
      <dgm:prSet presAssocID="{BDE1C858-A003-3940-B495-539F05CF4725}" presName="text_1" presStyleLbl="node1" presStyleIdx="0" presStyleCnt="0" custLinFactNeighborX="-13677" custLinFactNeighborY="909">
        <dgm:presLayoutVars>
          <dgm:bulletEnabled val="1"/>
        </dgm:presLayoutVars>
      </dgm:prSet>
      <dgm:spPr/>
    </dgm:pt>
    <dgm:pt modelId="{E3D07384-CB90-4745-A64A-CD9975A8760E}" type="pres">
      <dgm:prSet presAssocID="{74E1CDF5-03B8-FC42-BC5E-D0E5E04D5B9A}" presName="linV" presStyleCnt="0"/>
      <dgm:spPr/>
    </dgm:pt>
    <dgm:pt modelId="{02F95E22-C180-4649-A6C9-48047675A081}" type="pres">
      <dgm:prSet presAssocID="{4D14E03C-C094-884D-8495-A7338ABC7574}" presName="pair" presStyleCnt="0"/>
      <dgm:spPr/>
    </dgm:pt>
    <dgm:pt modelId="{2682B83A-B0DE-0742-8D1A-791166C9783B}" type="pres">
      <dgm:prSet presAssocID="{4D14E03C-C094-884D-8495-A7338ABC7574}" presName="spaceH" presStyleLbl="node1" presStyleIdx="0" presStyleCnt="0"/>
      <dgm:spPr/>
    </dgm:pt>
    <dgm:pt modelId="{12B9DAB9-723B-7342-9E26-3B2D8DA4ABE1}" type="pres">
      <dgm:prSet presAssocID="{4D14E03C-C094-884D-8495-A7338ABC7574}" presName="desPictures" presStyleLbl="alignImgPlace1" presStyleIdx="0" presStyleCnt="4" custLinFactNeighborX="-29318" custLinFactNeighborY="3031"/>
      <dgm:spPr>
        <a:blipFill>
          <a:blip xmlns:r="http://schemas.openxmlformats.org/officeDocument/2006/relationships"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>
            <a:fillRect l="-28000" r="-28000"/>
          </a:stretch>
        </a:blipFill>
        <a:ln w="57150">
          <a:solidFill>
            <a:schemeClr val="accent1">
              <a:lumMod val="50000"/>
            </a:schemeClr>
          </a:solidFill>
        </a:ln>
      </dgm:spPr>
    </dgm:pt>
    <dgm:pt modelId="{38765A1E-6DC9-AC4A-A5A0-81C693FD6B4F}" type="pres">
      <dgm:prSet presAssocID="{4D14E03C-C094-884D-8495-A7338ABC7574}" presName="desTextWrapper" presStyleCnt="0"/>
      <dgm:spPr/>
    </dgm:pt>
    <dgm:pt modelId="{32323B9C-597B-3044-A2A5-08A5F4436E87}" type="pres">
      <dgm:prSet presAssocID="{4D14E03C-C094-884D-8495-A7338ABC7574}" presName="desText" presStyleLbl="revTx" presStyleIdx="0" presStyleCnt="4" custLinFactNeighborX="15231" custLinFactNeighborY="1643">
        <dgm:presLayoutVars>
          <dgm:bulletEnabled val="1"/>
        </dgm:presLayoutVars>
      </dgm:prSet>
      <dgm:spPr/>
    </dgm:pt>
    <dgm:pt modelId="{BC105628-5F7B-1649-93C9-59E44517D7DA}" type="pres">
      <dgm:prSet presAssocID="{C8C30AA6-CDAA-B149-8727-58A4A203AFFE}" presName="spaceV" presStyleCnt="0"/>
      <dgm:spPr/>
    </dgm:pt>
    <dgm:pt modelId="{106EE026-4E31-3C45-8B2A-CDD4A5BF50D0}" type="pres">
      <dgm:prSet presAssocID="{B5579778-E281-BD40-A7BF-27FF16290449}" presName="pair" presStyleCnt="0"/>
      <dgm:spPr/>
    </dgm:pt>
    <dgm:pt modelId="{7E3907BC-10E9-C348-8711-19A844EAB073}" type="pres">
      <dgm:prSet presAssocID="{B5579778-E281-BD40-A7BF-27FF16290449}" presName="spaceH" presStyleLbl="node1" presStyleIdx="0" presStyleCnt="0"/>
      <dgm:spPr/>
    </dgm:pt>
    <dgm:pt modelId="{211A391C-3C30-5D4F-BC08-5FFD569BBD54}" type="pres">
      <dgm:prSet presAssocID="{B5579778-E281-BD40-A7BF-27FF16290449}" presName="desPictures" presStyleLbl="alignImgPlace1" presStyleIdx="1" presStyleCnt="4" custLinFactNeighborX="-29318" custLinFactNeighborY="700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/>
          <a:stretch>
            <a:fillRect l="-50000" r="-50000"/>
          </a:stretch>
        </a:blipFill>
        <a:ln w="57150">
          <a:solidFill>
            <a:schemeClr val="accent1">
              <a:lumMod val="50000"/>
            </a:schemeClr>
          </a:solidFill>
        </a:ln>
      </dgm:spPr>
    </dgm:pt>
    <dgm:pt modelId="{1B2138B8-52B8-374C-B931-31EEC1CFE29A}" type="pres">
      <dgm:prSet presAssocID="{B5579778-E281-BD40-A7BF-27FF16290449}" presName="desTextWrapper" presStyleCnt="0"/>
      <dgm:spPr/>
    </dgm:pt>
    <dgm:pt modelId="{58DD86B1-0AC4-1449-ACA8-6480866193C0}" type="pres">
      <dgm:prSet presAssocID="{B5579778-E281-BD40-A7BF-27FF16290449}" presName="desText" presStyleLbl="revTx" presStyleIdx="1" presStyleCnt="4" custLinFactNeighborX="15231" custLinFactNeighborY="-1736">
        <dgm:presLayoutVars>
          <dgm:bulletEnabled val="1"/>
        </dgm:presLayoutVars>
      </dgm:prSet>
      <dgm:spPr/>
    </dgm:pt>
    <dgm:pt modelId="{382C085C-6F9A-1345-AE5A-C0FF3D8DD8D3}" type="pres">
      <dgm:prSet presAssocID="{A3EF4981-160A-BB48-9866-CA164394BA6D}" presName="spaceV" presStyleCnt="0"/>
      <dgm:spPr/>
    </dgm:pt>
    <dgm:pt modelId="{88EE21B6-479A-C240-9B44-F837062B31FD}" type="pres">
      <dgm:prSet presAssocID="{38827060-D638-DB4D-AA22-AE672389DE70}" presName="pair" presStyleCnt="0"/>
      <dgm:spPr/>
    </dgm:pt>
    <dgm:pt modelId="{33433591-FC45-DA43-B31F-0D1A5990F68B}" type="pres">
      <dgm:prSet presAssocID="{38827060-D638-DB4D-AA22-AE672389DE70}" presName="spaceH" presStyleLbl="node1" presStyleIdx="0" presStyleCnt="0"/>
      <dgm:spPr/>
    </dgm:pt>
    <dgm:pt modelId="{C2C54941-6390-2D4C-BF48-23972FE69B8E}" type="pres">
      <dgm:prSet presAssocID="{38827060-D638-DB4D-AA22-AE672389DE70}" presName="desPictures" presStyleLbl="alignImgPlace1" presStyleIdx="2" presStyleCnt="4" custLinFactNeighborX="-29318" custLinFactNeighborY="700"/>
      <dgm:spPr>
        <a:blipFill>
          <a:blip xmlns:r="http://schemas.openxmlformats.org/officeDocument/2006/relationships"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rcRect/>
          <a:stretch>
            <a:fillRect l="-26000" r="-26000"/>
          </a:stretch>
        </a:blipFill>
        <a:ln w="57150">
          <a:solidFill>
            <a:schemeClr val="accent1">
              <a:lumMod val="50000"/>
            </a:schemeClr>
          </a:solidFill>
        </a:ln>
      </dgm:spPr>
    </dgm:pt>
    <dgm:pt modelId="{5BD58A32-15D3-A04D-A4E7-E860A276D408}" type="pres">
      <dgm:prSet presAssocID="{38827060-D638-DB4D-AA22-AE672389DE70}" presName="desTextWrapper" presStyleCnt="0"/>
      <dgm:spPr/>
    </dgm:pt>
    <dgm:pt modelId="{03118D62-584E-EF49-8096-8B4E7C93F9F6}" type="pres">
      <dgm:prSet presAssocID="{38827060-D638-DB4D-AA22-AE672389DE70}" presName="desText" presStyleLbl="revTx" presStyleIdx="2" presStyleCnt="4" custLinFactNeighborX="9912" custLinFactNeighborY="5545">
        <dgm:presLayoutVars>
          <dgm:bulletEnabled val="1"/>
        </dgm:presLayoutVars>
      </dgm:prSet>
      <dgm:spPr/>
    </dgm:pt>
    <dgm:pt modelId="{ACEC88A2-D099-F04C-8999-F425E64A0B1A}" type="pres">
      <dgm:prSet presAssocID="{1CF93C80-79C5-F443-8DA4-E3B1CB2FC003}" presName="spaceV" presStyleCnt="0"/>
      <dgm:spPr/>
    </dgm:pt>
    <dgm:pt modelId="{4395260B-0B62-7648-9CEC-722C81809107}" type="pres">
      <dgm:prSet presAssocID="{54A836DE-C320-B84D-8301-4098C5DFE6E8}" presName="pair" presStyleCnt="0"/>
      <dgm:spPr/>
    </dgm:pt>
    <dgm:pt modelId="{2EC2EADA-B2CA-B84F-B3FC-0DE51F54113B}" type="pres">
      <dgm:prSet presAssocID="{54A836DE-C320-B84D-8301-4098C5DFE6E8}" presName="spaceH" presStyleLbl="node1" presStyleIdx="0" presStyleCnt="0"/>
      <dgm:spPr/>
    </dgm:pt>
    <dgm:pt modelId="{28D8418E-8CB0-4F4D-9370-2139AE0E5A04}" type="pres">
      <dgm:prSet presAssocID="{54A836DE-C320-B84D-8301-4098C5DFE6E8}" presName="desPictures" presStyleLbl="alignImgPlace1" presStyleIdx="3" presStyleCnt="4" custLinFactNeighborX="-29318" custLinFactNeighborY="700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rcRect/>
          <a:stretch>
            <a:fillRect l="-39000" r="-39000"/>
          </a:stretch>
        </a:blipFill>
        <a:ln w="57150">
          <a:solidFill>
            <a:schemeClr val="accent1">
              <a:lumMod val="50000"/>
            </a:schemeClr>
          </a:solidFill>
        </a:ln>
      </dgm:spPr>
    </dgm:pt>
    <dgm:pt modelId="{04F0DC72-1E45-7E48-A361-2231ED476272}" type="pres">
      <dgm:prSet presAssocID="{54A836DE-C320-B84D-8301-4098C5DFE6E8}" presName="desTextWrapper" presStyleCnt="0"/>
      <dgm:spPr/>
    </dgm:pt>
    <dgm:pt modelId="{0AB8FEF8-F1F9-A14F-8C14-61C55018AE8C}" type="pres">
      <dgm:prSet presAssocID="{54A836DE-C320-B84D-8301-4098C5DFE6E8}" presName="desText" presStyleLbl="revTx" presStyleIdx="3" presStyleCnt="4" custLinFactNeighborX="9912" custLinFactNeighborY="5879">
        <dgm:presLayoutVars>
          <dgm:bulletEnabled val="1"/>
        </dgm:presLayoutVars>
      </dgm:prSet>
      <dgm:spPr/>
    </dgm:pt>
    <dgm:pt modelId="{300E5239-B81B-5F44-A326-67EC4D84F1C8}" type="pres">
      <dgm:prSet presAssocID="{74E1CDF5-03B8-FC42-BC5E-D0E5E04D5B9A}" presName="maxNode" presStyleCnt="0"/>
      <dgm:spPr/>
    </dgm:pt>
    <dgm:pt modelId="{B968E498-B97F-2C4E-8694-C736B1A3EBF4}" type="pres">
      <dgm:prSet presAssocID="{74E1CDF5-03B8-FC42-BC5E-D0E5E04D5B9A}" presName="Name33" presStyleCnt="0"/>
      <dgm:spPr/>
    </dgm:pt>
  </dgm:ptLst>
  <dgm:cxnLst>
    <dgm:cxn modelId="{AFAAF300-169E-7744-86BB-FE504CD38D9C}" type="presOf" srcId="{54A836DE-C320-B84D-8301-4098C5DFE6E8}" destId="{0AB8FEF8-F1F9-A14F-8C14-61C55018AE8C}" srcOrd="0" destOrd="0" presId="urn:microsoft.com/office/officeart/2008/layout/AccentedPicture"/>
    <dgm:cxn modelId="{F9FE6C11-3860-FF41-B6EE-6EA8CA59CA2D}" type="presOf" srcId="{B5579778-E281-BD40-A7BF-27FF16290449}" destId="{58DD86B1-0AC4-1449-ACA8-6480866193C0}" srcOrd="0" destOrd="0" presId="urn:microsoft.com/office/officeart/2008/layout/AccentedPicture"/>
    <dgm:cxn modelId="{46CBD322-FFE9-AA4C-956C-320455E4EA59}" srcId="{74E1CDF5-03B8-FC42-BC5E-D0E5E04D5B9A}" destId="{38827060-D638-DB4D-AA22-AE672389DE70}" srcOrd="3" destOrd="0" parTransId="{52AEA3C6-B169-7B4A-A776-21B6713BBC43}" sibTransId="{1CF93C80-79C5-F443-8DA4-E3B1CB2FC003}"/>
    <dgm:cxn modelId="{61766B2F-5126-CF4B-99D6-A85A88BBDBA7}" srcId="{74E1CDF5-03B8-FC42-BC5E-D0E5E04D5B9A}" destId="{54A836DE-C320-B84D-8301-4098C5DFE6E8}" srcOrd="4" destOrd="0" parTransId="{858A2C2C-9F32-734A-9BD9-9F69D7AFC257}" sibTransId="{8FB872DF-142F-E648-B4B4-BB964A8C032F}"/>
    <dgm:cxn modelId="{8A5C2934-8068-994A-9904-5D65B681E7BB}" srcId="{74E1CDF5-03B8-FC42-BC5E-D0E5E04D5B9A}" destId="{B5579778-E281-BD40-A7BF-27FF16290449}" srcOrd="2" destOrd="0" parTransId="{E7B28253-1C5D-F14A-9FC7-31C404512C9E}" sibTransId="{A3EF4981-160A-BB48-9866-CA164394BA6D}"/>
    <dgm:cxn modelId="{0AEBF061-4F86-1E48-B73F-8A03B1FBBA51}" srcId="{74E1CDF5-03B8-FC42-BC5E-D0E5E04D5B9A}" destId="{4D14E03C-C094-884D-8495-A7338ABC7574}" srcOrd="1" destOrd="0" parTransId="{DA50CEE6-FB5C-6D49-81E0-2C14F2E634C3}" sibTransId="{C8C30AA6-CDAA-B149-8727-58A4A203AFFE}"/>
    <dgm:cxn modelId="{AE55F07A-9BD8-D54A-9CFA-FF59C0BB4093}" type="presOf" srcId="{BDE1C858-A003-3940-B495-539F05CF4725}" destId="{2B6A4B41-D367-164C-BCB8-DA891F2E17D3}" srcOrd="0" destOrd="0" presId="urn:microsoft.com/office/officeart/2008/layout/AccentedPicture"/>
    <dgm:cxn modelId="{1BFCF789-8C91-4147-9FA9-62B6C42A5F07}" type="presOf" srcId="{A02D631D-3104-DE45-863C-694313A22DCA}" destId="{58DD86B1-0AC4-1449-ACA8-6480866193C0}" srcOrd="0" destOrd="1" presId="urn:microsoft.com/office/officeart/2008/layout/AccentedPicture"/>
    <dgm:cxn modelId="{CE09ED97-B679-634B-9045-6AD8AB37E957}" srcId="{B5579778-E281-BD40-A7BF-27FF16290449}" destId="{A02D631D-3104-DE45-863C-694313A22DCA}" srcOrd="0" destOrd="0" parTransId="{D09F2453-616D-784A-A270-1A711254D008}" sibTransId="{1251C1C7-B310-514D-94D2-DFD42FE62C4E}"/>
    <dgm:cxn modelId="{C02D98A0-3194-A44C-8A78-0648E395D08A}" type="presOf" srcId="{74E1CDF5-03B8-FC42-BC5E-D0E5E04D5B9A}" destId="{371E8EE5-39B1-784C-9C95-16821ECCD600}" srcOrd="0" destOrd="0" presId="urn:microsoft.com/office/officeart/2008/layout/AccentedPicture"/>
    <dgm:cxn modelId="{61631BB9-BCC0-A949-BFA2-DB18E23071DE}" type="presOf" srcId="{4A9F9A6E-993B-7A49-A977-F8B07FAF7F02}" destId="{71EEFEE3-FD55-B844-8230-57367FBBEF34}" srcOrd="0" destOrd="0" presId="urn:microsoft.com/office/officeart/2008/layout/AccentedPicture"/>
    <dgm:cxn modelId="{4FB845C1-1D58-EE41-A9DF-8F73A83B5BE9}" type="presOf" srcId="{38827060-D638-DB4D-AA22-AE672389DE70}" destId="{03118D62-584E-EF49-8096-8B4E7C93F9F6}" srcOrd="0" destOrd="0" presId="urn:microsoft.com/office/officeart/2008/layout/AccentedPicture"/>
    <dgm:cxn modelId="{D23432D6-6B4B-F240-97BE-739A38DC80C7}" type="presOf" srcId="{9F76CB27-FB63-C94E-BCC5-FBE97AFCF6A8}" destId="{58DD86B1-0AC4-1449-ACA8-6480866193C0}" srcOrd="0" destOrd="2" presId="urn:microsoft.com/office/officeart/2008/layout/AccentedPicture"/>
    <dgm:cxn modelId="{306318EF-859C-E347-9582-C38105A37983}" srcId="{74E1CDF5-03B8-FC42-BC5E-D0E5E04D5B9A}" destId="{BDE1C858-A003-3940-B495-539F05CF4725}" srcOrd="0" destOrd="0" parTransId="{0A15234D-D502-FF44-8636-082A02E727F2}" sibTransId="{4A9F9A6E-993B-7A49-A977-F8B07FAF7F02}"/>
    <dgm:cxn modelId="{14BBBFF0-4B77-364A-99E6-41BC7B2432AA}" type="presOf" srcId="{4D14E03C-C094-884D-8495-A7338ABC7574}" destId="{32323B9C-597B-3044-A2A5-08A5F4436E87}" srcOrd="0" destOrd="0" presId="urn:microsoft.com/office/officeart/2008/layout/AccentedPicture"/>
    <dgm:cxn modelId="{E2F13EFE-5EA8-364C-8E6E-9DD25A323D00}" srcId="{B5579778-E281-BD40-A7BF-27FF16290449}" destId="{9F76CB27-FB63-C94E-BCC5-FBE97AFCF6A8}" srcOrd="1" destOrd="0" parTransId="{3944FC97-BA2E-9042-8113-5F0F30D56A3A}" sibTransId="{F1F5500E-D31D-1845-887A-235FC237F032}"/>
    <dgm:cxn modelId="{0BF89968-0255-FC41-9FB4-A8D9D0C540BA}" type="presParOf" srcId="{371E8EE5-39B1-784C-9C95-16821ECCD600}" destId="{71EEFEE3-FD55-B844-8230-57367FBBEF34}" srcOrd="0" destOrd="0" presId="urn:microsoft.com/office/officeart/2008/layout/AccentedPicture"/>
    <dgm:cxn modelId="{F10E89F5-48E8-CE49-83AA-7636B881D82D}" type="presParOf" srcId="{371E8EE5-39B1-784C-9C95-16821ECCD600}" destId="{2B6A4B41-D367-164C-BCB8-DA891F2E17D3}" srcOrd="1" destOrd="0" presId="urn:microsoft.com/office/officeart/2008/layout/AccentedPicture"/>
    <dgm:cxn modelId="{231E8E74-90BC-CF4C-8E02-073B1BE0E6BD}" type="presParOf" srcId="{371E8EE5-39B1-784C-9C95-16821ECCD600}" destId="{E3D07384-CB90-4745-A64A-CD9975A8760E}" srcOrd="2" destOrd="0" presId="urn:microsoft.com/office/officeart/2008/layout/AccentedPicture"/>
    <dgm:cxn modelId="{D25CED7C-839A-3243-BEF8-9209B36EC814}" type="presParOf" srcId="{E3D07384-CB90-4745-A64A-CD9975A8760E}" destId="{02F95E22-C180-4649-A6C9-48047675A081}" srcOrd="0" destOrd="0" presId="urn:microsoft.com/office/officeart/2008/layout/AccentedPicture"/>
    <dgm:cxn modelId="{C8F0F181-AF34-B943-9339-2D09C6353D4C}" type="presParOf" srcId="{02F95E22-C180-4649-A6C9-48047675A081}" destId="{2682B83A-B0DE-0742-8D1A-791166C9783B}" srcOrd="0" destOrd="0" presId="urn:microsoft.com/office/officeart/2008/layout/AccentedPicture"/>
    <dgm:cxn modelId="{252D03F0-4C0D-9A4B-82F3-634FC73941C3}" type="presParOf" srcId="{02F95E22-C180-4649-A6C9-48047675A081}" destId="{12B9DAB9-723B-7342-9E26-3B2D8DA4ABE1}" srcOrd="1" destOrd="0" presId="urn:microsoft.com/office/officeart/2008/layout/AccentedPicture"/>
    <dgm:cxn modelId="{3DEEFC9E-5E32-0240-B13A-4F5CA1B4C8E6}" type="presParOf" srcId="{02F95E22-C180-4649-A6C9-48047675A081}" destId="{38765A1E-6DC9-AC4A-A5A0-81C693FD6B4F}" srcOrd="2" destOrd="0" presId="urn:microsoft.com/office/officeart/2008/layout/AccentedPicture"/>
    <dgm:cxn modelId="{42968342-CDF0-DA42-A962-08E50B27C8FB}" type="presParOf" srcId="{38765A1E-6DC9-AC4A-A5A0-81C693FD6B4F}" destId="{32323B9C-597B-3044-A2A5-08A5F4436E87}" srcOrd="0" destOrd="0" presId="urn:microsoft.com/office/officeart/2008/layout/AccentedPicture"/>
    <dgm:cxn modelId="{127B0122-9FD6-264D-8B02-AD6A624CECFA}" type="presParOf" srcId="{E3D07384-CB90-4745-A64A-CD9975A8760E}" destId="{BC105628-5F7B-1649-93C9-59E44517D7DA}" srcOrd="1" destOrd="0" presId="urn:microsoft.com/office/officeart/2008/layout/AccentedPicture"/>
    <dgm:cxn modelId="{A7268E29-6394-114F-8EBE-9E8AE8B6A710}" type="presParOf" srcId="{E3D07384-CB90-4745-A64A-CD9975A8760E}" destId="{106EE026-4E31-3C45-8B2A-CDD4A5BF50D0}" srcOrd="2" destOrd="0" presId="urn:microsoft.com/office/officeart/2008/layout/AccentedPicture"/>
    <dgm:cxn modelId="{574FD45A-C5C7-1F45-A0F8-897AE6468AE7}" type="presParOf" srcId="{106EE026-4E31-3C45-8B2A-CDD4A5BF50D0}" destId="{7E3907BC-10E9-C348-8711-19A844EAB073}" srcOrd="0" destOrd="0" presId="urn:microsoft.com/office/officeart/2008/layout/AccentedPicture"/>
    <dgm:cxn modelId="{BEC157CE-5B9F-C741-AD9C-3A70AAD65269}" type="presParOf" srcId="{106EE026-4E31-3C45-8B2A-CDD4A5BF50D0}" destId="{211A391C-3C30-5D4F-BC08-5FFD569BBD54}" srcOrd="1" destOrd="0" presId="urn:microsoft.com/office/officeart/2008/layout/AccentedPicture"/>
    <dgm:cxn modelId="{764A53B4-C15F-A54D-A7CC-A68CAE75D91A}" type="presParOf" srcId="{106EE026-4E31-3C45-8B2A-CDD4A5BF50D0}" destId="{1B2138B8-52B8-374C-B931-31EEC1CFE29A}" srcOrd="2" destOrd="0" presId="urn:microsoft.com/office/officeart/2008/layout/AccentedPicture"/>
    <dgm:cxn modelId="{9B9D898C-170F-6740-BB59-A62D648F7694}" type="presParOf" srcId="{1B2138B8-52B8-374C-B931-31EEC1CFE29A}" destId="{58DD86B1-0AC4-1449-ACA8-6480866193C0}" srcOrd="0" destOrd="0" presId="urn:microsoft.com/office/officeart/2008/layout/AccentedPicture"/>
    <dgm:cxn modelId="{992131C0-69BB-6042-9352-AC40613DC653}" type="presParOf" srcId="{E3D07384-CB90-4745-A64A-CD9975A8760E}" destId="{382C085C-6F9A-1345-AE5A-C0FF3D8DD8D3}" srcOrd="3" destOrd="0" presId="urn:microsoft.com/office/officeart/2008/layout/AccentedPicture"/>
    <dgm:cxn modelId="{CFE1CACA-83F2-4444-8B27-A23F72F79272}" type="presParOf" srcId="{E3D07384-CB90-4745-A64A-CD9975A8760E}" destId="{88EE21B6-479A-C240-9B44-F837062B31FD}" srcOrd="4" destOrd="0" presId="urn:microsoft.com/office/officeart/2008/layout/AccentedPicture"/>
    <dgm:cxn modelId="{4414936C-18E0-BB4E-BD95-C57BD6250947}" type="presParOf" srcId="{88EE21B6-479A-C240-9B44-F837062B31FD}" destId="{33433591-FC45-DA43-B31F-0D1A5990F68B}" srcOrd="0" destOrd="0" presId="urn:microsoft.com/office/officeart/2008/layout/AccentedPicture"/>
    <dgm:cxn modelId="{37889077-6C65-8A4E-A74F-F1EEA9E0607C}" type="presParOf" srcId="{88EE21B6-479A-C240-9B44-F837062B31FD}" destId="{C2C54941-6390-2D4C-BF48-23972FE69B8E}" srcOrd="1" destOrd="0" presId="urn:microsoft.com/office/officeart/2008/layout/AccentedPicture"/>
    <dgm:cxn modelId="{A86109BC-593A-A649-B0E4-F0A3E9BE4044}" type="presParOf" srcId="{88EE21B6-479A-C240-9B44-F837062B31FD}" destId="{5BD58A32-15D3-A04D-A4E7-E860A276D408}" srcOrd="2" destOrd="0" presId="urn:microsoft.com/office/officeart/2008/layout/AccentedPicture"/>
    <dgm:cxn modelId="{AA05F24C-F210-3B4C-B383-C273DDB6A535}" type="presParOf" srcId="{5BD58A32-15D3-A04D-A4E7-E860A276D408}" destId="{03118D62-584E-EF49-8096-8B4E7C93F9F6}" srcOrd="0" destOrd="0" presId="urn:microsoft.com/office/officeart/2008/layout/AccentedPicture"/>
    <dgm:cxn modelId="{D580E165-3765-FB4F-829D-60823E7D521C}" type="presParOf" srcId="{E3D07384-CB90-4745-A64A-CD9975A8760E}" destId="{ACEC88A2-D099-F04C-8999-F425E64A0B1A}" srcOrd="5" destOrd="0" presId="urn:microsoft.com/office/officeart/2008/layout/AccentedPicture"/>
    <dgm:cxn modelId="{450AFB66-A3A2-174E-A13C-120DE7D32BFD}" type="presParOf" srcId="{E3D07384-CB90-4745-A64A-CD9975A8760E}" destId="{4395260B-0B62-7648-9CEC-722C81809107}" srcOrd="6" destOrd="0" presId="urn:microsoft.com/office/officeart/2008/layout/AccentedPicture"/>
    <dgm:cxn modelId="{2DD0B88F-EC7A-E446-A7BD-13C032B8DF0E}" type="presParOf" srcId="{4395260B-0B62-7648-9CEC-722C81809107}" destId="{2EC2EADA-B2CA-B84F-B3FC-0DE51F54113B}" srcOrd="0" destOrd="0" presId="urn:microsoft.com/office/officeart/2008/layout/AccentedPicture"/>
    <dgm:cxn modelId="{3EA299B6-CC4F-324C-9024-E42D8FD75E01}" type="presParOf" srcId="{4395260B-0B62-7648-9CEC-722C81809107}" destId="{28D8418E-8CB0-4F4D-9370-2139AE0E5A04}" srcOrd="1" destOrd="0" presId="urn:microsoft.com/office/officeart/2008/layout/AccentedPicture"/>
    <dgm:cxn modelId="{D12DEE3A-89CC-644E-BE5E-80537B2C1DE7}" type="presParOf" srcId="{4395260B-0B62-7648-9CEC-722C81809107}" destId="{04F0DC72-1E45-7E48-A361-2231ED476272}" srcOrd="2" destOrd="0" presId="urn:microsoft.com/office/officeart/2008/layout/AccentedPicture"/>
    <dgm:cxn modelId="{D26A519F-6BB2-4A4F-94F1-977C4EEFED8D}" type="presParOf" srcId="{04F0DC72-1E45-7E48-A361-2231ED476272}" destId="{0AB8FEF8-F1F9-A14F-8C14-61C55018AE8C}" srcOrd="0" destOrd="0" presId="urn:microsoft.com/office/officeart/2008/layout/AccentedPicture"/>
    <dgm:cxn modelId="{88490280-57C1-654E-9EC7-3009C15DA026}" type="presParOf" srcId="{371E8EE5-39B1-784C-9C95-16821ECCD600}" destId="{300E5239-B81B-5F44-A326-67EC4D84F1C8}" srcOrd="3" destOrd="0" presId="urn:microsoft.com/office/officeart/2008/layout/AccentedPicture"/>
    <dgm:cxn modelId="{EB8BA173-4044-8D4A-85C8-4213C18A8B10}" type="presParOf" srcId="{300E5239-B81B-5F44-A326-67EC4D84F1C8}" destId="{B968E498-B97F-2C4E-8694-C736B1A3EBF4}" srcOrd="0" destOrd="0" presId="urn:microsoft.com/office/officeart/2008/layout/AccentedPicture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6389ACE-310F-43AD-A52B-E1ED02D78279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bg_accent1_2" csCatId="accent1" phldr="1"/>
      <dgm:spPr/>
      <dgm:t>
        <a:bodyPr/>
        <a:lstStyle/>
        <a:p>
          <a:endParaRPr lang="en-US"/>
        </a:p>
      </dgm:t>
    </dgm:pt>
    <dgm:pt modelId="{CEC1C06C-9F34-464E-AE6C-200430E81634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dirty="0"/>
            <a:t>The basis for a new global satellite product to predict T and GPP?</a:t>
          </a:r>
        </a:p>
      </dgm:t>
    </dgm:pt>
    <dgm:pt modelId="{F839204B-CA4C-4B95-8D68-3A4F1406D25D}" type="parTrans" cxnId="{F8B87952-6B59-475E-8516-54C93874EB40}">
      <dgm:prSet/>
      <dgm:spPr/>
      <dgm:t>
        <a:bodyPr/>
        <a:lstStyle/>
        <a:p>
          <a:endParaRPr lang="en-US"/>
        </a:p>
      </dgm:t>
    </dgm:pt>
    <dgm:pt modelId="{CF5759EB-660B-457B-8222-64C1CC331ED6}" type="sibTrans" cxnId="{F8B87952-6B59-475E-8516-54C93874EB40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ABCE0DE1-4878-4529-A9F0-18F40DD1260F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b="0" dirty="0"/>
            <a:t>Test new input data</a:t>
          </a:r>
          <a:r>
            <a:rPr lang="en-US" b="1" dirty="0"/>
            <a:t> </a:t>
          </a:r>
          <a:br>
            <a:rPr lang="en-US" b="1" dirty="0"/>
          </a:br>
          <a:r>
            <a:rPr lang="en-US" dirty="0"/>
            <a:t>(</a:t>
          </a:r>
          <a:r>
            <a:rPr lang="en-US" b="0" dirty="0"/>
            <a:t> e.g. </a:t>
          </a:r>
          <a:r>
            <a:rPr lang="en-US" b="1" dirty="0"/>
            <a:t>Sentinel 3</a:t>
          </a:r>
          <a:r>
            <a:rPr lang="en-US" dirty="0"/>
            <a:t>) </a:t>
          </a:r>
          <a:br>
            <a:rPr lang="en-US" dirty="0"/>
          </a:br>
          <a:r>
            <a:rPr lang="en-US" dirty="0"/>
            <a:t>to obtain live T &amp; GPP estimates</a:t>
          </a:r>
        </a:p>
      </dgm:t>
    </dgm:pt>
    <dgm:pt modelId="{10BD98C5-C9A1-4235-B5D4-BA2D774B060F}" type="parTrans" cxnId="{C95B75FB-7F96-4438-B11C-8B06C13584C5}">
      <dgm:prSet/>
      <dgm:spPr/>
      <dgm:t>
        <a:bodyPr/>
        <a:lstStyle/>
        <a:p>
          <a:endParaRPr lang="en-US"/>
        </a:p>
      </dgm:t>
    </dgm:pt>
    <dgm:pt modelId="{AA562F75-1F85-47DA-AE12-12385BCFDC89}" type="sibTrans" cxnId="{C95B75FB-7F96-4438-B11C-8B06C13584C5}">
      <dgm:prSet/>
      <dgm:spPr/>
      <dgm:t>
        <a:bodyPr/>
        <a:lstStyle/>
        <a:p>
          <a:endParaRPr lang="en-US"/>
        </a:p>
      </dgm:t>
    </dgm:pt>
    <dgm:pt modelId="{F29123F8-D43E-F54E-B0ED-B55F9A809D17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dirty="0"/>
            <a:t>Testing P Model results in hydrological models</a:t>
          </a:r>
        </a:p>
      </dgm:t>
    </dgm:pt>
    <dgm:pt modelId="{7F95DC65-F7AD-2849-B1C1-1D2DD1F1F96F}" type="parTrans" cxnId="{620BA6FB-5669-8D49-8B87-4FD961ACD5E4}">
      <dgm:prSet/>
      <dgm:spPr/>
      <dgm:t>
        <a:bodyPr/>
        <a:lstStyle/>
        <a:p>
          <a:endParaRPr lang="en-US"/>
        </a:p>
      </dgm:t>
    </dgm:pt>
    <dgm:pt modelId="{6DD0B44A-B6CB-5941-AD48-CB22E2A47700}" type="sibTrans" cxnId="{620BA6FB-5669-8D49-8B87-4FD961ACD5E4}">
      <dgm:prSet/>
      <dgm:spPr/>
      <dgm:t>
        <a:bodyPr/>
        <a:lstStyle/>
        <a:p>
          <a:endParaRPr lang="en-US"/>
        </a:p>
      </dgm:t>
    </dgm:pt>
    <dgm:pt modelId="{D4927ACC-D1F9-6546-8160-2CEA0792BB44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dirty="0"/>
            <a:t>Benchmark new product against others for quality control</a:t>
          </a:r>
        </a:p>
      </dgm:t>
    </dgm:pt>
    <dgm:pt modelId="{CE1B01A1-5077-604B-A380-08A038CB408D}" type="parTrans" cxnId="{47AA5955-EE59-794A-A31D-285CDE5FEE67}">
      <dgm:prSet/>
      <dgm:spPr/>
      <dgm:t>
        <a:bodyPr/>
        <a:lstStyle/>
        <a:p>
          <a:endParaRPr lang="en-US"/>
        </a:p>
      </dgm:t>
    </dgm:pt>
    <dgm:pt modelId="{920A682C-EE60-9F4F-BE6D-280271670A00}" type="sibTrans" cxnId="{47AA5955-EE59-794A-A31D-285CDE5FEE67}">
      <dgm:prSet/>
      <dgm:spPr/>
      <dgm:t>
        <a:bodyPr/>
        <a:lstStyle/>
        <a:p>
          <a:endParaRPr lang="en-US"/>
        </a:p>
      </dgm:t>
    </dgm:pt>
    <dgm:pt modelId="{BD3D859C-1A91-1947-9CDF-EFC9EA2B81BF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dirty="0"/>
            <a:t>Improve ET Partitioning &amp; </a:t>
          </a:r>
          <a:r>
            <a:rPr lang="en-US" dirty="0" err="1"/>
            <a:t>analyse</a:t>
          </a:r>
          <a:r>
            <a:rPr lang="en-US" dirty="0"/>
            <a:t> results by vegetation type  </a:t>
          </a:r>
        </a:p>
      </dgm:t>
    </dgm:pt>
    <dgm:pt modelId="{B5F96535-B625-B045-86C9-BCC1CC96AE2F}" type="parTrans" cxnId="{13A13175-9580-074C-A8AD-7771BFD1B600}">
      <dgm:prSet/>
      <dgm:spPr/>
      <dgm:t>
        <a:bodyPr/>
        <a:lstStyle/>
        <a:p>
          <a:endParaRPr lang="en-US"/>
        </a:p>
      </dgm:t>
    </dgm:pt>
    <dgm:pt modelId="{53246048-A9AA-2240-BA3D-D506EEDC3A86}" type="sibTrans" cxnId="{13A13175-9580-074C-A8AD-7771BFD1B600}">
      <dgm:prSet/>
      <dgm:spPr/>
      <dgm:t>
        <a:bodyPr/>
        <a:lstStyle/>
        <a:p>
          <a:endParaRPr lang="en-US"/>
        </a:p>
      </dgm:t>
    </dgm:pt>
    <dgm:pt modelId="{49DFC1BB-F596-4DA3-A705-44808DDC5FE5}" type="pres">
      <dgm:prSet presAssocID="{D6389ACE-310F-43AD-A52B-E1ED02D78279}" presName="root" presStyleCnt="0">
        <dgm:presLayoutVars>
          <dgm:dir/>
          <dgm:resizeHandles val="exact"/>
        </dgm:presLayoutVars>
      </dgm:prSet>
      <dgm:spPr/>
    </dgm:pt>
    <dgm:pt modelId="{9F1411A9-88CD-4655-A19D-B90AAF7E0CC6}" type="pres">
      <dgm:prSet presAssocID="{ABCE0DE1-4878-4529-A9F0-18F40DD1260F}" presName="compNode" presStyleCnt="0"/>
      <dgm:spPr/>
    </dgm:pt>
    <dgm:pt modelId="{F3E0FFC8-93BC-4FE3-9DFF-8C209E6BC3A9}" type="pres">
      <dgm:prSet presAssocID="{ABCE0DE1-4878-4529-A9F0-18F40DD1260F}" presName="iconBgRect" presStyleLbl="bgShp" presStyleIdx="0" presStyleCnt="5"/>
      <dgm:spPr/>
    </dgm:pt>
    <dgm:pt modelId="{9EA72046-0E9C-4C80-AFC9-6C72AC3884D8}" type="pres">
      <dgm:prSet presAssocID="{ABCE0DE1-4878-4529-A9F0-18F40DD1260F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resentation with Checklist"/>
        </a:ext>
      </dgm:extLst>
    </dgm:pt>
    <dgm:pt modelId="{36F6D754-8CDC-4473-B4C0-030654D9CAF3}" type="pres">
      <dgm:prSet presAssocID="{ABCE0DE1-4878-4529-A9F0-18F40DD1260F}" presName="spaceRect" presStyleCnt="0"/>
      <dgm:spPr/>
    </dgm:pt>
    <dgm:pt modelId="{96690F0F-DB53-4B72-B9E2-39A980DBBF28}" type="pres">
      <dgm:prSet presAssocID="{ABCE0DE1-4878-4529-A9F0-18F40DD1260F}" presName="textRect" presStyleLbl="revTx" presStyleIdx="0" presStyleCnt="5">
        <dgm:presLayoutVars>
          <dgm:chMax val="1"/>
          <dgm:chPref val="1"/>
        </dgm:presLayoutVars>
      </dgm:prSet>
      <dgm:spPr/>
    </dgm:pt>
    <dgm:pt modelId="{A03D0A7B-1B3A-BD49-91D2-CB506F9B4A68}" type="pres">
      <dgm:prSet presAssocID="{AA562F75-1F85-47DA-AE12-12385BCFDC89}" presName="sibTrans" presStyleCnt="0"/>
      <dgm:spPr/>
    </dgm:pt>
    <dgm:pt modelId="{8446D44E-F79B-6240-AE56-9E4D8BAA96DD}" type="pres">
      <dgm:prSet presAssocID="{F29123F8-D43E-F54E-B0ED-B55F9A809D17}" presName="compNode" presStyleCnt="0"/>
      <dgm:spPr/>
    </dgm:pt>
    <dgm:pt modelId="{83CDFA56-6AF6-F14A-BBE0-0F80038506F1}" type="pres">
      <dgm:prSet presAssocID="{F29123F8-D43E-F54E-B0ED-B55F9A809D17}" presName="iconBgRect" presStyleLbl="bgShp" presStyleIdx="1" presStyleCnt="5"/>
      <dgm:spPr/>
    </dgm:pt>
    <dgm:pt modelId="{28336E07-1BD3-5548-B719-56048AE985CC}" type="pres">
      <dgm:prSet presAssocID="{F29123F8-D43E-F54E-B0ED-B55F9A809D17}" presName="iconRect" presStyleLbl="node1" presStyleIdx="1" presStyleCnt="5"/>
      <dgm:spPr>
        <a:blipFill>
          <a:blip xmlns:r="http://schemas.openxmlformats.org/officeDocument/2006/relationships"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560D538E-F5B4-DD4B-B0A1-715EC1B9E179}" type="pres">
      <dgm:prSet presAssocID="{F29123F8-D43E-F54E-B0ED-B55F9A809D17}" presName="spaceRect" presStyleCnt="0"/>
      <dgm:spPr/>
    </dgm:pt>
    <dgm:pt modelId="{E8F40C36-EDB9-E543-8859-E2FB2FD7E069}" type="pres">
      <dgm:prSet presAssocID="{F29123F8-D43E-F54E-B0ED-B55F9A809D17}" presName="textRect" presStyleLbl="revTx" presStyleIdx="1" presStyleCnt="5">
        <dgm:presLayoutVars>
          <dgm:chMax val="1"/>
          <dgm:chPref val="1"/>
        </dgm:presLayoutVars>
      </dgm:prSet>
      <dgm:spPr/>
    </dgm:pt>
    <dgm:pt modelId="{07E3FFAE-53B7-354E-9098-84ED743EC23A}" type="pres">
      <dgm:prSet presAssocID="{6DD0B44A-B6CB-5941-AD48-CB22E2A47700}" presName="sibTrans" presStyleCnt="0"/>
      <dgm:spPr/>
    </dgm:pt>
    <dgm:pt modelId="{C6864DDD-A55D-4CCC-9394-56973922043C}" type="pres">
      <dgm:prSet presAssocID="{CEC1C06C-9F34-464E-AE6C-200430E81634}" presName="compNode" presStyleCnt="0"/>
      <dgm:spPr/>
    </dgm:pt>
    <dgm:pt modelId="{6D25010D-B595-4E4B-A464-AEA1F1DD84C2}" type="pres">
      <dgm:prSet presAssocID="{CEC1C06C-9F34-464E-AE6C-200430E81634}" presName="iconBgRect" presStyleLbl="bgShp" presStyleIdx="2" presStyleCnt="5"/>
      <dgm:spPr/>
    </dgm:pt>
    <dgm:pt modelId="{44DEF227-2D2C-408A-8DAB-45C90BC4AEC8}" type="pres">
      <dgm:prSet presAssocID="{CEC1C06C-9F34-464E-AE6C-200430E81634}" presName="iconRect" presStyleLbl="node1" presStyleIdx="2" presStyleCnt="5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atabase"/>
        </a:ext>
      </dgm:extLst>
    </dgm:pt>
    <dgm:pt modelId="{178A8152-8F5C-4E8F-B2C4-45304A724433}" type="pres">
      <dgm:prSet presAssocID="{CEC1C06C-9F34-464E-AE6C-200430E81634}" presName="spaceRect" presStyleCnt="0"/>
      <dgm:spPr/>
    </dgm:pt>
    <dgm:pt modelId="{8FD695B0-FFF4-40DA-8E62-55544B2FB0D8}" type="pres">
      <dgm:prSet presAssocID="{CEC1C06C-9F34-464E-AE6C-200430E81634}" presName="textRect" presStyleLbl="revTx" presStyleIdx="2" presStyleCnt="5">
        <dgm:presLayoutVars>
          <dgm:chMax val="1"/>
          <dgm:chPref val="1"/>
        </dgm:presLayoutVars>
      </dgm:prSet>
      <dgm:spPr/>
    </dgm:pt>
    <dgm:pt modelId="{49BEC553-61D1-BE4F-BE6F-5AF8E1AB4B90}" type="pres">
      <dgm:prSet presAssocID="{CF5759EB-660B-457B-8222-64C1CC331ED6}" presName="sibTrans" presStyleCnt="0"/>
      <dgm:spPr/>
    </dgm:pt>
    <dgm:pt modelId="{16D03D8D-0BA4-B542-9635-5A4877D1421B}" type="pres">
      <dgm:prSet presAssocID="{D4927ACC-D1F9-6546-8160-2CEA0792BB44}" presName="compNode" presStyleCnt="0"/>
      <dgm:spPr/>
    </dgm:pt>
    <dgm:pt modelId="{9399596E-2C90-B94C-8B56-85197310451A}" type="pres">
      <dgm:prSet presAssocID="{D4927ACC-D1F9-6546-8160-2CEA0792BB44}" presName="iconBgRect" presStyleLbl="bgShp" presStyleIdx="3" presStyleCnt="5"/>
      <dgm:spPr/>
    </dgm:pt>
    <dgm:pt modelId="{F5C1A429-A331-544F-8918-03F9A7F10081}" type="pres">
      <dgm:prSet presAssocID="{D4927ACC-D1F9-6546-8160-2CEA0792BB44}" presName="iconRect" presStyleLbl="node1" presStyleIdx="3" presStyleCnt="5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a:blipFill>
      </dgm:spPr>
    </dgm:pt>
    <dgm:pt modelId="{3D431B48-8133-9F40-9CC2-313984764511}" type="pres">
      <dgm:prSet presAssocID="{D4927ACC-D1F9-6546-8160-2CEA0792BB44}" presName="spaceRect" presStyleCnt="0"/>
      <dgm:spPr/>
    </dgm:pt>
    <dgm:pt modelId="{472352BD-D7D4-F54E-B215-51BB00B358CA}" type="pres">
      <dgm:prSet presAssocID="{D4927ACC-D1F9-6546-8160-2CEA0792BB44}" presName="textRect" presStyleLbl="revTx" presStyleIdx="3" presStyleCnt="5">
        <dgm:presLayoutVars>
          <dgm:chMax val="1"/>
          <dgm:chPref val="1"/>
        </dgm:presLayoutVars>
      </dgm:prSet>
      <dgm:spPr/>
    </dgm:pt>
    <dgm:pt modelId="{6F87FD74-473D-984A-B695-97B3B8D2FB44}" type="pres">
      <dgm:prSet presAssocID="{920A682C-EE60-9F4F-BE6D-280271670A00}" presName="sibTrans" presStyleCnt="0"/>
      <dgm:spPr/>
    </dgm:pt>
    <dgm:pt modelId="{5CC5D2BA-0801-A149-B5AE-EE10FA284FA7}" type="pres">
      <dgm:prSet presAssocID="{BD3D859C-1A91-1947-9CDF-EFC9EA2B81BF}" presName="compNode" presStyleCnt="0"/>
      <dgm:spPr/>
    </dgm:pt>
    <dgm:pt modelId="{7733E767-1F3C-F344-8F20-FC5BDE87DC32}" type="pres">
      <dgm:prSet presAssocID="{BD3D859C-1A91-1947-9CDF-EFC9EA2B81BF}" presName="iconBgRect" presStyleLbl="bgShp" presStyleIdx="4" presStyleCnt="5"/>
      <dgm:spPr/>
    </dgm:pt>
    <dgm:pt modelId="{C1490D91-191C-BF4C-A719-C623DFC64437}" type="pres">
      <dgm:prSet presAssocID="{BD3D859C-1A91-1947-9CDF-EFC9EA2B81BF}" presName="iconRect" presStyleLbl="node1" presStyleIdx="4" presStyleCnt="5"/>
      <dgm:spPr>
        <a:blipFill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a:blipFill>
      </dgm:spPr>
    </dgm:pt>
    <dgm:pt modelId="{00CE83E1-C5D9-514C-B24B-1CC3741A1398}" type="pres">
      <dgm:prSet presAssocID="{BD3D859C-1A91-1947-9CDF-EFC9EA2B81BF}" presName="spaceRect" presStyleCnt="0"/>
      <dgm:spPr/>
    </dgm:pt>
    <dgm:pt modelId="{CC235CBD-4B51-FC45-9C8D-5E0B06BD3824}" type="pres">
      <dgm:prSet presAssocID="{BD3D859C-1A91-1947-9CDF-EFC9EA2B81BF}" presName="textRect" presStyleLbl="revTx" presStyleIdx="4" presStyleCnt="5">
        <dgm:presLayoutVars>
          <dgm:chMax val="1"/>
          <dgm:chPref val="1"/>
        </dgm:presLayoutVars>
      </dgm:prSet>
      <dgm:spPr/>
    </dgm:pt>
  </dgm:ptLst>
  <dgm:cxnLst>
    <dgm:cxn modelId="{F8B87952-6B59-475E-8516-54C93874EB40}" srcId="{D6389ACE-310F-43AD-A52B-E1ED02D78279}" destId="{CEC1C06C-9F34-464E-AE6C-200430E81634}" srcOrd="2" destOrd="0" parTransId="{F839204B-CA4C-4B95-8D68-3A4F1406D25D}" sibTransId="{CF5759EB-660B-457B-8222-64C1CC331ED6}"/>
    <dgm:cxn modelId="{47AA5955-EE59-794A-A31D-285CDE5FEE67}" srcId="{D6389ACE-310F-43AD-A52B-E1ED02D78279}" destId="{D4927ACC-D1F9-6546-8160-2CEA0792BB44}" srcOrd="3" destOrd="0" parTransId="{CE1B01A1-5077-604B-A380-08A038CB408D}" sibTransId="{920A682C-EE60-9F4F-BE6D-280271670A00}"/>
    <dgm:cxn modelId="{85C4166F-1BF2-5243-9265-C822614544BE}" type="presOf" srcId="{F29123F8-D43E-F54E-B0ED-B55F9A809D17}" destId="{E8F40C36-EDB9-E543-8859-E2FB2FD7E069}" srcOrd="0" destOrd="0" presId="urn:microsoft.com/office/officeart/2018/5/layout/IconCircleLabelList"/>
    <dgm:cxn modelId="{3BFEB370-3833-8D4C-8D09-DDF364C1218B}" type="presOf" srcId="{D4927ACC-D1F9-6546-8160-2CEA0792BB44}" destId="{472352BD-D7D4-F54E-B215-51BB00B358CA}" srcOrd="0" destOrd="0" presId="urn:microsoft.com/office/officeart/2018/5/layout/IconCircleLabelList"/>
    <dgm:cxn modelId="{13A13175-9580-074C-A8AD-7771BFD1B600}" srcId="{D6389ACE-310F-43AD-A52B-E1ED02D78279}" destId="{BD3D859C-1A91-1947-9CDF-EFC9EA2B81BF}" srcOrd="4" destOrd="0" parTransId="{B5F96535-B625-B045-86C9-BCC1CC96AE2F}" sibTransId="{53246048-A9AA-2240-BA3D-D506EEDC3A86}"/>
    <dgm:cxn modelId="{8B337D84-6058-3A49-A7AD-87D0DC7A38F1}" type="presOf" srcId="{ABCE0DE1-4878-4529-A9F0-18F40DD1260F}" destId="{96690F0F-DB53-4B72-B9E2-39A980DBBF28}" srcOrd="0" destOrd="0" presId="urn:microsoft.com/office/officeart/2018/5/layout/IconCircleLabelList"/>
    <dgm:cxn modelId="{E015BD8D-0923-104B-8498-F707AEBB2CDA}" type="presOf" srcId="{BD3D859C-1A91-1947-9CDF-EFC9EA2B81BF}" destId="{CC235CBD-4B51-FC45-9C8D-5E0B06BD3824}" srcOrd="0" destOrd="0" presId="urn:microsoft.com/office/officeart/2018/5/layout/IconCircleLabelList"/>
    <dgm:cxn modelId="{E5FEA6CF-3215-6142-8981-B1C7D8984B42}" type="presOf" srcId="{D6389ACE-310F-43AD-A52B-E1ED02D78279}" destId="{49DFC1BB-F596-4DA3-A705-44808DDC5FE5}" srcOrd="0" destOrd="0" presId="urn:microsoft.com/office/officeart/2018/5/layout/IconCircleLabelList"/>
    <dgm:cxn modelId="{3EE642F7-355F-5446-8360-B7F72EF671B4}" type="presOf" srcId="{CEC1C06C-9F34-464E-AE6C-200430E81634}" destId="{8FD695B0-FFF4-40DA-8E62-55544B2FB0D8}" srcOrd="0" destOrd="0" presId="urn:microsoft.com/office/officeart/2018/5/layout/IconCircleLabelList"/>
    <dgm:cxn modelId="{C95B75FB-7F96-4438-B11C-8B06C13584C5}" srcId="{D6389ACE-310F-43AD-A52B-E1ED02D78279}" destId="{ABCE0DE1-4878-4529-A9F0-18F40DD1260F}" srcOrd="0" destOrd="0" parTransId="{10BD98C5-C9A1-4235-B5D4-BA2D774B060F}" sibTransId="{AA562F75-1F85-47DA-AE12-12385BCFDC89}"/>
    <dgm:cxn modelId="{620BA6FB-5669-8D49-8B87-4FD961ACD5E4}" srcId="{D6389ACE-310F-43AD-A52B-E1ED02D78279}" destId="{F29123F8-D43E-F54E-B0ED-B55F9A809D17}" srcOrd="1" destOrd="0" parTransId="{7F95DC65-F7AD-2849-B1C1-1D2DD1F1F96F}" sibTransId="{6DD0B44A-B6CB-5941-AD48-CB22E2A47700}"/>
    <dgm:cxn modelId="{ED25195E-40D5-6844-ADA6-A188116B43A2}" type="presParOf" srcId="{49DFC1BB-F596-4DA3-A705-44808DDC5FE5}" destId="{9F1411A9-88CD-4655-A19D-B90AAF7E0CC6}" srcOrd="0" destOrd="0" presId="urn:microsoft.com/office/officeart/2018/5/layout/IconCircleLabelList"/>
    <dgm:cxn modelId="{6DAA30D5-97A9-354F-A65F-A54D609912D0}" type="presParOf" srcId="{9F1411A9-88CD-4655-A19D-B90AAF7E0CC6}" destId="{F3E0FFC8-93BC-4FE3-9DFF-8C209E6BC3A9}" srcOrd="0" destOrd="0" presId="urn:microsoft.com/office/officeart/2018/5/layout/IconCircleLabelList"/>
    <dgm:cxn modelId="{2894B067-E244-8543-BB8E-1902080E597C}" type="presParOf" srcId="{9F1411A9-88CD-4655-A19D-B90AAF7E0CC6}" destId="{9EA72046-0E9C-4C80-AFC9-6C72AC3884D8}" srcOrd="1" destOrd="0" presId="urn:microsoft.com/office/officeart/2018/5/layout/IconCircleLabelList"/>
    <dgm:cxn modelId="{601049B8-23A9-0043-84ED-1FE88F648BE5}" type="presParOf" srcId="{9F1411A9-88CD-4655-A19D-B90AAF7E0CC6}" destId="{36F6D754-8CDC-4473-B4C0-030654D9CAF3}" srcOrd="2" destOrd="0" presId="urn:microsoft.com/office/officeart/2018/5/layout/IconCircleLabelList"/>
    <dgm:cxn modelId="{C5637DC2-B7BB-9A45-A89E-2FED6BDF1700}" type="presParOf" srcId="{9F1411A9-88CD-4655-A19D-B90AAF7E0CC6}" destId="{96690F0F-DB53-4B72-B9E2-39A980DBBF28}" srcOrd="3" destOrd="0" presId="urn:microsoft.com/office/officeart/2018/5/layout/IconCircleLabelList"/>
    <dgm:cxn modelId="{80B17C21-715B-DC47-9310-55BF5363497D}" type="presParOf" srcId="{49DFC1BB-F596-4DA3-A705-44808DDC5FE5}" destId="{A03D0A7B-1B3A-BD49-91D2-CB506F9B4A68}" srcOrd="1" destOrd="0" presId="urn:microsoft.com/office/officeart/2018/5/layout/IconCircleLabelList"/>
    <dgm:cxn modelId="{4BF70F2A-8B2C-6F4F-A745-A9A395D30A54}" type="presParOf" srcId="{49DFC1BB-F596-4DA3-A705-44808DDC5FE5}" destId="{8446D44E-F79B-6240-AE56-9E4D8BAA96DD}" srcOrd="2" destOrd="0" presId="urn:microsoft.com/office/officeart/2018/5/layout/IconCircleLabelList"/>
    <dgm:cxn modelId="{519E665E-C4BD-304A-877C-244CE904AD82}" type="presParOf" srcId="{8446D44E-F79B-6240-AE56-9E4D8BAA96DD}" destId="{83CDFA56-6AF6-F14A-BBE0-0F80038506F1}" srcOrd="0" destOrd="0" presId="urn:microsoft.com/office/officeart/2018/5/layout/IconCircleLabelList"/>
    <dgm:cxn modelId="{89F2726A-5014-F840-B363-799CBCBB5A9E}" type="presParOf" srcId="{8446D44E-F79B-6240-AE56-9E4D8BAA96DD}" destId="{28336E07-1BD3-5548-B719-56048AE985CC}" srcOrd="1" destOrd="0" presId="urn:microsoft.com/office/officeart/2018/5/layout/IconCircleLabelList"/>
    <dgm:cxn modelId="{0AC71577-5354-704F-A2BB-BA468DDAC76D}" type="presParOf" srcId="{8446D44E-F79B-6240-AE56-9E4D8BAA96DD}" destId="{560D538E-F5B4-DD4B-B0A1-715EC1B9E179}" srcOrd="2" destOrd="0" presId="urn:microsoft.com/office/officeart/2018/5/layout/IconCircleLabelList"/>
    <dgm:cxn modelId="{6F6A5A2C-CBEF-F747-9368-EC694768CB37}" type="presParOf" srcId="{8446D44E-F79B-6240-AE56-9E4D8BAA96DD}" destId="{E8F40C36-EDB9-E543-8859-E2FB2FD7E069}" srcOrd="3" destOrd="0" presId="urn:microsoft.com/office/officeart/2018/5/layout/IconCircleLabelList"/>
    <dgm:cxn modelId="{628479B6-A3D2-2F4F-9FAE-25F5B6684351}" type="presParOf" srcId="{49DFC1BB-F596-4DA3-A705-44808DDC5FE5}" destId="{07E3FFAE-53B7-354E-9098-84ED743EC23A}" srcOrd="3" destOrd="0" presId="urn:microsoft.com/office/officeart/2018/5/layout/IconCircleLabelList"/>
    <dgm:cxn modelId="{2E3C1BB9-FC5D-3B43-9CC7-1B3D0F79AEEF}" type="presParOf" srcId="{49DFC1BB-F596-4DA3-A705-44808DDC5FE5}" destId="{C6864DDD-A55D-4CCC-9394-56973922043C}" srcOrd="4" destOrd="0" presId="urn:microsoft.com/office/officeart/2018/5/layout/IconCircleLabelList"/>
    <dgm:cxn modelId="{7CACECB1-B4D1-E54D-BE29-ED8966C62AF3}" type="presParOf" srcId="{C6864DDD-A55D-4CCC-9394-56973922043C}" destId="{6D25010D-B595-4E4B-A464-AEA1F1DD84C2}" srcOrd="0" destOrd="0" presId="urn:microsoft.com/office/officeart/2018/5/layout/IconCircleLabelList"/>
    <dgm:cxn modelId="{69EA7B2F-E272-494A-8AFF-07C35F63595D}" type="presParOf" srcId="{C6864DDD-A55D-4CCC-9394-56973922043C}" destId="{44DEF227-2D2C-408A-8DAB-45C90BC4AEC8}" srcOrd="1" destOrd="0" presId="urn:microsoft.com/office/officeart/2018/5/layout/IconCircleLabelList"/>
    <dgm:cxn modelId="{86062DA6-0B41-6141-BC58-F5AFA8C6C500}" type="presParOf" srcId="{C6864DDD-A55D-4CCC-9394-56973922043C}" destId="{178A8152-8F5C-4E8F-B2C4-45304A724433}" srcOrd="2" destOrd="0" presId="urn:microsoft.com/office/officeart/2018/5/layout/IconCircleLabelList"/>
    <dgm:cxn modelId="{AE2E0FF3-83BE-2A45-9681-355F11806962}" type="presParOf" srcId="{C6864DDD-A55D-4CCC-9394-56973922043C}" destId="{8FD695B0-FFF4-40DA-8E62-55544B2FB0D8}" srcOrd="3" destOrd="0" presId="urn:microsoft.com/office/officeart/2018/5/layout/IconCircleLabelList"/>
    <dgm:cxn modelId="{8B2609CB-CCAF-3645-AE41-A3560B01B880}" type="presParOf" srcId="{49DFC1BB-F596-4DA3-A705-44808DDC5FE5}" destId="{49BEC553-61D1-BE4F-BE6F-5AF8E1AB4B90}" srcOrd="5" destOrd="0" presId="urn:microsoft.com/office/officeart/2018/5/layout/IconCircleLabelList"/>
    <dgm:cxn modelId="{43F2503F-047D-E54D-852A-98E87A64F888}" type="presParOf" srcId="{49DFC1BB-F596-4DA3-A705-44808DDC5FE5}" destId="{16D03D8D-0BA4-B542-9635-5A4877D1421B}" srcOrd="6" destOrd="0" presId="urn:microsoft.com/office/officeart/2018/5/layout/IconCircleLabelList"/>
    <dgm:cxn modelId="{5129FA1F-5471-9D49-8529-FC67786C471F}" type="presParOf" srcId="{16D03D8D-0BA4-B542-9635-5A4877D1421B}" destId="{9399596E-2C90-B94C-8B56-85197310451A}" srcOrd="0" destOrd="0" presId="urn:microsoft.com/office/officeart/2018/5/layout/IconCircleLabelList"/>
    <dgm:cxn modelId="{7BA57C07-E306-DE4A-ACF1-CEAC1CCD7501}" type="presParOf" srcId="{16D03D8D-0BA4-B542-9635-5A4877D1421B}" destId="{F5C1A429-A331-544F-8918-03F9A7F10081}" srcOrd="1" destOrd="0" presId="urn:microsoft.com/office/officeart/2018/5/layout/IconCircleLabelList"/>
    <dgm:cxn modelId="{4ACFB04F-7907-A343-B6F2-229A47FF83B1}" type="presParOf" srcId="{16D03D8D-0BA4-B542-9635-5A4877D1421B}" destId="{3D431B48-8133-9F40-9CC2-313984764511}" srcOrd="2" destOrd="0" presId="urn:microsoft.com/office/officeart/2018/5/layout/IconCircleLabelList"/>
    <dgm:cxn modelId="{00D450F7-A4FF-FD40-8987-F9FC4A23E452}" type="presParOf" srcId="{16D03D8D-0BA4-B542-9635-5A4877D1421B}" destId="{472352BD-D7D4-F54E-B215-51BB00B358CA}" srcOrd="3" destOrd="0" presId="urn:microsoft.com/office/officeart/2018/5/layout/IconCircleLabelList"/>
    <dgm:cxn modelId="{18B82250-C2CA-4D45-BE99-61C27E9ACBE6}" type="presParOf" srcId="{49DFC1BB-F596-4DA3-A705-44808DDC5FE5}" destId="{6F87FD74-473D-984A-B695-97B3B8D2FB44}" srcOrd="7" destOrd="0" presId="urn:microsoft.com/office/officeart/2018/5/layout/IconCircleLabelList"/>
    <dgm:cxn modelId="{9C2E0242-318F-144F-A5B1-B52656BE7FBB}" type="presParOf" srcId="{49DFC1BB-F596-4DA3-A705-44808DDC5FE5}" destId="{5CC5D2BA-0801-A149-B5AE-EE10FA284FA7}" srcOrd="8" destOrd="0" presId="urn:microsoft.com/office/officeart/2018/5/layout/IconCircleLabelList"/>
    <dgm:cxn modelId="{45CBC7BF-1424-294B-9314-B27FC5157EC6}" type="presParOf" srcId="{5CC5D2BA-0801-A149-B5AE-EE10FA284FA7}" destId="{7733E767-1F3C-F344-8F20-FC5BDE87DC32}" srcOrd="0" destOrd="0" presId="urn:microsoft.com/office/officeart/2018/5/layout/IconCircleLabelList"/>
    <dgm:cxn modelId="{F786F08E-5EFE-8442-8E75-67D4FDC81891}" type="presParOf" srcId="{5CC5D2BA-0801-A149-B5AE-EE10FA284FA7}" destId="{C1490D91-191C-BF4C-A719-C623DFC64437}" srcOrd="1" destOrd="0" presId="urn:microsoft.com/office/officeart/2018/5/layout/IconCircleLabelList"/>
    <dgm:cxn modelId="{F1837812-6A37-7F48-B5C9-A2B5DE7145EF}" type="presParOf" srcId="{5CC5D2BA-0801-A149-B5AE-EE10FA284FA7}" destId="{00CE83E1-C5D9-514C-B24B-1CC3741A1398}" srcOrd="2" destOrd="0" presId="urn:microsoft.com/office/officeart/2018/5/layout/IconCircleLabelList"/>
    <dgm:cxn modelId="{6E410F3B-FA3B-3846-82F1-91DD222A11CB}" type="presParOf" srcId="{5CC5D2BA-0801-A149-B5AE-EE10FA284FA7}" destId="{CC235CBD-4B51-FC45-9C8D-5E0B06BD3824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48171B1-A064-4B09-8EC7-8787028FE7C5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3A2E8BA4-E8C7-4811-A827-FFD83C4BD08B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b="1" dirty="0"/>
            <a:t>Validation: </a:t>
          </a:r>
          <a:r>
            <a:rPr lang="en-US" sz="1600" dirty="0"/>
            <a:t>verification of transpiration estimates at global scale is difficult due to scarcity of high quality observations.</a:t>
          </a:r>
        </a:p>
      </dgm:t>
    </dgm:pt>
    <dgm:pt modelId="{EEA19EC5-DBC7-4EAF-AFEB-06BD2AC84C4F}" type="parTrans" cxnId="{7782CD2B-1311-4BD5-BFE4-34EFB9E96352}">
      <dgm:prSet/>
      <dgm:spPr/>
      <dgm:t>
        <a:bodyPr/>
        <a:lstStyle/>
        <a:p>
          <a:endParaRPr lang="en-US" sz="1100"/>
        </a:p>
      </dgm:t>
    </dgm:pt>
    <dgm:pt modelId="{C9AE0E99-F95D-45BA-9011-3130587D6F3C}" type="sibTrans" cxnId="{7782CD2B-1311-4BD5-BFE4-34EFB9E96352}">
      <dgm:prSet/>
      <dgm:spPr/>
      <dgm:t>
        <a:bodyPr/>
        <a:lstStyle/>
        <a:p>
          <a:endParaRPr lang="en-US" sz="1100"/>
        </a:p>
      </dgm:t>
    </dgm:pt>
    <dgm:pt modelId="{1FCCFE98-E9CA-4ED5-8840-29B9A0259EFA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b="1"/>
            <a:t>Uptake:</a:t>
          </a:r>
          <a:r>
            <a:rPr lang="en-US" sz="1600"/>
            <a:t> how could this knowledge and potential new product be implemented into ESMs, Hydrological Models, etc?</a:t>
          </a:r>
        </a:p>
      </dgm:t>
    </dgm:pt>
    <dgm:pt modelId="{C2313EB9-E55A-4A05-B0EA-FB4A27A645DE}" type="parTrans" cxnId="{82EC1D88-9EAB-4E68-BD17-57B0176C731E}">
      <dgm:prSet/>
      <dgm:spPr/>
      <dgm:t>
        <a:bodyPr/>
        <a:lstStyle/>
        <a:p>
          <a:endParaRPr lang="en-US" sz="1100"/>
        </a:p>
      </dgm:t>
    </dgm:pt>
    <dgm:pt modelId="{ACB5EFAA-8F7F-409A-B0D8-0A0FDC26139A}" type="sibTrans" cxnId="{82EC1D88-9EAB-4E68-BD17-57B0176C731E}">
      <dgm:prSet/>
      <dgm:spPr/>
      <dgm:t>
        <a:bodyPr/>
        <a:lstStyle/>
        <a:p>
          <a:endParaRPr lang="en-US" sz="1100"/>
        </a:p>
      </dgm:t>
    </dgm:pt>
    <dgm:pt modelId="{EFB48584-3F2A-41EA-BFF3-23F7551282EE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b="0" dirty="0"/>
            <a:t>The </a:t>
          </a:r>
          <a:r>
            <a:rPr lang="en-US" sz="1600" b="1" dirty="0"/>
            <a:t>P model </a:t>
          </a:r>
          <a:r>
            <a:rPr lang="en-US" sz="1600" dirty="0"/>
            <a:t>works effectively on land, but has difficulty accurately predicting GPP over water bodies and in very arid areas. </a:t>
          </a:r>
        </a:p>
      </dgm:t>
    </dgm:pt>
    <dgm:pt modelId="{C0BEC5BE-8794-4893-996D-BFA359BA51ED}" type="parTrans" cxnId="{39915075-8BB3-4277-A7DF-59B242A33652}">
      <dgm:prSet/>
      <dgm:spPr/>
      <dgm:t>
        <a:bodyPr/>
        <a:lstStyle/>
        <a:p>
          <a:endParaRPr lang="en-US" sz="1100"/>
        </a:p>
      </dgm:t>
    </dgm:pt>
    <dgm:pt modelId="{0B78BE9F-703E-4C47-A34A-02DA12BB1CA2}" type="sibTrans" cxnId="{39915075-8BB3-4277-A7DF-59B242A33652}">
      <dgm:prSet/>
      <dgm:spPr/>
      <dgm:t>
        <a:bodyPr/>
        <a:lstStyle/>
        <a:p>
          <a:endParaRPr lang="en-US" sz="1100"/>
        </a:p>
      </dgm:t>
    </dgm:pt>
    <mc:AlternateContent xmlns:mc="http://schemas.openxmlformats.org/markup-compatibility/2006" xmlns:a14="http://schemas.microsoft.com/office/drawing/2010/main">
      <mc:Choice Requires="a14">
        <dgm:pt modelId="{C34E1E9B-A411-024A-9A9A-3A1A5A52471D}">
          <dgm:prSet custT="1"/>
          <dgm:spPr/>
          <dgm:t>
            <a:bodyPr/>
            <a:lstStyle/>
            <a:p>
              <a:pPr>
                <a:lnSpc>
                  <a:spcPct val="100000"/>
                </a:lnSpc>
              </a:pPr>
              <a:r>
                <a:rPr lang="en-US" sz="1600" dirty="0"/>
                <a:t>The team are busy testing </a:t>
              </a:r>
              <a:r>
                <a:rPr lang="en-US" sz="1600" b="1" dirty="0"/>
                <a:t>new features</a:t>
              </a:r>
              <a:r>
                <a:rPr lang="en-US" sz="1600" dirty="0"/>
                <a:t>, like how soil moisture impacts GPP and what happens when </a:t>
              </a:r>
              <a14:m>
                <m:oMath xmlns:m="http://schemas.openxmlformats.org/officeDocument/2006/math">
                  <m:sSub>
                    <m:sSubPr>
                      <m:ctrlPr>
                        <a:rPr lang="en-US" sz="1600" i="1" smtClean="0">
                          <a:latin typeface="Cambria Math" panose="02040503050406030204" pitchFamily="18" charset="0"/>
                        </a:rPr>
                      </m:ctrlPr>
                    </m:sSubPr>
                    <m:e>
                      <m:r>
                        <a:rPr lang="en-US" sz="1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𝜑</m:t>
                      </m:r>
                    </m:e>
                    <m:sub>
                      <m:r>
                        <a:rPr lang="en-GB" sz="1600" b="0" i="1" smtClean="0">
                          <a:latin typeface="Cambria Math" panose="02040503050406030204" pitchFamily="18" charset="0"/>
                        </a:rPr>
                        <m:t>0</m:t>
                      </m:r>
                    </m:sub>
                  </m:sSub>
                  <m:r>
                    <a:rPr lang="en-GB" sz="1600" b="0" i="1" smtClean="0">
                      <a:latin typeface="Cambria Math" panose="02040503050406030204" pitchFamily="18" charset="0"/>
                    </a:rPr>
                    <m:t> </m:t>
                  </m:r>
                </m:oMath>
              </a14:m>
              <a:r>
                <a:rPr lang="en-US" sz="1600" dirty="0"/>
                <a:t>becomes temperature-dependent?  </a:t>
              </a:r>
            </a:p>
          </dgm:t>
        </dgm:pt>
      </mc:Choice>
      <mc:Fallback xmlns="">
        <dgm:pt modelId="{C34E1E9B-A411-024A-9A9A-3A1A5A52471D}">
          <dgm:prSet custT="1"/>
          <dgm:spPr/>
          <dgm:t>
            <a:bodyPr/>
            <a:lstStyle/>
            <a:p>
              <a:pPr>
                <a:lnSpc>
                  <a:spcPct val="100000"/>
                </a:lnSpc>
              </a:pPr>
              <a:r>
                <a:rPr lang="en-US" sz="1600" dirty="0"/>
                <a:t>The team are busy testing </a:t>
              </a:r>
              <a:r>
                <a:rPr lang="en-US" sz="1600" b="1" dirty="0"/>
                <a:t>new features</a:t>
              </a:r>
              <a:r>
                <a:rPr lang="en-US" sz="1600" dirty="0"/>
                <a:t>, like how soil moisture impacts GPP and what happens when </a:t>
              </a:r>
              <a:r>
                <a:rPr lang="en-US" sz="1600" i="0">
                  <a:latin typeface="Cambria Math" panose="02040503050406030204" pitchFamily="18" charset="0"/>
                  <a:ea typeface="Cambria Math" panose="02040503050406030204" pitchFamily="18" charset="0"/>
                </a:rPr>
                <a:t>𝜑_</a:t>
              </a:r>
              <a:r>
                <a:rPr lang="en-GB" sz="1600" b="0" i="0">
                  <a:latin typeface="Cambria Math" panose="02040503050406030204" pitchFamily="18" charset="0"/>
                </a:rPr>
                <a:t>0  </a:t>
              </a:r>
              <a:r>
                <a:rPr lang="en-US" sz="1600" dirty="0"/>
                <a:t>becomes temperature-dependent?  </a:t>
              </a:r>
            </a:p>
          </dgm:t>
        </dgm:pt>
      </mc:Fallback>
    </mc:AlternateContent>
    <dgm:pt modelId="{EFFEDF9C-1F9D-1B4E-AB3B-3B6CE83D0B7E}" type="parTrans" cxnId="{22AA06D3-4D5C-9044-B772-32829C260EC8}">
      <dgm:prSet/>
      <dgm:spPr/>
      <dgm:t>
        <a:bodyPr/>
        <a:lstStyle/>
        <a:p>
          <a:endParaRPr lang="en-US"/>
        </a:p>
      </dgm:t>
    </dgm:pt>
    <dgm:pt modelId="{D28CD63E-3F08-BA4E-AAE8-876BB71670DB}" type="sibTrans" cxnId="{22AA06D3-4D5C-9044-B772-32829C260EC8}">
      <dgm:prSet/>
      <dgm:spPr/>
      <dgm:t>
        <a:bodyPr/>
        <a:lstStyle/>
        <a:p>
          <a:endParaRPr lang="en-US"/>
        </a:p>
      </dgm:t>
    </dgm:pt>
    <dgm:pt modelId="{A525F538-3C6E-4AD5-BFD3-9136BF89A4BF}" type="pres">
      <dgm:prSet presAssocID="{C48171B1-A064-4B09-8EC7-8787028FE7C5}" presName="root" presStyleCnt="0">
        <dgm:presLayoutVars>
          <dgm:dir/>
          <dgm:resizeHandles val="exact"/>
        </dgm:presLayoutVars>
      </dgm:prSet>
      <dgm:spPr/>
    </dgm:pt>
    <dgm:pt modelId="{EB7377E2-C90D-4FFF-AAE4-4BC5AC50DC7A}" type="pres">
      <dgm:prSet presAssocID="{3A2E8BA4-E8C7-4811-A827-FFD83C4BD08B}" presName="compNode" presStyleCnt="0"/>
      <dgm:spPr/>
    </dgm:pt>
    <dgm:pt modelId="{70F4DB2C-D347-4402-B9A6-596BED6250C7}" type="pres">
      <dgm:prSet presAssocID="{3A2E8BA4-E8C7-4811-A827-FFD83C4BD08B}" presName="bgRect" presStyleLbl="bgShp" presStyleIdx="0" presStyleCnt="4"/>
      <dgm:spPr/>
    </dgm:pt>
    <dgm:pt modelId="{EBBCACC2-08C9-46CB-84D3-B11E06F2E9E0}" type="pres">
      <dgm:prSet presAssocID="{3A2E8BA4-E8C7-4811-A827-FFD83C4BD08B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164392CA-B445-4C8C-BC64-A035B7C35305}" type="pres">
      <dgm:prSet presAssocID="{3A2E8BA4-E8C7-4811-A827-FFD83C4BD08B}" presName="spaceRect" presStyleCnt="0"/>
      <dgm:spPr/>
    </dgm:pt>
    <dgm:pt modelId="{1F77148F-58AA-418B-9D41-4919C6E3D7A7}" type="pres">
      <dgm:prSet presAssocID="{3A2E8BA4-E8C7-4811-A827-FFD83C4BD08B}" presName="parTx" presStyleLbl="revTx" presStyleIdx="0" presStyleCnt="4">
        <dgm:presLayoutVars>
          <dgm:chMax val="0"/>
          <dgm:chPref val="0"/>
        </dgm:presLayoutVars>
      </dgm:prSet>
      <dgm:spPr/>
    </dgm:pt>
    <dgm:pt modelId="{193B9BF7-BDC1-43F7-9618-DC9CD93DD548}" type="pres">
      <dgm:prSet presAssocID="{C9AE0E99-F95D-45BA-9011-3130587D6F3C}" presName="sibTrans" presStyleCnt="0"/>
      <dgm:spPr/>
    </dgm:pt>
    <dgm:pt modelId="{8F9CBB46-4A4D-490B-93A1-449B2F78831C}" type="pres">
      <dgm:prSet presAssocID="{1FCCFE98-E9CA-4ED5-8840-29B9A0259EFA}" presName="compNode" presStyleCnt="0"/>
      <dgm:spPr/>
    </dgm:pt>
    <dgm:pt modelId="{1840563B-6CEE-45B7-A3E1-89223F97E1B5}" type="pres">
      <dgm:prSet presAssocID="{1FCCFE98-E9CA-4ED5-8840-29B9A0259EFA}" presName="bgRect" presStyleLbl="bgShp" presStyleIdx="1" presStyleCnt="4"/>
      <dgm:spPr/>
    </dgm:pt>
    <dgm:pt modelId="{37671BF2-D22B-46D9-8D86-2FA052F36229}" type="pres">
      <dgm:prSet presAssocID="{1FCCFE98-E9CA-4ED5-8840-29B9A0259EFA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oup Brainstorm"/>
        </a:ext>
      </dgm:extLst>
    </dgm:pt>
    <dgm:pt modelId="{EA6E2EAC-9602-4B68-923A-87275CD526FB}" type="pres">
      <dgm:prSet presAssocID="{1FCCFE98-E9CA-4ED5-8840-29B9A0259EFA}" presName="spaceRect" presStyleCnt="0"/>
      <dgm:spPr/>
    </dgm:pt>
    <dgm:pt modelId="{53C92309-209A-4A58-BE9B-D95C9351C727}" type="pres">
      <dgm:prSet presAssocID="{1FCCFE98-E9CA-4ED5-8840-29B9A0259EFA}" presName="parTx" presStyleLbl="revTx" presStyleIdx="1" presStyleCnt="4">
        <dgm:presLayoutVars>
          <dgm:chMax val="0"/>
          <dgm:chPref val="0"/>
        </dgm:presLayoutVars>
      </dgm:prSet>
      <dgm:spPr/>
    </dgm:pt>
    <dgm:pt modelId="{BA6B1E7A-EC0C-4131-9D8C-D6803ECD0D8C}" type="pres">
      <dgm:prSet presAssocID="{ACB5EFAA-8F7F-409A-B0D8-0A0FDC26139A}" presName="sibTrans" presStyleCnt="0"/>
      <dgm:spPr/>
    </dgm:pt>
    <dgm:pt modelId="{A46FE6F5-035A-4379-8A90-0AF711BD2A00}" type="pres">
      <dgm:prSet presAssocID="{EFB48584-3F2A-41EA-BFF3-23F7551282EE}" presName="compNode" presStyleCnt="0"/>
      <dgm:spPr/>
    </dgm:pt>
    <dgm:pt modelId="{8FFFE18B-B91E-4D88-8ED1-9125A3DE1B10}" type="pres">
      <dgm:prSet presAssocID="{EFB48584-3F2A-41EA-BFF3-23F7551282EE}" presName="bgRect" presStyleLbl="bgShp" presStyleIdx="2" presStyleCnt="4"/>
      <dgm:spPr/>
    </dgm:pt>
    <dgm:pt modelId="{9F070E37-CDA5-4C98-BEA1-6CC4E6B968FE}" type="pres">
      <dgm:prSet presAssocID="{EFB48584-3F2A-41EA-BFF3-23F7551282EE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ight Bulb and Pencil"/>
        </a:ext>
      </dgm:extLst>
    </dgm:pt>
    <dgm:pt modelId="{64B09DF0-3522-47D8-B01C-39103692C928}" type="pres">
      <dgm:prSet presAssocID="{EFB48584-3F2A-41EA-BFF3-23F7551282EE}" presName="spaceRect" presStyleCnt="0"/>
      <dgm:spPr/>
    </dgm:pt>
    <dgm:pt modelId="{0449D0E8-2384-44CF-8968-77EADACA5C02}" type="pres">
      <dgm:prSet presAssocID="{EFB48584-3F2A-41EA-BFF3-23F7551282EE}" presName="parTx" presStyleLbl="revTx" presStyleIdx="2" presStyleCnt="4">
        <dgm:presLayoutVars>
          <dgm:chMax val="0"/>
          <dgm:chPref val="0"/>
        </dgm:presLayoutVars>
      </dgm:prSet>
      <dgm:spPr/>
    </dgm:pt>
    <dgm:pt modelId="{AD18F858-2D04-CF47-BC0E-ACCF1CFB7B08}" type="pres">
      <dgm:prSet presAssocID="{0B78BE9F-703E-4C47-A34A-02DA12BB1CA2}" presName="sibTrans" presStyleCnt="0"/>
      <dgm:spPr/>
    </dgm:pt>
    <dgm:pt modelId="{E1B4B6A1-5920-974A-A27D-2B90CBA1809E}" type="pres">
      <dgm:prSet presAssocID="{C34E1E9B-A411-024A-9A9A-3A1A5A52471D}" presName="compNode" presStyleCnt="0"/>
      <dgm:spPr/>
    </dgm:pt>
    <dgm:pt modelId="{38EE6839-C7B1-0342-A1A5-E4FE0F724467}" type="pres">
      <dgm:prSet presAssocID="{C34E1E9B-A411-024A-9A9A-3A1A5A52471D}" presName="bgRect" presStyleLbl="bgShp" presStyleIdx="3" presStyleCnt="4"/>
      <dgm:spPr/>
    </dgm:pt>
    <dgm:pt modelId="{E17BB57A-ECAE-2744-A19E-66C03706B711}" type="pres">
      <dgm:prSet presAssocID="{C34E1E9B-A411-024A-9A9A-3A1A5A52471D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</dgm:spPr>
    </dgm:pt>
    <dgm:pt modelId="{A0D4FE48-8426-7F43-A2A7-C868CBBC6114}" type="pres">
      <dgm:prSet presAssocID="{C34E1E9B-A411-024A-9A9A-3A1A5A52471D}" presName="spaceRect" presStyleCnt="0"/>
      <dgm:spPr/>
    </dgm:pt>
    <dgm:pt modelId="{CCC88D6F-BB52-A543-9707-592DAE0EDB15}" type="pres">
      <dgm:prSet presAssocID="{C34E1E9B-A411-024A-9A9A-3A1A5A52471D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7782CD2B-1311-4BD5-BFE4-34EFB9E96352}" srcId="{C48171B1-A064-4B09-8EC7-8787028FE7C5}" destId="{3A2E8BA4-E8C7-4811-A827-FFD83C4BD08B}" srcOrd="0" destOrd="0" parTransId="{EEA19EC5-DBC7-4EAF-AFEB-06BD2AC84C4F}" sibTransId="{C9AE0E99-F95D-45BA-9011-3130587D6F3C}"/>
    <dgm:cxn modelId="{12DA222F-2919-FD41-A9A0-4E1B6B94986D}" type="presOf" srcId="{C34E1E9B-A411-024A-9A9A-3A1A5A52471D}" destId="{CCC88D6F-BB52-A543-9707-592DAE0EDB15}" srcOrd="0" destOrd="0" presId="urn:microsoft.com/office/officeart/2018/2/layout/IconVerticalSolidList"/>
    <dgm:cxn modelId="{DF2A104C-1EF6-413E-9509-3AE79C817B3C}" type="presOf" srcId="{1FCCFE98-E9CA-4ED5-8840-29B9A0259EFA}" destId="{53C92309-209A-4A58-BE9B-D95C9351C727}" srcOrd="0" destOrd="0" presId="urn:microsoft.com/office/officeart/2018/2/layout/IconVerticalSolidList"/>
    <dgm:cxn modelId="{39915075-8BB3-4277-A7DF-59B242A33652}" srcId="{C48171B1-A064-4B09-8EC7-8787028FE7C5}" destId="{EFB48584-3F2A-41EA-BFF3-23F7551282EE}" srcOrd="2" destOrd="0" parTransId="{C0BEC5BE-8794-4893-996D-BFA359BA51ED}" sibTransId="{0B78BE9F-703E-4C47-A34A-02DA12BB1CA2}"/>
    <dgm:cxn modelId="{82EC1D88-9EAB-4E68-BD17-57B0176C731E}" srcId="{C48171B1-A064-4B09-8EC7-8787028FE7C5}" destId="{1FCCFE98-E9CA-4ED5-8840-29B9A0259EFA}" srcOrd="1" destOrd="0" parTransId="{C2313EB9-E55A-4A05-B0EA-FB4A27A645DE}" sibTransId="{ACB5EFAA-8F7F-409A-B0D8-0A0FDC26139A}"/>
    <dgm:cxn modelId="{1F65A99F-9F4D-4D8B-A7BB-CEBF277F8DB2}" type="presOf" srcId="{3A2E8BA4-E8C7-4811-A827-FFD83C4BD08B}" destId="{1F77148F-58AA-418B-9D41-4919C6E3D7A7}" srcOrd="0" destOrd="0" presId="urn:microsoft.com/office/officeart/2018/2/layout/IconVerticalSolidList"/>
    <dgm:cxn modelId="{6BE059BB-6D4D-48B8-8B50-E7A17EFADA10}" type="presOf" srcId="{C48171B1-A064-4B09-8EC7-8787028FE7C5}" destId="{A525F538-3C6E-4AD5-BFD3-9136BF89A4BF}" srcOrd="0" destOrd="0" presId="urn:microsoft.com/office/officeart/2018/2/layout/IconVerticalSolidList"/>
    <dgm:cxn modelId="{22AA06D3-4D5C-9044-B772-32829C260EC8}" srcId="{C48171B1-A064-4B09-8EC7-8787028FE7C5}" destId="{C34E1E9B-A411-024A-9A9A-3A1A5A52471D}" srcOrd="3" destOrd="0" parTransId="{EFFEDF9C-1F9D-1B4E-AB3B-3B6CE83D0B7E}" sibTransId="{D28CD63E-3F08-BA4E-AAE8-876BB71670DB}"/>
    <dgm:cxn modelId="{74A999FF-ECA4-4036-84AC-019F9FBBD6BD}" type="presOf" srcId="{EFB48584-3F2A-41EA-BFF3-23F7551282EE}" destId="{0449D0E8-2384-44CF-8968-77EADACA5C02}" srcOrd="0" destOrd="0" presId="urn:microsoft.com/office/officeart/2018/2/layout/IconVerticalSolidList"/>
    <dgm:cxn modelId="{4DCC3C25-24B7-4481-B307-A6078DA058D2}" type="presParOf" srcId="{A525F538-3C6E-4AD5-BFD3-9136BF89A4BF}" destId="{EB7377E2-C90D-4FFF-AAE4-4BC5AC50DC7A}" srcOrd="0" destOrd="0" presId="urn:microsoft.com/office/officeart/2018/2/layout/IconVerticalSolidList"/>
    <dgm:cxn modelId="{D2E5B69A-ADD2-40EA-A936-598FF00E73C1}" type="presParOf" srcId="{EB7377E2-C90D-4FFF-AAE4-4BC5AC50DC7A}" destId="{70F4DB2C-D347-4402-B9A6-596BED6250C7}" srcOrd="0" destOrd="0" presId="urn:microsoft.com/office/officeart/2018/2/layout/IconVerticalSolidList"/>
    <dgm:cxn modelId="{08F4C4EE-7BF0-4AD6-AF85-7192B8752A3E}" type="presParOf" srcId="{EB7377E2-C90D-4FFF-AAE4-4BC5AC50DC7A}" destId="{EBBCACC2-08C9-46CB-84D3-B11E06F2E9E0}" srcOrd="1" destOrd="0" presId="urn:microsoft.com/office/officeart/2018/2/layout/IconVerticalSolidList"/>
    <dgm:cxn modelId="{A35AFE72-467F-46F3-9C83-D77A455B34EC}" type="presParOf" srcId="{EB7377E2-C90D-4FFF-AAE4-4BC5AC50DC7A}" destId="{164392CA-B445-4C8C-BC64-A035B7C35305}" srcOrd="2" destOrd="0" presId="urn:microsoft.com/office/officeart/2018/2/layout/IconVerticalSolidList"/>
    <dgm:cxn modelId="{2628F79C-7182-4C78-A92A-D8EAC61E9EDA}" type="presParOf" srcId="{EB7377E2-C90D-4FFF-AAE4-4BC5AC50DC7A}" destId="{1F77148F-58AA-418B-9D41-4919C6E3D7A7}" srcOrd="3" destOrd="0" presId="urn:microsoft.com/office/officeart/2018/2/layout/IconVerticalSolidList"/>
    <dgm:cxn modelId="{E95C6992-6A54-4C07-9006-4005A2D3D6A8}" type="presParOf" srcId="{A525F538-3C6E-4AD5-BFD3-9136BF89A4BF}" destId="{193B9BF7-BDC1-43F7-9618-DC9CD93DD548}" srcOrd="1" destOrd="0" presId="urn:microsoft.com/office/officeart/2018/2/layout/IconVerticalSolidList"/>
    <dgm:cxn modelId="{09F0C1A9-61E1-4C01-8091-84E02FF5A385}" type="presParOf" srcId="{A525F538-3C6E-4AD5-BFD3-9136BF89A4BF}" destId="{8F9CBB46-4A4D-490B-93A1-449B2F78831C}" srcOrd="2" destOrd="0" presId="urn:microsoft.com/office/officeart/2018/2/layout/IconVerticalSolidList"/>
    <dgm:cxn modelId="{C7EC8E6E-DA2F-4CEF-8389-A9585EC98B2A}" type="presParOf" srcId="{8F9CBB46-4A4D-490B-93A1-449B2F78831C}" destId="{1840563B-6CEE-45B7-A3E1-89223F97E1B5}" srcOrd="0" destOrd="0" presId="urn:microsoft.com/office/officeart/2018/2/layout/IconVerticalSolidList"/>
    <dgm:cxn modelId="{B1890802-A318-4060-94B7-E839F9243284}" type="presParOf" srcId="{8F9CBB46-4A4D-490B-93A1-449B2F78831C}" destId="{37671BF2-D22B-46D9-8D86-2FA052F36229}" srcOrd="1" destOrd="0" presId="urn:microsoft.com/office/officeart/2018/2/layout/IconVerticalSolidList"/>
    <dgm:cxn modelId="{1F9F936D-45B7-41C2-9C64-75259317DE83}" type="presParOf" srcId="{8F9CBB46-4A4D-490B-93A1-449B2F78831C}" destId="{EA6E2EAC-9602-4B68-923A-87275CD526FB}" srcOrd="2" destOrd="0" presId="urn:microsoft.com/office/officeart/2018/2/layout/IconVerticalSolidList"/>
    <dgm:cxn modelId="{A0FF3F60-968D-4B71-A725-FEF54C5B3158}" type="presParOf" srcId="{8F9CBB46-4A4D-490B-93A1-449B2F78831C}" destId="{53C92309-209A-4A58-BE9B-D95C9351C727}" srcOrd="3" destOrd="0" presId="urn:microsoft.com/office/officeart/2018/2/layout/IconVerticalSolidList"/>
    <dgm:cxn modelId="{EC28F767-5CC4-4108-B2D2-AE16EC64D924}" type="presParOf" srcId="{A525F538-3C6E-4AD5-BFD3-9136BF89A4BF}" destId="{BA6B1E7A-EC0C-4131-9D8C-D6803ECD0D8C}" srcOrd="3" destOrd="0" presId="urn:microsoft.com/office/officeart/2018/2/layout/IconVerticalSolidList"/>
    <dgm:cxn modelId="{AF6E79A6-F3FA-4F14-B290-4FB87CA20B59}" type="presParOf" srcId="{A525F538-3C6E-4AD5-BFD3-9136BF89A4BF}" destId="{A46FE6F5-035A-4379-8A90-0AF711BD2A00}" srcOrd="4" destOrd="0" presId="urn:microsoft.com/office/officeart/2018/2/layout/IconVerticalSolidList"/>
    <dgm:cxn modelId="{F762A528-B8C8-490C-9140-E0A41A9F2130}" type="presParOf" srcId="{A46FE6F5-035A-4379-8A90-0AF711BD2A00}" destId="{8FFFE18B-B91E-4D88-8ED1-9125A3DE1B10}" srcOrd="0" destOrd="0" presId="urn:microsoft.com/office/officeart/2018/2/layout/IconVerticalSolidList"/>
    <dgm:cxn modelId="{52FE7835-0323-46B2-AD5C-3E0115C573E0}" type="presParOf" srcId="{A46FE6F5-035A-4379-8A90-0AF711BD2A00}" destId="{9F070E37-CDA5-4C98-BEA1-6CC4E6B968FE}" srcOrd="1" destOrd="0" presId="urn:microsoft.com/office/officeart/2018/2/layout/IconVerticalSolidList"/>
    <dgm:cxn modelId="{ED48FFBE-5365-465E-9E2C-3789E8BD4FB4}" type="presParOf" srcId="{A46FE6F5-035A-4379-8A90-0AF711BD2A00}" destId="{64B09DF0-3522-47D8-B01C-39103692C928}" srcOrd="2" destOrd="0" presId="urn:microsoft.com/office/officeart/2018/2/layout/IconVerticalSolidList"/>
    <dgm:cxn modelId="{F7D9B786-0D2F-4805-8F4F-84CB22E32D9B}" type="presParOf" srcId="{A46FE6F5-035A-4379-8A90-0AF711BD2A00}" destId="{0449D0E8-2384-44CF-8968-77EADACA5C02}" srcOrd="3" destOrd="0" presId="urn:microsoft.com/office/officeart/2018/2/layout/IconVerticalSolidList"/>
    <dgm:cxn modelId="{887CC541-3057-9F45-860F-2FE53A2F4794}" type="presParOf" srcId="{A525F538-3C6E-4AD5-BFD3-9136BF89A4BF}" destId="{AD18F858-2D04-CF47-BC0E-ACCF1CFB7B08}" srcOrd="5" destOrd="0" presId="urn:microsoft.com/office/officeart/2018/2/layout/IconVerticalSolidList"/>
    <dgm:cxn modelId="{9E37D4FA-6C5D-1640-9AB9-3DD02DA77CAD}" type="presParOf" srcId="{A525F538-3C6E-4AD5-BFD3-9136BF89A4BF}" destId="{E1B4B6A1-5920-974A-A27D-2B90CBA1809E}" srcOrd="6" destOrd="0" presId="urn:microsoft.com/office/officeart/2018/2/layout/IconVerticalSolidList"/>
    <dgm:cxn modelId="{C50CB3ED-D93E-3242-8F18-792D823C7786}" type="presParOf" srcId="{E1B4B6A1-5920-974A-A27D-2B90CBA1809E}" destId="{38EE6839-C7B1-0342-A1A5-E4FE0F724467}" srcOrd="0" destOrd="0" presId="urn:microsoft.com/office/officeart/2018/2/layout/IconVerticalSolidList"/>
    <dgm:cxn modelId="{D4A11DE6-1C50-5842-8A70-3AB18BA14018}" type="presParOf" srcId="{E1B4B6A1-5920-974A-A27D-2B90CBA1809E}" destId="{E17BB57A-ECAE-2744-A19E-66C03706B711}" srcOrd="1" destOrd="0" presId="urn:microsoft.com/office/officeart/2018/2/layout/IconVerticalSolidList"/>
    <dgm:cxn modelId="{761BE6D9-1DA2-8F44-AE1F-B66E03C73962}" type="presParOf" srcId="{E1B4B6A1-5920-974A-A27D-2B90CBA1809E}" destId="{A0D4FE48-8426-7F43-A2A7-C868CBBC6114}" srcOrd="2" destOrd="0" presId="urn:microsoft.com/office/officeart/2018/2/layout/IconVerticalSolidList"/>
    <dgm:cxn modelId="{158A15EC-9454-1947-A794-1ADE38855D58}" type="presParOf" srcId="{E1B4B6A1-5920-974A-A27D-2B90CBA1809E}" destId="{CCC88D6F-BB52-A543-9707-592DAE0EDB15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4E1CDF5-03B8-FC42-BC5E-D0E5E04D5B9A}" type="doc">
      <dgm:prSet loTypeId="urn:microsoft.com/office/officeart/2018/2/layout/IconCircle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D25D5687-064E-144B-8FA0-B46F52F0EA26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en-US" sz="1400" b="1" dirty="0"/>
            <a:t>Global GPP Product</a:t>
          </a:r>
          <a:br>
            <a:rPr lang="en-US" sz="1400" b="1" dirty="0"/>
          </a:br>
          <a:r>
            <a:rPr lang="en-US" sz="1400" i="1" dirty="0"/>
            <a:t>Shirley </a:t>
          </a:r>
          <a:r>
            <a:rPr lang="en-US" sz="1400" i="1" dirty="0" err="1"/>
            <a:t>Wenjia</a:t>
          </a:r>
          <a:r>
            <a:rPr lang="en-US" sz="1400" i="1" dirty="0"/>
            <a:t> Cai</a:t>
          </a:r>
          <a:br>
            <a:rPr lang="en-US" sz="1400" i="1" dirty="0"/>
          </a:br>
          <a:br>
            <a:rPr lang="en-US" sz="1200" i="0" dirty="0">
              <a:solidFill>
                <a:schemeClr val="accent3"/>
              </a:solidFill>
              <a:latin typeface="Avenir Book" panose="02000503020000020003" pitchFamily="2" charset="0"/>
            </a:rPr>
          </a:br>
          <a:r>
            <a:rPr lang="en-US" sz="1200" b="1" i="0" dirty="0">
              <a:solidFill>
                <a:schemeClr val="accent1">
                  <a:lumMod val="75000"/>
                </a:schemeClr>
              </a:solidFill>
              <a:latin typeface="Avenir Book" panose="02000503020000020003" pitchFamily="2" charset="0"/>
            </a:rPr>
            <a:t>EGU2019-15713: </a:t>
          </a:r>
          <a:br>
            <a:rPr lang="en-US" sz="1200" i="0" dirty="0">
              <a:solidFill>
                <a:schemeClr val="accent1">
                  <a:lumMod val="75000"/>
                </a:schemeClr>
              </a:solidFill>
              <a:latin typeface="Avenir Book" panose="02000503020000020003" pitchFamily="2" charset="0"/>
            </a:rPr>
          </a:br>
          <a:r>
            <a:rPr lang="en-US" sz="1200" i="0" dirty="0">
              <a:solidFill>
                <a:schemeClr val="accent1">
                  <a:lumMod val="75000"/>
                </a:schemeClr>
              </a:solidFill>
              <a:latin typeface="Avenir Book" panose="02000503020000020003" pitchFamily="2" charset="0"/>
            </a:rPr>
            <a:t>Wednesday 16:30 </a:t>
          </a:r>
          <a:br>
            <a:rPr lang="en-US" sz="1200" i="0" dirty="0">
              <a:solidFill>
                <a:schemeClr val="accent3"/>
              </a:solidFill>
              <a:latin typeface="Avenir Book" panose="02000503020000020003" pitchFamily="2" charset="0"/>
            </a:rPr>
          </a:br>
          <a:r>
            <a:rPr lang="en-US" sz="1600" i="0" dirty="0">
              <a:solidFill>
                <a:schemeClr val="accent6"/>
              </a:solidFill>
              <a:latin typeface="Avenir Book" panose="02000503020000020003" pitchFamily="2" charset="0"/>
            </a:rPr>
            <a:t>■</a:t>
          </a:r>
          <a:r>
            <a:rPr lang="en-US" sz="1200" i="0" dirty="0">
              <a:solidFill>
                <a:schemeClr val="accent3"/>
              </a:solidFill>
              <a:latin typeface="Avenir Book" panose="02000503020000020003" pitchFamily="2" charset="0"/>
            </a:rPr>
            <a:t> </a:t>
          </a:r>
          <a:r>
            <a:rPr lang="en-US" sz="1200" i="0" dirty="0">
              <a:solidFill>
                <a:schemeClr val="accent1">
                  <a:lumMod val="75000"/>
                </a:schemeClr>
              </a:solidFill>
              <a:latin typeface="Avenir Book" panose="02000503020000020003" pitchFamily="2" charset="0"/>
            </a:rPr>
            <a:t>Room 2.31</a:t>
          </a:r>
          <a:br>
            <a:rPr lang="en-US" sz="1200" i="0" dirty="0">
              <a:solidFill>
                <a:schemeClr val="accent3"/>
              </a:solidFill>
              <a:latin typeface="Avenir Book" panose="02000503020000020003" pitchFamily="2" charset="0"/>
            </a:rPr>
          </a:br>
          <a:endParaRPr lang="en-GB" sz="1400" b="0" i="0" u="none" dirty="0">
            <a:latin typeface="Avenir Book" panose="02000503020000020003" pitchFamily="2" charset="0"/>
          </a:endParaRPr>
        </a:p>
      </dgm:t>
    </dgm:pt>
    <dgm:pt modelId="{69E87BED-8D8E-4D4E-9E8F-7581EE9D08E2}" type="parTrans" cxnId="{716147B6-D5FB-884C-BA14-32B0F610E46B}">
      <dgm:prSet/>
      <dgm:spPr/>
      <dgm:t>
        <a:bodyPr/>
        <a:lstStyle/>
        <a:p>
          <a:endParaRPr lang="en-US"/>
        </a:p>
      </dgm:t>
    </dgm:pt>
    <dgm:pt modelId="{FBB7F91C-4043-F14A-A3ED-C72186A41D3E}" type="sibTrans" cxnId="{716147B6-D5FB-884C-BA14-32B0F610E46B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33546AB6-39A7-6240-B07F-92A87F64F8B0}">
      <dgm:prSet phldrT="[Text]" custT="1"/>
      <dgm:spPr/>
      <dgm:t>
        <a:bodyPr/>
        <a:lstStyle/>
        <a:p>
          <a:pPr>
            <a:lnSpc>
              <a:spcPct val="100000"/>
            </a:lnSpc>
          </a:pPr>
          <a:br>
            <a:rPr lang="en-US" sz="1400" b="1" i="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Corbel" panose="020B0503020204020204"/>
              <a:ea typeface="+mn-ea"/>
              <a:cs typeface="+mn-cs"/>
            </a:rPr>
          </a:br>
          <a:r>
            <a:rPr lang="en-US" sz="1400" b="1" i="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Corbel" panose="020B0503020204020204"/>
              <a:ea typeface="+mn-ea"/>
              <a:cs typeface="+mn-cs"/>
            </a:rPr>
            <a:t>GPP Predication at Altitude </a:t>
          </a:r>
          <a:br>
            <a:rPr lang="en-US" sz="1600" kern="1200" dirty="0">
              <a:solidFill>
                <a:schemeClr val="accent3"/>
              </a:solidFill>
            </a:rPr>
          </a:br>
          <a:r>
            <a:rPr lang="en-US" sz="1400" i="1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Corbel" panose="020B0503020204020204"/>
              <a:ea typeface="+mn-ea"/>
              <a:cs typeface="+mn-cs"/>
            </a:rPr>
            <a:t>David Sandoval</a:t>
          </a:r>
          <a:br>
            <a:rPr lang="en-US" sz="1400" i="1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Corbel" panose="020B0503020204020204"/>
              <a:ea typeface="+mn-ea"/>
              <a:cs typeface="+mn-cs"/>
            </a:rPr>
          </a:br>
          <a:br>
            <a:rPr lang="en-US" sz="1600" i="1" kern="1200" dirty="0">
              <a:solidFill>
                <a:schemeClr val="accent3"/>
              </a:solidFill>
            </a:rPr>
          </a:br>
          <a:r>
            <a:rPr lang="en-US" sz="1200" b="1" i="0" kern="1200" dirty="0">
              <a:solidFill>
                <a:schemeClr val="accent1">
                  <a:lumMod val="75000"/>
                </a:schemeClr>
              </a:solidFill>
              <a:latin typeface="Avenir Book" panose="02000503020000020003" pitchFamily="2" charset="0"/>
              <a:ea typeface="+mn-ea"/>
              <a:cs typeface="+mn-cs"/>
            </a:rPr>
            <a:t>EGU2019-10436: </a:t>
          </a:r>
          <a:br>
            <a:rPr lang="en-US" sz="1200" i="0" kern="1200" dirty="0">
              <a:solidFill>
                <a:schemeClr val="accent1">
                  <a:lumMod val="75000"/>
                </a:schemeClr>
              </a:solidFill>
              <a:latin typeface="Avenir Book" panose="02000503020000020003" pitchFamily="2" charset="0"/>
              <a:ea typeface="+mn-ea"/>
              <a:cs typeface="+mn-cs"/>
            </a:rPr>
          </a:br>
          <a:r>
            <a:rPr lang="en-US" sz="1200" i="0" kern="1200" dirty="0">
              <a:solidFill>
                <a:schemeClr val="accent1">
                  <a:lumMod val="75000"/>
                </a:schemeClr>
              </a:solidFill>
              <a:latin typeface="Avenir Book" panose="02000503020000020003" pitchFamily="2" charset="0"/>
              <a:ea typeface="+mn-ea"/>
              <a:cs typeface="+mn-cs"/>
            </a:rPr>
            <a:t>Tuesday 10:45 am</a:t>
          </a:r>
          <a:br>
            <a:rPr lang="en-US" sz="1200" i="0" kern="1200" dirty="0">
              <a:solidFill>
                <a:srgbClr val="90BB23"/>
              </a:solidFill>
              <a:latin typeface="Avenir Book" panose="02000503020000020003" pitchFamily="2" charset="0"/>
              <a:ea typeface="+mn-ea"/>
              <a:cs typeface="+mn-cs"/>
            </a:rPr>
          </a:br>
          <a:r>
            <a:rPr lang="en-US" sz="1600" i="0" kern="1200" dirty="0">
              <a:solidFill>
                <a:schemeClr val="accent2"/>
              </a:solidFill>
              <a:latin typeface="Avenir Book" panose="02000503020000020003" pitchFamily="2" charset="0"/>
            </a:rPr>
            <a:t>■</a:t>
          </a:r>
          <a:r>
            <a:rPr lang="en-US" sz="1200" i="0" kern="1200" dirty="0">
              <a:solidFill>
                <a:schemeClr val="accent6"/>
              </a:solidFill>
              <a:latin typeface="Avenir Book" panose="02000503020000020003" pitchFamily="2" charset="0"/>
            </a:rPr>
            <a:t> </a:t>
          </a:r>
          <a:r>
            <a:rPr lang="en-US" sz="1200" i="0" kern="1200" dirty="0">
              <a:solidFill>
                <a:schemeClr val="accent1">
                  <a:lumMod val="75000"/>
                </a:schemeClr>
              </a:solidFill>
              <a:latin typeface="Avenir Book" panose="02000503020000020003" pitchFamily="2" charset="0"/>
              <a:ea typeface="+mn-ea"/>
              <a:cs typeface="+mn-cs"/>
            </a:rPr>
            <a:t>Hall X5</a:t>
          </a:r>
          <a:endParaRPr lang="en-US" sz="1400" i="0" kern="1200" dirty="0">
            <a:solidFill>
              <a:schemeClr val="accent1">
                <a:lumMod val="75000"/>
              </a:schemeClr>
            </a:solidFill>
            <a:latin typeface="Avenir Book" panose="02000503020000020003" pitchFamily="2" charset="0"/>
            <a:ea typeface="+mn-ea"/>
            <a:cs typeface="+mn-cs"/>
          </a:endParaRPr>
        </a:p>
      </dgm:t>
    </dgm:pt>
    <dgm:pt modelId="{822E59E4-8DD5-4C4B-A09C-92CA43053063}" type="parTrans" cxnId="{2A0037D2-8FDE-9B4A-B0FB-C99CF1FE0934}">
      <dgm:prSet/>
      <dgm:spPr/>
      <dgm:t>
        <a:bodyPr/>
        <a:lstStyle/>
        <a:p>
          <a:endParaRPr lang="en-US"/>
        </a:p>
      </dgm:t>
    </dgm:pt>
    <dgm:pt modelId="{786F07DB-A11B-2C47-80A8-EB41E2A9A30D}" type="sibTrans" cxnId="{2A0037D2-8FDE-9B4A-B0FB-C99CF1FE0934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65F7997F-0437-454C-8E0C-F469AFF2458F}">
      <dgm:prSet phldrT="[Text]" custT="1"/>
      <dgm:spPr/>
      <dgm:t>
        <a:bodyPr/>
        <a:lstStyle/>
        <a:p>
          <a:pPr>
            <a:lnSpc>
              <a:spcPct val="100000"/>
            </a:lnSpc>
          </a:pPr>
          <a:br>
            <a:rPr lang="en-US" sz="1400" b="1" dirty="0"/>
          </a:br>
          <a:r>
            <a:rPr lang="en-US" sz="1400" b="1" dirty="0"/>
            <a:t>Tree Ring Validation of GPP </a:t>
          </a:r>
          <a:br>
            <a:rPr lang="en-US" sz="1600" dirty="0"/>
          </a:br>
          <a:r>
            <a:rPr lang="en-US" sz="1400" i="1" dirty="0"/>
            <a:t>Alienor Lavergne</a:t>
          </a:r>
          <a:br>
            <a:rPr lang="en-US" sz="1400" i="1" dirty="0"/>
          </a:br>
          <a:r>
            <a:rPr lang="en-US" sz="1400" i="1" dirty="0"/>
            <a:t> </a:t>
          </a:r>
          <a:br>
            <a:rPr lang="en-US" sz="1600" i="1" dirty="0"/>
          </a:br>
          <a:r>
            <a:rPr lang="en-US" sz="1200" b="1" i="0" dirty="0">
              <a:solidFill>
                <a:schemeClr val="accent1">
                  <a:lumMod val="75000"/>
                </a:schemeClr>
              </a:solidFill>
              <a:latin typeface="Avenir Book" panose="02000503020000020003" pitchFamily="2" charset="0"/>
            </a:rPr>
            <a:t>EGU2019-11197: </a:t>
          </a:r>
          <a:br>
            <a:rPr lang="en-US" sz="1200" i="0" dirty="0">
              <a:solidFill>
                <a:schemeClr val="accent1">
                  <a:lumMod val="75000"/>
                </a:schemeClr>
              </a:solidFill>
              <a:latin typeface="Avenir Book" panose="02000503020000020003" pitchFamily="2" charset="0"/>
            </a:rPr>
          </a:br>
          <a:r>
            <a:rPr lang="en-US" sz="1200" i="0" dirty="0">
              <a:solidFill>
                <a:schemeClr val="accent1">
                  <a:lumMod val="75000"/>
                </a:schemeClr>
              </a:solidFill>
              <a:latin typeface="Avenir Book" panose="02000503020000020003" pitchFamily="2" charset="0"/>
            </a:rPr>
            <a:t>Friday 10:45 am </a:t>
          </a:r>
          <a:br>
            <a:rPr lang="en-US" sz="1200" i="0" dirty="0">
              <a:solidFill>
                <a:schemeClr val="accent3"/>
              </a:solidFill>
              <a:latin typeface="Avenir Book" panose="02000503020000020003" pitchFamily="2" charset="0"/>
            </a:rPr>
          </a:br>
          <a:r>
            <a:rPr lang="en-US" sz="1600" i="0" dirty="0">
              <a:solidFill>
                <a:schemeClr val="accent6"/>
              </a:solidFill>
              <a:latin typeface="Avenir Book" panose="02000503020000020003" pitchFamily="2" charset="0"/>
            </a:rPr>
            <a:t>■</a:t>
          </a:r>
          <a:r>
            <a:rPr lang="en-US" sz="1200" i="0" dirty="0">
              <a:solidFill>
                <a:schemeClr val="accent6"/>
              </a:solidFill>
              <a:latin typeface="Avenir Book" panose="02000503020000020003" pitchFamily="2" charset="0"/>
            </a:rPr>
            <a:t> </a:t>
          </a:r>
          <a:r>
            <a:rPr lang="en-US" sz="1200" i="0" dirty="0">
              <a:solidFill>
                <a:schemeClr val="accent1">
                  <a:lumMod val="75000"/>
                </a:schemeClr>
              </a:solidFill>
              <a:latin typeface="Avenir Book" panose="02000503020000020003" pitchFamily="2" charset="0"/>
            </a:rPr>
            <a:t>Hall A</a:t>
          </a:r>
          <a:endParaRPr lang="en-US" sz="1600" i="0" dirty="0">
            <a:solidFill>
              <a:schemeClr val="accent1">
                <a:lumMod val="75000"/>
              </a:schemeClr>
            </a:solidFill>
            <a:latin typeface="Avenir Book" panose="02000503020000020003" pitchFamily="2" charset="0"/>
          </a:endParaRPr>
        </a:p>
      </dgm:t>
    </dgm:pt>
    <dgm:pt modelId="{A5E9E555-6E0B-8147-BD25-993CCD9F94C1}" type="parTrans" cxnId="{66BB8273-DFD2-4640-A038-98D433228AF5}">
      <dgm:prSet/>
      <dgm:spPr/>
      <dgm:t>
        <a:bodyPr/>
        <a:lstStyle/>
        <a:p>
          <a:endParaRPr lang="en-US"/>
        </a:p>
      </dgm:t>
    </dgm:pt>
    <dgm:pt modelId="{0F2E12C5-97FD-CE46-AB63-CD70F4717E49}" type="sibTrans" cxnId="{66BB8273-DFD2-4640-A038-98D433228AF5}">
      <dgm:prSet/>
      <dgm:spPr/>
      <dgm:t>
        <a:bodyPr/>
        <a:lstStyle/>
        <a:p>
          <a:endParaRPr lang="en-US"/>
        </a:p>
      </dgm:t>
    </dgm:pt>
    <dgm:pt modelId="{A02D631D-3104-DE45-863C-694313A22DCA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en-US" sz="1400" b="1" i="0" dirty="0"/>
            <a:t>P Model Development</a:t>
          </a:r>
          <a:br>
            <a:rPr lang="en-US" sz="1400" i="1" dirty="0"/>
          </a:br>
          <a:r>
            <a:rPr lang="en-US" sz="1400" i="1" dirty="0"/>
            <a:t>Prof. Iain-Colin Prentice</a:t>
          </a:r>
          <a:br>
            <a:rPr lang="en-US" sz="1400" i="1" dirty="0"/>
          </a:br>
          <a:br>
            <a:rPr lang="en-US" sz="1400" i="1" dirty="0"/>
          </a:br>
          <a:r>
            <a:rPr lang="en-US" sz="1200" b="1" i="0" dirty="0">
              <a:solidFill>
                <a:schemeClr val="accent1">
                  <a:lumMod val="75000"/>
                </a:schemeClr>
              </a:solidFill>
              <a:latin typeface="Avenir Book" panose="02000503020000020003" pitchFamily="2" charset="0"/>
            </a:rPr>
            <a:t>EGU2019-7806</a:t>
          </a:r>
          <a:r>
            <a:rPr lang="en-US" sz="1200" b="1" i="1" dirty="0">
              <a:solidFill>
                <a:schemeClr val="accent1">
                  <a:lumMod val="75000"/>
                </a:schemeClr>
              </a:solidFill>
              <a:latin typeface="Avenir Book" panose="02000503020000020003" pitchFamily="2" charset="0"/>
            </a:rPr>
            <a:t>: </a:t>
          </a:r>
          <a:br>
            <a:rPr lang="en-US" sz="1200" i="1" dirty="0">
              <a:solidFill>
                <a:schemeClr val="accent1">
                  <a:lumMod val="75000"/>
                </a:schemeClr>
              </a:solidFill>
              <a:latin typeface="Avenir Book" panose="02000503020000020003" pitchFamily="2" charset="0"/>
            </a:rPr>
          </a:br>
          <a:r>
            <a:rPr lang="en-US" sz="1200" i="0" dirty="0">
              <a:solidFill>
                <a:schemeClr val="accent1">
                  <a:lumMod val="75000"/>
                </a:schemeClr>
              </a:solidFill>
              <a:latin typeface="Avenir Book" panose="02000503020000020003" pitchFamily="2" charset="0"/>
            </a:rPr>
            <a:t>Thursday 14:15</a:t>
          </a:r>
          <a:br>
            <a:rPr lang="en-US" sz="1200" i="0" dirty="0">
              <a:solidFill>
                <a:schemeClr val="accent3"/>
              </a:solidFill>
              <a:latin typeface="Avenir Book" panose="02000503020000020003" pitchFamily="2" charset="0"/>
            </a:rPr>
          </a:br>
          <a:r>
            <a:rPr lang="en-US" sz="1600" i="0" dirty="0">
              <a:solidFill>
                <a:schemeClr val="accent6"/>
              </a:solidFill>
              <a:latin typeface="Avenir Book" panose="02000503020000020003" pitchFamily="2" charset="0"/>
            </a:rPr>
            <a:t>■</a:t>
          </a:r>
          <a:r>
            <a:rPr lang="en-US" sz="1200" i="0" dirty="0">
              <a:solidFill>
                <a:schemeClr val="accent6"/>
              </a:solidFill>
              <a:latin typeface="Avenir Book" panose="02000503020000020003" pitchFamily="2" charset="0"/>
            </a:rPr>
            <a:t> </a:t>
          </a:r>
          <a:r>
            <a:rPr lang="en-US" sz="1200" i="0" dirty="0">
              <a:solidFill>
                <a:schemeClr val="accent1">
                  <a:lumMod val="75000"/>
                </a:schemeClr>
              </a:solidFill>
              <a:latin typeface="Avenir Book" panose="02000503020000020003" pitchFamily="2" charset="0"/>
            </a:rPr>
            <a:t>Room 2.44</a:t>
          </a:r>
          <a:br>
            <a:rPr lang="en-US" sz="1200" i="0" dirty="0">
              <a:solidFill>
                <a:schemeClr val="accent3"/>
              </a:solidFill>
              <a:latin typeface="Avenir Book" panose="02000503020000020003" pitchFamily="2" charset="0"/>
            </a:rPr>
          </a:br>
          <a:endParaRPr lang="en-US" sz="1400" i="0" dirty="0">
            <a:solidFill>
              <a:schemeClr val="accent3"/>
            </a:solidFill>
            <a:latin typeface="Avenir Book" panose="02000503020000020003" pitchFamily="2" charset="0"/>
          </a:endParaRPr>
        </a:p>
      </dgm:t>
    </dgm:pt>
    <dgm:pt modelId="{D09F2453-616D-784A-A270-1A711254D008}" type="parTrans" cxnId="{CE09ED97-B679-634B-9045-6AD8AB37E957}">
      <dgm:prSet/>
      <dgm:spPr/>
      <dgm:t>
        <a:bodyPr/>
        <a:lstStyle/>
        <a:p>
          <a:endParaRPr lang="en-US"/>
        </a:p>
      </dgm:t>
    </dgm:pt>
    <dgm:pt modelId="{1251C1C7-B310-514D-94D2-DFD42FE62C4E}" type="sibTrans" cxnId="{CE09ED97-B679-634B-9045-6AD8AB37E957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271AE31C-436F-4ADC-92EC-2E3D255D989D}" type="pres">
      <dgm:prSet presAssocID="{74E1CDF5-03B8-FC42-BC5E-D0E5E04D5B9A}" presName="root" presStyleCnt="0">
        <dgm:presLayoutVars>
          <dgm:dir/>
          <dgm:resizeHandles val="exact"/>
        </dgm:presLayoutVars>
      </dgm:prSet>
      <dgm:spPr/>
    </dgm:pt>
    <dgm:pt modelId="{A01BC207-C34E-4854-9BB1-AA6BA62ECF8B}" type="pres">
      <dgm:prSet presAssocID="{74E1CDF5-03B8-FC42-BC5E-D0E5E04D5B9A}" presName="container" presStyleCnt="0">
        <dgm:presLayoutVars>
          <dgm:dir/>
          <dgm:resizeHandles val="exact"/>
        </dgm:presLayoutVars>
      </dgm:prSet>
      <dgm:spPr/>
    </dgm:pt>
    <dgm:pt modelId="{383CEBEE-4984-4AC6-B20C-4D0DD660B12D}" type="pres">
      <dgm:prSet presAssocID="{A02D631D-3104-DE45-863C-694313A22DCA}" presName="compNode" presStyleCnt="0"/>
      <dgm:spPr/>
    </dgm:pt>
    <dgm:pt modelId="{8C7396E6-FB67-44B9-BF96-43FDCAFCE7B8}" type="pres">
      <dgm:prSet presAssocID="{A02D631D-3104-DE45-863C-694313A22DCA}" presName="iconBgRect" presStyleLbl="bgShp" presStyleIdx="0" presStyleCnt="4" custLinFactNeighborX="-7104" custLinFactNeighborY="-47880"/>
      <dgm:spPr/>
    </dgm:pt>
    <dgm:pt modelId="{6E8FB747-9D6E-4AB5-B99C-D9B52ECBEE38}" type="pres">
      <dgm:prSet presAssocID="{A02D631D-3104-DE45-863C-694313A22DCA}" presName="iconRect" presStyleLbl="node1" presStyleIdx="0" presStyleCnt="4" custScaleX="187222" custScaleY="187222" custLinFactNeighborX="-12249" custLinFactNeighborY="-9586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>
          <a:noFill/>
        </a:ln>
      </dgm:spPr>
      <dgm:extLst/>
    </dgm:pt>
    <dgm:pt modelId="{01293DD0-388A-4953-957D-5C0F6C2523F9}" type="pres">
      <dgm:prSet presAssocID="{A02D631D-3104-DE45-863C-694313A22DCA}" presName="spaceRect" presStyleCnt="0"/>
      <dgm:spPr/>
    </dgm:pt>
    <dgm:pt modelId="{DDCADE09-7BE9-4E4E-A115-3FFBAAC24B69}" type="pres">
      <dgm:prSet presAssocID="{A02D631D-3104-DE45-863C-694313A22DCA}" presName="textRect" presStyleLbl="revTx" presStyleIdx="0" presStyleCnt="4">
        <dgm:presLayoutVars>
          <dgm:chMax val="1"/>
          <dgm:chPref val="1"/>
        </dgm:presLayoutVars>
      </dgm:prSet>
      <dgm:spPr/>
    </dgm:pt>
    <dgm:pt modelId="{9D8B8D11-707E-41E9-AB66-3FE1F7F1DAAE}" type="pres">
      <dgm:prSet presAssocID="{1251C1C7-B310-514D-94D2-DFD42FE62C4E}" presName="sibTrans" presStyleLbl="sibTrans2D1" presStyleIdx="0" presStyleCnt="0"/>
      <dgm:spPr/>
    </dgm:pt>
    <dgm:pt modelId="{F9114D98-F04D-4EDD-A995-43F16303F891}" type="pres">
      <dgm:prSet presAssocID="{D25D5687-064E-144B-8FA0-B46F52F0EA26}" presName="compNode" presStyleCnt="0"/>
      <dgm:spPr/>
    </dgm:pt>
    <dgm:pt modelId="{5156BA48-C83A-4B13-8A44-F1580137E10E}" type="pres">
      <dgm:prSet presAssocID="{D25D5687-064E-144B-8FA0-B46F52F0EA26}" presName="iconBgRect" presStyleLbl="bgShp" presStyleIdx="1" presStyleCnt="4" custLinFactNeighborX="3338" custLinFactNeighborY="-55274"/>
      <dgm:spPr/>
    </dgm:pt>
    <dgm:pt modelId="{65FFBF3F-0A13-4A59-A0CE-93136D7576F9}" type="pres">
      <dgm:prSet presAssocID="{D25D5687-064E-144B-8FA0-B46F52F0EA26}" presName="iconRect" presStyleLbl="node1" presStyleIdx="1" presStyleCnt="4" custScaleX="187222" custScaleY="187222" custLinFactNeighborX="2041" custLinFactNeighborY="-95300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extLst/>
    </dgm:pt>
    <dgm:pt modelId="{B4FED670-D243-4399-BB9D-9B890FE0DB38}" type="pres">
      <dgm:prSet presAssocID="{D25D5687-064E-144B-8FA0-B46F52F0EA26}" presName="spaceRect" presStyleCnt="0"/>
      <dgm:spPr/>
    </dgm:pt>
    <dgm:pt modelId="{C4A1A23F-EB9B-40F2-AF0F-0731E687DF93}" type="pres">
      <dgm:prSet presAssocID="{D25D5687-064E-144B-8FA0-B46F52F0EA26}" presName="textRect" presStyleLbl="revTx" presStyleIdx="1" presStyleCnt="4" custScaleX="107886">
        <dgm:presLayoutVars>
          <dgm:chMax val="1"/>
          <dgm:chPref val="1"/>
        </dgm:presLayoutVars>
      </dgm:prSet>
      <dgm:spPr/>
    </dgm:pt>
    <dgm:pt modelId="{02E3EC47-3E25-4E47-AD59-BC19C9EE2B4F}" type="pres">
      <dgm:prSet presAssocID="{FBB7F91C-4043-F14A-A3ED-C72186A41D3E}" presName="sibTrans" presStyleLbl="sibTrans2D1" presStyleIdx="0" presStyleCnt="0"/>
      <dgm:spPr/>
    </dgm:pt>
    <dgm:pt modelId="{D94C18BB-4538-4CF4-BF0A-DC3615A645AF}" type="pres">
      <dgm:prSet presAssocID="{33546AB6-39A7-6240-B07F-92A87F64F8B0}" presName="compNode" presStyleCnt="0"/>
      <dgm:spPr/>
    </dgm:pt>
    <dgm:pt modelId="{032824C1-C3A9-4C1C-B86B-A93449EFAF2B}" type="pres">
      <dgm:prSet presAssocID="{33546AB6-39A7-6240-B07F-92A87F64F8B0}" presName="iconBgRect" presStyleLbl="bgShp" presStyleIdx="2" presStyleCnt="4" custLinFactNeighborX="1973" custLinFactNeighborY="-30523"/>
      <dgm:spPr/>
    </dgm:pt>
    <dgm:pt modelId="{76FDA0F0-C245-4DED-94FA-053DE243851A}" type="pres">
      <dgm:prSet presAssocID="{33546AB6-39A7-6240-B07F-92A87F64F8B0}" presName="iconRect" presStyleLbl="node1" presStyleIdx="2" presStyleCnt="4" custScaleX="187222" custScaleY="187222" custLinFactNeighborX="5919" custLinFactNeighborY="-57088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>
          <a:noFill/>
        </a:ln>
      </dgm:spPr>
      <dgm:extLst/>
    </dgm:pt>
    <dgm:pt modelId="{4CD0E396-7FF8-4B4F-A65C-BAFC621B3D57}" type="pres">
      <dgm:prSet presAssocID="{33546AB6-39A7-6240-B07F-92A87F64F8B0}" presName="spaceRect" presStyleCnt="0"/>
      <dgm:spPr/>
    </dgm:pt>
    <dgm:pt modelId="{D5FC62A1-2C60-4A9B-85CD-FD6D97DD05A4}" type="pres">
      <dgm:prSet presAssocID="{33546AB6-39A7-6240-B07F-92A87F64F8B0}" presName="textRect" presStyleLbl="revTx" presStyleIdx="2" presStyleCnt="4">
        <dgm:presLayoutVars>
          <dgm:chMax val="1"/>
          <dgm:chPref val="1"/>
        </dgm:presLayoutVars>
      </dgm:prSet>
      <dgm:spPr/>
    </dgm:pt>
    <dgm:pt modelId="{90115A20-7DDC-4946-A6C7-298D2A197F8E}" type="pres">
      <dgm:prSet presAssocID="{786F07DB-A11B-2C47-80A8-EB41E2A9A30D}" presName="sibTrans" presStyleLbl="sibTrans2D1" presStyleIdx="0" presStyleCnt="0"/>
      <dgm:spPr/>
    </dgm:pt>
    <dgm:pt modelId="{1FC8531B-B681-4FDD-ADC1-9073862A2A6E}" type="pres">
      <dgm:prSet presAssocID="{65F7997F-0437-454C-8E0C-F469AFF2458F}" presName="compNode" presStyleCnt="0"/>
      <dgm:spPr/>
    </dgm:pt>
    <dgm:pt modelId="{21F10489-E4B6-4F35-AF73-5FAB96F74042}" type="pres">
      <dgm:prSet presAssocID="{65F7997F-0437-454C-8E0C-F469AFF2458F}" presName="iconBgRect" presStyleLbl="bgShp" presStyleIdx="3" presStyleCnt="4" custLinFactNeighborY="-30579"/>
      <dgm:spPr/>
    </dgm:pt>
    <dgm:pt modelId="{EFC0DC06-B586-4EEF-A1F0-7C27C55F771E}" type="pres">
      <dgm:prSet presAssocID="{65F7997F-0437-454C-8E0C-F469AFF2458F}" presName="iconRect" presStyleLbl="node1" presStyleIdx="3" presStyleCnt="4" custScaleX="196866" custScaleY="187222" custLinFactNeighborX="4895" custLinFactNeighborY="-6166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>
          <a:noFill/>
        </a:ln>
      </dgm:spPr>
      <dgm:extLst/>
    </dgm:pt>
    <dgm:pt modelId="{76B48430-2BE2-4277-B12D-A5A3B7FAB4F8}" type="pres">
      <dgm:prSet presAssocID="{65F7997F-0437-454C-8E0C-F469AFF2458F}" presName="spaceRect" presStyleCnt="0"/>
      <dgm:spPr/>
    </dgm:pt>
    <dgm:pt modelId="{859C2B09-1169-4448-A566-2A3F549EAFA2}" type="pres">
      <dgm:prSet presAssocID="{65F7997F-0437-454C-8E0C-F469AFF2458F}" presName="textRect" presStyleLbl="revTx" presStyleIdx="3" presStyleCnt="4" custScaleX="111829">
        <dgm:presLayoutVars>
          <dgm:chMax val="1"/>
          <dgm:chPref val="1"/>
        </dgm:presLayoutVars>
      </dgm:prSet>
      <dgm:spPr/>
    </dgm:pt>
  </dgm:ptLst>
  <dgm:cxnLst>
    <dgm:cxn modelId="{7485DC02-9415-0045-8F60-9DBE61AC6BFB}" type="presOf" srcId="{A02D631D-3104-DE45-863C-694313A22DCA}" destId="{DDCADE09-7BE9-4E4E-A115-3FFBAAC24B69}" srcOrd="0" destOrd="0" presId="urn:microsoft.com/office/officeart/2018/2/layout/IconCircleList"/>
    <dgm:cxn modelId="{C7EDE205-29BB-0041-9496-BB82DF0A1331}" type="presOf" srcId="{786F07DB-A11B-2C47-80A8-EB41E2A9A30D}" destId="{90115A20-7DDC-4946-A6C7-298D2A197F8E}" srcOrd="0" destOrd="0" presId="urn:microsoft.com/office/officeart/2018/2/layout/IconCircleList"/>
    <dgm:cxn modelId="{77AF7F66-2BC4-344E-B863-CECA6C948EE3}" type="presOf" srcId="{D25D5687-064E-144B-8FA0-B46F52F0EA26}" destId="{C4A1A23F-EB9B-40F2-AF0F-0731E687DF93}" srcOrd="0" destOrd="0" presId="urn:microsoft.com/office/officeart/2018/2/layout/IconCircleList"/>
    <dgm:cxn modelId="{66BB8273-DFD2-4640-A038-98D433228AF5}" srcId="{74E1CDF5-03B8-FC42-BC5E-D0E5E04D5B9A}" destId="{65F7997F-0437-454C-8E0C-F469AFF2458F}" srcOrd="3" destOrd="0" parTransId="{A5E9E555-6E0B-8147-BD25-993CCD9F94C1}" sibTransId="{0F2E12C5-97FD-CE46-AB63-CD70F4717E49}"/>
    <dgm:cxn modelId="{4096A778-D18A-7642-B51A-EE3B582D3AB2}" type="presOf" srcId="{FBB7F91C-4043-F14A-A3ED-C72186A41D3E}" destId="{02E3EC47-3E25-4E47-AD59-BC19C9EE2B4F}" srcOrd="0" destOrd="0" presId="urn:microsoft.com/office/officeart/2018/2/layout/IconCircleList"/>
    <dgm:cxn modelId="{80C0B195-CB3F-CB4C-A9EB-C19FDD4B05B3}" type="presOf" srcId="{65F7997F-0437-454C-8E0C-F469AFF2458F}" destId="{859C2B09-1169-4448-A566-2A3F549EAFA2}" srcOrd="0" destOrd="0" presId="urn:microsoft.com/office/officeart/2018/2/layout/IconCircleList"/>
    <dgm:cxn modelId="{C3FEFC96-ECE8-1F43-99C4-58852D8EE896}" type="presOf" srcId="{74E1CDF5-03B8-FC42-BC5E-D0E5E04D5B9A}" destId="{271AE31C-436F-4ADC-92EC-2E3D255D989D}" srcOrd="0" destOrd="0" presId="urn:microsoft.com/office/officeart/2018/2/layout/IconCircleList"/>
    <dgm:cxn modelId="{CE09ED97-B679-634B-9045-6AD8AB37E957}" srcId="{74E1CDF5-03B8-FC42-BC5E-D0E5E04D5B9A}" destId="{A02D631D-3104-DE45-863C-694313A22DCA}" srcOrd="0" destOrd="0" parTransId="{D09F2453-616D-784A-A270-1A711254D008}" sibTransId="{1251C1C7-B310-514D-94D2-DFD42FE62C4E}"/>
    <dgm:cxn modelId="{716147B6-D5FB-884C-BA14-32B0F610E46B}" srcId="{74E1CDF5-03B8-FC42-BC5E-D0E5E04D5B9A}" destId="{D25D5687-064E-144B-8FA0-B46F52F0EA26}" srcOrd="1" destOrd="0" parTransId="{69E87BED-8D8E-4D4E-9E8F-7581EE9D08E2}" sibTransId="{FBB7F91C-4043-F14A-A3ED-C72186A41D3E}"/>
    <dgm:cxn modelId="{2A0037D2-8FDE-9B4A-B0FB-C99CF1FE0934}" srcId="{74E1CDF5-03B8-FC42-BC5E-D0E5E04D5B9A}" destId="{33546AB6-39A7-6240-B07F-92A87F64F8B0}" srcOrd="2" destOrd="0" parTransId="{822E59E4-8DD5-4C4B-A09C-92CA43053063}" sibTransId="{786F07DB-A11B-2C47-80A8-EB41E2A9A30D}"/>
    <dgm:cxn modelId="{B99E66D3-0C6E-1942-B15E-BC05281A8025}" type="presOf" srcId="{33546AB6-39A7-6240-B07F-92A87F64F8B0}" destId="{D5FC62A1-2C60-4A9B-85CD-FD6D97DD05A4}" srcOrd="0" destOrd="0" presId="urn:microsoft.com/office/officeart/2018/2/layout/IconCircleList"/>
    <dgm:cxn modelId="{2C5D76F5-FED7-F34A-98FF-398859D4D837}" type="presOf" srcId="{1251C1C7-B310-514D-94D2-DFD42FE62C4E}" destId="{9D8B8D11-707E-41E9-AB66-3FE1F7F1DAAE}" srcOrd="0" destOrd="0" presId="urn:microsoft.com/office/officeart/2018/2/layout/IconCircleList"/>
    <dgm:cxn modelId="{626F3CFA-CB1F-5A42-AF4C-4E2EB6F55AB5}" type="presParOf" srcId="{271AE31C-436F-4ADC-92EC-2E3D255D989D}" destId="{A01BC207-C34E-4854-9BB1-AA6BA62ECF8B}" srcOrd="0" destOrd="0" presId="urn:microsoft.com/office/officeart/2018/2/layout/IconCircleList"/>
    <dgm:cxn modelId="{F82B4CF5-B295-C74C-B33E-4001095ABDE2}" type="presParOf" srcId="{A01BC207-C34E-4854-9BB1-AA6BA62ECF8B}" destId="{383CEBEE-4984-4AC6-B20C-4D0DD660B12D}" srcOrd="0" destOrd="0" presId="urn:microsoft.com/office/officeart/2018/2/layout/IconCircleList"/>
    <dgm:cxn modelId="{C7477B6E-2342-5547-9DB9-0BDB88C7F5BD}" type="presParOf" srcId="{383CEBEE-4984-4AC6-B20C-4D0DD660B12D}" destId="{8C7396E6-FB67-44B9-BF96-43FDCAFCE7B8}" srcOrd="0" destOrd="0" presId="urn:microsoft.com/office/officeart/2018/2/layout/IconCircleList"/>
    <dgm:cxn modelId="{FE8797E3-7E81-674B-8946-AD4C1B96279F}" type="presParOf" srcId="{383CEBEE-4984-4AC6-B20C-4D0DD660B12D}" destId="{6E8FB747-9D6E-4AB5-B99C-D9B52ECBEE38}" srcOrd="1" destOrd="0" presId="urn:microsoft.com/office/officeart/2018/2/layout/IconCircleList"/>
    <dgm:cxn modelId="{8319FAA5-3292-E246-A603-9969ADBC3B30}" type="presParOf" srcId="{383CEBEE-4984-4AC6-B20C-4D0DD660B12D}" destId="{01293DD0-388A-4953-957D-5C0F6C2523F9}" srcOrd="2" destOrd="0" presId="urn:microsoft.com/office/officeart/2018/2/layout/IconCircleList"/>
    <dgm:cxn modelId="{5D062923-910E-0048-A39C-115F054C939B}" type="presParOf" srcId="{383CEBEE-4984-4AC6-B20C-4D0DD660B12D}" destId="{DDCADE09-7BE9-4E4E-A115-3FFBAAC24B69}" srcOrd="3" destOrd="0" presId="urn:microsoft.com/office/officeart/2018/2/layout/IconCircleList"/>
    <dgm:cxn modelId="{D68F9233-BD4B-2C47-B3D8-667CD784556E}" type="presParOf" srcId="{A01BC207-C34E-4854-9BB1-AA6BA62ECF8B}" destId="{9D8B8D11-707E-41E9-AB66-3FE1F7F1DAAE}" srcOrd="1" destOrd="0" presId="urn:microsoft.com/office/officeart/2018/2/layout/IconCircleList"/>
    <dgm:cxn modelId="{4DC2E807-F9CC-7D4E-B86B-42D44F96BED9}" type="presParOf" srcId="{A01BC207-C34E-4854-9BB1-AA6BA62ECF8B}" destId="{F9114D98-F04D-4EDD-A995-43F16303F891}" srcOrd="2" destOrd="0" presId="urn:microsoft.com/office/officeart/2018/2/layout/IconCircleList"/>
    <dgm:cxn modelId="{351D9514-506E-2543-83E0-8B9F5D998A72}" type="presParOf" srcId="{F9114D98-F04D-4EDD-A995-43F16303F891}" destId="{5156BA48-C83A-4B13-8A44-F1580137E10E}" srcOrd="0" destOrd="0" presId="urn:microsoft.com/office/officeart/2018/2/layout/IconCircleList"/>
    <dgm:cxn modelId="{78A30375-5DFF-C149-A1CE-B15DBB6AEFD7}" type="presParOf" srcId="{F9114D98-F04D-4EDD-A995-43F16303F891}" destId="{65FFBF3F-0A13-4A59-A0CE-93136D7576F9}" srcOrd="1" destOrd="0" presId="urn:microsoft.com/office/officeart/2018/2/layout/IconCircleList"/>
    <dgm:cxn modelId="{25BEB053-16E0-DB4C-88A5-08FA406438BF}" type="presParOf" srcId="{F9114D98-F04D-4EDD-A995-43F16303F891}" destId="{B4FED670-D243-4399-BB9D-9B890FE0DB38}" srcOrd="2" destOrd="0" presId="urn:microsoft.com/office/officeart/2018/2/layout/IconCircleList"/>
    <dgm:cxn modelId="{88D4EB06-BD5D-9945-8859-381AAF0E94D1}" type="presParOf" srcId="{F9114D98-F04D-4EDD-A995-43F16303F891}" destId="{C4A1A23F-EB9B-40F2-AF0F-0731E687DF93}" srcOrd="3" destOrd="0" presId="urn:microsoft.com/office/officeart/2018/2/layout/IconCircleList"/>
    <dgm:cxn modelId="{BD502248-6943-344A-9F35-8495A8204D2B}" type="presParOf" srcId="{A01BC207-C34E-4854-9BB1-AA6BA62ECF8B}" destId="{02E3EC47-3E25-4E47-AD59-BC19C9EE2B4F}" srcOrd="3" destOrd="0" presId="urn:microsoft.com/office/officeart/2018/2/layout/IconCircleList"/>
    <dgm:cxn modelId="{7770A531-189A-6243-92B2-985BD8F1B81B}" type="presParOf" srcId="{A01BC207-C34E-4854-9BB1-AA6BA62ECF8B}" destId="{D94C18BB-4538-4CF4-BF0A-DC3615A645AF}" srcOrd="4" destOrd="0" presId="urn:microsoft.com/office/officeart/2018/2/layout/IconCircleList"/>
    <dgm:cxn modelId="{3309D12B-AD8C-5348-BE8F-56979BA44CE6}" type="presParOf" srcId="{D94C18BB-4538-4CF4-BF0A-DC3615A645AF}" destId="{032824C1-C3A9-4C1C-B86B-A93449EFAF2B}" srcOrd="0" destOrd="0" presId="urn:microsoft.com/office/officeart/2018/2/layout/IconCircleList"/>
    <dgm:cxn modelId="{BA499B7D-6B88-904C-AB6B-8D8D8AD91813}" type="presParOf" srcId="{D94C18BB-4538-4CF4-BF0A-DC3615A645AF}" destId="{76FDA0F0-C245-4DED-94FA-053DE243851A}" srcOrd="1" destOrd="0" presId="urn:microsoft.com/office/officeart/2018/2/layout/IconCircleList"/>
    <dgm:cxn modelId="{3E353AB9-C26B-CF43-8736-40E57106F8BD}" type="presParOf" srcId="{D94C18BB-4538-4CF4-BF0A-DC3615A645AF}" destId="{4CD0E396-7FF8-4B4F-A65C-BAFC621B3D57}" srcOrd="2" destOrd="0" presId="urn:microsoft.com/office/officeart/2018/2/layout/IconCircleList"/>
    <dgm:cxn modelId="{3F6648C3-C251-2E46-9639-02DECDFB86A3}" type="presParOf" srcId="{D94C18BB-4538-4CF4-BF0A-DC3615A645AF}" destId="{D5FC62A1-2C60-4A9B-85CD-FD6D97DD05A4}" srcOrd="3" destOrd="0" presId="urn:microsoft.com/office/officeart/2018/2/layout/IconCircleList"/>
    <dgm:cxn modelId="{CBD3C546-0BE4-9E46-AFCD-EE883BBF3724}" type="presParOf" srcId="{A01BC207-C34E-4854-9BB1-AA6BA62ECF8B}" destId="{90115A20-7DDC-4946-A6C7-298D2A197F8E}" srcOrd="5" destOrd="0" presId="urn:microsoft.com/office/officeart/2018/2/layout/IconCircleList"/>
    <dgm:cxn modelId="{DFA2BEAE-3847-BF4E-846E-E1A746DAA582}" type="presParOf" srcId="{A01BC207-C34E-4854-9BB1-AA6BA62ECF8B}" destId="{1FC8531B-B681-4FDD-ADC1-9073862A2A6E}" srcOrd="6" destOrd="0" presId="urn:microsoft.com/office/officeart/2018/2/layout/IconCircleList"/>
    <dgm:cxn modelId="{53424C4B-0929-8D4B-B2DB-6E11442E6431}" type="presParOf" srcId="{1FC8531B-B681-4FDD-ADC1-9073862A2A6E}" destId="{21F10489-E4B6-4F35-AF73-5FAB96F74042}" srcOrd="0" destOrd="0" presId="urn:microsoft.com/office/officeart/2018/2/layout/IconCircleList"/>
    <dgm:cxn modelId="{ACC2B255-0602-7849-8DB2-9074795848BA}" type="presParOf" srcId="{1FC8531B-B681-4FDD-ADC1-9073862A2A6E}" destId="{EFC0DC06-B586-4EEF-A1F0-7C27C55F771E}" srcOrd="1" destOrd="0" presId="urn:microsoft.com/office/officeart/2018/2/layout/IconCircleList"/>
    <dgm:cxn modelId="{3B796156-53D5-B54C-BBD1-25C8B925778F}" type="presParOf" srcId="{1FC8531B-B681-4FDD-ADC1-9073862A2A6E}" destId="{76B48430-2BE2-4277-B12D-A5A3B7FAB4F8}" srcOrd="2" destOrd="0" presId="urn:microsoft.com/office/officeart/2018/2/layout/IconCircleList"/>
    <dgm:cxn modelId="{51A0E643-7187-2F47-860D-AAD83E17D0AC}" type="presParOf" srcId="{1FC8531B-B681-4FDD-ADC1-9073862A2A6E}" destId="{859C2B09-1169-4448-A566-2A3F549EAFA2}" srcOrd="3" destOrd="0" presId="urn:microsoft.com/office/officeart/2018/2/layout/IconCircleList"/>
  </dgm:cxnLst>
  <dgm:bg>
    <a:noFill/>
  </dgm:bg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48171B1-A064-4B09-8EC7-8787028FE7C5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3A2E8BA4-E8C7-4811-A827-FFD83C4BD08B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b="1" dirty="0"/>
            <a:t>Validation: </a:t>
          </a:r>
          <a:r>
            <a:rPr lang="en-US" sz="1600" dirty="0"/>
            <a:t>verification of transpiration estimates at global scale is difficult due to scarcity of high quality observations.</a:t>
          </a:r>
        </a:p>
      </dgm:t>
    </dgm:pt>
    <dgm:pt modelId="{EEA19EC5-DBC7-4EAF-AFEB-06BD2AC84C4F}" type="parTrans" cxnId="{7782CD2B-1311-4BD5-BFE4-34EFB9E96352}">
      <dgm:prSet/>
      <dgm:spPr/>
      <dgm:t>
        <a:bodyPr/>
        <a:lstStyle/>
        <a:p>
          <a:endParaRPr lang="en-US" sz="1100"/>
        </a:p>
      </dgm:t>
    </dgm:pt>
    <dgm:pt modelId="{C9AE0E99-F95D-45BA-9011-3130587D6F3C}" type="sibTrans" cxnId="{7782CD2B-1311-4BD5-BFE4-34EFB9E96352}">
      <dgm:prSet/>
      <dgm:spPr/>
      <dgm:t>
        <a:bodyPr/>
        <a:lstStyle/>
        <a:p>
          <a:endParaRPr lang="en-US" sz="1100"/>
        </a:p>
      </dgm:t>
    </dgm:pt>
    <dgm:pt modelId="{1FCCFE98-E9CA-4ED5-8840-29B9A0259EFA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b="1"/>
            <a:t>Uptake:</a:t>
          </a:r>
          <a:r>
            <a:rPr lang="en-US" sz="1600"/>
            <a:t> how could this knowledge and potential new product be implemented into ESMs, Hydrological Models, etc?</a:t>
          </a:r>
        </a:p>
      </dgm:t>
    </dgm:pt>
    <dgm:pt modelId="{C2313EB9-E55A-4A05-B0EA-FB4A27A645DE}" type="parTrans" cxnId="{82EC1D88-9EAB-4E68-BD17-57B0176C731E}">
      <dgm:prSet/>
      <dgm:spPr/>
      <dgm:t>
        <a:bodyPr/>
        <a:lstStyle/>
        <a:p>
          <a:endParaRPr lang="en-US" sz="1100"/>
        </a:p>
      </dgm:t>
    </dgm:pt>
    <dgm:pt modelId="{ACB5EFAA-8F7F-409A-B0D8-0A0FDC26139A}" type="sibTrans" cxnId="{82EC1D88-9EAB-4E68-BD17-57B0176C731E}">
      <dgm:prSet/>
      <dgm:spPr/>
      <dgm:t>
        <a:bodyPr/>
        <a:lstStyle/>
        <a:p>
          <a:endParaRPr lang="en-US" sz="1100"/>
        </a:p>
      </dgm:t>
    </dgm:pt>
    <dgm:pt modelId="{EFB48584-3F2A-41EA-BFF3-23F7551282EE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b="0" dirty="0"/>
            <a:t>The </a:t>
          </a:r>
          <a:r>
            <a:rPr lang="en-US" sz="1600" b="1" dirty="0"/>
            <a:t>P model </a:t>
          </a:r>
          <a:r>
            <a:rPr lang="en-US" sz="1600" dirty="0"/>
            <a:t>works effectively on land, but has difficulty accurately predicting GPP over water bodies and in very arid areas. </a:t>
          </a:r>
        </a:p>
      </dgm:t>
    </dgm:pt>
    <dgm:pt modelId="{C0BEC5BE-8794-4893-996D-BFA359BA51ED}" type="parTrans" cxnId="{39915075-8BB3-4277-A7DF-59B242A33652}">
      <dgm:prSet/>
      <dgm:spPr/>
      <dgm:t>
        <a:bodyPr/>
        <a:lstStyle/>
        <a:p>
          <a:endParaRPr lang="en-US" sz="1100"/>
        </a:p>
      </dgm:t>
    </dgm:pt>
    <dgm:pt modelId="{0B78BE9F-703E-4C47-A34A-02DA12BB1CA2}" type="sibTrans" cxnId="{39915075-8BB3-4277-A7DF-59B242A33652}">
      <dgm:prSet/>
      <dgm:spPr/>
      <dgm:t>
        <a:bodyPr/>
        <a:lstStyle/>
        <a:p>
          <a:endParaRPr lang="en-US" sz="1100"/>
        </a:p>
      </dgm:t>
    </dgm:pt>
    <dgm:pt modelId="{C34E1E9B-A411-024A-9A9A-3A1A5A52471D}">
      <dgm:prSet custT="1"/>
      <dgm:spPr>
        <a:blipFill>
          <a:blip xmlns:r="http://schemas.openxmlformats.org/officeDocument/2006/relationships" r:embed="rId1"/>
          <a:stretch>
            <a:fillRect l="-207"/>
          </a:stretch>
        </a:blipFill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EFFEDF9C-1F9D-1B4E-AB3B-3B6CE83D0B7E}" type="parTrans" cxnId="{22AA06D3-4D5C-9044-B772-32829C260EC8}">
      <dgm:prSet/>
      <dgm:spPr/>
      <dgm:t>
        <a:bodyPr/>
        <a:lstStyle/>
        <a:p>
          <a:endParaRPr lang="en-US"/>
        </a:p>
      </dgm:t>
    </dgm:pt>
    <dgm:pt modelId="{D28CD63E-3F08-BA4E-AAE8-876BB71670DB}" type="sibTrans" cxnId="{22AA06D3-4D5C-9044-B772-32829C260EC8}">
      <dgm:prSet/>
      <dgm:spPr/>
      <dgm:t>
        <a:bodyPr/>
        <a:lstStyle/>
        <a:p>
          <a:endParaRPr lang="en-US"/>
        </a:p>
      </dgm:t>
    </dgm:pt>
    <dgm:pt modelId="{A525F538-3C6E-4AD5-BFD3-9136BF89A4BF}" type="pres">
      <dgm:prSet presAssocID="{C48171B1-A064-4B09-8EC7-8787028FE7C5}" presName="root" presStyleCnt="0">
        <dgm:presLayoutVars>
          <dgm:dir/>
          <dgm:resizeHandles val="exact"/>
        </dgm:presLayoutVars>
      </dgm:prSet>
      <dgm:spPr/>
    </dgm:pt>
    <dgm:pt modelId="{EB7377E2-C90D-4FFF-AAE4-4BC5AC50DC7A}" type="pres">
      <dgm:prSet presAssocID="{3A2E8BA4-E8C7-4811-A827-FFD83C4BD08B}" presName="compNode" presStyleCnt="0"/>
      <dgm:spPr/>
    </dgm:pt>
    <dgm:pt modelId="{70F4DB2C-D347-4402-B9A6-596BED6250C7}" type="pres">
      <dgm:prSet presAssocID="{3A2E8BA4-E8C7-4811-A827-FFD83C4BD08B}" presName="bgRect" presStyleLbl="bgShp" presStyleIdx="0" presStyleCnt="4"/>
      <dgm:spPr/>
    </dgm:pt>
    <dgm:pt modelId="{EBBCACC2-08C9-46CB-84D3-B11E06F2E9E0}" type="pres">
      <dgm:prSet presAssocID="{3A2E8BA4-E8C7-4811-A827-FFD83C4BD08B}" presName="iconRect" presStyleLbl="node1" presStyleIdx="0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164392CA-B445-4C8C-BC64-A035B7C35305}" type="pres">
      <dgm:prSet presAssocID="{3A2E8BA4-E8C7-4811-A827-FFD83C4BD08B}" presName="spaceRect" presStyleCnt="0"/>
      <dgm:spPr/>
    </dgm:pt>
    <dgm:pt modelId="{1F77148F-58AA-418B-9D41-4919C6E3D7A7}" type="pres">
      <dgm:prSet presAssocID="{3A2E8BA4-E8C7-4811-A827-FFD83C4BD08B}" presName="parTx" presStyleLbl="revTx" presStyleIdx="0" presStyleCnt="4">
        <dgm:presLayoutVars>
          <dgm:chMax val="0"/>
          <dgm:chPref val="0"/>
        </dgm:presLayoutVars>
      </dgm:prSet>
      <dgm:spPr/>
    </dgm:pt>
    <dgm:pt modelId="{193B9BF7-BDC1-43F7-9618-DC9CD93DD548}" type="pres">
      <dgm:prSet presAssocID="{C9AE0E99-F95D-45BA-9011-3130587D6F3C}" presName="sibTrans" presStyleCnt="0"/>
      <dgm:spPr/>
    </dgm:pt>
    <dgm:pt modelId="{8F9CBB46-4A4D-490B-93A1-449B2F78831C}" type="pres">
      <dgm:prSet presAssocID="{1FCCFE98-E9CA-4ED5-8840-29B9A0259EFA}" presName="compNode" presStyleCnt="0"/>
      <dgm:spPr/>
    </dgm:pt>
    <dgm:pt modelId="{1840563B-6CEE-45B7-A3E1-89223F97E1B5}" type="pres">
      <dgm:prSet presAssocID="{1FCCFE98-E9CA-4ED5-8840-29B9A0259EFA}" presName="bgRect" presStyleLbl="bgShp" presStyleIdx="1" presStyleCnt="4"/>
      <dgm:spPr/>
    </dgm:pt>
    <dgm:pt modelId="{37671BF2-D22B-46D9-8D86-2FA052F36229}" type="pres">
      <dgm:prSet presAssocID="{1FCCFE98-E9CA-4ED5-8840-29B9A0259EFA}" presName="iconRect" presStyleLbl="node1" presStyleIdx="1" presStyleCnt="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oup Brainstorm"/>
        </a:ext>
      </dgm:extLst>
    </dgm:pt>
    <dgm:pt modelId="{EA6E2EAC-9602-4B68-923A-87275CD526FB}" type="pres">
      <dgm:prSet presAssocID="{1FCCFE98-E9CA-4ED5-8840-29B9A0259EFA}" presName="spaceRect" presStyleCnt="0"/>
      <dgm:spPr/>
    </dgm:pt>
    <dgm:pt modelId="{53C92309-209A-4A58-BE9B-D95C9351C727}" type="pres">
      <dgm:prSet presAssocID="{1FCCFE98-E9CA-4ED5-8840-29B9A0259EFA}" presName="parTx" presStyleLbl="revTx" presStyleIdx="1" presStyleCnt="4">
        <dgm:presLayoutVars>
          <dgm:chMax val="0"/>
          <dgm:chPref val="0"/>
        </dgm:presLayoutVars>
      </dgm:prSet>
      <dgm:spPr/>
    </dgm:pt>
    <dgm:pt modelId="{BA6B1E7A-EC0C-4131-9D8C-D6803ECD0D8C}" type="pres">
      <dgm:prSet presAssocID="{ACB5EFAA-8F7F-409A-B0D8-0A0FDC26139A}" presName="sibTrans" presStyleCnt="0"/>
      <dgm:spPr/>
    </dgm:pt>
    <dgm:pt modelId="{A46FE6F5-035A-4379-8A90-0AF711BD2A00}" type="pres">
      <dgm:prSet presAssocID="{EFB48584-3F2A-41EA-BFF3-23F7551282EE}" presName="compNode" presStyleCnt="0"/>
      <dgm:spPr/>
    </dgm:pt>
    <dgm:pt modelId="{8FFFE18B-B91E-4D88-8ED1-9125A3DE1B10}" type="pres">
      <dgm:prSet presAssocID="{EFB48584-3F2A-41EA-BFF3-23F7551282EE}" presName="bgRect" presStyleLbl="bgShp" presStyleIdx="2" presStyleCnt="4"/>
      <dgm:spPr/>
    </dgm:pt>
    <dgm:pt modelId="{9F070E37-CDA5-4C98-BEA1-6CC4E6B968FE}" type="pres">
      <dgm:prSet presAssocID="{EFB48584-3F2A-41EA-BFF3-23F7551282EE}" presName="iconRect" presStyleLbl="node1" presStyleIdx="2" presStyleCnt="4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ight Bulb and Pencil"/>
        </a:ext>
      </dgm:extLst>
    </dgm:pt>
    <dgm:pt modelId="{64B09DF0-3522-47D8-B01C-39103692C928}" type="pres">
      <dgm:prSet presAssocID="{EFB48584-3F2A-41EA-BFF3-23F7551282EE}" presName="spaceRect" presStyleCnt="0"/>
      <dgm:spPr/>
    </dgm:pt>
    <dgm:pt modelId="{0449D0E8-2384-44CF-8968-77EADACA5C02}" type="pres">
      <dgm:prSet presAssocID="{EFB48584-3F2A-41EA-BFF3-23F7551282EE}" presName="parTx" presStyleLbl="revTx" presStyleIdx="2" presStyleCnt="4">
        <dgm:presLayoutVars>
          <dgm:chMax val="0"/>
          <dgm:chPref val="0"/>
        </dgm:presLayoutVars>
      </dgm:prSet>
      <dgm:spPr/>
    </dgm:pt>
    <dgm:pt modelId="{AD18F858-2D04-CF47-BC0E-ACCF1CFB7B08}" type="pres">
      <dgm:prSet presAssocID="{0B78BE9F-703E-4C47-A34A-02DA12BB1CA2}" presName="sibTrans" presStyleCnt="0"/>
      <dgm:spPr/>
    </dgm:pt>
    <dgm:pt modelId="{E1B4B6A1-5920-974A-A27D-2B90CBA1809E}" type="pres">
      <dgm:prSet presAssocID="{C34E1E9B-A411-024A-9A9A-3A1A5A52471D}" presName="compNode" presStyleCnt="0"/>
      <dgm:spPr/>
    </dgm:pt>
    <dgm:pt modelId="{38EE6839-C7B1-0342-A1A5-E4FE0F724467}" type="pres">
      <dgm:prSet presAssocID="{C34E1E9B-A411-024A-9A9A-3A1A5A52471D}" presName="bgRect" presStyleLbl="bgShp" presStyleIdx="3" presStyleCnt="4"/>
      <dgm:spPr/>
    </dgm:pt>
    <dgm:pt modelId="{E17BB57A-ECAE-2744-A19E-66C03706B711}" type="pres">
      <dgm:prSet presAssocID="{C34E1E9B-A411-024A-9A9A-3A1A5A52471D}" presName="iconRect" presStyleLbl="node1" presStyleIdx="3" presStyleCnt="4"/>
      <dgm:spPr>
        <a:blipFill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a:blipFill>
      </dgm:spPr>
    </dgm:pt>
    <dgm:pt modelId="{A0D4FE48-8426-7F43-A2A7-C868CBBC6114}" type="pres">
      <dgm:prSet presAssocID="{C34E1E9B-A411-024A-9A9A-3A1A5A52471D}" presName="spaceRect" presStyleCnt="0"/>
      <dgm:spPr/>
    </dgm:pt>
    <dgm:pt modelId="{CCC88D6F-BB52-A543-9707-592DAE0EDB15}" type="pres">
      <dgm:prSet presAssocID="{C34E1E9B-A411-024A-9A9A-3A1A5A52471D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7782CD2B-1311-4BD5-BFE4-34EFB9E96352}" srcId="{C48171B1-A064-4B09-8EC7-8787028FE7C5}" destId="{3A2E8BA4-E8C7-4811-A827-FFD83C4BD08B}" srcOrd="0" destOrd="0" parTransId="{EEA19EC5-DBC7-4EAF-AFEB-06BD2AC84C4F}" sibTransId="{C9AE0E99-F95D-45BA-9011-3130587D6F3C}"/>
    <dgm:cxn modelId="{12DA222F-2919-FD41-A9A0-4E1B6B94986D}" type="presOf" srcId="{C34E1E9B-A411-024A-9A9A-3A1A5A52471D}" destId="{CCC88D6F-BB52-A543-9707-592DAE0EDB15}" srcOrd="0" destOrd="0" presId="urn:microsoft.com/office/officeart/2018/2/layout/IconVerticalSolidList"/>
    <dgm:cxn modelId="{DF2A104C-1EF6-413E-9509-3AE79C817B3C}" type="presOf" srcId="{1FCCFE98-E9CA-4ED5-8840-29B9A0259EFA}" destId="{53C92309-209A-4A58-BE9B-D95C9351C727}" srcOrd="0" destOrd="0" presId="urn:microsoft.com/office/officeart/2018/2/layout/IconVerticalSolidList"/>
    <dgm:cxn modelId="{39915075-8BB3-4277-A7DF-59B242A33652}" srcId="{C48171B1-A064-4B09-8EC7-8787028FE7C5}" destId="{EFB48584-3F2A-41EA-BFF3-23F7551282EE}" srcOrd="2" destOrd="0" parTransId="{C0BEC5BE-8794-4893-996D-BFA359BA51ED}" sibTransId="{0B78BE9F-703E-4C47-A34A-02DA12BB1CA2}"/>
    <dgm:cxn modelId="{82EC1D88-9EAB-4E68-BD17-57B0176C731E}" srcId="{C48171B1-A064-4B09-8EC7-8787028FE7C5}" destId="{1FCCFE98-E9CA-4ED5-8840-29B9A0259EFA}" srcOrd="1" destOrd="0" parTransId="{C2313EB9-E55A-4A05-B0EA-FB4A27A645DE}" sibTransId="{ACB5EFAA-8F7F-409A-B0D8-0A0FDC26139A}"/>
    <dgm:cxn modelId="{1F65A99F-9F4D-4D8B-A7BB-CEBF277F8DB2}" type="presOf" srcId="{3A2E8BA4-E8C7-4811-A827-FFD83C4BD08B}" destId="{1F77148F-58AA-418B-9D41-4919C6E3D7A7}" srcOrd="0" destOrd="0" presId="urn:microsoft.com/office/officeart/2018/2/layout/IconVerticalSolidList"/>
    <dgm:cxn modelId="{6BE059BB-6D4D-48B8-8B50-E7A17EFADA10}" type="presOf" srcId="{C48171B1-A064-4B09-8EC7-8787028FE7C5}" destId="{A525F538-3C6E-4AD5-BFD3-9136BF89A4BF}" srcOrd="0" destOrd="0" presId="urn:microsoft.com/office/officeart/2018/2/layout/IconVerticalSolidList"/>
    <dgm:cxn modelId="{22AA06D3-4D5C-9044-B772-32829C260EC8}" srcId="{C48171B1-A064-4B09-8EC7-8787028FE7C5}" destId="{C34E1E9B-A411-024A-9A9A-3A1A5A52471D}" srcOrd="3" destOrd="0" parTransId="{EFFEDF9C-1F9D-1B4E-AB3B-3B6CE83D0B7E}" sibTransId="{D28CD63E-3F08-BA4E-AAE8-876BB71670DB}"/>
    <dgm:cxn modelId="{74A999FF-ECA4-4036-84AC-019F9FBBD6BD}" type="presOf" srcId="{EFB48584-3F2A-41EA-BFF3-23F7551282EE}" destId="{0449D0E8-2384-44CF-8968-77EADACA5C02}" srcOrd="0" destOrd="0" presId="urn:microsoft.com/office/officeart/2018/2/layout/IconVerticalSolidList"/>
    <dgm:cxn modelId="{4DCC3C25-24B7-4481-B307-A6078DA058D2}" type="presParOf" srcId="{A525F538-3C6E-4AD5-BFD3-9136BF89A4BF}" destId="{EB7377E2-C90D-4FFF-AAE4-4BC5AC50DC7A}" srcOrd="0" destOrd="0" presId="urn:microsoft.com/office/officeart/2018/2/layout/IconVerticalSolidList"/>
    <dgm:cxn modelId="{D2E5B69A-ADD2-40EA-A936-598FF00E73C1}" type="presParOf" srcId="{EB7377E2-C90D-4FFF-AAE4-4BC5AC50DC7A}" destId="{70F4DB2C-D347-4402-B9A6-596BED6250C7}" srcOrd="0" destOrd="0" presId="urn:microsoft.com/office/officeart/2018/2/layout/IconVerticalSolidList"/>
    <dgm:cxn modelId="{08F4C4EE-7BF0-4AD6-AF85-7192B8752A3E}" type="presParOf" srcId="{EB7377E2-C90D-4FFF-AAE4-4BC5AC50DC7A}" destId="{EBBCACC2-08C9-46CB-84D3-B11E06F2E9E0}" srcOrd="1" destOrd="0" presId="urn:microsoft.com/office/officeart/2018/2/layout/IconVerticalSolidList"/>
    <dgm:cxn modelId="{A35AFE72-467F-46F3-9C83-D77A455B34EC}" type="presParOf" srcId="{EB7377E2-C90D-4FFF-AAE4-4BC5AC50DC7A}" destId="{164392CA-B445-4C8C-BC64-A035B7C35305}" srcOrd="2" destOrd="0" presId="urn:microsoft.com/office/officeart/2018/2/layout/IconVerticalSolidList"/>
    <dgm:cxn modelId="{2628F79C-7182-4C78-A92A-D8EAC61E9EDA}" type="presParOf" srcId="{EB7377E2-C90D-4FFF-AAE4-4BC5AC50DC7A}" destId="{1F77148F-58AA-418B-9D41-4919C6E3D7A7}" srcOrd="3" destOrd="0" presId="urn:microsoft.com/office/officeart/2018/2/layout/IconVerticalSolidList"/>
    <dgm:cxn modelId="{E95C6992-6A54-4C07-9006-4005A2D3D6A8}" type="presParOf" srcId="{A525F538-3C6E-4AD5-BFD3-9136BF89A4BF}" destId="{193B9BF7-BDC1-43F7-9618-DC9CD93DD548}" srcOrd="1" destOrd="0" presId="urn:microsoft.com/office/officeart/2018/2/layout/IconVerticalSolidList"/>
    <dgm:cxn modelId="{09F0C1A9-61E1-4C01-8091-84E02FF5A385}" type="presParOf" srcId="{A525F538-3C6E-4AD5-BFD3-9136BF89A4BF}" destId="{8F9CBB46-4A4D-490B-93A1-449B2F78831C}" srcOrd="2" destOrd="0" presId="urn:microsoft.com/office/officeart/2018/2/layout/IconVerticalSolidList"/>
    <dgm:cxn modelId="{C7EC8E6E-DA2F-4CEF-8389-A9585EC98B2A}" type="presParOf" srcId="{8F9CBB46-4A4D-490B-93A1-449B2F78831C}" destId="{1840563B-6CEE-45B7-A3E1-89223F97E1B5}" srcOrd="0" destOrd="0" presId="urn:microsoft.com/office/officeart/2018/2/layout/IconVerticalSolidList"/>
    <dgm:cxn modelId="{B1890802-A318-4060-94B7-E839F9243284}" type="presParOf" srcId="{8F9CBB46-4A4D-490B-93A1-449B2F78831C}" destId="{37671BF2-D22B-46D9-8D86-2FA052F36229}" srcOrd="1" destOrd="0" presId="urn:microsoft.com/office/officeart/2018/2/layout/IconVerticalSolidList"/>
    <dgm:cxn modelId="{1F9F936D-45B7-41C2-9C64-75259317DE83}" type="presParOf" srcId="{8F9CBB46-4A4D-490B-93A1-449B2F78831C}" destId="{EA6E2EAC-9602-4B68-923A-87275CD526FB}" srcOrd="2" destOrd="0" presId="urn:microsoft.com/office/officeart/2018/2/layout/IconVerticalSolidList"/>
    <dgm:cxn modelId="{A0FF3F60-968D-4B71-A725-FEF54C5B3158}" type="presParOf" srcId="{8F9CBB46-4A4D-490B-93A1-449B2F78831C}" destId="{53C92309-209A-4A58-BE9B-D95C9351C727}" srcOrd="3" destOrd="0" presId="urn:microsoft.com/office/officeart/2018/2/layout/IconVerticalSolidList"/>
    <dgm:cxn modelId="{EC28F767-5CC4-4108-B2D2-AE16EC64D924}" type="presParOf" srcId="{A525F538-3C6E-4AD5-BFD3-9136BF89A4BF}" destId="{BA6B1E7A-EC0C-4131-9D8C-D6803ECD0D8C}" srcOrd="3" destOrd="0" presId="urn:microsoft.com/office/officeart/2018/2/layout/IconVerticalSolidList"/>
    <dgm:cxn modelId="{AF6E79A6-F3FA-4F14-B290-4FB87CA20B59}" type="presParOf" srcId="{A525F538-3C6E-4AD5-BFD3-9136BF89A4BF}" destId="{A46FE6F5-035A-4379-8A90-0AF711BD2A00}" srcOrd="4" destOrd="0" presId="urn:microsoft.com/office/officeart/2018/2/layout/IconVerticalSolidList"/>
    <dgm:cxn modelId="{F762A528-B8C8-490C-9140-E0A41A9F2130}" type="presParOf" srcId="{A46FE6F5-035A-4379-8A90-0AF711BD2A00}" destId="{8FFFE18B-B91E-4D88-8ED1-9125A3DE1B10}" srcOrd="0" destOrd="0" presId="urn:microsoft.com/office/officeart/2018/2/layout/IconVerticalSolidList"/>
    <dgm:cxn modelId="{52FE7835-0323-46B2-AD5C-3E0115C573E0}" type="presParOf" srcId="{A46FE6F5-035A-4379-8A90-0AF711BD2A00}" destId="{9F070E37-CDA5-4C98-BEA1-6CC4E6B968FE}" srcOrd="1" destOrd="0" presId="urn:microsoft.com/office/officeart/2018/2/layout/IconVerticalSolidList"/>
    <dgm:cxn modelId="{ED48FFBE-5365-465E-9E2C-3789E8BD4FB4}" type="presParOf" srcId="{A46FE6F5-035A-4379-8A90-0AF711BD2A00}" destId="{64B09DF0-3522-47D8-B01C-39103692C928}" srcOrd="2" destOrd="0" presId="urn:microsoft.com/office/officeart/2018/2/layout/IconVerticalSolidList"/>
    <dgm:cxn modelId="{F7D9B786-0D2F-4805-8F4F-84CB22E32D9B}" type="presParOf" srcId="{A46FE6F5-035A-4379-8A90-0AF711BD2A00}" destId="{0449D0E8-2384-44CF-8968-77EADACA5C02}" srcOrd="3" destOrd="0" presId="urn:microsoft.com/office/officeart/2018/2/layout/IconVerticalSolidList"/>
    <dgm:cxn modelId="{887CC541-3057-9F45-860F-2FE53A2F4794}" type="presParOf" srcId="{A525F538-3C6E-4AD5-BFD3-9136BF89A4BF}" destId="{AD18F858-2D04-CF47-BC0E-ACCF1CFB7B08}" srcOrd="5" destOrd="0" presId="urn:microsoft.com/office/officeart/2018/2/layout/IconVerticalSolidList"/>
    <dgm:cxn modelId="{9E37D4FA-6C5D-1640-9AB9-3DD02DA77CAD}" type="presParOf" srcId="{A525F538-3C6E-4AD5-BFD3-9136BF89A4BF}" destId="{E1B4B6A1-5920-974A-A27D-2B90CBA1809E}" srcOrd="6" destOrd="0" presId="urn:microsoft.com/office/officeart/2018/2/layout/IconVerticalSolidList"/>
    <dgm:cxn modelId="{C50CB3ED-D93E-3242-8F18-792D823C7786}" type="presParOf" srcId="{E1B4B6A1-5920-974A-A27D-2B90CBA1809E}" destId="{38EE6839-C7B1-0342-A1A5-E4FE0F724467}" srcOrd="0" destOrd="0" presId="urn:microsoft.com/office/officeart/2018/2/layout/IconVerticalSolidList"/>
    <dgm:cxn modelId="{D4A11DE6-1C50-5842-8A70-3AB18BA14018}" type="presParOf" srcId="{E1B4B6A1-5920-974A-A27D-2B90CBA1809E}" destId="{E17BB57A-ECAE-2744-A19E-66C03706B711}" srcOrd="1" destOrd="0" presId="urn:microsoft.com/office/officeart/2018/2/layout/IconVerticalSolidList"/>
    <dgm:cxn modelId="{761BE6D9-1DA2-8F44-AE1F-B66E03C73962}" type="presParOf" srcId="{E1B4B6A1-5920-974A-A27D-2B90CBA1809E}" destId="{A0D4FE48-8426-7F43-A2A7-C868CBBC6114}" srcOrd="2" destOrd="0" presId="urn:microsoft.com/office/officeart/2018/2/layout/IconVerticalSolidList"/>
    <dgm:cxn modelId="{158A15EC-9454-1947-A794-1ADE38855D58}" type="presParOf" srcId="{E1B4B6A1-5920-974A-A27D-2B90CBA1809E}" destId="{CCC88D6F-BB52-A543-9707-592DAE0EDB15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7931DF-D8A2-A94A-BDF3-8BAF3825DEA1}">
      <dsp:nvSpPr>
        <dsp:cNvPr id="0" name=""/>
        <dsp:cNvSpPr/>
      </dsp:nvSpPr>
      <dsp:spPr>
        <a:xfrm>
          <a:off x="796339" y="0"/>
          <a:ext cx="2140428" cy="2140428"/>
        </a:xfrm>
        <a:prstGeom prst="ellipse">
          <a:avLst/>
        </a:prstGeom>
        <a:solidFill>
          <a:schemeClr val="accent1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i="0" kern="1200" dirty="0">
              <a:latin typeface="Avenir Black" panose="02000503020000020003" pitchFamily="2" charset="0"/>
            </a:rPr>
            <a:t>Total ET</a:t>
          </a:r>
          <a:br>
            <a:rPr lang="en-US" sz="1800" b="1" i="0" kern="1200" dirty="0">
              <a:latin typeface="Avenir Light" panose="020B0402020203020204" pitchFamily="34" charset="77"/>
            </a:rPr>
          </a:br>
          <a:r>
            <a:rPr lang="en-US" sz="1800" b="0" i="1" kern="1200" dirty="0">
              <a:latin typeface="Avenir Light" panose="020B0402020203020204" pitchFamily="34" charset="77"/>
            </a:rPr>
            <a:t>Error</a:t>
          </a:r>
          <a:r>
            <a:rPr lang="en-US" sz="1800" b="0" i="0" kern="1200" dirty="0">
              <a:latin typeface="Avenir Light" panose="020B0402020203020204" pitchFamily="34" charset="77"/>
            </a:rPr>
            <a:t>: 35 - 49%</a:t>
          </a:r>
          <a:br>
            <a:rPr lang="en-US" sz="1800" b="0" i="0" kern="1200" dirty="0">
              <a:latin typeface="Avenir Light" panose="020B0402020203020204" pitchFamily="34" charset="77"/>
            </a:rPr>
          </a:br>
          <a:r>
            <a:rPr lang="en-US" sz="1800" b="0" i="1" kern="1200" dirty="0">
              <a:latin typeface="Avenir Light" panose="020B0402020203020204" pitchFamily="34" charset="77"/>
            </a:rPr>
            <a:t>r</a:t>
          </a:r>
          <a:r>
            <a:rPr lang="en-US" sz="1800" b="0" i="1" kern="1200" baseline="30000" dirty="0">
              <a:latin typeface="Avenir Light" panose="020B0402020203020204" pitchFamily="34" charset="77"/>
            </a:rPr>
            <a:t>2</a:t>
          </a:r>
          <a:r>
            <a:rPr lang="en-US" sz="1800" b="0" i="0" kern="1200" dirty="0">
              <a:latin typeface="Avenir Light" panose="020B0402020203020204" pitchFamily="34" charset="77"/>
            </a:rPr>
            <a:t>: 0.61 - 0.75</a:t>
          </a:r>
        </a:p>
      </dsp:txBody>
      <dsp:txXfrm>
        <a:off x="1109797" y="313458"/>
        <a:ext cx="1513512" cy="1513512"/>
      </dsp:txXfrm>
    </dsp:sp>
    <dsp:sp modelId="{23E63AE3-15EB-954A-8DB2-8CA7C95C488B}">
      <dsp:nvSpPr>
        <dsp:cNvPr id="0" name=""/>
        <dsp:cNvSpPr/>
      </dsp:nvSpPr>
      <dsp:spPr>
        <a:xfrm rot="19482930">
          <a:off x="2946691" y="674650"/>
          <a:ext cx="1098140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098140" y="0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37DE73F-F685-4B4B-A0CE-081D64C7202F}">
      <dsp:nvSpPr>
        <dsp:cNvPr id="0" name=""/>
        <dsp:cNvSpPr/>
      </dsp:nvSpPr>
      <dsp:spPr>
        <a:xfrm>
          <a:off x="3943965" y="357487"/>
          <a:ext cx="436027" cy="0"/>
        </a:xfrm>
        <a:prstGeom prst="line">
          <a:avLst/>
        </a:pr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11700CD-CAF6-7543-87BA-83C2486F9E1A}">
      <dsp:nvSpPr>
        <dsp:cNvPr id="0" name=""/>
        <dsp:cNvSpPr/>
      </dsp:nvSpPr>
      <dsp:spPr>
        <a:xfrm>
          <a:off x="4379992" y="1124"/>
          <a:ext cx="3091827" cy="712726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i="0" kern="1200" dirty="0">
              <a:latin typeface="Avenir Black" panose="02000503020000020003" pitchFamily="2" charset="0"/>
            </a:rPr>
            <a:t>Transpiration</a:t>
          </a:r>
          <a:br>
            <a:rPr lang="en-US" sz="1800" b="1" i="0" kern="1200" dirty="0">
              <a:latin typeface="Avenir Light" panose="020B0402020203020204" pitchFamily="34" charset="77"/>
            </a:rPr>
          </a:br>
          <a:r>
            <a:rPr lang="en-US" sz="1400" b="0" i="1" kern="1200" dirty="0">
              <a:latin typeface="Avenir Light" panose="020B0402020203020204" pitchFamily="34" charset="77"/>
            </a:rPr>
            <a:t>Error</a:t>
          </a:r>
          <a:r>
            <a:rPr lang="en-US" sz="1400" b="1" i="0" kern="1200" dirty="0">
              <a:latin typeface="Avenir Light" panose="020B0402020203020204" pitchFamily="34" charset="77"/>
            </a:rPr>
            <a:t>: </a:t>
          </a:r>
          <a:r>
            <a:rPr lang="en-US" sz="1400" b="0" i="0" kern="1200" dirty="0">
              <a:latin typeface="Avenir Light" panose="020B0402020203020204" pitchFamily="34" charset="77"/>
            </a:rPr>
            <a:t>54 - 114%,  </a:t>
          </a:r>
          <a:br>
            <a:rPr lang="en-US" sz="1400" b="0" i="0" kern="1200" dirty="0">
              <a:latin typeface="Avenir Light" panose="020B0402020203020204" pitchFamily="34" charset="77"/>
            </a:rPr>
          </a:br>
          <a:r>
            <a:rPr lang="en-US" sz="1400" b="0" i="1" kern="1200" dirty="0">
              <a:latin typeface="Avenir Light" panose="020B0402020203020204" pitchFamily="34" charset="77"/>
            </a:rPr>
            <a:t>r</a:t>
          </a:r>
          <a:r>
            <a:rPr lang="en-US" sz="1400" b="0" i="1" kern="1200" baseline="30000" dirty="0">
              <a:latin typeface="Avenir Light" panose="020B0402020203020204" pitchFamily="34" charset="77"/>
            </a:rPr>
            <a:t>2</a:t>
          </a:r>
          <a:r>
            <a:rPr lang="en-US" sz="1400" b="0" i="0" kern="1200" dirty="0">
              <a:latin typeface="Avenir Light" panose="020B0402020203020204" pitchFamily="34" charset="77"/>
            </a:rPr>
            <a:t>: 0.33 - 0.55</a:t>
          </a:r>
        </a:p>
      </dsp:txBody>
      <dsp:txXfrm>
        <a:off x="4379992" y="1124"/>
        <a:ext cx="3091827" cy="712726"/>
      </dsp:txXfrm>
    </dsp:sp>
    <dsp:sp modelId="{0454C9EC-2C89-8448-BEBA-5FED5FD922A4}">
      <dsp:nvSpPr>
        <dsp:cNvPr id="0" name=""/>
        <dsp:cNvSpPr/>
      </dsp:nvSpPr>
      <dsp:spPr>
        <a:xfrm>
          <a:off x="3047559" y="1070214"/>
          <a:ext cx="896405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896405" y="0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6C32C77-1785-DA47-A442-9E707CC41FB6}">
      <dsp:nvSpPr>
        <dsp:cNvPr id="0" name=""/>
        <dsp:cNvSpPr/>
      </dsp:nvSpPr>
      <dsp:spPr>
        <a:xfrm>
          <a:off x="3943965" y="1070214"/>
          <a:ext cx="436027" cy="0"/>
        </a:xfrm>
        <a:prstGeom prst="line">
          <a:avLst/>
        </a:pr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DCDE92D-35E2-3E4E-9E95-D80EB07B079E}">
      <dsp:nvSpPr>
        <dsp:cNvPr id="0" name=""/>
        <dsp:cNvSpPr/>
      </dsp:nvSpPr>
      <dsp:spPr>
        <a:xfrm>
          <a:off x="4379992" y="713850"/>
          <a:ext cx="3091827" cy="712726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i="0" kern="1200" dirty="0">
              <a:latin typeface="Avenir Black" panose="02000503020000020003" pitchFamily="2" charset="0"/>
            </a:rPr>
            <a:t>Evaporation</a:t>
          </a:r>
          <a:br>
            <a:rPr lang="en-US" sz="1800" b="1" i="0" kern="1200" dirty="0">
              <a:latin typeface="Avenir Light" panose="020B0402020203020204" pitchFamily="34" charset="77"/>
            </a:rPr>
          </a:br>
          <a:r>
            <a:rPr lang="en-US" sz="1400" b="0" i="1" kern="1200" dirty="0">
              <a:latin typeface="Avenir Light" panose="020B0402020203020204" pitchFamily="34" charset="77"/>
            </a:rPr>
            <a:t>Error</a:t>
          </a:r>
          <a:r>
            <a:rPr lang="en-US" sz="1400" b="0" i="0" kern="1200" dirty="0">
              <a:latin typeface="Avenir Light" panose="020B0402020203020204" pitchFamily="34" charset="77"/>
            </a:rPr>
            <a:t>: 90 - 114%, </a:t>
          </a:r>
          <a:br>
            <a:rPr lang="en-US" sz="1400" b="0" i="0" kern="1200" dirty="0">
              <a:latin typeface="Avenir Light" panose="020B0402020203020204" pitchFamily="34" charset="77"/>
            </a:rPr>
          </a:br>
          <a:r>
            <a:rPr lang="en-US" sz="1400" b="0" i="1" kern="1200" dirty="0">
              <a:latin typeface="Avenir Light" panose="020B0402020203020204" pitchFamily="34" charset="77"/>
            </a:rPr>
            <a:t>r</a:t>
          </a:r>
          <a:r>
            <a:rPr lang="en-US" sz="1400" b="0" i="1" kern="1200" baseline="30000" dirty="0">
              <a:latin typeface="Avenir Light" panose="020B0402020203020204" pitchFamily="34" charset="77"/>
            </a:rPr>
            <a:t>2</a:t>
          </a:r>
          <a:r>
            <a:rPr lang="en-US" sz="1400" b="0" i="0" kern="1200" dirty="0">
              <a:latin typeface="Avenir Light" panose="020B0402020203020204" pitchFamily="34" charset="77"/>
            </a:rPr>
            <a:t>: 0.14 - 0.25</a:t>
          </a:r>
        </a:p>
      </dsp:txBody>
      <dsp:txXfrm>
        <a:off x="4379992" y="713850"/>
        <a:ext cx="3091827" cy="712726"/>
      </dsp:txXfrm>
    </dsp:sp>
    <dsp:sp modelId="{DA3A309E-7ADE-C048-84B2-2D223BA76C2D}">
      <dsp:nvSpPr>
        <dsp:cNvPr id="0" name=""/>
        <dsp:cNvSpPr/>
      </dsp:nvSpPr>
      <dsp:spPr>
        <a:xfrm rot="2117070">
          <a:off x="2946691" y="1465777"/>
          <a:ext cx="1098140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098140" y="0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2FCCC94-2D2B-A14C-BD2F-47C7057753EA}">
      <dsp:nvSpPr>
        <dsp:cNvPr id="0" name=""/>
        <dsp:cNvSpPr/>
      </dsp:nvSpPr>
      <dsp:spPr>
        <a:xfrm>
          <a:off x="3943965" y="1782940"/>
          <a:ext cx="436027" cy="0"/>
        </a:xfrm>
        <a:prstGeom prst="line">
          <a:avLst/>
        </a:pr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D930A5B-FF1D-1A4A-9577-BDC13B6A30CB}">
      <dsp:nvSpPr>
        <dsp:cNvPr id="0" name=""/>
        <dsp:cNvSpPr/>
      </dsp:nvSpPr>
      <dsp:spPr>
        <a:xfrm>
          <a:off x="4379992" y="1426577"/>
          <a:ext cx="3091827" cy="712726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i="0" kern="1200" dirty="0">
              <a:latin typeface="Avenir Black" panose="02000503020000020003" pitchFamily="2" charset="0"/>
            </a:rPr>
            <a:t>Interception</a:t>
          </a:r>
          <a:br>
            <a:rPr lang="en-US" sz="1800" b="1" i="0" kern="1200" dirty="0">
              <a:latin typeface="Avenir Light" panose="020B0402020203020204" pitchFamily="34" charset="77"/>
            </a:rPr>
          </a:br>
          <a:r>
            <a:rPr lang="en-US" sz="1400" b="0" i="1" kern="1200" dirty="0">
              <a:latin typeface="Avenir Light" panose="020B0402020203020204" pitchFamily="34" charset="77"/>
            </a:rPr>
            <a:t>Error</a:t>
          </a:r>
          <a:r>
            <a:rPr lang="en-US" sz="1400" b="0" i="0" kern="1200" dirty="0">
              <a:latin typeface="Avenir Light" panose="020B0402020203020204" pitchFamily="34" charset="77"/>
            </a:rPr>
            <a:t>:  62 - 181%, </a:t>
          </a:r>
          <a:br>
            <a:rPr lang="en-US" sz="1400" b="0" i="0" kern="1200" dirty="0">
              <a:latin typeface="Avenir Light" panose="020B0402020203020204" pitchFamily="34" charset="77"/>
            </a:rPr>
          </a:br>
          <a:r>
            <a:rPr lang="en-US" sz="1400" b="0" i="1" kern="1200" dirty="0">
              <a:latin typeface="Avenir Light" panose="020B0402020203020204" pitchFamily="34" charset="77"/>
            </a:rPr>
            <a:t>r</a:t>
          </a:r>
          <a:r>
            <a:rPr lang="en-US" sz="1400" b="0" i="1" kern="1200" baseline="30000" dirty="0">
              <a:latin typeface="Avenir Light" panose="020B0402020203020204" pitchFamily="34" charset="77"/>
            </a:rPr>
            <a:t>2</a:t>
          </a:r>
          <a:r>
            <a:rPr lang="en-US" sz="1400" b="0" i="0" kern="1200" dirty="0">
              <a:latin typeface="Avenir Light" panose="020B0402020203020204" pitchFamily="34" charset="77"/>
            </a:rPr>
            <a:t>: 0.39 - 0.85</a:t>
          </a:r>
        </a:p>
      </dsp:txBody>
      <dsp:txXfrm>
        <a:off x="4379992" y="1426577"/>
        <a:ext cx="3091827" cy="71272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209C2E-F462-4358-884B-E34BF2BD1882}">
      <dsp:nvSpPr>
        <dsp:cNvPr id="0" name=""/>
        <dsp:cNvSpPr/>
      </dsp:nvSpPr>
      <dsp:spPr>
        <a:xfrm>
          <a:off x="0" y="3810"/>
          <a:ext cx="7728267" cy="81166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DEFF6E-DA71-4F92-8846-BF10B3540725}">
      <dsp:nvSpPr>
        <dsp:cNvPr id="0" name=""/>
        <dsp:cNvSpPr/>
      </dsp:nvSpPr>
      <dsp:spPr>
        <a:xfrm>
          <a:off x="245529" y="186435"/>
          <a:ext cx="446417" cy="44641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D974C18-FF9E-4E47-9624-6C38F563F475}">
      <dsp:nvSpPr>
        <dsp:cNvPr id="0" name=""/>
        <dsp:cNvSpPr/>
      </dsp:nvSpPr>
      <dsp:spPr>
        <a:xfrm>
          <a:off x="937476" y="3810"/>
          <a:ext cx="6790790" cy="8116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902" tIns="85902" rIns="85902" bIns="85902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0" kern="1200" dirty="0"/>
            <a:t>More information about the</a:t>
          </a:r>
          <a:br>
            <a:rPr lang="en-US" sz="1900" kern="1200" dirty="0"/>
          </a:br>
          <a:r>
            <a:rPr lang="en-US" sz="1900" b="1" kern="1200" dirty="0"/>
            <a:t>P model</a:t>
          </a:r>
        </a:p>
      </dsp:txBody>
      <dsp:txXfrm>
        <a:off x="937476" y="3810"/>
        <a:ext cx="6790790" cy="811668"/>
      </dsp:txXfrm>
    </dsp:sp>
    <dsp:sp modelId="{907E2C85-3965-A040-A393-E7D4555769C9}">
      <dsp:nvSpPr>
        <dsp:cNvPr id="0" name=""/>
        <dsp:cNvSpPr/>
      </dsp:nvSpPr>
      <dsp:spPr>
        <a:xfrm>
          <a:off x="0" y="1018395"/>
          <a:ext cx="7728267" cy="81166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048A6D-CC18-354E-B427-72B6A0B89187}">
      <dsp:nvSpPr>
        <dsp:cNvPr id="0" name=""/>
        <dsp:cNvSpPr/>
      </dsp:nvSpPr>
      <dsp:spPr>
        <a:xfrm>
          <a:off x="245529" y="1201021"/>
          <a:ext cx="446417" cy="44641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0795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7279A23-591C-5A4C-B671-DD302C849359}">
      <dsp:nvSpPr>
        <dsp:cNvPr id="0" name=""/>
        <dsp:cNvSpPr/>
      </dsp:nvSpPr>
      <dsp:spPr>
        <a:xfrm>
          <a:off x="937476" y="1018395"/>
          <a:ext cx="6790790" cy="8116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902" tIns="85902" rIns="85902" bIns="85902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/>
            <a:t>Preliminary results: </a:t>
          </a:r>
          <a:r>
            <a:rPr lang="en-US" sz="1900" b="0" kern="1200" dirty="0"/>
            <a:t>Simultaneous prediction of Transpiration (T) &amp; Global Primary Production (GPP)</a:t>
          </a:r>
        </a:p>
      </dsp:txBody>
      <dsp:txXfrm>
        <a:off x="937476" y="1018395"/>
        <a:ext cx="6790790" cy="811668"/>
      </dsp:txXfrm>
    </dsp:sp>
    <dsp:sp modelId="{BA93C06C-11F2-4D7E-94C0-445A4419A9DE}">
      <dsp:nvSpPr>
        <dsp:cNvPr id="0" name=""/>
        <dsp:cNvSpPr/>
      </dsp:nvSpPr>
      <dsp:spPr>
        <a:xfrm>
          <a:off x="0" y="2032980"/>
          <a:ext cx="7728267" cy="81166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2ADBE6-3C31-467B-8DC8-A4EF05D99E5A}">
      <dsp:nvSpPr>
        <dsp:cNvPr id="0" name=""/>
        <dsp:cNvSpPr/>
      </dsp:nvSpPr>
      <dsp:spPr>
        <a:xfrm>
          <a:off x="245529" y="2215606"/>
          <a:ext cx="446417" cy="44641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252C2B-987C-4FF4-B2C3-D2041A05A590}">
      <dsp:nvSpPr>
        <dsp:cNvPr id="0" name=""/>
        <dsp:cNvSpPr/>
      </dsp:nvSpPr>
      <dsp:spPr>
        <a:xfrm>
          <a:off x="937476" y="2032980"/>
          <a:ext cx="6790790" cy="8116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902" tIns="85902" rIns="85902" bIns="85902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/>
            <a:t>Next steps </a:t>
          </a:r>
          <a:r>
            <a:rPr lang="en-US" sz="1900" b="0" kern="1200" dirty="0"/>
            <a:t>in this research</a:t>
          </a:r>
        </a:p>
      </dsp:txBody>
      <dsp:txXfrm>
        <a:off x="937476" y="2032980"/>
        <a:ext cx="6790790" cy="811668"/>
      </dsp:txXfrm>
    </dsp:sp>
    <dsp:sp modelId="{C37D2263-DBC5-4645-B734-6D1D94FFBC89}">
      <dsp:nvSpPr>
        <dsp:cNvPr id="0" name=""/>
        <dsp:cNvSpPr/>
      </dsp:nvSpPr>
      <dsp:spPr>
        <a:xfrm>
          <a:off x="0" y="3047566"/>
          <a:ext cx="7728267" cy="81166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3A2099-0197-46F7-B5A5-504D30898F1B}">
      <dsp:nvSpPr>
        <dsp:cNvPr id="0" name=""/>
        <dsp:cNvSpPr/>
      </dsp:nvSpPr>
      <dsp:spPr>
        <a:xfrm>
          <a:off x="245529" y="3230191"/>
          <a:ext cx="446417" cy="446417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D7A313-5AAF-4D88-8BC6-E616C236F8E0}">
      <dsp:nvSpPr>
        <dsp:cNvPr id="0" name=""/>
        <dsp:cNvSpPr/>
      </dsp:nvSpPr>
      <dsp:spPr>
        <a:xfrm>
          <a:off x="937476" y="3047566"/>
          <a:ext cx="6790790" cy="8116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902" tIns="85902" rIns="85902" bIns="85902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/>
            <a:t>Limitations</a:t>
          </a:r>
          <a:r>
            <a:rPr lang="en-US" sz="1900" kern="1200" dirty="0"/>
            <a:t> </a:t>
          </a:r>
        </a:p>
      </dsp:txBody>
      <dsp:txXfrm>
        <a:off x="937476" y="3047566"/>
        <a:ext cx="6790790" cy="811668"/>
      </dsp:txXfrm>
    </dsp:sp>
    <dsp:sp modelId="{C6D772CD-2131-1849-B314-69ADC6DA1275}">
      <dsp:nvSpPr>
        <dsp:cNvPr id="0" name=""/>
        <dsp:cNvSpPr/>
      </dsp:nvSpPr>
      <dsp:spPr>
        <a:xfrm>
          <a:off x="0" y="4062151"/>
          <a:ext cx="7728267" cy="81166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D1873C-2045-0745-B189-5060D024E439}">
      <dsp:nvSpPr>
        <dsp:cNvPr id="0" name=""/>
        <dsp:cNvSpPr/>
      </dsp:nvSpPr>
      <dsp:spPr>
        <a:xfrm>
          <a:off x="245529" y="4244776"/>
          <a:ext cx="446417" cy="446417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10795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F760F4-B813-9A42-9946-6C3B0AC19E08}">
      <dsp:nvSpPr>
        <dsp:cNvPr id="0" name=""/>
        <dsp:cNvSpPr/>
      </dsp:nvSpPr>
      <dsp:spPr>
        <a:xfrm>
          <a:off x="937476" y="4062151"/>
          <a:ext cx="6790790" cy="8116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902" tIns="85902" rIns="85902" bIns="85902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The P Model </a:t>
          </a:r>
          <a:r>
            <a:rPr lang="en-US" sz="1900" b="1" kern="1200" dirty="0"/>
            <a:t>Team</a:t>
          </a:r>
          <a:r>
            <a:rPr lang="en-US" sz="1900" kern="1200" dirty="0"/>
            <a:t> </a:t>
          </a:r>
        </a:p>
      </dsp:txBody>
      <dsp:txXfrm>
        <a:off x="937476" y="4062151"/>
        <a:ext cx="6790790" cy="81166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EEFEE3-FD55-B844-8230-57367FBBEF34}">
      <dsp:nvSpPr>
        <dsp:cNvPr id="0" name=""/>
        <dsp:cNvSpPr/>
      </dsp:nvSpPr>
      <dsp:spPr>
        <a:xfrm>
          <a:off x="80185" y="168069"/>
          <a:ext cx="2519443" cy="3213575"/>
        </a:xfrm>
        <a:prstGeom prst="round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"/>
              </a:ext>
            </a:extLst>
          </a:blip>
          <a:srcRect/>
          <a:stretch>
            <a:fillRect l="-63000" r="-63000"/>
          </a:stretch>
        </a:blipFill>
        <a:ln w="1079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B6A4B41-D367-164C-BCB8-DA891F2E17D3}">
      <dsp:nvSpPr>
        <dsp:cNvPr id="0" name=""/>
        <dsp:cNvSpPr/>
      </dsp:nvSpPr>
      <dsp:spPr>
        <a:xfrm>
          <a:off x="265156" y="1337020"/>
          <a:ext cx="1939971" cy="1928145"/>
        </a:xfrm>
        <a:prstGeom prst="rect">
          <a:avLst/>
        </a:prstGeom>
        <a:noFill/>
        <a:ln w="10795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260" tIns="48260" rIns="48260" bIns="48260" numCol="1" spcCol="1270" anchor="b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chemeClr val="bg1"/>
              </a:solidFill>
            </a:rPr>
            <a:t>One model to simulate </a:t>
          </a:r>
          <a:br>
            <a:rPr lang="en-US" sz="1900" kern="1200" dirty="0">
              <a:solidFill>
                <a:schemeClr val="bg1"/>
              </a:solidFill>
            </a:rPr>
          </a:br>
          <a:r>
            <a:rPr lang="en-US" sz="1900" b="1" kern="1200" dirty="0">
              <a:solidFill>
                <a:schemeClr val="bg1"/>
              </a:solidFill>
            </a:rPr>
            <a:t>Global Primary Production </a:t>
          </a:r>
          <a:r>
            <a:rPr lang="en-US" sz="1900" kern="1200" dirty="0">
              <a:solidFill>
                <a:schemeClr val="bg1"/>
              </a:solidFill>
            </a:rPr>
            <a:t>(GPP) &amp; </a:t>
          </a:r>
          <a:br>
            <a:rPr lang="en-US" sz="1900" kern="1200" dirty="0">
              <a:solidFill>
                <a:schemeClr val="bg1"/>
              </a:solidFill>
            </a:rPr>
          </a:br>
          <a:r>
            <a:rPr lang="en-US" sz="1900" b="1" kern="1200" dirty="0">
              <a:solidFill>
                <a:schemeClr val="bg1"/>
              </a:solidFill>
            </a:rPr>
            <a:t>Transpiration</a:t>
          </a:r>
          <a:r>
            <a:rPr lang="en-US" sz="1900" kern="1200" dirty="0">
              <a:solidFill>
                <a:schemeClr val="bg1"/>
              </a:solidFill>
            </a:rPr>
            <a:t> (T).</a:t>
          </a:r>
        </a:p>
      </dsp:txBody>
      <dsp:txXfrm>
        <a:off x="265156" y="1337020"/>
        <a:ext cx="1939971" cy="1928145"/>
      </dsp:txXfrm>
    </dsp:sp>
    <dsp:sp modelId="{12B9DAB9-723B-7342-9E26-3B2D8DA4ABE1}">
      <dsp:nvSpPr>
        <dsp:cNvPr id="0" name=""/>
        <dsp:cNvSpPr/>
      </dsp:nvSpPr>
      <dsp:spPr>
        <a:xfrm>
          <a:off x="2332177" y="25503"/>
          <a:ext cx="777848" cy="777848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>
            <a:fillRect l="-28000" r="-28000"/>
          </a:stretch>
        </a:blipFill>
        <a:ln w="57150" cap="flat" cmpd="sng" algn="ctr">
          <a:solidFill>
            <a:schemeClr val="accent1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323B9C-597B-3044-A2A5-08A5F4436E87}">
      <dsp:nvSpPr>
        <dsp:cNvPr id="0" name=""/>
        <dsp:cNvSpPr/>
      </dsp:nvSpPr>
      <dsp:spPr>
        <a:xfrm>
          <a:off x="3767784" y="14707"/>
          <a:ext cx="4246992" cy="7778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80" tIns="21590" rIns="43180" bIns="2159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kern="1200" dirty="0"/>
            <a:t>The P Model effectively predicts </a:t>
          </a:r>
          <a:r>
            <a:rPr lang="en-US" sz="1700" b="1" kern="1200" dirty="0"/>
            <a:t>CO2 uptake by plants</a:t>
          </a:r>
          <a:r>
            <a:rPr lang="en-US" sz="1700" b="0" kern="1200" dirty="0"/>
            <a:t> </a:t>
          </a:r>
        </a:p>
      </dsp:txBody>
      <dsp:txXfrm>
        <a:off x="3767784" y="14707"/>
        <a:ext cx="4246992" cy="777848"/>
      </dsp:txXfrm>
    </dsp:sp>
    <dsp:sp modelId="{211A391C-3C30-5D4F-BC08-5FFD569BBD54}">
      <dsp:nvSpPr>
        <dsp:cNvPr id="0" name=""/>
        <dsp:cNvSpPr/>
      </dsp:nvSpPr>
      <dsp:spPr>
        <a:xfrm>
          <a:off x="2332177" y="925233"/>
          <a:ext cx="777848" cy="777848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/>
          <a:stretch>
            <a:fillRect l="-50000" r="-50000"/>
          </a:stretch>
        </a:blipFill>
        <a:ln w="57150" cap="flat" cmpd="sng" algn="ctr">
          <a:solidFill>
            <a:schemeClr val="accent1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DD86B1-0AC4-1449-ACA8-6480866193C0}">
      <dsp:nvSpPr>
        <dsp:cNvPr id="0" name=""/>
        <dsp:cNvSpPr/>
      </dsp:nvSpPr>
      <dsp:spPr>
        <a:xfrm>
          <a:off x="3767784" y="906285"/>
          <a:ext cx="4246992" cy="7778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80" tIns="21590" rIns="43180" bIns="2159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/>
            <a:t>Based on fundamental scientific knowledge: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Light Use Efficiency (LUE)</a:t>
          </a:r>
          <a:endParaRPr lang="en-US" sz="1300" b="1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Standard model of photosynthesis </a:t>
          </a:r>
        </a:p>
      </dsp:txBody>
      <dsp:txXfrm>
        <a:off x="3767784" y="906285"/>
        <a:ext cx="4246992" cy="777848"/>
      </dsp:txXfrm>
    </dsp:sp>
    <dsp:sp modelId="{C2C54941-6390-2D4C-BF48-23972FE69B8E}">
      <dsp:nvSpPr>
        <dsp:cNvPr id="0" name=""/>
        <dsp:cNvSpPr/>
      </dsp:nvSpPr>
      <dsp:spPr>
        <a:xfrm>
          <a:off x="2332177" y="1843094"/>
          <a:ext cx="777848" cy="777848"/>
        </a:xfrm>
        <a:prstGeom prst="ellipse">
          <a:avLst/>
        </a:prstGeom>
        <a:blipFill>
          <a:blip xmlns:r="http://schemas.openxmlformats.org/officeDocument/2006/relationships"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rcRect/>
          <a:stretch>
            <a:fillRect l="-26000" r="-26000"/>
          </a:stretch>
        </a:blipFill>
        <a:ln w="57150" cap="flat" cmpd="sng" algn="ctr">
          <a:solidFill>
            <a:schemeClr val="accent1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3118D62-584E-EF49-8096-8B4E7C93F9F6}">
      <dsp:nvSpPr>
        <dsp:cNvPr id="0" name=""/>
        <dsp:cNvSpPr/>
      </dsp:nvSpPr>
      <dsp:spPr>
        <a:xfrm>
          <a:off x="3759037" y="1880781"/>
          <a:ext cx="4246992" cy="7778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80" tIns="21590" rIns="43180" bIns="2159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/>
            <a:t>Readily available input data: </a:t>
          </a:r>
          <a:br>
            <a:rPr lang="en-US" sz="1700" kern="1200" dirty="0"/>
          </a:br>
          <a:r>
            <a:rPr lang="en-US" sz="1700" kern="1200" dirty="0"/>
            <a:t>No land use or vegetation map required!</a:t>
          </a:r>
        </a:p>
      </dsp:txBody>
      <dsp:txXfrm>
        <a:off x="3759037" y="1880781"/>
        <a:ext cx="4246992" cy="777848"/>
      </dsp:txXfrm>
    </dsp:sp>
    <dsp:sp modelId="{28D8418E-8CB0-4F4D-9370-2139AE0E5A04}">
      <dsp:nvSpPr>
        <dsp:cNvPr id="0" name=""/>
        <dsp:cNvSpPr/>
      </dsp:nvSpPr>
      <dsp:spPr>
        <a:xfrm>
          <a:off x="2332177" y="2757438"/>
          <a:ext cx="777848" cy="777848"/>
        </a:xfrm>
        <a:prstGeom prst="ellipse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rcRect/>
          <a:stretch>
            <a:fillRect l="-39000" r="-39000"/>
          </a:stretch>
        </a:blipFill>
        <a:ln w="57150" cap="flat" cmpd="sng" algn="ctr">
          <a:solidFill>
            <a:schemeClr val="accent1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B8FEF8-F1F9-A14F-8C14-61C55018AE8C}">
      <dsp:nvSpPr>
        <dsp:cNvPr id="0" name=""/>
        <dsp:cNvSpPr/>
      </dsp:nvSpPr>
      <dsp:spPr>
        <a:xfrm>
          <a:off x="3759037" y="2757438"/>
          <a:ext cx="4246992" cy="7778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80" tIns="21590" rIns="43180" bIns="2159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The P model calculates </a:t>
          </a:r>
          <a:r>
            <a:rPr lang="en-US" sz="1700" b="1" kern="1200" dirty="0"/>
            <a:t>stomatal conductance </a:t>
          </a:r>
          <a:r>
            <a:rPr lang="en-US" sz="1700" kern="1200" dirty="0"/>
            <a:t>to determine photosynthetic trade-offs. </a:t>
          </a:r>
          <a:br>
            <a:rPr lang="en-US" sz="1700" kern="1200" dirty="0"/>
          </a:br>
          <a:r>
            <a:rPr lang="en-US" sz="1700" kern="1200" dirty="0"/>
            <a:t>This can be modified to estimate transpiration. </a:t>
          </a:r>
        </a:p>
      </dsp:txBody>
      <dsp:txXfrm>
        <a:off x="3759037" y="2757438"/>
        <a:ext cx="4246992" cy="77784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E0FFC8-93BC-4FE3-9DFF-8C209E6BC3A9}">
      <dsp:nvSpPr>
        <dsp:cNvPr id="0" name=""/>
        <dsp:cNvSpPr/>
      </dsp:nvSpPr>
      <dsp:spPr>
        <a:xfrm>
          <a:off x="273296" y="523254"/>
          <a:ext cx="851378" cy="851378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A72046-0E9C-4C80-AFC9-6C72AC3884D8}">
      <dsp:nvSpPr>
        <dsp:cNvPr id="0" name=""/>
        <dsp:cNvSpPr/>
      </dsp:nvSpPr>
      <dsp:spPr>
        <a:xfrm>
          <a:off x="454737" y="704695"/>
          <a:ext cx="488496" cy="48849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690F0F-DB53-4B72-B9E2-39A980DBBF28}">
      <dsp:nvSpPr>
        <dsp:cNvPr id="0" name=""/>
        <dsp:cNvSpPr/>
      </dsp:nvSpPr>
      <dsp:spPr>
        <a:xfrm>
          <a:off x="1134" y="1639816"/>
          <a:ext cx="1395703" cy="5582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b="0" kern="1200" dirty="0"/>
            <a:t>Test new input data</a:t>
          </a:r>
          <a:r>
            <a:rPr lang="en-US" sz="1100" b="1" kern="1200" dirty="0"/>
            <a:t> </a:t>
          </a:r>
          <a:br>
            <a:rPr lang="en-US" sz="1100" b="1" kern="1200" dirty="0"/>
          </a:br>
          <a:r>
            <a:rPr lang="en-US" sz="1100" kern="1200" dirty="0"/>
            <a:t>(</a:t>
          </a:r>
          <a:r>
            <a:rPr lang="en-US" sz="1100" b="0" kern="1200" dirty="0"/>
            <a:t> e.g. </a:t>
          </a:r>
          <a:r>
            <a:rPr lang="en-US" sz="1100" b="1" kern="1200" dirty="0"/>
            <a:t>Sentinel 3</a:t>
          </a:r>
          <a:r>
            <a:rPr lang="en-US" sz="1100" kern="1200" dirty="0"/>
            <a:t>) </a:t>
          </a:r>
          <a:br>
            <a:rPr lang="en-US" sz="1100" kern="1200" dirty="0"/>
          </a:br>
          <a:r>
            <a:rPr lang="en-US" sz="1100" kern="1200" dirty="0"/>
            <a:t>to obtain live T &amp; GPP estimates</a:t>
          </a:r>
        </a:p>
      </dsp:txBody>
      <dsp:txXfrm>
        <a:off x="1134" y="1639816"/>
        <a:ext cx="1395703" cy="558281"/>
      </dsp:txXfrm>
    </dsp:sp>
    <dsp:sp modelId="{83CDFA56-6AF6-F14A-BBE0-0F80038506F1}">
      <dsp:nvSpPr>
        <dsp:cNvPr id="0" name=""/>
        <dsp:cNvSpPr/>
      </dsp:nvSpPr>
      <dsp:spPr>
        <a:xfrm>
          <a:off x="1913247" y="523254"/>
          <a:ext cx="851378" cy="851378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8336E07-1BD3-5548-B719-56048AE985CC}">
      <dsp:nvSpPr>
        <dsp:cNvPr id="0" name=""/>
        <dsp:cNvSpPr/>
      </dsp:nvSpPr>
      <dsp:spPr>
        <a:xfrm>
          <a:off x="2094688" y="704695"/>
          <a:ext cx="488496" cy="488496"/>
        </a:xfrm>
        <a:prstGeom prst="rect">
          <a:avLst/>
        </a:prstGeom>
        <a:blipFill>
          <a:blip xmlns:r="http://schemas.openxmlformats.org/officeDocument/2006/relationships"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0795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F40C36-EDB9-E543-8859-E2FB2FD7E069}">
      <dsp:nvSpPr>
        <dsp:cNvPr id="0" name=""/>
        <dsp:cNvSpPr/>
      </dsp:nvSpPr>
      <dsp:spPr>
        <a:xfrm>
          <a:off x="1641085" y="1639816"/>
          <a:ext cx="1395703" cy="5582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kern="1200" dirty="0"/>
            <a:t>Testing P Model results in hydrological models</a:t>
          </a:r>
        </a:p>
      </dsp:txBody>
      <dsp:txXfrm>
        <a:off x="1641085" y="1639816"/>
        <a:ext cx="1395703" cy="558281"/>
      </dsp:txXfrm>
    </dsp:sp>
    <dsp:sp modelId="{6D25010D-B595-4E4B-A464-AEA1F1DD84C2}">
      <dsp:nvSpPr>
        <dsp:cNvPr id="0" name=""/>
        <dsp:cNvSpPr/>
      </dsp:nvSpPr>
      <dsp:spPr>
        <a:xfrm>
          <a:off x="3553198" y="523254"/>
          <a:ext cx="851378" cy="851378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4DEF227-2D2C-408A-8DAB-45C90BC4AEC8}">
      <dsp:nvSpPr>
        <dsp:cNvPr id="0" name=""/>
        <dsp:cNvSpPr/>
      </dsp:nvSpPr>
      <dsp:spPr>
        <a:xfrm>
          <a:off x="3734639" y="704695"/>
          <a:ext cx="488496" cy="488496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D695B0-FFF4-40DA-8E62-55544B2FB0D8}">
      <dsp:nvSpPr>
        <dsp:cNvPr id="0" name=""/>
        <dsp:cNvSpPr/>
      </dsp:nvSpPr>
      <dsp:spPr>
        <a:xfrm>
          <a:off x="3281036" y="1639816"/>
          <a:ext cx="1395703" cy="5582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kern="1200" dirty="0"/>
            <a:t>The basis for a new global satellite product to predict T and GPP?</a:t>
          </a:r>
        </a:p>
      </dsp:txBody>
      <dsp:txXfrm>
        <a:off x="3281036" y="1639816"/>
        <a:ext cx="1395703" cy="558281"/>
      </dsp:txXfrm>
    </dsp:sp>
    <dsp:sp modelId="{9399596E-2C90-B94C-8B56-85197310451A}">
      <dsp:nvSpPr>
        <dsp:cNvPr id="0" name=""/>
        <dsp:cNvSpPr/>
      </dsp:nvSpPr>
      <dsp:spPr>
        <a:xfrm>
          <a:off x="5193149" y="523254"/>
          <a:ext cx="851378" cy="851378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C1A429-A331-544F-8918-03F9A7F10081}">
      <dsp:nvSpPr>
        <dsp:cNvPr id="0" name=""/>
        <dsp:cNvSpPr/>
      </dsp:nvSpPr>
      <dsp:spPr>
        <a:xfrm>
          <a:off x="5374591" y="704695"/>
          <a:ext cx="488496" cy="488496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a:blipFill>
        <a:ln w="10795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2352BD-D7D4-F54E-B215-51BB00B358CA}">
      <dsp:nvSpPr>
        <dsp:cNvPr id="0" name=""/>
        <dsp:cNvSpPr/>
      </dsp:nvSpPr>
      <dsp:spPr>
        <a:xfrm>
          <a:off x="4920987" y="1639816"/>
          <a:ext cx="1395703" cy="5582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kern="1200" dirty="0"/>
            <a:t>Benchmark new product against others for quality control</a:t>
          </a:r>
        </a:p>
      </dsp:txBody>
      <dsp:txXfrm>
        <a:off x="4920987" y="1639816"/>
        <a:ext cx="1395703" cy="558281"/>
      </dsp:txXfrm>
    </dsp:sp>
    <dsp:sp modelId="{7733E767-1F3C-F344-8F20-FC5BDE87DC32}">
      <dsp:nvSpPr>
        <dsp:cNvPr id="0" name=""/>
        <dsp:cNvSpPr/>
      </dsp:nvSpPr>
      <dsp:spPr>
        <a:xfrm>
          <a:off x="6833100" y="523254"/>
          <a:ext cx="851378" cy="851378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490D91-191C-BF4C-A719-C623DFC64437}">
      <dsp:nvSpPr>
        <dsp:cNvPr id="0" name=""/>
        <dsp:cNvSpPr/>
      </dsp:nvSpPr>
      <dsp:spPr>
        <a:xfrm>
          <a:off x="7014542" y="704695"/>
          <a:ext cx="488496" cy="488496"/>
        </a:xfrm>
        <a:prstGeom prst="rect">
          <a:avLst/>
        </a:prstGeom>
        <a:blipFill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a:blipFill>
        <a:ln w="10795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235CBD-4B51-FC45-9C8D-5E0B06BD3824}">
      <dsp:nvSpPr>
        <dsp:cNvPr id="0" name=""/>
        <dsp:cNvSpPr/>
      </dsp:nvSpPr>
      <dsp:spPr>
        <a:xfrm>
          <a:off x="6560938" y="1639816"/>
          <a:ext cx="1395703" cy="5582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kern="1200" dirty="0"/>
            <a:t>Improve ET Partitioning &amp; </a:t>
          </a:r>
          <a:r>
            <a:rPr lang="en-US" sz="1100" kern="1200" dirty="0" err="1"/>
            <a:t>analyse</a:t>
          </a:r>
          <a:r>
            <a:rPr lang="en-US" sz="1100" kern="1200" dirty="0"/>
            <a:t> results by vegetation type  </a:t>
          </a:r>
        </a:p>
      </dsp:txBody>
      <dsp:txXfrm>
        <a:off x="6560938" y="1639816"/>
        <a:ext cx="1395703" cy="55828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F4DB2C-D347-4402-B9A6-596BED6250C7}">
      <dsp:nvSpPr>
        <dsp:cNvPr id="0" name=""/>
        <dsp:cNvSpPr/>
      </dsp:nvSpPr>
      <dsp:spPr>
        <a:xfrm>
          <a:off x="0" y="1995"/>
          <a:ext cx="7293610" cy="101120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BBCACC2-08C9-46CB-84D3-B11E06F2E9E0}">
      <dsp:nvSpPr>
        <dsp:cNvPr id="0" name=""/>
        <dsp:cNvSpPr/>
      </dsp:nvSpPr>
      <dsp:spPr>
        <a:xfrm>
          <a:off x="305889" y="229516"/>
          <a:ext cx="556162" cy="55616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77148F-58AA-418B-9D41-4919C6E3D7A7}">
      <dsp:nvSpPr>
        <dsp:cNvPr id="0" name=""/>
        <dsp:cNvSpPr/>
      </dsp:nvSpPr>
      <dsp:spPr>
        <a:xfrm>
          <a:off x="1167941" y="1995"/>
          <a:ext cx="6125668" cy="10112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7019" tIns="107019" rIns="107019" bIns="107019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Validation: </a:t>
          </a:r>
          <a:r>
            <a:rPr lang="en-US" sz="1600" kern="1200" dirty="0"/>
            <a:t>verification of transpiration estimates at global scale is difficult due to scarcity of high quality observations.</a:t>
          </a:r>
        </a:p>
      </dsp:txBody>
      <dsp:txXfrm>
        <a:off x="1167941" y="1995"/>
        <a:ext cx="6125668" cy="1011204"/>
      </dsp:txXfrm>
    </dsp:sp>
    <dsp:sp modelId="{1840563B-6CEE-45B7-A3E1-89223F97E1B5}">
      <dsp:nvSpPr>
        <dsp:cNvPr id="0" name=""/>
        <dsp:cNvSpPr/>
      </dsp:nvSpPr>
      <dsp:spPr>
        <a:xfrm>
          <a:off x="0" y="1266001"/>
          <a:ext cx="7293610" cy="101120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7671BF2-D22B-46D9-8D86-2FA052F36229}">
      <dsp:nvSpPr>
        <dsp:cNvPr id="0" name=""/>
        <dsp:cNvSpPr/>
      </dsp:nvSpPr>
      <dsp:spPr>
        <a:xfrm>
          <a:off x="305889" y="1493522"/>
          <a:ext cx="556162" cy="55616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3C92309-209A-4A58-BE9B-D95C9351C727}">
      <dsp:nvSpPr>
        <dsp:cNvPr id="0" name=""/>
        <dsp:cNvSpPr/>
      </dsp:nvSpPr>
      <dsp:spPr>
        <a:xfrm>
          <a:off x="1167941" y="1266001"/>
          <a:ext cx="6125668" cy="10112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7019" tIns="107019" rIns="107019" bIns="107019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/>
            <a:t>Uptake:</a:t>
          </a:r>
          <a:r>
            <a:rPr lang="en-US" sz="1600" kern="1200"/>
            <a:t> how could this knowledge and potential new product be implemented into ESMs, Hydrological Models, etc?</a:t>
          </a:r>
        </a:p>
      </dsp:txBody>
      <dsp:txXfrm>
        <a:off x="1167941" y="1266001"/>
        <a:ext cx="6125668" cy="1011204"/>
      </dsp:txXfrm>
    </dsp:sp>
    <dsp:sp modelId="{8FFFE18B-B91E-4D88-8ED1-9125A3DE1B10}">
      <dsp:nvSpPr>
        <dsp:cNvPr id="0" name=""/>
        <dsp:cNvSpPr/>
      </dsp:nvSpPr>
      <dsp:spPr>
        <a:xfrm>
          <a:off x="0" y="2530007"/>
          <a:ext cx="7293610" cy="101120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F070E37-CDA5-4C98-BEA1-6CC4E6B968FE}">
      <dsp:nvSpPr>
        <dsp:cNvPr id="0" name=""/>
        <dsp:cNvSpPr/>
      </dsp:nvSpPr>
      <dsp:spPr>
        <a:xfrm>
          <a:off x="305889" y="2757528"/>
          <a:ext cx="556162" cy="55616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449D0E8-2384-44CF-8968-77EADACA5C02}">
      <dsp:nvSpPr>
        <dsp:cNvPr id="0" name=""/>
        <dsp:cNvSpPr/>
      </dsp:nvSpPr>
      <dsp:spPr>
        <a:xfrm>
          <a:off x="1167941" y="2530007"/>
          <a:ext cx="6125668" cy="10112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7019" tIns="107019" rIns="107019" bIns="107019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/>
            <a:t>The </a:t>
          </a:r>
          <a:r>
            <a:rPr lang="en-US" sz="1600" b="1" kern="1200" dirty="0"/>
            <a:t>P model </a:t>
          </a:r>
          <a:r>
            <a:rPr lang="en-US" sz="1600" kern="1200" dirty="0"/>
            <a:t>works effectively on land, but has difficulty accurately predicting GPP over water bodies and in very arid areas. </a:t>
          </a:r>
        </a:p>
      </dsp:txBody>
      <dsp:txXfrm>
        <a:off x="1167941" y="2530007"/>
        <a:ext cx="6125668" cy="1011204"/>
      </dsp:txXfrm>
    </dsp:sp>
    <dsp:sp modelId="{38EE6839-C7B1-0342-A1A5-E4FE0F724467}">
      <dsp:nvSpPr>
        <dsp:cNvPr id="0" name=""/>
        <dsp:cNvSpPr/>
      </dsp:nvSpPr>
      <dsp:spPr>
        <a:xfrm>
          <a:off x="0" y="3794013"/>
          <a:ext cx="7293610" cy="101120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7BB57A-ECAE-2744-A19E-66C03706B711}">
      <dsp:nvSpPr>
        <dsp:cNvPr id="0" name=""/>
        <dsp:cNvSpPr/>
      </dsp:nvSpPr>
      <dsp:spPr>
        <a:xfrm>
          <a:off x="305889" y="4021534"/>
          <a:ext cx="556162" cy="556162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0795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C88D6F-BB52-A543-9707-592DAE0EDB15}">
      <dsp:nvSpPr>
        <dsp:cNvPr id="0" name=""/>
        <dsp:cNvSpPr/>
      </dsp:nvSpPr>
      <dsp:spPr>
        <a:xfrm>
          <a:off x="1167941" y="3794013"/>
          <a:ext cx="6125668" cy="10112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7019" tIns="107019" rIns="107019" bIns="107019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The team are busy testing </a:t>
          </a:r>
          <a:r>
            <a:rPr lang="en-US" sz="1600" b="1" kern="1200" dirty="0"/>
            <a:t>new features</a:t>
          </a:r>
          <a:r>
            <a:rPr lang="en-US" sz="1600" kern="1200" dirty="0"/>
            <a:t>, like how soil moisture impacts GPP and what happens when </a:t>
          </a:r>
          <a14:m xmlns:a14="http://schemas.microsoft.com/office/drawing/2010/main">
            <m:oMath xmlns:m="http://schemas.openxmlformats.org/officeDocument/2006/math">
              <m:sSub>
                <m:sSubPr>
                  <m:ctrlPr>
                    <a:rPr lang="en-US" sz="1600" i="1" kern="1200" smtClean="0">
                      <a:latin typeface="Cambria Math" panose="02040503050406030204" pitchFamily="18" charset="0"/>
                    </a:rPr>
                  </m:ctrlPr>
                </m:sSubPr>
                <m:e>
                  <m:r>
                    <a:rPr lang="en-US" sz="1600" i="1" kern="1200" smtClean="0"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m:t>𝜑</m:t>
                  </m:r>
                </m:e>
                <m:sub>
                  <m:r>
                    <a:rPr lang="en-GB" sz="1600" b="0" i="1" kern="1200" smtClean="0">
                      <a:latin typeface="Cambria Math" panose="02040503050406030204" pitchFamily="18" charset="0"/>
                    </a:rPr>
                    <m:t>0</m:t>
                  </m:r>
                </m:sub>
              </m:sSub>
              <m:r>
                <a:rPr lang="en-GB" sz="1600" b="0" i="1" kern="1200" smtClean="0">
                  <a:latin typeface="Cambria Math" panose="02040503050406030204" pitchFamily="18" charset="0"/>
                </a:rPr>
                <m:t> </m:t>
              </m:r>
            </m:oMath>
          </a14:m>
          <a:r>
            <a:rPr lang="en-US" sz="1600" kern="1200" dirty="0"/>
            <a:t>becomes temperature-dependent?  </a:t>
          </a:r>
        </a:p>
      </dsp:txBody>
      <dsp:txXfrm>
        <a:off x="1167941" y="3794013"/>
        <a:ext cx="6125668" cy="101120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7396E6-FB67-44B9-BF96-43FDCAFCE7B8}">
      <dsp:nvSpPr>
        <dsp:cNvPr id="0" name=""/>
        <dsp:cNvSpPr/>
      </dsp:nvSpPr>
      <dsp:spPr>
        <a:xfrm>
          <a:off x="145483" y="271476"/>
          <a:ext cx="945856" cy="945856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8FB747-9D6E-4AB5-B99C-D9B52ECBEE38}">
      <dsp:nvSpPr>
        <dsp:cNvPr id="0" name=""/>
        <dsp:cNvSpPr/>
      </dsp:nvSpPr>
      <dsp:spPr>
        <a:xfrm>
          <a:off x="104861" y="157810"/>
          <a:ext cx="1027093" cy="102709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CADE09-7BE9-4E4E-A115-3FFBAAC24B69}">
      <dsp:nvSpPr>
        <dsp:cNvPr id="0" name=""/>
        <dsp:cNvSpPr/>
      </dsp:nvSpPr>
      <dsp:spPr>
        <a:xfrm>
          <a:off x="1361217" y="724352"/>
          <a:ext cx="2229518" cy="9458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i="0" kern="1200" dirty="0"/>
            <a:t>P Model Development</a:t>
          </a:r>
          <a:br>
            <a:rPr lang="en-US" sz="1400" i="1" kern="1200" dirty="0"/>
          </a:br>
          <a:r>
            <a:rPr lang="en-US" sz="1400" i="1" kern="1200" dirty="0"/>
            <a:t>Prof. Iain-Colin Prentice</a:t>
          </a:r>
          <a:br>
            <a:rPr lang="en-US" sz="1400" i="1" kern="1200" dirty="0"/>
          </a:br>
          <a:br>
            <a:rPr lang="en-US" sz="1400" i="1" kern="1200" dirty="0"/>
          </a:br>
          <a:r>
            <a:rPr lang="en-US" sz="1200" b="1" i="0" kern="1200" dirty="0">
              <a:solidFill>
                <a:schemeClr val="accent1">
                  <a:lumMod val="75000"/>
                </a:schemeClr>
              </a:solidFill>
              <a:latin typeface="Avenir Book" panose="02000503020000020003" pitchFamily="2" charset="0"/>
            </a:rPr>
            <a:t>EGU2019-7806</a:t>
          </a:r>
          <a:r>
            <a:rPr lang="en-US" sz="1200" b="1" i="1" kern="1200" dirty="0">
              <a:solidFill>
                <a:schemeClr val="accent1">
                  <a:lumMod val="75000"/>
                </a:schemeClr>
              </a:solidFill>
              <a:latin typeface="Avenir Book" panose="02000503020000020003" pitchFamily="2" charset="0"/>
            </a:rPr>
            <a:t>: </a:t>
          </a:r>
          <a:br>
            <a:rPr lang="en-US" sz="1200" i="1" kern="1200" dirty="0">
              <a:solidFill>
                <a:schemeClr val="accent1">
                  <a:lumMod val="75000"/>
                </a:schemeClr>
              </a:solidFill>
              <a:latin typeface="Avenir Book" panose="02000503020000020003" pitchFamily="2" charset="0"/>
            </a:rPr>
          </a:br>
          <a:r>
            <a:rPr lang="en-US" sz="1200" i="0" kern="1200" dirty="0">
              <a:solidFill>
                <a:schemeClr val="accent1">
                  <a:lumMod val="75000"/>
                </a:schemeClr>
              </a:solidFill>
              <a:latin typeface="Avenir Book" panose="02000503020000020003" pitchFamily="2" charset="0"/>
            </a:rPr>
            <a:t>Thursday 14:15</a:t>
          </a:r>
          <a:br>
            <a:rPr lang="en-US" sz="1200" i="0" kern="1200" dirty="0">
              <a:solidFill>
                <a:schemeClr val="accent3"/>
              </a:solidFill>
              <a:latin typeface="Avenir Book" panose="02000503020000020003" pitchFamily="2" charset="0"/>
            </a:rPr>
          </a:br>
          <a:r>
            <a:rPr lang="en-US" sz="1600" i="0" kern="1200" dirty="0">
              <a:solidFill>
                <a:schemeClr val="accent6"/>
              </a:solidFill>
              <a:latin typeface="Avenir Book" panose="02000503020000020003" pitchFamily="2" charset="0"/>
            </a:rPr>
            <a:t>■</a:t>
          </a:r>
          <a:r>
            <a:rPr lang="en-US" sz="1200" i="0" kern="1200" dirty="0">
              <a:solidFill>
                <a:schemeClr val="accent6"/>
              </a:solidFill>
              <a:latin typeface="Avenir Book" panose="02000503020000020003" pitchFamily="2" charset="0"/>
            </a:rPr>
            <a:t> </a:t>
          </a:r>
          <a:r>
            <a:rPr lang="en-US" sz="1200" i="0" kern="1200" dirty="0">
              <a:solidFill>
                <a:schemeClr val="accent1">
                  <a:lumMod val="75000"/>
                </a:schemeClr>
              </a:solidFill>
              <a:latin typeface="Avenir Book" panose="02000503020000020003" pitchFamily="2" charset="0"/>
            </a:rPr>
            <a:t>Room 2.44</a:t>
          </a:r>
          <a:br>
            <a:rPr lang="en-US" sz="1200" i="0" kern="1200" dirty="0">
              <a:solidFill>
                <a:schemeClr val="accent3"/>
              </a:solidFill>
              <a:latin typeface="Avenir Book" panose="02000503020000020003" pitchFamily="2" charset="0"/>
            </a:rPr>
          </a:br>
          <a:endParaRPr lang="en-US" sz="1400" i="0" kern="1200" dirty="0">
            <a:solidFill>
              <a:schemeClr val="accent3"/>
            </a:solidFill>
            <a:latin typeface="Avenir Book" panose="02000503020000020003" pitchFamily="2" charset="0"/>
          </a:endParaRPr>
        </a:p>
      </dsp:txBody>
      <dsp:txXfrm>
        <a:off x="1361217" y="724352"/>
        <a:ext cx="2229518" cy="945856"/>
      </dsp:txXfrm>
    </dsp:sp>
    <dsp:sp modelId="{5156BA48-C83A-4B13-8A44-F1580137E10E}">
      <dsp:nvSpPr>
        <dsp:cNvPr id="0" name=""/>
        <dsp:cNvSpPr/>
      </dsp:nvSpPr>
      <dsp:spPr>
        <a:xfrm>
          <a:off x="4051404" y="201539"/>
          <a:ext cx="945856" cy="945856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FFBF3F-0A13-4A59-A0CE-93136D7576F9}">
      <dsp:nvSpPr>
        <dsp:cNvPr id="0" name=""/>
        <dsp:cNvSpPr/>
      </dsp:nvSpPr>
      <dsp:spPr>
        <a:xfrm>
          <a:off x="3990409" y="160921"/>
          <a:ext cx="1027093" cy="1027093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0795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A1A23F-EB9B-40F2-AF0F-0731E687DF93}">
      <dsp:nvSpPr>
        <dsp:cNvPr id="0" name=""/>
        <dsp:cNvSpPr/>
      </dsp:nvSpPr>
      <dsp:spPr>
        <a:xfrm>
          <a:off x="5080461" y="724352"/>
          <a:ext cx="2405338" cy="9458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Global GPP Product</a:t>
          </a:r>
          <a:br>
            <a:rPr lang="en-US" sz="1400" b="1" kern="1200" dirty="0"/>
          </a:br>
          <a:r>
            <a:rPr lang="en-US" sz="1400" i="1" kern="1200" dirty="0"/>
            <a:t>Shirley </a:t>
          </a:r>
          <a:r>
            <a:rPr lang="en-US" sz="1400" i="1" kern="1200" dirty="0" err="1"/>
            <a:t>Wenjia</a:t>
          </a:r>
          <a:r>
            <a:rPr lang="en-US" sz="1400" i="1" kern="1200" dirty="0"/>
            <a:t> Cai</a:t>
          </a:r>
          <a:br>
            <a:rPr lang="en-US" sz="1400" i="1" kern="1200" dirty="0"/>
          </a:br>
          <a:br>
            <a:rPr lang="en-US" sz="1200" i="0" kern="1200" dirty="0">
              <a:solidFill>
                <a:schemeClr val="accent3"/>
              </a:solidFill>
              <a:latin typeface="Avenir Book" panose="02000503020000020003" pitchFamily="2" charset="0"/>
            </a:rPr>
          </a:br>
          <a:r>
            <a:rPr lang="en-US" sz="1200" b="1" i="0" kern="1200" dirty="0">
              <a:solidFill>
                <a:schemeClr val="accent1">
                  <a:lumMod val="75000"/>
                </a:schemeClr>
              </a:solidFill>
              <a:latin typeface="Avenir Book" panose="02000503020000020003" pitchFamily="2" charset="0"/>
            </a:rPr>
            <a:t>EGU2019-15713: </a:t>
          </a:r>
          <a:br>
            <a:rPr lang="en-US" sz="1200" i="0" kern="1200" dirty="0">
              <a:solidFill>
                <a:schemeClr val="accent1">
                  <a:lumMod val="75000"/>
                </a:schemeClr>
              </a:solidFill>
              <a:latin typeface="Avenir Book" panose="02000503020000020003" pitchFamily="2" charset="0"/>
            </a:rPr>
          </a:br>
          <a:r>
            <a:rPr lang="en-US" sz="1200" i="0" kern="1200" dirty="0">
              <a:solidFill>
                <a:schemeClr val="accent1">
                  <a:lumMod val="75000"/>
                </a:schemeClr>
              </a:solidFill>
              <a:latin typeface="Avenir Book" panose="02000503020000020003" pitchFamily="2" charset="0"/>
            </a:rPr>
            <a:t>Wednesday 16:30 </a:t>
          </a:r>
          <a:br>
            <a:rPr lang="en-US" sz="1200" i="0" kern="1200" dirty="0">
              <a:solidFill>
                <a:schemeClr val="accent3"/>
              </a:solidFill>
              <a:latin typeface="Avenir Book" panose="02000503020000020003" pitchFamily="2" charset="0"/>
            </a:rPr>
          </a:br>
          <a:r>
            <a:rPr lang="en-US" sz="1600" i="0" kern="1200" dirty="0">
              <a:solidFill>
                <a:schemeClr val="accent6"/>
              </a:solidFill>
              <a:latin typeface="Avenir Book" panose="02000503020000020003" pitchFamily="2" charset="0"/>
            </a:rPr>
            <a:t>■</a:t>
          </a:r>
          <a:r>
            <a:rPr lang="en-US" sz="1200" i="0" kern="1200" dirty="0">
              <a:solidFill>
                <a:schemeClr val="accent3"/>
              </a:solidFill>
              <a:latin typeface="Avenir Book" panose="02000503020000020003" pitchFamily="2" charset="0"/>
            </a:rPr>
            <a:t> </a:t>
          </a:r>
          <a:r>
            <a:rPr lang="en-US" sz="1200" i="0" kern="1200" dirty="0">
              <a:solidFill>
                <a:schemeClr val="accent1">
                  <a:lumMod val="75000"/>
                </a:schemeClr>
              </a:solidFill>
              <a:latin typeface="Avenir Book" panose="02000503020000020003" pitchFamily="2" charset="0"/>
            </a:rPr>
            <a:t>Room 2.31</a:t>
          </a:r>
          <a:br>
            <a:rPr lang="en-US" sz="1200" i="0" kern="1200" dirty="0">
              <a:solidFill>
                <a:schemeClr val="accent3"/>
              </a:solidFill>
              <a:latin typeface="Avenir Book" panose="02000503020000020003" pitchFamily="2" charset="0"/>
            </a:rPr>
          </a:br>
          <a:endParaRPr lang="en-GB" sz="1400" b="0" i="0" u="none" kern="1200" dirty="0">
            <a:latin typeface="Avenir Book" panose="02000503020000020003" pitchFamily="2" charset="0"/>
          </a:endParaRPr>
        </a:p>
      </dsp:txBody>
      <dsp:txXfrm>
        <a:off x="5080461" y="724352"/>
        <a:ext cx="2405338" cy="945856"/>
      </dsp:txXfrm>
    </dsp:sp>
    <dsp:sp modelId="{032824C1-C3A9-4C1C-B86B-A93449EFAF2B}">
      <dsp:nvSpPr>
        <dsp:cNvPr id="0" name=""/>
        <dsp:cNvSpPr/>
      </dsp:nvSpPr>
      <dsp:spPr>
        <a:xfrm>
          <a:off x="231339" y="2163563"/>
          <a:ext cx="945856" cy="945856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FDA0F0-C245-4DED-94FA-053DE243851A}">
      <dsp:nvSpPr>
        <dsp:cNvPr id="0" name=""/>
        <dsp:cNvSpPr/>
      </dsp:nvSpPr>
      <dsp:spPr>
        <a:xfrm>
          <a:off x="204530" y="2098465"/>
          <a:ext cx="1027093" cy="102709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FC62A1-2C60-4A9B-85CD-FD6D97DD05A4}">
      <dsp:nvSpPr>
        <dsp:cNvPr id="0" name=""/>
        <dsp:cNvSpPr/>
      </dsp:nvSpPr>
      <dsp:spPr>
        <a:xfrm>
          <a:off x="1361217" y="2452267"/>
          <a:ext cx="2229518" cy="9458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br>
            <a:rPr lang="en-US" sz="1400" b="1" i="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Corbel" panose="020B0503020204020204"/>
              <a:ea typeface="+mn-ea"/>
              <a:cs typeface="+mn-cs"/>
            </a:rPr>
          </a:br>
          <a:r>
            <a:rPr lang="en-US" sz="1400" b="1" i="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Corbel" panose="020B0503020204020204"/>
              <a:ea typeface="+mn-ea"/>
              <a:cs typeface="+mn-cs"/>
            </a:rPr>
            <a:t>GPP Predication at Altitude </a:t>
          </a:r>
          <a:br>
            <a:rPr lang="en-US" sz="1600" kern="1200" dirty="0">
              <a:solidFill>
                <a:schemeClr val="accent3"/>
              </a:solidFill>
            </a:rPr>
          </a:br>
          <a:r>
            <a:rPr lang="en-US" sz="1400" i="1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Corbel" panose="020B0503020204020204"/>
              <a:ea typeface="+mn-ea"/>
              <a:cs typeface="+mn-cs"/>
            </a:rPr>
            <a:t>David Sandoval</a:t>
          </a:r>
          <a:br>
            <a:rPr lang="en-US" sz="1400" i="1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Corbel" panose="020B0503020204020204"/>
              <a:ea typeface="+mn-ea"/>
              <a:cs typeface="+mn-cs"/>
            </a:rPr>
          </a:br>
          <a:br>
            <a:rPr lang="en-US" sz="1600" i="1" kern="1200" dirty="0">
              <a:solidFill>
                <a:schemeClr val="accent3"/>
              </a:solidFill>
            </a:rPr>
          </a:br>
          <a:r>
            <a:rPr lang="en-US" sz="1200" b="1" i="0" kern="1200" dirty="0">
              <a:solidFill>
                <a:schemeClr val="accent1">
                  <a:lumMod val="75000"/>
                </a:schemeClr>
              </a:solidFill>
              <a:latin typeface="Avenir Book" panose="02000503020000020003" pitchFamily="2" charset="0"/>
              <a:ea typeface="+mn-ea"/>
              <a:cs typeface="+mn-cs"/>
            </a:rPr>
            <a:t>EGU2019-10436: </a:t>
          </a:r>
          <a:br>
            <a:rPr lang="en-US" sz="1200" i="0" kern="1200" dirty="0">
              <a:solidFill>
                <a:schemeClr val="accent1">
                  <a:lumMod val="75000"/>
                </a:schemeClr>
              </a:solidFill>
              <a:latin typeface="Avenir Book" panose="02000503020000020003" pitchFamily="2" charset="0"/>
              <a:ea typeface="+mn-ea"/>
              <a:cs typeface="+mn-cs"/>
            </a:rPr>
          </a:br>
          <a:r>
            <a:rPr lang="en-US" sz="1200" i="0" kern="1200" dirty="0">
              <a:solidFill>
                <a:schemeClr val="accent1">
                  <a:lumMod val="75000"/>
                </a:schemeClr>
              </a:solidFill>
              <a:latin typeface="Avenir Book" panose="02000503020000020003" pitchFamily="2" charset="0"/>
              <a:ea typeface="+mn-ea"/>
              <a:cs typeface="+mn-cs"/>
            </a:rPr>
            <a:t>Tuesday 10:45 am</a:t>
          </a:r>
          <a:br>
            <a:rPr lang="en-US" sz="1200" i="0" kern="1200" dirty="0">
              <a:solidFill>
                <a:srgbClr val="90BB23"/>
              </a:solidFill>
              <a:latin typeface="Avenir Book" panose="02000503020000020003" pitchFamily="2" charset="0"/>
              <a:ea typeface="+mn-ea"/>
              <a:cs typeface="+mn-cs"/>
            </a:rPr>
          </a:br>
          <a:r>
            <a:rPr lang="en-US" sz="1600" i="0" kern="1200" dirty="0">
              <a:solidFill>
                <a:schemeClr val="accent2"/>
              </a:solidFill>
              <a:latin typeface="Avenir Book" panose="02000503020000020003" pitchFamily="2" charset="0"/>
            </a:rPr>
            <a:t>■</a:t>
          </a:r>
          <a:r>
            <a:rPr lang="en-US" sz="1200" i="0" kern="1200" dirty="0">
              <a:solidFill>
                <a:schemeClr val="accent6"/>
              </a:solidFill>
              <a:latin typeface="Avenir Book" panose="02000503020000020003" pitchFamily="2" charset="0"/>
            </a:rPr>
            <a:t> </a:t>
          </a:r>
          <a:r>
            <a:rPr lang="en-US" sz="1200" i="0" kern="1200" dirty="0">
              <a:solidFill>
                <a:schemeClr val="accent1">
                  <a:lumMod val="75000"/>
                </a:schemeClr>
              </a:solidFill>
              <a:latin typeface="Avenir Book" panose="02000503020000020003" pitchFamily="2" charset="0"/>
              <a:ea typeface="+mn-ea"/>
              <a:cs typeface="+mn-cs"/>
            </a:rPr>
            <a:t>Hall X5</a:t>
          </a:r>
          <a:endParaRPr lang="en-US" sz="1400" i="0" kern="1200" dirty="0">
            <a:solidFill>
              <a:schemeClr val="accent1">
                <a:lumMod val="75000"/>
              </a:schemeClr>
            </a:solidFill>
            <a:latin typeface="Avenir Book" panose="02000503020000020003" pitchFamily="2" charset="0"/>
            <a:ea typeface="+mn-ea"/>
            <a:cs typeface="+mn-cs"/>
          </a:endParaRPr>
        </a:p>
      </dsp:txBody>
      <dsp:txXfrm>
        <a:off x="1361217" y="2452267"/>
        <a:ext cx="2229518" cy="945856"/>
      </dsp:txXfrm>
    </dsp:sp>
    <dsp:sp modelId="{21F10489-E4B6-4F35-AF73-5FAB96F74042}">
      <dsp:nvSpPr>
        <dsp:cNvPr id="0" name=""/>
        <dsp:cNvSpPr/>
      </dsp:nvSpPr>
      <dsp:spPr>
        <a:xfrm>
          <a:off x="4046284" y="2163033"/>
          <a:ext cx="945856" cy="945856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C0DC06-B586-4EEF-A1F0-7C27C55F771E}">
      <dsp:nvSpPr>
        <dsp:cNvPr id="0" name=""/>
        <dsp:cNvSpPr/>
      </dsp:nvSpPr>
      <dsp:spPr>
        <a:xfrm>
          <a:off x="4006066" y="2073350"/>
          <a:ext cx="1080000" cy="1027093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9C2B09-1169-4448-A566-2A3F549EAFA2}">
      <dsp:nvSpPr>
        <dsp:cNvPr id="0" name=""/>
        <dsp:cNvSpPr/>
      </dsp:nvSpPr>
      <dsp:spPr>
        <a:xfrm>
          <a:off x="5062959" y="2452267"/>
          <a:ext cx="2493248" cy="9458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br>
            <a:rPr lang="en-US" sz="1400" b="1" kern="1200" dirty="0"/>
          </a:br>
          <a:r>
            <a:rPr lang="en-US" sz="1400" b="1" kern="1200" dirty="0"/>
            <a:t>Tree Ring Validation of GPP </a:t>
          </a:r>
          <a:br>
            <a:rPr lang="en-US" sz="1600" kern="1200" dirty="0"/>
          </a:br>
          <a:r>
            <a:rPr lang="en-US" sz="1400" i="1" kern="1200" dirty="0"/>
            <a:t>Alienor Lavergne</a:t>
          </a:r>
          <a:br>
            <a:rPr lang="en-US" sz="1400" i="1" kern="1200" dirty="0"/>
          </a:br>
          <a:r>
            <a:rPr lang="en-US" sz="1400" i="1" kern="1200" dirty="0"/>
            <a:t> </a:t>
          </a:r>
          <a:br>
            <a:rPr lang="en-US" sz="1600" i="1" kern="1200" dirty="0"/>
          </a:br>
          <a:r>
            <a:rPr lang="en-US" sz="1200" b="1" i="0" kern="1200" dirty="0">
              <a:solidFill>
                <a:schemeClr val="accent1">
                  <a:lumMod val="75000"/>
                </a:schemeClr>
              </a:solidFill>
              <a:latin typeface="Avenir Book" panose="02000503020000020003" pitchFamily="2" charset="0"/>
            </a:rPr>
            <a:t>EGU2019-11197: </a:t>
          </a:r>
          <a:br>
            <a:rPr lang="en-US" sz="1200" i="0" kern="1200" dirty="0">
              <a:solidFill>
                <a:schemeClr val="accent1">
                  <a:lumMod val="75000"/>
                </a:schemeClr>
              </a:solidFill>
              <a:latin typeface="Avenir Book" panose="02000503020000020003" pitchFamily="2" charset="0"/>
            </a:rPr>
          </a:br>
          <a:r>
            <a:rPr lang="en-US" sz="1200" i="0" kern="1200" dirty="0">
              <a:solidFill>
                <a:schemeClr val="accent1">
                  <a:lumMod val="75000"/>
                </a:schemeClr>
              </a:solidFill>
              <a:latin typeface="Avenir Book" panose="02000503020000020003" pitchFamily="2" charset="0"/>
            </a:rPr>
            <a:t>Friday 10:45 am </a:t>
          </a:r>
          <a:br>
            <a:rPr lang="en-US" sz="1200" i="0" kern="1200" dirty="0">
              <a:solidFill>
                <a:schemeClr val="accent3"/>
              </a:solidFill>
              <a:latin typeface="Avenir Book" panose="02000503020000020003" pitchFamily="2" charset="0"/>
            </a:rPr>
          </a:br>
          <a:r>
            <a:rPr lang="en-US" sz="1600" i="0" kern="1200" dirty="0">
              <a:solidFill>
                <a:schemeClr val="accent6"/>
              </a:solidFill>
              <a:latin typeface="Avenir Book" panose="02000503020000020003" pitchFamily="2" charset="0"/>
            </a:rPr>
            <a:t>■</a:t>
          </a:r>
          <a:r>
            <a:rPr lang="en-US" sz="1200" i="0" kern="1200" dirty="0">
              <a:solidFill>
                <a:schemeClr val="accent6"/>
              </a:solidFill>
              <a:latin typeface="Avenir Book" panose="02000503020000020003" pitchFamily="2" charset="0"/>
            </a:rPr>
            <a:t> </a:t>
          </a:r>
          <a:r>
            <a:rPr lang="en-US" sz="1200" i="0" kern="1200" dirty="0">
              <a:solidFill>
                <a:schemeClr val="accent1">
                  <a:lumMod val="75000"/>
                </a:schemeClr>
              </a:solidFill>
              <a:latin typeface="Avenir Book" panose="02000503020000020003" pitchFamily="2" charset="0"/>
            </a:rPr>
            <a:t>Hall A</a:t>
          </a:r>
          <a:endParaRPr lang="en-US" sz="1600" i="0" kern="1200" dirty="0">
            <a:solidFill>
              <a:schemeClr val="accent1">
                <a:lumMod val="75000"/>
              </a:schemeClr>
            </a:solidFill>
            <a:latin typeface="Avenir Book" panose="02000503020000020003" pitchFamily="2" charset="0"/>
          </a:endParaRPr>
        </a:p>
      </dsp:txBody>
      <dsp:txXfrm>
        <a:off x="5062959" y="2452267"/>
        <a:ext cx="2493248" cy="94585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SubStepProcess">
  <dgm:title val=""/>
  <dgm:desc val=""/>
  <dgm:catLst>
    <dgm:cat type="process" pri="1225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61" srcId="1" destId="11" srcOrd="0" destOrd="0"/>
        <dgm:cxn modelId="62" srcId="1" destId="12" srcOrd="1" destOrd="0"/>
        <dgm:cxn modelId="7" srcId="0" destId="2" srcOrd="0" destOrd="0"/>
        <dgm:cxn modelId="8" srcId="0" destId="3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8" srcId="0" destId="1" srcOrd="0" destOrd="0"/>
        <dgm:cxn modelId="81" srcId="1" destId="11" srcOrd="0" destOrd="0"/>
        <dgm:cxn modelId="82" srcId="1" destId="12" srcOrd="1" destOrd="0"/>
        <dgm:cxn modelId="9" srcId="0" destId="2" srcOrd="0" destOrd="0"/>
        <dgm:cxn modelId="10" srcId="0" destId="3" srcOrd="0" destOrd="0"/>
        <dgm:cxn modelId="11" srcId="0" destId="4" srcOrd="0" destOrd="0"/>
      </dgm:cxnLst>
      <dgm:bg/>
      <dgm:whole/>
    </dgm:dataModel>
  </dgm:clrData>
  <dgm:layoutNode name="Name0">
    <dgm:varLst>
      <dgm:chMax val="7"/>
      <dgm:dir/>
      <dgm:animOne val="branch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Tx1" refType="w"/>
      <dgm:constr type="w" for="ch" forName="chLin1" refType="w" refFor="ch" refForName="parTx1" fact="1.38"/>
      <dgm:constr type="h" for="ch" forName="chLin1" refType="h"/>
      <dgm:constr type="w" for="ch" forName="spPre1" refType="w" fact="0.27"/>
      <dgm:constr type="w" for="ch" forName="spPost1" refType="w" fact="0.27"/>
      <dgm:constr type="h" for="ch" forName="spPre1" refType="h"/>
      <dgm:constr type="h" for="ch" forName="spPost1" refType="h"/>
      <dgm:constr type="primFontSz" for="ch" forName="parTx1" val="65"/>
      <dgm:constr type="primFontSz" for="des" forName="desTx1" refType="primFontSz" refFor="ch" refForName="parTx1" fact="0.78"/>
      <dgm:constr type="primFontSz" for="des" forName="desTx1" op="equ"/>
      <dgm:constr type="w" for="ch" forName="parTx2" refType="w"/>
      <dgm:constr type="w" for="ch" forName="chLin2" refType="w" refFor="ch" refForName="parTx2" fact="1.38"/>
      <dgm:constr type="h" for="ch" forName="chLin2" refType="h"/>
      <dgm:constr type="w" for="ch" forName="spPre2" refType="w" fact="0.54"/>
      <dgm:constr type="w" for="ch" forName="spPost2" refType="w" fact="0.54"/>
      <dgm:constr type="h" for="ch" forName="spPre2" refType="h"/>
      <dgm:constr type="h" for="ch" forName="spPost2" refType="h"/>
      <dgm:constr type="primFontSz" for="ch" forName="parTx2" refType="primFontSz" refFor="ch" refForName="parTx1" op="equ"/>
      <dgm:constr type="primFontSz" for="des" forName="desTx2" refType="primFontSz" refFor="des" refForName="desTx1" op="equ"/>
      <dgm:constr type="w" for="ch" forName="parTx3" refType="w"/>
      <dgm:constr type="w" for="ch" forName="chLin3" refType="w" refFor="ch" refForName="parTx3" fact="1.38"/>
      <dgm:constr type="h" for="ch" forName="chLin3" refType="h"/>
      <dgm:constr type="w" for="ch" forName="spPre3" refType="w" fact="0.54"/>
      <dgm:constr type="w" for="ch" forName="spPost3" refType="w" fact="0.54"/>
      <dgm:constr type="h" for="ch" forName="spPre3" refType="h"/>
      <dgm:constr type="h" for="ch" forName="spPost3" refType="h"/>
      <dgm:constr type="primFontSz" for="ch" forName="parTx3" refType="primFontSz" refFor="ch" refForName="parTx1" op="equ"/>
      <dgm:constr type="primFontSz" for="des" forName="desTx3" refType="primFontSz" refFor="des" refForName="desTx1" op="equ"/>
      <dgm:constr type="w" for="ch" forName="parTx4" refType="w"/>
      <dgm:constr type="w" for="ch" forName="chLin4" refType="w" refFor="ch" refForName="parTx4" fact="1.38"/>
      <dgm:constr type="h" for="ch" forName="chLin4" refType="h"/>
      <dgm:constr type="w" for="ch" forName="spPre4" refType="w" fact="0.54"/>
      <dgm:constr type="w" for="ch" forName="spPost4" refType="w" fact="0.54"/>
      <dgm:constr type="h" for="ch" forName="spPre4" refType="h"/>
      <dgm:constr type="h" for="ch" forName="spPost4" refType="h"/>
      <dgm:constr type="primFontSz" for="ch" forName="parTx4" refType="primFontSz" refFor="ch" refForName="parTx1" op="equ"/>
      <dgm:constr type="primFontSz" for="des" forName="desTx4" refType="primFontSz" refFor="des" refForName="desTx1" op="equ"/>
      <dgm:constr type="w" for="ch" forName="parTx5" refType="w"/>
      <dgm:constr type="w" for="ch" forName="chLin5" refType="w" refFor="ch" refForName="parTx5" fact="1.38"/>
      <dgm:constr type="h" for="ch" forName="chLin5" refType="h"/>
      <dgm:constr type="w" for="ch" forName="spPre5" refType="w" fact="0.54"/>
      <dgm:constr type="w" for="ch" forName="spPost5" refType="w" fact="0.54"/>
      <dgm:constr type="h" for="ch" forName="spPre5" refType="h"/>
      <dgm:constr type="h" for="ch" forName="spPost5" refType="h"/>
      <dgm:constr type="primFontSz" for="ch" forName="parTx5" refType="primFontSz" refFor="ch" refForName="parTx1" op="equ"/>
      <dgm:constr type="primFontSz" for="des" forName="desTx5" refType="primFontSz" refFor="des" refForName="desTx1" op="equ"/>
      <dgm:constr type="w" for="ch" forName="parTx6" refType="w"/>
      <dgm:constr type="w" for="ch" forName="chLin6" refType="w" refFor="ch" refForName="parTx6" fact="1.38"/>
      <dgm:constr type="h" for="ch" forName="chLin6" refType="h"/>
      <dgm:constr type="w" for="ch" forName="spPre6" refType="w" fact="0.54"/>
      <dgm:constr type="w" for="ch" forName="spPost6" refType="w" fact="0.54"/>
      <dgm:constr type="h" for="ch" forName="spPre6" refType="h"/>
      <dgm:constr type="h" for="ch" forName="spPost6" refType="h"/>
      <dgm:constr type="primFontSz" for="ch" forName="parTx6" refType="primFontSz" refFor="ch" refForName="parTx1" op="equ"/>
      <dgm:constr type="primFontSz" for="des" forName="desTx6" refType="primFontSz" refFor="des" refForName="desTx1" op="equ"/>
      <dgm:constr type="w" for="ch" forName="parTx7" refType="w"/>
      <dgm:constr type="w" for="ch" forName="chLin7" refType="w" refFor="ch" refForName="parTx7" fact="1.38"/>
      <dgm:constr type="h" for="ch" forName="chLin7" refType="h"/>
      <dgm:constr type="w" for="ch" forName="spPre7" refType="w" fact="0.54"/>
      <dgm:constr type="w" for="ch" forName="spPost7" refType="w" fact="0.54"/>
      <dgm:constr type="h" for="ch" forName="spPre7" refType="h"/>
      <dgm:constr type="h" for="ch" forName="spPost7" refType="h"/>
      <dgm:constr type="primFontSz" for="ch" forName="parTx7" refType="primFontSz" refFor="ch" refForName="parTx1" op="equ"/>
      <dgm:constr type="primFontSz" for="des" forName="desTx7" refType="primFontSz" refFor="des" refForName="desTx1" op="equ"/>
    </dgm:constrLst>
    <dgm:forEach name="Name4" axis="ch" ptType="node">
      <dgm:choose name="Name5">
        <dgm:if name="Name6" axis="self" ptType="node" func="pos" op="equ" val="1">
          <dgm:layoutNode name="parTx1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7">
            <dgm:if name="Name8" axis="ch" ptType="node" func="cnt" op="gte" val="1">
              <dgm:layoutNode name="spPre1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1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1" refType="w" fact="0.77"/>
                  <dgm:constr type="w" for="ch" forName="top1" refType="w" refFor="ch" refForName="txAndLines1" fact="0.78"/>
                </dgm:constrLst>
                <dgm:forEach name="Name9" axis="ch">
                  <dgm:forEach name="Name10" axis="self" ptType="parTrans">
                    <dgm:layoutNode name="Name11" styleLbl="parChTrans1D1">
                      <dgm:choose name="Name12">
                        <dgm:if name="Name13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1"/>
                          </dgm:alg>
                        </dgm:if>
                        <dgm:else name="Name14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1"/>
                            <dgm:param type="dstNode" val="anchor1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5" axis="self" ptType="node">
                    <dgm:choose name="Name16">
                      <dgm:if name="Name17" axis="par ch" ptType="node node" func="cnt" op="equ" val="1">
                        <dgm:layoutNode name="top1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8"/>
                    </dgm:choose>
                    <dgm:layoutNode name="txAndLines1">
                      <dgm:choose name="Name19">
                        <dgm:if name="Name20" func="var" arg="dir" op="equ" val="norm">
                          <dgm:alg type="lin"/>
                        </dgm:if>
                        <dgm:else name="Name21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22">
                        <dgm:if name="Name23" axis="root ch" ptType="all node" func="cnt" op="gte" val="2">
                          <dgm:constrLst>
                            <dgm:constr type="w" for="ch" forName="anchor1" refType="w"/>
                            <dgm:constr type="w" for="ch" forName="backup1" refType="w" fact="-1"/>
                            <dgm:constr type="w" for="ch" forName="preLine1" refType="w" fact="0.11"/>
                            <dgm:constr type="w" for="ch" forName="desTx1" refType="w" fact="0.78"/>
                            <dgm:constr type="w" for="ch" forName="postLine1" refType="w" fact="0.11"/>
                          </dgm:constrLst>
                        </dgm:if>
                        <dgm:else name="Name24">
                          <dgm:constrLst>
                            <dgm:constr type="w" for="ch" forName="anchor1" refType="w" fact="0.89"/>
                            <dgm:constr type="w" for="ch" forName="backup1" refType="w" fact="-0.89"/>
                            <dgm:constr type="w" for="ch" forName="preLine1" refType="w" fact="0.11"/>
                            <dgm:constr type="w" for="ch" forName="desTx1" refType="w" fact="0.78"/>
                          </dgm:constrLst>
                        </dgm:else>
                      </dgm:choose>
                      <dgm:layoutNode name="anchor1" moveWith="desTx1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1" moveWith="desTx1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1" styleLbl="parChTrans1D1" moveWith="desTx1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1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25">
                        <dgm:if name="Name26" axis="root ch" ptType="all node" func="cnt" op="gte" val="2">
                          <dgm:layoutNode name="postLine1" styleLbl="parChTrans1D1" moveWith="desTx1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27"/>
                      </dgm:choose>
                    </dgm:layoutNode>
                  </dgm:forEach>
                  <dgm:choose name="Name28">
                    <dgm:if name="Name29" axis="root ch" ptType="all node" func="cnt" op="gte" val="2">
                      <dgm:forEach name="Name30" axis="self" ptType="parTrans">
                        <dgm:layoutNode name="Name31" styleLbl="parChTrans1D1">
                          <dgm:choose name="Name32">
                            <dgm:if name="Name33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2"/>
                                <dgm:param type="endSty" val="noArr"/>
                                <dgm:param type="dstNode" val="anchor1"/>
                              </dgm:alg>
                            </dgm:if>
                            <dgm:else name="Name34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2"/>
                                <dgm:param type="dstNode" val="anchor1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35"/>
                  </dgm:choose>
                </dgm:forEach>
              </dgm:layoutNode>
              <dgm:choose name="Name36">
                <dgm:if name="Name37" axis="root ch" ptType="all node" func="cnt" op="gte" val="2">
                  <dgm:layoutNode name="spPost1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38"/>
              </dgm:choose>
            </dgm:if>
            <dgm:else name="Name39"/>
          </dgm:choose>
        </dgm:if>
        <dgm:if name="Name40" axis="self" ptType="node" func="pos" op="equ" val="2">
          <dgm:layoutNode name="parTx2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41">
            <dgm:if name="Name42" axis="ch" ptType="node" func="cnt" op="gte" val="1">
              <dgm:layoutNode name="spPre2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2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2" refType="w" fact="0.77"/>
                  <dgm:constr type="w" for="ch" forName="top2" refType="w" refFor="ch" refForName="txAndLines2" fact="0.78"/>
                </dgm:constrLst>
                <dgm:forEach name="Name43" axis="ch">
                  <dgm:forEach name="Name44" axis="self" ptType="parTrans">
                    <dgm:layoutNode name="Name45" styleLbl="parChTrans1D1">
                      <dgm:choose name="Name46">
                        <dgm:if name="Name47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2"/>
                          </dgm:alg>
                        </dgm:if>
                        <dgm:else name="Name48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2"/>
                            <dgm:param type="dstNode" val="anchor2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49" axis="self" ptType="node">
                    <dgm:choose name="Name50">
                      <dgm:if name="Name51" axis="par ch" ptType="node node" func="cnt" op="equ" val="1">
                        <dgm:layoutNode name="top2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52"/>
                    </dgm:choose>
                    <dgm:layoutNode name="txAndLines2">
                      <dgm:choose name="Name53">
                        <dgm:if name="Name54" func="var" arg="dir" op="equ" val="norm">
                          <dgm:alg type="lin"/>
                        </dgm:if>
                        <dgm:else name="Name55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56">
                        <dgm:if name="Name57" axis="root ch" ptType="all node" func="cnt" op="gte" val="3">
                          <dgm:constrLst>
                            <dgm:constr type="w" for="ch" forName="anchor2" refType="w"/>
                            <dgm:constr type="w" for="ch" forName="backup2" refType="w" fact="-1"/>
                            <dgm:constr type="w" for="ch" forName="preLine2" refType="w" fact="0.11"/>
                            <dgm:constr type="w" for="ch" forName="desTx2" refType="w" fact="0.78"/>
                            <dgm:constr type="w" for="ch" forName="postLine2" refType="w" fact="0.11"/>
                          </dgm:constrLst>
                        </dgm:if>
                        <dgm:else name="Name58">
                          <dgm:constrLst>
                            <dgm:constr type="w" for="ch" forName="anchor2" refType="w" fact="0.89"/>
                            <dgm:constr type="w" for="ch" forName="backup2" refType="w" fact="-0.89"/>
                            <dgm:constr type="w" for="ch" forName="preLine2" refType="w" fact="0.11"/>
                            <dgm:constr type="w" for="ch" forName="desTx2" refType="w" fact="0.78"/>
                          </dgm:constrLst>
                        </dgm:else>
                      </dgm:choose>
                      <dgm:layoutNode name="anchor2" moveWith="desTx2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2" moveWith="desTx2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2" styleLbl="parChTrans1D1" moveWith="desTx2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2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59">
                        <dgm:if name="Name60" axis="root ch" ptType="all node" func="cnt" op="gte" val="3">
                          <dgm:layoutNode name="postLine2" styleLbl="parChTrans1D1" moveWith="desTx2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61"/>
                      </dgm:choose>
                    </dgm:layoutNode>
                  </dgm:forEach>
                  <dgm:choose name="Name62">
                    <dgm:if name="Name63" axis="root ch" ptType="all node" func="cnt" op="gte" val="3">
                      <dgm:forEach name="Name64" axis="self" ptType="parTrans">
                        <dgm:layoutNode name="Name65" styleLbl="parChTrans1D1">
                          <dgm:choose name="Name66">
                            <dgm:if name="Name67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3"/>
                                <dgm:param type="endSty" val="noArr"/>
                                <dgm:param type="dstNode" val="anchor2"/>
                              </dgm:alg>
                            </dgm:if>
                            <dgm:else name="Name68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3"/>
                                <dgm:param type="dstNode" val="anchor2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69"/>
                  </dgm:choose>
                </dgm:forEach>
              </dgm:layoutNode>
              <dgm:choose name="Name70">
                <dgm:if name="Name71" axis="root ch" ptType="all node" func="cnt" op="gte" val="3">
                  <dgm:layoutNode name="spPost2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72"/>
              </dgm:choose>
            </dgm:if>
            <dgm:else name="Name73"/>
          </dgm:choose>
        </dgm:if>
        <dgm:if name="Name74" axis="self" ptType="node" func="pos" op="equ" val="3">
          <dgm:layoutNode name="parTx3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75">
            <dgm:if name="Name76" axis="ch" ptType="node" func="cnt" op="gte" val="1">
              <dgm:layoutNode name="spPre3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3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3" refType="w" fact="0.77"/>
                  <dgm:constr type="w" for="ch" forName="top3" refType="w" refFor="ch" refForName="txAndLines3" fact="0.78"/>
                </dgm:constrLst>
                <dgm:forEach name="Name77" axis="ch">
                  <dgm:forEach name="Name78" axis="self" ptType="parTrans">
                    <dgm:layoutNode name="Name79" styleLbl="parChTrans1D1">
                      <dgm:choose name="Name80">
                        <dgm:if name="Name81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3"/>
                          </dgm:alg>
                        </dgm:if>
                        <dgm:else name="Name82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3"/>
                            <dgm:param type="dstNode" val="anchor3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83" axis="self" ptType="node">
                    <dgm:choose name="Name84">
                      <dgm:if name="Name85" axis="par ch" ptType="node node" func="cnt" op="equ" val="1">
                        <dgm:layoutNode name="top3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86"/>
                    </dgm:choose>
                    <dgm:layoutNode name="txAndLines3">
                      <dgm:choose name="Name87">
                        <dgm:if name="Name88" func="var" arg="dir" op="equ" val="norm">
                          <dgm:alg type="lin"/>
                        </dgm:if>
                        <dgm:else name="Name89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90">
                        <dgm:if name="Name91" axis="root ch" ptType="all node" func="cnt" op="gte" val="4">
                          <dgm:constrLst>
                            <dgm:constr type="w" for="ch" forName="anchor3" refType="w"/>
                            <dgm:constr type="w" for="ch" forName="backup3" refType="w" fact="-1"/>
                            <dgm:constr type="w" for="ch" forName="preLine3" refType="w" fact="0.11"/>
                            <dgm:constr type="w" for="ch" forName="desTx3" refType="w" fact="0.78"/>
                            <dgm:constr type="w" for="ch" forName="postLine3" refType="w" fact="0.11"/>
                          </dgm:constrLst>
                        </dgm:if>
                        <dgm:else name="Name92">
                          <dgm:constrLst>
                            <dgm:constr type="w" for="ch" forName="anchor3" refType="w" fact="0.89"/>
                            <dgm:constr type="w" for="ch" forName="backup3" refType="w" fact="-0.89"/>
                            <dgm:constr type="w" for="ch" forName="preLine3" refType="w" fact="0.11"/>
                            <dgm:constr type="w" for="ch" forName="desTx3" refType="w" fact="0.78"/>
                          </dgm:constrLst>
                        </dgm:else>
                      </dgm:choose>
                      <dgm:layoutNode name="anchor3" moveWith="desTx3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3" moveWith="desTx3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3" styleLbl="parChTrans1D1" moveWith="desTx3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3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93">
                        <dgm:if name="Name94" axis="root ch" ptType="all node" func="cnt" op="gte" val="4">
                          <dgm:layoutNode name="postLine3" styleLbl="parChTrans1D1" moveWith="desTx3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95"/>
                      </dgm:choose>
                    </dgm:layoutNode>
                  </dgm:forEach>
                  <dgm:choose name="Name96">
                    <dgm:if name="Name97" axis="root ch" ptType="all node" func="cnt" op="gte" val="4">
                      <dgm:forEach name="Name98" axis="self" ptType="parTrans">
                        <dgm:layoutNode name="Name99" styleLbl="parChTrans1D1">
                          <dgm:choose name="Name100">
                            <dgm:if name="Name101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4"/>
                                <dgm:param type="endSty" val="noArr"/>
                                <dgm:param type="dstNode" val="anchor3"/>
                              </dgm:alg>
                            </dgm:if>
                            <dgm:else name="Name102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4"/>
                                <dgm:param type="dstNode" val="anchor3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103"/>
                  </dgm:choose>
                </dgm:forEach>
              </dgm:layoutNode>
              <dgm:choose name="Name104">
                <dgm:if name="Name105" axis="root ch" ptType="all node" func="cnt" op="gte" val="4">
                  <dgm:layoutNode name="spPost3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106"/>
              </dgm:choose>
            </dgm:if>
            <dgm:else name="Name107"/>
          </dgm:choose>
        </dgm:if>
        <dgm:if name="Name108" axis="self" ptType="node" func="pos" op="equ" val="4">
          <dgm:layoutNode name="parTx4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109">
            <dgm:if name="Name110" axis="ch" ptType="node" func="cnt" op="gte" val="1">
              <dgm:layoutNode name="spPre4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4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4" refType="w" fact="0.77"/>
                  <dgm:constr type="w" for="ch" forName="top4" refType="w" refFor="ch" refForName="txAndLines4" fact="0.78"/>
                </dgm:constrLst>
                <dgm:forEach name="Name111" axis="ch">
                  <dgm:forEach name="Name112" axis="self" ptType="parTrans">
                    <dgm:layoutNode name="Name113" styleLbl="parChTrans1D1">
                      <dgm:choose name="Name114">
                        <dgm:if name="Name115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4"/>
                          </dgm:alg>
                        </dgm:if>
                        <dgm:else name="Name116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4"/>
                            <dgm:param type="dstNode" val="anchor4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17" axis="self" ptType="node">
                    <dgm:choose name="Name118">
                      <dgm:if name="Name119" axis="par ch" ptType="node node" func="cnt" op="equ" val="1">
                        <dgm:layoutNode name="top4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20"/>
                    </dgm:choose>
                    <dgm:layoutNode name="txAndLines4">
                      <dgm:choose name="Name121">
                        <dgm:if name="Name122" func="var" arg="dir" op="equ" val="norm">
                          <dgm:alg type="lin"/>
                        </dgm:if>
                        <dgm:else name="Name123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124">
                        <dgm:if name="Name125" axis="root ch" ptType="all node" func="cnt" op="gte" val="5">
                          <dgm:constrLst>
                            <dgm:constr type="w" for="ch" forName="anchor4" refType="w"/>
                            <dgm:constr type="w" for="ch" forName="backup4" refType="w" fact="-1"/>
                            <dgm:constr type="w" for="ch" forName="preLine4" refType="w" fact="0.11"/>
                            <dgm:constr type="w" for="ch" forName="desTx4" refType="w" fact="0.78"/>
                            <dgm:constr type="w" for="ch" forName="postLine4" refType="w" fact="0.11"/>
                          </dgm:constrLst>
                        </dgm:if>
                        <dgm:else name="Name126">
                          <dgm:constrLst>
                            <dgm:constr type="w" for="ch" forName="anchor4" refType="w" fact="0.89"/>
                            <dgm:constr type="w" for="ch" forName="backup4" refType="w" fact="-0.89"/>
                            <dgm:constr type="w" for="ch" forName="preLine4" refType="w" fact="0.11"/>
                            <dgm:constr type="w" for="ch" forName="desTx4" refType="w" fact="0.78"/>
                          </dgm:constrLst>
                        </dgm:else>
                      </dgm:choose>
                      <dgm:layoutNode name="anchor4" moveWith="desTx4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4" moveWith="desTx4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4" styleLbl="parChTrans1D1" moveWith="desTx4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4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127">
                        <dgm:if name="Name128" axis="root ch" ptType="all node" func="cnt" op="gte" val="5">
                          <dgm:layoutNode name="postLine4" styleLbl="parChTrans1D1" moveWith="desTx4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129"/>
                      </dgm:choose>
                    </dgm:layoutNode>
                  </dgm:forEach>
                  <dgm:choose name="Name130">
                    <dgm:if name="Name131" axis="root ch" ptType="all node" func="cnt" op="gte" val="5">
                      <dgm:forEach name="Name132" axis="self" ptType="parTrans">
                        <dgm:layoutNode name="Name133" styleLbl="parChTrans1D1">
                          <dgm:choose name="Name134">
                            <dgm:if name="Name135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5"/>
                                <dgm:param type="endSty" val="noArr"/>
                                <dgm:param type="dstNode" val="anchor4"/>
                              </dgm:alg>
                            </dgm:if>
                            <dgm:else name="Name136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5"/>
                                <dgm:param type="dstNode" val="anchor4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137"/>
                  </dgm:choose>
                </dgm:forEach>
              </dgm:layoutNode>
              <dgm:choose name="Name138">
                <dgm:if name="Name139" axis="root ch" ptType="all node" func="cnt" op="gte" val="5">
                  <dgm:layoutNode name="spPost4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140"/>
              </dgm:choose>
            </dgm:if>
            <dgm:else name="Name141"/>
          </dgm:choose>
        </dgm:if>
        <dgm:if name="Name142" axis="self" ptType="node" func="pos" op="equ" val="5">
          <dgm:layoutNode name="parTx5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143">
            <dgm:if name="Name144" axis="ch" ptType="node" func="cnt" op="gte" val="1">
              <dgm:layoutNode name="spPre5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5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5" refType="w" fact="0.77"/>
                  <dgm:constr type="w" for="ch" forName="top5" refType="w" refFor="ch" refForName="txAndLines5" fact="0.78"/>
                </dgm:constrLst>
                <dgm:forEach name="Name145" axis="ch">
                  <dgm:forEach name="Name146" axis="self" ptType="parTrans">
                    <dgm:layoutNode name="Name147" styleLbl="parChTrans1D1">
                      <dgm:choose name="Name148">
                        <dgm:if name="Name149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5"/>
                          </dgm:alg>
                        </dgm:if>
                        <dgm:else name="Name150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5"/>
                            <dgm:param type="dstNode" val="anchor5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51" axis="self" ptType="node">
                    <dgm:choose name="Name152">
                      <dgm:if name="Name153" axis="par ch" ptType="node node" func="cnt" op="equ" val="1">
                        <dgm:layoutNode name="top5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54"/>
                    </dgm:choose>
                    <dgm:layoutNode name="txAndLines5">
                      <dgm:choose name="Name155">
                        <dgm:if name="Name156" func="var" arg="dir" op="equ" val="norm">
                          <dgm:alg type="lin"/>
                        </dgm:if>
                        <dgm:else name="Name157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158">
                        <dgm:if name="Name159" axis="root ch" ptType="all node" func="cnt" op="gte" val="6">
                          <dgm:constrLst>
                            <dgm:constr type="w" for="ch" forName="anchor5" refType="w"/>
                            <dgm:constr type="w" for="ch" forName="backup5" refType="w" fact="-1"/>
                            <dgm:constr type="w" for="ch" forName="preLine5" refType="w" fact="0.11"/>
                            <dgm:constr type="w" for="ch" forName="desTx5" refType="w" fact="0.78"/>
                            <dgm:constr type="w" for="ch" forName="postLine5" refType="w" fact="0.11"/>
                          </dgm:constrLst>
                        </dgm:if>
                        <dgm:else name="Name160">
                          <dgm:constrLst>
                            <dgm:constr type="w" for="ch" forName="anchor5" refType="w" fact="0.89"/>
                            <dgm:constr type="w" for="ch" forName="backup5" refType="w" fact="-0.89"/>
                            <dgm:constr type="w" for="ch" forName="preLine5" refType="w" fact="0.11"/>
                            <dgm:constr type="w" for="ch" forName="desTx5" refType="w" fact="0.78"/>
                          </dgm:constrLst>
                        </dgm:else>
                      </dgm:choose>
                      <dgm:layoutNode name="anchor5" moveWith="desTx5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5" moveWith="desTx5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5" styleLbl="parChTrans1D1" moveWith="desTx5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5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161">
                        <dgm:if name="Name162" axis="root ch" ptType="all node" func="cnt" op="gte" val="6">
                          <dgm:layoutNode name="postLine5" styleLbl="parChTrans1D1" moveWith="desTx5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163"/>
                      </dgm:choose>
                    </dgm:layoutNode>
                  </dgm:forEach>
                  <dgm:choose name="Name164">
                    <dgm:if name="Name165" axis="root ch" ptType="all node" func="cnt" op="gte" val="6">
                      <dgm:forEach name="Name166" axis="self" ptType="parTrans">
                        <dgm:layoutNode name="Name167" styleLbl="parChTrans1D1">
                          <dgm:choose name="Name168">
                            <dgm:if name="Name169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6"/>
                                <dgm:param type="endSty" val="noArr"/>
                                <dgm:param type="dstNode" val="anchor5"/>
                              </dgm:alg>
                            </dgm:if>
                            <dgm:else name="Name170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6"/>
                                <dgm:param type="dstNode" val="anchor5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171"/>
                  </dgm:choose>
                </dgm:forEach>
              </dgm:layoutNode>
              <dgm:choose name="Name172">
                <dgm:if name="Name173" axis="root ch" ptType="all node" func="cnt" op="gte" val="6">
                  <dgm:layoutNode name="spPost5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174"/>
              </dgm:choose>
            </dgm:if>
            <dgm:else name="Name175"/>
          </dgm:choose>
        </dgm:if>
        <dgm:if name="Name176" axis="self" ptType="node" func="pos" op="equ" val="6">
          <dgm:layoutNode name="parTx6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177">
            <dgm:if name="Name178" axis="ch" ptType="node" func="cnt" op="gte" val="1">
              <dgm:layoutNode name="spPre6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6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6" refType="w" fact="0.77"/>
                  <dgm:constr type="w" for="ch" forName="top6" refType="w" refFor="ch" refForName="txAndLines6" fact="0.78"/>
                </dgm:constrLst>
                <dgm:forEach name="Name179" axis="ch">
                  <dgm:forEach name="Name180" axis="self" ptType="parTrans">
                    <dgm:layoutNode name="Name181" styleLbl="parChTrans1D1">
                      <dgm:choose name="Name182">
                        <dgm:if name="Name183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6"/>
                          </dgm:alg>
                        </dgm:if>
                        <dgm:else name="Name184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6"/>
                            <dgm:param type="dstNode" val="anchor6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85" axis="self" ptType="node">
                    <dgm:choose name="Name186">
                      <dgm:if name="Name187" axis="par ch" ptType="node node" func="cnt" op="equ" val="1">
                        <dgm:layoutNode name="top6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88"/>
                    </dgm:choose>
                    <dgm:layoutNode name="txAndLines6">
                      <dgm:choose name="Name189">
                        <dgm:if name="Name190" func="var" arg="dir" op="equ" val="norm">
                          <dgm:alg type="lin"/>
                        </dgm:if>
                        <dgm:else name="Name191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192">
                        <dgm:if name="Name193" axis="root ch" ptType="all node" func="cnt" op="gte" val="7">
                          <dgm:constrLst>
                            <dgm:constr type="w" for="ch" forName="anchor6" refType="w"/>
                            <dgm:constr type="w" for="ch" forName="backup6" refType="w" fact="-1"/>
                            <dgm:constr type="w" for="ch" forName="preLine6" refType="w" fact="0.11"/>
                            <dgm:constr type="w" for="ch" forName="desTx6" refType="w" fact="0.78"/>
                            <dgm:constr type="w" for="ch" forName="postLine6" refType="w" fact="0.11"/>
                          </dgm:constrLst>
                        </dgm:if>
                        <dgm:else name="Name194">
                          <dgm:constrLst>
                            <dgm:constr type="w" for="ch" forName="anchor6" refType="w" fact="0.89"/>
                            <dgm:constr type="w" for="ch" forName="backup6" refType="w" fact="-0.89"/>
                            <dgm:constr type="w" for="ch" forName="preLine6" refType="w" fact="0.11"/>
                            <dgm:constr type="w" for="ch" forName="desTx6" refType="w" fact="0.78"/>
                          </dgm:constrLst>
                        </dgm:else>
                      </dgm:choose>
                      <dgm:layoutNode name="anchor6" moveWith="desTx6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6" moveWith="desTx6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6" styleLbl="parChTrans1D1" moveWith="desTx6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6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195">
                        <dgm:if name="Name196" axis="root ch" ptType="all node" func="cnt" op="gte" val="7">
                          <dgm:layoutNode name="postLine6" styleLbl="parChTrans1D1" moveWith="desTx6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197"/>
                      </dgm:choose>
                    </dgm:layoutNode>
                  </dgm:forEach>
                  <dgm:choose name="Name198">
                    <dgm:if name="Name199" axis="root ch" ptType="all node" func="cnt" op="gte" val="7">
                      <dgm:forEach name="Name200" axis="self" ptType="parTrans">
                        <dgm:layoutNode name="Name201" styleLbl="parChTrans1D1">
                          <dgm:choose name="Name202">
                            <dgm:if name="Name203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7"/>
                                <dgm:param type="endSty" val="noArr"/>
                                <dgm:param type="dstNode" val="anchor6"/>
                              </dgm:alg>
                            </dgm:if>
                            <dgm:else name="Name204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7"/>
                                <dgm:param type="dstNode" val="anchor6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205"/>
                  </dgm:choose>
                </dgm:forEach>
              </dgm:layoutNode>
              <dgm:choose name="Name206">
                <dgm:if name="Name207" axis="root ch" ptType="all node" func="cnt" op="gte" val="7">
                  <dgm:layoutNode name="spPost6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208"/>
              </dgm:choose>
            </dgm:if>
            <dgm:else name="Name209"/>
          </dgm:choose>
        </dgm:if>
        <dgm:if name="Name210" axis="self" ptType="node" func="pos" op="equ" val="7">
          <dgm:layoutNode name="parTx7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211">
            <dgm:if name="Name212" axis="ch" ptType="node" func="cnt" op="gte" val="1">
              <dgm:layoutNode name="spPre7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7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7" refType="w" fact="0.77"/>
                  <dgm:constr type="w" for="ch" forName="top7" refType="w" refFor="ch" refForName="txAndLines7" fact="0.78"/>
                </dgm:constrLst>
                <dgm:forEach name="Name213" axis="ch">
                  <dgm:forEach name="Name214" axis="self" ptType="parTrans">
                    <dgm:layoutNode name="Name215" styleLbl="parChTrans1D1">
                      <dgm:choose name="Name216">
                        <dgm:if name="Name217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7"/>
                          </dgm:alg>
                        </dgm:if>
                        <dgm:else name="Name218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7"/>
                            <dgm:param type="dstNode" val="anchor7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219" axis="self" ptType="node">
                    <dgm:choose name="Name220">
                      <dgm:if name="Name221" axis="par ch" ptType="node node" func="cnt" op="equ" val="1">
                        <dgm:layoutNode name="top7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222"/>
                    </dgm:choose>
                    <dgm:layoutNode name="txAndLines7">
                      <dgm:choose name="Name223">
                        <dgm:if name="Name224" func="var" arg="dir" op="equ" val="norm">
                          <dgm:alg type="lin"/>
                        </dgm:if>
                        <dgm:else name="Name225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>
                        <dgm:constr type="w" for="ch" forName="anchor7" refType="w" fact="0.89"/>
                        <dgm:constr type="w" for="ch" forName="backup7" refType="w" fact="-0.89"/>
                        <dgm:constr type="w" for="ch" forName="preLine7" refType="w" fact="0.11"/>
                        <dgm:constr type="w" for="ch" forName="desTx7" refType="w" fact="0.78"/>
                      </dgm:constrLst>
                      <dgm:layoutNode name="anchor7" moveWith="desTx7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7" moveWith="desTx7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7" styleLbl="parChTrans1D1" moveWith="desTx7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7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</dgm:layoutNode>
                  </dgm:forEach>
                </dgm:forEach>
              </dgm:layoutNode>
            </dgm:if>
            <dgm:else name="Name226"/>
          </dgm:choose>
        </dgm:if>
        <dgm:else name="Name22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AccentedPicture">
  <dgm:title val=""/>
  <dgm:desc val=""/>
  <dgm:catLst>
    <dgm:cat type="picture" pri="1000"/>
    <dgm:cat type="pictureconver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</dgm:varLst>
    <dgm:alg type="composite"/>
    <dgm:shape xmlns:r="http://schemas.openxmlformats.org/officeDocument/2006/relationships" r:blip="">
      <dgm:adjLst/>
    </dgm:shape>
    <dgm:choose name="Name1">
      <dgm:if name="Name2" axis="ch" ptType="node" func="cnt" op="lte" val="1">
        <dgm:constrLst>
          <dgm:constr type="h" for="ch" forName="picture_1" refType="h"/>
          <dgm:constr type="w" for="ch" forName="picture_1" refType="h" refFor="ch" refForName="picture_1" op="equ" fact="0.784"/>
          <dgm:constr type="l" for="ch" forName="picture_1"/>
          <dgm:constr type="t" for="ch" forName="picture_1"/>
          <dgm:constr type="w" for="ch" forName="text_1" refType="w" refFor="ch" refForName="picture_1" fact="0.77"/>
          <dgm:constr type="h" for="ch" forName="text_1" refType="h" refFor="ch" refForName="picture_1" fact="0.6"/>
          <dgm:constr type="l" for="ch" forName="text_1" refType="w" refFor="ch" refForName="picture_1" fact="0.04"/>
          <dgm:constr type="t" for="ch" forName="text_1" refType="h" refFor="ch" refForName="picture_1" fact="0.4"/>
        </dgm:constrLst>
      </dgm:if>
      <dgm:if name="Name3" axis="ch" ptType="node" func="cnt" op="lte" val="5">
        <dgm:choose name="Name4">
          <dgm:if name="Name5" func="var" arg="dir" op="equ" val="norm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l" for="ch" forName="picture_1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l" for="ch" forName="text_1" refType="w" refFor="ch" refForName="picture_1" fact="0.04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r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l" for="ch" forName="maxNode" refType="r" refFor="ch" refForName="picture_1"/>
              <dgm:constr type="lOff" for="ch" forName="maxNode" refType="h" refFor="des" refForName="pair" fact="0.5"/>
              <dgm:constr type="r" for="ch" forName="maxNode" refType="w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if>
          <dgm:else name="Name6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r" for="ch" forName="picture_1" refType="w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r" for="ch" forName="text_1" refType="w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l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r" for="ch" forName="maxNode" refType="l" refFor="ch" refForName="picture_1"/>
              <dgm:constr type="rOff" for="ch" forName="maxNode" refType="h" refFor="des" refForName="pair" fact="-0.5"/>
              <dgm:constr type="l" for="ch" forName="maxNode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else>
        </dgm:choose>
      </dgm:if>
      <dgm:else name="Name7">
        <dgm:choose name="Name8">
          <dgm:if name="Name9" func="var" arg="dir" op="equ" val="norm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l" for="ch" forName="picture_1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l" for="ch" forName="text_1" refType="w" refFor="ch" refForName="picture_1" fact="0.04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r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l" for="ch" forName="maxNode" refType="r" refFor="ch" refForName="picture_1"/>
              <dgm:constr type="lOff" for="ch" forName="maxNode" refType="h" refFor="des" refForName="pair" fact="0.5"/>
              <dgm:constr type="r" for="ch" forName="maxNode" refType="w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if>
          <dgm:else name="Name10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r" for="ch" forName="picture_1" refType="w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r" for="ch" forName="text_1" refType="w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l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r" for="ch" forName="maxNode" refType="l" refFor="ch" refForName="picture_1"/>
              <dgm:constr type="rOff" for="ch" forName="maxNode" refType="h" refFor="des" refForName="pair" fact="-0.5"/>
              <dgm:constr type="l" for="ch" forName="maxNode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else>
        </dgm:choose>
      </dgm:else>
    </dgm:choose>
    <dgm:forEach name="Name11" axis="ch" ptType="sibTrans" hideLastTrans="0" cnt="1">
      <dgm:layoutNode name="picture_1" styleLbl="bgImgPlace1">
        <dgm:alg type="sp"/>
        <dgm:shape xmlns:r="http://schemas.openxmlformats.org/officeDocument/2006/relationships" type="roundRect" r:blip="" blipPhldr="1">
          <dgm:adjLst/>
        </dgm:shape>
        <dgm:presOf axis="self"/>
      </dgm:layoutNode>
    </dgm:forEach>
    <dgm:forEach name="Name12" axis="ch" ptType="node" cnt="1">
      <dgm:layoutNode name="text_1" styleLbl="node1">
        <dgm:varLst>
          <dgm:bulletEnabled val="1"/>
        </dgm:varLst>
        <dgm:choose name="Name13">
          <dgm:if name="Name14" func="var" arg="dir" op="equ" val="norm">
            <dgm:alg type="tx">
              <dgm:param type="txAnchorVert" val="b"/>
              <dgm:param type="parTxLTRAlign" val="l"/>
              <dgm:param type="shpTxLTRAlignCh" val="l"/>
              <dgm:param type="parTxRTLAlign" val="l"/>
              <dgm:param type="shpTxRTLAlignCh" val="l"/>
            </dgm:alg>
          </dgm:if>
          <dgm:else name="Name15">
            <dgm:alg type="tx">
              <dgm:param type="txAnchorVert" val="b"/>
              <dgm:param type="parTxLTRAlign" val="r"/>
              <dgm:param type="shpTxLTRAlignCh" val="r"/>
              <dgm:param type="parTxRTLAlign" val="r"/>
              <dgm:param type="shpTxRTLAlignCh" val="r"/>
            </dgm:alg>
          </dgm:else>
        </dgm:choose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primFontSz" val="65"/>
          <dgm:constr type="lMarg" refType="primFontSz" fact="0.2"/>
          <dgm:constr type="rMarg" refType="primFontSz" fact="0.2"/>
          <dgm:constr type="tMarg" refType="primFontSz" fact="0.2"/>
          <dgm:constr type="bMarg" refType="primFontSz" fact="0.2"/>
        </dgm:constrLst>
        <dgm:ruleLst>
          <dgm:rule type="primFontSz" val="5" fact="NaN" max="NaN"/>
        </dgm:ruleLst>
      </dgm:layoutNode>
    </dgm:forEach>
    <dgm:choose name="Name16">
      <dgm:if name="Name17" axis="ch" ptType="node" func="cnt" op="gte" val="2">
        <dgm:layoutNode name="linV">
          <dgm:choose name="Name18">
            <dgm:if name="Name19" func="var" arg="dir" op="equ" val="norm">
              <dgm:alg type="lin">
                <dgm:param type="linDir" val="fromT"/>
                <dgm:param type="vertAlign" val="t"/>
                <dgm:param type="fallback" val="1D"/>
                <dgm:param type="horzAlign" val="l"/>
                <dgm:param type="nodeHorzAlign" val="l"/>
              </dgm:alg>
            </dgm:if>
            <dgm:else name="Name20">
              <dgm:alg type="lin">
                <dgm:param type="linDir" val="fromT"/>
                <dgm:param type="vertAlign" val="t"/>
                <dgm:param type="fallback" val="1D"/>
                <dgm:param type="horzAlign" val="r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constrLst>
            <dgm:constr type="w" for="ch" forName="spaceV" val="1"/>
            <dgm:constr type="w" for="ch" forName="pair" refType="w" op="equ"/>
            <dgm:constr type="w" for="des" forName="desText" op="equ"/>
            <dgm:constr type="primFontSz" for="des" forName="desText" op="equ" val="65"/>
          </dgm:constrLst>
          <dgm:forEach name="Name21" axis="ch" ptType="node" st="2">
            <dgm:layoutNode name="pair">
              <dgm:alg type="composite"/>
              <dgm:shape xmlns:r="http://schemas.openxmlformats.org/officeDocument/2006/relationships" r:blip="">
                <dgm:adjLst/>
              </dgm:shape>
              <dgm:choose name="Name22">
                <dgm:if name="Name23" func="var" arg="dir" op="equ" val="norm">
                  <dgm:constrLst>
                    <dgm:constr type="userC"/>
                    <dgm:constr type="l" for="ch" forName="spaceH"/>
                    <dgm:constr type="r" for="ch" forName="spaceH" refType="userC"/>
                    <dgm:constr type="ctrY" for="ch" forName="spaceH" refType="w" fact="0.5"/>
                    <dgm:constr type="h" for="ch" forName="spaceH" val="1"/>
                    <dgm:constr type="w" for="ch" forName="desPictures" refType="h"/>
                    <dgm:constr type="h" for="ch" forName="desPictures" refType="w" refFor="ch" refForName="desPictures" op="equ"/>
                    <dgm:constr type="ctrX" for="ch" forName="desPictures" refType="userC"/>
                    <dgm:constr type="ctrY" for="ch" forName="desPictures" refType="w" fact="0.5"/>
                    <dgm:constr type="l" for="ch" forName="desTextWrapper" refType="r" refFor="ch" refForName="desPictures"/>
                    <dgm:constr type="ctrY" for="ch" forName="desTextWrapper" refType="w" fact="0.5"/>
                    <dgm:constr type="h" for="ch" forName="desTextWrapper" refType="h"/>
                    <dgm:constr type="h" for="des" forName="desText" refType="h"/>
                  </dgm:constrLst>
                </dgm:if>
                <dgm:else name="Name24">
                  <dgm:constrLst>
                    <dgm:constr type="userC"/>
                    <dgm:constr type="r" for="ch" forName="spaceH" refType="w"/>
                    <dgm:constr type="l" for="ch" forName="spaceH" refType="userC"/>
                    <dgm:constr type="ctrY" for="ch" forName="spaceH" refType="w" fact="0.5"/>
                    <dgm:constr type="h" for="ch" forName="spaceH" val="1"/>
                    <dgm:constr type="w" for="ch" forName="desPictures" refType="h"/>
                    <dgm:constr type="h" for="ch" forName="desPictures" refType="w" refFor="ch" refForName="desPictures" op="equ"/>
                    <dgm:constr type="ctrX" for="ch" forName="desPictures" refType="userC"/>
                    <dgm:constr type="ctrY" for="ch" forName="desPictures" refType="w" fact="0.5"/>
                    <dgm:constr type="r" for="ch" forName="desTextWrapper" refType="l" refFor="ch" refForName="desPictures"/>
                    <dgm:constr type="ctrY" for="ch" forName="desTextWrapper" refType="w" fact="0.5"/>
                    <dgm:constr type="h" for="ch" forName="desTextWrapper" refType="h"/>
                    <dgm:constr type="h" for="des" forName="desText" refType="h"/>
                  </dgm:constrLst>
                </dgm:else>
              </dgm:choose>
              <dgm:layoutNode name="spaceH">
                <dgm:alg type="sp"/>
                <dgm:shape xmlns:r="http://schemas.openxmlformats.org/officeDocument/2006/relationships" type="rect" r:blip="" hideGeom="1">
                  <dgm:adjLst/>
                </dgm:shape>
                <dgm:presOf/>
              </dgm:layoutNode>
              <dgm:layoutNode name="desPictures" styleLbl="alignImgPlace1">
                <dgm:alg type="sp"/>
                <dgm:shape xmlns:r="http://schemas.openxmlformats.org/officeDocument/2006/relationships" type="ellipse" r:blip="" blipPhldr="1">
                  <dgm:adjLst/>
                </dgm:shape>
                <dgm:presOf/>
              </dgm:layoutNode>
              <dgm:layoutNode name="desTextWrapper">
                <dgm:choose name="Name25">
                  <dgm:if name="Name26" func="var" arg="dir" op="equ" val="norm">
                    <dgm:alg type="lin">
                      <dgm:param type="horzAlign" val="l"/>
                    </dgm:alg>
                  </dgm:if>
                  <dgm:else name="Name27">
                    <dgm:alg type="lin">
                      <dgm:param type="horzAlign" val="r"/>
                    </dgm:alg>
                  </dgm:else>
                </dgm:choose>
                <dgm:layoutNode name="desText" styleLbl="revTx">
                  <dgm:varLst>
                    <dgm:bulletEnabled val="1"/>
                  </dgm:varLst>
                  <dgm:choose name="Name28">
                    <dgm:if name="Name29" func="var" arg="dir" op="equ" val="norm">
                      <dgm:alg type="tx">
                        <dgm:param type="parTxLTRAlign" val="l"/>
                        <dgm:param type="shpTxLTRAlignCh" val="l"/>
                        <dgm:param type="parTxRTLAlign" val="r"/>
                        <dgm:param type="shpTxRTLAlignCh" val="r"/>
                      </dgm:alg>
                    </dgm:if>
                    <dgm:else name="Name30">
                      <dgm:alg type="tx">
                        <dgm:param type="parTxLTRAlign" val="r"/>
                        <dgm:param type="shpTxLTRAlignCh" val="r"/>
                        <dgm:param type="parTxRTLAlign" val="r"/>
                        <dgm:param type="shpTxRTLAlignCh" val="r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onstrLst>
                    <dgm:constr type="userW"/>
                    <dgm:constr type="w" refType="userW" fact="0.1"/>
                    <dgm:constr type="lMarg" refType="primFontSz" fact="0.2"/>
                    <dgm:constr type="rMarg" refType="primFontSz" fact="0.2"/>
                    <dgm:constr type="tMarg" refType="primFontSz" fact="0.1"/>
                    <dgm:constr type="bMarg" refType="primFontSz" fact="0.1"/>
                  </dgm:constrLst>
                  <dgm:ruleLst>
                    <dgm:rule type="w" val="NaN" fact="1" max="NaN"/>
                    <dgm:rule type="primFontSz" val="5" fact="NaN" max="NaN"/>
                  </dgm:ruleLst>
                </dgm:layoutNode>
              </dgm:layoutNode>
            </dgm:layoutNode>
            <dgm:forEach name="Name31" axis="followSib" ptType="sibTrans" cnt="1">
              <dgm:layoutNode name="spaceV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forEach>
          </dgm:forEach>
        </dgm:layoutNode>
      </dgm:if>
      <dgm:else name="Name32"/>
    </dgm:choose>
    <dgm:layoutNode name="maxNode">
      <dgm:alg type="lin"/>
      <dgm:shape xmlns:r="http://schemas.openxmlformats.org/officeDocument/2006/relationships" r:blip="">
        <dgm:adjLst/>
      </dgm:shape>
      <dgm:presOf/>
      <dgm:constrLst>
        <dgm:constr type="w" for="ch"/>
        <dgm:constr type="h" for="ch"/>
      </dgm:constrLst>
      <dgm:layoutNode name="Name33">
        <dgm:alg type="sp"/>
        <dgm:shape xmlns:r="http://schemas.openxmlformats.org/officeDocument/2006/relationships" r:blip="">
          <dgm:adjLst/>
        </dgm:shape>
        <dgm:presOf/>
      </dgm:layoutNode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462929-A149-554C-A78D-09A45F108705}" type="datetimeFigureOut">
              <a:rPr lang="en-US" smtClean="0"/>
              <a:t>4/23/19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C102E9-3EF1-6547-95AE-41272C398C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4635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C102E9-3EF1-6547-95AE-41272C398C9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9748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C102E9-3EF1-6547-95AE-41272C398C9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2485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C102E9-3EF1-6547-95AE-41272C398C9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2074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B32603-608E-5241-BFAB-64FC986A160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0535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B32603-608E-5241-BFAB-64FC986A160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4398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B32603-608E-5241-BFAB-64FC986A160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4811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B32603-608E-5241-BFAB-64FC986A160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1219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B32603-608E-5241-BFAB-64FC986A160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3076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B32603-608E-5241-BFAB-64FC986A160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9108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B32603-608E-5241-BFAB-64FC986A160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517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C102E9-3EF1-6547-95AE-41272C398C9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0270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C102E9-3EF1-6547-95AE-41272C398C9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6200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C102E9-3EF1-6547-95AE-41272C398C9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5335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B32603-608E-5241-BFAB-64FC986A160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9141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C102E9-3EF1-6547-95AE-41272C398C9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6371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C102E9-3EF1-6547-95AE-41272C398C9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0542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C102E9-3EF1-6547-95AE-41272C398C9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6176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C102E9-3EF1-6547-95AE-41272C398C9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9246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4/23/19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4/23/19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4/23/19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4/23/19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4/23/19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4/23/19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4/23/19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4/23/19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4/23/19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4/23/19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4/23/19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4/23/19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1.png"/><Relationship Id="rId7" Type="http://schemas.openxmlformats.org/officeDocument/2006/relationships/slide" Target="slide5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image" Target="../media/image3.tiff"/><Relationship Id="rId4" Type="http://schemas.openxmlformats.org/officeDocument/2006/relationships/image" Target="../media/image2.tiff"/><Relationship Id="rId9" Type="http://schemas.openxmlformats.org/officeDocument/2006/relationships/slide" Target="slide4.xml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1.png"/><Relationship Id="rId18" Type="http://schemas.openxmlformats.org/officeDocument/2006/relationships/image" Target="../media/image67.png"/><Relationship Id="rId26" Type="http://schemas.openxmlformats.org/officeDocument/2006/relationships/image" Target="../media/image41.svg"/><Relationship Id="rId21" Type="http://schemas.openxmlformats.org/officeDocument/2006/relationships/image" Target="../media/image36.png"/><Relationship Id="rId34" Type="http://schemas.openxmlformats.org/officeDocument/2006/relationships/image" Target="../media/image49.svg"/><Relationship Id="rId7" Type="http://schemas.openxmlformats.org/officeDocument/2006/relationships/image" Target="../media/image11.png"/><Relationship Id="rId12" Type="http://schemas.openxmlformats.org/officeDocument/2006/relationships/slide" Target="slide9.xml"/><Relationship Id="rId17" Type="http://schemas.openxmlformats.org/officeDocument/2006/relationships/image" Target="../media/image66.png"/><Relationship Id="rId25" Type="http://schemas.openxmlformats.org/officeDocument/2006/relationships/image" Target="../media/image40.png"/><Relationship Id="rId33" Type="http://schemas.openxmlformats.org/officeDocument/2006/relationships/image" Target="../media/image48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65.png"/><Relationship Id="rId20" Type="http://schemas.openxmlformats.org/officeDocument/2006/relationships/slide" Target="slide5.xml"/><Relationship Id="rId29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8.xml"/><Relationship Id="rId11" Type="http://schemas.openxmlformats.org/officeDocument/2006/relationships/image" Target="../media/image56.svg"/><Relationship Id="rId24" Type="http://schemas.openxmlformats.org/officeDocument/2006/relationships/image" Target="../media/image39.svg"/><Relationship Id="rId32" Type="http://schemas.openxmlformats.org/officeDocument/2006/relationships/image" Target="../media/image47.svg"/><Relationship Id="rId37" Type="http://schemas.openxmlformats.org/officeDocument/2006/relationships/slide" Target="slide4.xml"/><Relationship Id="rId5" Type="http://schemas.openxmlformats.org/officeDocument/2006/relationships/image" Target="../media/image13.png"/><Relationship Id="rId15" Type="http://schemas.openxmlformats.org/officeDocument/2006/relationships/slide" Target="slide7.xml"/><Relationship Id="rId23" Type="http://schemas.openxmlformats.org/officeDocument/2006/relationships/image" Target="../media/image38.png"/><Relationship Id="rId28" Type="http://schemas.openxmlformats.org/officeDocument/2006/relationships/image" Target="../media/image43.svg"/><Relationship Id="rId36" Type="http://schemas.openxmlformats.org/officeDocument/2006/relationships/slide" Target="slide3.xml"/><Relationship Id="rId10" Type="http://schemas.openxmlformats.org/officeDocument/2006/relationships/image" Target="../media/image55.png"/><Relationship Id="rId19" Type="http://schemas.openxmlformats.org/officeDocument/2006/relationships/slide" Target="slide11.xml"/><Relationship Id="rId31" Type="http://schemas.openxmlformats.org/officeDocument/2006/relationships/image" Target="../media/image46.png"/><Relationship Id="rId4" Type="http://schemas.openxmlformats.org/officeDocument/2006/relationships/image" Target="../media/image2.tiff"/><Relationship Id="rId9" Type="http://schemas.openxmlformats.org/officeDocument/2006/relationships/slide" Target="slide6.xml"/><Relationship Id="rId14" Type="http://schemas.openxmlformats.org/officeDocument/2006/relationships/image" Target="../media/image32.svg"/><Relationship Id="rId22" Type="http://schemas.openxmlformats.org/officeDocument/2006/relationships/image" Target="../media/image37.svg"/><Relationship Id="rId27" Type="http://schemas.openxmlformats.org/officeDocument/2006/relationships/image" Target="../media/image42.png"/><Relationship Id="rId30" Type="http://schemas.openxmlformats.org/officeDocument/2006/relationships/image" Target="../media/image45.svg"/><Relationship Id="rId35" Type="http://schemas.openxmlformats.org/officeDocument/2006/relationships/slide" Target="slide1.xml"/><Relationship Id="rId8" Type="http://schemas.openxmlformats.org/officeDocument/2006/relationships/image" Target="../media/image12.svg"/><Relationship Id="rId3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13" Type="http://schemas.openxmlformats.org/officeDocument/2006/relationships/image" Target="../media/image39.svg"/><Relationship Id="rId18" Type="http://schemas.openxmlformats.org/officeDocument/2006/relationships/image" Target="../media/image44.png"/><Relationship Id="rId26" Type="http://schemas.openxmlformats.org/officeDocument/2006/relationships/image" Target="../media/image71.png"/><Relationship Id="rId3" Type="http://schemas.openxmlformats.org/officeDocument/2006/relationships/image" Target="../media/image1.png"/><Relationship Id="rId21" Type="http://schemas.openxmlformats.org/officeDocument/2006/relationships/image" Target="../media/image47.svg"/><Relationship Id="rId7" Type="http://schemas.openxmlformats.org/officeDocument/2006/relationships/image" Target="../media/image31.png"/><Relationship Id="rId12" Type="http://schemas.openxmlformats.org/officeDocument/2006/relationships/image" Target="../media/image38.png"/><Relationship Id="rId17" Type="http://schemas.openxmlformats.org/officeDocument/2006/relationships/image" Target="../media/image43.svg"/><Relationship Id="rId25" Type="http://schemas.openxmlformats.org/officeDocument/2006/relationships/slide" Target="slide5.xml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42.png"/><Relationship Id="rId20" Type="http://schemas.openxmlformats.org/officeDocument/2006/relationships/image" Target="../media/image46.png"/><Relationship Id="rId29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1.xml"/><Relationship Id="rId11" Type="http://schemas.openxmlformats.org/officeDocument/2006/relationships/image" Target="../media/image69.png"/><Relationship Id="rId24" Type="http://schemas.openxmlformats.org/officeDocument/2006/relationships/slide" Target="slide6.xml"/><Relationship Id="rId5" Type="http://schemas.openxmlformats.org/officeDocument/2006/relationships/image" Target="../media/image13.png"/><Relationship Id="rId15" Type="http://schemas.openxmlformats.org/officeDocument/2006/relationships/image" Target="../media/image70.svg"/><Relationship Id="rId23" Type="http://schemas.openxmlformats.org/officeDocument/2006/relationships/image" Target="../media/image49.svg"/><Relationship Id="rId28" Type="http://schemas.openxmlformats.org/officeDocument/2006/relationships/slide" Target="slide1.xml"/><Relationship Id="rId10" Type="http://schemas.openxmlformats.org/officeDocument/2006/relationships/image" Target="../media/image68.png"/><Relationship Id="rId19" Type="http://schemas.openxmlformats.org/officeDocument/2006/relationships/image" Target="../media/image45.svg"/><Relationship Id="rId4" Type="http://schemas.openxmlformats.org/officeDocument/2006/relationships/image" Target="../media/image2.tiff"/><Relationship Id="rId9" Type="http://schemas.openxmlformats.org/officeDocument/2006/relationships/image" Target="../media/image33.png"/><Relationship Id="rId14" Type="http://schemas.openxmlformats.org/officeDocument/2006/relationships/image" Target="../media/image40.png"/><Relationship Id="rId22" Type="http://schemas.openxmlformats.org/officeDocument/2006/relationships/image" Target="../media/image48.png"/><Relationship Id="rId27" Type="http://schemas.openxmlformats.org/officeDocument/2006/relationships/image" Target="../media/image72.svg"/><Relationship Id="rId30" Type="http://schemas.openxmlformats.org/officeDocument/2006/relationships/slide" Target="slide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slide" Target="slide16.xml"/><Relationship Id="rId18" Type="http://schemas.openxmlformats.org/officeDocument/2006/relationships/image" Target="../media/image83.svg"/><Relationship Id="rId26" Type="http://schemas.openxmlformats.org/officeDocument/2006/relationships/slide" Target="slide4.xml"/><Relationship Id="rId3" Type="http://schemas.openxmlformats.org/officeDocument/2006/relationships/diagramData" Target="../diagrams/data3.xml"/><Relationship Id="rId21" Type="http://schemas.openxmlformats.org/officeDocument/2006/relationships/slide" Target="slide15.xml"/><Relationship Id="rId7" Type="http://schemas.microsoft.com/office/2007/relationships/diagramDrawing" Target="../diagrams/drawing3.xml"/><Relationship Id="rId12" Type="http://schemas.openxmlformats.org/officeDocument/2006/relationships/image" Target="../media/image2.tiff"/><Relationship Id="rId17" Type="http://schemas.openxmlformats.org/officeDocument/2006/relationships/image" Target="../media/image82.png"/><Relationship Id="rId25" Type="http://schemas.openxmlformats.org/officeDocument/2006/relationships/slide" Target="slide3.xml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81.svg"/><Relationship Id="rId20" Type="http://schemas.openxmlformats.org/officeDocument/2006/relationships/image" Target="../media/image17.sv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11" Type="http://schemas.openxmlformats.org/officeDocument/2006/relationships/image" Target="../media/image79.svg"/><Relationship Id="rId24" Type="http://schemas.openxmlformats.org/officeDocument/2006/relationships/slide" Target="slide1.xml"/><Relationship Id="rId5" Type="http://schemas.openxmlformats.org/officeDocument/2006/relationships/diagramQuickStyle" Target="../diagrams/quickStyle3.xml"/><Relationship Id="rId15" Type="http://schemas.openxmlformats.org/officeDocument/2006/relationships/image" Target="../media/image80.png"/><Relationship Id="rId23" Type="http://schemas.openxmlformats.org/officeDocument/2006/relationships/image" Target="../media/image85.svg"/><Relationship Id="rId10" Type="http://schemas.openxmlformats.org/officeDocument/2006/relationships/image" Target="../media/image78.png"/><Relationship Id="rId19" Type="http://schemas.openxmlformats.org/officeDocument/2006/relationships/image" Target="../media/image16.png"/><Relationship Id="rId4" Type="http://schemas.openxmlformats.org/officeDocument/2006/relationships/diagramLayout" Target="../diagrams/layout3.xml"/><Relationship Id="rId9" Type="http://schemas.openxmlformats.org/officeDocument/2006/relationships/slide" Target="slide5.xml"/><Relationship Id="rId14" Type="http://schemas.openxmlformats.org/officeDocument/2006/relationships/slide" Target="slide14.xml"/><Relationship Id="rId22" Type="http://schemas.openxmlformats.org/officeDocument/2006/relationships/image" Target="../media/image8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79.sv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12" Type="http://schemas.openxmlformats.org/officeDocument/2006/relationships/image" Target="../media/image78.png"/><Relationship Id="rId2" Type="http://schemas.openxmlformats.org/officeDocument/2006/relationships/notesSlide" Target="../notesSlides/notesSlide13.xml"/><Relationship Id="rId16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11" Type="http://schemas.openxmlformats.org/officeDocument/2006/relationships/slide" Target="slide5.xml"/><Relationship Id="rId5" Type="http://schemas.openxmlformats.org/officeDocument/2006/relationships/diagramQuickStyle" Target="../diagrams/quickStyle4.xml"/><Relationship Id="rId15" Type="http://schemas.openxmlformats.org/officeDocument/2006/relationships/slide" Target="slide3.xml"/><Relationship Id="rId10" Type="http://schemas.openxmlformats.org/officeDocument/2006/relationships/image" Target="../media/image95.jpg"/><Relationship Id="rId4" Type="http://schemas.openxmlformats.org/officeDocument/2006/relationships/diagramLayout" Target="../diagrams/layout4.xml"/><Relationship Id="rId9" Type="http://schemas.openxmlformats.org/officeDocument/2006/relationships/image" Target="../media/image2.tiff"/><Relationship Id="rId14" Type="http://schemas.openxmlformats.org/officeDocument/2006/relationships/slide" Target="slide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80.png"/><Relationship Id="rId18" Type="http://schemas.openxmlformats.org/officeDocument/2006/relationships/image" Target="../media/image84.png"/><Relationship Id="rId26" Type="http://schemas.openxmlformats.org/officeDocument/2006/relationships/image" Target="../media/image105.png"/><Relationship Id="rId3" Type="http://schemas.openxmlformats.org/officeDocument/2006/relationships/image" Target="../media/image1.png"/><Relationship Id="rId21" Type="http://schemas.openxmlformats.org/officeDocument/2006/relationships/image" Target="../media/image100.png"/><Relationship Id="rId34" Type="http://schemas.openxmlformats.org/officeDocument/2006/relationships/slide" Target="slide3.xml"/><Relationship Id="rId7" Type="http://schemas.openxmlformats.org/officeDocument/2006/relationships/image" Target="../media/image98.png"/><Relationship Id="rId12" Type="http://schemas.openxmlformats.org/officeDocument/2006/relationships/slide" Target="slide16.xml"/><Relationship Id="rId17" Type="http://schemas.openxmlformats.org/officeDocument/2006/relationships/slide" Target="slide15.xml"/><Relationship Id="rId25" Type="http://schemas.openxmlformats.org/officeDocument/2006/relationships/image" Target="../media/image104.png"/><Relationship Id="rId33" Type="http://schemas.openxmlformats.org/officeDocument/2006/relationships/slide" Target="slide1.xml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17.svg"/><Relationship Id="rId20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11" Type="http://schemas.openxmlformats.org/officeDocument/2006/relationships/hyperlink" Target="https://www.nature.com/articles/s41477-017-0006-8" TargetMode="External"/><Relationship Id="rId24" Type="http://schemas.openxmlformats.org/officeDocument/2006/relationships/image" Target="../media/image103.png"/><Relationship Id="rId32" Type="http://schemas.openxmlformats.org/officeDocument/2006/relationships/image" Target="../media/image108.png"/><Relationship Id="rId5" Type="http://schemas.openxmlformats.org/officeDocument/2006/relationships/image" Target="../media/image96.png"/><Relationship Id="rId15" Type="http://schemas.openxmlformats.org/officeDocument/2006/relationships/image" Target="../media/image16.png"/><Relationship Id="rId23" Type="http://schemas.openxmlformats.org/officeDocument/2006/relationships/image" Target="../media/image102.png"/><Relationship Id="rId28" Type="http://schemas.openxmlformats.org/officeDocument/2006/relationships/image" Target="../media/image107.png"/><Relationship Id="rId10" Type="http://schemas.openxmlformats.org/officeDocument/2006/relationships/image" Target="../media/image79.svg"/><Relationship Id="rId19" Type="http://schemas.openxmlformats.org/officeDocument/2006/relationships/image" Target="../media/image85.svg"/><Relationship Id="rId4" Type="http://schemas.openxmlformats.org/officeDocument/2006/relationships/image" Target="../media/image2.tiff"/><Relationship Id="rId9" Type="http://schemas.openxmlformats.org/officeDocument/2006/relationships/image" Target="../media/image78.png"/><Relationship Id="rId14" Type="http://schemas.openxmlformats.org/officeDocument/2006/relationships/image" Target="../media/image81.svg"/><Relationship Id="rId22" Type="http://schemas.openxmlformats.org/officeDocument/2006/relationships/image" Target="../media/image101.png"/><Relationship Id="rId27" Type="http://schemas.openxmlformats.org/officeDocument/2006/relationships/image" Target="../media/image106.png"/><Relationship Id="rId35" Type="http://schemas.openxmlformats.org/officeDocument/2006/relationships/slide" Target="slide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13" Type="http://schemas.openxmlformats.org/officeDocument/2006/relationships/image" Target="../media/image83.svg"/><Relationship Id="rId18" Type="http://schemas.openxmlformats.org/officeDocument/2006/relationships/image" Target="../media/image110.png"/><Relationship Id="rId3" Type="http://schemas.openxmlformats.org/officeDocument/2006/relationships/image" Target="../media/image1.png"/><Relationship Id="rId21" Type="http://schemas.openxmlformats.org/officeDocument/2006/relationships/slide" Target="slide4.xml"/><Relationship Id="rId7" Type="http://schemas.openxmlformats.org/officeDocument/2006/relationships/image" Target="../media/image79.svg"/><Relationship Id="rId12" Type="http://schemas.openxmlformats.org/officeDocument/2006/relationships/image" Target="../media/image82.png"/><Relationship Id="rId17" Type="http://schemas.openxmlformats.org/officeDocument/2006/relationships/image" Target="../media/image109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96.jpg"/><Relationship Id="rId20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11" Type="http://schemas.openxmlformats.org/officeDocument/2006/relationships/image" Target="../media/image81.svg"/><Relationship Id="rId5" Type="http://schemas.openxmlformats.org/officeDocument/2006/relationships/slide" Target="slide5.xml"/><Relationship Id="rId15" Type="http://schemas.openxmlformats.org/officeDocument/2006/relationships/image" Target="../media/image17.svg"/><Relationship Id="rId10" Type="http://schemas.openxmlformats.org/officeDocument/2006/relationships/image" Target="../media/image80.png"/><Relationship Id="rId19" Type="http://schemas.openxmlformats.org/officeDocument/2006/relationships/slide" Target="slide1.xml"/><Relationship Id="rId4" Type="http://schemas.openxmlformats.org/officeDocument/2006/relationships/image" Target="../media/image2.tiff"/><Relationship Id="rId9" Type="http://schemas.openxmlformats.org/officeDocument/2006/relationships/slide" Target="slide14.xml"/><Relationship Id="rId1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svg"/><Relationship Id="rId13" Type="http://schemas.openxmlformats.org/officeDocument/2006/relationships/image" Target="../media/image17.svg"/><Relationship Id="rId18" Type="http://schemas.openxmlformats.org/officeDocument/2006/relationships/slide" Target="slide1.xml"/><Relationship Id="rId3" Type="http://schemas.openxmlformats.org/officeDocument/2006/relationships/image" Target="../media/image1.png"/><Relationship Id="rId7" Type="http://schemas.openxmlformats.org/officeDocument/2006/relationships/image" Target="../media/image78.png"/><Relationship Id="rId12" Type="http://schemas.openxmlformats.org/officeDocument/2006/relationships/image" Target="../media/image16.png"/><Relationship Id="rId17" Type="http://schemas.openxmlformats.org/officeDocument/2006/relationships/image" Target="../media/image85.sv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84.png"/><Relationship Id="rId20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11" Type="http://schemas.openxmlformats.org/officeDocument/2006/relationships/image" Target="../media/image83.svg"/><Relationship Id="rId5" Type="http://schemas.openxmlformats.org/officeDocument/2006/relationships/image" Target="../media/image111.tiff"/><Relationship Id="rId15" Type="http://schemas.openxmlformats.org/officeDocument/2006/relationships/slide" Target="slide15.xml"/><Relationship Id="rId10" Type="http://schemas.openxmlformats.org/officeDocument/2006/relationships/image" Target="../media/image82.png"/><Relationship Id="rId19" Type="http://schemas.openxmlformats.org/officeDocument/2006/relationships/slide" Target="slide3.xml"/><Relationship Id="rId4" Type="http://schemas.openxmlformats.org/officeDocument/2006/relationships/image" Target="../media/image2.tiff"/><Relationship Id="rId9" Type="http://schemas.openxmlformats.org/officeDocument/2006/relationships/slide" Target="slide14.xml"/><Relationship Id="rId14" Type="http://schemas.openxmlformats.org/officeDocument/2006/relationships/image" Target="../media/image11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13" Type="http://schemas.openxmlformats.org/officeDocument/2006/relationships/diagramColors" Target="../diagrams/colors5.xml"/><Relationship Id="rId18" Type="http://schemas.openxmlformats.org/officeDocument/2006/relationships/slide" Target="slide3.xml"/><Relationship Id="rId3" Type="http://schemas.openxmlformats.org/officeDocument/2006/relationships/image" Target="../media/image1.png"/><Relationship Id="rId7" Type="http://schemas.openxmlformats.org/officeDocument/2006/relationships/diagramQuickStyle" Target="../diagrams/quickStyle5.xml"/><Relationship Id="rId12" Type="http://schemas.openxmlformats.org/officeDocument/2006/relationships/diagramQuickStyle" Target="../diagrams/quickStyle5.xml"/><Relationship Id="rId17" Type="http://schemas.openxmlformats.org/officeDocument/2006/relationships/slide" Target="slide1.xml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79.sv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5.xml"/><Relationship Id="rId11" Type="http://schemas.openxmlformats.org/officeDocument/2006/relationships/diagramLayout" Target="../diagrams/layout5.xml"/><Relationship Id="rId5" Type="http://schemas.openxmlformats.org/officeDocument/2006/relationships/diagramData" Target="../diagrams/data5.xml"/><Relationship Id="rId15" Type="http://schemas.openxmlformats.org/officeDocument/2006/relationships/image" Target="../media/image78.png"/><Relationship Id="rId10" Type="http://schemas.openxmlformats.org/officeDocument/2006/relationships/diagramData" Target="../diagrams/data7.xml"/><Relationship Id="rId19" Type="http://schemas.openxmlformats.org/officeDocument/2006/relationships/slide" Target="slide4.xml"/><Relationship Id="rId4" Type="http://schemas.openxmlformats.org/officeDocument/2006/relationships/image" Target="../media/image2.tiff"/><Relationship Id="rId9" Type="http://schemas.microsoft.com/office/2007/relationships/diagramDrawing" Target="../diagrams/drawing5.xml"/><Relationship Id="rId14" Type="http://schemas.openxmlformats.org/officeDocument/2006/relationships/slide" Target="slide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6.xml"/><Relationship Id="rId13" Type="http://schemas.openxmlformats.org/officeDocument/2006/relationships/image" Target="../media/image79.svg"/><Relationship Id="rId18" Type="http://schemas.openxmlformats.org/officeDocument/2006/relationships/slide" Target="slide3.xml"/><Relationship Id="rId3" Type="http://schemas.openxmlformats.org/officeDocument/2006/relationships/image" Target="../media/image1.png"/><Relationship Id="rId7" Type="http://schemas.openxmlformats.org/officeDocument/2006/relationships/diagramLayout" Target="../diagrams/layout6.xml"/><Relationship Id="rId12" Type="http://schemas.openxmlformats.org/officeDocument/2006/relationships/image" Target="../media/image78.png"/><Relationship Id="rId17" Type="http://schemas.openxmlformats.org/officeDocument/2006/relationships/slide" Target="slide1.xml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17.sv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6.xml"/><Relationship Id="rId11" Type="http://schemas.openxmlformats.org/officeDocument/2006/relationships/slide" Target="slide5.xml"/><Relationship Id="rId5" Type="http://schemas.openxmlformats.org/officeDocument/2006/relationships/image" Target="../media/image121.tiff"/><Relationship Id="rId15" Type="http://schemas.openxmlformats.org/officeDocument/2006/relationships/image" Target="../media/image16.png"/><Relationship Id="rId10" Type="http://schemas.microsoft.com/office/2007/relationships/diagramDrawing" Target="../diagrams/drawing6.xml"/><Relationship Id="rId19" Type="http://schemas.openxmlformats.org/officeDocument/2006/relationships/slide" Target="slide4.xml"/><Relationship Id="rId4" Type="http://schemas.openxmlformats.org/officeDocument/2006/relationships/image" Target="../media/image2.tiff"/><Relationship Id="rId9" Type="http://schemas.openxmlformats.org/officeDocument/2006/relationships/diagramColors" Target="../diagrams/colors6.xml"/><Relationship Id="rId14" Type="http://schemas.openxmlformats.org/officeDocument/2006/relationships/slide" Target="slide1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diagramLayout" Target="../diagrams/layout1.xml"/><Relationship Id="rId18" Type="http://schemas.openxmlformats.org/officeDocument/2006/relationships/slide" Target="slide4.xml"/><Relationship Id="rId3" Type="http://schemas.openxmlformats.org/officeDocument/2006/relationships/image" Target="../media/image4.png"/><Relationship Id="rId7" Type="http://schemas.microsoft.com/office/2007/relationships/hdphoto" Target="../media/hdphoto2.wdp"/><Relationship Id="rId12" Type="http://schemas.openxmlformats.org/officeDocument/2006/relationships/diagramData" Target="../diagrams/data1.xml"/><Relationship Id="rId17" Type="http://schemas.openxmlformats.org/officeDocument/2006/relationships/slide" Target="slide3.xml"/><Relationship Id="rId2" Type="http://schemas.openxmlformats.org/officeDocument/2006/relationships/notesSlide" Target="../notesSlides/notesSlide2.xml"/><Relationship Id="rId16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slide" Target="slide5.xml"/><Relationship Id="rId5" Type="http://schemas.openxmlformats.org/officeDocument/2006/relationships/hyperlink" Target="http://dx.doi.org/10.1016/j.agrformet.2018.05.010" TargetMode="External"/><Relationship Id="rId15" Type="http://schemas.openxmlformats.org/officeDocument/2006/relationships/diagramColors" Target="../diagrams/colors1.xml"/><Relationship Id="rId10" Type="http://schemas.openxmlformats.org/officeDocument/2006/relationships/slide" Target="slide1.xml"/><Relationship Id="rId4" Type="http://schemas.microsoft.com/office/2007/relationships/hdphoto" Target="../media/hdphoto1.wdp"/><Relationship Id="rId9" Type="http://schemas.openxmlformats.org/officeDocument/2006/relationships/image" Target="../media/image2.tiff"/><Relationship Id="rId1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tiff"/><Relationship Id="rId12" Type="http://schemas.microsoft.com/office/2007/relationships/hdphoto" Target="../media/hdphoto4.wdp"/><Relationship Id="rId17" Type="http://schemas.openxmlformats.org/officeDocument/2006/relationships/slide" Target="slide4.xml"/><Relationship Id="rId2" Type="http://schemas.openxmlformats.org/officeDocument/2006/relationships/video" Target="../media/media1.mp4"/><Relationship Id="rId16" Type="http://schemas.openxmlformats.org/officeDocument/2006/relationships/slide" Target="slide3.xml"/><Relationship Id="rId1" Type="http://schemas.microsoft.com/office/2007/relationships/media" Target="../media/media1.mp4"/><Relationship Id="rId6" Type="http://schemas.microsoft.com/office/2007/relationships/hdphoto" Target="../media/hdphoto3.wdp"/><Relationship Id="rId11" Type="http://schemas.openxmlformats.org/officeDocument/2006/relationships/image" Target="../media/image9.png"/><Relationship Id="rId5" Type="http://schemas.openxmlformats.org/officeDocument/2006/relationships/image" Target="../media/image6.png"/><Relationship Id="rId15" Type="http://schemas.openxmlformats.org/officeDocument/2006/relationships/slide" Target="slide5.xml"/><Relationship Id="rId10" Type="http://schemas.openxmlformats.org/officeDocument/2006/relationships/image" Target="../media/image2.tiff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.png"/><Relationship Id="rId14" Type="http://schemas.openxmlformats.org/officeDocument/2006/relationships/slide" Target="slide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13" Type="http://schemas.openxmlformats.org/officeDocument/2006/relationships/slide" Target="slide8.xml"/><Relationship Id="rId18" Type="http://schemas.openxmlformats.org/officeDocument/2006/relationships/image" Target="../media/image18.tiff"/><Relationship Id="rId3" Type="http://schemas.openxmlformats.org/officeDocument/2006/relationships/image" Target="../media/image11.png"/><Relationship Id="rId21" Type="http://schemas.openxmlformats.org/officeDocument/2006/relationships/slide" Target="slide1.xml"/><Relationship Id="rId7" Type="http://schemas.openxmlformats.org/officeDocument/2006/relationships/image" Target="../media/image13.png"/><Relationship Id="rId12" Type="http://schemas.openxmlformats.org/officeDocument/2006/relationships/image" Target="../media/image17.svg"/><Relationship Id="rId17" Type="http://schemas.openxmlformats.org/officeDocument/2006/relationships/slide" Target="slide7.xml"/><Relationship Id="rId2" Type="http://schemas.openxmlformats.org/officeDocument/2006/relationships/notesSlide" Target="../notesSlides/notesSlide4.xml"/><Relationship Id="rId16" Type="http://schemas.openxmlformats.org/officeDocument/2006/relationships/slide" Target="slide10.xml"/><Relationship Id="rId20" Type="http://schemas.openxmlformats.org/officeDocument/2006/relationships/image" Target="../media/image20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tiff"/><Relationship Id="rId11" Type="http://schemas.openxmlformats.org/officeDocument/2006/relationships/image" Target="../media/image16.png"/><Relationship Id="rId24" Type="http://schemas.openxmlformats.org/officeDocument/2006/relationships/slide" Target="slide4.xml"/><Relationship Id="rId5" Type="http://schemas.openxmlformats.org/officeDocument/2006/relationships/image" Target="../media/image1.png"/><Relationship Id="rId15" Type="http://schemas.openxmlformats.org/officeDocument/2006/relationships/slide" Target="slide9.xml"/><Relationship Id="rId23" Type="http://schemas.openxmlformats.org/officeDocument/2006/relationships/slide" Target="slide3.xml"/><Relationship Id="rId10" Type="http://schemas.openxmlformats.org/officeDocument/2006/relationships/image" Target="../media/image15.svg"/><Relationship Id="rId19" Type="http://schemas.openxmlformats.org/officeDocument/2006/relationships/image" Target="../media/image19.tiff"/><Relationship Id="rId4" Type="http://schemas.openxmlformats.org/officeDocument/2006/relationships/image" Target="../media/image12.svg"/><Relationship Id="rId9" Type="http://schemas.openxmlformats.org/officeDocument/2006/relationships/image" Target="../media/image14.png"/><Relationship Id="rId14" Type="http://schemas.openxmlformats.org/officeDocument/2006/relationships/slide" Target="slide6.xml"/><Relationship Id="rId22" Type="http://schemas.openxmlformats.org/officeDocument/2006/relationships/slide" Target="slide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slide" Target="slide4.xml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openxmlformats.org/officeDocument/2006/relationships/slide" Target="slide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11" Type="http://schemas.openxmlformats.org/officeDocument/2006/relationships/slide" Target="slide5.xml"/><Relationship Id="rId5" Type="http://schemas.openxmlformats.org/officeDocument/2006/relationships/diagramQuickStyle" Target="../diagrams/quickStyle2.xml"/><Relationship Id="rId10" Type="http://schemas.openxmlformats.org/officeDocument/2006/relationships/slide" Target="slide1.xml"/><Relationship Id="rId4" Type="http://schemas.openxmlformats.org/officeDocument/2006/relationships/diagramLayout" Target="../diagrams/layout2.xml"/><Relationship Id="rId9" Type="http://schemas.openxmlformats.org/officeDocument/2006/relationships/image" Target="../media/image2.tiff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slide" Target="slide7.xml"/><Relationship Id="rId18" Type="http://schemas.openxmlformats.org/officeDocument/2006/relationships/slide" Target="slide5.xml"/><Relationship Id="rId26" Type="http://schemas.openxmlformats.org/officeDocument/2006/relationships/image" Target="../media/image43.svg"/><Relationship Id="rId3" Type="http://schemas.openxmlformats.org/officeDocument/2006/relationships/image" Target="../media/image1.png"/><Relationship Id="rId21" Type="http://schemas.openxmlformats.org/officeDocument/2006/relationships/image" Target="../media/image38.png"/><Relationship Id="rId34" Type="http://schemas.openxmlformats.org/officeDocument/2006/relationships/slide" Target="slide3.xml"/><Relationship Id="rId7" Type="http://schemas.openxmlformats.org/officeDocument/2006/relationships/image" Target="../media/image11.png"/><Relationship Id="rId12" Type="http://schemas.openxmlformats.org/officeDocument/2006/relationships/slide" Target="slide10.xml"/><Relationship Id="rId17" Type="http://schemas.openxmlformats.org/officeDocument/2006/relationships/slide" Target="slide11.xml"/><Relationship Id="rId25" Type="http://schemas.openxmlformats.org/officeDocument/2006/relationships/image" Target="../media/image42.png"/><Relationship Id="rId33" Type="http://schemas.openxmlformats.org/officeDocument/2006/relationships/slide" Target="slide1.xml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5.png"/><Relationship Id="rId20" Type="http://schemas.openxmlformats.org/officeDocument/2006/relationships/image" Target="../media/image37.svg"/><Relationship Id="rId29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8.xml"/><Relationship Id="rId11" Type="http://schemas.openxmlformats.org/officeDocument/2006/relationships/slide" Target="slide9.xml"/><Relationship Id="rId24" Type="http://schemas.openxmlformats.org/officeDocument/2006/relationships/image" Target="../media/image41.svg"/><Relationship Id="rId32" Type="http://schemas.openxmlformats.org/officeDocument/2006/relationships/image" Target="../media/image49.svg"/><Relationship Id="rId5" Type="http://schemas.openxmlformats.org/officeDocument/2006/relationships/image" Target="../media/image13.png"/><Relationship Id="rId15" Type="http://schemas.openxmlformats.org/officeDocument/2006/relationships/image" Target="../media/image34.png"/><Relationship Id="rId23" Type="http://schemas.openxmlformats.org/officeDocument/2006/relationships/image" Target="../media/image40.png"/><Relationship Id="rId28" Type="http://schemas.openxmlformats.org/officeDocument/2006/relationships/image" Target="../media/image45.svg"/><Relationship Id="rId10" Type="http://schemas.openxmlformats.org/officeDocument/2006/relationships/image" Target="../media/image32.svg"/><Relationship Id="rId19" Type="http://schemas.openxmlformats.org/officeDocument/2006/relationships/image" Target="../media/image36.png"/><Relationship Id="rId31" Type="http://schemas.openxmlformats.org/officeDocument/2006/relationships/image" Target="../media/image48.png"/><Relationship Id="rId4" Type="http://schemas.openxmlformats.org/officeDocument/2006/relationships/image" Target="../media/image2.tiff"/><Relationship Id="rId9" Type="http://schemas.openxmlformats.org/officeDocument/2006/relationships/image" Target="../media/image31.png"/><Relationship Id="rId14" Type="http://schemas.openxmlformats.org/officeDocument/2006/relationships/image" Target="../media/image33.png"/><Relationship Id="rId22" Type="http://schemas.openxmlformats.org/officeDocument/2006/relationships/image" Target="../media/image39.svg"/><Relationship Id="rId27" Type="http://schemas.openxmlformats.org/officeDocument/2006/relationships/image" Target="../media/image44.png"/><Relationship Id="rId30" Type="http://schemas.openxmlformats.org/officeDocument/2006/relationships/image" Target="../media/image47.svg"/><Relationship Id="rId35" Type="http://schemas.openxmlformats.org/officeDocument/2006/relationships/slide" Target="slide4.xml"/><Relationship Id="rId8" Type="http://schemas.openxmlformats.org/officeDocument/2006/relationships/image" Target="../media/image12.svg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slide" Target="slide10.xml"/><Relationship Id="rId18" Type="http://schemas.openxmlformats.org/officeDocument/2006/relationships/image" Target="../media/image54.png"/><Relationship Id="rId26" Type="http://schemas.openxmlformats.org/officeDocument/2006/relationships/image" Target="../media/image41.svg"/><Relationship Id="rId21" Type="http://schemas.openxmlformats.org/officeDocument/2006/relationships/image" Target="../media/image36.png"/><Relationship Id="rId34" Type="http://schemas.openxmlformats.org/officeDocument/2006/relationships/image" Target="../media/image49.svg"/><Relationship Id="rId7" Type="http://schemas.openxmlformats.org/officeDocument/2006/relationships/image" Target="../media/image11.png"/><Relationship Id="rId12" Type="http://schemas.openxmlformats.org/officeDocument/2006/relationships/slide" Target="slide9.xml"/><Relationship Id="rId17" Type="http://schemas.openxmlformats.org/officeDocument/2006/relationships/image" Target="../media/image53.png"/><Relationship Id="rId25" Type="http://schemas.openxmlformats.org/officeDocument/2006/relationships/image" Target="../media/image40.png"/><Relationship Id="rId33" Type="http://schemas.openxmlformats.org/officeDocument/2006/relationships/image" Target="../media/image48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52.png"/><Relationship Id="rId20" Type="http://schemas.openxmlformats.org/officeDocument/2006/relationships/slide" Target="slide5.xml"/><Relationship Id="rId29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8.xml"/><Relationship Id="rId11" Type="http://schemas.openxmlformats.org/officeDocument/2006/relationships/image" Target="../media/image51.svg"/><Relationship Id="rId24" Type="http://schemas.openxmlformats.org/officeDocument/2006/relationships/image" Target="../media/image39.svg"/><Relationship Id="rId32" Type="http://schemas.openxmlformats.org/officeDocument/2006/relationships/image" Target="../media/image47.svg"/><Relationship Id="rId37" Type="http://schemas.openxmlformats.org/officeDocument/2006/relationships/slide" Target="slide4.xml"/><Relationship Id="rId5" Type="http://schemas.openxmlformats.org/officeDocument/2006/relationships/image" Target="../media/image13.png"/><Relationship Id="rId15" Type="http://schemas.openxmlformats.org/officeDocument/2006/relationships/image" Target="../media/image32.svg"/><Relationship Id="rId23" Type="http://schemas.openxmlformats.org/officeDocument/2006/relationships/image" Target="../media/image38.png"/><Relationship Id="rId28" Type="http://schemas.openxmlformats.org/officeDocument/2006/relationships/image" Target="../media/image43.svg"/><Relationship Id="rId36" Type="http://schemas.openxmlformats.org/officeDocument/2006/relationships/slide" Target="slide3.xml"/><Relationship Id="rId10" Type="http://schemas.openxmlformats.org/officeDocument/2006/relationships/image" Target="../media/image50.png"/><Relationship Id="rId19" Type="http://schemas.openxmlformats.org/officeDocument/2006/relationships/slide" Target="slide11.xml"/><Relationship Id="rId31" Type="http://schemas.openxmlformats.org/officeDocument/2006/relationships/image" Target="../media/image46.png"/><Relationship Id="rId4" Type="http://schemas.openxmlformats.org/officeDocument/2006/relationships/image" Target="../media/image2.tiff"/><Relationship Id="rId9" Type="http://schemas.openxmlformats.org/officeDocument/2006/relationships/slide" Target="slide6.xml"/><Relationship Id="rId14" Type="http://schemas.openxmlformats.org/officeDocument/2006/relationships/image" Target="../media/image31.png"/><Relationship Id="rId22" Type="http://schemas.openxmlformats.org/officeDocument/2006/relationships/image" Target="../media/image37.svg"/><Relationship Id="rId27" Type="http://schemas.openxmlformats.org/officeDocument/2006/relationships/image" Target="../media/image42.png"/><Relationship Id="rId30" Type="http://schemas.openxmlformats.org/officeDocument/2006/relationships/image" Target="../media/image45.svg"/><Relationship Id="rId35" Type="http://schemas.openxmlformats.org/officeDocument/2006/relationships/slide" Target="slide1.xml"/><Relationship Id="rId8" Type="http://schemas.openxmlformats.org/officeDocument/2006/relationships/image" Target="../media/image12.svg"/><Relationship Id="rId3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18" Type="http://schemas.openxmlformats.org/officeDocument/2006/relationships/image" Target="../media/image59.png"/><Relationship Id="rId26" Type="http://schemas.openxmlformats.org/officeDocument/2006/relationships/image" Target="../media/image41.svg"/><Relationship Id="rId21" Type="http://schemas.openxmlformats.org/officeDocument/2006/relationships/image" Target="../media/image36.png"/><Relationship Id="rId34" Type="http://schemas.openxmlformats.org/officeDocument/2006/relationships/image" Target="../media/image49.svg"/><Relationship Id="rId7" Type="http://schemas.openxmlformats.org/officeDocument/2006/relationships/image" Target="../media/image32.svg"/><Relationship Id="rId12" Type="http://schemas.openxmlformats.org/officeDocument/2006/relationships/image" Target="../media/image11.png"/><Relationship Id="rId17" Type="http://schemas.openxmlformats.org/officeDocument/2006/relationships/image" Target="../media/image58.png"/><Relationship Id="rId25" Type="http://schemas.openxmlformats.org/officeDocument/2006/relationships/image" Target="../media/image40.png"/><Relationship Id="rId33" Type="http://schemas.openxmlformats.org/officeDocument/2006/relationships/image" Target="../media/image48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57.png"/><Relationship Id="rId20" Type="http://schemas.openxmlformats.org/officeDocument/2006/relationships/slide" Target="slide5.xml"/><Relationship Id="rId29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slide" Target="slide9.xml"/><Relationship Id="rId24" Type="http://schemas.openxmlformats.org/officeDocument/2006/relationships/image" Target="../media/image39.svg"/><Relationship Id="rId32" Type="http://schemas.openxmlformats.org/officeDocument/2006/relationships/image" Target="../media/image47.svg"/><Relationship Id="rId37" Type="http://schemas.openxmlformats.org/officeDocument/2006/relationships/slide" Target="slide4.xml"/><Relationship Id="rId5" Type="http://schemas.openxmlformats.org/officeDocument/2006/relationships/image" Target="../media/image13.png"/><Relationship Id="rId15" Type="http://schemas.openxmlformats.org/officeDocument/2006/relationships/slide" Target="slide7.xml"/><Relationship Id="rId23" Type="http://schemas.openxmlformats.org/officeDocument/2006/relationships/image" Target="../media/image38.png"/><Relationship Id="rId28" Type="http://schemas.openxmlformats.org/officeDocument/2006/relationships/image" Target="../media/image43.svg"/><Relationship Id="rId36" Type="http://schemas.openxmlformats.org/officeDocument/2006/relationships/slide" Target="slide3.xml"/><Relationship Id="rId10" Type="http://schemas.openxmlformats.org/officeDocument/2006/relationships/image" Target="../media/image56.svg"/><Relationship Id="rId19" Type="http://schemas.openxmlformats.org/officeDocument/2006/relationships/slide" Target="slide11.xml"/><Relationship Id="rId31" Type="http://schemas.openxmlformats.org/officeDocument/2006/relationships/image" Target="../media/image46.png"/><Relationship Id="rId4" Type="http://schemas.openxmlformats.org/officeDocument/2006/relationships/image" Target="../media/image2.tiff"/><Relationship Id="rId9" Type="http://schemas.openxmlformats.org/officeDocument/2006/relationships/image" Target="../media/image55.png"/><Relationship Id="rId14" Type="http://schemas.openxmlformats.org/officeDocument/2006/relationships/slide" Target="slide10.xml"/><Relationship Id="rId22" Type="http://schemas.openxmlformats.org/officeDocument/2006/relationships/image" Target="../media/image37.svg"/><Relationship Id="rId27" Type="http://schemas.openxmlformats.org/officeDocument/2006/relationships/image" Target="../media/image42.png"/><Relationship Id="rId30" Type="http://schemas.openxmlformats.org/officeDocument/2006/relationships/image" Target="../media/image45.svg"/><Relationship Id="rId35" Type="http://schemas.openxmlformats.org/officeDocument/2006/relationships/slide" Target="slide1.xml"/><Relationship Id="rId8" Type="http://schemas.openxmlformats.org/officeDocument/2006/relationships/slide" Target="slide6.xml"/><Relationship Id="rId3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2.svg"/><Relationship Id="rId18" Type="http://schemas.openxmlformats.org/officeDocument/2006/relationships/image" Target="../media/image62.png"/><Relationship Id="rId26" Type="http://schemas.openxmlformats.org/officeDocument/2006/relationships/image" Target="../media/image64.svg"/><Relationship Id="rId21" Type="http://schemas.openxmlformats.org/officeDocument/2006/relationships/image" Target="../media/image36.png"/><Relationship Id="rId34" Type="http://schemas.openxmlformats.org/officeDocument/2006/relationships/image" Target="../media/image49.svg"/><Relationship Id="rId7" Type="http://schemas.openxmlformats.org/officeDocument/2006/relationships/image" Target="../media/image11.png"/><Relationship Id="rId12" Type="http://schemas.openxmlformats.org/officeDocument/2006/relationships/image" Target="../media/image31.png"/><Relationship Id="rId17" Type="http://schemas.openxmlformats.org/officeDocument/2006/relationships/image" Target="../media/image61.png"/><Relationship Id="rId25" Type="http://schemas.openxmlformats.org/officeDocument/2006/relationships/image" Target="../media/image63.png"/><Relationship Id="rId33" Type="http://schemas.openxmlformats.org/officeDocument/2006/relationships/image" Target="../media/image48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60.png"/><Relationship Id="rId20" Type="http://schemas.openxmlformats.org/officeDocument/2006/relationships/slide" Target="slide5.xml"/><Relationship Id="rId29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8.xml"/><Relationship Id="rId11" Type="http://schemas.openxmlformats.org/officeDocument/2006/relationships/image" Target="../media/image56.svg"/><Relationship Id="rId24" Type="http://schemas.openxmlformats.org/officeDocument/2006/relationships/image" Target="../media/image39.svg"/><Relationship Id="rId32" Type="http://schemas.openxmlformats.org/officeDocument/2006/relationships/image" Target="../media/image47.svg"/><Relationship Id="rId37" Type="http://schemas.openxmlformats.org/officeDocument/2006/relationships/slide" Target="slide4.xml"/><Relationship Id="rId5" Type="http://schemas.openxmlformats.org/officeDocument/2006/relationships/image" Target="../media/image13.png"/><Relationship Id="rId15" Type="http://schemas.openxmlformats.org/officeDocument/2006/relationships/slide" Target="slide7.xml"/><Relationship Id="rId23" Type="http://schemas.openxmlformats.org/officeDocument/2006/relationships/image" Target="../media/image38.png"/><Relationship Id="rId28" Type="http://schemas.openxmlformats.org/officeDocument/2006/relationships/image" Target="../media/image43.svg"/><Relationship Id="rId36" Type="http://schemas.openxmlformats.org/officeDocument/2006/relationships/slide" Target="slide3.xml"/><Relationship Id="rId10" Type="http://schemas.openxmlformats.org/officeDocument/2006/relationships/image" Target="../media/image55.png"/><Relationship Id="rId19" Type="http://schemas.openxmlformats.org/officeDocument/2006/relationships/slide" Target="slide11.xml"/><Relationship Id="rId31" Type="http://schemas.openxmlformats.org/officeDocument/2006/relationships/image" Target="../media/image46.png"/><Relationship Id="rId4" Type="http://schemas.openxmlformats.org/officeDocument/2006/relationships/image" Target="../media/image2.tiff"/><Relationship Id="rId9" Type="http://schemas.openxmlformats.org/officeDocument/2006/relationships/slide" Target="slide6.xml"/><Relationship Id="rId14" Type="http://schemas.openxmlformats.org/officeDocument/2006/relationships/slide" Target="slide10.xml"/><Relationship Id="rId22" Type="http://schemas.openxmlformats.org/officeDocument/2006/relationships/image" Target="../media/image37.svg"/><Relationship Id="rId27" Type="http://schemas.openxmlformats.org/officeDocument/2006/relationships/image" Target="../media/image42.png"/><Relationship Id="rId30" Type="http://schemas.openxmlformats.org/officeDocument/2006/relationships/image" Target="../media/image45.svg"/><Relationship Id="rId35" Type="http://schemas.openxmlformats.org/officeDocument/2006/relationships/slide" Target="slide1.xml"/><Relationship Id="rId8" Type="http://schemas.openxmlformats.org/officeDocument/2006/relationships/image" Target="../media/image12.svg"/><Relationship Id="rId3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arallelogram 38">
            <a:extLst>
              <a:ext uri="{FF2B5EF4-FFF2-40B4-BE49-F238E27FC236}">
                <a16:creationId xmlns:a16="http://schemas.microsoft.com/office/drawing/2014/main" id="{0265B175-35C3-F147-BAD6-391F087CE4B0}"/>
              </a:ext>
            </a:extLst>
          </p:cNvPr>
          <p:cNvSpPr/>
          <p:nvPr/>
        </p:nvSpPr>
        <p:spPr>
          <a:xfrm flipH="1">
            <a:off x="3493371" y="5722235"/>
            <a:ext cx="8565283" cy="369333"/>
          </a:xfrm>
          <a:prstGeom prst="parallelogram">
            <a:avLst>
              <a:gd name="adj" fmla="val 65129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DBCC0C-32BF-154A-B000-02754F0DC3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54152" y="5529219"/>
            <a:ext cx="6436983" cy="77338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/>
              <a:t>Evaporation &amp; transpiration are critical parts of the water cycle </a:t>
            </a:r>
          </a:p>
        </p:txBody>
      </p:sp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88C7B9DC-3596-DE44-B07D-0B0F16D3A6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47" y="6220303"/>
            <a:ext cx="2045085" cy="53818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037402C3-5FD0-9F48-A2DE-8E2DF7F68EC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862" t="9470" r="19436" b="41330"/>
          <a:stretch/>
        </p:blipFill>
        <p:spPr>
          <a:xfrm>
            <a:off x="11260872" y="6146974"/>
            <a:ext cx="833120" cy="633494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46D3137A-1289-4246-A047-B382A8E7E89C}"/>
              </a:ext>
            </a:extLst>
          </p:cNvPr>
          <p:cNvGrpSpPr/>
          <p:nvPr/>
        </p:nvGrpSpPr>
        <p:grpSpPr>
          <a:xfrm>
            <a:off x="0" y="-31580"/>
            <a:ext cx="12192000" cy="914400"/>
            <a:chOff x="0" y="-31580"/>
            <a:chExt cx="12192000" cy="914400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050DBD33-4A1E-F543-84D3-DD5A1A1DDDC1}"/>
                </a:ext>
              </a:extLst>
            </p:cNvPr>
            <p:cNvSpPr/>
            <p:nvPr/>
          </p:nvSpPr>
          <p:spPr>
            <a:xfrm>
              <a:off x="0" y="0"/>
              <a:ext cx="12192000" cy="773386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</p:spPr>
          <p:style>
            <a:lnRef idx="1">
              <a:schemeClr val="dk1"/>
            </a:lnRef>
            <a:fillRef idx="1001">
              <a:schemeClr val="lt2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 Placeholder 4">
              <a:extLst>
                <a:ext uri="{FF2B5EF4-FFF2-40B4-BE49-F238E27FC236}">
                  <a16:creationId xmlns:a16="http://schemas.microsoft.com/office/drawing/2014/main" id="{42DBA3BF-5864-1540-A3BB-8E28DE15D9E5}"/>
                </a:ext>
              </a:extLst>
            </p:cNvPr>
            <p:cNvSpPr txBox="1">
              <a:spLocks/>
            </p:cNvSpPr>
            <p:nvPr/>
          </p:nvSpPr>
          <p:spPr>
            <a:xfrm>
              <a:off x="3517574" y="-31580"/>
              <a:ext cx="8227809" cy="9144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marL="182880" indent="-182880" algn="l" defTabSz="914400" rtl="0" eaLnBrk="1" latinLnBrk="0" hangingPunct="1">
                <a:lnSpc>
                  <a:spcPct val="90000"/>
                </a:lnSpc>
                <a:spcBef>
                  <a:spcPts val="1200"/>
                </a:spcBef>
                <a:buClr>
                  <a:schemeClr val="accent1"/>
                </a:buClr>
                <a:buFont typeface="Wingdings 2" pitchFamily="18" charset="2"/>
                <a:buChar char="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182880" algn="l" defTabSz="914400" rtl="0" eaLnBrk="1" latinLnBrk="0" hangingPunct="1">
                <a:lnSpc>
                  <a:spcPct val="90000"/>
                </a:lnSpc>
                <a:spcBef>
                  <a:spcPts val="250"/>
                </a:spcBef>
                <a:spcAft>
                  <a:spcPts val="25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182880" algn="l" defTabSz="914400" rtl="0" eaLnBrk="1" latinLnBrk="0" hangingPunct="1">
                <a:lnSpc>
                  <a:spcPct val="90000"/>
                </a:lnSpc>
                <a:spcBef>
                  <a:spcPts val="250"/>
                </a:spcBef>
                <a:spcAft>
                  <a:spcPts val="25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6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182880" algn="l" defTabSz="914400" rtl="0" eaLnBrk="1" latinLnBrk="0" hangingPunct="1">
                <a:lnSpc>
                  <a:spcPct val="90000"/>
                </a:lnSpc>
                <a:spcBef>
                  <a:spcPts val="250"/>
                </a:spcBef>
                <a:spcAft>
                  <a:spcPts val="25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182880" algn="l" defTabSz="914400" rtl="0" eaLnBrk="1" latinLnBrk="0" hangingPunct="1">
                <a:lnSpc>
                  <a:spcPct val="90000"/>
                </a:lnSpc>
                <a:spcBef>
                  <a:spcPts val="250"/>
                </a:spcBef>
                <a:spcAft>
                  <a:spcPts val="25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250"/>
                </a:spcBef>
                <a:spcAft>
                  <a:spcPts val="25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250"/>
                </a:spcBef>
                <a:spcAft>
                  <a:spcPts val="25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250"/>
                </a:spcBef>
                <a:spcAft>
                  <a:spcPts val="25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250"/>
                </a:spcBef>
                <a:spcAft>
                  <a:spcPts val="25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2800" b="1" dirty="0"/>
                <a:t>Evapotranspiration</a:t>
              </a:r>
              <a:r>
                <a:rPr lang="en-US" sz="2800" dirty="0"/>
                <a:t>: The Invisible Water Source</a:t>
              </a:r>
            </a:p>
          </p:txBody>
        </p:sp>
        <p:sp>
          <p:nvSpPr>
            <p:cNvPr id="38" name="Parallelogram 37">
              <a:extLst>
                <a:ext uri="{FF2B5EF4-FFF2-40B4-BE49-F238E27FC236}">
                  <a16:creationId xmlns:a16="http://schemas.microsoft.com/office/drawing/2014/main" id="{85A5D42E-56A5-0B41-A138-AEA119722432}"/>
                </a:ext>
              </a:extLst>
            </p:cNvPr>
            <p:cNvSpPr/>
            <p:nvPr/>
          </p:nvSpPr>
          <p:spPr>
            <a:xfrm flipH="1">
              <a:off x="21266" y="0"/>
              <a:ext cx="3414604" cy="773385"/>
            </a:xfrm>
            <a:prstGeom prst="parallelogram">
              <a:avLst>
                <a:gd name="adj" fmla="val 65129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Content Placeholder 2">
            <a:extLst>
              <a:ext uri="{FF2B5EF4-FFF2-40B4-BE49-F238E27FC236}">
                <a16:creationId xmlns:a16="http://schemas.microsoft.com/office/drawing/2014/main" id="{2061C963-558B-5F4F-8934-85B263C87DB2}"/>
              </a:ext>
            </a:extLst>
          </p:cNvPr>
          <p:cNvSpPr txBox="1">
            <a:spLocks/>
          </p:cNvSpPr>
          <p:nvPr/>
        </p:nvSpPr>
        <p:spPr>
          <a:xfrm>
            <a:off x="9888582" y="5607179"/>
            <a:ext cx="1856800" cy="7733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Wingdings 2" pitchFamily="18" charset="2"/>
              <a:buNone/>
            </a:pPr>
            <a:r>
              <a:rPr lang="en-US" sz="1200" b="1" dirty="0"/>
              <a:t>Source</a:t>
            </a:r>
            <a:r>
              <a:rPr lang="en-US" sz="1200" dirty="0"/>
              <a:t>: NASA JPL, 2019</a:t>
            </a:r>
            <a:br>
              <a:rPr lang="en-US" sz="1200" dirty="0"/>
            </a:br>
            <a:endParaRPr lang="en-US" sz="1200" b="1" dirty="0">
              <a:solidFill>
                <a:schemeClr val="accent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330E8F6-D3A2-904F-A190-B334C3C3B0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46977" y="985151"/>
            <a:ext cx="8198405" cy="4621810"/>
          </a:xfrm>
          <a:prstGeom prst="rect">
            <a:avLst/>
          </a:prstGeom>
        </p:spPr>
      </p:pic>
      <p:sp>
        <p:nvSpPr>
          <p:cNvPr id="24" name="Rectangle 23">
            <a:hlinkClick r:id="rId6" action="ppaction://hlinksldjump"/>
            <a:extLst>
              <a:ext uri="{FF2B5EF4-FFF2-40B4-BE49-F238E27FC236}">
                <a16:creationId xmlns:a16="http://schemas.microsoft.com/office/drawing/2014/main" id="{37B665D1-EE80-BA44-A4CE-1622F64D278E}"/>
              </a:ext>
            </a:extLst>
          </p:cNvPr>
          <p:cNvSpPr/>
          <p:nvPr/>
        </p:nvSpPr>
        <p:spPr>
          <a:xfrm>
            <a:off x="642096" y="2499367"/>
            <a:ext cx="19623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Invisible Water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64F8A18-7BA8-3044-A0B8-BCF82A725731}"/>
              </a:ext>
            </a:extLst>
          </p:cNvPr>
          <p:cNvSpPr/>
          <p:nvPr/>
        </p:nvSpPr>
        <p:spPr>
          <a:xfrm>
            <a:off x="642096" y="3207253"/>
            <a:ext cx="20484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Today’s ET Models</a:t>
            </a:r>
          </a:p>
        </p:txBody>
      </p:sp>
      <p:sp>
        <p:nvSpPr>
          <p:cNvPr id="26" name="Rectangle 25">
            <a:hlinkClick r:id="rId7" action="ppaction://hlinksldjump"/>
            <a:extLst>
              <a:ext uri="{FF2B5EF4-FFF2-40B4-BE49-F238E27FC236}">
                <a16:creationId xmlns:a16="http://schemas.microsoft.com/office/drawing/2014/main" id="{E9674083-AB1C-1C43-A705-1C46AF36A444}"/>
              </a:ext>
            </a:extLst>
          </p:cNvPr>
          <p:cNvSpPr/>
          <p:nvPr/>
        </p:nvSpPr>
        <p:spPr>
          <a:xfrm>
            <a:off x="642096" y="5318847"/>
            <a:ext cx="2140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Learn More</a:t>
            </a:r>
          </a:p>
        </p:txBody>
      </p:sp>
      <p:sp>
        <p:nvSpPr>
          <p:cNvPr id="27" name="Rectangle 26">
            <a:hlinkClick r:id="rId7" action="ppaction://hlinksldjump"/>
            <a:extLst>
              <a:ext uri="{FF2B5EF4-FFF2-40B4-BE49-F238E27FC236}">
                <a16:creationId xmlns:a16="http://schemas.microsoft.com/office/drawing/2014/main" id="{24EF2042-3236-354F-9F81-B27AC4D2564C}"/>
              </a:ext>
            </a:extLst>
          </p:cNvPr>
          <p:cNvSpPr/>
          <p:nvPr/>
        </p:nvSpPr>
        <p:spPr>
          <a:xfrm>
            <a:off x="133344" y="5217685"/>
            <a:ext cx="7138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>
                    <a:alpha val="8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05</a:t>
            </a:r>
          </a:p>
        </p:txBody>
      </p:sp>
      <p:sp>
        <p:nvSpPr>
          <p:cNvPr id="28" name="Rectangle 27">
            <a:hlinkClick r:id="rId6" action="ppaction://hlinksldjump"/>
            <a:extLst>
              <a:ext uri="{FF2B5EF4-FFF2-40B4-BE49-F238E27FC236}">
                <a16:creationId xmlns:a16="http://schemas.microsoft.com/office/drawing/2014/main" id="{14C5FF0B-A11E-C040-A792-84C93603529E}"/>
              </a:ext>
            </a:extLst>
          </p:cNvPr>
          <p:cNvSpPr/>
          <p:nvPr/>
        </p:nvSpPr>
        <p:spPr>
          <a:xfrm>
            <a:off x="133344" y="2400260"/>
            <a:ext cx="7138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01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64BADAF-86A2-E84C-9B1F-D859C8F181D5}"/>
              </a:ext>
            </a:extLst>
          </p:cNvPr>
          <p:cNvSpPr/>
          <p:nvPr/>
        </p:nvSpPr>
        <p:spPr>
          <a:xfrm>
            <a:off x="133344" y="3102276"/>
            <a:ext cx="7138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>
                    <a:alpha val="8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02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EA1BD167-336F-EA43-AF86-528A0DFF3CB0}"/>
              </a:ext>
            </a:extLst>
          </p:cNvPr>
          <p:cNvSpPr/>
          <p:nvPr/>
        </p:nvSpPr>
        <p:spPr>
          <a:xfrm>
            <a:off x="591166" y="71204"/>
            <a:ext cx="231063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tx2">
                    <a:alpha val="2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Alison Prior &amp; </a:t>
            </a:r>
            <a:br>
              <a:rPr lang="en-US" sz="1600" dirty="0">
                <a:solidFill>
                  <a:schemeClr val="tx2">
                    <a:alpha val="2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600" dirty="0">
                <a:solidFill>
                  <a:schemeClr val="tx2">
                    <a:alpha val="2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Prof. Iain-Colin Prentice</a:t>
            </a:r>
          </a:p>
        </p:txBody>
      </p:sp>
      <p:sp>
        <p:nvSpPr>
          <p:cNvPr id="47" name="Rectangle 46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22B91FA6-2F0F-8644-8E2F-EDB546A6A30E}"/>
              </a:ext>
            </a:extLst>
          </p:cNvPr>
          <p:cNvSpPr/>
          <p:nvPr/>
        </p:nvSpPr>
        <p:spPr>
          <a:xfrm>
            <a:off x="155562" y="976866"/>
            <a:ext cx="325904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>
                    <a:alpha val="2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Coupling the Carbon </a:t>
            </a:r>
            <a:br>
              <a:rPr lang="en-US" sz="2400" dirty="0">
                <a:solidFill>
                  <a:schemeClr val="bg1">
                    <a:alpha val="2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400" dirty="0">
                <a:solidFill>
                  <a:schemeClr val="bg1">
                    <a:alpha val="2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&amp; Water Cycles</a:t>
            </a:r>
          </a:p>
        </p:txBody>
      </p:sp>
      <p:sp>
        <p:nvSpPr>
          <p:cNvPr id="48" name="Rectangle 47">
            <a:hlinkClick r:id="rId8" action="ppaction://hlinksldjump"/>
            <a:extLst>
              <a:ext uri="{FF2B5EF4-FFF2-40B4-BE49-F238E27FC236}">
                <a16:creationId xmlns:a16="http://schemas.microsoft.com/office/drawing/2014/main" id="{F87847C4-3FF2-5048-ABB5-32B24543D9B0}"/>
              </a:ext>
            </a:extLst>
          </p:cNvPr>
          <p:cNvSpPr/>
          <p:nvPr/>
        </p:nvSpPr>
        <p:spPr>
          <a:xfrm>
            <a:off x="642096" y="3909269"/>
            <a:ext cx="24048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Plant Perspective</a:t>
            </a:r>
          </a:p>
        </p:txBody>
      </p:sp>
      <p:sp>
        <p:nvSpPr>
          <p:cNvPr id="49" name="Rectangle 48">
            <a:hlinkClick r:id="rId8" action="ppaction://hlinksldjump"/>
            <a:extLst>
              <a:ext uri="{FF2B5EF4-FFF2-40B4-BE49-F238E27FC236}">
                <a16:creationId xmlns:a16="http://schemas.microsoft.com/office/drawing/2014/main" id="{3763C9D8-316C-F546-AB46-A47CB23E5871}"/>
              </a:ext>
            </a:extLst>
          </p:cNvPr>
          <p:cNvSpPr/>
          <p:nvPr/>
        </p:nvSpPr>
        <p:spPr>
          <a:xfrm>
            <a:off x="133344" y="3808104"/>
            <a:ext cx="7138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>
                    <a:alpha val="8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03</a:t>
            </a:r>
          </a:p>
        </p:txBody>
      </p:sp>
      <p:sp>
        <p:nvSpPr>
          <p:cNvPr id="50" name="Rectangle 49">
            <a:hlinkClick r:id="rId9" action="ppaction://hlinksldjump"/>
            <a:extLst>
              <a:ext uri="{FF2B5EF4-FFF2-40B4-BE49-F238E27FC236}">
                <a16:creationId xmlns:a16="http://schemas.microsoft.com/office/drawing/2014/main" id="{2B44B752-0487-074C-9A2C-A1BA6A760660}"/>
              </a:ext>
            </a:extLst>
          </p:cNvPr>
          <p:cNvSpPr/>
          <p:nvPr/>
        </p:nvSpPr>
        <p:spPr>
          <a:xfrm>
            <a:off x="642096" y="4616993"/>
            <a:ext cx="15524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Initial Results</a:t>
            </a:r>
          </a:p>
        </p:txBody>
      </p:sp>
      <p:sp>
        <p:nvSpPr>
          <p:cNvPr id="51" name="Rectangle 50">
            <a:hlinkClick r:id="rId9" action="ppaction://hlinksldjump"/>
            <a:extLst>
              <a:ext uri="{FF2B5EF4-FFF2-40B4-BE49-F238E27FC236}">
                <a16:creationId xmlns:a16="http://schemas.microsoft.com/office/drawing/2014/main" id="{28223534-DB8A-1745-A0F3-9A39787BE044}"/>
              </a:ext>
            </a:extLst>
          </p:cNvPr>
          <p:cNvSpPr/>
          <p:nvPr/>
        </p:nvSpPr>
        <p:spPr>
          <a:xfrm>
            <a:off x="133344" y="4512016"/>
            <a:ext cx="7138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>
                    <a:alpha val="8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04</a:t>
            </a:r>
          </a:p>
        </p:txBody>
      </p:sp>
    </p:spTree>
    <p:extLst>
      <p:ext uri="{BB962C8B-B14F-4D97-AF65-F5344CB8AC3E}">
        <p14:creationId xmlns:p14="http://schemas.microsoft.com/office/powerpoint/2010/main" val="10084383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Rectangle 77">
            <a:extLst>
              <a:ext uri="{FF2B5EF4-FFF2-40B4-BE49-F238E27FC236}">
                <a16:creationId xmlns:a16="http://schemas.microsoft.com/office/drawing/2014/main" id="{9EB1E87A-A8FB-994D-A2FA-B6AE1BCDEDC0}"/>
              </a:ext>
            </a:extLst>
          </p:cNvPr>
          <p:cNvSpPr/>
          <p:nvPr/>
        </p:nvSpPr>
        <p:spPr>
          <a:xfrm>
            <a:off x="3675312" y="1184917"/>
            <a:ext cx="5249993" cy="2199944"/>
          </a:xfrm>
          <a:prstGeom prst="rect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C4BD80FB-8815-E947-AD7A-9AEBCB73179C}"/>
              </a:ext>
            </a:extLst>
          </p:cNvPr>
          <p:cNvSpPr/>
          <p:nvPr/>
        </p:nvSpPr>
        <p:spPr>
          <a:xfrm>
            <a:off x="9043935" y="3738555"/>
            <a:ext cx="2590746" cy="2361498"/>
          </a:xfrm>
          <a:prstGeom prst="rect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11EA68B-57D1-FD4A-B803-9A34B3744C6B}"/>
              </a:ext>
            </a:extLst>
          </p:cNvPr>
          <p:cNvSpPr/>
          <p:nvPr/>
        </p:nvSpPr>
        <p:spPr>
          <a:xfrm>
            <a:off x="3655669" y="3732036"/>
            <a:ext cx="5261754" cy="2361498"/>
          </a:xfrm>
          <a:prstGeom prst="rect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B18FBE61-97C7-8A48-9844-29DC0EE88A75}"/>
              </a:ext>
            </a:extLst>
          </p:cNvPr>
          <p:cNvSpPr/>
          <p:nvPr/>
        </p:nvSpPr>
        <p:spPr>
          <a:xfrm>
            <a:off x="3666710" y="3530452"/>
            <a:ext cx="7972012" cy="202083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>
                <a:solidFill>
                  <a:schemeClr val="lt1"/>
                </a:solidFill>
              </a:rPr>
              <a:t>Initial Results</a:t>
            </a:r>
            <a:endParaRPr lang="en-US" sz="1200" dirty="0">
              <a:solidFill>
                <a:schemeClr val="lt1"/>
              </a:solidFill>
            </a:endParaRP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4E04FB72-7119-094A-B9F1-301CAD1320A8}"/>
              </a:ext>
            </a:extLst>
          </p:cNvPr>
          <p:cNvSpPr/>
          <p:nvPr/>
        </p:nvSpPr>
        <p:spPr>
          <a:xfrm>
            <a:off x="9036051" y="864423"/>
            <a:ext cx="2591630" cy="26380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 b="1" dirty="0">
                <a:solidFill>
                  <a:schemeClr val="lt1"/>
                </a:solidFill>
              </a:rPr>
              <a:t>Tap &amp; Explore</a:t>
            </a:r>
            <a:r>
              <a:rPr lang="en-US" sz="1200" dirty="0">
                <a:solidFill>
                  <a:schemeClr val="lt1"/>
                </a:solidFill>
              </a:rPr>
              <a:t>!  Model Test Sites</a:t>
            </a:r>
          </a:p>
        </p:txBody>
      </p:sp>
      <p:pic>
        <p:nvPicPr>
          <p:cNvPr id="114" name="Picture 113" descr="A close up of a sign&#10;&#10;Description automatically generated">
            <a:extLst>
              <a:ext uri="{FF2B5EF4-FFF2-40B4-BE49-F238E27FC236}">
                <a16:creationId xmlns:a16="http://schemas.microsoft.com/office/drawing/2014/main" id="{9B65B229-B938-9843-B9E4-FED3BCA959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47" y="6220303"/>
            <a:ext cx="2045085" cy="538180"/>
          </a:xfrm>
          <a:prstGeom prst="rect">
            <a:avLst/>
          </a:prstGeom>
        </p:spPr>
      </p:pic>
      <p:pic>
        <p:nvPicPr>
          <p:cNvPr id="115" name="Picture 114">
            <a:extLst>
              <a:ext uri="{FF2B5EF4-FFF2-40B4-BE49-F238E27FC236}">
                <a16:creationId xmlns:a16="http://schemas.microsoft.com/office/drawing/2014/main" id="{947BDAA1-457D-C743-B93F-6C34D6AA291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862" t="9470" r="19436" b="41330"/>
          <a:stretch/>
        </p:blipFill>
        <p:spPr>
          <a:xfrm>
            <a:off x="11260872" y="6146974"/>
            <a:ext cx="833120" cy="633494"/>
          </a:xfrm>
          <a:prstGeom prst="rect">
            <a:avLst/>
          </a:prstGeom>
        </p:spPr>
      </p:pic>
      <p:grpSp>
        <p:nvGrpSpPr>
          <p:cNvPr id="127" name="Group 126">
            <a:extLst>
              <a:ext uri="{FF2B5EF4-FFF2-40B4-BE49-F238E27FC236}">
                <a16:creationId xmlns:a16="http://schemas.microsoft.com/office/drawing/2014/main" id="{CD72C5C7-F9F1-D744-A1B6-E0DF1523F743}"/>
              </a:ext>
            </a:extLst>
          </p:cNvPr>
          <p:cNvGrpSpPr/>
          <p:nvPr/>
        </p:nvGrpSpPr>
        <p:grpSpPr>
          <a:xfrm>
            <a:off x="0" y="-31580"/>
            <a:ext cx="12192000" cy="914400"/>
            <a:chOff x="0" y="-31580"/>
            <a:chExt cx="12192000" cy="914400"/>
          </a:xfrm>
        </p:grpSpPr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id="{AF29DBF1-89FB-CF4E-BDFC-E0BD2189FE95}"/>
                </a:ext>
              </a:extLst>
            </p:cNvPr>
            <p:cNvSpPr/>
            <p:nvPr/>
          </p:nvSpPr>
          <p:spPr>
            <a:xfrm>
              <a:off x="0" y="0"/>
              <a:ext cx="12192000" cy="773386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</p:spPr>
          <p:style>
            <a:lnRef idx="1">
              <a:schemeClr val="dk1"/>
            </a:lnRef>
            <a:fillRef idx="1001">
              <a:schemeClr val="lt2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9" name="Text Placeholder 4">
              <a:extLst>
                <a:ext uri="{FF2B5EF4-FFF2-40B4-BE49-F238E27FC236}">
                  <a16:creationId xmlns:a16="http://schemas.microsoft.com/office/drawing/2014/main" id="{8AA229B1-BA8C-2A4B-9599-31BB8F412588}"/>
                </a:ext>
              </a:extLst>
            </p:cNvPr>
            <p:cNvSpPr txBox="1">
              <a:spLocks/>
            </p:cNvSpPr>
            <p:nvPr/>
          </p:nvSpPr>
          <p:spPr>
            <a:xfrm>
              <a:off x="3517574" y="-31580"/>
              <a:ext cx="8227809" cy="9144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marL="182880" indent="-182880" algn="l" defTabSz="914400" rtl="0" eaLnBrk="1" latinLnBrk="0" hangingPunct="1">
                <a:lnSpc>
                  <a:spcPct val="90000"/>
                </a:lnSpc>
                <a:spcBef>
                  <a:spcPts val="1200"/>
                </a:spcBef>
                <a:buClr>
                  <a:schemeClr val="accent1"/>
                </a:buClr>
                <a:buFont typeface="Wingdings 2" pitchFamily="18" charset="2"/>
                <a:buChar char="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182880" algn="l" defTabSz="914400" rtl="0" eaLnBrk="1" latinLnBrk="0" hangingPunct="1">
                <a:lnSpc>
                  <a:spcPct val="90000"/>
                </a:lnSpc>
                <a:spcBef>
                  <a:spcPts val="250"/>
                </a:spcBef>
                <a:spcAft>
                  <a:spcPts val="25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182880" algn="l" defTabSz="914400" rtl="0" eaLnBrk="1" latinLnBrk="0" hangingPunct="1">
                <a:lnSpc>
                  <a:spcPct val="90000"/>
                </a:lnSpc>
                <a:spcBef>
                  <a:spcPts val="250"/>
                </a:spcBef>
                <a:spcAft>
                  <a:spcPts val="25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6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182880" algn="l" defTabSz="914400" rtl="0" eaLnBrk="1" latinLnBrk="0" hangingPunct="1">
                <a:lnSpc>
                  <a:spcPct val="90000"/>
                </a:lnSpc>
                <a:spcBef>
                  <a:spcPts val="250"/>
                </a:spcBef>
                <a:spcAft>
                  <a:spcPts val="25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182880" algn="l" defTabSz="914400" rtl="0" eaLnBrk="1" latinLnBrk="0" hangingPunct="1">
                <a:lnSpc>
                  <a:spcPct val="90000"/>
                </a:lnSpc>
                <a:spcBef>
                  <a:spcPts val="250"/>
                </a:spcBef>
                <a:spcAft>
                  <a:spcPts val="25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250"/>
                </a:spcBef>
                <a:spcAft>
                  <a:spcPts val="25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250"/>
                </a:spcBef>
                <a:spcAft>
                  <a:spcPts val="25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250"/>
                </a:spcBef>
                <a:spcAft>
                  <a:spcPts val="25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250"/>
                </a:spcBef>
                <a:spcAft>
                  <a:spcPts val="25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2800" b="1" dirty="0"/>
                <a:t>A Coupled Model</a:t>
              </a:r>
              <a:r>
                <a:rPr lang="en-US" sz="2800" dirty="0"/>
                <a:t>: Initial GPP &amp; Transpiration Results</a:t>
              </a:r>
            </a:p>
          </p:txBody>
        </p:sp>
        <p:sp>
          <p:nvSpPr>
            <p:cNvPr id="130" name="Parallelogram 129">
              <a:extLst>
                <a:ext uri="{FF2B5EF4-FFF2-40B4-BE49-F238E27FC236}">
                  <a16:creationId xmlns:a16="http://schemas.microsoft.com/office/drawing/2014/main" id="{0A67E88F-F09C-AF41-A06F-F834ABBF0FBE}"/>
                </a:ext>
              </a:extLst>
            </p:cNvPr>
            <p:cNvSpPr/>
            <p:nvPr/>
          </p:nvSpPr>
          <p:spPr>
            <a:xfrm flipH="1">
              <a:off x="21266" y="0"/>
              <a:ext cx="3414604" cy="773385"/>
            </a:xfrm>
            <a:prstGeom prst="parallelogram">
              <a:avLst>
                <a:gd name="adj" fmla="val 65129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Rectangle 49">
            <a:extLst>
              <a:ext uri="{FF2B5EF4-FFF2-40B4-BE49-F238E27FC236}">
                <a16:creationId xmlns:a16="http://schemas.microsoft.com/office/drawing/2014/main" id="{993C22CF-015F-2549-B2ED-4F6ACF9408CA}"/>
              </a:ext>
            </a:extLst>
          </p:cNvPr>
          <p:cNvSpPr/>
          <p:nvPr/>
        </p:nvSpPr>
        <p:spPr>
          <a:xfrm>
            <a:off x="9048579" y="3797351"/>
            <a:ext cx="2590746" cy="19068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 dirty="0">
                <a:solidFill>
                  <a:schemeClr val="lt1"/>
                </a:solidFill>
              </a:rPr>
              <a:t>GPP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8B73E789-3DC5-D54E-8CD7-97072636B84D}"/>
              </a:ext>
            </a:extLst>
          </p:cNvPr>
          <p:cNvSpPr/>
          <p:nvPr/>
        </p:nvSpPr>
        <p:spPr>
          <a:xfrm>
            <a:off x="3666717" y="3798662"/>
            <a:ext cx="5250706" cy="20208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 dirty="0">
                <a:solidFill>
                  <a:schemeClr val="lt1"/>
                </a:solidFill>
              </a:rPr>
              <a:t>Transpiration</a:t>
            </a:r>
          </a:p>
        </p:txBody>
      </p:sp>
      <p:pic>
        <p:nvPicPr>
          <p:cNvPr id="7" name="Picture 6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5725BA3B-B49A-3249-B713-42F90AFE253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7589" t="-482" b="21145"/>
          <a:stretch/>
        </p:blipFill>
        <p:spPr>
          <a:xfrm>
            <a:off x="9043935" y="1190858"/>
            <a:ext cx="2583746" cy="2194003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54" name="Graphic 53" descr="Marker">
            <a:hlinkClick r:id="rId6" action="ppaction://hlinksldjump"/>
            <a:extLst>
              <a:ext uri="{FF2B5EF4-FFF2-40B4-BE49-F238E27FC236}">
                <a16:creationId xmlns:a16="http://schemas.microsoft.com/office/drawing/2014/main" id="{6CFE0087-AD04-F74F-ABCC-C6D257E9DB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384225" y="2808861"/>
            <a:ext cx="695833" cy="576000"/>
          </a:xfrm>
          <a:prstGeom prst="rect">
            <a:avLst/>
          </a:prstGeom>
        </p:spPr>
      </p:pic>
      <p:pic>
        <p:nvPicPr>
          <p:cNvPr id="56" name="Graphic 55" descr="Marker">
            <a:hlinkClick r:id="rId9" action="ppaction://hlinksldjump"/>
            <a:extLst>
              <a:ext uri="{FF2B5EF4-FFF2-40B4-BE49-F238E27FC236}">
                <a16:creationId xmlns:a16="http://schemas.microsoft.com/office/drawing/2014/main" id="{3C518B85-CDB5-B54C-8A9C-A07E8C9C4D5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990699" y="1121707"/>
            <a:ext cx="695833" cy="576000"/>
          </a:xfrm>
          <a:prstGeom prst="rect">
            <a:avLst/>
          </a:prstGeom>
        </p:spPr>
      </p:pic>
      <p:pic>
        <p:nvPicPr>
          <p:cNvPr id="57" name="Graphic 56" descr="Marker">
            <a:hlinkClick r:id="rId12" action="ppaction://hlinksldjump"/>
            <a:extLst>
              <a:ext uri="{FF2B5EF4-FFF2-40B4-BE49-F238E27FC236}">
                <a16:creationId xmlns:a16="http://schemas.microsoft.com/office/drawing/2014/main" id="{318CB39C-A688-5A4F-85B4-9CDB772165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959668" y="2157956"/>
            <a:ext cx="695833" cy="576000"/>
          </a:xfrm>
          <a:prstGeom prst="rect">
            <a:avLst/>
          </a:prstGeom>
        </p:spPr>
      </p:pic>
      <p:pic>
        <p:nvPicPr>
          <p:cNvPr id="58" name="Graphic 57" descr="Marker">
            <a:extLst>
              <a:ext uri="{FF2B5EF4-FFF2-40B4-BE49-F238E27FC236}">
                <a16:creationId xmlns:a16="http://schemas.microsoft.com/office/drawing/2014/main" id="{84D59785-AB8B-6C40-8CA8-92967F65FC5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0445758" y="2101067"/>
            <a:ext cx="695833" cy="576000"/>
          </a:xfrm>
          <a:prstGeom prst="rect">
            <a:avLst/>
          </a:prstGeom>
        </p:spPr>
      </p:pic>
      <p:pic>
        <p:nvPicPr>
          <p:cNvPr id="60" name="Graphic 59" descr="Marker">
            <a:hlinkClick r:id="rId15" action="ppaction://hlinksldjump"/>
            <a:extLst>
              <a:ext uri="{FF2B5EF4-FFF2-40B4-BE49-F238E27FC236}">
                <a16:creationId xmlns:a16="http://schemas.microsoft.com/office/drawing/2014/main" id="{3E94316D-153D-C741-864D-E02C13D9816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875314" y="2689300"/>
            <a:ext cx="695833" cy="576000"/>
          </a:xfrm>
          <a:prstGeom prst="rect">
            <a:avLst/>
          </a:prstGeom>
        </p:spPr>
      </p:pic>
      <p:sp>
        <p:nvSpPr>
          <p:cNvPr id="66" name="Rectangle 65">
            <a:extLst>
              <a:ext uri="{FF2B5EF4-FFF2-40B4-BE49-F238E27FC236}">
                <a16:creationId xmlns:a16="http://schemas.microsoft.com/office/drawing/2014/main" id="{8BEDBADA-5C64-4046-A5FE-A3265E9D957F}"/>
              </a:ext>
            </a:extLst>
          </p:cNvPr>
          <p:cNvSpPr/>
          <p:nvPr/>
        </p:nvSpPr>
        <p:spPr>
          <a:xfrm>
            <a:off x="3666679" y="3998896"/>
            <a:ext cx="52586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dirty="0"/>
              <a:t>Average daily transpiration estimates (mm) for Germany’s </a:t>
            </a:r>
            <a:r>
              <a:rPr lang="en-US" sz="1200" dirty="0" err="1"/>
              <a:t>Hainich</a:t>
            </a:r>
            <a:r>
              <a:rPr lang="en-US" sz="1200" dirty="0"/>
              <a:t> FLUXNET site for the period 2002 to 2012 showing [a] annual variation and [b] seasonality.</a:t>
            </a:r>
            <a:br>
              <a:rPr lang="en-US" sz="1200" dirty="0"/>
            </a:br>
            <a:endParaRPr lang="en-US" sz="1200" dirty="0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5DE2BBA1-3B1A-BA46-BA94-0F72DF86614E}"/>
              </a:ext>
            </a:extLst>
          </p:cNvPr>
          <p:cNvSpPr/>
          <p:nvPr/>
        </p:nvSpPr>
        <p:spPr>
          <a:xfrm>
            <a:off x="9048579" y="3993901"/>
            <a:ext cx="26379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dirty="0"/>
              <a:t>Average daily GPP estimates at </a:t>
            </a:r>
            <a:r>
              <a:rPr lang="en-US" sz="1200" dirty="0" err="1"/>
              <a:t>Hainich</a:t>
            </a:r>
            <a:r>
              <a:rPr lang="en-US" sz="1200" dirty="0"/>
              <a:t> for the period 2002 to 2012.</a:t>
            </a:r>
            <a:br>
              <a:rPr lang="en-US" sz="1200" dirty="0"/>
            </a:br>
            <a:endParaRPr lang="en-US" sz="12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D979ACE-E87D-FD44-80B9-D87F273C8B6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705454" y="4428140"/>
            <a:ext cx="2571608" cy="161205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0616F21-DDE1-D64D-A63C-1D53A2CA59A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290935" y="4453143"/>
            <a:ext cx="2576470" cy="160480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195EB55-B223-A84D-A093-E70B361AFF0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036052" y="4458061"/>
            <a:ext cx="2527298" cy="1574181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F53D1A17-4B9B-D04C-87AC-2C79BFC464D0}"/>
              </a:ext>
            </a:extLst>
          </p:cNvPr>
          <p:cNvGrpSpPr/>
          <p:nvPr/>
        </p:nvGrpSpPr>
        <p:grpSpPr>
          <a:xfrm>
            <a:off x="9225744" y="1225005"/>
            <a:ext cx="913821" cy="789568"/>
            <a:chOff x="5392808" y="5573309"/>
            <a:chExt cx="913821" cy="789568"/>
          </a:xfrm>
        </p:grpSpPr>
        <p:sp>
          <p:nvSpPr>
            <p:cNvPr id="44" name="Rectangle 43">
              <a:hlinkClick r:id="rId19" action="ppaction://hlinksldjump"/>
              <a:extLst>
                <a:ext uri="{FF2B5EF4-FFF2-40B4-BE49-F238E27FC236}">
                  <a16:creationId xmlns:a16="http://schemas.microsoft.com/office/drawing/2014/main" id="{F578AF2E-DAED-6940-AF5A-130062732CA4}"/>
                </a:ext>
              </a:extLst>
            </p:cNvPr>
            <p:cNvSpPr/>
            <p:nvPr/>
          </p:nvSpPr>
          <p:spPr>
            <a:xfrm>
              <a:off x="5392808" y="5573309"/>
              <a:ext cx="530915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b="1" dirty="0">
                  <a:ln w="0"/>
                  <a:solidFill>
                    <a:schemeClr val="tx2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Avenir Light" panose="020B0402020203020204" pitchFamily="34" charset="77"/>
                  <a:ea typeface="Meiryo" panose="020B0604030504040204" pitchFamily="34" charset="-128"/>
                </a:rPr>
                <a:t>USA</a:t>
              </a:r>
              <a:endParaRPr lang="en-US" sz="1400" b="1" dirty="0">
                <a:ln w="0"/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45" name="Oval 44">
              <a:hlinkClick r:id="rId20" action="ppaction://hlinksldjump"/>
              <a:extLst>
                <a:ext uri="{FF2B5EF4-FFF2-40B4-BE49-F238E27FC236}">
                  <a16:creationId xmlns:a16="http://schemas.microsoft.com/office/drawing/2014/main" id="{5DCC397C-E126-A84E-968C-E280D2174409}"/>
                </a:ext>
              </a:extLst>
            </p:cNvPr>
            <p:cNvSpPr/>
            <p:nvPr/>
          </p:nvSpPr>
          <p:spPr>
            <a:xfrm>
              <a:off x="5443870" y="5871783"/>
              <a:ext cx="457200" cy="428466"/>
            </a:xfrm>
            <a:prstGeom prst="ellipse">
              <a:avLst/>
            </a:prstGeom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6" name="Graphic 45" descr="Arrow: Straight">
              <a:hlinkClick r:id="rId19" action="ppaction://hlinksldjump"/>
              <a:extLst>
                <a:ext uri="{FF2B5EF4-FFF2-40B4-BE49-F238E27FC236}">
                  <a16:creationId xmlns:a16="http://schemas.microsoft.com/office/drawing/2014/main" id="{FDA50A1C-FF43-F940-8FBF-7486BC3A17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5495510" y="5819585"/>
              <a:ext cx="811119" cy="543292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2" name="Right Triangle 1">
            <a:extLst>
              <a:ext uri="{FF2B5EF4-FFF2-40B4-BE49-F238E27FC236}">
                <a16:creationId xmlns:a16="http://schemas.microsoft.com/office/drawing/2014/main" id="{42FA1DD2-3334-854E-B116-8C226F656C86}"/>
              </a:ext>
            </a:extLst>
          </p:cNvPr>
          <p:cNvSpPr/>
          <p:nvPr/>
        </p:nvSpPr>
        <p:spPr>
          <a:xfrm flipV="1">
            <a:off x="9043935" y="1207015"/>
            <a:ext cx="387448" cy="419163"/>
          </a:xfrm>
          <a:prstGeom prst="rtTriangle">
            <a:avLst/>
          </a:prstGeom>
          <a:solidFill>
            <a:srgbClr val="AAD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8" name="Table 47">
            <a:extLst>
              <a:ext uri="{FF2B5EF4-FFF2-40B4-BE49-F238E27FC236}">
                <a16:creationId xmlns:a16="http://schemas.microsoft.com/office/drawing/2014/main" id="{E94DDD93-4E57-D64D-A933-95534A4F7B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4770695"/>
              </p:ext>
            </p:extLst>
          </p:nvPr>
        </p:nvGraphicFramePr>
        <p:xfrm>
          <a:off x="3753690" y="1261921"/>
          <a:ext cx="2427087" cy="1076623"/>
        </p:xfrm>
        <a:graphic>
          <a:graphicData uri="http://schemas.openxmlformats.org/drawingml/2006/table">
            <a:tbl>
              <a:tblPr firstRow="1" firstCol="1">
                <a:tableStyleId>{BC89EF96-8CEA-46FF-86C4-4CE0E7609802}</a:tableStyleId>
              </a:tblPr>
              <a:tblGrid>
                <a:gridCol w="700984">
                  <a:extLst>
                    <a:ext uri="{9D8B030D-6E8A-4147-A177-3AD203B41FA5}">
                      <a16:colId xmlns:a16="http://schemas.microsoft.com/office/drawing/2014/main" val="471310093"/>
                    </a:ext>
                  </a:extLst>
                </a:gridCol>
                <a:gridCol w="1726103">
                  <a:extLst>
                    <a:ext uri="{9D8B030D-6E8A-4147-A177-3AD203B41FA5}">
                      <a16:colId xmlns:a16="http://schemas.microsoft.com/office/drawing/2014/main" val="3735589240"/>
                    </a:ext>
                  </a:extLst>
                </a:gridCol>
              </a:tblGrid>
              <a:tr h="228747">
                <a:tc>
                  <a:txBody>
                    <a:bodyPr/>
                    <a:lstStyle/>
                    <a:p>
                      <a:pPr marL="0" marR="0" lvl="0" indent="-39600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/>
                        <a:t>“DE-Hai”</a:t>
                      </a:r>
                      <a:endParaRPr lang="en-GB" sz="1200" b="1" dirty="0">
                        <a:solidFill>
                          <a:schemeClr val="tx2"/>
                        </a:solidFill>
                      </a:endParaRPr>
                    </a:p>
                  </a:txBody>
                  <a:tcPr marL="24622" marR="60622" marT="12311" marB="12311" anchor="ctr"/>
                </a:tc>
                <a:tc>
                  <a:txBody>
                    <a:bodyPr/>
                    <a:lstStyle/>
                    <a:p>
                      <a:pPr marL="61200" marR="0" lvl="1" indent="-396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 err="1"/>
                        <a:t>Hainich</a:t>
                      </a:r>
                      <a:r>
                        <a:rPr lang="en-GB" sz="1200" dirty="0"/>
                        <a:t>, Germany</a:t>
                      </a:r>
                      <a:endParaRPr lang="en-GB" sz="1200" b="1" dirty="0"/>
                    </a:p>
                  </a:txBody>
                  <a:tcPr marL="72000" marR="24622" marT="12311" marB="12311" anchor="ctr"/>
                </a:tc>
                <a:extLst>
                  <a:ext uri="{0D108BD9-81ED-4DB2-BD59-A6C34878D82A}">
                    <a16:rowId xmlns:a16="http://schemas.microsoft.com/office/drawing/2014/main" val="1272575304"/>
                  </a:ext>
                </a:extLst>
              </a:tr>
              <a:tr h="228747">
                <a:tc>
                  <a:txBody>
                    <a:bodyPr/>
                    <a:lstStyle/>
                    <a:p>
                      <a:pPr algn="r"/>
                      <a:r>
                        <a:rPr lang="en-GB" sz="1200" b="0" i="1" dirty="0"/>
                        <a:t>Elevation:</a:t>
                      </a:r>
                    </a:p>
                  </a:txBody>
                  <a:tcPr marL="24622" marR="60622" marT="12311" marB="12311" anchor="ctr"/>
                </a:tc>
                <a:tc>
                  <a:txBody>
                    <a:bodyPr/>
                    <a:lstStyle/>
                    <a:p>
                      <a:pPr marL="61200" marR="0" lvl="1" indent="-396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/>
                        <a:t>433 m</a:t>
                      </a:r>
                    </a:p>
                  </a:txBody>
                  <a:tcPr marL="72000" marR="24622" marT="12311" marB="12311" anchor="ctr"/>
                </a:tc>
                <a:extLst>
                  <a:ext uri="{0D108BD9-81ED-4DB2-BD59-A6C34878D82A}">
                    <a16:rowId xmlns:a16="http://schemas.microsoft.com/office/drawing/2014/main" val="3955027454"/>
                  </a:ext>
                </a:extLst>
              </a:tr>
              <a:tr h="228747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1" dirty="0" err="1"/>
                        <a:t>Landuse</a:t>
                      </a:r>
                      <a:r>
                        <a:rPr lang="en-GB" sz="1200" b="0" i="1" dirty="0"/>
                        <a:t>:</a:t>
                      </a:r>
                    </a:p>
                  </a:txBody>
                  <a:tcPr marL="24622" marR="60622" marT="12311" marB="12311" anchor="ctr"/>
                </a:tc>
                <a:tc>
                  <a:txBody>
                    <a:bodyPr/>
                    <a:lstStyle/>
                    <a:p>
                      <a:pPr marL="61200" marR="0" lvl="1" indent="-396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/>
                        <a:t>Mixed</a:t>
                      </a:r>
                    </a:p>
                    <a:p>
                      <a:pPr marL="61200" marR="0" lvl="1" indent="-396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/>
                        <a:t>Forests</a:t>
                      </a:r>
                    </a:p>
                  </a:txBody>
                  <a:tcPr marL="72000" marR="24622" marT="12311" marB="12311" anchor="ctr"/>
                </a:tc>
                <a:extLst>
                  <a:ext uri="{0D108BD9-81ED-4DB2-BD59-A6C34878D82A}">
                    <a16:rowId xmlns:a16="http://schemas.microsoft.com/office/drawing/2014/main" val="1563863061"/>
                  </a:ext>
                </a:extLst>
              </a:tr>
              <a:tr h="228747">
                <a:tc>
                  <a:txBody>
                    <a:bodyPr/>
                    <a:lstStyle/>
                    <a:p>
                      <a:pPr algn="r"/>
                      <a:r>
                        <a:rPr lang="en-GB" sz="1200" b="0" i="1" dirty="0"/>
                        <a:t>Period:</a:t>
                      </a:r>
                    </a:p>
                  </a:txBody>
                  <a:tcPr marL="24622" marR="60622" marT="12311" marB="12311" anchor="ctr"/>
                </a:tc>
                <a:tc>
                  <a:txBody>
                    <a:bodyPr/>
                    <a:lstStyle/>
                    <a:p>
                      <a:pPr marL="61200" marR="0" lvl="1" indent="-396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/>
                        <a:t>2002 - 2012</a:t>
                      </a:r>
                    </a:p>
                  </a:txBody>
                  <a:tcPr marL="72000" marR="24622" marT="12311" marB="12311" anchor="ctr"/>
                </a:tc>
                <a:extLst>
                  <a:ext uri="{0D108BD9-81ED-4DB2-BD59-A6C34878D82A}">
                    <a16:rowId xmlns:a16="http://schemas.microsoft.com/office/drawing/2014/main" val="2537998731"/>
                  </a:ext>
                </a:extLst>
              </a:tr>
            </a:tbl>
          </a:graphicData>
        </a:graphic>
      </p:graphicFrame>
      <p:pic>
        <p:nvPicPr>
          <p:cNvPr id="49" name="Graphic 48" descr="Head with gears">
            <a:extLst>
              <a:ext uri="{FF2B5EF4-FFF2-40B4-BE49-F238E27FC236}">
                <a16:creationId xmlns:a16="http://schemas.microsoft.com/office/drawing/2014/main" id="{3398D644-4D6B-B842-A1FE-E6C919D2A2F4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6415280" y="2276994"/>
            <a:ext cx="286477" cy="286477"/>
          </a:xfrm>
          <a:prstGeom prst="rect">
            <a:avLst/>
          </a:prstGeom>
        </p:spPr>
      </p:pic>
      <p:pic>
        <p:nvPicPr>
          <p:cNvPr id="55" name="Graphic 54" descr="Checkmark">
            <a:extLst>
              <a:ext uri="{FF2B5EF4-FFF2-40B4-BE49-F238E27FC236}">
                <a16:creationId xmlns:a16="http://schemas.microsoft.com/office/drawing/2014/main" id="{BD5281C1-1DF5-1346-8929-D77471B367F3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6431148" y="1331009"/>
            <a:ext cx="276999" cy="276999"/>
          </a:xfrm>
          <a:prstGeom prst="rect">
            <a:avLst/>
          </a:prstGeom>
        </p:spPr>
      </p:pic>
      <p:pic>
        <p:nvPicPr>
          <p:cNvPr id="59" name="Graphic 58" descr="Lightbulb">
            <a:extLst>
              <a:ext uri="{FF2B5EF4-FFF2-40B4-BE49-F238E27FC236}">
                <a16:creationId xmlns:a16="http://schemas.microsoft.com/office/drawing/2014/main" id="{F69DFB97-8D40-D448-B514-75A30368E510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6403017" y="1803253"/>
            <a:ext cx="276999" cy="276999"/>
          </a:xfrm>
          <a:prstGeom prst="rect">
            <a:avLst/>
          </a:prstGeom>
        </p:spPr>
      </p:pic>
      <p:sp>
        <p:nvSpPr>
          <p:cNvPr id="62" name="Rectangle 61">
            <a:extLst>
              <a:ext uri="{FF2B5EF4-FFF2-40B4-BE49-F238E27FC236}">
                <a16:creationId xmlns:a16="http://schemas.microsoft.com/office/drawing/2014/main" id="{00E00205-6CA8-A44B-A063-E7C730D69D3C}"/>
              </a:ext>
            </a:extLst>
          </p:cNvPr>
          <p:cNvSpPr/>
          <p:nvPr/>
        </p:nvSpPr>
        <p:spPr>
          <a:xfrm>
            <a:off x="6729734" y="1682525"/>
            <a:ext cx="210826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/>
              <a:t>Validated against FLUXNET </a:t>
            </a:r>
            <a:br>
              <a:rPr lang="en-US" sz="1100" dirty="0"/>
            </a:br>
            <a:r>
              <a:rPr lang="en-US" sz="1100" dirty="0"/>
              <a:t>latent heat flux (converted to ET)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9A69CF52-4034-DA49-B76A-F3BFDC111262}"/>
              </a:ext>
            </a:extLst>
          </p:cNvPr>
          <p:cNvSpPr/>
          <p:nvPr/>
        </p:nvSpPr>
        <p:spPr>
          <a:xfrm>
            <a:off x="6710278" y="1240423"/>
            <a:ext cx="175240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/>
              <a:t>Initial Transpiration &amp; GPP </a:t>
            </a:r>
            <a:br>
              <a:rPr lang="en-US" sz="1100" dirty="0"/>
            </a:br>
            <a:r>
              <a:rPr lang="en-US" sz="1100" dirty="0"/>
              <a:t>calculations complete 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A065EC7C-1818-F34A-9472-4F749B71C6FF}"/>
              </a:ext>
            </a:extLst>
          </p:cNvPr>
          <p:cNvSpPr/>
          <p:nvPr/>
        </p:nvSpPr>
        <p:spPr>
          <a:xfrm>
            <a:off x="6702766" y="2225689"/>
            <a:ext cx="218681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/>
              <a:t>Predicted transpiration fits well to </a:t>
            </a:r>
            <a:br>
              <a:rPr lang="en-US" sz="1100" dirty="0"/>
            </a:br>
            <a:r>
              <a:rPr lang="en-US" sz="1100" dirty="0"/>
              <a:t>observations. GPP high.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6C3E0C01-CCB8-0143-935C-CE249FF90D5E}"/>
              </a:ext>
            </a:extLst>
          </p:cNvPr>
          <p:cNvSpPr/>
          <p:nvPr/>
        </p:nvSpPr>
        <p:spPr>
          <a:xfrm>
            <a:off x="3651687" y="864422"/>
            <a:ext cx="5281394" cy="26372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Site Information</a:t>
            </a:r>
          </a:p>
        </p:txBody>
      </p:sp>
      <p:pic>
        <p:nvPicPr>
          <p:cNvPr id="72" name="Graphic 71" descr="Warning">
            <a:extLst>
              <a:ext uri="{FF2B5EF4-FFF2-40B4-BE49-F238E27FC236}">
                <a16:creationId xmlns:a16="http://schemas.microsoft.com/office/drawing/2014/main" id="{BA17EB46-D59F-5443-B348-89371A2D8DF9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6422884" y="2754850"/>
            <a:ext cx="286477" cy="286477"/>
          </a:xfrm>
          <a:prstGeom prst="rect">
            <a:avLst/>
          </a:prstGeom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13EDFB21-3930-BD41-88C1-682E0AE4CF4D}"/>
              </a:ext>
            </a:extLst>
          </p:cNvPr>
          <p:cNvSpPr/>
          <p:nvPr/>
        </p:nvSpPr>
        <p:spPr>
          <a:xfrm>
            <a:off x="6710279" y="2704145"/>
            <a:ext cx="2157128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GPP prediction significantly higher than observation data. Run with alternative </a:t>
            </a:r>
            <a:r>
              <a:rPr lang="en-US" sz="1100" dirty="0" err="1"/>
              <a:t>fAPAR</a:t>
            </a:r>
            <a:r>
              <a:rPr lang="en-US" sz="1100" dirty="0"/>
              <a:t> input.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C6E8B6EE-AB67-5540-9138-DA1314CA26C8}"/>
              </a:ext>
            </a:extLst>
          </p:cNvPr>
          <p:cNvSpPr/>
          <p:nvPr/>
        </p:nvSpPr>
        <p:spPr>
          <a:xfrm>
            <a:off x="3753689" y="2435689"/>
            <a:ext cx="2427087" cy="86862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4" name="Graphic 73" descr="Deciduous tree">
            <a:extLst>
              <a:ext uri="{FF2B5EF4-FFF2-40B4-BE49-F238E27FC236}">
                <a16:creationId xmlns:a16="http://schemas.microsoft.com/office/drawing/2014/main" id="{3792C35C-180F-494F-BAC7-EBF60875E9F6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3911449" y="2506994"/>
            <a:ext cx="360000" cy="360000"/>
          </a:xfrm>
          <a:prstGeom prst="rect">
            <a:avLst/>
          </a:prstGeom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A9388CB1-E2FA-4C44-8235-3120AC116488}"/>
              </a:ext>
            </a:extLst>
          </p:cNvPr>
          <p:cNvSpPr/>
          <p:nvPr/>
        </p:nvSpPr>
        <p:spPr>
          <a:xfrm>
            <a:off x="4325077" y="2579683"/>
            <a:ext cx="149912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GPP: 		 </a:t>
            </a:r>
            <a:r>
              <a:rPr lang="en-US" sz="1200" b="1" dirty="0">
                <a:solidFill>
                  <a:schemeClr val="accent6"/>
                </a:solidFill>
              </a:rPr>
              <a:t>HIGH</a:t>
            </a:r>
          </a:p>
        </p:txBody>
      </p:sp>
      <p:pic>
        <p:nvPicPr>
          <p:cNvPr id="76" name="Graphic 75" descr="Watering pot">
            <a:extLst>
              <a:ext uri="{FF2B5EF4-FFF2-40B4-BE49-F238E27FC236}">
                <a16:creationId xmlns:a16="http://schemas.microsoft.com/office/drawing/2014/main" id="{C4A8251D-93DD-FA40-8B54-B312EC1001C6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96DAC541-7B7A-43D3-8B79-37D633B846F1}">
                <asvg:svgBlip xmlns:asvg="http://schemas.microsoft.com/office/drawing/2016/SVG/main" r:embed="rId34"/>
              </a:ext>
            </a:extLst>
          </a:blip>
          <a:stretch>
            <a:fillRect/>
          </a:stretch>
        </p:blipFill>
        <p:spPr>
          <a:xfrm>
            <a:off x="3923144" y="2855292"/>
            <a:ext cx="360000" cy="360000"/>
          </a:xfrm>
          <a:prstGeom prst="rect">
            <a:avLst/>
          </a:prstGeom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E6EEE9B5-B8AF-BF42-A2A0-7773DA838E1C}"/>
              </a:ext>
            </a:extLst>
          </p:cNvPr>
          <p:cNvSpPr/>
          <p:nvPr/>
        </p:nvSpPr>
        <p:spPr>
          <a:xfrm>
            <a:off x="4302484" y="2898887"/>
            <a:ext cx="175387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Transpiration:   </a:t>
            </a:r>
            <a:r>
              <a:rPr lang="en-US" sz="1200" b="1" dirty="0">
                <a:solidFill>
                  <a:schemeClr val="accent2"/>
                </a:solidFill>
              </a:rPr>
              <a:t>MEDIUM</a:t>
            </a:r>
          </a:p>
        </p:txBody>
      </p:sp>
      <p:sp>
        <p:nvSpPr>
          <p:cNvPr id="64" name="Rectangle 63">
            <a:hlinkClick r:id="rId35" action="ppaction://hlinksldjump"/>
            <a:extLst>
              <a:ext uri="{FF2B5EF4-FFF2-40B4-BE49-F238E27FC236}">
                <a16:creationId xmlns:a16="http://schemas.microsoft.com/office/drawing/2014/main" id="{64A2A58E-7520-9247-A2C8-1F20627B2D69}"/>
              </a:ext>
            </a:extLst>
          </p:cNvPr>
          <p:cNvSpPr/>
          <p:nvPr/>
        </p:nvSpPr>
        <p:spPr>
          <a:xfrm>
            <a:off x="642096" y="2499367"/>
            <a:ext cx="16957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Invisible Water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CF245111-A4BC-6846-9E8E-76ECF28BB485}"/>
              </a:ext>
            </a:extLst>
          </p:cNvPr>
          <p:cNvSpPr/>
          <p:nvPr/>
        </p:nvSpPr>
        <p:spPr>
          <a:xfrm>
            <a:off x="642096" y="3207253"/>
            <a:ext cx="20484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Today’s ET Models</a:t>
            </a:r>
          </a:p>
        </p:txBody>
      </p:sp>
      <p:sp>
        <p:nvSpPr>
          <p:cNvPr id="80" name="Rectangle 79">
            <a:hlinkClick r:id="rId20" action="ppaction://hlinksldjump"/>
            <a:extLst>
              <a:ext uri="{FF2B5EF4-FFF2-40B4-BE49-F238E27FC236}">
                <a16:creationId xmlns:a16="http://schemas.microsoft.com/office/drawing/2014/main" id="{DDBE71A1-442A-8140-B440-F051434C5E2A}"/>
              </a:ext>
            </a:extLst>
          </p:cNvPr>
          <p:cNvSpPr/>
          <p:nvPr/>
        </p:nvSpPr>
        <p:spPr>
          <a:xfrm>
            <a:off x="642096" y="5318847"/>
            <a:ext cx="2140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Learn More</a:t>
            </a:r>
          </a:p>
        </p:txBody>
      </p:sp>
      <p:sp>
        <p:nvSpPr>
          <p:cNvPr id="81" name="Rectangle 80">
            <a:hlinkClick r:id="rId20" action="ppaction://hlinksldjump"/>
            <a:extLst>
              <a:ext uri="{FF2B5EF4-FFF2-40B4-BE49-F238E27FC236}">
                <a16:creationId xmlns:a16="http://schemas.microsoft.com/office/drawing/2014/main" id="{A5E362E7-ED2E-7449-ACBD-7D71B797E348}"/>
              </a:ext>
            </a:extLst>
          </p:cNvPr>
          <p:cNvSpPr/>
          <p:nvPr/>
        </p:nvSpPr>
        <p:spPr>
          <a:xfrm>
            <a:off x="133344" y="5217685"/>
            <a:ext cx="7138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>
                    <a:alpha val="8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05</a:t>
            </a:r>
          </a:p>
        </p:txBody>
      </p:sp>
      <p:sp>
        <p:nvSpPr>
          <p:cNvPr id="82" name="Rectangle 81">
            <a:hlinkClick r:id="rId35" action="ppaction://hlinksldjump"/>
            <a:extLst>
              <a:ext uri="{FF2B5EF4-FFF2-40B4-BE49-F238E27FC236}">
                <a16:creationId xmlns:a16="http://schemas.microsoft.com/office/drawing/2014/main" id="{9D9ABEED-6113-0047-9896-9281FBD49C49}"/>
              </a:ext>
            </a:extLst>
          </p:cNvPr>
          <p:cNvSpPr/>
          <p:nvPr/>
        </p:nvSpPr>
        <p:spPr>
          <a:xfrm>
            <a:off x="133344" y="2400260"/>
            <a:ext cx="7138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>
                    <a:alpha val="8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01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AB970586-8502-EA45-9F40-6B85C6A519B3}"/>
              </a:ext>
            </a:extLst>
          </p:cNvPr>
          <p:cNvSpPr/>
          <p:nvPr/>
        </p:nvSpPr>
        <p:spPr>
          <a:xfrm>
            <a:off x="133344" y="3102276"/>
            <a:ext cx="7138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>
                    <a:alpha val="8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02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0301611B-EF22-D644-8F47-C7128EC8AB48}"/>
              </a:ext>
            </a:extLst>
          </p:cNvPr>
          <p:cNvSpPr/>
          <p:nvPr/>
        </p:nvSpPr>
        <p:spPr>
          <a:xfrm>
            <a:off x="591166" y="71204"/>
            <a:ext cx="231063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tx2">
                    <a:alpha val="2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Alison Prior &amp; </a:t>
            </a:r>
            <a:br>
              <a:rPr lang="en-US" sz="1600" dirty="0">
                <a:solidFill>
                  <a:schemeClr val="tx2">
                    <a:alpha val="2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600" dirty="0">
                <a:solidFill>
                  <a:schemeClr val="tx2">
                    <a:alpha val="2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Prof. Iain-Colin Prentice</a:t>
            </a:r>
          </a:p>
        </p:txBody>
      </p:sp>
      <p:sp>
        <p:nvSpPr>
          <p:cNvPr id="85" name="Rectangle 84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001B16C6-3516-A64A-96FE-277169F35F38}"/>
              </a:ext>
            </a:extLst>
          </p:cNvPr>
          <p:cNvSpPr/>
          <p:nvPr/>
        </p:nvSpPr>
        <p:spPr>
          <a:xfrm>
            <a:off x="155562" y="976866"/>
            <a:ext cx="325904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>
                    <a:alpha val="2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Coupling the Carbon </a:t>
            </a:r>
            <a:br>
              <a:rPr lang="en-US" sz="2400" dirty="0">
                <a:solidFill>
                  <a:schemeClr val="bg1">
                    <a:alpha val="2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400" dirty="0">
                <a:solidFill>
                  <a:schemeClr val="bg1">
                    <a:alpha val="2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&amp; Water Cycles</a:t>
            </a:r>
          </a:p>
        </p:txBody>
      </p:sp>
      <p:sp>
        <p:nvSpPr>
          <p:cNvPr id="86" name="Rectangle 85">
            <a:hlinkClick r:id="rId36" action="ppaction://hlinksldjump"/>
            <a:extLst>
              <a:ext uri="{FF2B5EF4-FFF2-40B4-BE49-F238E27FC236}">
                <a16:creationId xmlns:a16="http://schemas.microsoft.com/office/drawing/2014/main" id="{555E9141-DD5B-E04E-920E-B5D2506B2544}"/>
              </a:ext>
            </a:extLst>
          </p:cNvPr>
          <p:cNvSpPr/>
          <p:nvPr/>
        </p:nvSpPr>
        <p:spPr>
          <a:xfrm>
            <a:off x="642096" y="3909269"/>
            <a:ext cx="24048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Plant Perspective</a:t>
            </a:r>
          </a:p>
        </p:txBody>
      </p:sp>
      <p:sp>
        <p:nvSpPr>
          <p:cNvPr id="87" name="Rectangle 86">
            <a:hlinkClick r:id="rId36" action="ppaction://hlinksldjump"/>
            <a:extLst>
              <a:ext uri="{FF2B5EF4-FFF2-40B4-BE49-F238E27FC236}">
                <a16:creationId xmlns:a16="http://schemas.microsoft.com/office/drawing/2014/main" id="{424E9071-497D-154B-BB1F-D6B5D0F4E916}"/>
              </a:ext>
            </a:extLst>
          </p:cNvPr>
          <p:cNvSpPr/>
          <p:nvPr/>
        </p:nvSpPr>
        <p:spPr>
          <a:xfrm>
            <a:off x="133344" y="3808104"/>
            <a:ext cx="7138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>
                    <a:alpha val="8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03</a:t>
            </a:r>
          </a:p>
        </p:txBody>
      </p:sp>
      <p:sp>
        <p:nvSpPr>
          <p:cNvPr id="88" name="Rectangle 87">
            <a:hlinkClick r:id="rId37" action="ppaction://hlinksldjump"/>
            <a:extLst>
              <a:ext uri="{FF2B5EF4-FFF2-40B4-BE49-F238E27FC236}">
                <a16:creationId xmlns:a16="http://schemas.microsoft.com/office/drawing/2014/main" id="{3417A1CF-C046-3C41-B7A5-85657A2D8D1B}"/>
              </a:ext>
            </a:extLst>
          </p:cNvPr>
          <p:cNvSpPr/>
          <p:nvPr/>
        </p:nvSpPr>
        <p:spPr>
          <a:xfrm>
            <a:off x="642096" y="4616993"/>
            <a:ext cx="18085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Initial Results</a:t>
            </a:r>
          </a:p>
        </p:txBody>
      </p:sp>
      <p:sp>
        <p:nvSpPr>
          <p:cNvPr id="89" name="Rectangle 88">
            <a:hlinkClick r:id="rId37" action="ppaction://hlinksldjump"/>
            <a:extLst>
              <a:ext uri="{FF2B5EF4-FFF2-40B4-BE49-F238E27FC236}">
                <a16:creationId xmlns:a16="http://schemas.microsoft.com/office/drawing/2014/main" id="{891559DB-662C-2643-B4EB-F64C50F6868D}"/>
              </a:ext>
            </a:extLst>
          </p:cNvPr>
          <p:cNvSpPr/>
          <p:nvPr/>
        </p:nvSpPr>
        <p:spPr>
          <a:xfrm>
            <a:off x="133344" y="4512016"/>
            <a:ext cx="7138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04</a:t>
            </a:r>
          </a:p>
        </p:txBody>
      </p:sp>
    </p:spTree>
    <p:extLst>
      <p:ext uri="{BB962C8B-B14F-4D97-AF65-F5344CB8AC3E}">
        <p14:creationId xmlns:p14="http://schemas.microsoft.com/office/powerpoint/2010/main" val="33482790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ectangle 68">
            <a:extLst>
              <a:ext uri="{FF2B5EF4-FFF2-40B4-BE49-F238E27FC236}">
                <a16:creationId xmlns:a16="http://schemas.microsoft.com/office/drawing/2014/main" id="{C4BD80FB-8815-E947-AD7A-9AEBCB73179C}"/>
              </a:ext>
            </a:extLst>
          </p:cNvPr>
          <p:cNvSpPr/>
          <p:nvPr/>
        </p:nvSpPr>
        <p:spPr>
          <a:xfrm>
            <a:off x="9043935" y="3738555"/>
            <a:ext cx="2590746" cy="2361498"/>
          </a:xfrm>
          <a:prstGeom prst="rect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11EA68B-57D1-FD4A-B803-9A34B3744C6B}"/>
              </a:ext>
            </a:extLst>
          </p:cNvPr>
          <p:cNvSpPr/>
          <p:nvPr/>
        </p:nvSpPr>
        <p:spPr>
          <a:xfrm>
            <a:off x="3655669" y="3732036"/>
            <a:ext cx="5261754" cy="2361498"/>
          </a:xfrm>
          <a:prstGeom prst="rect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B18FBE61-97C7-8A48-9844-29DC0EE88A75}"/>
              </a:ext>
            </a:extLst>
          </p:cNvPr>
          <p:cNvSpPr/>
          <p:nvPr/>
        </p:nvSpPr>
        <p:spPr>
          <a:xfrm>
            <a:off x="3666710" y="3491263"/>
            <a:ext cx="7972012" cy="202083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>
                <a:solidFill>
                  <a:schemeClr val="lt1"/>
                </a:solidFill>
              </a:rPr>
              <a:t>Initial Results</a:t>
            </a:r>
            <a:endParaRPr lang="en-US" sz="1200" dirty="0">
              <a:solidFill>
                <a:schemeClr val="lt1"/>
              </a:solidFill>
            </a:endParaRP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4E04FB72-7119-094A-B9F1-301CAD1320A8}"/>
              </a:ext>
            </a:extLst>
          </p:cNvPr>
          <p:cNvSpPr/>
          <p:nvPr/>
        </p:nvSpPr>
        <p:spPr>
          <a:xfrm>
            <a:off x="3633007" y="863741"/>
            <a:ext cx="2593606" cy="25681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 b="1" dirty="0">
                <a:solidFill>
                  <a:schemeClr val="lt1"/>
                </a:solidFill>
              </a:rPr>
              <a:t>Tap &amp; Explore</a:t>
            </a:r>
            <a:r>
              <a:rPr lang="en-US" sz="1200" dirty="0">
                <a:solidFill>
                  <a:schemeClr val="lt1"/>
                </a:solidFill>
              </a:rPr>
              <a:t>!  Model Test Sites</a:t>
            </a:r>
          </a:p>
        </p:txBody>
      </p:sp>
      <p:pic>
        <p:nvPicPr>
          <p:cNvPr id="114" name="Picture 113" descr="A close up of a sign&#10;&#10;Description automatically generated">
            <a:extLst>
              <a:ext uri="{FF2B5EF4-FFF2-40B4-BE49-F238E27FC236}">
                <a16:creationId xmlns:a16="http://schemas.microsoft.com/office/drawing/2014/main" id="{9B65B229-B938-9843-B9E4-FED3BCA959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47" y="6220303"/>
            <a:ext cx="2045085" cy="538180"/>
          </a:xfrm>
          <a:prstGeom prst="rect">
            <a:avLst/>
          </a:prstGeom>
        </p:spPr>
      </p:pic>
      <p:pic>
        <p:nvPicPr>
          <p:cNvPr id="115" name="Picture 114">
            <a:extLst>
              <a:ext uri="{FF2B5EF4-FFF2-40B4-BE49-F238E27FC236}">
                <a16:creationId xmlns:a16="http://schemas.microsoft.com/office/drawing/2014/main" id="{947BDAA1-457D-C743-B93F-6C34D6AA291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862" t="9470" r="19436" b="41330"/>
          <a:stretch/>
        </p:blipFill>
        <p:spPr>
          <a:xfrm>
            <a:off x="11260872" y="6146974"/>
            <a:ext cx="833120" cy="633494"/>
          </a:xfrm>
          <a:prstGeom prst="rect">
            <a:avLst/>
          </a:prstGeom>
        </p:spPr>
      </p:pic>
      <p:grpSp>
        <p:nvGrpSpPr>
          <p:cNvPr id="127" name="Group 126">
            <a:extLst>
              <a:ext uri="{FF2B5EF4-FFF2-40B4-BE49-F238E27FC236}">
                <a16:creationId xmlns:a16="http://schemas.microsoft.com/office/drawing/2014/main" id="{CD72C5C7-F9F1-D744-A1B6-E0DF1523F743}"/>
              </a:ext>
            </a:extLst>
          </p:cNvPr>
          <p:cNvGrpSpPr/>
          <p:nvPr/>
        </p:nvGrpSpPr>
        <p:grpSpPr>
          <a:xfrm>
            <a:off x="0" y="-31580"/>
            <a:ext cx="12192000" cy="914400"/>
            <a:chOff x="0" y="-31580"/>
            <a:chExt cx="12192000" cy="914400"/>
          </a:xfrm>
        </p:grpSpPr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id="{AF29DBF1-89FB-CF4E-BDFC-E0BD2189FE95}"/>
                </a:ext>
              </a:extLst>
            </p:cNvPr>
            <p:cNvSpPr/>
            <p:nvPr/>
          </p:nvSpPr>
          <p:spPr>
            <a:xfrm>
              <a:off x="0" y="0"/>
              <a:ext cx="12192000" cy="773386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</p:spPr>
          <p:style>
            <a:lnRef idx="1">
              <a:schemeClr val="dk1"/>
            </a:lnRef>
            <a:fillRef idx="1001">
              <a:schemeClr val="lt2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9" name="Text Placeholder 4">
              <a:extLst>
                <a:ext uri="{FF2B5EF4-FFF2-40B4-BE49-F238E27FC236}">
                  <a16:creationId xmlns:a16="http://schemas.microsoft.com/office/drawing/2014/main" id="{8AA229B1-BA8C-2A4B-9599-31BB8F412588}"/>
                </a:ext>
              </a:extLst>
            </p:cNvPr>
            <p:cNvSpPr txBox="1">
              <a:spLocks/>
            </p:cNvSpPr>
            <p:nvPr/>
          </p:nvSpPr>
          <p:spPr>
            <a:xfrm>
              <a:off x="3517574" y="-31580"/>
              <a:ext cx="8227809" cy="9144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marL="182880" indent="-182880" algn="l" defTabSz="914400" rtl="0" eaLnBrk="1" latinLnBrk="0" hangingPunct="1">
                <a:lnSpc>
                  <a:spcPct val="90000"/>
                </a:lnSpc>
                <a:spcBef>
                  <a:spcPts val="1200"/>
                </a:spcBef>
                <a:buClr>
                  <a:schemeClr val="accent1"/>
                </a:buClr>
                <a:buFont typeface="Wingdings 2" pitchFamily="18" charset="2"/>
                <a:buChar char="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182880" algn="l" defTabSz="914400" rtl="0" eaLnBrk="1" latinLnBrk="0" hangingPunct="1">
                <a:lnSpc>
                  <a:spcPct val="90000"/>
                </a:lnSpc>
                <a:spcBef>
                  <a:spcPts val="250"/>
                </a:spcBef>
                <a:spcAft>
                  <a:spcPts val="25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182880" algn="l" defTabSz="914400" rtl="0" eaLnBrk="1" latinLnBrk="0" hangingPunct="1">
                <a:lnSpc>
                  <a:spcPct val="90000"/>
                </a:lnSpc>
                <a:spcBef>
                  <a:spcPts val="250"/>
                </a:spcBef>
                <a:spcAft>
                  <a:spcPts val="25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6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182880" algn="l" defTabSz="914400" rtl="0" eaLnBrk="1" latinLnBrk="0" hangingPunct="1">
                <a:lnSpc>
                  <a:spcPct val="90000"/>
                </a:lnSpc>
                <a:spcBef>
                  <a:spcPts val="250"/>
                </a:spcBef>
                <a:spcAft>
                  <a:spcPts val="25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182880" algn="l" defTabSz="914400" rtl="0" eaLnBrk="1" latinLnBrk="0" hangingPunct="1">
                <a:lnSpc>
                  <a:spcPct val="90000"/>
                </a:lnSpc>
                <a:spcBef>
                  <a:spcPts val="250"/>
                </a:spcBef>
                <a:spcAft>
                  <a:spcPts val="25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250"/>
                </a:spcBef>
                <a:spcAft>
                  <a:spcPts val="25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250"/>
                </a:spcBef>
                <a:spcAft>
                  <a:spcPts val="25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250"/>
                </a:spcBef>
                <a:spcAft>
                  <a:spcPts val="25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250"/>
                </a:spcBef>
                <a:spcAft>
                  <a:spcPts val="25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2800" b="1" dirty="0"/>
                <a:t>A Coupled Model</a:t>
              </a:r>
              <a:r>
                <a:rPr lang="en-US" sz="2800" dirty="0"/>
                <a:t>: Initial GPP &amp; Transpiration Results</a:t>
              </a:r>
            </a:p>
          </p:txBody>
        </p:sp>
        <p:sp>
          <p:nvSpPr>
            <p:cNvPr id="130" name="Parallelogram 129">
              <a:extLst>
                <a:ext uri="{FF2B5EF4-FFF2-40B4-BE49-F238E27FC236}">
                  <a16:creationId xmlns:a16="http://schemas.microsoft.com/office/drawing/2014/main" id="{0A67E88F-F09C-AF41-A06F-F834ABBF0FBE}"/>
                </a:ext>
              </a:extLst>
            </p:cNvPr>
            <p:cNvSpPr/>
            <p:nvPr/>
          </p:nvSpPr>
          <p:spPr>
            <a:xfrm flipH="1">
              <a:off x="21266" y="0"/>
              <a:ext cx="3414604" cy="773385"/>
            </a:xfrm>
            <a:prstGeom prst="parallelogram">
              <a:avLst>
                <a:gd name="adj" fmla="val 65129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Rectangle 49">
            <a:extLst>
              <a:ext uri="{FF2B5EF4-FFF2-40B4-BE49-F238E27FC236}">
                <a16:creationId xmlns:a16="http://schemas.microsoft.com/office/drawing/2014/main" id="{993C22CF-015F-2549-B2ED-4F6ACF9408CA}"/>
              </a:ext>
            </a:extLst>
          </p:cNvPr>
          <p:cNvSpPr/>
          <p:nvPr/>
        </p:nvSpPr>
        <p:spPr>
          <a:xfrm>
            <a:off x="9048579" y="3732036"/>
            <a:ext cx="2590746" cy="19068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 dirty="0">
                <a:solidFill>
                  <a:schemeClr val="lt1"/>
                </a:solidFill>
              </a:rPr>
              <a:t>GPP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8B73E789-3DC5-D54E-8CD7-97072636B84D}"/>
              </a:ext>
            </a:extLst>
          </p:cNvPr>
          <p:cNvSpPr/>
          <p:nvPr/>
        </p:nvSpPr>
        <p:spPr>
          <a:xfrm>
            <a:off x="3666717" y="3733347"/>
            <a:ext cx="5250706" cy="20208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 dirty="0">
                <a:solidFill>
                  <a:schemeClr val="lt1"/>
                </a:solidFill>
              </a:rPr>
              <a:t>Transpiration</a:t>
            </a:r>
          </a:p>
        </p:txBody>
      </p:sp>
      <p:pic>
        <p:nvPicPr>
          <p:cNvPr id="7" name="Picture 6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5725BA3B-B49A-3249-B713-42F90AFE253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-482" r="67802" b="21145"/>
          <a:stretch/>
        </p:blipFill>
        <p:spPr>
          <a:xfrm>
            <a:off x="3655669" y="1190858"/>
            <a:ext cx="2566786" cy="2194003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64" name="Graphic 63" descr="Marker">
            <a:hlinkClick r:id="rId6" action="ppaction://hlinksldjump"/>
            <a:extLst>
              <a:ext uri="{FF2B5EF4-FFF2-40B4-BE49-F238E27FC236}">
                <a16:creationId xmlns:a16="http://schemas.microsoft.com/office/drawing/2014/main" id="{BCF9D4AE-3E2B-8149-B910-3FE94A24D5E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387789" y="2575504"/>
            <a:ext cx="695833" cy="576000"/>
          </a:xfrm>
          <a:prstGeom prst="rect">
            <a:avLst/>
          </a:prstGeom>
        </p:spPr>
      </p:pic>
      <p:sp>
        <p:nvSpPr>
          <p:cNvPr id="66" name="Rectangle 65">
            <a:extLst>
              <a:ext uri="{FF2B5EF4-FFF2-40B4-BE49-F238E27FC236}">
                <a16:creationId xmlns:a16="http://schemas.microsoft.com/office/drawing/2014/main" id="{8BEDBADA-5C64-4046-A5FE-A3265E9D957F}"/>
              </a:ext>
            </a:extLst>
          </p:cNvPr>
          <p:cNvSpPr/>
          <p:nvPr/>
        </p:nvSpPr>
        <p:spPr>
          <a:xfrm>
            <a:off x="3666679" y="3946644"/>
            <a:ext cx="52586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dirty="0"/>
              <a:t>Average daily transpiration (mm) for the Uni of Michigan Biological Station from 2002 to 2012 showing [a] annual variation for the period and [b] seasonality.</a:t>
            </a:r>
            <a:br>
              <a:rPr lang="en-US" sz="1200" dirty="0"/>
            </a:br>
            <a:endParaRPr lang="en-US" sz="1200" dirty="0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5DE2BBA1-3B1A-BA46-BA94-0F72DF86614E}"/>
              </a:ext>
            </a:extLst>
          </p:cNvPr>
          <p:cNvSpPr/>
          <p:nvPr/>
        </p:nvSpPr>
        <p:spPr>
          <a:xfrm>
            <a:off x="9048579" y="3928586"/>
            <a:ext cx="26379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dirty="0"/>
              <a:t>Daily average GPP for the University of Michigan FLUXNET site, 2002 to 2012.</a:t>
            </a:r>
            <a:br>
              <a:rPr lang="en-US" sz="1200" dirty="0"/>
            </a:br>
            <a:endParaRPr lang="en-US" sz="12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D979ACE-E87D-FD44-80B9-D87F273C8B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05454" y="4428140"/>
            <a:ext cx="2571608" cy="161205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0616F21-DDE1-D64D-A63C-1D53A2CA59A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65506" y="4453143"/>
            <a:ext cx="2501900" cy="155836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195EB55-B223-A84D-A093-E70B361AFF0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036051" y="4458061"/>
            <a:ext cx="2527300" cy="1574181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0A88D48D-5B57-F244-AA3F-C00695B1C0B6}"/>
              </a:ext>
            </a:extLst>
          </p:cNvPr>
          <p:cNvSpPr/>
          <p:nvPr/>
        </p:nvSpPr>
        <p:spPr>
          <a:xfrm>
            <a:off x="6353208" y="1184917"/>
            <a:ext cx="5249993" cy="2199944"/>
          </a:xfrm>
          <a:prstGeom prst="rect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4" name="Table 43">
            <a:extLst>
              <a:ext uri="{FF2B5EF4-FFF2-40B4-BE49-F238E27FC236}">
                <a16:creationId xmlns:a16="http://schemas.microsoft.com/office/drawing/2014/main" id="{4D59EE86-169D-A049-A0AA-8762CEC0F9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2535923"/>
              </p:ext>
            </p:extLst>
          </p:nvPr>
        </p:nvGraphicFramePr>
        <p:xfrm>
          <a:off x="6431586" y="1261921"/>
          <a:ext cx="2427087" cy="1076623"/>
        </p:xfrm>
        <a:graphic>
          <a:graphicData uri="http://schemas.openxmlformats.org/drawingml/2006/table">
            <a:tbl>
              <a:tblPr firstRow="1" firstCol="1">
                <a:tableStyleId>{BC89EF96-8CEA-46FF-86C4-4CE0E7609802}</a:tableStyleId>
              </a:tblPr>
              <a:tblGrid>
                <a:gridCol w="752985">
                  <a:extLst>
                    <a:ext uri="{9D8B030D-6E8A-4147-A177-3AD203B41FA5}">
                      <a16:colId xmlns:a16="http://schemas.microsoft.com/office/drawing/2014/main" val="471310093"/>
                    </a:ext>
                  </a:extLst>
                </a:gridCol>
                <a:gridCol w="1674102">
                  <a:extLst>
                    <a:ext uri="{9D8B030D-6E8A-4147-A177-3AD203B41FA5}">
                      <a16:colId xmlns:a16="http://schemas.microsoft.com/office/drawing/2014/main" val="3735589240"/>
                    </a:ext>
                  </a:extLst>
                </a:gridCol>
              </a:tblGrid>
              <a:tr h="228747">
                <a:tc>
                  <a:txBody>
                    <a:bodyPr/>
                    <a:lstStyle/>
                    <a:p>
                      <a:pPr marL="0" marR="0" lvl="0" indent="-39600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/>
                        <a:t>‘US-UMB’</a:t>
                      </a:r>
                      <a:endParaRPr lang="en-GB" sz="1200" b="1" dirty="0">
                        <a:solidFill>
                          <a:schemeClr val="tx2"/>
                        </a:solidFill>
                      </a:endParaRPr>
                    </a:p>
                  </a:txBody>
                  <a:tcPr marL="24622" marR="60622" marT="12311" marB="12311" anchor="ctr"/>
                </a:tc>
                <a:tc>
                  <a:txBody>
                    <a:bodyPr/>
                    <a:lstStyle/>
                    <a:p>
                      <a:pPr marL="61200" marR="0" lvl="1" indent="-396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/>
                        <a:t>Uni of Michigan, USA</a:t>
                      </a:r>
                      <a:endParaRPr lang="en-GB" sz="1200" b="1" dirty="0"/>
                    </a:p>
                  </a:txBody>
                  <a:tcPr marL="72000" marR="24622" marT="12311" marB="12311" anchor="ctr"/>
                </a:tc>
                <a:extLst>
                  <a:ext uri="{0D108BD9-81ED-4DB2-BD59-A6C34878D82A}">
                    <a16:rowId xmlns:a16="http://schemas.microsoft.com/office/drawing/2014/main" val="1272575304"/>
                  </a:ext>
                </a:extLst>
              </a:tr>
              <a:tr h="228747">
                <a:tc>
                  <a:txBody>
                    <a:bodyPr/>
                    <a:lstStyle/>
                    <a:p>
                      <a:pPr algn="r"/>
                      <a:r>
                        <a:rPr lang="en-GB" sz="1200" b="0" i="1" dirty="0"/>
                        <a:t>Elevation:</a:t>
                      </a:r>
                    </a:p>
                  </a:txBody>
                  <a:tcPr marL="24622" marR="60622" marT="12311" marB="12311" anchor="ctr"/>
                </a:tc>
                <a:tc>
                  <a:txBody>
                    <a:bodyPr/>
                    <a:lstStyle/>
                    <a:p>
                      <a:pPr marL="61200" marR="0" lvl="1" indent="-396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/>
                        <a:t>228 m</a:t>
                      </a:r>
                    </a:p>
                  </a:txBody>
                  <a:tcPr marL="72000" marR="24622" marT="12311" marB="12311" anchor="ctr"/>
                </a:tc>
                <a:extLst>
                  <a:ext uri="{0D108BD9-81ED-4DB2-BD59-A6C34878D82A}">
                    <a16:rowId xmlns:a16="http://schemas.microsoft.com/office/drawing/2014/main" val="3955027454"/>
                  </a:ext>
                </a:extLst>
              </a:tr>
              <a:tr h="228747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1" dirty="0" err="1"/>
                        <a:t>Landuse</a:t>
                      </a:r>
                      <a:r>
                        <a:rPr lang="en-GB" sz="1200" b="0" i="1" dirty="0"/>
                        <a:t>:</a:t>
                      </a:r>
                    </a:p>
                  </a:txBody>
                  <a:tcPr marL="24622" marR="60622" marT="12311" marB="12311" anchor="ctr"/>
                </a:tc>
                <a:tc>
                  <a:txBody>
                    <a:bodyPr/>
                    <a:lstStyle/>
                    <a:p>
                      <a:pPr marL="61200" marR="0" lvl="1" indent="-396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/>
                        <a:t>Deciduous Broadleaf</a:t>
                      </a:r>
                    </a:p>
                    <a:p>
                      <a:pPr marL="61200" marR="0" lvl="1" indent="-396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/>
                        <a:t>Forest</a:t>
                      </a:r>
                    </a:p>
                  </a:txBody>
                  <a:tcPr marL="72000" marR="24622" marT="12311" marB="12311" anchor="ctr"/>
                </a:tc>
                <a:extLst>
                  <a:ext uri="{0D108BD9-81ED-4DB2-BD59-A6C34878D82A}">
                    <a16:rowId xmlns:a16="http://schemas.microsoft.com/office/drawing/2014/main" val="1563863061"/>
                  </a:ext>
                </a:extLst>
              </a:tr>
              <a:tr h="228747">
                <a:tc>
                  <a:txBody>
                    <a:bodyPr/>
                    <a:lstStyle/>
                    <a:p>
                      <a:pPr algn="r"/>
                      <a:r>
                        <a:rPr lang="en-GB" sz="1200" b="0" i="1" dirty="0"/>
                        <a:t>Period:</a:t>
                      </a:r>
                    </a:p>
                  </a:txBody>
                  <a:tcPr marL="24622" marR="60622" marT="12311" marB="12311" anchor="ctr"/>
                </a:tc>
                <a:tc>
                  <a:txBody>
                    <a:bodyPr/>
                    <a:lstStyle/>
                    <a:p>
                      <a:pPr marL="61200" marR="0" lvl="1" indent="-396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/>
                        <a:t>2002 - 2012</a:t>
                      </a:r>
                    </a:p>
                  </a:txBody>
                  <a:tcPr marL="72000" marR="24622" marT="12311" marB="12311" anchor="ctr"/>
                </a:tc>
                <a:extLst>
                  <a:ext uri="{0D108BD9-81ED-4DB2-BD59-A6C34878D82A}">
                    <a16:rowId xmlns:a16="http://schemas.microsoft.com/office/drawing/2014/main" val="2537998731"/>
                  </a:ext>
                </a:extLst>
              </a:tr>
            </a:tbl>
          </a:graphicData>
        </a:graphic>
      </p:graphicFrame>
      <p:pic>
        <p:nvPicPr>
          <p:cNvPr id="45" name="Graphic 44" descr="Head with gears">
            <a:extLst>
              <a:ext uri="{FF2B5EF4-FFF2-40B4-BE49-F238E27FC236}">
                <a16:creationId xmlns:a16="http://schemas.microsoft.com/office/drawing/2014/main" id="{7DFF1E0A-BC07-1E4E-8916-CD911AA8263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093176" y="2276994"/>
            <a:ext cx="286477" cy="286477"/>
          </a:xfrm>
          <a:prstGeom prst="rect">
            <a:avLst/>
          </a:prstGeom>
        </p:spPr>
      </p:pic>
      <p:pic>
        <p:nvPicPr>
          <p:cNvPr id="46" name="Graphic 45" descr="Checkmark">
            <a:extLst>
              <a:ext uri="{FF2B5EF4-FFF2-40B4-BE49-F238E27FC236}">
                <a16:creationId xmlns:a16="http://schemas.microsoft.com/office/drawing/2014/main" id="{E2EC2D31-3EBC-6A40-9D40-89596CC7B3C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109044" y="1331009"/>
            <a:ext cx="276999" cy="276999"/>
          </a:xfrm>
          <a:prstGeom prst="rect">
            <a:avLst/>
          </a:prstGeom>
        </p:spPr>
      </p:pic>
      <p:pic>
        <p:nvPicPr>
          <p:cNvPr id="47" name="Graphic 46" descr="Lightbulb">
            <a:extLst>
              <a:ext uri="{FF2B5EF4-FFF2-40B4-BE49-F238E27FC236}">
                <a16:creationId xmlns:a16="http://schemas.microsoft.com/office/drawing/2014/main" id="{AE8F9CAC-FD75-384E-8CA6-6359F9A9388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9080913" y="1803253"/>
            <a:ext cx="276999" cy="276999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FFAFD9BA-9378-CC43-B840-80A84956F256}"/>
              </a:ext>
            </a:extLst>
          </p:cNvPr>
          <p:cNvSpPr/>
          <p:nvPr/>
        </p:nvSpPr>
        <p:spPr>
          <a:xfrm>
            <a:off x="9407630" y="1682525"/>
            <a:ext cx="214513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/>
              <a:t>Validated against FLUXNET </a:t>
            </a:r>
            <a:br>
              <a:rPr lang="en-US" sz="1100" dirty="0"/>
            </a:br>
            <a:r>
              <a:rPr lang="en-US" sz="1100" dirty="0"/>
              <a:t>latent heat flux (converted to ET).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EBF3860C-6D31-4844-ABF0-F406ABF61BE0}"/>
              </a:ext>
            </a:extLst>
          </p:cNvPr>
          <p:cNvSpPr/>
          <p:nvPr/>
        </p:nvSpPr>
        <p:spPr>
          <a:xfrm>
            <a:off x="9388174" y="1240423"/>
            <a:ext cx="175240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/>
              <a:t>Initial Transpiration &amp; GPP </a:t>
            </a:r>
            <a:br>
              <a:rPr lang="en-US" sz="1100" dirty="0"/>
            </a:br>
            <a:r>
              <a:rPr lang="en-US" sz="1100" dirty="0"/>
              <a:t>calculations complete. 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11509F27-EA30-D646-8C6A-2446C5663D17}"/>
              </a:ext>
            </a:extLst>
          </p:cNvPr>
          <p:cNvSpPr/>
          <p:nvPr/>
        </p:nvSpPr>
        <p:spPr>
          <a:xfrm>
            <a:off x="9380662" y="2225689"/>
            <a:ext cx="213071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/>
              <a:t>Values are higher than expected </a:t>
            </a:r>
            <a:br>
              <a:rPr lang="en-US" sz="1100" dirty="0"/>
            </a:br>
            <a:r>
              <a:rPr lang="en-US" sz="1100" dirty="0"/>
              <a:t>and higher than observations.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91CA973F-29A9-C847-BAB9-2E0AD11895E2}"/>
              </a:ext>
            </a:extLst>
          </p:cNvPr>
          <p:cNvSpPr/>
          <p:nvPr/>
        </p:nvSpPr>
        <p:spPr>
          <a:xfrm>
            <a:off x="6329583" y="864422"/>
            <a:ext cx="5281394" cy="26372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Site Information</a:t>
            </a:r>
          </a:p>
        </p:txBody>
      </p:sp>
      <p:pic>
        <p:nvPicPr>
          <p:cNvPr id="62" name="Graphic 61" descr="Warning">
            <a:extLst>
              <a:ext uri="{FF2B5EF4-FFF2-40B4-BE49-F238E27FC236}">
                <a16:creationId xmlns:a16="http://schemas.microsoft.com/office/drawing/2014/main" id="{D9134136-909B-A445-B463-F0977C84D6E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9100780" y="2754850"/>
            <a:ext cx="286477" cy="286477"/>
          </a:xfrm>
          <a:prstGeom prst="rect">
            <a:avLst/>
          </a:prstGeom>
        </p:spPr>
      </p:pic>
      <p:sp>
        <p:nvSpPr>
          <p:cNvPr id="65" name="Rectangle 64">
            <a:extLst>
              <a:ext uri="{FF2B5EF4-FFF2-40B4-BE49-F238E27FC236}">
                <a16:creationId xmlns:a16="http://schemas.microsoft.com/office/drawing/2014/main" id="{10FEA7DD-687F-F840-B772-DAC4323310F6}"/>
              </a:ext>
            </a:extLst>
          </p:cNvPr>
          <p:cNvSpPr/>
          <p:nvPr/>
        </p:nvSpPr>
        <p:spPr>
          <a:xfrm>
            <a:off x="9388175" y="2704145"/>
            <a:ext cx="215712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Re-run model with alternative meteorological and </a:t>
            </a:r>
            <a:r>
              <a:rPr lang="en-US" sz="1100" dirty="0" err="1"/>
              <a:t>fAPAR</a:t>
            </a:r>
            <a:r>
              <a:rPr lang="en-US" sz="1100" dirty="0"/>
              <a:t> data.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7FB91B74-13FB-F34F-9D43-71CF67DE2188}"/>
              </a:ext>
            </a:extLst>
          </p:cNvPr>
          <p:cNvSpPr/>
          <p:nvPr/>
        </p:nvSpPr>
        <p:spPr>
          <a:xfrm>
            <a:off x="6431585" y="2435689"/>
            <a:ext cx="2427087" cy="86862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" name="Graphic 70" descr="Deciduous tree">
            <a:extLst>
              <a:ext uri="{FF2B5EF4-FFF2-40B4-BE49-F238E27FC236}">
                <a16:creationId xmlns:a16="http://schemas.microsoft.com/office/drawing/2014/main" id="{2F19BB43-0239-A24A-B7E2-A65AEEA84F2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6589345" y="2506994"/>
            <a:ext cx="360000" cy="360000"/>
          </a:xfrm>
          <a:prstGeom prst="rect">
            <a:avLst/>
          </a:prstGeom>
        </p:spPr>
      </p:pic>
      <p:sp>
        <p:nvSpPr>
          <p:cNvPr id="72" name="Rectangle 71">
            <a:extLst>
              <a:ext uri="{FF2B5EF4-FFF2-40B4-BE49-F238E27FC236}">
                <a16:creationId xmlns:a16="http://schemas.microsoft.com/office/drawing/2014/main" id="{59EBFFA2-722B-D54D-95A1-5B202D34D2EB}"/>
              </a:ext>
            </a:extLst>
          </p:cNvPr>
          <p:cNvSpPr/>
          <p:nvPr/>
        </p:nvSpPr>
        <p:spPr>
          <a:xfrm>
            <a:off x="7002973" y="2579683"/>
            <a:ext cx="149912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GPP: 		 </a:t>
            </a:r>
            <a:r>
              <a:rPr lang="en-US" sz="1200" b="1" dirty="0">
                <a:solidFill>
                  <a:schemeClr val="accent6"/>
                </a:solidFill>
              </a:rPr>
              <a:t>HIGH</a:t>
            </a:r>
          </a:p>
        </p:txBody>
      </p:sp>
      <p:pic>
        <p:nvPicPr>
          <p:cNvPr id="73" name="Graphic 72" descr="Watering pot">
            <a:extLst>
              <a:ext uri="{FF2B5EF4-FFF2-40B4-BE49-F238E27FC236}">
                <a16:creationId xmlns:a16="http://schemas.microsoft.com/office/drawing/2014/main" id="{A3164C96-5290-4243-9366-5B7B89DCD95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6601040" y="2855292"/>
            <a:ext cx="360000" cy="360000"/>
          </a:xfrm>
          <a:prstGeom prst="rect">
            <a:avLst/>
          </a:prstGeom>
        </p:spPr>
      </p:pic>
      <p:sp>
        <p:nvSpPr>
          <p:cNvPr id="74" name="Rectangle 73">
            <a:extLst>
              <a:ext uri="{FF2B5EF4-FFF2-40B4-BE49-F238E27FC236}">
                <a16:creationId xmlns:a16="http://schemas.microsoft.com/office/drawing/2014/main" id="{11DCCF46-4C21-3B47-8417-F8DD2EAD0DBF}"/>
              </a:ext>
            </a:extLst>
          </p:cNvPr>
          <p:cNvSpPr/>
          <p:nvPr/>
        </p:nvSpPr>
        <p:spPr>
          <a:xfrm>
            <a:off x="6980380" y="2898887"/>
            <a:ext cx="151823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Transpiration:   </a:t>
            </a:r>
            <a:r>
              <a:rPr lang="en-US" sz="1200" b="1" dirty="0">
                <a:solidFill>
                  <a:schemeClr val="accent6"/>
                </a:solidFill>
              </a:rPr>
              <a:t>HIGH</a:t>
            </a: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1D0C761C-07A9-AA41-A572-8ED443F03550}"/>
              </a:ext>
            </a:extLst>
          </p:cNvPr>
          <p:cNvGrpSpPr/>
          <p:nvPr/>
        </p:nvGrpSpPr>
        <p:grpSpPr>
          <a:xfrm>
            <a:off x="3818178" y="1331009"/>
            <a:ext cx="811119" cy="776046"/>
            <a:chOff x="5194997" y="5573309"/>
            <a:chExt cx="811119" cy="776046"/>
          </a:xfrm>
        </p:grpSpPr>
        <p:sp>
          <p:nvSpPr>
            <p:cNvPr id="76" name="Rectangle 75">
              <a:hlinkClick r:id="rId24" action="ppaction://hlinksldjump"/>
              <a:extLst>
                <a:ext uri="{FF2B5EF4-FFF2-40B4-BE49-F238E27FC236}">
                  <a16:creationId xmlns:a16="http://schemas.microsoft.com/office/drawing/2014/main" id="{7CFB291B-3E5E-A54C-A74A-E1B556C12C37}"/>
                </a:ext>
              </a:extLst>
            </p:cNvPr>
            <p:cNvSpPr/>
            <p:nvPr/>
          </p:nvSpPr>
          <p:spPr>
            <a:xfrm>
              <a:off x="5392808" y="5573309"/>
              <a:ext cx="415498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b="1" dirty="0">
                  <a:ln w="0"/>
                  <a:solidFill>
                    <a:srgbClr val="00206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Avenir Light" panose="020B0402020203020204" pitchFamily="34" charset="77"/>
                  <a:ea typeface="Meiryo" panose="020B0604030504040204" pitchFamily="34" charset="-128"/>
                </a:rPr>
                <a:t>EU</a:t>
              </a:r>
              <a:endParaRPr lang="en-US" sz="14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77" name="Oval 76">
              <a:hlinkClick r:id="rId25" action="ppaction://hlinksldjump"/>
              <a:extLst>
                <a:ext uri="{FF2B5EF4-FFF2-40B4-BE49-F238E27FC236}">
                  <a16:creationId xmlns:a16="http://schemas.microsoft.com/office/drawing/2014/main" id="{8415088E-54A6-0949-886A-4553A15A5648}"/>
                </a:ext>
              </a:extLst>
            </p:cNvPr>
            <p:cNvSpPr/>
            <p:nvPr/>
          </p:nvSpPr>
          <p:spPr>
            <a:xfrm>
              <a:off x="5443870" y="5871783"/>
              <a:ext cx="457200" cy="428466"/>
            </a:xfrm>
            <a:prstGeom prst="ellipse">
              <a:avLst/>
            </a:prstGeom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8" name="Graphic 77" descr="Arrow: Straight">
              <a:hlinkClick r:id="rId24" action="ppaction://hlinksldjump"/>
              <a:extLst>
                <a:ext uri="{FF2B5EF4-FFF2-40B4-BE49-F238E27FC236}">
                  <a16:creationId xmlns:a16="http://schemas.microsoft.com/office/drawing/2014/main" id="{E892B694-CF89-7544-A576-3CC17A08A4C3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p:blipFill>
          <p:spPr>
            <a:xfrm rot="10312091">
              <a:off x="5194997" y="5806063"/>
              <a:ext cx="811119" cy="543292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82" name="Rectangle 81">
            <a:hlinkClick r:id="rId28" action="ppaction://hlinksldjump"/>
            <a:extLst>
              <a:ext uri="{FF2B5EF4-FFF2-40B4-BE49-F238E27FC236}">
                <a16:creationId xmlns:a16="http://schemas.microsoft.com/office/drawing/2014/main" id="{2154C03E-A443-FA41-9AF4-EC72FB9FD109}"/>
              </a:ext>
            </a:extLst>
          </p:cNvPr>
          <p:cNvSpPr/>
          <p:nvPr/>
        </p:nvSpPr>
        <p:spPr>
          <a:xfrm>
            <a:off x="642096" y="2499367"/>
            <a:ext cx="16957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Invisible Water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9159AFAD-57C4-3A4B-9D4B-28EBD647683B}"/>
              </a:ext>
            </a:extLst>
          </p:cNvPr>
          <p:cNvSpPr/>
          <p:nvPr/>
        </p:nvSpPr>
        <p:spPr>
          <a:xfrm>
            <a:off x="642096" y="3207253"/>
            <a:ext cx="20484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Today’s ET Models</a:t>
            </a:r>
          </a:p>
        </p:txBody>
      </p:sp>
      <p:sp>
        <p:nvSpPr>
          <p:cNvPr id="84" name="Rectangle 83">
            <a:hlinkClick r:id="rId25" action="ppaction://hlinksldjump"/>
            <a:extLst>
              <a:ext uri="{FF2B5EF4-FFF2-40B4-BE49-F238E27FC236}">
                <a16:creationId xmlns:a16="http://schemas.microsoft.com/office/drawing/2014/main" id="{8395F247-BF58-CE42-8530-76B8CD780F06}"/>
              </a:ext>
            </a:extLst>
          </p:cNvPr>
          <p:cNvSpPr/>
          <p:nvPr/>
        </p:nvSpPr>
        <p:spPr>
          <a:xfrm>
            <a:off x="642096" y="5318847"/>
            <a:ext cx="2140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Learn More</a:t>
            </a:r>
          </a:p>
        </p:txBody>
      </p:sp>
      <p:sp>
        <p:nvSpPr>
          <p:cNvPr id="85" name="Rectangle 84">
            <a:hlinkClick r:id="rId25" action="ppaction://hlinksldjump"/>
            <a:extLst>
              <a:ext uri="{FF2B5EF4-FFF2-40B4-BE49-F238E27FC236}">
                <a16:creationId xmlns:a16="http://schemas.microsoft.com/office/drawing/2014/main" id="{D772D97A-E66C-2844-8C9F-26718D7E12B9}"/>
              </a:ext>
            </a:extLst>
          </p:cNvPr>
          <p:cNvSpPr/>
          <p:nvPr/>
        </p:nvSpPr>
        <p:spPr>
          <a:xfrm>
            <a:off x="133344" y="5217685"/>
            <a:ext cx="7138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>
                    <a:alpha val="8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05</a:t>
            </a:r>
          </a:p>
        </p:txBody>
      </p:sp>
      <p:sp>
        <p:nvSpPr>
          <p:cNvPr id="86" name="Rectangle 85">
            <a:hlinkClick r:id="rId28" action="ppaction://hlinksldjump"/>
            <a:extLst>
              <a:ext uri="{FF2B5EF4-FFF2-40B4-BE49-F238E27FC236}">
                <a16:creationId xmlns:a16="http://schemas.microsoft.com/office/drawing/2014/main" id="{5F468843-E3C2-C24E-B06F-B077D396ACC6}"/>
              </a:ext>
            </a:extLst>
          </p:cNvPr>
          <p:cNvSpPr/>
          <p:nvPr/>
        </p:nvSpPr>
        <p:spPr>
          <a:xfrm>
            <a:off x="133344" y="2400260"/>
            <a:ext cx="7138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>
                    <a:alpha val="8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01</a:t>
            </a: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E088F5A8-089D-C947-A5AC-923FD0AE8EFD}"/>
              </a:ext>
            </a:extLst>
          </p:cNvPr>
          <p:cNvSpPr/>
          <p:nvPr/>
        </p:nvSpPr>
        <p:spPr>
          <a:xfrm>
            <a:off x="133344" y="3102276"/>
            <a:ext cx="7138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>
                    <a:alpha val="8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02</a:t>
            </a: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5E386A95-25AC-904A-9B49-6421AC6E5168}"/>
              </a:ext>
            </a:extLst>
          </p:cNvPr>
          <p:cNvSpPr/>
          <p:nvPr/>
        </p:nvSpPr>
        <p:spPr>
          <a:xfrm>
            <a:off x="591166" y="71204"/>
            <a:ext cx="231063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tx2">
                    <a:alpha val="2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Alison Prior &amp; </a:t>
            </a:r>
            <a:br>
              <a:rPr lang="en-US" sz="1600" dirty="0">
                <a:solidFill>
                  <a:schemeClr val="tx2">
                    <a:alpha val="2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600" dirty="0">
                <a:solidFill>
                  <a:schemeClr val="tx2">
                    <a:alpha val="2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Prof. Iain-Colin Prentice</a:t>
            </a:r>
          </a:p>
        </p:txBody>
      </p:sp>
      <p:sp>
        <p:nvSpPr>
          <p:cNvPr id="89" name="Rectangle 88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74296CA9-326A-7C43-B91E-EE04E6876434}"/>
              </a:ext>
            </a:extLst>
          </p:cNvPr>
          <p:cNvSpPr/>
          <p:nvPr/>
        </p:nvSpPr>
        <p:spPr>
          <a:xfrm>
            <a:off x="155562" y="976866"/>
            <a:ext cx="325904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>
                    <a:alpha val="2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Coupling the Carbon </a:t>
            </a:r>
            <a:br>
              <a:rPr lang="en-US" sz="2400" dirty="0">
                <a:solidFill>
                  <a:schemeClr val="bg1">
                    <a:alpha val="2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400" dirty="0">
                <a:solidFill>
                  <a:schemeClr val="bg1">
                    <a:alpha val="2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&amp; Water Cycles</a:t>
            </a:r>
          </a:p>
        </p:txBody>
      </p:sp>
      <p:sp>
        <p:nvSpPr>
          <p:cNvPr id="92" name="Rectangle 91">
            <a:hlinkClick r:id="rId29" action="ppaction://hlinksldjump"/>
            <a:extLst>
              <a:ext uri="{FF2B5EF4-FFF2-40B4-BE49-F238E27FC236}">
                <a16:creationId xmlns:a16="http://schemas.microsoft.com/office/drawing/2014/main" id="{ED376937-C316-3D49-860E-93FCDD032A89}"/>
              </a:ext>
            </a:extLst>
          </p:cNvPr>
          <p:cNvSpPr/>
          <p:nvPr/>
        </p:nvSpPr>
        <p:spPr>
          <a:xfrm>
            <a:off x="642096" y="3909269"/>
            <a:ext cx="24048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Plant Perspective</a:t>
            </a:r>
          </a:p>
        </p:txBody>
      </p:sp>
      <p:sp>
        <p:nvSpPr>
          <p:cNvPr id="93" name="Rectangle 92">
            <a:hlinkClick r:id="rId29" action="ppaction://hlinksldjump"/>
            <a:extLst>
              <a:ext uri="{FF2B5EF4-FFF2-40B4-BE49-F238E27FC236}">
                <a16:creationId xmlns:a16="http://schemas.microsoft.com/office/drawing/2014/main" id="{741FA565-E76A-7D4E-A16E-68611141A95B}"/>
              </a:ext>
            </a:extLst>
          </p:cNvPr>
          <p:cNvSpPr/>
          <p:nvPr/>
        </p:nvSpPr>
        <p:spPr>
          <a:xfrm>
            <a:off x="133344" y="3808104"/>
            <a:ext cx="7138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>
                    <a:alpha val="8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03</a:t>
            </a:r>
          </a:p>
        </p:txBody>
      </p:sp>
      <p:sp>
        <p:nvSpPr>
          <p:cNvPr id="94" name="Rectangle 93">
            <a:hlinkClick r:id="rId30" action="ppaction://hlinksldjump"/>
            <a:extLst>
              <a:ext uri="{FF2B5EF4-FFF2-40B4-BE49-F238E27FC236}">
                <a16:creationId xmlns:a16="http://schemas.microsoft.com/office/drawing/2014/main" id="{A505FD83-849F-DB47-9095-3D5B7D8DF112}"/>
              </a:ext>
            </a:extLst>
          </p:cNvPr>
          <p:cNvSpPr/>
          <p:nvPr/>
        </p:nvSpPr>
        <p:spPr>
          <a:xfrm>
            <a:off x="642096" y="4616993"/>
            <a:ext cx="18085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Initial Results</a:t>
            </a:r>
          </a:p>
        </p:txBody>
      </p:sp>
      <p:sp>
        <p:nvSpPr>
          <p:cNvPr id="95" name="Rectangle 94">
            <a:hlinkClick r:id="rId30" action="ppaction://hlinksldjump"/>
            <a:extLst>
              <a:ext uri="{FF2B5EF4-FFF2-40B4-BE49-F238E27FC236}">
                <a16:creationId xmlns:a16="http://schemas.microsoft.com/office/drawing/2014/main" id="{A82DD2A8-8058-2248-A253-00CD92091746}"/>
              </a:ext>
            </a:extLst>
          </p:cNvPr>
          <p:cNvSpPr/>
          <p:nvPr/>
        </p:nvSpPr>
        <p:spPr>
          <a:xfrm>
            <a:off x="133344" y="4512016"/>
            <a:ext cx="7138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04</a:t>
            </a:r>
          </a:p>
        </p:txBody>
      </p:sp>
    </p:spTree>
    <p:extLst>
      <p:ext uri="{BB962C8B-B14F-4D97-AF65-F5344CB8AC3E}">
        <p14:creationId xmlns:p14="http://schemas.microsoft.com/office/powerpoint/2010/main" val="15896172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8" name="Content Placeholder 3">
            <a:extLst>
              <a:ext uri="{FF2B5EF4-FFF2-40B4-BE49-F238E27FC236}">
                <a16:creationId xmlns:a16="http://schemas.microsoft.com/office/drawing/2014/main" id="{BE534996-4CFE-F543-B179-811A40FBA9E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49360224"/>
              </p:ext>
            </p:extLst>
          </p:nvPr>
        </p:nvGraphicFramePr>
        <p:xfrm>
          <a:off x="3548574" y="1543121"/>
          <a:ext cx="8014777" cy="35352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2" name="Picture 71" descr="A close up of a sign&#10;&#10;Description automatically generated">
            <a:extLst>
              <a:ext uri="{FF2B5EF4-FFF2-40B4-BE49-F238E27FC236}">
                <a16:creationId xmlns:a16="http://schemas.microsoft.com/office/drawing/2014/main" id="{7AB6B615-D8BC-9D4C-A1A2-A9CB2A4B4FB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1547" y="6220303"/>
            <a:ext cx="2045085" cy="538180"/>
          </a:xfrm>
          <a:prstGeom prst="rect">
            <a:avLst/>
          </a:prstGeom>
        </p:spPr>
      </p:pic>
      <p:grpSp>
        <p:nvGrpSpPr>
          <p:cNvPr id="87" name="Group 86">
            <a:extLst>
              <a:ext uri="{FF2B5EF4-FFF2-40B4-BE49-F238E27FC236}">
                <a16:creationId xmlns:a16="http://schemas.microsoft.com/office/drawing/2014/main" id="{BFB45E7D-584E-E049-AC07-6657483A9B91}"/>
              </a:ext>
            </a:extLst>
          </p:cNvPr>
          <p:cNvGrpSpPr/>
          <p:nvPr/>
        </p:nvGrpSpPr>
        <p:grpSpPr>
          <a:xfrm>
            <a:off x="0" y="-31580"/>
            <a:ext cx="12192000" cy="914400"/>
            <a:chOff x="0" y="-31580"/>
            <a:chExt cx="12192000" cy="914400"/>
          </a:xfrm>
        </p:grpSpPr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7457EA9B-04BE-8C4D-BBE2-7FD014BE0869}"/>
                </a:ext>
              </a:extLst>
            </p:cNvPr>
            <p:cNvSpPr/>
            <p:nvPr/>
          </p:nvSpPr>
          <p:spPr>
            <a:xfrm>
              <a:off x="0" y="0"/>
              <a:ext cx="12192000" cy="773386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</p:spPr>
          <p:style>
            <a:lnRef idx="1">
              <a:schemeClr val="dk1"/>
            </a:lnRef>
            <a:fillRef idx="1001">
              <a:schemeClr val="lt2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Text Placeholder 4">
              <a:extLst>
                <a:ext uri="{FF2B5EF4-FFF2-40B4-BE49-F238E27FC236}">
                  <a16:creationId xmlns:a16="http://schemas.microsoft.com/office/drawing/2014/main" id="{5F3CE065-3340-B24C-B989-E784A602935A}"/>
                </a:ext>
              </a:extLst>
            </p:cNvPr>
            <p:cNvSpPr txBox="1">
              <a:spLocks/>
            </p:cNvSpPr>
            <p:nvPr/>
          </p:nvSpPr>
          <p:spPr>
            <a:xfrm>
              <a:off x="3517574" y="-31580"/>
              <a:ext cx="8227809" cy="9144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marL="182880" indent="-182880" algn="l" defTabSz="914400" rtl="0" eaLnBrk="1" latinLnBrk="0" hangingPunct="1">
                <a:lnSpc>
                  <a:spcPct val="90000"/>
                </a:lnSpc>
                <a:spcBef>
                  <a:spcPts val="1200"/>
                </a:spcBef>
                <a:buClr>
                  <a:schemeClr val="accent1"/>
                </a:buClr>
                <a:buFont typeface="Wingdings 2" pitchFamily="18" charset="2"/>
                <a:buChar char="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182880" algn="l" defTabSz="914400" rtl="0" eaLnBrk="1" latinLnBrk="0" hangingPunct="1">
                <a:lnSpc>
                  <a:spcPct val="90000"/>
                </a:lnSpc>
                <a:spcBef>
                  <a:spcPts val="250"/>
                </a:spcBef>
                <a:spcAft>
                  <a:spcPts val="25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182880" algn="l" defTabSz="914400" rtl="0" eaLnBrk="1" latinLnBrk="0" hangingPunct="1">
                <a:lnSpc>
                  <a:spcPct val="90000"/>
                </a:lnSpc>
                <a:spcBef>
                  <a:spcPts val="250"/>
                </a:spcBef>
                <a:spcAft>
                  <a:spcPts val="25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6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182880" algn="l" defTabSz="914400" rtl="0" eaLnBrk="1" latinLnBrk="0" hangingPunct="1">
                <a:lnSpc>
                  <a:spcPct val="90000"/>
                </a:lnSpc>
                <a:spcBef>
                  <a:spcPts val="250"/>
                </a:spcBef>
                <a:spcAft>
                  <a:spcPts val="25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182880" algn="l" defTabSz="914400" rtl="0" eaLnBrk="1" latinLnBrk="0" hangingPunct="1">
                <a:lnSpc>
                  <a:spcPct val="90000"/>
                </a:lnSpc>
                <a:spcBef>
                  <a:spcPts val="250"/>
                </a:spcBef>
                <a:spcAft>
                  <a:spcPts val="25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250"/>
                </a:spcBef>
                <a:spcAft>
                  <a:spcPts val="25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250"/>
                </a:spcBef>
                <a:spcAft>
                  <a:spcPts val="25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250"/>
                </a:spcBef>
                <a:spcAft>
                  <a:spcPts val="25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250"/>
                </a:spcBef>
                <a:spcAft>
                  <a:spcPts val="25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2800" b="1" dirty="0"/>
                <a:t>P Model: </a:t>
              </a:r>
              <a:r>
                <a:rPr lang="en-US" sz="2800" dirty="0"/>
                <a:t>Effectively Predicting CO2</a:t>
              </a:r>
            </a:p>
          </p:txBody>
        </p:sp>
        <p:sp>
          <p:nvSpPr>
            <p:cNvPr id="90" name="Parallelogram 89">
              <a:extLst>
                <a:ext uri="{FF2B5EF4-FFF2-40B4-BE49-F238E27FC236}">
                  <a16:creationId xmlns:a16="http://schemas.microsoft.com/office/drawing/2014/main" id="{9380B05E-0582-E145-A9FF-73EB7C86CA98}"/>
                </a:ext>
              </a:extLst>
            </p:cNvPr>
            <p:cNvSpPr/>
            <p:nvPr/>
          </p:nvSpPr>
          <p:spPr>
            <a:xfrm flipH="1">
              <a:off x="21266" y="0"/>
              <a:ext cx="3414604" cy="773385"/>
            </a:xfrm>
            <a:prstGeom prst="parallelogram">
              <a:avLst>
                <a:gd name="adj" fmla="val 65129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5C71E48A-40CF-E54C-95B2-35783E9CBA2D}"/>
              </a:ext>
            </a:extLst>
          </p:cNvPr>
          <p:cNvGrpSpPr/>
          <p:nvPr/>
        </p:nvGrpSpPr>
        <p:grpSpPr>
          <a:xfrm>
            <a:off x="10619662" y="259009"/>
            <a:ext cx="913821" cy="789568"/>
            <a:chOff x="5392808" y="5573309"/>
            <a:chExt cx="913821" cy="789568"/>
          </a:xfrm>
        </p:grpSpPr>
        <p:sp>
          <p:nvSpPr>
            <p:cNvPr id="92" name="Rectangle 91">
              <a:hlinkClick r:id="rId9" action="ppaction://hlinksldjump"/>
              <a:extLst>
                <a:ext uri="{FF2B5EF4-FFF2-40B4-BE49-F238E27FC236}">
                  <a16:creationId xmlns:a16="http://schemas.microsoft.com/office/drawing/2014/main" id="{2A4AB484-939B-9846-8F13-6658BA567F9E}"/>
                </a:ext>
              </a:extLst>
            </p:cNvPr>
            <p:cNvSpPr/>
            <p:nvPr/>
          </p:nvSpPr>
          <p:spPr>
            <a:xfrm>
              <a:off x="5392808" y="5573309"/>
              <a:ext cx="853119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Avenir Light" panose="020B0402020203020204" pitchFamily="34" charset="77"/>
                  <a:ea typeface="Meiryo" panose="020B0604030504040204" pitchFamily="34" charset="-128"/>
                </a:rPr>
                <a:t>Go back</a:t>
              </a:r>
              <a:endParaRPr lang="en-US" sz="1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93" name="Oval 92">
              <a:hlinkClick r:id="rId9" action="ppaction://hlinksldjump"/>
              <a:extLst>
                <a:ext uri="{FF2B5EF4-FFF2-40B4-BE49-F238E27FC236}">
                  <a16:creationId xmlns:a16="http://schemas.microsoft.com/office/drawing/2014/main" id="{BD2F9BA1-DB91-564D-A5AE-5CB98A2733B7}"/>
                </a:ext>
              </a:extLst>
            </p:cNvPr>
            <p:cNvSpPr/>
            <p:nvPr/>
          </p:nvSpPr>
          <p:spPr>
            <a:xfrm>
              <a:off x="5443870" y="5871783"/>
              <a:ext cx="457200" cy="428466"/>
            </a:xfrm>
            <a:prstGeom prst="ellipse">
              <a:avLst/>
            </a:prstGeom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4" name="Graphic 93" descr="Arrow: Straight">
              <a:hlinkClick r:id="rId9" action="ppaction://hlinksldjump"/>
              <a:extLst>
                <a:ext uri="{FF2B5EF4-FFF2-40B4-BE49-F238E27FC236}">
                  <a16:creationId xmlns:a16="http://schemas.microsoft.com/office/drawing/2014/main" id="{4756B822-09CB-744C-97B7-68B6525148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5495510" y="5819585"/>
              <a:ext cx="811119" cy="543292"/>
            </a:xfrm>
            <a:prstGeom prst="rect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</p:pic>
      </p:grpSp>
      <p:pic>
        <p:nvPicPr>
          <p:cNvPr id="95" name="Picture 94">
            <a:extLst>
              <a:ext uri="{FF2B5EF4-FFF2-40B4-BE49-F238E27FC236}">
                <a16:creationId xmlns:a16="http://schemas.microsoft.com/office/drawing/2014/main" id="{A9D21330-091A-464F-8C45-6B3F83EF1AE6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5862" t="9470" r="19436" b="41330"/>
          <a:stretch/>
        </p:blipFill>
        <p:spPr>
          <a:xfrm>
            <a:off x="11260872" y="6146974"/>
            <a:ext cx="833120" cy="633494"/>
          </a:xfrm>
          <a:prstGeom prst="rect">
            <a:avLst/>
          </a:prstGeom>
        </p:spPr>
      </p:pic>
      <p:sp>
        <p:nvSpPr>
          <p:cNvPr id="36" name="Rounded Rectangle 35">
            <a:hlinkClick r:id="rId13" action="ppaction://hlinksldjump"/>
            <a:extLst>
              <a:ext uri="{FF2B5EF4-FFF2-40B4-BE49-F238E27FC236}">
                <a16:creationId xmlns:a16="http://schemas.microsoft.com/office/drawing/2014/main" id="{D2FB18A5-ACA2-A345-B368-EDFD818115B7}"/>
              </a:ext>
            </a:extLst>
          </p:cNvPr>
          <p:cNvSpPr/>
          <p:nvPr/>
        </p:nvSpPr>
        <p:spPr>
          <a:xfrm>
            <a:off x="3548574" y="5467159"/>
            <a:ext cx="1374823" cy="59761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ounded Rectangle 36">
            <a:hlinkClick r:id="rId14" action="ppaction://hlinksldjump"/>
            <a:extLst>
              <a:ext uri="{FF2B5EF4-FFF2-40B4-BE49-F238E27FC236}">
                <a16:creationId xmlns:a16="http://schemas.microsoft.com/office/drawing/2014/main" id="{24A9ACE0-5356-3C4C-B406-5925A678BFC8}"/>
              </a:ext>
            </a:extLst>
          </p:cNvPr>
          <p:cNvSpPr/>
          <p:nvPr/>
        </p:nvSpPr>
        <p:spPr>
          <a:xfrm>
            <a:off x="5109722" y="5467160"/>
            <a:ext cx="1374823" cy="597612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hlinkClick r:id="rId13" action="ppaction://hlinksldjump"/>
            <a:extLst>
              <a:ext uri="{FF2B5EF4-FFF2-40B4-BE49-F238E27FC236}">
                <a16:creationId xmlns:a16="http://schemas.microsoft.com/office/drawing/2014/main" id="{4130BD5E-8856-6A4A-8160-9707CB42B394}"/>
              </a:ext>
            </a:extLst>
          </p:cNvPr>
          <p:cNvSpPr/>
          <p:nvPr/>
        </p:nvSpPr>
        <p:spPr>
          <a:xfrm>
            <a:off x="3517574" y="5532031"/>
            <a:ext cx="93807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100" b="1" dirty="0">
                <a:solidFill>
                  <a:schemeClr val="accent5"/>
                </a:solidFill>
                <a:latin typeface="Avenir Light" panose="020B0402020203020204" pitchFamily="34" charset="77"/>
                <a:ea typeface="Meiryo" panose="020B0604030504040204" pitchFamily="34" charset="-128"/>
              </a:rPr>
              <a:t>Example</a:t>
            </a:r>
            <a:br>
              <a:rPr lang="en-US" sz="1100" b="1" dirty="0">
                <a:solidFill>
                  <a:schemeClr val="accent5"/>
                </a:solidFill>
                <a:latin typeface="Avenir Light" panose="020B0402020203020204" pitchFamily="34" charset="77"/>
                <a:ea typeface="Meiryo" panose="020B0604030504040204" pitchFamily="34" charset="-128"/>
              </a:rPr>
            </a:br>
            <a:r>
              <a:rPr lang="en-US" sz="1100" b="1" dirty="0">
                <a:solidFill>
                  <a:schemeClr val="accent5"/>
                </a:solidFill>
                <a:latin typeface="Avenir Light" panose="020B0402020203020204" pitchFamily="34" charset="77"/>
                <a:ea typeface="Meiryo" panose="020B0604030504040204" pitchFamily="34" charset="-128"/>
              </a:rPr>
              <a:t>GPP Results</a:t>
            </a:r>
            <a:endParaRPr lang="en-US" sz="1100" dirty="0">
              <a:solidFill>
                <a:schemeClr val="accent5"/>
              </a:solidFill>
            </a:endParaRPr>
          </a:p>
        </p:txBody>
      </p:sp>
      <p:sp>
        <p:nvSpPr>
          <p:cNvPr id="39" name="Rectangle 38">
            <a:hlinkClick r:id="rId14" action="ppaction://hlinksldjump"/>
            <a:extLst>
              <a:ext uri="{FF2B5EF4-FFF2-40B4-BE49-F238E27FC236}">
                <a16:creationId xmlns:a16="http://schemas.microsoft.com/office/drawing/2014/main" id="{5F9B2E7E-9B73-5B40-A3C3-43D8CE90C583}"/>
              </a:ext>
            </a:extLst>
          </p:cNvPr>
          <p:cNvSpPr/>
          <p:nvPr/>
        </p:nvSpPr>
        <p:spPr>
          <a:xfrm>
            <a:off x="5132717" y="5547180"/>
            <a:ext cx="84670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100" b="1" dirty="0">
                <a:solidFill>
                  <a:schemeClr val="accent5"/>
                </a:solidFill>
                <a:latin typeface="Avenir Light" panose="020B0402020203020204" pitchFamily="34" charset="77"/>
                <a:ea typeface="Meiryo" panose="020B0604030504040204" pitchFamily="34" charset="-128"/>
              </a:rPr>
              <a:t>See the Algorithm</a:t>
            </a:r>
            <a:endParaRPr lang="en-US" sz="1100" dirty="0">
              <a:solidFill>
                <a:schemeClr val="accent5"/>
              </a:solidFill>
            </a:endParaRPr>
          </a:p>
        </p:txBody>
      </p:sp>
      <p:pic>
        <p:nvPicPr>
          <p:cNvPr id="40" name="Graphic 39" descr="Earth globe: Africa and Europe">
            <a:hlinkClick r:id="rId13" action="ppaction://hlinksldjump"/>
            <a:extLst>
              <a:ext uri="{FF2B5EF4-FFF2-40B4-BE49-F238E27FC236}">
                <a16:creationId xmlns:a16="http://schemas.microsoft.com/office/drawing/2014/main" id="{8D738877-4FE2-284C-8EF1-F14D2951FCF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4385378" y="5505886"/>
            <a:ext cx="483176" cy="483176"/>
          </a:xfrm>
          <a:prstGeom prst="rect">
            <a:avLst/>
          </a:prstGeom>
        </p:spPr>
      </p:pic>
      <p:pic>
        <p:nvPicPr>
          <p:cNvPr id="41" name="Graphic 40" descr="Head with gears">
            <a:hlinkClick r:id="rId14" action="ppaction://hlinksldjump"/>
            <a:extLst>
              <a:ext uri="{FF2B5EF4-FFF2-40B4-BE49-F238E27FC236}">
                <a16:creationId xmlns:a16="http://schemas.microsoft.com/office/drawing/2014/main" id="{42090F4C-A2A8-8245-8076-1EFED1372AB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 flipH="1">
            <a:off x="5922637" y="5510333"/>
            <a:ext cx="515898" cy="468153"/>
          </a:xfrm>
          <a:prstGeom prst="rect">
            <a:avLst/>
          </a:prstGeom>
        </p:spPr>
      </p:pic>
      <p:pic>
        <p:nvPicPr>
          <p:cNvPr id="42" name="Graphic 41" descr="Right pointing backhand index ">
            <a:extLst>
              <a:ext uri="{FF2B5EF4-FFF2-40B4-BE49-F238E27FC236}">
                <a16:creationId xmlns:a16="http://schemas.microsoft.com/office/drawing/2014/main" id="{FDDEB90C-56AF-3647-A55F-5F82FD2AB013}"/>
              </a:ext>
            </a:extLst>
          </p:cNvPr>
          <p:cNvPicPr>
            <a:picLocks noChangeAspect="1"/>
          </p:cNvPicPr>
          <p:nvPr/>
        </p:nvPicPr>
        <p:blipFill>
          <a:blip r:embed="rId19">
            <a:alphaModFix/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 flipH="1">
            <a:off x="8215828" y="5547180"/>
            <a:ext cx="330843" cy="361910"/>
          </a:xfrm>
          <a:prstGeom prst="rect">
            <a:avLst/>
          </a:prstGeom>
        </p:spPr>
      </p:pic>
      <p:sp>
        <p:nvSpPr>
          <p:cNvPr id="43" name="Rounded Rectangle 42">
            <a:hlinkClick r:id="rId21" action="ppaction://hlinksldjump"/>
            <a:extLst>
              <a:ext uri="{FF2B5EF4-FFF2-40B4-BE49-F238E27FC236}">
                <a16:creationId xmlns:a16="http://schemas.microsoft.com/office/drawing/2014/main" id="{01D3CBA7-D102-8B4D-8248-138A604A5963}"/>
              </a:ext>
            </a:extLst>
          </p:cNvPr>
          <p:cNvSpPr/>
          <p:nvPr/>
        </p:nvSpPr>
        <p:spPr>
          <a:xfrm>
            <a:off x="6658599" y="5467160"/>
            <a:ext cx="1374823" cy="597612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hlinkClick r:id="rId21" action="ppaction://hlinksldjump"/>
            <a:extLst>
              <a:ext uri="{FF2B5EF4-FFF2-40B4-BE49-F238E27FC236}">
                <a16:creationId xmlns:a16="http://schemas.microsoft.com/office/drawing/2014/main" id="{FCA2F4E0-397F-A443-A459-6D1F554A7921}"/>
              </a:ext>
            </a:extLst>
          </p:cNvPr>
          <p:cNvSpPr/>
          <p:nvPr/>
        </p:nvSpPr>
        <p:spPr>
          <a:xfrm>
            <a:off x="6717661" y="5567989"/>
            <a:ext cx="84670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100" b="1" dirty="0">
                <a:solidFill>
                  <a:schemeClr val="accent5"/>
                </a:solidFill>
                <a:latin typeface="Avenir Light" panose="020B0402020203020204" pitchFamily="34" charset="77"/>
                <a:ea typeface="Meiryo" panose="020B0604030504040204" pitchFamily="34" charset="-128"/>
              </a:rPr>
              <a:t>Required </a:t>
            </a:r>
            <a:br>
              <a:rPr lang="en-US" sz="1100" b="1" dirty="0">
                <a:solidFill>
                  <a:schemeClr val="accent5"/>
                </a:solidFill>
                <a:latin typeface="Avenir Light" panose="020B0402020203020204" pitchFamily="34" charset="77"/>
                <a:ea typeface="Meiryo" panose="020B0604030504040204" pitchFamily="34" charset="-128"/>
              </a:rPr>
            </a:br>
            <a:r>
              <a:rPr lang="en-US" sz="1100" b="1" dirty="0">
                <a:solidFill>
                  <a:schemeClr val="accent5"/>
                </a:solidFill>
                <a:latin typeface="Avenir Light" panose="020B0402020203020204" pitchFamily="34" charset="77"/>
                <a:ea typeface="Meiryo" panose="020B0604030504040204" pitchFamily="34" charset="-128"/>
              </a:rPr>
              <a:t>Input Data</a:t>
            </a:r>
            <a:endParaRPr lang="en-US" sz="1100" dirty="0">
              <a:solidFill>
                <a:schemeClr val="accent5"/>
              </a:solidFill>
            </a:endParaRPr>
          </a:p>
        </p:txBody>
      </p:sp>
      <p:pic>
        <p:nvPicPr>
          <p:cNvPr id="45" name="Graphic 44" descr="Decision chart">
            <a:hlinkClick r:id="rId21" action="ppaction://hlinksldjump"/>
            <a:extLst>
              <a:ext uri="{FF2B5EF4-FFF2-40B4-BE49-F238E27FC236}">
                <a16:creationId xmlns:a16="http://schemas.microsoft.com/office/drawing/2014/main" id="{BDD99AB9-C149-B64E-BDF6-32C3C6214DD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7534544" y="5575461"/>
            <a:ext cx="394807" cy="39480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0782D15-04CF-B844-9FE4-928BB78D98E1}"/>
              </a:ext>
            </a:extLst>
          </p:cNvPr>
          <p:cNvSpPr/>
          <p:nvPr/>
        </p:nvSpPr>
        <p:spPr>
          <a:xfrm>
            <a:off x="8546671" y="5602080"/>
            <a:ext cx="13748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 dirty="0"/>
              <a:t>Press the buttons to learn more!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11330A9-CA0C-7441-858F-EBB70889C800}"/>
              </a:ext>
            </a:extLst>
          </p:cNvPr>
          <p:cNvSpPr/>
          <p:nvPr/>
        </p:nvSpPr>
        <p:spPr>
          <a:xfrm>
            <a:off x="3548574" y="1071935"/>
            <a:ext cx="55678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Did you know?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The ”P” in </a:t>
            </a:r>
            <a:r>
              <a:rPr lang="en-US" i="1" dirty="0">
                <a:solidFill>
                  <a:schemeClr val="accent1">
                    <a:lumMod val="75000"/>
                  </a:schemeClr>
                </a:solidFill>
              </a:rPr>
              <a:t>P model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stands for </a:t>
            </a:r>
            <a:r>
              <a:rPr lang="en-US" i="1" dirty="0">
                <a:solidFill>
                  <a:schemeClr val="accent1">
                    <a:lumMod val="75000"/>
                  </a:schemeClr>
                </a:solidFill>
              </a:rPr>
              <a:t>production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!</a:t>
            </a:r>
          </a:p>
        </p:txBody>
      </p:sp>
      <p:sp>
        <p:nvSpPr>
          <p:cNvPr id="52" name="Rectangle 51">
            <a:hlinkClick r:id="rId24" action="ppaction://hlinksldjump"/>
            <a:extLst>
              <a:ext uri="{FF2B5EF4-FFF2-40B4-BE49-F238E27FC236}">
                <a16:creationId xmlns:a16="http://schemas.microsoft.com/office/drawing/2014/main" id="{F46B20BB-BA4F-AE43-9EDA-AE9FE7025BED}"/>
              </a:ext>
            </a:extLst>
          </p:cNvPr>
          <p:cNvSpPr/>
          <p:nvPr/>
        </p:nvSpPr>
        <p:spPr>
          <a:xfrm>
            <a:off x="642096" y="2499367"/>
            <a:ext cx="16957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Invisible Water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2ED20AB7-B13F-FB46-91D0-55C46F4F6CD8}"/>
              </a:ext>
            </a:extLst>
          </p:cNvPr>
          <p:cNvSpPr/>
          <p:nvPr/>
        </p:nvSpPr>
        <p:spPr>
          <a:xfrm>
            <a:off x="642096" y="3207253"/>
            <a:ext cx="20484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Today’s ET Models</a:t>
            </a:r>
          </a:p>
        </p:txBody>
      </p:sp>
      <p:sp>
        <p:nvSpPr>
          <p:cNvPr id="56" name="Rectangle 55">
            <a:hlinkClick r:id="rId9" action="ppaction://hlinksldjump"/>
            <a:extLst>
              <a:ext uri="{FF2B5EF4-FFF2-40B4-BE49-F238E27FC236}">
                <a16:creationId xmlns:a16="http://schemas.microsoft.com/office/drawing/2014/main" id="{6B9BC0D2-0971-E849-9488-3FA7127DE490}"/>
              </a:ext>
            </a:extLst>
          </p:cNvPr>
          <p:cNvSpPr/>
          <p:nvPr/>
        </p:nvSpPr>
        <p:spPr>
          <a:xfrm>
            <a:off x="642096" y="5318847"/>
            <a:ext cx="2140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Learn More</a:t>
            </a:r>
          </a:p>
        </p:txBody>
      </p:sp>
      <p:sp>
        <p:nvSpPr>
          <p:cNvPr id="57" name="Rectangle 56">
            <a:hlinkClick r:id="rId9" action="ppaction://hlinksldjump"/>
            <a:extLst>
              <a:ext uri="{FF2B5EF4-FFF2-40B4-BE49-F238E27FC236}">
                <a16:creationId xmlns:a16="http://schemas.microsoft.com/office/drawing/2014/main" id="{49D37F69-2455-FE49-8F6C-3303FCF708B4}"/>
              </a:ext>
            </a:extLst>
          </p:cNvPr>
          <p:cNvSpPr/>
          <p:nvPr/>
        </p:nvSpPr>
        <p:spPr>
          <a:xfrm>
            <a:off x="133344" y="5217685"/>
            <a:ext cx="7138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05</a:t>
            </a:r>
          </a:p>
        </p:txBody>
      </p:sp>
      <p:sp>
        <p:nvSpPr>
          <p:cNvPr id="58" name="Rectangle 57">
            <a:hlinkClick r:id="rId24" action="ppaction://hlinksldjump"/>
            <a:extLst>
              <a:ext uri="{FF2B5EF4-FFF2-40B4-BE49-F238E27FC236}">
                <a16:creationId xmlns:a16="http://schemas.microsoft.com/office/drawing/2014/main" id="{0EBC66CF-99C2-5740-862F-33FC5BB3910A}"/>
              </a:ext>
            </a:extLst>
          </p:cNvPr>
          <p:cNvSpPr/>
          <p:nvPr/>
        </p:nvSpPr>
        <p:spPr>
          <a:xfrm>
            <a:off x="133344" y="2400260"/>
            <a:ext cx="7138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>
                    <a:alpha val="8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01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24E3919E-CFE9-9B44-BB44-E301440FDFC9}"/>
              </a:ext>
            </a:extLst>
          </p:cNvPr>
          <p:cNvSpPr/>
          <p:nvPr/>
        </p:nvSpPr>
        <p:spPr>
          <a:xfrm>
            <a:off x="133344" y="3102276"/>
            <a:ext cx="7138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>
                    <a:alpha val="8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02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0610CC41-1FBA-A140-85C3-7C1D366D31AA}"/>
              </a:ext>
            </a:extLst>
          </p:cNvPr>
          <p:cNvSpPr/>
          <p:nvPr/>
        </p:nvSpPr>
        <p:spPr>
          <a:xfrm>
            <a:off x="591166" y="71204"/>
            <a:ext cx="231063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tx2">
                    <a:alpha val="2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Alison Prior &amp; </a:t>
            </a:r>
            <a:br>
              <a:rPr lang="en-US" sz="1600" dirty="0">
                <a:solidFill>
                  <a:schemeClr val="tx2">
                    <a:alpha val="2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600" dirty="0">
                <a:solidFill>
                  <a:schemeClr val="tx2">
                    <a:alpha val="2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Prof. Iain-Colin Prentice</a:t>
            </a:r>
          </a:p>
        </p:txBody>
      </p:sp>
      <p:sp>
        <p:nvSpPr>
          <p:cNvPr id="61" name="Rectangle 60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1A65FD32-D704-8645-A09F-E39D984E96CB}"/>
              </a:ext>
            </a:extLst>
          </p:cNvPr>
          <p:cNvSpPr/>
          <p:nvPr/>
        </p:nvSpPr>
        <p:spPr>
          <a:xfrm>
            <a:off x="155562" y="976866"/>
            <a:ext cx="325904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>
                    <a:alpha val="2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Coupling the Carbon </a:t>
            </a:r>
            <a:br>
              <a:rPr lang="en-US" sz="2400" dirty="0">
                <a:solidFill>
                  <a:schemeClr val="bg1">
                    <a:alpha val="2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400" dirty="0">
                <a:solidFill>
                  <a:schemeClr val="bg1">
                    <a:alpha val="2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&amp; Water Cycles</a:t>
            </a:r>
          </a:p>
        </p:txBody>
      </p:sp>
      <p:sp>
        <p:nvSpPr>
          <p:cNvPr id="62" name="Rectangle 61">
            <a:hlinkClick r:id="rId25" action="ppaction://hlinksldjump"/>
            <a:extLst>
              <a:ext uri="{FF2B5EF4-FFF2-40B4-BE49-F238E27FC236}">
                <a16:creationId xmlns:a16="http://schemas.microsoft.com/office/drawing/2014/main" id="{C2799411-6C6A-4A4C-AF9C-35F43EFE818D}"/>
              </a:ext>
            </a:extLst>
          </p:cNvPr>
          <p:cNvSpPr/>
          <p:nvPr/>
        </p:nvSpPr>
        <p:spPr>
          <a:xfrm>
            <a:off x="642096" y="3909269"/>
            <a:ext cx="24048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Plant Perspective</a:t>
            </a:r>
          </a:p>
        </p:txBody>
      </p:sp>
      <p:sp>
        <p:nvSpPr>
          <p:cNvPr id="63" name="Rectangle 62">
            <a:hlinkClick r:id="rId25" action="ppaction://hlinksldjump"/>
            <a:extLst>
              <a:ext uri="{FF2B5EF4-FFF2-40B4-BE49-F238E27FC236}">
                <a16:creationId xmlns:a16="http://schemas.microsoft.com/office/drawing/2014/main" id="{7B2884C4-B72A-004D-800A-B0E7BA8C52BA}"/>
              </a:ext>
            </a:extLst>
          </p:cNvPr>
          <p:cNvSpPr/>
          <p:nvPr/>
        </p:nvSpPr>
        <p:spPr>
          <a:xfrm>
            <a:off x="133344" y="3808104"/>
            <a:ext cx="7138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>
                    <a:alpha val="8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03</a:t>
            </a:r>
          </a:p>
        </p:txBody>
      </p:sp>
      <p:sp>
        <p:nvSpPr>
          <p:cNvPr id="64" name="Rectangle 63">
            <a:hlinkClick r:id="rId26" action="ppaction://hlinksldjump"/>
            <a:extLst>
              <a:ext uri="{FF2B5EF4-FFF2-40B4-BE49-F238E27FC236}">
                <a16:creationId xmlns:a16="http://schemas.microsoft.com/office/drawing/2014/main" id="{F7AD01D9-63A0-AF43-99AC-D313C1047C85}"/>
              </a:ext>
            </a:extLst>
          </p:cNvPr>
          <p:cNvSpPr/>
          <p:nvPr/>
        </p:nvSpPr>
        <p:spPr>
          <a:xfrm>
            <a:off x="642096" y="4616993"/>
            <a:ext cx="15524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Initial Results</a:t>
            </a:r>
          </a:p>
        </p:txBody>
      </p:sp>
      <p:sp>
        <p:nvSpPr>
          <p:cNvPr id="65" name="Rectangle 64">
            <a:hlinkClick r:id="rId26" action="ppaction://hlinksldjump"/>
            <a:extLst>
              <a:ext uri="{FF2B5EF4-FFF2-40B4-BE49-F238E27FC236}">
                <a16:creationId xmlns:a16="http://schemas.microsoft.com/office/drawing/2014/main" id="{2FBDA780-64A9-674A-B133-7A83F12A8564}"/>
              </a:ext>
            </a:extLst>
          </p:cNvPr>
          <p:cNvSpPr/>
          <p:nvPr/>
        </p:nvSpPr>
        <p:spPr>
          <a:xfrm>
            <a:off x="133344" y="4512016"/>
            <a:ext cx="7138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>
                    <a:alpha val="8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04</a:t>
            </a:r>
          </a:p>
        </p:txBody>
      </p:sp>
    </p:spTree>
    <p:extLst>
      <p:ext uri="{BB962C8B-B14F-4D97-AF65-F5344CB8AC3E}">
        <p14:creationId xmlns:p14="http://schemas.microsoft.com/office/powerpoint/2010/main" val="1350758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8" presetClass="emph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animRot by="21600000">
                                      <p:cBhvr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F3E0522-1440-4169-88E1-4058B409159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54193894"/>
              </p:ext>
            </p:extLst>
          </p:nvPr>
        </p:nvGraphicFramePr>
        <p:xfrm>
          <a:off x="3694922" y="868680"/>
          <a:ext cx="7957776" cy="27213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FB9E35C7-10BF-FE47-8C19-AE833DF4F9E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1547" y="6220303"/>
            <a:ext cx="2045085" cy="5381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6025835-E035-5842-BE87-04794B0739F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5862" t="9470" r="19436" b="41330"/>
          <a:stretch/>
        </p:blipFill>
        <p:spPr>
          <a:xfrm>
            <a:off x="11260872" y="6146974"/>
            <a:ext cx="833120" cy="633494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D3EF0242-4592-1B44-B1B9-33AD8FDCF342}"/>
              </a:ext>
            </a:extLst>
          </p:cNvPr>
          <p:cNvGrpSpPr/>
          <p:nvPr/>
        </p:nvGrpSpPr>
        <p:grpSpPr>
          <a:xfrm>
            <a:off x="0" y="-31580"/>
            <a:ext cx="12192000" cy="914400"/>
            <a:chOff x="0" y="-31580"/>
            <a:chExt cx="12192000" cy="914400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5A88735D-AC5B-7D4A-87C1-6DF4E15C40A2}"/>
                </a:ext>
              </a:extLst>
            </p:cNvPr>
            <p:cNvSpPr/>
            <p:nvPr/>
          </p:nvSpPr>
          <p:spPr>
            <a:xfrm>
              <a:off x="0" y="0"/>
              <a:ext cx="12192000" cy="773386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</p:spPr>
          <p:style>
            <a:lnRef idx="1">
              <a:schemeClr val="dk1"/>
            </a:lnRef>
            <a:fillRef idx="1001">
              <a:schemeClr val="lt2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 Placeholder 4">
              <a:extLst>
                <a:ext uri="{FF2B5EF4-FFF2-40B4-BE49-F238E27FC236}">
                  <a16:creationId xmlns:a16="http://schemas.microsoft.com/office/drawing/2014/main" id="{1E5ED0D8-7BC4-C244-A9F4-79201D645607}"/>
                </a:ext>
              </a:extLst>
            </p:cNvPr>
            <p:cNvSpPr txBox="1">
              <a:spLocks/>
            </p:cNvSpPr>
            <p:nvPr/>
          </p:nvSpPr>
          <p:spPr>
            <a:xfrm>
              <a:off x="3517574" y="-31580"/>
              <a:ext cx="8227809" cy="9144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marL="182880" indent="-182880" algn="l" defTabSz="914400" rtl="0" eaLnBrk="1" latinLnBrk="0" hangingPunct="1">
                <a:lnSpc>
                  <a:spcPct val="90000"/>
                </a:lnSpc>
                <a:spcBef>
                  <a:spcPts val="1200"/>
                </a:spcBef>
                <a:buClr>
                  <a:schemeClr val="accent1"/>
                </a:buClr>
                <a:buFont typeface="Wingdings 2" pitchFamily="18" charset="2"/>
                <a:buChar char="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182880" algn="l" defTabSz="914400" rtl="0" eaLnBrk="1" latinLnBrk="0" hangingPunct="1">
                <a:lnSpc>
                  <a:spcPct val="90000"/>
                </a:lnSpc>
                <a:spcBef>
                  <a:spcPts val="250"/>
                </a:spcBef>
                <a:spcAft>
                  <a:spcPts val="25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182880" algn="l" defTabSz="914400" rtl="0" eaLnBrk="1" latinLnBrk="0" hangingPunct="1">
                <a:lnSpc>
                  <a:spcPct val="90000"/>
                </a:lnSpc>
                <a:spcBef>
                  <a:spcPts val="250"/>
                </a:spcBef>
                <a:spcAft>
                  <a:spcPts val="25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6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182880" algn="l" defTabSz="914400" rtl="0" eaLnBrk="1" latinLnBrk="0" hangingPunct="1">
                <a:lnSpc>
                  <a:spcPct val="90000"/>
                </a:lnSpc>
                <a:spcBef>
                  <a:spcPts val="250"/>
                </a:spcBef>
                <a:spcAft>
                  <a:spcPts val="25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182880" algn="l" defTabSz="914400" rtl="0" eaLnBrk="1" latinLnBrk="0" hangingPunct="1">
                <a:lnSpc>
                  <a:spcPct val="90000"/>
                </a:lnSpc>
                <a:spcBef>
                  <a:spcPts val="250"/>
                </a:spcBef>
                <a:spcAft>
                  <a:spcPts val="25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250"/>
                </a:spcBef>
                <a:spcAft>
                  <a:spcPts val="25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250"/>
                </a:spcBef>
                <a:spcAft>
                  <a:spcPts val="25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250"/>
                </a:spcBef>
                <a:spcAft>
                  <a:spcPts val="25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250"/>
                </a:spcBef>
                <a:spcAft>
                  <a:spcPts val="25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2800" b="1" dirty="0"/>
                <a:t>Next Steps</a:t>
              </a:r>
              <a:r>
                <a:rPr lang="en-US" sz="2800" dirty="0"/>
                <a:t>: Planning &amp; Dreaming</a:t>
              </a:r>
            </a:p>
          </p:txBody>
        </p:sp>
        <p:sp>
          <p:nvSpPr>
            <p:cNvPr id="34" name="Parallelogram 33">
              <a:extLst>
                <a:ext uri="{FF2B5EF4-FFF2-40B4-BE49-F238E27FC236}">
                  <a16:creationId xmlns:a16="http://schemas.microsoft.com/office/drawing/2014/main" id="{802B6CCF-270D-6840-8B1F-DD1D660AB764}"/>
                </a:ext>
              </a:extLst>
            </p:cNvPr>
            <p:cNvSpPr/>
            <p:nvPr/>
          </p:nvSpPr>
          <p:spPr>
            <a:xfrm flipH="1">
              <a:off x="21266" y="0"/>
              <a:ext cx="3414604" cy="773385"/>
            </a:xfrm>
            <a:prstGeom prst="parallelogram">
              <a:avLst>
                <a:gd name="adj" fmla="val 65129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Picture 2" descr="A close up of a mountain&#10;&#10;Description automatically generated">
            <a:extLst>
              <a:ext uri="{FF2B5EF4-FFF2-40B4-BE49-F238E27FC236}">
                <a16:creationId xmlns:a16="http://schemas.microsoft.com/office/drawing/2014/main" id="{D89FA238-E673-CB42-B83A-5CFFAF54C1C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35719" b="15044"/>
          <a:stretch/>
        </p:blipFill>
        <p:spPr>
          <a:xfrm>
            <a:off x="3558113" y="3685327"/>
            <a:ext cx="8120713" cy="2399020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1A9CF52A-D04D-0B4E-8BD1-3591398A2234}"/>
              </a:ext>
            </a:extLst>
          </p:cNvPr>
          <p:cNvGrpSpPr/>
          <p:nvPr/>
        </p:nvGrpSpPr>
        <p:grpSpPr>
          <a:xfrm>
            <a:off x="10619662" y="259009"/>
            <a:ext cx="913821" cy="789568"/>
            <a:chOff x="5392808" y="5573309"/>
            <a:chExt cx="913821" cy="789568"/>
          </a:xfrm>
        </p:grpSpPr>
        <p:sp>
          <p:nvSpPr>
            <p:cNvPr id="40" name="Rectangle 39">
              <a:hlinkClick r:id="rId11" action="ppaction://hlinksldjump"/>
              <a:extLst>
                <a:ext uri="{FF2B5EF4-FFF2-40B4-BE49-F238E27FC236}">
                  <a16:creationId xmlns:a16="http://schemas.microsoft.com/office/drawing/2014/main" id="{1F7B07FA-B630-CA4E-8CB4-E9FEDB7CCDE2}"/>
                </a:ext>
              </a:extLst>
            </p:cNvPr>
            <p:cNvSpPr/>
            <p:nvPr/>
          </p:nvSpPr>
          <p:spPr>
            <a:xfrm>
              <a:off x="5392808" y="5573309"/>
              <a:ext cx="853119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Avenir Light" panose="020B0402020203020204" pitchFamily="34" charset="77"/>
                  <a:ea typeface="Meiryo" panose="020B0604030504040204" pitchFamily="34" charset="-128"/>
                </a:rPr>
                <a:t>Go back</a:t>
              </a:r>
              <a:endParaRPr lang="en-US" sz="1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41" name="Oval 40">
              <a:hlinkClick r:id="rId11" action="ppaction://hlinksldjump"/>
              <a:extLst>
                <a:ext uri="{FF2B5EF4-FFF2-40B4-BE49-F238E27FC236}">
                  <a16:creationId xmlns:a16="http://schemas.microsoft.com/office/drawing/2014/main" id="{C1558178-949A-EB41-99DB-211835F61B1D}"/>
                </a:ext>
              </a:extLst>
            </p:cNvPr>
            <p:cNvSpPr/>
            <p:nvPr/>
          </p:nvSpPr>
          <p:spPr>
            <a:xfrm>
              <a:off x="5443870" y="5871783"/>
              <a:ext cx="457200" cy="428466"/>
            </a:xfrm>
            <a:prstGeom prst="ellipse">
              <a:avLst/>
            </a:prstGeom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2" name="Graphic 41" descr="Arrow: Straight">
              <a:hlinkClick r:id="rId11" action="ppaction://hlinksldjump"/>
              <a:extLst>
                <a:ext uri="{FF2B5EF4-FFF2-40B4-BE49-F238E27FC236}">
                  <a16:creationId xmlns:a16="http://schemas.microsoft.com/office/drawing/2014/main" id="{FBEBFF5C-6CCF-7E4E-8601-27024E64FE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5495510" y="5819585"/>
              <a:ext cx="811119" cy="543292"/>
            </a:xfrm>
            <a:prstGeom prst="rect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</p:pic>
      </p:grpSp>
      <p:sp>
        <p:nvSpPr>
          <p:cNvPr id="26" name="Rectangle 25">
            <a:hlinkClick r:id="rId14" action="ppaction://hlinksldjump"/>
            <a:extLst>
              <a:ext uri="{FF2B5EF4-FFF2-40B4-BE49-F238E27FC236}">
                <a16:creationId xmlns:a16="http://schemas.microsoft.com/office/drawing/2014/main" id="{FC07DF1D-B3AB-6C4D-810D-C17821A79867}"/>
              </a:ext>
            </a:extLst>
          </p:cNvPr>
          <p:cNvSpPr/>
          <p:nvPr/>
        </p:nvSpPr>
        <p:spPr>
          <a:xfrm>
            <a:off x="642096" y="2499367"/>
            <a:ext cx="16957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Invisible Water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57D6337-4698-8948-A46F-126BB0429886}"/>
              </a:ext>
            </a:extLst>
          </p:cNvPr>
          <p:cNvSpPr/>
          <p:nvPr/>
        </p:nvSpPr>
        <p:spPr>
          <a:xfrm>
            <a:off x="642096" y="3207253"/>
            <a:ext cx="20484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Today’s ET Models</a:t>
            </a:r>
          </a:p>
        </p:txBody>
      </p:sp>
      <p:sp>
        <p:nvSpPr>
          <p:cNvPr id="28" name="Rectangle 27">
            <a:hlinkClick r:id="rId11" action="ppaction://hlinksldjump"/>
            <a:extLst>
              <a:ext uri="{FF2B5EF4-FFF2-40B4-BE49-F238E27FC236}">
                <a16:creationId xmlns:a16="http://schemas.microsoft.com/office/drawing/2014/main" id="{FA72464A-B953-9143-A24E-B86E57A1E022}"/>
              </a:ext>
            </a:extLst>
          </p:cNvPr>
          <p:cNvSpPr/>
          <p:nvPr/>
        </p:nvSpPr>
        <p:spPr>
          <a:xfrm>
            <a:off x="642096" y="5318847"/>
            <a:ext cx="2140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Learn More</a:t>
            </a:r>
          </a:p>
        </p:txBody>
      </p:sp>
      <p:sp>
        <p:nvSpPr>
          <p:cNvPr id="29" name="Rectangle 28">
            <a:hlinkClick r:id="rId11" action="ppaction://hlinksldjump"/>
            <a:extLst>
              <a:ext uri="{FF2B5EF4-FFF2-40B4-BE49-F238E27FC236}">
                <a16:creationId xmlns:a16="http://schemas.microsoft.com/office/drawing/2014/main" id="{70972733-9EC9-F641-AE71-1971E4858127}"/>
              </a:ext>
            </a:extLst>
          </p:cNvPr>
          <p:cNvSpPr/>
          <p:nvPr/>
        </p:nvSpPr>
        <p:spPr>
          <a:xfrm>
            <a:off x="133344" y="5217685"/>
            <a:ext cx="7138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05</a:t>
            </a:r>
          </a:p>
        </p:txBody>
      </p:sp>
      <p:sp>
        <p:nvSpPr>
          <p:cNvPr id="30" name="Rectangle 29">
            <a:hlinkClick r:id="rId14" action="ppaction://hlinksldjump"/>
            <a:extLst>
              <a:ext uri="{FF2B5EF4-FFF2-40B4-BE49-F238E27FC236}">
                <a16:creationId xmlns:a16="http://schemas.microsoft.com/office/drawing/2014/main" id="{B4647457-A13C-9741-928A-DF5647A48CE9}"/>
              </a:ext>
            </a:extLst>
          </p:cNvPr>
          <p:cNvSpPr/>
          <p:nvPr/>
        </p:nvSpPr>
        <p:spPr>
          <a:xfrm>
            <a:off x="133344" y="2400260"/>
            <a:ext cx="7138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>
                    <a:alpha val="8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01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276463B-151E-4A49-8D05-D1AC7F661F4F}"/>
              </a:ext>
            </a:extLst>
          </p:cNvPr>
          <p:cNvSpPr/>
          <p:nvPr/>
        </p:nvSpPr>
        <p:spPr>
          <a:xfrm>
            <a:off x="133344" y="3102276"/>
            <a:ext cx="7138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>
                    <a:alpha val="8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02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20E67C4-6631-C04D-AD28-EF4EA27355AD}"/>
              </a:ext>
            </a:extLst>
          </p:cNvPr>
          <p:cNvSpPr/>
          <p:nvPr/>
        </p:nvSpPr>
        <p:spPr>
          <a:xfrm>
            <a:off x="591166" y="71204"/>
            <a:ext cx="231063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tx2">
                    <a:alpha val="2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Alison Prior &amp; </a:t>
            </a:r>
            <a:br>
              <a:rPr lang="en-US" sz="1600" dirty="0">
                <a:solidFill>
                  <a:schemeClr val="tx2">
                    <a:alpha val="2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600" dirty="0">
                <a:solidFill>
                  <a:schemeClr val="tx2">
                    <a:alpha val="2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Prof. Iain-Colin Prentice</a:t>
            </a:r>
          </a:p>
        </p:txBody>
      </p:sp>
      <p:sp>
        <p:nvSpPr>
          <p:cNvPr id="37" name="Rectangle 36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785F79FC-A850-B948-AB39-F0E97ACA5BD1}"/>
              </a:ext>
            </a:extLst>
          </p:cNvPr>
          <p:cNvSpPr/>
          <p:nvPr/>
        </p:nvSpPr>
        <p:spPr>
          <a:xfrm>
            <a:off x="155562" y="976866"/>
            <a:ext cx="325904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>
                    <a:alpha val="2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Coupling the Carbon </a:t>
            </a:r>
            <a:br>
              <a:rPr lang="en-US" sz="2400" dirty="0">
                <a:solidFill>
                  <a:schemeClr val="bg1">
                    <a:alpha val="2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400" dirty="0">
                <a:solidFill>
                  <a:schemeClr val="bg1">
                    <a:alpha val="2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&amp; Water Cycles</a:t>
            </a:r>
          </a:p>
        </p:txBody>
      </p:sp>
      <p:sp>
        <p:nvSpPr>
          <p:cNvPr id="38" name="Rectangle 37">
            <a:hlinkClick r:id="rId15" action="ppaction://hlinksldjump"/>
            <a:extLst>
              <a:ext uri="{FF2B5EF4-FFF2-40B4-BE49-F238E27FC236}">
                <a16:creationId xmlns:a16="http://schemas.microsoft.com/office/drawing/2014/main" id="{C2149F47-B617-0144-B178-99B5C77D9B4E}"/>
              </a:ext>
            </a:extLst>
          </p:cNvPr>
          <p:cNvSpPr/>
          <p:nvPr/>
        </p:nvSpPr>
        <p:spPr>
          <a:xfrm>
            <a:off x="642096" y="3909269"/>
            <a:ext cx="24048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Plant Perspective</a:t>
            </a:r>
          </a:p>
        </p:txBody>
      </p:sp>
      <p:sp>
        <p:nvSpPr>
          <p:cNvPr id="43" name="Rectangle 42">
            <a:hlinkClick r:id="rId15" action="ppaction://hlinksldjump"/>
            <a:extLst>
              <a:ext uri="{FF2B5EF4-FFF2-40B4-BE49-F238E27FC236}">
                <a16:creationId xmlns:a16="http://schemas.microsoft.com/office/drawing/2014/main" id="{BCB2740A-64D9-984C-B434-E868704DD7E2}"/>
              </a:ext>
            </a:extLst>
          </p:cNvPr>
          <p:cNvSpPr/>
          <p:nvPr/>
        </p:nvSpPr>
        <p:spPr>
          <a:xfrm>
            <a:off x="133344" y="3808104"/>
            <a:ext cx="7138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>
                    <a:alpha val="8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03</a:t>
            </a:r>
          </a:p>
        </p:txBody>
      </p:sp>
      <p:sp>
        <p:nvSpPr>
          <p:cNvPr id="44" name="Rectangle 43">
            <a:hlinkClick r:id="rId16" action="ppaction://hlinksldjump"/>
            <a:extLst>
              <a:ext uri="{FF2B5EF4-FFF2-40B4-BE49-F238E27FC236}">
                <a16:creationId xmlns:a16="http://schemas.microsoft.com/office/drawing/2014/main" id="{0627249B-66D0-9A4B-8BD8-A9A2AC5F779F}"/>
              </a:ext>
            </a:extLst>
          </p:cNvPr>
          <p:cNvSpPr/>
          <p:nvPr/>
        </p:nvSpPr>
        <p:spPr>
          <a:xfrm>
            <a:off x="642096" y="4616993"/>
            <a:ext cx="15524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Initial Results</a:t>
            </a:r>
          </a:p>
        </p:txBody>
      </p:sp>
      <p:sp>
        <p:nvSpPr>
          <p:cNvPr id="49" name="Rectangle 48">
            <a:hlinkClick r:id="rId16" action="ppaction://hlinksldjump"/>
            <a:extLst>
              <a:ext uri="{FF2B5EF4-FFF2-40B4-BE49-F238E27FC236}">
                <a16:creationId xmlns:a16="http://schemas.microsoft.com/office/drawing/2014/main" id="{6CDA6DE7-9B80-4840-8809-4BD998E3BB8A}"/>
              </a:ext>
            </a:extLst>
          </p:cNvPr>
          <p:cNvSpPr/>
          <p:nvPr/>
        </p:nvSpPr>
        <p:spPr>
          <a:xfrm>
            <a:off x="133344" y="4512016"/>
            <a:ext cx="7138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>
                    <a:alpha val="8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04</a:t>
            </a:r>
          </a:p>
        </p:txBody>
      </p:sp>
    </p:spTree>
    <p:extLst>
      <p:ext uri="{BB962C8B-B14F-4D97-AF65-F5344CB8AC3E}">
        <p14:creationId xmlns:p14="http://schemas.microsoft.com/office/powerpoint/2010/main" val="9025494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387BEB6E-6BEE-3044-B4D1-5FFD3D57AB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47" y="6220303"/>
            <a:ext cx="2045085" cy="5381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6DEF8D4-76FF-EE43-ACE7-0F669150497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862" t="9470" r="19436" b="41330"/>
          <a:stretch/>
        </p:blipFill>
        <p:spPr>
          <a:xfrm>
            <a:off x="11260872" y="6146974"/>
            <a:ext cx="833120" cy="633494"/>
          </a:xfrm>
          <a:prstGeom prst="rect">
            <a:avLst/>
          </a:prstGeom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EF2DBF24-1832-9242-98FE-56C5E6E16E93}"/>
              </a:ext>
            </a:extLst>
          </p:cNvPr>
          <p:cNvSpPr/>
          <p:nvPr/>
        </p:nvSpPr>
        <p:spPr>
          <a:xfrm>
            <a:off x="4457095" y="1354722"/>
            <a:ext cx="5826981" cy="1759817"/>
          </a:xfrm>
          <a:prstGeom prst="rect">
            <a:avLst/>
          </a:prstGeom>
          <a:solidFill>
            <a:schemeClr val="bg1">
              <a:lumMod val="95000"/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6" name="矩形 16">
            <a:extLst>
              <a:ext uri="{FF2B5EF4-FFF2-40B4-BE49-F238E27FC236}">
                <a16:creationId xmlns:a16="http://schemas.microsoft.com/office/drawing/2014/main" id="{F3E4342A-FC23-9E42-9FD8-23E693B35F40}"/>
              </a:ext>
            </a:extLst>
          </p:cNvPr>
          <p:cNvSpPr/>
          <p:nvPr/>
        </p:nvSpPr>
        <p:spPr>
          <a:xfrm>
            <a:off x="4457095" y="3255623"/>
            <a:ext cx="5826981" cy="607508"/>
          </a:xfrm>
          <a:prstGeom prst="rect">
            <a:avLst/>
          </a:prstGeom>
          <a:solidFill>
            <a:schemeClr val="bg1">
              <a:lumMod val="95000"/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47E68443-99C2-5248-8454-84998DAFA381}"/>
                  </a:ext>
                </a:extLst>
              </p:cNvPr>
              <p:cNvSpPr txBox="1"/>
              <p:nvPr/>
            </p:nvSpPr>
            <p:spPr>
              <a:xfrm>
                <a:off x="4264399" y="2201070"/>
                <a:ext cx="5951868" cy="72141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l-G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Γ</m:t>
                              </m:r>
                            </m:e>
                            <m:sup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d>
                            <m:dPr>
                              <m:begChr m:val="{"/>
                              <m:endChr m:val="}"/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sub>
                              </m:sSub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+2</m:t>
                              </m:r>
                              <m:sSup>
                                <m:sSup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Γ</m:t>
                                  </m:r>
                                </m:e>
                                <m:sup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p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+3</m:t>
                              </m:r>
                              <m:sSup>
                                <m:sSup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Γ</m:t>
                                  </m:r>
                                </m:e>
                                <m:sup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p>
                              <m:rad>
                                <m:radPr>
                                  <m:degHide m:val="on"/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  <m:t>1.6</m:t>
                                      </m:r>
                                      <m:sSup>
                                        <m:sSupPr>
                                          <m:ctrlPr>
                                            <a:rPr lang="en-GB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GB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∙</m:t>
                                          </m:r>
                                          <m:r>
                                            <a:rPr lang="en-GB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𝜂</m:t>
                                          </m:r>
                                        </m:e>
                                        <m:sup>
                                          <m:r>
                                            <a:rPr lang="en-GB" i="1">
                                              <a:latin typeface="Cambria Math" panose="02040503050406030204" pitchFamily="18" charset="0"/>
                                            </a:rPr>
                                            <m:t>∗</m:t>
                                          </m:r>
                                        </m:sup>
                                      </m:sSup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∙</m:t>
                                      </m:r>
                                      <m:sSup>
                                        <m:sSupPr>
                                          <m:ctrlPr>
                                            <a:rPr lang="en-GB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sSub>
                                            <m:sSubPr>
                                              <m:ctrlPr>
                                                <a:rPr lang="en-GB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GB" i="1">
                                                  <a:latin typeface="Cambria Math" panose="02040503050406030204" pitchFamily="18" charset="0"/>
                                                </a:rPr>
                                                <m:t>𝐷</m:t>
                                              </m:r>
                                            </m:e>
                                            <m:sub>
                                              <m:r>
                                                <a:rPr lang="en-GB" i="1">
                                                  <a:latin typeface="Cambria Math" panose="02040503050406030204" pitchFamily="18" charset="0"/>
                                                </a:rPr>
                                                <m:t>0</m:t>
                                              </m:r>
                                            </m:sub>
                                          </m:sSub>
                                          <m:sSup>
                                            <m:sSupPr>
                                              <m:ctrlPr>
                                                <a:rPr lang="en-GB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GB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∙</m:t>
                                              </m:r>
                                              <m:r>
                                                <a:rPr lang="en-GB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𝛽</m:t>
                                              </m:r>
                                            </m:e>
                                            <m:sup>
                                              <m:r>
                                                <a:rPr lang="en-GB" i="1">
                                                  <a:latin typeface="Cambria Math" panose="02040503050406030204" pitchFamily="18" charset="0"/>
                                                </a:rPr>
                                                <m:t>−1</m:t>
                                              </m:r>
                                            </m:sup>
                                          </m:sSup>
                                          <m:d>
                                            <m:dPr>
                                              <m:ctrlPr>
                                                <a:rPr lang="en-GB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GB" i="1">
                                                  <a:latin typeface="Cambria Math" panose="02040503050406030204" pitchFamily="18" charset="0"/>
                                                </a:rPr>
                                                <m:t>𝐾</m:t>
                                              </m:r>
                                              <m:r>
                                                <a:rPr lang="en-GB" i="1">
                                                  <a:latin typeface="Cambria Math" panose="02040503050406030204" pitchFamily="18" charset="0"/>
                                                </a:rPr>
                                                <m:t>+</m:t>
                                              </m:r>
                                              <m:sSup>
                                                <m:sSupPr>
                                                  <m:ctrlPr>
                                                    <a:rPr lang="en-GB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pPr>
                                                <m:e>
                                                  <m:r>
                                                    <m:rPr>
                                                      <m:sty m:val="p"/>
                                                    </m:rPr>
                                                    <a:rPr lang="el-GR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Γ</m:t>
                                                  </m:r>
                                                </m:e>
                                                <m:sup>
                                                  <m:r>
                                                    <a:rPr lang="en-GB" i="1">
                                                      <a:latin typeface="Cambria Math" panose="02040503050406030204" pitchFamily="18" charset="0"/>
                                                    </a:rPr>
                                                    <m:t>∗</m:t>
                                                  </m:r>
                                                </m:sup>
                                              </m:sSup>
                                            </m:e>
                                          </m:d>
                                        </m:e>
                                        <m:sup>
                                          <m:r>
                                            <a:rPr lang="en-GB" i="1">
                                              <a:latin typeface="Cambria Math" panose="02040503050406030204" pitchFamily="18" charset="0"/>
                                            </a:rPr>
                                            <m:t>−1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</m:rad>
                            </m:e>
                          </m:d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47E68443-99C2-5248-8454-84998DAFA3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4399" y="2201070"/>
                <a:ext cx="5951868" cy="721416"/>
              </a:xfrm>
              <a:prstGeom prst="rect">
                <a:avLst/>
              </a:prstGeom>
              <a:blipFill>
                <a:blip r:embed="rId5"/>
                <a:stretch>
                  <a:fillRect t="-1724" b="-34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2B56AF59-8E60-6441-B3C5-547E27539A97}"/>
                  </a:ext>
                </a:extLst>
              </p:cNvPr>
              <p:cNvSpPr/>
              <p:nvPr/>
            </p:nvSpPr>
            <p:spPr>
              <a:xfrm>
                <a:off x="3909908" y="885252"/>
                <a:ext cx="464838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GB" sz="2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𝑮𝑷𝑷</m:t>
                      </m:r>
                      <m:r>
                        <a:rPr lang="en-GB" sz="2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r>
                        <a:rPr lang="en-GB" sz="2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𝑰𝑷𝑨𝑹</m:t>
                      </m:r>
                      <m:r>
                        <a:rPr lang="en-GB" sz="2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GB" sz="2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𝒇𝑨𝑷𝑨𝑹</m:t>
                      </m:r>
                      <m:r>
                        <a:rPr lang="en-GB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b>
                        <m:sSubPr>
                          <m:ctrlPr>
                            <a:rPr lang="en-GB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𝑳𝑼𝑬</m:t>
                          </m:r>
                        </m:e>
                        <m:sub>
                          <m:r>
                            <a:rPr lang="en-GB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𝒎𝒂𝒙</m:t>
                          </m:r>
                        </m:sub>
                      </m:sSub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2B56AF59-8E60-6441-B3C5-547E27539A9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9908" y="885252"/>
                <a:ext cx="4648388" cy="461665"/>
              </a:xfrm>
              <a:prstGeom prst="rect">
                <a:avLst/>
              </a:prstGeom>
              <a:blipFill>
                <a:blip r:embed="rId6"/>
                <a:stretch>
                  <a:fillRect l="-272" b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2" name="Group 31">
            <a:extLst>
              <a:ext uri="{FF2B5EF4-FFF2-40B4-BE49-F238E27FC236}">
                <a16:creationId xmlns:a16="http://schemas.microsoft.com/office/drawing/2014/main" id="{6068FD14-62FE-344A-BB49-D170BDB08A1C}"/>
              </a:ext>
            </a:extLst>
          </p:cNvPr>
          <p:cNvGrpSpPr/>
          <p:nvPr/>
        </p:nvGrpSpPr>
        <p:grpSpPr>
          <a:xfrm>
            <a:off x="13559" y="-13313"/>
            <a:ext cx="12192000" cy="914400"/>
            <a:chOff x="0" y="-31580"/>
            <a:chExt cx="12192000" cy="914400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AD0A015D-6FEF-7646-B38E-378987F484CF}"/>
                </a:ext>
              </a:extLst>
            </p:cNvPr>
            <p:cNvSpPr/>
            <p:nvPr/>
          </p:nvSpPr>
          <p:spPr>
            <a:xfrm>
              <a:off x="0" y="0"/>
              <a:ext cx="12192000" cy="773386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</p:spPr>
          <p:style>
            <a:lnRef idx="1">
              <a:schemeClr val="dk1"/>
            </a:lnRef>
            <a:fillRef idx="1001">
              <a:schemeClr val="lt2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 Placeholder 4">
              <a:extLst>
                <a:ext uri="{FF2B5EF4-FFF2-40B4-BE49-F238E27FC236}">
                  <a16:creationId xmlns:a16="http://schemas.microsoft.com/office/drawing/2014/main" id="{1D98579A-45C7-134E-93EB-06D6BE8E2E26}"/>
                </a:ext>
              </a:extLst>
            </p:cNvPr>
            <p:cNvSpPr txBox="1">
              <a:spLocks/>
            </p:cNvSpPr>
            <p:nvPr/>
          </p:nvSpPr>
          <p:spPr>
            <a:xfrm>
              <a:off x="3517574" y="-31580"/>
              <a:ext cx="8227809" cy="9144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marL="182880" indent="-182880" algn="l" defTabSz="914400" rtl="0" eaLnBrk="1" latinLnBrk="0" hangingPunct="1">
                <a:lnSpc>
                  <a:spcPct val="90000"/>
                </a:lnSpc>
                <a:spcBef>
                  <a:spcPts val="1200"/>
                </a:spcBef>
                <a:buClr>
                  <a:schemeClr val="accent1"/>
                </a:buClr>
                <a:buFont typeface="Wingdings 2" pitchFamily="18" charset="2"/>
                <a:buChar char="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182880" algn="l" defTabSz="914400" rtl="0" eaLnBrk="1" latinLnBrk="0" hangingPunct="1">
                <a:lnSpc>
                  <a:spcPct val="90000"/>
                </a:lnSpc>
                <a:spcBef>
                  <a:spcPts val="250"/>
                </a:spcBef>
                <a:spcAft>
                  <a:spcPts val="25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182880" algn="l" defTabSz="914400" rtl="0" eaLnBrk="1" latinLnBrk="0" hangingPunct="1">
                <a:lnSpc>
                  <a:spcPct val="90000"/>
                </a:lnSpc>
                <a:spcBef>
                  <a:spcPts val="250"/>
                </a:spcBef>
                <a:spcAft>
                  <a:spcPts val="25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6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182880" algn="l" defTabSz="914400" rtl="0" eaLnBrk="1" latinLnBrk="0" hangingPunct="1">
                <a:lnSpc>
                  <a:spcPct val="90000"/>
                </a:lnSpc>
                <a:spcBef>
                  <a:spcPts val="250"/>
                </a:spcBef>
                <a:spcAft>
                  <a:spcPts val="25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182880" algn="l" defTabSz="914400" rtl="0" eaLnBrk="1" latinLnBrk="0" hangingPunct="1">
                <a:lnSpc>
                  <a:spcPct val="90000"/>
                </a:lnSpc>
                <a:spcBef>
                  <a:spcPts val="250"/>
                </a:spcBef>
                <a:spcAft>
                  <a:spcPts val="25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250"/>
                </a:spcBef>
                <a:spcAft>
                  <a:spcPts val="25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250"/>
                </a:spcBef>
                <a:spcAft>
                  <a:spcPts val="25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250"/>
                </a:spcBef>
                <a:spcAft>
                  <a:spcPts val="25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250"/>
                </a:spcBef>
                <a:spcAft>
                  <a:spcPts val="25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2800" b="1" dirty="0"/>
                <a:t>P Model</a:t>
              </a:r>
              <a:r>
                <a:rPr lang="en-US" sz="2800" dirty="0"/>
                <a:t>: The Algorithm</a:t>
              </a:r>
            </a:p>
          </p:txBody>
        </p:sp>
        <p:sp>
          <p:nvSpPr>
            <p:cNvPr id="35" name="Parallelogram 34">
              <a:extLst>
                <a:ext uri="{FF2B5EF4-FFF2-40B4-BE49-F238E27FC236}">
                  <a16:creationId xmlns:a16="http://schemas.microsoft.com/office/drawing/2014/main" id="{5B222424-29D3-5444-8264-325425C7BB12}"/>
                </a:ext>
              </a:extLst>
            </p:cNvPr>
            <p:cNvSpPr/>
            <p:nvPr/>
          </p:nvSpPr>
          <p:spPr>
            <a:xfrm flipH="1">
              <a:off x="21266" y="0"/>
              <a:ext cx="3414604" cy="773385"/>
            </a:xfrm>
            <a:prstGeom prst="parallelogram">
              <a:avLst>
                <a:gd name="adj" fmla="val 65129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6" name="矩形 14">
            <a:extLst>
              <a:ext uri="{FF2B5EF4-FFF2-40B4-BE49-F238E27FC236}">
                <a16:creationId xmlns:a16="http://schemas.microsoft.com/office/drawing/2014/main" id="{23ADE119-B7BD-A54F-9393-87FD00A84438}"/>
              </a:ext>
            </a:extLst>
          </p:cNvPr>
          <p:cNvSpPr/>
          <p:nvPr/>
        </p:nvSpPr>
        <p:spPr>
          <a:xfrm rot="16200000">
            <a:off x="3306570" y="1964010"/>
            <a:ext cx="1759816" cy="541236"/>
          </a:xfrm>
          <a:prstGeom prst="rect">
            <a:avLst/>
          </a:prstGeom>
          <a:solidFill>
            <a:schemeClr val="bg1">
              <a:lumMod val="85000"/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GB" altLang="zh-CN" b="1" dirty="0"/>
              <a:t>C3</a:t>
            </a:r>
          </a:p>
        </p:txBody>
      </p:sp>
      <p:sp>
        <p:nvSpPr>
          <p:cNvPr id="38" name="矩形 14">
            <a:extLst>
              <a:ext uri="{FF2B5EF4-FFF2-40B4-BE49-F238E27FC236}">
                <a16:creationId xmlns:a16="http://schemas.microsoft.com/office/drawing/2014/main" id="{ECCBFF2A-D276-4B4C-8EF1-F7447F410558}"/>
              </a:ext>
            </a:extLst>
          </p:cNvPr>
          <p:cNvSpPr/>
          <p:nvPr/>
        </p:nvSpPr>
        <p:spPr>
          <a:xfrm rot="16200000">
            <a:off x="3882722" y="3285714"/>
            <a:ext cx="607508" cy="541236"/>
          </a:xfrm>
          <a:prstGeom prst="rect">
            <a:avLst/>
          </a:prstGeom>
          <a:solidFill>
            <a:schemeClr val="bg1">
              <a:lumMod val="85000"/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GB" altLang="zh-CN" b="1" dirty="0"/>
              <a:t>C4</a:t>
            </a:r>
            <a:endParaRPr kumimoji="1"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70E0BF5A-C563-9446-B328-881D0CF46989}"/>
                  </a:ext>
                </a:extLst>
              </p:cNvPr>
              <p:cNvSpPr/>
              <p:nvPr/>
            </p:nvSpPr>
            <p:spPr>
              <a:xfrm>
                <a:off x="8386664" y="3384908"/>
                <a:ext cx="182960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GB" i="1">
                          <a:latin typeface="Cambria Math" panose="02040503050406030204" pitchFamily="18" charset="0"/>
                        </a:rPr>
                        <m:t>𝐺𝑃𝑃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GB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GB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𝑎𝑏𝑠</m:t>
                          </m:r>
                        </m:sub>
                      </m:sSub>
                      <m:r>
                        <a:rPr lang="en-GB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GB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GB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70E0BF5A-C563-9446-B328-881D0CF4698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6664" y="3384908"/>
                <a:ext cx="1829603" cy="369332"/>
              </a:xfrm>
              <a:prstGeom prst="rect">
                <a:avLst/>
              </a:prstGeom>
              <a:blipFill>
                <a:blip r:embed="rId7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8" name="Group 67">
            <a:extLst>
              <a:ext uri="{FF2B5EF4-FFF2-40B4-BE49-F238E27FC236}">
                <a16:creationId xmlns:a16="http://schemas.microsoft.com/office/drawing/2014/main" id="{CC2DEEB6-57FB-E140-9930-A6888D7C4A6B}"/>
              </a:ext>
            </a:extLst>
          </p:cNvPr>
          <p:cNvGrpSpPr/>
          <p:nvPr/>
        </p:nvGrpSpPr>
        <p:grpSpPr>
          <a:xfrm>
            <a:off x="10619662" y="259009"/>
            <a:ext cx="913821" cy="789568"/>
            <a:chOff x="5392808" y="5573309"/>
            <a:chExt cx="913821" cy="789568"/>
          </a:xfrm>
        </p:grpSpPr>
        <p:sp>
          <p:nvSpPr>
            <p:cNvPr id="69" name="Rectangle 68">
              <a:hlinkClick r:id="rId8" action="ppaction://hlinksldjump"/>
              <a:extLst>
                <a:ext uri="{FF2B5EF4-FFF2-40B4-BE49-F238E27FC236}">
                  <a16:creationId xmlns:a16="http://schemas.microsoft.com/office/drawing/2014/main" id="{CA4192E7-2950-A840-A08E-9A67F6FC51F8}"/>
                </a:ext>
              </a:extLst>
            </p:cNvPr>
            <p:cNvSpPr/>
            <p:nvPr/>
          </p:nvSpPr>
          <p:spPr>
            <a:xfrm>
              <a:off x="5392808" y="5573309"/>
              <a:ext cx="853119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Avenir Light" panose="020B0402020203020204" pitchFamily="34" charset="77"/>
                  <a:ea typeface="Meiryo" panose="020B0604030504040204" pitchFamily="34" charset="-128"/>
                </a:rPr>
                <a:t>Go back</a:t>
              </a:r>
              <a:endParaRPr lang="en-US" sz="1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70" name="Oval 69">
              <a:hlinkClick r:id="rId8" action="ppaction://hlinksldjump"/>
              <a:extLst>
                <a:ext uri="{FF2B5EF4-FFF2-40B4-BE49-F238E27FC236}">
                  <a16:creationId xmlns:a16="http://schemas.microsoft.com/office/drawing/2014/main" id="{5B06ED94-FB74-574A-ABCE-813170A39529}"/>
                </a:ext>
              </a:extLst>
            </p:cNvPr>
            <p:cNvSpPr/>
            <p:nvPr/>
          </p:nvSpPr>
          <p:spPr>
            <a:xfrm>
              <a:off x="5443870" y="5871783"/>
              <a:ext cx="457200" cy="428466"/>
            </a:xfrm>
            <a:prstGeom prst="ellipse">
              <a:avLst/>
            </a:prstGeom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1" name="Graphic 70" descr="Arrow: Straight">
              <a:hlinkClick r:id="rId8" action="ppaction://hlinksldjump"/>
              <a:extLst>
                <a:ext uri="{FF2B5EF4-FFF2-40B4-BE49-F238E27FC236}">
                  <a16:creationId xmlns:a16="http://schemas.microsoft.com/office/drawing/2014/main" id="{E5B5610E-3535-A946-B6F2-9EF34307C1F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5495510" y="5819585"/>
              <a:ext cx="811119" cy="543292"/>
            </a:xfrm>
            <a:prstGeom prst="rect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</p:pic>
      </p:grpSp>
      <p:sp>
        <p:nvSpPr>
          <p:cNvPr id="96" name="Rectangle 95">
            <a:extLst>
              <a:ext uri="{FF2B5EF4-FFF2-40B4-BE49-F238E27FC236}">
                <a16:creationId xmlns:a16="http://schemas.microsoft.com/office/drawing/2014/main" id="{61B32668-480A-1D4A-B5D9-5668269C7E35}"/>
              </a:ext>
            </a:extLst>
          </p:cNvPr>
          <p:cNvSpPr/>
          <p:nvPr/>
        </p:nvSpPr>
        <p:spPr>
          <a:xfrm>
            <a:off x="7370585" y="5442799"/>
            <a:ext cx="43889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b="1" dirty="0"/>
              <a:t>See:  </a:t>
            </a:r>
            <a:r>
              <a:rPr lang="en-US" sz="1200" dirty="0"/>
              <a:t>Han </a:t>
            </a:r>
            <a:r>
              <a:rPr lang="en-US" sz="1200" i="1" dirty="0"/>
              <a:t>et al.</a:t>
            </a:r>
            <a:r>
              <a:rPr lang="en-US" sz="1200" dirty="0"/>
              <a:t> (2017) </a:t>
            </a:r>
            <a:r>
              <a:rPr lang="en-GB" sz="1200" dirty="0"/>
              <a:t>Towards a universal model for carbon dioxide uptake by plants. </a:t>
            </a:r>
            <a:r>
              <a:rPr lang="en-GB" sz="1200" i="1" dirty="0"/>
              <a:t>Nature Plants </a:t>
            </a:r>
            <a:r>
              <a:rPr lang="en-GB" sz="1200" dirty="0"/>
              <a:t>volume 3, pages 734–741.  </a:t>
            </a:r>
            <a:r>
              <a:rPr lang="en-GB" sz="1200" dirty="0">
                <a:hlinkClick r:id="rId11"/>
              </a:rPr>
              <a:t>https://www.nature.com/articles/s41477-017-0006-8</a:t>
            </a:r>
            <a:endParaRPr lang="en-GB" sz="1200" dirty="0"/>
          </a:p>
        </p:txBody>
      </p:sp>
      <p:sp>
        <p:nvSpPr>
          <p:cNvPr id="97" name="Rounded Rectangle 96">
            <a:hlinkClick r:id="rId12" action="ppaction://hlinksldjump"/>
            <a:extLst>
              <a:ext uri="{FF2B5EF4-FFF2-40B4-BE49-F238E27FC236}">
                <a16:creationId xmlns:a16="http://schemas.microsoft.com/office/drawing/2014/main" id="{0312B0BC-3B73-2C4D-82E8-8EF089CB882A}"/>
              </a:ext>
            </a:extLst>
          </p:cNvPr>
          <p:cNvSpPr/>
          <p:nvPr/>
        </p:nvSpPr>
        <p:spPr>
          <a:xfrm>
            <a:off x="3548574" y="5467159"/>
            <a:ext cx="1374823" cy="59761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Rectangle 98">
            <a:hlinkClick r:id="rId12" action="ppaction://hlinksldjump"/>
            <a:extLst>
              <a:ext uri="{FF2B5EF4-FFF2-40B4-BE49-F238E27FC236}">
                <a16:creationId xmlns:a16="http://schemas.microsoft.com/office/drawing/2014/main" id="{5723287F-AB56-F74F-94FC-0402E5FF131E}"/>
              </a:ext>
            </a:extLst>
          </p:cNvPr>
          <p:cNvSpPr/>
          <p:nvPr/>
        </p:nvSpPr>
        <p:spPr>
          <a:xfrm>
            <a:off x="3530398" y="5532031"/>
            <a:ext cx="92525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100" dirty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Example</a:t>
            </a:r>
            <a:br>
              <a:rPr lang="en-US" sz="1100" dirty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100" dirty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GPP Results</a:t>
            </a:r>
          </a:p>
        </p:txBody>
      </p:sp>
      <p:pic>
        <p:nvPicPr>
          <p:cNvPr id="101" name="Graphic 100" descr="Earth globe: Africa and Europe">
            <a:hlinkClick r:id="rId12" action="ppaction://hlinksldjump"/>
            <a:extLst>
              <a:ext uri="{FF2B5EF4-FFF2-40B4-BE49-F238E27FC236}">
                <a16:creationId xmlns:a16="http://schemas.microsoft.com/office/drawing/2014/main" id="{9530F0EE-8BC5-864B-AD63-D7CFD211846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385378" y="5505886"/>
            <a:ext cx="483176" cy="483176"/>
          </a:xfrm>
          <a:prstGeom prst="rect">
            <a:avLst/>
          </a:prstGeom>
        </p:spPr>
      </p:pic>
      <p:pic>
        <p:nvPicPr>
          <p:cNvPr id="103" name="Graphic 102" descr="Right pointing backhand index ">
            <a:extLst>
              <a:ext uri="{FF2B5EF4-FFF2-40B4-BE49-F238E27FC236}">
                <a16:creationId xmlns:a16="http://schemas.microsoft.com/office/drawing/2014/main" id="{0EE538D5-03AA-2244-BC93-DD4145522097}"/>
              </a:ext>
            </a:extLst>
          </p:cNvPr>
          <p:cNvPicPr>
            <a:picLocks noChangeAspect="1"/>
          </p:cNvPicPr>
          <p:nvPr/>
        </p:nvPicPr>
        <p:blipFill>
          <a:blip r:embed="rId15">
            <a:alphaModFix/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18982983" flipH="1">
            <a:off x="6541242" y="5183421"/>
            <a:ext cx="333448" cy="364759"/>
          </a:xfrm>
          <a:prstGeom prst="rect">
            <a:avLst/>
          </a:prstGeom>
        </p:spPr>
      </p:pic>
      <p:sp>
        <p:nvSpPr>
          <p:cNvPr id="104" name="Rounded Rectangle 103">
            <a:hlinkClick r:id="rId17" action="ppaction://hlinksldjump"/>
            <a:extLst>
              <a:ext uri="{FF2B5EF4-FFF2-40B4-BE49-F238E27FC236}">
                <a16:creationId xmlns:a16="http://schemas.microsoft.com/office/drawing/2014/main" id="{ED7AB3D6-C1A8-B547-AD96-F350C04CB4AB}"/>
              </a:ext>
            </a:extLst>
          </p:cNvPr>
          <p:cNvSpPr/>
          <p:nvPr/>
        </p:nvSpPr>
        <p:spPr>
          <a:xfrm>
            <a:off x="5109722" y="5467160"/>
            <a:ext cx="1374823" cy="597612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>
            <a:hlinkClick r:id="rId17" action="ppaction://hlinksldjump"/>
            <a:extLst>
              <a:ext uri="{FF2B5EF4-FFF2-40B4-BE49-F238E27FC236}">
                <a16:creationId xmlns:a16="http://schemas.microsoft.com/office/drawing/2014/main" id="{E7CD5345-8FC9-7545-B0F8-5A62EB50D604}"/>
              </a:ext>
            </a:extLst>
          </p:cNvPr>
          <p:cNvSpPr/>
          <p:nvPr/>
        </p:nvSpPr>
        <p:spPr>
          <a:xfrm>
            <a:off x="5168784" y="5567989"/>
            <a:ext cx="84670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100" dirty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Required </a:t>
            </a:r>
            <a:br>
              <a:rPr lang="en-US" sz="1100" dirty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100" dirty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Input Data</a:t>
            </a:r>
          </a:p>
        </p:txBody>
      </p:sp>
      <p:pic>
        <p:nvPicPr>
          <p:cNvPr id="106" name="Graphic 105" descr="Decision chart">
            <a:hlinkClick r:id="rId17" action="ppaction://hlinksldjump"/>
            <a:extLst>
              <a:ext uri="{FF2B5EF4-FFF2-40B4-BE49-F238E27FC236}">
                <a16:creationId xmlns:a16="http://schemas.microsoft.com/office/drawing/2014/main" id="{E61312DF-2D70-5A4C-8B22-E9213B80E57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5985667" y="5575461"/>
            <a:ext cx="394807" cy="39480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CDCA64C7-A604-3A43-A842-5BB9F6410684}"/>
                  </a:ext>
                </a:extLst>
              </p:cNvPr>
              <p:cNvSpPr/>
              <p:nvPr/>
            </p:nvSpPr>
            <p:spPr>
              <a:xfrm>
                <a:off x="3909908" y="881294"/>
                <a:ext cx="464838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GB" sz="2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𝑮𝑷𝑷</m:t>
                      </m:r>
                      <m:r>
                        <a:rPr lang="en-GB" sz="2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r>
                        <a:rPr lang="en-GB" sz="2400" b="1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𝑰𝑷𝑨𝑹</m:t>
                      </m:r>
                      <m:r>
                        <a:rPr lang="en-GB" sz="2400" b="1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GB" sz="2400" b="1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𝒇𝑨𝑷𝑨𝑹</m:t>
                      </m:r>
                      <m:r>
                        <a:rPr lang="en-GB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b>
                        <m:sSubPr>
                          <m:ctrlPr>
                            <a:rPr lang="en-GB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𝑳𝑼𝑬</m:t>
                          </m:r>
                        </m:e>
                        <m:sub>
                          <m:r>
                            <a:rPr lang="en-GB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𝒎𝒂𝒙</m:t>
                          </m:r>
                        </m:sub>
                      </m:sSub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CDCA64C7-A604-3A43-A842-5BB9F641068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9908" y="881294"/>
                <a:ext cx="4648388" cy="461665"/>
              </a:xfrm>
              <a:prstGeom prst="rect">
                <a:avLst/>
              </a:prstGeom>
              <a:blipFill>
                <a:blip r:embed="rId20"/>
                <a:stretch>
                  <a:fillRect l="-272" b="-1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973CB192-1F20-1F4F-A435-A5B4B9984405}"/>
                  </a:ext>
                </a:extLst>
              </p:cNvPr>
              <p:cNvSpPr txBox="1"/>
              <p:nvPr/>
            </p:nvSpPr>
            <p:spPr>
              <a:xfrm>
                <a:off x="6443608" y="1682091"/>
                <a:ext cx="3754810" cy="3354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r"/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𝐺𝑃𝑃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= </m:t>
                    </m:r>
                    <m:sSub>
                      <m:sSubPr>
                        <m:ctrlPr>
                          <a:rPr lang="en-GB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GB" b="0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𝑎𝑏𝑠</m:t>
                        </m:r>
                      </m:sub>
                    </m:sSub>
                    <m:r>
                      <a:rPr lang="en-GB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b>
                      <m:sSubPr>
                        <m:ctrlPr>
                          <a:rPr lang="en-GB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GB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GB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𝑚</m:t>
                    </m:r>
                    <m:rad>
                      <m:radPr>
                        <m:degHide m:val="on"/>
                        <m:ctrlPr>
                          <a:rPr lang="en-GB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d>
                          <m:dPr>
                            <m:begChr m:val="["/>
                            <m:endChr m:val="]"/>
                            <m:ctrlPr>
                              <a:rPr lang="en-GB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1−</m:t>
                            </m:r>
                            <m:sSup>
                              <m:sSupPr>
                                <m:ctrlPr>
                                  <a:rPr lang="en-GB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GB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en-GB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GB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𝑐</m:t>
                                        </m:r>
                                      </m:e>
                                      <m:sup>
                                        <m:r>
                                          <a:rPr lang="en-GB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∗</m:t>
                                        </m:r>
                                      </m:sup>
                                    </m:sSup>
                                    <m:r>
                                      <a:rPr lang="en-GB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/</m:t>
                                    </m:r>
                                    <m:r>
                                      <a:rPr lang="en-GB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lang="en-GB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2/3</m:t>
                                </m:r>
                              </m:sup>
                            </m:sSup>
                          </m:e>
                        </m:d>
                      </m:e>
                    </m:rad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973CB192-1F20-1F4F-A435-A5B4B99844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3608" y="1682091"/>
                <a:ext cx="3754810" cy="335413"/>
              </a:xfrm>
              <a:prstGeom prst="rect">
                <a:avLst/>
              </a:prstGeom>
              <a:blipFill>
                <a:blip r:embed="rId21"/>
                <a:stretch>
                  <a:fillRect l="-673" b="-259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851ED9CB-38A0-0842-9EB0-4FC698759E0E}"/>
                  </a:ext>
                </a:extLst>
              </p:cNvPr>
              <p:cNvSpPr/>
              <p:nvPr/>
            </p:nvSpPr>
            <p:spPr>
              <a:xfrm>
                <a:off x="8386656" y="3390474"/>
                <a:ext cx="182960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GB" i="1">
                          <a:latin typeface="Cambria Math" panose="02040503050406030204" pitchFamily="18" charset="0"/>
                        </a:rPr>
                        <m:t>𝐺𝑃𝑃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GB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GB" i="1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𝑎𝑏𝑠</m:t>
                          </m:r>
                        </m:sub>
                      </m:sSub>
                      <m:r>
                        <a:rPr lang="en-GB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GB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GB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851ED9CB-38A0-0842-9EB0-4FC698759E0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6656" y="3390474"/>
                <a:ext cx="1829603" cy="369332"/>
              </a:xfrm>
              <a:prstGeom prst="rect">
                <a:avLst/>
              </a:prstGeom>
              <a:blipFill>
                <a:blip r:embed="rId22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1" name="Rectangle 110">
                <a:extLst>
                  <a:ext uri="{FF2B5EF4-FFF2-40B4-BE49-F238E27FC236}">
                    <a16:creationId xmlns:a16="http://schemas.microsoft.com/office/drawing/2014/main" id="{3FE13DD6-2C85-AE4B-8167-3679023F8372}"/>
                  </a:ext>
                </a:extLst>
              </p:cNvPr>
              <p:cNvSpPr/>
              <p:nvPr/>
            </p:nvSpPr>
            <p:spPr>
              <a:xfrm>
                <a:off x="3909908" y="883192"/>
                <a:ext cx="464838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GB" sz="2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𝑮𝑷𝑷</m:t>
                      </m:r>
                      <m:r>
                        <a:rPr lang="en-GB" sz="2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r>
                        <a:rPr lang="en-GB" sz="2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𝑰𝑷𝑨𝑹</m:t>
                      </m:r>
                      <m:r>
                        <a:rPr lang="en-GB" sz="2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GB" sz="2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𝒇𝑨𝑷𝑨𝑹</m:t>
                      </m:r>
                      <m:r>
                        <a:rPr lang="en-GB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b>
                        <m:sSubPr>
                          <m:ctrlPr>
                            <a:rPr lang="en-GB" sz="2400" b="1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1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𝑳𝑼𝑬</m:t>
                          </m:r>
                        </m:e>
                        <m:sub>
                          <m:r>
                            <a:rPr lang="en-GB" sz="2400" b="1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𝒎𝒂𝒙</m:t>
                          </m:r>
                        </m:sub>
                      </m:sSub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111" name="Rectangle 110">
                <a:extLst>
                  <a:ext uri="{FF2B5EF4-FFF2-40B4-BE49-F238E27FC236}">
                    <a16:creationId xmlns:a16="http://schemas.microsoft.com/office/drawing/2014/main" id="{3FE13DD6-2C85-AE4B-8167-3679023F837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9908" y="883192"/>
                <a:ext cx="4648388" cy="461665"/>
              </a:xfrm>
              <a:prstGeom prst="rect">
                <a:avLst/>
              </a:prstGeom>
              <a:blipFill>
                <a:blip r:embed="rId23"/>
                <a:stretch>
                  <a:fillRect l="-272" b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E3E911DB-8842-D346-BA39-7E7EDA7C8ACF}"/>
                  </a:ext>
                </a:extLst>
              </p:cNvPr>
              <p:cNvSpPr/>
              <p:nvPr/>
            </p:nvSpPr>
            <p:spPr>
              <a:xfrm>
                <a:off x="8386660" y="3396040"/>
                <a:ext cx="182960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GB" i="1">
                          <a:latin typeface="Cambria Math" panose="02040503050406030204" pitchFamily="18" charset="0"/>
                        </a:rPr>
                        <m:t>𝐺𝑃𝑃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GB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GB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𝑎𝑏𝑠</m:t>
                          </m:r>
                        </m:sub>
                      </m:sSub>
                      <m:r>
                        <a:rPr lang="en-GB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GB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GB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E3E911DB-8842-D346-BA39-7E7EDA7C8AC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6660" y="3396040"/>
                <a:ext cx="1829603" cy="369332"/>
              </a:xfrm>
              <a:prstGeom prst="rect">
                <a:avLst/>
              </a:prstGeom>
              <a:blipFill>
                <a:blip r:embed="rId24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4" name="TextBox 113">
                <a:extLst>
                  <a:ext uri="{FF2B5EF4-FFF2-40B4-BE49-F238E27FC236}">
                    <a16:creationId xmlns:a16="http://schemas.microsoft.com/office/drawing/2014/main" id="{31BDA9B2-1E8A-424F-A669-08CB661E0C39}"/>
                  </a:ext>
                </a:extLst>
              </p:cNvPr>
              <p:cNvSpPr txBox="1"/>
              <p:nvPr/>
            </p:nvSpPr>
            <p:spPr>
              <a:xfrm>
                <a:off x="6443609" y="1676525"/>
                <a:ext cx="3754810" cy="3354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r"/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𝐺𝑃𝑃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= </m:t>
                    </m:r>
                    <m:sSub>
                      <m:sSubPr>
                        <m:ctrlPr>
                          <a:rPr lang="en-GB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GB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𝑎𝑏𝑠</m:t>
                        </m:r>
                      </m:sub>
                    </m:sSub>
                    <m:r>
                      <a:rPr lang="en-GB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b>
                      <m:sSubPr>
                        <m:ctrlPr>
                          <a:rPr lang="en-GB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GB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GB" i="1">
                        <a:solidFill>
                          <a:schemeClr val="accent4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GB" b="0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𝑚</m:t>
                    </m:r>
                    <m:rad>
                      <m:radPr>
                        <m:degHide m:val="on"/>
                        <m:ctrlPr>
                          <a:rPr lang="en-GB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d>
                          <m:dPr>
                            <m:begChr m:val="["/>
                            <m:endChr m:val="]"/>
                            <m:ctrlPr>
                              <a:rPr lang="en-GB" b="0" i="1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b="0" i="1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  <m:t>1−</m:t>
                            </m:r>
                            <m:sSup>
                              <m:sSupPr>
                                <m:ctrlPr>
                                  <a:rPr lang="en-GB" b="0" i="1" smtClean="0">
                                    <a:solidFill>
                                      <a:schemeClr val="accent4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GB" i="1">
                                        <a:solidFill>
                                          <a:schemeClr val="accent4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en-GB" i="1">
                                            <a:solidFill>
                                              <a:schemeClr val="accent4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GB" i="1">
                                            <a:solidFill>
                                              <a:schemeClr val="accent4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𝑐</m:t>
                                        </m:r>
                                      </m:e>
                                      <m:sup>
                                        <m:r>
                                          <a:rPr lang="en-GB" i="1">
                                            <a:solidFill>
                                              <a:schemeClr val="accent4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∗</m:t>
                                        </m:r>
                                      </m:sup>
                                    </m:sSup>
                                    <m:r>
                                      <a:rPr lang="en-GB" i="1">
                                        <a:solidFill>
                                          <a:schemeClr val="accent4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/</m:t>
                                    </m:r>
                                    <m:r>
                                      <a:rPr lang="en-GB" i="1">
                                        <a:solidFill>
                                          <a:schemeClr val="accent4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lang="en-GB" b="0" i="1" smtClean="0">
                                    <a:solidFill>
                                      <a:schemeClr val="accent4"/>
                                    </a:solidFill>
                                    <a:latin typeface="Cambria Math" panose="02040503050406030204" pitchFamily="18" charset="0"/>
                                  </a:rPr>
                                  <m:t>2/3</m:t>
                                </m:r>
                              </m:sup>
                            </m:sSup>
                          </m:e>
                        </m:d>
                      </m:e>
                    </m:rad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114" name="TextBox 113">
                <a:extLst>
                  <a:ext uri="{FF2B5EF4-FFF2-40B4-BE49-F238E27FC236}">
                    <a16:creationId xmlns:a16="http://schemas.microsoft.com/office/drawing/2014/main" id="{31BDA9B2-1E8A-424F-A669-08CB661E0C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3609" y="1676525"/>
                <a:ext cx="3754810" cy="335413"/>
              </a:xfrm>
              <a:prstGeom prst="rect">
                <a:avLst/>
              </a:prstGeom>
              <a:blipFill>
                <a:blip r:embed="rId25"/>
                <a:stretch>
                  <a:fillRect l="-673" b="-30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AF5708D1-B55E-D442-B3A6-AFE48CD904FE}"/>
                  </a:ext>
                </a:extLst>
              </p:cNvPr>
              <p:cNvSpPr txBox="1"/>
              <p:nvPr/>
            </p:nvSpPr>
            <p:spPr>
              <a:xfrm>
                <a:off x="6443607" y="1676524"/>
                <a:ext cx="3754810" cy="3354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r"/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𝐺𝑃𝑃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= </m:t>
                    </m:r>
                    <m:sSub>
                      <m:sSubPr>
                        <m:ctrlPr>
                          <a:rPr lang="en-GB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GB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𝑎𝑏𝑠</m:t>
                        </m:r>
                      </m:sub>
                    </m:sSub>
                    <m:r>
                      <a:rPr lang="en-GB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b>
                      <m:sSubPr>
                        <m:ctrlPr>
                          <a:rPr lang="en-GB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GB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GB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𝑚</m:t>
                    </m:r>
                    <m:rad>
                      <m:radPr>
                        <m:degHide m:val="on"/>
                        <m:ctrlPr>
                          <a:rPr lang="en-GB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d>
                          <m:dPr>
                            <m:begChr m:val="["/>
                            <m:endChr m:val="]"/>
                            <m:ctrlPr>
                              <a:rPr lang="en-GB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1−</m:t>
                            </m:r>
                            <m:sSup>
                              <m:sSupPr>
                                <m:ctrlPr>
                                  <a:rPr lang="en-GB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GB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en-GB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GB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𝑐</m:t>
                                        </m:r>
                                      </m:e>
                                      <m:sup>
                                        <m:r>
                                          <a:rPr lang="en-GB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∗</m:t>
                                        </m:r>
                                      </m:sup>
                                    </m:sSup>
                                    <m:r>
                                      <a:rPr lang="en-GB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/</m:t>
                                    </m:r>
                                    <m:r>
                                      <a:rPr lang="en-GB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lang="en-GB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2/3</m:t>
                                </m:r>
                              </m:sup>
                            </m:sSup>
                          </m:e>
                        </m:d>
                      </m:e>
                    </m:rad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AF5708D1-B55E-D442-B3A6-AFE48CD904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3607" y="1676524"/>
                <a:ext cx="3754810" cy="335413"/>
              </a:xfrm>
              <a:prstGeom prst="rect">
                <a:avLst/>
              </a:prstGeom>
              <a:blipFill>
                <a:blip r:embed="rId26"/>
                <a:stretch>
                  <a:fillRect l="-673" b="-30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D786119F-2907-A240-B670-0D113B5EDB9C}"/>
                  </a:ext>
                </a:extLst>
              </p:cNvPr>
              <p:cNvSpPr txBox="1"/>
              <p:nvPr/>
            </p:nvSpPr>
            <p:spPr>
              <a:xfrm>
                <a:off x="6443607" y="1676523"/>
                <a:ext cx="3754810" cy="3354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r"/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𝐺𝑃𝑃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= </m:t>
                    </m:r>
                    <m:sSub>
                      <m:sSubPr>
                        <m:ctrlPr>
                          <a:rPr lang="en-GB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GB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𝑎𝑏𝑠</m:t>
                        </m:r>
                      </m:sub>
                    </m:sSub>
                    <m:r>
                      <a:rPr lang="en-GB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b>
                      <m:sSubPr>
                        <m:ctrlPr>
                          <a:rPr lang="en-GB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GB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GB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𝑚</m:t>
                    </m:r>
                    <m:rad>
                      <m:radPr>
                        <m:degHide m:val="on"/>
                        <m:ctrlPr>
                          <a:rPr lang="en-GB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d>
                          <m:dPr>
                            <m:begChr m:val="["/>
                            <m:endChr m:val="]"/>
                            <m:ctrlPr>
                              <a:rPr lang="en-GB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1−</m:t>
                            </m:r>
                            <m:sSup>
                              <m:sSupPr>
                                <m:ctrlPr>
                                  <a:rPr lang="en-GB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GB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en-GB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GB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𝑐</m:t>
                                        </m:r>
                                      </m:e>
                                      <m:sup>
                                        <m:r>
                                          <a:rPr lang="en-GB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∗</m:t>
                                        </m:r>
                                      </m:sup>
                                    </m:sSup>
                                    <m:r>
                                      <a:rPr lang="en-GB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/</m:t>
                                    </m:r>
                                    <m:r>
                                      <a:rPr lang="en-GB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lang="en-GB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2/3</m:t>
                                </m:r>
                              </m:sup>
                            </m:sSup>
                          </m:e>
                        </m:d>
                      </m:e>
                    </m:rad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D786119F-2907-A240-B670-0D113B5EDB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3607" y="1676523"/>
                <a:ext cx="3754810" cy="335413"/>
              </a:xfrm>
              <a:prstGeom prst="rect">
                <a:avLst/>
              </a:prstGeom>
              <a:blipFill>
                <a:blip r:embed="rId27"/>
                <a:stretch>
                  <a:fillRect l="-673" b="-30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80223AB4-9726-B644-B23A-DA95B95E8A3C}"/>
                  </a:ext>
                </a:extLst>
              </p:cNvPr>
              <p:cNvSpPr txBox="1"/>
              <p:nvPr/>
            </p:nvSpPr>
            <p:spPr>
              <a:xfrm>
                <a:off x="4264399" y="2195931"/>
                <a:ext cx="5951868" cy="72141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GB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GB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GB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GB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  <m:r>
                            <a:rPr lang="en-GB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GB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l-GR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Γ</m:t>
                              </m:r>
                            </m:e>
                            <m:sup>
                              <m:r>
                                <a:rPr lang="en-GB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  <m:r>
                            <a:rPr lang="en-GB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d>
                            <m:dPr>
                              <m:begChr m:val="{"/>
                              <m:endChr m:val="}"/>
                              <m:ctrlPr>
                                <a:rPr lang="en-GB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GB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GB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sub>
                              </m:sSub>
                              <m:r>
                                <a:rPr lang="en-GB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+2</m:t>
                              </m:r>
                              <m:sSup>
                                <m:sSupPr>
                                  <m:ctrlPr>
                                    <a:rPr lang="en-GB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Γ</m:t>
                                  </m:r>
                                </m:e>
                                <m:sup>
                                  <m:r>
                                    <a:rPr lang="en-GB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p>
                              <m:r>
                                <a:rPr lang="en-GB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+3</m:t>
                              </m:r>
                              <m:sSup>
                                <m:sSupPr>
                                  <m:ctrlPr>
                                    <a:rPr lang="en-GB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Γ</m:t>
                                  </m:r>
                                </m:e>
                                <m:sup>
                                  <m:r>
                                    <a:rPr lang="en-GB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p>
                              <m:rad>
                                <m:radPr>
                                  <m:degHide m:val="on"/>
                                  <m:ctrlPr>
                                    <a:rPr lang="en-GB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en-GB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GB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1.6</m:t>
                                      </m:r>
                                      <m:sSup>
                                        <m:sSupPr>
                                          <m:ctrlPr>
                                            <a:rPr lang="en-GB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GB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∙</m:t>
                                          </m:r>
                                          <m:r>
                                            <a:rPr lang="en-GB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𝜂</m:t>
                                          </m:r>
                                        </m:e>
                                        <m:sup>
                                          <m:r>
                                            <a:rPr lang="en-GB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∗</m:t>
                                          </m:r>
                                        </m:sup>
                                      </m:sSup>
                                      <m:r>
                                        <a:rPr lang="en-GB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∙</m:t>
                                      </m:r>
                                      <m:sSup>
                                        <m:sSupPr>
                                          <m:ctrlPr>
                                            <a:rPr lang="en-GB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sSub>
                                            <m:sSubPr>
                                              <m:ctrlPr>
                                                <a:rPr lang="en-GB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GB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𝐷</m:t>
                                              </m:r>
                                            </m:e>
                                            <m:sub>
                                              <m:r>
                                                <a:rPr lang="en-GB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0</m:t>
                                              </m:r>
                                            </m:sub>
                                          </m:sSub>
                                          <m:sSup>
                                            <m:sSupPr>
                                              <m:ctrlPr>
                                                <a:rPr lang="en-GB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GB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∙</m:t>
                                              </m:r>
                                              <m:r>
                                                <a:rPr lang="en-GB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𝛽</m:t>
                                              </m:r>
                                            </m:e>
                                            <m:sup>
                                              <m:r>
                                                <a:rPr lang="en-GB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−1</m:t>
                                              </m:r>
                                            </m:sup>
                                          </m:sSup>
                                          <m:d>
                                            <m:dPr>
                                              <m:ctrlPr>
                                                <a:rPr lang="en-GB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GB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𝐾</m:t>
                                              </m:r>
                                              <m:r>
                                                <a:rPr lang="en-GB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+</m:t>
                                              </m:r>
                                              <m:sSup>
                                                <m:sSupPr>
                                                  <m:ctrlPr>
                                                    <a:rPr lang="en-GB" i="1">
                                                      <a:solidFill>
                                                        <a:schemeClr val="accent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pPr>
                                                <m:e>
                                                  <m:r>
                                                    <m:rPr>
                                                      <m:sty m:val="p"/>
                                                    </m:rPr>
                                                    <a:rPr lang="el-GR" i="1">
                                                      <a:solidFill>
                                                        <a:schemeClr val="accent1"/>
                                                      </a:solidFill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Γ</m:t>
                                                  </m:r>
                                                </m:e>
                                                <m:sup>
                                                  <m:r>
                                                    <a:rPr lang="en-GB" i="1">
                                                      <a:solidFill>
                                                        <a:schemeClr val="accent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∗</m:t>
                                                  </m:r>
                                                </m:sup>
                                              </m:sSup>
                                            </m:e>
                                          </m:d>
                                        </m:e>
                                        <m:sup>
                                          <m:r>
                                            <a:rPr lang="en-GB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−1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</m:rad>
                            </m:e>
                          </m:d>
                        </m:den>
                      </m:f>
                    </m:oMath>
                  </m:oMathPara>
                </a14:m>
                <a:endParaRPr lang="en-US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80223AB4-9726-B644-B23A-DA95B95E8A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4399" y="2195931"/>
                <a:ext cx="5951868" cy="721416"/>
              </a:xfrm>
              <a:prstGeom prst="rect">
                <a:avLst/>
              </a:prstGeom>
              <a:blipFill>
                <a:blip r:embed="rId28"/>
                <a:stretch>
                  <a:fillRect t="-3448" b="-17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6" name="Rectangle 125">
                <a:extLst>
                  <a:ext uri="{FF2B5EF4-FFF2-40B4-BE49-F238E27FC236}">
                    <a16:creationId xmlns:a16="http://schemas.microsoft.com/office/drawing/2014/main" id="{3BBC2472-80E5-3946-B778-689F0EAD60BF}"/>
                  </a:ext>
                </a:extLst>
              </p:cNvPr>
              <p:cNvSpPr/>
              <p:nvPr/>
            </p:nvSpPr>
            <p:spPr>
              <a:xfrm>
                <a:off x="3870084" y="3901858"/>
                <a:ext cx="7888858" cy="1323439"/>
              </a:xfrm>
              <a:prstGeom prst="rect">
                <a:avLst/>
              </a:prstGeom>
            </p:spPr>
            <p:txBody>
              <a:bodyPr wrap="square" numCol="1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0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00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</m:e>
                      <m:sub>
                        <m:r>
                          <a:rPr lang="en-GB" sz="1000" b="0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1000" dirty="0"/>
                  <a:t> 	is the intrinsic quantum yield (1.02 g C / </a:t>
                </a:r>
                <a:r>
                  <a:rPr lang="en-US" sz="1000" dirty="0" err="1"/>
                  <a:t>mol</a:t>
                </a:r>
                <a:r>
                  <a:rPr lang="en-US" sz="1000" dirty="0"/>
                  <a:t>),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0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000" b="0" i="1" dirty="0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GB" sz="10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𝑎𝑏𝑠</m:t>
                        </m:r>
                      </m:sub>
                    </m:sSub>
                    <m:r>
                      <a:rPr lang="en-GB" sz="1000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000" dirty="0"/>
                  <a:t>	is the absorbed photosynthetic photon flux density (PPFD, </a:t>
                </a:r>
                <a:r>
                  <a:rPr lang="en-US" sz="1000" dirty="0" err="1"/>
                  <a:t>mol</a:t>
                </a:r>
                <a:r>
                  <a:rPr lang="en-US" sz="1000" dirty="0"/>
                  <a:t> /m</a:t>
                </a:r>
                <a:r>
                  <a:rPr lang="en-US" sz="1000" baseline="30000" dirty="0"/>
                  <a:t>2</a:t>
                </a:r>
                <a:r>
                  <a:rPr lang="en-US" sz="1000" dirty="0"/>
                  <a:t>/s),</a:t>
                </a: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GB" sz="10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l-GR" sz="1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Γ</m:t>
                        </m:r>
                      </m:e>
                      <m:sup>
                        <m:r>
                          <a:rPr lang="en-GB" sz="10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GB" sz="1000" dirty="0">
                    <a:latin typeface="Cambria Math" panose="02040503050406030204" pitchFamily="18" charset="0"/>
                  </a:rPr>
                  <a:t> 	</a:t>
                </a:r>
                <a:r>
                  <a:rPr lang="en-US" sz="1000" dirty="0"/>
                  <a:t>is the photorespiratory compensation point (Pa),</a:t>
                </a:r>
              </a:p>
              <a:p>
                <a:r>
                  <a:rPr lang="en-US" sz="1000" dirty="0"/>
                  <a:t>K 	is the effective </a:t>
                </a:r>
                <a:r>
                  <a:rPr lang="en-US" sz="1000" dirty="0" err="1"/>
                  <a:t>Michaelis</a:t>
                </a:r>
                <a:r>
                  <a:rPr lang="en-US" sz="1000" dirty="0"/>
                  <a:t>-Menten coefficient of Rubisco (Pa),</a:t>
                </a: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GB" sz="1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l-GR" sz="1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𝜂</m:t>
                        </m:r>
                      </m:e>
                      <m:sup>
                        <m:r>
                          <a:rPr lang="en-GB" sz="1000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GB" sz="10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000" dirty="0"/>
                  <a:t>	is the viscosity of water relative to its value at 25 degrees Celsius,</a:t>
                </a:r>
              </a:p>
              <a:p>
                <a14:m>
                  <m:oMath xmlns:m="http://schemas.openxmlformats.org/officeDocument/2006/math">
                    <m:r>
                      <a:rPr lang="en-US" sz="10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  <m:r>
                      <a:rPr lang="en-US" sz="10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sz="1000" dirty="0"/>
                  <a:t>240 	from the constant C in the equation for optimal leaf internal to external carbon dioxide ratio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en-GB" sz="1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1000" dirty="0"/>
                  <a:t>), </a:t>
                </a: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GB" sz="1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1000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p>
                        <m:r>
                          <a:rPr lang="en-GB" sz="1000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sz="1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m:rPr>
                        <m:nor/>
                      </m:rPr>
                      <a:rPr lang="en-US" sz="1000" dirty="0"/>
                      <m:t>0.41</m:t>
                    </m:r>
                    <m:r>
                      <m:rPr>
                        <m:nor/>
                      </m:rPr>
                      <a:rPr lang="en-GB" sz="1000" b="0" i="0" dirty="0" smtClean="0"/>
                      <m:t> </m:t>
                    </m:r>
                  </m:oMath>
                </a14:m>
                <a:r>
                  <a:rPr lang="en-US" sz="1000" dirty="0"/>
                  <a:t>is estimated from observed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000" i="1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b>
                        <m:r>
                          <a:rPr lang="en-GB" sz="1000" i="1"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  <m:r>
                      <a:rPr lang="en-GB" sz="1000" i="1">
                        <a:latin typeface="Cambria Math" panose="02040503050406030204" pitchFamily="18" charset="0"/>
                      </a:rPr>
                      <m:t>:</m:t>
                    </m:r>
                    <m:sSub>
                      <m:sSubPr>
                        <m:ctrlPr>
                          <a:rPr lang="en-GB" sz="1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000" i="1">
                            <a:latin typeface="Cambria Math" panose="02040503050406030204" pitchFamily="18" charset="0"/>
                          </a:rPr>
                          <m:t>𝑉𝑐</m:t>
                        </m:r>
                      </m:e>
                      <m:sub>
                        <m:r>
                          <a:rPr lang="en-GB" sz="1000" i="1"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</m:oMath>
                </a14:m>
                <a:r>
                  <a:rPr lang="en-GB" sz="1000" dirty="0">
                    <a:latin typeface="Cambria Math" panose="02040503050406030204" pitchFamily="18" charset="0"/>
                  </a:rPr>
                  <a:t> </a:t>
                </a:r>
                <a:r>
                  <a:rPr lang="en-US" sz="1000" dirty="0"/>
                  <a:t>ratios proportional to the unit carbon cost for the maintenance of electron transport capacity. </a:t>
                </a:r>
              </a:p>
              <a:p>
                <a:endParaRPr lang="en-US" sz="1000" dirty="0"/>
              </a:p>
            </p:txBody>
          </p:sp>
        </mc:Choice>
        <mc:Fallback xmlns="">
          <p:sp>
            <p:nvSpPr>
              <p:cNvPr id="126" name="Rectangle 125">
                <a:extLst>
                  <a:ext uri="{FF2B5EF4-FFF2-40B4-BE49-F238E27FC236}">
                    <a16:creationId xmlns:a16="http://schemas.microsoft.com/office/drawing/2014/main" id="{3BBC2472-80E5-3946-B778-689F0EAD60B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0084" y="3901858"/>
                <a:ext cx="7888858" cy="1323439"/>
              </a:xfrm>
              <a:prstGeom prst="rect">
                <a:avLst/>
              </a:prstGeom>
              <a:blipFill>
                <a:blip r:embed="rId3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Rectangle 48">
            <a:hlinkClick r:id="rId33" action="ppaction://hlinksldjump"/>
            <a:extLst>
              <a:ext uri="{FF2B5EF4-FFF2-40B4-BE49-F238E27FC236}">
                <a16:creationId xmlns:a16="http://schemas.microsoft.com/office/drawing/2014/main" id="{8B76267C-ABD3-594E-9785-BDC012908E1C}"/>
              </a:ext>
            </a:extLst>
          </p:cNvPr>
          <p:cNvSpPr/>
          <p:nvPr/>
        </p:nvSpPr>
        <p:spPr>
          <a:xfrm>
            <a:off x="642096" y="2499367"/>
            <a:ext cx="16957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Invisible Water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69B56DB8-783E-BD4F-8CA9-BE6782BE9D53}"/>
              </a:ext>
            </a:extLst>
          </p:cNvPr>
          <p:cNvSpPr/>
          <p:nvPr/>
        </p:nvSpPr>
        <p:spPr>
          <a:xfrm>
            <a:off x="642096" y="3207253"/>
            <a:ext cx="20484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Today’s ET Models</a:t>
            </a:r>
          </a:p>
        </p:txBody>
      </p:sp>
      <p:sp>
        <p:nvSpPr>
          <p:cNvPr id="51" name="Rectangle 50">
            <a:hlinkClick r:id="rId8" action="ppaction://hlinksldjump"/>
            <a:extLst>
              <a:ext uri="{FF2B5EF4-FFF2-40B4-BE49-F238E27FC236}">
                <a16:creationId xmlns:a16="http://schemas.microsoft.com/office/drawing/2014/main" id="{376A81BE-B28B-B84D-A5DD-90598F469A2C}"/>
              </a:ext>
            </a:extLst>
          </p:cNvPr>
          <p:cNvSpPr/>
          <p:nvPr/>
        </p:nvSpPr>
        <p:spPr>
          <a:xfrm>
            <a:off x="642096" y="5318847"/>
            <a:ext cx="2140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Learn More</a:t>
            </a:r>
          </a:p>
        </p:txBody>
      </p:sp>
      <p:sp>
        <p:nvSpPr>
          <p:cNvPr id="52" name="Rectangle 51">
            <a:hlinkClick r:id="rId8" action="ppaction://hlinksldjump"/>
            <a:extLst>
              <a:ext uri="{FF2B5EF4-FFF2-40B4-BE49-F238E27FC236}">
                <a16:creationId xmlns:a16="http://schemas.microsoft.com/office/drawing/2014/main" id="{EC1DB579-49B3-5643-B028-FC2C198E5256}"/>
              </a:ext>
            </a:extLst>
          </p:cNvPr>
          <p:cNvSpPr/>
          <p:nvPr/>
        </p:nvSpPr>
        <p:spPr>
          <a:xfrm>
            <a:off x="133344" y="5217685"/>
            <a:ext cx="7138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05</a:t>
            </a:r>
          </a:p>
        </p:txBody>
      </p:sp>
      <p:sp>
        <p:nvSpPr>
          <p:cNvPr id="53" name="Rectangle 52">
            <a:hlinkClick r:id="rId33" action="ppaction://hlinksldjump"/>
            <a:extLst>
              <a:ext uri="{FF2B5EF4-FFF2-40B4-BE49-F238E27FC236}">
                <a16:creationId xmlns:a16="http://schemas.microsoft.com/office/drawing/2014/main" id="{5B838E81-1B4E-5045-9A49-90F7DB96A723}"/>
              </a:ext>
            </a:extLst>
          </p:cNvPr>
          <p:cNvSpPr/>
          <p:nvPr/>
        </p:nvSpPr>
        <p:spPr>
          <a:xfrm>
            <a:off x="133344" y="2400260"/>
            <a:ext cx="7138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>
                    <a:alpha val="8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01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89E7DD46-720E-154D-91AF-21FEA5D353F2}"/>
              </a:ext>
            </a:extLst>
          </p:cNvPr>
          <p:cNvSpPr/>
          <p:nvPr/>
        </p:nvSpPr>
        <p:spPr>
          <a:xfrm>
            <a:off x="133344" y="3102276"/>
            <a:ext cx="7138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>
                    <a:alpha val="8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02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7F7B179E-C9CE-1B4A-A2ED-1BC2E4AEF0BB}"/>
              </a:ext>
            </a:extLst>
          </p:cNvPr>
          <p:cNvSpPr/>
          <p:nvPr/>
        </p:nvSpPr>
        <p:spPr>
          <a:xfrm>
            <a:off x="591166" y="71204"/>
            <a:ext cx="231063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tx2">
                    <a:alpha val="2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Alison Prior &amp; </a:t>
            </a:r>
            <a:br>
              <a:rPr lang="en-US" sz="1600" dirty="0">
                <a:solidFill>
                  <a:schemeClr val="tx2">
                    <a:alpha val="2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600" dirty="0">
                <a:solidFill>
                  <a:schemeClr val="tx2">
                    <a:alpha val="2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Prof. Iain-Colin Prentice</a:t>
            </a:r>
          </a:p>
        </p:txBody>
      </p:sp>
      <p:sp>
        <p:nvSpPr>
          <p:cNvPr id="56" name="Rectangle 55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07F28BED-27FA-4D45-A9F4-B9F0604B0F56}"/>
              </a:ext>
            </a:extLst>
          </p:cNvPr>
          <p:cNvSpPr/>
          <p:nvPr/>
        </p:nvSpPr>
        <p:spPr>
          <a:xfrm>
            <a:off x="155562" y="976866"/>
            <a:ext cx="325904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>
                    <a:alpha val="2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Coupling the Carbon </a:t>
            </a:r>
            <a:br>
              <a:rPr lang="en-US" sz="2400" dirty="0">
                <a:solidFill>
                  <a:schemeClr val="bg1">
                    <a:alpha val="2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400" dirty="0">
                <a:solidFill>
                  <a:schemeClr val="bg1">
                    <a:alpha val="2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&amp; Water Cycles</a:t>
            </a:r>
          </a:p>
        </p:txBody>
      </p:sp>
      <p:sp>
        <p:nvSpPr>
          <p:cNvPr id="57" name="Rectangle 56">
            <a:hlinkClick r:id="rId34" action="ppaction://hlinksldjump"/>
            <a:extLst>
              <a:ext uri="{FF2B5EF4-FFF2-40B4-BE49-F238E27FC236}">
                <a16:creationId xmlns:a16="http://schemas.microsoft.com/office/drawing/2014/main" id="{EFA6E1DE-C27B-EB4F-B2CB-F33E18EEFDE9}"/>
              </a:ext>
            </a:extLst>
          </p:cNvPr>
          <p:cNvSpPr/>
          <p:nvPr/>
        </p:nvSpPr>
        <p:spPr>
          <a:xfrm>
            <a:off x="642096" y="3909269"/>
            <a:ext cx="24048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Plant Perspective</a:t>
            </a:r>
          </a:p>
        </p:txBody>
      </p:sp>
      <p:sp>
        <p:nvSpPr>
          <p:cNvPr id="58" name="Rectangle 57">
            <a:hlinkClick r:id="rId34" action="ppaction://hlinksldjump"/>
            <a:extLst>
              <a:ext uri="{FF2B5EF4-FFF2-40B4-BE49-F238E27FC236}">
                <a16:creationId xmlns:a16="http://schemas.microsoft.com/office/drawing/2014/main" id="{14BDDD3F-CF20-6047-A899-F7606F6367E0}"/>
              </a:ext>
            </a:extLst>
          </p:cNvPr>
          <p:cNvSpPr/>
          <p:nvPr/>
        </p:nvSpPr>
        <p:spPr>
          <a:xfrm>
            <a:off x="133344" y="3808104"/>
            <a:ext cx="7138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>
                    <a:alpha val="8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03</a:t>
            </a:r>
          </a:p>
        </p:txBody>
      </p:sp>
      <p:sp>
        <p:nvSpPr>
          <p:cNvPr id="59" name="Rectangle 58">
            <a:hlinkClick r:id="rId35" action="ppaction://hlinksldjump"/>
            <a:extLst>
              <a:ext uri="{FF2B5EF4-FFF2-40B4-BE49-F238E27FC236}">
                <a16:creationId xmlns:a16="http://schemas.microsoft.com/office/drawing/2014/main" id="{F2785198-F10D-0B4E-8F90-8956B8430282}"/>
              </a:ext>
            </a:extLst>
          </p:cNvPr>
          <p:cNvSpPr/>
          <p:nvPr/>
        </p:nvSpPr>
        <p:spPr>
          <a:xfrm>
            <a:off x="642096" y="4616993"/>
            <a:ext cx="15524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Initial Results</a:t>
            </a:r>
          </a:p>
        </p:txBody>
      </p:sp>
      <p:sp>
        <p:nvSpPr>
          <p:cNvPr id="60" name="Rectangle 59">
            <a:hlinkClick r:id="rId35" action="ppaction://hlinksldjump"/>
            <a:extLst>
              <a:ext uri="{FF2B5EF4-FFF2-40B4-BE49-F238E27FC236}">
                <a16:creationId xmlns:a16="http://schemas.microsoft.com/office/drawing/2014/main" id="{AD64E3FD-FA7B-CC45-BF8C-0BB0F35B8644}"/>
              </a:ext>
            </a:extLst>
          </p:cNvPr>
          <p:cNvSpPr/>
          <p:nvPr/>
        </p:nvSpPr>
        <p:spPr>
          <a:xfrm>
            <a:off x="133344" y="4512016"/>
            <a:ext cx="7138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>
                    <a:alpha val="8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04</a:t>
            </a:r>
          </a:p>
        </p:txBody>
      </p:sp>
    </p:spTree>
    <p:extLst>
      <p:ext uri="{BB962C8B-B14F-4D97-AF65-F5344CB8AC3E}">
        <p14:creationId xmlns:p14="http://schemas.microsoft.com/office/powerpoint/2010/main" val="3542292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21600000">
                                      <p:cBhvr>
                                        <p:cTn id="6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5" grpId="1"/>
      <p:bldP spid="28" grpId="0"/>
      <p:bldP spid="28" grpId="1"/>
      <p:bldP spid="8" grpId="0"/>
      <p:bldP spid="8" grpId="1"/>
      <p:bldP spid="107" grpId="0"/>
      <p:bldP spid="107" grpId="1"/>
      <p:bldP spid="108" grpId="0"/>
      <p:bldP spid="108" grpId="1"/>
      <p:bldP spid="109" grpId="0"/>
      <p:bldP spid="109" grpId="1"/>
      <p:bldP spid="111" grpId="0"/>
      <p:bldP spid="111" grpId="1"/>
      <p:bldP spid="113" grpId="0"/>
      <p:bldP spid="113" grpId="1"/>
      <p:bldP spid="113" grpId="2" build="allAtOnce"/>
      <p:bldP spid="114" grpId="0"/>
      <p:bldP spid="114" grpId="1"/>
      <p:bldP spid="115" grpId="0"/>
      <p:bldP spid="115" grpId="1"/>
      <p:bldP spid="115" grpId="2"/>
      <p:bldP spid="116" grpId="0"/>
      <p:bldP spid="116" grpId="1"/>
      <p:bldP spid="117" grpId="1"/>
      <p:bldP spid="117" grpId="2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2B3510FF-CBA6-8B4D-9FDC-8166AF2155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47" y="6220303"/>
            <a:ext cx="2045085" cy="5381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9281FA3-DD52-0045-97E9-0B07E615978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862" t="9470" r="19436" b="41330"/>
          <a:stretch/>
        </p:blipFill>
        <p:spPr>
          <a:xfrm>
            <a:off x="11260872" y="6146974"/>
            <a:ext cx="833120" cy="633494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BB317EFE-26B1-8B48-8A74-B64582FBCA47}"/>
              </a:ext>
            </a:extLst>
          </p:cNvPr>
          <p:cNvGrpSpPr/>
          <p:nvPr/>
        </p:nvGrpSpPr>
        <p:grpSpPr>
          <a:xfrm>
            <a:off x="0" y="-31580"/>
            <a:ext cx="12192000" cy="914400"/>
            <a:chOff x="0" y="-31580"/>
            <a:chExt cx="12192000" cy="91440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93F3C3C2-4BD9-164E-A9A9-975B2C6384BE}"/>
                </a:ext>
              </a:extLst>
            </p:cNvPr>
            <p:cNvSpPr/>
            <p:nvPr/>
          </p:nvSpPr>
          <p:spPr>
            <a:xfrm>
              <a:off x="0" y="0"/>
              <a:ext cx="12192000" cy="773386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</p:spPr>
          <p:style>
            <a:lnRef idx="1">
              <a:schemeClr val="dk1"/>
            </a:lnRef>
            <a:fillRef idx="1001">
              <a:schemeClr val="lt2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 Placeholder 4">
              <a:extLst>
                <a:ext uri="{FF2B5EF4-FFF2-40B4-BE49-F238E27FC236}">
                  <a16:creationId xmlns:a16="http://schemas.microsoft.com/office/drawing/2014/main" id="{42C35C8B-8724-C94A-847D-228EE0068E98}"/>
                </a:ext>
              </a:extLst>
            </p:cNvPr>
            <p:cNvSpPr txBox="1">
              <a:spLocks/>
            </p:cNvSpPr>
            <p:nvPr/>
          </p:nvSpPr>
          <p:spPr>
            <a:xfrm>
              <a:off x="3517574" y="-31580"/>
              <a:ext cx="8227809" cy="9144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marL="182880" indent="-182880" algn="l" defTabSz="914400" rtl="0" eaLnBrk="1" latinLnBrk="0" hangingPunct="1">
                <a:lnSpc>
                  <a:spcPct val="90000"/>
                </a:lnSpc>
                <a:spcBef>
                  <a:spcPts val="1200"/>
                </a:spcBef>
                <a:buClr>
                  <a:schemeClr val="accent1"/>
                </a:buClr>
                <a:buFont typeface="Wingdings 2" pitchFamily="18" charset="2"/>
                <a:buChar char="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182880" algn="l" defTabSz="914400" rtl="0" eaLnBrk="1" latinLnBrk="0" hangingPunct="1">
                <a:lnSpc>
                  <a:spcPct val="90000"/>
                </a:lnSpc>
                <a:spcBef>
                  <a:spcPts val="250"/>
                </a:spcBef>
                <a:spcAft>
                  <a:spcPts val="25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182880" algn="l" defTabSz="914400" rtl="0" eaLnBrk="1" latinLnBrk="0" hangingPunct="1">
                <a:lnSpc>
                  <a:spcPct val="90000"/>
                </a:lnSpc>
                <a:spcBef>
                  <a:spcPts val="250"/>
                </a:spcBef>
                <a:spcAft>
                  <a:spcPts val="25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6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182880" algn="l" defTabSz="914400" rtl="0" eaLnBrk="1" latinLnBrk="0" hangingPunct="1">
                <a:lnSpc>
                  <a:spcPct val="90000"/>
                </a:lnSpc>
                <a:spcBef>
                  <a:spcPts val="250"/>
                </a:spcBef>
                <a:spcAft>
                  <a:spcPts val="25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182880" algn="l" defTabSz="914400" rtl="0" eaLnBrk="1" latinLnBrk="0" hangingPunct="1">
                <a:lnSpc>
                  <a:spcPct val="90000"/>
                </a:lnSpc>
                <a:spcBef>
                  <a:spcPts val="250"/>
                </a:spcBef>
                <a:spcAft>
                  <a:spcPts val="25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250"/>
                </a:spcBef>
                <a:spcAft>
                  <a:spcPts val="25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250"/>
                </a:spcBef>
                <a:spcAft>
                  <a:spcPts val="25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250"/>
                </a:spcBef>
                <a:spcAft>
                  <a:spcPts val="25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250"/>
                </a:spcBef>
                <a:spcAft>
                  <a:spcPts val="25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2800" b="1" dirty="0"/>
                <a:t>P Model</a:t>
              </a:r>
              <a:r>
                <a:rPr lang="en-US" sz="2800" dirty="0"/>
                <a:t>: Input Data Requirements</a:t>
              </a:r>
            </a:p>
          </p:txBody>
        </p:sp>
        <p:sp>
          <p:nvSpPr>
            <p:cNvPr id="24" name="Parallelogram 23">
              <a:extLst>
                <a:ext uri="{FF2B5EF4-FFF2-40B4-BE49-F238E27FC236}">
                  <a16:creationId xmlns:a16="http://schemas.microsoft.com/office/drawing/2014/main" id="{469B85B2-01DF-CD43-B63D-CCED995D7B69}"/>
                </a:ext>
              </a:extLst>
            </p:cNvPr>
            <p:cNvSpPr/>
            <p:nvPr/>
          </p:nvSpPr>
          <p:spPr>
            <a:xfrm flipH="1">
              <a:off x="21266" y="0"/>
              <a:ext cx="3414604" cy="773385"/>
            </a:xfrm>
            <a:prstGeom prst="parallelogram">
              <a:avLst>
                <a:gd name="adj" fmla="val 65129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C3C7103-2238-AF4A-8846-BD2167B385FE}"/>
              </a:ext>
            </a:extLst>
          </p:cNvPr>
          <p:cNvGrpSpPr/>
          <p:nvPr/>
        </p:nvGrpSpPr>
        <p:grpSpPr>
          <a:xfrm>
            <a:off x="10619662" y="259009"/>
            <a:ext cx="913821" cy="789568"/>
            <a:chOff x="5392808" y="5573309"/>
            <a:chExt cx="913821" cy="789568"/>
          </a:xfrm>
        </p:grpSpPr>
        <p:sp>
          <p:nvSpPr>
            <p:cNvPr id="45" name="Rectangle 44">
              <a:hlinkClick r:id="rId5" action="ppaction://hlinksldjump"/>
              <a:extLst>
                <a:ext uri="{FF2B5EF4-FFF2-40B4-BE49-F238E27FC236}">
                  <a16:creationId xmlns:a16="http://schemas.microsoft.com/office/drawing/2014/main" id="{AD58D34E-CC27-2345-BF65-CE3620A5E9E2}"/>
                </a:ext>
              </a:extLst>
            </p:cNvPr>
            <p:cNvSpPr/>
            <p:nvPr/>
          </p:nvSpPr>
          <p:spPr>
            <a:xfrm>
              <a:off x="5392808" y="5573309"/>
              <a:ext cx="853119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Avenir Light" panose="020B0402020203020204" pitchFamily="34" charset="77"/>
                  <a:ea typeface="Meiryo" panose="020B0604030504040204" pitchFamily="34" charset="-128"/>
                </a:rPr>
                <a:t>Go back</a:t>
              </a:r>
              <a:endParaRPr lang="en-US" sz="1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46" name="Oval 45">
              <a:hlinkClick r:id="rId5" action="ppaction://hlinksldjump"/>
              <a:extLst>
                <a:ext uri="{FF2B5EF4-FFF2-40B4-BE49-F238E27FC236}">
                  <a16:creationId xmlns:a16="http://schemas.microsoft.com/office/drawing/2014/main" id="{38645AE8-F7B2-944F-83FB-767E39EF4051}"/>
                </a:ext>
              </a:extLst>
            </p:cNvPr>
            <p:cNvSpPr/>
            <p:nvPr/>
          </p:nvSpPr>
          <p:spPr>
            <a:xfrm>
              <a:off x="5443870" y="5871783"/>
              <a:ext cx="457200" cy="428466"/>
            </a:xfrm>
            <a:prstGeom prst="ellipse">
              <a:avLst/>
            </a:prstGeom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7" name="Graphic 46" descr="Arrow: Straight">
              <a:hlinkClick r:id="rId5" action="ppaction://hlinksldjump"/>
              <a:extLst>
                <a:ext uri="{FF2B5EF4-FFF2-40B4-BE49-F238E27FC236}">
                  <a16:creationId xmlns:a16="http://schemas.microsoft.com/office/drawing/2014/main" id="{038B64FD-A3DD-EB40-BD60-A14B4D19B87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495510" y="5819585"/>
              <a:ext cx="811119" cy="543292"/>
            </a:xfrm>
            <a:prstGeom prst="rect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</p:pic>
      </p:grpSp>
      <p:sp>
        <p:nvSpPr>
          <p:cNvPr id="63" name="Rounded Rectangle 62">
            <a:hlinkClick r:id="rId8" action="ppaction://hlinksldjump"/>
            <a:extLst>
              <a:ext uri="{FF2B5EF4-FFF2-40B4-BE49-F238E27FC236}">
                <a16:creationId xmlns:a16="http://schemas.microsoft.com/office/drawing/2014/main" id="{CB28A794-A3B2-6446-9FAD-3309C3F195FF}"/>
              </a:ext>
            </a:extLst>
          </p:cNvPr>
          <p:cNvSpPr/>
          <p:nvPr/>
        </p:nvSpPr>
        <p:spPr>
          <a:xfrm>
            <a:off x="3548574" y="5467159"/>
            <a:ext cx="1374823" cy="59761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ounded Rectangle 63">
            <a:hlinkClick r:id="rId9" action="ppaction://hlinksldjump"/>
            <a:extLst>
              <a:ext uri="{FF2B5EF4-FFF2-40B4-BE49-F238E27FC236}">
                <a16:creationId xmlns:a16="http://schemas.microsoft.com/office/drawing/2014/main" id="{26F7DCF4-CDF7-2344-A233-D84B73885F93}"/>
              </a:ext>
            </a:extLst>
          </p:cNvPr>
          <p:cNvSpPr/>
          <p:nvPr/>
        </p:nvSpPr>
        <p:spPr>
          <a:xfrm>
            <a:off x="5109722" y="5467160"/>
            <a:ext cx="1374823" cy="597612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>
            <a:hlinkClick r:id="rId8" action="ppaction://hlinksldjump"/>
            <a:extLst>
              <a:ext uri="{FF2B5EF4-FFF2-40B4-BE49-F238E27FC236}">
                <a16:creationId xmlns:a16="http://schemas.microsoft.com/office/drawing/2014/main" id="{853198DB-430B-7043-8FAC-D8A12296028E}"/>
              </a:ext>
            </a:extLst>
          </p:cNvPr>
          <p:cNvSpPr/>
          <p:nvPr/>
        </p:nvSpPr>
        <p:spPr>
          <a:xfrm>
            <a:off x="3530398" y="5532031"/>
            <a:ext cx="92525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100" dirty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Example</a:t>
            </a:r>
            <a:br>
              <a:rPr lang="en-US" sz="1100" dirty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100" dirty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GPP Results</a:t>
            </a:r>
          </a:p>
        </p:txBody>
      </p:sp>
      <p:sp>
        <p:nvSpPr>
          <p:cNvPr id="66" name="Rectangle 65">
            <a:hlinkClick r:id="rId9" action="ppaction://hlinksldjump"/>
            <a:extLst>
              <a:ext uri="{FF2B5EF4-FFF2-40B4-BE49-F238E27FC236}">
                <a16:creationId xmlns:a16="http://schemas.microsoft.com/office/drawing/2014/main" id="{1A80BE26-418B-F948-9C5A-293D4905AC21}"/>
              </a:ext>
            </a:extLst>
          </p:cNvPr>
          <p:cNvSpPr/>
          <p:nvPr/>
        </p:nvSpPr>
        <p:spPr>
          <a:xfrm>
            <a:off x="5132717" y="5547180"/>
            <a:ext cx="84670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100" dirty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See the Algorithm</a:t>
            </a:r>
          </a:p>
        </p:txBody>
      </p:sp>
      <p:pic>
        <p:nvPicPr>
          <p:cNvPr id="67" name="Graphic 66" descr="Earth globe: Africa and Europe">
            <a:hlinkClick r:id="rId8" action="ppaction://hlinksldjump"/>
            <a:extLst>
              <a:ext uri="{FF2B5EF4-FFF2-40B4-BE49-F238E27FC236}">
                <a16:creationId xmlns:a16="http://schemas.microsoft.com/office/drawing/2014/main" id="{8B5FC2D1-4C75-C44B-8BBA-BF742BECD06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385378" y="5505886"/>
            <a:ext cx="483176" cy="483176"/>
          </a:xfrm>
          <a:prstGeom prst="rect">
            <a:avLst/>
          </a:prstGeom>
        </p:spPr>
      </p:pic>
      <p:pic>
        <p:nvPicPr>
          <p:cNvPr id="68" name="Graphic 67" descr="Head with gears">
            <a:hlinkClick r:id="rId9" action="ppaction://hlinksldjump"/>
            <a:extLst>
              <a:ext uri="{FF2B5EF4-FFF2-40B4-BE49-F238E27FC236}">
                <a16:creationId xmlns:a16="http://schemas.microsoft.com/office/drawing/2014/main" id="{518E851A-6AD6-3648-B9A8-D839E7B14A1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flipH="1">
            <a:off x="5922637" y="5510333"/>
            <a:ext cx="515898" cy="468153"/>
          </a:xfrm>
          <a:prstGeom prst="rect">
            <a:avLst/>
          </a:prstGeom>
        </p:spPr>
      </p:pic>
      <p:pic>
        <p:nvPicPr>
          <p:cNvPr id="69" name="Graphic 68" descr="Right pointing backhand index ">
            <a:extLst>
              <a:ext uri="{FF2B5EF4-FFF2-40B4-BE49-F238E27FC236}">
                <a16:creationId xmlns:a16="http://schemas.microsoft.com/office/drawing/2014/main" id="{3E56D253-1F04-3343-A5C0-C3950245106B}"/>
              </a:ext>
            </a:extLst>
          </p:cNvPr>
          <p:cNvPicPr>
            <a:picLocks noChangeAspect="1"/>
          </p:cNvPicPr>
          <p:nvPr/>
        </p:nvPicPr>
        <p:blipFill>
          <a:blip r:embed="rId14">
            <a:alphaModFix/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973076">
            <a:off x="9319013" y="5333133"/>
            <a:ext cx="407520" cy="46599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BCE59B8-9CDB-1F4F-9447-F2A7E8D61C09}"/>
              </a:ext>
            </a:extLst>
          </p:cNvPr>
          <p:cNvSpPr/>
          <p:nvPr/>
        </p:nvSpPr>
        <p:spPr>
          <a:xfrm>
            <a:off x="9714651" y="5725748"/>
            <a:ext cx="171072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100" dirty="0" err="1"/>
              <a:t>bitbucket.org</a:t>
            </a:r>
            <a:r>
              <a:rPr lang="en-US" sz="1100" dirty="0"/>
              <a:t>/</a:t>
            </a:r>
            <a:r>
              <a:rPr lang="en-US" sz="1100" dirty="0" err="1"/>
              <a:t>labprentice</a:t>
            </a:r>
            <a:endParaRPr lang="en-US" sz="11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EC10992-A6DC-0449-9533-629E065871A9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8351" t="21393" r="62874" b="26467"/>
          <a:stretch/>
        </p:blipFill>
        <p:spPr>
          <a:xfrm>
            <a:off x="11398552" y="5379642"/>
            <a:ext cx="317882" cy="324000"/>
          </a:xfrm>
          <a:prstGeom prst="rect">
            <a:avLst/>
          </a:prstGeom>
        </p:spPr>
      </p:pic>
      <p:pic>
        <p:nvPicPr>
          <p:cNvPr id="10" name="Picture 9" descr="A close up of a computer&#10;&#10;Description automatically generated">
            <a:extLst>
              <a:ext uri="{FF2B5EF4-FFF2-40B4-BE49-F238E27FC236}">
                <a16:creationId xmlns:a16="http://schemas.microsoft.com/office/drawing/2014/main" id="{6CA57D77-CD87-004E-96F1-DE920F75ED2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390797" y="5699675"/>
            <a:ext cx="324000" cy="324000"/>
          </a:xfrm>
          <a:prstGeom prst="rect">
            <a:avLst/>
          </a:prstGeom>
        </p:spPr>
      </p:pic>
      <p:sp>
        <p:nvSpPr>
          <p:cNvPr id="82" name="Rectangle 81">
            <a:extLst>
              <a:ext uri="{FF2B5EF4-FFF2-40B4-BE49-F238E27FC236}">
                <a16:creationId xmlns:a16="http://schemas.microsoft.com/office/drawing/2014/main" id="{4EB0BBA6-6B90-7044-8362-54676FBA1BCF}"/>
              </a:ext>
            </a:extLst>
          </p:cNvPr>
          <p:cNvSpPr/>
          <p:nvPr/>
        </p:nvSpPr>
        <p:spPr>
          <a:xfrm>
            <a:off x="9759535" y="5407676"/>
            <a:ext cx="166584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100" dirty="0" err="1"/>
              <a:t>github.com</a:t>
            </a:r>
            <a:r>
              <a:rPr lang="en-US" sz="1100" dirty="0"/>
              <a:t>/</a:t>
            </a:r>
            <a:r>
              <a:rPr lang="en-US" sz="1100" dirty="0" err="1"/>
              <a:t>stineb</a:t>
            </a:r>
            <a:r>
              <a:rPr lang="en-US" sz="1100" dirty="0"/>
              <a:t>/</a:t>
            </a:r>
            <a:r>
              <a:rPr lang="en-US" sz="1100" dirty="0" err="1"/>
              <a:t>rsofun</a:t>
            </a:r>
            <a:endParaRPr lang="en-US" sz="1100" dirty="0"/>
          </a:p>
        </p:txBody>
      </p:sp>
      <p:pic>
        <p:nvPicPr>
          <p:cNvPr id="12290" name="Picture 2" descr="https://documents.lucidchart.com/documents/b7737b57-5d8f-44c3-a4a4-031cef72c7b7/pages/0_0?a=2405&amp;x=154&amp;y=575&amp;w=1017&amp;h=634&amp;store=1&amp;accept=image%2F*&amp;auth=LCA%209f2d2362acf5aca7b36a6bf5a2e1ffc144c58cb1-ts%3D1554379092">
            <a:extLst>
              <a:ext uri="{FF2B5EF4-FFF2-40B4-BE49-F238E27FC236}">
                <a16:creationId xmlns:a16="http://schemas.microsoft.com/office/drawing/2014/main" id="{AB647159-8B38-774F-B459-4525A0566A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6" t="5116" r="6562" b="43881"/>
          <a:stretch/>
        </p:blipFill>
        <p:spPr bwMode="auto">
          <a:xfrm>
            <a:off x="3472338" y="1259669"/>
            <a:ext cx="8273045" cy="3001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2" descr="https://documents.lucidchart.com/documents/b7737b57-5d8f-44c3-a4a4-031cef72c7b7/pages/0_0?a=2405&amp;x=154&amp;y=575&amp;w=1017&amp;h=634&amp;store=1&amp;accept=image%2F*&amp;auth=LCA%209f2d2362acf5aca7b36a6bf5a2e1ffc144c58cb1-ts%3D1554379092">
            <a:extLst>
              <a:ext uri="{FF2B5EF4-FFF2-40B4-BE49-F238E27FC236}">
                <a16:creationId xmlns:a16="http://schemas.microsoft.com/office/drawing/2014/main" id="{C1C9D046-88FA-9B44-A4C2-B379183A60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1" t="55847" r="6257" b="21603"/>
          <a:stretch/>
        </p:blipFill>
        <p:spPr bwMode="auto">
          <a:xfrm>
            <a:off x="4627850" y="4296567"/>
            <a:ext cx="5857298" cy="939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5" name="Rectangle 84">
            <a:extLst>
              <a:ext uri="{FF2B5EF4-FFF2-40B4-BE49-F238E27FC236}">
                <a16:creationId xmlns:a16="http://schemas.microsoft.com/office/drawing/2014/main" id="{161E4A1F-1B7B-4A40-9A09-1F3438ED4A53}"/>
              </a:ext>
            </a:extLst>
          </p:cNvPr>
          <p:cNvSpPr/>
          <p:nvPr/>
        </p:nvSpPr>
        <p:spPr>
          <a:xfrm>
            <a:off x="7440815" y="5335051"/>
            <a:ext cx="18860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i="1" dirty="0"/>
              <a:t>Check out the code &amp; try the model yourself!</a:t>
            </a:r>
          </a:p>
        </p:txBody>
      </p:sp>
      <p:sp>
        <p:nvSpPr>
          <p:cNvPr id="38" name="Rectangle 37">
            <a:hlinkClick r:id="rId19" action="ppaction://hlinksldjump"/>
            <a:extLst>
              <a:ext uri="{FF2B5EF4-FFF2-40B4-BE49-F238E27FC236}">
                <a16:creationId xmlns:a16="http://schemas.microsoft.com/office/drawing/2014/main" id="{00749392-77E7-D249-A08A-71907F453D1C}"/>
              </a:ext>
            </a:extLst>
          </p:cNvPr>
          <p:cNvSpPr/>
          <p:nvPr/>
        </p:nvSpPr>
        <p:spPr>
          <a:xfrm>
            <a:off x="642096" y="2499367"/>
            <a:ext cx="16957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Invisible Water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244B4190-FD34-3145-973E-27FC8690E049}"/>
              </a:ext>
            </a:extLst>
          </p:cNvPr>
          <p:cNvSpPr/>
          <p:nvPr/>
        </p:nvSpPr>
        <p:spPr>
          <a:xfrm>
            <a:off x="642096" y="3207253"/>
            <a:ext cx="20484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Today’s ET Models</a:t>
            </a:r>
          </a:p>
        </p:txBody>
      </p:sp>
      <p:sp>
        <p:nvSpPr>
          <p:cNvPr id="40" name="Rectangle 39">
            <a:hlinkClick r:id="rId5" action="ppaction://hlinksldjump"/>
            <a:extLst>
              <a:ext uri="{FF2B5EF4-FFF2-40B4-BE49-F238E27FC236}">
                <a16:creationId xmlns:a16="http://schemas.microsoft.com/office/drawing/2014/main" id="{0E5B3226-1F63-DF43-9183-C317D6E5E0C9}"/>
              </a:ext>
            </a:extLst>
          </p:cNvPr>
          <p:cNvSpPr/>
          <p:nvPr/>
        </p:nvSpPr>
        <p:spPr>
          <a:xfrm>
            <a:off x="642096" y="5318847"/>
            <a:ext cx="2140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Learn More</a:t>
            </a:r>
          </a:p>
        </p:txBody>
      </p:sp>
      <p:sp>
        <p:nvSpPr>
          <p:cNvPr id="41" name="Rectangle 40">
            <a:hlinkClick r:id="rId5" action="ppaction://hlinksldjump"/>
            <a:extLst>
              <a:ext uri="{FF2B5EF4-FFF2-40B4-BE49-F238E27FC236}">
                <a16:creationId xmlns:a16="http://schemas.microsoft.com/office/drawing/2014/main" id="{2B788E31-2E3E-0D46-9968-45D6AE5498F4}"/>
              </a:ext>
            </a:extLst>
          </p:cNvPr>
          <p:cNvSpPr/>
          <p:nvPr/>
        </p:nvSpPr>
        <p:spPr>
          <a:xfrm>
            <a:off x="133344" y="5217685"/>
            <a:ext cx="7138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05</a:t>
            </a:r>
          </a:p>
        </p:txBody>
      </p:sp>
      <p:sp>
        <p:nvSpPr>
          <p:cNvPr id="42" name="Rectangle 41">
            <a:hlinkClick r:id="rId19" action="ppaction://hlinksldjump"/>
            <a:extLst>
              <a:ext uri="{FF2B5EF4-FFF2-40B4-BE49-F238E27FC236}">
                <a16:creationId xmlns:a16="http://schemas.microsoft.com/office/drawing/2014/main" id="{4DB5F3BE-B7B2-9940-B644-8502690C37CE}"/>
              </a:ext>
            </a:extLst>
          </p:cNvPr>
          <p:cNvSpPr/>
          <p:nvPr/>
        </p:nvSpPr>
        <p:spPr>
          <a:xfrm>
            <a:off x="133344" y="2400260"/>
            <a:ext cx="7138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>
                    <a:alpha val="8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01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62958730-1924-D341-AEC3-2967E72CA383}"/>
              </a:ext>
            </a:extLst>
          </p:cNvPr>
          <p:cNvSpPr/>
          <p:nvPr/>
        </p:nvSpPr>
        <p:spPr>
          <a:xfrm>
            <a:off x="133344" y="3102276"/>
            <a:ext cx="7138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>
                    <a:alpha val="8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02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C6D2379F-79D2-6346-A07C-96AEA45F82DC}"/>
              </a:ext>
            </a:extLst>
          </p:cNvPr>
          <p:cNvSpPr/>
          <p:nvPr/>
        </p:nvSpPr>
        <p:spPr>
          <a:xfrm>
            <a:off x="591166" y="71204"/>
            <a:ext cx="231063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tx2">
                    <a:alpha val="2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Alison Prior &amp; </a:t>
            </a:r>
            <a:br>
              <a:rPr lang="en-US" sz="1600" dirty="0">
                <a:solidFill>
                  <a:schemeClr val="tx2">
                    <a:alpha val="2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600" dirty="0">
                <a:solidFill>
                  <a:schemeClr val="tx2">
                    <a:alpha val="2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Prof. Iain-Colin Prentice</a:t>
            </a:r>
          </a:p>
        </p:txBody>
      </p:sp>
      <p:sp>
        <p:nvSpPr>
          <p:cNvPr id="49" name="Rectangle 48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98BA9E3E-4FBC-EE43-BB09-B1D2786E9AAF}"/>
              </a:ext>
            </a:extLst>
          </p:cNvPr>
          <p:cNvSpPr/>
          <p:nvPr/>
        </p:nvSpPr>
        <p:spPr>
          <a:xfrm>
            <a:off x="155562" y="976866"/>
            <a:ext cx="325904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>
                    <a:alpha val="2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Coupling the Carbon </a:t>
            </a:r>
            <a:br>
              <a:rPr lang="en-US" sz="2400" dirty="0">
                <a:solidFill>
                  <a:schemeClr val="bg1">
                    <a:alpha val="2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400" dirty="0">
                <a:solidFill>
                  <a:schemeClr val="bg1">
                    <a:alpha val="2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&amp; Water Cycles</a:t>
            </a:r>
          </a:p>
        </p:txBody>
      </p:sp>
      <p:sp>
        <p:nvSpPr>
          <p:cNvPr id="54" name="Rectangle 53">
            <a:hlinkClick r:id="rId20" action="ppaction://hlinksldjump"/>
            <a:extLst>
              <a:ext uri="{FF2B5EF4-FFF2-40B4-BE49-F238E27FC236}">
                <a16:creationId xmlns:a16="http://schemas.microsoft.com/office/drawing/2014/main" id="{4D0A1A0F-7BDD-4843-B037-D28C9C825291}"/>
              </a:ext>
            </a:extLst>
          </p:cNvPr>
          <p:cNvSpPr/>
          <p:nvPr/>
        </p:nvSpPr>
        <p:spPr>
          <a:xfrm>
            <a:off x="642096" y="3909269"/>
            <a:ext cx="24048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Plant Perspective</a:t>
            </a:r>
          </a:p>
        </p:txBody>
      </p:sp>
      <p:sp>
        <p:nvSpPr>
          <p:cNvPr id="55" name="Rectangle 54">
            <a:hlinkClick r:id="rId20" action="ppaction://hlinksldjump"/>
            <a:extLst>
              <a:ext uri="{FF2B5EF4-FFF2-40B4-BE49-F238E27FC236}">
                <a16:creationId xmlns:a16="http://schemas.microsoft.com/office/drawing/2014/main" id="{204AFAC2-AC37-974B-AD94-A6B3E77BC0BF}"/>
              </a:ext>
            </a:extLst>
          </p:cNvPr>
          <p:cNvSpPr/>
          <p:nvPr/>
        </p:nvSpPr>
        <p:spPr>
          <a:xfrm>
            <a:off x="133344" y="3808104"/>
            <a:ext cx="7138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>
                    <a:alpha val="8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03</a:t>
            </a:r>
          </a:p>
        </p:txBody>
      </p:sp>
      <p:sp>
        <p:nvSpPr>
          <p:cNvPr id="56" name="Rectangle 55">
            <a:hlinkClick r:id="rId21" action="ppaction://hlinksldjump"/>
            <a:extLst>
              <a:ext uri="{FF2B5EF4-FFF2-40B4-BE49-F238E27FC236}">
                <a16:creationId xmlns:a16="http://schemas.microsoft.com/office/drawing/2014/main" id="{7F939E55-BB92-6E4D-886F-55389BA23DC4}"/>
              </a:ext>
            </a:extLst>
          </p:cNvPr>
          <p:cNvSpPr/>
          <p:nvPr/>
        </p:nvSpPr>
        <p:spPr>
          <a:xfrm>
            <a:off x="642096" y="4616993"/>
            <a:ext cx="15524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Initial Results</a:t>
            </a:r>
          </a:p>
        </p:txBody>
      </p:sp>
      <p:sp>
        <p:nvSpPr>
          <p:cNvPr id="57" name="Rectangle 56">
            <a:hlinkClick r:id="rId21" action="ppaction://hlinksldjump"/>
            <a:extLst>
              <a:ext uri="{FF2B5EF4-FFF2-40B4-BE49-F238E27FC236}">
                <a16:creationId xmlns:a16="http://schemas.microsoft.com/office/drawing/2014/main" id="{720A1502-AA45-A643-A269-7E79291F5FA8}"/>
              </a:ext>
            </a:extLst>
          </p:cNvPr>
          <p:cNvSpPr/>
          <p:nvPr/>
        </p:nvSpPr>
        <p:spPr>
          <a:xfrm>
            <a:off x="133344" y="4512016"/>
            <a:ext cx="7138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>
                    <a:alpha val="8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04</a:t>
            </a:r>
          </a:p>
        </p:txBody>
      </p:sp>
    </p:spTree>
    <p:extLst>
      <p:ext uri="{BB962C8B-B14F-4D97-AF65-F5344CB8AC3E}">
        <p14:creationId xmlns:p14="http://schemas.microsoft.com/office/powerpoint/2010/main" val="1904512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21600000">
                                      <p:cBhvr>
                                        <p:cTn id="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9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FB9E35C7-10BF-FE47-8C19-AE833DF4F9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47" y="6220303"/>
            <a:ext cx="2045085" cy="5381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6025835-E035-5842-BE87-04794B0739F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862" t="9470" r="19436" b="41330"/>
          <a:stretch/>
        </p:blipFill>
        <p:spPr>
          <a:xfrm>
            <a:off x="11260872" y="6146974"/>
            <a:ext cx="833120" cy="633494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D3EF0242-4592-1B44-B1B9-33AD8FDCF342}"/>
              </a:ext>
            </a:extLst>
          </p:cNvPr>
          <p:cNvGrpSpPr/>
          <p:nvPr/>
        </p:nvGrpSpPr>
        <p:grpSpPr>
          <a:xfrm>
            <a:off x="0" y="-31580"/>
            <a:ext cx="12192000" cy="914400"/>
            <a:chOff x="0" y="-31580"/>
            <a:chExt cx="12192000" cy="914400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5A88735D-AC5B-7D4A-87C1-6DF4E15C40A2}"/>
                </a:ext>
              </a:extLst>
            </p:cNvPr>
            <p:cNvSpPr/>
            <p:nvPr/>
          </p:nvSpPr>
          <p:spPr>
            <a:xfrm>
              <a:off x="0" y="0"/>
              <a:ext cx="12192000" cy="773386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</p:spPr>
          <p:style>
            <a:lnRef idx="1">
              <a:schemeClr val="dk1"/>
            </a:lnRef>
            <a:fillRef idx="1001">
              <a:schemeClr val="lt2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 Placeholder 4">
              <a:extLst>
                <a:ext uri="{FF2B5EF4-FFF2-40B4-BE49-F238E27FC236}">
                  <a16:creationId xmlns:a16="http://schemas.microsoft.com/office/drawing/2014/main" id="{1E5ED0D8-7BC4-C244-A9F4-79201D645607}"/>
                </a:ext>
              </a:extLst>
            </p:cNvPr>
            <p:cNvSpPr txBox="1">
              <a:spLocks/>
            </p:cNvSpPr>
            <p:nvPr/>
          </p:nvSpPr>
          <p:spPr>
            <a:xfrm>
              <a:off x="3517574" y="-31580"/>
              <a:ext cx="8227809" cy="9144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marL="182880" indent="-182880" algn="l" defTabSz="914400" rtl="0" eaLnBrk="1" latinLnBrk="0" hangingPunct="1">
                <a:lnSpc>
                  <a:spcPct val="90000"/>
                </a:lnSpc>
                <a:spcBef>
                  <a:spcPts val="1200"/>
                </a:spcBef>
                <a:buClr>
                  <a:schemeClr val="accent1"/>
                </a:buClr>
                <a:buFont typeface="Wingdings 2" pitchFamily="18" charset="2"/>
                <a:buChar char="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182880" algn="l" defTabSz="914400" rtl="0" eaLnBrk="1" latinLnBrk="0" hangingPunct="1">
                <a:lnSpc>
                  <a:spcPct val="90000"/>
                </a:lnSpc>
                <a:spcBef>
                  <a:spcPts val="250"/>
                </a:spcBef>
                <a:spcAft>
                  <a:spcPts val="25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182880" algn="l" defTabSz="914400" rtl="0" eaLnBrk="1" latinLnBrk="0" hangingPunct="1">
                <a:lnSpc>
                  <a:spcPct val="90000"/>
                </a:lnSpc>
                <a:spcBef>
                  <a:spcPts val="250"/>
                </a:spcBef>
                <a:spcAft>
                  <a:spcPts val="25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6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182880" algn="l" defTabSz="914400" rtl="0" eaLnBrk="1" latinLnBrk="0" hangingPunct="1">
                <a:lnSpc>
                  <a:spcPct val="90000"/>
                </a:lnSpc>
                <a:spcBef>
                  <a:spcPts val="250"/>
                </a:spcBef>
                <a:spcAft>
                  <a:spcPts val="25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182880" algn="l" defTabSz="914400" rtl="0" eaLnBrk="1" latinLnBrk="0" hangingPunct="1">
                <a:lnSpc>
                  <a:spcPct val="90000"/>
                </a:lnSpc>
                <a:spcBef>
                  <a:spcPts val="250"/>
                </a:spcBef>
                <a:spcAft>
                  <a:spcPts val="25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250"/>
                </a:spcBef>
                <a:spcAft>
                  <a:spcPts val="25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250"/>
                </a:spcBef>
                <a:spcAft>
                  <a:spcPts val="25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250"/>
                </a:spcBef>
                <a:spcAft>
                  <a:spcPts val="25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250"/>
                </a:spcBef>
                <a:spcAft>
                  <a:spcPts val="25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2800" b="1" dirty="0"/>
                <a:t>P Model</a:t>
              </a:r>
              <a:r>
                <a:rPr lang="en-US" sz="2800" dirty="0"/>
                <a:t>: Sample Global GPP Result</a:t>
              </a:r>
            </a:p>
          </p:txBody>
        </p:sp>
        <p:sp>
          <p:nvSpPr>
            <p:cNvPr id="34" name="Parallelogram 33">
              <a:extLst>
                <a:ext uri="{FF2B5EF4-FFF2-40B4-BE49-F238E27FC236}">
                  <a16:creationId xmlns:a16="http://schemas.microsoft.com/office/drawing/2014/main" id="{802B6CCF-270D-6840-8B1F-DD1D660AB764}"/>
                </a:ext>
              </a:extLst>
            </p:cNvPr>
            <p:cNvSpPr/>
            <p:nvPr/>
          </p:nvSpPr>
          <p:spPr>
            <a:xfrm flipH="1">
              <a:off x="21266" y="0"/>
              <a:ext cx="3414604" cy="773385"/>
            </a:xfrm>
            <a:prstGeom prst="parallelogram">
              <a:avLst>
                <a:gd name="adj" fmla="val 65129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FC848193-D34A-BA48-9962-286B72D167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l="8693" r="7583" b="3617"/>
          <a:stretch/>
        </p:blipFill>
        <p:spPr>
          <a:xfrm>
            <a:off x="3523424" y="947692"/>
            <a:ext cx="8261179" cy="4481720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7D98BD88-C952-DD4E-AAE0-B91512626D2C}"/>
              </a:ext>
            </a:extLst>
          </p:cNvPr>
          <p:cNvGrpSpPr/>
          <p:nvPr/>
        </p:nvGrpSpPr>
        <p:grpSpPr>
          <a:xfrm>
            <a:off x="10619662" y="259009"/>
            <a:ext cx="913821" cy="789568"/>
            <a:chOff x="5392808" y="5573309"/>
            <a:chExt cx="913821" cy="789568"/>
          </a:xfrm>
        </p:grpSpPr>
        <p:sp>
          <p:nvSpPr>
            <p:cNvPr id="38" name="Rectangle 37">
              <a:hlinkClick r:id="rId6" action="ppaction://hlinksldjump"/>
              <a:extLst>
                <a:ext uri="{FF2B5EF4-FFF2-40B4-BE49-F238E27FC236}">
                  <a16:creationId xmlns:a16="http://schemas.microsoft.com/office/drawing/2014/main" id="{CC9714DF-5F64-6A44-BF6F-C505445D273A}"/>
                </a:ext>
              </a:extLst>
            </p:cNvPr>
            <p:cNvSpPr/>
            <p:nvPr/>
          </p:nvSpPr>
          <p:spPr>
            <a:xfrm>
              <a:off x="5392808" y="5573309"/>
              <a:ext cx="853119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Avenir Light" panose="020B0402020203020204" pitchFamily="34" charset="77"/>
                  <a:ea typeface="Meiryo" panose="020B0604030504040204" pitchFamily="34" charset="-128"/>
                </a:rPr>
                <a:t>Go back</a:t>
              </a:r>
              <a:endParaRPr lang="en-US" sz="1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39" name="Oval 38">
              <a:hlinkClick r:id="rId6" action="ppaction://hlinksldjump"/>
              <a:extLst>
                <a:ext uri="{FF2B5EF4-FFF2-40B4-BE49-F238E27FC236}">
                  <a16:creationId xmlns:a16="http://schemas.microsoft.com/office/drawing/2014/main" id="{1D2CFC1A-FE05-3741-B675-26FEB692E0AC}"/>
                </a:ext>
              </a:extLst>
            </p:cNvPr>
            <p:cNvSpPr/>
            <p:nvPr/>
          </p:nvSpPr>
          <p:spPr>
            <a:xfrm>
              <a:off x="5443870" y="5871783"/>
              <a:ext cx="457200" cy="428466"/>
            </a:xfrm>
            <a:prstGeom prst="ellipse">
              <a:avLst/>
            </a:prstGeom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0" name="Graphic 39" descr="Arrow: Straight">
              <a:hlinkClick r:id="rId6" action="ppaction://hlinksldjump"/>
              <a:extLst>
                <a:ext uri="{FF2B5EF4-FFF2-40B4-BE49-F238E27FC236}">
                  <a16:creationId xmlns:a16="http://schemas.microsoft.com/office/drawing/2014/main" id="{07C2F22A-B6AA-AC44-827A-6A9B30B3500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495510" y="5819585"/>
              <a:ext cx="811119" cy="543292"/>
            </a:xfrm>
            <a:prstGeom prst="rect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</p:pic>
      </p:grpSp>
      <p:sp>
        <p:nvSpPr>
          <p:cNvPr id="46" name="Rounded Rectangle 45">
            <a:hlinkClick r:id="rId9" action="ppaction://hlinksldjump"/>
            <a:extLst>
              <a:ext uri="{FF2B5EF4-FFF2-40B4-BE49-F238E27FC236}">
                <a16:creationId xmlns:a16="http://schemas.microsoft.com/office/drawing/2014/main" id="{239B63F3-17B4-AF47-AEDB-E625E3C900BD}"/>
              </a:ext>
            </a:extLst>
          </p:cNvPr>
          <p:cNvSpPr/>
          <p:nvPr/>
        </p:nvSpPr>
        <p:spPr>
          <a:xfrm>
            <a:off x="3577475" y="5461680"/>
            <a:ext cx="1374823" cy="597612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hlinkClick r:id="rId9" action="ppaction://hlinksldjump"/>
            <a:extLst>
              <a:ext uri="{FF2B5EF4-FFF2-40B4-BE49-F238E27FC236}">
                <a16:creationId xmlns:a16="http://schemas.microsoft.com/office/drawing/2014/main" id="{381A55EB-A307-3C41-9DCD-417FC13822CC}"/>
              </a:ext>
            </a:extLst>
          </p:cNvPr>
          <p:cNvSpPr/>
          <p:nvPr/>
        </p:nvSpPr>
        <p:spPr>
          <a:xfrm>
            <a:off x="3600470" y="5541700"/>
            <a:ext cx="84670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100" dirty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See the Algorithm</a:t>
            </a:r>
          </a:p>
        </p:txBody>
      </p:sp>
      <p:pic>
        <p:nvPicPr>
          <p:cNvPr id="50" name="Graphic 49" descr="Head with gears">
            <a:hlinkClick r:id="rId9" action="ppaction://hlinksldjump"/>
            <a:extLst>
              <a:ext uri="{FF2B5EF4-FFF2-40B4-BE49-F238E27FC236}">
                <a16:creationId xmlns:a16="http://schemas.microsoft.com/office/drawing/2014/main" id="{A7B22469-942E-A04F-99ED-48BF8C7A409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flipH="1">
            <a:off x="4390390" y="5504853"/>
            <a:ext cx="515898" cy="468153"/>
          </a:xfrm>
          <a:prstGeom prst="rect">
            <a:avLst/>
          </a:prstGeom>
        </p:spPr>
      </p:pic>
      <p:pic>
        <p:nvPicPr>
          <p:cNvPr id="51" name="Graphic 50" descr="Right pointing backhand index ">
            <a:extLst>
              <a:ext uri="{FF2B5EF4-FFF2-40B4-BE49-F238E27FC236}">
                <a16:creationId xmlns:a16="http://schemas.microsoft.com/office/drawing/2014/main" id="{0A5D75AA-DE73-B940-B579-D629F9610824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/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8506152" flipH="1" flipV="1">
            <a:off x="9657080" y="5972994"/>
            <a:ext cx="335470" cy="366971"/>
          </a:xfrm>
          <a:prstGeom prst="rect">
            <a:avLst/>
          </a:prstGeom>
        </p:spPr>
      </p:pic>
      <p:sp>
        <p:nvSpPr>
          <p:cNvPr id="53" name="Rectangle 52">
            <a:extLst>
              <a:ext uri="{FF2B5EF4-FFF2-40B4-BE49-F238E27FC236}">
                <a16:creationId xmlns:a16="http://schemas.microsoft.com/office/drawing/2014/main" id="{4900B1E6-0109-4049-B9DA-5B2E4DB0C686}"/>
              </a:ext>
            </a:extLst>
          </p:cNvPr>
          <p:cNvSpPr/>
          <p:nvPr/>
        </p:nvSpPr>
        <p:spPr>
          <a:xfrm>
            <a:off x="7655971" y="5462272"/>
            <a:ext cx="2487199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100" dirty="0"/>
              <a:t>Work by </a:t>
            </a:r>
            <a:r>
              <a:rPr lang="en-US" sz="1200" b="1" dirty="0"/>
              <a:t>Shirley </a:t>
            </a:r>
            <a:r>
              <a:rPr lang="en-US" sz="1200" b="1" dirty="0" err="1"/>
              <a:t>Wenjia</a:t>
            </a:r>
            <a:r>
              <a:rPr lang="en-US" sz="1200" b="1" dirty="0"/>
              <a:t> Cai</a:t>
            </a:r>
            <a:r>
              <a:rPr lang="en-US" sz="1100" b="1" dirty="0"/>
              <a:t>. </a:t>
            </a:r>
          </a:p>
          <a:p>
            <a:pPr algn="r"/>
            <a:r>
              <a:rPr lang="en-US" sz="1100" dirty="0"/>
              <a:t>Learn more at her talk @ EGU! </a:t>
            </a: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B2B3D223-B998-614D-8BD7-EA0F298B0E2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174192" y="5470899"/>
            <a:ext cx="1335395" cy="676369"/>
          </a:xfrm>
          <a:prstGeom prst="rect">
            <a:avLst/>
          </a:prstGeom>
        </p:spPr>
      </p:pic>
      <p:sp>
        <p:nvSpPr>
          <p:cNvPr id="55" name="Rounded Rectangle 54">
            <a:hlinkClick r:id="rId15" action="ppaction://hlinksldjump"/>
            <a:extLst>
              <a:ext uri="{FF2B5EF4-FFF2-40B4-BE49-F238E27FC236}">
                <a16:creationId xmlns:a16="http://schemas.microsoft.com/office/drawing/2014/main" id="{96CA11B0-49D3-3641-A0A1-A9D57666125F}"/>
              </a:ext>
            </a:extLst>
          </p:cNvPr>
          <p:cNvSpPr/>
          <p:nvPr/>
        </p:nvSpPr>
        <p:spPr>
          <a:xfrm>
            <a:off x="5120864" y="5474882"/>
            <a:ext cx="1374823" cy="597612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hlinkClick r:id="rId15" action="ppaction://hlinksldjump"/>
            <a:extLst>
              <a:ext uri="{FF2B5EF4-FFF2-40B4-BE49-F238E27FC236}">
                <a16:creationId xmlns:a16="http://schemas.microsoft.com/office/drawing/2014/main" id="{EDB518F3-7111-7D41-ABC3-6F40794D659D}"/>
              </a:ext>
            </a:extLst>
          </p:cNvPr>
          <p:cNvSpPr/>
          <p:nvPr/>
        </p:nvSpPr>
        <p:spPr>
          <a:xfrm>
            <a:off x="5179926" y="5575711"/>
            <a:ext cx="84670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100" dirty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Required </a:t>
            </a:r>
            <a:br>
              <a:rPr lang="en-US" sz="1100" dirty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100" dirty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Input Data</a:t>
            </a:r>
          </a:p>
        </p:txBody>
      </p:sp>
      <p:pic>
        <p:nvPicPr>
          <p:cNvPr id="57" name="Graphic 56" descr="Decision chart">
            <a:hlinkClick r:id="rId15" action="ppaction://hlinksldjump"/>
            <a:extLst>
              <a:ext uri="{FF2B5EF4-FFF2-40B4-BE49-F238E27FC236}">
                <a16:creationId xmlns:a16="http://schemas.microsoft.com/office/drawing/2014/main" id="{8C0C5AEC-6D75-9147-8C9B-4CA49CC3216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5996809" y="5583183"/>
            <a:ext cx="394807" cy="394807"/>
          </a:xfrm>
          <a:prstGeom prst="rect">
            <a:avLst/>
          </a:prstGeom>
        </p:spPr>
      </p:pic>
      <p:sp>
        <p:nvSpPr>
          <p:cNvPr id="35" name="Rectangle 34">
            <a:hlinkClick r:id="rId18" action="ppaction://hlinksldjump"/>
            <a:extLst>
              <a:ext uri="{FF2B5EF4-FFF2-40B4-BE49-F238E27FC236}">
                <a16:creationId xmlns:a16="http://schemas.microsoft.com/office/drawing/2014/main" id="{BA23467E-9425-A040-B864-92DBD752A7E0}"/>
              </a:ext>
            </a:extLst>
          </p:cNvPr>
          <p:cNvSpPr/>
          <p:nvPr/>
        </p:nvSpPr>
        <p:spPr>
          <a:xfrm>
            <a:off x="642096" y="2499367"/>
            <a:ext cx="16957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Invisible Water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E7753A6A-D513-9046-8B19-7F2CE79CB1C2}"/>
              </a:ext>
            </a:extLst>
          </p:cNvPr>
          <p:cNvSpPr/>
          <p:nvPr/>
        </p:nvSpPr>
        <p:spPr>
          <a:xfrm>
            <a:off x="642096" y="3207253"/>
            <a:ext cx="20484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Today’s ET Models</a:t>
            </a:r>
          </a:p>
        </p:txBody>
      </p:sp>
      <p:sp>
        <p:nvSpPr>
          <p:cNvPr id="45" name="Rectangle 44">
            <a:hlinkClick r:id="rId6" action="ppaction://hlinksldjump"/>
            <a:extLst>
              <a:ext uri="{FF2B5EF4-FFF2-40B4-BE49-F238E27FC236}">
                <a16:creationId xmlns:a16="http://schemas.microsoft.com/office/drawing/2014/main" id="{4252C42D-5FF4-F047-92DA-F253CECAE0E2}"/>
              </a:ext>
            </a:extLst>
          </p:cNvPr>
          <p:cNvSpPr/>
          <p:nvPr/>
        </p:nvSpPr>
        <p:spPr>
          <a:xfrm>
            <a:off x="642096" y="5318847"/>
            <a:ext cx="2140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Learn More</a:t>
            </a:r>
          </a:p>
        </p:txBody>
      </p:sp>
      <p:sp>
        <p:nvSpPr>
          <p:cNvPr id="47" name="Rectangle 46">
            <a:hlinkClick r:id="rId6" action="ppaction://hlinksldjump"/>
            <a:extLst>
              <a:ext uri="{FF2B5EF4-FFF2-40B4-BE49-F238E27FC236}">
                <a16:creationId xmlns:a16="http://schemas.microsoft.com/office/drawing/2014/main" id="{0B6C475C-6DC3-0640-9D39-51C0A1479F9A}"/>
              </a:ext>
            </a:extLst>
          </p:cNvPr>
          <p:cNvSpPr/>
          <p:nvPr/>
        </p:nvSpPr>
        <p:spPr>
          <a:xfrm>
            <a:off x="133344" y="5217685"/>
            <a:ext cx="7138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05</a:t>
            </a:r>
          </a:p>
        </p:txBody>
      </p:sp>
      <p:sp>
        <p:nvSpPr>
          <p:cNvPr id="49" name="Rectangle 48">
            <a:hlinkClick r:id="rId18" action="ppaction://hlinksldjump"/>
            <a:extLst>
              <a:ext uri="{FF2B5EF4-FFF2-40B4-BE49-F238E27FC236}">
                <a16:creationId xmlns:a16="http://schemas.microsoft.com/office/drawing/2014/main" id="{65BD2D48-552E-864D-AC62-9589345C5555}"/>
              </a:ext>
            </a:extLst>
          </p:cNvPr>
          <p:cNvSpPr/>
          <p:nvPr/>
        </p:nvSpPr>
        <p:spPr>
          <a:xfrm>
            <a:off x="133344" y="2400260"/>
            <a:ext cx="7138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>
                    <a:alpha val="8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01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C1D8B483-AA29-1243-8832-78A3B032A808}"/>
              </a:ext>
            </a:extLst>
          </p:cNvPr>
          <p:cNvSpPr/>
          <p:nvPr/>
        </p:nvSpPr>
        <p:spPr>
          <a:xfrm>
            <a:off x="133344" y="3102276"/>
            <a:ext cx="7138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>
                    <a:alpha val="8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02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912783E5-058F-F547-980C-75A4DDDBF5A0}"/>
              </a:ext>
            </a:extLst>
          </p:cNvPr>
          <p:cNvSpPr/>
          <p:nvPr/>
        </p:nvSpPr>
        <p:spPr>
          <a:xfrm>
            <a:off x="591166" y="71204"/>
            <a:ext cx="231063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tx2">
                    <a:alpha val="2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Alison Prior &amp; </a:t>
            </a:r>
            <a:br>
              <a:rPr lang="en-US" sz="1600" dirty="0">
                <a:solidFill>
                  <a:schemeClr val="tx2">
                    <a:alpha val="2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600" dirty="0">
                <a:solidFill>
                  <a:schemeClr val="tx2">
                    <a:alpha val="2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Prof. Iain-Colin Prentice</a:t>
            </a:r>
          </a:p>
        </p:txBody>
      </p:sp>
      <p:sp>
        <p:nvSpPr>
          <p:cNvPr id="59" name="Rectangle 58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1546E3A6-86B4-1048-943D-AA41C39B65C4}"/>
              </a:ext>
            </a:extLst>
          </p:cNvPr>
          <p:cNvSpPr/>
          <p:nvPr/>
        </p:nvSpPr>
        <p:spPr>
          <a:xfrm>
            <a:off x="155562" y="976866"/>
            <a:ext cx="325904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>
                    <a:alpha val="2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Coupling the Carbon </a:t>
            </a:r>
            <a:br>
              <a:rPr lang="en-US" sz="2400" dirty="0">
                <a:solidFill>
                  <a:schemeClr val="bg1">
                    <a:alpha val="2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400" dirty="0">
                <a:solidFill>
                  <a:schemeClr val="bg1">
                    <a:alpha val="2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&amp; Water Cycles</a:t>
            </a:r>
          </a:p>
        </p:txBody>
      </p:sp>
      <p:sp>
        <p:nvSpPr>
          <p:cNvPr id="68" name="Rectangle 67">
            <a:hlinkClick r:id="rId19" action="ppaction://hlinksldjump"/>
            <a:extLst>
              <a:ext uri="{FF2B5EF4-FFF2-40B4-BE49-F238E27FC236}">
                <a16:creationId xmlns:a16="http://schemas.microsoft.com/office/drawing/2014/main" id="{841D5633-C24D-9D45-9679-5492EB1E1F9D}"/>
              </a:ext>
            </a:extLst>
          </p:cNvPr>
          <p:cNvSpPr/>
          <p:nvPr/>
        </p:nvSpPr>
        <p:spPr>
          <a:xfrm>
            <a:off x="642096" y="3909269"/>
            <a:ext cx="24048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Plant Perspective</a:t>
            </a:r>
          </a:p>
        </p:txBody>
      </p:sp>
      <p:sp>
        <p:nvSpPr>
          <p:cNvPr id="69" name="Rectangle 68">
            <a:hlinkClick r:id="rId19" action="ppaction://hlinksldjump"/>
            <a:extLst>
              <a:ext uri="{FF2B5EF4-FFF2-40B4-BE49-F238E27FC236}">
                <a16:creationId xmlns:a16="http://schemas.microsoft.com/office/drawing/2014/main" id="{28FE5339-6DAB-2F48-91E0-F412BD6B3F68}"/>
              </a:ext>
            </a:extLst>
          </p:cNvPr>
          <p:cNvSpPr/>
          <p:nvPr/>
        </p:nvSpPr>
        <p:spPr>
          <a:xfrm>
            <a:off x="133344" y="3808104"/>
            <a:ext cx="7138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>
                    <a:alpha val="8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03</a:t>
            </a:r>
          </a:p>
        </p:txBody>
      </p:sp>
      <p:sp>
        <p:nvSpPr>
          <p:cNvPr id="70" name="Rectangle 69">
            <a:hlinkClick r:id="rId20" action="ppaction://hlinksldjump"/>
            <a:extLst>
              <a:ext uri="{FF2B5EF4-FFF2-40B4-BE49-F238E27FC236}">
                <a16:creationId xmlns:a16="http://schemas.microsoft.com/office/drawing/2014/main" id="{37AB89A4-74C2-9D41-9689-DB17EFAA9F6C}"/>
              </a:ext>
            </a:extLst>
          </p:cNvPr>
          <p:cNvSpPr/>
          <p:nvPr/>
        </p:nvSpPr>
        <p:spPr>
          <a:xfrm>
            <a:off x="642096" y="4616993"/>
            <a:ext cx="15524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Initial Results</a:t>
            </a:r>
          </a:p>
        </p:txBody>
      </p:sp>
      <p:sp>
        <p:nvSpPr>
          <p:cNvPr id="71" name="Rectangle 70">
            <a:hlinkClick r:id="rId20" action="ppaction://hlinksldjump"/>
            <a:extLst>
              <a:ext uri="{FF2B5EF4-FFF2-40B4-BE49-F238E27FC236}">
                <a16:creationId xmlns:a16="http://schemas.microsoft.com/office/drawing/2014/main" id="{FCFC134C-2B82-B44B-8050-E4A05775471C}"/>
              </a:ext>
            </a:extLst>
          </p:cNvPr>
          <p:cNvSpPr/>
          <p:nvPr/>
        </p:nvSpPr>
        <p:spPr>
          <a:xfrm>
            <a:off x="133344" y="4512016"/>
            <a:ext cx="7138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>
                    <a:alpha val="8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04</a:t>
            </a:r>
          </a:p>
        </p:txBody>
      </p:sp>
    </p:spTree>
    <p:extLst>
      <p:ext uri="{BB962C8B-B14F-4D97-AF65-F5344CB8AC3E}">
        <p14:creationId xmlns:p14="http://schemas.microsoft.com/office/powerpoint/2010/main" val="2901056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76BD09D4-5AB6-F947-A82B-C2F98F6E53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47" y="6220303"/>
            <a:ext cx="2045085" cy="5381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313CF88-2503-3141-9762-2FA659265A7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862" t="9470" r="19436" b="41330"/>
          <a:stretch/>
        </p:blipFill>
        <p:spPr>
          <a:xfrm>
            <a:off x="11260872" y="6146974"/>
            <a:ext cx="833120" cy="63349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2" name="Content Placeholder 1">
                <a:extLst>
                  <a:ext uri="{FF2B5EF4-FFF2-40B4-BE49-F238E27FC236}">
                    <a16:creationId xmlns:a16="http://schemas.microsoft.com/office/drawing/2014/main" id="{BBEA0BA4-3FB9-E84E-BD28-8B6BEF86FC3B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1766167361"/>
                  </p:ext>
                </p:extLst>
              </p:nvPr>
            </p:nvGraphicFramePr>
            <p:xfrm>
              <a:off x="3941829" y="1294853"/>
              <a:ext cx="7293610" cy="4807214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5" r:lo="rId6" r:qs="rId7" r:cs="rId8"/>
              </a:graphicData>
            </a:graphic>
          </p:graphicFrame>
        </mc:Choice>
        <mc:Fallback xmlns="">
          <p:graphicFrame>
            <p:nvGraphicFramePr>
              <p:cNvPr id="32" name="Content Placeholder 1">
                <a:extLst>
                  <a:ext uri="{FF2B5EF4-FFF2-40B4-BE49-F238E27FC236}">
                    <a16:creationId xmlns:a16="http://schemas.microsoft.com/office/drawing/2014/main" id="{BBEA0BA4-3FB9-E84E-BD28-8B6BEF86FC3B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1766167361"/>
                  </p:ext>
                </p:extLst>
              </p:nvPr>
            </p:nvGraphicFramePr>
            <p:xfrm>
              <a:off x="3941829" y="1294853"/>
              <a:ext cx="7293610" cy="4807214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10" r:lo="rId11" r:qs="rId12" r:cs="rId13"/>
              </a:graphicData>
            </a:graphic>
          </p:graphicFrame>
        </mc:Fallback>
      </mc:AlternateContent>
      <p:grpSp>
        <p:nvGrpSpPr>
          <p:cNvPr id="33" name="Group 32">
            <a:extLst>
              <a:ext uri="{FF2B5EF4-FFF2-40B4-BE49-F238E27FC236}">
                <a16:creationId xmlns:a16="http://schemas.microsoft.com/office/drawing/2014/main" id="{D7E17C38-F721-D744-B97F-3E09C8C64B76}"/>
              </a:ext>
            </a:extLst>
          </p:cNvPr>
          <p:cNvGrpSpPr/>
          <p:nvPr/>
        </p:nvGrpSpPr>
        <p:grpSpPr>
          <a:xfrm>
            <a:off x="0" y="-31580"/>
            <a:ext cx="12192000" cy="914400"/>
            <a:chOff x="0" y="-31580"/>
            <a:chExt cx="12192000" cy="914400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EB886C5D-300B-E44C-A8CF-44A8DD041B85}"/>
                </a:ext>
              </a:extLst>
            </p:cNvPr>
            <p:cNvSpPr/>
            <p:nvPr/>
          </p:nvSpPr>
          <p:spPr>
            <a:xfrm>
              <a:off x="0" y="0"/>
              <a:ext cx="12192000" cy="773386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</p:spPr>
          <p:style>
            <a:lnRef idx="1">
              <a:schemeClr val="dk1"/>
            </a:lnRef>
            <a:fillRef idx="1001">
              <a:schemeClr val="lt2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 Placeholder 4">
              <a:extLst>
                <a:ext uri="{FF2B5EF4-FFF2-40B4-BE49-F238E27FC236}">
                  <a16:creationId xmlns:a16="http://schemas.microsoft.com/office/drawing/2014/main" id="{D495C594-55D4-E64F-9AFF-F84DDAB6A397}"/>
                </a:ext>
              </a:extLst>
            </p:cNvPr>
            <p:cNvSpPr txBox="1">
              <a:spLocks/>
            </p:cNvSpPr>
            <p:nvPr/>
          </p:nvSpPr>
          <p:spPr>
            <a:xfrm>
              <a:off x="3517574" y="-31580"/>
              <a:ext cx="8227809" cy="9144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marL="182880" indent="-182880" algn="l" defTabSz="914400" rtl="0" eaLnBrk="1" latinLnBrk="0" hangingPunct="1">
                <a:lnSpc>
                  <a:spcPct val="90000"/>
                </a:lnSpc>
                <a:spcBef>
                  <a:spcPts val="1200"/>
                </a:spcBef>
                <a:buClr>
                  <a:schemeClr val="accent1"/>
                </a:buClr>
                <a:buFont typeface="Wingdings 2" pitchFamily="18" charset="2"/>
                <a:buChar char="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182880" algn="l" defTabSz="914400" rtl="0" eaLnBrk="1" latinLnBrk="0" hangingPunct="1">
                <a:lnSpc>
                  <a:spcPct val="90000"/>
                </a:lnSpc>
                <a:spcBef>
                  <a:spcPts val="250"/>
                </a:spcBef>
                <a:spcAft>
                  <a:spcPts val="25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182880" algn="l" defTabSz="914400" rtl="0" eaLnBrk="1" latinLnBrk="0" hangingPunct="1">
                <a:lnSpc>
                  <a:spcPct val="90000"/>
                </a:lnSpc>
                <a:spcBef>
                  <a:spcPts val="250"/>
                </a:spcBef>
                <a:spcAft>
                  <a:spcPts val="25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6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182880" algn="l" defTabSz="914400" rtl="0" eaLnBrk="1" latinLnBrk="0" hangingPunct="1">
                <a:lnSpc>
                  <a:spcPct val="90000"/>
                </a:lnSpc>
                <a:spcBef>
                  <a:spcPts val="250"/>
                </a:spcBef>
                <a:spcAft>
                  <a:spcPts val="25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182880" algn="l" defTabSz="914400" rtl="0" eaLnBrk="1" latinLnBrk="0" hangingPunct="1">
                <a:lnSpc>
                  <a:spcPct val="90000"/>
                </a:lnSpc>
                <a:spcBef>
                  <a:spcPts val="250"/>
                </a:spcBef>
                <a:spcAft>
                  <a:spcPts val="25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250"/>
                </a:spcBef>
                <a:spcAft>
                  <a:spcPts val="25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250"/>
                </a:spcBef>
                <a:spcAft>
                  <a:spcPts val="25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250"/>
                </a:spcBef>
                <a:spcAft>
                  <a:spcPts val="25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250"/>
                </a:spcBef>
                <a:spcAft>
                  <a:spcPts val="25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2800" b="1" dirty="0"/>
                <a:t>P Model</a:t>
              </a:r>
              <a:r>
                <a:rPr lang="en-US" sz="2800" dirty="0"/>
                <a:t>: Limitations &amp; Potential Challenges</a:t>
              </a:r>
            </a:p>
          </p:txBody>
        </p:sp>
        <p:sp>
          <p:nvSpPr>
            <p:cNvPr id="36" name="Parallelogram 35">
              <a:extLst>
                <a:ext uri="{FF2B5EF4-FFF2-40B4-BE49-F238E27FC236}">
                  <a16:creationId xmlns:a16="http://schemas.microsoft.com/office/drawing/2014/main" id="{126CF4F1-A285-5D4A-94ED-B37EC171B66A}"/>
                </a:ext>
              </a:extLst>
            </p:cNvPr>
            <p:cNvSpPr/>
            <p:nvPr/>
          </p:nvSpPr>
          <p:spPr>
            <a:xfrm flipH="1">
              <a:off x="21266" y="0"/>
              <a:ext cx="3414604" cy="773385"/>
            </a:xfrm>
            <a:prstGeom prst="parallelogram">
              <a:avLst>
                <a:gd name="adj" fmla="val 65129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206871B4-1867-8742-9BE7-C7E3027A1185}"/>
              </a:ext>
            </a:extLst>
          </p:cNvPr>
          <p:cNvGrpSpPr/>
          <p:nvPr/>
        </p:nvGrpSpPr>
        <p:grpSpPr>
          <a:xfrm>
            <a:off x="10619662" y="259009"/>
            <a:ext cx="913821" cy="789568"/>
            <a:chOff x="5392808" y="5573309"/>
            <a:chExt cx="913821" cy="789568"/>
          </a:xfrm>
        </p:grpSpPr>
        <p:sp>
          <p:nvSpPr>
            <p:cNvPr id="50" name="Rectangle 49">
              <a:hlinkClick r:id="rId14" action="ppaction://hlinksldjump"/>
              <a:extLst>
                <a:ext uri="{FF2B5EF4-FFF2-40B4-BE49-F238E27FC236}">
                  <a16:creationId xmlns:a16="http://schemas.microsoft.com/office/drawing/2014/main" id="{99E81D59-2190-0A45-B72E-CEB53109EFE3}"/>
                </a:ext>
              </a:extLst>
            </p:cNvPr>
            <p:cNvSpPr/>
            <p:nvPr/>
          </p:nvSpPr>
          <p:spPr>
            <a:xfrm>
              <a:off x="5392808" y="5573309"/>
              <a:ext cx="853119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Avenir Light" panose="020B0402020203020204" pitchFamily="34" charset="77"/>
                  <a:ea typeface="Meiryo" panose="020B0604030504040204" pitchFamily="34" charset="-128"/>
                </a:rPr>
                <a:t>Go back</a:t>
              </a:r>
              <a:endParaRPr lang="en-US" sz="1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51" name="Oval 50">
              <a:hlinkClick r:id="rId14" action="ppaction://hlinksldjump"/>
              <a:extLst>
                <a:ext uri="{FF2B5EF4-FFF2-40B4-BE49-F238E27FC236}">
                  <a16:creationId xmlns:a16="http://schemas.microsoft.com/office/drawing/2014/main" id="{68AB1124-83B4-5A44-8475-AC4176AD902A}"/>
                </a:ext>
              </a:extLst>
            </p:cNvPr>
            <p:cNvSpPr/>
            <p:nvPr/>
          </p:nvSpPr>
          <p:spPr>
            <a:xfrm>
              <a:off x="5443870" y="5871783"/>
              <a:ext cx="457200" cy="428466"/>
            </a:xfrm>
            <a:prstGeom prst="ellipse">
              <a:avLst/>
            </a:prstGeom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2" name="Graphic 51" descr="Arrow: Straight">
              <a:hlinkClick r:id="rId14" action="ppaction://hlinksldjump"/>
              <a:extLst>
                <a:ext uri="{FF2B5EF4-FFF2-40B4-BE49-F238E27FC236}">
                  <a16:creationId xmlns:a16="http://schemas.microsoft.com/office/drawing/2014/main" id="{47B3011B-03AA-5E47-97A7-43EAA44BD9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5495510" y="5819585"/>
              <a:ext cx="811119" cy="543292"/>
            </a:xfrm>
            <a:prstGeom prst="rect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</p:pic>
      </p:grpSp>
      <p:sp>
        <p:nvSpPr>
          <p:cNvPr id="25" name="Rectangle 24">
            <a:hlinkClick r:id="rId17" action="ppaction://hlinksldjump"/>
            <a:extLst>
              <a:ext uri="{FF2B5EF4-FFF2-40B4-BE49-F238E27FC236}">
                <a16:creationId xmlns:a16="http://schemas.microsoft.com/office/drawing/2014/main" id="{504CE413-C990-714F-ACCA-7024CB4D350F}"/>
              </a:ext>
            </a:extLst>
          </p:cNvPr>
          <p:cNvSpPr/>
          <p:nvPr/>
        </p:nvSpPr>
        <p:spPr>
          <a:xfrm>
            <a:off x="642096" y="2499367"/>
            <a:ext cx="16957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Invisible Water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5B6F0F0-1AB5-AF47-8CB5-92372EB42AA6}"/>
              </a:ext>
            </a:extLst>
          </p:cNvPr>
          <p:cNvSpPr/>
          <p:nvPr/>
        </p:nvSpPr>
        <p:spPr>
          <a:xfrm>
            <a:off x="642096" y="3207253"/>
            <a:ext cx="20484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Today’s ET Models</a:t>
            </a:r>
          </a:p>
        </p:txBody>
      </p:sp>
      <p:sp>
        <p:nvSpPr>
          <p:cNvPr id="27" name="Rectangle 26">
            <a:hlinkClick r:id="rId14" action="ppaction://hlinksldjump"/>
            <a:extLst>
              <a:ext uri="{FF2B5EF4-FFF2-40B4-BE49-F238E27FC236}">
                <a16:creationId xmlns:a16="http://schemas.microsoft.com/office/drawing/2014/main" id="{D897F363-9A98-F44E-A985-F84BA006D197}"/>
              </a:ext>
            </a:extLst>
          </p:cNvPr>
          <p:cNvSpPr/>
          <p:nvPr/>
        </p:nvSpPr>
        <p:spPr>
          <a:xfrm>
            <a:off x="642096" y="5318847"/>
            <a:ext cx="2140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Learn More</a:t>
            </a:r>
          </a:p>
        </p:txBody>
      </p:sp>
      <p:sp>
        <p:nvSpPr>
          <p:cNvPr id="28" name="Rectangle 27">
            <a:hlinkClick r:id="rId14" action="ppaction://hlinksldjump"/>
            <a:extLst>
              <a:ext uri="{FF2B5EF4-FFF2-40B4-BE49-F238E27FC236}">
                <a16:creationId xmlns:a16="http://schemas.microsoft.com/office/drawing/2014/main" id="{47CA13F9-E430-5347-B85C-2C6ACBA636A8}"/>
              </a:ext>
            </a:extLst>
          </p:cNvPr>
          <p:cNvSpPr/>
          <p:nvPr/>
        </p:nvSpPr>
        <p:spPr>
          <a:xfrm>
            <a:off x="133344" y="5217685"/>
            <a:ext cx="7138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05</a:t>
            </a:r>
          </a:p>
        </p:txBody>
      </p:sp>
      <p:sp>
        <p:nvSpPr>
          <p:cNvPr id="29" name="Rectangle 28">
            <a:hlinkClick r:id="rId17" action="ppaction://hlinksldjump"/>
            <a:extLst>
              <a:ext uri="{FF2B5EF4-FFF2-40B4-BE49-F238E27FC236}">
                <a16:creationId xmlns:a16="http://schemas.microsoft.com/office/drawing/2014/main" id="{488FC46D-2EDF-3646-A0DF-DFD8407A3D3A}"/>
              </a:ext>
            </a:extLst>
          </p:cNvPr>
          <p:cNvSpPr/>
          <p:nvPr/>
        </p:nvSpPr>
        <p:spPr>
          <a:xfrm>
            <a:off x="133344" y="2400260"/>
            <a:ext cx="7138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>
                    <a:alpha val="8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01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1EB285D-C6EB-0243-B888-1AC5AEBCC563}"/>
              </a:ext>
            </a:extLst>
          </p:cNvPr>
          <p:cNvSpPr/>
          <p:nvPr/>
        </p:nvSpPr>
        <p:spPr>
          <a:xfrm>
            <a:off x="133344" y="3102276"/>
            <a:ext cx="7138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>
                    <a:alpha val="8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02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5DD6E3F-FD7F-8F4F-9CFB-255D1F90DF92}"/>
              </a:ext>
            </a:extLst>
          </p:cNvPr>
          <p:cNvSpPr/>
          <p:nvPr/>
        </p:nvSpPr>
        <p:spPr>
          <a:xfrm>
            <a:off x="591166" y="71204"/>
            <a:ext cx="231063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tx2">
                    <a:alpha val="2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Alison Prior &amp; </a:t>
            </a:r>
            <a:br>
              <a:rPr lang="en-US" sz="1600" dirty="0">
                <a:solidFill>
                  <a:schemeClr val="tx2">
                    <a:alpha val="2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600" dirty="0">
                <a:solidFill>
                  <a:schemeClr val="tx2">
                    <a:alpha val="2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Prof. Iain-Colin Prentice</a:t>
            </a:r>
          </a:p>
        </p:txBody>
      </p:sp>
      <p:sp>
        <p:nvSpPr>
          <p:cNvPr id="37" name="Rectangle 36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211572D5-5EF4-1346-B274-0D878E5FAADE}"/>
              </a:ext>
            </a:extLst>
          </p:cNvPr>
          <p:cNvSpPr/>
          <p:nvPr/>
        </p:nvSpPr>
        <p:spPr>
          <a:xfrm>
            <a:off x="155562" y="976866"/>
            <a:ext cx="325904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>
                    <a:alpha val="2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Coupling the Carbon </a:t>
            </a:r>
            <a:br>
              <a:rPr lang="en-US" sz="2400" dirty="0">
                <a:solidFill>
                  <a:schemeClr val="bg1">
                    <a:alpha val="2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400" dirty="0">
                <a:solidFill>
                  <a:schemeClr val="bg1">
                    <a:alpha val="2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&amp; Water Cycles</a:t>
            </a:r>
          </a:p>
        </p:txBody>
      </p:sp>
      <p:sp>
        <p:nvSpPr>
          <p:cNvPr id="38" name="Rectangle 37">
            <a:hlinkClick r:id="rId18" action="ppaction://hlinksldjump"/>
            <a:extLst>
              <a:ext uri="{FF2B5EF4-FFF2-40B4-BE49-F238E27FC236}">
                <a16:creationId xmlns:a16="http://schemas.microsoft.com/office/drawing/2014/main" id="{91A9C773-0A81-B04A-8593-A0D042A7D867}"/>
              </a:ext>
            </a:extLst>
          </p:cNvPr>
          <p:cNvSpPr/>
          <p:nvPr/>
        </p:nvSpPr>
        <p:spPr>
          <a:xfrm>
            <a:off x="642096" y="3909269"/>
            <a:ext cx="24048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Plant Perspective</a:t>
            </a:r>
          </a:p>
        </p:txBody>
      </p:sp>
      <p:sp>
        <p:nvSpPr>
          <p:cNvPr id="40" name="Rectangle 39">
            <a:hlinkClick r:id="rId18" action="ppaction://hlinksldjump"/>
            <a:extLst>
              <a:ext uri="{FF2B5EF4-FFF2-40B4-BE49-F238E27FC236}">
                <a16:creationId xmlns:a16="http://schemas.microsoft.com/office/drawing/2014/main" id="{A7759AA9-12D7-844C-B494-EE9812A6A609}"/>
              </a:ext>
            </a:extLst>
          </p:cNvPr>
          <p:cNvSpPr/>
          <p:nvPr/>
        </p:nvSpPr>
        <p:spPr>
          <a:xfrm>
            <a:off x="133344" y="3808104"/>
            <a:ext cx="7138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>
                    <a:alpha val="8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03</a:t>
            </a:r>
          </a:p>
        </p:txBody>
      </p:sp>
      <p:sp>
        <p:nvSpPr>
          <p:cNvPr id="41" name="Rectangle 40">
            <a:hlinkClick r:id="rId19" action="ppaction://hlinksldjump"/>
            <a:extLst>
              <a:ext uri="{FF2B5EF4-FFF2-40B4-BE49-F238E27FC236}">
                <a16:creationId xmlns:a16="http://schemas.microsoft.com/office/drawing/2014/main" id="{958DDD67-E0DE-2A46-A6E1-C66B405F1678}"/>
              </a:ext>
            </a:extLst>
          </p:cNvPr>
          <p:cNvSpPr/>
          <p:nvPr/>
        </p:nvSpPr>
        <p:spPr>
          <a:xfrm>
            <a:off x="642096" y="4616993"/>
            <a:ext cx="15524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Initial Results</a:t>
            </a:r>
          </a:p>
        </p:txBody>
      </p:sp>
      <p:sp>
        <p:nvSpPr>
          <p:cNvPr id="43" name="Rectangle 42">
            <a:hlinkClick r:id="rId19" action="ppaction://hlinksldjump"/>
            <a:extLst>
              <a:ext uri="{FF2B5EF4-FFF2-40B4-BE49-F238E27FC236}">
                <a16:creationId xmlns:a16="http://schemas.microsoft.com/office/drawing/2014/main" id="{DBC89E25-1312-5048-8326-8C2C1C597EF1}"/>
              </a:ext>
            </a:extLst>
          </p:cNvPr>
          <p:cNvSpPr/>
          <p:nvPr/>
        </p:nvSpPr>
        <p:spPr>
          <a:xfrm>
            <a:off x="133344" y="4512016"/>
            <a:ext cx="7138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>
                    <a:alpha val="8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04</a:t>
            </a:r>
          </a:p>
        </p:txBody>
      </p:sp>
    </p:spTree>
    <p:extLst>
      <p:ext uri="{BB962C8B-B14F-4D97-AF65-F5344CB8AC3E}">
        <p14:creationId xmlns:p14="http://schemas.microsoft.com/office/powerpoint/2010/main" val="22199708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AD936CA9-8751-FB44-8953-B187556477AD}"/>
              </a:ext>
            </a:extLst>
          </p:cNvPr>
          <p:cNvSpPr/>
          <p:nvPr/>
        </p:nvSpPr>
        <p:spPr>
          <a:xfrm>
            <a:off x="3631285" y="4752111"/>
            <a:ext cx="7985487" cy="134323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dk1"/>
          </a:lnRef>
          <a:fillRef idx="1001">
            <a:schemeClr val="lt2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CD8C20CC-45C9-FC42-AA95-0B45B048B7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47" y="6220303"/>
            <a:ext cx="2045085" cy="5381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4CFBE22-22A7-A54F-BEBC-D95D164E321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862" t="9470" r="19436" b="41330"/>
          <a:stretch/>
        </p:blipFill>
        <p:spPr>
          <a:xfrm>
            <a:off x="11260872" y="6146974"/>
            <a:ext cx="833120" cy="633494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7EB69EF2-03AD-D143-AE9E-D682BABDE53D}"/>
              </a:ext>
            </a:extLst>
          </p:cNvPr>
          <p:cNvGrpSpPr/>
          <p:nvPr/>
        </p:nvGrpSpPr>
        <p:grpSpPr>
          <a:xfrm>
            <a:off x="0" y="-31580"/>
            <a:ext cx="12192000" cy="914400"/>
            <a:chOff x="0" y="-31580"/>
            <a:chExt cx="12192000" cy="91440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1D1E136-8CD5-6145-82BC-AFF82220FD97}"/>
                </a:ext>
              </a:extLst>
            </p:cNvPr>
            <p:cNvSpPr/>
            <p:nvPr/>
          </p:nvSpPr>
          <p:spPr>
            <a:xfrm>
              <a:off x="0" y="0"/>
              <a:ext cx="12192000" cy="773386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</p:spPr>
          <p:style>
            <a:lnRef idx="1">
              <a:schemeClr val="dk1"/>
            </a:lnRef>
            <a:fillRef idx="1001">
              <a:schemeClr val="lt2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 Placeholder 4">
              <a:extLst>
                <a:ext uri="{FF2B5EF4-FFF2-40B4-BE49-F238E27FC236}">
                  <a16:creationId xmlns:a16="http://schemas.microsoft.com/office/drawing/2014/main" id="{CF00742A-06D3-3A4D-AE08-B2B36AC5F4B8}"/>
                </a:ext>
              </a:extLst>
            </p:cNvPr>
            <p:cNvSpPr txBox="1">
              <a:spLocks/>
            </p:cNvSpPr>
            <p:nvPr/>
          </p:nvSpPr>
          <p:spPr>
            <a:xfrm>
              <a:off x="3517574" y="-31580"/>
              <a:ext cx="8227809" cy="9144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marL="182880" indent="-182880" algn="l" defTabSz="914400" rtl="0" eaLnBrk="1" latinLnBrk="0" hangingPunct="1">
                <a:lnSpc>
                  <a:spcPct val="90000"/>
                </a:lnSpc>
                <a:spcBef>
                  <a:spcPts val="1200"/>
                </a:spcBef>
                <a:buClr>
                  <a:schemeClr val="accent1"/>
                </a:buClr>
                <a:buFont typeface="Wingdings 2" pitchFamily="18" charset="2"/>
                <a:buChar char="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182880" algn="l" defTabSz="914400" rtl="0" eaLnBrk="1" latinLnBrk="0" hangingPunct="1">
                <a:lnSpc>
                  <a:spcPct val="90000"/>
                </a:lnSpc>
                <a:spcBef>
                  <a:spcPts val="250"/>
                </a:spcBef>
                <a:spcAft>
                  <a:spcPts val="25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182880" algn="l" defTabSz="914400" rtl="0" eaLnBrk="1" latinLnBrk="0" hangingPunct="1">
                <a:lnSpc>
                  <a:spcPct val="90000"/>
                </a:lnSpc>
                <a:spcBef>
                  <a:spcPts val="250"/>
                </a:spcBef>
                <a:spcAft>
                  <a:spcPts val="25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6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182880" algn="l" defTabSz="914400" rtl="0" eaLnBrk="1" latinLnBrk="0" hangingPunct="1">
                <a:lnSpc>
                  <a:spcPct val="90000"/>
                </a:lnSpc>
                <a:spcBef>
                  <a:spcPts val="250"/>
                </a:spcBef>
                <a:spcAft>
                  <a:spcPts val="25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182880" algn="l" defTabSz="914400" rtl="0" eaLnBrk="1" latinLnBrk="0" hangingPunct="1">
                <a:lnSpc>
                  <a:spcPct val="90000"/>
                </a:lnSpc>
                <a:spcBef>
                  <a:spcPts val="250"/>
                </a:spcBef>
                <a:spcAft>
                  <a:spcPts val="25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250"/>
                </a:spcBef>
                <a:spcAft>
                  <a:spcPts val="25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250"/>
                </a:spcBef>
                <a:spcAft>
                  <a:spcPts val="25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250"/>
                </a:spcBef>
                <a:spcAft>
                  <a:spcPts val="25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250"/>
                </a:spcBef>
                <a:spcAft>
                  <a:spcPts val="25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2800" b="1" dirty="0"/>
                <a:t>P Model: </a:t>
              </a:r>
              <a:r>
                <a:rPr lang="en-US" sz="2800" dirty="0"/>
                <a:t>Related Research</a:t>
              </a:r>
            </a:p>
          </p:txBody>
        </p:sp>
        <p:sp>
          <p:nvSpPr>
            <p:cNvPr id="23" name="Parallelogram 22">
              <a:extLst>
                <a:ext uri="{FF2B5EF4-FFF2-40B4-BE49-F238E27FC236}">
                  <a16:creationId xmlns:a16="http://schemas.microsoft.com/office/drawing/2014/main" id="{8A743842-A43E-A64D-9779-B4CD567960D1}"/>
                </a:ext>
              </a:extLst>
            </p:cNvPr>
            <p:cNvSpPr/>
            <p:nvPr/>
          </p:nvSpPr>
          <p:spPr>
            <a:xfrm flipH="1">
              <a:off x="21266" y="0"/>
              <a:ext cx="3414604" cy="773385"/>
            </a:xfrm>
            <a:prstGeom prst="parallelogram">
              <a:avLst>
                <a:gd name="adj" fmla="val 65129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2286F05D-2E8E-9E4F-882B-E7733F064F81}"/>
              </a:ext>
            </a:extLst>
          </p:cNvPr>
          <p:cNvSpPr txBox="1">
            <a:spLocks/>
          </p:cNvSpPr>
          <p:nvPr/>
        </p:nvSpPr>
        <p:spPr>
          <a:xfrm>
            <a:off x="3759896" y="4934174"/>
            <a:ext cx="6364957" cy="101848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7500" lnSpcReduction="20000"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 pitchFamily="18" charset="2"/>
              <a:buNone/>
            </a:pPr>
            <a:r>
              <a:rPr lang="en-US" sz="2100" dirty="0">
                <a:solidFill>
                  <a:schemeClr val="accent3"/>
                </a:solidFill>
                <a:latin typeface="Avenir Light" panose="020B0402020203020204" pitchFamily="34" charset="77"/>
                <a:ea typeface="Meiryo" panose="020B0604030504040204" pitchFamily="34" charset="-128"/>
              </a:rPr>
              <a:t>This research is funded by the </a:t>
            </a:r>
            <a:br>
              <a:rPr lang="en-US" sz="2100" dirty="0">
                <a:solidFill>
                  <a:schemeClr val="accent3"/>
                </a:solidFill>
                <a:latin typeface="Avenir Light" panose="020B0402020203020204" pitchFamily="34" charset="77"/>
                <a:ea typeface="Meiryo" panose="020B0604030504040204" pitchFamily="34" charset="-128"/>
              </a:rPr>
            </a:br>
            <a:r>
              <a:rPr lang="en-US" sz="2100" b="1" dirty="0">
                <a:solidFill>
                  <a:schemeClr val="accent3"/>
                </a:solidFill>
                <a:latin typeface="Avenir Light" panose="020B0402020203020204" pitchFamily="34" charset="77"/>
                <a:ea typeface="Meiryo" panose="020B0604030504040204" pitchFamily="34" charset="-128"/>
              </a:rPr>
              <a:t>Reinventing Ecosystem And Land Surface Models (REALM) </a:t>
            </a:r>
            <a:r>
              <a:rPr lang="en-US" sz="2100" dirty="0">
                <a:solidFill>
                  <a:schemeClr val="accent3"/>
                </a:solidFill>
                <a:latin typeface="Avenir Light" panose="020B0402020203020204" pitchFamily="34" charset="77"/>
                <a:ea typeface="Meiryo" panose="020B0604030504040204" pitchFamily="34" charset="-128"/>
              </a:rPr>
              <a:t>project</a:t>
            </a:r>
            <a:br>
              <a:rPr lang="en-US" sz="2100" dirty="0">
                <a:solidFill>
                  <a:schemeClr val="accent3"/>
                </a:solidFill>
                <a:latin typeface="Avenir Light" panose="020B0402020203020204" pitchFamily="34" charset="77"/>
                <a:ea typeface="Meiryo" panose="020B0604030504040204" pitchFamily="34" charset="-128"/>
              </a:rPr>
            </a:br>
            <a:endParaRPr lang="en-US" sz="1600" b="1" dirty="0">
              <a:solidFill>
                <a:schemeClr val="accent3"/>
              </a:solidFill>
              <a:latin typeface="Avenir Light" panose="020B0402020203020204" pitchFamily="34" charset="77"/>
              <a:ea typeface="Meiryo" panose="020B0604030504040204" pitchFamily="34" charset="-128"/>
            </a:endParaRPr>
          </a:p>
          <a:p>
            <a:pPr marL="0" indent="0">
              <a:buFont typeface="Wingdings 2" pitchFamily="18" charset="2"/>
              <a:buNone/>
            </a:pPr>
            <a:r>
              <a:rPr lang="en-US" sz="1600" b="1" dirty="0">
                <a:latin typeface="Avenir Light" panose="020B0402020203020204" pitchFamily="34" charset="77"/>
                <a:ea typeface="Meiryo" panose="020B0604030504040204" pitchFamily="34" charset="-128"/>
              </a:rPr>
              <a:t>More information:</a:t>
            </a:r>
            <a:br>
              <a:rPr lang="en-US" sz="1600" b="1" dirty="0">
                <a:latin typeface="Avenir Light" panose="020B0402020203020204" pitchFamily="34" charset="77"/>
                <a:ea typeface="Meiryo" panose="020B0604030504040204" pitchFamily="34" charset="-128"/>
              </a:rPr>
            </a:br>
            <a:r>
              <a:rPr lang="en-US" sz="1600" dirty="0">
                <a:latin typeface="Avenir Light" panose="020B0402020203020204" pitchFamily="34" charset="77"/>
                <a:ea typeface="Meiryo" panose="020B0604030504040204" pitchFamily="34" charset="-128"/>
              </a:rPr>
              <a:t>a.prior18</a:t>
            </a:r>
            <a:r>
              <a:rPr lang="en-US" sz="1600" dirty="0">
                <a:solidFill>
                  <a:schemeClr val="tx2"/>
                </a:solidFill>
                <a:latin typeface="Avenir Light" panose="020B0402020203020204" pitchFamily="34" charset="77"/>
                <a:ea typeface="Meiryo" panose="020B0604030504040204" pitchFamily="34" charset="-128"/>
              </a:rPr>
              <a:t>@imperial.ac.uk</a:t>
            </a:r>
            <a:endParaRPr lang="en-US" sz="900" dirty="0">
              <a:latin typeface="Avenir Light" panose="020B0402020203020204" pitchFamily="34" charset="77"/>
              <a:ea typeface="Meiryo" panose="020B0604030504040204" pitchFamily="34" charset="-128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7B0D3F65-C767-854B-96BC-D8205FFF9D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16020" y="4934174"/>
            <a:ext cx="1018481" cy="1018481"/>
          </a:xfrm>
          <a:prstGeom prst="rect">
            <a:avLst/>
          </a:prstGeom>
        </p:spPr>
      </p:pic>
      <p:graphicFrame>
        <p:nvGraphicFramePr>
          <p:cNvPr id="27" name="Content Placeholder 3">
            <a:extLst>
              <a:ext uri="{FF2B5EF4-FFF2-40B4-BE49-F238E27FC236}">
                <a16:creationId xmlns:a16="http://schemas.microsoft.com/office/drawing/2014/main" id="{9189ADF3-2E82-5647-A134-23E14A5CB44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68954474"/>
              </p:ext>
            </p:extLst>
          </p:nvPr>
        </p:nvGraphicFramePr>
        <p:xfrm>
          <a:off x="3759896" y="885459"/>
          <a:ext cx="7728267" cy="41224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pSp>
        <p:nvGrpSpPr>
          <p:cNvPr id="44" name="Group 43">
            <a:extLst>
              <a:ext uri="{FF2B5EF4-FFF2-40B4-BE49-F238E27FC236}">
                <a16:creationId xmlns:a16="http://schemas.microsoft.com/office/drawing/2014/main" id="{57A12511-5DD7-B94E-9704-183139009196}"/>
              </a:ext>
            </a:extLst>
          </p:cNvPr>
          <p:cNvGrpSpPr/>
          <p:nvPr/>
        </p:nvGrpSpPr>
        <p:grpSpPr>
          <a:xfrm>
            <a:off x="10619662" y="259009"/>
            <a:ext cx="913821" cy="789568"/>
            <a:chOff x="5392808" y="5573309"/>
            <a:chExt cx="913821" cy="789568"/>
          </a:xfrm>
        </p:grpSpPr>
        <p:sp>
          <p:nvSpPr>
            <p:cNvPr id="45" name="Rectangle 44">
              <a:hlinkClick r:id="rId11" action="ppaction://hlinksldjump"/>
              <a:extLst>
                <a:ext uri="{FF2B5EF4-FFF2-40B4-BE49-F238E27FC236}">
                  <a16:creationId xmlns:a16="http://schemas.microsoft.com/office/drawing/2014/main" id="{DC0CFDC1-8351-EB44-8974-86E4462F3101}"/>
                </a:ext>
              </a:extLst>
            </p:cNvPr>
            <p:cNvSpPr/>
            <p:nvPr/>
          </p:nvSpPr>
          <p:spPr>
            <a:xfrm>
              <a:off x="5392808" y="5573309"/>
              <a:ext cx="853119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Avenir Light" panose="020B0402020203020204" pitchFamily="34" charset="77"/>
                  <a:ea typeface="Meiryo" panose="020B0604030504040204" pitchFamily="34" charset="-128"/>
                </a:rPr>
                <a:t>Go back</a:t>
              </a:r>
              <a:endParaRPr lang="en-US" sz="1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46" name="Oval 45">
              <a:hlinkClick r:id="rId11" action="ppaction://hlinksldjump"/>
              <a:extLst>
                <a:ext uri="{FF2B5EF4-FFF2-40B4-BE49-F238E27FC236}">
                  <a16:creationId xmlns:a16="http://schemas.microsoft.com/office/drawing/2014/main" id="{A405D305-64AC-1A47-81C5-19A686381B51}"/>
                </a:ext>
              </a:extLst>
            </p:cNvPr>
            <p:cNvSpPr/>
            <p:nvPr/>
          </p:nvSpPr>
          <p:spPr>
            <a:xfrm>
              <a:off x="5443870" y="5871783"/>
              <a:ext cx="457200" cy="428466"/>
            </a:xfrm>
            <a:prstGeom prst="ellipse">
              <a:avLst/>
            </a:prstGeom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7" name="Graphic 46" descr="Arrow: Straight">
              <a:hlinkClick r:id="rId11" action="ppaction://hlinksldjump"/>
              <a:extLst>
                <a:ext uri="{FF2B5EF4-FFF2-40B4-BE49-F238E27FC236}">
                  <a16:creationId xmlns:a16="http://schemas.microsoft.com/office/drawing/2014/main" id="{C8404892-A2D9-0642-A5E7-08CEDCE7A4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5495510" y="5819585"/>
              <a:ext cx="811119" cy="543292"/>
            </a:xfrm>
            <a:prstGeom prst="rect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</p:pic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79BE1088-9538-AD48-90F0-856DEC2BB31D}"/>
              </a:ext>
            </a:extLst>
          </p:cNvPr>
          <p:cNvSpPr/>
          <p:nvPr/>
        </p:nvSpPr>
        <p:spPr>
          <a:xfrm>
            <a:off x="10323934" y="1421429"/>
            <a:ext cx="116422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400" baseline="30000" dirty="0">
                <a:solidFill>
                  <a:schemeClr val="accent2"/>
                </a:solidFill>
              </a:rPr>
              <a:t>★</a:t>
            </a:r>
            <a:r>
              <a:rPr lang="en-US" sz="1200" i="1" dirty="0">
                <a:solidFill>
                  <a:schemeClr val="accent5"/>
                </a:solidFill>
                <a:hlinkClick r:id="rId1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see example!</a:t>
            </a:r>
            <a:r>
              <a:rPr lang="en-US" sz="1200" baseline="30000" dirty="0">
                <a:solidFill>
                  <a:schemeClr val="accent2"/>
                </a:solidFill>
              </a:rPr>
              <a:t>★</a:t>
            </a:r>
            <a:endParaRPr lang="en-US" sz="1200" dirty="0"/>
          </a:p>
        </p:txBody>
      </p:sp>
      <p:pic>
        <p:nvPicPr>
          <p:cNvPr id="49" name="Graphic 48" descr="Right pointing backhand index ">
            <a:extLst>
              <a:ext uri="{FF2B5EF4-FFF2-40B4-BE49-F238E27FC236}">
                <a16:creationId xmlns:a16="http://schemas.microsoft.com/office/drawing/2014/main" id="{CEE6E833-8293-7445-B7A1-AFC2B87A904C}"/>
              </a:ext>
            </a:extLst>
          </p:cNvPr>
          <p:cNvPicPr>
            <a:picLocks noChangeAspect="1"/>
          </p:cNvPicPr>
          <p:nvPr/>
        </p:nvPicPr>
        <p:blipFill>
          <a:blip r:embed="rId15">
            <a:alphaModFix/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2341931" flipH="1" flipV="1">
            <a:off x="11365748" y="1621493"/>
            <a:ext cx="335470" cy="366971"/>
          </a:xfrm>
          <a:prstGeom prst="rect">
            <a:avLst/>
          </a:prstGeom>
        </p:spPr>
      </p:pic>
      <p:sp>
        <p:nvSpPr>
          <p:cNvPr id="30" name="Rectangle 29">
            <a:hlinkClick r:id="rId17" action="ppaction://hlinksldjump"/>
            <a:extLst>
              <a:ext uri="{FF2B5EF4-FFF2-40B4-BE49-F238E27FC236}">
                <a16:creationId xmlns:a16="http://schemas.microsoft.com/office/drawing/2014/main" id="{0F058148-6F69-A34D-9A6C-A1B1750CD26F}"/>
              </a:ext>
            </a:extLst>
          </p:cNvPr>
          <p:cNvSpPr/>
          <p:nvPr/>
        </p:nvSpPr>
        <p:spPr>
          <a:xfrm>
            <a:off x="642096" y="2499367"/>
            <a:ext cx="16957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Invisible Water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A39BEDD-0D40-BE4E-A626-C486AA28A2C3}"/>
              </a:ext>
            </a:extLst>
          </p:cNvPr>
          <p:cNvSpPr/>
          <p:nvPr/>
        </p:nvSpPr>
        <p:spPr>
          <a:xfrm>
            <a:off x="642096" y="3207253"/>
            <a:ext cx="20484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Today’s ET Models</a:t>
            </a:r>
          </a:p>
        </p:txBody>
      </p:sp>
      <p:sp>
        <p:nvSpPr>
          <p:cNvPr id="32" name="Rectangle 31">
            <a:hlinkClick r:id="rId11" action="ppaction://hlinksldjump"/>
            <a:extLst>
              <a:ext uri="{FF2B5EF4-FFF2-40B4-BE49-F238E27FC236}">
                <a16:creationId xmlns:a16="http://schemas.microsoft.com/office/drawing/2014/main" id="{B584C1B9-5FC2-804C-8EF1-47B949B22DAF}"/>
              </a:ext>
            </a:extLst>
          </p:cNvPr>
          <p:cNvSpPr/>
          <p:nvPr/>
        </p:nvSpPr>
        <p:spPr>
          <a:xfrm>
            <a:off x="642096" y="5318847"/>
            <a:ext cx="2140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Learn More</a:t>
            </a:r>
          </a:p>
        </p:txBody>
      </p:sp>
      <p:sp>
        <p:nvSpPr>
          <p:cNvPr id="33" name="Rectangle 32">
            <a:hlinkClick r:id="rId11" action="ppaction://hlinksldjump"/>
            <a:extLst>
              <a:ext uri="{FF2B5EF4-FFF2-40B4-BE49-F238E27FC236}">
                <a16:creationId xmlns:a16="http://schemas.microsoft.com/office/drawing/2014/main" id="{80AF0E2E-A095-5A4D-B35E-E47DE45C7D1E}"/>
              </a:ext>
            </a:extLst>
          </p:cNvPr>
          <p:cNvSpPr/>
          <p:nvPr/>
        </p:nvSpPr>
        <p:spPr>
          <a:xfrm>
            <a:off x="133344" y="5217685"/>
            <a:ext cx="7138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05</a:t>
            </a:r>
          </a:p>
        </p:txBody>
      </p:sp>
      <p:sp>
        <p:nvSpPr>
          <p:cNvPr id="34" name="Rectangle 33">
            <a:hlinkClick r:id="rId17" action="ppaction://hlinksldjump"/>
            <a:extLst>
              <a:ext uri="{FF2B5EF4-FFF2-40B4-BE49-F238E27FC236}">
                <a16:creationId xmlns:a16="http://schemas.microsoft.com/office/drawing/2014/main" id="{B4138409-2D96-A143-8D18-A29BF2532303}"/>
              </a:ext>
            </a:extLst>
          </p:cNvPr>
          <p:cNvSpPr/>
          <p:nvPr/>
        </p:nvSpPr>
        <p:spPr>
          <a:xfrm>
            <a:off x="133344" y="2400260"/>
            <a:ext cx="7138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>
                    <a:alpha val="8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01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6C0FA55-681A-D24F-BE4C-864E89FEB2AB}"/>
              </a:ext>
            </a:extLst>
          </p:cNvPr>
          <p:cNvSpPr/>
          <p:nvPr/>
        </p:nvSpPr>
        <p:spPr>
          <a:xfrm>
            <a:off x="133344" y="3102276"/>
            <a:ext cx="7138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>
                    <a:alpha val="8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02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E8DC3368-1782-0841-AE5D-77D422E4EFA9}"/>
              </a:ext>
            </a:extLst>
          </p:cNvPr>
          <p:cNvSpPr/>
          <p:nvPr/>
        </p:nvSpPr>
        <p:spPr>
          <a:xfrm>
            <a:off x="591166" y="71204"/>
            <a:ext cx="231063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tx2">
                    <a:alpha val="2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Alison Prior &amp; </a:t>
            </a:r>
            <a:br>
              <a:rPr lang="en-US" sz="1600" dirty="0">
                <a:solidFill>
                  <a:schemeClr val="tx2">
                    <a:alpha val="2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600" dirty="0">
                <a:solidFill>
                  <a:schemeClr val="tx2">
                    <a:alpha val="2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Prof. Iain-Colin Prentice</a:t>
            </a:r>
          </a:p>
        </p:txBody>
      </p:sp>
      <p:sp>
        <p:nvSpPr>
          <p:cNvPr id="37" name="Rectangle 36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7C69B8CB-5970-F843-85A3-9AF131B3A972}"/>
              </a:ext>
            </a:extLst>
          </p:cNvPr>
          <p:cNvSpPr/>
          <p:nvPr/>
        </p:nvSpPr>
        <p:spPr>
          <a:xfrm>
            <a:off x="155562" y="976866"/>
            <a:ext cx="325904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>
                    <a:alpha val="2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Coupling the Carbon </a:t>
            </a:r>
            <a:br>
              <a:rPr lang="en-US" sz="2400" dirty="0">
                <a:solidFill>
                  <a:schemeClr val="bg1">
                    <a:alpha val="2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400" dirty="0">
                <a:solidFill>
                  <a:schemeClr val="bg1">
                    <a:alpha val="2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&amp; Water Cycles</a:t>
            </a:r>
          </a:p>
        </p:txBody>
      </p:sp>
      <p:sp>
        <p:nvSpPr>
          <p:cNvPr id="38" name="Rectangle 37">
            <a:hlinkClick r:id="rId18" action="ppaction://hlinksldjump"/>
            <a:extLst>
              <a:ext uri="{FF2B5EF4-FFF2-40B4-BE49-F238E27FC236}">
                <a16:creationId xmlns:a16="http://schemas.microsoft.com/office/drawing/2014/main" id="{A76CE385-780C-B541-997C-3373B06F81D9}"/>
              </a:ext>
            </a:extLst>
          </p:cNvPr>
          <p:cNvSpPr/>
          <p:nvPr/>
        </p:nvSpPr>
        <p:spPr>
          <a:xfrm>
            <a:off x="642096" y="3909269"/>
            <a:ext cx="24048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Plant Perspective</a:t>
            </a:r>
          </a:p>
        </p:txBody>
      </p:sp>
      <p:sp>
        <p:nvSpPr>
          <p:cNvPr id="39" name="Rectangle 38">
            <a:hlinkClick r:id="rId18" action="ppaction://hlinksldjump"/>
            <a:extLst>
              <a:ext uri="{FF2B5EF4-FFF2-40B4-BE49-F238E27FC236}">
                <a16:creationId xmlns:a16="http://schemas.microsoft.com/office/drawing/2014/main" id="{99DEEF43-2F3C-2C48-8C78-D4569DF01CB6}"/>
              </a:ext>
            </a:extLst>
          </p:cNvPr>
          <p:cNvSpPr/>
          <p:nvPr/>
        </p:nvSpPr>
        <p:spPr>
          <a:xfrm>
            <a:off x="133344" y="3808104"/>
            <a:ext cx="7138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>
                    <a:alpha val="8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03</a:t>
            </a:r>
          </a:p>
        </p:txBody>
      </p:sp>
      <p:sp>
        <p:nvSpPr>
          <p:cNvPr id="40" name="Rectangle 39">
            <a:hlinkClick r:id="rId19" action="ppaction://hlinksldjump"/>
            <a:extLst>
              <a:ext uri="{FF2B5EF4-FFF2-40B4-BE49-F238E27FC236}">
                <a16:creationId xmlns:a16="http://schemas.microsoft.com/office/drawing/2014/main" id="{E3D63071-B9EA-934A-8A72-91A610B3EE3D}"/>
              </a:ext>
            </a:extLst>
          </p:cNvPr>
          <p:cNvSpPr/>
          <p:nvPr/>
        </p:nvSpPr>
        <p:spPr>
          <a:xfrm>
            <a:off x="642096" y="4616993"/>
            <a:ext cx="15524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Initial Results</a:t>
            </a:r>
          </a:p>
        </p:txBody>
      </p:sp>
      <p:sp>
        <p:nvSpPr>
          <p:cNvPr id="41" name="Rectangle 40">
            <a:hlinkClick r:id="rId19" action="ppaction://hlinksldjump"/>
            <a:extLst>
              <a:ext uri="{FF2B5EF4-FFF2-40B4-BE49-F238E27FC236}">
                <a16:creationId xmlns:a16="http://schemas.microsoft.com/office/drawing/2014/main" id="{7FEE4B19-8ED8-E541-89F6-8235927001AC}"/>
              </a:ext>
            </a:extLst>
          </p:cNvPr>
          <p:cNvSpPr/>
          <p:nvPr/>
        </p:nvSpPr>
        <p:spPr>
          <a:xfrm>
            <a:off x="133344" y="4512016"/>
            <a:ext cx="7138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>
                    <a:alpha val="8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04</a:t>
            </a:r>
          </a:p>
        </p:txBody>
      </p:sp>
    </p:spTree>
    <p:extLst>
      <p:ext uri="{BB962C8B-B14F-4D97-AF65-F5344CB8AC3E}">
        <p14:creationId xmlns:p14="http://schemas.microsoft.com/office/powerpoint/2010/main" val="3234885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A14CCD6-A62B-8542-B8D2-4AA5BD4E833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873" t="9598" r="20075" b="-604"/>
          <a:stretch/>
        </p:blipFill>
        <p:spPr>
          <a:xfrm>
            <a:off x="3523341" y="864295"/>
            <a:ext cx="8268161" cy="2646689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4BEF1B6-EF82-D244-966A-997435993DB4}"/>
              </a:ext>
            </a:extLst>
          </p:cNvPr>
          <p:cNvSpPr txBox="1">
            <a:spLocks/>
          </p:cNvSpPr>
          <p:nvPr/>
        </p:nvSpPr>
        <p:spPr>
          <a:xfrm>
            <a:off x="7753119" y="3424428"/>
            <a:ext cx="4093728" cy="25557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 pitchFamily="18" charset="2"/>
              <a:buNone/>
            </a:pPr>
            <a:endParaRPr lang="en-US" dirty="0"/>
          </a:p>
          <a:p>
            <a:endParaRPr lang="en-US" b="1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9179B64-8692-794E-858F-2ECF1524C6BD}"/>
              </a:ext>
            </a:extLst>
          </p:cNvPr>
          <p:cNvSpPr/>
          <p:nvPr/>
        </p:nvSpPr>
        <p:spPr>
          <a:xfrm>
            <a:off x="3517574" y="6205117"/>
            <a:ext cx="7380793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i="1" dirty="0"/>
              <a:t>Global error in satellite-based ET estimates against </a:t>
            </a:r>
            <a:r>
              <a:rPr lang="en-GB" sz="1100" b="1" dirty="0">
                <a:solidFill>
                  <a:srgbClr val="888888"/>
                </a:solidFill>
                <a:latin typeface="Roboto"/>
              </a:rPr>
              <a:t>Source</a:t>
            </a:r>
            <a:r>
              <a:rPr lang="en-GB" sz="1100" dirty="0">
                <a:solidFill>
                  <a:srgbClr val="888888"/>
                </a:solidFill>
                <a:latin typeface="Roboto"/>
              </a:rPr>
              <a:t>: </a:t>
            </a:r>
            <a:r>
              <a:rPr lang="en-GB" sz="1100" dirty="0" err="1">
                <a:solidFill>
                  <a:srgbClr val="888888"/>
                </a:solidFill>
                <a:latin typeface="Roboto"/>
              </a:rPr>
              <a:t>Talsma</a:t>
            </a:r>
            <a:r>
              <a:rPr lang="en-GB" sz="1100" dirty="0">
                <a:solidFill>
                  <a:srgbClr val="888888"/>
                </a:solidFill>
                <a:latin typeface="Roboto"/>
              </a:rPr>
              <a:t> </a:t>
            </a:r>
            <a:r>
              <a:rPr lang="en-GB" sz="1100" i="1" dirty="0">
                <a:solidFill>
                  <a:srgbClr val="888888"/>
                </a:solidFill>
                <a:latin typeface="Roboto"/>
              </a:rPr>
              <a:t>et al. </a:t>
            </a:r>
            <a:r>
              <a:rPr lang="en-GB" sz="1100" dirty="0">
                <a:solidFill>
                  <a:srgbClr val="888888"/>
                </a:solidFill>
                <a:latin typeface="Roboto"/>
              </a:rPr>
              <a:t>(2018)</a:t>
            </a:r>
            <a:r>
              <a:rPr lang="en-GB" sz="1100" i="1" dirty="0">
                <a:solidFill>
                  <a:srgbClr val="888888"/>
                </a:solidFill>
                <a:latin typeface="Roboto"/>
              </a:rPr>
              <a:t> </a:t>
            </a:r>
            <a:r>
              <a:rPr lang="en-GB" sz="1100" dirty="0">
                <a:solidFill>
                  <a:srgbClr val="888888"/>
                </a:solidFill>
                <a:latin typeface="Roboto"/>
              </a:rPr>
              <a:t>DOI: </a:t>
            </a:r>
            <a:r>
              <a:rPr lang="en-GB" sz="1100" u="sng" dirty="0">
                <a:latin typeface="Roboto"/>
                <a:hlinkClick r:id="rId5"/>
              </a:rPr>
              <a:t>10.1016/j.agrformet.2018.05.010</a:t>
            </a:r>
            <a:endParaRPr lang="en-US" sz="11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A72253D-8391-5646-A34A-64B54F39179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Cement/>
                    </a14:imgEffect>
                  </a14:imgLayer>
                </a14:imgProps>
              </a:ext>
            </a:extLst>
          </a:blip>
          <a:srcRect l="3873" t="9598" r="20075" b="-604"/>
          <a:stretch/>
        </p:blipFill>
        <p:spPr>
          <a:xfrm>
            <a:off x="3523341" y="864294"/>
            <a:ext cx="8268161" cy="2646689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3C811C7E-E27C-0646-B1DA-16F48F4AF63E}"/>
              </a:ext>
            </a:extLst>
          </p:cNvPr>
          <p:cNvSpPr/>
          <p:nvPr/>
        </p:nvSpPr>
        <p:spPr>
          <a:xfrm>
            <a:off x="4793074" y="917603"/>
            <a:ext cx="59663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1200" b="1" dirty="0">
                <a:solidFill>
                  <a:schemeClr val="bg1"/>
                </a:solidFill>
              </a:rPr>
              <a:t>ALEXI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B1DFF24-3AFC-3243-A366-20F0953F8D86}"/>
              </a:ext>
            </a:extLst>
          </p:cNvPr>
          <p:cNvSpPr/>
          <p:nvPr/>
        </p:nvSpPr>
        <p:spPr>
          <a:xfrm>
            <a:off x="6789345" y="927921"/>
            <a:ext cx="76174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1200" b="1" dirty="0">
                <a:solidFill>
                  <a:schemeClr val="bg1"/>
                </a:solidFill>
              </a:rPr>
              <a:t>CMRSET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E9C6E95-44B9-454F-ADE9-9D2BC1F09D90}"/>
              </a:ext>
            </a:extLst>
          </p:cNvPr>
          <p:cNvSpPr/>
          <p:nvPr/>
        </p:nvSpPr>
        <p:spPr>
          <a:xfrm>
            <a:off x="8950725" y="913603"/>
            <a:ext cx="71526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1200" b="1" dirty="0" err="1">
                <a:solidFill>
                  <a:schemeClr val="bg1"/>
                </a:solidFill>
              </a:rPr>
              <a:t>SSEBop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EA5560F-3D3C-4B44-9111-18FCCFE94FBF}"/>
              </a:ext>
            </a:extLst>
          </p:cNvPr>
          <p:cNvSpPr/>
          <p:nvPr/>
        </p:nvSpPr>
        <p:spPr>
          <a:xfrm>
            <a:off x="11093275" y="916186"/>
            <a:ext cx="66075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1200" b="1" dirty="0">
                <a:solidFill>
                  <a:schemeClr val="bg1"/>
                </a:solidFill>
              </a:rPr>
              <a:t>MODIS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B3CCD64-25E6-CA49-A4F2-E222043E0B6D}"/>
              </a:ext>
            </a:extLst>
          </p:cNvPr>
          <p:cNvSpPr/>
          <p:nvPr/>
        </p:nvSpPr>
        <p:spPr>
          <a:xfrm>
            <a:off x="3439337" y="3479129"/>
            <a:ext cx="860587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1200" i="1" dirty="0"/>
              <a:t>Variation in satellite-based ET estimates in the Mékrou River Basin, Niger tributary, Africa  </a:t>
            </a:r>
            <a:r>
              <a:rPr lang="en-GB" sz="1100" b="1" dirty="0">
                <a:solidFill>
                  <a:srgbClr val="888888"/>
                </a:solidFill>
                <a:latin typeface="Roboto"/>
              </a:rPr>
              <a:t>Source</a:t>
            </a:r>
            <a:r>
              <a:rPr lang="en-GB" sz="1200" b="1" dirty="0">
                <a:solidFill>
                  <a:srgbClr val="888888"/>
                </a:solidFill>
                <a:latin typeface="Roboto"/>
              </a:rPr>
              <a:t>: </a:t>
            </a:r>
            <a:r>
              <a:rPr lang="en-GB" sz="1100" dirty="0">
                <a:solidFill>
                  <a:srgbClr val="888888"/>
                </a:solidFill>
                <a:latin typeface="Roboto"/>
              </a:rPr>
              <a:t>A. Prior (2016). Masters Thesis.</a:t>
            </a:r>
            <a:endParaRPr lang="en-US" sz="1200" b="1" i="1" dirty="0">
              <a:solidFill>
                <a:schemeClr val="accent1"/>
              </a:solidFill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FFA4262-DC1D-3B44-85C5-61B735413F9F}"/>
              </a:ext>
            </a:extLst>
          </p:cNvPr>
          <p:cNvGrpSpPr/>
          <p:nvPr/>
        </p:nvGrpSpPr>
        <p:grpSpPr>
          <a:xfrm>
            <a:off x="0" y="-31580"/>
            <a:ext cx="12192000" cy="914400"/>
            <a:chOff x="0" y="-31580"/>
            <a:chExt cx="12192000" cy="914400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C0567140-D05B-7F43-922F-02EAE8C9CA99}"/>
                </a:ext>
              </a:extLst>
            </p:cNvPr>
            <p:cNvSpPr/>
            <p:nvPr/>
          </p:nvSpPr>
          <p:spPr>
            <a:xfrm>
              <a:off x="0" y="0"/>
              <a:ext cx="12192000" cy="773386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</p:spPr>
          <p:style>
            <a:lnRef idx="1">
              <a:schemeClr val="dk1"/>
            </a:lnRef>
            <a:fillRef idx="1001">
              <a:schemeClr val="lt2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 Placeholder 4">
              <a:extLst>
                <a:ext uri="{FF2B5EF4-FFF2-40B4-BE49-F238E27FC236}">
                  <a16:creationId xmlns:a16="http://schemas.microsoft.com/office/drawing/2014/main" id="{EE22FD84-A0E7-F947-8004-3CAA59EE4B74}"/>
                </a:ext>
              </a:extLst>
            </p:cNvPr>
            <p:cNvSpPr txBox="1">
              <a:spLocks/>
            </p:cNvSpPr>
            <p:nvPr/>
          </p:nvSpPr>
          <p:spPr>
            <a:xfrm>
              <a:off x="3517574" y="-31580"/>
              <a:ext cx="8227809" cy="9144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marL="182880" indent="-182880" algn="l" defTabSz="914400" rtl="0" eaLnBrk="1" latinLnBrk="0" hangingPunct="1">
                <a:lnSpc>
                  <a:spcPct val="90000"/>
                </a:lnSpc>
                <a:spcBef>
                  <a:spcPts val="1200"/>
                </a:spcBef>
                <a:buClr>
                  <a:schemeClr val="accent1"/>
                </a:buClr>
                <a:buFont typeface="Wingdings 2" pitchFamily="18" charset="2"/>
                <a:buChar char="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182880" algn="l" defTabSz="914400" rtl="0" eaLnBrk="1" latinLnBrk="0" hangingPunct="1">
                <a:lnSpc>
                  <a:spcPct val="90000"/>
                </a:lnSpc>
                <a:spcBef>
                  <a:spcPts val="250"/>
                </a:spcBef>
                <a:spcAft>
                  <a:spcPts val="25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182880" algn="l" defTabSz="914400" rtl="0" eaLnBrk="1" latinLnBrk="0" hangingPunct="1">
                <a:lnSpc>
                  <a:spcPct val="90000"/>
                </a:lnSpc>
                <a:spcBef>
                  <a:spcPts val="250"/>
                </a:spcBef>
                <a:spcAft>
                  <a:spcPts val="25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6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182880" algn="l" defTabSz="914400" rtl="0" eaLnBrk="1" latinLnBrk="0" hangingPunct="1">
                <a:lnSpc>
                  <a:spcPct val="90000"/>
                </a:lnSpc>
                <a:spcBef>
                  <a:spcPts val="250"/>
                </a:spcBef>
                <a:spcAft>
                  <a:spcPts val="25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182880" algn="l" defTabSz="914400" rtl="0" eaLnBrk="1" latinLnBrk="0" hangingPunct="1">
                <a:lnSpc>
                  <a:spcPct val="90000"/>
                </a:lnSpc>
                <a:spcBef>
                  <a:spcPts val="250"/>
                </a:spcBef>
                <a:spcAft>
                  <a:spcPts val="25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250"/>
                </a:spcBef>
                <a:spcAft>
                  <a:spcPts val="25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250"/>
                </a:spcBef>
                <a:spcAft>
                  <a:spcPts val="25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250"/>
                </a:spcBef>
                <a:spcAft>
                  <a:spcPts val="25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250"/>
                </a:spcBef>
                <a:spcAft>
                  <a:spcPts val="25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2800" b="1" dirty="0"/>
                <a:t>Evapotranspiration</a:t>
              </a:r>
              <a:r>
                <a:rPr lang="en-US" sz="2800" dirty="0"/>
                <a:t>: A Need for Reliable Data</a:t>
              </a:r>
            </a:p>
          </p:txBody>
        </p:sp>
        <p:sp>
          <p:nvSpPr>
            <p:cNvPr id="38" name="Parallelogram 37">
              <a:extLst>
                <a:ext uri="{FF2B5EF4-FFF2-40B4-BE49-F238E27FC236}">
                  <a16:creationId xmlns:a16="http://schemas.microsoft.com/office/drawing/2014/main" id="{91CE84EA-EA87-4E47-B826-BEA9F733CB68}"/>
                </a:ext>
              </a:extLst>
            </p:cNvPr>
            <p:cNvSpPr/>
            <p:nvPr/>
          </p:nvSpPr>
          <p:spPr>
            <a:xfrm flipH="1">
              <a:off x="21266" y="0"/>
              <a:ext cx="3414604" cy="773385"/>
            </a:xfrm>
            <a:prstGeom prst="parallelogram">
              <a:avLst>
                <a:gd name="adj" fmla="val 65129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1" name="Picture 40" descr="A close up of a sign&#10;&#10;Description automatically generated">
            <a:extLst>
              <a:ext uri="{FF2B5EF4-FFF2-40B4-BE49-F238E27FC236}">
                <a16:creationId xmlns:a16="http://schemas.microsoft.com/office/drawing/2014/main" id="{AD1887B8-D257-EB48-AE0D-111C85BF663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1547" y="6220303"/>
            <a:ext cx="2045085" cy="53818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ED984B54-3D56-9C45-8D6E-99F00674F17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5862" t="9470" r="19436" b="41330"/>
          <a:stretch/>
        </p:blipFill>
        <p:spPr>
          <a:xfrm>
            <a:off x="11260872" y="6146974"/>
            <a:ext cx="833120" cy="633494"/>
          </a:xfrm>
          <a:prstGeom prst="rect">
            <a:avLst/>
          </a:prstGeom>
        </p:spPr>
      </p:pic>
      <p:sp>
        <p:nvSpPr>
          <p:cNvPr id="43" name="Rectangle 42">
            <a:hlinkClick r:id="rId10" action="ppaction://hlinksldjump"/>
            <a:extLst>
              <a:ext uri="{FF2B5EF4-FFF2-40B4-BE49-F238E27FC236}">
                <a16:creationId xmlns:a16="http://schemas.microsoft.com/office/drawing/2014/main" id="{8C71ABDD-0097-4940-BC3B-A8271A48AA16}"/>
              </a:ext>
            </a:extLst>
          </p:cNvPr>
          <p:cNvSpPr/>
          <p:nvPr/>
        </p:nvSpPr>
        <p:spPr>
          <a:xfrm>
            <a:off x="642096" y="2499367"/>
            <a:ext cx="16957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Invisible Water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55969C12-1388-6B40-90FC-849B6DA197C5}"/>
              </a:ext>
            </a:extLst>
          </p:cNvPr>
          <p:cNvSpPr/>
          <p:nvPr/>
        </p:nvSpPr>
        <p:spPr>
          <a:xfrm>
            <a:off x="642096" y="3207253"/>
            <a:ext cx="23070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Today’s ET Models</a:t>
            </a:r>
          </a:p>
        </p:txBody>
      </p:sp>
      <p:sp>
        <p:nvSpPr>
          <p:cNvPr id="47" name="Rectangle 46">
            <a:hlinkClick r:id="rId11" action="ppaction://hlinksldjump"/>
            <a:extLst>
              <a:ext uri="{FF2B5EF4-FFF2-40B4-BE49-F238E27FC236}">
                <a16:creationId xmlns:a16="http://schemas.microsoft.com/office/drawing/2014/main" id="{DF303885-FC73-0346-ADE3-664FA09099D9}"/>
              </a:ext>
            </a:extLst>
          </p:cNvPr>
          <p:cNvSpPr/>
          <p:nvPr/>
        </p:nvSpPr>
        <p:spPr>
          <a:xfrm>
            <a:off x="642096" y="5318847"/>
            <a:ext cx="2140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Learn More</a:t>
            </a:r>
          </a:p>
        </p:txBody>
      </p:sp>
      <p:sp>
        <p:nvSpPr>
          <p:cNvPr id="49" name="Rectangle 48">
            <a:hlinkClick r:id="rId11" action="ppaction://hlinksldjump"/>
            <a:extLst>
              <a:ext uri="{FF2B5EF4-FFF2-40B4-BE49-F238E27FC236}">
                <a16:creationId xmlns:a16="http://schemas.microsoft.com/office/drawing/2014/main" id="{F8098550-153F-6243-9263-5F8DD888B124}"/>
              </a:ext>
            </a:extLst>
          </p:cNvPr>
          <p:cNvSpPr/>
          <p:nvPr/>
        </p:nvSpPr>
        <p:spPr>
          <a:xfrm>
            <a:off x="133344" y="5217685"/>
            <a:ext cx="7138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>
                    <a:alpha val="8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05</a:t>
            </a:r>
          </a:p>
        </p:txBody>
      </p:sp>
      <p:sp>
        <p:nvSpPr>
          <p:cNvPr id="51" name="Rectangle 50">
            <a:hlinkClick r:id="rId10" action="ppaction://hlinksldjump"/>
            <a:extLst>
              <a:ext uri="{FF2B5EF4-FFF2-40B4-BE49-F238E27FC236}">
                <a16:creationId xmlns:a16="http://schemas.microsoft.com/office/drawing/2014/main" id="{F8492923-2F41-6A45-8A74-535C1E8C7DB8}"/>
              </a:ext>
            </a:extLst>
          </p:cNvPr>
          <p:cNvSpPr/>
          <p:nvPr/>
        </p:nvSpPr>
        <p:spPr>
          <a:xfrm>
            <a:off x="133344" y="2400260"/>
            <a:ext cx="7138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>
                    <a:alpha val="8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01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BEDA9DA7-D881-7F47-B521-0BB970831D67}"/>
              </a:ext>
            </a:extLst>
          </p:cNvPr>
          <p:cNvSpPr/>
          <p:nvPr/>
        </p:nvSpPr>
        <p:spPr>
          <a:xfrm>
            <a:off x="133344" y="3102276"/>
            <a:ext cx="7138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02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60716D37-E5B4-C840-9641-88B02E4BD2E7}"/>
              </a:ext>
            </a:extLst>
          </p:cNvPr>
          <p:cNvSpPr/>
          <p:nvPr/>
        </p:nvSpPr>
        <p:spPr>
          <a:xfrm>
            <a:off x="591166" y="71204"/>
            <a:ext cx="231063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tx2">
                    <a:alpha val="2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Alison Prior &amp; </a:t>
            </a:r>
            <a:br>
              <a:rPr lang="en-US" sz="1600" dirty="0">
                <a:solidFill>
                  <a:schemeClr val="tx2">
                    <a:alpha val="2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600" dirty="0">
                <a:solidFill>
                  <a:schemeClr val="tx2">
                    <a:alpha val="2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Prof. Iain-Colin Prentice</a:t>
            </a:r>
          </a:p>
        </p:txBody>
      </p:sp>
      <p:sp>
        <p:nvSpPr>
          <p:cNvPr id="55" name="Rectangle 54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14834D5A-6683-394A-97E4-19B839B3970C}"/>
              </a:ext>
            </a:extLst>
          </p:cNvPr>
          <p:cNvSpPr/>
          <p:nvPr/>
        </p:nvSpPr>
        <p:spPr>
          <a:xfrm>
            <a:off x="155562" y="976866"/>
            <a:ext cx="325904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>
                    <a:alpha val="2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Coupling the Carbon </a:t>
            </a:r>
            <a:br>
              <a:rPr lang="en-US" sz="2400" dirty="0">
                <a:solidFill>
                  <a:schemeClr val="bg1">
                    <a:alpha val="2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400" dirty="0">
                <a:solidFill>
                  <a:schemeClr val="bg1">
                    <a:alpha val="2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&amp; Water Cycles</a:t>
            </a:r>
          </a:p>
        </p:txBody>
      </p:sp>
      <p:graphicFrame>
        <p:nvGraphicFramePr>
          <p:cNvPr id="56" name="Content Placeholder 12">
            <a:extLst>
              <a:ext uri="{FF2B5EF4-FFF2-40B4-BE49-F238E27FC236}">
                <a16:creationId xmlns:a16="http://schemas.microsoft.com/office/drawing/2014/main" id="{56423EA6-467F-414E-B1C4-8ADB47ACE0E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65908100"/>
              </p:ext>
            </p:extLst>
          </p:nvPr>
        </p:nvGraphicFramePr>
        <p:xfrm>
          <a:off x="3553363" y="3928886"/>
          <a:ext cx="8268160" cy="21404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71" name="Rectangle 70">
            <a:hlinkClick r:id="rId17" action="ppaction://hlinksldjump"/>
            <a:extLst>
              <a:ext uri="{FF2B5EF4-FFF2-40B4-BE49-F238E27FC236}">
                <a16:creationId xmlns:a16="http://schemas.microsoft.com/office/drawing/2014/main" id="{14323D14-E2A9-1D4B-9769-B157D81A5384}"/>
              </a:ext>
            </a:extLst>
          </p:cNvPr>
          <p:cNvSpPr/>
          <p:nvPr/>
        </p:nvSpPr>
        <p:spPr>
          <a:xfrm>
            <a:off x="642096" y="3909269"/>
            <a:ext cx="24048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Plant Perspective</a:t>
            </a:r>
          </a:p>
        </p:txBody>
      </p:sp>
      <p:sp>
        <p:nvSpPr>
          <p:cNvPr id="72" name="Rectangle 71">
            <a:hlinkClick r:id="rId17" action="ppaction://hlinksldjump"/>
            <a:extLst>
              <a:ext uri="{FF2B5EF4-FFF2-40B4-BE49-F238E27FC236}">
                <a16:creationId xmlns:a16="http://schemas.microsoft.com/office/drawing/2014/main" id="{58D0B854-9BC3-884E-A20A-FBBE567B551E}"/>
              </a:ext>
            </a:extLst>
          </p:cNvPr>
          <p:cNvSpPr/>
          <p:nvPr/>
        </p:nvSpPr>
        <p:spPr>
          <a:xfrm>
            <a:off x="133344" y="3808104"/>
            <a:ext cx="7138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>
                    <a:alpha val="8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03</a:t>
            </a:r>
          </a:p>
        </p:txBody>
      </p:sp>
      <p:sp>
        <p:nvSpPr>
          <p:cNvPr id="73" name="Rectangle 72">
            <a:hlinkClick r:id="rId18" action="ppaction://hlinksldjump"/>
            <a:extLst>
              <a:ext uri="{FF2B5EF4-FFF2-40B4-BE49-F238E27FC236}">
                <a16:creationId xmlns:a16="http://schemas.microsoft.com/office/drawing/2014/main" id="{ABCAFA08-5664-9149-80BA-483DA55BAA5D}"/>
              </a:ext>
            </a:extLst>
          </p:cNvPr>
          <p:cNvSpPr/>
          <p:nvPr/>
        </p:nvSpPr>
        <p:spPr>
          <a:xfrm>
            <a:off x="642096" y="4616993"/>
            <a:ext cx="15524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Initial Results</a:t>
            </a:r>
          </a:p>
        </p:txBody>
      </p:sp>
      <p:sp>
        <p:nvSpPr>
          <p:cNvPr id="74" name="Rectangle 73">
            <a:hlinkClick r:id="rId18" action="ppaction://hlinksldjump"/>
            <a:extLst>
              <a:ext uri="{FF2B5EF4-FFF2-40B4-BE49-F238E27FC236}">
                <a16:creationId xmlns:a16="http://schemas.microsoft.com/office/drawing/2014/main" id="{69B36F8D-0685-DD43-B696-95F47AD2640B}"/>
              </a:ext>
            </a:extLst>
          </p:cNvPr>
          <p:cNvSpPr/>
          <p:nvPr/>
        </p:nvSpPr>
        <p:spPr>
          <a:xfrm>
            <a:off x="133344" y="4512016"/>
            <a:ext cx="7138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>
                    <a:alpha val="8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04</a:t>
            </a:r>
          </a:p>
        </p:txBody>
      </p:sp>
    </p:spTree>
    <p:extLst>
      <p:ext uri="{BB962C8B-B14F-4D97-AF65-F5344CB8AC3E}">
        <p14:creationId xmlns:p14="http://schemas.microsoft.com/office/powerpoint/2010/main" val="3056322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Graphic spid="56" grpId="0">
        <p:bldAsOne/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Picture 69">
            <a:extLst>
              <a:ext uri="{FF2B5EF4-FFF2-40B4-BE49-F238E27FC236}">
                <a16:creationId xmlns:a16="http://schemas.microsoft.com/office/drawing/2014/main" id="{5F8CEEF1-978E-C140-AB8E-DA49A6A9E4E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LineDrawing/>
                    </a14:imgEffect>
                  </a14:imgLayer>
                </a14:imgProps>
              </a:ext>
            </a:extLst>
          </a:blip>
          <a:srcRect t="7398" r="-2" b="18379"/>
          <a:stretch/>
        </p:blipFill>
        <p:spPr>
          <a:xfrm>
            <a:off x="3457135" y="778968"/>
            <a:ext cx="8297181" cy="5296200"/>
          </a:xfrm>
          <a:custGeom>
            <a:avLst/>
            <a:gdLst>
              <a:gd name="connsiteX0" fmla="*/ 0 w 9141744"/>
              <a:gd name="connsiteY0" fmla="*/ 0 h 6863485"/>
              <a:gd name="connsiteX1" fmla="*/ 5963051 w 9141744"/>
              <a:gd name="connsiteY1" fmla="*/ 0 h 6863485"/>
              <a:gd name="connsiteX2" fmla="*/ 9141744 w 9141744"/>
              <a:gd name="connsiteY2" fmla="*/ 6863485 h 6863485"/>
              <a:gd name="connsiteX3" fmla="*/ 0 w 9141744"/>
              <a:gd name="connsiteY3" fmla="*/ 6863485 h 6863485"/>
              <a:gd name="connsiteX4" fmla="*/ 0 w 9141744"/>
              <a:gd name="connsiteY4" fmla="*/ 0 h 6863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1744" h="6863485">
                <a:moveTo>
                  <a:pt x="0" y="0"/>
                </a:moveTo>
                <a:lnTo>
                  <a:pt x="5963051" y="0"/>
                </a:lnTo>
                <a:lnTo>
                  <a:pt x="9141744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13F47D41-7C82-DE42-8B5C-F33DECD6A3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61651" y="706801"/>
            <a:ext cx="5427896" cy="54351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3" name="Picture 62" descr="A close up of a map&#10;&#10;Description automatically generated">
            <a:extLst>
              <a:ext uri="{FF2B5EF4-FFF2-40B4-BE49-F238E27FC236}">
                <a16:creationId xmlns:a16="http://schemas.microsoft.com/office/drawing/2014/main" id="{9A633C8C-A381-1842-A40C-F49C2F0E3D3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" b="-739"/>
          <a:stretch/>
        </p:blipFill>
        <p:spPr>
          <a:xfrm>
            <a:off x="3214251" y="878250"/>
            <a:ext cx="3111501" cy="26994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22" name="Picture 21" descr="A close up of a sign&#10;&#10;Description automatically generated">
            <a:extLst>
              <a:ext uri="{FF2B5EF4-FFF2-40B4-BE49-F238E27FC236}">
                <a16:creationId xmlns:a16="http://schemas.microsoft.com/office/drawing/2014/main" id="{28D2FCAA-02D0-DF4C-8F24-0F29FFD6A55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1547" y="6220303"/>
            <a:ext cx="2045085" cy="53818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C2880C9-7F02-4147-BF80-91D844A4535D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5862" t="9470" r="19436" b="41330"/>
          <a:stretch/>
        </p:blipFill>
        <p:spPr>
          <a:xfrm>
            <a:off x="11260872" y="6146974"/>
            <a:ext cx="833120" cy="633494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4BD70B1F-BF54-C445-BD2F-9F622078CA7C}"/>
              </a:ext>
            </a:extLst>
          </p:cNvPr>
          <p:cNvSpPr/>
          <p:nvPr/>
        </p:nvSpPr>
        <p:spPr>
          <a:xfrm>
            <a:off x="0" y="0"/>
            <a:ext cx="12192000" cy="77338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dk1"/>
          </a:lnRef>
          <a:fillRef idx="1001">
            <a:schemeClr val="lt2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 Placeholder 4">
            <a:extLst>
              <a:ext uri="{FF2B5EF4-FFF2-40B4-BE49-F238E27FC236}">
                <a16:creationId xmlns:a16="http://schemas.microsoft.com/office/drawing/2014/main" id="{582450A2-91B4-0249-BDDB-BA0873C86B29}"/>
              </a:ext>
            </a:extLst>
          </p:cNvPr>
          <p:cNvSpPr txBox="1">
            <a:spLocks/>
          </p:cNvSpPr>
          <p:nvPr/>
        </p:nvSpPr>
        <p:spPr>
          <a:xfrm>
            <a:off x="3414604" y="-36150"/>
            <a:ext cx="8227809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b="1" dirty="0"/>
              <a:t>Plants</a:t>
            </a:r>
            <a:r>
              <a:rPr lang="en-US" sz="2800" dirty="0"/>
              <a:t>: Exchanging Carbon &amp; Water</a:t>
            </a:r>
          </a:p>
        </p:txBody>
      </p:sp>
      <p:sp>
        <p:nvSpPr>
          <p:cNvPr id="42" name="Parallelogram 41">
            <a:extLst>
              <a:ext uri="{FF2B5EF4-FFF2-40B4-BE49-F238E27FC236}">
                <a16:creationId xmlns:a16="http://schemas.microsoft.com/office/drawing/2014/main" id="{FF4E6006-B461-C041-9C3E-AB4553053FD1}"/>
              </a:ext>
            </a:extLst>
          </p:cNvPr>
          <p:cNvSpPr/>
          <p:nvPr/>
        </p:nvSpPr>
        <p:spPr>
          <a:xfrm flipH="1">
            <a:off x="21266" y="0"/>
            <a:ext cx="3414604" cy="773385"/>
          </a:xfrm>
          <a:prstGeom prst="parallelogram">
            <a:avLst>
              <a:gd name="adj" fmla="val 65129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362AD2F0-DFCE-E140-9A51-573A629F2AF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LineDrawing/>
                    </a14:imgEffect>
                  </a14:imgLayer>
                </a14:imgProps>
              </a:ext>
            </a:extLst>
          </a:blip>
          <a:srcRect r="6583" b="-3"/>
          <a:stretch/>
        </p:blipFill>
        <p:spPr>
          <a:xfrm>
            <a:off x="6812726" y="777877"/>
            <a:ext cx="4941591" cy="5289989"/>
          </a:xfrm>
          <a:custGeom>
            <a:avLst/>
            <a:gdLst>
              <a:gd name="connsiteX0" fmla="*/ 354282 w 6401647"/>
              <a:gd name="connsiteY0" fmla="*/ 0 h 6852994"/>
              <a:gd name="connsiteX1" fmla="*/ 6401647 w 6401647"/>
              <a:gd name="connsiteY1" fmla="*/ 0 h 6852994"/>
              <a:gd name="connsiteX2" fmla="*/ 6401647 w 6401647"/>
              <a:gd name="connsiteY2" fmla="*/ 6852994 h 6852994"/>
              <a:gd name="connsiteX3" fmla="*/ 0 w 6401647"/>
              <a:gd name="connsiteY3" fmla="*/ 6852994 h 6852994"/>
              <a:gd name="connsiteX4" fmla="*/ 0 w 6401647"/>
              <a:gd name="connsiteY4" fmla="*/ 6852993 h 6852994"/>
              <a:gd name="connsiteX5" fmla="*/ 3528116 w 6401647"/>
              <a:gd name="connsiteY5" fmla="*/ 6852993 h 6852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01647" h="6852994">
                <a:moveTo>
                  <a:pt x="354282" y="0"/>
                </a:moveTo>
                <a:lnTo>
                  <a:pt x="6401647" y="0"/>
                </a:lnTo>
                <a:lnTo>
                  <a:pt x="6401647" y="6852994"/>
                </a:lnTo>
                <a:lnTo>
                  <a:pt x="0" y="6852994"/>
                </a:lnTo>
                <a:lnTo>
                  <a:pt x="0" y="6852993"/>
                </a:lnTo>
                <a:lnTo>
                  <a:pt x="3528116" y="6852993"/>
                </a:lnTo>
                <a:close/>
              </a:path>
            </a:pathLst>
          </a:custGeom>
        </p:spPr>
      </p:pic>
      <p:pic>
        <p:nvPicPr>
          <p:cNvPr id="49" name="1_IuygcWQiwjQcKbubAQ1mQw.mp4">
            <a:hlinkClick r:id="" action="ppaction://media"/>
            <a:extLst>
              <a:ext uri="{FF2B5EF4-FFF2-40B4-BE49-F238E27FC236}">
                <a16:creationId xmlns:a16="http://schemas.microsoft.com/office/drawing/2014/main" id="{8D17D180-C735-C842-BD64-AFAD29E2C24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fade in="500" out="250"/>
                </p14:media>
              </p:ext>
            </p:extLst>
          </p:nvPr>
        </p:nvPicPr>
        <p:blipFill rotWithShape="1">
          <a:blip r:embed="rId13"/>
          <a:srcRect l="3" r="-1502"/>
          <a:stretch/>
        </p:blipFill>
        <p:spPr>
          <a:xfrm>
            <a:off x="4843965" y="1348517"/>
            <a:ext cx="5922078" cy="4308448"/>
          </a:xfrm>
          <a:prstGeom prst="rect">
            <a:avLst/>
          </a:prstGeom>
          <a:ln>
            <a:noFill/>
          </a:ln>
          <a:effectLst>
            <a:softEdge rad="203200"/>
          </a:effectLst>
        </p:spPr>
      </p:pic>
      <p:sp>
        <p:nvSpPr>
          <p:cNvPr id="74" name="Rectangle 73">
            <a:extLst>
              <a:ext uri="{FF2B5EF4-FFF2-40B4-BE49-F238E27FC236}">
                <a16:creationId xmlns:a16="http://schemas.microsoft.com/office/drawing/2014/main" id="{6C7788CC-AF0F-944E-8CF9-02C14E4F021D}"/>
              </a:ext>
            </a:extLst>
          </p:cNvPr>
          <p:cNvSpPr/>
          <p:nvPr/>
        </p:nvSpPr>
        <p:spPr>
          <a:xfrm>
            <a:off x="3541886" y="5656452"/>
            <a:ext cx="17924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i="1" dirty="0">
                <a:solidFill>
                  <a:schemeClr val="accent1"/>
                </a:solidFill>
              </a:rPr>
              <a:t>Click ‘next’ or tap screen </a:t>
            </a:r>
            <a:br>
              <a:rPr lang="en-US" sz="1200" b="1" i="1" dirty="0">
                <a:solidFill>
                  <a:schemeClr val="accent1"/>
                </a:solidFill>
              </a:rPr>
            </a:br>
            <a:r>
              <a:rPr lang="en-US" sz="1200" b="1" i="1" dirty="0">
                <a:solidFill>
                  <a:schemeClr val="accent1"/>
                </a:solidFill>
              </a:rPr>
              <a:t>to see more!</a:t>
            </a:r>
            <a:endParaRPr lang="en-US" sz="1200" i="1" dirty="0"/>
          </a:p>
        </p:txBody>
      </p:sp>
      <p:sp>
        <p:nvSpPr>
          <p:cNvPr id="25" name="Rectangle 24">
            <a:hlinkClick r:id="rId14" action="ppaction://hlinksldjump"/>
            <a:extLst>
              <a:ext uri="{FF2B5EF4-FFF2-40B4-BE49-F238E27FC236}">
                <a16:creationId xmlns:a16="http://schemas.microsoft.com/office/drawing/2014/main" id="{6A237C92-9CBA-C54D-9565-900AF93DE9D7}"/>
              </a:ext>
            </a:extLst>
          </p:cNvPr>
          <p:cNvSpPr/>
          <p:nvPr/>
        </p:nvSpPr>
        <p:spPr>
          <a:xfrm>
            <a:off x="642096" y="2499367"/>
            <a:ext cx="16957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Invisible Water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619E3A2-AE91-B847-AAD8-292CC3A37EB2}"/>
              </a:ext>
            </a:extLst>
          </p:cNvPr>
          <p:cNvSpPr/>
          <p:nvPr/>
        </p:nvSpPr>
        <p:spPr>
          <a:xfrm>
            <a:off x="642096" y="3207253"/>
            <a:ext cx="20484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Today’s ET Models</a:t>
            </a:r>
          </a:p>
        </p:txBody>
      </p:sp>
      <p:sp>
        <p:nvSpPr>
          <p:cNvPr id="28" name="Rectangle 27">
            <a:hlinkClick r:id="rId15" action="ppaction://hlinksldjump"/>
            <a:extLst>
              <a:ext uri="{FF2B5EF4-FFF2-40B4-BE49-F238E27FC236}">
                <a16:creationId xmlns:a16="http://schemas.microsoft.com/office/drawing/2014/main" id="{72060EA4-ECCC-E549-92E9-3B9DD85C6143}"/>
              </a:ext>
            </a:extLst>
          </p:cNvPr>
          <p:cNvSpPr/>
          <p:nvPr/>
        </p:nvSpPr>
        <p:spPr>
          <a:xfrm>
            <a:off x="642096" y="5318847"/>
            <a:ext cx="2140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Learn More</a:t>
            </a:r>
          </a:p>
        </p:txBody>
      </p:sp>
      <p:sp>
        <p:nvSpPr>
          <p:cNvPr id="30" name="Rectangle 29">
            <a:hlinkClick r:id="rId15" action="ppaction://hlinksldjump"/>
            <a:extLst>
              <a:ext uri="{FF2B5EF4-FFF2-40B4-BE49-F238E27FC236}">
                <a16:creationId xmlns:a16="http://schemas.microsoft.com/office/drawing/2014/main" id="{4ED3E094-36CA-424B-97ED-F9A56E6FEFCE}"/>
              </a:ext>
            </a:extLst>
          </p:cNvPr>
          <p:cNvSpPr/>
          <p:nvPr/>
        </p:nvSpPr>
        <p:spPr>
          <a:xfrm>
            <a:off x="133344" y="5217685"/>
            <a:ext cx="7138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>
                    <a:alpha val="8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05</a:t>
            </a:r>
          </a:p>
        </p:txBody>
      </p:sp>
      <p:sp>
        <p:nvSpPr>
          <p:cNvPr id="31" name="Rectangle 30">
            <a:hlinkClick r:id="rId14" action="ppaction://hlinksldjump"/>
            <a:extLst>
              <a:ext uri="{FF2B5EF4-FFF2-40B4-BE49-F238E27FC236}">
                <a16:creationId xmlns:a16="http://schemas.microsoft.com/office/drawing/2014/main" id="{8840EC4D-2650-4543-91AD-802A44C535D4}"/>
              </a:ext>
            </a:extLst>
          </p:cNvPr>
          <p:cNvSpPr/>
          <p:nvPr/>
        </p:nvSpPr>
        <p:spPr>
          <a:xfrm>
            <a:off x="133344" y="2400260"/>
            <a:ext cx="7138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>
                    <a:alpha val="8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01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05C368B-A8F8-3443-8C6F-986CEFE2AE1E}"/>
              </a:ext>
            </a:extLst>
          </p:cNvPr>
          <p:cNvSpPr/>
          <p:nvPr/>
        </p:nvSpPr>
        <p:spPr>
          <a:xfrm>
            <a:off x="133344" y="3102276"/>
            <a:ext cx="7138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>
                    <a:alpha val="8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02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5E9984A-BED1-D94B-87B1-F92DBE21C865}"/>
              </a:ext>
            </a:extLst>
          </p:cNvPr>
          <p:cNvSpPr/>
          <p:nvPr/>
        </p:nvSpPr>
        <p:spPr>
          <a:xfrm>
            <a:off x="591166" y="71204"/>
            <a:ext cx="231063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tx2">
                    <a:alpha val="2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Alison Prior &amp; </a:t>
            </a:r>
            <a:br>
              <a:rPr lang="en-US" sz="1600" dirty="0">
                <a:solidFill>
                  <a:schemeClr val="tx2">
                    <a:alpha val="2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600" dirty="0">
                <a:solidFill>
                  <a:schemeClr val="tx2">
                    <a:alpha val="2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Prof. Iain-Colin Prentice</a:t>
            </a:r>
          </a:p>
        </p:txBody>
      </p:sp>
      <p:sp>
        <p:nvSpPr>
          <p:cNvPr id="34" name="Rectangle 33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5B75485F-1092-874D-8635-933341D1978D}"/>
              </a:ext>
            </a:extLst>
          </p:cNvPr>
          <p:cNvSpPr/>
          <p:nvPr/>
        </p:nvSpPr>
        <p:spPr>
          <a:xfrm>
            <a:off x="155562" y="976866"/>
            <a:ext cx="325904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>
                    <a:alpha val="2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Coupling the Carbon </a:t>
            </a:r>
            <a:br>
              <a:rPr lang="en-US" sz="2400" dirty="0">
                <a:solidFill>
                  <a:schemeClr val="bg1">
                    <a:alpha val="2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400" dirty="0">
                <a:solidFill>
                  <a:schemeClr val="bg1">
                    <a:alpha val="2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&amp; Water Cycles</a:t>
            </a:r>
          </a:p>
        </p:txBody>
      </p:sp>
      <p:sp>
        <p:nvSpPr>
          <p:cNvPr id="35" name="Rectangle 34">
            <a:hlinkClick r:id="rId16" action="ppaction://hlinksldjump"/>
            <a:extLst>
              <a:ext uri="{FF2B5EF4-FFF2-40B4-BE49-F238E27FC236}">
                <a16:creationId xmlns:a16="http://schemas.microsoft.com/office/drawing/2014/main" id="{CE90D12F-E480-2044-A678-EE983853E189}"/>
              </a:ext>
            </a:extLst>
          </p:cNvPr>
          <p:cNvSpPr/>
          <p:nvPr/>
        </p:nvSpPr>
        <p:spPr>
          <a:xfrm>
            <a:off x="642096" y="3909269"/>
            <a:ext cx="26981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Plant Perspective</a:t>
            </a:r>
          </a:p>
        </p:txBody>
      </p:sp>
      <p:sp>
        <p:nvSpPr>
          <p:cNvPr id="36" name="Rectangle 35">
            <a:hlinkClick r:id="rId16" action="ppaction://hlinksldjump"/>
            <a:extLst>
              <a:ext uri="{FF2B5EF4-FFF2-40B4-BE49-F238E27FC236}">
                <a16:creationId xmlns:a16="http://schemas.microsoft.com/office/drawing/2014/main" id="{08F0E4FD-C8C5-9C4F-93A5-6E11B61DC51F}"/>
              </a:ext>
            </a:extLst>
          </p:cNvPr>
          <p:cNvSpPr/>
          <p:nvPr/>
        </p:nvSpPr>
        <p:spPr>
          <a:xfrm>
            <a:off x="133344" y="3808104"/>
            <a:ext cx="7138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03</a:t>
            </a:r>
          </a:p>
        </p:txBody>
      </p:sp>
      <p:sp>
        <p:nvSpPr>
          <p:cNvPr id="37" name="Rectangle 36">
            <a:hlinkClick r:id="rId17" action="ppaction://hlinksldjump"/>
            <a:extLst>
              <a:ext uri="{FF2B5EF4-FFF2-40B4-BE49-F238E27FC236}">
                <a16:creationId xmlns:a16="http://schemas.microsoft.com/office/drawing/2014/main" id="{8452BB0A-5FCB-9741-BD34-0565AF096A15}"/>
              </a:ext>
            </a:extLst>
          </p:cNvPr>
          <p:cNvSpPr/>
          <p:nvPr/>
        </p:nvSpPr>
        <p:spPr>
          <a:xfrm>
            <a:off x="642096" y="4616993"/>
            <a:ext cx="15524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Initial Results</a:t>
            </a:r>
          </a:p>
        </p:txBody>
      </p:sp>
      <p:sp>
        <p:nvSpPr>
          <p:cNvPr id="38" name="Rectangle 37">
            <a:hlinkClick r:id="rId17" action="ppaction://hlinksldjump"/>
            <a:extLst>
              <a:ext uri="{FF2B5EF4-FFF2-40B4-BE49-F238E27FC236}">
                <a16:creationId xmlns:a16="http://schemas.microsoft.com/office/drawing/2014/main" id="{9B396849-D100-FD4C-970F-D8A3A43E5B11}"/>
              </a:ext>
            </a:extLst>
          </p:cNvPr>
          <p:cNvSpPr/>
          <p:nvPr/>
        </p:nvSpPr>
        <p:spPr>
          <a:xfrm>
            <a:off x="133344" y="4512016"/>
            <a:ext cx="7138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>
                    <a:alpha val="8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04</a:t>
            </a:r>
          </a:p>
        </p:txBody>
      </p:sp>
    </p:spTree>
    <p:extLst>
      <p:ext uri="{BB962C8B-B14F-4D97-AF65-F5344CB8AC3E}">
        <p14:creationId xmlns:p14="http://schemas.microsoft.com/office/powerpoint/2010/main" val="611773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800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9" repeatCount="indefinite" fill="hold" display="0">
                  <p:stCondLst>
                    <p:cond delay="indefinite"/>
                  </p:stCondLst>
                </p:cTn>
                <p:tgtEl>
                  <p:spTgt spid="49"/>
                </p:tgtEl>
              </p:cMediaNode>
            </p:vide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ectangle 68">
            <a:extLst>
              <a:ext uri="{FF2B5EF4-FFF2-40B4-BE49-F238E27FC236}">
                <a16:creationId xmlns:a16="http://schemas.microsoft.com/office/drawing/2014/main" id="{C4BD80FB-8815-E947-AD7A-9AEBCB73179C}"/>
              </a:ext>
            </a:extLst>
          </p:cNvPr>
          <p:cNvSpPr/>
          <p:nvPr/>
        </p:nvSpPr>
        <p:spPr>
          <a:xfrm>
            <a:off x="9043935" y="3738555"/>
            <a:ext cx="2590746" cy="2361498"/>
          </a:xfrm>
          <a:prstGeom prst="rect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11EA68B-57D1-FD4A-B803-9A34B3744C6B}"/>
              </a:ext>
            </a:extLst>
          </p:cNvPr>
          <p:cNvSpPr/>
          <p:nvPr/>
        </p:nvSpPr>
        <p:spPr>
          <a:xfrm>
            <a:off x="3655669" y="3732036"/>
            <a:ext cx="5261754" cy="2361498"/>
          </a:xfrm>
          <a:prstGeom prst="rect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8" name="Graphic 67" descr="Marker">
            <a:extLst>
              <a:ext uri="{FF2B5EF4-FFF2-40B4-BE49-F238E27FC236}">
                <a16:creationId xmlns:a16="http://schemas.microsoft.com/office/drawing/2014/main" id="{05724527-CFC0-7248-B9C1-232FB49093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950563" y="2622930"/>
            <a:ext cx="869793" cy="720000"/>
          </a:xfrm>
          <a:prstGeom prst="rect">
            <a:avLst/>
          </a:prstGeom>
        </p:spPr>
      </p:pic>
      <p:sp>
        <p:nvSpPr>
          <p:cNvPr id="90" name="Rectangle 89">
            <a:extLst>
              <a:ext uri="{FF2B5EF4-FFF2-40B4-BE49-F238E27FC236}">
                <a16:creationId xmlns:a16="http://schemas.microsoft.com/office/drawing/2014/main" id="{B18FBE61-97C7-8A48-9844-29DC0EE88A75}"/>
              </a:ext>
            </a:extLst>
          </p:cNvPr>
          <p:cNvSpPr/>
          <p:nvPr/>
        </p:nvSpPr>
        <p:spPr>
          <a:xfrm>
            <a:off x="3666710" y="3530452"/>
            <a:ext cx="7972012" cy="202083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 dirty="0">
                <a:solidFill>
                  <a:schemeClr val="lt1"/>
                </a:solidFill>
              </a:rPr>
              <a:t>Initial Results</a:t>
            </a: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4E04FB72-7119-094A-B9F1-301CAD1320A8}"/>
              </a:ext>
            </a:extLst>
          </p:cNvPr>
          <p:cNvSpPr/>
          <p:nvPr/>
        </p:nvSpPr>
        <p:spPr>
          <a:xfrm>
            <a:off x="3645471" y="864424"/>
            <a:ext cx="7982210" cy="26339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 b="1" dirty="0">
                <a:solidFill>
                  <a:schemeClr val="lt1"/>
                </a:solidFill>
              </a:rPr>
              <a:t>Tap &amp; Explore</a:t>
            </a:r>
            <a:r>
              <a:rPr lang="en-US" sz="1200" dirty="0">
                <a:solidFill>
                  <a:schemeClr val="lt1"/>
                </a:solidFill>
              </a:rPr>
              <a:t>!  Model Test Sites</a:t>
            </a:r>
          </a:p>
        </p:txBody>
      </p:sp>
      <p:pic>
        <p:nvPicPr>
          <p:cNvPr id="114" name="Picture 113" descr="A close up of a sign&#10;&#10;Description automatically generated">
            <a:extLst>
              <a:ext uri="{FF2B5EF4-FFF2-40B4-BE49-F238E27FC236}">
                <a16:creationId xmlns:a16="http://schemas.microsoft.com/office/drawing/2014/main" id="{9B65B229-B938-9843-B9E4-FED3BCA959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47" y="6220303"/>
            <a:ext cx="2045085" cy="538180"/>
          </a:xfrm>
          <a:prstGeom prst="rect">
            <a:avLst/>
          </a:prstGeom>
        </p:spPr>
      </p:pic>
      <p:pic>
        <p:nvPicPr>
          <p:cNvPr id="115" name="Picture 114">
            <a:extLst>
              <a:ext uri="{FF2B5EF4-FFF2-40B4-BE49-F238E27FC236}">
                <a16:creationId xmlns:a16="http://schemas.microsoft.com/office/drawing/2014/main" id="{947BDAA1-457D-C743-B93F-6C34D6AA291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5862" t="9470" r="19436" b="41330"/>
          <a:stretch/>
        </p:blipFill>
        <p:spPr>
          <a:xfrm>
            <a:off x="11260872" y="6146974"/>
            <a:ext cx="833120" cy="633494"/>
          </a:xfrm>
          <a:prstGeom prst="rect">
            <a:avLst/>
          </a:prstGeom>
        </p:spPr>
      </p:pic>
      <p:grpSp>
        <p:nvGrpSpPr>
          <p:cNvPr id="127" name="Group 126">
            <a:extLst>
              <a:ext uri="{FF2B5EF4-FFF2-40B4-BE49-F238E27FC236}">
                <a16:creationId xmlns:a16="http://schemas.microsoft.com/office/drawing/2014/main" id="{CD72C5C7-F9F1-D744-A1B6-E0DF1523F743}"/>
              </a:ext>
            </a:extLst>
          </p:cNvPr>
          <p:cNvGrpSpPr/>
          <p:nvPr/>
        </p:nvGrpSpPr>
        <p:grpSpPr>
          <a:xfrm>
            <a:off x="0" y="-31580"/>
            <a:ext cx="12192000" cy="914400"/>
            <a:chOff x="0" y="-31580"/>
            <a:chExt cx="12192000" cy="914400"/>
          </a:xfrm>
        </p:grpSpPr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id="{AF29DBF1-89FB-CF4E-BDFC-E0BD2189FE95}"/>
                </a:ext>
              </a:extLst>
            </p:cNvPr>
            <p:cNvSpPr/>
            <p:nvPr/>
          </p:nvSpPr>
          <p:spPr>
            <a:xfrm>
              <a:off x="0" y="0"/>
              <a:ext cx="12192000" cy="773386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</p:spPr>
          <p:style>
            <a:lnRef idx="1">
              <a:schemeClr val="dk1"/>
            </a:lnRef>
            <a:fillRef idx="1001">
              <a:schemeClr val="lt2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9" name="Text Placeholder 4">
              <a:extLst>
                <a:ext uri="{FF2B5EF4-FFF2-40B4-BE49-F238E27FC236}">
                  <a16:creationId xmlns:a16="http://schemas.microsoft.com/office/drawing/2014/main" id="{8AA229B1-BA8C-2A4B-9599-31BB8F412588}"/>
                </a:ext>
              </a:extLst>
            </p:cNvPr>
            <p:cNvSpPr txBox="1">
              <a:spLocks/>
            </p:cNvSpPr>
            <p:nvPr/>
          </p:nvSpPr>
          <p:spPr>
            <a:xfrm>
              <a:off x="3517574" y="-31580"/>
              <a:ext cx="8227809" cy="9144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marL="182880" indent="-182880" algn="l" defTabSz="914400" rtl="0" eaLnBrk="1" latinLnBrk="0" hangingPunct="1">
                <a:lnSpc>
                  <a:spcPct val="90000"/>
                </a:lnSpc>
                <a:spcBef>
                  <a:spcPts val="1200"/>
                </a:spcBef>
                <a:buClr>
                  <a:schemeClr val="accent1"/>
                </a:buClr>
                <a:buFont typeface="Wingdings 2" pitchFamily="18" charset="2"/>
                <a:buChar char="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182880" algn="l" defTabSz="914400" rtl="0" eaLnBrk="1" latinLnBrk="0" hangingPunct="1">
                <a:lnSpc>
                  <a:spcPct val="90000"/>
                </a:lnSpc>
                <a:spcBef>
                  <a:spcPts val="250"/>
                </a:spcBef>
                <a:spcAft>
                  <a:spcPts val="25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182880" algn="l" defTabSz="914400" rtl="0" eaLnBrk="1" latinLnBrk="0" hangingPunct="1">
                <a:lnSpc>
                  <a:spcPct val="90000"/>
                </a:lnSpc>
                <a:spcBef>
                  <a:spcPts val="250"/>
                </a:spcBef>
                <a:spcAft>
                  <a:spcPts val="25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6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182880" algn="l" defTabSz="914400" rtl="0" eaLnBrk="1" latinLnBrk="0" hangingPunct="1">
                <a:lnSpc>
                  <a:spcPct val="90000"/>
                </a:lnSpc>
                <a:spcBef>
                  <a:spcPts val="250"/>
                </a:spcBef>
                <a:spcAft>
                  <a:spcPts val="25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182880" algn="l" defTabSz="914400" rtl="0" eaLnBrk="1" latinLnBrk="0" hangingPunct="1">
                <a:lnSpc>
                  <a:spcPct val="90000"/>
                </a:lnSpc>
                <a:spcBef>
                  <a:spcPts val="250"/>
                </a:spcBef>
                <a:spcAft>
                  <a:spcPts val="25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250"/>
                </a:spcBef>
                <a:spcAft>
                  <a:spcPts val="25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250"/>
                </a:spcBef>
                <a:spcAft>
                  <a:spcPts val="25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250"/>
                </a:spcBef>
                <a:spcAft>
                  <a:spcPts val="25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250"/>
                </a:spcBef>
                <a:spcAft>
                  <a:spcPts val="25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2800" b="1" dirty="0"/>
                <a:t>A Coupled Model</a:t>
              </a:r>
              <a:r>
                <a:rPr lang="en-US" sz="2800" dirty="0"/>
                <a:t>: Initial GPP &amp; Transpiration Results</a:t>
              </a:r>
            </a:p>
          </p:txBody>
        </p:sp>
        <p:sp>
          <p:nvSpPr>
            <p:cNvPr id="130" name="Parallelogram 129">
              <a:extLst>
                <a:ext uri="{FF2B5EF4-FFF2-40B4-BE49-F238E27FC236}">
                  <a16:creationId xmlns:a16="http://schemas.microsoft.com/office/drawing/2014/main" id="{0A67E88F-F09C-AF41-A06F-F834ABBF0FBE}"/>
                </a:ext>
              </a:extLst>
            </p:cNvPr>
            <p:cNvSpPr/>
            <p:nvPr/>
          </p:nvSpPr>
          <p:spPr>
            <a:xfrm flipH="1">
              <a:off x="21266" y="0"/>
              <a:ext cx="3414604" cy="773385"/>
            </a:xfrm>
            <a:prstGeom prst="parallelogram">
              <a:avLst>
                <a:gd name="adj" fmla="val 65129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Rectangle 49">
            <a:extLst>
              <a:ext uri="{FF2B5EF4-FFF2-40B4-BE49-F238E27FC236}">
                <a16:creationId xmlns:a16="http://schemas.microsoft.com/office/drawing/2014/main" id="{993C22CF-015F-2549-B2ED-4F6ACF9408CA}"/>
              </a:ext>
            </a:extLst>
          </p:cNvPr>
          <p:cNvSpPr/>
          <p:nvPr/>
        </p:nvSpPr>
        <p:spPr>
          <a:xfrm>
            <a:off x="9048579" y="3797351"/>
            <a:ext cx="2590746" cy="19068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 dirty="0">
                <a:solidFill>
                  <a:schemeClr val="lt1"/>
                </a:solidFill>
              </a:rPr>
              <a:t>GPP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8B73E789-3DC5-D54E-8CD7-97072636B84D}"/>
              </a:ext>
            </a:extLst>
          </p:cNvPr>
          <p:cNvSpPr/>
          <p:nvPr/>
        </p:nvSpPr>
        <p:spPr>
          <a:xfrm>
            <a:off x="3666717" y="3798662"/>
            <a:ext cx="5250706" cy="20208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 dirty="0">
                <a:solidFill>
                  <a:schemeClr val="lt1"/>
                </a:solidFill>
              </a:rPr>
              <a:t>Transpiration</a:t>
            </a:r>
          </a:p>
        </p:txBody>
      </p:sp>
      <p:pic>
        <p:nvPicPr>
          <p:cNvPr id="7" name="Picture 6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5725BA3B-B49A-3249-B713-42F90AFE253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-482" b="21145"/>
          <a:stretch/>
        </p:blipFill>
        <p:spPr>
          <a:xfrm>
            <a:off x="3655669" y="1190858"/>
            <a:ext cx="7972012" cy="2194003"/>
          </a:xfrm>
          <a:prstGeom prst="rect">
            <a:avLst/>
          </a:prstGeom>
        </p:spPr>
      </p:pic>
      <p:pic>
        <p:nvPicPr>
          <p:cNvPr id="64" name="Graphic 63" descr="Marker">
            <a:hlinkClick r:id="rId8" action="ppaction://hlinksldjump"/>
            <a:extLst>
              <a:ext uri="{FF2B5EF4-FFF2-40B4-BE49-F238E27FC236}">
                <a16:creationId xmlns:a16="http://schemas.microsoft.com/office/drawing/2014/main" id="{BCF9D4AE-3E2B-8149-B910-3FE94A24D5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87789" y="2575504"/>
            <a:ext cx="695833" cy="576000"/>
          </a:xfrm>
          <a:prstGeom prst="rect">
            <a:avLst/>
          </a:prstGeom>
        </p:spPr>
      </p:pic>
      <p:pic>
        <p:nvPicPr>
          <p:cNvPr id="51" name="Graphic 50" descr="Map with pin">
            <a:extLst>
              <a:ext uri="{FF2B5EF4-FFF2-40B4-BE49-F238E27FC236}">
                <a16:creationId xmlns:a16="http://schemas.microsoft.com/office/drawing/2014/main" id="{0BAAAE43-7EC7-364E-A643-73854D0847F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466392" y="1425248"/>
            <a:ext cx="540000" cy="540000"/>
          </a:xfrm>
          <a:prstGeom prst="rect">
            <a:avLst/>
          </a:prstGeom>
        </p:spPr>
      </p:pic>
      <p:pic>
        <p:nvPicPr>
          <p:cNvPr id="61" name="Graphic 60" descr="Right pointing backhand index ">
            <a:extLst>
              <a:ext uri="{FF2B5EF4-FFF2-40B4-BE49-F238E27FC236}">
                <a16:creationId xmlns:a16="http://schemas.microsoft.com/office/drawing/2014/main" id="{24228B6A-BC40-6E4F-B050-10E516C0698E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/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13508636" flipH="1" flipV="1">
            <a:off x="7438387" y="1221992"/>
            <a:ext cx="335470" cy="366971"/>
          </a:xfrm>
          <a:prstGeom prst="rect">
            <a:avLst/>
          </a:prstGeom>
        </p:spPr>
      </p:pic>
      <p:pic>
        <p:nvPicPr>
          <p:cNvPr id="54" name="Graphic 53" descr="Marker">
            <a:hlinkClick r:id="rId13" action="ppaction://hlinksldjump"/>
            <a:extLst>
              <a:ext uri="{FF2B5EF4-FFF2-40B4-BE49-F238E27FC236}">
                <a16:creationId xmlns:a16="http://schemas.microsoft.com/office/drawing/2014/main" id="{6CFE0087-AD04-F74F-ABCC-C6D257E9DB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84225" y="2808861"/>
            <a:ext cx="695833" cy="576000"/>
          </a:xfrm>
          <a:prstGeom prst="rect">
            <a:avLst/>
          </a:prstGeom>
        </p:spPr>
      </p:pic>
      <p:pic>
        <p:nvPicPr>
          <p:cNvPr id="56" name="Graphic 55" descr="Marker">
            <a:hlinkClick r:id="rId14" action="ppaction://hlinksldjump"/>
            <a:extLst>
              <a:ext uri="{FF2B5EF4-FFF2-40B4-BE49-F238E27FC236}">
                <a16:creationId xmlns:a16="http://schemas.microsoft.com/office/drawing/2014/main" id="{3C518B85-CDB5-B54C-8A9C-A07E8C9C4D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990699" y="1121707"/>
            <a:ext cx="695833" cy="576000"/>
          </a:xfrm>
          <a:prstGeom prst="rect">
            <a:avLst/>
          </a:prstGeom>
        </p:spPr>
      </p:pic>
      <p:pic>
        <p:nvPicPr>
          <p:cNvPr id="57" name="Graphic 56" descr="Marker">
            <a:hlinkClick r:id="rId15" action="ppaction://hlinksldjump"/>
            <a:extLst>
              <a:ext uri="{FF2B5EF4-FFF2-40B4-BE49-F238E27FC236}">
                <a16:creationId xmlns:a16="http://schemas.microsoft.com/office/drawing/2014/main" id="{318CB39C-A688-5A4F-85B4-9CDB772165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959668" y="2157956"/>
            <a:ext cx="695833" cy="576000"/>
          </a:xfrm>
          <a:prstGeom prst="rect">
            <a:avLst/>
          </a:prstGeom>
        </p:spPr>
      </p:pic>
      <p:pic>
        <p:nvPicPr>
          <p:cNvPr id="58" name="Graphic 57" descr="Marker">
            <a:hlinkClick r:id="rId16" action="ppaction://hlinksldjump"/>
            <a:extLst>
              <a:ext uri="{FF2B5EF4-FFF2-40B4-BE49-F238E27FC236}">
                <a16:creationId xmlns:a16="http://schemas.microsoft.com/office/drawing/2014/main" id="{84D59785-AB8B-6C40-8CA8-92967F65FC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45758" y="2101067"/>
            <a:ext cx="695833" cy="576000"/>
          </a:xfrm>
          <a:prstGeom prst="rect">
            <a:avLst/>
          </a:prstGeom>
        </p:spPr>
      </p:pic>
      <p:pic>
        <p:nvPicPr>
          <p:cNvPr id="60" name="Graphic 59" descr="Marker">
            <a:hlinkClick r:id="rId17" action="ppaction://hlinksldjump"/>
            <a:extLst>
              <a:ext uri="{FF2B5EF4-FFF2-40B4-BE49-F238E27FC236}">
                <a16:creationId xmlns:a16="http://schemas.microsoft.com/office/drawing/2014/main" id="{3E94316D-153D-C741-864D-E02C13D981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875314" y="2689300"/>
            <a:ext cx="695833" cy="576000"/>
          </a:xfrm>
          <a:prstGeom prst="rect">
            <a:avLst/>
          </a:prstGeom>
        </p:spPr>
      </p:pic>
      <p:sp>
        <p:nvSpPr>
          <p:cNvPr id="66" name="Rectangle 65">
            <a:extLst>
              <a:ext uri="{FF2B5EF4-FFF2-40B4-BE49-F238E27FC236}">
                <a16:creationId xmlns:a16="http://schemas.microsoft.com/office/drawing/2014/main" id="{8BEDBADA-5C64-4046-A5FE-A3265E9D957F}"/>
              </a:ext>
            </a:extLst>
          </p:cNvPr>
          <p:cNvSpPr/>
          <p:nvPr/>
        </p:nvSpPr>
        <p:spPr>
          <a:xfrm>
            <a:off x="3666679" y="4011959"/>
            <a:ext cx="52586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dirty="0"/>
              <a:t>Average daily transpiration estimates (mm) for all displayed sites for the period 2002 to 2012 showing [a] annual variation for the period and [b] seasonality.</a:t>
            </a:r>
            <a:br>
              <a:rPr lang="en-US" sz="1200" dirty="0"/>
            </a:br>
            <a:endParaRPr lang="en-US" sz="1200" dirty="0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5DE2BBA1-3B1A-BA46-BA94-0F72DF86614E}"/>
              </a:ext>
            </a:extLst>
          </p:cNvPr>
          <p:cNvSpPr/>
          <p:nvPr/>
        </p:nvSpPr>
        <p:spPr>
          <a:xfrm>
            <a:off x="9048579" y="4006964"/>
            <a:ext cx="26379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dirty="0"/>
              <a:t>Daily GPP estimates for all displayed sites for the period 2002 to 2012.</a:t>
            </a:r>
            <a:br>
              <a:rPr lang="en-US" sz="1200" dirty="0"/>
            </a:br>
            <a:endParaRPr lang="en-US" sz="12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D979ACE-E87D-FD44-80B9-D87F273C8B6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705453" y="4428140"/>
            <a:ext cx="2571610" cy="161205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0616F21-DDE1-D64D-A63C-1D53A2CA59A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365506" y="4419524"/>
            <a:ext cx="2501900" cy="1625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195EB55-B223-A84D-A093-E70B361AFF04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036051" y="4432352"/>
            <a:ext cx="2527300" cy="1625600"/>
          </a:xfrm>
          <a:prstGeom prst="rect">
            <a:avLst/>
          </a:prstGeom>
        </p:spPr>
      </p:pic>
      <p:sp>
        <p:nvSpPr>
          <p:cNvPr id="41" name="Rectangle 40">
            <a:hlinkClick r:id="rId21" action="ppaction://hlinksldjump"/>
            <a:extLst>
              <a:ext uri="{FF2B5EF4-FFF2-40B4-BE49-F238E27FC236}">
                <a16:creationId xmlns:a16="http://schemas.microsoft.com/office/drawing/2014/main" id="{2870D695-DB30-6345-859E-23639684E80A}"/>
              </a:ext>
            </a:extLst>
          </p:cNvPr>
          <p:cNvSpPr/>
          <p:nvPr/>
        </p:nvSpPr>
        <p:spPr>
          <a:xfrm>
            <a:off x="642096" y="2499367"/>
            <a:ext cx="16957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Invisible Water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B50D52FC-8A56-C64E-8425-7A0FA7EE11C7}"/>
              </a:ext>
            </a:extLst>
          </p:cNvPr>
          <p:cNvSpPr/>
          <p:nvPr/>
        </p:nvSpPr>
        <p:spPr>
          <a:xfrm>
            <a:off x="642096" y="3207253"/>
            <a:ext cx="20484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Today’s ET Models</a:t>
            </a:r>
          </a:p>
        </p:txBody>
      </p:sp>
      <p:sp>
        <p:nvSpPr>
          <p:cNvPr id="43" name="Rectangle 42">
            <a:hlinkClick r:id="rId22" action="ppaction://hlinksldjump"/>
            <a:extLst>
              <a:ext uri="{FF2B5EF4-FFF2-40B4-BE49-F238E27FC236}">
                <a16:creationId xmlns:a16="http://schemas.microsoft.com/office/drawing/2014/main" id="{822198D0-6EB6-2E40-92C0-380E87BFD778}"/>
              </a:ext>
            </a:extLst>
          </p:cNvPr>
          <p:cNvSpPr/>
          <p:nvPr/>
        </p:nvSpPr>
        <p:spPr>
          <a:xfrm>
            <a:off x="642096" y="5318847"/>
            <a:ext cx="2140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Learn More</a:t>
            </a:r>
          </a:p>
        </p:txBody>
      </p:sp>
      <p:sp>
        <p:nvSpPr>
          <p:cNvPr id="44" name="Rectangle 43">
            <a:hlinkClick r:id="rId22" action="ppaction://hlinksldjump"/>
            <a:extLst>
              <a:ext uri="{FF2B5EF4-FFF2-40B4-BE49-F238E27FC236}">
                <a16:creationId xmlns:a16="http://schemas.microsoft.com/office/drawing/2014/main" id="{2E3E28EF-AA9E-884C-BF39-69E7E83042B1}"/>
              </a:ext>
            </a:extLst>
          </p:cNvPr>
          <p:cNvSpPr/>
          <p:nvPr/>
        </p:nvSpPr>
        <p:spPr>
          <a:xfrm>
            <a:off x="133344" y="5217685"/>
            <a:ext cx="7138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>
                    <a:alpha val="8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05</a:t>
            </a:r>
          </a:p>
        </p:txBody>
      </p:sp>
      <p:sp>
        <p:nvSpPr>
          <p:cNvPr id="45" name="Rectangle 44">
            <a:hlinkClick r:id="rId21" action="ppaction://hlinksldjump"/>
            <a:extLst>
              <a:ext uri="{FF2B5EF4-FFF2-40B4-BE49-F238E27FC236}">
                <a16:creationId xmlns:a16="http://schemas.microsoft.com/office/drawing/2014/main" id="{A1A53660-3048-9449-962C-64C3A232221B}"/>
              </a:ext>
            </a:extLst>
          </p:cNvPr>
          <p:cNvSpPr/>
          <p:nvPr/>
        </p:nvSpPr>
        <p:spPr>
          <a:xfrm>
            <a:off x="133344" y="2400260"/>
            <a:ext cx="7138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>
                    <a:alpha val="8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01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C23AC2B0-796C-C242-8510-38D5A6062705}"/>
              </a:ext>
            </a:extLst>
          </p:cNvPr>
          <p:cNvSpPr/>
          <p:nvPr/>
        </p:nvSpPr>
        <p:spPr>
          <a:xfrm>
            <a:off x="133344" y="3102276"/>
            <a:ext cx="7138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>
                    <a:alpha val="8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02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DA40942D-5BBF-F848-AE7C-163A5428D73C}"/>
              </a:ext>
            </a:extLst>
          </p:cNvPr>
          <p:cNvSpPr/>
          <p:nvPr/>
        </p:nvSpPr>
        <p:spPr>
          <a:xfrm>
            <a:off x="591166" y="71204"/>
            <a:ext cx="231063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tx2">
                    <a:alpha val="2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Alison Prior &amp; </a:t>
            </a:r>
            <a:br>
              <a:rPr lang="en-US" sz="1600" dirty="0">
                <a:solidFill>
                  <a:schemeClr val="tx2">
                    <a:alpha val="2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600" dirty="0">
                <a:solidFill>
                  <a:schemeClr val="tx2">
                    <a:alpha val="2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Prof. Iain-Colin Prentice</a:t>
            </a:r>
          </a:p>
        </p:txBody>
      </p:sp>
      <p:sp>
        <p:nvSpPr>
          <p:cNvPr id="48" name="Rectangle 4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A596DEE-FE73-CE4B-BA88-865974DED27F}"/>
              </a:ext>
            </a:extLst>
          </p:cNvPr>
          <p:cNvSpPr/>
          <p:nvPr/>
        </p:nvSpPr>
        <p:spPr>
          <a:xfrm>
            <a:off x="155562" y="976866"/>
            <a:ext cx="325904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>
                    <a:alpha val="2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Coupling the Carbon </a:t>
            </a:r>
            <a:br>
              <a:rPr lang="en-US" sz="2400" dirty="0">
                <a:solidFill>
                  <a:schemeClr val="bg1">
                    <a:alpha val="2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400" dirty="0">
                <a:solidFill>
                  <a:schemeClr val="bg1">
                    <a:alpha val="2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&amp; Water Cycles</a:t>
            </a:r>
          </a:p>
        </p:txBody>
      </p:sp>
      <p:sp>
        <p:nvSpPr>
          <p:cNvPr id="49" name="Rectangle 48">
            <a:hlinkClick r:id="rId23" action="ppaction://hlinksldjump"/>
            <a:extLst>
              <a:ext uri="{FF2B5EF4-FFF2-40B4-BE49-F238E27FC236}">
                <a16:creationId xmlns:a16="http://schemas.microsoft.com/office/drawing/2014/main" id="{47931CD3-5199-8A4F-AE2C-7366B6158864}"/>
              </a:ext>
            </a:extLst>
          </p:cNvPr>
          <p:cNvSpPr/>
          <p:nvPr/>
        </p:nvSpPr>
        <p:spPr>
          <a:xfrm>
            <a:off x="642096" y="3909269"/>
            <a:ext cx="24048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Plant Perspective</a:t>
            </a:r>
          </a:p>
        </p:txBody>
      </p:sp>
      <p:sp>
        <p:nvSpPr>
          <p:cNvPr id="53" name="Rectangle 52">
            <a:hlinkClick r:id="rId23" action="ppaction://hlinksldjump"/>
            <a:extLst>
              <a:ext uri="{FF2B5EF4-FFF2-40B4-BE49-F238E27FC236}">
                <a16:creationId xmlns:a16="http://schemas.microsoft.com/office/drawing/2014/main" id="{A57C1709-94CF-3C4E-A478-EC8623F64F76}"/>
              </a:ext>
            </a:extLst>
          </p:cNvPr>
          <p:cNvSpPr/>
          <p:nvPr/>
        </p:nvSpPr>
        <p:spPr>
          <a:xfrm>
            <a:off x="133344" y="3808104"/>
            <a:ext cx="7138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>
                    <a:alpha val="8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03</a:t>
            </a:r>
          </a:p>
        </p:txBody>
      </p:sp>
      <p:sp>
        <p:nvSpPr>
          <p:cNvPr id="55" name="Rectangle 54">
            <a:hlinkClick r:id="rId24" action="ppaction://hlinksldjump"/>
            <a:extLst>
              <a:ext uri="{FF2B5EF4-FFF2-40B4-BE49-F238E27FC236}">
                <a16:creationId xmlns:a16="http://schemas.microsoft.com/office/drawing/2014/main" id="{6FB52D81-6674-7640-9231-C05859793528}"/>
              </a:ext>
            </a:extLst>
          </p:cNvPr>
          <p:cNvSpPr/>
          <p:nvPr/>
        </p:nvSpPr>
        <p:spPr>
          <a:xfrm>
            <a:off x="642096" y="4616993"/>
            <a:ext cx="18085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Initial Results</a:t>
            </a:r>
          </a:p>
        </p:txBody>
      </p:sp>
      <p:sp>
        <p:nvSpPr>
          <p:cNvPr id="59" name="Rectangle 58">
            <a:hlinkClick r:id="rId24" action="ppaction://hlinksldjump"/>
            <a:extLst>
              <a:ext uri="{FF2B5EF4-FFF2-40B4-BE49-F238E27FC236}">
                <a16:creationId xmlns:a16="http://schemas.microsoft.com/office/drawing/2014/main" id="{8934D88B-3658-C844-8EEE-E833B1B9563D}"/>
              </a:ext>
            </a:extLst>
          </p:cNvPr>
          <p:cNvSpPr/>
          <p:nvPr/>
        </p:nvSpPr>
        <p:spPr>
          <a:xfrm>
            <a:off x="133344" y="4512016"/>
            <a:ext cx="7138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04</a:t>
            </a:r>
          </a:p>
        </p:txBody>
      </p:sp>
    </p:spTree>
    <p:extLst>
      <p:ext uri="{BB962C8B-B14F-4D97-AF65-F5344CB8AC3E}">
        <p14:creationId xmlns:p14="http://schemas.microsoft.com/office/powerpoint/2010/main" val="1911816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8" name="Content Placeholder 3">
            <a:extLst>
              <a:ext uri="{FF2B5EF4-FFF2-40B4-BE49-F238E27FC236}">
                <a16:creationId xmlns:a16="http://schemas.microsoft.com/office/drawing/2014/main" id="{BE534996-4CFE-F543-B179-811A40FBA9E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97050091"/>
              </p:ext>
            </p:extLst>
          </p:nvPr>
        </p:nvGraphicFramePr>
        <p:xfrm>
          <a:off x="3759896" y="1095153"/>
          <a:ext cx="7728267" cy="48776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2" name="Picture 71" descr="A close up of a sign&#10;&#10;Description automatically generated">
            <a:extLst>
              <a:ext uri="{FF2B5EF4-FFF2-40B4-BE49-F238E27FC236}">
                <a16:creationId xmlns:a16="http://schemas.microsoft.com/office/drawing/2014/main" id="{7AB6B615-D8BC-9D4C-A1A2-A9CB2A4B4FB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1547" y="6220303"/>
            <a:ext cx="2045085" cy="538180"/>
          </a:xfrm>
          <a:prstGeom prst="rect">
            <a:avLst/>
          </a:prstGeom>
        </p:spPr>
      </p:pic>
      <p:grpSp>
        <p:nvGrpSpPr>
          <p:cNvPr id="87" name="Group 86">
            <a:extLst>
              <a:ext uri="{FF2B5EF4-FFF2-40B4-BE49-F238E27FC236}">
                <a16:creationId xmlns:a16="http://schemas.microsoft.com/office/drawing/2014/main" id="{BFB45E7D-584E-E049-AC07-6657483A9B91}"/>
              </a:ext>
            </a:extLst>
          </p:cNvPr>
          <p:cNvGrpSpPr/>
          <p:nvPr/>
        </p:nvGrpSpPr>
        <p:grpSpPr>
          <a:xfrm>
            <a:off x="0" y="-31580"/>
            <a:ext cx="12192000" cy="914400"/>
            <a:chOff x="0" y="-31580"/>
            <a:chExt cx="12192000" cy="914400"/>
          </a:xfrm>
        </p:grpSpPr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7457EA9B-04BE-8C4D-BBE2-7FD014BE0869}"/>
                </a:ext>
              </a:extLst>
            </p:cNvPr>
            <p:cNvSpPr/>
            <p:nvPr/>
          </p:nvSpPr>
          <p:spPr>
            <a:xfrm>
              <a:off x="0" y="0"/>
              <a:ext cx="12192000" cy="773386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</p:spPr>
          <p:style>
            <a:lnRef idx="1">
              <a:schemeClr val="dk1"/>
            </a:lnRef>
            <a:fillRef idx="1001">
              <a:schemeClr val="lt2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Text Placeholder 4">
              <a:extLst>
                <a:ext uri="{FF2B5EF4-FFF2-40B4-BE49-F238E27FC236}">
                  <a16:creationId xmlns:a16="http://schemas.microsoft.com/office/drawing/2014/main" id="{5F3CE065-3340-B24C-B989-E784A602935A}"/>
                </a:ext>
              </a:extLst>
            </p:cNvPr>
            <p:cNvSpPr txBox="1">
              <a:spLocks/>
            </p:cNvSpPr>
            <p:nvPr/>
          </p:nvSpPr>
          <p:spPr>
            <a:xfrm>
              <a:off x="3517574" y="-31580"/>
              <a:ext cx="8227809" cy="9144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marL="182880" indent="-182880" algn="l" defTabSz="914400" rtl="0" eaLnBrk="1" latinLnBrk="0" hangingPunct="1">
                <a:lnSpc>
                  <a:spcPct val="90000"/>
                </a:lnSpc>
                <a:spcBef>
                  <a:spcPts val="1200"/>
                </a:spcBef>
                <a:buClr>
                  <a:schemeClr val="accent1"/>
                </a:buClr>
                <a:buFont typeface="Wingdings 2" pitchFamily="18" charset="2"/>
                <a:buChar char="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182880" algn="l" defTabSz="914400" rtl="0" eaLnBrk="1" latinLnBrk="0" hangingPunct="1">
                <a:lnSpc>
                  <a:spcPct val="90000"/>
                </a:lnSpc>
                <a:spcBef>
                  <a:spcPts val="250"/>
                </a:spcBef>
                <a:spcAft>
                  <a:spcPts val="25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182880" algn="l" defTabSz="914400" rtl="0" eaLnBrk="1" latinLnBrk="0" hangingPunct="1">
                <a:lnSpc>
                  <a:spcPct val="90000"/>
                </a:lnSpc>
                <a:spcBef>
                  <a:spcPts val="250"/>
                </a:spcBef>
                <a:spcAft>
                  <a:spcPts val="25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6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182880" algn="l" defTabSz="914400" rtl="0" eaLnBrk="1" latinLnBrk="0" hangingPunct="1">
                <a:lnSpc>
                  <a:spcPct val="90000"/>
                </a:lnSpc>
                <a:spcBef>
                  <a:spcPts val="250"/>
                </a:spcBef>
                <a:spcAft>
                  <a:spcPts val="25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182880" algn="l" defTabSz="914400" rtl="0" eaLnBrk="1" latinLnBrk="0" hangingPunct="1">
                <a:lnSpc>
                  <a:spcPct val="90000"/>
                </a:lnSpc>
                <a:spcBef>
                  <a:spcPts val="250"/>
                </a:spcBef>
                <a:spcAft>
                  <a:spcPts val="25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250"/>
                </a:spcBef>
                <a:spcAft>
                  <a:spcPts val="25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250"/>
                </a:spcBef>
                <a:spcAft>
                  <a:spcPts val="25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250"/>
                </a:spcBef>
                <a:spcAft>
                  <a:spcPts val="25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250"/>
                </a:spcBef>
                <a:spcAft>
                  <a:spcPts val="25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2800" b="1" dirty="0"/>
                <a:t>Learn More </a:t>
              </a:r>
              <a:r>
                <a:rPr lang="en-US" sz="2800" dirty="0"/>
                <a:t>about this research!</a:t>
              </a:r>
            </a:p>
          </p:txBody>
        </p:sp>
        <p:sp>
          <p:nvSpPr>
            <p:cNvPr id="90" name="Parallelogram 89">
              <a:extLst>
                <a:ext uri="{FF2B5EF4-FFF2-40B4-BE49-F238E27FC236}">
                  <a16:creationId xmlns:a16="http://schemas.microsoft.com/office/drawing/2014/main" id="{9380B05E-0582-E145-A9FF-73EB7C86CA98}"/>
                </a:ext>
              </a:extLst>
            </p:cNvPr>
            <p:cNvSpPr/>
            <p:nvPr/>
          </p:nvSpPr>
          <p:spPr>
            <a:xfrm flipH="1">
              <a:off x="21266" y="0"/>
              <a:ext cx="3414604" cy="773385"/>
            </a:xfrm>
            <a:prstGeom prst="parallelogram">
              <a:avLst>
                <a:gd name="adj" fmla="val 65129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5" name="Picture 94">
            <a:extLst>
              <a:ext uri="{FF2B5EF4-FFF2-40B4-BE49-F238E27FC236}">
                <a16:creationId xmlns:a16="http://schemas.microsoft.com/office/drawing/2014/main" id="{A9D21330-091A-464F-8C45-6B3F83EF1AE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5862" t="9470" r="19436" b="41330"/>
          <a:stretch/>
        </p:blipFill>
        <p:spPr>
          <a:xfrm>
            <a:off x="11260872" y="6146974"/>
            <a:ext cx="833120" cy="633494"/>
          </a:xfrm>
          <a:prstGeom prst="rect">
            <a:avLst/>
          </a:prstGeom>
        </p:spPr>
      </p:pic>
      <p:sp>
        <p:nvSpPr>
          <p:cNvPr id="113" name="Text Placeholder 4">
            <a:extLst>
              <a:ext uri="{FF2B5EF4-FFF2-40B4-BE49-F238E27FC236}">
                <a16:creationId xmlns:a16="http://schemas.microsoft.com/office/drawing/2014/main" id="{EE9F3CBC-4D3B-0D40-B2CF-5F0FBAF0B7DC}"/>
              </a:ext>
            </a:extLst>
          </p:cNvPr>
          <p:cNvSpPr txBox="1">
            <a:spLocks/>
          </p:cNvSpPr>
          <p:nvPr/>
        </p:nvSpPr>
        <p:spPr>
          <a:xfrm>
            <a:off x="8834952" y="-9145"/>
            <a:ext cx="325904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b="1" dirty="0">
                <a:solidFill>
                  <a:schemeClr val="accent3"/>
                </a:solidFill>
                <a:latin typeface="Avenir Black" panose="02000503020000020003" pitchFamily="2" charset="0"/>
              </a:rPr>
              <a:t>PICO Screen 5b.3</a:t>
            </a:r>
            <a:endParaRPr lang="en-US" sz="2800" dirty="0">
              <a:solidFill>
                <a:schemeClr val="accent3"/>
              </a:solidFill>
            </a:endParaRPr>
          </a:p>
        </p:txBody>
      </p:sp>
      <p:sp>
        <p:nvSpPr>
          <p:cNvPr id="22" name="Rectangle 21">
            <a:hlinkClick r:id="rId10" action="ppaction://hlinksldjump"/>
            <a:extLst>
              <a:ext uri="{FF2B5EF4-FFF2-40B4-BE49-F238E27FC236}">
                <a16:creationId xmlns:a16="http://schemas.microsoft.com/office/drawing/2014/main" id="{35AA44E1-642E-D24B-B4BD-B570FC2FA5CE}"/>
              </a:ext>
            </a:extLst>
          </p:cNvPr>
          <p:cNvSpPr/>
          <p:nvPr/>
        </p:nvSpPr>
        <p:spPr>
          <a:xfrm>
            <a:off x="642096" y="2499367"/>
            <a:ext cx="16957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Invisible Water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2C18C68-EA13-B245-B836-EE36D83D72B2}"/>
              </a:ext>
            </a:extLst>
          </p:cNvPr>
          <p:cNvSpPr/>
          <p:nvPr/>
        </p:nvSpPr>
        <p:spPr>
          <a:xfrm>
            <a:off x="642096" y="3207253"/>
            <a:ext cx="20484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Today’s ET Models</a:t>
            </a:r>
          </a:p>
        </p:txBody>
      </p:sp>
      <p:sp>
        <p:nvSpPr>
          <p:cNvPr id="24" name="Rectangle 23">
            <a:hlinkClick r:id="rId11" action="ppaction://hlinksldjump"/>
            <a:extLst>
              <a:ext uri="{FF2B5EF4-FFF2-40B4-BE49-F238E27FC236}">
                <a16:creationId xmlns:a16="http://schemas.microsoft.com/office/drawing/2014/main" id="{99489C1E-4346-5A4F-92E5-577969FFA97F}"/>
              </a:ext>
            </a:extLst>
          </p:cNvPr>
          <p:cNvSpPr/>
          <p:nvPr/>
        </p:nvSpPr>
        <p:spPr>
          <a:xfrm>
            <a:off x="642096" y="5318847"/>
            <a:ext cx="2140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Learn More</a:t>
            </a:r>
          </a:p>
        </p:txBody>
      </p:sp>
      <p:sp>
        <p:nvSpPr>
          <p:cNvPr id="25" name="Rectangle 24">
            <a:hlinkClick r:id="rId11" action="ppaction://hlinksldjump"/>
            <a:extLst>
              <a:ext uri="{FF2B5EF4-FFF2-40B4-BE49-F238E27FC236}">
                <a16:creationId xmlns:a16="http://schemas.microsoft.com/office/drawing/2014/main" id="{8D3D81F6-6859-D344-99B8-1C240FBED886}"/>
              </a:ext>
            </a:extLst>
          </p:cNvPr>
          <p:cNvSpPr/>
          <p:nvPr/>
        </p:nvSpPr>
        <p:spPr>
          <a:xfrm>
            <a:off x="133344" y="5217685"/>
            <a:ext cx="7138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05</a:t>
            </a:r>
          </a:p>
        </p:txBody>
      </p:sp>
      <p:sp>
        <p:nvSpPr>
          <p:cNvPr id="26" name="Rectangle 25">
            <a:hlinkClick r:id="rId10" action="ppaction://hlinksldjump"/>
            <a:extLst>
              <a:ext uri="{FF2B5EF4-FFF2-40B4-BE49-F238E27FC236}">
                <a16:creationId xmlns:a16="http://schemas.microsoft.com/office/drawing/2014/main" id="{3CDE297F-C6D3-D944-85FC-E9A90E155E5A}"/>
              </a:ext>
            </a:extLst>
          </p:cNvPr>
          <p:cNvSpPr/>
          <p:nvPr/>
        </p:nvSpPr>
        <p:spPr>
          <a:xfrm>
            <a:off x="133344" y="2400260"/>
            <a:ext cx="7138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>
                    <a:alpha val="8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01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252ABBE-8D90-684A-BAED-58CC4F317285}"/>
              </a:ext>
            </a:extLst>
          </p:cNvPr>
          <p:cNvSpPr/>
          <p:nvPr/>
        </p:nvSpPr>
        <p:spPr>
          <a:xfrm>
            <a:off x="133344" y="3102276"/>
            <a:ext cx="7138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>
                    <a:alpha val="8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02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DE38C98-6CAA-C541-9619-298A97949E32}"/>
              </a:ext>
            </a:extLst>
          </p:cNvPr>
          <p:cNvSpPr/>
          <p:nvPr/>
        </p:nvSpPr>
        <p:spPr>
          <a:xfrm>
            <a:off x="591166" y="71204"/>
            <a:ext cx="231063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tx2">
                    <a:alpha val="2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Alison Prior &amp; </a:t>
            </a:r>
            <a:br>
              <a:rPr lang="en-US" sz="1600" dirty="0">
                <a:solidFill>
                  <a:schemeClr val="tx2">
                    <a:alpha val="2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600" dirty="0">
                <a:solidFill>
                  <a:schemeClr val="tx2">
                    <a:alpha val="2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Prof. Iain-Colin Prentice</a:t>
            </a:r>
          </a:p>
        </p:txBody>
      </p:sp>
      <p:sp>
        <p:nvSpPr>
          <p:cNvPr id="29" name="Rectangle 28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FE1803D4-688B-0B42-A54F-76D1BA00D0BA}"/>
              </a:ext>
            </a:extLst>
          </p:cNvPr>
          <p:cNvSpPr/>
          <p:nvPr/>
        </p:nvSpPr>
        <p:spPr>
          <a:xfrm>
            <a:off x="155562" y="976866"/>
            <a:ext cx="325904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>
                    <a:alpha val="2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Coupling the Carbon </a:t>
            </a:r>
            <a:br>
              <a:rPr lang="en-US" sz="2400" dirty="0">
                <a:solidFill>
                  <a:schemeClr val="bg1">
                    <a:alpha val="2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400" dirty="0">
                <a:solidFill>
                  <a:schemeClr val="bg1">
                    <a:alpha val="2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&amp; Water Cycles</a:t>
            </a:r>
          </a:p>
        </p:txBody>
      </p:sp>
      <p:sp>
        <p:nvSpPr>
          <p:cNvPr id="30" name="Rectangle 29">
            <a:hlinkClick r:id="rId12" action="ppaction://hlinksldjump"/>
            <a:extLst>
              <a:ext uri="{FF2B5EF4-FFF2-40B4-BE49-F238E27FC236}">
                <a16:creationId xmlns:a16="http://schemas.microsoft.com/office/drawing/2014/main" id="{7489FD77-3AB9-524C-B724-118263577DEE}"/>
              </a:ext>
            </a:extLst>
          </p:cNvPr>
          <p:cNvSpPr/>
          <p:nvPr/>
        </p:nvSpPr>
        <p:spPr>
          <a:xfrm>
            <a:off x="642096" y="3909269"/>
            <a:ext cx="24048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Plant Perspective</a:t>
            </a:r>
          </a:p>
        </p:txBody>
      </p:sp>
      <p:sp>
        <p:nvSpPr>
          <p:cNvPr id="31" name="Rectangle 30">
            <a:hlinkClick r:id="rId12" action="ppaction://hlinksldjump"/>
            <a:extLst>
              <a:ext uri="{FF2B5EF4-FFF2-40B4-BE49-F238E27FC236}">
                <a16:creationId xmlns:a16="http://schemas.microsoft.com/office/drawing/2014/main" id="{557F7913-E91A-9543-9148-F72574B1A679}"/>
              </a:ext>
            </a:extLst>
          </p:cNvPr>
          <p:cNvSpPr/>
          <p:nvPr/>
        </p:nvSpPr>
        <p:spPr>
          <a:xfrm>
            <a:off x="133344" y="3808104"/>
            <a:ext cx="7138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>
                    <a:alpha val="8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03</a:t>
            </a:r>
          </a:p>
        </p:txBody>
      </p:sp>
      <p:sp>
        <p:nvSpPr>
          <p:cNvPr id="32" name="Rectangle 31">
            <a:hlinkClick r:id="rId13" action="ppaction://hlinksldjump"/>
            <a:extLst>
              <a:ext uri="{FF2B5EF4-FFF2-40B4-BE49-F238E27FC236}">
                <a16:creationId xmlns:a16="http://schemas.microsoft.com/office/drawing/2014/main" id="{51DF6E01-2ACA-B945-B949-D0205CF2207E}"/>
              </a:ext>
            </a:extLst>
          </p:cNvPr>
          <p:cNvSpPr/>
          <p:nvPr/>
        </p:nvSpPr>
        <p:spPr>
          <a:xfrm>
            <a:off x="642096" y="4616993"/>
            <a:ext cx="15524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Initial Results</a:t>
            </a:r>
          </a:p>
        </p:txBody>
      </p:sp>
      <p:sp>
        <p:nvSpPr>
          <p:cNvPr id="33" name="Rectangle 32">
            <a:hlinkClick r:id="rId13" action="ppaction://hlinksldjump"/>
            <a:extLst>
              <a:ext uri="{FF2B5EF4-FFF2-40B4-BE49-F238E27FC236}">
                <a16:creationId xmlns:a16="http://schemas.microsoft.com/office/drawing/2014/main" id="{B0C3A2D2-3AE0-B841-88E6-5F308E307F13}"/>
              </a:ext>
            </a:extLst>
          </p:cNvPr>
          <p:cNvSpPr/>
          <p:nvPr/>
        </p:nvSpPr>
        <p:spPr>
          <a:xfrm>
            <a:off x="133344" y="4512016"/>
            <a:ext cx="7138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>
                    <a:alpha val="8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04</a:t>
            </a:r>
          </a:p>
        </p:txBody>
      </p:sp>
    </p:spTree>
    <p:extLst>
      <p:ext uri="{BB962C8B-B14F-4D97-AF65-F5344CB8AC3E}">
        <p14:creationId xmlns:p14="http://schemas.microsoft.com/office/powerpoint/2010/main" val="3695230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Rectangle 77">
            <a:extLst>
              <a:ext uri="{FF2B5EF4-FFF2-40B4-BE49-F238E27FC236}">
                <a16:creationId xmlns:a16="http://schemas.microsoft.com/office/drawing/2014/main" id="{9EB1E87A-A8FB-994D-A2FA-B6AE1BCDEDC0}"/>
              </a:ext>
            </a:extLst>
          </p:cNvPr>
          <p:cNvSpPr/>
          <p:nvPr/>
        </p:nvSpPr>
        <p:spPr>
          <a:xfrm>
            <a:off x="3675312" y="1184917"/>
            <a:ext cx="5249993" cy="2199944"/>
          </a:xfrm>
          <a:prstGeom prst="rect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C4BD80FB-8815-E947-AD7A-9AEBCB73179C}"/>
              </a:ext>
            </a:extLst>
          </p:cNvPr>
          <p:cNvSpPr/>
          <p:nvPr/>
        </p:nvSpPr>
        <p:spPr>
          <a:xfrm>
            <a:off x="9043935" y="3738555"/>
            <a:ext cx="2590746" cy="2361498"/>
          </a:xfrm>
          <a:prstGeom prst="rect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11EA68B-57D1-FD4A-B803-9A34B3744C6B}"/>
              </a:ext>
            </a:extLst>
          </p:cNvPr>
          <p:cNvSpPr/>
          <p:nvPr/>
        </p:nvSpPr>
        <p:spPr>
          <a:xfrm>
            <a:off x="3655669" y="3732036"/>
            <a:ext cx="5261754" cy="2361498"/>
          </a:xfrm>
          <a:prstGeom prst="rect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B18FBE61-97C7-8A48-9844-29DC0EE88A75}"/>
              </a:ext>
            </a:extLst>
          </p:cNvPr>
          <p:cNvSpPr/>
          <p:nvPr/>
        </p:nvSpPr>
        <p:spPr>
          <a:xfrm>
            <a:off x="3666710" y="3530452"/>
            <a:ext cx="7972012" cy="202083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>
                <a:solidFill>
                  <a:schemeClr val="lt1"/>
                </a:solidFill>
              </a:rPr>
              <a:t>Initial Results</a:t>
            </a:r>
            <a:endParaRPr lang="en-US" sz="1200" dirty="0">
              <a:solidFill>
                <a:schemeClr val="lt1"/>
              </a:solidFill>
            </a:endParaRP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4E04FB72-7119-094A-B9F1-301CAD1320A8}"/>
              </a:ext>
            </a:extLst>
          </p:cNvPr>
          <p:cNvSpPr/>
          <p:nvPr/>
        </p:nvSpPr>
        <p:spPr>
          <a:xfrm>
            <a:off x="9036051" y="864423"/>
            <a:ext cx="2591630" cy="26380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 b="1" dirty="0">
                <a:solidFill>
                  <a:schemeClr val="lt1"/>
                </a:solidFill>
              </a:rPr>
              <a:t>Tap &amp; Explore</a:t>
            </a:r>
            <a:r>
              <a:rPr lang="en-US" sz="1200" dirty="0">
                <a:solidFill>
                  <a:schemeClr val="lt1"/>
                </a:solidFill>
              </a:rPr>
              <a:t>!  Model Test Sites</a:t>
            </a:r>
          </a:p>
        </p:txBody>
      </p:sp>
      <p:pic>
        <p:nvPicPr>
          <p:cNvPr id="114" name="Picture 113" descr="A close up of a sign&#10;&#10;Description automatically generated">
            <a:extLst>
              <a:ext uri="{FF2B5EF4-FFF2-40B4-BE49-F238E27FC236}">
                <a16:creationId xmlns:a16="http://schemas.microsoft.com/office/drawing/2014/main" id="{9B65B229-B938-9843-B9E4-FED3BCA959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47" y="6220303"/>
            <a:ext cx="2045085" cy="538180"/>
          </a:xfrm>
          <a:prstGeom prst="rect">
            <a:avLst/>
          </a:prstGeom>
        </p:spPr>
      </p:pic>
      <p:pic>
        <p:nvPicPr>
          <p:cNvPr id="115" name="Picture 114">
            <a:extLst>
              <a:ext uri="{FF2B5EF4-FFF2-40B4-BE49-F238E27FC236}">
                <a16:creationId xmlns:a16="http://schemas.microsoft.com/office/drawing/2014/main" id="{947BDAA1-457D-C743-B93F-6C34D6AA291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862" t="9470" r="19436" b="41330"/>
          <a:stretch/>
        </p:blipFill>
        <p:spPr>
          <a:xfrm>
            <a:off x="11260872" y="6146974"/>
            <a:ext cx="833120" cy="633494"/>
          </a:xfrm>
          <a:prstGeom prst="rect">
            <a:avLst/>
          </a:prstGeom>
        </p:spPr>
      </p:pic>
      <p:grpSp>
        <p:nvGrpSpPr>
          <p:cNvPr id="127" name="Group 126">
            <a:extLst>
              <a:ext uri="{FF2B5EF4-FFF2-40B4-BE49-F238E27FC236}">
                <a16:creationId xmlns:a16="http://schemas.microsoft.com/office/drawing/2014/main" id="{CD72C5C7-F9F1-D744-A1B6-E0DF1523F743}"/>
              </a:ext>
            </a:extLst>
          </p:cNvPr>
          <p:cNvGrpSpPr/>
          <p:nvPr/>
        </p:nvGrpSpPr>
        <p:grpSpPr>
          <a:xfrm>
            <a:off x="0" y="-31580"/>
            <a:ext cx="12192000" cy="914400"/>
            <a:chOff x="0" y="-31580"/>
            <a:chExt cx="12192000" cy="914400"/>
          </a:xfrm>
        </p:grpSpPr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id="{AF29DBF1-89FB-CF4E-BDFC-E0BD2189FE95}"/>
                </a:ext>
              </a:extLst>
            </p:cNvPr>
            <p:cNvSpPr/>
            <p:nvPr/>
          </p:nvSpPr>
          <p:spPr>
            <a:xfrm>
              <a:off x="0" y="0"/>
              <a:ext cx="12192000" cy="773386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</p:spPr>
          <p:style>
            <a:lnRef idx="1">
              <a:schemeClr val="dk1"/>
            </a:lnRef>
            <a:fillRef idx="1001">
              <a:schemeClr val="lt2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9" name="Text Placeholder 4">
              <a:extLst>
                <a:ext uri="{FF2B5EF4-FFF2-40B4-BE49-F238E27FC236}">
                  <a16:creationId xmlns:a16="http://schemas.microsoft.com/office/drawing/2014/main" id="{8AA229B1-BA8C-2A4B-9599-31BB8F412588}"/>
                </a:ext>
              </a:extLst>
            </p:cNvPr>
            <p:cNvSpPr txBox="1">
              <a:spLocks/>
            </p:cNvSpPr>
            <p:nvPr/>
          </p:nvSpPr>
          <p:spPr>
            <a:xfrm>
              <a:off x="3517574" y="-31580"/>
              <a:ext cx="8227809" cy="9144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marL="182880" indent="-182880" algn="l" defTabSz="914400" rtl="0" eaLnBrk="1" latinLnBrk="0" hangingPunct="1">
                <a:lnSpc>
                  <a:spcPct val="90000"/>
                </a:lnSpc>
                <a:spcBef>
                  <a:spcPts val="1200"/>
                </a:spcBef>
                <a:buClr>
                  <a:schemeClr val="accent1"/>
                </a:buClr>
                <a:buFont typeface="Wingdings 2" pitchFamily="18" charset="2"/>
                <a:buChar char="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182880" algn="l" defTabSz="914400" rtl="0" eaLnBrk="1" latinLnBrk="0" hangingPunct="1">
                <a:lnSpc>
                  <a:spcPct val="90000"/>
                </a:lnSpc>
                <a:spcBef>
                  <a:spcPts val="250"/>
                </a:spcBef>
                <a:spcAft>
                  <a:spcPts val="25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182880" algn="l" defTabSz="914400" rtl="0" eaLnBrk="1" latinLnBrk="0" hangingPunct="1">
                <a:lnSpc>
                  <a:spcPct val="90000"/>
                </a:lnSpc>
                <a:spcBef>
                  <a:spcPts val="250"/>
                </a:spcBef>
                <a:spcAft>
                  <a:spcPts val="25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6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182880" algn="l" defTabSz="914400" rtl="0" eaLnBrk="1" latinLnBrk="0" hangingPunct="1">
                <a:lnSpc>
                  <a:spcPct val="90000"/>
                </a:lnSpc>
                <a:spcBef>
                  <a:spcPts val="250"/>
                </a:spcBef>
                <a:spcAft>
                  <a:spcPts val="25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182880" algn="l" defTabSz="914400" rtl="0" eaLnBrk="1" latinLnBrk="0" hangingPunct="1">
                <a:lnSpc>
                  <a:spcPct val="90000"/>
                </a:lnSpc>
                <a:spcBef>
                  <a:spcPts val="250"/>
                </a:spcBef>
                <a:spcAft>
                  <a:spcPts val="25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250"/>
                </a:spcBef>
                <a:spcAft>
                  <a:spcPts val="25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250"/>
                </a:spcBef>
                <a:spcAft>
                  <a:spcPts val="25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250"/>
                </a:spcBef>
                <a:spcAft>
                  <a:spcPts val="25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250"/>
                </a:spcBef>
                <a:spcAft>
                  <a:spcPts val="25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2800" b="1" dirty="0"/>
                <a:t>A Coupled Model</a:t>
              </a:r>
              <a:r>
                <a:rPr lang="en-US" sz="2800" dirty="0"/>
                <a:t>: Initial GPP &amp; Transpiration Results</a:t>
              </a:r>
            </a:p>
          </p:txBody>
        </p:sp>
        <p:sp>
          <p:nvSpPr>
            <p:cNvPr id="130" name="Parallelogram 129">
              <a:extLst>
                <a:ext uri="{FF2B5EF4-FFF2-40B4-BE49-F238E27FC236}">
                  <a16:creationId xmlns:a16="http://schemas.microsoft.com/office/drawing/2014/main" id="{0A67E88F-F09C-AF41-A06F-F834ABBF0FBE}"/>
                </a:ext>
              </a:extLst>
            </p:cNvPr>
            <p:cNvSpPr/>
            <p:nvPr/>
          </p:nvSpPr>
          <p:spPr>
            <a:xfrm flipH="1">
              <a:off x="21266" y="0"/>
              <a:ext cx="3414604" cy="773385"/>
            </a:xfrm>
            <a:prstGeom prst="parallelogram">
              <a:avLst>
                <a:gd name="adj" fmla="val 65129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Rectangle 49">
            <a:extLst>
              <a:ext uri="{FF2B5EF4-FFF2-40B4-BE49-F238E27FC236}">
                <a16:creationId xmlns:a16="http://schemas.microsoft.com/office/drawing/2014/main" id="{993C22CF-015F-2549-B2ED-4F6ACF9408CA}"/>
              </a:ext>
            </a:extLst>
          </p:cNvPr>
          <p:cNvSpPr/>
          <p:nvPr/>
        </p:nvSpPr>
        <p:spPr>
          <a:xfrm>
            <a:off x="9048579" y="3797351"/>
            <a:ext cx="2590746" cy="19068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 dirty="0">
                <a:solidFill>
                  <a:schemeClr val="lt1"/>
                </a:solidFill>
              </a:rPr>
              <a:t>GPP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8B73E789-3DC5-D54E-8CD7-97072636B84D}"/>
              </a:ext>
            </a:extLst>
          </p:cNvPr>
          <p:cNvSpPr/>
          <p:nvPr/>
        </p:nvSpPr>
        <p:spPr>
          <a:xfrm>
            <a:off x="3666717" y="3798662"/>
            <a:ext cx="5250706" cy="20208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 dirty="0">
                <a:solidFill>
                  <a:schemeClr val="lt1"/>
                </a:solidFill>
              </a:rPr>
              <a:t>Transpiration</a:t>
            </a:r>
          </a:p>
        </p:txBody>
      </p:sp>
      <p:pic>
        <p:nvPicPr>
          <p:cNvPr id="7" name="Picture 6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5725BA3B-B49A-3249-B713-42F90AFE253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7589" t="-482" b="21145"/>
          <a:stretch/>
        </p:blipFill>
        <p:spPr>
          <a:xfrm>
            <a:off x="9043935" y="1190858"/>
            <a:ext cx="2583746" cy="2194003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54" name="Graphic 53" descr="Marker">
            <a:hlinkClick r:id="rId6" action="ppaction://hlinksldjump"/>
            <a:extLst>
              <a:ext uri="{FF2B5EF4-FFF2-40B4-BE49-F238E27FC236}">
                <a16:creationId xmlns:a16="http://schemas.microsoft.com/office/drawing/2014/main" id="{6CFE0087-AD04-F74F-ABCC-C6D257E9DB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384225" y="2808861"/>
            <a:ext cx="695833" cy="576000"/>
          </a:xfrm>
          <a:prstGeom prst="rect">
            <a:avLst/>
          </a:prstGeom>
        </p:spPr>
      </p:pic>
      <p:pic>
        <p:nvPicPr>
          <p:cNvPr id="56" name="Graphic 55" descr="Marker">
            <a:extLst>
              <a:ext uri="{FF2B5EF4-FFF2-40B4-BE49-F238E27FC236}">
                <a16:creationId xmlns:a16="http://schemas.microsoft.com/office/drawing/2014/main" id="{3C518B85-CDB5-B54C-8A9C-A07E8C9C4D5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990699" y="1121707"/>
            <a:ext cx="695833" cy="576000"/>
          </a:xfrm>
          <a:prstGeom prst="rect">
            <a:avLst/>
          </a:prstGeom>
        </p:spPr>
      </p:pic>
      <p:pic>
        <p:nvPicPr>
          <p:cNvPr id="57" name="Graphic 56" descr="Marker">
            <a:hlinkClick r:id="rId11" action="ppaction://hlinksldjump"/>
            <a:extLst>
              <a:ext uri="{FF2B5EF4-FFF2-40B4-BE49-F238E27FC236}">
                <a16:creationId xmlns:a16="http://schemas.microsoft.com/office/drawing/2014/main" id="{318CB39C-A688-5A4F-85B4-9CDB772165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959668" y="2157956"/>
            <a:ext cx="695833" cy="576000"/>
          </a:xfrm>
          <a:prstGeom prst="rect">
            <a:avLst/>
          </a:prstGeom>
        </p:spPr>
      </p:pic>
      <p:pic>
        <p:nvPicPr>
          <p:cNvPr id="58" name="Graphic 57" descr="Marker">
            <a:hlinkClick r:id="rId12" action="ppaction://hlinksldjump"/>
            <a:extLst>
              <a:ext uri="{FF2B5EF4-FFF2-40B4-BE49-F238E27FC236}">
                <a16:creationId xmlns:a16="http://schemas.microsoft.com/office/drawing/2014/main" id="{84D59785-AB8B-6C40-8CA8-92967F65FC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445758" y="2101067"/>
            <a:ext cx="695833" cy="576000"/>
          </a:xfrm>
          <a:prstGeom prst="rect">
            <a:avLst/>
          </a:prstGeom>
        </p:spPr>
      </p:pic>
      <p:pic>
        <p:nvPicPr>
          <p:cNvPr id="60" name="Graphic 59" descr="Marker">
            <a:hlinkClick r:id="rId13" action="ppaction://hlinksldjump"/>
            <a:extLst>
              <a:ext uri="{FF2B5EF4-FFF2-40B4-BE49-F238E27FC236}">
                <a16:creationId xmlns:a16="http://schemas.microsoft.com/office/drawing/2014/main" id="{3E94316D-153D-C741-864D-E02C13D9816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875314" y="2689300"/>
            <a:ext cx="695833" cy="576000"/>
          </a:xfrm>
          <a:prstGeom prst="rect">
            <a:avLst/>
          </a:prstGeom>
        </p:spPr>
      </p:pic>
      <p:sp>
        <p:nvSpPr>
          <p:cNvPr id="66" name="Rectangle 65">
            <a:extLst>
              <a:ext uri="{FF2B5EF4-FFF2-40B4-BE49-F238E27FC236}">
                <a16:creationId xmlns:a16="http://schemas.microsoft.com/office/drawing/2014/main" id="{8BEDBADA-5C64-4046-A5FE-A3265E9D957F}"/>
              </a:ext>
            </a:extLst>
          </p:cNvPr>
          <p:cNvSpPr/>
          <p:nvPr/>
        </p:nvSpPr>
        <p:spPr>
          <a:xfrm>
            <a:off x="3666679" y="3998896"/>
            <a:ext cx="52586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dirty="0"/>
              <a:t>Average daily transpiration estimates (mm) for Finland’s </a:t>
            </a:r>
            <a:r>
              <a:rPr lang="en-US" sz="1200" dirty="0" err="1"/>
              <a:t>Hyytiala</a:t>
            </a:r>
            <a:r>
              <a:rPr lang="en-US" sz="1200" dirty="0"/>
              <a:t> FLUXNET site for the period 2002 to 2012 showing [a] annual variation and [b] seasonality.</a:t>
            </a:r>
            <a:br>
              <a:rPr lang="en-US" sz="1200" dirty="0"/>
            </a:br>
            <a:endParaRPr lang="en-US" sz="1200" dirty="0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5DE2BBA1-3B1A-BA46-BA94-0F72DF86614E}"/>
              </a:ext>
            </a:extLst>
          </p:cNvPr>
          <p:cNvSpPr/>
          <p:nvPr/>
        </p:nvSpPr>
        <p:spPr>
          <a:xfrm>
            <a:off x="9048579" y="3993901"/>
            <a:ext cx="26379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dirty="0"/>
              <a:t>Average daily GPP estimates at </a:t>
            </a:r>
            <a:r>
              <a:rPr lang="en-US" sz="1200" dirty="0" err="1"/>
              <a:t>Hyytalia</a:t>
            </a:r>
            <a:r>
              <a:rPr lang="en-US" sz="1200" dirty="0"/>
              <a:t> for the period 2002 to 2012.</a:t>
            </a:r>
            <a:br>
              <a:rPr lang="en-US" sz="1200" dirty="0"/>
            </a:br>
            <a:endParaRPr lang="en-US" sz="12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D979ACE-E87D-FD44-80B9-D87F273C8B6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705454" y="4428140"/>
            <a:ext cx="2571608" cy="161205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0616F21-DDE1-D64D-A63C-1D53A2CA59A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290935" y="4453143"/>
            <a:ext cx="2576471" cy="160480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195EB55-B223-A84D-A093-E70B361AFF0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036051" y="4458061"/>
            <a:ext cx="2527300" cy="1574181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F53D1A17-4B9B-D04C-87AC-2C79BFC464D0}"/>
              </a:ext>
            </a:extLst>
          </p:cNvPr>
          <p:cNvGrpSpPr/>
          <p:nvPr/>
        </p:nvGrpSpPr>
        <p:grpSpPr>
          <a:xfrm>
            <a:off x="9225744" y="1225005"/>
            <a:ext cx="913821" cy="789568"/>
            <a:chOff x="5392808" y="5573309"/>
            <a:chExt cx="913821" cy="789568"/>
          </a:xfrm>
        </p:grpSpPr>
        <p:sp>
          <p:nvSpPr>
            <p:cNvPr id="44" name="Rectangle 43">
              <a:hlinkClick r:id="rId17" action="ppaction://hlinksldjump"/>
              <a:extLst>
                <a:ext uri="{FF2B5EF4-FFF2-40B4-BE49-F238E27FC236}">
                  <a16:creationId xmlns:a16="http://schemas.microsoft.com/office/drawing/2014/main" id="{F578AF2E-DAED-6940-AF5A-130062732CA4}"/>
                </a:ext>
              </a:extLst>
            </p:cNvPr>
            <p:cNvSpPr/>
            <p:nvPr/>
          </p:nvSpPr>
          <p:spPr>
            <a:xfrm>
              <a:off x="5392808" y="5573309"/>
              <a:ext cx="530915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b="1" dirty="0">
                  <a:ln w="0"/>
                  <a:solidFill>
                    <a:schemeClr val="tx2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Avenir Light" panose="020B0402020203020204" pitchFamily="34" charset="77"/>
                  <a:ea typeface="Meiryo" panose="020B0604030504040204" pitchFamily="34" charset="-128"/>
                </a:rPr>
                <a:t>USA</a:t>
              </a:r>
              <a:endParaRPr lang="en-US" sz="1400" b="1" dirty="0">
                <a:ln w="0"/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45" name="Oval 44">
              <a:hlinkClick r:id="rId18" action="ppaction://hlinksldjump"/>
              <a:extLst>
                <a:ext uri="{FF2B5EF4-FFF2-40B4-BE49-F238E27FC236}">
                  <a16:creationId xmlns:a16="http://schemas.microsoft.com/office/drawing/2014/main" id="{5DCC397C-E126-A84E-968C-E280D2174409}"/>
                </a:ext>
              </a:extLst>
            </p:cNvPr>
            <p:cNvSpPr/>
            <p:nvPr/>
          </p:nvSpPr>
          <p:spPr>
            <a:xfrm>
              <a:off x="5443870" y="5871783"/>
              <a:ext cx="457200" cy="428466"/>
            </a:xfrm>
            <a:prstGeom prst="ellipse">
              <a:avLst/>
            </a:prstGeom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6" name="Graphic 45" descr="Arrow: Straight">
              <a:hlinkClick r:id="rId17" action="ppaction://hlinksldjump"/>
              <a:extLst>
                <a:ext uri="{FF2B5EF4-FFF2-40B4-BE49-F238E27FC236}">
                  <a16:creationId xmlns:a16="http://schemas.microsoft.com/office/drawing/2014/main" id="{FDA50A1C-FF43-F940-8FBF-7486BC3A17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5495510" y="5819585"/>
              <a:ext cx="811119" cy="543292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2" name="Right Triangle 1">
            <a:extLst>
              <a:ext uri="{FF2B5EF4-FFF2-40B4-BE49-F238E27FC236}">
                <a16:creationId xmlns:a16="http://schemas.microsoft.com/office/drawing/2014/main" id="{42FA1DD2-3334-854E-B116-8C226F656C86}"/>
              </a:ext>
            </a:extLst>
          </p:cNvPr>
          <p:cNvSpPr/>
          <p:nvPr/>
        </p:nvSpPr>
        <p:spPr>
          <a:xfrm flipV="1">
            <a:off x="9043935" y="1207015"/>
            <a:ext cx="387448" cy="419163"/>
          </a:xfrm>
          <a:prstGeom prst="rtTriangle">
            <a:avLst/>
          </a:prstGeom>
          <a:solidFill>
            <a:srgbClr val="AAD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8" name="Table 47">
            <a:extLst>
              <a:ext uri="{FF2B5EF4-FFF2-40B4-BE49-F238E27FC236}">
                <a16:creationId xmlns:a16="http://schemas.microsoft.com/office/drawing/2014/main" id="{E94DDD93-4E57-D64D-A933-95534A4F7B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0834093"/>
              </p:ext>
            </p:extLst>
          </p:nvPr>
        </p:nvGraphicFramePr>
        <p:xfrm>
          <a:off x="3753690" y="1261921"/>
          <a:ext cx="2427087" cy="1076623"/>
        </p:xfrm>
        <a:graphic>
          <a:graphicData uri="http://schemas.openxmlformats.org/drawingml/2006/table">
            <a:tbl>
              <a:tblPr firstRow="1" firstCol="1">
                <a:tableStyleId>{BC89EF96-8CEA-46FF-86C4-4CE0E7609802}</a:tableStyleId>
              </a:tblPr>
              <a:tblGrid>
                <a:gridCol w="700984">
                  <a:extLst>
                    <a:ext uri="{9D8B030D-6E8A-4147-A177-3AD203B41FA5}">
                      <a16:colId xmlns:a16="http://schemas.microsoft.com/office/drawing/2014/main" val="471310093"/>
                    </a:ext>
                  </a:extLst>
                </a:gridCol>
                <a:gridCol w="1726103">
                  <a:extLst>
                    <a:ext uri="{9D8B030D-6E8A-4147-A177-3AD203B41FA5}">
                      <a16:colId xmlns:a16="http://schemas.microsoft.com/office/drawing/2014/main" val="3735589240"/>
                    </a:ext>
                  </a:extLst>
                </a:gridCol>
              </a:tblGrid>
              <a:tr h="228747">
                <a:tc>
                  <a:txBody>
                    <a:bodyPr/>
                    <a:lstStyle/>
                    <a:p>
                      <a:pPr marL="0" marR="0" lvl="0" indent="-39600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/>
                        <a:t>“FI-</a:t>
                      </a:r>
                      <a:r>
                        <a:rPr lang="en-GB" sz="1200" dirty="0" err="1"/>
                        <a:t>Hyy</a:t>
                      </a:r>
                      <a:r>
                        <a:rPr lang="en-GB" sz="1200" dirty="0"/>
                        <a:t>”</a:t>
                      </a:r>
                      <a:endParaRPr lang="en-GB" sz="1200" b="1" dirty="0">
                        <a:solidFill>
                          <a:schemeClr val="tx2"/>
                        </a:solidFill>
                      </a:endParaRPr>
                    </a:p>
                  </a:txBody>
                  <a:tcPr marL="24622" marR="60622" marT="12311" marB="12311" anchor="ctr"/>
                </a:tc>
                <a:tc>
                  <a:txBody>
                    <a:bodyPr/>
                    <a:lstStyle/>
                    <a:p>
                      <a:pPr marL="61200" marR="0" lvl="1" indent="-396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 err="1"/>
                        <a:t>Hyytiala</a:t>
                      </a:r>
                      <a:r>
                        <a:rPr lang="en-GB" sz="1200" dirty="0"/>
                        <a:t>, Finland</a:t>
                      </a:r>
                      <a:endParaRPr lang="en-GB" sz="1200" b="1" dirty="0"/>
                    </a:p>
                  </a:txBody>
                  <a:tcPr marL="72000" marR="24622" marT="12311" marB="12311" anchor="ctr"/>
                </a:tc>
                <a:extLst>
                  <a:ext uri="{0D108BD9-81ED-4DB2-BD59-A6C34878D82A}">
                    <a16:rowId xmlns:a16="http://schemas.microsoft.com/office/drawing/2014/main" val="1272575304"/>
                  </a:ext>
                </a:extLst>
              </a:tr>
              <a:tr h="228747">
                <a:tc>
                  <a:txBody>
                    <a:bodyPr/>
                    <a:lstStyle/>
                    <a:p>
                      <a:pPr algn="r"/>
                      <a:r>
                        <a:rPr lang="en-GB" sz="1200" b="0" i="1" dirty="0"/>
                        <a:t>Elevation:</a:t>
                      </a:r>
                    </a:p>
                  </a:txBody>
                  <a:tcPr marL="24622" marR="60622" marT="12311" marB="12311" anchor="ctr"/>
                </a:tc>
                <a:tc>
                  <a:txBody>
                    <a:bodyPr/>
                    <a:lstStyle/>
                    <a:p>
                      <a:pPr marL="61200" marR="0" lvl="1" indent="-396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/>
                        <a:t>185 m</a:t>
                      </a:r>
                    </a:p>
                  </a:txBody>
                  <a:tcPr marL="72000" marR="24622" marT="12311" marB="12311" anchor="ctr"/>
                </a:tc>
                <a:extLst>
                  <a:ext uri="{0D108BD9-81ED-4DB2-BD59-A6C34878D82A}">
                    <a16:rowId xmlns:a16="http://schemas.microsoft.com/office/drawing/2014/main" val="3955027454"/>
                  </a:ext>
                </a:extLst>
              </a:tr>
              <a:tr h="228747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1" dirty="0" err="1"/>
                        <a:t>Landuse</a:t>
                      </a:r>
                      <a:r>
                        <a:rPr lang="en-GB" sz="1200" b="0" i="1" dirty="0"/>
                        <a:t>:</a:t>
                      </a:r>
                    </a:p>
                  </a:txBody>
                  <a:tcPr marL="24622" marR="60622" marT="12311" marB="12311" anchor="ctr"/>
                </a:tc>
                <a:tc>
                  <a:txBody>
                    <a:bodyPr/>
                    <a:lstStyle/>
                    <a:p>
                      <a:pPr marL="61200" marR="0" lvl="1" indent="-396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/>
                        <a:t>Evergreen Needleleaf </a:t>
                      </a:r>
                    </a:p>
                    <a:p>
                      <a:pPr marL="61200" marR="0" lvl="1" indent="-396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/>
                        <a:t>Forest</a:t>
                      </a:r>
                    </a:p>
                  </a:txBody>
                  <a:tcPr marL="72000" marR="24622" marT="12311" marB="12311" anchor="ctr"/>
                </a:tc>
                <a:extLst>
                  <a:ext uri="{0D108BD9-81ED-4DB2-BD59-A6C34878D82A}">
                    <a16:rowId xmlns:a16="http://schemas.microsoft.com/office/drawing/2014/main" val="1563863061"/>
                  </a:ext>
                </a:extLst>
              </a:tr>
              <a:tr h="228747">
                <a:tc>
                  <a:txBody>
                    <a:bodyPr/>
                    <a:lstStyle/>
                    <a:p>
                      <a:pPr algn="r"/>
                      <a:r>
                        <a:rPr lang="en-GB" sz="1200" b="0" i="1" dirty="0"/>
                        <a:t>Period:</a:t>
                      </a:r>
                    </a:p>
                  </a:txBody>
                  <a:tcPr marL="24622" marR="60622" marT="12311" marB="12311" anchor="ctr"/>
                </a:tc>
                <a:tc>
                  <a:txBody>
                    <a:bodyPr/>
                    <a:lstStyle/>
                    <a:p>
                      <a:pPr marL="61200" marR="0" lvl="1" indent="-396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/>
                        <a:t>2002 - 2012</a:t>
                      </a:r>
                    </a:p>
                  </a:txBody>
                  <a:tcPr marL="72000" marR="24622" marT="12311" marB="12311" anchor="ctr"/>
                </a:tc>
                <a:extLst>
                  <a:ext uri="{0D108BD9-81ED-4DB2-BD59-A6C34878D82A}">
                    <a16:rowId xmlns:a16="http://schemas.microsoft.com/office/drawing/2014/main" val="2537998731"/>
                  </a:ext>
                </a:extLst>
              </a:tr>
            </a:tbl>
          </a:graphicData>
        </a:graphic>
      </p:graphicFrame>
      <p:pic>
        <p:nvPicPr>
          <p:cNvPr id="49" name="Graphic 48" descr="Head with gears">
            <a:extLst>
              <a:ext uri="{FF2B5EF4-FFF2-40B4-BE49-F238E27FC236}">
                <a16:creationId xmlns:a16="http://schemas.microsoft.com/office/drawing/2014/main" id="{3398D644-4D6B-B842-A1FE-E6C919D2A2F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6415280" y="2276994"/>
            <a:ext cx="286477" cy="286477"/>
          </a:xfrm>
          <a:prstGeom prst="rect">
            <a:avLst/>
          </a:prstGeom>
        </p:spPr>
      </p:pic>
      <p:pic>
        <p:nvPicPr>
          <p:cNvPr id="55" name="Graphic 54" descr="Checkmark">
            <a:extLst>
              <a:ext uri="{FF2B5EF4-FFF2-40B4-BE49-F238E27FC236}">
                <a16:creationId xmlns:a16="http://schemas.microsoft.com/office/drawing/2014/main" id="{BD5281C1-1DF5-1346-8929-D77471B367F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6431148" y="1331009"/>
            <a:ext cx="276999" cy="276999"/>
          </a:xfrm>
          <a:prstGeom prst="rect">
            <a:avLst/>
          </a:prstGeom>
        </p:spPr>
      </p:pic>
      <p:pic>
        <p:nvPicPr>
          <p:cNvPr id="59" name="Graphic 58" descr="Lightbulb">
            <a:extLst>
              <a:ext uri="{FF2B5EF4-FFF2-40B4-BE49-F238E27FC236}">
                <a16:creationId xmlns:a16="http://schemas.microsoft.com/office/drawing/2014/main" id="{F69DFB97-8D40-D448-B514-75A30368E510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6403017" y="1803253"/>
            <a:ext cx="276999" cy="276999"/>
          </a:xfrm>
          <a:prstGeom prst="rect">
            <a:avLst/>
          </a:prstGeom>
        </p:spPr>
      </p:pic>
      <p:sp>
        <p:nvSpPr>
          <p:cNvPr id="62" name="Rectangle 61">
            <a:extLst>
              <a:ext uri="{FF2B5EF4-FFF2-40B4-BE49-F238E27FC236}">
                <a16:creationId xmlns:a16="http://schemas.microsoft.com/office/drawing/2014/main" id="{00E00205-6CA8-A44B-A063-E7C730D69D3C}"/>
              </a:ext>
            </a:extLst>
          </p:cNvPr>
          <p:cNvSpPr/>
          <p:nvPr/>
        </p:nvSpPr>
        <p:spPr>
          <a:xfrm>
            <a:off x="6729734" y="1682525"/>
            <a:ext cx="210826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/>
              <a:t>Validated against FLUXNET </a:t>
            </a:r>
            <a:br>
              <a:rPr lang="en-US" sz="1100" dirty="0"/>
            </a:br>
            <a:r>
              <a:rPr lang="en-US" sz="1100" dirty="0"/>
              <a:t>latent heat flux (converted to ET)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9A69CF52-4034-DA49-B76A-F3BFDC111262}"/>
              </a:ext>
            </a:extLst>
          </p:cNvPr>
          <p:cNvSpPr/>
          <p:nvPr/>
        </p:nvSpPr>
        <p:spPr>
          <a:xfrm>
            <a:off x="6710278" y="1240423"/>
            <a:ext cx="175240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/>
              <a:t>Initial Transpiration &amp; GPP </a:t>
            </a:r>
            <a:br>
              <a:rPr lang="en-US" sz="1100" dirty="0"/>
            </a:br>
            <a:r>
              <a:rPr lang="en-US" sz="1100" dirty="0"/>
              <a:t>calculations complete 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A065EC7C-1818-F34A-9472-4F749B71C6FF}"/>
              </a:ext>
            </a:extLst>
          </p:cNvPr>
          <p:cNvSpPr/>
          <p:nvPr/>
        </p:nvSpPr>
        <p:spPr>
          <a:xfrm>
            <a:off x="6702766" y="2225689"/>
            <a:ext cx="209865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/>
              <a:t>Transpiration too high.</a:t>
            </a:r>
            <a:br>
              <a:rPr lang="en-US" sz="1100" dirty="0"/>
            </a:br>
            <a:r>
              <a:rPr lang="en-US" sz="1100" dirty="0"/>
              <a:t>Input data needs pre-formatting.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6C3E0C01-CCB8-0143-935C-CE249FF90D5E}"/>
              </a:ext>
            </a:extLst>
          </p:cNvPr>
          <p:cNvSpPr/>
          <p:nvPr/>
        </p:nvSpPr>
        <p:spPr>
          <a:xfrm>
            <a:off x="3651687" y="864422"/>
            <a:ext cx="5281394" cy="26372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Site Information</a:t>
            </a:r>
          </a:p>
        </p:txBody>
      </p:sp>
      <p:pic>
        <p:nvPicPr>
          <p:cNvPr id="72" name="Graphic 71" descr="Warning">
            <a:extLst>
              <a:ext uri="{FF2B5EF4-FFF2-40B4-BE49-F238E27FC236}">
                <a16:creationId xmlns:a16="http://schemas.microsoft.com/office/drawing/2014/main" id="{BA17EB46-D59F-5443-B348-89371A2D8DF9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6422884" y="2754850"/>
            <a:ext cx="286477" cy="286477"/>
          </a:xfrm>
          <a:prstGeom prst="rect">
            <a:avLst/>
          </a:prstGeom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13EDFB21-3930-BD41-88C1-682E0AE4CF4D}"/>
              </a:ext>
            </a:extLst>
          </p:cNvPr>
          <p:cNvSpPr/>
          <p:nvPr/>
        </p:nvSpPr>
        <p:spPr>
          <a:xfrm>
            <a:off x="6710279" y="2704145"/>
            <a:ext cx="2157128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Calculation time step to be reviewed. Consider soil moisture effects.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C6E8B6EE-AB67-5540-9138-DA1314CA26C8}"/>
              </a:ext>
            </a:extLst>
          </p:cNvPr>
          <p:cNvSpPr/>
          <p:nvPr/>
        </p:nvSpPr>
        <p:spPr>
          <a:xfrm>
            <a:off x="3753689" y="2435689"/>
            <a:ext cx="2427087" cy="86862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4" name="Graphic 73" descr="Deciduous tree">
            <a:extLst>
              <a:ext uri="{FF2B5EF4-FFF2-40B4-BE49-F238E27FC236}">
                <a16:creationId xmlns:a16="http://schemas.microsoft.com/office/drawing/2014/main" id="{3792C35C-180F-494F-BAC7-EBF60875E9F6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3911449" y="2506994"/>
            <a:ext cx="360000" cy="360000"/>
          </a:xfrm>
          <a:prstGeom prst="rect">
            <a:avLst/>
          </a:prstGeom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A9388CB1-E2FA-4C44-8235-3120AC116488}"/>
              </a:ext>
            </a:extLst>
          </p:cNvPr>
          <p:cNvSpPr/>
          <p:nvPr/>
        </p:nvSpPr>
        <p:spPr>
          <a:xfrm>
            <a:off x="4325077" y="2579683"/>
            <a:ext cx="146905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GPP: 		 </a:t>
            </a:r>
            <a:r>
              <a:rPr lang="en-US" sz="1200" b="1" dirty="0">
                <a:solidFill>
                  <a:schemeClr val="accent3"/>
                </a:solidFill>
              </a:rPr>
              <a:t>LOW</a:t>
            </a:r>
          </a:p>
        </p:txBody>
      </p:sp>
      <p:pic>
        <p:nvPicPr>
          <p:cNvPr id="76" name="Graphic 75" descr="Watering pot">
            <a:extLst>
              <a:ext uri="{FF2B5EF4-FFF2-40B4-BE49-F238E27FC236}">
                <a16:creationId xmlns:a16="http://schemas.microsoft.com/office/drawing/2014/main" id="{C4A8251D-93DD-FA40-8B54-B312EC1001C6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3923144" y="2855292"/>
            <a:ext cx="360000" cy="360000"/>
          </a:xfrm>
          <a:prstGeom prst="rect">
            <a:avLst/>
          </a:prstGeom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E6EEE9B5-B8AF-BF42-A2A0-7773DA838E1C}"/>
              </a:ext>
            </a:extLst>
          </p:cNvPr>
          <p:cNvSpPr/>
          <p:nvPr/>
        </p:nvSpPr>
        <p:spPr>
          <a:xfrm>
            <a:off x="4302484" y="2898887"/>
            <a:ext cx="175387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Transpiration:   </a:t>
            </a:r>
            <a:r>
              <a:rPr lang="en-US" sz="1200" b="1" dirty="0">
                <a:solidFill>
                  <a:schemeClr val="accent2"/>
                </a:solidFill>
              </a:rPr>
              <a:t>MEDIUM</a:t>
            </a:r>
          </a:p>
        </p:txBody>
      </p:sp>
      <p:sp>
        <p:nvSpPr>
          <p:cNvPr id="61" name="Rectangle 60">
            <a:hlinkClick r:id="rId33" action="ppaction://hlinksldjump"/>
            <a:extLst>
              <a:ext uri="{FF2B5EF4-FFF2-40B4-BE49-F238E27FC236}">
                <a16:creationId xmlns:a16="http://schemas.microsoft.com/office/drawing/2014/main" id="{A1A79705-7516-754B-AB77-96DB8EC677D0}"/>
              </a:ext>
            </a:extLst>
          </p:cNvPr>
          <p:cNvSpPr/>
          <p:nvPr/>
        </p:nvSpPr>
        <p:spPr>
          <a:xfrm>
            <a:off x="642096" y="2499367"/>
            <a:ext cx="16957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Invisible Water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1D0F5F68-7F9D-2C49-8D98-9D5C8088FBA6}"/>
              </a:ext>
            </a:extLst>
          </p:cNvPr>
          <p:cNvSpPr/>
          <p:nvPr/>
        </p:nvSpPr>
        <p:spPr>
          <a:xfrm>
            <a:off x="642096" y="3207253"/>
            <a:ext cx="20484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Today’s ET Models</a:t>
            </a:r>
          </a:p>
        </p:txBody>
      </p:sp>
      <p:sp>
        <p:nvSpPr>
          <p:cNvPr id="64" name="Rectangle 63">
            <a:hlinkClick r:id="rId18" action="ppaction://hlinksldjump"/>
            <a:extLst>
              <a:ext uri="{FF2B5EF4-FFF2-40B4-BE49-F238E27FC236}">
                <a16:creationId xmlns:a16="http://schemas.microsoft.com/office/drawing/2014/main" id="{DC2FE193-4E2D-1B4C-B5BA-90983F66F12F}"/>
              </a:ext>
            </a:extLst>
          </p:cNvPr>
          <p:cNvSpPr/>
          <p:nvPr/>
        </p:nvSpPr>
        <p:spPr>
          <a:xfrm>
            <a:off x="642096" y="5318847"/>
            <a:ext cx="2140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Learn More</a:t>
            </a:r>
          </a:p>
        </p:txBody>
      </p:sp>
      <p:sp>
        <p:nvSpPr>
          <p:cNvPr id="68" name="Rectangle 67">
            <a:hlinkClick r:id="rId18" action="ppaction://hlinksldjump"/>
            <a:extLst>
              <a:ext uri="{FF2B5EF4-FFF2-40B4-BE49-F238E27FC236}">
                <a16:creationId xmlns:a16="http://schemas.microsoft.com/office/drawing/2014/main" id="{AC6D8A84-1E20-3042-9FCB-F79A32E00EA3}"/>
              </a:ext>
            </a:extLst>
          </p:cNvPr>
          <p:cNvSpPr/>
          <p:nvPr/>
        </p:nvSpPr>
        <p:spPr>
          <a:xfrm>
            <a:off x="133344" y="5217685"/>
            <a:ext cx="7138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>
                    <a:alpha val="8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05</a:t>
            </a:r>
          </a:p>
        </p:txBody>
      </p:sp>
      <p:sp>
        <p:nvSpPr>
          <p:cNvPr id="82" name="Rectangle 81">
            <a:hlinkClick r:id="rId33" action="ppaction://hlinksldjump"/>
            <a:extLst>
              <a:ext uri="{FF2B5EF4-FFF2-40B4-BE49-F238E27FC236}">
                <a16:creationId xmlns:a16="http://schemas.microsoft.com/office/drawing/2014/main" id="{CEA94CFF-E5FC-9D4E-A6DC-19CBFAC86AF6}"/>
              </a:ext>
            </a:extLst>
          </p:cNvPr>
          <p:cNvSpPr/>
          <p:nvPr/>
        </p:nvSpPr>
        <p:spPr>
          <a:xfrm>
            <a:off x="133344" y="2400260"/>
            <a:ext cx="7138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>
                    <a:alpha val="8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01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2643BE2C-C002-E642-A067-585276B80BC0}"/>
              </a:ext>
            </a:extLst>
          </p:cNvPr>
          <p:cNvSpPr/>
          <p:nvPr/>
        </p:nvSpPr>
        <p:spPr>
          <a:xfrm>
            <a:off x="133344" y="3102276"/>
            <a:ext cx="7138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>
                    <a:alpha val="8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02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3CA5EA67-D9DB-6F46-989E-2F0D9BBC57A1}"/>
              </a:ext>
            </a:extLst>
          </p:cNvPr>
          <p:cNvSpPr/>
          <p:nvPr/>
        </p:nvSpPr>
        <p:spPr>
          <a:xfrm>
            <a:off x="591166" y="71204"/>
            <a:ext cx="231063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tx2">
                    <a:alpha val="2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Alison Prior &amp; </a:t>
            </a:r>
            <a:br>
              <a:rPr lang="en-US" sz="1600" dirty="0">
                <a:solidFill>
                  <a:schemeClr val="tx2">
                    <a:alpha val="2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600" dirty="0">
                <a:solidFill>
                  <a:schemeClr val="tx2">
                    <a:alpha val="2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Prof. Iain-Colin Prentice</a:t>
            </a:r>
          </a:p>
        </p:txBody>
      </p:sp>
      <p:sp>
        <p:nvSpPr>
          <p:cNvPr id="85" name="Rectangle 84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96FC2FE0-29A5-D942-A150-21EC914453A6}"/>
              </a:ext>
            </a:extLst>
          </p:cNvPr>
          <p:cNvSpPr/>
          <p:nvPr/>
        </p:nvSpPr>
        <p:spPr>
          <a:xfrm>
            <a:off x="155562" y="976866"/>
            <a:ext cx="325904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>
                    <a:alpha val="2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Coupling the Carbon </a:t>
            </a:r>
            <a:br>
              <a:rPr lang="en-US" sz="2400" dirty="0">
                <a:solidFill>
                  <a:schemeClr val="bg1">
                    <a:alpha val="2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400" dirty="0">
                <a:solidFill>
                  <a:schemeClr val="bg1">
                    <a:alpha val="2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&amp; Water Cycles</a:t>
            </a:r>
          </a:p>
        </p:txBody>
      </p:sp>
      <p:sp>
        <p:nvSpPr>
          <p:cNvPr id="86" name="Rectangle 85">
            <a:hlinkClick r:id="rId34" action="ppaction://hlinksldjump"/>
            <a:extLst>
              <a:ext uri="{FF2B5EF4-FFF2-40B4-BE49-F238E27FC236}">
                <a16:creationId xmlns:a16="http://schemas.microsoft.com/office/drawing/2014/main" id="{D4436E54-9DC6-BB4D-832D-598AB2F84FC4}"/>
              </a:ext>
            </a:extLst>
          </p:cNvPr>
          <p:cNvSpPr/>
          <p:nvPr/>
        </p:nvSpPr>
        <p:spPr>
          <a:xfrm>
            <a:off x="642096" y="3909269"/>
            <a:ext cx="24048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Plant Perspective</a:t>
            </a:r>
          </a:p>
        </p:txBody>
      </p:sp>
      <p:sp>
        <p:nvSpPr>
          <p:cNvPr id="87" name="Rectangle 86">
            <a:hlinkClick r:id="rId34" action="ppaction://hlinksldjump"/>
            <a:extLst>
              <a:ext uri="{FF2B5EF4-FFF2-40B4-BE49-F238E27FC236}">
                <a16:creationId xmlns:a16="http://schemas.microsoft.com/office/drawing/2014/main" id="{DDB47F5E-3011-9145-A6D9-E0D9A01C60DE}"/>
              </a:ext>
            </a:extLst>
          </p:cNvPr>
          <p:cNvSpPr/>
          <p:nvPr/>
        </p:nvSpPr>
        <p:spPr>
          <a:xfrm>
            <a:off x="133344" y="3808104"/>
            <a:ext cx="7138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>
                    <a:alpha val="8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03</a:t>
            </a:r>
          </a:p>
        </p:txBody>
      </p:sp>
      <p:sp>
        <p:nvSpPr>
          <p:cNvPr id="88" name="Rectangle 87">
            <a:hlinkClick r:id="rId35" action="ppaction://hlinksldjump"/>
            <a:extLst>
              <a:ext uri="{FF2B5EF4-FFF2-40B4-BE49-F238E27FC236}">
                <a16:creationId xmlns:a16="http://schemas.microsoft.com/office/drawing/2014/main" id="{F7DAE73C-C3AB-1A43-9A0A-75C4C574C26E}"/>
              </a:ext>
            </a:extLst>
          </p:cNvPr>
          <p:cNvSpPr/>
          <p:nvPr/>
        </p:nvSpPr>
        <p:spPr>
          <a:xfrm>
            <a:off x="642096" y="4616993"/>
            <a:ext cx="18085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Initial Results</a:t>
            </a:r>
          </a:p>
        </p:txBody>
      </p:sp>
      <p:sp>
        <p:nvSpPr>
          <p:cNvPr id="89" name="Rectangle 88">
            <a:hlinkClick r:id="rId35" action="ppaction://hlinksldjump"/>
            <a:extLst>
              <a:ext uri="{FF2B5EF4-FFF2-40B4-BE49-F238E27FC236}">
                <a16:creationId xmlns:a16="http://schemas.microsoft.com/office/drawing/2014/main" id="{0BFCAC2F-6592-2D48-8BBC-E37F13387520}"/>
              </a:ext>
            </a:extLst>
          </p:cNvPr>
          <p:cNvSpPr/>
          <p:nvPr/>
        </p:nvSpPr>
        <p:spPr>
          <a:xfrm>
            <a:off x="133344" y="4512016"/>
            <a:ext cx="7138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04</a:t>
            </a:r>
          </a:p>
        </p:txBody>
      </p:sp>
    </p:spTree>
    <p:extLst>
      <p:ext uri="{BB962C8B-B14F-4D97-AF65-F5344CB8AC3E}">
        <p14:creationId xmlns:p14="http://schemas.microsoft.com/office/powerpoint/2010/main" val="22159089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Rectangle 77">
            <a:extLst>
              <a:ext uri="{FF2B5EF4-FFF2-40B4-BE49-F238E27FC236}">
                <a16:creationId xmlns:a16="http://schemas.microsoft.com/office/drawing/2014/main" id="{9EB1E87A-A8FB-994D-A2FA-B6AE1BCDEDC0}"/>
              </a:ext>
            </a:extLst>
          </p:cNvPr>
          <p:cNvSpPr/>
          <p:nvPr/>
        </p:nvSpPr>
        <p:spPr>
          <a:xfrm>
            <a:off x="3675312" y="1184917"/>
            <a:ext cx="5249993" cy="2199944"/>
          </a:xfrm>
          <a:prstGeom prst="rect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C4BD80FB-8815-E947-AD7A-9AEBCB73179C}"/>
              </a:ext>
            </a:extLst>
          </p:cNvPr>
          <p:cNvSpPr/>
          <p:nvPr/>
        </p:nvSpPr>
        <p:spPr>
          <a:xfrm>
            <a:off x="9043935" y="3738555"/>
            <a:ext cx="2590746" cy="2361498"/>
          </a:xfrm>
          <a:prstGeom prst="rect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11EA68B-57D1-FD4A-B803-9A34B3744C6B}"/>
              </a:ext>
            </a:extLst>
          </p:cNvPr>
          <p:cNvSpPr/>
          <p:nvPr/>
        </p:nvSpPr>
        <p:spPr>
          <a:xfrm>
            <a:off x="3655669" y="3732036"/>
            <a:ext cx="5261754" cy="2361498"/>
          </a:xfrm>
          <a:prstGeom prst="rect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B18FBE61-97C7-8A48-9844-29DC0EE88A75}"/>
              </a:ext>
            </a:extLst>
          </p:cNvPr>
          <p:cNvSpPr/>
          <p:nvPr/>
        </p:nvSpPr>
        <p:spPr>
          <a:xfrm>
            <a:off x="3666710" y="3530452"/>
            <a:ext cx="7972012" cy="202083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>
                <a:solidFill>
                  <a:schemeClr val="lt1"/>
                </a:solidFill>
              </a:rPr>
              <a:t>Initial Results</a:t>
            </a:r>
            <a:endParaRPr lang="en-US" sz="1200" dirty="0">
              <a:solidFill>
                <a:schemeClr val="lt1"/>
              </a:solidFill>
            </a:endParaRP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4E04FB72-7119-094A-B9F1-301CAD1320A8}"/>
              </a:ext>
            </a:extLst>
          </p:cNvPr>
          <p:cNvSpPr/>
          <p:nvPr/>
        </p:nvSpPr>
        <p:spPr>
          <a:xfrm>
            <a:off x="9036051" y="864423"/>
            <a:ext cx="2591630" cy="26380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 b="1" dirty="0">
                <a:solidFill>
                  <a:schemeClr val="lt1"/>
                </a:solidFill>
              </a:rPr>
              <a:t>Tap &amp; Explore</a:t>
            </a:r>
            <a:r>
              <a:rPr lang="en-US" sz="1200" dirty="0">
                <a:solidFill>
                  <a:schemeClr val="lt1"/>
                </a:solidFill>
              </a:rPr>
              <a:t>!  Model Test Sites</a:t>
            </a:r>
          </a:p>
        </p:txBody>
      </p:sp>
      <p:pic>
        <p:nvPicPr>
          <p:cNvPr id="114" name="Picture 113" descr="A close up of a sign&#10;&#10;Description automatically generated">
            <a:extLst>
              <a:ext uri="{FF2B5EF4-FFF2-40B4-BE49-F238E27FC236}">
                <a16:creationId xmlns:a16="http://schemas.microsoft.com/office/drawing/2014/main" id="{9B65B229-B938-9843-B9E4-FED3BCA959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47" y="6220303"/>
            <a:ext cx="2045085" cy="538180"/>
          </a:xfrm>
          <a:prstGeom prst="rect">
            <a:avLst/>
          </a:prstGeom>
        </p:spPr>
      </p:pic>
      <p:pic>
        <p:nvPicPr>
          <p:cNvPr id="115" name="Picture 114">
            <a:extLst>
              <a:ext uri="{FF2B5EF4-FFF2-40B4-BE49-F238E27FC236}">
                <a16:creationId xmlns:a16="http://schemas.microsoft.com/office/drawing/2014/main" id="{947BDAA1-457D-C743-B93F-6C34D6AA291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862" t="9470" r="19436" b="41330"/>
          <a:stretch/>
        </p:blipFill>
        <p:spPr>
          <a:xfrm>
            <a:off x="11260872" y="6146974"/>
            <a:ext cx="833120" cy="633494"/>
          </a:xfrm>
          <a:prstGeom prst="rect">
            <a:avLst/>
          </a:prstGeom>
        </p:spPr>
      </p:pic>
      <p:grpSp>
        <p:nvGrpSpPr>
          <p:cNvPr id="127" name="Group 126">
            <a:extLst>
              <a:ext uri="{FF2B5EF4-FFF2-40B4-BE49-F238E27FC236}">
                <a16:creationId xmlns:a16="http://schemas.microsoft.com/office/drawing/2014/main" id="{CD72C5C7-F9F1-D744-A1B6-E0DF1523F743}"/>
              </a:ext>
            </a:extLst>
          </p:cNvPr>
          <p:cNvGrpSpPr/>
          <p:nvPr/>
        </p:nvGrpSpPr>
        <p:grpSpPr>
          <a:xfrm>
            <a:off x="0" y="-31580"/>
            <a:ext cx="12192000" cy="914400"/>
            <a:chOff x="0" y="-31580"/>
            <a:chExt cx="12192000" cy="914400"/>
          </a:xfrm>
        </p:grpSpPr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id="{AF29DBF1-89FB-CF4E-BDFC-E0BD2189FE95}"/>
                </a:ext>
              </a:extLst>
            </p:cNvPr>
            <p:cNvSpPr/>
            <p:nvPr/>
          </p:nvSpPr>
          <p:spPr>
            <a:xfrm>
              <a:off x="0" y="0"/>
              <a:ext cx="12192000" cy="773386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</p:spPr>
          <p:style>
            <a:lnRef idx="1">
              <a:schemeClr val="dk1"/>
            </a:lnRef>
            <a:fillRef idx="1001">
              <a:schemeClr val="lt2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9" name="Text Placeholder 4">
              <a:extLst>
                <a:ext uri="{FF2B5EF4-FFF2-40B4-BE49-F238E27FC236}">
                  <a16:creationId xmlns:a16="http://schemas.microsoft.com/office/drawing/2014/main" id="{8AA229B1-BA8C-2A4B-9599-31BB8F412588}"/>
                </a:ext>
              </a:extLst>
            </p:cNvPr>
            <p:cNvSpPr txBox="1">
              <a:spLocks/>
            </p:cNvSpPr>
            <p:nvPr/>
          </p:nvSpPr>
          <p:spPr>
            <a:xfrm>
              <a:off x="3517574" y="-31580"/>
              <a:ext cx="8227809" cy="9144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marL="182880" indent="-182880" algn="l" defTabSz="914400" rtl="0" eaLnBrk="1" latinLnBrk="0" hangingPunct="1">
                <a:lnSpc>
                  <a:spcPct val="90000"/>
                </a:lnSpc>
                <a:spcBef>
                  <a:spcPts val="1200"/>
                </a:spcBef>
                <a:buClr>
                  <a:schemeClr val="accent1"/>
                </a:buClr>
                <a:buFont typeface="Wingdings 2" pitchFamily="18" charset="2"/>
                <a:buChar char="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182880" algn="l" defTabSz="914400" rtl="0" eaLnBrk="1" latinLnBrk="0" hangingPunct="1">
                <a:lnSpc>
                  <a:spcPct val="90000"/>
                </a:lnSpc>
                <a:spcBef>
                  <a:spcPts val="250"/>
                </a:spcBef>
                <a:spcAft>
                  <a:spcPts val="25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182880" algn="l" defTabSz="914400" rtl="0" eaLnBrk="1" latinLnBrk="0" hangingPunct="1">
                <a:lnSpc>
                  <a:spcPct val="90000"/>
                </a:lnSpc>
                <a:spcBef>
                  <a:spcPts val="250"/>
                </a:spcBef>
                <a:spcAft>
                  <a:spcPts val="25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6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182880" algn="l" defTabSz="914400" rtl="0" eaLnBrk="1" latinLnBrk="0" hangingPunct="1">
                <a:lnSpc>
                  <a:spcPct val="90000"/>
                </a:lnSpc>
                <a:spcBef>
                  <a:spcPts val="250"/>
                </a:spcBef>
                <a:spcAft>
                  <a:spcPts val="25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182880" algn="l" defTabSz="914400" rtl="0" eaLnBrk="1" latinLnBrk="0" hangingPunct="1">
                <a:lnSpc>
                  <a:spcPct val="90000"/>
                </a:lnSpc>
                <a:spcBef>
                  <a:spcPts val="250"/>
                </a:spcBef>
                <a:spcAft>
                  <a:spcPts val="25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250"/>
                </a:spcBef>
                <a:spcAft>
                  <a:spcPts val="25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250"/>
                </a:spcBef>
                <a:spcAft>
                  <a:spcPts val="25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250"/>
                </a:spcBef>
                <a:spcAft>
                  <a:spcPts val="25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250"/>
                </a:spcBef>
                <a:spcAft>
                  <a:spcPts val="25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2800" b="1" dirty="0"/>
                <a:t>A Coupled Model</a:t>
              </a:r>
              <a:r>
                <a:rPr lang="en-US" sz="2800" dirty="0"/>
                <a:t>: Initial GPP &amp; Transpiration Results</a:t>
              </a:r>
            </a:p>
          </p:txBody>
        </p:sp>
        <p:sp>
          <p:nvSpPr>
            <p:cNvPr id="130" name="Parallelogram 129">
              <a:extLst>
                <a:ext uri="{FF2B5EF4-FFF2-40B4-BE49-F238E27FC236}">
                  <a16:creationId xmlns:a16="http://schemas.microsoft.com/office/drawing/2014/main" id="{0A67E88F-F09C-AF41-A06F-F834ABBF0FBE}"/>
                </a:ext>
              </a:extLst>
            </p:cNvPr>
            <p:cNvSpPr/>
            <p:nvPr/>
          </p:nvSpPr>
          <p:spPr>
            <a:xfrm flipH="1">
              <a:off x="21266" y="0"/>
              <a:ext cx="3414604" cy="773385"/>
            </a:xfrm>
            <a:prstGeom prst="parallelogram">
              <a:avLst>
                <a:gd name="adj" fmla="val 65129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Rectangle 49">
            <a:extLst>
              <a:ext uri="{FF2B5EF4-FFF2-40B4-BE49-F238E27FC236}">
                <a16:creationId xmlns:a16="http://schemas.microsoft.com/office/drawing/2014/main" id="{993C22CF-015F-2549-B2ED-4F6ACF9408CA}"/>
              </a:ext>
            </a:extLst>
          </p:cNvPr>
          <p:cNvSpPr/>
          <p:nvPr/>
        </p:nvSpPr>
        <p:spPr>
          <a:xfrm>
            <a:off x="9048579" y="3797351"/>
            <a:ext cx="2590746" cy="19068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 dirty="0">
                <a:solidFill>
                  <a:schemeClr val="lt1"/>
                </a:solidFill>
              </a:rPr>
              <a:t>GPP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8B73E789-3DC5-D54E-8CD7-97072636B84D}"/>
              </a:ext>
            </a:extLst>
          </p:cNvPr>
          <p:cNvSpPr/>
          <p:nvPr/>
        </p:nvSpPr>
        <p:spPr>
          <a:xfrm>
            <a:off x="3666717" y="3798662"/>
            <a:ext cx="5250706" cy="20208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 dirty="0">
                <a:solidFill>
                  <a:schemeClr val="lt1"/>
                </a:solidFill>
              </a:rPr>
              <a:t>Transpiration</a:t>
            </a:r>
          </a:p>
        </p:txBody>
      </p:sp>
      <p:pic>
        <p:nvPicPr>
          <p:cNvPr id="7" name="Picture 6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5725BA3B-B49A-3249-B713-42F90AFE253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7589" t="-482" b="21145"/>
          <a:stretch/>
        </p:blipFill>
        <p:spPr>
          <a:xfrm>
            <a:off x="9043935" y="1190858"/>
            <a:ext cx="2583746" cy="2194003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54" name="Graphic 53" descr="Marker">
            <a:hlinkClick r:id="rId6" action="ppaction://hlinksldjump"/>
            <a:extLst>
              <a:ext uri="{FF2B5EF4-FFF2-40B4-BE49-F238E27FC236}">
                <a16:creationId xmlns:a16="http://schemas.microsoft.com/office/drawing/2014/main" id="{6CFE0087-AD04-F74F-ABCC-C6D257E9DB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384225" y="2808861"/>
            <a:ext cx="695833" cy="576000"/>
          </a:xfrm>
          <a:prstGeom prst="rect">
            <a:avLst/>
          </a:prstGeom>
        </p:spPr>
      </p:pic>
      <p:pic>
        <p:nvPicPr>
          <p:cNvPr id="56" name="Graphic 55" descr="Marker">
            <a:hlinkClick r:id="rId9" action="ppaction://hlinksldjump"/>
            <a:extLst>
              <a:ext uri="{FF2B5EF4-FFF2-40B4-BE49-F238E27FC236}">
                <a16:creationId xmlns:a16="http://schemas.microsoft.com/office/drawing/2014/main" id="{3C518B85-CDB5-B54C-8A9C-A07E8C9C4D5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990699" y="1121707"/>
            <a:ext cx="695833" cy="576000"/>
          </a:xfrm>
          <a:prstGeom prst="rect">
            <a:avLst/>
          </a:prstGeom>
        </p:spPr>
      </p:pic>
      <p:pic>
        <p:nvPicPr>
          <p:cNvPr id="57" name="Graphic 56" descr="Marker">
            <a:hlinkClick r:id="rId12" action="ppaction://hlinksldjump"/>
            <a:extLst>
              <a:ext uri="{FF2B5EF4-FFF2-40B4-BE49-F238E27FC236}">
                <a16:creationId xmlns:a16="http://schemas.microsoft.com/office/drawing/2014/main" id="{318CB39C-A688-5A4F-85B4-9CDB772165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959668" y="2157956"/>
            <a:ext cx="695833" cy="576000"/>
          </a:xfrm>
          <a:prstGeom prst="rect">
            <a:avLst/>
          </a:prstGeom>
        </p:spPr>
      </p:pic>
      <p:pic>
        <p:nvPicPr>
          <p:cNvPr id="58" name="Graphic 57" descr="Marker">
            <a:hlinkClick r:id="rId13" action="ppaction://hlinksldjump"/>
            <a:extLst>
              <a:ext uri="{FF2B5EF4-FFF2-40B4-BE49-F238E27FC236}">
                <a16:creationId xmlns:a16="http://schemas.microsoft.com/office/drawing/2014/main" id="{84D59785-AB8B-6C40-8CA8-92967F65FC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445758" y="2101067"/>
            <a:ext cx="695833" cy="576000"/>
          </a:xfrm>
          <a:prstGeom prst="rect">
            <a:avLst/>
          </a:prstGeom>
        </p:spPr>
      </p:pic>
      <p:pic>
        <p:nvPicPr>
          <p:cNvPr id="60" name="Graphic 59" descr="Marker">
            <a:extLst>
              <a:ext uri="{FF2B5EF4-FFF2-40B4-BE49-F238E27FC236}">
                <a16:creationId xmlns:a16="http://schemas.microsoft.com/office/drawing/2014/main" id="{3E94316D-153D-C741-864D-E02C13D9816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875314" y="2689300"/>
            <a:ext cx="695833" cy="576000"/>
          </a:xfrm>
          <a:prstGeom prst="rect">
            <a:avLst/>
          </a:prstGeom>
        </p:spPr>
      </p:pic>
      <p:sp>
        <p:nvSpPr>
          <p:cNvPr id="66" name="Rectangle 65">
            <a:extLst>
              <a:ext uri="{FF2B5EF4-FFF2-40B4-BE49-F238E27FC236}">
                <a16:creationId xmlns:a16="http://schemas.microsoft.com/office/drawing/2014/main" id="{8BEDBADA-5C64-4046-A5FE-A3265E9D957F}"/>
              </a:ext>
            </a:extLst>
          </p:cNvPr>
          <p:cNvSpPr/>
          <p:nvPr/>
        </p:nvSpPr>
        <p:spPr>
          <a:xfrm>
            <a:off x="3666679" y="3998896"/>
            <a:ext cx="52586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dirty="0"/>
              <a:t>Average daily transpiration estimates (mm) for France’s </a:t>
            </a:r>
            <a:r>
              <a:rPr lang="en-US" sz="1200" dirty="0" err="1"/>
              <a:t>Puechabon</a:t>
            </a:r>
            <a:r>
              <a:rPr lang="en-US" sz="1200" dirty="0"/>
              <a:t> FLUXNET site for the period 2002 to 2012 showing [a] annual variation and [b] seasonality.</a:t>
            </a:r>
            <a:br>
              <a:rPr lang="en-US" sz="1200" dirty="0"/>
            </a:br>
            <a:endParaRPr lang="en-US" sz="1200" dirty="0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5DE2BBA1-3B1A-BA46-BA94-0F72DF86614E}"/>
              </a:ext>
            </a:extLst>
          </p:cNvPr>
          <p:cNvSpPr/>
          <p:nvPr/>
        </p:nvSpPr>
        <p:spPr>
          <a:xfrm>
            <a:off x="9048579" y="3993901"/>
            <a:ext cx="26379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dirty="0"/>
              <a:t>Average daily GPP estimates at </a:t>
            </a:r>
            <a:r>
              <a:rPr lang="en-US" sz="1200" dirty="0" err="1"/>
              <a:t>Puechabon</a:t>
            </a:r>
            <a:r>
              <a:rPr lang="en-US" sz="1200" dirty="0"/>
              <a:t> for the period 2002 - 2012.</a:t>
            </a:r>
            <a:br>
              <a:rPr lang="en-US" sz="1200" dirty="0"/>
            </a:br>
            <a:endParaRPr lang="en-US" sz="12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D979ACE-E87D-FD44-80B9-D87F273C8B6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743836" y="4428140"/>
            <a:ext cx="2494843" cy="161205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0616F21-DDE1-D64D-A63C-1D53A2CA59A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290935" y="4453143"/>
            <a:ext cx="2576470" cy="160480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195EB55-B223-A84D-A093-E70B361AFF0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036052" y="4458061"/>
            <a:ext cx="2527298" cy="1574181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F53D1A17-4B9B-D04C-87AC-2C79BFC464D0}"/>
              </a:ext>
            </a:extLst>
          </p:cNvPr>
          <p:cNvGrpSpPr/>
          <p:nvPr/>
        </p:nvGrpSpPr>
        <p:grpSpPr>
          <a:xfrm>
            <a:off x="9225744" y="1225005"/>
            <a:ext cx="913821" cy="789568"/>
            <a:chOff x="5392808" y="5573309"/>
            <a:chExt cx="913821" cy="789568"/>
          </a:xfrm>
        </p:grpSpPr>
        <p:sp>
          <p:nvSpPr>
            <p:cNvPr id="44" name="Rectangle 43">
              <a:hlinkClick r:id="rId19" action="ppaction://hlinksldjump"/>
              <a:extLst>
                <a:ext uri="{FF2B5EF4-FFF2-40B4-BE49-F238E27FC236}">
                  <a16:creationId xmlns:a16="http://schemas.microsoft.com/office/drawing/2014/main" id="{F578AF2E-DAED-6940-AF5A-130062732CA4}"/>
                </a:ext>
              </a:extLst>
            </p:cNvPr>
            <p:cNvSpPr/>
            <p:nvPr/>
          </p:nvSpPr>
          <p:spPr>
            <a:xfrm>
              <a:off x="5392808" y="5573309"/>
              <a:ext cx="530915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b="1" dirty="0">
                  <a:ln w="0"/>
                  <a:solidFill>
                    <a:schemeClr val="tx2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Avenir Light" panose="020B0402020203020204" pitchFamily="34" charset="77"/>
                  <a:ea typeface="Meiryo" panose="020B0604030504040204" pitchFamily="34" charset="-128"/>
                </a:rPr>
                <a:t>USA</a:t>
              </a:r>
              <a:endParaRPr lang="en-US" sz="1400" b="1" dirty="0">
                <a:ln w="0"/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45" name="Oval 44">
              <a:hlinkClick r:id="rId20" action="ppaction://hlinksldjump"/>
              <a:extLst>
                <a:ext uri="{FF2B5EF4-FFF2-40B4-BE49-F238E27FC236}">
                  <a16:creationId xmlns:a16="http://schemas.microsoft.com/office/drawing/2014/main" id="{5DCC397C-E126-A84E-968C-E280D2174409}"/>
                </a:ext>
              </a:extLst>
            </p:cNvPr>
            <p:cNvSpPr/>
            <p:nvPr/>
          </p:nvSpPr>
          <p:spPr>
            <a:xfrm>
              <a:off x="5443870" y="5871783"/>
              <a:ext cx="457200" cy="428466"/>
            </a:xfrm>
            <a:prstGeom prst="ellipse">
              <a:avLst/>
            </a:prstGeom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6" name="Graphic 45" descr="Arrow: Straight">
              <a:hlinkClick r:id="rId19" action="ppaction://hlinksldjump"/>
              <a:extLst>
                <a:ext uri="{FF2B5EF4-FFF2-40B4-BE49-F238E27FC236}">
                  <a16:creationId xmlns:a16="http://schemas.microsoft.com/office/drawing/2014/main" id="{FDA50A1C-FF43-F940-8FBF-7486BC3A17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5495510" y="5819585"/>
              <a:ext cx="811119" cy="543292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2" name="Right Triangle 1">
            <a:extLst>
              <a:ext uri="{FF2B5EF4-FFF2-40B4-BE49-F238E27FC236}">
                <a16:creationId xmlns:a16="http://schemas.microsoft.com/office/drawing/2014/main" id="{42FA1DD2-3334-854E-B116-8C226F656C86}"/>
              </a:ext>
            </a:extLst>
          </p:cNvPr>
          <p:cNvSpPr/>
          <p:nvPr/>
        </p:nvSpPr>
        <p:spPr>
          <a:xfrm flipV="1">
            <a:off x="9043935" y="1207015"/>
            <a:ext cx="387448" cy="419163"/>
          </a:xfrm>
          <a:prstGeom prst="rtTriangle">
            <a:avLst/>
          </a:prstGeom>
          <a:solidFill>
            <a:srgbClr val="AAD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8" name="Table 47">
            <a:extLst>
              <a:ext uri="{FF2B5EF4-FFF2-40B4-BE49-F238E27FC236}">
                <a16:creationId xmlns:a16="http://schemas.microsoft.com/office/drawing/2014/main" id="{E94DDD93-4E57-D64D-A933-95534A4F7B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7347864"/>
              </p:ext>
            </p:extLst>
          </p:nvPr>
        </p:nvGraphicFramePr>
        <p:xfrm>
          <a:off x="3753690" y="1261921"/>
          <a:ext cx="2427087" cy="1076623"/>
        </p:xfrm>
        <a:graphic>
          <a:graphicData uri="http://schemas.openxmlformats.org/drawingml/2006/table">
            <a:tbl>
              <a:tblPr firstRow="1" firstCol="1">
                <a:tableStyleId>{BC89EF96-8CEA-46FF-86C4-4CE0E7609802}</a:tableStyleId>
              </a:tblPr>
              <a:tblGrid>
                <a:gridCol w="700984">
                  <a:extLst>
                    <a:ext uri="{9D8B030D-6E8A-4147-A177-3AD203B41FA5}">
                      <a16:colId xmlns:a16="http://schemas.microsoft.com/office/drawing/2014/main" val="471310093"/>
                    </a:ext>
                  </a:extLst>
                </a:gridCol>
                <a:gridCol w="1726103">
                  <a:extLst>
                    <a:ext uri="{9D8B030D-6E8A-4147-A177-3AD203B41FA5}">
                      <a16:colId xmlns:a16="http://schemas.microsoft.com/office/drawing/2014/main" val="3735589240"/>
                    </a:ext>
                  </a:extLst>
                </a:gridCol>
              </a:tblGrid>
              <a:tr h="228747">
                <a:tc>
                  <a:txBody>
                    <a:bodyPr/>
                    <a:lstStyle/>
                    <a:p>
                      <a:pPr marL="0" marR="0" lvl="0" indent="-39600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/>
                        <a:t>“FR-</a:t>
                      </a:r>
                      <a:r>
                        <a:rPr lang="en-GB" sz="1200" dirty="0" err="1"/>
                        <a:t>Pue</a:t>
                      </a:r>
                      <a:r>
                        <a:rPr lang="en-GB" sz="1200" dirty="0"/>
                        <a:t>”</a:t>
                      </a:r>
                      <a:endParaRPr lang="en-GB" sz="1200" b="1" dirty="0">
                        <a:solidFill>
                          <a:schemeClr val="tx2"/>
                        </a:solidFill>
                      </a:endParaRPr>
                    </a:p>
                  </a:txBody>
                  <a:tcPr marL="24622" marR="60622" marT="12311" marB="12311" anchor="ctr"/>
                </a:tc>
                <a:tc>
                  <a:txBody>
                    <a:bodyPr/>
                    <a:lstStyle/>
                    <a:p>
                      <a:pPr marL="61200" marR="0" lvl="1" indent="-396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 err="1"/>
                        <a:t>Puechabon</a:t>
                      </a:r>
                      <a:r>
                        <a:rPr lang="en-GB" sz="1200" dirty="0"/>
                        <a:t>, France</a:t>
                      </a:r>
                      <a:endParaRPr lang="en-GB" sz="1200" b="1" dirty="0"/>
                    </a:p>
                  </a:txBody>
                  <a:tcPr marL="72000" marR="24622" marT="12311" marB="12311" anchor="ctr"/>
                </a:tc>
                <a:extLst>
                  <a:ext uri="{0D108BD9-81ED-4DB2-BD59-A6C34878D82A}">
                    <a16:rowId xmlns:a16="http://schemas.microsoft.com/office/drawing/2014/main" val="1272575304"/>
                  </a:ext>
                </a:extLst>
              </a:tr>
              <a:tr h="228747">
                <a:tc>
                  <a:txBody>
                    <a:bodyPr/>
                    <a:lstStyle/>
                    <a:p>
                      <a:pPr algn="r"/>
                      <a:r>
                        <a:rPr lang="en-GB" sz="1200" b="0" i="1" dirty="0"/>
                        <a:t>Elevation:</a:t>
                      </a:r>
                    </a:p>
                  </a:txBody>
                  <a:tcPr marL="24622" marR="60622" marT="12311" marB="12311" anchor="ctr"/>
                </a:tc>
                <a:tc>
                  <a:txBody>
                    <a:bodyPr/>
                    <a:lstStyle/>
                    <a:p>
                      <a:pPr marL="61200" marR="0" lvl="1" indent="-396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/>
                        <a:t>211 m</a:t>
                      </a:r>
                    </a:p>
                  </a:txBody>
                  <a:tcPr marL="72000" marR="24622" marT="12311" marB="12311" anchor="ctr"/>
                </a:tc>
                <a:extLst>
                  <a:ext uri="{0D108BD9-81ED-4DB2-BD59-A6C34878D82A}">
                    <a16:rowId xmlns:a16="http://schemas.microsoft.com/office/drawing/2014/main" val="3955027454"/>
                  </a:ext>
                </a:extLst>
              </a:tr>
              <a:tr h="228747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1" dirty="0" err="1"/>
                        <a:t>Landuse</a:t>
                      </a:r>
                      <a:r>
                        <a:rPr lang="en-GB" sz="1200" b="0" i="1" dirty="0"/>
                        <a:t>:</a:t>
                      </a:r>
                    </a:p>
                  </a:txBody>
                  <a:tcPr marL="24622" marR="60622" marT="12311" marB="12311" anchor="ctr"/>
                </a:tc>
                <a:tc>
                  <a:txBody>
                    <a:bodyPr/>
                    <a:lstStyle/>
                    <a:p>
                      <a:pPr marL="61200" marR="0" lvl="1" indent="-396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/>
                        <a:t>Mixed </a:t>
                      </a:r>
                    </a:p>
                    <a:p>
                      <a:pPr marL="61200" marR="0" lvl="1" indent="-396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/>
                        <a:t>Forests</a:t>
                      </a:r>
                    </a:p>
                  </a:txBody>
                  <a:tcPr marL="72000" marR="24622" marT="12311" marB="12311" anchor="ctr"/>
                </a:tc>
                <a:extLst>
                  <a:ext uri="{0D108BD9-81ED-4DB2-BD59-A6C34878D82A}">
                    <a16:rowId xmlns:a16="http://schemas.microsoft.com/office/drawing/2014/main" val="1563863061"/>
                  </a:ext>
                </a:extLst>
              </a:tr>
              <a:tr h="228747">
                <a:tc>
                  <a:txBody>
                    <a:bodyPr/>
                    <a:lstStyle/>
                    <a:p>
                      <a:pPr algn="r"/>
                      <a:r>
                        <a:rPr lang="en-GB" sz="1200" b="0" i="1" dirty="0"/>
                        <a:t>Period:</a:t>
                      </a:r>
                    </a:p>
                  </a:txBody>
                  <a:tcPr marL="24622" marR="60622" marT="12311" marB="12311" anchor="ctr"/>
                </a:tc>
                <a:tc>
                  <a:txBody>
                    <a:bodyPr/>
                    <a:lstStyle/>
                    <a:p>
                      <a:pPr marL="61200" marR="0" lvl="1" indent="-396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/>
                        <a:t>2002 - 2012</a:t>
                      </a:r>
                    </a:p>
                  </a:txBody>
                  <a:tcPr marL="72000" marR="24622" marT="12311" marB="12311" anchor="ctr"/>
                </a:tc>
                <a:extLst>
                  <a:ext uri="{0D108BD9-81ED-4DB2-BD59-A6C34878D82A}">
                    <a16:rowId xmlns:a16="http://schemas.microsoft.com/office/drawing/2014/main" val="2537998731"/>
                  </a:ext>
                </a:extLst>
              </a:tr>
            </a:tbl>
          </a:graphicData>
        </a:graphic>
      </p:graphicFrame>
      <p:pic>
        <p:nvPicPr>
          <p:cNvPr id="49" name="Graphic 48" descr="Head with gears">
            <a:extLst>
              <a:ext uri="{FF2B5EF4-FFF2-40B4-BE49-F238E27FC236}">
                <a16:creationId xmlns:a16="http://schemas.microsoft.com/office/drawing/2014/main" id="{3398D644-4D6B-B842-A1FE-E6C919D2A2F4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6415280" y="2276994"/>
            <a:ext cx="286477" cy="286477"/>
          </a:xfrm>
          <a:prstGeom prst="rect">
            <a:avLst/>
          </a:prstGeom>
        </p:spPr>
      </p:pic>
      <p:pic>
        <p:nvPicPr>
          <p:cNvPr id="55" name="Graphic 54" descr="Checkmark">
            <a:extLst>
              <a:ext uri="{FF2B5EF4-FFF2-40B4-BE49-F238E27FC236}">
                <a16:creationId xmlns:a16="http://schemas.microsoft.com/office/drawing/2014/main" id="{BD5281C1-1DF5-1346-8929-D77471B367F3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6431148" y="1331009"/>
            <a:ext cx="276999" cy="276999"/>
          </a:xfrm>
          <a:prstGeom prst="rect">
            <a:avLst/>
          </a:prstGeom>
        </p:spPr>
      </p:pic>
      <p:pic>
        <p:nvPicPr>
          <p:cNvPr id="59" name="Graphic 58" descr="Lightbulb">
            <a:extLst>
              <a:ext uri="{FF2B5EF4-FFF2-40B4-BE49-F238E27FC236}">
                <a16:creationId xmlns:a16="http://schemas.microsoft.com/office/drawing/2014/main" id="{F69DFB97-8D40-D448-B514-75A30368E510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6403017" y="1803253"/>
            <a:ext cx="276999" cy="276999"/>
          </a:xfrm>
          <a:prstGeom prst="rect">
            <a:avLst/>
          </a:prstGeom>
        </p:spPr>
      </p:pic>
      <p:sp>
        <p:nvSpPr>
          <p:cNvPr id="62" name="Rectangle 61">
            <a:extLst>
              <a:ext uri="{FF2B5EF4-FFF2-40B4-BE49-F238E27FC236}">
                <a16:creationId xmlns:a16="http://schemas.microsoft.com/office/drawing/2014/main" id="{00E00205-6CA8-A44B-A063-E7C730D69D3C}"/>
              </a:ext>
            </a:extLst>
          </p:cNvPr>
          <p:cNvSpPr/>
          <p:nvPr/>
        </p:nvSpPr>
        <p:spPr>
          <a:xfrm>
            <a:off x="6729734" y="1682525"/>
            <a:ext cx="210826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/>
              <a:t>Validated against FLUXNET </a:t>
            </a:r>
            <a:br>
              <a:rPr lang="en-US" sz="1100" dirty="0"/>
            </a:br>
            <a:r>
              <a:rPr lang="en-US" sz="1100" dirty="0"/>
              <a:t>latent heat flux (converted to ET)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9A69CF52-4034-DA49-B76A-F3BFDC111262}"/>
              </a:ext>
            </a:extLst>
          </p:cNvPr>
          <p:cNvSpPr/>
          <p:nvPr/>
        </p:nvSpPr>
        <p:spPr>
          <a:xfrm>
            <a:off x="6710278" y="1240423"/>
            <a:ext cx="175240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/>
              <a:t>Initial Transpiration &amp; GPP </a:t>
            </a:r>
            <a:br>
              <a:rPr lang="en-US" sz="1100" dirty="0"/>
            </a:br>
            <a:r>
              <a:rPr lang="en-US" sz="1100" dirty="0"/>
              <a:t>calculations complete 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A065EC7C-1818-F34A-9472-4F749B71C6FF}"/>
              </a:ext>
            </a:extLst>
          </p:cNvPr>
          <p:cNvSpPr/>
          <p:nvPr/>
        </p:nvSpPr>
        <p:spPr>
          <a:xfrm>
            <a:off x="6702766" y="2225689"/>
            <a:ext cx="209865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/>
              <a:t>Transpiration too high.</a:t>
            </a:r>
            <a:br>
              <a:rPr lang="en-US" sz="1100" dirty="0"/>
            </a:br>
            <a:r>
              <a:rPr lang="en-US" sz="1100" dirty="0"/>
              <a:t>Input data needs pre-formatting.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6C3E0C01-CCB8-0143-935C-CE249FF90D5E}"/>
              </a:ext>
            </a:extLst>
          </p:cNvPr>
          <p:cNvSpPr/>
          <p:nvPr/>
        </p:nvSpPr>
        <p:spPr>
          <a:xfrm>
            <a:off x="3651687" y="864422"/>
            <a:ext cx="5281394" cy="26372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Site Information</a:t>
            </a:r>
          </a:p>
        </p:txBody>
      </p:sp>
      <p:pic>
        <p:nvPicPr>
          <p:cNvPr id="72" name="Graphic 71" descr="Warning">
            <a:extLst>
              <a:ext uri="{FF2B5EF4-FFF2-40B4-BE49-F238E27FC236}">
                <a16:creationId xmlns:a16="http://schemas.microsoft.com/office/drawing/2014/main" id="{BA17EB46-D59F-5443-B348-89371A2D8DF9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6422884" y="2754850"/>
            <a:ext cx="286477" cy="286477"/>
          </a:xfrm>
          <a:prstGeom prst="rect">
            <a:avLst/>
          </a:prstGeom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13EDFB21-3930-BD41-88C1-682E0AE4CF4D}"/>
              </a:ext>
            </a:extLst>
          </p:cNvPr>
          <p:cNvSpPr/>
          <p:nvPr/>
        </p:nvSpPr>
        <p:spPr>
          <a:xfrm>
            <a:off x="6710279" y="2704145"/>
            <a:ext cx="2157128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Calculation time step to be reviewed. Consider soil moisture effects.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C6E8B6EE-AB67-5540-9138-DA1314CA26C8}"/>
              </a:ext>
            </a:extLst>
          </p:cNvPr>
          <p:cNvSpPr/>
          <p:nvPr/>
        </p:nvSpPr>
        <p:spPr>
          <a:xfrm>
            <a:off x="3753689" y="2435689"/>
            <a:ext cx="2427087" cy="86862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4" name="Graphic 73" descr="Deciduous tree">
            <a:extLst>
              <a:ext uri="{FF2B5EF4-FFF2-40B4-BE49-F238E27FC236}">
                <a16:creationId xmlns:a16="http://schemas.microsoft.com/office/drawing/2014/main" id="{3792C35C-180F-494F-BAC7-EBF60875E9F6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3911449" y="2506994"/>
            <a:ext cx="360000" cy="360000"/>
          </a:xfrm>
          <a:prstGeom prst="rect">
            <a:avLst/>
          </a:prstGeom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A9388CB1-E2FA-4C44-8235-3120AC116488}"/>
              </a:ext>
            </a:extLst>
          </p:cNvPr>
          <p:cNvSpPr/>
          <p:nvPr/>
        </p:nvSpPr>
        <p:spPr>
          <a:xfrm>
            <a:off x="4325077" y="2579683"/>
            <a:ext cx="173477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GPP: 		 </a:t>
            </a:r>
            <a:r>
              <a:rPr lang="en-US" sz="1200" b="1" dirty="0">
                <a:solidFill>
                  <a:schemeClr val="accent2"/>
                </a:solidFill>
              </a:rPr>
              <a:t>MEDIUM</a:t>
            </a:r>
          </a:p>
        </p:txBody>
      </p:sp>
      <p:pic>
        <p:nvPicPr>
          <p:cNvPr id="76" name="Graphic 75" descr="Watering pot">
            <a:extLst>
              <a:ext uri="{FF2B5EF4-FFF2-40B4-BE49-F238E27FC236}">
                <a16:creationId xmlns:a16="http://schemas.microsoft.com/office/drawing/2014/main" id="{C4A8251D-93DD-FA40-8B54-B312EC1001C6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96DAC541-7B7A-43D3-8B79-37D633B846F1}">
                <asvg:svgBlip xmlns:asvg="http://schemas.microsoft.com/office/drawing/2016/SVG/main" r:embed="rId34"/>
              </a:ext>
            </a:extLst>
          </a:blip>
          <a:stretch>
            <a:fillRect/>
          </a:stretch>
        </p:blipFill>
        <p:spPr>
          <a:xfrm>
            <a:off x="3923144" y="2855292"/>
            <a:ext cx="360000" cy="360000"/>
          </a:xfrm>
          <a:prstGeom prst="rect">
            <a:avLst/>
          </a:prstGeom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E6EEE9B5-B8AF-BF42-A2A0-7773DA838E1C}"/>
              </a:ext>
            </a:extLst>
          </p:cNvPr>
          <p:cNvSpPr/>
          <p:nvPr/>
        </p:nvSpPr>
        <p:spPr>
          <a:xfrm>
            <a:off x="4302484" y="2898887"/>
            <a:ext cx="151823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Transpiration:   </a:t>
            </a:r>
            <a:r>
              <a:rPr lang="en-US" sz="1200" b="1" dirty="0">
                <a:solidFill>
                  <a:schemeClr val="accent6"/>
                </a:solidFill>
              </a:rPr>
              <a:t>HIGH</a:t>
            </a:r>
          </a:p>
        </p:txBody>
      </p:sp>
      <p:sp>
        <p:nvSpPr>
          <p:cNvPr id="64" name="Rectangle 63">
            <a:hlinkClick r:id="rId35" action="ppaction://hlinksldjump"/>
            <a:extLst>
              <a:ext uri="{FF2B5EF4-FFF2-40B4-BE49-F238E27FC236}">
                <a16:creationId xmlns:a16="http://schemas.microsoft.com/office/drawing/2014/main" id="{1B5D149B-209D-FB4B-A297-5A1626EE1A85}"/>
              </a:ext>
            </a:extLst>
          </p:cNvPr>
          <p:cNvSpPr/>
          <p:nvPr/>
        </p:nvSpPr>
        <p:spPr>
          <a:xfrm>
            <a:off x="642096" y="2499367"/>
            <a:ext cx="16957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Invisible Water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9277E216-51D3-0D44-9CED-DC463B9FBFE9}"/>
              </a:ext>
            </a:extLst>
          </p:cNvPr>
          <p:cNvSpPr/>
          <p:nvPr/>
        </p:nvSpPr>
        <p:spPr>
          <a:xfrm>
            <a:off x="642096" y="3207253"/>
            <a:ext cx="20484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Today’s ET Models</a:t>
            </a:r>
          </a:p>
        </p:txBody>
      </p:sp>
      <p:sp>
        <p:nvSpPr>
          <p:cNvPr id="80" name="Rectangle 79">
            <a:hlinkClick r:id="rId20" action="ppaction://hlinksldjump"/>
            <a:extLst>
              <a:ext uri="{FF2B5EF4-FFF2-40B4-BE49-F238E27FC236}">
                <a16:creationId xmlns:a16="http://schemas.microsoft.com/office/drawing/2014/main" id="{1C1589B9-5E62-4F4F-A51C-9EEE2C0E3E42}"/>
              </a:ext>
            </a:extLst>
          </p:cNvPr>
          <p:cNvSpPr/>
          <p:nvPr/>
        </p:nvSpPr>
        <p:spPr>
          <a:xfrm>
            <a:off x="642096" y="5318847"/>
            <a:ext cx="2140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Learn More</a:t>
            </a:r>
          </a:p>
        </p:txBody>
      </p:sp>
      <p:sp>
        <p:nvSpPr>
          <p:cNvPr id="81" name="Rectangle 80">
            <a:hlinkClick r:id="rId20" action="ppaction://hlinksldjump"/>
            <a:extLst>
              <a:ext uri="{FF2B5EF4-FFF2-40B4-BE49-F238E27FC236}">
                <a16:creationId xmlns:a16="http://schemas.microsoft.com/office/drawing/2014/main" id="{1D7AB350-A9A6-1F44-A7BC-8305A0FD867A}"/>
              </a:ext>
            </a:extLst>
          </p:cNvPr>
          <p:cNvSpPr/>
          <p:nvPr/>
        </p:nvSpPr>
        <p:spPr>
          <a:xfrm>
            <a:off x="133344" y="5217685"/>
            <a:ext cx="7138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>
                    <a:alpha val="8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05</a:t>
            </a:r>
          </a:p>
        </p:txBody>
      </p:sp>
      <p:sp>
        <p:nvSpPr>
          <p:cNvPr id="82" name="Rectangle 81">
            <a:hlinkClick r:id="rId35" action="ppaction://hlinksldjump"/>
            <a:extLst>
              <a:ext uri="{FF2B5EF4-FFF2-40B4-BE49-F238E27FC236}">
                <a16:creationId xmlns:a16="http://schemas.microsoft.com/office/drawing/2014/main" id="{DFAEE529-17D9-4A47-988D-A4101B64573E}"/>
              </a:ext>
            </a:extLst>
          </p:cNvPr>
          <p:cNvSpPr/>
          <p:nvPr/>
        </p:nvSpPr>
        <p:spPr>
          <a:xfrm>
            <a:off x="133344" y="2400260"/>
            <a:ext cx="7138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>
                    <a:alpha val="8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01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0A115CC4-F259-634C-A75F-07C59C44C96D}"/>
              </a:ext>
            </a:extLst>
          </p:cNvPr>
          <p:cNvSpPr/>
          <p:nvPr/>
        </p:nvSpPr>
        <p:spPr>
          <a:xfrm>
            <a:off x="133344" y="3102276"/>
            <a:ext cx="7138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>
                    <a:alpha val="8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02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D662DCE9-D27F-A345-A2FA-567123901873}"/>
              </a:ext>
            </a:extLst>
          </p:cNvPr>
          <p:cNvSpPr/>
          <p:nvPr/>
        </p:nvSpPr>
        <p:spPr>
          <a:xfrm>
            <a:off x="591166" y="71204"/>
            <a:ext cx="231063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tx2">
                    <a:alpha val="2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Alison Prior &amp; </a:t>
            </a:r>
            <a:br>
              <a:rPr lang="en-US" sz="1600" dirty="0">
                <a:solidFill>
                  <a:schemeClr val="tx2">
                    <a:alpha val="2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600" dirty="0">
                <a:solidFill>
                  <a:schemeClr val="tx2">
                    <a:alpha val="2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Prof. Iain-Colin Prentice</a:t>
            </a:r>
          </a:p>
        </p:txBody>
      </p:sp>
      <p:sp>
        <p:nvSpPr>
          <p:cNvPr id="85" name="Rectangle 84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2D47B278-7962-9E4B-9E6B-08DF47DC1664}"/>
              </a:ext>
            </a:extLst>
          </p:cNvPr>
          <p:cNvSpPr/>
          <p:nvPr/>
        </p:nvSpPr>
        <p:spPr>
          <a:xfrm>
            <a:off x="155562" y="976866"/>
            <a:ext cx="325904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>
                    <a:alpha val="2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Coupling the Carbon </a:t>
            </a:r>
            <a:br>
              <a:rPr lang="en-US" sz="2400" dirty="0">
                <a:solidFill>
                  <a:schemeClr val="bg1">
                    <a:alpha val="2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400" dirty="0">
                <a:solidFill>
                  <a:schemeClr val="bg1">
                    <a:alpha val="2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&amp; Water Cycles</a:t>
            </a:r>
          </a:p>
        </p:txBody>
      </p:sp>
      <p:sp>
        <p:nvSpPr>
          <p:cNvPr id="86" name="Rectangle 85">
            <a:hlinkClick r:id="rId36" action="ppaction://hlinksldjump"/>
            <a:extLst>
              <a:ext uri="{FF2B5EF4-FFF2-40B4-BE49-F238E27FC236}">
                <a16:creationId xmlns:a16="http://schemas.microsoft.com/office/drawing/2014/main" id="{3A5A8726-B869-FA45-9FA0-55D4CBFB8374}"/>
              </a:ext>
            </a:extLst>
          </p:cNvPr>
          <p:cNvSpPr/>
          <p:nvPr/>
        </p:nvSpPr>
        <p:spPr>
          <a:xfrm>
            <a:off x="642096" y="3909269"/>
            <a:ext cx="24048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Plant Perspective</a:t>
            </a:r>
          </a:p>
        </p:txBody>
      </p:sp>
      <p:sp>
        <p:nvSpPr>
          <p:cNvPr id="87" name="Rectangle 86">
            <a:hlinkClick r:id="rId36" action="ppaction://hlinksldjump"/>
            <a:extLst>
              <a:ext uri="{FF2B5EF4-FFF2-40B4-BE49-F238E27FC236}">
                <a16:creationId xmlns:a16="http://schemas.microsoft.com/office/drawing/2014/main" id="{2F0D7A06-2548-1E44-8FD3-FC242C991F91}"/>
              </a:ext>
            </a:extLst>
          </p:cNvPr>
          <p:cNvSpPr/>
          <p:nvPr/>
        </p:nvSpPr>
        <p:spPr>
          <a:xfrm>
            <a:off x="133344" y="3808104"/>
            <a:ext cx="7138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>
                    <a:alpha val="8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03</a:t>
            </a:r>
          </a:p>
        </p:txBody>
      </p:sp>
      <p:sp>
        <p:nvSpPr>
          <p:cNvPr id="88" name="Rectangle 87">
            <a:hlinkClick r:id="rId37" action="ppaction://hlinksldjump"/>
            <a:extLst>
              <a:ext uri="{FF2B5EF4-FFF2-40B4-BE49-F238E27FC236}">
                <a16:creationId xmlns:a16="http://schemas.microsoft.com/office/drawing/2014/main" id="{0A78174E-4CCC-7348-BED1-4CC64F608C89}"/>
              </a:ext>
            </a:extLst>
          </p:cNvPr>
          <p:cNvSpPr/>
          <p:nvPr/>
        </p:nvSpPr>
        <p:spPr>
          <a:xfrm>
            <a:off x="642096" y="4616993"/>
            <a:ext cx="18085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Initial Results</a:t>
            </a:r>
          </a:p>
        </p:txBody>
      </p:sp>
      <p:sp>
        <p:nvSpPr>
          <p:cNvPr id="89" name="Rectangle 88">
            <a:hlinkClick r:id="rId37" action="ppaction://hlinksldjump"/>
            <a:extLst>
              <a:ext uri="{FF2B5EF4-FFF2-40B4-BE49-F238E27FC236}">
                <a16:creationId xmlns:a16="http://schemas.microsoft.com/office/drawing/2014/main" id="{171E629D-CA11-154E-B8DC-AF978215DA6D}"/>
              </a:ext>
            </a:extLst>
          </p:cNvPr>
          <p:cNvSpPr/>
          <p:nvPr/>
        </p:nvSpPr>
        <p:spPr>
          <a:xfrm>
            <a:off x="133344" y="4512016"/>
            <a:ext cx="7138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04</a:t>
            </a:r>
          </a:p>
        </p:txBody>
      </p:sp>
    </p:spTree>
    <p:extLst>
      <p:ext uri="{BB962C8B-B14F-4D97-AF65-F5344CB8AC3E}">
        <p14:creationId xmlns:p14="http://schemas.microsoft.com/office/powerpoint/2010/main" val="31699774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Rectangle 77">
            <a:extLst>
              <a:ext uri="{FF2B5EF4-FFF2-40B4-BE49-F238E27FC236}">
                <a16:creationId xmlns:a16="http://schemas.microsoft.com/office/drawing/2014/main" id="{9EB1E87A-A8FB-994D-A2FA-B6AE1BCDEDC0}"/>
              </a:ext>
            </a:extLst>
          </p:cNvPr>
          <p:cNvSpPr/>
          <p:nvPr/>
        </p:nvSpPr>
        <p:spPr>
          <a:xfrm>
            <a:off x="3675312" y="1184917"/>
            <a:ext cx="5249993" cy="2199944"/>
          </a:xfrm>
          <a:prstGeom prst="rect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C4BD80FB-8815-E947-AD7A-9AEBCB73179C}"/>
              </a:ext>
            </a:extLst>
          </p:cNvPr>
          <p:cNvSpPr/>
          <p:nvPr/>
        </p:nvSpPr>
        <p:spPr>
          <a:xfrm>
            <a:off x="9043935" y="3738555"/>
            <a:ext cx="2590746" cy="2361498"/>
          </a:xfrm>
          <a:prstGeom prst="rect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11EA68B-57D1-FD4A-B803-9A34B3744C6B}"/>
              </a:ext>
            </a:extLst>
          </p:cNvPr>
          <p:cNvSpPr/>
          <p:nvPr/>
        </p:nvSpPr>
        <p:spPr>
          <a:xfrm>
            <a:off x="3655669" y="3732036"/>
            <a:ext cx="5261754" cy="2361498"/>
          </a:xfrm>
          <a:prstGeom prst="rect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B18FBE61-97C7-8A48-9844-29DC0EE88A75}"/>
              </a:ext>
            </a:extLst>
          </p:cNvPr>
          <p:cNvSpPr/>
          <p:nvPr/>
        </p:nvSpPr>
        <p:spPr>
          <a:xfrm>
            <a:off x="3666710" y="3530452"/>
            <a:ext cx="7972012" cy="202083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>
                <a:solidFill>
                  <a:schemeClr val="lt1"/>
                </a:solidFill>
              </a:rPr>
              <a:t>Initial Results</a:t>
            </a:r>
            <a:endParaRPr lang="en-US" sz="1200" dirty="0">
              <a:solidFill>
                <a:schemeClr val="lt1"/>
              </a:solidFill>
            </a:endParaRP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4E04FB72-7119-094A-B9F1-301CAD1320A8}"/>
              </a:ext>
            </a:extLst>
          </p:cNvPr>
          <p:cNvSpPr/>
          <p:nvPr/>
        </p:nvSpPr>
        <p:spPr>
          <a:xfrm>
            <a:off x="9036051" y="864423"/>
            <a:ext cx="2591630" cy="26380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 b="1" dirty="0">
                <a:solidFill>
                  <a:schemeClr val="lt1"/>
                </a:solidFill>
              </a:rPr>
              <a:t>Tap &amp; Explore</a:t>
            </a:r>
            <a:r>
              <a:rPr lang="en-US" sz="1200" dirty="0">
                <a:solidFill>
                  <a:schemeClr val="lt1"/>
                </a:solidFill>
              </a:rPr>
              <a:t>!  Model Test Sites</a:t>
            </a:r>
          </a:p>
        </p:txBody>
      </p:sp>
      <p:pic>
        <p:nvPicPr>
          <p:cNvPr id="114" name="Picture 113" descr="A close up of a sign&#10;&#10;Description automatically generated">
            <a:extLst>
              <a:ext uri="{FF2B5EF4-FFF2-40B4-BE49-F238E27FC236}">
                <a16:creationId xmlns:a16="http://schemas.microsoft.com/office/drawing/2014/main" id="{9B65B229-B938-9843-B9E4-FED3BCA959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47" y="6220303"/>
            <a:ext cx="2045085" cy="538180"/>
          </a:xfrm>
          <a:prstGeom prst="rect">
            <a:avLst/>
          </a:prstGeom>
        </p:spPr>
      </p:pic>
      <p:pic>
        <p:nvPicPr>
          <p:cNvPr id="115" name="Picture 114">
            <a:extLst>
              <a:ext uri="{FF2B5EF4-FFF2-40B4-BE49-F238E27FC236}">
                <a16:creationId xmlns:a16="http://schemas.microsoft.com/office/drawing/2014/main" id="{947BDAA1-457D-C743-B93F-6C34D6AA291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862" t="9470" r="19436" b="41330"/>
          <a:stretch/>
        </p:blipFill>
        <p:spPr>
          <a:xfrm>
            <a:off x="11260872" y="6146974"/>
            <a:ext cx="833120" cy="633494"/>
          </a:xfrm>
          <a:prstGeom prst="rect">
            <a:avLst/>
          </a:prstGeom>
        </p:spPr>
      </p:pic>
      <p:grpSp>
        <p:nvGrpSpPr>
          <p:cNvPr id="127" name="Group 126">
            <a:extLst>
              <a:ext uri="{FF2B5EF4-FFF2-40B4-BE49-F238E27FC236}">
                <a16:creationId xmlns:a16="http://schemas.microsoft.com/office/drawing/2014/main" id="{CD72C5C7-F9F1-D744-A1B6-E0DF1523F743}"/>
              </a:ext>
            </a:extLst>
          </p:cNvPr>
          <p:cNvGrpSpPr/>
          <p:nvPr/>
        </p:nvGrpSpPr>
        <p:grpSpPr>
          <a:xfrm>
            <a:off x="0" y="-31580"/>
            <a:ext cx="12192000" cy="914400"/>
            <a:chOff x="0" y="-31580"/>
            <a:chExt cx="12192000" cy="914400"/>
          </a:xfrm>
        </p:grpSpPr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id="{AF29DBF1-89FB-CF4E-BDFC-E0BD2189FE95}"/>
                </a:ext>
              </a:extLst>
            </p:cNvPr>
            <p:cNvSpPr/>
            <p:nvPr/>
          </p:nvSpPr>
          <p:spPr>
            <a:xfrm>
              <a:off x="0" y="0"/>
              <a:ext cx="12192000" cy="773386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</p:spPr>
          <p:style>
            <a:lnRef idx="1">
              <a:schemeClr val="dk1"/>
            </a:lnRef>
            <a:fillRef idx="1001">
              <a:schemeClr val="lt2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9" name="Text Placeholder 4">
              <a:extLst>
                <a:ext uri="{FF2B5EF4-FFF2-40B4-BE49-F238E27FC236}">
                  <a16:creationId xmlns:a16="http://schemas.microsoft.com/office/drawing/2014/main" id="{8AA229B1-BA8C-2A4B-9599-31BB8F412588}"/>
                </a:ext>
              </a:extLst>
            </p:cNvPr>
            <p:cNvSpPr txBox="1">
              <a:spLocks/>
            </p:cNvSpPr>
            <p:nvPr/>
          </p:nvSpPr>
          <p:spPr>
            <a:xfrm>
              <a:off x="3517574" y="-31580"/>
              <a:ext cx="8227809" cy="9144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marL="182880" indent="-182880" algn="l" defTabSz="914400" rtl="0" eaLnBrk="1" latinLnBrk="0" hangingPunct="1">
                <a:lnSpc>
                  <a:spcPct val="90000"/>
                </a:lnSpc>
                <a:spcBef>
                  <a:spcPts val="1200"/>
                </a:spcBef>
                <a:buClr>
                  <a:schemeClr val="accent1"/>
                </a:buClr>
                <a:buFont typeface="Wingdings 2" pitchFamily="18" charset="2"/>
                <a:buChar char="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182880" algn="l" defTabSz="914400" rtl="0" eaLnBrk="1" latinLnBrk="0" hangingPunct="1">
                <a:lnSpc>
                  <a:spcPct val="90000"/>
                </a:lnSpc>
                <a:spcBef>
                  <a:spcPts val="250"/>
                </a:spcBef>
                <a:spcAft>
                  <a:spcPts val="25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182880" algn="l" defTabSz="914400" rtl="0" eaLnBrk="1" latinLnBrk="0" hangingPunct="1">
                <a:lnSpc>
                  <a:spcPct val="90000"/>
                </a:lnSpc>
                <a:spcBef>
                  <a:spcPts val="250"/>
                </a:spcBef>
                <a:spcAft>
                  <a:spcPts val="25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6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182880" algn="l" defTabSz="914400" rtl="0" eaLnBrk="1" latinLnBrk="0" hangingPunct="1">
                <a:lnSpc>
                  <a:spcPct val="90000"/>
                </a:lnSpc>
                <a:spcBef>
                  <a:spcPts val="250"/>
                </a:spcBef>
                <a:spcAft>
                  <a:spcPts val="25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182880" algn="l" defTabSz="914400" rtl="0" eaLnBrk="1" latinLnBrk="0" hangingPunct="1">
                <a:lnSpc>
                  <a:spcPct val="90000"/>
                </a:lnSpc>
                <a:spcBef>
                  <a:spcPts val="250"/>
                </a:spcBef>
                <a:spcAft>
                  <a:spcPts val="25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250"/>
                </a:spcBef>
                <a:spcAft>
                  <a:spcPts val="25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250"/>
                </a:spcBef>
                <a:spcAft>
                  <a:spcPts val="25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250"/>
                </a:spcBef>
                <a:spcAft>
                  <a:spcPts val="25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250"/>
                </a:spcBef>
                <a:spcAft>
                  <a:spcPts val="25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2800" b="1" dirty="0"/>
                <a:t>A Coupled Model</a:t>
              </a:r>
              <a:r>
                <a:rPr lang="en-US" sz="2800" dirty="0"/>
                <a:t>: Initial GPP &amp; Transpiration Results</a:t>
              </a:r>
            </a:p>
          </p:txBody>
        </p:sp>
        <p:sp>
          <p:nvSpPr>
            <p:cNvPr id="130" name="Parallelogram 129">
              <a:extLst>
                <a:ext uri="{FF2B5EF4-FFF2-40B4-BE49-F238E27FC236}">
                  <a16:creationId xmlns:a16="http://schemas.microsoft.com/office/drawing/2014/main" id="{0A67E88F-F09C-AF41-A06F-F834ABBF0FBE}"/>
                </a:ext>
              </a:extLst>
            </p:cNvPr>
            <p:cNvSpPr/>
            <p:nvPr/>
          </p:nvSpPr>
          <p:spPr>
            <a:xfrm flipH="1">
              <a:off x="21266" y="0"/>
              <a:ext cx="3414604" cy="773385"/>
            </a:xfrm>
            <a:prstGeom prst="parallelogram">
              <a:avLst>
                <a:gd name="adj" fmla="val 65129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Rectangle 49">
            <a:extLst>
              <a:ext uri="{FF2B5EF4-FFF2-40B4-BE49-F238E27FC236}">
                <a16:creationId xmlns:a16="http://schemas.microsoft.com/office/drawing/2014/main" id="{993C22CF-015F-2549-B2ED-4F6ACF9408CA}"/>
              </a:ext>
            </a:extLst>
          </p:cNvPr>
          <p:cNvSpPr/>
          <p:nvPr/>
        </p:nvSpPr>
        <p:spPr>
          <a:xfrm>
            <a:off x="9048579" y="3797351"/>
            <a:ext cx="2590746" cy="19068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 dirty="0">
                <a:solidFill>
                  <a:schemeClr val="lt1"/>
                </a:solidFill>
              </a:rPr>
              <a:t>GPP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8B73E789-3DC5-D54E-8CD7-97072636B84D}"/>
              </a:ext>
            </a:extLst>
          </p:cNvPr>
          <p:cNvSpPr/>
          <p:nvPr/>
        </p:nvSpPr>
        <p:spPr>
          <a:xfrm>
            <a:off x="3666717" y="3798662"/>
            <a:ext cx="5250706" cy="20208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 dirty="0">
                <a:solidFill>
                  <a:schemeClr val="lt1"/>
                </a:solidFill>
              </a:rPr>
              <a:t>Transpiration</a:t>
            </a:r>
          </a:p>
        </p:txBody>
      </p:sp>
      <p:pic>
        <p:nvPicPr>
          <p:cNvPr id="7" name="Picture 6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5725BA3B-B49A-3249-B713-42F90AFE253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7589" t="-482" b="21145"/>
          <a:stretch/>
        </p:blipFill>
        <p:spPr>
          <a:xfrm>
            <a:off x="9043935" y="1190858"/>
            <a:ext cx="2583746" cy="2194003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54" name="Graphic 53" descr="Marker">
            <a:extLst>
              <a:ext uri="{FF2B5EF4-FFF2-40B4-BE49-F238E27FC236}">
                <a16:creationId xmlns:a16="http://schemas.microsoft.com/office/drawing/2014/main" id="{6CFE0087-AD04-F74F-ABCC-C6D257E9DB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384225" y="2808861"/>
            <a:ext cx="695833" cy="576000"/>
          </a:xfrm>
          <a:prstGeom prst="rect">
            <a:avLst/>
          </a:prstGeom>
        </p:spPr>
      </p:pic>
      <p:pic>
        <p:nvPicPr>
          <p:cNvPr id="56" name="Graphic 55" descr="Marker">
            <a:hlinkClick r:id="rId8" action="ppaction://hlinksldjump"/>
            <a:extLst>
              <a:ext uri="{FF2B5EF4-FFF2-40B4-BE49-F238E27FC236}">
                <a16:creationId xmlns:a16="http://schemas.microsoft.com/office/drawing/2014/main" id="{3C518B85-CDB5-B54C-8A9C-A07E8C9C4D5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990699" y="1121707"/>
            <a:ext cx="695833" cy="576000"/>
          </a:xfrm>
          <a:prstGeom prst="rect">
            <a:avLst/>
          </a:prstGeom>
        </p:spPr>
      </p:pic>
      <p:pic>
        <p:nvPicPr>
          <p:cNvPr id="57" name="Graphic 56" descr="Marker">
            <a:hlinkClick r:id="rId11" action="ppaction://hlinksldjump"/>
            <a:extLst>
              <a:ext uri="{FF2B5EF4-FFF2-40B4-BE49-F238E27FC236}">
                <a16:creationId xmlns:a16="http://schemas.microsoft.com/office/drawing/2014/main" id="{318CB39C-A688-5A4F-85B4-9CDB772165B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959668" y="2157956"/>
            <a:ext cx="695833" cy="576000"/>
          </a:xfrm>
          <a:prstGeom prst="rect">
            <a:avLst/>
          </a:prstGeom>
        </p:spPr>
      </p:pic>
      <p:pic>
        <p:nvPicPr>
          <p:cNvPr id="58" name="Graphic 57" descr="Marker">
            <a:hlinkClick r:id="rId14" action="ppaction://hlinksldjump"/>
            <a:extLst>
              <a:ext uri="{FF2B5EF4-FFF2-40B4-BE49-F238E27FC236}">
                <a16:creationId xmlns:a16="http://schemas.microsoft.com/office/drawing/2014/main" id="{84D59785-AB8B-6C40-8CA8-92967F65FC5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445758" y="2101067"/>
            <a:ext cx="695833" cy="576000"/>
          </a:xfrm>
          <a:prstGeom prst="rect">
            <a:avLst/>
          </a:prstGeom>
        </p:spPr>
      </p:pic>
      <p:pic>
        <p:nvPicPr>
          <p:cNvPr id="60" name="Graphic 59" descr="Marker">
            <a:hlinkClick r:id="rId15" action="ppaction://hlinksldjump"/>
            <a:extLst>
              <a:ext uri="{FF2B5EF4-FFF2-40B4-BE49-F238E27FC236}">
                <a16:creationId xmlns:a16="http://schemas.microsoft.com/office/drawing/2014/main" id="{3E94316D-153D-C741-864D-E02C13D9816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875314" y="2689300"/>
            <a:ext cx="695833" cy="576000"/>
          </a:xfrm>
          <a:prstGeom prst="rect">
            <a:avLst/>
          </a:prstGeom>
        </p:spPr>
      </p:pic>
      <p:sp>
        <p:nvSpPr>
          <p:cNvPr id="66" name="Rectangle 65">
            <a:extLst>
              <a:ext uri="{FF2B5EF4-FFF2-40B4-BE49-F238E27FC236}">
                <a16:creationId xmlns:a16="http://schemas.microsoft.com/office/drawing/2014/main" id="{8BEDBADA-5C64-4046-A5FE-A3265E9D957F}"/>
              </a:ext>
            </a:extLst>
          </p:cNvPr>
          <p:cNvSpPr/>
          <p:nvPr/>
        </p:nvSpPr>
        <p:spPr>
          <a:xfrm>
            <a:off x="3666679" y="3998896"/>
            <a:ext cx="52586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dirty="0"/>
              <a:t>Average daily transpiration estimates (mm) for Italy’s </a:t>
            </a:r>
            <a:r>
              <a:rPr lang="en-US" sz="1200" dirty="0" err="1"/>
              <a:t>Collelongo</a:t>
            </a:r>
            <a:r>
              <a:rPr lang="en-US" sz="1200" dirty="0"/>
              <a:t> FLUXNET site for the period 2002 to 2012 showing [a] annual variation and [b] seasonality.</a:t>
            </a:r>
            <a:br>
              <a:rPr lang="en-US" sz="1200" dirty="0"/>
            </a:br>
            <a:endParaRPr lang="en-US" sz="1200" dirty="0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5DE2BBA1-3B1A-BA46-BA94-0F72DF86614E}"/>
              </a:ext>
            </a:extLst>
          </p:cNvPr>
          <p:cNvSpPr/>
          <p:nvPr/>
        </p:nvSpPr>
        <p:spPr>
          <a:xfrm>
            <a:off x="9048579" y="3993901"/>
            <a:ext cx="26379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dirty="0"/>
              <a:t>Average daily GPP estimates at </a:t>
            </a:r>
            <a:r>
              <a:rPr lang="en-US" sz="1200" dirty="0" err="1"/>
              <a:t>Collelongo</a:t>
            </a:r>
            <a:r>
              <a:rPr lang="en-US" sz="1200" dirty="0"/>
              <a:t> for the period 2002 to 2012.</a:t>
            </a:r>
            <a:br>
              <a:rPr lang="en-US" sz="1200" dirty="0"/>
            </a:br>
            <a:endParaRPr lang="en-US" sz="12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D979ACE-E87D-FD44-80B9-D87F273C8B6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705454" y="4428140"/>
            <a:ext cx="2571608" cy="161205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0616F21-DDE1-D64D-A63C-1D53A2CA59A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290935" y="4453143"/>
            <a:ext cx="2576470" cy="160480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195EB55-B223-A84D-A093-E70B361AFF0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036052" y="4458061"/>
            <a:ext cx="2527298" cy="1574181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F53D1A17-4B9B-D04C-87AC-2C79BFC464D0}"/>
              </a:ext>
            </a:extLst>
          </p:cNvPr>
          <p:cNvGrpSpPr/>
          <p:nvPr/>
        </p:nvGrpSpPr>
        <p:grpSpPr>
          <a:xfrm>
            <a:off x="9225744" y="1225005"/>
            <a:ext cx="913821" cy="789568"/>
            <a:chOff x="5392808" y="5573309"/>
            <a:chExt cx="913821" cy="789568"/>
          </a:xfrm>
        </p:grpSpPr>
        <p:sp>
          <p:nvSpPr>
            <p:cNvPr id="44" name="Rectangle 43">
              <a:hlinkClick r:id="rId19" action="ppaction://hlinksldjump"/>
              <a:extLst>
                <a:ext uri="{FF2B5EF4-FFF2-40B4-BE49-F238E27FC236}">
                  <a16:creationId xmlns:a16="http://schemas.microsoft.com/office/drawing/2014/main" id="{F578AF2E-DAED-6940-AF5A-130062732CA4}"/>
                </a:ext>
              </a:extLst>
            </p:cNvPr>
            <p:cNvSpPr/>
            <p:nvPr/>
          </p:nvSpPr>
          <p:spPr>
            <a:xfrm>
              <a:off x="5392808" y="5573309"/>
              <a:ext cx="530915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b="1" dirty="0">
                  <a:ln w="0"/>
                  <a:solidFill>
                    <a:schemeClr val="tx2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Avenir Light" panose="020B0402020203020204" pitchFamily="34" charset="77"/>
                  <a:ea typeface="Meiryo" panose="020B0604030504040204" pitchFamily="34" charset="-128"/>
                </a:rPr>
                <a:t>USA</a:t>
              </a:r>
              <a:endParaRPr lang="en-US" sz="1400" b="1" dirty="0">
                <a:ln w="0"/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45" name="Oval 44">
              <a:hlinkClick r:id="rId20" action="ppaction://hlinksldjump"/>
              <a:extLst>
                <a:ext uri="{FF2B5EF4-FFF2-40B4-BE49-F238E27FC236}">
                  <a16:creationId xmlns:a16="http://schemas.microsoft.com/office/drawing/2014/main" id="{5DCC397C-E126-A84E-968C-E280D2174409}"/>
                </a:ext>
              </a:extLst>
            </p:cNvPr>
            <p:cNvSpPr/>
            <p:nvPr/>
          </p:nvSpPr>
          <p:spPr>
            <a:xfrm>
              <a:off x="5443870" y="5871783"/>
              <a:ext cx="457200" cy="428466"/>
            </a:xfrm>
            <a:prstGeom prst="ellipse">
              <a:avLst/>
            </a:prstGeom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6" name="Graphic 45" descr="Arrow: Straight">
              <a:hlinkClick r:id="rId19" action="ppaction://hlinksldjump"/>
              <a:extLst>
                <a:ext uri="{FF2B5EF4-FFF2-40B4-BE49-F238E27FC236}">
                  <a16:creationId xmlns:a16="http://schemas.microsoft.com/office/drawing/2014/main" id="{FDA50A1C-FF43-F940-8FBF-7486BC3A17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5495510" y="5819585"/>
              <a:ext cx="811119" cy="543292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2" name="Right Triangle 1">
            <a:extLst>
              <a:ext uri="{FF2B5EF4-FFF2-40B4-BE49-F238E27FC236}">
                <a16:creationId xmlns:a16="http://schemas.microsoft.com/office/drawing/2014/main" id="{42FA1DD2-3334-854E-B116-8C226F656C86}"/>
              </a:ext>
            </a:extLst>
          </p:cNvPr>
          <p:cNvSpPr/>
          <p:nvPr/>
        </p:nvSpPr>
        <p:spPr>
          <a:xfrm flipV="1">
            <a:off x="9043935" y="1207015"/>
            <a:ext cx="387448" cy="419163"/>
          </a:xfrm>
          <a:prstGeom prst="rtTriangle">
            <a:avLst/>
          </a:prstGeom>
          <a:solidFill>
            <a:srgbClr val="AAD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8" name="Table 47">
            <a:extLst>
              <a:ext uri="{FF2B5EF4-FFF2-40B4-BE49-F238E27FC236}">
                <a16:creationId xmlns:a16="http://schemas.microsoft.com/office/drawing/2014/main" id="{E94DDD93-4E57-D64D-A933-95534A4F7B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5186574"/>
              </p:ext>
            </p:extLst>
          </p:nvPr>
        </p:nvGraphicFramePr>
        <p:xfrm>
          <a:off x="3753690" y="1261921"/>
          <a:ext cx="2427087" cy="1076623"/>
        </p:xfrm>
        <a:graphic>
          <a:graphicData uri="http://schemas.openxmlformats.org/drawingml/2006/table">
            <a:tbl>
              <a:tblPr firstRow="1" firstCol="1">
                <a:tableStyleId>{BC89EF96-8CEA-46FF-86C4-4CE0E7609802}</a:tableStyleId>
              </a:tblPr>
              <a:tblGrid>
                <a:gridCol w="700984">
                  <a:extLst>
                    <a:ext uri="{9D8B030D-6E8A-4147-A177-3AD203B41FA5}">
                      <a16:colId xmlns:a16="http://schemas.microsoft.com/office/drawing/2014/main" val="471310093"/>
                    </a:ext>
                  </a:extLst>
                </a:gridCol>
                <a:gridCol w="1726103">
                  <a:extLst>
                    <a:ext uri="{9D8B030D-6E8A-4147-A177-3AD203B41FA5}">
                      <a16:colId xmlns:a16="http://schemas.microsoft.com/office/drawing/2014/main" val="3735589240"/>
                    </a:ext>
                  </a:extLst>
                </a:gridCol>
              </a:tblGrid>
              <a:tr h="228747">
                <a:tc>
                  <a:txBody>
                    <a:bodyPr/>
                    <a:lstStyle/>
                    <a:p>
                      <a:pPr marL="0" marR="0" lvl="0" indent="-39600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/>
                        <a:t>“IT-Col”</a:t>
                      </a:r>
                      <a:endParaRPr lang="en-GB" sz="1200" b="1" dirty="0">
                        <a:solidFill>
                          <a:schemeClr val="tx2"/>
                        </a:solidFill>
                      </a:endParaRPr>
                    </a:p>
                  </a:txBody>
                  <a:tcPr marL="24622" marR="60622" marT="12311" marB="12311" anchor="ctr"/>
                </a:tc>
                <a:tc>
                  <a:txBody>
                    <a:bodyPr/>
                    <a:lstStyle/>
                    <a:p>
                      <a:pPr marL="61200" marR="0" lvl="1" indent="-396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 err="1"/>
                        <a:t>Collelongo</a:t>
                      </a:r>
                      <a:r>
                        <a:rPr lang="en-GB" sz="1200" dirty="0"/>
                        <a:t>, Italy</a:t>
                      </a:r>
                      <a:endParaRPr lang="en-GB" sz="1200" b="1" dirty="0"/>
                    </a:p>
                  </a:txBody>
                  <a:tcPr marL="72000" marR="24622" marT="12311" marB="12311" anchor="ctr"/>
                </a:tc>
                <a:extLst>
                  <a:ext uri="{0D108BD9-81ED-4DB2-BD59-A6C34878D82A}">
                    <a16:rowId xmlns:a16="http://schemas.microsoft.com/office/drawing/2014/main" val="1272575304"/>
                  </a:ext>
                </a:extLst>
              </a:tr>
              <a:tr h="228747">
                <a:tc>
                  <a:txBody>
                    <a:bodyPr/>
                    <a:lstStyle/>
                    <a:p>
                      <a:pPr algn="r"/>
                      <a:r>
                        <a:rPr lang="en-GB" sz="1200" b="0" i="1" dirty="0"/>
                        <a:t>Elevation:</a:t>
                      </a:r>
                    </a:p>
                  </a:txBody>
                  <a:tcPr marL="24622" marR="60622" marT="12311" marB="12311" anchor="ctr"/>
                </a:tc>
                <a:tc>
                  <a:txBody>
                    <a:bodyPr/>
                    <a:lstStyle/>
                    <a:p>
                      <a:pPr marL="61200" marR="0" lvl="1" indent="-396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/>
                        <a:t>1,645 m</a:t>
                      </a:r>
                    </a:p>
                  </a:txBody>
                  <a:tcPr marL="72000" marR="24622" marT="12311" marB="12311" anchor="ctr"/>
                </a:tc>
                <a:extLst>
                  <a:ext uri="{0D108BD9-81ED-4DB2-BD59-A6C34878D82A}">
                    <a16:rowId xmlns:a16="http://schemas.microsoft.com/office/drawing/2014/main" val="3955027454"/>
                  </a:ext>
                </a:extLst>
              </a:tr>
              <a:tr h="228747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1" dirty="0" err="1"/>
                        <a:t>Landuse</a:t>
                      </a:r>
                      <a:r>
                        <a:rPr lang="en-GB" sz="1200" b="0" i="1" dirty="0"/>
                        <a:t>:</a:t>
                      </a:r>
                    </a:p>
                  </a:txBody>
                  <a:tcPr marL="24622" marR="60622" marT="12311" marB="12311" anchor="ctr"/>
                </a:tc>
                <a:tc>
                  <a:txBody>
                    <a:bodyPr/>
                    <a:lstStyle/>
                    <a:p>
                      <a:pPr marL="61200" marR="0" lvl="1" indent="-396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/>
                        <a:t>Deciduous Broadleaf </a:t>
                      </a:r>
                    </a:p>
                    <a:p>
                      <a:pPr marL="61200" marR="0" lvl="1" indent="-396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/>
                        <a:t>Forest</a:t>
                      </a:r>
                    </a:p>
                  </a:txBody>
                  <a:tcPr marL="72000" marR="24622" marT="12311" marB="12311" anchor="ctr"/>
                </a:tc>
                <a:extLst>
                  <a:ext uri="{0D108BD9-81ED-4DB2-BD59-A6C34878D82A}">
                    <a16:rowId xmlns:a16="http://schemas.microsoft.com/office/drawing/2014/main" val="1563863061"/>
                  </a:ext>
                </a:extLst>
              </a:tr>
              <a:tr h="228747">
                <a:tc>
                  <a:txBody>
                    <a:bodyPr/>
                    <a:lstStyle/>
                    <a:p>
                      <a:pPr algn="r"/>
                      <a:r>
                        <a:rPr lang="en-GB" sz="1200" b="0" i="1" dirty="0"/>
                        <a:t>Period:</a:t>
                      </a:r>
                    </a:p>
                  </a:txBody>
                  <a:tcPr marL="24622" marR="60622" marT="12311" marB="12311" anchor="ctr"/>
                </a:tc>
                <a:tc>
                  <a:txBody>
                    <a:bodyPr/>
                    <a:lstStyle/>
                    <a:p>
                      <a:pPr marL="61200" marR="0" lvl="1" indent="-396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/>
                        <a:t>2002 - 2012</a:t>
                      </a:r>
                    </a:p>
                  </a:txBody>
                  <a:tcPr marL="72000" marR="24622" marT="12311" marB="12311" anchor="ctr"/>
                </a:tc>
                <a:extLst>
                  <a:ext uri="{0D108BD9-81ED-4DB2-BD59-A6C34878D82A}">
                    <a16:rowId xmlns:a16="http://schemas.microsoft.com/office/drawing/2014/main" val="2537998731"/>
                  </a:ext>
                </a:extLst>
              </a:tr>
            </a:tbl>
          </a:graphicData>
        </a:graphic>
      </p:graphicFrame>
      <p:pic>
        <p:nvPicPr>
          <p:cNvPr id="49" name="Graphic 48" descr="Head with gears">
            <a:extLst>
              <a:ext uri="{FF2B5EF4-FFF2-40B4-BE49-F238E27FC236}">
                <a16:creationId xmlns:a16="http://schemas.microsoft.com/office/drawing/2014/main" id="{3398D644-4D6B-B842-A1FE-E6C919D2A2F4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6415280" y="2276994"/>
            <a:ext cx="286477" cy="286477"/>
          </a:xfrm>
          <a:prstGeom prst="rect">
            <a:avLst/>
          </a:prstGeom>
        </p:spPr>
      </p:pic>
      <p:pic>
        <p:nvPicPr>
          <p:cNvPr id="55" name="Graphic 54" descr="Checkmark">
            <a:extLst>
              <a:ext uri="{FF2B5EF4-FFF2-40B4-BE49-F238E27FC236}">
                <a16:creationId xmlns:a16="http://schemas.microsoft.com/office/drawing/2014/main" id="{BD5281C1-1DF5-1346-8929-D77471B367F3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6431148" y="1331009"/>
            <a:ext cx="276999" cy="276999"/>
          </a:xfrm>
          <a:prstGeom prst="rect">
            <a:avLst/>
          </a:prstGeom>
        </p:spPr>
      </p:pic>
      <p:pic>
        <p:nvPicPr>
          <p:cNvPr id="59" name="Graphic 58" descr="Lightbulb">
            <a:extLst>
              <a:ext uri="{FF2B5EF4-FFF2-40B4-BE49-F238E27FC236}">
                <a16:creationId xmlns:a16="http://schemas.microsoft.com/office/drawing/2014/main" id="{F69DFB97-8D40-D448-B514-75A30368E510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6403017" y="1803253"/>
            <a:ext cx="276999" cy="276999"/>
          </a:xfrm>
          <a:prstGeom prst="rect">
            <a:avLst/>
          </a:prstGeom>
        </p:spPr>
      </p:pic>
      <p:sp>
        <p:nvSpPr>
          <p:cNvPr id="62" name="Rectangle 61">
            <a:extLst>
              <a:ext uri="{FF2B5EF4-FFF2-40B4-BE49-F238E27FC236}">
                <a16:creationId xmlns:a16="http://schemas.microsoft.com/office/drawing/2014/main" id="{00E00205-6CA8-A44B-A063-E7C730D69D3C}"/>
              </a:ext>
            </a:extLst>
          </p:cNvPr>
          <p:cNvSpPr/>
          <p:nvPr/>
        </p:nvSpPr>
        <p:spPr>
          <a:xfrm>
            <a:off x="6729734" y="1682525"/>
            <a:ext cx="210826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/>
              <a:t>Validated against FLUXNET </a:t>
            </a:r>
            <a:br>
              <a:rPr lang="en-US" sz="1100" dirty="0"/>
            </a:br>
            <a:r>
              <a:rPr lang="en-US" sz="1100" dirty="0"/>
              <a:t>latent heat flux (converted to ET)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9A69CF52-4034-DA49-B76A-F3BFDC111262}"/>
              </a:ext>
            </a:extLst>
          </p:cNvPr>
          <p:cNvSpPr/>
          <p:nvPr/>
        </p:nvSpPr>
        <p:spPr>
          <a:xfrm>
            <a:off x="6710278" y="1240423"/>
            <a:ext cx="175240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/>
              <a:t>Initial Transpiration &amp; GPP </a:t>
            </a:r>
            <a:br>
              <a:rPr lang="en-US" sz="1100" dirty="0"/>
            </a:br>
            <a:r>
              <a:rPr lang="en-US" sz="1100" dirty="0"/>
              <a:t>calculations complete 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A065EC7C-1818-F34A-9472-4F749B71C6FF}"/>
              </a:ext>
            </a:extLst>
          </p:cNvPr>
          <p:cNvSpPr/>
          <p:nvPr/>
        </p:nvSpPr>
        <p:spPr>
          <a:xfrm>
            <a:off x="6702766" y="2225689"/>
            <a:ext cx="222048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/>
              <a:t>GPP too high (compared with </a:t>
            </a:r>
            <a:r>
              <a:rPr lang="en-US" sz="1100" dirty="0" err="1"/>
              <a:t>obs</a:t>
            </a:r>
            <a:r>
              <a:rPr lang="en-US" sz="1100" dirty="0"/>
              <a:t>).</a:t>
            </a:r>
            <a:br>
              <a:rPr lang="en-US" sz="1100" dirty="0"/>
            </a:br>
            <a:r>
              <a:rPr lang="en-US" sz="1100" dirty="0"/>
              <a:t>Input data needs pre-formatting.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6C3E0C01-CCB8-0143-935C-CE249FF90D5E}"/>
              </a:ext>
            </a:extLst>
          </p:cNvPr>
          <p:cNvSpPr/>
          <p:nvPr/>
        </p:nvSpPr>
        <p:spPr>
          <a:xfrm>
            <a:off x="3651687" y="864422"/>
            <a:ext cx="5281394" cy="26372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Site Information</a:t>
            </a:r>
          </a:p>
        </p:txBody>
      </p:sp>
      <p:pic>
        <p:nvPicPr>
          <p:cNvPr id="72" name="Graphic 71" descr="Warning">
            <a:extLst>
              <a:ext uri="{FF2B5EF4-FFF2-40B4-BE49-F238E27FC236}">
                <a16:creationId xmlns:a16="http://schemas.microsoft.com/office/drawing/2014/main" id="{BA17EB46-D59F-5443-B348-89371A2D8DF9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6422884" y="2754850"/>
            <a:ext cx="286477" cy="286477"/>
          </a:xfrm>
          <a:prstGeom prst="rect">
            <a:avLst/>
          </a:prstGeom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13EDFB21-3930-BD41-88C1-682E0AE4CF4D}"/>
              </a:ext>
            </a:extLst>
          </p:cNvPr>
          <p:cNvSpPr/>
          <p:nvPr/>
        </p:nvSpPr>
        <p:spPr>
          <a:xfrm>
            <a:off x="6710279" y="2704145"/>
            <a:ext cx="215712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Try with alternative input data to cross-check output.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C6E8B6EE-AB67-5540-9138-DA1314CA26C8}"/>
              </a:ext>
            </a:extLst>
          </p:cNvPr>
          <p:cNvSpPr/>
          <p:nvPr/>
        </p:nvSpPr>
        <p:spPr>
          <a:xfrm>
            <a:off x="3753689" y="2435689"/>
            <a:ext cx="2427087" cy="86862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4" name="Graphic 73" descr="Deciduous tree">
            <a:extLst>
              <a:ext uri="{FF2B5EF4-FFF2-40B4-BE49-F238E27FC236}">
                <a16:creationId xmlns:a16="http://schemas.microsoft.com/office/drawing/2014/main" id="{3792C35C-180F-494F-BAC7-EBF60875E9F6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3911449" y="2506994"/>
            <a:ext cx="360000" cy="360000"/>
          </a:xfrm>
          <a:prstGeom prst="rect">
            <a:avLst/>
          </a:prstGeom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A9388CB1-E2FA-4C44-8235-3120AC116488}"/>
              </a:ext>
            </a:extLst>
          </p:cNvPr>
          <p:cNvSpPr/>
          <p:nvPr/>
        </p:nvSpPr>
        <p:spPr>
          <a:xfrm>
            <a:off x="4325077" y="2579683"/>
            <a:ext cx="149912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GPP: 		 </a:t>
            </a:r>
            <a:r>
              <a:rPr lang="en-US" sz="1200" b="1" dirty="0">
                <a:solidFill>
                  <a:schemeClr val="accent6"/>
                </a:solidFill>
              </a:rPr>
              <a:t>HIGH</a:t>
            </a:r>
          </a:p>
        </p:txBody>
      </p:sp>
      <p:pic>
        <p:nvPicPr>
          <p:cNvPr id="76" name="Graphic 75" descr="Watering pot">
            <a:extLst>
              <a:ext uri="{FF2B5EF4-FFF2-40B4-BE49-F238E27FC236}">
                <a16:creationId xmlns:a16="http://schemas.microsoft.com/office/drawing/2014/main" id="{C4A8251D-93DD-FA40-8B54-B312EC1001C6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96DAC541-7B7A-43D3-8B79-37D633B846F1}">
                <asvg:svgBlip xmlns:asvg="http://schemas.microsoft.com/office/drawing/2016/SVG/main" r:embed="rId34"/>
              </a:ext>
            </a:extLst>
          </a:blip>
          <a:stretch>
            <a:fillRect/>
          </a:stretch>
        </p:blipFill>
        <p:spPr>
          <a:xfrm>
            <a:off x="3923144" y="2855292"/>
            <a:ext cx="360000" cy="360000"/>
          </a:xfrm>
          <a:prstGeom prst="rect">
            <a:avLst/>
          </a:prstGeom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E6EEE9B5-B8AF-BF42-A2A0-7773DA838E1C}"/>
              </a:ext>
            </a:extLst>
          </p:cNvPr>
          <p:cNvSpPr/>
          <p:nvPr/>
        </p:nvSpPr>
        <p:spPr>
          <a:xfrm>
            <a:off x="4302484" y="2898887"/>
            <a:ext cx="190013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Transpiration:   </a:t>
            </a:r>
            <a:r>
              <a:rPr lang="en-US" sz="1200" b="1" dirty="0">
                <a:solidFill>
                  <a:schemeClr val="accent3">
                    <a:lumMod val="75000"/>
                  </a:schemeClr>
                </a:solidFill>
              </a:rPr>
              <a:t>VERY LOW</a:t>
            </a:r>
          </a:p>
        </p:txBody>
      </p:sp>
      <p:sp>
        <p:nvSpPr>
          <p:cNvPr id="64" name="Rectangle 63">
            <a:hlinkClick r:id="rId35" action="ppaction://hlinksldjump"/>
            <a:extLst>
              <a:ext uri="{FF2B5EF4-FFF2-40B4-BE49-F238E27FC236}">
                <a16:creationId xmlns:a16="http://schemas.microsoft.com/office/drawing/2014/main" id="{CC948439-CB45-864C-BC0E-8719F8BCA55D}"/>
              </a:ext>
            </a:extLst>
          </p:cNvPr>
          <p:cNvSpPr/>
          <p:nvPr/>
        </p:nvSpPr>
        <p:spPr>
          <a:xfrm>
            <a:off x="642096" y="2499367"/>
            <a:ext cx="16957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Invisible Water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DED212E2-1404-EB42-9868-C8AA58366665}"/>
              </a:ext>
            </a:extLst>
          </p:cNvPr>
          <p:cNvSpPr/>
          <p:nvPr/>
        </p:nvSpPr>
        <p:spPr>
          <a:xfrm>
            <a:off x="642096" y="3207253"/>
            <a:ext cx="20484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Today’s ET Models</a:t>
            </a:r>
          </a:p>
        </p:txBody>
      </p:sp>
      <p:sp>
        <p:nvSpPr>
          <p:cNvPr id="80" name="Rectangle 79">
            <a:hlinkClick r:id="rId20" action="ppaction://hlinksldjump"/>
            <a:extLst>
              <a:ext uri="{FF2B5EF4-FFF2-40B4-BE49-F238E27FC236}">
                <a16:creationId xmlns:a16="http://schemas.microsoft.com/office/drawing/2014/main" id="{0932DC59-3AB2-B24A-A6E0-A6A78A26E9C9}"/>
              </a:ext>
            </a:extLst>
          </p:cNvPr>
          <p:cNvSpPr/>
          <p:nvPr/>
        </p:nvSpPr>
        <p:spPr>
          <a:xfrm>
            <a:off x="642096" y="5318847"/>
            <a:ext cx="2140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Learn More</a:t>
            </a:r>
          </a:p>
        </p:txBody>
      </p:sp>
      <p:sp>
        <p:nvSpPr>
          <p:cNvPr id="81" name="Rectangle 80">
            <a:hlinkClick r:id="rId20" action="ppaction://hlinksldjump"/>
            <a:extLst>
              <a:ext uri="{FF2B5EF4-FFF2-40B4-BE49-F238E27FC236}">
                <a16:creationId xmlns:a16="http://schemas.microsoft.com/office/drawing/2014/main" id="{2B0CE676-A6F9-1341-88D3-F350D556D1D8}"/>
              </a:ext>
            </a:extLst>
          </p:cNvPr>
          <p:cNvSpPr/>
          <p:nvPr/>
        </p:nvSpPr>
        <p:spPr>
          <a:xfrm>
            <a:off x="133344" y="5217685"/>
            <a:ext cx="7138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>
                    <a:alpha val="8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05</a:t>
            </a:r>
          </a:p>
        </p:txBody>
      </p:sp>
      <p:sp>
        <p:nvSpPr>
          <p:cNvPr id="82" name="Rectangle 81">
            <a:hlinkClick r:id="rId35" action="ppaction://hlinksldjump"/>
            <a:extLst>
              <a:ext uri="{FF2B5EF4-FFF2-40B4-BE49-F238E27FC236}">
                <a16:creationId xmlns:a16="http://schemas.microsoft.com/office/drawing/2014/main" id="{AA71F840-120C-E847-BFEC-DD2B16A29F8C}"/>
              </a:ext>
            </a:extLst>
          </p:cNvPr>
          <p:cNvSpPr/>
          <p:nvPr/>
        </p:nvSpPr>
        <p:spPr>
          <a:xfrm>
            <a:off x="133344" y="2400260"/>
            <a:ext cx="7138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>
                    <a:alpha val="8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01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BD5205A4-94CD-CE44-9687-06D9300E76D8}"/>
              </a:ext>
            </a:extLst>
          </p:cNvPr>
          <p:cNvSpPr/>
          <p:nvPr/>
        </p:nvSpPr>
        <p:spPr>
          <a:xfrm>
            <a:off x="133344" y="3102276"/>
            <a:ext cx="7138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>
                    <a:alpha val="8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02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FADE7CD6-F330-FE45-B369-8770BE3C5B45}"/>
              </a:ext>
            </a:extLst>
          </p:cNvPr>
          <p:cNvSpPr/>
          <p:nvPr/>
        </p:nvSpPr>
        <p:spPr>
          <a:xfrm>
            <a:off x="591166" y="71204"/>
            <a:ext cx="231063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tx2">
                    <a:alpha val="2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Alison Prior &amp; </a:t>
            </a:r>
            <a:br>
              <a:rPr lang="en-US" sz="1600" dirty="0">
                <a:solidFill>
                  <a:schemeClr val="tx2">
                    <a:alpha val="2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600" dirty="0">
                <a:solidFill>
                  <a:schemeClr val="tx2">
                    <a:alpha val="2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Prof. Iain-Colin Prentice</a:t>
            </a:r>
          </a:p>
        </p:txBody>
      </p:sp>
      <p:sp>
        <p:nvSpPr>
          <p:cNvPr id="85" name="Rectangle 84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5A69424-FB06-AF43-A49E-DE87E35F536A}"/>
              </a:ext>
            </a:extLst>
          </p:cNvPr>
          <p:cNvSpPr/>
          <p:nvPr/>
        </p:nvSpPr>
        <p:spPr>
          <a:xfrm>
            <a:off x="155562" y="976866"/>
            <a:ext cx="325904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>
                    <a:alpha val="2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Coupling the Carbon </a:t>
            </a:r>
            <a:br>
              <a:rPr lang="en-US" sz="2400" dirty="0">
                <a:solidFill>
                  <a:schemeClr val="bg1">
                    <a:alpha val="2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400" dirty="0">
                <a:solidFill>
                  <a:schemeClr val="bg1">
                    <a:alpha val="2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&amp; Water Cycles</a:t>
            </a:r>
          </a:p>
        </p:txBody>
      </p:sp>
      <p:sp>
        <p:nvSpPr>
          <p:cNvPr id="86" name="Rectangle 85">
            <a:hlinkClick r:id="rId36" action="ppaction://hlinksldjump"/>
            <a:extLst>
              <a:ext uri="{FF2B5EF4-FFF2-40B4-BE49-F238E27FC236}">
                <a16:creationId xmlns:a16="http://schemas.microsoft.com/office/drawing/2014/main" id="{FA5F0A8C-6BD8-6A44-AEB8-91482E9F8913}"/>
              </a:ext>
            </a:extLst>
          </p:cNvPr>
          <p:cNvSpPr/>
          <p:nvPr/>
        </p:nvSpPr>
        <p:spPr>
          <a:xfrm>
            <a:off x="642096" y="3909269"/>
            <a:ext cx="24048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Plant Perspective</a:t>
            </a:r>
          </a:p>
        </p:txBody>
      </p:sp>
      <p:sp>
        <p:nvSpPr>
          <p:cNvPr id="87" name="Rectangle 86">
            <a:hlinkClick r:id="rId36" action="ppaction://hlinksldjump"/>
            <a:extLst>
              <a:ext uri="{FF2B5EF4-FFF2-40B4-BE49-F238E27FC236}">
                <a16:creationId xmlns:a16="http://schemas.microsoft.com/office/drawing/2014/main" id="{8FA36C9D-5984-1145-B262-F35AC757426B}"/>
              </a:ext>
            </a:extLst>
          </p:cNvPr>
          <p:cNvSpPr/>
          <p:nvPr/>
        </p:nvSpPr>
        <p:spPr>
          <a:xfrm>
            <a:off x="133344" y="3808104"/>
            <a:ext cx="7138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>
                    <a:alpha val="8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03</a:t>
            </a:r>
          </a:p>
        </p:txBody>
      </p:sp>
      <p:sp>
        <p:nvSpPr>
          <p:cNvPr id="88" name="Rectangle 87">
            <a:hlinkClick r:id="rId37" action="ppaction://hlinksldjump"/>
            <a:extLst>
              <a:ext uri="{FF2B5EF4-FFF2-40B4-BE49-F238E27FC236}">
                <a16:creationId xmlns:a16="http://schemas.microsoft.com/office/drawing/2014/main" id="{5B764AF8-5F76-E642-8EE2-D065E5251B41}"/>
              </a:ext>
            </a:extLst>
          </p:cNvPr>
          <p:cNvSpPr/>
          <p:nvPr/>
        </p:nvSpPr>
        <p:spPr>
          <a:xfrm>
            <a:off x="642096" y="4616993"/>
            <a:ext cx="18085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Initial Results</a:t>
            </a:r>
          </a:p>
        </p:txBody>
      </p:sp>
      <p:sp>
        <p:nvSpPr>
          <p:cNvPr id="89" name="Rectangle 88">
            <a:hlinkClick r:id="rId37" action="ppaction://hlinksldjump"/>
            <a:extLst>
              <a:ext uri="{FF2B5EF4-FFF2-40B4-BE49-F238E27FC236}">
                <a16:creationId xmlns:a16="http://schemas.microsoft.com/office/drawing/2014/main" id="{C7E5826D-A076-4547-989A-523E72BBC142}"/>
              </a:ext>
            </a:extLst>
          </p:cNvPr>
          <p:cNvSpPr/>
          <p:nvPr/>
        </p:nvSpPr>
        <p:spPr>
          <a:xfrm>
            <a:off x="133344" y="4512016"/>
            <a:ext cx="7138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04</a:t>
            </a:r>
          </a:p>
        </p:txBody>
      </p:sp>
    </p:spTree>
    <p:extLst>
      <p:ext uri="{BB962C8B-B14F-4D97-AF65-F5344CB8AC3E}">
        <p14:creationId xmlns:p14="http://schemas.microsoft.com/office/powerpoint/2010/main" val="37348701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Rectangle 77">
            <a:extLst>
              <a:ext uri="{FF2B5EF4-FFF2-40B4-BE49-F238E27FC236}">
                <a16:creationId xmlns:a16="http://schemas.microsoft.com/office/drawing/2014/main" id="{9EB1E87A-A8FB-994D-A2FA-B6AE1BCDEDC0}"/>
              </a:ext>
            </a:extLst>
          </p:cNvPr>
          <p:cNvSpPr/>
          <p:nvPr/>
        </p:nvSpPr>
        <p:spPr>
          <a:xfrm>
            <a:off x="3675312" y="1184917"/>
            <a:ext cx="5249993" cy="2199944"/>
          </a:xfrm>
          <a:prstGeom prst="rect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C4BD80FB-8815-E947-AD7A-9AEBCB73179C}"/>
              </a:ext>
            </a:extLst>
          </p:cNvPr>
          <p:cNvSpPr/>
          <p:nvPr/>
        </p:nvSpPr>
        <p:spPr>
          <a:xfrm>
            <a:off x="9043935" y="3738555"/>
            <a:ext cx="2590746" cy="2361498"/>
          </a:xfrm>
          <a:prstGeom prst="rect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11EA68B-57D1-FD4A-B803-9A34B3744C6B}"/>
              </a:ext>
            </a:extLst>
          </p:cNvPr>
          <p:cNvSpPr/>
          <p:nvPr/>
        </p:nvSpPr>
        <p:spPr>
          <a:xfrm>
            <a:off x="3655669" y="3732036"/>
            <a:ext cx="5261754" cy="2361498"/>
          </a:xfrm>
          <a:prstGeom prst="rect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B18FBE61-97C7-8A48-9844-29DC0EE88A75}"/>
              </a:ext>
            </a:extLst>
          </p:cNvPr>
          <p:cNvSpPr/>
          <p:nvPr/>
        </p:nvSpPr>
        <p:spPr>
          <a:xfrm>
            <a:off x="3666710" y="3530452"/>
            <a:ext cx="7972012" cy="202083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>
                <a:solidFill>
                  <a:schemeClr val="lt1"/>
                </a:solidFill>
              </a:rPr>
              <a:t>Initial Results</a:t>
            </a:r>
            <a:endParaRPr lang="en-US" sz="1200" dirty="0">
              <a:solidFill>
                <a:schemeClr val="lt1"/>
              </a:solidFill>
            </a:endParaRP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4E04FB72-7119-094A-B9F1-301CAD1320A8}"/>
              </a:ext>
            </a:extLst>
          </p:cNvPr>
          <p:cNvSpPr/>
          <p:nvPr/>
        </p:nvSpPr>
        <p:spPr>
          <a:xfrm>
            <a:off x="9036051" y="864423"/>
            <a:ext cx="2591630" cy="26380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 b="1" dirty="0">
                <a:solidFill>
                  <a:schemeClr val="lt1"/>
                </a:solidFill>
              </a:rPr>
              <a:t>Tap &amp; Explore</a:t>
            </a:r>
            <a:r>
              <a:rPr lang="en-US" sz="1200" dirty="0">
                <a:solidFill>
                  <a:schemeClr val="lt1"/>
                </a:solidFill>
              </a:rPr>
              <a:t>!  Model Test Sites</a:t>
            </a:r>
          </a:p>
        </p:txBody>
      </p:sp>
      <p:pic>
        <p:nvPicPr>
          <p:cNvPr id="114" name="Picture 113" descr="A close up of a sign&#10;&#10;Description automatically generated">
            <a:extLst>
              <a:ext uri="{FF2B5EF4-FFF2-40B4-BE49-F238E27FC236}">
                <a16:creationId xmlns:a16="http://schemas.microsoft.com/office/drawing/2014/main" id="{9B65B229-B938-9843-B9E4-FED3BCA959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47" y="6220303"/>
            <a:ext cx="2045085" cy="538180"/>
          </a:xfrm>
          <a:prstGeom prst="rect">
            <a:avLst/>
          </a:prstGeom>
        </p:spPr>
      </p:pic>
      <p:pic>
        <p:nvPicPr>
          <p:cNvPr id="115" name="Picture 114">
            <a:extLst>
              <a:ext uri="{FF2B5EF4-FFF2-40B4-BE49-F238E27FC236}">
                <a16:creationId xmlns:a16="http://schemas.microsoft.com/office/drawing/2014/main" id="{947BDAA1-457D-C743-B93F-6C34D6AA291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862" t="9470" r="19436" b="41330"/>
          <a:stretch/>
        </p:blipFill>
        <p:spPr>
          <a:xfrm>
            <a:off x="11260872" y="6146974"/>
            <a:ext cx="833120" cy="633494"/>
          </a:xfrm>
          <a:prstGeom prst="rect">
            <a:avLst/>
          </a:prstGeom>
        </p:spPr>
      </p:pic>
      <p:grpSp>
        <p:nvGrpSpPr>
          <p:cNvPr id="127" name="Group 126">
            <a:extLst>
              <a:ext uri="{FF2B5EF4-FFF2-40B4-BE49-F238E27FC236}">
                <a16:creationId xmlns:a16="http://schemas.microsoft.com/office/drawing/2014/main" id="{CD72C5C7-F9F1-D744-A1B6-E0DF1523F743}"/>
              </a:ext>
            </a:extLst>
          </p:cNvPr>
          <p:cNvGrpSpPr/>
          <p:nvPr/>
        </p:nvGrpSpPr>
        <p:grpSpPr>
          <a:xfrm>
            <a:off x="0" y="-31580"/>
            <a:ext cx="12192000" cy="914400"/>
            <a:chOff x="0" y="-31580"/>
            <a:chExt cx="12192000" cy="914400"/>
          </a:xfrm>
        </p:grpSpPr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id="{AF29DBF1-89FB-CF4E-BDFC-E0BD2189FE95}"/>
                </a:ext>
              </a:extLst>
            </p:cNvPr>
            <p:cNvSpPr/>
            <p:nvPr/>
          </p:nvSpPr>
          <p:spPr>
            <a:xfrm>
              <a:off x="0" y="0"/>
              <a:ext cx="12192000" cy="773386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</p:spPr>
          <p:style>
            <a:lnRef idx="1">
              <a:schemeClr val="dk1"/>
            </a:lnRef>
            <a:fillRef idx="1001">
              <a:schemeClr val="lt2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9" name="Text Placeholder 4">
              <a:extLst>
                <a:ext uri="{FF2B5EF4-FFF2-40B4-BE49-F238E27FC236}">
                  <a16:creationId xmlns:a16="http://schemas.microsoft.com/office/drawing/2014/main" id="{8AA229B1-BA8C-2A4B-9599-31BB8F412588}"/>
                </a:ext>
              </a:extLst>
            </p:cNvPr>
            <p:cNvSpPr txBox="1">
              <a:spLocks/>
            </p:cNvSpPr>
            <p:nvPr/>
          </p:nvSpPr>
          <p:spPr>
            <a:xfrm>
              <a:off x="3517574" y="-31580"/>
              <a:ext cx="8227809" cy="9144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marL="182880" indent="-182880" algn="l" defTabSz="914400" rtl="0" eaLnBrk="1" latinLnBrk="0" hangingPunct="1">
                <a:lnSpc>
                  <a:spcPct val="90000"/>
                </a:lnSpc>
                <a:spcBef>
                  <a:spcPts val="1200"/>
                </a:spcBef>
                <a:buClr>
                  <a:schemeClr val="accent1"/>
                </a:buClr>
                <a:buFont typeface="Wingdings 2" pitchFamily="18" charset="2"/>
                <a:buChar char="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182880" algn="l" defTabSz="914400" rtl="0" eaLnBrk="1" latinLnBrk="0" hangingPunct="1">
                <a:lnSpc>
                  <a:spcPct val="90000"/>
                </a:lnSpc>
                <a:spcBef>
                  <a:spcPts val="250"/>
                </a:spcBef>
                <a:spcAft>
                  <a:spcPts val="25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182880" algn="l" defTabSz="914400" rtl="0" eaLnBrk="1" latinLnBrk="0" hangingPunct="1">
                <a:lnSpc>
                  <a:spcPct val="90000"/>
                </a:lnSpc>
                <a:spcBef>
                  <a:spcPts val="250"/>
                </a:spcBef>
                <a:spcAft>
                  <a:spcPts val="25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6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182880" algn="l" defTabSz="914400" rtl="0" eaLnBrk="1" latinLnBrk="0" hangingPunct="1">
                <a:lnSpc>
                  <a:spcPct val="90000"/>
                </a:lnSpc>
                <a:spcBef>
                  <a:spcPts val="250"/>
                </a:spcBef>
                <a:spcAft>
                  <a:spcPts val="25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182880" algn="l" defTabSz="914400" rtl="0" eaLnBrk="1" latinLnBrk="0" hangingPunct="1">
                <a:lnSpc>
                  <a:spcPct val="90000"/>
                </a:lnSpc>
                <a:spcBef>
                  <a:spcPts val="250"/>
                </a:spcBef>
                <a:spcAft>
                  <a:spcPts val="25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250"/>
                </a:spcBef>
                <a:spcAft>
                  <a:spcPts val="25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250"/>
                </a:spcBef>
                <a:spcAft>
                  <a:spcPts val="25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250"/>
                </a:spcBef>
                <a:spcAft>
                  <a:spcPts val="25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250"/>
                </a:spcBef>
                <a:spcAft>
                  <a:spcPts val="25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2800" b="1" dirty="0"/>
                <a:t>A Coupled Model</a:t>
              </a:r>
              <a:r>
                <a:rPr lang="en-US" sz="2800" dirty="0"/>
                <a:t>: Initial GPP &amp; Transpiration Results</a:t>
              </a:r>
            </a:p>
          </p:txBody>
        </p:sp>
        <p:sp>
          <p:nvSpPr>
            <p:cNvPr id="130" name="Parallelogram 129">
              <a:extLst>
                <a:ext uri="{FF2B5EF4-FFF2-40B4-BE49-F238E27FC236}">
                  <a16:creationId xmlns:a16="http://schemas.microsoft.com/office/drawing/2014/main" id="{0A67E88F-F09C-AF41-A06F-F834ABBF0FBE}"/>
                </a:ext>
              </a:extLst>
            </p:cNvPr>
            <p:cNvSpPr/>
            <p:nvPr/>
          </p:nvSpPr>
          <p:spPr>
            <a:xfrm flipH="1">
              <a:off x="21266" y="0"/>
              <a:ext cx="3414604" cy="773385"/>
            </a:xfrm>
            <a:prstGeom prst="parallelogram">
              <a:avLst>
                <a:gd name="adj" fmla="val 65129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Rectangle 49">
            <a:extLst>
              <a:ext uri="{FF2B5EF4-FFF2-40B4-BE49-F238E27FC236}">
                <a16:creationId xmlns:a16="http://schemas.microsoft.com/office/drawing/2014/main" id="{993C22CF-015F-2549-B2ED-4F6ACF9408CA}"/>
              </a:ext>
            </a:extLst>
          </p:cNvPr>
          <p:cNvSpPr/>
          <p:nvPr/>
        </p:nvSpPr>
        <p:spPr>
          <a:xfrm>
            <a:off x="9048579" y="3797351"/>
            <a:ext cx="2590746" cy="19068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 dirty="0">
                <a:solidFill>
                  <a:schemeClr val="lt1"/>
                </a:solidFill>
              </a:rPr>
              <a:t>GPP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8B73E789-3DC5-D54E-8CD7-97072636B84D}"/>
              </a:ext>
            </a:extLst>
          </p:cNvPr>
          <p:cNvSpPr/>
          <p:nvPr/>
        </p:nvSpPr>
        <p:spPr>
          <a:xfrm>
            <a:off x="3666717" y="3798662"/>
            <a:ext cx="5250706" cy="20208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 dirty="0">
                <a:solidFill>
                  <a:schemeClr val="lt1"/>
                </a:solidFill>
              </a:rPr>
              <a:t>Transpiration</a:t>
            </a:r>
          </a:p>
        </p:txBody>
      </p:sp>
      <p:pic>
        <p:nvPicPr>
          <p:cNvPr id="7" name="Picture 6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5725BA3B-B49A-3249-B713-42F90AFE253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7589" t="-482" b="21145"/>
          <a:stretch/>
        </p:blipFill>
        <p:spPr>
          <a:xfrm>
            <a:off x="9043935" y="1190858"/>
            <a:ext cx="2583746" cy="2194003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54" name="Graphic 53" descr="Marker">
            <a:hlinkClick r:id="rId6" action="ppaction://hlinksldjump"/>
            <a:extLst>
              <a:ext uri="{FF2B5EF4-FFF2-40B4-BE49-F238E27FC236}">
                <a16:creationId xmlns:a16="http://schemas.microsoft.com/office/drawing/2014/main" id="{6CFE0087-AD04-F74F-ABCC-C6D257E9DB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384225" y="2808861"/>
            <a:ext cx="695833" cy="576000"/>
          </a:xfrm>
          <a:prstGeom prst="rect">
            <a:avLst/>
          </a:prstGeom>
        </p:spPr>
      </p:pic>
      <p:pic>
        <p:nvPicPr>
          <p:cNvPr id="56" name="Graphic 55" descr="Marker">
            <a:hlinkClick r:id="rId9" action="ppaction://hlinksldjump"/>
            <a:extLst>
              <a:ext uri="{FF2B5EF4-FFF2-40B4-BE49-F238E27FC236}">
                <a16:creationId xmlns:a16="http://schemas.microsoft.com/office/drawing/2014/main" id="{3C518B85-CDB5-B54C-8A9C-A07E8C9C4D5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990699" y="1121707"/>
            <a:ext cx="695833" cy="576000"/>
          </a:xfrm>
          <a:prstGeom prst="rect">
            <a:avLst/>
          </a:prstGeom>
        </p:spPr>
      </p:pic>
      <p:pic>
        <p:nvPicPr>
          <p:cNvPr id="57" name="Graphic 56" descr="Marker">
            <a:extLst>
              <a:ext uri="{FF2B5EF4-FFF2-40B4-BE49-F238E27FC236}">
                <a16:creationId xmlns:a16="http://schemas.microsoft.com/office/drawing/2014/main" id="{318CB39C-A688-5A4F-85B4-9CDB772165B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959668" y="2157956"/>
            <a:ext cx="695833" cy="576000"/>
          </a:xfrm>
          <a:prstGeom prst="rect">
            <a:avLst/>
          </a:prstGeom>
        </p:spPr>
      </p:pic>
      <p:pic>
        <p:nvPicPr>
          <p:cNvPr id="58" name="Graphic 57" descr="Marker">
            <a:hlinkClick r:id="rId14" action="ppaction://hlinksldjump"/>
            <a:extLst>
              <a:ext uri="{FF2B5EF4-FFF2-40B4-BE49-F238E27FC236}">
                <a16:creationId xmlns:a16="http://schemas.microsoft.com/office/drawing/2014/main" id="{84D59785-AB8B-6C40-8CA8-92967F65FC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445758" y="2101067"/>
            <a:ext cx="695833" cy="576000"/>
          </a:xfrm>
          <a:prstGeom prst="rect">
            <a:avLst/>
          </a:prstGeom>
        </p:spPr>
      </p:pic>
      <p:pic>
        <p:nvPicPr>
          <p:cNvPr id="60" name="Graphic 59" descr="Marker">
            <a:hlinkClick r:id="rId15" action="ppaction://hlinksldjump"/>
            <a:extLst>
              <a:ext uri="{FF2B5EF4-FFF2-40B4-BE49-F238E27FC236}">
                <a16:creationId xmlns:a16="http://schemas.microsoft.com/office/drawing/2014/main" id="{3E94316D-153D-C741-864D-E02C13D9816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875314" y="2689300"/>
            <a:ext cx="695833" cy="576000"/>
          </a:xfrm>
          <a:prstGeom prst="rect">
            <a:avLst/>
          </a:prstGeom>
        </p:spPr>
      </p:pic>
      <p:sp>
        <p:nvSpPr>
          <p:cNvPr id="66" name="Rectangle 65">
            <a:extLst>
              <a:ext uri="{FF2B5EF4-FFF2-40B4-BE49-F238E27FC236}">
                <a16:creationId xmlns:a16="http://schemas.microsoft.com/office/drawing/2014/main" id="{8BEDBADA-5C64-4046-A5FE-A3265E9D957F}"/>
              </a:ext>
            </a:extLst>
          </p:cNvPr>
          <p:cNvSpPr/>
          <p:nvPr/>
        </p:nvSpPr>
        <p:spPr>
          <a:xfrm>
            <a:off x="3666679" y="3998896"/>
            <a:ext cx="52586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dirty="0"/>
              <a:t>Average daily transpiration estimates (mm) for Belgium’s </a:t>
            </a:r>
            <a:r>
              <a:rPr lang="en-US" sz="1200" dirty="0" err="1"/>
              <a:t>Brasschaat</a:t>
            </a:r>
            <a:r>
              <a:rPr lang="en-US" sz="1200" dirty="0"/>
              <a:t> FLUXNET site for the period 2002 to 2012 showing [a] annual variation and [b] seasonality.</a:t>
            </a:r>
            <a:br>
              <a:rPr lang="en-US" sz="1200" dirty="0"/>
            </a:br>
            <a:endParaRPr lang="en-US" sz="1200" dirty="0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5DE2BBA1-3B1A-BA46-BA94-0F72DF86614E}"/>
              </a:ext>
            </a:extLst>
          </p:cNvPr>
          <p:cNvSpPr/>
          <p:nvPr/>
        </p:nvSpPr>
        <p:spPr>
          <a:xfrm>
            <a:off x="9048579" y="3993901"/>
            <a:ext cx="26379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dirty="0"/>
              <a:t>Average daily GPP estimates at </a:t>
            </a:r>
            <a:r>
              <a:rPr lang="en-US" sz="1200" dirty="0" err="1"/>
              <a:t>Brasschaat</a:t>
            </a:r>
            <a:r>
              <a:rPr lang="en-US" sz="1200" dirty="0"/>
              <a:t> for the period 2002 to 2012.</a:t>
            </a:r>
            <a:br>
              <a:rPr lang="en-US" sz="1200" dirty="0"/>
            </a:br>
            <a:endParaRPr lang="en-US" sz="12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D979ACE-E87D-FD44-80B9-D87F273C8B6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705454" y="4428140"/>
            <a:ext cx="2571608" cy="161205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0616F21-DDE1-D64D-A63C-1D53A2CA59A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290935" y="4453143"/>
            <a:ext cx="2576470" cy="160480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195EB55-B223-A84D-A093-E70B361AFF0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036052" y="4458061"/>
            <a:ext cx="2527298" cy="1574181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F53D1A17-4B9B-D04C-87AC-2C79BFC464D0}"/>
              </a:ext>
            </a:extLst>
          </p:cNvPr>
          <p:cNvGrpSpPr/>
          <p:nvPr/>
        </p:nvGrpSpPr>
        <p:grpSpPr>
          <a:xfrm>
            <a:off x="9225744" y="1225005"/>
            <a:ext cx="913821" cy="789568"/>
            <a:chOff x="5392808" y="5573309"/>
            <a:chExt cx="913821" cy="789568"/>
          </a:xfrm>
        </p:grpSpPr>
        <p:sp>
          <p:nvSpPr>
            <p:cNvPr id="44" name="Rectangle 43">
              <a:hlinkClick r:id="rId19" action="ppaction://hlinksldjump"/>
              <a:extLst>
                <a:ext uri="{FF2B5EF4-FFF2-40B4-BE49-F238E27FC236}">
                  <a16:creationId xmlns:a16="http://schemas.microsoft.com/office/drawing/2014/main" id="{F578AF2E-DAED-6940-AF5A-130062732CA4}"/>
                </a:ext>
              </a:extLst>
            </p:cNvPr>
            <p:cNvSpPr/>
            <p:nvPr/>
          </p:nvSpPr>
          <p:spPr>
            <a:xfrm>
              <a:off x="5392808" y="5573309"/>
              <a:ext cx="530915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b="1" dirty="0">
                  <a:ln w="0"/>
                  <a:solidFill>
                    <a:schemeClr val="tx2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Avenir Light" panose="020B0402020203020204" pitchFamily="34" charset="77"/>
                  <a:ea typeface="Meiryo" panose="020B0604030504040204" pitchFamily="34" charset="-128"/>
                </a:rPr>
                <a:t>USA</a:t>
              </a:r>
              <a:endParaRPr lang="en-US" sz="1400" b="1" dirty="0">
                <a:ln w="0"/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45" name="Oval 44">
              <a:hlinkClick r:id="rId20" action="ppaction://hlinksldjump"/>
              <a:extLst>
                <a:ext uri="{FF2B5EF4-FFF2-40B4-BE49-F238E27FC236}">
                  <a16:creationId xmlns:a16="http://schemas.microsoft.com/office/drawing/2014/main" id="{5DCC397C-E126-A84E-968C-E280D2174409}"/>
                </a:ext>
              </a:extLst>
            </p:cNvPr>
            <p:cNvSpPr/>
            <p:nvPr/>
          </p:nvSpPr>
          <p:spPr>
            <a:xfrm>
              <a:off x="5443870" y="5871783"/>
              <a:ext cx="457200" cy="428466"/>
            </a:xfrm>
            <a:prstGeom prst="ellipse">
              <a:avLst/>
            </a:prstGeom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6" name="Graphic 45" descr="Arrow: Straight">
              <a:hlinkClick r:id="rId19" action="ppaction://hlinksldjump"/>
              <a:extLst>
                <a:ext uri="{FF2B5EF4-FFF2-40B4-BE49-F238E27FC236}">
                  <a16:creationId xmlns:a16="http://schemas.microsoft.com/office/drawing/2014/main" id="{FDA50A1C-FF43-F940-8FBF-7486BC3A17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5495510" y="5819585"/>
              <a:ext cx="811119" cy="543292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2" name="Right Triangle 1">
            <a:extLst>
              <a:ext uri="{FF2B5EF4-FFF2-40B4-BE49-F238E27FC236}">
                <a16:creationId xmlns:a16="http://schemas.microsoft.com/office/drawing/2014/main" id="{42FA1DD2-3334-854E-B116-8C226F656C86}"/>
              </a:ext>
            </a:extLst>
          </p:cNvPr>
          <p:cNvSpPr/>
          <p:nvPr/>
        </p:nvSpPr>
        <p:spPr>
          <a:xfrm flipV="1">
            <a:off x="9043935" y="1207015"/>
            <a:ext cx="387448" cy="419163"/>
          </a:xfrm>
          <a:prstGeom prst="rtTriangle">
            <a:avLst/>
          </a:prstGeom>
          <a:solidFill>
            <a:srgbClr val="AAD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8" name="Table 47">
            <a:extLst>
              <a:ext uri="{FF2B5EF4-FFF2-40B4-BE49-F238E27FC236}">
                <a16:creationId xmlns:a16="http://schemas.microsoft.com/office/drawing/2014/main" id="{E94DDD93-4E57-D64D-A933-95534A4F7B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8512052"/>
              </p:ext>
            </p:extLst>
          </p:nvPr>
        </p:nvGraphicFramePr>
        <p:xfrm>
          <a:off x="3753690" y="1261921"/>
          <a:ext cx="2427087" cy="1076623"/>
        </p:xfrm>
        <a:graphic>
          <a:graphicData uri="http://schemas.openxmlformats.org/drawingml/2006/table">
            <a:tbl>
              <a:tblPr firstRow="1" firstCol="1">
                <a:tableStyleId>{BC89EF96-8CEA-46FF-86C4-4CE0E7609802}</a:tableStyleId>
              </a:tblPr>
              <a:tblGrid>
                <a:gridCol w="700984">
                  <a:extLst>
                    <a:ext uri="{9D8B030D-6E8A-4147-A177-3AD203B41FA5}">
                      <a16:colId xmlns:a16="http://schemas.microsoft.com/office/drawing/2014/main" val="471310093"/>
                    </a:ext>
                  </a:extLst>
                </a:gridCol>
                <a:gridCol w="1726103">
                  <a:extLst>
                    <a:ext uri="{9D8B030D-6E8A-4147-A177-3AD203B41FA5}">
                      <a16:colId xmlns:a16="http://schemas.microsoft.com/office/drawing/2014/main" val="3735589240"/>
                    </a:ext>
                  </a:extLst>
                </a:gridCol>
              </a:tblGrid>
              <a:tr h="228747">
                <a:tc>
                  <a:txBody>
                    <a:bodyPr/>
                    <a:lstStyle/>
                    <a:p>
                      <a:pPr marL="0" marR="0" lvl="0" indent="-39600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/>
                        <a:t>“BE-Bra”</a:t>
                      </a:r>
                      <a:endParaRPr lang="en-GB" sz="1200" b="1" dirty="0">
                        <a:solidFill>
                          <a:schemeClr val="tx2"/>
                        </a:solidFill>
                      </a:endParaRPr>
                    </a:p>
                  </a:txBody>
                  <a:tcPr marL="24622" marR="60622" marT="12311" marB="12311" anchor="ctr"/>
                </a:tc>
                <a:tc>
                  <a:txBody>
                    <a:bodyPr/>
                    <a:lstStyle/>
                    <a:p>
                      <a:pPr marL="61200" marR="0" lvl="1" indent="-396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 err="1"/>
                        <a:t>Brasschaat</a:t>
                      </a:r>
                      <a:r>
                        <a:rPr lang="en-GB" sz="1200" dirty="0"/>
                        <a:t>, Belgium</a:t>
                      </a:r>
                      <a:endParaRPr lang="en-GB" sz="1200" b="1" dirty="0"/>
                    </a:p>
                  </a:txBody>
                  <a:tcPr marL="72000" marR="24622" marT="12311" marB="12311" anchor="ctr"/>
                </a:tc>
                <a:extLst>
                  <a:ext uri="{0D108BD9-81ED-4DB2-BD59-A6C34878D82A}">
                    <a16:rowId xmlns:a16="http://schemas.microsoft.com/office/drawing/2014/main" val="1272575304"/>
                  </a:ext>
                </a:extLst>
              </a:tr>
              <a:tr h="228747">
                <a:tc>
                  <a:txBody>
                    <a:bodyPr/>
                    <a:lstStyle/>
                    <a:p>
                      <a:pPr algn="r"/>
                      <a:r>
                        <a:rPr lang="en-GB" sz="1200" b="0" i="1" dirty="0"/>
                        <a:t>Elevation:</a:t>
                      </a:r>
                    </a:p>
                  </a:txBody>
                  <a:tcPr marL="24622" marR="60622" marT="12311" marB="12311" anchor="ctr"/>
                </a:tc>
                <a:tc>
                  <a:txBody>
                    <a:bodyPr/>
                    <a:lstStyle/>
                    <a:p>
                      <a:pPr marL="61200" marR="0" lvl="1" indent="-396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/>
                        <a:t>15 m</a:t>
                      </a:r>
                    </a:p>
                  </a:txBody>
                  <a:tcPr marL="72000" marR="24622" marT="12311" marB="12311" anchor="ctr"/>
                </a:tc>
                <a:extLst>
                  <a:ext uri="{0D108BD9-81ED-4DB2-BD59-A6C34878D82A}">
                    <a16:rowId xmlns:a16="http://schemas.microsoft.com/office/drawing/2014/main" val="3955027454"/>
                  </a:ext>
                </a:extLst>
              </a:tr>
              <a:tr h="228747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1" dirty="0" err="1"/>
                        <a:t>Landuse</a:t>
                      </a:r>
                      <a:r>
                        <a:rPr lang="en-GB" sz="1200" b="0" i="1" dirty="0"/>
                        <a:t>:</a:t>
                      </a:r>
                    </a:p>
                  </a:txBody>
                  <a:tcPr marL="24622" marR="60622" marT="12311" marB="12311" anchor="ctr"/>
                </a:tc>
                <a:tc>
                  <a:txBody>
                    <a:bodyPr/>
                    <a:lstStyle/>
                    <a:p>
                      <a:pPr marL="61200" marR="0" lvl="1" indent="-396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/>
                        <a:t>Mixed</a:t>
                      </a:r>
                    </a:p>
                    <a:p>
                      <a:pPr marL="61200" marR="0" lvl="1" indent="-396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/>
                        <a:t>Forests</a:t>
                      </a:r>
                    </a:p>
                  </a:txBody>
                  <a:tcPr marL="72000" marR="24622" marT="12311" marB="12311" anchor="ctr"/>
                </a:tc>
                <a:extLst>
                  <a:ext uri="{0D108BD9-81ED-4DB2-BD59-A6C34878D82A}">
                    <a16:rowId xmlns:a16="http://schemas.microsoft.com/office/drawing/2014/main" val="1563863061"/>
                  </a:ext>
                </a:extLst>
              </a:tr>
              <a:tr h="228747">
                <a:tc>
                  <a:txBody>
                    <a:bodyPr/>
                    <a:lstStyle/>
                    <a:p>
                      <a:pPr algn="r"/>
                      <a:r>
                        <a:rPr lang="en-GB" sz="1200" b="0" i="1" dirty="0"/>
                        <a:t>Period:</a:t>
                      </a:r>
                    </a:p>
                  </a:txBody>
                  <a:tcPr marL="24622" marR="60622" marT="12311" marB="12311" anchor="ctr"/>
                </a:tc>
                <a:tc>
                  <a:txBody>
                    <a:bodyPr/>
                    <a:lstStyle/>
                    <a:p>
                      <a:pPr marL="61200" marR="0" lvl="1" indent="-396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/>
                        <a:t>2002 - 2012</a:t>
                      </a:r>
                    </a:p>
                  </a:txBody>
                  <a:tcPr marL="72000" marR="24622" marT="12311" marB="12311" anchor="ctr"/>
                </a:tc>
                <a:extLst>
                  <a:ext uri="{0D108BD9-81ED-4DB2-BD59-A6C34878D82A}">
                    <a16:rowId xmlns:a16="http://schemas.microsoft.com/office/drawing/2014/main" val="2537998731"/>
                  </a:ext>
                </a:extLst>
              </a:tr>
            </a:tbl>
          </a:graphicData>
        </a:graphic>
      </p:graphicFrame>
      <p:pic>
        <p:nvPicPr>
          <p:cNvPr id="49" name="Graphic 48" descr="Head with gears">
            <a:extLst>
              <a:ext uri="{FF2B5EF4-FFF2-40B4-BE49-F238E27FC236}">
                <a16:creationId xmlns:a16="http://schemas.microsoft.com/office/drawing/2014/main" id="{3398D644-4D6B-B842-A1FE-E6C919D2A2F4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6415280" y="2276994"/>
            <a:ext cx="286477" cy="286477"/>
          </a:xfrm>
          <a:prstGeom prst="rect">
            <a:avLst/>
          </a:prstGeom>
        </p:spPr>
      </p:pic>
      <p:pic>
        <p:nvPicPr>
          <p:cNvPr id="55" name="Graphic 54" descr="Close">
            <a:extLst>
              <a:ext uri="{FF2B5EF4-FFF2-40B4-BE49-F238E27FC236}">
                <a16:creationId xmlns:a16="http://schemas.microsoft.com/office/drawing/2014/main" id="{BD5281C1-1DF5-1346-8929-D77471B367F3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6431148" y="1331009"/>
            <a:ext cx="276999" cy="276999"/>
          </a:xfrm>
          <a:prstGeom prst="rect">
            <a:avLst/>
          </a:prstGeom>
        </p:spPr>
      </p:pic>
      <p:pic>
        <p:nvPicPr>
          <p:cNvPr id="59" name="Graphic 58" descr="Lightbulb">
            <a:extLst>
              <a:ext uri="{FF2B5EF4-FFF2-40B4-BE49-F238E27FC236}">
                <a16:creationId xmlns:a16="http://schemas.microsoft.com/office/drawing/2014/main" id="{F69DFB97-8D40-D448-B514-75A30368E510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6403017" y="1803253"/>
            <a:ext cx="276999" cy="276999"/>
          </a:xfrm>
          <a:prstGeom prst="rect">
            <a:avLst/>
          </a:prstGeom>
        </p:spPr>
      </p:pic>
      <p:sp>
        <p:nvSpPr>
          <p:cNvPr id="62" name="Rectangle 61">
            <a:extLst>
              <a:ext uri="{FF2B5EF4-FFF2-40B4-BE49-F238E27FC236}">
                <a16:creationId xmlns:a16="http://schemas.microsoft.com/office/drawing/2014/main" id="{00E00205-6CA8-A44B-A063-E7C730D69D3C}"/>
              </a:ext>
            </a:extLst>
          </p:cNvPr>
          <p:cNvSpPr/>
          <p:nvPr/>
        </p:nvSpPr>
        <p:spPr>
          <a:xfrm>
            <a:off x="6729734" y="1682525"/>
            <a:ext cx="198644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/>
              <a:t>Re-run model and assess input </a:t>
            </a:r>
            <a:br>
              <a:rPr lang="en-US" sz="1100" dirty="0"/>
            </a:br>
            <a:r>
              <a:rPr lang="en-US" sz="1100" dirty="0"/>
              <a:t>data for suitability.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9A69CF52-4034-DA49-B76A-F3BFDC111262}"/>
              </a:ext>
            </a:extLst>
          </p:cNvPr>
          <p:cNvSpPr/>
          <p:nvPr/>
        </p:nvSpPr>
        <p:spPr>
          <a:xfrm>
            <a:off x="6710278" y="1240423"/>
            <a:ext cx="175240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/>
              <a:t>Initial Transpiration &amp; GPP </a:t>
            </a:r>
            <a:br>
              <a:rPr lang="en-US" sz="1100" dirty="0"/>
            </a:br>
            <a:r>
              <a:rPr lang="en-US" sz="1100" dirty="0"/>
              <a:t>calculations failed. 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A065EC7C-1818-F34A-9472-4F749B71C6FF}"/>
              </a:ext>
            </a:extLst>
          </p:cNvPr>
          <p:cNvSpPr/>
          <p:nvPr/>
        </p:nvSpPr>
        <p:spPr>
          <a:xfrm>
            <a:off x="6702766" y="2225689"/>
            <a:ext cx="213071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/>
              <a:t>Transpiration and GPP cannot be </a:t>
            </a:r>
            <a:br>
              <a:rPr lang="en-US" sz="1100" dirty="0"/>
            </a:br>
            <a:r>
              <a:rPr lang="en-US" sz="1100" dirty="0"/>
              <a:t>assessed. Failed model run.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6C3E0C01-CCB8-0143-935C-CE249FF90D5E}"/>
              </a:ext>
            </a:extLst>
          </p:cNvPr>
          <p:cNvSpPr/>
          <p:nvPr/>
        </p:nvSpPr>
        <p:spPr>
          <a:xfrm>
            <a:off x="3651687" y="864422"/>
            <a:ext cx="5281394" cy="26372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Site Information</a:t>
            </a:r>
          </a:p>
        </p:txBody>
      </p:sp>
      <p:pic>
        <p:nvPicPr>
          <p:cNvPr id="72" name="Graphic 71" descr="Warning">
            <a:extLst>
              <a:ext uri="{FF2B5EF4-FFF2-40B4-BE49-F238E27FC236}">
                <a16:creationId xmlns:a16="http://schemas.microsoft.com/office/drawing/2014/main" id="{BA17EB46-D59F-5443-B348-89371A2D8DF9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6422884" y="2754850"/>
            <a:ext cx="286477" cy="286477"/>
          </a:xfrm>
          <a:prstGeom prst="rect">
            <a:avLst/>
          </a:prstGeom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13EDFB21-3930-BD41-88C1-682E0AE4CF4D}"/>
              </a:ext>
            </a:extLst>
          </p:cNvPr>
          <p:cNvSpPr/>
          <p:nvPr/>
        </p:nvSpPr>
        <p:spPr>
          <a:xfrm>
            <a:off x="6710279" y="2704145"/>
            <a:ext cx="215712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Data missing. Possible error occurred in PPFD calculation.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C6E8B6EE-AB67-5540-9138-DA1314CA26C8}"/>
              </a:ext>
            </a:extLst>
          </p:cNvPr>
          <p:cNvSpPr/>
          <p:nvPr/>
        </p:nvSpPr>
        <p:spPr>
          <a:xfrm>
            <a:off x="3753689" y="2435689"/>
            <a:ext cx="2427087" cy="86862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4" name="Graphic 73" descr="Deciduous tree">
            <a:extLst>
              <a:ext uri="{FF2B5EF4-FFF2-40B4-BE49-F238E27FC236}">
                <a16:creationId xmlns:a16="http://schemas.microsoft.com/office/drawing/2014/main" id="{3792C35C-180F-494F-BAC7-EBF60875E9F6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3911449" y="2506994"/>
            <a:ext cx="360000" cy="360000"/>
          </a:xfrm>
          <a:prstGeom prst="rect">
            <a:avLst/>
          </a:prstGeom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A9388CB1-E2FA-4C44-8235-3120AC116488}"/>
              </a:ext>
            </a:extLst>
          </p:cNvPr>
          <p:cNvSpPr/>
          <p:nvPr/>
        </p:nvSpPr>
        <p:spPr>
          <a:xfrm>
            <a:off x="4325077" y="2579683"/>
            <a:ext cx="162897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GPP: 		 </a:t>
            </a:r>
            <a:r>
              <a:rPr lang="en-US" sz="1200" b="1" dirty="0"/>
              <a:t>ERROR</a:t>
            </a:r>
          </a:p>
        </p:txBody>
      </p:sp>
      <p:pic>
        <p:nvPicPr>
          <p:cNvPr id="76" name="Graphic 75" descr="Watering pot">
            <a:extLst>
              <a:ext uri="{FF2B5EF4-FFF2-40B4-BE49-F238E27FC236}">
                <a16:creationId xmlns:a16="http://schemas.microsoft.com/office/drawing/2014/main" id="{C4A8251D-93DD-FA40-8B54-B312EC1001C6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96DAC541-7B7A-43D3-8B79-37D633B846F1}">
                <asvg:svgBlip xmlns:asvg="http://schemas.microsoft.com/office/drawing/2016/SVG/main" r:embed="rId34"/>
              </a:ext>
            </a:extLst>
          </a:blip>
          <a:stretch>
            <a:fillRect/>
          </a:stretch>
        </p:blipFill>
        <p:spPr>
          <a:xfrm>
            <a:off x="3923144" y="2855292"/>
            <a:ext cx="360000" cy="360000"/>
          </a:xfrm>
          <a:prstGeom prst="rect">
            <a:avLst/>
          </a:prstGeom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E6EEE9B5-B8AF-BF42-A2A0-7773DA838E1C}"/>
              </a:ext>
            </a:extLst>
          </p:cNvPr>
          <p:cNvSpPr/>
          <p:nvPr/>
        </p:nvSpPr>
        <p:spPr>
          <a:xfrm>
            <a:off x="4302484" y="2898887"/>
            <a:ext cx="164808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Transpiration:   </a:t>
            </a:r>
            <a:r>
              <a:rPr lang="en-US" sz="1200" b="1" dirty="0"/>
              <a:t>ERROR</a:t>
            </a:r>
          </a:p>
        </p:txBody>
      </p:sp>
      <p:sp>
        <p:nvSpPr>
          <p:cNvPr id="64" name="Rectangle 63">
            <a:hlinkClick r:id="rId35" action="ppaction://hlinksldjump"/>
            <a:extLst>
              <a:ext uri="{FF2B5EF4-FFF2-40B4-BE49-F238E27FC236}">
                <a16:creationId xmlns:a16="http://schemas.microsoft.com/office/drawing/2014/main" id="{27ADD1D0-8653-EC44-827F-BAF94D7504B9}"/>
              </a:ext>
            </a:extLst>
          </p:cNvPr>
          <p:cNvSpPr/>
          <p:nvPr/>
        </p:nvSpPr>
        <p:spPr>
          <a:xfrm>
            <a:off x="642096" y="2499367"/>
            <a:ext cx="16957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Invisible Water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40DA7B70-B066-DA48-BD4F-73EC3AE8E9BD}"/>
              </a:ext>
            </a:extLst>
          </p:cNvPr>
          <p:cNvSpPr/>
          <p:nvPr/>
        </p:nvSpPr>
        <p:spPr>
          <a:xfrm>
            <a:off x="642096" y="3207253"/>
            <a:ext cx="20484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Today’s ET Models</a:t>
            </a:r>
          </a:p>
        </p:txBody>
      </p:sp>
      <p:sp>
        <p:nvSpPr>
          <p:cNvPr id="80" name="Rectangle 79">
            <a:hlinkClick r:id="rId20" action="ppaction://hlinksldjump"/>
            <a:extLst>
              <a:ext uri="{FF2B5EF4-FFF2-40B4-BE49-F238E27FC236}">
                <a16:creationId xmlns:a16="http://schemas.microsoft.com/office/drawing/2014/main" id="{44335340-4E64-3F4F-AFCF-4200E455D851}"/>
              </a:ext>
            </a:extLst>
          </p:cNvPr>
          <p:cNvSpPr/>
          <p:nvPr/>
        </p:nvSpPr>
        <p:spPr>
          <a:xfrm>
            <a:off x="642096" y="5318847"/>
            <a:ext cx="2140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Learn More</a:t>
            </a:r>
          </a:p>
        </p:txBody>
      </p:sp>
      <p:sp>
        <p:nvSpPr>
          <p:cNvPr id="81" name="Rectangle 80">
            <a:hlinkClick r:id="rId20" action="ppaction://hlinksldjump"/>
            <a:extLst>
              <a:ext uri="{FF2B5EF4-FFF2-40B4-BE49-F238E27FC236}">
                <a16:creationId xmlns:a16="http://schemas.microsoft.com/office/drawing/2014/main" id="{1B9F26CA-A046-9449-8FE1-14DB0BBE58AB}"/>
              </a:ext>
            </a:extLst>
          </p:cNvPr>
          <p:cNvSpPr/>
          <p:nvPr/>
        </p:nvSpPr>
        <p:spPr>
          <a:xfrm>
            <a:off x="133344" y="5217685"/>
            <a:ext cx="7138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>
                    <a:alpha val="8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05</a:t>
            </a:r>
          </a:p>
        </p:txBody>
      </p:sp>
      <p:sp>
        <p:nvSpPr>
          <p:cNvPr id="82" name="Rectangle 81">
            <a:hlinkClick r:id="rId35" action="ppaction://hlinksldjump"/>
            <a:extLst>
              <a:ext uri="{FF2B5EF4-FFF2-40B4-BE49-F238E27FC236}">
                <a16:creationId xmlns:a16="http://schemas.microsoft.com/office/drawing/2014/main" id="{6178D2E6-5353-5045-B0D1-780C4C28435F}"/>
              </a:ext>
            </a:extLst>
          </p:cNvPr>
          <p:cNvSpPr/>
          <p:nvPr/>
        </p:nvSpPr>
        <p:spPr>
          <a:xfrm>
            <a:off x="133344" y="2400260"/>
            <a:ext cx="7138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>
                    <a:alpha val="8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01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E3BA9A33-052C-BA4D-9957-CA4D3A6DD8A6}"/>
              </a:ext>
            </a:extLst>
          </p:cNvPr>
          <p:cNvSpPr/>
          <p:nvPr/>
        </p:nvSpPr>
        <p:spPr>
          <a:xfrm>
            <a:off x="133344" y="3102276"/>
            <a:ext cx="7138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>
                    <a:alpha val="8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02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31DD2C87-1D62-B745-99E0-B25394C094F9}"/>
              </a:ext>
            </a:extLst>
          </p:cNvPr>
          <p:cNvSpPr/>
          <p:nvPr/>
        </p:nvSpPr>
        <p:spPr>
          <a:xfrm>
            <a:off x="591166" y="71204"/>
            <a:ext cx="231063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tx2">
                    <a:alpha val="2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Alison Prior &amp; </a:t>
            </a:r>
            <a:br>
              <a:rPr lang="en-US" sz="1600" dirty="0">
                <a:solidFill>
                  <a:schemeClr val="tx2">
                    <a:alpha val="2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600" dirty="0">
                <a:solidFill>
                  <a:schemeClr val="tx2">
                    <a:alpha val="2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Prof. Iain-Colin Prentice</a:t>
            </a:r>
          </a:p>
        </p:txBody>
      </p:sp>
      <p:sp>
        <p:nvSpPr>
          <p:cNvPr id="85" name="Rectangle 84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A8FCC98D-B597-B14F-A8B5-7A3EE8132B23}"/>
              </a:ext>
            </a:extLst>
          </p:cNvPr>
          <p:cNvSpPr/>
          <p:nvPr/>
        </p:nvSpPr>
        <p:spPr>
          <a:xfrm>
            <a:off x="155562" y="976866"/>
            <a:ext cx="325904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>
                    <a:alpha val="2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Coupling the Carbon </a:t>
            </a:r>
            <a:br>
              <a:rPr lang="en-US" sz="2400" dirty="0">
                <a:solidFill>
                  <a:schemeClr val="bg1">
                    <a:alpha val="2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400" dirty="0">
                <a:solidFill>
                  <a:schemeClr val="bg1">
                    <a:alpha val="2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&amp; Water Cycles</a:t>
            </a:r>
          </a:p>
        </p:txBody>
      </p:sp>
      <p:sp>
        <p:nvSpPr>
          <p:cNvPr id="86" name="Rectangle 85">
            <a:hlinkClick r:id="rId36" action="ppaction://hlinksldjump"/>
            <a:extLst>
              <a:ext uri="{FF2B5EF4-FFF2-40B4-BE49-F238E27FC236}">
                <a16:creationId xmlns:a16="http://schemas.microsoft.com/office/drawing/2014/main" id="{FB11D417-75E9-994D-8C94-91916E4A0940}"/>
              </a:ext>
            </a:extLst>
          </p:cNvPr>
          <p:cNvSpPr/>
          <p:nvPr/>
        </p:nvSpPr>
        <p:spPr>
          <a:xfrm>
            <a:off x="642096" y="3909269"/>
            <a:ext cx="24048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Plant Perspective</a:t>
            </a:r>
          </a:p>
        </p:txBody>
      </p:sp>
      <p:sp>
        <p:nvSpPr>
          <p:cNvPr id="87" name="Rectangle 86">
            <a:hlinkClick r:id="rId36" action="ppaction://hlinksldjump"/>
            <a:extLst>
              <a:ext uri="{FF2B5EF4-FFF2-40B4-BE49-F238E27FC236}">
                <a16:creationId xmlns:a16="http://schemas.microsoft.com/office/drawing/2014/main" id="{C5DC221E-9884-8648-8F8E-18EC135439C2}"/>
              </a:ext>
            </a:extLst>
          </p:cNvPr>
          <p:cNvSpPr/>
          <p:nvPr/>
        </p:nvSpPr>
        <p:spPr>
          <a:xfrm>
            <a:off x="133344" y="3808104"/>
            <a:ext cx="7138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>
                    <a:alpha val="8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03</a:t>
            </a:r>
          </a:p>
        </p:txBody>
      </p:sp>
      <p:sp>
        <p:nvSpPr>
          <p:cNvPr id="88" name="Rectangle 87">
            <a:hlinkClick r:id="rId37" action="ppaction://hlinksldjump"/>
            <a:extLst>
              <a:ext uri="{FF2B5EF4-FFF2-40B4-BE49-F238E27FC236}">
                <a16:creationId xmlns:a16="http://schemas.microsoft.com/office/drawing/2014/main" id="{3A4DB494-E078-A541-BACC-85D7F0B75117}"/>
              </a:ext>
            </a:extLst>
          </p:cNvPr>
          <p:cNvSpPr/>
          <p:nvPr/>
        </p:nvSpPr>
        <p:spPr>
          <a:xfrm>
            <a:off x="642096" y="4616993"/>
            <a:ext cx="18085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Initial Results</a:t>
            </a:r>
          </a:p>
        </p:txBody>
      </p:sp>
      <p:sp>
        <p:nvSpPr>
          <p:cNvPr id="89" name="Rectangle 88">
            <a:hlinkClick r:id="rId37" action="ppaction://hlinksldjump"/>
            <a:extLst>
              <a:ext uri="{FF2B5EF4-FFF2-40B4-BE49-F238E27FC236}">
                <a16:creationId xmlns:a16="http://schemas.microsoft.com/office/drawing/2014/main" id="{1B4506D0-4854-B941-830D-1676B7DDA5EC}"/>
              </a:ext>
            </a:extLst>
          </p:cNvPr>
          <p:cNvSpPr/>
          <p:nvPr/>
        </p:nvSpPr>
        <p:spPr>
          <a:xfrm>
            <a:off x="133344" y="4512016"/>
            <a:ext cx="7138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04</a:t>
            </a:r>
          </a:p>
        </p:txBody>
      </p:sp>
    </p:spTree>
    <p:extLst>
      <p:ext uri="{BB962C8B-B14F-4D97-AF65-F5344CB8AC3E}">
        <p14:creationId xmlns:p14="http://schemas.microsoft.com/office/powerpoint/2010/main" val="220663972"/>
      </p:ext>
    </p:extLst>
  </p:cSld>
  <p:clrMapOvr>
    <a:masterClrMapping/>
  </p:clrMapOvr>
</p:sld>
</file>

<file path=ppt/theme/theme1.xml><?xml version="1.0" encoding="utf-8"?>
<a:theme xmlns:a="http://schemas.openxmlformats.org/drawingml/2006/main" name="Frame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7549</TotalTime>
  <Words>1743</Words>
  <Application>Microsoft Macintosh PowerPoint</Application>
  <PresentationFormat>Widescreen</PresentationFormat>
  <Paragraphs>483</Paragraphs>
  <Slides>18</Slides>
  <Notes>18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Avenir Black</vt:lpstr>
      <vt:lpstr>Avenir Book</vt:lpstr>
      <vt:lpstr>Avenir Light</vt:lpstr>
      <vt:lpstr>Calibri</vt:lpstr>
      <vt:lpstr>Cambria Math</vt:lpstr>
      <vt:lpstr>Corbel</vt:lpstr>
      <vt:lpstr>Roboto</vt:lpstr>
      <vt:lpstr>Tahoma</vt:lpstr>
      <vt:lpstr>Wingdings 2</vt:lpstr>
      <vt:lpstr>Frame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Coupling the Carbon &amp; Water Cycles</dc:title>
  <dc:creator>Alison Prior</dc:creator>
  <cp:lastModifiedBy>Alison Prior</cp:lastModifiedBy>
  <cp:revision>139</cp:revision>
  <dcterms:created xsi:type="dcterms:W3CDTF">2019-04-03T09:05:37Z</dcterms:created>
  <dcterms:modified xsi:type="dcterms:W3CDTF">2019-04-23T12:06:53Z</dcterms:modified>
</cp:coreProperties>
</file>