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29" r:id="rId2"/>
    <p:sldId id="656" r:id="rId3"/>
    <p:sldId id="668" r:id="rId4"/>
    <p:sldId id="669" r:id="rId5"/>
    <p:sldId id="660" r:id="rId6"/>
    <p:sldId id="661" r:id="rId7"/>
    <p:sldId id="664" r:id="rId8"/>
    <p:sldId id="663" r:id="rId9"/>
    <p:sldId id="665" r:id="rId10"/>
    <p:sldId id="667" r:id="rId11"/>
    <p:sldId id="666" r:id="rId12"/>
    <p:sldId id="68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000"/>
    <a:srgbClr val="C2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87292" autoAdjust="0"/>
  </p:normalViewPr>
  <p:slideViewPr>
    <p:cSldViewPr snapToGrid="0" snapToObjects="1">
      <p:cViewPr varScale="1">
        <p:scale>
          <a:sx n="87" d="100"/>
          <a:sy n="87" d="100"/>
        </p:scale>
        <p:origin x="8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95CB5-27C3-FF40-8FA0-FB390CE08ADE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D913F-D9EC-B942-8D6E-CF02D2F81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9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7AF47-4E61-8D46-A531-914A7FC434EB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3EC1F-E833-F541-B753-3E4EEB55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52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4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2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3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 order to assess the impact of the MJO on aerosols in the model simulations as well in </a:t>
            </a:r>
            <a:r>
              <a:rPr lang="en-GB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CAMSira</a:t>
            </a:r>
            <a:r>
              <a:rPr lang="en-GB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, composites of dust and carbonaceous optical thickness anomalies, relative to the model climatology,  have been produced when the active phase of the MJO is located over the Indian Ocean (Phases  2 and 3, see Wheeler and Hendon (2004) for the definition of MJO phases), Maritime Continent (Phases 4 and 5), western North Pacific (Phases 6 and 7) and western Hemisphere (Phase 8 and 1).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3EC1F-E833-F541-B753-3E4EEB556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3EC1F-E833-F541-B753-3E4EEB556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4639"/>
            <a:ext cx="7859216" cy="70672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27584" y="1385455"/>
            <a:ext cx="7859216" cy="4629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3001" y="6181724"/>
            <a:ext cx="815740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4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34258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08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6091" y="6181724"/>
            <a:ext cx="8157407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14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211138" y="762000"/>
            <a:ext cx="87264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14300"/>
            <a:ext cx="8429625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0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200">
                <a:solidFill>
                  <a:srgbClr val="064E8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5036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626" indent="-202554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698" indent="-202554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770" indent="-202554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842" indent="-202554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025" y="1260629"/>
            <a:ext cx="8031950" cy="478506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56026" y="381517"/>
            <a:ext cx="5880286" cy="64325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98C28"/>
                </a:solidFill>
              </a:defRPr>
            </a:lvl1pPr>
          </a:lstStyle>
          <a:p>
            <a:r>
              <a:rPr lang="de-AT" dirty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6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bluesideba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53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2633"/>
            <a:ext cx="5937866" cy="6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0" r:id="rId4"/>
    <p:sldLayoutId id="2147483671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Helvetic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Benedetti@ecwmf.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5641-D6CC-46F5-97BD-4F74E2686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897380"/>
            <a:ext cx="7342584" cy="1705501"/>
          </a:xfrm>
        </p:spPr>
        <p:txBody>
          <a:bodyPr>
            <a:noAutofit/>
          </a:bodyPr>
          <a:lstStyle/>
          <a:p>
            <a:r>
              <a:rPr lang="en-GB" sz="2800" dirty="0"/>
              <a:t>The impact of biomass burning emissions on sub-seasonal prediction: a study</a:t>
            </a:r>
            <a:br>
              <a:rPr lang="en-GB" sz="2800" dirty="0"/>
            </a:br>
            <a:r>
              <a:rPr lang="en-GB" sz="2800" dirty="0"/>
              <a:t>using the ECMWF’s coupled Ensemble Prediction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C2C23-150E-4E9A-B3AD-A047C85B7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680" y="3886200"/>
            <a:ext cx="6491028" cy="1752600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rgbClr val="00B0F0"/>
                </a:solidFill>
              </a:rPr>
              <a:t>Angela Benedetti, Frédéric </a:t>
            </a:r>
            <a:r>
              <a:rPr lang="en-GB" sz="2200" dirty="0" err="1">
                <a:solidFill>
                  <a:srgbClr val="00B0F0"/>
                </a:solidFill>
              </a:rPr>
              <a:t>Vitart</a:t>
            </a:r>
            <a:r>
              <a:rPr lang="en-GB" sz="2200" dirty="0">
                <a:solidFill>
                  <a:srgbClr val="00B0F0"/>
                </a:solidFill>
              </a:rPr>
              <a:t>, Francesca Di Giuseppe and Rossana </a:t>
            </a:r>
            <a:r>
              <a:rPr lang="en-GB" sz="2200" dirty="0" err="1">
                <a:solidFill>
                  <a:srgbClr val="00B0F0"/>
                </a:solidFill>
              </a:rPr>
              <a:t>Dragani</a:t>
            </a:r>
            <a:endParaRPr lang="en-GB" sz="22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1B279-333B-4C75-95E6-F8CDB7104499}"/>
              </a:ext>
            </a:extLst>
          </p:cNvPr>
          <p:cNvSpPr txBox="1"/>
          <p:nvPr/>
        </p:nvSpPr>
        <p:spPr>
          <a:xfrm>
            <a:off x="715108" y="5732585"/>
            <a:ext cx="440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EGU session AS.1.7, Thursday, 11 April 2019</a:t>
            </a:r>
          </a:p>
        </p:txBody>
      </p:sp>
    </p:spTree>
    <p:extLst>
      <p:ext uri="{BB962C8B-B14F-4D97-AF65-F5344CB8AC3E}">
        <p14:creationId xmlns:p14="http://schemas.microsoft.com/office/powerpoint/2010/main" val="46675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6024" y="954951"/>
            <a:ext cx="8130775" cy="4785064"/>
          </a:xfrm>
        </p:spPr>
        <p:txBody>
          <a:bodyPr>
            <a:normAutofit/>
          </a:bodyPr>
          <a:lstStyle/>
          <a:p>
            <a:pPr marL="171450" indent="-171450" defTabSz="45720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further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experiment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coupled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EPS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system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was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designed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understand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role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interactive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prognostic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biomass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burning</a:t>
            </a:r>
            <a:endParaRPr lang="de-CH" sz="13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1450" indent="-171450" defTabSz="45720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Same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set-up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as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previous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runs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using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interactive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prognostic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aerosols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start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date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May 1 </a:t>
            </a:r>
          </a:p>
          <a:p>
            <a:pPr marL="171450" indent="-171450" defTabSz="45720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Control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run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with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Tegen</a:t>
            </a:r>
            <a:r>
              <a:rPr lang="de-CH" sz="1300" b="0" dirty="0">
                <a:solidFill>
                  <a:srgbClr val="002060"/>
                </a:solidFill>
                <a:latin typeface="Arial"/>
                <a:cs typeface="Arial"/>
              </a:rPr>
              <a:t> at al (1997) </a:t>
            </a:r>
            <a:r>
              <a:rPr lang="de-CH" sz="1300" b="0" dirty="0" err="1">
                <a:solidFill>
                  <a:srgbClr val="002060"/>
                </a:solidFill>
                <a:latin typeface="Arial"/>
                <a:cs typeface="Arial"/>
              </a:rPr>
              <a:t>climatology</a:t>
            </a:r>
            <a:endParaRPr lang="de-CH" sz="1300" b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71450" indent="-171450" defTabSz="45720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All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emissions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from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wildfires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were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set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to</a:t>
            </a:r>
            <a:r>
              <a:rPr lang="de-CH" sz="1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de-CH" sz="1300" dirty="0" err="1">
                <a:solidFill>
                  <a:srgbClr val="002060"/>
                </a:solidFill>
                <a:latin typeface="Arial"/>
                <a:cs typeface="Arial"/>
              </a:rPr>
              <a:t>zero</a:t>
            </a:r>
            <a:endParaRPr lang="de-CH" sz="13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1720016" y="173899"/>
            <a:ext cx="5880286" cy="643252"/>
          </a:xfrm>
        </p:spPr>
        <p:txBody>
          <a:bodyPr>
            <a:normAutofit fontScale="90000"/>
          </a:bodyPr>
          <a:lstStyle/>
          <a:p>
            <a:r>
              <a:rPr lang="de-CH" sz="2600" dirty="0" err="1">
                <a:solidFill>
                  <a:srgbClr val="064E83"/>
                </a:solidFill>
              </a:rPr>
              <a:t>Sensitivity</a:t>
            </a:r>
            <a:r>
              <a:rPr lang="de-CH" sz="2600" dirty="0">
                <a:solidFill>
                  <a:srgbClr val="064E83"/>
                </a:solidFill>
              </a:rPr>
              <a:t> </a:t>
            </a:r>
            <a:r>
              <a:rPr lang="de-CH" sz="2600" dirty="0" err="1">
                <a:solidFill>
                  <a:srgbClr val="064E83"/>
                </a:solidFill>
              </a:rPr>
              <a:t>to</a:t>
            </a:r>
            <a:r>
              <a:rPr lang="de-CH" sz="2600" dirty="0">
                <a:solidFill>
                  <a:srgbClr val="064E83"/>
                </a:solidFill>
              </a:rPr>
              <a:t> </a:t>
            </a:r>
            <a:r>
              <a:rPr lang="de-CH" sz="2600" dirty="0" err="1">
                <a:solidFill>
                  <a:srgbClr val="064E83"/>
                </a:solidFill>
              </a:rPr>
              <a:t>biomass</a:t>
            </a:r>
            <a:r>
              <a:rPr lang="de-CH" sz="2600" dirty="0">
                <a:solidFill>
                  <a:srgbClr val="064E83"/>
                </a:solidFill>
              </a:rPr>
              <a:t> </a:t>
            </a:r>
            <a:r>
              <a:rPr lang="de-CH" sz="2600" dirty="0" err="1">
                <a:solidFill>
                  <a:srgbClr val="064E83"/>
                </a:solidFill>
              </a:rPr>
              <a:t>burning</a:t>
            </a:r>
            <a:r>
              <a:rPr lang="de-CH" sz="2600" dirty="0">
                <a:solidFill>
                  <a:srgbClr val="064E83"/>
                </a:solidFill>
              </a:rPr>
              <a:t> </a:t>
            </a:r>
            <a:r>
              <a:rPr lang="de-CH" sz="2600" dirty="0" err="1">
                <a:solidFill>
                  <a:srgbClr val="064E83"/>
                </a:solidFill>
              </a:rPr>
              <a:t>aerosols</a:t>
            </a:r>
            <a:endParaRPr lang="de-CH" sz="2600" dirty="0">
              <a:solidFill>
                <a:srgbClr val="064E8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083CF-F7ED-42E5-B479-5510B2AF6E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0" r="16297" b="2862"/>
          <a:stretch/>
        </p:blipFill>
        <p:spPr>
          <a:xfrm>
            <a:off x="790062" y="2322134"/>
            <a:ext cx="3253284" cy="400991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D3B4313-DD05-4F7E-B275-C14E55BE5A08}"/>
              </a:ext>
            </a:extLst>
          </p:cNvPr>
          <p:cNvSpPr/>
          <p:nvPr/>
        </p:nvSpPr>
        <p:spPr>
          <a:xfrm>
            <a:off x="4245556" y="6015615"/>
            <a:ext cx="310750" cy="194481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1ED2F7-75CF-4DD4-A809-1CA56754A7A8}"/>
              </a:ext>
            </a:extLst>
          </p:cNvPr>
          <p:cNvSpPr/>
          <p:nvPr/>
        </p:nvSpPr>
        <p:spPr>
          <a:xfrm>
            <a:off x="4212505" y="5431321"/>
            <a:ext cx="310750" cy="245965"/>
          </a:xfrm>
          <a:prstGeom prst="ellipse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7342AD-9A0C-4961-B21F-12C5695E774F}"/>
              </a:ext>
            </a:extLst>
          </p:cNvPr>
          <p:cNvSpPr/>
          <p:nvPr/>
        </p:nvSpPr>
        <p:spPr>
          <a:xfrm>
            <a:off x="6199970" y="5431321"/>
            <a:ext cx="310999" cy="20296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FAA6AE8-69EF-4C5E-9651-25D11FFA8A51}"/>
              </a:ext>
            </a:extLst>
          </p:cNvPr>
          <p:cNvSpPr/>
          <p:nvPr/>
        </p:nvSpPr>
        <p:spPr>
          <a:xfrm>
            <a:off x="6138642" y="5993173"/>
            <a:ext cx="385720" cy="247102"/>
          </a:xfrm>
          <a:prstGeom prst="ellipse">
            <a:avLst/>
          </a:prstGeom>
          <a:solidFill>
            <a:srgbClr val="CD01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3E6BF-3119-4B43-B0A8-69CDD6033356}"/>
              </a:ext>
            </a:extLst>
          </p:cNvPr>
          <p:cNvSpPr txBox="1"/>
          <p:nvPr/>
        </p:nvSpPr>
        <p:spPr>
          <a:xfrm>
            <a:off x="4631276" y="5808833"/>
            <a:ext cx="12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Positive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Non significant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A5B9C-4B78-480C-99D0-63FE2D25795A}"/>
              </a:ext>
            </a:extLst>
          </p:cNvPr>
          <p:cNvSpPr txBox="1"/>
          <p:nvPr/>
        </p:nvSpPr>
        <p:spPr>
          <a:xfrm>
            <a:off x="4660159" y="5228380"/>
            <a:ext cx="98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Positive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 significant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2E08B-AF9C-453B-A41A-7D1719929B6A}"/>
              </a:ext>
            </a:extLst>
          </p:cNvPr>
          <p:cNvSpPr txBox="1"/>
          <p:nvPr/>
        </p:nvSpPr>
        <p:spPr>
          <a:xfrm>
            <a:off x="6833431" y="5285169"/>
            <a:ext cx="12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Negative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Non significant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84F6F-238F-4091-A8C9-392DB35D0D89}"/>
              </a:ext>
            </a:extLst>
          </p:cNvPr>
          <p:cNvSpPr txBox="1"/>
          <p:nvPr/>
        </p:nvSpPr>
        <p:spPr>
          <a:xfrm>
            <a:off x="6788771" y="5846743"/>
            <a:ext cx="9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Negative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significant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6F413-A624-4459-A5AB-3680618FF052}"/>
              </a:ext>
            </a:extLst>
          </p:cNvPr>
          <p:cNvSpPr txBox="1"/>
          <p:nvPr/>
        </p:nvSpPr>
        <p:spPr>
          <a:xfrm>
            <a:off x="4021156" y="2344168"/>
            <a:ext cx="3613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Scores for West Africa (15N 0S 10W 10E)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5AD69-10B7-468D-BCF7-688F75BBE70D}"/>
              </a:ext>
            </a:extLst>
          </p:cNvPr>
          <p:cNvSpPr txBox="1"/>
          <p:nvPr/>
        </p:nvSpPr>
        <p:spPr>
          <a:xfrm>
            <a:off x="4093682" y="3059902"/>
            <a:ext cx="4921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/>
                </a:solidFill>
              </a:rPr>
              <a:t>Some key variables </a:t>
            </a:r>
            <a:r>
              <a:rPr lang="en-GB" sz="1600" dirty="0">
                <a:solidFill>
                  <a:schemeClr val="tx2"/>
                </a:solidFill>
              </a:rPr>
              <a:t>such as SST, surface temperature, total precipitation and lower-level winds are </a:t>
            </a:r>
            <a:r>
              <a:rPr lang="en-GB" sz="1600" b="1" dirty="0">
                <a:solidFill>
                  <a:schemeClr val="tx2"/>
                </a:solidFill>
              </a:rPr>
              <a:t>significantly degraded </a:t>
            </a:r>
            <a:r>
              <a:rPr lang="en-GB" sz="1600" dirty="0">
                <a:solidFill>
                  <a:schemeClr val="tx2"/>
                </a:solidFill>
              </a:rPr>
              <a:t>when biomass burning  aerosols are not included in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</a:rPr>
              <a:t>The global impact is less severe due to the spatial distribution of the biomass burning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33FEF-063D-4139-8670-205E20D3EA32}"/>
              </a:ext>
            </a:extLst>
          </p:cNvPr>
          <p:cNvSpPr/>
          <p:nvPr/>
        </p:nvSpPr>
        <p:spPr>
          <a:xfrm>
            <a:off x="2379644" y="6455884"/>
            <a:ext cx="4409128" cy="16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523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847A-80F7-457E-8BFE-1473DCC2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b="1" dirty="0"/>
              <a:t>Summary and perspectives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C9E59-4083-4CE5-A8A5-4712D28F9988}"/>
              </a:ext>
            </a:extLst>
          </p:cNvPr>
          <p:cNvSpPr txBox="1"/>
          <p:nvPr/>
        </p:nvSpPr>
        <p:spPr>
          <a:xfrm>
            <a:off x="864260" y="1033955"/>
            <a:ext cx="7788924" cy="5321419"/>
          </a:xfrm>
          <a:prstGeom prst="rect">
            <a:avLst/>
          </a:prstGeom>
          <a:noFill/>
        </p:spPr>
        <p:txBody>
          <a:bodyPr wrap="square" lIns="57857" tIns="38571" rIns="57857" bIns="0" rtlCol="0">
            <a:spAutoFit/>
          </a:bodyPr>
          <a:lstStyle/>
          <a:p>
            <a:pPr marL="66868" indent="-66868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Using prognostic aerosols interactively in the radiation results in </a:t>
            </a: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increased model skill at the sub-seasonal range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for various meteorological parameter,  the extent of the improvement being dependent on the aerosol model initialization. </a:t>
            </a:r>
          </a:p>
          <a:p>
            <a:pPr marL="66868" indent="-66868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66868" indent="-66868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MJO modulation of aerosol fields 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seems the most likely mechanism through which this aerosol impact is delivered as it explains most of the aerosol variance at the monthly scale.</a:t>
            </a:r>
          </a:p>
          <a:p>
            <a:pPr marL="66868" indent="-66868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66868" indent="-6686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Extreme events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like the Indonesian fires of 2015 </a:t>
            </a: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can only be captured with prognostic aerosols (and fire emissions)</a:t>
            </a: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 – these events are connected to El Niño and have a high degree of predictability at the seasonal scale.</a:t>
            </a:r>
          </a:p>
          <a:p>
            <a:pPr marL="66868" indent="-66868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 marL="66868" indent="-6686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Arial"/>
                <a:cs typeface="Arial"/>
              </a:rPr>
              <a:t>Sensitivity to biomass burning aerosols is </a:t>
            </a:r>
            <a:r>
              <a:rPr lang="en-GB" b="1" dirty="0">
                <a:solidFill>
                  <a:schemeClr val="tx2"/>
                </a:solidFill>
                <a:latin typeface="Arial"/>
                <a:cs typeface="Arial"/>
              </a:rPr>
              <a:t>regionally very large</a:t>
            </a:r>
          </a:p>
          <a:p>
            <a:pPr>
              <a:lnSpc>
                <a:spcPct val="110000"/>
              </a:lnSpc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GB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69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C6E4-81DE-4F52-9A94-73FF5249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22" y="809803"/>
            <a:ext cx="5903737" cy="832109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/>
              <a:t>Thanks for your attention!</a:t>
            </a:r>
            <a:br>
              <a:rPr lang="en-GB" sz="3000" b="1" dirty="0"/>
            </a:br>
            <a:r>
              <a:rPr lang="en-GB" sz="3000" b="1" dirty="0"/>
              <a:t>Any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7BAF-53E8-462A-95FA-68E57C9E63F1}"/>
              </a:ext>
            </a:extLst>
          </p:cNvPr>
          <p:cNvSpPr txBox="1"/>
          <p:nvPr/>
        </p:nvSpPr>
        <p:spPr>
          <a:xfrm>
            <a:off x="738554" y="4512050"/>
            <a:ext cx="384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hlinkClick r:id="rId3"/>
              </a:rPr>
              <a:t>Angela.Benedetti@ecwmf.int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9CCA5-9153-4BE9-8696-9D6A3D49F69A}"/>
              </a:ext>
            </a:extLst>
          </p:cNvPr>
          <p:cNvSpPr txBox="1"/>
          <p:nvPr/>
        </p:nvSpPr>
        <p:spPr>
          <a:xfrm>
            <a:off x="815250" y="5641371"/>
            <a:ext cx="7899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</a:rPr>
              <a:t>Acknowledgements: this research was partly funded under the DACCIWA project, funded from the European Union 7th Framework Programme (FP7/2007-2013) under Grant Agreement no. 603502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B0A236-2095-4681-A865-5B863B7A99CD}"/>
              </a:ext>
            </a:extLst>
          </p:cNvPr>
          <p:cNvGrpSpPr/>
          <p:nvPr/>
        </p:nvGrpSpPr>
        <p:grpSpPr>
          <a:xfrm>
            <a:off x="3471217" y="1947924"/>
            <a:ext cx="2477354" cy="2422786"/>
            <a:chOff x="3628806" y="373706"/>
            <a:chExt cx="2477354" cy="24227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1D0DEA-C827-4C5E-AB1E-B010B556C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8806" y="373706"/>
              <a:ext cx="2477354" cy="24227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8FC6E-DDB8-4D07-8533-7E267ABBECA0}"/>
                </a:ext>
              </a:extLst>
            </p:cNvPr>
            <p:cNvSpPr txBox="1"/>
            <p:nvPr/>
          </p:nvSpPr>
          <p:spPr>
            <a:xfrm>
              <a:off x="3730406" y="2517466"/>
              <a:ext cx="12050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©johnlund.com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FC0A497-7270-4DB8-81E5-9CA551214C42}"/>
              </a:ext>
            </a:extLst>
          </p:cNvPr>
          <p:cNvSpPr txBox="1"/>
          <p:nvPr/>
        </p:nvSpPr>
        <p:spPr>
          <a:xfrm>
            <a:off x="782196" y="5034706"/>
            <a:ext cx="546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Visit my blog at: </a:t>
            </a:r>
            <a:r>
              <a:rPr lang="en-GB" dirty="0">
                <a:solidFill>
                  <a:srgbClr val="FF0000"/>
                </a:solidFill>
              </a:rPr>
              <a:t>https://womanscientific.blogspot.com/ </a:t>
            </a:r>
          </a:p>
        </p:txBody>
      </p:sp>
      <p:pic>
        <p:nvPicPr>
          <p:cNvPr id="12" name="Grafik 9" descr="F:\_FOR_II\3. Projektmanagement\DACCIWA_Knippertz\10. Templates\DACCIWA logo\DACCIWA_logo_neu.JPG">
            <a:extLst>
              <a:ext uri="{FF2B5EF4-FFF2-40B4-BE49-F238E27FC236}">
                <a16:creationId xmlns:a16="http://schemas.microsoft.com/office/drawing/2014/main" id="{A9F535A7-EF65-4A4E-BC6F-2884C422FF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9772" r="7477" b="14658"/>
          <a:stretch/>
        </p:blipFill>
        <p:spPr bwMode="auto">
          <a:xfrm>
            <a:off x="7506650" y="6207851"/>
            <a:ext cx="1445899" cy="480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964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5A4-B13A-46F4-A95A-C7D9D07F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91" y="45415"/>
            <a:ext cx="7430749" cy="1038184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/>
              <a:t>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8F840-9326-4B17-91D5-4B485EE7D70A}"/>
              </a:ext>
            </a:extLst>
          </p:cNvPr>
          <p:cNvSpPr txBox="1"/>
          <p:nvPr/>
        </p:nvSpPr>
        <p:spPr>
          <a:xfrm>
            <a:off x="596838" y="975440"/>
            <a:ext cx="80785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In recent years the impact of aerosols in numerical weather prediction  has received more attention at operational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/>
              <a:ea typeface="ＭＳ Ｐゴシック" pitchFamily="36" charset="-128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 Thanks to developments funded by the European Commission, ECMWF has been in a unique position to test the impact of aerosols in its complex </a:t>
            </a:r>
            <a:r>
              <a:rPr lang="en-GB" b="1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Earth-System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/>
              <a:ea typeface="ＭＳ Ｐゴシック" pitchFamily="36" charset="-128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Recent efforts have been aimed at investigating the aerosol impacts in the coupled Ensemble Prediction System (EPS) at the sub-seasonal (S2S) time scales.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/>
              <a:ea typeface="ＭＳ Ｐゴシック" pitchFamily="36" charset="-128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Results show a substantial impact of the aerosols at week 3-4, </a:t>
            </a:r>
            <a:r>
              <a:rPr lang="en-GB" b="1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due to the interaction of the Madden-Julian oscillation with the aerosol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Arial"/>
              <a:ea typeface="ＭＳ Ｐゴシック" pitchFamily="36" charset="-128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There is also potential to predict large aerosol events associated to wild-fires with strong seasonality – this could be the next frontier in the field, provided that a  dynamical fire emission model is developed</a:t>
            </a:r>
            <a:endParaRPr lang="en-GB" i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0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93A8D8-7E93-40EE-8238-EE16A41199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5" r="14045"/>
          <a:stretch/>
        </p:blipFill>
        <p:spPr>
          <a:xfrm>
            <a:off x="1" y="856580"/>
            <a:ext cx="9144000" cy="5528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C8F3A-0EF6-4F3D-A8E6-A9ADC889AD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045"/>
          <a:stretch/>
        </p:blipFill>
        <p:spPr>
          <a:xfrm rot="1081456">
            <a:off x="1049442" y="4376101"/>
            <a:ext cx="3026922" cy="879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9E0E13-5EF3-40CF-BAA6-191B8BC9F6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02"/>
          <a:stretch/>
        </p:blipFill>
        <p:spPr>
          <a:xfrm>
            <a:off x="4628108" y="4755085"/>
            <a:ext cx="772702" cy="535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2B3324-8AEB-4191-ACCD-08525128B8D0}"/>
              </a:ext>
            </a:extLst>
          </p:cNvPr>
          <p:cNvSpPr txBox="1"/>
          <p:nvPr/>
        </p:nvSpPr>
        <p:spPr>
          <a:xfrm>
            <a:off x="2669090" y="5322353"/>
            <a:ext cx="535724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5CF588-4766-4603-915A-BE168EB581A5}"/>
              </a:ext>
            </a:extLst>
          </p:cNvPr>
          <p:cNvSpPr txBox="1"/>
          <p:nvPr/>
        </p:nvSpPr>
        <p:spPr>
          <a:xfrm>
            <a:off x="312790" y="5320436"/>
            <a:ext cx="782587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Sea salt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F5311-5F37-4785-92F9-AE350F98C20D}"/>
              </a:ext>
            </a:extLst>
          </p:cNvPr>
          <p:cNvSpPr txBox="1"/>
          <p:nvPr/>
        </p:nvSpPr>
        <p:spPr>
          <a:xfrm>
            <a:off x="4853194" y="5306803"/>
            <a:ext cx="84189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Biomass</a:t>
            </a:r>
          </a:p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B30D7-ADF3-4770-AD1B-435C78D8CD53}"/>
              </a:ext>
            </a:extLst>
          </p:cNvPr>
          <p:cNvSpPr txBox="1"/>
          <p:nvPr/>
        </p:nvSpPr>
        <p:spPr>
          <a:xfrm>
            <a:off x="4266459" y="4895752"/>
            <a:ext cx="71045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Black </a:t>
            </a:r>
          </a:p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carbon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3716B8-F8A9-4941-88A0-E9BB0D02DCAD}"/>
              </a:ext>
            </a:extLst>
          </p:cNvPr>
          <p:cNvSpPr txBox="1"/>
          <p:nvPr/>
        </p:nvSpPr>
        <p:spPr>
          <a:xfrm>
            <a:off x="5470514" y="4491664"/>
            <a:ext cx="82426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Organic </a:t>
            </a:r>
          </a:p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matter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7636F7-B7AF-4F5A-96FC-910723DA3B7B}"/>
              </a:ext>
            </a:extLst>
          </p:cNvPr>
          <p:cNvGrpSpPr/>
          <p:nvPr/>
        </p:nvGrpSpPr>
        <p:grpSpPr>
          <a:xfrm>
            <a:off x="-808887" y="3051309"/>
            <a:ext cx="8508402" cy="2780235"/>
            <a:chOff x="-766096" y="2834162"/>
            <a:chExt cx="12949359" cy="37060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AB8DE-8BCB-4EEA-8255-9B95DA35A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48647">
              <a:off x="6671730" y="3320682"/>
              <a:ext cx="5037631" cy="11083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A1837B-E258-415D-8B35-742353755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7376" y="3924320"/>
              <a:ext cx="2595887" cy="2615856"/>
            </a:xfrm>
            <a:prstGeom prst="rect">
              <a:avLst/>
            </a:prstGeom>
            <a:noFill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8688F7-F729-4A60-B86E-8D062607E82B}"/>
                </a:ext>
              </a:extLst>
            </p:cNvPr>
            <p:cNvSpPr txBox="1"/>
            <p:nvPr/>
          </p:nvSpPr>
          <p:spPr>
            <a:xfrm>
              <a:off x="8859365" y="2840872"/>
              <a:ext cx="1872248" cy="43077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Sulfate</a:t>
              </a:r>
              <a:r>
                <a:rPr lang="en-GB" sz="15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aerosols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E84DD5-D4B0-46F4-B76D-BB7697032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766096" y="2834162"/>
              <a:ext cx="7710512" cy="6066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1FEE05-FBA0-49BD-B548-3607F5223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986"/>
            <a:stretch/>
          </p:blipFill>
          <p:spPr>
            <a:xfrm rot="347385">
              <a:off x="5919604" y="2946451"/>
              <a:ext cx="2116524" cy="75877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15AF7F-559A-4D2D-9AC3-606111C02EE9}"/>
              </a:ext>
            </a:extLst>
          </p:cNvPr>
          <p:cNvGrpSpPr/>
          <p:nvPr/>
        </p:nvGrpSpPr>
        <p:grpSpPr>
          <a:xfrm>
            <a:off x="1508431" y="-48726"/>
            <a:ext cx="3138729" cy="4571607"/>
            <a:chOff x="3716687" y="-1042988"/>
            <a:chExt cx="4183882" cy="6093889"/>
          </a:xfrm>
        </p:grpSpPr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ED781162-3DDC-4D6F-9467-83518079DF7A}"/>
                </a:ext>
              </a:extLst>
            </p:cNvPr>
            <p:cNvSpPr/>
            <p:nvPr/>
          </p:nvSpPr>
          <p:spPr>
            <a:xfrm rot="13959738">
              <a:off x="6681458" y="1617853"/>
              <a:ext cx="360000" cy="207822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E7C23EAA-1E4F-4450-9B93-EDAF8F210C1E}"/>
                </a:ext>
              </a:extLst>
            </p:cNvPr>
            <p:cNvSpPr/>
            <p:nvPr/>
          </p:nvSpPr>
          <p:spPr>
            <a:xfrm rot="19558515">
              <a:off x="5610684" y="730901"/>
              <a:ext cx="325916" cy="432000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F7C1EE-F54F-44E5-B81A-8898AF5D5710}"/>
                </a:ext>
              </a:extLst>
            </p:cNvPr>
            <p:cNvSpPr/>
            <p:nvPr/>
          </p:nvSpPr>
          <p:spPr>
            <a:xfrm rot="19537648">
              <a:off x="4653466" y="-905853"/>
              <a:ext cx="377964" cy="450134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BE68B8B3-6A56-4038-87B6-FB056F1B498F}"/>
                </a:ext>
              </a:extLst>
            </p:cNvPr>
            <p:cNvSpPr/>
            <p:nvPr/>
          </p:nvSpPr>
          <p:spPr>
            <a:xfrm rot="19558515">
              <a:off x="3716687" y="-1042988"/>
              <a:ext cx="773442" cy="2547575"/>
            </a:xfrm>
            <a:prstGeom prst="downArrow">
              <a:avLst>
                <a:gd name="adj1" fmla="val 22800"/>
                <a:gd name="adj2" fmla="val 64410"/>
              </a:avLst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F6FF498-0CAF-4D7F-82D0-237D4BDC3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026893" y="4561984"/>
            <a:ext cx="1124753" cy="738604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01F319-6929-438E-A183-BE3228CA1041}"/>
              </a:ext>
            </a:extLst>
          </p:cNvPr>
          <p:cNvSpPr txBox="1"/>
          <p:nvPr/>
        </p:nvSpPr>
        <p:spPr>
          <a:xfrm>
            <a:off x="7042276" y="4355791"/>
            <a:ext cx="482824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E7E65-58ED-4BBE-B38F-3B347E1E360B}"/>
              </a:ext>
            </a:extLst>
          </p:cNvPr>
          <p:cNvSpPr txBox="1"/>
          <p:nvPr/>
        </p:nvSpPr>
        <p:spPr>
          <a:xfrm>
            <a:off x="7834179" y="3954179"/>
            <a:ext cx="1348446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Anthropogenic </a:t>
            </a:r>
          </a:p>
          <a:p>
            <a:pPr algn="r"/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emissions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859E94-9153-4678-ABE6-9C1EBC804D1C}"/>
              </a:ext>
            </a:extLst>
          </p:cNvPr>
          <p:cNvSpPr txBox="1"/>
          <p:nvPr/>
        </p:nvSpPr>
        <p:spPr>
          <a:xfrm>
            <a:off x="4575147" y="4526868"/>
            <a:ext cx="702436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Smoke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862837-5632-4A9E-B3EF-DB275806769A}"/>
              </a:ext>
            </a:extLst>
          </p:cNvPr>
          <p:cNvSpPr txBox="1"/>
          <p:nvPr/>
        </p:nvSpPr>
        <p:spPr>
          <a:xfrm>
            <a:off x="4679465" y="3934584"/>
            <a:ext cx="526106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CCN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8D1E12-FC0D-46B2-AAE3-53B18943D130}"/>
              </a:ext>
            </a:extLst>
          </p:cNvPr>
          <p:cNvCxnSpPr>
            <a:cxnSpLocks/>
          </p:cNvCxnSpPr>
          <p:nvPr/>
        </p:nvCxnSpPr>
        <p:spPr>
          <a:xfrm flipH="1">
            <a:off x="4449444" y="3920859"/>
            <a:ext cx="333568" cy="285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E0910B-DD67-4343-BB73-8F09B9B4A394}"/>
              </a:ext>
            </a:extLst>
          </p:cNvPr>
          <p:cNvGrpSpPr/>
          <p:nvPr/>
        </p:nvGrpSpPr>
        <p:grpSpPr>
          <a:xfrm rot="1118884">
            <a:off x="4106249" y="4091242"/>
            <a:ext cx="220545" cy="1092637"/>
            <a:chOff x="2105676" y="2834162"/>
            <a:chExt cx="499827" cy="1859835"/>
          </a:xfrm>
        </p:grpSpPr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3A18F064-678C-4452-B513-7DE31D8D470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18868" y="2920970"/>
              <a:ext cx="309556" cy="135939"/>
            </a:xfrm>
            <a:prstGeom prst="curvedConnector3">
              <a:avLst>
                <a:gd name="adj1" fmla="val 1502"/>
              </a:avLst>
            </a:prstGeom>
            <a:ln>
              <a:solidFill>
                <a:schemeClr val="accent2">
                  <a:alpha val="56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4AC00A5-6B20-429D-AB29-A29BBB6F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537" t="43684" r="25499" b="47564"/>
            <a:stretch/>
          </p:blipFill>
          <p:spPr>
            <a:xfrm rot="15295517">
              <a:off x="1611789" y="3700284"/>
              <a:ext cx="1590545" cy="39688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E64161-1075-4C5E-91D7-F6F1B4ED5775}"/>
              </a:ext>
            </a:extLst>
          </p:cNvPr>
          <p:cNvGrpSpPr/>
          <p:nvPr/>
        </p:nvGrpSpPr>
        <p:grpSpPr>
          <a:xfrm rot="1118884">
            <a:off x="3976016" y="4092323"/>
            <a:ext cx="220545" cy="1092637"/>
            <a:chOff x="2105676" y="2834162"/>
            <a:chExt cx="499827" cy="1859835"/>
          </a:xfrm>
        </p:grpSpPr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FB027817-BA7B-45FE-9CCD-9EC3D6F6453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18868" y="2920970"/>
              <a:ext cx="309556" cy="135939"/>
            </a:xfrm>
            <a:prstGeom prst="curvedConnector3">
              <a:avLst>
                <a:gd name="adj1" fmla="val 1502"/>
              </a:avLst>
            </a:prstGeom>
            <a:ln>
              <a:solidFill>
                <a:schemeClr val="accent2">
                  <a:alpha val="56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6AD3690-CF3D-4F4A-8A42-A91329212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537" t="43684" r="25499" b="47564"/>
            <a:stretch/>
          </p:blipFill>
          <p:spPr>
            <a:xfrm rot="15295517">
              <a:off x="1611789" y="3700284"/>
              <a:ext cx="1590545" cy="39688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66DB740-6FCD-45EF-A8B0-63F391D7DED2}"/>
              </a:ext>
            </a:extLst>
          </p:cNvPr>
          <p:cNvGrpSpPr/>
          <p:nvPr/>
        </p:nvGrpSpPr>
        <p:grpSpPr>
          <a:xfrm rot="542539">
            <a:off x="1605359" y="3131300"/>
            <a:ext cx="744195" cy="314123"/>
            <a:chOff x="4917500" y="1841780"/>
            <a:chExt cx="1404031" cy="82894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2B66640-CD7B-443B-8F8C-F77369C33344}"/>
                </a:ext>
              </a:extLst>
            </p:cNvPr>
            <p:cNvGrpSpPr/>
            <p:nvPr/>
          </p:nvGrpSpPr>
          <p:grpSpPr>
            <a:xfrm>
              <a:off x="5244679" y="2043505"/>
              <a:ext cx="394117" cy="474819"/>
              <a:chOff x="4951555" y="2043505"/>
              <a:chExt cx="687242" cy="647557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02DB846-0FA1-4225-B689-92500C7973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09ED7E5-F361-4755-8CA7-47254C5EA4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40A450C8-70DC-4ECF-B3EE-2F67BF3F3E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2D654F2A-FA47-4B98-9B75-90B002FD43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5D9FC4C-ACD8-4757-A470-F2764EDBF3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7C1CC31-C331-4BB4-8D66-5D95DEB858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A82C167-8855-4CAF-B076-904C024B1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6514E74-F0B9-45FE-A447-858F7673444B}"/>
                </a:ext>
              </a:extLst>
            </p:cNvPr>
            <p:cNvGrpSpPr/>
            <p:nvPr/>
          </p:nvGrpSpPr>
          <p:grpSpPr>
            <a:xfrm>
              <a:off x="4917500" y="2122319"/>
              <a:ext cx="394117" cy="474819"/>
              <a:chOff x="4951555" y="2043505"/>
              <a:chExt cx="687242" cy="64755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AF772F51-D84A-4307-ACF2-CAC05AADF3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EB87AB30-C141-415A-AEE0-9CD432237E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91E3E7E-15EB-4911-941B-EED72003FC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F2D82C8-8E1F-4279-B753-8659E1A20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66939695-4925-411E-9DCE-1D7986D56E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62BD2A3E-3B2A-4978-884C-1D4CF17B44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63E70E33-E037-4749-A232-357FD83D7F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DF283D4-D2EA-4B89-BE04-7DC75612EBAE}"/>
                </a:ext>
              </a:extLst>
            </p:cNvPr>
            <p:cNvGrpSpPr/>
            <p:nvPr/>
          </p:nvGrpSpPr>
          <p:grpSpPr>
            <a:xfrm>
              <a:off x="5927414" y="1899234"/>
              <a:ext cx="394117" cy="474819"/>
              <a:chOff x="4951555" y="2043505"/>
              <a:chExt cx="687242" cy="647557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E200C4C9-AE20-4E10-B1D9-4C3BC8D75A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5FD09C27-DDD7-4DCE-9E5A-7125511AFF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2D93F51-0B43-4935-960A-3FA726AD82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1B3C598B-CD43-4B55-BEB5-E0E9F7E463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A6753278-E4D7-40BD-B4BE-5A211B5A96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DA8BBFF-EDA1-47F0-AA0B-B4BC6B2118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58B184E3-C097-4745-B5B2-AE0035204D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9B2B0E9-E65F-4003-853D-DF9C6A659523}"/>
                </a:ext>
              </a:extLst>
            </p:cNvPr>
            <p:cNvGrpSpPr/>
            <p:nvPr/>
          </p:nvGrpSpPr>
          <p:grpSpPr>
            <a:xfrm>
              <a:off x="5611222" y="1841780"/>
              <a:ext cx="394117" cy="474819"/>
              <a:chOff x="4951555" y="2043505"/>
              <a:chExt cx="687242" cy="647557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C70E74F-120E-4CCA-877D-C7D4CF99F4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CBAF943-BBE2-42B7-82FA-4EC9DF15C4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7D9B03D-3DF9-443D-832C-3D5DB057A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5221B26-D422-461D-BE18-657E3D6F49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5CDBF4B-4C16-4FE7-82DA-C766B047F1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74DDDC4F-EDC1-4E81-BBBC-BB1AB8475D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6E72B26B-6456-42AD-8A9D-2DAF55CD14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7037F7-9B20-44DB-B893-A08F10B4C764}"/>
                </a:ext>
              </a:extLst>
            </p:cNvPr>
            <p:cNvGrpSpPr/>
            <p:nvPr/>
          </p:nvGrpSpPr>
          <p:grpSpPr>
            <a:xfrm>
              <a:off x="5397079" y="2195905"/>
              <a:ext cx="394117" cy="474819"/>
              <a:chOff x="4951555" y="2043505"/>
              <a:chExt cx="687242" cy="647557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38206A1-8D1A-4ECF-A151-7E2BF58B7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46395BD-7C31-4539-96BE-DE1A599E21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74048D86-E277-436A-86CD-88660753D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FE359992-181F-4341-874A-6F65F2B274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F5D2981-BFE7-4CDB-A392-F09026564D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4B6FF85-9A3C-446A-96B2-87344619AD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B338B50-AFF1-41B7-87B3-51939CEB04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CF5A4A9-CB54-4B79-A942-FC40828570E2}"/>
                </a:ext>
              </a:extLst>
            </p:cNvPr>
            <p:cNvGrpSpPr/>
            <p:nvPr/>
          </p:nvGrpSpPr>
          <p:grpSpPr>
            <a:xfrm>
              <a:off x="5744154" y="2167032"/>
              <a:ext cx="394117" cy="474819"/>
              <a:chOff x="4951555" y="2043505"/>
              <a:chExt cx="687242" cy="647557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E8A7330-B107-4648-BF4E-7AD8E5E7C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4951555" y="21909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0A5EC09-4B91-4956-B337-B2C50A123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03955" y="2043505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BE12D53-C5B1-42DA-A643-F54B64E23D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183356" y="2211929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BF93529-0AE7-427A-B0D8-7BBA3EF2C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333650" y="2049090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C4C7DF7-325D-4F64-A8E2-D2350CC4CA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054609" y="2426103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A7AE831-2A7D-49D0-9D36-8B2CDD85E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250780" y="2398237"/>
                <a:ext cx="190071" cy="26495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17678C56-2FCB-4AD1-B092-07F7551A33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89784" b="86854"/>
              <a:stretch/>
            </p:blipFill>
            <p:spPr>
              <a:xfrm>
                <a:off x="5448726" y="2253365"/>
                <a:ext cx="190071" cy="264959"/>
              </a:xfrm>
              <a:prstGeom prst="rect">
                <a:avLst/>
              </a:prstGeom>
            </p:spPr>
          </p:pic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B5A1C9C9-9D80-4277-8ADB-6C5D411DE419}"/>
              </a:ext>
            </a:extLst>
          </p:cNvPr>
          <p:cNvSpPr txBox="1"/>
          <p:nvPr/>
        </p:nvSpPr>
        <p:spPr>
          <a:xfrm>
            <a:off x="1586396" y="3684420"/>
            <a:ext cx="1334020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Heterogeneous</a:t>
            </a:r>
          </a:p>
          <a:p>
            <a:pPr algn="r"/>
            <a:r>
              <a:rPr lang="en-GB" sz="1500" b="1" dirty="0">
                <a:solidFill>
                  <a:srgbClr val="FF0000"/>
                </a:solidFill>
                <a:latin typeface="Arial Narrow" panose="020B0606020202030204" pitchFamily="34" charset="0"/>
              </a:rPr>
              <a:t> chemistry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AF090BF-9DC5-4E1A-A6AB-D5DF11039C01}"/>
              </a:ext>
            </a:extLst>
          </p:cNvPr>
          <p:cNvSpPr txBox="1"/>
          <p:nvPr/>
        </p:nvSpPr>
        <p:spPr>
          <a:xfrm>
            <a:off x="6896045" y="3535038"/>
            <a:ext cx="95571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Natural </a:t>
            </a:r>
          </a:p>
          <a:p>
            <a:pPr algn="r"/>
            <a:r>
              <a:rPr lang="en-GB" sz="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emissions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B0A9314-7623-4C5C-B296-44279835D128}"/>
              </a:ext>
            </a:extLst>
          </p:cNvPr>
          <p:cNvCxnSpPr>
            <a:cxnSpLocks/>
          </p:cNvCxnSpPr>
          <p:nvPr/>
        </p:nvCxnSpPr>
        <p:spPr>
          <a:xfrm flipH="1">
            <a:off x="2303643" y="4239901"/>
            <a:ext cx="173729" cy="2993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FF62CDC-0EBF-491E-AEC1-CEE42C234C44}"/>
              </a:ext>
            </a:extLst>
          </p:cNvPr>
          <p:cNvCxnSpPr>
            <a:cxnSpLocks/>
          </p:cNvCxnSpPr>
          <p:nvPr/>
        </p:nvCxnSpPr>
        <p:spPr>
          <a:xfrm flipH="1" flipV="1">
            <a:off x="2273921" y="3449627"/>
            <a:ext cx="101678" cy="3070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1102FBC-5F39-4DF3-B5E8-18EFFFE16FDF}"/>
              </a:ext>
            </a:extLst>
          </p:cNvPr>
          <p:cNvSpPr txBox="1"/>
          <p:nvPr/>
        </p:nvSpPr>
        <p:spPr>
          <a:xfrm>
            <a:off x="2891277" y="169744"/>
            <a:ext cx="4199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AEROSOL &amp; WEATHER</a:t>
            </a:r>
          </a:p>
        </p:txBody>
      </p:sp>
    </p:spTree>
    <p:extLst>
      <p:ext uri="{BB962C8B-B14F-4D97-AF65-F5344CB8AC3E}">
        <p14:creationId xmlns:p14="http://schemas.microsoft.com/office/powerpoint/2010/main" val="259864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3" grpId="0"/>
      <p:bldP spid="24" grpId="0"/>
      <p:bldP spid="25" grpId="0"/>
      <p:bldP spid="27" grpId="0"/>
      <p:bldP spid="85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4E44-7458-47AC-96AB-A286D9FB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b="1" dirty="0"/>
              <a:t>Experiment set-up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E5499-BA21-4902-8C0D-6C9FBF0DA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D20EAC-B9B5-4609-8206-D5A924F1A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5595"/>
              </p:ext>
            </p:extLst>
          </p:nvPr>
        </p:nvGraphicFramePr>
        <p:xfrm>
          <a:off x="832339" y="3634159"/>
          <a:ext cx="7877908" cy="263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390">
                  <a:extLst>
                    <a:ext uri="{9D8B030D-6E8A-4147-A177-3AD203B41FA5}">
                      <a16:colId xmlns:a16="http://schemas.microsoft.com/office/drawing/2014/main" val="1967660653"/>
                    </a:ext>
                  </a:extLst>
                </a:gridCol>
                <a:gridCol w="6277518">
                  <a:extLst>
                    <a:ext uri="{9D8B030D-6E8A-4147-A177-3AD203B41FA5}">
                      <a16:colId xmlns:a16="http://schemas.microsoft.com/office/drawing/2014/main" val="2561486714"/>
                    </a:ext>
                  </a:extLst>
                </a:gridCol>
              </a:tblGrid>
              <a:tr h="454045"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rgbClr val="00206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rgbClr val="00206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908632052"/>
                  </a:ext>
                </a:extLst>
              </a:tr>
              <a:tr h="447997"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rgbClr val="002060"/>
                          </a:solidFill>
                        </a:rPr>
                        <a:t>CONTROL1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>
                          <a:solidFill>
                            <a:srgbClr val="002060"/>
                          </a:solidFill>
                        </a:rPr>
                        <a:t>Tegen</a:t>
                      </a:r>
                      <a:r>
                        <a:rPr lang="en-GB" sz="1700" dirty="0">
                          <a:solidFill>
                            <a:srgbClr val="002060"/>
                          </a:solidFill>
                        </a:rPr>
                        <a:t> et al (1997) climatology in the radiation</a:t>
                      </a:r>
                      <a:endParaRPr lang="en-GB" sz="1700" dirty="0">
                        <a:solidFill>
                          <a:srgbClr val="002060"/>
                        </a:solidFill>
                        <a:ea typeface="ＭＳ Ｐゴシック" pitchFamily="36" charset="-128"/>
                        <a:cs typeface="Arial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904224002"/>
                  </a:ext>
                </a:extLst>
              </a:tr>
              <a:tr h="447997"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rgbClr val="002060"/>
                          </a:solidFill>
                        </a:rPr>
                        <a:t>CONTROL2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err="1">
                          <a:solidFill>
                            <a:srgbClr val="002060"/>
                          </a:solidFill>
                        </a:rPr>
                        <a:t>Bozzo</a:t>
                      </a:r>
                      <a:r>
                        <a:rPr lang="en-GB" sz="1700" dirty="0">
                          <a:solidFill>
                            <a:srgbClr val="002060"/>
                          </a:solidFill>
                        </a:rPr>
                        <a:t> et al (2017) climatology in the radiation</a:t>
                      </a:r>
                      <a:endParaRPr lang="en-GB" sz="1700" dirty="0">
                        <a:solidFill>
                          <a:srgbClr val="002060"/>
                        </a:solidFill>
                        <a:ea typeface="ＭＳ Ｐゴシック" pitchFamily="36" charset="-128"/>
                        <a:cs typeface="Arial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096469493"/>
                  </a:ext>
                </a:extLst>
              </a:tr>
              <a:tr h="447997"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rgbClr val="002060"/>
                          </a:solidFill>
                        </a:rPr>
                        <a:t>PROG1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002060"/>
                          </a:solidFill>
                          <a:ea typeface="ＭＳ Ｐゴシック" pitchFamily="36" charset="-128"/>
                          <a:cs typeface="Arial"/>
                        </a:rPr>
                        <a:t>Interactive aerosols initialized from the CAMS Interim Reanalysis (</a:t>
                      </a:r>
                      <a:r>
                        <a:rPr lang="en-GB" sz="1700" dirty="0" err="1">
                          <a:solidFill>
                            <a:srgbClr val="002060"/>
                          </a:solidFill>
                          <a:ea typeface="ＭＳ Ｐゴシック" pitchFamily="36" charset="-128"/>
                          <a:cs typeface="Arial"/>
                        </a:rPr>
                        <a:t>Flemming</a:t>
                      </a:r>
                      <a:r>
                        <a:rPr lang="en-GB" sz="1700" dirty="0">
                          <a:solidFill>
                            <a:srgbClr val="002060"/>
                          </a:solidFill>
                          <a:ea typeface="ＭＳ Ｐゴシック" pitchFamily="36" charset="-128"/>
                          <a:cs typeface="Arial"/>
                        </a:rPr>
                        <a:t> et al 2017)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690613308"/>
                  </a:ext>
                </a:extLst>
              </a:tr>
              <a:tr h="699612">
                <a:tc>
                  <a:txBody>
                    <a:bodyPr/>
                    <a:lstStyle/>
                    <a:p>
                      <a:r>
                        <a:rPr lang="en-GB" sz="1700" b="1" dirty="0">
                          <a:solidFill>
                            <a:srgbClr val="002060"/>
                          </a:solidFill>
                        </a:rPr>
                        <a:t>PROG2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dirty="0">
                          <a:solidFill>
                            <a:srgbClr val="002060"/>
                          </a:solidFill>
                          <a:latin typeface="+mn-lt"/>
                          <a:ea typeface="ＭＳ Ｐゴシック" pitchFamily="36" charset="-128"/>
                          <a:cs typeface="Arial"/>
                        </a:rPr>
                        <a:t>Interactive aerosols initialized from a free-running aerosol simulation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6810151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B08BD96-B132-463F-B2DD-D1364DC4613A}"/>
              </a:ext>
            </a:extLst>
          </p:cNvPr>
          <p:cNvSpPr/>
          <p:nvPr/>
        </p:nvSpPr>
        <p:spPr>
          <a:xfrm>
            <a:off x="826265" y="1168637"/>
            <a:ext cx="7921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Period 2003-2015 </a:t>
            </a:r>
          </a:p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Interactive  aerosol simulations use fully prognostic aerosols in the radiation scheme – </a:t>
            </a:r>
            <a:r>
              <a:rPr lang="en-GB" b="1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only aerosol direct effects are included</a:t>
            </a:r>
            <a:endParaRPr lang="en-GB" dirty="0">
              <a:solidFill>
                <a:srgbClr val="002060"/>
              </a:solidFill>
              <a:latin typeface="Arial"/>
              <a:ea typeface="ＭＳ Ｐゴシック" pitchFamily="36" charset="-128"/>
              <a:cs typeface="Arial"/>
            </a:endParaRPr>
          </a:p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Free-running aerosols with observed emissions for biomass burning</a:t>
            </a:r>
          </a:p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Ensemble size is 11 members, T255 (about 60km) resolution, 91 levels </a:t>
            </a:r>
          </a:p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5 different start dates around May 1, 55 cases in total</a:t>
            </a:r>
          </a:p>
          <a:p>
            <a:pPr indent="-61242">
              <a:spcBef>
                <a:spcPct val="20000"/>
              </a:spcBef>
              <a:buFont typeface="Arial"/>
              <a:buChar char="•"/>
            </a:pPr>
            <a:r>
              <a:rPr lang="en-GB" dirty="0">
                <a:solidFill>
                  <a:srgbClr val="002060"/>
                </a:solidFill>
                <a:latin typeface="Arial"/>
                <a:ea typeface="ＭＳ Ｐゴシック" pitchFamily="36" charset="-128"/>
                <a:cs typeface="Arial"/>
              </a:rPr>
              <a:t>6 months simulations</a:t>
            </a:r>
          </a:p>
        </p:txBody>
      </p:sp>
    </p:spTree>
    <p:extLst>
      <p:ext uri="{BB962C8B-B14F-4D97-AF65-F5344CB8AC3E}">
        <p14:creationId xmlns:p14="http://schemas.microsoft.com/office/powerpoint/2010/main" val="3715730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6BAB0CB-693F-42C6-B8E5-978366FB02A0}"/>
              </a:ext>
            </a:extLst>
          </p:cNvPr>
          <p:cNvSpPr/>
          <p:nvPr/>
        </p:nvSpPr>
        <p:spPr>
          <a:xfrm>
            <a:off x="2353213" y="6378767"/>
            <a:ext cx="4532329" cy="32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F820284-685E-4631-9333-8E86159F2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79" b="-669"/>
          <a:stretch/>
        </p:blipFill>
        <p:spPr>
          <a:xfrm rot="5400000">
            <a:off x="2610636" y="3256659"/>
            <a:ext cx="6195003" cy="364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4CE5A4-B13A-46F4-A95A-C7D9D07F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91" y="12365"/>
            <a:ext cx="7430749" cy="103818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/>
              <a:t>Aerosol impacts on the monthly forecasts: bias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61326-6C5D-4CC1-AE64-F8B65E7B74F7}"/>
              </a:ext>
            </a:extLst>
          </p:cNvPr>
          <p:cNvSpPr txBox="1"/>
          <p:nvPr/>
        </p:nvSpPr>
        <p:spPr>
          <a:xfrm>
            <a:off x="2412694" y="944888"/>
            <a:ext cx="310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Temperature bias – week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63F01-DF57-4971-B873-4B1B8C89870F}"/>
              </a:ext>
            </a:extLst>
          </p:cNvPr>
          <p:cNvSpPr txBox="1"/>
          <p:nvPr/>
        </p:nvSpPr>
        <p:spPr>
          <a:xfrm>
            <a:off x="5517442" y="903474"/>
            <a:ext cx="303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Precipitation bias – week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5ACAD-AF6F-4D0C-A195-4D19CE35F290}"/>
              </a:ext>
            </a:extLst>
          </p:cNvPr>
          <p:cNvSpPr txBox="1"/>
          <p:nvPr/>
        </p:nvSpPr>
        <p:spPr>
          <a:xfrm>
            <a:off x="351692" y="1205406"/>
            <a:ext cx="2036690" cy="4193931"/>
          </a:xfrm>
          <a:prstGeom prst="rect">
            <a:avLst/>
          </a:prstGeom>
          <a:noFill/>
        </p:spPr>
        <p:txBody>
          <a:bodyPr wrap="square" lIns="57857" tIns="38571" rIns="57857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060"/>
                </a:solidFill>
                <a:cs typeface="Arial"/>
              </a:rPr>
              <a:t> Areas impacted: </a:t>
            </a:r>
            <a:r>
              <a:rPr lang="en-GB" sz="1500" b="1" dirty="0">
                <a:solidFill>
                  <a:srgbClr val="002060"/>
                </a:solidFill>
                <a:cs typeface="Arial"/>
              </a:rPr>
              <a:t>Mediterranean basin,, the Asian dust belt in the Northern Pacific Ocean and the North Atlantic dust belt</a:t>
            </a:r>
            <a:r>
              <a:rPr lang="en-GB" sz="1500" dirty="0">
                <a:solidFill>
                  <a:srgbClr val="002060"/>
                </a:solidFill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060"/>
                </a:solidFill>
                <a:cs typeface="Arial"/>
              </a:rPr>
              <a:t> In some areas the temperature bias is reduced between -</a:t>
            </a:r>
            <a:r>
              <a:rPr lang="en-GB" sz="1500" b="1" dirty="0">
                <a:solidFill>
                  <a:srgbClr val="002060"/>
                </a:solidFill>
                <a:cs typeface="Arial"/>
              </a:rPr>
              <a:t>0.5 and 2.0 degrees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060"/>
                </a:solidFill>
                <a:cs typeface="Arial"/>
              </a:rPr>
              <a:t>Precipitation biases are also reduced over several </a:t>
            </a:r>
            <a:r>
              <a:rPr lang="en-GB" sz="1500" b="1" dirty="0">
                <a:solidFill>
                  <a:srgbClr val="002060"/>
                </a:solidFill>
                <a:cs typeface="Arial"/>
              </a:rPr>
              <a:t>tropical regions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060"/>
                </a:solidFill>
                <a:cs typeface="Arial"/>
              </a:rPr>
              <a:t>Precipitation bias reduction in East Asia amounts </a:t>
            </a:r>
            <a:r>
              <a:rPr lang="en-GB" sz="1500" b="1" dirty="0">
                <a:solidFill>
                  <a:srgbClr val="002060"/>
                </a:solidFill>
                <a:cs typeface="Arial"/>
              </a:rPr>
              <a:t>to 0.5-1 mm/day.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65E0AA-6EE8-4132-803A-3C872E8AC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73"/>
          <a:stretch/>
        </p:blipFill>
        <p:spPr>
          <a:xfrm>
            <a:off x="2658382" y="1233883"/>
            <a:ext cx="2908966" cy="4891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66E9A9-09A4-4EFB-9E2B-821AF5C72A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20"/>
          <a:stretch/>
        </p:blipFill>
        <p:spPr>
          <a:xfrm>
            <a:off x="5916058" y="1266936"/>
            <a:ext cx="3097587" cy="4946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03AE3F-D13A-4B8D-8DF3-0845D45A2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0" t="97317" r="5721" b="-3628"/>
          <a:stretch/>
        </p:blipFill>
        <p:spPr>
          <a:xfrm rot="5400000">
            <a:off x="-524586" y="3241946"/>
            <a:ext cx="5533031" cy="7406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B9144A-0A2A-44CD-8D92-76605EFB6663}"/>
              </a:ext>
            </a:extLst>
          </p:cNvPr>
          <p:cNvSpPr txBox="1"/>
          <p:nvPr/>
        </p:nvSpPr>
        <p:spPr>
          <a:xfrm>
            <a:off x="8271837" y="1320185"/>
            <a:ext cx="880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CONTROL1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D5CEF5-3740-4175-AFC2-69224CB24AD7}"/>
              </a:ext>
            </a:extLst>
          </p:cNvPr>
          <p:cNvSpPr txBox="1"/>
          <p:nvPr/>
        </p:nvSpPr>
        <p:spPr>
          <a:xfrm>
            <a:off x="8413220" y="2992911"/>
            <a:ext cx="63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PROG1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89B0DC-830D-4941-A77B-F37D6E5EEB46}"/>
              </a:ext>
            </a:extLst>
          </p:cNvPr>
          <p:cNvSpPr txBox="1"/>
          <p:nvPr/>
        </p:nvSpPr>
        <p:spPr>
          <a:xfrm>
            <a:off x="8433416" y="4665637"/>
            <a:ext cx="632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PROG2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40E882-0809-4C98-A8B8-1E11B7D321E8}"/>
              </a:ext>
            </a:extLst>
          </p:cNvPr>
          <p:cNvSpPr txBox="1"/>
          <p:nvPr/>
        </p:nvSpPr>
        <p:spPr>
          <a:xfrm>
            <a:off x="6037245" y="6360254"/>
            <a:ext cx="2960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Benedetti and </a:t>
            </a:r>
            <a:r>
              <a:rPr lang="en-GB" sz="1600" b="1" dirty="0" err="1"/>
              <a:t>Vitart</a:t>
            </a:r>
            <a:r>
              <a:rPr lang="en-GB" sz="1600" b="1" dirty="0"/>
              <a:t>, MWR 2018</a:t>
            </a:r>
          </a:p>
        </p:txBody>
      </p:sp>
    </p:spTree>
    <p:extLst>
      <p:ext uri="{BB962C8B-B14F-4D97-AF65-F5344CB8AC3E}">
        <p14:creationId xmlns:p14="http://schemas.microsoft.com/office/powerpoint/2010/main" val="363218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952DF05-3D88-4318-9737-959CC6F4D7B6}"/>
              </a:ext>
            </a:extLst>
          </p:cNvPr>
          <p:cNvSpPr/>
          <p:nvPr/>
        </p:nvSpPr>
        <p:spPr>
          <a:xfrm>
            <a:off x="2353213" y="6378767"/>
            <a:ext cx="4532329" cy="32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CE5A4-B13A-46F4-A95A-C7D9D07F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63" y="-97805"/>
            <a:ext cx="7960578" cy="1038184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/>
              <a:t>Aerosol impacts on the monthly forecasts: </a:t>
            </a:r>
            <a:br>
              <a:rPr lang="en-GB" sz="2000" b="1" dirty="0"/>
            </a:br>
            <a:r>
              <a:rPr lang="en-GB" sz="2000" b="1" dirty="0"/>
              <a:t>Rank probability skill scores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BC839-8B1A-4E6E-8777-965A643FA7AA}"/>
              </a:ext>
            </a:extLst>
          </p:cNvPr>
          <p:cNvSpPr txBox="1"/>
          <p:nvPr/>
        </p:nvSpPr>
        <p:spPr>
          <a:xfrm>
            <a:off x="587762" y="805490"/>
            <a:ext cx="3598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242" indent="-6124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cs typeface="Arial"/>
              </a:rPr>
              <a:t>Scorecard measures the performance of interactive aerosol  experiment with respect to  a control run </a:t>
            </a:r>
            <a:r>
              <a:rPr lang="en-GB" sz="1600" b="1" dirty="0">
                <a:solidFill>
                  <a:srgbClr val="002060"/>
                </a:solidFill>
                <a:cs typeface="Arial"/>
              </a:rPr>
              <a:t>for several meteorological parameters.</a:t>
            </a:r>
          </a:p>
          <a:p>
            <a:pPr marL="61242" indent="-61242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2060"/>
              </a:solidFill>
              <a:cs typeface="Arial"/>
            </a:endParaRPr>
          </a:p>
          <a:p>
            <a:pPr marL="61242" indent="-61242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cs typeface="Arial"/>
              </a:rPr>
              <a:t>Overall the experiments with prognostic aerosols </a:t>
            </a:r>
            <a:r>
              <a:rPr lang="en-GB" sz="1600" b="1" dirty="0">
                <a:solidFill>
                  <a:srgbClr val="002060"/>
                </a:solidFill>
                <a:cs typeface="Arial"/>
              </a:rPr>
              <a:t>perform better </a:t>
            </a:r>
            <a:r>
              <a:rPr lang="en-GB" sz="1600" dirty="0">
                <a:solidFill>
                  <a:srgbClr val="002060"/>
                </a:solidFill>
                <a:cs typeface="Arial"/>
              </a:rPr>
              <a:t>if compared with the CONTROL1 and CONTROL2  experiments, particularly PROG2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ACFE0B-8C64-4218-A8BD-11E1092D9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>
          <a:xfrm>
            <a:off x="4762185" y="795312"/>
            <a:ext cx="4235101" cy="34131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EC8F08-73A6-4AE4-B301-0745DEE8D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9" y="2842350"/>
            <a:ext cx="4413554" cy="38508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2242F86-8BC2-44C9-9F4E-4FB3223DCF5B}"/>
              </a:ext>
            </a:extLst>
          </p:cNvPr>
          <p:cNvSpPr/>
          <p:nvPr/>
        </p:nvSpPr>
        <p:spPr>
          <a:xfrm>
            <a:off x="587762" y="6455884"/>
            <a:ext cx="1868999" cy="3194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6D3B13-6BF8-414A-9F74-C6CBC08DEEF8}"/>
              </a:ext>
            </a:extLst>
          </p:cNvPr>
          <p:cNvSpPr txBox="1"/>
          <p:nvPr/>
        </p:nvSpPr>
        <p:spPr>
          <a:xfrm>
            <a:off x="-69951" y="6331853"/>
            <a:ext cx="84964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rgbClr val="002060"/>
                </a:solidFill>
              </a:rPr>
              <a:t>Better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A6AEB4C-BA6D-4B89-8326-6EB1B525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88168"/>
              </p:ext>
            </p:extLst>
          </p:nvPr>
        </p:nvGraphicFramePr>
        <p:xfrm>
          <a:off x="4795236" y="4355910"/>
          <a:ext cx="4161478" cy="1707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401">
                  <a:extLst>
                    <a:ext uri="{9D8B030D-6E8A-4147-A177-3AD203B41FA5}">
                      <a16:colId xmlns:a16="http://schemas.microsoft.com/office/drawing/2014/main" val="1967660653"/>
                    </a:ext>
                  </a:extLst>
                </a:gridCol>
                <a:gridCol w="3316077">
                  <a:extLst>
                    <a:ext uri="{9D8B030D-6E8A-4147-A177-3AD203B41FA5}">
                      <a16:colId xmlns:a16="http://schemas.microsoft.com/office/drawing/2014/main" val="2561486714"/>
                    </a:ext>
                  </a:extLst>
                </a:gridCol>
              </a:tblGrid>
              <a:tr h="27820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2060"/>
                        </a:solidFill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908632052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CONTROL1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</a:rPr>
                        <a:t>Tegen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 et al (1997) climatology in the radiation</a:t>
                      </a:r>
                      <a:endParaRPr lang="en-GB" sz="1200" dirty="0">
                        <a:solidFill>
                          <a:srgbClr val="002060"/>
                        </a:solidFill>
                        <a:ea typeface="ＭＳ Ｐゴシック" pitchFamily="36" charset="-128"/>
                        <a:cs typeface="Arial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904224002"/>
                  </a:ext>
                </a:extLst>
              </a:tr>
              <a:tr h="27820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CONTROL2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err="1">
                          <a:solidFill>
                            <a:srgbClr val="002060"/>
                          </a:solidFill>
                        </a:rPr>
                        <a:t>Bozzo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 et al (2017) climatology in the radiation</a:t>
                      </a:r>
                      <a:endParaRPr lang="en-GB" sz="1200" dirty="0">
                        <a:solidFill>
                          <a:srgbClr val="002060"/>
                        </a:solidFill>
                        <a:ea typeface="ＭＳ Ｐゴシック" pitchFamily="36" charset="-128"/>
                        <a:cs typeface="Arial"/>
                      </a:endParaRP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096469493"/>
                  </a:ext>
                </a:extLst>
              </a:tr>
              <a:tr h="43445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PROG1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Interactive aerosols initialized from the CAMS Interim Reanalysis (</a:t>
                      </a:r>
                      <a:r>
                        <a:rPr lang="en-GB" sz="1200" dirty="0" err="1">
                          <a:solidFill>
                            <a:srgbClr val="002060"/>
                          </a:solidFill>
                        </a:rPr>
                        <a:t>Flemming</a:t>
                      </a:r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 et al, 2017)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008515899"/>
                  </a:ext>
                </a:extLst>
              </a:tr>
              <a:tr h="43445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2060"/>
                          </a:solidFill>
                        </a:rPr>
                        <a:t>PROG2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2060"/>
                          </a:solidFill>
                        </a:rPr>
                        <a:t>Interactive aerosols initialized from a free-running aerosol simulation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68101510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9CF9169-924C-4AE9-81ED-D2E0F4E843A0}"/>
              </a:ext>
            </a:extLst>
          </p:cNvPr>
          <p:cNvSpPr txBox="1"/>
          <p:nvPr/>
        </p:nvSpPr>
        <p:spPr>
          <a:xfrm>
            <a:off x="6037245" y="6360254"/>
            <a:ext cx="2960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Benedetti and </a:t>
            </a:r>
            <a:r>
              <a:rPr lang="en-GB" sz="1600" b="1" dirty="0" err="1"/>
              <a:t>Vitart</a:t>
            </a:r>
            <a:r>
              <a:rPr lang="en-GB" sz="1600" b="1" dirty="0"/>
              <a:t>, MWR 2018</a:t>
            </a:r>
          </a:p>
        </p:txBody>
      </p:sp>
    </p:spTree>
    <p:extLst>
      <p:ext uri="{BB962C8B-B14F-4D97-AF65-F5344CB8AC3E}">
        <p14:creationId xmlns:p14="http://schemas.microsoft.com/office/powerpoint/2010/main" val="71461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31D0-0A93-4139-930B-9873DA3C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22" y="293898"/>
            <a:ext cx="5903737" cy="369332"/>
          </a:xfrm>
        </p:spPr>
        <p:txBody>
          <a:bodyPr/>
          <a:lstStyle/>
          <a:p>
            <a:r>
              <a:rPr lang="en-GB" sz="2400" b="1" dirty="0"/>
              <a:t>Aerosol modulation by the MJO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38B3A-4C56-4009-9678-4F4913802739}"/>
              </a:ext>
            </a:extLst>
          </p:cNvPr>
          <p:cNvSpPr/>
          <p:nvPr/>
        </p:nvSpPr>
        <p:spPr>
          <a:xfrm>
            <a:off x="2743057" y="6312665"/>
            <a:ext cx="4504060" cy="46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08704-2BAE-47F1-B37B-B31E51E95429}"/>
              </a:ext>
            </a:extLst>
          </p:cNvPr>
          <p:cNvSpPr txBox="1"/>
          <p:nvPr/>
        </p:nvSpPr>
        <p:spPr>
          <a:xfrm>
            <a:off x="519909" y="1384316"/>
            <a:ext cx="2821206" cy="4643285"/>
          </a:xfrm>
          <a:prstGeom prst="rect">
            <a:avLst/>
          </a:prstGeom>
          <a:noFill/>
        </p:spPr>
        <p:txBody>
          <a:bodyPr wrap="square" lIns="57857" tIns="38571" rIns="57857" bIns="0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cs typeface="Arial"/>
              </a:rPr>
              <a:t>Composites of carbonaceous optical depth anomalies</a:t>
            </a:r>
            <a:r>
              <a:rPr lang="en-GB" sz="1600" dirty="0">
                <a:solidFill>
                  <a:srgbClr val="002060"/>
                </a:solidFill>
                <a:cs typeface="Arial"/>
              </a:rPr>
              <a:t>, relative to the model climatology,  have been </a:t>
            </a:r>
            <a:r>
              <a:rPr lang="en-GB" sz="1600" b="1" dirty="0">
                <a:solidFill>
                  <a:srgbClr val="002060"/>
                </a:solidFill>
                <a:cs typeface="Arial"/>
              </a:rPr>
              <a:t>produced in the different phases of the MJO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2060"/>
                </a:solidFill>
                <a:cs typeface="Arial"/>
              </a:rPr>
              <a:t>Close similarity of patterns in the PROG1 experiment and in the CAMS Interim Reanalysis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  <a:cs typeface="Arial"/>
              </a:rPr>
              <a:t>Opposite phases of the MJO</a:t>
            </a:r>
            <a:r>
              <a:rPr lang="en-GB" sz="1600" dirty="0">
                <a:solidFill>
                  <a:srgbClr val="002060"/>
                </a:solidFill>
                <a:cs typeface="Arial"/>
              </a:rPr>
              <a:t> (for instance phase 2-3 and phase 6-7) </a:t>
            </a:r>
            <a:r>
              <a:rPr lang="en-GB" sz="1600" b="1" dirty="0">
                <a:solidFill>
                  <a:srgbClr val="002060"/>
                </a:solidFill>
                <a:cs typeface="Arial"/>
              </a:rPr>
              <a:t>have opposite impacts on the aerosol variability</a:t>
            </a:r>
            <a:r>
              <a:rPr lang="en-GB" sz="1600" dirty="0">
                <a:solidFill>
                  <a:srgbClr val="002060"/>
                </a:solidFill>
                <a:cs typeface="Arial"/>
              </a:rPr>
              <a:t> suggesting that the </a:t>
            </a:r>
            <a:r>
              <a:rPr lang="en-GB" sz="1600" b="1" dirty="0">
                <a:solidFill>
                  <a:srgbClr val="002060"/>
                </a:solidFill>
                <a:cs typeface="Arial"/>
              </a:rPr>
              <a:t>MJO modulation is a robust signal.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7AB9B-751F-424C-A227-6859F75F3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89" y="1321989"/>
            <a:ext cx="4168306" cy="5207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61332-E395-40D8-BEBF-7A7990C6BAB8}"/>
              </a:ext>
            </a:extLst>
          </p:cNvPr>
          <p:cNvSpPr txBox="1"/>
          <p:nvPr/>
        </p:nvSpPr>
        <p:spPr>
          <a:xfrm>
            <a:off x="4219316" y="1244868"/>
            <a:ext cx="70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PROG1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34995-7FCF-42A8-B32F-294BCACAA5A3}"/>
              </a:ext>
            </a:extLst>
          </p:cNvPr>
          <p:cNvSpPr txBox="1"/>
          <p:nvPr/>
        </p:nvSpPr>
        <p:spPr>
          <a:xfrm>
            <a:off x="6057296" y="1220999"/>
            <a:ext cx="1774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CAMS INTERIM REAN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1336B-D945-4F4A-9058-649D0A3AC12F}"/>
              </a:ext>
            </a:extLst>
          </p:cNvPr>
          <p:cNvSpPr txBox="1"/>
          <p:nvPr/>
        </p:nvSpPr>
        <p:spPr>
          <a:xfrm>
            <a:off x="3834086" y="981412"/>
            <a:ext cx="423011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Anomaly of  carbonaceous aerosol optical depth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C009E-3B1D-42D2-9E08-3F5A427F7843}"/>
              </a:ext>
            </a:extLst>
          </p:cNvPr>
          <p:cNvSpPr txBox="1"/>
          <p:nvPr/>
        </p:nvSpPr>
        <p:spPr>
          <a:xfrm>
            <a:off x="8042169" y="1710156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Phase 2-3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97C2A-BA3B-46FF-86AF-EDE542E83C63}"/>
              </a:ext>
            </a:extLst>
          </p:cNvPr>
          <p:cNvSpPr txBox="1"/>
          <p:nvPr/>
        </p:nvSpPr>
        <p:spPr>
          <a:xfrm>
            <a:off x="7985247" y="3052378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Phase 4-5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A83877-1C56-4131-9F58-C7BCCE6AC2A1}"/>
              </a:ext>
            </a:extLst>
          </p:cNvPr>
          <p:cNvSpPr txBox="1"/>
          <p:nvPr/>
        </p:nvSpPr>
        <p:spPr>
          <a:xfrm>
            <a:off x="7928325" y="4394600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Phase 6-7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F975B-AA3D-40E2-9A49-9AFD7688E076}"/>
              </a:ext>
            </a:extLst>
          </p:cNvPr>
          <p:cNvSpPr txBox="1"/>
          <p:nvPr/>
        </p:nvSpPr>
        <p:spPr>
          <a:xfrm>
            <a:off x="7871403" y="5736822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Phase 8-1</a:t>
            </a:r>
          </a:p>
        </p:txBody>
      </p:sp>
    </p:spTree>
    <p:extLst>
      <p:ext uri="{BB962C8B-B14F-4D97-AF65-F5344CB8AC3E}">
        <p14:creationId xmlns:p14="http://schemas.microsoft.com/office/powerpoint/2010/main" val="333656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77B8-8799-4AA0-9F67-2F311168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Indonesian Fires of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131FAD-1D6A-432E-BD83-BEAB542D095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4"/>
          <a:stretch/>
        </p:blipFill>
        <p:spPr bwMode="auto">
          <a:xfrm>
            <a:off x="4594563" y="4251960"/>
            <a:ext cx="4005301" cy="20301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F3F3E2-0A52-48A3-ADFF-5D86B5115B70}"/>
              </a:ext>
            </a:extLst>
          </p:cNvPr>
          <p:cNvSpPr txBox="1">
            <a:spLocks/>
          </p:cNvSpPr>
          <p:nvPr/>
        </p:nvSpPr>
        <p:spPr>
          <a:xfrm>
            <a:off x="5420141" y="4143772"/>
            <a:ext cx="2478794" cy="188198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Biomass burning AOD anomaly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77C35-E3B9-47AD-AD67-7100B1887D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7" y="3251482"/>
            <a:ext cx="3648518" cy="3501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67C0DC-F7A2-422F-8B67-BCF4AD31C834}"/>
              </a:ext>
            </a:extLst>
          </p:cNvPr>
          <p:cNvSpPr txBox="1"/>
          <p:nvPr/>
        </p:nvSpPr>
        <p:spPr>
          <a:xfrm>
            <a:off x="4865359" y="6213559"/>
            <a:ext cx="3820653" cy="2142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Benedetti </a:t>
            </a:r>
            <a:r>
              <a:rPr lang="en-GB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 State of Climate 2016, BAMS.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95FD07-D075-4768-9BBC-FB0C154F2518}"/>
              </a:ext>
            </a:extLst>
          </p:cNvPr>
          <p:cNvSpPr txBox="1">
            <a:spLocks/>
          </p:cNvSpPr>
          <p:nvPr/>
        </p:nvSpPr>
        <p:spPr>
          <a:xfrm>
            <a:off x="3088821" y="1592036"/>
            <a:ext cx="1767913" cy="204107"/>
          </a:xfrm>
          <a:prstGeom prst="rect">
            <a:avLst/>
          </a:prstGeom>
        </p:spPr>
        <p:txBody>
          <a:bodyPr/>
          <a:lstStyle>
            <a:lvl1pPr algn="ctr" defTabSz="5381884" rtl="0" eaLnBrk="1" latinLnBrk="0" hangingPunct="1">
              <a:spcBef>
                <a:spcPct val="0"/>
              </a:spcBef>
              <a:buNone/>
              <a:defRPr sz="2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643" b="1" dirty="0">
              <a:solidFill>
                <a:srgbClr val="137599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36CE2-D282-4B30-9B0A-1121694B7438}"/>
              </a:ext>
            </a:extLst>
          </p:cNvPr>
          <p:cNvSpPr txBox="1"/>
          <p:nvPr/>
        </p:nvSpPr>
        <p:spPr>
          <a:xfrm>
            <a:off x="1511196" y="2877435"/>
            <a:ext cx="21641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Copernicus Atmospheric Monitoring Service (CAMS) daily Fire emissions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BED23-4490-4EBF-9F75-119F3E9CA182}"/>
              </a:ext>
            </a:extLst>
          </p:cNvPr>
          <p:cNvSpPr txBox="1"/>
          <p:nvPr/>
        </p:nvSpPr>
        <p:spPr>
          <a:xfrm>
            <a:off x="594157" y="898427"/>
            <a:ext cx="4033447" cy="1979007"/>
          </a:xfrm>
          <a:prstGeom prst="rect">
            <a:avLst/>
          </a:prstGeom>
          <a:noFill/>
        </p:spPr>
        <p:txBody>
          <a:bodyPr wrap="square" lIns="57857" tIns="38571" rIns="57857" bIns="0" rtlCol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was a record-breaking year for Indonesia. 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burning season of  August-October, wildfires spread widely across the region creating a humanitarian crisis due to the high levels of air pollution induced by the smoke. 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600 million tonnes of greenhouse gases were emitted,</a:t>
            </a:r>
            <a:r>
              <a:rPr lang="en-GB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amount described as 'roughly equivalent to Germany's entire annual output'.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endParaRPr lang="en-GB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6268B1-9D4D-4D89-8221-E43E367C6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295" y="1662238"/>
            <a:ext cx="3428259" cy="2281111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D04FCB4-4578-467C-9FCC-95AB8FB86750}"/>
              </a:ext>
            </a:extLst>
          </p:cNvPr>
          <p:cNvSpPr txBox="1">
            <a:spLocks/>
          </p:cNvSpPr>
          <p:nvPr/>
        </p:nvSpPr>
        <p:spPr>
          <a:xfrm>
            <a:off x="5208424" y="1198641"/>
            <a:ext cx="3117231" cy="547729"/>
          </a:xfrm>
          <a:prstGeom prst="rect">
            <a:avLst/>
          </a:prstGeom>
        </p:spPr>
        <p:txBody>
          <a:bodyPr vert="horz" lIns="0" tIns="0" rIns="0" bIns="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NASA satellite image showing the extent of the haze on 24 September 2015.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383B82-C47F-462B-AFE5-CA71A63FE9B1}"/>
              </a:ext>
            </a:extLst>
          </p:cNvPr>
          <p:cNvSpPr/>
          <p:nvPr/>
        </p:nvSpPr>
        <p:spPr>
          <a:xfrm>
            <a:off x="4242675" y="6489086"/>
            <a:ext cx="2556710" cy="228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83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77B8-8799-4AA0-9F67-2F311168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Indonesian Fires of 2015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F818-CFFD-4083-B019-CD6ECB6B2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01AE7-67C8-40DF-9943-2B1EC30F70BB}"/>
              </a:ext>
            </a:extLst>
          </p:cNvPr>
          <p:cNvSpPr txBox="1"/>
          <p:nvPr/>
        </p:nvSpPr>
        <p:spPr>
          <a:xfrm>
            <a:off x="4983757" y="3700874"/>
            <a:ext cx="230034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2m  Temp anomaly Oct 2015 - Forecast started 1</a:t>
            </a:r>
            <a:r>
              <a:rPr lang="en-GB" sz="1400" b="1" baseline="30000" dirty="0">
                <a:solidFill>
                  <a:schemeClr val="tx2"/>
                </a:solidFill>
                <a:latin typeface="Arial"/>
                <a:cs typeface="Arial"/>
              </a:rPr>
              <a:t>st</a:t>
            </a:r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 May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C78A3-7AEE-4CCF-88F3-AD7CFBB6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516" y="1393104"/>
            <a:ext cx="2800189" cy="19516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6E9B2E-3428-4F4F-8512-BB0BADBEC94D}"/>
              </a:ext>
            </a:extLst>
          </p:cNvPr>
          <p:cNvSpPr txBox="1"/>
          <p:nvPr/>
        </p:nvSpPr>
        <p:spPr>
          <a:xfrm>
            <a:off x="1207477" y="1070294"/>
            <a:ext cx="2983228" cy="4329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Fire radiative power Aug-Oct 2015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195FD07-D075-4768-9BBC-FB0C154F2518}"/>
              </a:ext>
            </a:extLst>
          </p:cNvPr>
          <p:cNvSpPr txBox="1">
            <a:spLocks/>
          </p:cNvSpPr>
          <p:nvPr/>
        </p:nvSpPr>
        <p:spPr>
          <a:xfrm>
            <a:off x="3088821" y="1592036"/>
            <a:ext cx="1767913" cy="204107"/>
          </a:xfrm>
          <a:prstGeom prst="rect">
            <a:avLst/>
          </a:prstGeom>
        </p:spPr>
        <p:txBody>
          <a:bodyPr/>
          <a:lstStyle>
            <a:lvl1pPr algn="ctr" defTabSz="5381884" rtl="0" eaLnBrk="1" latinLnBrk="0" hangingPunct="1">
              <a:spcBef>
                <a:spcPct val="0"/>
              </a:spcBef>
              <a:buNone/>
              <a:defRPr sz="2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643" b="1" dirty="0">
              <a:solidFill>
                <a:srgbClr val="137599"/>
              </a:solidFill>
              <a:latin typeface="Helvetica Neue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BED23-4490-4EBF-9F75-119F3E9CA182}"/>
              </a:ext>
            </a:extLst>
          </p:cNvPr>
          <p:cNvSpPr txBox="1"/>
          <p:nvPr/>
        </p:nvSpPr>
        <p:spPr>
          <a:xfrm>
            <a:off x="748819" y="3623754"/>
            <a:ext cx="4073828" cy="2788824"/>
          </a:xfrm>
          <a:prstGeom prst="rect">
            <a:avLst/>
          </a:prstGeom>
          <a:noFill/>
        </p:spPr>
        <p:txBody>
          <a:bodyPr wrap="square" lIns="57857" tIns="38571" rIns="57857" bIns="0" rtlCol="0">
            <a:noAutofit/>
          </a:bodyPr>
          <a:lstStyle/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The EPS system re-forecasts with interactive aerosols was able to simulate the temperature anomalies corresponding to the fire-affected area up to </a:t>
            </a:r>
            <a:r>
              <a:rPr lang="en-GB" sz="1300" b="1" dirty="0">
                <a:solidFill>
                  <a:srgbClr val="002060"/>
                </a:solidFill>
                <a:latin typeface="Arial"/>
                <a:cs typeface="Arial"/>
              </a:rPr>
              <a:t>6 months ahead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Prescribed </a:t>
            </a:r>
            <a:r>
              <a:rPr lang="en-GB" sz="1300" b="1" dirty="0">
                <a:solidFill>
                  <a:srgbClr val="002060"/>
                </a:solidFill>
                <a:latin typeface="Arial"/>
                <a:cs typeface="Arial"/>
              </a:rPr>
              <a:t>observed fire emissions </a:t>
            </a: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derived from Fire Radiative Power were used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b="1" dirty="0">
                <a:solidFill>
                  <a:srgbClr val="002060"/>
                </a:solidFill>
                <a:latin typeface="Arial"/>
                <a:cs typeface="Arial"/>
              </a:rPr>
              <a:t>Inherent high predictability </a:t>
            </a: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of these events connected to El-Nino (and agricultural practices in the area) </a:t>
            </a:r>
          </a:p>
          <a:p>
            <a:pPr marL="171450" indent="-171450">
              <a:lnSpc>
                <a:spcPct val="110000"/>
              </a:lnSpc>
              <a:spcAft>
                <a:spcPts val="214"/>
              </a:spcAft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If a </a:t>
            </a:r>
            <a:r>
              <a:rPr lang="en-GB" sz="1300" b="1" dirty="0">
                <a:solidFill>
                  <a:srgbClr val="002060"/>
                </a:solidFill>
                <a:latin typeface="Arial"/>
                <a:cs typeface="Arial"/>
              </a:rPr>
              <a:t>dynamical fire emission model </a:t>
            </a:r>
            <a:r>
              <a:rPr lang="en-GB" sz="1300" dirty="0">
                <a:solidFill>
                  <a:srgbClr val="002060"/>
                </a:solidFill>
                <a:latin typeface="Arial"/>
                <a:cs typeface="Arial"/>
              </a:rPr>
              <a:t>were developed, it would be possible to predict these extreme episodes a season in advance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D3FC2E5-EB76-4346-B29E-813E2C4F1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179" y="4172996"/>
            <a:ext cx="2552700" cy="2219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BD2760-13EE-4051-8F3C-DE323784C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060" y="1402277"/>
            <a:ext cx="2552700" cy="2219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11BC98D-93A1-42AC-B0F5-BBA675BD1E6C}"/>
              </a:ext>
            </a:extLst>
          </p:cNvPr>
          <p:cNvSpPr txBox="1"/>
          <p:nvPr/>
        </p:nvSpPr>
        <p:spPr>
          <a:xfrm>
            <a:off x="5081075" y="976448"/>
            <a:ext cx="230034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2m Temp anomaly Oct 2015 - Forecast started 1</a:t>
            </a:r>
            <a:r>
              <a:rPr lang="en-GB" sz="1400" b="1" baseline="30000" dirty="0">
                <a:solidFill>
                  <a:schemeClr val="tx2"/>
                </a:solidFill>
                <a:latin typeface="Arial"/>
                <a:cs typeface="Arial"/>
              </a:rPr>
              <a:t>st</a:t>
            </a:r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 Aug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D8F258-B928-48E9-845D-5BCCACB7E792}"/>
              </a:ext>
            </a:extLst>
          </p:cNvPr>
          <p:cNvSpPr txBox="1"/>
          <p:nvPr/>
        </p:nvSpPr>
        <p:spPr>
          <a:xfrm>
            <a:off x="7436377" y="4690723"/>
            <a:ext cx="17874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Cooling due to smoke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aerosols predicted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6 months ahead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C28DF-2955-43D2-A030-285CFF81E21E}"/>
              </a:ext>
            </a:extLst>
          </p:cNvPr>
          <p:cNvSpPr txBox="1"/>
          <p:nvPr/>
        </p:nvSpPr>
        <p:spPr>
          <a:xfrm>
            <a:off x="7456573" y="1813475"/>
            <a:ext cx="17874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Cooling due to smoke</a:t>
            </a:r>
          </a:p>
          <a:p>
            <a:r>
              <a:rPr lang="en-GB" sz="1400" b="1" dirty="0">
                <a:solidFill>
                  <a:schemeClr val="tx2"/>
                </a:solidFill>
              </a:rPr>
              <a:t>aerosols predicted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3 months ahead</a:t>
            </a:r>
          </a:p>
        </p:txBody>
      </p:sp>
    </p:spTree>
    <p:extLst>
      <p:ext uri="{BB962C8B-B14F-4D97-AF65-F5344CB8AC3E}">
        <p14:creationId xmlns:p14="http://schemas.microsoft.com/office/powerpoint/2010/main" val="1989803144"/>
      </p:ext>
    </p:extLst>
  </p:cSld>
  <p:clrMapOvr>
    <a:masterClrMapping/>
  </p:clrMapOvr>
</p:sld>
</file>

<file path=ppt/theme/theme1.xml><?xml version="1.0" encoding="utf-8"?>
<a:theme xmlns:a="http://schemas.openxmlformats.org/drawingml/2006/main" name="ECMWF_Template white with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35955</TotalTime>
  <Words>1205</Words>
  <Application>Microsoft Office PowerPoint</Application>
  <PresentationFormat>On-screen Show (4:3)</PresentationFormat>
  <Paragraphs>141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Helvetica</vt:lpstr>
      <vt:lpstr>Helvetica Neue</vt:lpstr>
      <vt:lpstr>Wingdings</vt:lpstr>
      <vt:lpstr>Wingdings 2</vt:lpstr>
      <vt:lpstr>ECMWF_Template white with bar</vt:lpstr>
      <vt:lpstr>The impact of biomass burning emissions on sub-seasonal prediction: a study using the ECMWF’s coupled Ensemble Prediction System</vt:lpstr>
      <vt:lpstr>Motivation</vt:lpstr>
      <vt:lpstr>PowerPoint Presentation</vt:lpstr>
      <vt:lpstr>Experiment set-up</vt:lpstr>
      <vt:lpstr>Aerosol impacts on the monthly forecasts: bias </vt:lpstr>
      <vt:lpstr>Aerosol impacts on the monthly forecasts:  Rank probability skill scores</vt:lpstr>
      <vt:lpstr>Aerosol modulation by the MJO</vt:lpstr>
      <vt:lpstr>Indonesian Fires of 2015</vt:lpstr>
      <vt:lpstr>Indonesian Fires of 2015 (cont.)</vt:lpstr>
      <vt:lpstr>Sensitivity to biomass burning aerosols</vt:lpstr>
      <vt:lpstr>Summary and perspectives</vt:lpstr>
      <vt:lpstr>Thanks for your attention!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Dee</dc:creator>
  <cp:lastModifiedBy>Angela Benedetti</cp:lastModifiedBy>
  <cp:revision>870</cp:revision>
  <cp:lastPrinted>2014-09-08T15:51:38Z</cp:lastPrinted>
  <dcterms:created xsi:type="dcterms:W3CDTF">2014-08-13T13:58:37Z</dcterms:created>
  <dcterms:modified xsi:type="dcterms:W3CDTF">2019-04-28T15:56:47Z</dcterms:modified>
</cp:coreProperties>
</file>