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78" r:id="rId4"/>
    <p:sldId id="258" r:id="rId5"/>
    <p:sldId id="273" r:id="rId6"/>
    <p:sldId id="264" r:id="rId7"/>
    <p:sldId id="263" r:id="rId8"/>
    <p:sldId id="265" r:id="rId9"/>
    <p:sldId id="279" r:id="rId10"/>
    <p:sldId id="268" r:id="rId11"/>
    <p:sldId id="283" r:id="rId12"/>
    <p:sldId id="274" r:id="rId13"/>
    <p:sldId id="281" r:id="rId14"/>
    <p:sldId id="280" r:id="rId15"/>
    <p:sldId id="284" r:id="rId16"/>
    <p:sldId id="289" r:id="rId17"/>
    <p:sldId id="290" r:id="rId18"/>
    <p:sldId id="270" r:id="rId19"/>
    <p:sldId id="285" r:id="rId20"/>
    <p:sldId id="277" r:id="rId21"/>
    <p:sldId id="288" r:id="rId22"/>
    <p:sldId id="286" r:id="rId23"/>
    <p:sldId id="276" r:id="rId24"/>
  </p:sldIdLst>
  <p:sldSz cx="9144000" cy="5143500" type="screen16x9"/>
  <p:notesSz cx="6883400" cy="99060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FFFFFF"/>
    <a:srgbClr val="082E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73" autoAdjust="0"/>
  </p:normalViewPr>
  <p:slideViewPr>
    <p:cSldViewPr>
      <p:cViewPr varScale="1">
        <p:scale>
          <a:sx n="106" d="100"/>
          <a:sy n="106" d="100"/>
        </p:scale>
        <p:origin x="149" y="6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472" y="-67"/>
      </p:cViewPr>
      <p:guideLst>
        <p:guide orient="horz" pos="3120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807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Palatino" pitchFamily="18" charset="0"/>
              </a:defRPr>
            </a:lvl1pPr>
          </a:lstStyle>
          <a:p>
            <a:endParaRPr lang="nb-NO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0593" y="0"/>
            <a:ext cx="2982807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Palatino" pitchFamily="18" charset="0"/>
              </a:defRPr>
            </a:lvl1pPr>
          </a:lstStyle>
          <a:p>
            <a:endParaRPr lang="nb-NO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700"/>
            <a:ext cx="2982807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39" tIns="47969" rIns="95939" bIns="47969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Palatino" pitchFamily="18" charset="0"/>
              </a:defRPr>
            </a:lvl1pPr>
          </a:lstStyle>
          <a:p>
            <a:endParaRPr lang="nb-NO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0593" y="9410700"/>
            <a:ext cx="2982807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39" tIns="47969" rIns="95939" bIns="47969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Palatino" pitchFamily="18" charset="0"/>
              </a:defRPr>
            </a:lvl1pPr>
          </a:lstStyle>
          <a:p>
            <a:fld id="{DCBD22C0-2821-4EDC-9675-67372AD7718A}" type="slidenum">
              <a:rPr lang="nb-NO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2850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807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>
            <a:lvl1pPr>
              <a:defRPr sz="1300" b="1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0593" y="0"/>
            <a:ext cx="2982807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>
            <a:lvl1pPr algn="r">
              <a:defRPr sz="1300" b="1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42950"/>
            <a:ext cx="6604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787" y="4705350"/>
            <a:ext cx="5047827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82807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39" tIns="47969" rIns="95939" bIns="47969" numCol="1" anchor="b" anchorCtr="0" compatLnSpc="1">
            <a:prstTxWarp prst="textNoShape">
              <a:avLst/>
            </a:prstTxWarp>
          </a:bodyPr>
          <a:lstStyle>
            <a:lvl1pPr>
              <a:defRPr sz="1300" b="1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0593" y="9410700"/>
            <a:ext cx="2982807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39" tIns="47969" rIns="95939" bIns="47969" numCol="1" anchor="b" anchorCtr="0" compatLnSpc="1">
            <a:prstTxWarp prst="textNoShape">
              <a:avLst/>
            </a:prstTxWarp>
          </a:bodyPr>
          <a:lstStyle>
            <a:lvl1pPr algn="r">
              <a:defRPr sz="1300" b="1">
                <a:solidFill>
                  <a:schemeClr val="bg1"/>
                </a:solidFill>
              </a:defRPr>
            </a:lvl1pPr>
          </a:lstStyle>
          <a:p>
            <a:fld id="{AEA76827-FC0C-42F6-AC0F-8E03D8C8032E}" type="slidenum">
              <a:rPr lang="nb-NO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304278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Text Box 6"/>
          <p:cNvSpPr txBox="1">
            <a:spLocks noChangeArrowheads="1"/>
          </p:cNvSpPr>
          <p:nvPr/>
        </p:nvSpPr>
        <p:spPr bwMode="white">
          <a:xfrm>
            <a:off x="6754688" y="175742"/>
            <a:ext cx="22098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r"/>
            <a:r>
              <a:rPr lang="nb-NO" sz="1400" b="1" dirty="0">
                <a:solidFill>
                  <a:schemeClr val="tx2"/>
                </a:solidFill>
              </a:rPr>
              <a:t>www.nr.no</a:t>
            </a:r>
            <a:endParaRPr lang="nb-NO" sz="14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51520" y="1131591"/>
            <a:ext cx="5904656" cy="1008112"/>
          </a:xfrm>
          <a:noFill/>
        </p:spPr>
        <p:txBody>
          <a:bodyPr anchor="t"/>
          <a:lstStyle>
            <a:lvl1pPr>
              <a:defRPr>
                <a:solidFill>
                  <a:schemeClr val="accent4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</a:defRPr>
            </a:lvl1pPr>
          </a:lstStyle>
          <a:p>
            <a:pPr lvl="0"/>
            <a:r>
              <a:rPr lang="en-GB" noProof="0" dirty="0" smtClean="0"/>
              <a:t>Click to edit title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ubTitle" idx="1" hasCustomPrompt="1"/>
          </p:nvPr>
        </p:nvSpPr>
        <p:spPr bwMode="white">
          <a:xfrm>
            <a:off x="251520" y="2283718"/>
            <a:ext cx="5688632" cy="720080"/>
          </a:xfrm>
        </p:spPr>
        <p:txBody>
          <a:bodyPr/>
          <a:lstStyle>
            <a:lvl1pPr marL="0" indent="0">
              <a:buFont typeface="Times New Roman" pitchFamily="18" charset="0"/>
              <a:buNone/>
              <a:defRPr sz="22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smtClean="0"/>
              <a:t>Click to edit subtitle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51520" y="3147815"/>
            <a:ext cx="5616624" cy="576064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accent4"/>
                </a:solidFill>
              </a:defRPr>
            </a:lvl1pPr>
          </a:lstStyle>
          <a:p>
            <a:r>
              <a:rPr lang="en-GB" sz="2800" baseline="0" noProof="0" dirty="0" smtClean="0"/>
              <a:t>[Authors]</a:t>
            </a:r>
            <a:endParaRPr lang="en-GB" sz="2800" noProof="0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3939902"/>
            <a:ext cx="5616624" cy="432048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4"/>
                </a:solidFill>
              </a:defRPr>
            </a:lvl1pPr>
          </a:lstStyle>
          <a:p>
            <a:r>
              <a:rPr lang="en-GB" sz="2200" noProof="0" dirty="0" smtClean="0"/>
              <a:t>[Location]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51520" y="4515967"/>
            <a:ext cx="5616624" cy="465599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80000"/>
              <a:buFont typeface="Times New Roman" pitchFamily="18" charset="0"/>
              <a:buNone/>
              <a:tabLst/>
              <a:defRPr sz="2400">
                <a:solidFill>
                  <a:schemeClr val="accent4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80000"/>
              <a:buFont typeface="Times New Roman" pitchFamily="18" charset="0"/>
              <a:buNone/>
              <a:tabLst/>
              <a:defRPr/>
            </a:pPr>
            <a:r>
              <a:rPr lang="en-GB" sz="2200" noProof="0" dirty="0" smtClean="0"/>
              <a:t>[Date]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923678"/>
            <a:ext cx="3490647" cy="48691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6971"/>
            <a:ext cx="3419873" cy="6702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703" y="4679989"/>
            <a:ext cx="765785" cy="268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7494"/>
            <a:ext cx="8640960" cy="576064"/>
          </a:xfrm>
        </p:spPr>
        <p:txBody>
          <a:bodyPr/>
          <a:lstStyle>
            <a:lvl1pPr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9582"/>
            <a:ext cx="8640960" cy="331236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E97971C-2FE7-4FD3-B01F-4B5E83D933F8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noProof="0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719" y="411510"/>
            <a:ext cx="765785" cy="26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194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9F689-C7C1-4E27-8890-76F63A669A8F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04427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143000"/>
            <a:ext cx="3733800" cy="3086100"/>
          </a:xfrm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7338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86E72B-8DDA-4312-9150-1363B5FB6C12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99621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E94D6A6-41BD-49BB-84F3-C9210A972E85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28897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9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AEDDD13-8D6F-4F24-AAFE-488D04EDC9F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13870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71600" y="465516"/>
            <a:ext cx="72008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600" y="3795887"/>
            <a:ext cx="72008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2D7D3A0-5D3C-4DC3-9F57-3B372D08EE5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42165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419622"/>
            <a:ext cx="6696744" cy="7560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9F689-C7C1-4E27-8890-76F63A669A8F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923678"/>
            <a:ext cx="3490647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291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1520" y="195486"/>
            <a:ext cx="8640960" cy="756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1520" y="1143000"/>
            <a:ext cx="864096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98904" y="4731990"/>
            <a:ext cx="393576" cy="21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D89F689-C7C1-4E27-8890-76F63A669A8F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691680" y="4490815"/>
            <a:ext cx="6552728" cy="449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chemeClr val="tx2"/>
                </a:solidFill>
              </a:defRPr>
            </a:lvl1pPr>
          </a:lstStyle>
          <a:p>
            <a:endParaRPr lang="en-GB" noProof="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11125"/>
            <a:ext cx="963613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5" r:id="rId3"/>
    <p:sldLayoutId id="2147483652" r:id="rId4"/>
    <p:sldLayoutId id="2147483655" r:id="rId5"/>
    <p:sldLayoutId id="2147483656" r:id="rId6"/>
    <p:sldLayoutId id="2147483657" r:id="rId7"/>
    <p:sldLayoutId id="2147483666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1" fontAlgn="base" hangingPunct="1">
        <a:spcBef>
          <a:spcPct val="50000"/>
        </a:spcBef>
        <a:spcAft>
          <a:spcPct val="0"/>
        </a:spcAft>
        <a:buSzPct val="80000"/>
        <a:buFont typeface="Times New Roman" pitchFamily="18" charset="0"/>
        <a:buChar char="►"/>
        <a:defRPr sz="2400" baseline="0">
          <a:solidFill>
            <a:schemeClr val="tx1"/>
          </a:solidFill>
          <a:latin typeface="+mn-lt"/>
          <a:ea typeface="+mn-ea"/>
          <a:cs typeface="+mn-cs"/>
        </a:defRPr>
      </a:lvl1pPr>
      <a:lvl2pPr marL="893763" indent="-419100" algn="l" rtl="0" eaLnBrk="1" fontAlgn="base" hangingPunct="1">
        <a:spcBef>
          <a:spcPct val="20000"/>
        </a:spcBef>
        <a:spcAft>
          <a:spcPct val="0"/>
        </a:spcAft>
        <a:buChar char="▪"/>
        <a:defRPr sz="2200">
          <a:solidFill>
            <a:schemeClr val="tx1"/>
          </a:solidFill>
          <a:latin typeface="+mn-lt"/>
        </a:defRPr>
      </a:lvl2pPr>
      <a:lvl3pPr marL="1230313" indent="-381000" algn="l" rtl="0" eaLnBrk="1" fontAlgn="base" hangingPunct="1">
        <a:spcBef>
          <a:spcPct val="20000"/>
        </a:spcBef>
        <a:spcAft>
          <a:spcPct val="0"/>
        </a:spcAft>
        <a:buChar char="◦"/>
        <a:defRPr sz="2000">
          <a:solidFill>
            <a:schemeClr val="tx1"/>
          </a:solidFill>
          <a:latin typeface="+mn-lt"/>
        </a:defRPr>
      </a:lvl3pPr>
      <a:lvl4pPr marL="1622425" indent="-381000" algn="l" rtl="0" eaLnBrk="1" fontAlgn="base" hangingPunct="1">
        <a:spcBef>
          <a:spcPct val="20000"/>
        </a:spcBef>
        <a:spcAft>
          <a:spcPct val="0"/>
        </a:spcAft>
        <a:buChar char="·"/>
        <a:defRPr sz="2000">
          <a:solidFill>
            <a:schemeClr val="tx1"/>
          </a:solidFill>
          <a:latin typeface="+mn-lt"/>
        </a:defRPr>
      </a:lvl4pPr>
      <a:lvl5pPr marL="2006600" indent="-381000" algn="l" rtl="0" eaLnBrk="1" fontAlgn="base" hangingPunct="1">
        <a:spcBef>
          <a:spcPct val="20000"/>
        </a:spcBef>
        <a:spcAft>
          <a:spcPct val="0"/>
        </a:spcAft>
        <a:buSzPct val="75000"/>
        <a:buChar char="▫"/>
        <a:defRPr sz="2000">
          <a:solidFill>
            <a:schemeClr val="tx1"/>
          </a:solidFill>
          <a:latin typeface="+mn-lt"/>
        </a:defRPr>
      </a:lvl5pPr>
      <a:lvl6pPr marL="2463800" indent="-381000" algn="l" rtl="0" eaLnBrk="1" fontAlgn="base" hangingPunct="1">
        <a:spcBef>
          <a:spcPct val="20000"/>
        </a:spcBef>
        <a:spcAft>
          <a:spcPct val="0"/>
        </a:spcAft>
        <a:buSzPct val="75000"/>
        <a:buChar char="▫"/>
        <a:defRPr sz="2000">
          <a:solidFill>
            <a:schemeClr val="tx1"/>
          </a:solidFill>
          <a:latin typeface="+mn-lt"/>
        </a:defRPr>
      </a:lvl6pPr>
      <a:lvl7pPr marL="2921000" indent="-381000" algn="l" rtl="0" eaLnBrk="1" fontAlgn="base" hangingPunct="1">
        <a:spcBef>
          <a:spcPct val="20000"/>
        </a:spcBef>
        <a:spcAft>
          <a:spcPct val="0"/>
        </a:spcAft>
        <a:buSzPct val="75000"/>
        <a:buChar char="▫"/>
        <a:defRPr sz="2000">
          <a:solidFill>
            <a:schemeClr val="tx1"/>
          </a:solidFill>
          <a:latin typeface="+mn-lt"/>
        </a:defRPr>
      </a:lvl7pPr>
      <a:lvl8pPr marL="3378200" indent="-381000" algn="l" rtl="0" eaLnBrk="1" fontAlgn="base" hangingPunct="1">
        <a:spcBef>
          <a:spcPct val="20000"/>
        </a:spcBef>
        <a:spcAft>
          <a:spcPct val="0"/>
        </a:spcAft>
        <a:buSzPct val="75000"/>
        <a:buChar char="▫"/>
        <a:defRPr sz="2000">
          <a:solidFill>
            <a:schemeClr val="tx1"/>
          </a:solidFill>
          <a:latin typeface="+mn-lt"/>
        </a:defRPr>
      </a:lvl8pPr>
      <a:lvl9pPr marL="3835400" indent="-381000" algn="l" rtl="0" eaLnBrk="1" fontAlgn="base" hangingPunct="1">
        <a:spcBef>
          <a:spcPct val="20000"/>
        </a:spcBef>
        <a:spcAft>
          <a:spcPct val="0"/>
        </a:spcAft>
        <a:buSzPct val="75000"/>
        <a:buChar char="▫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131590"/>
            <a:ext cx="6912768" cy="252028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nb-NO" sz="3000" dirty="0" smtClean="0"/>
              <a:t>Rapid </a:t>
            </a:r>
            <a:r>
              <a:rPr lang="nb-NO" sz="3000" dirty="0"/>
              <a:t>A</a:t>
            </a:r>
            <a:r>
              <a:rPr lang="nb-NO" sz="3000" dirty="0" smtClean="0"/>
              <a:t>djustment of Forecast Trajectories: </a:t>
            </a:r>
            <a:br>
              <a:rPr lang="nb-NO" sz="3000" dirty="0" smtClean="0"/>
            </a:br>
            <a:r>
              <a:rPr lang="nb-NO" sz="3000" dirty="0" smtClean="0"/>
              <a:t>Improving short-term forecast skill through statistical post-processing</a:t>
            </a:r>
            <a:endParaRPr lang="nb-NO" sz="3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51520" y="3651870"/>
            <a:ext cx="5616624" cy="576064"/>
          </a:xfrm>
        </p:spPr>
        <p:txBody>
          <a:bodyPr/>
          <a:lstStyle/>
          <a:p>
            <a:r>
              <a:rPr lang="nb-NO" sz="2000" dirty="0" smtClean="0"/>
              <a:t>Nina Schuhen, Thordis L. Thorarinsdottir and Alex Lenkoski</a:t>
            </a:r>
            <a:endParaRPr lang="nb-NO" sz="2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b-NO" sz="2000" dirty="0" smtClean="0"/>
              <a:t>11.04.2019</a:t>
            </a:r>
            <a:endParaRPr lang="nb-NO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123478"/>
            <a:ext cx="495318" cy="6934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 bwMode="white">
          <a:xfrm>
            <a:off x="2411760" y="4536000"/>
            <a:ext cx="324036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b-NO" sz="1600" dirty="0"/>
              <a:t>n</a:t>
            </a:r>
            <a:r>
              <a:rPr lang="nb-NO" sz="1600" baseline="0" dirty="0" smtClean="0"/>
              <a:t>ina.schuhen@nr.no</a:t>
            </a:r>
            <a:endParaRPr lang="en-US" sz="160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97872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Heathrow, 14.01.2016 03 UTC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10</a:t>
            </a:fld>
            <a:endParaRPr lang="en-GB" noProof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62" y="993710"/>
            <a:ext cx="6590506" cy="395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9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251520" y="735582"/>
            <a:ext cx="8640960" cy="756048"/>
          </a:xfrm>
        </p:spPr>
        <p:txBody>
          <a:bodyPr/>
          <a:lstStyle/>
          <a:p>
            <a:pPr algn="ctr"/>
            <a:r>
              <a:rPr lang="nb-NO" dirty="0" smtClean="0"/>
              <a:t>Results for Surface </a:t>
            </a:r>
            <a:r>
              <a:rPr lang="nb-NO" dirty="0"/>
              <a:t>T</a:t>
            </a:r>
            <a:r>
              <a:rPr lang="nb-NO" dirty="0" smtClean="0"/>
              <a:t>emperature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11</a:t>
            </a:fld>
            <a:endParaRPr lang="en-GB" noProof="0" dirty="0"/>
          </a:p>
        </p:txBody>
      </p:sp>
      <p:sp>
        <p:nvSpPr>
          <p:cNvPr id="16" name="TextBox 15"/>
          <p:cNvSpPr txBox="1"/>
          <p:nvPr/>
        </p:nvSpPr>
        <p:spPr bwMode="white">
          <a:xfrm>
            <a:off x="3689320" y="4731990"/>
            <a:ext cx="1818784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800" dirty="0"/>
              <a:t>iStock.com/Zbynek Pospisil</a:t>
            </a:r>
            <a:endParaRPr lang="en-US" sz="800" baseline="0" dirty="0" smtClean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741847"/>
            <a:ext cx="3995280" cy="266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33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RMSE (</a:t>
            </a:r>
            <a:r>
              <a:rPr lang="nb-NO" dirty="0"/>
              <a:t>A</a:t>
            </a:r>
            <a:r>
              <a:rPr lang="nb-NO" dirty="0" smtClean="0"/>
              <a:t>ll </a:t>
            </a:r>
            <a:r>
              <a:rPr lang="nb-NO" dirty="0"/>
              <a:t>S</a:t>
            </a:r>
            <a:r>
              <a:rPr lang="nb-NO" dirty="0" smtClean="0"/>
              <a:t>ites): At Lead Time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12</a:t>
            </a:fld>
            <a:endParaRPr lang="en-GB" noProof="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058862"/>
            <a:ext cx="6552728" cy="3931637"/>
          </a:xfrm>
        </p:spPr>
      </p:pic>
    </p:spTree>
    <p:extLst>
      <p:ext uri="{BB962C8B-B14F-4D97-AF65-F5344CB8AC3E}">
        <p14:creationId xmlns:p14="http://schemas.microsoft.com/office/powerpoint/2010/main" val="198588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RMSE (All Sites): At Lead </a:t>
            </a:r>
            <a:r>
              <a:rPr lang="nb-NO" dirty="0"/>
              <a:t>T</a:t>
            </a:r>
            <a:r>
              <a:rPr lang="nb-NO" dirty="0" smtClean="0"/>
              <a:t>ime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13</a:t>
            </a:fld>
            <a:endParaRPr lang="en-GB" noProof="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058862"/>
            <a:ext cx="6552728" cy="3931636"/>
          </a:xfrm>
        </p:spPr>
      </p:pic>
    </p:spTree>
    <p:extLst>
      <p:ext uri="{BB962C8B-B14F-4D97-AF65-F5344CB8AC3E}">
        <p14:creationId xmlns:p14="http://schemas.microsoft.com/office/powerpoint/2010/main" val="249370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Rank and PIT Histograms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14</a:t>
            </a:fld>
            <a:endParaRPr lang="en-GB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31640" y="3795886"/>
            <a:ext cx="7056784" cy="936104"/>
          </a:xfrm>
          <a:ln w="25400">
            <a:solidFill>
              <a:schemeClr val="bg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nb-NO" dirty="0" smtClean="0"/>
              <a:t>Coverage of 84.62% prediction interval:</a:t>
            </a:r>
          </a:p>
          <a:p>
            <a:pPr marL="0" indent="0">
              <a:buNone/>
            </a:pPr>
            <a:r>
              <a:rPr lang="nb-NO" dirty="0" smtClean="0"/>
              <a:t>   52.24%	               79.29%		  87.31%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64" y="1047750"/>
            <a:ext cx="8172400" cy="272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36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251520" y="735582"/>
            <a:ext cx="8640960" cy="756048"/>
          </a:xfrm>
        </p:spPr>
        <p:txBody>
          <a:bodyPr/>
          <a:lstStyle/>
          <a:p>
            <a:pPr algn="ctr"/>
            <a:r>
              <a:rPr lang="nb-NO" dirty="0" smtClean="0"/>
              <a:t>Results for 10m </a:t>
            </a:r>
            <a:r>
              <a:rPr lang="nb-NO" dirty="0"/>
              <a:t>W</a:t>
            </a:r>
            <a:r>
              <a:rPr lang="nb-NO" dirty="0" smtClean="0"/>
              <a:t>ind Speed</a:t>
            </a:r>
            <a:br>
              <a:rPr lang="nb-NO" dirty="0" smtClean="0"/>
            </a:br>
            <a:r>
              <a:rPr lang="nb-NO" sz="2800" dirty="0" smtClean="0"/>
              <a:t>(ongoing work)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15</a:t>
            </a:fld>
            <a:endParaRPr lang="en-GB" noProof="0" dirty="0"/>
          </a:p>
        </p:txBody>
      </p:sp>
      <p:sp>
        <p:nvSpPr>
          <p:cNvPr id="16" name="TextBox 15"/>
          <p:cNvSpPr txBox="1"/>
          <p:nvPr/>
        </p:nvSpPr>
        <p:spPr bwMode="white">
          <a:xfrm>
            <a:off x="3689320" y="4731990"/>
            <a:ext cx="1818784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800" dirty="0" smtClean="0"/>
              <a:t>iStock.com/photoschmidt</a:t>
            </a:r>
            <a:endParaRPr lang="en-US" sz="800" baseline="0" dirty="0" smtClean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744046"/>
            <a:ext cx="3995280" cy="266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3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RAFT for Wind Speed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9582"/>
            <a:ext cx="4248472" cy="3312368"/>
          </a:xfrm>
        </p:spPr>
        <p:txBody>
          <a:bodyPr/>
          <a:lstStyle/>
          <a:p>
            <a:r>
              <a:rPr lang="en-US" dirty="0" smtClean="0"/>
              <a:t>EMOS: truncated Gaussian distribution</a:t>
            </a:r>
            <a:endParaRPr lang="nb-NO" dirty="0" smtClean="0"/>
          </a:p>
          <a:p>
            <a:r>
              <a:rPr lang="nb-NO" dirty="0" smtClean="0"/>
              <a:t>Adjust mean of truncated distribution</a:t>
            </a:r>
          </a:p>
          <a:p>
            <a:r>
              <a:rPr lang="nb-NO" dirty="0" smtClean="0"/>
              <a:t>Length of adjustment period is slightly «jumpy»</a:t>
            </a:r>
          </a:p>
          <a:p>
            <a:r>
              <a:rPr lang="nb-NO" dirty="0"/>
              <a:t>W</a:t>
            </a:r>
            <a:r>
              <a:rPr lang="nb-NO" dirty="0" smtClean="0"/>
              <a:t>ind profiles differ widely between stations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16</a:t>
            </a:fld>
            <a:endParaRPr lang="en-GB" noProof="0" dirty="0"/>
          </a:p>
        </p:txBody>
      </p:sp>
      <p:sp>
        <p:nvSpPr>
          <p:cNvPr id="6" name="TextBox 5"/>
          <p:cNvSpPr txBox="1"/>
          <p:nvPr/>
        </p:nvSpPr>
        <p:spPr bwMode="white">
          <a:xfrm>
            <a:off x="1475656" y="4517127"/>
            <a:ext cx="691276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100" dirty="0" smtClean="0"/>
              <a:t>Thorarinsdottir</a:t>
            </a:r>
            <a:r>
              <a:rPr lang="en-US" sz="1100" dirty="0"/>
              <a:t>, T. L. and </a:t>
            </a:r>
            <a:r>
              <a:rPr lang="en-US" sz="1100" dirty="0" smtClean="0"/>
              <a:t>T. Gneiting</a:t>
            </a:r>
            <a:r>
              <a:rPr lang="en-US" sz="1100" dirty="0"/>
              <a:t>, </a:t>
            </a:r>
            <a:r>
              <a:rPr lang="en-US" sz="1100" dirty="0" smtClean="0"/>
              <a:t>2010: </a:t>
            </a:r>
            <a:r>
              <a:rPr lang="en-US" sz="1100" dirty="0"/>
              <a:t>Probabilistic </a:t>
            </a:r>
            <a:r>
              <a:rPr lang="en-US" sz="1100" dirty="0" smtClean="0"/>
              <a:t>Forecasts </a:t>
            </a:r>
            <a:r>
              <a:rPr lang="en-US" sz="1100" dirty="0"/>
              <a:t>of </a:t>
            </a:r>
            <a:r>
              <a:rPr lang="en-US" sz="1100" dirty="0" smtClean="0"/>
              <a:t>Wind Speed</a:t>
            </a:r>
            <a:r>
              <a:rPr lang="en-US" sz="1100" dirty="0"/>
              <a:t>: E</a:t>
            </a:r>
            <a:r>
              <a:rPr lang="en-US" sz="1100" dirty="0" smtClean="0"/>
              <a:t>nsemble Model Output Statistics </a:t>
            </a:r>
            <a:r>
              <a:rPr lang="en-US" sz="1100" dirty="0"/>
              <a:t>by </a:t>
            </a:r>
            <a:r>
              <a:rPr lang="en-US" sz="1100" dirty="0" smtClean="0"/>
              <a:t>Using Heteroscedastic Censored Regression</a:t>
            </a:r>
            <a:r>
              <a:rPr lang="en-US" sz="1100" dirty="0"/>
              <a:t>. </a:t>
            </a:r>
            <a:r>
              <a:rPr lang="en-US" sz="1100" i="1" dirty="0" smtClean="0"/>
              <a:t>J. Royal Stat. Soc. A</a:t>
            </a:r>
            <a:r>
              <a:rPr lang="en-US" sz="1100" dirty="0" smtClean="0"/>
              <a:t>, </a:t>
            </a:r>
            <a:r>
              <a:rPr lang="en-US" sz="1100" b="1" dirty="0" smtClean="0"/>
              <a:t>173</a:t>
            </a:r>
            <a:r>
              <a:rPr lang="en-US" sz="1100" dirty="0" smtClean="0"/>
              <a:t>, 371-388</a:t>
            </a:r>
            <a:endParaRPr lang="en-US" sz="1100" baseline="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13" t="9496" r="5067" b="8615"/>
          <a:stretch/>
        </p:blipFill>
        <p:spPr>
          <a:xfrm>
            <a:off x="4752000" y="720000"/>
            <a:ext cx="3924000" cy="37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79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RMSE (All Sites): At Lead Time 35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069" y="1058862"/>
            <a:ext cx="6553306" cy="393198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17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8088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Conclusions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Strong correlation between </a:t>
            </a:r>
            <a:r>
              <a:rPr lang="en-US" dirty="0" smtClean="0"/>
              <a:t>errors </a:t>
            </a:r>
            <a:r>
              <a:rPr lang="en-US" dirty="0"/>
              <a:t>at different lead </a:t>
            </a:r>
            <a:r>
              <a:rPr lang="en-US" dirty="0" smtClean="0"/>
              <a:t>times allows us to adjust the forecasts a few hours ahead</a:t>
            </a:r>
          </a:p>
          <a:p>
            <a:r>
              <a:rPr lang="en-US" dirty="0" smtClean="0"/>
              <a:t>Temperature: predictability </a:t>
            </a:r>
            <a:r>
              <a:rPr lang="en-US" dirty="0"/>
              <a:t>depends heavily on the time of </a:t>
            </a:r>
            <a:r>
              <a:rPr lang="en-US" dirty="0" smtClean="0"/>
              <a:t>day</a:t>
            </a:r>
          </a:p>
          <a:p>
            <a:r>
              <a:rPr lang="nb-NO" dirty="0" smtClean="0"/>
              <a:t>Wind speed: more location-dependent, need local approach</a:t>
            </a:r>
            <a:endParaRPr lang="en-US" dirty="0"/>
          </a:p>
          <a:p>
            <a:r>
              <a:rPr lang="en-US" dirty="0"/>
              <a:t>Regression model reduces forecast error </a:t>
            </a:r>
            <a:r>
              <a:rPr lang="en-US" dirty="0" smtClean="0"/>
              <a:t>overall, with a big </a:t>
            </a:r>
            <a:r>
              <a:rPr lang="en-US" dirty="0"/>
              <a:t>margin for short-term corrections</a:t>
            </a:r>
          </a:p>
          <a:p>
            <a:r>
              <a:rPr lang="en-US" dirty="0" smtClean="0"/>
              <a:t>Should </a:t>
            </a:r>
            <a:r>
              <a:rPr lang="en-US" dirty="0"/>
              <a:t>prefer </a:t>
            </a:r>
            <a:r>
              <a:rPr lang="en-US" dirty="0" smtClean="0"/>
              <a:t>RAFT </a:t>
            </a:r>
            <a:r>
              <a:rPr lang="en-US" dirty="0"/>
              <a:t>forecasts from a previous model run to the first forecasts from the current one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18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1102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Conclusions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RAFT naturally applies to any weather forecasting setting, only needs correlation structure between lead times</a:t>
            </a:r>
          </a:p>
          <a:p>
            <a:r>
              <a:rPr lang="nb-NO" dirty="0" smtClean="0"/>
              <a:t>Did not take into account the time it takes to run the NWP model =&gt; older forecasts become even more valuable</a:t>
            </a:r>
          </a:p>
          <a:p>
            <a:r>
              <a:rPr lang="nb-NO" dirty="0" smtClean="0"/>
              <a:t>Higher observation frequency can bring additional benefits</a:t>
            </a:r>
            <a:endParaRPr lang="nb-NO" dirty="0"/>
          </a:p>
          <a:p>
            <a:r>
              <a:rPr lang="nb-NO" dirty="0" smtClean="0"/>
              <a:t>Rapid ensemble update cycles: Can also be used to level out differences in skill between lagged ensemble members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19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9461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Status </a:t>
            </a:r>
            <a:r>
              <a:rPr lang="en-US" dirty="0"/>
              <a:t>Q</a:t>
            </a:r>
            <a:r>
              <a:rPr lang="en-US" dirty="0" smtClean="0"/>
              <a:t>uo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2</a:t>
            </a:fld>
            <a:endParaRPr lang="en-GB" noProof="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r>
              <a:rPr lang="nb-NO" dirty="0" smtClean="0"/>
              <a:t>Most forecasts </a:t>
            </a:r>
            <a:r>
              <a:rPr lang="en-US" dirty="0" smtClean="0"/>
              <a:t>are</a:t>
            </a:r>
            <a:r>
              <a:rPr lang="nb-NO" dirty="0" smtClean="0"/>
              <a:t> not revisited once issued</a:t>
            </a:r>
          </a:p>
          <a:p>
            <a:r>
              <a:rPr lang="nb-NO" dirty="0" smtClean="0"/>
              <a:t>Newest forecast run is usually the best</a:t>
            </a:r>
          </a:p>
          <a:p>
            <a:r>
              <a:rPr lang="nb-NO" dirty="0" smtClean="0"/>
              <a:t>RAFT: correct a forecast trajectory while it verifies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0" y="1347614"/>
            <a:ext cx="7596336" cy="113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58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Outlook and Future </a:t>
            </a:r>
            <a:r>
              <a:rPr lang="nb-NO" dirty="0"/>
              <a:t>W</a:t>
            </a:r>
            <a:r>
              <a:rPr lang="nb-NO" dirty="0" smtClean="0"/>
              <a:t>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RAFT only corrects the mean forecast</a:t>
            </a:r>
            <a:endParaRPr lang="nb-NO" dirty="0"/>
          </a:p>
          <a:p>
            <a:r>
              <a:rPr lang="nb-NO" dirty="0" smtClean="0"/>
              <a:t>Spread should be updated to reflect the larger deterministic skill</a:t>
            </a:r>
            <a:endParaRPr lang="en-US" dirty="0" smtClean="0"/>
          </a:p>
          <a:p>
            <a:r>
              <a:rPr lang="nb-NO" dirty="0" smtClean="0"/>
              <a:t>Can we spread parameters spatially to non-observation locations?</a:t>
            </a:r>
            <a:endParaRPr lang="en-US" dirty="0" smtClean="0"/>
          </a:p>
          <a:p>
            <a:r>
              <a:rPr lang="nb-NO" dirty="0" smtClean="0"/>
              <a:t>Take into account seasonal effects (more data needed)</a:t>
            </a:r>
            <a:endParaRPr lang="en-US" dirty="0"/>
          </a:p>
          <a:p>
            <a:r>
              <a:rPr lang="nb-NO" dirty="0" smtClean="0"/>
              <a:t>Apply RAFT to seasonal temperature forecasts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20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9538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21</a:t>
            </a:fld>
            <a:endParaRPr lang="en-GB" noProof="0" dirty="0"/>
          </a:p>
        </p:txBody>
      </p:sp>
      <p:grpSp>
        <p:nvGrpSpPr>
          <p:cNvPr id="19" name="Group 18"/>
          <p:cNvGrpSpPr/>
          <p:nvPr/>
        </p:nvGrpSpPr>
        <p:grpSpPr>
          <a:xfrm>
            <a:off x="1907704" y="339502"/>
            <a:ext cx="5616624" cy="845041"/>
            <a:chOff x="1907704" y="339502"/>
            <a:chExt cx="5616624" cy="845041"/>
          </a:xfrm>
        </p:grpSpPr>
        <p:sp>
          <p:nvSpPr>
            <p:cNvPr id="6" name="Flowchart: Alternate Process 5"/>
            <p:cNvSpPr/>
            <p:nvPr/>
          </p:nvSpPr>
          <p:spPr bwMode="auto">
            <a:xfrm>
              <a:off x="1907704" y="339502"/>
              <a:ext cx="5616624" cy="845041"/>
            </a:xfrm>
            <a:prstGeom prst="flowChartAlternate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 bwMode="white">
            <a:xfrm>
              <a:off x="1984644" y="416324"/>
              <a:ext cx="5385804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nb-NO" b="1" baseline="0" dirty="0" smtClean="0"/>
                <a:t>Rapid</a:t>
              </a:r>
              <a:r>
                <a:rPr lang="nb-NO" b="1" dirty="0" smtClean="0"/>
                <a:t> Adjustment of Forecast Trajectories</a:t>
              </a:r>
              <a:br>
                <a:rPr lang="nb-NO" b="1" dirty="0" smtClean="0"/>
              </a:br>
              <a:r>
                <a:rPr lang="nb-NO" b="1" dirty="0" smtClean="0"/>
                <a:t>(RAFT)</a:t>
              </a:r>
              <a:endParaRPr lang="en-US" b="1" baseline="0" dirty="0" smtClean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95536" y="1419622"/>
            <a:ext cx="3960440" cy="2952328"/>
            <a:chOff x="395536" y="1707654"/>
            <a:chExt cx="3960440" cy="2664296"/>
          </a:xfrm>
        </p:grpSpPr>
        <p:grpSp>
          <p:nvGrpSpPr>
            <p:cNvPr id="9" name="Group 8"/>
            <p:cNvGrpSpPr/>
            <p:nvPr/>
          </p:nvGrpSpPr>
          <p:grpSpPr>
            <a:xfrm>
              <a:off x="395536" y="1707654"/>
              <a:ext cx="3960440" cy="2664296"/>
              <a:chOff x="1475656" y="1491630"/>
              <a:chExt cx="5256584" cy="158417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0" name="Flowchart: Alternate Process 9"/>
              <p:cNvSpPr/>
              <p:nvPr/>
            </p:nvSpPr>
            <p:spPr bwMode="auto">
              <a:xfrm>
                <a:off x="1475656" y="1491630"/>
                <a:ext cx="5256584" cy="1584176"/>
              </a:xfrm>
              <a:prstGeom prst="flowChartAlternateProcess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 bwMode="white">
              <a:xfrm>
                <a:off x="1547664" y="1635646"/>
                <a:ext cx="5040560" cy="7500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endParaRPr lang="en-US" b="1" baseline="0" dirty="0" smtClean="0"/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640440" y="1844089"/>
              <a:ext cx="3499512" cy="23053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7800" indent="-177800">
                <a:spcBef>
                  <a:spcPts val="1200"/>
                </a:spcBef>
                <a:buFont typeface="Arial" panose="020B0604020202020204" pitchFamily="34" charset="0"/>
                <a:buChar char="•"/>
              </a:pPr>
              <a:r>
                <a:rPr lang="nb-NO" dirty="0"/>
                <a:t>Bias correction of forecast </a:t>
              </a:r>
              <a:r>
                <a:rPr lang="nb-NO" dirty="0" smtClean="0"/>
                <a:t>trajectory </a:t>
              </a:r>
              <a:r>
                <a:rPr lang="nb-NO" dirty="0"/>
                <a:t>while </a:t>
              </a:r>
              <a:r>
                <a:rPr lang="nb-NO" dirty="0" smtClean="0"/>
                <a:t>it verifies</a:t>
              </a:r>
              <a:endParaRPr lang="nb-NO" dirty="0"/>
            </a:p>
            <a:p>
              <a:pPr marL="177800" indent="-177800">
                <a:spcBef>
                  <a:spcPts val="1200"/>
                </a:spcBef>
                <a:buFont typeface="Arial" panose="020B0604020202020204" pitchFamily="34" charset="0"/>
                <a:buChar char="•"/>
                <a:tabLst>
                  <a:tab pos="177800" algn="l"/>
                </a:tabLst>
              </a:pPr>
              <a:r>
                <a:rPr lang="nb-NO" dirty="0"/>
                <a:t>Define adjustment </a:t>
              </a:r>
              <a:r>
                <a:rPr lang="nb-NO" dirty="0" smtClean="0"/>
                <a:t>period </a:t>
              </a:r>
              <a:r>
                <a:rPr lang="nb-NO" dirty="0"/>
                <a:t>based on correlation between forecast errors</a:t>
              </a:r>
            </a:p>
            <a:p>
              <a:pPr marL="177800" indent="-177800">
                <a:spcBef>
                  <a:spcPts val="1200"/>
                </a:spcBef>
                <a:buFont typeface="Arial" panose="020B0604020202020204" pitchFamily="34" charset="0"/>
                <a:buChar char="•"/>
              </a:pPr>
              <a:r>
                <a:rPr lang="nb-NO" dirty="0"/>
                <a:t>Predict future error with linear regression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860032" y="1419622"/>
            <a:ext cx="3960440" cy="2952329"/>
            <a:chOff x="4860032" y="1707654"/>
            <a:chExt cx="3960440" cy="2664297"/>
          </a:xfrm>
        </p:grpSpPr>
        <p:grpSp>
          <p:nvGrpSpPr>
            <p:cNvPr id="15" name="Group 14"/>
            <p:cNvGrpSpPr/>
            <p:nvPr/>
          </p:nvGrpSpPr>
          <p:grpSpPr>
            <a:xfrm>
              <a:off x="4860032" y="1707654"/>
              <a:ext cx="3960440" cy="2664297"/>
              <a:chOff x="1475656" y="1491630"/>
              <a:chExt cx="5256584" cy="1584176"/>
            </a:xfrm>
          </p:grpSpPr>
          <p:sp>
            <p:nvSpPr>
              <p:cNvPr id="17" name="Flowchart: Alternate Process 16"/>
              <p:cNvSpPr/>
              <p:nvPr/>
            </p:nvSpPr>
            <p:spPr bwMode="auto">
              <a:xfrm>
                <a:off x="1475656" y="1491630"/>
                <a:ext cx="5256584" cy="1584176"/>
              </a:xfrm>
              <a:prstGeom prst="flowChartAlternateProcess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 bwMode="white">
              <a:xfrm>
                <a:off x="1547664" y="1635646"/>
                <a:ext cx="5040560" cy="7500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endParaRPr lang="en-US" b="1" baseline="0" dirty="0" smtClean="0"/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5104936" y="1844089"/>
              <a:ext cx="3499512" cy="23053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7800" indent="-177800">
                <a:spcBef>
                  <a:spcPts val="1200"/>
                </a:spcBef>
                <a:buFont typeface="Arial" panose="020B0604020202020204" pitchFamily="34" charset="0"/>
                <a:buChar char="•"/>
              </a:pPr>
              <a:r>
                <a:rPr lang="nb-NO" dirty="0" smtClean="0"/>
                <a:t>Large </a:t>
              </a:r>
              <a:r>
                <a:rPr lang="nb-NO" dirty="0"/>
                <a:t>reduction in RMSE a few hours ahead</a:t>
              </a:r>
            </a:p>
            <a:p>
              <a:pPr marL="177800" indent="-177800">
                <a:spcBef>
                  <a:spcPts val="1200"/>
                </a:spcBef>
                <a:buFont typeface="Arial" panose="020B0604020202020204" pitchFamily="34" charset="0"/>
                <a:buChar char="•"/>
              </a:pPr>
              <a:r>
                <a:rPr lang="nb-NO" dirty="0" smtClean="0"/>
                <a:t>Older forecasts can have </a:t>
              </a:r>
              <a:r>
                <a:rPr lang="nb-NO" dirty="0"/>
                <a:t>more </a:t>
              </a:r>
              <a:r>
                <a:rPr lang="nb-NO" dirty="0" smtClean="0"/>
                <a:t>skill </a:t>
              </a:r>
              <a:r>
                <a:rPr lang="nb-NO" dirty="0"/>
                <a:t>than the </a:t>
              </a:r>
              <a:r>
                <a:rPr lang="nb-NO" dirty="0" smtClean="0"/>
                <a:t>newest</a:t>
              </a:r>
            </a:p>
            <a:p>
              <a:pPr marL="177800" indent="-177800">
                <a:spcBef>
                  <a:spcPts val="1200"/>
                </a:spcBef>
                <a:buFont typeface="Arial" panose="020B0604020202020204" pitchFamily="34" charset="0"/>
                <a:buChar char="•"/>
              </a:pPr>
              <a:r>
                <a:rPr lang="nb-NO" dirty="0"/>
                <a:t>RAFT/EMOS predictive </a:t>
              </a:r>
              <a:r>
                <a:rPr lang="nb-NO" dirty="0" smtClean="0"/>
                <a:t>distributions are </a:t>
              </a:r>
              <a:r>
                <a:rPr lang="nb-NO" dirty="0"/>
                <a:t>still calibrated</a:t>
              </a:r>
              <a:endParaRPr lang="en-US" dirty="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308304" y="4674572"/>
            <a:ext cx="945312" cy="33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39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87" y="1058863"/>
            <a:ext cx="7818861" cy="342075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RMSE (Heathrow): All Runs, Lead Time 35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22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8539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RMSE and CRPS for Different Site Types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23</a:t>
            </a:fld>
            <a:endParaRPr lang="en-GB" noProof="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11125"/>
            <a:ext cx="963613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888" y="1058862"/>
            <a:ext cx="7240016" cy="3620009"/>
          </a:xfrm>
        </p:spPr>
      </p:pic>
    </p:spTree>
    <p:extLst>
      <p:ext uri="{BB962C8B-B14F-4D97-AF65-F5344CB8AC3E}">
        <p14:creationId xmlns:p14="http://schemas.microsoft.com/office/powerpoint/2010/main" val="69310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RAFT: </a:t>
            </a:r>
            <a:r>
              <a:rPr lang="nb-NO" dirty="0"/>
              <a:t>C</a:t>
            </a:r>
            <a:r>
              <a:rPr lang="nb-NO" dirty="0" smtClean="0"/>
              <a:t>oncept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3</a:t>
            </a:fld>
            <a:endParaRPr lang="en-GB" noProof="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603" y="1275606"/>
            <a:ext cx="6876138" cy="3240360"/>
          </a:xfrm>
        </p:spPr>
      </p:pic>
    </p:spTree>
    <p:extLst>
      <p:ext uri="{BB962C8B-B14F-4D97-AF65-F5344CB8AC3E}">
        <p14:creationId xmlns:p14="http://schemas.microsoft.com/office/powerpoint/2010/main" val="314089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Data </a:t>
            </a:r>
            <a:r>
              <a:rPr lang="nb-NO" dirty="0"/>
              <a:t>S</a:t>
            </a:r>
            <a:r>
              <a:rPr lang="nb-NO" dirty="0" smtClean="0"/>
              <a:t>et: UK </a:t>
            </a:r>
            <a:r>
              <a:rPr lang="nb-NO" dirty="0"/>
              <a:t>M</a:t>
            </a:r>
            <a:r>
              <a:rPr lang="nb-NO" dirty="0" smtClean="0"/>
              <a:t>et Office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4</a:t>
            </a:fld>
            <a:endParaRPr lang="en-GB" noProof="0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1115616" y="1059582"/>
            <a:ext cx="6912768" cy="3674223"/>
            <a:chOff x="-1020765" y="1198563"/>
            <a:chExt cx="9823453" cy="5221287"/>
          </a:xfrm>
        </p:grpSpPr>
        <p:sp>
          <p:nvSpPr>
            <p:cNvPr id="6" name="Text Box 17"/>
            <p:cNvSpPr txBox="1">
              <a:spLocks noChangeArrowheads="1"/>
            </p:cNvSpPr>
            <p:nvPr/>
          </p:nvSpPr>
          <p:spPr bwMode="auto">
            <a:xfrm>
              <a:off x="-1020765" y="1198563"/>
              <a:ext cx="4054478" cy="4911725"/>
            </a:xfrm>
            <a:prstGeom prst="rect">
              <a:avLst/>
            </a:prstGeom>
            <a:gradFill rotWithShape="0">
              <a:gsLst>
                <a:gs pos="0">
                  <a:srgbClr val="CC99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187325" marR="0" lvl="0" indent="-187325" defTabSz="914400" eaLnBrk="0" fontAlgn="auto" latinLnBrk="0" hangingPunct="0">
                <a:lnSpc>
                  <a:spcPct val="95000"/>
                </a:lnSpc>
                <a:spcBef>
                  <a:spcPts val="0"/>
                </a:spcBef>
                <a:spcAft>
                  <a:spcPct val="25000"/>
                </a:spcAft>
                <a:buClr>
                  <a:srgbClr val="000066"/>
                </a:buClr>
                <a:buSzPct val="100000"/>
                <a:buFont typeface="Stone Sans ITC TT" pitchFamily="2" charset="0"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pitchFamily="34" charset="-128"/>
                </a:rPr>
                <a:t>MOGREPS-UK</a:t>
              </a:r>
              <a:endParaRPr kumimoji="0" lang="en-GB" sz="1800" b="0" i="1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itchFamily="34" charset="-128"/>
              </a:endParaRPr>
            </a:p>
            <a:p>
              <a:pPr marL="187325" marR="0" lvl="0" indent="-187325" defTabSz="914400" eaLnBrk="0" fontAlgn="auto" latinLnBrk="0" hangingPunct="0">
                <a:lnSpc>
                  <a:spcPct val="95000"/>
                </a:lnSpc>
                <a:spcBef>
                  <a:spcPts val="3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pitchFamily="34" charset="-128"/>
                </a:rPr>
                <a:t>2.2 km 70 Levels </a:t>
              </a:r>
            </a:p>
            <a:p>
              <a:pPr marL="187325" marR="0" lvl="0" indent="-187325" defTabSz="914400" eaLnBrk="0" fontAlgn="auto" latinLnBrk="0" hangingPunct="0">
                <a:lnSpc>
                  <a:spcPct val="95000"/>
                </a:lnSpc>
                <a:spcBef>
                  <a:spcPts val="3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pitchFamily="34" charset="-128"/>
                </a:rPr>
                <a:t>36 hourly</a:t>
              </a:r>
              <a:r>
                <a:rPr kumimoji="0" lang="en-GB" sz="18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pitchFamily="34" charset="-128"/>
                </a:rPr>
                <a:t> </a:t>
              </a: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pitchFamily="34" charset="-128"/>
                </a:rPr>
                <a:t>forecast 4 times/day</a:t>
              </a:r>
            </a:p>
            <a:p>
              <a:pPr marL="187325" marR="0" lvl="0" indent="-187325" defTabSz="914400" eaLnBrk="0" fontAlgn="auto" latinLnBrk="0" hangingPunct="0">
                <a:lnSpc>
                  <a:spcPct val="95000"/>
                </a:lnSpc>
                <a:spcBef>
                  <a:spcPts val="3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pitchFamily="34" charset="-128"/>
                </a:rPr>
                <a:t>12 members</a:t>
              </a:r>
            </a:p>
            <a:p>
              <a:pPr marL="187325" marR="0" lvl="0" indent="-187325" defTabSz="914400" eaLnBrk="0" fontAlgn="auto" latinLnBrk="0" hangingPunct="0">
                <a:lnSpc>
                  <a:spcPct val="95000"/>
                </a:lnSpc>
                <a:spcBef>
                  <a:spcPts val="3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ea typeface="ＭＳ Ｐゴシック" pitchFamily="34" charset="-128"/>
                </a:rPr>
                <a:t>Interpolated to 150 observation </a:t>
              </a:r>
              <a:br>
                <a:rPr lang="en-GB" sz="1800" kern="0" dirty="0" smtClean="0">
                  <a:solidFill>
                    <a:srgbClr val="000000"/>
                  </a:solidFill>
                  <a:ea typeface="ＭＳ Ｐゴシック" pitchFamily="34" charset="-128"/>
                </a:rPr>
              </a:br>
              <a:r>
                <a:rPr lang="en-GB" sz="1800" kern="0" dirty="0" smtClean="0">
                  <a:solidFill>
                    <a:srgbClr val="000000"/>
                  </a:solidFill>
                  <a:ea typeface="ＭＳ Ｐゴシック" pitchFamily="34" charset="-128"/>
                </a:rPr>
                <a:t>sites in UK and Ireland</a:t>
              </a:r>
            </a:p>
            <a:p>
              <a:pPr marL="187325" marR="0" lvl="0" indent="-187325" defTabSz="914400" eaLnBrk="0" fontAlgn="auto" latinLnBrk="0" hangingPunct="0">
                <a:lnSpc>
                  <a:spcPct val="95000"/>
                </a:lnSpc>
                <a:spcBef>
                  <a:spcPts val="3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ea typeface="ＭＳ Ｐゴシック" pitchFamily="34" charset="-128"/>
                </a:rPr>
                <a:t>Training</a:t>
              </a:r>
              <a:r>
                <a:rPr kumimoji="0" lang="en-GB" sz="18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pitchFamily="34" charset="-128"/>
                </a:rPr>
                <a:t> period: </a:t>
              </a:r>
              <a:br>
                <a:rPr kumimoji="0" lang="en-GB" sz="18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pitchFamily="34" charset="-128"/>
                </a:rPr>
              </a:br>
              <a:r>
                <a:rPr kumimoji="0" lang="en-GB" sz="18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pitchFamily="34" charset="-128"/>
                </a:rPr>
                <a:t>Jan to </a:t>
              </a:r>
              <a:r>
                <a:rPr lang="en-GB" sz="1800" kern="0" dirty="0" smtClean="0">
                  <a:solidFill>
                    <a:srgbClr val="000000"/>
                  </a:solidFill>
                  <a:ea typeface="ＭＳ Ｐゴシック" pitchFamily="34" charset="-128"/>
                </a:rPr>
                <a:t>Dec</a:t>
              </a:r>
              <a:r>
                <a:rPr kumimoji="0" lang="en-GB" sz="18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pitchFamily="34" charset="-128"/>
                </a:rPr>
                <a:t> 2014</a:t>
              </a:r>
            </a:p>
            <a:p>
              <a:pPr marL="187325" marR="0" lvl="0" indent="-187325" defTabSz="914400" eaLnBrk="0" fontAlgn="auto" latinLnBrk="0" hangingPunct="0">
                <a:lnSpc>
                  <a:spcPct val="95000"/>
                </a:lnSpc>
                <a:spcBef>
                  <a:spcPts val="3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/>
              </a:pPr>
              <a:r>
                <a:rPr lang="en-GB" sz="1800" kern="0" baseline="0" dirty="0" smtClean="0">
                  <a:solidFill>
                    <a:srgbClr val="000000"/>
                  </a:solidFill>
                  <a:ea typeface="ＭＳ Ｐゴシック" pitchFamily="34" charset="-128"/>
                </a:rPr>
                <a:t>Evaluation period: </a:t>
              </a:r>
              <a:br>
                <a:rPr lang="en-GB" sz="1800" kern="0" baseline="0" dirty="0" smtClean="0">
                  <a:solidFill>
                    <a:srgbClr val="000000"/>
                  </a:solidFill>
                  <a:ea typeface="ＭＳ Ｐゴシック" pitchFamily="34" charset="-128"/>
                </a:rPr>
              </a:br>
              <a:r>
                <a:rPr lang="en-GB" sz="1800" kern="0" dirty="0" smtClean="0">
                  <a:solidFill>
                    <a:srgbClr val="000000"/>
                  </a:solidFill>
                  <a:ea typeface="ＭＳ Ｐゴシック" pitchFamily="34" charset="-128"/>
                </a:rPr>
                <a:t>J</a:t>
              </a:r>
              <a:r>
                <a:rPr lang="en-GB" sz="1800" kern="0" baseline="0" dirty="0" smtClean="0">
                  <a:solidFill>
                    <a:srgbClr val="000000"/>
                  </a:solidFill>
                  <a:ea typeface="ＭＳ Ｐゴシック" pitchFamily="34" charset="-128"/>
                </a:rPr>
                <a:t>an 2015 to Jul 2016</a:t>
              </a:r>
            </a:p>
            <a:p>
              <a:pPr marL="187325" indent="-187325" eaLnBrk="0" fontAlgn="auto" hangingPunct="0">
                <a:lnSpc>
                  <a:spcPct val="95000"/>
                </a:lnSpc>
                <a:spcBef>
                  <a:spcPts val="300"/>
                </a:spcBef>
                <a:spcAft>
                  <a:spcPts val="0"/>
                </a:spcAft>
                <a:buSzPct val="100000"/>
                <a:buFontTx/>
                <a:buChar char="–"/>
                <a:defRPr/>
              </a:pPr>
              <a:r>
                <a:rPr lang="en-GB" sz="1800" kern="0" dirty="0">
                  <a:solidFill>
                    <a:srgbClr val="000000"/>
                  </a:solidFill>
                  <a:ea typeface="ＭＳ Ｐゴシック" pitchFamily="34" charset="-128"/>
                </a:rPr>
                <a:t>Surface </a:t>
              </a:r>
              <a:r>
                <a:rPr lang="en-GB" sz="1800" kern="0" dirty="0" smtClean="0">
                  <a:solidFill>
                    <a:srgbClr val="000000"/>
                  </a:solidFill>
                  <a:ea typeface="ＭＳ Ｐゴシック" pitchFamily="34" charset="-128"/>
                </a:rPr>
                <a:t>temperature </a:t>
              </a:r>
              <a:br>
                <a:rPr lang="en-GB" sz="1800" kern="0" dirty="0" smtClean="0">
                  <a:solidFill>
                    <a:srgbClr val="000000"/>
                  </a:solidFill>
                  <a:ea typeface="ＭＳ Ｐゴシック" pitchFamily="34" charset="-128"/>
                </a:rPr>
              </a:br>
              <a:r>
                <a:rPr lang="en-GB" sz="1800" kern="0" dirty="0" smtClean="0">
                  <a:solidFill>
                    <a:srgbClr val="000000"/>
                  </a:solidFill>
                  <a:ea typeface="ＭＳ Ｐゴシック" pitchFamily="34" charset="-128"/>
                </a:rPr>
                <a:t>and wind speed</a:t>
              </a:r>
              <a:endParaRPr lang="en-GB" sz="1800" kern="0" dirty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pic>
          <p:nvPicPr>
            <p:cNvPr id="7" name="Picture 15" descr="13_0021-Model-Diagram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10000" y="1198563"/>
              <a:ext cx="4992688" cy="5221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7"/>
            <p:cNvGrpSpPr/>
            <p:nvPr/>
          </p:nvGrpSpPr>
          <p:grpSpPr>
            <a:xfrm>
              <a:off x="1435098" y="1505544"/>
              <a:ext cx="4826004" cy="1556259"/>
              <a:chOff x="1435098" y="1505544"/>
              <a:chExt cx="4826004" cy="1556259"/>
            </a:xfrm>
          </p:grpSpPr>
          <p:sp>
            <p:nvSpPr>
              <p:cNvPr id="9" name="Line 22"/>
              <p:cNvSpPr>
                <a:spLocks noChangeShapeType="1"/>
              </p:cNvSpPr>
              <p:nvPr/>
            </p:nvSpPr>
            <p:spPr bwMode="auto">
              <a:xfrm flipV="1">
                <a:off x="1435098" y="1505544"/>
                <a:ext cx="1841898" cy="1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none" w="sm" len="sm"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B9DB0E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sp>
            <p:nvSpPr>
              <p:cNvPr id="10" name="Line 24"/>
              <p:cNvSpPr>
                <a:spLocks noChangeShapeType="1"/>
              </p:cNvSpPr>
              <p:nvPr/>
            </p:nvSpPr>
            <p:spPr bwMode="auto">
              <a:xfrm>
                <a:off x="3276997" y="1505545"/>
                <a:ext cx="2984105" cy="1556258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oval" w="sm" len="sm"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B9DB0E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597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Initial </a:t>
            </a:r>
            <a:r>
              <a:rPr lang="nb-NO" dirty="0"/>
              <a:t>C</a:t>
            </a:r>
            <a:r>
              <a:rPr lang="nb-NO" dirty="0" smtClean="0"/>
              <a:t>alibration: EMOS / NGR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Raw ensemble output is calibrated using EMOS (NGR)</a:t>
            </a:r>
          </a:p>
          <a:p>
            <a:r>
              <a:rPr lang="en-US" dirty="0"/>
              <a:t>Removal of deterministic and probabilistic </a:t>
            </a:r>
            <a:r>
              <a:rPr lang="en-US" dirty="0" smtClean="0"/>
              <a:t>biases</a:t>
            </a:r>
            <a:endParaRPr lang="en-US" dirty="0"/>
          </a:p>
          <a:p>
            <a:endParaRPr lang="en-US" dirty="0"/>
          </a:p>
          <a:p>
            <a:r>
              <a:rPr lang="en-US" dirty="0"/>
              <a:t>Performed after the ensemble run is completed, based on a rolling training period</a:t>
            </a:r>
          </a:p>
          <a:p>
            <a:r>
              <a:rPr lang="en-US" dirty="0"/>
              <a:t>16% reduction in CRPS</a:t>
            </a:r>
          </a:p>
          <a:p>
            <a:r>
              <a:rPr lang="en-US" dirty="0"/>
              <a:t>Here: </a:t>
            </a:r>
            <a:r>
              <a:rPr lang="en-US" dirty="0" smtClean="0"/>
              <a:t>adjust </a:t>
            </a:r>
            <a:r>
              <a:rPr lang="en-US" dirty="0"/>
              <a:t>EMOS mean, keep calibrated EMOS spread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5</a:t>
            </a:fld>
            <a:endParaRPr lang="en-GB" noProof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90" y="2067694"/>
            <a:ext cx="6294730" cy="6108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 bwMode="white">
          <a:xfrm>
            <a:off x="1475656" y="4517127"/>
            <a:ext cx="691276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100" dirty="0"/>
              <a:t>Gneiting, T., A.E. Raftery, A.H. Westveld, and T. Goldman, 2005: Calibrated Probabilistic Forecasting Using Ensemble Model Output Statistics and Minimum CRPS Estimation. </a:t>
            </a:r>
            <a:r>
              <a:rPr lang="en-US" sz="1100" i="1" dirty="0"/>
              <a:t>Mon. Wea. Rev.,</a:t>
            </a:r>
            <a:r>
              <a:rPr lang="en-US" sz="1100" dirty="0"/>
              <a:t> </a:t>
            </a:r>
            <a:r>
              <a:rPr lang="en-US" sz="1100" b="1" dirty="0"/>
              <a:t>133</a:t>
            </a:r>
            <a:r>
              <a:rPr lang="en-US" sz="1100" dirty="0"/>
              <a:t>, </a:t>
            </a:r>
            <a:r>
              <a:rPr lang="en-US" sz="1100" dirty="0" smtClean="0"/>
              <a:t>1098–1118</a:t>
            </a:r>
            <a:endParaRPr lang="en-US" sz="110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83764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Correlation of </a:t>
            </a:r>
            <a:r>
              <a:rPr lang="nb-NO" dirty="0"/>
              <a:t>F</a:t>
            </a:r>
            <a:r>
              <a:rPr lang="nb-NO" dirty="0" smtClean="0"/>
              <a:t>orecast Errors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6</a:t>
            </a:fld>
            <a:endParaRPr lang="en-GB" noProof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1" r="51223" b="5368"/>
          <a:stretch/>
        </p:blipFill>
        <p:spPr>
          <a:xfrm>
            <a:off x="611560" y="1041836"/>
            <a:ext cx="3456384" cy="33526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 bwMode="white">
          <a:xfrm>
            <a:off x="4283968" y="1041836"/>
            <a:ext cx="4214936" cy="2970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ct val="50000"/>
              </a:spcBef>
              <a:buSzPct val="80000"/>
              <a:buFont typeface="Times New Roman" pitchFamily="18" charset="0"/>
              <a:buChar char="►"/>
            </a:pPr>
            <a:r>
              <a:rPr lang="nb-NO" sz="2200" dirty="0" smtClean="0">
                <a:latin typeface="+mn-lt"/>
              </a:rPr>
              <a:t>03 UTC run at </a:t>
            </a:r>
            <a:br>
              <a:rPr lang="nb-NO" sz="2200" dirty="0" smtClean="0">
                <a:latin typeface="+mn-lt"/>
              </a:rPr>
            </a:br>
            <a:r>
              <a:rPr lang="nb-NO" sz="2200" dirty="0" smtClean="0">
                <a:latin typeface="+mn-lt"/>
              </a:rPr>
              <a:t>Heathrow Airport</a:t>
            </a:r>
          </a:p>
          <a:p>
            <a:pPr marL="457200" indent="-457200">
              <a:spcBef>
                <a:spcPct val="50000"/>
              </a:spcBef>
              <a:buSzPct val="80000"/>
              <a:buFont typeface="Times New Roman" pitchFamily="18" charset="0"/>
              <a:buChar char="►"/>
            </a:pPr>
            <a:r>
              <a:rPr lang="nb-NO" sz="2200" dirty="0" smtClean="0">
                <a:latin typeface="+mn-lt"/>
              </a:rPr>
              <a:t>Significant at 90% level</a:t>
            </a:r>
          </a:p>
          <a:p>
            <a:pPr marL="457200" indent="-457200">
              <a:spcBef>
                <a:spcPct val="50000"/>
              </a:spcBef>
              <a:buSzPct val="80000"/>
              <a:buFont typeface="Times New Roman" pitchFamily="18" charset="0"/>
              <a:buChar char="►"/>
            </a:pPr>
            <a:r>
              <a:rPr lang="nb-NO" sz="2200" dirty="0" smtClean="0">
                <a:latin typeface="+mn-lt"/>
              </a:rPr>
              <a:t>Correlation between lead times varies </a:t>
            </a:r>
          </a:p>
          <a:p>
            <a:pPr marL="457200" indent="-457200">
              <a:spcBef>
                <a:spcPct val="50000"/>
              </a:spcBef>
              <a:buSzPct val="80000"/>
              <a:buFont typeface="Times New Roman" pitchFamily="18" charset="0"/>
              <a:buChar char="►"/>
            </a:pPr>
            <a:r>
              <a:rPr lang="nb-NO" sz="2200" dirty="0" smtClean="0">
                <a:latin typeface="+mn-lt"/>
              </a:rPr>
              <a:t>Depends strongly on diurnal cycle</a:t>
            </a:r>
            <a:endParaRPr lang="en-US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20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RAFT Framework: Error Correction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any time    a new forecast is issued for the next 36 hours: </a:t>
            </a:r>
            <a:br>
              <a:rPr lang="en-US" dirty="0"/>
            </a:br>
            <a:r>
              <a:rPr lang="en-US" dirty="0"/>
              <a:t>                       with</a:t>
            </a:r>
          </a:p>
          <a:p>
            <a:r>
              <a:rPr lang="en-US" dirty="0"/>
              <a:t>Observations                        </a:t>
            </a:r>
            <a:r>
              <a:rPr lang="en-US" dirty="0" smtClean="0"/>
              <a:t> become </a:t>
            </a:r>
            <a:r>
              <a:rPr lang="en-US" dirty="0"/>
              <a:t>available while this forecast trajectory is valid</a:t>
            </a:r>
          </a:p>
          <a:p>
            <a:r>
              <a:rPr lang="en-US" dirty="0" smtClean="0"/>
              <a:t>Observed </a:t>
            </a:r>
            <a:r>
              <a:rPr lang="en-US" dirty="0"/>
              <a:t>forecast error at          </a:t>
            </a:r>
            <a:r>
              <a:rPr lang="en-US" dirty="0" smtClean="0"/>
              <a:t> :</a:t>
            </a:r>
            <a:endParaRPr lang="en-US" dirty="0"/>
          </a:p>
          <a:p>
            <a:r>
              <a:rPr lang="en-US" dirty="0"/>
              <a:t>Correct the next forecast(s) using a function of this error: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7</a:t>
            </a:fld>
            <a:endParaRPr lang="en-GB" noProof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131590"/>
            <a:ext cx="146304" cy="2779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476000"/>
            <a:ext cx="482803" cy="3328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440000"/>
            <a:ext cx="1629644" cy="36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581" y="1995686"/>
            <a:ext cx="1726387" cy="3438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368" y="2715766"/>
            <a:ext cx="804672" cy="4681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751649"/>
            <a:ext cx="2245766" cy="4681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645" y="3810968"/>
            <a:ext cx="4213555" cy="41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34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RAFT Framework: Estimating the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Estimate </a:t>
            </a:r>
            <a:r>
              <a:rPr lang="en-US" dirty="0"/>
              <a:t>future errors by linear regression</a:t>
            </a:r>
          </a:p>
          <a:p>
            <a:r>
              <a:rPr lang="en-US" dirty="0"/>
              <a:t>Previous forecasts’ errors as predictors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r>
              <a:rPr lang="en-US" dirty="0"/>
              <a:t>Correct forecasts by adding the estimated error:</a:t>
            </a:r>
          </a:p>
          <a:p>
            <a:endParaRPr lang="en-US" dirty="0"/>
          </a:p>
          <a:p>
            <a:r>
              <a:rPr lang="en-US" dirty="0" smtClean="0"/>
              <a:t>Adjustment period: find </a:t>
            </a:r>
            <a:r>
              <a:rPr lang="en-US" dirty="0"/>
              <a:t>earliest lead time, where     is significantly different from 0    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8</a:t>
            </a:fld>
            <a:endParaRPr lang="en-GB" noProof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814" y="3068942"/>
            <a:ext cx="2454250" cy="4389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195" y="1995686"/>
            <a:ext cx="5479085" cy="5925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384" y="3600000"/>
            <a:ext cx="310896" cy="42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02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" t="1" r="537" b="5368"/>
          <a:stretch/>
        </p:blipFill>
        <p:spPr>
          <a:xfrm>
            <a:off x="1260000" y="1091266"/>
            <a:ext cx="7171361" cy="34967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Adjustment </a:t>
            </a:r>
            <a:r>
              <a:rPr lang="nb-NO" dirty="0"/>
              <a:t>P</a:t>
            </a:r>
            <a:r>
              <a:rPr lang="nb-NO" dirty="0" smtClean="0"/>
              <a:t>eriod </a:t>
            </a:r>
            <a:r>
              <a:rPr lang="nb-NO" dirty="0"/>
              <a:t>L</a:t>
            </a:r>
            <a:r>
              <a:rPr lang="nb-NO" dirty="0" smtClean="0"/>
              <a:t>ength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9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2382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r-slides-new-16-9">
  <a:themeElements>
    <a:clrScheme name="Custom 1">
      <a:dk1>
        <a:srgbClr val="000000"/>
      </a:dk1>
      <a:lt1>
        <a:srgbClr val="000000"/>
      </a:lt1>
      <a:dk2>
        <a:srgbClr val="FFFFFF"/>
      </a:dk2>
      <a:lt2>
        <a:srgbClr val="FFFFFF"/>
      </a:lt2>
      <a:accent1>
        <a:srgbClr val="8396CC"/>
      </a:accent1>
      <a:accent2>
        <a:srgbClr val="4662B3"/>
      </a:accent2>
      <a:accent3>
        <a:srgbClr val="4662B3"/>
      </a:accent3>
      <a:accent4>
        <a:srgbClr val="000000"/>
      </a:accent4>
      <a:accent5>
        <a:srgbClr val="C1C9E2"/>
      </a:accent5>
      <a:accent6>
        <a:srgbClr val="3F58A2"/>
      </a:accent6>
      <a:hlink>
        <a:srgbClr val="082E9A"/>
      </a:hlink>
      <a:folHlink>
        <a:srgbClr val="C1CBE6"/>
      </a:folHlink>
    </a:clrScheme>
    <a:fontScheme name="NR-slides-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white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 sz="2800" baseline="0" dirty="0" smtClean="0"/>
        </a:defPPr>
      </a:lstStyle>
    </a:txDef>
  </a:objectDefaults>
  <a:extraClrSchemeLst>
    <a:extraClrScheme>
      <a:clrScheme name="NR-slides-white 1">
        <a:dk1>
          <a:srgbClr val="000000"/>
        </a:dk1>
        <a:lt1>
          <a:srgbClr val="C0C0C0"/>
        </a:lt1>
        <a:dk2>
          <a:srgbClr val="FFFFFF"/>
        </a:dk2>
        <a:lt2>
          <a:srgbClr val="808080"/>
        </a:lt2>
        <a:accent1>
          <a:srgbClr val="8396CC"/>
        </a:accent1>
        <a:accent2>
          <a:srgbClr val="4662B3"/>
        </a:accent2>
        <a:accent3>
          <a:srgbClr val="DCDCDC"/>
        </a:accent3>
        <a:accent4>
          <a:srgbClr val="000000"/>
        </a:accent4>
        <a:accent5>
          <a:srgbClr val="C1C9E2"/>
        </a:accent5>
        <a:accent6>
          <a:srgbClr val="3F58A2"/>
        </a:accent6>
        <a:hlink>
          <a:srgbClr val="082E9A"/>
        </a:hlink>
        <a:folHlink>
          <a:srgbClr val="C1CB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R-slides-white 2">
        <a:dk1>
          <a:srgbClr val="000000"/>
        </a:dk1>
        <a:lt1>
          <a:srgbClr val="C0C0C0"/>
        </a:lt1>
        <a:dk2>
          <a:srgbClr val="FFFFFF"/>
        </a:dk2>
        <a:lt2>
          <a:srgbClr val="808080"/>
        </a:lt2>
        <a:accent1>
          <a:srgbClr val="1ECDFF"/>
        </a:accent1>
        <a:accent2>
          <a:srgbClr val="A0A0A0"/>
        </a:accent2>
        <a:accent3>
          <a:srgbClr val="DCDCDC"/>
        </a:accent3>
        <a:accent4>
          <a:srgbClr val="000000"/>
        </a:accent4>
        <a:accent5>
          <a:srgbClr val="ABE3FF"/>
        </a:accent5>
        <a:accent6>
          <a:srgbClr val="919191"/>
        </a:accent6>
        <a:hlink>
          <a:srgbClr val="C2F1F6"/>
        </a:hlink>
        <a:folHlink>
          <a:srgbClr val="D4D4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R-slides-white 3">
        <a:dk1>
          <a:srgbClr val="000000"/>
        </a:dk1>
        <a:lt1>
          <a:srgbClr val="C0C0C0"/>
        </a:lt1>
        <a:dk2>
          <a:srgbClr val="FFFFFF"/>
        </a:dk2>
        <a:lt2>
          <a:srgbClr val="808080"/>
        </a:lt2>
        <a:accent1>
          <a:srgbClr val="F0B400"/>
        </a:accent1>
        <a:accent2>
          <a:srgbClr val="A0A0A0"/>
        </a:accent2>
        <a:accent3>
          <a:srgbClr val="DCDCDC"/>
        </a:accent3>
        <a:accent4>
          <a:srgbClr val="000000"/>
        </a:accent4>
        <a:accent5>
          <a:srgbClr val="F6D6AA"/>
        </a:accent5>
        <a:accent6>
          <a:srgbClr val="919191"/>
        </a:accent6>
        <a:hlink>
          <a:srgbClr val="FFE69F"/>
        </a:hlink>
        <a:folHlink>
          <a:srgbClr val="D4D4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R-slides-white 4">
        <a:dk1>
          <a:srgbClr val="000000"/>
        </a:dk1>
        <a:lt1>
          <a:srgbClr val="C0C0C0"/>
        </a:lt1>
        <a:dk2>
          <a:srgbClr val="FFFFFF"/>
        </a:dk2>
        <a:lt2>
          <a:srgbClr val="808080"/>
        </a:lt2>
        <a:accent1>
          <a:srgbClr val="00C832"/>
        </a:accent1>
        <a:accent2>
          <a:srgbClr val="A0A0A0"/>
        </a:accent2>
        <a:accent3>
          <a:srgbClr val="DCDCDC"/>
        </a:accent3>
        <a:accent4>
          <a:srgbClr val="000000"/>
        </a:accent4>
        <a:accent5>
          <a:srgbClr val="AAE0AD"/>
        </a:accent5>
        <a:accent6>
          <a:srgbClr val="919191"/>
        </a:accent6>
        <a:hlink>
          <a:srgbClr val="9BFFB3"/>
        </a:hlink>
        <a:folHlink>
          <a:srgbClr val="D4D4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nr-slides-new-16-9</Template>
  <TotalTime>10484</TotalTime>
  <Words>629</Words>
  <Application>Microsoft Office PowerPoint</Application>
  <PresentationFormat>On-screen Show (16:9)</PresentationFormat>
  <Paragraphs>112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ＭＳ Ｐゴシック</vt:lpstr>
      <vt:lpstr>Arial</vt:lpstr>
      <vt:lpstr>Palatino</vt:lpstr>
      <vt:lpstr>Stone Sans ITC TT</vt:lpstr>
      <vt:lpstr>Times New Roman</vt:lpstr>
      <vt:lpstr>nr-slides-new-16-9</vt:lpstr>
      <vt:lpstr>Rapid Adjustment of Forecast Trajectories:  Improving short-term forecast skill through statistical post-processing</vt:lpstr>
      <vt:lpstr>Status Quo</vt:lpstr>
      <vt:lpstr>RAFT: Concept</vt:lpstr>
      <vt:lpstr>Data Set: UK Met Office</vt:lpstr>
      <vt:lpstr>Initial Calibration: EMOS / NGR</vt:lpstr>
      <vt:lpstr>Correlation of Forecast Errors</vt:lpstr>
      <vt:lpstr>RAFT Framework: Error Correction</vt:lpstr>
      <vt:lpstr>RAFT Framework: Estimating the Error</vt:lpstr>
      <vt:lpstr>Adjustment Period Length</vt:lpstr>
      <vt:lpstr>Heathrow, 14.01.2016 03 UTC</vt:lpstr>
      <vt:lpstr>Results for Surface Temperature</vt:lpstr>
      <vt:lpstr>RMSE (All Sites): At Lead Time 1</vt:lpstr>
      <vt:lpstr>RMSE (All Sites): At Lead Time 35</vt:lpstr>
      <vt:lpstr>Rank and PIT Histograms</vt:lpstr>
      <vt:lpstr>Results for 10m Wind Speed (ongoing work)</vt:lpstr>
      <vt:lpstr>RAFT for Wind Speed</vt:lpstr>
      <vt:lpstr>RMSE (All Sites): At Lead Time 35</vt:lpstr>
      <vt:lpstr>Conclusions 1</vt:lpstr>
      <vt:lpstr>Conclusions 2</vt:lpstr>
      <vt:lpstr>Outlook and Future Work</vt:lpstr>
      <vt:lpstr>PowerPoint Presentation</vt:lpstr>
      <vt:lpstr>RMSE (Heathrow): All Runs, Lead Time 35 </vt:lpstr>
      <vt:lpstr>RMSE and CRPS for Different Site Types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forecasts through rapid updating of temperature trajectories and statistical post-processing</dc:title>
  <dc:creator>Nina Schuhen</dc:creator>
  <cp:lastModifiedBy>Nina Schuhen</cp:lastModifiedBy>
  <cp:revision>89</cp:revision>
  <cp:lastPrinted>2011-03-21T10:03:50Z</cp:lastPrinted>
  <dcterms:created xsi:type="dcterms:W3CDTF">2018-04-06T07:17:03Z</dcterms:created>
  <dcterms:modified xsi:type="dcterms:W3CDTF">2019-04-17T08:49:52Z</dcterms:modified>
</cp:coreProperties>
</file>