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9" r:id="rId3"/>
    <p:sldId id="268" r:id="rId4"/>
    <p:sldId id="262" r:id="rId5"/>
    <p:sldId id="271" r:id="rId6"/>
    <p:sldId id="270" r:id="rId7"/>
    <p:sldId id="264" r:id="rId8"/>
    <p:sldId id="265" r:id="rId9"/>
    <p:sldId id="275" r:id="rId10"/>
    <p:sldId id="273" r:id="rId11"/>
    <p:sldId id="274" r:id="rId12"/>
    <p:sldId id="25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2"/>
    <p:restoredTop sz="96064"/>
  </p:normalViewPr>
  <p:slideViewPr>
    <p:cSldViewPr snapToGrid="0" snapToObjects="1">
      <p:cViewPr varScale="1">
        <p:scale>
          <a:sx n="114" d="100"/>
          <a:sy n="114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746F7-1DE6-8D4B-9A9D-9A974970DE7D}" type="datetimeFigureOut">
              <a:rPr lang="en-US" smtClean="0"/>
              <a:t>4/9/19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B88C3-1D51-704D-904F-1F0D2A397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2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20.5-21.5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B88C3-1D51-704D-904F-1F0D2A3979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DEECC-B0EE-964E-8A62-0A269FF13357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A580C-2085-3C4F-854B-88EA7BFC9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google.com/url?sa=i&amp;rct=j&amp;q=&amp;esrc=s&amp;source=images&amp;cd=&amp;cad=rja&amp;uact=8&amp;ved=2ahUKEwjk4cvwpeHeAhXGE5AKHbuQAsgQjRx6BAgBEAU&amp;url=http://www.conicyt.cl/fondap/centros-fondap/cigiden/&amp;psig=AOvVaw019fajyvfhu03yGuqlHPWR&amp;ust=1542745663155376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91" y="1348586"/>
            <a:ext cx="6326817" cy="42204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1430" y="5789454"/>
            <a:ext cx="76314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u="sng" dirty="0">
                <a:latin typeface="Avenir Book" charset="0"/>
                <a:ea typeface="Avenir Book" charset="0"/>
                <a:cs typeface="Avenir Book" charset="0"/>
              </a:rPr>
              <a:t>NJ Cosentino</a:t>
            </a:r>
            <a:r>
              <a:rPr lang="en-US" sz="2100" dirty="0">
                <a:latin typeface="Avenir Book" charset="0"/>
                <a:ea typeface="Avenir Book" charset="0"/>
                <a:cs typeface="Avenir Book" charset="0"/>
              </a:rPr>
              <a:t>, JP Morgan, FA Aron, JGF </a:t>
            </a:r>
            <a:r>
              <a:rPr lang="en-US" sz="2100" dirty="0" err="1">
                <a:latin typeface="Avenir Book" charset="0"/>
                <a:ea typeface="Avenir Book" charset="0"/>
                <a:cs typeface="Avenir Book" charset="0"/>
              </a:rPr>
              <a:t>Crempien</a:t>
            </a:r>
            <a:r>
              <a:rPr lang="en-US" sz="2100" dirty="0">
                <a:latin typeface="Avenir Book" charset="0"/>
                <a:ea typeface="Avenir Book" charset="0"/>
                <a:cs typeface="Avenir Book" charset="0"/>
              </a:rPr>
              <a:t>, TE Jordan</a:t>
            </a:r>
          </a:p>
          <a:p>
            <a:endParaRPr lang="en-US" sz="1000" i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100" i="1" dirty="0">
                <a:latin typeface="Avenir Book" charset="0"/>
                <a:ea typeface="Avenir Book" charset="0"/>
                <a:cs typeface="Avenir Book" charset="0"/>
              </a:rPr>
              <a:t>EGU2019-90, TS4.2/GM4.4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1429" y="9758"/>
            <a:ext cx="9144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Avenir Book" charset="0"/>
                <a:ea typeface="Avenir Book" charset="0"/>
                <a:cs typeface="Avenir Book" charset="0"/>
              </a:rPr>
              <a:t>Role of </a:t>
            </a:r>
            <a:r>
              <a:rPr lang="en-US" sz="2700" dirty="0" err="1">
                <a:latin typeface="Avenir Book" charset="0"/>
                <a:ea typeface="Avenir Book" charset="0"/>
                <a:cs typeface="Avenir Book" charset="0"/>
              </a:rPr>
              <a:t>subducted</a:t>
            </a:r>
            <a:r>
              <a:rPr lang="en-US" sz="2700" dirty="0">
                <a:latin typeface="Avenir Book" charset="0"/>
                <a:ea typeface="Avenir Book" charset="0"/>
                <a:cs typeface="Avenir Book" charset="0"/>
              </a:rPr>
              <a:t> sediments in plate</a:t>
            </a:r>
          </a:p>
          <a:p>
            <a:pPr algn="ctr"/>
            <a:r>
              <a:rPr lang="en-US" sz="2700" dirty="0">
                <a:latin typeface="Avenir Book" charset="0"/>
                <a:ea typeface="Avenir Book" charset="0"/>
                <a:cs typeface="Avenir Book" charset="0"/>
              </a:rPr>
              <a:t>interface dynamics and forearc topography:</a:t>
            </a:r>
          </a:p>
          <a:p>
            <a:pPr algn="ctr"/>
            <a:r>
              <a:rPr lang="en-US" sz="2700" dirty="0">
                <a:latin typeface="Avenir Book" charset="0"/>
                <a:ea typeface="Avenir Book" charset="0"/>
                <a:cs typeface="Avenir Book" charset="0"/>
              </a:rPr>
              <a:t>Observations and modelling constraints for the Andes</a:t>
            </a:r>
          </a:p>
        </p:txBody>
      </p:sp>
      <p:pic>
        <p:nvPicPr>
          <p:cNvPr id="11" name="Picture 2" descr="ack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2" y="6182489"/>
            <a:ext cx="1754871" cy="7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167" y="6232682"/>
            <a:ext cx="618272" cy="601269"/>
          </a:xfrm>
          <a:prstGeom prst="rect">
            <a:avLst/>
          </a:prstGeom>
        </p:spPr>
      </p:pic>
      <p:pic>
        <p:nvPicPr>
          <p:cNvPr id="1026" name="Picture 2" descr="elate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310" y="6146005"/>
            <a:ext cx="1775986" cy="83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88" y="6184110"/>
            <a:ext cx="676001" cy="6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5090B1-193B-0B44-8F13-C144172C4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8652" y="6232682"/>
            <a:ext cx="1225879" cy="607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392548-09FD-8B45-B7CB-E54B8B1509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8575" y="-2118"/>
            <a:ext cx="569934" cy="79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7" y="1104900"/>
            <a:ext cx="5424969" cy="469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845887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18476" y="580"/>
            <a:ext cx="8617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RESULTS: 1-myr-long pulses of packets of differing viscosity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	     Central Depression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55" y="2120900"/>
            <a:ext cx="3023260" cy="1193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7493000" y="2717800"/>
            <a:ext cx="12700" cy="43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794500" y="2730500"/>
            <a:ext cx="12700" cy="43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178800" y="2578100"/>
            <a:ext cx="16809" cy="571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13300" y="6447135"/>
            <a:ext cx="43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Cosentino et al., 2018 (JGR: </a:t>
            </a:r>
            <a:r>
              <a:rPr lang="en-US">
                <a:latin typeface="Avenir Book" charset="0"/>
                <a:ea typeface="Avenir Book" charset="0"/>
                <a:cs typeface="Avenir Book" charset="0"/>
              </a:rPr>
              <a:t>Solid Earth)</a:t>
            </a:r>
          </a:p>
        </p:txBody>
      </p:sp>
    </p:spTree>
    <p:extLst>
      <p:ext uri="{BB962C8B-B14F-4D97-AF65-F5344CB8AC3E}">
        <p14:creationId xmlns:p14="http://schemas.microsoft.com/office/powerpoint/2010/main" val="2196147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"/>
            <a:ext cx="9144000" cy="637736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50800" y="754074"/>
            <a:ext cx="8401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Numerical modelling constraints for the effect of subduction channel (SC) flow on forearc topography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8184" y="106668"/>
            <a:ext cx="242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CONCLUSIONS</a:t>
            </a:r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800" y="1834731"/>
            <a:ext cx="84910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Viscoelastic flow in a strengthening SC is a numerically plausible geodynamic mechanism that explains coupled long-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</a:t>
            </a: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 offshore forearc subsidence and onshore forearc platform uplift in subduction margins.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801" y="4673153"/>
            <a:ext cx="84018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Small variations in SC viscosity have a considerable impact on forearc topography.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801" y="3100054"/>
            <a:ext cx="84018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SCs act to modulate the shear force applied by the subducting slab to the upper plate: When a thick and weak SC is sustainable, it can significantly reduce the slab shear available to generate topographic relief.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76A68F-83A0-9B40-889C-A381A1B7619C}"/>
              </a:ext>
            </a:extLst>
          </p:cNvPr>
          <p:cNvSpPr/>
          <p:nvPr/>
        </p:nvSpPr>
        <p:spPr>
          <a:xfrm>
            <a:off x="50800" y="5630699"/>
            <a:ext cx="8401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Perturbations from a quasi steady-state system have a transient effect on topography (but multi-million-year in length)</a:t>
            </a:r>
          </a:p>
        </p:txBody>
      </p:sp>
    </p:spTree>
    <p:extLst>
      <p:ext uri="{BB962C8B-B14F-4D97-AF65-F5344CB8AC3E}">
        <p14:creationId xmlns:p14="http://schemas.microsoft.com/office/powerpoint/2010/main" val="117910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13" y="-18536"/>
            <a:ext cx="9168713" cy="6876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5567" y="375030"/>
            <a:ext cx="37023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Thanks!</a:t>
            </a:r>
            <a:endParaRPr lang="en-US" sz="35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84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1191850"/>
            <a:ext cx="7494858" cy="5666151"/>
          </a:xfrm>
          <a:prstGeom prst="rect">
            <a:avLst/>
          </a:prstGeom>
        </p:spPr>
      </p:pic>
      <p:sp>
        <p:nvSpPr>
          <p:cNvPr id="3" name="Freeform 2"/>
          <p:cNvSpPr>
            <a:spLocks noChangeAspect="1"/>
          </p:cNvSpPr>
          <p:nvPr/>
        </p:nvSpPr>
        <p:spPr>
          <a:xfrm>
            <a:off x="872918" y="2018841"/>
            <a:ext cx="6543849" cy="3421910"/>
          </a:xfrm>
          <a:custGeom>
            <a:avLst/>
            <a:gdLst>
              <a:gd name="connsiteX0" fmla="*/ 7920318 w 7920318"/>
              <a:gd name="connsiteY0" fmla="*/ 0 h 4141694"/>
              <a:gd name="connsiteX1" fmla="*/ 6911788 w 7920318"/>
              <a:gd name="connsiteY1" fmla="*/ 255494 h 4141694"/>
              <a:gd name="connsiteX2" fmla="*/ 6104965 w 7920318"/>
              <a:gd name="connsiteY2" fmla="*/ 497541 h 4141694"/>
              <a:gd name="connsiteX3" fmla="*/ 5607424 w 7920318"/>
              <a:gd name="connsiteY3" fmla="*/ 658906 h 4141694"/>
              <a:gd name="connsiteX4" fmla="*/ 3926541 w 7920318"/>
              <a:gd name="connsiteY4" fmla="*/ 981635 h 4141694"/>
              <a:gd name="connsiteX5" fmla="*/ 3550024 w 7920318"/>
              <a:gd name="connsiteY5" fmla="*/ 1250576 h 4141694"/>
              <a:gd name="connsiteX6" fmla="*/ 3160059 w 7920318"/>
              <a:gd name="connsiteY6" fmla="*/ 1425388 h 4141694"/>
              <a:gd name="connsiteX7" fmla="*/ 2635624 w 7920318"/>
              <a:gd name="connsiteY7" fmla="*/ 1909482 h 4141694"/>
              <a:gd name="connsiteX8" fmla="*/ 1277471 w 7920318"/>
              <a:gd name="connsiteY8" fmla="*/ 2312894 h 4141694"/>
              <a:gd name="connsiteX9" fmla="*/ 753035 w 7920318"/>
              <a:gd name="connsiteY9" fmla="*/ 2770094 h 4141694"/>
              <a:gd name="connsiteX10" fmla="*/ 1062318 w 7920318"/>
              <a:gd name="connsiteY10" fmla="*/ 3052482 h 4141694"/>
              <a:gd name="connsiteX11" fmla="*/ 927847 w 7920318"/>
              <a:gd name="connsiteY11" fmla="*/ 3442447 h 4141694"/>
              <a:gd name="connsiteX12" fmla="*/ 363071 w 7920318"/>
              <a:gd name="connsiteY12" fmla="*/ 3724835 h 4141694"/>
              <a:gd name="connsiteX13" fmla="*/ 0 w 7920318"/>
              <a:gd name="connsiteY13" fmla="*/ 4141694 h 414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20318" h="4141694">
                <a:moveTo>
                  <a:pt x="7920318" y="0"/>
                </a:moveTo>
                <a:lnTo>
                  <a:pt x="6911788" y="255494"/>
                </a:lnTo>
                <a:cubicBezTo>
                  <a:pt x="6609229" y="338417"/>
                  <a:pt x="6322359" y="430306"/>
                  <a:pt x="6104965" y="497541"/>
                </a:cubicBezTo>
                <a:cubicBezTo>
                  <a:pt x="5887571" y="564776"/>
                  <a:pt x="5970495" y="578224"/>
                  <a:pt x="5607424" y="658906"/>
                </a:cubicBezTo>
                <a:cubicBezTo>
                  <a:pt x="5244353" y="739588"/>
                  <a:pt x="4269441" y="883023"/>
                  <a:pt x="3926541" y="981635"/>
                </a:cubicBezTo>
                <a:cubicBezTo>
                  <a:pt x="3583641" y="1080247"/>
                  <a:pt x="3677771" y="1176617"/>
                  <a:pt x="3550024" y="1250576"/>
                </a:cubicBezTo>
                <a:cubicBezTo>
                  <a:pt x="3422277" y="1324535"/>
                  <a:pt x="3312459" y="1315570"/>
                  <a:pt x="3160059" y="1425388"/>
                </a:cubicBezTo>
                <a:cubicBezTo>
                  <a:pt x="3007659" y="1535206"/>
                  <a:pt x="2949389" y="1761564"/>
                  <a:pt x="2635624" y="1909482"/>
                </a:cubicBezTo>
                <a:cubicBezTo>
                  <a:pt x="2321859" y="2057400"/>
                  <a:pt x="1591236" y="2169459"/>
                  <a:pt x="1277471" y="2312894"/>
                </a:cubicBezTo>
                <a:cubicBezTo>
                  <a:pt x="963706" y="2456329"/>
                  <a:pt x="788894" y="2646830"/>
                  <a:pt x="753035" y="2770094"/>
                </a:cubicBezTo>
                <a:cubicBezTo>
                  <a:pt x="717176" y="2893358"/>
                  <a:pt x="1033183" y="2940423"/>
                  <a:pt x="1062318" y="3052482"/>
                </a:cubicBezTo>
                <a:cubicBezTo>
                  <a:pt x="1091453" y="3164541"/>
                  <a:pt x="1044388" y="3330388"/>
                  <a:pt x="927847" y="3442447"/>
                </a:cubicBezTo>
                <a:cubicBezTo>
                  <a:pt x="811306" y="3554506"/>
                  <a:pt x="517712" y="3608294"/>
                  <a:pt x="363071" y="3724835"/>
                </a:cubicBezTo>
                <a:cubicBezTo>
                  <a:pt x="208430" y="3841376"/>
                  <a:pt x="0" y="4141694"/>
                  <a:pt x="0" y="414169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reeform 3"/>
          <p:cNvSpPr>
            <a:spLocks noChangeAspect="1"/>
          </p:cNvSpPr>
          <p:nvPr/>
        </p:nvSpPr>
        <p:spPr>
          <a:xfrm>
            <a:off x="134393" y="2224890"/>
            <a:ext cx="4800685" cy="1310149"/>
          </a:xfrm>
          <a:custGeom>
            <a:avLst/>
            <a:gdLst>
              <a:gd name="connsiteX0" fmla="*/ 5810491 w 5810491"/>
              <a:gd name="connsiteY0" fmla="*/ 0 h 1585732"/>
              <a:gd name="connsiteX1" fmla="*/ 5324354 w 5810491"/>
              <a:gd name="connsiteY1" fmla="*/ 115747 h 1585732"/>
              <a:gd name="connsiteX2" fmla="*/ 4560425 w 5810491"/>
              <a:gd name="connsiteY2" fmla="*/ 324091 h 1585732"/>
              <a:gd name="connsiteX3" fmla="*/ 3970116 w 5810491"/>
              <a:gd name="connsiteY3" fmla="*/ 555585 h 1585732"/>
              <a:gd name="connsiteX4" fmla="*/ 3275635 w 5810491"/>
              <a:gd name="connsiteY4" fmla="*/ 833378 h 1585732"/>
              <a:gd name="connsiteX5" fmla="*/ 2731625 w 5810491"/>
              <a:gd name="connsiteY5" fmla="*/ 879676 h 1585732"/>
              <a:gd name="connsiteX6" fmla="*/ 1979271 w 5810491"/>
              <a:gd name="connsiteY6" fmla="*/ 1030147 h 1585732"/>
              <a:gd name="connsiteX7" fmla="*/ 1088020 w 5810491"/>
              <a:gd name="connsiteY7" fmla="*/ 1261641 h 1585732"/>
              <a:gd name="connsiteX8" fmla="*/ 544010 w 5810491"/>
              <a:gd name="connsiteY8" fmla="*/ 1331089 h 1585732"/>
              <a:gd name="connsiteX9" fmla="*/ 0 w 5810491"/>
              <a:gd name="connsiteY9" fmla="*/ 1585732 h 1585732"/>
              <a:gd name="connsiteX10" fmla="*/ 0 w 5810491"/>
              <a:gd name="connsiteY10" fmla="*/ 1585732 h 158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10491" h="1585732">
                <a:moveTo>
                  <a:pt x="5810491" y="0"/>
                </a:moveTo>
                <a:lnTo>
                  <a:pt x="5324354" y="115747"/>
                </a:lnTo>
                <a:lnTo>
                  <a:pt x="4560425" y="324091"/>
                </a:lnTo>
                <a:lnTo>
                  <a:pt x="3970116" y="555585"/>
                </a:lnTo>
                <a:lnTo>
                  <a:pt x="3275635" y="833378"/>
                </a:lnTo>
                <a:lnTo>
                  <a:pt x="2731625" y="879676"/>
                </a:lnTo>
                <a:lnTo>
                  <a:pt x="1979271" y="1030147"/>
                </a:lnTo>
                <a:lnTo>
                  <a:pt x="1088020" y="1261641"/>
                </a:lnTo>
                <a:lnTo>
                  <a:pt x="544010" y="1331089"/>
                </a:lnTo>
                <a:lnTo>
                  <a:pt x="0" y="1585732"/>
                </a:lnTo>
                <a:lnTo>
                  <a:pt x="0" y="1585732"/>
                </a:lnTo>
              </a:path>
            </a:pathLst>
          </a:cu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3"/>
            <a:ext cx="9144000" cy="1215219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-11430" y="14893"/>
            <a:ext cx="9155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MOTIVATION: Anomalously high Andean forearc (19-21.5</a:t>
            </a:r>
            <a:r>
              <a:rPr lang="en-US" sz="2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  <a:sym typeface="Symbol" charset="2"/>
              </a:rPr>
              <a:t></a:t>
            </a:r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S).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		  Coincides with the only </a:t>
            </a:r>
            <a:r>
              <a:rPr lang="en-US" sz="24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hyperarid</a:t>
            </a:r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segment.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		  </a:t>
            </a:r>
            <a:r>
              <a:rPr lang="es-ES" sz="24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Tectonic-climate</a:t>
            </a:r>
            <a:r>
              <a:rPr lang="es-E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link?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8359" y="1261412"/>
            <a:ext cx="595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 rot="19394396">
            <a:off x="3043159" y="5249944"/>
            <a:ext cx="2482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Offshore forearc (7.5-0 </a:t>
            </a:r>
            <a:r>
              <a:rPr lang="en-US" sz="24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km.b.s.l</a:t>
            </a:r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.)</a:t>
            </a:r>
          </a:p>
        </p:txBody>
      </p:sp>
      <p:sp>
        <p:nvSpPr>
          <p:cNvPr id="10" name="TextBox 9"/>
          <p:cNvSpPr txBox="1"/>
          <p:nvPr/>
        </p:nvSpPr>
        <p:spPr>
          <a:xfrm rot="19450305">
            <a:off x="19551" y="5252019"/>
            <a:ext cx="2818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Forearc platform (0-1.5 km.a.s.l.)</a:t>
            </a:r>
          </a:p>
        </p:txBody>
      </p:sp>
      <p:sp>
        <p:nvSpPr>
          <p:cNvPr id="11" name="TextBox 10"/>
          <p:cNvSpPr txBox="1"/>
          <p:nvPr/>
        </p:nvSpPr>
        <p:spPr>
          <a:xfrm rot="20241769">
            <a:off x="192338" y="3118024"/>
            <a:ext cx="437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Western Andean Slope</a:t>
            </a:r>
          </a:p>
        </p:txBody>
      </p:sp>
      <p:sp>
        <p:nvSpPr>
          <p:cNvPr id="12" name="TextBox 11"/>
          <p:cNvSpPr txBox="1"/>
          <p:nvPr/>
        </p:nvSpPr>
        <p:spPr>
          <a:xfrm rot="20806576">
            <a:off x="153188" y="1957147"/>
            <a:ext cx="4667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Western Cordillera and Altiplano Plateau (3.8-4.5)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51219" y="2235275"/>
            <a:ext cx="595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94024" y="4194224"/>
            <a:ext cx="3546247" cy="2647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6656" y="3927783"/>
            <a:ext cx="2571028" cy="332721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109165" y="5575439"/>
            <a:ext cx="103826" cy="103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212990" y="5627352"/>
            <a:ext cx="717698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Up Arrow 19"/>
          <p:cNvSpPr/>
          <p:nvPr/>
        </p:nvSpPr>
        <p:spPr>
          <a:xfrm>
            <a:off x="8283004" y="5465625"/>
            <a:ext cx="127591" cy="1513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Up Arrow 20"/>
          <p:cNvSpPr/>
          <p:nvPr/>
        </p:nvSpPr>
        <p:spPr>
          <a:xfrm>
            <a:off x="8412507" y="5303901"/>
            <a:ext cx="169219" cy="3234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Up Arrow 21"/>
          <p:cNvSpPr/>
          <p:nvPr/>
        </p:nvSpPr>
        <p:spPr>
          <a:xfrm>
            <a:off x="8537063" y="5083496"/>
            <a:ext cx="257840" cy="53344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/>
          <p:cNvSpPr/>
          <p:nvPr/>
        </p:nvSpPr>
        <p:spPr>
          <a:xfrm>
            <a:off x="8675509" y="4789999"/>
            <a:ext cx="442143" cy="16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7609776" y="5511876"/>
            <a:ext cx="66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???</a:t>
            </a:r>
            <a:endParaRPr lang="en-US" sz="2400" dirty="0"/>
          </a:p>
        </p:txBody>
      </p:sp>
      <p:sp>
        <p:nvSpPr>
          <p:cNvPr id="25" name="Freeform 24"/>
          <p:cNvSpPr/>
          <p:nvPr/>
        </p:nvSpPr>
        <p:spPr>
          <a:xfrm>
            <a:off x="7278640" y="5514755"/>
            <a:ext cx="163033" cy="347331"/>
          </a:xfrm>
          <a:custGeom>
            <a:avLst/>
            <a:gdLst>
              <a:gd name="connsiteX0" fmla="*/ 0 w 163033"/>
              <a:gd name="connsiteY0" fmla="*/ 0 h 347331"/>
              <a:gd name="connsiteX1" fmla="*/ 155944 w 163033"/>
              <a:gd name="connsiteY1" fmla="*/ 134680 h 347331"/>
              <a:gd name="connsiteX2" fmla="*/ 163033 w 163033"/>
              <a:gd name="connsiteY2" fmla="*/ 347331 h 347331"/>
              <a:gd name="connsiteX3" fmla="*/ 42530 w 163033"/>
              <a:gd name="connsiteY3" fmla="*/ 262270 h 347331"/>
              <a:gd name="connsiteX4" fmla="*/ 0 w 163033"/>
              <a:gd name="connsiteY4" fmla="*/ 0 h 34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033" h="347331">
                <a:moveTo>
                  <a:pt x="0" y="0"/>
                </a:moveTo>
                <a:lnTo>
                  <a:pt x="155944" y="134680"/>
                </a:lnTo>
                <a:lnTo>
                  <a:pt x="163033" y="347331"/>
                </a:lnTo>
                <a:lnTo>
                  <a:pt x="42530" y="2622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164513" y="5840037"/>
            <a:ext cx="212181" cy="141455"/>
          </a:xfrm>
          <a:custGeom>
            <a:avLst/>
            <a:gdLst>
              <a:gd name="connsiteX0" fmla="*/ 0 w 212181"/>
              <a:gd name="connsiteY0" fmla="*/ 136403 h 141455"/>
              <a:gd name="connsiteX1" fmla="*/ 176817 w 212181"/>
              <a:gd name="connsiteY1" fmla="*/ 0 h 141455"/>
              <a:gd name="connsiteX2" fmla="*/ 212181 w 212181"/>
              <a:gd name="connsiteY2" fmla="*/ 50520 h 141455"/>
              <a:gd name="connsiteX3" fmla="*/ 80831 w 212181"/>
              <a:gd name="connsiteY3" fmla="*/ 141455 h 141455"/>
              <a:gd name="connsiteX4" fmla="*/ 0 w 212181"/>
              <a:gd name="connsiteY4" fmla="*/ 136403 h 14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181" h="141455">
                <a:moveTo>
                  <a:pt x="0" y="136403"/>
                </a:moveTo>
                <a:lnTo>
                  <a:pt x="176817" y="0"/>
                </a:lnTo>
                <a:lnTo>
                  <a:pt x="212181" y="50520"/>
                </a:lnTo>
                <a:lnTo>
                  <a:pt x="80831" y="141455"/>
                </a:lnTo>
                <a:lnTo>
                  <a:pt x="0" y="1364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660840" y="2559276"/>
            <a:ext cx="5843234" cy="4064030"/>
          </a:xfrm>
          <a:custGeom>
            <a:avLst/>
            <a:gdLst>
              <a:gd name="connsiteX0" fmla="*/ 2860 w 5843234"/>
              <a:gd name="connsiteY0" fmla="*/ 3828824 h 4064030"/>
              <a:gd name="connsiteX1" fmla="*/ 104460 w 5843234"/>
              <a:gd name="connsiteY1" fmla="*/ 3511324 h 4064030"/>
              <a:gd name="connsiteX2" fmla="*/ 345760 w 5843234"/>
              <a:gd name="connsiteY2" fmla="*/ 3358924 h 4064030"/>
              <a:gd name="connsiteX3" fmla="*/ 472760 w 5843234"/>
              <a:gd name="connsiteY3" fmla="*/ 3028724 h 4064030"/>
              <a:gd name="connsiteX4" fmla="*/ 866460 w 5843234"/>
              <a:gd name="connsiteY4" fmla="*/ 2901724 h 4064030"/>
              <a:gd name="connsiteX5" fmla="*/ 1120460 w 5843234"/>
              <a:gd name="connsiteY5" fmla="*/ 2533424 h 4064030"/>
              <a:gd name="connsiteX6" fmla="*/ 1387160 w 5843234"/>
              <a:gd name="connsiteY6" fmla="*/ 2444524 h 4064030"/>
              <a:gd name="connsiteX7" fmla="*/ 1603060 w 5843234"/>
              <a:gd name="connsiteY7" fmla="*/ 2177824 h 4064030"/>
              <a:gd name="connsiteX8" fmla="*/ 1933260 w 5843234"/>
              <a:gd name="connsiteY8" fmla="*/ 1847624 h 4064030"/>
              <a:gd name="connsiteX9" fmla="*/ 2022160 w 5843234"/>
              <a:gd name="connsiteY9" fmla="*/ 1542824 h 4064030"/>
              <a:gd name="connsiteX10" fmla="*/ 2466660 w 5843234"/>
              <a:gd name="connsiteY10" fmla="*/ 1352324 h 4064030"/>
              <a:gd name="connsiteX11" fmla="*/ 2974660 w 5843234"/>
              <a:gd name="connsiteY11" fmla="*/ 1149124 h 4064030"/>
              <a:gd name="connsiteX12" fmla="*/ 3241360 w 5843234"/>
              <a:gd name="connsiteY12" fmla="*/ 1009424 h 4064030"/>
              <a:gd name="connsiteX13" fmla="*/ 3304860 w 5843234"/>
              <a:gd name="connsiteY13" fmla="*/ 844324 h 4064030"/>
              <a:gd name="connsiteX14" fmla="*/ 3800160 w 5843234"/>
              <a:gd name="connsiteY14" fmla="*/ 653824 h 4064030"/>
              <a:gd name="connsiteX15" fmla="*/ 4104960 w 5843234"/>
              <a:gd name="connsiteY15" fmla="*/ 437924 h 4064030"/>
              <a:gd name="connsiteX16" fmla="*/ 4409760 w 5843234"/>
              <a:gd name="connsiteY16" fmla="*/ 260124 h 4064030"/>
              <a:gd name="connsiteX17" fmla="*/ 5057460 w 5843234"/>
              <a:gd name="connsiteY17" fmla="*/ 196624 h 4064030"/>
              <a:gd name="connsiteX18" fmla="*/ 5476560 w 5843234"/>
              <a:gd name="connsiteY18" fmla="*/ 69624 h 4064030"/>
              <a:gd name="connsiteX19" fmla="*/ 5781360 w 5843234"/>
              <a:gd name="connsiteY19" fmla="*/ 31524 h 4064030"/>
              <a:gd name="connsiteX20" fmla="*/ 5794060 w 5843234"/>
              <a:gd name="connsiteY20" fmla="*/ 539524 h 4064030"/>
              <a:gd name="connsiteX21" fmla="*/ 5247960 w 5843234"/>
              <a:gd name="connsiteY21" fmla="*/ 679224 h 4064030"/>
              <a:gd name="connsiteX22" fmla="*/ 5032060 w 5843234"/>
              <a:gd name="connsiteY22" fmla="*/ 984024 h 4064030"/>
              <a:gd name="connsiteX23" fmla="*/ 4651060 w 5843234"/>
              <a:gd name="connsiteY23" fmla="*/ 1174524 h 4064030"/>
              <a:gd name="connsiteX24" fmla="*/ 4219260 w 5843234"/>
              <a:gd name="connsiteY24" fmla="*/ 1339624 h 4064030"/>
              <a:gd name="connsiteX25" fmla="*/ 3914460 w 5843234"/>
              <a:gd name="connsiteY25" fmla="*/ 1530124 h 4064030"/>
              <a:gd name="connsiteX26" fmla="*/ 3558860 w 5843234"/>
              <a:gd name="connsiteY26" fmla="*/ 1669824 h 4064030"/>
              <a:gd name="connsiteX27" fmla="*/ 3076260 w 5843234"/>
              <a:gd name="connsiteY27" fmla="*/ 1834924 h 4064030"/>
              <a:gd name="connsiteX28" fmla="*/ 2695260 w 5843234"/>
              <a:gd name="connsiteY28" fmla="*/ 2190524 h 4064030"/>
              <a:gd name="connsiteX29" fmla="*/ 2250760 w 5843234"/>
              <a:gd name="connsiteY29" fmla="*/ 2508024 h 4064030"/>
              <a:gd name="connsiteX30" fmla="*/ 1895160 w 5843234"/>
              <a:gd name="connsiteY30" fmla="*/ 2876324 h 4064030"/>
              <a:gd name="connsiteX31" fmla="*/ 1437960 w 5843234"/>
              <a:gd name="connsiteY31" fmla="*/ 3054124 h 4064030"/>
              <a:gd name="connsiteX32" fmla="*/ 1158560 w 5843234"/>
              <a:gd name="connsiteY32" fmla="*/ 3435124 h 4064030"/>
              <a:gd name="connsiteX33" fmla="*/ 726760 w 5843234"/>
              <a:gd name="connsiteY33" fmla="*/ 3790724 h 4064030"/>
              <a:gd name="connsiteX34" fmla="*/ 434660 w 5843234"/>
              <a:gd name="connsiteY34" fmla="*/ 3993924 h 4064030"/>
              <a:gd name="connsiteX35" fmla="*/ 206060 w 5843234"/>
              <a:gd name="connsiteY35" fmla="*/ 4057424 h 4064030"/>
              <a:gd name="connsiteX36" fmla="*/ 2860 w 5843234"/>
              <a:gd name="connsiteY36" fmla="*/ 3828824 h 40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43234" h="4064030">
                <a:moveTo>
                  <a:pt x="2860" y="3828824"/>
                </a:moveTo>
                <a:cubicBezTo>
                  <a:pt x="-14073" y="3737807"/>
                  <a:pt x="47310" y="3589641"/>
                  <a:pt x="104460" y="3511324"/>
                </a:cubicBezTo>
                <a:cubicBezTo>
                  <a:pt x="161610" y="3433007"/>
                  <a:pt x="284377" y="3439357"/>
                  <a:pt x="345760" y="3358924"/>
                </a:cubicBezTo>
                <a:cubicBezTo>
                  <a:pt x="407143" y="3278491"/>
                  <a:pt x="385977" y="3104924"/>
                  <a:pt x="472760" y="3028724"/>
                </a:cubicBezTo>
                <a:cubicBezTo>
                  <a:pt x="559543" y="2952524"/>
                  <a:pt x="758510" y="2984274"/>
                  <a:pt x="866460" y="2901724"/>
                </a:cubicBezTo>
                <a:cubicBezTo>
                  <a:pt x="974410" y="2819174"/>
                  <a:pt x="1033677" y="2609624"/>
                  <a:pt x="1120460" y="2533424"/>
                </a:cubicBezTo>
                <a:cubicBezTo>
                  <a:pt x="1207243" y="2457224"/>
                  <a:pt x="1306727" y="2503791"/>
                  <a:pt x="1387160" y="2444524"/>
                </a:cubicBezTo>
                <a:cubicBezTo>
                  <a:pt x="1467593" y="2385257"/>
                  <a:pt x="1512043" y="2277307"/>
                  <a:pt x="1603060" y="2177824"/>
                </a:cubicBezTo>
                <a:cubicBezTo>
                  <a:pt x="1694077" y="2078341"/>
                  <a:pt x="1863410" y="1953457"/>
                  <a:pt x="1933260" y="1847624"/>
                </a:cubicBezTo>
                <a:cubicBezTo>
                  <a:pt x="2003110" y="1741791"/>
                  <a:pt x="1933260" y="1625374"/>
                  <a:pt x="2022160" y="1542824"/>
                </a:cubicBezTo>
                <a:cubicBezTo>
                  <a:pt x="2111060" y="1460274"/>
                  <a:pt x="2307910" y="1417941"/>
                  <a:pt x="2466660" y="1352324"/>
                </a:cubicBezTo>
                <a:cubicBezTo>
                  <a:pt x="2625410" y="1286707"/>
                  <a:pt x="2845543" y="1206274"/>
                  <a:pt x="2974660" y="1149124"/>
                </a:cubicBezTo>
                <a:cubicBezTo>
                  <a:pt x="3103777" y="1091974"/>
                  <a:pt x="3186327" y="1060224"/>
                  <a:pt x="3241360" y="1009424"/>
                </a:cubicBezTo>
                <a:cubicBezTo>
                  <a:pt x="3296393" y="958624"/>
                  <a:pt x="3211727" y="903591"/>
                  <a:pt x="3304860" y="844324"/>
                </a:cubicBezTo>
                <a:cubicBezTo>
                  <a:pt x="3397993" y="785057"/>
                  <a:pt x="3666810" y="721557"/>
                  <a:pt x="3800160" y="653824"/>
                </a:cubicBezTo>
                <a:cubicBezTo>
                  <a:pt x="3933510" y="586091"/>
                  <a:pt x="4003360" y="503541"/>
                  <a:pt x="4104960" y="437924"/>
                </a:cubicBezTo>
                <a:cubicBezTo>
                  <a:pt x="4206560" y="372307"/>
                  <a:pt x="4251010" y="300341"/>
                  <a:pt x="4409760" y="260124"/>
                </a:cubicBezTo>
                <a:cubicBezTo>
                  <a:pt x="4568510" y="219907"/>
                  <a:pt x="4879660" y="228374"/>
                  <a:pt x="5057460" y="196624"/>
                </a:cubicBezTo>
                <a:cubicBezTo>
                  <a:pt x="5235260" y="164874"/>
                  <a:pt x="5355910" y="97141"/>
                  <a:pt x="5476560" y="69624"/>
                </a:cubicBezTo>
                <a:cubicBezTo>
                  <a:pt x="5597210" y="42107"/>
                  <a:pt x="5728443" y="-46793"/>
                  <a:pt x="5781360" y="31524"/>
                </a:cubicBezTo>
                <a:cubicBezTo>
                  <a:pt x="5834277" y="109841"/>
                  <a:pt x="5882960" y="431574"/>
                  <a:pt x="5794060" y="539524"/>
                </a:cubicBezTo>
                <a:cubicBezTo>
                  <a:pt x="5705160" y="647474"/>
                  <a:pt x="5374960" y="605141"/>
                  <a:pt x="5247960" y="679224"/>
                </a:cubicBezTo>
                <a:cubicBezTo>
                  <a:pt x="5120960" y="753307"/>
                  <a:pt x="5131543" y="901474"/>
                  <a:pt x="5032060" y="984024"/>
                </a:cubicBezTo>
                <a:cubicBezTo>
                  <a:pt x="4932577" y="1066574"/>
                  <a:pt x="4786527" y="1115257"/>
                  <a:pt x="4651060" y="1174524"/>
                </a:cubicBezTo>
                <a:cubicBezTo>
                  <a:pt x="4515593" y="1233791"/>
                  <a:pt x="4342027" y="1280357"/>
                  <a:pt x="4219260" y="1339624"/>
                </a:cubicBezTo>
                <a:cubicBezTo>
                  <a:pt x="4096493" y="1398891"/>
                  <a:pt x="4024527" y="1475091"/>
                  <a:pt x="3914460" y="1530124"/>
                </a:cubicBezTo>
                <a:cubicBezTo>
                  <a:pt x="3804393" y="1585157"/>
                  <a:pt x="3698560" y="1619024"/>
                  <a:pt x="3558860" y="1669824"/>
                </a:cubicBezTo>
                <a:cubicBezTo>
                  <a:pt x="3419160" y="1720624"/>
                  <a:pt x="3220193" y="1748141"/>
                  <a:pt x="3076260" y="1834924"/>
                </a:cubicBezTo>
                <a:cubicBezTo>
                  <a:pt x="2932327" y="1921707"/>
                  <a:pt x="2832843" y="2078341"/>
                  <a:pt x="2695260" y="2190524"/>
                </a:cubicBezTo>
                <a:cubicBezTo>
                  <a:pt x="2557677" y="2302707"/>
                  <a:pt x="2384110" y="2393724"/>
                  <a:pt x="2250760" y="2508024"/>
                </a:cubicBezTo>
                <a:cubicBezTo>
                  <a:pt x="2117410" y="2622324"/>
                  <a:pt x="2030627" y="2785307"/>
                  <a:pt x="1895160" y="2876324"/>
                </a:cubicBezTo>
                <a:cubicBezTo>
                  <a:pt x="1759693" y="2967341"/>
                  <a:pt x="1560727" y="2960991"/>
                  <a:pt x="1437960" y="3054124"/>
                </a:cubicBezTo>
                <a:cubicBezTo>
                  <a:pt x="1315193" y="3147257"/>
                  <a:pt x="1277093" y="3312357"/>
                  <a:pt x="1158560" y="3435124"/>
                </a:cubicBezTo>
                <a:cubicBezTo>
                  <a:pt x="1040027" y="3557891"/>
                  <a:pt x="847410" y="3697591"/>
                  <a:pt x="726760" y="3790724"/>
                </a:cubicBezTo>
                <a:cubicBezTo>
                  <a:pt x="606110" y="3883857"/>
                  <a:pt x="521443" y="3949474"/>
                  <a:pt x="434660" y="3993924"/>
                </a:cubicBezTo>
                <a:cubicBezTo>
                  <a:pt x="347877" y="4038374"/>
                  <a:pt x="278027" y="4080707"/>
                  <a:pt x="206060" y="4057424"/>
                </a:cubicBezTo>
                <a:cubicBezTo>
                  <a:pt x="134093" y="4034141"/>
                  <a:pt x="19793" y="3919841"/>
                  <a:pt x="2860" y="3828824"/>
                </a:cubicBezTo>
                <a:close/>
              </a:path>
            </a:pathLst>
          </a:custGeom>
          <a:noFill/>
          <a:ln w="127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9450305">
            <a:off x="1579267" y="4274767"/>
            <a:ext cx="5218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venir Book" charset="0"/>
                <a:ea typeface="Avenir Book" charset="0"/>
                <a:cs typeface="Avenir Book" charset="0"/>
              </a:rPr>
              <a:t>Coastal Cordillera (0-1.1)</a:t>
            </a:r>
          </a:p>
        </p:txBody>
      </p:sp>
      <p:sp>
        <p:nvSpPr>
          <p:cNvPr id="31" name="TextBox 30"/>
          <p:cNvSpPr txBox="1"/>
          <p:nvPr/>
        </p:nvSpPr>
        <p:spPr>
          <a:xfrm rot="19933124">
            <a:off x="1665680" y="3355833"/>
            <a:ext cx="528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venir Book" charset="0"/>
                <a:ea typeface="Avenir Book" charset="0"/>
                <a:cs typeface="Avenir Book" charset="0"/>
              </a:rPr>
              <a:t>Central Depression (0.8-1.5)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017757" y="4905908"/>
            <a:ext cx="215867" cy="626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627825" y="5248919"/>
            <a:ext cx="540066" cy="32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54638" y="5216831"/>
            <a:ext cx="89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Offshore forearc</a:t>
            </a:r>
          </a:p>
        </p:txBody>
      </p:sp>
      <p:sp>
        <p:nvSpPr>
          <p:cNvPr id="26" name="Freeform 25"/>
          <p:cNvSpPr/>
          <p:nvPr/>
        </p:nvSpPr>
        <p:spPr>
          <a:xfrm>
            <a:off x="6245002" y="5180946"/>
            <a:ext cx="1182152" cy="722427"/>
          </a:xfrm>
          <a:custGeom>
            <a:avLst/>
            <a:gdLst>
              <a:gd name="connsiteX0" fmla="*/ 343531 w 1182152"/>
              <a:gd name="connsiteY0" fmla="*/ 10104 h 722427"/>
              <a:gd name="connsiteX1" fmla="*/ 287960 w 1182152"/>
              <a:gd name="connsiteY1" fmla="*/ 0 h 722427"/>
              <a:gd name="connsiteX2" fmla="*/ 1081113 w 1182152"/>
              <a:gd name="connsiteY2" fmla="*/ 10104 h 722427"/>
              <a:gd name="connsiteX3" fmla="*/ 1182152 w 1182152"/>
              <a:gd name="connsiteY3" fmla="*/ 692115 h 722427"/>
              <a:gd name="connsiteX4" fmla="*/ 1111425 w 1182152"/>
              <a:gd name="connsiteY4" fmla="*/ 722427 h 722427"/>
              <a:gd name="connsiteX5" fmla="*/ 0 w 1182152"/>
              <a:gd name="connsiteY5" fmla="*/ 707271 h 722427"/>
              <a:gd name="connsiteX6" fmla="*/ 343531 w 1182152"/>
              <a:gd name="connsiteY6" fmla="*/ 10104 h 72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152" h="722427">
                <a:moveTo>
                  <a:pt x="343531" y="10104"/>
                </a:moveTo>
                <a:lnTo>
                  <a:pt x="287960" y="0"/>
                </a:lnTo>
                <a:lnTo>
                  <a:pt x="1081113" y="10104"/>
                </a:lnTo>
                <a:lnTo>
                  <a:pt x="1182152" y="692115"/>
                </a:lnTo>
                <a:lnTo>
                  <a:pt x="1111425" y="722427"/>
                </a:lnTo>
                <a:lnTo>
                  <a:pt x="0" y="707271"/>
                </a:lnTo>
                <a:lnTo>
                  <a:pt x="343531" y="10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313960" y="5034510"/>
            <a:ext cx="626318" cy="455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304725" y="5054322"/>
            <a:ext cx="810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venir Book" charset="0"/>
                <a:ea typeface="Avenir Book" charset="0"/>
                <a:cs typeface="Avenir Book" charset="0"/>
              </a:rPr>
              <a:t>Forearc platform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02473" y="4962697"/>
            <a:ext cx="917258" cy="70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/>
          <p:cNvSpPr/>
          <p:nvPr/>
        </p:nvSpPr>
        <p:spPr>
          <a:xfrm>
            <a:off x="8014933" y="4457029"/>
            <a:ext cx="635526" cy="489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Box 35"/>
          <p:cNvSpPr txBox="1"/>
          <p:nvPr/>
        </p:nvSpPr>
        <p:spPr>
          <a:xfrm>
            <a:off x="8019006" y="4421911"/>
            <a:ext cx="885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venir Book" charset="0"/>
                <a:ea typeface="Avenir Book" charset="0"/>
                <a:cs typeface="Avenir Book" charset="0"/>
              </a:rPr>
              <a:t>Western Andean Slope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0927" y="4422139"/>
            <a:ext cx="1121337" cy="561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7304725" y="5575441"/>
            <a:ext cx="524827" cy="39731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663475" y="5452972"/>
            <a:ext cx="524827" cy="39731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7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/>
      <p:bldP spid="11" grpId="0"/>
      <p:bldP spid="12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 animBg="1"/>
      <p:bldP spid="27" grpId="0" animBg="1"/>
      <p:bldP spid="29" grpId="0" animBg="1"/>
      <p:bldP spid="30" grpId="0"/>
      <p:bldP spid="31" grpId="0"/>
      <p:bldP spid="32" grpId="0" animBg="1"/>
      <p:bldP spid="26" grpId="0" animBg="1"/>
      <p:bldP spid="16" grpId="0" animBg="1"/>
      <p:bldP spid="17" grpId="0" animBg="1"/>
      <p:bldP spid="37" grpId="0" animBg="1"/>
      <p:bldP spid="37" grpId="1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" y="-11575"/>
            <a:ext cx="56367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6287" y="6200096"/>
            <a:ext cx="28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Cosentino et al., 2018a (GSA Special Papers)</a:t>
            </a:r>
          </a:p>
        </p:txBody>
      </p:sp>
      <p:sp>
        <p:nvSpPr>
          <p:cNvPr id="5" name="Rectangle 4"/>
          <p:cNvSpPr/>
          <p:nvPr/>
        </p:nvSpPr>
        <p:spPr>
          <a:xfrm>
            <a:off x="5664688" y="1"/>
            <a:ext cx="3479313" cy="3035412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5664685" y="-23147"/>
            <a:ext cx="3456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RESULTS: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(19.5-39.5ºS)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- Forearc elevation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- Trench sediment thickness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- Megathrust seismicity depth distribution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- Subduction angle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531165"/>
            <a:ext cx="5612296" cy="1138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197" y="3762505"/>
            <a:ext cx="5612296" cy="464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987" y="4191560"/>
            <a:ext cx="5612296" cy="1265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7181" y="5457159"/>
            <a:ext cx="5612296" cy="1389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41807" y="1"/>
            <a:ext cx="2502195" cy="6138674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6618641" y="-47635"/>
            <a:ext cx="25021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CONCEPTUAL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MODEL</a:t>
            </a:r>
          </a:p>
          <a:p>
            <a:endParaRPr lang="en-US" sz="1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greater aridity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less sediment to the trench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stronger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subd</a:t>
            </a:r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. channel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greater long-</a:t>
            </a:r>
            <a:r>
              <a:rPr lang="es-E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  <a:sym typeface="Symbol" charset="2"/>
              </a:rPr>
              <a:t></a:t>
            </a:r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forearc topo relief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+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short-</a:t>
            </a:r>
            <a:r>
              <a:rPr lang="es-E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  <a:sym typeface="Symbol" charset="2"/>
              </a:rPr>
              <a:t> </a:t>
            </a:r>
            <a:r>
              <a:rPr lang="es-ES" sz="24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  <a:sym typeface="Symbol" charset="2"/>
              </a:rPr>
              <a:t>coastal</a:t>
            </a:r>
            <a:r>
              <a:rPr lang="es-E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  <a:sym typeface="Symbol" charset="2"/>
              </a:rPr>
              <a:t>uplift</a:t>
            </a:r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843771" y="1306580"/>
            <a:ext cx="214009" cy="38910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7821615" y="2398693"/>
            <a:ext cx="214009" cy="38910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802128" y="3490806"/>
            <a:ext cx="214009" cy="38910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" y="0"/>
            <a:ext cx="663538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03670" y="6195974"/>
            <a:ext cx="2608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Cosentino et al., 2018b</a:t>
            </a:r>
          </a:p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(JGR: Solid Earth)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E8C7EB-620E-FA43-87DD-3204007AD89B}"/>
              </a:ext>
            </a:extLst>
          </p:cNvPr>
          <p:cNvSpPr/>
          <p:nvPr/>
        </p:nvSpPr>
        <p:spPr>
          <a:xfrm>
            <a:off x="6421" y="3668751"/>
            <a:ext cx="2078857" cy="356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5C59A9-3B90-0D47-B9E4-4BCB62321AD1}"/>
              </a:ext>
            </a:extLst>
          </p:cNvPr>
          <p:cNvSpPr/>
          <p:nvPr/>
        </p:nvSpPr>
        <p:spPr>
          <a:xfrm>
            <a:off x="6421" y="32742"/>
            <a:ext cx="2078857" cy="356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CB3D8-B4D3-F547-ABC9-59A5C345130B}"/>
              </a:ext>
            </a:extLst>
          </p:cNvPr>
          <p:cNvSpPr txBox="1"/>
          <p:nvPr/>
        </p:nvSpPr>
        <p:spPr>
          <a:xfrm>
            <a:off x="6419" y="32741"/>
            <a:ext cx="34122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venir Roman" panose="02000503020000020003" pitchFamily="2" charset="0"/>
              </a:rPr>
              <a:t>WEAK SUBDUCTION</a:t>
            </a:r>
          </a:p>
          <a:p>
            <a:r>
              <a:rPr lang="en-US" sz="1700" dirty="0">
                <a:latin typeface="Avenir Roman" panose="02000503020000020003" pitchFamily="2" charset="0"/>
              </a:rPr>
              <a:t>CHANNEL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3E6432-4CE3-6444-BA5A-8ECD61EE0C0F}"/>
              </a:ext>
            </a:extLst>
          </p:cNvPr>
          <p:cNvSpPr txBox="1"/>
          <p:nvPr/>
        </p:nvSpPr>
        <p:spPr>
          <a:xfrm>
            <a:off x="-4732" y="3653983"/>
            <a:ext cx="36548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venir Roman" panose="02000503020000020003" pitchFamily="2" charset="0"/>
              </a:rPr>
              <a:t>STRONG SUBDUCTION</a:t>
            </a:r>
          </a:p>
          <a:p>
            <a:r>
              <a:rPr lang="en-US" sz="1700" dirty="0">
                <a:latin typeface="Avenir Roman" panose="02000503020000020003" pitchFamily="2" charset="0"/>
              </a:rPr>
              <a:t>CHANNEL</a:t>
            </a:r>
          </a:p>
        </p:txBody>
      </p:sp>
    </p:spTree>
    <p:extLst>
      <p:ext uri="{BB962C8B-B14F-4D97-AF65-F5344CB8AC3E}">
        <p14:creationId xmlns:p14="http://schemas.microsoft.com/office/powerpoint/2010/main" val="85334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345206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17403" y="857250"/>
            <a:ext cx="10412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78" y="1764924"/>
            <a:ext cx="3745196" cy="18367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74874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1712627" y="-56123"/>
            <a:ext cx="6718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Northern Chile = strong subduction channel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Southern Chile = weak subduction channel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89" y="3816875"/>
            <a:ext cx="3788013" cy="189109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2353" y="2858012"/>
            <a:ext cx="1860884" cy="32251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3141618" y="2884377"/>
            <a:ext cx="1998509" cy="32251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6276287" y="6200096"/>
            <a:ext cx="28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Cosentino et al., 2018a (GSA Special Papers)</a:t>
            </a:r>
          </a:p>
        </p:txBody>
      </p:sp>
    </p:spTree>
    <p:extLst>
      <p:ext uri="{BB962C8B-B14F-4D97-AF65-F5344CB8AC3E}">
        <p14:creationId xmlns:p14="http://schemas.microsoft.com/office/powerpoint/2010/main" val="191396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00" y="737610"/>
            <a:ext cx="780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Links between Andean forearc elevation, plate interface dynamics and </a:t>
            </a:r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subducted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sediments (19.5-39.5ºS):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"/>
            <a:ext cx="9144000" cy="637736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3358184" y="106668"/>
            <a:ext cx="242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CONCLUSIONS</a:t>
            </a:r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1" y="1668475"/>
            <a:ext cx="8190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Looked at along-strike distribution of relevant data sets along &gt;2000 km of the margin.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99" y="2480536"/>
            <a:ext cx="819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Long-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 latitudinal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inverse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correlation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between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trench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sediment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thickness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and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both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forearc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elevation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and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trench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 </a:t>
            </a:r>
            <a:r>
              <a:rPr lang="es-ES" sz="2000" i="1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depth</a:t>
            </a:r>
            <a:r>
              <a:rPr lang="es-ES" sz="2000" i="1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.</a:t>
            </a:r>
            <a:endParaRPr lang="en-US" sz="2000" i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99" y="3288294"/>
            <a:ext cx="8190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Good correlation between Coastal Cordillera </a:t>
            </a:r>
            <a:r>
              <a:rPr lang="mr-IN" sz="2000" i="1" dirty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 Central Depression topographic relief, where it exists (20-25ºS, 32.5-39.5ºS), and depth of historical </a:t>
            </a:r>
            <a:r>
              <a:rPr lang="en-US" sz="2000" i="1" dirty="0" err="1">
                <a:latin typeface="Avenir Book" charset="0"/>
                <a:ea typeface="Avenir Book" charset="0"/>
                <a:cs typeface="Avenir Book" charset="0"/>
              </a:rPr>
              <a:t>coseismic</a:t>
            </a: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 megathrust slip and moment release.</a:t>
            </a:r>
          </a:p>
        </p:txBody>
      </p:sp>
      <p:sp>
        <p:nvSpPr>
          <p:cNvPr id="2" name="Rectangle 1"/>
          <p:cNvSpPr/>
          <p:nvPr/>
        </p:nvSpPr>
        <p:spPr>
          <a:xfrm>
            <a:off x="50799" y="4403827"/>
            <a:ext cx="8190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Latitudinal band where Coastal Cordillera–Central Depression relief is mostly nonexistent (25°S–32.5°S) coincides with extent of the Chilean-</a:t>
            </a:r>
            <a:r>
              <a:rPr lang="en-US" sz="2000" i="1" dirty="0" err="1">
                <a:latin typeface="Avenir Book" charset="0"/>
                <a:ea typeface="Avenir Book" charset="0"/>
                <a:cs typeface="Avenir Book" charset="0"/>
              </a:rPr>
              <a:t>Pampean</a:t>
            </a: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 flat-slab.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741" y="5566179"/>
            <a:ext cx="780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Observations consistent with </a:t>
            </a:r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subducted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sediments exerting a control on both interface dynamics and forearc long-</a:t>
            </a:r>
            <a:r>
              <a:rPr lang="es-ES" sz="2400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 and short- </a:t>
            </a:r>
            <a:r>
              <a:rPr lang="es-ES" sz="2400" dirty="0" err="1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topography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17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1054102"/>
            <a:ext cx="9143999" cy="3400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"/>
            <a:ext cx="9144000" cy="845887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1479550" y="2"/>
            <a:ext cx="598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Modelling subduction channel flow and the </a:t>
            </a:r>
            <a:r>
              <a:rPr lang="en-US" sz="24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interseismic</a:t>
            </a:r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topographic signal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2240" y="6195974"/>
            <a:ext cx="2620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Cosentino et al., 2018b</a:t>
            </a:r>
          </a:p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(JGR: Solid Earth)</a:t>
            </a:r>
          </a:p>
        </p:txBody>
      </p:sp>
    </p:spTree>
    <p:extLst>
      <p:ext uri="{BB962C8B-B14F-4D97-AF65-F5344CB8AC3E}">
        <p14:creationId xmlns:p14="http://schemas.microsoft.com/office/powerpoint/2010/main" val="46590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2" y="998288"/>
            <a:ext cx="6121399" cy="5788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"/>
            <a:ext cx="9144000" cy="845887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479550" y="25402"/>
            <a:ext cx="672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RESULTS: Modelling subduction channel flow and the </a:t>
            </a:r>
            <a:r>
              <a:rPr lang="en-US" sz="24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interseismic</a:t>
            </a:r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topographic signal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6530" y="6195974"/>
            <a:ext cx="258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Cosentino et al., 2018b</a:t>
            </a:r>
          </a:p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(JGR: Solid Earth)</a:t>
            </a:r>
          </a:p>
        </p:txBody>
      </p:sp>
    </p:spTree>
    <p:extLst>
      <p:ext uri="{BB962C8B-B14F-4D97-AF65-F5344CB8AC3E}">
        <p14:creationId xmlns:p14="http://schemas.microsoft.com/office/powerpoint/2010/main" val="77614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C2BC57-A8E9-9042-8085-79EA0E1C6861}"/>
              </a:ext>
            </a:extLst>
          </p:cNvPr>
          <p:cNvSpPr/>
          <p:nvPr/>
        </p:nvSpPr>
        <p:spPr>
          <a:xfrm>
            <a:off x="0" y="3"/>
            <a:ext cx="9144000" cy="845887"/>
          </a:xfrm>
          <a:prstGeom prst="rect">
            <a:avLst/>
          </a:prstGeom>
          <a:solidFill>
            <a:srgbClr val="FF7E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7BA9F-DD42-A84B-A409-25E6CE8EADFB}"/>
              </a:ext>
            </a:extLst>
          </p:cNvPr>
          <p:cNvSpPr txBox="1"/>
          <p:nvPr/>
        </p:nvSpPr>
        <p:spPr>
          <a:xfrm>
            <a:off x="18476" y="582"/>
            <a:ext cx="8617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RESULTS: forearc topographic relief vs. subduction channel</a:t>
            </a:r>
          </a:p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	      parameters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2D3327-E3F6-CE4E-86DB-AFBD5F79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233"/>
            <a:ext cx="9144000" cy="5483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AC9EDF-8636-5E43-869F-6498B04E7E1A}"/>
              </a:ext>
            </a:extLst>
          </p:cNvPr>
          <p:cNvSpPr txBox="1"/>
          <p:nvPr/>
        </p:nvSpPr>
        <p:spPr>
          <a:xfrm>
            <a:off x="5778500" y="5012035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Cosentino et al., 2018b</a:t>
            </a:r>
          </a:p>
          <a:p>
            <a:pPr algn="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(JGR: Solid Earth)</a:t>
            </a:r>
          </a:p>
        </p:txBody>
      </p:sp>
    </p:spTree>
    <p:extLst>
      <p:ext uri="{BB962C8B-B14F-4D97-AF65-F5344CB8AC3E}">
        <p14:creationId xmlns:p14="http://schemas.microsoft.com/office/powerpoint/2010/main" val="1047425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3310</TotalTime>
  <Words>527</Words>
  <Application>Microsoft Macintosh PowerPoint</Application>
  <PresentationFormat>On-screen Show (4:3)</PresentationFormat>
  <Paragraphs>80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Avenir Book</vt:lpstr>
      <vt:lpstr>Avenir Roman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Nicolas Cosentino</dc:creator>
  <cp:lastModifiedBy>Nicolas Cosentino</cp:lastModifiedBy>
  <cp:revision>80</cp:revision>
  <dcterms:created xsi:type="dcterms:W3CDTF">2018-11-10T12:28:26Z</dcterms:created>
  <dcterms:modified xsi:type="dcterms:W3CDTF">2019-04-09T07:32:44Z</dcterms:modified>
</cp:coreProperties>
</file>