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01" r:id="rId3"/>
    <p:sldId id="282" r:id="rId4"/>
    <p:sldId id="265" r:id="rId5"/>
    <p:sldId id="321" r:id="rId6"/>
    <p:sldId id="325" r:id="rId7"/>
    <p:sldId id="312" r:id="rId8"/>
    <p:sldId id="313" r:id="rId9"/>
    <p:sldId id="330" r:id="rId10"/>
    <p:sldId id="335" r:id="rId11"/>
    <p:sldId id="316" r:id="rId12"/>
    <p:sldId id="324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65"/>
  </p:normalViewPr>
  <p:slideViewPr>
    <p:cSldViewPr snapToGrid="0" snapToObjects="1">
      <p:cViewPr>
        <p:scale>
          <a:sx n="98" d="100"/>
          <a:sy n="98" d="100"/>
        </p:scale>
        <p:origin x="4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1CF40-C085-E64D-8D10-09EB673FD0AA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B0F6-BEDA-E745-B5E2-D6CDCEF5B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these</a:t>
            </a:r>
            <a:r>
              <a:rPr lang="en-US" baseline="0" dirty="0" smtClean="0"/>
              <a:t> earthquakes on the same fault?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B0F6-BEDA-E745-B5E2-D6CDCEF5B5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B0F6-BEDA-E745-B5E2-D6CDCEF5B5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9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8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1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1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8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2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7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DB52-D632-B24D-8E4E-72396B92AD1E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8414-BBFD-F740-AF53-9140C9833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f"/><Relationship Id="rId10" Type="http://schemas.openxmlformats.org/officeDocument/2006/relationships/image" Target="../media/image9.jpg"/><Relationship Id="rId11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758"/>
            <a:ext cx="11737570" cy="109280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Rupture complexity of earthquakes in a narrow seismogenic </a:t>
            </a:r>
            <a:r>
              <a:rPr lang="en-US" sz="4000" b="1" dirty="0"/>
              <a:t>zone controlled </a:t>
            </a:r>
            <a:r>
              <a:rPr lang="en-US" sz="4000" b="1" dirty="0" smtClean="0"/>
              <a:t>by </a:t>
            </a:r>
            <a:r>
              <a:rPr lang="en-US" sz="4000" b="1" dirty="0"/>
              <a:t>the volcano-rooted Flores Thrust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0421" y="1967886"/>
            <a:ext cx="4749338" cy="101983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Shengji Wei</a:t>
            </a:r>
            <a:endParaRPr lang="zh-CN" altLang="en-US" dirty="0" smtClean="0"/>
          </a:p>
          <a:p>
            <a:r>
              <a:rPr lang="en-US" dirty="0" smtClean="0"/>
              <a:t>EGU online meeting</a:t>
            </a:r>
            <a:endParaRPr lang="en-US" dirty="0" smtClean="0"/>
          </a:p>
          <a:p>
            <a:r>
              <a:rPr lang="en-US" dirty="0" smtClean="0"/>
              <a:t>May, </a:t>
            </a:r>
            <a:r>
              <a:rPr lang="en-US" dirty="0"/>
              <a:t>2020 </a:t>
            </a:r>
          </a:p>
        </p:txBody>
      </p:sp>
      <p:pic>
        <p:nvPicPr>
          <p:cNvPr id="4" name="Picture 3" descr="muzl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30" y="4034798"/>
            <a:ext cx="1673823" cy="2363586"/>
          </a:xfrm>
          <a:prstGeom prst="rect">
            <a:avLst/>
          </a:prstGeom>
        </p:spPr>
      </p:pic>
      <p:pic>
        <p:nvPicPr>
          <p:cNvPr id="7" name="Picture 6" descr="T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26" y="4102051"/>
            <a:ext cx="1548000" cy="2331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421" y="4016930"/>
            <a:ext cx="1550324" cy="2330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227" y="373495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Karen </a:t>
            </a:r>
            <a:r>
              <a:rPr lang="en-US" dirty="0" err="1" smtClean="0"/>
              <a:t>Lythgoe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27492" y="369877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Muzli</a:t>
            </a:r>
            <a:r>
              <a:rPr lang="en-US" dirty="0" smtClean="0"/>
              <a:t> </a:t>
            </a:r>
            <a:r>
              <a:rPr lang="en-US" dirty="0" err="1" smtClean="0"/>
              <a:t>Muzli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93126" y="3607299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Kyle Bradley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17938" y="3682951"/>
            <a:ext cx="121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Teng</a:t>
            </a:r>
            <a:r>
              <a:rPr lang="en-US" dirty="0" smtClean="0"/>
              <a:t> Wang</a:t>
            </a:r>
            <a:endParaRPr lang="en-US" dirty="0"/>
          </a:p>
        </p:txBody>
      </p:sp>
      <p:pic>
        <p:nvPicPr>
          <p:cNvPr id="13" name="Picture 3"/>
          <p:cNvPicPr/>
          <p:nvPr/>
        </p:nvPicPr>
        <p:blipFill rotWithShape="1">
          <a:blip r:embed="rId5"/>
          <a:srcRect l="9289" t="7063" r="10788" b="9708"/>
          <a:stretch/>
        </p:blipFill>
        <p:spPr>
          <a:xfrm>
            <a:off x="346646" y="1858567"/>
            <a:ext cx="2503362" cy="1387391"/>
          </a:xfrm>
          <a:prstGeom prst="rect">
            <a:avLst/>
          </a:prstGeom>
          <a:ln>
            <a:noFill/>
          </a:ln>
        </p:spPr>
      </p:pic>
      <p:pic>
        <p:nvPicPr>
          <p:cNvPr id="14" name="Picture 5"/>
          <p:cNvPicPr/>
          <p:nvPr/>
        </p:nvPicPr>
        <p:blipFill>
          <a:blip r:embed="rId6"/>
          <a:stretch/>
        </p:blipFill>
        <p:spPr>
          <a:xfrm>
            <a:off x="7682012" y="1810815"/>
            <a:ext cx="1086518" cy="1387391"/>
          </a:xfrm>
          <a:prstGeom prst="rect">
            <a:avLst/>
          </a:prstGeom>
          <a:ln>
            <a:noFill/>
          </a:ln>
        </p:spPr>
      </p:pic>
      <p:pic>
        <p:nvPicPr>
          <p:cNvPr id="15" name="Picture 9"/>
          <p:cNvPicPr/>
          <p:nvPr/>
        </p:nvPicPr>
        <p:blipFill>
          <a:blip r:embed="rId7"/>
          <a:stretch/>
        </p:blipFill>
        <p:spPr>
          <a:xfrm>
            <a:off x="9744866" y="1665920"/>
            <a:ext cx="1427040" cy="1817640"/>
          </a:xfrm>
          <a:prstGeom prst="rect">
            <a:avLst/>
          </a:prstGeom>
          <a:ln>
            <a:noFill/>
          </a:ln>
        </p:spPr>
      </p:pic>
      <p:pic>
        <p:nvPicPr>
          <p:cNvPr id="16" name="Picture 11"/>
          <p:cNvPicPr/>
          <p:nvPr/>
        </p:nvPicPr>
        <p:blipFill>
          <a:blip r:embed="rId8"/>
          <a:srcRect l="10080" t="6061" r="10160" b="5695"/>
          <a:stretch/>
        </p:blipFill>
        <p:spPr>
          <a:xfrm>
            <a:off x="3087819" y="1824014"/>
            <a:ext cx="1447842" cy="160061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1774" y="4850862"/>
            <a:ext cx="1387641" cy="138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4814" r="22492" b="49445"/>
          <a:stretch/>
        </p:blipFill>
        <p:spPr>
          <a:xfrm>
            <a:off x="618993" y="4126076"/>
            <a:ext cx="2158551" cy="2221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7917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16891"/>
            <a:ext cx="1293223" cy="4524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48196" y="4126076"/>
            <a:ext cx="207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Andri</a:t>
            </a:r>
            <a:r>
              <a:rPr lang="en-US" dirty="0"/>
              <a:t> Dian </a:t>
            </a:r>
            <a:r>
              <a:rPr lang="en-US" dirty="0" err="1"/>
              <a:t>Hugraha</a:t>
            </a:r>
            <a:r>
              <a:rPr lang="en-GB" dirty="0"/>
              <a:t> </a:t>
            </a:r>
            <a:endParaRPr lang="en-GB" dirty="0" smtClean="0"/>
          </a:p>
          <a:p>
            <a:pPr algn="ctr"/>
            <a:r>
              <a:rPr lang="en-US" dirty="0" err="1"/>
              <a:t>Zulfakriza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49500" y="6527800"/>
            <a:ext cx="6222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Acknowledgement </a:t>
            </a:r>
            <a:r>
              <a:rPr lang="en-US" sz="1600" dirty="0" smtClean="0"/>
              <a:t>to </a:t>
            </a:r>
            <a:r>
              <a:rPr lang="en-US" sz="1600" dirty="0" err="1"/>
              <a:t>Aurelie</a:t>
            </a:r>
            <a:r>
              <a:rPr lang="en-US" sz="1600" dirty="0"/>
              <a:t> </a:t>
            </a:r>
            <a:r>
              <a:rPr lang="en-US" sz="1600" dirty="0" smtClean="0"/>
              <a:t>COUDURIER-CURVEUR for early discussion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1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382" y="0"/>
            <a:ext cx="78954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94" y="1257300"/>
            <a:ext cx="324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Thermal modeling result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4394" y="3149600"/>
            <a:ext cx="34717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Centered at the </a:t>
            </a:r>
            <a:r>
              <a:rPr lang="en-US" sz="2000" dirty="0" err="1" smtClean="0"/>
              <a:t>Rinjani</a:t>
            </a:r>
            <a:r>
              <a:rPr lang="en-US" sz="2000" dirty="0"/>
              <a:t> </a:t>
            </a:r>
            <a:r>
              <a:rPr lang="en-US" sz="2000" dirty="0" smtClean="0"/>
              <a:t>Volcano</a:t>
            </a:r>
          </a:p>
          <a:p>
            <a:endParaRPr lang="en-US" sz="2000" dirty="0" smtClean="0"/>
          </a:p>
          <a:p>
            <a:r>
              <a:rPr lang="en-US" sz="2000" dirty="0" smtClean="0"/>
              <a:t>4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/km at the surface </a:t>
            </a:r>
          </a:p>
          <a:p>
            <a:endParaRPr lang="en-US" sz="2000" dirty="0" smtClean="0"/>
          </a:p>
          <a:p>
            <a:r>
              <a:rPr lang="en-US" sz="2000" dirty="0" smtClean="0"/>
              <a:t>60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/km at the volcano</a:t>
            </a:r>
          </a:p>
          <a:p>
            <a:endParaRPr lang="en-US" sz="2000" dirty="0"/>
          </a:p>
          <a:p>
            <a:r>
              <a:rPr lang="en-US" sz="2000" dirty="0" smtClean="0"/>
              <a:t>19 </a:t>
            </a:r>
            <a:r>
              <a:rPr lang="en-US" sz="2000" baseline="30000" dirty="0" err="1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/km at the far-field</a:t>
            </a:r>
          </a:p>
          <a:p>
            <a:endParaRPr lang="en-US" sz="2000" dirty="0"/>
          </a:p>
          <a:p>
            <a:r>
              <a:rPr lang="en-US" sz="2000" dirty="0" smtClean="0"/>
              <a:t>Decay distance: 50 km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7906"/>
            <a:ext cx="4379342" cy="6514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16" y="3785033"/>
            <a:ext cx="3597836" cy="306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00" y="479369"/>
            <a:ext cx="4771187" cy="37445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664560" y="817215"/>
            <a:ext cx="149630" cy="1330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97321" y="700834"/>
            <a:ext cx="313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Repeating/Similar earthquakes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122626" y="1739902"/>
            <a:ext cx="54723" cy="281903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56444" y="5076239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 largest family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40176" y="38710"/>
            <a:ext cx="563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Overlapping between coseismic-slip and postseismic-slip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83852" y="5651528"/>
            <a:ext cx="176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Assuming 3MPa stress drop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35779" y="6511831"/>
            <a:ext cx="2357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 Authors. All rights reserved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99" y="509341"/>
            <a:ext cx="8932931" cy="6324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47676"/>
            <a:ext cx="294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of </a:t>
            </a:r>
            <a:r>
              <a:rPr lang="en-US" sz="2400" b="1" smtClean="0"/>
              <a:t>the story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799"/>
            <a:ext cx="4914900" cy="4448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4813" y="419100"/>
            <a:ext cx="3453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Conclusion remarks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29200" y="1320799"/>
            <a:ext cx="6934200" cy="4838699"/>
          </a:xfrm>
        </p:spPr>
        <p:txBody>
          <a:bodyPr>
            <a:normAutofit/>
          </a:bodyPr>
          <a:lstStyle/>
          <a:p>
            <a:r>
              <a:rPr lang="en-US" dirty="0" smtClean="0"/>
              <a:t>The strong thermal gradient squeezes the seismogenic zone width on Flores Fault. </a:t>
            </a:r>
          </a:p>
          <a:p>
            <a:r>
              <a:rPr lang="en-US" dirty="0" smtClean="0"/>
              <a:t>The coseismic slip (very compact) and seismicity agree well with the seismogenic zone define by 450</a:t>
            </a:r>
            <a:r>
              <a:rPr lang="en-US" baseline="30000" dirty="0" smtClean="0"/>
              <a:t>o</a:t>
            </a:r>
            <a:r>
              <a:rPr lang="en-US" dirty="0" smtClean="0"/>
              <a:t>C-300</a:t>
            </a:r>
            <a:r>
              <a:rPr lang="en-US" baseline="30000" dirty="0" smtClean="0"/>
              <a:t>o</a:t>
            </a:r>
            <a:r>
              <a:rPr lang="en-US" dirty="0" smtClean="0"/>
              <a:t>C. </a:t>
            </a:r>
          </a:p>
          <a:p>
            <a:r>
              <a:rPr lang="en-US" dirty="0" smtClean="0"/>
              <a:t>Both events show clear rupture directivity, </a:t>
            </a:r>
            <a:r>
              <a:rPr lang="en-US" dirty="0"/>
              <a:t>Rupture speed of the two events is ~2km on average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High overlapping between coseismic and postseismic slip, or very strong post-seismic slip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200" y="2692400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?</a:t>
            </a:r>
            <a:endParaRPr lang="en-US" sz="3600" b="1"/>
          </a:p>
        </p:txBody>
      </p:sp>
      <p:sp>
        <p:nvSpPr>
          <p:cNvPr id="2" name="Oval 1"/>
          <p:cNvSpPr/>
          <p:nvPr/>
        </p:nvSpPr>
        <p:spPr>
          <a:xfrm>
            <a:off x="1409700" y="3149600"/>
            <a:ext cx="368300" cy="189131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7200" y="3276600"/>
            <a:ext cx="368300" cy="189131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30300" y="3251200"/>
            <a:ext cx="368300" cy="189131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16094" y="3084685"/>
            <a:ext cx="717713" cy="445961"/>
          </a:xfrm>
          <a:prstGeom prst="ellipse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3073400"/>
            <a:ext cx="368300" cy="189131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28166" y="347980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A05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21323" y="353064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A19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39" y="2493183"/>
            <a:ext cx="1146707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controls the fundamental properties (location, size, rupture process etc.) of large earthquakes?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17468" y="6511831"/>
            <a:ext cx="29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Authors. All rights reserved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5" r="784"/>
          <a:stretch/>
        </p:blipFill>
        <p:spPr>
          <a:xfrm>
            <a:off x="3485907" y="0"/>
            <a:ext cx="7423393" cy="5043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734" b="4172"/>
          <a:stretch/>
        </p:blipFill>
        <p:spPr>
          <a:xfrm>
            <a:off x="3254583" y="4626823"/>
            <a:ext cx="8933411" cy="2205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0533"/>
            <a:ext cx="3691237" cy="37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814" y="949096"/>
            <a:ext cx="28829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Tectonic setting </a:t>
            </a:r>
          </a:p>
          <a:p>
            <a:pPr algn="ctr"/>
            <a:r>
              <a:rPr lang="en-US" sz="3200" dirty="0" smtClean="0"/>
              <a:t>and </a:t>
            </a:r>
          </a:p>
          <a:p>
            <a:pPr algn="ctr"/>
            <a:r>
              <a:rPr lang="en-US" sz="3200" dirty="0" smtClean="0"/>
              <a:t>volcanos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217468" y="6511831"/>
            <a:ext cx="29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Authors.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908" t="6852" r="-545" b="4444"/>
          <a:stretch/>
        </p:blipFill>
        <p:spPr>
          <a:xfrm>
            <a:off x="4405534" y="11097"/>
            <a:ext cx="6299200" cy="6376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6344" y="307032"/>
            <a:ext cx="5070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Sensors:</a:t>
            </a:r>
          </a:p>
          <a:p>
            <a:r>
              <a:rPr lang="en-US" dirty="0"/>
              <a:t>- 6 Short </a:t>
            </a:r>
            <a:r>
              <a:rPr lang="en-US" dirty="0" smtClean="0"/>
              <a:t>period (</a:t>
            </a:r>
            <a:r>
              <a:rPr lang="en-US" dirty="0" err="1"/>
              <a:t>Zland</a:t>
            </a:r>
            <a:r>
              <a:rPr lang="en-US" dirty="0"/>
              <a:t> </a:t>
            </a:r>
            <a:r>
              <a:rPr lang="en-US" dirty="0" smtClean="0"/>
              <a:t>nodes 3 Comp, EOS)</a:t>
            </a:r>
            <a:endParaRPr lang="en-US" dirty="0"/>
          </a:p>
          <a:p>
            <a:r>
              <a:rPr lang="en-US" dirty="0"/>
              <a:t>- 7 </a:t>
            </a:r>
            <a:r>
              <a:rPr lang="en-US" dirty="0" smtClean="0"/>
              <a:t>Broadband (ITB): 2018/08/04 to 2018/09/05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17" y="832197"/>
            <a:ext cx="1796425" cy="2214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73" y="3226930"/>
            <a:ext cx="3254132" cy="2975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8502" y="190204"/>
            <a:ext cx="253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Rapid deployment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9217468" y="6511831"/>
            <a:ext cx="29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Authors.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00025"/>
            <a:ext cx="10985500" cy="917575"/>
          </a:xfrm>
        </p:spPr>
        <p:txBody>
          <a:bodyPr>
            <a:normAutofit/>
          </a:bodyPr>
          <a:lstStyle/>
          <a:p>
            <a:r>
              <a:rPr lang="en-US" sz="4200" dirty="0" smtClean="0"/>
              <a:t>To understand the earthquake sequence, we did: 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49388"/>
            <a:ext cx="10629900" cy="519271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Relocation of seismicity with high quality data (quality control is important!)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Determine focal mechanisms of M&gt;5 events using teleseismic and regional stations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Determine fault geometry by jointly modeling seismic reflection and seismicity data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Determine finite fault models using joint inversion of InSAR and teleseismic waveforms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Find repeating/similar earthquakes and compared with the slip models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Model the distribution of the seismicity for a thermal model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Combine these results to make a self-consistent interpretation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17468" y="6511831"/>
            <a:ext cx="29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Authors. All rights reserved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365125"/>
            <a:ext cx="3860800" cy="2911475"/>
          </a:xfrm>
        </p:spPr>
        <p:txBody>
          <a:bodyPr/>
          <a:lstStyle/>
          <a:p>
            <a:r>
              <a:rPr lang="en-US" dirty="0" smtClean="0"/>
              <a:t>Spatial and temporal distribution of the hypocenters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0"/>
            <a:ext cx="5468174" cy="66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00" y="3276600"/>
            <a:ext cx="5480599" cy="2940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3" y="527443"/>
            <a:ext cx="11504140" cy="615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5203634"/>
            <a:ext cx="1003300" cy="1038416"/>
          </a:xfrm>
          <a:prstGeom prst="rect">
            <a:avLst/>
          </a:prstGeom>
        </p:spPr>
      </p:pic>
      <p:cxnSp>
        <p:nvCxnSpPr>
          <p:cNvPr id="6" name="Curved Connector 5"/>
          <p:cNvCxnSpPr>
            <a:endCxn id="3" idx="0"/>
          </p:cNvCxnSpPr>
          <p:nvPr/>
        </p:nvCxnSpPr>
        <p:spPr>
          <a:xfrm>
            <a:off x="4356100" y="3644900"/>
            <a:ext cx="2101850" cy="1558734"/>
          </a:xfrm>
          <a:prstGeom prst="curved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62400" y="53078"/>
            <a:ext cx="330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Focal mechanism results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" y="6365213"/>
            <a:ext cx="1440923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56" y="929643"/>
            <a:ext cx="5609028" cy="2316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25" y="2036965"/>
            <a:ext cx="4689989" cy="3533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600" y="221195"/>
            <a:ext cx="1019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Combine seismic and seismicity data to constrain the fault geometry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648700" y="17184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07500" y="17184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  <a:r>
              <a:rPr lang="en-US" smtClean="0"/>
              <a:t>0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55200" y="17057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88600" y="17057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80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909300" y="17057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100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9815"/>
          <a:stretch/>
        </p:blipFill>
        <p:spPr>
          <a:xfrm>
            <a:off x="990768" y="3354915"/>
            <a:ext cx="6212457" cy="32476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8" y="681037"/>
            <a:ext cx="8773114" cy="6176963"/>
          </a:xfrm>
        </p:spPr>
      </p:pic>
      <p:sp>
        <p:nvSpPr>
          <p:cNvPr id="2" name="TextBox 1"/>
          <p:cNvSpPr txBox="1"/>
          <p:nvPr/>
        </p:nvSpPr>
        <p:spPr>
          <a:xfrm>
            <a:off x="1555518" y="203200"/>
            <a:ext cx="8564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Differences </a:t>
            </a:r>
            <a:r>
              <a:rPr lang="en-US" sz="2000" smtClean="0"/>
              <a:t>of rupture between </a:t>
            </a:r>
            <a:r>
              <a:rPr lang="en-US" sz="2000" dirty="0" smtClean="0"/>
              <a:t>the two </a:t>
            </a:r>
            <a:r>
              <a:rPr lang="en-US" sz="2000" smtClean="0"/>
              <a:t>Mw6.9 earthquakes from joint inversion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01800" y="3400186"/>
            <a:ext cx="237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Shallower, more patchy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42000" y="3400186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Deeper (~5m), single asperity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39632" y="1210627"/>
            <a:ext cx="2495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 Exactly the same inversion parameters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2. Almost the same teleseismic data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3.Similar InSAR data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2268" y="6511831"/>
            <a:ext cx="2664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Authors. All rights reserved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" y="6400800"/>
            <a:ext cx="1339210" cy="4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4496</TotalTime>
  <Words>438</Words>
  <Application>Microsoft Macintosh PowerPoint</Application>
  <PresentationFormat>Widescreen</PresentationFormat>
  <Paragraphs>82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Wingdings</vt:lpstr>
      <vt:lpstr>宋体</vt:lpstr>
      <vt:lpstr>Arial</vt:lpstr>
      <vt:lpstr>Office Theme</vt:lpstr>
      <vt:lpstr>Rupture complexity of earthquakes in a narrow seismogenic zone controlled by the volcano-rooted Flores Thrust</vt:lpstr>
      <vt:lpstr>What controls the fundamental properties (location, size, rupture process etc.) of large earthquakes? </vt:lpstr>
      <vt:lpstr>PowerPoint Presentation</vt:lpstr>
      <vt:lpstr>PowerPoint Presentation</vt:lpstr>
      <vt:lpstr>To understand the earthquake sequence, we did: </vt:lpstr>
      <vt:lpstr>Spatial and temporal distribution of the hypocenters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inversion result for the 2018 Lombok Mw6.9 events</dc:title>
  <dc:creator>Microsoft Office User</dc:creator>
  <cp:lastModifiedBy>Shengji Wei</cp:lastModifiedBy>
  <cp:revision>229</cp:revision>
  <dcterms:created xsi:type="dcterms:W3CDTF">2020-01-27T05:20:51Z</dcterms:created>
  <dcterms:modified xsi:type="dcterms:W3CDTF">2020-05-02T01:57:28Z</dcterms:modified>
</cp:coreProperties>
</file>