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1"/>
  </p:notesMasterIdLst>
  <p:sldIdLst>
    <p:sldId id="294" r:id="rId2"/>
    <p:sldId id="340" r:id="rId3"/>
    <p:sldId id="321" r:id="rId4"/>
    <p:sldId id="332" r:id="rId5"/>
    <p:sldId id="262" r:id="rId6"/>
    <p:sldId id="282" r:id="rId7"/>
    <p:sldId id="271" r:id="rId8"/>
    <p:sldId id="323" r:id="rId9"/>
    <p:sldId id="325" r:id="rId10"/>
    <p:sldId id="326" r:id="rId11"/>
    <p:sldId id="336" r:id="rId12"/>
    <p:sldId id="333" r:id="rId13"/>
    <p:sldId id="320" r:id="rId14"/>
    <p:sldId id="287" r:id="rId15"/>
    <p:sldId id="316" r:id="rId16"/>
    <p:sldId id="331" r:id="rId17"/>
    <p:sldId id="330" r:id="rId18"/>
    <p:sldId id="286" r:id="rId19"/>
    <p:sldId id="277" r:id="rId20"/>
    <p:sldId id="317" r:id="rId21"/>
    <p:sldId id="328" r:id="rId22"/>
    <p:sldId id="337" r:id="rId23"/>
    <p:sldId id="334" r:id="rId24"/>
    <p:sldId id="329" r:id="rId25"/>
    <p:sldId id="335" r:id="rId26"/>
    <p:sldId id="327" r:id="rId27"/>
    <p:sldId id="338" r:id="rId28"/>
    <p:sldId id="339" r:id="rId29"/>
    <p:sldId id="278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34586"/>
    <p:restoredTop sz="95533" autoAdjust="0"/>
  </p:normalViewPr>
  <p:slideViewPr>
    <p:cSldViewPr snapToGrid="0" snapToObjects="1">
      <p:cViewPr>
        <p:scale>
          <a:sx n="100" d="100"/>
          <a:sy n="100" d="100"/>
        </p:scale>
        <p:origin x="-1064" y="-8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48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/>
              </a:defRPr>
            </a:lvl1pPr>
          </a:lstStyle>
          <a:p>
            <a:fld id="{9AA229D1-758E-E849-8F64-1ADD1C970D60}" type="datetimeFigureOut">
              <a:rPr lang="en-US" smtClean="0"/>
              <a:pPr/>
              <a:t>4/30/20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/>
              </a:defRPr>
            </a:lvl1pPr>
          </a:lstStyle>
          <a:p>
            <a:fld id="{CB6F83A0-6579-A54C-BF61-B411A0F91F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53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9pPr>
          </a:lstStyle>
          <a:p>
            <a:fld id="{B2756BA6-7B1D-924F-AE20-E23BD1D933E6}" type="slidenum">
              <a:rPr lang="en-US" sz="1200">
                <a:latin typeface="Arial"/>
                <a:ea typeface="Arial"/>
                <a:cs typeface="Arial"/>
              </a:rPr>
              <a:pPr/>
              <a:t>1</a:t>
            </a:fld>
            <a:endParaRPr lang="en-US" sz="1200" dirty="0">
              <a:latin typeface="Arial"/>
              <a:ea typeface="Arial"/>
              <a:cs typeface="Arial"/>
            </a:endParaRPr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4F07791-95E4-7646-8527-E4386C3ED46C}" type="slidenum">
              <a:rPr lang="en-US" sz="1200">
                <a:latin typeface="Arial"/>
              </a:rPr>
              <a:pPr/>
              <a:t>19</a:t>
            </a:fld>
            <a:endParaRPr lang="en-US" sz="1200" dirty="0">
              <a:latin typeface="Arial"/>
            </a:endParaRPr>
          </a:p>
        </p:txBody>
      </p:sp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31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121A9-896B-1842-96C8-1619EDDAAFAD}" type="slidenum">
              <a:rPr lang="en-US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32198B80-A4B1-A947-A545-93BB44D5433B}" type="slidenum">
              <a:rPr lang="en-US" sz="1200">
                <a:solidFill>
                  <a:prstClr val="black"/>
                </a:solidFill>
              </a:rPr>
              <a:pPr/>
              <a:t>27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829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AA77016-5351-5A4A-990C-A5192A957728}" type="slidenum">
              <a:rPr lang="en-US" sz="1200"/>
              <a:pPr/>
              <a:t>29</a:t>
            </a:fld>
            <a:endParaRPr lang="en-US" sz="1200"/>
          </a:p>
        </p:txBody>
      </p:sp>
      <p:sp>
        <p:nvSpPr>
          <p:cNvPr id="1341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7C9FD4A6-475C-3543-9039-3ADC506E94CD}" type="slidenum">
              <a:rPr lang="en-US" sz="1200">
                <a:latin typeface="Arial"/>
              </a:rPr>
              <a:pPr/>
              <a:t>3</a:t>
            </a:fld>
            <a:endParaRPr lang="en-US" sz="1200" dirty="0">
              <a:latin typeface="Arial"/>
            </a:endParaRPr>
          </a:p>
        </p:txBody>
      </p:sp>
      <p:sp>
        <p:nvSpPr>
          <p:cNvPr id="276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445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Average d18Oice = -30 then the 0.08‰/10m</a:t>
            </a: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d18Oice = -38 then the 0.10‰/10m</a:t>
            </a: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d18Oice = -50 then the 0.132‰/10m</a:t>
            </a:r>
          </a:p>
        </p:txBody>
      </p:sp>
      <p:sp>
        <p:nvSpPr>
          <p:cNvPr id="1044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9A88A0B-0A46-0B41-8453-85C3CC2E3B22}" type="slidenum">
              <a:rPr lang="en-US" sz="1200"/>
              <a:pPr/>
              <a:t>5</a:t>
            </a:fld>
            <a:endParaRPr 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121A9-896B-1842-96C8-1619EDDAAFAD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4F07791-95E4-7646-8527-E4386C3ED46C}" type="slidenum">
              <a:rPr lang="en-US" sz="1200">
                <a:latin typeface="Arial"/>
              </a:rPr>
              <a:pPr/>
              <a:t>14</a:t>
            </a:fld>
            <a:endParaRPr lang="en-US" sz="1200" dirty="0">
              <a:latin typeface="Arial"/>
            </a:endParaRPr>
          </a:p>
        </p:txBody>
      </p:sp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4F07791-95E4-7646-8527-E4386C3ED46C}" type="slidenum">
              <a:rPr lang="en-US" sz="1200">
                <a:latin typeface="Arial"/>
              </a:rPr>
              <a:pPr/>
              <a:t>15</a:t>
            </a:fld>
            <a:endParaRPr lang="en-US" sz="1200" dirty="0">
              <a:latin typeface="Arial"/>
            </a:endParaRPr>
          </a:p>
        </p:txBody>
      </p:sp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4F07791-95E4-7646-8527-E4386C3ED46C}" type="slidenum">
              <a:rPr lang="en-US" sz="1200">
                <a:latin typeface="Arial"/>
              </a:rPr>
              <a:pPr/>
              <a:t>16</a:t>
            </a:fld>
            <a:endParaRPr lang="en-US" sz="1200" dirty="0">
              <a:latin typeface="Arial"/>
            </a:endParaRPr>
          </a:p>
        </p:txBody>
      </p:sp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F83A0-6579-A54C-BF61-B411A0F91FCB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128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4F07791-95E4-7646-8527-E4386C3ED46C}" type="slidenum">
              <a:rPr lang="en-US" sz="1200">
                <a:latin typeface="Arial"/>
              </a:rPr>
              <a:pPr/>
              <a:t>18</a:t>
            </a:fld>
            <a:endParaRPr lang="en-US" sz="1200" dirty="0">
              <a:latin typeface="Arial"/>
            </a:endParaRPr>
          </a:p>
        </p:txBody>
      </p:sp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26839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5392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5284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8990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7600" y="0"/>
            <a:ext cx="10363200" cy="5943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018C4D0-9043-4645-B8C8-7188FA4B3C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9445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82995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9B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5AAA15E6-6822-FF47-9388-EFD7267AC10A}" type="datetime1">
              <a:rPr lang="en-US"/>
              <a:pPr>
                <a:defRPr/>
              </a:pPr>
              <a:t>4/30/20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304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000090"/>
            </a:gs>
            <a:gs pos="57000">
              <a:srgbClr val="000090"/>
            </a:gs>
            <a:gs pos="9000">
              <a:schemeClr val="tx1">
                <a:lumMod val="95000"/>
                <a:lumOff val="5000"/>
              </a:schemeClr>
            </a:gs>
            <a:gs pos="24000">
              <a:srgbClr val="000090"/>
            </a:gs>
            <a:gs pos="49000">
              <a:srgbClr val="000090"/>
            </a:gs>
            <a:gs pos="99000">
              <a:srgbClr val="0000FF"/>
            </a:gs>
            <a:gs pos="70000">
              <a:srgbClr val="000090"/>
            </a:gs>
          </a:gsLst>
          <a:lin ang="558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52401"/>
            <a:ext cx="10972800" cy="5989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pPr defTabSz="914400"/>
            <a:fld id="{CF3A06B4-C510-4CC9-B649-76A631E676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4/30/20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pPr defTabSz="9144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pPr defTabSz="914400"/>
            <a:fld id="{020B8AA2-AB54-4015-8AC1-DCDC09D6A8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129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7" r:id="rId4"/>
    <p:sldLayoutId id="2147483668" r:id="rId5"/>
    <p:sldLayoutId id="2147483669" r:id="rId6"/>
    <p:sldLayoutId id="2147483670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rgbClr val="FFFF00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Arial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bg1"/>
          </a:solidFill>
          <a:latin typeface="Arial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bg1"/>
          </a:solidFill>
          <a:latin typeface="Arial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jpe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7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dc.noaa.gov/paleo-search/study/29130" TargetMode="External"/><Relationship Id="rId4" Type="http://schemas.openxmlformats.org/officeDocument/2006/relationships/hyperlink" Target="mailto:kgm@rutgers.edu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Line 12"/>
          <p:cNvSpPr>
            <a:spLocks noChangeShapeType="1"/>
          </p:cNvSpPr>
          <p:nvPr/>
        </p:nvSpPr>
        <p:spPr bwMode="auto">
          <a:xfrm>
            <a:off x="751949" y="966520"/>
            <a:ext cx="10462155" cy="3678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Arial"/>
            </a:endParaRPr>
          </a:p>
        </p:txBody>
      </p:sp>
      <p:sp>
        <p:nvSpPr>
          <p:cNvPr id="3077" name="Rectangle 15"/>
          <p:cNvSpPr>
            <a:spLocks noChangeArrowheads="1"/>
          </p:cNvSpPr>
          <p:nvPr/>
        </p:nvSpPr>
        <p:spPr bwMode="auto">
          <a:xfrm>
            <a:off x="119627" y="-44376"/>
            <a:ext cx="1206976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  <a:latin typeface="Arial"/>
              </a:rPr>
              <a:t>Cenozoic sea-level and cryospheric evolution from deep-sea geochemical and continental margin records</a:t>
            </a:r>
          </a:p>
        </p:txBody>
      </p:sp>
      <p:sp>
        <p:nvSpPr>
          <p:cNvPr id="3085" name="Rectangle 54"/>
          <p:cNvSpPr>
            <a:spLocks noChangeArrowheads="1"/>
          </p:cNvSpPr>
          <p:nvPr/>
        </p:nvSpPr>
        <p:spPr bwMode="auto">
          <a:xfrm>
            <a:off x="0" y="1042797"/>
            <a:ext cx="12192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2"/>
                </a:solidFill>
                <a:latin typeface="Arial"/>
              </a:rPr>
              <a:t>Kenneth G. Miller, J.V. Browning, G.S. Mountain, W.J. Schmelz, R.E Kopp, &amp;  J. D. Wright </a:t>
            </a:r>
          </a:p>
          <a:p>
            <a:pPr algn="ctr"/>
            <a:r>
              <a:rPr lang="en-US" sz="2000" dirty="0">
                <a:solidFill>
                  <a:schemeClr val="bg2"/>
                </a:solidFill>
                <a:latin typeface="Arial"/>
              </a:rPr>
              <a:t>Department of Earth &amp; Planetary Sciences, Rutgers University</a:t>
            </a:r>
          </a:p>
          <a:p>
            <a:pPr algn="ctr"/>
            <a:endParaRPr lang="en-US" sz="2000" dirty="0">
              <a:solidFill>
                <a:schemeClr val="bg2"/>
              </a:solidFill>
              <a:latin typeface="Arial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0606" y="6026200"/>
            <a:ext cx="914400" cy="914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1084" y="6130637"/>
            <a:ext cx="1828800" cy="727363"/>
          </a:xfrm>
          <a:prstGeom prst="rect">
            <a:avLst/>
          </a:prstGeom>
        </p:spPr>
      </p:pic>
      <p:sp>
        <p:nvSpPr>
          <p:cNvPr id="29" name="Text Box 4"/>
          <p:cNvSpPr txBox="1">
            <a:spLocks noChangeArrowheads="1"/>
          </p:cNvSpPr>
          <p:nvPr/>
        </p:nvSpPr>
        <p:spPr bwMode="auto">
          <a:xfrm>
            <a:off x="4096545" y="5502980"/>
            <a:ext cx="42149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/>
            <a:r>
              <a:rPr lang="en-US" sz="1400" dirty="0">
                <a:solidFill>
                  <a:srgbClr val="FFFF00"/>
                </a:solidFill>
                <a:latin typeface="Arial"/>
              </a:rPr>
              <a:t>View of NY harbor from the </a:t>
            </a:r>
          </a:p>
          <a:p>
            <a:pPr algn="ctr"/>
            <a:r>
              <a:rPr lang="en-US" sz="1400" i="1" dirty="0">
                <a:solidFill>
                  <a:srgbClr val="FFFF00"/>
                </a:solidFill>
                <a:latin typeface="Arial"/>
              </a:rPr>
              <a:t>JOIDES Resolution</a:t>
            </a:r>
            <a:r>
              <a:rPr lang="en-US" sz="1400" dirty="0">
                <a:solidFill>
                  <a:srgbClr val="FFFF00"/>
                </a:solidFill>
                <a:latin typeface="Arial"/>
              </a:rPr>
              <a:t> in an ice-free world (</a:t>
            </a:r>
            <a:r>
              <a:rPr lang="en-US" sz="1400" dirty="0" smtClean="0">
                <a:solidFill>
                  <a:srgbClr val="FFFF00"/>
                </a:solidFill>
                <a:latin typeface="Arial"/>
              </a:rPr>
              <a:t>66 </a:t>
            </a:r>
            <a:r>
              <a:rPr lang="en-US" sz="1400" dirty="0">
                <a:solidFill>
                  <a:srgbClr val="FFFF00"/>
                </a:solidFill>
                <a:latin typeface="Arial"/>
              </a:rPr>
              <a:t>m rise)</a:t>
            </a:r>
          </a:p>
        </p:txBody>
      </p:sp>
      <p:sp>
        <p:nvSpPr>
          <p:cNvPr id="30" name="Rectangle 5"/>
          <p:cNvSpPr>
            <a:spLocks noChangeArrowheads="1"/>
          </p:cNvSpPr>
          <p:nvPr/>
        </p:nvSpPr>
        <p:spPr bwMode="auto">
          <a:xfrm>
            <a:off x="5356226" y="2058458"/>
            <a:ext cx="1846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Arial"/>
            </a:endParaRPr>
          </a:p>
        </p:txBody>
      </p:sp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723" y="1802392"/>
            <a:ext cx="391128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le 7"/>
          <p:cNvSpPr>
            <a:spLocks noChangeArrowheads="1"/>
          </p:cNvSpPr>
          <p:nvPr/>
        </p:nvSpPr>
        <p:spPr bwMode="auto">
          <a:xfrm>
            <a:off x="10712450" y="5516033"/>
            <a:ext cx="1846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Arial"/>
            </a:endParaRPr>
          </a:p>
        </p:txBody>
      </p:sp>
      <p:pic>
        <p:nvPicPr>
          <p:cNvPr id="33" name="Picture 17"/>
          <p:cNvPicPr preferRelativeResize="0"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16" t="9896"/>
          <a:stretch/>
        </p:blipFill>
        <p:spPr bwMode="auto">
          <a:xfrm>
            <a:off x="181716" y="4476320"/>
            <a:ext cx="2541728" cy="2290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18"/>
          <p:cNvSpPr>
            <a:spLocks noChangeArrowheads="1"/>
          </p:cNvSpPr>
          <p:nvPr/>
        </p:nvSpPr>
        <p:spPr bwMode="auto">
          <a:xfrm>
            <a:off x="181716" y="4476318"/>
            <a:ext cx="25417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/>
              </a:rPr>
              <a:t>Onshore NJ ODP-EAR-ICDP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rial"/>
              </a:rPr>
              <a:t>Legs 150X &amp; 174AX </a:t>
            </a:r>
          </a:p>
        </p:txBody>
      </p:sp>
      <p:sp>
        <p:nvSpPr>
          <p:cNvPr id="36" name="Rectangle 10"/>
          <p:cNvSpPr>
            <a:spLocks noChangeArrowheads="1"/>
          </p:cNvSpPr>
          <p:nvPr/>
        </p:nvSpPr>
        <p:spPr bwMode="auto">
          <a:xfrm>
            <a:off x="2320383" y="3693583"/>
            <a:ext cx="15568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rgbClr val="FFFF00"/>
                </a:solidFill>
                <a:latin typeface="Arial"/>
              </a:rPr>
              <a:t>ODP/IODP</a:t>
            </a:r>
          </a:p>
          <a:p>
            <a:pPr algn="ctr"/>
            <a:r>
              <a:rPr lang="en-US" sz="1400" dirty="0">
                <a:solidFill>
                  <a:srgbClr val="FFFF00"/>
                </a:solidFill>
                <a:latin typeface="Arial"/>
              </a:rPr>
              <a:t>Legs 150 &amp; 174A</a:t>
            </a:r>
          </a:p>
        </p:txBody>
      </p:sp>
      <p:sp>
        <p:nvSpPr>
          <p:cNvPr id="43" name="Rectangle 20"/>
          <p:cNvSpPr>
            <a:spLocks noChangeArrowheads="1"/>
          </p:cNvSpPr>
          <p:nvPr/>
        </p:nvSpPr>
        <p:spPr bwMode="auto">
          <a:xfrm>
            <a:off x="8632826" y="3402595"/>
            <a:ext cx="231740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FFFF00"/>
                </a:solidFill>
                <a:latin typeface="Arial"/>
              </a:rPr>
              <a:t>NJ shallow shelf</a:t>
            </a:r>
          </a:p>
          <a:p>
            <a:pPr algn="ctr"/>
            <a:r>
              <a:rPr lang="en-US" sz="1400" dirty="0">
                <a:solidFill>
                  <a:srgbClr val="FFFF00"/>
                </a:solidFill>
                <a:latin typeface="Arial"/>
              </a:rPr>
              <a:t>IODP/ICDP Exp 313 </a:t>
            </a:r>
          </a:p>
          <a:p>
            <a:pPr algn="ctr"/>
            <a:r>
              <a:rPr lang="en-US" sz="1400" dirty="0">
                <a:solidFill>
                  <a:srgbClr val="FFFF00"/>
                </a:solidFill>
                <a:latin typeface="Arial"/>
              </a:rPr>
              <a:t>L/B</a:t>
            </a:r>
            <a:r>
              <a:rPr lang="en-US" sz="1400" i="1" dirty="0">
                <a:solidFill>
                  <a:srgbClr val="FFFF00"/>
                </a:solidFill>
                <a:latin typeface="Arial"/>
              </a:rPr>
              <a:t> Kayd</a:t>
            </a:r>
            <a:endParaRPr lang="en-US" sz="1400" dirty="0">
              <a:solidFill>
                <a:srgbClr val="FFFF00"/>
              </a:solidFill>
              <a:latin typeface="Arial"/>
            </a:endParaRPr>
          </a:p>
        </p:txBody>
      </p:sp>
      <p:pic>
        <p:nvPicPr>
          <p:cNvPr id="44" name="Picture 4" descr="Kay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7" r="10391"/>
          <a:stretch>
            <a:fillRect/>
          </a:stretch>
        </p:blipFill>
        <p:spPr bwMode="auto">
          <a:xfrm>
            <a:off x="8421503" y="1802394"/>
            <a:ext cx="3657600" cy="2631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627" y="1802392"/>
            <a:ext cx="3657600" cy="25210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15115" y="3908622"/>
            <a:ext cx="200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An ice free world</a:t>
            </a:r>
          </a:p>
        </p:txBody>
      </p:sp>
      <p:sp>
        <p:nvSpPr>
          <p:cNvPr id="47" name="Rectangle 13"/>
          <p:cNvSpPr>
            <a:spLocks noChangeArrowheads="1"/>
          </p:cNvSpPr>
          <p:nvPr/>
        </p:nvSpPr>
        <p:spPr bwMode="auto">
          <a:xfrm>
            <a:off x="181716" y="3908621"/>
            <a:ext cx="34730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000" i="1" dirty="0">
                <a:solidFill>
                  <a:schemeClr val="bg2"/>
                </a:solidFill>
                <a:latin typeface="Arial"/>
              </a:rPr>
              <a:t>JOIDES Resolution</a:t>
            </a:r>
          </a:p>
        </p:txBody>
      </p:sp>
      <p:sp>
        <p:nvSpPr>
          <p:cNvPr id="48" name="Rectangle 12"/>
          <p:cNvSpPr>
            <a:spLocks noChangeArrowheads="1"/>
          </p:cNvSpPr>
          <p:nvPr/>
        </p:nvSpPr>
        <p:spPr bwMode="auto">
          <a:xfrm>
            <a:off x="8421505" y="3908621"/>
            <a:ext cx="36575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000" i="1" dirty="0">
                <a:solidFill>
                  <a:schemeClr val="bg2"/>
                </a:solidFill>
                <a:latin typeface="Arial"/>
              </a:rPr>
              <a:t>L/B Kayd Exp 313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88392" y="1802392"/>
            <a:ext cx="890711" cy="9144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11220" y="4561422"/>
            <a:ext cx="2967884" cy="22566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657647" y="6414062"/>
            <a:ext cx="238196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New </a:t>
            </a:r>
            <a:r>
              <a:rPr lang="en-US" dirty="0">
                <a:solidFill>
                  <a:srgbClr val="FF0000"/>
                </a:solidFill>
                <a:latin typeface="Symbol" charset="2"/>
                <a:cs typeface="Symbol" charset="2"/>
              </a:rPr>
              <a:t>d</a:t>
            </a:r>
            <a:r>
              <a:rPr lang="en-US" baseline="30000" dirty="0">
                <a:solidFill>
                  <a:srgbClr val="FF0000"/>
                </a:solidFill>
                <a:latin typeface="Arial"/>
                <a:cs typeface="Arial"/>
              </a:rPr>
              <a:t>18</a:t>
            </a:r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O &amp; sea-level</a:t>
            </a:r>
          </a:p>
        </p:txBody>
      </p:sp>
    </p:spTree>
    <p:extLst>
      <p:ext uri="{BB962C8B-B14F-4D97-AF65-F5344CB8AC3E}">
        <p14:creationId xmlns:p14="http://schemas.microsoft.com/office/powerpoint/2010/main" val="355900933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Line 12"/>
          <p:cNvSpPr>
            <a:spLocks noChangeShapeType="1"/>
          </p:cNvSpPr>
          <p:nvPr/>
        </p:nvSpPr>
        <p:spPr bwMode="auto">
          <a:xfrm>
            <a:off x="254001" y="685800"/>
            <a:ext cx="11669889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05475" name="Text Box 3"/>
          <p:cNvSpPr txBox="1">
            <a:spLocks noChangeArrowheads="1"/>
          </p:cNvSpPr>
          <p:nvPr/>
        </p:nvSpPr>
        <p:spPr bwMode="auto">
          <a:xfrm>
            <a:off x="778317" y="50800"/>
            <a:ext cx="10635377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rgbClr val="FFFF00"/>
                </a:solidFill>
              </a:rPr>
              <a:t>A deep sea </a:t>
            </a:r>
            <a:r>
              <a:rPr lang="en-US" sz="3200" dirty="0">
                <a:solidFill>
                  <a:srgbClr val="FFFF00"/>
                </a:solidFill>
                <a:latin typeface="Symbol" charset="0"/>
                <a:cs typeface="Symbol" charset="0"/>
              </a:rPr>
              <a:t>d</a:t>
            </a:r>
            <a:r>
              <a:rPr lang="en-US" sz="3200" baseline="30000" dirty="0">
                <a:solidFill>
                  <a:srgbClr val="FFFF00"/>
                </a:solidFill>
              </a:rPr>
              <a:t>18</a:t>
            </a:r>
            <a:r>
              <a:rPr lang="en-US" sz="3200" dirty="0">
                <a:solidFill>
                  <a:srgbClr val="FFFF00"/>
                </a:solidFill>
              </a:rPr>
              <a:t>O/Mg-Ca estimates similar to NJ estimates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05408" y="1523995"/>
            <a:ext cx="99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Arial"/>
                <a:cs typeface="Arial"/>
              </a:rPr>
              <a:t>Permanent  EAIS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815623"/>
            <a:ext cx="7006143" cy="5943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251700" y="857955"/>
            <a:ext cx="47752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Continental margin sedimentation acts as a low-pass filter; most Cenozoic sea-level events are modulated by the 1.2 Myr tilt and 2.4 My eccentricity cycle</a:t>
            </a:r>
          </a:p>
          <a:p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405 kyr eccentricity only resolved in high sedimentation rate areas</a:t>
            </a:r>
          </a:p>
          <a:p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Therefore, we compare our New Jersey backstripped estimates 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(red) with 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the smoothed deep-sea GMSL estimate</a:t>
            </a:r>
          </a:p>
          <a:p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Arial"/>
              </a:rPr>
              <a:t>The </a:t>
            </a:r>
            <a:r>
              <a:rPr lang="en-US" dirty="0">
                <a:solidFill>
                  <a:schemeClr val="bg1"/>
                </a:solidFill>
                <a:latin typeface="Arial"/>
              </a:rPr>
              <a:t>NJ estimates for the Early to Middle Eocene were shifted by -50 </a:t>
            </a:r>
            <a:r>
              <a:rPr lang="en-US" dirty="0" smtClean="0">
                <a:solidFill>
                  <a:schemeClr val="bg1"/>
                </a:solidFill>
                <a:latin typeface="Arial"/>
              </a:rPr>
              <a:t>m</a:t>
            </a:r>
            <a:r>
              <a:rPr lang="en-US" dirty="0">
                <a:solidFill>
                  <a:schemeClr val="bg1"/>
                </a:solidFill>
                <a:latin typeface="Arial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Arial"/>
              </a:rPr>
              <a:t>as supported by the next figure </a:t>
            </a:r>
          </a:p>
        </p:txBody>
      </p:sp>
    </p:spTree>
    <p:extLst>
      <p:ext uri="{BB962C8B-B14F-4D97-AF65-F5344CB8AC3E}">
        <p14:creationId xmlns:p14="http://schemas.microsoft.com/office/powerpoint/2010/main" val="3539088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12"/>
          <p:cNvSpPr>
            <a:spLocks noChangeShapeType="1"/>
          </p:cNvSpPr>
          <p:nvPr/>
        </p:nvSpPr>
        <p:spPr bwMode="auto">
          <a:xfrm>
            <a:off x="254001" y="685800"/>
            <a:ext cx="11669889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35930" y="50800"/>
            <a:ext cx="11920183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dirty="0" smtClean="0">
                <a:solidFill>
                  <a:srgbClr val="FFFF00"/>
                </a:solidFill>
              </a:rPr>
              <a:t>Statistical comparison:  </a:t>
            </a:r>
            <a:r>
              <a:rPr lang="en-US" sz="3200" dirty="0">
                <a:solidFill>
                  <a:srgbClr val="FFFF00"/>
                </a:solidFill>
                <a:latin typeface="Symbol" charset="2"/>
                <a:cs typeface="Symbol" charset="2"/>
              </a:rPr>
              <a:t>d</a:t>
            </a:r>
            <a:r>
              <a:rPr lang="en-US" sz="3200" baseline="30000" dirty="0">
                <a:solidFill>
                  <a:srgbClr val="FFFF00"/>
                </a:solidFill>
              </a:rPr>
              <a:t>18</a:t>
            </a:r>
            <a:r>
              <a:rPr lang="en-US" sz="3200" dirty="0">
                <a:solidFill>
                  <a:srgbClr val="FFFF00"/>
                </a:solidFill>
              </a:rPr>
              <a:t>O GMSL </a:t>
            </a:r>
            <a:r>
              <a:rPr lang="en-US" sz="3200" dirty="0" smtClean="0">
                <a:solidFill>
                  <a:srgbClr val="FFFF00"/>
                </a:solidFill>
              </a:rPr>
              <a:t>= NJ backstripped estimates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774700"/>
            <a:ext cx="4978400" cy="608471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245099" y="751344"/>
            <a:ext cx="6946901" cy="5909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"/>
              </a:rPr>
              <a:t>Modeled </a:t>
            </a:r>
            <a:r>
              <a:rPr lang="en-US" dirty="0">
                <a:solidFill>
                  <a:srgbClr val="FFFFFF"/>
                </a:solidFill>
                <a:latin typeface="Arial"/>
              </a:rPr>
              <a:t>estimates of sea level recorded by the δ</a:t>
            </a:r>
            <a:r>
              <a:rPr lang="en-US" baseline="30000" dirty="0">
                <a:solidFill>
                  <a:srgbClr val="FFFFFF"/>
                </a:solidFill>
                <a:latin typeface="Arial"/>
              </a:rPr>
              <a:t>18</a:t>
            </a:r>
            <a:r>
              <a:rPr lang="en-US" dirty="0">
                <a:solidFill>
                  <a:srgbClr val="FFFFFF"/>
                </a:solidFill>
                <a:latin typeface="Arial"/>
              </a:rPr>
              <a:t>O-Mg/Ca proxy </a:t>
            </a:r>
            <a:r>
              <a:rPr lang="en-US" dirty="0" smtClean="0">
                <a:solidFill>
                  <a:srgbClr val="FFFFFF"/>
                </a:solidFill>
                <a:latin typeface="Arial"/>
              </a:rPr>
              <a:t>panel </a:t>
            </a:r>
            <a:r>
              <a:rPr lang="en-US" dirty="0" smtClean="0">
                <a:solidFill>
                  <a:srgbClr val="FFFFFF"/>
                </a:solidFill>
                <a:latin typeface="Arial"/>
              </a:rPr>
              <a:t>A; </a:t>
            </a:r>
            <a:r>
              <a:rPr lang="en-US" dirty="0">
                <a:solidFill>
                  <a:srgbClr val="FFFFFF"/>
                </a:solidFill>
                <a:latin typeface="Arial"/>
              </a:rPr>
              <a:t>g(</a:t>
            </a:r>
            <a:r>
              <a:rPr lang="en-US" dirty="0" smtClean="0">
                <a:solidFill>
                  <a:srgbClr val="FFFFFF"/>
                </a:solidFill>
                <a:latin typeface="Arial"/>
              </a:rPr>
              <a:t>t) </a:t>
            </a:r>
            <a:r>
              <a:rPr lang="en-US" dirty="0">
                <a:solidFill>
                  <a:srgbClr val="FFFFFF"/>
                </a:solidFill>
                <a:latin typeface="Arial"/>
              </a:rPr>
              <a:t>and by backstripping studies of the NJ margin </a:t>
            </a:r>
            <a:r>
              <a:rPr lang="en-US" dirty="0" smtClean="0">
                <a:solidFill>
                  <a:srgbClr val="FFFFFF"/>
                </a:solidFill>
                <a:latin typeface="Arial"/>
              </a:rPr>
              <a:t>in panel </a:t>
            </a:r>
            <a:r>
              <a:rPr lang="en-US" dirty="0" smtClean="0">
                <a:solidFill>
                  <a:srgbClr val="FFFFFF"/>
                </a:solidFill>
                <a:latin typeface="Arial"/>
              </a:rPr>
              <a:t>B; </a:t>
            </a:r>
            <a:r>
              <a:rPr lang="en-US" dirty="0">
                <a:solidFill>
                  <a:srgbClr val="FFFFFF"/>
                </a:solidFill>
                <a:latin typeface="Arial"/>
              </a:rPr>
              <a:t>h(t</a:t>
            </a:r>
            <a:r>
              <a:rPr lang="en-US" dirty="0" smtClean="0">
                <a:solidFill>
                  <a:srgbClr val="FFFFFF"/>
                </a:solidFill>
                <a:latin typeface="Arial"/>
              </a:rPr>
              <a:t>). </a:t>
            </a:r>
            <a:r>
              <a:rPr lang="en-US" dirty="0" smtClean="0">
                <a:solidFill>
                  <a:srgbClr val="FFFFFF"/>
                </a:solidFill>
                <a:latin typeface="Arial"/>
              </a:rPr>
              <a:t>Each </a:t>
            </a:r>
            <a:r>
              <a:rPr lang="en-US" dirty="0">
                <a:solidFill>
                  <a:srgbClr val="FFFFFF"/>
                </a:solidFill>
                <a:latin typeface="Arial"/>
              </a:rPr>
              <a:t>modeled curve (g(t) and h(t)) represents a combination of component processes that were fit with Gaussian </a:t>
            </a:r>
            <a:r>
              <a:rPr lang="en-US" dirty="0" smtClean="0">
                <a:solidFill>
                  <a:srgbClr val="FFFFFF"/>
                </a:solidFill>
                <a:latin typeface="Arial"/>
              </a:rPr>
              <a:t>process priors</a:t>
            </a:r>
            <a:r>
              <a:rPr lang="en-US" dirty="0">
                <a:solidFill>
                  <a:srgbClr val="FFFFFF"/>
                </a:solidFill>
                <a:latin typeface="Arial"/>
              </a:rPr>
              <a:t>. </a:t>
            </a:r>
            <a:endParaRPr lang="en-US" dirty="0" smtClean="0">
              <a:solidFill>
                <a:srgbClr val="FFFFFF"/>
              </a:solidFill>
              <a:latin typeface="Arial"/>
            </a:endParaRPr>
          </a:p>
          <a:p>
            <a:endParaRPr lang="en-US" dirty="0" smtClean="0">
              <a:solidFill>
                <a:srgbClr val="FFFFFF"/>
              </a:solidFill>
              <a:latin typeface="Arial"/>
            </a:endParaRPr>
          </a:p>
          <a:p>
            <a:r>
              <a:rPr lang="en-US" dirty="0" smtClean="0">
                <a:solidFill>
                  <a:srgbClr val="FFFFFF"/>
                </a:solidFill>
                <a:latin typeface="Arial"/>
              </a:rPr>
              <a:t>Panel C shared </a:t>
            </a:r>
            <a:r>
              <a:rPr lang="en-US" dirty="0">
                <a:solidFill>
                  <a:srgbClr val="FFFFFF"/>
                </a:solidFill>
                <a:latin typeface="Arial"/>
              </a:rPr>
              <a:t>non-linear term, m(t), captures a </a:t>
            </a:r>
            <a:r>
              <a:rPr lang="en-US" dirty="0">
                <a:solidFill>
                  <a:srgbClr val="FFFF00"/>
                </a:solidFill>
                <a:latin typeface="Arial"/>
              </a:rPr>
              <a:t>signal that is correlated at relatively short timescales and is presumably related to ice-volume sea-level </a:t>
            </a:r>
            <a:r>
              <a:rPr lang="en-US" dirty="0" smtClean="0">
                <a:solidFill>
                  <a:srgbClr val="FFFF00"/>
                </a:solidFill>
                <a:latin typeface="Arial"/>
              </a:rPr>
              <a:t>change</a:t>
            </a:r>
            <a:endParaRPr lang="en-US" dirty="0" smtClean="0">
              <a:solidFill>
                <a:srgbClr val="FFFFFF"/>
              </a:solidFill>
              <a:latin typeface="Arial"/>
            </a:endParaRPr>
          </a:p>
          <a:p>
            <a:endParaRPr lang="en-US" dirty="0">
              <a:solidFill>
                <a:srgbClr val="FFFFFF"/>
              </a:solidFill>
              <a:latin typeface="Arial"/>
            </a:endParaRPr>
          </a:p>
          <a:p>
            <a:r>
              <a:rPr lang="en-US" dirty="0">
                <a:solidFill>
                  <a:srgbClr val="FFFFFF"/>
                </a:solidFill>
                <a:latin typeface="Arial"/>
              </a:rPr>
              <a:t>P</a:t>
            </a:r>
            <a:r>
              <a:rPr lang="en-US" dirty="0" smtClean="0">
                <a:solidFill>
                  <a:srgbClr val="FFFFFF"/>
                </a:solidFill>
                <a:latin typeface="Arial"/>
              </a:rPr>
              <a:t>anel </a:t>
            </a:r>
            <a:r>
              <a:rPr lang="en-US" dirty="0" smtClean="0">
                <a:solidFill>
                  <a:srgbClr val="FFFFFF"/>
                </a:solidFill>
                <a:latin typeface="Arial"/>
              </a:rPr>
              <a:t>D </a:t>
            </a:r>
            <a:r>
              <a:rPr lang="en-US" dirty="0">
                <a:solidFill>
                  <a:srgbClr val="FFFFFF"/>
                </a:solidFill>
                <a:latin typeface="Arial"/>
              </a:rPr>
              <a:t>a non-linear term that is exclusively associated with the NJ margin data, </a:t>
            </a:r>
            <a:r>
              <a:rPr lang="en-US" dirty="0" err="1">
                <a:solidFill>
                  <a:srgbClr val="FFFFFF"/>
                </a:solidFill>
                <a:latin typeface="Arial"/>
              </a:rPr>
              <a:t>Δ</a:t>
            </a:r>
            <a:r>
              <a:rPr lang="en-US" dirty="0">
                <a:solidFill>
                  <a:srgbClr val="FFFFFF"/>
                </a:solidFill>
                <a:latin typeface="Arial"/>
              </a:rPr>
              <a:t>(t), that captures a ±13.7 m (1σ</a:t>
            </a:r>
            <a:r>
              <a:rPr lang="en-US" dirty="0" smtClean="0">
                <a:solidFill>
                  <a:srgbClr val="FFFFFF"/>
                </a:solidFill>
                <a:latin typeface="Arial"/>
              </a:rPr>
              <a:t>) </a:t>
            </a:r>
            <a:r>
              <a:rPr lang="en-US" dirty="0" smtClean="0">
                <a:solidFill>
                  <a:srgbClr val="FFFFFF"/>
                </a:solidFill>
                <a:latin typeface="Arial"/>
              </a:rPr>
              <a:t>signal due </a:t>
            </a:r>
            <a:r>
              <a:rPr lang="en-US" dirty="0" smtClean="0">
                <a:solidFill>
                  <a:srgbClr val="FFFFFF"/>
                </a:solidFill>
                <a:latin typeface="Arial"/>
              </a:rPr>
              <a:t>to non-thermal </a:t>
            </a:r>
            <a:r>
              <a:rPr lang="en-US" dirty="0" smtClean="0">
                <a:solidFill>
                  <a:srgbClr val="FFFFFF"/>
                </a:solidFill>
                <a:latin typeface="Arial"/>
              </a:rPr>
              <a:t>tectonics</a:t>
            </a:r>
            <a:endParaRPr lang="en-US" dirty="0" smtClean="0">
              <a:solidFill>
                <a:srgbClr val="FFFFFF"/>
              </a:solidFill>
              <a:latin typeface="Arial"/>
            </a:endParaRPr>
          </a:p>
          <a:p>
            <a:endParaRPr lang="en-US" dirty="0">
              <a:solidFill>
                <a:srgbClr val="FFFFFF"/>
              </a:solidFill>
              <a:latin typeface="Arial"/>
            </a:endParaRPr>
          </a:p>
          <a:p>
            <a:r>
              <a:rPr lang="en-US" dirty="0" smtClean="0">
                <a:solidFill>
                  <a:srgbClr val="FFFFFF"/>
                </a:solidFill>
                <a:latin typeface="Arial"/>
              </a:rPr>
              <a:t>Panel E linear </a:t>
            </a:r>
            <a:r>
              <a:rPr lang="en-US" dirty="0">
                <a:solidFill>
                  <a:srgbClr val="FFFFFF"/>
                </a:solidFill>
                <a:latin typeface="Arial"/>
              </a:rPr>
              <a:t>terms,  l(t) and </a:t>
            </a:r>
            <a:r>
              <a:rPr lang="en-US" dirty="0" err="1">
                <a:solidFill>
                  <a:srgbClr val="FFFFFF"/>
                </a:solidFill>
                <a:latin typeface="Arial"/>
              </a:rPr>
              <a:t>l_h</a:t>
            </a:r>
            <a:r>
              <a:rPr lang="en-US" dirty="0">
                <a:solidFill>
                  <a:srgbClr val="FFFFFF"/>
                </a:solidFill>
                <a:latin typeface="Arial"/>
              </a:rPr>
              <a:t> (t), that represent long-term linear trends of </a:t>
            </a:r>
            <a:r>
              <a:rPr lang="en-US" dirty="0">
                <a:solidFill>
                  <a:srgbClr val="FFFFFF"/>
                </a:solidFill>
                <a:latin typeface="Arial"/>
              </a:rPr>
              <a:t>1</a:t>
            </a:r>
            <a:r>
              <a:rPr lang="en-US" dirty="0" smtClean="0">
                <a:solidFill>
                  <a:srgbClr val="FFFFFF"/>
                </a:solidFill>
                <a:latin typeface="Arial"/>
              </a:rPr>
              <a:t> </a:t>
            </a:r>
            <a:r>
              <a:rPr lang="en-US" dirty="0">
                <a:solidFill>
                  <a:srgbClr val="FFFFFF"/>
                </a:solidFill>
                <a:latin typeface="Arial"/>
              </a:rPr>
              <a:t>m/Myr (± 0.49 m/Myr) and 0.47 m/Myr (± 0.56 m/Myr) present within each SL record, respectively. </a:t>
            </a:r>
            <a:endParaRPr lang="en-US" dirty="0" smtClean="0">
              <a:solidFill>
                <a:srgbClr val="FFFFFF"/>
              </a:solidFill>
              <a:latin typeface="Arial"/>
            </a:endParaRPr>
          </a:p>
          <a:p>
            <a:endParaRPr lang="en-US" dirty="0">
              <a:solidFill>
                <a:srgbClr val="FFFFFF"/>
              </a:solidFill>
              <a:latin typeface="Arial"/>
            </a:endParaRPr>
          </a:p>
          <a:p>
            <a:r>
              <a:rPr lang="en-US" dirty="0" smtClean="0">
                <a:solidFill>
                  <a:srgbClr val="FFFFFF"/>
                </a:solidFill>
                <a:latin typeface="Arial"/>
              </a:rPr>
              <a:t>Panel F difference </a:t>
            </a:r>
            <a:r>
              <a:rPr lang="en-US" dirty="0">
                <a:solidFill>
                  <a:srgbClr val="FFFFFF"/>
                </a:solidFill>
                <a:latin typeface="Arial"/>
              </a:rPr>
              <a:t>between h(t) and g(t), accounting for the correlated signals. The linear component within this offset </a:t>
            </a:r>
            <a:r>
              <a:rPr lang="en-US" dirty="0" smtClean="0">
                <a:solidFill>
                  <a:srgbClr val="FFFFFF"/>
                </a:solidFill>
                <a:latin typeface="Arial"/>
              </a:rPr>
              <a:t>decreases from 18 </a:t>
            </a:r>
            <a:r>
              <a:rPr lang="en-US" dirty="0">
                <a:solidFill>
                  <a:srgbClr val="FFFFFF"/>
                </a:solidFill>
                <a:latin typeface="Arial"/>
              </a:rPr>
              <a:t>m ± 20 m at 42 </a:t>
            </a:r>
            <a:r>
              <a:rPr lang="en-US" dirty="0" smtClean="0">
                <a:solidFill>
                  <a:srgbClr val="FFFFFF"/>
                </a:solidFill>
                <a:latin typeface="Arial"/>
              </a:rPr>
              <a:t>Ma to 3.1 </a:t>
            </a:r>
            <a:r>
              <a:rPr lang="en-US" dirty="0">
                <a:solidFill>
                  <a:srgbClr val="FFFFFF"/>
                </a:solidFill>
                <a:latin typeface="Arial"/>
              </a:rPr>
              <a:t>m ± 4.8 m at 10 </a:t>
            </a:r>
            <a:r>
              <a:rPr lang="en-US" dirty="0" smtClean="0">
                <a:solidFill>
                  <a:srgbClr val="FFFFFF"/>
                </a:solidFill>
                <a:latin typeface="Arial"/>
              </a:rPr>
              <a:t>Ma</a:t>
            </a:r>
            <a:endParaRPr lang="en-US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1259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2600" y="0"/>
            <a:ext cx="11582400" cy="7109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endParaRPr lang="en-US" sz="24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Peak </a:t>
            </a: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global warmth, elevated GMSL, high </a:t>
            </a: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CO</a:t>
            </a:r>
            <a:r>
              <a:rPr lang="en-US" sz="2400" baseline="-25000" dirty="0" smtClean="0">
                <a:solidFill>
                  <a:schemeClr val="bg1"/>
                </a:solidFill>
                <a:latin typeface="Arial"/>
                <a:cs typeface="Arial"/>
              </a:rPr>
              <a:t>2</a:t>
            </a: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, </a:t>
            </a: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and largely ice-free conditions occurred during the Early Eocene “</a:t>
            </a: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Hothouse”</a:t>
            </a:r>
            <a:endParaRPr lang="en-US" sz="24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During the Middle-Late Eocene “Cool Greenhouse,” small ice sheets associated with lower atmospheric CO</a:t>
            </a:r>
            <a:r>
              <a:rPr lang="en-US" sz="2400" baseline="-25000" dirty="0">
                <a:solidFill>
                  <a:schemeClr val="bg1"/>
                </a:solidFill>
                <a:latin typeface="Arial"/>
                <a:cs typeface="Arial"/>
              </a:rPr>
              <a:t>2</a:t>
            </a: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 drove sea-level </a:t>
            </a: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changes</a:t>
            </a:r>
            <a:endParaRPr lang="en-US" sz="24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Continental-scale ice sheets began in the Oligocene “Icehouse” (ca. 34 Ma), a permanent East Antarctic ice sheet began in the middle Middle Miocene (ca. 12.8 Ma), and full, bipolar glaciation began in the Quaternary (ca. 2.55 Ma</a:t>
            </a: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)</a:t>
            </a:r>
            <a:endParaRPr lang="en-US" sz="24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US" sz="24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Despite </a:t>
            </a: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large uncertainties in proxies, our study reaffirms that throughout the Cenozoic, high long-term (107-year scale) CO</a:t>
            </a:r>
            <a:r>
              <a:rPr lang="en-US" sz="2400" baseline="-25000" dirty="0">
                <a:solidFill>
                  <a:schemeClr val="bg1"/>
                </a:solidFill>
                <a:latin typeface="Arial"/>
                <a:cs typeface="Arial"/>
              </a:rPr>
              <a:t>2</a:t>
            </a: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 was associated with warm climates and high sea levels. However, sea level- change was dominated by periodic, astronomically controlled (10’s kyr-Myr scale) Milankovitch variations superimposed upon longer-term changes driven by CO</a:t>
            </a:r>
            <a:r>
              <a:rPr lang="en-US" sz="2400" baseline="-25000" dirty="0">
                <a:solidFill>
                  <a:schemeClr val="bg1"/>
                </a:solidFill>
                <a:latin typeface="Arial"/>
                <a:cs typeface="Arial"/>
              </a:rPr>
              <a:t>2</a:t>
            </a: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.</a:t>
            </a:r>
          </a:p>
          <a:p>
            <a:endParaRPr lang="en-US" sz="2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Line 12"/>
          <p:cNvSpPr>
            <a:spLocks noChangeShapeType="1"/>
          </p:cNvSpPr>
          <p:nvPr/>
        </p:nvSpPr>
        <p:spPr bwMode="auto">
          <a:xfrm>
            <a:off x="751949" y="687120"/>
            <a:ext cx="10462155" cy="3678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Arial"/>
            </a:endParaRPr>
          </a:p>
        </p:txBody>
      </p:sp>
      <p:sp>
        <p:nvSpPr>
          <p:cNvPr id="4" name="Rectangle 15"/>
          <p:cNvSpPr>
            <a:spLocks noChangeArrowheads="1"/>
          </p:cNvSpPr>
          <p:nvPr/>
        </p:nvSpPr>
        <p:spPr bwMode="auto">
          <a:xfrm>
            <a:off x="119627" y="-44376"/>
            <a:ext cx="1206976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  <a:latin typeface="Arial"/>
              </a:rPr>
              <a:t>Overview of </a:t>
            </a:r>
            <a:r>
              <a:rPr lang="en-US" sz="3200" dirty="0" err="1" smtClean="0">
                <a:solidFill>
                  <a:srgbClr val="FFFF00"/>
                </a:solidFill>
                <a:latin typeface="Arial"/>
              </a:rPr>
              <a:t>Cenozocic</a:t>
            </a:r>
            <a:r>
              <a:rPr lang="en-US" sz="3200" dirty="0" smtClean="0">
                <a:solidFill>
                  <a:srgbClr val="FFFF00"/>
                </a:solidFill>
                <a:latin typeface="Arial"/>
              </a:rPr>
              <a:t> sea level, climate, &amp; CO</a:t>
            </a:r>
            <a:r>
              <a:rPr lang="en-US" sz="3200" baseline="-25000" dirty="0" smtClean="0">
                <a:solidFill>
                  <a:srgbClr val="FFFF00"/>
                </a:solidFill>
                <a:latin typeface="Arial"/>
              </a:rPr>
              <a:t>2</a:t>
            </a:r>
            <a:endParaRPr lang="en-US" sz="3200" baseline="-25000" dirty="0">
              <a:solidFill>
                <a:srgbClr val="FFFF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6594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xmlns="" id="{2C3CBD6F-80A0-C743-8355-82187AB6F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3" y="1470292"/>
            <a:ext cx="12175067" cy="4825382"/>
          </a:xfrm>
          <a:prstGeom prst="rect">
            <a:avLst/>
          </a:prstGeom>
        </p:spPr>
      </p:pic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-333500" y="-14999"/>
            <a:ext cx="13134779" cy="713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kern="0" dirty="0">
                <a:solidFill>
                  <a:srgbClr val="FFFF00"/>
                </a:solidFill>
                <a:latin typeface="Arial"/>
              </a:rPr>
              <a:t>Geological perspective of sea level &amp; CO</a:t>
            </a:r>
            <a:r>
              <a:rPr lang="en-US" sz="3200" kern="0" baseline="-25000" dirty="0">
                <a:solidFill>
                  <a:srgbClr val="FFFF00"/>
                </a:solidFill>
                <a:latin typeface="Arial"/>
              </a:rPr>
              <a:t>2</a:t>
            </a:r>
            <a:r>
              <a:rPr lang="en-US" sz="3200" kern="0" dirty="0">
                <a:solidFill>
                  <a:srgbClr val="FFFF00"/>
                </a:solidFill>
                <a:latin typeface="Arial"/>
              </a:rPr>
              <a:t> cycles</a:t>
            </a:r>
          </a:p>
        </p:txBody>
      </p:sp>
      <p:sp>
        <p:nvSpPr>
          <p:cNvPr id="20" name="Line 5"/>
          <p:cNvSpPr>
            <a:spLocks noChangeShapeType="1"/>
          </p:cNvSpPr>
          <p:nvPr/>
        </p:nvSpPr>
        <p:spPr bwMode="auto">
          <a:xfrm>
            <a:off x="203200" y="713146"/>
            <a:ext cx="11785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533" y="683823"/>
            <a:ext cx="11870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2"/>
                </a:solidFill>
                <a:latin typeface="Arial"/>
                <a:cs typeface="Arial"/>
              </a:rPr>
              <a:t>High CO</a:t>
            </a:r>
            <a:r>
              <a:rPr lang="en-US" sz="2400" baseline="-25000" dirty="0">
                <a:solidFill>
                  <a:schemeClr val="bg2"/>
                </a:solidFill>
                <a:latin typeface="Arial"/>
                <a:cs typeface="Arial"/>
              </a:rPr>
              <a:t>2</a:t>
            </a:r>
            <a:r>
              <a:rPr lang="en-US" sz="2400" dirty="0">
                <a:solidFill>
                  <a:schemeClr val="bg2"/>
                </a:solidFill>
                <a:latin typeface="Arial"/>
                <a:cs typeface="Arial"/>
              </a:rPr>
              <a:t> = ice free worlds, but Milankovitch is pacemaker of sea-level change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7987795" y="1732182"/>
            <a:ext cx="0" cy="4194959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36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1370" y="1334217"/>
            <a:ext cx="927449" cy="650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955867" y="2384567"/>
            <a:ext cx="1236133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/>
                <a:cs typeface="Arial"/>
              </a:rPr>
              <a:t>CO</a:t>
            </a:r>
            <a:r>
              <a:rPr lang="en-US" baseline="-25000" dirty="0">
                <a:latin typeface="Arial"/>
                <a:cs typeface="Arial"/>
              </a:rPr>
              <a:t>2</a:t>
            </a:r>
            <a:r>
              <a:rPr lang="en-US" dirty="0">
                <a:latin typeface="Arial"/>
                <a:cs typeface="Arial"/>
              </a:rPr>
              <a:t> </a:t>
            </a:r>
          </a:p>
          <a:p>
            <a:pPr algn="ctr"/>
            <a:r>
              <a:rPr lang="en-US" sz="1400" dirty="0">
                <a:latin typeface="Arial"/>
                <a:cs typeface="Arial"/>
              </a:rPr>
              <a:t>Foster et al. 2017</a:t>
            </a:r>
            <a:endParaRPr lang="en-US" sz="1000" dirty="0">
              <a:latin typeface="Arial"/>
              <a:cs typeface="Arial"/>
            </a:endParaRPr>
          </a:p>
          <a:p>
            <a:pPr algn="ctr"/>
            <a:r>
              <a:rPr lang="en-US" sz="1100" dirty="0">
                <a:latin typeface="Arial"/>
              </a:rPr>
              <a:t>Bayesian Hierarchical Model </a:t>
            </a:r>
            <a:endParaRPr lang="en-US" sz="11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22874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6" name="Rectangle 5"/>
          <p:cNvSpPr>
            <a:spLocks noChangeArrowheads="1"/>
          </p:cNvSpPr>
          <p:nvPr/>
        </p:nvSpPr>
        <p:spPr bwMode="auto">
          <a:xfrm>
            <a:off x="1524000" y="3"/>
            <a:ext cx="9144000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Arial"/>
              </a:rPr>
              <a:t>Paleocene to Eocene sea level</a:t>
            </a:r>
          </a:p>
        </p:txBody>
      </p:sp>
      <p:sp>
        <p:nvSpPr>
          <p:cNvPr id="120838" name="Line 7"/>
          <p:cNvSpPr>
            <a:spLocks noChangeShapeType="1"/>
          </p:cNvSpPr>
          <p:nvPr/>
        </p:nvSpPr>
        <p:spPr bwMode="auto">
          <a:xfrm>
            <a:off x="1676400" y="685800"/>
            <a:ext cx="8839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40700" y="1104902"/>
            <a:ext cx="3769077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Pre-48 Ma record highly uncertain due to temperature and </a:t>
            </a:r>
            <a:r>
              <a:rPr lang="en-US" dirty="0">
                <a:solidFill>
                  <a:srgbClr val="FFFFFF"/>
                </a:solidFill>
                <a:latin typeface="Symbol" charset="2"/>
                <a:cs typeface="Symbol" charset="2"/>
              </a:rPr>
              <a:t>d</a:t>
            </a:r>
            <a:r>
              <a:rPr lang="en-US" baseline="30000" dirty="0">
                <a:solidFill>
                  <a:srgbClr val="FFFFFF"/>
                </a:solidFill>
                <a:latin typeface="Arial"/>
                <a:cs typeface="Arial"/>
              </a:rPr>
              <a:t>18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O records issues</a:t>
            </a:r>
          </a:p>
          <a:p>
            <a:pPr algn="ctr"/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Unrealistic Paleocene ice volumes due to Mg/</a:t>
            </a:r>
            <a:r>
              <a:rPr lang="en-US" dirty="0" err="1">
                <a:solidFill>
                  <a:srgbClr val="FFFFFF"/>
                </a:solidFill>
                <a:latin typeface="Arial"/>
                <a:cs typeface="Arial"/>
              </a:rPr>
              <a:t>Ca</a:t>
            </a:r>
            <a:r>
              <a:rPr lang="en-US" baseline="-25000" dirty="0" err="1">
                <a:solidFill>
                  <a:srgbClr val="FFFFFF"/>
                </a:solidFill>
                <a:latin typeface="Arial"/>
                <a:cs typeface="Arial"/>
              </a:rPr>
              <a:t>seawater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 known unknowns</a:t>
            </a:r>
          </a:p>
          <a:p>
            <a:pPr algn="ctr"/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Middle Eocene Climate Optimum (MECO) bracketed by glacial GMSL falls</a:t>
            </a:r>
          </a:p>
          <a:p>
            <a:pPr algn="ctr"/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35±10 m</a:t>
            </a:r>
          </a:p>
          <a:p>
            <a:pPr algn="ctr"/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(50-90% EAIS)</a:t>
            </a:r>
          </a:p>
          <a:p>
            <a:pPr algn="ctr"/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lang="en-US" dirty="0" err="1">
                <a:solidFill>
                  <a:srgbClr val="FFFFFF"/>
                </a:solidFill>
                <a:latin typeface="Arial"/>
                <a:cs typeface="Arial"/>
              </a:rPr>
              <a:t>doubthouse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 is in fact</a:t>
            </a:r>
            <a:br>
              <a:rPr lang="en-US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 a cool Greenhouse with significant ice sheets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08800" y="2582229"/>
            <a:ext cx="96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MECO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02501" y="3504168"/>
            <a:ext cx="444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D0D0D"/>
                </a:solidFill>
                <a:latin typeface="Arial"/>
                <a:cs typeface="Arial"/>
              </a:rPr>
              <a:t>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302501" y="4128307"/>
            <a:ext cx="444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D0D0D"/>
                </a:solidFill>
                <a:latin typeface="Arial"/>
                <a:cs typeface="Arial"/>
              </a:rPr>
              <a:t>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302501" y="4752446"/>
            <a:ext cx="444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D0D0D"/>
                </a:solidFill>
                <a:latin typeface="Arial"/>
                <a:cs typeface="Arial"/>
              </a:rPr>
              <a:t>?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02501" y="5376585"/>
            <a:ext cx="444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D0D0D"/>
                </a:solidFill>
                <a:latin typeface="Arial"/>
                <a:cs typeface="Arial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4191000" y="5999508"/>
            <a:ext cx="1676400" cy="469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6470"/>
          <a:stretch/>
        </p:blipFill>
        <p:spPr>
          <a:xfrm>
            <a:off x="1011882" y="838199"/>
            <a:ext cx="6862119" cy="5884333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1524000" y="3691467"/>
            <a:ext cx="6223001" cy="3386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844837" y="5692718"/>
            <a:ext cx="255129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Little faith in the </a:t>
            </a:r>
            <a:r>
              <a:rPr lang="en-US" dirty="0">
                <a:solidFill>
                  <a:srgbClr val="FF0000"/>
                </a:solidFill>
                <a:latin typeface="Symbol" charset="2"/>
                <a:cs typeface="Symbol" charset="2"/>
              </a:rPr>
              <a:t>d</a:t>
            </a:r>
            <a:r>
              <a:rPr lang="en-US" baseline="30000" dirty="0">
                <a:solidFill>
                  <a:srgbClr val="FF0000"/>
                </a:solidFill>
                <a:latin typeface="Arial"/>
                <a:cs typeface="Arial"/>
              </a:rPr>
              <a:t>18</a:t>
            </a:r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O-Mg/Ca sea level older than 48 Ma</a:t>
            </a:r>
          </a:p>
        </p:txBody>
      </p:sp>
    </p:spTree>
    <p:extLst>
      <p:ext uri="{BB962C8B-B14F-4D97-AF65-F5344CB8AC3E}">
        <p14:creationId xmlns:p14="http://schemas.microsoft.com/office/powerpoint/2010/main" val="34054812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0" y="640077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EOT (60-70 m), mid-</a:t>
            </a:r>
            <a:r>
              <a:rPr lang="en-US" sz="2000" dirty="0" err="1">
                <a:solidFill>
                  <a:srgbClr val="FFFFFF"/>
                </a:solidFill>
                <a:latin typeface="Arial"/>
                <a:cs typeface="Arial"/>
              </a:rPr>
              <a:t>Oligo</a:t>
            </a:r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. Oi2, and Mi1 the </a:t>
            </a:r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major sea-level falls </a:t>
            </a: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sea-level curves from two fundamentally different methods agree, both with large errors (±10 m)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6210" b="2460"/>
          <a:stretch/>
        </p:blipFill>
        <p:spPr>
          <a:xfrm>
            <a:off x="1436199" y="1370856"/>
            <a:ext cx="8978900" cy="5416591"/>
          </a:xfrm>
          <a:prstGeom prst="rect">
            <a:avLst/>
          </a:prstGeom>
        </p:spPr>
      </p:pic>
      <p:sp>
        <p:nvSpPr>
          <p:cNvPr id="120836" name="Rectangle 5"/>
          <p:cNvSpPr>
            <a:spLocks noChangeArrowheads="1"/>
          </p:cNvSpPr>
          <p:nvPr/>
        </p:nvSpPr>
        <p:spPr bwMode="auto">
          <a:xfrm>
            <a:off x="1524000" y="3"/>
            <a:ext cx="9144000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Arial"/>
              </a:rPr>
              <a:t>Middle Eocene to Oligocene sea level</a:t>
            </a:r>
          </a:p>
        </p:txBody>
      </p:sp>
      <p:sp>
        <p:nvSpPr>
          <p:cNvPr id="120838" name="Line 7"/>
          <p:cNvSpPr>
            <a:spLocks noChangeShapeType="1"/>
          </p:cNvSpPr>
          <p:nvPr/>
        </p:nvSpPr>
        <p:spPr bwMode="auto">
          <a:xfrm>
            <a:off x="1676400" y="647700"/>
            <a:ext cx="8839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72008" y="5574227"/>
            <a:ext cx="1043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MECO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18667" y="4191982"/>
            <a:ext cx="1131605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O-1 EOT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18667" y="2935024"/>
            <a:ext cx="831747" cy="73866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“mid-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/>
              </a:rPr>
              <a:t>Oligo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”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 Oi2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70637" y="1991286"/>
            <a:ext cx="1277771" cy="369332"/>
          </a:xfrm>
          <a:prstGeom prst="rect">
            <a:avLst/>
          </a:prstGeom>
          <a:solidFill>
            <a:srgbClr val="FFFFFF">
              <a:alpha val="4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Mi1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2945" y="2890035"/>
            <a:ext cx="2012347" cy="13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4427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3205" y="1137230"/>
            <a:ext cx="8507589" cy="5666845"/>
          </a:xfrm>
          <a:prstGeom prst="rect">
            <a:avLst/>
          </a:prstGeom>
        </p:spPr>
      </p:pic>
      <p:sp>
        <p:nvSpPr>
          <p:cNvPr id="120836" name="Rectangle 5"/>
          <p:cNvSpPr>
            <a:spLocks noChangeArrowheads="1"/>
          </p:cNvSpPr>
          <p:nvPr/>
        </p:nvSpPr>
        <p:spPr bwMode="auto">
          <a:xfrm>
            <a:off x="-169333" y="3"/>
            <a:ext cx="12361333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Arial"/>
              </a:rPr>
              <a:t>Miocene sea level: Miocene Climate Optimum ice free?</a:t>
            </a:r>
          </a:p>
        </p:txBody>
      </p:sp>
      <p:sp>
        <p:nvSpPr>
          <p:cNvPr id="120838" name="Line 7"/>
          <p:cNvSpPr>
            <a:spLocks noChangeShapeType="1"/>
          </p:cNvSpPr>
          <p:nvPr/>
        </p:nvSpPr>
        <p:spPr bwMode="auto">
          <a:xfrm>
            <a:off x="1650999" y="685800"/>
            <a:ext cx="8839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67000" y="3970653"/>
            <a:ext cx="1131605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Mi2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87129" y="5666965"/>
            <a:ext cx="11316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Mi1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41597" y="3139490"/>
            <a:ext cx="659779" cy="5847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Mi4 </a:t>
            </a:r>
          </a:p>
          <a:p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Mi3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826613" y="1139872"/>
            <a:ext cx="2203359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Miller et al. (in prep.)</a:t>
            </a:r>
          </a:p>
        </p:txBody>
      </p:sp>
      <p:sp>
        <p:nvSpPr>
          <p:cNvPr id="24" name="Rectangle 23"/>
          <p:cNvSpPr/>
          <p:nvPr/>
        </p:nvSpPr>
        <p:spPr>
          <a:xfrm>
            <a:off x="8272744" y="2895604"/>
            <a:ext cx="734413" cy="387395"/>
          </a:xfrm>
          <a:prstGeom prst="rect">
            <a:avLst/>
          </a:prstGeom>
          <a:pattFill prst="wdUpDiag">
            <a:fgClr>
              <a:schemeClr val="bg1">
                <a:lumMod val="65000"/>
              </a:schemeClr>
            </a:fgClr>
            <a:bgClr>
              <a:prstClr val="white"/>
            </a:bgClr>
          </a:patt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</a:endParaRPr>
          </a:p>
        </p:txBody>
      </p:sp>
      <p:sp>
        <p:nvSpPr>
          <p:cNvPr id="26" name="Rectangle 25"/>
          <p:cNvSpPr/>
          <p:nvPr/>
        </p:nvSpPr>
        <p:spPr>
          <a:xfrm flipH="1">
            <a:off x="8077865" y="2526268"/>
            <a:ext cx="20965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3366FF"/>
                </a:solidFill>
                <a:latin typeface="Arial"/>
                <a:cs typeface="Arial"/>
              </a:rPr>
              <a:t>Permanent EAIS</a:t>
            </a:r>
            <a:endParaRPr lang="en-US" sz="1600" dirty="0">
              <a:solidFill>
                <a:srgbClr val="3366FF"/>
              </a:solidFill>
              <a:latin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93910" y="1945732"/>
            <a:ext cx="844337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241599" y="3601155"/>
            <a:ext cx="8104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/>
              </a:rPr>
              <a:t>Mi2a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68580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/>
              </a:rPr>
              <a:t>Near ice-free MCO then MMCT = “permanent” EAIS;  NJ onshore record misses lowstands  </a:t>
            </a:r>
          </a:p>
          <a:p>
            <a:pPr algn="ctr"/>
            <a:endParaRPr lang="en-US" sz="20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565294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Line 12"/>
          <p:cNvSpPr>
            <a:spLocks noChangeShapeType="1"/>
          </p:cNvSpPr>
          <p:nvPr/>
        </p:nvSpPr>
        <p:spPr bwMode="auto">
          <a:xfrm>
            <a:off x="824098" y="645993"/>
            <a:ext cx="11277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3907" name="Text Box 3"/>
          <p:cNvSpPr txBox="1">
            <a:spLocks noChangeArrowheads="1"/>
          </p:cNvSpPr>
          <p:nvPr/>
        </p:nvSpPr>
        <p:spPr bwMode="auto">
          <a:xfrm>
            <a:off x="461730" y="50800"/>
            <a:ext cx="1126857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rgbClr val="FFFF00"/>
                </a:solidFill>
              </a:rPr>
              <a:t>Onshore </a:t>
            </a:r>
            <a:r>
              <a:rPr lang="en-US" sz="2800" dirty="0" err="1">
                <a:solidFill>
                  <a:srgbClr val="FFFF00"/>
                </a:solidFill>
              </a:rPr>
              <a:t>vs</a:t>
            </a:r>
            <a:r>
              <a:rPr lang="en-US" sz="2800" dirty="0">
                <a:solidFill>
                  <a:srgbClr val="FFFF00"/>
                </a:solidFill>
              </a:rPr>
              <a:t> offshore predicted by Mantle Dynamic Topography models</a:t>
            </a:r>
          </a:p>
        </p:txBody>
      </p:sp>
      <p:pic>
        <p:nvPicPr>
          <p:cNvPr id="11" name="Picture 10"/>
          <p:cNvPicPr>
            <a:picLocks/>
          </p:cNvPicPr>
          <p:nvPr/>
        </p:nvPicPr>
        <p:blipFill rotWithShape="1">
          <a:blip r:embed="rId3"/>
          <a:srcRect t="1647" b="12759"/>
          <a:stretch/>
        </p:blipFill>
        <p:spPr>
          <a:xfrm>
            <a:off x="211677" y="1299528"/>
            <a:ext cx="6928545" cy="54314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1677" y="653197"/>
            <a:ext cx="11890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  <a:latin typeface="Arial"/>
              </a:rPr>
              <a:t>Difference between onshore NJ and offshore collapses 15.0 to 13.7 Ma (-36±1.5 to 6±5 m/Myr), quantifying relative rates of differential subsidence of 25 m/</a:t>
            </a:r>
            <a:r>
              <a:rPr lang="en-US" dirty="0" smtClean="0">
                <a:solidFill>
                  <a:srgbClr val="FFFFFF"/>
                </a:solidFill>
                <a:latin typeface="Arial"/>
              </a:rPr>
              <a:t>Myr</a:t>
            </a:r>
            <a:r>
              <a:rPr lang="en-US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dirty="0" smtClean="0">
                <a:solidFill>
                  <a:srgbClr val="FFFFFF"/>
                </a:solidFill>
                <a:latin typeface="Arial"/>
              </a:rPr>
              <a:t>(modified after Kominz et al., 2016 )</a:t>
            </a:r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3201" y="5812952"/>
            <a:ext cx="3894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/>
                <a:cs typeface="Arial"/>
              </a:rPr>
              <a:t>Curves after Kominz et al. (2016)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6188" y="5163444"/>
            <a:ext cx="1505454" cy="1545493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121" y="4381358"/>
            <a:ext cx="4780845" cy="765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887" y="1281542"/>
            <a:ext cx="4782471" cy="309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472" y="5161019"/>
            <a:ext cx="2840038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28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5432"/>
          <a:stretch/>
        </p:blipFill>
        <p:spPr>
          <a:xfrm>
            <a:off x="2056255" y="1187023"/>
            <a:ext cx="8035089" cy="5669280"/>
          </a:xfrm>
          <a:prstGeom prst="rect">
            <a:avLst/>
          </a:prstGeom>
        </p:spPr>
      </p:pic>
      <p:sp>
        <p:nvSpPr>
          <p:cNvPr id="120836" name="Rectangle 5"/>
          <p:cNvSpPr>
            <a:spLocks noChangeArrowheads="1"/>
          </p:cNvSpPr>
          <p:nvPr/>
        </p:nvSpPr>
        <p:spPr bwMode="auto">
          <a:xfrm>
            <a:off x="1524000" y="3"/>
            <a:ext cx="9144000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Arial"/>
              </a:rPr>
              <a:t>Miocene sea level</a:t>
            </a:r>
          </a:p>
        </p:txBody>
      </p:sp>
      <p:sp>
        <p:nvSpPr>
          <p:cNvPr id="120838" name="Line 7"/>
          <p:cNvSpPr>
            <a:spLocks noChangeShapeType="1"/>
          </p:cNvSpPr>
          <p:nvPr/>
        </p:nvSpPr>
        <p:spPr bwMode="auto">
          <a:xfrm>
            <a:off x="1650999" y="685800"/>
            <a:ext cx="8839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20995" y="3970653"/>
            <a:ext cx="1131605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Mi2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20995" y="5751630"/>
            <a:ext cx="11316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Mi1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95592" y="3139490"/>
            <a:ext cx="659779" cy="5847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Mi4 </a:t>
            </a:r>
          </a:p>
          <a:p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Mi3</a:t>
            </a:r>
          </a:p>
        </p:txBody>
      </p:sp>
      <p:sp>
        <p:nvSpPr>
          <p:cNvPr id="24" name="Rectangle 23"/>
          <p:cNvSpPr/>
          <p:nvPr/>
        </p:nvSpPr>
        <p:spPr>
          <a:xfrm>
            <a:off x="8526739" y="2895604"/>
            <a:ext cx="734413" cy="387395"/>
          </a:xfrm>
          <a:prstGeom prst="rect">
            <a:avLst/>
          </a:prstGeom>
          <a:pattFill prst="wdUpDiag">
            <a:fgClr>
              <a:schemeClr val="bg1">
                <a:lumMod val="65000"/>
              </a:schemeClr>
            </a:fgClr>
            <a:bgClr>
              <a:prstClr val="white"/>
            </a:bgClr>
          </a:patt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</a:endParaRPr>
          </a:p>
        </p:txBody>
      </p:sp>
      <p:sp>
        <p:nvSpPr>
          <p:cNvPr id="26" name="Rectangle 25"/>
          <p:cNvSpPr/>
          <p:nvPr/>
        </p:nvSpPr>
        <p:spPr>
          <a:xfrm flipH="1">
            <a:off x="8393604" y="2944445"/>
            <a:ext cx="20965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3366FF"/>
                </a:solidFill>
                <a:latin typeface="Arial"/>
                <a:cs typeface="Arial"/>
              </a:rPr>
              <a:t>Permanent EAIS</a:t>
            </a:r>
            <a:endParaRPr lang="en-US" sz="1600" dirty="0">
              <a:solidFill>
                <a:srgbClr val="3366FF"/>
              </a:solidFill>
              <a:latin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520995" y="2959854"/>
            <a:ext cx="8104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/>
              </a:rPr>
              <a:t>Mi2a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0208" y="685800"/>
            <a:ext cx="11971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Arial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Arial"/>
              </a:rPr>
              <a:t>NJ </a:t>
            </a:r>
            <a:r>
              <a:rPr lang="en-US" sz="2000" dirty="0" smtClean="0">
                <a:solidFill>
                  <a:schemeClr val="bg1"/>
                </a:solidFill>
                <a:latin typeface="Arial"/>
              </a:rPr>
              <a:t>onshore record </a:t>
            </a:r>
            <a:r>
              <a:rPr lang="en-US" sz="2000" dirty="0">
                <a:solidFill>
                  <a:schemeClr val="bg1"/>
                </a:solidFill>
                <a:latin typeface="Arial"/>
              </a:rPr>
              <a:t>misses </a:t>
            </a:r>
            <a:r>
              <a:rPr lang="en-US" sz="2000" dirty="0" smtClean="0">
                <a:solidFill>
                  <a:schemeClr val="bg1"/>
                </a:solidFill>
                <a:latin typeface="Arial"/>
              </a:rPr>
              <a:t>lowstands captured offshore </a:t>
            </a:r>
            <a:endParaRPr lang="en-US" sz="2000" dirty="0">
              <a:solidFill>
                <a:schemeClr val="bg1"/>
              </a:solidFill>
              <a:latin typeface="Arial"/>
            </a:endParaRPr>
          </a:p>
          <a:p>
            <a:pPr algn="ctr"/>
            <a:endParaRPr lang="en-US" sz="2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115085" y="2544335"/>
            <a:ext cx="1778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NJ offshore captures lowstands </a:t>
            </a:r>
          </a:p>
          <a:p>
            <a:pPr algn="ctr"/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Kominz et al. (2016)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8686800" y="3437467"/>
            <a:ext cx="1591733" cy="154468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38479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1025500"/>
            <a:ext cx="8991600" cy="5817226"/>
          </a:xfrm>
          <a:prstGeom prst="rect">
            <a:avLst/>
          </a:prstGeom>
        </p:spPr>
      </p:pic>
      <p:sp>
        <p:nvSpPr>
          <p:cNvPr id="120834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20836" name="Rectangle 5"/>
          <p:cNvSpPr>
            <a:spLocks noChangeArrowheads="1"/>
          </p:cNvSpPr>
          <p:nvPr/>
        </p:nvSpPr>
        <p:spPr bwMode="auto">
          <a:xfrm>
            <a:off x="1524000" y="3"/>
            <a:ext cx="9144000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Arial"/>
              </a:rPr>
              <a:t>Late Neogene sea level</a:t>
            </a:r>
          </a:p>
        </p:txBody>
      </p:sp>
      <p:sp>
        <p:nvSpPr>
          <p:cNvPr id="120838" name="Line 7"/>
          <p:cNvSpPr>
            <a:spLocks noChangeShapeType="1"/>
          </p:cNvSpPr>
          <p:nvPr/>
        </p:nvSpPr>
        <p:spPr bwMode="auto">
          <a:xfrm>
            <a:off x="1676400" y="657578"/>
            <a:ext cx="8839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318976" y="4087990"/>
            <a:ext cx="982133" cy="83820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FF0000"/>
                </a:solidFill>
              </a:ln>
              <a:noFill/>
              <a:latin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09801" y="712612"/>
            <a:ext cx="793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Laurentide last 2.7 Ma.  What about warm Pliocene?</a:t>
            </a:r>
          </a:p>
        </p:txBody>
      </p:sp>
      <p:cxnSp>
        <p:nvCxnSpPr>
          <p:cNvPr id="11" name="Straight Connector 10"/>
          <p:cNvCxnSpPr/>
          <p:nvPr/>
        </p:nvCxnSpPr>
        <p:spPr bwMode="auto">
          <a:xfrm flipH="1" flipV="1">
            <a:off x="8048978" y="3674533"/>
            <a:ext cx="1603022" cy="2116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6372578" y="3522133"/>
            <a:ext cx="1676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Arial"/>
              </a:rPr>
              <a:t>“Stage 100 initiation”</a:t>
            </a:r>
          </a:p>
        </p:txBody>
      </p:sp>
    </p:spTree>
    <p:extLst>
      <p:ext uri="{BB962C8B-B14F-4D97-AF65-F5344CB8AC3E}">
        <p14:creationId xmlns:p14="http://schemas.microsoft.com/office/powerpoint/2010/main" val="21209600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184" y="300816"/>
            <a:ext cx="2540000" cy="889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63800" y="1189816"/>
            <a:ext cx="74422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2"/>
                </a:solidFill>
                <a:latin typeface="Arial"/>
              </a:rPr>
              <a:t>© K.G</a:t>
            </a:r>
            <a:r>
              <a:rPr lang="en-US" dirty="0">
                <a:solidFill>
                  <a:schemeClr val="bg2"/>
                </a:solidFill>
                <a:latin typeface="Arial"/>
              </a:rPr>
              <a:t>. Miller, J.V. Browning, G.S. Mountain, W.J. Schmelz, R.E Kopp, &amp;  J. D. Wright </a:t>
            </a:r>
            <a:endParaRPr lang="en-US" dirty="0" smtClean="0">
              <a:solidFill>
                <a:schemeClr val="bg2"/>
              </a:solidFill>
              <a:latin typeface="Arial"/>
            </a:endParaRPr>
          </a:p>
          <a:p>
            <a:pPr algn="ctr"/>
            <a:endParaRPr lang="en-US" dirty="0">
              <a:solidFill>
                <a:schemeClr val="bg2"/>
              </a:solidFill>
              <a:latin typeface="Arial"/>
            </a:endParaRPr>
          </a:p>
          <a:p>
            <a:pPr algn="ctr"/>
            <a:r>
              <a:rPr lang="en-US" dirty="0" smtClean="0">
                <a:solidFill>
                  <a:schemeClr val="bg2"/>
                </a:solidFill>
                <a:latin typeface="Arial"/>
              </a:rPr>
              <a:t>Material may be reproduced only with permission of authors</a:t>
            </a:r>
          </a:p>
          <a:p>
            <a:pPr algn="ctr"/>
            <a:endParaRPr lang="en-US" dirty="0">
              <a:solidFill>
                <a:schemeClr val="bg2"/>
              </a:solidFill>
              <a:latin typeface="Arial"/>
            </a:endParaRPr>
          </a:p>
          <a:p>
            <a:pPr algn="ctr"/>
            <a:r>
              <a:rPr lang="en-US" dirty="0" smtClean="0">
                <a:solidFill>
                  <a:schemeClr val="bg2"/>
                </a:solidFill>
                <a:latin typeface="Arial"/>
              </a:rPr>
              <a:t>All data files will be uploaded to NGDC NOAA Paleoclimate database after publication in May 2020</a:t>
            </a:r>
          </a:p>
          <a:p>
            <a:pPr algn="ctr"/>
            <a:endParaRPr lang="en-US" dirty="0">
              <a:solidFill>
                <a:schemeClr val="bg2"/>
              </a:solidFill>
              <a:latin typeface="Arial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Arial"/>
                <a:hlinkClick r:id="rId3"/>
              </a:rPr>
              <a:t>https://www.ncdc.noaa.gov/paleo-search/study/</a:t>
            </a:r>
            <a:r>
              <a:rPr lang="en-US" dirty="0" smtClean="0">
                <a:solidFill>
                  <a:schemeClr val="bg1"/>
                </a:solidFill>
                <a:latin typeface="Arial"/>
                <a:hlinkClick r:id="rId3"/>
              </a:rPr>
              <a:t>29130</a:t>
            </a:r>
            <a:r>
              <a:rPr lang="en-US" dirty="0" smtClean="0">
                <a:solidFill>
                  <a:schemeClr val="bg1"/>
                </a:solidFill>
                <a:latin typeface="Arial"/>
              </a:rPr>
              <a:t> </a:t>
            </a:r>
          </a:p>
          <a:p>
            <a:pPr algn="ctr"/>
            <a:endParaRPr lang="en-US" dirty="0">
              <a:solidFill>
                <a:schemeClr val="bg1"/>
              </a:solidFill>
              <a:latin typeface="Arial"/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Arial"/>
              </a:rPr>
              <a:t>Please contact Dr. Kenneth Miller </a:t>
            </a:r>
            <a:r>
              <a:rPr lang="en-US" dirty="0" smtClean="0">
                <a:solidFill>
                  <a:schemeClr val="bg1"/>
                </a:solidFill>
                <a:latin typeface="Arial"/>
                <a:hlinkClick r:id="rId4"/>
              </a:rPr>
              <a:t>kgm@rutgers.edu</a:t>
            </a:r>
            <a:r>
              <a:rPr lang="en-US" dirty="0" smtClean="0">
                <a:solidFill>
                  <a:schemeClr val="bg1"/>
                </a:solidFill>
                <a:latin typeface="Arial"/>
              </a:rPr>
              <a:t> </a:t>
            </a:r>
            <a:r>
              <a:rPr lang="en-US" smtClean="0">
                <a:solidFill>
                  <a:schemeClr val="bg1"/>
                </a:solidFill>
                <a:latin typeface="Arial"/>
              </a:rPr>
              <a:t>with questions</a:t>
            </a:r>
            <a:endParaRPr lang="en-US" dirty="0" smtClean="0">
              <a:solidFill>
                <a:schemeClr val="bg1"/>
              </a:solidFill>
              <a:latin typeface="Arial"/>
            </a:endParaRPr>
          </a:p>
          <a:p>
            <a:pPr algn="ctr"/>
            <a:endParaRPr lang="en-US" dirty="0">
              <a:solidFill>
                <a:schemeClr val="bg2"/>
              </a:solidFill>
              <a:latin typeface="Arial"/>
            </a:endParaRPr>
          </a:p>
          <a:p>
            <a:pPr algn="ctr"/>
            <a:endParaRPr lang="en-US" dirty="0">
              <a:solidFill>
                <a:schemeClr val="bg2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04350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3" name="Picture 2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5" r="9323"/>
          <a:stretch>
            <a:fillRect/>
          </a:stretch>
        </p:blipFill>
        <p:spPr bwMode="auto">
          <a:xfrm>
            <a:off x="1752602" y="2935288"/>
            <a:ext cx="18002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4" name="Rectangle 7"/>
          <p:cNvSpPr>
            <a:spLocks noChangeArrowheads="1"/>
          </p:cNvSpPr>
          <p:nvPr/>
        </p:nvSpPr>
        <p:spPr bwMode="auto">
          <a:xfrm>
            <a:off x="1371600" y="0"/>
            <a:ext cx="9296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Arial"/>
              </a:rPr>
              <a:t>Pliocene climate optimum ca. 3 Ma</a:t>
            </a:r>
          </a:p>
        </p:txBody>
      </p:sp>
      <p:sp>
        <p:nvSpPr>
          <p:cNvPr id="92165" name="Line 3"/>
          <p:cNvSpPr>
            <a:spLocks noChangeShapeType="1"/>
          </p:cNvSpPr>
          <p:nvPr/>
        </p:nvSpPr>
        <p:spPr bwMode="auto">
          <a:xfrm>
            <a:off x="1676400" y="593725"/>
            <a:ext cx="8763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Arial"/>
            </a:endParaRPr>
          </a:p>
        </p:txBody>
      </p:sp>
      <p:pic>
        <p:nvPicPr>
          <p:cNvPr id="92167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2" y="1335088"/>
            <a:ext cx="17954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8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6"/>
          <a:stretch>
            <a:fillRect/>
          </a:stretch>
        </p:blipFill>
        <p:spPr bwMode="auto">
          <a:xfrm>
            <a:off x="1752602" y="4535488"/>
            <a:ext cx="18002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9" name="TextBox 12"/>
          <p:cNvSpPr txBox="1">
            <a:spLocks noChangeArrowheads="1"/>
          </p:cNvSpPr>
          <p:nvPr/>
        </p:nvSpPr>
        <p:spPr bwMode="auto">
          <a:xfrm>
            <a:off x="1524000" y="587376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900">
                <a:solidFill>
                  <a:schemeClr val="tx2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9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9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9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9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/>
            <a:r>
              <a:rPr lang="en-US" sz="2000" dirty="0">
                <a:solidFill>
                  <a:srgbClr val="FFFFFF"/>
                </a:solidFill>
                <a:latin typeface="Arial"/>
              </a:rPr>
              <a:t>Peak sea level 22±5 m, CO</a:t>
            </a:r>
            <a:r>
              <a:rPr lang="en-US" sz="2000" baseline="-25000" dirty="0">
                <a:solidFill>
                  <a:srgbClr val="FFFFFF"/>
                </a:solidFill>
                <a:latin typeface="Arial"/>
              </a:rPr>
              <a:t>2</a:t>
            </a:r>
            <a:r>
              <a:rPr lang="en-US" sz="2000" dirty="0">
                <a:solidFill>
                  <a:srgbClr val="FFFFFF"/>
                </a:solidFill>
                <a:latin typeface="Arial"/>
              </a:rPr>
              <a:t> = 400 ppm, global T = 1-2°C warmer </a:t>
            </a:r>
          </a:p>
          <a:p>
            <a:pPr algn="ctr"/>
            <a:r>
              <a:rPr lang="en-US" sz="2000" dirty="0">
                <a:solidFill>
                  <a:srgbClr val="FFFFFF"/>
                </a:solidFill>
                <a:latin typeface="Arial"/>
              </a:rPr>
              <a:t>(Miller et al.</a:t>
            </a:r>
            <a:r>
              <a:rPr lang="en-US" sz="2000" i="1" dirty="0">
                <a:solidFill>
                  <a:srgbClr val="FFFFFF"/>
                </a:solidFill>
                <a:latin typeface="Arial"/>
              </a:rPr>
              <a:t>, </a:t>
            </a:r>
            <a:r>
              <a:rPr lang="en-US" sz="2000" dirty="0">
                <a:solidFill>
                  <a:srgbClr val="FFFFFF"/>
                </a:solidFill>
                <a:latin typeface="Arial"/>
              </a:rPr>
              <a:t>2012, 2018)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1676400" y="3087688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kern="0" dirty="0">
                <a:solidFill>
                  <a:srgbClr val="FFFFFF"/>
                </a:solidFill>
                <a:latin typeface="Arial"/>
              </a:rPr>
              <a:t>Virginia 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1676400" y="2097088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kern="0" dirty="0">
                <a:solidFill>
                  <a:srgbClr val="FFFFFF"/>
                </a:solidFill>
                <a:latin typeface="Arial"/>
              </a:rPr>
              <a:t>Enewetak Atoll</a:t>
            </a:r>
          </a:p>
        </p:txBody>
      </p:sp>
      <p:sp>
        <p:nvSpPr>
          <p:cNvPr id="92172" name="Content Placeholder 2"/>
          <p:cNvSpPr txBox="1">
            <a:spLocks/>
          </p:cNvSpPr>
          <p:nvPr/>
        </p:nvSpPr>
        <p:spPr bwMode="auto">
          <a:xfrm>
            <a:off x="1694658" y="6135689"/>
            <a:ext cx="18684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900">
                <a:solidFill>
                  <a:schemeClr val="tx2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9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9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9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9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solidFill>
                  <a:srgbClr val="FFFFFF"/>
                </a:solidFill>
                <a:latin typeface="Arial"/>
              </a:rPr>
              <a:t>Wanganui Basin</a:t>
            </a:r>
          </a:p>
          <a:p>
            <a:pPr algn="ctr" eaLnBrk="1" hangingPunct="1"/>
            <a:r>
              <a:rPr lang="en-US" sz="1800" dirty="0">
                <a:solidFill>
                  <a:srgbClr val="FFFFFF"/>
                </a:solidFill>
                <a:latin typeface="Arial"/>
              </a:rPr>
              <a:t>New Zealand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b="3719"/>
          <a:stretch/>
        </p:blipFill>
        <p:spPr>
          <a:xfrm>
            <a:off x="6692869" y="1949443"/>
            <a:ext cx="3898928" cy="49228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1909" y="2014125"/>
            <a:ext cx="2820640" cy="2949045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6383866" y="2318544"/>
            <a:ext cx="626505" cy="61674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383866" y="3978172"/>
            <a:ext cx="626505" cy="21575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665705" y="1254981"/>
            <a:ext cx="726899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Arial"/>
              </a:rPr>
              <a:t>2018: “Re-evaluation of mid-Pliocene sea levels</a:t>
            </a:r>
            <a:r>
              <a:rPr lang="mr-IN" sz="1600" dirty="0">
                <a:solidFill>
                  <a:srgbClr val="FFFFFF"/>
                </a:solidFill>
                <a:latin typeface="Arial"/>
              </a:rPr>
              <a:t>…</a:t>
            </a:r>
            <a:r>
              <a:rPr lang="en-US" sz="1600" dirty="0">
                <a:solidFill>
                  <a:srgbClr val="FFFFFF"/>
                </a:solidFill>
                <a:latin typeface="Arial"/>
              </a:rPr>
              <a:t> despite large errors (±10 to ±20 m), sea levels peaked at ~15-20 m above present</a:t>
            </a:r>
            <a:r>
              <a:rPr lang="mr-IN" sz="1600" dirty="0">
                <a:solidFill>
                  <a:srgbClr val="FFFFFF"/>
                </a:solidFill>
                <a:latin typeface="Arial"/>
              </a:rPr>
              <a:t>…</a:t>
            </a:r>
            <a:r>
              <a:rPr lang="en-US" sz="1600" dirty="0">
                <a:solidFill>
                  <a:srgbClr val="FFFFFF"/>
                </a:solidFill>
                <a:latin typeface="Arial"/>
              </a:rPr>
              <a:t>some EAIS  ice loss”</a:t>
            </a:r>
            <a:endParaRPr lang="en-US" sz="1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738535" y="3978171"/>
            <a:ext cx="1143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rgbClr val="000090"/>
                </a:solidFill>
                <a:latin typeface="Symbol" charset="2"/>
                <a:cs typeface="Symbol" charset="2"/>
              </a:rPr>
              <a:t>d</a:t>
            </a:r>
            <a:r>
              <a:rPr lang="en-US" sz="1400" baseline="30000" dirty="0">
                <a:solidFill>
                  <a:srgbClr val="000090"/>
                </a:solidFill>
                <a:latin typeface="Arial"/>
              </a:rPr>
              <a:t>18</a:t>
            </a:r>
            <a:r>
              <a:rPr lang="en-US" sz="1400" dirty="0">
                <a:solidFill>
                  <a:srgbClr val="000090"/>
                </a:solidFill>
                <a:latin typeface="Arial"/>
              </a:rPr>
              <a:t>O-Mg/Ca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118601" y="3130134"/>
            <a:ext cx="4656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NZ</a:t>
            </a:r>
          </a:p>
        </p:txBody>
      </p:sp>
      <p:pic>
        <p:nvPicPr>
          <p:cNvPr id="30" name="Picture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4" b="16312"/>
          <a:stretch/>
        </p:blipFill>
        <p:spPr bwMode="auto">
          <a:xfrm>
            <a:off x="3939483" y="4963167"/>
            <a:ext cx="2309699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 rot="1643595">
            <a:off x="4588934" y="6186574"/>
            <a:ext cx="12707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Wilkes &amp; Aurora </a:t>
            </a:r>
          </a:p>
        </p:txBody>
      </p:sp>
    </p:spTree>
    <p:extLst>
      <p:ext uri="{BB962C8B-B14F-4D97-AF65-F5344CB8AC3E}">
        <p14:creationId xmlns:p14="http://schemas.microsoft.com/office/powerpoint/2010/main" val="5563933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a map&#10;&#10;Description automatically generated">
            <a:extLst>
              <a:ext uri="{FF2B5EF4-FFF2-40B4-BE49-F238E27FC236}">
                <a16:creationId xmlns:a16="http://schemas.microsoft.com/office/drawing/2014/main" xmlns="" id="{AB2CF54F-E0B4-0147-9690-227C8C1E1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158" y="754820"/>
            <a:ext cx="7220440" cy="5943600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203200" y="-14999"/>
            <a:ext cx="11544301" cy="713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kern="0" dirty="0">
                <a:solidFill>
                  <a:srgbClr val="FFFF00"/>
                </a:solidFill>
                <a:latin typeface="Arial"/>
              </a:rPr>
              <a:t>Sea level and CO</a:t>
            </a:r>
            <a:r>
              <a:rPr lang="en-US" sz="3200" kern="0" baseline="-25000" dirty="0">
                <a:solidFill>
                  <a:srgbClr val="FFFF00"/>
                </a:solidFill>
                <a:latin typeface="Arial"/>
              </a:rPr>
              <a:t>2</a:t>
            </a:r>
            <a:r>
              <a:rPr lang="en-US" sz="3200" kern="0" dirty="0">
                <a:solidFill>
                  <a:srgbClr val="FFFF00"/>
                </a:solidFill>
                <a:latin typeface="Arial"/>
              </a:rPr>
              <a:t> past 3 Million years</a:t>
            </a:r>
          </a:p>
        </p:txBody>
      </p:sp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203200" y="662347"/>
            <a:ext cx="11785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70422" y="731721"/>
            <a:ext cx="472157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CO</a:t>
            </a:r>
            <a:r>
              <a:rPr lang="en-US" baseline="-2500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 changes alone  cannot explain the 2.7-2.5 Ma Northern hemisphere ice ages or</a:t>
            </a:r>
          </a:p>
          <a:p>
            <a:pPr algn="ctr"/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ca. 1.0-0.8 Myr “mid-Pleistocene” transition (from 41 to quasi-100 kyr dominated)</a:t>
            </a:r>
          </a:p>
          <a:p>
            <a:pPr algn="ctr"/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9111" y="2567545"/>
            <a:ext cx="6709020" cy="429768"/>
          </a:xfrm>
          <a:prstGeom prst="rect">
            <a:avLst/>
          </a:prstGeom>
          <a:solidFill>
            <a:schemeClr val="accent1">
              <a:alpha val="2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9111" y="5724200"/>
            <a:ext cx="6709020" cy="429768"/>
          </a:xfrm>
          <a:prstGeom prst="rect">
            <a:avLst/>
          </a:prstGeom>
          <a:solidFill>
            <a:schemeClr val="accent1">
              <a:alpha val="2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05889" y="5813778"/>
            <a:ext cx="2130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NHIS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05889" y="2567545"/>
            <a:ext cx="2130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MPT</a:t>
            </a:r>
          </a:p>
        </p:txBody>
      </p:sp>
      <p:cxnSp>
        <p:nvCxnSpPr>
          <p:cNvPr id="11" name="Straight Connector 10"/>
          <p:cNvCxnSpPr/>
          <p:nvPr/>
        </p:nvCxnSpPr>
        <p:spPr bwMode="auto">
          <a:xfrm flipH="1" flipV="1">
            <a:off x="3222978" y="5649710"/>
            <a:ext cx="1433689" cy="49155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1546578" y="5497310"/>
            <a:ext cx="1676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Arial"/>
              </a:rPr>
              <a:t>“Stage 100 initiation”</a:t>
            </a:r>
          </a:p>
        </p:txBody>
      </p:sp>
    </p:spTree>
    <p:extLst>
      <p:ext uri="{BB962C8B-B14F-4D97-AF65-F5344CB8AC3E}">
        <p14:creationId xmlns:p14="http://schemas.microsoft.com/office/powerpoint/2010/main" val="92874187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2600" y="0"/>
            <a:ext cx="11582400" cy="7848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endParaRPr lang="en-US" sz="24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Arial"/>
              </a:rPr>
              <a:t>We computed continuous </a:t>
            </a:r>
            <a:r>
              <a:rPr lang="en-US" sz="2400" dirty="0">
                <a:solidFill>
                  <a:srgbClr val="FFFFFF"/>
                </a:solidFill>
                <a:latin typeface="Arial"/>
              </a:rPr>
              <a:t>wavelet transform (CWT) spectrograms of forcing, δ</a:t>
            </a:r>
            <a:r>
              <a:rPr lang="en-US" sz="2400" baseline="30000" dirty="0">
                <a:solidFill>
                  <a:srgbClr val="FFFFFF"/>
                </a:solidFill>
                <a:latin typeface="Arial"/>
              </a:rPr>
              <a:t>18</a:t>
            </a:r>
            <a:r>
              <a:rPr lang="en-US" sz="2400" dirty="0">
                <a:solidFill>
                  <a:srgbClr val="FFFFFF"/>
                </a:solidFill>
                <a:latin typeface="Arial"/>
              </a:rPr>
              <a:t>O, and sea level for the </a:t>
            </a:r>
            <a:r>
              <a:rPr lang="en-US" sz="2400" dirty="0" smtClean="0">
                <a:solidFill>
                  <a:srgbClr val="FFFFFF"/>
                </a:solidFill>
                <a:latin typeface="Arial"/>
              </a:rPr>
              <a:t>Cenozoic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rgbClr val="FFFFFF"/>
              </a:solidFill>
              <a:latin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Arial"/>
              </a:rPr>
              <a:t>Precession </a:t>
            </a:r>
            <a:r>
              <a:rPr lang="en-US" sz="2400" dirty="0">
                <a:solidFill>
                  <a:srgbClr val="FFFFFF"/>
                </a:solidFill>
                <a:latin typeface="Arial"/>
              </a:rPr>
              <a:t>(19, 23 kyr), eccentricity (95, 125, 405, and 2,400 kyr), and tilt (41, 1,200 kyr) periods are </a:t>
            </a:r>
            <a:r>
              <a:rPr lang="en-US" sz="2400" dirty="0" smtClean="0">
                <a:solidFill>
                  <a:srgbClr val="FFFFFF"/>
                </a:solidFill>
                <a:latin typeface="Arial"/>
              </a:rPr>
              <a:t>indicated</a:t>
            </a:r>
            <a:endParaRPr lang="en-US" sz="2400" dirty="0" smtClean="0">
              <a:solidFill>
                <a:srgbClr val="FFFFFF"/>
              </a:solidFill>
              <a:latin typeface="Arial"/>
            </a:endParaRP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rgbClr val="FFFFFF"/>
              </a:solidFill>
              <a:latin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Arial"/>
              </a:rPr>
              <a:t>41 kyr tilt is strong in </a:t>
            </a:r>
            <a:r>
              <a:rPr lang="en-US" sz="2400" dirty="0" smtClean="0">
                <a:solidFill>
                  <a:srgbClr val="FFFFFF"/>
                </a:solidFill>
                <a:latin typeface="Symbol" charset="2"/>
                <a:cs typeface="Symbol" charset="2"/>
              </a:rPr>
              <a:t>d</a:t>
            </a:r>
            <a:r>
              <a:rPr lang="en-US" sz="2400" baseline="30000" dirty="0" smtClean="0">
                <a:solidFill>
                  <a:srgbClr val="FFFFFF"/>
                </a:solidFill>
                <a:latin typeface="Arial"/>
              </a:rPr>
              <a:t>18</a:t>
            </a:r>
            <a:r>
              <a:rPr lang="en-US" sz="2400" dirty="0" smtClean="0">
                <a:solidFill>
                  <a:srgbClr val="FFFFFF"/>
                </a:solidFill>
                <a:latin typeface="Arial"/>
              </a:rPr>
              <a:t>O </a:t>
            </a:r>
            <a:r>
              <a:rPr lang="en-US" sz="2400" dirty="0" smtClean="0">
                <a:solidFill>
                  <a:srgbClr val="FFFFFF"/>
                </a:solidFill>
                <a:latin typeface="Arial"/>
              </a:rPr>
              <a:t>records during </a:t>
            </a:r>
            <a:r>
              <a:rPr lang="en-US" sz="2400" dirty="0" smtClean="0">
                <a:solidFill>
                  <a:srgbClr val="FFFFFF"/>
                </a:solidFill>
                <a:latin typeface="Arial"/>
              </a:rPr>
              <a:t>the Icehouse, cool Greenhouse, and surprisingly hinted at in the Hothouse worlds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rgbClr val="FFFFFF"/>
              </a:solidFill>
              <a:latin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Arial"/>
              </a:rPr>
              <a:t>Eccentricity and precession (2.4 Myr, 405 long, quasi</a:t>
            </a:r>
            <a:r>
              <a:rPr lang="en-US" sz="2400" dirty="0">
                <a:solidFill>
                  <a:srgbClr val="FFFFFF"/>
                </a:solidFill>
                <a:latin typeface="Arial"/>
              </a:rPr>
              <a:t>-100 </a:t>
            </a:r>
            <a:r>
              <a:rPr lang="en-US" sz="2400" dirty="0" smtClean="0">
                <a:solidFill>
                  <a:srgbClr val="FFFFFF"/>
                </a:solidFill>
                <a:latin typeface="Arial"/>
              </a:rPr>
              <a:t>kyr, and 19/23 kyr) fade in and out; there were many “100 k” worlds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rgbClr val="FFFFFF"/>
              </a:solidFill>
              <a:latin typeface="Arial"/>
            </a:endParaRPr>
          </a:p>
          <a:p>
            <a:pPr marL="342900" indent="-342900">
              <a:buFont typeface="Arial"/>
              <a:buChar char="•"/>
            </a:pPr>
            <a:endParaRPr lang="en-US" sz="2400" dirty="0" smtClean="0">
              <a:solidFill>
                <a:srgbClr val="FFFFFF"/>
              </a:solidFill>
              <a:latin typeface="Arial"/>
            </a:endParaRPr>
          </a:p>
          <a:p>
            <a:endParaRPr lang="en-US" sz="2400" dirty="0">
              <a:solidFill>
                <a:srgbClr val="FFFFFF"/>
              </a:solidFill>
              <a:latin typeface="Arial"/>
            </a:endParaRPr>
          </a:p>
          <a:p>
            <a:endParaRPr lang="en-US" sz="2400" dirty="0" smtClean="0">
              <a:solidFill>
                <a:srgbClr val="FFFFFF"/>
              </a:solidFill>
              <a:latin typeface="Arial"/>
            </a:endParaRPr>
          </a:p>
          <a:p>
            <a:endParaRPr lang="en-US" sz="2400" dirty="0">
              <a:solidFill>
                <a:srgbClr val="FFFFFF"/>
              </a:solidFill>
              <a:latin typeface="Arial"/>
            </a:endParaRPr>
          </a:p>
          <a:p>
            <a:endParaRPr lang="en-US" sz="2400" dirty="0" smtClean="0">
              <a:solidFill>
                <a:srgbClr val="FFFFFF"/>
              </a:solidFill>
              <a:latin typeface="Arial"/>
            </a:endParaRPr>
          </a:p>
          <a:p>
            <a:endParaRPr lang="en-US" sz="2400" dirty="0">
              <a:solidFill>
                <a:srgbClr val="FFFFFF"/>
              </a:solidFill>
              <a:latin typeface="Arial"/>
            </a:endParaRPr>
          </a:p>
          <a:p>
            <a:endParaRPr lang="en-US" sz="24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" name="Line 12"/>
          <p:cNvSpPr>
            <a:spLocks noChangeShapeType="1"/>
          </p:cNvSpPr>
          <p:nvPr/>
        </p:nvSpPr>
        <p:spPr bwMode="auto">
          <a:xfrm>
            <a:off x="751949" y="687120"/>
            <a:ext cx="10462155" cy="3678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Arial"/>
            </a:endParaRPr>
          </a:p>
        </p:txBody>
      </p:sp>
      <p:sp>
        <p:nvSpPr>
          <p:cNvPr id="4" name="Rectangle 15"/>
          <p:cNvSpPr>
            <a:spLocks noChangeArrowheads="1"/>
          </p:cNvSpPr>
          <p:nvPr/>
        </p:nvSpPr>
        <p:spPr bwMode="auto">
          <a:xfrm>
            <a:off x="119627" y="-44376"/>
            <a:ext cx="1206976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  <a:latin typeface="Arial"/>
              </a:rPr>
              <a:t>Frequency response of </a:t>
            </a:r>
            <a:r>
              <a:rPr lang="en-US" sz="3200" dirty="0" err="1" smtClean="0">
                <a:solidFill>
                  <a:srgbClr val="FFFF00"/>
                </a:solidFill>
                <a:latin typeface="Arial"/>
              </a:rPr>
              <a:t>Cenozocic</a:t>
            </a:r>
            <a:r>
              <a:rPr lang="en-US" sz="3200" dirty="0" smtClean="0">
                <a:solidFill>
                  <a:srgbClr val="FFFF00"/>
                </a:solidFill>
                <a:latin typeface="Arial"/>
              </a:rPr>
              <a:t> </a:t>
            </a:r>
            <a:r>
              <a:rPr lang="en-US" sz="3200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d</a:t>
            </a:r>
            <a:r>
              <a:rPr lang="en-US" sz="3200" baseline="30000" dirty="0" smtClean="0">
                <a:solidFill>
                  <a:srgbClr val="FFFF00"/>
                </a:solidFill>
                <a:latin typeface="Arial"/>
              </a:rPr>
              <a:t>18</a:t>
            </a:r>
            <a:r>
              <a:rPr lang="en-US" sz="3200" dirty="0" smtClean="0">
                <a:solidFill>
                  <a:srgbClr val="FFFF00"/>
                </a:solidFill>
                <a:latin typeface="Arial"/>
              </a:rPr>
              <a:t>O and sea level</a:t>
            </a:r>
            <a:endParaRPr lang="en-US" sz="3200" baseline="-25000" dirty="0">
              <a:solidFill>
                <a:srgbClr val="FFFF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8684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Line 12"/>
          <p:cNvSpPr>
            <a:spLocks noChangeShapeType="1"/>
          </p:cNvSpPr>
          <p:nvPr/>
        </p:nvSpPr>
        <p:spPr bwMode="auto">
          <a:xfrm>
            <a:off x="254001" y="685800"/>
            <a:ext cx="11669889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05475" name="Text Box 3"/>
          <p:cNvSpPr txBox="1">
            <a:spLocks noChangeArrowheads="1"/>
          </p:cNvSpPr>
          <p:nvPr/>
        </p:nvSpPr>
        <p:spPr bwMode="auto">
          <a:xfrm>
            <a:off x="264262" y="50800"/>
            <a:ext cx="11663502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rgbClr val="FFFF00"/>
                </a:solidFill>
              </a:rPr>
              <a:t>Spectral response of </a:t>
            </a:r>
            <a:r>
              <a:rPr lang="en-US" sz="3200" dirty="0">
                <a:solidFill>
                  <a:srgbClr val="FFFF00"/>
                </a:solidFill>
                <a:latin typeface="Symbol" charset="2"/>
                <a:cs typeface="Symbol" charset="2"/>
              </a:rPr>
              <a:t>d</a:t>
            </a:r>
            <a:r>
              <a:rPr lang="en-US" sz="3200" baseline="30000" dirty="0">
                <a:solidFill>
                  <a:srgbClr val="FFFF00"/>
                </a:solidFill>
              </a:rPr>
              <a:t>18</a:t>
            </a:r>
            <a:r>
              <a:rPr lang="en-US" sz="3200" dirty="0">
                <a:solidFill>
                  <a:srgbClr val="FFFF00"/>
                </a:solidFill>
              </a:rPr>
              <a:t>O and sea level to astronomical forcing</a:t>
            </a: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9153022" y="798844"/>
            <a:ext cx="3038977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>
                <a:solidFill>
                  <a:schemeClr val="bg1"/>
                </a:solidFill>
              </a:rPr>
              <a:t>Continuous wavelet transform (CWT) spectrograms of forcing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05408" y="1523995"/>
            <a:ext cx="99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Arial"/>
                <a:cs typeface="Arial"/>
              </a:rPr>
              <a:t>Permanent  EAIS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5555"/>
          <a:stretch/>
        </p:blipFill>
        <p:spPr>
          <a:xfrm>
            <a:off x="1" y="798844"/>
            <a:ext cx="9040132" cy="5943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040134" y="5685556"/>
            <a:ext cx="1737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Sea level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040134" y="4062047"/>
            <a:ext cx="1737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ymbol" charset="2"/>
                <a:cs typeface="Symbol" charset="2"/>
              </a:rPr>
              <a:t>d</a:t>
            </a:r>
            <a:r>
              <a:rPr lang="en-US" baseline="30000" dirty="0">
                <a:solidFill>
                  <a:schemeClr val="bg1"/>
                </a:solidFill>
                <a:latin typeface="Arial"/>
                <a:cs typeface="Arial"/>
              </a:rPr>
              <a:t>18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O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040134" y="1893327"/>
            <a:ext cx="2598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La2010 Full solution to 50 Ma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040134" y="2678283"/>
            <a:ext cx="2711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La2010 eccentricity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444600" y="5098534"/>
            <a:ext cx="1649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Nyquist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8602133" y="5283200"/>
            <a:ext cx="1202267" cy="184666"/>
          </a:xfrm>
          <a:prstGeom prst="straightConnector1">
            <a:avLst/>
          </a:prstGeom>
          <a:ln w="28575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241110" y="1992982"/>
            <a:ext cx="693090" cy="204118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058852" y="2022261"/>
            <a:ext cx="1981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Cone of influence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058852" y="832479"/>
            <a:ext cx="19812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D0D0D"/>
                </a:solidFill>
                <a:latin typeface="Arial"/>
              </a:rPr>
              <a:t>color scales of relative power are used to map the temporally localized amplitudes associated with the spectral components </a:t>
            </a:r>
          </a:p>
        </p:txBody>
      </p:sp>
    </p:spTree>
    <p:extLst>
      <p:ext uri="{BB962C8B-B14F-4D97-AF65-F5344CB8AC3E}">
        <p14:creationId xmlns:p14="http://schemas.microsoft.com/office/powerpoint/2010/main" val="4248804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72189" cy="70773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402191" y="2090535"/>
            <a:ext cx="437444" cy="4501445"/>
          </a:xfrm>
          <a:prstGeom prst="rect">
            <a:avLst/>
          </a:prstGeom>
          <a:solidFill>
            <a:schemeClr val="accent1">
              <a:alpha val="3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98412" y="2090535"/>
            <a:ext cx="45719" cy="4501445"/>
          </a:xfrm>
          <a:prstGeom prst="rect">
            <a:avLst/>
          </a:prstGeom>
          <a:solidFill>
            <a:schemeClr val="accent1">
              <a:alpha val="3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42812" y="2090535"/>
            <a:ext cx="45719" cy="4501445"/>
          </a:xfrm>
          <a:prstGeom prst="rect">
            <a:avLst/>
          </a:prstGeom>
          <a:solidFill>
            <a:schemeClr val="accent1">
              <a:alpha val="3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811889" y="0"/>
            <a:ext cx="7011813" cy="713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kern="0" dirty="0">
                <a:solidFill>
                  <a:srgbClr val="FFFF00"/>
                </a:solidFill>
                <a:latin typeface="Arial"/>
              </a:rPr>
              <a:t>Astronomical response</a:t>
            </a:r>
          </a:p>
        </p:txBody>
      </p:sp>
      <p:sp>
        <p:nvSpPr>
          <p:cNvPr id="11" name="Line 5"/>
          <p:cNvSpPr>
            <a:spLocks noChangeShapeType="1"/>
          </p:cNvSpPr>
          <p:nvPr/>
        </p:nvSpPr>
        <p:spPr bwMode="auto">
          <a:xfrm>
            <a:off x="4906627" y="677346"/>
            <a:ext cx="7158374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54222" y="873720"/>
            <a:ext cx="7210779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Though eccentricity forcing is largely unchanged, we observe:</a:t>
            </a:r>
          </a:p>
          <a:p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457200" indent="-457200">
              <a:buAutoNum type="arabicParenR"/>
            </a:pPr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Decreased response of ice sheets and sea level at all orbital periods (especially eccentricity) with the development of the permanent East Antarctic ice sheet 14.8-12.8 Ma (see also de </a:t>
            </a:r>
            <a:r>
              <a:rPr lang="en-US" sz="2000" smtClean="0">
                <a:solidFill>
                  <a:srgbClr val="FFFFFF"/>
                </a:solidFill>
                <a:latin typeface="Arial"/>
                <a:cs typeface="Arial"/>
              </a:rPr>
              <a:t>Vleeschouer</a:t>
            </a:r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et al., 2017)</a:t>
            </a:r>
          </a:p>
          <a:p>
            <a:pPr marL="457200" indent="-457200">
              <a:buAutoNum type="arabicParenR"/>
            </a:pP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457200" indent="-457200">
              <a:buAutoNum type="arabicParenR"/>
            </a:pPr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Increased response of ice sheets and sea level at eccentricity periods just prior to the 2.75-2.5 Ma NHIS and 1.0-0.8 Myr MPT    </a:t>
            </a:r>
          </a:p>
          <a:p>
            <a:pPr marL="457200" indent="-457200">
              <a:buAutoNum type="arabicParenR"/>
            </a:pP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457200" indent="-457200">
              <a:buAutoNum type="arabicParenR"/>
            </a:pP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The change in response at eccentricity periods is related to ice sheets growing/decaying in sensitive regions:</a:t>
            </a:r>
          </a:p>
          <a:p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	East Antarctica prior to 14.8 Ma, </a:t>
            </a:r>
          </a:p>
          <a:p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	mid-latitude NHIS last 2.7 Myr</a:t>
            </a:r>
          </a:p>
          <a:p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and thus must reflect ice-sheet feedbacks</a:t>
            </a:r>
          </a:p>
          <a:p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  <a:p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89667" y="4288556"/>
            <a:ext cx="1737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/>
                <a:cs typeface="Arial"/>
              </a:rPr>
              <a:t>Sea level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42067" y="2030047"/>
            <a:ext cx="1737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ymbol" charset="2"/>
                <a:cs typeface="Symbol" charset="2"/>
              </a:rPr>
              <a:t>d</a:t>
            </a:r>
            <a:r>
              <a:rPr lang="en-US" baseline="30000" dirty="0">
                <a:latin typeface="Arial"/>
                <a:cs typeface="Arial"/>
              </a:rPr>
              <a:t>18</a:t>
            </a:r>
            <a:r>
              <a:rPr lang="en-US" dirty="0">
                <a:latin typeface="Arial"/>
                <a:cs typeface="Arial"/>
              </a:rPr>
              <a:t>O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58206" y="6591980"/>
            <a:ext cx="17370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MMCT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6146" y="6591980"/>
            <a:ext cx="17370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NHIS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9606" y="6591980"/>
            <a:ext cx="17370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MPT  </a:t>
            </a:r>
          </a:p>
        </p:txBody>
      </p:sp>
    </p:spTree>
    <p:extLst>
      <p:ext uri="{BB962C8B-B14F-4D97-AF65-F5344CB8AC3E}">
        <p14:creationId xmlns:p14="http://schemas.microsoft.com/office/powerpoint/2010/main" val="286691844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2600" y="0"/>
            <a:ext cx="11582400" cy="5632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endParaRPr lang="en-US" sz="24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F</a:t>
            </a: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ull</a:t>
            </a: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, bipolar </a:t>
            </a: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glaciation with sea level below 50 m below present </a:t>
            </a: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began in the Quaternary (ca. 2.55 Ma)</a:t>
            </a: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.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The </a:t>
            </a: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Last Glacial Maximum (20-27 ka) was the largest lowering of GMSL (~130 m) of the Mesozoic-Cenozoic </a:t>
            </a:r>
          </a:p>
          <a:p>
            <a:pPr marL="342900" indent="-342900">
              <a:buFont typeface="Arial"/>
              <a:buChar char="•"/>
            </a:pPr>
            <a:endParaRPr lang="en-US" sz="24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GMSL </a:t>
            </a: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rise during last deglaciation (ca. 19-10 ka) exceeded 40-45 mm/yr. </a:t>
            </a:r>
          </a:p>
          <a:p>
            <a:pPr marL="342900" indent="-342900">
              <a:buFont typeface="Arial"/>
              <a:buChar char="•"/>
            </a:pPr>
            <a:endParaRPr lang="en-US" sz="24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Sea</a:t>
            </a: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-level rise progressively slowed from 10 ka to 2 ka </a:t>
            </a:r>
          </a:p>
          <a:p>
            <a:pPr marL="342900" indent="-342900">
              <a:buFont typeface="Arial"/>
              <a:buChar char="•"/>
            </a:pPr>
            <a:endParaRPr lang="en-US" sz="24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GMSL was </a:t>
            </a: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then at stillstand until late 19th to early 20th century when rates began to rise. </a:t>
            </a:r>
          </a:p>
        </p:txBody>
      </p:sp>
      <p:sp>
        <p:nvSpPr>
          <p:cNvPr id="3" name="Line 12"/>
          <p:cNvSpPr>
            <a:spLocks noChangeShapeType="1"/>
          </p:cNvSpPr>
          <p:nvPr/>
        </p:nvSpPr>
        <p:spPr bwMode="auto">
          <a:xfrm>
            <a:off x="751949" y="687120"/>
            <a:ext cx="10462155" cy="3678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Arial"/>
            </a:endParaRPr>
          </a:p>
        </p:txBody>
      </p:sp>
      <p:sp>
        <p:nvSpPr>
          <p:cNvPr id="4" name="Rectangle 15"/>
          <p:cNvSpPr>
            <a:spLocks noChangeArrowheads="1"/>
          </p:cNvSpPr>
          <p:nvPr/>
        </p:nvSpPr>
        <p:spPr bwMode="auto">
          <a:xfrm>
            <a:off x="119627" y="-44376"/>
            <a:ext cx="1206976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  <a:latin typeface="Arial"/>
              </a:rPr>
              <a:t>Overview of Quaternary sea level, climate, &amp; CO</a:t>
            </a:r>
            <a:r>
              <a:rPr lang="en-US" sz="3200" baseline="-25000" dirty="0" smtClean="0">
                <a:solidFill>
                  <a:srgbClr val="FFFF00"/>
                </a:solidFill>
                <a:latin typeface="Arial"/>
              </a:rPr>
              <a:t>2</a:t>
            </a:r>
            <a:endParaRPr lang="en-US" sz="3200" baseline="-25000" dirty="0">
              <a:solidFill>
                <a:srgbClr val="FFFF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4734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203200" y="-14999"/>
            <a:ext cx="11544301" cy="713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kern="0" dirty="0">
                <a:solidFill>
                  <a:srgbClr val="FFFF00"/>
                </a:solidFill>
                <a:latin typeface="Arial"/>
              </a:rPr>
              <a:t>Sea level past 150,000 years</a:t>
            </a:r>
          </a:p>
        </p:txBody>
      </p:sp>
      <p:sp>
        <p:nvSpPr>
          <p:cNvPr id="20" name="Line 5"/>
          <p:cNvSpPr>
            <a:spLocks noChangeShapeType="1"/>
          </p:cNvSpPr>
          <p:nvPr/>
        </p:nvSpPr>
        <p:spPr bwMode="auto">
          <a:xfrm>
            <a:off x="203200" y="662347"/>
            <a:ext cx="11785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5" name="Picture 4"/>
          <p:cNvPicPr>
            <a:picLocks/>
          </p:cNvPicPr>
          <p:nvPr/>
        </p:nvPicPr>
        <p:blipFill rotWithShape="1">
          <a:blip r:embed="rId3"/>
          <a:srcRect r="3268" b="11092"/>
          <a:stretch/>
        </p:blipFill>
        <p:spPr>
          <a:xfrm>
            <a:off x="1775179" y="763945"/>
            <a:ext cx="6492240" cy="57247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31200" y="920070"/>
            <a:ext cx="3505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Milankovitch orbital control </a:t>
            </a:r>
          </a:p>
          <a:p>
            <a:pPr algn="ctr"/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21 &amp; 41 kyr cycles</a:t>
            </a:r>
          </a:p>
          <a:p>
            <a:pPr algn="ctr"/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CO</a:t>
            </a:r>
            <a:r>
              <a:rPr lang="en-US" baseline="-2500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 lags temperature on </a:t>
            </a:r>
          </a:p>
          <a:p>
            <a:pPr algn="ctr"/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	quasi-100 kyr scale, </a:t>
            </a:r>
          </a:p>
          <a:p>
            <a:pPr algn="ctr"/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acts as an amplifier</a:t>
            </a:r>
          </a:p>
          <a:p>
            <a:pPr algn="ctr"/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09488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/>
          <p:cNvSpPr>
            <a:spLocks noChangeArrowheads="1"/>
          </p:cNvSpPr>
          <p:nvPr/>
        </p:nvSpPr>
        <p:spPr bwMode="auto">
          <a:xfrm>
            <a:off x="6299200" y="685800"/>
            <a:ext cx="5892800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tabLst>
                <a:tab pos="349250" algn="l"/>
              </a:tabLst>
            </a:pPr>
            <a:r>
              <a:rPr lang="en-US" sz="1800" dirty="0" smtClean="0">
                <a:solidFill>
                  <a:srgbClr val="FFFFFF"/>
                </a:solidFill>
                <a:latin typeface="Helvetica" charset="0"/>
              </a:rPr>
              <a:t>Barbados </a:t>
            </a:r>
            <a:r>
              <a:rPr lang="en-US" sz="1800" dirty="0" smtClean="0">
                <a:solidFill>
                  <a:srgbClr val="FFE701"/>
                </a:solidFill>
                <a:latin typeface="Helvetica" charset="0"/>
              </a:rPr>
              <a:t>120</a:t>
            </a:r>
            <a:r>
              <a:rPr lang="en-US" sz="1800" dirty="0" smtClean="0">
                <a:solidFill>
                  <a:srgbClr val="FFFFFF"/>
                </a:solidFill>
                <a:latin typeface="Helvetica" charset="0"/>
              </a:rPr>
              <a:t>± </a:t>
            </a:r>
            <a:r>
              <a:rPr lang="en-US" sz="1800" dirty="0">
                <a:solidFill>
                  <a:srgbClr val="FFFFFF"/>
                </a:solidFill>
                <a:latin typeface="Helvetica" charset="0"/>
              </a:rPr>
              <a:t>5 m </a:t>
            </a:r>
            <a:r>
              <a:rPr lang="en-US" sz="1800" dirty="0" smtClean="0">
                <a:solidFill>
                  <a:srgbClr val="FFFFFF"/>
                </a:solidFill>
                <a:latin typeface="Helvetica" charset="0"/>
              </a:rPr>
              <a:t>lowstand </a:t>
            </a:r>
            <a:r>
              <a:rPr lang="en-US" sz="1800" dirty="0" smtClean="0">
                <a:solidFill>
                  <a:srgbClr val="FFFFFF"/>
                </a:solidFill>
                <a:latin typeface="Helvetica" charset="0"/>
              </a:rPr>
              <a:t>@ 20 ka =  </a:t>
            </a:r>
            <a:r>
              <a:rPr lang="tr-TR" dirty="0">
                <a:solidFill>
                  <a:srgbClr val="FFFFFF"/>
                </a:solidFill>
                <a:latin typeface="Arial"/>
              </a:rPr>
              <a:t>127 GMSL </a:t>
            </a:r>
            <a:endParaRPr lang="en-US" sz="1800" dirty="0">
              <a:solidFill>
                <a:srgbClr val="FFFFFF"/>
              </a:solidFill>
              <a:latin typeface="Helvetica" charset="0"/>
            </a:endParaRPr>
          </a:p>
          <a:p>
            <a:pPr algn="ctr">
              <a:tabLst>
                <a:tab pos="349250" algn="l"/>
              </a:tabLst>
            </a:pPr>
            <a:r>
              <a:rPr lang="en-US" sz="1800" dirty="0">
                <a:solidFill>
                  <a:srgbClr val="FFFFFF"/>
                </a:solidFill>
                <a:latin typeface="Helvetica" charset="0"/>
              </a:rPr>
              <a:t>Last Glacial </a:t>
            </a:r>
            <a:r>
              <a:rPr lang="en-US" sz="1800" dirty="0" smtClean="0">
                <a:solidFill>
                  <a:srgbClr val="FFFFFF"/>
                </a:solidFill>
                <a:latin typeface="Helvetica" charset="0"/>
              </a:rPr>
              <a:t>Maximum </a:t>
            </a:r>
            <a:r>
              <a:rPr lang="tr-TR" sz="1800" dirty="0" smtClean="0">
                <a:solidFill>
                  <a:srgbClr val="FFFFFF"/>
                </a:solidFill>
                <a:latin typeface="Arial"/>
              </a:rPr>
              <a:t>(Peltier &amp; </a:t>
            </a:r>
            <a:r>
              <a:rPr lang="tr-TR" sz="1800" dirty="0" err="1" smtClean="0">
                <a:solidFill>
                  <a:srgbClr val="FFFFFF"/>
                </a:solidFill>
                <a:latin typeface="Arial"/>
              </a:rPr>
              <a:t>Fairbanks</a:t>
            </a:r>
            <a:r>
              <a:rPr lang="tr-TR" sz="1800" dirty="0" smtClean="0">
                <a:solidFill>
                  <a:srgbClr val="FFFFFF"/>
                </a:solidFill>
                <a:latin typeface="Arial"/>
              </a:rPr>
              <a:t>)</a:t>
            </a:r>
            <a:endParaRPr lang="en-US" sz="1400" dirty="0">
              <a:solidFill>
                <a:srgbClr val="FFFFFF"/>
              </a:solidFill>
              <a:latin typeface="Helvetica" charset="0"/>
            </a:endParaRPr>
          </a:p>
          <a:p>
            <a:pPr algn="ctr">
              <a:tabLst>
                <a:tab pos="349250" algn="l"/>
              </a:tabLst>
            </a:pPr>
            <a:endParaRPr lang="en-US" sz="1400" dirty="0">
              <a:solidFill>
                <a:srgbClr val="FFFFFF"/>
              </a:solidFill>
              <a:latin typeface="Helvetica" charset="0"/>
            </a:endParaRPr>
          </a:p>
          <a:p>
            <a:pPr algn="ctr">
              <a:tabLst>
                <a:tab pos="349250" algn="l"/>
              </a:tabLst>
            </a:pPr>
            <a:r>
              <a:rPr lang="en-US" sz="1800" dirty="0">
                <a:solidFill>
                  <a:srgbClr val="FFFFFF"/>
                </a:solidFill>
                <a:latin typeface="Helvetica" charset="0"/>
              </a:rPr>
              <a:t>MWP1A </a:t>
            </a:r>
            <a:r>
              <a:rPr lang="en-US" sz="1800" dirty="0">
                <a:solidFill>
                  <a:srgbClr val="FFE500"/>
                </a:solidFill>
                <a:latin typeface="Helvetica" charset="0"/>
              </a:rPr>
              <a:t>rate </a:t>
            </a:r>
            <a:r>
              <a:rPr lang="en-US" sz="1800" dirty="0" smtClean="0">
                <a:solidFill>
                  <a:srgbClr val="FFE500"/>
                </a:solidFill>
                <a:latin typeface="Helvetica" charset="0"/>
              </a:rPr>
              <a:t>&gt;47 m</a:t>
            </a:r>
            <a:r>
              <a:rPr lang="en-US" sz="1800" dirty="0">
                <a:solidFill>
                  <a:srgbClr val="FFE500"/>
                </a:solidFill>
                <a:latin typeface="Helvetica" charset="0"/>
              </a:rPr>
              <a:t>/1000 </a:t>
            </a:r>
            <a:r>
              <a:rPr lang="en-US" sz="1800" dirty="0">
                <a:solidFill>
                  <a:srgbClr val="FFFFFF"/>
                </a:solidFill>
                <a:latin typeface="Helvetica" charset="0"/>
              </a:rPr>
              <a:t>yr</a:t>
            </a:r>
          </a:p>
          <a:p>
            <a:pPr algn="ctr">
              <a:tabLst>
                <a:tab pos="349250" algn="l"/>
              </a:tabLst>
            </a:pPr>
            <a:r>
              <a:rPr lang="en-US" sz="1800" dirty="0" smtClean="0">
                <a:solidFill>
                  <a:srgbClr val="FFFFFF"/>
                </a:solidFill>
                <a:latin typeface="Helvetica" charset="0"/>
              </a:rPr>
              <a:t>rates </a:t>
            </a:r>
            <a:r>
              <a:rPr lang="en-US" sz="1800" dirty="0">
                <a:solidFill>
                  <a:srgbClr val="FFFFFF"/>
                </a:solidFill>
                <a:latin typeface="Helvetica" charset="0"/>
              </a:rPr>
              <a:t>from Fairbanks, 1990; Stanford et al., 2006; Miller et al., 2009; </a:t>
            </a:r>
            <a:r>
              <a:rPr lang="en-US" sz="1800" dirty="0" err="1">
                <a:solidFill>
                  <a:srgbClr val="FFFFFF"/>
                </a:solidFill>
                <a:latin typeface="Helvetica" charset="0"/>
              </a:rPr>
              <a:t>Dechamps</a:t>
            </a:r>
            <a:r>
              <a:rPr lang="en-US" sz="1800" dirty="0">
                <a:solidFill>
                  <a:srgbClr val="FFFFFF"/>
                </a:solidFill>
                <a:latin typeface="Helvetica" charset="0"/>
              </a:rPr>
              <a:t> et al., 2012; Abdul et al., </a:t>
            </a:r>
            <a:r>
              <a:rPr lang="en-US" sz="1800" dirty="0" smtClean="0">
                <a:solidFill>
                  <a:srgbClr val="FFFFFF"/>
                </a:solidFill>
                <a:latin typeface="Helvetica" charset="0"/>
              </a:rPr>
              <a:t>2016)</a:t>
            </a:r>
            <a:endParaRPr lang="en-US" sz="1800" dirty="0">
              <a:solidFill>
                <a:srgbClr val="FFFFFF"/>
              </a:solidFill>
              <a:latin typeface="Helvetica" charset="0"/>
            </a:endParaRPr>
          </a:p>
        </p:txBody>
      </p:sp>
      <p:sp>
        <p:nvSpPr>
          <p:cNvPr id="81923" name="Rectangle 5"/>
          <p:cNvSpPr>
            <a:spLocks noChangeArrowheads="1"/>
          </p:cNvSpPr>
          <p:nvPr/>
        </p:nvSpPr>
        <p:spPr bwMode="auto">
          <a:xfrm>
            <a:off x="5816600" y="0"/>
            <a:ext cx="6375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  <a:latin typeface="Arial"/>
              </a:rPr>
              <a:t>Sea level during deglaciation</a:t>
            </a:r>
            <a:endParaRPr lang="en-US" sz="3200" dirty="0">
              <a:solidFill>
                <a:srgbClr val="FFFF00"/>
              </a:solidFill>
              <a:latin typeface="Helvetica" charset="0"/>
            </a:endParaRPr>
          </a:p>
        </p:txBody>
      </p:sp>
      <p:sp>
        <p:nvSpPr>
          <p:cNvPr id="81924" name="Rectangle 7"/>
          <p:cNvSpPr>
            <a:spLocks noChangeArrowheads="1"/>
          </p:cNvSpPr>
          <p:nvPr/>
        </p:nvSpPr>
        <p:spPr bwMode="auto">
          <a:xfrm>
            <a:off x="7971367" y="-1588"/>
            <a:ext cx="18466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sz="2000">
              <a:solidFill>
                <a:srgbClr val="FFE701"/>
              </a:solidFill>
              <a:latin typeface="Helvetica" charset="0"/>
            </a:endParaRPr>
          </a:p>
        </p:txBody>
      </p:sp>
      <p:pic>
        <p:nvPicPr>
          <p:cNvPr id="1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330" y="2805113"/>
            <a:ext cx="592787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5"/>
          <p:cNvSpPr txBox="1">
            <a:spLocks noChangeArrowheads="1"/>
          </p:cNvSpPr>
          <p:nvPr/>
        </p:nvSpPr>
        <p:spPr bwMode="auto">
          <a:xfrm>
            <a:off x="0" y="3886201"/>
            <a:ext cx="4648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900">
                <a:solidFill>
                  <a:schemeClr val="tx2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9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9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9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9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Tahiti Exp 310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Deschamps </a:t>
            </a:r>
            <a:r>
              <a:rPr lang="en-US" sz="2000" dirty="0">
                <a:solidFill>
                  <a:schemeClr val="bg1"/>
                </a:solidFill>
              </a:rPr>
              <a:t>et al. (2012)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588"/>
            <a:ext cx="6193237" cy="6858000"/>
          </a:xfrm>
          <a:prstGeom prst="rect">
            <a:avLst/>
          </a:prstGeom>
        </p:spPr>
      </p:pic>
      <p:sp>
        <p:nvSpPr>
          <p:cNvPr id="81926" name="Line 9"/>
          <p:cNvSpPr>
            <a:spLocks noChangeShapeType="1"/>
          </p:cNvSpPr>
          <p:nvPr/>
        </p:nvSpPr>
        <p:spPr bwMode="auto">
          <a:xfrm>
            <a:off x="6527800" y="609600"/>
            <a:ext cx="5283200" cy="381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1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041900" y="2070103"/>
            <a:ext cx="677333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Arial" charset="0"/>
              </a:rPr>
              <a:t>Common Era sea level stable (0-10 cm above baseline) until 1900 CE, </a:t>
            </a:r>
          </a:p>
          <a:p>
            <a:pPr algn="ctr"/>
            <a:r>
              <a:rPr lang="en-US" sz="2000" dirty="0">
                <a:solidFill>
                  <a:srgbClr val="FFFF00"/>
                </a:solidFill>
                <a:latin typeface="Arial" charset="0"/>
              </a:rPr>
              <a:t>1.2 mm/yr 20</a:t>
            </a:r>
            <a:r>
              <a:rPr lang="en-US" sz="2000" baseline="30000" dirty="0">
                <a:solidFill>
                  <a:srgbClr val="FFFF00"/>
                </a:solidFill>
                <a:latin typeface="Arial" charset="0"/>
              </a:rPr>
              <a:t>th</a:t>
            </a:r>
            <a:r>
              <a:rPr lang="en-US" sz="2000" dirty="0">
                <a:solidFill>
                  <a:srgbClr val="FFFF00"/>
                </a:solidFill>
                <a:latin typeface="Arial" charset="0"/>
              </a:rPr>
              <a:t> century</a:t>
            </a:r>
          </a:p>
          <a:p>
            <a:pPr algn="ctr"/>
            <a:r>
              <a:rPr lang="en-US" sz="2000" dirty="0">
                <a:solidFill>
                  <a:srgbClr val="FFFF00"/>
                </a:solidFill>
                <a:latin typeface="Arial" charset="0"/>
              </a:rPr>
              <a:t>3.2 mm/yr today</a:t>
            </a:r>
          </a:p>
          <a:p>
            <a:pPr algn="ctr"/>
            <a:endParaRPr lang="en-US" sz="2000" dirty="0">
              <a:solidFill>
                <a:srgbClr val="FFFFFF"/>
              </a:solidFill>
              <a:latin typeface="Arial" charset="0"/>
            </a:endParaRPr>
          </a:p>
          <a:p>
            <a:pPr algn="ctr"/>
            <a:r>
              <a:rPr lang="en-US" sz="2000" dirty="0">
                <a:solidFill>
                  <a:srgbClr val="FFFFFF"/>
                </a:solidFill>
                <a:latin typeface="Arial" charset="0"/>
              </a:rPr>
              <a:t>Therefore, the natural background rise </a:t>
            </a:r>
            <a:r>
              <a:rPr lang="en-US" sz="2000" dirty="0" smtClean="0">
                <a:solidFill>
                  <a:srgbClr val="FFFFFF"/>
                </a:solidFill>
                <a:latin typeface="Arial" charset="0"/>
              </a:rPr>
              <a:t>only </a:t>
            </a:r>
            <a:r>
              <a:rPr lang="en-US" sz="2000" dirty="0">
                <a:solidFill>
                  <a:srgbClr val="FFFFFF"/>
                </a:solidFill>
                <a:latin typeface="Arial" charset="0"/>
              </a:rPr>
              <a:t>a small </a:t>
            </a:r>
            <a:r>
              <a:rPr lang="en-US" sz="2000" dirty="0" smtClean="0">
                <a:solidFill>
                  <a:srgbClr val="FFFFFF"/>
                </a:solidFill>
                <a:latin typeface="Arial" charset="0"/>
              </a:rPr>
              <a:t>fraction today’</a:t>
            </a:r>
            <a:r>
              <a:rPr lang="en-US" altLang="ja-JP" sz="2000" dirty="0" smtClean="0">
                <a:solidFill>
                  <a:srgbClr val="FFFFFF"/>
                </a:solidFill>
                <a:latin typeface="Arial" charset="0"/>
              </a:rPr>
              <a:t>s </a:t>
            </a:r>
            <a:r>
              <a:rPr lang="en-US" altLang="ja-JP" sz="2000" dirty="0">
                <a:solidFill>
                  <a:srgbClr val="FFFFFF"/>
                </a:solidFill>
                <a:latin typeface="Arial" charset="0"/>
              </a:rPr>
              <a:t>rise, </a:t>
            </a:r>
          </a:p>
          <a:p>
            <a:pPr algn="ctr"/>
            <a:r>
              <a:rPr lang="en-US" sz="2000" dirty="0">
                <a:solidFill>
                  <a:srgbClr val="FFFFFF"/>
                </a:solidFill>
                <a:latin typeface="Arial" charset="0"/>
              </a:rPr>
              <a:t>most is due to human influence</a:t>
            </a:r>
          </a:p>
        </p:txBody>
      </p:sp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751949" y="649020"/>
            <a:ext cx="10462155" cy="3678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Arial"/>
            </a:endParaRPr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119627" y="-44376"/>
            <a:ext cx="1206976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  <a:latin typeface="Arial"/>
              </a:rPr>
              <a:t>Common Era stillstand</a:t>
            </a:r>
            <a:endParaRPr lang="en-US" sz="3200" baseline="-25000" dirty="0">
              <a:solidFill>
                <a:srgbClr val="FFFF00"/>
              </a:solidFill>
              <a:latin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0" y="708964"/>
            <a:ext cx="4724400" cy="61292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4398" t="16923" b="6665"/>
          <a:stretch/>
        </p:blipFill>
        <p:spPr>
          <a:xfrm>
            <a:off x="5041900" y="914400"/>
            <a:ext cx="6400800" cy="84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2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3"/>
            <a:ext cx="9144000" cy="593725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Conclusions</a:t>
            </a:r>
          </a:p>
        </p:txBody>
      </p:sp>
      <p:sp>
        <p:nvSpPr>
          <p:cNvPr id="1198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1062" y="1101361"/>
            <a:ext cx="11797938" cy="4114800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ct val="0"/>
              </a:spcBef>
              <a:buNone/>
              <a:defRPr/>
            </a:pPr>
            <a:endParaRPr lang="en-US" sz="1100" dirty="0">
              <a:ea typeface="ＭＳ Ｐゴシック" charset="0"/>
              <a:cs typeface="Arial"/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None/>
              <a:defRPr/>
            </a:pPr>
            <a:r>
              <a:rPr lang="en-US" dirty="0" smtClean="0">
                <a:latin typeface="Symbol" charset="0"/>
                <a:ea typeface="ＭＳ Ｐゴシック" charset="0"/>
                <a:cs typeface="Symbol" charset="0"/>
              </a:rPr>
              <a:t>d</a:t>
            </a:r>
            <a:r>
              <a:rPr lang="en-US" baseline="30000" dirty="0" smtClean="0">
                <a:latin typeface="Arial" charset="0"/>
                <a:ea typeface="ＭＳ Ｐゴシック" charset="0"/>
                <a:cs typeface="ＭＳ Ｐゴシック" charset="0"/>
              </a:rPr>
              <a:t>18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O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/Mg-Ca based ice volume &amp;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GMSL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estimate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for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past 66 Myr</a:t>
            </a:r>
            <a:endParaRPr lang="en-US" dirty="0">
              <a:ea typeface="ＭＳ Ｐゴシック" charset="0"/>
              <a:cs typeface="Arial"/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None/>
              <a:defRPr/>
            </a:pPr>
            <a:endParaRPr lang="en-US" sz="1200" dirty="0">
              <a:latin typeface="Symbol" charset="0"/>
              <a:ea typeface="ＭＳ Ｐゴシック" charset="0"/>
              <a:cs typeface="Symbol" charset="0"/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None/>
              <a:defRPr/>
            </a:pPr>
            <a:r>
              <a:rPr lang="en-US" dirty="0">
                <a:latin typeface="Symbol" charset="0"/>
                <a:ea typeface="ＭＳ Ｐゴシック" charset="0"/>
                <a:cs typeface="Symbol" charset="0"/>
              </a:rPr>
              <a:t>d</a:t>
            </a:r>
            <a:r>
              <a:rPr lang="en-US" baseline="30000" dirty="0">
                <a:latin typeface="Arial" charset="0"/>
                <a:ea typeface="ＭＳ Ｐゴシック" charset="0"/>
                <a:cs typeface="ＭＳ Ｐゴシック" charset="0"/>
              </a:rPr>
              <a:t>18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O/Mg-Ca glacioeustatic = NJ backstripped estimates, testifying to sea level control 1-2 Myr scale</a:t>
            </a:r>
          </a:p>
          <a:p>
            <a:pPr marL="0" indent="0">
              <a:lnSpc>
                <a:spcPct val="120000"/>
              </a:lnSpc>
              <a:spcBef>
                <a:spcPct val="0"/>
              </a:spcBef>
              <a:buNone/>
              <a:defRPr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None/>
              <a:defRPr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None/>
              <a:defRPr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None/>
              <a:defRPr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None/>
              <a:defRPr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None/>
              <a:defRPr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None/>
              <a:defRPr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None/>
              <a:defRPr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3123" name="Line 4"/>
          <p:cNvSpPr>
            <a:spLocks noChangeShapeType="1"/>
          </p:cNvSpPr>
          <p:nvPr/>
        </p:nvSpPr>
        <p:spPr bwMode="auto">
          <a:xfrm>
            <a:off x="1870389" y="685800"/>
            <a:ext cx="856989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000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3951" y="3184836"/>
            <a:ext cx="10572125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20000"/>
              </a:lnSpc>
              <a:spcBef>
                <a:spcPct val="0"/>
              </a:spcBef>
              <a:buFont typeface="Arial"/>
              <a:buChar char="•"/>
              <a:defRPr/>
            </a:pP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Middle Eocene Climate Optimum (MECO) bracketed by glacial GMSL falls</a:t>
            </a:r>
          </a:p>
          <a:p>
            <a:pPr marL="285750" indent="-285750">
              <a:lnSpc>
                <a:spcPct val="120000"/>
              </a:lnSpc>
              <a:spcBef>
                <a:spcPct val="0"/>
              </a:spcBef>
              <a:buFont typeface="Arial"/>
              <a:buChar char="•"/>
              <a:defRPr/>
            </a:pPr>
            <a:r>
              <a:rPr lang="en-US" sz="20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Icehouse began Eocene-Oligocene (EOT) with Antarctica &gt; modern (sea level fall &gt;50 m)</a:t>
            </a:r>
          </a:p>
          <a:p>
            <a:pPr marL="285750" indent="-285750">
              <a:lnSpc>
                <a:spcPct val="120000"/>
              </a:lnSpc>
              <a:spcBef>
                <a:spcPct val="0"/>
              </a:spcBef>
              <a:buFont typeface="Arial"/>
              <a:buChar char="•"/>
              <a:defRPr/>
            </a:pPr>
            <a:r>
              <a:rPr lang="en-US" sz="2000" dirty="0">
                <a:solidFill>
                  <a:schemeClr val="bg1"/>
                </a:solidFill>
                <a:latin typeface="Arial"/>
              </a:rPr>
              <a:t>Ice-free Miocene Climate Optimum (MCO), then MMCT = “permanent” EAIS  </a:t>
            </a:r>
          </a:p>
          <a:p>
            <a:pPr marL="285750" indent="-285750">
              <a:lnSpc>
                <a:spcPct val="120000"/>
              </a:lnSpc>
              <a:spcBef>
                <a:spcPct val="0"/>
              </a:spcBef>
              <a:buFont typeface="Arial"/>
              <a:buChar char="•"/>
              <a:defRPr/>
            </a:pPr>
            <a:r>
              <a:rPr lang="en-US" sz="2000" dirty="0">
                <a:solidFill>
                  <a:schemeClr val="bg1"/>
                </a:solidFill>
                <a:latin typeface="Arial"/>
              </a:rPr>
              <a:t>Pliocene Climate Optimum (PCO, ca 3 Ma): some EAIS ice loss</a:t>
            </a:r>
          </a:p>
          <a:p>
            <a:pPr marL="285750" indent="-285750">
              <a:lnSpc>
                <a:spcPct val="120000"/>
              </a:lnSpc>
              <a:spcBef>
                <a:spcPct val="0"/>
              </a:spcBef>
              <a:buFont typeface="Arial"/>
              <a:buChar char="•"/>
              <a:defRPr/>
            </a:pPr>
            <a:r>
              <a:rPr lang="en-US" sz="2000" dirty="0">
                <a:solidFill>
                  <a:schemeClr val="bg1"/>
                </a:solidFill>
                <a:latin typeface="Arial"/>
              </a:rPr>
              <a:t>Laurentide ice ages last 2.7 Ma</a:t>
            </a:r>
          </a:p>
          <a:p>
            <a:pPr algn="ctr"/>
            <a:endParaRPr lang="en-US" sz="20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977167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72"/>
          <a:stretch>
            <a:fillRect/>
          </a:stretch>
        </p:blipFill>
        <p:spPr bwMode="auto">
          <a:xfrm>
            <a:off x="7375706" y="706141"/>
            <a:ext cx="461309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5" name="Text Box 2"/>
          <p:cNvSpPr txBox="1">
            <a:spLocks noChangeArrowheads="1"/>
          </p:cNvSpPr>
          <p:nvPr/>
        </p:nvSpPr>
        <p:spPr bwMode="auto">
          <a:xfrm>
            <a:off x="406400" y="1"/>
            <a:ext cx="114808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000">
              <a:latin typeface="MS PGothic" charset="0"/>
            </a:endParaRPr>
          </a:p>
        </p:txBody>
      </p:sp>
      <p:sp>
        <p:nvSpPr>
          <p:cNvPr id="26626" name="Rectangle 3"/>
          <p:cNvSpPr>
            <a:spLocks noChangeArrowheads="1"/>
          </p:cNvSpPr>
          <p:nvPr/>
        </p:nvSpPr>
        <p:spPr bwMode="auto">
          <a:xfrm>
            <a:off x="988730" y="0"/>
            <a:ext cx="10212451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Arial"/>
              </a:rPr>
              <a:t>Previous Cenozoic sea-level records Miller et al. (2011)</a:t>
            </a:r>
            <a:endParaRPr lang="en-US" dirty="0">
              <a:solidFill>
                <a:srgbClr val="FFFF00"/>
              </a:solidFill>
              <a:latin typeface="Arial"/>
            </a:endParaRPr>
          </a:p>
        </p:txBody>
      </p:sp>
      <p:sp>
        <p:nvSpPr>
          <p:cNvPr id="26627" name="Rectangle 4"/>
          <p:cNvSpPr>
            <a:spLocks noChangeArrowheads="1"/>
          </p:cNvSpPr>
          <p:nvPr/>
        </p:nvSpPr>
        <p:spPr bwMode="auto">
          <a:xfrm>
            <a:off x="264585" y="6172200"/>
            <a:ext cx="975148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endParaRPr lang="en-US" sz="2000" dirty="0">
              <a:latin typeface="Arial"/>
            </a:endParaRPr>
          </a:p>
        </p:txBody>
      </p:sp>
      <p:sp>
        <p:nvSpPr>
          <p:cNvPr id="26628" name="Line 5"/>
          <p:cNvSpPr>
            <a:spLocks noChangeShapeType="1"/>
          </p:cNvSpPr>
          <p:nvPr/>
        </p:nvSpPr>
        <p:spPr bwMode="auto">
          <a:xfrm>
            <a:off x="203200" y="609600"/>
            <a:ext cx="11785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Arial"/>
            </a:endParaRPr>
          </a:p>
        </p:txBody>
      </p:sp>
      <p:sp>
        <p:nvSpPr>
          <p:cNvPr id="26630" name="TextBox 1"/>
          <p:cNvSpPr txBox="1">
            <a:spLocks noChangeArrowheads="1"/>
          </p:cNvSpPr>
          <p:nvPr/>
        </p:nvSpPr>
        <p:spPr bwMode="auto">
          <a:xfrm>
            <a:off x="4484785" y="706141"/>
            <a:ext cx="2627217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endParaRPr lang="en-US" sz="1200" dirty="0">
              <a:solidFill>
                <a:schemeClr val="bg1"/>
              </a:solidFill>
              <a:latin typeface="Arial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/>
              </a:rPr>
              <a:t>Left: backstripped estimates from onshore NJ cores</a:t>
            </a:r>
          </a:p>
          <a:p>
            <a:r>
              <a:rPr lang="en-US" sz="2000" dirty="0">
                <a:solidFill>
                  <a:schemeClr val="bg1"/>
                </a:solidFill>
                <a:latin typeface="Arial"/>
              </a:rPr>
              <a:t>Miller et al. (2005) Kominz et al. (2008)</a:t>
            </a:r>
          </a:p>
          <a:p>
            <a:endParaRPr lang="en-US" sz="2000" dirty="0">
              <a:solidFill>
                <a:schemeClr val="bg1"/>
              </a:solidFill>
              <a:latin typeface="Arial"/>
            </a:endParaRPr>
          </a:p>
        </p:txBody>
      </p:sp>
      <p:pic>
        <p:nvPicPr>
          <p:cNvPr id="26631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4" b="12284"/>
          <a:stretch/>
        </p:blipFill>
        <p:spPr bwMode="auto">
          <a:xfrm>
            <a:off x="146757" y="706141"/>
            <a:ext cx="429173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478889" y="6167737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/>
              </a:rPr>
              <a:t>Colder more ice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277600" y="623400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Arial"/>
              </a:rPr>
              <a:t>Warmer</a:t>
            </a:r>
          </a:p>
          <a:p>
            <a:r>
              <a:rPr lang="en-US" sz="1200" dirty="0">
                <a:solidFill>
                  <a:srgbClr val="000000"/>
                </a:solidFill>
                <a:latin typeface="Arial"/>
              </a:rPr>
              <a:t>less ice</a:t>
            </a:r>
          </a:p>
        </p:txBody>
      </p:sp>
      <p:sp>
        <p:nvSpPr>
          <p:cNvPr id="3" name="Rectangle 2"/>
          <p:cNvSpPr/>
          <p:nvPr/>
        </p:nvSpPr>
        <p:spPr>
          <a:xfrm>
            <a:off x="4875723" y="5509912"/>
            <a:ext cx="23491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Arial"/>
              </a:rPr>
              <a:t>Right: scaling of deep-sea </a:t>
            </a:r>
            <a:r>
              <a:rPr lang="en-US" dirty="0">
                <a:solidFill>
                  <a:schemeClr val="bg1"/>
                </a:solidFill>
                <a:latin typeface="Symbol" charset="2"/>
                <a:cs typeface="Symbol" charset="2"/>
              </a:rPr>
              <a:t>d</a:t>
            </a:r>
            <a:r>
              <a:rPr lang="en-US" baseline="30000" dirty="0">
                <a:solidFill>
                  <a:schemeClr val="bg1"/>
                </a:solidFill>
                <a:latin typeface="Arial"/>
              </a:rPr>
              <a:t>18</a:t>
            </a:r>
            <a:r>
              <a:rPr lang="en-US" dirty="0">
                <a:solidFill>
                  <a:schemeClr val="bg1"/>
                </a:solidFill>
                <a:latin typeface="Arial"/>
              </a:rPr>
              <a:t>O</a:t>
            </a:r>
            <a:r>
              <a:rPr lang="en-US" baseline="-25000" dirty="0">
                <a:solidFill>
                  <a:schemeClr val="bg1"/>
                </a:solidFill>
                <a:latin typeface="Arial"/>
              </a:rPr>
              <a:t>benthic </a:t>
            </a:r>
            <a:r>
              <a:rPr lang="en-US" dirty="0">
                <a:solidFill>
                  <a:schemeClr val="bg1"/>
                </a:solidFill>
                <a:latin typeface="Arial"/>
              </a:rPr>
              <a:t>Lisiecki &amp; Raymo (2005) stack </a:t>
            </a:r>
            <a:r>
              <a:rPr lang="en-US" baseline="-25000" dirty="0">
                <a:solidFill>
                  <a:schemeClr val="bg1"/>
                </a:solidFill>
                <a:latin typeface="Arial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/>
              </a:rPr>
              <a:t> </a:t>
            </a:r>
          </a:p>
        </p:txBody>
      </p:sp>
      <p:pic>
        <p:nvPicPr>
          <p:cNvPr id="13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05"/>
          <a:stretch/>
        </p:blipFill>
        <p:spPr bwMode="auto">
          <a:xfrm>
            <a:off x="4438493" y="2624667"/>
            <a:ext cx="1620334" cy="1964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6003667" y="3244334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6003667" y="3244334"/>
            <a:ext cx="1846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>
              <a:latin typeface="Arial"/>
            </a:endParaRPr>
          </a:p>
          <a:p>
            <a:endParaRPr lang="en-US" dirty="0">
              <a:latin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6065" y="2990047"/>
            <a:ext cx="1433689" cy="215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74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2600" y="1181100"/>
            <a:ext cx="115824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Cenozoic (past ~66 Myr) sea-level history reflects temperature changes and cryospheric evolution of the Earth from essentially ice-free Early Eocene conditions in </a:t>
            </a: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to bipolar Quaternary </a:t>
            </a: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ice </a:t>
            </a: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sheets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We </a:t>
            </a: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derived a global mean sea level (GMSL) estimate for the Cenozoic using a new astronomically calibrated Pacific benthic foraminiferal δ</a:t>
            </a:r>
            <a:r>
              <a:rPr lang="en-US" sz="2400" baseline="30000" dirty="0">
                <a:solidFill>
                  <a:schemeClr val="bg1"/>
                </a:solidFill>
                <a:latin typeface="Arial"/>
                <a:cs typeface="Arial"/>
              </a:rPr>
              <a:t>18</a:t>
            </a: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O splice from published records and a 2 Myr-smoothed Pacific bottom water temperature record based on published benthic foraminiferal Mg/Ca </a:t>
            </a: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data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Our </a:t>
            </a: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GMSL estimates </a:t>
            </a: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from </a:t>
            </a:r>
            <a:r>
              <a:rPr lang="en-US" sz="2400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d</a:t>
            </a:r>
            <a:r>
              <a:rPr lang="en-US" sz="2400" baseline="30000" dirty="0" smtClean="0">
                <a:solidFill>
                  <a:schemeClr val="bg1"/>
                </a:solidFill>
                <a:latin typeface="Arial"/>
                <a:cs typeface="Arial"/>
              </a:rPr>
              <a:t>18</a:t>
            </a: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O-Mg/Ca are statistically similar </a:t>
            </a: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to sea-level estimates derived from “backstripping” (progressively accounting for compaction, loading and thermal subsidence) </a:t>
            </a: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from </a:t>
            </a: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the mid- Atlantic U.S. continental </a:t>
            </a: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margin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Line 12"/>
          <p:cNvSpPr>
            <a:spLocks noChangeShapeType="1"/>
          </p:cNvSpPr>
          <p:nvPr/>
        </p:nvSpPr>
        <p:spPr bwMode="auto">
          <a:xfrm>
            <a:off x="751949" y="687120"/>
            <a:ext cx="10462155" cy="3678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Arial"/>
            </a:endParaRPr>
          </a:p>
        </p:txBody>
      </p:sp>
      <p:sp>
        <p:nvSpPr>
          <p:cNvPr id="4" name="Rectangle 15"/>
          <p:cNvSpPr>
            <a:spLocks noChangeArrowheads="1"/>
          </p:cNvSpPr>
          <p:nvPr/>
        </p:nvSpPr>
        <p:spPr bwMode="auto">
          <a:xfrm>
            <a:off x="119627" y="-44376"/>
            <a:ext cx="1206976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  <a:latin typeface="Arial"/>
              </a:rPr>
              <a:t>Overview of Approach for new sea level estimates</a:t>
            </a:r>
            <a:endParaRPr lang="en-US" sz="3200" dirty="0">
              <a:solidFill>
                <a:srgbClr val="FFFF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8941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Line 12"/>
          <p:cNvSpPr>
            <a:spLocks noChangeShapeType="1"/>
          </p:cNvSpPr>
          <p:nvPr/>
        </p:nvSpPr>
        <p:spPr bwMode="auto">
          <a:xfrm>
            <a:off x="1866900" y="685800"/>
            <a:ext cx="8458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Arial"/>
            </a:endParaRPr>
          </a:p>
        </p:txBody>
      </p:sp>
      <p:sp>
        <p:nvSpPr>
          <p:cNvPr id="103426" name="Text Box 3"/>
          <p:cNvSpPr txBox="1">
            <a:spLocks noChangeArrowheads="1"/>
          </p:cNvSpPr>
          <p:nvPr/>
        </p:nvSpPr>
        <p:spPr bwMode="auto">
          <a:xfrm>
            <a:off x="1676405" y="50800"/>
            <a:ext cx="8915399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rgbClr val="FFFF00"/>
                </a:solidFill>
              </a:rPr>
              <a:t>Sea level (</a:t>
            </a:r>
            <a:r>
              <a:rPr lang="en-US" sz="3200" dirty="0">
                <a:solidFill>
                  <a:srgbClr val="FFFF00"/>
                </a:solidFill>
                <a:latin typeface="Symbol" charset="0"/>
                <a:cs typeface="Symbol" charset="0"/>
              </a:rPr>
              <a:t>d</a:t>
            </a:r>
            <a:r>
              <a:rPr lang="en-US" sz="3200" baseline="30000" dirty="0">
                <a:solidFill>
                  <a:srgbClr val="FFFF00"/>
                </a:solidFill>
              </a:rPr>
              <a:t>18</a:t>
            </a:r>
            <a:r>
              <a:rPr lang="en-US" sz="3200" dirty="0">
                <a:solidFill>
                  <a:srgbClr val="FFFF00"/>
                </a:solidFill>
              </a:rPr>
              <a:t>O</a:t>
            </a:r>
            <a:r>
              <a:rPr lang="en-US" sz="3200" baseline="-25000" dirty="0">
                <a:solidFill>
                  <a:srgbClr val="FFFF00"/>
                </a:solidFill>
              </a:rPr>
              <a:t>seawater</a:t>
            </a:r>
            <a:r>
              <a:rPr lang="en-US" sz="3200" dirty="0">
                <a:solidFill>
                  <a:srgbClr val="FFFF00"/>
                </a:solidFill>
              </a:rPr>
              <a:t>) from </a:t>
            </a:r>
            <a:r>
              <a:rPr lang="en-US" sz="3200" dirty="0">
                <a:solidFill>
                  <a:srgbClr val="FFFF00"/>
                </a:solidFill>
                <a:latin typeface="Symbol" charset="0"/>
                <a:cs typeface="Symbol" charset="0"/>
              </a:rPr>
              <a:t>d</a:t>
            </a:r>
            <a:r>
              <a:rPr lang="en-US" sz="3200" baseline="30000" dirty="0">
                <a:solidFill>
                  <a:srgbClr val="FFFF00"/>
                </a:solidFill>
              </a:rPr>
              <a:t>18</a:t>
            </a:r>
            <a:r>
              <a:rPr lang="en-US" sz="3200" dirty="0">
                <a:solidFill>
                  <a:srgbClr val="FFFF00"/>
                </a:solidFill>
              </a:rPr>
              <a:t>O &amp; Mg/Ca </a:t>
            </a:r>
          </a:p>
        </p:txBody>
      </p:sp>
      <p:sp>
        <p:nvSpPr>
          <p:cNvPr id="103427" name="Rectangle 9"/>
          <p:cNvSpPr>
            <a:spLocks noChangeArrowheads="1"/>
          </p:cNvSpPr>
          <p:nvPr/>
        </p:nvSpPr>
        <p:spPr bwMode="auto">
          <a:xfrm>
            <a:off x="4148139" y="2921000"/>
            <a:ext cx="457200" cy="1828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Arial"/>
            </a:endParaRPr>
          </a:p>
        </p:txBody>
      </p:sp>
      <p:sp>
        <p:nvSpPr>
          <p:cNvPr id="103428" name="TextBox 16"/>
          <p:cNvSpPr txBox="1">
            <a:spLocks noChangeArrowheads="1"/>
          </p:cNvSpPr>
          <p:nvPr/>
        </p:nvSpPr>
        <p:spPr bwMode="auto">
          <a:xfrm>
            <a:off x="4343400" y="762003"/>
            <a:ext cx="1752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/>
              <a:t>Mg/Ca</a:t>
            </a:r>
          </a:p>
        </p:txBody>
      </p:sp>
      <p:sp>
        <p:nvSpPr>
          <p:cNvPr id="103430" name="TextBox 18"/>
          <p:cNvSpPr txBox="1">
            <a:spLocks noChangeArrowheads="1"/>
          </p:cNvSpPr>
          <p:nvPr/>
        </p:nvSpPr>
        <p:spPr bwMode="auto">
          <a:xfrm>
            <a:off x="3949703" y="762003"/>
            <a:ext cx="3644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+</a:t>
            </a:r>
          </a:p>
        </p:txBody>
      </p:sp>
      <p:sp>
        <p:nvSpPr>
          <p:cNvPr id="103431" name="TextBox 19"/>
          <p:cNvSpPr txBox="1">
            <a:spLocks noChangeArrowheads="1"/>
          </p:cNvSpPr>
          <p:nvPr/>
        </p:nvSpPr>
        <p:spPr bwMode="auto">
          <a:xfrm>
            <a:off x="6294442" y="762003"/>
            <a:ext cx="3644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=</a:t>
            </a:r>
          </a:p>
        </p:txBody>
      </p:sp>
      <p:sp>
        <p:nvSpPr>
          <p:cNvPr id="103433" name="Rectangle 13"/>
          <p:cNvSpPr>
            <a:spLocks noChangeArrowheads="1"/>
          </p:cNvSpPr>
          <p:nvPr/>
        </p:nvSpPr>
        <p:spPr bwMode="auto">
          <a:xfrm>
            <a:off x="533400" y="635576"/>
            <a:ext cx="1126489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  <a:latin typeface="Arial"/>
              </a:rPr>
              <a:t>Cramer et al. (2011) smoothed Mg/Ca T &gt; 2 Myr</a:t>
            </a:r>
          </a:p>
          <a:p>
            <a:pPr algn="ctr"/>
            <a:r>
              <a:rPr lang="en-US" sz="20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2000" dirty="0">
                <a:solidFill>
                  <a:srgbClr val="FFFFFF"/>
                </a:solidFill>
                <a:latin typeface="Symbol" charset="0"/>
                <a:cs typeface="Symbol" charset="0"/>
              </a:rPr>
              <a:t>d</a:t>
            </a:r>
            <a:r>
              <a:rPr lang="en-US" sz="2000" baseline="30000" dirty="0">
                <a:solidFill>
                  <a:srgbClr val="FFFFFF"/>
                </a:solidFill>
                <a:latin typeface="Arial"/>
              </a:rPr>
              <a:t>18</a:t>
            </a:r>
            <a:r>
              <a:rPr lang="en-US" sz="2000" dirty="0">
                <a:solidFill>
                  <a:srgbClr val="FFFFFF"/>
                </a:solidFill>
                <a:latin typeface="Arial"/>
              </a:rPr>
              <a:t>O</a:t>
            </a:r>
            <a:r>
              <a:rPr lang="en-US" sz="2000" baseline="-25000" dirty="0">
                <a:solidFill>
                  <a:srgbClr val="FFFFFF"/>
                </a:solidFill>
                <a:latin typeface="Arial"/>
              </a:rPr>
              <a:t>sw  </a:t>
            </a:r>
            <a:r>
              <a:rPr lang="en-US" sz="2000" dirty="0">
                <a:solidFill>
                  <a:srgbClr val="FFFFFF"/>
                </a:solidFill>
                <a:latin typeface="Arial"/>
              </a:rPr>
              <a:t>/ 0.13‰/10 m  (Winnick &amp; Caves, 2013</a:t>
            </a:r>
            <a:r>
              <a:rPr lang="en-US" sz="2000" dirty="0" smtClean="0">
                <a:solidFill>
                  <a:srgbClr val="FFFFFF"/>
                </a:solidFill>
                <a:latin typeface="Arial"/>
              </a:rPr>
              <a:t>)</a:t>
            </a:r>
            <a:endParaRPr lang="en-US" sz="2000" dirty="0">
              <a:solidFill>
                <a:srgbClr val="FFFFFF"/>
              </a:solidFill>
              <a:latin typeface="Arial"/>
            </a:endParaRPr>
          </a:p>
          <a:p>
            <a:pPr algn="ctr"/>
            <a:r>
              <a:rPr lang="en-US" sz="2000" dirty="0" smtClean="0">
                <a:solidFill>
                  <a:srgbClr val="FFFFFF"/>
                </a:solidFill>
                <a:latin typeface="Arial"/>
              </a:rPr>
              <a:t>Concluded that NJ sea level estimates agreed with deep sea on time </a:t>
            </a:r>
            <a:r>
              <a:rPr lang="en-US" sz="2000" dirty="0" smtClean="0">
                <a:solidFill>
                  <a:srgbClr val="FFFFFF"/>
                </a:solidFill>
                <a:latin typeface="Arial"/>
              </a:rPr>
              <a:t>scales &gt;</a:t>
            </a:r>
            <a:r>
              <a:rPr lang="en-US" sz="2000" dirty="0" smtClean="0">
                <a:solidFill>
                  <a:srgbClr val="FFFFFF"/>
                </a:solidFill>
                <a:latin typeface="Arial"/>
              </a:rPr>
              <a:t>2 Myr</a:t>
            </a:r>
            <a:endParaRPr lang="en-US" sz="20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3434" name="TextBox 14"/>
          <p:cNvSpPr txBox="1">
            <a:spLocks noChangeArrowheads="1"/>
          </p:cNvSpPr>
          <p:nvPr/>
        </p:nvSpPr>
        <p:spPr bwMode="auto">
          <a:xfrm>
            <a:off x="9067800" y="2971800"/>
            <a:ext cx="144780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/>
              <a:t>Cramer et al. (2011)</a:t>
            </a:r>
          </a:p>
        </p:txBody>
      </p:sp>
      <p:pic>
        <p:nvPicPr>
          <p:cNvPr id="10343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0" t="-1414" r="6847" b="28059"/>
          <a:stretch>
            <a:fillRect/>
          </a:stretch>
        </p:blipFill>
        <p:spPr bwMode="auto">
          <a:xfrm>
            <a:off x="1651000" y="1560728"/>
            <a:ext cx="2286000" cy="378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6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79" y="1636925"/>
            <a:ext cx="67659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37" name="Rectangle 23"/>
          <p:cNvSpPr>
            <a:spLocks noChangeArrowheads="1"/>
          </p:cNvSpPr>
          <p:nvPr/>
        </p:nvSpPr>
        <p:spPr bwMode="auto">
          <a:xfrm>
            <a:off x="1651000" y="5348629"/>
            <a:ext cx="3098800" cy="936625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latin typeface="Arial"/>
            </a:endParaRPr>
          </a:p>
        </p:txBody>
      </p:sp>
      <p:pic>
        <p:nvPicPr>
          <p:cNvPr id="103438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55" y="5066088"/>
            <a:ext cx="992187" cy="1193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61821" y="65669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0" y="6382235"/>
            <a:ext cx="899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Arial"/>
                <a:cs typeface="Arial"/>
              </a:rPr>
              <a:t>But what about Myr and higher frequency sea level changes?</a:t>
            </a:r>
          </a:p>
        </p:txBody>
      </p:sp>
    </p:spTree>
    <p:extLst>
      <p:ext uri="{BB962C8B-B14F-4D97-AF65-F5344CB8AC3E}">
        <p14:creationId xmlns:p14="http://schemas.microsoft.com/office/powerpoint/2010/main" val="1762988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7654"/>
          <a:stretch/>
        </p:blipFill>
        <p:spPr>
          <a:xfrm>
            <a:off x="1862670" y="914400"/>
            <a:ext cx="4628512" cy="5943600"/>
          </a:xfrm>
          <a:prstGeom prst="rect">
            <a:avLst/>
          </a:prstGeom>
        </p:spPr>
      </p:pic>
      <p:sp>
        <p:nvSpPr>
          <p:cNvPr id="105474" name="Line 12"/>
          <p:cNvSpPr>
            <a:spLocks noChangeShapeType="1"/>
          </p:cNvSpPr>
          <p:nvPr/>
        </p:nvSpPr>
        <p:spPr bwMode="auto">
          <a:xfrm>
            <a:off x="691445" y="685800"/>
            <a:ext cx="10766076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Arial"/>
            </a:endParaRPr>
          </a:p>
        </p:txBody>
      </p:sp>
      <p:sp>
        <p:nvSpPr>
          <p:cNvPr id="105475" name="Text Box 3"/>
          <p:cNvSpPr txBox="1">
            <a:spLocks noChangeArrowheads="1"/>
          </p:cNvSpPr>
          <p:nvPr/>
        </p:nvSpPr>
        <p:spPr bwMode="auto">
          <a:xfrm>
            <a:off x="686647" y="50800"/>
            <a:ext cx="1081872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rgbClr val="FFFF00"/>
                </a:solidFill>
              </a:rPr>
              <a:t>New deep sea benthic foraminiferal </a:t>
            </a:r>
            <a:r>
              <a:rPr lang="en-US" sz="3200" dirty="0">
                <a:solidFill>
                  <a:srgbClr val="FFFF00"/>
                </a:solidFill>
                <a:latin typeface="Symbol" charset="0"/>
                <a:cs typeface="Symbol" charset="0"/>
              </a:rPr>
              <a:t>d</a:t>
            </a:r>
            <a:r>
              <a:rPr lang="en-US" sz="3200" baseline="30000" dirty="0">
                <a:solidFill>
                  <a:srgbClr val="FFFF00"/>
                </a:solidFill>
              </a:rPr>
              <a:t>18</a:t>
            </a:r>
            <a:r>
              <a:rPr lang="en-US" sz="3200" dirty="0">
                <a:solidFill>
                  <a:srgbClr val="FFFF00"/>
                </a:solidFill>
              </a:rPr>
              <a:t>O synthesis (</a:t>
            </a:r>
            <a:r>
              <a:rPr lang="en-US" sz="3200" dirty="0" smtClean="0">
                <a:solidFill>
                  <a:srgbClr val="FFFF00"/>
                </a:solidFill>
              </a:rPr>
              <a:t>splice)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13381" y="685800"/>
            <a:ext cx="3278619" cy="584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chemeClr val="bg1"/>
                </a:solidFill>
                <a:latin typeface="Arial"/>
              </a:rPr>
              <a:t>Astronomically tuned </a:t>
            </a:r>
            <a:r>
              <a:rPr lang="en-US" sz="1600" i="1" dirty="0">
                <a:solidFill>
                  <a:schemeClr val="bg1"/>
                </a:solidFill>
                <a:latin typeface="Arial"/>
              </a:rPr>
              <a:t>Cibicidoides</a:t>
            </a:r>
          </a:p>
          <a:p>
            <a:pPr algn="ctr">
              <a:defRPr/>
            </a:pPr>
            <a:r>
              <a:rPr lang="en-US" sz="1600" dirty="0">
                <a:solidFill>
                  <a:schemeClr val="bg1"/>
                </a:solidFill>
                <a:latin typeface="Arial"/>
              </a:rPr>
              <a:t> records all Pacific data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11600" y="2751964"/>
            <a:ext cx="187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4063379" y="4936335"/>
            <a:ext cx="112152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Icehouse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1497773"/>
            <a:ext cx="17780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Icehouse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&lt;1.8‰ </a:t>
            </a:r>
            <a:r>
              <a:rPr lang="en-US" i="1" dirty="0" err="1">
                <a:solidFill>
                  <a:srgbClr val="FFFFFF"/>
                </a:solidFill>
                <a:latin typeface="Arial"/>
                <a:cs typeface="Arial"/>
              </a:rPr>
              <a:t>Cib</a:t>
            </a:r>
            <a:endParaRPr lang="en-US" i="1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Continent scale ice sheets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" y="3916451"/>
            <a:ext cx="16314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Cool greenhouse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1.8-1.0‰ </a:t>
            </a:r>
            <a:r>
              <a:rPr lang="en-US" i="1" dirty="0" err="1">
                <a:solidFill>
                  <a:srgbClr val="FFFFFF"/>
                </a:solidFill>
                <a:latin typeface="Arial"/>
                <a:cs typeface="Arial"/>
              </a:rPr>
              <a:t>Cib</a:t>
            </a:r>
            <a:endParaRPr lang="en-US" i="1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15-35 m sea level equiv.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91184" y="5220097"/>
            <a:ext cx="1832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Hothouse</a:t>
            </a:r>
          </a:p>
          <a:p>
            <a:pPr algn="ctr"/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&lt;1‰ </a:t>
            </a:r>
            <a:r>
              <a:rPr lang="en-US" dirty="0" err="1">
                <a:solidFill>
                  <a:srgbClr val="FFFFFF"/>
                </a:solidFill>
                <a:latin typeface="Arial"/>
                <a:cs typeface="Arial"/>
              </a:rPr>
              <a:t>Cib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</a:p>
          <a:p>
            <a:pPr algn="ctr"/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Largely ice free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5899856" y="1248833"/>
            <a:ext cx="0" cy="5474791"/>
          </a:xfrm>
          <a:prstGeom prst="line">
            <a:avLst/>
          </a:prstGeom>
          <a:ln w="127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16200000">
            <a:off x="5285499" y="3461981"/>
            <a:ext cx="121140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Hothouse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4641" y="1248833"/>
            <a:ext cx="3043859" cy="5223692"/>
          </a:xfrm>
          <a:prstGeom prst="rect">
            <a:avLst/>
          </a:prstGeom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471" y="1423872"/>
            <a:ext cx="1002769" cy="1206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91182" y="796898"/>
            <a:ext cx="2656958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  <a:latin typeface="Arial"/>
                <a:ea typeface="Arial"/>
              </a:rPr>
              <a:t>Benthic foraminiferal </a:t>
            </a:r>
            <a:r>
              <a:rPr lang="en-US" sz="1400" dirty="0">
                <a:solidFill>
                  <a:schemeClr val="bg2"/>
                </a:solidFill>
                <a:latin typeface="Symbol"/>
                <a:ea typeface="Arial"/>
              </a:rPr>
              <a:t></a:t>
            </a:r>
            <a:r>
              <a:rPr lang="en-US" sz="1400" baseline="30000" dirty="0">
                <a:solidFill>
                  <a:schemeClr val="bg2"/>
                </a:solidFill>
                <a:latin typeface="Arial"/>
                <a:ea typeface="Arial"/>
              </a:rPr>
              <a:t>18</a:t>
            </a:r>
            <a:r>
              <a:rPr lang="en-US" sz="1400" dirty="0">
                <a:solidFill>
                  <a:schemeClr val="bg2"/>
                </a:solidFill>
                <a:latin typeface="Arial"/>
                <a:ea typeface="Arial"/>
              </a:rPr>
              <a:t>O splice reported to </a:t>
            </a:r>
            <a:r>
              <a:rPr lang="en-US" sz="1400" i="1" dirty="0">
                <a:solidFill>
                  <a:schemeClr val="bg2"/>
                </a:solidFill>
                <a:latin typeface="Arial"/>
                <a:ea typeface="Arial"/>
              </a:rPr>
              <a:t>Cibicidoides</a:t>
            </a:r>
            <a:r>
              <a:rPr lang="en-US" sz="1400" dirty="0">
                <a:solidFill>
                  <a:schemeClr val="bg2"/>
                </a:solidFill>
                <a:latin typeface="Arial"/>
                <a:ea typeface="Arial"/>
              </a:rPr>
              <a:t> spp. values. Modern is the core top value for </a:t>
            </a:r>
            <a:r>
              <a:rPr lang="en-US" sz="1400" dirty="0">
                <a:solidFill>
                  <a:schemeClr val="bg2"/>
                </a:solidFill>
                <a:latin typeface="Symbol"/>
                <a:ea typeface="Arial"/>
              </a:rPr>
              <a:t></a:t>
            </a:r>
            <a:r>
              <a:rPr lang="en-US" sz="1400" baseline="30000" dirty="0">
                <a:solidFill>
                  <a:schemeClr val="bg2"/>
                </a:solidFill>
                <a:latin typeface="Arial"/>
                <a:ea typeface="Arial"/>
              </a:rPr>
              <a:t>18</a:t>
            </a:r>
            <a:r>
              <a:rPr lang="en-US" sz="1400" dirty="0">
                <a:solidFill>
                  <a:schemeClr val="bg2"/>
                </a:solidFill>
                <a:latin typeface="Arial"/>
                <a:ea typeface="Arial"/>
              </a:rPr>
              <a:t>O</a:t>
            </a:r>
            <a:r>
              <a:rPr lang="en-US" sz="1400" i="1" baseline="-25000" dirty="0">
                <a:solidFill>
                  <a:schemeClr val="bg2"/>
                </a:solidFill>
                <a:latin typeface="Arial"/>
                <a:ea typeface="Arial"/>
              </a:rPr>
              <a:t>Cibicidoides</a:t>
            </a:r>
            <a:r>
              <a:rPr lang="en-US" sz="1400" dirty="0">
                <a:solidFill>
                  <a:schemeClr val="bg2"/>
                </a:solidFill>
                <a:latin typeface="Arial"/>
                <a:ea typeface="Arial"/>
              </a:rPr>
              <a:t>; LGM is the last glacial maximum </a:t>
            </a:r>
            <a:r>
              <a:rPr lang="en-US" sz="1400" dirty="0">
                <a:solidFill>
                  <a:schemeClr val="bg2"/>
                </a:solidFill>
                <a:latin typeface="Symbol"/>
                <a:ea typeface="Arial"/>
              </a:rPr>
              <a:t></a:t>
            </a:r>
            <a:r>
              <a:rPr lang="en-US" sz="1400" baseline="30000" dirty="0">
                <a:solidFill>
                  <a:schemeClr val="bg2"/>
                </a:solidFill>
                <a:latin typeface="Arial"/>
                <a:ea typeface="Arial"/>
              </a:rPr>
              <a:t>18</a:t>
            </a:r>
            <a:r>
              <a:rPr lang="en-US" sz="1400" dirty="0">
                <a:solidFill>
                  <a:schemeClr val="bg2"/>
                </a:solidFill>
                <a:latin typeface="Arial"/>
                <a:ea typeface="Arial"/>
              </a:rPr>
              <a:t>O</a:t>
            </a:r>
            <a:r>
              <a:rPr lang="en-US" sz="1400" i="1" baseline="-25000" dirty="0">
                <a:solidFill>
                  <a:schemeClr val="bg2"/>
                </a:solidFill>
                <a:latin typeface="Arial"/>
                <a:ea typeface="Arial"/>
              </a:rPr>
              <a:t>Cibicidoides</a:t>
            </a:r>
            <a:r>
              <a:rPr lang="en-US" sz="1400" dirty="0">
                <a:solidFill>
                  <a:schemeClr val="bg2"/>
                </a:solidFill>
                <a:latin typeface="Arial"/>
                <a:ea typeface="Arial"/>
              </a:rPr>
              <a:t> value; the Icehouse line is placed at 1.8‰ in </a:t>
            </a:r>
            <a:r>
              <a:rPr lang="en-US" sz="1400" i="1" dirty="0">
                <a:solidFill>
                  <a:schemeClr val="bg2"/>
                </a:solidFill>
                <a:latin typeface="Arial"/>
                <a:ea typeface="Arial"/>
              </a:rPr>
              <a:t>Cibicidoides</a:t>
            </a:r>
            <a:r>
              <a:rPr lang="en-US" sz="1400" dirty="0">
                <a:solidFill>
                  <a:schemeClr val="bg2"/>
                </a:solidFill>
                <a:latin typeface="Arial"/>
                <a:ea typeface="Arial"/>
              </a:rPr>
              <a:t>, with values greater than 1.8‰ requiring major ice </a:t>
            </a:r>
            <a:r>
              <a:rPr lang="en-US" sz="1400" dirty="0" smtClean="0">
                <a:solidFill>
                  <a:schemeClr val="bg2"/>
                </a:solidFill>
                <a:latin typeface="Arial"/>
                <a:ea typeface="Arial"/>
              </a:rPr>
              <a:t>sheets; </a:t>
            </a:r>
            <a:r>
              <a:rPr lang="en-US" sz="1400" dirty="0">
                <a:solidFill>
                  <a:schemeClr val="bg2"/>
                </a:solidFill>
                <a:latin typeface="Arial"/>
                <a:ea typeface="Arial"/>
              </a:rPr>
              <a:t>vertical line at -0.5‰ separates Cool Greenhouse from Hothouse worlds.  Each site has a contrasting shade of blue, with the site number indicated on the left column in the corresponding color. </a:t>
            </a:r>
            <a:endParaRPr lang="en-US" sz="1400" dirty="0" smtClean="0">
              <a:solidFill>
                <a:schemeClr val="bg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4678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Line 12"/>
          <p:cNvSpPr>
            <a:spLocks noChangeShapeType="1"/>
          </p:cNvSpPr>
          <p:nvPr/>
        </p:nvSpPr>
        <p:spPr bwMode="auto">
          <a:xfrm>
            <a:off x="1866900" y="698500"/>
            <a:ext cx="8458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0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6498" name="Text Box 3"/>
          <p:cNvSpPr txBox="1">
            <a:spLocks noChangeArrowheads="1"/>
          </p:cNvSpPr>
          <p:nvPr/>
        </p:nvSpPr>
        <p:spPr bwMode="auto">
          <a:xfrm>
            <a:off x="0" y="0"/>
            <a:ext cx="1219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600" dirty="0">
                <a:solidFill>
                  <a:srgbClr val="FFFF00"/>
                </a:solidFill>
              </a:rPr>
              <a:t>Mg/Ca deep sea </a:t>
            </a:r>
            <a:r>
              <a:rPr lang="en-US" altLang="ja-JP" sz="3600" dirty="0">
                <a:solidFill>
                  <a:srgbClr val="FFFF00"/>
                </a:solidFill>
              </a:rPr>
              <a:t>temperature estimates °C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64136" y="762000"/>
            <a:ext cx="7475464" cy="5078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dirty="0">
              <a:solidFill>
                <a:srgbClr val="FFFFFF"/>
              </a:solidFill>
              <a:latin typeface="Arial"/>
            </a:endParaRPr>
          </a:p>
          <a:p>
            <a:pPr algn="ctr"/>
            <a:r>
              <a:rPr lang="en-US" dirty="0" smtClean="0">
                <a:solidFill>
                  <a:srgbClr val="FFFFFF"/>
                </a:solidFill>
                <a:latin typeface="Arial"/>
              </a:rPr>
              <a:t> Pacific bottom water temperature </a:t>
            </a:r>
            <a:r>
              <a:rPr lang="en-US" dirty="0">
                <a:solidFill>
                  <a:srgbClr val="FFFFFF"/>
                </a:solidFill>
                <a:latin typeface="Arial"/>
              </a:rPr>
              <a:t>estimates </a:t>
            </a:r>
            <a:r>
              <a:rPr lang="en-US" dirty="0" smtClean="0">
                <a:solidFill>
                  <a:srgbClr val="FFFFFF"/>
                </a:solidFill>
                <a:latin typeface="Arial"/>
              </a:rPr>
              <a:t>&amp; errors </a:t>
            </a:r>
            <a:r>
              <a:rPr lang="en-US" dirty="0">
                <a:solidFill>
                  <a:srgbClr val="FFFFFF"/>
                </a:solidFill>
                <a:latin typeface="Arial"/>
              </a:rPr>
              <a:t>from </a:t>
            </a:r>
            <a:r>
              <a:rPr lang="en-US" dirty="0" smtClean="0">
                <a:solidFill>
                  <a:srgbClr val="FFFFFF"/>
                </a:solidFill>
                <a:latin typeface="Arial"/>
              </a:rPr>
              <a:t>Cramer et al. (2011) based </a:t>
            </a:r>
            <a:r>
              <a:rPr lang="en-US" dirty="0">
                <a:solidFill>
                  <a:srgbClr val="FFFFFF"/>
                </a:solidFill>
                <a:latin typeface="Arial"/>
              </a:rPr>
              <a:t>on Mg/Ca values </a:t>
            </a:r>
            <a:r>
              <a:rPr lang="en-US" dirty="0" smtClean="0">
                <a:solidFill>
                  <a:srgbClr val="FFFFFF"/>
                </a:solidFill>
                <a:latin typeface="Arial"/>
              </a:rPr>
              <a:t>using </a:t>
            </a:r>
            <a:r>
              <a:rPr lang="en-US" dirty="0">
                <a:solidFill>
                  <a:srgbClr val="FFFFFF"/>
                </a:solidFill>
                <a:latin typeface="Arial"/>
              </a:rPr>
              <a:t>their equation 7b. </a:t>
            </a:r>
            <a:endParaRPr lang="en-US" dirty="0" smtClean="0">
              <a:solidFill>
                <a:srgbClr val="FFFFFF"/>
              </a:solidFill>
              <a:latin typeface="Arial"/>
            </a:endParaRPr>
          </a:p>
          <a:p>
            <a:pPr algn="ctr"/>
            <a:endParaRPr lang="en-US" dirty="0">
              <a:solidFill>
                <a:srgbClr val="FFFFFF"/>
              </a:solidFill>
              <a:latin typeface="Arial"/>
            </a:endParaRPr>
          </a:p>
          <a:p>
            <a:pPr algn="ctr"/>
            <a:r>
              <a:rPr lang="en-US" dirty="0" smtClean="0">
                <a:solidFill>
                  <a:srgbClr val="FFFFFF"/>
                </a:solidFill>
                <a:latin typeface="Arial"/>
              </a:rPr>
              <a:t>Blue </a:t>
            </a:r>
            <a:r>
              <a:rPr lang="en-US" dirty="0">
                <a:solidFill>
                  <a:srgbClr val="FFFFFF"/>
                </a:solidFill>
                <a:latin typeface="Arial"/>
              </a:rPr>
              <a:t>is the smoothed record, removing periods shorter than 2 Myr; black lines are 2 </a:t>
            </a:r>
            <a:r>
              <a:rPr lang="en-US" dirty="0" err="1">
                <a:solidFill>
                  <a:srgbClr val="FFFFFF"/>
                </a:solidFill>
                <a:latin typeface="Arial"/>
              </a:rPr>
              <a:t>σ</a:t>
            </a:r>
            <a:r>
              <a:rPr lang="en-US" dirty="0">
                <a:solidFill>
                  <a:srgbClr val="FFFFFF"/>
                </a:solidFill>
                <a:latin typeface="Arial"/>
              </a:rPr>
              <a:t> error estimates.  Red line is temperature assumed in Paleocene-Early Eocene. </a:t>
            </a:r>
            <a:endParaRPr lang="en-US" dirty="0" smtClean="0">
              <a:solidFill>
                <a:srgbClr val="FFFFFF"/>
              </a:solidFill>
              <a:latin typeface="Arial"/>
            </a:endParaRPr>
          </a:p>
          <a:p>
            <a:pPr algn="ctr"/>
            <a:endParaRPr lang="en-US" dirty="0">
              <a:solidFill>
                <a:srgbClr val="FFFFFF"/>
              </a:solidFill>
              <a:latin typeface="Arial"/>
            </a:endParaRPr>
          </a:p>
          <a:p>
            <a:pPr algn="ctr"/>
            <a:r>
              <a:rPr lang="en-US" dirty="0" smtClean="0">
                <a:solidFill>
                  <a:srgbClr val="FFFF00"/>
                </a:solidFill>
                <a:latin typeface="Arial"/>
              </a:rPr>
              <a:t>To get sea level</a:t>
            </a:r>
          </a:p>
          <a:p>
            <a:pPr algn="ctr"/>
            <a:endParaRPr lang="en-US" dirty="0">
              <a:solidFill>
                <a:srgbClr val="FFFFFF"/>
              </a:solidFill>
              <a:latin typeface="Arial"/>
            </a:endParaRPr>
          </a:p>
          <a:p>
            <a:pPr algn="ctr"/>
            <a:r>
              <a:rPr lang="en-US" dirty="0" smtClean="0">
                <a:solidFill>
                  <a:srgbClr val="FFFFFF"/>
                </a:solidFill>
                <a:latin typeface="Arial"/>
              </a:rPr>
              <a:t>Mg</a:t>
            </a:r>
            <a:r>
              <a:rPr lang="en-US" dirty="0">
                <a:solidFill>
                  <a:srgbClr val="FFFFFF"/>
                </a:solidFill>
                <a:latin typeface="Arial"/>
              </a:rPr>
              <a:t>/Ca temperatures subtracted from </a:t>
            </a:r>
            <a:r>
              <a:rPr lang="en-US" dirty="0">
                <a:solidFill>
                  <a:srgbClr val="FFFFFF"/>
                </a:solidFill>
                <a:latin typeface="Symbol" charset="0"/>
                <a:cs typeface="Symbol" charset="0"/>
              </a:rPr>
              <a:t>d</a:t>
            </a:r>
            <a:r>
              <a:rPr lang="en-US" baseline="30000" dirty="0">
                <a:solidFill>
                  <a:srgbClr val="FFFFFF"/>
                </a:solidFill>
                <a:latin typeface="Arial"/>
              </a:rPr>
              <a:t>18</a:t>
            </a:r>
            <a:r>
              <a:rPr lang="en-US" dirty="0">
                <a:solidFill>
                  <a:srgbClr val="FFFFFF"/>
                </a:solidFill>
                <a:latin typeface="Arial"/>
              </a:rPr>
              <a:t>O</a:t>
            </a:r>
            <a:r>
              <a:rPr lang="en-US" baseline="-25000" dirty="0">
                <a:solidFill>
                  <a:srgbClr val="FFFFFF"/>
                </a:solidFill>
                <a:latin typeface="Arial"/>
              </a:rPr>
              <a:t>benthic </a:t>
            </a:r>
            <a:r>
              <a:rPr lang="en-US" dirty="0">
                <a:solidFill>
                  <a:srgbClr val="FFFFFF"/>
                </a:solidFill>
                <a:latin typeface="Arial"/>
              </a:rPr>
              <a:t>-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 charset="0"/>
              </a:rPr>
              <a:t>0.21‰</a:t>
            </a:r>
            <a:r>
              <a:rPr lang="en-US" dirty="0">
                <a:solidFill>
                  <a:srgbClr val="FFFFFF"/>
                </a:solidFill>
                <a:latin typeface="Arial"/>
                <a:cs typeface="Arial" charset="0"/>
              </a:rPr>
              <a:t>/°C </a:t>
            </a:r>
          </a:p>
          <a:p>
            <a:pPr algn="ctr"/>
            <a:r>
              <a:rPr lang="en-US" dirty="0">
                <a:solidFill>
                  <a:srgbClr val="FFFFFF"/>
                </a:solidFill>
                <a:latin typeface="Arial"/>
                <a:cs typeface="Arial" charset="0"/>
              </a:rPr>
              <a:t>Assume 10</a:t>
            </a:r>
            <a:r>
              <a:rPr lang="en-US" baseline="30000" dirty="0">
                <a:solidFill>
                  <a:srgbClr val="FFFFFF"/>
                </a:solidFill>
                <a:latin typeface="Arial"/>
                <a:cs typeface="Arial" charset="0"/>
              </a:rPr>
              <a:t>4</a:t>
            </a:r>
            <a:r>
              <a:rPr lang="en-US" dirty="0">
                <a:solidFill>
                  <a:srgbClr val="FFFFFF"/>
                </a:solidFill>
                <a:latin typeface="Arial"/>
                <a:cs typeface="Arial" charset="0"/>
              </a:rPr>
              <a:t>-10</a:t>
            </a:r>
            <a:r>
              <a:rPr lang="en-US" baseline="30000" dirty="0">
                <a:solidFill>
                  <a:srgbClr val="FFFFFF"/>
                </a:solidFill>
                <a:latin typeface="Arial"/>
                <a:cs typeface="Arial" charset="0"/>
              </a:rPr>
              <a:t>5</a:t>
            </a:r>
            <a:r>
              <a:rPr lang="en-US" dirty="0">
                <a:solidFill>
                  <a:srgbClr val="FFFFFF"/>
                </a:solidFill>
                <a:latin typeface="Arial"/>
                <a:cs typeface="Arial" charset="0"/>
              </a:rPr>
              <a:t> year scale T comprises 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 charset="0"/>
              </a:rPr>
              <a:t>~80% </a:t>
            </a:r>
            <a:r>
              <a:rPr lang="en-US" dirty="0">
                <a:solidFill>
                  <a:srgbClr val="FFFFFF"/>
                </a:solidFill>
                <a:latin typeface="Arial"/>
                <a:cs typeface="Arial" charset="0"/>
              </a:rPr>
              <a:t>of the </a:t>
            </a:r>
            <a:r>
              <a:rPr lang="en-US" dirty="0">
                <a:solidFill>
                  <a:srgbClr val="FFFFFF"/>
                </a:solidFill>
                <a:latin typeface="Symbol" charset="0"/>
                <a:cs typeface="Symbol" charset="0"/>
              </a:rPr>
              <a:t>d</a:t>
            </a:r>
            <a:r>
              <a:rPr lang="en-US" baseline="30000" dirty="0">
                <a:solidFill>
                  <a:srgbClr val="FFFFFF"/>
                </a:solidFill>
                <a:latin typeface="Arial"/>
              </a:rPr>
              <a:t>18</a:t>
            </a:r>
            <a:r>
              <a:rPr lang="en-US" dirty="0">
                <a:solidFill>
                  <a:srgbClr val="FFFFFF"/>
                </a:solidFill>
                <a:latin typeface="Arial"/>
              </a:rPr>
              <a:t>O</a:t>
            </a:r>
            <a:r>
              <a:rPr lang="en-US" baseline="-25000" dirty="0">
                <a:solidFill>
                  <a:srgbClr val="FFFFFF"/>
                </a:solidFill>
                <a:latin typeface="Arial"/>
              </a:rPr>
              <a:t>benthic 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 charset="0"/>
              </a:rPr>
              <a:t>changes </a:t>
            </a:r>
            <a:r>
              <a:rPr lang="en-US" dirty="0" smtClean="0">
                <a:solidFill>
                  <a:srgbClr val="FFFFFF"/>
                </a:solidFill>
                <a:latin typeface="Symbol" charset="0"/>
                <a:cs typeface="Symbol" charset="0"/>
              </a:rPr>
              <a:t>d</a:t>
            </a:r>
            <a:r>
              <a:rPr lang="en-US" baseline="30000" dirty="0" smtClean="0">
                <a:solidFill>
                  <a:srgbClr val="FFFFFF"/>
                </a:solidFill>
                <a:latin typeface="Arial"/>
              </a:rPr>
              <a:t>18</a:t>
            </a:r>
            <a:r>
              <a:rPr lang="en-US" dirty="0" smtClean="0">
                <a:solidFill>
                  <a:srgbClr val="FFFFFF"/>
                </a:solidFill>
                <a:latin typeface="Arial"/>
              </a:rPr>
              <a:t>O</a:t>
            </a:r>
            <a:r>
              <a:rPr lang="en-US" baseline="-25000" dirty="0" smtClean="0">
                <a:solidFill>
                  <a:srgbClr val="FFFFFF"/>
                </a:solidFill>
                <a:latin typeface="Arial"/>
              </a:rPr>
              <a:t>seawater </a:t>
            </a:r>
            <a:r>
              <a:rPr lang="en-US" dirty="0">
                <a:solidFill>
                  <a:srgbClr val="FFFFFF"/>
                </a:solidFill>
                <a:latin typeface="Arial"/>
              </a:rPr>
              <a:t>converted to sea level 0.13‰/10 m </a:t>
            </a:r>
          </a:p>
          <a:p>
            <a:pPr algn="ctr"/>
            <a:r>
              <a:rPr lang="en-US" dirty="0">
                <a:solidFill>
                  <a:srgbClr val="FFFFFF"/>
                </a:solidFill>
                <a:latin typeface="Arial"/>
              </a:rPr>
              <a:t>Winnick &amp; Caves (2015)</a:t>
            </a:r>
          </a:p>
          <a:p>
            <a:pPr algn="ctr"/>
            <a:endParaRPr lang="en-US" dirty="0" smtClean="0">
              <a:solidFill>
                <a:srgbClr val="FFFFFF"/>
              </a:solidFill>
              <a:latin typeface="Arial"/>
            </a:endParaRPr>
          </a:p>
          <a:p>
            <a:pPr algn="ctr"/>
            <a:endParaRPr lang="en-US" dirty="0" smtClean="0">
              <a:solidFill>
                <a:srgbClr val="FFFFFF"/>
              </a:solidFill>
              <a:latin typeface="Arial"/>
              <a:cs typeface="Arial" charset="0"/>
            </a:endParaRPr>
          </a:p>
          <a:p>
            <a:pPr algn="ctr"/>
            <a:endParaRPr lang="en-US" dirty="0">
              <a:solidFill>
                <a:srgbClr val="FFFFFF"/>
              </a:solidFill>
              <a:latin typeface="Arial"/>
              <a:cs typeface="Arial" charset="0"/>
            </a:endParaRPr>
          </a:p>
          <a:p>
            <a:pPr algn="ctr"/>
            <a:endParaRPr lang="en-US" dirty="0">
              <a:solidFill>
                <a:srgbClr val="FFFFFF"/>
              </a:solidFill>
              <a:latin typeface="Arial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1" y="762000"/>
            <a:ext cx="4246635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352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Line 12"/>
          <p:cNvSpPr>
            <a:spLocks noChangeShapeType="1"/>
          </p:cNvSpPr>
          <p:nvPr/>
        </p:nvSpPr>
        <p:spPr bwMode="auto">
          <a:xfrm>
            <a:off x="254001" y="685800"/>
            <a:ext cx="11669889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05475" name="Text Box 3"/>
          <p:cNvSpPr txBox="1">
            <a:spLocks noChangeArrowheads="1"/>
          </p:cNvSpPr>
          <p:nvPr/>
        </p:nvSpPr>
        <p:spPr bwMode="auto">
          <a:xfrm>
            <a:off x="1754642" y="50800"/>
            <a:ext cx="8682718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rgbClr val="FFFF00"/>
                </a:solidFill>
              </a:rPr>
              <a:t>A deep sea </a:t>
            </a:r>
            <a:r>
              <a:rPr lang="en-US" sz="3200" dirty="0">
                <a:solidFill>
                  <a:srgbClr val="FFFF00"/>
                </a:solidFill>
                <a:latin typeface="Symbol" charset="0"/>
                <a:cs typeface="Symbol" charset="0"/>
              </a:rPr>
              <a:t>d</a:t>
            </a:r>
            <a:r>
              <a:rPr lang="en-US" sz="3200" baseline="30000" dirty="0">
                <a:solidFill>
                  <a:srgbClr val="FFFF00"/>
                </a:solidFill>
              </a:rPr>
              <a:t>18</a:t>
            </a:r>
            <a:r>
              <a:rPr lang="en-US" sz="3200" dirty="0">
                <a:solidFill>
                  <a:srgbClr val="FFFF00"/>
                </a:solidFill>
              </a:rPr>
              <a:t>O/Mg-Ca based GMSL estimate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05408" y="1523995"/>
            <a:ext cx="99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Arial"/>
                <a:cs typeface="Arial"/>
              </a:rPr>
              <a:t>Permanent  EAIS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999" y="815622"/>
            <a:ext cx="7816783" cy="5943600"/>
          </a:xfrm>
          <a:prstGeom prst="rect">
            <a:avLst/>
          </a:prstGeom>
        </p:spPr>
      </p:pic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4483101" y="4178082"/>
            <a:ext cx="2075688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>
                <a:solidFill>
                  <a:srgbClr val="00004D"/>
                </a:solidFill>
                <a:latin typeface="Arial" charset="0"/>
              </a:rPr>
              <a:t>No </a:t>
            </a:r>
            <a:r>
              <a:rPr lang="en-US" sz="1800" dirty="0" smtClean="0">
                <a:solidFill>
                  <a:srgbClr val="00004D"/>
                </a:solidFill>
                <a:latin typeface="Arial" charset="0"/>
              </a:rPr>
              <a:t>correction for long-term tectonic effects</a:t>
            </a:r>
            <a:endParaRPr lang="en-US" sz="1800" dirty="0">
              <a:solidFill>
                <a:srgbClr val="00004D"/>
              </a:solidFill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95488" y="815622"/>
            <a:ext cx="4071806" cy="5539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GMSL = global mea sea level = “the global mean of the change </a:t>
            </a:r>
            <a:r>
              <a:rPr lang="en-US" sz="2000" dirty="0">
                <a:solidFill>
                  <a:srgbClr val="FFFFFF"/>
                </a:solidFill>
                <a:latin typeface="Symbol" charset="2"/>
                <a:cs typeface="Symbol" charset="2"/>
              </a:rPr>
              <a:t>D</a:t>
            </a:r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H in the thickness (or ‘depth’)” Gregory et al. (2019)</a:t>
            </a:r>
          </a:p>
          <a:p>
            <a:endParaRPr lang="en-US" sz="20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GMSL from δ</a:t>
            </a:r>
            <a:r>
              <a:rPr lang="en-US" sz="2000" baseline="30000" dirty="0" smtClean="0">
                <a:solidFill>
                  <a:srgbClr val="FFFFFF"/>
                </a:solidFill>
                <a:latin typeface="Arial"/>
                <a:cs typeface="Arial"/>
              </a:rPr>
              <a:t>18</a:t>
            </a:r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lang="en-US" sz="2000" baseline="-25000" dirty="0" smtClean="0">
                <a:solidFill>
                  <a:srgbClr val="FFFFFF"/>
                </a:solidFill>
                <a:latin typeface="Arial"/>
                <a:cs typeface="Arial"/>
              </a:rPr>
              <a:t>benthic</a:t>
            </a:r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 splice and </a:t>
            </a:r>
          </a:p>
          <a:p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Mg/Ca temperatures (T)  to solve for δ</a:t>
            </a:r>
            <a:r>
              <a:rPr lang="en-US" sz="2000" baseline="30000" dirty="0" smtClean="0">
                <a:solidFill>
                  <a:srgbClr val="FFFFFF"/>
                </a:solidFill>
                <a:latin typeface="Arial"/>
                <a:cs typeface="Arial"/>
              </a:rPr>
              <a:t>18</a:t>
            </a:r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lang="en-US" sz="2000" baseline="-25000" dirty="0" smtClean="0">
                <a:solidFill>
                  <a:srgbClr val="FFFFFF"/>
                </a:solidFill>
                <a:latin typeface="Arial"/>
                <a:cs typeface="Arial"/>
              </a:rPr>
              <a:t>seawater </a:t>
            </a:r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</a:p>
          <a:p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sz="1600" dirty="0">
                <a:solidFill>
                  <a:srgbClr val="FFFF00"/>
                </a:solidFill>
                <a:latin typeface="Arial"/>
              </a:rPr>
              <a:t>T = 16.1 – 4.64 (δ</a:t>
            </a:r>
            <a:r>
              <a:rPr lang="en-US" sz="1600" baseline="30000" dirty="0">
                <a:solidFill>
                  <a:srgbClr val="FFFF00"/>
                </a:solidFill>
                <a:latin typeface="Arial"/>
              </a:rPr>
              <a:t>18</a:t>
            </a:r>
            <a:r>
              <a:rPr lang="en-US" sz="1600" dirty="0">
                <a:solidFill>
                  <a:srgbClr val="FFFF00"/>
                </a:solidFill>
                <a:latin typeface="Arial"/>
              </a:rPr>
              <a:t>O</a:t>
            </a:r>
            <a:r>
              <a:rPr lang="en-US" sz="1600" baseline="-25000" dirty="0">
                <a:solidFill>
                  <a:srgbClr val="FFFF00"/>
                </a:solidFill>
                <a:latin typeface="Arial"/>
              </a:rPr>
              <a:t>benthic </a:t>
            </a:r>
            <a:r>
              <a:rPr lang="en-US" sz="1600" dirty="0">
                <a:solidFill>
                  <a:srgbClr val="FFFF00"/>
                </a:solidFill>
                <a:latin typeface="Arial"/>
              </a:rPr>
              <a:t>– δ</a:t>
            </a:r>
            <a:r>
              <a:rPr lang="en-US" sz="1600" baseline="30000" dirty="0">
                <a:solidFill>
                  <a:srgbClr val="FFFF00"/>
                </a:solidFill>
                <a:latin typeface="Arial"/>
              </a:rPr>
              <a:t>18</a:t>
            </a:r>
            <a:r>
              <a:rPr lang="en-US" sz="1600" dirty="0">
                <a:solidFill>
                  <a:srgbClr val="FFFF00"/>
                </a:solidFill>
                <a:latin typeface="Arial"/>
              </a:rPr>
              <a:t>O</a:t>
            </a:r>
            <a:r>
              <a:rPr lang="en-US" sz="1600" baseline="-25000" dirty="0">
                <a:solidFill>
                  <a:srgbClr val="FFFF00"/>
                </a:solidFill>
                <a:latin typeface="Arial"/>
              </a:rPr>
              <a:t>seawater</a:t>
            </a:r>
            <a:r>
              <a:rPr lang="en-US" sz="1600" dirty="0">
                <a:solidFill>
                  <a:srgbClr val="FFFF00"/>
                </a:solidFill>
                <a:latin typeface="Arial"/>
              </a:rPr>
              <a:t>) + 0.09 (δ</a:t>
            </a:r>
            <a:r>
              <a:rPr lang="en-US" sz="1600" baseline="30000" dirty="0">
                <a:solidFill>
                  <a:srgbClr val="FFFF00"/>
                </a:solidFill>
                <a:latin typeface="Arial"/>
              </a:rPr>
              <a:t>18</a:t>
            </a:r>
            <a:r>
              <a:rPr lang="en-US" sz="1600" dirty="0">
                <a:solidFill>
                  <a:srgbClr val="FFFF00"/>
                </a:solidFill>
                <a:latin typeface="Arial"/>
              </a:rPr>
              <a:t>O</a:t>
            </a:r>
            <a:r>
              <a:rPr lang="en-US" sz="1600" baseline="-25000" dirty="0">
                <a:solidFill>
                  <a:srgbClr val="FFFF00"/>
                </a:solidFill>
                <a:latin typeface="Arial"/>
              </a:rPr>
              <a:t>benthic </a:t>
            </a:r>
            <a:r>
              <a:rPr lang="en-US" sz="1600" dirty="0">
                <a:solidFill>
                  <a:srgbClr val="FFFF00"/>
                </a:solidFill>
                <a:latin typeface="Arial"/>
              </a:rPr>
              <a:t>– δ</a:t>
            </a:r>
            <a:r>
              <a:rPr lang="en-US" sz="1600" baseline="30000" dirty="0">
                <a:solidFill>
                  <a:srgbClr val="FFFF00"/>
                </a:solidFill>
                <a:latin typeface="Arial"/>
              </a:rPr>
              <a:t>18</a:t>
            </a:r>
            <a:r>
              <a:rPr lang="en-US" sz="1600" dirty="0">
                <a:solidFill>
                  <a:srgbClr val="FFFF00"/>
                </a:solidFill>
                <a:latin typeface="Arial"/>
              </a:rPr>
              <a:t>O</a:t>
            </a:r>
            <a:r>
              <a:rPr lang="en-US" sz="1600" baseline="-25000" dirty="0">
                <a:solidFill>
                  <a:srgbClr val="FFFF00"/>
                </a:solidFill>
                <a:latin typeface="Arial"/>
              </a:rPr>
              <a:t>seawater</a:t>
            </a:r>
            <a:r>
              <a:rPr lang="en-US" sz="1600" dirty="0">
                <a:solidFill>
                  <a:srgbClr val="FFFF00"/>
                </a:solidFill>
                <a:latin typeface="Arial"/>
              </a:rPr>
              <a:t>)</a:t>
            </a:r>
            <a:r>
              <a:rPr lang="en-US" sz="1600" baseline="30000" dirty="0">
                <a:solidFill>
                  <a:srgbClr val="FFFF00"/>
                </a:solidFill>
                <a:latin typeface="Arial"/>
              </a:rPr>
              <a:t>2</a:t>
            </a:r>
            <a:r>
              <a:rPr lang="en-US" sz="1600" dirty="0">
                <a:solidFill>
                  <a:srgbClr val="FFFF00"/>
                </a:solidFill>
                <a:latin typeface="Arial"/>
              </a:rPr>
              <a:t> </a:t>
            </a:r>
            <a:endParaRPr lang="en-US" sz="1600" dirty="0" smtClean="0">
              <a:solidFill>
                <a:srgbClr val="FFFF00"/>
              </a:solidFill>
              <a:latin typeface="Arial"/>
            </a:endParaRPr>
          </a:p>
          <a:p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sz="1400" dirty="0">
                <a:solidFill>
                  <a:srgbClr val="FFFFFF"/>
                </a:solidFill>
                <a:latin typeface="Symbol" charset="0"/>
                <a:cs typeface="Symbol" charset="0"/>
              </a:rPr>
              <a:t>d</a:t>
            </a:r>
            <a:r>
              <a:rPr lang="en-US" sz="1400" baseline="30000" dirty="0">
                <a:solidFill>
                  <a:srgbClr val="FFFFFF"/>
                </a:solidFill>
                <a:latin typeface="Arial"/>
              </a:rPr>
              <a:t>18</a:t>
            </a:r>
            <a:r>
              <a:rPr lang="en-US" sz="1400" dirty="0">
                <a:solidFill>
                  <a:srgbClr val="FFFFFF"/>
                </a:solidFill>
                <a:latin typeface="Arial"/>
              </a:rPr>
              <a:t>O</a:t>
            </a:r>
            <a:r>
              <a:rPr lang="en-US" sz="1400" baseline="-25000" dirty="0">
                <a:solidFill>
                  <a:srgbClr val="FFFFFF"/>
                </a:solidFill>
                <a:latin typeface="Arial"/>
              </a:rPr>
              <a:t>seawater </a:t>
            </a:r>
            <a:r>
              <a:rPr lang="en-US" sz="1400" dirty="0">
                <a:solidFill>
                  <a:srgbClr val="FFFFFF"/>
                </a:solidFill>
                <a:latin typeface="Arial"/>
              </a:rPr>
              <a:t>converted to sea level 0.13‰/10 m </a:t>
            </a:r>
          </a:p>
          <a:p>
            <a:endParaRPr lang="en-US" sz="16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ice-free line (magenta) drawn 66 m above present, Laurentide line drawn at -50 </a:t>
            </a:r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endParaRPr lang="en-US" sz="16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Each site has a contrasting shade of blue, with the site number indicated on the left column in the corresponding </a:t>
            </a:r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color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352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Line 12"/>
          <p:cNvSpPr>
            <a:spLocks noChangeShapeType="1"/>
          </p:cNvSpPr>
          <p:nvPr/>
        </p:nvSpPr>
        <p:spPr bwMode="auto">
          <a:xfrm>
            <a:off x="254001" y="685800"/>
            <a:ext cx="11669889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05475" name="Text Box 3"/>
          <p:cNvSpPr txBox="1">
            <a:spLocks noChangeArrowheads="1"/>
          </p:cNvSpPr>
          <p:nvPr/>
        </p:nvSpPr>
        <p:spPr bwMode="auto">
          <a:xfrm>
            <a:off x="1678905" y="50800"/>
            <a:ext cx="8834202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rgbClr val="FFFF00"/>
                </a:solidFill>
              </a:rPr>
              <a:t>A deep sea </a:t>
            </a:r>
            <a:r>
              <a:rPr lang="en-US" sz="3200" dirty="0">
                <a:solidFill>
                  <a:srgbClr val="FFFF00"/>
                </a:solidFill>
                <a:latin typeface="Symbol" charset="0"/>
                <a:cs typeface="Symbol" charset="0"/>
              </a:rPr>
              <a:t>d</a:t>
            </a:r>
            <a:r>
              <a:rPr lang="en-US" sz="3200" baseline="30000" dirty="0">
                <a:solidFill>
                  <a:srgbClr val="FFFF00"/>
                </a:solidFill>
              </a:rPr>
              <a:t>18</a:t>
            </a:r>
            <a:r>
              <a:rPr lang="en-US" sz="3200" dirty="0">
                <a:solidFill>
                  <a:srgbClr val="FFFF00"/>
                </a:solidFill>
              </a:rPr>
              <a:t>O/Mg-Ca estimates on Myr scale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05408" y="1523995"/>
            <a:ext cx="99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Arial"/>
                <a:cs typeface="Arial"/>
              </a:rPr>
              <a:t>Permanent  EAIS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854" y="801512"/>
            <a:ext cx="7085309" cy="5943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08332" y="857955"/>
            <a:ext cx="4783668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 GMSL estimates shown on left were smoothed (right panel) by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interpolating to 20 kyr intervals and using a 49-point Gaussian convolution filter, removing periods shorter than 490 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kyr</a:t>
            </a:r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585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Custom 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3F8DA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dirty="0" smtClean="0">
            <a:solidFill>
              <a:srgbClr val="FFFFFF"/>
            </a:solidFill>
            <a:latin typeface="Arial"/>
            <a:cs typeface="Arial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14808</TotalTime>
  <Words>2588</Words>
  <Application>Microsoft Macintosh PowerPoint</Application>
  <PresentationFormat>Custom</PresentationFormat>
  <Paragraphs>306</Paragraphs>
  <Slides>29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</vt:vector>
  </TitlesOfParts>
  <Company>Rutgers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 Miller</dc:creator>
  <cp:lastModifiedBy>Ken Miller</cp:lastModifiedBy>
  <cp:revision>178</cp:revision>
  <cp:lastPrinted>2020-04-29T18:02:26Z</cp:lastPrinted>
  <dcterms:created xsi:type="dcterms:W3CDTF">2017-04-15T23:01:20Z</dcterms:created>
  <dcterms:modified xsi:type="dcterms:W3CDTF">2020-04-30T12:58:17Z</dcterms:modified>
</cp:coreProperties>
</file>