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0" r:id="rId4"/>
    <p:sldId id="293" r:id="rId5"/>
    <p:sldId id="264" r:id="rId6"/>
    <p:sldId id="295" r:id="rId7"/>
    <p:sldId id="296" r:id="rId8"/>
    <p:sldId id="302" r:id="rId9"/>
    <p:sldId id="303" r:id="rId10"/>
    <p:sldId id="298" r:id="rId11"/>
    <p:sldId id="300" r:id="rId12"/>
    <p:sldId id="299" r:id="rId13"/>
    <p:sldId id="304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FB25"/>
    <a:srgbClr val="FF8601"/>
    <a:srgbClr val="C3D2EC"/>
    <a:srgbClr val="5D4599"/>
    <a:srgbClr val="5F4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4" autoAdjust="0"/>
    <p:restoredTop sz="94249" autoAdjust="0"/>
  </p:normalViewPr>
  <p:slideViewPr>
    <p:cSldViewPr snapToGrid="0">
      <p:cViewPr>
        <p:scale>
          <a:sx n="80" d="100"/>
          <a:sy n="80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l%20mio%20Drive\SILVIA\1prova_29mag19_50e50\Graifici_prove290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l%20mio%20Drive\SILVIA\1prova_29mag19_50e50\Graifici_prove290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0" baseline="0" dirty="0">
                <a:solidFill>
                  <a:schemeClr val="tx1"/>
                </a:solidFill>
              </a:rPr>
              <a:t>LONGITUDINAL VELOCITIES </a:t>
            </a:r>
            <a:endParaRPr lang="en-US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8657542354535198"/>
          <c:y val="3.9457616192534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117081213533341"/>
          <c:y val="0.12388895360933523"/>
          <c:w val="0.76237798640080301"/>
          <c:h val="0.76222071938450975"/>
        </c:manualLayout>
      </c:layout>
      <c:scatterChart>
        <c:scatterStyle val="lineMarker"/>
        <c:varyColors val="0"/>
        <c:ser>
          <c:idx val="0"/>
          <c:order val="0"/>
          <c:tx>
            <c:v>SMALL PARTICLES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grafici_900_frame!$B$9:$B$41</c:f>
              <c:numCache>
                <c:formatCode>General</c:formatCode>
                <c:ptCount val="33"/>
                <c:pt idx="0">
                  <c:v>0.59350000000000003</c:v>
                </c:pt>
                <c:pt idx="1">
                  <c:v>0.44850000000000001</c:v>
                </c:pt>
                <c:pt idx="2">
                  <c:v>0.32929999999999998</c:v>
                </c:pt>
                <c:pt idx="3">
                  <c:v>0.2475</c:v>
                </c:pt>
                <c:pt idx="4">
                  <c:v>0.1857</c:v>
                </c:pt>
                <c:pt idx="5">
                  <c:v>0.13900000000000001</c:v>
                </c:pt>
                <c:pt idx="6">
                  <c:v>0.10249999999999999</c:v>
                </c:pt>
                <c:pt idx="7">
                  <c:v>7.3099999999999998E-2</c:v>
                </c:pt>
                <c:pt idx="8">
                  <c:v>5.3100000000000001E-2</c:v>
                </c:pt>
                <c:pt idx="9">
                  <c:v>3.6499999999999998E-2</c:v>
                </c:pt>
                <c:pt idx="10">
                  <c:v>2.12E-2</c:v>
                </c:pt>
                <c:pt idx="11">
                  <c:v>7.6E-3</c:v>
                </c:pt>
                <c:pt idx="12">
                  <c:v>2.2000000000000001E-3</c:v>
                </c:pt>
                <c:pt idx="13">
                  <c:v>6.9999999999999999E-4</c:v>
                </c:pt>
                <c:pt idx="14">
                  <c:v>2.0000000000000001E-4</c:v>
                </c:pt>
                <c:pt idx="15" formatCode="0.00E+00">
                  <c:v>0</c:v>
                </c:pt>
                <c:pt idx="16" formatCode="0.00E+00">
                  <c:v>0</c:v>
                </c:pt>
                <c:pt idx="17" formatCode="0.00E+00">
                  <c:v>0</c:v>
                </c:pt>
                <c:pt idx="18" formatCode="0.00E+00">
                  <c:v>0</c:v>
                </c:pt>
                <c:pt idx="19" formatCode="0.00E+00">
                  <c:v>0</c:v>
                </c:pt>
                <c:pt idx="20" formatCode="0.00E+00">
                  <c:v>0</c:v>
                </c:pt>
                <c:pt idx="21" formatCode="0.00E+00">
                  <c:v>0</c:v>
                </c:pt>
                <c:pt idx="22" formatCode="0.00E+00">
                  <c:v>0</c:v>
                </c:pt>
                <c:pt idx="23" formatCode="0.00E+00">
                  <c:v>0</c:v>
                </c:pt>
                <c:pt idx="24" formatCode="0.00E+00">
                  <c:v>0</c:v>
                </c:pt>
                <c:pt idx="25" formatCode="0.00E+00">
                  <c:v>0</c:v>
                </c:pt>
                <c:pt idx="26" formatCode="0.00E+00">
                  <c:v>0</c:v>
                </c:pt>
                <c:pt idx="27" formatCode="0.00E+00">
                  <c:v>0</c:v>
                </c:pt>
                <c:pt idx="28" formatCode="0.00E+00">
                  <c:v>0</c:v>
                </c:pt>
                <c:pt idx="29" formatCode="0.00E+00">
                  <c:v>0</c:v>
                </c:pt>
                <c:pt idx="30" formatCode="0.00E+00">
                  <c:v>0</c:v>
                </c:pt>
                <c:pt idx="31" formatCode="0.00E+00">
                  <c:v>0</c:v>
                </c:pt>
                <c:pt idx="32" formatCode="0.00E+00">
                  <c:v>0</c:v>
                </c:pt>
              </c:numCache>
            </c:numRef>
          </c:xVal>
          <c:yVal>
            <c:numRef>
              <c:f>grafici_900_frame!$A$9:$A$41</c:f>
              <c:numCache>
                <c:formatCode>General</c:formatCode>
                <c:ptCount val="33"/>
                <c:pt idx="0">
                  <c:v>6.88E-2</c:v>
                </c:pt>
                <c:pt idx="1">
                  <c:v>6.6699999999999995E-2</c:v>
                </c:pt>
                <c:pt idx="2">
                  <c:v>6.4699999999999994E-2</c:v>
                </c:pt>
                <c:pt idx="3">
                  <c:v>6.2600000000000003E-2</c:v>
                </c:pt>
                <c:pt idx="4">
                  <c:v>6.0499999999999998E-2</c:v>
                </c:pt>
                <c:pt idx="5">
                  <c:v>5.8400000000000001E-2</c:v>
                </c:pt>
                <c:pt idx="6">
                  <c:v>5.6300000000000003E-2</c:v>
                </c:pt>
                <c:pt idx="7">
                  <c:v>5.4300000000000001E-2</c:v>
                </c:pt>
                <c:pt idx="8">
                  <c:v>5.2200000000000003E-2</c:v>
                </c:pt>
                <c:pt idx="9">
                  <c:v>5.0099999999999999E-2</c:v>
                </c:pt>
                <c:pt idx="10">
                  <c:v>4.8000000000000001E-2</c:v>
                </c:pt>
                <c:pt idx="11">
                  <c:v>4.5900000000000003E-2</c:v>
                </c:pt>
                <c:pt idx="12">
                  <c:v>4.3900000000000002E-2</c:v>
                </c:pt>
                <c:pt idx="13">
                  <c:v>4.1799999999999997E-2</c:v>
                </c:pt>
                <c:pt idx="14">
                  <c:v>3.9699999999999999E-2</c:v>
                </c:pt>
                <c:pt idx="15">
                  <c:v>3.7600000000000001E-2</c:v>
                </c:pt>
                <c:pt idx="16">
                  <c:v>3.5499999999999997E-2</c:v>
                </c:pt>
                <c:pt idx="17">
                  <c:v>3.3500000000000002E-2</c:v>
                </c:pt>
                <c:pt idx="18">
                  <c:v>3.1399999999999997E-2</c:v>
                </c:pt>
                <c:pt idx="19">
                  <c:v>2.93E-2</c:v>
                </c:pt>
                <c:pt idx="20">
                  <c:v>2.7199999999999998E-2</c:v>
                </c:pt>
                <c:pt idx="21">
                  <c:v>2.5100000000000001E-2</c:v>
                </c:pt>
                <c:pt idx="22">
                  <c:v>2.3099999999999999E-2</c:v>
                </c:pt>
                <c:pt idx="23">
                  <c:v>2.1000000000000001E-2</c:v>
                </c:pt>
                <c:pt idx="24">
                  <c:v>1.89E-2</c:v>
                </c:pt>
                <c:pt idx="25">
                  <c:v>1.6799999999999999E-2</c:v>
                </c:pt>
                <c:pt idx="26">
                  <c:v>1.47E-2</c:v>
                </c:pt>
                <c:pt idx="27">
                  <c:v>1.2699999999999999E-2</c:v>
                </c:pt>
                <c:pt idx="28">
                  <c:v>1.06E-2</c:v>
                </c:pt>
                <c:pt idx="29">
                  <c:v>8.5000000000000006E-3</c:v>
                </c:pt>
                <c:pt idx="30">
                  <c:v>6.4000000000000003E-3</c:v>
                </c:pt>
                <c:pt idx="31">
                  <c:v>4.3E-3</c:v>
                </c:pt>
                <c:pt idx="3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6B7-4E54-AA41-7B88F5E63F4C}"/>
            </c:ext>
          </c:extLst>
        </c:ser>
        <c:ser>
          <c:idx val="1"/>
          <c:order val="1"/>
          <c:tx>
            <c:v>LARGE PARTICLES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grafici_900_frame!$D$9:$D$41</c:f>
              <c:numCache>
                <c:formatCode>General</c:formatCode>
                <c:ptCount val="33"/>
                <c:pt idx="0">
                  <c:v>0.59199999999999997</c:v>
                </c:pt>
                <c:pt idx="1">
                  <c:v>0.43840000000000001</c:v>
                </c:pt>
                <c:pt idx="2">
                  <c:v>0.3291</c:v>
                </c:pt>
                <c:pt idx="3">
                  <c:v>0.24610000000000001</c:v>
                </c:pt>
                <c:pt idx="4">
                  <c:v>0.187</c:v>
                </c:pt>
                <c:pt idx="5">
                  <c:v>0.1406</c:v>
                </c:pt>
                <c:pt idx="6">
                  <c:v>0.10199999999999999</c:v>
                </c:pt>
                <c:pt idx="7">
                  <c:v>7.5399999999999995E-2</c:v>
                </c:pt>
                <c:pt idx="8">
                  <c:v>5.3499999999999999E-2</c:v>
                </c:pt>
                <c:pt idx="9">
                  <c:v>4.0300000000000002E-2</c:v>
                </c:pt>
                <c:pt idx="10">
                  <c:v>2.46E-2</c:v>
                </c:pt>
                <c:pt idx="11">
                  <c:v>7.1999999999999998E-3</c:v>
                </c:pt>
                <c:pt idx="12">
                  <c:v>2.3E-3</c:v>
                </c:pt>
                <c:pt idx="13">
                  <c:v>8.9999999999999998E-4</c:v>
                </c:pt>
                <c:pt idx="14">
                  <c:v>2.9999999999999997E-4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xVal>
          <c:yVal>
            <c:numRef>
              <c:f>grafici_900_frame!$A$9:$A$41</c:f>
              <c:numCache>
                <c:formatCode>General</c:formatCode>
                <c:ptCount val="33"/>
                <c:pt idx="0">
                  <c:v>6.88E-2</c:v>
                </c:pt>
                <c:pt idx="1">
                  <c:v>6.6699999999999995E-2</c:v>
                </c:pt>
                <c:pt idx="2">
                  <c:v>6.4699999999999994E-2</c:v>
                </c:pt>
                <c:pt idx="3">
                  <c:v>6.2600000000000003E-2</c:v>
                </c:pt>
                <c:pt idx="4">
                  <c:v>6.0499999999999998E-2</c:v>
                </c:pt>
                <c:pt idx="5">
                  <c:v>5.8400000000000001E-2</c:v>
                </c:pt>
                <c:pt idx="6">
                  <c:v>5.6300000000000003E-2</c:v>
                </c:pt>
                <c:pt idx="7">
                  <c:v>5.4300000000000001E-2</c:v>
                </c:pt>
                <c:pt idx="8">
                  <c:v>5.2200000000000003E-2</c:v>
                </c:pt>
                <c:pt idx="9">
                  <c:v>5.0099999999999999E-2</c:v>
                </c:pt>
                <c:pt idx="10">
                  <c:v>4.8000000000000001E-2</c:v>
                </c:pt>
                <c:pt idx="11">
                  <c:v>4.5900000000000003E-2</c:v>
                </c:pt>
                <c:pt idx="12">
                  <c:v>4.3900000000000002E-2</c:v>
                </c:pt>
                <c:pt idx="13">
                  <c:v>4.1799999999999997E-2</c:v>
                </c:pt>
                <c:pt idx="14">
                  <c:v>3.9699999999999999E-2</c:v>
                </c:pt>
                <c:pt idx="15">
                  <c:v>3.7600000000000001E-2</c:v>
                </c:pt>
                <c:pt idx="16">
                  <c:v>3.5499999999999997E-2</c:v>
                </c:pt>
                <c:pt idx="17">
                  <c:v>3.3500000000000002E-2</c:v>
                </c:pt>
                <c:pt idx="18">
                  <c:v>3.1399999999999997E-2</c:v>
                </c:pt>
                <c:pt idx="19">
                  <c:v>2.93E-2</c:v>
                </c:pt>
                <c:pt idx="20">
                  <c:v>2.7199999999999998E-2</c:v>
                </c:pt>
                <c:pt idx="21">
                  <c:v>2.5100000000000001E-2</c:v>
                </c:pt>
                <c:pt idx="22">
                  <c:v>2.3099999999999999E-2</c:v>
                </c:pt>
                <c:pt idx="23">
                  <c:v>2.1000000000000001E-2</c:v>
                </c:pt>
                <c:pt idx="24">
                  <c:v>1.89E-2</c:v>
                </c:pt>
                <c:pt idx="25">
                  <c:v>1.6799999999999999E-2</c:v>
                </c:pt>
                <c:pt idx="26">
                  <c:v>1.47E-2</c:v>
                </c:pt>
                <c:pt idx="27">
                  <c:v>1.2699999999999999E-2</c:v>
                </c:pt>
                <c:pt idx="28">
                  <c:v>1.06E-2</c:v>
                </c:pt>
                <c:pt idx="29">
                  <c:v>8.5000000000000006E-3</c:v>
                </c:pt>
                <c:pt idx="30">
                  <c:v>6.4000000000000003E-3</c:v>
                </c:pt>
                <c:pt idx="31">
                  <c:v>4.3E-3</c:v>
                </c:pt>
                <c:pt idx="3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6B7-4E54-AA41-7B88F5E63F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9231983"/>
        <c:axId val="1009236975"/>
      </c:scatterChart>
      <c:valAx>
        <c:axId val="100923198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chemeClr val="tx1"/>
                    </a:solidFill>
                  </a:rPr>
                  <a:t>v</a:t>
                </a:r>
                <a:r>
                  <a:rPr lang="en-US" sz="1600" baseline="0" dirty="0">
                    <a:solidFill>
                      <a:schemeClr val="tx1"/>
                    </a:solidFill>
                  </a:rPr>
                  <a:t> [m/s]</a:t>
                </a:r>
                <a:endParaRPr lang="en-US" sz="16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247001973892105"/>
              <c:y val="0.939030299962520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236975"/>
        <c:crosses val="autoZero"/>
        <c:crossBetween val="midCat"/>
      </c:valAx>
      <c:valAx>
        <c:axId val="1009236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>
                    <a:solidFill>
                      <a:schemeClr val="tx1"/>
                    </a:solidFill>
                  </a:rPr>
                  <a:t>y</a:t>
                </a:r>
                <a:r>
                  <a:rPr lang="en-US" sz="1300" baseline="0" dirty="0">
                    <a:solidFill>
                      <a:schemeClr val="tx1"/>
                    </a:solidFill>
                  </a:rPr>
                  <a:t> [m]</a:t>
                </a:r>
                <a:endParaRPr lang="en-US" sz="13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231983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53411613425592452"/>
          <c:y val="0.75627975460488039"/>
          <c:w val="0.40049455414708818"/>
          <c:h val="0.107897813321502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CONCENTRATION</a:t>
            </a:r>
          </a:p>
        </c:rich>
      </c:tx>
      <c:layout>
        <c:manualLayout>
          <c:xMode val="edge"/>
          <c:yMode val="edge"/>
          <c:x val="0.3552846054610666"/>
          <c:y val="7.39087170268561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621331445948617"/>
          <c:y val="0.1564703127155051"/>
          <c:w val="0.76700645589537808"/>
          <c:h val="0.74125407950467026"/>
        </c:manualLayout>
      </c:layout>
      <c:scatterChart>
        <c:scatterStyle val="smoothMarker"/>
        <c:varyColors val="0"/>
        <c:ser>
          <c:idx val="0"/>
          <c:order val="0"/>
          <c:tx>
            <c:v>small_particles</c:v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squar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grafici_900_frame!$F$9:$F$41</c:f>
              <c:numCache>
                <c:formatCode>General</c:formatCode>
                <c:ptCount val="33"/>
                <c:pt idx="0">
                  <c:v>0</c:v>
                </c:pt>
                <c:pt idx="1">
                  <c:v>8.9999999999999998E-4</c:v>
                </c:pt>
                <c:pt idx="2">
                  <c:v>4.7000000000000002E-3</c:v>
                </c:pt>
                <c:pt idx="3">
                  <c:v>8.2000000000000007E-3</c:v>
                </c:pt>
                <c:pt idx="4">
                  <c:v>2.6100000000000002E-2</c:v>
                </c:pt>
                <c:pt idx="5">
                  <c:v>6.9099999999999995E-2</c:v>
                </c:pt>
                <c:pt idx="6">
                  <c:v>5.0599999999999999E-2</c:v>
                </c:pt>
                <c:pt idx="7">
                  <c:v>2.1000000000000001E-2</c:v>
                </c:pt>
                <c:pt idx="8">
                  <c:v>2.9899999999999999E-2</c:v>
                </c:pt>
                <c:pt idx="9">
                  <c:v>7.6100000000000001E-2</c:v>
                </c:pt>
                <c:pt idx="10">
                  <c:v>0.29759999999999998</c:v>
                </c:pt>
                <c:pt idx="11">
                  <c:v>0.3851</c:v>
                </c:pt>
                <c:pt idx="12">
                  <c:v>0.34420000000000001</c:v>
                </c:pt>
                <c:pt idx="13">
                  <c:v>0.314</c:v>
                </c:pt>
                <c:pt idx="14">
                  <c:v>0.28310000000000002</c:v>
                </c:pt>
                <c:pt idx="15">
                  <c:v>0.23130000000000001</c:v>
                </c:pt>
                <c:pt idx="16">
                  <c:v>0.252</c:v>
                </c:pt>
                <c:pt idx="17">
                  <c:v>0.2034</c:v>
                </c:pt>
                <c:pt idx="18">
                  <c:v>0.24809999999999999</c:v>
                </c:pt>
                <c:pt idx="19">
                  <c:v>0.23719999999999999</c:v>
                </c:pt>
                <c:pt idx="20">
                  <c:v>0.29580000000000001</c:v>
                </c:pt>
                <c:pt idx="21">
                  <c:v>0.2737</c:v>
                </c:pt>
                <c:pt idx="22">
                  <c:v>0.2482</c:v>
                </c:pt>
                <c:pt idx="23">
                  <c:v>0.30690000000000001</c:v>
                </c:pt>
                <c:pt idx="24">
                  <c:v>0.33029999999999998</c:v>
                </c:pt>
                <c:pt idx="25">
                  <c:v>0.25230000000000002</c:v>
                </c:pt>
                <c:pt idx="26">
                  <c:v>0.34820000000000001</c:v>
                </c:pt>
                <c:pt idx="27">
                  <c:v>0.37109999999999999</c:v>
                </c:pt>
                <c:pt idx="28">
                  <c:v>0.35199999999999998</c:v>
                </c:pt>
                <c:pt idx="29">
                  <c:v>0.35199999999999998</c:v>
                </c:pt>
                <c:pt idx="30">
                  <c:v>0.35299999999999998</c:v>
                </c:pt>
                <c:pt idx="31">
                  <c:v>0.36</c:v>
                </c:pt>
                <c:pt idx="32">
                  <c:v>0.37</c:v>
                </c:pt>
              </c:numCache>
            </c:numRef>
          </c:xVal>
          <c:yVal>
            <c:numRef>
              <c:f>grafici_900_frame!$A$9:$A$41</c:f>
              <c:numCache>
                <c:formatCode>General</c:formatCode>
                <c:ptCount val="33"/>
                <c:pt idx="0">
                  <c:v>6.88E-2</c:v>
                </c:pt>
                <c:pt idx="1">
                  <c:v>6.6699999999999995E-2</c:v>
                </c:pt>
                <c:pt idx="2">
                  <c:v>6.4699999999999994E-2</c:v>
                </c:pt>
                <c:pt idx="3">
                  <c:v>6.2600000000000003E-2</c:v>
                </c:pt>
                <c:pt idx="4">
                  <c:v>6.0499999999999998E-2</c:v>
                </c:pt>
                <c:pt idx="5">
                  <c:v>5.8400000000000001E-2</c:v>
                </c:pt>
                <c:pt idx="6">
                  <c:v>5.6300000000000003E-2</c:v>
                </c:pt>
                <c:pt idx="7">
                  <c:v>5.4300000000000001E-2</c:v>
                </c:pt>
                <c:pt idx="8">
                  <c:v>5.2200000000000003E-2</c:v>
                </c:pt>
                <c:pt idx="9">
                  <c:v>5.0099999999999999E-2</c:v>
                </c:pt>
                <c:pt idx="10">
                  <c:v>4.8000000000000001E-2</c:v>
                </c:pt>
                <c:pt idx="11">
                  <c:v>4.5900000000000003E-2</c:v>
                </c:pt>
                <c:pt idx="12">
                  <c:v>4.3900000000000002E-2</c:v>
                </c:pt>
                <c:pt idx="13">
                  <c:v>4.1799999999999997E-2</c:v>
                </c:pt>
                <c:pt idx="14">
                  <c:v>3.9699999999999999E-2</c:v>
                </c:pt>
                <c:pt idx="15">
                  <c:v>3.7600000000000001E-2</c:v>
                </c:pt>
                <c:pt idx="16">
                  <c:v>3.5499999999999997E-2</c:v>
                </c:pt>
                <c:pt idx="17">
                  <c:v>3.3500000000000002E-2</c:v>
                </c:pt>
                <c:pt idx="18">
                  <c:v>3.1399999999999997E-2</c:v>
                </c:pt>
                <c:pt idx="19">
                  <c:v>2.93E-2</c:v>
                </c:pt>
                <c:pt idx="20">
                  <c:v>2.7199999999999998E-2</c:v>
                </c:pt>
                <c:pt idx="21">
                  <c:v>2.5100000000000001E-2</c:v>
                </c:pt>
                <c:pt idx="22">
                  <c:v>2.3099999999999999E-2</c:v>
                </c:pt>
                <c:pt idx="23">
                  <c:v>2.1000000000000001E-2</c:v>
                </c:pt>
                <c:pt idx="24">
                  <c:v>1.89E-2</c:v>
                </c:pt>
                <c:pt idx="25">
                  <c:v>1.6799999999999999E-2</c:v>
                </c:pt>
                <c:pt idx="26">
                  <c:v>1.47E-2</c:v>
                </c:pt>
                <c:pt idx="27">
                  <c:v>1.2699999999999999E-2</c:v>
                </c:pt>
                <c:pt idx="28">
                  <c:v>1.06E-2</c:v>
                </c:pt>
                <c:pt idx="29">
                  <c:v>8.5000000000000006E-3</c:v>
                </c:pt>
                <c:pt idx="30">
                  <c:v>6.4000000000000003E-3</c:v>
                </c:pt>
                <c:pt idx="31">
                  <c:v>4.3E-3</c:v>
                </c:pt>
                <c:pt idx="3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8A5-461F-8A88-5BF66E767C1D}"/>
            </c:ext>
          </c:extLst>
        </c:ser>
        <c:ser>
          <c:idx val="1"/>
          <c:order val="1"/>
          <c:tx>
            <c:v>large_particles</c:v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triangle"/>
            <c:size val="8"/>
            <c:spPr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</a:ln>
              <a:effectLst/>
            </c:spPr>
          </c:marker>
          <c:xVal>
            <c:numRef>
              <c:f>grafici_900_frame!$G$9:$G$41</c:f>
              <c:numCache>
                <c:formatCode>General</c:formatCode>
                <c:ptCount val="33"/>
                <c:pt idx="0">
                  <c:v>0.77969999999999995</c:v>
                </c:pt>
                <c:pt idx="1">
                  <c:v>0.66849999999999998</c:v>
                </c:pt>
                <c:pt idx="2">
                  <c:v>0.68169999999999997</c:v>
                </c:pt>
                <c:pt idx="3">
                  <c:v>0.73270000000000002</c:v>
                </c:pt>
                <c:pt idx="4">
                  <c:v>0.7278</c:v>
                </c:pt>
                <c:pt idx="5">
                  <c:v>0.68899999999999995</c:v>
                </c:pt>
                <c:pt idx="6">
                  <c:v>0.78149999999999997</c:v>
                </c:pt>
                <c:pt idx="7">
                  <c:v>0.75239999999999996</c:v>
                </c:pt>
                <c:pt idx="8">
                  <c:v>0.6895</c:v>
                </c:pt>
                <c:pt idx="9">
                  <c:v>0.36159999999999998</c:v>
                </c:pt>
                <c:pt idx="10">
                  <c:v>3.4099999999999998E-2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7.9000000000000008E-3</c:v>
                </c:pt>
                <c:pt idx="18">
                  <c:v>0</c:v>
                </c:pt>
                <c:pt idx="19">
                  <c:v>0</c:v>
                </c:pt>
                <c:pt idx="20">
                  <c:v>9.7999999999999997E-3</c:v>
                </c:pt>
                <c:pt idx="21">
                  <c:v>4.0000000000000002E-4</c:v>
                </c:pt>
                <c:pt idx="22">
                  <c:v>4.5999999999999999E-3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xVal>
          <c:yVal>
            <c:numRef>
              <c:f>grafici_900_frame!$A$9:$A$41</c:f>
              <c:numCache>
                <c:formatCode>General</c:formatCode>
                <c:ptCount val="33"/>
                <c:pt idx="0">
                  <c:v>6.88E-2</c:v>
                </c:pt>
                <c:pt idx="1">
                  <c:v>6.6699999999999995E-2</c:v>
                </c:pt>
                <c:pt idx="2">
                  <c:v>6.4699999999999994E-2</c:v>
                </c:pt>
                <c:pt idx="3">
                  <c:v>6.2600000000000003E-2</c:v>
                </c:pt>
                <c:pt idx="4">
                  <c:v>6.0499999999999998E-2</c:v>
                </c:pt>
                <c:pt idx="5">
                  <c:v>5.8400000000000001E-2</c:v>
                </c:pt>
                <c:pt idx="6">
                  <c:v>5.6300000000000003E-2</c:v>
                </c:pt>
                <c:pt idx="7">
                  <c:v>5.4300000000000001E-2</c:v>
                </c:pt>
                <c:pt idx="8">
                  <c:v>5.2200000000000003E-2</c:v>
                </c:pt>
                <c:pt idx="9">
                  <c:v>5.0099999999999999E-2</c:v>
                </c:pt>
                <c:pt idx="10">
                  <c:v>4.8000000000000001E-2</c:v>
                </c:pt>
                <c:pt idx="11">
                  <c:v>4.5900000000000003E-2</c:v>
                </c:pt>
                <c:pt idx="12">
                  <c:v>4.3900000000000002E-2</c:v>
                </c:pt>
                <c:pt idx="13">
                  <c:v>4.1799999999999997E-2</c:v>
                </c:pt>
                <c:pt idx="14">
                  <c:v>3.9699999999999999E-2</c:v>
                </c:pt>
                <c:pt idx="15">
                  <c:v>3.7600000000000001E-2</c:v>
                </c:pt>
                <c:pt idx="16">
                  <c:v>3.5499999999999997E-2</c:v>
                </c:pt>
                <c:pt idx="17">
                  <c:v>3.3500000000000002E-2</c:v>
                </c:pt>
                <c:pt idx="18">
                  <c:v>3.1399999999999997E-2</c:v>
                </c:pt>
                <c:pt idx="19">
                  <c:v>2.93E-2</c:v>
                </c:pt>
                <c:pt idx="20">
                  <c:v>2.7199999999999998E-2</c:v>
                </c:pt>
                <c:pt idx="21">
                  <c:v>2.5100000000000001E-2</c:v>
                </c:pt>
                <c:pt idx="22">
                  <c:v>2.3099999999999999E-2</c:v>
                </c:pt>
                <c:pt idx="23">
                  <c:v>2.1000000000000001E-2</c:v>
                </c:pt>
                <c:pt idx="24">
                  <c:v>1.89E-2</c:v>
                </c:pt>
                <c:pt idx="25">
                  <c:v>1.6799999999999999E-2</c:v>
                </c:pt>
                <c:pt idx="26">
                  <c:v>1.47E-2</c:v>
                </c:pt>
                <c:pt idx="27">
                  <c:v>1.2699999999999999E-2</c:v>
                </c:pt>
                <c:pt idx="28">
                  <c:v>1.06E-2</c:v>
                </c:pt>
                <c:pt idx="29">
                  <c:v>8.5000000000000006E-3</c:v>
                </c:pt>
                <c:pt idx="30">
                  <c:v>6.4000000000000003E-3</c:v>
                </c:pt>
                <c:pt idx="31">
                  <c:v>4.3E-3</c:v>
                </c:pt>
                <c:pt idx="3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8A5-461F-8A88-5BF66E767C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4193215"/>
        <c:axId val="1974201951"/>
      </c:scatterChart>
      <c:valAx>
        <c:axId val="1974193215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chemeClr val="tx1"/>
                    </a:solidFill>
                  </a:rPr>
                  <a:t>c</a:t>
                </a:r>
                <a:r>
                  <a:rPr lang="en-US" sz="1600" baseline="0" dirty="0">
                    <a:solidFill>
                      <a:schemeClr val="tx1"/>
                    </a:solidFill>
                  </a:rPr>
                  <a:t> [-]</a:t>
                </a:r>
                <a:endParaRPr lang="en-US" sz="16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3617530684996692"/>
              <c:y val="0.950458669614781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4201951"/>
        <c:crosses val="autoZero"/>
        <c:crossBetween val="midCat"/>
      </c:valAx>
      <c:valAx>
        <c:axId val="1974201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dirty="0">
                    <a:solidFill>
                      <a:schemeClr val="tx1"/>
                    </a:solidFill>
                  </a:rPr>
                  <a:t>y</a:t>
                </a:r>
                <a:r>
                  <a:rPr lang="en-US" sz="1300" baseline="0" dirty="0">
                    <a:solidFill>
                      <a:schemeClr val="tx1"/>
                    </a:solidFill>
                  </a:rPr>
                  <a:t> [m]</a:t>
                </a:r>
                <a:endParaRPr lang="en-US" sz="13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4193215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0" dirty="0">
                <a:effectLst/>
              </a:rPr>
              <a:t>GRANULAR</a:t>
            </a:r>
            <a:r>
              <a:rPr lang="en-US" sz="1400" b="0" baseline="0" dirty="0">
                <a:effectLst/>
              </a:rPr>
              <a:t> TEMPERATURE</a:t>
            </a:r>
            <a:endParaRPr lang="en-US" sz="1400" b="0" dirty="0">
              <a:effectLst/>
            </a:endParaRPr>
          </a:p>
        </c:rich>
      </c:tx>
      <c:layout>
        <c:manualLayout>
          <c:xMode val="edge"/>
          <c:yMode val="edge"/>
          <c:x val="0.28959609167411426"/>
          <c:y val="8.75596425942210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15485551710144"/>
          <c:y val="0.156997299445753"/>
          <c:w val="0.78285478933867558"/>
          <c:h val="0.74492692240013758"/>
        </c:manualLayout>
      </c:layout>
      <c:scatterChart>
        <c:scatterStyle val="smoothMarker"/>
        <c:varyColors val="0"/>
        <c:ser>
          <c:idx val="0"/>
          <c:order val="0"/>
          <c:tx>
            <c:v>SMALL PARTICLES</c:v>
          </c:tx>
          <c:spPr>
            <a:ln w="1905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squar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grafici_900_frame!$H$9:$H$41</c:f>
              <c:numCache>
                <c:formatCode>General</c:formatCode>
                <c:ptCount val="33"/>
                <c:pt idx="0">
                  <c:v>155.55330000000001</c:v>
                </c:pt>
                <c:pt idx="1">
                  <c:v>81.050600000000003</c:v>
                </c:pt>
                <c:pt idx="2">
                  <c:v>54.7453</c:v>
                </c:pt>
                <c:pt idx="3">
                  <c:v>38.729700000000001</c:v>
                </c:pt>
                <c:pt idx="4">
                  <c:v>27.231999999999999</c:v>
                </c:pt>
                <c:pt idx="5">
                  <c:v>18.759499999999999</c:v>
                </c:pt>
                <c:pt idx="6">
                  <c:v>21.7455</c:v>
                </c:pt>
                <c:pt idx="7">
                  <c:v>15.107799999999999</c:v>
                </c:pt>
                <c:pt idx="8">
                  <c:v>8.4077000000000002</c:v>
                </c:pt>
                <c:pt idx="9">
                  <c:v>2.2164999999999999</c:v>
                </c:pt>
                <c:pt idx="10">
                  <c:v>1.0448999999999999</c:v>
                </c:pt>
                <c:pt idx="11">
                  <c:v>0.33710000000000001</c:v>
                </c:pt>
                <c:pt idx="12">
                  <c:v>6.1899999999999997E-2</c:v>
                </c:pt>
                <c:pt idx="13">
                  <c:v>2.2200000000000001E-2</c:v>
                </c:pt>
                <c:pt idx="14">
                  <c:v>1.8700000000000001E-2</c:v>
                </c:pt>
                <c:pt idx="15">
                  <c:v>1.9599999999999999E-2</c:v>
                </c:pt>
                <c:pt idx="16">
                  <c:v>2.3099999999999999E-2</c:v>
                </c:pt>
                <c:pt idx="17">
                  <c:v>2.3599999999999999E-2</c:v>
                </c:pt>
                <c:pt idx="18">
                  <c:v>2.1100000000000001E-2</c:v>
                </c:pt>
                <c:pt idx="19">
                  <c:v>2.5399999999999999E-2</c:v>
                </c:pt>
                <c:pt idx="20">
                  <c:v>2.76E-2</c:v>
                </c:pt>
                <c:pt idx="21">
                  <c:v>2.4299999999999999E-2</c:v>
                </c:pt>
                <c:pt idx="22">
                  <c:v>2.6100000000000002E-2</c:v>
                </c:pt>
                <c:pt idx="23">
                  <c:v>3.0200000000000001E-2</c:v>
                </c:pt>
                <c:pt idx="24">
                  <c:v>2.7900000000000001E-2</c:v>
                </c:pt>
                <c:pt idx="25">
                  <c:v>2.7699999999999999E-2</c:v>
                </c:pt>
                <c:pt idx="26">
                  <c:v>2.9399999999999999E-2</c:v>
                </c:pt>
                <c:pt idx="27">
                  <c:v>2.81E-2</c:v>
                </c:pt>
                <c:pt idx="28">
                  <c:v>3.8199999999999998E-2</c:v>
                </c:pt>
                <c:pt idx="29">
                  <c:v>0.06</c:v>
                </c:pt>
                <c:pt idx="30">
                  <c:v>0.29310000000000003</c:v>
                </c:pt>
                <c:pt idx="31">
                  <c:v>0.67279999999999995</c:v>
                </c:pt>
                <c:pt idx="32">
                  <c:v>0</c:v>
                </c:pt>
              </c:numCache>
            </c:numRef>
          </c:xVal>
          <c:yVal>
            <c:numRef>
              <c:f>grafici_900_frame!$A$9:$A$41</c:f>
              <c:numCache>
                <c:formatCode>General</c:formatCode>
                <c:ptCount val="33"/>
                <c:pt idx="0">
                  <c:v>6.88E-2</c:v>
                </c:pt>
                <c:pt idx="1">
                  <c:v>6.6699999999999995E-2</c:v>
                </c:pt>
                <c:pt idx="2">
                  <c:v>6.4699999999999994E-2</c:v>
                </c:pt>
                <c:pt idx="3">
                  <c:v>6.2600000000000003E-2</c:v>
                </c:pt>
                <c:pt idx="4">
                  <c:v>6.0499999999999998E-2</c:v>
                </c:pt>
                <c:pt idx="5">
                  <c:v>5.8400000000000001E-2</c:v>
                </c:pt>
                <c:pt idx="6">
                  <c:v>5.6300000000000003E-2</c:v>
                </c:pt>
                <c:pt idx="7">
                  <c:v>5.4300000000000001E-2</c:v>
                </c:pt>
                <c:pt idx="8">
                  <c:v>5.2200000000000003E-2</c:v>
                </c:pt>
                <c:pt idx="9">
                  <c:v>5.0099999999999999E-2</c:v>
                </c:pt>
                <c:pt idx="10">
                  <c:v>4.8000000000000001E-2</c:v>
                </c:pt>
                <c:pt idx="11">
                  <c:v>4.5900000000000003E-2</c:v>
                </c:pt>
                <c:pt idx="12">
                  <c:v>4.3900000000000002E-2</c:v>
                </c:pt>
                <c:pt idx="13">
                  <c:v>4.1799999999999997E-2</c:v>
                </c:pt>
                <c:pt idx="14">
                  <c:v>3.9699999999999999E-2</c:v>
                </c:pt>
                <c:pt idx="15">
                  <c:v>3.7600000000000001E-2</c:v>
                </c:pt>
                <c:pt idx="16">
                  <c:v>3.5499999999999997E-2</c:v>
                </c:pt>
                <c:pt idx="17">
                  <c:v>3.3500000000000002E-2</c:v>
                </c:pt>
                <c:pt idx="18">
                  <c:v>3.1399999999999997E-2</c:v>
                </c:pt>
                <c:pt idx="19">
                  <c:v>2.93E-2</c:v>
                </c:pt>
                <c:pt idx="20">
                  <c:v>2.7199999999999998E-2</c:v>
                </c:pt>
                <c:pt idx="21">
                  <c:v>2.5100000000000001E-2</c:v>
                </c:pt>
                <c:pt idx="22">
                  <c:v>2.3099999999999999E-2</c:v>
                </c:pt>
                <c:pt idx="23">
                  <c:v>2.1000000000000001E-2</c:v>
                </c:pt>
                <c:pt idx="24">
                  <c:v>1.89E-2</c:v>
                </c:pt>
                <c:pt idx="25">
                  <c:v>1.6799999999999999E-2</c:v>
                </c:pt>
                <c:pt idx="26">
                  <c:v>1.47E-2</c:v>
                </c:pt>
                <c:pt idx="27">
                  <c:v>1.2699999999999999E-2</c:v>
                </c:pt>
                <c:pt idx="28">
                  <c:v>1.06E-2</c:v>
                </c:pt>
                <c:pt idx="29">
                  <c:v>8.5000000000000006E-3</c:v>
                </c:pt>
                <c:pt idx="30">
                  <c:v>6.4000000000000003E-3</c:v>
                </c:pt>
                <c:pt idx="31">
                  <c:v>4.3E-3</c:v>
                </c:pt>
                <c:pt idx="3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B16-453F-A774-511264AEDE65}"/>
            </c:ext>
          </c:extLst>
        </c:ser>
        <c:ser>
          <c:idx val="1"/>
          <c:order val="1"/>
          <c:tx>
            <c:v>LARGE PARTICLES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grafici_900_frame!$I$9:$I$41</c:f>
              <c:numCache>
                <c:formatCode>General</c:formatCode>
                <c:ptCount val="33"/>
                <c:pt idx="0">
                  <c:v>26.3308</c:v>
                </c:pt>
                <c:pt idx="1">
                  <c:v>25.577100000000002</c:v>
                </c:pt>
                <c:pt idx="2">
                  <c:v>16.462299999999999</c:v>
                </c:pt>
                <c:pt idx="3">
                  <c:v>10.161799999999999</c:v>
                </c:pt>
                <c:pt idx="4">
                  <c:v>8.1157000000000004</c:v>
                </c:pt>
                <c:pt idx="5">
                  <c:v>5.8684000000000003</c:v>
                </c:pt>
                <c:pt idx="6">
                  <c:v>4.2892999999999999</c:v>
                </c:pt>
                <c:pt idx="7">
                  <c:v>2.9316</c:v>
                </c:pt>
                <c:pt idx="8">
                  <c:v>2.0179999999999998</c:v>
                </c:pt>
                <c:pt idx="9">
                  <c:v>1.2919</c:v>
                </c:pt>
                <c:pt idx="10">
                  <c:v>0.65090000000000003</c:v>
                </c:pt>
                <c:pt idx="11">
                  <c:v>0.16259999999999999</c:v>
                </c:pt>
                <c:pt idx="12">
                  <c:v>3.8100000000000002E-2</c:v>
                </c:pt>
                <c:pt idx="13">
                  <c:v>9.1999999999999998E-3</c:v>
                </c:pt>
                <c:pt idx="14">
                  <c:v>6.7000000000000002E-3</c:v>
                </c:pt>
                <c:pt idx="15">
                  <c:v>1.1599999999999999E-2</c:v>
                </c:pt>
                <c:pt idx="16">
                  <c:v>1.04E-2</c:v>
                </c:pt>
                <c:pt idx="17">
                  <c:v>1.7299999999999999E-2</c:v>
                </c:pt>
                <c:pt idx="18">
                  <c:v>1.2500000000000001E-2</c:v>
                </c:pt>
                <c:pt idx="19">
                  <c:v>1.7600000000000001E-2</c:v>
                </c:pt>
                <c:pt idx="20">
                  <c:v>1.9699999999999999E-2</c:v>
                </c:pt>
                <c:pt idx="21">
                  <c:v>1.5900000000000001E-2</c:v>
                </c:pt>
                <c:pt idx="22">
                  <c:v>1.6899999999999998E-2</c:v>
                </c:pt>
                <c:pt idx="23">
                  <c:v>1.9699999999999999E-2</c:v>
                </c:pt>
                <c:pt idx="24">
                  <c:v>2.2100000000000002E-2</c:v>
                </c:pt>
                <c:pt idx="25">
                  <c:v>1.8599999999999998E-2</c:v>
                </c:pt>
                <c:pt idx="26">
                  <c:v>1.7600000000000001E-2</c:v>
                </c:pt>
                <c:pt idx="27">
                  <c:v>1.7899999999999999E-2</c:v>
                </c:pt>
                <c:pt idx="28">
                  <c:v>2.24E-2</c:v>
                </c:pt>
                <c:pt idx="29">
                  <c:v>3.4500000000000003E-2</c:v>
                </c:pt>
                <c:pt idx="30">
                  <c:v>3.8300000000000001E-2</c:v>
                </c:pt>
                <c:pt idx="31">
                  <c:v>3.4500000000000003E-2</c:v>
                </c:pt>
                <c:pt idx="32">
                  <c:v>0</c:v>
                </c:pt>
              </c:numCache>
            </c:numRef>
          </c:xVal>
          <c:yVal>
            <c:numRef>
              <c:f>grafici_900_frame!$A$9:$A$41</c:f>
              <c:numCache>
                <c:formatCode>General</c:formatCode>
                <c:ptCount val="33"/>
                <c:pt idx="0">
                  <c:v>6.88E-2</c:v>
                </c:pt>
                <c:pt idx="1">
                  <c:v>6.6699999999999995E-2</c:v>
                </c:pt>
                <c:pt idx="2">
                  <c:v>6.4699999999999994E-2</c:v>
                </c:pt>
                <c:pt idx="3">
                  <c:v>6.2600000000000003E-2</c:v>
                </c:pt>
                <c:pt idx="4">
                  <c:v>6.0499999999999998E-2</c:v>
                </c:pt>
                <c:pt idx="5">
                  <c:v>5.8400000000000001E-2</c:v>
                </c:pt>
                <c:pt idx="6">
                  <c:v>5.6300000000000003E-2</c:v>
                </c:pt>
                <c:pt idx="7">
                  <c:v>5.4300000000000001E-2</c:v>
                </c:pt>
                <c:pt idx="8">
                  <c:v>5.2200000000000003E-2</c:v>
                </c:pt>
                <c:pt idx="9">
                  <c:v>5.0099999999999999E-2</c:v>
                </c:pt>
                <c:pt idx="10">
                  <c:v>4.8000000000000001E-2</c:v>
                </c:pt>
                <c:pt idx="11">
                  <c:v>4.5900000000000003E-2</c:v>
                </c:pt>
                <c:pt idx="12">
                  <c:v>4.3900000000000002E-2</c:v>
                </c:pt>
                <c:pt idx="13">
                  <c:v>4.1799999999999997E-2</c:v>
                </c:pt>
                <c:pt idx="14">
                  <c:v>3.9699999999999999E-2</c:v>
                </c:pt>
                <c:pt idx="15">
                  <c:v>3.7600000000000001E-2</c:v>
                </c:pt>
                <c:pt idx="16">
                  <c:v>3.5499999999999997E-2</c:v>
                </c:pt>
                <c:pt idx="17">
                  <c:v>3.3500000000000002E-2</c:v>
                </c:pt>
                <c:pt idx="18">
                  <c:v>3.1399999999999997E-2</c:v>
                </c:pt>
                <c:pt idx="19">
                  <c:v>2.93E-2</c:v>
                </c:pt>
                <c:pt idx="20">
                  <c:v>2.7199999999999998E-2</c:v>
                </c:pt>
                <c:pt idx="21">
                  <c:v>2.5100000000000001E-2</c:v>
                </c:pt>
                <c:pt idx="22">
                  <c:v>2.3099999999999999E-2</c:v>
                </c:pt>
                <c:pt idx="23">
                  <c:v>2.1000000000000001E-2</c:v>
                </c:pt>
                <c:pt idx="24">
                  <c:v>1.89E-2</c:v>
                </c:pt>
                <c:pt idx="25">
                  <c:v>1.6799999999999999E-2</c:v>
                </c:pt>
                <c:pt idx="26">
                  <c:v>1.47E-2</c:v>
                </c:pt>
                <c:pt idx="27">
                  <c:v>1.2699999999999999E-2</c:v>
                </c:pt>
                <c:pt idx="28">
                  <c:v>1.06E-2</c:v>
                </c:pt>
                <c:pt idx="29">
                  <c:v>8.5000000000000006E-3</c:v>
                </c:pt>
                <c:pt idx="30">
                  <c:v>6.4000000000000003E-3</c:v>
                </c:pt>
                <c:pt idx="31">
                  <c:v>4.3E-3</c:v>
                </c:pt>
                <c:pt idx="3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B16-453F-A774-511264AED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950568"/>
        <c:axId val="406945976"/>
      </c:scatterChart>
      <c:valAx>
        <c:axId val="406950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>
                    <a:solidFill>
                      <a:sysClr val="windowText" lastClr="000000"/>
                    </a:solidFill>
                  </a:rPr>
                  <a:t>T</a:t>
                </a:r>
                <a:r>
                  <a:rPr lang="en-GB" sz="1600" baseline="0" dirty="0">
                    <a:solidFill>
                      <a:sysClr val="windowText" lastClr="000000"/>
                    </a:solidFill>
                  </a:rPr>
                  <a:t> [cm</a:t>
                </a:r>
                <a:r>
                  <a:rPr lang="en-GB" sz="1600" baseline="30000" dirty="0">
                    <a:solidFill>
                      <a:sysClr val="windowText" lastClr="000000"/>
                    </a:solidFill>
                  </a:rPr>
                  <a:t>2</a:t>
                </a:r>
                <a:r>
                  <a:rPr lang="en-GB" sz="1600" baseline="0" dirty="0">
                    <a:solidFill>
                      <a:sysClr val="windowText" lastClr="000000"/>
                    </a:solidFill>
                  </a:rPr>
                  <a:t>/s</a:t>
                </a:r>
                <a:r>
                  <a:rPr lang="en-GB" sz="1600" baseline="30000" dirty="0">
                    <a:solidFill>
                      <a:sysClr val="windowText" lastClr="000000"/>
                    </a:solidFill>
                  </a:rPr>
                  <a:t>2</a:t>
                </a:r>
                <a:r>
                  <a:rPr lang="en-GB" sz="1600" baseline="0" dirty="0">
                    <a:solidFill>
                      <a:sysClr val="windowText" lastClr="000000"/>
                    </a:solidFill>
                  </a:rPr>
                  <a:t>]</a:t>
                </a:r>
                <a:endParaRPr lang="en-GB" sz="1600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44670837307037908"/>
              <c:y val="0.947470272790860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945976"/>
        <c:crosses val="autoZero"/>
        <c:crossBetween val="midCat"/>
      </c:valAx>
      <c:valAx>
        <c:axId val="406945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>
                    <a:solidFill>
                      <a:sysClr val="windowText" lastClr="000000"/>
                    </a:solidFill>
                  </a:rPr>
                  <a:t>y</a:t>
                </a:r>
                <a:r>
                  <a:rPr lang="en-GB" sz="1400" baseline="0" dirty="0">
                    <a:solidFill>
                      <a:sysClr val="windowText" lastClr="000000"/>
                    </a:solidFill>
                  </a:rPr>
                  <a:t> [m]</a:t>
                </a:r>
                <a:endParaRPr lang="en-GB" sz="1400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7.444713190374928E-3"/>
              <c:y val="0.489468939954433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950568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AEBD3-C89B-43F9-83EF-835FE5DB7E63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D09D6-3A17-47FF-B935-31339355260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42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Alternativa titolo: </a:t>
            </a:r>
            <a:r>
              <a:rPr lang="it-IT" dirty="0" err="1"/>
              <a:t>experimentale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of a </a:t>
            </a:r>
            <a:r>
              <a:rPr lang="it-IT" dirty="0" err="1"/>
              <a:t>binary</a:t>
            </a:r>
            <a:r>
              <a:rPr lang="it-IT" dirty="0"/>
              <a:t> </a:t>
            </a:r>
            <a:r>
              <a:rPr lang="it-IT" dirty="0" err="1"/>
              <a:t>mixture</a:t>
            </a:r>
            <a:r>
              <a:rPr lang="it-IT" dirty="0"/>
              <a:t> granular flows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746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FF00"/>
                </a:solidFill>
              </a:rPr>
              <a:t>unexpanded polystyrene spheres, density d = 1035 Kg/m</a:t>
            </a:r>
            <a:r>
              <a:rPr lang="en-GB" sz="1200" baseline="30000" dirty="0">
                <a:solidFill>
                  <a:srgbClr val="FFFF00"/>
                </a:solidFill>
              </a:rPr>
              <a:t>3</a:t>
            </a:r>
            <a:endParaRPr lang="en-GB" sz="1200" b="1" dirty="0">
              <a:solidFill>
                <a:srgbClr val="FFFF00"/>
              </a:solidFill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451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FF00"/>
                </a:solidFill>
              </a:rPr>
              <a:t>unexpanded polystyrene spheres, density d = 1035 Kg/m</a:t>
            </a:r>
            <a:r>
              <a:rPr lang="en-GB" sz="1200" baseline="30000" dirty="0">
                <a:solidFill>
                  <a:srgbClr val="FFFF00"/>
                </a:solidFill>
              </a:rPr>
              <a:t>3</a:t>
            </a:r>
            <a:endParaRPr lang="en-GB" sz="1200" b="1" dirty="0">
              <a:solidFill>
                <a:srgbClr val="FFFF00"/>
              </a:solidFill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682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FF00"/>
                </a:solidFill>
              </a:rPr>
              <a:t>unexpanded polystyrene spheres, density d = 1035 Kg/m</a:t>
            </a:r>
            <a:r>
              <a:rPr lang="en-GB" sz="1200" baseline="30000" dirty="0">
                <a:solidFill>
                  <a:srgbClr val="FFFF00"/>
                </a:solidFill>
              </a:rPr>
              <a:t>3</a:t>
            </a:r>
            <a:endParaRPr lang="en-GB" sz="1200" b="1" dirty="0">
              <a:solidFill>
                <a:srgbClr val="FFFF00"/>
              </a:solidFill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64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FF00"/>
                </a:solidFill>
              </a:rPr>
              <a:t>unexpanded polystyrene spheres, density d = 1035 Kg/m</a:t>
            </a:r>
            <a:r>
              <a:rPr lang="en-GB" sz="1200" baseline="30000" dirty="0">
                <a:solidFill>
                  <a:srgbClr val="FFFF00"/>
                </a:solidFill>
              </a:rPr>
              <a:t>3</a:t>
            </a:r>
            <a:endParaRPr lang="en-GB" sz="1200" b="1" dirty="0">
              <a:solidFill>
                <a:srgbClr val="FFFF00"/>
              </a:solidFill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281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03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following </a:t>
            </a:r>
            <a:r>
              <a:rPr lang="fr-F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Atkine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fr-F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Craine’s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1976</a:t>
            </a:r>
            <a:r>
              <a:rPr lang="fr-F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pproach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mass balance and momentum balance for each class of particles (granular solid) and the fluid (water or air)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04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FF00"/>
                </a:solidFill>
              </a:rPr>
              <a:t>unexpanded polystyrene spheres, density d = 1035 Kg/m</a:t>
            </a:r>
            <a:r>
              <a:rPr lang="en-GB" sz="1200" baseline="30000" dirty="0">
                <a:solidFill>
                  <a:srgbClr val="FFFF00"/>
                </a:solidFill>
              </a:rPr>
              <a:t>3</a:t>
            </a:r>
            <a:endParaRPr lang="en-GB" sz="1200" b="1" dirty="0">
              <a:solidFill>
                <a:srgbClr val="FFFF00"/>
              </a:solidFill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947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FF00"/>
                </a:solidFill>
              </a:rPr>
              <a:t>unexpanded polystyrene spheres, density d = 1035 Kg/m</a:t>
            </a:r>
            <a:r>
              <a:rPr lang="en-GB" sz="1200" baseline="30000" dirty="0">
                <a:solidFill>
                  <a:srgbClr val="FFFF00"/>
                </a:solidFill>
              </a:rPr>
              <a:t>3</a:t>
            </a:r>
            <a:endParaRPr lang="en-GB" sz="1200" b="1" dirty="0">
              <a:solidFill>
                <a:srgbClr val="FFFF00"/>
              </a:solidFill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57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FF00"/>
                </a:solidFill>
              </a:rPr>
              <a:t>unexpanded polystyrene spheres, density d = 1035 Kg/m</a:t>
            </a:r>
            <a:r>
              <a:rPr lang="en-GB" sz="1200" baseline="30000" dirty="0">
                <a:solidFill>
                  <a:srgbClr val="FFFF00"/>
                </a:solidFill>
              </a:rPr>
              <a:t>3</a:t>
            </a:r>
            <a:endParaRPr lang="en-GB" sz="1200" b="1" dirty="0">
              <a:solidFill>
                <a:srgbClr val="FFFF00"/>
              </a:solidFill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9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FF00"/>
                </a:solidFill>
              </a:rPr>
              <a:t>unexpanded polystyrene spheres, density d = 1035 Kg/m</a:t>
            </a:r>
            <a:r>
              <a:rPr lang="en-GB" sz="1200" baseline="30000" dirty="0">
                <a:solidFill>
                  <a:srgbClr val="FFFF00"/>
                </a:solidFill>
              </a:rPr>
              <a:t>3</a:t>
            </a:r>
            <a:endParaRPr lang="en-GB" sz="1200" b="1" dirty="0">
              <a:solidFill>
                <a:srgbClr val="FFFF00"/>
              </a:solidFill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430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FF00"/>
                </a:solidFill>
              </a:rPr>
              <a:t>unexpanded polystyrene spheres, density d = 1035 Kg/m</a:t>
            </a:r>
            <a:r>
              <a:rPr lang="en-GB" sz="1200" baseline="30000" dirty="0">
                <a:solidFill>
                  <a:srgbClr val="FFFF00"/>
                </a:solidFill>
              </a:rPr>
              <a:t>3</a:t>
            </a:r>
            <a:endParaRPr lang="en-GB" sz="1200" b="1" dirty="0">
              <a:solidFill>
                <a:srgbClr val="FFFF00"/>
              </a:solidFill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863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FF00"/>
                </a:solidFill>
              </a:rPr>
              <a:t>unexpanded polystyrene spheres, density d = 1035 Kg/m</a:t>
            </a:r>
            <a:r>
              <a:rPr lang="en-GB" sz="1200" baseline="30000" dirty="0">
                <a:solidFill>
                  <a:srgbClr val="FFFF00"/>
                </a:solidFill>
              </a:rPr>
              <a:t>3</a:t>
            </a:r>
            <a:endParaRPr lang="en-GB" sz="1200" b="1" dirty="0">
              <a:solidFill>
                <a:srgbClr val="FFFF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Watershed algorithm for overlapping objects and pixels detection by EDT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D09D6-3A17-47FF-B935-31339355260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832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CB8114-20AE-4E71-BDD8-DF6296842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041492F-D94C-4A29-9C45-DCDBDB419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35A5D9-5604-4D3F-818D-02E94976D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B897A-95A6-4644-91F9-0600CC2E5195}" type="datetime1">
              <a:rPr lang="en-GB" smtClean="0"/>
              <a:t>04/05/2020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441CE7-A5DF-4A9C-B17A-D43239D1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983C7C-AE4E-470A-BEDB-D260A1A4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5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80383-1BCC-4FE5-8A4F-E6CB60C97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617458-60E4-4AB1-B191-57359AFBE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431079-2BE6-472A-95B5-3B688D16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D1F9-8FF4-4EA5-BE1D-4A9BEBCCCF7E}" type="datetime1">
              <a:rPr lang="en-GB" smtClean="0"/>
              <a:t>04/05/2020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0D812D-87BA-473A-8593-1C63A23C8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E09560-DC2F-4897-9339-04FB0825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18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7CCABF3-B447-4883-B502-0C712B2E0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AFB4FC6-E08D-4E80-B357-3D39AEBF8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658AE0-29C8-4293-BDBE-4275E1717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195F-5A02-4DAF-BF73-FE89AA208276}" type="datetime1">
              <a:rPr lang="en-GB" smtClean="0"/>
              <a:t>04/05/2020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6AB59A-02BA-4A7A-A488-DF06B39D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9DD22C-8D52-44CC-B505-5A356131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2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0EB313-31A4-4DE9-BF0C-5D2723A60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1B7BEF-7936-457D-B8EA-E7A5DD991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7416DD-3321-4DE6-97E8-620A9927F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57A4-AD3F-4CE4-A2B2-956C94E8D490}" type="datetime1">
              <a:rPr lang="en-GB" smtClean="0"/>
              <a:t>04/05/2020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D52A9F-5973-42E3-95AB-C7465A0F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3EDBE-A69D-4596-9BDF-66B271DE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35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FCBB6E-22FB-43C4-9081-5E2E00DE9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6506E2-C37D-4E24-9BFB-2D0AF913B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F24009-DFE8-472B-8F39-C3F14F93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277CC-C2BF-4ACF-ACF8-8A503BEE0C91}" type="datetime1">
              <a:rPr lang="en-GB" smtClean="0"/>
              <a:t>04/05/2020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0B9736-2213-45B8-9224-F062B952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84B105-5792-441A-9B0D-9B248F81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88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30FA3-13BA-48C7-9264-CAD17E342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3150A7-D237-4D78-BC78-938E8D3F5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B77BA0-BAF6-49ED-981C-D560CA063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47B28A9-43AA-4E6B-BFFE-8B7E75BF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5AA8-813F-46A9-8AA8-86F02172FD93}" type="datetime1">
              <a:rPr lang="en-GB" smtClean="0"/>
              <a:t>04/05/2020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933B76-5AF9-46D3-A1EC-1DBE3097B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58E539-4F69-428D-AF8A-3BB9064E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28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384B39-1B51-47C2-9A50-4DC4CA59C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3583B7-FAD6-4DEF-8990-0CCF85147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596415-2561-4804-9741-FBDBA88D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9BC4106-BB7D-4296-AB0B-7106FFD8C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56ECC9F-B162-42E9-B885-8DE81ADFA1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944DF9E-3950-4997-B25F-120D2251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1244-B151-4B52-8D36-C580422A6573}" type="datetime1">
              <a:rPr lang="en-GB" smtClean="0"/>
              <a:t>04/05/2020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915D94E-8BF6-4110-BA37-2F4E58C79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FD54B03-753B-423A-91A0-5261CAA7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3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904C2C-2670-49AC-9AD7-8A15E41D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CDB25F-1931-41C4-873F-A35C1402B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A7D-49EC-40B6-88D6-DD756F6235A1}" type="datetime1">
              <a:rPr lang="en-GB" smtClean="0"/>
              <a:t>04/05/2020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2F8D45-455F-4306-A8C6-B0A34689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D3559C-7D2B-43B4-8BD4-A890BBAA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26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7369C42-A105-4169-892C-E0CE8B229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F8D0-C0BF-47D5-8840-839EC8031578}" type="datetime1">
              <a:rPr lang="en-GB" smtClean="0"/>
              <a:t>04/05/2020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93DA097-6784-4496-BA78-7DEBBDA9F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D562CC-A92F-4EA6-8BBD-57D9A61F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0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10A2D-9FD9-49AE-8D7D-A97D39EF8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823A6B-25AD-41EC-A159-E6002BC1D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346A257-1D44-41F2-A28D-035A107A8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C33674-25DF-4512-A65A-B7B72141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97C1E-4218-4D85-84F2-2ECB950F8975}" type="datetime1">
              <a:rPr lang="en-GB" smtClean="0"/>
              <a:t>04/05/2020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48B103-325C-4D9E-80FD-F2BFD393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999586-E7FD-4A3D-9E2C-E0068F80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0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35F53B-6C75-4E4C-920D-33F83B44E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14BAEB-7BD1-4112-8AC1-DDADEFE15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AF92A5C-1D77-4BF3-BFC0-D1A4F7DE6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B32C5FA-2DD6-4EAB-AB73-98212B45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73EB7-561E-4002-91FF-791695BFBC71}" type="datetime1">
              <a:rPr lang="en-GB" smtClean="0"/>
              <a:t>04/05/2020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568DE3-B254-4DAF-93D2-3813562D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783CF5-B19E-4CD3-8AE5-7D330520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3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BBB8804-E5DF-46BA-89A5-186D5C98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1331D9-F2AB-41FC-87AA-8DC62C017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E69AB9-0667-4DA2-BEA2-7AA110A8B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48F77-E116-4ECF-827C-DA0DF81D1B20}" type="datetime1">
              <a:rPr lang="en-GB" smtClean="0"/>
              <a:t>04/05/2020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D8B3B4-D42C-4379-8756-8D7BD903C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3F2E30-9D74-4C61-A8D4-0F7F41266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E511C-CCC1-4FBE-84F8-000C592A10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14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E8F82E-2BE1-4398-AC88-58AB7A57B0A5}"/>
              </a:ext>
            </a:extLst>
          </p:cNvPr>
          <p:cNvSpPr txBox="1"/>
          <p:nvPr/>
        </p:nvSpPr>
        <p:spPr>
          <a:xfrm>
            <a:off x="807128" y="1403822"/>
            <a:ext cx="100630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000" b="1" dirty="0">
                <a:latin typeface="+mj-lt"/>
              </a:rPr>
              <a:t>EXPERIMENTAL ANALYSIS OF SEGREGATION IN GRANULAR FLOWS </a:t>
            </a:r>
          </a:p>
          <a:p>
            <a:pPr algn="ctr"/>
            <a:endParaRPr lang="it-IT" sz="3000" dirty="0">
              <a:solidFill>
                <a:srgbClr val="FFFF00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3B7931B3-D152-4008-ACE9-BEBAD5071786}"/>
              </a:ext>
            </a:extLst>
          </p:cNvPr>
          <p:cNvSpPr txBox="1"/>
          <p:nvPr/>
        </p:nvSpPr>
        <p:spPr>
          <a:xfrm>
            <a:off x="805388" y="4955352"/>
            <a:ext cx="10543387" cy="18210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3800" dirty="0">
                <a:latin typeface="+mj-lt"/>
                <a:cs typeface="Times New Roman" pitchFamily="18"/>
              </a:rPr>
              <a:t>Silvia D’Agostino and </a:t>
            </a:r>
            <a:r>
              <a:rPr lang="en-GB" sz="3800" dirty="0" err="1">
                <a:latin typeface="+mj-lt"/>
                <a:cs typeface="Times New Roman" pitchFamily="18"/>
              </a:rPr>
              <a:t>Aronne</a:t>
            </a:r>
            <a:r>
              <a:rPr lang="en-GB" sz="3800" dirty="0">
                <a:latin typeface="+mj-lt"/>
                <a:cs typeface="Times New Roman" pitchFamily="18"/>
              </a:rPr>
              <a:t> </a:t>
            </a:r>
            <a:r>
              <a:rPr lang="en-GB" sz="3800" dirty="0" err="1">
                <a:latin typeface="+mj-lt"/>
                <a:cs typeface="Times New Roman" pitchFamily="18"/>
              </a:rPr>
              <a:t>Armanini</a:t>
            </a:r>
            <a:endParaRPr lang="en-GB" sz="3800" dirty="0">
              <a:latin typeface="+mj-lt"/>
              <a:cs typeface="Times New Roman" pitchFamily="18"/>
            </a:endParaRPr>
          </a:p>
          <a:p>
            <a:pPr algn="ctr">
              <a:lnSpc>
                <a:spcPct val="80000"/>
              </a:lnSpc>
            </a:pPr>
            <a:endParaRPr lang="en-GB" sz="3800" dirty="0">
              <a:latin typeface="+mj-lt"/>
              <a:cs typeface="Times New Roman" pitchFamily="18"/>
            </a:endParaRPr>
          </a:p>
          <a:p>
            <a:pPr algn="ctr">
              <a:lnSpc>
                <a:spcPct val="80000"/>
              </a:lnSpc>
            </a:pPr>
            <a:r>
              <a:rPr lang="en-GB" sz="3500" i="1" dirty="0">
                <a:latin typeface="+mj-lt"/>
                <a:cs typeface="Times New Roman" pitchFamily="18"/>
              </a:rPr>
              <a:t>Department of Civil, Environmental and Mechanical Engineering, University of Trento, Italy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09E121-5C3C-4892-A08E-505F5BCAA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73" y="366898"/>
            <a:ext cx="2800012" cy="8239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384A55-86EF-43DC-9DBB-3618DC6659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0" t="23933" b="21048"/>
          <a:stretch/>
        </p:blipFill>
        <p:spPr>
          <a:xfrm>
            <a:off x="309483" y="366898"/>
            <a:ext cx="2000512" cy="830997"/>
          </a:xfrm>
          <a:prstGeom prst="rect">
            <a:avLst/>
          </a:prstGeom>
        </p:spPr>
      </p:pic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A6CFFEC8-6D34-45FF-94ED-52FCB03F3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25" y="366897"/>
            <a:ext cx="2284325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3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00A0673A-944B-40E4-88C4-5CE9EC28E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36" t="40683" r="24742" b="19317"/>
          <a:stretch/>
        </p:blipFill>
        <p:spPr>
          <a:xfrm>
            <a:off x="5268983" y="1457063"/>
            <a:ext cx="2419048" cy="216227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EEE0E7C-1B91-40EC-A67C-91D747CC1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8" t="32460" r="74606" b="26231"/>
          <a:stretch/>
        </p:blipFill>
        <p:spPr>
          <a:xfrm>
            <a:off x="1408690" y="4007722"/>
            <a:ext cx="2454590" cy="228019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46ED578-466B-4A7A-91E3-9E98431E2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" t="42131" r="73704" b="20249"/>
          <a:stretch/>
        </p:blipFill>
        <p:spPr>
          <a:xfrm>
            <a:off x="1364211" y="1457063"/>
            <a:ext cx="2499069" cy="216487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413722E-C808-4802-B2A5-16790A0AF014}"/>
              </a:ext>
            </a:extLst>
          </p:cNvPr>
          <p:cNvSpPr txBox="1"/>
          <p:nvPr/>
        </p:nvSpPr>
        <p:spPr>
          <a:xfrm>
            <a:off x="175624" y="379305"/>
            <a:ext cx="82025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+mj-lt"/>
              </a:rPr>
              <a:t>Procedure for tracing circular particles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CEB86A93-378B-4504-9BEB-A979E77D4C5D}"/>
              </a:ext>
            </a:extLst>
          </p:cNvPr>
          <p:cNvCxnSpPr>
            <a:cxnSpLocks/>
          </p:cNvCxnSpPr>
          <p:nvPr/>
        </p:nvCxnSpPr>
        <p:spPr>
          <a:xfrm>
            <a:off x="8846103" y="2139005"/>
            <a:ext cx="746185" cy="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5E39B00-CC87-4F45-9DC5-CA7E82C1681E}"/>
              </a:ext>
            </a:extLst>
          </p:cNvPr>
          <p:cNvSpPr txBox="1"/>
          <p:nvPr/>
        </p:nvSpPr>
        <p:spPr>
          <a:xfrm>
            <a:off x="797385" y="1101932"/>
            <a:ext cx="29600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+mj-lt"/>
              </a:rPr>
              <a:t>(a) </a:t>
            </a:r>
            <a:r>
              <a:rPr lang="en-IE" sz="2400" b="1" dirty="0">
                <a:latin typeface="+mj-lt"/>
              </a:rPr>
              <a:t>Adaptive histogram equalization</a:t>
            </a:r>
          </a:p>
        </p:txBody>
      </p:sp>
      <p:sp>
        <p:nvSpPr>
          <p:cNvPr id="24" name="Segnaposto numero diapositiva 10">
            <a:extLst>
              <a:ext uri="{FF2B5EF4-FFF2-40B4-BE49-F238E27FC236}">
                <a16:creationId xmlns:a16="http://schemas.microsoft.com/office/drawing/2014/main" id="{D89C77B8-683D-4B73-B43B-1E9210A47398}"/>
              </a:ext>
            </a:extLst>
          </p:cNvPr>
          <p:cNvSpPr txBox="1">
            <a:spLocks/>
          </p:cNvSpPr>
          <p:nvPr/>
        </p:nvSpPr>
        <p:spPr>
          <a:xfrm>
            <a:off x="9237599" y="6453768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</a:rPr>
              <a:t>9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7515957-82D2-471A-867F-0C6624D2099E}"/>
              </a:ext>
            </a:extLst>
          </p:cNvPr>
          <p:cNvCxnSpPr>
            <a:cxnSpLocks/>
          </p:cNvCxnSpPr>
          <p:nvPr/>
        </p:nvCxnSpPr>
        <p:spPr>
          <a:xfrm flipV="1">
            <a:off x="243335" y="312417"/>
            <a:ext cx="11705330" cy="16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28BFB12-0292-44D6-878C-01ED1B96DC9F}"/>
              </a:ext>
            </a:extLst>
          </p:cNvPr>
          <p:cNvSpPr txBox="1"/>
          <p:nvPr/>
        </p:nvSpPr>
        <p:spPr>
          <a:xfrm>
            <a:off x="175624" y="-2263"/>
            <a:ext cx="266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5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 Experimental analysis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39D6159-5A82-4EBC-AD2B-F67E9D2C9E7E}"/>
              </a:ext>
            </a:extLst>
          </p:cNvPr>
          <p:cNvCxnSpPr>
            <a:cxnSpLocks/>
          </p:cNvCxnSpPr>
          <p:nvPr/>
        </p:nvCxnSpPr>
        <p:spPr>
          <a:xfrm>
            <a:off x="243335" y="6465191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98D3C2C-D958-406E-9345-4DAEE0976F52}"/>
              </a:ext>
            </a:extLst>
          </p:cNvPr>
          <p:cNvSpPr txBox="1"/>
          <p:nvPr/>
        </p:nvSpPr>
        <p:spPr>
          <a:xfrm>
            <a:off x="840041" y="3803862"/>
            <a:ext cx="28983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+mj-lt"/>
              </a:rPr>
              <a:t>(d) </a:t>
            </a:r>
            <a:r>
              <a:rPr lang="en-IE" sz="2400" b="1" dirty="0">
                <a:latin typeface="+mj-lt"/>
              </a:rPr>
              <a:t>Binary mask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051C626-D770-48F4-BF6C-98DC01DB7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42" t="40683" r="49928" b="21017"/>
          <a:stretch/>
        </p:blipFill>
        <p:spPr>
          <a:xfrm>
            <a:off x="8973715" y="1457063"/>
            <a:ext cx="2426958" cy="220251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80552C7-01C3-4CB7-8BDC-39119B6A28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07" t="32460" r="49308" b="26823"/>
          <a:stretch/>
        </p:blipFill>
        <p:spPr>
          <a:xfrm>
            <a:off x="5268983" y="4021913"/>
            <a:ext cx="2410921" cy="229317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251141B-C8F4-4BAA-A333-3B5F16A15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55" t="32460" r="25158" b="26823"/>
          <a:stretch/>
        </p:blipFill>
        <p:spPr>
          <a:xfrm>
            <a:off x="8959565" y="4066896"/>
            <a:ext cx="2455259" cy="2247515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F3C345C-C5C6-4D64-B786-299E3342368F}"/>
              </a:ext>
            </a:extLst>
          </p:cNvPr>
          <p:cNvSpPr txBox="1"/>
          <p:nvPr/>
        </p:nvSpPr>
        <p:spPr>
          <a:xfrm>
            <a:off x="5043133" y="3796692"/>
            <a:ext cx="24775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+mj-lt"/>
              </a:rPr>
              <a:t>(e) </a:t>
            </a:r>
            <a:r>
              <a:rPr lang="en-GB" sz="2400" b="1" dirty="0">
                <a:latin typeface="+mj-lt"/>
              </a:rPr>
              <a:t>Detected balls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FAD272A-5750-422F-B40B-E6734A1B238B}"/>
              </a:ext>
            </a:extLst>
          </p:cNvPr>
          <p:cNvSpPr txBox="1"/>
          <p:nvPr/>
        </p:nvSpPr>
        <p:spPr>
          <a:xfrm>
            <a:off x="8717677" y="3866841"/>
            <a:ext cx="24552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+mj-lt"/>
              </a:rPr>
              <a:t>(f) New image</a:t>
            </a:r>
            <a:endParaRPr lang="en-GB" sz="2400" b="1" dirty="0">
              <a:latin typeface="+mj-lt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60F1B8D-AA04-41D1-8645-9188AA8A27A4}"/>
              </a:ext>
            </a:extLst>
          </p:cNvPr>
          <p:cNvSpPr txBox="1"/>
          <p:nvPr/>
        </p:nvSpPr>
        <p:spPr>
          <a:xfrm>
            <a:off x="5043133" y="1221678"/>
            <a:ext cx="24269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+mj-lt"/>
              </a:rPr>
              <a:t>(b) </a:t>
            </a:r>
            <a:r>
              <a:rPr lang="en-GB" sz="2400" b="1" dirty="0">
                <a:latin typeface="+mj-lt"/>
              </a:rPr>
              <a:t>Denoising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64C85A5-FC34-43C1-BAAE-7CD532AFA70C}"/>
              </a:ext>
            </a:extLst>
          </p:cNvPr>
          <p:cNvSpPr txBox="1"/>
          <p:nvPr/>
        </p:nvSpPr>
        <p:spPr>
          <a:xfrm>
            <a:off x="8717677" y="1252160"/>
            <a:ext cx="24269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+mj-lt"/>
              </a:rPr>
              <a:t>(c) Filtering</a:t>
            </a:r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7730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E4B5DB9-AEF8-42D8-B21B-86C76F212FE3}"/>
                  </a:ext>
                </a:extLst>
              </p:cNvPr>
              <p:cNvSpPr txBox="1"/>
              <p:nvPr/>
            </p:nvSpPr>
            <p:spPr>
              <a:xfrm>
                <a:off x="789421" y="3609320"/>
                <a:ext cx="1570383" cy="5882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E4B5DB9-AEF8-42D8-B21B-86C76F212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21" y="3609320"/>
                <a:ext cx="1570383" cy="5882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572A937-B2D9-46F3-B7B4-140BBD1FCE09}"/>
                  </a:ext>
                </a:extLst>
              </p:cNvPr>
              <p:cNvSpPr txBox="1"/>
              <p:nvPr/>
            </p:nvSpPr>
            <p:spPr>
              <a:xfrm>
                <a:off x="2809743" y="842011"/>
                <a:ext cx="336759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572A937-B2D9-46F3-B7B4-140BBD1FC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743" y="842011"/>
                <a:ext cx="336759" cy="331437"/>
              </a:xfrm>
              <a:prstGeom prst="rect">
                <a:avLst/>
              </a:prstGeom>
              <a:blipFill>
                <a:blip r:embed="rId4"/>
                <a:stretch>
                  <a:fillRect l="-10909" r="-9091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9721AA5-85FA-4EBE-9C94-48DA27C7AB9F}"/>
                  </a:ext>
                </a:extLst>
              </p:cNvPr>
              <p:cNvSpPr txBox="1"/>
              <p:nvPr/>
            </p:nvSpPr>
            <p:spPr>
              <a:xfrm>
                <a:off x="2824695" y="1417950"/>
                <a:ext cx="336759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9721AA5-85FA-4EBE-9C94-48DA27C7A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695" y="1417950"/>
                <a:ext cx="336759" cy="331437"/>
              </a:xfrm>
              <a:prstGeom prst="rect">
                <a:avLst/>
              </a:prstGeom>
              <a:blipFill>
                <a:blip r:embed="rId5"/>
                <a:stretch>
                  <a:fillRect l="-8929" r="-7143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908FEB0-57D8-47E0-9DE5-57E510391382}"/>
                  </a:ext>
                </a:extLst>
              </p:cNvPr>
              <p:cNvSpPr txBox="1"/>
              <p:nvPr/>
            </p:nvSpPr>
            <p:spPr>
              <a:xfrm>
                <a:off x="2851996" y="1792644"/>
                <a:ext cx="28796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908FEB0-57D8-47E0-9DE5-57E510391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996" y="1792644"/>
                <a:ext cx="287964" cy="307777"/>
              </a:xfrm>
              <a:prstGeom prst="rect">
                <a:avLst/>
              </a:prstGeom>
              <a:blipFill>
                <a:blip r:embed="rId6"/>
                <a:stretch>
                  <a:fillRect l="-12766" r="-8511" b="-156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3B786C0A-EE20-413D-B286-A4DC2AB3A447}"/>
                  </a:ext>
                </a:extLst>
              </p:cNvPr>
              <p:cNvSpPr txBox="1"/>
              <p:nvPr/>
            </p:nvSpPr>
            <p:spPr>
              <a:xfrm>
                <a:off x="2791899" y="3509456"/>
                <a:ext cx="299121" cy="3327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3B786C0A-EE20-413D-B286-A4DC2AB3A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899" y="3509456"/>
                <a:ext cx="299121" cy="332720"/>
              </a:xfrm>
              <a:prstGeom prst="rect">
                <a:avLst/>
              </a:prstGeom>
              <a:blipFill>
                <a:blip r:embed="rId7"/>
                <a:stretch>
                  <a:fillRect l="-18367" r="-12245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2FF6030-CB13-48F9-93A5-BB061083DAB1}"/>
                  </a:ext>
                </a:extLst>
              </p:cNvPr>
              <p:cNvSpPr txBox="1"/>
              <p:nvPr/>
            </p:nvSpPr>
            <p:spPr>
              <a:xfrm>
                <a:off x="2489729" y="4000968"/>
                <a:ext cx="108231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2FF6030-CB13-48F9-93A5-BB061083D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729" y="4000968"/>
                <a:ext cx="1082314" cy="307777"/>
              </a:xfrm>
              <a:prstGeom prst="rect">
                <a:avLst/>
              </a:prstGeom>
              <a:blipFill>
                <a:blip r:embed="rId8"/>
                <a:stretch>
                  <a:fillRect b="-13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9A6E910-2E6F-416D-8DB9-E94D9983F2B4}"/>
              </a:ext>
            </a:extLst>
          </p:cNvPr>
          <p:cNvSpPr txBox="1"/>
          <p:nvPr/>
        </p:nvSpPr>
        <p:spPr>
          <a:xfrm>
            <a:off x="355582" y="456008"/>
            <a:ext cx="1430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+mj-lt"/>
              </a:rPr>
              <a:t>Velocity</a:t>
            </a:r>
            <a:endParaRPr lang="en-GB" sz="2000" dirty="0">
              <a:latin typeface="+mj-lt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A138943-3B39-4329-8C1A-DEFCB02F675B}"/>
              </a:ext>
            </a:extLst>
          </p:cNvPr>
          <p:cNvSpPr txBox="1"/>
          <p:nvPr/>
        </p:nvSpPr>
        <p:spPr>
          <a:xfrm>
            <a:off x="357916" y="3074584"/>
            <a:ext cx="2585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+mj-lt"/>
              </a:rPr>
              <a:t>Concentration</a:t>
            </a:r>
            <a:endParaRPr lang="en-GB" sz="2000" dirty="0">
              <a:latin typeface="+mj-lt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0857484-1500-430F-88EA-3799C4DC4194}"/>
              </a:ext>
            </a:extLst>
          </p:cNvPr>
          <p:cNvSpPr txBox="1"/>
          <p:nvPr/>
        </p:nvSpPr>
        <p:spPr>
          <a:xfrm>
            <a:off x="3173469" y="805502"/>
            <a:ext cx="341547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+mj-lt"/>
              </a:rPr>
              <a:t>velocity</a:t>
            </a:r>
            <a:r>
              <a:rPr lang="it-IT" sz="2000" dirty="0">
                <a:latin typeface="+mj-lt"/>
              </a:rPr>
              <a:t> of the </a:t>
            </a:r>
            <a:r>
              <a:rPr lang="en-GB" sz="2000" dirty="0">
                <a:latin typeface="+mj-lt"/>
              </a:rPr>
              <a:t>particles</a:t>
            </a:r>
            <a:r>
              <a:rPr lang="it-IT" sz="2000" dirty="0">
                <a:latin typeface="+mj-lt"/>
              </a:rPr>
              <a:t> in the </a:t>
            </a:r>
            <a:r>
              <a:rPr lang="it-IT" sz="2000" dirty="0" err="1">
                <a:latin typeface="+mj-lt"/>
              </a:rPr>
              <a:t>layer</a:t>
            </a:r>
            <a:endParaRPr lang="it-IT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number of particles in the layer</a:t>
            </a:r>
          </a:p>
          <a:p>
            <a:r>
              <a:rPr lang="en-GB" sz="2000" dirty="0">
                <a:latin typeface="+mj-lt"/>
              </a:rPr>
              <a:t>velocity of the </a:t>
            </a:r>
            <a:r>
              <a:rPr lang="en-GB" sz="2000" dirty="0" err="1">
                <a:latin typeface="+mj-lt"/>
              </a:rPr>
              <a:t>i</a:t>
            </a:r>
            <a:r>
              <a:rPr lang="en-GB" sz="2000" dirty="0">
                <a:latin typeface="+mj-lt"/>
              </a:rPr>
              <a:t>-layer</a:t>
            </a:r>
          </a:p>
          <a:p>
            <a:endParaRPr lang="en-GB" sz="21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DB0B3F2B-64B3-47E1-A7BF-681C83C1A9AD}"/>
                  </a:ext>
                </a:extLst>
              </p:cNvPr>
              <p:cNvSpPr txBox="1"/>
              <p:nvPr/>
            </p:nvSpPr>
            <p:spPr>
              <a:xfrm>
                <a:off x="2845180" y="2234576"/>
                <a:ext cx="3011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DB0B3F2B-64B3-47E1-A7BF-681C83C1A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180" y="2234576"/>
                <a:ext cx="301172" cy="307777"/>
              </a:xfrm>
              <a:prstGeom prst="rect">
                <a:avLst/>
              </a:prstGeom>
              <a:blipFill>
                <a:blip r:embed="rId9"/>
                <a:stretch>
                  <a:fillRect l="-20408" r="-8163" b="-1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D4B8D7CA-EC2C-4226-8975-5C41360808E8}"/>
                  </a:ext>
                </a:extLst>
              </p:cNvPr>
              <p:cNvSpPr txBox="1"/>
              <p:nvPr/>
            </p:nvSpPr>
            <p:spPr>
              <a:xfrm>
                <a:off x="2886933" y="2553065"/>
                <a:ext cx="2095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D4B8D7CA-EC2C-4226-8975-5C4136080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933" y="2553065"/>
                <a:ext cx="209545" cy="307777"/>
              </a:xfrm>
              <a:prstGeom prst="rect">
                <a:avLst/>
              </a:prstGeom>
              <a:blipFill>
                <a:blip r:embed="rId10"/>
                <a:stretch>
                  <a:fillRect l="-17647" r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8771AC1E-383B-4475-80E0-92BED6B97B3A}"/>
                  </a:ext>
                </a:extLst>
              </p:cNvPr>
              <p:cNvSpPr txBox="1"/>
              <p:nvPr/>
            </p:nvSpPr>
            <p:spPr>
              <a:xfrm>
                <a:off x="256624" y="916878"/>
                <a:ext cx="2385383" cy="7959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brk m:alnAt="25"/>
                                </m:r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it-IT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GB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8771AC1E-383B-4475-80E0-92BED6B97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24" y="916878"/>
                <a:ext cx="2385383" cy="7959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E0A0FE48-B15B-40AE-A735-0CC495DE6A8E}"/>
                  </a:ext>
                </a:extLst>
              </p:cNvPr>
              <p:cNvSpPr txBox="1"/>
              <p:nvPr/>
            </p:nvSpPr>
            <p:spPr>
              <a:xfrm>
                <a:off x="836196" y="2048366"/>
                <a:ext cx="1620270" cy="5979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sz="2000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E0A0FE48-B15B-40AE-A735-0CC495DE6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96" y="2048366"/>
                <a:ext cx="1620270" cy="5979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DE1CAD7D-64DF-49AE-B772-08939135F106}"/>
              </a:ext>
            </a:extLst>
          </p:cNvPr>
          <p:cNvCxnSpPr>
            <a:cxnSpLocks/>
          </p:cNvCxnSpPr>
          <p:nvPr/>
        </p:nvCxnSpPr>
        <p:spPr>
          <a:xfrm>
            <a:off x="2545816" y="819161"/>
            <a:ext cx="6841" cy="209037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41AD0ACD-58BB-40D0-8FEA-FB1E074A02C8}"/>
              </a:ext>
            </a:extLst>
          </p:cNvPr>
          <p:cNvCxnSpPr>
            <a:cxnSpLocks/>
          </p:cNvCxnSpPr>
          <p:nvPr/>
        </p:nvCxnSpPr>
        <p:spPr>
          <a:xfrm flipH="1">
            <a:off x="2532087" y="3474694"/>
            <a:ext cx="13729" cy="139893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F8279BBD-5C7D-4E07-8EBC-68A3BCBB0E6B}"/>
                  </a:ext>
                </a:extLst>
              </p:cNvPr>
              <p:cNvSpPr txBox="1"/>
              <p:nvPr/>
            </p:nvSpPr>
            <p:spPr>
              <a:xfrm>
                <a:off x="2830906" y="4403826"/>
                <a:ext cx="197939" cy="3327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F8279BBD-5C7D-4E07-8EBC-68A3BCBB0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906" y="4403826"/>
                <a:ext cx="197939" cy="332720"/>
              </a:xfrm>
              <a:prstGeom prst="rect">
                <a:avLst/>
              </a:prstGeom>
              <a:blipFill>
                <a:blip r:embed="rId13"/>
                <a:stretch>
                  <a:fillRect l="-30303" r="-10303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A5136266-1781-45AA-8224-1240DA7CC6C6}"/>
              </a:ext>
            </a:extLst>
          </p:cNvPr>
          <p:cNvSpPr txBox="1"/>
          <p:nvPr/>
        </p:nvSpPr>
        <p:spPr>
          <a:xfrm>
            <a:off x="3245446" y="4352134"/>
            <a:ext cx="36731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 err="1">
                <a:latin typeface="+mj-lt"/>
              </a:rPr>
              <a:t>concentration</a:t>
            </a:r>
            <a:r>
              <a:rPr lang="it-IT" sz="2100" dirty="0">
                <a:latin typeface="+mj-lt"/>
              </a:rPr>
              <a:t> of the </a:t>
            </a:r>
            <a:r>
              <a:rPr lang="it-IT" sz="2100" dirty="0" err="1">
                <a:latin typeface="+mj-lt"/>
              </a:rPr>
              <a:t>solid</a:t>
            </a:r>
            <a:r>
              <a:rPr lang="it-IT" sz="2100" dirty="0">
                <a:latin typeface="+mj-lt"/>
              </a:rPr>
              <a:t> </a:t>
            </a:r>
            <a:r>
              <a:rPr lang="it-IT" sz="2100" dirty="0" err="1">
                <a:latin typeface="+mj-lt"/>
              </a:rPr>
              <a:t>phase</a:t>
            </a:r>
            <a:endParaRPr lang="it-IT" sz="2100" dirty="0">
              <a:latin typeface="+mj-lt"/>
            </a:endParaRPr>
          </a:p>
        </p:txBody>
      </p:sp>
      <p:sp>
        <p:nvSpPr>
          <p:cNvPr id="31" name="Segnaposto numero diapositiva 10">
            <a:extLst>
              <a:ext uri="{FF2B5EF4-FFF2-40B4-BE49-F238E27FC236}">
                <a16:creationId xmlns:a16="http://schemas.microsoft.com/office/drawing/2014/main" id="{27916FD9-00BF-43AD-97AB-075B12FEA653}"/>
              </a:ext>
            </a:extLst>
          </p:cNvPr>
          <p:cNvSpPr txBox="1">
            <a:spLocks/>
          </p:cNvSpPr>
          <p:nvPr/>
        </p:nvSpPr>
        <p:spPr>
          <a:xfrm>
            <a:off x="9237599" y="645376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</a:rPr>
              <a:t>10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015AAEBA-3F1D-4461-AF78-18A7B249A970}"/>
              </a:ext>
            </a:extLst>
          </p:cNvPr>
          <p:cNvCxnSpPr>
            <a:cxnSpLocks/>
          </p:cNvCxnSpPr>
          <p:nvPr/>
        </p:nvCxnSpPr>
        <p:spPr>
          <a:xfrm flipV="1">
            <a:off x="243335" y="312417"/>
            <a:ext cx="11705330" cy="16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7ECA136-80A5-40DE-9593-7DE17DC26D1A}"/>
              </a:ext>
            </a:extLst>
          </p:cNvPr>
          <p:cNvSpPr txBox="1"/>
          <p:nvPr/>
        </p:nvSpPr>
        <p:spPr>
          <a:xfrm>
            <a:off x="175624" y="-2263"/>
            <a:ext cx="266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5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 Experimental analysis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2B819AA-818B-455A-9B15-B8BD2E3FA1C0}"/>
              </a:ext>
            </a:extLst>
          </p:cNvPr>
          <p:cNvSpPr txBox="1"/>
          <p:nvPr/>
        </p:nvSpPr>
        <p:spPr>
          <a:xfrm>
            <a:off x="181221" y="6430206"/>
            <a:ext cx="3356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chemeClr val="bg1">
                    <a:lumMod val="65000"/>
                  </a:schemeClr>
                </a:solidFill>
              </a:rPr>
              <a:t>		</a:t>
            </a:r>
            <a:endParaRPr lang="en-GB" sz="2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B00F0B05-6071-4C14-A1DB-105377D054FA}"/>
              </a:ext>
            </a:extLst>
          </p:cNvPr>
          <p:cNvCxnSpPr>
            <a:cxnSpLocks/>
          </p:cNvCxnSpPr>
          <p:nvPr/>
        </p:nvCxnSpPr>
        <p:spPr>
          <a:xfrm>
            <a:off x="243335" y="6465191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EAECD9BA-2EC7-4E22-8FD9-FBF50E3AB65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r="4967"/>
          <a:stretch/>
        </p:blipFill>
        <p:spPr>
          <a:xfrm>
            <a:off x="6878848" y="523684"/>
            <a:ext cx="4982996" cy="4674315"/>
          </a:xfrm>
          <a:prstGeom prst="rect">
            <a:avLst/>
          </a:prstGeom>
          <a:noFill/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42B4802B-DAAD-41C7-9565-B788B96DFCB9}"/>
              </a:ext>
            </a:extLst>
          </p:cNvPr>
          <p:cNvSpPr/>
          <p:nvPr/>
        </p:nvSpPr>
        <p:spPr>
          <a:xfrm>
            <a:off x="3202980" y="3474488"/>
            <a:ext cx="33747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100" dirty="0">
                <a:latin typeface="+mj-lt"/>
              </a:rPr>
              <a:t>pixel of the single </a:t>
            </a:r>
            <a:r>
              <a:rPr lang="it-IT" sz="2100" dirty="0" err="1">
                <a:latin typeface="+mj-lt"/>
              </a:rPr>
              <a:t>solid</a:t>
            </a:r>
            <a:r>
              <a:rPr lang="it-IT" sz="2100" dirty="0">
                <a:latin typeface="+mj-lt"/>
              </a:rPr>
              <a:t> </a:t>
            </a:r>
            <a:r>
              <a:rPr lang="it-IT" sz="2100" dirty="0" err="1">
                <a:latin typeface="+mj-lt"/>
              </a:rPr>
              <a:t>phase</a:t>
            </a:r>
            <a:endParaRPr lang="en-GB" sz="2100" dirty="0">
              <a:latin typeface="+mj-lt"/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4446F248-EE52-42BE-B48F-A854971C93AC}"/>
              </a:ext>
            </a:extLst>
          </p:cNvPr>
          <p:cNvSpPr txBox="1"/>
          <p:nvPr/>
        </p:nvSpPr>
        <p:spPr>
          <a:xfrm>
            <a:off x="3215809" y="2181650"/>
            <a:ext cx="3535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+mj-lt"/>
              </a:rPr>
              <a:t>average velocity over the frame</a:t>
            </a:r>
          </a:p>
          <a:p>
            <a:r>
              <a:rPr lang="en-GB" sz="2000" dirty="0">
                <a:latin typeface="+mj-lt"/>
              </a:rPr>
              <a:t>number of frame</a:t>
            </a:r>
          </a:p>
        </p:txBody>
      </p: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4E9627CC-2F57-4066-8501-8D857ADC5659}"/>
              </a:ext>
            </a:extLst>
          </p:cNvPr>
          <p:cNvCxnSpPr/>
          <p:nvPr/>
        </p:nvCxnSpPr>
        <p:spPr>
          <a:xfrm flipH="1">
            <a:off x="498983" y="1880090"/>
            <a:ext cx="20468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tangolo 54">
            <a:extLst>
              <a:ext uri="{FF2B5EF4-FFF2-40B4-BE49-F238E27FC236}">
                <a16:creationId xmlns:a16="http://schemas.microsoft.com/office/drawing/2014/main" id="{A385AB1B-5C58-4DBF-82B8-542B82B9D439}"/>
              </a:ext>
            </a:extLst>
          </p:cNvPr>
          <p:cNvSpPr/>
          <p:nvPr/>
        </p:nvSpPr>
        <p:spPr>
          <a:xfrm>
            <a:off x="3245446" y="3917299"/>
            <a:ext cx="31813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100" dirty="0" err="1">
                <a:latin typeface="+mj-lt"/>
              </a:rPr>
              <a:t>total</a:t>
            </a:r>
            <a:r>
              <a:rPr lang="it-IT" sz="2100" dirty="0">
                <a:latin typeface="+mj-lt"/>
              </a:rPr>
              <a:t> pixel of the </a:t>
            </a:r>
            <a:r>
              <a:rPr lang="it-IT" sz="2100" dirty="0" err="1">
                <a:latin typeface="+mj-lt"/>
              </a:rPr>
              <a:t>solid</a:t>
            </a:r>
            <a:r>
              <a:rPr lang="it-IT" sz="2100" dirty="0">
                <a:latin typeface="+mj-lt"/>
              </a:rPr>
              <a:t> </a:t>
            </a:r>
            <a:r>
              <a:rPr lang="it-IT" sz="2100" dirty="0" err="1">
                <a:latin typeface="+mj-lt"/>
              </a:rPr>
              <a:t>phase</a:t>
            </a:r>
            <a:endParaRPr lang="en-GB" sz="2100" dirty="0">
              <a:latin typeface="+mj-lt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6626FE9-6C09-45BF-98A6-4392C4BACF83}"/>
              </a:ext>
            </a:extLst>
          </p:cNvPr>
          <p:cNvSpPr txBox="1"/>
          <p:nvPr/>
        </p:nvSpPr>
        <p:spPr>
          <a:xfrm>
            <a:off x="353561" y="5006799"/>
            <a:ext cx="2585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Granular temperature</a:t>
            </a:r>
            <a:endParaRPr lang="en-GB" sz="20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B0F468FF-70FA-4082-89D0-28AC9D36C22C}"/>
                  </a:ext>
                </a:extLst>
              </p:cNvPr>
              <p:cNvSpPr/>
              <p:nvPr/>
            </p:nvSpPr>
            <p:spPr>
              <a:xfrm>
                <a:off x="921094" y="5546553"/>
                <a:ext cx="1568635" cy="650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b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b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B0F468FF-70FA-4082-89D0-28AC9D36C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94" y="5546553"/>
                <a:ext cx="1568635" cy="65069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D8E47249-765B-4C69-9487-84A27C0DDE6F}"/>
              </a:ext>
            </a:extLst>
          </p:cNvPr>
          <p:cNvCxnSpPr>
            <a:cxnSpLocks/>
          </p:cNvCxnSpPr>
          <p:nvPr/>
        </p:nvCxnSpPr>
        <p:spPr>
          <a:xfrm>
            <a:off x="2532087" y="5468374"/>
            <a:ext cx="0" cy="80704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600EAE9D-6E01-429B-8A24-52DFF72FA11F}"/>
                  </a:ext>
                </a:extLst>
              </p:cNvPr>
              <p:cNvSpPr/>
              <p:nvPr/>
            </p:nvSpPr>
            <p:spPr>
              <a:xfrm>
                <a:off x="2672712" y="5443544"/>
                <a:ext cx="1860959" cy="369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600EAE9D-6E01-429B-8A24-52DFF72FA1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712" y="5443544"/>
                <a:ext cx="1860959" cy="369588"/>
              </a:xfrm>
              <a:prstGeom prst="rect">
                <a:avLst/>
              </a:prstGeom>
              <a:blipFill>
                <a:blip r:embed="rId16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59C27509-2D14-48DB-B6B1-BDC582E69E15}"/>
                  </a:ext>
                </a:extLst>
              </p:cNvPr>
              <p:cNvSpPr/>
              <p:nvPr/>
            </p:nvSpPr>
            <p:spPr>
              <a:xfrm>
                <a:off x="2596026" y="5867832"/>
                <a:ext cx="10071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59C27509-2D14-48DB-B6B1-BDC582E69E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26" y="5867832"/>
                <a:ext cx="1007165" cy="369332"/>
              </a:xfrm>
              <a:prstGeom prst="rect">
                <a:avLst/>
              </a:prstGeom>
              <a:blipFill>
                <a:blip r:embed="rId1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ttangolo 41">
            <a:extLst>
              <a:ext uri="{FF2B5EF4-FFF2-40B4-BE49-F238E27FC236}">
                <a16:creationId xmlns:a16="http://schemas.microsoft.com/office/drawing/2014/main" id="{AC9BF6D1-30FE-4C2B-B761-E3FD9D0B18E9}"/>
              </a:ext>
            </a:extLst>
          </p:cNvPr>
          <p:cNvSpPr/>
          <p:nvPr/>
        </p:nvSpPr>
        <p:spPr>
          <a:xfrm>
            <a:off x="4533671" y="5399651"/>
            <a:ext cx="41378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dirty="0">
                <a:latin typeface="+mj-lt"/>
              </a:rPr>
              <a:t>instantaneous velocities fluctuations 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B1769A26-CE54-478E-86DB-16AF5A32EAC9}"/>
              </a:ext>
            </a:extLst>
          </p:cNvPr>
          <p:cNvSpPr/>
          <p:nvPr/>
        </p:nvSpPr>
        <p:spPr>
          <a:xfrm>
            <a:off x="3603191" y="5831989"/>
            <a:ext cx="41378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dirty="0" err="1">
                <a:latin typeface="+mj-lt"/>
              </a:rPr>
              <a:t>spacial</a:t>
            </a:r>
            <a:r>
              <a:rPr lang="en-GB" sz="2100" dirty="0">
                <a:latin typeface="+mj-lt"/>
              </a:rPr>
              <a:t> average velocity</a:t>
            </a:r>
          </a:p>
        </p:txBody>
      </p:sp>
    </p:spTree>
    <p:extLst>
      <p:ext uri="{BB962C8B-B14F-4D97-AF65-F5344CB8AC3E}">
        <p14:creationId xmlns:p14="http://schemas.microsoft.com/office/powerpoint/2010/main" val="2051479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10">
            <a:extLst>
              <a:ext uri="{FF2B5EF4-FFF2-40B4-BE49-F238E27FC236}">
                <a16:creationId xmlns:a16="http://schemas.microsoft.com/office/drawing/2014/main" id="{85A3B2AE-E7CE-4B17-AA07-9DCE045CC250}"/>
              </a:ext>
            </a:extLst>
          </p:cNvPr>
          <p:cNvSpPr txBox="1">
            <a:spLocks/>
          </p:cNvSpPr>
          <p:nvPr/>
        </p:nvSpPr>
        <p:spPr>
          <a:xfrm>
            <a:off x="9237599" y="645376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</a:rPr>
              <a:t>11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BE33E4CE-4858-480C-BBD8-2C2337DC0B34}"/>
              </a:ext>
            </a:extLst>
          </p:cNvPr>
          <p:cNvCxnSpPr/>
          <p:nvPr/>
        </p:nvCxnSpPr>
        <p:spPr>
          <a:xfrm>
            <a:off x="275469" y="6468758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177E3CB-0E3B-4C7F-9196-1C9BBA91D769}"/>
              </a:ext>
            </a:extLst>
          </p:cNvPr>
          <p:cNvCxnSpPr>
            <a:cxnSpLocks/>
          </p:cNvCxnSpPr>
          <p:nvPr/>
        </p:nvCxnSpPr>
        <p:spPr>
          <a:xfrm flipV="1">
            <a:off x="243335" y="312417"/>
            <a:ext cx="11705330" cy="16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F91889-9A71-4466-A902-CC3734414881}"/>
              </a:ext>
            </a:extLst>
          </p:cNvPr>
          <p:cNvSpPr txBox="1"/>
          <p:nvPr/>
        </p:nvSpPr>
        <p:spPr>
          <a:xfrm>
            <a:off x="175624" y="-2263"/>
            <a:ext cx="266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6. </a:t>
            </a:r>
            <a:r>
              <a:rPr lang="it-IT" sz="2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Results</a:t>
            </a:r>
            <a:endParaRPr lang="en-GB" sz="2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510651"/>
              </p:ext>
            </p:extLst>
          </p:nvPr>
        </p:nvGraphicFramePr>
        <p:xfrm>
          <a:off x="252535" y="857851"/>
          <a:ext cx="3838609" cy="537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5018220"/>
              </p:ext>
            </p:extLst>
          </p:nvPr>
        </p:nvGraphicFramePr>
        <p:xfrm>
          <a:off x="4208506" y="678831"/>
          <a:ext cx="4001304" cy="5506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527394"/>
              </p:ext>
            </p:extLst>
          </p:nvPr>
        </p:nvGraphicFramePr>
        <p:xfrm>
          <a:off x="8005999" y="656093"/>
          <a:ext cx="4001304" cy="552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975711-CC04-4684-AD06-42F186740456}"/>
              </a:ext>
            </a:extLst>
          </p:cNvPr>
          <p:cNvSpPr txBox="1"/>
          <p:nvPr/>
        </p:nvSpPr>
        <p:spPr>
          <a:xfrm>
            <a:off x="243335" y="427794"/>
            <a:ext cx="3260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SEGREGATION AT TIME T1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688039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10">
            <a:extLst>
              <a:ext uri="{FF2B5EF4-FFF2-40B4-BE49-F238E27FC236}">
                <a16:creationId xmlns:a16="http://schemas.microsoft.com/office/drawing/2014/main" id="{85A3B2AE-E7CE-4B17-AA07-9DCE045CC250}"/>
              </a:ext>
            </a:extLst>
          </p:cNvPr>
          <p:cNvSpPr txBox="1">
            <a:spLocks/>
          </p:cNvSpPr>
          <p:nvPr/>
        </p:nvSpPr>
        <p:spPr>
          <a:xfrm>
            <a:off x="9237599" y="645376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</a:rPr>
              <a:t>11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BE33E4CE-4858-480C-BBD8-2C2337DC0B34}"/>
              </a:ext>
            </a:extLst>
          </p:cNvPr>
          <p:cNvCxnSpPr/>
          <p:nvPr/>
        </p:nvCxnSpPr>
        <p:spPr>
          <a:xfrm>
            <a:off x="275469" y="6468758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177E3CB-0E3B-4C7F-9196-1C9BBA91D769}"/>
              </a:ext>
            </a:extLst>
          </p:cNvPr>
          <p:cNvCxnSpPr>
            <a:cxnSpLocks/>
          </p:cNvCxnSpPr>
          <p:nvPr/>
        </p:nvCxnSpPr>
        <p:spPr>
          <a:xfrm flipV="1">
            <a:off x="243335" y="312417"/>
            <a:ext cx="11705330" cy="16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F91889-9A71-4466-A902-CC3734414881}"/>
              </a:ext>
            </a:extLst>
          </p:cNvPr>
          <p:cNvSpPr txBox="1"/>
          <p:nvPr/>
        </p:nvSpPr>
        <p:spPr>
          <a:xfrm>
            <a:off x="175624" y="-2263"/>
            <a:ext cx="266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6. </a:t>
            </a:r>
            <a:r>
              <a:rPr lang="it-IT" sz="2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Results</a:t>
            </a:r>
            <a:endParaRPr lang="en-GB" sz="2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181283-AE10-4E00-B041-FB81B1F42A00}"/>
              </a:ext>
            </a:extLst>
          </p:cNvPr>
          <p:cNvSpPr txBox="1"/>
          <p:nvPr/>
        </p:nvSpPr>
        <p:spPr>
          <a:xfrm>
            <a:off x="243335" y="389241"/>
            <a:ext cx="5529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SEGREGATION AT TIME T1=0 AND T2=30 minutes</a:t>
            </a:r>
            <a:endParaRPr lang="en-GB" sz="2000" b="1" dirty="0"/>
          </a:p>
        </p:txBody>
      </p:sp>
      <p:pic>
        <p:nvPicPr>
          <p:cNvPr id="17" name="Immagine 16" descr="Immagine che contiene mappa&#10;&#10;Descrizione generata automaticamente">
            <a:extLst>
              <a:ext uri="{FF2B5EF4-FFF2-40B4-BE49-F238E27FC236}">
                <a16:creationId xmlns:a16="http://schemas.microsoft.com/office/drawing/2014/main" id="{6020A8FA-28BA-42EF-A60A-926A32FCE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r="4075"/>
          <a:stretch/>
        </p:blipFill>
        <p:spPr>
          <a:xfrm>
            <a:off x="207240" y="1317601"/>
            <a:ext cx="3991782" cy="453453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8CDA2E2-2BCB-4AB9-AC2D-CA01E8F84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3" r="7371"/>
          <a:stretch/>
        </p:blipFill>
        <p:spPr>
          <a:xfrm>
            <a:off x="4047460" y="1340000"/>
            <a:ext cx="3854594" cy="452416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09C5742-8E2A-48A0-95B2-A1C4ED9FB210}"/>
              </a:ext>
            </a:extLst>
          </p:cNvPr>
          <p:cNvSpPr txBox="1"/>
          <p:nvPr/>
        </p:nvSpPr>
        <p:spPr>
          <a:xfrm>
            <a:off x="3248526" y="842087"/>
            <a:ext cx="385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LONGITUDINAL VELOCITIES</a:t>
            </a:r>
            <a:endParaRPr lang="en-GB" sz="16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0B2DA4D-DFF0-44AB-8292-143477F9768E}"/>
              </a:ext>
            </a:extLst>
          </p:cNvPr>
          <p:cNvSpPr txBox="1"/>
          <p:nvPr/>
        </p:nvSpPr>
        <p:spPr>
          <a:xfrm>
            <a:off x="9141346" y="905190"/>
            <a:ext cx="2935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CONCENTRATION</a:t>
            </a:r>
            <a:endParaRPr lang="en-GB" sz="1600" dirty="0"/>
          </a:p>
        </p:txBody>
      </p:sp>
      <p:pic>
        <p:nvPicPr>
          <p:cNvPr id="23" name="Immagine 2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CC7930D-F823-47B8-9C7C-092B6F2917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1"/>
          <a:stretch/>
        </p:blipFill>
        <p:spPr>
          <a:xfrm>
            <a:off x="7902054" y="1341127"/>
            <a:ext cx="3996389" cy="44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28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8DF592B9-0EFC-4E60-B18D-52CEA42806EE}"/>
              </a:ext>
            </a:extLst>
          </p:cNvPr>
          <p:cNvCxnSpPr/>
          <p:nvPr/>
        </p:nvCxnSpPr>
        <p:spPr>
          <a:xfrm>
            <a:off x="275469" y="6468758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18A2D8D0-0EDB-40A6-8D93-5896E47C0C6F}"/>
              </a:ext>
            </a:extLst>
          </p:cNvPr>
          <p:cNvSpPr txBox="1">
            <a:spLocks/>
          </p:cNvSpPr>
          <p:nvPr/>
        </p:nvSpPr>
        <p:spPr>
          <a:xfrm>
            <a:off x="9237599" y="64537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</a:rPr>
              <a:t>12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050497-32A7-4CCD-B964-532B718E676E}"/>
              </a:ext>
            </a:extLst>
          </p:cNvPr>
          <p:cNvSpPr txBox="1"/>
          <p:nvPr/>
        </p:nvSpPr>
        <p:spPr>
          <a:xfrm>
            <a:off x="275469" y="412691"/>
            <a:ext cx="116731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●"/>
            </a:pPr>
            <a:r>
              <a:rPr lang="en-GB" sz="4000" dirty="0">
                <a:latin typeface="+mj-lt"/>
              </a:rPr>
              <a:t>Uncertainty</a:t>
            </a:r>
            <a:r>
              <a:rPr lang="it-IT" sz="4000" dirty="0">
                <a:latin typeface="+mj-lt"/>
              </a:rPr>
              <a:t> in the middle due to </a:t>
            </a:r>
            <a:r>
              <a:rPr lang="en-GB" sz="4000" dirty="0">
                <a:latin typeface="+mj-lt"/>
              </a:rPr>
              <a:t>collisions</a:t>
            </a:r>
            <a:r>
              <a:rPr lang="it-IT" sz="4000" dirty="0">
                <a:latin typeface="+mj-lt"/>
              </a:rPr>
              <a:t> </a:t>
            </a:r>
            <a:r>
              <a:rPr lang="en-GB" sz="4000" dirty="0">
                <a:latin typeface="+mj-lt"/>
              </a:rPr>
              <a:t>between particles</a:t>
            </a:r>
          </a:p>
          <a:p>
            <a:pPr marL="571500" indent="-571500">
              <a:buFontTx/>
              <a:buChar char="●"/>
            </a:pPr>
            <a:r>
              <a:rPr lang="en-US" sz="4000" dirty="0">
                <a:latin typeface="+mj-lt"/>
              </a:rPr>
              <a:t>Small difference</a:t>
            </a:r>
            <a:r>
              <a:rPr lang="it-IT" sz="4000" dirty="0">
                <a:latin typeface="+mj-lt"/>
              </a:rPr>
              <a:t> in </a:t>
            </a:r>
            <a:r>
              <a:rPr lang="en-US" sz="4000" dirty="0">
                <a:latin typeface="+mj-lt"/>
              </a:rPr>
              <a:t>speed rates</a:t>
            </a:r>
            <a:r>
              <a:rPr lang="it-IT" sz="4000" dirty="0">
                <a:latin typeface="+mj-lt"/>
              </a:rPr>
              <a:t> and large </a:t>
            </a:r>
            <a:r>
              <a:rPr lang="en-GB" sz="4000" dirty="0">
                <a:latin typeface="+mj-lt"/>
              </a:rPr>
              <a:t>difference</a:t>
            </a:r>
            <a:r>
              <a:rPr lang="it-IT" sz="4000" dirty="0">
                <a:latin typeface="+mj-lt"/>
              </a:rPr>
              <a:t> in </a:t>
            </a:r>
            <a:r>
              <a:rPr lang="en-GB" sz="4000" dirty="0">
                <a:latin typeface="+mj-lt"/>
              </a:rPr>
              <a:t>concentrations</a:t>
            </a:r>
            <a:r>
              <a:rPr lang="it-IT" sz="4000" dirty="0"/>
              <a:t>	</a:t>
            </a:r>
          </a:p>
          <a:p>
            <a:pPr marL="571500" indent="-571500">
              <a:buFontTx/>
              <a:buChar char="●"/>
            </a:pPr>
            <a:r>
              <a:rPr lang="en-GB" sz="4000" dirty="0">
                <a:latin typeface="+mj-lt"/>
              </a:rPr>
              <a:t>Uniform and statistically homogeneous conditions in segregation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C498D9C-1D68-4DD0-866B-F627BA377539}"/>
              </a:ext>
            </a:extLst>
          </p:cNvPr>
          <p:cNvSpPr txBox="1"/>
          <p:nvPr/>
        </p:nvSpPr>
        <p:spPr>
          <a:xfrm>
            <a:off x="173101" y="25904"/>
            <a:ext cx="449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7. Conclusions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3D66AB9-3710-4664-8D68-6FBDC60B2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-5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16" t="17544" r="15581" b="62334"/>
          <a:stretch/>
        </p:blipFill>
        <p:spPr>
          <a:xfrm>
            <a:off x="476448" y="4546976"/>
            <a:ext cx="6723927" cy="110144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B947324-E860-4F57-BFC8-A67952C20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09" y="4683444"/>
            <a:ext cx="828510" cy="82851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6D8DDE-C2B5-43A9-9A20-C0DA15A150C5}"/>
              </a:ext>
            </a:extLst>
          </p:cNvPr>
          <p:cNvSpPr txBox="1"/>
          <p:nvPr/>
        </p:nvSpPr>
        <p:spPr>
          <a:xfrm>
            <a:off x="8219609" y="4680957"/>
            <a:ext cx="3972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+mj-lt"/>
              </a:rPr>
              <a:t>Silvia D’Agostino</a:t>
            </a:r>
          </a:p>
          <a:p>
            <a:r>
              <a:rPr lang="it-IT" sz="2400" b="1" dirty="0">
                <a:latin typeface="+mj-lt"/>
              </a:rPr>
              <a:t>silvia.dagostino@unitn.it</a:t>
            </a:r>
            <a:endParaRPr lang="en-GB" sz="2400" b="1" dirty="0">
              <a:latin typeface="+mj-lt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F3FF9CEA-5B9A-4B4C-8F15-85188D45F269}"/>
              </a:ext>
            </a:extLst>
          </p:cNvPr>
          <p:cNvCxnSpPr>
            <a:cxnSpLocks/>
          </p:cNvCxnSpPr>
          <p:nvPr/>
        </p:nvCxnSpPr>
        <p:spPr>
          <a:xfrm flipV="1">
            <a:off x="243335" y="327407"/>
            <a:ext cx="11705330" cy="16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202D84B7-6D41-4410-AFDC-6C1161D4A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82" y="5606837"/>
            <a:ext cx="1932652" cy="6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C862F40D-46D5-476F-B51D-E67DB719C107}"/>
              </a:ext>
            </a:extLst>
          </p:cNvPr>
          <p:cNvSpPr txBox="1"/>
          <p:nvPr/>
        </p:nvSpPr>
        <p:spPr>
          <a:xfrm>
            <a:off x="690357" y="567688"/>
            <a:ext cx="6426060" cy="28432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just" defTabSz="4571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1" i="0" u="none" strike="noStrike" kern="0" cap="none" spc="0" baseline="0" dirty="0">
                <a:uFillTx/>
                <a:latin typeface="+mj-lt"/>
                <a:ea typeface="Verdana" pitchFamily="34"/>
                <a:cs typeface="Times New Roman" panose="02020603050405020304" pitchFamily="18" charset="0"/>
              </a:rPr>
              <a:t>Massive geophysical flows →  </a:t>
            </a:r>
            <a:r>
              <a:rPr lang="en-GB" sz="3000" dirty="0">
                <a:latin typeface="+mj-lt"/>
              </a:rPr>
              <a:t>moving mass of rocks, water and/or air flowing down a slope under the influence of gravity</a:t>
            </a:r>
          </a:p>
          <a:p>
            <a:pPr marL="0" marR="0" lvl="0" indent="0" algn="just" defTabSz="457172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1" i="0" u="none" strike="noStrike" kern="0" cap="none" spc="0" baseline="0" dirty="0">
              <a:solidFill>
                <a:srgbClr val="FFFF00"/>
              </a:solidFill>
              <a:uFillTx/>
              <a:latin typeface="Times New Roman" panose="02020603050405020304" pitchFamily="18" charset="0"/>
              <a:ea typeface="Verdana" pitchFamily="34"/>
              <a:cs typeface="Times New Roman" panose="02020603050405020304" pitchFamily="18" charset="0"/>
            </a:endParaRPr>
          </a:p>
          <a:p>
            <a:pPr marL="0" marR="0" lvl="0" indent="0" algn="just" defTabSz="457172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0" cap="none" spc="0" baseline="0" dirty="0">
              <a:solidFill>
                <a:srgbClr val="FFFF00"/>
              </a:solidFill>
              <a:uFillTx/>
              <a:latin typeface="+mj-lt"/>
              <a:ea typeface="Verdana" pitchFamily="34"/>
              <a:cs typeface="Times New Roman" pitchFamily="18"/>
            </a:endParaRPr>
          </a:p>
          <a:p>
            <a:pPr marL="0" marR="0" lvl="0" indent="0" defTabSz="457172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b="0" i="0" u="none" strike="noStrike" kern="0" cap="none" spc="0" baseline="0" dirty="0">
              <a:solidFill>
                <a:srgbClr val="000000"/>
              </a:solidFill>
              <a:uFillTx/>
              <a:latin typeface="+mj-lt"/>
              <a:ea typeface="Verdana" pitchFamily="34"/>
              <a:cs typeface="Times New Roman" pitchFamily="18"/>
            </a:endParaRP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8AB1284-9D9E-46FE-ABAA-BA87B753D6B0}"/>
              </a:ext>
            </a:extLst>
          </p:cNvPr>
          <p:cNvCxnSpPr>
            <a:cxnSpLocks/>
          </p:cNvCxnSpPr>
          <p:nvPr/>
        </p:nvCxnSpPr>
        <p:spPr>
          <a:xfrm flipV="1">
            <a:off x="243335" y="312417"/>
            <a:ext cx="11705330" cy="16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CBE81B4-B48B-4720-A564-AA0A6410BF2A}"/>
              </a:ext>
            </a:extLst>
          </p:cNvPr>
          <p:cNvSpPr txBox="1"/>
          <p:nvPr/>
        </p:nvSpPr>
        <p:spPr>
          <a:xfrm>
            <a:off x="175624" y="-2263"/>
            <a:ext cx="2411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1. Definitions</a:t>
            </a:r>
          </a:p>
        </p:txBody>
      </p:sp>
      <p:sp>
        <p:nvSpPr>
          <p:cNvPr id="31" name="Segnaposto numero diapositiva 10">
            <a:extLst>
              <a:ext uri="{FF2B5EF4-FFF2-40B4-BE49-F238E27FC236}">
                <a16:creationId xmlns:a16="http://schemas.microsoft.com/office/drawing/2014/main" id="{535D70BD-81AE-49E5-8BA6-97A72C3240E7}"/>
              </a:ext>
            </a:extLst>
          </p:cNvPr>
          <p:cNvSpPr txBox="1">
            <a:spLocks/>
          </p:cNvSpPr>
          <p:nvPr/>
        </p:nvSpPr>
        <p:spPr>
          <a:xfrm>
            <a:off x="9282569" y="6457696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1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3" name="Pulsante di azione: vuoto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A4B1B4B-A82C-4079-9BE0-3571FA42AB3D}"/>
              </a:ext>
            </a:extLst>
          </p:cNvPr>
          <p:cNvSpPr/>
          <p:nvPr/>
        </p:nvSpPr>
        <p:spPr>
          <a:xfrm>
            <a:off x="11232367" y="56049"/>
            <a:ext cx="959633" cy="77943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8D51D898-81D6-4164-BD42-2F0A5384F761}"/>
              </a:ext>
            </a:extLst>
          </p:cNvPr>
          <p:cNvCxnSpPr>
            <a:cxnSpLocks/>
          </p:cNvCxnSpPr>
          <p:nvPr/>
        </p:nvCxnSpPr>
        <p:spPr>
          <a:xfrm>
            <a:off x="243335" y="6465191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84CCD009-0417-4AE3-8410-C4D1D3240D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/>
          <a:stretch/>
        </p:blipFill>
        <p:spPr>
          <a:xfrm>
            <a:off x="7875982" y="671806"/>
            <a:ext cx="3475655" cy="261275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94388B0-FE64-40BE-ABDB-F7CAF7913CF7}"/>
              </a:ext>
            </a:extLst>
          </p:cNvPr>
          <p:cNvSpPr/>
          <p:nvPr/>
        </p:nvSpPr>
        <p:spPr>
          <a:xfrm>
            <a:off x="690357" y="2600824"/>
            <a:ext cx="64260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1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1" kern="0" dirty="0">
                <a:latin typeface="+mj-lt"/>
                <a:ea typeface="Verdana" pitchFamily="34"/>
                <a:cs typeface="Times New Roman" pitchFamily="18"/>
              </a:rPr>
              <a:t>Granular flows </a:t>
            </a:r>
            <a:r>
              <a:rPr lang="en-GB" sz="3000" kern="0" dirty="0">
                <a:solidFill>
                  <a:srgbClr val="000000"/>
                </a:solidFill>
                <a:ea typeface="Verdana" pitchFamily="34"/>
                <a:cs typeface="Times New Roman" panose="02020603050405020304" pitchFamily="18" charset="0"/>
              </a:rPr>
              <a:t>→</a:t>
            </a:r>
            <a:r>
              <a:rPr lang="en-GB" sz="3000" b="1" kern="0" dirty="0">
                <a:solidFill>
                  <a:srgbClr val="000000"/>
                </a:solidFill>
                <a:ea typeface="Verdana" pitchFamily="34"/>
                <a:cs typeface="Times New Roman" panose="02020603050405020304" pitchFamily="18" charset="0"/>
              </a:rPr>
              <a:t> </a:t>
            </a:r>
            <a:r>
              <a:rPr lang="en-GB" sz="3000" kern="0" dirty="0">
                <a:latin typeface="+mj-lt"/>
                <a:ea typeface="Verdana" pitchFamily="34"/>
                <a:cs typeface="Times New Roman" pitchFamily="18"/>
              </a:rPr>
              <a:t>heterogeneous mixtures of particles of different size, density and shape</a:t>
            </a:r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53AE8168-0489-407B-A314-6CF55910BA57}"/>
              </a:ext>
            </a:extLst>
          </p:cNvPr>
          <p:cNvSpPr/>
          <p:nvPr/>
        </p:nvSpPr>
        <p:spPr>
          <a:xfrm>
            <a:off x="3569350" y="4163422"/>
            <a:ext cx="468795" cy="71433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C07CA1C-8868-45FE-A06E-ACF8321F2C01}"/>
              </a:ext>
            </a:extLst>
          </p:cNvPr>
          <p:cNvSpPr/>
          <p:nvPr/>
        </p:nvSpPr>
        <p:spPr>
          <a:xfrm>
            <a:off x="1764372" y="4975534"/>
            <a:ext cx="4370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1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1" kern="0" dirty="0">
                <a:solidFill>
                  <a:srgbClr val="000000"/>
                </a:solidFill>
                <a:latin typeface="+mj-lt"/>
                <a:ea typeface="Verdana" pitchFamily="34"/>
                <a:cs typeface="Times New Roman" panose="02020603050405020304" pitchFamily="18" charset="0"/>
              </a:rPr>
              <a:t>SEGREGATION </a:t>
            </a:r>
          </a:p>
          <a:p>
            <a:pPr lvl="0" algn="ctr" defTabSz="4571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kern="0" dirty="0">
                <a:solidFill>
                  <a:srgbClr val="000000"/>
                </a:solidFill>
                <a:latin typeface="+mj-lt"/>
                <a:ea typeface="Verdana" pitchFamily="34"/>
                <a:cs typeface="Times New Roman" panose="02020603050405020304" pitchFamily="18" charset="0"/>
              </a:rPr>
              <a:t> vertical grading </a:t>
            </a:r>
            <a:endParaRPr lang="en-GB" sz="3000" dirty="0">
              <a:latin typeface="+mj-lt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9E85F3F-9289-4720-BCE2-C4476E23C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37" y="3590445"/>
            <a:ext cx="3475655" cy="26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18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0D5953-22AA-4FAE-85CE-4FF0E7D790F0}"/>
              </a:ext>
            </a:extLst>
          </p:cNvPr>
          <p:cNvSpPr txBox="1"/>
          <p:nvPr/>
        </p:nvSpPr>
        <p:spPr>
          <a:xfrm>
            <a:off x="223982" y="434321"/>
            <a:ext cx="11705330" cy="553998"/>
          </a:xfrm>
          <a:prstGeom prst="rect">
            <a:avLst/>
          </a:prstGeom>
          <a:noFill/>
          <a:ln w="28575"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just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1" dirty="0">
                <a:latin typeface="+mj-lt"/>
              </a:rPr>
              <a:t>Two mechanisms responsible for particles transferring</a:t>
            </a:r>
            <a:endParaRPr lang="en-GB" sz="3000" b="1" i="0" u="none" strike="noStrike" kern="1200" cap="none" spc="0" baseline="0" dirty="0">
              <a:uFillTx/>
              <a:latin typeface="+mj-lt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C23E347-328B-4A54-8FCA-ED3E6BE41AFB}"/>
              </a:ext>
            </a:extLst>
          </p:cNvPr>
          <p:cNvSpPr/>
          <p:nvPr/>
        </p:nvSpPr>
        <p:spPr>
          <a:xfrm>
            <a:off x="282750" y="1176347"/>
            <a:ext cx="57125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kern="0" dirty="0">
                <a:latin typeface="+mj-lt"/>
                <a:ea typeface="Verdana" pitchFamily="34"/>
                <a:cs typeface="Times New Roman" pitchFamily="18"/>
              </a:rPr>
              <a:t>PERCOLATION</a:t>
            </a:r>
            <a:r>
              <a:rPr lang="en-GB" sz="2800" kern="0" dirty="0">
                <a:latin typeface="+mj-lt"/>
                <a:ea typeface="Verdana" pitchFamily="34"/>
                <a:cs typeface="Times New Roman" pitchFamily="18"/>
              </a:rPr>
              <a:t> 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kern="0" dirty="0">
                <a:latin typeface="+mj-lt"/>
                <a:ea typeface="Verdana" pitchFamily="34"/>
                <a:cs typeface="Times New Roman" pitchFamily="18"/>
              </a:rPr>
              <a:t> falling into small cavities</a:t>
            </a:r>
          </a:p>
        </p:txBody>
      </p:sp>
      <p:sp>
        <p:nvSpPr>
          <p:cNvPr id="10" name="Rettangolo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7A7BB0-AF67-4517-82F3-EEB5755832B3}"/>
              </a:ext>
            </a:extLst>
          </p:cNvPr>
          <p:cNvSpPr/>
          <p:nvPr/>
        </p:nvSpPr>
        <p:spPr>
          <a:xfrm>
            <a:off x="7006673" y="1212814"/>
            <a:ext cx="4551791" cy="116955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ctr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kern="0" dirty="0">
                <a:latin typeface="+mj-lt"/>
                <a:ea typeface="Verdana" pitchFamily="34"/>
                <a:cs typeface="Times New Roman" pitchFamily="18"/>
              </a:rPr>
              <a:t>KINETIC SIEVING </a:t>
            </a:r>
          </a:p>
          <a:p>
            <a:pPr marR="0" lvl="0" algn="ctr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kern="0" dirty="0">
                <a:latin typeface="+mj-lt"/>
                <a:ea typeface="Verdana" pitchFamily="34"/>
                <a:cs typeface="Times New Roman" pitchFamily="18"/>
              </a:rPr>
              <a:t> imbalances in contact forces</a:t>
            </a:r>
            <a:endParaRPr lang="en-GB" sz="2800" i="0" strike="noStrike" kern="0" cap="none" spc="0" baseline="0" dirty="0">
              <a:uFillTx/>
              <a:latin typeface="+mj-lt"/>
              <a:ea typeface="Verdana" pitchFamily="34"/>
              <a:cs typeface="Times New Roman" pitchFamily="18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6F187707-2AC8-4107-8D7F-E04C207CA1FC}"/>
              </a:ext>
            </a:extLst>
          </p:cNvPr>
          <p:cNvCxnSpPr>
            <a:cxnSpLocks/>
          </p:cNvCxnSpPr>
          <p:nvPr/>
        </p:nvCxnSpPr>
        <p:spPr>
          <a:xfrm flipV="1">
            <a:off x="243335" y="312417"/>
            <a:ext cx="11705330" cy="16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ABCFEDB-40E1-44CB-8FA4-6551AC8F85C1}"/>
              </a:ext>
            </a:extLst>
          </p:cNvPr>
          <p:cNvSpPr txBox="1"/>
          <p:nvPr/>
        </p:nvSpPr>
        <p:spPr>
          <a:xfrm>
            <a:off x="175624" y="-2263"/>
            <a:ext cx="241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1</a:t>
            </a:r>
            <a:r>
              <a:rPr lang="en-GB" sz="2000" dirty="0">
                <a:latin typeface="+mj-lt"/>
              </a:rPr>
              <a:t>. 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Definitions</a:t>
            </a:r>
          </a:p>
        </p:txBody>
      </p:sp>
      <p:sp>
        <p:nvSpPr>
          <p:cNvPr id="16" name="Segnaposto numero diapositiva 10">
            <a:extLst>
              <a:ext uri="{FF2B5EF4-FFF2-40B4-BE49-F238E27FC236}">
                <a16:creationId xmlns:a16="http://schemas.microsoft.com/office/drawing/2014/main" id="{4BC0F762-07D8-4D90-A2D3-25D31DAF67B2}"/>
              </a:ext>
            </a:extLst>
          </p:cNvPr>
          <p:cNvSpPr txBox="1">
            <a:spLocks/>
          </p:cNvSpPr>
          <p:nvPr/>
        </p:nvSpPr>
        <p:spPr>
          <a:xfrm>
            <a:off x="9282569" y="64576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7701931-9885-4A95-B9C4-1A33B36627FF}"/>
              </a:ext>
            </a:extLst>
          </p:cNvPr>
          <p:cNvCxnSpPr>
            <a:cxnSpLocks/>
          </p:cNvCxnSpPr>
          <p:nvPr/>
        </p:nvCxnSpPr>
        <p:spPr>
          <a:xfrm>
            <a:off x="243335" y="6465191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0DC1B0AE-1E81-4563-B53A-DB6F3C154722}"/>
              </a:ext>
            </a:extLst>
          </p:cNvPr>
          <p:cNvCxnSpPr>
            <a:cxnSpLocks/>
          </p:cNvCxnSpPr>
          <p:nvPr/>
        </p:nvCxnSpPr>
        <p:spPr>
          <a:xfrm flipH="1">
            <a:off x="4290509" y="1046935"/>
            <a:ext cx="428982" cy="3867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3C44D32-F464-4865-8AFB-44D98F4E7676}"/>
              </a:ext>
            </a:extLst>
          </p:cNvPr>
          <p:cNvCxnSpPr>
            <a:cxnSpLocks/>
          </p:cNvCxnSpPr>
          <p:nvPr/>
        </p:nvCxnSpPr>
        <p:spPr>
          <a:xfrm>
            <a:off x="7574343" y="1063867"/>
            <a:ext cx="357083" cy="3867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video2(1)">
            <a:hlinkClick r:id="" action="ppaction://media"/>
            <a:extLst>
              <a:ext uri="{FF2B5EF4-FFF2-40B4-BE49-F238E27FC236}">
                <a16:creationId xmlns:a16="http://schemas.microsoft.com/office/drawing/2014/main" id="{DA01B945-15AF-4D0A-88F1-70AA61F0BA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872" r="6666" b="7665"/>
          <a:stretch/>
        </p:blipFill>
        <p:spPr>
          <a:xfrm>
            <a:off x="6232322" y="2408694"/>
            <a:ext cx="5661736" cy="3936843"/>
          </a:xfrm>
          <a:prstGeom prst="rect">
            <a:avLst/>
          </a:prstGeom>
        </p:spPr>
      </p:pic>
      <p:pic>
        <p:nvPicPr>
          <p:cNvPr id="2" name="video1ter">
            <a:hlinkClick r:id="" action="ppaction://media"/>
            <a:extLst>
              <a:ext uri="{FF2B5EF4-FFF2-40B4-BE49-F238E27FC236}">
                <a16:creationId xmlns:a16="http://schemas.microsoft.com/office/drawing/2014/main" id="{EF9D11E2-C9B3-413D-ACA1-9CBE01D2B6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5114"/>
          <a:stretch/>
        </p:blipFill>
        <p:spPr>
          <a:xfrm>
            <a:off x="352457" y="2408696"/>
            <a:ext cx="5489541" cy="39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7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7260AE-E3CB-43F9-827F-058726D594CA}"/>
              </a:ext>
            </a:extLst>
          </p:cNvPr>
          <p:cNvSpPr txBox="1"/>
          <p:nvPr/>
        </p:nvSpPr>
        <p:spPr>
          <a:xfrm>
            <a:off x="186724" y="378875"/>
            <a:ext cx="11788246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just"/>
            <a:r>
              <a:rPr lang="en-GB" sz="3200" b="1" dirty="0">
                <a:latin typeface="+mj-lt"/>
                <a:ea typeface="Verdana" pitchFamily="34"/>
              </a:rPr>
              <a:t>Mass</a:t>
            </a:r>
            <a:r>
              <a:rPr lang="en-GB" sz="3200" dirty="0">
                <a:latin typeface="+mj-lt"/>
                <a:ea typeface="Verdana" pitchFamily="34"/>
              </a:rPr>
              <a:t> and </a:t>
            </a:r>
            <a:r>
              <a:rPr lang="en-GB" sz="3200" b="1" dirty="0">
                <a:latin typeface="+mj-lt"/>
                <a:ea typeface="Verdana" pitchFamily="34"/>
              </a:rPr>
              <a:t>momentum balances </a:t>
            </a:r>
            <a:r>
              <a:rPr lang="en-GB" sz="3200" dirty="0">
                <a:latin typeface="+mj-lt"/>
                <a:ea typeface="Verdana" pitchFamily="34"/>
              </a:rPr>
              <a:t>for </a:t>
            </a:r>
            <a:r>
              <a:rPr lang="en-GB" sz="3200" b="1" dirty="0">
                <a:latin typeface="+mj-lt"/>
                <a:ea typeface="Verdana" pitchFamily="34"/>
              </a:rPr>
              <a:t>interstitial fluid </a:t>
            </a:r>
            <a:r>
              <a:rPr lang="en-GB" sz="3200" dirty="0">
                <a:latin typeface="+mj-lt"/>
                <a:ea typeface="Verdana" pitchFamily="34"/>
              </a:rPr>
              <a:t>and </a:t>
            </a:r>
            <a:r>
              <a:rPr lang="en-GB" sz="3200" b="1" dirty="0">
                <a:latin typeface="+mj-lt"/>
                <a:ea typeface="Verdana" pitchFamily="34"/>
              </a:rPr>
              <a:t>each class of particles</a:t>
            </a:r>
            <a:r>
              <a:rPr lang="en-GB" sz="3200" dirty="0">
                <a:latin typeface="+mj-lt"/>
                <a:ea typeface="Verdana" pitchFamily="34"/>
              </a:rPr>
              <a:t> (Cauchy equations)</a:t>
            </a:r>
            <a:endParaRPr lang="en-GB" sz="3000" u="none" strike="noStrike" kern="1200" cap="none" spc="0" baseline="0" dirty="0">
              <a:uFillTx/>
              <a:latin typeface="+mj-lt"/>
              <a:ea typeface="Verdana" pitchFamily="34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6B3058-1267-4365-BBB1-34A72E22AAA4}"/>
              </a:ext>
            </a:extLst>
          </p:cNvPr>
          <p:cNvSpPr txBox="1"/>
          <p:nvPr/>
        </p:nvSpPr>
        <p:spPr>
          <a:xfrm>
            <a:off x="5116749" y="1794045"/>
            <a:ext cx="5706533" cy="780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it-IT" sz="2600" dirty="0" err="1">
                <a:solidFill>
                  <a:srgbClr val="FF0000"/>
                </a:solidFill>
                <a:latin typeface="+mj-lt"/>
              </a:rPr>
              <a:t>generic</a:t>
            </a:r>
            <a:r>
              <a:rPr lang="it-IT" sz="2600" dirty="0">
                <a:solidFill>
                  <a:srgbClr val="FF0000"/>
                </a:solidFill>
                <a:latin typeface="+mj-lt"/>
              </a:rPr>
              <a:t> component of the </a:t>
            </a:r>
            <a:r>
              <a:rPr lang="it-IT" sz="2600" dirty="0" err="1">
                <a:solidFill>
                  <a:srgbClr val="FF0000"/>
                </a:solidFill>
                <a:latin typeface="+mj-lt"/>
              </a:rPr>
              <a:t>velocity</a:t>
            </a:r>
            <a:r>
              <a:rPr lang="it-IT" sz="2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+mj-lt"/>
              </a:rPr>
              <a:t>vector</a:t>
            </a:r>
            <a:r>
              <a:rPr lang="it-IT" sz="2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E8D89EF-E059-43E9-91D7-E7550E4BDB84}"/>
              </a:ext>
            </a:extLst>
          </p:cNvPr>
          <p:cNvSpPr txBox="1"/>
          <p:nvPr/>
        </p:nvSpPr>
        <p:spPr>
          <a:xfrm>
            <a:off x="2781997" y="5109853"/>
            <a:ext cx="20891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+mj-lt"/>
              </a:rPr>
              <a:t>weight</a:t>
            </a:r>
            <a:r>
              <a:rPr lang="it-IT" sz="2600" dirty="0">
                <a:solidFill>
                  <a:srgbClr val="002060"/>
                </a:solidFill>
                <a:latin typeface="+mj-lt"/>
              </a:rPr>
              <a:t> force</a:t>
            </a:r>
            <a:endParaRPr lang="en-GB" sz="2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7D9B1F-0379-48C6-87D6-A0B91FE53352}"/>
              </a:ext>
            </a:extLst>
          </p:cNvPr>
          <p:cNvSpPr txBox="1"/>
          <p:nvPr/>
        </p:nvSpPr>
        <p:spPr>
          <a:xfrm>
            <a:off x="3031460" y="5571518"/>
            <a:ext cx="5064708" cy="780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600" dirty="0">
                <a:solidFill>
                  <a:srgbClr val="002060"/>
                </a:solidFill>
                <a:latin typeface="+mj-lt"/>
              </a:rPr>
              <a:t>internal</a:t>
            </a:r>
            <a:r>
              <a:rPr lang="it-IT" sz="2600" dirty="0">
                <a:solidFill>
                  <a:srgbClr val="002060"/>
                </a:solidFill>
                <a:latin typeface="+mj-lt"/>
              </a:rPr>
              <a:t> stresses of </a:t>
            </a:r>
            <a:r>
              <a:rPr lang="en-GB" sz="2600" dirty="0">
                <a:solidFill>
                  <a:srgbClr val="002060"/>
                </a:solidFill>
                <a:latin typeface="+mj-lt"/>
              </a:rPr>
              <a:t>each phase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B3A1F86D-A409-4D30-BEB0-2E27E70A2C88}"/>
              </a:ext>
            </a:extLst>
          </p:cNvPr>
          <p:cNvCxnSpPr>
            <a:cxnSpLocks/>
          </p:cNvCxnSpPr>
          <p:nvPr/>
        </p:nvCxnSpPr>
        <p:spPr>
          <a:xfrm flipV="1">
            <a:off x="243335" y="312417"/>
            <a:ext cx="11705330" cy="16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F484CE3-4B61-42E6-9230-9B9719D741D7}"/>
              </a:ext>
            </a:extLst>
          </p:cNvPr>
          <p:cNvSpPr txBox="1"/>
          <p:nvPr/>
        </p:nvSpPr>
        <p:spPr>
          <a:xfrm>
            <a:off x="181221" y="-18404"/>
            <a:ext cx="241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4. Segregation model</a:t>
            </a:r>
          </a:p>
        </p:txBody>
      </p:sp>
      <p:sp>
        <p:nvSpPr>
          <p:cNvPr id="17" name="Segnaposto numero diapositiva 10">
            <a:extLst>
              <a:ext uri="{FF2B5EF4-FFF2-40B4-BE49-F238E27FC236}">
                <a16:creationId xmlns:a16="http://schemas.microsoft.com/office/drawing/2014/main" id="{B336548F-758E-4387-8245-3C9D2AC24EBD}"/>
              </a:ext>
            </a:extLst>
          </p:cNvPr>
          <p:cNvSpPr txBox="1">
            <a:spLocks/>
          </p:cNvSpPr>
          <p:nvPr/>
        </p:nvSpPr>
        <p:spPr>
          <a:xfrm>
            <a:off x="9282569" y="64576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3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35BBE4-08C0-4416-9575-5C37C455ABBF}"/>
              </a:ext>
            </a:extLst>
          </p:cNvPr>
          <p:cNvSpPr txBox="1"/>
          <p:nvPr/>
        </p:nvSpPr>
        <p:spPr>
          <a:xfrm>
            <a:off x="181221" y="6430206"/>
            <a:ext cx="3356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Segregation</a:t>
            </a:r>
            <a:r>
              <a:rPr lang="it-IT" sz="2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in Granular Flows</a:t>
            </a:r>
            <a:r>
              <a:rPr lang="it-IT" sz="2000" i="1" dirty="0"/>
              <a:t>		</a:t>
            </a:r>
            <a:endParaRPr lang="en-GB" sz="2000" i="1" dirty="0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AAB4E49D-E654-4AE8-B902-8341C521400F}"/>
              </a:ext>
            </a:extLst>
          </p:cNvPr>
          <p:cNvCxnSpPr>
            <a:cxnSpLocks/>
          </p:cNvCxnSpPr>
          <p:nvPr/>
        </p:nvCxnSpPr>
        <p:spPr>
          <a:xfrm>
            <a:off x="243335" y="6465191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C30AE2E-73F7-4552-BCC1-4021F2D8AEC8}"/>
              </a:ext>
            </a:extLst>
          </p:cNvPr>
          <p:cNvSpPr txBox="1"/>
          <p:nvPr/>
        </p:nvSpPr>
        <p:spPr>
          <a:xfrm>
            <a:off x="7887475" y="5948669"/>
            <a:ext cx="27497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+mj-lt"/>
              </a:rPr>
              <a:t>interphases tensor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B51A781-CDA3-4588-9F82-2BE5FBDDF16D}"/>
              </a:ext>
            </a:extLst>
          </p:cNvPr>
          <p:cNvSpPr txBox="1"/>
          <p:nvPr/>
        </p:nvSpPr>
        <p:spPr>
          <a:xfrm>
            <a:off x="9355782" y="4726496"/>
            <a:ext cx="27186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600" dirty="0">
                <a:solidFill>
                  <a:srgbClr val="002060"/>
                </a:solidFill>
                <a:latin typeface="+mj-lt"/>
              </a:rPr>
              <a:t>interaction among solid phase and fluid phase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7164BA5-A392-4F04-A55D-A5A61F1DC875}"/>
              </a:ext>
            </a:extLst>
          </p:cNvPr>
          <p:cNvCxnSpPr>
            <a:cxnSpLocks/>
          </p:cNvCxnSpPr>
          <p:nvPr/>
        </p:nvCxnSpPr>
        <p:spPr>
          <a:xfrm flipV="1">
            <a:off x="3952640" y="2410584"/>
            <a:ext cx="1133345" cy="59415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948FFC05-E4C3-4BE9-9551-548FEF13F982}"/>
              </a:ext>
            </a:extLst>
          </p:cNvPr>
          <p:cNvCxnSpPr>
            <a:cxnSpLocks/>
          </p:cNvCxnSpPr>
          <p:nvPr/>
        </p:nvCxnSpPr>
        <p:spPr>
          <a:xfrm flipV="1">
            <a:off x="4542603" y="4688121"/>
            <a:ext cx="968840" cy="633380"/>
          </a:xfrm>
          <a:prstGeom prst="straightConnector1">
            <a:avLst/>
          </a:prstGeom>
          <a:ln w="28575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91501A31-43C5-43CF-8AC9-E47D0C9B8BD7}"/>
              </a:ext>
            </a:extLst>
          </p:cNvPr>
          <p:cNvCxnSpPr>
            <a:cxnSpLocks/>
          </p:cNvCxnSpPr>
          <p:nvPr/>
        </p:nvCxnSpPr>
        <p:spPr>
          <a:xfrm flipH="1">
            <a:off x="5875701" y="4756352"/>
            <a:ext cx="982299" cy="114461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0C14DEDC-DA36-42D8-B285-FCAEECA318B0}"/>
              </a:ext>
            </a:extLst>
          </p:cNvPr>
          <p:cNvCxnSpPr>
            <a:cxnSpLocks/>
          </p:cNvCxnSpPr>
          <p:nvPr/>
        </p:nvCxnSpPr>
        <p:spPr>
          <a:xfrm>
            <a:off x="8382000" y="4863201"/>
            <a:ext cx="427531" cy="108546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E39CD31A-F2CE-4F4B-8EC1-6214C95CCDB9}"/>
              </a:ext>
            </a:extLst>
          </p:cNvPr>
          <p:cNvCxnSpPr>
            <a:cxnSpLocks/>
          </p:cNvCxnSpPr>
          <p:nvPr/>
        </p:nvCxnSpPr>
        <p:spPr>
          <a:xfrm>
            <a:off x="9355782" y="4445206"/>
            <a:ext cx="549684" cy="311146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e 61">
            <a:extLst>
              <a:ext uri="{FF2B5EF4-FFF2-40B4-BE49-F238E27FC236}">
                <a16:creationId xmlns:a16="http://schemas.microsoft.com/office/drawing/2014/main" id="{9C50A7FE-25BF-4EDF-80E4-B46A05B51C6C}"/>
              </a:ext>
            </a:extLst>
          </p:cNvPr>
          <p:cNvSpPr/>
          <p:nvPr/>
        </p:nvSpPr>
        <p:spPr>
          <a:xfrm>
            <a:off x="2054567" y="2611494"/>
            <a:ext cx="415247" cy="37651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BE4BD321-00C2-4B10-A57F-09CD1E65F8B8}"/>
                  </a:ext>
                </a:extLst>
              </p:cNvPr>
              <p:cNvSpPr txBox="1"/>
              <p:nvPr/>
            </p:nvSpPr>
            <p:spPr>
              <a:xfrm>
                <a:off x="388313" y="1661162"/>
                <a:ext cx="4728436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600" dirty="0">
                    <a:solidFill>
                      <a:srgbClr val="FF0000"/>
                    </a:solidFill>
                    <a:latin typeface="+mj-lt"/>
                  </a:rPr>
                  <a:t> solid and liquid fraction</a:t>
                </a:r>
              </a:p>
            </p:txBody>
          </p:sp>
        </mc:Choice>
        <mc:Fallback xmlns=""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BE4BD321-00C2-4B10-A57F-09CD1E65F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13" y="1661162"/>
                <a:ext cx="4728436" cy="492443"/>
              </a:xfrm>
              <a:prstGeom prst="rect">
                <a:avLst/>
              </a:prstGeom>
              <a:blipFill>
                <a:blip r:embed="rId5"/>
                <a:stretch>
                  <a:fillRect l="-1072" t="-10000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0BB6B9E5-8C26-4DB3-AC0D-433971F14A1B}"/>
              </a:ext>
            </a:extLst>
          </p:cNvPr>
          <p:cNvCxnSpPr>
            <a:cxnSpLocks/>
          </p:cNvCxnSpPr>
          <p:nvPr/>
        </p:nvCxnSpPr>
        <p:spPr>
          <a:xfrm flipH="1" flipV="1">
            <a:off x="1956880" y="2207542"/>
            <a:ext cx="195117" cy="32229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D789CB0B-A14F-419E-95FA-0F292F18E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782" y="2606234"/>
            <a:ext cx="8394920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1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  <p:bldP spid="27" grpId="0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7260AE-E3CB-43F9-827F-058726D594CA}"/>
              </a:ext>
            </a:extLst>
          </p:cNvPr>
          <p:cNvSpPr txBox="1"/>
          <p:nvPr/>
        </p:nvSpPr>
        <p:spPr>
          <a:xfrm>
            <a:off x="209469" y="346164"/>
            <a:ext cx="11705330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R="0" lvl="0" algn="just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u="none" strike="noStrike" kern="1200" cap="none" spc="0" baseline="0" dirty="0">
                <a:uFillTx/>
                <a:latin typeface="+mj-lt"/>
                <a:ea typeface="Verdana" pitchFamily="34"/>
              </a:rPr>
              <a:t>In case of </a:t>
            </a:r>
            <a:r>
              <a:rPr lang="en-US" sz="2800" dirty="0">
                <a:latin typeface="+mj-lt"/>
                <a:ea typeface="Verdana" pitchFamily="34"/>
              </a:rPr>
              <a:t>two grain size classes, t</a:t>
            </a:r>
            <a:r>
              <a:rPr lang="en-US" sz="2800" u="none" strike="noStrike" kern="1200" cap="none" spc="0" baseline="0" dirty="0">
                <a:uFillTx/>
                <a:latin typeface="+mj-lt"/>
                <a:ea typeface="Verdana" pitchFamily="34"/>
              </a:rPr>
              <a:t>he two main physical mechanisms are considered in the </a:t>
            </a:r>
            <a:r>
              <a:rPr lang="en-US" sz="2800" dirty="0">
                <a:latin typeface="+mj-lt"/>
                <a:ea typeface="Verdana" pitchFamily="34"/>
              </a:rPr>
              <a:t>mass equation</a:t>
            </a:r>
            <a:endParaRPr lang="en-US" sz="2800" u="none" strike="noStrike" kern="1200" cap="none" spc="0" baseline="0" dirty="0">
              <a:uFillTx/>
              <a:latin typeface="+mj-lt"/>
              <a:ea typeface="Verdana" pitchFamily="34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47E69C1-E86D-454B-BAE1-0F6F981218D3}"/>
              </a:ext>
            </a:extLst>
          </p:cNvPr>
          <p:cNvSpPr txBox="1"/>
          <p:nvPr/>
        </p:nvSpPr>
        <p:spPr>
          <a:xfrm>
            <a:off x="5462873" y="1446809"/>
            <a:ext cx="427233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</a:rPr>
              <a:t>DIFFUSION COEFFICENT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B81A2BA-E98B-4B32-B22A-B25AB1ACFA2F}"/>
              </a:ext>
            </a:extLst>
          </p:cNvPr>
          <p:cNvSpPr/>
          <p:nvPr/>
        </p:nvSpPr>
        <p:spPr>
          <a:xfrm>
            <a:off x="5019583" y="4135617"/>
            <a:ext cx="4715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</a:rPr>
              <a:t>INFILTRATION COEFFICENT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8372781E-4B7D-4BA2-80E5-9F60E94F4AE2}"/>
              </a:ext>
            </a:extLst>
          </p:cNvPr>
          <p:cNvSpPr/>
          <p:nvPr/>
        </p:nvSpPr>
        <p:spPr>
          <a:xfrm>
            <a:off x="4544862" y="2729172"/>
            <a:ext cx="829706" cy="8363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744513B3-6C71-40F7-9FBB-B34EA47F9A94}"/>
              </a:ext>
            </a:extLst>
          </p:cNvPr>
          <p:cNvSpPr/>
          <p:nvPr/>
        </p:nvSpPr>
        <p:spPr>
          <a:xfrm>
            <a:off x="6256422" y="2697989"/>
            <a:ext cx="764103" cy="81699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87FA7B1-C412-4B31-B345-8657440F76F9}"/>
              </a:ext>
            </a:extLst>
          </p:cNvPr>
          <p:cNvCxnSpPr>
            <a:cxnSpLocks/>
          </p:cNvCxnSpPr>
          <p:nvPr/>
        </p:nvCxnSpPr>
        <p:spPr>
          <a:xfrm flipH="1">
            <a:off x="5325928" y="1970504"/>
            <a:ext cx="423117" cy="56646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1D74E9D-A70A-48B3-B122-ADC4548484D2}"/>
              </a:ext>
            </a:extLst>
          </p:cNvPr>
          <p:cNvCxnSpPr>
            <a:cxnSpLocks/>
          </p:cNvCxnSpPr>
          <p:nvPr/>
        </p:nvCxnSpPr>
        <p:spPr>
          <a:xfrm>
            <a:off x="6760362" y="3569674"/>
            <a:ext cx="260163" cy="53122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4DDEA728-2BAA-4267-AACD-41C3991052BE}"/>
              </a:ext>
            </a:extLst>
          </p:cNvPr>
          <p:cNvCxnSpPr>
            <a:cxnSpLocks/>
          </p:cNvCxnSpPr>
          <p:nvPr/>
        </p:nvCxnSpPr>
        <p:spPr>
          <a:xfrm flipV="1">
            <a:off x="243335" y="312417"/>
            <a:ext cx="11705330" cy="16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D6E227C-5C7D-4C3F-A280-0BF2F39D900F}"/>
              </a:ext>
            </a:extLst>
          </p:cNvPr>
          <p:cNvSpPr txBox="1"/>
          <p:nvPr/>
        </p:nvSpPr>
        <p:spPr>
          <a:xfrm>
            <a:off x="175624" y="-2263"/>
            <a:ext cx="241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4. 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Segregation</a:t>
            </a:r>
            <a:r>
              <a:rPr lang="it-IT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model</a:t>
            </a:r>
            <a:endParaRPr lang="en-GB" sz="2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9" name="Segnaposto numero diapositiva 10">
            <a:extLst>
              <a:ext uri="{FF2B5EF4-FFF2-40B4-BE49-F238E27FC236}">
                <a16:creationId xmlns:a16="http://schemas.microsoft.com/office/drawing/2014/main" id="{A117DBD6-C6A5-454B-B1EC-10A3AC4D2C72}"/>
              </a:ext>
            </a:extLst>
          </p:cNvPr>
          <p:cNvSpPr txBox="1">
            <a:spLocks/>
          </p:cNvSpPr>
          <p:nvPr/>
        </p:nvSpPr>
        <p:spPr>
          <a:xfrm>
            <a:off x="9282569" y="64576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73AD17AB-A58D-4FF4-A904-0A32479EA1A2}"/>
              </a:ext>
            </a:extLst>
          </p:cNvPr>
          <p:cNvCxnSpPr>
            <a:cxnSpLocks/>
          </p:cNvCxnSpPr>
          <p:nvPr/>
        </p:nvCxnSpPr>
        <p:spPr>
          <a:xfrm>
            <a:off x="243335" y="6465191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209AC51-5BAA-47FC-9AE8-FA1C2C286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93" y="2644361"/>
            <a:ext cx="7285351" cy="999831"/>
          </a:xfrm>
          <a:prstGeom prst="rect">
            <a:avLst/>
          </a:prstGeom>
        </p:spPr>
      </p:pic>
      <p:sp>
        <p:nvSpPr>
          <p:cNvPr id="28" name="Freccia a destra 3">
            <a:extLst>
              <a:ext uri="{FF2B5EF4-FFF2-40B4-BE49-F238E27FC236}">
                <a16:creationId xmlns:a16="http://schemas.microsoft.com/office/drawing/2014/main" id="{912A40B5-BCB5-B447-88D4-4AC2EF041EAE}"/>
              </a:ext>
            </a:extLst>
          </p:cNvPr>
          <p:cNvSpPr/>
          <p:nvPr/>
        </p:nvSpPr>
        <p:spPr>
          <a:xfrm>
            <a:off x="904142" y="5596396"/>
            <a:ext cx="643410" cy="450337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CasellaDiTesto 6">
            <a:extLst>
              <a:ext uri="{FF2B5EF4-FFF2-40B4-BE49-F238E27FC236}">
                <a16:creationId xmlns:a16="http://schemas.microsoft.com/office/drawing/2014/main" id="{A0AF275A-9814-074C-B468-E6E54084064B}"/>
              </a:ext>
            </a:extLst>
          </p:cNvPr>
          <p:cNvSpPr txBox="1"/>
          <p:nvPr/>
        </p:nvSpPr>
        <p:spPr>
          <a:xfrm>
            <a:off x="1547551" y="5507394"/>
            <a:ext cx="1018400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b="1" dirty="0">
                <a:solidFill>
                  <a:srgbClr val="002060"/>
                </a:solidFill>
                <a:latin typeface="+mj-lt"/>
              </a:rPr>
              <a:t>NUMERICAL SOLUTION OF THE SEGREGATION MODEL</a:t>
            </a:r>
            <a:endParaRPr lang="en-GB" sz="35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Segnaposto numero diapositiva 10">
            <a:extLst>
              <a:ext uri="{FF2B5EF4-FFF2-40B4-BE49-F238E27FC236}">
                <a16:creationId xmlns:a16="http://schemas.microsoft.com/office/drawing/2014/main" id="{24AC6903-5C2F-F34B-85BD-8E16BE80219C}"/>
              </a:ext>
            </a:extLst>
          </p:cNvPr>
          <p:cNvSpPr txBox="1">
            <a:spLocks/>
          </p:cNvSpPr>
          <p:nvPr/>
        </p:nvSpPr>
        <p:spPr>
          <a:xfrm>
            <a:off x="9244017" y="6457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4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431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 animBg="1"/>
      <p:bldP spid="16" grpId="0" animBg="1"/>
      <p:bldP spid="28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8DF592B9-0EFC-4E60-B18D-52CEA42806EE}"/>
              </a:ext>
            </a:extLst>
          </p:cNvPr>
          <p:cNvCxnSpPr/>
          <p:nvPr/>
        </p:nvCxnSpPr>
        <p:spPr>
          <a:xfrm>
            <a:off x="275469" y="6453768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18A2D8D0-0EDB-40A6-8D93-5896E47C0C6F}"/>
              </a:ext>
            </a:extLst>
          </p:cNvPr>
          <p:cNvSpPr txBox="1">
            <a:spLocks/>
          </p:cNvSpPr>
          <p:nvPr/>
        </p:nvSpPr>
        <p:spPr>
          <a:xfrm>
            <a:off x="9288379" y="6478736"/>
            <a:ext cx="2692420" cy="34015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83CF9148-1439-4E8B-8C2F-9D65AC8F9AB4}"/>
              </a:ext>
            </a:extLst>
          </p:cNvPr>
          <p:cNvSpPr/>
          <p:nvPr/>
        </p:nvSpPr>
        <p:spPr>
          <a:xfrm>
            <a:off x="443185" y="1804086"/>
            <a:ext cx="275929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dirty="0">
                <a:latin typeface="+mj-lt"/>
                <a:ea typeface="Verdana" pitchFamily="34"/>
              </a:rPr>
              <a:t>SMALL FRACTION</a:t>
            </a:r>
          </a:p>
          <a:p>
            <a:pPr lvl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latin typeface="+mj-lt"/>
                <a:ea typeface="Verdana" pitchFamily="34"/>
              </a:rPr>
              <a:t>black particles</a:t>
            </a:r>
          </a:p>
          <a:p>
            <a:pPr lvl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latin typeface="+mj-lt"/>
                <a:ea typeface="Verdana" pitchFamily="34"/>
              </a:rPr>
              <a:t>d</a:t>
            </a:r>
            <a:r>
              <a:rPr lang="en-GB" sz="2800" baseline="-25000" dirty="0">
                <a:latin typeface="+mj-lt"/>
                <a:ea typeface="Verdana" pitchFamily="34"/>
              </a:rPr>
              <a:t>1</a:t>
            </a:r>
            <a:r>
              <a:rPr lang="en-GB" sz="2800" i="1" baseline="-25000" dirty="0">
                <a:latin typeface="+mj-lt"/>
                <a:ea typeface="Verdana" pitchFamily="34"/>
              </a:rPr>
              <a:t> </a:t>
            </a:r>
            <a:r>
              <a:rPr lang="en-GB" sz="2800" dirty="0">
                <a:latin typeface="+mj-lt"/>
                <a:ea typeface="Verdana" pitchFamily="34"/>
              </a:rPr>
              <a:t>= 0.75 mm</a:t>
            </a:r>
          </a:p>
          <a:p>
            <a:pPr lvl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i="1" dirty="0" err="1">
                <a:latin typeface="+mj-lt"/>
                <a:ea typeface="Verdana" pitchFamily="34"/>
              </a:rPr>
              <a:t>ρ</a:t>
            </a:r>
            <a:r>
              <a:rPr lang="en-GB" sz="2800" i="1" baseline="-25000" dirty="0" err="1">
                <a:latin typeface="+mj-lt"/>
                <a:ea typeface="Verdana" pitchFamily="34"/>
              </a:rPr>
              <a:t>s</a:t>
            </a:r>
            <a:r>
              <a:rPr lang="en-GB" sz="2800" i="1" baseline="-25000" dirty="0">
                <a:latin typeface="+mj-lt"/>
                <a:ea typeface="Verdana" pitchFamily="34"/>
              </a:rPr>
              <a:t> </a:t>
            </a:r>
            <a:r>
              <a:rPr lang="en-GB" sz="2800" dirty="0">
                <a:latin typeface="+mj-lt"/>
                <a:ea typeface="Verdana" pitchFamily="34"/>
              </a:rPr>
              <a:t>= 1035 kg/m</a:t>
            </a:r>
            <a:r>
              <a:rPr lang="en-GB" sz="2800" baseline="30000" dirty="0">
                <a:latin typeface="+mj-lt"/>
                <a:ea typeface="Verdana" pitchFamily="34"/>
              </a:rPr>
              <a:t>3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E01DEA7-36B1-45AA-924F-94AFD2995305}"/>
              </a:ext>
            </a:extLst>
          </p:cNvPr>
          <p:cNvSpPr txBox="1"/>
          <p:nvPr/>
        </p:nvSpPr>
        <p:spPr>
          <a:xfrm>
            <a:off x="-257583" y="394369"/>
            <a:ext cx="1205479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1" algn="just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+mj-lt"/>
                <a:ea typeface="Verdana" pitchFamily="34"/>
              </a:rPr>
              <a:t>Experimental simulation of a two-dimensional bi-mixture flowing down an inclined chute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5959B15-862C-42DC-A1ED-F7728C748786}"/>
              </a:ext>
            </a:extLst>
          </p:cNvPr>
          <p:cNvSpPr txBox="1"/>
          <p:nvPr/>
        </p:nvSpPr>
        <p:spPr>
          <a:xfrm>
            <a:off x="443185" y="3997281"/>
            <a:ext cx="2759292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j-lt"/>
                <a:ea typeface="Verdana" pitchFamily="34"/>
              </a:rPr>
              <a:t>LARGE FRACTION</a:t>
            </a:r>
          </a:p>
          <a:p>
            <a:r>
              <a:rPr lang="en-GB" sz="2800" dirty="0">
                <a:latin typeface="+mj-lt"/>
                <a:ea typeface="Verdana" pitchFamily="34"/>
              </a:rPr>
              <a:t>white particles</a:t>
            </a:r>
          </a:p>
          <a:p>
            <a:r>
              <a:rPr lang="en-GB" sz="2800" dirty="0">
                <a:latin typeface="+mj-lt"/>
                <a:ea typeface="Verdana" pitchFamily="34"/>
              </a:rPr>
              <a:t>d</a:t>
            </a:r>
            <a:r>
              <a:rPr lang="en-GB" sz="2800" baseline="-25000" dirty="0">
                <a:latin typeface="+mj-lt"/>
                <a:ea typeface="Verdana" pitchFamily="34"/>
              </a:rPr>
              <a:t>2</a:t>
            </a:r>
            <a:r>
              <a:rPr lang="en-GB" sz="2800" dirty="0">
                <a:latin typeface="+mj-lt"/>
                <a:ea typeface="Verdana" pitchFamily="34"/>
              </a:rPr>
              <a:t>=1.40 mm</a:t>
            </a:r>
          </a:p>
          <a:p>
            <a:r>
              <a:rPr lang="en-GB" sz="2800" i="1" dirty="0" err="1">
                <a:latin typeface="+mj-lt"/>
                <a:ea typeface="Verdana" pitchFamily="34"/>
              </a:rPr>
              <a:t>ρ</a:t>
            </a:r>
            <a:r>
              <a:rPr lang="en-GB" sz="2800" i="1" baseline="-25000" dirty="0" err="1">
                <a:latin typeface="+mj-lt"/>
                <a:ea typeface="Verdana" pitchFamily="34"/>
              </a:rPr>
              <a:t>s</a:t>
            </a:r>
            <a:r>
              <a:rPr lang="en-GB" sz="2800" i="1" baseline="-25000" dirty="0">
                <a:latin typeface="+mj-lt"/>
                <a:ea typeface="Verdana" pitchFamily="34"/>
              </a:rPr>
              <a:t> </a:t>
            </a:r>
            <a:r>
              <a:rPr lang="en-GB" sz="2800" dirty="0">
                <a:latin typeface="+mj-lt"/>
                <a:ea typeface="Verdana" pitchFamily="34"/>
              </a:rPr>
              <a:t>=1035 kg/m</a:t>
            </a:r>
            <a:r>
              <a:rPr lang="en-GB" sz="2800" baseline="30000" dirty="0">
                <a:latin typeface="+mj-lt"/>
                <a:ea typeface="Verdana" pitchFamily="34"/>
              </a:rPr>
              <a:t>3</a:t>
            </a:r>
          </a:p>
          <a:p>
            <a:endParaRPr lang="en-GB" sz="2400" b="1" dirty="0"/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807A629C-3328-4300-886E-70313D44AFF0}"/>
              </a:ext>
            </a:extLst>
          </p:cNvPr>
          <p:cNvCxnSpPr>
            <a:cxnSpLocks/>
          </p:cNvCxnSpPr>
          <p:nvPr/>
        </p:nvCxnSpPr>
        <p:spPr>
          <a:xfrm>
            <a:off x="236636" y="379264"/>
            <a:ext cx="11744163" cy="442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64840FA-81F2-4754-819B-6F399F4E1960}"/>
              </a:ext>
            </a:extLst>
          </p:cNvPr>
          <p:cNvSpPr txBox="1"/>
          <p:nvPr/>
        </p:nvSpPr>
        <p:spPr>
          <a:xfrm>
            <a:off x="195159" y="46886"/>
            <a:ext cx="266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5. Experimental analysis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B545106-7EE3-4BDC-B8C8-3671B02B7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20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" t="2314" r="50842" b="39746"/>
          <a:stretch/>
        </p:blipFill>
        <p:spPr>
          <a:xfrm>
            <a:off x="3375657" y="1781618"/>
            <a:ext cx="3511671" cy="41129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975199C-EE09-411A-B024-3F55893DC8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4234" r="8202"/>
          <a:stretch/>
        </p:blipFill>
        <p:spPr>
          <a:xfrm>
            <a:off x="7060508" y="1781618"/>
            <a:ext cx="4838299" cy="411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9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18A2D8D0-0EDB-40A6-8D93-5896E47C0C6F}"/>
              </a:ext>
            </a:extLst>
          </p:cNvPr>
          <p:cNvSpPr txBox="1">
            <a:spLocks/>
          </p:cNvSpPr>
          <p:nvPr/>
        </p:nvSpPr>
        <p:spPr>
          <a:xfrm>
            <a:off x="10803987" y="6453768"/>
            <a:ext cx="11768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</a:rPr>
              <a:t>6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9225BAB-004A-4DB7-BBBA-D0F4EC8D3C12}"/>
              </a:ext>
            </a:extLst>
          </p:cNvPr>
          <p:cNvSpPr txBox="1"/>
          <p:nvPr/>
        </p:nvSpPr>
        <p:spPr>
          <a:xfrm>
            <a:off x="195159" y="46886"/>
            <a:ext cx="266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5.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Experimental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analysis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8BB1F8-F946-463A-B6F2-2C32D166C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l="13947" t="29115" r="38158" b="14696"/>
          <a:stretch/>
        </p:blipFill>
        <p:spPr>
          <a:xfrm>
            <a:off x="307973" y="1185334"/>
            <a:ext cx="7438193" cy="49060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7CC856-B044-4B5E-8BDA-E1ADCEEB7050}"/>
              </a:ext>
            </a:extLst>
          </p:cNvPr>
          <p:cNvSpPr txBox="1"/>
          <p:nvPr/>
        </p:nvSpPr>
        <p:spPr>
          <a:xfrm>
            <a:off x="229025" y="509251"/>
            <a:ext cx="39962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400" b="1" dirty="0" err="1">
                <a:latin typeface="+mj-lt"/>
              </a:rPr>
              <a:t>Experimental</a:t>
            </a:r>
            <a:r>
              <a:rPr lang="it-IT" sz="3400" b="1" dirty="0">
                <a:latin typeface="+mj-lt"/>
              </a:rPr>
              <a:t> set-up</a:t>
            </a:r>
            <a:endParaRPr lang="en-GB" sz="3400" dirty="0"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AD9AF7-E866-48C6-A3DC-BFD2162F617A}"/>
              </a:ext>
            </a:extLst>
          </p:cNvPr>
          <p:cNvSpPr txBox="1"/>
          <p:nvPr/>
        </p:nvSpPr>
        <p:spPr>
          <a:xfrm>
            <a:off x="2841720" y="1747443"/>
            <a:ext cx="19410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+mj-lt"/>
              </a:rPr>
              <a:t>auger</a:t>
            </a:r>
            <a:r>
              <a:rPr lang="it-IT" dirty="0">
                <a:latin typeface="+mj-lt"/>
              </a:rPr>
              <a:t> </a:t>
            </a:r>
            <a:r>
              <a:rPr lang="en-GB" dirty="0">
                <a:latin typeface="+mj-lt"/>
              </a:rPr>
              <a:t>recirculation</a:t>
            </a:r>
            <a:r>
              <a:rPr lang="it-IT" dirty="0">
                <a:latin typeface="+mj-lt"/>
              </a:rPr>
              <a:t> system</a:t>
            </a:r>
            <a:endParaRPr lang="en-GB" dirty="0">
              <a:latin typeface="+mj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EF40E96-631A-4278-99F1-A3EF28562CDC}"/>
              </a:ext>
            </a:extLst>
          </p:cNvPr>
          <p:cNvSpPr txBox="1"/>
          <p:nvPr/>
        </p:nvSpPr>
        <p:spPr>
          <a:xfrm>
            <a:off x="5937846" y="2796889"/>
            <a:ext cx="8662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+mj-lt"/>
              </a:rPr>
              <a:t>hopper</a:t>
            </a:r>
            <a:endParaRPr lang="en-GB" dirty="0"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EE5919-F4A7-4540-935F-02CE198496FF}"/>
              </a:ext>
            </a:extLst>
          </p:cNvPr>
          <p:cNvSpPr txBox="1"/>
          <p:nvPr/>
        </p:nvSpPr>
        <p:spPr>
          <a:xfrm>
            <a:off x="852499" y="3684414"/>
            <a:ext cx="6256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+mj-lt"/>
              </a:rPr>
              <a:t>weir</a:t>
            </a:r>
            <a:endParaRPr lang="en-GB" dirty="0">
              <a:latin typeface="+mj-lt"/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9978903-ED9A-4844-8EDA-3C8EA17E6BD4}"/>
              </a:ext>
            </a:extLst>
          </p:cNvPr>
          <p:cNvCxnSpPr/>
          <p:nvPr/>
        </p:nvCxnSpPr>
        <p:spPr>
          <a:xfrm>
            <a:off x="3836330" y="2393774"/>
            <a:ext cx="385011" cy="4031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2085872-F7F1-4E66-96BD-4A52DB73ED1C}"/>
              </a:ext>
            </a:extLst>
          </p:cNvPr>
          <p:cNvSpPr txBox="1"/>
          <p:nvPr/>
        </p:nvSpPr>
        <p:spPr>
          <a:xfrm>
            <a:off x="4974337" y="3350252"/>
            <a:ext cx="10267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+mj-lt"/>
              </a:rPr>
              <a:t>opening gate</a:t>
            </a:r>
            <a:endParaRPr lang="en-GB" dirty="0">
              <a:latin typeface="+mj-lt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6C28DFA-47D4-4474-9BF9-2F4E48031851}"/>
              </a:ext>
            </a:extLst>
          </p:cNvPr>
          <p:cNvSpPr txBox="1"/>
          <p:nvPr/>
        </p:nvSpPr>
        <p:spPr>
          <a:xfrm>
            <a:off x="852499" y="4760995"/>
            <a:ext cx="112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+mj-lt"/>
              </a:rPr>
              <a:t>particles</a:t>
            </a:r>
            <a:endParaRPr lang="en-GB" dirty="0">
              <a:latin typeface="+mj-lt"/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9E893D3F-DA72-4499-BA43-E1377A094135}"/>
              </a:ext>
            </a:extLst>
          </p:cNvPr>
          <p:cNvCxnSpPr/>
          <p:nvPr/>
        </p:nvCxnSpPr>
        <p:spPr>
          <a:xfrm flipH="1">
            <a:off x="1253551" y="5130327"/>
            <a:ext cx="128337" cy="4488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02F7847-291E-464F-9B1B-1A7C6E04FD9D}"/>
              </a:ext>
            </a:extLst>
          </p:cNvPr>
          <p:cNvCxnSpPr/>
          <p:nvPr/>
        </p:nvCxnSpPr>
        <p:spPr>
          <a:xfrm>
            <a:off x="3122455" y="4488461"/>
            <a:ext cx="176463" cy="8181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58663E-DBF2-42BE-B046-B393C3CBB1FA}"/>
              </a:ext>
            </a:extLst>
          </p:cNvPr>
          <p:cNvSpPr txBox="1"/>
          <p:nvPr/>
        </p:nvSpPr>
        <p:spPr>
          <a:xfrm>
            <a:off x="3836329" y="5467707"/>
            <a:ext cx="1941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+mj-lt"/>
              </a:rPr>
              <a:t>camera </a:t>
            </a:r>
            <a:r>
              <a:rPr lang="it-IT" sz="2000" dirty="0" err="1">
                <a:solidFill>
                  <a:srgbClr val="FF0000"/>
                </a:solidFill>
                <a:latin typeface="+mj-lt"/>
              </a:rPr>
              <a:t>section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D454150B-5B54-4614-B692-68F0BFCDF9E2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358835" y="5266381"/>
            <a:ext cx="477494" cy="401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8059894" y="1302389"/>
            <a:ext cx="435263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+mj-lt"/>
              </a:rPr>
              <a:t>High speed camera FASTCAM X 1024 PCI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+mj-lt"/>
              </a:rPr>
              <a:t>Plastic weir 100x168 cm with two openings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+mj-lt"/>
              </a:rPr>
              <a:t>Auger frequency: 40 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+mj-lt"/>
              </a:rPr>
              <a:t>Granular flow discharge: 3.5 10 </a:t>
            </a:r>
            <a:r>
              <a:rPr lang="en-GB" sz="2600" baseline="30000" dirty="0">
                <a:latin typeface="+mj-lt"/>
              </a:rPr>
              <a:t>-4</a:t>
            </a:r>
            <a:r>
              <a:rPr lang="en-GB" sz="2600" dirty="0">
                <a:latin typeface="+mj-lt"/>
              </a:rPr>
              <a:t> m</a:t>
            </a:r>
            <a:r>
              <a:rPr lang="en-GB" sz="2600" baseline="30000" dirty="0">
                <a:latin typeface="+mj-lt"/>
              </a:rPr>
              <a:t>3</a:t>
            </a:r>
            <a:r>
              <a:rPr lang="en-GB" sz="2600" dirty="0">
                <a:latin typeface="+mj-lt"/>
              </a:rPr>
              <a:t>/s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+mj-lt"/>
              </a:rPr>
              <a:t>Transparent lateral sidewalls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+mj-lt"/>
              </a:rPr>
              <a:t>Flume inclination: 29.4</a:t>
            </a:r>
            <a:r>
              <a:rPr lang="en-GB" sz="2600" baseline="30000" dirty="0">
                <a:latin typeface="+mj-lt"/>
              </a:rPr>
              <a:t>°</a:t>
            </a:r>
            <a:endParaRPr lang="en-GB" sz="26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+mj-lt"/>
              </a:rPr>
              <a:t>System of two led lights</a:t>
            </a:r>
            <a:endParaRPr lang="en-GB" sz="2600" dirty="0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F1E583E1-17D9-4F75-A773-8172A3804339}"/>
              </a:ext>
            </a:extLst>
          </p:cNvPr>
          <p:cNvCxnSpPr/>
          <p:nvPr/>
        </p:nvCxnSpPr>
        <p:spPr>
          <a:xfrm>
            <a:off x="275469" y="6453768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C9ABF8A-E3D3-493E-9C0A-A8129B26ADFE}"/>
              </a:ext>
            </a:extLst>
          </p:cNvPr>
          <p:cNvCxnSpPr>
            <a:cxnSpLocks/>
          </p:cNvCxnSpPr>
          <p:nvPr/>
        </p:nvCxnSpPr>
        <p:spPr>
          <a:xfrm>
            <a:off x="236636" y="379264"/>
            <a:ext cx="11744163" cy="442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13">
            <a:extLst>
              <a:ext uri="{FF2B5EF4-FFF2-40B4-BE49-F238E27FC236}">
                <a16:creationId xmlns:a16="http://schemas.microsoft.com/office/drawing/2014/main" id="{9FC65163-ED10-BA43-91A4-4907D649C936}"/>
              </a:ext>
            </a:extLst>
          </p:cNvPr>
          <p:cNvSpPr txBox="1"/>
          <p:nvPr/>
        </p:nvSpPr>
        <p:spPr>
          <a:xfrm>
            <a:off x="181221" y="6430206"/>
            <a:ext cx="3356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Segregation</a:t>
            </a:r>
            <a:r>
              <a:rPr lang="it-IT" sz="2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in Granular Flows</a:t>
            </a:r>
            <a:r>
              <a:rPr lang="it-IT" sz="2000" i="1" dirty="0">
                <a:solidFill>
                  <a:schemeClr val="bg1">
                    <a:lumMod val="65000"/>
                  </a:schemeClr>
                </a:solidFill>
              </a:rPr>
              <a:t>		</a:t>
            </a:r>
            <a:endParaRPr lang="en-GB" sz="20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61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8DF592B9-0EFC-4E60-B18D-52CEA42806EE}"/>
              </a:ext>
            </a:extLst>
          </p:cNvPr>
          <p:cNvCxnSpPr/>
          <p:nvPr/>
        </p:nvCxnSpPr>
        <p:spPr>
          <a:xfrm>
            <a:off x="275469" y="6453768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18A2D8D0-0EDB-40A6-8D93-5896E47C0C6F}"/>
              </a:ext>
            </a:extLst>
          </p:cNvPr>
          <p:cNvSpPr txBox="1">
            <a:spLocks/>
          </p:cNvSpPr>
          <p:nvPr/>
        </p:nvSpPr>
        <p:spPr>
          <a:xfrm>
            <a:off x="9237599" y="645376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</a:rPr>
              <a:t>7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9225BAB-004A-4DB7-BBBA-D0F4EC8D3C12}"/>
              </a:ext>
            </a:extLst>
          </p:cNvPr>
          <p:cNvSpPr txBox="1"/>
          <p:nvPr/>
        </p:nvSpPr>
        <p:spPr>
          <a:xfrm>
            <a:off x="167449" y="-6983"/>
            <a:ext cx="266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5. Experimental analysis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2FC7283-7D6D-4B0E-976A-01DB0BFB200B}"/>
              </a:ext>
            </a:extLst>
          </p:cNvPr>
          <p:cNvCxnSpPr>
            <a:cxnSpLocks/>
          </p:cNvCxnSpPr>
          <p:nvPr/>
        </p:nvCxnSpPr>
        <p:spPr>
          <a:xfrm flipV="1">
            <a:off x="243335" y="312417"/>
            <a:ext cx="11705330" cy="16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ideo_200frame">
            <a:hlinkClick r:id="" action="ppaction://media"/>
            <a:extLst>
              <a:ext uri="{FF2B5EF4-FFF2-40B4-BE49-F238E27FC236}">
                <a16:creationId xmlns:a16="http://schemas.microsoft.com/office/drawing/2014/main" id="{60775D45-C812-493E-BBBA-0F323A87F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476" r="4605" b="15207"/>
          <a:stretch/>
        </p:blipFill>
        <p:spPr>
          <a:xfrm>
            <a:off x="1242338" y="577947"/>
            <a:ext cx="9980283" cy="56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3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09A41C3-3AEB-49A4-8E5B-6BE305861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372" y="571648"/>
            <a:ext cx="9986113" cy="5669771"/>
          </a:xfrm>
          <a:prstGeom prst="rect">
            <a:avLst/>
          </a:prstGeom>
          <a:ln>
            <a:noFill/>
          </a:ln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8DF592B9-0EFC-4E60-B18D-52CEA42806EE}"/>
              </a:ext>
            </a:extLst>
          </p:cNvPr>
          <p:cNvCxnSpPr/>
          <p:nvPr/>
        </p:nvCxnSpPr>
        <p:spPr>
          <a:xfrm>
            <a:off x="275469" y="6453768"/>
            <a:ext cx="117053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18A2D8D0-0EDB-40A6-8D93-5896E47C0C6F}"/>
              </a:ext>
            </a:extLst>
          </p:cNvPr>
          <p:cNvSpPr txBox="1">
            <a:spLocks/>
          </p:cNvSpPr>
          <p:nvPr/>
        </p:nvSpPr>
        <p:spPr>
          <a:xfrm>
            <a:off x="9237599" y="6453768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9225BAB-004A-4DB7-BBBA-D0F4EC8D3C12}"/>
              </a:ext>
            </a:extLst>
          </p:cNvPr>
          <p:cNvSpPr txBox="1"/>
          <p:nvPr/>
        </p:nvSpPr>
        <p:spPr>
          <a:xfrm>
            <a:off x="181304" y="6864"/>
            <a:ext cx="266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5. Experimental analysis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2FC7283-7D6D-4B0E-976A-01DB0BFB200B}"/>
              </a:ext>
            </a:extLst>
          </p:cNvPr>
          <p:cNvCxnSpPr>
            <a:cxnSpLocks/>
          </p:cNvCxnSpPr>
          <p:nvPr/>
        </p:nvCxnSpPr>
        <p:spPr>
          <a:xfrm flipV="1">
            <a:off x="243335" y="312417"/>
            <a:ext cx="11705330" cy="16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84C8AA7F-AD18-45C0-96F9-6B119882932B}"/>
              </a:ext>
            </a:extLst>
          </p:cNvPr>
          <p:cNvSpPr/>
          <p:nvPr/>
        </p:nvSpPr>
        <p:spPr>
          <a:xfrm>
            <a:off x="3496940" y="2394172"/>
            <a:ext cx="4036372" cy="36237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F1187C-9C9D-4D77-8DB3-7AC8AF1C73AE}"/>
              </a:ext>
            </a:extLst>
          </p:cNvPr>
          <p:cNvSpPr txBox="1"/>
          <p:nvPr/>
        </p:nvSpPr>
        <p:spPr>
          <a:xfrm>
            <a:off x="7347045" y="1479772"/>
            <a:ext cx="282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rgbClr val="FF0000"/>
                </a:solidFill>
              </a:rPr>
              <a:t>Region</a:t>
            </a:r>
            <a:r>
              <a:rPr lang="it-IT" sz="2800" b="1" dirty="0">
                <a:solidFill>
                  <a:srgbClr val="FF0000"/>
                </a:solidFill>
              </a:rPr>
              <a:t> of </a:t>
            </a:r>
            <a:r>
              <a:rPr lang="it-IT" sz="2800" b="1" dirty="0" err="1">
                <a:solidFill>
                  <a:srgbClr val="FF0000"/>
                </a:solidFill>
              </a:rPr>
              <a:t>interest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8400FD6-EF21-4281-99EB-1C962F02D7CB}"/>
              </a:ext>
            </a:extLst>
          </p:cNvPr>
          <p:cNvSpPr/>
          <p:nvPr/>
        </p:nvSpPr>
        <p:spPr>
          <a:xfrm>
            <a:off x="5567313" y="2487305"/>
            <a:ext cx="448238" cy="3437468"/>
          </a:xfrm>
          <a:prstGeom prst="rect">
            <a:avLst/>
          </a:prstGeom>
          <a:noFill/>
          <a:ln w="57150">
            <a:solidFill>
              <a:srgbClr val="FF8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5FE9DBD2-024D-469C-A63E-3AE24F0C473D}"/>
              </a:ext>
            </a:extLst>
          </p:cNvPr>
          <p:cNvCxnSpPr/>
          <p:nvPr/>
        </p:nvCxnSpPr>
        <p:spPr>
          <a:xfrm>
            <a:off x="5393417" y="2957318"/>
            <a:ext cx="82343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BB22D0A4-CAE9-4CBB-8DB9-5DAF752F887C}"/>
              </a:ext>
            </a:extLst>
          </p:cNvPr>
          <p:cNvCxnSpPr/>
          <p:nvPr/>
        </p:nvCxnSpPr>
        <p:spPr>
          <a:xfrm>
            <a:off x="5382802" y="3398011"/>
            <a:ext cx="82343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131A2D6-1988-4B60-A225-D9F739FB204E}"/>
              </a:ext>
            </a:extLst>
          </p:cNvPr>
          <p:cNvSpPr txBox="1"/>
          <p:nvPr/>
        </p:nvSpPr>
        <p:spPr>
          <a:xfrm>
            <a:off x="7720469" y="4751333"/>
            <a:ext cx="319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rgbClr val="FF8601"/>
                </a:solidFill>
              </a:rPr>
              <a:t>Region</a:t>
            </a:r>
            <a:r>
              <a:rPr lang="it-IT" sz="2800" b="1" dirty="0">
                <a:solidFill>
                  <a:srgbClr val="FF8601"/>
                </a:solidFill>
              </a:rPr>
              <a:t> of </a:t>
            </a:r>
            <a:r>
              <a:rPr lang="it-IT" sz="2800" b="1" dirty="0" err="1">
                <a:solidFill>
                  <a:srgbClr val="FF8601"/>
                </a:solidFill>
              </a:rPr>
              <a:t>measure</a:t>
            </a:r>
            <a:endParaRPr lang="en-GB" sz="2800" b="1" dirty="0">
              <a:solidFill>
                <a:srgbClr val="FF8601"/>
              </a:solidFill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203F1C0-8ACF-4038-8C75-A8F0799CD9BD}"/>
              </a:ext>
            </a:extLst>
          </p:cNvPr>
          <p:cNvCxnSpPr/>
          <p:nvPr/>
        </p:nvCxnSpPr>
        <p:spPr>
          <a:xfrm flipH="1">
            <a:off x="7656359" y="1994447"/>
            <a:ext cx="1070364" cy="102205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DE60D5D2-2772-4020-A8EB-25010AC4E24E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065889" y="4566667"/>
            <a:ext cx="1654580" cy="446276"/>
          </a:xfrm>
          <a:prstGeom prst="straightConnector1">
            <a:avLst/>
          </a:prstGeom>
          <a:ln w="38100">
            <a:solidFill>
              <a:srgbClr val="FF86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56FD5EAB-D4C8-4A26-B9D1-C3F9CD3A8C80}"/>
              </a:ext>
            </a:extLst>
          </p:cNvPr>
          <p:cNvCxnSpPr/>
          <p:nvPr/>
        </p:nvCxnSpPr>
        <p:spPr>
          <a:xfrm>
            <a:off x="5411473" y="4284802"/>
            <a:ext cx="82343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78FA8ED8-E8CE-4A25-ACEB-0965F0E54C08}"/>
              </a:ext>
            </a:extLst>
          </p:cNvPr>
          <p:cNvCxnSpPr/>
          <p:nvPr/>
        </p:nvCxnSpPr>
        <p:spPr>
          <a:xfrm>
            <a:off x="5393417" y="4770234"/>
            <a:ext cx="82343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554E514B-248F-4C05-8D8D-1968B62F00A8}"/>
              </a:ext>
            </a:extLst>
          </p:cNvPr>
          <p:cNvCxnSpPr/>
          <p:nvPr/>
        </p:nvCxnSpPr>
        <p:spPr>
          <a:xfrm>
            <a:off x="5410431" y="5185729"/>
            <a:ext cx="82343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FAFA4162-6927-4012-B796-50BFCA0E45D9}"/>
              </a:ext>
            </a:extLst>
          </p:cNvPr>
          <p:cNvCxnSpPr/>
          <p:nvPr/>
        </p:nvCxnSpPr>
        <p:spPr>
          <a:xfrm>
            <a:off x="5411327" y="3846151"/>
            <a:ext cx="82343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9D0B9A2A-2CDB-42FC-AB42-658B320CA02D}"/>
              </a:ext>
            </a:extLst>
          </p:cNvPr>
          <p:cNvCxnSpPr/>
          <p:nvPr/>
        </p:nvCxnSpPr>
        <p:spPr>
          <a:xfrm>
            <a:off x="5397397" y="5589226"/>
            <a:ext cx="82343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06AF0ED-45E3-4319-8792-EA3D9D628348}"/>
              </a:ext>
            </a:extLst>
          </p:cNvPr>
          <p:cNvSpPr txBox="1"/>
          <p:nvPr/>
        </p:nvSpPr>
        <p:spPr>
          <a:xfrm>
            <a:off x="3809254" y="4343529"/>
            <a:ext cx="1166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rgbClr val="00B0F0"/>
                </a:solidFill>
              </a:rPr>
              <a:t>single </a:t>
            </a:r>
            <a:r>
              <a:rPr lang="it-IT" sz="2600" b="1" dirty="0" err="1">
                <a:solidFill>
                  <a:srgbClr val="00B0F0"/>
                </a:solidFill>
              </a:rPr>
              <a:t>layer</a:t>
            </a:r>
            <a:endParaRPr lang="en-GB" sz="2600" b="1" dirty="0">
              <a:solidFill>
                <a:srgbClr val="00B0F0"/>
              </a:solidFill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10E1F150-5928-44E1-BB60-D715C2B7A062}"/>
              </a:ext>
            </a:extLst>
          </p:cNvPr>
          <p:cNvCxnSpPr>
            <a:cxnSpLocks/>
          </p:cNvCxnSpPr>
          <p:nvPr/>
        </p:nvCxnSpPr>
        <p:spPr>
          <a:xfrm flipH="1">
            <a:off x="4789081" y="4559475"/>
            <a:ext cx="954735" cy="244171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90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  <p:bldP spid="12" grpId="0"/>
      <p:bldP spid="18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3969</TotalTime>
  <Words>693</Words>
  <Application>Microsoft Office PowerPoint</Application>
  <PresentationFormat>Widescreen</PresentationFormat>
  <Paragraphs>158</Paragraphs>
  <Slides>14</Slides>
  <Notes>13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 D'Agostino</dc:creator>
  <cp:lastModifiedBy>Silvia D'Agostino</cp:lastModifiedBy>
  <cp:revision>259</cp:revision>
  <dcterms:created xsi:type="dcterms:W3CDTF">2019-07-08T12:36:22Z</dcterms:created>
  <dcterms:modified xsi:type="dcterms:W3CDTF">2020-05-05T08:06:12Z</dcterms:modified>
</cp:coreProperties>
</file>