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5" r:id="rId1"/>
  </p:sldMasterIdLst>
  <p:notesMasterIdLst>
    <p:notesMasterId r:id="rId16"/>
  </p:notesMasterIdLst>
  <p:sldIdLst>
    <p:sldId id="256" r:id="rId2"/>
    <p:sldId id="277" r:id="rId3"/>
    <p:sldId id="259" r:id="rId4"/>
    <p:sldId id="307" r:id="rId5"/>
    <p:sldId id="308" r:id="rId6"/>
    <p:sldId id="309" r:id="rId7"/>
    <p:sldId id="310" r:id="rId8"/>
    <p:sldId id="258" r:id="rId9"/>
    <p:sldId id="262" r:id="rId10"/>
    <p:sldId id="312" r:id="rId11"/>
    <p:sldId id="260" r:id="rId12"/>
    <p:sldId id="275" r:id="rId13"/>
    <p:sldId id="301" r:id="rId14"/>
    <p:sldId id="273" r:id="rId15"/>
  </p:sldIdLst>
  <p:sldSz cx="9144000" cy="6858000" type="screen4x3"/>
  <p:notesSz cx="6858000" cy="9144000"/>
  <p:defaultTextStyle>
    <a:defPPr>
      <a:defRPr lang="hu-H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Névtelen szakasz" id="{ED4D0ECF-3B76-4EB1-AF17-56827672ECD3}">
          <p14:sldIdLst>
            <p14:sldId id="256"/>
            <p14:sldId id="277"/>
            <p14:sldId id="259"/>
            <p14:sldId id="307"/>
            <p14:sldId id="308"/>
            <p14:sldId id="309"/>
            <p14:sldId id="310"/>
            <p14:sldId id="258"/>
            <p14:sldId id="262"/>
            <p14:sldId id="312"/>
            <p14:sldId id="260"/>
            <p14:sldId id="275"/>
            <p14:sldId id="301"/>
            <p14:sldId id="27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99CCFF"/>
    <a:srgbClr val="FF0000"/>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1461" autoAdjust="0"/>
  </p:normalViewPr>
  <p:slideViewPr>
    <p:cSldViewPr>
      <p:cViewPr varScale="1">
        <p:scale>
          <a:sx n="104" d="100"/>
          <a:sy n="104" d="100"/>
        </p:scale>
        <p:origin x="1014" y="10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ED0A67-A1FB-4895-B098-14F535DE4154}" type="datetimeFigureOut">
              <a:rPr lang="hu-HU" smtClean="0"/>
              <a:t>2020. 05. 07.</a:t>
            </a:fld>
            <a:endParaRPr lang="hu-HU"/>
          </a:p>
        </p:txBody>
      </p:sp>
      <p:sp>
        <p:nvSpPr>
          <p:cNvPr id="4" name="Diakép hely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0E2865-BCD0-4310-BB1B-E9BC308E6DC1}" type="slidenum">
              <a:rPr lang="hu-HU" smtClean="0"/>
              <a:t>‹#›</a:t>
            </a:fld>
            <a:endParaRPr lang="hu-HU"/>
          </a:p>
        </p:txBody>
      </p:sp>
    </p:spTree>
    <p:extLst>
      <p:ext uri="{BB962C8B-B14F-4D97-AF65-F5344CB8AC3E}">
        <p14:creationId xmlns:p14="http://schemas.microsoft.com/office/powerpoint/2010/main" val="791551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Karbonát foszforsavval</a:t>
            </a:r>
            <a:r>
              <a:rPr lang="hu-HU" baseline="0" dirty="0"/>
              <a:t> reagál. </a:t>
            </a:r>
            <a:r>
              <a:rPr lang="hu-HU" dirty="0"/>
              <a:t>A</a:t>
            </a:r>
            <a:r>
              <a:rPr lang="hu-HU" baseline="0" dirty="0"/>
              <a:t> keletkezett CO2 folyamatos He áramban halad át a </a:t>
            </a:r>
            <a:r>
              <a:rPr lang="hu-HU" baseline="0" dirty="0" err="1"/>
              <a:t>GC-n</a:t>
            </a:r>
            <a:r>
              <a:rPr lang="hu-HU" baseline="0" dirty="0"/>
              <a:t>.</a:t>
            </a:r>
          </a:p>
          <a:p>
            <a:endParaRPr lang="hu-HU" baseline="0" dirty="0"/>
          </a:p>
          <a:p>
            <a:r>
              <a:rPr lang="hu-HU" baseline="0" dirty="0"/>
              <a:t>(referencia CO2 csúcsok minden futásban)</a:t>
            </a:r>
          </a:p>
          <a:p>
            <a:endParaRPr lang="hu-HU"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hu-HU" dirty="0"/>
              <a:t>Belső standard: carrarai márvány</a:t>
            </a:r>
          </a:p>
          <a:p>
            <a:endParaRPr lang="en-US" dirty="0"/>
          </a:p>
        </p:txBody>
      </p:sp>
      <p:sp>
        <p:nvSpPr>
          <p:cNvPr id="4" name="Dia számának helye 3"/>
          <p:cNvSpPr>
            <a:spLocks noGrp="1"/>
          </p:cNvSpPr>
          <p:nvPr>
            <p:ph type="sldNum" sz="quarter" idx="10"/>
          </p:nvPr>
        </p:nvSpPr>
        <p:spPr/>
        <p:txBody>
          <a:bodyPr/>
          <a:lstStyle/>
          <a:p>
            <a:fld id="{16EB0AEC-3113-472A-8A33-79015DBEE390}" type="slidenum">
              <a:rPr lang="en-US" smtClean="0"/>
              <a:t>6</a:t>
            </a:fld>
            <a:endParaRPr lang="en-US"/>
          </a:p>
        </p:txBody>
      </p:sp>
    </p:spTree>
    <p:extLst>
      <p:ext uri="{BB962C8B-B14F-4D97-AF65-F5344CB8AC3E}">
        <p14:creationId xmlns:p14="http://schemas.microsoft.com/office/powerpoint/2010/main" val="1605102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200" kern="1200" dirty="0">
                <a:solidFill>
                  <a:schemeClr val="tx1"/>
                </a:solidFill>
                <a:effectLst/>
                <a:latin typeface="+mn-lt"/>
                <a:ea typeface="+mn-ea"/>
                <a:cs typeface="+mn-cs"/>
              </a:rPr>
              <a:t>TC/EA:</a:t>
            </a:r>
            <a:r>
              <a:rPr lang="hu-HU" sz="1200" kern="1200" baseline="0" dirty="0">
                <a:solidFill>
                  <a:schemeClr val="tx1"/>
                </a:solidFill>
                <a:effectLst/>
                <a:latin typeface="+mn-lt"/>
                <a:ea typeface="+mn-ea"/>
                <a:cs typeface="+mn-cs"/>
              </a:rPr>
              <a:t> magas hőmérsékletű konverziós elem analizátor</a:t>
            </a:r>
            <a:endParaRPr lang="hu-HU" sz="1200" kern="1200" dirty="0">
              <a:solidFill>
                <a:schemeClr val="tx1"/>
              </a:solidFill>
              <a:effectLst/>
              <a:latin typeface="+mn-lt"/>
              <a:ea typeface="+mn-ea"/>
              <a:cs typeface="+mn-cs"/>
            </a:endParaRPr>
          </a:p>
          <a:p>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Az AgPO4 a grafitkemencében</a:t>
            </a:r>
            <a:r>
              <a:rPr lang="hu-HU" sz="1200" kern="1200" baseline="0" dirty="0">
                <a:solidFill>
                  <a:schemeClr val="tx1"/>
                </a:solidFill>
                <a:effectLst/>
                <a:latin typeface="+mn-lt"/>
                <a:ea typeface="+mn-ea"/>
                <a:cs typeface="+mn-cs"/>
              </a:rPr>
              <a:t> a grafittal reagál, CO szabadul fel.</a:t>
            </a:r>
            <a:endParaRPr lang="hu-HU" sz="1200" kern="1200" dirty="0">
              <a:solidFill>
                <a:schemeClr val="tx1"/>
              </a:solidFill>
              <a:effectLst/>
              <a:latin typeface="+mn-lt"/>
              <a:ea typeface="+mn-ea"/>
              <a:cs typeface="+mn-cs"/>
            </a:endParaRPr>
          </a:p>
          <a:p>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A TC/EA:</a:t>
            </a:r>
            <a:r>
              <a:rPr lang="hu-HU" sz="1200" kern="1200" baseline="0" dirty="0">
                <a:solidFill>
                  <a:schemeClr val="tx1"/>
                </a:solidFill>
                <a:effectLst/>
                <a:latin typeface="+mn-lt"/>
                <a:ea typeface="+mn-ea"/>
                <a:cs typeface="+mn-cs"/>
              </a:rPr>
              <a:t> </a:t>
            </a:r>
            <a:r>
              <a:rPr lang="hu-HU" sz="1200" kern="1200" dirty="0">
                <a:solidFill>
                  <a:schemeClr val="tx1"/>
                </a:solidFill>
                <a:effectLst/>
                <a:latin typeface="+mn-lt"/>
                <a:ea typeface="+mn-ea"/>
                <a:cs typeface="+mn-cs"/>
              </a:rPr>
              <a:t>fűtött szénüveg reaktorból áll, közepén grafit csésze.</a:t>
            </a:r>
            <a:r>
              <a:rPr lang="hu-HU" sz="1200" kern="1200" baseline="0" dirty="0">
                <a:solidFill>
                  <a:schemeClr val="tx1"/>
                </a:solidFill>
                <a:effectLst/>
                <a:latin typeface="+mn-lt"/>
                <a:ea typeface="+mn-ea"/>
                <a:cs typeface="+mn-cs"/>
              </a:rPr>
              <a:t> A grafit csészében az ezüst kapszulák megolvadnak, </a:t>
            </a:r>
            <a:r>
              <a:rPr lang="hu-HU" sz="1200" kern="1200" dirty="0">
                <a:solidFill>
                  <a:schemeClr val="tx1"/>
                </a:solidFill>
                <a:effectLst/>
                <a:latin typeface="+mn-lt"/>
                <a:ea typeface="+mn-ea"/>
                <a:cs typeface="+mn-cs"/>
              </a:rPr>
              <a:t>1450 </a:t>
            </a:r>
            <a:r>
              <a:rPr lang="hu-HU" sz="1200" kern="1200" baseline="30000" dirty="0" err="1">
                <a:solidFill>
                  <a:schemeClr val="tx1"/>
                </a:solidFill>
                <a:effectLst/>
                <a:latin typeface="+mn-lt"/>
                <a:ea typeface="+mn-ea"/>
                <a:cs typeface="+mn-cs"/>
              </a:rPr>
              <a:t>o</a:t>
            </a:r>
            <a:r>
              <a:rPr lang="hu-HU" sz="1200" kern="1200" dirty="0" err="1">
                <a:solidFill>
                  <a:schemeClr val="tx1"/>
                </a:solidFill>
                <a:effectLst/>
                <a:latin typeface="+mn-lt"/>
                <a:ea typeface="+mn-ea"/>
                <a:cs typeface="+mn-cs"/>
              </a:rPr>
              <a:t>C-on</a:t>
            </a:r>
            <a:r>
              <a:rPr lang="hu-HU" sz="1200" kern="1200" dirty="0">
                <a:solidFill>
                  <a:schemeClr val="tx1"/>
                </a:solidFill>
                <a:effectLst/>
                <a:latin typeface="+mn-lt"/>
                <a:ea typeface="+mn-ea"/>
                <a:cs typeface="+mn-cs"/>
              </a:rPr>
              <a:t> az ezüst-foszfát redukálódik szén-monoxid</a:t>
            </a:r>
            <a:r>
              <a:rPr lang="hu-HU" sz="1200" kern="1200" baseline="0" dirty="0">
                <a:solidFill>
                  <a:schemeClr val="tx1"/>
                </a:solidFill>
                <a:effectLst/>
                <a:latin typeface="+mn-lt"/>
                <a:ea typeface="+mn-ea"/>
                <a:cs typeface="+mn-cs"/>
              </a:rPr>
              <a:t> </a:t>
            </a:r>
            <a:r>
              <a:rPr lang="hu-HU" sz="1200" kern="1200" dirty="0">
                <a:solidFill>
                  <a:schemeClr val="tx1"/>
                </a:solidFill>
                <a:effectLst/>
                <a:latin typeface="+mn-lt"/>
                <a:ea typeface="+mn-ea"/>
                <a:cs typeface="+mn-cs"/>
              </a:rPr>
              <a:t>szabadul</a:t>
            </a:r>
            <a:r>
              <a:rPr lang="hu-HU" sz="1200" kern="1200" baseline="0" dirty="0">
                <a:solidFill>
                  <a:schemeClr val="tx1"/>
                </a:solidFill>
                <a:effectLst/>
                <a:latin typeface="+mn-lt"/>
                <a:ea typeface="+mn-ea"/>
                <a:cs typeface="+mn-cs"/>
              </a:rPr>
              <a:t> fel</a:t>
            </a:r>
            <a:r>
              <a:rPr lang="hu-HU" sz="1200" kern="1200" dirty="0">
                <a:solidFill>
                  <a:schemeClr val="tx1"/>
                </a:solidFill>
                <a:effectLst/>
                <a:latin typeface="+mn-lt"/>
                <a:ea typeface="+mn-ea"/>
                <a:cs typeface="+mn-cs"/>
              </a:rPr>
              <a:t>. A mintaadagolót és a reaktort He gáz folyamatos árama mossa át, és a keletkező CO is a He árammal jut el a </a:t>
            </a:r>
            <a:r>
              <a:rPr lang="hu-HU" sz="1200" kern="1200" dirty="0" err="1">
                <a:solidFill>
                  <a:schemeClr val="tx1"/>
                </a:solidFill>
                <a:effectLst/>
                <a:latin typeface="+mn-lt"/>
                <a:ea typeface="+mn-ea"/>
                <a:cs typeface="+mn-cs"/>
              </a:rPr>
              <a:t>gázkromatográfhoz</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molecular</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sieve</a:t>
            </a:r>
            <a:r>
              <a:rPr lang="hu-HU" sz="1200" kern="1200" dirty="0">
                <a:solidFill>
                  <a:schemeClr val="tx1"/>
                </a:solidFill>
                <a:effectLst/>
                <a:latin typeface="+mn-lt"/>
                <a:ea typeface="+mn-ea"/>
                <a:cs typeface="+mn-cs"/>
              </a:rPr>
              <a:t> 5A, 70</a:t>
            </a:r>
            <a:r>
              <a:rPr lang="hu-HU" sz="1200" kern="1200" baseline="30000" dirty="0">
                <a:solidFill>
                  <a:schemeClr val="tx1"/>
                </a:solidFill>
                <a:effectLst/>
                <a:latin typeface="+mn-lt"/>
                <a:ea typeface="+mn-ea"/>
                <a:cs typeface="+mn-cs"/>
              </a:rPr>
              <a:t>o</a:t>
            </a:r>
            <a:r>
              <a:rPr lang="hu-HU" sz="1200" kern="1200" dirty="0">
                <a:solidFill>
                  <a:schemeClr val="tx1"/>
                </a:solidFill>
                <a:effectLst/>
                <a:latin typeface="+mn-lt"/>
                <a:ea typeface="+mn-ea"/>
                <a:cs typeface="+mn-cs"/>
              </a:rPr>
              <a:t>C), majd a </a:t>
            </a:r>
            <a:r>
              <a:rPr lang="hu-HU" sz="1200" kern="1200" dirty="0" err="1">
                <a:solidFill>
                  <a:schemeClr val="tx1"/>
                </a:solidFill>
                <a:effectLst/>
                <a:latin typeface="+mn-lt"/>
                <a:ea typeface="+mn-ea"/>
                <a:cs typeface="+mn-cs"/>
              </a:rPr>
              <a:t>Conflo</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interface-en</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Thermo</a:t>
            </a:r>
            <a:r>
              <a:rPr lang="hu-HU" sz="1200" kern="1200" dirty="0">
                <a:solidFill>
                  <a:schemeClr val="tx1"/>
                </a:solidFill>
                <a:effectLst/>
                <a:latin typeface="+mn-lt"/>
                <a:ea typeface="+mn-ea"/>
                <a:cs typeface="+mn-cs"/>
              </a:rPr>
              <a:t> </a:t>
            </a:r>
            <a:r>
              <a:rPr lang="hu-HU" sz="1200" kern="1200" dirty="0" err="1">
                <a:solidFill>
                  <a:schemeClr val="tx1"/>
                </a:solidFill>
                <a:effectLst/>
                <a:latin typeface="+mn-lt"/>
                <a:ea typeface="+mn-ea"/>
                <a:cs typeface="+mn-cs"/>
              </a:rPr>
              <a:t>Finnigan</a:t>
            </a:r>
            <a:r>
              <a:rPr lang="hu-HU" sz="1200" kern="1200" dirty="0">
                <a:solidFill>
                  <a:schemeClr val="tx1"/>
                </a:solidFill>
                <a:effectLst/>
                <a:latin typeface="+mn-lt"/>
                <a:ea typeface="+mn-ea"/>
                <a:cs typeface="+mn-cs"/>
              </a:rPr>
              <a:t>) keresztül a </a:t>
            </a:r>
            <a:r>
              <a:rPr lang="hu-HU" sz="1200" kern="1200" dirty="0" err="1">
                <a:solidFill>
                  <a:schemeClr val="tx1"/>
                </a:solidFill>
                <a:effectLst/>
                <a:latin typeface="+mn-lt"/>
                <a:ea typeface="+mn-ea"/>
                <a:cs typeface="+mn-cs"/>
              </a:rPr>
              <a:t>tömegspektrométerbe</a:t>
            </a:r>
            <a:r>
              <a:rPr lang="hu-HU" sz="1200" kern="1200" dirty="0">
                <a:solidFill>
                  <a:schemeClr val="tx1"/>
                </a:solidFill>
                <a:effectLst/>
                <a:latin typeface="+mn-lt"/>
                <a:ea typeface="+mn-ea"/>
                <a:cs typeface="+mn-cs"/>
              </a:rPr>
              <a:t> (Delta Plus XL, </a:t>
            </a:r>
            <a:r>
              <a:rPr lang="hu-HU" sz="1200" kern="1200" dirty="0" err="1">
                <a:solidFill>
                  <a:schemeClr val="tx1"/>
                </a:solidFill>
                <a:effectLst/>
                <a:latin typeface="+mn-lt"/>
                <a:ea typeface="+mn-ea"/>
                <a:cs typeface="+mn-cs"/>
              </a:rPr>
              <a:t>Finnigan</a:t>
            </a:r>
            <a:r>
              <a:rPr lang="hu-HU" sz="1200" kern="1200" dirty="0">
                <a:solidFill>
                  <a:schemeClr val="tx1"/>
                </a:solidFill>
                <a:effectLst/>
                <a:latin typeface="+mn-lt"/>
                <a:ea typeface="+mn-ea"/>
                <a:cs typeface="+mn-cs"/>
              </a:rPr>
              <a:t> MAT). </a:t>
            </a:r>
          </a:p>
          <a:p>
            <a:endParaRPr lang="hu-HU" sz="1200" kern="1200" dirty="0">
              <a:solidFill>
                <a:schemeClr val="tx1"/>
              </a:solidFill>
              <a:effectLst/>
              <a:latin typeface="+mn-lt"/>
              <a:ea typeface="+mn-ea"/>
              <a:cs typeface="+mn-cs"/>
            </a:endParaRPr>
          </a:p>
          <a:p>
            <a:r>
              <a:rPr lang="hu-HU" sz="1200" kern="1200" dirty="0">
                <a:solidFill>
                  <a:schemeClr val="tx1"/>
                </a:solidFill>
                <a:effectLst/>
                <a:latin typeface="+mn-lt"/>
                <a:ea typeface="+mn-ea"/>
                <a:cs typeface="+mn-cs"/>
              </a:rPr>
              <a:t>A mérés során a CO csúcsok relatív izotóp összetételét a mérésen belüli referencia gáz csúcsokhoz való viszonyítással kapjuk meg. Mivel a tömegspektrométeres mérések során napon és szekvencián belüli ingadozások is történnek, ezek korrigálására 3 – 4 mintánként (3 – 4 × 3 db mérés) két különböző </a:t>
            </a:r>
            <a:r>
              <a:rPr lang="hu-HU" sz="1200" kern="1200" baseline="30000" dirty="0">
                <a:solidFill>
                  <a:schemeClr val="tx1"/>
                </a:solidFill>
                <a:effectLst/>
                <a:latin typeface="+mn-lt"/>
                <a:ea typeface="+mn-ea"/>
                <a:cs typeface="+mn-cs"/>
              </a:rPr>
              <a:t>18</a:t>
            </a:r>
            <a:r>
              <a:rPr lang="hu-HU" sz="1200" kern="1200" dirty="0">
                <a:solidFill>
                  <a:schemeClr val="tx1"/>
                </a:solidFill>
                <a:effectLst/>
                <a:latin typeface="+mn-lt"/>
                <a:ea typeface="+mn-ea"/>
                <a:cs typeface="+mn-cs"/>
              </a:rPr>
              <a:t>O összetételű (LK-2L, δ</a:t>
            </a:r>
            <a:r>
              <a:rPr lang="hu-HU" sz="1200" kern="1200" baseline="30000" dirty="0">
                <a:solidFill>
                  <a:schemeClr val="tx1"/>
                </a:solidFill>
                <a:effectLst/>
                <a:latin typeface="+mn-lt"/>
                <a:ea typeface="+mn-ea"/>
                <a:cs typeface="+mn-cs"/>
              </a:rPr>
              <a:t>18</a:t>
            </a:r>
            <a:r>
              <a:rPr lang="hu-HU" sz="1200" kern="1200" dirty="0">
                <a:solidFill>
                  <a:schemeClr val="tx1"/>
                </a:solidFill>
                <a:effectLst/>
                <a:latin typeface="+mn-lt"/>
                <a:ea typeface="+mn-ea"/>
                <a:cs typeface="+mn-cs"/>
              </a:rPr>
              <a:t>O = 12,1‰, SMOW és LK-3L δ</a:t>
            </a:r>
            <a:r>
              <a:rPr lang="hu-HU" sz="1200" kern="1200" baseline="30000" dirty="0">
                <a:solidFill>
                  <a:schemeClr val="tx1"/>
                </a:solidFill>
                <a:effectLst/>
                <a:latin typeface="+mn-lt"/>
                <a:ea typeface="+mn-ea"/>
                <a:cs typeface="+mn-cs"/>
              </a:rPr>
              <a:t>18</a:t>
            </a:r>
            <a:r>
              <a:rPr lang="hu-HU" sz="1200" kern="1200" dirty="0">
                <a:solidFill>
                  <a:schemeClr val="tx1"/>
                </a:solidFill>
                <a:effectLst/>
                <a:latin typeface="+mn-lt"/>
                <a:ea typeface="+mn-ea"/>
                <a:cs typeface="+mn-cs"/>
              </a:rPr>
              <a:t>O = 17,9‰, SMOW) belső sztenderdet mértünk. A belső sztenderdek mért és valós értéi közti regressziós egyenes meredeksége és tengelymetszete (amely mérésről mérésre változik) alapján ki lehet számolni a minták valós izotóp értékeit. A mérés ismételhetősége jobb, mint ±0,3‰ (1</a:t>
            </a:r>
            <a:r>
              <a:rPr lang="hu-HU" sz="1200" kern="1200" dirty="0">
                <a:solidFill>
                  <a:schemeClr val="tx1"/>
                </a:solidFill>
                <a:effectLst/>
                <a:latin typeface="+mn-lt"/>
                <a:ea typeface="+mn-ea"/>
                <a:cs typeface="+mn-cs"/>
                <a:sym typeface="Symbol"/>
              </a:rPr>
              <a:t></a:t>
            </a:r>
            <a:r>
              <a:rPr lang="hu-HU" sz="1200" kern="1200" dirty="0">
                <a:solidFill>
                  <a:schemeClr val="tx1"/>
                </a:solidFill>
                <a:effectLst/>
                <a:latin typeface="+mn-lt"/>
                <a:ea typeface="+mn-ea"/>
                <a:cs typeface="+mn-cs"/>
              </a:rPr>
              <a:t>). Az LK2 és LK3 belső sztenderdek TU-1 (δ</a:t>
            </a:r>
            <a:r>
              <a:rPr lang="hu-HU" sz="1200" kern="1200" baseline="30000" dirty="0">
                <a:solidFill>
                  <a:schemeClr val="tx1"/>
                </a:solidFill>
                <a:effectLst/>
                <a:latin typeface="+mn-lt"/>
                <a:ea typeface="+mn-ea"/>
                <a:cs typeface="+mn-cs"/>
              </a:rPr>
              <a:t>18</a:t>
            </a:r>
            <a:r>
              <a:rPr lang="hu-HU" sz="1200" kern="1200" dirty="0">
                <a:solidFill>
                  <a:schemeClr val="tx1"/>
                </a:solidFill>
                <a:effectLst/>
                <a:latin typeface="+mn-lt"/>
                <a:ea typeface="+mn-ea"/>
                <a:cs typeface="+mn-cs"/>
              </a:rPr>
              <a:t>O = 21,11‰, SMOW) és TU-2 (δ</a:t>
            </a:r>
            <a:r>
              <a:rPr lang="hu-HU" sz="1200" kern="1200" baseline="30000" dirty="0">
                <a:solidFill>
                  <a:schemeClr val="tx1"/>
                </a:solidFill>
                <a:effectLst/>
                <a:latin typeface="+mn-lt"/>
                <a:ea typeface="+mn-ea"/>
                <a:cs typeface="+mn-cs"/>
              </a:rPr>
              <a:t>18</a:t>
            </a:r>
            <a:r>
              <a:rPr lang="hu-HU" sz="1200" kern="1200" dirty="0">
                <a:solidFill>
                  <a:schemeClr val="tx1"/>
                </a:solidFill>
                <a:effectLst/>
                <a:latin typeface="+mn-lt"/>
                <a:ea typeface="+mn-ea"/>
                <a:cs typeface="+mn-cs"/>
              </a:rPr>
              <a:t>O = 5,45‰, SMOW) sztenderdekhez lettek kalibrálva, melyek értékei a hagyományos </a:t>
            </a:r>
            <a:r>
              <a:rPr lang="hu-HU" sz="1200" kern="1200" dirty="0" err="1">
                <a:solidFill>
                  <a:schemeClr val="tx1"/>
                </a:solidFill>
                <a:effectLst/>
                <a:latin typeface="+mn-lt"/>
                <a:ea typeface="+mn-ea"/>
                <a:cs typeface="+mn-cs"/>
              </a:rPr>
              <a:t>fluorozásos</a:t>
            </a:r>
            <a:r>
              <a:rPr lang="hu-HU" sz="1200" kern="1200" dirty="0">
                <a:solidFill>
                  <a:schemeClr val="tx1"/>
                </a:solidFill>
                <a:effectLst/>
                <a:latin typeface="+mn-lt"/>
                <a:ea typeface="+mn-ea"/>
                <a:cs typeface="+mn-cs"/>
              </a:rPr>
              <a:t> technikával (CF) lettek meghatározva (Vennemann et al., 2002) és </a:t>
            </a:r>
            <a:r>
              <a:rPr lang="hu-HU" sz="1200" kern="1200" dirty="0" err="1">
                <a:solidFill>
                  <a:schemeClr val="tx1"/>
                </a:solidFill>
                <a:effectLst/>
                <a:latin typeface="+mn-lt"/>
                <a:ea typeface="+mn-ea"/>
                <a:cs typeface="+mn-cs"/>
              </a:rPr>
              <a:t>lézer-fluorozásos</a:t>
            </a:r>
            <a:r>
              <a:rPr lang="hu-HU" sz="1200" kern="1200" dirty="0">
                <a:solidFill>
                  <a:schemeClr val="tx1"/>
                </a:solidFill>
                <a:effectLst/>
                <a:latin typeface="+mn-lt"/>
                <a:ea typeface="+mn-ea"/>
                <a:cs typeface="+mn-cs"/>
              </a:rPr>
              <a:t> módszerrel történő mérésük szintén azonos eredményeket adott</a:t>
            </a:r>
          </a:p>
          <a:p>
            <a:endParaRPr lang="hu-HU" sz="1200" kern="1200" dirty="0">
              <a:solidFill>
                <a:schemeClr val="tx1"/>
              </a:solidFill>
              <a:effectLst/>
              <a:latin typeface="+mn-lt"/>
              <a:ea typeface="+mn-ea"/>
              <a:cs typeface="+mn-cs"/>
            </a:endParaRPr>
          </a:p>
          <a:p>
            <a:endParaRPr lang="hu-HU" sz="1200" kern="1200" dirty="0">
              <a:solidFill>
                <a:schemeClr val="tx1"/>
              </a:solidFill>
              <a:effectLst/>
              <a:latin typeface="+mn-lt"/>
              <a:ea typeface="+mn-ea"/>
              <a:cs typeface="+mn-cs"/>
            </a:endParaRPr>
          </a:p>
          <a:p>
            <a:r>
              <a:rPr lang="hu-HU" sz="1200" kern="1200" dirty="0" err="1">
                <a:solidFill>
                  <a:schemeClr val="tx1"/>
                </a:solidFill>
                <a:effectLst/>
                <a:latin typeface="+mn-lt"/>
                <a:ea typeface="+mn-ea"/>
                <a:cs typeface="+mn-cs"/>
              </a:rPr>
              <a:t>ConFlow</a:t>
            </a:r>
            <a:r>
              <a:rPr lang="hu-HU" sz="1200" kern="1200" baseline="0" dirty="0">
                <a:solidFill>
                  <a:schemeClr val="tx1"/>
                </a:solidFill>
                <a:effectLst/>
                <a:latin typeface="+mn-lt"/>
                <a:ea typeface="+mn-ea"/>
                <a:cs typeface="+mn-cs"/>
              </a:rPr>
              <a:t> </a:t>
            </a:r>
            <a:r>
              <a:rPr lang="hu-HU" sz="1200" kern="1200" baseline="0" dirty="0" err="1">
                <a:solidFill>
                  <a:schemeClr val="tx1"/>
                </a:solidFill>
                <a:effectLst/>
                <a:latin typeface="+mn-lt"/>
                <a:ea typeface="+mn-ea"/>
                <a:cs typeface="+mn-cs"/>
              </a:rPr>
              <a:t>interface</a:t>
            </a:r>
            <a:r>
              <a:rPr lang="hu-HU" sz="1200" kern="1200" baseline="0" dirty="0">
                <a:solidFill>
                  <a:schemeClr val="tx1"/>
                </a:solidFill>
                <a:effectLst/>
                <a:latin typeface="+mn-lt"/>
                <a:ea typeface="+mn-ea"/>
                <a:cs typeface="+mn-cs"/>
              </a:rPr>
              <a:t>: (referencia CO csúcsok minden futásban)</a:t>
            </a:r>
            <a:endParaRPr lang="en-US" dirty="0"/>
          </a:p>
        </p:txBody>
      </p:sp>
      <p:sp>
        <p:nvSpPr>
          <p:cNvPr id="4" name="Dia számának helye 3"/>
          <p:cNvSpPr>
            <a:spLocks noGrp="1"/>
          </p:cNvSpPr>
          <p:nvPr>
            <p:ph type="sldNum" sz="quarter" idx="10"/>
          </p:nvPr>
        </p:nvSpPr>
        <p:spPr/>
        <p:txBody>
          <a:bodyPr/>
          <a:lstStyle/>
          <a:p>
            <a:fld id="{16EB0AEC-3113-472A-8A33-79015DBEE390}" type="slidenum">
              <a:rPr lang="en-US" smtClean="0"/>
              <a:t>7</a:t>
            </a:fld>
            <a:endParaRPr lang="en-US"/>
          </a:p>
        </p:txBody>
      </p:sp>
    </p:spTree>
    <p:extLst>
      <p:ext uri="{BB962C8B-B14F-4D97-AF65-F5344CB8AC3E}">
        <p14:creationId xmlns:p14="http://schemas.microsoft.com/office/powerpoint/2010/main" val="3927489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Dátum helye 13"/>
          <p:cNvSpPr>
            <a:spLocks noGrp="1"/>
          </p:cNvSpPr>
          <p:nvPr>
            <p:ph type="dt" sz="half" idx="10"/>
          </p:nvPr>
        </p:nvSpPr>
        <p:spPr/>
        <p:txBody>
          <a:bodyPr/>
          <a:lstStyle>
            <a:lvl1pPr>
              <a:defRPr/>
            </a:lvl1pPr>
          </a:lstStyle>
          <a:p>
            <a:pPr>
              <a:defRPr/>
            </a:pPr>
            <a:fld id="{D7E4DF9C-DDE3-4995-9CEA-8A2D8FB05DE7}" type="datetimeFigureOut">
              <a:rPr lang="hu-HU"/>
              <a:pPr>
                <a:defRPr/>
              </a:pPr>
              <a:t>2020. 05. 07.</a:t>
            </a:fld>
            <a:endParaRPr lang="hu-HU"/>
          </a:p>
        </p:txBody>
      </p:sp>
      <p:sp>
        <p:nvSpPr>
          <p:cNvPr id="5" name="Élőláb helye 2"/>
          <p:cNvSpPr>
            <a:spLocks noGrp="1"/>
          </p:cNvSpPr>
          <p:nvPr>
            <p:ph type="ftr" sz="quarter" idx="11"/>
          </p:nvPr>
        </p:nvSpPr>
        <p:spPr/>
        <p:txBody>
          <a:bodyPr/>
          <a:lstStyle>
            <a:lvl1pPr>
              <a:defRPr/>
            </a:lvl1pPr>
          </a:lstStyle>
          <a:p>
            <a:pPr>
              <a:defRPr/>
            </a:pPr>
            <a:endParaRPr lang="hu-HU"/>
          </a:p>
        </p:txBody>
      </p:sp>
      <p:sp>
        <p:nvSpPr>
          <p:cNvPr id="6" name="Dia számának helye 22"/>
          <p:cNvSpPr>
            <a:spLocks noGrp="1"/>
          </p:cNvSpPr>
          <p:nvPr>
            <p:ph type="sldNum" sz="quarter" idx="12"/>
          </p:nvPr>
        </p:nvSpPr>
        <p:spPr/>
        <p:txBody>
          <a:bodyPr/>
          <a:lstStyle>
            <a:lvl1pPr>
              <a:defRPr/>
            </a:lvl1pPr>
          </a:lstStyle>
          <a:p>
            <a:pPr>
              <a:defRPr/>
            </a:pPr>
            <a:fld id="{1090C4EB-1A53-4465-BBE0-61D92B45573E}" type="slidenum">
              <a:rPr lang="hu-HU"/>
              <a:pPr>
                <a:defRPr/>
              </a:pPr>
              <a:t>‹#›</a:t>
            </a:fld>
            <a:endParaRPr lang="hu-HU"/>
          </a:p>
        </p:txBody>
      </p:sp>
    </p:spTree>
    <p:extLst>
      <p:ext uri="{BB962C8B-B14F-4D97-AF65-F5344CB8AC3E}">
        <p14:creationId xmlns:p14="http://schemas.microsoft.com/office/powerpoint/2010/main" val="3937520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átum helye 13"/>
          <p:cNvSpPr>
            <a:spLocks noGrp="1"/>
          </p:cNvSpPr>
          <p:nvPr>
            <p:ph type="dt" sz="half" idx="10"/>
          </p:nvPr>
        </p:nvSpPr>
        <p:spPr/>
        <p:txBody>
          <a:bodyPr/>
          <a:lstStyle>
            <a:lvl1pPr>
              <a:defRPr/>
            </a:lvl1pPr>
          </a:lstStyle>
          <a:p>
            <a:pPr>
              <a:defRPr/>
            </a:pPr>
            <a:fld id="{11FD63C2-B788-4FA2-97D2-4EBD47535EF0}" type="datetimeFigureOut">
              <a:rPr lang="hu-HU"/>
              <a:pPr>
                <a:defRPr/>
              </a:pPr>
              <a:t>2020. 05. 07.</a:t>
            </a:fld>
            <a:endParaRPr lang="hu-HU"/>
          </a:p>
        </p:txBody>
      </p:sp>
      <p:sp>
        <p:nvSpPr>
          <p:cNvPr id="5" name="Élőláb helye 2"/>
          <p:cNvSpPr>
            <a:spLocks noGrp="1"/>
          </p:cNvSpPr>
          <p:nvPr>
            <p:ph type="ftr" sz="quarter" idx="11"/>
          </p:nvPr>
        </p:nvSpPr>
        <p:spPr/>
        <p:txBody>
          <a:bodyPr/>
          <a:lstStyle>
            <a:lvl1pPr>
              <a:defRPr/>
            </a:lvl1pPr>
          </a:lstStyle>
          <a:p>
            <a:pPr>
              <a:defRPr/>
            </a:pPr>
            <a:endParaRPr lang="hu-HU"/>
          </a:p>
        </p:txBody>
      </p:sp>
      <p:sp>
        <p:nvSpPr>
          <p:cNvPr id="6" name="Dia számának helye 22"/>
          <p:cNvSpPr>
            <a:spLocks noGrp="1"/>
          </p:cNvSpPr>
          <p:nvPr>
            <p:ph type="sldNum" sz="quarter" idx="12"/>
          </p:nvPr>
        </p:nvSpPr>
        <p:spPr/>
        <p:txBody>
          <a:bodyPr/>
          <a:lstStyle>
            <a:lvl1pPr>
              <a:defRPr/>
            </a:lvl1pPr>
          </a:lstStyle>
          <a:p>
            <a:pPr>
              <a:defRPr/>
            </a:pPr>
            <a:fld id="{4E953ED7-842F-4EE0-BEC1-AAC05BB90069}" type="slidenum">
              <a:rPr lang="hu-HU"/>
              <a:pPr>
                <a:defRPr/>
              </a:pPr>
              <a:t>‹#›</a:t>
            </a:fld>
            <a:endParaRPr lang="hu-HU"/>
          </a:p>
        </p:txBody>
      </p:sp>
    </p:spTree>
    <p:extLst>
      <p:ext uri="{BB962C8B-B14F-4D97-AF65-F5344CB8AC3E}">
        <p14:creationId xmlns:p14="http://schemas.microsoft.com/office/powerpoint/2010/main" val="1632493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057900" y="274638"/>
            <a:ext cx="1866900" cy="6199187"/>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5448300" cy="6199187"/>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átum helye 13"/>
          <p:cNvSpPr>
            <a:spLocks noGrp="1"/>
          </p:cNvSpPr>
          <p:nvPr>
            <p:ph type="dt" sz="half" idx="10"/>
          </p:nvPr>
        </p:nvSpPr>
        <p:spPr/>
        <p:txBody>
          <a:bodyPr/>
          <a:lstStyle>
            <a:lvl1pPr>
              <a:defRPr/>
            </a:lvl1pPr>
          </a:lstStyle>
          <a:p>
            <a:pPr>
              <a:defRPr/>
            </a:pPr>
            <a:fld id="{565F59A4-6344-4BF1-B2FE-6A3095F892BA}" type="datetimeFigureOut">
              <a:rPr lang="hu-HU"/>
              <a:pPr>
                <a:defRPr/>
              </a:pPr>
              <a:t>2020. 05. 07.</a:t>
            </a:fld>
            <a:endParaRPr lang="hu-HU"/>
          </a:p>
        </p:txBody>
      </p:sp>
      <p:sp>
        <p:nvSpPr>
          <p:cNvPr id="5" name="Élőláb helye 2"/>
          <p:cNvSpPr>
            <a:spLocks noGrp="1"/>
          </p:cNvSpPr>
          <p:nvPr>
            <p:ph type="ftr" sz="quarter" idx="11"/>
          </p:nvPr>
        </p:nvSpPr>
        <p:spPr/>
        <p:txBody>
          <a:bodyPr/>
          <a:lstStyle>
            <a:lvl1pPr>
              <a:defRPr/>
            </a:lvl1pPr>
          </a:lstStyle>
          <a:p>
            <a:pPr>
              <a:defRPr/>
            </a:pPr>
            <a:endParaRPr lang="hu-HU"/>
          </a:p>
        </p:txBody>
      </p:sp>
      <p:sp>
        <p:nvSpPr>
          <p:cNvPr id="6" name="Dia számának helye 22"/>
          <p:cNvSpPr>
            <a:spLocks noGrp="1"/>
          </p:cNvSpPr>
          <p:nvPr>
            <p:ph type="sldNum" sz="quarter" idx="12"/>
          </p:nvPr>
        </p:nvSpPr>
        <p:spPr/>
        <p:txBody>
          <a:bodyPr/>
          <a:lstStyle>
            <a:lvl1pPr>
              <a:defRPr/>
            </a:lvl1pPr>
          </a:lstStyle>
          <a:p>
            <a:pPr>
              <a:defRPr/>
            </a:pPr>
            <a:fld id="{378468ED-84E3-489D-A4E9-7D71D51B82F3}" type="slidenum">
              <a:rPr lang="hu-HU"/>
              <a:pPr>
                <a:defRPr/>
              </a:pPr>
              <a:t>‹#›</a:t>
            </a:fld>
            <a:endParaRPr lang="hu-HU"/>
          </a:p>
        </p:txBody>
      </p:sp>
    </p:spTree>
    <p:extLst>
      <p:ext uri="{BB962C8B-B14F-4D97-AF65-F5344CB8AC3E}">
        <p14:creationId xmlns:p14="http://schemas.microsoft.com/office/powerpoint/2010/main" val="387417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7467600" cy="1143000"/>
          </a:xfrm>
        </p:spPr>
        <p:txBody>
          <a:bodyPr/>
          <a:lstStyle/>
          <a:p>
            <a:r>
              <a:rPr lang="de-DE"/>
              <a:t>Titelmasterformat durch Klicken bearbeiten</a:t>
            </a:r>
          </a:p>
        </p:txBody>
      </p:sp>
      <p:sp>
        <p:nvSpPr>
          <p:cNvPr id="3" name="Inhaltsplatzhalter 2"/>
          <p:cNvSpPr>
            <a:spLocks noGrp="1"/>
          </p:cNvSpPr>
          <p:nvPr>
            <p:ph sz="half" idx="1"/>
          </p:nvPr>
        </p:nvSpPr>
        <p:spPr>
          <a:xfrm>
            <a:off x="457200" y="1600200"/>
            <a:ext cx="3657600" cy="4873625"/>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4267200" y="1600200"/>
            <a:ext cx="3657600" cy="2360613"/>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4267200" y="4113213"/>
            <a:ext cx="3657600" cy="2360612"/>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Dátum helye 13"/>
          <p:cNvSpPr>
            <a:spLocks noGrp="1"/>
          </p:cNvSpPr>
          <p:nvPr>
            <p:ph type="dt" sz="half" idx="10"/>
          </p:nvPr>
        </p:nvSpPr>
        <p:spPr/>
        <p:txBody>
          <a:bodyPr/>
          <a:lstStyle>
            <a:lvl1pPr>
              <a:defRPr/>
            </a:lvl1pPr>
          </a:lstStyle>
          <a:p>
            <a:pPr>
              <a:defRPr/>
            </a:pPr>
            <a:fld id="{682777B0-B100-4E0C-A61B-894A24CFF86A}" type="datetimeFigureOut">
              <a:rPr lang="hu-HU"/>
              <a:pPr>
                <a:defRPr/>
              </a:pPr>
              <a:t>2020. 05. 07.</a:t>
            </a:fld>
            <a:endParaRPr lang="hu-HU"/>
          </a:p>
        </p:txBody>
      </p:sp>
      <p:sp>
        <p:nvSpPr>
          <p:cNvPr id="7" name="Élőláb helye 2"/>
          <p:cNvSpPr>
            <a:spLocks noGrp="1"/>
          </p:cNvSpPr>
          <p:nvPr>
            <p:ph type="ftr" sz="quarter" idx="11"/>
          </p:nvPr>
        </p:nvSpPr>
        <p:spPr/>
        <p:txBody>
          <a:bodyPr/>
          <a:lstStyle>
            <a:lvl1pPr>
              <a:defRPr/>
            </a:lvl1pPr>
          </a:lstStyle>
          <a:p>
            <a:pPr>
              <a:defRPr/>
            </a:pPr>
            <a:endParaRPr lang="hu-HU"/>
          </a:p>
        </p:txBody>
      </p:sp>
      <p:sp>
        <p:nvSpPr>
          <p:cNvPr id="8" name="Dia számának helye 22"/>
          <p:cNvSpPr>
            <a:spLocks noGrp="1"/>
          </p:cNvSpPr>
          <p:nvPr>
            <p:ph type="sldNum" sz="quarter" idx="12"/>
          </p:nvPr>
        </p:nvSpPr>
        <p:spPr/>
        <p:txBody>
          <a:bodyPr/>
          <a:lstStyle>
            <a:lvl1pPr>
              <a:defRPr/>
            </a:lvl1pPr>
          </a:lstStyle>
          <a:p>
            <a:pPr>
              <a:defRPr/>
            </a:pPr>
            <a:fld id="{4E8F43FC-6B85-4C74-ABF3-D288A4798407}" type="slidenum">
              <a:rPr lang="hu-HU"/>
              <a:pPr>
                <a:defRPr/>
              </a:pPr>
              <a:t>‹#›</a:t>
            </a:fld>
            <a:endParaRPr lang="hu-HU"/>
          </a:p>
        </p:txBody>
      </p:sp>
    </p:spTree>
    <p:extLst>
      <p:ext uri="{BB962C8B-B14F-4D97-AF65-F5344CB8AC3E}">
        <p14:creationId xmlns:p14="http://schemas.microsoft.com/office/powerpoint/2010/main" val="2440144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átum helye 13"/>
          <p:cNvSpPr>
            <a:spLocks noGrp="1"/>
          </p:cNvSpPr>
          <p:nvPr>
            <p:ph type="dt" sz="half" idx="10"/>
          </p:nvPr>
        </p:nvSpPr>
        <p:spPr/>
        <p:txBody>
          <a:bodyPr/>
          <a:lstStyle>
            <a:lvl1pPr>
              <a:defRPr/>
            </a:lvl1pPr>
          </a:lstStyle>
          <a:p>
            <a:pPr>
              <a:defRPr/>
            </a:pPr>
            <a:fld id="{6E66B20E-00BB-4462-8D9F-074E472CAFFA}" type="datetimeFigureOut">
              <a:rPr lang="hu-HU"/>
              <a:pPr>
                <a:defRPr/>
              </a:pPr>
              <a:t>2020. 05. 07.</a:t>
            </a:fld>
            <a:endParaRPr lang="hu-HU"/>
          </a:p>
        </p:txBody>
      </p:sp>
      <p:sp>
        <p:nvSpPr>
          <p:cNvPr id="5" name="Élőláb helye 2"/>
          <p:cNvSpPr>
            <a:spLocks noGrp="1"/>
          </p:cNvSpPr>
          <p:nvPr>
            <p:ph type="ftr" sz="quarter" idx="11"/>
          </p:nvPr>
        </p:nvSpPr>
        <p:spPr/>
        <p:txBody>
          <a:bodyPr/>
          <a:lstStyle>
            <a:lvl1pPr>
              <a:defRPr/>
            </a:lvl1pPr>
          </a:lstStyle>
          <a:p>
            <a:pPr>
              <a:defRPr/>
            </a:pPr>
            <a:endParaRPr lang="hu-HU"/>
          </a:p>
        </p:txBody>
      </p:sp>
      <p:sp>
        <p:nvSpPr>
          <p:cNvPr id="6" name="Dia számának helye 22"/>
          <p:cNvSpPr>
            <a:spLocks noGrp="1"/>
          </p:cNvSpPr>
          <p:nvPr>
            <p:ph type="sldNum" sz="quarter" idx="12"/>
          </p:nvPr>
        </p:nvSpPr>
        <p:spPr/>
        <p:txBody>
          <a:bodyPr/>
          <a:lstStyle>
            <a:lvl1pPr>
              <a:defRPr/>
            </a:lvl1pPr>
          </a:lstStyle>
          <a:p>
            <a:pPr>
              <a:defRPr/>
            </a:pPr>
            <a:fld id="{3F7D5683-9F5E-4F1D-9B93-F59AE05ACCEF}" type="slidenum">
              <a:rPr lang="hu-HU"/>
              <a:pPr>
                <a:defRPr/>
              </a:pPr>
              <a:t>‹#›</a:t>
            </a:fld>
            <a:endParaRPr lang="hu-HU"/>
          </a:p>
        </p:txBody>
      </p:sp>
    </p:spTree>
    <p:extLst>
      <p:ext uri="{BB962C8B-B14F-4D97-AF65-F5344CB8AC3E}">
        <p14:creationId xmlns:p14="http://schemas.microsoft.com/office/powerpoint/2010/main" val="1691688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Dátum helye 13"/>
          <p:cNvSpPr>
            <a:spLocks noGrp="1"/>
          </p:cNvSpPr>
          <p:nvPr>
            <p:ph type="dt" sz="half" idx="10"/>
          </p:nvPr>
        </p:nvSpPr>
        <p:spPr/>
        <p:txBody>
          <a:bodyPr/>
          <a:lstStyle>
            <a:lvl1pPr>
              <a:defRPr/>
            </a:lvl1pPr>
          </a:lstStyle>
          <a:p>
            <a:pPr>
              <a:defRPr/>
            </a:pPr>
            <a:fld id="{8BEA08AE-0DAD-44A1-B413-9D6DAB9FB3AF}" type="datetimeFigureOut">
              <a:rPr lang="hu-HU"/>
              <a:pPr>
                <a:defRPr/>
              </a:pPr>
              <a:t>2020. 05. 07.</a:t>
            </a:fld>
            <a:endParaRPr lang="hu-HU"/>
          </a:p>
        </p:txBody>
      </p:sp>
      <p:sp>
        <p:nvSpPr>
          <p:cNvPr id="5" name="Élőláb helye 2"/>
          <p:cNvSpPr>
            <a:spLocks noGrp="1"/>
          </p:cNvSpPr>
          <p:nvPr>
            <p:ph type="ftr" sz="quarter" idx="11"/>
          </p:nvPr>
        </p:nvSpPr>
        <p:spPr/>
        <p:txBody>
          <a:bodyPr/>
          <a:lstStyle>
            <a:lvl1pPr>
              <a:defRPr/>
            </a:lvl1pPr>
          </a:lstStyle>
          <a:p>
            <a:pPr>
              <a:defRPr/>
            </a:pPr>
            <a:endParaRPr lang="hu-HU"/>
          </a:p>
        </p:txBody>
      </p:sp>
      <p:sp>
        <p:nvSpPr>
          <p:cNvPr id="6" name="Dia számának helye 22"/>
          <p:cNvSpPr>
            <a:spLocks noGrp="1"/>
          </p:cNvSpPr>
          <p:nvPr>
            <p:ph type="sldNum" sz="quarter" idx="12"/>
          </p:nvPr>
        </p:nvSpPr>
        <p:spPr/>
        <p:txBody>
          <a:bodyPr/>
          <a:lstStyle>
            <a:lvl1pPr>
              <a:defRPr/>
            </a:lvl1pPr>
          </a:lstStyle>
          <a:p>
            <a:pPr>
              <a:defRPr/>
            </a:pPr>
            <a:fld id="{B2CDED75-9FE0-4F79-8201-DC701C70CEB2}" type="slidenum">
              <a:rPr lang="hu-HU"/>
              <a:pPr>
                <a:defRPr/>
              </a:pPr>
              <a:t>‹#›</a:t>
            </a:fld>
            <a:endParaRPr lang="hu-HU"/>
          </a:p>
        </p:txBody>
      </p:sp>
    </p:spTree>
    <p:extLst>
      <p:ext uri="{BB962C8B-B14F-4D97-AF65-F5344CB8AC3E}">
        <p14:creationId xmlns:p14="http://schemas.microsoft.com/office/powerpoint/2010/main" val="2528033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3657600" cy="4873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267200" y="1600200"/>
            <a:ext cx="3657600" cy="4873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átum helye 13"/>
          <p:cNvSpPr>
            <a:spLocks noGrp="1"/>
          </p:cNvSpPr>
          <p:nvPr>
            <p:ph type="dt" sz="half" idx="10"/>
          </p:nvPr>
        </p:nvSpPr>
        <p:spPr/>
        <p:txBody>
          <a:bodyPr/>
          <a:lstStyle>
            <a:lvl1pPr>
              <a:defRPr/>
            </a:lvl1pPr>
          </a:lstStyle>
          <a:p>
            <a:pPr>
              <a:defRPr/>
            </a:pPr>
            <a:fld id="{C9709176-88EC-447D-85B4-DFA86CF520B1}" type="datetimeFigureOut">
              <a:rPr lang="hu-HU"/>
              <a:pPr>
                <a:defRPr/>
              </a:pPr>
              <a:t>2020. 05. 07.</a:t>
            </a:fld>
            <a:endParaRPr lang="hu-HU"/>
          </a:p>
        </p:txBody>
      </p:sp>
      <p:sp>
        <p:nvSpPr>
          <p:cNvPr id="6" name="Élőláb helye 2"/>
          <p:cNvSpPr>
            <a:spLocks noGrp="1"/>
          </p:cNvSpPr>
          <p:nvPr>
            <p:ph type="ftr" sz="quarter" idx="11"/>
          </p:nvPr>
        </p:nvSpPr>
        <p:spPr/>
        <p:txBody>
          <a:bodyPr/>
          <a:lstStyle>
            <a:lvl1pPr>
              <a:defRPr/>
            </a:lvl1pPr>
          </a:lstStyle>
          <a:p>
            <a:pPr>
              <a:defRPr/>
            </a:pPr>
            <a:endParaRPr lang="hu-HU"/>
          </a:p>
        </p:txBody>
      </p:sp>
      <p:sp>
        <p:nvSpPr>
          <p:cNvPr id="7" name="Dia számának helye 22"/>
          <p:cNvSpPr>
            <a:spLocks noGrp="1"/>
          </p:cNvSpPr>
          <p:nvPr>
            <p:ph type="sldNum" sz="quarter" idx="12"/>
          </p:nvPr>
        </p:nvSpPr>
        <p:spPr/>
        <p:txBody>
          <a:bodyPr/>
          <a:lstStyle>
            <a:lvl1pPr>
              <a:defRPr/>
            </a:lvl1pPr>
          </a:lstStyle>
          <a:p>
            <a:pPr>
              <a:defRPr/>
            </a:pPr>
            <a:fld id="{595E0FE2-CF99-47DC-9E54-478BCB56C4D3}" type="slidenum">
              <a:rPr lang="hu-HU"/>
              <a:pPr>
                <a:defRPr/>
              </a:pPr>
              <a:t>‹#›</a:t>
            </a:fld>
            <a:endParaRPr lang="hu-HU"/>
          </a:p>
        </p:txBody>
      </p:sp>
    </p:spTree>
    <p:extLst>
      <p:ext uri="{BB962C8B-B14F-4D97-AF65-F5344CB8AC3E}">
        <p14:creationId xmlns:p14="http://schemas.microsoft.com/office/powerpoint/2010/main" val="1154933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átum helye 13"/>
          <p:cNvSpPr>
            <a:spLocks noGrp="1"/>
          </p:cNvSpPr>
          <p:nvPr>
            <p:ph type="dt" sz="half" idx="10"/>
          </p:nvPr>
        </p:nvSpPr>
        <p:spPr/>
        <p:txBody>
          <a:bodyPr/>
          <a:lstStyle>
            <a:lvl1pPr>
              <a:defRPr/>
            </a:lvl1pPr>
          </a:lstStyle>
          <a:p>
            <a:pPr>
              <a:defRPr/>
            </a:pPr>
            <a:fld id="{A5E043A5-7A49-401B-90EB-67817C4FE7F2}" type="datetimeFigureOut">
              <a:rPr lang="hu-HU"/>
              <a:pPr>
                <a:defRPr/>
              </a:pPr>
              <a:t>2020. 05. 07.</a:t>
            </a:fld>
            <a:endParaRPr lang="hu-HU"/>
          </a:p>
        </p:txBody>
      </p:sp>
      <p:sp>
        <p:nvSpPr>
          <p:cNvPr id="8" name="Élőláb helye 2"/>
          <p:cNvSpPr>
            <a:spLocks noGrp="1"/>
          </p:cNvSpPr>
          <p:nvPr>
            <p:ph type="ftr" sz="quarter" idx="11"/>
          </p:nvPr>
        </p:nvSpPr>
        <p:spPr/>
        <p:txBody>
          <a:bodyPr/>
          <a:lstStyle>
            <a:lvl1pPr>
              <a:defRPr/>
            </a:lvl1pPr>
          </a:lstStyle>
          <a:p>
            <a:pPr>
              <a:defRPr/>
            </a:pPr>
            <a:endParaRPr lang="hu-HU"/>
          </a:p>
        </p:txBody>
      </p:sp>
      <p:sp>
        <p:nvSpPr>
          <p:cNvPr id="9" name="Dia számának helye 22"/>
          <p:cNvSpPr>
            <a:spLocks noGrp="1"/>
          </p:cNvSpPr>
          <p:nvPr>
            <p:ph type="sldNum" sz="quarter" idx="12"/>
          </p:nvPr>
        </p:nvSpPr>
        <p:spPr/>
        <p:txBody>
          <a:bodyPr/>
          <a:lstStyle>
            <a:lvl1pPr>
              <a:defRPr/>
            </a:lvl1pPr>
          </a:lstStyle>
          <a:p>
            <a:pPr>
              <a:defRPr/>
            </a:pPr>
            <a:fld id="{17DCECD9-D06C-4418-93E2-B1EA40FE4C47}" type="slidenum">
              <a:rPr lang="hu-HU"/>
              <a:pPr>
                <a:defRPr/>
              </a:pPr>
              <a:t>‹#›</a:t>
            </a:fld>
            <a:endParaRPr lang="hu-HU"/>
          </a:p>
        </p:txBody>
      </p:sp>
    </p:spTree>
    <p:extLst>
      <p:ext uri="{BB962C8B-B14F-4D97-AF65-F5344CB8AC3E}">
        <p14:creationId xmlns:p14="http://schemas.microsoft.com/office/powerpoint/2010/main" val="3004554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átum helye 13"/>
          <p:cNvSpPr>
            <a:spLocks noGrp="1"/>
          </p:cNvSpPr>
          <p:nvPr>
            <p:ph type="dt" sz="half" idx="10"/>
          </p:nvPr>
        </p:nvSpPr>
        <p:spPr/>
        <p:txBody>
          <a:bodyPr/>
          <a:lstStyle>
            <a:lvl1pPr>
              <a:defRPr/>
            </a:lvl1pPr>
          </a:lstStyle>
          <a:p>
            <a:pPr>
              <a:defRPr/>
            </a:pPr>
            <a:fld id="{FC2E1893-D8F7-449D-8DC4-6B67B7957568}" type="datetimeFigureOut">
              <a:rPr lang="hu-HU"/>
              <a:pPr>
                <a:defRPr/>
              </a:pPr>
              <a:t>2020. 05. 07.</a:t>
            </a:fld>
            <a:endParaRPr lang="hu-HU"/>
          </a:p>
        </p:txBody>
      </p:sp>
      <p:sp>
        <p:nvSpPr>
          <p:cNvPr id="4" name="Élőláb helye 2"/>
          <p:cNvSpPr>
            <a:spLocks noGrp="1"/>
          </p:cNvSpPr>
          <p:nvPr>
            <p:ph type="ftr" sz="quarter" idx="11"/>
          </p:nvPr>
        </p:nvSpPr>
        <p:spPr/>
        <p:txBody>
          <a:bodyPr/>
          <a:lstStyle>
            <a:lvl1pPr>
              <a:defRPr/>
            </a:lvl1pPr>
          </a:lstStyle>
          <a:p>
            <a:pPr>
              <a:defRPr/>
            </a:pPr>
            <a:endParaRPr lang="hu-HU"/>
          </a:p>
        </p:txBody>
      </p:sp>
      <p:sp>
        <p:nvSpPr>
          <p:cNvPr id="5" name="Dia számának helye 22"/>
          <p:cNvSpPr>
            <a:spLocks noGrp="1"/>
          </p:cNvSpPr>
          <p:nvPr>
            <p:ph type="sldNum" sz="quarter" idx="12"/>
          </p:nvPr>
        </p:nvSpPr>
        <p:spPr/>
        <p:txBody>
          <a:bodyPr/>
          <a:lstStyle>
            <a:lvl1pPr>
              <a:defRPr/>
            </a:lvl1pPr>
          </a:lstStyle>
          <a:p>
            <a:pPr>
              <a:defRPr/>
            </a:pPr>
            <a:fld id="{DA1D4751-CE53-4680-AABF-FE02204F612B}" type="slidenum">
              <a:rPr lang="hu-HU"/>
              <a:pPr>
                <a:defRPr/>
              </a:pPr>
              <a:t>‹#›</a:t>
            </a:fld>
            <a:endParaRPr lang="hu-HU"/>
          </a:p>
        </p:txBody>
      </p:sp>
    </p:spTree>
    <p:extLst>
      <p:ext uri="{BB962C8B-B14F-4D97-AF65-F5344CB8AC3E}">
        <p14:creationId xmlns:p14="http://schemas.microsoft.com/office/powerpoint/2010/main" val="689693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átum helye 13"/>
          <p:cNvSpPr>
            <a:spLocks noGrp="1"/>
          </p:cNvSpPr>
          <p:nvPr>
            <p:ph type="dt" sz="half" idx="10"/>
          </p:nvPr>
        </p:nvSpPr>
        <p:spPr/>
        <p:txBody>
          <a:bodyPr/>
          <a:lstStyle>
            <a:lvl1pPr>
              <a:defRPr/>
            </a:lvl1pPr>
          </a:lstStyle>
          <a:p>
            <a:pPr>
              <a:defRPr/>
            </a:pPr>
            <a:fld id="{A73BD8CB-EE8F-4B9F-8434-4ABD6F78EF9A}" type="datetimeFigureOut">
              <a:rPr lang="hu-HU"/>
              <a:pPr>
                <a:defRPr/>
              </a:pPr>
              <a:t>2020. 05. 07.</a:t>
            </a:fld>
            <a:endParaRPr lang="hu-HU"/>
          </a:p>
        </p:txBody>
      </p:sp>
      <p:sp>
        <p:nvSpPr>
          <p:cNvPr id="3" name="Élőláb helye 2"/>
          <p:cNvSpPr>
            <a:spLocks noGrp="1"/>
          </p:cNvSpPr>
          <p:nvPr>
            <p:ph type="ftr" sz="quarter" idx="11"/>
          </p:nvPr>
        </p:nvSpPr>
        <p:spPr/>
        <p:txBody>
          <a:bodyPr/>
          <a:lstStyle>
            <a:lvl1pPr>
              <a:defRPr/>
            </a:lvl1pPr>
          </a:lstStyle>
          <a:p>
            <a:pPr>
              <a:defRPr/>
            </a:pPr>
            <a:endParaRPr lang="hu-HU"/>
          </a:p>
        </p:txBody>
      </p:sp>
      <p:sp>
        <p:nvSpPr>
          <p:cNvPr id="4" name="Dia számának helye 22"/>
          <p:cNvSpPr>
            <a:spLocks noGrp="1"/>
          </p:cNvSpPr>
          <p:nvPr>
            <p:ph type="sldNum" sz="quarter" idx="12"/>
          </p:nvPr>
        </p:nvSpPr>
        <p:spPr/>
        <p:txBody>
          <a:bodyPr/>
          <a:lstStyle>
            <a:lvl1pPr>
              <a:defRPr/>
            </a:lvl1pPr>
          </a:lstStyle>
          <a:p>
            <a:pPr>
              <a:defRPr/>
            </a:pPr>
            <a:fld id="{A36C53EE-A25E-423A-AC66-5411A6FE52E2}" type="slidenum">
              <a:rPr lang="hu-HU"/>
              <a:pPr>
                <a:defRPr/>
              </a:pPr>
              <a:t>‹#›</a:t>
            </a:fld>
            <a:endParaRPr lang="hu-HU"/>
          </a:p>
        </p:txBody>
      </p:sp>
    </p:spTree>
    <p:extLst>
      <p:ext uri="{BB962C8B-B14F-4D97-AF65-F5344CB8AC3E}">
        <p14:creationId xmlns:p14="http://schemas.microsoft.com/office/powerpoint/2010/main" val="3129415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átum helye 13"/>
          <p:cNvSpPr>
            <a:spLocks noGrp="1"/>
          </p:cNvSpPr>
          <p:nvPr>
            <p:ph type="dt" sz="half" idx="10"/>
          </p:nvPr>
        </p:nvSpPr>
        <p:spPr/>
        <p:txBody>
          <a:bodyPr/>
          <a:lstStyle>
            <a:lvl1pPr>
              <a:defRPr/>
            </a:lvl1pPr>
          </a:lstStyle>
          <a:p>
            <a:pPr>
              <a:defRPr/>
            </a:pPr>
            <a:fld id="{E221D8DE-F9C7-45F9-B626-B9B899471FB3}" type="datetimeFigureOut">
              <a:rPr lang="hu-HU"/>
              <a:pPr>
                <a:defRPr/>
              </a:pPr>
              <a:t>2020. 05. 07.</a:t>
            </a:fld>
            <a:endParaRPr lang="hu-HU"/>
          </a:p>
        </p:txBody>
      </p:sp>
      <p:sp>
        <p:nvSpPr>
          <p:cNvPr id="6" name="Élőláb helye 2"/>
          <p:cNvSpPr>
            <a:spLocks noGrp="1"/>
          </p:cNvSpPr>
          <p:nvPr>
            <p:ph type="ftr" sz="quarter" idx="11"/>
          </p:nvPr>
        </p:nvSpPr>
        <p:spPr/>
        <p:txBody>
          <a:bodyPr/>
          <a:lstStyle>
            <a:lvl1pPr>
              <a:defRPr/>
            </a:lvl1pPr>
          </a:lstStyle>
          <a:p>
            <a:pPr>
              <a:defRPr/>
            </a:pPr>
            <a:endParaRPr lang="hu-HU"/>
          </a:p>
        </p:txBody>
      </p:sp>
      <p:sp>
        <p:nvSpPr>
          <p:cNvPr id="7" name="Dia számának helye 22"/>
          <p:cNvSpPr>
            <a:spLocks noGrp="1"/>
          </p:cNvSpPr>
          <p:nvPr>
            <p:ph type="sldNum" sz="quarter" idx="12"/>
          </p:nvPr>
        </p:nvSpPr>
        <p:spPr/>
        <p:txBody>
          <a:bodyPr/>
          <a:lstStyle>
            <a:lvl1pPr>
              <a:defRPr/>
            </a:lvl1pPr>
          </a:lstStyle>
          <a:p>
            <a:pPr>
              <a:defRPr/>
            </a:pPr>
            <a:fld id="{7821DF0E-DC01-417D-BA73-77FF96AE67A0}" type="slidenum">
              <a:rPr lang="hu-HU"/>
              <a:pPr>
                <a:defRPr/>
              </a:pPr>
              <a:t>‹#›</a:t>
            </a:fld>
            <a:endParaRPr lang="hu-HU"/>
          </a:p>
        </p:txBody>
      </p:sp>
    </p:spTree>
    <p:extLst>
      <p:ext uri="{BB962C8B-B14F-4D97-AF65-F5344CB8AC3E}">
        <p14:creationId xmlns:p14="http://schemas.microsoft.com/office/powerpoint/2010/main" val="320209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átum helye 13"/>
          <p:cNvSpPr>
            <a:spLocks noGrp="1"/>
          </p:cNvSpPr>
          <p:nvPr>
            <p:ph type="dt" sz="half" idx="10"/>
          </p:nvPr>
        </p:nvSpPr>
        <p:spPr/>
        <p:txBody>
          <a:bodyPr/>
          <a:lstStyle>
            <a:lvl1pPr>
              <a:defRPr/>
            </a:lvl1pPr>
          </a:lstStyle>
          <a:p>
            <a:pPr>
              <a:defRPr/>
            </a:pPr>
            <a:fld id="{106D2F66-0B77-407F-81A5-CFD337118500}" type="datetimeFigureOut">
              <a:rPr lang="hu-HU"/>
              <a:pPr>
                <a:defRPr/>
              </a:pPr>
              <a:t>2020. 05. 07.</a:t>
            </a:fld>
            <a:endParaRPr lang="hu-HU"/>
          </a:p>
        </p:txBody>
      </p:sp>
      <p:sp>
        <p:nvSpPr>
          <p:cNvPr id="6" name="Élőláb helye 2"/>
          <p:cNvSpPr>
            <a:spLocks noGrp="1"/>
          </p:cNvSpPr>
          <p:nvPr>
            <p:ph type="ftr" sz="quarter" idx="11"/>
          </p:nvPr>
        </p:nvSpPr>
        <p:spPr/>
        <p:txBody>
          <a:bodyPr/>
          <a:lstStyle>
            <a:lvl1pPr>
              <a:defRPr/>
            </a:lvl1pPr>
          </a:lstStyle>
          <a:p>
            <a:pPr>
              <a:defRPr/>
            </a:pPr>
            <a:endParaRPr lang="hu-HU"/>
          </a:p>
        </p:txBody>
      </p:sp>
      <p:sp>
        <p:nvSpPr>
          <p:cNvPr id="7" name="Dia számának helye 22"/>
          <p:cNvSpPr>
            <a:spLocks noGrp="1"/>
          </p:cNvSpPr>
          <p:nvPr>
            <p:ph type="sldNum" sz="quarter" idx="12"/>
          </p:nvPr>
        </p:nvSpPr>
        <p:spPr/>
        <p:txBody>
          <a:bodyPr/>
          <a:lstStyle>
            <a:lvl1pPr>
              <a:defRPr/>
            </a:lvl1pPr>
          </a:lstStyle>
          <a:p>
            <a:pPr>
              <a:defRPr/>
            </a:pPr>
            <a:fld id="{9649A8BB-59AC-4150-B051-569570745C0C}" type="slidenum">
              <a:rPr lang="hu-HU"/>
              <a:pPr>
                <a:defRPr/>
              </a:pPr>
              <a:t>‹#›</a:t>
            </a:fld>
            <a:endParaRPr lang="hu-HU"/>
          </a:p>
        </p:txBody>
      </p:sp>
    </p:spTree>
    <p:extLst>
      <p:ext uri="{BB962C8B-B14F-4D97-AF65-F5344CB8AC3E}">
        <p14:creationId xmlns:p14="http://schemas.microsoft.com/office/powerpoint/2010/main" val="2431757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6" name="Egyenes összekötő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sp>
        <p:nvSpPr>
          <p:cNvPr id="1027" name="Cím helye 21"/>
          <p:cNvSpPr>
            <a:spLocks noGrp="1"/>
          </p:cNvSpPr>
          <p:nvPr>
            <p:ph type="title"/>
          </p:nvPr>
        </p:nvSpPr>
        <p:spPr bwMode="auto">
          <a:xfrm>
            <a:off x="457200" y="274638"/>
            <a:ext cx="7467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hu-HU" altLang="hu-HU"/>
              <a:t>Mintacím szerkesztése</a:t>
            </a:r>
            <a:endParaRPr lang="en-US" altLang="hu-HU"/>
          </a:p>
        </p:txBody>
      </p:sp>
      <p:sp>
        <p:nvSpPr>
          <p:cNvPr id="1028" name="Szöveg helye 12"/>
          <p:cNvSpPr>
            <a:spLocks noGrp="1"/>
          </p:cNvSpPr>
          <p:nvPr>
            <p:ph type="body" idx="1"/>
          </p:nvPr>
        </p:nvSpPr>
        <p:spPr bwMode="auto">
          <a:xfrm>
            <a:off x="457200" y="1600200"/>
            <a:ext cx="746760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altLang="hu-HU"/>
              <a:t>Mintaszöveg szerkesztése</a:t>
            </a:r>
          </a:p>
          <a:p>
            <a:pPr lvl="1"/>
            <a:r>
              <a:rPr lang="hu-HU" altLang="hu-HU"/>
              <a:t>Második szint</a:t>
            </a:r>
          </a:p>
          <a:p>
            <a:pPr lvl="2"/>
            <a:r>
              <a:rPr lang="hu-HU" altLang="hu-HU"/>
              <a:t>Harmadik szint</a:t>
            </a:r>
          </a:p>
          <a:p>
            <a:pPr lvl="3"/>
            <a:r>
              <a:rPr lang="hu-HU" altLang="hu-HU"/>
              <a:t>Negyedik szint</a:t>
            </a:r>
          </a:p>
          <a:p>
            <a:pPr lvl="4"/>
            <a:r>
              <a:rPr lang="hu-HU" altLang="hu-HU"/>
              <a:t>Ötödik szint</a:t>
            </a:r>
            <a:endParaRPr lang="en-US" altLang="hu-HU"/>
          </a:p>
        </p:txBody>
      </p:sp>
      <p:sp>
        <p:nvSpPr>
          <p:cNvPr id="14" name="Dátum helye 13"/>
          <p:cNvSpPr>
            <a:spLocks noGrp="1"/>
          </p:cNvSpPr>
          <p:nvPr>
            <p:ph type="dt" sz="half" idx="2"/>
          </p:nvPr>
        </p:nvSpPr>
        <p:spPr>
          <a:xfrm rot="5400000">
            <a:off x="7589045" y="1081881"/>
            <a:ext cx="2011362" cy="384175"/>
          </a:xfrm>
          <a:prstGeom prst="rect">
            <a:avLst/>
          </a:prstGeom>
        </p:spPr>
        <p:txBody>
          <a:bodyPr vert="horz" anchor="ctr" anchorCtr="0"/>
          <a:lstStyle>
            <a:lvl1pPr algn="r" eaLnBrk="1" fontAlgn="auto" latinLnBrk="0" hangingPunct="1">
              <a:spcBef>
                <a:spcPts val="0"/>
              </a:spcBef>
              <a:spcAft>
                <a:spcPts val="0"/>
              </a:spcAft>
              <a:defRPr kumimoji="0" sz="1200">
                <a:solidFill>
                  <a:schemeClr val="tx2"/>
                </a:solidFill>
                <a:latin typeface="+mn-lt"/>
                <a:cs typeface="+mn-cs"/>
              </a:defRPr>
            </a:lvl1pPr>
          </a:lstStyle>
          <a:p>
            <a:pPr>
              <a:defRPr/>
            </a:pPr>
            <a:fld id="{05B6493D-AE8C-44EA-9702-F44CB528B214}" type="datetimeFigureOut">
              <a:rPr lang="hu-HU"/>
              <a:pPr>
                <a:defRPr/>
              </a:pPr>
              <a:t>2020. 05. 07.</a:t>
            </a:fld>
            <a:endParaRPr lang="hu-HU"/>
          </a:p>
        </p:txBody>
      </p:sp>
      <p:sp>
        <p:nvSpPr>
          <p:cNvPr id="3" name="Élőláb helye 2"/>
          <p:cNvSpPr>
            <a:spLocks noGrp="1"/>
          </p:cNvSpPr>
          <p:nvPr>
            <p:ph type="ftr" sz="quarter" idx="3"/>
          </p:nvPr>
        </p:nvSpPr>
        <p:spPr>
          <a:xfrm rot="5400000">
            <a:off x="6989763" y="3736975"/>
            <a:ext cx="3200400" cy="365125"/>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cs typeface="+mn-cs"/>
              </a:defRPr>
            </a:lvl1pPr>
          </a:lstStyle>
          <a:p>
            <a:pPr>
              <a:defRPr/>
            </a:pPr>
            <a:endParaRPr lang="hu-HU"/>
          </a:p>
        </p:txBody>
      </p:sp>
      <p:sp>
        <p:nvSpPr>
          <p:cNvPr id="7" name="Egyenes összekötő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032" name="Egyenes összekötő 8"/>
          <p:cNvSpPr>
            <a:spLocks noChangeShapeType="1"/>
          </p:cNvSpPr>
          <p:nvPr/>
        </p:nvSpPr>
        <p:spPr bwMode="auto">
          <a:xfrm>
            <a:off x="89916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0" name="Téglalap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34" name="Egyenes összekötő 10"/>
          <p:cNvSpPr>
            <a:spLocks noChangeShapeType="1"/>
          </p:cNvSpPr>
          <p:nvPr/>
        </p:nvSpPr>
        <p:spPr bwMode="auto">
          <a:xfrm>
            <a:off x="89154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2" name="Ellipszis 11"/>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3" name="Dia számának helye 22"/>
          <p:cNvSpPr>
            <a:spLocks noGrp="1"/>
          </p:cNvSpPr>
          <p:nvPr>
            <p:ph type="sldNum" sz="quarter" idx="4"/>
          </p:nvPr>
        </p:nvSpPr>
        <p:spPr>
          <a:xfrm>
            <a:off x="8129588" y="5734050"/>
            <a:ext cx="609600" cy="520700"/>
          </a:xfrm>
          <a:prstGeom prst="rect">
            <a:avLst/>
          </a:prstGeom>
        </p:spPr>
        <p:txBody>
          <a:bodyPr vert="horz" anchor="ctr"/>
          <a:lstStyle>
            <a:lvl1pPr algn="ctr" eaLnBrk="1" fontAlgn="auto" latinLnBrk="0" hangingPunct="1">
              <a:spcBef>
                <a:spcPts val="0"/>
              </a:spcBef>
              <a:spcAft>
                <a:spcPts val="0"/>
              </a:spcAft>
              <a:defRPr kumimoji="0" sz="1400" b="1">
                <a:solidFill>
                  <a:srgbClr val="FFFFFF"/>
                </a:solidFill>
                <a:latin typeface="+mn-lt"/>
                <a:cs typeface="+mn-cs"/>
              </a:defRPr>
            </a:lvl1pPr>
          </a:lstStyle>
          <a:p>
            <a:pPr>
              <a:defRPr/>
            </a:pPr>
            <a:fld id="{F169F00F-70D9-4DA2-8CC8-93A35C1DE975}" type="slidenum">
              <a:rPr lang="hu-HU"/>
              <a:pPr>
                <a:defRPr/>
              </a:pPr>
              <a:t>‹#›</a:t>
            </a:fld>
            <a:endParaRPr lang="hu-HU"/>
          </a:p>
        </p:txBody>
      </p:sp>
    </p:spTree>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 id="2147484022" r:id="rId12"/>
  </p:sldLayoutIdLst>
  <p:txStyles>
    <p:titleStyle>
      <a:lvl1pPr algn="l" rtl="0" eaLnBrk="0" fontAlgn="base" hangingPunct="0">
        <a:spcBef>
          <a:spcPct val="0"/>
        </a:spcBef>
        <a:spcAft>
          <a:spcPct val="0"/>
        </a:spcAft>
        <a:defRPr sz="3000">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alibri" pitchFamily="34" charset="0"/>
        </a:defRPr>
      </a:lvl2pPr>
      <a:lvl3pPr algn="l" rtl="0" eaLnBrk="0" fontAlgn="base" hangingPunct="0">
        <a:spcBef>
          <a:spcPct val="0"/>
        </a:spcBef>
        <a:spcAft>
          <a:spcPct val="0"/>
        </a:spcAft>
        <a:defRPr sz="3000">
          <a:solidFill>
            <a:schemeClr val="tx2"/>
          </a:solidFill>
          <a:latin typeface="Calibri" pitchFamily="34" charset="0"/>
        </a:defRPr>
      </a:lvl3pPr>
      <a:lvl4pPr algn="l" rtl="0" eaLnBrk="0" fontAlgn="base" hangingPunct="0">
        <a:spcBef>
          <a:spcPct val="0"/>
        </a:spcBef>
        <a:spcAft>
          <a:spcPct val="0"/>
        </a:spcAft>
        <a:defRPr sz="3000">
          <a:solidFill>
            <a:schemeClr val="tx2"/>
          </a:solidFill>
          <a:latin typeface="Calibri" pitchFamily="34" charset="0"/>
        </a:defRPr>
      </a:lvl4pPr>
      <a:lvl5pPr algn="l" rtl="0" eaLnBrk="0" fontAlgn="base" hangingPunct="0">
        <a:spcBef>
          <a:spcPct val="0"/>
        </a:spcBef>
        <a:spcAft>
          <a:spcPct val="0"/>
        </a:spcAft>
        <a:defRPr sz="3000">
          <a:solidFill>
            <a:schemeClr val="tx2"/>
          </a:solidFill>
          <a:latin typeface="Calibri" pitchFamily="34" charset="0"/>
        </a:defRPr>
      </a:lvl5pPr>
      <a:lvl6pPr marL="457200" algn="l" rtl="0" fontAlgn="base">
        <a:spcBef>
          <a:spcPct val="0"/>
        </a:spcBef>
        <a:spcAft>
          <a:spcPct val="0"/>
        </a:spcAft>
        <a:defRPr sz="3000">
          <a:solidFill>
            <a:schemeClr val="tx2"/>
          </a:solidFill>
          <a:latin typeface="Calibri" pitchFamily="34" charset="0"/>
        </a:defRPr>
      </a:lvl6pPr>
      <a:lvl7pPr marL="914400" algn="l" rtl="0" fontAlgn="base">
        <a:spcBef>
          <a:spcPct val="0"/>
        </a:spcBef>
        <a:spcAft>
          <a:spcPct val="0"/>
        </a:spcAft>
        <a:defRPr sz="3000">
          <a:solidFill>
            <a:schemeClr val="tx2"/>
          </a:solidFill>
          <a:latin typeface="Calibri" pitchFamily="34" charset="0"/>
        </a:defRPr>
      </a:lvl7pPr>
      <a:lvl8pPr marL="1371600" algn="l" rtl="0" fontAlgn="base">
        <a:spcBef>
          <a:spcPct val="0"/>
        </a:spcBef>
        <a:spcAft>
          <a:spcPct val="0"/>
        </a:spcAft>
        <a:defRPr sz="3000">
          <a:solidFill>
            <a:schemeClr val="tx2"/>
          </a:solidFill>
          <a:latin typeface="Calibri" pitchFamily="34" charset="0"/>
        </a:defRPr>
      </a:lvl8pPr>
      <a:lvl9pPr marL="1828800" algn="l" rtl="0" fontAlgn="base">
        <a:spcBef>
          <a:spcPct val="0"/>
        </a:spcBef>
        <a:spcAft>
          <a:spcPct val="0"/>
        </a:spcAft>
        <a:defRPr sz="3000">
          <a:solidFill>
            <a:schemeClr val="tx2"/>
          </a:solidFill>
          <a:latin typeface="Calibri" pitchFamily="34" charset="0"/>
        </a:defRPr>
      </a:lvl9pPr>
    </p:titleStyle>
    <p:bodyStyle>
      <a:lvl1pPr marL="273050" indent="-273050" algn="l" rtl="0" eaLnBrk="0" fontAlgn="base" hangingPunct="0">
        <a:spcBef>
          <a:spcPts val="600"/>
        </a:spcBef>
        <a:spcAft>
          <a:spcPct val="0"/>
        </a:spcAft>
        <a:buClr>
          <a:schemeClr val="accent1"/>
        </a:buClr>
        <a:buSzPct val="70000"/>
        <a:buFont typeface="Wingdings" pitchFamily="2" charset="2"/>
        <a:buChar char=""/>
        <a:defRPr sz="24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a:solidFill>
            <a:schemeClr val="tx1"/>
          </a:solidFill>
          <a:latin typeface="+mn-lt"/>
        </a:defRPr>
      </a:lvl2pPr>
      <a:lvl3pPr marL="914400" indent="-182563" algn="l" rtl="0" eaLnBrk="0" fontAlgn="base" hangingPunct="0">
        <a:spcBef>
          <a:spcPct val="20000"/>
        </a:spcBef>
        <a:spcAft>
          <a:spcPct val="0"/>
        </a:spcAft>
        <a:buClr>
          <a:srgbClr val="003986"/>
        </a:buClr>
        <a:buSzPct val="60000"/>
        <a:buFont typeface="Wingdings" pitchFamily="2" charset="2"/>
        <a:buChar char=""/>
        <a:defRPr>
          <a:solidFill>
            <a:schemeClr val="tx1"/>
          </a:solidFill>
          <a:latin typeface="+mn-lt"/>
        </a:defRPr>
      </a:lvl3pPr>
      <a:lvl4pPr marL="1187450" indent="-182563" algn="l" rtl="0" eaLnBrk="0" fontAlgn="base" hangingPunct="0">
        <a:spcBef>
          <a:spcPct val="20000"/>
        </a:spcBef>
        <a:spcAft>
          <a:spcPct val="0"/>
        </a:spcAft>
        <a:buClr>
          <a:srgbClr val="AAB0CA"/>
        </a:buClr>
        <a:buSzPct val="60000"/>
        <a:buFont typeface="Wingdings" pitchFamily="2" charset="2"/>
        <a:buChar char=""/>
        <a:defRPr>
          <a:solidFill>
            <a:schemeClr val="tx1"/>
          </a:solidFill>
          <a:latin typeface="+mn-lt"/>
        </a:defRPr>
      </a:lvl4pPr>
      <a:lvl5pPr marL="1462088" indent="-182563" algn="l" rtl="0" eaLnBrk="0" fontAlgn="base" hangingPunct="0">
        <a:spcBef>
          <a:spcPct val="20000"/>
        </a:spcBef>
        <a:spcAft>
          <a:spcPct val="0"/>
        </a:spcAft>
        <a:buClr>
          <a:srgbClr val="BDCAE9"/>
        </a:buClr>
        <a:buSzPct val="68000"/>
        <a:buFont typeface="Wingdings 2" pitchFamily="18" charset="2"/>
        <a:buChar char=""/>
        <a:defRPr sz="1600">
          <a:solidFill>
            <a:schemeClr val="tx1"/>
          </a:solidFill>
          <a:latin typeface="+mn-lt"/>
        </a:defRPr>
      </a:lvl5pPr>
      <a:lvl6pPr marL="1919288" indent="-182563" algn="l" rtl="0" fontAlgn="base">
        <a:spcBef>
          <a:spcPct val="20000"/>
        </a:spcBef>
        <a:spcAft>
          <a:spcPct val="0"/>
        </a:spcAft>
        <a:buClr>
          <a:srgbClr val="BDCAE9"/>
        </a:buClr>
        <a:buSzPct val="68000"/>
        <a:buFont typeface="Wingdings 2" pitchFamily="18" charset="2"/>
        <a:buChar char=""/>
        <a:defRPr sz="1600">
          <a:solidFill>
            <a:schemeClr val="tx1"/>
          </a:solidFill>
          <a:latin typeface="+mn-lt"/>
        </a:defRPr>
      </a:lvl6pPr>
      <a:lvl7pPr marL="2376488" indent="-182563" algn="l" rtl="0" fontAlgn="base">
        <a:spcBef>
          <a:spcPct val="20000"/>
        </a:spcBef>
        <a:spcAft>
          <a:spcPct val="0"/>
        </a:spcAft>
        <a:buClr>
          <a:srgbClr val="BDCAE9"/>
        </a:buClr>
        <a:buSzPct val="68000"/>
        <a:buFont typeface="Wingdings 2" pitchFamily="18" charset="2"/>
        <a:buChar char=""/>
        <a:defRPr sz="1600">
          <a:solidFill>
            <a:schemeClr val="tx1"/>
          </a:solidFill>
          <a:latin typeface="+mn-lt"/>
        </a:defRPr>
      </a:lvl7pPr>
      <a:lvl8pPr marL="2833688" indent="-182563" algn="l" rtl="0" fontAlgn="base">
        <a:spcBef>
          <a:spcPct val="20000"/>
        </a:spcBef>
        <a:spcAft>
          <a:spcPct val="0"/>
        </a:spcAft>
        <a:buClr>
          <a:srgbClr val="BDCAE9"/>
        </a:buClr>
        <a:buSzPct val="68000"/>
        <a:buFont typeface="Wingdings 2" pitchFamily="18" charset="2"/>
        <a:buChar char=""/>
        <a:defRPr sz="1600">
          <a:solidFill>
            <a:schemeClr val="tx1"/>
          </a:solidFill>
          <a:latin typeface="+mn-lt"/>
        </a:defRPr>
      </a:lvl8pPr>
      <a:lvl9pPr marL="3290888" indent="-182563" algn="l" rtl="0" fontAlgn="base">
        <a:spcBef>
          <a:spcPct val="20000"/>
        </a:spcBef>
        <a:spcAft>
          <a:spcPct val="0"/>
        </a:spcAft>
        <a:buClr>
          <a:srgbClr val="BDCAE9"/>
        </a:buClr>
        <a:buSzPct val="68000"/>
        <a:buFont typeface="Wingdings 2" pitchFamily="18" charset="2"/>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9.emf"/><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gif"/><Relationship Id="rId1" Type="http://schemas.openxmlformats.org/officeDocument/2006/relationships/slideLayout" Target="../slideLayouts/slideLayout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Cím 1"/>
          <p:cNvSpPr>
            <a:spLocks noGrp="1"/>
          </p:cNvSpPr>
          <p:nvPr>
            <p:ph type="ctrTitle" idx="4294967295"/>
          </p:nvPr>
        </p:nvSpPr>
        <p:spPr>
          <a:xfrm>
            <a:off x="971600" y="1476927"/>
            <a:ext cx="7627937" cy="1892259"/>
          </a:xfrm>
        </p:spPr>
        <p:txBody>
          <a:bodyPr/>
          <a:lstStyle/>
          <a:p>
            <a:pPr eaLnBrk="1" hangingPunct="1">
              <a:defRPr/>
            </a:pPr>
            <a:r>
              <a:rPr lang="en-US" dirty="0"/>
              <a:t>Saharan dust events in the Carpathian Basin (Central Europe) in 2018: provenance analyses by granulometry, XRD and SEM methods</a:t>
            </a:r>
            <a:br>
              <a:rPr lang="en-US" dirty="0"/>
            </a:br>
            <a:r>
              <a:rPr lang="en-US" dirty="0">
                <a:solidFill>
                  <a:schemeClr val="bg1">
                    <a:lumMod val="50000"/>
                  </a:schemeClr>
                </a:solidFill>
                <a:effectLst>
                  <a:outerShdw blurRad="38100" dist="38100" dir="2700000" algn="tl">
                    <a:srgbClr val="000000">
                      <a:alpha val="43137"/>
                    </a:srgbClr>
                  </a:outerShdw>
                </a:effectLst>
              </a:rPr>
              <a:t> </a:t>
            </a:r>
          </a:p>
        </p:txBody>
      </p:sp>
      <p:sp>
        <p:nvSpPr>
          <p:cNvPr id="6147" name="Alcím 2"/>
          <p:cNvSpPr>
            <a:spLocks noGrp="1"/>
          </p:cNvSpPr>
          <p:nvPr>
            <p:ph type="subTitle" idx="4294967295"/>
          </p:nvPr>
        </p:nvSpPr>
        <p:spPr>
          <a:xfrm>
            <a:off x="971550" y="3710095"/>
            <a:ext cx="7632700" cy="1663121"/>
          </a:xfrm>
        </p:spPr>
        <p:txBody>
          <a:bodyPr/>
          <a:lstStyle/>
          <a:p>
            <a:pPr marL="0" indent="0" eaLnBrk="1" hangingPunct="1">
              <a:buNone/>
              <a:defRPr/>
            </a:pPr>
            <a:endParaRPr lang="en-US" sz="1800" b="1" i="1" dirty="0">
              <a:latin typeface="Arial" charset="0"/>
            </a:endParaRPr>
          </a:p>
          <a:p>
            <a:pPr marL="0" indent="0">
              <a:buNone/>
            </a:pPr>
            <a:r>
              <a:rPr lang="hu-HU" sz="1400" i="1" baseline="30000" dirty="0"/>
              <a:t>1</a:t>
            </a:r>
            <a:r>
              <a:rPr lang="en-GB" sz="1400" i="1" baseline="30000" dirty="0"/>
              <a:t> </a:t>
            </a:r>
            <a:r>
              <a:rPr lang="en-GB" sz="1400" i="1" dirty="0"/>
              <a:t>Department of Geology &amp; Meteorology, University of </a:t>
            </a:r>
            <a:r>
              <a:rPr lang="en-GB" sz="1400" i="1" dirty="0" err="1"/>
              <a:t>Pécs</a:t>
            </a:r>
            <a:r>
              <a:rPr lang="hu-HU" sz="1400" i="1" dirty="0"/>
              <a:t>;</a:t>
            </a:r>
          </a:p>
          <a:p>
            <a:pPr marL="0" indent="0">
              <a:buNone/>
            </a:pPr>
            <a:r>
              <a:rPr lang="hu-HU" sz="1400" i="1" baseline="30000" dirty="0"/>
              <a:t>2</a:t>
            </a:r>
            <a:r>
              <a:rPr lang="en-GB" sz="1400" i="1" dirty="0"/>
              <a:t> </a:t>
            </a:r>
            <a:r>
              <a:rPr lang="en-US" altLang="fr-FR" sz="1400" i="1" dirty="0"/>
              <a:t>University of</a:t>
            </a:r>
            <a:r>
              <a:rPr lang="hu-HU" altLang="fr-FR" sz="1400" i="1" dirty="0"/>
              <a:t> </a:t>
            </a:r>
            <a:r>
              <a:rPr lang="hu-HU" altLang="fr-FR" sz="1400" i="1" dirty="0" err="1"/>
              <a:t>Leoben</a:t>
            </a:r>
            <a:r>
              <a:rPr lang="en-US" altLang="fr-FR" sz="1400" i="1" dirty="0"/>
              <a:t>,</a:t>
            </a:r>
            <a:r>
              <a:rPr lang="hu-HU" altLang="fr-FR" sz="1400" i="1" dirty="0"/>
              <a:t> </a:t>
            </a:r>
            <a:r>
              <a:rPr lang="hu-HU" altLang="fr-FR" sz="1400" i="1" dirty="0" err="1"/>
              <a:t>Department</a:t>
            </a:r>
            <a:r>
              <a:rPr lang="hu-HU" altLang="fr-FR" sz="1400" i="1" dirty="0"/>
              <a:t> of </a:t>
            </a:r>
            <a:r>
              <a:rPr lang="hu-HU" altLang="fr-FR" sz="1400" i="1" dirty="0" err="1"/>
              <a:t>Applied</a:t>
            </a:r>
            <a:r>
              <a:rPr lang="hu-HU" altLang="fr-FR" sz="1400" i="1" dirty="0"/>
              <a:t> </a:t>
            </a:r>
            <a:r>
              <a:rPr lang="hu-HU" altLang="fr-FR" sz="1400" i="1" dirty="0" err="1"/>
              <a:t>Geosiences</a:t>
            </a:r>
            <a:r>
              <a:rPr lang="hu-HU" altLang="fr-FR" sz="1400" i="1" dirty="0"/>
              <a:t> and </a:t>
            </a:r>
            <a:r>
              <a:rPr lang="hu-HU" altLang="fr-FR" sz="1400" i="1" dirty="0" err="1"/>
              <a:t>Geophysics</a:t>
            </a:r>
            <a:r>
              <a:rPr lang="hu-HU" altLang="fr-FR" sz="1400" i="1" dirty="0"/>
              <a:t>,</a:t>
            </a:r>
            <a:r>
              <a:rPr lang="en-US" altLang="fr-FR" sz="1400" i="1" dirty="0"/>
              <a:t> </a:t>
            </a:r>
            <a:r>
              <a:rPr lang="hu-HU" altLang="fr-FR" sz="1400" i="1" dirty="0" err="1"/>
              <a:t>Austria</a:t>
            </a:r>
            <a:r>
              <a:rPr lang="hu-HU" sz="1400" i="1" dirty="0"/>
              <a:t>;</a:t>
            </a:r>
          </a:p>
          <a:p>
            <a:pPr marL="0" indent="0">
              <a:buNone/>
            </a:pPr>
            <a:r>
              <a:rPr lang="hu-HU" sz="1400" i="1" baseline="30000" dirty="0"/>
              <a:t>3</a:t>
            </a:r>
            <a:r>
              <a:rPr lang="en-GB" sz="1400" i="1" baseline="30000" dirty="0"/>
              <a:t> </a:t>
            </a:r>
            <a:r>
              <a:rPr lang="en-GB" sz="1400" i="1" dirty="0"/>
              <a:t>Research Centre for Astronomy and Earth Sciences, </a:t>
            </a:r>
            <a:r>
              <a:rPr lang="hu-HU" sz="1400" i="1" dirty="0"/>
              <a:t>Budapest</a:t>
            </a:r>
            <a:r>
              <a:rPr lang="en-GB" sz="1400" i="1" dirty="0"/>
              <a:t>, Hungary </a:t>
            </a:r>
            <a:endParaRPr lang="en-US" sz="1400" b="1" i="1" baseline="30000" dirty="0">
              <a:latin typeface="Arial" charset="0"/>
              <a:cs typeface="Times New Roman" pitchFamily="18" charset="0"/>
            </a:endParaRPr>
          </a:p>
        </p:txBody>
      </p:sp>
      <p:sp>
        <p:nvSpPr>
          <p:cNvPr id="6159" name="Text Box 15"/>
          <p:cNvSpPr txBox="1">
            <a:spLocks noChangeArrowheads="1"/>
          </p:cNvSpPr>
          <p:nvPr/>
        </p:nvSpPr>
        <p:spPr bwMode="auto">
          <a:xfrm>
            <a:off x="971550" y="3369186"/>
            <a:ext cx="742754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hu-HU" altLang="hu-HU" dirty="0">
                <a:latin typeface="Arial" panose="020B0604020202020204" pitchFamily="34" charset="0"/>
              </a:rPr>
              <a:t>János Kovács</a:t>
            </a:r>
            <a:r>
              <a:rPr lang="hu-HU" altLang="hu-HU" baseline="30000" dirty="0">
                <a:latin typeface="Arial" panose="020B0604020202020204" pitchFamily="34" charset="0"/>
              </a:rPr>
              <a:t>1</a:t>
            </a:r>
            <a:r>
              <a:rPr lang="hu-HU" altLang="hu-HU" dirty="0">
                <a:latin typeface="Arial" panose="020B0604020202020204" pitchFamily="34" charset="0"/>
              </a:rPr>
              <a:t>,</a:t>
            </a:r>
            <a:r>
              <a:rPr lang="hu-HU" altLang="hu-HU" dirty="0">
                <a:latin typeface="Open Sans"/>
              </a:rPr>
              <a:t> </a:t>
            </a:r>
            <a:r>
              <a:rPr lang="hu-HU" altLang="hu-HU" b="1" dirty="0" err="1"/>
              <a:t>Nadia</a:t>
            </a:r>
            <a:r>
              <a:rPr lang="hu-HU" altLang="hu-HU" b="1" dirty="0"/>
              <a:t> Gammoudi</a:t>
            </a:r>
            <a:r>
              <a:rPr lang="hu-HU" altLang="hu-HU" baseline="30000" dirty="0">
                <a:latin typeface="Arial" panose="020B0604020202020204" pitchFamily="34" charset="0"/>
              </a:rPr>
              <a:t>1</a:t>
            </a:r>
            <a:r>
              <a:rPr lang="hu-HU" altLang="hu-HU" dirty="0">
                <a:latin typeface="Arial" panose="020B0604020202020204" pitchFamily="34" charset="0"/>
              </a:rPr>
              <a:t>,</a:t>
            </a:r>
            <a:r>
              <a:rPr lang="hu-HU" altLang="hu-HU" dirty="0">
                <a:latin typeface="Open Sans"/>
              </a:rPr>
              <a:t> </a:t>
            </a:r>
            <a:r>
              <a:rPr lang="hu-HU" altLang="hu-HU" dirty="0"/>
              <a:t>Alex Kovács</a:t>
            </a:r>
            <a:r>
              <a:rPr lang="hu-HU" altLang="hu-HU" baseline="30000" dirty="0">
                <a:latin typeface="Arial" panose="020B0604020202020204" pitchFamily="34" charset="0"/>
              </a:rPr>
              <a:t>2</a:t>
            </a:r>
            <a:r>
              <a:rPr lang="hu-HU" altLang="hu-HU" dirty="0">
                <a:latin typeface="Arial" panose="020B0604020202020204" pitchFamily="34" charset="0"/>
              </a:rPr>
              <a:t>,</a:t>
            </a:r>
            <a:r>
              <a:rPr lang="hu-HU" altLang="hu-HU" dirty="0">
                <a:latin typeface="Open Sans"/>
              </a:rPr>
              <a:t> </a:t>
            </a:r>
            <a:r>
              <a:rPr lang="hu-HU" altLang="hu-HU" dirty="0"/>
              <a:t>and György Varga</a:t>
            </a:r>
            <a:r>
              <a:rPr lang="hu-HU" altLang="hu-HU" baseline="30000" dirty="0">
                <a:latin typeface="Arial" panose="020B0604020202020204" pitchFamily="34" charset="0"/>
              </a:rPr>
              <a:t>3</a:t>
            </a:r>
            <a:r>
              <a:rPr lang="hu-HU" altLang="hu-HU" dirty="0">
                <a:latin typeface="Arial" panose="020B0604020202020204" pitchFamily="34" charset="0"/>
              </a:rPr>
              <a:t> </a:t>
            </a:r>
          </a:p>
          <a:p>
            <a:pPr>
              <a:defRPr/>
            </a:pPr>
            <a:endParaRPr lang="hu-HU" b="1" dirty="0">
              <a:solidFill>
                <a:schemeClr val="bg1">
                  <a:lumMod val="50000"/>
                </a:schemeClr>
              </a:solidFill>
              <a:cs typeface="Times New Roman" pitchFamily="18" charset="0"/>
            </a:endParaRPr>
          </a:p>
        </p:txBody>
      </p:sp>
      <p:pic>
        <p:nvPicPr>
          <p:cNvPr id="2" name="Kép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61739" y="5301208"/>
            <a:ext cx="1258733" cy="1391856"/>
          </a:xfrm>
          <a:prstGeom prst="rect">
            <a:avLst/>
          </a:prstGeom>
        </p:spPr>
      </p:pic>
      <p:pic>
        <p:nvPicPr>
          <p:cNvPr id="14" name="Kép 13">
            <a:extLst>
              <a:ext uri="{FF2B5EF4-FFF2-40B4-BE49-F238E27FC236}">
                <a16:creationId xmlns:a16="http://schemas.microsoft.com/office/drawing/2014/main" id="{99A5297B-1765-42FD-B681-F0262F2E30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6176" y="95537"/>
            <a:ext cx="775130" cy="1210935"/>
          </a:xfrm>
          <a:prstGeom prst="rect">
            <a:avLst/>
          </a:prstGeom>
        </p:spPr>
      </p:pic>
      <p:pic>
        <p:nvPicPr>
          <p:cNvPr id="1029" name="Picture 5" descr="SoGE academics at the European Geosciences Union General Assembly ...">
            <a:extLst>
              <a:ext uri="{FF2B5EF4-FFF2-40B4-BE49-F238E27FC236}">
                <a16:creationId xmlns:a16="http://schemas.microsoft.com/office/drawing/2014/main" id="{57DBFD96-8658-48AB-BCBC-2A260B6B631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223850"/>
            <a:ext cx="1837978" cy="849554"/>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Montanuniversität Leoben – Wikipedia">
            <a:extLst>
              <a:ext uri="{FF2B5EF4-FFF2-40B4-BE49-F238E27FC236}">
                <a16:creationId xmlns:a16="http://schemas.microsoft.com/office/drawing/2014/main" id="{D2FF02AC-3200-40C2-89F3-0E027B8662D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56154" y="119228"/>
            <a:ext cx="872882" cy="121093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a:extLst>
              <a:ext uri="{FF2B5EF4-FFF2-40B4-BE49-F238E27FC236}">
                <a16:creationId xmlns:a16="http://schemas.microsoft.com/office/drawing/2014/main" id="{49DF62E2-2D46-414A-9D47-E1A0ABBF06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0960" y="5605871"/>
            <a:ext cx="2016224" cy="7054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7FABA8D9-00F8-4267-9B48-B5AB065380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838" y="116632"/>
            <a:ext cx="4901021" cy="30211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Image 8">
            <a:extLst>
              <a:ext uri="{FF2B5EF4-FFF2-40B4-BE49-F238E27FC236}">
                <a16:creationId xmlns:a16="http://schemas.microsoft.com/office/drawing/2014/main" id="{326FA18C-6D97-4BEA-986E-FFAF73A406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6988" y="1764863"/>
            <a:ext cx="4008473" cy="49765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85983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a:extLst>
              <a:ext uri="{FF2B5EF4-FFF2-40B4-BE49-F238E27FC236}">
                <a16:creationId xmlns:a16="http://schemas.microsoft.com/office/drawing/2014/main" id="{878BF681-3CAF-40E0-B01B-6F8AF13A2E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43092" y="1339329"/>
            <a:ext cx="4361216" cy="53759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Image 7">
            <a:extLst>
              <a:ext uri="{FF2B5EF4-FFF2-40B4-BE49-F238E27FC236}">
                <a16:creationId xmlns:a16="http://schemas.microsoft.com/office/drawing/2014/main" id="{5F628669-5A2B-48E6-AF06-A629DF8616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16632"/>
            <a:ext cx="4393406" cy="42573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17058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ím 2">
            <a:extLst>
              <a:ext uri="{FF2B5EF4-FFF2-40B4-BE49-F238E27FC236}">
                <a16:creationId xmlns:a16="http://schemas.microsoft.com/office/drawing/2014/main" id="{55D005A8-898C-46F8-B4BE-55758703EBCB}"/>
              </a:ext>
            </a:extLst>
          </p:cNvPr>
          <p:cNvSpPr>
            <a:spLocks noGrp="1"/>
          </p:cNvSpPr>
          <p:nvPr>
            <p:ph type="title"/>
          </p:nvPr>
        </p:nvSpPr>
        <p:spPr/>
        <p:txBody>
          <a:bodyPr/>
          <a:lstStyle/>
          <a:p>
            <a:r>
              <a:rPr lang="hu-HU" dirty="0" err="1">
                <a:effectLst>
                  <a:outerShdw blurRad="38100" dist="38100" dir="2700000" algn="tl">
                    <a:srgbClr val="000000">
                      <a:alpha val="43137"/>
                    </a:srgbClr>
                  </a:outerShdw>
                </a:effectLst>
              </a:rPr>
              <a:t>Discussion</a:t>
            </a:r>
            <a:r>
              <a:rPr lang="hu-HU" dirty="0">
                <a:effectLst>
                  <a:outerShdw blurRad="38100" dist="38100" dir="2700000" algn="tl">
                    <a:srgbClr val="000000">
                      <a:alpha val="43137"/>
                    </a:srgbClr>
                  </a:outerShdw>
                </a:effectLst>
              </a:rPr>
              <a:t> and </a:t>
            </a:r>
            <a:r>
              <a:rPr lang="hu-HU" dirty="0" err="1">
                <a:effectLst>
                  <a:outerShdw blurRad="38100" dist="38100" dir="2700000" algn="tl">
                    <a:srgbClr val="000000">
                      <a:alpha val="43137"/>
                    </a:srgbClr>
                  </a:outerShdw>
                </a:effectLst>
              </a:rPr>
              <a:t>conclusions</a:t>
            </a:r>
            <a:endParaRPr lang="hu-HU" dirty="0">
              <a:effectLst>
                <a:outerShdw blurRad="38100" dist="38100" dir="2700000" algn="tl">
                  <a:srgbClr val="000000">
                    <a:alpha val="43137"/>
                  </a:srgbClr>
                </a:outerShdw>
              </a:effectLst>
            </a:endParaRPr>
          </a:p>
        </p:txBody>
      </p:sp>
      <p:sp>
        <p:nvSpPr>
          <p:cNvPr id="4" name="Tartalom helye 3">
            <a:extLst>
              <a:ext uri="{FF2B5EF4-FFF2-40B4-BE49-F238E27FC236}">
                <a16:creationId xmlns:a16="http://schemas.microsoft.com/office/drawing/2014/main" id="{C02B90EB-2982-4FFE-891D-71AD3E5D5B88}"/>
              </a:ext>
            </a:extLst>
          </p:cNvPr>
          <p:cNvSpPr>
            <a:spLocks noGrp="1"/>
          </p:cNvSpPr>
          <p:nvPr>
            <p:ph idx="1"/>
          </p:nvPr>
        </p:nvSpPr>
        <p:spPr/>
        <p:txBody>
          <a:bodyPr/>
          <a:lstStyle/>
          <a:p>
            <a:r>
              <a:rPr lang="en-US" altLang="hu-HU" sz="1800" b="1" dirty="0">
                <a:ea typeface="Times New Roman" panose="02020603050405020304" pitchFamily="18" charset="0"/>
              </a:rPr>
              <a:t>According to particle size distribution results, an active dust emission is taking place at the location of investigated desert samples, and the samples collected in Hungary can be the particles out-blown from the source areas.</a:t>
            </a:r>
            <a:endParaRPr lang="hu-HU" altLang="hu-HU" sz="1800" b="1" dirty="0">
              <a:ea typeface="Times New Roman" panose="02020603050405020304" pitchFamily="18" charset="0"/>
            </a:endParaRPr>
          </a:p>
          <a:p>
            <a:r>
              <a:rPr lang="en-US" altLang="hu-HU" sz="1800" b="1" dirty="0">
                <a:ea typeface="Times New Roman" panose="02020603050405020304" pitchFamily="18" charset="0"/>
              </a:rPr>
              <a:t>The evaluated mineralogical results show that every sample contains quartz and phyllosilicates. SEM micrographs and image analyses results assume that the samples collected in Hungary are from the same source area.</a:t>
            </a:r>
            <a:endParaRPr lang="hu-HU" altLang="hu-HU" sz="1800" b="1" dirty="0">
              <a:ea typeface="Times New Roman" panose="02020603050405020304" pitchFamily="18" charset="0"/>
            </a:endParaRPr>
          </a:p>
          <a:p>
            <a:r>
              <a:rPr lang="en-US" altLang="hu-HU" sz="1800" b="1" dirty="0">
                <a:ea typeface="Times New Roman" panose="02020603050405020304" pitchFamily="18" charset="0"/>
              </a:rPr>
              <a:t>Using HYSPLIT application, trajectories of two analyzed dust events reveal that one desert sample, as a possible source is excluded and that the two trajectories cross each other at a junction point above North Africa (depression area between the </a:t>
            </a:r>
            <a:r>
              <a:rPr lang="en-US" altLang="hu-HU" sz="1800" b="1" dirty="0" err="1">
                <a:ea typeface="Times New Roman" panose="02020603050405020304" pitchFamily="18" charset="0"/>
              </a:rPr>
              <a:t>Hoggar</a:t>
            </a:r>
            <a:r>
              <a:rPr lang="en-US" altLang="hu-HU" sz="1800" b="1" dirty="0">
                <a:ea typeface="Times New Roman" panose="02020603050405020304" pitchFamily="18" charset="0"/>
              </a:rPr>
              <a:t> Mts. and </a:t>
            </a:r>
            <a:r>
              <a:rPr lang="en-US" altLang="hu-HU" sz="1800" b="1" dirty="0" err="1">
                <a:ea typeface="Times New Roman" panose="02020603050405020304" pitchFamily="18" charset="0"/>
              </a:rPr>
              <a:t>Tademaït</a:t>
            </a:r>
            <a:r>
              <a:rPr lang="en-US" altLang="hu-HU" sz="1800" b="1" dirty="0">
                <a:ea typeface="Times New Roman" panose="02020603050405020304" pitchFamily="18" charset="0"/>
              </a:rPr>
              <a:t>).</a:t>
            </a:r>
            <a:endParaRPr lang="hu-HU" sz="18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Grp="1"/>
          </p:cNvSpPr>
          <p:nvPr>
            <p:ph type="ctrTitle"/>
          </p:nvPr>
        </p:nvSpPr>
        <p:spPr>
          <a:noFill/>
        </p:spPr>
        <p:txBody>
          <a:bodyPr/>
          <a:lstStyle/>
          <a:p>
            <a:pPr eaLnBrk="1" hangingPunct="1"/>
            <a:r>
              <a:rPr lang="hu-HU"/>
              <a:t>Köszönöm! </a:t>
            </a:r>
            <a:endParaRPr lang="en-US"/>
          </a:p>
        </p:txBody>
      </p:sp>
      <p:pic>
        <p:nvPicPr>
          <p:cNvPr id="21508" name="Picture 4" descr="roadsig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463" y="3429000"/>
            <a:ext cx="3168650" cy="3168650"/>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detou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813" y="549275"/>
            <a:ext cx="1838325" cy="1985963"/>
          </a:xfrm>
          <a:prstGeom prst="rect">
            <a:avLst/>
          </a:prstGeom>
          <a:noFill/>
          <a:extLst>
            <a:ext uri="{909E8E84-426E-40DD-AFC4-6F175D3DCCD1}">
              <a14:hiddenFill xmlns:a14="http://schemas.microsoft.com/office/drawing/2010/main">
                <a:solidFill>
                  <a:srgbClr val="FFFFFF"/>
                </a:solidFill>
              </a14:hiddenFill>
            </a:ext>
          </a:extLst>
        </p:spPr>
      </p:pic>
      <p:sp>
        <p:nvSpPr>
          <p:cNvPr id="21510" name="Text Box 6"/>
          <p:cNvSpPr txBox="1">
            <a:spLocks noChangeArrowheads="1"/>
          </p:cNvSpPr>
          <p:nvPr/>
        </p:nvSpPr>
        <p:spPr bwMode="auto">
          <a:xfrm>
            <a:off x="4211638" y="1196975"/>
            <a:ext cx="28813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hu-HU"/>
              <a:t>Hvala lepa!</a:t>
            </a:r>
          </a:p>
        </p:txBody>
      </p:sp>
      <p:sp>
        <p:nvSpPr>
          <p:cNvPr id="21511" name="Text Box 7"/>
          <p:cNvSpPr txBox="1">
            <a:spLocks noChangeArrowheads="1"/>
          </p:cNvSpPr>
          <p:nvPr/>
        </p:nvSpPr>
        <p:spPr bwMode="auto">
          <a:xfrm>
            <a:off x="6011862" y="2663825"/>
            <a:ext cx="20161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hu-HU" b="1" dirty="0" err="1"/>
              <a:t>Mulţumesc</a:t>
            </a:r>
            <a:r>
              <a:rPr lang="hu-HU" dirty="0"/>
              <a:t>!</a:t>
            </a:r>
          </a:p>
        </p:txBody>
      </p:sp>
      <p:sp>
        <p:nvSpPr>
          <p:cNvPr id="21512" name="Text Box 8"/>
          <p:cNvSpPr txBox="1">
            <a:spLocks noChangeArrowheads="1"/>
          </p:cNvSpPr>
          <p:nvPr/>
        </p:nvSpPr>
        <p:spPr bwMode="auto">
          <a:xfrm>
            <a:off x="611188" y="4365625"/>
            <a:ext cx="3673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hu-HU"/>
              <a:t>Thanks for your attention!</a:t>
            </a:r>
          </a:p>
        </p:txBody>
      </p:sp>
      <p:sp>
        <p:nvSpPr>
          <p:cNvPr id="21513" name="Text Box 9"/>
          <p:cNvSpPr txBox="1">
            <a:spLocks noChangeArrowheads="1"/>
          </p:cNvSpPr>
          <p:nvPr/>
        </p:nvSpPr>
        <p:spPr bwMode="auto">
          <a:xfrm>
            <a:off x="6372225" y="476250"/>
            <a:ext cx="129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hu-HU"/>
              <a:t>Xie xie!</a:t>
            </a:r>
          </a:p>
        </p:txBody>
      </p:sp>
      <p:sp>
        <p:nvSpPr>
          <p:cNvPr id="21514" name="Text Box 10"/>
          <p:cNvSpPr txBox="1">
            <a:spLocks noChangeArrowheads="1"/>
          </p:cNvSpPr>
          <p:nvPr/>
        </p:nvSpPr>
        <p:spPr bwMode="auto">
          <a:xfrm>
            <a:off x="3779838" y="2205038"/>
            <a:ext cx="12239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hu-HU" b="1"/>
              <a:t>Dziękuję</a:t>
            </a:r>
            <a:r>
              <a:rPr lang="hu-HU"/>
              <a:t>!</a:t>
            </a:r>
          </a:p>
        </p:txBody>
      </p:sp>
      <p:sp>
        <p:nvSpPr>
          <p:cNvPr id="21515" name="Text Box 11"/>
          <p:cNvSpPr txBox="1">
            <a:spLocks noChangeArrowheads="1"/>
          </p:cNvSpPr>
          <p:nvPr/>
        </p:nvSpPr>
        <p:spPr bwMode="auto">
          <a:xfrm>
            <a:off x="6804025" y="1341438"/>
            <a:ext cx="15128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hu-HU"/>
              <a:t>Muchas gracias!</a:t>
            </a:r>
          </a:p>
        </p:txBody>
      </p:sp>
      <p:sp>
        <p:nvSpPr>
          <p:cNvPr id="21516" name="Text Box 12"/>
          <p:cNvSpPr txBox="1">
            <a:spLocks noChangeArrowheads="1"/>
          </p:cNvSpPr>
          <p:nvPr/>
        </p:nvSpPr>
        <p:spPr bwMode="auto">
          <a:xfrm>
            <a:off x="7019925" y="3429000"/>
            <a:ext cx="12969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hu-HU">
                <a:solidFill>
                  <a:srgbClr val="000000"/>
                </a:solidFill>
              </a:rPr>
              <a:t>Спасибо!</a:t>
            </a:r>
            <a:endParaRPr lang="hu-HU"/>
          </a:p>
        </p:txBody>
      </p:sp>
      <p:sp>
        <p:nvSpPr>
          <p:cNvPr id="21517" name="Text Box 13"/>
          <p:cNvSpPr txBox="1">
            <a:spLocks noChangeArrowheads="1"/>
          </p:cNvSpPr>
          <p:nvPr/>
        </p:nvSpPr>
        <p:spPr bwMode="auto">
          <a:xfrm>
            <a:off x="3635375" y="333375"/>
            <a:ext cx="15843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hu-HU"/>
              <a:t>Dank u wel!</a:t>
            </a:r>
          </a:p>
        </p:txBody>
      </p:sp>
      <p:sp>
        <p:nvSpPr>
          <p:cNvPr id="21518" name="Text Box 14"/>
          <p:cNvSpPr txBox="1">
            <a:spLocks noChangeArrowheads="1"/>
          </p:cNvSpPr>
          <p:nvPr/>
        </p:nvSpPr>
        <p:spPr bwMode="auto">
          <a:xfrm>
            <a:off x="3059113" y="3716338"/>
            <a:ext cx="12255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hu-HU" sz="2800" dirty="0" err="1">
                <a:effectLst>
                  <a:outerShdw blurRad="38100" dist="38100" dir="2700000" algn="tl">
                    <a:srgbClr val="000000">
                      <a:alpha val="43137"/>
                    </a:srgbClr>
                  </a:outerShdw>
                </a:effectLst>
              </a:rPr>
              <a:t>Merci</a:t>
            </a:r>
            <a:r>
              <a:rPr lang="hu-HU" sz="2800" dirty="0">
                <a:effectLst>
                  <a:outerShdw blurRad="38100" dist="38100" dir="2700000" algn="tl">
                    <a:srgbClr val="000000">
                      <a:alpha val="43137"/>
                    </a:srgbClr>
                  </a:outerShdw>
                </a:effectLst>
              </a:rPr>
              <a:t>!</a:t>
            </a:r>
          </a:p>
        </p:txBody>
      </p:sp>
      <p:sp>
        <p:nvSpPr>
          <p:cNvPr id="21519" name="Text Box 15"/>
          <p:cNvSpPr txBox="1">
            <a:spLocks noChangeArrowheads="1"/>
          </p:cNvSpPr>
          <p:nvPr/>
        </p:nvSpPr>
        <p:spPr bwMode="auto">
          <a:xfrm>
            <a:off x="4192588" y="3016250"/>
            <a:ext cx="946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b="1" i="1"/>
              <a:t>Danke!</a:t>
            </a:r>
          </a:p>
        </p:txBody>
      </p:sp>
      <p:sp>
        <p:nvSpPr>
          <p:cNvPr id="2" name="Téglalap 1">
            <a:extLst>
              <a:ext uri="{FF2B5EF4-FFF2-40B4-BE49-F238E27FC236}">
                <a16:creationId xmlns:a16="http://schemas.microsoft.com/office/drawing/2014/main" id="{80D4B80F-B374-4F20-9AE3-A49F60291245}"/>
              </a:ext>
            </a:extLst>
          </p:cNvPr>
          <p:cNvSpPr/>
          <p:nvPr/>
        </p:nvSpPr>
        <p:spPr>
          <a:xfrm>
            <a:off x="5420735" y="1822231"/>
            <a:ext cx="1260476" cy="646331"/>
          </a:xfrm>
          <a:prstGeom prst="rect">
            <a:avLst/>
          </a:prstGeom>
        </p:spPr>
        <p:txBody>
          <a:bodyPr wrap="square">
            <a:spAutoFit/>
          </a:bodyPr>
          <a:lstStyle/>
          <a:p>
            <a:r>
              <a:rPr lang="ar-AE" sz="3600" dirty="0">
                <a:solidFill>
                  <a:srgbClr val="202122"/>
                </a:solidFill>
                <a:latin typeface="Arial" panose="020B0604020202020204" pitchFamily="34" charset="0"/>
              </a:rPr>
              <a:t>يعيشك.</a:t>
            </a:r>
            <a:endParaRPr lang="hu-HU" sz="3600" dirty="0"/>
          </a:p>
        </p:txBody>
      </p:sp>
    </p:spTree>
    <p:extLst>
      <p:ext uri="{BB962C8B-B14F-4D97-AF65-F5344CB8AC3E}">
        <p14:creationId xmlns:p14="http://schemas.microsoft.com/office/powerpoint/2010/main" val="33445931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p:cNvSpPr>
          <p:nvPr>
            <p:ph type="title"/>
          </p:nvPr>
        </p:nvSpPr>
        <p:spPr>
          <a:xfrm>
            <a:off x="457200" y="53975"/>
            <a:ext cx="7467600" cy="1143000"/>
          </a:xfrm>
          <a:noFill/>
        </p:spPr>
        <p:txBody>
          <a:bodyPr/>
          <a:lstStyle/>
          <a:p>
            <a:pPr eaLnBrk="1" hangingPunct="1"/>
            <a:r>
              <a:rPr lang="en-US" altLang="hu-HU">
                <a:latin typeface="Arial" charset="0"/>
              </a:rPr>
              <a:t>Acknowledgements</a:t>
            </a:r>
          </a:p>
        </p:txBody>
      </p:sp>
      <p:sp>
        <p:nvSpPr>
          <p:cNvPr id="27651" name="Rectangle 3"/>
          <p:cNvSpPr>
            <a:spLocks noGrp="1"/>
          </p:cNvSpPr>
          <p:nvPr>
            <p:ph type="body" idx="1"/>
          </p:nvPr>
        </p:nvSpPr>
        <p:spPr>
          <a:xfrm>
            <a:off x="457200" y="1341438"/>
            <a:ext cx="7467600" cy="2663626"/>
          </a:xfrm>
        </p:spPr>
        <p:txBody>
          <a:bodyPr/>
          <a:lstStyle/>
          <a:p>
            <a:pPr eaLnBrk="1" hangingPunct="1"/>
            <a:r>
              <a:rPr lang="en-US" altLang="hu-HU" sz="2000" dirty="0">
                <a:latin typeface="Arial" panose="020B0604020202020204" pitchFamily="34" charset="0"/>
                <a:cs typeface="Arial" panose="020B0604020202020204" pitchFamily="34" charset="0"/>
              </a:rPr>
              <a:t>Hungarian Research Fund NKFI K120213</a:t>
            </a:r>
            <a:r>
              <a:rPr lang="hu-HU" altLang="hu-HU" sz="2000" dirty="0">
                <a:latin typeface="Arial" panose="020B0604020202020204" pitchFamily="34" charset="0"/>
                <a:cs typeface="Arial" panose="020B0604020202020204" pitchFamily="34" charset="0"/>
              </a:rPr>
              <a:t> and </a:t>
            </a:r>
            <a:r>
              <a:rPr lang="en-GB" sz="2000" dirty="0">
                <a:latin typeface="Arial" panose="020B0604020202020204" pitchFamily="34" charset="0"/>
                <a:cs typeface="Arial" panose="020B0604020202020204" pitchFamily="34" charset="0"/>
              </a:rPr>
              <a:t>K120620</a:t>
            </a:r>
            <a:r>
              <a:rPr lang="hu-HU" altLang="hu-HU" sz="2000" dirty="0">
                <a:latin typeface="Arial" panose="020B0604020202020204" pitchFamily="34" charset="0"/>
                <a:cs typeface="Arial" panose="020B0604020202020204" pitchFamily="34" charset="0"/>
              </a:rPr>
              <a:t> (2016-2020)</a:t>
            </a:r>
          </a:p>
          <a:p>
            <a:pPr eaLnBrk="1" hangingPunct="1"/>
            <a:r>
              <a:rPr lang="en-US" altLang="hu-HU" sz="2000" dirty="0">
                <a:latin typeface="Arial" panose="020B0604020202020204" pitchFamily="34" charset="0"/>
                <a:cs typeface="Arial" panose="020B0604020202020204" pitchFamily="34" charset="0"/>
              </a:rPr>
              <a:t>Human Resource Development Operational </a:t>
            </a:r>
            <a:r>
              <a:rPr lang="en-US" altLang="hu-HU" sz="2000" dirty="0" err="1">
                <a:latin typeface="Arial" panose="020B0604020202020204" pitchFamily="34" charset="0"/>
                <a:cs typeface="Arial" panose="020B0604020202020204" pitchFamily="34" charset="0"/>
              </a:rPr>
              <a:t>Programe</a:t>
            </a:r>
            <a:r>
              <a:rPr lang="hu-HU" altLang="hu-HU" sz="2000" dirty="0">
                <a:latin typeface="Arial" panose="020B0604020202020204" pitchFamily="34" charset="0"/>
                <a:cs typeface="Arial" panose="020B0604020202020204" pitchFamily="34" charset="0"/>
              </a:rPr>
              <a:t> </a:t>
            </a:r>
            <a:r>
              <a:rPr lang="en-US" altLang="hu-HU" sz="2000" dirty="0">
                <a:latin typeface="Arial" panose="020B0604020202020204" pitchFamily="34" charset="0"/>
                <a:cs typeface="Arial" panose="020B0604020202020204" pitchFamily="34" charset="0"/>
              </a:rPr>
              <a:t>HRDOP-3.6.1-16</a:t>
            </a:r>
            <a:r>
              <a:rPr lang="hu-HU" altLang="hu-HU" sz="2000" dirty="0">
                <a:latin typeface="Arial" panose="020B0604020202020204" pitchFamily="34" charset="0"/>
                <a:cs typeface="Arial" panose="020B0604020202020204" pitchFamily="34" charset="0"/>
              </a:rPr>
              <a:t> (2017-2019)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p:cNvSpPr>
          <p:nvPr>
            <p:ph type="title"/>
          </p:nvPr>
        </p:nvSpPr>
        <p:spPr/>
        <p:txBody>
          <a:bodyPr/>
          <a:lstStyle/>
          <a:p>
            <a:r>
              <a:rPr lang="en-US" altLang="hu-HU" dirty="0">
                <a:latin typeface="Arial" charset="0"/>
              </a:rPr>
              <a:t>Introduction</a:t>
            </a:r>
          </a:p>
        </p:txBody>
      </p:sp>
      <p:sp>
        <p:nvSpPr>
          <p:cNvPr id="5123" name="Rectangle 3"/>
          <p:cNvSpPr>
            <a:spLocks noGrp="1"/>
          </p:cNvSpPr>
          <p:nvPr>
            <p:ph type="body" idx="1"/>
          </p:nvPr>
        </p:nvSpPr>
        <p:spPr>
          <a:xfrm>
            <a:off x="457200" y="1628800"/>
            <a:ext cx="7467600" cy="3168352"/>
          </a:xfrm>
        </p:spPr>
        <p:txBody>
          <a:bodyPr/>
          <a:lstStyle/>
          <a:p>
            <a:pPr algn="just"/>
            <a:r>
              <a:rPr lang="en-US" altLang="fr-FR" sz="1600" b="1" dirty="0">
                <a:cs typeface="Times New Roman" panose="02020603050405020304" pitchFamily="18" charset="0"/>
              </a:rPr>
              <a:t>North African desert dust has been identified on 130 occasions in the atmosphere of the Central European Carpathian Basin between 1979 and 2012, primarily based on data from NASA's Total Ozone Mapping Spectrometer (TOMS) and Aerosol Index (AI) measurements from the Ozone Monitoring Instrument (OMI). SDEs in the Carpathian Basin typically occur in spring, with a ‐secondary maximum in summer; about three‐quarters of the identified episodes occur between March and August [8]. In this study, air mass transport routes and possible source areas of two unusual Saharan dust events are discussed. An ex-planation for the peculiar nature of these dusty episodes in the Carpathian Basin is also offered. One specific objective of this study was to analyze in detail the content, physical and textural properties, mineralogy, and composition – including individual particles – of the clay fraction (ϕ &lt; 2 µm).</a:t>
            </a:r>
            <a:endParaRPr lang="en-US" altLang="hu-HU" sz="1600" dirty="0">
              <a:solidFill>
                <a:schemeClr val="tx2"/>
              </a:solidFill>
              <a:latin typeface="Arial"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p:cNvSpPr>
          <p:nvPr>
            <p:ph type="title"/>
          </p:nvPr>
        </p:nvSpPr>
        <p:spPr>
          <a:xfrm>
            <a:off x="2915816" y="215936"/>
            <a:ext cx="3754760" cy="706090"/>
          </a:xfrm>
          <a:noFill/>
        </p:spPr>
        <p:txBody>
          <a:bodyPr/>
          <a:lstStyle/>
          <a:p>
            <a:pPr eaLnBrk="1" hangingPunct="1"/>
            <a:r>
              <a:rPr lang="en-US" altLang="hu-HU" dirty="0">
                <a:effectLst>
                  <a:outerShdw blurRad="38100" dist="38100" dir="2700000" algn="tl">
                    <a:srgbClr val="000000">
                      <a:alpha val="43137"/>
                    </a:srgbClr>
                  </a:outerShdw>
                </a:effectLst>
                <a:latin typeface="Arial" charset="0"/>
              </a:rPr>
              <a:t>Materials &amp; methods</a:t>
            </a:r>
          </a:p>
        </p:txBody>
      </p:sp>
      <p:sp>
        <p:nvSpPr>
          <p:cNvPr id="2" name="Tartalom helye 1">
            <a:extLst>
              <a:ext uri="{FF2B5EF4-FFF2-40B4-BE49-F238E27FC236}">
                <a16:creationId xmlns:a16="http://schemas.microsoft.com/office/drawing/2014/main" id="{07165E1D-3187-406F-AF66-D2D761F2ABBA}"/>
              </a:ext>
            </a:extLst>
          </p:cNvPr>
          <p:cNvSpPr>
            <a:spLocks noGrp="1"/>
          </p:cNvSpPr>
          <p:nvPr>
            <p:ph idx="1"/>
          </p:nvPr>
        </p:nvSpPr>
        <p:spPr/>
        <p:txBody>
          <a:bodyPr/>
          <a:lstStyle/>
          <a:p>
            <a:r>
              <a:rPr lang="en-US" altLang="fr-FR" sz="1800" b="1" dirty="0">
                <a:cs typeface="Times New Roman" panose="02020603050405020304" pitchFamily="18" charset="0"/>
              </a:rPr>
              <a:t>Sediment samples were collected from Morocco</a:t>
            </a:r>
            <a:r>
              <a:rPr lang="hu-HU" altLang="fr-FR" sz="1800" b="1" dirty="0">
                <a:cs typeface="Times New Roman" panose="02020603050405020304" pitchFamily="18" charset="0"/>
              </a:rPr>
              <a:t>,</a:t>
            </a:r>
            <a:r>
              <a:rPr lang="en-US" altLang="fr-FR" sz="1800" b="1" dirty="0">
                <a:cs typeface="Times New Roman" panose="02020603050405020304" pitchFamily="18" charset="0"/>
              </a:rPr>
              <a:t> Tunisia (as possible source sediments) </a:t>
            </a:r>
            <a:r>
              <a:rPr lang="hu-HU" altLang="fr-FR" sz="1800" b="1" dirty="0">
                <a:cs typeface="Times New Roman" panose="02020603050405020304" pitchFamily="18" charset="0"/>
              </a:rPr>
              <a:t>and Israel, </a:t>
            </a:r>
            <a:r>
              <a:rPr lang="hu-HU" altLang="fr-FR" sz="1800" b="1" dirty="0" err="1">
                <a:cs typeface="Times New Roman" panose="02020603050405020304" pitchFamily="18" charset="0"/>
              </a:rPr>
              <a:t>as</a:t>
            </a:r>
            <a:r>
              <a:rPr lang="hu-HU" altLang="fr-FR" sz="1800" b="1" dirty="0">
                <a:cs typeface="Times New Roman" panose="02020603050405020304" pitchFamily="18" charset="0"/>
              </a:rPr>
              <a:t> </a:t>
            </a:r>
            <a:r>
              <a:rPr lang="hu-HU" altLang="fr-FR" sz="1800" b="1" dirty="0" err="1">
                <a:cs typeface="Times New Roman" panose="02020603050405020304" pitchFamily="18" charset="0"/>
              </a:rPr>
              <a:t>well</a:t>
            </a:r>
            <a:r>
              <a:rPr lang="hu-HU" altLang="fr-FR" sz="1800" b="1" dirty="0">
                <a:cs typeface="Times New Roman" panose="02020603050405020304" pitchFamily="18" charset="0"/>
              </a:rPr>
              <a:t> </a:t>
            </a:r>
            <a:r>
              <a:rPr lang="hu-HU" altLang="fr-FR" sz="1800" b="1" dirty="0" err="1">
                <a:cs typeface="Times New Roman" panose="02020603050405020304" pitchFamily="18" charset="0"/>
              </a:rPr>
              <a:t>as</a:t>
            </a:r>
            <a:r>
              <a:rPr lang="en-US" altLang="fr-FR" sz="1800" b="1" dirty="0">
                <a:cs typeface="Times New Roman" panose="02020603050405020304" pitchFamily="18" charset="0"/>
              </a:rPr>
              <a:t> from Hungary (2018 dust events), and analyzed with the following measurements:</a:t>
            </a:r>
            <a:endParaRPr lang="hu-HU" altLang="fr-FR" sz="1800" b="1" dirty="0">
              <a:cs typeface="Times New Roman" panose="02020603050405020304" pitchFamily="18" charset="0"/>
            </a:endParaRPr>
          </a:p>
          <a:p>
            <a:r>
              <a:rPr lang="en-US" altLang="fr-FR" sz="1800" b="1" dirty="0">
                <a:cs typeface="Times New Roman" panose="02020603050405020304" pitchFamily="18" charset="0"/>
              </a:rPr>
              <a:t>laser diffraction</a:t>
            </a:r>
            <a:r>
              <a:rPr lang="hu-HU" altLang="fr-FR" sz="1800" b="1" dirty="0">
                <a:cs typeface="Times New Roman" panose="02020603050405020304" pitchFamily="18" charset="0"/>
              </a:rPr>
              <a:t> (</a:t>
            </a:r>
            <a:r>
              <a:rPr lang="hu-HU" altLang="fr-FR" sz="1800" b="1" dirty="0" err="1">
                <a:cs typeface="Times New Roman" panose="02020603050405020304" pitchFamily="18" charset="0"/>
              </a:rPr>
              <a:t>Malvern</a:t>
            </a:r>
            <a:r>
              <a:rPr lang="hu-HU" altLang="fr-FR" sz="1800" b="1" dirty="0">
                <a:cs typeface="Times New Roman" panose="02020603050405020304" pitchFamily="18" charset="0"/>
              </a:rPr>
              <a:t> </a:t>
            </a:r>
            <a:r>
              <a:rPr lang="hu-HU" altLang="fr-FR" sz="1800" b="1" dirty="0" err="1">
                <a:cs typeface="Times New Roman" panose="02020603050405020304" pitchFamily="18" charset="0"/>
              </a:rPr>
              <a:t>Mastersizer</a:t>
            </a:r>
            <a:r>
              <a:rPr lang="hu-HU" altLang="fr-FR" sz="1800" b="1" dirty="0">
                <a:cs typeface="Times New Roman" panose="02020603050405020304" pitchFamily="18" charset="0"/>
              </a:rPr>
              <a:t> 3000)</a:t>
            </a:r>
            <a:r>
              <a:rPr lang="en-US" altLang="fr-FR" sz="1800" b="1" dirty="0">
                <a:cs typeface="Times New Roman" panose="02020603050405020304" pitchFamily="18" charset="0"/>
              </a:rPr>
              <a:t>,</a:t>
            </a:r>
            <a:endParaRPr lang="hu-HU" altLang="fr-FR" sz="1800" b="1" dirty="0">
              <a:cs typeface="Times New Roman" panose="02020603050405020304" pitchFamily="18" charset="0"/>
            </a:endParaRPr>
          </a:p>
          <a:p>
            <a:r>
              <a:rPr lang="en-US" altLang="fr-FR" sz="1800" b="1" dirty="0">
                <a:cs typeface="Times New Roman" panose="02020603050405020304" pitchFamily="18" charset="0"/>
              </a:rPr>
              <a:t>X-ray powder diffraction</a:t>
            </a:r>
            <a:r>
              <a:rPr lang="hu-HU" altLang="fr-FR" sz="1800" b="1" dirty="0">
                <a:cs typeface="Times New Roman" panose="02020603050405020304" pitchFamily="18" charset="0"/>
              </a:rPr>
              <a:t> (</a:t>
            </a:r>
            <a:r>
              <a:rPr lang="hu-HU" altLang="fr-FR" sz="1800" b="1" dirty="0" err="1">
                <a:cs typeface="Times New Roman" panose="02020603050405020304" pitchFamily="18" charset="0"/>
              </a:rPr>
              <a:t>Rigaku</a:t>
            </a:r>
            <a:r>
              <a:rPr lang="hu-HU" altLang="fr-FR" sz="1800" b="1" dirty="0">
                <a:cs typeface="Times New Roman" panose="02020603050405020304" pitchFamily="18" charset="0"/>
              </a:rPr>
              <a:t> </a:t>
            </a:r>
            <a:r>
              <a:rPr lang="hu-HU" altLang="fr-FR" sz="1800" b="1" dirty="0" err="1">
                <a:cs typeface="Times New Roman" panose="02020603050405020304" pitchFamily="18" charset="0"/>
              </a:rPr>
              <a:t>Miniflex</a:t>
            </a:r>
            <a:r>
              <a:rPr lang="hu-HU" altLang="fr-FR" sz="1800" b="1" dirty="0">
                <a:cs typeface="Times New Roman" panose="02020603050405020304" pitchFamily="18" charset="0"/>
              </a:rPr>
              <a:t> 600)</a:t>
            </a:r>
            <a:r>
              <a:rPr lang="en-US" altLang="fr-FR" sz="1800" b="1" dirty="0">
                <a:cs typeface="Times New Roman" panose="02020603050405020304" pitchFamily="18" charset="0"/>
              </a:rPr>
              <a:t>,</a:t>
            </a:r>
            <a:endParaRPr lang="hu-HU" altLang="fr-FR" sz="1800" b="1" dirty="0">
              <a:cs typeface="Times New Roman" panose="02020603050405020304" pitchFamily="18" charset="0"/>
            </a:endParaRPr>
          </a:p>
          <a:p>
            <a:r>
              <a:rPr lang="en-US" altLang="fr-FR" sz="1800" b="1" dirty="0">
                <a:cs typeface="Times New Roman" panose="02020603050405020304" pitchFamily="18" charset="0"/>
              </a:rPr>
              <a:t>scanning electron microscopy (SEM</a:t>
            </a:r>
            <a:r>
              <a:rPr lang="hu-HU" altLang="fr-FR" sz="1800" b="1" dirty="0">
                <a:cs typeface="Times New Roman" panose="02020603050405020304" pitchFamily="18" charset="0"/>
              </a:rPr>
              <a:t>, </a:t>
            </a:r>
            <a:r>
              <a:rPr lang="hu-HU" altLang="fr-FR" sz="1800" b="1" dirty="0" err="1">
                <a:cs typeface="Times New Roman" panose="02020603050405020304" pitchFamily="18" charset="0"/>
              </a:rPr>
              <a:t>Tescan</a:t>
            </a:r>
            <a:r>
              <a:rPr lang="hu-HU" altLang="fr-FR" sz="1800" b="1" dirty="0">
                <a:cs typeface="Times New Roman" panose="02020603050405020304" pitchFamily="18" charset="0"/>
              </a:rPr>
              <a:t> Vega3</a:t>
            </a:r>
            <a:r>
              <a:rPr lang="en-US" altLang="fr-FR" sz="1800" b="1" dirty="0">
                <a:cs typeface="Times New Roman" panose="02020603050405020304" pitchFamily="18" charset="0"/>
              </a:rPr>
              <a:t>).</a:t>
            </a:r>
            <a:endParaRPr lang="hu-HU" altLang="fr-FR" sz="1800" b="1" dirty="0">
              <a:cs typeface="Times New Roman" panose="02020603050405020304" pitchFamily="18" charset="0"/>
            </a:endParaRPr>
          </a:p>
          <a:p>
            <a:r>
              <a:rPr lang="en-US" altLang="fr-FR" sz="1800" b="1" dirty="0">
                <a:cs typeface="Times New Roman" panose="02020603050405020304" pitchFamily="18" charset="0"/>
              </a:rPr>
              <a:t>Similarities were expected in the results of desert-originated samples and samples collected in Hungary. This is how the possible source area was going to be determined. In order to identify the typical dust transportation routes and possible source areas, the backward trajectories were plotted using the NOAA HYSPLIT model.</a:t>
            </a:r>
            <a:endParaRPr lang="en-US" altLang="fr-FR" sz="1800" b="1" dirty="0"/>
          </a:p>
          <a:p>
            <a:endParaRPr lang="hu-HU" sz="1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95536" y="-471429"/>
            <a:ext cx="7467600" cy="1143000"/>
          </a:xfrm>
        </p:spPr>
        <p:txBody>
          <a:bodyPr/>
          <a:lstStyle/>
          <a:p>
            <a:pPr algn="l"/>
            <a:r>
              <a:rPr lang="hu-HU" dirty="0" err="1">
                <a:effectLst>
                  <a:outerShdw blurRad="38100" dist="38100" dir="2700000" algn="tl">
                    <a:srgbClr val="000000">
                      <a:alpha val="43137"/>
                    </a:srgbClr>
                  </a:outerShdw>
                </a:effectLst>
              </a:rPr>
              <a:t>Sampling</a:t>
            </a:r>
            <a:endParaRPr lang="hu-HU" dirty="0">
              <a:effectLst>
                <a:outerShdw blurRad="38100" dist="38100" dir="2700000" algn="tl">
                  <a:srgbClr val="000000">
                    <a:alpha val="43137"/>
                  </a:srgbClr>
                </a:outerShdw>
              </a:effectLst>
            </a:endParaRPr>
          </a:p>
        </p:txBody>
      </p:sp>
      <p:pic>
        <p:nvPicPr>
          <p:cNvPr id="9" name="Tartalom helye 8">
            <a:extLst>
              <a:ext uri="{FF2B5EF4-FFF2-40B4-BE49-F238E27FC236}">
                <a16:creationId xmlns:a16="http://schemas.microsoft.com/office/drawing/2014/main" id="{0C5C5AD5-4733-4872-817F-9E8B69DF1A0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7544" y="764704"/>
            <a:ext cx="7467600" cy="4316531"/>
          </a:xfrm>
          <a:prstGeom prst="rect">
            <a:avLst/>
          </a:prstGeom>
        </p:spPr>
      </p:pic>
      <p:sp>
        <p:nvSpPr>
          <p:cNvPr id="4" name="Szövegdoboz 3">
            <a:extLst>
              <a:ext uri="{FF2B5EF4-FFF2-40B4-BE49-F238E27FC236}">
                <a16:creationId xmlns:a16="http://schemas.microsoft.com/office/drawing/2014/main" id="{46454C9A-3B05-4447-A0F1-678AAF1D455D}"/>
              </a:ext>
            </a:extLst>
          </p:cNvPr>
          <p:cNvSpPr txBox="1"/>
          <p:nvPr/>
        </p:nvSpPr>
        <p:spPr>
          <a:xfrm>
            <a:off x="4196759" y="5232102"/>
            <a:ext cx="3903633" cy="1077218"/>
          </a:xfrm>
          <a:prstGeom prst="rect">
            <a:avLst/>
          </a:prstGeom>
          <a:noFill/>
        </p:spPr>
        <p:txBody>
          <a:bodyPr wrap="none" rtlCol="0">
            <a:spAutoFit/>
          </a:bodyPr>
          <a:lstStyle/>
          <a:p>
            <a:r>
              <a:rPr lang="hu-HU" altLang="fr-FR" sz="1600" b="1" dirty="0" err="1">
                <a:solidFill>
                  <a:srgbClr val="0070C0"/>
                </a:solidFill>
                <a:cs typeface="Times New Roman" panose="02020603050405020304" pitchFamily="18" charset="0"/>
              </a:rPr>
              <a:t>Sampling</a:t>
            </a:r>
            <a:r>
              <a:rPr lang="hu-HU" altLang="fr-FR" sz="1600" b="1" dirty="0">
                <a:solidFill>
                  <a:srgbClr val="0070C0"/>
                </a:solidFill>
                <a:cs typeface="Times New Roman" panose="02020603050405020304" pitchFamily="18" charset="0"/>
              </a:rPr>
              <a:t> </a:t>
            </a:r>
            <a:r>
              <a:rPr lang="hu-HU" altLang="fr-FR" sz="1600" b="1" dirty="0" err="1">
                <a:solidFill>
                  <a:srgbClr val="0070C0"/>
                </a:solidFill>
                <a:cs typeface="Times New Roman" panose="02020603050405020304" pitchFamily="18" charset="0"/>
              </a:rPr>
              <a:t>locations</a:t>
            </a:r>
            <a:r>
              <a:rPr lang="hu-HU" altLang="fr-FR" sz="1600" b="1" dirty="0">
                <a:solidFill>
                  <a:srgbClr val="0070C0"/>
                </a:solidFill>
                <a:cs typeface="Times New Roman" panose="02020603050405020304" pitchFamily="18" charset="0"/>
              </a:rPr>
              <a:t> and </a:t>
            </a:r>
            <a:r>
              <a:rPr lang="hu-HU" altLang="fr-FR" sz="1600" b="1" dirty="0" err="1">
                <a:solidFill>
                  <a:srgbClr val="0070C0"/>
                </a:solidFill>
                <a:cs typeface="Times New Roman" panose="02020603050405020304" pitchFamily="18" charset="0"/>
              </a:rPr>
              <a:t>sample</a:t>
            </a:r>
            <a:r>
              <a:rPr lang="hu-HU" altLang="fr-FR" sz="1600" b="1" dirty="0">
                <a:solidFill>
                  <a:srgbClr val="0070C0"/>
                </a:solidFill>
                <a:cs typeface="Times New Roman" panose="02020603050405020304" pitchFamily="18" charset="0"/>
              </a:rPr>
              <a:t> </a:t>
            </a:r>
            <a:r>
              <a:rPr lang="hu-HU" altLang="fr-FR" sz="1600" b="1" dirty="0" err="1">
                <a:solidFill>
                  <a:srgbClr val="0070C0"/>
                </a:solidFill>
                <a:cs typeface="Times New Roman" panose="02020603050405020304" pitchFamily="18" charset="0"/>
              </a:rPr>
              <a:t>types</a:t>
            </a:r>
            <a:r>
              <a:rPr lang="hu-HU" altLang="fr-FR" sz="1600" b="1" dirty="0">
                <a:solidFill>
                  <a:srgbClr val="0070C0"/>
                </a:solidFill>
                <a:cs typeface="Times New Roman" panose="02020603050405020304" pitchFamily="18" charset="0"/>
              </a:rPr>
              <a:t>.</a:t>
            </a:r>
          </a:p>
          <a:p>
            <a:r>
              <a:rPr lang="hu-HU" altLang="fr-FR" sz="1600" b="1" dirty="0">
                <a:solidFill>
                  <a:srgbClr val="0070C0"/>
                </a:solidFill>
                <a:cs typeface="Times New Roman" panose="02020603050405020304" pitchFamily="18" charset="0"/>
              </a:rPr>
              <a:t>A: </a:t>
            </a:r>
            <a:r>
              <a:rPr lang="hu-HU" altLang="fr-FR" sz="1600" b="1" dirty="0" err="1">
                <a:solidFill>
                  <a:srgbClr val="0070C0"/>
                </a:solidFill>
                <a:cs typeface="Times New Roman" panose="02020603050405020304" pitchFamily="18" charset="0"/>
              </a:rPr>
              <a:t>dune</a:t>
            </a:r>
            <a:r>
              <a:rPr lang="hu-HU" altLang="fr-FR" sz="1600" b="1" dirty="0">
                <a:solidFill>
                  <a:srgbClr val="0070C0"/>
                </a:solidFill>
                <a:cs typeface="Times New Roman" panose="02020603050405020304" pitchFamily="18" charset="0"/>
              </a:rPr>
              <a:t> </a:t>
            </a:r>
            <a:r>
              <a:rPr lang="hu-HU" altLang="fr-FR" sz="1600" b="1" dirty="0" err="1">
                <a:solidFill>
                  <a:srgbClr val="0070C0"/>
                </a:solidFill>
                <a:cs typeface="Times New Roman" panose="02020603050405020304" pitchFamily="18" charset="0"/>
              </a:rPr>
              <a:t>sand</a:t>
            </a:r>
            <a:r>
              <a:rPr lang="hu-HU" altLang="fr-FR" sz="1600" b="1" dirty="0">
                <a:solidFill>
                  <a:srgbClr val="0070C0"/>
                </a:solidFill>
                <a:cs typeface="Times New Roman" panose="02020603050405020304" pitchFamily="18" charset="0"/>
              </a:rPr>
              <a:t>; B: </a:t>
            </a:r>
            <a:r>
              <a:rPr lang="hu-HU" altLang="fr-FR" sz="1600" b="1" dirty="0" err="1">
                <a:solidFill>
                  <a:srgbClr val="0070C0"/>
                </a:solidFill>
                <a:cs typeface="Times New Roman" panose="02020603050405020304" pitchFamily="18" charset="0"/>
              </a:rPr>
              <a:t>dune</a:t>
            </a:r>
            <a:r>
              <a:rPr lang="hu-HU" altLang="fr-FR" sz="1600" b="1" dirty="0">
                <a:solidFill>
                  <a:srgbClr val="0070C0"/>
                </a:solidFill>
                <a:cs typeface="Times New Roman" panose="02020603050405020304" pitchFamily="18" charset="0"/>
              </a:rPr>
              <a:t>; C: </a:t>
            </a:r>
            <a:r>
              <a:rPr lang="hu-HU" altLang="fr-FR" sz="1600" b="1" dirty="0" err="1">
                <a:solidFill>
                  <a:srgbClr val="0070C0"/>
                </a:solidFill>
                <a:cs typeface="Times New Roman" panose="02020603050405020304" pitchFamily="18" charset="0"/>
              </a:rPr>
              <a:t>dunes</a:t>
            </a:r>
            <a:r>
              <a:rPr lang="hu-HU" altLang="fr-FR" sz="1600" b="1" dirty="0">
                <a:solidFill>
                  <a:srgbClr val="0070C0"/>
                </a:solidFill>
                <a:cs typeface="Times New Roman" panose="02020603050405020304" pitchFamily="18" charset="0"/>
              </a:rPr>
              <a:t>;</a:t>
            </a:r>
          </a:p>
          <a:p>
            <a:r>
              <a:rPr lang="hu-HU" altLang="fr-FR" sz="1600" b="1" dirty="0">
                <a:solidFill>
                  <a:srgbClr val="0070C0"/>
                </a:solidFill>
                <a:cs typeface="Times New Roman" panose="02020603050405020304" pitchFamily="18" charset="0"/>
              </a:rPr>
              <a:t>D: </a:t>
            </a:r>
            <a:r>
              <a:rPr lang="hu-HU" altLang="fr-FR" sz="1600" b="1" dirty="0" err="1">
                <a:solidFill>
                  <a:srgbClr val="0070C0"/>
                </a:solidFill>
                <a:cs typeface="Times New Roman" panose="02020603050405020304" pitchFamily="18" charset="0"/>
              </a:rPr>
              <a:t>sebkha</a:t>
            </a:r>
            <a:r>
              <a:rPr lang="hu-HU" altLang="fr-FR" sz="1600" b="1" dirty="0">
                <a:solidFill>
                  <a:srgbClr val="0070C0"/>
                </a:solidFill>
                <a:cs typeface="Times New Roman" panose="02020603050405020304" pitchFamily="18" charset="0"/>
              </a:rPr>
              <a:t> </a:t>
            </a:r>
            <a:r>
              <a:rPr lang="hu-HU" altLang="fr-FR" sz="1600" b="1" dirty="0" err="1">
                <a:solidFill>
                  <a:srgbClr val="0070C0"/>
                </a:solidFill>
                <a:cs typeface="Times New Roman" panose="02020603050405020304" pitchFamily="18" charset="0"/>
              </a:rPr>
              <a:t>area</a:t>
            </a:r>
            <a:r>
              <a:rPr lang="hu-HU" altLang="fr-FR" sz="1600" b="1" dirty="0">
                <a:solidFill>
                  <a:srgbClr val="0070C0"/>
                </a:solidFill>
                <a:cs typeface="Times New Roman" panose="02020603050405020304" pitchFamily="18" charset="0"/>
              </a:rPr>
              <a:t>; E: </a:t>
            </a:r>
            <a:r>
              <a:rPr lang="hu-HU" altLang="fr-FR" sz="1600" b="1" dirty="0" err="1">
                <a:solidFill>
                  <a:srgbClr val="0070C0"/>
                </a:solidFill>
                <a:cs typeface="Times New Roman" panose="02020603050405020304" pitchFamily="18" charset="0"/>
              </a:rPr>
              <a:t>sebkha</a:t>
            </a:r>
            <a:r>
              <a:rPr lang="hu-HU" altLang="fr-FR" sz="1600" b="1" dirty="0">
                <a:solidFill>
                  <a:srgbClr val="0070C0"/>
                </a:solidFill>
                <a:cs typeface="Times New Roman" panose="02020603050405020304" pitchFamily="18" charset="0"/>
              </a:rPr>
              <a:t> </a:t>
            </a:r>
            <a:r>
              <a:rPr lang="hu-HU" altLang="fr-FR" sz="1600" b="1" dirty="0" err="1">
                <a:solidFill>
                  <a:srgbClr val="0070C0"/>
                </a:solidFill>
                <a:cs typeface="Times New Roman" panose="02020603050405020304" pitchFamily="18" charset="0"/>
              </a:rPr>
              <a:t>sediment</a:t>
            </a:r>
            <a:r>
              <a:rPr lang="en-US" altLang="fr-FR" sz="1600" b="1" dirty="0">
                <a:cs typeface="Times New Roman" panose="02020603050405020304" pitchFamily="18" charset="0"/>
              </a:rPr>
              <a:t> </a:t>
            </a:r>
          </a:p>
          <a:p>
            <a:endParaRPr lang="hu-HU" sz="1600" dirty="0"/>
          </a:p>
        </p:txBody>
      </p:sp>
    </p:spTree>
    <p:extLst>
      <p:ext uri="{BB962C8B-B14F-4D97-AF65-F5344CB8AC3E}">
        <p14:creationId xmlns:p14="http://schemas.microsoft.com/office/powerpoint/2010/main" val="3693973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7467600" cy="634082"/>
          </a:xfrm>
        </p:spPr>
        <p:txBody>
          <a:bodyPr/>
          <a:lstStyle/>
          <a:p>
            <a:pPr algn="l"/>
            <a:r>
              <a:rPr lang="hu-HU" dirty="0" err="1">
                <a:effectLst>
                  <a:outerShdw blurRad="38100" dist="38100" dir="2700000" algn="tl">
                    <a:srgbClr val="000000">
                      <a:alpha val="43137"/>
                    </a:srgbClr>
                  </a:outerShdw>
                </a:effectLst>
              </a:rPr>
              <a:t>Results</a:t>
            </a:r>
            <a:r>
              <a:rPr lang="hu-HU" dirty="0">
                <a:effectLst>
                  <a:outerShdw blurRad="38100" dist="38100" dir="2700000" algn="tl">
                    <a:srgbClr val="000000">
                      <a:alpha val="43137"/>
                    </a:srgbClr>
                  </a:outerShdw>
                </a:effectLst>
              </a:rPr>
              <a:t> – SEM </a:t>
            </a:r>
          </a:p>
        </p:txBody>
      </p:sp>
      <p:graphicFrame>
        <p:nvGraphicFramePr>
          <p:cNvPr id="7" name="Tartalom helye 6">
            <a:extLst>
              <a:ext uri="{FF2B5EF4-FFF2-40B4-BE49-F238E27FC236}">
                <a16:creationId xmlns:a16="http://schemas.microsoft.com/office/drawing/2014/main" id="{65569132-0CA5-4017-B479-AEC8A9E4F84B}"/>
              </a:ext>
            </a:extLst>
          </p:cNvPr>
          <p:cNvGraphicFramePr>
            <a:graphicFrameLocks noGrp="1" noChangeAspect="1"/>
          </p:cNvGraphicFramePr>
          <p:nvPr>
            <p:ph idx="1"/>
            <p:extLst>
              <p:ext uri="{D42A27DB-BD31-4B8C-83A1-F6EECF244321}">
                <p14:modId xmlns:p14="http://schemas.microsoft.com/office/powerpoint/2010/main" val="3456897015"/>
              </p:ext>
            </p:extLst>
          </p:nvPr>
        </p:nvGraphicFramePr>
        <p:xfrm>
          <a:off x="521529" y="908720"/>
          <a:ext cx="7866895" cy="4176464"/>
        </p:xfrm>
        <a:graphic>
          <a:graphicData uri="http://schemas.openxmlformats.org/presentationml/2006/ole">
            <mc:AlternateContent xmlns:mc="http://schemas.openxmlformats.org/markup-compatibility/2006">
              <mc:Choice xmlns:v="urn:schemas-microsoft-com:vml" Requires="v">
                <p:oleObj spid="_x0000_s2051" name="CorelDRAW" r:id="rId3" imgW="13129508" imgH="6970002" progId="CorelDraw.Graphic.19">
                  <p:embed/>
                </p:oleObj>
              </mc:Choice>
              <mc:Fallback>
                <p:oleObj name="CorelDRAW" r:id="rId3" imgW="13129508" imgH="6970002" progId="CorelDraw.Graphic.19">
                  <p:embed/>
                  <p:pic>
                    <p:nvPicPr>
                      <p:cNvPr id="17" name="Objektum 16"/>
                      <p:cNvPicPr/>
                      <p:nvPr/>
                    </p:nvPicPr>
                    <p:blipFill>
                      <a:blip r:embed="rId4"/>
                      <a:stretch>
                        <a:fillRect/>
                      </a:stretch>
                    </p:blipFill>
                    <p:spPr>
                      <a:xfrm>
                        <a:off x="521529" y="908720"/>
                        <a:ext cx="7866895" cy="4176464"/>
                      </a:xfrm>
                      <a:prstGeom prst="rect">
                        <a:avLst/>
                      </a:prstGeom>
                    </p:spPr>
                  </p:pic>
                </p:oleObj>
              </mc:Fallback>
            </mc:AlternateContent>
          </a:graphicData>
        </a:graphic>
      </p:graphicFrame>
      <p:sp>
        <p:nvSpPr>
          <p:cNvPr id="6" name="Szövegdoboz 5">
            <a:extLst>
              <a:ext uri="{FF2B5EF4-FFF2-40B4-BE49-F238E27FC236}">
                <a16:creationId xmlns:a16="http://schemas.microsoft.com/office/drawing/2014/main" id="{0C99B7F4-B5C1-4CD1-9412-A03B68F3BCAD}"/>
              </a:ext>
            </a:extLst>
          </p:cNvPr>
          <p:cNvSpPr txBox="1"/>
          <p:nvPr/>
        </p:nvSpPr>
        <p:spPr>
          <a:xfrm>
            <a:off x="4139952" y="5262299"/>
            <a:ext cx="4075155" cy="830997"/>
          </a:xfrm>
          <a:prstGeom prst="rect">
            <a:avLst/>
          </a:prstGeom>
          <a:noFill/>
        </p:spPr>
        <p:txBody>
          <a:bodyPr wrap="none" rtlCol="0">
            <a:spAutoFit/>
          </a:bodyPr>
          <a:lstStyle/>
          <a:p>
            <a:r>
              <a:rPr lang="en-US" altLang="fr-FR" sz="1600" b="1" dirty="0">
                <a:cs typeface="Times New Roman" panose="02020603050405020304" pitchFamily="18" charset="0"/>
              </a:rPr>
              <a:t>SEM </a:t>
            </a:r>
            <a:r>
              <a:rPr lang="hu-HU" altLang="fr-FR" sz="1600" b="1" dirty="0" err="1">
                <a:cs typeface="Times New Roman" panose="02020603050405020304" pitchFamily="18" charset="0"/>
              </a:rPr>
              <a:t>micrographs</a:t>
            </a:r>
            <a:r>
              <a:rPr lang="en-US" altLang="fr-FR" sz="1600" b="1" dirty="0">
                <a:cs typeface="Times New Roman" panose="02020603050405020304" pitchFamily="18" charset="0"/>
              </a:rPr>
              <a:t> of TUN</a:t>
            </a:r>
            <a:r>
              <a:rPr lang="hu-HU" altLang="fr-FR" sz="1600" b="1" dirty="0">
                <a:cs typeface="Times New Roman" panose="02020603050405020304" pitchFamily="18" charset="0"/>
              </a:rPr>
              <a:t> </a:t>
            </a:r>
            <a:r>
              <a:rPr lang="en-US" altLang="fr-FR" sz="1600" b="1" dirty="0">
                <a:cs typeface="Times New Roman" panose="02020603050405020304" pitchFamily="18" charset="0"/>
              </a:rPr>
              <a:t>(left),</a:t>
            </a:r>
            <a:endParaRPr lang="hu-HU" altLang="fr-FR" sz="1600" b="1" dirty="0">
              <a:cs typeface="Times New Roman" panose="02020603050405020304" pitchFamily="18" charset="0"/>
            </a:endParaRPr>
          </a:p>
          <a:p>
            <a:r>
              <a:rPr lang="en-US" altLang="fr-FR" sz="1600" b="1" dirty="0">
                <a:cs typeface="Times New Roman" panose="02020603050405020304" pitchFamily="18" charset="0"/>
              </a:rPr>
              <a:t>and M-2018-Á</a:t>
            </a:r>
            <a:r>
              <a:rPr lang="hu-HU" altLang="fr-FR" sz="1600" b="1" dirty="0">
                <a:cs typeface="Times New Roman" panose="02020603050405020304" pitchFamily="18" charset="0"/>
              </a:rPr>
              <a:t> (Hungary) </a:t>
            </a:r>
            <a:r>
              <a:rPr lang="en-US" altLang="fr-FR" sz="1600" b="1" dirty="0">
                <a:cs typeface="Times New Roman" panose="02020603050405020304" pitchFamily="18" charset="0"/>
              </a:rPr>
              <a:t>sample</a:t>
            </a:r>
            <a:r>
              <a:rPr lang="hu-HU" altLang="fr-FR" sz="1600" b="1" dirty="0">
                <a:cs typeface="Times New Roman" panose="02020603050405020304" pitchFamily="18" charset="0"/>
              </a:rPr>
              <a:t>s</a:t>
            </a:r>
            <a:r>
              <a:rPr lang="en-US" altLang="fr-FR" sz="1600" b="1" dirty="0">
                <a:cs typeface="Times New Roman" panose="02020603050405020304" pitchFamily="18" charset="0"/>
              </a:rPr>
              <a:t> (right)</a:t>
            </a:r>
          </a:p>
          <a:p>
            <a:endParaRPr lang="hu-HU" sz="1600" dirty="0"/>
          </a:p>
        </p:txBody>
      </p:sp>
    </p:spTree>
    <p:extLst>
      <p:ext uri="{BB962C8B-B14F-4D97-AF65-F5344CB8AC3E}">
        <p14:creationId xmlns:p14="http://schemas.microsoft.com/office/powerpoint/2010/main" val="1195177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67544" y="116632"/>
            <a:ext cx="8229600" cy="720080"/>
          </a:xfrm>
        </p:spPr>
        <p:txBody>
          <a:bodyPr>
            <a:normAutofit/>
          </a:bodyPr>
          <a:lstStyle/>
          <a:p>
            <a:r>
              <a:rPr lang="hu-HU" sz="3200" dirty="0" err="1">
                <a:effectLst>
                  <a:outerShdw blurRad="38100" dist="38100" dir="2700000" algn="tl">
                    <a:srgbClr val="000000">
                      <a:alpha val="43137"/>
                    </a:srgbClr>
                  </a:outerShdw>
                </a:effectLst>
              </a:rPr>
              <a:t>Results</a:t>
            </a:r>
            <a:r>
              <a:rPr lang="hu-HU" sz="3200" dirty="0">
                <a:effectLst>
                  <a:outerShdw blurRad="38100" dist="38100" dir="2700000" algn="tl">
                    <a:srgbClr val="000000">
                      <a:alpha val="43137"/>
                    </a:srgbClr>
                  </a:outerShdw>
                </a:effectLst>
              </a:rPr>
              <a:t> – XRD </a:t>
            </a:r>
          </a:p>
        </p:txBody>
      </p:sp>
      <p:sp>
        <p:nvSpPr>
          <p:cNvPr id="8" name="Szövegdoboz 7"/>
          <p:cNvSpPr txBox="1"/>
          <p:nvPr/>
        </p:nvSpPr>
        <p:spPr>
          <a:xfrm>
            <a:off x="4283968" y="5385990"/>
            <a:ext cx="3744416" cy="923330"/>
          </a:xfrm>
          <a:prstGeom prst="rect">
            <a:avLst/>
          </a:prstGeom>
          <a:noFill/>
        </p:spPr>
        <p:txBody>
          <a:bodyPr wrap="square" rtlCol="0">
            <a:spAutoFit/>
          </a:bodyPr>
          <a:lstStyle/>
          <a:p>
            <a:r>
              <a:rPr lang="hu-HU" dirty="0"/>
              <a:t>TUN – </a:t>
            </a:r>
            <a:r>
              <a:rPr lang="hu-HU" dirty="0" err="1"/>
              <a:t>Tunisia</a:t>
            </a:r>
            <a:endParaRPr lang="hu-HU" dirty="0"/>
          </a:p>
          <a:p>
            <a:r>
              <a:rPr lang="hu-HU" dirty="0"/>
              <a:t>MAR – </a:t>
            </a:r>
            <a:r>
              <a:rPr lang="hu-HU" dirty="0" err="1"/>
              <a:t>Morocco</a:t>
            </a:r>
            <a:r>
              <a:rPr lang="hu-HU" dirty="0"/>
              <a:t> </a:t>
            </a:r>
          </a:p>
          <a:p>
            <a:r>
              <a:rPr lang="hu-HU" dirty="0"/>
              <a:t>ISR – Israel </a:t>
            </a:r>
            <a:endParaRPr lang="en-US" dirty="0"/>
          </a:p>
        </p:txBody>
      </p:sp>
      <p:graphicFrame>
        <p:nvGraphicFramePr>
          <p:cNvPr id="7" name="Tartalom helye 6">
            <a:extLst>
              <a:ext uri="{FF2B5EF4-FFF2-40B4-BE49-F238E27FC236}">
                <a16:creationId xmlns:a16="http://schemas.microsoft.com/office/drawing/2014/main" id="{1E940C7E-274A-452B-88A5-F5D2B153C0FF}"/>
              </a:ext>
            </a:extLst>
          </p:cNvPr>
          <p:cNvGraphicFramePr>
            <a:graphicFrameLocks noGrp="1" noChangeAspect="1"/>
          </p:cNvGraphicFramePr>
          <p:nvPr>
            <p:ph idx="1"/>
            <p:extLst>
              <p:ext uri="{D42A27DB-BD31-4B8C-83A1-F6EECF244321}">
                <p14:modId xmlns:p14="http://schemas.microsoft.com/office/powerpoint/2010/main" val="3536198322"/>
              </p:ext>
            </p:extLst>
          </p:nvPr>
        </p:nvGraphicFramePr>
        <p:xfrm>
          <a:off x="1187623" y="836712"/>
          <a:ext cx="6717515" cy="4536504"/>
        </p:xfrm>
        <a:graphic>
          <a:graphicData uri="http://schemas.openxmlformats.org/presentationml/2006/ole">
            <mc:AlternateContent xmlns:mc="http://schemas.openxmlformats.org/markup-compatibility/2006">
              <mc:Choice xmlns:v="urn:schemas-microsoft-com:vml" Requires="v">
                <p:oleObj spid="_x0000_s3075" name="CorelDRAW" r:id="rId4" imgW="10023525" imgH="6769592" progId="CorelDraw.Graphic.19">
                  <p:embed/>
                </p:oleObj>
              </mc:Choice>
              <mc:Fallback>
                <p:oleObj name="CorelDRAW" r:id="rId4" imgW="10023525" imgH="6769592" progId="CorelDraw.Graphic.19">
                  <p:embed/>
                  <p:pic>
                    <p:nvPicPr>
                      <p:cNvPr id="13" name="Objektum 12"/>
                      <p:cNvPicPr/>
                      <p:nvPr/>
                    </p:nvPicPr>
                    <p:blipFill>
                      <a:blip r:embed="rId5"/>
                      <a:stretch>
                        <a:fillRect/>
                      </a:stretch>
                    </p:blipFill>
                    <p:spPr>
                      <a:xfrm>
                        <a:off x="1187623" y="836712"/>
                        <a:ext cx="6717515" cy="4536504"/>
                      </a:xfrm>
                      <a:prstGeom prst="rect">
                        <a:avLst/>
                      </a:prstGeom>
                    </p:spPr>
                  </p:pic>
                </p:oleObj>
              </mc:Fallback>
            </mc:AlternateContent>
          </a:graphicData>
        </a:graphic>
      </p:graphicFrame>
    </p:spTree>
    <p:extLst>
      <p:ext uri="{BB962C8B-B14F-4D97-AF65-F5344CB8AC3E}">
        <p14:creationId xmlns:p14="http://schemas.microsoft.com/office/powerpoint/2010/main" val="3928452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67544" y="150168"/>
            <a:ext cx="8229600" cy="792088"/>
          </a:xfrm>
        </p:spPr>
        <p:txBody>
          <a:bodyPr>
            <a:noAutofit/>
          </a:bodyPr>
          <a:lstStyle/>
          <a:p>
            <a:br>
              <a:rPr lang="hu-HU" sz="3200" dirty="0">
                <a:effectLst>
                  <a:outerShdw blurRad="38100" dist="38100" dir="2700000" algn="tl">
                    <a:srgbClr val="000000">
                      <a:alpha val="43137"/>
                    </a:srgbClr>
                  </a:outerShdw>
                </a:effectLst>
              </a:rPr>
            </a:br>
            <a:r>
              <a:rPr lang="hu-HU" sz="3200" dirty="0" err="1">
                <a:effectLst>
                  <a:outerShdw blurRad="38100" dist="38100" dir="2700000" algn="tl">
                    <a:srgbClr val="000000">
                      <a:alpha val="43137"/>
                    </a:srgbClr>
                  </a:outerShdw>
                </a:effectLst>
              </a:rPr>
              <a:t>Results</a:t>
            </a:r>
            <a:r>
              <a:rPr lang="hu-HU" sz="3200" dirty="0">
                <a:effectLst>
                  <a:outerShdw blurRad="38100" dist="38100" dir="2700000" algn="tl">
                    <a:srgbClr val="000000">
                      <a:alpha val="43137"/>
                    </a:srgbClr>
                  </a:outerShdw>
                </a:effectLst>
              </a:rPr>
              <a:t> – HYSPLIT </a:t>
            </a:r>
          </a:p>
        </p:txBody>
      </p:sp>
      <p:sp>
        <p:nvSpPr>
          <p:cNvPr id="5" name="Szövegdoboz 4"/>
          <p:cNvSpPr txBox="1"/>
          <p:nvPr/>
        </p:nvSpPr>
        <p:spPr>
          <a:xfrm>
            <a:off x="4501810" y="5746030"/>
            <a:ext cx="3166534" cy="830997"/>
          </a:xfrm>
          <a:prstGeom prst="rect">
            <a:avLst/>
          </a:prstGeom>
          <a:noFill/>
        </p:spPr>
        <p:txBody>
          <a:bodyPr wrap="square" rtlCol="0">
            <a:spAutoFit/>
          </a:bodyPr>
          <a:lstStyle/>
          <a:p>
            <a:r>
              <a:rPr lang="en-US" altLang="fr-FR" sz="1600" b="1" dirty="0">
                <a:cs typeface="Times New Roman" panose="02020603050405020304" pitchFamily="18" charset="0"/>
              </a:rPr>
              <a:t>Different trajectories occurred in January and April 2018.</a:t>
            </a:r>
          </a:p>
          <a:p>
            <a:endParaRPr lang="en-US" sz="1600" dirty="0"/>
          </a:p>
        </p:txBody>
      </p:sp>
      <p:pic>
        <p:nvPicPr>
          <p:cNvPr id="6" name="Picture 6" descr="trajectories">
            <a:extLst>
              <a:ext uri="{FF2B5EF4-FFF2-40B4-BE49-F238E27FC236}">
                <a16:creationId xmlns:a16="http://schemas.microsoft.com/office/drawing/2014/main" id="{2077D3FD-6517-43D2-AC1B-67002CEAB3F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9512" y="980728"/>
            <a:ext cx="8542080" cy="4804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5073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78A4C3-6F2C-4620-B663-C516AA65B8B8}"/>
              </a:ext>
            </a:extLst>
          </p:cNvPr>
          <p:cNvSpPr>
            <a:spLocks noGrp="1"/>
          </p:cNvSpPr>
          <p:nvPr>
            <p:ph type="title"/>
          </p:nvPr>
        </p:nvSpPr>
        <p:spPr>
          <a:xfrm>
            <a:off x="0" y="857251"/>
            <a:ext cx="7886700" cy="994172"/>
          </a:xfrm>
        </p:spPr>
        <p:txBody>
          <a:bodyPr/>
          <a:lstStyle/>
          <a:p>
            <a:r>
              <a:rPr lang="fr-FR" dirty="0"/>
              <a:t> </a:t>
            </a:r>
          </a:p>
        </p:txBody>
      </p:sp>
      <p:pic>
        <p:nvPicPr>
          <p:cNvPr id="7" name="Espace réservé du contenu 6">
            <a:extLst>
              <a:ext uri="{FF2B5EF4-FFF2-40B4-BE49-F238E27FC236}">
                <a16:creationId xmlns:a16="http://schemas.microsoft.com/office/drawing/2014/main" id="{E4C36504-5BC8-47BC-94A5-2913166EFFF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6641" y="888618"/>
            <a:ext cx="3345239" cy="41531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Image 8">
            <a:extLst>
              <a:ext uri="{FF2B5EF4-FFF2-40B4-BE49-F238E27FC236}">
                <a16:creationId xmlns:a16="http://schemas.microsoft.com/office/drawing/2014/main" id="{DA2D0425-ACA0-4412-AC79-3B63CD0EFB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0735" y="276733"/>
            <a:ext cx="5593265" cy="34478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01736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FACAD2-DE3F-402C-91BC-C3C4DB2419FB}"/>
              </a:ext>
            </a:extLst>
          </p:cNvPr>
          <p:cNvSpPr>
            <a:spLocks noGrp="1"/>
          </p:cNvSpPr>
          <p:nvPr>
            <p:ph type="title"/>
          </p:nvPr>
        </p:nvSpPr>
        <p:spPr/>
        <p:txBody>
          <a:bodyPr/>
          <a:lstStyle/>
          <a:p>
            <a:endParaRPr lang="fr-FR" dirty="0"/>
          </a:p>
        </p:txBody>
      </p:sp>
      <p:pic>
        <p:nvPicPr>
          <p:cNvPr id="5" name="Espace réservé du contenu 4">
            <a:extLst>
              <a:ext uri="{FF2B5EF4-FFF2-40B4-BE49-F238E27FC236}">
                <a16:creationId xmlns:a16="http://schemas.microsoft.com/office/drawing/2014/main" id="{AEE918C0-7ECA-4175-9BEA-18FB66C502A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568" y="2863000"/>
            <a:ext cx="2970808" cy="28787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Image 6">
            <a:extLst>
              <a:ext uri="{FF2B5EF4-FFF2-40B4-BE49-F238E27FC236}">
                <a16:creationId xmlns:a16="http://schemas.microsoft.com/office/drawing/2014/main" id="{D15E2219-FEAA-4194-9D3B-97E3555000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845849"/>
            <a:ext cx="4119465" cy="50779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Image 8">
            <a:extLst>
              <a:ext uri="{FF2B5EF4-FFF2-40B4-BE49-F238E27FC236}">
                <a16:creationId xmlns:a16="http://schemas.microsoft.com/office/drawing/2014/main" id="{64BD9D1C-6027-45DB-9B8D-689FDEA1E3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344" y="325406"/>
            <a:ext cx="3946849" cy="22301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47651074"/>
      </p:ext>
    </p:extLst>
  </p:cSld>
  <p:clrMapOvr>
    <a:masterClrMapping/>
  </p:clrMapOvr>
</p:sld>
</file>

<file path=ppt/theme/theme1.xml><?xml version="1.0" encoding="utf-8"?>
<a:theme xmlns:a="http://schemas.openxmlformats.org/drawingml/2006/main" name="pte">
  <a:themeElements>
    <a:clrScheme name="pte 1">
      <a:dk1>
        <a:srgbClr val="000000"/>
      </a:dk1>
      <a:lt1>
        <a:srgbClr val="FFFFFF"/>
      </a:lt1>
      <a:dk2>
        <a:srgbClr val="575F6D"/>
      </a:dk2>
      <a:lt2>
        <a:srgbClr val="FFF39D"/>
      </a:lt2>
      <a:accent1>
        <a:srgbClr val="004299"/>
      </a:accent1>
      <a:accent2>
        <a:srgbClr val="7598D9"/>
      </a:accent2>
      <a:accent3>
        <a:srgbClr val="FFFFFF"/>
      </a:accent3>
      <a:accent4>
        <a:srgbClr val="000000"/>
      </a:accent4>
      <a:accent5>
        <a:srgbClr val="AAB0CA"/>
      </a:accent5>
      <a:accent6>
        <a:srgbClr val="6989C4"/>
      </a:accent6>
      <a:hlink>
        <a:srgbClr val="D2611C"/>
      </a:hlink>
      <a:folHlink>
        <a:srgbClr val="3B435B"/>
      </a:folHlink>
    </a:clrScheme>
    <a:fontScheme name="pte">
      <a:majorFont>
        <a:latin typeface="Calibri"/>
        <a:ea typeface=""/>
        <a:cs typeface=""/>
      </a:majorFont>
      <a:minorFont>
        <a:latin typeface="Calibri"/>
        <a:ea typeface=""/>
        <a:cs typeface=""/>
      </a:minorFont>
    </a:fontScheme>
    <a:fmtScheme name="Metró">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te 1">
        <a:dk1>
          <a:srgbClr val="000000"/>
        </a:dk1>
        <a:lt1>
          <a:srgbClr val="FFFFFF"/>
        </a:lt1>
        <a:dk2>
          <a:srgbClr val="575F6D"/>
        </a:dk2>
        <a:lt2>
          <a:srgbClr val="FFF39D"/>
        </a:lt2>
        <a:accent1>
          <a:srgbClr val="004299"/>
        </a:accent1>
        <a:accent2>
          <a:srgbClr val="7598D9"/>
        </a:accent2>
        <a:accent3>
          <a:srgbClr val="FFFFFF"/>
        </a:accent3>
        <a:accent4>
          <a:srgbClr val="000000"/>
        </a:accent4>
        <a:accent5>
          <a:srgbClr val="AAB0CA"/>
        </a:accent5>
        <a:accent6>
          <a:srgbClr val="6989C4"/>
        </a:accent6>
        <a:hlink>
          <a:srgbClr val="D2611C"/>
        </a:hlink>
        <a:folHlink>
          <a:srgbClr val="3B435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pte</Template>
  <TotalTime>3315</TotalTime>
  <Words>912</Words>
  <Application>Microsoft Office PowerPoint</Application>
  <PresentationFormat>Diavetítés a képernyőre (4:3 oldalarány)</PresentationFormat>
  <Paragraphs>64</Paragraphs>
  <Slides>14</Slides>
  <Notes>2</Notes>
  <HiddenSlides>0</HiddenSlides>
  <MMClips>0</MMClips>
  <ScaleCrop>false</ScaleCrop>
  <HeadingPairs>
    <vt:vector size="8" baseType="variant">
      <vt:variant>
        <vt:lpstr>Használt betűtípusok</vt:lpstr>
      </vt:variant>
      <vt:variant>
        <vt:i4>5</vt:i4>
      </vt:variant>
      <vt:variant>
        <vt:lpstr>Téma</vt:lpstr>
      </vt:variant>
      <vt:variant>
        <vt:i4>1</vt:i4>
      </vt:variant>
      <vt:variant>
        <vt:lpstr>Beágyazott OLE kiszolgálók</vt:lpstr>
      </vt:variant>
      <vt:variant>
        <vt:i4>1</vt:i4>
      </vt:variant>
      <vt:variant>
        <vt:lpstr>Diacímek</vt:lpstr>
      </vt:variant>
      <vt:variant>
        <vt:i4>14</vt:i4>
      </vt:variant>
    </vt:vector>
  </HeadingPairs>
  <TitlesOfParts>
    <vt:vector size="21" baseType="lpstr">
      <vt:lpstr>Arial</vt:lpstr>
      <vt:lpstr>Calibri</vt:lpstr>
      <vt:lpstr>Open Sans</vt:lpstr>
      <vt:lpstr>Wingdings</vt:lpstr>
      <vt:lpstr>Wingdings 2</vt:lpstr>
      <vt:lpstr>pte</vt:lpstr>
      <vt:lpstr>CorelDRAW</vt:lpstr>
      <vt:lpstr>Saharan dust events in the Carpathian Basin (Central Europe) in 2018: provenance analyses by granulometry, XRD and SEM methods  </vt:lpstr>
      <vt:lpstr>Introduction</vt:lpstr>
      <vt:lpstr>Materials &amp; methods</vt:lpstr>
      <vt:lpstr>Sampling</vt:lpstr>
      <vt:lpstr>Results – SEM </vt:lpstr>
      <vt:lpstr>Results – XRD </vt:lpstr>
      <vt:lpstr> Results – HYSPLIT </vt:lpstr>
      <vt:lpstr> </vt:lpstr>
      <vt:lpstr>PowerPoint-bemutató</vt:lpstr>
      <vt:lpstr>PowerPoint-bemutató</vt:lpstr>
      <vt:lpstr>PowerPoint-bemutató</vt:lpstr>
      <vt:lpstr>Discussion and conclusions</vt:lpstr>
      <vt:lpstr>Köszönöm! </vt:lpstr>
      <vt:lpstr>Acknowledgements</vt:lpstr>
    </vt:vector>
  </TitlesOfParts>
  <Company>Pécsi Tudományegyetem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PTE beiskolázási kampány</dc:title>
  <dc:creator>Kugler Tamás</dc:creator>
  <cp:lastModifiedBy>János Kovács</cp:lastModifiedBy>
  <cp:revision>136</cp:revision>
  <dcterms:created xsi:type="dcterms:W3CDTF">2008-03-04T10:26:12Z</dcterms:created>
  <dcterms:modified xsi:type="dcterms:W3CDTF">2020-05-07T22:11:11Z</dcterms:modified>
</cp:coreProperties>
</file>