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93" r:id="rId3"/>
    <p:sldId id="294" r:id="rId4"/>
    <p:sldId id="264" r:id="rId5"/>
    <p:sldId id="282" r:id="rId6"/>
    <p:sldId id="295" r:id="rId7"/>
    <p:sldId id="296" r:id="rId8"/>
    <p:sldId id="284" r:id="rId9"/>
    <p:sldId id="297" r:id="rId10"/>
    <p:sldId id="298" r:id="rId11"/>
    <p:sldId id="300" r:id="rId12"/>
    <p:sldId id="299" r:id="rId13"/>
    <p:sldId id="301" r:id="rId14"/>
    <p:sldId id="262" r:id="rId15"/>
    <p:sldId id="291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 Boudou" initials="MB" lastIdx="16" clrIdx="0">
    <p:extLst>
      <p:ext uri="{19B8F6BF-5375-455C-9EA6-DF929625EA0E}">
        <p15:presenceInfo xmlns:p15="http://schemas.microsoft.com/office/powerpoint/2012/main" userId="Martin Boudou" providerId="None"/>
      </p:ext>
    </p:extLst>
  </p:cmAuthor>
  <p:cmAuthor id="2" name="Paul Hynds" initials="PH" lastIdx="42" clrIdx="1">
    <p:extLst>
      <p:ext uri="{19B8F6BF-5375-455C-9EA6-DF929625EA0E}">
        <p15:presenceInfo xmlns:p15="http://schemas.microsoft.com/office/powerpoint/2012/main" userId="Paul Hynds" providerId="None"/>
      </p:ext>
    </p:extLst>
  </p:cmAuthor>
  <p:cmAuthor id="3" name="Paul Hynds" initials="PH [2]" lastIdx="26" clrIdx="2">
    <p:extLst>
      <p:ext uri="{19B8F6BF-5375-455C-9EA6-DF929625EA0E}">
        <p15:presenceInfo xmlns:p15="http://schemas.microsoft.com/office/powerpoint/2012/main" userId="1d818683a788758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A1AE"/>
    <a:srgbClr val="063A59"/>
    <a:srgbClr val="00EAC3"/>
    <a:srgbClr val="63696F"/>
    <a:srgbClr val="EC607C"/>
    <a:srgbClr val="EC600C"/>
    <a:srgbClr val="E455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7" autoAdjust="0"/>
    <p:restoredTop sz="83270" autoAdjust="0"/>
  </p:normalViewPr>
  <p:slideViewPr>
    <p:cSldViewPr snapToGrid="0" snapToObjects="1" showGuides="1">
      <p:cViewPr>
        <p:scale>
          <a:sx n="99" d="100"/>
          <a:sy n="99" d="100"/>
        </p:scale>
        <p:origin x="134" y="5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ost-Doc%20STEPWISE\Conferences\Sphere%20conference\VTEC%20Incidence%20Rate%20EU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ost-Doc%20STEPWISE\Flood%20Analysis\Flood_Exposure_And_Infection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ost-Doc%20STEPWISE\Flood%20Analysis\Flood_Exposure_And_Infection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ost-Doc%20STEPWISE\Flood%20Analysis\Flood_Exposure_And_Infection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174496937882765"/>
          <c:y val="9.4382955961328813E-2"/>
          <c:w val="0.88669586614173224"/>
          <c:h val="0.676493484175376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VTEC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4"/>
              <c:layout>
                <c:manualLayout>
                  <c:x val="-4.9999999999999947E-2"/>
                  <c:y val="-6.07090385480883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008-4E1F-A754-10CCB485DD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Sheet1!$A$2:$A$32</c:f>
              <c:strCache>
                <c:ptCount val="30"/>
                <c:pt idx="0">
                  <c:v>Austria</c:v>
                </c:pt>
                <c:pt idx="1">
                  <c:v>Belgium</c:v>
                </c:pt>
                <c:pt idx="2">
                  <c:v>Blugaria</c:v>
                </c:pt>
                <c:pt idx="3">
                  <c:v>Croatia</c:v>
                </c:pt>
                <c:pt idx="4">
                  <c:v>Cyprus</c:v>
                </c:pt>
                <c:pt idx="5">
                  <c:v>Czech Republic</c:v>
                </c:pt>
                <c:pt idx="6">
                  <c:v>Denmark</c:v>
                </c:pt>
                <c:pt idx="7">
                  <c:v>Estonia </c:v>
                </c:pt>
                <c:pt idx="8">
                  <c:v>Finland</c:v>
                </c:pt>
                <c:pt idx="9">
                  <c:v>France</c:v>
                </c:pt>
                <c:pt idx="10">
                  <c:v>Germany</c:v>
                </c:pt>
                <c:pt idx="11">
                  <c:v>Greece</c:v>
                </c:pt>
                <c:pt idx="12">
                  <c:v>Hungary</c:v>
                </c:pt>
                <c:pt idx="13">
                  <c:v>Iceland </c:v>
                </c:pt>
                <c:pt idx="14">
                  <c:v>Ireland</c:v>
                </c:pt>
                <c:pt idx="15">
                  <c:v>Italy</c:v>
                </c:pt>
                <c:pt idx="16">
                  <c:v>Latvia</c:v>
                </c:pt>
                <c:pt idx="17">
                  <c:v>Lithuania</c:v>
                </c:pt>
                <c:pt idx="18">
                  <c:v>Luxembourg</c:v>
                </c:pt>
                <c:pt idx="19">
                  <c:v>Malta</c:v>
                </c:pt>
                <c:pt idx="20">
                  <c:v>Netherlands</c:v>
                </c:pt>
                <c:pt idx="21">
                  <c:v>Norway</c:v>
                </c:pt>
                <c:pt idx="22">
                  <c:v>Poland</c:v>
                </c:pt>
                <c:pt idx="23">
                  <c:v>Portugal</c:v>
                </c:pt>
                <c:pt idx="24">
                  <c:v>Romania</c:v>
                </c:pt>
                <c:pt idx="25">
                  <c:v>Slovakia</c:v>
                </c:pt>
                <c:pt idx="26">
                  <c:v>Slovenia</c:v>
                </c:pt>
                <c:pt idx="27">
                  <c:v>Spain</c:v>
                </c:pt>
                <c:pt idx="28">
                  <c:v>Sweden</c:v>
                </c:pt>
                <c:pt idx="29">
                  <c:v>UK</c:v>
                </c:pt>
              </c:strCache>
            </c:strRef>
          </c:cat>
          <c:val>
            <c:numRef>
              <c:f>Sheet1!$B$2:$B$32</c:f>
              <c:numCache>
                <c:formatCode>General</c:formatCode>
                <c:ptCount val="31"/>
                <c:pt idx="0">
                  <c:v>2</c:v>
                </c:pt>
                <c:pt idx="1">
                  <c:v>0.3</c:v>
                </c:pt>
                <c:pt idx="2">
                  <c:v>0</c:v>
                </c:pt>
                <c:pt idx="3">
                  <c:v>0.2</c:v>
                </c:pt>
                <c:pt idx="4">
                  <c:v>0</c:v>
                </c:pt>
                <c:pt idx="5">
                  <c:v>0.3</c:v>
                </c:pt>
                <c:pt idx="6">
                  <c:v>3.7</c:v>
                </c:pt>
                <c:pt idx="7">
                  <c:v>0.4</c:v>
                </c:pt>
                <c:pt idx="8">
                  <c:v>2.5</c:v>
                </c:pt>
                <c:pt idx="9">
                  <c:v>2.5</c:v>
                </c:pt>
                <c:pt idx="10">
                  <c:v>2.2000000000000002</c:v>
                </c:pt>
                <c:pt idx="11">
                  <c:v>0</c:v>
                </c:pt>
                <c:pt idx="12">
                  <c:v>0.1</c:v>
                </c:pt>
                <c:pt idx="13">
                  <c:v>0.9</c:v>
                </c:pt>
                <c:pt idx="14">
                  <c:v>15.6</c:v>
                </c:pt>
                <c:pt idx="15">
                  <c:v>0</c:v>
                </c:pt>
                <c:pt idx="16">
                  <c:v>0.7</c:v>
                </c:pt>
                <c:pt idx="17">
                  <c:v>0.1</c:v>
                </c:pt>
                <c:pt idx="18">
                  <c:v>0.7</c:v>
                </c:pt>
                <c:pt idx="19">
                  <c:v>0.9</c:v>
                </c:pt>
                <c:pt idx="20">
                  <c:v>3.9</c:v>
                </c:pt>
                <c:pt idx="21">
                  <c:v>4.5999999999999996</c:v>
                </c:pt>
                <c:pt idx="22">
                  <c:v>0</c:v>
                </c:pt>
                <c:pt idx="23">
                  <c:v>0</c:v>
                </c:pt>
                <c:pt idx="24">
                  <c:v>0.1</c:v>
                </c:pt>
                <c:pt idx="25">
                  <c:v>0</c:v>
                </c:pt>
                <c:pt idx="26">
                  <c:v>1.3</c:v>
                </c:pt>
                <c:pt idx="27">
                  <c:v>0</c:v>
                </c:pt>
                <c:pt idx="28">
                  <c:v>6.5</c:v>
                </c:pt>
                <c:pt idx="29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C0-45E5-8853-6D205D70821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Cryptosporidiosis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glow rad="12700">
                <a:schemeClr val="accent5">
                  <a:satMod val="175000"/>
                  <a:alpha val="40000"/>
                </a:schemeClr>
              </a:glow>
            </a:effectLst>
          </c:spPr>
          <c:invertIfNegative val="0"/>
          <c:dLbls>
            <c:dLbl>
              <c:idx val="14"/>
              <c:layout>
                <c:manualLayout>
                  <c:x val="3.8888888888888785E-2"/>
                  <c:y val="3.0354519274044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008-4E1F-A754-10CCB485DD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Sheet1!$C$2:$C$31</c:f>
              <c:numCache>
                <c:formatCode>General</c:formatCode>
                <c:ptCount val="30"/>
                <c:pt idx="0">
                  <c:v>0</c:v>
                </c:pt>
                <c:pt idx="1">
                  <c:v>11</c:v>
                </c:pt>
                <c:pt idx="2">
                  <c:v>0.1</c:v>
                </c:pt>
                <c:pt idx="3">
                  <c:v>0.1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0.1</c:v>
                </c:pt>
                <c:pt idx="8">
                  <c:v>1.4</c:v>
                </c:pt>
                <c:pt idx="9">
                  <c:v>0</c:v>
                </c:pt>
                <c:pt idx="10">
                  <c:v>2.2000000000000002</c:v>
                </c:pt>
                <c:pt idx="11">
                  <c:v>0</c:v>
                </c:pt>
                <c:pt idx="12">
                  <c:v>0.2</c:v>
                </c:pt>
                <c:pt idx="13">
                  <c:v>2.4</c:v>
                </c:pt>
                <c:pt idx="14">
                  <c:v>11.8</c:v>
                </c:pt>
                <c:pt idx="15">
                  <c:v>0</c:v>
                </c:pt>
                <c:pt idx="16">
                  <c:v>0.2</c:v>
                </c:pt>
                <c:pt idx="17">
                  <c:v>0</c:v>
                </c:pt>
                <c:pt idx="18">
                  <c:v>0</c:v>
                </c:pt>
                <c:pt idx="19">
                  <c:v>0.2</c:v>
                </c:pt>
                <c:pt idx="20">
                  <c:v>0</c:v>
                </c:pt>
                <c:pt idx="21">
                  <c:v>4.9000000000000004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0.6</c:v>
                </c:pt>
                <c:pt idx="27">
                  <c:v>0.1</c:v>
                </c:pt>
                <c:pt idx="28">
                  <c:v>6</c:v>
                </c:pt>
                <c:pt idx="29">
                  <c:v>10.3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C0-45E5-8853-6D205D7082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4"/>
        <c:overlap val="-10"/>
        <c:axId val="864571248"/>
        <c:axId val="796181088"/>
      </c:barChart>
      <c:catAx>
        <c:axId val="86457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63A5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6181088"/>
        <c:crosses val="autoZero"/>
        <c:auto val="1"/>
        <c:lblAlgn val="ctr"/>
        <c:lblOffset val="100"/>
        <c:noMultiLvlLbl val="0"/>
      </c:catAx>
      <c:valAx>
        <c:axId val="796181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63A5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457124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39591119860017498"/>
          <c:y val="2.1125311342958027E-2"/>
          <c:w val="0.21117399387576552"/>
          <c:h val="5.85710765409519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rgbClr val="063A59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943754373967438E-2"/>
          <c:y val="6.8160469024033221E-2"/>
          <c:w val="0.91130073402762912"/>
          <c:h val="0.655861669098118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Feuil1!$A$3</c:f>
              <c:strCache>
                <c:ptCount val="1"/>
                <c:pt idx="0">
                  <c:v>% Of total</c:v>
                </c:pt>
              </c:strCache>
            </c:strRef>
          </c:tx>
          <c:spPr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Feuil1!$B$1:$I$1</c:f>
              <c:strCache>
                <c:ptCount val="8"/>
                <c:pt idx="0">
                  <c:v>Fluvial High</c:v>
                </c:pt>
                <c:pt idx="1">
                  <c:v>Fluvial Medium</c:v>
                </c:pt>
                <c:pt idx="2">
                  <c:v>Fluvial Low</c:v>
                </c:pt>
                <c:pt idx="3">
                  <c:v>Coastal High</c:v>
                </c:pt>
                <c:pt idx="4">
                  <c:v>Coastal Medium</c:v>
                </c:pt>
                <c:pt idx="5">
                  <c:v>Coastal Low</c:v>
                </c:pt>
                <c:pt idx="6">
                  <c:v>Flood Risk</c:v>
                </c:pt>
                <c:pt idx="7">
                  <c:v>Surface Water (River/Lake)</c:v>
                </c:pt>
              </c:strCache>
            </c:strRef>
          </c:cat>
          <c:val>
            <c:numRef>
              <c:f>Feuil1!$B$3:$I$3</c:f>
              <c:numCache>
                <c:formatCode>0.0</c:formatCode>
                <c:ptCount val="8"/>
                <c:pt idx="0">
                  <c:v>27.109476417135443</c:v>
                </c:pt>
                <c:pt idx="1">
                  <c:v>29.11077455646906</c:v>
                </c:pt>
                <c:pt idx="2">
                  <c:v>30.971440934660322</c:v>
                </c:pt>
                <c:pt idx="3">
                  <c:v>9.2654694937256608</c:v>
                </c:pt>
                <c:pt idx="4">
                  <c:v>10.13630463003029</c:v>
                </c:pt>
                <c:pt idx="5">
                  <c:v>10.958459541324101</c:v>
                </c:pt>
                <c:pt idx="6">
                  <c:v>31.890956295975769</c:v>
                </c:pt>
                <c:pt idx="7">
                  <c:v>16.821722198182602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8C-4BE7-92B5-31F84E2ABB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9067632"/>
        <c:axId val="797123456"/>
      </c:barChart>
      <c:catAx>
        <c:axId val="869067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123456"/>
        <c:crosses val="autoZero"/>
        <c:auto val="1"/>
        <c:lblAlgn val="ctr"/>
        <c:lblOffset val="100"/>
        <c:noMultiLvlLbl val="0"/>
      </c:catAx>
      <c:valAx>
        <c:axId val="797123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9067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389615073092073E-2"/>
          <c:y val="2.6230478496121739E-2"/>
          <c:w val="0.88464979144748779"/>
          <c:h val="0.749509087519885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Feuil2!$A$2</c:f>
              <c:strCache>
                <c:ptCount val="1"/>
                <c:pt idx="0">
                  <c:v>% of total 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shade val="30000"/>
                    <a:satMod val="115000"/>
                  </a:schemeClr>
                </a:gs>
                <a:gs pos="50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84A0519B-8F9B-48AF-B7CC-BD7AFDFDDDCB}" type="CELLRANGE">
                      <a:rPr lang="en-US"/>
                      <a:pPr/>
                      <a:t>[PLAGECELL]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CF1F-42D3-BDA0-2AB734DFC5D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028E4B0-6C1E-4EA7-80D7-68B87E30BCB2}" type="CELLRANGE">
                      <a:rPr lang="en-IE"/>
                      <a:pPr/>
                      <a:t>[PLAGECELL]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CF1F-42D3-BDA0-2AB734DFC5D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DE245D9-38FE-4EB5-84D8-AD31FBBBF012}" type="CELLRANGE">
                      <a:rPr lang="en-IE"/>
                      <a:pPr/>
                      <a:t>[PLAGECELL]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CF1F-42D3-BDA0-2AB734DFC5D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4274862-3B9D-44F5-8859-B1A66A5BC65A}" type="CELLRANGE">
                      <a:rPr lang="en-IE"/>
                      <a:pPr/>
                      <a:t>[PLAGECELL]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CF1F-42D3-BDA0-2AB734DFC5D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CC803C91-8EEC-4D11-B812-8C53188C03D7}" type="CELLRANGE">
                      <a:rPr lang="en-IE"/>
                      <a:pPr/>
                      <a:t>[PLAGECELL]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CF1F-42D3-BDA0-2AB734DFC5D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8401B748-EE9F-4FBD-ADCA-BCCDF7323FDE}" type="CELLRANGE">
                      <a:rPr lang="en-IE"/>
                      <a:pPr/>
                      <a:t>[PLAGECELL]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CF1F-42D3-BDA0-2AB734DFC5D9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A4E3C0EE-3E18-4FAB-AEA5-FE60662995C0}" type="CELLRANGE">
                      <a:rPr lang="en-IE"/>
                      <a:pPr/>
                      <a:t>[PLAGECELL]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CF1F-42D3-BDA0-2AB734DFC5D9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E3F421E9-148A-4873-9B8D-9A0A8158A74A}" type="CELLRANGE">
                      <a:rPr lang="en-IE"/>
                      <a:pPr/>
                      <a:t>[PLAGECELL]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CF1F-42D3-BDA0-2AB734DFC5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1" u="none" strike="noStrike" kern="1200" baseline="0">
                    <a:solidFill>
                      <a:srgbClr val="063A59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Feuil2!$B$1:$I$1</c:f>
              <c:strCache>
                <c:ptCount val="8"/>
                <c:pt idx="0">
                  <c:v>Fluvial High</c:v>
                </c:pt>
                <c:pt idx="1">
                  <c:v>Fluvial Medium</c:v>
                </c:pt>
                <c:pt idx="2">
                  <c:v>Fluvial Low</c:v>
                </c:pt>
                <c:pt idx="3">
                  <c:v>Coastal High</c:v>
                </c:pt>
                <c:pt idx="4">
                  <c:v>Coastal Medium</c:v>
                </c:pt>
                <c:pt idx="5">
                  <c:v>Coastal Low</c:v>
                </c:pt>
                <c:pt idx="6">
                  <c:v>Flood Risk</c:v>
                </c:pt>
                <c:pt idx="7">
                  <c:v>Surface Water (River/Lake)</c:v>
                </c:pt>
              </c:strCache>
            </c:strRef>
          </c:cat>
          <c:val>
            <c:numRef>
              <c:f>Feuil2!$B$3:$I$3</c:f>
              <c:numCache>
                <c:formatCode>General</c:formatCode>
                <c:ptCount val="8"/>
                <c:pt idx="0">
                  <c:v>845</c:v>
                </c:pt>
                <c:pt idx="1">
                  <c:v>879</c:v>
                </c:pt>
                <c:pt idx="2">
                  <c:v>921</c:v>
                </c:pt>
                <c:pt idx="3">
                  <c:v>234</c:v>
                </c:pt>
                <c:pt idx="4">
                  <c:v>254</c:v>
                </c:pt>
                <c:pt idx="5">
                  <c:v>271</c:v>
                </c:pt>
                <c:pt idx="6">
                  <c:v>948</c:v>
                </c:pt>
                <c:pt idx="7">
                  <c:v>701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Feuil2!$B$2:$I$2</c15:f>
                <c15:dlblRangeCache>
                  <c:ptCount val="8"/>
                  <c:pt idx="0">
                    <c:v>30,7 %</c:v>
                  </c:pt>
                  <c:pt idx="1">
                    <c:v>31,9 %</c:v>
                  </c:pt>
                  <c:pt idx="2">
                    <c:v>33,4 %</c:v>
                  </c:pt>
                  <c:pt idx="3">
                    <c:v>8,5 %</c:v>
                  </c:pt>
                  <c:pt idx="4">
                    <c:v>9,2%</c:v>
                  </c:pt>
                  <c:pt idx="5">
                    <c:v>9,8%</c:v>
                  </c:pt>
                  <c:pt idx="6">
                    <c:v>34,4%</c:v>
                  </c:pt>
                  <c:pt idx="7">
                    <c:v>25,4%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CF1F-42D3-BDA0-2AB734DFC5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2213776"/>
        <c:axId val="813077632"/>
      </c:barChart>
      <c:catAx>
        <c:axId val="872213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rgbClr val="063A5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3077632"/>
        <c:crosses val="autoZero"/>
        <c:auto val="1"/>
        <c:lblAlgn val="ctr"/>
        <c:lblOffset val="100"/>
        <c:noMultiLvlLbl val="0"/>
      </c:catAx>
      <c:valAx>
        <c:axId val="813077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rgbClr val="063A5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2213776"/>
        <c:crosses val="autoZero"/>
        <c:crossBetween val="between"/>
        <c:majorUnit val="200"/>
      </c:valAx>
      <c:spPr>
        <a:noFill/>
        <a:ln>
          <a:solidFill>
            <a:schemeClr val="tx1">
              <a:lumMod val="15000"/>
              <a:lumOff val="85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 b="1">
          <a:solidFill>
            <a:srgbClr val="063A59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758610699633897E-2"/>
          <c:y val="2.0397628478558558E-2"/>
          <c:w val="0.91186546045881189"/>
          <c:h val="0.812864768220302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Feuil3!$A$2</c:f>
              <c:strCache>
                <c:ptCount val="1"/>
                <c:pt idx="0">
                  <c:v>Crypto Cases</c:v>
                </c:pt>
              </c:strCache>
            </c:strRef>
          </c:tx>
          <c:spPr>
            <a:gradFill flip="none" rotWithShape="1">
              <a:gsLst>
                <a:gs pos="0">
                  <a:srgbClr val="1BA1AE">
                    <a:shade val="30000"/>
                    <a:satMod val="115000"/>
                  </a:srgbClr>
                </a:gs>
                <a:gs pos="50000">
                  <a:srgbClr val="1BA1AE">
                    <a:shade val="67500"/>
                    <a:satMod val="115000"/>
                  </a:srgbClr>
                </a:gs>
                <a:gs pos="100000">
                  <a:srgbClr val="1BA1AE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FFB0693-32E7-4CA5-903F-1EED8563F41C}" type="CELLRANGE">
                      <a:rPr lang="en-US"/>
                      <a:pPr/>
                      <a:t>[PLAGECELL]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8FF4-4FAF-BD89-F2D6FA3C627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2DF409C-8E52-4230-8F9D-740A88F0DD1F}" type="CELLRANGE">
                      <a:rPr lang="en-IE"/>
                      <a:pPr/>
                      <a:t>[PLAGECELL]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8FF4-4FAF-BD89-F2D6FA3C627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7D68C25-9C4E-44A3-B982-38EFF102A72A}" type="CELLRANGE">
                      <a:rPr lang="en-IE"/>
                      <a:pPr/>
                      <a:t>[PLAGECELL]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8FF4-4FAF-BD89-F2D6FA3C627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37BF769-0ED1-4202-911C-F9DA08E2DCC8}" type="CELLRANGE">
                      <a:rPr lang="en-IE"/>
                      <a:pPr/>
                      <a:t>[PLAGECELL]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8FF4-4FAF-BD89-F2D6FA3C627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FBAE8DAD-91DD-4C7B-937A-343EF26CFEF1}" type="CELLRANGE">
                      <a:rPr lang="en-IE"/>
                      <a:pPr/>
                      <a:t>[PLAGECELL]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8FF4-4FAF-BD89-F2D6FA3C6278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B6AD1CCD-C2BE-4BAE-955F-B62D0EC41177}" type="CELLRANGE">
                      <a:rPr lang="en-IE"/>
                      <a:pPr/>
                      <a:t>[PLAGECELL]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8FF4-4FAF-BD89-F2D6FA3C6278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913E79C1-8CEE-4C6F-9748-FB10D0BAF98B}" type="CELLRANGE">
                      <a:rPr lang="en-IE"/>
                      <a:pPr/>
                      <a:t>[PLAGECELL]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8FF4-4FAF-BD89-F2D6FA3C6278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60577357-CB07-47D6-A8DB-C040C3ABBD46}" type="CELLRANGE">
                      <a:rPr lang="en-IE"/>
                      <a:pPr/>
                      <a:t>[PLAGECELL]</a:t>
                    </a:fld>
                    <a:endParaRPr lang="en-I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8FF4-4FAF-BD89-F2D6FA3C62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1" i="1" u="none" strike="noStrike" kern="1200" baseline="0">
                    <a:solidFill>
                      <a:srgbClr val="063A59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Feuil3!$B$1:$I$1</c:f>
              <c:strCache>
                <c:ptCount val="8"/>
                <c:pt idx="0">
                  <c:v>Fluvial High</c:v>
                </c:pt>
                <c:pt idx="1">
                  <c:v>Fluvial Medium</c:v>
                </c:pt>
                <c:pt idx="2">
                  <c:v>Fluvial Low</c:v>
                </c:pt>
                <c:pt idx="3">
                  <c:v>Coastal High</c:v>
                </c:pt>
                <c:pt idx="4">
                  <c:v>Coastal Medium</c:v>
                </c:pt>
                <c:pt idx="5">
                  <c:v>Coastal Low</c:v>
                </c:pt>
                <c:pt idx="6">
                  <c:v>Flood Risk</c:v>
                </c:pt>
                <c:pt idx="7">
                  <c:v>Surface Water (River/Lake)</c:v>
                </c:pt>
              </c:strCache>
            </c:strRef>
          </c:cat>
          <c:val>
            <c:numRef>
              <c:f>Feuil3!$B$2:$I$2</c:f>
              <c:numCache>
                <c:formatCode>General</c:formatCode>
                <c:ptCount val="8"/>
                <c:pt idx="0">
                  <c:v>1379</c:v>
                </c:pt>
                <c:pt idx="1">
                  <c:v>1450</c:v>
                </c:pt>
                <c:pt idx="2">
                  <c:v>1489</c:v>
                </c:pt>
                <c:pt idx="3">
                  <c:v>346</c:v>
                </c:pt>
                <c:pt idx="4">
                  <c:v>373</c:v>
                </c:pt>
                <c:pt idx="5">
                  <c:v>390</c:v>
                </c:pt>
                <c:pt idx="6">
                  <c:v>1548</c:v>
                </c:pt>
                <c:pt idx="7">
                  <c:v>1393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Feuil3!$B$3:$I$3</c15:f>
                <c15:dlblRangeCache>
                  <c:ptCount val="8"/>
                  <c:pt idx="0">
                    <c:v>30,6%</c:v>
                  </c:pt>
                  <c:pt idx="1">
                    <c:v>32,2%</c:v>
                  </c:pt>
                  <c:pt idx="2">
                    <c:v>33,0%</c:v>
                  </c:pt>
                  <c:pt idx="3">
                    <c:v>7,7%</c:v>
                  </c:pt>
                  <c:pt idx="4">
                    <c:v>8,3%</c:v>
                  </c:pt>
                  <c:pt idx="5">
                    <c:v>8,6%</c:v>
                  </c:pt>
                  <c:pt idx="6">
                    <c:v>34,3%</c:v>
                  </c:pt>
                  <c:pt idx="7">
                    <c:v>30,9%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8FF4-4FAF-BD89-F2D6FA3C62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4829504"/>
        <c:axId val="809075008"/>
      </c:barChart>
      <c:catAx>
        <c:axId val="474829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rgbClr val="063A59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809075008"/>
        <c:crosses val="autoZero"/>
        <c:auto val="1"/>
        <c:lblAlgn val="ctr"/>
        <c:lblOffset val="100"/>
        <c:noMultiLvlLbl val="0"/>
      </c:catAx>
      <c:valAx>
        <c:axId val="809075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rgbClr val="063A59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474829504"/>
        <c:crosses val="autoZero"/>
        <c:crossBetween val="between"/>
      </c:valAx>
      <c:spPr>
        <a:noFill/>
        <a:ln>
          <a:solidFill>
            <a:schemeClr val="tx1">
              <a:lumMod val="15000"/>
              <a:lumOff val="85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700" b="1">
          <a:solidFill>
            <a:srgbClr val="063A59"/>
          </a:solidFill>
          <a:latin typeface="+mj-lt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</cdr:x>
      <cdr:y>0.13143</cdr:y>
    </cdr:from>
    <cdr:to>
      <cdr:x>0.53413</cdr:x>
      <cdr:y>0.77064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41C2B976-236F-4E5F-B4F8-DAC1C1E22FDF}"/>
            </a:ext>
          </a:extLst>
        </cdr:cNvPr>
        <cdr:cNvSpPr/>
      </cdr:nvSpPr>
      <cdr:spPr>
        <a:xfrm xmlns:a="http://schemas.openxmlformats.org/drawingml/2006/main">
          <a:off x="4572000" y="549876"/>
          <a:ext cx="312057" cy="267440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>
          <a:solidFill>
            <a:srgbClr val="FF000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12E20-EC67-4CBA-A900-4B990052D3FE}" type="datetimeFigureOut">
              <a:rPr lang="en-GB" smtClean="0"/>
              <a:t>07/05/2020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E22ED-E3F9-4B6F-BD43-C77079FD6BCB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4012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E22ED-E3F9-4B6F-BD43-C77079FD6BCB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88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56% of cases from April 2016 occurred in Flood risk area whereas 34% of cases for the entire time period are reported in flood risk areas. </a:t>
            </a:r>
          </a:p>
          <a:p>
            <a:r>
              <a:rPr lang="en-GB" dirty="0"/>
              <a:t>What is the link between the April 2016 peaks of infections and the 2015-2016 flood event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E22ED-E3F9-4B6F-BD43-C77079FD6BCB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1700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Presentation of the Shannon catchment area. Divided into Lower and Upper catchment</a:t>
            </a:r>
          </a:p>
          <a:p>
            <a:endParaRPr lang="en-GB" dirty="0"/>
          </a:p>
          <a:p>
            <a:r>
              <a:rPr lang="en-GB" dirty="0"/>
              <a:t>Meteorological data are provided by synoptic stations from Met Eireann. </a:t>
            </a:r>
          </a:p>
          <a:p>
            <a:r>
              <a:rPr lang="en-GB" dirty="0"/>
              <a:t>Discharge data are provided by the OPW stations.</a:t>
            </a:r>
          </a:p>
          <a:p>
            <a:r>
              <a:rPr lang="en-GB" dirty="0"/>
              <a:t>Groundwater level data are provided by the Environmental Protection Agency of Ireland.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E22ED-E3F9-4B6F-BD43-C77079FD6BCB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5168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Presentation of the results provided by the Spearman’s rank correlation tests- </a:t>
            </a:r>
            <a:r>
              <a:rPr lang="en-GB" b="1" dirty="0"/>
              <a:t>Lower catchment.</a:t>
            </a:r>
            <a:r>
              <a:rPr lang="en-GB" dirty="0"/>
              <a:t> </a:t>
            </a:r>
          </a:p>
          <a:p>
            <a:r>
              <a:rPr lang="en-GB" dirty="0"/>
              <a:t>The Rho score indicates a positive (0,1) or negative association (0,-1) and significance between hydrometeorological variables and the weekly lags of infection numbers.</a:t>
            </a:r>
          </a:p>
          <a:p>
            <a:r>
              <a:rPr lang="en-GB" dirty="0"/>
              <a:t>The analysis used the remainders and trends provided by the seasonal decomposition of both infections.</a:t>
            </a:r>
          </a:p>
          <a:p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E22ED-E3F9-4B6F-BD43-C77079FD6BCB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5719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Presentation of the results provided by the Spearman’s rank correlation tests- </a:t>
            </a:r>
            <a:r>
              <a:rPr lang="en-GB" b="1" dirty="0"/>
              <a:t>Upper catchment.</a:t>
            </a:r>
            <a:r>
              <a:rPr lang="en-GB" dirty="0"/>
              <a:t> </a:t>
            </a:r>
          </a:p>
          <a:p>
            <a:r>
              <a:rPr lang="en-GB" dirty="0"/>
              <a:t>The Rho score indicates a positive (0,1) or negative association (0,-1) and significance between hydrometeorological variables and the weekly lags of infection numbers.</a:t>
            </a:r>
          </a:p>
          <a:p>
            <a:r>
              <a:rPr lang="en-GB" dirty="0"/>
              <a:t>The analysis used the remainders and trends provided by the seasonal decomposition of both infections.</a:t>
            </a:r>
          </a:p>
          <a:p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E22ED-E3F9-4B6F-BD43-C77079FD6BCB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4921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The study showed the interest of using a national flood risk mapping for studying two waterborne infections.</a:t>
            </a:r>
          </a:p>
          <a:p>
            <a:r>
              <a:rPr lang="en-IE" dirty="0"/>
              <a:t>GLM results indicate that flood risk and case of infections possess a strong relationship.</a:t>
            </a:r>
          </a:p>
          <a:p>
            <a:r>
              <a:rPr lang="en-IE" dirty="0"/>
              <a:t>Rainfall, discharge and groundwater levels from the 2015-2016 flood event can be related to the unexpected number of infections reported during that period of 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Lags found from the Spearman’s rank correlation are in adequation with biological characteristics of both infections.</a:t>
            </a:r>
          </a:p>
          <a:p>
            <a:endParaRPr lang="en-I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E22ED-E3F9-4B6F-BD43-C77079FD6BCB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3415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Presentation of the two infections studied, along with their main characteristics. </a:t>
            </a:r>
          </a:p>
          <a:p>
            <a:r>
              <a:rPr lang="en-IE" dirty="0"/>
              <a:t>Two enteric diseases with different temporal patterns and a relatively similar spatial distribution (mainly rural). </a:t>
            </a:r>
          </a:p>
          <a:p>
            <a:r>
              <a:rPr lang="en-IE" dirty="0"/>
              <a:t>Most of the cases in Ireland can be related to waterborne pathways.</a:t>
            </a:r>
          </a:p>
          <a:p>
            <a:r>
              <a:rPr lang="en-IE" dirty="0"/>
              <a:t>Main question for the presentation, </a:t>
            </a:r>
            <a:r>
              <a:rPr lang="en-IE" b="1" dirty="0"/>
              <a:t>can we relate flood risk exposure and hydrometeorological extremes to cases of infections ?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E22ED-E3F9-4B6F-BD43-C77079FD6BCB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8734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noProof="0" dirty="0"/>
              <a:t>Ireland : Highest incidence rate of Cryptosporidiosis and VTEC in the European Union.</a:t>
            </a:r>
          </a:p>
          <a:p>
            <a:r>
              <a:rPr lang="en-IE" noProof="0" dirty="0"/>
              <a:t>Trends show a general increase of the incidence rate from 2008 to 2017, both for Cryptosporidiosis and VTEC.</a:t>
            </a:r>
          </a:p>
          <a:p>
            <a:r>
              <a:rPr lang="en-IE" noProof="0" dirty="0"/>
              <a:t>This increase is partly due to improved surveillance and laboratory protocol.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E22ED-E3F9-4B6F-BD43-C77079FD6BCB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3180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 cases of infections were </a:t>
            </a:r>
            <a:r>
              <a:rPr lang="en-GB" sz="1200" dirty="0">
                <a:solidFill>
                  <a:schemeClr val="tx2">
                    <a:lumMod val="75000"/>
                  </a:schemeClr>
                </a:solidFill>
              </a:rPr>
              <a:t>Irreversibly </a:t>
            </a:r>
            <a:r>
              <a:rPr lang="en-AU" dirty="0"/>
              <a:t>anonymised and </a:t>
            </a:r>
            <a:r>
              <a:rPr lang="en-GB" sz="1200" dirty="0">
                <a:solidFill>
                  <a:schemeClr val="tx2">
                    <a:lumMod val="75000"/>
                  </a:schemeClr>
                </a:solidFill>
              </a:rPr>
              <a:t>obtained from the Computerised Infectious Disease Reporting (CIDR) database.</a:t>
            </a:r>
          </a:p>
          <a:p>
            <a:r>
              <a:rPr lang="en-GB" sz="1200" dirty="0">
                <a:solidFill>
                  <a:schemeClr val="tx2">
                    <a:lumMod val="75000"/>
                  </a:schemeClr>
                </a:solidFill>
              </a:rPr>
              <a:t>Cases were </a:t>
            </a:r>
            <a:r>
              <a:rPr lang="en-AU" dirty="0"/>
              <a:t>linked to both CSO Electoral divisions (EDs) and Small area division –SAs) (smallest administrative unit existing in the Republic of Ireland). </a:t>
            </a:r>
          </a:p>
          <a:p>
            <a:r>
              <a:rPr lang="en-IE" dirty="0"/>
              <a:t>Only confirmed laboratory confirmed primary cases were reported for VTEC, whereas primary and secondary cases of infections were used for cryptosporidiosis.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E22ED-E3F9-4B6F-BD43-C77079FD6BCB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758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CFRAM maps : Developed within the framework of the Flood Directive 2007/60/CE</a:t>
            </a:r>
          </a:p>
          <a:p>
            <a:endParaRPr lang="en-GB" dirty="0"/>
          </a:p>
          <a:p>
            <a:r>
              <a:rPr lang="en-GB" dirty="0"/>
              <a:t>Flood risk maps: based on three flood scenarios linked with the occurrence probability of a flood event (return period – RP)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E22ED-E3F9-4B6F-BD43-C77079FD6BCB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9141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Presentation of the methodology used for assessing the relationship between flood risk exposure and cases of infection,.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E22ED-E3F9-4B6F-BD43-C77079FD6BCB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4070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Presentation of the number of Small Areas, administrative zoning used for the analysis, linked with a flood risk exposure.</a:t>
            </a:r>
          </a:p>
          <a:p>
            <a:r>
              <a:rPr lang="en-IE" dirty="0"/>
              <a:t>Around 32% of the national territory is exposed to a flood risk scenario according to the CFRAM mapping.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E22ED-E3F9-4B6F-BD43-C77079FD6BCB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2641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noProof="0" dirty="0"/>
              <a:t>Slightly higher percentages than the national exposure presented previously, apart from the presence of surface water (River/Lake).</a:t>
            </a:r>
          </a:p>
          <a:p>
            <a:r>
              <a:rPr lang="en-IE" noProof="0" dirty="0"/>
              <a:t>However, these results have to been statically analysed in order to assess the relationship between flood exposure and infections. </a:t>
            </a:r>
          </a:p>
          <a:p>
            <a:r>
              <a:rPr lang="en-IE" noProof="0" dirty="0"/>
              <a:t>The number of cases increase along with the return period of the event (larger flood extent).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E22ED-E3F9-4B6F-BD43-C77079FD6BCB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1916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Coastal exposure is only significant for cryptosporidiosis.</a:t>
            </a:r>
          </a:p>
          <a:p>
            <a:r>
              <a:rPr lang="en-GB" dirty="0"/>
              <a:t>Both infections are related to fluvial risk exposure and surface water presence.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E22ED-E3F9-4B6F-BD43-C77079FD6BCB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1446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1F32C-0ABB-4145-A679-00AEBF00F52C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06A48-4EB9-2C41-9849-9FDB674E928A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95" y="1372658"/>
            <a:ext cx="912240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FangSong" panose="020B0503020204020204" pitchFamily="49" charset="-122"/>
                <a:cs typeface="Aparajita" panose="020B0502040204020203" pitchFamily="18" charset="0"/>
              </a:rPr>
              <a:t>Climate Change, Flood Risk Prediction and Acute Gastrointestinal Infection in the Republic of Ireland, 2008-2017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47808" y="2553005"/>
            <a:ext cx="562575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i="1" u="sng" dirty="0">
                <a:solidFill>
                  <a:schemeClr val="bg1"/>
                </a:solidFill>
                <a:latin typeface="Open sans"/>
                <a:cs typeface="Open sans"/>
              </a:rPr>
              <a:t>Martin Boudou, </a:t>
            </a:r>
            <a:r>
              <a:rPr lang="en-US" sz="1200" b="1" i="1" dirty="0">
                <a:solidFill>
                  <a:schemeClr val="bg1"/>
                </a:solidFill>
                <a:latin typeface="Open sans"/>
                <a:cs typeface="Open sans"/>
              </a:rPr>
              <a:t>Eimear Cleary, Jean O'Dwyer, Patricia Garvey, Coilin ÓhAiseadha, Paul McKeown, </a:t>
            </a:r>
            <a:r>
              <a:rPr lang="en-IE" sz="1200" b="1" i="1" dirty="0">
                <a:solidFill>
                  <a:schemeClr val="bg1"/>
                </a:solidFill>
                <a:latin typeface="Open sans"/>
                <a:cs typeface="Open sans"/>
              </a:rPr>
              <a:t>Paul</a:t>
            </a:r>
            <a:r>
              <a:rPr lang="en-US" sz="1200" b="1" i="1" dirty="0">
                <a:solidFill>
                  <a:schemeClr val="bg1"/>
                </a:solidFill>
                <a:latin typeface="Open sans"/>
                <a:cs typeface="Open sans"/>
              </a:rPr>
              <a:t> Hynds</a:t>
            </a:r>
          </a:p>
        </p:txBody>
      </p:sp>
      <p:pic>
        <p:nvPicPr>
          <p:cNvPr id="6" name="Picture 5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8AC5084E-B2EC-4DAA-BBAF-3FD6BD947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37" y="3532478"/>
            <a:ext cx="2493513" cy="1188757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DD4EA3C9-7E25-4A4F-B501-DE7FC7D7AD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3773" r="71695" b="-1718"/>
          <a:stretch/>
        </p:blipFill>
        <p:spPr>
          <a:xfrm>
            <a:off x="21595" y="60776"/>
            <a:ext cx="1614198" cy="11696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9" t="75530"/>
          <a:stretch/>
        </p:blipFill>
        <p:spPr>
          <a:xfrm>
            <a:off x="7074948" y="4312974"/>
            <a:ext cx="2069052" cy="8305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E4BD50-63B7-44E1-B674-7BC6AD647D69}"/>
              </a:ext>
            </a:extLst>
          </p:cNvPr>
          <p:cNvSpPr txBox="1"/>
          <p:nvPr/>
        </p:nvSpPr>
        <p:spPr>
          <a:xfrm>
            <a:off x="264053" y="312706"/>
            <a:ext cx="8819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1BA1AE"/>
                </a:solidFill>
              </a:rPr>
              <a:t>Cases </a:t>
            </a:r>
            <a:r>
              <a:rPr lang="en-IE" sz="2000" b="1" dirty="0">
                <a:solidFill>
                  <a:srgbClr val="1BA1AE"/>
                </a:solidFill>
              </a:rPr>
              <a:t>of infection Vs flood extremes:</a:t>
            </a:r>
          </a:p>
          <a:p>
            <a:pPr algn="ctr"/>
            <a:r>
              <a:rPr lang="en-IE" sz="2000" b="1" dirty="0">
                <a:solidFill>
                  <a:srgbClr val="1BA1AE"/>
                </a:solidFill>
              </a:rPr>
              <a:t> the 2015-2016 flood event in the Shannon catchment area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C525D38E-F6CA-4CE9-A777-11253E573AA3}"/>
              </a:ext>
            </a:extLst>
          </p:cNvPr>
          <p:cNvSpPr txBox="1"/>
          <p:nvPr/>
        </p:nvSpPr>
        <p:spPr>
          <a:xfrm>
            <a:off x="101799" y="3101417"/>
            <a:ext cx="89499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IE" sz="1600" dirty="0">
                <a:solidFill>
                  <a:srgbClr val="002060"/>
                </a:solidFill>
              </a:rPr>
              <a:t>Remainders from the seasonal decomposition of VTEC and cryptosporidiosis monthly incidence reported their </a:t>
            </a:r>
            <a:r>
              <a:rPr lang="en-IE" sz="1600" b="1" dirty="0">
                <a:solidFill>
                  <a:srgbClr val="002060"/>
                </a:solidFill>
              </a:rPr>
              <a:t>highest value in April 2016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IE" sz="1600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IE" sz="1600" b="1" dirty="0">
                <a:solidFill>
                  <a:srgbClr val="002060"/>
                </a:solidFill>
              </a:rPr>
              <a:t>3-4 months after </a:t>
            </a:r>
            <a:r>
              <a:rPr lang="en-IE" sz="1600" dirty="0">
                <a:solidFill>
                  <a:srgbClr val="002060"/>
                </a:solidFill>
              </a:rPr>
              <a:t>one of the biggest flood events ever recorded in Ireland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IE" sz="1600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IE" sz="1600" b="1" dirty="0">
                <a:solidFill>
                  <a:srgbClr val="002060"/>
                </a:solidFill>
              </a:rPr>
              <a:t>56% of April 2016 cases </a:t>
            </a:r>
            <a:r>
              <a:rPr lang="en-IE" sz="1600" dirty="0">
                <a:solidFill>
                  <a:srgbClr val="002060"/>
                </a:solidFill>
              </a:rPr>
              <a:t>were recorded in a flood risk area 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IE" sz="1600" dirty="0">
              <a:solidFill>
                <a:srgbClr val="002060"/>
              </a:solidFill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3DE03DFC-BAFB-485C-81C7-28D9B91C5B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" t="24473" r="5521" b="7346"/>
          <a:stretch/>
        </p:blipFill>
        <p:spPr>
          <a:xfrm>
            <a:off x="796954" y="1395145"/>
            <a:ext cx="3617748" cy="1591920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441A929B-DD66-4039-B688-79A2AA3E38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" t="17732"/>
          <a:stretch/>
        </p:blipFill>
        <p:spPr>
          <a:xfrm>
            <a:off x="4829604" y="1386756"/>
            <a:ext cx="3617194" cy="1453048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1ADBFE57-FBFC-48A0-81FC-0CFF4B9BD339}"/>
              </a:ext>
            </a:extLst>
          </p:cNvPr>
          <p:cNvSpPr/>
          <p:nvPr/>
        </p:nvSpPr>
        <p:spPr>
          <a:xfrm>
            <a:off x="3120705" y="1395145"/>
            <a:ext cx="159390" cy="58465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1FFFAC9-4ADB-427F-994C-5DC74B323807}"/>
              </a:ext>
            </a:extLst>
          </p:cNvPr>
          <p:cNvSpPr/>
          <p:nvPr/>
        </p:nvSpPr>
        <p:spPr>
          <a:xfrm>
            <a:off x="7526324" y="1386756"/>
            <a:ext cx="159390" cy="8447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869898C1-CDD5-4AF3-8168-90B3BD6217C9}"/>
              </a:ext>
            </a:extLst>
          </p:cNvPr>
          <p:cNvSpPr txBox="1"/>
          <p:nvPr/>
        </p:nvSpPr>
        <p:spPr>
          <a:xfrm>
            <a:off x="4414702" y="911527"/>
            <a:ext cx="4572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Cryptosporidiosis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3B91C73D-838F-43CA-A495-ABDDDEC28A95}"/>
              </a:ext>
            </a:extLst>
          </p:cNvPr>
          <p:cNvCxnSpPr>
            <a:cxnSpLocks/>
          </p:cNvCxnSpPr>
          <p:nvPr/>
        </p:nvCxnSpPr>
        <p:spPr>
          <a:xfrm>
            <a:off x="4673799" y="1047188"/>
            <a:ext cx="0" cy="1865228"/>
          </a:xfrm>
          <a:prstGeom prst="line">
            <a:avLst/>
          </a:prstGeom>
          <a:ln w="19050">
            <a:solidFill>
              <a:srgbClr val="1BA1AE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6">
            <a:extLst>
              <a:ext uri="{FF2B5EF4-FFF2-40B4-BE49-F238E27FC236}">
                <a16:creationId xmlns:a16="http://schemas.microsoft.com/office/drawing/2014/main" id="{68D0855A-FFD7-4894-9B81-8C6535BA416F}"/>
              </a:ext>
            </a:extLst>
          </p:cNvPr>
          <p:cNvSpPr txBox="1"/>
          <p:nvPr/>
        </p:nvSpPr>
        <p:spPr>
          <a:xfrm>
            <a:off x="101799" y="949152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VTEC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2A90CCF-7EE2-4377-8189-A5D367FC959B}"/>
              </a:ext>
            </a:extLst>
          </p:cNvPr>
          <p:cNvSpPr/>
          <p:nvPr/>
        </p:nvSpPr>
        <p:spPr>
          <a:xfrm>
            <a:off x="0" y="-3098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1BEB71-45D7-4A76-B241-F1B0FBC09627}"/>
              </a:ext>
            </a:extLst>
          </p:cNvPr>
          <p:cNvSpPr/>
          <p:nvPr/>
        </p:nvSpPr>
        <p:spPr>
          <a:xfrm>
            <a:off x="1131456" y="-4523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Methods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DAE780A-C2BF-4534-A879-D59F6FA5309F}"/>
              </a:ext>
            </a:extLst>
          </p:cNvPr>
          <p:cNvSpPr/>
          <p:nvPr/>
        </p:nvSpPr>
        <p:spPr>
          <a:xfrm>
            <a:off x="2262912" y="-3416"/>
            <a:ext cx="1131456" cy="308183"/>
          </a:xfrm>
          <a:prstGeom prst="rect">
            <a:avLst/>
          </a:prstGeom>
          <a:gradFill flip="none" rotWithShape="1">
            <a:gsLst>
              <a:gs pos="0">
                <a:srgbClr val="1BA1AE">
                  <a:shade val="30000"/>
                  <a:satMod val="115000"/>
                </a:srgbClr>
              </a:gs>
              <a:gs pos="50000">
                <a:srgbClr val="1BA1AE">
                  <a:shade val="67500"/>
                  <a:satMod val="115000"/>
                </a:srgbClr>
              </a:gs>
              <a:gs pos="100000">
                <a:srgbClr val="1BA1A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/>
                </a:solidFill>
              </a:rPr>
              <a:t>Results</a:t>
            </a:r>
            <a:endParaRPr lang="en-IE" sz="1400" i="1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9336C0E-080B-461B-A2E9-2D1E136E70E5}"/>
              </a:ext>
            </a:extLst>
          </p:cNvPr>
          <p:cNvSpPr/>
          <p:nvPr/>
        </p:nvSpPr>
        <p:spPr>
          <a:xfrm>
            <a:off x="3394368" y="-3817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67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9B9BA6A5-931F-4B02-9A71-C06331B4D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4291" t="3408" r="3954" b="7253"/>
          <a:stretch/>
        </p:blipFill>
        <p:spPr>
          <a:xfrm>
            <a:off x="5362415" y="381297"/>
            <a:ext cx="3781586" cy="4762203"/>
          </a:xfrm>
          <a:prstGeom prst="rect">
            <a:avLst/>
          </a:prstGeom>
        </p:spPr>
      </p:pic>
      <p:pic>
        <p:nvPicPr>
          <p:cNvPr id="8" name="Image 7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14C3D1D7-1240-4206-9056-52F2263EDD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91" t="8224" r="65562" b="81011"/>
          <a:stretch/>
        </p:blipFill>
        <p:spPr>
          <a:xfrm>
            <a:off x="3861707" y="4296542"/>
            <a:ext cx="1620819" cy="7485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3B047C-4C0F-4109-B88C-CD81EA6385B4}"/>
              </a:ext>
            </a:extLst>
          </p:cNvPr>
          <p:cNvSpPr/>
          <p:nvPr/>
        </p:nvSpPr>
        <p:spPr>
          <a:xfrm>
            <a:off x="5300420" y="644812"/>
            <a:ext cx="1464590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C525D38E-F6CA-4CE9-A777-11253E573AA3}"/>
              </a:ext>
            </a:extLst>
          </p:cNvPr>
          <p:cNvSpPr txBox="1"/>
          <p:nvPr/>
        </p:nvSpPr>
        <p:spPr>
          <a:xfrm>
            <a:off x="57874" y="1556586"/>
            <a:ext cx="59748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IE" sz="1600" dirty="0">
                <a:solidFill>
                  <a:srgbClr val="002060"/>
                </a:solidFill>
              </a:rPr>
              <a:t>Data extracted for </a:t>
            </a:r>
            <a:r>
              <a:rPr lang="en-IE" sz="1600" b="1" dirty="0">
                <a:solidFill>
                  <a:srgbClr val="002060"/>
                </a:solidFill>
              </a:rPr>
              <a:t>rainfall, discharge </a:t>
            </a:r>
            <a:r>
              <a:rPr lang="en-IE" sz="1600" dirty="0">
                <a:solidFill>
                  <a:srgbClr val="002060"/>
                </a:solidFill>
              </a:rPr>
              <a:t>and </a:t>
            </a:r>
            <a:r>
              <a:rPr lang="en-IE" sz="1600" b="1" dirty="0">
                <a:solidFill>
                  <a:srgbClr val="002060"/>
                </a:solidFill>
              </a:rPr>
              <a:t>groundwater level 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IE" sz="1600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IE" sz="1600" dirty="0">
                <a:solidFill>
                  <a:srgbClr val="002060"/>
                </a:solidFill>
              </a:rPr>
              <a:t>Stations selected according to the data duration and geographic location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IE" sz="1600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IE" sz="1600" dirty="0">
                <a:solidFill>
                  <a:srgbClr val="002060"/>
                </a:solidFill>
              </a:rPr>
              <a:t>Assessment of the correlation : </a:t>
            </a:r>
            <a:r>
              <a:rPr lang="en-IE" sz="1600" b="1" dirty="0">
                <a:solidFill>
                  <a:srgbClr val="002060"/>
                </a:solidFill>
              </a:rPr>
              <a:t>Spearman’s Rank Correlation matrices 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IE" sz="1600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IE" sz="1600" dirty="0">
                <a:solidFill>
                  <a:srgbClr val="002060"/>
                </a:solidFill>
              </a:rPr>
              <a:t>Study period: </a:t>
            </a:r>
            <a:r>
              <a:rPr lang="en-IE" sz="1600" b="1" dirty="0">
                <a:solidFill>
                  <a:srgbClr val="002060"/>
                </a:solidFill>
              </a:rPr>
              <a:t>October 2015 to May 2016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E4BD50-63B7-44E1-B674-7BC6AD647D69}"/>
              </a:ext>
            </a:extLst>
          </p:cNvPr>
          <p:cNvSpPr txBox="1"/>
          <p:nvPr/>
        </p:nvSpPr>
        <p:spPr>
          <a:xfrm>
            <a:off x="-322066" y="589012"/>
            <a:ext cx="8819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1BA1AE"/>
                </a:solidFill>
              </a:rPr>
              <a:t>Cases </a:t>
            </a:r>
            <a:r>
              <a:rPr lang="en-IE" sz="2000" b="1" dirty="0">
                <a:solidFill>
                  <a:srgbClr val="1BA1AE"/>
                </a:solidFill>
              </a:rPr>
              <a:t>of infection Vs flood extremes:</a:t>
            </a:r>
          </a:p>
          <a:p>
            <a:pPr algn="ctr"/>
            <a:r>
              <a:rPr lang="en-IE" sz="2000" b="1" dirty="0">
                <a:solidFill>
                  <a:srgbClr val="1BA1AE"/>
                </a:solidFill>
              </a:rPr>
              <a:t>Presentation of the Shannon catchment area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6503E0-5CA0-4CA4-9908-715581BC7496}"/>
              </a:ext>
            </a:extLst>
          </p:cNvPr>
          <p:cNvSpPr/>
          <p:nvPr/>
        </p:nvSpPr>
        <p:spPr>
          <a:xfrm>
            <a:off x="0" y="-3098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24C0A0-54A6-4D99-8427-58FA83695416}"/>
              </a:ext>
            </a:extLst>
          </p:cNvPr>
          <p:cNvSpPr/>
          <p:nvPr/>
        </p:nvSpPr>
        <p:spPr>
          <a:xfrm>
            <a:off x="1131456" y="-4523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Methods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DD75A5-D6BB-45AC-A8B8-4E2E5AD6017F}"/>
              </a:ext>
            </a:extLst>
          </p:cNvPr>
          <p:cNvSpPr/>
          <p:nvPr/>
        </p:nvSpPr>
        <p:spPr>
          <a:xfrm>
            <a:off x="2262912" y="-3416"/>
            <a:ext cx="1131456" cy="308183"/>
          </a:xfrm>
          <a:prstGeom prst="rect">
            <a:avLst/>
          </a:prstGeom>
          <a:gradFill flip="none" rotWithShape="1">
            <a:gsLst>
              <a:gs pos="0">
                <a:srgbClr val="1BA1AE">
                  <a:shade val="30000"/>
                  <a:satMod val="115000"/>
                </a:srgbClr>
              </a:gs>
              <a:gs pos="50000">
                <a:srgbClr val="1BA1AE">
                  <a:shade val="67500"/>
                  <a:satMod val="115000"/>
                </a:srgbClr>
              </a:gs>
              <a:gs pos="100000">
                <a:srgbClr val="1BA1A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/>
                </a:solidFill>
              </a:rPr>
              <a:t>Results</a:t>
            </a:r>
            <a:endParaRPr lang="en-IE" sz="1400" i="1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003CA9-B40C-47F6-B98F-9C71978147A7}"/>
              </a:ext>
            </a:extLst>
          </p:cNvPr>
          <p:cNvSpPr/>
          <p:nvPr/>
        </p:nvSpPr>
        <p:spPr>
          <a:xfrm>
            <a:off x="3394368" y="-3817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BA814E-147C-4E1F-A9B2-831A925CB908}"/>
              </a:ext>
            </a:extLst>
          </p:cNvPr>
          <p:cNvSpPr/>
          <p:nvPr/>
        </p:nvSpPr>
        <p:spPr>
          <a:xfrm>
            <a:off x="8899071" y="213180"/>
            <a:ext cx="244929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9DC4F5-7348-4A6F-B5BD-7906C8AE3E5C}"/>
              </a:ext>
            </a:extLst>
          </p:cNvPr>
          <p:cNvSpPr/>
          <p:nvPr/>
        </p:nvSpPr>
        <p:spPr>
          <a:xfrm>
            <a:off x="8469649" y="-4523"/>
            <a:ext cx="244929" cy="7719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93556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D66680E4-DFEC-4BAD-803D-84BB52B4D8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46" r="34233"/>
          <a:stretch/>
        </p:blipFill>
        <p:spPr>
          <a:xfrm>
            <a:off x="-13904" y="1162551"/>
            <a:ext cx="4507420" cy="394186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2F0D4ED-29CC-4B8B-A4B0-5848C3721D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30" t="-1" r="34142" b="33"/>
          <a:stretch/>
        </p:blipFill>
        <p:spPr>
          <a:xfrm>
            <a:off x="4463018" y="900589"/>
            <a:ext cx="4680981" cy="41821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E4BD50-63B7-44E1-B674-7BC6AD647D69}"/>
              </a:ext>
            </a:extLst>
          </p:cNvPr>
          <p:cNvSpPr txBox="1"/>
          <p:nvPr/>
        </p:nvSpPr>
        <p:spPr>
          <a:xfrm>
            <a:off x="1266546" y="326893"/>
            <a:ext cx="7268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>
                <a:solidFill>
                  <a:srgbClr val="1BA1AE"/>
                </a:solidFill>
              </a:rPr>
              <a:t>Spearman’s rank correlation – Shannon Lower catchment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F3F12310-6C8F-4215-8A28-9F17A963BDA8}"/>
              </a:ext>
            </a:extLst>
          </p:cNvPr>
          <p:cNvCxnSpPr>
            <a:cxnSpLocks/>
          </p:cNvCxnSpPr>
          <p:nvPr/>
        </p:nvCxnSpPr>
        <p:spPr>
          <a:xfrm>
            <a:off x="4414702" y="723467"/>
            <a:ext cx="0" cy="4374953"/>
          </a:xfrm>
          <a:prstGeom prst="line">
            <a:avLst/>
          </a:prstGeom>
          <a:ln w="12700">
            <a:solidFill>
              <a:srgbClr val="1BA1AE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6">
            <a:extLst>
              <a:ext uri="{FF2B5EF4-FFF2-40B4-BE49-F238E27FC236}">
                <a16:creationId xmlns:a16="http://schemas.microsoft.com/office/drawing/2014/main" id="{F62A3E42-05AA-4176-90F6-703A1D65753A}"/>
              </a:ext>
            </a:extLst>
          </p:cNvPr>
          <p:cNvSpPr txBox="1"/>
          <p:nvPr/>
        </p:nvSpPr>
        <p:spPr>
          <a:xfrm>
            <a:off x="4393117" y="725328"/>
            <a:ext cx="4750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Cryptosporidiosis</a:t>
            </a:r>
          </a:p>
        </p:txBody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3491C1BF-A7AE-48E2-8D32-39CDEF8D4283}"/>
              </a:ext>
            </a:extLst>
          </p:cNvPr>
          <p:cNvSpPr txBox="1"/>
          <p:nvPr/>
        </p:nvSpPr>
        <p:spPr>
          <a:xfrm>
            <a:off x="-3682" y="789306"/>
            <a:ext cx="4396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VTEC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1C34388-28E8-40A1-BE96-EDC08614E52C}"/>
              </a:ext>
            </a:extLst>
          </p:cNvPr>
          <p:cNvSpPr txBox="1"/>
          <p:nvPr/>
        </p:nvSpPr>
        <p:spPr>
          <a:xfrm>
            <a:off x="13146" y="1097083"/>
            <a:ext cx="37755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1BA1AE"/>
              </a:buClr>
            </a:pPr>
            <a:r>
              <a:rPr lang="en-IE" sz="1400" dirty="0">
                <a:solidFill>
                  <a:srgbClr val="002060"/>
                </a:solidFill>
              </a:rPr>
              <a:t>Highest significant positive correlations (Rho):</a:t>
            </a:r>
          </a:p>
          <a:p>
            <a:pPr algn="ctr">
              <a:buClr>
                <a:srgbClr val="1BA1AE"/>
              </a:buClr>
            </a:pPr>
            <a:endParaRPr lang="en-IE" sz="1400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IE" sz="1400" b="1" dirty="0">
                <a:solidFill>
                  <a:srgbClr val="002060"/>
                </a:solidFill>
              </a:rPr>
              <a:t>Weeks 5, 6</a:t>
            </a:r>
            <a:r>
              <a:rPr lang="en-IE" sz="1400" dirty="0">
                <a:solidFill>
                  <a:srgbClr val="002060"/>
                </a:solidFill>
              </a:rPr>
              <a:t> (rainfall)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IE" sz="1400" b="1" dirty="0">
                <a:solidFill>
                  <a:srgbClr val="002060"/>
                </a:solidFill>
              </a:rPr>
              <a:t>Weeks</a:t>
            </a:r>
            <a:r>
              <a:rPr lang="en-IE" sz="1400" dirty="0">
                <a:solidFill>
                  <a:srgbClr val="002060"/>
                </a:solidFill>
              </a:rPr>
              <a:t> </a:t>
            </a:r>
            <a:r>
              <a:rPr lang="en-IE" sz="1400" b="1" dirty="0">
                <a:solidFill>
                  <a:srgbClr val="002060"/>
                </a:solidFill>
              </a:rPr>
              <a:t>18 and 4</a:t>
            </a:r>
            <a:r>
              <a:rPr lang="en-IE" sz="1400" dirty="0">
                <a:solidFill>
                  <a:srgbClr val="002060"/>
                </a:solidFill>
              </a:rPr>
              <a:t> (surface water)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IE" sz="1400" b="1" dirty="0">
                <a:solidFill>
                  <a:srgbClr val="002060"/>
                </a:solidFill>
              </a:rPr>
              <a:t>Weeks 4 and 5 </a:t>
            </a:r>
            <a:r>
              <a:rPr lang="en-IE" sz="1400" dirty="0">
                <a:solidFill>
                  <a:srgbClr val="002060"/>
                </a:solidFill>
              </a:rPr>
              <a:t>(groundwater)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IE" sz="1400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IE" sz="1400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IE" sz="1400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IE" sz="1400" dirty="0">
              <a:solidFill>
                <a:srgbClr val="002060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5F14857-32CD-4DFD-BDF6-7BEACF6CCB58}"/>
              </a:ext>
            </a:extLst>
          </p:cNvPr>
          <p:cNvSpPr txBox="1"/>
          <p:nvPr/>
        </p:nvSpPr>
        <p:spPr>
          <a:xfrm>
            <a:off x="4436281" y="1033105"/>
            <a:ext cx="36367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BA1AE"/>
              </a:buClr>
            </a:pPr>
            <a:r>
              <a:rPr lang="en-IE" sz="1400" dirty="0">
                <a:solidFill>
                  <a:srgbClr val="002060"/>
                </a:solidFill>
              </a:rPr>
              <a:t>Highest significant positive correlation (Rho):</a:t>
            </a:r>
          </a:p>
          <a:p>
            <a:pPr>
              <a:buClr>
                <a:srgbClr val="1BA1AE"/>
              </a:buClr>
            </a:pPr>
            <a:endParaRPr lang="en-IE" sz="1400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IE" sz="1400" b="1" dirty="0">
                <a:solidFill>
                  <a:srgbClr val="002060"/>
                </a:solidFill>
              </a:rPr>
              <a:t>Weeks 20, 21</a:t>
            </a:r>
            <a:r>
              <a:rPr lang="en-IE" sz="1400" dirty="0">
                <a:solidFill>
                  <a:srgbClr val="002060"/>
                </a:solidFill>
              </a:rPr>
              <a:t> (rainfall)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IE" sz="1400" b="1" dirty="0">
                <a:solidFill>
                  <a:srgbClr val="002060"/>
                </a:solidFill>
              </a:rPr>
              <a:t>Weeks</a:t>
            </a:r>
            <a:r>
              <a:rPr lang="en-IE" sz="1400" dirty="0">
                <a:solidFill>
                  <a:srgbClr val="002060"/>
                </a:solidFill>
              </a:rPr>
              <a:t> </a:t>
            </a:r>
            <a:r>
              <a:rPr lang="en-IE" sz="1400" b="1" dirty="0">
                <a:solidFill>
                  <a:srgbClr val="002060"/>
                </a:solidFill>
              </a:rPr>
              <a:t>15, 17</a:t>
            </a:r>
            <a:r>
              <a:rPr lang="en-IE" sz="1400" dirty="0">
                <a:solidFill>
                  <a:srgbClr val="002060"/>
                </a:solidFill>
              </a:rPr>
              <a:t> (surface water)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IE" sz="1400" b="1" dirty="0">
                <a:solidFill>
                  <a:srgbClr val="002060"/>
                </a:solidFill>
              </a:rPr>
              <a:t>Weeks 15, 18 </a:t>
            </a:r>
            <a:r>
              <a:rPr lang="en-IE" sz="1400" dirty="0">
                <a:solidFill>
                  <a:srgbClr val="002060"/>
                </a:solidFill>
              </a:rPr>
              <a:t>(groundwater)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IE" sz="1400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IE" sz="1400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IE" sz="1400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IE" sz="1400" dirty="0">
              <a:solidFill>
                <a:srgbClr val="002060"/>
              </a:solidFill>
            </a:endParaRPr>
          </a:p>
        </p:txBody>
      </p:sp>
      <p:pic>
        <p:nvPicPr>
          <p:cNvPr id="36" name="Image 35" descr="Une image contenant texte&#10;&#10;Description générée automatiquement">
            <a:extLst>
              <a:ext uri="{FF2B5EF4-FFF2-40B4-BE49-F238E27FC236}">
                <a16:creationId xmlns:a16="http://schemas.microsoft.com/office/drawing/2014/main" id="{AAA5CB55-AEED-4E3B-AFC9-9619804448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945" t="19239" r="21131" b="22174"/>
          <a:stretch/>
        </p:blipFill>
        <p:spPr>
          <a:xfrm>
            <a:off x="4566302" y="2456077"/>
            <a:ext cx="668637" cy="1347133"/>
          </a:xfrm>
          <a:prstGeom prst="rect">
            <a:avLst/>
          </a:prstGeom>
        </p:spPr>
      </p:pic>
      <p:pic>
        <p:nvPicPr>
          <p:cNvPr id="37" name="Image 36" descr="Une image contenant texte&#10;&#10;Description générée automatiquement">
            <a:extLst>
              <a:ext uri="{FF2B5EF4-FFF2-40B4-BE49-F238E27FC236}">
                <a16:creationId xmlns:a16="http://schemas.microsoft.com/office/drawing/2014/main" id="{11C5AD4E-5943-47B7-AAEE-A4F3E876B9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945" t="19239" r="21131" b="22174"/>
          <a:stretch/>
        </p:blipFill>
        <p:spPr>
          <a:xfrm>
            <a:off x="118442" y="2503989"/>
            <a:ext cx="668637" cy="1347133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AC3856C8-758F-4236-AC82-8D83207DE244}"/>
              </a:ext>
            </a:extLst>
          </p:cNvPr>
          <p:cNvSpPr/>
          <p:nvPr/>
        </p:nvSpPr>
        <p:spPr>
          <a:xfrm>
            <a:off x="0" y="-3098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E8015D3-3B7F-47F8-9059-A0CAED58893D}"/>
              </a:ext>
            </a:extLst>
          </p:cNvPr>
          <p:cNvSpPr/>
          <p:nvPr/>
        </p:nvSpPr>
        <p:spPr>
          <a:xfrm>
            <a:off x="1131456" y="-4523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Methods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60F3966-52E4-49AB-BF5B-474B94EE00FE}"/>
              </a:ext>
            </a:extLst>
          </p:cNvPr>
          <p:cNvSpPr/>
          <p:nvPr/>
        </p:nvSpPr>
        <p:spPr>
          <a:xfrm>
            <a:off x="2262912" y="-3416"/>
            <a:ext cx="1131456" cy="308183"/>
          </a:xfrm>
          <a:prstGeom prst="rect">
            <a:avLst/>
          </a:prstGeom>
          <a:gradFill flip="none" rotWithShape="1">
            <a:gsLst>
              <a:gs pos="0">
                <a:srgbClr val="1BA1AE">
                  <a:shade val="30000"/>
                  <a:satMod val="115000"/>
                </a:srgbClr>
              </a:gs>
              <a:gs pos="50000">
                <a:srgbClr val="1BA1AE">
                  <a:shade val="67500"/>
                  <a:satMod val="115000"/>
                </a:srgbClr>
              </a:gs>
              <a:gs pos="100000">
                <a:srgbClr val="1BA1A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/>
                </a:solidFill>
              </a:rPr>
              <a:t>Results</a:t>
            </a:r>
            <a:endParaRPr lang="en-IE" sz="1400" i="1" dirty="0">
              <a:solidFill>
                <a:schemeClr val="bg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97958F5-718B-4441-A991-EFBA7EC377E5}"/>
              </a:ext>
            </a:extLst>
          </p:cNvPr>
          <p:cNvSpPr/>
          <p:nvPr/>
        </p:nvSpPr>
        <p:spPr>
          <a:xfrm>
            <a:off x="3394368" y="-3817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8116AA-56F4-4BCB-A39D-0D1D61A3758C}"/>
              </a:ext>
            </a:extLst>
          </p:cNvPr>
          <p:cNvSpPr/>
          <p:nvPr/>
        </p:nvSpPr>
        <p:spPr>
          <a:xfrm>
            <a:off x="6021145" y="4839309"/>
            <a:ext cx="127221" cy="143123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7BA891-BB4D-43F7-9D29-8AB7E7A88A73}"/>
              </a:ext>
            </a:extLst>
          </p:cNvPr>
          <p:cNvSpPr/>
          <p:nvPr/>
        </p:nvSpPr>
        <p:spPr>
          <a:xfrm>
            <a:off x="5888859" y="4839308"/>
            <a:ext cx="127221" cy="143123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2FC183-010B-4B63-807F-C47702421638}"/>
              </a:ext>
            </a:extLst>
          </p:cNvPr>
          <p:cNvSpPr/>
          <p:nvPr/>
        </p:nvSpPr>
        <p:spPr>
          <a:xfrm>
            <a:off x="6745873" y="4696186"/>
            <a:ext cx="127221" cy="143123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B5F4D6-F3ED-4E24-A486-EC79C092F178}"/>
              </a:ext>
            </a:extLst>
          </p:cNvPr>
          <p:cNvSpPr/>
          <p:nvPr/>
        </p:nvSpPr>
        <p:spPr>
          <a:xfrm>
            <a:off x="6452312" y="4704978"/>
            <a:ext cx="127221" cy="143123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0C98D5-A2ED-4EB3-8B29-FF0C52454494}"/>
              </a:ext>
            </a:extLst>
          </p:cNvPr>
          <p:cNvSpPr/>
          <p:nvPr/>
        </p:nvSpPr>
        <p:spPr>
          <a:xfrm>
            <a:off x="6745873" y="4568983"/>
            <a:ext cx="127221" cy="143123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53C01F-3B64-4391-BE78-9791B031FA43}"/>
              </a:ext>
            </a:extLst>
          </p:cNvPr>
          <p:cNvSpPr/>
          <p:nvPr/>
        </p:nvSpPr>
        <p:spPr>
          <a:xfrm>
            <a:off x="6312893" y="4573503"/>
            <a:ext cx="127221" cy="143123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9478DF-6748-470A-B1D5-9989F2ABD5DB}"/>
              </a:ext>
            </a:extLst>
          </p:cNvPr>
          <p:cNvSpPr/>
          <p:nvPr/>
        </p:nvSpPr>
        <p:spPr>
          <a:xfrm>
            <a:off x="3577284" y="4888837"/>
            <a:ext cx="127221" cy="143123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5A6196-D07B-4C64-A85C-623952DB8CE7}"/>
              </a:ext>
            </a:extLst>
          </p:cNvPr>
          <p:cNvSpPr/>
          <p:nvPr/>
        </p:nvSpPr>
        <p:spPr>
          <a:xfrm>
            <a:off x="3440049" y="4888836"/>
            <a:ext cx="127221" cy="143123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E7E966B-DB6E-4B87-BA2F-3889DBBF4BE7}"/>
              </a:ext>
            </a:extLst>
          </p:cNvPr>
          <p:cNvSpPr/>
          <p:nvPr/>
        </p:nvSpPr>
        <p:spPr>
          <a:xfrm>
            <a:off x="1816808" y="4745714"/>
            <a:ext cx="127221" cy="143123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356766-4B63-4DB5-9C42-B2648B7382D3}"/>
              </a:ext>
            </a:extLst>
          </p:cNvPr>
          <p:cNvSpPr/>
          <p:nvPr/>
        </p:nvSpPr>
        <p:spPr>
          <a:xfrm>
            <a:off x="3712750" y="4744243"/>
            <a:ext cx="127221" cy="143123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CE11AF-1301-47E6-82C6-3A6A017A3367}"/>
              </a:ext>
            </a:extLst>
          </p:cNvPr>
          <p:cNvSpPr/>
          <p:nvPr/>
        </p:nvSpPr>
        <p:spPr>
          <a:xfrm>
            <a:off x="3714855" y="4616311"/>
            <a:ext cx="127221" cy="143123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A078025-D952-414F-BAFC-79EA04EEDFBC}"/>
              </a:ext>
            </a:extLst>
          </p:cNvPr>
          <p:cNvSpPr/>
          <p:nvPr/>
        </p:nvSpPr>
        <p:spPr>
          <a:xfrm>
            <a:off x="3853259" y="4614960"/>
            <a:ext cx="127221" cy="143123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06758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D7E1BFDA-870E-4B3F-923B-B4092DCF67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52" t="1" r="34985" b="-1382"/>
          <a:stretch/>
        </p:blipFill>
        <p:spPr>
          <a:xfrm>
            <a:off x="20973" y="1214999"/>
            <a:ext cx="4352232" cy="392511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B224569-3D9B-49CE-A346-374F87D719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2106" r="21602" b="-1"/>
          <a:stretch/>
        </p:blipFill>
        <p:spPr>
          <a:xfrm>
            <a:off x="4476796" y="523355"/>
            <a:ext cx="4557579" cy="45514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E4BD50-63B7-44E1-B674-7BC6AD647D69}"/>
              </a:ext>
            </a:extLst>
          </p:cNvPr>
          <p:cNvSpPr txBox="1"/>
          <p:nvPr/>
        </p:nvSpPr>
        <p:spPr>
          <a:xfrm>
            <a:off x="67050" y="311063"/>
            <a:ext cx="8819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>
                <a:solidFill>
                  <a:srgbClr val="1BA1AE"/>
                </a:solidFill>
              </a:rPr>
              <a:t>Spearman’s rank correlation – Shannon Upper catchment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9783B13D-3D7F-4513-84F8-DEB310568F91}"/>
              </a:ext>
            </a:extLst>
          </p:cNvPr>
          <p:cNvSpPr txBox="1"/>
          <p:nvPr/>
        </p:nvSpPr>
        <p:spPr>
          <a:xfrm>
            <a:off x="4444204" y="707285"/>
            <a:ext cx="4699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Cryptosporidiosis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EE7D0D91-7D5E-43A5-9BB1-EC1603BBA643}"/>
              </a:ext>
            </a:extLst>
          </p:cNvPr>
          <p:cNvSpPr txBox="1"/>
          <p:nvPr/>
        </p:nvSpPr>
        <p:spPr>
          <a:xfrm>
            <a:off x="51580" y="733320"/>
            <a:ext cx="4408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VTEC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B33E352-9119-4280-8926-BAA2044FF4B4}"/>
              </a:ext>
            </a:extLst>
          </p:cNvPr>
          <p:cNvSpPr txBox="1"/>
          <p:nvPr/>
        </p:nvSpPr>
        <p:spPr>
          <a:xfrm>
            <a:off x="20973" y="1041097"/>
            <a:ext cx="37755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1BA1AE"/>
              </a:buClr>
            </a:pPr>
            <a:r>
              <a:rPr lang="en-IE" sz="1400" dirty="0">
                <a:solidFill>
                  <a:srgbClr val="002060"/>
                </a:solidFill>
              </a:rPr>
              <a:t>Highest significant positive correlations (Rho):</a:t>
            </a:r>
          </a:p>
          <a:p>
            <a:pPr algn="ctr">
              <a:buClr>
                <a:srgbClr val="1BA1AE"/>
              </a:buClr>
            </a:pPr>
            <a:endParaRPr lang="en-IE" sz="1400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IE" sz="1400" b="1" dirty="0">
                <a:solidFill>
                  <a:srgbClr val="002060"/>
                </a:solidFill>
              </a:rPr>
              <a:t>Weeks 19, 4</a:t>
            </a:r>
            <a:r>
              <a:rPr lang="en-IE" sz="1400" dirty="0">
                <a:solidFill>
                  <a:srgbClr val="002060"/>
                </a:solidFill>
              </a:rPr>
              <a:t> (rainfall)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IE" sz="1400" b="1" dirty="0">
                <a:solidFill>
                  <a:srgbClr val="002060"/>
                </a:solidFill>
              </a:rPr>
              <a:t>Weeks</a:t>
            </a:r>
            <a:r>
              <a:rPr lang="en-IE" sz="1400" dirty="0">
                <a:solidFill>
                  <a:srgbClr val="002060"/>
                </a:solidFill>
              </a:rPr>
              <a:t> </a:t>
            </a:r>
            <a:r>
              <a:rPr lang="en-IE" sz="1400" b="1" dirty="0">
                <a:solidFill>
                  <a:srgbClr val="002060"/>
                </a:solidFill>
              </a:rPr>
              <a:t>3 and 5</a:t>
            </a:r>
            <a:r>
              <a:rPr lang="en-IE" sz="1400" dirty="0">
                <a:solidFill>
                  <a:srgbClr val="002060"/>
                </a:solidFill>
              </a:rPr>
              <a:t> (surface water)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IE" sz="1400" b="1" dirty="0">
                <a:solidFill>
                  <a:srgbClr val="002060"/>
                </a:solidFill>
              </a:rPr>
              <a:t>Weeks 4 and 3 </a:t>
            </a:r>
            <a:r>
              <a:rPr lang="en-IE" sz="1400" dirty="0">
                <a:solidFill>
                  <a:srgbClr val="002060"/>
                </a:solidFill>
              </a:rPr>
              <a:t>(groundwater)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IE" sz="1400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IE" sz="1400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IE" sz="1400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IE" sz="1400" dirty="0">
              <a:solidFill>
                <a:srgbClr val="002060"/>
              </a:solidFill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F3F12310-6C8F-4215-8A28-9F17A963BDA8}"/>
              </a:ext>
            </a:extLst>
          </p:cNvPr>
          <p:cNvCxnSpPr>
            <a:cxnSpLocks/>
          </p:cNvCxnSpPr>
          <p:nvPr/>
        </p:nvCxnSpPr>
        <p:spPr>
          <a:xfrm>
            <a:off x="4444203" y="733320"/>
            <a:ext cx="0" cy="4406793"/>
          </a:xfrm>
          <a:prstGeom prst="line">
            <a:avLst/>
          </a:prstGeom>
          <a:ln w="12700">
            <a:solidFill>
              <a:srgbClr val="1BA1AE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D8090F73-7698-422D-9A03-12898B3A0428}"/>
              </a:ext>
            </a:extLst>
          </p:cNvPr>
          <p:cNvSpPr txBox="1"/>
          <p:nvPr/>
        </p:nvSpPr>
        <p:spPr>
          <a:xfrm>
            <a:off x="4444203" y="1037209"/>
            <a:ext cx="36367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BA1AE"/>
              </a:buClr>
            </a:pPr>
            <a:r>
              <a:rPr lang="en-IE" sz="1400" dirty="0">
                <a:solidFill>
                  <a:srgbClr val="002060"/>
                </a:solidFill>
              </a:rPr>
              <a:t>Highest significant positive correlation (Rho):</a:t>
            </a:r>
          </a:p>
          <a:p>
            <a:pPr>
              <a:buClr>
                <a:srgbClr val="1BA1AE"/>
              </a:buClr>
            </a:pPr>
            <a:endParaRPr lang="en-IE" sz="1400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IE" sz="1400" b="1" dirty="0">
                <a:solidFill>
                  <a:srgbClr val="002060"/>
                </a:solidFill>
              </a:rPr>
              <a:t>Weeks 21, 10</a:t>
            </a:r>
            <a:r>
              <a:rPr lang="en-IE" sz="1400" dirty="0">
                <a:solidFill>
                  <a:srgbClr val="002060"/>
                </a:solidFill>
              </a:rPr>
              <a:t> (rainfall)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IE" sz="1400" b="1" dirty="0">
                <a:solidFill>
                  <a:srgbClr val="002060"/>
                </a:solidFill>
              </a:rPr>
              <a:t>Weeks</a:t>
            </a:r>
            <a:r>
              <a:rPr lang="en-IE" sz="1400" dirty="0">
                <a:solidFill>
                  <a:srgbClr val="002060"/>
                </a:solidFill>
              </a:rPr>
              <a:t> </a:t>
            </a:r>
            <a:r>
              <a:rPr lang="en-IE" sz="1400" b="1" dirty="0">
                <a:solidFill>
                  <a:srgbClr val="002060"/>
                </a:solidFill>
              </a:rPr>
              <a:t>20, 15</a:t>
            </a:r>
            <a:r>
              <a:rPr lang="en-IE" sz="1400" dirty="0">
                <a:solidFill>
                  <a:srgbClr val="002060"/>
                </a:solidFill>
              </a:rPr>
              <a:t> (surface water)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IE" sz="1400" b="1" dirty="0">
                <a:solidFill>
                  <a:srgbClr val="002060"/>
                </a:solidFill>
              </a:rPr>
              <a:t>Weeks 15, 20 </a:t>
            </a:r>
            <a:r>
              <a:rPr lang="en-IE" sz="1400" dirty="0">
                <a:solidFill>
                  <a:srgbClr val="002060"/>
                </a:solidFill>
              </a:rPr>
              <a:t>(groundwater)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IE" sz="1400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IE" sz="1400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IE" sz="1400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IE" sz="1400" dirty="0">
              <a:solidFill>
                <a:srgbClr val="002060"/>
              </a:solidFill>
            </a:endParaRPr>
          </a:p>
        </p:txBody>
      </p:sp>
      <p:pic>
        <p:nvPicPr>
          <p:cNvPr id="35" name="Image 3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383CD28-CBE7-4EF0-893A-711A1D2BC9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945" t="19239" r="21131" b="22174"/>
          <a:stretch/>
        </p:blipFill>
        <p:spPr>
          <a:xfrm>
            <a:off x="4566302" y="2456077"/>
            <a:ext cx="668637" cy="1347133"/>
          </a:xfrm>
          <a:prstGeom prst="rect">
            <a:avLst/>
          </a:prstGeom>
        </p:spPr>
      </p:pic>
      <p:pic>
        <p:nvPicPr>
          <p:cNvPr id="36" name="Image 35" descr="Une image contenant texte&#10;&#10;Description générée automatiquement">
            <a:extLst>
              <a:ext uri="{FF2B5EF4-FFF2-40B4-BE49-F238E27FC236}">
                <a16:creationId xmlns:a16="http://schemas.microsoft.com/office/drawing/2014/main" id="{5ECBBE4D-8F14-44E0-BFD5-72CA71EFFA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945" t="19239" r="21131" b="22174"/>
          <a:stretch/>
        </p:blipFill>
        <p:spPr>
          <a:xfrm>
            <a:off x="118442" y="2503989"/>
            <a:ext cx="668637" cy="1347133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C79A5F7-DB6F-423B-939F-42C297333BF2}"/>
              </a:ext>
            </a:extLst>
          </p:cNvPr>
          <p:cNvSpPr/>
          <p:nvPr/>
        </p:nvSpPr>
        <p:spPr>
          <a:xfrm>
            <a:off x="0" y="-3098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111CAF0-E5D8-4138-AE4B-B89A1F83BF0D}"/>
              </a:ext>
            </a:extLst>
          </p:cNvPr>
          <p:cNvSpPr/>
          <p:nvPr/>
        </p:nvSpPr>
        <p:spPr>
          <a:xfrm>
            <a:off x="1131456" y="-4523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Methods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C59580E-C4A7-405F-89C9-2083600C8C32}"/>
              </a:ext>
            </a:extLst>
          </p:cNvPr>
          <p:cNvSpPr/>
          <p:nvPr/>
        </p:nvSpPr>
        <p:spPr>
          <a:xfrm>
            <a:off x="2262912" y="-3416"/>
            <a:ext cx="1131456" cy="308183"/>
          </a:xfrm>
          <a:prstGeom prst="rect">
            <a:avLst/>
          </a:prstGeom>
          <a:gradFill flip="none" rotWithShape="1">
            <a:gsLst>
              <a:gs pos="0">
                <a:srgbClr val="1BA1AE">
                  <a:shade val="30000"/>
                  <a:satMod val="115000"/>
                </a:srgbClr>
              </a:gs>
              <a:gs pos="50000">
                <a:srgbClr val="1BA1AE">
                  <a:shade val="67500"/>
                  <a:satMod val="115000"/>
                </a:srgbClr>
              </a:gs>
              <a:gs pos="100000">
                <a:srgbClr val="1BA1A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/>
                </a:solidFill>
              </a:rPr>
              <a:t>Results</a:t>
            </a:r>
            <a:endParaRPr lang="en-IE" sz="1400" i="1" dirty="0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A603FB5-C8BC-4C8C-8E24-7DF415FE902B}"/>
              </a:ext>
            </a:extLst>
          </p:cNvPr>
          <p:cNvSpPr/>
          <p:nvPr/>
        </p:nvSpPr>
        <p:spPr>
          <a:xfrm>
            <a:off x="3394368" y="-3817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2C32C4-EBA1-4480-989B-BB0A1C8DB896}"/>
              </a:ext>
            </a:extLst>
          </p:cNvPr>
          <p:cNvSpPr/>
          <p:nvPr/>
        </p:nvSpPr>
        <p:spPr>
          <a:xfrm>
            <a:off x="1693028" y="4859836"/>
            <a:ext cx="127221" cy="143123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5C0B3B-BA10-4A33-A83E-06CF1CDAE991}"/>
              </a:ext>
            </a:extLst>
          </p:cNvPr>
          <p:cNvSpPr/>
          <p:nvPr/>
        </p:nvSpPr>
        <p:spPr>
          <a:xfrm>
            <a:off x="3805235" y="4729181"/>
            <a:ext cx="127221" cy="143123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8D63CB-A461-4F45-A147-069E9817BA35}"/>
              </a:ext>
            </a:extLst>
          </p:cNvPr>
          <p:cNvSpPr/>
          <p:nvPr/>
        </p:nvSpPr>
        <p:spPr>
          <a:xfrm>
            <a:off x="3533512" y="4733337"/>
            <a:ext cx="127221" cy="143123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3EAB65-7EDB-47EF-8877-9D42F3086931}"/>
              </a:ext>
            </a:extLst>
          </p:cNvPr>
          <p:cNvSpPr/>
          <p:nvPr/>
        </p:nvSpPr>
        <p:spPr>
          <a:xfrm>
            <a:off x="3669288" y="4869113"/>
            <a:ext cx="127221" cy="143123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FAB9F67-E12B-4949-BC2D-FAC705135674}"/>
              </a:ext>
            </a:extLst>
          </p:cNvPr>
          <p:cNvSpPr/>
          <p:nvPr/>
        </p:nvSpPr>
        <p:spPr>
          <a:xfrm>
            <a:off x="3673529" y="4593957"/>
            <a:ext cx="127221" cy="143123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3B4D7F2-8730-4F20-8295-6659A8DCE0C7}"/>
              </a:ext>
            </a:extLst>
          </p:cNvPr>
          <p:cNvSpPr/>
          <p:nvPr/>
        </p:nvSpPr>
        <p:spPr>
          <a:xfrm>
            <a:off x="3800750" y="4589461"/>
            <a:ext cx="127221" cy="143123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757B48-98E0-48E3-9D61-8BDE12EBCA6E}"/>
              </a:ext>
            </a:extLst>
          </p:cNvPr>
          <p:cNvSpPr/>
          <p:nvPr/>
        </p:nvSpPr>
        <p:spPr>
          <a:xfrm>
            <a:off x="5887074" y="4876460"/>
            <a:ext cx="127221" cy="143123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E859416-51E3-475C-988F-F94FAA1F12E9}"/>
              </a:ext>
            </a:extLst>
          </p:cNvPr>
          <p:cNvSpPr/>
          <p:nvPr/>
        </p:nvSpPr>
        <p:spPr>
          <a:xfrm>
            <a:off x="7444824" y="4869113"/>
            <a:ext cx="127221" cy="143123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9E32769-117F-4CC9-B291-62D788D7D42D}"/>
              </a:ext>
            </a:extLst>
          </p:cNvPr>
          <p:cNvSpPr/>
          <p:nvPr/>
        </p:nvSpPr>
        <p:spPr>
          <a:xfrm>
            <a:off x="6022857" y="4729180"/>
            <a:ext cx="127221" cy="143123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A36B8A9-AD7D-49AD-8924-79708D822BFE}"/>
              </a:ext>
            </a:extLst>
          </p:cNvPr>
          <p:cNvSpPr/>
          <p:nvPr/>
        </p:nvSpPr>
        <p:spPr>
          <a:xfrm>
            <a:off x="6733840" y="4733337"/>
            <a:ext cx="127221" cy="143123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C3C90E-2783-4577-B07F-0E2394A35818}"/>
              </a:ext>
            </a:extLst>
          </p:cNvPr>
          <p:cNvSpPr/>
          <p:nvPr/>
        </p:nvSpPr>
        <p:spPr>
          <a:xfrm>
            <a:off x="6730491" y="4593957"/>
            <a:ext cx="127221" cy="143123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586D6A2-822B-442A-8A60-2586EB6736FF}"/>
              </a:ext>
            </a:extLst>
          </p:cNvPr>
          <p:cNvSpPr/>
          <p:nvPr/>
        </p:nvSpPr>
        <p:spPr>
          <a:xfrm>
            <a:off x="6022856" y="4586058"/>
            <a:ext cx="127221" cy="143123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4376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FEFA1C3-9AF3-418F-A180-17A42D9DE8F3}"/>
              </a:ext>
            </a:extLst>
          </p:cNvPr>
          <p:cNvSpPr txBox="1"/>
          <p:nvPr/>
        </p:nvSpPr>
        <p:spPr>
          <a:xfrm>
            <a:off x="0" y="319190"/>
            <a:ext cx="934317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solidFill>
                  <a:srgbClr val="1BA1AE"/>
                </a:solidFill>
                <a:latin typeface="Open sans"/>
                <a:cs typeface="Open sans"/>
              </a:rPr>
              <a:t>Discussion &amp; Conclusion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206311-2D70-41BA-8ACE-BC1A2BC973BA}"/>
              </a:ext>
            </a:extLst>
          </p:cNvPr>
          <p:cNvSpPr txBox="1"/>
          <p:nvPr/>
        </p:nvSpPr>
        <p:spPr>
          <a:xfrm>
            <a:off x="-46176" y="678924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Flood risk mapping (CFRAM) for a human health study on infections </a:t>
            </a:r>
            <a:r>
              <a:rPr lang="en-US" sz="1600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driven by environmental factors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063A5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Results from GLM analyses : </a:t>
            </a:r>
            <a:r>
              <a:rPr lang="en-US" sz="1600" b="1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strong link between flood risk, surface water exposure and infections</a:t>
            </a:r>
          </a:p>
          <a:p>
            <a:pPr>
              <a:buClr>
                <a:srgbClr val="1BA1AE"/>
              </a:buClr>
            </a:pPr>
            <a:endParaRPr lang="en-US" sz="1600" dirty="0">
              <a:solidFill>
                <a:srgbClr val="063A5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Will </a:t>
            </a:r>
            <a:r>
              <a:rPr lang="en-US" sz="1600" b="1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contribute to predictive modelling </a:t>
            </a:r>
            <a:r>
              <a:rPr lang="en-US" sz="1600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of enteric infections in the Republic of Ireland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063A5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Case study on the 2015 – 2016 flood events: </a:t>
            </a:r>
            <a:r>
              <a:rPr lang="en-US" sz="1600" b="1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correlation between environmental variables and cases of infection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US" sz="1600" b="1" dirty="0">
              <a:solidFill>
                <a:srgbClr val="1BA1AE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Varying distributed lag periods: mostly around </a:t>
            </a:r>
            <a:r>
              <a:rPr lang="en-US" sz="1600" b="1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3-5 weeks for VTEC, 15-20 weeks for cryptosporidiosis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US" sz="1600" b="1" dirty="0">
              <a:solidFill>
                <a:srgbClr val="063A5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Contribute to a better </a:t>
            </a:r>
            <a:r>
              <a:rPr lang="en-US" sz="1600" b="1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understanding of the pathways and temporal features of both infections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US" sz="1600" b="1" dirty="0">
              <a:solidFill>
                <a:srgbClr val="063A5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Modelling prospective with climate change projections</a:t>
            </a:r>
            <a:r>
              <a:rPr lang="en-US" sz="1600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(increase of number and severity</a:t>
            </a:r>
          </a:p>
          <a:p>
            <a:pPr>
              <a:buClr>
                <a:srgbClr val="1BA1AE"/>
              </a:buClr>
            </a:pPr>
            <a:r>
              <a:rPr lang="en-US" sz="1600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of heavy rainfall events in the Republic of Ireland) </a:t>
            </a:r>
            <a:endParaRPr lang="en-US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451F3D-4E44-4E90-8EB6-5A64CA07C173}"/>
              </a:ext>
            </a:extLst>
          </p:cNvPr>
          <p:cNvSpPr/>
          <p:nvPr/>
        </p:nvSpPr>
        <p:spPr>
          <a:xfrm>
            <a:off x="0" y="-3098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07DADC-1F91-4058-B538-672AA0424FED}"/>
              </a:ext>
            </a:extLst>
          </p:cNvPr>
          <p:cNvSpPr/>
          <p:nvPr/>
        </p:nvSpPr>
        <p:spPr>
          <a:xfrm>
            <a:off x="1131456" y="-4523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Methods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472465-E813-48C3-96F1-DDA6CF5FB6C2}"/>
              </a:ext>
            </a:extLst>
          </p:cNvPr>
          <p:cNvSpPr/>
          <p:nvPr/>
        </p:nvSpPr>
        <p:spPr>
          <a:xfrm>
            <a:off x="2262912" y="-3416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Results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B3FBE1-94E4-4069-B0FD-3B34C08D5053}"/>
              </a:ext>
            </a:extLst>
          </p:cNvPr>
          <p:cNvSpPr/>
          <p:nvPr/>
        </p:nvSpPr>
        <p:spPr>
          <a:xfrm>
            <a:off x="3394368" y="-3817"/>
            <a:ext cx="1131456" cy="308183"/>
          </a:xfrm>
          <a:prstGeom prst="rect">
            <a:avLst/>
          </a:prstGeom>
          <a:gradFill flip="none" rotWithShape="1">
            <a:gsLst>
              <a:gs pos="0">
                <a:srgbClr val="1BA1AE">
                  <a:shade val="30000"/>
                  <a:satMod val="115000"/>
                </a:srgbClr>
              </a:gs>
              <a:gs pos="50000">
                <a:srgbClr val="1BA1AE">
                  <a:shade val="67500"/>
                  <a:satMod val="115000"/>
                </a:srgbClr>
              </a:gs>
              <a:gs pos="100000">
                <a:srgbClr val="1BA1A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/>
                </a:solidFill>
              </a:rPr>
              <a:t>Conclusion</a:t>
            </a:r>
            <a:endParaRPr lang="en-IE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63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B91B27E-7021-4530-AD3B-2C02A30C4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92" y="1402069"/>
            <a:ext cx="1876425" cy="1266825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DD4EA3C9-7E25-4A4F-B501-DE7FC7D7AD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3773" r="71695" b="-1718"/>
          <a:stretch/>
        </p:blipFill>
        <p:spPr>
          <a:xfrm>
            <a:off x="3323562" y="1402069"/>
            <a:ext cx="1614198" cy="1169681"/>
          </a:xfrm>
          <a:prstGeom prst="rect">
            <a:avLst/>
          </a:prstGeom>
        </p:spPr>
      </p:pic>
      <p:pic>
        <p:nvPicPr>
          <p:cNvPr id="6" name="Picture 5" descr="A picture containing flower, bird&#10;&#10;Description automatically generated">
            <a:extLst>
              <a:ext uri="{FF2B5EF4-FFF2-40B4-BE49-F238E27FC236}">
                <a16:creationId xmlns:a16="http://schemas.microsoft.com/office/drawing/2014/main" id="{D1C2FB64-2C4B-4EF1-B137-A467AB8CF3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427" b="38679"/>
          <a:stretch/>
        </p:blipFill>
        <p:spPr>
          <a:xfrm>
            <a:off x="5468587" y="1713296"/>
            <a:ext cx="3069021" cy="702644"/>
          </a:xfrm>
          <a:prstGeom prst="rect">
            <a:avLst/>
          </a:prstGeom>
        </p:spPr>
      </p:pic>
      <p:pic>
        <p:nvPicPr>
          <p:cNvPr id="9" name="Picture 8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5E715EB9-71C2-48EB-9DD9-3C3EF32E4A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060" y="3532478"/>
            <a:ext cx="2493513" cy="118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31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092095A5-0B23-4DF7-89AB-9FD0097DD3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9" t="75530"/>
          <a:stretch/>
        </p:blipFill>
        <p:spPr>
          <a:xfrm>
            <a:off x="7074948" y="4312974"/>
            <a:ext cx="2069052" cy="83052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5E19257-649F-4A3E-BB88-B20F4B48DE56}"/>
              </a:ext>
            </a:extLst>
          </p:cNvPr>
          <p:cNvSpPr txBox="1"/>
          <p:nvPr/>
        </p:nvSpPr>
        <p:spPr>
          <a:xfrm>
            <a:off x="1589376" y="363156"/>
            <a:ext cx="6485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1BA1AE"/>
                </a:solidFill>
              </a:rPr>
              <a:t>Verotoxigenic </a:t>
            </a:r>
            <a:r>
              <a:rPr lang="fr-FR" sz="2000" b="1" i="1" dirty="0">
                <a:solidFill>
                  <a:srgbClr val="1BA1AE"/>
                </a:solidFill>
              </a:rPr>
              <a:t>E. Coli </a:t>
            </a:r>
            <a:r>
              <a:rPr lang="fr-FR" sz="2000" b="1" dirty="0">
                <a:solidFill>
                  <a:srgbClr val="1BA1AE"/>
                </a:solidFill>
              </a:rPr>
              <a:t>(VTEC) </a:t>
            </a:r>
            <a:r>
              <a:rPr lang="en-IE" sz="2000" b="1" dirty="0">
                <a:solidFill>
                  <a:srgbClr val="1BA1AE"/>
                </a:solidFill>
              </a:rPr>
              <a:t>Enteritis</a:t>
            </a:r>
            <a:r>
              <a:rPr lang="fr-FR" sz="2000" b="1" dirty="0">
                <a:solidFill>
                  <a:srgbClr val="1BA1AE"/>
                </a:solidFill>
              </a:rPr>
              <a:t> and </a:t>
            </a:r>
            <a:r>
              <a:rPr lang="en-US" sz="2000" b="1" dirty="0">
                <a:solidFill>
                  <a:srgbClr val="1BA1AE"/>
                </a:solidFill>
              </a:rPr>
              <a:t>Cryptosporidiosis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C05C96-A72F-4B1D-BAFE-8D345A2CDF81}"/>
              </a:ext>
            </a:extLst>
          </p:cNvPr>
          <p:cNvSpPr txBox="1"/>
          <p:nvPr/>
        </p:nvSpPr>
        <p:spPr>
          <a:xfrm>
            <a:off x="0" y="895309"/>
            <a:ext cx="457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Verotoxigenic </a:t>
            </a:r>
            <a:r>
              <a:rPr lang="en-US" sz="1600" b="1" i="1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Escherichia coli </a:t>
            </a:r>
            <a:r>
              <a:rPr lang="en-US" sz="1600" b="1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(VTEC)</a:t>
            </a:r>
          </a:p>
          <a:p>
            <a:pPr algn="ctr"/>
            <a:endParaRPr lang="en-US" sz="1600" b="1" dirty="0">
              <a:solidFill>
                <a:srgbClr val="063A5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Zoonotic bacterium 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Produces verotoxins resulting in human disease 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Symptoms range from diarrhea to haemolytic uraemic syndrome (HUS)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C05C96-A72F-4B1D-BAFE-8D345A2CDF81}"/>
              </a:ext>
            </a:extLst>
          </p:cNvPr>
          <p:cNvSpPr txBox="1"/>
          <p:nvPr/>
        </p:nvSpPr>
        <p:spPr>
          <a:xfrm>
            <a:off x="4644248" y="916288"/>
            <a:ext cx="45110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Cryptosporidium</a:t>
            </a:r>
          </a:p>
          <a:p>
            <a:pPr algn="ctr"/>
            <a:endParaRPr lang="en-US" sz="1600" b="1" dirty="0">
              <a:solidFill>
                <a:srgbClr val="063A5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Zoonotic, waterborne parasite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Causes cryptosporidiosis 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Can trigger large outbreaks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090B4F6-B63F-44CD-8C35-88D7EE2425DD}"/>
              </a:ext>
            </a:extLst>
          </p:cNvPr>
          <p:cNvSpPr txBox="1"/>
          <p:nvPr/>
        </p:nvSpPr>
        <p:spPr>
          <a:xfrm>
            <a:off x="903317" y="2771014"/>
            <a:ext cx="7426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1600" dirty="0">
                <a:solidFill>
                  <a:srgbClr val="063A59"/>
                </a:solidFill>
              </a:rPr>
              <a:t>Frequently occur in rural areas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1600" dirty="0">
                <a:solidFill>
                  <a:srgbClr val="063A59"/>
                </a:solidFill>
              </a:rPr>
              <a:t>Peaks in late Summer (VTEC) and Spring (Cryptosporidiosis)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1600" dirty="0">
                <a:solidFill>
                  <a:srgbClr val="063A59"/>
                </a:solidFill>
              </a:rPr>
              <a:t>Similar transmission pathways – mainly waterborne in the Republic of Ireland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1600" dirty="0">
                <a:solidFill>
                  <a:srgbClr val="063A59"/>
                </a:solidFill>
              </a:rPr>
              <a:t>Primary transmission by consumption or exposure to contaminated water</a:t>
            </a: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2322F1AE-DEF0-4DAB-A4BC-455DD866DDD9}"/>
              </a:ext>
            </a:extLst>
          </p:cNvPr>
          <p:cNvSpPr/>
          <p:nvPr/>
        </p:nvSpPr>
        <p:spPr>
          <a:xfrm>
            <a:off x="662181" y="4131127"/>
            <a:ext cx="689429" cy="399142"/>
          </a:xfrm>
          <a:prstGeom prst="rightArrow">
            <a:avLst/>
          </a:prstGeom>
          <a:solidFill>
            <a:srgbClr val="1BA1A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D0B12B9-EE5D-426B-A5D2-8B1C5C14B671}"/>
              </a:ext>
            </a:extLst>
          </p:cNvPr>
          <p:cNvSpPr txBox="1"/>
          <p:nvPr/>
        </p:nvSpPr>
        <p:spPr>
          <a:xfrm>
            <a:off x="1351610" y="4109704"/>
            <a:ext cx="6977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rgbClr val="1BA1AE"/>
                </a:solidFill>
              </a:rPr>
              <a:t>What</a:t>
            </a:r>
            <a:r>
              <a:rPr lang="fr-FR" b="1" dirty="0">
                <a:solidFill>
                  <a:srgbClr val="1BA1AE"/>
                </a:solidFill>
              </a:rPr>
              <a:t> </a:t>
            </a:r>
            <a:r>
              <a:rPr lang="en-US" b="1" dirty="0">
                <a:solidFill>
                  <a:srgbClr val="1BA1AE"/>
                </a:solidFill>
              </a:rPr>
              <a:t>is</a:t>
            </a:r>
            <a:r>
              <a:rPr lang="fr-FR" b="1" dirty="0">
                <a:solidFill>
                  <a:srgbClr val="1BA1AE"/>
                </a:solidFill>
              </a:rPr>
              <a:t> the </a:t>
            </a:r>
            <a:r>
              <a:rPr lang="en-IE" b="1" dirty="0">
                <a:solidFill>
                  <a:srgbClr val="1BA1AE"/>
                </a:solidFill>
              </a:rPr>
              <a:t>link between flood risk exposure, hydrometeorological extremes and infections 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13BF3B7-ACFA-45A6-B0BB-CA613D1B77B1}"/>
              </a:ext>
            </a:extLst>
          </p:cNvPr>
          <p:cNvCxnSpPr>
            <a:cxnSpLocks/>
          </p:cNvCxnSpPr>
          <p:nvPr/>
        </p:nvCxnSpPr>
        <p:spPr>
          <a:xfrm>
            <a:off x="4525824" y="882000"/>
            <a:ext cx="0" cy="2027957"/>
          </a:xfrm>
          <a:prstGeom prst="line">
            <a:avLst/>
          </a:prstGeom>
          <a:ln w="19050">
            <a:solidFill>
              <a:srgbClr val="1BA1AE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BCA3DED-1975-4A6B-B656-4C81CDDA9786}"/>
              </a:ext>
            </a:extLst>
          </p:cNvPr>
          <p:cNvSpPr/>
          <p:nvPr/>
        </p:nvSpPr>
        <p:spPr>
          <a:xfrm>
            <a:off x="0" y="-3098"/>
            <a:ext cx="1131456" cy="308183"/>
          </a:xfrm>
          <a:prstGeom prst="rect">
            <a:avLst/>
          </a:prstGeom>
          <a:gradFill flip="none" rotWithShape="1">
            <a:gsLst>
              <a:gs pos="0">
                <a:srgbClr val="1BA1AE">
                  <a:shade val="30000"/>
                  <a:satMod val="115000"/>
                </a:srgbClr>
              </a:gs>
              <a:gs pos="50000">
                <a:srgbClr val="1BA1AE">
                  <a:shade val="67500"/>
                  <a:satMod val="115000"/>
                </a:srgbClr>
              </a:gs>
              <a:gs pos="100000">
                <a:srgbClr val="1BA1AE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/>
                </a:solidFill>
              </a:rPr>
              <a:t>Introduction</a:t>
            </a:r>
            <a:endParaRPr lang="en-IE" sz="1400" i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52AD9B-1F61-494D-B054-94091F7ABC75}"/>
              </a:ext>
            </a:extLst>
          </p:cNvPr>
          <p:cNvSpPr/>
          <p:nvPr/>
        </p:nvSpPr>
        <p:spPr>
          <a:xfrm>
            <a:off x="1131456" y="-4523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Methods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B2310B-B751-47F2-8330-71D37D9D5C2B}"/>
              </a:ext>
            </a:extLst>
          </p:cNvPr>
          <p:cNvSpPr/>
          <p:nvPr/>
        </p:nvSpPr>
        <p:spPr>
          <a:xfrm>
            <a:off x="2262912" y="-3416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Results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D38375-BD6A-44DF-A4FA-2980771FDD24}"/>
              </a:ext>
            </a:extLst>
          </p:cNvPr>
          <p:cNvSpPr/>
          <p:nvPr/>
        </p:nvSpPr>
        <p:spPr>
          <a:xfrm>
            <a:off x="3394368" y="-3817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205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D7B5B4DB-BCAC-4DF8-8367-1D250E6ECB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4837008"/>
              </p:ext>
            </p:extLst>
          </p:nvPr>
        </p:nvGraphicFramePr>
        <p:xfrm>
          <a:off x="0" y="959609"/>
          <a:ext cx="9144000" cy="4183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E40C75E2-C3C0-47E1-A424-0D1627A22DA1}"/>
              </a:ext>
            </a:extLst>
          </p:cNvPr>
          <p:cNvSpPr txBox="1"/>
          <p:nvPr/>
        </p:nvSpPr>
        <p:spPr>
          <a:xfrm>
            <a:off x="1603513" y="458367"/>
            <a:ext cx="6698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1BA1AE"/>
                </a:solidFill>
              </a:rPr>
              <a:t>Incidence rate of VTEC and </a:t>
            </a:r>
            <a:r>
              <a:rPr lang="en-IE" sz="2000" b="1" dirty="0">
                <a:solidFill>
                  <a:srgbClr val="1BA1AE"/>
                </a:solidFill>
              </a:rPr>
              <a:t>Cryptosporidiosis</a:t>
            </a:r>
            <a:r>
              <a:rPr lang="fr-FR" sz="2000" b="1" dirty="0">
                <a:solidFill>
                  <a:srgbClr val="1BA1AE"/>
                </a:solidFill>
              </a:rPr>
              <a:t> in the EU, 2016 </a:t>
            </a:r>
            <a:endParaRPr lang="en-IE" sz="2000" b="1" dirty="0">
              <a:solidFill>
                <a:srgbClr val="1BA1AE"/>
              </a:solidFill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A06FE9B-BD4D-41B7-8D16-958EE51DC3F5}"/>
              </a:ext>
            </a:extLst>
          </p:cNvPr>
          <p:cNvSpPr txBox="1"/>
          <p:nvPr/>
        </p:nvSpPr>
        <p:spPr>
          <a:xfrm rot="16200000">
            <a:off x="-335782" y="2422978"/>
            <a:ext cx="1383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Incidence rate </a:t>
            </a:r>
          </a:p>
          <a:p>
            <a:pPr algn="ctr"/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 per 100 000)</a:t>
            </a:r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81061-0F0A-4936-8E38-43EA3AD814FF}"/>
              </a:ext>
            </a:extLst>
          </p:cNvPr>
          <p:cNvSpPr/>
          <p:nvPr/>
        </p:nvSpPr>
        <p:spPr>
          <a:xfrm>
            <a:off x="0" y="-3098"/>
            <a:ext cx="1131456" cy="308183"/>
          </a:xfrm>
          <a:prstGeom prst="rect">
            <a:avLst/>
          </a:prstGeom>
          <a:gradFill flip="none" rotWithShape="1">
            <a:gsLst>
              <a:gs pos="0">
                <a:srgbClr val="1BA1AE">
                  <a:shade val="30000"/>
                  <a:satMod val="115000"/>
                </a:srgbClr>
              </a:gs>
              <a:gs pos="50000">
                <a:srgbClr val="1BA1AE">
                  <a:shade val="67500"/>
                  <a:satMod val="115000"/>
                </a:srgbClr>
              </a:gs>
              <a:gs pos="100000">
                <a:srgbClr val="1BA1AE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/>
                </a:solidFill>
              </a:rPr>
              <a:t>Introduction</a:t>
            </a:r>
            <a:endParaRPr lang="en-IE" sz="1400" i="1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AA7C16-1009-4216-B961-4BD9631B0B2C}"/>
              </a:ext>
            </a:extLst>
          </p:cNvPr>
          <p:cNvSpPr/>
          <p:nvPr/>
        </p:nvSpPr>
        <p:spPr>
          <a:xfrm>
            <a:off x="1131456" y="-4523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Methods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0EDBC7-336A-459E-9649-BFA795D3375F}"/>
              </a:ext>
            </a:extLst>
          </p:cNvPr>
          <p:cNvSpPr/>
          <p:nvPr/>
        </p:nvSpPr>
        <p:spPr>
          <a:xfrm>
            <a:off x="2262912" y="-3416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Results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69EE80-B1A5-47C2-A9B1-0B388B31F1A5}"/>
              </a:ext>
            </a:extLst>
          </p:cNvPr>
          <p:cNvSpPr/>
          <p:nvPr/>
        </p:nvSpPr>
        <p:spPr>
          <a:xfrm>
            <a:off x="3394368" y="-3817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25868340-8BF5-4DDC-86E9-945A096510C3}"/>
              </a:ext>
            </a:extLst>
          </p:cNvPr>
          <p:cNvSpPr txBox="1"/>
          <p:nvPr/>
        </p:nvSpPr>
        <p:spPr>
          <a:xfrm>
            <a:off x="5248972" y="4948841"/>
            <a:ext cx="58351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Source : ECDC Annual report 2016</a:t>
            </a:r>
            <a:endParaRPr lang="en-GB" sz="1050" b="1" i="1" dirty="0"/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13186844-D14D-4E56-B404-E6EEA802E7E7}"/>
              </a:ext>
            </a:extLst>
          </p:cNvPr>
          <p:cNvSpPr txBox="1"/>
          <p:nvPr/>
        </p:nvSpPr>
        <p:spPr>
          <a:xfrm>
            <a:off x="3960096" y="4866501"/>
            <a:ext cx="1383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Country</a:t>
            </a:r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749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6666" y="-8415"/>
            <a:ext cx="9143999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solidFill>
                  <a:srgbClr val="1BA1AE"/>
                </a:solidFill>
                <a:latin typeface="Open sans"/>
                <a:cs typeface="Open sans"/>
              </a:rPr>
              <a:t>Confirmed Enteric Infection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F0F8BA-F55E-4E9C-9D85-1C9B6E20B1C4}"/>
              </a:ext>
            </a:extLst>
          </p:cNvPr>
          <p:cNvSpPr txBox="1"/>
          <p:nvPr/>
        </p:nvSpPr>
        <p:spPr>
          <a:xfrm>
            <a:off x="-42531" y="3659528"/>
            <a:ext cx="9356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tx2">
                    <a:lumMod val="75000"/>
                  </a:schemeClr>
                </a:solidFill>
              </a:rPr>
              <a:t>Cases geographically referenced to</a:t>
            </a:r>
            <a:r>
              <a:rPr lang="en-GB" sz="1600" b="1" dirty="0">
                <a:solidFill>
                  <a:schemeClr val="tx2">
                    <a:lumMod val="75000"/>
                  </a:schemeClr>
                </a:solidFill>
              </a:rPr>
              <a:t> 3,409 </a:t>
            </a:r>
            <a:r>
              <a:rPr lang="en-GB" sz="1600" dirty="0">
                <a:solidFill>
                  <a:schemeClr val="tx2">
                    <a:lumMod val="75000"/>
                  </a:schemeClr>
                </a:solidFill>
              </a:rPr>
              <a:t>CSO </a:t>
            </a:r>
            <a:r>
              <a:rPr lang="en-GB" sz="1600" b="1" dirty="0">
                <a:solidFill>
                  <a:schemeClr val="tx2">
                    <a:lumMod val="75000"/>
                  </a:schemeClr>
                </a:solidFill>
              </a:rPr>
              <a:t>Electoral Divisions </a:t>
            </a:r>
            <a:r>
              <a:rPr lang="en-GB" sz="1600" dirty="0">
                <a:solidFill>
                  <a:schemeClr val="tx2">
                    <a:lumMod val="75000"/>
                  </a:schemeClr>
                </a:solidFill>
              </a:rPr>
              <a:t>(EDs) and </a:t>
            </a:r>
            <a:r>
              <a:rPr lang="en-GB" sz="1600" b="1" dirty="0">
                <a:solidFill>
                  <a:schemeClr val="tx2">
                    <a:lumMod val="75000"/>
                  </a:schemeClr>
                </a:solidFill>
              </a:rPr>
              <a:t>4,991 Small Areas</a:t>
            </a:r>
            <a:r>
              <a:rPr lang="en-GB" sz="1600" dirty="0">
                <a:solidFill>
                  <a:schemeClr val="tx2">
                    <a:lumMod val="75000"/>
                  </a:schemeClr>
                </a:solidFill>
              </a:rPr>
              <a:t> (18,488 SAs)</a:t>
            </a:r>
            <a:endParaRPr lang="en-US" sz="1600" i="1" dirty="0">
              <a:solidFill>
                <a:srgbClr val="C00000"/>
              </a:solidFill>
              <a:latin typeface="+mj-lt"/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US" sz="1600" i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A10FD0B-1A87-49EF-B67A-BDDF991556FB}"/>
              </a:ext>
            </a:extLst>
          </p:cNvPr>
          <p:cNvSpPr txBox="1"/>
          <p:nvPr/>
        </p:nvSpPr>
        <p:spPr>
          <a:xfrm>
            <a:off x="21569" y="455130"/>
            <a:ext cx="457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Verotoxigenic </a:t>
            </a:r>
            <a:r>
              <a:rPr lang="en-US" sz="1600" b="1" i="1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Escherichia coli </a:t>
            </a:r>
            <a:r>
              <a:rPr lang="en-US" sz="1600" b="1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(VTEC)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60AFF5D-20FB-4E48-BFBE-67F994A9E5E7}"/>
              </a:ext>
            </a:extLst>
          </p:cNvPr>
          <p:cNvSpPr txBox="1"/>
          <p:nvPr/>
        </p:nvSpPr>
        <p:spPr>
          <a:xfrm>
            <a:off x="4787504" y="2527339"/>
            <a:ext cx="4221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tx2">
                    <a:lumMod val="75000"/>
                  </a:schemeClr>
                </a:solidFill>
              </a:rPr>
              <a:t>Laboratory-confirmed cases: </a:t>
            </a:r>
            <a:r>
              <a:rPr lang="en-GB" sz="1600" b="1" dirty="0">
                <a:solidFill>
                  <a:schemeClr val="tx2">
                    <a:lumMod val="75000"/>
                  </a:schemeClr>
                </a:solidFill>
              </a:rPr>
              <a:t>4509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b="1" dirty="0">
              <a:solidFill>
                <a:schemeClr val="tx2">
                  <a:lumMod val="7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tx2">
                    <a:lumMod val="7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Between</a:t>
            </a:r>
            <a:r>
              <a:rPr lang="en-GB" sz="1600" b="1" dirty="0">
                <a:solidFill>
                  <a:schemeClr val="tx2">
                    <a:lumMod val="7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01/01/2008 and 31/12/2017</a:t>
            </a:r>
            <a:endParaRPr lang="en-US" sz="1600" b="1" dirty="0">
              <a:solidFill>
                <a:srgbClr val="063A5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3017B576-E2CB-4CC5-80D5-9BE6C064C4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6447"/>
          <a:stretch/>
        </p:blipFill>
        <p:spPr>
          <a:xfrm>
            <a:off x="1170468" y="860724"/>
            <a:ext cx="2346712" cy="14821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7554CB-1F29-4393-8473-42C143884501}"/>
              </a:ext>
            </a:extLst>
          </p:cNvPr>
          <p:cNvSpPr/>
          <p:nvPr/>
        </p:nvSpPr>
        <p:spPr>
          <a:xfrm>
            <a:off x="5816211" y="423541"/>
            <a:ext cx="16190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63A59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Cryptosporidium</a:t>
            </a:r>
            <a:endParaRPr lang="en-IE" sz="1600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9613BD56-8784-4EE1-B7D7-9B29C38ECC9F}"/>
              </a:ext>
            </a:extLst>
          </p:cNvPr>
          <p:cNvSpPr txBox="1"/>
          <p:nvPr/>
        </p:nvSpPr>
        <p:spPr>
          <a:xfrm>
            <a:off x="449510" y="2487551"/>
            <a:ext cx="4008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tx2">
                    <a:lumMod val="75000"/>
                  </a:schemeClr>
                </a:solidFill>
              </a:rPr>
              <a:t>Laboratory-confirmed cases: </a:t>
            </a:r>
            <a:r>
              <a:rPr lang="en-GB" sz="1600" b="1" dirty="0">
                <a:solidFill>
                  <a:schemeClr val="tx2">
                    <a:lumMod val="75000"/>
                  </a:schemeClr>
                </a:solidFill>
              </a:rPr>
              <a:t>2755</a:t>
            </a:r>
            <a:r>
              <a:rPr lang="en-GB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b="1" dirty="0">
              <a:solidFill>
                <a:schemeClr val="tx2">
                  <a:lumMod val="7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tx2">
                    <a:lumMod val="7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Between </a:t>
            </a:r>
            <a:r>
              <a:rPr lang="en-GB" sz="1600" b="1" dirty="0">
                <a:solidFill>
                  <a:schemeClr val="tx2">
                    <a:lumMod val="7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01/01/2013 and 31/12/2017</a:t>
            </a:r>
            <a:endParaRPr lang="en-US" sz="1600" b="1" dirty="0">
              <a:solidFill>
                <a:srgbClr val="063A5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Image 11" descr="Une image contenant animal, table, assis, verre&#10;&#10;Description générée automatiquement">
            <a:extLst>
              <a:ext uri="{FF2B5EF4-FFF2-40B4-BE49-F238E27FC236}">
                <a16:creationId xmlns:a16="http://schemas.microsoft.com/office/drawing/2014/main" id="{6F1C5FE2-0F2D-4FB1-B64A-4E54F65776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139" b="6452"/>
          <a:stretch/>
        </p:blipFill>
        <p:spPr>
          <a:xfrm>
            <a:off x="5399620" y="860724"/>
            <a:ext cx="2452217" cy="1394527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4B700A2-FD76-4AB2-B019-19CAD11F19F7}"/>
              </a:ext>
            </a:extLst>
          </p:cNvPr>
          <p:cNvCxnSpPr>
            <a:cxnSpLocks/>
          </p:cNvCxnSpPr>
          <p:nvPr/>
        </p:nvCxnSpPr>
        <p:spPr>
          <a:xfrm>
            <a:off x="4571999" y="543793"/>
            <a:ext cx="21569" cy="2725880"/>
          </a:xfrm>
          <a:prstGeom prst="line">
            <a:avLst/>
          </a:prstGeom>
          <a:ln w="19050">
            <a:solidFill>
              <a:srgbClr val="1BA1AE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6F305ED-3AF1-47DC-8939-EF996FD2F98F}"/>
              </a:ext>
            </a:extLst>
          </p:cNvPr>
          <p:cNvSpPr/>
          <p:nvPr/>
        </p:nvSpPr>
        <p:spPr>
          <a:xfrm>
            <a:off x="0" y="-3098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3EA6768-91D2-4C15-9DD7-C1FEAEDA16AE}"/>
              </a:ext>
            </a:extLst>
          </p:cNvPr>
          <p:cNvSpPr/>
          <p:nvPr/>
        </p:nvSpPr>
        <p:spPr>
          <a:xfrm>
            <a:off x="1131456" y="-4523"/>
            <a:ext cx="1131456" cy="308183"/>
          </a:xfrm>
          <a:prstGeom prst="rect">
            <a:avLst/>
          </a:prstGeom>
          <a:gradFill flip="none" rotWithShape="1">
            <a:gsLst>
              <a:gs pos="0">
                <a:srgbClr val="1BA1AE">
                  <a:shade val="30000"/>
                  <a:satMod val="115000"/>
                </a:srgbClr>
              </a:gs>
              <a:gs pos="50000">
                <a:srgbClr val="1BA1AE">
                  <a:shade val="67500"/>
                  <a:satMod val="115000"/>
                </a:srgbClr>
              </a:gs>
              <a:gs pos="100000">
                <a:srgbClr val="1BA1A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/>
                </a:solidFill>
              </a:rPr>
              <a:t>Methods</a:t>
            </a:r>
            <a:endParaRPr lang="en-IE" sz="1400" i="1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0F5A7FD-2FE7-4D81-AF6E-29585D56538F}"/>
              </a:ext>
            </a:extLst>
          </p:cNvPr>
          <p:cNvSpPr/>
          <p:nvPr/>
        </p:nvSpPr>
        <p:spPr>
          <a:xfrm>
            <a:off x="2262912" y="-3416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Results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F28105-C601-418C-B83A-03D2721D89A4}"/>
              </a:ext>
            </a:extLst>
          </p:cNvPr>
          <p:cNvSpPr/>
          <p:nvPr/>
        </p:nvSpPr>
        <p:spPr>
          <a:xfrm>
            <a:off x="3394368" y="-3817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879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9" t="75530"/>
          <a:stretch/>
        </p:blipFill>
        <p:spPr>
          <a:xfrm>
            <a:off x="7074948" y="4312974"/>
            <a:ext cx="2069052" cy="8305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E4BD50-63B7-44E1-B674-7BC6AD647D69}"/>
              </a:ext>
            </a:extLst>
          </p:cNvPr>
          <p:cNvSpPr txBox="1"/>
          <p:nvPr/>
        </p:nvSpPr>
        <p:spPr>
          <a:xfrm>
            <a:off x="1697184" y="35778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1BA1AE"/>
                </a:solidFill>
              </a:rPr>
              <a:t>The CFRAM </a:t>
            </a:r>
            <a:r>
              <a:rPr lang="en-IE" sz="2000" b="1" dirty="0">
                <a:solidFill>
                  <a:srgbClr val="1BA1AE"/>
                </a:solidFill>
              </a:rPr>
              <a:t>Maps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088D02-1165-4E38-8B0F-8E6766E88B71}"/>
              </a:ext>
            </a:extLst>
          </p:cNvPr>
          <p:cNvSpPr/>
          <p:nvPr/>
        </p:nvSpPr>
        <p:spPr>
          <a:xfrm>
            <a:off x="3783435" y="787636"/>
            <a:ext cx="536056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63A59"/>
                </a:solidFill>
              </a:rPr>
              <a:t>2012 – The </a:t>
            </a:r>
            <a:r>
              <a:rPr lang="en-US" sz="1600" dirty="0">
                <a:solidFill>
                  <a:srgbClr val="063A59"/>
                </a:solidFill>
              </a:rPr>
              <a:t>Office of Public Works (OPW) launched the </a:t>
            </a:r>
            <a:r>
              <a:rPr lang="en-US" sz="1600" b="1" dirty="0">
                <a:solidFill>
                  <a:srgbClr val="063A59"/>
                </a:solidFill>
              </a:rPr>
              <a:t>National Catchment Flood Risk Assessment and Management (CFRAM) Programme</a:t>
            </a:r>
          </a:p>
          <a:p>
            <a:endParaRPr lang="en-US" sz="1600" dirty="0">
              <a:solidFill>
                <a:srgbClr val="063A59"/>
              </a:solidFill>
            </a:endParaRPr>
          </a:p>
          <a:p>
            <a:r>
              <a:rPr lang="en-US" sz="1600" b="1" dirty="0">
                <a:solidFill>
                  <a:srgbClr val="063A59"/>
                </a:solidFill>
              </a:rPr>
              <a:t>High resolution flood maps </a:t>
            </a:r>
            <a:r>
              <a:rPr lang="en-US" sz="1600" dirty="0">
                <a:solidFill>
                  <a:srgbClr val="063A59"/>
                </a:solidFill>
              </a:rPr>
              <a:t>produced for both fluvial and coastal (surge) flood risks</a:t>
            </a:r>
          </a:p>
          <a:p>
            <a:endParaRPr lang="en-US" sz="1600" b="1" i="1" dirty="0">
              <a:solidFill>
                <a:srgbClr val="063A59"/>
              </a:solidFill>
            </a:endParaRPr>
          </a:p>
          <a:p>
            <a:r>
              <a:rPr lang="en-US" sz="1600" b="1" dirty="0">
                <a:solidFill>
                  <a:srgbClr val="063A59"/>
                </a:solidFill>
              </a:rPr>
              <a:t>Three flood scenarios: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063A59"/>
                </a:solidFill>
              </a:rPr>
              <a:t>High, 10 years return period (RP)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063A59"/>
                </a:solidFill>
              </a:rPr>
              <a:t>Medium, 100 years RP (Fluvial) &amp; 200 years RP (Coastal)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063A59"/>
                </a:solidFill>
              </a:rPr>
              <a:t>Low, 1000 years RP</a:t>
            </a:r>
          </a:p>
          <a:p>
            <a:endParaRPr lang="en-US" sz="1400" dirty="0">
              <a:solidFill>
                <a:srgbClr val="063A59"/>
              </a:solidFill>
            </a:endParaRPr>
          </a:p>
          <a:p>
            <a:r>
              <a:rPr lang="en-US" b="1" dirty="0">
                <a:solidFill>
                  <a:srgbClr val="1BA1AE"/>
                </a:solidFill>
              </a:rPr>
              <a:t>Opportunity for studying the relationship between flood exposure and infections</a:t>
            </a:r>
          </a:p>
          <a:p>
            <a:endParaRPr lang="en-US" sz="1600" b="1" i="1" dirty="0">
              <a:solidFill>
                <a:srgbClr val="063A59"/>
              </a:solidFill>
            </a:endParaRPr>
          </a:p>
          <a:p>
            <a:endParaRPr lang="en-GB" sz="1600" b="1" i="1" dirty="0">
              <a:solidFill>
                <a:srgbClr val="063A59"/>
              </a:solidFill>
            </a:endParaRPr>
          </a:p>
        </p:txBody>
      </p:sp>
      <p:pic>
        <p:nvPicPr>
          <p:cNvPr id="3" name="Image 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4D3FE76B-8E6E-45CF-83EF-CA3CA987DC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05" t="3155" r="3694" b="3385"/>
          <a:stretch/>
        </p:blipFill>
        <p:spPr>
          <a:xfrm>
            <a:off x="232229" y="888583"/>
            <a:ext cx="3200937" cy="4229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9FF3B2-CF4D-4184-9198-65162B94226A}"/>
              </a:ext>
            </a:extLst>
          </p:cNvPr>
          <p:cNvSpPr/>
          <p:nvPr/>
        </p:nvSpPr>
        <p:spPr>
          <a:xfrm>
            <a:off x="128588" y="685800"/>
            <a:ext cx="1478756" cy="742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2E5C777A-CA57-4C00-AD08-68665FC4846C}"/>
              </a:ext>
            </a:extLst>
          </p:cNvPr>
          <p:cNvSpPr/>
          <p:nvPr/>
        </p:nvSpPr>
        <p:spPr>
          <a:xfrm>
            <a:off x="3269757" y="3656204"/>
            <a:ext cx="545285" cy="399142"/>
          </a:xfrm>
          <a:prstGeom prst="rightArrow">
            <a:avLst/>
          </a:prstGeom>
          <a:solidFill>
            <a:srgbClr val="1BA1A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8" name="Image 7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F97C08FF-A506-4AE6-A8D4-4F1CCC7934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26" t="3155" r="57297" b="85617"/>
          <a:stretch/>
        </p:blipFill>
        <p:spPr>
          <a:xfrm>
            <a:off x="72440" y="537280"/>
            <a:ext cx="1874123" cy="70005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DA27BF7-0082-400F-84DC-D029AB3B2459}"/>
              </a:ext>
            </a:extLst>
          </p:cNvPr>
          <p:cNvSpPr/>
          <p:nvPr/>
        </p:nvSpPr>
        <p:spPr>
          <a:xfrm>
            <a:off x="0" y="-3098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F8D2D99-0E10-4F18-9C1C-FA6468E3DA65}"/>
              </a:ext>
            </a:extLst>
          </p:cNvPr>
          <p:cNvSpPr/>
          <p:nvPr/>
        </p:nvSpPr>
        <p:spPr>
          <a:xfrm>
            <a:off x="1131456" y="-4523"/>
            <a:ext cx="1131456" cy="308183"/>
          </a:xfrm>
          <a:prstGeom prst="rect">
            <a:avLst/>
          </a:prstGeom>
          <a:gradFill flip="none" rotWithShape="1">
            <a:gsLst>
              <a:gs pos="0">
                <a:srgbClr val="1BA1AE">
                  <a:shade val="30000"/>
                  <a:satMod val="115000"/>
                </a:srgbClr>
              </a:gs>
              <a:gs pos="50000">
                <a:srgbClr val="1BA1AE">
                  <a:shade val="67500"/>
                  <a:satMod val="115000"/>
                </a:srgbClr>
              </a:gs>
              <a:gs pos="100000">
                <a:srgbClr val="1BA1A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/>
                </a:solidFill>
              </a:rPr>
              <a:t>Methods</a:t>
            </a:r>
            <a:endParaRPr lang="en-IE" sz="1400" i="1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DA4BC23-DBE7-4A2E-BA5E-40D53B8E5C86}"/>
              </a:ext>
            </a:extLst>
          </p:cNvPr>
          <p:cNvSpPr/>
          <p:nvPr/>
        </p:nvSpPr>
        <p:spPr>
          <a:xfrm>
            <a:off x="2262912" y="-3416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Results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0C73629-7FDD-4A4A-B9E4-B900EF7D06FE}"/>
              </a:ext>
            </a:extLst>
          </p:cNvPr>
          <p:cNvSpPr/>
          <p:nvPr/>
        </p:nvSpPr>
        <p:spPr>
          <a:xfrm>
            <a:off x="3394368" y="-3817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785A0F67-CDCD-4678-ABF3-EDCF0197FDC9}"/>
              </a:ext>
            </a:extLst>
          </p:cNvPr>
          <p:cNvSpPr txBox="1"/>
          <p:nvPr/>
        </p:nvSpPr>
        <p:spPr>
          <a:xfrm>
            <a:off x="-2492504" y="377964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63A59"/>
                </a:solidFill>
              </a:rPr>
              <a:t>CFRAM Maps for fluvial and costal risks</a:t>
            </a:r>
          </a:p>
        </p:txBody>
      </p:sp>
    </p:spTree>
    <p:extLst>
      <p:ext uri="{BB962C8B-B14F-4D97-AF65-F5344CB8AC3E}">
        <p14:creationId xmlns:p14="http://schemas.microsoft.com/office/powerpoint/2010/main" val="2251909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9" t="75530"/>
          <a:stretch/>
        </p:blipFill>
        <p:spPr>
          <a:xfrm>
            <a:off x="7074948" y="4312974"/>
            <a:ext cx="2069052" cy="8305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E4BD50-63B7-44E1-B674-7BC6AD647D69}"/>
              </a:ext>
            </a:extLst>
          </p:cNvPr>
          <p:cNvSpPr txBox="1"/>
          <p:nvPr/>
        </p:nvSpPr>
        <p:spPr>
          <a:xfrm>
            <a:off x="114300" y="981307"/>
            <a:ext cx="8819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>
                <a:solidFill>
                  <a:srgbClr val="1BA1AE"/>
                </a:solidFill>
              </a:rPr>
              <a:t>Small Areas, Cases of infections Vs flood risk exposure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088D02-1165-4E38-8B0F-8E6766E88B71}"/>
              </a:ext>
            </a:extLst>
          </p:cNvPr>
          <p:cNvSpPr/>
          <p:nvPr/>
        </p:nvSpPr>
        <p:spPr>
          <a:xfrm>
            <a:off x="472445" y="1531475"/>
            <a:ext cx="900629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BA1AE"/>
              </a:buClr>
            </a:pPr>
            <a:r>
              <a:rPr lang="fr-FR" sz="1600" b="1" dirty="0">
                <a:solidFill>
                  <a:srgbClr val="1BA1AE"/>
                </a:solidFill>
              </a:rPr>
              <a:t>1°   </a:t>
            </a:r>
            <a:r>
              <a:rPr lang="fr-FR" sz="1600" b="1" dirty="0">
                <a:solidFill>
                  <a:srgbClr val="063A59"/>
                </a:solidFill>
              </a:rPr>
              <a:t>Cases </a:t>
            </a:r>
            <a:r>
              <a:rPr lang="en-IE" sz="1600" b="1" dirty="0">
                <a:solidFill>
                  <a:srgbClr val="063A59"/>
                </a:solidFill>
              </a:rPr>
              <a:t>georeferenced</a:t>
            </a:r>
            <a:r>
              <a:rPr lang="fr-FR" sz="1600" b="1" dirty="0">
                <a:solidFill>
                  <a:srgbClr val="063A59"/>
                </a:solidFill>
              </a:rPr>
              <a:t> </a:t>
            </a:r>
            <a:r>
              <a:rPr lang="fr-FR" sz="1600" dirty="0">
                <a:solidFill>
                  <a:srgbClr val="063A59"/>
                </a:solidFill>
              </a:rPr>
              <a:t>to a Small Area (SA) </a:t>
            </a:r>
            <a:r>
              <a:rPr lang="en-IE" sz="1600" dirty="0">
                <a:solidFill>
                  <a:srgbClr val="063A59"/>
                </a:solidFill>
              </a:rPr>
              <a:t>centroid</a:t>
            </a:r>
          </a:p>
          <a:p>
            <a:pPr>
              <a:buClr>
                <a:srgbClr val="1BA1AE"/>
              </a:buClr>
            </a:pPr>
            <a:endParaRPr lang="fr-FR" sz="1600" dirty="0">
              <a:solidFill>
                <a:srgbClr val="063A59"/>
              </a:solidFill>
            </a:endParaRPr>
          </a:p>
          <a:p>
            <a:pPr>
              <a:buClr>
                <a:srgbClr val="1BA1AE"/>
              </a:buClr>
            </a:pPr>
            <a:r>
              <a:rPr lang="en-IE" sz="1600" b="1" dirty="0">
                <a:solidFill>
                  <a:srgbClr val="1BA1AE"/>
                </a:solidFill>
              </a:rPr>
              <a:t>	2° </a:t>
            </a:r>
            <a:r>
              <a:rPr lang="en-IE" sz="1600" b="1" dirty="0">
                <a:solidFill>
                  <a:srgbClr val="063A59"/>
                </a:solidFill>
              </a:rPr>
              <a:t>Cross-mapping</a:t>
            </a:r>
            <a:r>
              <a:rPr lang="en-IE" sz="1600" dirty="0">
                <a:solidFill>
                  <a:srgbClr val="063A59"/>
                </a:solidFill>
              </a:rPr>
              <a:t> of flood scenarios and SA using ArcGIS</a:t>
            </a:r>
          </a:p>
          <a:p>
            <a:pPr marL="342900" indent="-342900">
              <a:buClr>
                <a:srgbClr val="1BA1AE"/>
              </a:buClr>
              <a:buFont typeface="+mj-lt"/>
              <a:buAutoNum type="arabicParenR"/>
            </a:pPr>
            <a:endParaRPr lang="en-US" sz="1600" dirty="0">
              <a:solidFill>
                <a:srgbClr val="063A59"/>
              </a:solidFill>
            </a:endParaRPr>
          </a:p>
          <a:p>
            <a:pPr>
              <a:buClr>
                <a:srgbClr val="1BA1AE"/>
              </a:buClr>
            </a:pPr>
            <a:r>
              <a:rPr lang="en-US" sz="1600" b="1" dirty="0">
                <a:solidFill>
                  <a:srgbClr val="063A59"/>
                </a:solidFill>
              </a:rPr>
              <a:t>		</a:t>
            </a:r>
            <a:r>
              <a:rPr lang="en-US" sz="1600" b="1" dirty="0">
                <a:solidFill>
                  <a:srgbClr val="1BA1AE"/>
                </a:solidFill>
              </a:rPr>
              <a:t>3° </a:t>
            </a:r>
            <a:r>
              <a:rPr lang="en-US" sz="1600" b="1" dirty="0">
                <a:solidFill>
                  <a:srgbClr val="063A59"/>
                </a:solidFill>
              </a:rPr>
              <a:t>Binary classification </a:t>
            </a:r>
            <a:r>
              <a:rPr lang="en-US" sz="1600" dirty="0">
                <a:solidFill>
                  <a:srgbClr val="063A59"/>
                </a:solidFill>
              </a:rPr>
              <a:t>of: </a:t>
            </a:r>
          </a:p>
          <a:p>
            <a:pPr lvl="2">
              <a:buClr>
                <a:srgbClr val="1BA1AE"/>
              </a:buClr>
            </a:pPr>
            <a:r>
              <a:rPr lang="en-US" sz="1600" dirty="0">
                <a:solidFill>
                  <a:srgbClr val="063A59"/>
                </a:solidFill>
              </a:rPr>
              <a:t>-     SA and presence of infection (cryptosporidiosis/VTEC) &gt; </a:t>
            </a:r>
            <a:r>
              <a:rPr lang="en-US" sz="1600" b="1" dirty="0">
                <a:solidFill>
                  <a:srgbClr val="1BA1AE"/>
                </a:solidFill>
              </a:rPr>
              <a:t>Yes</a:t>
            </a:r>
            <a:r>
              <a:rPr lang="en-US" sz="1600" b="1" dirty="0">
                <a:solidFill>
                  <a:srgbClr val="063A59"/>
                </a:solidFill>
              </a:rPr>
              <a:t>/</a:t>
            </a:r>
            <a:r>
              <a:rPr lang="en-US" sz="1600" b="1" dirty="0">
                <a:solidFill>
                  <a:srgbClr val="C00000"/>
                </a:solidFill>
              </a:rPr>
              <a:t>No</a:t>
            </a:r>
          </a:p>
          <a:p>
            <a:pPr marL="1200150" lvl="2" indent="-285750">
              <a:buClr>
                <a:srgbClr val="1BA1AE"/>
              </a:buClr>
              <a:buFontTx/>
              <a:buChar char="-"/>
            </a:pPr>
            <a:r>
              <a:rPr lang="en-US" sz="1600" dirty="0">
                <a:solidFill>
                  <a:srgbClr val="063A59"/>
                </a:solidFill>
              </a:rPr>
              <a:t>SA and exposure to a flood scenario (High, Medium, Low probability)</a:t>
            </a:r>
            <a:r>
              <a:rPr lang="en-US" sz="1600" b="1" dirty="0">
                <a:solidFill>
                  <a:srgbClr val="1BA1AE"/>
                </a:solidFill>
              </a:rPr>
              <a:t> </a:t>
            </a:r>
            <a:r>
              <a:rPr lang="en-US" sz="1600" dirty="0">
                <a:solidFill>
                  <a:srgbClr val="063A59"/>
                </a:solidFill>
              </a:rPr>
              <a:t>&gt;</a:t>
            </a:r>
            <a:r>
              <a:rPr lang="en-US" sz="1600" b="1" dirty="0">
                <a:solidFill>
                  <a:srgbClr val="1BA1AE"/>
                </a:solidFill>
              </a:rPr>
              <a:t> Yes</a:t>
            </a:r>
            <a:r>
              <a:rPr lang="en-US" sz="1600" b="1" dirty="0">
                <a:solidFill>
                  <a:srgbClr val="063A59"/>
                </a:solidFill>
              </a:rPr>
              <a:t>/</a:t>
            </a:r>
            <a:r>
              <a:rPr lang="en-US" sz="1600" b="1" dirty="0">
                <a:solidFill>
                  <a:srgbClr val="C00000"/>
                </a:solidFill>
              </a:rPr>
              <a:t>No</a:t>
            </a:r>
            <a:r>
              <a:rPr lang="en-US" sz="1600" b="1" dirty="0">
                <a:solidFill>
                  <a:srgbClr val="063A59"/>
                </a:solidFill>
              </a:rPr>
              <a:t> </a:t>
            </a:r>
            <a:endParaRPr lang="en-US" sz="1600" dirty="0">
              <a:solidFill>
                <a:srgbClr val="063A59"/>
              </a:solidFill>
            </a:endParaRPr>
          </a:p>
          <a:p>
            <a:pPr marL="1200150" lvl="2" indent="-285750">
              <a:buClr>
                <a:srgbClr val="1BA1AE"/>
              </a:buClr>
              <a:buFontTx/>
              <a:buChar char="-"/>
            </a:pPr>
            <a:r>
              <a:rPr lang="en-US" sz="1600" dirty="0">
                <a:solidFill>
                  <a:srgbClr val="063A59"/>
                </a:solidFill>
              </a:rPr>
              <a:t>SA and presence of surface water (river/lake) &gt; </a:t>
            </a:r>
            <a:r>
              <a:rPr lang="en-US" sz="1600" b="1" dirty="0">
                <a:solidFill>
                  <a:srgbClr val="1BA1AE"/>
                </a:solidFill>
              </a:rPr>
              <a:t>Yes</a:t>
            </a:r>
            <a:r>
              <a:rPr lang="en-US" sz="1600" b="1" dirty="0">
                <a:solidFill>
                  <a:srgbClr val="063A59"/>
                </a:solidFill>
              </a:rPr>
              <a:t>/</a:t>
            </a:r>
            <a:r>
              <a:rPr lang="en-US" sz="1600" b="1" dirty="0">
                <a:solidFill>
                  <a:srgbClr val="C00000"/>
                </a:solidFill>
              </a:rPr>
              <a:t>No</a:t>
            </a:r>
          </a:p>
          <a:p>
            <a:pPr marL="342900" indent="-342900">
              <a:buClr>
                <a:srgbClr val="1BA1AE"/>
              </a:buClr>
              <a:buFont typeface="+mj-lt"/>
              <a:buAutoNum type="arabicParenR"/>
            </a:pPr>
            <a:endParaRPr lang="en-US" sz="1600" b="1" dirty="0">
              <a:solidFill>
                <a:srgbClr val="C00000"/>
              </a:solidFill>
            </a:endParaRPr>
          </a:p>
          <a:p>
            <a:pPr>
              <a:buClr>
                <a:srgbClr val="1BA1AE"/>
              </a:buClr>
            </a:pPr>
            <a:r>
              <a:rPr lang="en-IE" sz="1600" dirty="0">
                <a:solidFill>
                  <a:srgbClr val="1BA1AE"/>
                </a:solidFill>
              </a:rPr>
              <a:t>			</a:t>
            </a:r>
            <a:r>
              <a:rPr lang="en-IE" sz="1600" b="1" dirty="0">
                <a:solidFill>
                  <a:srgbClr val="1BA1AE"/>
                </a:solidFill>
              </a:rPr>
              <a:t>4°. </a:t>
            </a:r>
            <a:r>
              <a:rPr lang="en-IE" sz="1600" b="1" dirty="0">
                <a:solidFill>
                  <a:srgbClr val="063A59"/>
                </a:solidFill>
              </a:rPr>
              <a:t>Generalised</a:t>
            </a:r>
            <a:r>
              <a:rPr lang="fr-FR" sz="1600" b="1" dirty="0">
                <a:solidFill>
                  <a:srgbClr val="063A59"/>
                </a:solidFill>
              </a:rPr>
              <a:t> </a:t>
            </a:r>
            <a:r>
              <a:rPr lang="en-US" sz="1600" b="1" dirty="0">
                <a:solidFill>
                  <a:srgbClr val="063A59"/>
                </a:solidFill>
              </a:rPr>
              <a:t>linear modelling </a:t>
            </a:r>
            <a:r>
              <a:rPr lang="en-US" sz="1600" dirty="0">
                <a:solidFill>
                  <a:srgbClr val="063A59"/>
                </a:solidFill>
              </a:rPr>
              <a:t>(GLM): analysis of the relationship between flood risk 				and confirmed human infection</a:t>
            </a:r>
            <a:endParaRPr lang="en-IE" sz="1600" dirty="0">
              <a:solidFill>
                <a:srgbClr val="063A59"/>
              </a:solidFill>
            </a:endParaRPr>
          </a:p>
          <a:p>
            <a:pPr marL="342900" indent="-342900">
              <a:buClr>
                <a:srgbClr val="1BA1AE"/>
              </a:buClr>
              <a:buFont typeface="+mj-lt"/>
              <a:buAutoNum type="arabicParenR"/>
            </a:pPr>
            <a:endParaRPr lang="en-US" sz="1600" b="1" i="1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1314F8-194F-40EA-8E4C-DF8D38890762}"/>
              </a:ext>
            </a:extLst>
          </p:cNvPr>
          <p:cNvSpPr/>
          <p:nvPr/>
        </p:nvSpPr>
        <p:spPr>
          <a:xfrm>
            <a:off x="0" y="-3098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744B1E-5C01-4EEC-9645-BCBEEC17D176}"/>
              </a:ext>
            </a:extLst>
          </p:cNvPr>
          <p:cNvSpPr/>
          <p:nvPr/>
        </p:nvSpPr>
        <p:spPr>
          <a:xfrm>
            <a:off x="1131456" y="-4523"/>
            <a:ext cx="1131456" cy="308183"/>
          </a:xfrm>
          <a:prstGeom prst="rect">
            <a:avLst/>
          </a:prstGeom>
          <a:gradFill flip="none" rotWithShape="1">
            <a:gsLst>
              <a:gs pos="0">
                <a:srgbClr val="1BA1AE">
                  <a:shade val="30000"/>
                  <a:satMod val="115000"/>
                </a:srgbClr>
              </a:gs>
              <a:gs pos="50000">
                <a:srgbClr val="1BA1AE">
                  <a:shade val="67500"/>
                  <a:satMod val="115000"/>
                </a:srgbClr>
              </a:gs>
              <a:gs pos="100000">
                <a:srgbClr val="1BA1A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/>
                </a:solidFill>
              </a:rPr>
              <a:t>Methods</a:t>
            </a:r>
            <a:endParaRPr lang="en-IE" sz="1400" i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264743-1569-447F-8601-6602E9259D81}"/>
              </a:ext>
            </a:extLst>
          </p:cNvPr>
          <p:cNvSpPr/>
          <p:nvPr/>
        </p:nvSpPr>
        <p:spPr>
          <a:xfrm>
            <a:off x="2262912" y="-3416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Results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511426-893E-4FBC-8FC8-5B0B5EED95D2}"/>
              </a:ext>
            </a:extLst>
          </p:cNvPr>
          <p:cNvSpPr/>
          <p:nvPr/>
        </p:nvSpPr>
        <p:spPr>
          <a:xfrm>
            <a:off x="3394368" y="-3817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F5E143E6-7F18-478E-9403-D8F0DDF1B7C2}"/>
              </a:ext>
            </a:extLst>
          </p:cNvPr>
          <p:cNvSpPr/>
          <p:nvPr/>
        </p:nvSpPr>
        <p:spPr>
          <a:xfrm>
            <a:off x="114300" y="1610265"/>
            <a:ext cx="358145" cy="228600"/>
          </a:xfrm>
          <a:prstGeom prst="rightArrow">
            <a:avLst/>
          </a:prstGeom>
          <a:solidFill>
            <a:srgbClr val="1BA1A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1D87181E-A2A2-4D9F-8958-EE99022C7388}"/>
              </a:ext>
            </a:extLst>
          </p:cNvPr>
          <p:cNvSpPr/>
          <p:nvPr/>
        </p:nvSpPr>
        <p:spPr>
          <a:xfrm>
            <a:off x="472445" y="2065060"/>
            <a:ext cx="358145" cy="228600"/>
          </a:xfrm>
          <a:prstGeom prst="rightArrow">
            <a:avLst/>
          </a:prstGeom>
          <a:solidFill>
            <a:srgbClr val="1BA1A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3808953C-D4C7-40BC-8DBF-C0629788A871}"/>
              </a:ext>
            </a:extLst>
          </p:cNvPr>
          <p:cNvSpPr/>
          <p:nvPr/>
        </p:nvSpPr>
        <p:spPr>
          <a:xfrm>
            <a:off x="952383" y="2579093"/>
            <a:ext cx="358145" cy="228600"/>
          </a:xfrm>
          <a:prstGeom prst="rightArrow">
            <a:avLst/>
          </a:prstGeom>
          <a:solidFill>
            <a:srgbClr val="1BA1A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863E0FB8-A96A-4BC6-AEF5-9AF536B7CBEF}"/>
              </a:ext>
            </a:extLst>
          </p:cNvPr>
          <p:cNvSpPr/>
          <p:nvPr/>
        </p:nvSpPr>
        <p:spPr>
          <a:xfrm>
            <a:off x="1426029" y="3762915"/>
            <a:ext cx="358145" cy="228600"/>
          </a:xfrm>
          <a:prstGeom prst="rightArrow">
            <a:avLst/>
          </a:prstGeom>
          <a:solidFill>
            <a:srgbClr val="1BA1A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10372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9" t="75530"/>
          <a:stretch/>
        </p:blipFill>
        <p:spPr>
          <a:xfrm>
            <a:off x="7074948" y="4312974"/>
            <a:ext cx="2069052" cy="830526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61F5B500-DCF3-438B-A8F1-48415DE4CC71}"/>
              </a:ext>
            </a:extLst>
          </p:cNvPr>
          <p:cNvSpPr txBox="1"/>
          <p:nvPr/>
        </p:nvSpPr>
        <p:spPr>
          <a:xfrm>
            <a:off x="415109" y="373131"/>
            <a:ext cx="8819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BA1AE"/>
                </a:solidFill>
              </a:rPr>
              <a:t>Exposure to flood risk and presence of surface water</a:t>
            </a:r>
          </a:p>
        </p:txBody>
      </p:sp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8A663CC9-EEAD-4063-BD42-639B89FC61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1886638"/>
              </p:ext>
            </p:extLst>
          </p:nvPr>
        </p:nvGraphicFramePr>
        <p:xfrm>
          <a:off x="0" y="1021080"/>
          <a:ext cx="5584723" cy="4069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457B6104-0BB1-4335-9D4B-57BC56096534}"/>
              </a:ext>
            </a:extLst>
          </p:cNvPr>
          <p:cNvSpPr/>
          <p:nvPr/>
        </p:nvSpPr>
        <p:spPr>
          <a:xfrm>
            <a:off x="799796" y="867191"/>
            <a:ext cx="39851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1BA1AE"/>
              </a:buClr>
            </a:pPr>
            <a:r>
              <a:rPr lang="en-US" sz="1400" b="1" dirty="0">
                <a:solidFill>
                  <a:srgbClr val="063A59"/>
                </a:solidFill>
              </a:rPr>
              <a:t>Percentage of small area (SA) exposed to flood risk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6F1D167-0543-4136-A51B-1EFBA057529F}"/>
              </a:ext>
            </a:extLst>
          </p:cNvPr>
          <p:cNvSpPr txBox="1"/>
          <p:nvPr/>
        </p:nvSpPr>
        <p:spPr>
          <a:xfrm>
            <a:off x="5528346" y="1196341"/>
            <a:ext cx="36156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1600" b="1" dirty="0">
                <a:solidFill>
                  <a:srgbClr val="063A59"/>
                </a:solidFill>
              </a:rPr>
              <a:t>31,9% </a:t>
            </a:r>
            <a:r>
              <a:rPr lang="en-IE" sz="1600" dirty="0">
                <a:solidFill>
                  <a:srgbClr val="063A59"/>
                </a:solidFill>
              </a:rPr>
              <a:t>of Small Areas are exposed to a flood risk according to the CFRAM mapping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IE" sz="1600" dirty="0">
              <a:solidFill>
                <a:srgbClr val="063A5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1600" b="1" dirty="0">
                <a:solidFill>
                  <a:srgbClr val="063A59"/>
                </a:solidFill>
              </a:rPr>
              <a:t>31% </a:t>
            </a:r>
            <a:r>
              <a:rPr lang="en-IE" sz="1600" dirty="0">
                <a:solidFill>
                  <a:srgbClr val="063A59"/>
                </a:solidFill>
              </a:rPr>
              <a:t>SA exposed to a fluvial risk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IE" sz="1600" dirty="0">
              <a:solidFill>
                <a:srgbClr val="063A5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1600" b="1" dirty="0">
                <a:solidFill>
                  <a:srgbClr val="063A59"/>
                </a:solidFill>
              </a:rPr>
              <a:t>11% </a:t>
            </a:r>
            <a:r>
              <a:rPr lang="en-IE" sz="1600" dirty="0">
                <a:solidFill>
                  <a:srgbClr val="063A59"/>
                </a:solidFill>
              </a:rPr>
              <a:t>SA exposed to a coastal risk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IE" sz="1600" dirty="0">
              <a:solidFill>
                <a:srgbClr val="063A5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1600" b="1" dirty="0">
                <a:solidFill>
                  <a:srgbClr val="063A59"/>
                </a:solidFill>
              </a:rPr>
              <a:t>16,8% </a:t>
            </a:r>
            <a:r>
              <a:rPr lang="en-IE" sz="1600" dirty="0">
                <a:solidFill>
                  <a:srgbClr val="063A59"/>
                </a:solidFill>
              </a:rPr>
              <a:t>SA with presence of surface water (river or lake)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4852C3-3BC4-4559-84E0-E729583A62DB}"/>
              </a:ext>
            </a:extLst>
          </p:cNvPr>
          <p:cNvSpPr/>
          <p:nvPr/>
        </p:nvSpPr>
        <p:spPr>
          <a:xfrm>
            <a:off x="0" y="-3098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71DE59-8F43-4312-9E0B-A9D4EA46FCF4}"/>
              </a:ext>
            </a:extLst>
          </p:cNvPr>
          <p:cNvSpPr/>
          <p:nvPr/>
        </p:nvSpPr>
        <p:spPr>
          <a:xfrm>
            <a:off x="1131456" y="-4523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Methods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245FB9-A2B9-4039-BD6B-A1E6AAF1D789}"/>
              </a:ext>
            </a:extLst>
          </p:cNvPr>
          <p:cNvSpPr/>
          <p:nvPr/>
        </p:nvSpPr>
        <p:spPr>
          <a:xfrm>
            <a:off x="2262912" y="-3416"/>
            <a:ext cx="1131456" cy="308183"/>
          </a:xfrm>
          <a:prstGeom prst="rect">
            <a:avLst/>
          </a:prstGeom>
          <a:gradFill flip="none" rotWithShape="1">
            <a:gsLst>
              <a:gs pos="0">
                <a:srgbClr val="1BA1AE">
                  <a:shade val="30000"/>
                  <a:satMod val="115000"/>
                </a:srgbClr>
              </a:gs>
              <a:gs pos="50000">
                <a:srgbClr val="1BA1AE">
                  <a:shade val="67500"/>
                  <a:satMod val="115000"/>
                </a:srgbClr>
              </a:gs>
              <a:gs pos="100000">
                <a:srgbClr val="1BA1A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/>
                </a:solidFill>
              </a:rPr>
              <a:t>Results</a:t>
            </a:r>
            <a:endParaRPr lang="en-IE" sz="1400" i="1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FAA045-74D5-4977-90DD-5A95C52A7200}"/>
              </a:ext>
            </a:extLst>
          </p:cNvPr>
          <p:cNvSpPr/>
          <p:nvPr/>
        </p:nvSpPr>
        <p:spPr>
          <a:xfrm>
            <a:off x="3394368" y="-3817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021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9" t="75530"/>
          <a:stretch/>
        </p:blipFill>
        <p:spPr>
          <a:xfrm>
            <a:off x="7074948" y="3759301"/>
            <a:ext cx="2069052" cy="830526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61F5B500-DCF3-438B-A8F1-48415DE4CC71}"/>
              </a:ext>
            </a:extLst>
          </p:cNvPr>
          <p:cNvSpPr txBox="1"/>
          <p:nvPr/>
        </p:nvSpPr>
        <p:spPr>
          <a:xfrm>
            <a:off x="162253" y="324468"/>
            <a:ext cx="8819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>
                <a:solidFill>
                  <a:srgbClr val="1BA1AE"/>
                </a:solidFill>
              </a:rPr>
              <a:t>Cases of infections Vs flood risk exposure</a:t>
            </a:r>
          </a:p>
        </p:txBody>
      </p:sp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90C9373A-E9C2-4D75-A382-B6949A9F40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8692485"/>
              </p:ext>
            </p:extLst>
          </p:nvPr>
        </p:nvGraphicFramePr>
        <p:xfrm>
          <a:off x="-34978" y="2307762"/>
          <a:ext cx="4571990" cy="2281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20E5260B-6F28-4FC6-A689-BD4561BDB4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4903578"/>
              </p:ext>
            </p:extLst>
          </p:nvPr>
        </p:nvGraphicFramePr>
        <p:xfrm>
          <a:off x="4641975" y="2332927"/>
          <a:ext cx="4501997" cy="2256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TextBox 6">
            <a:extLst>
              <a:ext uri="{FF2B5EF4-FFF2-40B4-BE49-F238E27FC236}">
                <a16:creationId xmlns:a16="http://schemas.microsoft.com/office/drawing/2014/main" id="{F063ECB5-EAF6-4622-A65B-39268D40FEED}"/>
              </a:ext>
            </a:extLst>
          </p:cNvPr>
          <p:cNvSpPr txBox="1"/>
          <p:nvPr/>
        </p:nvSpPr>
        <p:spPr>
          <a:xfrm>
            <a:off x="4606987" y="634455"/>
            <a:ext cx="464197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Cryptosporidiosis</a:t>
            </a:r>
          </a:p>
          <a:p>
            <a:pPr algn="ctr"/>
            <a:endParaRPr lang="en-US" sz="1400" b="1" dirty="0">
              <a:solidFill>
                <a:srgbClr val="063A5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400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Percentage of cases occurring in risk area</a:t>
            </a:r>
          </a:p>
          <a:p>
            <a:pPr marL="285750" indent="-285750">
              <a:lnSpc>
                <a:spcPct val="150000"/>
              </a:lnSpc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63A59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Flood risk: </a:t>
            </a:r>
            <a:r>
              <a:rPr lang="en-US" sz="1400" b="1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34,3 % 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63A59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Fluvial risk: </a:t>
            </a:r>
            <a:r>
              <a:rPr lang="en-US" sz="1400" b="1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33 % 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Coastal risk: </a:t>
            </a:r>
            <a:r>
              <a:rPr lang="en-US" sz="1400" b="1" dirty="0">
                <a:solidFill>
                  <a:srgbClr val="063A59"/>
                </a:solidFill>
                <a:ea typeface="Tahoma" panose="020B0604030504040204" pitchFamily="34" charset="0"/>
                <a:cs typeface="Tahoma" panose="020B0604030504040204" pitchFamily="34" charset="0"/>
              </a:rPr>
              <a:t>8,6 % </a:t>
            </a:r>
            <a:endParaRPr lang="en-US" sz="1400" dirty="0">
              <a:solidFill>
                <a:srgbClr val="063A59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Surface water: </a:t>
            </a:r>
            <a:r>
              <a:rPr lang="en-US" sz="1400" b="1" dirty="0">
                <a:solidFill>
                  <a:srgbClr val="063A59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30, 9</a:t>
            </a:r>
            <a:r>
              <a:rPr lang="en-US" sz="1400" dirty="0">
                <a:solidFill>
                  <a:srgbClr val="063A59"/>
                </a:solidFill>
                <a:ea typeface="Tahoma" panose="020B0604030504040204" pitchFamily="34" charset="0"/>
                <a:cs typeface="Tahoma" panose="020B0604030504040204" pitchFamily="34" charset="0"/>
              </a:rPr>
              <a:t>% 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3881FC00-F7B0-4932-A027-7C75FD5C9CCC}"/>
              </a:ext>
            </a:extLst>
          </p:cNvPr>
          <p:cNvCxnSpPr>
            <a:cxnSpLocks/>
          </p:cNvCxnSpPr>
          <p:nvPr/>
        </p:nvCxnSpPr>
        <p:spPr>
          <a:xfrm>
            <a:off x="4571999" y="889233"/>
            <a:ext cx="0" cy="3700334"/>
          </a:xfrm>
          <a:prstGeom prst="line">
            <a:avLst/>
          </a:prstGeom>
          <a:ln w="12700">
            <a:solidFill>
              <a:srgbClr val="1BA1AE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8FB651F6-14EF-4DA7-9629-207039ECD91F}"/>
              </a:ext>
            </a:extLst>
          </p:cNvPr>
          <p:cNvSpPr/>
          <p:nvPr/>
        </p:nvSpPr>
        <p:spPr>
          <a:xfrm>
            <a:off x="2810676" y="4609307"/>
            <a:ext cx="545285" cy="399142"/>
          </a:xfrm>
          <a:prstGeom prst="rightArrow">
            <a:avLst/>
          </a:prstGeom>
          <a:solidFill>
            <a:srgbClr val="1BA1A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10F27AC-E811-4B3D-AB18-1F3D7D1D1286}"/>
              </a:ext>
            </a:extLst>
          </p:cNvPr>
          <p:cNvSpPr txBox="1"/>
          <p:nvPr/>
        </p:nvSpPr>
        <p:spPr>
          <a:xfrm>
            <a:off x="3355961" y="4609307"/>
            <a:ext cx="243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>
                <a:solidFill>
                  <a:srgbClr val="1BA1AE"/>
                </a:solidFill>
              </a:rPr>
              <a:t>Statistical significance ?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55B4265F-22FE-4963-9D6B-A54966F54135}"/>
              </a:ext>
            </a:extLst>
          </p:cNvPr>
          <p:cNvSpPr txBox="1"/>
          <p:nvPr/>
        </p:nvSpPr>
        <p:spPr>
          <a:xfrm>
            <a:off x="28646" y="634715"/>
            <a:ext cx="464197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VTEC</a:t>
            </a:r>
          </a:p>
          <a:p>
            <a:pPr algn="ctr"/>
            <a:endParaRPr lang="en-US" sz="1400" b="1" dirty="0">
              <a:solidFill>
                <a:srgbClr val="063A5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400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Percentage of cases occurring in risk area</a:t>
            </a:r>
          </a:p>
          <a:p>
            <a:pPr marL="285750" indent="-285750">
              <a:lnSpc>
                <a:spcPct val="150000"/>
              </a:lnSpc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63A59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Flood risk: </a:t>
            </a:r>
            <a:r>
              <a:rPr lang="en-US" sz="1400" b="1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34,4 % 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63A59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Fluvial risk: </a:t>
            </a:r>
            <a:r>
              <a:rPr lang="en-US" sz="1400" b="1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33,4 % 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Coastal risk: </a:t>
            </a:r>
            <a:r>
              <a:rPr lang="en-US" sz="1400" b="1" dirty="0">
                <a:solidFill>
                  <a:srgbClr val="063A59"/>
                </a:solidFill>
                <a:ea typeface="Tahoma" panose="020B0604030504040204" pitchFamily="34" charset="0"/>
                <a:cs typeface="Tahoma" panose="020B0604030504040204" pitchFamily="34" charset="0"/>
              </a:rPr>
              <a:t>9,8 % </a:t>
            </a:r>
            <a:endParaRPr lang="en-US" sz="1400" dirty="0">
              <a:solidFill>
                <a:srgbClr val="063A59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63A5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Surface water: </a:t>
            </a:r>
            <a:r>
              <a:rPr lang="en-US" sz="1400" b="1" dirty="0">
                <a:solidFill>
                  <a:srgbClr val="063A59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25,4</a:t>
            </a:r>
            <a:r>
              <a:rPr lang="en-US" sz="1400" dirty="0">
                <a:solidFill>
                  <a:srgbClr val="063A59"/>
                </a:solidFill>
                <a:ea typeface="Tahoma" panose="020B0604030504040204" pitchFamily="34" charset="0"/>
                <a:cs typeface="Tahoma" panose="020B0604030504040204" pitchFamily="34" charset="0"/>
              </a:rPr>
              <a:t>%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E024D2B-E239-401E-A8B3-A27C52914404}"/>
              </a:ext>
            </a:extLst>
          </p:cNvPr>
          <p:cNvSpPr/>
          <p:nvPr/>
        </p:nvSpPr>
        <p:spPr>
          <a:xfrm>
            <a:off x="0" y="-3098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A01ECCB-CC9A-4F77-B6E5-CE59B7648B27}"/>
              </a:ext>
            </a:extLst>
          </p:cNvPr>
          <p:cNvSpPr/>
          <p:nvPr/>
        </p:nvSpPr>
        <p:spPr>
          <a:xfrm>
            <a:off x="1131456" y="-4523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Methods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C4E1C93-7354-4ACA-9AF9-BC28052E1D2C}"/>
              </a:ext>
            </a:extLst>
          </p:cNvPr>
          <p:cNvSpPr/>
          <p:nvPr/>
        </p:nvSpPr>
        <p:spPr>
          <a:xfrm>
            <a:off x="2262912" y="-3416"/>
            <a:ext cx="1131456" cy="308183"/>
          </a:xfrm>
          <a:prstGeom prst="rect">
            <a:avLst/>
          </a:prstGeom>
          <a:gradFill flip="none" rotWithShape="1">
            <a:gsLst>
              <a:gs pos="0">
                <a:srgbClr val="1BA1AE">
                  <a:shade val="30000"/>
                  <a:satMod val="115000"/>
                </a:srgbClr>
              </a:gs>
              <a:gs pos="50000">
                <a:srgbClr val="1BA1AE">
                  <a:shade val="67500"/>
                  <a:satMod val="115000"/>
                </a:srgbClr>
              </a:gs>
              <a:gs pos="100000">
                <a:srgbClr val="1BA1A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/>
                </a:solidFill>
              </a:rPr>
              <a:t>Results</a:t>
            </a:r>
            <a:endParaRPr lang="en-IE" sz="1400" i="1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A8DF82-3BE3-4572-98BC-8A6DCB9711D0}"/>
              </a:ext>
            </a:extLst>
          </p:cNvPr>
          <p:cNvSpPr/>
          <p:nvPr/>
        </p:nvSpPr>
        <p:spPr>
          <a:xfrm>
            <a:off x="3394368" y="-3817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309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9" t="75530"/>
          <a:stretch/>
        </p:blipFill>
        <p:spPr>
          <a:xfrm>
            <a:off x="7074948" y="4312974"/>
            <a:ext cx="2069052" cy="8305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E4BD50-63B7-44E1-B674-7BC6AD647D69}"/>
              </a:ext>
            </a:extLst>
          </p:cNvPr>
          <p:cNvSpPr txBox="1"/>
          <p:nvPr/>
        </p:nvSpPr>
        <p:spPr>
          <a:xfrm>
            <a:off x="280402" y="337139"/>
            <a:ext cx="8819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>
                <a:solidFill>
                  <a:srgbClr val="1BA1AE"/>
                </a:solidFill>
              </a:rPr>
              <a:t>Statistical analysis of flood exposure and VTEC/Cryptosporidiosis infections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FC7629-DADD-4B19-B889-99A0E91F5BD6}"/>
              </a:ext>
            </a:extLst>
          </p:cNvPr>
          <p:cNvSpPr/>
          <p:nvPr/>
        </p:nvSpPr>
        <p:spPr>
          <a:xfrm>
            <a:off x="69975" y="788618"/>
            <a:ext cx="55823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1BA1AE"/>
              </a:buClr>
            </a:pPr>
            <a:r>
              <a:rPr lang="en-IE" sz="1200" b="1" dirty="0">
                <a:solidFill>
                  <a:srgbClr val="063A59"/>
                </a:solidFill>
              </a:rPr>
              <a:t>Results</a:t>
            </a:r>
            <a:r>
              <a:rPr lang="fr-FR" sz="1200" b="1" dirty="0">
                <a:solidFill>
                  <a:srgbClr val="063A59"/>
                </a:solidFill>
              </a:rPr>
              <a:t> of the GLM </a:t>
            </a:r>
            <a:r>
              <a:rPr lang="en-IE" sz="1200" b="1" dirty="0">
                <a:solidFill>
                  <a:srgbClr val="063A59"/>
                </a:solidFill>
              </a:rPr>
              <a:t>analysis</a:t>
            </a:r>
            <a:r>
              <a:rPr lang="fr-FR" sz="1200" b="1" dirty="0">
                <a:solidFill>
                  <a:srgbClr val="063A59"/>
                </a:solidFill>
              </a:rPr>
              <a:t> for fluvial, surface water and </a:t>
            </a:r>
            <a:r>
              <a:rPr lang="en-IE" sz="1200" b="1" dirty="0">
                <a:solidFill>
                  <a:srgbClr val="063A59"/>
                </a:solidFill>
              </a:rPr>
              <a:t>coastal</a:t>
            </a:r>
            <a:r>
              <a:rPr lang="fr-FR" sz="1200" b="1" dirty="0">
                <a:solidFill>
                  <a:srgbClr val="063A59"/>
                </a:solidFill>
              </a:rPr>
              <a:t> </a:t>
            </a:r>
            <a:r>
              <a:rPr lang="en-IE" sz="1200" b="1" dirty="0">
                <a:solidFill>
                  <a:srgbClr val="063A59"/>
                </a:solidFill>
              </a:rPr>
              <a:t>risk</a:t>
            </a:r>
            <a:r>
              <a:rPr lang="fr-FR" sz="1200" b="1" dirty="0">
                <a:solidFill>
                  <a:srgbClr val="063A59"/>
                </a:solidFill>
              </a:rPr>
              <a:t> </a:t>
            </a:r>
            <a:r>
              <a:rPr lang="en-IE" sz="1200" b="1" dirty="0">
                <a:solidFill>
                  <a:srgbClr val="063A59"/>
                </a:solidFill>
              </a:rPr>
              <a:t>exposure:</a:t>
            </a:r>
          </a:p>
          <a:p>
            <a:pPr algn="ctr">
              <a:buClr>
                <a:srgbClr val="1BA1AE"/>
              </a:buClr>
            </a:pPr>
            <a:r>
              <a:rPr lang="en-IE" sz="1200" b="1" dirty="0">
                <a:solidFill>
                  <a:srgbClr val="063A59"/>
                </a:solidFill>
              </a:rPr>
              <a:t> Odd Ratios (OR) and P-Values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US" sz="1200" b="1" dirty="0">
              <a:solidFill>
                <a:srgbClr val="063A59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6033AC3-E31A-4C49-AD93-4DC77FF70DFE}"/>
              </a:ext>
            </a:extLst>
          </p:cNvPr>
          <p:cNvSpPr/>
          <p:nvPr/>
        </p:nvSpPr>
        <p:spPr>
          <a:xfrm>
            <a:off x="5024304" y="1302675"/>
            <a:ext cx="41196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IE" sz="1600" dirty="0">
                <a:solidFill>
                  <a:srgbClr val="063A59"/>
                </a:solidFill>
              </a:rPr>
              <a:t>Areas within a fluvial flood risk area are,</a:t>
            </a:r>
            <a:r>
              <a:rPr lang="en-IE" sz="1600" b="1" dirty="0">
                <a:solidFill>
                  <a:srgbClr val="063A59"/>
                </a:solidFill>
              </a:rPr>
              <a:t> at least, 40% more likely </a:t>
            </a:r>
            <a:r>
              <a:rPr lang="en-IE" sz="1600" dirty="0">
                <a:solidFill>
                  <a:srgbClr val="063A59"/>
                </a:solidFill>
              </a:rPr>
              <a:t>to report a case of infection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IE" sz="1600" dirty="0">
              <a:solidFill>
                <a:srgbClr val="063A59"/>
              </a:solidFill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IE" sz="1600" b="1" dirty="0">
                <a:solidFill>
                  <a:srgbClr val="063A59"/>
                </a:solidFill>
              </a:rPr>
              <a:t>Higher risk but less statistically significant </a:t>
            </a:r>
            <a:r>
              <a:rPr lang="en-IE" sz="1600" dirty="0">
                <a:solidFill>
                  <a:srgbClr val="063A59"/>
                </a:solidFill>
              </a:rPr>
              <a:t>for coastal risk exposure 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IE" sz="1600" dirty="0">
              <a:solidFill>
                <a:srgbClr val="063A59"/>
              </a:solidFill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r>
              <a:rPr lang="en-IE" sz="1600" b="1" dirty="0">
                <a:solidFill>
                  <a:srgbClr val="063A59"/>
                </a:solidFill>
              </a:rPr>
              <a:t>Strong link </a:t>
            </a:r>
            <a:r>
              <a:rPr lang="en-IE" sz="1600" dirty="0">
                <a:solidFill>
                  <a:srgbClr val="063A59"/>
                </a:solidFill>
              </a:rPr>
              <a:t>between presence of surface water and infections</a:t>
            </a: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IE" sz="1600" dirty="0">
              <a:solidFill>
                <a:srgbClr val="063A59"/>
              </a:solidFill>
            </a:endParaRPr>
          </a:p>
          <a:p>
            <a:pPr marL="285750" indent="-285750">
              <a:buClr>
                <a:srgbClr val="1BA1AE"/>
              </a:buClr>
              <a:buFont typeface="Wingdings" panose="05000000000000000000" pitchFamily="2" charset="2"/>
              <a:buChar char="§"/>
            </a:pPr>
            <a:endParaRPr lang="en-IE" sz="1600" dirty="0">
              <a:solidFill>
                <a:srgbClr val="063A59"/>
              </a:solidFill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6A9CFA3-D0CC-43FE-B04E-6F0907822A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349799"/>
              </p:ext>
            </p:extLst>
          </p:nvPr>
        </p:nvGraphicFramePr>
        <p:xfrm>
          <a:off x="280402" y="1338993"/>
          <a:ext cx="4743902" cy="2465514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1911142">
                  <a:extLst>
                    <a:ext uri="{9D8B030D-6E8A-4147-A177-3AD203B41FA5}">
                      <a16:colId xmlns:a16="http://schemas.microsoft.com/office/drawing/2014/main" val="3706963393"/>
                    </a:ext>
                  </a:extLst>
                </a:gridCol>
                <a:gridCol w="708190">
                  <a:extLst>
                    <a:ext uri="{9D8B030D-6E8A-4147-A177-3AD203B41FA5}">
                      <a16:colId xmlns:a16="http://schemas.microsoft.com/office/drawing/2014/main" val="84660912"/>
                    </a:ext>
                  </a:extLst>
                </a:gridCol>
                <a:gridCol w="708190">
                  <a:extLst>
                    <a:ext uri="{9D8B030D-6E8A-4147-A177-3AD203B41FA5}">
                      <a16:colId xmlns:a16="http://schemas.microsoft.com/office/drawing/2014/main" val="3799543189"/>
                    </a:ext>
                  </a:extLst>
                </a:gridCol>
                <a:gridCol w="708190">
                  <a:extLst>
                    <a:ext uri="{9D8B030D-6E8A-4147-A177-3AD203B41FA5}">
                      <a16:colId xmlns:a16="http://schemas.microsoft.com/office/drawing/2014/main" val="4051966129"/>
                    </a:ext>
                  </a:extLst>
                </a:gridCol>
                <a:gridCol w="708190">
                  <a:extLst>
                    <a:ext uri="{9D8B030D-6E8A-4147-A177-3AD203B41FA5}">
                      <a16:colId xmlns:a16="http://schemas.microsoft.com/office/drawing/2014/main" val="178014828"/>
                    </a:ext>
                  </a:extLst>
                </a:gridCol>
              </a:tblGrid>
              <a:tr h="273946">
                <a:tc>
                  <a:txBody>
                    <a:bodyPr/>
                    <a:lstStyle/>
                    <a:p>
                      <a:pPr algn="ctr" fontAlgn="b"/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E" sz="1100" b="1" u="none" strike="noStrike" dirty="0">
                          <a:effectLst/>
                        </a:rPr>
                        <a:t>VTEC</a:t>
                      </a:r>
                      <a:endParaRPr lang="en-I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E" sz="1100" b="1" u="none" strike="noStrike" dirty="0">
                          <a:effectLst/>
                        </a:rPr>
                        <a:t>Cryptosporidiosis</a:t>
                      </a:r>
                      <a:endParaRPr lang="en-I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37438"/>
                  </a:ext>
                </a:extLst>
              </a:tr>
              <a:tr h="273946">
                <a:tc>
                  <a:txBody>
                    <a:bodyPr/>
                    <a:lstStyle/>
                    <a:p>
                      <a:pPr algn="ctr" fontAlgn="b"/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OR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P Value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OR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P Value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7993754"/>
                  </a:ext>
                </a:extLst>
              </a:tr>
              <a:tr h="273946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u="none" strike="noStrike" dirty="0">
                          <a:effectLst/>
                        </a:rPr>
                        <a:t>Fluvial High P.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 dirty="0">
                          <a:effectLst/>
                        </a:rPr>
                        <a:t>1,84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&lt; 0,001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 dirty="0">
                          <a:effectLst/>
                        </a:rPr>
                        <a:t>1,81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&lt; 0,001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86937814"/>
                  </a:ext>
                </a:extLst>
              </a:tr>
              <a:tr h="273946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u="none" strike="noStrike" dirty="0">
                          <a:effectLst/>
                        </a:rPr>
                        <a:t>Fluvial Medium P.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 dirty="0">
                          <a:effectLst/>
                        </a:rPr>
                        <a:t>1,89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0,006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 dirty="0">
                          <a:effectLst/>
                        </a:rPr>
                        <a:t>1,88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&lt; 0,001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42875763"/>
                  </a:ext>
                </a:extLst>
              </a:tr>
              <a:tr h="273946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u="none" strike="noStrike" dirty="0">
                          <a:effectLst/>
                        </a:rPr>
                        <a:t>Fluvial Low P.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 dirty="0">
                          <a:effectLst/>
                        </a:rPr>
                        <a:t>1,88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0,016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 dirty="0">
                          <a:effectLst/>
                        </a:rPr>
                        <a:t>1,39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0,002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59375731"/>
                  </a:ext>
                </a:extLst>
              </a:tr>
              <a:tr h="273946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Costal High P.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2,09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u="none" strike="noStrike" dirty="0">
                          <a:effectLst/>
                        </a:rPr>
                        <a:t>0,259 </a:t>
                      </a:r>
                      <a:r>
                        <a:rPr lang="en-IE" sz="1100" u="none" strike="noStrike" baseline="30000" dirty="0">
                          <a:effectLst/>
                        </a:rPr>
                        <a:t>ns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2,21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0,049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89175790"/>
                  </a:ext>
                </a:extLst>
              </a:tr>
              <a:tr h="273946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Coastal Medium P.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2,11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0,904 </a:t>
                      </a:r>
                      <a:r>
                        <a:rPr lang="en-IE" sz="1100" u="none" strike="noStrike" baseline="30000" dirty="0">
                          <a:effectLst/>
                        </a:rPr>
                        <a:t>ns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2,15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0,029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77693698"/>
                  </a:ext>
                </a:extLst>
              </a:tr>
              <a:tr h="273946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Coastal Low P.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2,12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0,890 </a:t>
                      </a:r>
                      <a:r>
                        <a:rPr lang="en-IE" sz="1100" u="none" strike="noStrike" baseline="30000" dirty="0">
                          <a:effectLst/>
                        </a:rPr>
                        <a:t>ns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2,14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0,003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69295980"/>
                  </a:ext>
                </a:extLst>
              </a:tr>
              <a:tr h="273946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u="none" strike="noStrike" dirty="0">
                          <a:effectLst/>
                        </a:rPr>
                        <a:t>Surface Water (River / Lake)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 dirty="0">
                          <a:effectLst/>
                        </a:rPr>
                        <a:t>1,55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&lt; 0,001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 dirty="0">
                          <a:effectLst/>
                        </a:rPr>
                        <a:t>1,83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&lt; 0,001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388882"/>
                  </a:ext>
                </a:extLst>
              </a:tr>
            </a:tbl>
          </a:graphicData>
        </a:graphic>
      </p:graphicFrame>
      <p:sp>
        <p:nvSpPr>
          <p:cNvPr id="45" name="Flèche : droite 44">
            <a:extLst>
              <a:ext uri="{FF2B5EF4-FFF2-40B4-BE49-F238E27FC236}">
                <a16:creationId xmlns:a16="http://schemas.microsoft.com/office/drawing/2014/main" id="{EE5BC464-3E00-4399-B36D-AB1353EA0966}"/>
              </a:ext>
            </a:extLst>
          </p:cNvPr>
          <p:cNvSpPr/>
          <p:nvPr/>
        </p:nvSpPr>
        <p:spPr>
          <a:xfrm>
            <a:off x="69975" y="4123712"/>
            <a:ext cx="545285" cy="399142"/>
          </a:xfrm>
          <a:prstGeom prst="rightArrow">
            <a:avLst/>
          </a:prstGeom>
          <a:solidFill>
            <a:srgbClr val="1BA1A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C525D38E-F6CA-4CE9-A777-11253E573AA3}"/>
              </a:ext>
            </a:extLst>
          </p:cNvPr>
          <p:cNvSpPr txBox="1"/>
          <p:nvPr/>
        </p:nvSpPr>
        <p:spPr>
          <a:xfrm>
            <a:off x="624917" y="4139760"/>
            <a:ext cx="8519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rgbClr val="1BA1AE"/>
                </a:solidFill>
              </a:rPr>
              <a:t>Statistical evidence of a relationship between infections and flood risk/surface water exposure</a:t>
            </a:r>
          </a:p>
          <a:p>
            <a:endParaRPr lang="en-IE" b="1" dirty="0">
              <a:solidFill>
                <a:srgbClr val="1BA1AE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7BFDDE4-7526-4286-AE80-3379BC53B51C}"/>
              </a:ext>
            </a:extLst>
          </p:cNvPr>
          <p:cNvSpPr txBox="1"/>
          <p:nvPr/>
        </p:nvSpPr>
        <p:spPr>
          <a:xfrm>
            <a:off x="1964205" y="3793385"/>
            <a:ext cx="34639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50" b="1" baseline="30000" dirty="0"/>
              <a:t>ns</a:t>
            </a:r>
            <a:r>
              <a:rPr lang="en-IE" sz="1050" baseline="30000" dirty="0"/>
              <a:t> : </a:t>
            </a:r>
            <a:r>
              <a:rPr lang="en-IE" sz="1050" b="1" i="1" dirty="0"/>
              <a:t>P-Value not significant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A86B6E-C9B6-4F94-95A9-E76F45D972F9}"/>
              </a:ext>
            </a:extLst>
          </p:cNvPr>
          <p:cNvSpPr/>
          <p:nvPr/>
        </p:nvSpPr>
        <p:spPr>
          <a:xfrm>
            <a:off x="0" y="-3098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09CA22-C679-4EBB-9B75-BB3D1062C125}"/>
              </a:ext>
            </a:extLst>
          </p:cNvPr>
          <p:cNvSpPr/>
          <p:nvPr/>
        </p:nvSpPr>
        <p:spPr>
          <a:xfrm>
            <a:off x="1131456" y="-4523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Methods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E68583-CCE4-4822-9613-1C3B6C69798C}"/>
              </a:ext>
            </a:extLst>
          </p:cNvPr>
          <p:cNvSpPr/>
          <p:nvPr/>
        </p:nvSpPr>
        <p:spPr>
          <a:xfrm>
            <a:off x="2262912" y="-3416"/>
            <a:ext cx="1131456" cy="308183"/>
          </a:xfrm>
          <a:prstGeom prst="rect">
            <a:avLst/>
          </a:prstGeom>
          <a:gradFill flip="none" rotWithShape="1">
            <a:gsLst>
              <a:gs pos="0">
                <a:srgbClr val="1BA1AE">
                  <a:shade val="30000"/>
                  <a:satMod val="115000"/>
                </a:srgbClr>
              </a:gs>
              <a:gs pos="50000">
                <a:srgbClr val="1BA1AE">
                  <a:shade val="67500"/>
                  <a:satMod val="115000"/>
                </a:srgbClr>
              </a:gs>
              <a:gs pos="100000">
                <a:srgbClr val="1BA1A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/>
                </a:solidFill>
              </a:rPr>
              <a:t>Results</a:t>
            </a:r>
            <a:endParaRPr lang="en-IE" sz="1400" i="1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86A368-5AAD-4771-94B1-B40A5055A990}"/>
              </a:ext>
            </a:extLst>
          </p:cNvPr>
          <p:cNvSpPr/>
          <p:nvPr/>
        </p:nvSpPr>
        <p:spPr>
          <a:xfrm>
            <a:off x="3394368" y="-3817"/>
            <a:ext cx="1131456" cy="308183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i="1" dirty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IE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51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1800</Words>
  <Application>Microsoft Office PowerPoint</Application>
  <PresentationFormat>Affichage à l'écran (16:9)</PresentationFormat>
  <Paragraphs>309</Paragraphs>
  <Slides>15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Calibri</vt:lpstr>
      <vt:lpstr>Open sans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DIT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Public Affairs</dc:creator>
  <cp:lastModifiedBy>Martin Boudou</cp:lastModifiedBy>
  <cp:revision>278</cp:revision>
  <cp:lastPrinted>2020-02-23T11:40:33Z</cp:lastPrinted>
  <dcterms:created xsi:type="dcterms:W3CDTF">2019-09-02T09:07:27Z</dcterms:created>
  <dcterms:modified xsi:type="dcterms:W3CDTF">2020-05-07T09:04:43Z</dcterms:modified>
</cp:coreProperties>
</file>