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9" r:id="rId4"/>
    <p:sldId id="259" r:id="rId5"/>
    <p:sldId id="260" r:id="rId6"/>
    <p:sldId id="263" r:id="rId7"/>
    <p:sldId id="261" r:id="rId8"/>
    <p:sldId id="264" r:id="rId9"/>
    <p:sldId id="265" r:id="rId10"/>
    <p:sldId id="266" r:id="rId11"/>
    <p:sldId id="262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3"/>
    <p:restoredTop sz="94686"/>
  </p:normalViewPr>
  <p:slideViewPr>
    <p:cSldViewPr snapToGrid="0" snapToObjects="1">
      <p:cViewPr varScale="1">
        <p:scale>
          <a:sx n="137" d="100"/>
          <a:sy n="137" d="100"/>
        </p:scale>
        <p:origin x="22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3007F-42E3-9D43-93B4-9863CBD26556}" type="datetimeFigureOut">
              <a:rPr lang="x-none" smtClean="0"/>
              <a:t>5/5/20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68DCF-5C6A-BA49-8860-131DE257F176}" type="slidenum">
              <a:rPr lang="uk-UA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9294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68DCF-5C6A-BA49-8860-131DE257F17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9901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68DCF-5C6A-BA49-8860-131DE257F176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1685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68DCF-5C6A-BA49-8860-131DE257F176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9260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 2020 - Subduction channel vs orogenic wedge - L. G. Candioti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888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 2020 - Subduction channel vs orogenic wedge - L. G. Candioti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514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 2020 - Subduction channel vs orogenic wedge - L. G. Candioti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28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 2020 - Subduction channel vs orogenic wedge - L. G. Candioti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770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 2020 - Subduction channel vs orogenic wedge - L. G. Candioti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090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 2020 - Subduction channel vs orogenic wedge - L. G. Candioti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6316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 2020 - Subduction channel vs orogenic wedge - L. G. Candioti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8575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 2020 - Subduction channel vs orogenic wedge - L. G. Candioti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701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 2020 - Subduction channel vs orogenic wedge - L. G. Candioti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590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 2020 - Subduction channel vs orogenic wedge - L. G. Candioti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45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EGU 2020 - Subduction channel vs orogenic wedge - L. G. Candioti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813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07/05/2020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EGU 2020 - Subduction channel vs orogenic wedge - L. G. Candioti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968B0-EAA6-B546-9914-C2D113F486FD}" type="slidenum">
              <a:rPr lang="uk-UA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02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orenzo.candioti@unil.ch" TargetMode="External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4000" b="1" dirty="0"/>
              <a:t>Subduction channel vs. orogenic wedge model: numerical simulations, impact of serpentinites and application to the Alps</a:t>
            </a:r>
            <a:r>
              <a:rPr lang="en-GB" sz="4000" dirty="0"/>
              <a:t> </a:t>
            </a:r>
            <a:r>
              <a:rPr lang="en-US" sz="4000" dirty="0"/>
              <a:t> </a:t>
            </a:r>
            <a:endParaRPr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49310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Lorenzo G. Candioti </a:t>
            </a:r>
            <a:r>
              <a:rPr lang="en-US" b="1" baseline="30000" dirty="0" smtClean="0"/>
              <a:t>1</a:t>
            </a:r>
            <a:r>
              <a:rPr lang="en-US" dirty="0" smtClean="0"/>
              <a:t>, Stefan M. Schmalholz </a:t>
            </a:r>
            <a:r>
              <a:rPr lang="en-US" baseline="30000" dirty="0" smtClean="0"/>
              <a:t>2</a:t>
            </a:r>
            <a:r>
              <a:rPr lang="en-US" dirty="0" smtClean="0"/>
              <a:t>, Thibault Duretz </a:t>
            </a:r>
            <a:r>
              <a:rPr lang="en-US" baseline="30000" dirty="0" smtClean="0"/>
              <a:t>3</a:t>
            </a:r>
          </a:p>
          <a:p>
            <a:endParaRPr lang="en-US" b="1" baseline="30000" dirty="0"/>
          </a:p>
          <a:p>
            <a:pPr algn="l"/>
            <a:r>
              <a:rPr lang="en-US" sz="1800" b="1" baseline="30000" dirty="0" smtClean="0"/>
              <a:t>1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Institut</a:t>
            </a:r>
            <a:r>
              <a:rPr lang="en-US" sz="1800" b="1" dirty="0" smtClean="0"/>
              <a:t> des Sciences de la Terre (ISTE), </a:t>
            </a:r>
            <a:r>
              <a:rPr lang="en-US" sz="1800" b="1" dirty="0" err="1" smtClean="0"/>
              <a:t>Université</a:t>
            </a:r>
            <a:r>
              <a:rPr lang="en-US" sz="1800" b="1" dirty="0" smtClean="0"/>
              <a:t> de Lausanne, </a:t>
            </a:r>
            <a:r>
              <a:rPr lang="en-US" sz="1800" b="1" dirty="0" smtClean="0">
                <a:hlinkClick r:id="rId3"/>
              </a:rPr>
              <a:t>lorenzo.candioti@unil.ch</a:t>
            </a:r>
            <a:endParaRPr lang="en-US" sz="1800" b="1" dirty="0" smtClean="0"/>
          </a:p>
          <a:p>
            <a:pPr algn="l"/>
            <a:r>
              <a:rPr lang="en-US" sz="1800" baseline="30000" dirty="0" smtClean="0"/>
              <a:t>2</a:t>
            </a:r>
            <a:r>
              <a:rPr lang="en-US" sz="1800" dirty="0" smtClean="0"/>
              <a:t> </a:t>
            </a:r>
            <a:r>
              <a:rPr lang="en-US" sz="1800" dirty="0" err="1"/>
              <a:t>Institut</a:t>
            </a:r>
            <a:r>
              <a:rPr lang="en-US" sz="1800" dirty="0"/>
              <a:t> des Sciences de la Terre (ISTE), </a:t>
            </a:r>
            <a:r>
              <a:rPr lang="en-US" sz="1800" dirty="0" err="1"/>
              <a:t>Université</a:t>
            </a:r>
            <a:r>
              <a:rPr lang="en-US" sz="1800" dirty="0"/>
              <a:t> de </a:t>
            </a:r>
            <a:r>
              <a:rPr lang="en-US" sz="1800" dirty="0" smtClean="0"/>
              <a:t>Lausanne</a:t>
            </a:r>
          </a:p>
          <a:p>
            <a:pPr algn="l"/>
            <a:r>
              <a:rPr lang="en-US" sz="1800" baseline="30000" dirty="0" smtClean="0"/>
              <a:t>3</a:t>
            </a:r>
            <a:r>
              <a:rPr lang="en-US" sz="1800" dirty="0" smtClean="0"/>
              <a:t> </a:t>
            </a:r>
            <a:r>
              <a:rPr lang="en-US" sz="1800" dirty="0"/>
              <a:t>Univ. Rennes 1, UMR CNRS 6118, France</a:t>
            </a:r>
          </a:p>
          <a:p>
            <a:pPr algn="l"/>
            <a:endParaRPr sz="18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06" y="75631"/>
            <a:ext cx="9691956" cy="1046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218" y="75631"/>
            <a:ext cx="706634" cy="24732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1</a:t>
            </a:fld>
            <a:endParaRPr lang="uk-UA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47871" y="6356350"/>
            <a:ext cx="4625340" cy="365125"/>
          </a:xfrm>
        </p:spPr>
        <p:txBody>
          <a:bodyPr/>
          <a:lstStyle/>
          <a:p>
            <a:r>
              <a:rPr lang="en-US" dirty="0" smtClean="0"/>
              <a:t>EGU 2020 - Subduction channel vs orogenic wedge - L. G. Candioti </a:t>
            </a:r>
            <a:r>
              <a:rPr lang="en-US" smtClean="0"/>
              <a:t>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10</a:t>
            </a:fld>
            <a:endParaRPr lang="uk-UA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64" y="-5820"/>
            <a:ext cx="10515600" cy="611995"/>
          </a:xfrm>
        </p:spPr>
        <p:txBody>
          <a:bodyPr>
            <a:normAutofit/>
          </a:bodyPr>
          <a:lstStyle/>
          <a:p>
            <a:r>
              <a:rPr lang="en-US" sz="3200" dirty="0"/>
              <a:t>3</a:t>
            </a:r>
            <a:r>
              <a:rPr lang="en-US" sz="3200" dirty="0" smtClean="0"/>
              <a:t>. </a:t>
            </a:r>
            <a:r>
              <a:rPr lang="en-US" sz="3200" dirty="0" smtClean="0"/>
              <a:t>DEGREE OF </a:t>
            </a:r>
            <a:r>
              <a:rPr lang="en-US" sz="3200" dirty="0" smtClean="0"/>
              <a:t>SERPENTINIZATION</a:t>
            </a:r>
            <a:r>
              <a:rPr lang="en-US" sz="3200" dirty="0" smtClean="0"/>
              <a:t>: VISCOSITY </a:t>
            </a:r>
            <a:r>
              <a:rPr lang="en-US" sz="3600" b="1" dirty="0" smtClean="0"/>
              <a:t>PRE-FACTOR 30</a:t>
            </a:r>
            <a:endParaRPr sz="36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218" y="75631"/>
            <a:ext cx="706634" cy="2473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364" y="4515554"/>
            <a:ext cx="104089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b="1" dirty="0" smtClean="0"/>
              <a:t>PRE-FACTOR 30</a:t>
            </a:r>
            <a:r>
              <a:rPr lang="en-US" sz="1600" dirty="0" smtClean="0"/>
              <a:t>: </a:t>
            </a:r>
            <a:r>
              <a:rPr lang="en-US" sz="1600" b="1" dirty="0" smtClean="0">
                <a:solidFill>
                  <a:schemeClr val="accent6"/>
                </a:solidFill>
              </a:rPr>
              <a:t>oceanic domain of intermediate strength</a:t>
            </a:r>
            <a:r>
              <a:rPr lang="en-US" sz="1600" dirty="0"/>
              <a:t>.</a:t>
            </a:r>
            <a:r>
              <a:rPr lang="en-US" sz="1600" dirty="0" smtClean="0"/>
              <a:t> </a:t>
            </a:r>
            <a:r>
              <a:rPr lang="en-US" sz="1600" dirty="0"/>
              <a:t>P</a:t>
            </a:r>
            <a:r>
              <a:rPr lang="en-US" sz="1600" dirty="0" smtClean="0"/>
              <a:t>arameterization of serpentinites including small volumes of</a:t>
            </a:r>
            <a:br>
              <a:rPr lang="en-US" sz="1600" dirty="0" smtClean="0"/>
            </a:br>
            <a:r>
              <a:rPr lang="en-US" sz="1600" dirty="0" smtClean="0"/>
              <a:t>stronger units such as basalts and gabbros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Self-consistent SI </a:t>
            </a:r>
            <a:r>
              <a:rPr lang="en-US" sz="1600" dirty="0"/>
              <a:t>via shear heating</a:t>
            </a:r>
            <a:endParaRPr lang="en-US" sz="1600" dirty="0" smtClean="0"/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Serpentinites</a:t>
            </a:r>
            <a:r>
              <a:rPr lang="en-US" sz="1600" dirty="0" smtClean="0"/>
              <a:t> are only </a:t>
            </a:r>
            <a:r>
              <a:rPr lang="en-US" sz="1600" b="1" dirty="0" smtClean="0">
                <a:solidFill>
                  <a:srgbClr val="FF0000"/>
                </a:solidFill>
              </a:rPr>
              <a:t>partly sheared-off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the subducting slab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dirty="0" smtClean="0"/>
              <a:t>Accretion of sediments in the trench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dirty="0" smtClean="0"/>
              <a:t>Formation of a </a:t>
            </a:r>
            <a:r>
              <a:rPr lang="en-US" sz="1600" b="1" dirty="0" smtClean="0">
                <a:solidFill>
                  <a:schemeClr val="accent6"/>
                </a:solidFill>
              </a:rPr>
              <a:t>coherent oceanic unit </a:t>
            </a:r>
            <a:r>
              <a:rPr lang="en-US" sz="1600" dirty="0" smtClean="0"/>
              <a:t>which is </a:t>
            </a:r>
            <a:r>
              <a:rPr lang="en-US" sz="1600" b="1" dirty="0" smtClean="0">
                <a:solidFill>
                  <a:schemeClr val="accent6"/>
                </a:solidFill>
              </a:rPr>
              <a:t>incorporated</a:t>
            </a:r>
            <a:r>
              <a:rPr lang="en-US" sz="1600" b="1" dirty="0" smtClean="0"/>
              <a:t> </a:t>
            </a:r>
            <a:r>
              <a:rPr lang="en-US" sz="1600" dirty="0" smtClean="0"/>
              <a:t>into the orogenic wedge; </a:t>
            </a:r>
            <a:r>
              <a:rPr lang="en-US" sz="1600" b="1" dirty="0" smtClean="0">
                <a:solidFill>
                  <a:srgbClr val="FF0000"/>
                </a:solidFill>
              </a:rPr>
              <a:t>no subduction channel </a:t>
            </a:r>
            <a:r>
              <a:rPr lang="en-US" sz="1600" dirty="0" smtClean="0"/>
              <a:t>forms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dirty="0" smtClean="0"/>
              <a:t>Ordered nappe emplacement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1945" y="694222"/>
            <a:ext cx="2697480" cy="2603580"/>
          </a:xfrm>
          <a:prstGeom prst="rect">
            <a:avLst/>
          </a:prstGeom>
        </p:spPr>
      </p:pic>
      <p:pic>
        <p:nvPicPr>
          <p:cNvPr id="16" name="convergence_Serp30Pwl_step20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836" t="18478" r="2931" b="10364"/>
          <a:stretch/>
        </p:blipFill>
        <p:spPr>
          <a:xfrm>
            <a:off x="1" y="457200"/>
            <a:ext cx="8978462" cy="3783600"/>
          </a:xfrm>
          <a:prstGeom prst="rect">
            <a:avLst/>
          </a:prstGeom>
        </p:spPr>
      </p:pic>
      <p:sp>
        <p:nvSpPr>
          <p:cNvPr id="1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47871" y="6356350"/>
            <a:ext cx="4625340" cy="365125"/>
          </a:xfrm>
        </p:spPr>
        <p:txBody>
          <a:bodyPr/>
          <a:lstStyle/>
          <a:p>
            <a:r>
              <a:rPr lang="en-US" dirty="0" smtClean="0"/>
              <a:t>EGU 2020 - Subduction channel vs orogenic wedge - L. G. Candioti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37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369199" y="884218"/>
            <a:ext cx="4822801" cy="4154984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400" dirty="0" smtClean="0"/>
              <a:t>When eclogitization is considered:</a:t>
            </a:r>
          </a:p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en-US" sz="2400" dirty="0" smtClean="0"/>
              <a:t>Density variation within the wedge</a:t>
            </a:r>
          </a:p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en-US" sz="2400" dirty="0" smtClean="0"/>
              <a:t>Dimensions of the wedge are more realistic </a:t>
            </a:r>
            <a:br>
              <a:rPr lang="en-US" sz="2400" dirty="0" smtClean="0"/>
            </a:br>
            <a:r>
              <a:rPr lang="en-US" sz="2400" dirty="0" smtClean="0"/>
              <a:t>(a) 100 km thick, (b) 60 km thick</a:t>
            </a:r>
            <a:endParaRPr lang="en-US" sz="2400" dirty="0"/>
          </a:p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Topography </a:t>
            </a:r>
            <a:r>
              <a:rPr lang="en-US" sz="2400" dirty="0" smtClean="0"/>
              <a:t>is </a:t>
            </a:r>
            <a:r>
              <a:rPr lang="en-US" sz="2400" dirty="0" smtClean="0">
                <a:solidFill>
                  <a:srgbClr val="FF0000"/>
                </a:solidFill>
              </a:rPr>
              <a:t>reduced</a:t>
            </a:r>
            <a:r>
              <a:rPr lang="en-US" sz="2400" dirty="0" smtClean="0"/>
              <a:t> by a </a:t>
            </a:r>
            <a:r>
              <a:rPr lang="en-US" sz="2400" dirty="0" smtClean="0">
                <a:solidFill>
                  <a:srgbClr val="FF0000"/>
                </a:solidFill>
              </a:rPr>
              <a:t>factor 2</a:t>
            </a:r>
            <a:r>
              <a:rPr lang="en-US" sz="2400" dirty="0" smtClean="0"/>
              <a:t> for the same applied erosion rate due to less buoyant crustal material</a:t>
            </a:r>
          </a:p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en-US" sz="2400" dirty="0" smtClean="0"/>
              <a:t>Zones of local density variation indicate metamorphic reaction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11</a:t>
            </a:fld>
            <a:endParaRPr lang="uk-UA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4" y="-5820"/>
            <a:ext cx="11592092" cy="611995"/>
          </a:xfrm>
        </p:spPr>
        <p:txBody>
          <a:bodyPr>
            <a:normAutofit/>
          </a:bodyPr>
          <a:lstStyle/>
          <a:p>
            <a:r>
              <a:rPr lang="en-US" sz="3200" dirty="0"/>
              <a:t>4</a:t>
            </a:r>
            <a:r>
              <a:rPr lang="en-US" sz="3200" dirty="0" smtClean="0"/>
              <a:t>. </a:t>
            </a:r>
            <a:r>
              <a:rPr lang="en-US" sz="3200" dirty="0" smtClean="0"/>
              <a:t>IMPACT OF ECLOGITIZATION –  SIMPL. EOS vs. PERPLE_X DENSITY</a:t>
            </a:r>
            <a:endParaRPr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218" y="75631"/>
            <a:ext cx="706634" cy="2473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3070" y="5430915"/>
            <a:ext cx="599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FIG VII.</a:t>
            </a:r>
            <a:r>
              <a:rPr lang="en-US" sz="1200" dirty="0" smtClean="0"/>
              <a:t> Density field within the orogenic wedge. (a) Simplified EOS for all materials except the mantle, (b) Perple_X density tables for all materials, (c) topographic evolution of models (a) and (b)</a:t>
            </a:r>
            <a:endParaRPr lang="en-US" sz="12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64" y="713332"/>
            <a:ext cx="7214616" cy="4610425"/>
          </a:xfrm>
          <a:prstGeom prst="rect">
            <a:avLst/>
          </a:prstGeom>
        </p:spPr>
      </p:pic>
      <p:sp>
        <p:nvSpPr>
          <p:cNvPr id="21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47871" y="6356350"/>
            <a:ext cx="4625340" cy="365125"/>
          </a:xfrm>
        </p:spPr>
        <p:txBody>
          <a:bodyPr/>
          <a:lstStyle/>
          <a:p>
            <a:r>
              <a:rPr lang="en-US" dirty="0" smtClean="0"/>
              <a:t>EGU 2020 - Subduction channel vs orogenic wedge - L. G. Candioti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84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12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203165" y="606175"/>
            <a:ext cx="11749812" cy="4154984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Arial" charset="0"/>
              <a:buChar char="•"/>
            </a:pPr>
            <a:r>
              <a:rPr lang="en-US" sz="2400" b="1" dirty="0" smtClean="0"/>
              <a:t>Modelling of an entire, continuous extension – thermal relaxation – convergence cycle</a:t>
            </a:r>
          </a:p>
          <a:p>
            <a:pPr marL="457200" indent="-457200">
              <a:buClr>
                <a:schemeClr val="tx1"/>
              </a:buClr>
              <a:buFont typeface="Arial" charset="0"/>
              <a:buChar char="•"/>
            </a:pPr>
            <a:r>
              <a:rPr lang="en-US" sz="2400" b="1" dirty="0" smtClean="0">
                <a:solidFill>
                  <a:schemeClr val="accent6"/>
                </a:solidFill>
              </a:rPr>
              <a:t>Self-consistent SI </a:t>
            </a:r>
            <a:r>
              <a:rPr lang="en-US" sz="2400" dirty="0" smtClean="0"/>
              <a:t>via shear heating </a:t>
            </a:r>
            <a:r>
              <a:rPr lang="en-US" sz="2400" b="1" dirty="0" smtClean="0"/>
              <a:t>without prescription of a weak zone</a:t>
            </a:r>
            <a:r>
              <a:rPr lang="en-US" sz="2400" dirty="0" smtClean="0"/>
              <a:t> or an already inclined subducting slab from the onset of convergence </a:t>
            </a:r>
            <a:endParaRPr lang="en-US" sz="2400" dirty="0"/>
          </a:p>
          <a:p>
            <a:pPr marL="457200" indent="-457200">
              <a:buClr>
                <a:schemeClr val="tx1"/>
              </a:buClr>
              <a:buFont typeface="Arial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Weak </a:t>
            </a:r>
            <a:r>
              <a:rPr lang="en-US" sz="2400" dirty="0"/>
              <a:t>oceanic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domain: </a:t>
            </a:r>
          </a:p>
          <a:p>
            <a:pPr marL="914400" lvl="1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2400" dirty="0" smtClean="0"/>
              <a:t>Serpentinite subduction </a:t>
            </a:r>
            <a:r>
              <a:rPr lang="en-US" sz="2400" dirty="0"/>
              <a:t>channel </a:t>
            </a:r>
          </a:p>
          <a:p>
            <a:pPr marL="457200" indent="-457200">
              <a:buClr>
                <a:schemeClr val="tx1"/>
              </a:buClr>
              <a:buFont typeface="Arial" charset="0"/>
              <a:buChar char="•"/>
            </a:pPr>
            <a:r>
              <a:rPr lang="en-US" sz="2400" b="1" dirty="0" smtClean="0">
                <a:solidFill>
                  <a:schemeClr val="accent6"/>
                </a:solidFill>
              </a:rPr>
              <a:t>Intermediate </a:t>
            </a:r>
            <a:r>
              <a:rPr lang="en-US" sz="2400" b="1" dirty="0">
                <a:solidFill>
                  <a:schemeClr val="accent6"/>
                </a:solidFill>
              </a:rPr>
              <a:t>strength </a:t>
            </a:r>
            <a:r>
              <a:rPr lang="en-US" sz="2400" dirty="0"/>
              <a:t>of oceanic domain:</a:t>
            </a:r>
          </a:p>
          <a:p>
            <a:pPr marL="914400" lvl="1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2400" dirty="0"/>
              <a:t>Incorporation of oceanic domain </a:t>
            </a:r>
            <a:r>
              <a:rPr lang="en-US" sz="2400" dirty="0" smtClean="0"/>
              <a:t>into the </a:t>
            </a:r>
            <a:r>
              <a:rPr lang="en-US" sz="2400" dirty="0"/>
              <a:t>orogenic </a:t>
            </a:r>
            <a:r>
              <a:rPr lang="en-US" sz="2400" dirty="0" smtClean="0"/>
              <a:t>wedge</a:t>
            </a:r>
          </a:p>
          <a:p>
            <a:pPr marL="457200" indent="-457200"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/>
              <a:t>Simplified </a:t>
            </a:r>
            <a:r>
              <a:rPr lang="en-US" sz="2400" dirty="0"/>
              <a:t>EOS vs. Perple_X density:</a:t>
            </a:r>
          </a:p>
          <a:p>
            <a:pPr marL="914400" lvl="1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2400" b="1" dirty="0">
                <a:solidFill>
                  <a:srgbClr val="FF0000"/>
                </a:solidFill>
              </a:rPr>
              <a:t>Significant reduction </a:t>
            </a:r>
            <a:r>
              <a:rPr lang="en-US" sz="2400" dirty="0"/>
              <a:t>of topography</a:t>
            </a:r>
          </a:p>
          <a:p>
            <a:pPr marL="914400" lvl="1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2400" dirty="0"/>
              <a:t>More realistic wedge geometries</a:t>
            </a:r>
          </a:p>
          <a:p>
            <a:pPr marL="914400" lvl="1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2400" dirty="0"/>
              <a:t>Map of metamorphic reactions in the wedge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364" y="-5820"/>
            <a:ext cx="11592092" cy="6119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CONCLUSION</a:t>
            </a:r>
            <a:endParaRPr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218" y="75631"/>
            <a:ext cx="706634" cy="247322"/>
          </a:xfrm>
          <a:prstGeom prst="rect">
            <a:avLst/>
          </a:prstGeom>
        </p:spPr>
      </p:pic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47871" y="6356350"/>
            <a:ext cx="4625340" cy="365125"/>
          </a:xfrm>
        </p:spPr>
        <p:txBody>
          <a:bodyPr/>
          <a:lstStyle/>
          <a:p>
            <a:r>
              <a:rPr lang="en-US" dirty="0" smtClean="0"/>
              <a:t>EGU 2020 - Subduction channel vs orogenic wedge - L. G. Candioti et al.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19331" y="4761159"/>
            <a:ext cx="1161836" cy="611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/>
              <a:t>References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465132" y="5802263"/>
            <a:ext cx="4754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Schmalholz, S. M., Duretz, T., </a:t>
            </a:r>
            <a:r>
              <a:rPr lang="en-US" sz="1000" dirty="0" err="1"/>
              <a:t>Schenker</a:t>
            </a:r>
            <a:r>
              <a:rPr lang="en-US" sz="1000" dirty="0"/>
              <a:t>, F. L., &amp; </a:t>
            </a:r>
            <a:r>
              <a:rPr lang="en-US" sz="1000" dirty="0" err="1"/>
              <a:t>Podladchikov</a:t>
            </a:r>
            <a:r>
              <a:rPr lang="en-US" sz="1000" dirty="0"/>
              <a:t>, Y. Y. (2014). Kinematics and dynamics of tectonic nappes: 2-D numerical modelling and implications for high and ultra-high pressure tectonism in the Western Alps. </a:t>
            </a:r>
            <a:r>
              <a:rPr lang="en-US" sz="1000" i="1" dirty="0"/>
              <a:t>Tectonophysics</a:t>
            </a:r>
            <a:r>
              <a:rPr lang="en-US" sz="1000" dirty="0"/>
              <a:t>, </a:t>
            </a:r>
            <a:r>
              <a:rPr lang="en-US" sz="1000" i="1" dirty="0"/>
              <a:t>631</a:t>
            </a:r>
            <a:r>
              <a:rPr lang="en-US" sz="1000" dirty="0"/>
              <a:t>, 160-175</a:t>
            </a:r>
            <a:r>
              <a:rPr lang="en-US" sz="1000" dirty="0" smtClean="0"/>
              <a:t>.</a:t>
            </a:r>
            <a:endParaRPr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465131" y="5211852"/>
            <a:ext cx="4754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Manzotti</a:t>
            </a:r>
            <a:r>
              <a:rPr lang="en-US" sz="1000" dirty="0"/>
              <a:t>, P., </a:t>
            </a:r>
            <a:r>
              <a:rPr lang="en-US" sz="1000" dirty="0" err="1"/>
              <a:t>Ballevre</a:t>
            </a:r>
            <a:r>
              <a:rPr lang="en-US" sz="1000" dirty="0"/>
              <a:t>, M., </a:t>
            </a:r>
            <a:r>
              <a:rPr lang="en-US" sz="1000" dirty="0" err="1"/>
              <a:t>Zucali</a:t>
            </a:r>
            <a:r>
              <a:rPr lang="en-US" sz="1000" dirty="0"/>
              <a:t>, M., </a:t>
            </a:r>
            <a:r>
              <a:rPr lang="en-US" sz="1000" dirty="0" err="1"/>
              <a:t>Robyr</a:t>
            </a:r>
            <a:r>
              <a:rPr lang="en-US" sz="1000" dirty="0"/>
              <a:t>, M., &amp; </a:t>
            </a:r>
            <a:r>
              <a:rPr lang="en-US" sz="1000" dirty="0" err="1"/>
              <a:t>Engi</a:t>
            </a:r>
            <a:r>
              <a:rPr lang="en-US" sz="1000" dirty="0"/>
              <a:t>, M. (2014). The </a:t>
            </a:r>
            <a:r>
              <a:rPr lang="en-US" sz="1000" dirty="0" err="1"/>
              <a:t>tectonometamorphic</a:t>
            </a:r>
            <a:r>
              <a:rPr lang="en-US" sz="1000" dirty="0"/>
              <a:t> evolution of the </a:t>
            </a:r>
            <a:r>
              <a:rPr lang="en-US" sz="1000" dirty="0" err="1"/>
              <a:t>Sesia</a:t>
            </a:r>
            <a:r>
              <a:rPr lang="en-US" sz="1000" dirty="0"/>
              <a:t>–Dent Blanche nappes (internal Western Alps): review and synthesis. </a:t>
            </a:r>
            <a:r>
              <a:rPr lang="en-US" sz="1000" i="1" dirty="0"/>
              <a:t>Swiss Journal of Geosciences</a:t>
            </a:r>
            <a:r>
              <a:rPr lang="en-US" sz="1000" dirty="0"/>
              <a:t>, </a:t>
            </a:r>
            <a:r>
              <a:rPr lang="en-US" sz="1000" i="1" dirty="0"/>
              <a:t>107</a:t>
            </a:r>
            <a:r>
              <a:rPr lang="en-US" sz="1000" dirty="0"/>
              <a:t>(2-3), 309-336.</a:t>
            </a:r>
            <a:endParaRPr sz="10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03165" y="4761159"/>
            <a:ext cx="1993188" cy="611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smtClean="0"/>
              <a:t>Acknowledgements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57003" y="5211852"/>
            <a:ext cx="4754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All </a:t>
            </a:r>
            <a:r>
              <a:rPr lang="en-US" sz="1000" dirty="0" err="1" smtClean="0"/>
              <a:t>colormaps</a:t>
            </a:r>
            <a:r>
              <a:rPr lang="en-US" sz="1000" dirty="0" smtClean="0"/>
              <a:t> </a:t>
            </a:r>
            <a:r>
              <a:rPr lang="en-US" sz="1000" dirty="0" smtClean="0"/>
              <a:t>presented in this study are provided by:</a:t>
            </a:r>
          </a:p>
          <a:p>
            <a:r>
              <a:rPr lang="en-US" sz="1000" dirty="0" err="1"/>
              <a:t>Crameri</a:t>
            </a:r>
            <a:r>
              <a:rPr lang="en-US" sz="1000" dirty="0"/>
              <a:t>, F. (2018). Geodynamic diagnostics, scientific </a:t>
            </a:r>
            <a:r>
              <a:rPr lang="en-US" sz="1000" dirty="0" err="1"/>
              <a:t>visualisation</a:t>
            </a:r>
            <a:r>
              <a:rPr lang="en-US" sz="1000" dirty="0"/>
              <a:t> and </a:t>
            </a:r>
            <a:r>
              <a:rPr lang="en-US" sz="1000" dirty="0" err="1"/>
              <a:t>StagLab</a:t>
            </a:r>
            <a:r>
              <a:rPr lang="en-US" sz="1000" dirty="0"/>
              <a:t> 3.0. </a:t>
            </a:r>
            <a:r>
              <a:rPr lang="en-US" sz="1000" i="1" dirty="0"/>
              <a:t>Geoscientific Model Development</a:t>
            </a:r>
            <a:r>
              <a:rPr lang="en-US" sz="1000" dirty="0"/>
              <a:t>, </a:t>
            </a:r>
            <a:r>
              <a:rPr lang="en-US" sz="1000" i="1" dirty="0"/>
              <a:t>11</a:t>
            </a:r>
            <a:r>
              <a:rPr lang="en-US" sz="1000" dirty="0"/>
              <a:t>(6), 2541-2562.</a:t>
            </a:r>
            <a:r>
              <a:rPr lang="en-US" sz="1000" dirty="0" smtClean="0"/>
              <a:t> 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27795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/>
      <p:bldP spid="2" grpId="0"/>
      <p:bldP spid="12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4" y="-5820"/>
            <a:ext cx="10515600" cy="611995"/>
          </a:xfrm>
        </p:spPr>
        <p:txBody>
          <a:bodyPr>
            <a:normAutofit/>
          </a:bodyPr>
          <a:lstStyle/>
          <a:p>
            <a:r>
              <a:rPr lang="en-US" sz="3200" smtClean="0"/>
              <a:t>ABOUT THIS PRESENTATION</a:t>
            </a:r>
            <a:endParaRPr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76" y="822782"/>
            <a:ext cx="11399530" cy="5158303"/>
          </a:xfrm>
          <a:ln w="63500">
            <a:solidFill>
              <a:schemeClr val="tx1"/>
            </a:solidFill>
          </a:ln>
        </p:spPr>
        <p:txBody>
          <a:bodyPr anchor="ctr" anchorCtr="0"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 smtClean="0"/>
              <a:t>2D </a:t>
            </a:r>
            <a:r>
              <a:rPr lang="en-US" b="1" dirty="0" smtClean="0"/>
              <a:t>numerical simulations </a:t>
            </a:r>
            <a:r>
              <a:rPr lang="en-US" dirty="0" smtClean="0"/>
              <a:t>of </a:t>
            </a:r>
            <a:br>
              <a:rPr lang="en-US" dirty="0" smtClean="0"/>
            </a:br>
            <a:r>
              <a:rPr lang="en-US" b="1" dirty="0" smtClean="0"/>
              <a:t>hyper-extension – thermal relaxation – convergence </a:t>
            </a:r>
            <a:r>
              <a:rPr lang="en-US" dirty="0" smtClean="0"/>
              <a:t>cycle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Self-consistent subduction initiation (SI)</a:t>
            </a:r>
          </a:p>
          <a:p>
            <a:pPr>
              <a:lnSpc>
                <a:spcPct val="160000"/>
              </a:lnSpc>
              <a:buFont typeface="Arial" charset="0"/>
              <a:buChar char="•"/>
            </a:pPr>
            <a:r>
              <a:rPr lang="en-US" dirty="0"/>
              <a:t>Impact of </a:t>
            </a:r>
            <a:r>
              <a:rPr lang="en-US" b="1" dirty="0">
                <a:solidFill>
                  <a:schemeClr val="accent6"/>
                </a:solidFill>
              </a:rPr>
              <a:t>strength of the oceanic domain </a:t>
            </a:r>
            <a:r>
              <a:rPr lang="en-US" dirty="0"/>
              <a:t>on </a:t>
            </a:r>
            <a:br>
              <a:rPr lang="en-US" dirty="0"/>
            </a:br>
            <a:r>
              <a:rPr lang="en-US" dirty="0" smtClean="0"/>
              <a:t>the </a:t>
            </a:r>
            <a:r>
              <a:rPr lang="en-US" dirty="0"/>
              <a:t>dynamics during the convergence stage</a:t>
            </a:r>
          </a:p>
          <a:p>
            <a:pPr>
              <a:lnSpc>
                <a:spcPct val="160000"/>
              </a:lnSpc>
              <a:buFont typeface="Arial" charset="0"/>
              <a:buChar char="•"/>
            </a:pPr>
            <a:r>
              <a:rPr lang="en-US" dirty="0"/>
              <a:t>Impact of </a:t>
            </a:r>
            <a:r>
              <a:rPr lang="en-US" b="1" dirty="0">
                <a:solidFill>
                  <a:srgbClr val="FF0000"/>
                </a:solidFill>
              </a:rPr>
              <a:t>eclogitization of continental and oceanic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units on the dynamics during the convergence </a:t>
            </a:r>
            <a:r>
              <a:rPr lang="en-US" dirty="0" smtClean="0"/>
              <a:t>stage</a:t>
            </a:r>
          </a:p>
          <a:p>
            <a:pPr>
              <a:lnSpc>
                <a:spcPct val="160000"/>
              </a:lnSpc>
              <a:buFont typeface="Arial" charset="0"/>
              <a:buChar char="•"/>
            </a:pPr>
            <a:r>
              <a:rPr lang="en-US" dirty="0"/>
              <a:t>Application to evolution of the </a:t>
            </a:r>
            <a:r>
              <a:rPr lang="en-US" b="1" dirty="0" smtClean="0"/>
              <a:t>European Alps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2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218" y="75631"/>
            <a:ext cx="706634" cy="247322"/>
          </a:xfrm>
          <a:prstGeom prst="rect">
            <a:avLst/>
          </a:prstGeom>
        </p:spPr>
      </p:pic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47871" y="6356350"/>
            <a:ext cx="4625340" cy="365125"/>
          </a:xfrm>
        </p:spPr>
        <p:txBody>
          <a:bodyPr/>
          <a:lstStyle/>
          <a:p>
            <a:r>
              <a:rPr lang="en-US" dirty="0" smtClean="0"/>
              <a:t>EGU 2020 - Subduction channel vs orogenic wedge - L. G. Candioti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3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creenshot 2019-09-04 at 14.48.12.png" descr="Screenshot 2019-09-04 at 14.48.1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63" y="418307"/>
            <a:ext cx="6820122" cy="1855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Screenshot 2019-09-04 at 14.48.12.png" descr="Screenshot 2019-09-04 at 14.48.1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63" y="3168900"/>
            <a:ext cx="4989460" cy="31877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3</a:t>
            </a:fld>
            <a:endParaRPr lang="uk-UA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64" y="-5820"/>
            <a:ext cx="10515600" cy="6119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ALPINE CYCLE</a:t>
            </a:r>
            <a:endParaRPr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241059" y="172594"/>
            <a:ext cx="1841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STAGE 1</a:t>
            </a:r>
            <a:r>
              <a:rPr lang="en-US" b="1" smtClean="0"/>
              <a:t>: RIFTING</a:t>
            </a:r>
            <a:endParaRPr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218" y="75631"/>
            <a:ext cx="706634" cy="24732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7043351" y="562868"/>
            <a:ext cx="0" cy="18411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41059" y="562868"/>
            <a:ext cx="49509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Opening of the Liguria-Piemonte (LP) ocean in Jurassic – Early Cretaceous(∼200-140 Ma)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Ultra-slow to slow spreading rates (&lt;5 cm/yr)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Formation of hyper-extended magma-poor passive margins of the Briançonnais domain (European plate) and Adriatic plate</a:t>
            </a:r>
            <a:endParaRPr dirty="0"/>
          </a:p>
        </p:txBody>
      </p:sp>
      <p:sp>
        <p:nvSpPr>
          <p:cNvPr id="14" name="TextBox 13"/>
          <p:cNvSpPr txBox="1"/>
          <p:nvPr/>
        </p:nvSpPr>
        <p:spPr>
          <a:xfrm>
            <a:off x="7241059" y="2404024"/>
            <a:ext cx="327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STAGE 2: THERMAL RELAXATION</a:t>
            </a:r>
            <a:endParaRPr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55707" y="2773356"/>
            <a:ext cx="0" cy="3693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41059" y="2773356"/>
            <a:ext cx="459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Far-field tectonic inactivity (∼140-95 Ma)</a:t>
            </a:r>
            <a:endParaRPr dirty="0"/>
          </a:p>
        </p:txBody>
      </p:sp>
      <p:sp>
        <p:nvSpPr>
          <p:cNvPr id="19" name="TextBox 18"/>
          <p:cNvSpPr txBox="1"/>
          <p:nvPr/>
        </p:nvSpPr>
        <p:spPr>
          <a:xfrm>
            <a:off x="7241059" y="3739359"/>
            <a:ext cx="407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STAGE 3: CONVERGENCE AND COLLISION</a:t>
            </a:r>
            <a:endParaRPr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7043351" y="3739359"/>
            <a:ext cx="0" cy="26169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41688" y="4124920"/>
            <a:ext cx="4715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Subduction initiation (SI) within the hyper-extended margin of the Adriatic plate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Subduction of Sesia-Dent Blanche units indicated by eclogite facies (high pressure) metamorphism (∼84-70 Ma)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Subduction of LP and collision of Europe and Adria forming the Alpine orogenic belt (∼40-30 Ma)</a:t>
            </a:r>
            <a:endParaRPr dirty="0"/>
          </a:p>
        </p:txBody>
      </p:sp>
      <p:sp>
        <p:nvSpPr>
          <p:cNvPr id="23" name="Rectangle 22"/>
          <p:cNvSpPr/>
          <p:nvPr/>
        </p:nvSpPr>
        <p:spPr>
          <a:xfrm>
            <a:off x="4670854" y="2176685"/>
            <a:ext cx="741405" cy="227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4527839" y="3078178"/>
            <a:ext cx="741405" cy="227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174664" y="2730725"/>
            <a:ext cx="1842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FIG </a:t>
            </a:r>
            <a:r>
              <a:rPr lang="en-US" sz="1000" b="1" dirty="0" smtClean="0"/>
              <a:t>I</a:t>
            </a:r>
            <a:r>
              <a:rPr lang="en-US" sz="1000" b="1" dirty="0" smtClean="0"/>
              <a:t>.</a:t>
            </a:r>
            <a:r>
              <a:rPr lang="en-US" sz="1000" dirty="0" smtClean="0"/>
              <a:t> Stages of the Alpine cycle. </a:t>
            </a:r>
            <a:r>
              <a:rPr lang="en-US" sz="1000" dirty="0" smtClean="0"/>
              <a:t>Modified after </a:t>
            </a:r>
            <a:r>
              <a:rPr lang="en-US" sz="1000" dirty="0" err="1" smtClean="0"/>
              <a:t>Manzotti</a:t>
            </a:r>
            <a:r>
              <a:rPr lang="en-US" sz="1000" dirty="0" smtClean="0"/>
              <a:t> et al. 2014, Swiss Journal of Geosciences</a:t>
            </a:r>
            <a:endParaRPr sz="1000" dirty="0"/>
          </a:p>
        </p:txBody>
      </p:sp>
      <p:sp>
        <p:nvSpPr>
          <p:cNvPr id="2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909060" y="6357620"/>
            <a:ext cx="4373880" cy="365125"/>
          </a:xfrm>
        </p:spPr>
        <p:txBody>
          <a:bodyPr/>
          <a:lstStyle/>
          <a:p>
            <a:r>
              <a:rPr lang="en-US" dirty="0" smtClean="0"/>
              <a:t>EGU 2020 - Subduction channel vs orogenic wedge - L. G. Candioti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74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17" grpId="0"/>
      <p:bldP spid="19" grpId="0"/>
      <p:bldP spid="2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60" y="3916819"/>
            <a:ext cx="2134800" cy="25212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0" y="421057"/>
            <a:ext cx="6012983" cy="329281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4</a:t>
            </a:fld>
            <a:endParaRPr lang="uk-UA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64" y="-5820"/>
            <a:ext cx="10515600" cy="6119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OPEN DISCUSSIONS</a:t>
            </a:r>
            <a:r>
              <a:rPr lang="mr-IN" sz="3200" dirty="0" smtClean="0"/>
              <a:t>…</a:t>
            </a:r>
            <a:endParaRPr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218" y="75631"/>
            <a:ext cx="706634" cy="2473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63143" y="2208659"/>
            <a:ext cx="566911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b="1" dirty="0" smtClean="0">
                <a:solidFill>
                  <a:schemeClr val="accent1"/>
                </a:solidFill>
              </a:rPr>
              <a:t>Ampferer-type subduction</a:t>
            </a:r>
            <a:endParaRPr lang="en-US" b="1" dirty="0">
              <a:solidFill>
                <a:schemeClr val="accent1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Opening of a narrow basin (&lt;1000 km)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Exhumed serpentinized mantle and magma-poor</a:t>
            </a:r>
            <a:br>
              <a:rPr lang="en-US" dirty="0" smtClean="0"/>
            </a:br>
            <a:r>
              <a:rPr lang="en-US" dirty="0" smtClean="0"/>
              <a:t>hyper-extended margins</a:t>
            </a:r>
            <a:endParaRPr lang="en-US" b="1" dirty="0">
              <a:solidFill>
                <a:schemeClr val="accent6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Amagmatic SI: no SSZ volcanism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Example: Pyrenees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r>
              <a:rPr lang="en-US" b="1" dirty="0" smtClean="0">
                <a:solidFill>
                  <a:schemeClr val="accent6"/>
                </a:solidFill>
              </a:rPr>
              <a:t>European Alps: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b="1" dirty="0" smtClean="0">
                <a:solidFill>
                  <a:schemeClr val="accent1"/>
                </a:solidFill>
              </a:rPr>
              <a:t>Missing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SSZ volcanics </a:t>
            </a:r>
            <a:r>
              <a:rPr lang="en-US" dirty="0" smtClean="0"/>
              <a:t>in the Western Tethys ophiolite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Embryonic oceanic crust</a:t>
            </a:r>
            <a:endParaRPr lang="en-US" dirty="0"/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dirty="0" smtClean="0"/>
              <a:t>Indication that </a:t>
            </a:r>
            <a:r>
              <a:rPr lang="en-US" b="1" dirty="0" smtClean="0"/>
              <a:t>hydrous portion </a:t>
            </a:r>
            <a:r>
              <a:rPr lang="en-US" dirty="0" smtClean="0"/>
              <a:t>of subducting slab has </a:t>
            </a:r>
            <a:br>
              <a:rPr lang="en-US" dirty="0" smtClean="0"/>
            </a:br>
            <a:r>
              <a:rPr lang="en-US" dirty="0" smtClean="0"/>
              <a:t>been sheared-off and </a:t>
            </a:r>
            <a:r>
              <a:rPr lang="en-US" b="1" dirty="0" smtClean="0"/>
              <a:t>incorporated into the orogen</a:t>
            </a:r>
            <a:endParaRPr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68604" y="61486"/>
            <a:ext cx="552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. The Liguria-Piemonte ocean - mature oceanic crust?</a:t>
            </a:r>
            <a:endParaRPr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166010" y="511023"/>
            <a:ext cx="0" cy="581882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82" y="3658444"/>
            <a:ext cx="6252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FIG II.</a:t>
            </a:r>
            <a:r>
              <a:rPr lang="en-US" sz="1000" dirty="0" smtClean="0"/>
              <a:t> </a:t>
            </a:r>
            <a:r>
              <a:rPr lang="en-US" sz="1000" dirty="0" smtClean="0"/>
              <a:t>End-member </a:t>
            </a:r>
            <a:r>
              <a:rPr lang="en-US" sz="1000" dirty="0" smtClean="0"/>
              <a:t>types of subduction. Taken from McCarthy et al., American Journal of Science (acc. manuscript)</a:t>
            </a:r>
            <a:endParaRPr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6163143" y="511023"/>
            <a:ext cx="58390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Benioff-type subduction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Inversion of wide oceanic basin (∼1000 km)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Active mid-ocean ridge: mature oceanic crust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Magmatic SI: </a:t>
            </a:r>
            <a:r>
              <a:rPr lang="en-US" dirty="0" smtClean="0"/>
              <a:t>supra-subduction </a:t>
            </a:r>
            <a:r>
              <a:rPr lang="en-US" dirty="0" smtClean="0"/>
              <a:t>zone </a:t>
            </a:r>
            <a:r>
              <a:rPr lang="en-US" dirty="0" smtClean="0"/>
              <a:t>(SSZ) volcanism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Example: Pacific ocean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260550" y="5796260"/>
            <a:ext cx="4796431" cy="369332"/>
            <a:chOff x="6260550" y="5796260"/>
            <a:chExt cx="4796431" cy="369332"/>
          </a:xfrm>
        </p:grpSpPr>
        <p:cxnSp>
          <p:nvCxnSpPr>
            <p:cNvPr id="29" name="Straight Arrow Connector 28"/>
            <p:cNvCxnSpPr/>
            <p:nvPr/>
          </p:nvCxnSpPr>
          <p:spPr>
            <a:xfrm rot="-5400000">
              <a:off x="6490800" y="5750677"/>
              <a:ext cx="0" cy="460499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721050" y="5796260"/>
              <a:ext cx="4335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</a:rPr>
                <a:t>Transitional stage between A-type &amp; B-type</a:t>
              </a:r>
              <a:endParaRPr b="1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459" y="3916819"/>
            <a:ext cx="2098800" cy="251920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537320" y="5354450"/>
            <a:ext cx="1531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FIG III.</a:t>
            </a:r>
            <a:r>
              <a:rPr lang="en-US" sz="1000" dirty="0" smtClean="0"/>
              <a:t> Penrose type vs. Western Tethys type ophiolite. Modified after McCarthy et al., American Journal of Science (acc. manuscript)</a:t>
            </a:r>
            <a:endParaRPr sz="1000" dirty="0"/>
          </a:p>
        </p:txBody>
      </p:sp>
      <p:sp>
        <p:nvSpPr>
          <p:cNvPr id="35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47871" y="6356350"/>
            <a:ext cx="4625340" cy="365125"/>
          </a:xfrm>
        </p:spPr>
        <p:txBody>
          <a:bodyPr/>
          <a:lstStyle/>
          <a:p>
            <a:r>
              <a:rPr lang="en-US" dirty="0" smtClean="0"/>
              <a:t>EGU 2020 - Subduction channel vs orogenic wedge - L. G. Candioti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66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bldLvl="2"/>
      <p:bldP spid="2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889" y="534946"/>
            <a:ext cx="10161618" cy="398767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5</a:t>
            </a:fld>
            <a:endParaRPr lang="uk-UA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64" y="-5820"/>
            <a:ext cx="10515600" cy="6119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Open discussions </a:t>
            </a:r>
            <a:r>
              <a:rPr lang="mr-IN" sz="3200" dirty="0" smtClean="0"/>
              <a:t>…</a:t>
            </a:r>
            <a:endParaRPr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861148" y="206173"/>
            <a:ext cx="3598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  <a:r>
              <a:rPr lang="en-US" b="1" dirty="0" smtClean="0"/>
              <a:t>. How did the Alpine orogen form?</a:t>
            </a:r>
            <a:endParaRPr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218" y="75631"/>
            <a:ext cx="706634" cy="2473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5928" y="3727623"/>
            <a:ext cx="4163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SUBDUCTION CHANNEL (intrusion model)</a:t>
            </a:r>
            <a:endParaRPr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9225" y="3727623"/>
            <a:ext cx="343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OROGENIC WEDGE (thrust model)</a:t>
            </a:r>
            <a:endParaRPr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665928" y="4174120"/>
            <a:ext cx="65679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UHP </a:t>
            </a:r>
            <a:r>
              <a:rPr lang="en-US" dirty="0" smtClean="0"/>
              <a:t>rocks record </a:t>
            </a:r>
            <a:r>
              <a:rPr lang="en-US" dirty="0" smtClean="0">
                <a:solidFill>
                  <a:srgbClr val="FF0000"/>
                </a:solidFill>
              </a:rPr>
              <a:t>lithostatic</a:t>
            </a:r>
            <a:r>
              <a:rPr lang="en-US" dirty="0" smtClean="0"/>
              <a:t> pressure at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great depth </a:t>
            </a:r>
            <a:r>
              <a:rPr lang="en-US" dirty="0" smtClean="0">
                <a:solidFill>
                  <a:srgbClr val="FF0000"/>
                </a:solidFill>
              </a:rPr>
              <a:t>(&gt;∼100 km)</a:t>
            </a:r>
            <a:r>
              <a:rPr lang="en-US" dirty="0"/>
              <a:t> </a:t>
            </a:r>
            <a:r>
              <a:rPr lang="en-US" dirty="0" smtClean="0"/>
              <a:t>and are representative for burial depth of nappes. Nappes are diapirs and </a:t>
            </a:r>
            <a:r>
              <a:rPr lang="en-US" dirty="0"/>
              <a:t>e</a:t>
            </a:r>
            <a:r>
              <a:rPr lang="en-US" dirty="0" smtClean="0"/>
              <a:t>xhumation in a subduction channel is representative for the tectonic evolution </a:t>
            </a:r>
            <a:r>
              <a:rPr lang="en-US" dirty="0" smtClean="0"/>
              <a:t>of CW </a:t>
            </a:r>
            <a:r>
              <a:rPr lang="en-US" dirty="0" smtClean="0"/>
              <a:t>Alps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Driving force: buoyancy force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Tectonic nappes are mélanges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Intrusion and exhumation through subduction channel</a:t>
            </a:r>
            <a:endParaRPr dirty="0"/>
          </a:p>
        </p:txBody>
      </p:sp>
      <p:sp>
        <p:nvSpPr>
          <p:cNvPr id="20" name="TextBox 19"/>
          <p:cNvSpPr txBox="1"/>
          <p:nvPr/>
        </p:nvSpPr>
        <p:spPr>
          <a:xfrm>
            <a:off x="-13716" y="704115"/>
            <a:ext cx="1504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FIG IV.</a:t>
            </a:r>
            <a:r>
              <a:rPr lang="en-US" sz="1000" dirty="0" smtClean="0"/>
              <a:t> Sketch of two </a:t>
            </a:r>
            <a:r>
              <a:rPr lang="en-US" sz="1000" dirty="0" smtClean="0"/>
              <a:t>end-member </a:t>
            </a:r>
            <a:r>
              <a:rPr lang="en-US" sz="1000" dirty="0" smtClean="0"/>
              <a:t>types of UHP unit exhumation. Modified after Schmalholz et. </a:t>
            </a:r>
            <a:r>
              <a:rPr lang="en-US" sz="1000" dirty="0"/>
              <a:t>a</a:t>
            </a:r>
            <a:r>
              <a:rPr lang="en-US" sz="1000" dirty="0" smtClean="0"/>
              <a:t>l, 2014, Tectonophysics</a:t>
            </a:r>
            <a:endParaRPr sz="10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665928" y="3886239"/>
            <a:ext cx="0" cy="228193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6527" y="4174120"/>
            <a:ext cx="55611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Most nappes are formed as thrust sheets in depths of </a:t>
            </a:r>
            <a:r>
              <a:rPr lang="en-US" dirty="0" smtClean="0">
                <a:solidFill>
                  <a:srgbClr val="FF0000"/>
                </a:solidFill>
              </a:rPr>
              <a:t>&lt;∼60 km</a:t>
            </a:r>
            <a:r>
              <a:rPr lang="en-US" dirty="0" smtClean="0"/>
              <a:t>. </a:t>
            </a:r>
            <a:r>
              <a:rPr lang="en-US" dirty="0" smtClean="0"/>
              <a:t>Ultra-High </a:t>
            </a:r>
            <a:r>
              <a:rPr lang="en-US" dirty="0" smtClean="0"/>
              <a:t>pressure (UHP) rocks are restricted to minor volumes and not representative for tectonic evolution of Central and </a:t>
            </a:r>
            <a:r>
              <a:rPr lang="en-US" dirty="0" smtClean="0"/>
              <a:t>Western (CW) </a:t>
            </a:r>
            <a:r>
              <a:rPr lang="en-US" dirty="0" smtClean="0"/>
              <a:t>Alps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Driving force: far-field tectonic forces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Tectonic nappes are emplaced in an ordered </a:t>
            </a:r>
            <a:br>
              <a:rPr lang="en-US" dirty="0" smtClean="0"/>
            </a:br>
            <a:r>
              <a:rPr lang="en-US" dirty="0" smtClean="0"/>
              <a:t>sequence and are internally coherent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Exhumation through erosion and local extension</a:t>
            </a:r>
          </a:p>
        </p:txBody>
      </p:sp>
      <p:sp>
        <p:nvSpPr>
          <p:cNvPr id="2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47871" y="6356350"/>
            <a:ext cx="4625340" cy="365125"/>
          </a:xfrm>
        </p:spPr>
        <p:txBody>
          <a:bodyPr/>
          <a:lstStyle/>
          <a:p>
            <a:r>
              <a:rPr lang="en-US" dirty="0" smtClean="0"/>
              <a:t>EGU 2020 - Subduction channel vs orogenic wedge - L. G. Candioti et al.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3305263" y="3220450"/>
            <a:ext cx="4497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End-member tectonic models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74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 uiExpand="1" build="p"/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88"/>
          <a:stretch/>
        </p:blipFill>
        <p:spPr>
          <a:xfrm>
            <a:off x="7332843" y="2053296"/>
            <a:ext cx="4859157" cy="39777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13222" y="5642898"/>
            <a:ext cx="2656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FIG V.</a:t>
            </a:r>
            <a:r>
              <a:rPr lang="en-US" sz="1200" dirty="0" smtClean="0"/>
              <a:t> Perple_X density tables for all materials used in the numerical simulations</a:t>
            </a:r>
            <a:endParaRPr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6</a:t>
            </a:fld>
            <a:endParaRPr lang="uk-UA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64" y="-5820"/>
            <a:ext cx="10515600" cy="6119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DO WE INVESTIGATE?</a:t>
            </a:r>
            <a:endParaRPr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0337" y="729857"/>
            <a:ext cx="11709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The evolution of the entire Alpine cycle: hyper-extension, thermal relaxation and convergence-to-collision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What are conditions for subduction channel and orogenic wedge formation?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Impact of strength of the oceanic domain on the dynamics during the convergence stage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Impact of eclogitization of continental and oceanic units on the dynamics during </a:t>
            </a:r>
            <a:r>
              <a:rPr lang="en-US" sz="2000" dirty="0"/>
              <a:t>the convergence </a:t>
            </a:r>
            <a:r>
              <a:rPr lang="en-US" sz="2000" dirty="0" smtClean="0"/>
              <a:t>stage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218" y="75631"/>
            <a:ext cx="706634" cy="247322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7364" y="2162041"/>
            <a:ext cx="10515600" cy="611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HOW?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0337" y="2802210"/>
            <a:ext cx="75535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2D thermo-mechanical numerical simulations of the entire Alpine cycle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000" dirty="0" smtClean="0"/>
              <a:t>Parameterization of </a:t>
            </a:r>
            <a:r>
              <a:rPr lang="en-US" sz="2000" dirty="0">
                <a:solidFill>
                  <a:schemeClr val="accent6"/>
                </a:solidFill>
              </a:rPr>
              <a:t>s</a:t>
            </a:r>
            <a:r>
              <a:rPr lang="en-US" sz="2000" dirty="0" smtClean="0">
                <a:solidFill>
                  <a:schemeClr val="accent6"/>
                </a:solidFill>
              </a:rPr>
              <a:t>erpentinization</a:t>
            </a:r>
            <a:r>
              <a:rPr lang="en-US" sz="2000" dirty="0" smtClean="0"/>
              <a:t>: </a:t>
            </a:r>
          </a:p>
          <a:p>
            <a:pPr marL="914400" lvl="1" indent="-457200"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/>
              <a:t>top 7.5 km of exhumed peridotite material in the basin replaced by serpentinite material at the end of thermal relaxation period </a:t>
            </a:r>
          </a:p>
          <a:p>
            <a:pPr marL="914400" lvl="1" indent="-457200"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/>
              <a:t>increasing pre-factor in front of viscosity formulation (1, 30) for serpentinite material</a:t>
            </a:r>
            <a:endParaRPr lang="en-US" sz="2000" dirty="0"/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000" dirty="0" smtClean="0">
                <a:solidFill>
                  <a:srgbClr val="FF0000"/>
                </a:solidFill>
              </a:rPr>
              <a:t>Eclogitization (facies)</a:t>
            </a:r>
            <a:r>
              <a:rPr lang="en-US" sz="2000" dirty="0" smtClean="0"/>
              <a:t>: material density calculated as simplified equation of state (common approach) vs. density as pre-computed phase diagram for a given bulk rock composition (Perple_X)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47871" y="6356350"/>
            <a:ext cx="4625340" cy="365125"/>
          </a:xfrm>
        </p:spPr>
        <p:txBody>
          <a:bodyPr/>
          <a:lstStyle/>
          <a:p>
            <a:r>
              <a:rPr lang="en-US" dirty="0" smtClean="0"/>
              <a:t>EGU 2020 - Subduction channel vs orogenic wedge - L. G. Candioti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5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build="p"/>
      <p:bldP spid="13" grpId="0"/>
      <p:bldP spid="1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9699" b="6727"/>
          <a:stretch/>
        </p:blipFill>
        <p:spPr>
          <a:xfrm>
            <a:off x="24485" y="376654"/>
            <a:ext cx="12068906" cy="34810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7</a:t>
            </a:fld>
            <a:endParaRPr lang="uk-UA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64" y="-5820"/>
            <a:ext cx="10515600" cy="6119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METHODS</a:t>
            </a:r>
            <a:endParaRPr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218" y="75631"/>
            <a:ext cx="706634" cy="2473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6" y="4185007"/>
            <a:ext cx="7050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State of the art 2D thermo-mechanical numerical simulations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Finite difference discretization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Marker-and-cell advection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Visco-elasto-plastic rheology of material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Mechanically </a:t>
            </a:r>
            <a:r>
              <a:rPr lang="en-US" dirty="0" smtClean="0"/>
              <a:t>heterogeneous </a:t>
            </a:r>
            <a:r>
              <a:rPr lang="en-US" dirty="0" smtClean="0"/>
              <a:t>upper and middle crust (strong and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weak elliptical inclusions in intermediate strong crustal matrix)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7390" y="4140359"/>
            <a:ext cx="168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Modelled cycle:</a:t>
            </a:r>
            <a:endParaRPr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45638" y="4668982"/>
            <a:ext cx="5873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Rifting: 50 Myrs – 1 cm/yr extensional velocity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Cooling: 60 </a:t>
            </a:r>
            <a:r>
              <a:rPr lang="en-US" dirty="0" smtClean="0"/>
              <a:t>Myrs </a:t>
            </a:r>
            <a:r>
              <a:rPr lang="en-US" dirty="0" smtClean="0"/>
              <a:t>– </a:t>
            </a:r>
            <a:r>
              <a:rPr lang="en-US" dirty="0" smtClean="0"/>
              <a:t>0 cm/yr </a:t>
            </a:r>
            <a:r>
              <a:rPr lang="en-US" dirty="0" smtClean="0"/>
              <a:t> </a:t>
            </a:r>
            <a:r>
              <a:rPr lang="en-US" dirty="0" smtClean="0"/>
              <a:t>boundary velocity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Convergence: 60 Myrs – 1.5 cm/yr  convergence velocity</a:t>
            </a:r>
            <a:endParaRPr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431783" y="4003964"/>
            <a:ext cx="0" cy="221236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387262" y="3680798"/>
            <a:ext cx="237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FIG VI.</a:t>
            </a:r>
            <a:r>
              <a:rPr lang="en-US" sz="1200" dirty="0" smtClean="0"/>
              <a:t> Initial configuration </a:t>
            </a:r>
          </a:p>
          <a:p>
            <a:r>
              <a:rPr lang="en-US" sz="1200" dirty="0"/>
              <a:t>o</a:t>
            </a:r>
            <a:r>
              <a:rPr lang="en-US" sz="1200" dirty="0" smtClean="0"/>
              <a:t>f </a:t>
            </a:r>
            <a:r>
              <a:rPr lang="en-US" sz="1200" dirty="0" smtClean="0"/>
              <a:t>the model</a:t>
            </a:r>
            <a:endParaRPr sz="1200" dirty="0"/>
          </a:p>
        </p:txBody>
      </p:sp>
      <p:sp>
        <p:nvSpPr>
          <p:cNvPr id="1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47871" y="6356350"/>
            <a:ext cx="4625340" cy="365125"/>
          </a:xfrm>
        </p:spPr>
        <p:txBody>
          <a:bodyPr/>
          <a:lstStyle/>
          <a:p>
            <a:r>
              <a:rPr lang="en-US" dirty="0" smtClean="0"/>
              <a:t>EGU 2020 - Subduction channel vs orogenic wedge - L. G. Candioti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54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8</a:t>
            </a:fld>
            <a:endParaRPr lang="uk-UA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64" y="-5820"/>
            <a:ext cx="10515600" cy="6119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1. HYPER-EXTENSION – COOLING – CONVERGENCE </a:t>
            </a:r>
            <a:endParaRPr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218" y="75631"/>
            <a:ext cx="706634" cy="2473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798" y="4206200"/>
            <a:ext cx="4423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LcPeriod"/>
            </a:pPr>
            <a:r>
              <a:rPr lang="en-US" sz="1600" dirty="0" smtClean="0"/>
              <a:t>Rifting: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/>
              <a:t>Formation of asymmetric hyper-extended magma-poor margins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/>
              <a:t>No mid-ocean ridge formation (1300 °C isotherm remains at a depth of 20 km)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/>
              <a:t>Opening of a ca. 360 km wide marine basin in which peridotite is exhumed</a:t>
            </a:r>
            <a:endParaRPr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421398" y="4206200"/>
            <a:ext cx="37899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LcPeriod" startAt="2"/>
            </a:pPr>
            <a:r>
              <a:rPr lang="en-US" sz="1600" dirty="0" smtClean="0"/>
              <a:t>Thermal relaxation: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/>
              <a:t>No far-field deformation induced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/>
              <a:t>Convection sets in (deflection of 1300 °C isotherm)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/>
              <a:t>Lithosphere maintains a constant thickness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/>
              <a:t>Basin is stable: </a:t>
            </a:r>
            <a:r>
              <a:rPr lang="en-US" sz="1600" b="1" dirty="0" smtClean="0">
                <a:solidFill>
                  <a:srgbClr val="FF0000"/>
                </a:solidFill>
              </a:rPr>
              <a:t>no spontaneous </a:t>
            </a:r>
            <a:r>
              <a:rPr lang="en-US" sz="1600" dirty="0" smtClean="0"/>
              <a:t>SI</a:t>
            </a:r>
            <a:endParaRPr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8129016" y="4206200"/>
            <a:ext cx="3940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LcPeriod" startAt="3"/>
            </a:pPr>
            <a:r>
              <a:rPr lang="en-US" sz="1600" dirty="0" smtClean="0"/>
              <a:t>Convergence:</a:t>
            </a:r>
          </a:p>
          <a:p>
            <a:pPr marL="800100" lvl="1" indent="-342900">
              <a:buClr>
                <a:schemeClr val="tx1"/>
              </a:buClr>
              <a:buFont typeface="Arial" charset="0"/>
              <a:buChar char="•"/>
            </a:pPr>
            <a:r>
              <a:rPr lang="en-US" sz="1600" b="1" dirty="0" smtClean="0">
                <a:solidFill>
                  <a:schemeClr val="accent6"/>
                </a:solidFill>
              </a:rPr>
              <a:t>Self-consistent </a:t>
            </a:r>
            <a:r>
              <a:rPr lang="en-US" sz="1600" dirty="0" smtClean="0"/>
              <a:t>SI via shear heating </a:t>
            </a:r>
            <a:r>
              <a:rPr lang="en-US" sz="1600" b="1" dirty="0" smtClean="0"/>
              <a:t>without prescribing a weak zone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/>
              <a:t>Formation of an accretionary wedge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/>
              <a:t>Ordered nappe formation during collisional stage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600" dirty="0" smtClean="0"/>
              <a:t>Sediments are incorporated into the orogenic wedge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1945" y="694222"/>
            <a:ext cx="2697480" cy="2603580"/>
          </a:xfrm>
          <a:prstGeom prst="rect">
            <a:avLst/>
          </a:prstGeom>
        </p:spPr>
      </p:pic>
      <p:pic>
        <p:nvPicPr>
          <p:cNvPr id="16" name="riftingCoolingConvergence_noSerpentinite_step20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784" t="18453" r="2983" b="10249"/>
          <a:stretch/>
        </p:blipFill>
        <p:spPr>
          <a:xfrm>
            <a:off x="0" y="458639"/>
            <a:ext cx="8978400" cy="3791036"/>
          </a:xfrm>
          <a:prstGeom prst="rect">
            <a:avLst/>
          </a:prstGeom>
        </p:spPr>
      </p:pic>
      <p:sp>
        <p:nvSpPr>
          <p:cNvPr id="1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47871" y="6356350"/>
            <a:ext cx="4625340" cy="365125"/>
          </a:xfrm>
        </p:spPr>
        <p:txBody>
          <a:bodyPr/>
          <a:lstStyle/>
          <a:p>
            <a:r>
              <a:rPr lang="en-US" dirty="0" smtClean="0"/>
              <a:t>EGU 2020 - Subduction channel vs orogenic wedge - L. G. Candioti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4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9" grpId="0" uiExpand="1" build="p" bldLvl="2"/>
      <p:bldP spid="12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07/05/2020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68B0-EAA6-B546-9914-C2D113F486FD}" type="slidenum">
              <a:rPr lang="uk-UA" smtClean="0"/>
              <a:t>9</a:t>
            </a:fld>
            <a:endParaRPr lang="uk-UA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364" y="-5820"/>
            <a:ext cx="10515600" cy="611995"/>
          </a:xfrm>
        </p:spPr>
        <p:txBody>
          <a:bodyPr>
            <a:normAutofit/>
          </a:bodyPr>
          <a:lstStyle/>
          <a:p>
            <a:r>
              <a:rPr lang="en-US" sz="3200" dirty="0"/>
              <a:t>2</a:t>
            </a:r>
            <a:r>
              <a:rPr lang="en-US" sz="3200" dirty="0" smtClean="0"/>
              <a:t>. </a:t>
            </a:r>
            <a:r>
              <a:rPr lang="en-US" sz="3200" dirty="0" smtClean="0"/>
              <a:t>DEGREE OF SERPENTINIZATION: VISCOSITY </a:t>
            </a:r>
            <a:r>
              <a:rPr lang="en-US" sz="3600" b="1" dirty="0" smtClean="0"/>
              <a:t>PRE-FACTOR 1</a:t>
            </a:r>
            <a:endParaRPr sz="36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218" y="75631"/>
            <a:ext cx="706634" cy="2473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364" y="4230588"/>
            <a:ext cx="100619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b="1" dirty="0" smtClean="0"/>
              <a:t>PRE-FACTOR 1</a:t>
            </a:r>
            <a:r>
              <a:rPr lang="en-US" sz="1600" dirty="0" smtClean="0"/>
              <a:t>: </a:t>
            </a:r>
            <a:r>
              <a:rPr lang="en-US" sz="1600" b="1" dirty="0" smtClean="0">
                <a:solidFill>
                  <a:schemeClr val="accent1"/>
                </a:solidFill>
              </a:rPr>
              <a:t>weak oceanic domain</a:t>
            </a:r>
            <a:r>
              <a:rPr lang="en-US" sz="1600" dirty="0" smtClean="0"/>
              <a:t>. Parameterization</a:t>
            </a:r>
            <a:r>
              <a:rPr lang="en-US" sz="1600" b="1" dirty="0" smtClean="0">
                <a:solidFill>
                  <a:schemeClr val="accent1"/>
                </a:solidFill>
              </a:rPr>
              <a:t> </a:t>
            </a:r>
            <a:r>
              <a:rPr lang="en-US" sz="1600" dirty="0" smtClean="0"/>
              <a:t>assuming only serpentinites without stronger units such as </a:t>
            </a:r>
            <a:br>
              <a:rPr lang="en-US" sz="1600" dirty="0" smtClean="0"/>
            </a:br>
            <a:r>
              <a:rPr lang="en-US" sz="1600" dirty="0" smtClean="0"/>
              <a:t>basalts and gabbros 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b="1" dirty="0" smtClean="0">
                <a:solidFill>
                  <a:schemeClr val="accent6"/>
                </a:solidFill>
              </a:rPr>
              <a:t>Self-consistent SI </a:t>
            </a:r>
            <a:r>
              <a:rPr lang="en-US" sz="1600" dirty="0" smtClean="0"/>
              <a:t>via shear heating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Serpentinites</a:t>
            </a:r>
            <a:r>
              <a:rPr lang="en-US" sz="1600" dirty="0" smtClean="0"/>
              <a:t> are </a:t>
            </a:r>
            <a:r>
              <a:rPr lang="en-US" sz="1600" b="1" dirty="0" smtClean="0">
                <a:solidFill>
                  <a:srgbClr val="FF0000"/>
                </a:solidFill>
              </a:rPr>
              <a:t>sheared-off</a:t>
            </a:r>
            <a:r>
              <a:rPr lang="en-US" sz="1600" dirty="0" smtClean="0"/>
              <a:t> the subducting slab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dirty="0" smtClean="0"/>
              <a:t>Formation of a serpentinite </a:t>
            </a:r>
            <a:r>
              <a:rPr lang="en-US" sz="1600" b="1" dirty="0" smtClean="0"/>
              <a:t>subduction channel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dirty="0" smtClean="0"/>
              <a:t>Crust of subducting plate is buried to large depth (ca. 100 km)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dirty="0" smtClean="0"/>
              <a:t>Subducted crust is exhumed rapidly through the lubricated subduction channel 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dirty="0" smtClean="0"/>
              <a:t>No coherent oceanic unit is incorporated into the wedge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1600" dirty="0" smtClean="0"/>
              <a:t>No ordered nappe emplacement</a:t>
            </a:r>
            <a:endParaRPr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1945" y="694222"/>
            <a:ext cx="2697480" cy="2603580"/>
          </a:xfrm>
          <a:prstGeom prst="rect">
            <a:avLst/>
          </a:prstGeom>
        </p:spPr>
      </p:pic>
      <p:pic>
        <p:nvPicPr>
          <p:cNvPr id="15" name="convergence_Serp1Pwl_step20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784" t="18313" r="2983" b="10249"/>
          <a:stretch/>
        </p:blipFill>
        <p:spPr>
          <a:xfrm>
            <a:off x="-1" y="457200"/>
            <a:ext cx="8968714" cy="3794400"/>
          </a:xfrm>
          <a:prstGeom prst="rect">
            <a:avLst/>
          </a:prstGeom>
        </p:spPr>
      </p:pic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47871" y="6356350"/>
            <a:ext cx="4625340" cy="365125"/>
          </a:xfrm>
        </p:spPr>
        <p:txBody>
          <a:bodyPr/>
          <a:lstStyle/>
          <a:p>
            <a:r>
              <a:rPr lang="en-US" dirty="0" smtClean="0"/>
              <a:t>EGU 2020 - Subduction channel vs orogenic wedge - L. G. Candioti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4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2" grpId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1327</Words>
  <Application>Microsoft Macintosh PowerPoint</Application>
  <PresentationFormat>Widescreen</PresentationFormat>
  <Paragraphs>176</Paragraphs>
  <Slides>12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Calibri Light</vt:lpstr>
      <vt:lpstr>Mangal</vt:lpstr>
      <vt:lpstr>Wingdings</vt:lpstr>
      <vt:lpstr>Arial</vt:lpstr>
      <vt:lpstr>Office Theme</vt:lpstr>
      <vt:lpstr>Subduction channel vs. orogenic wedge model: numerical simulations, impact of serpentinites and application to the Alps  </vt:lpstr>
      <vt:lpstr>ABOUT THIS PRESENTATION</vt:lpstr>
      <vt:lpstr>THE ALPINE CYCLE</vt:lpstr>
      <vt:lpstr>OPEN DISCUSSIONS…</vt:lpstr>
      <vt:lpstr>Open discussions …</vt:lpstr>
      <vt:lpstr>WHAT DO WE INVESTIGATE?</vt:lpstr>
      <vt:lpstr>METHODS</vt:lpstr>
      <vt:lpstr>1. HYPER-EXTENSION – COOLING – CONVERGENCE </vt:lpstr>
      <vt:lpstr>2. DEGREE OF SERPENTINIZATION: VISCOSITY PRE-FACTOR 1</vt:lpstr>
      <vt:lpstr>3. DEGREE OF SERPENTINIZATION: VISCOSITY PRE-FACTOR 30</vt:lpstr>
      <vt:lpstr>4. IMPACT OF ECLOGITIZATION –  SIMPL. EOS vs. PERPLE_X DENSITY</vt:lpstr>
      <vt:lpstr>CONCLUSION</vt:lpstr>
    </vt:vector>
  </TitlesOfParts>
  <Manager/>
  <Company/>
  <LinksUpToDate>false</LinksUpToDate>
  <SharedDoc>false</SharedDoc>
  <HyperlinkBase/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Lorenzo Candioti</dc:creator>
  <cp:keywords/>
  <dc:description/>
  <cp:lastModifiedBy>Lorenzo Candioti</cp:lastModifiedBy>
  <cp:revision>190</cp:revision>
  <dcterms:created xsi:type="dcterms:W3CDTF">2020-04-30T09:14:24Z</dcterms:created>
  <dcterms:modified xsi:type="dcterms:W3CDTF">2020-05-05T10:22:18Z</dcterms:modified>
  <cp:category/>
</cp:coreProperties>
</file>