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1" r:id="rId2"/>
    <p:sldId id="280" r:id="rId3"/>
    <p:sldId id="315" r:id="rId4"/>
    <p:sldId id="308" r:id="rId5"/>
    <p:sldId id="328" r:id="rId6"/>
    <p:sldId id="334" r:id="rId7"/>
    <p:sldId id="346" r:id="rId8"/>
    <p:sldId id="34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EDED"/>
    <a:srgbClr val="678DC7"/>
    <a:srgbClr val="267D87"/>
    <a:srgbClr val="79AA9D"/>
    <a:srgbClr val="294C94"/>
    <a:srgbClr val="8AA3AD"/>
    <a:srgbClr val="268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54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-24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434DD-36F8-6B4B-AABB-02DEF50BF393}" type="datetimeFigureOut">
              <a:rPr lang="en-US" smtClean="0"/>
              <a:t>4/28/20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FCE1D-B69E-6947-89D4-5006F76A7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8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8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5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4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06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1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1957688"/>
            <a:ext cx="9144001" cy="4081410"/>
          </a:xfrm>
          <a:prstGeom prst="rect">
            <a:avLst/>
          </a:prstGeom>
          <a:solidFill>
            <a:srgbClr val="294C9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1511" y="2252619"/>
            <a:ext cx="8708886" cy="160866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>
              <a:lnSpc>
                <a:spcPct val="80000"/>
              </a:lnSpc>
              <a:defRPr sz="6300" b="1" i="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1511" y="3861284"/>
            <a:ext cx="8708886" cy="1354667"/>
          </a:xfrm>
          <a:noFill/>
        </p:spPr>
        <p:txBody>
          <a:bodyPr lIns="85844"/>
          <a:lstStyle>
            <a:lvl1pPr marL="0" indent="0" algn="l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 sz="4400" b="0" i="0">
                <a:solidFill>
                  <a:schemeClr val="bg1"/>
                </a:solidFill>
                <a:latin typeface="Calibri"/>
                <a:cs typeface="Brandon Text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5441259"/>
            <a:ext cx="8709025" cy="5080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algn="r">
              <a:defRPr sz="1800">
                <a:solidFill>
                  <a:srgbClr val="FFFFFF"/>
                </a:solidFill>
              </a:defRPr>
            </a:lvl2pPr>
            <a:lvl3pPr algn="r">
              <a:defRPr sz="1800">
                <a:solidFill>
                  <a:srgbClr val="FFFFFF"/>
                </a:solidFill>
              </a:defRPr>
            </a:lvl3pPr>
            <a:lvl4pPr algn="r">
              <a:defRPr sz="1800">
                <a:solidFill>
                  <a:srgbClr val="FFFFFF"/>
                </a:solidFill>
              </a:defRPr>
            </a:lvl4pPr>
            <a:lvl5pPr algn="r"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Author Name text styles</a:t>
            </a:r>
          </a:p>
        </p:txBody>
      </p:sp>
      <p:pic>
        <p:nvPicPr>
          <p:cNvPr id="10" name="Picture 9" descr="CA_Logo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66" y="0"/>
            <a:ext cx="2587829" cy="18286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2700000">
            <a:off x="8727799" y="1299094"/>
            <a:ext cx="1268159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2700000">
            <a:off x="-877353" y="5689575"/>
            <a:ext cx="1372464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9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6322"/>
            <a:ext cx="3008313" cy="10085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46322"/>
            <a:ext cx="5111750" cy="50798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4850"/>
            <a:ext cx="3008313" cy="40713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80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4309"/>
            <a:ext cx="5486400" cy="36732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800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18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8335"/>
            <a:ext cx="2057400" cy="5087828"/>
          </a:xfrm>
        </p:spPr>
        <p:txBody>
          <a:bodyPr vert="eaVert"/>
          <a:lstStyle>
            <a:lvl1pPr>
              <a:defRPr>
                <a:solidFill>
                  <a:srgbClr val="294C9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8335"/>
            <a:ext cx="6019800" cy="508782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724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ag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1511" y="2252619"/>
            <a:ext cx="8708886" cy="160866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>
              <a:lnSpc>
                <a:spcPct val="80000"/>
              </a:lnSpc>
              <a:defRPr sz="6300" b="1" i="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1511" y="3861284"/>
            <a:ext cx="8708886" cy="1354667"/>
          </a:xfrm>
          <a:noFill/>
        </p:spPr>
        <p:txBody>
          <a:bodyPr lIns="85844"/>
          <a:lstStyle>
            <a:lvl1pPr marL="0" indent="0" algn="l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 sz="4400" b="0" i="0">
                <a:solidFill>
                  <a:schemeClr val="bg1"/>
                </a:solidFill>
                <a:latin typeface="Calibri"/>
                <a:cs typeface="Brandon Text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5441259"/>
            <a:ext cx="8709025" cy="5080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algn="r">
              <a:defRPr sz="1800">
                <a:solidFill>
                  <a:srgbClr val="FFFFFF"/>
                </a:solidFill>
              </a:defRPr>
            </a:lvl2pPr>
            <a:lvl3pPr algn="r">
              <a:defRPr sz="1800">
                <a:solidFill>
                  <a:srgbClr val="FFFFFF"/>
                </a:solidFill>
              </a:defRPr>
            </a:lvl3pPr>
            <a:lvl4pPr algn="r">
              <a:defRPr sz="1800">
                <a:solidFill>
                  <a:srgbClr val="FFFFFF"/>
                </a:solidFill>
              </a:defRPr>
            </a:lvl4pPr>
            <a:lvl5pPr algn="r"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Author Name text styles</a:t>
            </a:r>
          </a:p>
        </p:txBody>
      </p:sp>
      <p:pic>
        <p:nvPicPr>
          <p:cNvPr id="10" name="Picture 9" descr="CA_Logo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66" y="0"/>
            <a:ext cx="2587829" cy="18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-GreatBarrierReef-shutterstock_134885012-1600px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9" y="375398"/>
            <a:ext cx="9519691" cy="63484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1957688"/>
            <a:ext cx="9144001" cy="4081410"/>
          </a:xfrm>
          <a:prstGeom prst="rect">
            <a:avLst/>
          </a:prstGeom>
          <a:solidFill>
            <a:srgbClr val="294C94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1511" y="2252619"/>
            <a:ext cx="8708886" cy="160866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>
              <a:lnSpc>
                <a:spcPct val="80000"/>
              </a:lnSpc>
              <a:defRPr sz="6300" b="1" i="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1511" y="3861284"/>
            <a:ext cx="8708886" cy="1354667"/>
          </a:xfrm>
          <a:noFill/>
        </p:spPr>
        <p:txBody>
          <a:bodyPr lIns="85844"/>
          <a:lstStyle>
            <a:lvl1pPr marL="0" indent="0" algn="l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 sz="4400" b="0" i="0">
                <a:solidFill>
                  <a:schemeClr val="bg1"/>
                </a:solidFill>
                <a:latin typeface="Calibri"/>
                <a:cs typeface="Brandon Text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5441259"/>
            <a:ext cx="8709025" cy="5080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algn="r">
              <a:defRPr sz="1800">
                <a:solidFill>
                  <a:srgbClr val="FFFFFF"/>
                </a:solidFill>
              </a:defRPr>
            </a:lvl2pPr>
            <a:lvl3pPr algn="r">
              <a:defRPr sz="1800">
                <a:solidFill>
                  <a:srgbClr val="FFFFFF"/>
                </a:solidFill>
              </a:defRPr>
            </a:lvl3pPr>
            <a:lvl4pPr algn="r">
              <a:defRPr sz="1800">
                <a:solidFill>
                  <a:srgbClr val="FFFFFF"/>
                </a:solidFill>
              </a:defRPr>
            </a:lvl4pPr>
            <a:lvl5pPr algn="r"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Author Name text styles</a:t>
            </a:r>
          </a:p>
        </p:txBody>
      </p:sp>
      <p:sp>
        <p:nvSpPr>
          <p:cNvPr id="7" name="Rectangle 6"/>
          <p:cNvSpPr/>
          <p:nvPr userDrawn="1"/>
        </p:nvSpPr>
        <p:spPr>
          <a:xfrm rot="2700000">
            <a:off x="8727799" y="1299094"/>
            <a:ext cx="1268159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2700000">
            <a:off x="-877353" y="5689575"/>
            <a:ext cx="1372464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1"/>
            <a:ext cx="9143999" cy="1957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6039098"/>
            <a:ext cx="9144001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pic>
        <p:nvPicPr>
          <p:cNvPr id="10" name="Picture 9" descr="CA_Logo-fina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66" y="0"/>
            <a:ext cx="2587829" cy="18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5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8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581" y="897467"/>
            <a:ext cx="8229600" cy="533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37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92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9481"/>
            <a:ext cx="4038600" cy="5437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9481"/>
            <a:ext cx="4038600" cy="5437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68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BB1CAD-E6D4-8E4E-B7C2-02CDA8E7B486}" type="datetimeFigureOut">
              <a:rPr lang="en-US" smtClean="0"/>
              <a:t>4/28/20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87B73B-1A26-F041-9C67-CCDAC71EA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7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95242" y="8706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3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7704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9279467" cy="905934"/>
          </a:xfrm>
          <a:prstGeom prst="rect">
            <a:avLst/>
          </a:prstGeom>
          <a:gradFill flip="none" rotWithShape="1">
            <a:gsLst>
              <a:gs pos="60000">
                <a:srgbClr val="294C94">
                  <a:alpha val="90000"/>
                </a:srgbClr>
              </a:gs>
              <a:gs pos="92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4670"/>
            <a:ext cx="7442705" cy="812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4" name="Picture 3" descr="CA_Logo-final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97" y="157293"/>
            <a:ext cx="843477" cy="5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1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https://lh4.googleusercontent.com/DHWrCr58N8BQiuaWHbdMsp6mUyTBSSXxkkYAmV9cmz_3b86LFHKOsoTU6oRPla3aFqIxkcRtzXvrMMA7fVab39yl8vZ5cuZ3_JkytTBStE-_v0qOBB2hTfSCrKfHfVAAHrMfcLHN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https://lh5.googleusercontent.com/XTUNoOcRQzfJ6uWlxrUgmI0JcLHHmtuhPvmlYDNU4WHjXZJvRdeRrDDbO8RT9eGDEvosJmqIyR1SoTLiIt43QwKTZ_46yxqGM4F0AiLcygsArg5ItwQZE8bimkWkqxCqXbxAYctS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1-GreatBarrierReef-shutterstock_134885012-1600px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9" y="375398"/>
            <a:ext cx="9519691" cy="6348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957688"/>
            <a:ext cx="9144001" cy="4081410"/>
          </a:xfrm>
          <a:prstGeom prst="rect">
            <a:avLst/>
          </a:prstGeom>
          <a:solidFill>
            <a:srgbClr val="294C94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700000">
            <a:off x="8727799" y="1299094"/>
            <a:ext cx="1268159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700000">
            <a:off x="-916910" y="5853602"/>
            <a:ext cx="1372464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9143999" cy="1957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6039098"/>
            <a:ext cx="9144001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pic>
        <p:nvPicPr>
          <p:cNvPr id="10" name="Picture 9" descr="CA_Logo-fin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8" y="117566"/>
            <a:ext cx="2587829" cy="182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" y="2793818"/>
            <a:ext cx="8708886" cy="1608666"/>
          </a:xfrm>
        </p:spPr>
        <p:txBody>
          <a:bodyPr>
            <a:noAutofit/>
          </a:bodyPr>
          <a:lstStyle/>
          <a:p>
            <a:pPr algn="ctr"/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r>
              <a:rPr lang="en-GB" sz="4000" dirty="0"/>
              <a:t>Integrating LCLM feedbacks into climate models: an emulator approach</a:t>
            </a:r>
            <a:br>
              <a:rPr lang="en-GB" dirty="0"/>
            </a:br>
            <a:endParaRPr lang="en-US" sz="5400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930FCF2-D2F1-DE44-A023-3B89CAC1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375" y="5821538"/>
            <a:ext cx="11510392" cy="5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Picture 1" descr="https://lh5.googleusercontent.com/XTUNoOcRQzfJ6uWlxrUgmI0JcLHHmtuhPvmlYDNU4WHjXZJvRdeRrDDbO8RT9eGDEvosJmqIyR1SoTLiIt43QwKTZ_46yxqGM4F0AiLcygsArg5ItwQZE8bimkWkqxCqXbxAYctS">
            <a:extLst>
              <a:ext uri="{FF2B5EF4-FFF2-40B4-BE49-F238E27FC236}">
                <a16:creationId xmlns:a16="http://schemas.microsoft.com/office/drawing/2014/main" id="{F17F9D26-6AC4-DE43-8F45-2D495EF7B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1" b="101"/>
          <a:stretch>
            <a:fillRect/>
          </a:stretch>
        </p:blipFill>
        <p:spPr bwMode="auto">
          <a:xfrm>
            <a:off x="6040972" y="6184333"/>
            <a:ext cx="1292238" cy="6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1CAE6B31-A236-9140-BCD5-1AA3D72D0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7" name="Picture 2" descr="https://lh4.googleusercontent.com/DHWrCr58N8BQiuaWHbdMsp6mUyTBSSXxkkYAmV9cmz_3b86LFHKOsoTU6oRPla3aFqIxkcRtzXvrMMA7fVab39yl8vZ5cuZ3_JkytTBStE-_v0qOBB2hTfSCrKfHfVAAHrMfcLHN">
            <a:extLst>
              <a:ext uri="{FF2B5EF4-FFF2-40B4-BE49-F238E27FC236}">
                <a16:creationId xmlns:a16="http://schemas.microsoft.com/office/drawing/2014/main" id="{3B8A70EF-1C55-B04E-805F-8FDCD012E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98" y="6186003"/>
            <a:ext cx="1492974" cy="59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A0730E2-F383-3941-A592-966043CB4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EGU GA 2020, BG3.11, Shruti Nath, 07.05.2020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EF61F-C303-E044-948C-CE0E7E8247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75" t="16413" r="5987" b="8714"/>
          <a:stretch/>
        </p:blipFill>
        <p:spPr>
          <a:xfrm>
            <a:off x="6040971" y="602435"/>
            <a:ext cx="2557513" cy="8935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B6BEA3-5688-004C-9DB3-D547399DC7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67" y="6629588"/>
            <a:ext cx="649706" cy="22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1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862" y="86293"/>
            <a:ext cx="7863840" cy="812797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7DC94-3B39-3941-843F-067B5CB02400}"/>
              </a:ext>
            </a:extLst>
          </p:cNvPr>
          <p:cNvSpPr txBox="1"/>
          <p:nvPr/>
        </p:nvSpPr>
        <p:spPr>
          <a:xfrm>
            <a:off x="457200" y="1118128"/>
            <a:ext cx="8262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6FBFB-AE52-284D-B6EE-17FC68D3E66A}"/>
              </a:ext>
            </a:extLst>
          </p:cNvPr>
          <p:cNvSpPr txBox="1"/>
          <p:nvPr/>
        </p:nvSpPr>
        <p:spPr>
          <a:xfrm>
            <a:off x="274862" y="1070545"/>
            <a:ext cx="826225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Part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b="1" dirty="0" err="1"/>
              <a:t>LA</a:t>
            </a:r>
            <a:r>
              <a:rPr lang="de-DE" sz="2000" dirty="0" err="1"/>
              <a:t>nd</a:t>
            </a:r>
            <a:r>
              <a:rPr lang="de-DE" sz="2000" dirty="0"/>
              <a:t> </a:t>
            </a:r>
            <a:r>
              <a:rPr lang="de-DE" sz="2000" b="1" dirty="0" err="1"/>
              <a:t>MA</a:t>
            </a:r>
            <a:r>
              <a:rPr lang="de-DE" sz="2000" dirty="0" err="1"/>
              <a:t>nagement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b="1" dirty="0" err="1"/>
              <a:t>CLI</a:t>
            </a:r>
            <a:r>
              <a:rPr lang="de-DE" sz="2000" dirty="0" err="1"/>
              <a:t>mate</a:t>
            </a:r>
            <a:r>
              <a:rPr lang="de-DE" sz="2000" dirty="0"/>
              <a:t> </a:t>
            </a:r>
            <a:r>
              <a:rPr lang="de-DE" sz="2000" b="1" dirty="0" err="1"/>
              <a:t>M</a:t>
            </a:r>
            <a:r>
              <a:rPr lang="de-DE" sz="2000" dirty="0" err="1"/>
              <a:t>itigation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b="1" dirty="0"/>
              <a:t>A</a:t>
            </a:r>
            <a:r>
              <a:rPr lang="de-DE" sz="2000" dirty="0"/>
              <a:t>daptation (LAMACLIMA) </a:t>
            </a:r>
            <a:r>
              <a:rPr lang="de-DE" sz="2000" dirty="0" err="1"/>
              <a:t>project</a:t>
            </a:r>
            <a:r>
              <a:rPr lang="de-DE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provide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sensitivities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climate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	LCLM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b="1" dirty="0"/>
              <a:t>(</a:t>
            </a:r>
            <a:r>
              <a:rPr lang="de-DE" sz="2000" b="1" dirty="0" err="1"/>
              <a:t>agro</a:t>
            </a:r>
            <a:r>
              <a:rPr lang="de-DE" sz="2000" b="1" dirty="0"/>
              <a:t>)-</a:t>
            </a:r>
            <a:r>
              <a:rPr lang="de-DE" sz="2000" b="1" dirty="0" err="1"/>
              <a:t>economic</a:t>
            </a:r>
            <a:r>
              <a:rPr lang="de-DE" sz="2000" b="1" dirty="0"/>
              <a:t> </a:t>
            </a:r>
            <a:r>
              <a:rPr lang="de-DE" sz="2000" b="1" dirty="0" err="1"/>
              <a:t>models</a:t>
            </a:r>
            <a:r>
              <a:rPr lang="de-DE" sz="2000" b="1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future</a:t>
            </a:r>
            <a:r>
              <a:rPr lang="de-DE" sz="2000" dirty="0"/>
              <a:t> </a:t>
            </a:r>
            <a:r>
              <a:rPr lang="de-DE" sz="2000" dirty="0" err="1"/>
              <a:t>sustainability</a:t>
            </a:r>
            <a:r>
              <a:rPr lang="de-DE" sz="2000" dirty="0"/>
              <a:t> </a:t>
            </a:r>
            <a:r>
              <a:rPr lang="de-DE" sz="2000" dirty="0" err="1"/>
              <a:t>pathways</a:t>
            </a:r>
            <a:r>
              <a:rPr lang="de-DE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Do so in a </a:t>
            </a:r>
            <a:r>
              <a:rPr lang="de-DE" sz="2000" b="1" dirty="0" err="1"/>
              <a:t>computationally</a:t>
            </a:r>
            <a:r>
              <a:rPr lang="de-DE" sz="2000" b="1" dirty="0"/>
              <a:t> </a:t>
            </a:r>
            <a:r>
              <a:rPr lang="de-DE" sz="2000" b="1" dirty="0" err="1"/>
              <a:t>cheap</a:t>
            </a:r>
            <a:r>
              <a:rPr lang="de-DE" sz="2000" b="1" dirty="0"/>
              <a:t> </a:t>
            </a:r>
            <a:r>
              <a:rPr lang="de-DE" sz="2000" dirty="0" err="1"/>
              <a:t>way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allow</a:t>
            </a:r>
            <a:r>
              <a:rPr lang="de-DE" sz="2000" dirty="0"/>
              <a:t> </a:t>
            </a:r>
            <a:r>
              <a:rPr lang="de-DE" sz="2000" dirty="0" err="1"/>
              <a:t>flexibility</a:t>
            </a:r>
            <a:r>
              <a:rPr lang="de-DE" sz="2000" dirty="0"/>
              <a:t> in </a:t>
            </a:r>
            <a:r>
              <a:rPr lang="de-DE" sz="2000" dirty="0" err="1"/>
              <a:t>scenario</a:t>
            </a:r>
            <a:r>
              <a:rPr lang="de-DE" sz="2000" dirty="0"/>
              <a:t> </a:t>
            </a:r>
            <a:r>
              <a:rPr lang="de-DE" sz="2000" dirty="0" err="1"/>
              <a:t>exploration</a:t>
            </a:r>
            <a:endParaRPr lang="de-DE" sz="2000" dirty="0"/>
          </a:p>
          <a:p>
            <a:endParaRPr lang="de-DE" sz="2400" dirty="0"/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B10A0-E061-944E-AB29-2C4B4D43EFD5}"/>
              </a:ext>
            </a:extLst>
          </p:cNvPr>
          <p:cNvSpPr txBox="1"/>
          <p:nvPr/>
        </p:nvSpPr>
        <p:spPr>
          <a:xfrm>
            <a:off x="428367" y="3831657"/>
            <a:ext cx="771033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i="1" dirty="0" err="1"/>
              <a:t>Use</a:t>
            </a:r>
            <a:r>
              <a:rPr lang="de-DE" sz="2000" i="1" dirty="0"/>
              <a:t> an </a:t>
            </a:r>
            <a:r>
              <a:rPr lang="de-DE" sz="2000" b="1" i="1" dirty="0" err="1"/>
              <a:t>emulator</a:t>
            </a:r>
            <a:r>
              <a:rPr lang="de-DE" sz="2000" i="1" dirty="0"/>
              <a:t> </a:t>
            </a:r>
            <a:r>
              <a:rPr lang="de-DE" sz="2000" i="1" dirty="0" err="1"/>
              <a:t>to</a:t>
            </a:r>
            <a:r>
              <a:rPr lang="de-DE" sz="2000" i="1" dirty="0"/>
              <a:t> </a:t>
            </a:r>
            <a:r>
              <a:rPr lang="de-DE" sz="2000" b="1" i="1" dirty="0" err="1"/>
              <a:t>summarise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complex</a:t>
            </a:r>
            <a:r>
              <a:rPr lang="de-DE" sz="2000" i="1" dirty="0"/>
              <a:t> </a:t>
            </a:r>
            <a:r>
              <a:rPr lang="de-DE" sz="2000" i="1" dirty="0" err="1"/>
              <a:t>relationships</a:t>
            </a:r>
            <a:r>
              <a:rPr lang="de-DE" sz="2000" i="1" dirty="0"/>
              <a:t> </a:t>
            </a:r>
            <a:r>
              <a:rPr lang="de-DE" sz="2000" i="1" dirty="0" err="1"/>
              <a:t>depicting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sensitivities</a:t>
            </a:r>
            <a:r>
              <a:rPr lang="de-DE" sz="2000" i="1" dirty="0"/>
              <a:t>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key</a:t>
            </a:r>
            <a:r>
              <a:rPr lang="de-DE" sz="2000" i="1" dirty="0"/>
              <a:t> variables </a:t>
            </a:r>
            <a:r>
              <a:rPr lang="de-DE" sz="2000" i="1" dirty="0" err="1"/>
              <a:t>to</a:t>
            </a:r>
            <a:r>
              <a:rPr lang="de-DE" sz="2000" i="1" dirty="0"/>
              <a:t>:</a:t>
            </a:r>
          </a:p>
          <a:p>
            <a:pPr algn="ctr"/>
            <a:endParaRPr lang="de-D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0000"/>
                </a:solidFill>
              </a:rPr>
              <a:t>Work </a:t>
            </a:r>
            <a:r>
              <a:rPr lang="de-DE" sz="2000" dirty="0" err="1">
                <a:solidFill>
                  <a:srgbClr val="FF0000"/>
                </a:solidFill>
              </a:rPr>
              <a:t>stream</a:t>
            </a:r>
            <a:r>
              <a:rPr lang="de-DE" sz="2000" dirty="0">
                <a:solidFill>
                  <a:srgbClr val="FF0000"/>
                </a:solidFill>
              </a:rPr>
              <a:t> 1: </a:t>
            </a:r>
            <a:r>
              <a:rPr lang="de-DE" sz="2000" dirty="0"/>
              <a:t>Impacts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b="1" dirty="0" err="1"/>
              <a:t>climate</a:t>
            </a:r>
            <a:r>
              <a:rPr lang="de-DE" sz="2000" b="1" dirty="0"/>
              <a:t> </a:t>
            </a:r>
            <a:r>
              <a:rPr lang="de-DE" sz="2000" b="1" dirty="0" err="1"/>
              <a:t>change</a:t>
            </a:r>
            <a:endParaRPr lang="de-DE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B050"/>
                </a:solidFill>
              </a:rPr>
              <a:t>Work </a:t>
            </a:r>
            <a:r>
              <a:rPr lang="de-DE" sz="2000" dirty="0" err="1">
                <a:solidFill>
                  <a:srgbClr val="00B050"/>
                </a:solidFill>
              </a:rPr>
              <a:t>stream</a:t>
            </a:r>
            <a:r>
              <a:rPr lang="de-DE" sz="2000" dirty="0">
                <a:solidFill>
                  <a:srgbClr val="00B050"/>
                </a:solidFill>
              </a:rPr>
              <a:t> 2: </a:t>
            </a:r>
            <a:r>
              <a:rPr lang="de-DE" sz="2000" dirty="0"/>
              <a:t>Impacts </a:t>
            </a:r>
            <a:r>
              <a:rPr lang="de-DE" sz="2000" dirty="0" err="1"/>
              <a:t>of</a:t>
            </a:r>
            <a:r>
              <a:rPr lang="de-DE" sz="2000" dirty="0"/>
              <a:t>  </a:t>
            </a:r>
            <a:r>
              <a:rPr lang="de-DE" sz="2000" b="1" dirty="0"/>
              <a:t>LCLM</a:t>
            </a:r>
            <a:r>
              <a:rPr lang="de-DE" sz="2000" dirty="0"/>
              <a:t> </a:t>
            </a:r>
            <a:r>
              <a:rPr lang="de-DE" sz="2000" dirty="0" err="1"/>
              <a:t>investigated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endParaRPr lang="de-DE" sz="2000" dirty="0"/>
          </a:p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B69E2-5422-0844-87C0-68E9402C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10" y="5853492"/>
            <a:ext cx="483559" cy="538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4CC58-5C8D-4344-9739-9AEDEB7CB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191" y="5881049"/>
            <a:ext cx="557176" cy="510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FD2B0-ACA6-1843-9C18-BF2BE1CD9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89" y="5899939"/>
            <a:ext cx="622049" cy="4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2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how it could look like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7DC94-3B39-3941-843F-067B5CB02400}"/>
              </a:ext>
            </a:extLst>
          </p:cNvPr>
          <p:cNvSpPr txBox="1"/>
          <p:nvPr/>
        </p:nvSpPr>
        <p:spPr>
          <a:xfrm>
            <a:off x="457200" y="1118128"/>
            <a:ext cx="8262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2F65D-35D5-8649-BD24-A05C2691C31B}"/>
              </a:ext>
            </a:extLst>
          </p:cNvPr>
          <p:cNvSpPr txBox="1"/>
          <p:nvPr/>
        </p:nvSpPr>
        <p:spPr>
          <a:xfrm>
            <a:off x="-15240" y="1340860"/>
            <a:ext cx="2048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Choose</a:t>
            </a:r>
            <a:r>
              <a:rPr lang="de-DE" sz="2000" dirty="0"/>
              <a:t> </a:t>
            </a:r>
            <a:r>
              <a:rPr lang="de-DE" sz="2000" dirty="0" err="1"/>
              <a:t>scenario</a:t>
            </a:r>
            <a:endParaRPr lang="de-DE" sz="2000" dirty="0"/>
          </a:p>
          <a:p>
            <a:pPr algn="ctr"/>
            <a:r>
              <a:rPr lang="de-DE" dirty="0"/>
              <a:t>(</a:t>
            </a:r>
            <a:r>
              <a:rPr lang="de-DE" dirty="0" err="1"/>
              <a:t>or</a:t>
            </a:r>
            <a:r>
              <a:rPr lang="de-DE" dirty="0"/>
              <a:t> GMT </a:t>
            </a:r>
            <a:r>
              <a:rPr lang="de-DE" dirty="0" err="1"/>
              <a:t>level</a:t>
            </a:r>
            <a:r>
              <a:rPr lang="de-DE" dirty="0"/>
              <a:t> e.g. +1.5,+2)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73023F-CFC3-E249-9B7D-E39642B6F195}"/>
              </a:ext>
            </a:extLst>
          </p:cNvPr>
          <p:cNvGrpSpPr/>
          <p:nvPr/>
        </p:nvGrpSpPr>
        <p:grpSpPr>
          <a:xfrm>
            <a:off x="262128" y="2259862"/>
            <a:ext cx="1517904" cy="4092170"/>
            <a:chOff x="457200" y="1991638"/>
            <a:chExt cx="1517904" cy="33972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385DA9-F628-744A-853C-CE42ACE86023}"/>
                </a:ext>
              </a:extLst>
            </p:cNvPr>
            <p:cNvSpPr/>
            <p:nvPr/>
          </p:nvSpPr>
          <p:spPr>
            <a:xfrm>
              <a:off x="457200" y="1991638"/>
              <a:ext cx="1517904" cy="33972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65A2CE-B69C-2C4B-A1DA-873015B9D0E9}"/>
                </a:ext>
              </a:extLst>
            </p:cNvPr>
            <p:cNvSpPr txBox="1"/>
            <p:nvPr/>
          </p:nvSpPr>
          <p:spPr>
            <a:xfrm>
              <a:off x="457200" y="2243328"/>
              <a:ext cx="1517904" cy="2606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Present-day</a:t>
              </a:r>
              <a:endParaRPr lang="de-DE" dirty="0"/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SSP1-RCP1.9</a:t>
              </a:r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SSP1-RCP2.6</a:t>
              </a:r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RCP4.5</a:t>
              </a:r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RCP6.0</a:t>
              </a:r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…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BBDDA-44E2-084C-B862-14A30E384B9D}"/>
              </a:ext>
            </a:extLst>
          </p:cNvPr>
          <p:cNvSpPr/>
          <p:nvPr/>
        </p:nvSpPr>
        <p:spPr>
          <a:xfrm>
            <a:off x="4302905" y="2267196"/>
            <a:ext cx="1517904" cy="40848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710E3-7F2D-3F4E-B7D3-7C7F8B5002EC}"/>
              </a:ext>
            </a:extLst>
          </p:cNvPr>
          <p:cNvSpPr txBox="1"/>
          <p:nvPr/>
        </p:nvSpPr>
        <p:spPr>
          <a:xfrm>
            <a:off x="4068209" y="1275400"/>
            <a:ext cx="2048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Choose</a:t>
            </a:r>
            <a:r>
              <a:rPr lang="de-DE" sz="2000" dirty="0"/>
              <a:t> variable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3CE29F-92EA-AB4C-9EB4-43C7EBE16BE7}"/>
              </a:ext>
            </a:extLst>
          </p:cNvPr>
          <p:cNvSpPr/>
          <p:nvPr/>
        </p:nvSpPr>
        <p:spPr>
          <a:xfrm>
            <a:off x="6097306" y="2247670"/>
            <a:ext cx="2808079" cy="41043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E2A097-1CCC-4640-A33A-B1462004EA63}"/>
              </a:ext>
            </a:extLst>
          </p:cNvPr>
          <p:cNvCxnSpPr/>
          <p:nvPr/>
        </p:nvCxnSpPr>
        <p:spPr>
          <a:xfrm>
            <a:off x="2301240" y="3152870"/>
            <a:ext cx="16123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62E4CD-42E1-1C4C-B4CC-8D0C1C21211D}"/>
              </a:ext>
            </a:extLst>
          </p:cNvPr>
          <p:cNvCxnSpPr/>
          <p:nvPr/>
        </p:nvCxnSpPr>
        <p:spPr>
          <a:xfrm>
            <a:off x="2301240" y="315287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4645B9-0A07-874C-A68B-46060AAE9039}"/>
              </a:ext>
            </a:extLst>
          </p:cNvPr>
          <p:cNvCxnSpPr>
            <a:cxnSpLocks/>
          </p:cNvCxnSpPr>
          <p:nvPr/>
        </p:nvCxnSpPr>
        <p:spPr>
          <a:xfrm>
            <a:off x="3913632" y="3096768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CFB8E5-9BE2-0940-8579-5FC1AD7FCBFC}"/>
              </a:ext>
            </a:extLst>
          </p:cNvPr>
          <p:cNvCxnSpPr>
            <a:cxnSpLocks/>
          </p:cNvCxnSpPr>
          <p:nvPr/>
        </p:nvCxnSpPr>
        <p:spPr>
          <a:xfrm>
            <a:off x="2298192" y="3090672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095C6D1-A662-E049-878F-7E7947D2E0AD}"/>
              </a:ext>
            </a:extLst>
          </p:cNvPr>
          <p:cNvSpPr txBox="1"/>
          <p:nvPr/>
        </p:nvSpPr>
        <p:spPr>
          <a:xfrm>
            <a:off x="2218944" y="1271560"/>
            <a:ext cx="2048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Management </a:t>
            </a:r>
            <a:r>
              <a:rPr lang="de-DE" sz="2000" dirty="0" err="1"/>
              <a:t>options</a:t>
            </a:r>
            <a:endParaRPr lang="de-DE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D7E43B-F6AF-1348-9504-6690D55878AA}"/>
              </a:ext>
            </a:extLst>
          </p:cNvPr>
          <p:cNvSpPr txBox="1"/>
          <p:nvPr/>
        </p:nvSpPr>
        <p:spPr>
          <a:xfrm>
            <a:off x="4302905" y="2324437"/>
            <a:ext cx="1517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</a:t>
            </a:r>
          </a:p>
          <a:p>
            <a:pPr algn="ctr"/>
            <a:endParaRPr lang="de-DE" dirty="0"/>
          </a:p>
          <a:p>
            <a:pPr algn="ctr"/>
            <a:r>
              <a:rPr lang="de-DE" dirty="0" err="1"/>
              <a:t>Precip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 err="1"/>
              <a:t>Runoff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 err="1"/>
              <a:t>Crop</a:t>
            </a:r>
            <a:r>
              <a:rPr lang="de-DE" dirty="0"/>
              <a:t> </a:t>
            </a:r>
            <a:r>
              <a:rPr lang="de-DE" dirty="0" err="1"/>
              <a:t>yields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NBP</a:t>
            </a:r>
          </a:p>
          <a:p>
            <a:pPr algn="ctr"/>
            <a:endParaRPr lang="de-DE" dirty="0"/>
          </a:p>
          <a:p>
            <a:pPr algn="ctr"/>
            <a:r>
              <a:rPr lang="de-DE" dirty="0" err="1"/>
              <a:t>Crop</a:t>
            </a:r>
            <a:r>
              <a:rPr lang="de-DE" dirty="0"/>
              <a:t> </a:t>
            </a:r>
            <a:r>
              <a:rPr lang="de-DE" dirty="0" err="1"/>
              <a:t>prices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…</a:t>
            </a:r>
          </a:p>
          <a:p>
            <a:pPr algn="ctr"/>
            <a:endParaRPr lang="de-D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467C4E-1143-474C-8FD4-09D9A67F1356}"/>
              </a:ext>
            </a:extLst>
          </p:cNvPr>
          <p:cNvSpPr txBox="1"/>
          <p:nvPr/>
        </p:nvSpPr>
        <p:spPr>
          <a:xfrm>
            <a:off x="2081784" y="3361339"/>
            <a:ext cx="4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2690DD-624E-7D43-B30A-72DD7E416EB3}"/>
              </a:ext>
            </a:extLst>
          </p:cNvPr>
          <p:cNvSpPr txBox="1"/>
          <p:nvPr/>
        </p:nvSpPr>
        <p:spPr>
          <a:xfrm>
            <a:off x="3596640" y="3361339"/>
            <a:ext cx="56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1D5A7-211E-414C-AB6B-3BB24EAE4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56" y="2431755"/>
            <a:ext cx="483559" cy="5383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6E208E-2929-B24F-A06F-934C2E36CC87}"/>
              </a:ext>
            </a:extLst>
          </p:cNvPr>
          <p:cNvCxnSpPr>
            <a:cxnSpLocks/>
          </p:cNvCxnSpPr>
          <p:nvPr/>
        </p:nvCxnSpPr>
        <p:spPr>
          <a:xfrm>
            <a:off x="3115056" y="3041904"/>
            <a:ext cx="0" cy="282859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677A06-03E7-024F-9FB1-D78B04399BEA}"/>
              </a:ext>
            </a:extLst>
          </p:cNvPr>
          <p:cNvCxnSpPr/>
          <p:nvPr/>
        </p:nvCxnSpPr>
        <p:spPr>
          <a:xfrm>
            <a:off x="2307336" y="4512278"/>
            <a:ext cx="16123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F89D5B-DC60-0343-8A3A-3385E0AA7558}"/>
              </a:ext>
            </a:extLst>
          </p:cNvPr>
          <p:cNvCxnSpPr>
            <a:cxnSpLocks/>
          </p:cNvCxnSpPr>
          <p:nvPr/>
        </p:nvCxnSpPr>
        <p:spPr>
          <a:xfrm>
            <a:off x="3919728" y="4456176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EDC1F8-D498-3B43-844C-7D734D1295A0}"/>
              </a:ext>
            </a:extLst>
          </p:cNvPr>
          <p:cNvCxnSpPr>
            <a:cxnSpLocks/>
          </p:cNvCxnSpPr>
          <p:nvPr/>
        </p:nvCxnSpPr>
        <p:spPr>
          <a:xfrm>
            <a:off x="2304288" y="4450080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C445B05-4A0A-184F-91AC-81CF7845DF51}"/>
              </a:ext>
            </a:extLst>
          </p:cNvPr>
          <p:cNvSpPr txBox="1"/>
          <p:nvPr/>
        </p:nvSpPr>
        <p:spPr>
          <a:xfrm>
            <a:off x="2087880" y="4720747"/>
            <a:ext cx="4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54C18F-11A7-A640-9B9D-C2CB3366403F}"/>
              </a:ext>
            </a:extLst>
          </p:cNvPr>
          <p:cNvSpPr txBox="1"/>
          <p:nvPr/>
        </p:nvSpPr>
        <p:spPr>
          <a:xfrm>
            <a:off x="3602736" y="4720747"/>
            <a:ext cx="56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100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5DF0EB1-5869-7A49-A98E-8C3FE9D92EA3}"/>
              </a:ext>
            </a:extLst>
          </p:cNvPr>
          <p:cNvCxnSpPr>
            <a:cxnSpLocks/>
          </p:cNvCxnSpPr>
          <p:nvPr/>
        </p:nvCxnSpPr>
        <p:spPr>
          <a:xfrm>
            <a:off x="3121152" y="4401312"/>
            <a:ext cx="0" cy="282859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629394-237E-DF42-A6B9-F8994A021D41}"/>
              </a:ext>
            </a:extLst>
          </p:cNvPr>
          <p:cNvCxnSpPr/>
          <p:nvPr/>
        </p:nvCxnSpPr>
        <p:spPr>
          <a:xfrm>
            <a:off x="2307336" y="5950934"/>
            <a:ext cx="16123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B631C3-CFDC-BA46-BE3A-EC91542765D3}"/>
              </a:ext>
            </a:extLst>
          </p:cNvPr>
          <p:cNvCxnSpPr>
            <a:cxnSpLocks/>
          </p:cNvCxnSpPr>
          <p:nvPr/>
        </p:nvCxnSpPr>
        <p:spPr>
          <a:xfrm>
            <a:off x="3919728" y="5894832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22C379-CBEF-254F-B1A2-F0BACC2432B2}"/>
              </a:ext>
            </a:extLst>
          </p:cNvPr>
          <p:cNvCxnSpPr>
            <a:cxnSpLocks/>
          </p:cNvCxnSpPr>
          <p:nvPr/>
        </p:nvCxnSpPr>
        <p:spPr>
          <a:xfrm>
            <a:off x="2304288" y="5888736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E8D3551-93FA-D344-B179-EE730DBCAD9E}"/>
              </a:ext>
            </a:extLst>
          </p:cNvPr>
          <p:cNvSpPr txBox="1"/>
          <p:nvPr/>
        </p:nvSpPr>
        <p:spPr>
          <a:xfrm>
            <a:off x="2087880" y="6159403"/>
            <a:ext cx="4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CF5872-B541-D44A-871E-89EEBFF3A9E9}"/>
              </a:ext>
            </a:extLst>
          </p:cNvPr>
          <p:cNvSpPr txBox="1"/>
          <p:nvPr/>
        </p:nvSpPr>
        <p:spPr>
          <a:xfrm>
            <a:off x="3602736" y="6159403"/>
            <a:ext cx="56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100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FE334F2-82E6-2748-B3BC-D1CF473799B4}"/>
              </a:ext>
            </a:extLst>
          </p:cNvPr>
          <p:cNvCxnSpPr>
            <a:cxnSpLocks/>
          </p:cNvCxnSpPr>
          <p:nvPr/>
        </p:nvCxnSpPr>
        <p:spPr>
          <a:xfrm>
            <a:off x="3121152" y="5839968"/>
            <a:ext cx="0" cy="282859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0A1C5943-76D3-6640-B467-3962996CF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468" y="3749094"/>
            <a:ext cx="557176" cy="5107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2A3FD92-9A33-3040-B48C-B67182669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276" y="5235389"/>
            <a:ext cx="622049" cy="47296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34C3F2F-9541-4749-B12B-7499F18C04CA}"/>
              </a:ext>
            </a:extLst>
          </p:cNvPr>
          <p:cNvSpPr txBox="1"/>
          <p:nvPr/>
        </p:nvSpPr>
        <p:spPr>
          <a:xfrm>
            <a:off x="6507915" y="1241571"/>
            <a:ext cx="2048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Map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selected</a:t>
            </a:r>
            <a:r>
              <a:rPr lang="de-DE" sz="2000" dirty="0"/>
              <a:t> </a:t>
            </a:r>
            <a:r>
              <a:rPr lang="de-DE" sz="2000" dirty="0" err="1"/>
              <a:t>options</a:t>
            </a:r>
            <a:endParaRPr lang="de-DE" sz="20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82862E0-EB86-2E45-8E44-7C749D21B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101" y="3624753"/>
            <a:ext cx="2711116" cy="1416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CA5BC3-F66B-4242-8A59-E6C796FCBC68}"/>
              </a:ext>
            </a:extLst>
          </p:cNvPr>
          <p:cNvSpPr txBox="1"/>
          <p:nvPr/>
        </p:nvSpPr>
        <p:spPr>
          <a:xfrm>
            <a:off x="2824276" y="2151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E5318-052C-7F40-9C6F-09D53D2362AA}"/>
              </a:ext>
            </a:extLst>
          </p:cNvPr>
          <p:cNvSpPr txBox="1"/>
          <p:nvPr/>
        </p:nvSpPr>
        <p:spPr>
          <a:xfrm>
            <a:off x="2147670" y="2000917"/>
            <a:ext cx="19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Re/</a:t>
            </a:r>
            <a:r>
              <a:rPr lang="de-DE" dirty="0" err="1"/>
              <a:t>Afforestation</a:t>
            </a:r>
            <a:endParaRPr lang="de-D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58D664-C488-AE43-8E41-AB2766A3BDE7}"/>
              </a:ext>
            </a:extLst>
          </p:cNvPr>
          <p:cNvSpPr txBox="1"/>
          <p:nvPr/>
        </p:nvSpPr>
        <p:spPr>
          <a:xfrm>
            <a:off x="2629773" y="3434247"/>
            <a:ext cx="19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Irrigation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7C6D89-0B3C-C44C-966D-0459AB26B424}"/>
              </a:ext>
            </a:extLst>
          </p:cNvPr>
          <p:cNvSpPr txBox="1"/>
          <p:nvPr/>
        </p:nvSpPr>
        <p:spPr>
          <a:xfrm>
            <a:off x="2356790" y="4875482"/>
            <a:ext cx="19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Wood </a:t>
            </a:r>
            <a:r>
              <a:rPr lang="de-DE" dirty="0" err="1"/>
              <a:t>Harvest</a:t>
            </a:r>
            <a:endParaRPr lang="de-DE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E6EC7A2-9489-1C49-917D-A26C0E4F43AC}"/>
              </a:ext>
            </a:extLst>
          </p:cNvPr>
          <p:cNvSpPr/>
          <p:nvPr/>
        </p:nvSpPr>
        <p:spPr>
          <a:xfrm>
            <a:off x="2163208" y="1212314"/>
            <a:ext cx="1994264" cy="540363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A54D23C-A25C-5D43-B721-422294C01CD6}"/>
              </a:ext>
            </a:extLst>
          </p:cNvPr>
          <p:cNvSpPr/>
          <p:nvPr/>
        </p:nvSpPr>
        <p:spPr>
          <a:xfrm>
            <a:off x="79247" y="1188939"/>
            <a:ext cx="1994264" cy="540363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1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A256B3-2F18-5947-A9FD-FFDDF0F9D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56" r="2048"/>
          <a:stretch/>
        </p:blipFill>
        <p:spPr>
          <a:xfrm>
            <a:off x="-577215" y="1029748"/>
            <a:ext cx="7442705" cy="5793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basis (for temperature)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993C-41CB-724C-AD72-CA212A1D4C96}"/>
              </a:ext>
            </a:extLst>
          </p:cNvPr>
          <p:cNvSpPr txBox="1"/>
          <p:nvPr/>
        </p:nvSpPr>
        <p:spPr>
          <a:xfrm>
            <a:off x="6838021" y="6403671"/>
            <a:ext cx="2123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/>
              <a:t>Beusch</a:t>
            </a:r>
            <a:r>
              <a:rPr lang="de-DE" sz="1400" i="1" dirty="0"/>
              <a:t> et al. 2</a:t>
            </a:r>
            <a:r>
              <a:rPr lang="de-DE" sz="1400" i="1" u="sng" dirty="0"/>
              <a:t>019</a:t>
            </a:r>
            <a:endParaRPr lang="de-DE" sz="14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5AF99-AACF-E742-BC5A-C762AB59C9D4}"/>
              </a:ext>
            </a:extLst>
          </p:cNvPr>
          <p:cNvSpPr txBox="1"/>
          <p:nvPr/>
        </p:nvSpPr>
        <p:spPr>
          <a:xfrm>
            <a:off x="8753856" y="2901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13B60B-E2B2-3E4A-8815-E8CA181DB34A}"/>
              </a:ext>
            </a:extLst>
          </p:cNvPr>
          <p:cNvGrpSpPr/>
          <p:nvPr/>
        </p:nvGrpSpPr>
        <p:grpSpPr>
          <a:xfrm>
            <a:off x="4905925" y="2124720"/>
            <a:ext cx="4547729" cy="1551690"/>
            <a:chOff x="4917688" y="1475783"/>
            <a:chExt cx="4547729" cy="1551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3DBD4C-1781-7649-9509-2274DFAF77CD}"/>
                </a:ext>
              </a:extLst>
            </p:cNvPr>
            <p:cNvSpPr/>
            <p:nvPr/>
          </p:nvSpPr>
          <p:spPr>
            <a:xfrm>
              <a:off x="4917688" y="1475783"/>
              <a:ext cx="1649312" cy="15505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75043F-5FB9-7D4A-AC97-BEB6694072A9}"/>
                </a:ext>
              </a:extLst>
            </p:cNvPr>
            <p:cNvSpPr txBox="1"/>
            <p:nvPr/>
          </p:nvSpPr>
          <p:spPr>
            <a:xfrm>
              <a:off x="4997421" y="1925093"/>
              <a:ext cx="1417203" cy="578882"/>
            </a:xfrm>
            <a:prstGeom prst="roundRect">
              <a:avLst/>
            </a:prstGeom>
            <a:ln w="3175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Climate</a:t>
              </a: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Change Impacts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8116AC24-F07A-7241-B440-C2657EE85742}"/>
                    </a:ext>
                  </a:extLst>
                </p:cNvPr>
                <p:cNvSpPr/>
                <p:nvPr/>
              </p:nvSpPr>
              <p:spPr>
                <a:xfrm>
                  <a:off x="5290416" y="2505104"/>
                  <a:ext cx="834331" cy="3958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𝐶𝐶</m:t>
                            </m:r>
                          </m:sup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8116AC24-F07A-7241-B440-C2657EE857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0416" y="2505104"/>
                  <a:ext cx="834331" cy="395878"/>
                </a:xfrm>
                <a:prstGeom prst="rect">
                  <a:avLst/>
                </a:prstGeom>
                <a:blipFill>
                  <a:blip r:embed="rId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CDA930-1AE4-3446-9E3F-6B3068FABA79}"/>
                </a:ext>
              </a:extLst>
            </p:cNvPr>
            <p:cNvSpPr/>
            <p:nvPr/>
          </p:nvSpPr>
          <p:spPr>
            <a:xfrm>
              <a:off x="6658497" y="1475783"/>
              <a:ext cx="2195571" cy="155169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BA9F6D-7F28-8A49-A7D1-EB09DA7A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4655" y="1595315"/>
              <a:ext cx="1612147" cy="98341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1B7B31C-2B94-3F4A-B613-60E01D044C88}"/>
                    </a:ext>
                  </a:extLst>
                </p:cNvPr>
                <p:cNvSpPr/>
                <p:nvPr/>
              </p:nvSpPr>
              <p:spPr>
                <a:xfrm>
                  <a:off x="6076041" y="2577310"/>
                  <a:ext cx="3389376" cy="4490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i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𝑖𝑟𝑟</m:t>
                            </m:r>
                          </m:sup>
                        </m:sSubSup>
                        <m:r>
                          <a:rPr lang="de-DE" i="0">
                            <a:latin typeface="Cambria Math" panose="02040503050406030204" pitchFamily="18" charset="0"/>
                          </a:rPr>
                          <m:t>+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𝑓𝑜𝑟</m:t>
                            </m:r>
                          </m:sup>
                        </m:sSubSup>
                        <m:r>
                          <a:rPr lang="de-DE" i="0">
                            <a:latin typeface="Cambria Math" panose="02040503050406030204" pitchFamily="18" charset="0"/>
                          </a:rPr>
                          <m:t>+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𝑤h</m:t>
                            </m:r>
                          </m:sup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1B7B31C-2B94-3F4A-B613-60E01D044C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6041" y="2577310"/>
                  <a:ext cx="3389376" cy="449034"/>
                </a:xfrm>
                <a:prstGeom prst="rect">
                  <a:avLst/>
                </a:prstGeom>
                <a:blipFill>
                  <a:blip r:embed="rId7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F4DF89-3DC5-9E4E-8120-75219939BD05}"/>
              </a:ext>
            </a:extLst>
          </p:cNvPr>
          <p:cNvGrpSpPr/>
          <p:nvPr/>
        </p:nvGrpSpPr>
        <p:grpSpPr>
          <a:xfrm>
            <a:off x="4905926" y="3843405"/>
            <a:ext cx="3856646" cy="647619"/>
            <a:chOff x="1314907" y="2172843"/>
            <a:chExt cx="3856646" cy="647619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EE52E8DF-5B7B-FE4A-BE67-178FD3A09FE2}"/>
                </a:ext>
              </a:extLst>
            </p:cNvPr>
            <p:cNvSpPr/>
            <p:nvPr/>
          </p:nvSpPr>
          <p:spPr>
            <a:xfrm rot="16200000">
              <a:off x="3122429" y="365321"/>
              <a:ext cx="241601" cy="3856646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072BEB-76EB-BC47-8A3D-E08841858D24}"/>
                </a:ext>
              </a:extLst>
            </p:cNvPr>
            <p:cNvSpPr txBox="1"/>
            <p:nvPr/>
          </p:nvSpPr>
          <p:spPr>
            <a:xfrm>
              <a:off x="1881050" y="2451130"/>
              <a:ext cx="2874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Added in for LAMACLIMA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4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730E-B250-5240-83EF-4B590DFF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a local seasonal module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37839-9D94-3243-ACE3-7071DD8BB7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39029" y="981307"/>
                <a:ext cx="9183029" cy="40507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𝑦𝑟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𝑚𝑜𝑛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𝑦𝑟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</m:oMath>
                  </m:oMathPara>
                </a14:m>
                <a:endParaRPr lang="en-DE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37839-9D94-3243-ACE3-7071DD8BB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39029" y="981307"/>
                <a:ext cx="9183029" cy="40507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72D16F-C9FE-D54B-9020-4F80554CE50D}"/>
                  </a:ext>
                </a:extLst>
              </p:cNvPr>
              <p:cNvSpPr txBox="1"/>
              <p:nvPr/>
            </p:nvSpPr>
            <p:spPr>
              <a:xfrm>
                <a:off x="1043038" y="3525784"/>
                <a:ext cx="7057923" cy="1548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i="1" dirty="0">
                    <a:latin typeface="Cambria Math" panose="02040503050406030204" pitchFamily="18" charset="0"/>
                  </a:rPr>
                  <a:t>Fourier Series:</a:t>
                </a:r>
              </a:p>
              <a:p>
                <a:endParaRPr lang="en-GB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DE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𝑦𝑟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DE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DE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de-DE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𝑦𝑟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func>
                          <m:func>
                            <m:funcPr>
                              <m:ctrlPr>
                                <a:rPr lang="en-DE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de-DE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𝑦𝑟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func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72D16F-C9FE-D54B-9020-4F80554CE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38" y="3525784"/>
                <a:ext cx="7057923" cy="1548181"/>
              </a:xfrm>
              <a:prstGeom prst="rect">
                <a:avLst/>
              </a:prstGeom>
              <a:blipFill>
                <a:blip r:embed="rId3"/>
                <a:stretch>
                  <a:fillRect l="-718" t="-22764" b="-934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F9D7700-E212-CD43-BA96-EC48610F3AE9}"/>
              </a:ext>
            </a:extLst>
          </p:cNvPr>
          <p:cNvGrpSpPr/>
          <p:nvPr/>
        </p:nvGrpSpPr>
        <p:grpSpPr>
          <a:xfrm>
            <a:off x="1817481" y="2172845"/>
            <a:ext cx="2631688" cy="887931"/>
            <a:chOff x="1817481" y="2172845"/>
            <a:chExt cx="2631688" cy="887931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A324D33A-5379-E24F-B580-8B138E6013A9}"/>
                </a:ext>
              </a:extLst>
            </p:cNvPr>
            <p:cNvSpPr/>
            <p:nvPr/>
          </p:nvSpPr>
          <p:spPr>
            <a:xfrm rot="16200000">
              <a:off x="3054445" y="1459821"/>
              <a:ext cx="157760" cy="1583807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BB3F46-9290-AD4F-ABD6-C682B0F22951}"/>
                </a:ext>
              </a:extLst>
            </p:cNvPr>
            <p:cNvSpPr txBox="1"/>
            <p:nvPr/>
          </p:nvSpPr>
          <p:spPr>
            <a:xfrm>
              <a:off x="1817481" y="2414445"/>
              <a:ext cx="2631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Monthly temperature at grid point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0E9D4D-D9F2-4947-BC18-00357927E1C2}"/>
              </a:ext>
            </a:extLst>
          </p:cNvPr>
          <p:cNvGrpSpPr/>
          <p:nvPr/>
        </p:nvGrpSpPr>
        <p:grpSpPr>
          <a:xfrm>
            <a:off x="4525032" y="2118745"/>
            <a:ext cx="1920373" cy="1164930"/>
            <a:chOff x="2163961" y="2172845"/>
            <a:chExt cx="1920373" cy="1164930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7C963BDD-9282-894F-AD70-FC65ACD942B6}"/>
                </a:ext>
              </a:extLst>
            </p:cNvPr>
            <p:cNvSpPr/>
            <p:nvPr/>
          </p:nvSpPr>
          <p:spPr>
            <a:xfrm rot="16200000">
              <a:off x="3054531" y="1755497"/>
              <a:ext cx="157760" cy="992456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995FC3-306E-0549-9CB0-203E74EBDB1C}"/>
                </a:ext>
              </a:extLst>
            </p:cNvPr>
            <p:cNvSpPr txBox="1"/>
            <p:nvPr/>
          </p:nvSpPr>
          <p:spPr>
            <a:xfrm>
              <a:off x="2163961" y="2414445"/>
              <a:ext cx="19203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Yearly temperature at grid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70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A793-80CB-994E-8255-2BD90FCC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Results </a:t>
            </a:r>
            <a:br>
              <a:rPr lang="en-GB" dirty="0"/>
            </a:br>
            <a:r>
              <a:rPr lang="en-GB" dirty="0"/>
              <a:t>(CESM1-CAM5 on selected grid point)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8B42-EDBE-9840-9855-1FFBCEFA519A}"/>
              </a:ext>
            </a:extLst>
          </p:cNvPr>
          <p:cNvSpPr txBox="1"/>
          <p:nvPr/>
        </p:nvSpPr>
        <p:spPr>
          <a:xfrm>
            <a:off x="5363736" y="1333243"/>
            <a:ext cx="3404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 into grid point monthly data</a:t>
            </a:r>
          </a:p>
          <a:p>
            <a:r>
              <a:rPr lang="en-GB" dirty="0">
                <a:solidFill>
                  <a:srgbClr val="00B050"/>
                </a:solidFill>
              </a:rPr>
              <a:t>Green=emulation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Blue=model outputs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B4186-3B7C-D448-91FD-46DDD860922B}"/>
              </a:ext>
            </a:extLst>
          </p:cNvPr>
          <p:cNvSpPr txBox="1"/>
          <p:nvPr/>
        </p:nvSpPr>
        <p:spPr>
          <a:xfrm>
            <a:off x="5664820" y="3546088"/>
            <a:ext cx="300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Residuals (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</a:t>
            </a:r>
            <a:r>
              <a:rPr lang="en-GB" dirty="0"/>
              <a:t>-</a:t>
            </a:r>
            <a:r>
              <a:rPr lang="en-GB" dirty="0">
                <a:solidFill>
                  <a:srgbClr val="00B050"/>
                </a:solidFill>
              </a:rPr>
              <a:t>emulator</a:t>
            </a:r>
            <a:r>
              <a:rPr lang="en-GB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DE531-0209-4644-92A4-A8A7AB710688}"/>
              </a:ext>
            </a:extLst>
          </p:cNvPr>
          <p:cNvSpPr txBox="1"/>
          <p:nvPr/>
        </p:nvSpPr>
        <p:spPr>
          <a:xfrm>
            <a:off x="5754029" y="5322474"/>
            <a:ext cx="2568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Yearly mean temperature</a:t>
            </a:r>
          </a:p>
          <a:p>
            <a:r>
              <a:rPr lang="en-GB" dirty="0">
                <a:solidFill>
                  <a:srgbClr val="FF0000"/>
                </a:solidFill>
              </a:rPr>
              <a:t>Red=emulation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Blue=model outputs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5E701-8BC7-3C46-B56D-FBE4044C5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93"/>
          <a:stretch/>
        </p:blipFill>
        <p:spPr>
          <a:xfrm>
            <a:off x="179101" y="1101868"/>
            <a:ext cx="4392899" cy="56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2441-70C7-D841-9D16-067BFE7A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Fit: model values vs emulated values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57F683-419A-EC41-AB2E-2F62304C2D26}"/>
              </a:ext>
            </a:extLst>
          </p:cNvPr>
          <p:cNvGrpSpPr/>
          <p:nvPr/>
        </p:nvGrpSpPr>
        <p:grpSpPr>
          <a:xfrm>
            <a:off x="3329289" y="5256592"/>
            <a:ext cx="1660559" cy="1421160"/>
            <a:chOff x="999834" y="2720898"/>
            <a:chExt cx="6315366" cy="380710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1ECA7CD-5E35-5040-B242-62A8FC9AB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833F4F-7834-FC4B-AF01-9F88DD4635D8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4" y="5999357"/>
              <a:ext cx="54529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CF3AAF-8364-DE4D-9702-EDC8559031DB}"/>
                </a:ext>
              </a:extLst>
            </p:cNvPr>
            <p:cNvSpPr txBox="1"/>
            <p:nvPr/>
          </p:nvSpPr>
          <p:spPr>
            <a:xfrm>
              <a:off x="2757780" y="6034002"/>
              <a:ext cx="2653751" cy="49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A0E5F8-58FB-844A-8576-5CF0B18CF916}"/>
                </a:ext>
              </a:extLst>
            </p:cNvPr>
            <p:cNvSpPr txBox="1"/>
            <p:nvPr/>
          </p:nvSpPr>
          <p:spPr>
            <a:xfrm rot="16200000">
              <a:off x="328080" y="3994352"/>
              <a:ext cx="2075052" cy="73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6D28434-63CC-8048-9DD7-AFDDEC064F89}"/>
                </a:ext>
              </a:extLst>
            </p:cNvPr>
            <p:cNvCxnSpPr/>
            <p:nvPr/>
          </p:nvCxnSpPr>
          <p:spPr>
            <a:xfrm flipV="1">
              <a:off x="1981968" y="2860286"/>
              <a:ext cx="4951141" cy="299968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FD5BDD-3D11-3243-8FA6-76CDF2495236}"/>
              </a:ext>
            </a:extLst>
          </p:cNvPr>
          <p:cNvGrpSpPr/>
          <p:nvPr/>
        </p:nvGrpSpPr>
        <p:grpSpPr>
          <a:xfrm>
            <a:off x="6239346" y="5326461"/>
            <a:ext cx="1660559" cy="1223822"/>
            <a:chOff x="999834" y="2720898"/>
            <a:chExt cx="6315366" cy="327845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2D86E6-39A4-1F44-B874-954996D34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2C989A9-5404-5249-A9DA-8EE176E521D0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3" y="4660686"/>
              <a:ext cx="54529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8EB220-55A2-BA4E-B165-764260E8634B}"/>
                </a:ext>
              </a:extLst>
            </p:cNvPr>
            <p:cNvSpPr txBox="1"/>
            <p:nvPr/>
          </p:nvSpPr>
          <p:spPr>
            <a:xfrm>
              <a:off x="3537631" y="4631888"/>
              <a:ext cx="2653751" cy="49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6FD5EB-9EEF-924E-A116-DD3A1298FA20}"/>
                </a:ext>
              </a:extLst>
            </p:cNvPr>
            <p:cNvSpPr txBox="1"/>
            <p:nvPr/>
          </p:nvSpPr>
          <p:spPr>
            <a:xfrm rot="16200000">
              <a:off x="328080" y="3994352"/>
              <a:ext cx="2075052" cy="73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2642249-3370-1C41-8689-0FE3F4FCF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3" y="3382228"/>
              <a:ext cx="5322426" cy="2015423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BA7558-C6B0-2F4C-8354-D46092DE4B4F}"/>
              </a:ext>
            </a:extLst>
          </p:cNvPr>
          <p:cNvGrpSpPr/>
          <p:nvPr/>
        </p:nvGrpSpPr>
        <p:grpSpPr>
          <a:xfrm>
            <a:off x="812697" y="5295168"/>
            <a:ext cx="1660559" cy="1421160"/>
            <a:chOff x="999833" y="2720898"/>
            <a:chExt cx="6315367" cy="380710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EB6C314-B95C-4348-B3F5-6407152A13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3F6990-B70F-A140-A64E-1C9F2CA313C1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4" y="5999357"/>
              <a:ext cx="54529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5F061C-E9BC-7A4A-B507-1D0FFF9A29F9}"/>
                </a:ext>
              </a:extLst>
            </p:cNvPr>
            <p:cNvSpPr txBox="1"/>
            <p:nvPr/>
          </p:nvSpPr>
          <p:spPr>
            <a:xfrm>
              <a:off x="2757782" y="6034003"/>
              <a:ext cx="2653752" cy="49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CFF51E-C2D1-5E40-B10C-2EAB419847CD}"/>
                </a:ext>
              </a:extLst>
            </p:cNvPr>
            <p:cNvSpPr txBox="1"/>
            <p:nvPr/>
          </p:nvSpPr>
          <p:spPr>
            <a:xfrm rot="16200000">
              <a:off x="328080" y="3994353"/>
              <a:ext cx="2075052" cy="731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634F4D-D81E-1640-9C57-E1A77E4CC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969" y="3569379"/>
              <a:ext cx="4686406" cy="149666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714347F-5083-8049-9DDE-A91C41145386}"/>
              </a:ext>
            </a:extLst>
          </p:cNvPr>
          <p:cNvSpPr txBox="1"/>
          <p:nvPr/>
        </p:nvSpPr>
        <p:spPr>
          <a:xfrm>
            <a:off x="5982680" y="915965"/>
            <a:ext cx="136901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Slope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F3C4D-6471-BD4D-B802-A24B7490C76D}"/>
              </a:ext>
            </a:extLst>
          </p:cNvPr>
          <p:cNvSpPr txBox="1"/>
          <p:nvPr/>
        </p:nvSpPr>
        <p:spPr>
          <a:xfrm>
            <a:off x="1621629" y="903388"/>
            <a:ext cx="12263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intercept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CE2EA9-50C5-DA41-91AA-63B6B4F89B75}"/>
              </a:ext>
            </a:extLst>
          </p:cNvPr>
          <p:cNvGrpSpPr/>
          <p:nvPr/>
        </p:nvGrpSpPr>
        <p:grpSpPr>
          <a:xfrm>
            <a:off x="-740632" y="1095087"/>
            <a:ext cx="5950894" cy="3806448"/>
            <a:chOff x="-652563" y="897467"/>
            <a:chExt cx="5950894" cy="3884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7F846C-9F73-5348-8A55-83564394C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819"/>
            <a:stretch/>
          </p:blipFill>
          <p:spPr>
            <a:xfrm>
              <a:off x="196349" y="897467"/>
              <a:ext cx="4253071" cy="35838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7496E7-6D09-AF4F-9DD1-0A67A15F5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943" b="2139"/>
            <a:stretch/>
          </p:blipFill>
          <p:spPr>
            <a:xfrm>
              <a:off x="-652563" y="4350815"/>
              <a:ext cx="5950894" cy="43141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739978-4360-804F-81FF-5F55E154A56E}"/>
              </a:ext>
            </a:extLst>
          </p:cNvPr>
          <p:cNvGrpSpPr/>
          <p:nvPr/>
        </p:nvGrpSpPr>
        <p:grpSpPr>
          <a:xfrm>
            <a:off x="3521641" y="1110969"/>
            <a:ext cx="6502298" cy="3813027"/>
            <a:chOff x="3471520" y="869233"/>
            <a:chExt cx="6600656" cy="39033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551419-7DA0-EF45-B2E4-5827F29B4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819"/>
            <a:stretch/>
          </p:blipFill>
          <p:spPr>
            <a:xfrm>
              <a:off x="4567726" y="869233"/>
              <a:ext cx="4253071" cy="35838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8C2BFF-F215-904C-807F-AE53B9850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2511" b="2551"/>
            <a:stretch/>
          </p:blipFill>
          <p:spPr>
            <a:xfrm>
              <a:off x="3471520" y="4431300"/>
              <a:ext cx="6600656" cy="341315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5735915-4934-5B4A-87AE-68C583D59F46}"/>
              </a:ext>
            </a:extLst>
          </p:cNvPr>
          <p:cNvSpPr txBox="1"/>
          <p:nvPr/>
        </p:nvSpPr>
        <p:spPr>
          <a:xfrm>
            <a:off x="1086548" y="4976034"/>
            <a:ext cx="150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Underestimation: </a:t>
            </a:r>
          </a:p>
          <a:p>
            <a:r>
              <a:rPr lang="en-GB" sz="1400" dirty="0"/>
              <a:t>Intercept &gt; 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E87FBF-DBB7-4448-90EA-8C588356570F}"/>
              </a:ext>
            </a:extLst>
          </p:cNvPr>
          <p:cNvSpPr txBox="1"/>
          <p:nvPr/>
        </p:nvSpPr>
        <p:spPr>
          <a:xfrm>
            <a:off x="3620186" y="4996558"/>
            <a:ext cx="1032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Ideal:</a:t>
            </a:r>
          </a:p>
          <a:p>
            <a:r>
              <a:rPr lang="en-GB" sz="1400" dirty="0"/>
              <a:t>Intercept=0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44CB51-1723-134B-A455-CD4151D4F868}"/>
              </a:ext>
            </a:extLst>
          </p:cNvPr>
          <p:cNvSpPr txBox="1"/>
          <p:nvPr/>
        </p:nvSpPr>
        <p:spPr>
          <a:xfrm>
            <a:off x="6552150" y="4976034"/>
            <a:ext cx="136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Overestimation:</a:t>
            </a:r>
          </a:p>
          <a:p>
            <a:r>
              <a:rPr lang="en-GB" sz="1400" dirty="0"/>
              <a:t>Intercept &lt; 0</a:t>
            </a:r>
          </a:p>
        </p:txBody>
      </p:sp>
    </p:spTree>
    <p:extLst>
      <p:ext uri="{BB962C8B-B14F-4D97-AF65-F5344CB8AC3E}">
        <p14:creationId xmlns:p14="http://schemas.microsoft.com/office/powerpoint/2010/main" val="111999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2441-70C7-D841-9D16-067BFE7A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Fit: model values vs emulated values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57F683-419A-EC41-AB2E-2F62304C2D26}"/>
              </a:ext>
            </a:extLst>
          </p:cNvPr>
          <p:cNvGrpSpPr/>
          <p:nvPr/>
        </p:nvGrpSpPr>
        <p:grpSpPr>
          <a:xfrm>
            <a:off x="3329289" y="5256592"/>
            <a:ext cx="1660559" cy="1421160"/>
            <a:chOff x="999834" y="2720898"/>
            <a:chExt cx="6315366" cy="380710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1ECA7CD-5E35-5040-B242-62A8FC9AB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833F4F-7834-FC4B-AF01-9F88DD4635D8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4" y="5999357"/>
              <a:ext cx="54529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CF3AAF-8364-DE4D-9702-EDC8559031DB}"/>
                </a:ext>
              </a:extLst>
            </p:cNvPr>
            <p:cNvSpPr txBox="1"/>
            <p:nvPr/>
          </p:nvSpPr>
          <p:spPr>
            <a:xfrm>
              <a:off x="2757780" y="6034002"/>
              <a:ext cx="2653751" cy="49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A0E5F8-58FB-844A-8576-5CF0B18CF916}"/>
                </a:ext>
              </a:extLst>
            </p:cNvPr>
            <p:cNvSpPr txBox="1"/>
            <p:nvPr/>
          </p:nvSpPr>
          <p:spPr>
            <a:xfrm rot="16200000">
              <a:off x="328080" y="3994352"/>
              <a:ext cx="2075052" cy="73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6D28434-63CC-8048-9DD7-AFDDEC064F89}"/>
                </a:ext>
              </a:extLst>
            </p:cNvPr>
            <p:cNvCxnSpPr/>
            <p:nvPr/>
          </p:nvCxnSpPr>
          <p:spPr>
            <a:xfrm flipV="1">
              <a:off x="1981968" y="2860286"/>
              <a:ext cx="4951141" cy="299968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FD5BDD-3D11-3243-8FA6-76CDF2495236}"/>
              </a:ext>
            </a:extLst>
          </p:cNvPr>
          <p:cNvGrpSpPr/>
          <p:nvPr/>
        </p:nvGrpSpPr>
        <p:grpSpPr>
          <a:xfrm>
            <a:off x="6239346" y="5326461"/>
            <a:ext cx="1660559" cy="1223822"/>
            <a:chOff x="999834" y="2720898"/>
            <a:chExt cx="6315366" cy="327845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2D86E6-39A4-1F44-B874-954996D34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2C989A9-5404-5249-A9DA-8EE176E521D0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3" y="4660686"/>
              <a:ext cx="54529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8EB220-55A2-BA4E-B165-764260E8634B}"/>
                </a:ext>
              </a:extLst>
            </p:cNvPr>
            <p:cNvSpPr txBox="1"/>
            <p:nvPr/>
          </p:nvSpPr>
          <p:spPr>
            <a:xfrm>
              <a:off x="3537631" y="4631888"/>
              <a:ext cx="2653751" cy="49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6FD5EB-9EEF-924E-A116-DD3A1298FA20}"/>
                </a:ext>
              </a:extLst>
            </p:cNvPr>
            <p:cNvSpPr txBox="1"/>
            <p:nvPr/>
          </p:nvSpPr>
          <p:spPr>
            <a:xfrm rot="16200000">
              <a:off x="328080" y="3994352"/>
              <a:ext cx="2075052" cy="73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2642249-3370-1C41-8689-0FE3F4FCF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3" y="3382228"/>
              <a:ext cx="5322426" cy="2015423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BA7558-C6B0-2F4C-8354-D46092DE4B4F}"/>
              </a:ext>
            </a:extLst>
          </p:cNvPr>
          <p:cNvGrpSpPr/>
          <p:nvPr/>
        </p:nvGrpSpPr>
        <p:grpSpPr>
          <a:xfrm>
            <a:off x="812697" y="5295168"/>
            <a:ext cx="1660559" cy="1421160"/>
            <a:chOff x="999833" y="2720898"/>
            <a:chExt cx="6315367" cy="380710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EB6C314-B95C-4348-B3F5-6407152A13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3F6990-B70F-A140-A64E-1C9F2CA313C1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4" y="5999357"/>
              <a:ext cx="54529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5F061C-E9BC-7A4A-B507-1D0FFF9A29F9}"/>
                </a:ext>
              </a:extLst>
            </p:cNvPr>
            <p:cNvSpPr txBox="1"/>
            <p:nvPr/>
          </p:nvSpPr>
          <p:spPr>
            <a:xfrm>
              <a:off x="2757782" y="6034003"/>
              <a:ext cx="2653752" cy="49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CFF51E-C2D1-5E40-B10C-2EAB419847CD}"/>
                </a:ext>
              </a:extLst>
            </p:cNvPr>
            <p:cNvSpPr txBox="1"/>
            <p:nvPr/>
          </p:nvSpPr>
          <p:spPr>
            <a:xfrm rot="16200000">
              <a:off x="328080" y="3994353"/>
              <a:ext cx="2075052" cy="731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634F4D-D81E-1640-9C57-E1A77E4CC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969" y="3569379"/>
              <a:ext cx="4686406" cy="149666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714347F-5083-8049-9DDE-A91C41145386}"/>
              </a:ext>
            </a:extLst>
          </p:cNvPr>
          <p:cNvSpPr txBox="1"/>
          <p:nvPr/>
        </p:nvSpPr>
        <p:spPr>
          <a:xfrm>
            <a:off x="5982680" y="915965"/>
            <a:ext cx="136901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Slope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F3C4D-6471-BD4D-B802-A24B7490C76D}"/>
              </a:ext>
            </a:extLst>
          </p:cNvPr>
          <p:cNvSpPr txBox="1"/>
          <p:nvPr/>
        </p:nvSpPr>
        <p:spPr>
          <a:xfrm>
            <a:off x="1621629" y="903388"/>
            <a:ext cx="12263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intercept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CE2EA9-50C5-DA41-91AA-63B6B4F89B75}"/>
              </a:ext>
            </a:extLst>
          </p:cNvPr>
          <p:cNvGrpSpPr/>
          <p:nvPr/>
        </p:nvGrpSpPr>
        <p:grpSpPr>
          <a:xfrm>
            <a:off x="-740632" y="1095087"/>
            <a:ext cx="5950894" cy="3806448"/>
            <a:chOff x="-652563" y="897467"/>
            <a:chExt cx="5950894" cy="3884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7F846C-9F73-5348-8A55-83564394C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819"/>
            <a:stretch/>
          </p:blipFill>
          <p:spPr>
            <a:xfrm>
              <a:off x="196349" y="897467"/>
              <a:ext cx="4253071" cy="35838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7496E7-6D09-AF4F-9DD1-0A67A15F5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943" b="2139"/>
            <a:stretch/>
          </p:blipFill>
          <p:spPr>
            <a:xfrm>
              <a:off x="-652563" y="4350815"/>
              <a:ext cx="5950894" cy="43141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739978-4360-804F-81FF-5F55E154A56E}"/>
              </a:ext>
            </a:extLst>
          </p:cNvPr>
          <p:cNvGrpSpPr/>
          <p:nvPr/>
        </p:nvGrpSpPr>
        <p:grpSpPr>
          <a:xfrm>
            <a:off x="3521641" y="1110969"/>
            <a:ext cx="6502298" cy="3813027"/>
            <a:chOff x="3471520" y="869233"/>
            <a:chExt cx="6600656" cy="39033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551419-7DA0-EF45-B2E4-5827F29B4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819"/>
            <a:stretch/>
          </p:blipFill>
          <p:spPr>
            <a:xfrm>
              <a:off x="4567726" y="869233"/>
              <a:ext cx="4253071" cy="35838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8C2BFF-F215-904C-807F-AE53B9850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2511" b="2551"/>
            <a:stretch/>
          </p:blipFill>
          <p:spPr>
            <a:xfrm>
              <a:off x="3471520" y="4431300"/>
              <a:ext cx="6600656" cy="341315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5735915-4934-5B4A-87AE-68C583D59F46}"/>
              </a:ext>
            </a:extLst>
          </p:cNvPr>
          <p:cNvSpPr txBox="1"/>
          <p:nvPr/>
        </p:nvSpPr>
        <p:spPr>
          <a:xfrm>
            <a:off x="1086548" y="4976034"/>
            <a:ext cx="150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Underestimation: </a:t>
            </a:r>
          </a:p>
          <a:p>
            <a:r>
              <a:rPr lang="en-GB" sz="1400" dirty="0"/>
              <a:t>Intercept &gt; 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E87FBF-DBB7-4448-90EA-8C588356570F}"/>
              </a:ext>
            </a:extLst>
          </p:cNvPr>
          <p:cNvSpPr txBox="1"/>
          <p:nvPr/>
        </p:nvSpPr>
        <p:spPr>
          <a:xfrm>
            <a:off x="3620186" y="4996558"/>
            <a:ext cx="1032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Ideal:</a:t>
            </a:r>
          </a:p>
          <a:p>
            <a:r>
              <a:rPr lang="en-GB" sz="1400" dirty="0"/>
              <a:t>Intercept=0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44CB51-1723-134B-A455-CD4151D4F868}"/>
              </a:ext>
            </a:extLst>
          </p:cNvPr>
          <p:cNvSpPr txBox="1"/>
          <p:nvPr/>
        </p:nvSpPr>
        <p:spPr>
          <a:xfrm>
            <a:off x="6552150" y="4976034"/>
            <a:ext cx="136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Overestimation:</a:t>
            </a:r>
          </a:p>
          <a:p>
            <a:r>
              <a:rPr lang="en-GB" sz="1400" dirty="0"/>
              <a:t>Intercept &lt; 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74B731-6A86-0048-9B54-842830FFF585}"/>
              </a:ext>
            </a:extLst>
          </p:cNvPr>
          <p:cNvSpPr/>
          <p:nvPr/>
        </p:nvSpPr>
        <p:spPr>
          <a:xfrm>
            <a:off x="108280" y="915964"/>
            <a:ext cx="8927440" cy="585736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F45C7-2137-2C4D-A6AF-450D4A10F37C}"/>
              </a:ext>
            </a:extLst>
          </p:cNvPr>
          <p:cNvSpPr txBox="1"/>
          <p:nvPr/>
        </p:nvSpPr>
        <p:spPr>
          <a:xfrm>
            <a:off x="2119257" y="1573292"/>
            <a:ext cx="5818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Some Conclusions: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Bias</a:t>
            </a:r>
            <a:r>
              <a:rPr lang="en-GB" dirty="0"/>
              <a:t> particularly in </a:t>
            </a:r>
            <a:r>
              <a:rPr lang="en-GB" b="1" dirty="0"/>
              <a:t>Norther Hemisphere (NH).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Caused by a </a:t>
            </a:r>
            <a:r>
              <a:rPr lang="en-GB" b="1" dirty="0"/>
              <a:t>Regression to Mean </a:t>
            </a:r>
            <a:r>
              <a:rPr lang="en-GB" dirty="0"/>
              <a:t>problem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Hence </a:t>
            </a:r>
            <a:r>
              <a:rPr lang="en-GB" b="1" dirty="0"/>
              <a:t>overestimation</a:t>
            </a:r>
            <a:r>
              <a:rPr lang="en-GB" dirty="0"/>
              <a:t> of </a:t>
            </a:r>
            <a:r>
              <a:rPr lang="en-GB" b="1" dirty="0"/>
              <a:t>cold extremes </a:t>
            </a:r>
            <a:r>
              <a:rPr lang="en-GB" dirty="0"/>
              <a:t>(</a:t>
            </a:r>
            <a:r>
              <a:rPr lang="en-GB" i="1" dirty="0"/>
              <a:t>not cold enough</a:t>
            </a:r>
            <a:r>
              <a:rPr lang="en-GB" dirty="0"/>
              <a:t>),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Underestimation</a:t>
            </a:r>
            <a:r>
              <a:rPr lang="en-GB" dirty="0"/>
              <a:t> of </a:t>
            </a:r>
            <a:r>
              <a:rPr lang="en-GB" b="1" dirty="0"/>
              <a:t>hot extremes </a:t>
            </a:r>
            <a:r>
              <a:rPr lang="en-GB" dirty="0"/>
              <a:t>(</a:t>
            </a:r>
            <a:r>
              <a:rPr lang="en-GB" i="1" dirty="0"/>
              <a:t>not hot enough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Presence in </a:t>
            </a:r>
            <a:r>
              <a:rPr lang="en-GB" b="1" dirty="0"/>
              <a:t>NH </a:t>
            </a:r>
            <a:r>
              <a:rPr lang="en-GB" dirty="0"/>
              <a:t>indicates some </a:t>
            </a:r>
            <a:r>
              <a:rPr lang="en-GB" b="1" dirty="0"/>
              <a:t>non-linear process </a:t>
            </a:r>
            <a:r>
              <a:rPr lang="en-GB" dirty="0"/>
              <a:t>involved i.e. snow-albedo feedback</a:t>
            </a:r>
          </a:p>
        </p:txBody>
      </p:sp>
    </p:spTree>
    <p:extLst>
      <p:ext uri="{BB962C8B-B14F-4D97-AF65-F5344CB8AC3E}">
        <p14:creationId xmlns:p14="http://schemas.microsoft.com/office/powerpoint/2010/main" val="3353566400"/>
      </p:ext>
    </p:extLst>
  </p:cSld>
  <p:clrMapOvr>
    <a:masterClrMapping/>
  </p:clrMapOvr>
</p:sld>
</file>

<file path=ppt/theme/theme1.xml><?xml version="1.0" encoding="utf-8"?>
<a:theme xmlns:a="http://schemas.openxmlformats.org/drawingml/2006/main" name="CA-Powerpoint Template Resources-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CA-Powerpoint Template Resources-2017</Template>
  <TotalTime>44407</TotalTime>
  <Words>391</Words>
  <Application>Microsoft Macintosh PowerPoint</Application>
  <PresentationFormat>On-screen Show (4:3)</PresentationFormat>
  <Paragraphs>132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 Math</vt:lpstr>
      <vt:lpstr>Wingdings</vt:lpstr>
      <vt:lpstr>CA-Powerpoint Template Resources-2017</vt:lpstr>
      <vt:lpstr>   Integrating LCLM feedbacks into climate models: an emulator approach </vt:lpstr>
      <vt:lpstr>Objectives</vt:lpstr>
      <vt:lpstr>Sketch of how it could look like</vt:lpstr>
      <vt:lpstr>Theoretical basis (for temperature)</vt:lpstr>
      <vt:lpstr>Introducing a local seasonal module</vt:lpstr>
      <vt:lpstr>Preliminary Results  (CESM1-CAM5 on selected grid point) </vt:lpstr>
      <vt:lpstr>Linear Fit: model values vs emulated values</vt:lpstr>
      <vt:lpstr>Linear Fit: model values vs emulated values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stakeholder engagement activities in WP3</dc:title>
  <dc:creator>Microsoft Office User</dc:creator>
  <cp:lastModifiedBy>Microsoft Office User</cp:lastModifiedBy>
  <cp:revision>225</cp:revision>
  <dcterms:created xsi:type="dcterms:W3CDTF">2019-10-11T08:55:09Z</dcterms:created>
  <dcterms:modified xsi:type="dcterms:W3CDTF">2020-05-04T08:49:57Z</dcterms:modified>
</cp:coreProperties>
</file>