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3" r:id="rId2"/>
    <p:sldId id="289" r:id="rId3"/>
    <p:sldId id="262" r:id="rId4"/>
    <p:sldId id="378" r:id="rId5"/>
    <p:sldId id="379" r:id="rId6"/>
    <p:sldId id="296" r:id="rId7"/>
    <p:sldId id="298" r:id="rId8"/>
    <p:sldId id="299" r:id="rId9"/>
    <p:sldId id="310" r:id="rId10"/>
    <p:sldId id="332" r:id="rId11"/>
    <p:sldId id="271" r:id="rId12"/>
    <p:sldId id="363" r:id="rId13"/>
    <p:sldId id="359" r:id="rId14"/>
    <p:sldId id="360" r:id="rId15"/>
    <p:sldId id="361" r:id="rId16"/>
    <p:sldId id="362" r:id="rId17"/>
    <p:sldId id="364" r:id="rId18"/>
    <p:sldId id="380" r:id="rId19"/>
    <p:sldId id="25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0"/>
    <a:srgbClr val="0000FF"/>
    <a:srgbClr val="660066"/>
    <a:srgbClr val="FF8000"/>
    <a:srgbClr val="FFFF00"/>
    <a:srgbClr val="00FF80"/>
    <a:srgbClr val="00FFFF"/>
    <a:srgbClr val="0080FF"/>
    <a:srgbClr val="8000FF"/>
    <a:srgbClr val="EA00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29" autoAdjust="0"/>
    <p:restoredTop sz="86752" autoAdjust="0"/>
  </p:normalViewPr>
  <p:slideViewPr>
    <p:cSldViewPr snapToGrid="0" snapToObjects="1">
      <p:cViewPr>
        <p:scale>
          <a:sx n="130" d="100"/>
          <a:sy n="130" d="100"/>
        </p:scale>
        <p:origin x="-624"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D4BD0-5E8E-9246-94E4-BC35259132E8}" type="datetimeFigureOut">
              <a:rPr lang="it-IT" smtClean="0"/>
              <a:t>06/05/20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70AA9-9FA7-C941-9B16-9F112E39DF35}" type="slidenum">
              <a:rPr lang="it-IT" smtClean="0"/>
              <a:t>‹n.›</a:t>
            </a:fld>
            <a:endParaRPr lang="it-IT"/>
          </a:p>
        </p:txBody>
      </p:sp>
    </p:spTree>
    <p:extLst>
      <p:ext uri="{BB962C8B-B14F-4D97-AF65-F5344CB8AC3E}">
        <p14:creationId xmlns:p14="http://schemas.microsoft.com/office/powerpoint/2010/main" val="36380483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4</a:t>
            </a:fld>
            <a:endParaRPr lang="it-IT"/>
          </a:p>
        </p:txBody>
      </p:sp>
    </p:spTree>
    <p:extLst>
      <p:ext uri="{BB962C8B-B14F-4D97-AF65-F5344CB8AC3E}">
        <p14:creationId xmlns:p14="http://schemas.microsoft.com/office/powerpoint/2010/main" val="51700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metrics based on </a:t>
            </a:r>
            <a:r>
              <a:rPr lang="en-GB" sz="1200" kern="1200" dirty="0" err="1" smtClean="0">
                <a:solidFill>
                  <a:schemeClr val="tx1"/>
                </a:solidFill>
                <a:effectLst/>
                <a:latin typeface="+mn-lt"/>
                <a:ea typeface="+mn-ea"/>
                <a:cs typeface="+mn-cs"/>
              </a:rPr>
              <a:t>Kd</a:t>
            </a:r>
            <a:r>
              <a:rPr lang="en-GB" sz="1200" kern="1200" dirty="0" smtClean="0">
                <a:solidFill>
                  <a:schemeClr val="tx1"/>
                </a:solidFill>
                <a:effectLst/>
                <a:latin typeface="+mn-lt"/>
                <a:ea typeface="+mn-ea"/>
                <a:cs typeface="+mn-cs"/>
              </a:rPr>
              <a:t> comparison (both Model and BGC-Argo) are computed collecting space-time co-located profiles of planar downward irradiance and then fitting the attenuation coefficient over the first optical depth calculated for the specific wavelength considered.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methodology is presented in the previous</a:t>
            </a:r>
            <a:r>
              <a:rPr lang="en-GB" sz="1200" kern="1200" baseline="0" dirty="0" smtClean="0">
                <a:solidFill>
                  <a:schemeClr val="tx1"/>
                </a:solidFill>
                <a:effectLst/>
                <a:latin typeface="+mn-lt"/>
                <a:ea typeface="+mn-ea"/>
                <a:cs typeface="+mn-cs"/>
              </a:rPr>
              <a:t> slides related to TASK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Given the less uniform coverage of the BGC-Argo profiles (whit respect to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we decided to consider metrics by aggregating the profiles in two groups: the western and eastern sub-basins. Consistent results are obtained considering the metrics related to BGC-Argo floats, Table 2. The higher correlation is obtained by the </a:t>
            </a:r>
            <a:r>
              <a:rPr lang="en-GB" sz="1200" b="1" kern="1200" dirty="0" smtClean="0">
                <a:solidFill>
                  <a:schemeClr val="tx1"/>
                </a:solidFill>
                <a:effectLst/>
                <a:latin typeface="+mn-lt"/>
                <a:ea typeface="+mn-ea"/>
                <a:cs typeface="+mn-cs"/>
              </a:rPr>
              <a:t>CDOM-T2</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CDOM-T3</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CDOM-T4</a:t>
            </a:r>
            <a:r>
              <a:rPr lang="en-GB" sz="1200" kern="1200" dirty="0" smtClean="0">
                <a:solidFill>
                  <a:schemeClr val="tx1"/>
                </a:solidFill>
                <a:effectLst/>
                <a:latin typeface="+mn-lt"/>
                <a:ea typeface="+mn-ea"/>
                <a:cs typeface="+mn-cs"/>
              </a:rPr>
              <a:t> simulations. In all the cases the lower correlation corresponds to the shorter wavelength (Kd380) and skill increases toward the Kd490 where all the correlations are significant.  Modelled reflectance and </a:t>
            </a:r>
            <a:r>
              <a:rPr lang="en-GB" sz="1200" kern="1200" dirty="0" err="1" smtClean="0">
                <a:solidFill>
                  <a:schemeClr val="tx1"/>
                </a:solidFill>
                <a:effectLst/>
                <a:latin typeface="+mn-lt"/>
                <a:ea typeface="+mn-ea"/>
                <a:cs typeface="+mn-cs"/>
              </a:rPr>
              <a:t>Kd</a:t>
            </a:r>
            <a:r>
              <a:rPr lang="en-GB" sz="1200" kern="1200" dirty="0" smtClean="0">
                <a:solidFill>
                  <a:schemeClr val="tx1"/>
                </a:solidFill>
                <a:effectLst/>
                <a:latin typeface="+mn-lt"/>
                <a:ea typeface="+mn-ea"/>
                <a:cs typeface="+mn-cs"/>
              </a:rPr>
              <a:t> appears overestimated and underestimated (respectively) in the months of November, December and January especially for the shorter wavelengths.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the analysis of the metrics it appears that model skill is higher in simulating chlorophyll seasonality with respect to CDOM dynamic. In particular both the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metrics based on satellite data and the </a:t>
            </a:r>
            <a:r>
              <a:rPr lang="en-GB" sz="1200" kern="1200" dirty="0" err="1" smtClean="0">
                <a:solidFill>
                  <a:schemeClr val="tx1"/>
                </a:solidFill>
                <a:effectLst/>
                <a:latin typeface="+mn-lt"/>
                <a:ea typeface="+mn-ea"/>
                <a:cs typeface="+mn-cs"/>
              </a:rPr>
              <a:t>Kd</a:t>
            </a:r>
            <a:r>
              <a:rPr lang="en-GB" sz="1200" kern="1200" dirty="0" smtClean="0">
                <a:solidFill>
                  <a:schemeClr val="tx1"/>
                </a:solidFill>
                <a:effectLst/>
                <a:latin typeface="+mn-lt"/>
                <a:ea typeface="+mn-ea"/>
                <a:cs typeface="+mn-cs"/>
              </a:rPr>
              <a:t> metrics related to BGC Argo present higher correlation for the 490nm band where pigment absorption, and therefore chlorophyll dynamics, is prevalent.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the shorter wavelength the skill of the model is generally lower, probably due to the complexity of the CDOM dynamics. This implies that lower wavelength are in some sense the most interesting because we can inject in the model more information: with respect to the definition of metrics to validate carbon cycling and biogeochemical formulations but also in the framework of the data assimilation.</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16</a:t>
            </a:fld>
            <a:endParaRPr lang="it-IT"/>
          </a:p>
        </p:txBody>
      </p:sp>
    </p:spTree>
    <p:extLst>
      <p:ext uri="{BB962C8B-B14F-4D97-AF65-F5344CB8AC3E}">
        <p14:creationId xmlns:p14="http://schemas.microsoft.com/office/powerpoint/2010/main" val="100829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The alternative PFT tests indicate that the different options considered produce alterations in the PFT community distributions.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difference between </a:t>
            </a:r>
            <a:r>
              <a:rPr lang="en-GB" sz="1200" b="1" kern="1200" dirty="0" smtClean="0">
                <a:solidFill>
                  <a:schemeClr val="tx1"/>
                </a:solidFill>
                <a:effectLst/>
                <a:latin typeface="+mn-lt"/>
                <a:ea typeface="+mn-ea"/>
                <a:cs typeface="+mn-cs"/>
              </a:rPr>
              <a:t>PFT- T1</a:t>
            </a:r>
            <a:r>
              <a:rPr lang="en-GB" sz="1200" kern="1200" dirty="0" smtClean="0">
                <a:solidFill>
                  <a:schemeClr val="tx1"/>
                </a:solidFill>
                <a:effectLst/>
                <a:latin typeface="+mn-lt"/>
                <a:ea typeface="+mn-ea"/>
                <a:cs typeface="+mn-cs"/>
              </a:rPr>
              <a:t> and next simulations is that in the first one diatoms are less abundant. Even in the spring bloom in T1 they are absent in all basins and only represent up to a 15% of the phytoplankton community in the western-most basins.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T1 phytoplankton community is dominated by flagellates and </a:t>
            </a:r>
            <a:r>
              <a:rPr lang="en-GB" sz="1200" kern="1200" dirty="0" err="1" smtClean="0">
                <a:solidFill>
                  <a:schemeClr val="tx1"/>
                </a:solidFill>
                <a:effectLst/>
                <a:latin typeface="+mn-lt"/>
                <a:ea typeface="+mn-ea"/>
                <a:cs typeface="+mn-cs"/>
              </a:rPr>
              <a:t>picophytoplankton</a:t>
            </a:r>
            <a:r>
              <a:rPr lang="en-GB" sz="1200" kern="1200" dirty="0" smtClean="0">
                <a:solidFill>
                  <a:schemeClr val="tx1"/>
                </a:solidFill>
                <a:effectLst/>
                <a:latin typeface="+mn-lt"/>
                <a:ea typeface="+mn-ea"/>
                <a:cs typeface="+mn-cs"/>
              </a:rPr>
              <a:t> almost exclusively. In the other simulations, where the photochemical efficiency is PFT-specific, although flagellates and </a:t>
            </a:r>
            <a:r>
              <a:rPr lang="en-GB" sz="1200" kern="1200" dirty="0" err="1" smtClean="0">
                <a:solidFill>
                  <a:schemeClr val="tx1"/>
                </a:solidFill>
                <a:effectLst/>
                <a:latin typeface="+mn-lt"/>
                <a:ea typeface="+mn-ea"/>
                <a:cs typeface="+mn-cs"/>
              </a:rPr>
              <a:t>picophytoplankton</a:t>
            </a:r>
            <a:r>
              <a:rPr lang="en-GB" sz="1200" kern="1200" dirty="0" smtClean="0">
                <a:solidFill>
                  <a:schemeClr val="tx1"/>
                </a:solidFill>
                <a:effectLst/>
                <a:latin typeface="+mn-lt"/>
                <a:ea typeface="+mn-ea"/>
                <a:cs typeface="+mn-cs"/>
              </a:rPr>
              <a:t> are still dominating, they do not outcompete totally the other groups</a:t>
            </a:r>
            <a:r>
              <a:rPr lang="fr-FR"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important to underline  how the usage of the novel bio-optical model allows to reconstruct, as a self-emerging property, the DCM gradient between West and East Mediterranean, as</a:t>
            </a:r>
            <a:r>
              <a:rPr lang="en-GB" sz="1200" kern="1200" baseline="0" dirty="0" smtClean="0">
                <a:solidFill>
                  <a:schemeClr val="tx1"/>
                </a:solidFill>
                <a:effectLst/>
                <a:latin typeface="+mn-lt"/>
                <a:ea typeface="+mn-ea"/>
                <a:cs typeface="+mn-cs"/>
              </a:rPr>
              <a:t> shown in this slide</a:t>
            </a:r>
            <a:r>
              <a:rPr lang="en-GB"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regard the distribution in the water column of the PFT’s, in T1 the DCM in the Eastern Mediterranean is dominated by flagellates whereas in T2 to T4 </a:t>
            </a:r>
            <a:r>
              <a:rPr lang="en-GB" sz="1200" kern="1200" dirty="0" err="1" smtClean="0">
                <a:solidFill>
                  <a:schemeClr val="tx1"/>
                </a:solidFill>
                <a:effectLst/>
                <a:latin typeface="+mn-lt"/>
                <a:ea typeface="+mn-ea"/>
                <a:cs typeface="+mn-cs"/>
              </a:rPr>
              <a:t>pico</a:t>
            </a:r>
            <a:r>
              <a:rPr lang="en-GB" sz="1200" kern="1200" dirty="0" smtClean="0">
                <a:solidFill>
                  <a:schemeClr val="tx1"/>
                </a:solidFill>
                <a:effectLst/>
                <a:latin typeface="+mn-lt"/>
                <a:ea typeface="+mn-ea"/>
                <a:cs typeface="+mn-cs"/>
              </a:rPr>
              <a:t>-phytoplankton have more biomass in the DCM</a:t>
            </a:r>
            <a:r>
              <a:rPr lang="fr-FR"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Dinoflagellates</a:t>
            </a:r>
            <a:r>
              <a:rPr lang="en-GB" sz="1200" kern="1200" dirty="0" smtClean="0">
                <a:solidFill>
                  <a:schemeClr val="tx1"/>
                </a:solidFill>
                <a:effectLst/>
                <a:latin typeface="+mn-lt"/>
                <a:ea typeface="+mn-ea"/>
                <a:cs typeface="+mn-cs"/>
              </a:rPr>
              <a:t> distribute very similarly between simulations and diatoms show the same behaviour as in surface, they were almost absent in </a:t>
            </a:r>
            <a:r>
              <a:rPr lang="en-GB" sz="1200" b="1" kern="1200" dirty="0" smtClean="0">
                <a:solidFill>
                  <a:schemeClr val="tx1"/>
                </a:solidFill>
                <a:effectLst/>
                <a:latin typeface="+mn-lt"/>
                <a:ea typeface="+mn-ea"/>
                <a:cs typeface="+mn-cs"/>
              </a:rPr>
              <a:t>PFT-T1</a:t>
            </a:r>
            <a:r>
              <a:rPr lang="en-GB" sz="1200" kern="1200" dirty="0" smtClean="0">
                <a:solidFill>
                  <a:schemeClr val="tx1"/>
                </a:solidFill>
                <a:effectLst/>
                <a:latin typeface="+mn-lt"/>
                <a:ea typeface="+mn-ea"/>
                <a:cs typeface="+mn-cs"/>
              </a:rPr>
              <a:t> and reappeared in next simulations.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17</a:t>
            </a:fld>
            <a:endParaRPr lang="it-IT"/>
          </a:p>
        </p:txBody>
      </p:sp>
    </p:spTree>
    <p:extLst>
      <p:ext uri="{BB962C8B-B14F-4D97-AF65-F5344CB8AC3E}">
        <p14:creationId xmlns:p14="http://schemas.microsoft.com/office/powerpoint/2010/main" val="310174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Overall</a:t>
            </a:r>
            <a:r>
              <a:rPr lang="it-IT" baseline="0" dirty="0" smtClean="0"/>
              <a:t> </a:t>
            </a:r>
            <a:r>
              <a:rPr lang="it-IT" baseline="0" dirty="0" err="1" smtClean="0"/>
              <a:t>good</a:t>
            </a:r>
            <a:r>
              <a:rPr lang="it-IT" baseline="0" dirty="0" smtClean="0"/>
              <a:t> </a:t>
            </a:r>
            <a:r>
              <a:rPr lang="it-IT" baseline="0" dirty="0" err="1" smtClean="0"/>
              <a:t>skill</a:t>
            </a:r>
            <a:r>
              <a:rPr lang="it-IT" baseline="0" dirty="0" smtClean="0"/>
              <a:t> of OASIM Model in </a:t>
            </a:r>
            <a:r>
              <a:rPr lang="it-IT" baseline="0" dirty="0" err="1" smtClean="0"/>
              <a:t>reproducing</a:t>
            </a:r>
            <a:r>
              <a:rPr lang="it-IT" baseline="0" dirty="0" smtClean="0"/>
              <a:t> the multi </a:t>
            </a:r>
            <a:r>
              <a:rPr lang="it-IT" baseline="0" dirty="0" err="1" smtClean="0"/>
              <a:t>spectral</a:t>
            </a:r>
            <a:r>
              <a:rPr lang="it-IT" baseline="0" dirty="0" smtClean="0"/>
              <a:t> </a:t>
            </a:r>
            <a:r>
              <a:rPr lang="it-IT" baseline="0" dirty="0" err="1" smtClean="0"/>
              <a:t>irradiance</a:t>
            </a:r>
            <a:r>
              <a:rPr lang="it-IT" baseline="0" dirty="0" smtClean="0"/>
              <a:t> just </a:t>
            </a:r>
            <a:r>
              <a:rPr lang="it-IT" baseline="0" dirty="0" err="1" smtClean="0"/>
              <a:t>below</a:t>
            </a:r>
            <a:r>
              <a:rPr lang="it-IT" baseline="0" dirty="0" smtClean="0"/>
              <a:t> the </a:t>
            </a:r>
            <a:r>
              <a:rPr lang="it-IT" baseline="0" dirty="0" err="1" smtClean="0"/>
              <a:t>sea</a:t>
            </a:r>
            <a:r>
              <a:rPr lang="it-IT" baseline="0" dirty="0" smtClean="0"/>
              <a:t> </a:t>
            </a:r>
            <a:r>
              <a:rPr lang="it-IT" baseline="0" dirty="0" err="1" smtClean="0"/>
              <a:t>surface</a:t>
            </a:r>
            <a:r>
              <a:rPr lang="it-IT" baseline="0" dirty="0" smtClean="0"/>
              <a:t> </a:t>
            </a:r>
            <a:r>
              <a:rPr lang="it-IT" baseline="0" dirty="0" err="1" smtClean="0"/>
              <a:t>measured</a:t>
            </a:r>
            <a:r>
              <a:rPr lang="it-IT" baseline="0" dirty="0" smtClean="0"/>
              <a:t> </a:t>
            </a:r>
            <a:r>
              <a:rPr lang="it-IT" baseline="0" dirty="0" err="1" smtClean="0"/>
              <a:t>at</a:t>
            </a:r>
            <a:r>
              <a:rPr lang="it-IT" baseline="0" dirty="0" smtClean="0"/>
              <a:t> BOUSSOLE. </a:t>
            </a:r>
            <a:r>
              <a:rPr lang="it-IT" baseline="0" dirty="0" err="1" smtClean="0"/>
              <a:t>Winter</a:t>
            </a:r>
            <a:r>
              <a:rPr lang="it-IT" baseline="0" dirty="0" smtClean="0"/>
              <a:t> </a:t>
            </a:r>
            <a:r>
              <a:rPr lang="it-IT" baseline="0" dirty="0" err="1" smtClean="0"/>
              <a:t>Months</a:t>
            </a:r>
            <a:r>
              <a:rPr lang="it-IT" baseline="0" dirty="0" smtClean="0"/>
              <a:t> are </a:t>
            </a:r>
            <a:r>
              <a:rPr lang="it-IT" baseline="0" dirty="0" err="1" smtClean="0"/>
              <a:t>usually</a:t>
            </a:r>
            <a:r>
              <a:rPr lang="it-IT" baseline="0" dirty="0" smtClean="0"/>
              <a:t> the </a:t>
            </a:r>
            <a:r>
              <a:rPr lang="it-IT" baseline="0" dirty="0" err="1" smtClean="0"/>
              <a:t>most</a:t>
            </a:r>
            <a:r>
              <a:rPr lang="it-IT" baseline="0" dirty="0" smtClean="0"/>
              <a:t> </a:t>
            </a:r>
            <a:r>
              <a:rPr lang="it-IT" baseline="0" dirty="0" err="1" smtClean="0"/>
              <a:t>difficult</a:t>
            </a:r>
            <a:r>
              <a:rPr lang="it-IT" baseline="0" dirty="0" smtClean="0"/>
              <a:t> to simulate</a:t>
            </a:r>
          </a:p>
          <a:p>
            <a:r>
              <a:rPr lang="it-IT" baseline="0" dirty="0" smtClean="0"/>
              <a:t> due to the </a:t>
            </a:r>
            <a:r>
              <a:rPr lang="it-IT" baseline="0" dirty="0" err="1" smtClean="0"/>
              <a:t>effect</a:t>
            </a:r>
            <a:r>
              <a:rPr lang="it-IT" baseline="0" dirty="0" smtClean="0"/>
              <a:t> of </a:t>
            </a:r>
            <a:r>
              <a:rPr lang="it-IT" baseline="0" dirty="0" err="1" smtClean="0"/>
              <a:t>cloud</a:t>
            </a:r>
            <a:r>
              <a:rPr lang="it-IT" baseline="0" dirty="0" smtClean="0"/>
              <a:t> cover.</a:t>
            </a:r>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8</a:t>
            </a:fld>
            <a:endParaRPr lang="it-IT"/>
          </a:p>
        </p:txBody>
      </p:sp>
    </p:spTree>
    <p:extLst>
      <p:ext uri="{BB962C8B-B14F-4D97-AF65-F5344CB8AC3E}">
        <p14:creationId xmlns:p14="http://schemas.microsoft.com/office/powerpoint/2010/main" val="176553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smtClean="0"/>
              <a:t>Currently</a:t>
            </a:r>
            <a:r>
              <a:rPr lang="en-GB" baseline="0" noProof="0" dirty="0" smtClean="0"/>
              <a:t> we resolved the light propagation basing on a discretization of 25 nm bins. This choice is a standard in current bio-optical modules coupled with 3D biogeochemical models.</a:t>
            </a:r>
          </a:p>
          <a:p>
            <a:endParaRPr lang="en-GB" baseline="0" noProof="0" dirty="0" smtClean="0"/>
          </a:p>
          <a:p>
            <a:r>
              <a:rPr lang="en-GB" baseline="0" noProof="0" dirty="0" smtClean="0"/>
              <a:t>Certainly, future applications where hyper-spectral data will be available we can increase the number of wavelength considered.</a:t>
            </a:r>
          </a:p>
          <a:p>
            <a:endParaRPr lang="en-GB" baseline="0" noProof="0" dirty="0" smtClean="0"/>
          </a:p>
        </p:txBody>
      </p:sp>
      <p:sp>
        <p:nvSpPr>
          <p:cNvPr id="4" name="Segnaposto numero diapositiva 3"/>
          <p:cNvSpPr>
            <a:spLocks noGrp="1"/>
          </p:cNvSpPr>
          <p:nvPr>
            <p:ph type="sldNum" sz="quarter" idx="10"/>
          </p:nvPr>
        </p:nvSpPr>
        <p:spPr/>
        <p:txBody>
          <a:bodyPr/>
          <a:lstStyle/>
          <a:p>
            <a:fld id="{B0A70AA9-9FA7-C941-9B16-9F112E39DF35}" type="slidenum">
              <a:rPr lang="it-IT" smtClean="0"/>
              <a:t>9</a:t>
            </a:fld>
            <a:endParaRPr lang="it-IT"/>
          </a:p>
        </p:txBody>
      </p:sp>
    </p:spTree>
    <p:extLst>
      <p:ext uri="{BB962C8B-B14F-4D97-AF65-F5344CB8AC3E}">
        <p14:creationId xmlns:p14="http://schemas.microsoft.com/office/powerpoint/2010/main" val="53290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smtClean="0"/>
              <a:t>We validated the consistency of the bio-optical</a:t>
            </a:r>
            <a:r>
              <a:rPr lang="en-GB" baseline="0" noProof="0" dirty="0" smtClean="0"/>
              <a:t> model at the BOUSSOLE mooring. </a:t>
            </a:r>
          </a:p>
          <a:p>
            <a:r>
              <a:rPr lang="en-GB" baseline="0" noProof="0" dirty="0" smtClean="0"/>
              <a:t>Beside this we validated the in-water </a:t>
            </a:r>
            <a:r>
              <a:rPr lang="en-GB" baseline="0" noProof="0" dirty="0" err="1" smtClean="0"/>
              <a:t>radiative</a:t>
            </a:r>
            <a:r>
              <a:rPr lang="en-GB" baseline="0" noProof="0" dirty="0" smtClean="0"/>
              <a:t> model comparing the results with an analytical solution considering </a:t>
            </a:r>
          </a:p>
          <a:p>
            <a:r>
              <a:rPr lang="en-GB" baseline="0" noProof="0" dirty="0" smtClean="0"/>
              <a:t>a water column with homogeneous bio-chemical conditions to eliminate possible coding errors.</a:t>
            </a:r>
            <a:endParaRPr lang="en-GB" noProof="0"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10</a:t>
            </a:fld>
            <a:endParaRPr lang="it-IT"/>
          </a:p>
        </p:txBody>
      </p:sp>
    </p:spTree>
    <p:extLst>
      <p:ext uri="{BB962C8B-B14F-4D97-AF65-F5344CB8AC3E}">
        <p14:creationId xmlns:p14="http://schemas.microsoft.com/office/powerpoint/2010/main" val="50498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We</a:t>
            </a:r>
            <a:r>
              <a:rPr lang="it-IT" dirty="0" smtClean="0"/>
              <a:t> </a:t>
            </a:r>
            <a:r>
              <a:rPr lang="it-IT" dirty="0" err="1" smtClean="0"/>
              <a:t>performed</a:t>
            </a:r>
            <a:r>
              <a:rPr lang="it-IT" dirty="0" smtClean="0"/>
              <a:t> a </a:t>
            </a:r>
            <a:r>
              <a:rPr lang="it-IT" dirty="0" err="1" smtClean="0"/>
              <a:t>number</a:t>
            </a:r>
            <a:r>
              <a:rPr lang="it-IT" dirty="0" smtClean="0"/>
              <a:t> of </a:t>
            </a:r>
            <a:r>
              <a:rPr lang="it-IT" dirty="0" err="1" smtClean="0"/>
              <a:t>sensitivty</a:t>
            </a:r>
            <a:r>
              <a:rPr lang="it-IT" dirty="0" smtClean="0"/>
              <a:t> </a:t>
            </a:r>
            <a:r>
              <a:rPr lang="it-IT" dirty="0" err="1" smtClean="0"/>
              <a:t>tests</a:t>
            </a:r>
            <a:endParaRPr lang="it-IT" baseline="0" dirty="0" smtClean="0"/>
          </a:p>
          <a:p>
            <a:r>
              <a:rPr lang="en-US" sz="1200" kern="1200" dirty="0" smtClean="0">
                <a:solidFill>
                  <a:schemeClr val="tx1"/>
                </a:solidFill>
                <a:effectLst/>
                <a:latin typeface="+mn-lt"/>
                <a:ea typeface="+mn-ea"/>
                <a:cs typeface="+mn-cs"/>
              </a:rPr>
              <a:t>The horizontal model resolution is 1/16 degrees (~6km) and the model has 72 vertical levels with a refinement of the resolution in the upper layers.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BFM model was further upgraded with respect to task 2 version introducing a CDOM formulation that accounts for three additional state variables related to the different degree of </a:t>
            </a:r>
            <a:r>
              <a:rPr lang="en-US" sz="1200" kern="1200" dirty="0" err="1" smtClean="0">
                <a:solidFill>
                  <a:schemeClr val="tx1"/>
                </a:solidFill>
                <a:effectLst/>
                <a:latin typeface="+mn-lt"/>
                <a:ea typeface="+mn-ea"/>
                <a:cs typeface="+mn-cs"/>
              </a:rPr>
              <a:t>lability</a:t>
            </a:r>
            <a:r>
              <a:rPr lang="en-US" sz="1200" kern="1200" dirty="0" smtClean="0">
                <a:solidFill>
                  <a:schemeClr val="tx1"/>
                </a:solidFill>
                <a:effectLst/>
                <a:latin typeface="+mn-lt"/>
                <a:ea typeface="+mn-ea"/>
                <a:cs typeface="+mn-cs"/>
              </a:rPr>
              <a:t> of CDOM consistently with the three DOC state variables currently present in the BFM model (labile, semi-labile, refractory).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set-up was spun-up from 1995 to 2011 and the sensitivity exercises were carried out from 2011 to 2017 included. The metrics considered are computed over the last year of simulation i.e. 2017.</a:t>
            </a:r>
            <a:endParaRPr lang="it-IT" sz="1200" kern="1200" dirty="0" smtClean="0">
              <a:solidFill>
                <a:schemeClr val="tx1"/>
              </a:solidFill>
              <a:effectLst/>
              <a:latin typeface="+mn-lt"/>
              <a:ea typeface="+mn-ea"/>
              <a:cs typeface="+mn-cs"/>
            </a:endParaRPr>
          </a:p>
          <a:p>
            <a:endParaRPr lang="it-IT" baseline="0" dirty="0" smtClean="0"/>
          </a:p>
          <a:p>
            <a:r>
              <a:rPr lang="en-GB" sz="1200" kern="1200" dirty="0" smtClean="0">
                <a:solidFill>
                  <a:schemeClr val="tx1"/>
                </a:solidFill>
                <a:effectLst/>
                <a:latin typeface="+mn-lt"/>
                <a:ea typeface="+mn-ea"/>
                <a:cs typeface="+mn-cs"/>
              </a:rPr>
              <a:t>An initial ensemble of simulations (not shown) was used to calibrate the kinetic constants in the 3D modelling framework governing the CDOM dynamics: we found that to have stable deep inventory of CDOM the temporal </a:t>
            </a:r>
            <a:r>
              <a:rPr lang="en-GB" sz="1200" kern="1200" dirty="0" err="1" smtClean="0">
                <a:solidFill>
                  <a:schemeClr val="tx1"/>
                </a:solidFill>
                <a:effectLst/>
                <a:latin typeface="+mn-lt"/>
                <a:ea typeface="+mn-ea"/>
                <a:cs typeface="+mn-cs"/>
              </a:rPr>
              <a:t>photobleaching</a:t>
            </a:r>
            <a:r>
              <a:rPr lang="en-GB" sz="1200" kern="1200" dirty="0" smtClean="0">
                <a:solidFill>
                  <a:schemeClr val="tx1"/>
                </a:solidFill>
                <a:effectLst/>
                <a:latin typeface="+mn-lt"/>
                <a:ea typeface="+mn-ea"/>
                <a:cs typeface="+mn-cs"/>
              </a:rPr>
              <a:t> degradation rates are generally slower with respect to </a:t>
            </a:r>
            <a:r>
              <a:rPr lang="en-GB" sz="1200" kern="1200" dirty="0" err="1" smtClean="0">
                <a:solidFill>
                  <a:schemeClr val="tx1"/>
                </a:solidFill>
                <a:effectLst/>
                <a:latin typeface="+mn-lt"/>
                <a:ea typeface="+mn-ea"/>
                <a:cs typeface="+mn-cs"/>
              </a:rPr>
              <a:t>Dutkiewicz</a:t>
            </a:r>
            <a:r>
              <a:rPr lang="en-GB" sz="1200" kern="1200" dirty="0" smtClean="0">
                <a:solidFill>
                  <a:schemeClr val="tx1"/>
                </a:solidFill>
                <a:effectLst/>
                <a:latin typeface="+mn-lt"/>
                <a:ea typeface="+mn-ea"/>
                <a:cs typeface="+mn-cs"/>
              </a:rPr>
              <a:t> et al. (2015) namely 30 days in place of ~ 6 days. The other degradation terms of CDOM are analogous to the corresponding DOC terms and are controlled by explicit bacteria dynamics.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the exception of the </a:t>
            </a:r>
            <a:r>
              <a:rPr lang="en-GB" sz="1200" b="1" kern="1200" dirty="0" smtClean="0">
                <a:solidFill>
                  <a:schemeClr val="tx1"/>
                </a:solidFill>
                <a:effectLst/>
                <a:latin typeface="+mn-lt"/>
                <a:ea typeface="+mn-ea"/>
                <a:cs typeface="+mn-cs"/>
              </a:rPr>
              <a:t>PFT-T1</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PFT-T2</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PFT-T3</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PFT-T4</a:t>
            </a:r>
            <a:r>
              <a:rPr lang="en-GB" sz="1200" kern="1200" dirty="0" smtClean="0">
                <a:solidFill>
                  <a:schemeClr val="tx1"/>
                </a:solidFill>
                <a:effectLst/>
                <a:latin typeface="+mn-lt"/>
                <a:ea typeface="+mn-ea"/>
                <a:cs typeface="+mn-cs"/>
              </a:rPr>
              <a:t> simulations we forced the primary production with the total PAR computed with the RT in-water model.</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default initialization of refractory CDOM used in all the simulation is 12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in the Western basins and 6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in the Eastern Basins.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we do not have access to datasets for the refractory CDOM distribution, in terms of its carbon equivalent concentration, we tested different initializations of the system with different concentrations of CDOM: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INIT-T1</a:t>
            </a:r>
            <a:r>
              <a:rPr lang="en-GB" sz="1200" kern="1200" dirty="0" smtClean="0">
                <a:solidFill>
                  <a:schemeClr val="tx1"/>
                </a:solidFill>
                <a:effectLst/>
                <a:latin typeface="+mn-lt"/>
                <a:ea typeface="+mn-ea"/>
                <a:cs typeface="+mn-cs"/>
              </a:rPr>
              <a:t>  CDOM concentration of 12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homogenous in all the Mediterranean; </a:t>
            </a:r>
            <a:endParaRPr lang="it-IT"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INIT-T2</a:t>
            </a:r>
            <a:r>
              <a:rPr lang="en-GB" sz="1200" kern="1200" dirty="0" smtClean="0">
                <a:solidFill>
                  <a:schemeClr val="tx1"/>
                </a:solidFill>
                <a:effectLst/>
                <a:latin typeface="+mn-lt"/>
                <a:ea typeface="+mn-ea"/>
                <a:cs typeface="+mn-cs"/>
              </a:rPr>
              <a:t> W-E gradient of CDOM concentration with 12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in the west and 3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in the East;</a:t>
            </a:r>
            <a:endParaRPr lang="it-IT"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INIT-T3</a:t>
            </a:r>
            <a:r>
              <a:rPr lang="en-GB" sz="1200" kern="1200" dirty="0" smtClean="0">
                <a:solidFill>
                  <a:schemeClr val="tx1"/>
                </a:solidFill>
                <a:effectLst/>
                <a:latin typeface="+mn-lt"/>
                <a:ea typeface="+mn-ea"/>
                <a:cs typeface="+mn-cs"/>
              </a:rPr>
              <a:t> homogeneous concentration of CDOM equivalent to 6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tested different values of CDOM input from the Atlantic water (Gibraltar boundary): </a:t>
            </a:r>
            <a:r>
              <a:rPr lang="en-GB" sz="1200" b="1" kern="1200" dirty="0" smtClean="0">
                <a:solidFill>
                  <a:schemeClr val="tx1"/>
                </a:solidFill>
                <a:effectLst/>
                <a:latin typeface="+mn-lt"/>
                <a:ea typeface="+mn-ea"/>
                <a:cs typeface="+mn-cs"/>
              </a:rPr>
              <a:t>BC-T1</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BC-T2</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BC-T3</a:t>
            </a:r>
            <a:r>
              <a:rPr lang="en-GB" sz="1200" kern="1200" dirty="0" smtClean="0">
                <a:solidFill>
                  <a:schemeClr val="tx1"/>
                </a:solidFill>
                <a:effectLst/>
                <a:latin typeface="+mn-lt"/>
                <a:ea typeface="+mn-ea"/>
                <a:cs typeface="+mn-cs"/>
              </a:rPr>
              <a:t> are characterized respectively by concentration of CDOM of Atlantic waters of 6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3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 and 12 </a:t>
            </a:r>
            <a:r>
              <a:rPr lang="en-GB" sz="1200" kern="1200" dirty="0" err="1" smtClean="0">
                <a:solidFill>
                  <a:schemeClr val="tx1"/>
                </a:solidFill>
                <a:effectLst/>
                <a:latin typeface="+mn-lt"/>
                <a:ea typeface="+mn-ea"/>
                <a:cs typeface="+mn-cs"/>
              </a:rPr>
              <a:t>mgC</a:t>
            </a:r>
            <a:r>
              <a:rPr lang="en-GB" sz="1200" kern="1200" dirty="0" smtClean="0">
                <a:solidFill>
                  <a:schemeClr val="tx1"/>
                </a:solidFill>
                <a:effectLst/>
                <a:latin typeface="+mn-lt"/>
                <a:ea typeface="+mn-ea"/>
                <a:cs typeface="+mn-cs"/>
              </a:rPr>
              <a:t>/m3.</a:t>
            </a:r>
          </a:p>
          <a:p>
            <a:r>
              <a:rPr lang="en-GB" sz="1200" kern="1200" dirty="0" smtClean="0">
                <a:solidFill>
                  <a:schemeClr val="tx1"/>
                </a:solidFill>
                <a:effectLst/>
                <a:latin typeface="+mn-lt"/>
                <a:ea typeface="+mn-ea"/>
                <a:cs typeface="+mn-cs"/>
              </a:rPr>
              <a:t>The preliminary 3D experiments we carried out (and the results of TASK 2 at BOUSSOLE mooring, see deliverable of TASK 2) evidenced the relevance of CDOM dynamics for reflectance and light propagation along the water column. Therefore, given the relevance of CDOM in characterizing the water colour we programmed 4 tests with alternative CDOM/DOC dynamics.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default CDOM configurations we considered that 2% of all the DOC fluxes where optically active. In the </a:t>
            </a:r>
            <a:r>
              <a:rPr lang="en-GB" sz="1200" b="1" kern="1200" dirty="0" smtClean="0">
                <a:solidFill>
                  <a:schemeClr val="tx1"/>
                </a:solidFill>
                <a:effectLst/>
                <a:latin typeface="+mn-lt"/>
                <a:ea typeface="+mn-ea"/>
                <a:cs typeface="+mn-cs"/>
              </a:rPr>
              <a:t>CDOM-T1</a:t>
            </a:r>
            <a:r>
              <a:rPr lang="en-GB" sz="1200" kern="1200" dirty="0" smtClean="0">
                <a:solidFill>
                  <a:schemeClr val="tx1"/>
                </a:solidFill>
                <a:effectLst/>
                <a:latin typeface="+mn-lt"/>
                <a:ea typeface="+mn-ea"/>
                <a:cs typeface="+mn-cs"/>
              </a:rPr>
              <a:t> we considered as optically transparent all the DOC exudate by nutrient stress. In the other three options we tested three different hypotheses in terms of carbon routing when the phytoplankton cell is nutrient stressed: </a:t>
            </a:r>
            <a:r>
              <a:rPr lang="en-GB" sz="1200" b="1" kern="1200" dirty="0" smtClean="0">
                <a:solidFill>
                  <a:schemeClr val="tx1"/>
                </a:solidFill>
                <a:effectLst/>
                <a:latin typeface="+mn-lt"/>
                <a:ea typeface="+mn-ea"/>
                <a:cs typeface="+mn-cs"/>
              </a:rPr>
              <a:t>CDOM-T2</a:t>
            </a:r>
            <a:r>
              <a:rPr lang="en-GB" sz="1200" kern="1200" dirty="0" smtClean="0">
                <a:solidFill>
                  <a:schemeClr val="tx1"/>
                </a:solidFill>
                <a:effectLst/>
                <a:latin typeface="+mn-lt"/>
                <a:ea typeface="+mn-ea"/>
                <a:cs typeface="+mn-cs"/>
              </a:rPr>
              <a:t> has minimum flux to dissolved organic carbon (DOC) and the other two </a:t>
            </a:r>
            <a:r>
              <a:rPr lang="en-GB" sz="1200" b="1" kern="1200" dirty="0" smtClean="0">
                <a:solidFill>
                  <a:schemeClr val="tx1"/>
                </a:solidFill>
                <a:effectLst/>
                <a:latin typeface="+mn-lt"/>
                <a:ea typeface="+mn-ea"/>
                <a:cs typeface="+mn-cs"/>
              </a:rPr>
              <a:t>CDOM-T3 </a:t>
            </a:r>
            <a:r>
              <a:rPr lang="en-GB" sz="1200" kern="1200" dirty="0" smtClean="0">
                <a:solidFill>
                  <a:schemeClr val="tx1"/>
                </a:solidFill>
                <a:effectLst/>
                <a:latin typeface="+mn-lt"/>
                <a:ea typeface="+mn-ea"/>
                <a:cs typeface="+mn-cs"/>
              </a:rPr>
              <a:t>and</a:t>
            </a:r>
            <a:r>
              <a:rPr lang="en-GB" sz="1200" b="1" kern="1200" dirty="0" smtClean="0">
                <a:solidFill>
                  <a:schemeClr val="tx1"/>
                </a:solidFill>
                <a:effectLst/>
                <a:latin typeface="+mn-lt"/>
                <a:ea typeface="+mn-ea"/>
                <a:cs typeface="+mn-cs"/>
              </a:rPr>
              <a:t> CDOM-T4</a:t>
            </a:r>
            <a:r>
              <a:rPr lang="en-GB" sz="1200" kern="1200" dirty="0" smtClean="0">
                <a:solidFill>
                  <a:schemeClr val="tx1"/>
                </a:solidFill>
                <a:effectLst/>
                <a:latin typeface="+mn-lt"/>
                <a:ea typeface="+mn-ea"/>
                <a:cs typeface="+mn-cs"/>
              </a:rPr>
              <a:t> have intermediate values. The reference configuration, used for example in the </a:t>
            </a:r>
            <a:r>
              <a:rPr lang="en-GB" sz="1200" kern="1200" dirty="0" err="1" smtClean="0">
                <a:solidFill>
                  <a:schemeClr val="tx1"/>
                </a:solidFill>
                <a:effectLst/>
                <a:latin typeface="+mn-lt"/>
                <a:ea typeface="+mn-ea"/>
                <a:cs typeface="+mn-cs"/>
              </a:rPr>
              <a:t>MedBFM</a:t>
            </a:r>
            <a:r>
              <a:rPr lang="en-GB" sz="1200" kern="1200" dirty="0" smtClean="0">
                <a:solidFill>
                  <a:schemeClr val="tx1"/>
                </a:solidFill>
                <a:effectLst/>
                <a:latin typeface="+mn-lt"/>
                <a:ea typeface="+mn-ea"/>
                <a:cs typeface="+mn-cs"/>
              </a:rPr>
              <a:t> system, has the highest flux of carbon to DOC when the cell is nutrient limited.</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simulations related to PFT’s use PFT-specific absorption curves to calculate primary production.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Regarding other water constituents, </a:t>
            </a:r>
            <a:r>
              <a:rPr lang="en-GB" sz="1200" b="1" kern="1200" dirty="0" smtClean="0">
                <a:solidFill>
                  <a:schemeClr val="tx1"/>
                </a:solidFill>
                <a:effectLst/>
                <a:latin typeface="+mn-lt"/>
                <a:ea typeface="+mn-ea"/>
                <a:cs typeface="+mn-cs"/>
              </a:rPr>
              <a:t>PFT- T1</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PFT-T2</a:t>
            </a:r>
            <a:r>
              <a:rPr lang="en-GB" sz="1200" kern="1200" dirty="0" smtClean="0">
                <a:solidFill>
                  <a:schemeClr val="tx1"/>
                </a:solidFill>
                <a:effectLst/>
                <a:latin typeface="+mn-lt"/>
                <a:ea typeface="+mn-ea"/>
                <a:cs typeface="+mn-cs"/>
              </a:rPr>
              <a:t> use the description of CDOM dynamics equivalent to </a:t>
            </a:r>
            <a:r>
              <a:rPr lang="en-GB" sz="1200" b="1" kern="1200" dirty="0" smtClean="0">
                <a:solidFill>
                  <a:schemeClr val="tx1"/>
                </a:solidFill>
                <a:effectLst/>
                <a:latin typeface="+mn-lt"/>
                <a:ea typeface="+mn-ea"/>
                <a:cs typeface="+mn-cs"/>
              </a:rPr>
              <a:t>BC-T3</a:t>
            </a:r>
            <a:r>
              <a:rPr lang="en-GB" sz="1200" kern="1200" dirty="0" smtClean="0">
                <a:solidFill>
                  <a:schemeClr val="tx1"/>
                </a:solidFill>
                <a:effectLst/>
                <a:latin typeface="+mn-lt"/>
                <a:ea typeface="+mn-ea"/>
                <a:cs typeface="+mn-cs"/>
              </a:rPr>
              <a:t> test, moreover </a:t>
            </a:r>
            <a:r>
              <a:rPr lang="en-GB" sz="1200" b="1" kern="1200" dirty="0" smtClean="0">
                <a:solidFill>
                  <a:schemeClr val="tx1"/>
                </a:solidFill>
                <a:effectLst/>
                <a:latin typeface="+mn-lt"/>
                <a:ea typeface="+mn-ea"/>
                <a:cs typeface="+mn-cs"/>
              </a:rPr>
              <a:t>PFT-T3</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PFT-T4</a:t>
            </a:r>
            <a:r>
              <a:rPr lang="en-GB" sz="1200" kern="1200" dirty="0" smtClean="0">
                <a:solidFill>
                  <a:schemeClr val="tx1"/>
                </a:solidFill>
                <a:effectLst/>
                <a:latin typeface="+mn-lt"/>
                <a:ea typeface="+mn-ea"/>
                <a:cs typeface="+mn-cs"/>
              </a:rPr>
              <a:t> use a fastest photo-bleaching of semi-refractory CDOM.</a:t>
            </a:r>
          </a:p>
          <a:p>
            <a:r>
              <a:rPr lang="fr-FR" sz="1200" b="1" kern="1200" dirty="0" smtClean="0">
                <a:solidFill>
                  <a:schemeClr val="tx1"/>
                </a:solidFill>
                <a:effectLst/>
                <a:latin typeface="+mn-lt"/>
                <a:ea typeface="+mn-ea"/>
                <a:cs typeface="+mn-cs"/>
              </a:rPr>
              <a:t>PFT-T1: </a:t>
            </a:r>
            <a:r>
              <a:rPr lang="en-GB" sz="1200" kern="1200" dirty="0" smtClean="0">
                <a:solidFill>
                  <a:schemeClr val="tx1"/>
                </a:solidFill>
                <a:effectLst/>
                <a:latin typeface="+mn-lt"/>
                <a:ea typeface="+mn-ea"/>
                <a:cs typeface="+mn-cs"/>
              </a:rPr>
              <a:t>uses PFT-specific absorption curves taken from (Gregg &amp; </a:t>
            </a:r>
            <a:r>
              <a:rPr lang="en-GB" sz="1200" kern="1200" dirty="0" err="1" smtClean="0">
                <a:solidFill>
                  <a:schemeClr val="tx1"/>
                </a:solidFill>
                <a:effectLst/>
                <a:latin typeface="+mn-lt"/>
                <a:ea typeface="+mn-ea"/>
                <a:cs typeface="+mn-cs"/>
              </a:rPr>
              <a:t>Rousseaux</a:t>
            </a:r>
            <a:r>
              <a:rPr lang="en-GB" sz="1200" kern="1200" dirty="0" smtClean="0">
                <a:solidFill>
                  <a:schemeClr val="tx1"/>
                </a:solidFill>
                <a:effectLst/>
                <a:latin typeface="+mn-lt"/>
                <a:ea typeface="+mn-ea"/>
                <a:cs typeface="+mn-cs"/>
              </a:rPr>
              <a:t>, 2017) and the same value of photochemical efficiency (</a:t>
            </a:r>
            <a:r>
              <a:rPr lang="en-GB" sz="1200" kern="1200" dirty="0" err="1" smtClean="0">
                <a:solidFill>
                  <a:schemeClr val="tx1"/>
                </a:solidFill>
                <a:effectLst/>
                <a:latin typeface="+mn-lt"/>
                <a:ea typeface="+mn-ea"/>
                <a:cs typeface="+mn-cs"/>
              </a:rPr>
              <a:t>ɸ</a:t>
            </a:r>
            <a:r>
              <a:rPr lang="en-GB" sz="1200" kern="1200" dirty="0" smtClean="0">
                <a:solidFill>
                  <a:schemeClr val="tx1"/>
                </a:solidFill>
                <a:effectLst/>
                <a:latin typeface="+mn-lt"/>
                <a:ea typeface="+mn-ea"/>
                <a:cs typeface="+mn-cs"/>
              </a:rPr>
              <a:t>) for all PFT’s taken from (</a:t>
            </a:r>
            <a:r>
              <a:rPr lang="en-GB" sz="1200" kern="1200" dirty="0" err="1" smtClean="0">
                <a:solidFill>
                  <a:schemeClr val="tx1"/>
                </a:solidFill>
                <a:effectLst/>
                <a:latin typeface="+mn-lt"/>
                <a:ea typeface="+mn-ea"/>
                <a:cs typeface="+mn-cs"/>
              </a:rPr>
              <a:t>Dutkiewicz</a:t>
            </a:r>
            <a:r>
              <a:rPr lang="en-GB" sz="1200" kern="1200" dirty="0" smtClean="0">
                <a:solidFill>
                  <a:schemeClr val="tx1"/>
                </a:solidFill>
                <a:effectLst/>
                <a:latin typeface="+mn-lt"/>
                <a:ea typeface="+mn-ea"/>
                <a:cs typeface="+mn-cs"/>
              </a:rPr>
              <a:t> et al., 2015)</a:t>
            </a:r>
            <a:r>
              <a:rPr lang="fr-FR" sz="1200" b="1"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PFT-T2</a:t>
            </a:r>
            <a:r>
              <a:rPr lang="fr-FR" sz="1200" kern="1200" dirty="0" smtClean="0">
                <a:solidFill>
                  <a:schemeClr val="tx1"/>
                </a:solidFill>
                <a:effectLst/>
                <a:latin typeface="+mn-lt"/>
                <a:ea typeface="+mn-ea"/>
                <a:cs typeface="+mn-cs"/>
              </a:rPr>
              <a:t>:</a:t>
            </a:r>
            <a:r>
              <a:rPr lang="fr-FR"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uses PFT-specific absorption curves taken from (Gregg &amp; </a:t>
            </a:r>
            <a:r>
              <a:rPr lang="en-GB" sz="1200" kern="1200" dirty="0" err="1" smtClean="0">
                <a:solidFill>
                  <a:schemeClr val="tx1"/>
                </a:solidFill>
                <a:effectLst/>
                <a:latin typeface="+mn-lt"/>
                <a:ea typeface="+mn-ea"/>
                <a:cs typeface="+mn-cs"/>
              </a:rPr>
              <a:t>Rousseaux</a:t>
            </a:r>
            <a:r>
              <a:rPr lang="en-GB" sz="1200" kern="1200" dirty="0" smtClean="0">
                <a:solidFill>
                  <a:schemeClr val="tx1"/>
                </a:solidFill>
                <a:effectLst/>
                <a:latin typeface="+mn-lt"/>
                <a:ea typeface="+mn-ea"/>
                <a:cs typeface="+mn-cs"/>
              </a:rPr>
              <a:t>, 2017). The value of </a:t>
            </a:r>
            <a:r>
              <a:rPr lang="en-GB" sz="1200" kern="1200" dirty="0" err="1" smtClean="0">
                <a:solidFill>
                  <a:schemeClr val="tx1"/>
                </a:solidFill>
                <a:effectLst/>
                <a:latin typeface="+mn-lt"/>
                <a:ea typeface="+mn-ea"/>
                <a:cs typeface="+mn-cs"/>
              </a:rPr>
              <a:t>ɸ</a:t>
            </a:r>
            <a:r>
              <a:rPr lang="en-GB" sz="1200" kern="1200" dirty="0" smtClean="0">
                <a:solidFill>
                  <a:schemeClr val="tx1"/>
                </a:solidFill>
                <a:effectLst/>
                <a:latin typeface="+mn-lt"/>
                <a:ea typeface="+mn-ea"/>
                <a:cs typeface="+mn-cs"/>
              </a:rPr>
              <a:t> is PFT-specific and it was computed to match the PFT-specific values of the initial slope of the PE curve in non-spectral </a:t>
            </a:r>
            <a:r>
              <a:rPr lang="en-GB" sz="1200" kern="1200" dirty="0" err="1" smtClean="0">
                <a:solidFill>
                  <a:schemeClr val="tx1"/>
                </a:solidFill>
                <a:effectLst/>
                <a:latin typeface="+mn-lt"/>
                <a:ea typeface="+mn-ea"/>
                <a:cs typeface="+mn-cs"/>
              </a:rPr>
              <a:t>MedBFM</a:t>
            </a:r>
            <a:r>
              <a:rPr lang="en-GB"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PFT-T3: </a:t>
            </a:r>
            <a:r>
              <a:rPr lang="en-GB" sz="1200" kern="1200" dirty="0" smtClean="0">
                <a:solidFill>
                  <a:schemeClr val="tx1"/>
                </a:solidFill>
                <a:effectLst/>
                <a:latin typeface="+mn-lt"/>
                <a:ea typeface="+mn-ea"/>
                <a:cs typeface="+mn-cs"/>
              </a:rPr>
              <a:t>equal to TEST02 regarding PFT’s. Faster dynamics of CDOM </a:t>
            </a:r>
            <a:r>
              <a:rPr lang="en-GB" sz="1200" kern="1200" dirty="0" err="1" smtClean="0">
                <a:solidFill>
                  <a:schemeClr val="tx1"/>
                </a:solidFill>
                <a:effectLst/>
                <a:latin typeface="+mn-lt"/>
                <a:ea typeface="+mn-ea"/>
                <a:cs typeface="+mn-cs"/>
              </a:rPr>
              <a:t>photobleaching</a:t>
            </a:r>
            <a:r>
              <a:rPr lang="en-GB"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PFT-T4 : </a:t>
            </a:r>
            <a:r>
              <a:rPr lang="en-GB" sz="1200" kern="1200" dirty="0" smtClean="0">
                <a:solidFill>
                  <a:schemeClr val="tx1"/>
                </a:solidFill>
                <a:effectLst/>
                <a:latin typeface="+mn-lt"/>
                <a:ea typeface="+mn-ea"/>
                <a:cs typeface="+mn-cs"/>
              </a:rPr>
              <a:t>uses PFT-specific absorption curves but the curve for </a:t>
            </a:r>
            <a:r>
              <a:rPr lang="en-GB" sz="1200" kern="1200" dirty="0" err="1" smtClean="0">
                <a:solidFill>
                  <a:schemeClr val="tx1"/>
                </a:solidFill>
                <a:effectLst/>
                <a:latin typeface="+mn-lt"/>
                <a:ea typeface="+mn-ea"/>
                <a:cs typeface="+mn-cs"/>
              </a:rPr>
              <a:t>picophytoplankton</a:t>
            </a:r>
            <a:r>
              <a:rPr lang="en-GB" sz="1200" kern="1200" dirty="0" smtClean="0">
                <a:solidFill>
                  <a:schemeClr val="tx1"/>
                </a:solidFill>
                <a:effectLst/>
                <a:latin typeface="+mn-lt"/>
                <a:ea typeface="+mn-ea"/>
                <a:cs typeface="+mn-cs"/>
              </a:rPr>
              <a:t> (P3) is equal to the curve for Cyanobacteria in (Gregg &amp; </a:t>
            </a:r>
            <a:r>
              <a:rPr lang="en-GB" sz="1200" kern="1200" dirty="0" err="1" smtClean="0">
                <a:solidFill>
                  <a:schemeClr val="tx1"/>
                </a:solidFill>
                <a:effectLst/>
                <a:latin typeface="+mn-lt"/>
                <a:ea typeface="+mn-ea"/>
                <a:cs typeface="+mn-cs"/>
              </a:rPr>
              <a:t>Rousseaux</a:t>
            </a:r>
            <a:r>
              <a:rPr lang="en-GB" sz="1200" kern="1200" dirty="0" smtClean="0">
                <a:solidFill>
                  <a:schemeClr val="tx1"/>
                </a:solidFill>
                <a:effectLst/>
                <a:latin typeface="+mn-lt"/>
                <a:ea typeface="+mn-ea"/>
                <a:cs typeface="+mn-cs"/>
              </a:rPr>
              <a:t>, 2017), The value of </a:t>
            </a:r>
            <a:r>
              <a:rPr lang="en-GB" sz="1200" kern="1200" dirty="0" err="1" smtClean="0">
                <a:solidFill>
                  <a:schemeClr val="tx1"/>
                </a:solidFill>
                <a:effectLst/>
                <a:latin typeface="+mn-lt"/>
                <a:ea typeface="+mn-ea"/>
                <a:cs typeface="+mn-cs"/>
              </a:rPr>
              <a:t>ɸ</a:t>
            </a:r>
            <a:r>
              <a:rPr lang="en-GB" sz="1200" kern="1200" dirty="0" smtClean="0">
                <a:solidFill>
                  <a:schemeClr val="tx1"/>
                </a:solidFill>
                <a:effectLst/>
                <a:latin typeface="+mn-lt"/>
                <a:ea typeface="+mn-ea"/>
                <a:cs typeface="+mn-cs"/>
              </a:rPr>
              <a:t> is PFT-specific and it was computed as in </a:t>
            </a:r>
            <a:r>
              <a:rPr lang="en-GB" sz="1200" b="1" kern="1200" dirty="0" smtClean="0">
                <a:solidFill>
                  <a:schemeClr val="tx1"/>
                </a:solidFill>
                <a:effectLst/>
                <a:latin typeface="+mn-lt"/>
                <a:ea typeface="+mn-ea"/>
                <a:cs typeface="+mn-cs"/>
              </a:rPr>
              <a:t>PFT-T2</a:t>
            </a:r>
            <a:r>
              <a:rPr lang="en-GB"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simulation perturbing river </a:t>
            </a:r>
            <a:r>
              <a:rPr lang="en-GB" sz="1200" b="1" kern="1200" dirty="0" smtClean="0">
                <a:solidFill>
                  <a:schemeClr val="tx1"/>
                </a:solidFill>
                <a:effectLst/>
                <a:latin typeface="+mn-lt"/>
                <a:ea typeface="+mn-ea"/>
                <a:cs typeface="+mn-cs"/>
              </a:rPr>
              <a:t>RIV-T1</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RIV-T2 </a:t>
            </a:r>
            <a:r>
              <a:rPr lang="en-GB" sz="1200" kern="1200" dirty="0" smtClean="0">
                <a:solidFill>
                  <a:schemeClr val="tx1"/>
                </a:solidFill>
                <a:effectLst/>
                <a:latin typeface="+mn-lt"/>
                <a:ea typeface="+mn-ea"/>
                <a:cs typeface="+mn-cs"/>
              </a:rPr>
              <a:t>consider also the river input of CDOM, in addition to the climatological river input present in the MED-MFC BIO.</a:t>
            </a:r>
          </a:p>
          <a:p>
            <a:r>
              <a:rPr lang="en-GB" sz="1200" kern="1200" dirty="0" smtClean="0">
                <a:solidFill>
                  <a:schemeClr val="tx1"/>
                </a:solidFill>
                <a:effectLst/>
                <a:latin typeface="+mn-lt"/>
                <a:ea typeface="+mn-ea"/>
                <a:cs typeface="+mn-cs"/>
              </a:rPr>
              <a:t> In the </a:t>
            </a:r>
            <a:r>
              <a:rPr lang="en-GB" sz="1200" b="1" kern="1200" dirty="0" smtClean="0">
                <a:solidFill>
                  <a:schemeClr val="tx1"/>
                </a:solidFill>
                <a:effectLst/>
                <a:latin typeface="+mn-lt"/>
                <a:ea typeface="+mn-ea"/>
                <a:cs typeface="+mn-cs"/>
              </a:rPr>
              <a:t>RIV-T1 </a:t>
            </a:r>
            <a:r>
              <a:rPr lang="en-GB" sz="1200" kern="1200" dirty="0" smtClean="0">
                <a:solidFill>
                  <a:schemeClr val="tx1"/>
                </a:solidFill>
                <a:effectLst/>
                <a:latin typeface="+mn-lt"/>
                <a:ea typeface="+mn-ea"/>
                <a:cs typeface="+mn-cs"/>
              </a:rPr>
              <a:t>we assume a refractory CDOM concentration of 12 mgCm</a:t>
            </a:r>
            <a:r>
              <a:rPr lang="en-GB" sz="1200" kern="1200" baseline="300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 in the runoff, and in the </a:t>
            </a:r>
            <a:r>
              <a:rPr lang="en-GB" sz="1200" b="1" kern="1200" dirty="0" smtClean="0">
                <a:solidFill>
                  <a:schemeClr val="tx1"/>
                </a:solidFill>
                <a:effectLst/>
                <a:latin typeface="+mn-lt"/>
                <a:ea typeface="+mn-ea"/>
                <a:cs typeface="+mn-cs"/>
              </a:rPr>
              <a:t>RIV-T2</a:t>
            </a:r>
            <a:r>
              <a:rPr lang="en-GB" sz="1200" kern="1200" dirty="0" smtClean="0">
                <a:solidFill>
                  <a:schemeClr val="tx1"/>
                </a:solidFill>
                <a:effectLst/>
                <a:latin typeface="+mn-lt"/>
                <a:ea typeface="+mn-ea"/>
                <a:cs typeface="+mn-cs"/>
              </a:rPr>
              <a:t> the concentration of CDOM is related to nutrient discharge via the Redfield ration relating carbon to nutrients.</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B0A70AA9-9FA7-C941-9B16-9F112E39DF35}" type="slidenum">
              <a:rPr lang="it-IT" smtClean="0"/>
              <a:t>11</a:t>
            </a:fld>
            <a:endParaRPr lang="it-IT"/>
          </a:p>
        </p:txBody>
      </p:sp>
    </p:spTree>
    <p:extLst>
      <p:ext uri="{BB962C8B-B14F-4D97-AF65-F5344CB8AC3E}">
        <p14:creationId xmlns:p14="http://schemas.microsoft.com/office/powerpoint/2010/main" val="123297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kern="1200" dirty="0" smtClean="0">
                <a:solidFill>
                  <a:schemeClr val="tx1"/>
                </a:solidFill>
                <a:effectLst/>
                <a:latin typeface="+mn-lt"/>
                <a:ea typeface="+mn-ea"/>
                <a:cs typeface="+mn-cs"/>
              </a:rPr>
              <a:t>Basin subdivision in use in the CMEMS </a:t>
            </a:r>
            <a:r>
              <a:rPr lang="en-GB" sz="1200" b="0" kern="1200" dirty="0" err="1" smtClean="0">
                <a:solidFill>
                  <a:schemeClr val="tx1"/>
                </a:solidFill>
                <a:effectLst/>
                <a:latin typeface="+mn-lt"/>
                <a:ea typeface="+mn-ea"/>
                <a:cs typeface="+mn-cs"/>
              </a:rPr>
              <a:t>Med</a:t>
            </a:r>
            <a:r>
              <a:rPr lang="en-GB" sz="1200" b="0" kern="1200" baseline="0" dirty="0" err="1" smtClean="0">
                <a:solidFill>
                  <a:schemeClr val="tx1"/>
                </a:solidFill>
                <a:effectLst/>
                <a:latin typeface="+mn-lt"/>
                <a:ea typeface="+mn-ea"/>
                <a:cs typeface="+mn-cs"/>
              </a:rPr>
              <a:t>MFC</a:t>
            </a:r>
            <a:r>
              <a:rPr lang="fr-FR" sz="1200" b="0"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validation procedure</a:t>
            </a:r>
            <a:r>
              <a:rPr lang="it-IT" b="0" dirty="0" smtClean="0">
                <a:effectLst/>
              </a:rPr>
              <a:t> and </a:t>
            </a:r>
            <a:r>
              <a:rPr lang="it-IT" b="0" dirty="0" err="1" smtClean="0">
                <a:effectLst/>
              </a:rPr>
              <a:t>metrics</a:t>
            </a:r>
            <a:r>
              <a:rPr lang="it-IT" b="0" dirty="0" smtClean="0">
                <a:effectLst/>
              </a:rPr>
              <a:t> </a:t>
            </a:r>
            <a:r>
              <a:rPr lang="it-IT" b="0" dirty="0" err="1" smtClean="0">
                <a:effectLst/>
              </a:rPr>
              <a:t>definition</a:t>
            </a:r>
            <a:r>
              <a:rPr lang="it-IT" b="0" dirty="0" smtClean="0">
                <a:effectLst/>
              </a:rPr>
              <a:t>.</a:t>
            </a:r>
            <a:endParaRPr lang="it-IT" b="0"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12</a:t>
            </a:fld>
            <a:endParaRPr lang="it-IT"/>
          </a:p>
        </p:txBody>
      </p:sp>
    </p:spTree>
    <p:extLst>
      <p:ext uri="{BB962C8B-B14F-4D97-AF65-F5344CB8AC3E}">
        <p14:creationId xmlns:p14="http://schemas.microsoft.com/office/powerpoint/2010/main" val="131064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The novel bio-optical model allows to reconstruct remote sensing reflectance that essentially determine the colour of the water and can be visualized by a curve of reflectance depending on wavelength, see this slide . From the extensive visual analyses of such curves we understood that in the open ocean large part of the variability of the reflectance appears in the shorter wavelengths considered (i.e. &lt;500 nm) where both plankton pigments and CDOM are optically significant.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&lt;500 nm region is also associated with the larger deviations between model and satellite, therefore it makes sense to focus on this interval to define the metrics and to perform model results analyses.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general the water simulated by the model appear more blue with respect to the CMEMS OC product, in fact the model tend to overestimate reflectance in the &lt;500 nm interval.</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Marginal Sea (Adriatic and Aegean) and areas particularly influenced by coastal inputs present interesting reflectance variability in the range 500-600 nm. We found that satellite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in the marginal sea for the 500-600 nm was higher than pure water. This suggests that the higher reflectance is probably related to higher scattering by particles, probably of terrestrial origin. Therefore, since in this work we did not consider such effects we preferred, for the moment, to focus on the &lt; 500 nm wavelengths.  Clearly, the novel bio-optical model enables the investigation of waters masses with higher optical complexity, as the cases of the marginal seas, but this will require a specific study.</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13</a:t>
            </a:fld>
            <a:endParaRPr lang="it-IT"/>
          </a:p>
        </p:txBody>
      </p:sp>
    </p:spTree>
    <p:extLst>
      <p:ext uri="{BB962C8B-B14F-4D97-AF65-F5344CB8AC3E}">
        <p14:creationId xmlns:p14="http://schemas.microsoft.com/office/powerpoint/2010/main" val="85873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During winter months (January, February and March) all the tests show a minimum in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Some of the tests simulate a second minimum during early fall. According to the presence and absence of this second minimum two groups can be identified: one composed by </a:t>
            </a:r>
            <a:r>
              <a:rPr lang="en-GB" sz="1200" b="1" kern="1200" dirty="0" smtClean="0">
                <a:solidFill>
                  <a:schemeClr val="tx1"/>
                </a:solidFill>
                <a:effectLst/>
                <a:latin typeface="+mn-lt"/>
                <a:ea typeface="+mn-ea"/>
                <a:cs typeface="+mn-cs"/>
              </a:rPr>
              <a:t>CDOM-T2</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CDOM-T3</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CDOM-T4</a:t>
            </a:r>
            <a:r>
              <a:rPr lang="en-GB" sz="1200" kern="1200" dirty="0" smtClean="0">
                <a:solidFill>
                  <a:schemeClr val="tx1"/>
                </a:solidFill>
                <a:effectLst/>
                <a:latin typeface="+mn-lt"/>
                <a:ea typeface="+mn-ea"/>
                <a:cs typeface="+mn-cs"/>
              </a:rPr>
              <a:t>, and the other cluster grouping all the other tests. This minimum in reflectance co-varies with CDOM dynamics: the minimum of reflectance is mirrored by a maximum of CDOM in the same period. For example, in test </a:t>
            </a:r>
            <a:r>
              <a:rPr lang="en-GB" sz="1200" b="1" kern="1200" dirty="0" smtClean="0">
                <a:solidFill>
                  <a:schemeClr val="tx1"/>
                </a:solidFill>
                <a:effectLst/>
                <a:latin typeface="+mn-lt"/>
                <a:ea typeface="+mn-ea"/>
                <a:cs typeface="+mn-cs"/>
              </a:rPr>
              <a:t>INIT-T1</a:t>
            </a:r>
            <a:r>
              <a:rPr lang="en-GB" sz="1200" kern="1200" dirty="0" smtClean="0">
                <a:solidFill>
                  <a:schemeClr val="tx1"/>
                </a:solidFill>
                <a:effectLst/>
                <a:latin typeface="+mn-lt"/>
                <a:ea typeface="+mn-ea"/>
                <a:cs typeface="+mn-cs"/>
              </a:rPr>
              <a:t> the accumulation patterns of CDOM in the Levantine area due to nutrient limitation produces a minimum of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in late summer/start of fall, this minimum is not present in </a:t>
            </a:r>
            <a:r>
              <a:rPr lang="en-GB" sz="1200" b="1" kern="1200" dirty="0" smtClean="0">
                <a:solidFill>
                  <a:schemeClr val="tx1"/>
                </a:solidFill>
                <a:effectLst/>
                <a:latin typeface="+mn-lt"/>
                <a:ea typeface="+mn-ea"/>
                <a:cs typeface="+mn-cs"/>
              </a:rPr>
              <a:t>CDOM-T2</a:t>
            </a:r>
            <a:r>
              <a:rPr lang="en-GB" sz="1200" kern="1200" dirty="0" smtClean="0">
                <a:solidFill>
                  <a:schemeClr val="tx1"/>
                </a:solidFill>
                <a:effectLst/>
                <a:latin typeface="+mn-lt"/>
                <a:ea typeface="+mn-ea"/>
                <a:cs typeface="+mn-cs"/>
              </a:rPr>
              <a:t>. The differences in the model behaviour are related to the different parameterizations of DOC exudation considered in the two cases, this in turn is reflected in the CDOM production.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14</a:t>
            </a:fld>
            <a:endParaRPr lang="it-IT"/>
          </a:p>
        </p:txBody>
      </p:sp>
    </p:spTree>
    <p:extLst>
      <p:ext uri="{BB962C8B-B14F-4D97-AF65-F5344CB8AC3E}">
        <p14:creationId xmlns:p14="http://schemas.microsoft.com/office/powerpoint/2010/main" val="232275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example shows how the usage of the bio-optical model offers the opportunity to validate different CDOM formulations according to radiometric-based metrics. In particular the systematic analysis of the </a:t>
            </a:r>
            <a:r>
              <a:rPr lang="en-GB" sz="1200" kern="1200" dirty="0" err="1" smtClean="0">
                <a:solidFill>
                  <a:schemeClr val="tx1"/>
                </a:solidFill>
                <a:effectLst/>
                <a:latin typeface="+mn-lt"/>
                <a:ea typeface="+mn-ea"/>
                <a:cs typeface="+mn-cs"/>
              </a:rPr>
              <a:t>Rrs</a:t>
            </a:r>
            <a:r>
              <a:rPr lang="en-GB" sz="1200" kern="1200" dirty="0" smtClean="0">
                <a:solidFill>
                  <a:schemeClr val="tx1"/>
                </a:solidFill>
                <a:effectLst/>
                <a:latin typeface="+mn-lt"/>
                <a:ea typeface="+mn-ea"/>
                <a:cs typeface="+mn-cs"/>
              </a:rPr>
              <a:t> and BGC-Argo metrics indicates that the correlation is higher and more significant in the case of the </a:t>
            </a:r>
            <a:r>
              <a:rPr lang="en-GB" sz="1200" b="1" kern="1200" dirty="0" smtClean="0">
                <a:solidFill>
                  <a:schemeClr val="tx1"/>
                </a:solidFill>
                <a:effectLst/>
                <a:latin typeface="+mn-lt"/>
                <a:ea typeface="+mn-ea"/>
                <a:cs typeface="+mn-cs"/>
              </a:rPr>
              <a:t>CDOM-2</a:t>
            </a:r>
            <a:r>
              <a:rPr lang="en-GB" sz="1200" kern="1200" dirty="0" smtClean="0">
                <a:solidFill>
                  <a:schemeClr val="tx1"/>
                </a:solidFill>
                <a:effectLst/>
                <a:latin typeface="+mn-lt"/>
                <a:ea typeface="+mn-ea"/>
                <a:cs typeface="+mn-cs"/>
              </a:rPr>
              <a:t> (results for some members</a:t>
            </a:r>
            <a:r>
              <a:rPr lang="en-GB" sz="1200" kern="1200" baseline="0" dirty="0" smtClean="0">
                <a:solidFill>
                  <a:schemeClr val="tx1"/>
                </a:solidFill>
                <a:effectLst/>
                <a:latin typeface="+mn-lt"/>
                <a:ea typeface="+mn-ea"/>
                <a:cs typeface="+mn-cs"/>
              </a:rPr>
              <a:t> of the sensitivity</a:t>
            </a:r>
            <a:r>
              <a:rPr lang="en-GB" sz="1200" kern="1200" dirty="0" smtClean="0">
                <a:solidFill>
                  <a:schemeClr val="tx1"/>
                </a:solidFill>
                <a:effectLst/>
                <a:latin typeface="+mn-lt"/>
                <a:ea typeface="+mn-ea"/>
                <a:cs typeface="+mn-cs"/>
              </a:rPr>
              <a:t> are reported</a:t>
            </a:r>
            <a:r>
              <a:rPr lang="en-GB" sz="1200" kern="1200" baseline="0" dirty="0" smtClean="0">
                <a:solidFill>
                  <a:schemeClr val="tx1"/>
                </a:solidFill>
                <a:effectLst/>
                <a:latin typeface="+mn-lt"/>
                <a:ea typeface="+mn-ea"/>
                <a:cs typeface="+mn-cs"/>
              </a:rPr>
              <a:t> in this slide</a:t>
            </a:r>
            <a:r>
              <a:rPr lang="en-GB" sz="1200" kern="1200" dirty="0" smtClean="0">
                <a:solidFill>
                  <a:schemeClr val="tx1"/>
                </a:solidFill>
                <a:effectLst/>
                <a:latin typeface="+mn-lt"/>
                <a:ea typeface="+mn-ea"/>
                <a:cs typeface="+mn-cs"/>
              </a:rPr>
              <a:t> ). On the other hand </a:t>
            </a:r>
            <a:r>
              <a:rPr lang="en-GB" sz="1200" b="1" kern="1200" dirty="0" smtClean="0">
                <a:solidFill>
                  <a:schemeClr val="tx1"/>
                </a:solidFill>
                <a:effectLst/>
                <a:latin typeface="+mn-lt"/>
                <a:ea typeface="+mn-ea"/>
                <a:cs typeface="+mn-cs"/>
              </a:rPr>
              <a:t>CDOM-T2</a:t>
            </a:r>
            <a:r>
              <a:rPr lang="en-GB" sz="1200" kern="1200" dirty="0" smtClean="0">
                <a:solidFill>
                  <a:schemeClr val="tx1"/>
                </a:solidFill>
                <a:effectLst/>
                <a:latin typeface="+mn-lt"/>
                <a:ea typeface="+mn-ea"/>
                <a:cs typeface="+mn-cs"/>
              </a:rPr>
              <a:t> shows higher RMSD in terms of surface chlorophyll than, for example, </a:t>
            </a:r>
            <a:r>
              <a:rPr lang="en-GB" sz="1200" b="1" kern="1200" dirty="0" smtClean="0">
                <a:solidFill>
                  <a:schemeClr val="tx1"/>
                </a:solidFill>
                <a:effectLst/>
                <a:latin typeface="+mn-lt"/>
                <a:ea typeface="+mn-ea"/>
                <a:cs typeface="+mn-cs"/>
              </a:rPr>
              <a:t>PFT-T1</a:t>
            </a:r>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B0A70AA9-9FA7-C941-9B16-9F112E39DF35}" type="slidenum">
              <a:rPr lang="it-IT" smtClean="0"/>
              <a:t>15</a:t>
            </a:fld>
            <a:endParaRPr lang="it-IT"/>
          </a:p>
        </p:txBody>
      </p:sp>
    </p:spTree>
    <p:extLst>
      <p:ext uri="{BB962C8B-B14F-4D97-AF65-F5344CB8AC3E}">
        <p14:creationId xmlns:p14="http://schemas.microsoft.com/office/powerpoint/2010/main" val="86061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501CF2-A710-C14D-B9C1-416A601F948B}" type="datetimeFigureOut">
              <a:rPr lang="en-US" smtClean="0"/>
              <a:t>06/05/20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400256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01CF2-A710-C14D-B9C1-416A601F948B}" type="datetimeFigureOut">
              <a:rPr lang="en-US" smtClean="0"/>
              <a:t>06/05/20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324428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01CF2-A710-C14D-B9C1-416A601F948B}" type="datetimeFigureOut">
              <a:rPr lang="en-US" smtClean="0"/>
              <a:t>06/05/20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33438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01CF2-A710-C14D-B9C1-416A601F948B}" type="datetimeFigureOut">
              <a:rPr lang="en-US" smtClean="0"/>
              <a:t>06/05/20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19942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01CF2-A710-C14D-B9C1-416A601F948B}" type="datetimeFigureOut">
              <a:rPr lang="en-US" smtClean="0"/>
              <a:t>06/05/20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308794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01CF2-A710-C14D-B9C1-416A601F948B}" type="datetimeFigureOut">
              <a:rPr lang="en-US" smtClean="0"/>
              <a:t>06/05/20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388756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01CF2-A710-C14D-B9C1-416A601F948B}" type="datetimeFigureOut">
              <a:rPr lang="en-US" smtClean="0"/>
              <a:t>06/05/20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210814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01CF2-A710-C14D-B9C1-416A601F948B}" type="datetimeFigureOut">
              <a:rPr lang="en-US" smtClean="0"/>
              <a:t>06/05/20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92184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01CF2-A710-C14D-B9C1-416A601F948B}" type="datetimeFigureOut">
              <a:rPr lang="en-US" smtClean="0"/>
              <a:t>06/05/20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247385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01CF2-A710-C14D-B9C1-416A601F948B}" type="datetimeFigureOut">
              <a:rPr lang="en-US" smtClean="0"/>
              <a:t>06/05/20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83618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01CF2-A710-C14D-B9C1-416A601F948B}" type="datetimeFigureOut">
              <a:rPr lang="en-US" smtClean="0"/>
              <a:t>06/05/20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6AE2-DE40-4B47-B934-BDBA651CAE7E}" type="slidenum">
              <a:rPr lang="en-US" smtClean="0"/>
              <a:t>‹n.›</a:t>
            </a:fld>
            <a:endParaRPr lang="en-US"/>
          </a:p>
        </p:txBody>
      </p:sp>
    </p:spTree>
    <p:extLst>
      <p:ext uri="{BB962C8B-B14F-4D97-AF65-F5344CB8AC3E}">
        <p14:creationId xmlns:p14="http://schemas.microsoft.com/office/powerpoint/2010/main" val="2964482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01CF2-A710-C14D-B9C1-416A601F948B}" type="datetimeFigureOut">
              <a:rPr lang="en-US" smtClean="0"/>
              <a:t>06/05/20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6AE2-DE40-4B47-B934-BDBA651CAE7E}" type="slidenum">
              <a:rPr lang="en-US" smtClean="0"/>
              <a:t>‹n.›</a:t>
            </a:fld>
            <a:endParaRPr lang="en-US"/>
          </a:p>
        </p:txBody>
      </p:sp>
    </p:spTree>
    <p:extLst>
      <p:ext uri="{BB962C8B-B14F-4D97-AF65-F5344CB8AC3E}">
        <p14:creationId xmlns:p14="http://schemas.microsoft.com/office/powerpoint/2010/main" val="189682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emf"/><Relationship Id="rId8" Type="http://schemas.openxmlformats.org/officeDocument/2006/relationships/image" Target="../media/image8.png"/><Relationship Id="rId9"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emf"/><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00" y="5957312"/>
            <a:ext cx="1286934" cy="653366"/>
          </a:xfrm>
          <a:prstGeom prst="rect">
            <a:avLst/>
          </a:prstGeom>
        </p:spPr>
      </p:pic>
      <p:sp>
        <p:nvSpPr>
          <p:cNvPr id="5" name="Rectangle 4"/>
          <p:cNvSpPr/>
          <p:nvPr/>
        </p:nvSpPr>
        <p:spPr>
          <a:xfrm>
            <a:off x="2267744" y="5027488"/>
            <a:ext cx="6812756" cy="830997"/>
          </a:xfrm>
          <a:prstGeom prst="rect">
            <a:avLst/>
          </a:prstGeom>
        </p:spPr>
        <p:txBody>
          <a:bodyPr wrap="square">
            <a:spAutoFit/>
          </a:bodyPr>
          <a:lstStyle/>
          <a:p>
            <a:r>
              <a:rPr lang="en-US" sz="2400" dirty="0" err="1"/>
              <a:t>Istituto</a:t>
            </a:r>
            <a:r>
              <a:rPr lang="en-US" sz="2400" dirty="0"/>
              <a:t> </a:t>
            </a:r>
            <a:r>
              <a:rPr lang="en-US" sz="2400" dirty="0" err="1"/>
              <a:t>Nazionale</a:t>
            </a:r>
            <a:r>
              <a:rPr lang="en-US" sz="2400" dirty="0"/>
              <a:t> di </a:t>
            </a:r>
            <a:r>
              <a:rPr lang="en-US" sz="2400" dirty="0" err="1"/>
              <a:t>Oceanografia</a:t>
            </a:r>
            <a:r>
              <a:rPr lang="en-US" sz="2400" dirty="0"/>
              <a:t> e di </a:t>
            </a:r>
            <a:r>
              <a:rPr lang="en-US" sz="2400" dirty="0" err="1"/>
              <a:t>Geofisica</a:t>
            </a:r>
            <a:r>
              <a:rPr lang="en-US" sz="2400" dirty="0"/>
              <a:t> </a:t>
            </a:r>
            <a:r>
              <a:rPr lang="en-US" sz="2400" dirty="0" err="1"/>
              <a:t>Sperimentale</a:t>
            </a:r>
            <a:r>
              <a:rPr lang="en-US" sz="2400" dirty="0"/>
              <a:t> (Italy)</a:t>
            </a:r>
          </a:p>
        </p:txBody>
      </p:sp>
      <p:pic>
        <p:nvPicPr>
          <p:cNvPr id="6" name="Picture 5"/>
          <p:cNvPicPr>
            <a:picLocks noChangeAspect="1"/>
          </p:cNvPicPr>
          <p:nvPr/>
        </p:nvPicPr>
        <p:blipFill rotWithShape="1">
          <a:blip r:embed="rId3"/>
          <a:srcRect r="79749"/>
          <a:stretch/>
        </p:blipFill>
        <p:spPr>
          <a:xfrm>
            <a:off x="912445" y="5172392"/>
            <a:ext cx="1028700" cy="637248"/>
          </a:xfrm>
          <a:prstGeom prst="rect">
            <a:avLst/>
          </a:prstGeom>
        </p:spPr>
      </p:pic>
      <p:sp>
        <p:nvSpPr>
          <p:cNvPr id="7" name="Rectangle 6"/>
          <p:cNvSpPr/>
          <p:nvPr/>
        </p:nvSpPr>
        <p:spPr>
          <a:xfrm>
            <a:off x="2267744" y="5957312"/>
            <a:ext cx="6812756" cy="830997"/>
          </a:xfrm>
          <a:prstGeom prst="rect">
            <a:avLst/>
          </a:prstGeom>
        </p:spPr>
        <p:txBody>
          <a:bodyPr wrap="square">
            <a:spAutoFit/>
          </a:bodyPr>
          <a:lstStyle/>
          <a:p>
            <a:r>
              <a:rPr lang="en-US" sz="2400" dirty="0" err="1"/>
              <a:t>Laboratoire</a:t>
            </a:r>
            <a:r>
              <a:rPr lang="en-US" sz="2400" dirty="0"/>
              <a:t> </a:t>
            </a:r>
            <a:r>
              <a:rPr lang="en-US" sz="2400" dirty="0" err="1"/>
              <a:t>d'Océanographie</a:t>
            </a:r>
            <a:r>
              <a:rPr lang="en-US" sz="2400" dirty="0"/>
              <a:t> de </a:t>
            </a:r>
            <a:r>
              <a:rPr lang="en-US" sz="2400" dirty="0" err="1"/>
              <a:t>Villefranche-sur-Mer</a:t>
            </a:r>
            <a:r>
              <a:rPr lang="en-US" sz="2400" dirty="0"/>
              <a:t> (France)</a:t>
            </a:r>
          </a:p>
        </p:txBody>
      </p:sp>
      <p:sp>
        <p:nvSpPr>
          <p:cNvPr id="17" name="Rectangle 16"/>
          <p:cNvSpPr/>
          <p:nvPr/>
        </p:nvSpPr>
        <p:spPr>
          <a:xfrm>
            <a:off x="3059474" y="302554"/>
            <a:ext cx="1855426" cy="461665"/>
          </a:xfrm>
          <a:prstGeom prst="rect">
            <a:avLst/>
          </a:prstGeom>
        </p:spPr>
        <p:txBody>
          <a:bodyPr wrap="square">
            <a:spAutoFit/>
          </a:bodyPr>
          <a:lstStyle/>
          <a:p>
            <a:r>
              <a:rPr lang="en-GB" sz="2400" b="1" i="1" dirty="0">
                <a:solidFill>
                  <a:schemeClr val="bg1"/>
                </a:solidFill>
                <a:cs typeface="Calibri"/>
              </a:rPr>
              <a:t>MASSIMILI</a:t>
            </a:r>
            <a:endParaRPr lang="en-US" sz="2400" i="1" dirty="0">
              <a:solidFill>
                <a:schemeClr val="bg1"/>
              </a:solidFill>
            </a:endParaRPr>
          </a:p>
        </p:txBody>
      </p:sp>
      <p:pic>
        <p:nvPicPr>
          <p:cNvPr id="3" name="Immagine 2" descr="logo_bioptimo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887848"/>
            <a:ext cx="1783926" cy="1756052"/>
          </a:xfrm>
          <a:prstGeom prst="rect">
            <a:avLst/>
          </a:prstGeom>
        </p:spPr>
      </p:pic>
      <p:sp>
        <p:nvSpPr>
          <p:cNvPr id="10" name="Rectangle 9">
            <a:extLst>
              <a:ext uri="{FF2B5EF4-FFF2-40B4-BE49-F238E27FC236}">
                <a16:creationId xmlns="" xmlns:a16="http://schemas.microsoft.com/office/drawing/2014/main" id="{75580302-867A-664C-AE34-E5D33B6A1D24}"/>
              </a:ext>
            </a:extLst>
          </p:cNvPr>
          <p:cNvSpPr/>
          <p:nvPr/>
        </p:nvSpPr>
        <p:spPr>
          <a:xfrm>
            <a:off x="0" y="-16158"/>
            <a:ext cx="8978900" cy="830997"/>
          </a:xfrm>
          <a:prstGeom prst="rect">
            <a:avLst/>
          </a:prstGeom>
        </p:spPr>
        <p:txBody>
          <a:bodyPr wrap="square">
            <a:spAutoFit/>
          </a:bodyPr>
          <a:lstStyle/>
          <a:p>
            <a:pPr algn="ctr"/>
            <a:r>
              <a:rPr lang="en-GB" sz="2400" dirty="0"/>
              <a:t>8</a:t>
            </a:r>
            <a:r>
              <a:rPr lang="en-GB" sz="2400" baseline="30000" dirty="0" smtClean="0"/>
              <a:t>th</a:t>
            </a:r>
            <a:r>
              <a:rPr lang="en-GB" sz="2400" dirty="0" smtClean="0"/>
              <a:t> May </a:t>
            </a:r>
            <a:r>
              <a:rPr lang="en-GB" sz="2400" dirty="0" smtClean="0"/>
              <a:t>2020 </a:t>
            </a:r>
          </a:p>
          <a:p>
            <a:pPr algn="ctr"/>
            <a:r>
              <a:rPr lang="en-GB" sz="2400" dirty="0" smtClean="0"/>
              <a:t>EGU Virtual meeting</a:t>
            </a:r>
            <a:endParaRPr lang="en-GB" sz="2400" dirty="0"/>
          </a:p>
        </p:txBody>
      </p:sp>
      <p:pic>
        <p:nvPicPr>
          <p:cNvPr id="11" name="Image 1" descr="../0_KICKOFF/CMEMS_macaron_ServiceEvolution_Vert.png">
            <a:extLst>
              <a:ext uri="{FF2B5EF4-FFF2-40B4-BE49-F238E27FC236}">
                <a16:creationId xmlns="" xmlns:a16="http://schemas.microsoft.com/office/drawing/2014/main" id="{51582108-FDC4-0447-9924-5F776592A6A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8011" y="827353"/>
            <a:ext cx="1924830" cy="1816547"/>
          </a:xfrm>
          <a:prstGeom prst="rect">
            <a:avLst/>
          </a:prstGeom>
          <a:noFill/>
          <a:ln>
            <a:noFill/>
          </a:ln>
        </p:spPr>
      </p:pic>
      <p:sp>
        <p:nvSpPr>
          <p:cNvPr id="2" name="CasellaDiTesto 1"/>
          <p:cNvSpPr txBox="1"/>
          <p:nvPr/>
        </p:nvSpPr>
        <p:spPr>
          <a:xfrm>
            <a:off x="736600" y="2985708"/>
            <a:ext cx="7791938" cy="2215991"/>
          </a:xfrm>
          <a:prstGeom prst="rect">
            <a:avLst/>
          </a:prstGeom>
          <a:noFill/>
        </p:spPr>
        <p:txBody>
          <a:bodyPr wrap="square" rtlCol="0">
            <a:spAutoFit/>
          </a:bodyPr>
          <a:lstStyle/>
          <a:p>
            <a:pPr algn="ctr"/>
            <a:r>
              <a:rPr lang="it-IT" sz="2800" b="1" dirty="0"/>
              <a:t>Simulating bio-optical properties in the Mediterranean Sea</a:t>
            </a:r>
            <a:r>
              <a:rPr lang="it-IT" sz="2800" b="1" dirty="0" smtClean="0"/>
              <a:t>.</a:t>
            </a:r>
          </a:p>
          <a:p>
            <a:pPr algn="ctr"/>
            <a:endParaRPr lang="it-IT" sz="2800" b="1" dirty="0" smtClean="0"/>
          </a:p>
          <a:p>
            <a:r>
              <a:rPr lang="it-IT" dirty="0" smtClean="0"/>
              <a:t> </a:t>
            </a:r>
            <a:r>
              <a:rPr lang="it-IT" b="1" dirty="0"/>
              <a:t>Paolo Lazzari</a:t>
            </a:r>
            <a:r>
              <a:rPr lang="it-IT" dirty="0"/>
              <a:t>, Eva Alvarez, Elena </a:t>
            </a:r>
            <a:r>
              <a:rPr lang="it-IT" dirty="0" err="1" smtClean="0"/>
              <a:t>Terzi</a:t>
            </a:r>
            <a:r>
              <a:rPr lang="it-IT" dirty="0" err="1"/>
              <a:t>ć</a:t>
            </a:r>
            <a:r>
              <a:rPr lang="it-IT" dirty="0"/>
              <a:t> </a:t>
            </a:r>
            <a:r>
              <a:rPr lang="it-IT" dirty="0" smtClean="0"/>
              <a:t>, </a:t>
            </a:r>
            <a:r>
              <a:rPr lang="it-IT" dirty="0"/>
              <a:t>Stefano </a:t>
            </a:r>
            <a:r>
              <a:rPr lang="it-IT" dirty="0" err="1"/>
              <a:t>Salon</a:t>
            </a:r>
            <a:r>
              <a:rPr lang="it-IT" dirty="0"/>
              <a:t>, Emanuele Organelli, Fabrizio D'Ortenzio, and Vincenzo Vellucci</a:t>
            </a:r>
          </a:p>
          <a:p>
            <a:endParaRPr lang="it-IT" dirty="0"/>
          </a:p>
        </p:txBody>
      </p:sp>
    </p:spTree>
    <p:extLst>
      <p:ext uri="{BB962C8B-B14F-4D97-AF65-F5344CB8AC3E}">
        <p14:creationId xmlns:p14="http://schemas.microsoft.com/office/powerpoint/2010/main" val="30869856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59474" y="302554"/>
            <a:ext cx="1855426" cy="461665"/>
          </a:xfrm>
          <a:prstGeom prst="rect">
            <a:avLst/>
          </a:prstGeom>
        </p:spPr>
        <p:txBody>
          <a:bodyPr wrap="square">
            <a:spAutoFit/>
          </a:bodyPr>
          <a:lstStyle/>
          <a:p>
            <a:r>
              <a:rPr lang="en-GB" sz="2400" b="1" i="1" dirty="0">
                <a:solidFill>
                  <a:schemeClr val="bg1"/>
                </a:solidFill>
                <a:cs typeface="Calibri"/>
              </a:rPr>
              <a:t>MASSIMILI</a:t>
            </a:r>
            <a:endParaRPr lang="en-US" sz="2400" i="1" dirty="0">
              <a:solidFill>
                <a:schemeClr val="bg1"/>
              </a:solidFill>
            </a:endParaRPr>
          </a:p>
        </p:txBody>
      </p:sp>
      <p:sp>
        <p:nvSpPr>
          <p:cNvPr id="11" name="TextBox 10">
            <a:extLst>
              <a:ext uri="{FF2B5EF4-FFF2-40B4-BE49-F238E27FC236}">
                <a16:creationId xmlns="" xmlns:a16="http://schemas.microsoft.com/office/drawing/2014/main" id="{B56A39F0-C144-E943-B568-771AA79D95FE}"/>
              </a:ext>
            </a:extLst>
          </p:cNvPr>
          <p:cNvSpPr txBox="1"/>
          <p:nvPr/>
        </p:nvSpPr>
        <p:spPr>
          <a:xfrm>
            <a:off x="192362" y="102192"/>
            <a:ext cx="8184727" cy="523220"/>
          </a:xfrm>
          <a:prstGeom prst="rect">
            <a:avLst/>
          </a:prstGeom>
        </p:spPr>
        <p:txBody>
          <a:bodyPr wrap="square">
            <a:spAutoFit/>
          </a:bodyPr>
          <a:lstStyle>
            <a:defPPr>
              <a:defRPr lang="en-US"/>
            </a:defPPr>
            <a:lvl1pPr>
              <a:defRPr sz="2800" b="1">
                <a:latin typeface="Calibri"/>
                <a:cs typeface="Calibri"/>
              </a:defRPr>
            </a:lvl1pPr>
          </a:lstStyle>
          <a:p>
            <a:r>
              <a:rPr lang="en-US" dirty="0" smtClean="0"/>
              <a:t>Three</a:t>
            </a:r>
            <a:r>
              <a:rPr lang="en-US" dirty="0" smtClean="0"/>
              <a:t>-stream </a:t>
            </a:r>
            <a:r>
              <a:rPr lang="en-US" dirty="0"/>
              <a:t>approach</a:t>
            </a:r>
          </a:p>
        </p:txBody>
      </p:sp>
      <p:grpSp>
        <p:nvGrpSpPr>
          <p:cNvPr id="12" name="Gruppo 15">
            <a:extLst>
              <a:ext uri="{FF2B5EF4-FFF2-40B4-BE49-F238E27FC236}">
                <a16:creationId xmlns="" xmlns:a16="http://schemas.microsoft.com/office/drawing/2014/main" id="{DA188EFD-6E84-274D-9CB4-F0267CE150C8}"/>
              </a:ext>
            </a:extLst>
          </p:cNvPr>
          <p:cNvGrpSpPr/>
          <p:nvPr/>
        </p:nvGrpSpPr>
        <p:grpSpPr>
          <a:xfrm>
            <a:off x="4758591" y="6121801"/>
            <a:ext cx="4385409" cy="658368"/>
            <a:chOff x="5447596" y="6121801"/>
            <a:chExt cx="3696404" cy="658368"/>
          </a:xfrm>
        </p:grpSpPr>
        <p:sp>
          <p:nvSpPr>
            <p:cNvPr id="13" name="CasellaDiTesto 21">
              <a:extLst>
                <a:ext uri="{FF2B5EF4-FFF2-40B4-BE49-F238E27FC236}">
                  <a16:creationId xmlns="" xmlns:a16="http://schemas.microsoft.com/office/drawing/2014/main" id="{57A7A9BD-037A-AF48-8FFE-03A5D71A2341}"/>
                </a:ext>
              </a:extLst>
            </p:cNvPr>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4" name="Immagine 22" descr="loghimo_bioptimod_ppt.png">
              <a:extLst>
                <a:ext uri="{FF2B5EF4-FFF2-40B4-BE49-F238E27FC236}">
                  <a16:creationId xmlns="" xmlns:a16="http://schemas.microsoft.com/office/drawing/2014/main" id="{C36AD34C-5A9C-B54D-836B-8DD4D2E10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sp>
        <p:nvSpPr>
          <p:cNvPr id="2" name="TextBox 1">
            <a:extLst>
              <a:ext uri="{FF2B5EF4-FFF2-40B4-BE49-F238E27FC236}">
                <a16:creationId xmlns="" xmlns:a16="http://schemas.microsoft.com/office/drawing/2014/main" id="{5068F713-C1CD-E54B-B61B-F4A4AC545ED9}"/>
              </a:ext>
            </a:extLst>
          </p:cNvPr>
          <p:cNvSpPr txBox="1"/>
          <p:nvPr/>
        </p:nvSpPr>
        <p:spPr>
          <a:xfrm>
            <a:off x="288759" y="626163"/>
            <a:ext cx="4525285" cy="369332"/>
          </a:xfrm>
          <a:prstGeom prst="rect">
            <a:avLst/>
          </a:prstGeom>
          <a:noFill/>
        </p:spPr>
        <p:txBody>
          <a:bodyPr wrap="none" rtlCol="0">
            <a:spAutoFit/>
          </a:bodyPr>
          <a:lstStyle/>
          <a:p>
            <a:r>
              <a:rPr lang="en-US" dirty="0"/>
              <a:t>V</a:t>
            </a:r>
            <a:r>
              <a:rPr lang="en-US" dirty="0" smtClean="0"/>
              <a:t>alidation </a:t>
            </a:r>
            <a:r>
              <a:rPr lang="en-US" dirty="0"/>
              <a:t>of the in-water model @ BOUSSOLE</a:t>
            </a:r>
          </a:p>
        </p:txBody>
      </p:sp>
      <p:sp>
        <p:nvSpPr>
          <p:cNvPr id="18" name="TextBox 17">
            <a:extLst>
              <a:ext uri="{FF2B5EF4-FFF2-40B4-BE49-F238E27FC236}">
                <a16:creationId xmlns="" xmlns:a16="http://schemas.microsoft.com/office/drawing/2014/main" id="{76BE2A0A-D4DC-2E46-A654-344A0EECBCB1}"/>
              </a:ext>
            </a:extLst>
          </p:cNvPr>
          <p:cNvSpPr txBox="1"/>
          <p:nvPr/>
        </p:nvSpPr>
        <p:spPr>
          <a:xfrm>
            <a:off x="5492090" y="1396606"/>
            <a:ext cx="2461303" cy="3970318"/>
          </a:xfrm>
          <a:prstGeom prst="rect">
            <a:avLst/>
          </a:prstGeom>
          <a:noFill/>
        </p:spPr>
        <p:txBody>
          <a:bodyPr wrap="square" rtlCol="0">
            <a:spAutoFit/>
          </a:bodyPr>
          <a:lstStyle/>
          <a:p>
            <a:r>
              <a:rPr lang="en-US" u="sng" dirty="0"/>
              <a:t>Period considered</a:t>
            </a:r>
          </a:p>
          <a:p>
            <a:r>
              <a:rPr lang="en-US" dirty="0"/>
              <a:t>2011-2016</a:t>
            </a:r>
          </a:p>
          <a:p>
            <a:endParaRPr lang="en-US" dirty="0"/>
          </a:p>
          <a:p>
            <a:r>
              <a:rPr lang="en-US" u="sng" dirty="0"/>
              <a:t>Input data</a:t>
            </a:r>
          </a:p>
          <a:p>
            <a:pPr marL="285750" indent="-285750">
              <a:buFont typeface="Arial" panose="020B0604020202020204" pitchFamily="34" charset="0"/>
              <a:buChar char="•"/>
            </a:pPr>
            <a:r>
              <a:rPr lang="en-US" dirty="0"/>
              <a:t>Ed(0-), </a:t>
            </a:r>
            <a:r>
              <a:rPr lang="en-US" dirty="0" err="1"/>
              <a:t>Es</a:t>
            </a:r>
            <a:r>
              <a:rPr lang="en-US" dirty="0"/>
              <a:t>(0-) OASIM</a:t>
            </a:r>
          </a:p>
          <a:p>
            <a:pPr marL="285750" indent="-285750">
              <a:buFont typeface="Arial" panose="020B0604020202020204" pitchFamily="34" charset="0"/>
              <a:buChar char="•"/>
            </a:pPr>
            <a:r>
              <a:rPr lang="en-US" dirty="0" err="1"/>
              <a:t>Aphy</a:t>
            </a:r>
            <a:r>
              <a:rPr lang="en-US" dirty="0"/>
              <a:t>, </a:t>
            </a:r>
            <a:r>
              <a:rPr lang="en-US" dirty="0" err="1"/>
              <a:t>anap</a:t>
            </a:r>
            <a:r>
              <a:rPr lang="en-US" dirty="0"/>
              <a:t>, CDOM @ BOUSSOLE</a:t>
            </a:r>
          </a:p>
          <a:p>
            <a:pPr marL="285750" indent="-285750">
              <a:buFont typeface="Arial" panose="020B0604020202020204" pitchFamily="34" charset="0"/>
              <a:buChar char="•"/>
            </a:pPr>
            <a:r>
              <a:rPr lang="en-US" dirty="0"/>
              <a:t>Pigments at BOUSSOLE to derive scattering</a:t>
            </a:r>
          </a:p>
          <a:p>
            <a:pPr marL="285750" indent="-285750">
              <a:buFont typeface="Arial" panose="020B0604020202020204" pitchFamily="34" charset="0"/>
              <a:buChar char="•"/>
            </a:pPr>
            <a:endParaRPr lang="en-US" dirty="0"/>
          </a:p>
          <a:p>
            <a:r>
              <a:rPr lang="en-US" u="sng" dirty="0"/>
              <a:t>Validation Data</a:t>
            </a:r>
          </a:p>
          <a:p>
            <a:r>
              <a:rPr lang="en-US" dirty="0" err="1"/>
              <a:t>Ed+Es</a:t>
            </a:r>
            <a:r>
              <a:rPr lang="en-US" dirty="0"/>
              <a:t> @ BOUSSOLE</a:t>
            </a:r>
          </a:p>
          <a:p>
            <a:endParaRPr lang="en-US" dirty="0"/>
          </a:p>
        </p:txBody>
      </p:sp>
      <p:pic>
        <p:nvPicPr>
          <p:cNvPr id="10" name="image11.png"/>
          <p:cNvPicPr/>
          <p:nvPr/>
        </p:nvPicPr>
        <p:blipFill>
          <a:blip r:embed="rId4"/>
          <a:srcRect/>
          <a:stretch>
            <a:fillRect/>
          </a:stretch>
        </p:blipFill>
        <p:spPr>
          <a:xfrm>
            <a:off x="221089" y="1082618"/>
            <a:ext cx="4592955" cy="5582920"/>
          </a:xfrm>
          <a:prstGeom prst="rect">
            <a:avLst/>
          </a:prstGeom>
          <a:ln/>
        </p:spPr>
      </p:pic>
      <p:pic>
        <p:nvPicPr>
          <p:cNvPr id="15" name="Picture 4"/>
          <p:cNvPicPr>
            <a:picLocks noChangeAspect="1"/>
          </p:cNvPicPr>
          <p:nvPr/>
        </p:nvPicPr>
        <p:blipFill>
          <a:blip r:embed="rId5"/>
          <a:stretch>
            <a:fillRect/>
          </a:stretch>
        </p:blipFill>
        <p:spPr>
          <a:xfrm>
            <a:off x="7707889" y="102192"/>
            <a:ext cx="747660" cy="379581"/>
          </a:xfrm>
          <a:prstGeom prst="rect">
            <a:avLst/>
          </a:prstGeom>
        </p:spPr>
      </p:pic>
      <p:pic>
        <p:nvPicPr>
          <p:cNvPr id="16" name="Picture 5"/>
          <p:cNvPicPr>
            <a:picLocks noChangeAspect="1"/>
          </p:cNvPicPr>
          <p:nvPr/>
        </p:nvPicPr>
        <p:blipFill rotWithShape="1">
          <a:blip r:embed="rId6"/>
          <a:srcRect r="79749"/>
          <a:stretch/>
        </p:blipFill>
        <p:spPr>
          <a:xfrm>
            <a:off x="8484114" y="58396"/>
            <a:ext cx="659886" cy="408779"/>
          </a:xfrm>
          <a:prstGeom prst="rect">
            <a:avLst/>
          </a:prstGeom>
        </p:spPr>
      </p:pic>
    </p:spTree>
    <p:extLst>
      <p:ext uri="{BB962C8B-B14F-4D97-AF65-F5344CB8AC3E}">
        <p14:creationId xmlns:p14="http://schemas.microsoft.com/office/powerpoint/2010/main" val="1568647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25400" y="0"/>
            <a:ext cx="8680328" cy="1384995"/>
          </a:xfrm>
          <a:prstGeom prst="rect">
            <a:avLst/>
          </a:prstGeom>
        </p:spPr>
        <p:txBody>
          <a:bodyPr wrap="square">
            <a:spAutoFit/>
          </a:bodyPr>
          <a:lstStyle/>
          <a:p>
            <a:r>
              <a:rPr lang="en-GB" sz="2800" b="1" dirty="0" smtClean="0"/>
              <a:t>Ensemble </a:t>
            </a:r>
            <a:r>
              <a:rPr lang="en-GB" sz="2800" b="1" dirty="0"/>
              <a:t>sensitivity simulations of the </a:t>
            </a:r>
            <a:r>
              <a:rPr lang="en-GB" sz="2800" b="1" dirty="0" smtClean="0"/>
              <a:t>Bio-Optical</a:t>
            </a:r>
          </a:p>
          <a:p>
            <a:r>
              <a:rPr lang="en-GB" sz="2800" b="1" dirty="0" smtClean="0"/>
              <a:t> model</a:t>
            </a:r>
            <a:r>
              <a:rPr lang="en-GB" sz="2800" b="1" dirty="0" smtClean="0"/>
              <a:t> </a:t>
            </a:r>
            <a:endParaRPr lang="en-GB" sz="2800" b="1" dirty="0" smtClean="0"/>
          </a:p>
          <a:p>
            <a:endParaRPr lang="en-US" sz="2800" b="1" dirty="0"/>
          </a:p>
        </p:txBody>
      </p:sp>
      <p:sp>
        <p:nvSpPr>
          <p:cNvPr id="10" name="Rectangle 9"/>
          <p:cNvSpPr/>
          <p:nvPr/>
        </p:nvSpPr>
        <p:spPr>
          <a:xfrm>
            <a:off x="25400" y="1384995"/>
            <a:ext cx="9118600" cy="923330"/>
          </a:xfrm>
          <a:prstGeom prst="rect">
            <a:avLst/>
          </a:prstGeom>
        </p:spPr>
        <p:txBody>
          <a:bodyPr wrap="square">
            <a:spAutoFit/>
          </a:bodyPr>
          <a:lstStyle/>
          <a:p>
            <a:pPr marL="342900" indent="-342900">
              <a:buAutoNum type="arabicParenR"/>
            </a:pPr>
            <a:r>
              <a:rPr lang="en-US" dirty="0" smtClean="0"/>
              <a:t>The </a:t>
            </a:r>
            <a:r>
              <a:rPr lang="en-US" dirty="0"/>
              <a:t>new tool developed in the Task 2 </a:t>
            </a:r>
            <a:r>
              <a:rPr lang="en-US" dirty="0" smtClean="0"/>
              <a:t>was </a:t>
            </a:r>
            <a:r>
              <a:rPr lang="en-US" dirty="0"/>
              <a:t>coupled with the CMEMS </a:t>
            </a:r>
            <a:r>
              <a:rPr lang="en-US" dirty="0" err="1" smtClean="0"/>
              <a:t>MedBFM</a:t>
            </a:r>
            <a:endParaRPr lang="en-US" dirty="0"/>
          </a:p>
          <a:p>
            <a:pPr marL="342900" indent="-342900">
              <a:buAutoNum type="arabicParenR" startAt="2"/>
            </a:pPr>
            <a:r>
              <a:rPr lang="en-GB" dirty="0"/>
              <a:t>N</a:t>
            </a:r>
            <a:r>
              <a:rPr lang="en-GB" dirty="0" smtClean="0"/>
              <a:t>umerical </a:t>
            </a:r>
            <a:r>
              <a:rPr lang="en-GB" dirty="0"/>
              <a:t>tests </a:t>
            </a:r>
            <a:r>
              <a:rPr lang="en-GB" dirty="0" smtClean="0"/>
              <a:t>performed with the novel  </a:t>
            </a:r>
            <a:r>
              <a:rPr lang="en-GB" dirty="0"/>
              <a:t>3D biogeochemical model with the multi-spectral </a:t>
            </a:r>
            <a:r>
              <a:rPr lang="en-GB" dirty="0" smtClean="0"/>
              <a:t>component</a:t>
            </a:r>
            <a:r>
              <a:rPr lang="en-GB" dirty="0"/>
              <a:t> </a:t>
            </a:r>
            <a:r>
              <a:rPr lang="en-GB" dirty="0" smtClean="0"/>
              <a:t>a total of 17 tests:</a:t>
            </a:r>
            <a:endParaRPr lang="en-US" dirty="0"/>
          </a:p>
        </p:txBody>
      </p:sp>
      <p:sp>
        <p:nvSpPr>
          <p:cNvPr id="13" name="Rectangle 12"/>
          <p:cNvSpPr/>
          <p:nvPr/>
        </p:nvSpPr>
        <p:spPr>
          <a:xfrm>
            <a:off x="25400" y="5474938"/>
            <a:ext cx="9118600" cy="646331"/>
          </a:xfrm>
          <a:prstGeom prst="rect">
            <a:avLst/>
          </a:prstGeom>
        </p:spPr>
        <p:txBody>
          <a:bodyPr wrap="square">
            <a:spAutoFit/>
          </a:bodyPr>
          <a:lstStyle/>
          <a:p>
            <a:r>
              <a:rPr lang="en-US" dirty="0"/>
              <a:t>3) Feasibility test of assimilating new radiometric data from Satellite </a:t>
            </a:r>
            <a:r>
              <a:rPr lang="en-US" dirty="0" err="1"/>
              <a:t>Rrs</a:t>
            </a:r>
            <a:r>
              <a:rPr lang="en-US" dirty="0"/>
              <a:t> and BGC Argo </a:t>
            </a:r>
            <a:r>
              <a:rPr lang="en-US" dirty="0" smtClean="0"/>
              <a:t>floats</a:t>
            </a:r>
          </a:p>
          <a:p>
            <a:r>
              <a:rPr lang="en-US" dirty="0" smtClean="0"/>
              <a:t>4) Definition of novel metrics based on radiometric data  </a:t>
            </a:r>
            <a:endParaRPr lang="en-US" dirty="0"/>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4" name="Immagine 3"/>
          <p:cNvPicPr>
            <a:picLocks noChangeAspect="1"/>
          </p:cNvPicPr>
          <p:nvPr/>
        </p:nvPicPr>
        <p:blipFill>
          <a:blip r:embed="rId6"/>
          <a:stretch>
            <a:fillRect/>
          </a:stretch>
        </p:blipFill>
        <p:spPr>
          <a:xfrm>
            <a:off x="1676297" y="2314699"/>
            <a:ext cx="5225579" cy="2968851"/>
          </a:xfrm>
          <a:prstGeom prst="rect">
            <a:avLst/>
          </a:prstGeom>
        </p:spPr>
      </p:pic>
    </p:spTree>
    <p:extLst>
      <p:ext uri="{BB962C8B-B14F-4D97-AF65-F5344CB8AC3E}">
        <p14:creationId xmlns:p14="http://schemas.microsoft.com/office/powerpoint/2010/main" val="820111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0" y="102192"/>
            <a:ext cx="8680328" cy="954107"/>
          </a:xfrm>
          <a:prstGeom prst="rect">
            <a:avLst/>
          </a:prstGeom>
        </p:spPr>
        <p:txBody>
          <a:bodyPr wrap="square">
            <a:spAutoFit/>
          </a:bodyPr>
          <a:lstStyle/>
          <a:p>
            <a:r>
              <a:rPr lang="en-GB" sz="2800" b="1" dirty="0" smtClean="0"/>
              <a:t>Ensemble </a:t>
            </a:r>
            <a:r>
              <a:rPr lang="en-GB" sz="2800" b="1" dirty="0"/>
              <a:t>sensitivity simulations of the new bio-optical model in 3-D configuration</a:t>
            </a:r>
            <a:r>
              <a:rPr lang="it-IT" sz="2800" dirty="0"/>
              <a:t> </a:t>
            </a:r>
            <a:r>
              <a:rPr lang="en-GB" sz="2800" b="1" dirty="0" smtClean="0"/>
              <a:t>and definition of metrics</a:t>
            </a:r>
            <a:endParaRPr lang="en-GB" sz="2800" b="1" dirty="0"/>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1" name="Picture 15"/>
          <p:cNvPicPr/>
          <p:nvPr/>
        </p:nvPicPr>
        <p:blipFill>
          <a:blip r:embed="rId6"/>
          <a:stretch>
            <a:fillRect/>
          </a:stretch>
        </p:blipFill>
        <p:spPr>
          <a:xfrm>
            <a:off x="1294946" y="1643679"/>
            <a:ext cx="6611696" cy="3399426"/>
          </a:xfrm>
          <a:prstGeom prst="rect">
            <a:avLst/>
          </a:prstGeom>
        </p:spPr>
      </p:pic>
    </p:spTree>
    <p:extLst>
      <p:ext uri="{BB962C8B-B14F-4D97-AF65-F5344CB8AC3E}">
        <p14:creationId xmlns:p14="http://schemas.microsoft.com/office/powerpoint/2010/main" val="9777305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25400" y="0"/>
            <a:ext cx="8680328" cy="523220"/>
          </a:xfrm>
          <a:prstGeom prst="rect">
            <a:avLst/>
          </a:prstGeom>
        </p:spPr>
        <p:txBody>
          <a:bodyPr wrap="square">
            <a:spAutoFit/>
          </a:bodyPr>
          <a:lstStyle/>
          <a:p>
            <a:r>
              <a:rPr lang="en-US" sz="2800" b="1" dirty="0" smtClean="0">
                <a:latin typeface="Calibri"/>
                <a:cs typeface="Calibri"/>
              </a:rPr>
              <a:t>Model </a:t>
            </a:r>
            <a:r>
              <a:rPr lang="en-US" sz="2800" b="1" dirty="0" smtClean="0">
                <a:latin typeface="Calibri"/>
                <a:cs typeface="Calibri"/>
              </a:rPr>
              <a:t>derivation of </a:t>
            </a:r>
            <a:r>
              <a:rPr lang="en-US" sz="2800" b="1" dirty="0" err="1" smtClean="0">
                <a:latin typeface="Calibri"/>
                <a:cs typeface="Calibri"/>
              </a:rPr>
              <a:t>R</a:t>
            </a:r>
            <a:r>
              <a:rPr lang="en-US" sz="2800" b="1" baseline="-25000" dirty="0" err="1" smtClean="0">
                <a:latin typeface="Calibri"/>
                <a:cs typeface="Calibri"/>
              </a:rPr>
              <a:t>rs</a:t>
            </a:r>
            <a:r>
              <a:rPr lang="en-US" sz="2800" b="1" dirty="0" smtClean="0">
                <a:latin typeface="Calibri"/>
                <a:cs typeface="Calibri"/>
              </a:rPr>
              <a:t> spectra</a:t>
            </a:r>
            <a:endParaRPr lang="it-IT" sz="2800" b="1" dirty="0"/>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5" name="Picture 17"/>
          <p:cNvPicPr/>
          <p:nvPr/>
        </p:nvPicPr>
        <p:blipFill rotWithShape="1">
          <a:blip r:embed="rId6"/>
          <a:srcRect t="7693" b="2425"/>
          <a:stretch/>
        </p:blipFill>
        <p:spPr bwMode="auto">
          <a:xfrm>
            <a:off x="25400" y="1390597"/>
            <a:ext cx="7882784" cy="4736805"/>
          </a:xfrm>
          <a:prstGeom prst="rect">
            <a:avLst/>
          </a:prstGeom>
          <a:ln>
            <a:noFill/>
          </a:ln>
          <a:extLst>
            <a:ext uri="{53640926-AAD7-44d8-BBD7-CCE9431645EC}">
              <a14:shadowObscured xmlns:a14="http://schemas.microsoft.com/office/drawing/2010/main"/>
            </a:ext>
          </a:extLst>
        </p:spPr>
      </p:pic>
      <p:sp>
        <p:nvSpPr>
          <p:cNvPr id="2" name="CasellaDiTesto 1"/>
          <p:cNvSpPr txBox="1"/>
          <p:nvPr/>
        </p:nvSpPr>
        <p:spPr>
          <a:xfrm>
            <a:off x="298834" y="527451"/>
            <a:ext cx="8703531" cy="923330"/>
          </a:xfrm>
          <a:prstGeom prst="rect">
            <a:avLst/>
          </a:prstGeom>
          <a:noFill/>
        </p:spPr>
        <p:txBody>
          <a:bodyPr wrap="square" rtlCol="0">
            <a:spAutoFit/>
          </a:bodyPr>
          <a:lstStyle/>
          <a:p>
            <a:r>
              <a:rPr lang="en-GB" dirty="0" smtClean="0"/>
              <a:t>More detailed way to define metrics and evaluate model skill than chlorophyll: </a:t>
            </a:r>
            <a:r>
              <a:rPr lang="en-GB" dirty="0" err="1" smtClean="0"/>
              <a:t>Rrs</a:t>
            </a:r>
            <a:r>
              <a:rPr lang="en-GB" dirty="0" smtClean="0"/>
              <a:t> incorporates more processes and can be used to </a:t>
            </a:r>
            <a:r>
              <a:rPr lang="en-GB" dirty="0" smtClean="0"/>
              <a:t>characterize </a:t>
            </a:r>
            <a:r>
              <a:rPr lang="en-GB" dirty="0" smtClean="0"/>
              <a:t>different Mediterranean Sea</a:t>
            </a:r>
          </a:p>
          <a:p>
            <a:r>
              <a:rPr lang="en-GB" dirty="0" smtClean="0"/>
              <a:t>sub-basins. </a:t>
            </a:r>
            <a:endParaRPr lang="en-GB" dirty="0"/>
          </a:p>
        </p:txBody>
      </p:sp>
      <p:sp>
        <p:nvSpPr>
          <p:cNvPr id="3" name="CasellaDiTesto 2"/>
          <p:cNvSpPr txBox="1"/>
          <p:nvPr/>
        </p:nvSpPr>
        <p:spPr>
          <a:xfrm>
            <a:off x="0" y="6127402"/>
            <a:ext cx="4998859" cy="461665"/>
          </a:xfrm>
          <a:prstGeom prst="rect">
            <a:avLst/>
          </a:prstGeom>
          <a:noFill/>
        </p:spPr>
        <p:txBody>
          <a:bodyPr wrap="none" rtlCol="0">
            <a:spAutoFit/>
          </a:bodyPr>
          <a:lstStyle/>
          <a:p>
            <a:r>
              <a:rPr lang="en-GB" sz="1200" b="1" dirty="0"/>
              <a:t>red dots (CMEMS product GLO_OPTICS_L4_REP_OBSERVATIONS_009_081)</a:t>
            </a:r>
            <a:r>
              <a:rPr lang="en-GB" sz="1200" b="1" dirty="0" smtClean="0"/>
              <a:t>,</a:t>
            </a:r>
          </a:p>
          <a:p>
            <a:r>
              <a:rPr lang="en-GB" sz="1200" b="1" dirty="0" smtClean="0"/>
              <a:t>blue </a:t>
            </a:r>
            <a:r>
              <a:rPr lang="en-GB" sz="1200" b="1" dirty="0"/>
              <a:t>lines model results from sensitivity test CDOM-T2</a:t>
            </a:r>
            <a:r>
              <a:rPr lang="it-IT" sz="1200" dirty="0"/>
              <a:t> </a:t>
            </a:r>
          </a:p>
        </p:txBody>
      </p:sp>
    </p:spTree>
    <p:extLst>
      <p:ext uri="{BB962C8B-B14F-4D97-AF65-F5344CB8AC3E}">
        <p14:creationId xmlns:p14="http://schemas.microsoft.com/office/powerpoint/2010/main" val="5606254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25400" y="0"/>
            <a:ext cx="8680328" cy="523220"/>
          </a:xfrm>
          <a:prstGeom prst="rect">
            <a:avLst/>
          </a:prstGeom>
        </p:spPr>
        <p:txBody>
          <a:bodyPr wrap="square">
            <a:spAutoFit/>
          </a:bodyPr>
          <a:lstStyle/>
          <a:p>
            <a:r>
              <a:rPr lang="en-US" sz="2800" b="1" dirty="0" smtClean="0">
                <a:latin typeface="Calibri"/>
                <a:cs typeface="Calibri"/>
              </a:rPr>
              <a:t>Comparison of different formulations </a:t>
            </a:r>
            <a:endParaRPr lang="en-US" sz="2800" b="1" dirty="0">
              <a:latin typeface="Calibri"/>
              <a:cs typeface="Calibri"/>
            </a:endParaRPr>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1" name="Picture 20"/>
          <p:cNvPicPr/>
          <p:nvPr/>
        </p:nvPicPr>
        <p:blipFill rotWithShape="1">
          <a:blip r:embed="rId6"/>
          <a:srcRect l="11658" t="17842" r="38757" b="25351"/>
          <a:stretch/>
        </p:blipFill>
        <p:spPr bwMode="auto">
          <a:xfrm>
            <a:off x="998032" y="523220"/>
            <a:ext cx="6948353" cy="4731234"/>
          </a:xfrm>
          <a:prstGeom prst="rect">
            <a:avLst/>
          </a:prstGeom>
          <a:ln>
            <a:noFill/>
          </a:ln>
          <a:extLst>
            <a:ext uri="{53640926-AAD7-44d8-BBD7-CCE9431645EC}">
              <a14:shadowObscured xmlns:a14="http://schemas.microsoft.com/office/drawing/2010/main"/>
            </a:ext>
          </a:extLst>
        </p:spPr>
      </p:pic>
      <p:sp>
        <p:nvSpPr>
          <p:cNvPr id="2" name="CasellaDiTesto 1"/>
          <p:cNvSpPr txBox="1"/>
          <p:nvPr/>
        </p:nvSpPr>
        <p:spPr>
          <a:xfrm>
            <a:off x="579228" y="5254454"/>
            <a:ext cx="7876321" cy="830997"/>
          </a:xfrm>
          <a:prstGeom prst="rect">
            <a:avLst/>
          </a:prstGeom>
          <a:noFill/>
        </p:spPr>
        <p:txBody>
          <a:bodyPr wrap="square" rtlCol="0">
            <a:spAutoFit/>
          </a:bodyPr>
          <a:lstStyle/>
          <a:p>
            <a:r>
              <a:rPr lang="en-US" sz="1200" b="1" dirty="0"/>
              <a:t>B</a:t>
            </a:r>
            <a:r>
              <a:rPr lang="en-US" sz="1200" b="1" dirty="0" smtClean="0"/>
              <a:t>lue </a:t>
            </a:r>
            <a:r>
              <a:rPr lang="en-US" sz="1200" b="1" dirty="0"/>
              <a:t>crosses (CMEMS </a:t>
            </a:r>
            <a:r>
              <a:rPr lang="en-GB" sz="1200" b="1" dirty="0"/>
              <a:t>GLO_OPTICS_L4_REP_OBSERVATIONS_009_081</a:t>
            </a:r>
            <a:r>
              <a:rPr lang="en-US" sz="1200" b="1" dirty="0"/>
              <a:t>), blue lines model results from CDOM-T2 test (left column) and INIT-T1 right column.  Data and model are averaged over the lev4 sub-</a:t>
            </a:r>
            <a:r>
              <a:rPr lang="en-US" sz="1200" b="1" dirty="0" smtClean="0"/>
              <a:t>basin. </a:t>
            </a:r>
            <a:r>
              <a:rPr lang="en-US" sz="1200" b="1" dirty="0"/>
              <a:t>Seasonal variability of total surface chlorophyll (units </a:t>
            </a:r>
            <a:r>
              <a:rPr lang="en-US" sz="1200" b="1" dirty="0" err="1"/>
              <a:t>mgChl</a:t>
            </a:r>
            <a:r>
              <a:rPr lang="en-US" sz="1200" b="1" dirty="0"/>
              <a:t>/m3): Green crosses (CMEMS product) and green lines (model output). Black dots represent the </a:t>
            </a:r>
            <a:r>
              <a:rPr lang="en-US" sz="1200" b="1" dirty="0" smtClean="0"/>
              <a:t>modeled </a:t>
            </a:r>
            <a:r>
              <a:rPr lang="en-US" sz="1200" b="1" dirty="0"/>
              <a:t>seasonal variability of CDOM concentration normalized to one. </a:t>
            </a:r>
            <a:endParaRPr lang="it-IT" sz="1200" dirty="0"/>
          </a:p>
        </p:txBody>
      </p:sp>
    </p:spTree>
    <p:extLst>
      <p:ext uri="{BB962C8B-B14F-4D97-AF65-F5344CB8AC3E}">
        <p14:creationId xmlns:p14="http://schemas.microsoft.com/office/powerpoint/2010/main" val="560625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25400" y="0"/>
            <a:ext cx="8680328" cy="523220"/>
          </a:xfrm>
          <a:prstGeom prst="rect">
            <a:avLst/>
          </a:prstGeom>
        </p:spPr>
        <p:txBody>
          <a:bodyPr wrap="square">
            <a:spAutoFit/>
          </a:bodyPr>
          <a:lstStyle/>
          <a:p>
            <a:r>
              <a:rPr lang="en-US" sz="2800" b="1" dirty="0" smtClean="0">
                <a:latin typeface="Calibri"/>
                <a:cs typeface="Calibri"/>
              </a:rPr>
              <a:t>Novel </a:t>
            </a:r>
            <a:r>
              <a:rPr lang="en-US" sz="2800" b="1" dirty="0"/>
              <a:t>m</a:t>
            </a:r>
            <a:r>
              <a:rPr lang="en-US" sz="2800" b="1" dirty="0" smtClean="0"/>
              <a:t>etrics </a:t>
            </a:r>
            <a:r>
              <a:rPr lang="en-US" sz="2800" b="1" dirty="0" smtClean="0"/>
              <a:t>based on </a:t>
            </a:r>
            <a:r>
              <a:rPr lang="en-US" sz="2800" b="1" dirty="0" err="1" smtClean="0"/>
              <a:t>Rrs</a:t>
            </a:r>
            <a:r>
              <a:rPr lang="en-US" sz="2800" b="1" dirty="0" smtClean="0"/>
              <a:t> data</a:t>
            </a:r>
            <a:endParaRPr lang="en-US" sz="2800" b="1" dirty="0">
              <a:latin typeface="Calibri"/>
              <a:cs typeface="Calibri"/>
            </a:endParaRPr>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1" name="Picture 16"/>
          <p:cNvPicPr/>
          <p:nvPr/>
        </p:nvPicPr>
        <p:blipFill>
          <a:blip r:embed="rId6"/>
          <a:stretch>
            <a:fillRect/>
          </a:stretch>
        </p:blipFill>
        <p:spPr>
          <a:xfrm>
            <a:off x="348640" y="1064344"/>
            <a:ext cx="8531408" cy="3324713"/>
          </a:xfrm>
          <a:prstGeom prst="rect">
            <a:avLst/>
          </a:prstGeom>
        </p:spPr>
      </p:pic>
      <p:sp>
        <p:nvSpPr>
          <p:cNvPr id="2" name="CasellaDiTesto 1"/>
          <p:cNvSpPr txBox="1"/>
          <p:nvPr/>
        </p:nvSpPr>
        <p:spPr>
          <a:xfrm>
            <a:off x="348640" y="4703466"/>
            <a:ext cx="8629732" cy="1200329"/>
          </a:xfrm>
          <a:prstGeom prst="rect">
            <a:avLst/>
          </a:prstGeom>
          <a:noFill/>
        </p:spPr>
        <p:txBody>
          <a:bodyPr wrap="square" rtlCol="0">
            <a:spAutoFit/>
          </a:bodyPr>
          <a:lstStyle/>
          <a:p>
            <a:r>
              <a:rPr lang="en-GB" sz="1200" b="1" dirty="0"/>
              <a:t>Example of </a:t>
            </a:r>
            <a:r>
              <a:rPr lang="en-GB" sz="1200" b="1" dirty="0" err="1"/>
              <a:t>Rrs</a:t>
            </a:r>
            <a:r>
              <a:rPr lang="en-GB" sz="1200" b="1" dirty="0"/>
              <a:t> metrics applied to 5 selected member tests of the ensemble </a:t>
            </a:r>
            <a:r>
              <a:rPr lang="en-GB" sz="1200" b="1" dirty="0" smtClean="0"/>
              <a:t>experiment reported in the previous slide. </a:t>
            </a:r>
            <a:r>
              <a:rPr lang="en-GB" sz="1200" b="1" dirty="0"/>
              <a:t>Data and model are spatially aggregated over </a:t>
            </a:r>
            <a:r>
              <a:rPr lang="en-GB" sz="1200" b="1" dirty="0" smtClean="0"/>
              <a:t>the Med CMEMES </a:t>
            </a:r>
            <a:r>
              <a:rPr lang="en-GB" sz="1200" b="1" dirty="0"/>
              <a:t>sub-basins </a:t>
            </a:r>
            <a:r>
              <a:rPr lang="en-GB" sz="1200" b="1" dirty="0" smtClean="0"/>
              <a:t>shown in previous slide. </a:t>
            </a:r>
            <a:r>
              <a:rPr lang="en-GB" sz="1200" b="1" dirty="0"/>
              <a:t>For each member we report temporal correlation for reflectance at 412nm, 443nm, 490 nm with respect to CMEMS </a:t>
            </a:r>
            <a:r>
              <a:rPr lang="en-GB" sz="1200" b="1" dirty="0" err="1"/>
              <a:t>Rrs</a:t>
            </a:r>
            <a:r>
              <a:rPr lang="en-GB" sz="1200" b="1" dirty="0"/>
              <a:t> OC product (GLO_OPTICS_L4_REP_OBSERVATIONS_009_081), and RMS (units </a:t>
            </a:r>
            <a:r>
              <a:rPr lang="en-GB" sz="1200" b="1" dirty="0" err="1"/>
              <a:t>mgCHl</a:t>
            </a:r>
            <a:r>
              <a:rPr lang="en-GB" sz="1200" b="1" dirty="0"/>
              <a:t>/m3) with respect to CMEMS chlorophyll product  (OCEANCOLOUR_MED_CHL_L3_NRT_OBSERVATIONS_009_040). Entries in bold indicate that correlation is significant with p-value &lt;0.05.</a:t>
            </a:r>
            <a:r>
              <a:rPr lang="it-IT" sz="1200" dirty="0"/>
              <a:t> </a:t>
            </a:r>
          </a:p>
        </p:txBody>
      </p:sp>
    </p:spTree>
    <p:extLst>
      <p:ext uri="{BB962C8B-B14F-4D97-AF65-F5344CB8AC3E}">
        <p14:creationId xmlns:p14="http://schemas.microsoft.com/office/powerpoint/2010/main" val="560625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5" name="Picture 21"/>
          <p:cNvPicPr/>
          <p:nvPr/>
        </p:nvPicPr>
        <p:blipFill rotWithShape="1">
          <a:blip r:embed="rId6"/>
          <a:srcRect l="5996" t="8993" r="8164" b="7302"/>
          <a:stretch/>
        </p:blipFill>
        <p:spPr bwMode="auto">
          <a:xfrm>
            <a:off x="-2187" y="632766"/>
            <a:ext cx="4466429" cy="4161856"/>
          </a:xfrm>
          <a:prstGeom prst="rect">
            <a:avLst/>
          </a:prstGeom>
          <a:ln>
            <a:noFill/>
          </a:ln>
          <a:extLst>
            <a:ext uri="{53640926-AAD7-44d8-BBD7-CCE9431645EC}">
              <a14:shadowObscured xmlns:a14="http://schemas.microsoft.com/office/drawing/2010/main"/>
            </a:ext>
          </a:extLst>
        </p:spPr>
      </p:pic>
      <p:pic>
        <p:nvPicPr>
          <p:cNvPr id="16" name="Picture 19"/>
          <p:cNvPicPr/>
          <p:nvPr/>
        </p:nvPicPr>
        <p:blipFill>
          <a:blip r:embed="rId7"/>
          <a:stretch>
            <a:fillRect/>
          </a:stretch>
        </p:blipFill>
        <p:spPr>
          <a:xfrm>
            <a:off x="4661438" y="955150"/>
            <a:ext cx="4326255" cy="2606675"/>
          </a:xfrm>
          <a:prstGeom prst="rect">
            <a:avLst/>
          </a:prstGeom>
        </p:spPr>
      </p:pic>
      <p:sp>
        <p:nvSpPr>
          <p:cNvPr id="2" name="CasellaDiTesto 1"/>
          <p:cNvSpPr txBox="1"/>
          <p:nvPr/>
        </p:nvSpPr>
        <p:spPr>
          <a:xfrm>
            <a:off x="4884817" y="4272676"/>
            <a:ext cx="3570732" cy="1200329"/>
          </a:xfrm>
          <a:prstGeom prst="rect">
            <a:avLst/>
          </a:prstGeom>
          <a:noFill/>
        </p:spPr>
        <p:txBody>
          <a:bodyPr wrap="square" rtlCol="0">
            <a:spAutoFit/>
          </a:bodyPr>
          <a:lstStyle/>
          <a:p>
            <a:r>
              <a:rPr lang="en-GB" sz="1200" b="1" dirty="0" err="1"/>
              <a:t>Kd</a:t>
            </a:r>
            <a:r>
              <a:rPr lang="en-GB" sz="1200" b="1" dirty="0"/>
              <a:t> based metrics</a:t>
            </a:r>
            <a:r>
              <a:rPr lang="en-GB" sz="1200" dirty="0"/>
              <a:t>. Data and model are spatially aggregated over the Western and Eastern sub-basins. For each member we report temporal correlation for </a:t>
            </a:r>
            <a:r>
              <a:rPr lang="en-GB" sz="1200" dirty="0" err="1"/>
              <a:t>Kd</a:t>
            </a:r>
            <a:r>
              <a:rPr lang="en-GB" sz="1200" dirty="0"/>
              <a:t> at 380nm, 412nm, 490nm with respect to BGC Argo dataset collected in Task 1.2.  Entries in bold indicate that correlation is significant with p-value &lt;0.05.</a:t>
            </a:r>
            <a:r>
              <a:rPr lang="it-IT" sz="1200" dirty="0"/>
              <a:t> </a:t>
            </a:r>
          </a:p>
        </p:txBody>
      </p:sp>
      <p:sp>
        <p:nvSpPr>
          <p:cNvPr id="3" name="CasellaDiTesto 2"/>
          <p:cNvSpPr txBox="1"/>
          <p:nvPr/>
        </p:nvSpPr>
        <p:spPr>
          <a:xfrm>
            <a:off x="354060" y="4974774"/>
            <a:ext cx="3954581" cy="1384995"/>
          </a:xfrm>
          <a:prstGeom prst="rect">
            <a:avLst/>
          </a:prstGeom>
          <a:noFill/>
        </p:spPr>
        <p:txBody>
          <a:bodyPr wrap="square" rtlCol="0">
            <a:spAutoFit/>
          </a:bodyPr>
          <a:lstStyle/>
          <a:p>
            <a:r>
              <a:rPr lang="en-GB" sz="1200" dirty="0"/>
              <a:t>Comparison of </a:t>
            </a:r>
            <a:r>
              <a:rPr lang="en-GB" sz="1200" dirty="0" err="1"/>
              <a:t>Kd</a:t>
            </a:r>
            <a:r>
              <a:rPr lang="en-GB" sz="1200" dirty="0"/>
              <a:t> computed considering attenuation of planar downward irradiance  in the surface optical layer (1/</a:t>
            </a:r>
            <a:r>
              <a:rPr lang="en-GB" sz="1200" dirty="0" err="1"/>
              <a:t>Kd</a:t>
            </a:r>
            <a:r>
              <a:rPr lang="en-GB" sz="1200" dirty="0"/>
              <a:t>). The data are aggregated extracting co-located space-time points from BGC-Argo dataset and the model (TEST CDOM-T4). Data are clustered in two areas the West and East sub-basins. The climatologic months are constructed  over the period 2012-2017.</a:t>
            </a:r>
            <a:r>
              <a:rPr lang="it-IT" sz="1200" dirty="0"/>
              <a:t> </a:t>
            </a:r>
          </a:p>
        </p:txBody>
      </p:sp>
      <p:sp>
        <p:nvSpPr>
          <p:cNvPr id="13" name="Rectangle 6"/>
          <p:cNvSpPr/>
          <p:nvPr/>
        </p:nvSpPr>
        <p:spPr>
          <a:xfrm>
            <a:off x="25400" y="0"/>
            <a:ext cx="8680328" cy="523220"/>
          </a:xfrm>
          <a:prstGeom prst="rect">
            <a:avLst/>
          </a:prstGeom>
        </p:spPr>
        <p:txBody>
          <a:bodyPr wrap="square">
            <a:spAutoFit/>
          </a:bodyPr>
          <a:lstStyle/>
          <a:p>
            <a:r>
              <a:rPr lang="en-US" sz="2800" b="1" dirty="0" smtClean="0">
                <a:latin typeface="Calibri"/>
                <a:cs typeface="Calibri"/>
              </a:rPr>
              <a:t>BGC-Argo radiometry metrics</a:t>
            </a:r>
            <a:endParaRPr lang="en-US" sz="2800" b="1" dirty="0">
              <a:latin typeface="Calibri"/>
              <a:cs typeface="Calibri"/>
            </a:endParaRPr>
          </a:p>
        </p:txBody>
      </p:sp>
    </p:spTree>
    <p:extLst>
      <p:ext uri="{BB962C8B-B14F-4D97-AF65-F5344CB8AC3E}">
        <p14:creationId xmlns:p14="http://schemas.microsoft.com/office/powerpoint/2010/main" val="5606254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418427" y="58396"/>
            <a:ext cx="8680328" cy="523220"/>
          </a:xfrm>
          <a:prstGeom prst="rect">
            <a:avLst/>
          </a:prstGeom>
        </p:spPr>
        <p:txBody>
          <a:bodyPr wrap="square">
            <a:spAutoFit/>
          </a:bodyPr>
          <a:lstStyle/>
          <a:p>
            <a:r>
              <a:rPr lang="en-US" sz="2800" b="1" dirty="0" smtClean="0">
                <a:latin typeface="Calibri"/>
                <a:cs typeface="Calibri"/>
              </a:rPr>
              <a:t>PFT DYNAMICS</a:t>
            </a:r>
            <a:endParaRPr lang="en-US" sz="2800" b="1" dirty="0" smtClean="0">
              <a:latin typeface="Calibri"/>
              <a:cs typeface="Calibri"/>
            </a:endParaRPr>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7" name="Immagine 16"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0" name="Immagine 9" descr="E:\Datos\Res_C22_bfm\comparison_phyto_01to04\Phytogroups_depth_profiles_2017.png"/>
          <p:cNvPicPr/>
          <p:nvPr/>
        </p:nvPicPr>
        <p:blipFill>
          <a:blip r:embed="rId6">
            <a:extLst>
              <a:ext uri="{28A0092B-C50C-407E-A947-70E740481C1C}">
                <a14:useLocalDpi xmlns:a14="http://schemas.microsoft.com/office/drawing/2010/main" val="0"/>
              </a:ext>
            </a:extLst>
          </a:blip>
          <a:srcRect/>
          <a:stretch>
            <a:fillRect/>
          </a:stretch>
        </p:blipFill>
        <p:spPr bwMode="auto">
          <a:xfrm>
            <a:off x="0" y="986692"/>
            <a:ext cx="5812692" cy="3903090"/>
          </a:xfrm>
          <a:prstGeom prst="rect">
            <a:avLst/>
          </a:prstGeom>
          <a:noFill/>
          <a:ln>
            <a:noFill/>
          </a:ln>
        </p:spPr>
      </p:pic>
      <p:sp>
        <p:nvSpPr>
          <p:cNvPr id="2" name="CasellaDiTesto 1"/>
          <p:cNvSpPr txBox="1"/>
          <p:nvPr/>
        </p:nvSpPr>
        <p:spPr>
          <a:xfrm>
            <a:off x="5921653" y="1265990"/>
            <a:ext cx="3046501" cy="2862323"/>
          </a:xfrm>
          <a:prstGeom prst="rect">
            <a:avLst/>
          </a:prstGeom>
          <a:noFill/>
        </p:spPr>
        <p:txBody>
          <a:bodyPr wrap="square" rtlCol="0">
            <a:spAutoFit/>
          </a:bodyPr>
          <a:lstStyle/>
          <a:p>
            <a:r>
              <a:rPr lang="en-GB" dirty="0" smtClean="0"/>
              <a:t>DCM depth gradient is now an emergent property in the system: deeper DCM moving eastward</a:t>
            </a:r>
          </a:p>
          <a:p>
            <a:endParaRPr lang="en-GB" dirty="0" smtClean="0"/>
          </a:p>
          <a:p>
            <a:r>
              <a:rPr lang="en-GB" dirty="0" smtClean="0"/>
              <a:t>Different parameterizations in photochemical efficiency </a:t>
            </a:r>
          </a:p>
          <a:p>
            <a:r>
              <a:rPr lang="en-GB" dirty="0"/>
              <a:t>p</a:t>
            </a:r>
            <a:r>
              <a:rPr lang="en-GB" dirty="0" smtClean="0"/>
              <a:t>roduce alterations in the community </a:t>
            </a:r>
            <a:r>
              <a:rPr lang="en-GB" dirty="0" smtClean="0"/>
              <a:t>composition but the system is overall stable</a:t>
            </a:r>
            <a:endParaRPr lang="en-GB" dirty="0"/>
          </a:p>
        </p:txBody>
      </p:sp>
      <p:sp>
        <p:nvSpPr>
          <p:cNvPr id="3" name="CasellaDiTesto 2"/>
          <p:cNvSpPr txBox="1"/>
          <p:nvPr/>
        </p:nvSpPr>
        <p:spPr>
          <a:xfrm>
            <a:off x="547955" y="4957386"/>
            <a:ext cx="5017710" cy="646331"/>
          </a:xfrm>
          <a:prstGeom prst="rect">
            <a:avLst/>
          </a:prstGeom>
          <a:noFill/>
        </p:spPr>
        <p:txBody>
          <a:bodyPr wrap="square" rtlCol="0">
            <a:spAutoFit/>
          </a:bodyPr>
          <a:lstStyle/>
          <a:p>
            <a:r>
              <a:rPr lang="en-GB" sz="1200" b="1" dirty="0" smtClean="0"/>
              <a:t>Depth </a:t>
            </a:r>
            <a:r>
              <a:rPr lang="en-GB" sz="1200" b="1" dirty="0"/>
              <a:t>profiles of total </a:t>
            </a:r>
            <a:r>
              <a:rPr lang="en-GB" sz="1200" b="1" dirty="0" err="1"/>
              <a:t>Chla</a:t>
            </a:r>
            <a:r>
              <a:rPr lang="en-GB" sz="1200" b="1" dirty="0"/>
              <a:t>  (first row) and </a:t>
            </a:r>
            <a:r>
              <a:rPr lang="en-GB" sz="1200" b="1" dirty="0" err="1"/>
              <a:t>Chla</a:t>
            </a:r>
            <a:r>
              <a:rPr lang="en-GB" sz="1200" b="1" dirty="0"/>
              <a:t> (mg m-3) per PFT along the Mediterranean longitudinal gradient from Gibraltar Strait to Levantine Basin.</a:t>
            </a:r>
            <a:r>
              <a:rPr lang="it-IT" sz="1200" dirty="0"/>
              <a:t> </a:t>
            </a:r>
          </a:p>
        </p:txBody>
      </p:sp>
    </p:spTree>
    <p:extLst>
      <p:ext uri="{BB962C8B-B14F-4D97-AF65-F5344CB8AC3E}">
        <p14:creationId xmlns:p14="http://schemas.microsoft.com/office/powerpoint/2010/main" val="26294341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418427" y="58396"/>
            <a:ext cx="8680328" cy="523220"/>
          </a:xfrm>
          <a:prstGeom prst="rect">
            <a:avLst/>
          </a:prstGeom>
        </p:spPr>
        <p:txBody>
          <a:bodyPr wrap="square">
            <a:spAutoFit/>
          </a:bodyPr>
          <a:lstStyle/>
          <a:p>
            <a:r>
              <a:rPr lang="en-US" sz="2800" b="1" dirty="0" smtClean="0">
                <a:latin typeface="Calibri"/>
                <a:cs typeface="Calibri"/>
              </a:rPr>
              <a:t>CONCLUSIONS</a:t>
            </a:r>
            <a:endParaRPr lang="en-US" sz="2800" b="1" dirty="0" smtClean="0">
              <a:latin typeface="Calibri"/>
              <a:cs typeface="Calibri"/>
            </a:endParaRPr>
          </a:p>
        </p:txBody>
      </p:sp>
      <p:sp>
        <p:nvSpPr>
          <p:cNvPr id="5" name="Rectangle 6"/>
          <p:cNvSpPr/>
          <p:nvPr/>
        </p:nvSpPr>
        <p:spPr>
          <a:xfrm>
            <a:off x="238980" y="1060719"/>
            <a:ext cx="8680328" cy="5755423"/>
          </a:xfrm>
          <a:prstGeom prst="rect">
            <a:avLst/>
          </a:prstGeom>
        </p:spPr>
        <p:txBody>
          <a:bodyPr wrap="square">
            <a:spAutoFit/>
          </a:bodyPr>
          <a:lstStyle/>
          <a:p>
            <a:pPr marL="285750" indent="-285750">
              <a:buFont typeface="Arial"/>
              <a:buChar char="•"/>
            </a:pPr>
            <a:r>
              <a:rPr lang="en-US" sz="1600" dirty="0" smtClean="0">
                <a:latin typeface="Calibri"/>
                <a:cs typeface="Calibri"/>
              </a:rPr>
              <a:t>The novel multi spectral model allows the definition on novel Metrics that can be used in the CMEMS service </a:t>
            </a:r>
            <a:r>
              <a:rPr lang="en-US" sz="1600" dirty="0" err="1" smtClean="0">
                <a:latin typeface="Calibri"/>
                <a:cs typeface="Calibri"/>
              </a:rPr>
              <a:t>MedMFC</a:t>
            </a:r>
            <a:r>
              <a:rPr lang="en-US" sz="1600" dirty="0" smtClean="0">
                <a:latin typeface="Calibri"/>
                <a:cs typeface="Calibri"/>
              </a:rPr>
              <a:t> model evaluation </a:t>
            </a:r>
          </a:p>
          <a:p>
            <a:pPr marL="285750"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The usage of </a:t>
            </a:r>
            <a:r>
              <a:rPr lang="en-US" sz="1600" dirty="0" err="1" smtClean="0">
                <a:latin typeface="Calibri"/>
                <a:cs typeface="Calibri"/>
              </a:rPr>
              <a:t>Rrs</a:t>
            </a:r>
            <a:r>
              <a:rPr lang="en-US" sz="1600" dirty="0" smtClean="0">
                <a:latin typeface="Calibri"/>
                <a:cs typeface="Calibri"/>
              </a:rPr>
              <a:t> appears a better way (rather than chlorophyll)  to characterize marginal seas where the optical signature  is completely different with respect to open ocean sites </a:t>
            </a:r>
          </a:p>
          <a:p>
            <a:endParaRPr lang="en-US" sz="1600" dirty="0">
              <a:latin typeface="Calibri"/>
              <a:cs typeface="Calibri"/>
            </a:endParaRPr>
          </a:p>
          <a:p>
            <a:pPr marL="285750" indent="-285750">
              <a:buFont typeface="Arial"/>
              <a:buChar char="•"/>
            </a:pPr>
            <a:r>
              <a:rPr lang="en-US" sz="1600" dirty="0" smtClean="0">
                <a:latin typeface="Calibri"/>
                <a:cs typeface="Calibri"/>
              </a:rPr>
              <a:t>The dynamic of CDOM (and DOC) appears of the same order of magnitude of the phytoplankton one in shaping the optical properties; the usage of reflectance information can be useful to test different model simulation with different CDOM and DOC formulations, we provide an example related to DOC accumulation during nutrient stressed periods.  </a:t>
            </a:r>
          </a:p>
          <a:p>
            <a:pPr marL="285750"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The model equipped with the new RT model is able to reproduce as a self emergent property the well know DCM gradient present in the Mediterranean Sea.</a:t>
            </a:r>
          </a:p>
          <a:p>
            <a:pPr marL="285750"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PFT distributions appear rather stable using different the different approaches to photochemical efficiency. </a:t>
            </a:r>
          </a:p>
          <a:p>
            <a:pPr marL="285750" indent="-285750">
              <a:buFont typeface="Arial"/>
              <a:buChar char="•"/>
            </a:pPr>
            <a:endParaRPr lang="en-US" sz="1600" dirty="0">
              <a:latin typeface="Calibri"/>
              <a:cs typeface="Calibri"/>
            </a:endParaRPr>
          </a:p>
          <a:p>
            <a:pPr marL="285750" indent="-285750">
              <a:buFont typeface="Arial"/>
              <a:buChar char="•"/>
            </a:pPr>
            <a:r>
              <a:rPr lang="en-US" sz="1600" dirty="0" smtClean="0">
                <a:latin typeface="Calibri"/>
                <a:cs typeface="Calibri"/>
              </a:rPr>
              <a:t>Among the sensitivity tests the most impacting appear the ones perturbing DOC and CDOM dynamics and phytoplankton photochemical efficiency</a:t>
            </a:r>
          </a:p>
          <a:p>
            <a:r>
              <a:rPr lang="en-US" sz="1600" dirty="0" smtClean="0">
                <a:latin typeface="Calibri"/>
                <a:cs typeface="Calibri"/>
              </a:rPr>
              <a:t> </a:t>
            </a:r>
          </a:p>
          <a:p>
            <a:pPr marL="285750" indent="-285750">
              <a:buFont typeface="Arial"/>
              <a:buChar char="•"/>
            </a:pPr>
            <a:endParaRPr lang="en-US" sz="1600" dirty="0">
              <a:latin typeface="Calibri"/>
              <a:cs typeface="Calibri"/>
            </a:endParaRPr>
          </a:p>
          <a:p>
            <a:pPr marL="285750" indent="-285750">
              <a:buFont typeface="Arial"/>
              <a:buChar char="•"/>
            </a:pPr>
            <a:endParaRPr lang="en-US" sz="1600" dirty="0" smtClean="0">
              <a:latin typeface="Calibri"/>
              <a:cs typeface="Calibri"/>
            </a:endParaRPr>
          </a:p>
          <a:p>
            <a:endParaRPr lang="en-US" sz="1600" dirty="0" smtClean="0">
              <a:latin typeface="Calibri"/>
              <a:cs typeface="Calibri"/>
            </a:endParaRPr>
          </a:p>
        </p:txBody>
      </p:sp>
    </p:spTree>
    <p:extLst>
      <p:ext uri="{BB962C8B-B14F-4D97-AF65-F5344CB8AC3E}">
        <p14:creationId xmlns:p14="http://schemas.microsoft.com/office/powerpoint/2010/main" val="23729405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272372" y="3596885"/>
            <a:ext cx="2392426" cy="584776"/>
          </a:xfrm>
          <a:prstGeom prst="rect">
            <a:avLst/>
          </a:prstGeom>
        </p:spPr>
        <p:txBody>
          <a:bodyPr wrap="square">
            <a:spAutoFit/>
          </a:bodyPr>
          <a:lstStyle/>
          <a:p>
            <a:r>
              <a:rPr lang="en-GB" sz="3200" b="1" i="1" dirty="0">
                <a:solidFill>
                  <a:srgbClr val="000000"/>
                </a:solidFill>
                <a:cs typeface="Calibri"/>
              </a:rPr>
              <a:t>Thank you</a:t>
            </a:r>
            <a:endParaRPr lang="en-US" sz="3200" i="1" dirty="0">
              <a:solidFill>
                <a:srgbClr val="000000"/>
              </a:solidFill>
            </a:endParaRPr>
          </a:p>
        </p:txBody>
      </p:sp>
      <p:pic>
        <p:nvPicPr>
          <p:cNvPr id="3" name="Immagine 2" descr="logo_bioptimo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18" y="541870"/>
            <a:ext cx="2821147" cy="2777067"/>
          </a:xfrm>
          <a:prstGeom prst="rect">
            <a:avLst/>
          </a:prstGeom>
        </p:spPr>
      </p:pic>
    </p:spTree>
    <p:extLst>
      <p:ext uri="{BB962C8B-B14F-4D97-AF65-F5344CB8AC3E}">
        <p14:creationId xmlns:p14="http://schemas.microsoft.com/office/powerpoint/2010/main" val="1065952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59062"/>
            <a:ext cx="2764692"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342900" indent="-342900">
              <a:buAutoNum type="arabicParenR"/>
            </a:pPr>
            <a:r>
              <a:rPr lang="en-US" dirty="0" smtClean="0"/>
              <a:t>Impact </a:t>
            </a:r>
            <a:r>
              <a:rPr lang="en-US" dirty="0"/>
              <a:t>of different bio-optical models - and parameterizations </a:t>
            </a:r>
            <a:r>
              <a:rPr lang="mr-IN" dirty="0"/>
              <a:t>–</a:t>
            </a:r>
            <a:r>
              <a:rPr lang="en-US" dirty="0"/>
              <a:t> </a:t>
            </a:r>
            <a:r>
              <a:rPr lang="en-US" dirty="0" smtClean="0"/>
              <a:t>on novel metrics based on </a:t>
            </a:r>
            <a:r>
              <a:rPr lang="en-US" dirty="0" smtClean="0"/>
              <a:t>radiometric sensors</a:t>
            </a:r>
            <a:endParaRPr lang="en-US" dirty="0" smtClean="0"/>
          </a:p>
        </p:txBody>
      </p:sp>
      <p:sp>
        <p:nvSpPr>
          <p:cNvPr id="9" name="TextBox 8"/>
          <p:cNvSpPr txBox="1"/>
          <p:nvPr/>
        </p:nvSpPr>
        <p:spPr>
          <a:xfrm>
            <a:off x="6832600" y="1592338"/>
            <a:ext cx="2043086" cy="230832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3) How the new multispectral information from satellite can be used to improve our understanding of the Med biogeochemistry?</a:t>
            </a:r>
          </a:p>
        </p:txBody>
      </p:sp>
      <p:pic>
        <p:nvPicPr>
          <p:cNvPr id="10" name="Picture 9"/>
          <p:cNvPicPr>
            <a:picLocks noChangeAspect="1"/>
          </p:cNvPicPr>
          <p:nvPr/>
        </p:nvPicPr>
        <p:blipFill>
          <a:blip r:embed="rId2"/>
          <a:stretch>
            <a:fillRect/>
          </a:stretch>
        </p:blipFill>
        <p:spPr>
          <a:xfrm>
            <a:off x="7707889" y="102192"/>
            <a:ext cx="747660" cy="379581"/>
          </a:xfrm>
          <a:prstGeom prst="rect">
            <a:avLst/>
          </a:prstGeom>
        </p:spPr>
      </p:pic>
      <p:pic>
        <p:nvPicPr>
          <p:cNvPr id="11" name="Picture 10"/>
          <p:cNvPicPr>
            <a:picLocks noChangeAspect="1"/>
          </p:cNvPicPr>
          <p:nvPr/>
        </p:nvPicPr>
        <p:blipFill rotWithShape="1">
          <a:blip r:embed="rId3"/>
          <a:srcRect r="79749"/>
          <a:stretch/>
        </p:blipFill>
        <p:spPr>
          <a:xfrm>
            <a:off x="8484114" y="58396"/>
            <a:ext cx="659886" cy="408779"/>
          </a:xfrm>
          <a:prstGeom prst="rect">
            <a:avLst/>
          </a:prstGeom>
        </p:spPr>
      </p:pic>
      <p:sp>
        <p:nvSpPr>
          <p:cNvPr id="12" name="Rectangle 11"/>
          <p:cNvSpPr/>
          <p:nvPr/>
        </p:nvSpPr>
        <p:spPr>
          <a:xfrm>
            <a:off x="25400" y="0"/>
            <a:ext cx="8458200" cy="523220"/>
          </a:xfrm>
          <a:prstGeom prst="rect">
            <a:avLst/>
          </a:prstGeom>
        </p:spPr>
        <p:txBody>
          <a:bodyPr wrap="square">
            <a:spAutoFit/>
          </a:bodyPr>
          <a:lstStyle/>
          <a:p>
            <a:r>
              <a:rPr lang="en-US" sz="2800" b="1" dirty="0">
                <a:latin typeface="Calibri"/>
                <a:cs typeface="Calibri"/>
              </a:rPr>
              <a:t>BIOPTIMOD: some major scientific questions:</a:t>
            </a:r>
          </a:p>
        </p:txBody>
      </p:sp>
      <p:sp>
        <p:nvSpPr>
          <p:cNvPr id="15" name="TextBox 14"/>
          <p:cNvSpPr txBox="1"/>
          <p:nvPr/>
        </p:nvSpPr>
        <p:spPr>
          <a:xfrm>
            <a:off x="25914" y="4405699"/>
            <a:ext cx="47752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2) </a:t>
            </a:r>
            <a:r>
              <a:rPr lang="en-US" dirty="0" smtClean="0"/>
              <a:t>What is the impact </a:t>
            </a:r>
            <a:r>
              <a:rPr lang="en-US" dirty="0"/>
              <a:t>of </a:t>
            </a:r>
            <a:r>
              <a:rPr lang="en-US" dirty="0" smtClean="0"/>
              <a:t>CDOM on bio-optical properties </a:t>
            </a:r>
            <a:r>
              <a:rPr lang="en-US" dirty="0" smtClean="0"/>
              <a:t>of the Mediterranean Sea waters</a:t>
            </a:r>
            <a:r>
              <a:rPr lang="en-US" dirty="0" smtClean="0"/>
              <a:t> </a:t>
            </a:r>
            <a:endParaRPr lang="en-US" dirty="0"/>
          </a:p>
        </p:txBody>
      </p:sp>
      <p:pic>
        <p:nvPicPr>
          <p:cNvPr id="19" name="Immagine 18" descr="logo_bioptimo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650" y="972297"/>
            <a:ext cx="3190588" cy="3140735"/>
          </a:xfrm>
          <a:prstGeom prst="rect">
            <a:avLst/>
          </a:prstGeom>
        </p:spPr>
      </p:pic>
    </p:spTree>
    <p:extLst>
      <p:ext uri="{BB962C8B-B14F-4D97-AF65-F5344CB8AC3E}">
        <p14:creationId xmlns:p14="http://schemas.microsoft.com/office/powerpoint/2010/main" val="26590966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70954" y="2889243"/>
            <a:ext cx="267386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r"/>
            <a:r>
              <a:rPr lang="en-US" dirty="0"/>
              <a:t>2. CMEMS–MED-MFC: Mediterranean Biogeochemistry model system (</a:t>
            </a:r>
            <a:r>
              <a:rPr lang="en-US" dirty="0" err="1"/>
              <a:t>MedBFM</a:t>
            </a:r>
            <a:r>
              <a:rPr lang="en-US" dirty="0"/>
              <a:t>) </a:t>
            </a:r>
          </a:p>
        </p:txBody>
      </p:sp>
      <p:sp>
        <p:nvSpPr>
          <p:cNvPr id="8" name="TextBox 7"/>
          <p:cNvSpPr txBox="1"/>
          <p:nvPr/>
        </p:nvSpPr>
        <p:spPr>
          <a:xfrm>
            <a:off x="5270497" y="560413"/>
            <a:ext cx="379730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3. New bio-optical model </a:t>
            </a:r>
          </a:p>
        </p:txBody>
      </p:sp>
      <p:sp>
        <p:nvSpPr>
          <p:cNvPr id="9" name="TextBox 8"/>
          <p:cNvSpPr txBox="1"/>
          <p:nvPr/>
        </p:nvSpPr>
        <p:spPr>
          <a:xfrm>
            <a:off x="262466" y="499673"/>
            <a:ext cx="256540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t>1</a:t>
            </a:r>
            <a:r>
              <a:rPr lang="en-US" dirty="0" smtClean="0"/>
              <a:t>.</a:t>
            </a:r>
            <a:r>
              <a:rPr lang="en-US" dirty="0" smtClean="0">
                <a:solidFill>
                  <a:srgbClr val="FF0000"/>
                </a:solidFill>
              </a:rPr>
              <a:t>DATASTREAMS</a:t>
            </a:r>
            <a:r>
              <a:rPr lang="en-US" dirty="0" smtClean="0"/>
              <a:t> </a:t>
            </a:r>
            <a:r>
              <a:rPr lang="en-US" dirty="0"/>
              <a:t>BOUSSOLE, BGC-ARGO FLOAT and SENTINEL data in the Mediterranean Sea</a:t>
            </a:r>
          </a:p>
        </p:txBody>
      </p:sp>
      <p:pic>
        <p:nvPicPr>
          <p:cNvPr id="10" name="Picture 9"/>
          <p:cNvPicPr>
            <a:picLocks noChangeAspect="1"/>
          </p:cNvPicPr>
          <p:nvPr/>
        </p:nvPicPr>
        <p:blipFill>
          <a:blip r:embed="rId2"/>
          <a:stretch>
            <a:fillRect/>
          </a:stretch>
        </p:blipFill>
        <p:spPr>
          <a:xfrm>
            <a:off x="7707889" y="102192"/>
            <a:ext cx="747660" cy="379581"/>
          </a:xfrm>
          <a:prstGeom prst="rect">
            <a:avLst/>
          </a:prstGeom>
        </p:spPr>
      </p:pic>
      <p:pic>
        <p:nvPicPr>
          <p:cNvPr id="11" name="Picture 10"/>
          <p:cNvPicPr>
            <a:picLocks noChangeAspect="1"/>
          </p:cNvPicPr>
          <p:nvPr/>
        </p:nvPicPr>
        <p:blipFill rotWithShape="1">
          <a:blip r:embed="rId3"/>
          <a:srcRect r="79749"/>
          <a:stretch/>
        </p:blipFill>
        <p:spPr>
          <a:xfrm>
            <a:off x="8484114" y="58396"/>
            <a:ext cx="659886" cy="408779"/>
          </a:xfrm>
          <a:prstGeom prst="rect">
            <a:avLst/>
          </a:prstGeom>
        </p:spPr>
      </p:pic>
      <p:sp>
        <p:nvSpPr>
          <p:cNvPr id="12" name="Rectangle 11"/>
          <p:cNvSpPr/>
          <p:nvPr/>
        </p:nvSpPr>
        <p:spPr>
          <a:xfrm>
            <a:off x="25400" y="0"/>
            <a:ext cx="8458200" cy="523220"/>
          </a:xfrm>
          <a:prstGeom prst="rect">
            <a:avLst/>
          </a:prstGeom>
        </p:spPr>
        <p:txBody>
          <a:bodyPr wrap="square">
            <a:spAutoFit/>
          </a:bodyPr>
          <a:lstStyle/>
          <a:p>
            <a:r>
              <a:rPr lang="en-US" sz="2800" b="1" dirty="0">
                <a:latin typeface="Calibri"/>
                <a:cs typeface="Calibri"/>
              </a:rPr>
              <a:t>The major components:</a:t>
            </a:r>
          </a:p>
        </p:txBody>
      </p:sp>
      <p:sp>
        <p:nvSpPr>
          <p:cNvPr id="17" name="Rectangle 16"/>
          <p:cNvSpPr/>
          <p:nvPr/>
        </p:nvSpPr>
        <p:spPr>
          <a:xfrm>
            <a:off x="25400" y="2016055"/>
            <a:ext cx="3046250" cy="4782677"/>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000000"/>
                </a:solidFill>
                <a:prstDash val="solid"/>
              </a:ln>
              <a:noFill/>
            </a:endParaRPr>
          </a:p>
        </p:txBody>
      </p:sp>
      <p:pic>
        <p:nvPicPr>
          <p:cNvPr id="19" name="Immagine 18" descr="logo_bioptimo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650" y="972297"/>
            <a:ext cx="3190588" cy="3140735"/>
          </a:xfrm>
          <a:prstGeom prst="rect">
            <a:avLst/>
          </a:prstGeom>
        </p:spPr>
      </p:pic>
      <p:pic>
        <p:nvPicPr>
          <p:cNvPr id="4" name="Immagine 3" descr="boussole_logo_min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67" y="2068966"/>
            <a:ext cx="1752600" cy="1752600"/>
          </a:xfrm>
          <a:prstGeom prst="rect">
            <a:avLst/>
          </a:prstGeom>
        </p:spPr>
      </p:pic>
      <p:pic>
        <p:nvPicPr>
          <p:cNvPr id="6" name="Immagine 5" descr="SCHEME-OP-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7612" y="4114796"/>
            <a:ext cx="5380679" cy="2478531"/>
          </a:xfrm>
          <a:prstGeom prst="rect">
            <a:avLst/>
          </a:prstGeom>
        </p:spPr>
      </p:pic>
      <p:sp>
        <p:nvSpPr>
          <p:cNvPr id="20" name="Rectangle 16"/>
          <p:cNvSpPr/>
          <p:nvPr/>
        </p:nvSpPr>
        <p:spPr>
          <a:xfrm>
            <a:off x="3384568" y="4089572"/>
            <a:ext cx="5759432" cy="263296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000000"/>
                </a:solidFill>
                <a:prstDash val="solid"/>
              </a:ln>
              <a:noFill/>
            </a:endParaRPr>
          </a:p>
        </p:txBody>
      </p:sp>
      <p:pic>
        <p:nvPicPr>
          <p:cNvPr id="13" name="Immagine 12" descr="BOUSSOL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268" y="3823054"/>
            <a:ext cx="2446842" cy="1508674"/>
          </a:xfrm>
          <a:prstGeom prst="rect">
            <a:avLst/>
          </a:prstGeom>
        </p:spPr>
      </p:pic>
      <p:pic>
        <p:nvPicPr>
          <p:cNvPr id="21" name="Immagine 20" descr="IMG_S3_OLCI_L2_ALGAL_PIG_CONC_LR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272" y="5286392"/>
            <a:ext cx="2892981" cy="1461558"/>
          </a:xfrm>
          <a:prstGeom prst="rect">
            <a:avLst/>
          </a:prstGeom>
        </p:spPr>
      </p:pic>
      <p:sp>
        <p:nvSpPr>
          <p:cNvPr id="22" name="CasellaDiTesto 21"/>
          <p:cNvSpPr txBox="1"/>
          <p:nvPr/>
        </p:nvSpPr>
        <p:spPr>
          <a:xfrm>
            <a:off x="630767" y="3842030"/>
            <a:ext cx="1120995" cy="276999"/>
          </a:xfrm>
          <a:prstGeom prst="rect">
            <a:avLst/>
          </a:prstGeom>
          <a:noFill/>
        </p:spPr>
        <p:txBody>
          <a:bodyPr wrap="none" rtlCol="0">
            <a:spAutoFit/>
          </a:bodyPr>
          <a:lstStyle/>
          <a:p>
            <a:r>
              <a:rPr lang="it-IT" sz="1200" b="1" dirty="0"/>
              <a:t>BGC Argo float</a:t>
            </a:r>
          </a:p>
        </p:txBody>
      </p:sp>
      <p:sp>
        <p:nvSpPr>
          <p:cNvPr id="2" name="Rettangolo 1"/>
          <p:cNvSpPr/>
          <p:nvPr/>
        </p:nvSpPr>
        <p:spPr>
          <a:xfrm>
            <a:off x="8233232" y="4563032"/>
            <a:ext cx="462783" cy="3766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8" name="Immagine 17"/>
          <p:cNvPicPr>
            <a:picLocks noChangeAspect="1"/>
          </p:cNvPicPr>
          <p:nvPr/>
        </p:nvPicPr>
        <p:blipFill>
          <a:blip r:embed="rId9"/>
          <a:stretch>
            <a:fillRect/>
          </a:stretch>
        </p:blipFill>
        <p:spPr>
          <a:xfrm>
            <a:off x="6168156" y="986434"/>
            <a:ext cx="2887012" cy="892855"/>
          </a:xfrm>
          <a:prstGeom prst="rect">
            <a:avLst/>
          </a:prstGeom>
          <a:ln w="41275">
            <a:solidFill>
              <a:schemeClr val="tx1"/>
            </a:solidFill>
          </a:ln>
        </p:spPr>
      </p:pic>
    </p:spTree>
    <p:extLst>
      <p:ext uri="{BB962C8B-B14F-4D97-AF65-F5344CB8AC3E}">
        <p14:creationId xmlns:p14="http://schemas.microsoft.com/office/powerpoint/2010/main" val="2195638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4"/>
          <a:srcRect r="79749"/>
          <a:stretch/>
        </p:blipFill>
        <p:spPr>
          <a:xfrm>
            <a:off x="8484114" y="58396"/>
            <a:ext cx="659886" cy="408779"/>
          </a:xfrm>
          <a:prstGeom prst="rect">
            <a:avLst/>
          </a:prstGeom>
        </p:spPr>
      </p:pic>
      <p:sp>
        <p:nvSpPr>
          <p:cNvPr id="7" name="Rectangle 6"/>
          <p:cNvSpPr/>
          <p:nvPr/>
        </p:nvSpPr>
        <p:spPr>
          <a:xfrm>
            <a:off x="0" y="46166"/>
            <a:ext cx="9023350" cy="461665"/>
          </a:xfrm>
          <a:prstGeom prst="rect">
            <a:avLst/>
          </a:prstGeom>
        </p:spPr>
        <p:txBody>
          <a:bodyPr wrap="square">
            <a:spAutoFit/>
          </a:bodyPr>
          <a:lstStyle/>
          <a:p>
            <a:r>
              <a:rPr lang="en-US" sz="2400" dirty="0" smtClean="0"/>
              <a:t>Bio-optical </a:t>
            </a:r>
            <a:r>
              <a:rPr lang="en-US" sz="2400" dirty="0" smtClean="0"/>
              <a:t>data </a:t>
            </a:r>
            <a:r>
              <a:rPr lang="en-US" sz="2400" dirty="0"/>
              <a:t>and products @ BOUSSOLE </a:t>
            </a:r>
            <a:endParaRPr lang="en-US" sz="2400" b="1" dirty="0">
              <a:latin typeface="Calibri"/>
              <a:cs typeface="Calibri"/>
            </a:endParaRPr>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6" name="Immagine 15" descr="loghimo_bioptimod_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9" name="Immagine 3" descr="boussole_logo_mini.png">
            <a:extLst>
              <a:ext uri="{FF2B5EF4-FFF2-40B4-BE49-F238E27FC236}">
                <a16:creationId xmlns="" xmlns:a16="http://schemas.microsoft.com/office/drawing/2014/main" id="{59389BFC-FD8B-4147-8442-873CA0EE3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094" y="2414720"/>
            <a:ext cx="1752600" cy="1752600"/>
          </a:xfrm>
          <a:prstGeom prst="rect">
            <a:avLst/>
          </a:prstGeom>
        </p:spPr>
      </p:pic>
      <p:graphicFrame>
        <p:nvGraphicFramePr>
          <p:cNvPr id="3" name="Table 2">
            <a:extLst>
              <a:ext uri="{FF2B5EF4-FFF2-40B4-BE49-F238E27FC236}">
                <a16:creationId xmlns="" xmlns:a16="http://schemas.microsoft.com/office/drawing/2014/main" id="{FF2ECE65-886E-5B47-A77D-CE80E25A25CC}"/>
              </a:ext>
            </a:extLst>
          </p:cNvPr>
          <p:cNvGraphicFramePr>
            <a:graphicFrameLocks noGrp="1"/>
          </p:cNvGraphicFramePr>
          <p:nvPr>
            <p:extLst>
              <p:ext uri="{D42A27DB-BD31-4B8C-83A1-F6EECF244321}">
                <p14:modId xmlns:p14="http://schemas.microsoft.com/office/powerpoint/2010/main" val="3359934938"/>
              </p:ext>
            </p:extLst>
          </p:nvPr>
        </p:nvGraphicFramePr>
        <p:xfrm>
          <a:off x="2115865" y="821029"/>
          <a:ext cx="6799560" cy="5300772"/>
        </p:xfrm>
        <a:graphic>
          <a:graphicData uri="http://schemas.openxmlformats.org/drawingml/2006/table">
            <a:tbl>
              <a:tblPr firstRow="1" firstCol="1" bandRow="1">
                <a:tableStyleId>{5C22544A-7EE6-4342-B048-85BDC9FD1C3A}</a:tableStyleId>
              </a:tblPr>
              <a:tblGrid>
                <a:gridCol w="1047335">
                  <a:extLst>
                    <a:ext uri="{9D8B030D-6E8A-4147-A177-3AD203B41FA5}">
                      <a16:colId xmlns="" xmlns:a16="http://schemas.microsoft.com/office/drawing/2014/main" val="720567828"/>
                    </a:ext>
                  </a:extLst>
                </a:gridCol>
                <a:gridCol w="851711">
                  <a:extLst>
                    <a:ext uri="{9D8B030D-6E8A-4147-A177-3AD203B41FA5}">
                      <a16:colId xmlns="" xmlns:a16="http://schemas.microsoft.com/office/drawing/2014/main" val="1928476456"/>
                    </a:ext>
                  </a:extLst>
                </a:gridCol>
                <a:gridCol w="900440">
                  <a:extLst>
                    <a:ext uri="{9D8B030D-6E8A-4147-A177-3AD203B41FA5}">
                      <a16:colId xmlns="" xmlns:a16="http://schemas.microsoft.com/office/drawing/2014/main" val="3398664475"/>
                    </a:ext>
                  </a:extLst>
                </a:gridCol>
                <a:gridCol w="976006">
                  <a:extLst>
                    <a:ext uri="{9D8B030D-6E8A-4147-A177-3AD203B41FA5}">
                      <a16:colId xmlns="" xmlns:a16="http://schemas.microsoft.com/office/drawing/2014/main" val="2494088730"/>
                    </a:ext>
                  </a:extLst>
                </a:gridCol>
                <a:gridCol w="1514859">
                  <a:extLst>
                    <a:ext uri="{9D8B030D-6E8A-4147-A177-3AD203B41FA5}">
                      <a16:colId xmlns="" xmlns:a16="http://schemas.microsoft.com/office/drawing/2014/main" val="1723824413"/>
                    </a:ext>
                  </a:extLst>
                </a:gridCol>
                <a:gridCol w="1509209">
                  <a:extLst>
                    <a:ext uri="{9D8B030D-6E8A-4147-A177-3AD203B41FA5}">
                      <a16:colId xmlns="" xmlns:a16="http://schemas.microsoft.com/office/drawing/2014/main" val="3778636757"/>
                    </a:ext>
                  </a:extLst>
                </a:gridCol>
              </a:tblGrid>
              <a:tr h="137342">
                <a:tc gridSpan="6">
                  <a:txBody>
                    <a:bodyPr/>
                    <a:lstStyle/>
                    <a:p>
                      <a:pPr algn="ctr">
                        <a:spcAft>
                          <a:spcPts val="0"/>
                        </a:spcAft>
                      </a:pPr>
                      <a:r>
                        <a:rPr lang="en-GB" sz="800">
                          <a:effectLst/>
                        </a:rPr>
                        <a:t>BOUSSOLE DATA</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744708566"/>
                  </a:ext>
                </a:extLst>
              </a:tr>
              <a:tr h="137342">
                <a:tc>
                  <a:txBody>
                    <a:bodyPr/>
                    <a:lstStyle/>
                    <a:p>
                      <a:pPr algn="ctr">
                        <a:spcAft>
                          <a:spcPts val="0"/>
                        </a:spcAft>
                      </a:pPr>
                      <a:r>
                        <a:rPr lang="en-GB" sz="800">
                          <a:effectLst/>
                        </a:rPr>
                        <a:t>VARIABLE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DATE-FROM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DATE-TO</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FREQUENCY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DEPTH (m)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NOTEs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3670971940"/>
                  </a:ext>
                </a:extLst>
              </a:tr>
              <a:tr h="137342">
                <a:tc gridSpan="6">
                  <a:txBody>
                    <a:bodyPr/>
                    <a:lstStyle/>
                    <a:p>
                      <a:pPr algn="ctr">
                        <a:spcAft>
                          <a:spcPts val="0"/>
                        </a:spcAft>
                      </a:pPr>
                      <a:r>
                        <a:rPr lang="en-GB" sz="800">
                          <a:effectLst/>
                        </a:rPr>
                        <a:t>Radiometry measurements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40918317"/>
                  </a:ext>
                </a:extLst>
              </a:tr>
              <a:tr h="521593">
                <a:tc>
                  <a:txBody>
                    <a:bodyPr/>
                    <a:lstStyle/>
                    <a:p>
                      <a:pPr>
                        <a:spcAft>
                          <a:spcPts val="0"/>
                        </a:spcAft>
                      </a:pPr>
                      <a:r>
                        <a:rPr lang="en-GB" sz="800">
                          <a:effectLst/>
                        </a:rPr>
                        <a:t>Irradiance Es (from buoy)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2003-09-06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2012-12-31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15 minutes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0</a:t>
                      </a:r>
                      <a:r>
                        <a:rPr lang="en-GB" sz="800" baseline="30000">
                          <a:effectLst/>
                        </a:rPr>
                        <a:t>+</a:t>
                      </a:r>
                      <a:r>
                        <a:rPr lang="en-GB" sz="800">
                          <a:effectLst/>
                        </a:rPr>
                        <a:t>, 4, 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Bands measured (nm): 412.5,442.5, 490, 510, 555, 560, 665 , 670, 681.25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813915759"/>
                  </a:ext>
                </a:extLst>
              </a:tr>
              <a:tr h="686707">
                <a:tc>
                  <a:txBody>
                    <a:bodyPr/>
                    <a:lstStyle/>
                    <a:p>
                      <a:pPr>
                        <a:spcAft>
                          <a:spcPts val="0"/>
                        </a:spcAft>
                      </a:pPr>
                      <a:r>
                        <a:rPr lang="en-GB" sz="800">
                          <a:effectLst/>
                        </a:rPr>
                        <a:t>Irradiance Es (from SPMR)</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2001-07-22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dirty="0">
                          <a:effectLst/>
                        </a:rPr>
                        <a:t>2011-04-27</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dirty="0">
                          <a:effectLst/>
                        </a:rPr>
                        <a:t>1 m vertical resolution, depth range 0-150m</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Bands measured (nm): 380.8, 411.2, 442.4, 455.3, 490.9, 510.3; 532.3, 560.1, 619.2,  664.3, 683.4, 704.5, 780.2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4129175265"/>
                  </a:ext>
                </a:extLst>
              </a:tr>
              <a:tr h="686707">
                <a:tc>
                  <a:txBody>
                    <a:bodyPr/>
                    <a:lstStyle/>
                    <a:p>
                      <a:pPr>
                        <a:spcAft>
                          <a:spcPts val="0"/>
                        </a:spcAft>
                      </a:pPr>
                      <a:r>
                        <a:rPr lang="en-GB" sz="800">
                          <a:effectLst/>
                        </a:rPr>
                        <a:t>Irradiance Es (from COPS)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2010-03-29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GB" sz="800">
                          <a:effectLst/>
                        </a:rPr>
                        <a:t>2018-08-29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1 m vertical resolution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Bands measured (nm): 320, 340, 380, 395, 412, 443, 465, 490, 510, 532, 555, 565; 589, 625, 665, 683, 710, 780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3200427314"/>
                  </a:ext>
                </a:extLst>
              </a:tr>
              <a:tr h="137342">
                <a:tc gridSpan="6">
                  <a:txBody>
                    <a:bodyPr/>
                    <a:lstStyle/>
                    <a:p>
                      <a:pPr algn="ctr">
                        <a:spcAft>
                          <a:spcPts val="0"/>
                        </a:spcAft>
                      </a:pPr>
                      <a:r>
                        <a:rPr lang="en-GB" sz="800">
                          <a:effectLst/>
                        </a:rPr>
                        <a:t>Light absorption measurements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14138935"/>
                  </a:ext>
                </a:extLst>
              </a:tr>
              <a:tr h="521593">
                <a:tc>
                  <a:txBody>
                    <a:bodyPr/>
                    <a:lstStyle/>
                    <a:p>
                      <a:pPr>
                        <a:spcAft>
                          <a:spcPts val="0"/>
                        </a:spcAft>
                      </a:pPr>
                      <a:r>
                        <a:rPr lang="en-US" sz="800">
                          <a:effectLst/>
                        </a:rPr>
                        <a:t>a</a:t>
                      </a:r>
                      <a:r>
                        <a:rPr lang="en-US" sz="800" baseline="-25000">
                          <a:effectLst/>
                        </a:rPr>
                        <a:t>phy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2003-02-07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2017-03-08</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5, 10, 20, 30, 50, 60, 80, 100 </a:t>
                      </a:r>
                      <a:endParaRPr lang="en-GB" sz="1100">
                        <a:effectLst/>
                      </a:endParaRPr>
                    </a:p>
                    <a:p>
                      <a:pPr>
                        <a:spcAft>
                          <a:spcPts val="0"/>
                        </a:spcAft>
                      </a:pPr>
                      <a:r>
                        <a:rPr lang="en-US" sz="800">
                          <a:effectLst/>
                        </a:rPr>
                        <a:t> </a:t>
                      </a:r>
                      <a:endParaRPr lang="en-GB" sz="1100">
                        <a:effectLst/>
                      </a:endParaRPr>
                    </a:p>
                    <a:p>
                      <a:pPr>
                        <a:spcAft>
                          <a:spcPts val="0"/>
                        </a:spcAft>
                      </a:pPr>
                      <a:r>
                        <a:rPr lang="en-US"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CTD sampling. Spectral resolution: 300-794 nm every 1nm.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3716547360"/>
                  </a:ext>
                </a:extLst>
              </a:tr>
              <a:tr h="412024">
                <a:tc>
                  <a:txBody>
                    <a:bodyPr/>
                    <a:lstStyle/>
                    <a:p>
                      <a:pPr>
                        <a:spcAft>
                          <a:spcPts val="0"/>
                        </a:spcAft>
                      </a:pPr>
                      <a:r>
                        <a:rPr lang="en-US" sz="800">
                          <a:effectLst/>
                        </a:rPr>
                        <a:t>a</a:t>
                      </a:r>
                      <a:r>
                        <a:rPr lang="en-US" sz="800" baseline="-25000">
                          <a:effectLst/>
                        </a:rPr>
                        <a:t>CDOM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2011-01-19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2016-05-03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5, 10, 20, 30, 50, 60, 80, 100 </a:t>
                      </a:r>
                      <a:endParaRPr lang="en-GB" sz="1100">
                        <a:effectLst/>
                      </a:endParaRPr>
                    </a:p>
                    <a:p>
                      <a:pPr>
                        <a:spcAft>
                          <a:spcPts val="0"/>
                        </a:spcAft>
                      </a:pPr>
                      <a:r>
                        <a:rPr lang="en-US"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CTD sampling. Spectral resolution: 200-735 nm every 1nm.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2940104637"/>
                  </a:ext>
                </a:extLst>
              </a:tr>
              <a:tr h="412024">
                <a:tc>
                  <a:txBody>
                    <a:bodyPr/>
                    <a:lstStyle/>
                    <a:p>
                      <a:pPr>
                        <a:spcAft>
                          <a:spcPts val="0"/>
                        </a:spcAft>
                      </a:pPr>
                      <a:r>
                        <a:rPr lang="en-US" sz="800">
                          <a:effectLst/>
                        </a:rPr>
                        <a:t>a</a:t>
                      </a:r>
                      <a:r>
                        <a:rPr lang="en-US" sz="800" baseline="-25000">
                          <a:effectLst/>
                        </a:rPr>
                        <a:t>nap</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2003-02-07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2017-03-08</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5, 10, 20, 30, 50, 60, 80, 100 </a:t>
                      </a:r>
                      <a:endParaRPr lang="en-GB" sz="1100">
                        <a:effectLst/>
                      </a:endParaRPr>
                    </a:p>
                    <a:p>
                      <a:pPr>
                        <a:spcAft>
                          <a:spcPts val="0"/>
                        </a:spcAft>
                      </a:pPr>
                      <a:r>
                        <a:rPr lang="en-US"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CTD sampling. Spectral resolution: 300-794 nm every 1nm.</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3284082516"/>
                  </a:ext>
                </a:extLst>
              </a:tr>
              <a:tr h="137342">
                <a:tc gridSpan="6">
                  <a:txBody>
                    <a:bodyPr/>
                    <a:lstStyle/>
                    <a:p>
                      <a:pPr algn="ctr">
                        <a:spcAft>
                          <a:spcPts val="0"/>
                        </a:spcAft>
                      </a:pPr>
                      <a:r>
                        <a:rPr lang="en-US" sz="800">
                          <a:effectLst/>
                        </a:rPr>
                        <a:t>Pigments measurements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692734"/>
                  </a:ext>
                </a:extLst>
              </a:tr>
              <a:tr h="824049">
                <a:tc>
                  <a:txBody>
                    <a:bodyPr/>
                    <a:lstStyle/>
                    <a:p>
                      <a:pPr>
                        <a:spcAft>
                          <a:spcPts val="0"/>
                        </a:spcAft>
                      </a:pPr>
                      <a:r>
                        <a:rPr lang="en-GB" sz="800">
                          <a:effectLst/>
                        </a:rPr>
                        <a:t>Total chlorophyll + 7 taxonomically-significant</a:t>
                      </a:r>
                      <a:endParaRPr lang="en-GB" sz="1100">
                        <a:effectLst/>
                      </a:endParaRPr>
                    </a:p>
                    <a:p>
                      <a:pPr>
                        <a:spcAft>
                          <a:spcPts val="0"/>
                        </a:spcAft>
                      </a:pPr>
                      <a:r>
                        <a:rPr lang="en-GB" sz="800">
                          <a:effectLst/>
                        </a:rPr>
                        <a:t>pigments </a:t>
                      </a:r>
                      <a:r>
                        <a:rPr lang="en-GB" sz="800" baseline="30000">
                          <a:effectLst/>
                        </a:rPr>
                        <a:t>*</a:t>
                      </a:r>
                      <a:r>
                        <a:rPr lang="en-GB" sz="800">
                          <a:effectLst/>
                        </a:rPr>
                        <a:t>)</a:t>
                      </a:r>
                      <a:endParaRPr lang="en-GB" sz="1100">
                        <a:effectLst/>
                      </a:endParaRPr>
                    </a:p>
                    <a:p>
                      <a:pPr>
                        <a:spcAft>
                          <a:spcPts val="0"/>
                        </a:spcAft>
                      </a:pPr>
                      <a:r>
                        <a:rPr lang="en-US"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2001-07-24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2017-06-12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5, 10, 20, 30, 50, 60, 80, 100 </a:t>
                      </a:r>
                      <a:endParaRPr lang="en-GB" sz="1100">
                        <a:effectLst/>
                      </a:endParaRPr>
                    </a:p>
                    <a:p>
                      <a:pPr>
                        <a:spcAft>
                          <a:spcPts val="0"/>
                        </a:spcAft>
                      </a:pPr>
                      <a:r>
                        <a:rPr lang="en-US"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Measured using HPLC techniques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1892873983"/>
                  </a:ext>
                </a:extLst>
              </a:tr>
              <a:tr h="549365">
                <a:tc>
                  <a:txBody>
                    <a:bodyPr/>
                    <a:lstStyle/>
                    <a:p>
                      <a:pPr>
                        <a:spcAft>
                          <a:spcPts val="0"/>
                        </a:spcAft>
                      </a:pPr>
                      <a:r>
                        <a:rPr lang="it-IT" sz="800" dirty="0" err="1">
                          <a:effectLst/>
                        </a:rPr>
                        <a:t>Size</a:t>
                      </a:r>
                      <a:r>
                        <a:rPr lang="it-IT" sz="800" dirty="0">
                          <a:effectLst/>
                        </a:rPr>
                        <a:t> </a:t>
                      </a:r>
                      <a:r>
                        <a:rPr lang="it-IT" sz="800" dirty="0" err="1">
                          <a:effectLst/>
                        </a:rPr>
                        <a:t>classes</a:t>
                      </a:r>
                      <a:r>
                        <a:rPr lang="it-IT" sz="800" dirty="0">
                          <a:effectLst/>
                        </a:rPr>
                        <a:t>:</a:t>
                      </a:r>
                      <a:endParaRPr lang="en-GB" sz="1100" dirty="0">
                        <a:effectLst/>
                      </a:endParaRPr>
                    </a:p>
                    <a:p>
                      <a:pPr>
                        <a:spcAft>
                          <a:spcPts val="0"/>
                        </a:spcAft>
                      </a:pPr>
                      <a:r>
                        <a:rPr lang="it-IT" sz="800" dirty="0">
                          <a:effectLst/>
                        </a:rPr>
                        <a:t>pico, nano, micro</a:t>
                      </a:r>
                      <a:endParaRPr lang="en-GB" sz="1100" dirty="0">
                        <a:effectLst/>
                      </a:endParaRPr>
                    </a:p>
                    <a:p>
                      <a:pPr>
                        <a:spcAft>
                          <a:spcPts val="0"/>
                        </a:spcAft>
                      </a:pPr>
                      <a:r>
                        <a:rPr lang="it-IT" sz="800" dirty="0">
                          <a:effectLst/>
                        </a:rPr>
                        <a:t> </a:t>
                      </a:r>
                      <a:endParaRPr lang="en-GB" sz="1100" dirty="0">
                        <a:effectLst/>
                      </a:endParaRPr>
                    </a:p>
                    <a:p>
                      <a:pPr>
                        <a:spcAft>
                          <a:spcPts val="0"/>
                        </a:spcAft>
                      </a:pPr>
                      <a:r>
                        <a:rPr lang="it-IT" sz="8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2001-07-24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lgn="ctr">
                        <a:spcAft>
                          <a:spcPts val="0"/>
                        </a:spcAft>
                      </a:pPr>
                      <a:r>
                        <a:rPr lang="en-US" sz="800">
                          <a:effectLst/>
                        </a:rPr>
                        <a:t>2017-06-12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GB" sz="800">
                          <a:effectLst/>
                        </a:rPr>
                        <a:t>Monthly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a:effectLst/>
                        </a:rPr>
                        <a:t>5, 10, 20, 30, 50, 60, 80, 100 </a:t>
                      </a:r>
                      <a:endParaRPr lang="en-GB" sz="1100">
                        <a:effectLst/>
                      </a:endParaRPr>
                    </a:p>
                    <a:p>
                      <a:pPr>
                        <a:spcAft>
                          <a:spcPts val="0"/>
                        </a:spcAft>
                      </a:pPr>
                      <a:r>
                        <a:rPr lang="it-IT" sz="8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tc>
                  <a:txBody>
                    <a:bodyPr/>
                    <a:lstStyle/>
                    <a:p>
                      <a:pPr>
                        <a:spcAft>
                          <a:spcPts val="0"/>
                        </a:spcAft>
                      </a:pPr>
                      <a:r>
                        <a:rPr lang="en-US" sz="800" dirty="0">
                          <a:effectLst/>
                        </a:rPr>
                        <a:t>Derived from two statistical models as detailed  in </a:t>
                      </a:r>
                      <a:r>
                        <a:rPr lang="en-US" sz="800" dirty="0" err="1">
                          <a:effectLst/>
                        </a:rPr>
                        <a:t>Uitz</a:t>
                      </a:r>
                      <a:r>
                        <a:rPr lang="en-US" sz="800" dirty="0">
                          <a:effectLst/>
                        </a:rPr>
                        <a:t> et al. </a:t>
                      </a:r>
                      <a:r>
                        <a:rPr lang="it-IT" sz="800" dirty="0">
                          <a:effectLst/>
                        </a:rPr>
                        <a:t>(2006) and Di Cicco et al. </a:t>
                      </a:r>
                      <a:r>
                        <a:rPr lang="en-US" sz="800" dirty="0">
                          <a:effectLst/>
                        </a:rPr>
                        <a:t>(2017)</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113" marR="65113" marT="0" marB="0"/>
                </a:tc>
                <a:extLst>
                  <a:ext uri="{0D108BD9-81ED-4DB2-BD59-A6C34878D82A}">
                    <a16:rowId xmlns="" xmlns:a16="http://schemas.microsoft.com/office/drawing/2014/main" val="3220024669"/>
                  </a:ext>
                </a:extLst>
              </a:tr>
            </a:tbl>
          </a:graphicData>
        </a:graphic>
      </p:graphicFrame>
    </p:spTree>
    <p:extLst>
      <p:ext uri="{BB962C8B-B14F-4D97-AF65-F5344CB8AC3E}">
        <p14:creationId xmlns:p14="http://schemas.microsoft.com/office/powerpoint/2010/main" val="1869257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07889" y="102192"/>
            <a:ext cx="747660" cy="379581"/>
          </a:xfrm>
          <a:prstGeom prst="rect">
            <a:avLst/>
          </a:prstGeom>
        </p:spPr>
      </p:pic>
      <p:pic>
        <p:nvPicPr>
          <p:cNvPr id="6" name="Picture 5"/>
          <p:cNvPicPr>
            <a:picLocks noChangeAspect="1"/>
          </p:cNvPicPr>
          <p:nvPr/>
        </p:nvPicPr>
        <p:blipFill rotWithShape="1">
          <a:blip r:embed="rId3"/>
          <a:srcRect r="79749"/>
          <a:stretch/>
        </p:blipFill>
        <p:spPr>
          <a:xfrm>
            <a:off x="8484114" y="58396"/>
            <a:ext cx="659886" cy="408779"/>
          </a:xfrm>
          <a:prstGeom prst="rect">
            <a:avLst/>
          </a:prstGeom>
        </p:spPr>
      </p:pic>
      <p:sp>
        <p:nvSpPr>
          <p:cNvPr id="7" name="Rectangle 6"/>
          <p:cNvSpPr/>
          <p:nvPr/>
        </p:nvSpPr>
        <p:spPr>
          <a:xfrm>
            <a:off x="25400" y="0"/>
            <a:ext cx="9023350" cy="954107"/>
          </a:xfrm>
          <a:prstGeom prst="rect">
            <a:avLst/>
          </a:prstGeom>
        </p:spPr>
        <p:txBody>
          <a:bodyPr wrap="square">
            <a:spAutoFit/>
          </a:bodyPr>
          <a:lstStyle/>
          <a:p>
            <a:r>
              <a:rPr lang="en-US" sz="2800" dirty="0" smtClean="0"/>
              <a:t>BGC</a:t>
            </a:r>
            <a:r>
              <a:rPr lang="en-US" sz="2800" dirty="0"/>
              <a:t>-Argo floats radiometric data, </a:t>
            </a:r>
          </a:p>
          <a:p>
            <a:r>
              <a:rPr lang="en-US" sz="2800" dirty="0"/>
              <a:t>and bio-optical products </a:t>
            </a:r>
            <a:endParaRPr lang="en-US" sz="2800" b="1" dirty="0">
              <a:latin typeface="Calibri"/>
              <a:cs typeface="Calibri"/>
            </a:endParaRPr>
          </a:p>
        </p:txBody>
      </p:sp>
      <p:grpSp>
        <p:nvGrpSpPr>
          <p:cNvPr id="12" name="Gruppo 11"/>
          <p:cNvGrpSpPr/>
          <p:nvPr/>
        </p:nvGrpSpPr>
        <p:grpSpPr>
          <a:xfrm>
            <a:off x="4758591" y="6121801"/>
            <a:ext cx="4385409" cy="658368"/>
            <a:chOff x="5447596" y="6121801"/>
            <a:chExt cx="3696404" cy="658368"/>
          </a:xfrm>
        </p:grpSpPr>
        <p:sp>
          <p:nvSpPr>
            <p:cNvPr id="14" name="CasellaDiTesto 13"/>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6" name="Immagine 15" descr="loghimo_bioptimod_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15" name="Content Placeholder 3">
            <a:extLst>
              <a:ext uri="{FF2B5EF4-FFF2-40B4-BE49-F238E27FC236}">
                <a16:creationId xmlns="" xmlns:a16="http://schemas.microsoft.com/office/drawing/2014/main" id="{C2B61569-7F92-8F40-9FB6-9CB98B3EC93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6253" y="1716510"/>
            <a:ext cx="5075577" cy="2935949"/>
          </a:xfrm>
          <a:solidFill>
            <a:schemeClr val="bg1">
              <a:alpha val="72000"/>
            </a:schemeClr>
          </a:solidFill>
        </p:spPr>
      </p:pic>
      <p:sp>
        <p:nvSpPr>
          <p:cNvPr id="17" name="TextBox 16">
            <a:extLst>
              <a:ext uri="{FF2B5EF4-FFF2-40B4-BE49-F238E27FC236}">
                <a16:creationId xmlns="" xmlns:a16="http://schemas.microsoft.com/office/drawing/2014/main" id="{26CABAC7-E8E0-0743-A254-C1B07CF47FEB}"/>
              </a:ext>
            </a:extLst>
          </p:cNvPr>
          <p:cNvSpPr txBox="1"/>
          <p:nvPr/>
        </p:nvSpPr>
        <p:spPr>
          <a:xfrm>
            <a:off x="5078015" y="1634007"/>
            <a:ext cx="3970735" cy="3491104"/>
          </a:xfrm>
          <a:prstGeom prst="rect">
            <a:avLst/>
          </a:prstGeom>
          <a:solidFill>
            <a:schemeClr val="bg1">
              <a:alpha val="70000"/>
            </a:schemeClr>
          </a:solidFill>
        </p:spPr>
        <p:txBody>
          <a:bodyPr wrap="square" lIns="180000" rIns="180000" rtlCol="0" anchor="ctr" anchorCtr="0">
            <a:noAutofit/>
          </a:bodyPr>
          <a:lstStyle/>
          <a:p>
            <a:pPr marL="285750" indent="-285750">
              <a:buFont typeface="Arial" panose="020B0604020202020204" pitchFamily="34" charset="0"/>
              <a:buChar char="•"/>
            </a:pPr>
            <a:r>
              <a:rPr lang="sl-SI" b="1" dirty="0">
                <a:latin typeface="Helvetica" panose="020B0604020202020204" pitchFamily="34" charset="0"/>
                <a:cs typeface="Helvetica" panose="020B0604020202020204" pitchFamily="34" charset="0"/>
              </a:rPr>
              <a:t>1314</a:t>
            </a:r>
            <a:r>
              <a:rPr lang="sl-SI" dirty="0">
                <a:latin typeface="Helvetica" panose="020B0604020202020204" pitchFamily="34" charset="0"/>
                <a:cs typeface="Helvetica" panose="020B0604020202020204" pitchFamily="34" charset="0"/>
              </a:rPr>
              <a:t> quality controlled profiles from</a:t>
            </a:r>
            <a:r>
              <a:rPr lang="sl-SI" b="1" dirty="0">
                <a:latin typeface="Helvetica" panose="020B0604020202020204" pitchFamily="34" charset="0"/>
                <a:cs typeface="Helvetica" panose="020B0604020202020204" pitchFamily="34" charset="0"/>
              </a:rPr>
              <a:t> 31 </a:t>
            </a:r>
            <a:r>
              <a:rPr lang="sl-SI" dirty="0">
                <a:latin typeface="Helvetica" panose="020B0604020202020204" pitchFamily="34" charset="0"/>
                <a:cs typeface="Helvetica" panose="020B0604020202020204" pitchFamily="34" charset="0"/>
              </a:rPr>
              <a:t>floats</a:t>
            </a:r>
          </a:p>
          <a:p>
            <a:pPr marL="285750" indent="-285750">
              <a:buFont typeface="Arial" panose="020B0604020202020204" pitchFamily="34" charset="0"/>
              <a:buChar char="•"/>
            </a:pPr>
            <a:r>
              <a:rPr lang="sl-SI" dirty="0">
                <a:latin typeface="Helvetica" panose="020B0604020202020204" pitchFamily="34" charset="0"/>
                <a:cs typeface="Helvetica" panose="020B0604020202020204" pitchFamily="34" charset="0"/>
              </a:rPr>
              <a:t>period between </a:t>
            </a:r>
            <a:r>
              <a:rPr lang="sl-SI" b="1" dirty="0">
                <a:latin typeface="Helvetica" panose="020B0604020202020204" pitchFamily="34" charset="0"/>
                <a:cs typeface="Helvetica" panose="020B0604020202020204" pitchFamily="34" charset="0"/>
              </a:rPr>
              <a:t>2012</a:t>
            </a:r>
            <a:r>
              <a:rPr lang="sl-SI" dirty="0">
                <a:latin typeface="Helvetica" panose="020B0604020202020204" pitchFamily="34" charset="0"/>
                <a:cs typeface="Helvetica" panose="020B0604020202020204" pitchFamily="34" charset="0"/>
              </a:rPr>
              <a:t> and </a:t>
            </a:r>
            <a:r>
              <a:rPr lang="sl-SI" b="1" dirty="0">
                <a:latin typeface="Helvetica" panose="020B0604020202020204" pitchFamily="34" charset="0"/>
                <a:cs typeface="Helvetica" panose="020B0604020202020204" pitchFamily="34" charset="0"/>
              </a:rPr>
              <a:t>2016</a:t>
            </a:r>
          </a:p>
          <a:p>
            <a:pPr marL="285750" indent="-285750">
              <a:buFont typeface="Arial" panose="020B0604020202020204" pitchFamily="34" charset="0"/>
              <a:buChar char="•"/>
            </a:pPr>
            <a:r>
              <a:rPr lang="sl-SI" b="1" dirty="0">
                <a:solidFill>
                  <a:schemeClr val="accent6"/>
                </a:solidFill>
                <a:latin typeface="Helvetica" panose="020B0604020202020204" pitchFamily="34" charset="0"/>
                <a:cs typeface="Helvetica" panose="020B0604020202020204" pitchFamily="34" charset="0"/>
              </a:rPr>
              <a:t>Chlorophyll a </a:t>
            </a:r>
            <a:r>
              <a:rPr lang="sl-SI" dirty="0">
                <a:latin typeface="Helvetica" panose="020B0604020202020204" pitchFamily="34" charset="0"/>
                <a:cs typeface="Helvetica" panose="020B0604020202020204" pitchFamily="34" charset="0"/>
              </a:rPr>
              <a:t>concentration </a:t>
            </a:r>
            <a:r>
              <a:rPr lang="sl-SI" b="1" dirty="0">
                <a:latin typeface="Helvetica" panose="020B0604020202020204" pitchFamily="34" charset="0"/>
                <a:cs typeface="Helvetica" panose="020B0604020202020204" pitchFamily="34" charset="0"/>
              </a:rPr>
              <a:t>derived</a:t>
            </a:r>
            <a:r>
              <a:rPr lang="sl-SI" dirty="0">
                <a:latin typeface="Helvetica" panose="020B0604020202020204" pitchFamily="34" charset="0"/>
                <a:cs typeface="Helvetica" panose="020B0604020202020204" pitchFamily="34" charset="0"/>
              </a:rPr>
              <a:t> from fluorescence.</a:t>
            </a:r>
          </a:p>
          <a:p>
            <a:pPr marL="285750" indent="-285750">
              <a:buFont typeface="Arial" panose="020B0604020202020204" pitchFamily="34" charset="0"/>
              <a:buChar char="•"/>
            </a:pPr>
            <a:r>
              <a:rPr lang="sl-SI" dirty="0">
                <a:latin typeface="Helvetica" panose="020B0604020202020204" pitchFamily="34" charset="0"/>
                <a:cs typeface="Helvetica" panose="020B0604020202020204" pitchFamily="34" charset="0"/>
              </a:rPr>
              <a:t>T and S profiles (not QC)</a:t>
            </a:r>
          </a:p>
          <a:p>
            <a:pPr marL="285750" indent="-285750">
              <a:buFont typeface="Arial" panose="020B0604020202020204" pitchFamily="34" charset="0"/>
              <a:buChar char="•"/>
            </a:pPr>
            <a:r>
              <a:rPr lang="sl-SI" dirty="0">
                <a:latin typeface="Helvetica" panose="020B0604020202020204" pitchFamily="34" charset="0"/>
                <a:cs typeface="Helvetica" panose="020B0604020202020204" pitchFamily="34" charset="0"/>
              </a:rPr>
              <a:t>Downward planar irradiance Ed at 3 different wavelengths (</a:t>
            </a:r>
            <a:r>
              <a:rPr lang="sl-SI" b="1" dirty="0">
                <a:latin typeface="Helvetica" panose="020B0604020202020204" pitchFamily="34" charset="0"/>
                <a:cs typeface="Helvetica" panose="020B0604020202020204" pitchFamily="34" charset="0"/>
              </a:rPr>
              <a:t>380</a:t>
            </a:r>
            <a:r>
              <a:rPr lang="sl-SI" dirty="0">
                <a:latin typeface="Helvetica" panose="020B0604020202020204" pitchFamily="34" charset="0"/>
                <a:cs typeface="Helvetica" panose="020B0604020202020204" pitchFamily="34" charset="0"/>
              </a:rPr>
              <a:t>, </a:t>
            </a:r>
            <a:r>
              <a:rPr lang="sl-SI" b="1" dirty="0">
                <a:latin typeface="Helvetica" panose="020B0604020202020204" pitchFamily="34" charset="0"/>
                <a:cs typeface="Helvetica" panose="020B0604020202020204" pitchFamily="34" charset="0"/>
              </a:rPr>
              <a:t>412</a:t>
            </a:r>
            <a:r>
              <a:rPr lang="sl-SI" dirty="0">
                <a:latin typeface="Helvetica" panose="020B0604020202020204" pitchFamily="34" charset="0"/>
                <a:cs typeface="Helvetica" panose="020B0604020202020204" pitchFamily="34" charset="0"/>
              </a:rPr>
              <a:t> and </a:t>
            </a:r>
            <a:r>
              <a:rPr lang="sl-SI" b="1" dirty="0">
                <a:latin typeface="Helvetica" panose="020B0604020202020204" pitchFamily="34" charset="0"/>
                <a:cs typeface="Helvetica" panose="020B0604020202020204" pitchFamily="34" charset="0"/>
              </a:rPr>
              <a:t>490</a:t>
            </a:r>
            <a:r>
              <a:rPr lang="sl-SI" dirty="0">
                <a:latin typeface="Helvetica" panose="020B0604020202020204" pitchFamily="34" charset="0"/>
                <a:cs typeface="Helvetica" panose="020B0604020202020204" pitchFamily="34" charset="0"/>
              </a:rPr>
              <a:t> nm)</a:t>
            </a:r>
          </a:p>
          <a:p>
            <a:pPr marL="285750" indent="-285750">
              <a:buFont typeface="Arial" panose="020B0604020202020204" pitchFamily="34" charset="0"/>
              <a:buChar char="•"/>
            </a:pPr>
            <a:r>
              <a:rPr lang="sl-SI" b="1" dirty="0">
                <a:latin typeface="Helvetica" panose="020B0604020202020204" pitchFamily="34" charset="0"/>
                <a:cs typeface="Helvetica" panose="020B0604020202020204" pitchFamily="34" charset="0"/>
              </a:rPr>
              <a:t>PAR</a:t>
            </a:r>
            <a:r>
              <a:rPr lang="sl-SI" dirty="0">
                <a:latin typeface="Helvetica" panose="020B0604020202020204" pitchFamily="34" charset="0"/>
                <a:cs typeface="Helvetica" panose="020B0604020202020204" pitchFamily="34" charset="0"/>
              </a:rPr>
              <a:t> (photosynthetically available radiation = Ed for the</a:t>
            </a:r>
            <a:r>
              <a:rPr lang="sl-SI" b="1" dirty="0">
                <a:latin typeface="Helvetica" panose="020B0604020202020204" pitchFamily="34" charset="0"/>
                <a:cs typeface="Helvetica" panose="020B0604020202020204" pitchFamily="34" charset="0"/>
              </a:rPr>
              <a:t> </a:t>
            </a:r>
            <a:r>
              <a:rPr lang="sl-SI" b="1" dirty="0">
                <a:solidFill>
                  <a:srgbClr val="7030A0"/>
                </a:solidFill>
                <a:latin typeface="Helvetica" panose="020B0604020202020204" pitchFamily="34" charset="0"/>
                <a:cs typeface="Helvetica" panose="020B0604020202020204" pitchFamily="34" charset="0"/>
              </a:rPr>
              <a:t>V</a:t>
            </a:r>
            <a:r>
              <a:rPr lang="sl-SI" b="1" dirty="0">
                <a:solidFill>
                  <a:srgbClr val="0070C0"/>
                </a:solidFill>
                <a:latin typeface="Helvetica" panose="020B0604020202020204" pitchFamily="34" charset="0"/>
                <a:cs typeface="Helvetica" panose="020B0604020202020204" pitchFamily="34" charset="0"/>
              </a:rPr>
              <a:t>I</a:t>
            </a:r>
            <a:r>
              <a:rPr lang="sl-SI" b="1" dirty="0">
                <a:solidFill>
                  <a:srgbClr val="00B0F0"/>
                </a:solidFill>
                <a:latin typeface="Helvetica" panose="020B0604020202020204" pitchFamily="34" charset="0"/>
                <a:cs typeface="Helvetica" panose="020B0604020202020204" pitchFamily="34" charset="0"/>
              </a:rPr>
              <a:t>S</a:t>
            </a:r>
            <a:r>
              <a:rPr lang="sl-SI" b="1" dirty="0">
                <a:solidFill>
                  <a:srgbClr val="008000"/>
                </a:solidFill>
                <a:latin typeface="Helvetica" panose="020B0604020202020204" pitchFamily="34" charset="0"/>
                <a:cs typeface="Helvetica" panose="020B0604020202020204" pitchFamily="34" charset="0"/>
              </a:rPr>
              <a:t>I</a:t>
            </a:r>
            <a:r>
              <a:rPr lang="sl-SI" b="1" dirty="0">
                <a:solidFill>
                  <a:srgbClr val="FFFF00"/>
                </a:solidFill>
                <a:latin typeface="Helvetica" panose="020B0604020202020204" pitchFamily="34" charset="0"/>
                <a:cs typeface="Helvetica" panose="020B0604020202020204" pitchFamily="34" charset="0"/>
              </a:rPr>
              <a:t>B</a:t>
            </a:r>
            <a:r>
              <a:rPr lang="sl-SI" b="1" dirty="0">
                <a:solidFill>
                  <a:schemeClr val="accent2"/>
                </a:solidFill>
                <a:latin typeface="Helvetica" panose="020B0604020202020204" pitchFamily="34" charset="0"/>
                <a:cs typeface="Helvetica" panose="020B0604020202020204" pitchFamily="34" charset="0"/>
              </a:rPr>
              <a:t>L</a:t>
            </a:r>
            <a:r>
              <a:rPr lang="sl-SI" b="1" dirty="0">
                <a:solidFill>
                  <a:srgbClr val="FF0000"/>
                </a:solidFill>
                <a:latin typeface="Helvetica" panose="020B0604020202020204" pitchFamily="34" charset="0"/>
                <a:cs typeface="Helvetica" panose="020B0604020202020204" pitchFamily="34" charset="0"/>
              </a:rPr>
              <a:t>E</a:t>
            </a:r>
            <a:r>
              <a:rPr lang="sl-SI" b="1" dirty="0">
                <a:latin typeface="Helvetica" panose="020B0604020202020204" pitchFamily="34" charset="0"/>
                <a:cs typeface="Helvetica" panose="020B0604020202020204" pitchFamily="34" charset="0"/>
              </a:rPr>
              <a:t> </a:t>
            </a:r>
            <a:r>
              <a:rPr lang="sl-SI" dirty="0">
                <a:latin typeface="Helvetica" panose="020B0604020202020204" pitchFamily="34" charset="0"/>
                <a:cs typeface="Helvetica" panose="020B0604020202020204" pitchFamily="34" charset="0"/>
              </a:rPr>
              <a:t>(</a:t>
            </a:r>
            <a:r>
              <a:rPr lang="sl-SI" b="1" dirty="0">
                <a:latin typeface="Helvetica" panose="020B0604020202020204" pitchFamily="34" charset="0"/>
                <a:cs typeface="Helvetica" panose="020B0604020202020204" pitchFamily="34" charset="0"/>
              </a:rPr>
              <a:t>400 - 700 nm</a:t>
            </a:r>
            <a:r>
              <a:rPr lang="sl-SI"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40161149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707889" y="102192"/>
            <a:ext cx="747660" cy="379581"/>
          </a:xfrm>
          <a:prstGeom prst="rect">
            <a:avLst/>
          </a:prstGeom>
        </p:spPr>
      </p:pic>
      <p:pic>
        <p:nvPicPr>
          <p:cNvPr id="11" name="Picture 10"/>
          <p:cNvPicPr>
            <a:picLocks noChangeAspect="1"/>
          </p:cNvPicPr>
          <p:nvPr/>
        </p:nvPicPr>
        <p:blipFill rotWithShape="1">
          <a:blip r:embed="rId3"/>
          <a:srcRect r="79749"/>
          <a:stretch/>
        </p:blipFill>
        <p:spPr>
          <a:xfrm>
            <a:off x="8484114" y="58396"/>
            <a:ext cx="659886" cy="408779"/>
          </a:xfrm>
          <a:prstGeom prst="rect">
            <a:avLst/>
          </a:prstGeom>
        </p:spPr>
      </p:pic>
      <p:sp>
        <p:nvSpPr>
          <p:cNvPr id="12" name="Rectangle 11"/>
          <p:cNvSpPr/>
          <p:nvPr/>
        </p:nvSpPr>
        <p:spPr>
          <a:xfrm>
            <a:off x="25400" y="0"/>
            <a:ext cx="8458200" cy="523220"/>
          </a:xfrm>
          <a:prstGeom prst="rect">
            <a:avLst/>
          </a:prstGeom>
        </p:spPr>
        <p:txBody>
          <a:bodyPr wrap="square">
            <a:spAutoFit/>
          </a:bodyPr>
          <a:lstStyle/>
          <a:p>
            <a:r>
              <a:rPr lang="en-US" sz="2800" b="1" dirty="0" smtClean="0">
                <a:cs typeface="Calibri"/>
              </a:rPr>
              <a:t>OASIM:</a:t>
            </a:r>
            <a:r>
              <a:rPr lang="en-US" sz="2800" b="1" dirty="0">
                <a:cs typeface="Calibri"/>
              </a:rPr>
              <a:t> </a:t>
            </a:r>
            <a:r>
              <a:rPr lang="en-US" sz="2800" b="1" dirty="0" smtClean="0">
                <a:cs typeface="Calibri"/>
              </a:rPr>
              <a:t>Atmospheric </a:t>
            </a:r>
            <a:r>
              <a:rPr lang="en-US" sz="2800" b="1" dirty="0" smtClean="0">
                <a:cs typeface="Calibri"/>
              </a:rPr>
              <a:t>multispectral light propagation</a:t>
            </a:r>
            <a:endParaRPr lang="en-US" sz="2800" b="1" dirty="0">
              <a:latin typeface="Calibri"/>
              <a:cs typeface="Calibri"/>
            </a:endParaRPr>
          </a:p>
        </p:txBody>
      </p:sp>
      <p:pic>
        <p:nvPicPr>
          <p:cNvPr id="2" name="Picture 1">
            <a:extLst>
              <a:ext uri="{FF2B5EF4-FFF2-40B4-BE49-F238E27FC236}">
                <a16:creationId xmlns="" xmlns:a16="http://schemas.microsoft.com/office/drawing/2014/main" id="{28C3926E-7B98-874A-BA71-792D4C26E28F}"/>
              </a:ext>
            </a:extLst>
          </p:cNvPr>
          <p:cNvPicPr>
            <a:picLocks noChangeAspect="1"/>
          </p:cNvPicPr>
          <p:nvPr/>
        </p:nvPicPr>
        <p:blipFill>
          <a:blip r:embed="rId4"/>
          <a:stretch>
            <a:fillRect/>
          </a:stretch>
        </p:blipFill>
        <p:spPr>
          <a:xfrm>
            <a:off x="1150620" y="625412"/>
            <a:ext cx="6627736" cy="4730168"/>
          </a:xfrm>
          <a:prstGeom prst="rect">
            <a:avLst/>
          </a:prstGeom>
        </p:spPr>
      </p:pic>
      <p:sp>
        <p:nvSpPr>
          <p:cNvPr id="3" name="Rectangle 2">
            <a:extLst>
              <a:ext uri="{FF2B5EF4-FFF2-40B4-BE49-F238E27FC236}">
                <a16:creationId xmlns="" xmlns:a16="http://schemas.microsoft.com/office/drawing/2014/main" id="{377BB6EA-8DDF-F64A-8A17-9F76ED07A876}"/>
              </a:ext>
            </a:extLst>
          </p:cNvPr>
          <p:cNvSpPr/>
          <p:nvPr/>
        </p:nvSpPr>
        <p:spPr>
          <a:xfrm>
            <a:off x="-50800" y="5525661"/>
            <a:ext cx="9194800" cy="1323439"/>
          </a:xfrm>
          <a:prstGeom prst="rect">
            <a:avLst/>
          </a:prstGeom>
        </p:spPr>
        <p:txBody>
          <a:bodyPr wrap="square">
            <a:spAutoFit/>
          </a:bodyPr>
          <a:lstStyle/>
          <a:p>
            <a:r>
              <a:rPr lang="en-GB" sz="1600" b="1" dirty="0">
                <a:latin typeface="Arial" panose="020B0604020202020204" pitchFamily="34" charset="0"/>
                <a:ea typeface="WenQuanYi Zen Hei Sharp"/>
                <a:cs typeface="Times New Roman" panose="02020603050405020304" pitchFamily="18" charset="0"/>
              </a:rPr>
              <a:t>Irradiance pathways in OASIM for clear skies (left) and cloudy skies (right): E</a:t>
            </a:r>
            <a:r>
              <a:rPr lang="en-GB" sz="1600" b="1" baseline="-25000" dirty="0">
                <a:latin typeface="Arial" panose="020B0604020202020204" pitchFamily="34" charset="0"/>
                <a:ea typeface="WenQuanYi Zen Hei Sharp"/>
                <a:cs typeface="Times New Roman" panose="02020603050405020304" pitchFamily="18" charset="0"/>
              </a:rPr>
              <a:t>d</a:t>
            </a:r>
            <a:r>
              <a:rPr lang="en-GB" sz="1600" b="1" dirty="0">
                <a:latin typeface="Arial" panose="020B0604020202020204" pitchFamily="34" charset="0"/>
                <a:ea typeface="WenQuanYi Zen Hei Sharp"/>
                <a:cs typeface="Times New Roman" panose="02020603050405020304" pitchFamily="18" charset="0"/>
              </a:rPr>
              <a:t> is direct downwelling irradiance, </a:t>
            </a:r>
            <a:r>
              <a:rPr lang="en-GB" sz="1600" b="1" dirty="0" err="1">
                <a:latin typeface="Arial" panose="020B0604020202020204" pitchFamily="34" charset="0"/>
                <a:ea typeface="WenQuanYi Zen Hei Sharp"/>
                <a:cs typeface="Times New Roman" panose="02020603050405020304" pitchFamily="18" charset="0"/>
              </a:rPr>
              <a:t>E</a:t>
            </a:r>
            <a:r>
              <a:rPr lang="en-GB" sz="1600" b="1" baseline="-25000" dirty="0" err="1">
                <a:latin typeface="Arial" panose="020B0604020202020204" pitchFamily="34" charset="0"/>
                <a:ea typeface="WenQuanYi Zen Hei Sharp"/>
                <a:cs typeface="Times New Roman" panose="02020603050405020304" pitchFamily="18" charset="0"/>
              </a:rPr>
              <a:t>s</a:t>
            </a:r>
            <a:r>
              <a:rPr lang="en-GB" sz="1600" b="1" dirty="0">
                <a:latin typeface="Arial" panose="020B0604020202020204" pitchFamily="34" charset="0"/>
                <a:ea typeface="WenQuanYi Zen Hei Sharp"/>
                <a:cs typeface="Times New Roman" panose="02020603050405020304" pitchFamily="18" charset="0"/>
              </a:rPr>
              <a:t> is diffuse downwelling, and </a:t>
            </a:r>
            <a:r>
              <a:rPr lang="en-GB" sz="1600" b="1" dirty="0" err="1">
                <a:latin typeface="Arial" panose="020B0604020202020204" pitchFamily="34" charset="0"/>
                <a:ea typeface="WenQuanYi Zen Hei Sharp"/>
                <a:cs typeface="Times New Roman" panose="02020603050405020304" pitchFamily="18" charset="0"/>
              </a:rPr>
              <a:t>ρ</a:t>
            </a:r>
            <a:r>
              <a:rPr lang="en-GB" sz="1600" b="1" baseline="-25000" dirty="0" err="1">
                <a:latin typeface="Arial" panose="020B0604020202020204" pitchFamily="34" charset="0"/>
                <a:ea typeface="WenQuanYi Zen Hei Sharp"/>
                <a:cs typeface="Times New Roman" panose="02020603050405020304" pitchFamily="18" charset="0"/>
              </a:rPr>
              <a:t>d</a:t>
            </a:r>
            <a:r>
              <a:rPr lang="en-GB" sz="1600" b="1" dirty="0">
                <a:latin typeface="Arial" panose="020B0604020202020204" pitchFamily="34" charset="0"/>
                <a:ea typeface="WenQuanYi Zen Hei Sharp"/>
                <a:cs typeface="Times New Roman" panose="02020603050405020304" pitchFamily="18" charset="0"/>
              </a:rPr>
              <a:t> and </a:t>
            </a:r>
            <a:r>
              <a:rPr lang="en-GB" sz="1600" b="1" dirty="0" err="1">
                <a:latin typeface="Arial" panose="020B0604020202020204" pitchFamily="34" charset="0"/>
                <a:ea typeface="WenQuanYi Zen Hei Sharp"/>
                <a:cs typeface="Times New Roman" panose="02020603050405020304" pitchFamily="18" charset="0"/>
              </a:rPr>
              <a:t>ρ</a:t>
            </a:r>
            <a:r>
              <a:rPr lang="en-GB" sz="1600" b="1" baseline="-25000" dirty="0" err="1">
                <a:latin typeface="Arial" panose="020B0604020202020204" pitchFamily="34" charset="0"/>
                <a:ea typeface="WenQuanYi Zen Hei Sharp"/>
                <a:cs typeface="Times New Roman" panose="02020603050405020304" pitchFamily="18" charset="0"/>
              </a:rPr>
              <a:t>s</a:t>
            </a:r>
            <a:r>
              <a:rPr lang="en-GB" sz="1600" b="1" dirty="0">
                <a:latin typeface="Arial" panose="020B0604020202020204" pitchFamily="34" charset="0"/>
                <a:ea typeface="WenQuanYi Zen Hei Sharp"/>
                <a:cs typeface="Times New Roman" panose="02020603050405020304" pitchFamily="18" charset="0"/>
              </a:rPr>
              <a:t> are direct and diffuse surface </a:t>
            </a:r>
            <a:r>
              <a:rPr lang="en-GB" sz="1600" b="1" dirty="0" err="1">
                <a:latin typeface="Arial" panose="020B0604020202020204" pitchFamily="34" charset="0"/>
                <a:ea typeface="WenQuanYi Zen Hei Sharp"/>
                <a:cs typeface="Times New Roman" panose="02020603050405020304" pitchFamily="18" charset="0"/>
              </a:rPr>
              <a:t>reflectances</a:t>
            </a:r>
            <a:r>
              <a:rPr lang="en-GB" sz="1600" b="1" dirty="0">
                <a:latin typeface="Arial" panose="020B0604020202020204" pitchFamily="34" charset="0"/>
                <a:ea typeface="WenQuanYi Zen Hei Sharp"/>
                <a:cs typeface="Times New Roman" panose="02020603050405020304" pitchFamily="18" charset="0"/>
              </a:rPr>
              <a:t> (size of the arrows approximates the relative contributions). All irradiances and </a:t>
            </a:r>
            <a:r>
              <a:rPr lang="en-GB" sz="1600" b="1" dirty="0" err="1">
                <a:latin typeface="Arial" panose="020B0604020202020204" pitchFamily="34" charset="0"/>
                <a:ea typeface="WenQuanYi Zen Hei Sharp"/>
                <a:cs typeface="Times New Roman" panose="02020603050405020304" pitchFamily="18" charset="0"/>
              </a:rPr>
              <a:t>reflectances</a:t>
            </a:r>
            <a:r>
              <a:rPr lang="en-GB" sz="1600" b="1" dirty="0">
                <a:latin typeface="Arial" panose="020B0604020202020204" pitchFamily="34" charset="0"/>
                <a:ea typeface="WenQuanYi Zen Hei Sharp"/>
                <a:cs typeface="Times New Roman" panose="02020603050405020304" pitchFamily="18" charset="0"/>
              </a:rPr>
              <a:t> are spectrally-resolved at 25 nm for the PAR range, and at variable resolution for the reminder 200 nm - 4 um range.</a:t>
            </a:r>
            <a:r>
              <a:rPr lang="en-GB" sz="1600" dirty="0"/>
              <a:t> </a:t>
            </a:r>
            <a:endParaRPr lang="it-IT" sz="1600" dirty="0"/>
          </a:p>
        </p:txBody>
      </p:sp>
    </p:spTree>
    <p:extLst>
      <p:ext uri="{BB962C8B-B14F-4D97-AF65-F5344CB8AC3E}">
        <p14:creationId xmlns:p14="http://schemas.microsoft.com/office/powerpoint/2010/main" val="25548706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707889" y="102192"/>
            <a:ext cx="747660" cy="379581"/>
          </a:xfrm>
          <a:prstGeom prst="rect">
            <a:avLst/>
          </a:prstGeom>
        </p:spPr>
      </p:pic>
      <p:pic>
        <p:nvPicPr>
          <p:cNvPr id="11" name="Picture 10"/>
          <p:cNvPicPr>
            <a:picLocks noChangeAspect="1"/>
          </p:cNvPicPr>
          <p:nvPr/>
        </p:nvPicPr>
        <p:blipFill rotWithShape="1">
          <a:blip r:embed="rId3"/>
          <a:srcRect r="79749"/>
          <a:stretch/>
        </p:blipFill>
        <p:spPr>
          <a:xfrm>
            <a:off x="8484114" y="58396"/>
            <a:ext cx="659886" cy="408779"/>
          </a:xfrm>
          <a:prstGeom prst="rect">
            <a:avLst/>
          </a:prstGeom>
        </p:spPr>
      </p:pic>
      <p:sp>
        <p:nvSpPr>
          <p:cNvPr id="12" name="Rectangle 11"/>
          <p:cNvSpPr/>
          <p:nvPr/>
        </p:nvSpPr>
        <p:spPr>
          <a:xfrm>
            <a:off x="25400" y="0"/>
            <a:ext cx="7583200" cy="523220"/>
          </a:xfrm>
          <a:prstGeom prst="rect">
            <a:avLst/>
          </a:prstGeom>
        </p:spPr>
        <p:txBody>
          <a:bodyPr wrap="square">
            <a:spAutoFit/>
          </a:bodyPr>
          <a:lstStyle/>
          <a:p>
            <a:r>
              <a:rPr lang="en-US" sz="2800" b="1" dirty="0" smtClean="0">
                <a:cs typeface="Calibri"/>
              </a:rPr>
              <a:t>OASIM MODEL IS COUPLED WITH ERA-INTERIM</a:t>
            </a:r>
            <a:endParaRPr lang="en-US" sz="2800" b="1" dirty="0">
              <a:latin typeface="Calibri"/>
              <a:cs typeface="Calibri"/>
            </a:endParaRPr>
          </a:p>
        </p:txBody>
      </p:sp>
      <p:pic>
        <p:nvPicPr>
          <p:cNvPr id="3" name="Picture 2">
            <a:extLst>
              <a:ext uri="{FF2B5EF4-FFF2-40B4-BE49-F238E27FC236}">
                <a16:creationId xmlns="" xmlns:a16="http://schemas.microsoft.com/office/drawing/2014/main" id="{409A86BB-1F50-914C-994E-26D8A5FE8359}"/>
              </a:ext>
            </a:extLst>
          </p:cNvPr>
          <p:cNvPicPr>
            <a:picLocks noChangeAspect="1"/>
          </p:cNvPicPr>
          <p:nvPr/>
        </p:nvPicPr>
        <p:blipFill>
          <a:blip r:embed="rId4"/>
          <a:stretch>
            <a:fillRect/>
          </a:stretch>
        </p:blipFill>
        <p:spPr>
          <a:xfrm>
            <a:off x="1760165" y="681769"/>
            <a:ext cx="6039906" cy="6112530"/>
          </a:xfrm>
          <a:prstGeom prst="rect">
            <a:avLst/>
          </a:prstGeom>
        </p:spPr>
      </p:pic>
      <p:sp>
        <p:nvSpPr>
          <p:cNvPr id="2" name="TextBox 1">
            <a:extLst>
              <a:ext uri="{FF2B5EF4-FFF2-40B4-BE49-F238E27FC236}">
                <a16:creationId xmlns="" xmlns:a16="http://schemas.microsoft.com/office/drawing/2014/main" id="{7870BDCE-2907-954A-867C-82DD1CB812EF}"/>
              </a:ext>
            </a:extLst>
          </p:cNvPr>
          <p:cNvSpPr txBox="1"/>
          <p:nvPr/>
        </p:nvSpPr>
        <p:spPr>
          <a:xfrm>
            <a:off x="7692711" y="1331843"/>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7" name="TextBox 6">
            <a:extLst>
              <a:ext uri="{FF2B5EF4-FFF2-40B4-BE49-F238E27FC236}">
                <a16:creationId xmlns="" xmlns:a16="http://schemas.microsoft.com/office/drawing/2014/main" id="{A97C0BC4-E8BA-C141-A4ED-94AEFC869E0E}"/>
              </a:ext>
            </a:extLst>
          </p:cNvPr>
          <p:cNvSpPr txBox="1"/>
          <p:nvPr/>
        </p:nvSpPr>
        <p:spPr>
          <a:xfrm>
            <a:off x="7692711" y="1864907"/>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8" name="TextBox 7">
            <a:extLst>
              <a:ext uri="{FF2B5EF4-FFF2-40B4-BE49-F238E27FC236}">
                <a16:creationId xmlns="" xmlns:a16="http://schemas.microsoft.com/office/drawing/2014/main" id="{D647270D-5E7A-2147-9DDB-402C7747A04B}"/>
              </a:ext>
            </a:extLst>
          </p:cNvPr>
          <p:cNvSpPr txBox="1"/>
          <p:nvPr/>
        </p:nvSpPr>
        <p:spPr>
          <a:xfrm>
            <a:off x="7601972" y="5111690"/>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9" name="TextBox 8">
            <a:extLst>
              <a:ext uri="{FF2B5EF4-FFF2-40B4-BE49-F238E27FC236}">
                <a16:creationId xmlns="" xmlns:a16="http://schemas.microsoft.com/office/drawing/2014/main" id="{831F81E0-D1C9-6C45-A886-8ACB14C412E4}"/>
              </a:ext>
            </a:extLst>
          </p:cNvPr>
          <p:cNvSpPr txBox="1"/>
          <p:nvPr/>
        </p:nvSpPr>
        <p:spPr>
          <a:xfrm>
            <a:off x="7595344" y="5405715"/>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13" name="TextBox 12">
            <a:extLst>
              <a:ext uri="{FF2B5EF4-FFF2-40B4-BE49-F238E27FC236}">
                <a16:creationId xmlns="" xmlns:a16="http://schemas.microsoft.com/office/drawing/2014/main" id="{E8C71C29-E86C-9B40-A200-99B7E2F813DE}"/>
              </a:ext>
            </a:extLst>
          </p:cNvPr>
          <p:cNvSpPr txBox="1"/>
          <p:nvPr/>
        </p:nvSpPr>
        <p:spPr>
          <a:xfrm>
            <a:off x="7601972" y="5658685"/>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14" name="TextBox 13">
            <a:extLst>
              <a:ext uri="{FF2B5EF4-FFF2-40B4-BE49-F238E27FC236}">
                <a16:creationId xmlns="" xmlns:a16="http://schemas.microsoft.com/office/drawing/2014/main" id="{09CBD6C7-1770-2A41-83F0-9ACAAE5D7ED4}"/>
              </a:ext>
            </a:extLst>
          </p:cNvPr>
          <p:cNvSpPr txBox="1"/>
          <p:nvPr/>
        </p:nvSpPr>
        <p:spPr>
          <a:xfrm>
            <a:off x="7608600" y="5917101"/>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
        <p:nvSpPr>
          <p:cNvPr id="15" name="TextBox 14">
            <a:extLst>
              <a:ext uri="{FF2B5EF4-FFF2-40B4-BE49-F238E27FC236}">
                <a16:creationId xmlns="" xmlns:a16="http://schemas.microsoft.com/office/drawing/2014/main" id="{CC59842E-98E7-1545-809B-8B033B1A8279}"/>
              </a:ext>
            </a:extLst>
          </p:cNvPr>
          <p:cNvSpPr txBox="1"/>
          <p:nvPr/>
        </p:nvSpPr>
        <p:spPr>
          <a:xfrm>
            <a:off x="7615228" y="6193710"/>
            <a:ext cx="959493" cy="307777"/>
          </a:xfrm>
          <a:prstGeom prst="rect">
            <a:avLst/>
          </a:prstGeom>
          <a:noFill/>
        </p:spPr>
        <p:txBody>
          <a:bodyPr wrap="none" rtlCol="0">
            <a:spAutoFit/>
          </a:bodyPr>
          <a:lstStyle/>
          <a:p>
            <a:r>
              <a:rPr lang="it-IT" sz="1400" b="1" dirty="0">
                <a:solidFill>
                  <a:srgbClr val="00B050"/>
                </a:solidFill>
              </a:rPr>
              <a:t>ECMWF </a:t>
            </a:r>
            <a:r>
              <a:rPr lang="it-IT" sz="1400" b="1" dirty="0">
                <a:solidFill>
                  <a:srgbClr val="00B050"/>
                </a:solidFill>
                <a:sym typeface="Wingdings" pitchFamily="2" charset="2"/>
              </a:rPr>
              <a:t></a:t>
            </a:r>
            <a:endParaRPr lang="it-IT" sz="1400" b="1" dirty="0">
              <a:solidFill>
                <a:srgbClr val="00B050"/>
              </a:solidFill>
            </a:endParaRPr>
          </a:p>
        </p:txBody>
      </p:sp>
    </p:spTree>
    <p:extLst>
      <p:ext uri="{BB962C8B-B14F-4D97-AF65-F5344CB8AC3E}">
        <p14:creationId xmlns:p14="http://schemas.microsoft.com/office/powerpoint/2010/main" val="9967634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707889" y="102192"/>
            <a:ext cx="747660" cy="379581"/>
          </a:xfrm>
          <a:prstGeom prst="rect">
            <a:avLst/>
          </a:prstGeom>
        </p:spPr>
      </p:pic>
      <p:pic>
        <p:nvPicPr>
          <p:cNvPr id="11" name="Picture 10"/>
          <p:cNvPicPr>
            <a:picLocks noChangeAspect="1"/>
          </p:cNvPicPr>
          <p:nvPr/>
        </p:nvPicPr>
        <p:blipFill rotWithShape="1">
          <a:blip r:embed="rId4"/>
          <a:srcRect r="79749"/>
          <a:stretch/>
        </p:blipFill>
        <p:spPr>
          <a:xfrm>
            <a:off x="8484114" y="58396"/>
            <a:ext cx="659886" cy="408779"/>
          </a:xfrm>
          <a:prstGeom prst="rect">
            <a:avLst/>
          </a:prstGeom>
        </p:spPr>
      </p:pic>
      <p:sp>
        <p:nvSpPr>
          <p:cNvPr id="6" name="CasellaDiTesto 5"/>
          <p:cNvSpPr txBox="1"/>
          <p:nvPr/>
        </p:nvSpPr>
        <p:spPr>
          <a:xfrm>
            <a:off x="1" y="-8338"/>
            <a:ext cx="7707888" cy="954107"/>
          </a:xfrm>
          <a:prstGeom prst="rect">
            <a:avLst/>
          </a:prstGeom>
          <a:noFill/>
        </p:spPr>
        <p:txBody>
          <a:bodyPr wrap="square" rtlCol="0">
            <a:spAutoFit/>
          </a:bodyPr>
          <a:lstStyle/>
          <a:p>
            <a:r>
              <a:rPr lang="it-IT" sz="2800" dirty="0"/>
              <a:t>Multi-</a:t>
            </a:r>
            <a:r>
              <a:rPr lang="it-IT" sz="2800" dirty="0" err="1"/>
              <a:t>spectral</a:t>
            </a:r>
            <a:r>
              <a:rPr lang="it-IT" sz="2800" dirty="0"/>
              <a:t> </a:t>
            </a:r>
            <a:r>
              <a:rPr lang="it-IT" sz="2800" dirty="0" err="1"/>
              <a:t>downward</a:t>
            </a:r>
            <a:r>
              <a:rPr lang="it-IT" sz="2800" dirty="0"/>
              <a:t> </a:t>
            </a:r>
            <a:r>
              <a:rPr lang="it-IT" sz="2800" dirty="0" err="1"/>
              <a:t>irradiance</a:t>
            </a:r>
            <a:r>
              <a:rPr lang="it-IT" sz="2800" dirty="0"/>
              <a:t> </a:t>
            </a:r>
            <a:r>
              <a:rPr lang="it-IT" sz="2800" dirty="0"/>
              <a:t> </a:t>
            </a:r>
            <a:r>
              <a:rPr lang="it-IT" sz="2800" dirty="0" smtClean="0"/>
              <a:t>just </a:t>
            </a:r>
            <a:r>
              <a:rPr lang="it-IT" sz="2800" dirty="0" err="1"/>
              <a:t>below</a:t>
            </a:r>
            <a:r>
              <a:rPr lang="it-IT" sz="2800" dirty="0"/>
              <a:t> the </a:t>
            </a:r>
            <a:r>
              <a:rPr lang="it-IT" sz="2800" dirty="0" err="1"/>
              <a:t>sea</a:t>
            </a:r>
            <a:r>
              <a:rPr lang="it-IT" sz="2800" dirty="0"/>
              <a:t> </a:t>
            </a:r>
            <a:r>
              <a:rPr lang="it-IT" sz="2800" dirty="0" err="1" smtClean="0"/>
              <a:t>surface</a:t>
            </a:r>
            <a:r>
              <a:rPr lang="it-IT" sz="2800" dirty="0"/>
              <a:t> </a:t>
            </a:r>
            <a:r>
              <a:rPr lang="it-IT" dirty="0" smtClean="0"/>
              <a:t>2011 </a:t>
            </a:r>
            <a:r>
              <a:rPr lang="it-IT" dirty="0" smtClean="0"/>
              <a:t>BOUSSOLE and OASIM @ </a:t>
            </a:r>
            <a:r>
              <a:rPr lang="it-IT" dirty="0" smtClean="0"/>
              <a:t>15’</a:t>
            </a:r>
            <a:r>
              <a:rPr lang="it-IT" dirty="0" smtClean="0"/>
              <a:t> </a:t>
            </a:r>
            <a:r>
              <a:rPr lang="it-IT" dirty="0" err="1" smtClean="0"/>
              <a:t>frequency</a:t>
            </a:r>
            <a:r>
              <a:rPr lang="it-IT" dirty="0" smtClean="0"/>
              <a:t> </a:t>
            </a:r>
            <a:endParaRPr lang="it-IT" dirty="0"/>
          </a:p>
        </p:txBody>
      </p:sp>
      <p:pic>
        <p:nvPicPr>
          <p:cNvPr id="5" name="Immagine 4" descr="scatter.2011.png"/>
          <p:cNvPicPr>
            <a:picLocks noChangeAspect="1"/>
          </p:cNvPicPr>
          <p:nvPr/>
        </p:nvPicPr>
        <p:blipFill rotWithShape="1">
          <a:blip r:embed="rId5">
            <a:extLst>
              <a:ext uri="{28A0092B-C50C-407E-A947-70E740481C1C}">
                <a14:useLocalDpi xmlns:a14="http://schemas.microsoft.com/office/drawing/2010/main" val="0"/>
              </a:ext>
            </a:extLst>
          </a:blip>
          <a:srcRect t="9304" b="6432"/>
          <a:stretch/>
        </p:blipFill>
        <p:spPr>
          <a:xfrm>
            <a:off x="849889" y="999454"/>
            <a:ext cx="6858000" cy="5778853"/>
          </a:xfrm>
          <a:prstGeom prst="rect">
            <a:avLst/>
          </a:prstGeom>
        </p:spPr>
      </p:pic>
    </p:spTree>
    <p:extLst>
      <p:ext uri="{BB962C8B-B14F-4D97-AF65-F5344CB8AC3E}">
        <p14:creationId xmlns:p14="http://schemas.microsoft.com/office/powerpoint/2010/main" val="23691043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59474" y="302554"/>
            <a:ext cx="1855426" cy="461665"/>
          </a:xfrm>
          <a:prstGeom prst="rect">
            <a:avLst/>
          </a:prstGeom>
        </p:spPr>
        <p:txBody>
          <a:bodyPr wrap="square">
            <a:spAutoFit/>
          </a:bodyPr>
          <a:lstStyle/>
          <a:p>
            <a:r>
              <a:rPr lang="en-GB" sz="2400" b="1" i="1" dirty="0">
                <a:solidFill>
                  <a:schemeClr val="bg1"/>
                </a:solidFill>
                <a:cs typeface="Calibri"/>
              </a:rPr>
              <a:t>MASSIMILI</a:t>
            </a:r>
            <a:endParaRPr lang="en-US" sz="2400" i="1" dirty="0">
              <a:solidFill>
                <a:schemeClr val="bg1"/>
              </a:solidFill>
            </a:endParaRPr>
          </a:p>
        </p:txBody>
      </p:sp>
      <p:sp>
        <p:nvSpPr>
          <p:cNvPr id="11" name="TextBox 10">
            <a:extLst>
              <a:ext uri="{FF2B5EF4-FFF2-40B4-BE49-F238E27FC236}">
                <a16:creationId xmlns="" xmlns:a16="http://schemas.microsoft.com/office/drawing/2014/main" id="{B56A39F0-C144-E943-B568-771AA79D95FE}"/>
              </a:ext>
            </a:extLst>
          </p:cNvPr>
          <p:cNvSpPr txBox="1"/>
          <p:nvPr/>
        </p:nvSpPr>
        <p:spPr>
          <a:xfrm>
            <a:off x="192362" y="102192"/>
            <a:ext cx="8184727" cy="523220"/>
          </a:xfrm>
          <a:prstGeom prst="rect">
            <a:avLst/>
          </a:prstGeom>
        </p:spPr>
        <p:txBody>
          <a:bodyPr wrap="square">
            <a:spAutoFit/>
          </a:bodyPr>
          <a:lstStyle>
            <a:defPPr>
              <a:defRPr lang="en-US"/>
            </a:defPPr>
            <a:lvl1pPr>
              <a:defRPr sz="2800" b="1">
                <a:latin typeface="Calibri"/>
                <a:cs typeface="Calibri"/>
              </a:defRPr>
            </a:lvl1pPr>
          </a:lstStyle>
          <a:p>
            <a:r>
              <a:rPr lang="en-US" dirty="0" smtClean="0"/>
              <a:t>In-water </a:t>
            </a:r>
            <a:r>
              <a:rPr lang="en-US" dirty="0" smtClean="0"/>
              <a:t>BIO</a:t>
            </a:r>
            <a:r>
              <a:rPr lang="en-US" dirty="0"/>
              <a:t>-optical </a:t>
            </a:r>
            <a:r>
              <a:rPr lang="en-US" dirty="0" smtClean="0"/>
              <a:t>models</a:t>
            </a:r>
            <a:endParaRPr lang="en-US" dirty="0"/>
          </a:p>
        </p:txBody>
      </p:sp>
      <p:grpSp>
        <p:nvGrpSpPr>
          <p:cNvPr id="12" name="Gruppo 15">
            <a:extLst>
              <a:ext uri="{FF2B5EF4-FFF2-40B4-BE49-F238E27FC236}">
                <a16:creationId xmlns="" xmlns:a16="http://schemas.microsoft.com/office/drawing/2014/main" id="{DA188EFD-6E84-274D-9CB4-F0267CE150C8}"/>
              </a:ext>
            </a:extLst>
          </p:cNvPr>
          <p:cNvGrpSpPr/>
          <p:nvPr/>
        </p:nvGrpSpPr>
        <p:grpSpPr>
          <a:xfrm>
            <a:off x="4758591" y="6121801"/>
            <a:ext cx="4385409" cy="658368"/>
            <a:chOff x="5447596" y="6121801"/>
            <a:chExt cx="3696404" cy="658368"/>
          </a:xfrm>
        </p:grpSpPr>
        <p:sp>
          <p:nvSpPr>
            <p:cNvPr id="13" name="CasellaDiTesto 21">
              <a:extLst>
                <a:ext uri="{FF2B5EF4-FFF2-40B4-BE49-F238E27FC236}">
                  <a16:creationId xmlns="" xmlns:a16="http://schemas.microsoft.com/office/drawing/2014/main" id="{57A7A9BD-037A-AF48-8FFE-03A5D71A2341}"/>
                </a:ext>
              </a:extLst>
            </p:cNvPr>
            <p:cNvSpPr txBox="1"/>
            <p:nvPr/>
          </p:nvSpPr>
          <p:spPr>
            <a:xfrm>
              <a:off x="6724621" y="6121801"/>
              <a:ext cx="2419379" cy="646331"/>
            </a:xfrm>
            <a:prstGeom prst="rect">
              <a:avLst/>
            </a:prstGeom>
            <a:noFill/>
          </p:spPr>
          <p:txBody>
            <a:bodyPr wrap="square" rtlCol="0">
              <a:spAutoFit/>
            </a:bodyPr>
            <a:lstStyle/>
            <a:p>
              <a:r>
                <a:rPr lang="it-IT" sz="3600" b="1" dirty="0">
                  <a:solidFill>
                    <a:srgbClr val="E0370E"/>
                  </a:solidFill>
                  <a:latin typeface="Comfortaa"/>
                  <a:cs typeface="Comfortaa"/>
                </a:rPr>
                <a:t>BIOPTIMOD</a:t>
              </a:r>
            </a:p>
          </p:txBody>
        </p:sp>
        <p:pic>
          <p:nvPicPr>
            <p:cNvPr id="14" name="Immagine 22" descr="loghimo_bioptimod_ppt.png">
              <a:extLst>
                <a:ext uri="{FF2B5EF4-FFF2-40B4-BE49-F238E27FC236}">
                  <a16:creationId xmlns="" xmlns:a16="http://schemas.microsoft.com/office/drawing/2014/main" id="{C36AD34C-5A9C-B54D-836B-8DD4D2E10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596" y="6121801"/>
              <a:ext cx="1195121" cy="658368"/>
            </a:xfrm>
            <a:prstGeom prst="rect">
              <a:avLst/>
            </a:prstGeom>
          </p:spPr>
        </p:pic>
      </p:grpSp>
      <p:pic>
        <p:nvPicPr>
          <p:cNvPr id="2" name="Immagine 1"/>
          <p:cNvPicPr>
            <a:picLocks noChangeAspect="1"/>
          </p:cNvPicPr>
          <p:nvPr/>
        </p:nvPicPr>
        <p:blipFill>
          <a:blip r:embed="rId4"/>
          <a:stretch>
            <a:fillRect/>
          </a:stretch>
        </p:blipFill>
        <p:spPr>
          <a:xfrm>
            <a:off x="4516764" y="1123200"/>
            <a:ext cx="4167182" cy="1288768"/>
          </a:xfrm>
          <a:prstGeom prst="rect">
            <a:avLst/>
          </a:prstGeom>
        </p:spPr>
      </p:pic>
      <p:pic>
        <p:nvPicPr>
          <p:cNvPr id="3" name="Immagine 2"/>
          <p:cNvPicPr>
            <a:picLocks noChangeAspect="1"/>
          </p:cNvPicPr>
          <p:nvPr/>
        </p:nvPicPr>
        <p:blipFill rotWithShape="1">
          <a:blip r:embed="rId5"/>
          <a:srcRect r="43215"/>
          <a:stretch/>
        </p:blipFill>
        <p:spPr>
          <a:xfrm>
            <a:off x="0" y="764219"/>
            <a:ext cx="4202256" cy="5467881"/>
          </a:xfrm>
          <a:prstGeom prst="rect">
            <a:avLst/>
          </a:prstGeom>
        </p:spPr>
      </p:pic>
      <p:sp>
        <p:nvSpPr>
          <p:cNvPr id="4" name="CasellaDiTesto 3"/>
          <p:cNvSpPr txBox="1"/>
          <p:nvPr/>
        </p:nvSpPr>
        <p:spPr>
          <a:xfrm>
            <a:off x="4539342" y="2566080"/>
            <a:ext cx="3736920" cy="1200329"/>
          </a:xfrm>
          <a:prstGeom prst="rect">
            <a:avLst/>
          </a:prstGeom>
          <a:noFill/>
        </p:spPr>
        <p:txBody>
          <a:bodyPr wrap="none" rtlCol="0">
            <a:spAutoFit/>
          </a:bodyPr>
          <a:lstStyle/>
          <a:p>
            <a:r>
              <a:rPr lang="en-GB" dirty="0" smtClean="0"/>
              <a:t>The three streams considered are</a:t>
            </a:r>
          </a:p>
          <a:p>
            <a:pPr marL="285750" indent="-285750">
              <a:buFont typeface="Arial"/>
              <a:buChar char="•"/>
            </a:pPr>
            <a:r>
              <a:rPr lang="en-GB" dirty="0" smtClean="0"/>
              <a:t>Ed </a:t>
            </a:r>
            <a:r>
              <a:rPr lang="en-GB" dirty="0" smtClean="0">
                <a:sym typeface="Wingdings"/>
              </a:rPr>
              <a:t> downward direct irradiance</a:t>
            </a:r>
          </a:p>
          <a:p>
            <a:pPr marL="285750" indent="-285750">
              <a:buFont typeface="Arial"/>
              <a:buChar char="•"/>
            </a:pPr>
            <a:r>
              <a:rPr lang="en-GB" dirty="0" err="1" smtClean="0">
                <a:sym typeface="Wingdings"/>
              </a:rPr>
              <a:t>Es</a:t>
            </a:r>
            <a:r>
              <a:rPr lang="en-GB" dirty="0" smtClean="0">
                <a:sym typeface="Wingdings"/>
              </a:rPr>
              <a:t>  </a:t>
            </a:r>
            <a:r>
              <a:rPr lang="en-GB" dirty="0" smtClean="0"/>
              <a:t> downward diffuse irradiance</a:t>
            </a:r>
          </a:p>
          <a:p>
            <a:pPr marL="285750" indent="-285750">
              <a:buFont typeface="Arial"/>
              <a:buChar char="•"/>
            </a:pPr>
            <a:r>
              <a:rPr lang="en-GB" dirty="0" err="1" smtClean="0"/>
              <a:t>Eu</a:t>
            </a:r>
            <a:r>
              <a:rPr lang="en-GB" dirty="0" smtClean="0"/>
              <a:t> </a:t>
            </a:r>
            <a:r>
              <a:rPr lang="en-GB" dirty="0" smtClean="0">
                <a:sym typeface="Wingdings"/>
              </a:rPr>
              <a:t> upward diffuse irradiance</a:t>
            </a:r>
            <a:r>
              <a:rPr lang="en-GB" dirty="0" smtClean="0"/>
              <a:t> </a:t>
            </a:r>
            <a:endParaRPr lang="en-GB" dirty="0"/>
          </a:p>
        </p:txBody>
      </p:sp>
      <p:sp>
        <p:nvSpPr>
          <p:cNvPr id="15" name="CasellaDiTesto 14"/>
          <p:cNvSpPr txBox="1"/>
          <p:nvPr/>
        </p:nvSpPr>
        <p:spPr>
          <a:xfrm>
            <a:off x="4696575" y="4118160"/>
            <a:ext cx="3018775" cy="923330"/>
          </a:xfrm>
          <a:prstGeom prst="rect">
            <a:avLst/>
          </a:prstGeom>
          <a:noFill/>
        </p:spPr>
        <p:txBody>
          <a:bodyPr wrap="none" rtlCol="0">
            <a:spAutoFit/>
          </a:bodyPr>
          <a:lstStyle/>
          <a:p>
            <a:r>
              <a:rPr lang="en-GB" dirty="0" smtClean="0"/>
              <a:t>Planar sensors measure </a:t>
            </a:r>
            <a:r>
              <a:rPr lang="en-GB" b="1" dirty="0" err="1" smtClean="0"/>
              <a:t>Ed+Es</a:t>
            </a:r>
            <a:r>
              <a:rPr lang="en-GB" b="1" dirty="0"/>
              <a:t> </a:t>
            </a:r>
            <a:endParaRPr lang="en-GB" b="1" dirty="0" smtClean="0"/>
          </a:p>
          <a:p>
            <a:endParaRPr lang="en-GB" dirty="0"/>
          </a:p>
          <a:p>
            <a:r>
              <a:rPr lang="en-GB" b="1" dirty="0" err="1" smtClean="0"/>
              <a:t>R</a:t>
            </a:r>
            <a:r>
              <a:rPr lang="en-GB" b="1" baseline="-25000" dirty="0" err="1" smtClean="0"/>
              <a:t>rs</a:t>
            </a:r>
            <a:r>
              <a:rPr lang="en-GB" b="1" dirty="0" smtClean="0"/>
              <a:t> = </a:t>
            </a:r>
            <a:r>
              <a:rPr lang="en-GB" b="1" dirty="0" err="1" smtClean="0"/>
              <a:t>Eu</a:t>
            </a:r>
            <a:r>
              <a:rPr lang="en-GB" b="1" dirty="0" smtClean="0"/>
              <a:t>(0-)/(Ed(0-)+</a:t>
            </a:r>
            <a:r>
              <a:rPr lang="en-GB" b="1" dirty="0" err="1" smtClean="0"/>
              <a:t>Es</a:t>
            </a:r>
            <a:r>
              <a:rPr lang="en-GB" b="1" dirty="0" smtClean="0"/>
              <a:t>(0-))/Q</a:t>
            </a:r>
          </a:p>
        </p:txBody>
      </p:sp>
      <p:sp>
        <p:nvSpPr>
          <p:cNvPr id="16" name="TextBox 10">
            <a:extLst>
              <a:ext uri="{FF2B5EF4-FFF2-40B4-BE49-F238E27FC236}">
                <a16:creationId xmlns="" xmlns:a16="http://schemas.microsoft.com/office/drawing/2014/main" id="{B56A39F0-C144-E943-B568-771AA79D95FE}"/>
              </a:ext>
            </a:extLst>
          </p:cNvPr>
          <p:cNvSpPr txBox="1"/>
          <p:nvPr/>
        </p:nvSpPr>
        <p:spPr>
          <a:xfrm>
            <a:off x="4516764" y="516202"/>
            <a:ext cx="3860325" cy="523220"/>
          </a:xfrm>
          <a:prstGeom prst="rect">
            <a:avLst/>
          </a:prstGeom>
        </p:spPr>
        <p:txBody>
          <a:bodyPr wrap="square">
            <a:spAutoFit/>
          </a:bodyPr>
          <a:lstStyle>
            <a:defPPr>
              <a:defRPr lang="en-US"/>
            </a:defPPr>
            <a:lvl1pPr>
              <a:defRPr sz="2800" b="1">
                <a:latin typeface="Calibri"/>
                <a:cs typeface="Calibri"/>
              </a:defRPr>
            </a:lvl1pPr>
          </a:lstStyle>
          <a:p>
            <a:r>
              <a:rPr lang="en-US" dirty="0" smtClean="0"/>
              <a:t>Three-stream </a:t>
            </a:r>
            <a:r>
              <a:rPr lang="en-US" dirty="0" smtClean="0"/>
              <a:t>model</a:t>
            </a:r>
            <a:endParaRPr lang="en-US" dirty="0"/>
          </a:p>
        </p:txBody>
      </p:sp>
      <p:pic>
        <p:nvPicPr>
          <p:cNvPr id="18" name="Picture 4"/>
          <p:cNvPicPr>
            <a:picLocks noChangeAspect="1"/>
          </p:cNvPicPr>
          <p:nvPr/>
        </p:nvPicPr>
        <p:blipFill>
          <a:blip r:embed="rId6"/>
          <a:stretch>
            <a:fillRect/>
          </a:stretch>
        </p:blipFill>
        <p:spPr>
          <a:xfrm>
            <a:off x="7707889" y="102192"/>
            <a:ext cx="747660" cy="379581"/>
          </a:xfrm>
          <a:prstGeom prst="rect">
            <a:avLst/>
          </a:prstGeom>
        </p:spPr>
      </p:pic>
      <p:pic>
        <p:nvPicPr>
          <p:cNvPr id="19" name="Picture 5"/>
          <p:cNvPicPr>
            <a:picLocks noChangeAspect="1"/>
          </p:cNvPicPr>
          <p:nvPr/>
        </p:nvPicPr>
        <p:blipFill rotWithShape="1">
          <a:blip r:embed="rId7"/>
          <a:srcRect r="79749"/>
          <a:stretch/>
        </p:blipFill>
        <p:spPr>
          <a:xfrm>
            <a:off x="8484114" y="58396"/>
            <a:ext cx="659886" cy="408779"/>
          </a:xfrm>
          <a:prstGeom prst="rect">
            <a:avLst/>
          </a:prstGeom>
        </p:spPr>
      </p:pic>
    </p:spTree>
    <p:extLst>
      <p:ext uri="{BB962C8B-B14F-4D97-AF65-F5344CB8AC3E}">
        <p14:creationId xmlns:p14="http://schemas.microsoft.com/office/powerpoint/2010/main" val="30978941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25387</TotalTime>
  <Words>3199</Words>
  <Application>Microsoft Macintosh PowerPoint</Application>
  <PresentationFormat>Presentazione su schermo (4:3)</PresentationFormat>
  <Paragraphs>244</Paragraphs>
  <Slides>19</Slides>
  <Notes>11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ogs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gianpiero cossarini</dc:creator>
  <cp:lastModifiedBy>Paolo Lazzari</cp:lastModifiedBy>
  <cp:revision>404</cp:revision>
  <dcterms:created xsi:type="dcterms:W3CDTF">2016-02-15T16:57:16Z</dcterms:created>
  <dcterms:modified xsi:type="dcterms:W3CDTF">2020-05-06T17:49:42Z</dcterms:modified>
</cp:coreProperties>
</file>