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7" autoAdjust="0"/>
    <p:restoredTop sz="94660"/>
  </p:normalViewPr>
  <p:slideViewPr>
    <p:cSldViewPr snapToGrid="0">
      <p:cViewPr varScale="1">
        <p:scale>
          <a:sx n="79" d="100"/>
          <a:sy n="79" d="100"/>
        </p:scale>
        <p:origin x="4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7E8ACF0-3B4C-437F-9E64-A0F56DDD8573}" type="datetimeFigureOut">
              <a:rPr lang="zh-CN" altLang="en-US" smtClean="0"/>
              <a:t>20/05/04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615982-E6D0-442A-86A4-516D27C1C560}" type="slidenum">
              <a:rPr lang="zh-CN" altLang="en-US" smtClean="0"/>
              <a:t>‹#›</a:t>
            </a:fld>
            <a:endParaRPr lang="zh-CN" altLang="en-US"/>
          </a:p>
        </p:txBody>
      </p:sp>
    </p:spTree>
    <p:extLst>
      <p:ext uri="{BB962C8B-B14F-4D97-AF65-F5344CB8AC3E}">
        <p14:creationId xmlns:p14="http://schemas.microsoft.com/office/powerpoint/2010/main" val="173739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7E8ACF0-3B4C-437F-9E64-A0F56DDD8573}" type="datetimeFigureOut">
              <a:rPr lang="zh-CN" altLang="en-US" smtClean="0"/>
              <a:t>20/05/04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615982-E6D0-442A-86A4-516D27C1C560}" type="slidenum">
              <a:rPr lang="zh-CN" altLang="en-US" smtClean="0"/>
              <a:t>‹#›</a:t>
            </a:fld>
            <a:endParaRPr lang="zh-CN" altLang="en-US"/>
          </a:p>
        </p:txBody>
      </p:sp>
    </p:spTree>
    <p:extLst>
      <p:ext uri="{BB962C8B-B14F-4D97-AF65-F5344CB8AC3E}">
        <p14:creationId xmlns:p14="http://schemas.microsoft.com/office/powerpoint/2010/main" val="67229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7E8ACF0-3B4C-437F-9E64-A0F56DDD8573}" type="datetimeFigureOut">
              <a:rPr lang="zh-CN" altLang="en-US" smtClean="0"/>
              <a:t>20/05/04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615982-E6D0-442A-86A4-516D27C1C560}" type="slidenum">
              <a:rPr lang="zh-CN" altLang="en-US" smtClean="0"/>
              <a:t>‹#›</a:t>
            </a:fld>
            <a:endParaRPr lang="zh-CN" altLang="en-US"/>
          </a:p>
        </p:txBody>
      </p:sp>
    </p:spTree>
    <p:extLst>
      <p:ext uri="{BB962C8B-B14F-4D97-AF65-F5344CB8AC3E}">
        <p14:creationId xmlns:p14="http://schemas.microsoft.com/office/powerpoint/2010/main" val="2527636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7E8ACF0-3B4C-437F-9E64-A0F56DDD8573}" type="datetimeFigureOut">
              <a:rPr lang="zh-CN" altLang="en-US" smtClean="0"/>
              <a:t>20/05/04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615982-E6D0-442A-86A4-516D27C1C560}" type="slidenum">
              <a:rPr lang="zh-CN" altLang="en-US" smtClean="0"/>
              <a:t>‹#›</a:t>
            </a:fld>
            <a:endParaRPr lang="zh-CN" altLang="en-US"/>
          </a:p>
        </p:txBody>
      </p:sp>
    </p:spTree>
    <p:extLst>
      <p:ext uri="{BB962C8B-B14F-4D97-AF65-F5344CB8AC3E}">
        <p14:creationId xmlns:p14="http://schemas.microsoft.com/office/powerpoint/2010/main" val="289680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7E8ACF0-3B4C-437F-9E64-A0F56DDD8573}" type="datetimeFigureOut">
              <a:rPr lang="zh-CN" altLang="en-US" smtClean="0"/>
              <a:t>20/05/04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615982-E6D0-442A-86A4-516D27C1C560}" type="slidenum">
              <a:rPr lang="zh-CN" altLang="en-US" smtClean="0"/>
              <a:t>‹#›</a:t>
            </a:fld>
            <a:endParaRPr lang="zh-CN" altLang="en-US"/>
          </a:p>
        </p:txBody>
      </p:sp>
    </p:spTree>
    <p:extLst>
      <p:ext uri="{BB962C8B-B14F-4D97-AF65-F5344CB8AC3E}">
        <p14:creationId xmlns:p14="http://schemas.microsoft.com/office/powerpoint/2010/main" val="175816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7E8ACF0-3B4C-437F-9E64-A0F56DDD8573}" type="datetimeFigureOut">
              <a:rPr lang="zh-CN" altLang="en-US" smtClean="0"/>
              <a:t>20/05/04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615982-E6D0-442A-86A4-516D27C1C560}" type="slidenum">
              <a:rPr lang="zh-CN" altLang="en-US" smtClean="0"/>
              <a:t>‹#›</a:t>
            </a:fld>
            <a:endParaRPr lang="zh-CN" altLang="en-US"/>
          </a:p>
        </p:txBody>
      </p:sp>
    </p:spTree>
    <p:extLst>
      <p:ext uri="{BB962C8B-B14F-4D97-AF65-F5344CB8AC3E}">
        <p14:creationId xmlns:p14="http://schemas.microsoft.com/office/powerpoint/2010/main" val="121550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7E8ACF0-3B4C-437F-9E64-A0F56DDD8573}" type="datetimeFigureOut">
              <a:rPr lang="zh-CN" altLang="en-US" smtClean="0"/>
              <a:t>20/05/04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F615982-E6D0-442A-86A4-516D27C1C560}" type="slidenum">
              <a:rPr lang="zh-CN" altLang="en-US" smtClean="0"/>
              <a:t>‹#›</a:t>
            </a:fld>
            <a:endParaRPr lang="zh-CN" altLang="en-US"/>
          </a:p>
        </p:txBody>
      </p:sp>
    </p:spTree>
    <p:extLst>
      <p:ext uri="{BB962C8B-B14F-4D97-AF65-F5344CB8AC3E}">
        <p14:creationId xmlns:p14="http://schemas.microsoft.com/office/powerpoint/2010/main" val="225676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7E8ACF0-3B4C-437F-9E64-A0F56DDD8573}" type="datetimeFigureOut">
              <a:rPr lang="zh-CN" altLang="en-US" smtClean="0"/>
              <a:t>20/05/04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F615982-E6D0-442A-86A4-516D27C1C560}" type="slidenum">
              <a:rPr lang="zh-CN" altLang="en-US" smtClean="0"/>
              <a:t>‹#›</a:t>
            </a:fld>
            <a:endParaRPr lang="zh-CN" altLang="en-US"/>
          </a:p>
        </p:txBody>
      </p:sp>
    </p:spTree>
    <p:extLst>
      <p:ext uri="{BB962C8B-B14F-4D97-AF65-F5344CB8AC3E}">
        <p14:creationId xmlns:p14="http://schemas.microsoft.com/office/powerpoint/2010/main" val="150232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E8ACF0-3B4C-437F-9E64-A0F56DDD8573}" type="datetimeFigureOut">
              <a:rPr lang="zh-CN" altLang="en-US" smtClean="0"/>
              <a:t>20/05/04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F615982-E6D0-442A-86A4-516D27C1C560}" type="slidenum">
              <a:rPr lang="zh-CN" altLang="en-US" smtClean="0"/>
              <a:t>‹#›</a:t>
            </a:fld>
            <a:endParaRPr lang="zh-CN" altLang="en-US"/>
          </a:p>
        </p:txBody>
      </p:sp>
    </p:spTree>
    <p:extLst>
      <p:ext uri="{BB962C8B-B14F-4D97-AF65-F5344CB8AC3E}">
        <p14:creationId xmlns:p14="http://schemas.microsoft.com/office/powerpoint/2010/main" val="142586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7E8ACF0-3B4C-437F-9E64-A0F56DDD8573}" type="datetimeFigureOut">
              <a:rPr lang="zh-CN" altLang="en-US" smtClean="0"/>
              <a:t>20/05/04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615982-E6D0-442A-86A4-516D27C1C560}" type="slidenum">
              <a:rPr lang="zh-CN" altLang="en-US" smtClean="0"/>
              <a:t>‹#›</a:t>
            </a:fld>
            <a:endParaRPr lang="zh-CN" altLang="en-US"/>
          </a:p>
        </p:txBody>
      </p:sp>
    </p:spTree>
    <p:extLst>
      <p:ext uri="{BB962C8B-B14F-4D97-AF65-F5344CB8AC3E}">
        <p14:creationId xmlns:p14="http://schemas.microsoft.com/office/powerpoint/2010/main" val="305114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7E8ACF0-3B4C-437F-9E64-A0F56DDD8573}" type="datetimeFigureOut">
              <a:rPr lang="zh-CN" altLang="en-US" smtClean="0"/>
              <a:t>20/05/04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615982-E6D0-442A-86A4-516D27C1C560}" type="slidenum">
              <a:rPr lang="zh-CN" altLang="en-US" smtClean="0"/>
              <a:t>‹#›</a:t>
            </a:fld>
            <a:endParaRPr lang="zh-CN" altLang="en-US"/>
          </a:p>
        </p:txBody>
      </p:sp>
    </p:spTree>
    <p:extLst>
      <p:ext uri="{BB962C8B-B14F-4D97-AF65-F5344CB8AC3E}">
        <p14:creationId xmlns:p14="http://schemas.microsoft.com/office/powerpoint/2010/main" val="252681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8ACF0-3B4C-437F-9E64-A0F56DDD8573}" type="datetimeFigureOut">
              <a:rPr lang="zh-CN" altLang="en-US" smtClean="0"/>
              <a:t>20/05/04</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15982-E6D0-442A-86A4-516D27C1C560}" type="slidenum">
              <a:rPr lang="zh-CN" altLang="en-US" smtClean="0"/>
              <a:t>‹#›</a:t>
            </a:fld>
            <a:endParaRPr lang="zh-CN" altLang="en-US"/>
          </a:p>
        </p:txBody>
      </p:sp>
    </p:spTree>
    <p:extLst>
      <p:ext uri="{BB962C8B-B14F-4D97-AF65-F5344CB8AC3E}">
        <p14:creationId xmlns:p14="http://schemas.microsoft.com/office/powerpoint/2010/main" val="774610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github.com/Yangyonghust/RMEP"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mailto:jingfeng.wang@ce.gatech.edu" TargetMode="External"/><Relationship Id="rId3" Type="http://schemas.openxmlformats.org/officeDocument/2006/relationships/image" Target="../media/image2.png"/><Relationship Id="rId7" Type="http://schemas.openxmlformats.org/officeDocument/2006/relationships/hyperlink" Target="mailto:hsun@hust.edu.cn"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goku@hust.edu.cn"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68188" y="1567324"/>
            <a:ext cx="9992420" cy="2137009"/>
          </a:xfrm>
          <a:ln>
            <a:solidFill>
              <a:schemeClr val="tx1"/>
            </a:solidFill>
          </a:ln>
        </p:spPr>
        <p:txBody>
          <a:bodyPr>
            <a:noAutofit/>
          </a:bodyPr>
          <a:lstStyle/>
          <a:p>
            <a:r>
              <a:rPr lang="en-US" altLang="zh-CN" sz="4000" dirty="0"/>
              <a:t>An R tool for Capturing Dynamics of Actual Evapotranspiration with MEP model and its application in Amazon</a:t>
            </a:r>
            <a:endParaRPr lang="zh-CN" altLang="en-US" sz="4000" dirty="0"/>
          </a:p>
        </p:txBody>
      </p:sp>
      <p:sp>
        <p:nvSpPr>
          <p:cNvPr id="3" name="副标题 2"/>
          <p:cNvSpPr>
            <a:spLocks noGrp="1"/>
          </p:cNvSpPr>
          <p:nvPr>
            <p:ph type="subTitle" idx="1"/>
          </p:nvPr>
        </p:nvSpPr>
        <p:spPr>
          <a:xfrm>
            <a:off x="1353312" y="3939267"/>
            <a:ext cx="9144000" cy="1490372"/>
          </a:xfrm>
        </p:spPr>
        <p:txBody>
          <a:bodyPr>
            <a:normAutofit/>
          </a:bodyPr>
          <a:lstStyle/>
          <a:p>
            <a:r>
              <a:rPr lang="en-US" altLang="zh-CN" dirty="0"/>
              <a:t>Yong </a:t>
            </a:r>
            <a:r>
              <a:rPr lang="en-US" altLang="zh-CN" dirty="0" smtClean="0"/>
              <a:t>Yang</a:t>
            </a:r>
          </a:p>
          <a:p>
            <a:r>
              <a:rPr lang="en-US" altLang="zh-CN" dirty="0" err="1" smtClean="0">
                <a:solidFill>
                  <a:schemeClr val="tx1">
                    <a:lumMod val="65000"/>
                    <a:lumOff val="35000"/>
                  </a:schemeClr>
                </a:solidFill>
              </a:rPr>
              <a:t>Huaiwei</a:t>
            </a:r>
            <a:r>
              <a:rPr lang="en-US" altLang="zh-CN" dirty="0" smtClean="0">
                <a:solidFill>
                  <a:schemeClr val="tx1">
                    <a:lumMod val="65000"/>
                    <a:lumOff val="35000"/>
                  </a:schemeClr>
                </a:solidFill>
              </a:rPr>
              <a:t> Sun, </a:t>
            </a:r>
            <a:r>
              <a:rPr lang="en-US" altLang="zh-CN" dirty="0" err="1">
                <a:solidFill>
                  <a:schemeClr val="tx1">
                    <a:lumMod val="65000"/>
                    <a:lumOff val="35000"/>
                  </a:schemeClr>
                </a:solidFill>
              </a:rPr>
              <a:t>Jingfeng</a:t>
            </a:r>
            <a:r>
              <a:rPr lang="en-US" altLang="zh-CN" dirty="0">
                <a:solidFill>
                  <a:schemeClr val="tx1">
                    <a:lumMod val="65000"/>
                    <a:lumOff val="35000"/>
                  </a:schemeClr>
                </a:solidFill>
              </a:rPr>
              <a:t> Wang</a:t>
            </a:r>
            <a:endParaRPr lang="zh-CN" altLang="en-US" dirty="0">
              <a:solidFill>
                <a:schemeClr val="tx1">
                  <a:lumMod val="65000"/>
                  <a:lumOff val="35000"/>
                </a:schemeClr>
              </a:solidFill>
            </a:endParaRPr>
          </a:p>
        </p:txBody>
      </p:sp>
      <p:pic>
        <p:nvPicPr>
          <p:cNvPr id="6" name="图片 5"/>
          <p:cNvPicPr>
            <a:picLocks noChangeAspect="1"/>
          </p:cNvPicPr>
          <p:nvPr/>
        </p:nvPicPr>
        <p:blipFill>
          <a:blip r:embed="rId2"/>
          <a:stretch>
            <a:fillRect/>
          </a:stretch>
        </p:blipFill>
        <p:spPr>
          <a:xfrm>
            <a:off x="709597" y="133767"/>
            <a:ext cx="3397524" cy="936084"/>
          </a:xfrm>
          <a:prstGeom prst="rect">
            <a:avLst/>
          </a:prstGeom>
        </p:spPr>
      </p:pic>
      <p:pic>
        <p:nvPicPr>
          <p:cNvPr id="8" name="图片 7"/>
          <p:cNvPicPr>
            <a:picLocks noChangeAspect="1"/>
          </p:cNvPicPr>
          <p:nvPr/>
        </p:nvPicPr>
        <p:blipFill>
          <a:blip r:embed="rId3"/>
          <a:stretch>
            <a:fillRect/>
          </a:stretch>
        </p:blipFill>
        <p:spPr>
          <a:xfrm>
            <a:off x="835591" y="5664573"/>
            <a:ext cx="3145536" cy="803284"/>
          </a:xfrm>
          <a:prstGeom prst="rect">
            <a:avLst/>
          </a:prstGeom>
        </p:spPr>
      </p:pic>
      <p:pic>
        <p:nvPicPr>
          <p:cNvPr id="10" name="图片 9"/>
          <p:cNvPicPr>
            <a:picLocks noChangeAspect="1"/>
          </p:cNvPicPr>
          <p:nvPr/>
        </p:nvPicPr>
        <p:blipFill>
          <a:blip r:embed="rId4"/>
          <a:stretch>
            <a:fillRect/>
          </a:stretch>
        </p:blipFill>
        <p:spPr>
          <a:xfrm>
            <a:off x="3950208" y="5864523"/>
            <a:ext cx="1975104" cy="403383"/>
          </a:xfrm>
          <a:prstGeom prst="rect">
            <a:avLst/>
          </a:prstGeom>
        </p:spPr>
      </p:pic>
      <p:pic>
        <p:nvPicPr>
          <p:cNvPr id="12" name="图片 11"/>
          <p:cNvPicPr>
            <a:picLocks noChangeAspect="1"/>
          </p:cNvPicPr>
          <p:nvPr/>
        </p:nvPicPr>
        <p:blipFill>
          <a:blip r:embed="rId5"/>
          <a:stretch>
            <a:fillRect/>
          </a:stretch>
        </p:blipFill>
        <p:spPr>
          <a:xfrm>
            <a:off x="9093941" y="5553619"/>
            <a:ext cx="1866667" cy="714287"/>
          </a:xfrm>
          <a:prstGeom prst="rect">
            <a:avLst/>
          </a:prstGeom>
        </p:spPr>
      </p:pic>
      <p:sp>
        <p:nvSpPr>
          <p:cNvPr id="14" name="文本框 13"/>
          <p:cNvSpPr txBox="1"/>
          <p:nvPr/>
        </p:nvSpPr>
        <p:spPr>
          <a:xfrm>
            <a:off x="6808187" y="443505"/>
            <a:ext cx="4571508" cy="707886"/>
          </a:xfrm>
          <a:prstGeom prst="rect">
            <a:avLst/>
          </a:prstGeom>
          <a:noFill/>
        </p:spPr>
        <p:txBody>
          <a:bodyPr wrap="square" rtlCol="0">
            <a:spAutoFit/>
          </a:bodyPr>
          <a:lstStyle/>
          <a:p>
            <a:r>
              <a:rPr lang="en-US" altLang="zh-CN" sz="2000" dirty="0">
                <a:ln w="0"/>
                <a:solidFill>
                  <a:schemeClr val="accent1"/>
                </a:solidFill>
                <a:effectLst>
                  <a:outerShdw blurRad="38100" dist="25400" dir="5400000" algn="ctr" rotWithShape="0">
                    <a:srgbClr val="6E747A">
                      <a:alpha val="43000"/>
                    </a:srgbClr>
                  </a:outerShdw>
                </a:effectLst>
              </a:rPr>
              <a:t>Amazon forest – </a:t>
            </a:r>
          </a:p>
          <a:p>
            <a:r>
              <a:rPr lang="en-US" altLang="zh-CN" sz="2000" dirty="0">
                <a:ln w="0"/>
                <a:solidFill>
                  <a:schemeClr val="accent1"/>
                </a:solidFill>
                <a:effectLst>
                  <a:outerShdw blurRad="38100" dist="25400" dir="5400000" algn="ctr" rotWithShape="0">
                    <a:srgbClr val="6E747A">
                      <a:alpha val="43000"/>
                    </a:srgbClr>
                  </a:outerShdw>
                </a:effectLst>
              </a:rPr>
              <a:t>a natural laboratory of global significance</a:t>
            </a:r>
            <a:endParaRPr lang="zh-CN" altLang="en-US" sz="2000" dirty="0">
              <a:ln w="0"/>
              <a:solidFill>
                <a:schemeClr val="accent1"/>
              </a:solidFill>
              <a:effectLst>
                <a:outerShdw blurRad="38100" dist="25400" dir="5400000" algn="ctr" rotWithShape="0">
                  <a:srgbClr val="6E747A">
                    <a:alpha val="43000"/>
                  </a:srgbClr>
                </a:outerShdw>
              </a:effectLst>
            </a:endParaRPr>
          </a:p>
        </p:txBody>
      </p:sp>
      <p:sp>
        <p:nvSpPr>
          <p:cNvPr id="16" name="文本框 15"/>
          <p:cNvSpPr txBox="1"/>
          <p:nvPr/>
        </p:nvSpPr>
        <p:spPr>
          <a:xfrm>
            <a:off x="835591" y="1035156"/>
            <a:ext cx="4869108" cy="369332"/>
          </a:xfrm>
          <a:prstGeom prst="rect">
            <a:avLst/>
          </a:prstGeom>
          <a:noFill/>
        </p:spPr>
        <p:txBody>
          <a:bodyPr wrap="square" rtlCol="0">
            <a:spAutoFit/>
          </a:bodyPr>
          <a:lstStyle/>
          <a:p>
            <a:r>
              <a:rPr lang="en-US" altLang="zh-CN" dirty="0" smtClean="0">
                <a:solidFill>
                  <a:schemeClr val="accent5"/>
                </a:solidFill>
              </a:rPr>
              <a:t>School of Hydropower &amp; Information Engineering</a:t>
            </a:r>
            <a:endParaRPr lang="zh-CN" altLang="en-US" dirty="0">
              <a:solidFill>
                <a:schemeClr val="accent5"/>
              </a:solidFill>
            </a:endParaRPr>
          </a:p>
        </p:txBody>
      </p:sp>
    </p:spTree>
    <p:extLst>
      <p:ext uri="{BB962C8B-B14F-4D97-AF65-F5344CB8AC3E}">
        <p14:creationId xmlns:p14="http://schemas.microsoft.com/office/powerpoint/2010/main" val="1965181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279526"/>
            <a:ext cx="10515600" cy="5080934"/>
          </a:xfrm>
        </p:spPr>
        <p:txBody>
          <a:bodyPr>
            <a:normAutofit/>
          </a:bodyPr>
          <a:lstStyle/>
          <a:p>
            <a:r>
              <a:rPr lang="en-US" altLang="zh-CN" sz="2400" dirty="0" smtClean="0">
                <a:solidFill>
                  <a:schemeClr val="accent1">
                    <a:lumMod val="75000"/>
                  </a:schemeClr>
                </a:solidFill>
              </a:rPr>
              <a:t>Objectives:</a:t>
            </a:r>
          </a:p>
          <a:p>
            <a:pPr>
              <a:buFont typeface="Wingdings" panose="05000000000000000000" pitchFamily="2" charset="2"/>
              <a:buChar char="Ø"/>
            </a:pPr>
            <a:r>
              <a:rPr lang="en-US" altLang="zh-CN" sz="2400" dirty="0" smtClean="0"/>
              <a:t>Estimate surface energy budget(latent, sensible and ground heat) of Amazon forest region with MEP model </a:t>
            </a:r>
          </a:p>
          <a:p>
            <a:pPr>
              <a:buFont typeface="Wingdings" panose="05000000000000000000" pitchFamily="2" charset="2"/>
              <a:buChar char="Ø"/>
            </a:pPr>
            <a:r>
              <a:rPr lang="en-US" altLang="zh-CN" sz="2400" dirty="0" smtClean="0"/>
              <a:t>Test the performances of the new R tool</a:t>
            </a:r>
            <a:endParaRPr lang="en-US" altLang="zh-CN" sz="2400" dirty="0"/>
          </a:p>
          <a:p>
            <a:r>
              <a:rPr lang="en-US" altLang="zh-CN" sz="2400" dirty="0" smtClean="0">
                <a:solidFill>
                  <a:schemeClr val="accent1">
                    <a:lumMod val="75000"/>
                  </a:schemeClr>
                </a:solidFill>
              </a:rPr>
              <a:t>Method:</a:t>
            </a:r>
          </a:p>
          <a:p>
            <a:pPr>
              <a:buFont typeface="Wingdings" panose="05000000000000000000" pitchFamily="2" charset="2"/>
              <a:buChar char="Ø"/>
            </a:pPr>
            <a:r>
              <a:rPr lang="en-US" altLang="zh-CN" sz="2000" dirty="0"/>
              <a:t>The maximum-entropy-production (MEP) model </a:t>
            </a:r>
            <a:r>
              <a:rPr lang="en-US" altLang="zh-CN" sz="2000" dirty="0" smtClean="0"/>
              <a:t>solves </a:t>
            </a:r>
            <a:r>
              <a:rPr lang="en-US" altLang="zh-CN" sz="2000" dirty="0"/>
              <a:t>the turbulent sensible heat, latent heat and ground heat as the most probable partitioning of surface net radiation and satisfying the energy budget </a:t>
            </a:r>
            <a:r>
              <a:rPr lang="en-US" altLang="zh-CN" sz="2000" dirty="0" smtClean="0"/>
              <a:t>conservation. </a:t>
            </a:r>
          </a:p>
          <a:p>
            <a:pPr>
              <a:buFont typeface="Wingdings" panose="05000000000000000000" pitchFamily="2" charset="2"/>
              <a:buChar char="Ø"/>
            </a:pPr>
            <a:r>
              <a:rPr lang="en-US" altLang="zh-CN" sz="2000" dirty="0" smtClean="0"/>
              <a:t>The </a:t>
            </a:r>
            <a:r>
              <a:rPr lang="en-US" altLang="zh-CN" sz="2000" dirty="0"/>
              <a:t>MEP model does not require data on temperature and humidity gradient, wind speed and surface roughness and therefore is an inputs parsimonious method, using fewer parameters contrast to the traditional bulk transfer </a:t>
            </a:r>
            <a:r>
              <a:rPr lang="en-US" altLang="zh-CN" sz="2000" dirty="0" smtClean="0"/>
              <a:t>models.</a:t>
            </a:r>
          </a:p>
          <a:p>
            <a:pPr>
              <a:buFont typeface="Wingdings" panose="05000000000000000000" pitchFamily="2" charset="2"/>
              <a:buChar char="Ø"/>
            </a:pPr>
            <a:r>
              <a:rPr lang="en-US" altLang="zh-CN" sz="2000" dirty="0">
                <a:solidFill>
                  <a:schemeClr val="bg2">
                    <a:lumMod val="50000"/>
                  </a:schemeClr>
                </a:solidFill>
              </a:rPr>
              <a:t>References: Wang</a:t>
            </a:r>
            <a:r>
              <a:rPr lang="en-US" altLang="zh-CN" sz="2000" dirty="0" smtClean="0">
                <a:solidFill>
                  <a:schemeClr val="bg2">
                    <a:lumMod val="50000"/>
                  </a:schemeClr>
                </a:solidFill>
              </a:rPr>
              <a:t>, J., and R</a:t>
            </a:r>
            <a:r>
              <a:rPr lang="en-US" altLang="zh-CN" sz="2000" dirty="0">
                <a:solidFill>
                  <a:schemeClr val="bg2">
                    <a:lumMod val="50000"/>
                  </a:schemeClr>
                </a:solidFill>
              </a:rPr>
              <a:t>. L. Bras (2009), A model of surface heat fluxes based on the theory of maximum entropy production, Water </a:t>
            </a:r>
            <a:r>
              <a:rPr lang="en-US" altLang="zh-CN" sz="2000" dirty="0" err="1">
                <a:solidFill>
                  <a:schemeClr val="bg2">
                    <a:lumMod val="50000"/>
                  </a:schemeClr>
                </a:solidFill>
              </a:rPr>
              <a:t>Resour</a:t>
            </a:r>
            <a:r>
              <a:rPr lang="en-US" altLang="zh-CN" sz="2000" dirty="0">
                <a:solidFill>
                  <a:schemeClr val="bg2">
                    <a:lumMod val="50000"/>
                  </a:schemeClr>
                </a:solidFill>
              </a:rPr>
              <a:t>. Res., 45, W11422, doi:10.1029/2009WR007900.</a:t>
            </a:r>
            <a:endParaRPr lang="zh-CN" altLang="zh-CN" sz="2000" dirty="0">
              <a:solidFill>
                <a:schemeClr val="bg2">
                  <a:lumMod val="50000"/>
                </a:schemeClr>
              </a:solidFill>
            </a:endParaRPr>
          </a:p>
          <a:p>
            <a:pPr>
              <a:buFont typeface="Wingdings" panose="05000000000000000000" pitchFamily="2" charset="2"/>
              <a:buChar char="Ø"/>
            </a:pPr>
            <a:endParaRPr lang="en-US" altLang="zh-CN" sz="2000" dirty="0" smtClean="0"/>
          </a:p>
          <a:p>
            <a:pPr>
              <a:buFont typeface="Wingdings" panose="05000000000000000000" pitchFamily="2" charset="2"/>
              <a:buChar char="Ø"/>
            </a:pPr>
            <a:endParaRPr lang="zh-CN" altLang="en-US" sz="2000" dirty="0">
              <a:solidFill>
                <a:schemeClr val="accent1">
                  <a:lumMod val="75000"/>
                </a:schemeClr>
              </a:solidFill>
            </a:endParaRPr>
          </a:p>
        </p:txBody>
      </p:sp>
      <p:pic>
        <p:nvPicPr>
          <p:cNvPr id="5" name="图片 4"/>
          <p:cNvPicPr>
            <a:picLocks noChangeAspect="1"/>
          </p:cNvPicPr>
          <p:nvPr/>
        </p:nvPicPr>
        <p:blipFill>
          <a:blip r:embed="rId2"/>
          <a:stretch>
            <a:fillRect/>
          </a:stretch>
        </p:blipFill>
        <p:spPr>
          <a:xfrm>
            <a:off x="255494" y="83148"/>
            <a:ext cx="2783542" cy="858006"/>
          </a:xfrm>
          <a:prstGeom prst="rect">
            <a:avLst/>
          </a:prstGeom>
        </p:spPr>
      </p:pic>
      <p:pic>
        <p:nvPicPr>
          <p:cNvPr id="6" name="图片 5"/>
          <p:cNvPicPr>
            <a:picLocks noChangeAspect="1"/>
          </p:cNvPicPr>
          <p:nvPr/>
        </p:nvPicPr>
        <p:blipFill>
          <a:blip r:embed="rId3"/>
          <a:stretch>
            <a:fillRect/>
          </a:stretch>
        </p:blipFill>
        <p:spPr>
          <a:xfrm>
            <a:off x="10047427" y="100470"/>
            <a:ext cx="1866667" cy="714287"/>
          </a:xfrm>
          <a:prstGeom prst="rect">
            <a:avLst/>
          </a:prstGeom>
        </p:spPr>
      </p:pic>
      <p:sp>
        <p:nvSpPr>
          <p:cNvPr id="7" name="标题 6"/>
          <p:cNvSpPr>
            <a:spLocks noGrp="1"/>
          </p:cNvSpPr>
          <p:nvPr>
            <p:ph type="title"/>
          </p:nvPr>
        </p:nvSpPr>
        <p:spPr>
          <a:xfrm>
            <a:off x="838200" y="100470"/>
            <a:ext cx="10618694" cy="1052659"/>
          </a:xfrm>
        </p:spPr>
        <p:txBody>
          <a:bodyPr>
            <a:normAutofit/>
          </a:bodyPr>
          <a:lstStyle/>
          <a:p>
            <a:pPr algn="ctr"/>
            <a:r>
              <a:rPr lang="en-US" altLang="zh-CN" sz="4000" dirty="0" smtClean="0">
                <a:latin typeface="Times New Roman" panose="02020603050405020304" pitchFamily="18" charset="0"/>
                <a:cs typeface="Times New Roman" panose="02020603050405020304" pitchFamily="18" charset="0"/>
              </a:rPr>
              <a:t>Objectives and method</a:t>
            </a:r>
            <a:endParaRPr lang="zh-CN"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03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9764" y="1317812"/>
            <a:ext cx="4836459" cy="5136776"/>
          </a:xfrm>
          <a:ln>
            <a:solidFill>
              <a:schemeClr val="tx1"/>
            </a:solidFill>
          </a:ln>
        </p:spPr>
        <p:txBody>
          <a:bodyPr>
            <a:normAutofit/>
          </a:bodyPr>
          <a:lstStyle/>
          <a:p>
            <a:pPr marL="0" indent="0">
              <a:buNone/>
            </a:pPr>
            <a:r>
              <a:rPr lang="en-US" altLang="zh-CN" sz="2400" dirty="0">
                <a:solidFill>
                  <a:schemeClr val="accent1"/>
                </a:solidFill>
              </a:rPr>
              <a:t>Eddy Covariance (EC) FLUXNET data</a:t>
            </a:r>
            <a:endParaRPr lang="zh-CN" altLang="en-US" sz="2400" dirty="0">
              <a:solidFill>
                <a:schemeClr val="accent1"/>
              </a:solidFill>
            </a:endParaRPr>
          </a:p>
        </p:txBody>
      </p:sp>
      <p:pic>
        <p:nvPicPr>
          <p:cNvPr id="4" name="图片 3"/>
          <p:cNvPicPr>
            <a:picLocks noChangeAspect="1"/>
          </p:cNvPicPr>
          <p:nvPr/>
        </p:nvPicPr>
        <p:blipFill>
          <a:blip r:embed="rId2"/>
          <a:stretch>
            <a:fillRect/>
          </a:stretch>
        </p:blipFill>
        <p:spPr>
          <a:xfrm>
            <a:off x="255494" y="83148"/>
            <a:ext cx="2783542" cy="858006"/>
          </a:xfrm>
          <a:prstGeom prst="rect">
            <a:avLst/>
          </a:prstGeom>
        </p:spPr>
      </p:pic>
      <p:pic>
        <p:nvPicPr>
          <p:cNvPr id="5" name="图片 4"/>
          <p:cNvPicPr>
            <a:picLocks noChangeAspect="1"/>
          </p:cNvPicPr>
          <p:nvPr/>
        </p:nvPicPr>
        <p:blipFill>
          <a:blip r:embed="rId3"/>
          <a:stretch>
            <a:fillRect/>
          </a:stretch>
        </p:blipFill>
        <p:spPr>
          <a:xfrm>
            <a:off x="10047427" y="100470"/>
            <a:ext cx="1866667" cy="714287"/>
          </a:xfrm>
          <a:prstGeom prst="rect">
            <a:avLst/>
          </a:prstGeom>
        </p:spPr>
      </p:pic>
      <p:sp>
        <p:nvSpPr>
          <p:cNvPr id="6" name="标题 6"/>
          <p:cNvSpPr txBox="1">
            <a:spLocks/>
          </p:cNvSpPr>
          <p:nvPr/>
        </p:nvSpPr>
        <p:spPr>
          <a:xfrm>
            <a:off x="465177" y="14826"/>
            <a:ext cx="10618694" cy="105265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dirty="0" smtClean="0">
                <a:latin typeface="Times New Roman" panose="02020603050405020304" pitchFamily="18" charset="0"/>
                <a:cs typeface="Times New Roman" panose="02020603050405020304" pitchFamily="18" charset="0"/>
              </a:rPr>
              <a:t>Result in site scale</a:t>
            </a:r>
            <a:endParaRPr lang="zh-CN" altLang="en-US" sz="4000" dirty="0">
              <a:latin typeface="Times New Roman" panose="02020603050405020304" pitchFamily="18" charset="0"/>
              <a:cs typeface="Times New Roman" panose="02020603050405020304" pitchFamily="18" charset="0"/>
            </a:endParaRPr>
          </a:p>
        </p:txBody>
      </p:sp>
      <p:sp>
        <p:nvSpPr>
          <p:cNvPr id="9" name="矩形 8"/>
          <p:cNvSpPr/>
          <p:nvPr/>
        </p:nvSpPr>
        <p:spPr>
          <a:xfrm>
            <a:off x="309406" y="2286282"/>
            <a:ext cx="4498732" cy="369332"/>
          </a:xfrm>
          <a:prstGeom prst="rect">
            <a:avLst/>
          </a:prstGeom>
        </p:spPr>
        <p:txBody>
          <a:bodyPr wrap="none">
            <a:spAutoFit/>
          </a:bodyPr>
          <a:lstStyle/>
          <a:p>
            <a:pPr algn="ctr">
              <a:spcAft>
                <a:spcPts val="0"/>
              </a:spcAft>
            </a:pPr>
            <a:r>
              <a:rPr lang="en-US" altLang="zh-CN" kern="100" dirty="0" smtClean="0">
                <a:latin typeface="Calibri" panose="020F0502020204030204" pitchFamily="34" charset="0"/>
                <a:cs typeface="Times New Roman" panose="02020603050405020304" pitchFamily="18" charset="0"/>
              </a:rPr>
              <a:t>Information about </a:t>
            </a:r>
            <a:r>
              <a:rPr lang="en-US" altLang="zh-CN" kern="100" dirty="0">
                <a:latin typeface="Calibri" panose="020F0502020204030204" pitchFamily="34" charset="0"/>
                <a:cs typeface="Times New Roman" panose="02020603050405020304" pitchFamily="18" charset="0"/>
              </a:rPr>
              <a:t>two </a:t>
            </a:r>
            <a:r>
              <a:rPr lang="en-US" altLang="zh-CN" kern="100" dirty="0" smtClean="0">
                <a:latin typeface="Calibri" panose="020F0502020204030204" pitchFamily="34" charset="0"/>
                <a:cs typeface="Times New Roman" panose="02020603050405020304" pitchFamily="18" charset="0"/>
              </a:rPr>
              <a:t>sites of Amazon forest</a:t>
            </a:r>
            <a:endParaRPr lang="zh-CN" altLang="zh-CN" kern="100" dirty="0">
              <a:latin typeface="Calibri" panose="020F0502020204030204" pitchFamily="34" charset="0"/>
              <a:cs typeface="Times New Roman" panose="0202060305040502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1515738281"/>
              </p:ext>
            </p:extLst>
          </p:nvPr>
        </p:nvGraphicFramePr>
        <p:xfrm>
          <a:off x="465177" y="2833603"/>
          <a:ext cx="4342961" cy="2962080"/>
        </p:xfrm>
        <a:graphic>
          <a:graphicData uri="http://schemas.openxmlformats.org/drawingml/2006/table">
            <a:tbl>
              <a:tblPr firstRow="1" firstCol="1" bandRow="1">
                <a:tableStyleId>{5C22544A-7EE6-4342-B048-85BDC9FD1C3A}</a:tableStyleId>
              </a:tblPr>
              <a:tblGrid>
                <a:gridCol w="749999"/>
                <a:gridCol w="703739"/>
                <a:gridCol w="792858"/>
                <a:gridCol w="744121"/>
                <a:gridCol w="1352244"/>
              </a:tblGrid>
              <a:tr h="987360">
                <a:tc>
                  <a:txBody>
                    <a:bodyPr/>
                    <a:lstStyle/>
                    <a:p>
                      <a:pPr algn="just">
                        <a:spcAft>
                          <a:spcPts val="0"/>
                        </a:spcAft>
                      </a:pPr>
                      <a:r>
                        <a:rPr lang="en-US" sz="1050" kern="100" dirty="0">
                          <a:effectLst/>
                        </a:rPr>
                        <a:t>Site name</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Lat/Lon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Canopy height</a:t>
                      </a:r>
                      <a:endParaRPr lang="zh-CN" sz="1050" kern="100">
                        <a:effectLst/>
                      </a:endParaRPr>
                    </a:p>
                    <a:p>
                      <a:pPr algn="just">
                        <a:spcAft>
                          <a:spcPts val="0"/>
                        </a:spcAft>
                      </a:pPr>
                      <a:r>
                        <a:rPr lang="en-US" sz="1050" kern="100">
                          <a:effectLst/>
                        </a:rPr>
                        <a:t>(m)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Biome type</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Study period</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987360">
                <a:tc>
                  <a:txBody>
                    <a:bodyPr/>
                    <a:lstStyle/>
                    <a:p>
                      <a:pPr algn="just">
                        <a:spcAft>
                          <a:spcPts val="0"/>
                        </a:spcAft>
                      </a:pPr>
                      <a:r>
                        <a:rPr lang="en-US" sz="1050" kern="100">
                          <a:effectLst/>
                        </a:rPr>
                        <a:t>BR-Sa1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2.85S</a:t>
                      </a:r>
                      <a:r>
                        <a:rPr lang="en-US" sz="1050" kern="100" dirty="0" smtClean="0">
                          <a:effectLst/>
                        </a:rPr>
                        <a:t>/</a:t>
                      </a:r>
                    </a:p>
                    <a:p>
                      <a:pPr algn="just">
                        <a:spcAft>
                          <a:spcPts val="0"/>
                        </a:spcAft>
                      </a:pPr>
                      <a:r>
                        <a:rPr lang="en-US" sz="1050" kern="100" dirty="0" smtClean="0">
                          <a:effectLst/>
                        </a:rPr>
                        <a:t>54.97W</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35-40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Tropical rainforest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07/01/2004-</a:t>
                      </a:r>
                      <a:endParaRPr lang="zh-CN" sz="1050" kern="100" dirty="0">
                        <a:effectLst/>
                      </a:endParaRPr>
                    </a:p>
                    <a:p>
                      <a:pPr algn="just">
                        <a:spcAft>
                          <a:spcPts val="0"/>
                        </a:spcAft>
                      </a:pPr>
                      <a:r>
                        <a:rPr lang="en-US" sz="1050" kern="100" dirty="0">
                          <a:effectLst/>
                        </a:rPr>
                        <a:t>07/31/2004</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987360">
                <a:tc>
                  <a:txBody>
                    <a:bodyPr/>
                    <a:lstStyle/>
                    <a:p>
                      <a:pPr algn="just">
                        <a:spcAft>
                          <a:spcPts val="0"/>
                        </a:spcAft>
                      </a:pPr>
                      <a:r>
                        <a:rPr lang="en-US" sz="1050" kern="100">
                          <a:effectLst/>
                        </a:rPr>
                        <a:t>BR-Sa3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3.01S</a:t>
                      </a:r>
                      <a:r>
                        <a:rPr lang="en-US" sz="1050" kern="100" dirty="0" smtClean="0">
                          <a:effectLst/>
                        </a:rPr>
                        <a:t>/</a:t>
                      </a:r>
                    </a:p>
                    <a:p>
                      <a:pPr algn="just">
                        <a:spcAft>
                          <a:spcPts val="0"/>
                        </a:spcAft>
                      </a:pPr>
                      <a:r>
                        <a:rPr lang="en-US" sz="1050" kern="100" dirty="0" smtClean="0">
                          <a:effectLst/>
                        </a:rPr>
                        <a:t>54.58W</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35-40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Selectively logged tropical</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07/01/2000-</a:t>
                      </a:r>
                      <a:endParaRPr lang="zh-CN" sz="1050" kern="100" dirty="0">
                        <a:effectLst/>
                      </a:endParaRPr>
                    </a:p>
                    <a:p>
                      <a:pPr algn="just">
                        <a:spcAft>
                          <a:spcPts val="0"/>
                        </a:spcAft>
                      </a:pPr>
                      <a:r>
                        <a:rPr lang="en-US" sz="1050" kern="100" dirty="0">
                          <a:effectLst/>
                        </a:rPr>
                        <a:t>07/31/2000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bl>
          </a:graphicData>
        </a:graphic>
      </p:graphicFrame>
      <p:sp>
        <p:nvSpPr>
          <p:cNvPr id="12" name="矩形 11"/>
          <p:cNvSpPr/>
          <p:nvPr/>
        </p:nvSpPr>
        <p:spPr>
          <a:xfrm>
            <a:off x="5542934" y="1067485"/>
            <a:ext cx="5787722" cy="1015663"/>
          </a:xfrm>
          <a:prstGeom prst="rect">
            <a:avLst/>
          </a:prstGeom>
          <a:ln>
            <a:solidFill>
              <a:schemeClr val="tx1"/>
            </a:solidFill>
          </a:ln>
        </p:spPr>
        <p:txBody>
          <a:bodyPr wrap="square">
            <a:spAutoFit/>
          </a:bodyPr>
          <a:lstStyle/>
          <a:p>
            <a:r>
              <a:rPr lang="en-US" altLang="zh-CN" sz="2400" dirty="0" smtClean="0">
                <a:solidFill>
                  <a:schemeClr val="accent1"/>
                </a:solidFill>
              </a:rPr>
              <a:t>Model </a:t>
            </a:r>
            <a:r>
              <a:rPr lang="en-US" altLang="zh-CN" sz="2400" dirty="0" smtClean="0">
                <a:solidFill>
                  <a:schemeClr val="accent1"/>
                </a:solidFill>
              </a:rPr>
              <a:t>Performance:</a:t>
            </a:r>
            <a:endParaRPr lang="en-US" altLang="zh-CN" sz="2400" dirty="0">
              <a:solidFill>
                <a:schemeClr val="accent1"/>
              </a:solidFill>
            </a:endParaRPr>
          </a:p>
          <a:p>
            <a:r>
              <a:rPr lang="en-US" altLang="zh-CN" dirty="0" smtClean="0">
                <a:latin typeface="Calibri" panose="020F0502020204030204" pitchFamily="34" charset="0"/>
                <a:cs typeface="Times New Roman" panose="02020603050405020304" pitchFamily="18" charset="0"/>
              </a:rPr>
              <a:t>MEP </a:t>
            </a:r>
            <a:r>
              <a:rPr lang="en-US" altLang="zh-CN" dirty="0">
                <a:latin typeface="Calibri" panose="020F0502020204030204" pitchFamily="34" charset="0"/>
                <a:cs typeface="Times New Roman" panose="02020603050405020304" pitchFamily="18" charset="0"/>
              </a:rPr>
              <a:t>simulated heat fluxes vs. EC </a:t>
            </a:r>
            <a:r>
              <a:rPr lang="en-US" altLang="zh-CN" dirty="0" smtClean="0">
                <a:latin typeface="Calibri" panose="020F0502020204030204" pitchFamily="34" charset="0"/>
                <a:cs typeface="Times New Roman" panose="02020603050405020304" pitchFamily="18" charset="0"/>
              </a:rPr>
              <a:t>observations</a:t>
            </a:r>
          </a:p>
          <a:p>
            <a:r>
              <a:rPr lang="zh-CN" altLang="zh-CN" dirty="0"/>
              <a:t> </a:t>
            </a:r>
            <a:r>
              <a:rPr lang="en-US" altLang="zh-CN" dirty="0">
                <a:solidFill>
                  <a:srgbClr val="FF0000"/>
                </a:solidFill>
              </a:rPr>
              <a:t>high R</a:t>
            </a:r>
            <a:r>
              <a:rPr lang="en-US" altLang="zh-CN" baseline="30000" dirty="0">
                <a:solidFill>
                  <a:srgbClr val="FF0000"/>
                </a:solidFill>
              </a:rPr>
              <a:t>2</a:t>
            </a:r>
            <a:r>
              <a:rPr lang="en-US" altLang="zh-CN" dirty="0">
                <a:solidFill>
                  <a:srgbClr val="FF0000"/>
                </a:solidFill>
              </a:rPr>
              <a:t> but </a:t>
            </a:r>
            <a:r>
              <a:rPr lang="en-US" altLang="zh-CN" dirty="0" smtClean="0">
                <a:solidFill>
                  <a:srgbClr val="FF0000"/>
                </a:solidFill>
              </a:rPr>
              <a:t>relative larger </a:t>
            </a:r>
            <a:r>
              <a:rPr lang="en-US" altLang="zh-CN" dirty="0">
                <a:solidFill>
                  <a:srgbClr val="FF0000"/>
                </a:solidFill>
              </a:rPr>
              <a:t>RMSE at </a:t>
            </a:r>
            <a:r>
              <a:rPr lang="en-US" altLang="zh-CN" dirty="0" smtClean="0">
                <a:solidFill>
                  <a:srgbClr val="FF0000"/>
                </a:solidFill>
              </a:rPr>
              <a:t>half-hourly </a:t>
            </a:r>
            <a:r>
              <a:rPr lang="en-US" altLang="zh-CN" dirty="0">
                <a:solidFill>
                  <a:srgbClr val="FF0000"/>
                </a:solidFill>
              </a:rPr>
              <a:t>scale</a:t>
            </a:r>
            <a:r>
              <a:rPr lang="en-US" altLang="zh-CN" dirty="0" smtClean="0">
                <a:solidFill>
                  <a:srgbClr val="FF0000"/>
                </a:solidFill>
                <a:latin typeface="Calibri" panose="020F0502020204030204" pitchFamily="34" charset="0"/>
                <a:cs typeface="Times New Roman" panose="02020603050405020304" pitchFamily="18" charset="0"/>
              </a:rPr>
              <a:t> </a:t>
            </a:r>
          </a:p>
        </p:txBody>
      </p:sp>
      <p:pic>
        <p:nvPicPr>
          <p:cNvPr id="24" name="图片 23"/>
          <p:cNvPicPr>
            <a:picLocks noChangeAspect="1"/>
          </p:cNvPicPr>
          <p:nvPr/>
        </p:nvPicPr>
        <p:blipFill>
          <a:blip r:embed="rId4"/>
          <a:stretch>
            <a:fillRect/>
          </a:stretch>
        </p:blipFill>
        <p:spPr>
          <a:xfrm>
            <a:off x="5583262" y="2225550"/>
            <a:ext cx="5787722" cy="3789251"/>
          </a:xfrm>
          <a:prstGeom prst="rect">
            <a:avLst/>
          </a:prstGeom>
        </p:spPr>
      </p:pic>
      <p:sp>
        <p:nvSpPr>
          <p:cNvPr id="25" name="矩形 24"/>
          <p:cNvSpPr/>
          <p:nvPr/>
        </p:nvSpPr>
        <p:spPr>
          <a:xfrm>
            <a:off x="6436273" y="6014801"/>
            <a:ext cx="838691" cy="369332"/>
          </a:xfrm>
          <a:prstGeom prst="rect">
            <a:avLst/>
          </a:prstGeom>
        </p:spPr>
        <p:txBody>
          <a:bodyPr wrap="none">
            <a:spAutoFit/>
          </a:bodyPr>
          <a:lstStyle/>
          <a:p>
            <a:r>
              <a:rPr lang="en-US" altLang="zh-CN" dirty="0" smtClean="0">
                <a:latin typeface="Calibri" panose="020F0502020204030204" pitchFamily="34" charset="0"/>
                <a:cs typeface="Times New Roman" panose="02020603050405020304" pitchFamily="18" charset="0"/>
              </a:rPr>
              <a:t>BR-Sa1</a:t>
            </a:r>
            <a:endParaRPr lang="zh-CN" altLang="en-US" dirty="0"/>
          </a:p>
        </p:txBody>
      </p:sp>
      <p:sp>
        <p:nvSpPr>
          <p:cNvPr id="26" name="矩形 25"/>
          <p:cNvSpPr/>
          <p:nvPr/>
        </p:nvSpPr>
        <p:spPr>
          <a:xfrm>
            <a:off x="9356654" y="6014801"/>
            <a:ext cx="838691" cy="369332"/>
          </a:xfrm>
          <a:prstGeom prst="rect">
            <a:avLst/>
          </a:prstGeom>
        </p:spPr>
        <p:txBody>
          <a:bodyPr wrap="none">
            <a:spAutoFit/>
          </a:bodyPr>
          <a:lstStyle/>
          <a:p>
            <a:r>
              <a:rPr lang="en-US" altLang="zh-CN" dirty="0" smtClean="0">
                <a:latin typeface="Calibri" panose="020F0502020204030204" pitchFamily="34" charset="0"/>
                <a:cs typeface="Times New Roman" panose="02020603050405020304" pitchFamily="18" charset="0"/>
              </a:rPr>
              <a:t>BR-Sa3</a:t>
            </a:r>
            <a:endParaRPr lang="zh-CN" altLang="en-US" dirty="0"/>
          </a:p>
        </p:txBody>
      </p:sp>
    </p:spTree>
    <p:extLst>
      <p:ext uri="{BB962C8B-B14F-4D97-AF65-F5344CB8AC3E}">
        <p14:creationId xmlns:p14="http://schemas.microsoft.com/office/powerpoint/2010/main" val="1338682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55494" y="83148"/>
            <a:ext cx="2783542" cy="858006"/>
          </a:xfrm>
          <a:prstGeom prst="rect">
            <a:avLst/>
          </a:prstGeom>
        </p:spPr>
      </p:pic>
      <p:pic>
        <p:nvPicPr>
          <p:cNvPr id="5" name="图片 4"/>
          <p:cNvPicPr>
            <a:picLocks noChangeAspect="1"/>
          </p:cNvPicPr>
          <p:nvPr/>
        </p:nvPicPr>
        <p:blipFill>
          <a:blip r:embed="rId3"/>
          <a:stretch>
            <a:fillRect/>
          </a:stretch>
        </p:blipFill>
        <p:spPr>
          <a:xfrm>
            <a:off x="10047427" y="100470"/>
            <a:ext cx="1866667" cy="714287"/>
          </a:xfrm>
          <a:prstGeom prst="rect">
            <a:avLst/>
          </a:prstGeom>
        </p:spPr>
      </p:pic>
      <p:sp>
        <p:nvSpPr>
          <p:cNvPr id="6" name="标题 6"/>
          <p:cNvSpPr txBox="1">
            <a:spLocks/>
          </p:cNvSpPr>
          <p:nvPr/>
        </p:nvSpPr>
        <p:spPr>
          <a:xfrm>
            <a:off x="465177" y="14826"/>
            <a:ext cx="10618694" cy="105265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dirty="0" smtClean="0">
                <a:latin typeface="Times New Roman" panose="02020603050405020304" pitchFamily="18" charset="0"/>
                <a:cs typeface="Times New Roman" panose="02020603050405020304" pitchFamily="18" charset="0"/>
              </a:rPr>
              <a:t>Result in Amazon region</a:t>
            </a:r>
            <a:endParaRPr lang="zh-CN" altLang="en-US" sz="36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878498" y="1894450"/>
            <a:ext cx="4621885" cy="4524315"/>
          </a:xfrm>
          <a:prstGeom prst="rect">
            <a:avLst/>
          </a:prstGeom>
          <a:noFill/>
          <a:ln>
            <a:solidFill>
              <a:schemeClr val="tx1"/>
            </a:solidFill>
          </a:ln>
        </p:spPr>
        <p:txBody>
          <a:bodyPr wrap="square" rtlCol="0">
            <a:spAutoFit/>
          </a:bodyPr>
          <a:lstStyle/>
          <a:p>
            <a:r>
              <a:rPr lang="en-US" altLang="zh-CN" dirty="0" smtClean="0">
                <a:solidFill>
                  <a:schemeClr val="accent1">
                    <a:lumMod val="75000"/>
                  </a:schemeClr>
                </a:solidFill>
              </a:rPr>
              <a:t>MEP simulated</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en-US" dirty="0"/>
          </a:p>
        </p:txBody>
      </p:sp>
      <p:sp>
        <p:nvSpPr>
          <p:cNvPr id="8" name="文本框 7"/>
          <p:cNvSpPr txBox="1"/>
          <p:nvPr/>
        </p:nvSpPr>
        <p:spPr>
          <a:xfrm>
            <a:off x="6715298" y="1894450"/>
            <a:ext cx="4469848" cy="4524315"/>
          </a:xfrm>
          <a:prstGeom prst="rect">
            <a:avLst/>
          </a:prstGeom>
          <a:noFill/>
          <a:ln>
            <a:solidFill>
              <a:schemeClr val="tx1"/>
            </a:solidFill>
          </a:ln>
        </p:spPr>
        <p:txBody>
          <a:bodyPr wrap="square" rtlCol="0">
            <a:spAutoFit/>
          </a:bodyPr>
          <a:lstStyle/>
          <a:p>
            <a:r>
              <a:rPr lang="en-US" altLang="zh-CN" dirty="0" smtClean="0">
                <a:solidFill>
                  <a:schemeClr val="accent1">
                    <a:lumMod val="75000"/>
                  </a:schemeClr>
                </a:solidFill>
              </a:rPr>
              <a:t>MEP simulated</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en-US" dirty="0"/>
          </a:p>
        </p:txBody>
      </p:sp>
      <p:sp>
        <p:nvSpPr>
          <p:cNvPr id="9" name="左右箭头 8"/>
          <p:cNvSpPr/>
          <p:nvPr/>
        </p:nvSpPr>
        <p:spPr>
          <a:xfrm>
            <a:off x="5618615" y="4258550"/>
            <a:ext cx="906870" cy="260826"/>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863041" y="3882361"/>
            <a:ext cx="524436" cy="369332"/>
          </a:xfrm>
          <a:prstGeom prst="rect">
            <a:avLst/>
          </a:prstGeom>
          <a:noFill/>
        </p:spPr>
        <p:txBody>
          <a:bodyPr wrap="square" rtlCol="0">
            <a:spAutoFit/>
          </a:bodyPr>
          <a:lstStyle/>
          <a:p>
            <a:r>
              <a:rPr lang="en-US" altLang="zh-CN" dirty="0" smtClean="0">
                <a:solidFill>
                  <a:srgbClr val="FF0000"/>
                </a:solidFill>
              </a:rPr>
              <a:t>VS.</a:t>
            </a:r>
            <a:endParaRPr lang="zh-CN" altLang="en-US" dirty="0">
              <a:solidFill>
                <a:srgbClr val="FF0000"/>
              </a:solidFill>
            </a:endParaRPr>
          </a:p>
        </p:txBody>
      </p:sp>
      <p:pic>
        <p:nvPicPr>
          <p:cNvPr id="11" name="图片 10"/>
          <p:cNvPicPr/>
          <p:nvPr/>
        </p:nvPicPr>
        <p:blipFill>
          <a:blip r:embed="rId4"/>
          <a:stretch>
            <a:fillRect/>
          </a:stretch>
        </p:blipFill>
        <p:spPr>
          <a:xfrm>
            <a:off x="960019" y="2239907"/>
            <a:ext cx="4182126" cy="4087946"/>
          </a:xfrm>
          <a:prstGeom prst="rect">
            <a:avLst/>
          </a:prstGeom>
        </p:spPr>
      </p:pic>
      <p:pic>
        <p:nvPicPr>
          <p:cNvPr id="12" name="图片 11"/>
          <p:cNvPicPr/>
          <p:nvPr/>
        </p:nvPicPr>
        <p:blipFill>
          <a:blip r:embed="rId5"/>
          <a:stretch>
            <a:fillRect/>
          </a:stretch>
        </p:blipFill>
        <p:spPr>
          <a:xfrm>
            <a:off x="6846505" y="2239907"/>
            <a:ext cx="4190594" cy="4087946"/>
          </a:xfrm>
          <a:prstGeom prst="rect">
            <a:avLst/>
          </a:prstGeom>
        </p:spPr>
      </p:pic>
      <p:pic>
        <p:nvPicPr>
          <p:cNvPr id="13" name="图片 12"/>
          <p:cNvPicPr/>
          <p:nvPr/>
        </p:nvPicPr>
        <p:blipFill>
          <a:blip r:embed="rId6"/>
          <a:stretch>
            <a:fillRect/>
          </a:stretch>
        </p:blipFill>
        <p:spPr>
          <a:xfrm>
            <a:off x="960019" y="2239907"/>
            <a:ext cx="4182126" cy="4087946"/>
          </a:xfrm>
          <a:prstGeom prst="rect">
            <a:avLst/>
          </a:prstGeom>
        </p:spPr>
      </p:pic>
      <p:pic>
        <p:nvPicPr>
          <p:cNvPr id="14" name="图片 13"/>
          <p:cNvPicPr/>
          <p:nvPr/>
        </p:nvPicPr>
        <p:blipFill>
          <a:blip r:embed="rId7"/>
          <a:stretch>
            <a:fillRect/>
          </a:stretch>
        </p:blipFill>
        <p:spPr>
          <a:xfrm>
            <a:off x="6805346" y="2255201"/>
            <a:ext cx="4272912" cy="4006699"/>
          </a:xfrm>
          <a:prstGeom prst="rect">
            <a:avLst/>
          </a:prstGeom>
        </p:spPr>
      </p:pic>
      <p:pic>
        <p:nvPicPr>
          <p:cNvPr id="15" name="图片 14"/>
          <p:cNvPicPr/>
          <p:nvPr/>
        </p:nvPicPr>
        <p:blipFill>
          <a:blip r:embed="rId8"/>
          <a:stretch>
            <a:fillRect/>
          </a:stretch>
        </p:blipFill>
        <p:spPr>
          <a:xfrm>
            <a:off x="993229" y="2239907"/>
            <a:ext cx="4182126" cy="4023573"/>
          </a:xfrm>
          <a:prstGeom prst="rect">
            <a:avLst/>
          </a:prstGeom>
        </p:spPr>
      </p:pic>
      <p:pic>
        <p:nvPicPr>
          <p:cNvPr id="16" name="图片 15"/>
          <p:cNvPicPr/>
          <p:nvPr/>
        </p:nvPicPr>
        <p:blipFill>
          <a:blip r:embed="rId9"/>
          <a:stretch>
            <a:fillRect/>
          </a:stretch>
        </p:blipFill>
        <p:spPr>
          <a:xfrm>
            <a:off x="6884984" y="2255201"/>
            <a:ext cx="4267298" cy="4052573"/>
          </a:xfrm>
          <a:prstGeom prst="rect">
            <a:avLst/>
          </a:prstGeom>
        </p:spPr>
      </p:pic>
      <p:pic>
        <p:nvPicPr>
          <p:cNvPr id="17" name="图片 16"/>
          <p:cNvPicPr/>
          <p:nvPr/>
        </p:nvPicPr>
        <p:blipFill>
          <a:blip r:embed="rId10"/>
          <a:stretch>
            <a:fillRect/>
          </a:stretch>
        </p:blipFill>
        <p:spPr>
          <a:xfrm>
            <a:off x="997900" y="2246765"/>
            <a:ext cx="4160270" cy="4023573"/>
          </a:xfrm>
          <a:prstGeom prst="rect">
            <a:avLst/>
          </a:prstGeom>
        </p:spPr>
      </p:pic>
      <p:pic>
        <p:nvPicPr>
          <p:cNvPr id="18" name="图片 17"/>
          <p:cNvPicPr/>
          <p:nvPr/>
        </p:nvPicPr>
        <p:blipFill>
          <a:blip r:embed="rId11"/>
          <a:stretch>
            <a:fillRect/>
          </a:stretch>
        </p:blipFill>
        <p:spPr>
          <a:xfrm>
            <a:off x="6822187" y="2260051"/>
            <a:ext cx="4334660" cy="4071273"/>
          </a:xfrm>
          <a:prstGeom prst="rect">
            <a:avLst/>
          </a:prstGeom>
        </p:spPr>
      </p:pic>
      <p:sp>
        <p:nvSpPr>
          <p:cNvPr id="19" name="矩形 18"/>
          <p:cNvSpPr/>
          <p:nvPr/>
        </p:nvSpPr>
        <p:spPr>
          <a:xfrm>
            <a:off x="820009" y="1009476"/>
            <a:ext cx="9227418" cy="646331"/>
          </a:xfrm>
          <a:prstGeom prst="rect">
            <a:avLst/>
          </a:prstGeom>
        </p:spPr>
        <p:txBody>
          <a:bodyPr wrap="square">
            <a:spAutoFit/>
          </a:bodyPr>
          <a:lstStyle/>
          <a:p>
            <a:pPr marL="285750" indent="-285750">
              <a:buFont typeface="Arial" panose="020B0604020202020204" pitchFamily="34" charset="0"/>
              <a:buChar char="•"/>
            </a:pPr>
            <a:r>
              <a:rPr lang="en-US" altLang="zh-CN" sz="2000" dirty="0" smtClean="0">
                <a:solidFill>
                  <a:schemeClr val="accent1">
                    <a:lumMod val="75000"/>
                  </a:schemeClr>
                </a:solidFill>
              </a:rPr>
              <a:t>Using Global Land Data Assimilation System (GLDAS) </a:t>
            </a:r>
            <a:r>
              <a:rPr lang="en-US" altLang="zh-CN" sz="2000" dirty="0" smtClean="0">
                <a:solidFill>
                  <a:schemeClr val="accent1">
                    <a:lumMod val="75000"/>
                  </a:schemeClr>
                </a:solidFill>
              </a:rPr>
              <a:t>data </a:t>
            </a:r>
            <a:r>
              <a:rPr lang="en-US" altLang="zh-CN" sz="2000" dirty="0" smtClean="0">
                <a:solidFill>
                  <a:schemeClr val="accent1">
                    <a:lumMod val="75000"/>
                  </a:schemeClr>
                </a:solidFill>
              </a:rPr>
              <a:t>for validation</a:t>
            </a:r>
          </a:p>
          <a:p>
            <a:pPr>
              <a:buFont typeface="Wingdings" panose="05000000000000000000" pitchFamily="2" charset="2"/>
              <a:buChar char="Ø"/>
            </a:pPr>
            <a:r>
              <a:rPr lang="en-US" altLang="zh-CN" sz="1600" dirty="0" smtClean="0"/>
              <a:t>Noah </a:t>
            </a:r>
            <a:r>
              <a:rPr lang="en-US" altLang="zh-CN" sz="1600" dirty="0"/>
              <a:t>land surface model </a:t>
            </a:r>
            <a:r>
              <a:rPr lang="en-US" altLang="zh-CN" sz="1600" dirty="0" smtClean="0"/>
              <a:t>product (0.25°x 0.25°</a:t>
            </a:r>
            <a:r>
              <a:rPr lang="en-US" altLang="zh-CN" sz="1600" dirty="0"/>
              <a:t>)</a:t>
            </a:r>
            <a:r>
              <a:rPr lang="en-US" altLang="zh-CN" sz="1600" dirty="0" smtClean="0"/>
              <a:t>, </a:t>
            </a:r>
            <a:r>
              <a:rPr lang="en-US" altLang="zh-CN" sz="1600" dirty="0"/>
              <a:t>July 25, 2000,12:00 pm ~ 15:00 pm</a:t>
            </a:r>
            <a:r>
              <a:rPr lang="en-US" altLang="zh-CN" sz="1600" dirty="0" smtClean="0"/>
              <a:t>.</a:t>
            </a:r>
            <a:endParaRPr lang="zh-CN" altLang="en-US" sz="1600" dirty="0"/>
          </a:p>
        </p:txBody>
      </p:sp>
    </p:spTree>
    <p:extLst>
      <p:ext uri="{BB962C8B-B14F-4D97-AF65-F5344CB8AC3E}">
        <p14:creationId xmlns:p14="http://schemas.microsoft.com/office/powerpoint/2010/main" val="85533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ppt_x"/>
                                          </p:val>
                                        </p:tav>
                                        <p:tav tm="100000">
                                          <p:val>
                                            <p:strVal val="#ppt_x"/>
                                          </p:val>
                                        </p:tav>
                                      </p:tavLst>
                                    </p:anim>
                                    <p:anim calcmode="lin" valueType="num">
                                      <p:cBhvr additive="base">
                                        <p:cTn id="6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55494" y="83148"/>
            <a:ext cx="2783542" cy="858006"/>
          </a:xfrm>
          <a:prstGeom prst="rect">
            <a:avLst/>
          </a:prstGeom>
        </p:spPr>
      </p:pic>
      <p:pic>
        <p:nvPicPr>
          <p:cNvPr id="5" name="图片 4"/>
          <p:cNvPicPr>
            <a:picLocks noChangeAspect="1"/>
          </p:cNvPicPr>
          <p:nvPr/>
        </p:nvPicPr>
        <p:blipFill>
          <a:blip r:embed="rId3"/>
          <a:stretch>
            <a:fillRect/>
          </a:stretch>
        </p:blipFill>
        <p:spPr>
          <a:xfrm>
            <a:off x="10047427" y="100470"/>
            <a:ext cx="1866667" cy="714287"/>
          </a:xfrm>
          <a:prstGeom prst="rect">
            <a:avLst/>
          </a:prstGeom>
        </p:spPr>
      </p:pic>
      <p:sp>
        <p:nvSpPr>
          <p:cNvPr id="6" name="标题 6"/>
          <p:cNvSpPr txBox="1">
            <a:spLocks/>
          </p:cNvSpPr>
          <p:nvPr/>
        </p:nvSpPr>
        <p:spPr>
          <a:xfrm>
            <a:off x="465177" y="14826"/>
            <a:ext cx="10618694" cy="105265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dirty="0" smtClean="0">
                <a:latin typeface="Times New Roman" panose="02020603050405020304" pitchFamily="18" charset="0"/>
                <a:cs typeface="Times New Roman" panose="02020603050405020304" pitchFamily="18" charset="0"/>
              </a:rPr>
              <a:t>Result of statistics</a:t>
            </a:r>
            <a:endParaRPr lang="zh-CN" altLang="en-US" sz="40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804111" y="1597651"/>
            <a:ext cx="4588160" cy="4247317"/>
          </a:xfrm>
          <a:prstGeom prst="rect">
            <a:avLst/>
          </a:prstGeom>
          <a:noFill/>
          <a:ln>
            <a:solidFill>
              <a:schemeClr val="tx1"/>
            </a:solidFill>
          </a:ln>
        </p:spPr>
        <p:txBody>
          <a:bodyPr wrap="square" rtlCol="0">
            <a:spAutoFit/>
          </a:bodyPr>
          <a:lstStyle/>
          <a:p>
            <a:r>
              <a:rPr lang="en-US" altLang="zh-CN" dirty="0" smtClean="0"/>
              <a:t>MEP estimated VS. GLDAS data in Amazon</a:t>
            </a:r>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en-US" dirty="0"/>
          </a:p>
        </p:txBody>
      </p:sp>
      <p:graphicFrame>
        <p:nvGraphicFramePr>
          <p:cNvPr id="10" name="表格 9"/>
          <p:cNvGraphicFramePr>
            <a:graphicFrameLocks noGrp="1"/>
          </p:cNvGraphicFramePr>
          <p:nvPr>
            <p:extLst>
              <p:ext uri="{D42A27DB-BD31-4B8C-83A1-F6EECF244321}">
                <p14:modId xmlns:p14="http://schemas.microsoft.com/office/powerpoint/2010/main" val="2800805145"/>
              </p:ext>
            </p:extLst>
          </p:nvPr>
        </p:nvGraphicFramePr>
        <p:xfrm>
          <a:off x="954742" y="2047305"/>
          <a:ext cx="4168587" cy="3546671"/>
        </p:xfrm>
        <a:graphic>
          <a:graphicData uri="http://schemas.openxmlformats.org/drawingml/2006/table">
            <a:tbl>
              <a:tblPr firstRow="1" firstCol="1" bandRow="1">
                <a:tableStyleId>{5C22544A-7EE6-4342-B048-85BDC9FD1C3A}</a:tableStyleId>
              </a:tblPr>
              <a:tblGrid>
                <a:gridCol w="805738"/>
                <a:gridCol w="862233"/>
                <a:gridCol w="862233"/>
                <a:gridCol w="633995"/>
                <a:gridCol w="1004388"/>
              </a:tblGrid>
              <a:tr h="953741">
                <a:tc>
                  <a:txBody>
                    <a:bodyPr/>
                    <a:lstStyle/>
                    <a:p>
                      <a:pPr algn="just">
                        <a:spcAft>
                          <a:spcPts val="0"/>
                        </a:spcAft>
                      </a:pPr>
                      <a:r>
                        <a:rPr lang="en-US" sz="1050" kern="100" dirty="0">
                          <a:effectLst/>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US" sz="1400" kern="100" dirty="0" smtClean="0">
                          <a:effectLst/>
                        </a:rPr>
                        <a:t>H</a:t>
                      </a:r>
                    </a:p>
                    <a:p>
                      <a:pPr marL="0" marR="0" lvl="0" indent="0" algn="just" defTabSz="914377"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lt1"/>
                          </a:solidFill>
                          <a:effectLst/>
                          <a:latin typeface="+mn-lt"/>
                          <a:ea typeface="+mn-ea"/>
                          <a:cs typeface="+mn-cs"/>
                        </a:rPr>
                        <a:t>(W/m</a:t>
                      </a:r>
                      <a:r>
                        <a:rPr lang="en-US" altLang="zh-CN" sz="1050" b="1" kern="1200" baseline="30000" dirty="0" smtClean="0">
                          <a:solidFill>
                            <a:schemeClr val="lt1"/>
                          </a:solidFill>
                          <a:effectLst/>
                          <a:latin typeface="+mn-lt"/>
                          <a:ea typeface="+mn-ea"/>
                          <a:cs typeface="+mn-cs"/>
                        </a:rPr>
                        <a:t>2</a:t>
                      </a:r>
                      <a:r>
                        <a:rPr lang="en-US" altLang="zh-CN" sz="1050" b="1" kern="1200" dirty="0" smtClean="0">
                          <a:solidFill>
                            <a:schemeClr val="lt1"/>
                          </a:solidFill>
                          <a:effectLst/>
                          <a:latin typeface="+mn-lt"/>
                          <a:ea typeface="+mn-ea"/>
                          <a:cs typeface="+mn-cs"/>
                        </a:rPr>
                        <a:t>)</a:t>
                      </a:r>
                      <a:endParaRPr lang="zh-CN" altLang="zh-CN" sz="600" kern="100" dirty="0" smtClean="0">
                        <a:effectLst/>
                        <a:latin typeface="Calibri" panose="020F0502020204030204" pitchFamily="34" charset="0"/>
                        <a:ea typeface="+mn-ea"/>
                        <a:cs typeface="Times New Roman" panose="02020603050405020304" pitchFamily="18" charset="0"/>
                      </a:endParaRPr>
                    </a:p>
                    <a:p>
                      <a:pPr algn="just">
                        <a:spcAft>
                          <a:spcPts val="0"/>
                        </a:spcAft>
                      </a:pPr>
                      <a:endParaRPr lang="en-US" sz="1050" kern="100" dirty="0" smtClean="0">
                        <a:effectLst/>
                      </a:endParaRPr>
                    </a:p>
                  </a:txBody>
                  <a:tcPr marL="68580" marR="68580" marT="0" marB="0"/>
                </a:tc>
                <a:tc>
                  <a:txBody>
                    <a:bodyPr/>
                    <a:lstStyle/>
                    <a:p>
                      <a:pPr algn="just">
                        <a:spcAft>
                          <a:spcPts val="0"/>
                        </a:spcAft>
                      </a:pPr>
                      <a:r>
                        <a:rPr lang="en-US" sz="1400" kern="100" dirty="0" smtClean="0">
                          <a:effectLst/>
                        </a:rPr>
                        <a:t>E</a:t>
                      </a:r>
                    </a:p>
                    <a:p>
                      <a:pPr marL="0" marR="0" lvl="0" indent="0" algn="just" defTabSz="914377"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lt1"/>
                          </a:solidFill>
                          <a:effectLst/>
                          <a:latin typeface="+mn-lt"/>
                          <a:ea typeface="+mn-ea"/>
                          <a:cs typeface="+mn-cs"/>
                        </a:rPr>
                        <a:t>(W/m</a:t>
                      </a:r>
                      <a:r>
                        <a:rPr lang="en-US" altLang="zh-CN" sz="1050" b="1" kern="1200" baseline="30000" dirty="0" smtClean="0">
                          <a:solidFill>
                            <a:schemeClr val="lt1"/>
                          </a:solidFill>
                          <a:effectLst/>
                          <a:latin typeface="+mn-lt"/>
                          <a:ea typeface="+mn-ea"/>
                          <a:cs typeface="+mn-cs"/>
                        </a:rPr>
                        <a:t>2</a:t>
                      </a:r>
                      <a:r>
                        <a:rPr lang="en-US" altLang="zh-CN" sz="1050" b="1" kern="1200" dirty="0" smtClean="0">
                          <a:solidFill>
                            <a:schemeClr val="lt1"/>
                          </a:solidFill>
                          <a:effectLst/>
                          <a:latin typeface="+mn-lt"/>
                          <a:ea typeface="+mn-ea"/>
                          <a:cs typeface="+mn-cs"/>
                        </a:rPr>
                        <a:t>)</a:t>
                      </a:r>
                      <a:endParaRPr lang="zh-CN" altLang="zh-CN" sz="600" kern="100" dirty="0" smtClean="0">
                        <a:effectLst/>
                        <a:latin typeface="Calibri" panose="020F0502020204030204" pitchFamily="34" charset="0"/>
                        <a:ea typeface="+mn-ea"/>
                        <a:cs typeface="Times New Roman" panose="02020603050405020304" pitchFamily="18" charset="0"/>
                      </a:endParaRPr>
                    </a:p>
                    <a:p>
                      <a:pPr algn="just">
                        <a:spcAft>
                          <a:spcPts val="0"/>
                        </a:spcAft>
                      </a:pP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400" kern="100" dirty="0" smtClean="0">
                          <a:effectLst/>
                        </a:rPr>
                        <a:t>G</a:t>
                      </a:r>
                    </a:p>
                    <a:p>
                      <a:pPr marL="0" marR="0" lvl="0" indent="0" algn="just" defTabSz="914377"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lt1"/>
                          </a:solidFill>
                          <a:effectLst/>
                          <a:latin typeface="+mn-lt"/>
                          <a:ea typeface="+mn-ea"/>
                          <a:cs typeface="+mn-cs"/>
                        </a:rPr>
                        <a:t>(W/m</a:t>
                      </a:r>
                      <a:r>
                        <a:rPr lang="en-US" altLang="zh-CN" sz="1050" b="1" kern="1200" baseline="30000" dirty="0" smtClean="0">
                          <a:solidFill>
                            <a:schemeClr val="lt1"/>
                          </a:solidFill>
                          <a:effectLst/>
                          <a:latin typeface="+mn-lt"/>
                          <a:ea typeface="+mn-ea"/>
                          <a:cs typeface="+mn-cs"/>
                        </a:rPr>
                        <a:t>2</a:t>
                      </a:r>
                      <a:r>
                        <a:rPr lang="en-US" altLang="zh-CN" sz="1050" b="1" kern="1200" dirty="0" smtClean="0">
                          <a:solidFill>
                            <a:schemeClr val="lt1"/>
                          </a:solidFill>
                          <a:effectLst/>
                          <a:latin typeface="+mn-lt"/>
                          <a:ea typeface="+mn-ea"/>
                          <a:cs typeface="+mn-cs"/>
                        </a:rPr>
                        <a:t>)</a:t>
                      </a:r>
                      <a:endParaRPr lang="zh-CN" altLang="zh-CN" sz="600" kern="100" dirty="0" smtClean="0">
                        <a:effectLst/>
                        <a:latin typeface="Calibri" panose="020F0502020204030204" pitchFamily="34" charset="0"/>
                        <a:ea typeface="+mn-ea"/>
                        <a:cs typeface="Times New Roman" panose="02020603050405020304" pitchFamily="18" charset="0"/>
                      </a:endParaRPr>
                    </a:p>
                    <a:p>
                      <a:pPr algn="just">
                        <a:spcAft>
                          <a:spcPts val="0"/>
                        </a:spcAft>
                      </a:pP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400" kern="100" dirty="0" smtClean="0">
                          <a:effectLst/>
                        </a:rPr>
                        <a:t>ET</a:t>
                      </a:r>
                    </a:p>
                    <a:p>
                      <a:pPr algn="just">
                        <a:spcAft>
                          <a:spcPts val="0"/>
                        </a:spcAft>
                      </a:pPr>
                      <a:r>
                        <a:rPr lang="en-US" sz="1050" kern="100" dirty="0" smtClean="0">
                          <a:effectLst/>
                        </a:rPr>
                        <a:t>(</a:t>
                      </a:r>
                      <a:r>
                        <a:rPr lang="en-US" sz="1050" kern="100" dirty="0">
                          <a:effectLst/>
                        </a:rPr>
                        <a:t>mm/day)</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864310">
                <a:tc>
                  <a:txBody>
                    <a:bodyPr/>
                    <a:lstStyle/>
                    <a:p>
                      <a:pPr algn="ctr">
                        <a:spcAft>
                          <a:spcPts val="0"/>
                        </a:spcAft>
                      </a:pPr>
                      <a:r>
                        <a:rPr lang="en-US" sz="1400" kern="100" dirty="0">
                          <a:effectLst/>
                        </a:rPr>
                        <a:t>R</a:t>
                      </a:r>
                      <a:r>
                        <a:rPr lang="en-US" sz="1400" kern="100" baseline="30000" dirty="0">
                          <a:effectLst/>
                        </a:rPr>
                        <a:t>2</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0.63</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0.90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0.76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0.90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864310">
                <a:tc>
                  <a:txBody>
                    <a:bodyPr/>
                    <a:lstStyle/>
                    <a:p>
                      <a:pPr algn="ctr">
                        <a:spcAft>
                          <a:spcPts val="0"/>
                        </a:spcAft>
                      </a:pPr>
                      <a:r>
                        <a:rPr lang="en-US" sz="1400" kern="100" dirty="0">
                          <a:effectLst/>
                        </a:rPr>
                        <a:t>RMSE</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8.11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15.56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16.31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0.53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864310">
                <a:tc>
                  <a:txBody>
                    <a:bodyPr/>
                    <a:lstStyle/>
                    <a:p>
                      <a:pPr algn="ctr">
                        <a:spcAft>
                          <a:spcPts val="0"/>
                        </a:spcAft>
                      </a:pPr>
                      <a:r>
                        <a:rPr lang="en-US" sz="1400" kern="100" dirty="0">
                          <a:effectLst/>
                        </a:rPr>
                        <a:t>NSE</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0.50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0.61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-0.05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0.61</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bl>
          </a:graphicData>
        </a:graphic>
      </p:graphicFrame>
      <p:sp>
        <p:nvSpPr>
          <p:cNvPr id="11" name="矩形 10"/>
          <p:cNvSpPr/>
          <p:nvPr/>
        </p:nvSpPr>
        <p:spPr>
          <a:xfrm>
            <a:off x="804112" y="1147807"/>
            <a:ext cx="3807453" cy="369332"/>
          </a:xfrm>
          <a:prstGeom prst="rect">
            <a:avLst/>
          </a:prstGeom>
        </p:spPr>
        <p:txBody>
          <a:bodyPr wrap="none">
            <a:spAutoFit/>
          </a:bodyPr>
          <a:lstStyle/>
          <a:p>
            <a:pPr marL="285750" indent="-285750">
              <a:buFont typeface="Arial" panose="020B0604020202020204" pitchFamily="34" charset="0"/>
              <a:buChar char="•"/>
            </a:pPr>
            <a:r>
              <a:rPr lang="en-US" altLang="zh-CN" dirty="0" smtClean="0"/>
              <a:t>July 25, 2000,12:00 pm ~ 15:00 pm.</a:t>
            </a:r>
            <a:endParaRPr lang="zh-CN" altLang="en-US" dirty="0"/>
          </a:p>
        </p:txBody>
      </p:sp>
      <p:sp>
        <p:nvSpPr>
          <p:cNvPr id="12" name="矩形 11"/>
          <p:cNvSpPr/>
          <p:nvPr/>
        </p:nvSpPr>
        <p:spPr>
          <a:xfrm>
            <a:off x="662475" y="5925480"/>
            <a:ext cx="4871432" cy="523220"/>
          </a:xfrm>
          <a:prstGeom prst="rect">
            <a:avLst/>
          </a:prstGeom>
        </p:spPr>
        <p:txBody>
          <a:bodyPr wrap="square">
            <a:spAutoFit/>
          </a:bodyPr>
          <a:lstStyle/>
          <a:p>
            <a:pPr algn="just">
              <a:spcAft>
                <a:spcPts val="0"/>
              </a:spcAft>
            </a:pPr>
            <a:r>
              <a:rPr lang="en-US" altLang="zh-CN" sz="1400" kern="100" dirty="0" smtClean="0">
                <a:latin typeface="Calibri" panose="020F0502020204030204" pitchFamily="34" charset="0"/>
                <a:cs typeface="Times New Roman" panose="02020603050405020304" pitchFamily="18" charset="0"/>
              </a:rPr>
              <a:t>R</a:t>
            </a:r>
            <a:r>
              <a:rPr lang="en-US" altLang="zh-CN" sz="1400" kern="100" baseline="30000" dirty="0" smtClean="0">
                <a:latin typeface="Calibri" panose="020F0502020204030204" pitchFamily="34" charset="0"/>
                <a:cs typeface="Times New Roman" panose="02020603050405020304" pitchFamily="18" charset="0"/>
              </a:rPr>
              <a:t>2</a:t>
            </a:r>
            <a:r>
              <a:rPr lang="en-US" altLang="zh-CN" sz="1400" kern="100" dirty="0">
                <a:latin typeface="Calibri" panose="020F0502020204030204" pitchFamily="34" charset="0"/>
                <a:cs typeface="Times New Roman" panose="02020603050405020304" pitchFamily="18" charset="0"/>
              </a:rPr>
              <a:t>:</a:t>
            </a:r>
            <a:r>
              <a:rPr lang="en-US" altLang="zh-CN" sz="1400" kern="100" dirty="0" smtClean="0">
                <a:latin typeface="Calibri" panose="020F0502020204030204" pitchFamily="34" charset="0"/>
                <a:cs typeface="Times New Roman" panose="02020603050405020304" pitchFamily="18" charset="0"/>
              </a:rPr>
              <a:t>coefficient of determination, </a:t>
            </a:r>
            <a:r>
              <a:rPr lang="en-US" altLang="zh-CN" sz="1400" kern="100" dirty="0" err="1" smtClean="0">
                <a:latin typeface="Calibri" panose="020F0502020204030204" pitchFamily="34" charset="0"/>
                <a:cs typeface="Times New Roman" panose="02020603050405020304" pitchFamily="18" charset="0"/>
              </a:rPr>
              <a:t>RMSE:Root</a:t>
            </a:r>
            <a:r>
              <a:rPr lang="en-US" altLang="zh-CN" sz="1400" kern="100" dirty="0" smtClean="0">
                <a:latin typeface="Calibri" panose="020F0502020204030204" pitchFamily="34" charset="0"/>
                <a:cs typeface="Times New Roman" panose="02020603050405020304" pitchFamily="18" charset="0"/>
              </a:rPr>
              <a:t> </a:t>
            </a:r>
            <a:r>
              <a:rPr lang="en-US" altLang="zh-CN" sz="1400" kern="100" dirty="0">
                <a:latin typeface="Calibri" panose="020F0502020204030204" pitchFamily="34" charset="0"/>
                <a:cs typeface="Times New Roman" panose="02020603050405020304" pitchFamily="18" charset="0"/>
              </a:rPr>
              <a:t>Mean Squared </a:t>
            </a:r>
            <a:r>
              <a:rPr lang="en-US" altLang="zh-CN" sz="1400" kern="100" dirty="0" smtClean="0">
                <a:latin typeface="Calibri" panose="020F0502020204030204" pitchFamily="34" charset="0"/>
                <a:cs typeface="Times New Roman" panose="02020603050405020304" pitchFamily="18" charset="0"/>
              </a:rPr>
              <a:t>Error,</a:t>
            </a:r>
          </a:p>
          <a:p>
            <a:pPr algn="just">
              <a:spcAft>
                <a:spcPts val="0"/>
              </a:spcAft>
            </a:pPr>
            <a:r>
              <a:rPr lang="en-US" altLang="zh-CN" sz="1400" kern="100" dirty="0" smtClean="0">
                <a:latin typeface="Calibri" panose="020F0502020204030204" pitchFamily="34" charset="0"/>
                <a:cs typeface="Times New Roman" panose="02020603050405020304" pitchFamily="18" charset="0"/>
              </a:rPr>
              <a:t> NSE: Nash-Sutcliffe </a:t>
            </a:r>
            <a:r>
              <a:rPr lang="en-US" altLang="zh-CN" sz="1400" kern="100" dirty="0">
                <a:latin typeface="Calibri" panose="020F0502020204030204" pitchFamily="34" charset="0"/>
                <a:cs typeface="Times New Roman" panose="02020603050405020304" pitchFamily="18" charset="0"/>
              </a:rPr>
              <a:t>efficiency.</a:t>
            </a:r>
            <a:endParaRPr lang="zh-CN" altLang="zh-CN" sz="1400" kern="100" dirty="0">
              <a:latin typeface="Calibri" panose="020F0502020204030204" pitchFamily="34" charset="0"/>
              <a:cs typeface="Times New Roman" panose="02020603050405020304" pitchFamily="18" charset="0"/>
            </a:endParaRPr>
          </a:p>
        </p:txBody>
      </p:sp>
      <p:pic>
        <p:nvPicPr>
          <p:cNvPr id="13" name="图片 12"/>
          <p:cNvPicPr/>
          <p:nvPr/>
        </p:nvPicPr>
        <p:blipFill>
          <a:blip r:embed="rId4"/>
          <a:stretch>
            <a:fillRect/>
          </a:stretch>
        </p:blipFill>
        <p:spPr>
          <a:xfrm>
            <a:off x="6016260" y="1597651"/>
            <a:ext cx="5443108" cy="2678514"/>
          </a:xfrm>
          <a:prstGeom prst="rect">
            <a:avLst/>
          </a:prstGeom>
        </p:spPr>
      </p:pic>
      <p:sp>
        <p:nvSpPr>
          <p:cNvPr id="14" name="矩形 13"/>
          <p:cNvSpPr/>
          <p:nvPr/>
        </p:nvSpPr>
        <p:spPr>
          <a:xfrm>
            <a:off x="6013786" y="1082146"/>
            <a:ext cx="5785815" cy="369332"/>
          </a:xfrm>
          <a:prstGeom prst="rect">
            <a:avLst/>
          </a:prstGeom>
        </p:spPr>
        <p:txBody>
          <a:bodyPr wrap="none">
            <a:spAutoFit/>
          </a:bodyPr>
          <a:lstStyle/>
          <a:p>
            <a:pPr marL="285750" indent="-285750">
              <a:buFont typeface="Arial" panose="020B0604020202020204" pitchFamily="34" charset="0"/>
              <a:buChar char="•"/>
            </a:pPr>
            <a:r>
              <a:rPr lang="en-US" altLang="zh-CN" dirty="0" smtClean="0"/>
              <a:t>Different temporal inputs of GLDAS data in estimating ET</a:t>
            </a:r>
            <a:endParaRPr lang="zh-CN" altLang="en-US" dirty="0"/>
          </a:p>
        </p:txBody>
      </p:sp>
      <p:sp>
        <p:nvSpPr>
          <p:cNvPr id="15" name="矩形 14"/>
          <p:cNvSpPr/>
          <p:nvPr/>
        </p:nvSpPr>
        <p:spPr>
          <a:xfrm>
            <a:off x="6102668" y="4280057"/>
            <a:ext cx="2632672" cy="738664"/>
          </a:xfrm>
          <a:prstGeom prst="rect">
            <a:avLst/>
          </a:prstGeom>
        </p:spPr>
        <p:txBody>
          <a:bodyPr wrap="square">
            <a:spAutoFit/>
          </a:bodyPr>
          <a:lstStyle/>
          <a:p>
            <a:r>
              <a:rPr lang="en-US" altLang="zh-CN" sz="1400" dirty="0" smtClean="0">
                <a:latin typeface="Calibri" panose="020F0502020204030204" pitchFamily="34" charset="0"/>
                <a:cs typeface="Times New Roman" panose="02020603050405020304" pitchFamily="18" charset="0"/>
              </a:rPr>
              <a:t>(</a:t>
            </a:r>
            <a:r>
              <a:rPr lang="en-US" altLang="zh-CN" sz="1400" dirty="0">
                <a:latin typeface="Calibri" panose="020F0502020204030204" pitchFamily="34" charset="0"/>
                <a:cs typeface="Times New Roman" panose="02020603050405020304" pitchFamily="18" charset="0"/>
              </a:rPr>
              <a:t>a) monthly ET aggregated by </a:t>
            </a:r>
            <a:endParaRPr lang="en-US" altLang="zh-CN" sz="1400" dirty="0" smtClean="0">
              <a:latin typeface="Calibri" panose="020F0502020204030204" pitchFamily="34" charset="0"/>
              <a:cs typeface="Times New Roman" panose="02020603050405020304" pitchFamily="18" charset="0"/>
            </a:endParaRPr>
          </a:p>
          <a:p>
            <a:r>
              <a:rPr lang="en-US" altLang="zh-CN" sz="1400" dirty="0" smtClean="0">
                <a:latin typeface="Calibri" panose="020F0502020204030204" pitchFamily="34" charset="0"/>
                <a:cs typeface="Times New Roman" panose="02020603050405020304" pitchFamily="18" charset="0"/>
              </a:rPr>
              <a:t>diurnal </a:t>
            </a:r>
            <a:r>
              <a:rPr lang="en-US" altLang="zh-CN" sz="1400" dirty="0">
                <a:latin typeface="Calibri" panose="020F0502020204030204" pitchFamily="34" charset="0"/>
                <a:cs typeface="Times New Roman" panose="02020603050405020304" pitchFamily="18" charset="0"/>
              </a:rPr>
              <a:t>temporal scale </a:t>
            </a:r>
            <a:endParaRPr lang="en-US" altLang="zh-CN" sz="1400" dirty="0" smtClean="0">
              <a:latin typeface="Calibri" panose="020F0502020204030204" pitchFamily="34" charset="0"/>
              <a:cs typeface="Times New Roman" panose="02020603050405020304" pitchFamily="18" charset="0"/>
            </a:endParaRPr>
          </a:p>
          <a:p>
            <a:r>
              <a:rPr lang="en-US" altLang="zh-CN" sz="1400" dirty="0" smtClean="0">
                <a:latin typeface="Calibri" panose="020F0502020204030204" pitchFamily="34" charset="0"/>
                <a:cs typeface="Times New Roman" panose="02020603050405020304" pitchFamily="18" charset="0"/>
              </a:rPr>
              <a:t>(</a:t>
            </a:r>
            <a:r>
              <a:rPr lang="en-US" altLang="zh-CN" sz="1400" dirty="0">
                <a:latin typeface="Calibri" panose="020F0502020204030204" pitchFamily="34" charset="0"/>
                <a:cs typeface="Times New Roman" panose="02020603050405020304" pitchFamily="18" charset="0"/>
              </a:rPr>
              <a:t>period of 1 July to 31 July 2014),</a:t>
            </a:r>
            <a:endParaRPr lang="zh-CN" altLang="en-US" sz="1400" dirty="0"/>
          </a:p>
        </p:txBody>
      </p:sp>
      <p:sp>
        <p:nvSpPr>
          <p:cNvPr id="16" name="矩形 15"/>
          <p:cNvSpPr/>
          <p:nvPr/>
        </p:nvSpPr>
        <p:spPr>
          <a:xfrm>
            <a:off x="9039137" y="4320397"/>
            <a:ext cx="2417757" cy="738664"/>
          </a:xfrm>
          <a:prstGeom prst="rect">
            <a:avLst/>
          </a:prstGeom>
        </p:spPr>
        <p:txBody>
          <a:bodyPr wrap="square">
            <a:spAutoFit/>
          </a:bodyPr>
          <a:lstStyle/>
          <a:p>
            <a:r>
              <a:rPr lang="en-US" altLang="zh-CN" sz="1400" dirty="0">
                <a:latin typeface="Calibri" panose="020F0502020204030204" pitchFamily="34" charset="0"/>
                <a:cs typeface="Times New Roman" panose="02020603050405020304" pitchFamily="18" charset="0"/>
              </a:rPr>
              <a:t>(b) monthly ET aggregated </a:t>
            </a:r>
            <a:r>
              <a:rPr lang="en-US" altLang="zh-CN" sz="1400" dirty="0" smtClean="0">
                <a:latin typeface="Calibri" panose="020F0502020204030204" pitchFamily="34" charset="0"/>
                <a:cs typeface="Times New Roman" panose="02020603050405020304" pitchFamily="18" charset="0"/>
              </a:rPr>
              <a:t>by</a:t>
            </a:r>
          </a:p>
          <a:p>
            <a:r>
              <a:rPr lang="en-US" altLang="zh-CN" sz="1400" dirty="0" smtClean="0">
                <a:latin typeface="Calibri" panose="020F0502020204030204" pitchFamily="34" charset="0"/>
                <a:cs typeface="Times New Roman" panose="02020603050405020304" pitchFamily="18" charset="0"/>
              </a:rPr>
              <a:t> </a:t>
            </a:r>
            <a:r>
              <a:rPr lang="en-US" altLang="zh-CN" sz="1400" dirty="0">
                <a:latin typeface="Calibri" panose="020F0502020204030204" pitchFamily="34" charset="0"/>
                <a:cs typeface="Times New Roman" panose="02020603050405020304" pitchFamily="18" charset="0"/>
              </a:rPr>
              <a:t>3-hourly temporal </a:t>
            </a:r>
            <a:r>
              <a:rPr lang="en-US" altLang="zh-CN" sz="1400" dirty="0" smtClean="0">
                <a:latin typeface="Calibri" panose="020F0502020204030204" pitchFamily="34" charset="0"/>
                <a:cs typeface="Times New Roman" panose="02020603050405020304" pitchFamily="18" charset="0"/>
              </a:rPr>
              <a:t>scale</a:t>
            </a:r>
          </a:p>
          <a:p>
            <a:r>
              <a:rPr lang="en-US" altLang="zh-CN" sz="1400" dirty="0" smtClean="0">
                <a:latin typeface="Calibri" panose="020F0502020204030204" pitchFamily="34" charset="0"/>
                <a:cs typeface="Times New Roman" panose="02020603050405020304" pitchFamily="18" charset="0"/>
              </a:rPr>
              <a:t> </a:t>
            </a:r>
            <a:r>
              <a:rPr lang="en-US" altLang="zh-CN" sz="1400" dirty="0">
                <a:latin typeface="Calibri" panose="020F0502020204030204" pitchFamily="34" charset="0"/>
                <a:cs typeface="Times New Roman" panose="02020603050405020304" pitchFamily="18" charset="0"/>
              </a:rPr>
              <a:t>(1 July to 31 July 2000)</a:t>
            </a:r>
            <a:endParaRPr lang="zh-CN" altLang="en-US" sz="1400" dirty="0"/>
          </a:p>
        </p:txBody>
      </p:sp>
      <p:sp>
        <p:nvSpPr>
          <p:cNvPr id="17" name="矩形 16"/>
          <p:cNvSpPr/>
          <p:nvPr/>
        </p:nvSpPr>
        <p:spPr>
          <a:xfrm>
            <a:off x="6643953" y="5279149"/>
            <a:ext cx="4525479" cy="646331"/>
          </a:xfrm>
          <a:prstGeom prst="rect">
            <a:avLst/>
          </a:prstGeom>
          <a:ln>
            <a:solidFill>
              <a:schemeClr val="tx1"/>
            </a:solidFill>
            <a:prstDash val="lgDash"/>
          </a:ln>
        </p:spPr>
        <p:txBody>
          <a:bodyPr wrap="square">
            <a:spAutoFit/>
          </a:bodyPr>
          <a:lstStyle/>
          <a:p>
            <a:r>
              <a:rPr lang="en-US" altLang="zh-CN" kern="0" dirty="0" smtClean="0">
                <a:solidFill>
                  <a:schemeClr val="accent1"/>
                </a:solidFill>
                <a:latin typeface="Times New Roman" panose="02020603050405020304" pitchFamily="18" charset="0"/>
                <a:ea typeface="STIX2Text-Regular"/>
              </a:rPr>
              <a:t>3-hourly simulations had a higher accuracy </a:t>
            </a:r>
          </a:p>
          <a:p>
            <a:r>
              <a:rPr lang="en-US" altLang="zh-CN" kern="0" dirty="0" smtClean="0">
                <a:solidFill>
                  <a:schemeClr val="accent1"/>
                </a:solidFill>
                <a:latin typeface="Times New Roman" panose="02020603050405020304" pitchFamily="18" charset="0"/>
                <a:ea typeface="STIX2Text-Regular"/>
              </a:rPr>
              <a:t>and smaller bias than daily simulations</a:t>
            </a:r>
            <a:endParaRPr lang="zh-CN" altLang="en-US" dirty="0">
              <a:solidFill>
                <a:schemeClr val="accent1"/>
              </a:solidFill>
            </a:endParaRPr>
          </a:p>
        </p:txBody>
      </p:sp>
    </p:spTree>
    <p:extLst>
      <p:ext uri="{BB962C8B-B14F-4D97-AF65-F5344CB8AC3E}">
        <p14:creationId xmlns:p14="http://schemas.microsoft.com/office/powerpoint/2010/main" val="2858755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65177" y="200148"/>
            <a:ext cx="2783542" cy="858006"/>
          </a:xfrm>
          <a:prstGeom prst="rect">
            <a:avLst/>
          </a:prstGeom>
        </p:spPr>
      </p:pic>
      <p:pic>
        <p:nvPicPr>
          <p:cNvPr id="5" name="图片 4"/>
          <p:cNvPicPr>
            <a:picLocks noChangeAspect="1"/>
          </p:cNvPicPr>
          <p:nvPr/>
        </p:nvPicPr>
        <p:blipFill>
          <a:blip r:embed="rId3"/>
          <a:stretch>
            <a:fillRect/>
          </a:stretch>
        </p:blipFill>
        <p:spPr>
          <a:xfrm>
            <a:off x="9662948" y="170953"/>
            <a:ext cx="1866667" cy="714287"/>
          </a:xfrm>
          <a:prstGeom prst="rect">
            <a:avLst/>
          </a:prstGeom>
        </p:spPr>
      </p:pic>
      <p:sp>
        <p:nvSpPr>
          <p:cNvPr id="6" name="标题 6"/>
          <p:cNvSpPr txBox="1">
            <a:spLocks/>
          </p:cNvSpPr>
          <p:nvPr/>
        </p:nvSpPr>
        <p:spPr>
          <a:xfrm>
            <a:off x="465177" y="170953"/>
            <a:ext cx="10618694" cy="105265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dirty="0" smtClean="0">
                <a:latin typeface="Times New Roman" panose="02020603050405020304" pitchFamily="18" charset="0"/>
                <a:cs typeface="Times New Roman" panose="02020603050405020304" pitchFamily="18" charset="0"/>
              </a:rPr>
              <a:t>Conclusions</a:t>
            </a:r>
            <a:endParaRPr lang="zh-CN" altLang="en-US" sz="40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1479176" y="1506071"/>
            <a:ext cx="9117106" cy="3170099"/>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2000" dirty="0" smtClean="0"/>
              <a:t>Energy imbalance (about 20%) issue of energy </a:t>
            </a:r>
            <a:r>
              <a:rPr lang="en-US" altLang="zh-CN" sz="2000" dirty="0" smtClean="0"/>
              <a:t>budget(H+E+LE=Rn</a:t>
            </a:r>
            <a:r>
              <a:rPr lang="en-US" altLang="zh-CN" sz="2000" dirty="0" smtClean="0"/>
              <a:t>) explains estimation </a:t>
            </a:r>
            <a:r>
              <a:rPr lang="en-US" altLang="zh-CN" sz="2000" dirty="0" smtClean="0"/>
              <a:t>errors </a:t>
            </a:r>
            <a:r>
              <a:rPr lang="en-US" altLang="zh-CN" sz="2000" dirty="0" smtClean="0"/>
              <a:t>in Amazon forest using EC </a:t>
            </a:r>
            <a:r>
              <a:rPr lang="en-US" altLang="zh-CN" sz="2000" dirty="0" smtClean="0"/>
              <a:t>data.</a:t>
            </a:r>
            <a:endParaRPr lang="en-US" altLang="zh-CN" sz="2000" dirty="0" smtClean="0"/>
          </a:p>
          <a:p>
            <a:pPr marL="342900" indent="-342900" algn="just">
              <a:buAutoNum type="arabicParenBoth"/>
            </a:pPr>
            <a:endParaRPr lang="en-US" altLang="zh-CN" sz="2000" dirty="0" smtClean="0"/>
          </a:p>
          <a:p>
            <a:pPr marL="285750" indent="-285750" algn="just">
              <a:buFont typeface="Wingdings" panose="05000000000000000000" pitchFamily="2" charset="2"/>
              <a:buChar char="Ø"/>
            </a:pPr>
            <a:r>
              <a:rPr lang="en-US" altLang="zh-CN" sz="2000" dirty="0"/>
              <a:t>The MEP model shows a high </a:t>
            </a:r>
            <a:r>
              <a:rPr lang="en-US" altLang="zh-CN" sz="2000" dirty="0" smtClean="0"/>
              <a:t>performance </a:t>
            </a:r>
            <a:r>
              <a:rPr lang="en-US" altLang="zh-CN" sz="2000" dirty="0"/>
              <a:t>in simulating </a:t>
            </a:r>
            <a:r>
              <a:rPr lang="en-US" altLang="zh-CN" sz="2000" dirty="0" smtClean="0"/>
              <a:t>heat fluxes and ET in </a:t>
            </a:r>
            <a:r>
              <a:rPr lang="en-US" altLang="zh-CN" sz="2000" dirty="0" smtClean="0"/>
              <a:t>Amazon region using </a:t>
            </a:r>
            <a:r>
              <a:rPr lang="en-US" altLang="zh-CN" sz="2000" dirty="0"/>
              <a:t>3-hourly temporal </a:t>
            </a:r>
            <a:r>
              <a:rPr lang="en-US" altLang="zh-CN" sz="2000" dirty="0" smtClean="0"/>
              <a:t>input of GLDAS data, </a:t>
            </a:r>
            <a:r>
              <a:rPr lang="en-US" altLang="zh-CN" sz="2000" dirty="0" smtClean="0"/>
              <a:t>and outperforms that of daily </a:t>
            </a:r>
            <a:r>
              <a:rPr lang="en-US" altLang="zh-CN" sz="2000" dirty="0" smtClean="0"/>
              <a:t>data</a:t>
            </a:r>
            <a:r>
              <a:rPr lang="en-US" altLang="zh-CN" sz="2000" dirty="0" smtClean="0"/>
              <a:t>.</a:t>
            </a:r>
            <a:endParaRPr lang="en-US" altLang="zh-CN" sz="2000" dirty="0"/>
          </a:p>
          <a:p>
            <a:pPr marL="342900" indent="-342900" algn="just">
              <a:buAutoNum type="arabicParenBoth"/>
            </a:pPr>
            <a:endParaRPr lang="en-US" altLang="zh-CN" sz="2000" dirty="0" smtClean="0"/>
          </a:p>
          <a:p>
            <a:pPr marL="285750" indent="-285750" algn="just">
              <a:buFont typeface="Wingdings" panose="05000000000000000000" pitchFamily="2" charset="2"/>
              <a:buChar char="Ø"/>
            </a:pPr>
            <a:r>
              <a:rPr lang="en-US" altLang="zh-CN" sz="2000" dirty="0" smtClean="0"/>
              <a:t>MEP model only need 3 </a:t>
            </a:r>
            <a:r>
              <a:rPr lang="en-US" altLang="zh-CN" sz="2000" dirty="0" smtClean="0"/>
              <a:t>inputs(Rn</a:t>
            </a:r>
            <a:r>
              <a:rPr lang="en-US" altLang="zh-CN" sz="2000" dirty="0" smtClean="0"/>
              <a:t>, </a:t>
            </a:r>
            <a:r>
              <a:rPr lang="en-US" altLang="zh-CN" sz="2000" dirty="0" err="1" smtClean="0"/>
              <a:t>qs</a:t>
            </a:r>
            <a:r>
              <a:rPr lang="en-US" altLang="zh-CN" sz="2000" dirty="0" smtClean="0"/>
              <a:t>, </a:t>
            </a:r>
            <a:r>
              <a:rPr lang="en-US" altLang="zh-CN" sz="2000" dirty="0" err="1" smtClean="0"/>
              <a:t>Ts</a:t>
            </a:r>
            <a:r>
              <a:rPr lang="en-US" altLang="zh-CN" sz="2000" dirty="0" smtClean="0"/>
              <a:t>) and can be implemented conveniently by our R tool.</a:t>
            </a:r>
          </a:p>
          <a:p>
            <a:pPr marL="342900" indent="-342900">
              <a:buAutoNum type="arabicParenBoth"/>
            </a:pPr>
            <a:endParaRPr lang="zh-CN" altLang="en-US" sz="2000" dirty="0"/>
          </a:p>
        </p:txBody>
      </p:sp>
      <p:sp>
        <p:nvSpPr>
          <p:cNvPr id="8" name="文本框 7"/>
          <p:cNvSpPr txBox="1"/>
          <p:nvPr/>
        </p:nvSpPr>
        <p:spPr>
          <a:xfrm>
            <a:off x="1563220" y="4504765"/>
            <a:ext cx="8949017" cy="1477328"/>
          </a:xfrm>
          <a:prstGeom prst="rect">
            <a:avLst/>
          </a:prstGeom>
          <a:noFill/>
          <a:ln>
            <a:solidFill>
              <a:schemeClr val="tx1"/>
            </a:solidFill>
          </a:ln>
        </p:spPr>
        <p:txBody>
          <a:bodyPr wrap="square" rtlCol="0">
            <a:spAutoFit/>
          </a:bodyPr>
          <a:lstStyle/>
          <a:p>
            <a:r>
              <a:rPr lang="en-US" altLang="zh-CN" dirty="0" smtClean="0"/>
              <a:t>The R tool named “RMEP”,</a:t>
            </a:r>
            <a:r>
              <a:rPr lang="en-US" altLang="zh-CN" dirty="0"/>
              <a:t> </a:t>
            </a:r>
            <a:r>
              <a:rPr lang="en-US" altLang="zh-CN" dirty="0" smtClean="0"/>
              <a:t>developed by our team and be available in R platform using the </a:t>
            </a:r>
            <a:r>
              <a:rPr lang="en-US" altLang="zh-CN" dirty="0" smtClean="0"/>
              <a:t>following </a:t>
            </a:r>
            <a:r>
              <a:rPr lang="en-US" altLang="zh-CN" dirty="0" smtClean="0"/>
              <a:t>code:</a:t>
            </a:r>
          </a:p>
          <a:p>
            <a:r>
              <a:rPr lang="en-US" altLang="zh-CN" dirty="0" smtClean="0"/>
              <a:t> </a:t>
            </a:r>
            <a:r>
              <a:rPr lang="en-US" altLang="zh-CN" dirty="0" err="1" smtClean="0">
                <a:solidFill>
                  <a:srgbClr val="930F80"/>
                </a:solidFill>
                <a:latin typeface="Lucida Console" panose="020B0609040504020204" pitchFamily="49" charset="0"/>
                <a:cs typeface="宋体" panose="02010600030101010101" pitchFamily="2" charset="-122"/>
              </a:rPr>
              <a:t>install_github</a:t>
            </a:r>
            <a:r>
              <a:rPr lang="en-US" altLang="zh-CN" dirty="0" smtClean="0">
                <a:solidFill>
                  <a:srgbClr val="930F80"/>
                </a:solidFill>
                <a:latin typeface="Lucida Console" panose="020B0609040504020204" pitchFamily="49" charset="0"/>
                <a:cs typeface="宋体" panose="02010600030101010101" pitchFamily="2" charset="-122"/>
              </a:rPr>
              <a:t>("</a:t>
            </a:r>
            <a:r>
              <a:rPr lang="en-US" altLang="zh-CN" dirty="0" err="1" smtClean="0">
                <a:solidFill>
                  <a:srgbClr val="930F80"/>
                </a:solidFill>
                <a:latin typeface="Lucida Console" panose="020B0609040504020204" pitchFamily="49" charset="0"/>
                <a:cs typeface="宋体" panose="02010600030101010101" pitchFamily="2" charset="-122"/>
              </a:rPr>
              <a:t>Yangyonghust</a:t>
            </a:r>
            <a:r>
              <a:rPr lang="en-US" altLang="zh-CN" dirty="0" smtClean="0">
                <a:solidFill>
                  <a:srgbClr val="930F80"/>
                </a:solidFill>
                <a:latin typeface="Lucida Console" panose="020B0609040504020204" pitchFamily="49" charset="0"/>
                <a:cs typeface="宋体" panose="02010600030101010101" pitchFamily="2" charset="-122"/>
              </a:rPr>
              <a:t>/RMEP")</a:t>
            </a:r>
          </a:p>
          <a:p>
            <a:endParaRPr lang="en-US" altLang="zh-CN" dirty="0">
              <a:solidFill>
                <a:srgbClr val="930F80"/>
              </a:solidFill>
              <a:latin typeface="Lucida Console" panose="020B0609040504020204" pitchFamily="49" charset="0"/>
              <a:cs typeface="宋体" panose="02010600030101010101" pitchFamily="2" charset="-122"/>
            </a:endParaRPr>
          </a:p>
          <a:p>
            <a:r>
              <a:rPr lang="en-US" altLang="zh-CN" dirty="0" err="1" smtClean="0">
                <a:latin typeface="Lucida Console" panose="020B0609040504020204" pitchFamily="49" charset="0"/>
                <a:cs typeface="宋体" panose="02010600030101010101" pitchFamily="2" charset="-122"/>
              </a:rPr>
              <a:t>Github</a:t>
            </a:r>
            <a:r>
              <a:rPr lang="en-US" altLang="zh-CN" dirty="0" smtClean="0">
                <a:latin typeface="Lucida Console" panose="020B0609040504020204" pitchFamily="49" charset="0"/>
                <a:cs typeface="宋体" panose="02010600030101010101" pitchFamily="2" charset="-122"/>
              </a:rPr>
              <a:t> access: </a:t>
            </a:r>
            <a:r>
              <a:rPr lang="en-US" altLang="zh-CN" dirty="0" smtClean="0">
                <a:hlinkClick r:id="rId4"/>
              </a:rPr>
              <a:t>https://github.com/Yangyonghust/RMEP</a:t>
            </a:r>
            <a:endParaRPr lang="en-US" altLang="zh-CN" dirty="0" smtClean="0">
              <a:latin typeface="Lucida Console" panose="020B0609040504020204" pitchFamily="49" charset="0"/>
              <a:cs typeface="宋体" panose="02010600030101010101" pitchFamily="2" charset="-122"/>
            </a:endParaRPr>
          </a:p>
        </p:txBody>
      </p:sp>
    </p:spTree>
    <p:extLst>
      <p:ext uri="{BB962C8B-B14F-4D97-AF65-F5344CB8AC3E}">
        <p14:creationId xmlns:p14="http://schemas.microsoft.com/office/powerpoint/2010/main" val="2216879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14359" y="2242141"/>
            <a:ext cx="9421906" cy="1146175"/>
          </a:xfrm>
        </p:spPr>
        <p:txBody>
          <a:bodyPr>
            <a:normAutofit/>
          </a:bodyPr>
          <a:lstStyle/>
          <a:p>
            <a:pPr marL="0" indent="0">
              <a:buNone/>
            </a:pPr>
            <a:r>
              <a:rPr lang="en-US" altLang="zh-CN" sz="6000" dirty="0" smtClean="0"/>
              <a:t>Thank you for your attention!</a:t>
            </a:r>
            <a:endParaRPr lang="zh-CN" altLang="en-US" sz="6000" dirty="0"/>
          </a:p>
        </p:txBody>
      </p:sp>
      <p:pic>
        <p:nvPicPr>
          <p:cNvPr id="4" name="图片 3"/>
          <p:cNvPicPr>
            <a:picLocks noChangeAspect="1"/>
          </p:cNvPicPr>
          <p:nvPr/>
        </p:nvPicPr>
        <p:blipFill>
          <a:blip r:embed="rId2"/>
          <a:stretch>
            <a:fillRect/>
          </a:stretch>
        </p:blipFill>
        <p:spPr>
          <a:xfrm>
            <a:off x="709597" y="133767"/>
            <a:ext cx="3397524" cy="936084"/>
          </a:xfrm>
          <a:prstGeom prst="rect">
            <a:avLst/>
          </a:prstGeom>
        </p:spPr>
      </p:pic>
      <p:pic>
        <p:nvPicPr>
          <p:cNvPr id="5" name="图片 4"/>
          <p:cNvPicPr>
            <a:picLocks noChangeAspect="1"/>
          </p:cNvPicPr>
          <p:nvPr/>
        </p:nvPicPr>
        <p:blipFill>
          <a:blip r:embed="rId3"/>
          <a:stretch>
            <a:fillRect/>
          </a:stretch>
        </p:blipFill>
        <p:spPr>
          <a:xfrm>
            <a:off x="835591" y="5664573"/>
            <a:ext cx="3145536" cy="803284"/>
          </a:xfrm>
          <a:prstGeom prst="rect">
            <a:avLst/>
          </a:prstGeom>
        </p:spPr>
      </p:pic>
      <p:pic>
        <p:nvPicPr>
          <p:cNvPr id="6" name="图片 5"/>
          <p:cNvPicPr>
            <a:picLocks noChangeAspect="1"/>
          </p:cNvPicPr>
          <p:nvPr/>
        </p:nvPicPr>
        <p:blipFill>
          <a:blip r:embed="rId4"/>
          <a:stretch>
            <a:fillRect/>
          </a:stretch>
        </p:blipFill>
        <p:spPr>
          <a:xfrm>
            <a:off x="3950208" y="5864523"/>
            <a:ext cx="1975104" cy="403383"/>
          </a:xfrm>
          <a:prstGeom prst="rect">
            <a:avLst/>
          </a:prstGeom>
        </p:spPr>
      </p:pic>
      <p:pic>
        <p:nvPicPr>
          <p:cNvPr id="7" name="图片 6"/>
          <p:cNvPicPr>
            <a:picLocks noChangeAspect="1"/>
          </p:cNvPicPr>
          <p:nvPr/>
        </p:nvPicPr>
        <p:blipFill>
          <a:blip r:embed="rId5"/>
          <a:stretch>
            <a:fillRect/>
          </a:stretch>
        </p:blipFill>
        <p:spPr>
          <a:xfrm>
            <a:off x="9093941" y="5553619"/>
            <a:ext cx="1866667" cy="714287"/>
          </a:xfrm>
          <a:prstGeom prst="rect">
            <a:avLst/>
          </a:prstGeom>
        </p:spPr>
      </p:pic>
      <p:sp>
        <p:nvSpPr>
          <p:cNvPr id="8" name="文本框 7"/>
          <p:cNvSpPr txBox="1"/>
          <p:nvPr/>
        </p:nvSpPr>
        <p:spPr>
          <a:xfrm>
            <a:off x="835591" y="1035156"/>
            <a:ext cx="4869108" cy="369332"/>
          </a:xfrm>
          <a:prstGeom prst="rect">
            <a:avLst/>
          </a:prstGeom>
          <a:noFill/>
        </p:spPr>
        <p:txBody>
          <a:bodyPr wrap="square" rtlCol="0">
            <a:spAutoFit/>
          </a:bodyPr>
          <a:lstStyle/>
          <a:p>
            <a:r>
              <a:rPr lang="en-US" altLang="zh-CN" dirty="0" smtClean="0">
                <a:solidFill>
                  <a:schemeClr val="accent5"/>
                </a:solidFill>
              </a:rPr>
              <a:t>School of Hydropower &amp; Information Engineering</a:t>
            </a:r>
            <a:endParaRPr lang="zh-CN" altLang="en-US" dirty="0">
              <a:solidFill>
                <a:schemeClr val="accent5"/>
              </a:solidFill>
            </a:endParaRPr>
          </a:p>
        </p:txBody>
      </p:sp>
      <p:sp>
        <p:nvSpPr>
          <p:cNvPr id="9" name="矩形 8"/>
          <p:cNvSpPr/>
          <p:nvPr/>
        </p:nvSpPr>
        <p:spPr>
          <a:xfrm>
            <a:off x="3041545" y="3977302"/>
            <a:ext cx="6320118" cy="2400657"/>
          </a:xfrm>
          <a:prstGeom prst="rect">
            <a:avLst/>
          </a:prstGeom>
        </p:spPr>
        <p:txBody>
          <a:bodyPr wrap="square">
            <a:spAutoFit/>
          </a:bodyPr>
          <a:lstStyle/>
          <a:p>
            <a:pPr algn="ctr"/>
            <a:r>
              <a:rPr lang="en-US" altLang="zh-CN" sz="2400" dirty="0" smtClean="0"/>
              <a:t>Yong Yang</a:t>
            </a:r>
          </a:p>
          <a:p>
            <a:r>
              <a:rPr lang="en-US" altLang="zh-CN" dirty="0" smtClean="0"/>
              <a:t>           Contact authors : </a:t>
            </a:r>
            <a:r>
              <a:rPr lang="en-US" altLang="zh-CN" dirty="0" smtClean="0">
                <a:hlinkClick r:id="rId6"/>
              </a:rPr>
              <a:t>goku@hust.edu.cn</a:t>
            </a:r>
            <a:endParaRPr lang="en-US" altLang="zh-CN" dirty="0"/>
          </a:p>
          <a:p>
            <a:pPr algn="ctr"/>
            <a:r>
              <a:rPr lang="en-US" altLang="zh-CN" dirty="0" smtClean="0">
                <a:hlinkClick r:id="rId7"/>
              </a:rPr>
              <a:t>hsun@hust.edu.cn</a:t>
            </a:r>
            <a:endParaRPr lang="en-US" altLang="zh-CN" dirty="0" smtClean="0"/>
          </a:p>
          <a:p>
            <a:pPr algn="ctr"/>
            <a:r>
              <a:rPr lang="en-US" altLang="zh-CN" dirty="0" smtClean="0">
                <a:hlinkClick r:id="rId8"/>
              </a:rPr>
              <a:t>jingfeng.wang@ce.gatech.edu</a:t>
            </a:r>
            <a:endParaRPr lang="en-US" altLang="zh-CN" dirty="0"/>
          </a:p>
          <a:p>
            <a:pPr algn="ctr"/>
            <a:endParaRPr lang="en-US" altLang="zh-CN" dirty="0" smtClean="0"/>
          </a:p>
          <a:p>
            <a:pPr algn="ctr"/>
            <a:r>
              <a:rPr lang="en-US" altLang="zh-CN" dirty="0" smtClean="0">
                <a:hlinkClick r:id="rId8"/>
              </a:rPr>
              <a:t> </a:t>
            </a:r>
            <a:endParaRPr lang="en-US" altLang="zh-CN" dirty="0" smtClean="0"/>
          </a:p>
          <a:p>
            <a:pPr algn="ctr"/>
            <a:endParaRPr lang="en-US" altLang="zh-CN" dirty="0" smtClean="0"/>
          </a:p>
          <a:p>
            <a:pPr algn="ctr"/>
            <a:endParaRPr lang="en-US" altLang="zh-CN" dirty="0" smtClean="0"/>
          </a:p>
        </p:txBody>
      </p:sp>
      <p:sp>
        <p:nvSpPr>
          <p:cNvPr id="10" name="文本框 9"/>
          <p:cNvSpPr txBox="1"/>
          <p:nvPr/>
        </p:nvSpPr>
        <p:spPr>
          <a:xfrm>
            <a:off x="6808187" y="443505"/>
            <a:ext cx="4571508" cy="707886"/>
          </a:xfrm>
          <a:prstGeom prst="rect">
            <a:avLst/>
          </a:prstGeom>
          <a:noFill/>
        </p:spPr>
        <p:txBody>
          <a:bodyPr wrap="square" rtlCol="0">
            <a:spAutoFit/>
          </a:bodyPr>
          <a:lstStyle/>
          <a:p>
            <a:r>
              <a:rPr lang="en-US" altLang="zh-CN" sz="2000" dirty="0">
                <a:ln w="0"/>
                <a:solidFill>
                  <a:schemeClr val="accent1"/>
                </a:solidFill>
                <a:effectLst>
                  <a:outerShdw blurRad="38100" dist="25400" dir="5400000" algn="ctr" rotWithShape="0">
                    <a:srgbClr val="6E747A">
                      <a:alpha val="43000"/>
                    </a:srgbClr>
                  </a:outerShdw>
                </a:effectLst>
              </a:rPr>
              <a:t>Amazon forest – </a:t>
            </a:r>
          </a:p>
          <a:p>
            <a:r>
              <a:rPr lang="en-US" altLang="zh-CN" sz="2000" dirty="0">
                <a:ln w="0"/>
                <a:solidFill>
                  <a:schemeClr val="accent1"/>
                </a:solidFill>
                <a:effectLst>
                  <a:outerShdw blurRad="38100" dist="25400" dir="5400000" algn="ctr" rotWithShape="0">
                    <a:srgbClr val="6E747A">
                      <a:alpha val="43000"/>
                    </a:srgbClr>
                  </a:outerShdw>
                </a:effectLst>
              </a:rPr>
              <a:t>a natural laboratory of global significance</a:t>
            </a:r>
            <a:endParaRPr lang="zh-CN" altLang="en-US" sz="20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05365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891</TotalTime>
  <Words>560</Words>
  <Application>Microsoft Office PowerPoint</Application>
  <PresentationFormat>宽屏</PresentationFormat>
  <Paragraphs>144</Paragraphs>
  <Slides>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vt:i4>
      </vt:variant>
    </vt:vector>
  </HeadingPairs>
  <TitlesOfParts>
    <vt:vector size="16" baseType="lpstr">
      <vt:lpstr>STIX2Text-Regular</vt:lpstr>
      <vt:lpstr>宋体</vt:lpstr>
      <vt:lpstr>Arial</vt:lpstr>
      <vt:lpstr>Calibri</vt:lpstr>
      <vt:lpstr>Calibri Light</vt:lpstr>
      <vt:lpstr>Lucida Console</vt:lpstr>
      <vt:lpstr>Times New Roman</vt:lpstr>
      <vt:lpstr>Wingdings</vt:lpstr>
      <vt:lpstr>Office 主题</vt:lpstr>
      <vt:lpstr>An R tool for Capturing Dynamics of Actual Evapotranspiration with MEP model and its application in Amazon</vt:lpstr>
      <vt:lpstr>Objectives and method</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R tool for Capturing Dynamics of Actual Evapotranspiration with MEP model and its application in Amazon</dc:title>
  <dc:creator>yang yong</dc:creator>
  <cp:lastModifiedBy>yang yong</cp:lastModifiedBy>
  <cp:revision>37</cp:revision>
  <dcterms:created xsi:type="dcterms:W3CDTF">2020-05-03T12:32:41Z</dcterms:created>
  <dcterms:modified xsi:type="dcterms:W3CDTF">2020-05-04T03:58:23Z</dcterms:modified>
</cp:coreProperties>
</file>