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7" r:id="rId6"/>
    <p:sldId id="259" r:id="rId7"/>
    <p:sldId id="261" r:id="rId8"/>
    <p:sldId id="264" r:id="rId9"/>
    <p:sldId id="262" r:id="rId10"/>
    <p:sldId id="263" r:id="rId11"/>
    <p:sldId id="265" r:id="rId12"/>
    <p:sldId id="266" r:id="rId13"/>
    <p:sldId id="268" r:id="rId14"/>
    <p:sldId id="269" r:id="rId15"/>
    <p:sldId id="270"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D3A22-A485-4233-81F8-D06ED5003082}" v="333" dt="2020-05-03T08:22:42.513"/>
    <p1510:client id="{70AEB538-5619-4FE0-B00E-977378C59392}" v="21" dt="2020-05-03T07:05:22.458"/>
    <p1510:client id="{7CDBE638-476A-497C-AB09-17EB5DC6C513}" v="53" dt="2020-04-28T19:17:20.168"/>
    <p1510:client id="{82B1800A-DB39-4494-A391-AE090EA31F1D}" v="38" dt="2020-05-03T14:33:50.766"/>
    <p1510:client id="{8DC67F4E-3EF1-4F7E-9077-AE1A5A0C98DC}" v="107" dt="2020-05-03T06:26:43.533"/>
    <p1510:client id="{94D029F3-5DEA-45C1-AFEE-A3F98F58BE45}" v="70" dt="2020-05-03T07:23:04.551"/>
    <p1510:client id="{9CCDD64B-5DDF-4B4F-B180-76C99B84631F}" v="8599" dt="2020-05-01T07:19:51.184"/>
    <p1510:client id="{C45251AE-DE2E-4F91-9452-8260ED5C461C}" v="128" dt="2020-05-05T06:41:07.080"/>
    <p1510:client id="{D6F9BF99-6C90-4DF6-AE27-22817E275534}" v="4" dt="2020-05-06T12:40:37.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253A8-436E-4151-9159-8402C9AD05D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2E919CF-F154-49CE-A53F-20238C96D075}">
      <dgm:prSet phldr="0"/>
      <dgm:spPr/>
      <dgm:t>
        <a:bodyPr/>
        <a:lstStyle/>
        <a:p>
          <a:pPr rtl="0"/>
          <a:r>
            <a:rPr lang="en-GB" b="0" dirty="0"/>
            <a:t>The rate of warm pool expansion has doubled in recent periods (2.3 </a:t>
          </a:r>
          <a:r>
            <a:rPr lang="en-GB" b="0" baseline="0" dirty="0"/>
            <a:t>× 10</a:t>
          </a:r>
          <a:r>
            <a:rPr lang="en-GB" b="0" baseline="30000" dirty="0"/>
            <a:t>5</a:t>
          </a:r>
          <a:r>
            <a:rPr lang="en-GB" b="0" baseline="0" dirty="0"/>
            <a:t> km</a:t>
          </a:r>
          <a:r>
            <a:rPr lang="en-GB" b="0" baseline="30000" dirty="0"/>
            <a:t>2</a:t>
          </a:r>
          <a:r>
            <a:rPr lang="en-GB" b="0" dirty="0"/>
            <a:t>  </a:t>
          </a:r>
          <a:r>
            <a:rPr lang="en-GB" b="0" dirty="0">
              <a:latin typeface="Calibri Light" panose="020F0302020204030204"/>
            </a:rPr>
            <a:t>per year during</a:t>
          </a:r>
          <a:r>
            <a:rPr lang="en-GB" b="0" dirty="0"/>
            <a:t> 1900-2018  to 4 × </a:t>
          </a:r>
          <a:r>
            <a:rPr lang="en-GB" b="0" baseline="0" dirty="0"/>
            <a:t>10</a:t>
          </a:r>
          <a:r>
            <a:rPr lang="en-GB" b="0" baseline="30000" dirty="0"/>
            <a:t>5</a:t>
          </a:r>
          <a:r>
            <a:rPr lang="en-GB" b="0" dirty="0"/>
            <a:t> </a:t>
          </a:r>
          <a:r>
            <a:rPr lang="en-GB" b="0" baseline="0" dirty="0"/>
            <a:t>km</a:t>
          </a:r>
          <a:r>
            <a:rPr lang="en-GB" b="0" baseline="30000" dirty="0"/>
            <a:t>2</a:t>
          </a:r>
          <a:r>
            <a:rPr lang="en-GB" b="0" dirty="0"/>
            <a:t> </a:t>
          </a:r>
          <a:r>
            <a:rPr lang="en-GB" b="0" dirty="0">
              <a:latin typeface="Calibri Light" panose="020F0302020204030204"/>
            </a:rPr>
            <a:t>per year during</a:t>
          </a:r>
          <a:r>
            <a:rPr lang="en-GB" b="0" dirty="0"/>
            <a:t> 1981-2018).</a:t>
          </a:r>
          <a:endParaRPr lang="en-GB" b="0" i="0" u="none" strike="noStrike" cap="none" baseline="0" noProof="0" dirty="0"/>
        </a:p>
      </dgm:t>
    </dgm:pt>
    <dgm:pt modelId="{E36608B6-37DD-49BC-A561-912E0134B3AC}" type="parTrans" cxnId="{410FE8E5-9290-4AFA-9F4C-79206AE69630}">
      <dgm:prSet/>
      <dgm:spPr/>
      <dgm:t>
        <a:bodyPr/>
        <a:lstStyle/>
        <a:p>
          <a:endParaRPr lang="en-US"/>
        </a:p>
      </dgm:t>
    </dgm:pt>
    <dgm:pt modelId="{36CB1DAD-374A-4A3D-848F-A9F2E40F0BB4}" type="sibTrans" cxnId="{410FE8E5-9290-4AFA-9F4C-79206AE69630}">
      <dgm:prSet/>
      <dgm:spPr/>
      <dgm:t>
        <a:bodyPr/>
        <a:lstStyle/>
        <a:p>
          <a:endParaRPr lang="en-US"/>
        </a:p>
      </dgm:t>
    </dgm:pt>
    <dgm:pt modelId="{8CF4F32D-8120-4F60-BBB8-A305C45AA44A}">
      <dgm:prSet/>
      <dgm:spPr/>
      <dgm:t>
        <a:bodyPr/>
        <a:lstStyle/>
        <a:p>
          <a:r>
            <a:rPr lang="en-GB" dirty="0"/>
            <a:t>The rapid warming over the tropical oceans during 1981–2018 has warped the MJO life cycle, with its residence time decreasing over the Indian Ocean by 3–4 days, and increasing over the Indo-Pacific Maritime Continent by 5–6 days</a:t>
          </a:r>
          <a:endParaRPr lang="en-US" dirty="0"/>
        </a:p>
      </dgm:t>
    </dgm:pt>
    <dgm:pt modelId="{B47DED9B-8A14-42F4-8222-0FA62BF908DD}" type="parTrans" cxnId="{C520D793-0E15-4CB1-9FCD-93F71048A1BC}">
      <dgm:prSet/>
      <dgm:spPr/>
      <dgm:t>
        <a:bodyPr/>
        <a:lstStyle/>
        <a:p>
          <a:endParaRPr lang="en-US"/>
        </a:p>
      </dgm:t>
    </dgm:pt>
    <dgm:pt modelId="{A92D21AA-A55F-4816-AC82-AEC405126417}" type="sibTrans" cxnId="{C520D793-0E15-4CB1-9FCD-93F71048A1BC}">
      <dgm:prSet/>
      <dgm:spPr/>
      <dgm:t>
        <a:bodyPr/>
        <a:lstStyle/>
        <a:p>
          <a:endParaRPr lang="en-US"/>
        </a:p>
      </dgm:t>
    </dgm:pt>
    <dgm:pt modelId="{6B1F7A3A-593B-4AC3-AA9A-45EA4C1D3032}">
      <dgm:prSet phldr="0"/>
      <dgm:spPr/>
      <dgm:t>
        <a:bodyPr/>
        <a:lstStyle/>
        <a:p>
          <a:pPr rtl="0"/>
          <a:r>
            <a:rPr lang="en-GB" dirty="0"/>
            <a:t>The changes in the Indo-Pacific warm pool and the MJO are related to increased rainfall over southeast Asia, northern Australia, Southwest Africa and the Amazon, and drying over the west coast of the United States and Ecuador</a:t>
          </a:r>
          <a:endParaRPr lang="en-GB" dirty="0">
            <a:latin typeface="Calibri Light" panose="020F0302020204030204"/>
          </a:endParaRPr>
        </a:p>
      </dgm:t>
    </dgm:pt>
    <dgm:pt modelId="{14D431FE-CF16-428E-9A06-4AA8BD9D3A76}" type="parTrans" cxnId="{464EEB71-30EB-4612-A4A6-A58F89A04743}">
      <dgm:prSet/>
      <dgm:spPr/>
    </dgm:pt>
    <dgm:pt modelId="{BFF582DD-0184-490C-9030-56E4D80832C3}" type="sibTrans" cxnId="{464EEB71-30EB-4612-A4A6-A58F89A04743}">
      <dgm:prSet/>
      <dgm:spPr/>
      <dgm:t>
        <a:bodyPr/>
        <a:lstStyle/>
        <a:p>
          <a:endParaRPr lang="en-US"/>
        </a:p>
      </dgm:t>
    </dgm:pt>
    <dgm:pt modelId="{EF346D26-6165-4582-8BE2-5C308E7E6AD9}" type="pres">
      <dgm:prSet presAssocID="{D72253A8-436E-4151-9159-8402C9AD05DF}" presName="vert0" presStyleCnt="0">
        <dgm:presLayoutVars>
          <dgm:dir/>
          <dgm:animOne val="branch"/>
          <dgm:animLvl val="lvl"/>
        </dgm:presLayoutVars>
      </dgm:prSet>
      <dgm:spPr/>
    </dgm:pt>
    <dgm:pt modelId="{9FC2412B-5EE0-42D2-B03A-036F69507E7B}" type="pres">
      <dgm:prSet presAssocID="{42E919CF-F154-49CE-A53F-20238C96D075}" presName="thickLine" presStyleLbl="alignNode1" presStyleIdx="0" presStyleCnt="3"/>
      <dgm:spPr/>
    </dgm:pt>
    <dgm:pt modelId="{9D97BFD5-FAC1-4360-8F24-73AA923BAAFF}" type="pres">
      <dgm:prSet presAssocID="{42E919CF-F154-49CE-A53F-20238C96D075}" presName="horz1" presStyleCnt="0"/>
      <dgm:spPr/>
    </dgm:pt>
    <dgm:pt modelId="{5A538DFC-1F69-41EE-8CB5-A4B9EB5291A2}" type="pres">
      <dgm:prSet presAssocID="{42E919CF-F154-49CE-A53F-20238C96D075}" presName="tx1" presStyleLbl="revTx" presStyleIdx="0" presStyleCnt="3"/>
      <dgm:spPr/>
    </dgm:pt>
    <dgm:pt modelId="{B87E0F76-0755-48BC-9CA9-423F9AD73B01}" type="pres">
      <dgm:prSet presAssocID="{42E919CF-F154-49CE-A53F-20238C96D075}" presName="vert1" presStyleCnt="0"/>
      <dgm:spPr/>
    </dgm:pt>
    <dgm:pt modelId="{DA66593F-2A13-4C3C-AA22-1065C05590D3}" type="pres">
      <dgm:prSet presAssocID="{8CF4F32D-8120-4F60-BBB8-A305C45AA44A}" presName="thickLine" presStyleLbl="alignNode1" presStyleIdx="1" presStyleCnt="3"/>
      <dgm:spPr/>
    </dgm:pt>
    <dgm:pt modelId="{9D5CA4EE-1F88-4047-BC3D-0CA7CCA8C584}" type="pres">
      <dgm:prSet presAssocID="{8CF4F32D-8120-4F60-BBB8-A305C45AA44A}" presName="horz1" presStyleCnt="0"/>
      <dgm:spPr/>
    </dgm:pt>
    <dgm:pt modelId="{064296C6-5ACA-4F31-A726-DC828FDCD4B8}" type="pres">
      <dgm:prSet presAssocID="{8CF4F32D-8120-4F60-BBB8-A305C45AA44A}" presName="tx1" presStyleLbl="revTx" presStyleIdx="1" presStyleCnt="3"/>
      <dgm:spPr/>
    </dgm:pt>
    <dgm:pt modelId="{0135775C-4A32-45C0-B1AF-2CECA0C8664D}" type="pres">
      <dgm:prSet presAssocID="{8CF4F32D-8120-4F60-BBB8-A305C45AA44A}" presName="vert1" presStyleCnt="0"/>
      <dgm:spPr/>
    </dgm:pt>
    <dgm:pt modelId="{9EED7E89-2F6C-4694-90FE-4F21AB0E052D}" type="pres">
      <dgm:prSet presAssocID="{6B1F7A3A-593B-4AC3-AA9A-45EA4C1D3032}" presName="thickLine" presStyleLbl="alignNode1" presStyleIdx="2" presStyleCnt="3"/>
      <dgm:spPr/>
    </dgm:pt>
    <dgm:pt modelId="{561A7F80-D771-4421-8D43-B065279E4DD6}" type="pres">
      <dgm:prSet presAssocID="{6B1F7A3A-593B-4AC3-AA9A-45EA4C1D3032}" presName="horz1" presStyleCnt="0"/>
      <dgm:spPr/>
    </dgm:pt>
    <dgm:pt modelId="{84326D46-0823-46E5-9B7C-0B3D7DC355AE}" type="pres">
      <dgm:prSet presAssocID="{6B1F7A3A-593B-4AC3-AA9A-45EA4C1D3032}" presName="tx1" presStyleLbl="revTx" presStyleIdx="2" presStyleCnt="3"/>
      <dgm:spPr/>
    </dgm:pt>
    <dgm:pt modelId="{6BC407BB-4437-4FCE-9FE5-5473A6AA6906}" type="pres">
      <dgm:prSet presAssocID="{6B1F7A3A-593B-4AC3-AA9A-45EA4C1D3032}" presName="vert1" presStyleCnt="0"/>
      <dgm:spPr/>
    </dgm:pt>
  </dgm:ptLst>
  <dgm:cxnLst>
    <dgm:cxn modelId="{C4EB330E-EF74-49CF-9384-2135DC77D274}" type="presOf" srcId="{8CF4F32D-8120-4F60-BBB8-A305C45AA44A}" destId="{064296C6-5ACA-4F31-A726-DC828FDCD4B8}" srcOrd="0" destOrd="0" presId="urn:microsoft.com/office/officeart/2008/layout/LinedList"/>
    <dgm:cxn modelId="{45241840-E6DA-40B7-88FC-2A6BE663165C}" type="presOf" srcId="{6B1F7A3A-593B-4AC3-AA9A-45EA4C1D3032}" destId="{84326D46-0823-46E5-9B7C-0B3D7DC355AE}" srcOrd="0" destOrd="0" presId="urn:microsoft.com/office/officeart/2008/layout/LinedList"/>
    <dgm:cxn modelId="{464EEB71-30EB-4612-A4A6-A58F89A04743}" srcId="{D72253A8-436E-4151-9159-8402C9AD05DF}" destId="{6B1F7A3A-593B-4AC3-AA9A-45EA4C1D3032}" srcOrd="2" destOrd="0" parTransId="{14D431FE-CF16-428E-9A06-4AA8BD9D3A76}" sibTransId="{BFF582DD-0184-490C-9030-56E4D80832C3}"/>
    <dgm:cxn modelId="{C520D793-0E15-4CB1-9FCD-93F71048A1BC}" srcId="{D72253A8-436E-4151-9159-8402C9AD05DF}" destId="{8CF4F32D-8120-4F60-BBB8-A305C45AA44A}" srcOrd="1" destOrd="0" parTransId="{B47DED9B-8A14-42F4-8222-0FA62BF908DD}" sibTransId="{A92D21AA-A55F-4816-AC82-AEC405126417}"/>
    <dgm:cxn modelId="{5F6E43B7-A144-424A-ADD4-12C8AA7A4860}" type="presOf" srcId="{42E919CF-F154-49CE-A53F-20238C96D075}" destId="{5A538DFC-1F69-41EE-8CB5-A4B9EB5291A2}" srcOrd="0" destOrd="0" presId="urn:microsoft.com/office/officeart/2008/layout/LinedList"/>
    <dgm:cxn modelId="{410FE8E5-9290-4AFA-9F4C-79206AE69630}" srcId="{D72253A8-436E-4151-9159-8402C9AD05DF}" destId="{42E919CF-F154-49CE-A53F-20238C96D075}" srcOrd="0" destOrd="0" parTransId="{E36608B6-37DD-49BC-A561-912E0134B3AC}" sibTransId="{36CB1DAD-374A-4A3D-848F-A9F2E40F0BB4}"/>
    <dgm:cxn modelId="{251344E6-6F70-4059-9A46-D60F3C87C240}" type="presOf" srcId="{D72253A8-436E-4151-9159-8402C9AD05DF}" destId="{EF346D26-6165-4582-8BE2-5C308E7E6AD9}" srcOrd="0" destOrd="0" presId="urn:microsoft.com/office/officeart/2008/layout/LinedList"/>
    <dgm:cxn modelId="{53F47E43-BA95-43F4-8BF4-044544E95B92}" type="presParOf" srcId="{EF346D26-6165-4582-8BE2-5C308E7E6AD9}" destId="{9FC2412B-5EE0-42D2-B03A-036F69507E7B}" srcOrd="0" destOrd="0" presId="urn:microsoft.com/office/officeart/2008/layout/LinedList"/>
    <dgm:cxn modelId="{AA857BDB-99C6-459B-B08C-3D3638D50E37}" type="presParOf" srcId="{EF346D26-6165-4582-8BE2-5C308E7E6AD9}" destId="{9D97BFD5-FAC1-4360-8F24-73AA923BAAFF}" srcOrd="1" destOrd="0" presId="urn:microsoft.com/office/officeart/2008/layout/LinedList"/>
    <dgm:cxn modelId="{5CCBB69C-3FFC-4438-B4FF-CABB940ABFDD}" type="presParOf" srcId="{9D97BFD5-FAC1-4360-8F24-73AA923BAAFF}" destId="{5A538DFC-1F69-41EE-8CB5-A4B9EB5291A2}" srcOrd="0" destOrd="0" presId="urn:microsoft.com/office/officeart/2008/layout/LinedList"/>
    <dgm:cxn modelId="{4D1EA9D2-89A7-4E4B-806C-76F6223EBDA7}" type="presParOf" srcId="{9D97BFD5-FAC1-4360-8F24-73AA923BAAFF}" destId="{B87E0F76-0755-48BC-9CA9-423F9AD73B01}" srcOrd="1" destOrd="0" presId="urn:microsoft.com/office/officeart/2008/layout/LinedList"/>
    <dgm:cxn modelId="{0897A6EF-7CA5-4147-8D56-8AD835FFDCDC}" type="presParOf" srcId="{EF346D26-6165-4582-8BE2-5C308E7E6AD9}" destId="{DA66593F-2A13-4C3C-AA22-1065C05590D3}" srcOrd="2" destOrd="0" presId="urn:microsoft.com/office/officeart/2008/layout/LinedList"/>
    <dgm:cxn modelId="{605DC2F8-C1FF-488D-8D02-2AF9531FE8AC}" type="presParOf" srcId="{EF346D26-6165-4582-8BE2-5C308E7E6AD9}" destId="{9D5CA4EE-1F88-4047-BC3D-0CA7CCA8C584}" srcOrd="3" destOrd="0" presId="urn:microsoft.com/office/officeart/2008/layout/LinedList"/>
    <dgm:cxn modelId="{C7BA7430-C98C-4DA5-B5D3-4ADDE748D941}" type="presParOf" srcId="{9D5CA4EE-1F88-4047-BC3D-0CA7CCA8C584}" destId="{064296C6-5ACA-4F31-A726-DC828FDCD4B8}" srcOrd="0" destOrd="0" presId="urn:microsoft.com/office/officeart/2008/layout/LinedList"/>
    <dgm:cxn modelId="{CE30FE52-098A-4327-AA42-9ABEFAE2EBE1}" type="presParOf" srcId="{9D5CA4EE-1F88-4047-BC3D-0CA7CCA8C584}" destId="{0135775C-4A32-45C0-B1AF-2CECA0C8664D}" srcOrd="1" destOrd="0" presId="urn:microsoft.com/office/officeart/2008/layout/LinedList"/>
    <dgm:cxn modelId="{974D6BA6-A192-4591-8FF3-5A5C84F7A2CC}" type="presParOf" srcId="{EF346D26-6165-4582-8BE2-5C308E7E6AD9}" destId="{9EED7E89-2F6C-4694-90FE-4F21AB0E052D}" srcOrd="4" destOrd="0" presId="urn:microsoft.com/office/officeart/2008/layout/LinedList"/>
    <dgm:cxn modelId="{F24D6B19-A474-426F-AF84-2F88E30DF390}" type="presParOf" srcId="{EF346D26-6165-4582-8BE2-5C308E7E6AD9}" destId="{561A7F80-D771-4421-8D43-B065279E4DD6}" srcOrd="5" destOrd="0" presId="urn:microsoft.com/office/officeart/2008/layout/LinedList"/>
    <dgm:cxn modelId="{8D371B33-A933-406A-BDCB-748E21A1C216}" type="presParOf" srcId="{561A7F80-D771-4421-8D43-B065279E4DD6}" destId="{84326D46-0823-46E5-9B7C-0B3D7DC355AE}" srcOrd="0" destOrd="0" presId="urn:microsoft.com/office/officeart/2008/layout/LinedList"/>
    <dgm:cxn modelId="{7D9FFE07-5D2D-4428-BA04-212F21239B89}" type="presParOf" srcId="{561A7F80-D771-4421-8D43-B065279E4DD6}" destId="{6BC407BB-4437-4FCE-9FE5-5473A6AA69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412B-5EE0-42D2-B03A-036F69507E7B}">
      <dsp:nvSpPr>
        <dsp:cNvPr id="0" name=""/>
        <dsp:cNvSpPr/>
      </dsp:nvSpPr>
      <dsp:spPr>
        <a:xfrm>
          <a:off x="0" y="21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38DFC-1F69-41EE-8CB5-A4B9EB5291A2}">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GB" sz="2500" b="0" kern="1200" dirty="0"/>
            <a:t>The rate of warm pool expansion has doubled in recent periods (2.3 </a:t>
          </a:r>
          <a:r>
            <a:rPr lang="en-GB" sz="2500" b="0" kern="1200" baseline="0" dirty="0"/>
            <a:t>× 10</a:t>
          </a:r>
          <a:r>
            <a:rPr lang="en-GB" sz="2500" b="0" kern="1200" baseline="30000" dirty="0"/>
            <a:t>5</a:t>
          </a:r>
          <a:r>
            <a:rPr lang="en-GB" sz="2500" b="0" kern="1200" baseline="0" dirty="0"/>
            <a:t> km</a:t>
          </a:r>
          <a:r>
            <a:rPr lang="en-GB" sz="2500" b="0" kern="1200" baseline="30000" dirty="0"/>
            <a:t>2</a:t>
          </a:r>
          <a:r>
            <a:rPr lang="en-GB" sz="2500" b="0" kern="1200" dirty="0"/>
            <a:t>  </a:t>
          </a:r>
          <a:r>
            <a:rPr lang="en-GB" sz="2500" b="0" kern="1200" dirty="0">
              <a:latin typeface="Calibri Light" panose="020F0302020204030204"/>
            </a:rPr>
            <a:t>per year during</a:t>
          </a:r>
          <a:r>
            <a:rPr lang="en-GB" sz="2500" b="0" kern="1200" dirty="0"/>
            <a:t> 1900-2018  to 4 × </a:t>
          </a:r>
          <a:r>
            <a:rPr lang="en-GB" sz="2500" b="0" kern="1200" baseline="0" dirty="0"/>
            <a:t>10</a:t>
          </a:r>
          <a:r>
            <a:rPr lang="en-GB" sz="2500" b="0" kern="1200" baseline="30000" dirty="0"/>
            <a:t>5</a:t>
          </a:r>
          <a:r>
            <a:rPr lang="en-GB" sz="2500" b="0" kern="1200" dirty="0"/>
            <a:t> </a:t>
          </a:r>
          <a:r>
            <a:rPr lang="en-GB" sz="2500" b="0" kern="1200" baseline="0" dirty="0"/>
            <a:t>km</a:t>
          </a:r>
          <a:r>
            <a:rPr lang="en-GB" sz="2500" b="0" kern="1200" baseline="30000" dirty="0"/>
            <a:t>2</a:t>
          </a:r>
          <a:r>
            <a:rPr lang="en-GB" sz="2500" b="0" kern="1200" dirty="0"/>
            <a:t> </a:t>
          </a:r>
          <a:r>
            <a:rPr lang="en-GB" sz="2500" b="0" kern="1200" dirty="0">
              <a:latin typeface="Calibri Light" panose="020F0302020204030204"/>
            </a:rPr>
            <a:t>per year during</a:t>
          </a:r>
          <a:r>
            <a:rPr lang="en-GB" sz="2500" b="0" kern="1200" dirty="0"/>
            <a:t> 1981-2018).</a:t>
          </a:r>
          <a:endParaRPr lang="en-GB" sz="2500" b="0" i="0" u="none" strike="noStrike" kern="1200" cap="none" baseline="0" noProof="0" dirty="0"/>
        </a:p>
      </dsp:txBody>
      <dsp:txXfrm>
        <a:off x="0" y="2125"/>
        <a:ext cx="10515600" cy="1449431"/>
      </dsp:txXfrm>
    </dsp:sp>
    <dsp:sp modelId="{DA66593F-2A13-4C3C-AA22-1065C05590D3}">
      <dsp:nvSpPr>
        <dsp:cNvPr id="0" name=""/>
        <dsp:cNvSpPr/>
      </dsp:nvSpPr>
      <dsp:spPr>
        <a:xfrm>
          <a:off x="0" y="1451556"/>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296C6-5ACA-4F31-A726-DC828FDCD4B8}">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The rapid warming over the tropical oceans during 1981–2018 has warped the MJO life cycle, with its residence time decreasing over the Indian Ocean by 3–4 days, and increasing over the Indo-Pacific Maritime Continent by 5–6 days</a:t>
          </a:r>
          <a:endParaRPr lang="en-US" sz="2500" kern="1200" dirty="0"/>
        </a:p>
      </dsp:txBody>
      <dsp:txXfrm>
        <a:off x="0" y="1451556"/>
        <a:ext cx="10515600" cy="1449431"/>
      </dsp:txXfrm>
    </dsp:sp>
    <dsp:sp modelId="{9EED7E89-2F6C-4694-90FE-4F21AB0E052D}">
      <dsp:nvSpPr>
        <dsp:cNvPr id="0" name=""/>
        <dsp:cNvSpPr/>
      </dsp:nvSpPr>
      <dsp:spPr>
        <a:xfrm>
          <a:off x="0" y="2900987"/>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26D46-0823-46E5-9B7C-0B3D7DC355AE}">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GB" sz="2500" kern="1200" dirty="0"/>
            <a:t>The changes in the Indo-Pacific warm pool and the MJO are related to increased rainfall over southeast Asia, northern Australia, Southwest Africa and the Amazon, and drying over the west coast of the United States and Ecuador</a:t>
          </a:r>
          <a:endParaRPr lang="en-GB" sz="2500" kern="1200" dirty="0">
            <a:latin typeface="Calibri Light" panose="020F0302020204030204"/>
          </a:endParaRPr>
        </a:p>
      </dsp:txBody>
      <dsp:txXfrm>
        <a:off x="0" y="2900987"/>
        <a:ext cx="10515600" cy="1449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430EF8-FF54-4598-B1ED-AE48E5AB5F2D}"/>
              </a:ext>
            </a:extLst>
          </p:cNvPr>
          <p:cNvSpPr txBox="1"/>
          <p:nvPr/>
        </p:nvSpPr>
        <p:spPr>
          <a:xfrm>
            <a:off x="6387194" y="1244677"/>
            <a:ext cx="569479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10000"/>
          </a:bodyPr>
          <a:lstStyle/>
          <a:p>
            <a:pPr>
              <a:lnSpc>
                <a:spcPct val="90000"/>
              </a:lnSpc>
              <a:spcBef>
                <a:spcPct val="0"/>
              </a:spcBef>
              <a:spcAft>
                <a:spcPts val="600"/>
              </a:spcAft>
            </a:pPr>
            <a:r>
              <a:rPr lang="en-US" sz="6000">
                <a:solidFill>
                  <a:schemeClr val="bg1"/>
                </a:solidFill>
                <a:ea typeface="+mn-lt"/>
                <a:cs typeface="+mn-lt"/>
              </a:rPr>
              <a:t>Indo-Pacific warm pool expansion modulates MJO lifecycle</a:t>
            </a:r>
            <a:endParaRPr lang="en-US">
              <a:solidFill>
                <a:schemeClr val="bg1"/>
              </a:solidFill>
              <a:ea typeface="+mj-ea"/>
              <a:cs typeface="+mj-cs"/>
            </a:endParaRPr>
          </a:p>
        </p:txBody>
      </p:sp>
      <p:sp>
        <p:nvSpPr>
          <p:cNvPr id="22" name="Freeform: Shape 2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aircraft, balloon, transport&#10;&#10;Description generated with very high confidence">
            <a:extLst>
              <a:ext uri="{FF2B5EF4-FFF2-40B4-BE49-F238E27FC236}">
                <a16:creationId xmlns:a16="http://schemas.microsoft.com/office/drawing/2014/main" id="{70554C61-6214-4A7B-8CC0-E4FCE4FE290E}"/>
              </a:ext>
            </a:extLst>
          </p:cNvPr>
          <p:cNvPicPr>
            <a:picLocks noChangeAspect="1"/>
          </p:cNvPicPr>
          <p:nvPr/>
        </p:nvPicPr>
        <p:blipFill>
          <a:blip r:embed="rId2"/>
          <a:stretch>
            <a:fillRect/>
          </a:stretch>
        </p:blipFill>
        <p:spPr>
          <a:xfrm>
            <a:off x="419382" y="720993"/>
            <a:ext cx="4047843" cy="4047843"/>
          </a:xfrm>
          <a:prstGeom prst="rect">
            <a:avLst/>
          </a:prstGeom>
        </p:spPr>
      </p:pic>
      <p:sp>
        <p:nvSpPr>
          <p:cNvPr id="7" name="TextBox 6">
            <a:extLst>
              <a:ext uri="{FF2B5EF4-FFF2-40B4-BE49-F238E27FC236}">
                <a16:creationId xmlns:a16="http://schemas.microsoft.com/office/drawing/2014/main" id="{090E538A-6FA6-447D-BDCA-A6AA8841D967}"/>
              </a:ext>
            </a:extLst>
          </p:cNvPr>
          <p:cNvSpPr txBox="1"/>
          <p:nvPr/>
        </p:nvSpPr>
        <p:spPr>
          <a:xfrm>
            <a:off x="5299234" y="4611212"/>
            <a:ext cx="607874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ea typeface="+mn-lt"/>
                <a:cs typeface="+mn-lt"/>
              </a:rPr>
              <a:t>Panini Dasgupta</a:t>
            </a:r>
            <a:r>
              <a:rPr lang="en-US" sz="2400" baseline="30000" dirty="0">
                <a:solidFill>
                  <a:schemeClr val="bg1"/>
                </a:solidFill>
                <a:ea typeface="+mn-lt"/>
                <a:cs typeface="+mn-lt"/>
              </a:rPr>
              <a:t>1,2</a:t>
            </a:r>
            <a:r>
              <a:rPr lang="en-US" sz="2400" dirty="0">
                <a:solidFill>
                  <a:schemeClr val="bg1"/>
                </a:solidFill>
                <a:ea typeface="+mn-lt"/>
                <a:cs typeface="+mn-lt"/>
              </a:rPr>
              <a:t>, Roxy Mathew Koll</a:t>
            </a:r>
            <a:r>
              <a:rPr lang="en-US" sz="2400" baseline="30000" dirty="0">
                <a:solidFill>
                  <a:schemeClr val="bg1"/>
                </a:solidFill>
                <a:ea typeface="+mn-lt"/>
                <a:cs typeface="+mn-lt"/>
              </a:rPr>
              <a:t>1</a:t>
            </a:r>
            <a:r>
              <a:rPr lang="en-US" sz="2400" dirty="0">
                <a:solidFill>
                  <a:schemeClr val="bg1"/>
                </a:solidFill>
                <a:ea typeface="+mn-lt"/>
                <a:cs typeface="+mn-lt"/>
              </a:rPr>
              <a:t>, Michael J. McPhaden</a:t>
            </a:r>
            <a:r>
              <a:rPr lang="en-US" sz="2400" baseline="30000" dirty="0">
                <a:solidFill>
                  <a:schemeClr val="bg1"/>
                </a:solidFill>
                <a:ea typeface="+mn-lt"/>
                <a:cs typeface="+mn-lt"/>
              </a:rPr>
              <a:t>3</a:t>
            </a:r>
            <a:r>
              <a:rPr lang="en-US" sz="2400" dirty="0">
                <a:solidFill>
                  <a:schemeClr val="bg1"/>
                </a:solidFill>
                <a:ea typeface="+mn-lt"/>
                <a:cs typeface="+mn-lt"/>
              </a:rPr>
              <a:t>, Tamaki Suematsu</a:t>
            </a:r>
            <a:r>
              <a:rPr lang="en-US" sz="2400" baseline="30000" dirty="0">
                <a:solidFill>
                  <a:schemeClr val="bg1"/>
                </a:solidFill>
                <a:ea typeface="+mn-lt"/>
                <a:cs typeface="+mn-lt"/>
              </a:rPr>
              <a:t>4</a:t>
            </a:r>
            <a:r>
              <a:rPr lang="en-US" sz="2400" dirty="0">
                <a:solidFill>
                  <a:schemeClr val="bg1"/>
                </a:solidFill>
                <a:ea typeface="+mn-lt"/>
                <a:cs typeface="+mn-lt"/>
              </a:rPr>
              <a:t>, Chidong Zhang</a:t>
            </a:r>
            <a:r>
              <a:rPr lang="en-US" sz="2400" baseline="30000" dirty="0">
                <a:solidFill>
                  <a:schemeClr val="bg1"/>
                </a:solidFill>
                <a:ea typeface="+mn-lt"/>
                <a:cs typeface="+mn-lt"/>
              </a:rPr>
              <a:t>3</a:t>
            </a:r>
            <a:r>
              <a:rPr lang="en-US" sz="2400" dirty="0">
                <a:solidFill>
                  <a:schemeClr val="bg1"/>
                </a:solidFill>
                <a:ea typeface="+mn-lt"/>
                <a:cs typeface="+mn-lt"/>
              </a:rPr>
              <a:t>, and Daehyun Kim</a:t>
            </a:r>
            <a:r>
              <a:rPr lang="en-US" sz="2400" baseline="30000" dirty="0">
                <a:solidFill>
                  <a:schemeClr val="bg1"/>
                </a:solidFill>
                <a:ea typeface="+mn-lt"/>
                <a:cs typeface="+mn-lt"/>
              </a:rPr>
              <a:t>5</a:t>
            </a:r>
            <a:r>
              <a:rPr lang="en-US" sz="2400" dirty="0">
                <a:solidFill>
                  <a:schemeClr val="bg1"/>
                </a:solidFill>
                <a:ea typeface="+mn-lt"/>
                <a:cs typeface="+mn-lt"/>
              </a:rPr>
              <a:t> </a:t>
            </a:r>
            <a:endParaRPr lang="en-US" sz="2400" dirty="0">
              <a:solidFill>
                <a:schemeClr val="bg1"/>
              </a:solidFill>
            </a:endParaRPr>
          </a:p>
        </p:txBody>
      </p:sp>
      <p:pic>
        <p:nvPicPr>
          <p:cNvPr id="8" name="Graphic 9">
            <a:extLst>
              <a:ext uri="{FF2B5EF4-FFF2-40B4-BE49-F238E27FC236}">
                <a16:creationId xmlns:a16="http://schemas.microsoft.com/office/drawing/2014/main" id="{9A1721DB-CEF4-4833-B721-1CDBDE93E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2964" y="172354"/>
            <a:ext cx="2743200" cy="720000"/>
          </a:xfrm>
          <a:prstGeom prst="rect">
            <a:avLst/>
          </a:prstGeom>
        </p:spPr>
      </p:pic>
      <p:pic>
        <p:nvPicPr>
          <p:cNvPr id="2" name="Picture 2" descr="A picture containing drawing&#10;&#10;Description generated with very high confidence">
            <a:extLst>
              <a:ext uri="{FF2B5EF4-FFF2-40B4-BE49-F238E27FC236}">
                <a16:creationId xmlns:a16="http://schemas.microsoft.com/office/drawing/2014/main" id="{0BEDE499-0812-4ED5-989A-5EB13BE34DCC}"/>
              </a:ext>
            </a:extLst>
          </p:cNvPr>
          <p:cNvPicPr>
            <a:picLocks noChangeAspect="1"/>
          </p:cNvPicPr>
          <p:nvPr/>
        </p:nvPicPr>
        <p:blipFill>
          <a:blip r:embed="rId5"/>
          <a:stretch>
            <a:fillRect/>
          </a:stretch>
        </p:blipFill>
        <p:spPr>
          <a:xfrm>
            <a:off x="7466522" y="199551"/>
            <a:ext cx="686521" cy="672143"/>
          </a:xfrm>
          <a:prstGeom prst="rect">
            <a:avLst/>
          </a:prstGeom>
        </p:spPr>
      </p:pic>
      <p:sp>
        <p:nvSpPr>
          <p:cNvPr id="5" name="TextBox 4">
            <a:extLst>
              <a:ext uri="{FF2B5EF4-FFF2-40B4-BE49-F238E27FC236}">
                <a16:creationId xmlns:a16="http://schemas.microsoft.com/office/drawing/2014/main" id="{C3581B09-E401-438F-8537-EB5A974A37FB}"/>
              </a:ext>
            </a:extLst>
          </p:cNvPr>
          <p:cNvSpPr txBox="1"/>
          <p:nvPr/>
        </p:nvSpPr>
        <p:spPr>
          <a:xfrm>
            <a:off x="4620362" y="5937587"/>
            <a:ext cx="756301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aseline="30000" dirty="0">
                <a:solidFill>
                  <a:schemeClr val="bg1"/>
                </a:solidFill>
              </a:rPr>
              <a:t>1</a:t>
            </a:r>
            <a:r>
              <a:rPr lang="en-GB" sz="1000" dirty="0">
                <a:solidFill>
                  <a:schemeClr val="bg1"/>
                </a:solidFill>
              </a:rPr>
              <a:t>Centre</a:t>
            </a:r>
            <a:r>
              <a:rPr lang="en-GB" sz="1000" dirty="0">
                <a:solidFill>
                  <a:schemeClr val="bg1"/>
                </a:solidFill>
                <a:ea typeface="+mn-lt"/>
                <a:cs typeface="+mn-lt"/>
              </a:rPr>
              <a:t> for Climate Change Research, Indian Institute of Tropical Meteorology, Pune, India</a:t>
            </a:r>
            <a:endParaRPr lang="en-US" sz="1000">
              <a:solidFill>
                <a:schemeClr val="bg1"/>
              </a:solidFill>
              <a:ea typeface="+mn-lt"/>
              <a:cs typeface="+mn-lt"/>
            </a:endParaRPr>
          </a:p>
          <a:p>
            <a:r>
              <a:rPr lang="en-GB" sz="1000" baseline="30000" dirty="0">
                <a:solidFill>
                  <a:schemeClr val="bg1"/>
                </a:solidFill>
                <a:ea typeface="+mn-lt"/>
                <a:cs typeface="+mn-lt"/>
              </a:rPr>
              <a:t>2</a:t>
            </a:r>
            <a:r>
              <a:rPr lang="en-GB" sz="1000" dirty="0">
                <a:solidFill>
                  <a:schemeClr val="bg1"/>
                </a:solidFill>
                <a:ea typeface="+mn-lt"/>
                <a:cs typeface="+mn-lt"/>
              </a:rPr>
              <a:t>Department of Meteorology and Oceanography, College of Science and Technology, Andhra University, Visakhapatnam, Andhra Pradesh, India</a:t>
            </a:r>
          </a:p>
          <a:p>
            <a:r>
              <a:rPr lang="en-GB" sz="1000" baseline="30000" dirty="0">
                <a:solidFill>
                  <a:schemeClr val="bg1"/>
                </a:solidFill>
                <a:ea typeface="+mn-lt"/>
                <a:cs typeface="+mn-lt"/>
              </a:rPr>
              <a:t>3</a:t>
            </a:r>
            <a:r>
              <a:rPr lang="en-GB" sz="1000" dirty="0">
                <a:solidFill>
                  <a:schemeClr val="bg1"/>
                </a:solidFill>
                <a:ea typeface="+mn-lt"/>
                <a:cs typeface="+mn-lt"/>
              </a:rPr>
              <a:t>Pacific Marine Environmental Laboratory, National Oceanic and Atmospheric Administration, Seattle, WA, USA</a:t>
            </a:r>
          </a:p>
          <a:p>
            <a:r>
              <a:rPr lang="en-GB" sz="1000" baseline="30000" dirty="0">
                <a:solidFill>
                  <a:schemeClr val="bg1"/>
                </a:solidFill>
                <a:ea typeface="+mn-lt"/>
                <a:cs typeface="+mn-lt"/>
              </a:rPr>
              <a:t>4</a:t>
            </a:r>
            <a:r>
              <a:rPr lang="en-GB" sz="1000" dirty="0">
                <a:solidFill>
                  <a:schemeClr val="bg1"/>
                </a:solidFill>
                <a:ea typeface="+mn-lt"/>
                <a:cs typeface="+mn-lt"/>
              </a:rPr>
              <a:t>Atmosphere and Ocean Research Institute, The University of Tokyo, Kashiwa, Chiba, Japan</a:t>
            </a:r>
          </a:p>
          <a:p>
            <a:r>
              <a:rPr lang="en-GB" sz="1000" baseline="30000" dirty="0">
                <a:solidFill>
                  <a:schemeClr val="bg1"/>
                </a:solidFill>
                <a:ea typeface="+mn-lt"/>
                <a:cs typeface="+mn-lt"/>
              </a:rPr>
              <a:t>5</a:t>
            </a:r>
            <a:r>
              <a:rPr lang="en-GB" sz="1000" dirty="0">
                <a:solidFill>
                  <a:schemeClr val="bg1"/>
                </a:solidFill>
                <a:ea typeface="+mn-lt"/>
                <a:cs typeface="+mn-lt"/>
              </a:rPr>
              <a:t>Department of Atmospheric Sciences, University of Washington, Seattle, WA, USA</a:t>
            </a:r>
          </a:p>
          <a:p>
            <a:pPr algn="l"/>
            <a:endParaRPr lang="en-GB" sz="800" dirty="0">
              <a:solidFill>
                <a:schemeClr val="bg1"/>
              </a:solidFill>
              <a:cs typeface="Calibri"/>
            </a:endParaRPr>
          </a:p>
        </p:txBody>
      </p:sp>
      <p:pic>
        <p:nvPicPr>
          <p:cNvPr id="12" name="Picture 12" descr="A picture containing drawing&#10;&#10;Description generated with very high confidence">
            <a:extLst>
              <a:ext uri="{FF2B5EF4-FFF2-40B4-BE49-F238E27FC236}">
                <a16:creationId xmlns:a16="http://schemas.microsoft.com/office/drawing/2014/main" id="{D2BEFADF-C589-4C22-B7F8-57F2C5CA0EB7}"/>
              </a:ext>
            </a:extLst>
          </p:cNvPr>
          <p:cNvPicPr>
            <a:picLocks noChangeAspect="1"/>
          </p:cNvPicPr>
          <p:nvPr/>
        </p:nvPicPr>
        <p:blipFill>
          <a:blip r:embed="rId6"/>
          <a:stretch>
            <a:fillRect/>
          </a:stretch>
        </p:blipFill>
        <p:spPr>
          <a:xfrm>
            <a:off x="8264016" y="200923"/>
            <a:ext cx="652913" cy="676456"/>
          </a:xfrm>
          <a:prstGeom prst="rect">
            <a:avLst/>
          </a:prstGeom>
        </p:spPr>
      </p:pic>
      <p:pic>
        <p:nvPicPr>
          <p:cNvPr id="3" name="Picture 8" descr="A picture containing drawing&#10;&#10;Description generated with very high confidence">
            <a:extLst>
              <a:ext uri="{FF2B5EF4-FFF2-40B4-BE49-F238E27FC236}">
                <a16:creationId xmlns:a16="http://schemas.microsoft.com/office/drawing/2014/main" id="{F75E5E76-18B2-49E6-BE29-43AC3A0C1FF3}"/>
              </a:ext>
            </a:extLst>
          </p:cNvPr>
          <p:cNvPicPr>
            <a:picLocks noChangeAspect="1"/>
          </p:cNvPicPr>
          <p:nvPr/>
        </p:nvPicPr>
        <p:blipFill>
          <a:blip r:embed="rId7"/>
          <a:stretch>
            <a:fillRect/>
          </a:stretch>
        </p:blipFill>
        <p:spPr>
          <a:xfrm>
            <a:off x="225136" y="6293149"/>
            <a:ext cx="1042359" cy="36482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765D9C-1435-45E9-8BC4-7D9A089B94F6}"/>
              </a:ext>
            </a:extLst>
          </p:cNvPr>
          <p:cNvSpPr>
            <a:spLocks noGrp="1"/>
          </p:cNvSpPr>
          <p:nvPr>
            <p:ph type="title"/>
          </p:nvPr>
        </p:nvSpPr>
        <p:spPr>
          <a:xfrm>
            <a:off x="255540" y="141625"/>
            <a:ext cx="11653211" cy="1052610"/>
          </a:xfrm>
        </p:spPr>
        <p:txBody>
          <a:bodyPr>
            <a:normAutofit/>
          </a:bodyPr>
          <a:lstStyle/>
          <a:p>
            <a:r>
              <a:rPr lang="en-US" sz="2800" b="1"/>
              <a:t>A</a:t>
            </a:r>
            <a:r>
              <a:rPr lang="en-US" sz="2800" b="1" dirty="0"/>
              <a:t> comparison of the MJO lifespan over the Maritime Continent and </a:t>
            </a:r>
            <a:br>
              <a:rPr lang="en-US" sz="2800" b="1" dirty="0"/>
            </a:br>
            <a:r>
              <a:rPr lang="en-US" sz="2800" b="1"/>
              <a:t>west Pacific </a:t>
            </a:r>
            <a:r>
              <a:rPr lang="en-US" sz="2800" b="1" dirty="0"/>
              <a:t>warm pool area</a:t>
            </a:r>
            <a:r>
              <a:rPr lang="en-US" sz="2800" b="1" dirty="0">
                <a:ea typeface="+mj-lt"/>
                <a:cs typeface="+mj-lt"/>
              </a:rPr>
              <a:t> </a:t>
            </a:r>
            <a:endParaRPr lang="en-US" sz="2800" b="1"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map&#10;&#10;Description generated with high confidence">
            <a:extLst>
              <a:ext uri="{FF2B5EF4-FFF2-40B4-BE49-F238E27FC236}">
                <a16:creationId xmlns:a16="http://schemas.microsoft.com/office/drawing/2014/main" id="{CB887787-DC42-4122-8F6A-6A095711E54E}"/>
              </a:ext>
            </a:extLst>
          </p:cNvPr>
          <p:cNvPicPr>
            <a:picLocks noChangeAspect="1"/>
          </p:cNvPicPr>
          <p:nvPr/>
        </p:nvPicPr>
        <p:blipFill rotWithShape="1">
          <a:blip r:embed="rId2"/>
          <a:srcRect l="-292" t="72384" r="-143" b="-216"/>
          <a:stretch/>
        </p:blipFill>
        <p:spPr>
          <a:xfrm>
            <a:off x="164393" y="1719016"/>
            <a:ext cx="8113789" cy="2979208"/>
          </a:xfrm>
          <a:prstGeom prst="rect">
            <a:avLst/>
          </a:prstGeom>
        </p:spPr>
      </p:pic>
      <p:sp>
        <p:nvSpPr>
          <p:cNvPr id="3" name="TextBox 2">
            <a:extLst>
              <a:ext uri="{FF2B5EF4-FFF2-40B4-BE49-F238E27FC236}">
                <a16:creationId xmlns:a16="http://schemas.microsoft.com/office/drawing/2014/main" id="{2C91FAC5-F6CC-4877-8A31-48027E858806}"/>
              </a:ext>
            </a:extLst>
          </p:cNvPr>
          <p:cNvSpPr txBox="1"/>
          <p:nvPr/>
        </p:nvSpPr>
        <p:spPr>
          <a:xfrm>
            <a:off x="8603674" y="2493817"/>
            <a:ext cx="3311236" cy="1200329"/>
          </a:xfrm>
          <a:prstGeom prst="rect">
            <a:avLst/>
          </a:prstGeom>
          <a:no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Pearson correlation, </a:t>
            </a:r>
            <a:r>
              <a:rPr lang="en-GB" i="1" dirty="0">
                <a:ea typeface="+mn-lt"/>
                <a:cs typeface="+mn-lt"/>
              </a:rPr>
              <a:t>r</a:t>
            </a:r>
            <a:r>
              <a:rPr lang="en-GB" dirty="0">
                <a:ea typeface="+mn-lt"/>
                <a:cs typeface="+mn-lt"/>
              </a:rPr>
              <a:t> = 0.42, Kendall rank correlation, </a:t>
            </a:r>
            <a:r>
              <a:rPr lang="en-GB" i="1">
                <a:ea typeface="+mn-lt"/>
                <a:cs typeface="+mn-lt"/>
              </a:rPr>
              <a:t>τ</a:t>
            </a:r>
            <a:r>
              <a:rPr lang="en-GB">
                <a:ea typeface="+mn-lt"/>
                <a:cs typeface="+mn-lt"/>
              </a:rPr>
              <a:t> = 0.3</a:t>
            </a:r>
            <a:endParaRPr lang="en-US">
              <a:ea typeface="+mn-lt"/>
              <a:cs typeface="+mn-lt"/>
            </a:endParaRPr>
          </a:p>
          <a:p>
            <a:r>
              <a:rPr lang="en-GB" dirty="0">
                <a:ea typeface="+mn-lt"/>
                <a:cs typeface="+mn-lt"/>
              </a:rPr>
              <a:t>statistically significant at the 95% </a:t>
            </a:r>
            <a:r>
              <a:rPr lang="en-GB">
                <a:ea typeface="+mn-lt"/>
                <a:cs typeface="+mn-lt"/>
              </a:rPr>
              <a:t>confidence level. </a:t>
            </a:r>
            <a:r>
              <a:rPr lang="en-GB" dirty="0">
                <a:ea typeface="+mn-lt"/>
                <a:cs typeface="+mn-lt"/>
              </a:rPr>
              <a:t> </a:t>
            </a:r>
            <a:endParaRPr lang="en-US">
              <a:cs typeface="Calibri"/>
            </a:endParaRPr>
          </a:p>
        </p:txBody>
      </p:sp>
      <p:sp>
        <p:nvSpPr>
          <p:cNvPr id="5" name="TextBox 4">
            <a:extLst>
              <a:ext uri="{FF2B5EF4-FFF2-40B4-BE49-F238E27FC236}">
                <a16:creationId xmlns:a16="http://schemas.microsoft.com/office/drawing/2014/main" id="{64822BBE-BD60-4B50-A120-31E19F8B4602}"/>
              </a:ext>
            </a:extLst>
          </p:cNvPr>
          <p:cNvSpPr txBox="1"/>
          <p:nvPr/>
        </p:nvSpPr>
        <p:spPr>
          <a:xfrm>
            <a:off x="697058" y="5102803"/>
            <a:ext cx="111390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The MJO phase duration over the Indian Ocean (phases 1, 2 and 3) also shows a significant negative correlation with the west Pacific (</a:t>
            </a:r>
            <a:r>
              <a:rPr lang="en-GB" b="1" i="1"/>
              <a:t>r</a:t>
            </a:r>
            <a:r>
              <a:rPr lang="en-GB" b="1"/>
              <a:t> = −0.33), suggesting that the MJO changes over the Indian Ocean are also largely driven by SST warming over the west Pacific.</a:t>
            </a:r>
            <a:endParaRPr lang="en-US" b="1">
              <a:ea typeface="+mn-lt"/>
              <a:cs typeface="+mn-lt"/>
            </a:endParaRPr>
          </a:p>
          <a:p>
            <a:pPr algn="l"/>
            <a:endParaRPr lang="en-GB" b="1" dirty="0">
              <a:cs typeface="Calibri"/>
            </a:endParaRPr>
          </a:p>
        </p:txBody>
      </p:sp>
    </p:spTree>
    <p:extLst>
      <p:ext uri="{BB962C8B-B14F-4D97-AF65-F5344CB8AC3E}">
        <p14:creationId xmlns:p14="http://schemas.microsoft.com/office/powerpoint/2010/main" val="35030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picture containing flying, blue, air, water&#10;&#10;Description generated with very high confidence">
            <a:extLst>
              <a:ext uri="{FF2B5EF4-FFF2-40B4-BE49-F238E27FC236}">
                <a16:creationId xmlns:a16="http://schemas.microsoft.com/office/drawing/2014/main" id="{976BE3A4-D8BB-4315-B5D0-C550B2A47FAE}"/>
              </a:ext>
            </a:extLst>
          </p:cNvPr>
          <p:cNvPicPr>
            <a:picLocks noChangeAspect="1"/>
          </p:cNvPicPr>
          <p:nvPr/>
        </p:nvPicPr>
        <p:blipFill>
          <a:blip r:embed="rId2"/>
          <a:stretch>
            <a:fillRect/>
          </a:stretch>
        </p:blipFill>
        <p:spPr>
          <a:xfrm>
            <a:off x="-5229" y="4795"/>
            <a:ext cx="12203499" cy="6848409"/>
          </a:xfrm>
          <a:prstGeom prst="rect">
            <a:avLst/>
          </a:prstGeom>
        </p:spPr>
      </p:pic>
      <p:sp>
        <p:nvSpPr>
          <p:cNvPr id="2" name="Title 1">
            <a:extLst>
              <a:ext uri="{FF2B5EF4-FFF2-40B4-BE49-F238E27FC236}">
                <a16:creationId xmlns:a16="http://schemas.microsoft.com/office/drawing/2014/main" id="{40FA2692-2D47-4F6F-BACC-32791D0B3B21}"/>
              </a:ext>
            </a:extLst>
          </p:cNvPr>
          <p:cNvSpPr>
            <a:spLocks noGrp="1"/>
          </p:cNvSpPr>
          <p:nvPr>
            <p:ph type="title"/>
          </p:nvPr>
        </p:nvSpPr>
        <p:spPr>
          <a:xfrm>
            <a:off x="-2991" y="-5285"/>
            <a:ext cx="4758094" cy="360929"/>
          </a:xfrm>
        </p:spPr>
        <p:txBody>
          <a:bodyPr>
            <a:noAutofit/>
          </a:bodyPr>
          <a:lstStyle/>
          <a:p>
            <a:r>
              <a:rPr lang="en-GB" sz="2000" b="1" u="sng">
                <a:solidFill>
                  <a:srgbClr val="FFC000"/>
                </a:solidFill>
                <a:cs typeface="Calibri Light"/>
              </a:rPr>
              <a:t>The mositure mode frame work of MJO:</a:t>
            </a:r>
          </a:p>
        </p:txBody>
      </p:sp>
      <p:sp>
        <p:nvSpPr>
          <p:cNvPr id="5" name="TextBox 4">
            <a:extLst>
              <a:ext uri="{FF2B5EF4-FFF2-40B4-BE49-F238E27FC236}">
                <a16:creationId xmlns:a16="http://schemas.microsoft.com/office/drawing/2014/main" id="{D489FEC2-E191-4FFA-97D9-D8DBFB6F06A3}"/>
              </a:ext>
            </a:extLst>
          </p:cNvPr>
          <p:cNvSpPr txBox="1"/>
          <p:nvPr/>
        </p:nvSpPr>
        <p:spPr>
          <a:xfrm>
            <a:off x="9213273" y="6580909"/>
            <a:ext cx="30618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chemeClr val="bg1"/>
                </a:solidFill>
              </a:rPr>
              <a:t>Image Background :</a:t>
            </a:r>
            <a:r>
              <a:rPr lang="en-GB" sz="1200">
                <a:solidFill>
                  <a:schemeClr val="bg1"/>
                </a:solidFill>
                <a:ea typeface="+mn-lt"/>
                <a:cs typeface="+mn-lt"/>
              </a:rPr>
              <a:t>Ángel F. Adames-Corraliza </a:t>
            </a:r>
            <a:endParaRPr lang="en-GB" sz="1200">
              <a:solidFill>
                <a:schemeClr val="bg1"/>
              </a:solidFill>
            </a:endParaRPr>
          </a:p>
        </p:txBody>
      </p:sp>
      <p:sp>
        <p:nvSpPr>
          <p:cNvPr id="6" name="TextBox 5">
            <a:extLst>
              <a:ext uri="{FF2B5EF4-FFF2-40B4-BE49-F238E27FC236}">
                <a16:creationId xmlns:a16="http://schemas.microsoft.com/office/drawing/2014/main" id="{790A23BC-19F3-43EE-B54F-EBB4712265DD}"/>
              </a:ext>
            </a:extLst>
          </p:cNvPr>
          <p:cNvSpPr txBox="1"/>
          <p:nvPr/>
        </p:nvSpPr>
        <p:spPr>
          <a:xfrm>
            <a:off x="8552585" y="2345748"/>
            <a:ext cx="372687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highlight>
                  <a:srgbClr val="C0C0C0"/>
                </a:highlight>
                <a:ea typeface="+mn-lt"/>
                <a:cs typeface="+mn-lt"/>
              </a:rPr>
              <a:t>MJO is a </a:t>
            </a:r>
            <a:r>
              <a:rPr lang="en-GB" b="1" dirty="0">
                <a:highlight>
                  <a:srgbClr val="C0C0C0"/>
                </a:highlight>
                <a:ea typeface="+mn-lt"/>
                <a:cs typeface="+mn-lt"/>
              </a:rPr>
              <a:t>moisture mode. </a:t>
            </a:r>
            <a:r>
              <a:rPr lang="en-GB" dirty="0">
                <a:highlight>
                  <a:srgbClr val="C0C0C0"/>
                </a:highlight>
                <a:ea typeface="+mn-lt"/>
                <a:cs typeface="+mn-lt"/>
              </a:rPr>
              <a:t>This means that </a:t>
            </a:r>
            <a:r>
              <a:rPr lang="en-GB" b="1" dirty="0">
                <a:highlight>
                  <a:srgbClr val="C0C0C0"/>
                </a:highlight>
                <a:ea typeface="+mn-lt"/>
                <a:cs typeface="+mn-lt"/>
              </a:rPr>
              <a:t>sources and sinks of moist static energy</a:t>
            </a:r>
            <a:r>
              <a:rPr lang="en-GB" dirty="0">
                <a:highlight>
                  <a:srgbClr val="C0C0C0"/>
                </a:highlight>
                <a:ea typeface="+mn-lt"/>
                <a:cs typeface="+mn-lt"/>
              </a:rPr>
              <a:t> control both the growth and propagation of the mode. (Source :Adam Sobel)</a:t>
            </a:r>
            <a:endParaRPr lang="en-US" dirty="0">
              <a:highlight>
                <a:srgbClr val="C0C0C0"/>
              </a:highlight>
              <a:ea typeface="+mn-lt"/>
              <a:cs typeface="+mn-lt"/>
            </a:endParaRPr>
          </a:p>
        </p:txBody>
      </p:sp>
      <p:sp>
        <p:nvSpPr>
          <p:cNvPr id="7" name="TextBox 6">
            <a:extLst>
              <a:ext uri="{FF2B5EF4-FFF2-40B4-BE49-F238E27FC236}">
                <a16:creationId xmlns:a16="http://schemas.microsoft.com/office/drawing/2014/main" id="{DC1588E2-A1DA-475C-A076-5809C1E8920E}"/>
              </a:ext>
            </a:extLst>
          </p:cNvPr>
          <p:cNvSpPr txBox="1"/>
          <p:nvPr/>
        </p:nvSpPr>
        <p:spPr>
          <a:xfrm>
            <a:off x="4663786" y="5481203"/>
            <a:ext cx="27570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accent4">
                    <a:lumMod val="20000"/>
                    <a:lumOff val="80000"/>
                  </a:schemeClr>
                </a:solidFill>
                <a:ea typeface="+mn-lt"/>
                <a:cs typeface="+mn-lt"/>
              </a:rPr>
              <a:t>Cloud-radiative feedback </a:t>
            </a:r>
          </a:p>
          <a:p>
            <a:r>
              <a:rPr lang="en-GB" b="1">
                <a:solidFill>
                  <a:schemeClr val="accent4">
                    <a:lumMod val="20000"/>
                    <a:lumOff val="80000"/>
                  </a:schemeClr>
                </a:solidFill>
                <a:ea typeface="+mn-lt"/>
                <a:cs typeface="+mn-lt"/>
              </a:rPr>
              <a:t>helps MJO convection </a:t>
            </a:r>
            <a:endParaRPr lang="en-GB" b="1" dirty="0">
              <a:solidFill>
                <a:schemeClr val="accent4">
                  <a:lumMod val="20000"/>
                  <a:lumOff val="80000"/>
                </a:schemeClr>
              </a:solidFill>
              <a:ea typeface="+mn-lt"/>
              <a:cs typeface="+mn-lt"/>
            </a:endParaRPr>
          </a:p>
          <a:p>
            <a:r>
              <a:rPr lang="en-GB" b="1">
                <a:solidFill>
                  <a:schemeClr val="accent4">
                    <a:lumMod val="20000"/>
                    <a:lumOff val="80000"/>
                  </a:schemeClr>
                </a:solidFill>
                <a:ea typeface="+mn-lt"/>
                <a:cs typeface="+mn-lt"/>
              </a:rPr>
              <a:t>to grow/intensify.</a:t>
            </a:r>
            <a:endParaRPr lang="en-GB" b="1">
              <a:solidFill>
                <a:schemeClr val="accent4">
                  <a:lumMod val="20000"/>
                  <a:lumOff val="80000"/>
                </a:schemeClr>
              </a:solidFill>
              <a:cs typeface="Calibri"/>
            </a:endParaRPr>
          </a:p>
        </p:txBody>
      </p:sp>
      <p:sp>
        <p:nvSpPr>
          <p:cNvPr id="13" name="TextBox 12">
            <a:extLst>
              <a:ext uri="{FF2B5EF4-FFF2-40B4-BE49-F238E27FC236}">
                <a16:creationId xmlns:a16="http://schemas.microsoft.com/office/drawing/2014/main" id="{C6335614-D39E-4DA5-92E1-957819C6D014}"/>
              </a:ext>
            </a:extLst>
          </p:cNvPr>
          <p:cNvSpPr txBox="1"/>
          <p:nvPr/>
        </p:nvSpPr>
        <p:spPr>
          <a:xfrm>
            <a:off x="8598476" y="3984912"/>
            <a:ext cx="3311236"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bg1"/>
                </a:solidFill>
                <a:ea typeface="+mn-lt"/>
                <a:cs typeface="+mn-lt"/>
              </a:rPr>
              <a:t>**</a:t>
            </a:r>
            <a:r>
              <a:rPr lang="en-GB" b="1" dirty="0">
                <a:solidFill>
                  <a:schemeClr val="bg1"/>
                </a:solidFill>
                <a:ea typeface="+mn-lt"/>
                <a:cs typeface="+mn-lt"/>
              </a:rPr>
              <a:t> </a:t>
            </a:r>
            <a:r>
              <a:rPr lang="en-GB" b="1" dirty="0">
                <a:solidFill>
                  <a:schemeClr val="accent6">
                    <a:lumMod val="40000"/>
                    <a:lumOff val="60000"/>
                  </a:schemeClr>
                </a:solidFill>
                <a:ea typeface="+mn-lt"/>
                <a:cs typeface="+mn-lt"/>
              </a:rPr>
              <a:t>Advection of the mean  moisture through intra-seasonal wind helps MJO to propagate eastward.</a:t>
            </a:r>
            <a:endParaRPr lang="en-GB" b="1" dirty="0">
              <a:solidFill>
                <a:schemeClr val="accent6">
                  <a:lumMod val="40000"/>
                  <a:lumOff val="60000"/>
                </a:schemeClr>
              </a:solidFill>
              <a:cs typeface="Calibri"/>
            </a:endParaRPr>
          </a:p>
        </p:txBody>
      </p:sp>
      <p:sp>
        <p:nvSpPr>
          <p:cNvPr id="15" name="TextBox 14">
            <a:extLst>
              <a:ext uri="{FF2B5EF4-FFF2-40B4-BE49-F238E27FC236}">
                <a16:creationId xmlns:a16="http://schemas.microsoft.com/office/drawing/2014/main" id="{990FFF45-2C91-4946-BBB0-59E9AEC763FE}"/>
              </a:ext>
            </a:extLst>
          </p:cNvPr>
          <p:cNvSpPr txBox="1"/>
          <p:nvPr/>
        </p:nvSpPr>
        <p:spPr>
          <a:xfrm>
            <a:off x="770658" y="4262002"/>
            <a:ext cx="29787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accent2">
                    <a:lumMod val="20000"/>
                    <a:lumOff val="80000"/>
                  </a:schemeClr>
                </a:solidFill>
                <a:ea typeface="+mn-lt"/>
                <a:cs typeface="+mn-lt"/>
              </a:rPr>
              <a:t>Wind induced surface heat flux is maximum at the west of MJO convection. </a:t>
            </a:r>
            <a:endParaRPr lang="en-US">
              <a:solidFill>
                <a:schemeClr val="bg1"/>
              </a:solidFill>
            </a:endParaRPr>
          </a:p>
        </p:txBody>
      </p:sp>
      <p:sp>
        <p:nvSpPr>
          <p:cNvPr id="9" name="Arrow: Right 8">
            <a:extLst>
              <a:ext uri="{FF2B5EF4-FFF2-40B4-BE49-F238E27FC236}">
                <a16:creationId xmlns:a16="http://schemas.microsoft.com/office/drawing/2014/main" id="{65E3FC5D-89D1-43AE-8C0F-A8F32152666B}"/>
              </a:ext>
            </a:extLst>
          </p:cNvPr>
          <p:cNvSpPr/>
          <p:nvPr/>
        </p:nvSpPr>
        <p:spPr>
          <a:xfrm>
            <a:off x="1089350" y="6109127"/>
            <a:ext cx="2008908" cy="304800"/>
          </a:xfrm>
          <a:prstGeom prst="right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0DC85031-6994-4B4C-B6E9-907B0B0DE85A}"/>
              </a:ext>
            </a:extLst>
          </p:cNvPr>
          <p:cNvSpPr/>
          <p:nvPr/>
        </p:nvSpPr>
        <p:spPr>
          <a:xfrm>
            <a:off x="1548383" y="5464786"/>
            <a:ext cx="249382" cy="651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1E5C1A75-A706-4DB1-8E7E-2BEF37AB71E0}"/>
              </a:ext>
            </a:extLst>
          </p:cNvPr>
          <p:cNvSpPr/>
          <p:nvPr/>
        </p:nvSpPr>
        <p:spPr>
          <a:xfrm>
            <a:off x="1894746" y="5464786"/>
            <a:ext cx="249382" cy="651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BA4001D1-A393-4528-A166-EB12BBB92C1E}"/>
              </a:ext>
            </a:extLst>
          </p:cNvPr>
          <p:cNvSpPr/>
          <p:nvPr/>
        </p:nvSpPr>
        <p:spPr>
          <a:xfrm>
            <a:off x="2254965" y="5478640"/>
            <a:ext cx="249382" cy="651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5DB8C7CA-92CD-4226-AA4C-F709343F26D0}"/>
              </a:ext>
            </a:extLst>
          </p:cNvPr>
          <p:cNvSpPr/>
          <p:nvPr/>
        </p:nvSpPr>
        <p:spPr>
          <a:xfrm>
            <a:off x="9078225" y="6034658"/>
            <a:ext cx="1136072" cy="33250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44285508-AE26-4161-9A85-7F97A19606EC}"/>
              </a:ext>
            </a:extLst>
          </p:cNvPr>
          <p:cNvSpPr/>
          <p:nvPr/>
        </p:nvSpPr>
        <p:spPr>
          <a:xfrm>
            <a:off x="9390055" y="5381658"/>
            <a:ext cx="249382" cy="651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81DCFEE9-D9AE-4730-A69A-0BED86747678}"/>
              </a:ext>
            </a:extLst>
          </p:cNvPr>
          <p:cNvSpPr/>
          <p:nvPr/>
        </p:nvSpPr>
        <p:spPr>
          <a:xfrm>
            <a:off x="9764127" y="5381658"/>
            <a:ext cx="249382" cy="6511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B109234-EF08-41F2-AA81-5E4D2CB77BB8}"/>
              </a:ext>
            </a:extLst>
          </p:cNvPr>
          <p:cNvSpPr txBox="1"/>
          <p:nvPr/>
        </p:nvSpPr>
        <p:spPr>
          <a:xfrm>
            <a:off x="41564" y="6580910"/>
            <a:ext cx="18010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Sobel and Maloney(2012)</a:t>
            </a:r>
            <a:endParaRPr lang="en-US" sz="1200"/>
          </a:p>
        </p:txBody>
      </p:sp>
    </p:spTree>
    <p:extLst>
      <p:ext uri="{BB962C8B-B14F-4D97-AF65-F5344CB8AC3E}">
        <p14:creationId xmlns:p14="http://schemas.microsoft.com/office/powerpoint/2010/main" val="416945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map&#10;&#10;Description generated with very high confidence">
            <a:extLst>
              <a:ext uri="{FF2B5EF4-FFF2-40B4-BE49-F238E27FC236}">
                <a16:creationId xmlns:a16="http://schemas.microsoft.com/office/drawing/2014/main" id="{6DB88641-2D8B-48AC-BA0E-E4A5FE8816A2}"/>
              </a:ext>
            </a:extLst>
          </p:cNvPr>
          <p:cNvPicPr>
            <a:picLocks noChangeAspect="1"/>
          </p:cNvPicPr>
          <p:nvPr/>
        </p:nvPicPr>
        <p:blipFill rotWithShape="1">
          <a:blip r:embed="rId2"/>
          <a:srcRect l="27" t="4963" r="241" b="-248"/>
          <a:stretch/>
        </p:blipFill>
        <p:spPr>
          <a:xfrm>
            <a:off x="-5814" y="256979"/>
            <a:ext cx="11943348" cy="5589004"/>
          </a:xfrm>
          <a:prstGeom prst="rect">
            <a:avLst/>
          </a:prstGeom>
        </p:spPr>
      </p:pic>
      <p:sp>
        <p:nvSpPr>
          <p:cNvPr id="2" name="TextBox 1">
            <a:extLst>
              <a:ext uri="{FF2B5EF4-FFF2-40B4-BE49-F238E27FC236}">
                <a16:creationId xmlns:a16="http://schemas.microsoft.com/office/drawing/2014/main" id="{D85BAE31-D664-415E-97A2-DDF7ADFD0481}"/>
              </a:ext>
            </a:extLst>
          </p:cNvPr>
          <p:cNvSpPr txBox="1"/>
          <p:nvPr/>
        </p:nvSpPr>
        <p:spPr>
          <a:xfrm>
            <a:off x="1219201" y="54725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rPr>
              <a:t>Faster MJO propagation</a:t>
            </a:r>
            <a:endParaRPr lang="en-GB" b="1" dirty="0">
              <a:solidFill>
                <a:srgbClr val="FF0000"/>
              </a:solidFill>
              <a:cs typeface="Calibri"/>
            </a:endParaRPr>
          </a:p>
        </p:txBody>
      </p:sp>
      <p:sp>
        <p:nvSpPr>
          <p:cNvPr id="9" name="TextBox 8">
            <a:extLst>
              <a:ext uri="{FF2B5EF4-FFF2-40B4-BE49-F238E27FC236}">
                <a16:creationId xmlns:a16="http://schemas.microsoft.com/office/drawing/2014/main" id="{1EEDFED2-DFBB-4E4E-8926-B608C3E4ABA0}"/>
              </a:ext>
            </a:extLst>
          </p:cNvPr>
          <p:cNvSpPr txBox="1"/>
          <p:nvPr/>
        </p:nvSpPr>
        <p:spPr>
          <a:xfrm>
            <a:off x="4530437" y="5444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70C0"/>
                </a:solidFill>
              </a:rPr>
              <a:t>Slower MJO propagation</a:t>
            </a:r>
            <a:endParaRPr lang="en-GB" b="1" dirty="0">
              <a:solidFill>
                <a:srgbClr val="0070C0"/>
              </a:solidFill>
              <a:cs typeface="Calibri"/>
            </a:endParaRPr>
          </a:p>
        </p:txBody>
      </p:sp>
      <p:sp>
        <p:nvSpPr>
          <p:cNvPr id="3" name="TextBox 2">
            <a:extLst>
              <a:ext uri="{FF2B5EF4-FFF2-40B4-BE49-F238E27FC236}">
                <a16:creationId xmlns:a16="http://schemas.microsoft.com/office/drawing/2014/main" id="{4A679EAC-A4C4-4014-B995-07CDE2F1DC53}"/>
              </a:ext>
            </a:extLst>
          </p:cNvPr>
          <p:cNvSpPr txBox="1"/>
          <p:nvPr/>
        </p:nvSpPr>
        <p:spPr>
          <a:xfrm>
            <a:off x="2927640" y="5975640"/>
            <a:ext cx="57357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Warm pool expansion modulating the MJO lifecycle.</a:t>
            </a:r>
            <a:endParaRPr lang="en-US" b="1"/>
          </a:p>
        </p:txBody>
      </p:sp>
      <p:sp>
        <p:nvSpPr>
          <p:cNvPr id="5" name="TextBox 4">
            <a:extLst>
              <a:ext uri="{FF2B5EF4-FFF2-40B4-BE49-F238E27FC236}">
                <a16:creationId xmlns:a16="http://schemas.microsoft.com/office/drawing/2014/main" id="{A68B849F-89F1-4B45-BC20-CC8FBD10288A}"/>
              </a:ext>
            </a:extLst>
          </p:cNvPr>
          <p:cNvSpPr txBox="1"/>
          <p:nvPr/>
        </p:nvSpPr>
        <p:spPr>
          <a:xfrm>
            <a:off x="6276110" y="2660071"/>
            <a:ext cx="24799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ea typeface="+mn-lt"/>
                <a:cs typeface="+mn-lt"/>
              </a:rPr>
              <a:t>Anomalous high </a:t>
            </a:r>
            <a:r>
              <a:rPr lang="en-GB" b="1" dirty="0">
                <a:solidFill>
                  <a:srgbClr val="FF0000"/>
                </a:solidFill>
              </a:rPr>
              <a:t>moisture content </a:t>
            </a:r>
            <a:endParaRPr lang="en-US" dirty="0">
              <a:solidFill>
                <a:srgbClr val="FF0000"/>
              </a:solidFill>
            </a:endParaRPr>
          </a:p>
          <a:p>
            <a:r>
              <a:rPr lang="en-GB" b="1" dirty="0">
                <a:solidFill>
                  <a:srgbClr val="FF0000"/>
                </a:solidFill>
              </a:rPr>
              <a:t>over 900-400 hPa</a:t>
            </a:r>
            <a:endParaRPr lang="en-US">
              <a:solidFill>
                <a:srgbClr val="FF0000"/>
              </a:solidFill>
              <a:cs typeface="Calibri"/>
            </a:endParaRPr>
          </a:p>
        </p:txBody>
      </p:sp>
      <p:sp>
        <p:nvSpPr>
          <p:cNvPr id="13" name="TextBox 12">
            <a:extLst>
              <a:ext uri="{FF2B5EF4-FFF2-40B4-BE49-F238E27FC236}">
                <a16:creationId xmlns:a16="http://schemas.microsoft.com/office/drawing/2014/main" id="{2426A846-A608-4607-98A0-2E5A2992FB7D}"/>
              </a:ext>
            </a:extLst>
          </p:cNvPr>
          <p:cNvSpPr txBox="1"/>
          <p:nvPr/>
        </p:nvSpPr>
        <p:spPr>
          <a:xfrm>
            <a:off x="1316183" y="2660071"/>
            <a:ext cx="20366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70C0"/>
                </a:solidFill>
                <a:ea typeface="+mn-lt"/>
                <a:cs typeface="+mn-lt"/>
              </a:rPr>
              <a:t>Anomalous low</a:t>
            </a:r>
            <a:endParaRPr lang="en-US" b="1" dirty="0">
              <a:solidFill>
                <a:srgbClr val="0070C0"/>
              </a:solidFill>
              <a:ea typeface="+mn-lt"/>
              <a:cs typeface="+mn-lt"/>
            </a:endParaRPr>
          </a:p>
          <a:p>
            <a:r>
              <a:rPr lang="en-GB" b="1" dirty="0">
                <a:solidFill>
                  <a:srgbClr val="0070C0"/>
                </a:solidFill>
                <a:ea typeface="+mn-lt"/>
                <a:cs typeface="+mn-lt"/>
              </a:rPr>
              <a:t>moisture content </a:t>
            </a:r>
            <a:endParaRPr lang="en-US" b="1" dirty="0">
              <a:solidFill>
                <a:srgbClr val="0070C0"/>
              </a:solidFill>
              <a:ea typeface="+mn-lt"/>
              <a:cs typeface="+mn-lt"/>
            </a:endParaRPr>
          </a:p>
          <a:p>
            <a:r>
              <a:rPr lang="en-GB" b="1" dirty="0">
                <a:solidFill>
                  <a:srgbClr val="0070C0"/>
                </a:solidFill>
                <a:ea typeface="+mn-lt"/>
                <a:cs typeface="+mn-lt"/>
              </a:rPr>
              <a:t>over 900-400 hPa</a:t>
            </a:r>
            <a:endParaRPr lang="en-US" b="1">
              <a:solidFill>
                <a:srgbClr val="0070C0"/>
              </a:solidFill>
              <a:ea typeface="+mn-lt"/>
              <a:cs typeface="+mn-lt"/>
            </a:endParaRPr>
          </a:p>
        </p:txBody>
      </p:sp>
      <p:sp>
        <p:nvSpPr>
          <p:cNvPr id="15" name="TextBox 14">
            <a:extLst>
              <a:ext uri="{FF2B5EF4-FFF2-40B4-BE49-F238E27FC236}">
                <a16:creationId xmlns:a16="http://schemas.microsoft.com/office/drawing/2014/main" id="{BD4EDB71-DA69-4345-AABC-C81EE9F6B8DB}"/>
              </a:ext>
            </a:extLst>
          </p:cNvPr>
          <p:cNvSpPr txBox="1"/>
          <p:nvPr/>
        </p:nvSpPr>
        <p:spPr>
          <a:xfrm>
            <a:off x="1385454" y="1510144"/>
            <a:ext cx="19673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Dry subsidence over IO inhibits </a:t>
            </a:r>
            <a:r>
              <a:rPr lang="en-GB"/>
              <a:t>deep convection</a:t>
            </a:r>
            <a:endParaRPr lang="en-GB">
              <a:cs typeface="Calibri"/>
            </a:endParaRPr>
          </a:p>
        </p:txBody>
      </p:sp>
      <p:sp>
        <p:nvSpPr>
          <p:cNvPr id="6" name="Arrow: Right 5">
            <a:extLst>
              <a:ext uri="{FF2B5EF4-FFF2-40B4-BE49-F238E27FC236}">
                <a16:creationId xmlns:a16="http://schemas.microsoft.com/office/drawing/2014/main" id="{9798B05A-07D2-41DF-BA21-7E94E695191F}"/>
              </a:ext>
            </a:extLst>
          </p:cNvPr>
          <p:cNvSpPr/>
          <p:nvPr/>
        </p:nvSpPr>
        <p:spPr>
          <a:xfrm>
            <a:off x="1842688" y="4604176"/>
            <a:ext cx="3602181"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cs typeface="Calibri"/>
              </a:rPr>
              <a:t>Horizontal  Moisture gradient </a:t>
            </a:r>
            <a:endParaRPr lang="en-US"/>
          </a:p>
        </p:txBody>
      </p:sp>
      <p:sp>
        <p:nvSpPr>
          <p:cNvPr id="17" name="TextBox 16">
            <a:extLst>
              <a:ext uri="{FF2B5EF4-FFF2-40B4-BE49-F238E27FC236}">
                <a16:creationId xmlns:a16="http://schemas.microsoft.com/office/drawing/2014/main" id="{2579209F-FFC1-4364-BD35-7ADE18C61B3C}"/>
              </a:ext>
            </a:extLst>
          </p:cNvPr>
          <p:cNvSpPr txBox="1"/>
          <p:nvPr/>
        </p:nvSpPr>
        <p:spPr>
          <a:xfrm>
            <a:off x="1274620" y="5001490"/>
            <a:ext cx="24245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solidFill>
                  <a:srgbClr val="FF0000"/>
                </a:solidFill>
              </a:rPr>
              <a:t>Advection of mean moisture </a:t>
            </a:r>
            <a:r>
              <a:rPr lang="en-GB" sz="1400" b="1">
                <a:solidFill>
                  <a:srgbClr val="FF0000"/>
                </a:solidFill>
              </a:rPr>
              <a:t>from the east  leads to</a:t>
            </a:r>
            <a:endParaRPr lang="en-GB" sz="1400" b="1">
              <a:solidFill>
                <a:srgbClr val="FF0000"/>
              </a:solidFill>
              <a:cs typeface="Calibri"/>
            </a:endParaRPr>
          </a:p>
        </p:txBody>
      </p:sp>
      <p:sp>
        <p:nvSpPr>
          <p:cNvPr id="18" name="TextBox 17">
            <a:extLst>
              <a:ext uri="{FF2B5EF4-FFF2-40B4-BE49-F238E27FC236}">
                <a16:creationId xmlns:a16="http://schemas.microsoft.com/office/drawing/2014/main" id="{8E163E73-9747-4746-8BFF-A8A24CB78747}"/>
              </a:ext>
            </a:extLst>
          </p:cNvPr>
          <p:cNvSpPr txBox="1"/>
          <p:nvPr/>
        </p:nvSpPr>
        <p:spPr>
          <a:xfrm>
            <a:off x="4530436" y="500149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0070C0"/>
                </a:solidFill>
              </a:rPr>
              <a:t>Decreased static stability over MCWP leads to</a:t>
            </a:r>
            <a:endParaRPr lang="en-US" sz="1400" b="1">
              <a:solidFill>
                <a:srgbClr val="0070C0"/>
              </a:solidFill>
            </a:endParaRPr>
          </a:p>
        </p:txBody>
      </p:sp>
      <p:sp>
        <p:nvSpPr>
          <p:cNvPr id="19" name="TextBox 18">
            <a:extLst>
              <a:ext uri="{FF2B5EF4-FFF2-40B4-BE49-F238E27FC236}">
                <a16:creationId xmlns:a16="http://schemas.microsoft.com/office/drawing/2014/main" id="{D9E0D67C-461B-4F21-84A2-A4B71073A91D}"/>
              </a:ext>
            </a:extLst>
          </p:cNvPr>
          <p:cNvSpPr txBox="1"/>
          <p:nvPr/>
        </p:nvSpPr>
        <p:spPr>
          <a:xfrm>
            <a:off x="8354290" y="117763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7030A0"/>
                </a:solidFill>
              </a:rPr>
              <a:t>Cloud-radiative feedback </a:t>
            </a:r>
            <a:r>
              <a:rPr lang="en-GB" b="1">
                <a:solidFill>
                  <a:srgbClr val="7030A0"/>
                </a:solidFill>
              </a:rPr>
              <a:t>and enhanced moisture over MCWP intensify the MJO convection .</a:t>
            </a:r>
            <a:endParaRPr lang="en-GB" b="1" dirty="0">
              <a:solidFill>
                <a:srgbClr val="7030A0"/>
              </a:solidFill>
              <a:cs typeface="Calibri"/>
            </a:endParaRPr>
          </a:p>
        </p:txBody>
      </p:sp>
      <p:sp>
        <p:nvSpPr>
          <p:cNvPr id="22" name="TextBox 21">
            <a:extLst>
              <a:ext uri="{FF2B5EF4-FFF2-40B4-BE49-F238E27FC236}">
                <a16:creationId xmlns:a16="http://schemas.microsoft.com/office/drawing/2014/main" id="{FFD130CF-58D9-47C2-9879-07B0A372BEF1}"/>
              </a:ext>
            </a:extLst>
          </p:cNvPr>
          <p:cNvSpPr txBox="1"/>
          <p:nvPr/>
        </p:nvSpPr>
        <p:spPr>
          <a:xfrm>
            <a:off x="1316182" y="3865419"/>
            <a:ext cx="26462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accent1"/>
                </a:solidFill>
                <a:ea typeface="+mn-lt"/>
                <a:cs typeface="+mn-lt"/>
              </a:rPr>
              <a:t>Moisture advected away </a:t>
            </a:r>
            <a:r>
              <a:rPr lang="en-GB" b="1" dirty="0">
                <a:solidFill>
                  <a:schemeClr val="accent1"/>
                </a:solidFill>
                <a:ea typeface="+mn-lt"/>
                <a:cs typeface="+mn-lt"/>
              </a:rPr>
              <a:t>from the basin</a:t>
            </a:r>
            <a:endParaRPr lang="en-US" b="1" dirty="0">
              <a:solidFill>
                <a:schemeClr val="accent1"/>
              </a:solidFill>
            </a:endParaRPr>
          </a:p>
        </p:txBody>
      </p:sp>
      <p:sp>
        <p:nvSpPr>
          <p:cNvPr id="23" name="TextBox 22">
            <a:extLst>
              <a:ext uri="{FF2B5EF4-FFF2-40B4-BE49-F238E27FC236}">
                <a16:creationId xmlns:a16="http://schemas.microsoft.com/office/drawing/2014/main" id="{CACD0C6A-69B2-4481-9919-E8D11D932BCA}"/>
              </a:ext>
            </a:extLst>
          </p:cNvPr>
          <p:cNvSpPr txBox="1"/>
          <p:nvPr/>
        </p:nvSpPr>
        <p:spPr>
          <a:xfrm>
            <a:off x="8358620" y="3121603"/>
            <a:ext cx="313112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Prolonged residence time </a:t>
            </a:r>
            <a:r>
              <a:rPr lang="en-GB" b="1">
                <a:ea typeface="+mn-lt"/>
                <a:cs typeface="+mn-lt"/>
              </a:rPr>
              <a:t>of MJO</a:t>
            </a:r>
            <a:r>
              <a:rPr lang="en-GB" dirty="0">
                <a:ea typeface="+mn-lt"/>
                <a:cs typeface="+mn-lt"/>
              </a:rPr>
              <a:t> </a:t>
            </a:r>
            <a:r>
              <a:rPr lang="en-GB" b="1">
                <a:ea typeface="+mn-lt"/>
                <a:cs typeface="+mn-lt"/>
              </a:rPr>
              <a:t>supported by </a:t>
            </a:r>
            <a:r>
              <a:rPr lang="en-GB" b="1" dirty="0">
                <a:ea typeface="+mn-lt"/>
                <a:cs typeface="+mn-lt"/>
              </a:rPr>
              <a:t>moisture supply from both local (west Pacific) and remote (Indian Ocean)</a:t>
            </a:r>
            <a:endParaRPr lang="en-US" b="1" dirty="0"/>
          </a:p>
        </p:txBody>
      </p:sp>
      <p:sp>
        <p:nvSpPr>
          <p:cNvPr id="24" name="TextBox 23">
            <a:extLst>
              <a:ext uri="{FF2B5EF4-FFF2-40B4-BE49-F238E27FC236}">
                <a16:creationId xmlns:a16="http://schemas.microsoft.com/office/drawing/2014/main" id="{5D0B40E6-CBFE-42DD-881C-8EC68049BE84}"/>
              </a:ext>
            </a:extLst>
          </p:cNvPr>
          <p:cNvSpPr txBox="1"/>
          <p:nvPr/>
        </p:nvSpPr>
        <p:spPr>
          <a:xfrm>
            <a:off x="4123459" y="1352550"/>
            <a:ext cx="2410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Enhanced    convection</a:t>
            </a:r>
          </a:p>
        </p:txBody>
      </p:sp>
    </p:spTree>
    <p:extLst>
      <p:ext uri="{BB962C8B-B14F-4D97-AF65-F5344CB8AC3E}">
        <p14:creationId xmlns:p14="http://schemas.microsoft.com/office/powerpoint/2010/main" val="13192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CAB3AC-783D-4DBE-9902-92F9E257DD7F}"/>
              </a:ext>
            </a:extLst>
          </p:cNvPr>
          <p:cNvSpPr>
            <a:spLocks noGrp="1"/>
          </p:cNvSpPr>
          <p:nvPr>
            <p:ph type="title"/>
          </p:nvPr>
        </p:nvSpPr>
        <p:spPr>
          <a:xfrm>
            <a:off x="172413" y="349443"/>
            <a:ext cx="7760085" cy="720101"/>
          </a:xfrm>
        </p:spPr>
        <p:txBody>
          <a:bodyPr>
            <a:normAutofit/>
          </a:bodyPr>
          <a:lstStyle/>
          <a:p>
            <a:r>
              <a:rPr lang="en-GB" b="1"/>
              <a:t>Impacts on global climate :</a:t>
            </a:r>
            <a:endParaRPr lang="en-US" b="1"/>
          </a:p>
          <a:p>
            <a:endParaRPr lang="en-GB" sz="3600" dirty="0">
              <a:cs typeface="Calibri Ligh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close up of a map&#10;&#10;Description generated with high confidence">
            <a:extLst>
              <a:ext uri="{FF2B5EF4-FFF2-40B4-BE49-F238E27FC236}">
                <a16:creationId xmlns:a16="http://schemas.microsoft.com/office/drawing/2014/main" id="{606F1030-D8E8-4E59-99A9-ABBDB39CD605}"/>
              </a:ext>
            </a:extLst>
          </p:cNvPr>
          <p:cNvPicPr>
            <a:picLocks noChangeAspect="1"/>
          </p:cNvPicPr>
          <p:nvPr/>
        </p:nvPicPr>
        <p:blipFill>
          <a:blip r:embed="rId2"/>
          <a:stretch>
            <a:fillRect/>
          </a:stretch>
        </p:blipFill>
        <p:spPr>
          <a:xfrm>
            <a:off x="506139" y="822230"/>
            <a:ext cx="4456084" cy="5689302"/>
          </a:xfrm>
          <a:prstGeom prst="rect">
            <a:avLst/>
          </a:prstGeom>
        </p:spPr>
      </p:pic>
      <p:sp>
        <p:nvSpPr>
          <p:cNvPr id="9" name="TextBox 8">
            <a:extLst>
              <a:ext uri="{FF2B5EF4-FFF2-40B4-BE49-F238E27FC236}">
                <a16:creationId xmlns:a16="http://schemas.microsoft.com/office/drawing/2014/main" id="{E8E64553-97F1-4B12-B146-5423A2847F79}"/>
              </a:ext>
            </a:extLst>
          </p:cNvPr>
          <p:cNvSpPr txBox="1"/>
          <p:nvPr/>
        </p:nvSpPr>
        <p:spPr>
          <a:xfrm>
            <a:off x="5509143" y="2217773"/>
            <a:ext cx="66224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t>IPWP mean state change + change in MJO lifecycle</a:t>
            </a:r>
            <a:endParaRPr lang="en-US" sz="2400" b="1">
              <a:cs typeface="Calibri" panose="020F0502020204030204"/>
            </a:endParaRPr>
          </a:p>
        </p:txBody>
      </p:sp>
      <p:pic>
        <p:nvPicPr>
          <p:cNvPr id="11" name="Picture 12" descr="A close up of a map&#10;&#10;Description generated with high confidence">
            <a:extLst>
              <a:ext uri="{FF2B5EF4-FFF2-40B4-BE49-F238E27FC236}">
                <a16:creationId xmlns:a16="http://schemas.microsoft.com/office/drawing/2014/main" id="{9CDFDEAD-0D97-467C-9E90-B01E887DA3D5}"/>
              </a:ext>
            </a:extLst>
          </p:cNvPr>
          <p:cNvPicPr>
            <a:picLocks noChangeAspect="1"/>
          </p:cNvPicPr>
          <p:nvPr/>
        </p:nvPicPr>
        <p:blipFill>
          <a:blip r:embed="rId3"/>
          <a:stretch>
            <a:fillRect/>
          </a:stretch>
        </p:blipFill>
        <p:spPr>
          <a:xfrm>
            <a:off x="5674302" y="2828059"/>
            <a:ext cx="6163541" cy="253191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763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2A4-D12B-4B6A-B536-81E36CA123D2}"/>
              </a:ext>
            </a:extLst>
          </p:cNvPr>
          <p:cNvSpPr>
            <a:spLocks noGrp="1"/>
          </p:cNvSpPr>
          <p:nvPr>
            <p:ph type="title"/>
          </p:nvPr>
        </p:nvSpPr>
        <p:spPr>
          <a:xfrm>
            <a:off x="838200" y="365125"/>
            <a:ext cx="10515600" cy="1325563"/>
          </a:xfrm>
        </p:spPr>
        <p:txBody>
          <a:bodyPr>
            <a:normAutofit/>
          </a:bodyPr>
          <a:lstStyle/>
          <a:p>
            <a:pPr algn="ctr"/>
            <a:r>
              <a:rPr lang="en-GB" b="1" dirty="0">
                <a:cs typeface="Calibri Light"/>
              </a:rPr>
              <a:t>Summary </a:t>
            </a:r>
            <a:endParaRPr lang="en-US" b="1" dirty="0"/>
          </a:p>
        </p:txBody>
      </p:sp>
      <p:graphicFrame>
        <p:nvGraphicFramePr>
          <p:cNvPr id="5" name="Diagram 5">
            <a:extLst>
              <a:ext uri="{FF2B5EF4-FFF2-40B4-BE49-F238E27FC236}">
                <a16:creationId xmlns:a16="http://schemas.microsoft.com/office/drawing/2014/main" id="{D3A8911E-EBCE-4CE4-9CD4-B170BE9931A2}"/>
              </a:ext>
            </a:extLst>
          </p:cNvPr>
          <p:cNvGraphicFramePr/>
          <p:nvPr>
            <p:extLst>
              <p:ext uri="{D42A27DB-BD31-4B8C-83A1-F6EECF244321}">
                <p14:modId xmlns:p14="http://schemas.microsoft.com/office/powerpoint/2010/main" val="317249119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1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5A36-5D5C-4B68-8AD8-1833E2638F65}"/>
              </a:ext>
            </a:extLst>
          </p:cNvPr>
          <p:cNvSpPr>
            <a:spLocks noGrp="1"/>
          </p:cNvSpPr>
          <p:nvPr>
            <p:ph type="title"/>
          </p:nvPr>
        </p:nvSpPr>
        <p:spPr>
          <a:xfrm>
            <a:off x="841248" y="768868"/>
            <a:ext cx="6208776" cy="1344168"/>
          </a:xfrm>
        </p:spPr>
        <p:txBody>
          <a:bodyPr>
            <a:normAutofit/>
          </a:bodyPr>
          <a:lstStyle/>
          <a:p>
            <a:r>
              <a:rPr lang="en-GB" b="1">
                <a:cs typeface="Calibri Light"/>
              </a:rPr>
              <a:t>References</a:t>
            </a:r>
            <a:endParaRPr lang="en-GB">
              <a:cs typeface="Calibri Light" panose="020F0302020204030204"/>
            </a:endParaRPr>
          </a:p>
        </p:txBody>
      </p:sp>
      <p:sp>
        <p:nvSpPr>
          <p:cNvPr id="3" name="Content Placeholder 2">
            <a:extLst>
              <a:ext uri="{FF2B5EF4-FFF2-40B4-BE49-F238E27FC236}">
                <a16:creationId xmlns:a16="http://schemas.microsoft.com/office/drawing/2014/main" id="{6DBC5B41-7FFD-4ADE-8040-E2566FB6395A}"/>
              </a:ext>
            </a:extLst>
          </p:cNvPr>
          <p:cNvSpPr>
            <a:spLocks noGrp="1"/>
          </p:cNvSpPr>
          <p:nvPr>
            <p:ph idx="1"/>
          </p:nvPr>
        </p:nvSpPr>
        <p:spPr>
          <a:xfrm>
            <a:off x="838200" y="2250196"/>
            <a:ext cx="6208776" cy="3967724"/>
          </a:xfrm>
        </p:spPr>
        <p:txBody>
          <a:bodyPr vert="horz" lIns="91440" tIns="45720" rIns="91440" bIns="45720" rtlCol="0">
            <a:normAutofit/>
          </a:bodyPr>
          <a:lstStyle/>
          <a:p>
            <a:r>
              <a:rPr lang="en-GB" sz="1700">
                <a:ea typeface="+mn-lt"/>
                <a:cs typeface="+mn-lt"/>
              </a:rPr>
              <a:t>Roxy, M. K., et al. "Twofold expansion of the Indo-Pacific warm pool warps the MJO life cycle." </a:t>
            </a:r>
            <a:r>
              <a:rPr lang="en-GB" sz="1700" i="1">
                <a:ea typeface="+mn-lt"/>
                <a:cs typeface="+mn-lt"/>
              </a:rPr>
              <a:t>Nature</a:t>
            </a:r>
            <a:r>
              <a:rPr lang="en-GB" sz="1700">
                <a:ea typeface="+mn-lt"/>
                <a:cs typeface="+mn-lt"/>
              </a:rPr>
              <a:t> 575.7784 (2019): 647-651.</a:t>
            </a:r>
          </a:p>
          <a:p>
            <a:r>
              <a:rPr lang="en-GB" sz="1700">
                <a:ea typeface="+mn-lt"/>
                <a:cs typeface="+mn-lt"/>
              </a:rPr>
              <a:t>Weller, Evan, et al. "Human-caused Indo-Pacific warm pool expansion." </a:t>
            </a:r>
            <a:r>
              <a:rPr lang="en-GB" sz="1700" i="1">
                <a:ea typeface="+mn-lt"/>
                <a:cs typeface="+mn-lt"/>
              </a:rPr>
              <a:t>Science advances</a:t>
            </a:r>
            <a:r>
              <a:rPr lang="en-GB" sz="1700">
                <a:ea typeface="+mn-lt"/>
                <a:cs typeface="+mn-lt"/>
              </a:rPr>
              <a:t> 2.7 (2016): e1501719.</a:t>
            </a:r>
          </a:p>
          <a:p>
            <a:r>
              <a:rPr lang="en-GB" sz="1700">
                <a:ea typeface="+mn-lt"/>
                <a:cs typeface="+mn-lt"/>
              </a:rPr>
              <a:t>Sobel, Adam, and Eric Maloney. "Moisture modes and the eastward propagation of the MJO." </a:t>
            </a:r>
            <a:r>
              <a:rPr lang="en-GB" sz="1700" i="1">
                <a:ea typeface="+mn-lt"/>
                <a:cs typeface="+mn-lt"/>
              </a:rPr>
              <a:t>Journal of the Atmospheric Sciences</a:t>
            </a:r>
            <a:r>
              <a:rPr lang="en-GB" sz="1700">
                <a:ea typeface="+mn-lt"/>
                <a:cs typeface="+mn-lt"/>
              </a:rPr>
              <a:t> 70.1 (2013): 187-192</a:t>
            </a:r>
          </a:p>
          <a:p>
            <a:r>
              <a:rPr lang="en-GB" sz="1700">
                <a:ea typeface="+mn-lt"/>
                <a:cs typeface="+mn-lt"/>
              </a:rPr>
              <a:t>Xiu, Junyi. "Interdecadal Variation of the MJO Propagation During the Boreal Winter in the Context of Global Climate Change." </a:t>
            </a:r>
            <a:r>
              <a:rPr lang="en-GB" sz="1700" i="1">
                <a:ea typeface="+mn-lt"/>
                <a:cs typeface="+mn-lt"/>
              </a:rPr>
              <a:t>Geophysical Research Abstracts</a:t>
            </a:r>
            <a:r>
              <a:rPr lang="en-GB" sz="1700">
                <a:ea typeface="+mn-lt"/>
                <a:cs typeface="+mn-lt"/>
              </a:rPr>
              <a:t>. Vol. 21. 2019.</a:t>
            </a:r>
            <a:endParaRPr lang="en-GB" sz="1700">
              <a:cs typeface="Calibri"/>
            </a:endParaRPr>
          </a:p>
          <a:p>
            <a:r>
              <a:rPr lang="en-GB" sz="1700">
                <a:ea typeface="+mn-lt"/>
                <a:cs typeface="+mn-lt"/>
              </a:rPr>
              <a:t>Yoo, Changhyun, Steven Feldstein, and Sukyoung Lee. "The impact of the Madden‐Julian Oscillation trend on the Arctic amplification of surface air temperature during the 1979–2008 boreal winter." </a:t>
            </a:r>
            <a:r>
              <a:rPr lang="en-GB" sz="1700" i="1">
                <a:ea typeface="+mn-lt"/>
                <a:cs typeface="+mn-lt"/>
              </a:rPr>
              <a:t>Geophysical research letters</a:t>
            </a:r>
            <a:r>
              <a:rPr lang="en-GB" sz="1700">
                <a:ea typeface="+mn-lt"/>
                <a:cs typeface="+mn-lt"/>
              </a:rPr>
              <a:t> 38.24 (2011).</a:t>
            </a:r>
          </a:p>
          <a:p>
            <a:endParaRPr lang="en-GB" sz="1700">
              <a:cs typeface="Calibri"/>
            </a:endParaRPr>
          </a:p>
          <a:p>
            <a:endParaRPr lang="en-GB" sz="1700">
              <a:cs typeface="Calibri"/>
            </a:endParaRPr>
          </a:p>
          <a:p>
            <a:endParaRPr lang="en-GB" sz="1700">
              <a:cs typeface="Calibri"/>
            </a:endParaRPr>
          </a:p>
        </p:txBody>
      </p:sp>
      <p:pic>
        <p:nvPicPr>
          <p:cNvPr id="20" name="Graphic 19" descr="Database">
            <a:extLst>
              <a:ext uri="{FF2B5EF4-FFF2-40B4-BE49-F238E27FC236}">
                <a16:creationId xmlns:a16="http://schemas.microsoft.com/office/drawing/2014/main" id="{5D39DBCD-3C4C-427E-9E6A-B7DC409B39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990" y="224632"/>
            <a:ext cx="1610265" cy="1610265"/>
          </a:xfrm>
          <a:prstGeom prst="rect">
            <a:avLst/>
          </a:prstGeom>
        </p:spPr>
      </p:pic>
      <p:pic>
        <p:nvPicPr>
          <p:cNvPr id="4" name="Picture 4" descr="A screenshot of a social media post&#10;&#10;Description generated with very high confidence">
            <a:extLst>
              <a:ext uri="{FF2B5EF4-FFF2-40B4-BE49-F238E27FC236}">
                <a16:creationId xmlns:a16="http://schemas.microsoft.com/office/drawing/2014/main" id="{95088A23-62D3-4EFA-8C6F-501BF7642235}"/>
              </a:ext>
            </a:extLst>
          </p:cNvPr>
          <p:cNvPicPr>
            <a:picLocks noChangeAspect="1"/>
          </p:cNvPicPr>
          <p:nvPr/>
        </p:nvPicPr>
        <p:blipFill rotWithShape="1">
          <a:blip r:embed="rId4"/>
          <a:srcRect l="-1779" r="1779" b="-1543"/>
          <a:stretch/>
        </p:blipFill>
        <p:spPr>
          <a:xfrm>
            <a:off x="7536638" y="1917817"/>
            <a:ext cx="4041651" cy="4263903"/>
          </a:xfrm>
          <a:prstGeom prst="rect">
            <a:avLst/>
          </a:prstGeom>
        </p:spPr>
      </p:pic>
    </p:spTree>
    <p:extLst>
      <p:ext uri="{BB962C8B-B14F-4D97-AF65-F5344CB8AC3E}">
        <p14:creationId xmlns:p14="http://schemas.microsoft.com/office/powerpoint/2010/main" val="211190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D65416A9-E891-466A-9590-7B31FA8A1712}"/>
              </a:ext>
            </a:extLst>
          </p:cNvPr>
          <p:cNvSpPr txBox="1"/>
          <p:nvPr/>
        </p:nvSpPr>
        <p:spPr>
          <a:xfrm>
            <a:off x="7564582" y="343592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Source : Roxy et al.,2019</a:t>
            </a:r>
            <a:endParaRPr lang="en-GB" sz="1200">
              <a:cs typeface="Calibri"/>
            </a:endParaRPr>
          </a:p>
        </p:txBody>
      </p:sp>
      <p:sp>
        <p:nvSpPr>
          <p:cNvPr id="9" name="TextBox 8">
            <a:extLst>
              <a:ext uri="{FF2B5EF4-FFF2-40B4-BE49-F238E27FC236}">
                <a16:creationId xmlns:a16="http://schemas.microsoft.com/office/drawing/2014/main" id="{5C089112-A8FC-4254-8B3B-003E5660A04D}"/>
              </a:ext>
            </a:extLst>
          </p:cNvPr>
          <p:cNvSpPr txBox="1"/>
          <p:nvPr/>
        </p:nvSpPr>
        <p:spPr>
          <a:xfrm>
            <a:off x="4036001" y="3897456"/>
            <a:ext cx="7232073" cy="923330"/>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 Warm SST at the  </a:t>
            </a:r>
            <a:r>
              <a:rPr lang="en-GB" b="1" dirty="0">
                <a:ea typeface="+mn-lt"/>
                <a:cs typeface="+mn-lt"/>
              </a:rPr>
              <a:t>Indo-Pacific Warm pool (IPWP) </a:t>
            </a:r>
            <a:r>
              <a:rPr lang="en-GB" dirty="0">
                <a:ea typeface="+mn-lt"/>
                <a:cs typeface="+mn-lt"/>
              </a:rPr>
              <a:t>  injects huge amount of moisture (through evaporation) and sensible heat to the atmosphere (Q</a:t>
            </a:r>
            <a:r>
              <a:rPr lang="en-GB" baseline="-25000" dirty="0">
                <a:ea typeface="+mn-lt"/>
                <a:cs typeface="+mn-lt"/>
              </a:rPr>
              <a:t>h</a:t>
            </a:r>
            <a:r>
              <a:rPr lang="en-GB" dirty="0">
                <a:ea typeface="+mn-lt"/>
                <a:cs typeface="+mn-lt"/>
              </a:rPr>
              <a:t>).</a:t>
            </a:r>
            <a:endParaRPr lang="en-US" dirty="0">
              <a:ea typeface="+mn-lt"/>
              <a:cs typeface="+mn-lt"/>
            </a:endParaRPr>
          </a:p>
          <a:p>
            <a:r>
              <a:rPr lang="en-GB" dirty="0">
                <a:cs typeface="Calibri"/>
              </a:rPr>
              <a:t>  </a:t>
            </a:r>
          </a:p>
        </p:txBody>
      </p:sp>
      <p:sp>
        <p:nvSpPr>
          <p:cNvPr id="11" name="TextBox 10">
            <a:extLst>
              <a:ext uri="{FF2B5EF4-FFF2-40B4-BE49-F238E27FC236}">
                <a16:creationId xmlns:a16="http://schemas.microsoft.com/office/drawing/2014/main" id="{DCD00299-FBBC-461B-805F-4BDD7B42859C}"/>
              </a:ext>
            </a:extLst>
          </p:cNvPr>
          <p:cNvSpPr txBox="1"/>
          <p:nvPr/>
        </p:nvSpPr>
        <p:spPr>
          <a:xfrm>
            <a:off x="1564698" y="3975388"/>
            <a:ext cx="1357746" cy="584775"/>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solidFill>
                  <a:srgbClr val="C00000"/>
                </a:solidFill>
              </a:rPr>
              <a:t>T</a:t>
            </a:r>
            <a:r>
              <a:rPr lang="en-GB" sz="3200" baseline="-25000">
                <a:solidFill>
                  <a:srgbClr val="C00000"/>
                </a:solidFill>
              </a:rPr>
              <a:t>h</a:t>
            </a:r>
            <a:endParaRPr lang="en-GB" sz="3200" baseline="-25000">
              <a:solidFill>
                <a:srgbClr val="C00000"/>
              </a:solidFill>
              <a:cs typeface="Calibri"/>
            </a:endParaRPr>
          </a:p>
        </p:txBody>
      </p:sp>
      <p:cxnSp>
        <p:nvCxnSpPr>
          <p:cNvPr id="12" name="Straight Arrow Connector 11">
            <a:extLst>
              <a:ext uri="{FF2B5EF4-FFF2-40B4-BE49-F238E27FC236}">
                <a16:creationId xmlns:a16="http://schemas.microsoft.com/office/drawing/2014/main" id="{E61F0B54-237F-42FB-8CD1-0DF20A029670}"/>
              </a:ext>
            </a:extLst>
          </p:cNvPr>
          <p:cNvCxnSpPr/>
          <p:nvPr/>
        </p:nvCxnSpPr>
        <p:spPr>
          <a:xfrm>
            <a:off x="2164773" y="4402281"/>
            <a:ext cx="13855" cy="858982"/>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8" name="Oval 17">
            <a:extLst>
              <a:ext uri="{FF2B5EF4-FFF2-40B4-BE49-F238E27FC236}">
                <a16:creationId xmlns:a16="http://schemas.microsoft.com/office/drawing/2014/main" id="{8E3F823D-7423-4F34-82BC-D9D7C7C1F52C}"/>
              </a:ext>
            </a:extLst>
          </p:cNvPr>
          <p:cNvSpPr/>
          <p:nvPr/>
        </p:nvSpPr>
        <p:spPr>
          <a:xfrm>
            <a:off x="1711903" y="4960792"/>
            <a:ext cx="914400" cy="914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6D724CE0-4958-4133-80F8-DCC2B7003FCC}"/>
              </a:ext>
            </a:extLst>
          </p:cNvPr>
          <p:cNvCxnSpPr>
            <a:cxnSpLocks/>
          </p:cNvCxnSpPr>
          <p:nvPr/>
        </p:nvCxnSpPr>
        <p:spPr>
          <a:xfrm>
            <a:off x="2164773" y="5538353"/>
            <a:ext cx="13855" cy="858982"/>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9EA42BC2-23E2-46A9-ADC4-5DCB0392B63F}"/>
              </a:ext>
            </a:extLst>
          </p:cNvPr>
          <p:cNvSpPr txBox="1"/>
          <p:nvPr/>
        </p:nvSpPr>
        <p:spPr>
          <a:xfrm>
            <a:off x="1564698" y="6025860"/>
            <a:ext cx="1357746" cy="584775"/>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solidFill>
                  <a:srgbClr val="0070C0"/>
                </a:solidFill>
              </a:rPr>
              <a:t>T</a:t>
            </a:r>
            <a:r>
              <a:rPr lang="en-GB" sz="3200" baseline="-25000">
                <a:solidFill>
                  <a:srgbClr val="0070C0"/>
                </a:solidFill>
              </a:rPr>
              <a:t>c</a:t>
            </a:r>
            <a:endParaRPr lang="en-GB" sz="3200" baseline="-25000">
              <a:solidFill>
                <a:srgbClr val="0070C0"/>
              </a:solidFill>
              <a:cs typeface="Calibri"/>
            </a:endParaRPr>
          </a:p>
        </p:txBody>
      </p:sp>
      <p:cxnSp>
        <p:nvCxnSpPr>
          <p:cNvPr id="21" name="Straight Arrow Connector 20">
            <a:extLst>
              <a:ext uri="{FF2B5EF4-FFF2-40B4-BE49-F238E27FC236}">
                <a16:creationId xmlns:a16="http://schemas.microsoft.com/office/drawing/2014/main" id="{64C35191-7DBF-4B22-B471-CAC8F05E9264}"/>
              </a:ext>
            </a:extLst>
          </p:cNvPr>
          <p:cNvCxnSpPr>
            <a:cxnSpLocks/>
          </p:cNvCxnSpPr>
          <p:nvPr/>
        </p:nvCxnSpPr>
        <p:spPr>
          <a:xfrm>
            <a:off x="2511137" y="5413663"/>
            <a:ext cx="817418" cy="1"/>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8BEDA914-D961-4F43-A3FA-A3E61F830927}"/>
              </a:ext>
            </a:extLst>
          </p:cNvPr>
          <p:cNvSpPr txBox="1"/>
          <p:nvPr/>
        </p:nvSpPr>
        <p:spPr>
          <a:xfrm>
            <a:off x="2561359" y="4556413"/>
            <a:ext cx="10113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solidFill>
                  <a:srgbClr val="C00000"/>
                </a:solidFill>
                <a:ea typeface="+mn-lt"/>
                <a:cs typeface="+mn-lt"/>
              </a:rPr>
              <a:t>Q</a:t>
            </a:r>
            <a:r>
              <a:rPr lang="en-GB" sz="2800" baseline="-25000" dirty="0">
                <a:solidFill>
                  <a:srgbClr val="C00000"/>
                </a:solidFill>
                <a:ea typeface="+mn-lt"/>
                <a:cs typeface="+mn-lt"/>
              </a:rPr>
              <a:t>h</a:t>
            </a:r>
            <a:endParaRPr lang="en-US" sz="2800" dirty="0">
              <a:cs typeface="Calibri"/>
            </a:endParaRPr>
          </a:p>
        </p:txBody>
      </p:sp>
      <p:sp>
        <p:nvSpPr>
          <p:cNvPr id="23" name="TextBox 22">
            <a:extLst>
              <a:ext uri="{FF2B5EF4-FFF2-40B4-BE49-F238E27FC236}">
                <a16:creationId xmlns:a16="http://schemas.microsoft.com/office/drawing/2014/main" id="{88261F39-ED73-4BBE-8440-2A232B6ACD4A}"/>
              </a:ext>
            </a:extLst>
          </p:cNvPr>
          <p:cNvSpPr txBox="1"/>
          <p:nvPr/>
        </p:nvSpPr>
        <p:spPr>
          <a:xfrm>
            <a:off x="2632364" y="5500253"/>
            <a:ext cx="7342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0070C0"/>
                </a:solidFill>
                <a:cs typeface="Calibri"/>
              </a:rPr>
              <a:t>Q</a:t>
            </a:r>
            <a:r>
              <a:rPr lang="en-GB" sz="2800" baseline="-25000">
                <a:solidFill>
                  <a:srgbClr val="0070C0"/>
                </a:solidFill>
                <a:cs typeface="Calibri"/>
              </a:rPr>
              <a:t>c</a:t>
            </a:r>
            <a:endParaRPr lang="en-US" sz="2800">
              <a:solidFill>
                <a:srgbClr val="0070C0"/>
              </a:solidFill>
              <a:ea typeface="+mn-lt"/>
              <a:cs typeface="+mn-lt"/>
            </a:endParaRPr>
          </a:p>
        </p:txBody>
      </p:sp>
      <p:sp>
        <p:nvSpPr>
          <p:cNvPr id="25" name="TextBox 24">
            <a:extLst>
              <a:ext uri="{FF2B5EF4-FFF2-40B4-BE49-F238E27FC236}">
                <a16:creationId xmlns:a16="http://schemas.microsoft.com/office/drawing/2014/main" id="{D78C2929-4057-4618-8E1F-C5FCBD1406AA}"/>
              </a:ext>
            </a:extLst>
          </p:cNvPr>
          <p:cNvSpPr txBox="1"/>
          <p:nvPr/>
        </p:nvSpPr>
        <p:spPr>
          <a:xfrm>
            <a:off x="3366654" y="5153891"/>
            <a:ext cx="5541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W</a:t>
            </a:r>
            <a:endParaRPr lang="en-US" sz="2800"/>
          </a:p>
        </p:txBody>
      </p:sp>
      <p:sp>
        <p:nvSpPr>
          <p:cNvPr id="26" name="TextBox 25">
            <a:extLst>
              <a:ext uri="{FF2B5EF4-FFF2-40B4-BE49-F238E27FC236}">
                <a16:creationId xmlns:a16="http://schemas.microsoft.com/office/drawing/2014/main" id="{B95C3140-B86D-4BB1-A7FF-045D6F3B902E}"/>
              </a:ext>
            </a:extLst>
          </p:cNvPr>
          <p:cNvSpPr txBox="1"/>
          <p:nvPr/>
        </p:nvSpPr>
        <p:spPr>
          <a:xfrm>
            <a:off x="138545" y="4599710"/>
            <a:ext cx="15794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Light"/>
                <a:cs typeface="Calibri Light"/>
              </a:rPr>
              <a:t>heat engine</a:t>
            </a:r>
            <a:endParaRPr lang="en-GB"/>
          </a:p>
        </p:txBody>
      </p:sp>
      <p:sp>
        <p:nvSpPr>
          <p:cNvPr id="27" name="TextBox 26">
            <a:extLst>
              <a:ext uri="{FF2B5EF4-FFF2-40B4-BE49-F238E27FC236}">
                <a16:creationId xmlns:a16="http://schemas.microsoft.com/office/drawing/2014/main" id="{2E25C794-04AA-4A67-B51E-1DF5AD8EAA65}"/>
              </a:ext>
            </a:extLst>
          </p:cNvPr>
          <p:cNvSpPr txBox="1"/>
          <p:nvPr/>
        </p:nvSpPr>
        <p:spPr>
          <a:xfrm>
            <a:off x="4031671" y="5763491"/>
            <a:ext cx="7232072" cy="923330"/>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High convective clouds often reaches up to 15 km altitude  release</a:t>
            </a:r>
          </a:p>
          <a:p>
            <a:r>
              <a:rPr lang="en-GB" dirty="0">
                <a:cs typeface="Calibri"/>
              </a:rPr>
              <a:t>huge amount of latent heat (through condensation) into atmosphere (Q</a:t>
            </a:r>
            <a:r>
              <a:rPr lang="en-GB" baseline="-25000" dirty="0">
                <a:cs typeface="Calibri"/>
              </a:rPr>
              <a:t>c</a:t>
            </a:r>
            <a:r>
              <a:rPr lang="en-GB" dirty="0">
                <a:cs typeface="Calibri"/>
              </a:rPr>
              <a:t>).</a:t>
            </a:r>
          </a:p>
          <a:p>
            <a:r>
              <a:rPr lang="en-GB" dirty="0">
                <a:cs typeface="Calibri"/>
              </a:rPr>
              <a:t>This heat further influences the extratropical circulation.</a:t>
            </a:r>
            <a:endParaRPr lang="en-GB" dirty="0"/>
          </a:p>
        </p:txBody>
      </p:sp>
      <p:sp>
        <p:nvSpPr>
          <p:cNvPr id="28" name="TextBox 27">
            <a:extLst>
              <a:ext uri="{FF2B5EF4-FFF2-40B4-BE49-F238E27FC236}">
                <a16:creationId xmlns:a16="http://schemas.microsoft.com/office/drawing/2014/main" id="{9EBC7493-F698-4EC8-9371-7EAD7E551448}"/>
              </a:ext>
            </a:extLst>
          </p:cNvPr>
          <p:cNvSpPr txBox="1"/>
          <p:nvPr/>
        </p:nvSpPr>
        <p:spPr>
          <a:xfrm>
            <a:off x="4031674" y="4959927"/>
            <a:ext cx="7232070" cy="66018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Kinetic energy (Q</a:t>
            </a:r>
            <a:r>
              <a:rPr lang="en-GB" baseline="-25000" dirty="0">
                <a:cs typeface="Calibri"/>
              </a:rPr>
              <a:t>h –</a:t>
            </a:r>
            <a:r>
              <a:rPr lang="en-GB" dirty="0">
                <a:cs typeface="Calibri"/>
              </a:rPr>
              <a:t>Q</a:t>
            </a:r>
            <a:r>
              <a:rPr lang="en-GB" baseline="-25000" dirty="0">
                <a:cs typeface="Calibri"/>
              </a:rPr>
              <a:t>c</a:t>
            </a:r>
            <a:r>
              <a:rPr lang="en-GB" dirty="0">
                <a:cs typeface="Calibri"/>
              </a:rPr>
              <a:t>)  is released through atmospheric circulation (Walker circulation and Hadley circulation).</a:t>
            </a:r>
          </a:p>
        </p:txBody>
      </p:sp>
      <p:sp>
        <p:nvSpPr>
          <p:cNvPr id="2" name="Title 1">
            <a:extLst>
              <a:ext uri="{FF2B5EF4-FFF2-40B4-BE49-F238E27FC236}">
                <a16:creationId xmlns:a16="http://schemas.microsoft.com/office/drawing/2014/main" id="{49664221-2F39-4CA9-A6A7-360EA0BE660E}"/>
              </a:ext>
            </a:extLst>
          </p:cNvPr>
          <p:cNvSpPr>
            <a:spLocks noGrp="1"/>
          </p:cNvSpPr>
          <p:nvPr>
            <p:ph type="title"/>
          </p:nvPr>
        </p:nvSpPr>
        <p:spPr>
          <a:xfrm>
            <a:off x="712740" y="321734"/>
            <a:ext cx="10821939" cy="678537"/>
          </a:xfrm>
        </p:spPr>
        <p:txBody>
          <a:bodyPr>
            <a:normAutofit/>
          </a:bodyPr>
          <a:lstStyle/>
          <a:p>
            <a:r>
              <a:rPr lang="en-GB" sz="3600" b="1" dirty="0">
                <a:cs typeface="Calibri Light"/>
              </a:rPr>
              <a:t>Indo-Pacific Warm pool : </a:t>
            </a:r>
            <a:r>
              <a:rPr lang="en-GB" sz="3600" b="1">
                <a:ea typeface="+mj-lt"/>
                <a:cs typeface="+mj-lt"/>
              </a:rPr>
              <a:t>‘heat engine’ of the globe</a:t>
            </a:r>
            <a:endParaRPr lang="en-US" b="1">
              <a:cs typeface="Calibri Light"/>
            </a:endParaRPr>
          </a:p>
        </p:txBody>
      </p:sp>
      <p:sp>
        <p:nvSpPr>
          <p:cNvPr id="3" name="Content Placeholder 2">
            <a:extLst>
              <a:ext uri="{FF2B5EF4-FFF2-40B4-BE49-F238E27FC236}">
                <a16:creationId xmlns:a16="http://schemas.microsoft.com/office/drawing/2014/main" id="{2922E767-9210-46ED-9BDA-AEB9A105B099}"/>
              </a:ext>
            </a:extLst>
          </p:cNvPr>
          <p:cNvSpPr>
            <a:spLocks noGrp="1"/>
          </p:cNvSpPr>
          <p:nvPr>
            <p:ph idx="1"/>
          </p:nvPr>
        </p:nvSpPr>
        <p:spPr>
          <a:xfrm>
            <a:off x="274100" y="1187758"/>
            <a:ext cx="11708887" cy="386359"/>
          </a:xfrm>
        </p:spPr>
        <p:txBody>
          <a:bodyPr vert="horz" lIns="91440" tIns="45720" rIns="91440" bIns="45720" rtlCol="0" anchor="t">
            <a:normAutofit/>
          </a:bodyPr>
          <a:lstStyle/>
          <a:p>
            <a:r>
              <a:rPr lang="en-GB" sz="2000">
                <a:ea typeface="+mn-lt"/>
                <a:cs typeface="+mn-lt"/>
              </a:rPr>
              <a:t>Characterised by permanent surface temperature &gt;28 °C (</a:t>
            </a:r>
            <a:r>
              <a:rPr lang="en-GB" sz="1600">
                <a:ea typeface="+mn-lt"/>
                <a:cs typeface="+mn-lt"/>
              </a:rPr>
              <a:t>an estimated threshold for atmospheric deep convection)</a:t>
            </a:r>
            <a:endParaRPr lang="en-GB" sz="1600" dirty="0">
              <a:ea typeface="+mn-lt"/>
              <a:cs typeface="+mn-lt"/>
            </a:endParaRPr>
          </a:p>
        </p:txBody>
      </p:sp>
      <p:pic>
        <p:nvPicPr>
          <p:cNvPr id="4" name="Picture 4" descr="A screenshot of text&#10;&#10;Description generated with very high confidence">
            <a:extLst>
              <a:ext uri="{FF2B5EF4-FFF2-40B4-BE49-F238E27FC236}">
                <a16:creationId xmlns:a16="http://schemas.microsoft.com/office/drawing/2014/main" id="{E2CB3765-0AB1-4246-8ABC-AC738016DB76}"/>
              </a:ext>
            </a:extLst>
          </p:cNvPr>
          <p:cNvPicPr>
            <a:picLocks noChangeAspect="1"/>
          </p:cNvPicPr>
          <p:nvPr/>
        </p:nvPicPr>
        <p:blipFill rotWithShape="1">
          <a:blip r:embed="rId2"/>
          <a:srcRect l="-512" t="2253" r="4836" b="78348"/>
          <a:stretch/>
        </p:blipFill>
        <p:spPr>
          <a:xfrm>
            <a:off x="1537557" y="1724302"/>
            <a:ext cx="7726162" cy="1706958"/>
          </a:xfrm>
          <a:prstGeom prst="rect">
            <a:avLst/>
          </a:prstGeom>
        </p:spPr>
      </p:pic>
      <p:cxnSp>
        <p:nvCxnSpPr>
          <p:cNvPr id="5" name="Straight Arrow Connector 4">
            <a:extLst>
              <a:ext uri="{FF2B5EF4-FFF2-40B4-BE49-F238E27FC236}">
                <a16:creationId xmlns:a16="http://schemas.microsoft.com/office/drawing/2014/main" id="{72A2F764-80BB-48A1-88F8-76F6B9089406}"/>
              </a:ext>
            </a:extLst>
          </p:cNvPr>
          <p:cNvCxnSpPr/>
          <p:nvPr/>
        </p:nvCxnSpPr>
        <p:spPr>
          <a:xfrm flipH="1">
            <a:off x="2230582" y="2542309"/>
            <a:ext cx="3144981" cy="1551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9E33B6-B0C0-4A19-90BF-776C6CC2FC4D}"/>
              </a:ext>
            </a:extLst>
          </p:cNvPr>
          <p:cNvSpPr txBox="1"/>
          <p:nvPr/>
        </p:nvSpPr>
        <p:spPr>
          <a:xfrm>
            <a:off x="9176039" y="21656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27 Million Km</a:t>
            </a:r>
            <a:r>
              <a:rPr lang="en-GB" baseline="30000"/>
              <a:t>2</a:t>
            </a:r>
            <a:endParaRPr lang="en-US" baseline="30000">
              <a:cs typeface="Calibri"/>
            </a:endParaRPr>
          </a:p>
        </p:txBody>
      </p:sp>
    </p:spTree>
    <p:extLst>
      <p:ext uri="{BB962C8B-B14F-4D97-AF65-F5344CB8AC3E}">
        <p14:creationId xmlns:p14="http://schemas.microsoft.com/office/powerpoint/2010/main" val="403265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0049B2-63E8-4032-8337-0D0106AACBF9}"/>
              </a:ext>
            </a:extLst>
          </p:cNvPr>
          <p:cNvSpPr>
            <a:spLocks noGrp="1"/>
          </p:cNvSpPr>
          <p:nvPr>
            <p:ph type="title"/>
          </p:nvPr>
        </p:nvSpPr>
        <p:spPr>
          <a:xfrm>
            <a:off x="255539" y="155480"/>
            <a:ext cx="11750193" cy="1232718"/>
          </a:xfrm>
        </p:spPr>
        <p:txBody>
          <a:bodyPr>
            <a:normAutofit/>
          </a:bodyPr>
          <a:lstStyle/>
          <a:p>
            <a:r>
              <a:rPr lang="en-GB" sz="3600" b="1" dirty="0"/>
              <a:t>Indo-Pacific warm pool expansion caused by Anthropogenic activity (Nov-Apr)</a:t>
            </a:r>
            <a:endParaRPr lang="en-GB" sz="3600" b="1" dirty="0">
              <a:cs typeface="Calibri Ligh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screenshot of text&#10;&#10;Description generated with very high confidence">
            <a:extLst>
              <a:ext uri="{FF2B5EF4-FFF2-40B4-BE49-F238E27FC236}">
                <a16:creationId xmlns:a16="http://schemas.microsoft.com/office/drawing/2014/main" id="{CD20BD8D-7958-4F80-9DB6-CC938394FEF2}"/>
              </a:ext>
            </a:extLst>
          </p:cNvPr>
          <p:cNvPicPr>
            <a:picLocks noChangeAspect="1"/>
          </p:cNvPicPr>
          <p:nvPr/>
        </p:nvPicPr>
        <p:blipFill rotWithShape="1">
          <a:blip r:embed="rId2"/>
          <a:srcRect l="-631" t="-880" r="4705" b="55842"/>
          <a:stretch/>
        </p:blipFill>
        <p:spPr>
          <a:xfrm>
            <a:off x="6013693" y="1609473"/>
            <a:ext cx="6094691" cy="3269013"/>
          </a:xfrm>
          <a:prstGeom prst="rect">
            <a:avLst/>
          </a:prstGeom>
        </p:spPr>
      </p:pic>
      <p:pic>
        <p:nvPicPr>
          <p:cNvPr id="9" name="Picture 10" descr="A screenshot of text&#10;&#10;Description generated with very high confidence">
            <a:extLst>
              <a:ext uri="{FF2B5EF4-FFF2-40B4-BE49-F238E27FC236}">
                <a16:creationId xmlns:a16="http://schemas.microsoft.com/office/drawing/2014/main" id="{70C6E52B-2BB1-42A8-B8E3-577C8D6047C6}"/>
              </a:ext>
            </a:extLst>
          </p:cNvPr>
          <p:cNvPicPr>
            <a:picLocks noChangeAspect="1"/>
          </p:cNvPicPr>
          <p:nvPr/>
        </p:nvPicPr>
        <p:blipFill rotWithShape="1">
          <a:blip r:embed="rId2"/>
          <a:srcRect l="-629" t="45174" r="-2778"/>
          <a:stretch/>
        </p:blipFill>
        <p:spPr>
          <a:xfrm>
            <a:off x="-6580" y="1517594"/>
            <a:ext cx="5968013" cy="3543352"/>
          </a:xfrm>
          <a:prstGeom prst="rect">
            <a:avLst/>
          </a:prstGeom>
        </p:spPr>
      </p:pic>
      <p:cxnSp>
        <p:nvCxnSpPr>
          <p:cNvPr id="13" name="Straight Arrow Connector 12">
            <a:extLst>
              <a:ext uri="{FF2B5EF4-FFF2-40B4-BE49-F238E27FC236}">
                <a16:creationId xmlns:a16="http://schemas.microsoft.com/office/drawing/2014/main" id="{5D01B285-FF23-4F75-B2CD-C8AFDF0DD63C}"/>
              </a:ext>
            </a:extLst>
          </p:cNvPr>
          <p:cNvCxnSpPr/>
          <p:nvPr/>
        </p:nvCxnSpPr>
        <p:spPr>
          <a:xfrm flipV="1">
            <a:off x="7467599" y="2639290"/>
            <a:ext cx="2729344" cy="3117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D5D5C5-5A7A-4A32-AD1D-8B4569E2E61B}"/>
              </a:ext>
            </a:extLst>
          </p:cNvPr>
          <p:cNvCxnSpPr>
            <a:cxnSpLocks/>
          </p:cNvCxnSpPr>
          <p:nvPr/>
        </p:nvCxnSpPr>
        <p:spPr>
          <a:xfrm flipV="1">
            <a:off x="7287490" y="4149437"/>
            <a:ext cx="2493816" cy="1911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0D2238-4E14-4F9D-90EC-FBB3D483CA1D}"/>
              </a:ext>
            </a:extLst>
          </p:cNvPr>
          <p:cNvSpPr txBox="1"/>
          <p:nvPr/>
        </p:nvSpPr>
        <p:spPr>
          <a:xfrm>
            <a:off x="6294292" y="5407603"/>
            <a:ext cx="5888181"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The observed warm pool expansion is almost </a:t>
            </a:r>
            <a:r>
              <a:rPr lang="en-GB" b="1">
                <a:ea typeface="+mn-lt"/>
                <a:cs typeface="+mn-lt"/>
              </a:rPr>
              <a:t>twofold,</a:t>
            </a:r>
            <a:r>
              <a:rPr lang="en-GB">
                <a:ea typeface="+mn-lt"/>
                <a:cs typeface="+mn-lt"/>
              </a:rPr>
              <a:t> from an area of</a:t>
            </a:r>
            <a:r>
              <a:rPr lang="en-GB" b="1">
                <a:ea typeface="+mn-lt"/>
                <a:cs typeface="+mn-lt"/>
              </a:rPr>
              <a:t> 2.2 × 10</a:t>
            </a:r>
            <a:r>
              <a:rPr lang="en-GB" b="1" baseline="30000">
                <a:ea typeface="+mn-lt"/>
                <a:cs typeface="+mn-lt"/>
              </a:rPr>
              <a:t>7</a:t>
            </a:r>
            <a:r>
              <a:rPr lang="en-GB" b="1">
                <a:ea typeface="+mn-lt"/>
                <a:cs typeface="+mn-lt"/>
              </a:rPr>
              <a:t> km</a:t>
            </a:r>
            <a:r>
              <a:rPr lang="en-GB" b="1" baseline="30000">
                <a:ea typeface="+mn-lt"/>
                <a:cs typeface="+mn-lt"/>
              </a:rPr>
              <a:t>2</a:t>
            </a:r>
            <a:r>
              <a:rPr lang="en-GB">
                <a:ea typeface="+mn-lt"/>
                <a:cs typeface="+mn-lt"/>
              </a:rPr>
              <a:t> during 1900–1980, to an area of </a:t>
            </a:r>
            <a:r>
              <a:rPr lang="en-GB" b="1">
                <a:ea typeface="+mn-lt"/>
                <a:cs typeface="+mn-lt"/>
              </a:rPr>
              <a:t>4 × 10</a:t>
            </a:r>
            <a:r>
              <a:rPr lang="en-GB" b="1" baseline="30000">
                <a:ea typeface="+mn-lt"/>
                <a:cs typeface="+mn-lt"/>
              </a:rPr>
              <a:t>7</a:t>
            </a:r>
            <a:r>
              <a:rPr lang="en-GB" b="1" dirty="0">
                <a:ea typeface="+mn-lt"/>
                <a:cs typeface="+mn-lt"/>
              </a:rPr>
              <a:t> </a:t>
            </a:r>
            <a:r>
              <a:rPr lang="en-GB" b="1">
                <a:ea typeface="+mn-lt"/>
                <a:cs typeface="+mn-lt"/>
              </a:rPr>
              <a:t>km</a:t>
            </a:r>
            <a:r>
              <a:rPr lang="en-GB" b="1" baseline="30000">
                <a:ea typeface="+mn-lt"/>
                <a:cs typeface="+mn-lt"/>
              </a:rPr>
              <a:t>2</a:t>
            </a:r>
            <a:r>
              <a:rPr lang="en-GB">
                <a:ea typeface="+mn-lt"/>
                <a:cs typeface="+mn-lt"/>
              </a:rPr>
              <a:t> during 1981–2018. </a:t>
            </a:r>
            <a:endParaRPr lang="en-US">
              <a:cs typeface="Calibri"/>
            </a:endParaRPr>
          </a:p>
        </p:txBody>
      </p:sp>
      <p:sp>
        <p:nvSpPr>
          <p:cNvPr id="18" name="TextBox 17">
            <a:extLst>
              <a:ext uri="{FF2B5EF4-FFF2-40B4-BE49-F238E27FC236}">
                <a16:creationId xmlns:a16="http://schemas.microsoft.com/office/drawing/2014/main" id="{4F87BCF9-25AE-43FF-8394-90E2A0406292}"/>
              </a:ext>
            </a:extLst>
          </p:cNvPr>
          <p:cNvSpPr txBox="1"/>
          <p:nvPr/>
        </p:nvSpPr>
        <p:spPr>
          <a:xfrm>
            <a:off x="-5195" y="5425786"/>
            <a:ext cx="6179126" cy="1200329"/>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Trend in SST is maximum at the </a:t>
            </a:r>
            <a:r>
              <a:rPr lang="en-GB" b="1">
                <a:ea typeface="+mn-lt"/>
                <a:cs typeface="+mn-lt"/>
              </a:rPr>
              <a:t>west Pacific.</a:t>
            </a:r>
            <a:r>
              <a:rPr lang="en-GB">
                <a:ea typeface="+mn-lt"/>
                <a:cs typeface="+mn-lt"/>
              </a:rPr>
              <a:t>  </a:t>
            </a:r>
            <a:endParaRPr lang="en-GB" dirty="0">
              <a:ea typeface="+mn-lt"/>
              <a:cs typeface="+mn-lt"/>
            </a:endParaRPr>
          </a:p>
          <a:p>
            <a:r>
              <a:rPr lang="en-GB">
                <a:ea typeface="+mn-lt"/>
                <a:cs typeface="+mn-lt"/>
              </a:rPr>
              <a:t>Trend in  November–April warm pool area for 1900–2018 (solid </a:t>
            </a:r>
            <a:r>
              <a:rPr lang="en-GB" dirty="0">
                <a:ea typeface="+mn-lt"/>
                <a:cs typeface="+mn-lt"/>
              </a:rPr>
              <a:t>blue line) is </a:t>
            </a:r>
            <a:r>
              <a:rPr lang="en-GB" b="1" dirty="0">
                <a:ea typeface="+mn-lt"/>
                <a:cs typeface="+mn-lt"/>
              </a:rPr>
              <a:t>2.25 × 10</a:t>
            </a:r>
            <a:r>
              <a:rPr lang="en-GB" b="1" baseline="30000" dirty="0">
                <a:ea typeface="+mn-lt"/>
                <a:cs typeface="+mn-lt"/>
              </a:rPr>
              <a:t>5</a:t>
            </a:r>
            <a:r>
              <a:rPr lang="en-GB" b="1" dirty="0">
                <a:ea typeface="+mn-lt"/>
                <a:cs typeface="+mn-lt"/>
              </a:rPr>
              <a:t> km</a:t>
            </a:r>
            <a:r>
              <a:rPr lang="en-GB" b="1" baseline="30000" dirty="0">
                <a:ea typeface="+mn-lt"/>
                <a:cs typeface="+mn-lt"/>
              </a:rPr>
              <a:t>2</a:t>
            </a:r>
            <a:r>
              <a:rPr lang="en-GB" b="1" dirty="0">
                <a:ea typeface="+mn-lt"/>
                <a:cs typeface="+mn-lt"/>
              </a:rPr>
              <a:t> per year</a:t>
            </a:r>
            <a:r>
              <a:rPr lang="en-GB" dirty="0">
                <a:ea typeface="+mn-lt"/>
                <a:cs typeface="+mn-lt"/>
              </a:rPr>
              <a:t> and for 1981–2018 (dashed blue line)  is </a:t>
            </a:r>
            <a:r>
              <a:rPr lang="en-GB" b="1" dirty="0">
                <a:ea typeface="+mn-lt"/>
                <a:cs typeface="+mn-lt"/>
              </a:rPr>
              <a:t>4.14 × 10</a:t>
            </a:r>
            <a:r>
              <a:rPr lang="en-GB" b="1" baseline="30000" dirty="0">
                <a:ea typeface="+mn-lt"/>
                <a:cs typeface="+mn-lt"/>
              </a:rPr>
              <a:t>5</a:t>
            </a:r>
            <a:r>
              <a:rPr lang="en-GB" b="1" dirty="0">
                <a:ea typeface="+mn-lt"/>
                <a:cs typeface="+mn-lt"/>
              </a:rPr>
              <a:t> km</a:t>
            </a:r>
            <a:r>
              <a:rPr lang="en-GB" b="1" baseline="30000" dirty="0">
                <a:ea typeface="+mn-lt"/>
                <a:cs typeface="+mn-lt"/>
              </a:rPr>
              <a:t>2</a:t>
            </a:r>
            <a:r>
              <a:rPr lang="en-GB" b="1">
                <a:ea typeface="+mn-lt"/>
                <a:cs typeface="+mn-lt"/>
              </a:rPr>
              <a:t> per year</a:t>
            </a:r>
            <a:r>
              <a:rPr lang="en-GB">
                <a:ea typeface="+mn-lt"/>
                <a:cs typeface="+mn-lt"/>
              </a:rPr>
              <a:t>.</a:t>
            </a:r>
            <a:endParaRPr lang="en-US">
              <a:cs typeface="Calibri"/>
            </a:endParaRPr>
          </a:p>
        </p:txBody>
      </p:sp>
      <p:cxnSp>
        <p:nvCxnSpPr>
          <p:cNvPr id="19" name="Straight Arrow Connector 18">
            <a:extLst>
              <a:ext uri="{FF2B5EF4-FFF2-40B4-BE49-F238E27FC236}">
                <a16:creationId xmlns:a16="http://schemas.microsoft.com/office/drawing/2014/main" id="{0E9EFFF5-4433-4108-BF3A-9534DB5E32C8}"/>
              </a:ext>
            </a:extLst>
          </p:cNvPr>
          <p:cNvCxnSpPr>
            <a:cxnSpLocks/>
          </p:cNvCxnSpPr>
          <p:nvPr/>
        </p:nvCxnSpPr>
        <p:spPr>
          <a:xfrm flipV="1">
            <a:off x="1607127" y="4149436"/>
            <a:ext cx="1191490" cy="1870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11B3D2-E14B-4A16-9965-44E896BD71C4}"/>
              </a:ext>
            </a:extLst>
          </p:cNvPr>
          <p:cNvCxnSpPr>
            <a:cxnSpLocks/>
          </p:cNvCxnSpPr>
          <p:nvPr/>
        </p:nvCxnSpPr>
        <p:spPr>
          <a:xfrm flipV="1">
            <a:off x="1690254" y="3816928"/>
            <a:ext cx="3117271" cy="25076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5A4E85-7696-4242-B853-83CE823276B5}"/>
              </a:ext>
            </a:extLst>
          </p:cNvPr>
          <p:cNvSpPr txBox="1"/>
          <p:nvPr/>
        </p:nvSpPr>
        <p:spPr>
          <a:xfrm>
            <a:off x="9453391" y="658576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ea typeface="+mn-lt"/>
                <a:cs typeface="+mn-lt"/>
              </a:rPr>
              <a:t>Roxy et al.,2019 ;  Weller et al.,2016</a:t>
            </a:r>
            <a:endParaRPr lang="en-US" sz="1200" dirty="0"/>
          </a:p>
        </p:txBody>
      </p:sp>
    </p:spTree>
    <p:extLst>
      <p:ext uri="{BB962C8B-B14F-4D97-AF65-F5344CB8AC3E}">
        <p14:creationId xmlns:p14="http://schemas.microsoft.com/office/powerpoint/2010/main" val="8813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ircraft, balloon, transport&#10;&#10;Description generated with very high confidence">
            <a:extLst>
              <a:ext uri="{FF2B5EF4-FFF2-40B4-BE49-F238E27FC236}">
                <a16:creationId xmlns:a16="http://schemas.microsoft.com/office/drawing/2014/main" id="{C16D6901-17AD-4E07-9792-C8923F6BDC41}"/>
              </a:ext>
            </a:extLst>
          </p:cNvPr>
          <p:cNvPicPr>
            <a:picLocks noChangeAspect="1"/>
          </p:cNvPicPr>
          <p:nvPr/>
        </p:nvPicPr>
        <p:blipFill>
          <a:blip r:embed="rId2"/>
          <a:stretch>
            <a:fillRect/>
          </a:stretch>
        </p:blipFill>
        <p:spPr>
          <a:xfrm>
            <a:off x="5063270" y="275298"/>
            <a:ext cx="6305086" cy="6305086"/>
          </a:xfrm>
          <a:prstGeom prst="rect">
            <a:avLst/>
          </a:prstGeom>
        </p:spPr>
      </p:pic>
      <p:sp>
        <p:nvSpPr>
          <p:cNvPr id="4" name="Title 1">
            <a:extLst>
              <a:ext uri="{FF2B5EF4-FFF2-40B4-BE49-F238E27FC236}">
                <a16:creationId xmlns:a16="http://schemas.microsoft.com/office/drawing/2014/main" id="{40A7DE13-DB8B-411A-A3B3-DF6ADC394EE5}"/>
              </a:ext>
            </a:extLst>
          </p:cNvPr>
          <p:cNvSpPr>
            <a:spLocks noGrp="1"/>
          </p:cNvSpPr>
          <p:nvPr>
            <p:ph type="title"/>
          </p:nvPr>
        </p:nvSpPr>
        <p:spPr>
          <a:xfrm>
            <a:off x="614973" y="1502246"/>
            <a:ext cx="4038964" cy="3906907"/>
          </a:xfrm>
        </p:spPr>
        <p:txBody>
          <a:bodyPr>
            <a:normAutofit fontScale="90000"/>
          </a:bodyPr>
          <a:lstStyle/>
          <a:p>
            <a:r>
              <a:rPr lang="en-GB" sz="3600" b="1" dirty="0"/>
              <a:t>Time evolution of Indo-Pacific warm pool </a:t>
            </a:r>
            <a:r>
              <a:rPr lang="en-GB" sz="3600" b="1">
                <a:ea typeface="+mj-lt"/>
                <a:cs typeface="+mj-lt"/>
              </a:rPr>
              <a:t>during November–April.</a:t>
            </a:r>
            <a:br>
              <a:rPr lang="en-GB" sz="3600" b="1" dirty="0">
                <a:ea typeface="+mj-lt"/>
                <a:cs typeface="+mj-lt"/>
              </a:rPr>
            </a:br>
            <a:br>
              <a:rPr lang="en-GB" sz="3600" b="1" dirty="0">
                <a:ea typeface="+mj-lt"/>
                <a:cs typeface="+mj-lt"/>
              </a:rPr>
            </a:br>
            <a:br>
              <a:rPr lang="en-GB" sz="3600" b="1" dirty="0">
                <a:ea typeface="+mj-lt"/>
                <a:cs typeface="+mj-lt"/>
              </a:rPr>
            </a:br>
            <a:r>
              <a:rPr lang="en-GB" sz="3600" b="1">
                <a:solidFill>
                  <a:srgbClr val="7030A0"/>
                </a:solidFill>
                <a:ea typeface="+mj-lt"/>
                <a:cs typeface="+mj-lt"/>
              </a:rPr>
              <a:t>Significant change in </a:t>
            </a:r>
            <a:r>
              <a:rPr lang="en-GB" sz="3600" b="1" dirty="0">
                <a:solidFill>
                  <a:srgbClr val="7030A0"/>
                </a:solidFill>
                <a:ea typeface="+mj-lt"/>
                <a:cs typeface="+mj-lt"/>
              </a:rPr>
              <a:t>the IPWP mean state.</a:t>
            </a:r>
          </a:p>
          <a:p>
            <a:endParaRPr lang="en-GB" sz="3600" dirty="0">
              <a:cs typeface="Calibri Light"/>
            </a:endParaRPr>
          </a:p>
        </p:txBody>
      </p:sp>
    </p:spTree>
    <p:extLst>
      <p:ext uri="{BB962C8B-B14F-4D97-AF65-F5344CB8AC3E}">
        <p14:creationId xmlns:p14="http://schemas.microsoft.com/office/powerpoint/2010/main" val="408756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7AEBA1-278C-4942-983C-2F9800B4BFB4}"/>
              </a:ext>
            </a:extLst>
          </p:cNvPr>
          <p:cNvSpPr>
            <a:spLocks noGrp="1"/>
          </p:cNvSpPr>
          <p:nvPr>
            <p:ph type="title"/>
          </p:nvPr>
        </p:nvSpPr>
        <p:spPr>
          <a:xfrm>
            <a:off x="643467" y="321734"/>
            <a:ext cx="10905066" cy="1135737"/>
          </a:xfrm>
        </p:spPr>
        <p:txBody>
          <a:bodyPr>
            <a:normAutofit/>
          </a:bodyPr>
          <a:lstStyle/>
          <a:p>
            <a:r>
              <a:rPr lang="en-GB" sz="3600" b="1">
                <a:cs typeface="Calibri Light"/>
              </a:rPr>
              <a:t>Trend in moisture during 1981-2018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10;&#10;Description generated with very high confidence">
            <a:extLst>
              <a:ext uri="{FF2B5EF4-FFF2-40B4-BE49-F238E27FC236}">
                <a16:creationId xmlns:a16="http://schemas.microsoft.com/office/drawing/2014/main" id="{011D31F7-FBB4-47FC-B4C3-2CEB897AF5A5}"/>
              </a:ext>
            </a:extLst>
          </p:cNvPr>
          <p:cNvPicPr>
            <a:picLocks noChangeAspect="1"/>
          </p:cNvPicPr>
          <p:nvPr/>
        </p:nvPicPr>
        <p:blipFill>
          <a:blip r:embed="rId2"/>
          <a:stretch>
            <a:fillRect/>
          </a:stretch>
        </p:blipFill>
        <p:spPr>
          <a:xfrm>
            <a:off x="219557" y="1552019"/>
            <a:ext cx="11724916" cy="2688207"/>
          </a:xfrm>
          <a:prstGeom prst="rect">
            <a:avLst/>
          </a:prstGeom>
        </p:spPr>
      </p:pic>
      <p:sp>
        <p:nvSpPr>
          <p:cNvPr id="6" name="TextBox 5">
            <a:extLst>
              <a:ext uri="{FF2B5EF4-FFF2-40B4-BE49-F238E27FC236}">
                <a16:creationId xmlns:a16="http://schemas.microsoft.com/office/drawing/2014/main" id="{D6D4D2AF-99C8-440C-BC47-CA5895A13745}"/>
              </a:ext>
            </a:extLst>
          </p:cNvPr>
          <p:cNvSpPr txBox="1"/>
          <p:nvPr/>
        </p:nvSpPr>
        <p:spPr>
          <a:xfrm>
            <a:off x="4918363" y="4585856"/>
            <a:ext cx="4364182" cy="92333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accent1"/>
                </a:solidFill>
                <a:ea typeface="+mn-lt"/>
                <a:cs typeface="+mn-lt"/>
              </a:rPr>
              <a:t>Increasing trend of moisture  over Maritime Continent and west Pacific (900-400 hPa).</a:t>
            </a:r>
            <a:endParaRPr lang="en-US" dirty="0">
              <a:solidFill>
                <a:schemeClr val="accent1"/>
              </a:solidFill>
            </a:endParaRPr>
          </a:p>
          <a:p>
            <a:pPr algn="l"/>
            <a:endParaRPr lang="en-GB" dirty="0">
              <a:cs typeface="Calibri"/>
            </a:endParaRPr>
          </a:p>
        </p:txBody>
      </p:sp>
      <p:sp>
        <p:nvSpPr>
          <p:cNvPr id="13" name="TextBox 12">
            <a:extLst>
              <a:ext uri="{FF2B5EF4-FFF2-40B4-BE49-F238E27FC236}">
                <a16:creationId xmlns:a16="http://schemas.microsoft.com/office/drawing/2014/main" id="{7560102B-D2C9-4C01-A022-79126CF1D11C}"/>
              </a:ext>
            </a:extLst>
          </p:cNvPr>
          <p:cNvSpPr txBox="1"/>
          <p:nvPr/>
        </p:nvSpPr>
        <p:spPr>
          <a:xfrm>
            <a:off x="41562" y="4585855"/>
            <a:ext cx="4530436"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ea typeface="+mn-lt"/>
                <a:cs typeface="+mn-lt"/>
              </a:rPr>
              <a:t>Decreasing trend of moisture over Indian Ocean basin</a:t>
            </a:r>
            <a:endParaRPr lang="en-GB" b="1" dirty="0">
              <a:solidFill>
                <a:schemeClr val="accent1"/>
              </a:solidFill>
              <a:cs typeface="Calibri"/>
            </a:endParaRPr>
          </a:p>
          <a:p>
            <a:r>
              <a:rPr lang="en-GB" b="1" dirty="0">
                <a:solidFill>
                  <a:srgbClr val="FF0000"/>
                </a:solidFill>
                <a:cs typeface="Calibri"/>
              </a:rPr>
              <a:t> (900-400 hPa) !!</a:t>
            </a:r>
            <a:endParaRPr lang="en-GB" dirty="0">
              <a:solidFill>
                <a:srgbClr val="FF0000"/>
              </a:solidFill>
            </a:endParaRPr>
          </a:p>
        </p:txBody>
      </p:sp>
      <p:sp>
        <p:nvSpPr>
          <p:cNvPr id="7" name="TextBox 6">
            <a:extLst>
              <a:ext uri="{FF2B5EF4-FFF2-40B4-BE49-F238E27FC236}">
                <a16:creationId xmlns:a16="http://schemas.microsoft.com/office/drawing/2014/main" id="{C019397C-5F5F-4EDB-A827-C3C43D13CC17}"/>
              </a:ext>
            </a:extLst>
          </p:cNvPr>
          <p:cNvSpPr txBox="1"/>
          <p:nvPr/>
        </p:nvSpPr>
        <p:spPr>
          <a:xfrm>
            <a:off x="3241964" y="5791200"/>
            <a:ext cx="65254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Question : Why there is a decreasing trend in moisture over IO?</a:t>
            </a:r>
          </a:p>
        </p:txBody>
      </p:sp>
      <p:cxnSp>
        <p:nvCxnSpPr>
          <p:cNvPr id="9" name="Straight Arrow Connector 8">
            <a:extLst>
              <a:ext uri="{FF2B5EF4-FFF2-40B4-BE49-F238E27FC236}">
                <a16:creationId xmlns:a16="http://schemas.microsoft.com/office/drawing/2014/main" id="{45EC1E60-BF3F-4E8B-9ED0-542A757C70B9}"/>
              </a:ext>
            </a:extLst>
          </p:cNvPr>
          <p:cNvCxnSpPr/>
          <p:nvPr/>
        </p:nvCxnSpPr>
        <p:spPr>
          <a:xfrm>
            <a:off x="4516582" y="3373582"/>
            <a:ext cx="1191490" cy="1177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72E842-5E3D-4621-802A-B3444D9562AA}"/>
              </a:ext>
            </a:extLst>
          </p:cNvPr>
          <p:cNvCxnSpPr>
            <a:cxnSpLocks/>
          </p:cNvCxnSpPr>
          <p:nvPr/>
        </p:nvCxnSpPr>
        <p:spPr>
          <a:xfrm flipH="1">
            <a:off x="1482435" y="3262745"/>
            <a:ext cx="512619" cy="1233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09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FB6E3-1F8D-4769-96A5-D234D842B571}"/>
              </a:ext>
            </a:extLst>
          </p:cNvPr>
          <p:cNvSpPr>
            <a:spLocks noGrp="1"/>
          </p:cNvSpPr>
          <p:nvPr>
            <p:ph type="title"/>
          </p:nvPr>
        </p:nvSpPr>
        <p:spPr>
          <a:xfrm>
            <a:off x="643467" y="163583"/>
            <a:ext cx="10905066" cy="1135737"/>
          </a:xfrm>
        </p:spPr>
        <p:txBody>
          <a:bodyPr>
            <a:normAutofit/>
          </a:bodyPr>
          <a:lstStyle/>
          <a:p>
            <a:r>
              <a:rPr lang="en-GB" sz="3600" b="1">
                <a:cs typeface="Calibri Light"/>
              </a:rPr>
              <a:t>Madden Julian Oscillation (MJO)</a:t>
            </a:r>
          </a:p>
        </p:txBody>
      </p:sp>
      <p:sp>
        <p:nvSpPr>
          <p:cNvPr id="3" name="Content Placeholder 2">
            <a:extLst>
              <a:ext uri="{FF2B5EF4-FFF2-40B4-BE49-F238E27FC236}">
                <a16:creationId xmlns:a16="http://schemas.microsoft.com/office/drawing/2014/main" id="{EA188AC5-D7B1-4A54-94D7-A65D03F5F2E5}"/>
              </a:ext>
            </a:extLst>
          </p:cNvPr>
          <p:cNvSpPr>
            <a:spLocks noGrp="1"/>
          </p:cNvSpPr>
          <p:nvPr>
            <p:ph idx="1"/>
          </p:nvPr>
        </p:nvSpPr>
        <p:spPr>
          <a:xfrm>
            <a:off x="325858" y="1295720"/>
            <a:ext cx="11305802" cy="698740"/>
          </a:xfrm>
        </p:spPr>
        <p:txBody>
          <a:bodyPr vert="horz" lIns="91440" tIns="45720" rIns="91440" bIns="45720" rtlCol="0" anchor="t">
            <a:normAutofit fontScale="92500"/>
          </a:bodyPr>
          <a:lstStyle/>
          <a:p>
            <a:r>
              <a:rPr lang="en-GB" sz="2000" dirty="0">
                <a:ea typeface="+mn-lt"/>
                <a:cs typeface="+mn-lt"/>
              </a:rPr>
              <a:t>The Madden–Julian Oscillation (MJO) (Madden and Julian,1971,1972) is the most dominant mode of sub-seasonal variability in the tropics, characterized by an eastward-moving band of rain clouds in the tropics.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 map&#10;&#10;Description generated with very high confidence">
            <a:extLst>
              <a:ext uri="{FF2B5EF4-FFF2-40B4-BE49-F238E27FC236}">
                <a16:creationId xmlns:a16="http://schemas.microsoft.com/office/drawing/2014/main" id="{9C1EA5FD-5C14-4986-BB7A-DDF216348A6A}"/>
              </a:ext>
            </a:extLst>
          </p:cNvPr>
          <p:cNvPicPr>
            <a:picLocks noChangeAspect="1"/>
          </p:cNvPicPr>
          <p:nvPr/>
        </p:nvPicPr>
        <p:blipFill>
          <a:blip r:embed="rId2"/>
          <a:stretch>
            <a:fillRect/>
          </a:stretch>
        </p:blipFill>
        <p:spPr>
          <a:xfrm>
            <a:off x="599667" y="2204450"/>
            <a:ext cx="5963725" cy="3790373"/>
          </a:xfrm>
          <a:prstGeom prst="rect">
            <a:avLst/>
          </a:prstGeom>
        </p:spPr>
      </p:pic>
      <p:pic>
        <p:nvPicPr>
          <p:cNvPr id="5" name="Picture 5" descr="A close up of a mans face&#10;&#10;Description generated with high confidence">
            <a:extLst>
              <a:ext uri="{FF2B5EF4-FFF2-40B4-BE49-F238E27FC236}">
                <a16:creationId xmlns:a16="http://schemas.microsoft.com/office/drawing/2014/main" id="{FC8C6E15-F592-4ED5-8F58-30A8808C68F5}"/>
              </a:ext>
            </a:extLst>
          </p:cNvPr>
          <p:cNvPicPr>
            <a:picLocks noChangeAspect="1"/>
          </p:cNvPicPr>
          <p:nvPr/>
        </p:nvPicPr>
        <p:blipFill>
          <a:blip r:embed="rId3"/>
          <a:stretch>
            <a:fillRect/>
          </a:stretch>
        </p:blipFill>
        <p:spPr>
          <a:xfrm>
            <a:off x="6987656" y="2507282"/>
            <a:ext cx="4784785" cy="3194650"/>
          </a:xfrm>
          <a:prstGeom prst="rect">
            <a:avLst/>
          </a:prstGeom>
        </p:spPr>
      </p:pic>
      <p:sp>
        <p:nvSpPr>
          <p:cNvPr id="7" name="TextBox 6">
            <a:extLst>
              <a:ext uri="{FF2B5EF4-FFF2-40B4-BE49-F238E27FC236}">
                <a16:creationId xmlns:a16="http://schemas.microsoft.com/office/drawing/2014/main" id="{E1BE4A53-4B8A-4480-B2FD-8CEA844464EC}"/>
              </a:ext>
            </a:extLst>
          </p:cNvPr>
          <p:cNvSpPr txBox="1"/>
          <p:nvPr/>
        </p:nvSpPr>
        <p:spPr>
          <a:xfrm>
            <a:off x="9684328" y="5569526"/>
            <a:ext cx="18703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Raymond and </a:t>
            </a:r>
            <a:r>
              <a:rPr lang="en-GB" sz="1200" dirty="0"/>
              <a:t>Fuchs(2018)</a:t>
            </a:r>
            <a:endParaRPr lang="en-US" sz="1200" dirty="0">
              <a:cs typeface="Calibri"/>
            </a:endParaRPr>
          </a:p>
        </p:txBody>
      </p:sp>
      <p:sp>
        <p:nvSpPr>
          <p:cNvPr id="9" name="TextBox 8">
            <a:extLst>
              <a:ext uri="{FF2B5EF4-FFF2-40B4-BE49-F238E27FC236}">
                <a16:creationId xmlns:a16="http://schemas.microsoft.com/office/drawing/2014/main" id="{93C7BA88-080F-45D7-8BE8-D23E18ED16DB}"/>
              </a:ext>
            </a:extLst>
          </p:cNvPr>
          <p:cNvSpPr txBox="1"/>
          <p:nvPr/>
        </p:nvSpPr>
        <p:spPr>
          <a:xfrm>
            <a:off x="6165275" y="5929745"/>
            <a:ext cx="60267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rPr>
              <a:t>                                Key Questions here is :</a:t>
            </a:r>
            <a:endParaRPr lang="en-US" b="1" dirty="0"/>
          </a:p>
          <a:p>
            <a:r>
              <a:rPr lang="en-GB" b="1" dirty="0"/>
              <a:t> How does MJO interacts with the Indo-Pacific Warm Pool?</a:t>
            </a:r>
            <a:endParaRPr lang="en-GB" b="1" dirty="0">
              <a:cs typeface="Calibri"/>
            </a:endParaRPr>
          </a:p>
          <a:p>
            <a:r>
              <a:rPr lang="en-GB" b="1" dirty="0">
                <a:cs typeface="Calibri"/>
              </a:rPr>
              <a:t>If there is an effect of warm pool expansion on MJO?</a:t>
            </a:r>
          </a:p>
        </p:txBody>
      </p:sp>
      <p:sp>
        <p:nvSpPr>
          <p:cNvPr id="11" name="TextBox 10">
            <a:extLst>
              <a:ext uri="{FF2B5EF4-FFF2-40B4-BE49-F238E27FC236}">
                <a16:creationId xmlns:a16="http://schemas.microsoft.com/office/drawing/2014/main" id="{A2980641-56E3-4EAF-B444-8E6E878B5A1F}"/>
              </a:ext>
            </a:extLst>
          </p:cNvPr>
          <p:cNvSpPr txBox="1"/>
          <p:nvPr/>
        </p:nvSpPr>
        <p:spPr>
          <a:xfrm rot="16200000">
            <a:off x="6079547" y="3959802"/>
            <a:ext cx="2369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Precipitation Anomaly</a:t>
            </a:r>
          </a:p>
        </p:txBody>
      </p:sp>
      <p:sp>
        <p:nvSpPr>
          <p:cNvPr id="6" name="TextBox 5">
            <a:extLst>
              <a:ext uri="{FF2B5EF4-FFF2-40B4-BE49-F238E27FC236}">
                <a16:creationId xmlns:a16="http://schemas.microsoft.com/office/drawing/2014/main" id="{F29FEB5A-155F-4C43-A3C3-E3FBF83A1136}"/>
              </a:ext>
            </a:extLst>
          </p:cNvPr>
          <p:cNvSpPr txBox="1"/>
          <p:nvPr/>
        </p:nvSpPr>
        <p:spPr>
          <a:xfrm>
            <a:off x="6941128" y="2078181"/>
            <a:ext cx="52508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7030A0"/>
                </a:solidFill>
              </a:rPr>
              <a:t>Total rainfall in tropical belt is governed  by the stationary warm pool and propagating MJO together.</a:t>
            </a:r>
            <a:endParaRPr lang="en-US" b="1">
              <a:solidFill>
                <a:srgbClr val="7030A0"/>
              </a:solidFill>
              <a:cs typeface="Calibri"/>
            </a:endParaRPr>
          </a:p>
        </p:txBody>
      </p:sp>
    </p:spTree>
    <p:extLst>
      <p:ext uri="{BB962C8B-B14F-4D97-AF65-F5344CB8AC3E}">
        <p14:creationId xmlns:p14="http://schemas.microsoft.com/office/powerpoint/2010/main" val="209802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F46276-3BEA-455B-BE15-219347DC272E}"/>
              </a:ext>
            </a:extLst>
          </p:cNvPr>
          <p:cNvSpPr>
            <a:spLocks noGrp="1"/>
          </p:cNvSpPr>
          <p:nvPr>
            <p:ph type="title"/>
          </p:nvPr>
        </p:nvSpPr>
        <p:spPr>
          <a:xfrm>
            <a:off x="144704" y="238607"/>
            <a:ext cx="11459248" cy="1011046"/>
          </a:xfrm>
        </p:spPr>
        <p:txBody>
          <a:bodyPr>
            <a:normAutofit fontScale="90000"/>
          </a:bodyPr>
          <a:lstStyle/>
          <a:p>
            <a:r>
              <a:rPr lang="en-GB" sz="3600" b="1"/>
              <a:t>Observed changes in boreal winter MJO life cycle </a:t>
            </a:r>
            <a:r>
              <a:rPr lang="en-GB" sz="3600">
                <a:latin typeface="Calibri"/>
                <a:cs typeface="Calibri"/>
              </a:rPr>
              <a:t>during 1981–2018</a:t>
            </a:r>
            <a:endParaRPr lang="en-US" sz="3600" b="1">
              <a:cs typeface="Calibri Light"/>
            </a:endParaRPr>
          </a:p>
          <a:p>
            <a:endParaRPr lang="en-GB" sz="3600" dirty="0">
              <a:cs typeface="Calibri Ligh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3A74E11-D45D-404E-B821-B49A491FEE7F}"/>
              </a:ext>
            </a:extLst>
          </p:cNvPr>
          <p:cNvPicPr>
            <a:picLocks noChangeAspect="1"/>
          </p:cNvPicPr>
          <p:nvPr/>
        </p:nvPicPr>
        <p:blipFill>
          <a:blip r:embed="rId2"/>
          <a:stretch>
            <a:fillRect/>
          </a:stretch>
        </p:blipFill>
        <p:spPr>
          <a:xfrm>
            <a:off x="151533" y="836165"/>
            <a:ext cx="7976985" cy="4119916"/>
          </a:xfrm>
          <a:prstGeom prst="rect">
            <a:avLst/>
          </a:prstGeom>
        </p:spPr>
      </p:pic>
      <p:sp>
        <p:nvSpPr>
          <p:cNvPr id="6" name="TextBox 5">
            <a:extLst>
              <a:ext uri="{FF2B5EF4-FFF2-40B4-BE49-F238E27FC236}">
                <a16:creationId xmlns:a16="http://schemas.microsoft.com/office/drawing/2014/main" id="{DBB8A623-05A0-46A4-9714-98C4C6FB7E85}"/>
              </a:ext>
            </a:extLst>
          </p:cNvPr>
          <p:cNvSpPr txBox="1"/>
          <p:nvPr/>
        </p:nvSpPr>
        <p:spPr>
          <a:xfrm>
            <a:off x="41560" y="5140037"/>
            <a:ext cx="119841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C00000"/>
                </a:solidFill>
                <a:ea typeface="+mn-lt"/>
                <a:cs typeface="+mn-lt"/>
              </a:rPr>
              <a:t>Over the Indian Ocean (RMM phases 1, 2 and 3)  MJO duration decreased by 3–4 days,</a:t>
            </a:r>
            <a:r>
              <a:rPr lang="en-GB" dirty="0">
                <a:solidFill>
                  <a:srgbClr val="C00000"/>
                </a:solidFill>
                <a:ea typeface="+mn-lt"/>
                <a:cs typeface="+mn-lt"/>
              </a:rPr>
              <a:t>  </a:t>
            </a:r>
            <a:r>
              <a:rPr lang="en-GB" b="1" dirty="0">
                <a:solidFill>
                  <a:srgbClr val="C00000"/>
                </a:solidFill>
                <a:ea typeface="+mn-lt"/>
                <a:cs typeface="+mn-lt"/>
              </a:rPr>
              <a:t>from 19 days  (during 1981–1999) to 15.4 days (during 2000–2018)</a:t>
            </a:r>
          </a:p>
          <a:p>
            <a:endParaRPr lang="en-GB" b="1" dirty="0">
              <a:solidFill>
                <a:srgbClr val="0070C0"/>
              </a:solidFill>
              <a:ea typeface="+mn-lt"/>
              <a:cs typeface="+mn-lt"/>
            </a:endParaRPr>
          </a:p>
          <a:p>
            <a:r>
              <a:rPr lang="en-GB" b="1" dirty="0">
                <a:solidFill>
                  <a:srgbClr val="0070C0"/>
                </a:solidFill>
                <a:ea typeface="+mn-lt"/>
                <a:cs typeface="+mn-lt"/>
              </a:rPr>
              <a:t>Over the Maritime Continent and the west Pacific (RMM phases 5, 6 and 7) MJO duration increases by 5–6 days, from an average of 17.5 days to 23 days </a:t>
            </a:r>
            <a:endParaRPr lang="en-GB" b="1">
              <a:solidFill>
                <a:srgbClr val="000000"/>
              </a:solidFill>
              <a:ea typeface="+mn-lt"/>
              <a:cs typeface="+mn-lt"/>
            </a:endParaRPr>
          </a:p>
        </p:txBody>
      </p:sp>
      <p:sp>
        <p:nvSpPr>
          <p:cNvPr id="7" name="TextBox 6">
            <a:extLst>
              <a:ext uri="{FF2B5EF4-FFF2-40B4-BE49-F238E27FC236}">
                <a16:creationId xmlns:a16="http://schemas.microsoft.com/office/drawing/2014/main" id="{FD896E4F-6BBA-4DD7-845B-04B1F93016E8}"/>
              </a:ext>
            </a:extLst>
          </p:cNvPr>
          <p:cNvSpPr txBox="1"/>
          <p:nvPr/>
        </p:nvSpPr>
        <p:spPr>
          <a:xfrm>
            <a:off x="8330915" y="1251239"/>
            <a:ext cx="376842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Method </a:t>
            </a:r>
            <a:r>
              <a:rPr lang="en-GB" dirty="0">
                <a:ea typeface="+mn-lt"/>
                <a:cs typeface="+mn-lt"/>
              </a:rPr>
              <a:t>: </a:t>
            </a:r>
            <a:endParaRPr lang="en-GB">
              <a:ea typeface="+mn-lt"/>
              <a:cs typeface="+mn-lt"/>
            </a:endParaRPr>
          </a:p>
          <a:p>
            <a:endParaRPr lang="en-GB" dirty="0">
              <a:ea typeface="+mn-lt"/>
              <a:cs typeface="+mn-lt"/>
            </a:endParaRPr>
          </a:p>
          <a:p>
            <a:r>
              <a:rPr lang="en-GB" dirty="0">
                <a:ea typeface="+mn-lt"/>
                <a:cs typeface="+mn-lt"/>
              </a:rPr>
              <a:t>MJO events that exhibit prominent </a:t>
            </a:r>
          </a:p>
          <a:p>
            <a:r>
              <a:rPr lang="en-GB" dirty="0">
                <a:ea typeface="+mn-lt"/>
                <a:cs typeface="+mn-lt"/>
              </a:rPr>
              <a:t>eastward propagation with mean RMM amplitude (in its lifetime) greater than one are selected.</a:t>
            </a:r>
            <a:endParaRPr lang="en-GB"/>
          </a:p>
          <a:p>
            <a:endParaRPr lang="en-GB" dirty="0">
              <a:ea typeface="+mn-lt"/>
              <a:cs typeface="+mn-lt"/>
            </a:endParaRPr>
          </a:p>
          <a:p>
            <a:r>
              <a:rPr lang="en-GB" dirty="0">
                <a:ea typeface="+mn-lt"/>
                <a:cs typeface="+mn-lt"/>
              </a:rPr>
              <a:t>The average number of days of the selected MJO in each RMM phase is computed for each year.</a:t>
            </a:r>
          </a:p>
        </p:txBody>
      </p:sp>
      <p:sp>
        <p:nvSpPr>
          <p:cNvPr id="3" name="TextBox 2">
            <a:extLst>
              <a:ext uri="{FF2B5EF4-FFF2-40B4-BE49-F238E27FC236}">
                <a16:creationId xmlns:a16="http://schemas.microsoft.com/office/drawing/2014/main" id="{65AD6388-2001-40D2-A73B-0D80E7290454}"/>
              </a:ext>
            </a:extLst>
          </p:cNvPr>
          <p:cNvSpPr txBox="1"/>
          <p:nvPr/>
        </p:nvSpPr>
        <p:spPr>
          <a:xfrm>
            <a:off x="7204364" y="4821198"/>
            <a:ext cx="13023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Roxy et al. ,2019</a:t>
            </a:r>
            <a:endParaRPr lang="en-GB" sz="1200">
              <a:cs typeface="Calibri"/>
            </a:endParaRPr>
          </a:p>
        </p:txBody>
      </p:sp>
    </p:spTree>
    <p:extLst>
      <p:ext uri="{BB962C8B-B14F-4D97-AF65-F5344CB8AC3E}">
        <p14:creationId xmlns:p14="http://schemas.microsoft.com/office/powerpoint/2010/main" val="89652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map&#10;&#10;Description generated with very high confidence">
            <a:extLst>
              <a:ext uri="{FF2B5EF4-FFF2-40B4-BE49-F238E27FC236}">
                <a16:creationId xmlns:a16="http://schemas.microsoft.com/office/drawing/2014/main" id="{6DB88641-2D8B-48AC-BA0E-E4A5FE8816A2}"/>
              </a:ext>
            </a:extLst>
          </p:cNvPr>
          <p:cNvPicPr>
            <a:picLocks noChangeAspect="1"/>
          </p:cNvPicPr>
          <p:nvPr/>
        </p:nvPicPr>
        <p:blipFill rotWithShape="1">
          <a:blip r:embed="rId2"/>
          <a:srcRect l="27" t="4963" r="241" b="-248"/>
          <a:stretch/>
        </p:blipFill>
        <p:spPr>
          <a:xfrm>
            <a:off x="-5815" y="340106"/>
            <a:ext cx="11915639" cy="5533587"/>
          </a:xfrm>
          <a:prstGeom prst="rect">
            <a:avLst/>
          </a:prstGeom>
        </p:spPr>
      </p:pic>
      <p:sp>
        <p:nvSpPr>
          <p:cNvPr id="2" name="TextBox 1">
            <a:extLst>
              <a:ext uri="{FF2B5EF4-FFF2-40B4-BE49-F238E27FC236}">
                <a16:creationId xmlns:a16="http://schemas.microsoft.com/office/drawing/2014/main" id="{D85BAE31-D664-415E-97A2-DDF7ADFD0481}"/>
              </a:ext>
            </a:extLst>
          </p:cNvPr>
          <p:cNvSpPr txBox="1"/>
          <p:nvPr/>
        </p:nvSpPr>
        <p:spPr>
          <a:xfrm>
            <a:off x="1316183" y="54309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rPr>
              <a:t>Faster MJO propagation</a:t>
            </a:r>
            <a:endParaRPr lang="en-GB" dirty="0">
              <a:solidFill>
                <a:srgbClr val="FF0000"/>
              </a:solidFill>
              <a:cs typeface="Calibri"/>
            </a:endParaRPr>
          </a:p>
        </p:txBody>
      </p:sp>
      <p:sp>
        <p:nvSpPr>
          <p:cNvPr id="9" name="TextBox 8">
            <a:extLst>
              <a:ext uri="{FF2B5EF4-FFF2-40B4-BE49-F238E27FC236}">
                <a16:creationId xmlns:a16="http://schemas.microsoft.com/office/drawing/2014/main" id="{1EEDFED2-DFBB-4E4E-8926-B608C3E4ABA0}"/>
              </a:ext>
            </a:extLst>
          </p:cNvPr>
          <p:cNvSpPr txBox="1"/>
          <p:nvPr/>
        </p:nvSpPr>
        <p:spPr>
          <a:xfrm>
            <a:off x="4253346" y="54309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0070C0"/>
                </a:solidFill>
              </a:rPr>
              <a:t>Slower MJO propagation</a:t>
            </a:r>
            <a:endParaRPr lang="en-GB" dirty="0">
              <a:solidFill>
                <a:srgbClr val="0070C0"/>
              </a:solidFill>
              <a:cs typeface="Calibri"/>
            </a:endParaRPr>
          </a:p>
        </p:txBody>
      </p:sp>
      <p:sp>
        <p:nvSpPr>
          <p:cNvPr id="3" name="TextBox 2">
            <a:extLst>
              <a:ext uri="{FF2B5EF4-FFF2-40B4-BE49-F238E27FC236}">
                <a16:creationId xmlns:a16="http://schemas.microsoft.com/office/drawing/2014/main" id="{4A679EAC-A4C4-4014-B995-07CDE2F1DC53}"/>
              </a:ext>
            </a:extLst>
          </p:cNvPr>
          <p:cNvSpPr txBox="1"/>
          <p:nvPr/>
        </p:nvSpPr>
        <p:spPr>
          <a:xfrm>
            <a:off x="8414039" y="198553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What causes the changes in MJO lifecycle?</a:t>
            </a:r>
          </a:p>
        </p:txBody>
      </p:sp>
      <p:sp>
        <p:nvSpPr>
          <p:cNvPr id="5" name="TextBox 4">
            <a:extLst>
              <a:ext uri="{FF2B5EF4-FFF2-40B4-BE49-F238E27FC236}">
                <a16:creationId xmlns:a16="http://schemas.microsoft.com/office/drawing/2014/main" id="{3CD11950-177B-4A14-94E7-0BB4F0AE90F7}"/>
              </a:ext>
            </a:extLst>
          </p:cNvPr>
          <p:cNvSpPr txBox="1"/>
          <p:nvPr/>
        </p:nvSpPr>
        <p:spPr>
          <a:xfrm>
            <a:off x="8478983" y="6123710"/>
            <a:ext cx="34359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t>Yoo et al.,2011;  Junyi et al.,2019;  Roxy et al.,2019</a:t>
            </a:r>
            <a:endParaRPr lang="en-US" sz="1200" dirty="0"/>
          </a:p>
        </p:txBody>
      </p:sp>
    </p:spTree>
    <p:extLst>
      <p:ext uri="{BB962C8B-B14F-4D97-AF65-F5344CB8AC3E}">
        <p14:creationId xmlns:p14="http://schemas.microsoft.com/office/powerpoint/2010/main" val="88202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role of Indo-Pacific warming</a:t>
            </a:r>
          </a:p>
          <a:p>
            <a:pPr algn="ctr"/>
            <a:endParaRPr lang="en-US" dirty="0">
              <a:cs typeface="Calibri"/>
            </a:endParaRPr>
          </a:p>
        </p:txBody>
      </p:sp>
      <p:sp>
        <p:nvSpPr>
          <p:cNvPr id="2" name="Title 1">
            <a:extLst>
              <a:ext uri="{FF2B5EF4-FFF2-40B4-BE49-F238E27FC236}">
                <a16:creationId xmlns:a16="http://schemas.microsoft.com/office/drawing/2014/main" id="{D102BC39-F064-46FC-8D8B-D5C65DF33E64}"/>
              </a:ext>
            </a:extLst>
          </p:cNvPr>
          <p:cNvSpPr>
            <a:spLocks noGrp="1"/>
          </p:cNvSpPr>
          <p:nvPr>
            <p:ph type="title"/>
          </p:nvPr>
        </p:nvSpPr>
        <p:spPr>
          <a:xfrm>
            <a:off x="215021" y="210898"/>
            <a:ext cx="11178495" cy="792772"/>
          </a:xfrm>
        </p:spPr>
        <p:txBody>
          <a:bodyPr vert="horz" lIns="91440" tIns="45720" rIns="91440" bIns="45720" rtlCol="0" anchor="ctr">
            <a:noAutofit/>
          </a:bodyPr>
          <a:lstStyle/>
          <a:p>
            <a:r>
              <a:rPr lang="en-GB" sz="2800" b="1" dirty="0"/>
              <a:t>Indo-Pacific warming  behind the longer MJO duration over the Maritime Continent and west </a:t>
            </a:r>
            <a:r>
              <a:rPr lang="en-GB" sz="2800" b="1"/>
              <a:t>Pacific  </a:t>
            </a:r>
            <a:endParaRPr lang="en-GB" sz="2800" b="1">
              <a:cs typeface="Calibri Ligh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map&#10;&#10;Description generated with high confidence">
            <a:extLst>
              <a:ext uri="{FF2B5EF4-FFF2-40B4-BE49-F238E27FC236}">
                <a16:creationId xmlns:a16="http://schemas.microsoft.com/office/drawing/2014/main" id="{CCF66705-57FB-46A7-AFE1-B4EB1906342F}"/>
              </a:ext>
            </a:extLst>
          </p:cNvPr>
          <p:cNvPicPr>
            <a:picLocks noChangeAspect="1"/>
          </p:cNvPicPr>
          <p:nvPr/>
        </p:nvPicPr>
        <p:blipFill rotWithShape="1">
          <a:blip r:embed="rId2"/>
          <a:srcRect l="-249" r="-143" b="27508"/>
          <a:stretch/>
        </p:blipFill>
        <p:spPr>
          <a:xfrm>
            <a:off x="221727" y="1106803"/>
            <a:ext cx="5606809" cy="5339333"/>
          </a:xfrm>
          <a:prstGeom prst="rect">
            <a:avLst/>
          </a:prstGeom>
        </p:spPr>
      </p:pic>
      <p:sp>
        <p:nvSpPr>
          <p:cNvPr id="9" name="TextBox 8">
            <a:extLst>
              <a:ext uri="{FF2B5EF4-FFF2-40B4-BE49-F238E27FC236}">
                <a16:creationId xmlns:a16="http://schemas.microsoft.com/office/drawing/2014/main" id="{E53B2A6A-0905-45A5-B2C9-6DCCB6147F5D}"/>
              </a:ext>
            </a:extLst>
          </p:cNvPr>
          <p:cNvSpPr txBox="1"/>
          <p:nvPr/>
        </p:nvSpPr>
        <p:spPr>
          <a:xfrm>
            <a:off x="6179128" y="1537855"/>
            <a:ext cx="5888180" cy="1200329"/>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MJO phase duration (phases 5, 6 and 7) appears to be  significantly correlated to the changes in SST collocated over the west Pacific warm pool, where the warming trends </a:t>
            </a:r>
            <a:r>
              <a:rPr lang="en-GB">
                <a:ea typeface="+mn-lt"/>
                <a:cs typeface="+mn-lt"/>
              </a:rPr>
              <a:t>and the background mean SSTs are the largest.</a:t>
            </a:r>
            <a:endParaRPr lang="en-GB" dirty="0">
              <a:cs typeface="Calibri"/>
            </a:endParaRPr>
          </a:p>
        </p:txBody>
      </p:sp>
      <p:cxnSp>
        <p:nvCxnSpPr>
          <p:cNvPr id="11" name="Straight Arrow Connector 10">
            <a:extLst>
              <a:ext uri="{FF2B5EF4-FFF2-40B4-BE49-F238E27FC236}">
                <a16:creationId xmlns:a16="http://schemas.microsoft.com/office/drawing/2014/main" id="{A9EB62BB-1110-46FB-9F7B-24339340EB9F}"/>
              </a:ext>
            </a:extLst>
          </p:cNvPr>
          <p:cNvCxnSpPr/>
          <p:nvPr/>
        </p:nvCxnSpPr>
        <p:spPr>
          <a:xfrm flipV="1">
            <a:off x="2978727" y="2140527"/>
            <a:ext cx="3117272" cy="13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33C08A-9075-4956-B4B1-690D2D29D014}"/>
              </a:ext>
            </a:extLst>
          </p:cNvPr>
          <p:cNvSpPr txBox="1"/>
          <p:nvPr/>
        </p:nvSpPr>
        <p:spPr>
          <a:xfrm>
            <a:off x="6179127" y="3048000"/>
            <a:ext cx="5888181" cy="1754326"/>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Atmospheric circulation shows </a:t>
            </a:r>
            <a:r>
              <a:rPr lang="en-GB" b="1" dirty="0">
                <a:ea typeface="+mn-lt"/>
                <a:cs typeface="+mn-lt"/>
              </a:rPr>
              <a:t>enhanced convective activity and a strengthening of low-level westerlies over the west Pacific (120° E to 160° E)</a:t>
            </a:r>
            <a:r>
              <a:rPr lang="en-GB" dirty="0">
                <a:ea typeface="+mn-lt"/>
                <a:cs typeface="+mn-lt"/>
              </a:rPr>
              <a:t> associated with trends in the MJO </a:t>
            </a:r>
            <a:r>
              <a:rPr lang="en-GB">
                <a:ea typeface="+mn-lt"/>
                <a:cs typeface="+mn-lt"/>
              </a:rPr>
              <a:t>phase duration. The enhanced convective activity over the west Pacific is compensated by </a:t>
            </a:r>
            <a:r>
              <a:rPr lang="en-GB" b="1">
                <a:ea typeface="+mn-lt"/>
                <a:cs typeface="+mn-lt"/>
              </a:rPr>
              <a:t>subsidence</a:t>
            </a:r>
            <a:r>
              <a:rPr lang="en-GB">
                <a:ea typeface="+mn-lt"/>
                <a:cs typeface="+mn-lt"/>
              </a:rPr>
              <a:t> </a:t>
            </a:r>
            <a:r>
              <a:rPr lang="en-GB" b="1">
                <a:ea typeface="+mn-lt"/>
                <a:cs typeface="+mn-lt"/>
              </a:rPr>
              <a:t>over the central and west Indian Ocean (40° E to 70° E)</a:t>
            </a:r>
            <a:r>
              <a:rPr lang="en-GB">
                <a:ea typeface="+mn-lt"/>
                <a:cs typeface="+mn-lt"/>
              </a:rPr>
              <a:t>.</a:t>
            </a:r>
            <a:endParaRPr lang="en-US"/>
          </a:p>
        </p:txBody>
      </p:sp>
      <p:cxnSp>
        <p:nvCxnSpPr>
          <p:cNvPr id="13" name="Straight Arrow Connector 12">
            <a:extLst>
              <a:ext uri="{FF2B5EF4-FFF2-40B4-BE49-F238E27FC236}">
                <a16:creationId xmlns:a16="http://schemas.microsoft.com/office/drawing/2014/main" id="{34E6F0DE-ECCC-4232-A3AC-802E1FF063D2}"/>
              </a:ext>
            </a:extLst>
          </p:cNvPr>
          <p:cNvCxnSpPr>
            <a:cxnSpLocks/>
          </p:cNvCxnSpPr>
          <p:nvPr/>
        </p:nvCxnSpPr>
        <p:spPr>
          <a:xfrm flipV="1">
            <a:off x="3047999" y="3775363"/>
            <a:ext cx="3117272" cy="13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F081B9-1323-4CEA-8C3F-9239FAED07F2}"/>
              </a:ext>
            </a:extLst>
          </p:cNvPr>
          <p:cNvSpPr txBox="1"/>
          <p:nvPr/>
        </p:nvSpPr>
        <p:spPr>
          <a:xfrm>
            <a:off x="6100330" y="5227494"/>
            <a:ext cx="6012871" cy="147732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Specific humidity anomalies show a significantly </a:t>
            </a:r>
            <a:r>
              <a:rPr lang="en-GB" b="1" dirty="0">
                <a:ea typeface="+mn-lt"/>
                <a:cs typeface="+mn-lt"/>
              </a:rPr>
              <a:t>negative correlation</a:t>
            </a:r>
            <a:r>
              <a:rPr lang="en-GB" dirty="0">
                <a:ea typeface="+mn-lt"/>
                <a:cs typeface="+mn-lt"/>
              </a:rPr>
              <a:t> </a:t>
            </a:r>
            <a:r>
              <a:rPr lang="en-GB" b="1" dirty="0">
                <a:ea typeface="+mn-lt"/>
                <a:cs typeface="+mn-lt"/>
              </a:rPr>
              <a:t>over the Indian Ocean and positive correlation over the west Pacific.</a:t>
            </a:r>
            <a:r>
              <a:rPr lang="en-GB" dirty="0">
                <a:ea typeface="+mn-lt"/>
                <a:cs typeface="+mn-lt"/>
              </a:rPr>
              <a:t> Positive lower level moisture anomaly over the Maritime Continent and west Pacific is maintained by local  and remote Indian Ocean sources.</a:t>
            </a:r>
            <a:endParaRPr lang="en-US" dirty="0"/>
          </a:p>
        </p:txBody>
      </p:sp>
      <p:cxnSp>
        <p:nvCxnSpPr>
          <p:cNvPr id="17" name="Straight Arrow Connector 16">
            <a:extLst>
              <a:ext uri="{FF2B5EF4-FFF2-40B4-BE49-F238E27FC236}">
                <a16:creationId xmlns:a16="http://schemas.microsoft.com/office/drawing/2014/main" id="{257C8DD4-7E4F-44CC-A1C6-A99C1520592F}"/>
              </a:ext>
            </a:extLst>
          </p:cNvPr>
          <p:cNvCxnSpPr>
            <a:cxnSpLocks/>
          </p:cNvCxnSpPr>
          <p:nvPr/>
        </p:nvCxnSpPr>
        <p:spPr>
          <a:xfrm flipV="1">
            <a:off x="2978725" y="6089072"/>
            <a:ext cx="3117272" cy="13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11FAC0-CC42-412D-85A4-D34C4ACBCAE3}"/>
              </a:ext>
            </a:extLst>
          </p:cNvPr>
          <p:cNvCxnSpPr>
            <a:cxnSpLocks/>
          </p:cNvCxnSpPr>
          <p:nvPr/>
        </p:nvCxnSpPr>
        <p:spPr>
          <a:xfrm flipV="1">
            <a:off x="1731817" y="5867400"/>
            <a:ext cx="4364181" cy="27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FC380D-61D9-41F1-951C-791F6FFA365A}"/>
              </a:ext>
            </a:extLst>
          </p:cNvPr>
          <p:cNvCxnSpPr>
            <a:cxnSpLocks/>
          </p:cNvCxnSpPr>
          <p:nvPr/>
        </p:nvCxnSpPr>
        <p:spPr>
          <a:xfrm flipV="1">
            <a:off x="2258289" y="4218708"/>
            <a:ext cx="3920835" cy="27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0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Indo-Pacific Warm pool : ‘heat engine’ of the globe</vt:lpstr>
      <vt:lpstr>Indo-Pacific warm pool expansion caused by Anthropogenic activity (Nov-Apr)</vt:lpstr>
      <vt:lpstr>Time evolution of Indo-Pacific warm pool during November–April.   Significant change in the IPWP mean state. </vt:lpstr>
      <vt:lpstr>Trend in moisture during 1981-2018 </vt:lpstr>
      <vt:lpstr>Madden Julian Oscillation (MJO)</vt:lpstr>
      <vt:lpstr>Observed changes in boreal winter MJO life cycle during 1981–2018 </vt:lpstr>
      <vt:lpstr>PowerPoint Presentation</vt:lpstr>
      <vt:lpstr>Indo-Pacific warming  behind the longer MJO duration over the Maritime Continent and west Pacific  </vt:lpstr>
      <vt:lpstr>A comparison of the MJO lifespan over the Maritime Continent and  west Pacific warm pool area </vt:lpstr>
      <vt:lpstr>The mositure mode frame work of MJO:</vt:lpstr>
      <vt:lpstr>PowerPoint Presentation</vt:lpstr>
      <vt:lpstr>Impacts on global climate : </vt:lpstr>
      <vt:lpstr>Summary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3161</cp:revision>
  <dcterms:created xsi:type="dcterms:W3CDTF">2013-07-15T20:26:40Z</dcterms:created>
  <dcterms:modified xsi:type="dcterms:W3CDTF">2020-05-06T12:41:25Z</dcterms:modified>
</cp:coreProperties>
</file>