
<file path=[Content_Types].xml><?xml version="1.0" encoding="utf-8"?>
<Types xmlns="http://schemas.openxmlformats.org/package/2006/content-types">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94" r:id="rId1"/>
  </p:sldMasterIdLst>
  <p:notesMasterIdLst>
    <p:notesMasterId r:id="rId16"/>
  </p:notesMasterIdLst>
  <p:handoutMasterIdLst>
    <p:handoutMasterId r:id="rId17"/>
  </p:handoutMasterIdLst>
  <p:sldIdLst>
    <p:sldId id="694" r:id="rId2"/>
    <p:sldId id="728" r:id="rId3"/>
    <p:sldId id="729" r:id="rId4"/>
    <p:sldId id="730" r:id="rId5"/>
    <p:sldId id="733" r:id="rId6"/>
    <p:sldId id="732" r:id="rId7"/>
    <p:sldId id="734" r:id="rId8"/>
    <p:sldId id="731" r:id="rId9"/>
    <p:sldId id="735" r:id="rId10"/>
    <p:sldId id="736" r:id="rId11"/>
    <p:sldId id="738" r:id="rId12"/>
    <p:sldId id="737" r:id="rId13"/>
    <p:sldId id="739" r:id="rId14"/>
    <p:sldId id="727" r:id="rId15"/>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59" autoAdjust="0"/>
    <p:restoredTop sz="88435" autoAdjust="0"/>
  </p:normalViewPr>
  <p:slideViewPr>
    <p:cSldViewPr snapToGrid="0" snapToObjects="1">
      <p:cViewPr varScale="1">
        <p:scale>
          <a:sx n="112" d="100"/>
          <a:sy n="112" d="100"/>
        </p:scale>
        <p:origin x="664" y="200"/>
      </p:cViewPr>
      <p:guideLst>
        <p:guide orient="horz" pos="2160"/>
        <p:guide pos="3840"/>
      </p:guideLst>
    </p:cSldViewPr>
  </p:slideViewPr>
  <p:outlineViewPr>
    <p:cViewPr>
      <p:scale>
        <a:sx n="33" d="100"/>
        <a:sy n="33" d="100"/>
      </p:scale>
      <p:origin x="0" y="5192"/>
    </p:cViewPr>
  </p:outlineViewPr>
  <p:notesTextViewPr>
    <p:cViewPr>
      <p:scale>
        <a:sx n="100" d="100"/>
        <a:sy n="100" d="100"/>
      </p:scale>
      <p:origin x="0" y="0"/>
    </p:cViewPr>
  </p:notesTextViewPr>
  <p:sorterViewPr>
    <p:cViewPr>
      <p:scale>
        <a:sx n="135" d="100"/>
        <a:sy n="135" d="100"/>
      </p:scale>
      <p:origin x="0" y="12952"/>
    </p:cViewPr>
  </p:sorterViewPr>
  <p:notesViewPr>
    <p:cSldViewPr snapToGrid="0" snapToObjects="1">
      <p:cViewPr varScale="1">
        <p:scale>
          <a:sx n="129" d="100"/>
          <a:sy n="129" d="100"/>
        </p:scale>
        <p:origin x="27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C8C4523B-4770-7449-8A09-DAE4C8CAA207}" type="datetimeFigureOut">
              <a:rPr lang="en-US" smtClean="0"/>
              <a:t>4/22/20</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FDD55F02-3BC6-6442-9845-3852C229631A}" type="slidenum">
              <a:rPr lang="en-US" smtClean="0"/>
              <a:t>‹#›</a:t>
            </a:fld>
            <a:endParaRPr lang="en-US"/>
          </a:p>
        </p:txBody>
      </p:sp>
    </p:spTree>
    <p:extLst>
      <p:ext uri="{BB962C8B-B14F-4D97-AF65-F5344CB8AC3E}">
        <p14:creationId xmlns:p14="http://schemas.microsoft.com/office/powerpoint/2010/main" val="1631778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27B2A701-638A-E141-9240-E718F2166802}" type="datetimeFigureOut">
              <a:rPr lang="en-US" smtClean="0"/>
              <a:t>4/22/20</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7C1DC50D-75F5-5D49-9042-994E137E765E}" type="slidenum">
              <a:rPr lang="en-US" smtClean="0"/>
              <a:t>‹#›</a:t>
            </a:fld>
            <a:endParaRPr lang="en-US"/>
          </a:p>
        </p:txBody>
      </p:sp>
    </p:spTree>
    <p:extLst>
      <p:ext uri="{BB962C8B-B14F-4D97-AF65-F5344CB8AC3E}">
        <p14:creationId xmlns:p14="http://schemas.microsoft.com/office/powerpoint/2010/main" val="121420311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DC50D-75F5-5D49-9042-994E137E765E}" type="slidenum">
              <a:rPr lang="en-US" smtClean="0"/>
              <a:t>1</a:t>
            </a:fld>
            <a:endParaRPr lang="en-US"/>
          </a:p>
        </p:txBody>
      </p:sp>
    </p:spTree>
    <p:extLst>
      <p:ext uri="{BB962C8B-B14F-4D97-AF65-F5344CB8AC3E}">
        <p14:creationId xmlns:p14="http://schemas.microsoft.com/office/powerpoint/2010/main" val="145761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1DC50D-75F5-5D49-9042-994E137E765E}" type="slidenum">
              <a:rPr lang="en-US" smtClean="0"/>
              <a:t>4</a:t>
            </a:fld>
            <a:endParaRPr lang="en-US"/>
          </a:p>
        </p:txBody>
      </p:sp>
    </p:spTree>
    <p:extLst>
      <p:ext uri="{BB962C8B-B14F-4D97-AF65-F5344CB8AC3E}">
        <p14:creationId xmlns:p14="http://schemas.microsoft.com/office/powerpoint/2010/main" val="376043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1DC50D-75F5-5D49-9042-994E137E765E}" type="slidenum">
              <a:rPr lang="en-US" smtClean="0"/>
              <a:t>5</a:t>
            </a:fld>
            <a:endParaRPr lang="en-US"/>
          </a:p>
        </p:txBody>
      </p:sp>
    </p:spTree>
    <p:extLst>
      <p:ext uri="{BB962C8B-B14F-4D97-AF65-F5344CB8AC3E}">
        <p14:creationId xmlns:p14="http://schemas.microsoft.com/office/powerpoint/2010/main" val="3136709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1DC50D-75F5-5D49-9042-994E137E765E}" type="slidenum">
              <a:rPr lang="en-US" smtClean="0"/>
              <a:t>6</a:t>
            </a:fld>
            <a:endParaRPr lang="en-US"/>
          </a:p>
        </p:txBody>
      </p:sp>
    </p:spTree>
    <p:extLst>
      <p:ext uri="{BB962C8B-B14F-4D97-AF65-F5344CB8AC3E}">
        <p14:creationId xmlns:p14="http://schemas.microsoft.com/office/powerpoint/2010/main" val="1138538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C1DC50D-75F5-5D49-9042-994E137E765E}" type="slidenum">
              <a:rPr lang="en-US" smtClean="0"/>
              <a:t>14</a:t>
            </a:fld>
            <a:endParaRPr lang="en-US"/>
          </a:p>
        </p:txBody>
      </p:sp>
    </p:spTree>
    <p:extLst>
      <p:ext uri="{BB962C8B-B14F-4D97-AF65-F5344CB8AC3E}">
        <p14:creationId xmlns:p14="http://schemas.microsoft.com/office/powerpoint/2010/main" val="202031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p:cNvGrpSpPr/>
          <p:nvPr/>
        </p:nvGrpSpPr>
        <p:grpSpPr>
          <a:xfrm>
            <a:off x="1827942" y="1334232"/>
            <a:ext cx="9893300" cy="2540407"/>
            <a:chOff x="5731698" y="2084193"/>
            <a:chExt cx="6203664" cy="2540407"/>
          </a:xfrm>
        </p:grpSpPr>
        <p:sp>
          <p:nvSpPr>
            <p:cNvPr id="14" name="Title 1"/>
            <p:cNvSpPr txBox="1">
              <a:spLocks/>
            </p:cNvSpPr>
            <p:nvPr/>
          </p:nvSpPr>
          <p:spPr>
            <a:xfrm>
              <a:off x="5731698" y="2084193"/>
              <a:ext cx="6203664" cy="415498"/>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000" dirty="0">
                <a:solidFill>
                  <a:schemeClr val="bg1"/>
                </a:solidFill>
                <a:effectLst>
                  <a:outerShdw blurRad="50800" dist="50800" dir="5400000" algn="ctr" rotWithShape="0">
                    <a:schemeClr val="tx1"/>
                  </a:outerShdw>
                </a:effectLst>
              </a:endParaRPr>
            </a:p>
          </p:txBody>
        </p:sp>
        <p:sp>
          <p:nvSpPr>
            <p:cNvPr id="15" name="Title 1"/>
            <p:cNvSpPr txBox="1">
              <a:spLocks/>
            </p:cNvSpPr>
            <p:nvPr/>
          </p:nvSpPr>
          <p:spPr>
            <a:xfrm>
              <a:off x="5907437" y="4292201"/>
              <a:ext cx="5709920" cy="332399"/>
            </a:xfrm>
            <a:prstGeom prst="rect">
              <a:avLst/>
            </a:prstGeom>
          </p:spPr>
          <p:txBody>
            <a:bodyPr wrap="square" lIns="0" tIns="0" rIns="0" bIns="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400" dirty="0">
                <a:solidFill>
                  <a:schemeClr val="bg1"/>
                </a:solidFill>
              </a:endParaRPr>
            </a:p>
          </p:txBody>
        </p:sp>
        <p:cxnSp>
          <p:nvCxnSpPr>
            <p:cNvPr id="16" name="Straight Connector 15"/>
            <p:cNvCxnSpPr/>
            <p:nvPr/>
          </p:nvCxnSpPr>
          <p:spPr>
            <a:xfrm>
              <a:off x="6813511" y="3803412"/>
              <a:ext cx="39528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54332143"/>
      </p:ext>
    </p:extLst>
  </p:cSld>
  <p:clrMap bg1="lt1" tx1="dk1" bg2="lt2" tx2="dk2" accent1="accent1" accent2="accent2" accent3="accent3" accent4="accent4" accent5="accent5" accent6="accent6" hlink="hlink" folHlink="folHlink"/>
  <p:sldLayoutIdLst>
    <p:sldLayoutId id="214748419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labeler.nasa-impact.n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77000"/>
          </a:stretch>
        </a:blipFill>
        <a:effectLst/>
      </p:bgPr>
    </p:bg>
    <p:spTree>
      <p:nvGrpSpPr>
        <p:cNvPr id="1" name=""/>
        <p:cNvGrpSpPr/>
        <p:nvPr/>
      </p:nvGrpSpPr>
      <p:grpSpPr>
        <a:xfrm>
          <a:off x="0" y="0"/>
          <a:ext cx="0" cy="0"/>
          <a:chOff x="0" y="0"/>
          <a:chExt cx="0" cy="0"/>
        </a:xfrm>
      </p:grpSpPr>
      <p:sp>
        <p:nvSpPr>
          <p:cNvPr id="13" name="Rectangle 12"/>
          <p:cNvSpPr/>
          <p:nvPr/>
        </p:nvSpPr>
        <p:spPr>
          <a:xfrm>
            <a:off x="13156292" y="0"/>
            <a:ext cx="667657" cy="667657"/>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3156292" y="798285"/>
            <a:ext cx="667657" cy="667657"/>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156292" y="1596570"/>
            <a:ext cx="667657" cy="667657"/>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77" y="5621187"/>
            <a:ext cx="1321823" cy="1097113"/>
          </a:xfrm>
          <a:prstGeom prst="rect">
            <a:avLst/>
          </a:prstGeom>
        </p:spPr>
      </p:pic>
      <p:cxnSp>
        <p:nvCxnSpPr>
          <p:cNvPr id="16" name="Straight Connector 15"/>
          <p:cNvCxnSpPr/>
          <p:nvPr/>
        </p:nvCxnSpPr>
        <p:spPr>
          <a:xfrm>
            <a:off x="0" y="1630437"/>
            <a:ext cx="12192000"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66918" y="3848047"/>
            <a:ext cx="10674156" cy="2246769"/>
          </a:xfrm>
          <a:prstGeom prst="rect">
            <a:avLst/>
          </a:prstGeom>
          <a:noFill/>
        </p:spPr>
        <p:txBody>
          <a:bodyPr wrap="square" rtlCol="0">
            <a:spAutoFit/>
          </a:bodyPr>
          <a:lstStyle/>
          <a:p>
            <a:r>
              <a:rPr lang="en-US" sz="2400" dirty="0" err="1">
                <a:latin typeface="+mj-lt"/>
                <a:ea typeface="Avenir Medium" charset="0"/>
                <a:cs typeface="Avenir Medium" charset="0"/>
              </a:rPr>
              <a:t>Manil</a:t>
            </a:r>
            <a:r>
              <a:rPr lang="en-US" sz="2400" dirty="0">
                <a:latin typeface="+mj-lt"/>
                <a:ea typeface="Avenir Medium" charset="0"/>
                <a:cs typeface="Avenir Medium" charset="0"/>
              </a:rPr>
              <a:t> Maskey</a:t>
            </a:r>
            <a:r>
              <a:rPr lang="en-US" sz="2400" baseline="30000" dirty="0">
                <a:latin typeface="+mj-lt"/>
                <a:ea typeface="Avenir Medium" charset="0"/>
                <a:cs typeface="Avenir Medium" charset="0"/>
              </a:rPr>
              <a:t>1</a:t>
            </a:r>
            <a:r>
              <a:rPr lang="en-US" sz="2400" dirty="0">
                <a:latin typeface="+mj-lt"/>
                <a:ea typeface="Avenir Medium" charset="0"/>
                <a:cs typeface="Avenir Medium" charset="0"/>
              </a:rPr>
              <a:t>, Rahul Ramachandran</a:t>
            </a:r>
            <a:r>
              <a:rPr lang="en-US" sz="2400" baseline="30000" dirty="0">
                <a:latin typeface="+mj-lt"/>
                <a:ea typeface="Avenir Medium" charset="0"/>
                <a:cs typeface="Avenir Medium" charset="0"/>
              </a:rPr>
              <a:t>1</a:t>
            </a:r>
            <a:r>
              <a:rPr lang="en-US" sz="2400" dirty="0">
                <a:latin typeface="+mj-lt"/>
                <a:ea typeface="Avenir Medium" charset="0"/>
                <a:cs typeface="Avenir Medium" charset="0"/>
              </a:rPr>
              <a:t>, </a:t>
            </a:r>
            <a:r>
              <a:rPr lang="en-US" sz="2400" dirty="0" err="1">
                <a:latin typeface="+mj-lt"/>
                <a:ea typeface="Avenir Medium" charset="0"/>
                <a:cs typeface="Avenir Medium" charset="0"/>
              </a:rPr>
              <a:t>Iksha</a:t>
            </a:r>
            <a:r>
              <a:rPr lang="en-US" sz="2400" dirty="0">
                <a:latin typeface="+mj-lt"/>
                <a:ea typeface="Avenir Medium" charset="0"/>
                <a:cs typeface="Avenir Medium" charset="0"/>
              </a:rPr>
              <a:t> Gurung</a:t>
            </a:r>
            <a:r>
              <a:rPr lang="en-US" sz="2400" baseline="30000" dirty="0">
                <a:latin typeface="+mj-lt"/>
                <a:ea typeface="Avenir Medium" charset="0"/>
                <a:cs typeface="Avenir Medium" charset="0"/>
              </a:rPr>
              <a:t>2</a:t>
            </a:r>
            <a:r>
              <a:rPr lang="en-US" sz="2400" dirty="0">
                <a:latin typeface="+mj-lt"/>
                <a:ea typeface="Avenir Medium" charset="0"/>
                <a:cs typeface="Avenir Medium" charset="0"/>
              </a:rPr>
              <a:t>, </a:t>
            </a:r>
            <a:r>
              <a:rPr lang="en-US" sz="2400" dirty="0" err="1">
                <a:latin typeface="+mj-lt"/>
                <a:ea typeface="Avenir Medium" charset="0"/>
                <a:cs typeface="Avenir Medium" charset="0"/>
              </a:rPr>
              <a:t>Muthukumaran</a:t>
            </a:r>
            <a:r>
              <a:rPr lang="en-US" sz="2400" dirty="0">
                <a:latin typeface="+mj-lt"/>
                <a:ea typeface="Avenir Medium" charset="0"/>
                <a:cs typeface="Avenir Medium" charset="0"/>
              </a:rPr>
              <a:t> Ramasubramanian</a:t>
            </a:r>
            <a:r>
              <a:rPr lang="en-US" sz="2400" baseline="30000" dirty="0">
                <a:latin typeface="+mj-lt"/>
                <a:ea typeface="Avenir Medium" charset="0"/>
                <a:cs typeface="Avenir Medium" charset="0"/>
              </a:rPr>
              <a:t>2</a:t>
            </a:r>
            <a:r>
              <a:rPr lang="en-US" sz="2400" dirty="0">
                <a:latin typeface="+mj-lt"/>
                <a:ea typeface="Avenir Medium" charset="0"/>
                <a:cs typeface="Avenir Medium" charset="0"/>
              </a:rPr>
              <a:t>, Aaron Kaulfus</a:t>
            </a:r>
            <a:r>
              <a:rPr lang="en-US" sz="2400" baseline="30000" dirty="0">
                <a:latin typeface="+mj-lt"/>
                <a:ea typeface="Avenir Medium" charset="0"/>
                <a:cs typeface="Avenir Medium" charset="0"/>
              </a:rPr>
              <a:t>2</a:t>
            </a:r>
            <a:r>
              <a:rPr lang="en-US" sz="2400" dirty="0">
                <a:latin typeface="+mj-lt"/>
                <a:ea typeface="Avenir Medium" charset="0"/>
                <a:cs typeface="Avenir Medium" charset="0"/>
              </a:rPr>
              <a:t>, Georgios Priftis</a:t>
            </a:r>
            <a:r>
              <a:rPr lang="en-US" sz="2400" baseline="30000" dirty="0">
                <a:latin typeface="+mj-lt"/>
                <a:ea typeface="Avenir Medium" charset="0"/>
                <a:cs typeface="Avenir Medium" charset="0"/>
              </a:rPr>
              <a:t>2</a:t>
            </a:r>
            <a:r>
              <a:rPr lang="en-US" sz="2400" dirty="0">
                <a:latin typeface="+mj-lt"/>
                <a:ea typeface="Avenir Medium" charset="0"/>
                <a:cs typeface="Avenir Medium" charset="0"/>
              </a:rPr>
              <a:t>, Brian Freitag</a:t>
            </a:r>
            <a:r>
              <a:rPr lang="en-US" sz="2400" baseline="30000" dirty="0">
                <a:latin typeface="+mj-lt"/>
                <a:ea typeface="Avenir Medium" charset="0"/>
                <a:cs typeface="Avenir Medium" charset="0"/>
              </a:rPr>
              <a:t>2</a:t>
            </a:r>
            <a:r>
              <a:rPr lang="en-US" sz="2400" dirty="0">
                <a:latin typeface="+mj-lt"/>
                <a:ea typeface="Avenir Medium" charset="0"/>
                <a:cs typeface="Avenir Medium" charset="0"/>
              </a:rPr>
              <a:t>,  Drew Bollinger</a:t>
            </a:r>
            <a:r>
              <a:rPr lang="en-US" sz="2400" baseline="30000" dirty="0">
                <a:latin typeface="+mj-lt"/>
                <a:ea typeface="Avenir Medium" charset="0"/>
                <a:cs typeface="Avenir Medium" charset="0"/>
              </a:rPr>
              <a:t>3</a:t>
            </a:r>
            <a:r>
              <a:rPr lang="en-US" sz="2400" dirty="0">
                <a:latin typeface="+mj-lt"/>
                <a:ea typeface="Avenir Medium" charset="0"/>
                <a:cs typeface="Avenir Medium" charset="0"/>
              </a:rPr>
              <a:t>, Ricardo Mestre</a:t>
            </a:r>
            <a:r>
              <a:rPr lang="en-US" sz="2400" baseline="30000" dirty="0">
                <a:latin typeface="+mj-lt"/>
                <a:ea typeface="Avenir Medium" charset="0"/>
                <a:cs typeface="Avenir Medium" charset="0"/>
              </a:rPr>
              <a:t>3</a:t>
            </a:r>
            <a:endParaRPr lang="en-US" sz="2400" dirty="0">
              <a:latin typeface="+mj-lt"/>
              <a:ea typeface="Avenir Medium" charset="0"/>
              <a:cs typeface="Avenir Medium" charset="0"/>
            </a:endParaRPr>
          </a:p>
          <a:p>
            <a:endParaRPr lang="en-US" sz="1600" dirty="0">
              <a:latin typeface="+mj-lt"/>
              <a:ea typeface="Avenir Medium" charset="0"/>
              <a:cs typeface="Avenir Medium" charset="0"/>
            </a:endParaRPr>
          </a:p>
          <a:p>
            <a:r>
              <a:rPr lang="en-US" sz="1600" baseline="30000" dirty="0">
                <a:ea typeface="Avenir Medium" charset="0"/>
                <a:cs typeface="Avenir Medium" charset="0"/>
              </a:rPr>
              <a:t>1</a:t>
            </a:r>
            <a:r>
              <a:rPr lang="en-US" sz="1600" dirty="0">
                <a:latin typeface="+mj-lt"/>
                <a:ea typeface="Avenir Medium" charset="0"/>
                <a:cs typeface="Avenir Medium" charset="0"/>
              </a:rPr>
              <a:t>NASA Marshall Space Flight Center, </a:t>
            </a:r>
            <a:r>
              <a:rPr lang="en-US" sz="1600" baseline="30000" dirty="0">
                <a:latin typeface="+mj-lt"/>
                <a:ea typeface="Avenir Medium" charset="0"/>
                <a:cs typeface="Avenir Medium" charset="0"/>
              </a:rPr>
              <a:t>2</a:t>
            </a:r>
            <a:r>
              <a:rPr lang="en-US" sz="1600" dirty="0">
                <a:latin typeface="+mj-lt"/>
                <a:ea typeface="Avenir Medium" charset="0"/>
                <a:cs typeface="Avenir Medium" charset="0"/>
              </a:rPr>
              <a:t>University of Alabama in Huntsville, </a:t>
            </a:r>
            <a:r>
              <a:rPr lang="en-US" sz="1600" baseline="30000" dirty="0">
                <a:latin typeface="+mj-lt"/>
                <a:ea typeface="Avenir Medium" charset="0"/>
                <a:cs typeface="Avenir Medium" charset="0"/>
              </a:rPr>
              <a:t>3</a:t>
            </a:r>
            <a:r>
              <a:rPr lang="en-US" sz="1600" dirty="0">
                <a:latin typeface="+mj-lt"/>
                <a:ea typeface="Avenir Medium" charset="0"/>
                <a:cs typeface="Avenir Medium" charset="0"/>
              </a:rPr>
              <a:t>Development Seed</a:t>
            </a:r>
          </a:p>
          <a:p>
            <a:endParaRPr lang="en-US" sz="3600" dirty="0" err="1">
              <a:latin typeface="+mj-lt"/>
              <a:ea typeface="Avenir Medium" charset="0"/>
              <a:cs typeface="Avenir Medium" charset="0"/>
            </a:endParaRPr>
          </a:p>
        </p:txBody>
      </p:sp>
      <p:sp>
        <p:nvSpPr>
          <p:cNvPr id="31" name="TextBox 30"/>
          <p:cNvSpPr txBox="1"/>
          <p:nvPr/>
        </p:nvSpPr>
        <p:spPr>
          <a:xfrm>
            <a:off x="536221" y="1870348"/>
            <a:ext cx="11136489" cy="1754326"/>
          </a:xfrm>
          <a:prstGeom prst="rect">
            <a:avLst/>
          </a:prstGeom>
          <a:noFill/>
        </p:spPr>
        <p:txBody>
          <a:bodyPr wrap="square" rtlCol="0">
            <a:spAutoFit/>
          </a:bodyPr>
          <a:lstStyle/>
          <a:p>
            <a:r>
              <a:rPr lang="en-US" sz="3600" b="1" dirty="0">
                <a:solidFill>
                  <a:schemeClr val="accent1">
                    <a:lumMod val="75000"/>
                  </a:schemeClr>
                </a:solidFill>
                <a:latin typeface="Century Gothic" charset="0"/>
                <a:ea typeface="Century Gothic" charset="0"/>
                <a:cs typeface="Century Gothic" charset="0"/>
              </a:rPr>
              <a:t>Earth Science Phenomena Portal: From Deep Learning-based event detection to visual exploration</a:t>
            </a:r>
          </a:p>
        </p:txBody>
      </p:sp>
      <p:sp>
        <p:nvSpPr>
          <p:cNvPr id="17" name="TextBox 16"/>
          <p:cNvSpPr txBox="1"/>
          <p:nvPr/>
        </p:nvSpPr>
        <p:spPr>
          <a:xfrm>
            <a:off x="2020618" y="5877355"/>
            <a:ext cx="7766756" cy="338554"/>
          </a:xfrm>
          <a:prstGeom prst="rect">
            <a:avLst/>
          </a:prstGeom>
          <a:noFill/>
        </p:spPr>
        <p:txBody>
          <a:bodyPr wrap="square" rtlCol="0">
            <a:spAutoFit/>
          </a:bodyPr>
          <a:lstStyle/>
          <a:p>
            <a:pPr algn="ctr"/>
            <a:r>
              <a:rPr lang="en-US" sz="1600" dirty="0">
                <a:latin typeface="+mj-lt"/>
                <a:ea typeface="Avenir Medium" charset="0"/>
                <a:cs typeface="Avenir Medium" charset="0"/>
              </a:rPr>
              <a:t>EGU General Assembly, May 2020</a:t>
            </a:r>
            <a:endParaRPr lang="en-US" sz="1200" dirty="0">
              <a:latin typeface="+mj-lt"/>
              <a:ea typeface="Avenir Medium" charset="0"/>
              <a:cs typeface="Avenir Medium" charset="0"/>
            </a:endParaRPr>
          </a:p>
        </p:txBody>
      </p:sp>
      <p:pic>
        <p:nvPicPr>
          <p:cNvPr id="4" name="Picture 3">
            <a:extLst>
              <a:ext uri="{FF2B5EF4-FFF2-40B4-BE49-F238E27FC236}">
                <a16:creationId xmlns:a16="http://schemas.microsoft.com/office/drawing/2014/main" id="{89E96D7F-BF1B-8C43-8EAD-D26BE6DB3B99}"/>
              </a:ext>
            </a:extLst>
          </p:cNvPr>
          <p:cNvPicPr>
            <a:picLocks noChangeAspect="1"/>
          </p:cNvPicPr>
          <p:nvPr/>
        </p:nvPicPr>
        <p:blipFill>
          <a:blip r:embed="rId5"/>
          <a:stretch>
            <a:fillRect/>
          </a:stretch>
        </p:blipFill>
        <p:spPr>
          <a:xfrm>
            <a:off x="10171382" y="5762994"/>
            <a:ext cx="2020618" cy="1064756"/>
          </a:xfrm>
          <a:prstGeom prst="rect">
            <a:avLst/>
          </a:prstGeom>
        </p:spPr>
      </p:pic>
    </p:spTree>
    <p:extLst>
      <p:ext uri="{BB962C8B-B14F-4D97-AF65-F5344CB8AC3E}">
        <p14:creationId xmlns:p14="http://schemas.microsoft.com/office/powerpoint/2010/main" val="1010694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000" y="146756"/>
            <a:ext cx="11446933" cy="707886"/>
          </a:xfrm>
          <a:prstGeom prst="rect">
            <a:avLst/>
          </a:prstGeom>
          <a:noFill/>
        </p:spPr>
        <p:txBody>
          <a:bodyPr wrap="square" rtlCol="0">
            <a:spAutoFit/>
          </a:bodyPr>
          <a:lstStyle/>
          <a:p>
            <a:r>
              <a:rPr lang="en-US" sz="4000" b="1" dirty="0">
                <a:solidFill>
                  <a:schemeClr val="accent1">
                    <a:lumMod val="75000"/>
                  </a:schemeClr>
                </a:solidFill>
                <a:latin typeface="Century Gothic" charset="0"/>
                <a:ea typeface="Century Gothic" charset="0"/>
                <a:cs typeface="Century Gothic" charset="0"/>
              </a:rPr>
              <a:t>Information Visualization Mantra</a:t>
            </a:r>
          </a:p>
        </p:txBody>
      </p:sp>
      <p:sp>
        <p:nvSpPr>
          <p:cNvPr id="3" name="TextBox 2"/>
          <p:cNvSpPr txBox="1"/>
          <p:nvPr/>
        </p:nvSpPr>
        <p:spPr>
          <a:xfrm>
            <a:off x="508000" y="1207911"/>
            <a:ext cx="11040533" cy="2802434"/>
          </a:xfrm>
          <a:prstGeom prst="rect">
            <a:avLst/>
          </a:prstGeom>
          <a:noFill/>
        </p:spPr>
        <p:txBody>
          <a:bodyPr wrap="square" rtlCol="0">
            <a:spAutoFit/>
          </a:bodyPr>
          <a:lstStyle/>
          <a:p>
            <a:pPr marL="342900" indent="-342900">
              <a:lnSpc>
                <a:spcPct val="150000"/>
              </a:lnSpc>
              <a:buFont typeface="Arial" charset="0"/>
              <a:buChar char="•"/>
            </a:pPr>
            <a:r>
              <a:rPr lang="en-US" sz="3000" dirty="0">
                <a:latin typeface="Avenir Book" charset="0"/>
                <a:ea typeface="Avenir Book" charset="0"/>
                <a:cs typeface="Avenir Book" charset="0"/>
              </a:rPr>
              <a:t>Overview first, zoom and filter, then details-on-demand</a:t>
            </a:r>
          </a:p>
          <a:p>
            <a:pPr marL="342900" indent="-342900">
              <a:lnSpc>
                <a:spcPct val="150000"/>
              </a:lnSpc>
              <a:buFont typeface="Arial" charset="0"/>
              <a:buChar char="•"/>
            </a:pPr>
            <a:r>
              <a:rPr lang="en-US" sz="3000" dirty="0">
                <a:latin typeface="Avenir Book" charset="0"/>
                <a:ea typeface="Avenir Book" charset="0"/>
                <a:cs typeface="Avenir Book" charset="0"/>
              </a:rPr>
              <a:t>Overview first, zoom and filter, then details-on-demand</a:t>
            </a:r>
          </a:p>
          <a:p>
            <a:pPr marL="342900" indent="-342900">
              <a:lnSpc>
                <a:spcPct val="150000"/>
              </a:lnSpc>
              <a:buFont typeface="Arial" charset="0"/>
              <a:buChar char="•"/>
            </a:pPr>
            <a:r>
              <a:rPr lang="en-US" sz="3000" dirty="0">
                <a:latin typeface="Avenir Book" charset="0"/>
                <a:ea typeface="Avenir Book" charset="0"/>
                <a:cs typeface="Avenir Book" charset="0"/>
              </a:rPr>
              <a:t>Overview first, zoom and filter, then details-on-demand</a:t>
            </a:r>
          </a:p>
          <a:p>
            <a:pPr marL="342900" indent="-342900">
              <a:lnSpc>
                <a:spcPct val="150000"/>
              </a:lnSpc>
              <a:buFont typeface="Arial" charset="0"/>
              <a:buChar char="•"/>
            </a:pPr>
            <a:endParaRPr lang="en-US" sz="3000" dirty="0">
              <a:latin typeface="Avenir Book" charset="0"/>
              <a:ea typeface="Avenir Book" charset="0"/>
              <a:cs typeface="Avenir Book"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79" y="5949244"/>
            <a:ext cx="926574" cy="769056"/>
          </a:xfrm>
          <a:prstGeom prst="rect">
            <a:avLst/>
          </a:prstGeom>
        </p:spPr>
      </p:pic>
      <p:pic>
        <p:nvPicPr>
          <p:cNvPr id="6" name="Picture 5">
            <a:extLst>
              <a:ext uri="{FF2B5EF4-FFF2-40B4-BE49-F238E27FC236}">
                <a16:creationId xmlns:a16="http://schemas.microsoft.com/office/drawing/2014/main" id="{C690DC14-33B1-A540-9133-D9848F9D5523}"/>
              </a:ext>
            </a:extLst>
          </p:cNvPr>
          <p:cNvPicPr>
            <a:picLocks noChangeAspect="1"/>
          </p:cNvPicPr>
          <p:nvPr/>
        </p:nvPicPr>
        <p:blipFill>
          <a:blip r:embed="rId3"/>
          <a:stretch>
            <a:fillRect/>
          </a:stretch>
        </p:blipFill>
        <p:spPr>
          <a:xfrm>
            <a:off x="10171382" y="5762994"/>
            <a:ext cx="2020618" cy="1064756"/>
          </a:xfrm>
          <a:prstGeom prst="rect">
            <a:avLst/>
          </a:prstGeom>
        </p:spPr>
      </p:pic>
    </p:spTree>
    <p:extLst>
      <p:ext uri="{BB962C8B-B14F-4D97-AF65-F5344CB8AC3E}">
        <p14:creationId xmlns:p14="http://schemas.microsoft.com/office/powerpoint/2010/main" val="4270360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000" y="146756"/>
            <a:ext cx="11446933" cy="707886"/>
          </a:xfrm>
          <a:prstGeom prst="rect">
            <a:avLst/>
          </a:prstGeom>
          <a:noFill/>
        </p:spPr>
        <p:txBody>
          <a:bodyPr wrap="square" rtlCol="0">
            <a:spAutoFit/>
          </a:bodyPr>
          <a:lstStyle/>
          <a:p>
            <a:r>
              <a:rPr lang="en-US" sz="4000" b="1" dirty="0">
                <a:solidFill>
                  <a:schemeClr val="accent1">
                    <a:lumMod val="75000"/>
                  </a:schemeClr>
                </a:solidFill>
                <a:latin typeface="Century Gothic" charset="0"/>
                <a:ea typeface="Century Gothic" charset="0"/>
                <a:cs typeface="Century Gothic" charset="0"/>
              </a:rPr>
              <a:t>User Interface (UI) Design</a:t>
            </a:r>
          </a:p>
        </p:txBody>
      </p:sp>
      <p:sp>
        <p:nvSpPr>
          <p:cNvPr id="3" name="TextBox 2"/>
          <p:cNvSpPr txBox="1"/>
          <p:nvPr/>
        </p:nvSpPr>
        <p:spPr>
          <a:xfrm>
            <a:off x="665466" y="1216607"/>
            <a:ext cx="11040533" cy="4188775"/>
          </a:xfrm>
          <a:prstGeom prst="rect">
            <a:avLst/>
          </a:prstGeom>
          <a:noFill/>
        </p:spPr>
        <p:txBody>
          <a:bodyPr wrap="square" rtlCol="0">
            <a:spAutoFit/>
          </a:bodyPr>
          <a:lstStyle/>
          <a:p>
            <a:pPr marL="457200" indent="-457200">
              <a:lnSpc>
                <a:spcPct val="150000"/>
              </a:lnSpc>
              <a:buFont typeface="Arial" panose="020B0604020202020204" pitchFamily="34" charset="0"/>
              <a:buChar char="•"/>
            </a:pPr>
            <a:r>
              <a:rPr lang="en-US" sz="2000" dirty="0">
                <a:latin typeface="Century Gothic" panose="020B0502020202020204" pitchFamily="34" charset="0"/>
              </a:rPr>
              <a:t>Clarity</a:t>
            </a:r>
          </a:p>
          <a:p>
            <a:pPr marL="457200" indent="-457200">
              <a:lnSpc>
                <a:spcPct val="150000"/>
              </a:lnSpc>
              <a:buFont typeface="Arial" panose="020B0604020202020204" pitchFamily="34" charset="0"/>
              <a:buChar char="•"/>
            </a:pPr>
            <a:r>
              <a:rPr lang="en-US" sz="2000" dirty="0">
                <a:latin typeface="Century Gothic" panose="020B0502020202020204" pitchFamily="34" charset="0"/>
              </a:rPr>
              <a:t>Interaction</a:t>
            </a:r>
          </a:p>
          <a:p>
            <a:pPr marL="457200" indent="-457200">
              <a:lnSpc>
                <a:spcPct val="150000"/>
              </a:lnSpc>
              <a:buFont typeface="Arial" panose="020B0604020202020204" pitchFamily="34" charset="0"/>
              <a:buChar char="•"/>
            </a:pPr>
            <a:r>
              <a:rPr lang="en-US" sz="2000" dirty="0">
                <a:latin typeface="Century Gothic" panose="020B0502020202020204" pitchFamily="34" charset="0"/>
              </a:rPr>
              <a:t>Attention</a:t>
            </a:r>
          </a:p>
          <a:p>
            <a:pPr marL="457200" indent="-457200">
              <a:lnSpc>
                <a:spcPct val="150000"/>
              </a:lnSpc>
              <a:buFont typeface="Arial" panose="020B0604020202020204" pitchFamily="34" charset="0"/>
              <a:buChar char="•"/>
            </a:pPr>
            <a:r>
              <a:rPr lang="en-US" sz="2000" dirty="0">
                <a:latin typeface="Century Gothic" panose="020B0502020202020204" pitchFamily="34" charset="0"/>
              </a:rPr>
              <a:t>User in control</a:t>
            </a:r>
          </a:p>
          <a:p>
            <a:pPr marL="457200" indent="-457200">
              <a:lnSpc>
                <a:spcPct val="150000"/>
              </a:lnSpc>
              <a:buFont typeface="Arial" panose="020B0604020202020204" pitchFamily="34" charset="0"/>
              <a:buChar char="•"/>
            </a:pPr>
            <a:r>
              <a:rPr lang="en-US" sz="2000" dirty="0">
                <a:latin typeface="Century Gothic" panose="020B0502020202020204" pitchFamily="34" charset="0"/>
              </a:rPr>
              <a:t>Consistency</a:t>
            </a:r>
          </a:p>
          <a:p>
            <a:pPr marL="457200" indent="-457200">
              <a:lnSpc>
                <a:spcPct val="150000"/>
              </a:lnSpc>
              <a:buFont typeface="Arial" panose="020B0604020202020204" pitchFamily="34" charset="0"/>
              <a:buChar char="•"/>
            </a:pPr>
            <a:r>
              <a:rPr lang="en-US" sz="2000" dirty="0">
                <a:latin typeface="Century Gothic" panose="020B0502020202020204" pitchFamily="34" charset="0"/>
              </a:rPr>
              <a:t>Smart organization</a:t>
            </a:r>
          </a:p>
          <a:p>
            <a:pPr marL="457200" indent="-457200">
              <a:lnSpc>
                <a:spcPct val="150000"/>
              </a:lnSpc>
              <a:buFont typeface="Arial" panose="020B0604020202020204" pitchFamily="34" charset="0"/>
              <a:buChar char="•"/>
            </a:pPr>
            <a:r>
              <a:rPr lang="en-US" sz="2000" dirty="0">
                <a:latin typeface="Century Gothic" panose="020B0502020202020204" pitchFamily="34" charset="0"/>
              </a:rPr>
              <a:t>Information Visualization principles</a:t>
            </a:r>
          </a:p>
          <a:p>
            <a:pPr marL="457200" indent="-457200">
              <a:lnSpc>
                <a:spcPct val="150000"/>
              </a:lnSpc>
              <a:buFont typeface="Arial" panose="020B0604020202020204" pitchFamily="34" charset="0"/>
              <a:buChar char="•"/>
            </a:pPr>
            <a:r>
              <a:rPr lang="en-US" sz="2000" dirty="0">
                <a:latin typeface="Century Gothic" panose="020B0502020202020204" pitchFamily="34" charset="0"/>
              </a:rPr>
              <a:t>All devices….</a:t>
            </a:r>
          </a:p>
          <a:p>
            <a:pPr marL="342900" indent="-342900">
              <a:lnSpc>
                <a:spcPct val="150000"/>
              </a:lnSpc>
              <a:buFont typeface="Arial" charset="0"/>
              <a:buChar char="•"/>
            </a:pPr>
            <a:endParaRPr lang="en-US" sz="2000" dirty="0">
              <a:latin typeface="Century Gothic" panose="020B0502020202020204" pitchFamily="34" charset="0"/>
              <a:ea typeface="Avenir Book" charset="0"/>
              <a:cs typeface="Avenir Book"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79" y="5949244"/>
            <a:ext cx="926574" cy="769056"/>
          </a:xfrm>
          <a:prstGeom prst="rect">
            <a:avLst/>
          </a:prstGeom>
        </p:spPr>
      </p:pic>
      <p:pic>
        <p:nvPicPr>
          <p:cNvPr id="6" name="Picture 5">
            <a:extLst>
              <a:ext uri="{FF2B5EF4-FFF2-40B4-BE49-F238E27FC236}">
                <a16:creationId xmlns:a16="http://schemas.microsoft.com/office/drawing/2014/main" id="{C690DC14-33B1-A540-9133-D9848F9D5523}"/>
              </a:ext>
            </a:extLst>
          </p:cNvPr>
          <p:cNvPicPr>
            <a:picLocks noChangeAspect="1"/>
          </p:cNvPicPr>
          <p:nvPr/>
        </p:nvPicPr>
        <p:blipFill>
          <a:blip r:embed="rId3"/>
          <a:stretch>
            <a:fillRect/>
          </a:stretch>
        </p:blipFill>
        <p:spPr>
          <a:xfrm>
            <a:off x="10171382" y="5762994"/>
            <a:ext cx="2020618" cy="1064756"/>
          </a:xfrm>
          <a:prstGeom prst="rect">
            <a:avLst/>
          </a:prstGeom>
        </p:spPr>
      </p:pic>
    </p:spTree>
    <p:extLst>
      <p:ext uri="{BB962C8B-B14F-4D97-AF65-F5344CB8AC3E}">
        <p14:creationId xmlns:p14="http://schemas.microsoft.com/office/powerpoint/2010/main" val="2512949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000" y="146756"/>
            <a:ext cx="11446933" cy="646331"/>
          </a:xfrm>
          <a:prstGeom prst="rect">
            <a:avLst/>
          </a:prstGeom>
          <a:noFill/>
        </p:spPr>
        <p:txBody>
          <a:bodyPr wrap="square" rtlCol="0">
            <a:spAutoFit/>
          </a:bodyPr>
          <a:lstStyle/>
          <a:p>
            <a:r>
              <a:rPr lang="en-US" sz="3600" b="1" dirty="0">
                <a:solidFill>
                  <a:schemeClr val="accent1">
                    <a:lumMod val="75000"/>
                  </a:schemeClr>
                </a:solidFill>
                <a:latin typeface="Century Gothic" charset="0"/>
                <a:ea typeface="Century Gothic" charset="0"/>
                <a:cs typeface="Century Gothic" charset="0"/>
              </a:rPr>
              <a:t>Phenomena portal: Visual exploration of events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179" y="5949244"/>
            <a:ext cx="926574" cy="769056"/>
          </a:xfrm>
          <a:prstGeom prst="rect">
            <a:avLst/>
          </a:prstGeom>
        </p:spPr>
      </p:pic>
      <p:pic>
        <p:nvPicPr>
          <p:cNvPr id="6" name="Picture 5">
            <a:extLst>
              <a:ext uri="{FF2B5EF4-FFF2-40B4-BE49-F238E27FC236}">
                <a16:creationId xmlns:a16="http://schemas.microsoft.com/office/drawing/2014/main" id="{C690DC14-33B1-A540-9133-D9848F9D5523}"/>
              </a:ext>
            </a:extLst>
          </p:cNvPr>
          <p:cNvPicPr>
            <a:picLocks noChangeAspect="1"/>
          </p:cNvPicPr>
          <p:nvPr/>
        </p:nvPicPr>
        <p:blipFill>
          <a:blip r:embed="rId5"/>
          <a:stretch>
            <a:fillRect/>
          </a:stretch>
        </p:blipFill>
        <p:spPr>
          <a:xfrm>
            <a:off x="10171382" y="5762994"/>
            <a:ext cx="2020618" cy="1064756"/>
          </a:xfrm>
          <a:prstGeom prst="rect">
            <a:avLst/>
          </a:prstGeom>
        </p:spPr>
      </p:pic>
      <p:pic>
        <p:nvPicPr>
          <p:cNvPr id="5" name="PhenomenaPortal" descr="PhenomenaPortal">
            <a:hlinkClick r:id="" action="ppaction://media"/>
            <a:extLst>
              <a:ext uri="{FF2B5EF4-FFF2-40B4-BE49-F238E27FC236}">
                <a16:creationId xmlns:a16="http://schemas.microsoft.com/office/drawing/2014/main" id="{87C67CB3-E43A-9644-B5BC-1120166A0D9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128753" y="1114384"/>
            <a:ext cx="9409430" cy="4699814"/>
          </a:xfrm>
          <a:prstGeom prst="rect">
            <a:avLst/>
          </a:prstGeom>
        </p:spPr>
      </p:pic>
    </p:spTree>
    <p:extLst>
      <p:ext uri="{BB962C8B-B14F-4D97-AF65-F5344CB8AC3E}">
        <p14:creationId xmlns:p14="http://schemas.microsoft.com/office/powerpoint/2010/main" val="334820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6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000" y="146756"/>
            <a:ext cx="11446933" cy="707886"/>
          </a:xfrm>
          <a:prstGeom prst="rect">
            <a:avLst/>
          </a:prstGeom>
          <a:noFill/>
        </p:spPr>
        <p:txBody>
          <a:bodyPr wrap="square" rtlCol="0">
            <a:spAutoFit/>
          </a:bodyPr>
          <a:lstStyle/>
          <a:p>
            <a:r>
              <a:rPr lang="en-US" sz="4000" b="1" dirty="0">
                <a:solidFill>
                  <a:schemeClr val="accent1">
                    <a:lumMod val="75000"/>
                  </a:schemeClr>
                </a:solidFill>
                <a:latin typeface="Century Gothic" charset="0"/>
                <a:ea typeface="Century Gothic" charset="0"/>
                <a:cs typeface="Century Gothic" charset="0"/>
              </a:rPr>
              <a:t>Conclusion</a:t>
            </a:r>
          </a:p>
        </p:txBody>
      </p:sp>
      <p:sp>
        <p:nvSpPr>
          <p:cNvPr id="3" name="TextBox 2"/>
          <p:cNvSpPr txBox="1"/>
          <p:nvPr/>
        </p:nvSpPr>
        <p:spPr>
          <a:xfrm>
            <a:off x="508000" y="1207911"/>
            <a:ext cx="11040533" cy="3745705"/>
          </a:xfrm>
          <a:prstGeom prst="rect">
            <a:avLst/>
          </a:prstGeom>
          <a:noFill/>
        </p:spPr>
        <p:txBody>
          <a:bodyPr wrap="square" rtlCol="0">
            <a:spAutoFit/>
          </a:bodyPr>
          <a:lstStyle/>
          <a:p>
            <a:pPr marL="342900" indent="-342900">
              <a:lnSpc>
                <a:spcPct val="150000"/>
              </a:lnSpc>
              <a:buFont typeface="Arial" charset="0"/>
              <a:buChar char="•"/>
            </a:pPr>
            <a:r>
              <a:rPr lang="en-US" sz="2000" dirty="0">
                <a:latin typeface="Avenir Book" charset="0"/>
                <a:ea typeface="Avenir Book" charset="0"/>
                <a:cs typeface="Avenir Book" charset="0"/>
              </a:rPr>
              <a:t>ML-based event detection to augment data search based on Earth science events </a:t>
            </a:r>
          </a:p>
          <a:p>
            <a:pPr marL="342900" indent="-342900">
              <a:lnSpc>
                <a:spcPct val="150000"/>
              </a:lnSpc>
              <a:buFont typeface="Arial" charset="0"/>
              <a:buChar char="•"/>
            </a:pPr>
            <a:r>
              <a:rPr lang="en-US" sz="2000" dirty="0">
                <a:latin typeface="Avenir Book" charset="0"/>
                <a:ea typeface="Avenir Book" charset="0"/>
                <a:cs typeface="Avenir Book" charset="0"/>
              </a:rPr>
              <a:t>ML detected events are presented to users in a phenomena portal. </a:t>
            </a:r>
          </a:p>
          <a:p>
            <a:pPr marL="342900" indent="-342900">
              <a:lnSpc>
                <a:spcPct val="150000"/>
              </a:lnSpc>
              <a:buFont typeface="Arial" charset="0"/>
              <a:buChar char="•"/>
            </a:pPr>
            <a:r>
              <a:rPr lang="en-US" sz="2000" dirty="0">
                <a:latin typeface="Avenir Book" charset="0"/>
                <a:ea typeface="Avenir Book" charset="0"/>
                <a:cs typeface="Avenir Book" charset="0"/>
              </a:rPr>
              <a:t>Portal allows users to visually explore the events with spatiotemporal context and corresponding images used for detection</a:t>
            </a:r>
          </a:p>
          <a:p>
            <a:pPr marL="342900" indent="-342900">
              <a:lnSpc>
                <a:spcPct val="150000"/>
              </a:lnSpc>
              <a:buFont typeface="Arial" charset="0"/>
              <a:buChar char="•"/>
            </a:pPr>
            <a:r>
              <a:rPr lang="en-US" sz="2000" dirty="0">
                <a:latin typeface="Avenir Book" charset="0"/>
                <a:ea typeface="Avenir Book" charset="0"/>
                <a:cs typeface="Avenir Book" charset="0"/>
              </a:rPr>
              <a:t>Event information is stored in a database and accessed via an API, which can be used for long-term analysis and for consumption by other applications</a:t>
            </a:r>
          </a:p>
          <a:p>
            <a:pPr marL="342900" indent="-342900">
              <a:lnSpc>
                <a:spcPct val="150000"/>
              </a:lnSpc>
              <a:buFont typeface="Arial" charset="0"/>
              <a:buChar char="•"/>
            </a:pPr>
            <a:r>
              <a:rPr lang="en-US" sz="2000" dirty="0">
                <a:latin typeface="Avenir Book" charset="0"/>
                <a:ea typeface="Avenir Book" charset="0"/>
                <a:cs typeface="Avenir Book" charset="0"/>
              </a:rPr>
              <a:t>A framework for scaling ML-based end-to-end Earth science applications using cloud technologies </a:t>
            </a:r>
            <a:endParaRPr lang="en-US" sz="1400" dirty="0">
              <a:latin typeface="Avenir Book" charset="0"/>
              <a:ea typeface="Avenir Book" charset="0"/>
              <a:cs typeface="Avenir Book"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79" y="5949244"/>
            <a:ext cx="926574" cy="769056"/>
          </a:xfrm>
          <a:prstGeom prst="rect">
            <a:avLst/>
          </a:prstGeom>
        </p:spPr>
      </p:pic>
      <p:pic>
        <p:nvPicPr>
          <p:cNvPr id="6" name="Picture 5">
            <a:extLst>
              <a:ext uri="{FF2B5EF4-FFF2-40B4-BE49-F238E27FC236}">
                <a16:creationId xmlns:a16="http://schemas.microsoft.com/office/drawing/2014/main" id="{C690DC14-33B1-A540-9133-D9848F9D5523}"/>
              </a:ext>
            </a:extLst>
          </p:cNvPr>
          <p:cNvPicPr>
            <a:picLocks noChangeAspect="1"/>
          </p:cNvPicPr>
          <p:nvPr/>
        </p:nvPicPr>
        <p:blipFill>
          <a:blip r:embed="rId3"/>
          <a:stretch>
            <a:fillRect/>
          </a:stretch>
        </p:blipFill>
        <p:spPr>
          <a:xfrm>
            <a:off x="10171382" y="5762994"/>
            <a:ext cx="2020618" cy="1064756"/>
          </a:xfrm>
          <a:prstGeom prst="rect">
            <a:avLst/>
          </a:prstGeom>
        </p:spPr>
      </p:pic>
    </p:spTree>
    <p:extLst>
      <p:ext uri="{BB962C8B-B14F-4D97-AF65-F5344CB8AC3E}">
        <p14:creationId xmlns:p14="http://schemas.microsoft.com/office/powerpoint/2010/main" val="441920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3156292" y="0"/>
            <a:ext cx="667657" cy="667657"/>
          </a:xfrm>
          <a:prstGeom prst="rect">
            <a:avLst/>
          </a:prstGeom>
          <a:solidFill>
            <a:srgbClr val="016A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3156292" y="798285"/>
            <a:ext cx="667657" cy="667657"/>
          </a:xfrm>
          <a:prstGeom prst="rect">
            <a:avLst/>
          </a:prstGeom>
          <a:solidFill>
            <a:srgbClr val="FEA3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3156292" y="1596570"/>
            <a:ext cx="667657" cy="667657"/>
          </a:xfrm>
          <a:prstGeom prst="rect">
            <a:avLst/>
          </a:prstGeom>
          <a:solidFill>
            <a:srgbClr val="46B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77" y="5621187"/>
            <a:ext cx="1321823" cy="1097113"/>
          </a:xfrm>
          <a:prstGeom prst="rect">
            <a:avLst/>
          </a:prstGeom>
        </p:spPr>
      </p:pic>
      <p:cxnSp>
        <p:nvCxnSpPr>
          <p:cNvPr id="16" name="Straight Connector 15"/>
          <p:cNvCxnSpPr/>
          <p:nvPr/>
        </p:nvCxnSpPr>
        <p:spPr>
          <a:xfrm>
            <a:off x="0" y="1630437"/>
            <a:ext cx="12192000" cy="0"/>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15244" y="3423453"/>
            <a:ext cx="8771467" cy="1200329"/>
          </a:xfrm>
          <a:prstGeom prst="rect">
            <a:avLst/>
          </a:prstGeom>
          <a:noFill/>
        </p:spPr>
        <p:txBody>
          <a:bodyPr wrap="square" rtlCol="0">
            <a:spAutoFit/>
          </a:bodyPr>
          <a:lstStyle/>
          <a:p>
            <a:r>
              <a:rPr lang="en-US" sz="3600" dirty="0">
                <a:latin typeface="Century Gothic" charset="0"/>
                <a:ea typeface="Century Gothic" charset="0"/>
                <a:cs typeface="Century Gothic" charset="0"/>
              </a:rPr>
              <a:t>Manil Maskey</a:t>
            </a:r>
          </a:p>
          <a:p>
            <a:r>
              <a:rPr lang="en-US" sz="3600" dirty="0" err="1">
                <a:latin typeface="Century Gothic" charset="0"/>
                <a:ea typeface="Century Gothic" charset="0"/>
                <a:cs typeface="Century Gothic" charset="0"/>
              </a:rPr>
              <a:t>manil.maskey@nasa.gov</a:t>
            </a:r>
            <a:endParaRPr lang="en-US" sz="3600" dirty="0">
              <a:latin typeface="Century Gothic" charset="0"/>
              <a:ea typeface="Century Gothic" charset="0"/>
              <a:cs typeface="Century Gothic" charset="0"/>
            </a:endParaRPr>
          </a:p>
        </p:txBody>
      </p:sp>
      <p:sp>
        <p:nvSpPr>
          <p:cNvPr id="31" name="TextBox 30"/>
          <p:cNvSpPr txBox="1"/>
          <p:nvPr/>
        </p:nvSpPr>
        <p:spPr>
          <a:xfrm>
            <a:off x="615244" y="2326498"/>
            <a:ext cx="10097912" cy="769441"/>
          </a:xfrm>
          <a:prstGeom prst="rect">
            <a:avLst/>
          </a:prstGeom>
          <a:noFill/>
        </p:spPr>
        <p:txBody>
          <a:bodyPr wrap="square" rtlCol="0">
            <a:spAutoFit/>
          </a:bodyPr>
          <a:lstStyle/>
          <a:p>
            <a:r>
              <a:rPr lang="en-US" sz="4400" b="1" dirty="0">
                <a:solidFill>
                  <a:schemeClr val="accent1">
                    <a:lumMod val="75000"/>
                  </a:schemeClr>
                </a:solidFill>
                <a:latin typeface="Century Gothic" charset="0"/>
                <a:ea typeface="Century Gothic" charset="0"/>
                <a:cs typeface="Century Gothic" charset="0"/>
              </a:rPr>
              <a:t>Thank you.</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85651" cy="1596569"/>
          </a:xfrm>
          <a:prstGeom prst="rect">
            <a:avLst/>
          </a:prstGeom>
        </p:spPr>
      </p:pic>
      <p:pic>
        <p:nvPicPr>
          <p:cNvPr id="17" name="Picture 16">
            <a:extLst>
              <a:ext uri="{FF2B5EF4-FFF2-40B4-BE49-F238E27FC236}">
                <a16:creationId xmlns:a16="http://schemas.microsoft.com/office/drawing/2014/main" id="{970E9D77-820D-F540-8872-209E3628962B}"/>
              </a:ext>
            </a:extLst>
          </p:cNvPr>
          <p:cNvPicPr>
            <a:picLocks noChangeAspect="1"/>
          </p:cNvPicPr>
          <p:nvPr/>
        </p:nvPicPr>
        <p:blipFill>
          <a:blip r:embed="rId5"/>
          <a:stretch>
            <a:fillRect/>
          </a:stretch>
        </p:blipFill>
        <p:spPr>
          <a:xfrm>
            <a:off x="10171382" y="5762994"/>
            <a:ext cx="2020618" cy="1064756"/>
          </a:xfrm>
          <a:prstGeom prst="rect">
            <a:avLst/>
          </a:prstGeom>
        </p:spPr>
      </p:pic>
    </p:spTree>
    <p:extLst>
      <p:ext uri="{BB962C8B-B14F-4D97-AF65-F5344CB8AC3E}">
        <p14:creationId xmlns:p14="http://schemas.microsoft.com/office/powerpoint/2010/main" val="501629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000" y="146756"/>
            <a:ext cx="11446933" cy="707886"/>
          </a:xfrm>
          <a:prstGeom prst="rect">
            <a:avLst/>
          </a:prstGeom>
          <a:noFill/>
        </p:spPr>
        <p:txBody>
          <a:bodyPr wrap="square" rtlCol="0">
            <a:spAutoFit/>
          </a:bodyPr>
          <a:lstStyle/>
          <a:p>
            <a:r>
              <a:rPr lang="en-US" sz="4000" b="1" dirty="0">
                <a:solidFill>
                  <a:schemeClr val="accent1">
                    <a:lumMod val="75000"/>
                  </a:schemeClr>
                </a:solidFill>
                <a:latin typeface="Century Gothic" charset="0"/>
                <a:ea typeface="Century Gothic" charset="0"/>
                <a:cs typeface="Century Gothic" charset="0"/>
              </a:rPr>
              <a:t>Motivation</a:t>
            </a:r>
          </a:p>
        </p:txBody>
      </p:sp>
      <p:sp>
        <p:nvSpPr>
          <p:cNvPr id="3" name="TextBox 2"/>
          <p:cNvSpPr txBox="1"/>
          <p:nvPr/>
        </p:nvSpPr>
        <p:spPr>
          <a:xfrm>
            <a:off x="508000" y="1207911"/>
            <a:ext cx="11040533" cy="3922420"/>
          </a:xfrm>
          <a:prstGeom prst="rect">
            <a:avLst/>
          </a:prstGeom>
          <a:noFill/>
        </p:spPr>
        <p:txBody>
          <a:bodyPr wrap="square" rtlCol="0">
            <a:spAutoFit/>
          </a:bodyPr>
          <a:lstStyle/>
          <a:p>
            <a:pPr marL="342900" indent="-342900">
              <a:lnSpc>
                <a:spcPct val="150000"/>
              </a:lnSpc>
              <a:buFont typeface="Arial" charset="0"/>
              <a:buChar char="•"/>
            </a:pPr>
            <a:r>
              <a:rPr lang="en-US" sz="2400" dirty="0">
                <a:latin typeface="Avenir Book" charset="0"/>
                <a:ea typeface="Avenir Book" charset="0"/>
                <a:cs typeface="Avenir Book" charset="0"/>
              </a:rPr>
              <a:t>Increasing Earth science data archives</a:t>
            </a:r>
          </a:p>
          <a:p>
            <a:pPr marL="342900" indent="-342900">
              <a:lnSpc>
                <a:spcPct val="150000"/>
              </a:lnSpc>
              <a:buFont typeface="Arial" charset="0"/>
              <a:buChar char="•"/>
            </a:pPr>
            <a:r>
              <a:rPr lang="en-US" sz="2400" dirty="0">
                <a:latin typeface="Avenir Book" charset="0"/>
                <a:ea typeface="Avenir Book" charset="0"/>
                <a:cs typeface="Avenir Book" charset="0"/>
              </a:rPr>
              <a:t>Earth science data systems have not taken advantage of data driven technologies to provide advanced search capabilities</a:t>
            </a:r>
          </a:p>
          <a:p>
            <a:pPr marL="342900" indent="-342900">
              <a:lnSpc>
                <a:spcPct val="150000"/>
              </a:lnSpc>
              <a:buFont typeface="Arial" charset="0"/>
              <a:buChar char="•"/>
            </a:pPr>
            <a:r>
              <a:rPr lang="en-US" sz="2400" dirty="0">
                <a:latin typeface="Avenir Book" charset="0"/>
                <a:ea typeface="Avenir Book" charset="0"/>
                <a:cs typeface="Avenir Book" charset="0"/>
              </a:rPr>
              <a:t>Machine learning-based approach, an enabling data driven technology, to detect Earth science events from image archives</a:t>
            </a:r>
          </a:p>
          <a:p>
            <a:pPr marL="342900" indent="-342900">
              <a:lnSpc>
                <a:spcPct val="150000"/>
              </a:lnSpc>
              <a:buFont typeface="Arial" charset="0"/>
              <a:buChar char="•"/>
            </a:pPr>
            <a:r>
              <a:rPr lang="en-US" sz="2400" dirty="0">
                <a:latin typeface="Avenir Book" charset="0"/>
                <a:ea typeface="Avenir Book" charset="0"/>
                <a:cs typeface="Avenir Book" charset="0"/>
              </a:rPr>
              <a:t>Catalog of events to provide a novel way to explore large archives of data</a:t>
            </a:r>
          </a:p>
          <a:p>
            <a:pPr marL="342900" indent="-342900">
              <a:lnSpc>
                <a:spcPct val="150000"/>
              </a:lnSpc>
              <a:buFont typeface="Arial" charset="0"/>
              <a:buChar char="•"/>
            </a:pPr>
            <a:r>
              <a:rPr lang="en-US" sz="2400" dirty="0">
                <a:latin typeface="Avenir Book" charset="0"/>
                <a:ea typeface="Avenir Book" charset="0"/>
                <a:cs typeface="Avenir Book" charset="0"/>
              </a:rPr>
              <a:t>Visual exploration of data facilitated by a phenomena portal</a:t>
            </a:r>
            <a:endParaRPr lang="en-US" sz="1600" dirty="0">
              <a:latin typeface="Avenir Book" charset="0"/>
              <a:ea typeface="Avenir Book" charset="0"/>
              <a:cs typeface="Avenir Book"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79" y="5949244"/>
            <a:ext cx="926574" cy="769056"/>
          </a:xfrm>
          <a:prstGeom prst="rect">
            <a:avLst/>
          </a:prstGeom>
        </p:spPr>
      </p:pic>
      <p:pic>
        <p:nvPicPr>
          <p:cNvPr id="6" name="Picture 5">
            <a:extLst>
              <a:ext uri="{FF2B5EF4-FFF2-40B4-BE49-F238E27FC236}">
                <a16:creationId xmlns:a16="http://schemas.microsoft.com/office/drawing/2014/main" id="{C690DC14-33B1-A540-9133-D9848F9D5523}"/>
              </a:ext>
            </a:extLst>
          </p:cNvPr>
          <p:cNvPicPr>
            <a:picLocks noChangeAspect="1"/>
          </p:cNvPicPr>
          <p:nvPr/>
        </p:nvPicPr>
        <p:blipFill>
          <a:blip r:embed="rId3"/>
          <a:stretch>
            <a:fillRect/>
          </a:stretch>
        </p:blipFill>
        <p:spPr>
          <a:xfrm>
            <a:off x="10171382" y="5762994"/>
            <a:ext cx="2020618" cy="1064756"/>
          </a:xfrm>
          <a:prstGeom prst="rect">
            <a:avLst/>
          </a:prstGeom>
        </p:spPr>
      </p:pic>
    </p:spTree>
    <p:extLst>
      <p:ext uri="{BB962C8B-B14F-4D97-AF65-F5344CB8AC3E}">
        <p14:creationId xmlns:p14="http://schemas.microsoft.com/office/powerpoint/2010/main" val="2999433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533" y="139700"/>
            <a:ext cx="11446933" cy="707886"/>
          </a:xfrm>
          <a:prstGeom prst="rect">
            <a:avLst/>
          </a:prstGeom>
          <a:noFill/>
        </p:spPr>
        <p:txBody>
          <a:bodyPr wrap="square" rtlCol="0">
            <a:spAutoFit/>
          </a:bodyPr>
          <a:lstStyle/>
          <a:p>
            <a:r>
              <a:rPr lang="en-US" sz="4000" b="1" dirty="0">
                <a:solidFill>
                  <a:schemeClr val="accent1">
                    <a:lumMod val="75000"/>
                  </a:schemeClr>
                </a:solidFill>
                <a:latin typeface="Century Gothic" charset="0"/>
                <a:ea typeface="Century Gothic" charset="0"/>
                <a:cs typeface="Century Gothic" charset="0"/>
              </a:rPr>
              <a:t>ML lifecycle for phenomena portal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79" y="5949244"/>
            <a:ext cx="926574" cy="769056"/>
          </a:xfrm>
          <a:prstGeom prst="rect">
            <a:avLst/>
          </a:prstGeom>
        </p:spPr>
      </p:pic>
      <p:pic>
        <p:nvPicPr>
          <p:cNvPr id="6" name="Picture 5">
            <a:extLst>
              <a:ext uri="{FF2B5EF4-FFF2-40B4-BE49-F238E27FC236}">
                <a16:creationId xmlns:a16="http://schemas.microsoft.com/office/drawing/2014/main" id="{C690DC14-33B1-A540-9133-D9848F9D5523}"/>
              </a:ext>
            </a:extLst>
          </p:cNvPr>
          <p:cNvPicPr>
            <a:picLocks noChangeAspect="1"/>
          </p:cNvPicPr>
          <p:nvPr/>
        </p:nvPicPr>
        <p:blipFill>
          <a:blip r:embed="rId3"/>
          <a:stretch>
            <a:fillRect/>
          </a:stretch>
        </p:blipFill>
        <p:spPr>
          <a:xfrm>
            <a:off x="10171382" y="5762994"/>
            <a:ext cx="2020618" cy="1064756"/>
          </a:xfrm>
          <a:prstGeom prst="rect">
            <a:avLst/>
          </a:prstGeom>
        </p:spPr>
      </p:pic>
      <p:pic>
        <p:nvPicPr>
          <p:cNvPr id="7" name="image4.png" descr="A close up of a sign&#10;&#10;Description automatically generated">
            <a:extLst>
              <a:ext uri="{FF2B5EF4-FFF2-40B4-BE49-F238E27FC236}">
                <a16:creationId xmlns:a16="http://schemas.microsoft.com/office/drawing/2014/main" id="{507F9FE3-4DC7-9B4A-A0CB-B89B44276F78}"/>
              </a:ext>
            </a:extLst>
          </p:cNvPr>
          <p:cNvPicPr/>
          <p:nvPr/>
        </p:nvPicPr>
        <p:blipFill>
          <a:blip r:embed="rId4"/>
          <a:srcRect/>
          <a:stretch>
            <a:fillRect/>
          </a:stretch>
        </p:blipFill>
        <p:spPr>
          <a:xfrm>
            <a:off x="1501140" y="1142833"/>
            <a:ext cx="9189720" cy="4331969"/>
          </a:xfrm>
          <a:prstGeom prst="rect">
            <a:avLst/>
          </a:prstGeom>
          <a:ln/>
        </p:spPr>
      </p:pic>
    </p:spTree>
    <p:extLst>
      <p:ext uri="{BB962C8B-B14F-4D97-AF65-F5344CB8AC3E}">
        <p14:creationId xmlns:p14="http://schemas.microsoft.com/office/powerpoint/2010/main" val="4228155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000" y="146756"/>
            <a:ext cx="11446933" cy="707886"/>
          </a:xfrm>
          <a:prstGeom prst="rect">
            <a:avLst/>
          </a:prstGeom>
          <a:noFill/>
        </p:spPr>
        <p:txBody>
          <a:bodyPr wrap="square" rtlCol="0">
            <a:spAutoFit/>
          </a:bodyPr>
          <a:lstStyle/>
          <a:p>
            <a:r>
              <a:rPr lang="en-US" sz="4000" b="1" dirty="0">
                <a:solidFill>
                  <a:schemeClr val="accent1">
                    <a:lumMod val="75000"/>
                  </a:schemeClr>
                </a:solidFill>
                <a:latin typeface="Century Gothic" charset="0"/>
                <a:ea typeface="Century Gothic" charset="0"/>
                <a:cs typeface="Century Gothic" charset="0"/>
              </a:rPr>
              <a:t>Event Detection Model: Smoke</a:t>
            </a:r>
          </a:p>
        </p:txBody>
      </p:sp>
      <p:sp>
        <p:nvSpPr>
          <p:cNvPr id="3" name="TextBox 2"/>
          <p:cNvSpPr txBox="1"/>
          <p:nvPr/>
        </p:nvSpPr>
        <p:spPr>
          <a:xfrm>
            <a:off x="508000" y="1070751"/>
            <a:ext cx="6132830" cy="4204356"/>
          </a:xfrm>
          <a:prstGeom prst="rect">
            <a:avLst/>
          </a:prstGeom>
          <a:noFill/>
        </p:spPr>
        <p:txBody>
          <a:bodyPr wrap="square" rtlCol="0">
            <a:spAutoFit/>
          </a:bodyPr>
          <a:lstStyle/>
          <a:p>
            <a:pPr marL="342900" indent="-342900">
              <a:lnSpc>
                <a:spcPct val="150000"/>
              </a:lnSpc>
              <a:buFont typeface="Arial" charset="0"/>
              <a:buChar char="•"/>
            </a:pPr>
            <a:r>
              <a:rPr lang="en-US" dirty="0"/>
              <a:t>Detect smoke plumes from shortwave reflectance for the Geostationary Operational Environmental Satellite (GOES) R series</a:t>
            </a:r>
          </a:p>
          <a:p>
            <a:pPr marL="342900" indent="-342900">
              <a:lnSpc>
                <a:spcPct val="150000"/>
              </a:lnSpc>
              <a:buFont typeface="Arial" charset="0"/>
              <a:buChar char="•"/>
            </a:pPr>
            <a:r>
              <a:rPr lang="en-US" dirty="0"/>
              <a:t>Training data: </a:t>
            </a:r>
          </a:p>
          <a:p>
            <a:pPr marL="800100" lvl="1" indent="-342900">
              <a:lnSpc>
                <a:spcPct val="150000"/>
              </a:lnSpc>
              <a:buFont typeface="Arial" charset="0"/>
              <a:buChar char="•"/>
            </a:pPr>
            <a:r>
              <a:rPr lang="en-US" sz="1600" dirty="0"/>
              <a:t>Using a hand-labelled, past instances of smoke plumes. </a:t>
            </a:r>
          </a:p>
          <a:p>
            <a:pPr marL="800100" lvl="1" indent="-342900">
              <a:lnSpc>
                <a:spcPct val="150000"/>
              </a:lnSpc>
              <a:buFont typeface="Arial" charset="0"/>
              <a:buChar char="•"/>
            </a:pPr>
            <a:r>
              <a:rPr lang="en-US" sz="1600" dirty="0"/>
              <a:t>Quality controlled for spatiotemporal accuracy by a subject expert. </a:t>
            </a:r>
          </a:p>
          <a:p>
            <a:pPr marL="342900" indent="-342900">
              <a:lnSpc>
                <a:spcPct val="150000"/>
              </a:lnSpc>
              <a:buFont typeface="Arial" charset="0"/>
              <a:buChar char="•"/>
            </a:pPr>
            <a:r>
              <a:rPr lang="en-US" dirty="0"/>
              <a:t>A custom CNN trained on a number of smoke events with varying optical thicknesses, geographical locations and visually similar non smoke phenomena.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79" y="5949244"/>
            <a:ext cx="926574" cy="769056"/>
          </a:xfrm>
          <a:prstGeom prst="rect">
            <a:avLst/>
          </a:prstGeom>
        </p:spPr>
      </p:pic>
      <p:pic>
        <p:nvPicPr>
          <p:cNvPr id="6" name="Picture 5">
            <a:extLst>
              <a:ext uri="{FF2B5EF4-FFF2-40B4-BE49-F238E27FC236}">
                <a16:creationId xmlns:a16="http://schemas.microsoft.com/office/drawing/2014/main" id="{C690DC14-33B1-A540-9133-D9848F9D5523}"/>
              </a:ext>
            </a:extLst>
          </p:cNvPr>
          <p:cNvPicPr>
            <a:picLocks noChangeAspect="1"/>
          </p:cNvPicPr>
          <p:nvPr/>
        </p:nvPicPr>
        <p:blipFill>
          <a:blip r:embed="rId4"/>
          <a:stretch>
            <a:fillRect/>
          </a:stretch>
        </p:blipFill>
        <p:spPr>
          <a:xfrm>
            <a:off x="10171382" y="5762994"/>
            <a:ext cx="2020618" cy="1064756"/>
          </a:xfrm>
          <a:prstGeom prst="rect">
            <a:avLst/>
          </a:prstGeom>
        </p:spPr>
      </p:pic>
      <p:sp>
        <p:nvSpPr>
          <p:cNvPr id="5" name="Rectangle 4">
            <a:extLst>
              <a:ext uri="{FF2B5EF4-FFF2-40B4-BE49-F238E27FC236}">
                <a16:creationId xmlns:a16="http://schemas.microsoft.com/office/drawing/2014/main" id="{06E9665C-3306-EE44-8893-8DD491B10721}"/>
              </a:ext>
            </a:extLst>
          </p:cNvPr>
          <p:cNvSpPr/>
          <p:nvPr/>
        </p:nvSpPr>
        <p:spPr>
          <a:xfrm>
            <a:off x="7333297" y="4565682"/>
            <a:ext cx="4110990" cy="709425"/>
          </a:xfrm>
          <a:prstGeom prst="rect">
            <a:avLst/>
          </a:prstGeom>
        </p:spPr>
        <p:txBody>
          <a:bodyPr wrap="square">
            <a:spAutoFit/>
          </a:bodyPr>
          <a:lstStyle/>
          <a:p>
            <a:pPr>
              <a:lnSpc>
                <a:spcPct val="150000"/>
              </a:lnSpc>
            </a:pPr>
            <a:r>
              <a:rPr lang="en-US" sz="1400" dirty="0"/>
              <a:t>Smoke detection for 2019 California where, detected pixels are shown with yellow color. </a:t>
            </a:r>
            <a:endParaRPr lang="en-US" sz="1400" dirty="0">
              <a:latin typeface="Avenir Book" charset="0"/>
              <a:ea typeface="Avenir Book" charset="0"/>
              <a:cs typeface="Avenir Book" charset="0"/>
            </a:endParaRPr>
          </a:p>
        </p:txBody>
      </p:sp>
      <p:pic>
        <p:nvPicPr>
          <p:cNvPr id="8" name="Google Shape;285;g41c9a4d046_4_79">
            <a:extLst>
              <a:ext uri="{FF2B5EF4-FFF2-40B4-BE49-F238E27FC236}">
                <a16:creationId xmlns:a16="http://schemas.microsoft.com/office/drawing/2014/main" id="{1FA1C2FB-46F9-AA4B-A071-4B8C355F8337}"/>
              </a:ext>
            </a:extLst>
          </p:cNvPr>
          <p:cNvPicPr preferRelativeResize="0"/>
          <p:nvPr/>
        </p:nvPicPr>
        <p:blipFill>
          <a:blip r:embed="rId5">
            <a:alphaModFix/>
          </a:blip>
          <a:stretch>
            <a:fillRect/>
          </a:stretch>
        </p:blipFill>
        <p:spPr>
          <a:xfrm>
            <a:off x="7317104" y="860960"/>
            <a:ext cx="4114800" cy="3598706"/>
          </a:xfrm>
          <a:prstGeom prst="rect">
            <a:avLst/>
          </a:prstGeom>
          <a:noFill/>
          <a:ln>
            <a:noFill/>
          </a:ln>
        </p:spPr>
      </p:pic>
    </p:spTree>
    <p:extLst>
      <p:ext uri="{BB962C8B-B14F-4D97-AF65-F5344CB8AC3E}">
        <p14:creationId xmlns:p14="http://schemas.microsoft.com/office/powerpoint/2010/main" val="2538879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000" y="146756"/>
            <a:ext cx="11446933" cy="707886"/>
          </a:xfrm>
          <a:prstGeom prst="rect">
            <a:avLst/>
          </a:prstGeom>
          <a:noFill/>
        </p:spPr>
        <p:txBody>
          <a:bodyPr wrap="square" rtlCol="0">
            <a:spAutoFit/>
          </a:bodyPr>
          <a:lstStyle/>
          <a:p>
            <a:r>
              <a:rPr lang="en-US" sz="4000" b="1" dirty="0">
                <a:solidFill>
                  <a:schemeClr val="accent1">
                    <a:lumMod val="75000"/>
                  </a:schemeClr>
                </a:solidFill>
                <a:latin typeface="Century Gothic" charset="0"/>
                <a:ea typeface="Century Gothic" charset="0"/>
                <a:cs typeface="Century Gothic" charset="0"/>
              </a:rPr>
              <a:t>Event Detection Model: High latitude dust</a:t>
            </a:r>
          </a:p>
        </p:txBody>
      </p:sp>
      <p:sp>
        <p:nvSpPr>
          <p:cNvPr id="3" name="TextBox 2"/>
          <p:cNvSpPr txBox="1"/>
          <p:nvPr/>
        </p:nvSpPr>
        <p:spPr>
          <a:xfrm>
            <a:off x="508000" y="1070751"/>
            <a:ext cx="6132830" cy="4204356"/>
          </a:xfrm>
          <a:prstGeom prst="rect">
            <a:avLst/>
          </a:prstGeom>
          <a:noFill/>
        </p:spPr>
        <p:txBody>
          <a:bodyPr wrap="square" rtlCol="0">
            <a:spAutoFit/>
          </a:bodyPr>
          <a:lstStyle/>
          <a:p>
            <a:pPr marL="342900" indent="-342900">
              <a:lnSpc>
                <a:spcPct val="150000"/>
              </a:lnSpc>
              <a:buFont typeface="Arial" charset="0"/>
              <a:buChar char="•"/>
            </a:pPr>
            <a:r>
              <a:rPr lang="en-US" dirty="0"/>
              <a:t>Dust has implications on the energy budget, ocean biodiversity, and economy on regional and global scales. </a:t>
            </a:r>
          </a:p>
          <a:p>
            <a:pPr marL="342900" indent="-342900">
              <a:lnSpc>
                <a:spcPct val="150000"/>
              </a:lnSpc>
              <a:buFont typeface="Arial" charset="0"/>
              <a:buChar char="•"/>
            </a:pPr>
            <a:r>
              <a:rPr lang="en-US" dirty="0"/>
              <a:t>Dust detection relies on spectral sensitivity at visible (RGB) and infrared wavelengths. </a:t>
            </a:r>
          </a:p>
          <a:p>
            <a:pPr marL="342900" indent="-342900">
              <a:lnSpc>
                <a:spcPct val="150000"/>
              </a:lnSpc>
              <a:buFont typeface="Arial" charset="0"/>
              <a:buChar char="•"/>
            </a:pPr>
            <a:r>
              <a:rPr lang="en-US" dirty="0"/>
              <a:t>Radiative properties of high latitude dust and the background surface albedo in these regions complicate current dust detection methods. </a:t>
            </a:r>
          </a:p>
          <a:p>
            <a:pPr marL="342900" indent="-342900">
              <a:lnSpc>
                <a:spcPct val="150000"/>
              </a:lnSpc>
              <a:buFont typeface="Arial" charset="0"/>
              <a:buChar char="•"/>
            </a:pPr>
            <a:r>
              <a:rPr lang="en-US" dirty="0"/>
              <a:t>Training data: True color MODIS images of high latitude dust 94.24 million</a:t>
            </a:r>
          </a:p>
          <a:p>
            <a:pPr marL="342900" indent="-342900">
              <a:lnSpc>
                <a:spcPct val="150000"/>
              </a:lnSpc>
              <a:buFont typeface="Arial" charset="0"/>
              <a:buChar char="•"/>
            </a:pPr>
            <a:r>
              <a:rPr lang="en-US" dirty="0"/>
              <a:t>A pixel-based CNN was developed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79" y="5949244"/>
            <a:ext cx="926574" cy="769056"/>
          </a:xfrm>
          <a:prstGeom prst="rect">
            <a:avLst/>
          </a:prstGeom>
        </p:spPr>
      </p:pic>
      <p:pic>
        <p:nvPicPr>
          <p:cNvPr id="6" name="Picture 5">
            <a:extLst>
              <a:ext uri="{FF2B5EF4-FFF2-40B4-BE49-F238E27FC236}">
                <a16:creationId xmlns:a16="http://schemas.microsoft.com/office/drawing/2014/main" id="{C690DC14-33B1-A540-9133-D9848F9D5523}"/>
              </a:ext>
            </a:extLst>
          </p:cNvPr>
          <p:cNvPicPr>
            <a:picLocks noChangeAspect="1"/>
          </p:cNvPicPr>
          <p:nvPr/>
        </p:nvPicPr>
        <p:blipFill>
          <a:blip r:embed="rId4"/>
          <a:stretch>
            <a:fillRect/>
          </a:stretch>
        </p:blipFill>
        <p:spPr>
          <a:xfrm>
            <a:off x="10171382" y="5762994"/>
            <a:ext cx="2020618" cy="1064756"/>
          </a:xfrm>
          <a:prstGeom prst="rect">
            <a:avLst/>
          </a:prstGeom>
        </p:spPr>
      </p:pic>
      <p:sp>
        <p:nvSpPr>
          <p:cNvPr id="5" name="Rectangle 4">
            <a:extLst>
              <a:ext uri="{FF2B5EF4-FFF2-40B4-BE49-F238E27FC236}">
                <a16:creationId xmlns:a16="http://schemas.microsoft.com/office/drawing/2014/main" id="{06E9665C-3306-EE44-8893-8DD491B10721}"/>
              </a:ext>
            </a:extLst>
          </p:cNvPr>
          <p:cNvSpPr/>
          <p:nvPr/>
        </p:nvSpPr>
        <p:spPr>
          <a:xfrm>
            <a:off x="7470457" y="4920394"/>
            <a:ext cx="4110990" cy="386196"/>
          </a:xfrm>
          <a:prstGeom prst="rect">
            <a:avLst/>
          </a:prstGeom>
        </p:spPr>
        <p:txBody>
          <a:bodyPr wrap="square">
            <a:spAutoFit/>
          </a:bodyPr>
          <a:lstStyle/>
          <a:p>
            <a:pPr>
              <a:lnSpc>
                <a:spcPct val="150000"/>
              </a:lnSpc>
            </a:pPr>
            <a:r>
              <a:rPr lang="en-US" sz="1400" dirty="0"/>
              <a:t>High latitude dust detection in Copper Valley, AK</a:t>
            </a:r>
            <a:endParaRPr lang="en-US" sz="1400" dirty="0">
              <a:latin typeface="Avenir Book" charset="0"/>
              <a:ea typeface="Avenir Book" charset="0"/>
              <a:cs typeface="Avenir Book" charset="0"/>
            </a:endParaRPr>
          </a:p>
        </p:txBody>
      </p:sp>
      <p:grpSp>
        <p:nvGrpSpPr>
          <p:cNvPr id="9" name="Group 8">
            <a:extLst>
              <a:ext uri="{FF2B5EF4-FFF2-40B4-BE49-F238E27FC236}">
                <a16:creationId xmlns:a16="http://schemas.microsoft.com/office/drawing/2014/main" id="{09709AB0-6909-6F4B-ACAD-5E5AD233047D}"/>
              </a:ext>
            </a:extLst>
          </p:cNvPr>
          <p:cNvGrpSpPr/>
          <p:nvPr/>
        </p:nvGrpSpPr>
        <p:grpSpPr>
          <a:xfrm>
            <a:off x="7475220" y="1070751"/>
            <a:ext cx="3350623" cy="3740037"/>
            <a:chOff x="5110844" y="1088573"/>
            <a:chExt cx="4512128" cy="5682343"/>
          </a:xfrm>
        </p:grpSpPr>
        <p:pic>
          <p:nvPicPr>
            <p:cNvPr id="10" name="Picture 9">
              <a:extLst>
                <a:ext uri="{FF2B5EF4-FFF2-40B4-BE49-F238E27FC236}">
                  <a16:creationId xmlns:a16="http://schemas.microsoft.com/office/drawing/2014/main" id="{785CD60B-2527-F44D-908C-367040F03EA1}"/>
                </a:ext>
              </a:extLst>
            </p:cNvPr>
            <p:cNvPicPr>
              <a:picLocks noChangeAspect="1"/>
            </p:cNvPicPr>
            <p:nvPr/>
          </p:nvPicPr>
          <p:blipFill rotWithShape="1">
            <a:blip r:embed="rId5"/>
            <a:srcRect l="20582" t="10794" r="60265" b="6825"/>
            <a:stretch/>
          </p:blipFill>
          <p:spPr>
            <a:xfrm>
              <a:off x="5110844" y="1088573"/>
              <a:ext cx="1970312" cy="5649686"/>
            </a:xfrm>
            <a:prstGeom prst="rect">
              <a:avLst/>
            </a:prstGeom>
          </p:spPr>
        </p:pic>
        <p:pic>
          <p:nvPicPr>
            <p:cNvPr id="11" name="Picture 10">
              <a:extLst>
                <a:ext uri="{FF2B5EF4-FFF2-40B4-BE49-F238E27FC236}">
                  <a16:creationId xmlns:a16="http://schemas.microsoft.com/office/drawing/2014/main" id="{D440902C-FB43-7B46-BFB1-62B04AD799F0}"/>
                </a:ext>
              </a:extLst>
            </p:cNvPr>
            <p:cNvPicPr>
              <a:picLocks noChangeAspect="1"/>
            </p:cNvPicPr>
            <p:nvPr/>
          </p:nvPicPr>
          <p:blipFill rotWithShape="1">
            <a:blip r:embed="rId5"/>
            <a:srcRect l="59577" t="10952" r="17302" b="6191"/>
            <a:stretch/>
          </p:blipFill>
          <p:spPr>
            <a:xfrm>
              <a:off x="7244442" y="1088573"/>
              <a:ext cx="2378530" cy="5682343"/>
            </a:xfrm>
            <a:prstGeom prst="rect">
              <a:avLst/>
            </a:prstGeom>
          </p:spPr>
        </p:pic>
      </p:grpSp>
    </p:spTree>
    <p:extLst>
      <p:ext uri="{BB962C8B-B14F-4D97-AF65-F5344CB8AC3E}">
        <p14:creationId xmlns:p14="http://schemas.microsoft.com/office/powerpoint/2010/main" val="3518013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000" y="146756"/>
            <a:ext cx="11446933" cy="646331"/>
          </a:xfrm>
          <a:prstGeom prst="rect">
            <a:avLst/>
          </a:prstGeom>
          <a:noFill/>
        </p:spPr>
        <p:txBody>
          <a:bodyPr wrap="square" rtlCol="0">
            <a:spAutoFit/>
          </a:bodyPr>
          <a:lstStyle/>
          <a:p>
            <a:r>
              <a:rPr lang="en-US" sz="3600" b="1" dirty="0">
                <a:solidFill>
                  <a:schemeClr val="accent1">
                    <a:lumMod val="75000"/>
                  </a:schemeClr>
                </a:solidFill>
                <a:latin typeface="Century Gothic" charset="0"/>
                <a:ea typeface="Century Gothic" charset="0"/>
                <a:cs typeface="Century Gothic" charset="0"/>
              </a:rPr>
              <a:t>Event Detection Model: Transverse cirrus bands</a:t>
            </a:r>
          </a:p>
        </p:txBody>
      </p:sp>
      <p:sp>
        <p:nvSpPr>
          <p:cNvPr id="3" name="TextBox 2"/>
          <p:cNvSpPr txBox="1"/>
          <p:nvPr/>
        </p:nvSpPr>
        <p:spPr>
          <a:xfrm>
            <a:off x="508000" y="1070751"/>
            <a:ext cx="6132830" cy="3373359"/>
          </a:xfrm>
          <a:prstGeom prst="rect">
            <a:avLst/>
          </a:prstGeom>
          <a:noFill/>
        </p:spPr>
        <p:txBody>
          <a:bodyPr wrap="square" rtlCol="0">
            <a:spAutoFit/>
          </a:bodyPr>
          <a:lstStyle/>
          <a:p>
            <a:pPr marL="342900" indent="-342900">
              <a:lnSpc>
                <a:spcPct val="150000"/>
              </a:lnSpc>
              <a:buFont typeface="Arial" charset="0"/>
              <a:buChar char="•"/>
            </a:pPr>
            <a:r>
              <a:rPr lang="en-US" dirty="0"/>
              <a:t>Transverse cirrus bands (TCBs) are ice clouds that often form in association with other weather phenomena such as mesoscale convective systems, hurricanes, and jet streaks TCBs are often associated with clear air turbulence.</a:t>
            </a:r>
          </a:p>
          <a:p>
            <a:pPr marL="342900" indent="-342900">
              <a:lnSpc>
                <a:spcPct val="150000"/>
              </a:lnSpc>
              <a:buFont typeface="Arial" charset="0"/>
              <a:buChar char="•"/>
            </a:pPr>
            <a:r>
              <a:rPr lang="en-US" dirty="0"/>
              <a:t>Training data: 5579 True color MODIS and VIIRS imagery (data augmentation) </a:t>
            </a:r>
          </a:p>
          <a:p>
            <a:pPr marL="342900" indent="-342900">
              <a:lnSpc>
                <a:spcPct val="150000"/>
              </a:lnSpc>
              <a:buFont typeface="Arial" charset="0"/>
              <a:buChar char="•"/>
            </a:pPr>
            <a:r>
              <a:rPr lang="en-US" dirty="0"/>
              <a:t>Adaptation of  Visual Geometry Group (VGG-16) and transfer learning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79" y="5949244"/>
            <a:ext cx="926574" cy="769056"/>
          </a:xfrm>
          <a:prstGeom prst="rect">
            <a:avLst/>
          </a:prstGeom>
        </p:spPr>
      </p:pic>
      <p:pic>
        <p:nvPicPr>
          <p:cNvPr id="6" name="Picture 5">
            <a:extLst>
              <a:ext uri="{FF2B5EF4-FFF2-40B4-BE49-F238E27FC236}">
                <a16:creationId xmlns:a16="http://schemas.microsoft.com/office/drawing/2014/main" id="{C690DC14-33B1-A540-9133-D9848F9D5523}"/>
              </a:ext>
            </a:extLst>
          </p:cNvPr>
          <p:cNvPicPr>
            <a:picLocks noChangeAspect="1"/>
          </p:cNvPicPr>
          <p:nvPr/>
        </p:nvPicPr>
        <p:blipFill>
          <a:blip r:embed="rId4"/>
          <a:stretch>
            <a:fillRect/>
          </a:stretch>
        </p:blipFill>
        <p:spPr>
          <a:xfrm>
            <a:off x="10171382" y="5762994"/>
            <a:ext cx="2020618" cy="1064756"/>
          </a:xfrm>
          <a:prstGeom prst="rect">
            <a:avLst/>
          </a:prstGeom>
        </p:spPr>
      </p:pic>
      <p:sp>
        <p:nvSpPr>
          <p:cNvPr id="5" name="Rectangle 4">
            <a:extLst>
              <a:ext uri="{FF2B5EF4-FFF2-40B4-BE49-F238E27FC236}">
                <a16:creationId xmlns:a16="http://schemas.microsoft.com/office/drawing/2014/main" id="{06E9665C-3306-EE44-8893-8DD491B10721}"/>
              </a:ext>
            </a:extLst>
          </p:cNvPr>
          <p:cNvSpPr/>
          <p:nvPr/>
        </p:nvSpPr>
        <p:spPr>
          <a:xfrm>
            <a:off x="7878233" y="3531871"/>
            <a:ext cx="2568787" cy="386196"/>
          </a:xfrm>
          <a:prstGeom prst="rect">
            <a:avLst/>
          </a:prstGeom>
        </p:spPr>
        <p:txBody>
          <a:bodyPr wrap="square">
            <a:spAutoFit/>
          </a:bodyPr>
          <a:lstStyle/>
          <a:p>
            <a:pPr>
              <a:lnSpc>
                <a:spcPct val="150000"/>
              </a:lnSpc>
            </a:pPr>
            <a:r>
              <a:rPr lang="en-US" sz="1400" dirty="0"/>
              <a:t>Transverse cirrus band detection </a:t>
            </a:r>
            <a:endParaRPr lang="en-US" sz="1400" dirty="0">
              <a:latin typeface="Avenir Book" charset="0"/>
              <a:ea typeface="Avenir Book" charset="0"/>
              <a:cs typeface="Avenir Book" charset="0"/>
            </a:endParaRPr>
          </a:p>
        </p:txBody>
      </p:sp>
      <p:pic>
        <p:nvPicPr>
          <p:cNvPr id="12" name="Picture 11" descr="A picture containing star&#10;&#10;Description automatically generated">
            <a:extLst>
              <a:ext uri="{FF2B5EF4-FFF2-40B4-BE49-F238E27FC236}">
                <a16:creationId xmlns:a16="http://schemas.microsoft.com/office/drawing/2014/main" id="{19562E8F-5AA5-8946-B39F-EDD0D06D00BE}"/>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9012235" y="1665255"/>
            <a:ext cx="1692592" cy="1659605"/>
          </a:xfrm>
          <a:prstGeom prst="rect">
            <a:avLst/>
          </a:prstGeom>
        </p:spPr>
      </p:pic>
      <p:pic>
        <p:nvPicPr>
          <p:cNvPr id="13" name="Picture 12" descr="A person riding a wave on a surfboard in the water&#10;&#10;Description automatically generated">
            <a:extLst>
              <a:ext uri="{FF2B5EF4-FFF2-40B4-BE49-F238E27FC236}">
                <a16:creationId xmlns:a16="http://schemas.microsoft.com/office/drawing/2014/main" id="{6F41CC04-0777-E44B-A257-BCA4D6844A7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291386" y="1666525"/>
            <a:ext cx="1692593" cy="1659605"/>
          </a:xfrm>
          <a:prstGeom prst="rect">
            <a:avLst/>
          </a:prstGeom>
        </p:spPr>
      </p:pic>
    </p:spTree>
    <p:extLst>
      <p:ext uri="{BB962C8B-B14F-4D97-AF65-F5344CB8AC3E}">
        <p14:creationId xmlns:p14="http://schemas.microsoft.com/office/powerpoint/2010/main" val="3952732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000" y="146756"/>
            <a:ext cx="11446933" cy="707886"/>
          </a:xfrm>
          <a:prstGeom prst="rect">
            <a:avLst/>
          </a:prstGeom>
          <a:noFill/>
        </p:spPr>
        <p:txBody>
          <a:bodyPr wrap="square" rtlCol="0">
            <a:spAutoFit/>
          </a:bodyPr>
          <a:lstStyle/>
          <a:p>
            <a:r>
              <a:rPr lang="en-US" sz="4000" b="1" dirty="0">
                <a:solidFill>
                  <a:schemeClr val="accent1">
                    <a:lumMod val="75000"/>
                  </a:schemeClr>
                </a:solidFill>
                <a:latin typeface="Century Gothic" charset="0"/>
                <a:ea typeface="Century Gothic" charset="0"/>
                <a:cs typeface="Century Gothic" charset="0"/>
              </a:rPr>
              <a:t>Data Collection, Preparation, Structure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79" y="5949244"/>
            <a:ext cx="926574" cy="769056"/>
          </a:xfrm>
          <a:prstGeom prst="rect">
            <a:avLst/>
          </a:prstGeom>
        </p:spPr>
      </p:pic>
      <p:pic>
        <p:nvPicPr>
          <p:cNvPr id="6" name="Picture 5">
            <a:extLst>
              <a:ext uri="{FF2B5EF4-FFF2-40B4-BE49-F238E27FC236}">
                <a16:creationId xmlns:a16="http://schemas.microsoft.com/office/drawing/2014/main" id="{C690DC14-33B1-A540-9133-D9848F9D5523}"/>
              </a:ext>
            </a:extLst>
          </p:cNvPr>
          <p:cNvPicPr>
            <a:picLocks noChangeAspect="1"/>
          </p:cNvPicPr>
          <p:nvPr/>
        </p:nvPicPr>
        <p:blipFill>
          <a:blip r:embed="rId3"/>
          <a:stretch>
            <a:fillRect/>
          </a:stretch>
        </p:blipFill>
        <p:spPr>
          <a:xfrm>
            <a:off x="10171382" y="5762994"/>
            <a:ext cx="2020618" cy="1064756"/>
          </a:xfrm>
          <a:prstGeom prst="rect">
            <a:avLst/>
          </a:prstGeom>
        </p:spPr>
      </p:pic>
      <p:sp>
        <p:nvSpPr>
          <p:cNvPr id="7" name="TextBox 6">
            <a:extLst>
              <a:ext uri="{FF2B5EF4-FFF2-40B4-BE49-F238E27FC236}">
                <a16:creationId xmlns:a16="http://schemas.microsoft.com/office/drawing/2014/main" id="{F4BF8F70-BF26-7541-81E4-1511619DA100}"/>
              </a:ext>
            </a:extLst>
          </p:cNvPr>
          <p:cNvSpPr txBox="1"/>
          <p:nvPr/>
        </p:nvSpPr>
        <p:spPr>
          <a:xfrm>
            <a:off x="3115733" y="6065705"/>
            <a:ext cx="3314700" cy="369332"/>
          </a:xfrm>
          <a:prstGeom prst="rect">
            <a:avLst/>
          </a:prstGeom>
          <a:noFill/>
        </p:spPr>
        <p:txBody>
          <a:bodyPr wrap="square" rtlCol="0">
            <a:spAutoFit/>
          </a:bodyPr>
          <a:lstStyle/>
          <a:p>
            <a:r>
              <a:rPr lang="en-US" sz="1800" dirty="0">
                <a:hlinkClick r:id="rId4"/>
              </a:rPr>
              <a:t>https://labeler.nasa-impact.net</a:t>
            </a:r>
            <a:endParaRPr lang="en-US" sz="1200" dirty="0"/>
          </a:p>
        </p:txBody>
      </p:sp>
      <p:pic>
        <p:nvPicPr>
          <p:cNvPr id="8" name="Picture 7">
            <a:extLst>
              <a:ext uri="{FF2B5EF4-FFF2-40B4-BE49-F238E27FC236}">
                <a16:creationId xmlns:a16="http://schemas.microsoft.com/office/drawing/2014/main" id="{EAFBA63E-C5ED-4E45-892D-245A9A3F4C4C}"/>
              </a:ext>
            </a:extLst>
          </p:cNvPr>
          <p:cNvPicPr>
            <a:picLocks noChangeAspect="1"/>
          </p:cNvPicPr>
          <p:nvPr/>
        </p:nvPicPr>
        <p:blipFill>
          <a:blip r:embed="rId5"/>
          <a:stretch>
            <a:fillRect/>
          </a:stretch>
        </p:blipFill>
        <p:spPr>
          <a:xfrm>
            <a:off x="1317566" y="2121974"/>
            <a:ext cx="3529658" cy="1797413"/>
          </a:xfrm>
          <a:prstGeom prst="rect">
            <a:avLst/>
          </a:prstGeom>
        </p:spPr>
      </p:pic>
      <p:pic>
        <p:nvPicPr>
          <p:cNvPr id="9" name="Picture 8">
            <a:extLst>
              <a:ext uri="{FF2B5EF4-FFF2-40B4-BE49-F238E27FC236}">
                <a16:creationId xmlns:a16="http://schemas.microsoft.com/office/drawing/2014/main" id="{DD55E6A0-01F0-484B-A0DD-EF3CEA304637}"/>
              </a:ext>
            </a:extLst>
          </p:cNvPr>
          <p:cNvPicPr>
            <a:picLocks noChangeAspect="1"/>
          </p:cNvPicPr>
          <p:nvPr/>
        </p:nvPicPr>
        <p:blipFill>
          <a:blip r:embed="rId6"/>
          <a:stretch>
            <a:fillRect/>
          </a:stretch>
        </p:blipFill>
        <p:spPr>
          <a:xfrm>
            <a:off x="1873789" y="4131568"/>
            <a:ext cx="3529657" cy="1797413"/>
          </a:xfrm>
          <a:prstGeom prst="rect">
            <a:avLst/>
          </a:prstGeom>
        </p:spPr>
      </p:pic>
      <p:sp>
        <p:nvSpPr>
          <p:cNvPr id="10" name="Rectangle 9">
            <a:extLst>
              <a:ext uri="{FF2B5EF4-FFF2-40B4-BE49-F238E27FC236}">
                <a16:creationId xmlns:a16="http://schemas.microsoft.com/office/drawing/2014/main" id="{2DCDF1D3-CE1D-864C-B0B3-F93E2D7050E0}"/>
              </a:ext>
            </a:extLst>
          </p:cNvPr>
          <p:cNvSpPr/>
          <p:nvPr/>
        </p:nvSpPr>
        <p:spPr>
          <a:xfrm>
            <a:off x="631847" y="1462030"/>
            <a:ext cx="2483885" cy="523220"/>
          </a:xfrm>
          <a:prstGeom prst="rect">
            <a:avLst/>
          </a:prstGeom>
        </p:spPr>
        <p:txBody>
          <a:bodyPr wrap="square">
            <a:spAutoFit/>
          </a:bodyPr>
          <a:lstStyle/>
          <a:p>
            <a:r>
              <a:rPr lang="en" sz="2800" b="1" dirty="0">
                <a:latin typeface="Avenir Book" panose="02000503020000020003" pitchFamily="2" charset="0"/>
                <a:ea typeface="Muli"/>
                <a:cs typeface="Muli"/>
                <a:sym typeface="Muli"/>
              </a:rPr>
              <a:t>Image Labeler</a:t>
            </a:r>
            <a:endParaRPr lang="en-US" sz="2400" b="1" dirty="0"/>
          </a:p>
        </p:txBody>
      </p:sp>
      <p:sp>
        <p:nvSpPr>
          <p:cNvPr id="11" name="Google Shape;125;p22">
            <a:extLst>
              <a:ext uri="{FF2B5EF4-FFF2-40B4-BE49-F238E27FC236}">
                <a16:creationId xmlns:a16="http://schemas.microsoft.com/office/drawing/2014/main" id="{9B000F74-A13D-CA42-B1AB-6204EC3FDB35}"/>
              </a:ext>
            </a:extLst>
          </p:cNvPr>
          <p:cNvSpPr txBox="1"/>
          <p:nvPr/>
        </p:nvSpPr>
        <p:spPr>
          <a:xfrm>
            <a:off x="5403446" y="1985250"/>
            <a:ext cx="4894984" cy="1771500"/>
          </a:xfrm>
          <a:prstGeom prst="rect">
            <a:avLst/>
          </a:prstGeom>
          <a:noFill/>
          <a:ln>
            <a:noFill/>
          </a:ln>
        </p:spPr>
        <p:txBody>
          <a:bodyPr spcFirstLastPara="1" wrap="square" lIns="91425" tIns="91425" rIns="91425" bIns="91425" anchor="t" anchorCtr="0">
            <a:noAutofit/>
          </a:bodyPr>
          <a:lstStyle/>
          <a:p>
            <a:pPr>
              <a:lnSpc>
                <a:spcPct val="115000"/>
              </a:lnSpc>
            </a:pPr>
            <a:r>
              <a:rPr lang="en" sz="1400" dirty="0">
                <a:latin typeface="Avenir Book" panose="02000503020000020003" pitchFamily="2" charset="0"/>
              </a:rPr>
              <a:t>Scalable image labeling tool for Earth science events</a:t>
            </a:r>
            <a:endParaRPr sz="1400" dirty="0">
              <a:latin typeface="Avenir Book" panose="02000503020000020003" pitchFamily="2" charset="0"/>
            </a:endParaRPr>
          </a:p>
          <a:p>
            <a:pPr>
              <a:lnSpc>
                <a:spcPct val="150000"/>
              </a:lnSpc>
              <a:buClr>
                <a:schemeClr val="dk1"/>
              </a:buClr>
              <a:buSzPts val="1100"/>
            </a:pPr>
            <a:endParaRPr sz="1400" dirty="0">
              <a:latin typeface="Avenir Book" panose="02000503020000020003" pitchFamily="2" charset="0"/>
            </a:endParaRPr>
          </a:p>
          <a:p>
            <a:pPr>
              <a:lnSpc>
                <a:spcPct val="115000"/>
              </a:lnSpc>
              <a:buClr>
                <a:schemeClr val="dk1"/>
              </a:buClr>
              <a:buSzPts val="1100"/>
            </a:pPr>
            <a:r>
              <a:rPr lang="en" sz="1800" b="1" dirty="0">
                <a:latin typeface="Avenir Book" panose="02000503020000020003" pitchFamily="2" charset="0"/>
              </a:rPr>
              <a:t>Approach</a:t>
            </a:r>
            <a:r>
              <a:rPr lang="en" sz="1600" dirty="0">
                <a:latin typeface="Avenir Book" panose="02000503020000020003" pitchFamily="2" charset="0"/>
              </a:rPr>
              <a:t>:</a:t>
            </a:r>
            <a:endParaRPr sz="1600" dirty="0">
              <a:latin typeface="Avenir Book" panose="02000503020000020003" pitchFamily="2" charset="0"/>
            </a:endParaRPr>
          </a:p>
          <a:p>
            <a:pPr marL="457200" indent="-298450">
              <a:lnSpc>
                <a:spcPct val="115000"/>
              </a:lnSpc>
              <a:buClr>
                <a:srgbClr val="C6DAEC"/>
              </a:buClr>
              <a:buSzPts val="1100"/>
              <a:buChar char="●"/>
            </a:pPr>
            <a:r>
              <a:rPr lang="en" sz="1400" dirty="0">
                <a:latin typeface="Avenir Book" panose="02000503020000020003" pitchFamily="2" charset="0"/>
              </a:rPr>
              <a:t>Build a multi-user image labeler</a:t>
            </a:r>
            <a:endParaRPr sz="1400" dirty="0">
              <a:latin typeface="Avenir Book" panose="02000503020000020003" pitchFamily="2" charset="0"/>
            </a:endParaRPr>
          </a:p>
          <a:p>
            <a:pPr marL="457200" indent="-298450">
              <a:lnSpc>
                <a:spcPct val="115000"/>
              </a:lnSpc>
              <a:buClr>
                <a:srgbClr val="C6DAEC"/>
              </a:buClr>
              <a:buSzPts val="1100"/>
              <a:buChar char="●"/>
            </a:pPr>
            <a:r>
              <a:rPr lang="en" sz="1400" dirty="0">
                <a:latin typeface="Avenir Book" panose="02000503020000020003" pitchFamily="2" charset="0"/>
              </a:rPr>
              <a:t>Integrate directly with GIBS</a:t>
            </a:r>
            <a:endParaRPr sz="1400" dirty="0">
              <a:latin typeface="Avenir Book" panose="02000503020000020003" pitchFamily="2" charset="0"/>
            </a:endParaRPr>
          </a:p>
          <a:p>
            <a:pPr marL="457200" indent="-298450">
              <a:lnSpc>
                <a:spcPct val="115000"/>
              </a:lnSpc>
              <a:buClr>
                <a:srgbClr val="C6DAEC"/>
              </a:buClr>
              <a:buSzPts val="1100"/>
              <a:buChar char="●"/>
            </a:pPr>
            <a:r>
              <a:rPr lang="en" sz="1400" dirty="0">
                <a:latin typeface="Avenir Book" panose="02000503020000020003" pitchFamily="2" charset="0"/>
              </a:rPr>
              <a:t>Maintain a database of images for Earth science events</a:t>
            </a:r>
            <a:endParaRPr sz="1400" dirty="0">
              <a:latin typeface="Avenir Book" panose="02000503020000020003" pitchFamily="2" charset="0"/>
            </a:endParaRPr>
          </a:p>
          <a:p>
            <a:pPr marL="457200" indent="-298450">
              <a:lnSpc>
                <a:spcPct val="115000"/>
              </a:lnSpc>
              <a:buClr>
                <a:srgbClr val="C6DAEC"/>
              </a:buClr>
              <a:buSzPts val="1100"/>
              <a:buChar char="●"/>
            </a:pPr>
            <a:r>
              <a:rPr lang="en" sz="1400" dirty="0">
                <a:latin typeface="Avenir Book" panose="02000503020000020003" pitchFamily="2" charset="0"/>
              </a:rPr>
              <a:t>Output data in ML ready structure</a:t>
            </a:r>
            <a:endParaRPr sz="1400" dirty="0">
              <a:latin typeface="Avenir Book" panose="02000503020000020003" pitchFamily="2" charset="0"/>
            </a:endParaRPr>
          </a:p>
          <a:p>
            <a:pPr>
              <a:lnSpc>
                <a:spcPct val="115000"/>
              </a:lnSpc>
            </a:pPr>
            <a:endParaRPr sz="1400" dirty="0">
              <a:latin typeface="Avenir Book" panose="02000503020000020003" pitchFamily="2" charset="0"/>
            </a:endParaRPr>
          </a:p>
        </p:txBody>
      </p:sp>
    </p:spTree>
    <p:extLst>
      <p:ext uri="{BB962C8B-B14F-4D97-AF65-F5344CB8AC3E}">
        <p14:creationId xmlns:p14="http://schemas.microsoft.com/office/powerpoint/2010/main" val="3106830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7180" y="207647"/>
            <a:ext cx="11815219" cy="1323439"/>
          </a:xfrm>
          <a:prstGeom prst="rect">
            <a:avLst/>
          </a:prstGeom>
          <a:noFill/>
        </p:spPr>
        <p:txBody>
          <a:bodyPr wrap="square" rtlCol="0">
            <a:spAutoFit/>
          </a:bodyPr>
          <a:lstStyle/>
          <a:p>
            <a:r>
              <a:rPr lang="en-US" sz="4000" b="1" dirty="0">
                <a:solidFill>
                  <a:schemeClr val="accent1">
                    <a:lumMod val="75000"/>
                  </a:schemeClr>
                </a:solidFill>
                <a:latin typeface="Century Gothic" charset="0"/>
                <a:ea typeface="Century Gothic" charset="0"/>
                <a:cs typeface="Century Gothic" charset="0"/>
              </a:rPr>
              <a:t>Cloud-based scalable ML pipeline in production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79" y="5949244"/>
            <a:ext cx="926574" cy="769056"/>
          </a:xfrm>
          <a:prstGeom prst="rect">
            <a:avLst/>
          </a:prstGeom>
        </p:spPr>
      </p:pic>
      <p:pic>
        <p:nvPicPr>
          <p:cNvPr id="6" name="Picture 5">
            <a:extLst>
              <a:ext uri="{FF2B5EF4-FFF2-40B4-BE49-F238E27FC236}">
                <a16:creationId xmlns:a16="http://schemas.microsoft.com/office/drawing/2014/main" id="{C690DC14-33B1-A540-9133-D9848F9D5523}"/>
              </a:ext>
            </a:extLst>
          </p:cNvPr>
          <p:cNvPicPr>
            <a:picLocks noChangeAspect="1"/>
          </p:cNvPicPr>
          <p:nvPr/>
        </p:nvPicPr>
        <p:blipFill>
          <a:blip r:embed="rId3"/>
          <a:stretch>
            <a:fillRect/>
          </a:stretch>
        </p:blipFill>
        <p:spPr>
          <a:xfrm>
            <a:off x="10171382" y="5762994"/>
            <a:ext cx="2020618" cy="1064756"/>
          </a:xfrm>
          <a:prstGeom prst="rect">
            <a:avLst/>
          </a:prstGeom>
        </p:spPr>
      </p:pic>
      <p:pic>
        <p:nvPicPr>
          <p:cNvPr id="7" name="image5.png" descr="A close up of a map&#10;&#10;Description automatically generated">
            <a:extLst>
              <a:ext uri="{FF2B5EF4-FFF2-40B4-BE49-F238E27FC236}">
                <a16:creationId xmlns:a16="http://schemas.microsoft.com/office/drawing/2014/main" id="{B1FBE6C5-D2FD-5F41-9135-DC48F6636E18}"/>
              </a:ext>
            </a:extLst>
          </p:cNvPr>
          <p:cNvPicPr/>
          <p:nvPr/>
        </p:nvPicPr>
        <p:blipFill>
          <a:blip r:embed="rId4"/>
          <a:srcRect/>
          <a:stretch>
            <a:fillRect/>
          </a:stretch>
        </p:blipFill>
        <p:spPr>
          <a:xfrm>
            <a:off x="2788921" y="1977389"/>
            <a:ext cx="6137910" cy="3458445"/>
          </a:xfrm>
          <a:prstGeom prst="rect">
            <a:avLst/>
          </a:prstGeom>
          <a:ln/>
        </p:spPr>
      </p:pic>
    </p:spTree>
    <p:extLst>
      <p:ext uri="{BB962C8B-B14F-4D97-AF65-F5344CB8AC3E}">
        <p14:creationId xmlns:p14="http://schemas.microsoft.com/office/powerpoint/2010/main" val="2034155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8000" y="146756"/>
            <a:ext cx="11446933" cy="707886"/>
          </a:xfrm>
          <a:prstGeom prst="rect">
            <a:avLst/>
          </a:prstGeom>
          <a:noFill/>
        </p:spPr>
        <p:txBody>
          <a:bodyPr wrap="square" rtlCol="0">
            <a:spAutoFit/>
          </a:bodyPr>
          <a:lstStyle/>
          <a:p>
            <a:r>
              <a:rPr lang="en-US" sz="4000" b="1" dirty="0">
                <a:solidFill>
                  <a:schemeClr val="accent1">
                    <a:lumMod val="75000"/>
                  </a:schemeClr>
                </a:solidFill>
                <a:latin typeface="Century Gothic" charset="0"/>
                <a:ea typeface="Century Gothic" charset="0"/>
                <a:cs typeface="Century Gothic" charset="0"/>
              </a:rPr>
              <a:t>Visual Exploration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79" y="5949244"/>
            <a:ext cx="926574" cy="769056"/>
          </a:xfrm>
          <a:prstGeom prst="rect">
            <a:avLst/>
          </a:prstGeom>
        </p:spPr>
      </p:pic>
      <p:pic>
        <p:nvPicPr>
          <p:cNvPr id="6" name="Picture 5">
            <a:extLst>
              <a:ext uri="{FF2B5EF4-FFF2-40B4-BE49-F238E27FC236}">
                <a16:creationId xmlns:a16="http://schemas.microsoft.com/office/drawing/2014/main" id="{C690DC14-33B1-A540-9133-D9848F9D5523}"/>
              </a:ext>
            </a:extLst>
          </p:cNvPr>
          <p:cNvPicPr>
            <a:picLocks noChangeAspect="1"/>
          </p:cNvPicPr>
          <p:nvPr/>
        </p:nvPicPr>
        <p:blipFill>
          <a:blip r:embed="rId3"/>
          <a:stretch>
            <a:fillRect/>
          </a:stretch>
        </p:blipFill>
        <p:spPr>
          <a:xfrm>
            <a:off x="10171382" y="5762994"/>
            <a:ext cx="2020618" cy="1064756"/>
          </a:xfrm>
          <a:prstGeom prst="rect">
            <a:avLst/>
          </a:prstGeom>
        </p:spPr>
      </p:pic>
      <p:pic>
        <p:nvPicPr>
          <p:cNvPr id="7" name="Picture 6" descr="infovis-1.jpg">
            <a:extLst>
              <a:ext uri="{FF2B5EF4-FFF2-40B4-BE49-F238E27FC236}">
                <a16:creationId xmlns:a16="http://schemas.microsoft.com/office/drawing/2014/main" id="{5FE583A8-AF2C-EB49-9188-AA86F7CC8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5037" y="1199584"/>
            <a:ext cx="3745759" cy="4649608"/>
          </a:xfrm>
          <a:prstGeom prst="rect">
            <a:avLst/>
          </a:prstGeom>
        </p:spPr>
      </p:pic>
      <p:sp>
        <p:nvSpPr>
          <p:cNvPr id="8" name="TextBox 7">
            <a:extLst>
              <a:ext uri="{FF2B5EF4-FFF2-40B4-BE49-F238E27FC236}">
                <a16:creationId xmlns:a16="http://schemas.microsoft.com/office/drawing/2014/main" id="{0B390F58-2052-864A-9A39-8070FDDA5538}"/>
              </a:ext>
            </a:extLst>
          </p:cNvPr>
          <p:cNvSpPr txBox="1"/>
          <p:nvPr/>
        </p:nvSpPr>
        <p:spPr>
          <a:xfrm>
            <a:off x="7440755" y="4293018"/>
            <a:ext cx="1750668" cy="1323439"/>
          </a:xfrm>
          <a:prstGeom prst="rect">
            <a:avLst/>
          </a:prstGeom>
          <a:noFill/>
        </p:spPr>
        <p:txBody>
          <a:bodyPr wrap="square" rtlCol="0">
            <a:spAutoFit/>
          </a:bodyPr>
          <a:lstStyle/>
          <a:p>
            <a:r>
              <a:rPr lang="en-US" sz="2000" b="1" dirty="0">
                <a:solidFill>
                  <a:srgbClr val="0070C0"/>
                </a:solidFill>
              </a:rPr>
              <a:t>Dynamic Information Visualization</a:t>
            </a:r>
          </a:p>
          <a:p>
            <a:r>
              <a:rPr lang="en-US" sz="2000" b="1" dirty="0">
                <a:solidFill>
                  <a:srgbClr val="0070C0"/>
                </a:solidFill>
              </a:rPr>
              <a:t>Tasks</a:t>
            </a:r>
          </a:p>
        </p:txBody>
      </p:sp>
    </p:spTree>
    <p:extLst>
      <p:ext uri="{BB962C8B-B14F-4D97-AF65-F5344CB8AC3E}">
        <p14:creationId xmlns:p14="http://schemas.microsoft.com/office/powerpoint/2010/main" val="824144311"/>
      </p:ext>
    </p:extLst>
  </p:cSld>
  <p:clrMapOvr>
    <a:masterClrMapping/>
  </p:clrMapOvr>
</p:sld>
</file>

<file path=ppt/theme/theme1.xml><?xml version="1.0" encoding="utf-8"?>
<a:theme xmlns:a="http://schemas.openxmlformats.org/drawingml/2006/main" name="dsig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dern 04">
      <a:majorFont>
        <a:latin typeface="Century Gothic"/>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sig1" id="{C79AEA97-971D-8B47-B78C-DC62CDF1801E}" vid="{F8013F43-F271-014C-B4F9-D76DA37385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dsig2</Template>
  <TotalTime>38375</TotalTime>
  <Words>590</Words>
  <Application>Microsoft Macintosh PowerPoint</Application>
  <PresentationFormat>Widescreen</PresentationFormat>
  <Paragraphs>73</Paragraphs>
  <Slides>14</Slides>
  <Notes>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Avenir Book</vt:lpstr>
      <vt:lpstr>Calibri</vt:lpstr>
      <vt:lpstr>Calibri Light</vt:lpstr>
      <vt:lpstr>Century Gothic</vt:lpstr>
      <vt:lpstr>dsig2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CWB</dc:title>
  <dc:subject/>
  <dc:creator>Manil</dc:creator>
  <cp:keywords/>
  <dc:description/>
  <cp:lastModifiedBy>Maskey, Manil (MSFC-ST11)</cp:lastModifiedBy>
  <cp:revision>1169</cp:revision>
  <cp:lastPrinted>2018-02-20T14:21:47Z</cp:lastPrinted>
  <dcterms:created xsi:type="dcterms:W3CDTF">2014-07-01T01:44:00Z</dcterms:created>
  <dcterms:modified xsi:type="dcterms:W3CDTF">2020-04-23T11:56:49Z</dcterms:modified>
  <cp:category/>
</cp:coreProperties>
</file>