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6" r:id="rId3"/>
    <p:sldId id="278" r:id="rId4"/>
    <p:sldId id="291" r:id="rId5"/>
    <p:sldId id="280" r:id="rId6"/>
    <p:sldId id="281" r:id="rId7"/>
    <p:sldId id="282" r:id="rId8"/>
    <p:sldId id="283" r:id="rId9"/>
    <p:sldId id="28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6" autoAdjust="0"/>
    <p:restoredTop sz="96636" autoAdjust="0"/>
  </p:normalViewPr>
  <p:slideViewPr>
    <p:cSldViewPr snapToGrid="0" snapToObjects="1">
      <p:cViewPr>
        <p:scale>
          <a:sx n="90" d="100"/>
          <a:sy n="90" d="100"/>
        </p:scale>
        <p:origin x="-2352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05/05/20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63EB6-D33B-6647-B344-D48501D9B48E}" type="datetimeFigureOut">
              <a:rPr lang="en-US" smtClean="0"/>
              <a:t>05/05/20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6CE9F-B06C-5A48-A09A-D75CB2B1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0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479E-203D-4DF0-A0AD-25436BBFE41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4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479E-203D-4DF0-A0AD-25436BBFE41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22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479E-203D-4DF0-A0AD-25436BBFE41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8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D479E-203D-4DF0-A0AD-25436BBFE41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974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822995"/>
            <a:ext cx="7265534" cy="2972717"/>
          </a:xfrm>
        </p:spPr>
        <p:txBody>
          <a:bodyPr>
            <a:noAutofit/>
          </a:bodyPr>
          <a:lstStyle>
            <a:lvl1pPr algn="l">
              <a:defRPr sz="78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4271063"/>
            <a:ext cx="7067378" cy="13677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6218336"/>
            <a:ext cx="1104294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6420935"/>
            <a:ext cx="2316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55821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05/05/20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1685F3-0E43-409D-BF08-1E82861FE871}" type="datetimeFigureOut">
              <a:rPr lang="nl-NL" smtClean="0"/>
              <a:t>05/05/20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954F7ED-0744-458D-8D77-28A3E3192DD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7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74638"/>
            <a:ext cx="7106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600200"/>
            <a:ext cx="7106464" cy="46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28"/>
          <p:cNvSpPr>
            <a:spLocks noChangeArrowheads="1"/>
          </p:cNvSpPr>
          <p:nvPr userDrawn="1"/>
        </p:nvSpPr>
        <p:spPr bwMode="auto">
          <a:xfrm>
            <a:off x="-1" y="13"/>
            <a:ext cx="1576384" cy="68579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 dirty="0">
              <a:latin typeface="Tahoma" pitchFamily="34" charset="0"/>
            </a:endParaRP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" y="6108245"/>
            <a:ext cx="1368883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6420935"/>
            <a:ext cx="2316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3583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Afbeelding 2" descr="TUDelft_LogoZWART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6218336"/>
            <a:ext cx="1104294" cy="430675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6420935"/>
            <a:ext cx="2316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9.gif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g"/><Relationship Id="rId12" Type="http://schemas.openxmlformats.org/officeDocument/2006/relationships/image" Target="../media/image22.jpg"/><Relationship Id="rId13" Type="http://schemas.openxmlformats.org/officeDocument/2006/relationships/image" Target="../media/image23.jpg"/><Relationship Id="rId14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gif"/><Relationship Id="rId4" Type="http://schemas.openxmlformats.org/officeDocument/2006/relationships/image" Target="../media/image14.gif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9" Type="http://schemas.openxmlformats.org/officeDocument/2006/relationships/image" Target="../media/image19.jpg"/><Relationship Id="rId10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gif"/><Relationship Id="rId12" Type="http://schemas.openxmlformats.org/officeDocument/2006/relationships/image" Target="../media/image40.gif"/><Relationship Id="rId13" Type="http://schemas.openxmlformats.org/officeDocument/2006/relationships/image" Target="../media/image41.jpg"/><Relationship Id="rId14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Relationship Id="rId10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Relationship Id="rId9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7064" y="263676"/>
            <a:ext cx="7505943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00B0F0"/>
                </a:solidFill>
              </a:rPr>
              <a:t>Turbidity current signature on consecutive turbidity </a:t>
            </a:r>
            <a:r>
              <a:rPr lang="en-GB" sz="3600" b="1" dirty="0" smtClean="0">
                <a:solidFill>
                  <a:srgbClr val="00B0F0"/>
                </a:solidFill>
              </a:rPr>
              <a:t>current modelling</a:t>
            </a:r>
            <a:endParaRPr lang="en-GB" sz="3600" b="1" dirty="0">
              <a:solidFill>
                <a:srgbClr val="00B0F0"/>
              </a:solidFill>
            </a:endParaRPr>
          </a:p>
          <a:p>
            <a:pPr algn="r"/>
            <a:endParaRPr lang="en-US" sz="3600" b="1" dirty="0">
              <a:solidFill>
                <a:srgbClr val="00B0F0"/>
              </a:solidFill>
            </a:endParaRPr>
          </a:p>
          <a:p>
            <a:pPr algn="r"/>
            <a:r>
              <a:rPr lang="nl-NL" sz="2100" b="1" dirty="0">
                <a:solidFill>
                  <a:srgbClr val="00B0F0"/>
                </a:solidFill>
              </a:rPr>
              <a:t>Azpiroz-</a:t>
            </a:r>
            <a:r>
              <a:rPr lang="nl-NL" sz="2100" b="1" dirty="0" err="1" smtClean="0">
                <a:solidFill>
                  <a:srgbClr val="00B0F0"/>
                </a:solidFill>
              </a:rPr>
              <a:t>Zabala</a:t>
            </a:r>
            <a:r>
              <a:rPr lang="nl-NL" sz="2100" b="1" dirty="0" smtClean="0">
                <a:solidFill>
                  <a:srgbClr val="00B0F0"/>
                </a:solidFill>
              </a:rPr>
              <a:t>, </a:t>
            </a:r>
            <a:r>
              <a:rPr lang="nl-NL" sz="2100" b="1" dirty="0">
                <a:solidFill>
                  <a:srgbClr val="00B0F0"/>
                </a:solidFill>
              </a:rPr>
              <a:t>M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1*</a:t>
            </a:r>
            <a:r>
              <a:rPr lang="nl-NL" sz="2100" b="1" dirty="0">
                <a:solidFill>
                  <a:srgbClr val="00B0F0"/>
                </a:solidFill>
              </a:rPr>
              <a:t>, Storms, J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1</a:t>
            </a:r>
            <a:r>
              <a:rPr lang="nl-NL" sz="2100" b="1" dirty="0" smtClean="0">
                <a:solidFill>
                  <a:srgbClr val="00B0F0"/>
                </a:solidFill>
              </a:rPr>
              <a:t>, </a:t>
            </a:r>
            <a:r>
              <a:rPr lang="nl-NL" sz="2100" b="1" dirty="0" err="1" smtClean="0">
                <a:solidFill>
                  <a:srgbClr val="00B0F0"/>
                </a:solidFill>
              </a:rPr>
              <a:t>Eggenhuisen</a:t>
            </a:r>
            <a:r>
              <a:rPr lang="nl-NL" sz="2100" b="1" dirty="0">
                <a:solidFill>
                  <a:srgbClr val="00B0F0"/>
                </a:solidFill>
              </a:rPr>
              <a:t>, J.T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</a:t>
            </a:r>
            <a:r>
              <a:rPr lang="nl-NL" sz="2100" b="1" baseline="30000" dirty="0" smtClean="0">
                <a:solidFill>
                  <a:srgbClr val="00B0F0"/>
                </a:solidFill>
              </a:rPr>
              <a:t>2</a:t>
            </a:r>
            <a:r>
              <a:rPr lang="nl-NL" sz="2100" b="1" dirty="0" smtClean="0">
                <a:solidFill>
                  <a:srgbClr val="00B0F0"/>
                </a:solidFill>
              </a:rPr>
              <a:t>, </a:t>
            </a:r>
            <a:r>
              <a:rPr lang="nl-NL" sz="2100" b="1" dirty="0">
                <a:solidFill>
                  <a:srgbClr val="00B0F0"/>
                </a:solidFill>
              </a:rPr>
              <a:t>van der Vegt, </a:t>
            </a:r>
            <a:r>
              <a:rPr lang="nl-NL" sz="2100" b="1" dirty="0" smtClean="0">
                <a:solidFill>
                  <a:srgbClr val="00B0F0"/>
                </a:solidFill>
              </a:rPr>
              <a:t>H.</a:t>
            </a:r>
            <a:r>
              <a:rPr lang="nl-NL" sz="2100" b="1" baseline="30000" dirty="0">
                <a:solidFill>
                  <a:srgbClr val="00B0F0"/>
                </a:solidFill>
              </a:rPr>
              <a:t> </a:t>
            </a:r>
            <a:r>
              <a:rPr lang="nl-NL" sz="2100" b="1" baseline="30000" dirty="0" smtClean="0">
                <a:solidFill>
                  <a:srgbClr val="00B0F0"/>
                </a:solidFill>
              </a:rPr>
              <a:t>3</a:t>
            </a:r>
            <a:r>
              <a:rPr lang="nl-NL" sz="2100" b="1" dirty="0" smtClean="0">
                <a:solidFill>
                  <a:srgbClr val="00B0F0"/>
                </a:solidFill>
              </a:rPr>
              <a:t>, </a:t>
            </a:r>
            <a:r>
              <a:rPr lang="nl-NL" sz="2100" b="1" dirty="0">
                <a:solidFill>
                  <a:srgbClr val="00B0F0"/>
                </a:solidFill>
              </a:rPr>
              <a:t>Jagers, B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3</a:t>
            </a:r>
            <a:r>
              <a:rPr lang="nl-NL" sz="2100" b="1" dirty="0" smtClean="0">
                <a:solidFill>
                  <a:srgbClr val="00B0F0"/>
                </a:solidFill>
              </a:rPr>
              <a:t>, </a:t>
            </a:r>
            <a:r>
              <a:rPr lang="nl-NL" sz="2100" b="1" dirty="0">
                <a:solidFill>
                  <a:srgbClr val="00B0F0"/>
                </a:solidFill>
              </a:rPr>
              <a:t>Walstra, D.J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3</a:t>
            </a:r>
            <a:r>
              <a:rPr lang="nl-NL" sz="2100" b="1" dirty="0" smtClean="0">
                <a:solidFill>
                  <a:srgbClr val="00B0F0"/>
                </a:solidFill>
              </a:rPr>
              <a:t>, </a:t>
            </a:r>
            <a:r>
              <a:rPr lang="nl-NL" sz="2100" b="1" dirty="0" err="1">
                <a:solidFill>
                  <a:srgbClr val="00B0F0"/>
                </a:solidFill>
              </a:rPr>
              <a:t>Obradors-Latre</a:t>
            </a:r>
            <a:r>
              <a:rPr lang="nl-NL" sz="2100" b="1" dirty="0">
                <a:solidFill>
                  <a:srgbClr val="00B0F0"/>
                </a:solidFill>
              </a:rPr>
              <a:t>, A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</a:t>
            </a:r>
            <a:r>
              <a:rPr lang="nl-NL" sz="2100" b="1" baseline="30000" dirty="0" smtClean="0">
                <a:solidFill>
                  <a:srgbClr val="00B0F0"/>
                </a:solidFill>
              </a:rPr>
              <a:t>4</a:t>
            </a:r>
            <a:r>
              <a:rPr lang="nl-NL" sz="2100" b="1" dirty="0" smtClean="0">
                <a:solidFill>
                  <a:srgbClr val="00B0F0"/>
                </a:solidFill>
              </a:rPr>
              <a:t> </a:t>
            </a:r>
            <a:r>
              <a:rPr lang="nl-NL" sz="2100" b="1" dirty="0" err="1">
                <a:solidFill>
                  <a:srgbClr val="00B0F0"/>
                </a:solidFill>
              </a:rPr>
              <a:t>and</a:t>
            </a:r>
            <a:r>
              <a:rPr lang="nl-NL" sz="2100" b="1" dirty="0">
                <a:solidFill>
                  <a:srgbClr val="00B0F0"/>
                </a:solidFill>
              </a:rPr>
              <a:t> </a:t>
            </a:r>
            <a:r>
              <a:rPr lang="nl-NL" sz="2100" b="1" dirty="0" err="1">
                <a:solidFill>
                  <a:srgbClr val="00B0F0"/>
                </a:solidFill>
              </a:rPr>
              <a:t>Pontén</a:t>
            </a:r>
            <a:r>
              <a:rPr lang="nl-NL" sz="2100" b="1" dirty="0">
                <a:solidFill>
                  <a:srgbClr val="00B0F0"/>
                </a:solidFill>
              </a:rPr>
              <a:t>, A</a:t>
            </a:r>
            <a:r>
              <a:rPr lang="nl-NL" sz="2100" b="1" dirty="0" smtClean="0">
                <a:solidFill>
                  <a:srgbClr val="00B0F0"/>
                </a:solidFill>
              </a:rPr>
              <a:t>.</a:t>
            </a:r>
            <a:r>
              <a:rPr lang="nl-NL" sz="2100" b="1" baseline="30000" dirty="0">
                <a:solidFill>
                  <a:srgbClr val="00B0F0"/>
                </a:solidFill>
              </a:rPr>
              <a:t> 4</a:t>
            </a:r>
            <a:endParaRPr lang="nl-NL" sz="2100" b="1" baseline="30000" dirty="0" smtClean="0">
              <a:solidFill>
                <a:srgbClr val="00B0F0"/>
              </a:solidFill>
            </a:endParaRPr>
          </a:p>
          <a:p>
            <a:endParaRPr lang="en-GB" sz="2400" b="1" baseline="30000" dirty="0" smtClean="0">
              <a:solidFill>
                <a:srgbClr val="00B0F0"/>
              </a:solidFill>
            </a:endParaRPr>
          </a:p>
          <a:p>
            <a:endParaRPr lang="en-GB" sz="2400" b="1" baseline="30000" dirty="0">
              <a:solidFill>
                <a:srgbClr val="00B0F0"/>
              </a:solidFill>
            </a:endParaRPr>
          </a:p>
          <a:p>
            <a:pPr algn="r"/>
            <a:r>
              <a:rPr lang="en-GB" sz="1600" b="1" dirty="0">
                <a:solidFill>
                  <a:srgbClr val="00B0F0"/>
                </a:solidFill>
              </a:rPr>
              <a:t>*</a:t>
            </a:r>
            <a:r>
              <a:rPr lang="en-GB" sz="1600" b="1" u="sng" dirty="0">
                <a:solidFill>
                  <a:srgbClr val="00B0F0"/>
                </a:solidFill>
              </a:rPr>
              <a:t>m.azpirozzabala@tudelft.nl</a:t>
            </a:r>
          </a:p>
          <a:p>
            <a:pPr algn="r"/>
            <a:endParaRPr lang="en-US" sz="2400" b="1" dirty="0">
              <a:solidFill>
                <a:srgbClr val="00B0F0"/>
              </a:solidFill>
            </a:endParaRPr>
          </a:p>
          <a:p>
            <a:pPr algn="r"/>
            <a:endParaRPr lang="en-US" b="1" dirty="0" smtClean="0"/>
          </a:p>
          <a:p>
            <a:pPr algn="r"/>
            <a:endParaRPr lang="en-US" b="1" dirty="0"/>
          </a:p>
          <a:p>
            <a:pPr algn="r"/>
            <a:endParaRPr lang="en-US" b="1" dirty="0" smtClean="0"/>
          </a:p>
          <a:p>
            <a:pPr algn="r"/>
            <a:endParaRPr lang="en-US" b="1" dirty="0"/>
          </a:p>
        </p:txBody>
      </p:sp>
      <p:pic>
        <p:nvPicPr>
          <p:cNvPr id="5" name="Picture 12" descr="Resultado de imagen de tu delft log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73" y="3614620"/>
            <a:ext cx="1775878" cy="6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Resultado de imagen de deltares transparent log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41" y="5434323"/>
            <a:ext cx="1323975" cy="8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de utrecht university logo transparen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51" b="34516"/>
          <a:stretch/>
        </p:blipFill>
        <p:spPr bwMode="auto">
          <a:xfrm>
            <a:off x="2063428" y="4447958"/>
            <a:ext cx="2527061" cy="81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n de equinor logo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73" y="6025675"/>
            <a:ext cx="1601756" cy="63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191" t="20442" b="25813"/>
          <a:stretch/>
        </p:blipFill>
        <p:spPr>
          <a:xfrm>
            <a:off x="6208812" y="5265039"/>
            <a:ext cx="2935188" cy="12221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597" y="6025677"/>
            <a:ext cx="1336271" cy="733583"/>
          </a:xfrm>
          <a:prstGeom prst="rect">
            <a:avLst/>
          </a:prstGeom>
          <a:solidFill>
            <a:srgbClr val="00A6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47411" y="4015068"/>
            <a:ext cx="6671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baseline="30000" dirty="0" smtClean="0"/>
              <a:t>1</a:t>
            </a:r>
          </a:p>
          <a:p>
            <a:endParaRPr lang="nl-NL" b="1" baseline="30000" dirty="0"/>
          </a:p>
          <a:p>
            <a:endParaRPr lang="nl-NL" b="1" baseline="30000" dirty="0" smtClean="0"/>
          </a:p>
          <a:p>
            <a:endParaRPr lang="nl-NL" b="1" baseline="30000" dirty="0"/>
          </a:p>
          <a:p>
            <a:r>
              <a:rPr lang="nl-NL" b="1" baseline="30000" dirty="0" smtClean="0"/>
              <a:t>2</a:t>
            </a:r>
          </a:p>
          <a:p>
            <a:endParaRPr lang="nl-NL" b="1" baseline="30000" dirty="0" smtClean="0"/>
          </a:p>
          <a:p>
            <a:endParaRPr lang="nl-NL" b="1" baseline="30000" dirty="0"/>
          </a:p>
          <a:p>
            <a:endParaRPr lang="nl-NL" b="1" baseline="30000" dirty="0"/>
          </a:p>
          <a:p>
            <a:r>
              <a:rPr lang="nl-NL" b="1" baseline="30000" dirty="0" smtClean="0"/>
              <a:t>3</a:t>
            </a:r>
          </a:p>
          <a:p>
            <a:endParaRPr lang="nl-NL" b="1" baseline="30000" dirty="0"/>
          </a:p>
          <a:p>
            <a:endParaRPr lang="nl-NL" b="1" baseline="30000" dirty="0" smtClean="0"/>
          </a:p>
          <a:p>
            <a:endParaRPr lang="nl-NL" b="1" baseline="30000" dirty="0"/>
          </a:p>
          <a:p>
            <a:endParaRPr lang="nl-NL" b="1" baseline="30000" dirty="0"/>
          </a:p>
          <a:p>
            <a:r>
              <a:rPr lang="nl-NL" b="1" baseline="30000" dirty="0" smtClean="0"/>
              <a:t>4</a:t>
            </a:r>
            <a:endParaRPr lang="en-US" dirty="0"/>
          </a:p>
        </p:txBody>
      </p:sp>
      <p:pic>
        <p:nvPicPr>
          <p:cNvPr id="3" name="Picture 2" descr="MO_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" y="6287787"/>
            <a:ext cx="1347064" cy="4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4766" y="263676"/>
            <a:ext cx="6068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Multiple flows</a:t>
            </a:r>
          </a:p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Simulation in Delft3D</a:t>
            </a:r>
            <a:endParaRPr lang="en-US" dirty="0" smtClean="0">
              <a:solidFill>
                <a:srgbClr val="00B0F0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52833" y="3009982"/>
            <a:ext cx="4030559" cy="3626555"/>
            <a:chOff x="3436112" y="2257778"/>
            <a:chExt cx="4030559" cy="36265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174" y="2626836"/>
              <a:ext cx="3854497" cy="2890873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561667" y="2257778"/>
              <a:ext cx="905004" cy="3626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3436112" y="2511777"/>
              <a:ext cx="3667427" cy="3230991"/>
              <a:chOff x="3436112" y="2511777"/>
              <a:chExt cx="3667427" cy="3230991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468510" y="2615330"/>
                <a:ext cx="581379" cy="2902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838188" y="2511777"/>
                <a:ext cx="2892812" cy="3233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866410" y="5206042"/>
                <a:ext cx="2892812" cy="3233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903137" y="5119549"/>
                <a:ext cx="341488" cy="366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184425" y="5105438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422610" y="5102881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766898" y="4885949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671714" y="3782460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30</a:t>
                </a:r>
                <a:endParaRPr lang="en-US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668121" y="2719174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60</a:t>
                </a:r>
                <a:endParaRPr lang="en-US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662317" y="5373436"/>
                <a:ext cx="16425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Width [km]</a:t>
                </a:r>
                <a:endParaRPr lang="en-US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16200000">
                <a:off x="2927380" y="3782508"/>
                <a:ext cx="13867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Length [km]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195719" y="4749220"/>
                <a:ext cx="19078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Confining channel</a:t>
                </a:r>
                <a:endParaRPr lang="en-US" sz="14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195719" y="3770746"/>
                <a:ext cx="19078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Confining channel</a:t>
                </a:r>
                <a:endParaRPr lang="en-US" sz="1400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899388" y="4242624"/>
                <a:ext cx="8438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Basin</a:t>
                </a:r>
                <a:endParaRPr lang="en-US" sz="1400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909263" y="3055070"/>
                <a:ext cx="8438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Plain</a:t>
                </a:r>
                <a:endParaRPr lang="en-US" sz="1400" dirty="0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345917" y="0"/>
            <a:ext cx="4152809" cy="3423750"/>
            <a:chOff x="-314621" y="2460583"/>
            <a:chExt cx="4152809" cy="3423750"/>
          </a:xfrm>
        </p:grpSpPr>
        <p:grpSp>
          <p:nvGrpSpPr>
            <p:cNvPr id="52" name="Group 51"/>
            <p:cNvGrpSpPr/>
            <p:nvPr/>
          </p:nvGrpSpPr>
          <p:grpSpPr>
            <a:xfrm>
              <a:off x="-314621" y="2460583"/>
              <a:ext cx="4152809" cy="3423750"/>
              <a:chOff x="-314621" y="2460583"/>
              <a:chExt cx="4152809" cy="342375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13" y="2615330"/>
                <a:ext cx="3810375" cy="28577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0" y="2615330"/>
                <a:ext cx="491068" cy="3130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3090333" y="2460583"/>
                <a:ext cx="747855" cy="3423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21325" y="5169706"/>
                <a:ext cx="3147186" cy="5311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7814" y="2615330"/>
                <a:ext cx="3147186" cy="29155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64069" y="5122598"/>
                <a:ext cx="341488" cy="366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45357" y="5108487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30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883542" y="5105930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60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0276" y="4888998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800</a:t>
                </a:r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869" y="3785509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400</a:t>
                </a:r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7830" y="2722223"/>
                <a:ext cx="527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123249" y="5376485"/>
                <a:ext cx="16425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Length [km]</a:t>
                </a:r>
                <a:endParaRPr lang="en-US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200000">
                <a:off x="-759176" y="3849735"/>
                <a:ext cx="1258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Depth [m]</a:t>
                </a:r>
                <a:endParaRPr lang="en-US" dirty="0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705557" y="3119887"/>
              <a:ext cx="1907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Confining channel</a:t>
              </a:r>
              <a:endParaRPr lang="en-US" sz="1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87690" y="4151792"/>
              <a:ext cx="1487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Confining channel</a:t>
              </a:r>
              <a:endParaRPr lang="en-US" sz="14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119016" y="3770746"/>
              <a:ext cx="843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Basin</a:t>
              </a:r>
              <a:endParaRPr lang="en-US" sz="14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243675" y="4660572"/>
              <a:ext cx="843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Plain</a:t>
              </a:r>
              <a:endParaRPr lang="en-US" sz="14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725334" y="1213867"/>
            <a:ext cx="5127672" cy="535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u="sng" dirty="0" smtClean="0"/>
              <a:t>Simulation of 10 runs of 3D turbidity currents</a:t>
            </a:r>
          </a:p>
          <a:p>
            <a:pPr algn="r"/>
            <a:r>
              <a:rPr lang="en-GB" b="1" dirty="0"/>
              <a:t>T</a:t>
            </a:r>
            <a:r>
              <a:rPr lang="en-GB" b="1" dirty="0" smtClean="0"/>
              <a:t>wo </a:t>
            </a:r>
            <a:r>
              <a:rPr lang="en-GB" b="1" dirty="0"/>
              <a:t>groups </a:t>
            </a:r>
            <a:r>
              <a:rPr lang="en-GB" b="1" dirty="0" smtClean="0"/>
              <a:t>with same input parameters…</a:t>
            </a:r>
          </a:p>
          <a:p>
            <a:pPr marL="285750" indent="-285750" algn="r">
              <a:buFont typeface="Arial"/>
              <a:buChar char="•"/>
            </a:pPr>
            <a:r>
              <a:rPr lang="en-GB" sz="1600" dirty="0" smtClean="0"/>
              <a:t>Discharge: 2,200 </a:t>
            </a:r>
            <a:r>
              <a:rPr lang="en-GB" sz="1600" dirty="0"/>
              <a:t>m</a:t>
            </a:r>
            <a:r>
              <a:rPr lang="en-GB" sz="1600" baseline="30000" dirty="0"/>
              <a:t>3</a:t>
            </a:r>
            <a:r>
              <a:rPr lang="en-GB" sz="1600" dirty="0"/>
              <a:t>/s </a:t>
            </a:r>
            <a:endParaRPr lang="en-GB" sz="1600" dirty="0" smtClean="0"/>
          </a:p>
          <a:p>
            <a:pPr marL="285750" indent="-285750" algn="r">
              <a:buFont typeface="Arial"/>
              <a:buChar char="•"/>
            </a:pPr>
            <a:r>
              <a:rPr lang="en-GB" sz="1600" dirty="0" smtClean="0"/>
              <a:t>Initial thickness: ~15 m</a:t>
            </a:r>
          </a:p>
          <a:p>
            <a:pPr marL="285750" indent="-285750" algn="r">
              <a:buFont typeface="Arial"/>
              <a:buChar char="•"/>
            </a:pPr>
            <a:r>
              <a:rPr lang="en-GB" sz="1600" dirty="0" smtClean="0"/>
              <a:t>c</a:t>
            </a:r>
            <a:r>
              <a:rPr lang="en-GB" sz="1600" baseline="-25000" dirty="0" smtClean="0"/>
              <a:t>0</a:t>
            </a:r>
            <a:r>
              <a:rPr lang="en-GB" sz="1600" dirty="0" smtClean="0"/>
              <a:t> = 1.5%</a:t>
            </a:r>
          </a:p>
          <a:p>
            <a:pPr marL="285750" indent="-285750" algn="r">
              <a:buFont typeface="Arial"/>
              <a:buChar char="•"/>
            </a:pPr>
            <a:r>
              <a:rPr lang="en-GB" sz="1600" dirty="0"/>
              <a:t>Slope = 1.15°</a:t>
            </a:r>
          </a:p>
          <a:p>
            <a:pPr marL="285750" indent="-285750" algn="r">
              <a:buFont typeface="Arial"/>
              <a:buChar char="•"/>
            </a:pPr>
            <a:endParaRPr lang="en-GB" sz="1600" dirty="0" smtClean="0"/>
          </a:p>
          <a:p>
            <a:pPr algn="r"/>
            <a:endParaRPr lang="en-GB" b="1" dirty="0" smtClean="0"/>
          </a:p>
          <a:p>
            <a:pPr algn="r"/>
            <a:r>
              <a:rPr lang="en-GB" b="1" dirty="0" smtClean="0"/>
              <a:t>… except from </a:t>
            </a:r>
            <a:r>
              <a:rPr lang="en-GB" b="1" dirty="0"/>
              <a:t>grain </a:t>
            </a:r>
            <a:r>
              <a:rPr lang="en-GB" b="1" dirty="0" smtClean="0"/>
              <a:t>size</a:t>
            </a:r>
          </a:p>
          <a:p>
            <a:pPr algn="r"/>
            <a:r>
              <a:rPr lang="en-GB" b="1" dirty="0" smtClean="0"/>
              <a:t> (flow and seafloor):</a:t>
            </a:r>
            <a:endParaRPr lang="en-GB" b="1" dirty="0"/>
          </a:p>
          <a:p>
            <a:pPr marL="285750" indent="-285750" algn="r">
              <a:buFont typeface="Arial"/>
              <a:buChar char="•"/>
            </a:pPr>
            <a:r>
              <a:rPr lang="en-GB" sz="1600" b="1" dirty="0" smtClean="0"/>
              <a:t>Group 1</a:t>
            </a:r>
          </a:p>
          <a:p>
            <a:pPr algn="r"/>
            <a:r>
              <a:rPr lang="en-GB" sz="1400" dirty="0" smtClean="0"/>
              <a:t>50 </a:t>
            </a:r>
            <a:r>
              <a:rPr lang="en-GB" sz="1400" dirty="0"/>
              <a:t>% 150 µm + 50 % 25 </a:t>
            </a:r>
            <a:r>
              <a:rPr lang="en-GB" sz="1400" dirty="0" smtClean="0"/>
              <a:t>µm</a:t>
            </a:r>
          </a:p>
          <a:p>
            <a:pPr algn="r"/>
            <a:endParaRPr lang="en-GB" sz="1400" dirty="0"/>
          </a:p>
          <a:p>
            <a:pPr algn="r"/>
            <a:endParaRPr lang="en-GB" sz="1400" dirty="0" smtClean="0"/>
          </a:p>
          <a:p>
            <a:pPr marL="285750" indent="-285750" algn="r">
              <a:buFont typeface="Arial"/>
              <a:buChar char="•"/>
            </a:pPr>
            <a:r>
              <a:rPr lang="en-GB" sz="1600" b="1" dirty="0"/>
              <a:t>Group </a:t>
            </a:r>
            <a:r>
              <a:rPr lang="en-GB" sz="1600" b="1" dirty="0" smtClean="0"/>
              <a:t>2</a:t>
            </a:r>
            <a:endParaRPr lang="en-GB" sz="1600" b="1" dirty="0"/>
          </a:p>
          <a:p>
            <a:pPr algn="r"/>
            <a:r>
              <a:rPr lang="en-GB" sz="1400" dirty="0" smtClean="0"/>
              <a:t>25 </a:t>
            </a:r>
            <a:r>
              <a:rPr lang="en-GB" sz="1400" dirty="0"/>
              <a:t>% 150 µm + </a:t>
            </a:r>
            <a:r>
              <a:rPr lang="en-GB" sz="1400" dirty="0" smtClean="0"/>
              <a:t>75 </a:t>
            </a:r>
            <a:r>
              <a:rPr lang="en-GB" sz="1400" dirty="0"/>
              <a:t>% 25 µm</a:t>
            </a:r>
          </a:p>
          <a:p>
            <a:pPr algn="r"/>
            <a:endParaRPr lang="en-GB" sz="1400" dirty="0"/>
          </a:p>
          <a:p>
            <a:pPr algn="r"/>
            <a:endParaRPr lang="en-GB" sz="1400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GB" sz="1400" dirty="0" smtClean="0"/>
          </a:p>
        </p:txBody>
      </p:sp>
      <p:sp>
        <p:nvSpPr>
          <p:cNvPr id="75" name="Right Arrow 74"/>
          <p:cNvSpPr/>
          <p:nvPr/>
        </p:nvSpPr>
        <p:spPr>
          <a:xfrm>
            <a:off x="1234910" y="418084"/>
            <a:ext cx="373758" cy="386251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140319" y="126525"/>
            <a:ext cx="93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Flow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" name="Right Arrow 76"/>
          <p:cNvSpPr/>
          <p:nvPr/>
        </p:nvSpPr>
        <p:spPr>
          <a:xfrm rot="16200000">
            <a:off x="2145925" y="5614312"/>
            <a:ext cx="322245" cy="30777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1587122" y="5601468"/>
            <a:ext cx="93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Flow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74720" y="2210651"/>
            <a:ext cx="153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Lateral view</a:t>
            </a:r>
            <a:endParaRPr lang="en-US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3974720" y="4534664"/>
            <a:ext cx="153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Plan view</a:t>
            </a:r>
            <a:endParaRPr lang="en-US" b="1" dirty="0"/>
          </a:p>
        </p:txBody>
      </p:sp>
      <p:sp>
        <p:nvSpPr>
          <p:cNvPr id="81" name="Rectangle 80"/>
          <p:cNvSpPr/>
          <p:nvPr/>
        </p:nvSpPr>
        <p:spPr>
          <a:xfrm>
            <a:off x="3918276" y="2157656"/>
            <a:ext cx="1535026" cy="5091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929669" y="4475330"/>
            <a:ext cx="1535026" cy="5091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3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2" y="1147773"/>
            <a:ext cx="3810375" cy="2857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3" y="3772386"/>
            <a:ext cx="3827097" cy="2870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13" y="1159279"/>
            <a:ext cx="3854497" cy="2890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4" y="3780753"/>
            <a:ext cx="3819166" cy="286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3156" y="3152593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Velocity [m/s]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3156" y="5758714"/>
            <a:ext cx="17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conc</a:t>
            </a:r>
            <a:r>
              <a:rPr lang="en-GB" dirty="0"/>
              <a:t> [g/l]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09675" y="1183499"/>
            <a:ext cx="2686050" cy="185026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825084" y="1480993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37143" y="1410674"/>
            <a:ext cx="139988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01859" y="3752881"/>
            <a:ext cx="3608215" cy="29854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790553" y="1175268"/>
            <a:ext cx="2686050" cy="185026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761360" y="3802393"/>
            <a:ext cx="2686050" cy="224566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761360" y="3124018"/>
            <a:ext cx="100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ΔBedLev</a:t>
            </a:r>
            <a:endParaRPr lang="en-GB" dirty="0"/>
          </a:p>
          <a:p>
            <a:pPr algn="ctr"/>
            <a:r>
              <a:rPr lang="en-GB" dirty="0"/>
              <a:t>[m]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75199" y="5680007"/>
            <a:ext cx="100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ΔSand</a:t>
            </a:r>
            <a:endParaRPr lang="en-GB" dirty="0"/>
          </a:p>
          <a:p>
            <a:pPr algn="ctr"/>
            <a:r>
              <a:rPr lang="en-GB" dirty="0"/>
              <a:t>[%]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50977" y="6389909"/>
            <a:ext cx="2744747" cy="25911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267506" y="6326338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85939" y="6326338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5166" y="6326338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242" y="6452954"/>
            <a:ext cx="70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Length [km]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36581" y="6395275"/>
            <a:ext cx="2744747" cy="25911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6586410" y="6331704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52493" y="6331704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10795" y="6331704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24846" y="6458320"/>
            <a:ext cx="70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Length [km]</a:t>
            </a:r>
          </a:p>
        </p:txBody>
      </p:sp>
      <p:sp>
        <p:nvSpPr>
          <p:cNvPr id="29" name="Rectangle 28"/>
          <p:cNvSpPr/>
          <p:nvPr/>
        </p:nvSpPr>
        <p:spPr>
          <a:xfrm rot="16200000">
            <a:off x="3254300" y="2446655"/>
            <a:ext cx="2744747" cy="25911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215038" y="2465310"/>
            <a:ext cx="70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Length [km]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3273266" y="4946045"/>
            <a:ext cx="2744747" cy="25911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208664" y="5009090"/>
            <a:ext cx="70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Length [km]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51804" y="2846149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62004" y="2047791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51804" y="5445193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62004" y="4646835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3990" y="451866"/>
            <a:ext cx="3130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Group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50 </a:t>
            </a:r>
            <a:r>
              <a:rPr lang="en-GB" sz="1400" b="1" dirty="0"/>
              <a:t>% 150 µm + 50 % 25 </a:t>
            </a:r>
            <a:r>
              <a:rPr lang="en-GB" sz="1400" b="1" dirty="0" smtClean="0"/>
              <a:t>µm</a:t>
            </a:r>
            <a:endParaRPr lang="en-GB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00778" y="3245556"/>
            <a:ext cx="99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Erosion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4663" y="5857491"/>
            <a:ext cx="99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Coarser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84766" y="263676"/>
            <a:ext cx="6068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Multiple flows</a:t>
            </a:r>
          </a:p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Simulation in Delft3D</a:t>
            </a:r>
            <a:endParaRPr lang="en-US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9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92617" y="1136811"/>
            <a:ext cx="8984708" cy="547446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8" y="3696489"/>
            <a:ext cx="3883583" cy="2912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9" y="1144932"/>
            <a:ext cx="3898540" cy="2923905"/>
          </a:xfrm>
          <a:prstGeom prst="rect">
            <a:avLst/>
          </a:prstGeom>
        </p:spPr>
      </p:pic>
      <p:grpSp>
        <p:nvGrpSpPr>
          <p:cNvPr id="2070" name="Group 2069"/>
          <p:cNvGrpSpPr/>
          <p:nvPr/>
        </p:nvGrpSpPr>
        <p:grpSpPr>
          <a:xfrm>
            <a:off x="4495027" y="2411194"/>
            <a:ext cx="2110759" cy="4197983"/>
            <a:chOff x="4495027" y="2229287"/>
            <a:chExt cx="2110759" cy="4197983"/>
          </a:xfrm>
        </p:grpSpPr>
        <p:pic>
          <p:nvPicPr>
            <p:cNvPr id="2048" name="Picture 20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944" y="4910138"/>
              <a:ext cx="2022842" cy="151713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027" y="2229287"/>
              <a:ext cx="1989351" cy="149201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5328828" y="2426083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462178" y="5199720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Run3</a:t>
              </a:r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6129325" y="2437354"/>
            <a:ext cx="2021925" cy="4178735"/>
            <a:chOff x="6129325" y="2255447"/>
            <a:chExt cx="2021925" cy="4178735"/>
          </a:xfrm>
        </p:grpSpPr>
        <p:pic>
          <p:nvPicPr>
            <p:cNvPr id="2055" name="Picture 205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875" y="4936901"/>
              <a:ext cx="1996375" cy="1497281"/>
            </a:xfrm>
            <a:prstGeom prst="rect">
              <a:avLst/>
            </a:prstGeom>
          </p:spPr>
        </p:pic>
        <p:pic>
          <p:nvPicPr>
            <p:cNvPr id="2050" name="Picture 204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325" y="2255447"/>
              <a:ext cx="1954837" cy="1466127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762159" y="2407033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Run6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00259" y="5180670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Run6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313156" y="5730492"/>
            <a:ext cx="17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conc</a:t>
            </a:r>
            <a:r>
              <a:rPr lang="en-GB" dirty="0"/>
              <a:t> [g/l]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150977" y="6352162"/>
            <a:ext cx="2836943" cy="25911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TextBox 2057"/>
          <p:cNvSpPr txBox="1"/>
          <p:nvPr/>
        </p:nvSpPr>
        <p:spPr>
          <a:xfrm>
            <a:off x="3267506" y="6298116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85939" y="6298116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25166" y="6298116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39242" y="6424732"/>
            <a:ext cx="70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Length [km]</a:t>
            </a:r>
          </a:p>
        </p:txBody>
      </p:sp>
      <p:grpSp>
        <p:nvGrpSpPr>
          <p:cNvPr id="2073" name="Group 2072"/>
          <p:cNvGrpSpPr/>
          <p:nvPr/>
        </p:nvGrpSpPr>
        <p:grpSpPr>
          <a:xfrm>
            <a:off x="4482742" y="1142248"/>
            <a:ext cx="2000699" cy="4153855"/>
            <a:chOff x="4482742" y="942585"/>
            <a:chExt cx="2000699" cy="4153855"/>
          </a:xfrm>
        </p:grpSpPr>
        <p:pic>
          <p:nvPicPr>
            <p:cNvPr id="2049" name="Picture 204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51"/>
            <a:stretch/>
          </p:blipFill>
          <p:spPr>
            <a:xfrm>
              <a:off x="4512986" y="3625108"/>
              <a:ext cx="1603730" cy="147133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1" r="4116"/>
            <a:stretch/>
          </p:blipFill>
          <p:spPr>
            <a:xfrm>
              <a:off x="6097441" y="3625778"/>
              <a:ext cx="304800" cy="14706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2742" y="942585"/>
              <a:ext cx="2000699" cy="150052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207735" y="1157062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83935" y="3930699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Run1</a:t>
              </a: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6369986" y="1124492"/>
            <a:ext cx="2049595" cy="4153854"/>
            <a:chOff x="6369986" y="942585"/>
            <a:chExt cx="2049595" cy="41538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070" y="942585"/>
              <a:ext cx="2007511" cy="1505633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7243202" y="1157062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Run2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986" y="3588778"/>
              <a:ext cx="2010214" cy="1507661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7163196" y="3945192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Run2</a:t>
              </a: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7543093" y="2431121"/>
            <a:ext cx="1865742" cy="4199752"/>
            <a:chOff x="7486649" y="2249214"/>
            <a:chExt cx="1865742" cy="4199752"/>
          </a:xfrm>
        </p:grpSpPr>
        <p:pic>
          <p:nvPicPr>
            <p:cNvPr id="2064" name="Picture 206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1"/>
            <a:stretch/>
          </p:blipFill>
          <p:spPr>
            <a:xfrm>
              <a:off x="7486649" y="2249214"/>
              <a:ext cx="1770507" cy="147805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114715" y="2426083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Run10</a:t>
              </a:r>
            </a:p>
          </p:txBody>
        </p:sp>
        <p:pic>
          <p:nvPicPr>
            <p:cNvPr id="2065" name="Picture 2064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9"/>
            <a:stretch/>
          </p:blipFill>
          <p:spPr>
            <a:xfrm>
              <a:off x="7524750" y="4917273"/>
              <a:ext cx="1827641" cy="1531693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114715" y="5199720"/>
              <a:ext cx="88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Run10</a:t>
              </a:r>
            </a:p>
          </p:txBody>
        </p:sp>
      </p:grpSp>
      <p:sp>
        <p:nvSpPr>
          <p:cNvPr id="2053" name="TextBox 2052"/>
          <p:cNvSpPr txBox="1"/>
          <p:nvPr/>
        </p:nvSpPr>
        <p:spPr>
          <a:xfrm>
            <a:off x="1313156" y="3124371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Velocity [m/s]</a:t>
            </a:r>
          </a:p>
        </p:txBody>
      </p:sp>
      <p:sp>
        <p:nvSpPr>
          <p:cNvPr id="2057" name="Rectangle 2056"/>
          <p:cNvSpPr/>
          <p:nvPr/>
        </p:nvSpPr>
        <p:spPr>
          <a:xfrm>
            <a:off x="1209675" y="1164416"/>
            <a:ext cx="2686050" cy="185026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1209675" y="3755565"/>
            <a:ext cx="2909807" cy="313272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673990" y="423644"/>
            <a:ext cx="3130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Group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50 </a:t>
            </a:r>
            <a:r>
              <a:rPr lang="en-GB" sz="1400" b="1" dirty="0"/>
              <a:t>% 150 µm + 50 % 25 </a:t>
            </a:r>
            <a:r>
              <a:rPr lang="en-GB" sz="1400" b="1" dirty="0" smtClean="0"/>
              <a:t>µm</a:t>
            </a:r>
            <a:endParaRPr lang="en-GB" sz="1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698085" y="1438660"/>
            <a:ext cx="12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All runs</a:t>
            </a:r>
            <a:endParaRPr lang="en-GB" b="1" dirty="0"/>
          </a:p>
        </p:txBody>
      </p:sp>
      <p:sp>
        <p:nvSpPr>
          <p:cNvPr id="60" name="Rectangle 59"/>
          <p:cNvSpPr/>
          <p:nvPr/>
        </p:nvSpPr>
        <p:spPr>
          <a:xfrm>
            <a:off x="2437143" y="1382452"/>
            <a:ext cx="139988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/>
          <p:cNvSpPr txBox="1"/>
          <p:nvPr/>
        </p:nvSpPr>
        <p:spPr>
          <a:xfrm>
            <a:off x="2784766" y="263676"/>
            <a:ext cx="6068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Multiple flows</a:t>
            </a:r>
          </a:p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Simulation in Delft3D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7068" y="1751548"/>
            <a:ext cx="1270230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Last simulation </a:t>
            </a:r>
            <a:r>
              <a:rPr lang="en-US" dirty="0" err="1" smtClean="0"/>
              <a:t>Tstep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78557" y="4504750"/>
            <a:ext cx="1270230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Last simulation </a:t>
            </a:r>
            <a:r>
              <a:rPr lang="en-US" dirty="0" err="1" smtClean="0"/>
              <a:t>Tstep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66676" y="1223269"/>
            <a:ext cx="9029600" cy="5229667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9" y="3923556"/>
            <a:ext cx="3215421" cy="2411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16" y="1245175"/>
            <a:ext cx="3701001" cy="27757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10" y="3998438"/>
            <a:ext cx="3129347" cy="2347010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/>
          <a:stretch/>
        </p:blipFill>
        <p:spPr>
          <a:xfrm>
            <a:off x="6267449" y="3969380"/>
            <a:ext cx="2825255" cy="237606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/>
          <a:stretch/>
        </p:blipFill>
        <p:spPr>
          <a:xfrm>
            <a:off x="3924348" y="1341073"/>
            <a:ext cx="3000617" cy="23691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/>
          <a:stretch/>
        </p:blipFill>
        <p:spPr>
          <a:xfrm>
            <a:off x="6286500" y="1328044"/>
            <a:ext cx="2809775" cy="2355940"/>
          </a:xfrm>
          <a:prstGeom prst="rect">
            <a:avLst/>
          </a:prstGeom>
        </p:spPr>
      </p:pic>
      <p:sp>
        <p:nvSpPr>
          <p:cNvPr id="2057" name="Rectangle 2056"/>
          <p:cNvSpPr/>
          <p:nvPr/>
        </p:nvSpPr>
        <p:spPr>
          <a:xfrm>
            <a:off x="914400" y="1236297"/>
            <a:ext cx="2686050" cy="214267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506584" y="3775003"/>
            <a:ext cx="3779633" cy="353495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914400" y="3118170"/>
            <a:ext cx="223806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972739" y="3663635"/>
            <a:ext cx="4447361" cy="14817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3999509" y="1353830"/>
            <a:ext cx="4447361" cy="14817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1388588" y="4059276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Deposit thickness [m]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711310" y="1190476"/>
            <a:ext cx="280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en-GB" b="1" dirty="0"/>
              <a:t>sand </a:t>
            </a:r>
            <a:r>
              <a:rPr lang="en-GB" b="1" dirty="0" smtClean="0"/>
              <a:t>content @ </a:t>
            </a:r>
            <a:r>
              <a:rPr lang="en-GB" b="1" dirty="0"/>
              <a:t>l</a:t>
            </a:r>
            <a:r>
              <a:rPr lang="en-GB" b="1" dirty="0" smtClean="0"/>
              <a:t>ast </a:t>
            </a:r>
            <a:r>
              <a:rPr lang="en-GB" b="1" dirty="0" err="1" smtClean="0"/>
              <a:t>Tstep</a:t>
            </a:r>
            <a:r>
              <a:rPr lang="en-GB" b="1" dirty="0" smtClean="0"/>
              <a:t> </a:t>
            </a:r>
            <a:r>
              <a:rPr lang="en-GB" b="1" dirty="0"/>
              <a:t>[%]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48447" y="1552228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12560" y="1583895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88752" y="4258023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Run6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150565" y="4001741"/>
            <a:ext cx="4447361" cy="14817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6841737" y="4237007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3990" y="522421"/>
            <a:ext cx="3130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Group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50 </a:t>
            </a:r>
            <a:r>
              <a:rPr lang="en-GB" sz="1400" b="1" dirty="0"/>
              <a:t>% 150 µm + 50 % 25 </a:t>
            </a:r>
            <a:r>
              <a:rPr lang="en-GB" sz="1400" b="1" dirty="0" smtClean="0"/>
              <a:t>µm</a:t>
            </a:r>
            <a:endParaRPr lang="en-GB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28335" y="4967114"/>
            <a:ext cx="1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eposition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32875" y="5716381"/>
            <a:ext cx="99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Coarser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71164" y="5177342"/>
            <a:ext cx="85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0315" y="1537437"/>
            <a:ext cx="12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All runs</a:t>
            </a:r>
            <a:endParaRPr lang="en-GB" b="1" dirty="0"/>
          </a:p>
        </p:txBody>
      </p:sp>
      <p:sp>
        <p:nvSpPr>
          <p:cNvPr id="30" name="Rectangle 29"/>
          <p:cNvSpPr/>
          <p:nvPr/>
        </p:nvSpPr>
        <p:spPr>
          <a:xfrm>
            <a:off x="1449373" y="1481229"/>
            <a:ext cx="139988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2784766" y="263676"/>
            <a:ext cx="6068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Multiple flows</a:t>
            </a:r>
          </a:p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Simulation in Delft3D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55351" y="3245556"/>
            <a:ext cx="99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Erosion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67864" y="2706517"/>
            <a:ext cx="133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Deposition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7881" y="2767007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Deposit</a:t>
            </a:r>
          </a:p>
          <a:p>
            <a:r>
              <a:rPr lang="en-GB" dirty="0"/>
              <a:t>thickness</a:t>
            </a:r>
          </a:p>
          <a:p>
            <a:r>
              <a:rPr lang="en-GB" dirty="0"/>
              <a:t>[m]</a:t>
            </a:r>
          </a:p>
        </p:txBody>
      </p:sp>
    </p:spTree>
    <p:extLst>
      <p:ext uri="{BB962C8B-B14F-4D97-AF65-F5344CB8AC3E}">
        <p14:creationId xmlns:p14="http://schemas.microsoft.com/office/powerpoint/2010/main" val="30668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92617" y="1165033"/>
            <a:ext cx="8984708" cy="547446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472905" y="1170147"/>
            <a:ext cx="2024264" cy="4163502"/>
            <a:chOff x="4472905" y="960018"/>
            <a:chExt cx="2024264" cy="41635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905" y="3614915"/>
              <a:ext cx="2011473" cy="15086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2987" y="960018"/>
              <a:ext cx="1984182" cy="1488137"/>
            </a:xfrm>
            <a:prstGeom prst="rect">
              <a:avLst/>
            </a:prstGeom>
          </p:spPr>
        </p:pic>
        <p:grpSp>
          <p:nvGrpSpPr>
            <p:cNvPr id="2073" name="Group 2072"/>
            <p:cNvGrpSpPr/>
            <p:nvPr/>
          </p:nvGrpSpPr>
          <p:grpSpPr>
            <a:xfrm>
              <a:off x="5207735" y="1174818"/>
              <a:ext cx="961044" cy="3142969"/>
              <a:chOff x="5207735" y="1157062"/>
              <a:chExt cx="961044" cy="314296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5207735" y="1157062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Run1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283935" y="3930699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Run1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343350" y="1172751"/>
            <a:ext cx="2068935" cy="4189152"/>
            <a:chOff x="6343350" y="962622"/>
            <a:chExt cx="2068935" cy="4189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4536" y="3608462"/>
              <a:ext cx="2057749" cy="15433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350" y="962622"/>
              <a:ext cx="2042219" cy="1531665"/>
            </a:xfrm>
            <a:prstGeom prst="rect">
              <a:avLst/>
            </a:prstGeom>
          </p:spPr>
        </p:pic>
        <p:grpSp>
          <p:nvGrpSpPr>
            <p:cNvPr id="2069" name="Group 2068"/>
            <p:cNvGrpSpPr/>
            <p:nvPr/>
          </p:nvGrpSpPr>
          <p:grpSpPr>
            <a:xfrm>
              <a:off x="7163196" y="1157062"/>
              <a:ext cx="964850" cy="3157462"/>
              <a:chOff x="7163196" y="1157062"/>
              <a:chExt cx="964850" cy="315746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7243202" y="1157062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Run2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163196" y="3945192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Run2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4503732" y="2485771"/>
            <a:ext cx="2026881" cy="4173324"/>
            <a:chOff x="4503732" y="2275642"/>
            <a:chExt cx="2026881" cy="417332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764" y="4962579"/>
              <a:ext cx="1981849" cy="14863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732" y="2275642"/>
              <a:ext cx="1984183" cy="1488138"/>
            </a:xfrm>
            <a:prstGeom prst="rect">
              <a:avLst/>
            </a:prstGeom>
          </p:spPr>
        </p:pic>
        <p:grpSp>
          <p:nvGrpSpPr>
            <p:cNvPr id="2070" name="Group 2069"/>
            <p:cNvGrpSpPr/>
            <p:nvPr/>
          </p:nvGrpSpPr>
          <p:grpSpPr>
            <a:xfrm>
              <a:off x="5328828" y="2496638"/>
              <a:ext cx="1018194" cy="3072414"/>
              <a:chOff x="5328828" y="2496638"/>
              <a:chExt cx="1018194" cy="3072414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328828" y="2496638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Run3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462178" y="5199720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Run3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128892" y="2475346"/>
            <a:ext cx="2054679" cy="4202256"/>
            <a:chOff x="6128892" y="2265217"/>
            <a:chExt cx="2054679" cy="420225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009" y="4963301"/>
              <a:ext cx="2005562" cy="150417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892" y="2265217"/>
              <a:ext cx="1996030" cy="1497022"/>
            </a:xfrm>
            <a:prstGeom prst="rect">
              <a:avLst/>
            </a:prstGeom>
          </p:spPr>
        </p:pic>
        <p:grpSp>
          <p:nvGrpSpPr>
            <p:cNvPr id="2071" name="Group 2070"/>
            <p:cNvGrpSpPr/>
            <p:nvPr/>
          </p:nvGrpSpPr>
          <p:grpSpPr>
            <a:xfrm>
              <a:off x="6762159" y="2407033"/>
              <a:ext cx="922944" cy="3142969"/>
              <a:chOff x="6762159" y="2407033"/>
              <a:chExt cx="922944" cy="3142969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6762159" y="2407033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Run6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800259" y="5180670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Run6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2" y="3688185"/>
            <a:ext cx="3890252" cy="2917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7" y="1170469"/>
            <a:ext cx="3937636" cy="295322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313156" y="5758714"/>
            <a:ext cx="17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conc</a:t>
            </a:r>
            <a:r>
              <a:rPr lang="en-GB" dirty="0"/>
              <a:t> [g/l]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150977" y="6323234"/>
            <a:ext cx="2836943" cy="25911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TextBox 2057"/>
          <p:cNvSpPr txBox="1"/>
          <p:nvPr/>
        </p:nvSpPr>
        <p:spPr>
          <a:xfrm>
            <a:off x="3267506" y="6326338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85939" y="6326338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25166" y="6326338"/>
            <a:ext cx="289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39242" y="6452954"/>
            <a:ext cx="708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+mj-lt"/>
                <a:cs typeface="Times New Roman" panose="02020603050405020304" pitchFamily="18" charset="0"/>
              </a:rPr>
              <a:t>Length [km]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463071" y="2473805"/>
            <a:ext cx="1880952" cy="4210694"/>
            <a:chOff x="7463071" y="2263676"/>
            <a:chExt cx="1880952" cy="42106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3"/>
            <a:stretch/>
          </p:blipFill>
          <p:spPr>
            <a:xfrm>
              <a:off x="7463071" y="4982598"/>
              <a:ext cx="1782519" cy="149177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1"/>
            <a:stretch/>
          </p:blipFill>
          <p:spPr>
            <a:xfrm>
              <a:off x="7591425" y="2263676"/>
              <a:ext cx="1752598" cy="1479266"/>
            </a:xfrm>
            <a:prstGeom prst="rect">
              <a:avLst/>
            </a:prstGeom>
          </p:spPr>
        </p:pic>
        <p:grpSp>
          <p:nvGrpSpPr>
            <p:cNvPr id="2072" name="Group 2071"/>
            <p:cNvGrpSpPr/>
            <p:nvPr/>
          </p:nvGrpSpPr>
          <p:grpSpPr>
            <a:xfrm>
              <a:off x="8114715" y="2426083"/>
              <a:ext cx="884844" cy="3142969"/>
              <a:chOff x="8114715" y="2426083"/>
              <a:chExt cx="884844" cy="3142969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8114715" y="2426083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Run10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114715" y="5199720"/>
                <a:ext cx="88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Run10</a:t>
                </a:r>
              </a:p>
            </p:txBody>
          </p:sp>
        </p:grpSp>
      </p:grpSp>
      <p:sp>
        <p:nvSpPr>
          <p:cNvPr id="2053" name="TextBox 2052"/>
          <p:cNvSpPr txBox="1"/>
          <p:nvPr/>
        </p:nvSpPr>
        <p:spPr>
          <a:xfrm>
            <a:off x="1313156" y="3152593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Velocity [m/s]</a:t>
            </a:r>
          </a:p>
        </p:txBody>
      </p:sp>
      <p:sp>
        <p:nvSpPr>
          <p:cNvPr id="2057" name="Rectangle 2056"/>
          <p:cNvSpPr/>
          <p:nvPr/>
        </p:nvSpPr>
        <p:spPr>
          <a:xfrm>
            <a:off x="1209674" y="1192638"/>
            <a:ext cx="2778245" cy="174553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1209675" y="3783787"/>
            <a:ext cx="2909807" cy="313272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673990" y="451866"/>
            <a:ext cx="3130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Group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25 </a:t>
            </a:r>
            <a:r>
              <a:rPr lang="en-GB" sz="1400" b="1" dirty="0"/>
              <a:t>% 150 µm + </a:t>
            </a:r>
            <a:r>
              <a:rPr lang="en-GB" sz="1400" b="1" dirty="0" smtClean="0"/>
              <a:t>75 </a:t>
            </a:r>
            <a:r>
              <a:rPr lang="en-GB" sz="1400" b="1" dirty="0"/>
              <a:t>% 25 </a:t>
            </a:r>
            <a:r>
              <a:rPr lang="en-GB" sz="1400" b="1" dirty="0" smtClean="0"/>
              <a:t>µm</a:t>
            </a:r>
            <a:endParaRPr lang="en-GB" sz="1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698085" y="1466882"/>
            <a:ext cx="12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All runs</a:t>
            </a:r>
            <a:endParaRPr lang="en-GB" b="1" dirty="0"/>
          </a:p>
        </p:txBody>
      </p:sp>
      <p:sp>
        <p:nvSpPr>
          <p:cNvPr id="60" name="Rectangle 59"/>
          <p:cNvSpPr/>
          <p:nvPr/>
        </p:nvSpPr>
        <p:spPr>
          <a:xfrm>
            <a:off x="2437143" y="1410674"/>
            <a:ext cx="139988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/>
          <p:cNvSpPr txBox="1"/>
          <p:nvPr/>
        </p:nvSpPr>
        <p:spPr>
          <a:xfrm>
            <a:off x="2784766" y="263676"/>
            <a:ext cx="6068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Multiple flows</a:t>
            </a:r>
          </a:p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Simulation in Delft3D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37068" y="1850325"/>
            <a:ext cx="1270230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Last simulation </a:t>
            </a:r>
            <a:r>
              <a:rPr lang="en-US" dirty="0" err="1" smtClean="0"/>
              <a:t>Tstep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533664" y="4547083"/>
            <a:ext cx="1270230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Last simulation </a:t>
            </a:r>
            <a:r>
              <a:rPr lang="en-US" dirty="0" err="1" smtClean="0"/>
              <a:t>Tstep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390617" y="1166825"/>
            <a:ext cx="8458107" cy="5229667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8" y="1178428"/>
            <a:ext cx="3781884" cy="2836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8" y="3789191"/>
            <a:ext cx="3264678" cy="2448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/>
          <a:stretch/>
        </p:blipFill>
        <p:spPr>
          <a:xfrm>
            <a:off x="3888419" y="1302997"/>
            <a:ext cx="3056411" cy="2399675"/>
          </a:xfrm>
          <a:prstGeom prst="rect">
            <a:avLst/>
          </a:prstGeom>
        </p:spPr>
      </p:pic>
      <p:sp>
        <p:nvSpPr>
          <p:cNvPr id="2053" name="TextBox 2052"/>
          <p:cNvSpPr txBox="1"/>
          <p:nvPr/>
        </p:nvSpPr>
        <p:spPr>
          <a:xfrm>
            <a:off x="1017881" y="2767007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Deposit</a:t>
            </a:r>
          </a:p>
          <a:p>
            <a:r>
              <a:rPr lang="en-GB" dirty="0"/>
              <a:t>thickness</a:t>
            </a:r>
          </a:p>
          <a:p>
            <a:r>
              <a:rPr lang="en-GB" dirty="0"/>
              <a:t>[m]</a:t>
            </a:r>
          </a:p>
        </p:txBody>
      </p:sp>
      <p:sp>
        <p:nvSpPr>
          <p:cNvPr id="2057" name="Rectangle 2056"/>
          <p:cNvSpPr/>
          <p:nvPr/>
        </p:nvSpPr>
        <p:spPr>
          <a:xfrm>
            <a:off x="914400" y="1197610"/>
            <a:ext cx="2686050" cy="185026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43379" y="3718559"/>
            <a:ext cx="2831987" cy="353495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914400" y="3090301"/>
            <a:ext cx="223806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9108"/>
          <a:stretch/>
        </p:blipFill>
        <p:spPr>
          <a:xfrm>
            <a:off x="6238875" y="1350539"/>
            <a:ext cx="2543175" cy="2370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r="8745"/>
          <a:stretch/>
        </p:blipFill>
        <p:spPr>
          <a:xfrm>
            <a:off x="6249880" y="1366681"/>
            <a:ext cx="2574524" cy="238868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017265" y="1302997"/>
            <a:ext cx="4447361" cy="271849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1388588" y="3978561"/>
            <a:ext cx="15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Deposit thickness [m]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913650" y="1750634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43092" y="1691744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75" y="3813292"/>
            <a:ext cx="3127242" cy="234543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711310" y="4160105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10007"/>
          <a:stretch/>
        </p:blipFill>
        <p:spPr>
          <a:xfrm>
            <a:off x="6258757" y="3792545"/>
            <a:ext cx="2521258" cy="236993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026007" y="3820259"/>
            <a:ext cx="4447361" cy="148174"/>
          </a:xfrm>
          <a:prstGeom prst="rect">
            <a:avLst/>
          </a:prstGeom>
          <a:solidFill>
            <a:srgbClr val="F0EF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/>
          <p:cNvSpPr txBox="1"/>
          <p:nvPr/>
        </p:nvSpPr>
        <p:spPr>
          <a:xfrm>
            <a:off x="7024048" y="4153099"/>
            <a:ext cx="8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Run10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3990" y="465977"/>
            <a:ext cx="3130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Group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25 </a:t>
            </a:r>
            <a:r>
              <a:rPr lang="en-GB" sz="1400" b="1" dirty="0"/>
              <a:t>% 150 µm + </a:t>
            </a:r>
            <a:r>
              <a:rPr lang="en-GB" sz="1400" b="1" dirty="0" smtClean="0"/>
              <a:t>75 </a:t>
            </a:r>
            <a:r>
              <a:rPr lang="en-GB" sz="1400" b="1" dirty="0"/>
              <a:t>% 25 </a:t>
            </a:r>
            <a:r>
              <a:rPr lang="en-GB" sz="1400" b="1" dirty="0" smtClean="0"/>
              <a:t>µm</a:t>
            </a:r>
            <a:endParaRPr lang="en-GB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596444" y="5602109"/>
            <a:ext cx="100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ncision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8334" y="4910670"/>
            <a:ext cx="127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Levee formation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32875" y="5462383"/>
            <a:ext cx="99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Coarser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71164" y="5120898"/>
            <a:ext cx="85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Finer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67982" y="1480993"/>
            <a:ext cx="12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All runs</a:t>
            </a:r>
            <a:endParaRPr lang="en-GB" b="1" dirty="0"/>
          </a:p>
        </p:txBody>
      </p:sp>
      <p:sp>
        <p:nvSpPr>
          <p:cNvPr id="36" name="Rectangle 35"/>
          <p:cNvSpPr/>
          <p:nvPr/>
        </p:nvSpPr>
        <p:spPr>
          <a:xfrm>
            <a:off x="1407040" y="1424785"/>
            <a:ext cx="1399885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2784766" y="263676"/>
            <a:ext cx="6068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Multiple flows</a:t>
            </a:r>
          </a:p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Simulation in Delft3D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5351" y="3245556"/>
            <a:ext cx="99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Erosion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67864" y="2706517"/>
            <a:ext cx="133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Deposition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11310" y="1190476"/>
            <a:ext cx="280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Δ</a:t>
            </a:r>
            <a:r>
              <a:rPr lang="en-GB" b="1" dirty="0"/>
              <a:t>sand </a:t>
            </a:r>
            <a:r>
              <a:rPr lang="en-GB" b="1" dirty="0" smtClean="0"/>
              <a:t>content @ </a:t>
            </a:r>
            <a:r>
              <a:rPr lang="en-GB" b="1" dirty="0"/>
              <a:t>l</a:t>
            </a:r>
            <a:r>
              <a:rPr lang="en-GB" b="1" dirty="0" smtClean="0"/>
              <a:t>ast </a:t>
            </a:r>
            <a:r>
              <a:rPr lang="en-GB" b="1" dirty="0" err="1" smtClean="0"/>
              <a:t>Tstep</a:t>
            </a:r>
            <a:r>
              <a:rPr lang="en-GB" b="1" dirty="0" smtClean="0"/>
              <a:t> </a:t>
            </a:r>
            <a:r>
              <a:rPr lang="en-GB" b="1" dirty="0"/>
              <a:t>[%]</a:t>
            </a:r>
          </a:p>
        </p:txBody>
      </p:sp>
    </p:spTree>
    <p:extLst>
      <p:ext uri="{BB962C8B-B14F-4D97-AF65-F5344CB8AC3E}">
        <p14:creationId xmlns:p14="http://schemas.microsoft.com/office/powerpoint/2010/main" val="37192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1331" y="268046"/>
            <a:ext cx="60682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B0F0"/>
                </a:solidFill>
              </a:rPr>
              <a:t>Summary of results</a:t>
            </a: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  <a:p>
            <a:pPr algn="r"/>
            <a:endParaRPr lang="en-US" dirty="0">
              <a:solidFill>
                <a:srgbClr val="00B0F0"/>
              </a:solidFill>
            </a:endParaRPr>
          </a:p>
          <a:p>
            <a:pPr algn="r"/>
            <a:r>
              <a:rPr lang="en-US" dirty="0" smtClean="0">
                <a:solidFill>
                  <a:srgbClr val="00B0F0"/>
                </a:solidFill>
              </a:rPr>
              <a:t>Solid tool</a:t>
            </a: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  <a:p>
            <a:pPr algn="r"/>
            <a:endParaRPr lang="en-US" dirty="0">
              <a:solidFill>
                <a:srgbClr val="00B0F0"/>
              </a:solidFill>
            </a:endParaRP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  <a:p>
            <a:pPr algn="r"/>
            <a:endParaRPr lang="en-US" dirty="0">
              <a:solidFill>
                <a:srgbClr val="00B0F0"/>
              </a:solidFill>
            </a:endParaRP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  <a:p>
            <a:pPr algn="r"/>
            <a:endParaRPr lang="en-US" dirty="0">
              <a:solidFill>
                <a:srgbClr val="00B0F0"/>
              </a:solidFill>
            </a:endParaRP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  <a:p>
            <a:pPr algn="r"/>
            <a:endParaRPr lang="en-US" dirty="0">
              <a:solidFill>
                <a:srgbClr val="00B0F0"/>
              </a:solidFill>
            </a:endParaRP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  <a:p>
            <a:pPr algn="r"/>
            <a:r>
              <a:rPr lang="en-US" dirty="0" smtClean="0">
                <a:solidFill>
                  <a:srgbClr val="00B0F0"/>
                </a:solidFill>
              </a:rPr>
              <a:t>Outgoing work - suggested hypotheses from results</a:t>
            </a:r>
            <a:endParaRPr lang="en-US" dirty="0">
              <a:solidFill>
                <a:srgbClr val="00B0F0"/>
              </a:solidFill>
            </a:endParaRPr>
          </a:p>
          <a:p>
            <a:pPr algn="r"/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323" y="2543452"/>
            <a:ext cx="441848" cy="470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26323" y="2543452"/>
            <a:ext cx="441848" cy="470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640554" y="2490187"/>
            <a:ext cx="441848" cy="4705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504154" y="2645545"/>
            <a:ext cx="254031" cy="266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126323" y="1157936"/>
            <a:ext cx="8743248" cy="4960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GB" sz="1400" b="1" dirty="0" smtClean="0"/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Simulated </a:t>
            </a:r>
            <a:r>
              <a:rPr lang="en-US" sz="1600" b="1" dirty="0"/>
              <a:t>flow velocity and sediment concentration replicate values measured (in field and laboratory</a:t>
            </a:r>
            <a:r>
              <a:rPr lang="en-US" sz="1600" b="1" dirty="0" smtClean="0"/>
              <a:t>)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Simulated </a:t>
            </a:r>
            <a:r>
              <a:rPr lang="en-US" sz="1600" b="1" dirty="0"/>
              <a:t>flow erosion/deposition </a:t>
            </a:r>
            <a:r>
              <a:rPr lang="en-US" sz="1600" b="1" dirty="0" err="1" smtClean="0"/>
              <a:t>behaviours</a:t>
            </a:r>
            <a:r>
              <a:rPr lang="en-US" sz="1600" b="1" dirty="0" smtClean="0"/>
              <a:t> </a:t>
            </a:r>
            <a:r>
              <a:rPr lang="en-US" sz="1600" b="1" dirty="0"/>
              <a:t>corresponds to previously observed/suggested </a:t>
            </a:r>
            <a:r>
              <a:rPr lang="en-US" sz="1600" b="1" dirty="0" err="1" smtClean="0"/>
              <a:t>behaviours</a:t>
            </a:r>
            <a:endParaRPr lang="en-US" sz="1600" b="1" dirty="0" smtClean="0"/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Coarsening </a:t>
            </a:r>
            <a:r>
              <a:rPr lang="en-US" sz="1600" b="1" dirty="0"/>
              <a:t>of canyon and fining of basin agrees with flushing down of suspended sediment by consecutive </a:t>
            </a:r>
            <a:r>
              <a:rPr lang="en-US" sz="1600" b="1" dirty="0" smtClean="0"/>
              <a:t>flows</a:t>
            </a:r>
          </a:p>
          <a:p>
            <a:pPr algn="r">
              <a:spcAft>
                <a:spcPts val="300"/>
              </a:spcAft>
            </a:pPr>
            <a:endParaRPr lang="en-US" sz="1600" b="1" dirty="0"/>
          </a:p>
          <a:p>
            <a:pPr algn="r">
              <a:spcAft>
                <a:spcPts val="300"/>
              </a:spcAft>
            </a:pPr>
            <a:endParaRPr lang="en-US" sz="1600" b="1" dirty="0"/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Impact of seabed grain size on flow dynamics in consecutive runs of turbidity currents: coarsening promotes slow flows, thick flow fronts and shorter run outs?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Sediment in suspension promotes flow acceleration and longer </a:t>
            </a:r>
            <a:r>
              <a:rPr lang="en-US" sz="1600" b="1" dirty="0" err="1" smtClean="0"/>
              <a:t>runouts</a:t>
            </a:r>
            <a:r>
              <a:rPr lang="en-US" sz="1600" b="1" dirty="0" smtClean="0"/>
              <a:t>?</a:t>
            </a:r>
            <a:endParaRPr lang="en-US" sz="1600" b="1" dirty="0"/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b="1" dirty="0"/>
          </a:p>
        </p:txBody>
      </p:sp>
      <p:pic>
        <p:nvPicPr>
          <p:cNvPr id="10" name="Picture 9" descr="MO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9" y="5779603"/>
            <a:ext cx="1181511" cy="4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3250</TotalTime>
  <Words>555</Words>
  <Application>Microsoft Macintosh PowerPoint</Application>
  <PresentationFormat>On-screen Show (4:3)</PresentationFormat>
  <Paragraphs>214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   </dc:creator>
  <cp:lastModifiedBy>Maria Azpiroz</cp:lastModifiedBy>
  <cp:revision>47</cp:revision>
  <dcterms:created xsi:type="dcterms:W3CDTF">2015-07-09T11:57:30Z</dcterms:created>
  <dcterms:modified xsi:type="dcterms:W3CDTF">2020-05-05T19:07:11Z</dcterms:modified>
</cp:coreProperties>
</file>