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2"/>
  </p:notesMasterIdLst>
  <p:sldIdLst>
    <p:sldId id="539" r:id="rId2"/>
    <p:sldId id="467" r:id="rId3"/>
    <p:sldId id="581" r:id="rId4"/>
    <p:sldId id="501" r:id="rId5"/>
    <p:sldId id="416" r:id="rId6"/>
    <p:sldId id="422" r:id="rId7"/>
    <p:sldId id="502" r:id="rId8"/>
    <p:sldId id="397" r:id="rId9"/>
    <p:sldId id="480" r:id="rId10"/>
    <p:sldId id="479" r:id="rId11"/>
    <p:sldId id="424" r:id="rId12"/>
    <p:sldId id="350" r:id="rId13"/>
    <p:sldId id="365" r:id="rId14"/>
    <p:sldId id="311" r:id="rId15"/>
    <p:sldId id="334" r:id="rId16"/>
    <p:sldId id="329" r:id="rId17"/>
    <p:sldId id="366" r:id="rId18"/>
    <p:sldId id="331" r:id="rId19"/>
    <p:sldId id="317" r:id="rId20"/>
    <p:sldId id="332" r:id="rId21"/>
    <p:sldId id="338" r:id="rId22"/>
    <p:sldId id="356" r:id="rId23"/>
    <p:sldId id="358" r:id="rId24"/>
    <p:sldId id="371" r:id="rId25"/>
    <p:sldId id="369" r:id="rId26"/>
    <p:sldId id="348" r:id="rId27"/>
    <p:sldId id="589" r:id="rId28"/>
    <p:sldId id="540" r:id="rId29"/>
    <p:sldId id="592" r:id="rId30"/>
    <p:sldId id="360" r:id="rId31"/>
    <p:sldId id="596" r:id="rId32"/>
    <p:sldId id="531" r:id="rId33"/>
    <p:sldId id="530" r:id="rId34"/>
    <p:sldId id="505" r:id="rId35"/>
    <p:sldId id="575" r:id="rId36"/>
    <p:sldId id="576" r:id="rId37"/>
    <p:sldId id="401" r:id="rId38"/>
    <p:sldId id="402" r:id="rId39"/>
    <p:sldId id="389" r:id="rId40"/>
    <p:sldId id="385" r:id="rId41"/>
    <p:sldId id="386" r:id="rId42"/>
    <p:sldId id="517" r:id="rId43"/>
    <p:sldId id="557" r:id="rId44"/>
    <p:sldId id="519" r:id="rId45"/>
    <p:sldId id="520" r:id="rId46"/>
    <p:sldId id="593" r:id="rId47"/>
    <p:sldId id="594" r:id="rId48"/>
    <p:sldId id="595" r:id="rId49"/>
    <p:sldId id="478" r:id="rId50"/>
    <p:sldId id="40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AA23"/>
    <a:srgbClr val="004C92"/>
    <a:srgbClr val="183456"/>
    <a:srgbClr val="7F7F7F"/>
    <a:srgbClr val="D07C7A"/>
    <a:srgbClr val="E43C2F"/>
    <a:srgbClr val="008000"/>
    <a:srgbClr val="1C1C1C"/>
    <a:srgbClr val="EF17D5"/>
    <a:srgbClr val="FE1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22" autoAdjust="0"/>
    <p:restoredTop sz="87436" autoAdjust="0"/>
  </p:normalViewPr>
  <p:slideViewPr>
    <p:cSldViewPr>
      <p:cViewPr varScale="1">
        <p:scale>
          <a:sx n="98" d="100"/>
          <a:sy n="98" d="100"/>
        </p:scale>
        <p:origin x="159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F8A3B-8F80-4177-A8EA-12FBFB6E704E}" type="datetimeFigureOut">
              <a:rPr lang="fr-BE" smtClean="0"/>
              <a:t>06-05-20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D75E-51E8-476C-AC51-6FE820D607F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693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272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0932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895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2523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6020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749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9754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9665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0493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6889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FBF2F-5B70-4601-BE85-FF09517EE8B4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2578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C457DC-A9BD-4C59-A234-109F7F84B3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1730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C457DC-A9BD-4C59-A234-109F7F84B34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44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CD75E-51E8-476C-AC51-6FE820D607FF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248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CD75E-51E8-476C-AC51-6FE820D607FF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70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CD75E-51E8-476C-AC51-6FE820D607FF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90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CD75E-51E8-476C-AC51-6FE820D607FF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00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61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01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96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1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03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89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50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6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6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6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9FCB-E5B0-43BD-9CED-98B01822FBE6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4D3E-C666-4D84-B005-873D79B51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3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26" Type="http://schemas.openxmlformats.org/officeDocument/2006/relationships/image" Target="../media/image59.png"/><Relationship Id="rId3" Type="http://schemas.openxmlformats.org/officeDocument/2006/relationships/image" Target="../media/image7.pn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tags" Target="../tags/tag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8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7.jp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71.jpe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3" Type="http://schemas.openxmlformats.org/officeDocument/2006/relationships/image" Target="../media/image7.png"/><Relationship Id="rId21" Type="http://schemas.openxmlformats.org/officeDocument/2006/relationships/image" Target="../media/image59.pn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6.jpeg"/><Relationship Id="rId20" Type="http://schemas.openxmlformats.org/officeDocument/2006/relationships/image" Target="../media/image90.png"/><Relationship Id="rId1" Type="http://schemas.openxmlformats.org/officeDocument/2006/relationships/tags" Target="../tags/tag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image" Target="../media/image8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2.pn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6.jpeg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2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movies\globe3d.mpeg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em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3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8.jpeg"/><Relationship Id="rId7" Type="http://schemas.openxmlformats.org/officeDocument/2006/relationships/image" Target="../media/image1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ulb.ac.be/cpm/NH3-IASI.html" TargetMode="Externa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s://www.ulb.ac.be/cpm/NH3-IASI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8.jpeg"/><Relationship Id="rId5" Type="http://schemas.openxmlformats.org/officeDocument/2006/relationships/image" Target="../media/image153.png"/><Relationship Id="rId10" Type="http://schemas.openxmlformats.org/officeDocument/2006/relationships/image" Target="../media/image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0.png"/><Relationship Id="rId4" Type="http://schemas.openxmlformats.org/officeDocument/2006/relationships/image" Target="../media/image1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7.png"/><Relationship Id="rId7" Type="http://schemas.openxmlformats.org/officeDocument/2006/relationships/image" Target="../media/image165.jpe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4.png"/><Relationship Id="rId20" Type="http://schemas.openxmlformats.org/officeDocument/2006/relationships/image" Target="../media/image151.png"/><Relationship Id="rId1" Type="http://schemas.openxmlformats.org/officeDocument/2006/relationships/tags" Target="../tags/tag10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jpe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19" Type="http://schemas.openxmlformats.org/officeDocument/2006/relationships/image" Target="../media/image177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Relationship Id="rId22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8.jpeg"/><Relationship Id="rId7" Type="http://schemas.openxmlformats.org/officeDocument/2006/relationships/image" Target="../media/image1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gif"/><Relationship Id="rId13" Type="http://schemas.openxmlformats.org/officeDocument/2006/relationships/hyperlink" Target="https://doi.org/10.5194/acp-9-6041-2009" TargetMode="External"/><Relationship Id="rId18" Type="http://schemas.openxmlformats.org/officeDocument/2006/relationships/hyperlink" Target="https://doi.org/10.1038/s41586-018-0747-1" TargetMode="External"/><Relationship Id="rId3" Type="http://schemas.openxmlformats.org/officeDocument/2006/relationships/image" Target="../media/image4.png"/><Relationship Id="rId21" Type="http://schemas.openxmlformats.org/officeDocument/2006/relationships/hyperlink" Target="https://doi.org/10.5194/amt-12-5457-2019" TargetMode="External"/><Relationship Id="rId7" Type="http://schemas.openxmlformats.org/officeDocument/2006/relationships/image" Target="../media/image192.png"/><Relationship Id="rId12" Type="http://schemas.openxmlformats.org/officeDocument/2006/relationships/image" Target="../media/image195.png"/><Relationship Id="rId17" Type="http://schemas.openxmlformats.org/officeDocument/2006/relationships/hyperlink" Target="https://doi.org/10.5194/acp-14-2905-2014" TargetMode="External"/><Relationship Id="rId2" Type="http://schemas.openxmlformats.org/officeDocument/2006/relationships/image" Target="../media/image188.png"/><Relationship Id="rId16" Type="http://schemas.openxmlformats.org/officeDocument/2006/relationships/hyperlink" Target="https://doi.org/10.1029/2018JD029633" TargetMode="External"/><Relationship Id="rId20" Type="http://schemas.openxmlformats.org/officeDocument/2006/relationships/hyperlink" Target="https://doi.org/10.1038/s41598-019-39935-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hyperlink" Target="https://www2.ulb.ac.be/cpm/NH3-IASI.html" TargetMode="External"/><Relationship Id="rId5" Type="http://schemas.openxmlformats.org/officeDocument/2006/relationships/image" Target="../media/image190.png"/><Relationship Id="rId15" Type="http://schemas.openxmlformats.org/officeDocument/2006/relationships/hyperlink" Target="https://doi.org/10.5194/amt-10-4905-2017" TargetMode="External"/><Relationship Id="rId10" Type="http://schemas.openxmlformats.org/officeDocument/2006/relationships/hyperlink" Target="http://iasi.aeris-data.fr/NH3" TargetMode="External"/><Relationship Id="rId19" Type="http://schemas.openxmlformats.org/officeDocument/2006/relationships/hyperlink" Target="https://doi.org/10.5194/amt-11-6679-2018" TargetMode="External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hyperlink" Target="https://doi.org/10.1002/2016JD024828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8.jpeg"/><Relationship Id="rId4" Type="http://schemas.openxmlformats.org/officeDocument/2006/relationships/image" Target="../media/image430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33294"/>
            <a:ext cx="8161478" cy="3960000"/>
          </a:xfrm>
          <a:prstGeom prst="rect">
            <a:avLst/>
          </a:prstGeom>
        </p:spPr>
      </p:pic>
      <p:grpSp>
        <p:nvGrpSpPr>
          <p:cNvPr id="58" name="Group 57"/>
          <p:cNvGrpSpPr>
            <a:grpSpLocks noChangeAspect="1"/>
          </p:cNvGrpSpPr>
          <p:nvPr/>
        </p:nvGrpSpPr>
        <p:grpSpPr bwMode="auto">
          <a:xfrm>
            <a:off x="7735455" y="6181637"/>
            <a:ext cx="1419148" cy="448567"/>
            <a:chOff x="381" y="3935"/>
            <a:chExt cx="1016" cy="321"/>
          </a:xfrm>
        </p:grpSpPr>
        <p:sp>
          <p:nvSpPr>
            <p:cNvPr id="60" name="Rectangle 16"/>
            <p:cNvSpPr>
              <a:spLocks noChangeAspect="1" noChangeArrowheads="1"/>
            </p:cNvSpPr>
            <p:nvPr/>
          </p:nvSpPr>
          <p:spPr bwMode="auto">
            <a:xfrm>
              <a:off x="381" y="3935"/>
              <a:ext cx="1016" cy="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350" dirty="0"/>
            </a:p>
          </p:txBody>
        </p:sp>
        <p:pic>
          <p:nvPicPr>
            <p:cNvPr id="61" name="Picture 60" descr="LATMOS_600x21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" y="3950"/>
              <a:ext cx="665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https://www.ulb.ac.be/dre/com/docs/ulbnor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788" y="6181636"/>
            <a:ext cx="448564" cy="448567"/>
          </a:xfrm>
          <a:prstGeom prst="rect">
            <a:avLst/>
          </a:prstGeom>
          <a:noFill/>
          <a:ln>
            <a:solidFill>
              <a:srgbClr val="004D9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0" y="548680"/>
            <a:ext cx="9144000" cy="959748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68" name="Rectangle 5"/>
          <p:cNvSpPr>
            <a:spLocks noGrp="1" noChangeArrowheads="1"/>
          </p:cNvSpPr>
          <p:nvPr>
            <p:ph type="ctrTitle" idx="4294967295"/>
          </p:nvPr>
        </p:nvSpPr>
        <p:spPr bwMode="white">
          <a:xfrm>
            <a:off x="0" y="692696"/>
            <a:ext cx="9144001" cy="7560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Monitoring of Ammonia: </a:t>
            </a:r>
            <a:b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Point Sources to Long-Term Trends</a:t>
            </a:r>
            <a:endParaRPr lang="fr-FR" altLang="fr-FR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3588" y="5298877"/>
            <a:ext cx="7504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/>
              <a:t>L. </a:t>
            </a:r>
            <a:r>
              <a:rPr lang="en-GB" b="1" dirty="0"/>
              <a:t>Clarisse, </a:t>
            </a:r>
            <a:r>
              <a:rPr lang="en-GB" b="1" dirty="0" smtClean="0"/>
              <a:t>M. </a:t>
            </a:r>
            <a:r>
              <a:rPr lang="en-GB" b="1" dirty="0"/>
              <a:t>Van </a:t>
            </a:r>
            <a:r>
              <a:rPr lang="en-GB" b="1" dirty="0" smtClean="0"/>
              <a:t>Damme, B. </a:t>
            </a:r>
            <a:r>
              <a:rPr lang="en-GB" b="1" dirty="0"/>
              <a:t>Franco, </a:t>
            </a:r>
            <a:r>
              <a:rPr lang="en-GB" b="1" dirty="0" smtClean="0"/>
              <a:t>S. Whitburn, J. </a:t>
            </a:r>
            <a:r>
              <a:rPr lang="en-GB" b="1" dirty="0" err="1" smtClean="0"/>
              <a:t>Hadji</a:t>
            </a:r>
            <a:r>
              <a:rPr lang="en-GB" b="1" dirty="0" smtClean="0"/>
              <a:t>-Lazaro, D. Hurtmans, C. Clerbaux and P.-F. Coheur</a:t>
            </a:r>
            <a:endParaRPr lang="en-GB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668" y="1556792"/>
            <a:ext cx="3269429" cy="34470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8668" y="4806647"/>
            <a:ext cx="320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 b="1" i="1" dirty="0">
                <a:solidFill>
                  <a:schemeClr val="bg1">
                    <a:lumMod val="50000"/>
                  </a:schemeClr>
                </a:solidFill>
              </a:rPr>
              <a:t>IASI-NH</a:t>
            </a:r>
            <a:r>
              <a:rPr lang="fr-BE" sz="1050" b="1" i="1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105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050" b="1" i="1" dirty="0" smtClean="0">
                <a:solidFill>
                  <a:schemeClr val="bg1">
                    <a:lumMod val="50000"/>
                  </a:schemeClr>
                </a:solidFill>
              </a:rPr>
              <a:t>point source </a:t>
            </a:r>
            <a:r>
              <a:rPr lang="fr-BE" sz="1050" b="1" i="1" dirty="0" err="1" smtClean="0">
                <a:solidFill>
                  <a:schemeClr val="bg1">
                    <a:lumMod val="50000"/>
                  </a:schemeClr>
                </a:solidFill>
              </a:rPr>
              <a:t>emissions</a:t>
            </a:r>
            <a:endParaRPr lang="fr-BE" sz="1050" b="1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r-BE" sz="750" dirty="0" err="1" smtClean="0">
                <a:solidFill>
                  <a:schemeClr val="bg1">
                    <a:lumMod val="50000"/>
                  </a:schemeClr>
                </a:solidFill>
              </a:rPr>
              <a:t>Picture:GoogleEarth</a:t>
            </a:r>
            <a:endParaRPr lang="fr-BE" sz="7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73" y="6556341"/>
            <a:ext cx="9154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smtClean="0"/>
              <a:t>EGU General </a:t>
            </a:r>
            <a:r>
              <a:rPr lang="fr-BE" sz="1400" i="1" dirty="0" err="1" smtClean="0"/>
              <a:t>Assembly</a:t>
            </a:r>
            <a:r>
              <a:rPr lang="fr-BE" sz="1400" i="1" dirty="0" smtClean="0"/>
              <a:t>, May 2020</a:t>
            </a:r>
            <a:endParaRPr lang="en-GB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6775" y="6543695"/>
            <a:ext cx="2497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</a:rPr>
              <a:t>© Authors. All rights reserved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515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4"/>
    </mc:Choice>
    <mc:Fallback xmlns="">
      <p:transition spd="slow" advTm="115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0" y="332656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Spatial oversampling approach</a:t>
            </a:r>
            <a:endParaRPr kumimoji="0" lang="fr-BE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89883"/>
            <a:ext cx="4049439" cy="5668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91600"/>
            <a:ext cx="4048628" cy="5666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91600"/>
            <a:ext cx="4048628" cy="5666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91600"/>
            <a:ext cx="4048628" cy="5666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91600"/>
            <a:ext cx="4048628" cy="5666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91600"/>
            <a:ext cx="4048628" cy="5666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279" y="1191600"/>
            <a:ext cx="4048628" cy="56669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45381" y="-27384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" y="-26744"/>
            <a:ext cx="1110737" cy="351524"/>
            <a:chOff x="6252588" y="5949282"/>
            <a:chExt cx="2742095" cy="867811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4" name="Picture 23" descr="LATMOS_600x217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459645" y="-27384"/>
            <a:ext cx="561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satellite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datasets</a:t>
            </a:r>
            <a:endParaRPr kumimoji="0" lang="fr-FR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37876" y="742953"/>
            <a:ext cx="586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elliptical footprints of IASI are averaged on 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0.01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 × 0.01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°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high-resolution grid and weighted by the inverse of their footprint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area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1607" y="6000296"/>
            <a:ext cx="24199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r"/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 ACP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pPr lvl="1"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 Nature 2018</a:t>
            </a:r>
          </a:p>
          <a:p>
            <a:pPr lvl="1"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 et al., AMT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9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8"/>
    </mc:Choice>
    <mc:Fallback xmlns="">
      <p:transition spd="slow" advTm="6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13" y="1180986"/>
            <a:ext cx="3831770" cy="5045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519"/>
          <a:stretch/>
        </p:blipFill>
        <p:spPr>
          <a:xfrm>
            <a:off x="2362993" y="6226024"/>
            <a:ext cx="4418011" cy="647325"/>
          </a:xfrm>
          <a:prstGeom prst="rect">
            <a:avLst/>
          </a:prstGeom>
        </p:spPr>
      </p:pic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0" y="332656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Spatial oversampling approach</a:t>
            </a:r>
            <a:endParaRPr kumimoji="0" lang="fr-BE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259632" y="692696"/>
            <a:ext cx="1245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Binned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(0.25°×0.25°)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335" y="1180986"/>
            <a:ext cx="3799077" cy="504503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701885" y="692696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Oversampled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(0.01°×0.01°)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94819" y="6144796"/>
            <a:ext cx="2178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= Ain </a:t>
            </a:r>
            <a:r>
              <a:rPr kumimoji="0" lang="en-GB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Sukhna</a:t>
            </a:r>
            <a:r>
              <a:rPr kumimoji="0" lang="en-GB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2 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Al-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Adabiya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23928" y="3517243"/>
            <a:ext cx="1308270" cy="1528624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considerable increase in resolution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achieved with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oversampled averages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3995936" y="3140968"/>
            <a:ext cx="1270551" cy="3058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7812" y="384919"/>
            <a:ext cx="33331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</a:t>
            </a:r>
            <a:r>
              <a:rPr kumimoji="0" lang="en-GB" sz="1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artificial </a:t>
            </a:r>
            <a:r>
              <a:rPr kumimoji="0" lang="en-GB" sz="1400" b="0" i="1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post-smoothing! </a:t>
            </a:r>
            <a:endParaRPr kumimoji="0" lang="fr-BE" sz="14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5381" y="-27384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" y="-26744"/>
            <a:ext cx="1110737" cy="351524"/>
            <a:chOff x="6252588" y="5949282"/>
            <a:chExt cx="2742095" cy="867811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4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LATMOS_600x217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459645" y="-27384"/>
            <a:ext cx="561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satellite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datasets</a:t>
            </a:r>
            <a:endParaRPr kumimoji="0" lang="fr-FR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36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8"/>
    </mc:Choice>
    <mc:Fallback xmlns="">
      <p:transition spd="slow" advTm="6419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642"/>
            <a:ext cx="9144000" cy="5898791"/>
          </a:xfrm>
          <a:prstGeom prst="rect">
            <a:avLst/>
          </a:prstGeom>
        </p:spPr>
      </p:pic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0" y="332656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000" b="1" u="sng" dirty="0"/>
              <a:t>Spatial oversampling approach</a:t>
            </a:r>
            <a:endParaRPr lang="fr-BE" sz="2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460017" y="636737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schemeClr val="bg1"/>
                </a:solidFill>
              </a:rPr>
              <a:t>molec</a:t>
            </a:r>
            <a:r>
              <a:rPr lang="en-GB" sz="1200" dirty="0" smtClean="0">
                <a:solidFill>
                  <a:schemeClr val="bg1"/>
                </a:solidFill>
              </a:rPr>
              <a:t>/cm</a:t>
            </a:r>
            <a:r>
              <a:rPr lang="en-GB" sz="1200" baseline="30000" dirty="0" smtClean="0">
                <a:solidFill>
                  <a:schemeClr val="bg1"/>
                </a:solidFill>
              </a:rPr>
              <a:t>2</a:t>
            </a:r>
            <a:endParaRPr lang="en-GB" sz="1200" baseline="30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7" name="Picture 16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0"/>
    </mc:Choice>
    <mc:Fallback xmlns="">
      <p:transition spd="slow" advTm="947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7" name="Group 26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9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30" name="Picture 29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0" y="338879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Agricultural</a:t>
            </a:r>
            <a:endParaRPr lang="fr-BE" sz="2000" b="1" u="sng" dirty="0"/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7374079" y="1489912"/>
            <a:ext cx="1026114" cy="4142812"/>
            <a:chOff x="7374079" y="1489912"/>
            <a:chExt cx="1026114" cy="4142812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079" y="1630692"/>
              <a:ext cx="1010821" cy="4002032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7374079" y="1489912"/>
              <a:ext cx="10261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dirty="0" err="1"/>
                <a:t>molec</a:t>
              </a:r>
              <a:r>
                <a:rPr lang="fr-BE" sz="1050" dirty="0"/>
                <a:t>/cm²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139952" y="6317595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</a:t>
            </a:r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GoogleEarth</a:t>
            </a:r>
            <a:endParaRPr lang="en-GB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737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124" y="2272389"/>
            <a:ext cx="3239756" cy="155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1162228"/>
            <a:ext cx="3437189" cy="48965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6" name="Picture 15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5140" y="527414"/>
            <a:ext cx="2918923" cy="1735450"/>
          </a:xfrm>
          <a:prstGeom prst="rect">
            <a:avLst/>
          </a:prstGeom>
        </p:spPr>
      </p:pic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Agricultural</a:t>
            </a:r>
            <a:endParaRPr lang="fr-BE" sz="2000" b="1" u="sng" dirty="0"/>
          </a:p>
        </p:txBody>
      </p:sp>
      <p:sp>
        <p:nvSpPr>
          <p:cNvPr id="18" name="Down Arrow 17"/>
          <p:cNvSpPr/>
          <p:nvPr/>
        </p:nvSpPr>
        <p:spPr>
          <a:xfrm rot="1200000">
            <a:off x="3938200" y="3125869"/>
            <a:ext cx="220440" cy="432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20" y="1343948"/>
            <a:ext cx="2195736" cy="4572000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2662" y="2315880"/>
            <a:ext cx="13407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514601" y="231420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062" y="3737094"/>
            <a:ext cx="3239756" cy="15841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062" y="5195085"/>
            <a:ext cx="3239756" cy="147427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22098" y="3786824"/>
            <a:ext cx="13407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7531002" y="3785745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014478" y="525639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7520369" y="522714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2580" y="1213028"/>
            <a:ext cx="205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/>
              <a:t>Torreon</a:t>
            </a:r>
            <a:r>
              <a:rPr lang="fr-BE" sz="1600" b="1" dirty="0" smtClean="0"/>
              <a:t> (Mexico)</a:t>
            </a:r>
            <a:endParaRPr lang="fr-BE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016444" y="2272440"/>
            <a:ext cx="1975750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smtClean="0"/>
              <a:t>Bakersfield (USA)</a:t>
            </a:r>
            <a:endParaRPr lang="fr-BE" sz="12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25749" y="3745407"/>
            <a:ext cx="1975750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Tulare</a:t>
            </a:r>
            <a:r>
              <a:rPr lang="fr-BE" sz="1200" b="1" i="1" dirty="0" smtClean="0"/>
              <a:t> (USA)</a:t>
            </a:r>
            <a:endParaRPr lang="fr-BE" sz="1200" b="1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025749" y="5220634"/>
            <a:ext cx="1975750" cy="18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Chino</a:t>
            </a:r>
            <a:r>
              <a:rPr lang="fr-BE" sz="1200" b="1" i="1" dirty="0" smtClean="0"/>
              <a:t> (USA)</a:t>
            </a:r>
            <a:endParaRPr lang="fr-BE" sz="12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05275" y="372830"/>
            <a:ext cx="23312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en.wikipedia.org/wiki/Feedlot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85703" y="3573016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96336" y="5021451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96336" y="6453336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57"/>
          <a:stretch/>
        </p:blipFill>
        <p:spPr>
          <a:xfrm>
            <a:off x="2537610" y="593603"/>
            <a:ext cx="6502541" cy="60201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6" name="Picture 15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156176" y="403776"/>
            <a:ext cx="2883975" cy="6264696"/>
            <a:chOff x="6156176" y="349091"/>
            <a:chExt cx="2883975" cy="6264696"/>
          </a:xfrm>
        </p:grpSpPr>
        <p:sp>
          <p:nvSpPr>
            <p:cNvPr id="7" name="Rectangle 6"/>
            <p:cNvSpPr/>
            <p:nvPr/>
          </p:nvSpPr>
          <p:spPr>
            <a:xfrm>
              <a:off x="6156176" y="349091"/>
              <a:ext cx="2883975" cy="6264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426925" y="1599607"/>
              <a:ext cx="2507342" cy="4163078"/>
              <a:chOff x="6426925" y="1599607"/>
              <a:chExt cx="2507342" cy="416307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26925" y="3771881"/>
                <a:ext cx="2440049" cy="1830037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603046" y="5554936"/>
                <a:ext cx="2331221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7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Picture: usda.gov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26925" y="1599607"/>
                <a:ext cx="2433745" cy="1974908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591850" y="3530272"/>
                <a:ext cx="2331221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7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Picture: shankanad.org</a:t>
                </a:r>
              </a:p>
            </p:txBody>
          </p:sp>
        </p:grpSp>
      </p:grp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Agricultural</a:t>
            </a:r>
            <a:endParaRPr lang="fr-BE" sz="2000" b="1" u="sng" dirty="0"/>
          </a:p>
        </p:txBody>
      </p:sp>
      <p:sp>
        <p:nvSpPr>
          <p:cNvPr id="20" name="Down Arrow 19"/>
          <p:cNvSpPr/>
          <p:nvPr/>
        </p:nvSpPr>
        <p:spPr>
          <a:xfrm rot="-1680000">
            <a:off x="4662872" y="3950026"/>
            <a:ext cx="180000" cy="432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68" y="1328631"/>
            <a:ext cx="2160240" cy="4577157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2580" y="1223188"/>
            <a:ext cx="205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Milford (USA)</a:t>
            </a:r>
            <a:endParaRPr lang="fr-BE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50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139" y="1583534"/>
            <a:ext cx="2501780" cy="410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633" y="1583535"/>
            <a:ext cx="3636000" cy="19859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56755" y="3551839"/>
            <a:ext cx="126188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www.huachos.com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6" name="Picture 25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Agricultural</a:t>
            </a:r>
            <a:endParaRPr lang="fr-BE" sz="20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138" y="1583534"/>
            <a:ext cx="2501781" cy="4104000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 rot="-12540000">
            <a:off x="4404108" y="4735264"/>
            <a:ext cx="180000" cy="396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783" y="3826528"/>
            <a:ext cx="4036215" cy="1834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6" y="1328632"/>
            <a:ext cx="2232248" cy="4577157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4812" y="390912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128067" y="390912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48000" y="1223188"/>
            <a:ext cx="22637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Alto </a:t>
            </a:r>
            <a:r>
              <a:rPr lang="fr-BE" sz="1600" b="1" dirty="0" err="1" smtClean="0"/>
              <a:t>Laran</a:t>
            </a:r>
            <a:r>
              <a:rPr lang="fr-BE" sz="1600" b="1" dirty="0" smtClean="0"/>
              <a:t> District (</a:t>
            </a:r>
            <a:r>
              <a:rPr lang="fr-BE" sz="1600" b="1" dirty="0" err="1" smtClean="0"/>
              <a:t>Peru</a:t>
            </a:r>
            <a:r>
              <a:rPr lang="fr-BE" sz="1600" b="1" dirty="0" smtClean="0"/>
              <a:t>)</a:t>
            </a:r>
            <a:endParaRPr lang="fr-BE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19633" y="3841366"/>
            <a:ext cx="197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Basmakci</a:t>
            </a:r>
            <a:r>
              <a:rPr lang="fr-BE" sz="1200" b="1" i="1" dirty="0" smtClean="0"/>
              <a:t> (</a:t>
            </a:r>
            <a:r>
              <a:rPr lang="fr-BE" sz="1200" b="1" i="1" dirty="0" err="1" smtClean="0"/>
              <a:t>Turkey</a:t>
            </a:r>
            <a:r>
              <a:rPr lang="fr-BE" sz="1200" b="1" i="1" dirty="0" smtClean="0"/>
              <a:t>)</a:t>
            </a:r>
            <a:endParaRPr lang="fr-BE" sz="12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30597" y="5474765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2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8" name="Picture 27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Industrial</a:t>
            </a:r>
            <a:endParaRPr lang="fr-BE" sz="2000" b="1" u="sng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000" y="1058400"/>
            <a:ext cx="5551863" cy="514661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7374079" y="1489912"/>
            <a:ext cx="1026114" cy="4142812"/>
            <a:chOff x="7374079" y="1489912"/>
            <a:chExt cx="1026114" cy="4142812"/>
          </a:xfrm>
        </p:grpSpPr>
        <p:sp>
          <p:nvSpPr>
            <p:cNvPr id="60" name="TextBox 59"/>
            <p:cNvSpPr txBox="1"/>
            <p:nvPr/>
          </p:nvSpPr>
          <p:spPr>
            <a:xfrm>
              <a:off x="7374079" y="1489912"/>
              <a:ext cx="10261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dirty="0" err="1"/>
                <a:t>molec</a:t>
              </a:r>
              <a:r>
                <a:rPr lang="fr-BE" sz="1050" dirty="0"/>
                <a:t>/cm²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079" y="1630692"/>
              <a:ext cx="1010821" cy="4002032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7372782" y="1489912"/>
            <a:ext cx="1026114" cy="4142812"/>
            <a:chOff x="7374079" y="1489912"/>
            <a:chExt cx="1026114" cy="414281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079" y="1630692"/>
              <a:ext cx="1010821" cy="4002032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7374079" y="1489912"/>
              <a:ext cx="102611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050" dirty="0" err="1"/>
                <a:t>molec</a:t>
              </a:r>
              <a:r>
                <a:rPr lang="fr-BE" sz="1050" dirty="0"/>
                <a:t>/cm²</a:t>
              </a:r>
            </a:p>
          </p:txBody>
        </p:sp>
      </p:grp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39952" y="6317595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</a:t>
            </a:r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GoogleEarth</a:t>
            </a:r>
            <a:endParaRPr lang="en-GB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9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2"/>
    </mc:Choice>
    <mc:Fallback xmlns="">
      <p:transition spd="slow" advTm="33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150" y="3999704"/>
            <a:ext cx="3743005" cy="16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4475" y="1587261"/>
            <a:ext cx="3078000" cy="411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360" y="1600334"/>
            <a:ext cx="3356693" cy="22783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27320" y="3851664"/>
            <a:ext cx="129234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www.hirbodan.com</a:t>
            </a:r>
          </a:p>
        </p:txBody>
      </p:sp>
      <p:sp>
        <p:nvSpPr>
          <p:cNvPr id="2" name="Down Arrow 1"/>
          <p:cNvSpPr/>
          <p:nvPr/>
        </p:nvSpPr>
        <p:spPr>
          <a:xfrm rot="780000">
            <a:off x="3521031" y="3725492"/>
            <a:ext cx="130680" cy="3168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6" name="Picture 25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Industrial</a:t>
            </a:r>
            <a:endParaRPr lang="fr-BE" sz="2000" b="1" u="sng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57" y="1348952"/>
            <a:ext cx="2232248" cy="4577157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93065" y="4057573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344652" y="405378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91940" y="1237392"/>
            <a:ext cx="205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/>
              <a:t>Marvdasht</a:t>
            </a:r>
            <a:r>
              <a:rPr lang="fr-BE" sz="1600" b="1" dirty="0" smtClean="0"/>
              <a:t> (Iran)</a:t>
            </a:r>
            <a:endParaRPr lang="fr-BE" sz="1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620586" y="3977506"/>
            <a:ext cx="197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smtClean="0"/>
              <a:t>Sur </a:t>
            </a:r>
            <a:r>
              <a:rPr lang="fr-BE" sz="1200" b="1" i="1" dirty="0" err="1" smtClean="0"/>
              <a:t>Industrial</a:t>
            </a:r>
            <a:r>
              <a:rPr lang="fr-BE" sz="1200" b="1" i="1" dirty="0" smtClean="0"/>
              <a:t> </a:t>
            </a:r>
            <a:r>
              <a:rPr lang="fr-BE" sz="1200" b="1" i="1" dirty="0" err="1" smtClean="0"/>
              <a:t>Estate</a:t>
            </a:r>
            <a:r>
              <a:rPr lang="fr-BE" sz="1200" b="1" i="1" dirty="0" smtClean="0"/>
              <a:t> (Oman)</a:t>
            </a:r>
            <a:endParaRPr lang="fr-BE" sz="12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45093" y="5505221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7"/>
    </mc:Choice>
    <mc:Fallback xmlns="">
      <p:transition spd="slow" advTm="1183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463" y="1382677"/>
            <a:ext cx="3063537" cy="138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6080463" y="4319766"/>
            <a:ext cx="3045371" cy="13752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6080463" y="2847453"/>
            <a:ext cx="3045371" cy="1373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717" y="1585819"/>
            <a:ext cx="3820551" cy="4103384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7580000" flipH="1">
            <a:off x="3069348" y="2148772"/>
            <a:ext cx="108000" cy="288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5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6" name="Picture 25" descr="LATMOS_600x217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Industrial</a:t>
            </a:r>
            <a:endParaRPr lang="fr-BE" sz="2000" b="1" u="sng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9" y="1348952"/>
            <a:ext cx="2195736" cy="457715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168078" y="4795697"/>
            <a:ext cx="94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80575" y="1395398"/>
            <a:ext cx="144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596336" y="1393726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157364" y="2856817"/>
            <a:ext cx="134078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7618643" y="2855738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152919" y="433591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7612737" y="433856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191940" y="1237392"/>
            <a:ext cx="205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Shizuishan (China)</a:t>
            </a:r>
            <a:endParaRPr lang="fr-BE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192328" y="4252838"/>
            <a:ext cx="197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Wucaiwan</a:t>
            </a:r>
            <a:r>
              <a:rPr lang="fr-BE" sz="1200" b="1" i="1" dirty="0" smtClean="0"/>
              <a:t> (China)</a:t>
            </a:r>
            <a:endParaRPr lang="fr-BE" sz="12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6196650" y="2774578"/>
            <a:ext cx="197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Pingsongxiang</a:t>
            </a:r>
            <a:r>
              <a:rPr lang="fr-BE" sz="1200" b="1" i="1" dirty="0" smtClean="0"/>
              <a:t> (China)</a:t>
            </a:r>
            <a:endParaRPr lang="fr-BE" sz="1200" b="1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6192328" y="1308765"/>
            <a:ext cx="197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Zezhou</a:t>
            </a:r>
            <a:r>
              <a:rPr lang="fr-BE" sz="1200" b="1" i="1" dirty="0" smtClean="0"/>
              <a:t> - </a:t>
            </a:r>
            <a:r>
              <a:rPr lang="fr-BE" sz="1200" b="1" i="1" dirty="0" err="1" smtClean="0"/>
              <a:t>Gaoping</a:t>
            </a:r>
            <a:r>
              <a:rPr lang="fr-BE" sz="1200" b="1" i="1" dirty="0" smtClean="0"/>
              <a:t> (China)</a:t>
            </a:r>
            <a:endParaRPr lang="fr-BE" sz="1200" b="1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57711" y="5527865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50616" y="4047596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60134" y="2586170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0"/>
    </mc:Choice>
    <mc:Fallback xmlns="">
      <p:transition spd="slow" advTm="29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LB\Pictures\IASI\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763588"/>
            <a:ext cx="79898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2124075" y="3251879"/>
            <a:ext cx="6624638" cy="29854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BE" sz="1000" b="1" u="sng" dirty="0" smtClean="0">
              <a:solidFill>
                <a:srgbClr val="CCECFF"/>
              </a:solidFill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BE" sz="1000" b="1" u="sng" dirty="0" smtClean="0">
              <a:solidFill>
                <a:srgbClr val="CCECFF"/>
              </a:solidFill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b="1" u="sng" dirty="0" smtClean="0">
              <a:solidFill>
                <a:srgbClr val="CCECFF"/>
              </a:solidFill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SAMPLING</a:t>
            </a:r>
          </a:p>
          <a:p>
            <a:pPr indent="-180000" eaLnBrk="1" fontAlgn="auto" hangingPunct="1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Ø"/>
              <a:defRPr/>
            </a:pPr>
            <a:r>
              <a:rPr lang="en-GB" b="1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Relatively small pixel size</a:t>
            </a:r>
            <a:r>
              <a:rPr lang="en-GB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: </a:t>
            </a:r>
            <a:r>
              <a:rPr lang="en-GB" sz="1600" b="1" u="sng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12 km on-ground at nadir</a:t>
            </a:r>
          </a:p>
          <a:p>
            <a:pPr indent="-180000" eaLnBrk="1" fontAlgn="auto" hangingPunct="1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Ø"/>
              <a:defRPr/>
            </a:pPr>
            <a:r>
              <a:rPr lang="en-GB" b="1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Global coverage &amp; high sampling</a:t>
            </a:r>
            <a:r>
              <a:rPr lang="en-GB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: </a:t>
            </a:r>
          </a:p>
          <a:p>
            <a:pPr marL="162900" indent="0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GB" sz="1600" b="1" dirty="0" smtClean="0">
                <a:solidFill>
                  <a:srgbClr val="CCECFF"/>
                </a:solidFill>
                <a:latin typeface="Calibri" pitchFamily="34" charset="0"/>
              </a:rPr>
              <a:t>	</a:t>
            </a:r>
            <a:r>
              <a:rPr lang="en-GB" sz="1600" b="1" u="sng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global measurements twice daily</a:t>
            </a:r>
          </a:p>
          <a:p>
            <a:pPr marL="162900" indent="0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/>
            </a:pPr>
            <a:r>
              <a:rPr lang="en-GB" sz="1600" b="1" dirty="0" smtClean="0">
                <a:solidFill>
                  <a:srgbClr val="FFCC66"/>
                </a:solidFill>
                <a:latin typeface="Calibri" pitchFamily="34" charset="0"/>
              </a:rPr>
              <a:t>	~1.3 millions spectra/day</a:t>
            </a:r>
            <a:endParaRPr lang="en-US" sz="1600" b="1" dirty="0" smtClean="0">
              <a:solidFill>
                <a:srgbClr val="FFCC66"/>
              </a:solidFill>
              <a:latin typeface="Calibri" pitchFamily="34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i="1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INSTRUMENTAL</a:t>
            </a:r>
          </a:p>
          <a:p>
            <a:r>
              <a:rPr lang="en-GB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Broad spectral range : </a:t>
            </a:r>
            <a:r>
              <a:rPr lang="en-GB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645-2760 </a:t>
            </a:r>
            <a:r>
              <a:rPr lang="en-GB" sz="1600" dirty="0">
                <a:solidFill>
                  <a:srgbClr val="FFCC66"/>
                </a:solidFill>
                <a:latin typeface="Calibri" pitchFamily="34" charset="0"/>
                <a:cs typeface="+mn-cs"/>
              </a:rPr>
              <a:t>cm</a:t>
            </a:r>
            <a:r>
              <a:rPr lang="en-GB" sz="1600" baseline="30000" dirty="0">
                <a:solidFill>
                  <a:srgbClr val="FFCC66"/>
                </a:solidFill>
                <a:latin typeface="Calibri" pitchFamily="34" charset="0"/>
                <a:cs typeface="+mn-cs"/>
              </a:rPr>
              <a:t>-1</a:t>
            </a:r>
            <a:r>
              <a:rPr lang="en-GB" sz="1600" dirty="0">
                <a:solidFill>
                  <a:srgbClr val="FFCC66"/>
                </a:solidFill>
                <a:latin typeface="Calibri" pitchFamily="34" charset="0"/>
                <a:cs typeface="+mn-cs"/>
              </a:rPr>
              <a:t>  (</a:t>
            </a:r>
            <a:r>
              <a:rPr lang="nl-NL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15.5-</a:t>
            </a:r>
            <a:r>
              <a:rPr lang="el-GR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3.62</a:t>
            </a:r>
            <a:r>
              <a:rPr lang="fr-BE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 </a:t>
            </a:r>
            <a:r>
              <a:rPr lang="el-GR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μ</a:t>
            </a:r>
            <a:r>
              <a:rPr lang="nl-NL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m)</a:t>
            </a:r>
            <a:r>
              <a:rPr lang="en-GB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, </a:t>
            </a:r>
            <a:r>
              <a:rPr lang="en-GB" sz="1600" dirty="0">
                <a:solidFill>
                  <a:srgbClr val="FFCC66"/>
                </a:solidFill>
                <a:latin typeface="Calibri" pitchFamily="34" charset="0"/>
                <a:cs typeface="+mn-cs"/>
              </a:rPr>
              <a:t>without gaps </a:t>
            </a:r>
          </a:p>
          <a:p>
            <a:pPr indent="-180000" eaLnBrk="1" fontAlgn="auto" hangingPunct="1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Relatively high spectral resolution: </a:t>
            </a:r>
            <a:r>
              <a:rPr lang="en-GB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0.5 cm</a:t>
            </a:r>
            <a:r>
              <a:rPr lang="en-GB" sz="1600" baseline="300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-1</a:t>
            </a:r>
            <a:r>
              <a:rPr lang="en-GB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 </a:t>
            </a:r>
            <a:r>
              <a:rPr lang="en-GB" sz="1600" dirty="0" err="1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apodized</a:t>
            </a:r>
            <a:endParaRPr lang="en-GB" dirty="0" smtClean="0">
              <a:solidFill>
                <a:srgbClr val="FFCC66"/>
              </a:solidFill>
              <a:latin typeface="Calibri" pitchFamily="34" charset="0"/>
              <a:cs typeface="+mn-cs"/>
            </a:endParaRPr>
          </a:p>
          <a:p>
            <a:pPr indent="-180000" eaLnBrk="1" fontAlgn="auto" hangingPunct="1">
              <a:spcBef>
                <a:spcPts val="0"/>
              </a:spcBef>
              <a:spcAft>
                <a:spcPts val="0"/>
              </a:spcAft>
              <a:buSzPct val="70000"/>
              <a:buFont typeface="Wingdings" pitchFamily="2" charset="2"/>
              <a:buChar char="Ø"/>
              <a:defRPr/>
            </a:pPr>
            <a:r>
              <a:rPr lang="en-GB" dirty="0" smtClean="0">
                <a:solidFill>
                  <a:srgbClr val="CCECFF"/>
                </a:solidFill>
                <a:latin typeface="Calibri" pitchFamily="34" charset="0"/>
                <a:cs typeface="+mn-cs"/>
              </a:rPr>
              <a:t>Low noise: </a:t>
            </a:r>
            <a:r>
              <a:rPr lang="en-GB" sz="1600" dirty="0" smtClean="0">
                <a:solidFill>
                  <a:srgbClr val="FFCC66"/>
                </a:solidFill>
                <a:latin typeface="Calibri" pitchFamily="34" charset="0"/>
                <a:cs typeface="+mn-cs"/>
              </a:rPr>
              <a:t>0.1 – 0.2 K in the regions of interest</a:t>
            </a:r>
            <a:endParaRPr lang="en-GB" dirty="0" smtClean="0">
              <a:solidFill>
                <a:srgbClr val="FFCC66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4610100" y="2349500"/>
            <a:ext cx="303213" cy="1187450"/>
            <a:chOff x="-1895166" y="1340768"/>
            <a:chExt cx="1570622" cy="3602305"/>
          </a:xfrm>
        </p:grpSpPr>
        <p:grpSp>
          <p:nvGrpSpPr>
            <p:cNvPr id="13" name="Group 35"/>
            <p:cNvGrpSpPr>
              <a:grpSpLocks/>
            </p:cNvGrpSpPr>
            <p:nvPr/>
          </p:nvGrpSpPr>
          <p:grpSpPr bwMode="auto">
            <a:xfrm>
              <a:off x="-1895166" y="1556792"/>
              <a:ext cx="1570622" cy="3386281"/>
              <a:chOff x="-1895166" y="1556792"/>
              <a:chExt cx="1570622" cy="3386281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-1895166" y="2838520"/>
                <a:ext cx="1570622" cy="2104553"/>
              </a:xfrm>
              <a:custGeom>
                <a:avLst/>
                <a:gdLst>
                  <a:gd name="connsiteX0" fmla="*/ 1320800 w 2133600"/>
                  <a:gd name="connsiteY0" fmla="*/ 8519886 h 8519886"/>
                  <a:gd name="connsiteX1" fmla="*/ 1248228 w 2133600"/>
                  <a:gd name="connsiteY1" fmla="*/ 8461829 h 8519886"/>
                  <a:gd name="connsiteX2" fmla="*/ 1190171 w 2133600"/>
                  <a:gd name="connsiteY2" fmla="*/ 8447315 h 8519886"/>
                  <a:gd name="connsiteX3" fmla="*/ 1146628 w 2133600"/>
                  <a:gd name="connsiteY3" fmla="*/ 8432800 h 8519886"/>
                  <a:gd name="connsiteX4" fmla="*/ 1030514 w 2133600"/>
                  <a:gd name="connsiteY4" fmla="*/ 8389258 h 8519886"/>
                  <a:gd name="connsiteX5" fmla="*/ 943428 w 2133600"/>
                  <a:gd name="connsiteY5" fmla="*/ 8360229 h 8519886"/>
                  <a:gd name="connsiteX6" fmla="*/ 899885 w 2133600"/>
                  <a:gd name="connsiteY6" fmla="*/ 8345715 h 8519886"/>
                  <a:gd name="connsiteX7" fmla="*/ 856343 w 2133600"/>
                  <a:gd name="connsiteY7" fmla="*/ 8316686 h 8519886"/>
                  <a:gd name="connsiteX8" fmla="*/ 740228 w 2133600"/>
                  <a:gd name="connsiteY8" fmla="*/ 8287658 h 8519886"/>
                  <a:gd name="connsiteX9" fmla="*/ 682171 w 2133600"/>
                  <a:gd name="connsiteY9" fmla="*/ 8258629 h 8519886"/>
                  <a:gd name="connsiteX10" fmla="*/ 580571 w 2133600"/>
                  <a:gd name="connsiteY10" fmla="*/ 8186058 h 8519886"/>
                  <a:gd name="connsiteX11" fmla="*/ 537028 w 2133600"/>
                  <a:gd name="connsiteY11" fmla="*/ 8157029 h 8519886"/>
                  <a:gd name="connsiteX12" fmla="*/ 435428 w 2133600"/>
                  <a:gd name="connsiteY12" fmla="*/ 8055429 h 8519886"/>
                  <a:gd name="connsiteX13" fmla="*/ 232228 w 2133600"/>
                  <a:gd name="connsiteY13" fmla="*/ 7881258 h 8519886"/>
                  <a:gd name="connsiteX14" fmla="*/ 145143 w 2133600"/>
                  <a:gd name="connsiteY14" fmla="*/ 7794172 h 8519886"/>
                  <a:gd name="connsiteX15" fmla="*/ 116114 w 2133600"/>
                  <a:gd name="connsiteY15" fmla="*/ 7750629 h 8519886"/>
                  <a:gd name="connsiteX16" fmla="*/ 58057 w 2133600"/>
                  <a:gd name="connsiteY16" fmla="*/ 7649029 h 8519886"/>
                  <a:gd name="connsiteX17" fmla="*/ 43543 w 2133600"/>
                  <a:gd name="connsiteY17" fmla="*/ 7590972 h 8519886"/>
                  <a:gd name="connsiteX18" fmla="*/ 29028 w 2133600"/>
                  <a:gd name="connsiteY18" fmla="*/ 7518400 h 8519886"/>
                  <a:gd name="connsiteX19" fmla="*/ 0 w 2133600"/>
                  <a:gd name="connsiteY19" fmla="*/ 7460343 h 8519886"/>
                  <a:gd name="connsiteX20" fmla="*/ 14514 w 2133600"/>
                  <a:gd name="connsiteY20" fmla="*/ 7126515 h 8519886"/>
                  <a:gd name="connsiteX21" fmla="*/ 43543 w 2133600"/>
                  <a:gd name="connsiteY21" fmla="*/ 7082972 h 8519886"/>
                  <a:gd name="connsiteX22" fmla="*/ 174171 w 2133600"/>
                  <a:gd name="connsiteY22" fmla="*/ 7010400 h 8519886"/>
                  <a:gd name="connsiteX23" fmla="*/ 290285 w 2133600"/>
                  <a:gd name="connsiteY23" fmla="*/ 6981372 h 8519886"/>
                  <a:gd name="connsiteX24" fmla="*/ 333828 w 2133600"/>
                  <a:gd name="connsiteY24" fmla="*/ 6952343 h 8519886"/>
                  <a:gd name="connsiteX25" fmla="*/ 391885 w 2133600"/>
                  <a:gd name="connsiteY25" fmla="*/ 6937829 h 8519886"/>
                  <a:gd name="connsiteX26" fmla="*/ 478971 w 2133600"/>
                  <a:gd name="connsiteY26" fmla="*/ 6908800 h 8519886"/>
                  <a:gd name="connsiteX27" fmla="*/ 638628 w 2133600"/>
                  <a:gd name="connsiteY27" fmla="*/ 6879772 h 8519886"/>
                  <a:gd name="connsiteX28" fmla="*/ 725714 w 2133600"/>
                  <a:gd name="connsiteY28" fmla="*/ 6850743 h 8519886"/>
                  <a:gd name="connsiteX29" fmla="*/ 783771 w 2133600"/>
                  <a:gd name="connsiteY29" fmla="*/ 6836229 h 8519886"/>
                  <a:gd name="connsiteX30" fmla="*/ 885371 w 2133600"/>
                  <a:gd name="connsiteY30" fmla="*/ 6792686 h 8519886"/>
                  <a:gd name="connsiteX31" fmla="*/ 928914 w 2133600"/>
                  <a:gd name="connsiteY31" fmla="*/ 6763658 h 8519886"/>
                  <a:gd name="connsiteX32" fmla="*/ 986971 w 2133600"/>
                  <a:gd name="connsiteY32" fmla="*/ 6734629 h 8519886"/>
                  <a:gd name="connsiteX33" fmla="*/ 1074057 w 2133600"/>
                  <a:gd name="connsiteY33" fmla="*/ 6705600 h 8519886"/>
                  <a:gd name="connsiteX34" fmla="*/ 1132114 w 2133600"/>
                  <a:gd name="connsiteY34" fmla="*/ 6676572 h 8519886"/>
                  <a:gd name="connsiteX35" fmla="*/ 1175657 w 2133600"/>
                  <a:gd name="connsiteY35" fmla="*/ 6647543 h 8519886"/>
                  <a:gd name="connsiteX36" fmla="*/ 1262743 w 2133600"/>
                  <a:gd name="connsiteY36" fmla="*/ 6618515 h 8519886"/>
                  <a:gd name="connsiteX37" fmla="*/ 1393371 w 2133600"/>
                  <a:gd name="connsiteY37" fmla="*/ 6531429 h 8519886"/>
                  <a:gd name="connsiteX38" fmla="*/ 1436914 w 2133600"/>
                  <a:gd name="connsiteY38" fmla="*/ 6502400 h 8519886"/>
                  <a:gd name="connsiteX39" fmla="*/ 1524000 w 2133600"/>
                  <a:gd name="connsiteY39" fmla="*/ 6400800 h 8519886"/>
                  <a:gd name="connsiteX40" fmla="*/ 1553028 w 2133600"/>
                  <a:gd name="connsiteY40" fmla="*/ 6357258 h 8519886"/>
                  <a:gd name="connsiteX41" fmla="*/ 1596571 w 2133600"/>
                  <a:gd name="connsiteY41" fmla="*/ 6328229 h 8519886"/>
                  <a:gd name="connsiteX42" fmla="*/ 1669143 w 2133600"/>
                  <a:gd name="connsiteY42" fmla="*/ 6241143 h 8519886"/>
                  <a:gd name="connsiteX43" fmla="*/ 1698171 w 2133600"/>
                  <a:gd name="connsiteY43" fmla="*/ 6197600 h 8519886"/>
                  <a:gd name="connsiteX44" fmla="*/ 1741714 w 2133600"/>
                  <a:gd name="connsiteY44" fmla="*/ 6154058 h 8519886"/>
                  <a:gd name="connsiteX45" fmla="*/ 1785257 w 2133600"/>
                  <a:gd name="connsiteY45" fmla="*/ 6052458 h 8519886"/>
                  <a:gd name="connsiteX46" fmla="*/ 1828800 w 2133600"/>
                  <a:gd name="connsiteY46" fmla="*/ 6008915 h 8519886"/>
                  <a:gd name="connsiteX47" fmla="*/ 1843314 w 2133600"/>
                  <a:gd name="connsiteY47" fmla="*/ 5965372 h 8519886"/>
                  <a:gd name="connsiteX48" fmla="*/ 1872343 w 2133600"/>
                  <a:gd name="connsiteY48" fmla="*/ 5921829 h 8519886"/>
                  <a:gd name="connsiteX49" fmla="*/ 1930400 w 2133600"/>
                  <a:gd name="connsiteY49" fmla="*/ 5762172 h 8519886"/>
                  <a:gd name="connsiteX50" fmla="*/ 1959428 w 2133600"/>
                  <a:gd name="connsiteY50" fmla="*/ 5660572 h 8519886"/>
                  <a:gd name="connsiteX51" fmla="*/ 1973943 w 2133600"/>
                  <a:gd name="connsiteY51" fmla="*/ 5602515 h 8519886"/>
                  <a:gd name="connsiteX52" fmla="*/ 2002971 w 2133600"/>
                  <a:gd name="connsiteY52" fmla="*/ 5515429 h 8519886"/>
                  <a:gd name="connsiteX53" fmla="*/ 2032000 w 2133600"/>
                  <a:gd name="connsiteY53" fmla="*/ 5384800 h 8519886"/>
                  <a:gd name="connsiteX54" fmla="*/ 1988457 w 2133600"/>
                  <a:gd name="connsiteY54" fmla="*/ 5181600 h 8519886"/>
                  <a:gd name="connsiteX55" fmla="*/ 1944914 w 2133600"/>
                  <a:gd name="connsiteY55" fmla="*/ 5152572 h 8519886"/>
                  <a:gd name="connsiteX56" fmla="*/ 1857828 w 2133600"/>
                  <a:gd name="connsiteY56" fmla="*/ 5094515 h 8519886"/>
                  <a:gd name="connsiteX57" fmla="*/ 1814285 w 2133600"/>
                  <a:gd name="connsiteY57" fmla="*/ 5050972 h 8519886"/>
                  <a:gd name="connsiteX58" fmla="*/ 1727200 w 2133600"/>
                  <a:gd name="connsiteY58" fmla="*/ 5021943 h 8519886"/>
                  <a:gd name="connsiteX59" fmla="*/ 1378857 w 2133600"/>
                  <a:gd name="connsiteY59" fmla="*/ 4992915 h 8519886"/>
                  <a:gd name="connsiteX60" fmla="*/ 1233714 w 2133600"/>
                  <a:gd name="connsiteY60" fmla="*/ 4963886 h 8519886"/>
                  <a:gd name="connsiteX61" fmla="*/ 1103085 w 2133600"/>
                  <a:gd name="connsiteY61" fmla="*/ 4920343 h 8519886"/>
                  <a:gd name="connsiteX62" fmla="*/ 1001485 w 2133600"/>
                  <a:gd name="connsiteY62" fmla="*/ 4905829 h 8519886"/>
                  <a:gd name="connsiteX63" fmla="*/ 957943 w 2133600"/>
                  <a:gd name="connsiteY63" fmla="*/ 4891315 h 8519886"/>
                  <a:gd name="connsiteX64" fmla="*/ 812800 w 2133600"/>
                  <a:gd name="connsiteY64" fmla="*/ 4862286 h 8519886"/>
                  <a:gd name="connsiteX65" fmla="*/ 725714 w 2133600"/>
                  <a:gd name="connsiteY65" fmla="*/ 4818743 h 8519886"/>
                  <a:gd name="connsiteX66" fmla="*/ 667657 w 2133600"/>
                  <a:gd name="connsiteY66" fmla="*/ 4789715 h 8519886"/>
                  <a:gd name="connsiteX67" fmla="*/ 624114 w 2133600"/>
                  <a:gd name="connsiteY67" fmla="*/ 4775200 h 8519886"/>
                  <a:gd name="connsiteX68" fmla="*/ 522514 w 2133600"/>
                  <a:gd name="connsiteY68" fmla="*/ 4731658 h 8519886"/>
                  <a:gd name="connsiteX69" fmla="*/ 478971 w 2133600"/>
                  <a:gd name="connsiteY69" fmla="*/ 4702629 h 8519886"/>
                  <a:gd name="connsiteX70" fmla="*/ 377371 w 2133600"/>
                  <a:gd name="connsiteY70" fmla="*/ 4659086 h 8519886"/>
                  <a:gd name="connsiteX71" fmla="*/ 333828 w 2133600"/>
                  <a:gd name="connsiteY71" fmla="*/ 4615543 h 8519886"/>
                  <a:gd name="connsiteX72" fmla="*/ 275771 w 2133600"/>
                  <a:gd name="connsiteY72" fmla="*/ 4572000 h 8519886"/>
                  <a:gd name="connsiteX73" fmla="*/ 261257 w 2133600"/>
                  <a:gd name="connsiteY73" fmla="*/ 4528458 h 8519886"/>
                  <a:gd name="connsiteX74" fmla="*/ 232228 w 2133600"/>
                  <a:gd name="connsiteY74" fmla="*/ 4484915 h 8519886"/>
                  <a:gd name="connsiteX75" fmla="*/ 159657 w 2133600"/>
                  <a:gd name="connsiteY75" fmla="*/ 4383315 h 8519886"/>
                  <a:gd name="connsiteX76" fmla="*/ 101600 w 2133600"/>
                  <a:gd name="connsiteY76" fmla="*/ 4252686 h 8519886"/>
                  <a:gd name="connsiteX77" fmla="*/ 72571 w 2133600"/>
                  <a:gd name="connsiteY77" fmla="*/ 4209143 h 8519886"/>
                  <a:gd name="connsiteX78" fmla="*/ 72571 w 2133600"/>
                  <a:gd name="connsiteY78" fmla="*/ 3933372 h 8519886"/>
                  <a:gd name="connsiteX79" fmla="*/ 101600 w 2133600"/>
                  <a:gd name="connsiteY79" fmla="*/ 3889829 h 8519886"/>
                  <a:gd name="connsiteX80" fmla="*/ 130628 w 2133600"/>
                  <a:gd name="connsiteY80" fmla="*/ 3831772 h 8519886"/>
                  <a:gd name="connsiteX81" fmla="*/ 232228 w 2133600"/>
                  <a:gd name="connsiteY81" fmla="*/ 3759200 h 8519886"/>
                  <a:gd name="connsiteX82" fmla="*/ 275771 w 2133600"/>
                  <a:gd name="connsiteY82" fmla="*/ 3730172 h 8519886"/>
                  <a:gd name="connsiteX83" fmla="*/ 362857 w 2133600"/>
                  <a:gd name="connsiteY83" fmla="*/ 3701143 h 8519886"/>
                  <a:gd name="connsiteX84" fmla="*/ 435428 w 2133600"/>
                  <a:gd name="connsiteY84" fmla="*/ 3672115 h 8519886"/>
                  <a:gd name="connsiteX85" fmla="*/ 522514 w 2133600"/>
                  <a:gd name="connsiteY85" fmla="*/ 3643086 h 8519886"/>
                  <a:gd name="connsiteX86" fmla="*/ 566057 w 2133600"/>
                  <a:gd name="connsiteY86" fmla="*/ 3614058 h 8519886"/>
                  <a:gd name="connsiteX87" fmla="*/ 667657 w 2133600"/>
                  <a:gd name="connsiteY87" fmla="*/ 3585029 h 8519886"/>
                  <a:gd name="connsiteX88" fmla="*/ 769257 w 2133600"/>
                  <a:gd name="connsiteY88" fmla="*/ 3556000 h 8519886"/>
                  <a:gd name="connsiteX89" fmla="*/ 943428 w 2133600"/>
                  <a:gd name="connsiteY89" fmla="*/ 3526972 h 8519886"/>
                  <a:gd name="connsiteX90" fmla="*/ 1045028 w 2133600"/>
                  <a:gd name="connsiteY90" fmla="*/ 3497943 h 8519886"/>
                  <a:gd name="connsiteX91" fmla="*/ 1161143 w 2133600"/>
                  <a:gd name="connsiteY91" fmla="*/ 3483429 h 8519886"/>
                  <a:gd name="connsiteX92" fmla="*/ 1306285 w 2133600"/>
                  <a:gd name="connsiteY92" fmla="*/ 3454400 h 8519886"/>
                  <a:gd name="connsiteX93" fmla="*/ 1465943 w 2133600"/>
                  <a:gd name="connsiteY93" fmla="*/ 3425372 h 8519886"/>
                  <a:gd name="connsiteX94" fmla="*/ 1509485 w 2133600"/>
                  <a:gd name="connsiteY94" fmla="*/ 3410858 h 8519886"/>
                  <a:gd name="connsiteX95" fmla="*/ 1640114 w 2133600"/>
                  <a:gd name="connsiteY95" fmla="*/ 3352800 h 8519886"/>
                  <a:gd name="connsiteX96" fmla="*/ 1756228 w 2133600"/>
                  <a:gd name="connsiteY96" fmla="*/ 3294743 h 8519886"/>
                  <a:gd name="connsiteX97" fmla="*/ 1799771 w 2133600"/>
                  <a:gd name="connsiteY97" fmla="*/ 3251200 h 8519886"/>
                  <a:gd name="connsiteX98" fmla="*/ 1901371 w 2133600"/>
                  <a:gd name="connsiteY98" fmla="*/ 3178629 h 8519886"/>
                  <a:gd name="connsiteX99" fmla="*/ 1973943 w 2133600"/>
                  <a:gd name="connsiteY99" fmla="*/ 3091543 h 8519886"/>
                  <a:gd name="connsiteX100" fmla="*/ 2032000 w 2133600"/>
                  <a:gd name="connsiteY100" fmla="*/ 3004458 h 8519886"/>
                  <a:gd name="connsiteX101" fmla="*/ 2090057 w 2133600"/>
                  <a:gd name="connsiteY101" fmla="*/ 2873829 h 8519886"/>
                  <a:gd name="connsiteX102" fmla="*/ 2119085 w 2133600"/>
                  <a:gd name="connsiteY102" fmla="*/ 2786743 h 8519886"/>
                  <a:gd name="connsiteX103" fmla="*/ 2133600 w 2133600"/>
                  <a:gd name="connsiteY103" fmla="*/ 2743200 h 8519886"/>
                  <a:gd name="connsiteX104" fmla="*/ 2119085 w 2133600"/>
                  <a:gd name="connsiteY104" fmla="*/ 2598058 h 8519886"/>
                  <a:gd name="connsiteX105" fmla="*/ 2061028 w 2133600"/>
                  <a:gd name="connsiteY105" fmla="*/ 2496458 h 8519886"/>
                  <a:gd name="connsiteX106" fmla="*/ 2046514 w 2133600"/>
                  <a:gd name="connsiteY106" fmla="*/ 2452915 h 8519886"/>
                  <a:gd name="connsiteX107" fmla="*/ 2017485 w 2133600"/>
                  <a:gd name="connsiteY107" fmla="*/ 2409372 h 8519886"/>
                  <a:gd name="connsiteX108" fmla="*/ 1930400 w 2133600"/>
                  <a:gd name="connsiteY108" fmla="*/ 2307772 h 8519886"/>
                  <a:gd name="connsiteX109" fmla="*/ 1828800 w 2133600"/>
                  <a:gd name="connsiteY109" fmla="*/ 2249715 h 8519886"/>
                  <a:gd name="connsiteX110" fmla="*/ 1785257 w 2133600"/>
                  <a:gd name="connsiteY110" fmla="*/ 2220686 h 8519886"/>
                  <a:gd name="connsiteX111" fmla="*/ 1640114 w 2133600"/>
                  <a:gd name="connsiteY111" fmla="*/ 2177143 h 8519886"/>
                  <a:gd name="connsiteX112" fmla="*/ 1553028 w 2133600"/>
                  <a:gd name="connsiteY112" fmla="*/ 2162629 h 8519886"/>
                  <a:gd name="connsiteX113" fmla="*/ 1465943 w 2133600"/>
                  <a:gd name="connsiteY113" fmla="*/ 2133600 h 8519886"/>
                  <a:gd name="connsiteX114" fmla="*/ 1393371 w 2133600"/>
                  <a:gd name="connsiteY114" fmla="*/ 2119086 h 8519886"/>
                  <a:gd name="connsiteX115" fmla="*/ 1262743 w 2133600"/>
                  <a:gd name="connsiteY115" fmla="*/ 2104572 h 8519886"/>
                  <a:gd name="connsiteX116" fmla="*/ 1161143 w 2133600"/>
                  <a:gd name="connsiteY116" fmla="*/ 2090058 h 8519886"/>
                  <a:gd name="connsiteX117" fmla="*/ 1059543 w 2133600"/>
                  <a:gd name="connsiteY117" fmla="*/ 2061029 h 8519886"/>
                  <a:gd name="connsiteX118" fmla="*/ 986971 w 2133600"/>
                  <a:gd name="connsiteY118" fmla="*/ 2046515 h 8519886"/>
                  <a:gd name="connsiteX119" fmla="*/ 885371 w 2133600"/>
                  <a:gd name="connsiteY119" fmla="*/ 2017486 h 8519886"/>
                  <a:gd name="connsiteX120" fmla="*/ 798285 w 2133600"/>
                  <a:gd name="connsiteY120" fmla="*/ 1988458 h 8519886"/>
                  <a:gd name="connsiteX121" fmla="*/ 696685 w 2133600"/>
                  <a:gd name="connsiteY121" fmla="*/ 1915886 h 8519886"/>
                  <a:gd name="connsiteX122" fmla="*/ 595085 w 2133600"/>
                  <a:gd name="connsiteY122" fmla="*/ 1872343 h 8519886"/>
                  <a:gd name="connsiteX123" fmla="*/ 566057 w 2133600"/>
                  <a:gd name="connsiteY123" fmla="*/ 1828800 h 8519886"/>
                  <a:gd name="connsiteX124" fmla="*/ 522514 w 2133600"/>
                  <a:gd name="connsiteY124" fmla="*/ 1814286 h 8519886"/>
                  <a:gd name="connsiteX125" fmla="*/ 508000 w 2133600"/>
                  <a:gd name="connsiteY125" fmla="*/ 1770743 h 8519886"/>
                  <a:gd name="connsiteX126" fmla="*/ 478971 w 2133600"/>
                  <a:gd name="connsiteY126" fmla="*/ 1727200 h 8519886"/>
                  <a:gd name="connsiteX127" fmla="*/ 493485 w 2133600"/>
                  <a:gd name="connsiteY127" fmla="*/ 1582058 h 8519886"/>
                  <a:gd name="connsiteX128" fmla="*/ 566057 w 2133600"/>
                  <a:gd name="connsiteY128" fmla="*/ 1509486 h 8519886"/>
                  <a:gd name="connsiteX129" fmla="*/ 609600 w 2133600"/>
                  <a:gd name="connsiteY129" fmla="*/ 1465943 h 8519886"/>
                  <a:gd name="connsiteX130" fmla="*/ 754743 w 2133600"/>
                  <a:gd name="connsiteY130" fmla="*/ 1364343 h 8519886"/>
                  <a:gd name="connsiteX131" fmla="*/ 798285 w 2133600"/>
                  <a:gd name="connsiteY131" fmla="*/ 1335315 h 8519886"/>
                  <a:gd name="connsiteX132" fmla="*/ 856343 w 2133600"/>
                  <a:gd name="connsiteY132" fmla="*/ 1291772 h 8519886"/>
                  <a:gd name="connsiteX133" fmla="*/ 943428 w 2133600"/>
                  <a:gd name="connsiteY133" fmla="*/ 1248229 h 8519886"/>
                  <a:gd name="connsiteX134" fmla="*/ 986971 w 2133600"/>
                  <a:gd name="connsiteY134" fmla="*/ 1219200 h 8519886"/>
                  <a:gd name="connsiteX135" fmla="*/ 1074057 w 2133600"/>
                  <a:gd name="connsiteY135" fmla="*/ 1190172 h 8519886"/>
                  <a:gd name="connsiteX136" fmla="*/ 1146628 w 2133600"/>
                  <a:gd name="connsiteY136" fmla="*/ 1132115 h 8519886"/>
                  <a:gd name="connsiteX137" fmla="*/ 1248228 w 2133600"/>
                  <a:gd name="connsiteY137" fmla="*/ 1074058 h 8519886"/>
                  <a:gd name="connsiteX138" fmla="*/ 1422400 w 2133600"/>
                  <a:gd name="connsiteY138" fmla="*/ 957943 h 8519886"/>
                  <a:gd name="connsiteX139" fmla="*/ 1465943 w 2133600"/>
                  <a:gd name="connsiteY139" fmla="*/ 928915 h 8519886"/>
                  <a:gd name="connsiteX140" fmla="*/ 1509485 w 2133600"/>
                  <a:gd name="connsiteY140" fmla="*/ 899886 h 8519886"/>
                  <a:gd name="connsiteX141" fmla="*/ 1582057 w 2133600"/>
                  <a:gd name="connsiteY141" fmla="*/ 769258 h 8519886"/>
                  <a:gd name="connsiteX142" fmla="*/ 1611085 w 2133600"/>
                  <a:gd name="connsiteY142" fmla="*/ 725715 h 8519886"/>
                  <a:gd name="connsiteX143" fmla="*/ 1640114 w 2133600"/>
                  <a:gd name="connsiteY143" fmla="*/ 624115 h 8519886"/>
                  <a:gd name="connsiteX144" fmla="*/ 1640114 w 2133600"/>
                  <a:gd name="connsiteY144" fmla="*/ 0 h 8519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2133600" h="8519886">
                    <a:moveTo>
                      <a:pt x="1320800" y="8519886"/>
                    </a:moveTo>
                    <a:cubicBezTo>
                      <a:pt x="1296609" y="8500534"/>
                      <a:pt x="1275309" y="8476874"/>
                      <a:pt x="1248228" y="8461829"/>
                    </a:cubicBezTo>
                    <a:cubicBezTo>
                      <a:pt x="1230790" y="8452142"/>
                      <a:pt x="1209351" y="8452795"/>
                      <a:pt x="1190171" y="8447315"/>
                    </a:cubicBezTo>
                    <a:cubicBezTo>
                      <a:pt x="1175460" y="8443112"/>
                      <a:pt x="1160312" y="8439642"/>
                      <a:pt x="1146628" y="8432800"/>
                    </a:cubicBezTo>
                    <a:cubicBezTo>
                      <a:pt x="1015286" y="8367129"/>
                      <a:pt x="1215328" y="8439662"/>
                      <a:pt x="1030514" y="8389258"/>
                    </a:cubicBezTo>
                    <a:cubicBezTo>
                      <a:pt x="1000993" y="8381207"/>
                      <a:pt x="972457" y="8369905"/>
                      <a:pt x="943428" y="8360229"/>
                    </a:cubicBezTo>
                    <a:lnTo>
                      <a:pt x="899885" y="8345715"/>
                    </a:lnTo>
                    <a:cubicBezTo>
                      <a:pt x="885371" y="8336039"/>
                      <a:pt x="872737" y="8322647"/>
                      <a:pt x="856343" y="8316686"/>
                    </a:cubicBezTo>
                    <a:cubicBezTo>
                      <a:pt x="818849" y="8303052"/>
                      <a:pt x="740228" y="8287658"/>
                      <a:pt x="740228" y="8287658"/>
                    </a:cubicBezTo>
                    <a:cubicBezTo>
                      <a:pt x="720876" y="8277982"/>
                      <a:pt x="700957" y="8269364"/>
                      <a:pt x="682171" y="8258629"/>
                    </a:cubicBezTo>
                    <a:cubicBezTo>
                      <a:pt x="647971" y="8239086"/>
                      <a:pt x="611717" y="8208305"/>
                      <a:pt x="580571" y="8186058"/>
                    </a:cubicBezTo>
                    <a:cubicBezTo>
                      <a:pt x="566376" y="8175919"/>
                      <a:pt x="549994" y="8168699"/>
                      <a:pt x="537028" y="8157029"/>
                    </a:cubicBezTo>
                    <a:cubicBezTo>
                      <a:pt x="501428" y="8124989"/>
                      <a:pt x="476497" y="8080071"/>
                      <a:pt x="435428" y="8055429"/>
                    </a:cubicBezTo>
                    <a:cubicBezTo>
                      <a:pt x="310054" y="7980204"/>
                      <a:pt x="382804" y="8031833"/>
                      <a:pt x="232228" y="7881258"/>
                    </a:cubicBezTo>
                    <a:lnTo>
                      <a:pt x="145143" y="7794172"/>
                    </a:lnTo>
                    <a:cubicBezTo>
                      <a:pt x="135467" y="7779658"/>
                      <a:pt x="124769" y="7765775"/>
                      <a:pt x="116114" y="7750629"/>
                    </a:cubicBezTo>
                    <a:cubicBezTo>
                      <a:pt x="42446" y="7621712"/>
                      <a:pt x="128786" y="7755125"/>
                      <a:pt x="58057" y="7649029"/>
                    </a:cubicBezTo>
                    <a:cubicBezTo>
                      <a:pt x="53219" y="7629677"/>
                      <a:pt x="47870" y="7610445"/>
                      <a:pt x="43543" y="7590972"/>
                    </a:cubicBezTo>
                    <a:cubicBezTo>
                      <a:pt x="38191" y="7566890"/>
                      <a:pt x="36829" y="7541804"/>
                      <a:pt x="29028" y="7518400"/>
                    </a:cubicBezTo>
                    <a:cubicBezTo>
                      <a:pt x="22186" y="7497874"/>
                      <a:pt x="9676" y="7479695"/>
                      <a:pt x="0" y="7460343"/>
                    </a:cubicBezTo>
                    <a:cubicBezTo>
                      <a:pt x="4838" y="7349067"/>
                      <a:pt x="1747" y="7237162"/>
                      <a:pt x="14514" y="7126515"/>
                    </a:cubicBezTo>
                    <a:cubicBezTo>
                      <a:pt x="16514" y="7109186"/>
                      <a:pt x="30415" y="7094459"/>
                      <a:pt x="43543" y="7082972"/>
                    </a:cubicBezTo>
                    <a:cubicBezTo>
                      <a:pt x="91241" y="7041236"/>
                      <a:pt x="120386" y="7025069"/>
                      <a:pt x="174171" y="7010400"/>
                    </a:cubicBezTo>
                    <a:cubicBezTo>
                      <a:pt x="212661" y="6999903"/>
                      <a:pt x="290285" y="6981372"/>
                      <a:pt x="290285" y="6981372"/>
                    </a:cubicBezTo>
                    <a:cubicBezTo>
                      <a:pt x="304799" y="6971696"/>
                      <a:pt x="317794" y="6959215"/>
                      <a:pt x="333828" y="6952343"/>
                    </a:cubicBezTo>
                    <a:cubicBezTo>
                      <a:pt x="352163" y="6944485"/>
                      <a:pt x="372778" y="6943561"/>
                      <a:pt x="391885" y="6937829"/>
                    </a:cubicBezTo>
                    <a:cubicBezTo>
                      <a:pt x="421193" y="6929036"/>
                      <a:pt x="448788" y="6913830"/>
                      <a:pt x="478971" y="6908800"/>
                    </a:cubicBezTo>
                    <a:cubicBezTo>
                      <a:pt x="507420" y="6904059"/>
                      <a:pt x="606751" y="6888466"/>
                      <a:pt x="638628" y="6879772"/>
                    </a:cubicBezTo>
                    <a:cubicBezTo>
                      <a:pt x="668149" y="6871721"/>
                      <a:pt x="696029" y="6858164"/>
                      <a:pt x="725714" y="6850743"/>
                    </a:cubicBezTo>
                    <a:lnTo>
                      <a:pt x="783771" y="6836229"/>
                    </a:lnTo>
                    <a:cubicBezTo>
                      <a:pt x="893084" y="6763353"/>
                      <a:pt x="754161" y="6848918"/>
                      <a:pt x="885371" y="6792686"/>
                    </a:cubicBezTo>
                    <a:cubicBezTo>
                      <a:pt x="901405" y="6785815"/>
                      <a:pt x="913768" y="6772313"/>
                      <a:pt x="928914" y="6763658"/>
                    </a:cubicBezTo>
                    <a:cubicBezTo>
                      <a:pt x="947700" y="6752923"/>
                      <a:pt x="966882" y="6742665"/>
                      <a:pt x="986971" y="6734629"/>
                    </a:cubicBezTo>
                    <a:cubicBezTo>
                      <a:pt x="1015381" y="6723265"/>
                      <a:pt x="1046688" y="6719284"/>
                      <a:pt x="1074057" y="6705600"/>
                    </a:cubicBezTo>
                    <a:cubicBezTo>
                      <a:pt x="1093409" y="6695924"/>
                      <a:pt x="1113328" y="6687307"/>
                      <a:pt x="1132114" y="6676572"/>
                    </a:cubicBezTo>
                    <a:cubicBezTo>
                      <a:pt x="1147260" y="6667917"/>
                      <a:pt x="1159716" y="6654628"/>
                      <a:pt x="1175657" y="6647543"/>
                    </a:cubicBezTo>
                    <a:cubicBezTo>
                      <a:pt x="1203619" y="6635116"/>
                      <a:pt x="1262743" y="6618515"/>
                      <a:pt x="1262743" y="6618515"/>
                    </a:cubicBezTo>
                    <a:lnTo>
                      <a:pt x="1393371" y="6531429"/>
                    </a:lnTo>
                    <a:cubicBezTo>
                      <a:pt x="1407885" y="6521753"/>
                      <a:pt x="1424579" y="6514735"/>
                      <a:pt x="1436914" y="6502400"/>
                    </a:cubicBezTo>
                    <a:cubicBezTo>
                      <a:pt x="1489665" y="6449651"/>
                      <a:pt x="1477449" y="6465971"/>
                      <a:pt x="1524000" y="6400800"/>
                    </a:cubicBezTo>
                    <a:cubicBezTo>
                      <a:pt x="1534139" y="6386605"/>
                      <a:pt x="1540693" y="6369593"/>
                      <a:pt x="1553028" y="6357258"/>
                    </a:cubicBezTo>
                    <a:cubicBezTo>
                      <a:pt x="1565363" y="6344923"/>
                      <a:pt x="1582057" y="6337905"/>
                      <a:pt x="1596571" y="6328229"/>
                    </a:cubicBezTo>
                    <a:cubicBezTo>
                      <a:pt x="1658849" y="6203675"/>
                      <a:pt x="1587081" y="6323206"/>
                      <a:pt x="1669143" y="6241143"/>
                    </a:cubicBezTo>
                    <a:cubicBezTo>
                      <a:pt x="1681478" y="6228808"/>
                      <a:pt x="1687004" y="6211001"/>
                      <a:pt x="1698171" y="6197600"/>
                    </a:cubicBezTo>
                    <a:cubicBezTo>
                      <a:pt x="1711312" y="6181831"/>
                      <a:pt x="1727200" y="6168572"/>
                      <a:pt x="1741714" y="6154058"/>
                    </a:cubicBezTo>
                    <a:cubicBezTo>
                      <a:pt x="1753559" y="6118522"/>
                      <a:pt x="1762836" y="6083847"/>
                      <a:pt x="1785257" y="6052458"/>
                    </a:cubicBezTo>
                    <a:cubicBezTo>
                      <a:pt x="1797188" y="6035755"/>
                      <a:pt x="1814286" y="6023429"/>
                      <a:pt x="1828800" y="6008915"/>
                    </a:cubicBezTo>
                    <a:cubicBezTo>
                      <a:pt x="1833638" y="5994401"/>
                      <a:pt x="1836472" y="5979056"/>
                      <a:pt x="1843314" y="5965372"/>
                    </a:cubicBezTo>
                    <a:cubicBezTo>
                      <a:pt x="1851115" y="5949770"/>
                      <a:pt x="1866382" y="5938223"/>
                      <a:pt x="1872343" y="5921829"/>
                    </a:cubicBezTo>
                    <a:cubicBezTo>
                      <a:pt x="1938862" y="5738902"/>
                      <a:pt x="1864698" y="5860724"/>
                      <a:pt x="1930400" y="5762172"/>
                    </a:cubicBezTo>
                    <a:cubicBezTo>
                      <a:pt x="1940076" y="5728305"/>
                      <a:pt x="1950160" y="5694553"/>
                      <a:pt x="1959428" y="5660572"/>
                    </a:cubicBezTo>
                    <a:cubicBezTo>
                      <a:pt x="1964677" y="5641327"/>
                      <a:pt x="1968211" y="5621622"/>
                      <a:pt x="1973943" y="5602515"/>
                    </a:cubicBezTo>
                    <a:cubicBezTo>
                      <a:pt x="1982736" y="5573207"/>
                      <a:pt x="1996970" y="5545434"/>
                      <a:pt x="2002971" y="5515429"/>
                    </a:cubicBezTo>
                    <a:cubicBezTo>
                      <a:pt x="2021397" y="5423297"/>
                      <a:pt x="2011502" y="5466791"/>
                      <a:pt x="2032000" y="5384800"/>
                    </a:cubicBezTo>
                    <a:cubicBezTo>
                      <a:pt x="2024893" y="5306630"/>
                      <a:pt x="2044193" y="5237336"/>
                      <a:pt x="1988457" y="5181600"/>
                    </a:cubicBezTo>
                    <a:cubicBezTo>
                      <a:pt x="1976122" y="5169265"/>
                      <a:pt x="1959428" y="5162248"/>
                      <a:pt x="1944914" y="5152572"/>
                    </a:cubicBezTo>
                    <a:cubicBezTo>
                      <a:pt x="1882122" y="5058385"/>
                      <a:pt x="1958764" y="5152192"/>
                      <a:pt x="1857828" y="5094515"/>
                    </a:cubicBezTo>
                    <a:cubicBezTo>
                      <a:pt x="1840006" y="5084331"/>
                      <a:pt x="1832228" y="5060941"/>
                      <a:pt x="1814285" y="5050972"/>
                    </a:cubicBezTo>
                    <a:cubicBezTo>
                      <a:pt x="1787537" y="5036112"/>
                      <a:pt x="1756228" y="5031619"/>
                      <a:pt x="1727200" y="5021943"/>
                    </a:cubicBezTo>
                    <a:cubicBezTo>
                      <a:pt x="1587166" y="4975265"/>
                      <a:pt x="1698906" y="5008155"/>
                      <a:pt x="1378857" y="4992915"/>
                    </a:cubicBezTo>
                    <a:cubicBezTo>
                      <a:pt x="1289435" y="4963106"/>
                      <a:pt x="1380476" y="4990569"/>
                      <a:pt x="1233714" y="4963886"/>
                    </a:cubicBezTo>
                    <a:cubicBezTo>
                      <a:pt x="1080277" y="4935989"/>
                      <a:pt x="1285741" y="4966007"/>
                      <a:pt x="1103085" y="4920343"/>
                    </a:cubicBezTo>
                    <a:cubicBezTo>
                      <a:pt x="1069896" y="4912046"/>
                      <a:pt x="1035352" y="4910667"/>
                      <a:pt x="1001485" y="4905829"/>
                    </a:cubicBezTo>
                    <a:cubicBezTo>
                      <a:pt x="986971" y="4900991"/>
                      <a:pt x="972850" y="4894755"/>
                      <a:pt x="957943" y="4891315"/>
                    </a:cubicBezTo>
                    <a:cubicBezTo>
                      <a:pt x="909867" y="4880221"/>
                      <a:pt x="812800" y="4862286"/>
                      <a:pt x="812800" y="4862286"/>
                    </a:cubicBezTo>
                    <a:cubicBezTo>
                      <a:pt x="729123" y="4806503"/>
                      <a:pt x="809841" y="4854797"/>
                      <a:pt x="725714" y="4818743"/>
                    </a:cubicBezTo>
                    <a:cubicBezTo>
                      <a:pt x="705827" y="4810220"/>
                      <a:pt x="687544" y="4798238"/>
                      <a:pt x="667657" y="4789715"/>
                    </a:cubicBezTo>
                    <a:cubicBezTo>
                      <a:pt x="653595" y="4783688"/>
                      <a:pt x="637798" y="4782042"/>
                      <a:pt x="624114" y="4775200"/>
                    </a:cubicBezTo>
                    <a:cubicBezTo>
                      <a:pt x="523884" y="4725085"/>
                      <a:pt x="643338" y="4761864"/>
                      <a:pt x="522514" y="4731658"/>
                    </a:cubicBezTo>
                    <a:cubicBezTo>
                      <a:pt x="508000" y="4721982"/>
                      <a:pt x="494573" y="4710430"/>
                      <a:pt x="478971" y="4702629"/>
                    </a:cubicBezTo>
                    <a:cubicBezTo>
                      <a:pt x="415796" y="4671041"/>
                      <a:pt x="447848" y="4709427"/>
                      <a:pt x="377371" y="4659086"/>
                    </a:cubicBezTo>
                    <a:cubicBezTo>
                      <a:pt x="360668" y="4647155"/>
                      <a:pt x="349413" y="4628901"/>
                      <a:pt x="333828" y="4615543"/>
                    </a:cubicBezTo>
                    <a:cubicBezTo>
                      <a:pt x="315461" y="4599800"/>
                      <a:pt x="295123" y="4586514"/>
                      <a:pt x="275771" y="4572000"/>
                    </a:cubicBezTo>
                    <a:cubicBezTo>
                      <a:pt x="270933" y="4557486"/>
                      <a:pt x="268099" y="4542142"/>
                      <a:pt x="261257" y="4528458"/>
                    </a:cubicBezTo>
                    <a:cubicBezTo>
                      <a:pt x="253456" y="4512856"/>
                      <a:pt x="242367" y="4499110"/>
                      <a:pt x="232228" y="4484915"/>
                    </a:cubicBezTo>
                    <a:cubicBezTo>
                      <a:pt x="209970" y="4453754"/>
                      <a:pt x="179207" y="4417528"/>
                      <a:pt x="159657" y="4383315"/>
                    </a:cubicBezTo>
                    <a:cubicBezTo>
                      <a:pt x="98087" y="4275566"/>
                      <a:pt x="163818" y="4377123"/>
                      <a:pt x="101600" y="4252686"/>
                    </a:cubicBezTo>
                    <a:cubicBezTo>
                      <a:pt x="93799" y="4237083"/>
                      <a:pt x="82247" y="4223657"/>
                      <a:pt x="72571" y="4209143"/>
                    </a:cubicBezTo>
                    <a:cubicBezTo>
                      <a:pt x="58015" y="4092692"/>
                      <a:pt x="45503" y="4059690"/>
                      <a:pt x="72571" y="3933372"/>
                    </a:cubicBezTo>
                    <a:cubicBezTo>
                      <a:pt x="76226" y="3916315"/>
                      <a:pt x="92945" y="3904975"/>
                      <a:pt x="101600" y="3889829"/>
                    </a:cubicBezTo>
                    <a:cubicBezTo>
                      <a:pt x="112335" y="3871043"/>
                      <a:pt x="118052" y="3849378"/>
                      <a:pt x="130628" y="3831772"/>
                    </a:cubicBezTo>
                    <a:cubicBezTo>
                      <a:pt x="167312" y="3780414"/>
                      <a:pt x="179169" y="3789520"/>
                      <a:pt x="232228" y="3759200"/>
                    </a:cubicBezTo>
                    <a:cubicBezTo>
                      <a:pt x="247374" y="3750545"/>
                      <a:pt x="259831" y="3737257"/>
                      <a:pt x="275771" y="3730172"/>
                    </a:cubicBezTo>
                    <a:cubicBezTo>
                      <a:pt x="303733" y="3717745"/>
                      <a:pt x="334447" y="3712507"/>
                      <a:pt x="362857" y="3701143"/>
                    </a:cubicBezTo>
                    <a:cubicBezTo>
                      <a:pt x="387047" y="3691467"/>
                      <a:pt x="410943" y="3681019"/>
                      <a:pt x="435428" y="3672115"/>
                    </a:cubicBezTo>
                    <a:cubicBezTo>
                      <a:pt x="464185" y="3661658"/>
                      <a:pt x="497054" y="3660059"/>
                      <a:pt x="522514" y="3643086"/>
                    </a:cubicBezTo>
                    <a:cubicBezTo>
                      <a:pt x="537028" y="3633410"/>
                      <a:pt x="550455" y="3621859"/>
                      <a:pt x="566057" y="3614058"/>
                    </a:cubicBezTo>
                    <a:cubicBezTo>
                      <a:pt x="589262" y="3602455"/>
                      <a:pt x="645948" y="3591232"/>
                      <a:pt x="667657" y="3585029"/>
                    </a:cubicBezTo>
                    <a:cubicBezTo>
                      <a:pt x="752507" y="3560786"/>
                      <a:pt x="667173" y="3578686"/>
                      <a:pt x="769257" y="3556000"/>
                    </a:cubicBezTo>
                    <a:cubicBezTo>
                      <a:pt x="845655" y="3539022"/>
                      <a:pt x="858620" y="3539087"/>
                      <a:pt x="943428" y="3526972"/>
                    </a:cubicBezTo>
                    <a:cubicBezTo>
                      <a:pt x="977934" y="3515470"/>
                      <a:pt x="1008585" y="3504017"/>
                      <a:pt x="1045028" y="3497943"/>
                    </a:cubicBezTo>
                    <a:cubicBezTo>
                      <a:pt x="1083503" y="3491530"/>
                      <a:pt x="1122529" y="3488945"/>
                      <a:pt x="1161143" y="3483429"/>
                    </a:cubicBezTo>
                    <a:cubicBezTo>
                      <a:pt x="1426265" y="3445555"/>
                      <a:pt x="1112335" y="3489664"/>
                      <a:pt x="1306285" y="3454400"/>
                    </a:cubicBezTo>
                    <a:cubicBezTo>
                      <a:pt x="1419348" y="3433843"/>
                      <a:pt x="1379527" y="3450062"/>
                      <a:pt x="1465943" y="3425372"/>
                    </a:cubicBezTo>
                    <a:cubicBezTo>
                      <a:pt x="1480653" y="3421169"/>
                      <a:pt x="1495160" y="3416230"/>
                      <a:pt x="1509485" y="3410858"/>
                    </a:cubicBezTo>
                    <a:cubicBezTo>
                      <a:pt x="1559175" y="3392224"/>
                      <a:pt x="1594439" y="3378175"/>
                      <a:pt x="1640114" y="3352800"/>
                    </a:cubicBezTo>
                    <a:cubicBezTo>
                      <a:pt x="1742941" y="3295674"/>
                      <a:pt x="1676629" y="3321277"/>
                      <a:pt x="1756228" y="3294743"/>
                    </a:cubicBezTo>
                    <a:cubicBezTo>
                      <a:pt x="1770742" y="3280229"/>
                      <a:pt x="1784186" y="3264558"/>
                      <a:pt x="1799771" y="3251200"/>
                    </a:cubicBezTo>
                    <a:cubicBezTo>
                      <a:pt x="1831271" y="3224200"/>
                      <a:pt x="1866915" y="3201600"/>
                      <a:pt x="1901371" y="3178629"/>
                    </a:cubicBezTo>
                    <a:cubicBezTo>
                      <a:pt x="1980612" y="3020150"/>
                      <a:pt x="1878205" y="3200958"/>
                      <a:pt x="1973943" y="3091543"/>
                    </a:cubicBezTo>
                    <a:cubicBezTo>
                      <a:pt x="1996917" y="3065287"/>
                      <a:pt x="2032000" y="3004458"/>
                      <a:pt x="2032000" y="3004458"/>
                    </a:cubicBezTo>
                    <a:cubicBezTo>
                      <a:pt x="2066544" y="2900823"/>
                      <a:pt x="2044055" y="2942832"/>
                      <a:pt x="2090057" y="2873829"/>
                    </a:cubicBezTo>
                    <a:lnTo>
                      <a:pt x="2119085" y="2786743"/>
                    </a:lnTo>
                    <a:lnTo>
                      <a:pt x="2133600" y="2743200"/>
                    </a:lnTo>
                    <a:cubicBezTo>
                      <a:pt x="2128762" y="2694819"/>
                      <a:pt x="2129273" y="2645601"/>
                      <a:pt x="2119085" y="2598058"/>
                    </a:cubicBezTo>
                    <a:cubicBezTo>
                      <a:pt x="2113269" y="2570915"/>
                      <a:pt x="2077057" y="2520500"/>
                      <a:pt x="2061028" y="2496458"/>
                    </a:cubicBezTo>
                    <a:cubicBezTo>
                      <a:pt x="2056190" y="2481944"/>
                      <a:pt x="2053356" y="2466599"/>
                      <a:pt x="2046514" y="2452915"/>
                    </a:cubicBezTo>
                    <a:cubicBezTo>
                      <a:pt x="2038713" y="2437313"/>
                      <a:pt x="2027624" y="2423567"/>
                      <a:pt x="2017485" y="2409372"/>
                    </a:cubicBezTo>
                    <a:cubicBezTo>
                      <a:pt x="1989218" y="2369798"/>
                      <a:pt x="1967636" y="2338802"/>
                      <a:pt x="1930400" y="2307772"/>
                    </a:cubicBezTo>
                    <a:cubicBezTo>
                      <a:pt x="1891820" y="2275622"/>
                      <a:pt x="1873974" y="2275529"/>
                      <a:pt x="1828800" y="2249715"/>
                    </a:cubicBezTo>
                    <a:cubicBezTo>
                      <a:pt x="1813654" y="2241060"/>
                      <a:pt x="1801198" y="2227771"/>
                      <a:pt x="1785257" y="2220686"/>
                    </a:cubicBezTo>
                    <a:cubicBezTo>
                      <a:pt x="1754972" y="2207226"/>
                      <a:pt x="1678489" y="2184818"/>
                      <a:pt x="1640114" y="2177143"/>
                    </a:cubicBezTo>
                    <a:cubicBezTo>
                      <a:pt x="1611256" y="2171371"/>
                      <a:pt x="1581578" y="2169767"/>
                      <a:pt x="1553028" y="2162629"/>
                    </a:cubicBezTo>
                    <a:cubicBezTo>
                      <a:pt x="1523343" y="2155208"/>
                      <a:pt x="1495947" y="2139601"/>
                      <a:pt x="1465943" y="2133600"/>
                    </a:cubicBezTo>
                    <a:cubicBezTo>
                      <a:pt x="1441752" y="2128762"/>
                      <a:pt x="1417793" y="2122575"/>
                      <a:pt x="1393371" y="2119086"/>
                    </a:cubicBezTo>
                    <a:cubicBezTo>
                      <a:pt x="1350001" y="2112890"/>
                      <a:pt x="1306215" y="2110006"/>
                      <a:pt x="1262743" y="2104572"/>
                    </a:cubicBezTo>
                    <a:cubicBezTo>
                      <a:pt x="1228797" y="2100329"/>
                      <a:pt x="1195010" y="2094896"/>
                      <a:pt x="1161143" y="2090058"/>
                    </a:cubicBezTo>
                    <a:cubicBezTo>
                      <a:pt x="1112652" y="2073893"/>
                      <a:pt x="1114221" y="2073179"/>
                      <a:pt x="1059543" y="2061029"/>
                    </a:cubicBezTo>
                    <a:cubicBezTo>
                      <a:pt x="1035461" y="2055678"/>
                      <a:pt x="1010904" y="2052498"/>
                      <a:pt x="986971" y="2046515"/>
                    </a:cubicBezTo>
                    <a:cubicBezTo>
                      <a:pt x="952801" y="2037972"/>
                      <a:pt x="919035" y="2027844"/>
                      <a:pt x="885371" y="2017486"/>
                    </a:cubicBezTo>
                    <a:cubicBezTo>
                      <a:pt x="856125" y="2008487"/>
                      <a:pt x="798285" y="1988458"/>
                      <a:pt x="798285" y="1988458"/>
                    </a:cubicBezTo>
                    <a:cubicBezTo>
                      <a:pt x="773366" y="1969769"/>
                      <a:pt x="726396" y="1932864"/>
                      <a:pt x="696685" y="1915886"/>
                    </a:cubicBezTo>
                    <a:cubicBezTo>
                      <a:pt x="646470" y="1887192"/>
                      <a:pt x="643933" y="1888626"/>
                      <a:pt x="595085" y="1872343"/>
                    </a:cubicBezTo>
                    <a:cubicBezTo>
                      <a:pt x="585409" y="1857829"/>
                      <a:pt x="579678" y="1839697"/>
                      <a:pt x="566057" y="1828800"/>
                    </a:cubicBezTo>
                    <a:cubicBezTo>
                      <a:pt x="554110" y="1819243"/>
                      <a:pt x="533332" y="1825104"/>
                      <a:pt x="522514" y="1814286"/>
                    </a:cubicBezTo>
                    <a:cubicBezTo>
                      <a:pt x="511696" y="1803468"/>
                      <a:pt x="514842" y="1784427"/>
                      <a:pt x="508000" y="1770743"/>
                    </a:cubicBezTo>
                    <a:cubicBezTo>
                      <a:pt x="500199" y="1755141"/>
                      <a:pt x="488647" y="1741714"/>
                      <a:pt x="478971" y="1727200"/>
                    </a:cubicBezTo>
                    <a:cubicBezTo>
                      <a:pt x="483809" y="1678819"/>
                      <a:pt x="482552" y="1629435"/>
                      <a:pt x="493485" y="1582058"/>
                    </a:cubicBezTo>
                    <a:cubicBezTo>
                      <a:pt x="503622" y="1538132"/>
                      <a:pt x="536568" y="1534060"/>
                      <a:pt x="566057" y="1509486"/>
                    </a:cubicBezTo>
                    <a:cubicBezTo>
                      <a:pt x="581826" y="1496345"/>
                      <a:pt x="594015" y="1479301"/>
                      <a:pt x="609600" y="1465943"/>
                    </a:cubicBezTo>
                    <a:cubicBezTo>
                      <a:pt x="647213" y="1433703"/>
                      <a:pt x="717267" y="1389327"/>
                      <a:pt x="754743" y="1364343"/>
                    </a:cubicBezTo>
                    <a:cubicBezTo>
                      <a:pt x="769257" y="1354667"/>
                      <a:pt x="784330" y="1345781"/>
                      <a:pt x="798285" y="1335315"/>
                    </a:cubicBezTo>
                    <a:cubicBezTo>
                      <a:pt x="817638" y="1320801"/>
                      <a:pt x="835600" y="1304218"/>
                      <a:pt x="856343" y="1291772"/>
                    </a:cubicBezTo>
                    <a:cubicBezTo>
                      <a:pt x="884173" y="1275074"/>
                      <a:pt x="915058" y="1263991"/>
                      <a:pt x="943428" y="1248229"/>
                    </a:cubicBezTo>
                    <a:cubicBezTo>
                      <a:pt x="958677" y="1239757"/>
                      <a:pt x="971030" y="1226285"/>
                      <a:pt x="986971" y="1219200"/>
                    </a:cubicBezTo>
                    <a:cubicBezTo>
                      <a:pt x="1014933" y="1206773"/>
                      <a:pt x="1074057" y="1190172"/>
                      <a:pt x="1074057" y="1190172"/>
                    </a:cubicBezTo>
                    <a:cubicBezTo>
                      <a:pt x="1129139" y="1107547"/>
                      <a:pt x="1071128" y="1175258"/>
                      <a:pt x="1146628" y="1132115"/>
                    </a:cubicBezTo>
                    <a:cubicBezTo>
                      <a:pt x="1269647" y="1061818"/>
                      <a:pt x="1148391" y="1107336"/>
                      <a:pt x="1248228" y="1074058"/>
                    </a:cubicBezTo>
                    <a:lnTo>
                      <a:pt x="1422400" y="957943"/>
                    </a:lnTo>
                    <a:lnTo>
                      <a:pt x="1465943" y="928915"/>
                    </a:lnTo>
                    <a:lnTo>
                      <a:pt x="1509485" y="899886"/>
                    </a:lnTo>
                    <a:cubicBezTo>
                      <a:pt x="1692531" y="625320"/>
                      <a:pt x="1505422" y="922529"/>
                      <a:pt x="1582057" y="769258"/>
                    </a:cubicBezTo>
                    <a:cubicBezTo>
                      <a:pt x="1589858" y="753656"/>
                      <a:pt x="1603284" y="741317"/>
                      <a:pt x="1611085" y="725715"/>
                    </a:cubicBezTo>
                    <a:cubicBezTo>
                      <a:pt x="1618089" y="711707"/>
                      <a:pt x="1639907" y="633833"/>
                      <a:pt x="1640114" y="624115"/>
                    </a:cubicBezTo>
                    <a:cubicBezTo>
                      <a:pt x="1644539" y="416124"/>
                      <a:pt x="1640114" y="208038"/>
                      <a:pt x="1640114" y="0"/>
                    </a:cubicBezTo>
                  </a:path>
                </a:pathLst>
              </a:custGeom>
              <a:ln w="38100">
                <a:solidFill>
                  <a:srgbClr val="E43C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-1393552" y="1557487"/>
                <a:ext cx="707190" cy="1377352"/>
              </a:xfrm>
              <a:custGeom>
                <a:avLst/>
                <a:gdLst>
                  <a:gd name="connsiteX0" fmla="*/ 711200 w 711200"/>
                  <a:gd name="connsiteY0" fmla="*/ 1378857 h 1378857"/>
                  <a:gd name="connsiteX1" fmla="*/ 696686 w 711200"/>
                  <a:gd name="connsiteY1" fmla="*/ 1175657 h 1378857"/>
                  <a:gd name="connsiteX2" fmla="*/ 682172 w 711200"/>
                  <a:gd name="connsiteY2" fmla="*/ 1132114 h 1378857"/>
                  <a:gd name="connsiteX3" fmla="*/ 551543 w 711200"/>
                  <a:gd name="connsiteY3" fmla="*/ 1030514 h 1378857"/>
                  <a:gd name="connsiteX4" fmla="*/ 464458 w 711200"/>
                  <a:gd name="connsiteY4" fmla="*/ 972457 h 1378857"/>
                  <a:gd name="connsiteX5" fmla="*/ 406400 w 711200"/>
                  <a:gd name="connsiteY5" fmla="*/ 957942 h 1378857"/>
                  <a:gd name="connsiteX6" fmla="*/ 319315 w 711200"/>
                  <a:gd name="connsiteY6" fmla="*/ 899885 h 1378857"/>
                  <a:gd name="connsiteX7" fmla="*/ 275772 w 711200"/>
                  <a:gd name="connsiteY7" fmla="*/ 870857 h 1378857"/>
                  <a:gd name="connsiteX8" fmla="*/ 232229 w 711200"/>
                  <a:gd name="connsiteY8" fmla="*/ 856342 h 1378857"/>
                  <a:gd name="connsiteX9" fmla="*/ 145143 w 711200"/>
                  <a:gd name="connsiteY9" fmla="*/ 812800 h 1378857"/>
                  <a:gd name="connsiteX10" fmla="*/ 101600 w 711200"/>
                  <a:gd name="connsiteY10" fmla="*/ 754742 h 1378857"/>
                  <a:gd name="connsiteX11" fmla="*/ 58058 w 711200"/>
                  <a:gd name="connsiteY11" fmla="*/ 725714 h 1378857"/>
                  <a:gd name="connsiteX12" fmla="*/ 43543 w 711200"/>
                  <a:gd name="connsiteY12" fmla="*/ 682171 h 1378857"/>
                  <a:gd name="connsiteX13" fmla="*/ 14515 w 711200"/>
                  <a:gd name="connsiteY13" fmla="*/ 624114 h 1378857"/>
                  <a:gd name="connsiteX14" fmla="*/ 0 w 711200"/>
                  <a:gd name="connsiteY14" fmla="*/ 551542 h 1378857"/>
                  <a:gd name="connsiteX15" fmla="*/ 14515 w 711200"/>
                  <a:gd name="connsiteY15" fmla="*/ 0 h 137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11200" h="1378857">
                    <a:moveTo>
                      <a:pt x="711200" y="1378857"/>
                    </a:moveTo>
                    <a:cubicBezTo>
                      <a:pt x="706362" y="1311124"/>
                      <a:pt x="704620" y="1243098"/>
                      <a:pt x="696686" y="1175657"/>
                    </a:cubicBezTo>
                    <a:cubicBezTo>
                      <a:pt x="694898" y="1160462"/>
                      <a:pt x="690659" y="1144844"/>
                      <a:pt x="682172" y="1132114"/>
                    </a:cubicBezTo>
                    <a:cubicBezTo>
                      <a:pt x="654887" y="1091186"/>
                      <a:pt x="586145" y="1053582"/>
                      <a:pt x="551543" y="1030514"/>
                    </a:cubicBezTo>
                    <a:lnTo>
                      <a:pt x="464458" y="972457"/>
                    </a:lnTo>
                    <a:lnTo>
                      <a:pt x="406400" y="957942"/>
                    </a:lnTo>
                    <a:lnTo>
                      <a:pt x="319315" y="899885"/>
                    </a:lnTo>
                    <a:cubicBezTo>
                      <a:pt x="304801" y="890209"/>
                      <a:pt x="292321" y="876373"/>
                      <a:pt x="275772" y="870857"/>
                    </a:cubicBezTo>
                    <a:cubicBezTo>
                      <a:pt x="261258" y="866019"/>
                      <a:pt x="245913" y="863184"/>
                      <a:pt x="232229" y="856342"/>
                    </a:cubicBezTo>
                    <a:cubicBezTo>
                      <a:pt x="119691" y="800073"/>
                      <a:pt x="254583" y="849279"/>
                      <a:pt x="145143" y="812800"/>
                    </a:cubicBezTo>
                    <a:cubicBezTo>
                      <a:pt x="130629" y="793447"/>
                      <a:pt x="118705" y="771848"/>
                      <a:pt x="101600" y="754742"/>
                    </a:cubicBezTo>
                    <a:cubicBezTo>
                      <a:pt x="89266" y="742407"/>
                      <a:pt x="68955" y="739335"/>
                      <a:pt x="58058" y="725714"/>
                    </a:cubicBezTo>
                    <a:cubicBezTo>
                      <a:pt x="48500" y="713767"/>
                      <a:pt x="49570" y="696233"/>
                      <a:pt x="43543" y="682171"/>
                    </a:cubicBezTo>
                    <a:cubicBezTo>
                      <a:pt x="35020" y="662284"/>
                      <a:pt x="24191" y="643466"/>
                      <a:pt x="14515" y="624114"/>
                    </a:cubicBezTo>
                    <a:cubicBezTo>
                      <a:pt x="9677" y="599923"/>
                      <a:pt x="0" y="576212"/>
                      <a:pt x="0" y="551542"/>
                    </a:cubicBezTo>
                    <a:cubicBezTo>
                      <a:pt x="0" y="367631"/>
                      <a:pt x="14515" y="183911"/>
                      <a:pt x="14515" y="0"/>
                    </a:cubicBezTo>
                  </a:path>
                </a:pathLst>
              </a:custGeom>
              <a:ln w="38100">
                <a:solidFill>
                  <a:srgbClr val="E43C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  <p:sp>
          <p:nvSpPr>
            <p:cNvPr id="14" name="Isosceles Triangle 13"/>
            <p:cNvSpPr/>
            <p:nvPr/>
          </p:nvSpPr>
          <p:spPr>
            <a:xfrm>
              <a:off x="-1590907" y="1340768"/>
              <a:ext cx="435824" cy="3034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E43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27088" y="371633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u="sng">
                <a:solidFill>
                  <a:srgbClr val="CCECFF"/>
                </a:solidFill>
              </a:rPr>
              <a:t>Key points :</a:t>
            </a:r>
          </a:p>
        </p:txBody>
      </p: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755650" y="4143380"/>
            <a:ext cx="1366838" cy="1936750"/>
            <a:chOff x="683568" y="4149080"/>
            <a:chExt cx="1600696" cy="1935633"/>
          </a:xfrm>
        </p:grpSpPr>
        <p:sp>
          <p:nvSpPr>
            <p:cNvPr id="21" name="Rectangle 20"/>
            <p:cNvSpPr/>
            <p:nvPr/>
          </p:nvSpPr>
          <p:spPr>
            <a:xfrm>
              <a:off x="683568" y="4149080"/>
              <a:ext cx="1600696" cy="1935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22" name="Group 17"/>
            <p:cNvGrpSpPr>
              <a:grpSpLocks/>
            </p:cNvGrpSpPr>
            <p:nvPr/>
          </p:nvGrpSpPr>
          <p:grpSpPr bwMode="auto">
            <a:xfrm>
              <a:off x="738188" y="4365103"/>
              <a:ext cx="1530350" cy="1512887"/>
              <a:chOff x="1619250" y="4746633"/>
              <a:chExt cx="1584325" cy="1077913"/>
            </a:xfrm>
          </p:grpSpPr>
          <p:pic>
            <p:nvPicPr>
              <p:cNvPr id="23" name="Picture 28" descr="IASI_FOV_super_gras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250" y="4746633"/>
                <a:ext cx="1584325" cy="1077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flipV="1">
                <a:off x="2411413" y="5157788"/>
                <a:ext cx="0" cy="431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BE"/>
              </a:p>
            </p:txBody>
          </p:sp>
        </p:grpSp>
      </p:grpSp>
      <p:sp>
        <p:nvSpPr>
          <p:cNvPr id="2" name="Right Arrow 1"/>
          <p:cNvSpPr/>
          <p:nvPr/>
        </p:nvSpPr>
        <p:spPr>
          <a:xfrm rot="20548412">
            <a:off x="6101100" y="4581129"/>
            <a:ext cx="330994" cy="16346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ight Arrow 27"/>
          <p:cNvSpPr/>
          <p:nvPr/>
        </p:nvSpPr>
        <p:spPr>
          <a:xfrm rot="811981">
            <a:off x="6101721" y="4733529"/>
            <a:ext cx="330994" cy="16346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6482172" y="4355812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-25000" dirty="0" smtClean="0">
                <a:solidFill>
                  <a:srgbClr val="FFCC66"/>
                </a:solidFill>
                <a:latin typeface="Calibri" pitchFamily="34" charset="0"/>
              </a:rPr>
              <a:t>~ </a:t>
            </a:r>
            <a:r>
              <a:rPr lang="en-GB" b="1" u="sng" dirty="0" smtClean="0">
                <a:solidFill>
                  <a:srgbClr val="FFCC66"/>
                </a:solidFill>
                <a:latin typeface="Calibri" pitchFamily="34" charset="0"/>
              </a:rPr>
              <a:t>9:30</a:t>
            </a:r>
            <a:endParaRPr lang="fr-BE" dirty="0"/>
          </a:p>
        </p:txBody>
      </p:sp>
      <p:sp>
        <p:nvSpPr>
          <p:cNvPr id="30" name="Rectangle 29"/>
          <p:cNvSpPr/>
          <p:nvPr/>
        </p:nvSpPr>
        <p:spPr>
          <a:xfrm>
            <a:off x="6492436" y="4643844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-25000" dirty="0" smtClean="0">
                <a:solidFill>
                  <a:srgbClr val="FFCC66"/>
                </a:solidFill>
                <a:latin typeface="Calibri" pitchFamily="34" charset="0"/>
              </a:rPr>
              <a:t>~ </a:t>
            </a:r>
            <a:r>
              <a:rPr lang="en-GB" b="1" u="sng" dirty="0" smtClean="0">
                <a:solidFill>
                  <a:srgbClr val="FFCC66"/>
                </a:solidFill>
                <a:latin typeface="Calibri" pitchFamily="34" charset="0"/>
              </a:rPr>
              <a:t>21:30</a:t>
            </a:r>
            <a:endParaRPr lang="fr-BE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5399520" y="3003103"/>
            <a:ext cx="3340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b="1" dirty="0" smtClean="0">
                <a:solidFill>
                  <a:srgbClr val="E43C2F"/>
                </a:solidFill>
              </a:rPr>
              <a:t>IASI: Thermal </a:t>
            </a:r>
            <a:r>
              <a:rPr lang="en-GB" b="1" dirty="0">
                <a:solidFill>
                  <a:srgbClr val="E43C2F"/>
                </a:solidFill>
              </a:rPr>
              <a:t>IR nadir sounder</a:t>
            </a:r>
            <a:endParaRPr lang="en-US" b="1" dirty="0">
              <a:solidFill>
                <a:srgbClr val="E43C2F"/>
              </a:solidFill>
            </a:endParaRP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97198" y="3005415"/>
            <a:ext cx="3338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b="1" dirty="0" err="1" smtClean="0">
                <a:solidFill>
                  <a:srgbClr val="FF9900"/>
                </a:solidFill>
                <a:latin typeface="+mn-lt"/>
              </a:rPr>
              <a:t>MetOp</a:t>
            </a:r>
            <a:r>
              <a:rPr lang="en-GB" b="1" dirty="0" smtClean="0">
                <a:solidFill>
                  <a:srgbClr val="FF9900"/>
                </a:solidFill>
                <a:latin typeface="+mn-lt"/>
              </a:rPr>
              <a:t>: </a:t>
            </a:r>
            <a:r>
              <a:rPr lang="en-GB" b="1" dirty="0">
                <a:solidFill>
                  <a:srgbClr val="FF9900"/>
                </a:solidFill>
                <a:latin typeface="+mn-lt"/>
              </a:rPr>
              <a:t>Polar orbiting satellite</a:t>
            </a:r>
            <a:endParaRPr lang="en-US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45381" y="-27384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1" y="-26744"/>
            <a:ext cx="1110737" cy="351524"/>
            <a:chOff x="6252588" y="5949282"/>
            <a:chExt cx="2742095" cy="867811"/>
          </a:xfrm>
        </p:grpSpPr>
        <p:grpSp>
          <p:nvGrpSpPr>
            <p:cNvPr id="34" name="Group 33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3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37" name="Picture 36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843808" y="-26804"/>
            <a:ext cx="6214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 Atmospheric Sounding Interferometer (IASI)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5541">
            <a:off x="3813538" y="839364"/>
            <a:ext cx="1519408" cy="1519408"/>
          </a:xfrm>
          <a:prstGeom prst="rect">
            <a:avLst/>
          </a:prstGeom>
        </p:spPr>
      </p:pic>
      <p:pic>
        <p:nvPicPr>
          <p:cNvPr id="31" name="Picture 22" descr="C:\Users\ULB\Pictures\pres\metop_polar_orbi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209" y="992394"/>
            <a:ext cx="2506663" cy="200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1" descr="C:\Users\ULB\Pictures\pres\iasi_field_of_view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686" y="992395"/>
            <a:ext cx="2504730" cy="200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306054" y="6613970"/>
            <a:ext cx="1837946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dirty="0" smtClean="0"/>
              <a:t>Clerbaux et al., ACP 2009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85195" y="820649"/>
            <a:ext cx="23312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</a:t>
            </a:r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esa.int</a:t>
            </a:r>
            <a:endParaRPr lang="en-GB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88651" y="820649"/>
            <a:ext cx="23312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</a:t>
            </a:r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eumetsat.int</a:t>
            </a:r>
            <a:endParaRPr lang="en-GB" sz="7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1747" y="3993413"/>
            <a:ext cx="3239756" cy="146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635" y="668279"/>
            <a:ext cx="3638069" cy="5825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74" y="1817236"/>
            <a:ext cx="2961626" cy="198429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513124" y="3766656"/>
            <a:ext cx="152477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www.cadenagramonte.cu</a:t>
            </a:r>
          </a:p>
        </p:txBody>
      </p:sp>
      <p:sp>
        <p:nvSpPr>
          <p:cNvPr id="19" name="Down Arrow 18"/>
          <p:cNvSpPr/>
          <p:nvPr/>
        </p:nvSpPr>
        <p:spPr>
          <a:xfrm rot="-10800000">
            <a:off x="4056619" y="2765065"/>
            <a:ext cx="144000" cy="288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/>
          <p:cNvSpPr/>
          <p:nvPr/>
        </p:nvSpPr>
        <p:spPr>
          <a:xfrm>
            <a:off x="89502" y="3591018"/>
            <a:ext cx="324036" cy="162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1" name="Rectangle 20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8" name="Picture 27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Industrial</a:t>
            </a:r>
            <a:endParaRPr lang="fr-BE" sz="2000" b="1" u="sng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8" y="1338792"/>
            <a:ext cx="2124000" cy="4577157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44969" y="4007604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7504787" y="403057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1940" y="1237392"/>
            <a:ext cx="205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Moa (Cuba)</a:t>
            </a:r>
            <a:endParaRPr lang="fr-BE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084168" y="3938711"/>
            <a:ext cx="1332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200" b="1" i="1" dirty="0" err="1" smtClean="0"/>
              <a:t>Nicaro</a:t>
            </a:r>
            <a:r>
              <a:rPr lang="fr-BE" sz="1200" b="1" i="1" dirty="0" smtClean="0"/>
              <a:t> (Cuba)</a:t>
            </a:r>
            <a:endParaRPr lang="fr-BE" sz="12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2536" y="5277584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5"/>
    </mc:Choice>
    <mc:Fallback xmlns="">
      <p:transition spd="slow" advTm="1256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418" y="1582634"/>
            <a:ext cx="3634014" cy="413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180" y="2726924"/>
            <a:ext cx="2844270" cy="1887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5759" y="4606248"/>
            <a:ext cx="177256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www.energy.ca.gov</a:t>
            </a:r>
          </a:p>
        </p:txBody>
      </p:sp>
      <p:sp>
        <p:nvSpPr>
          <p:cNvPr id="19" name="Down Arrow 18"/>
          <p:cNvSpPr/>
          <p:nvPr/>
        </p:nvSpPr>
        <p:spPr>
          <a:xfrm rot="2340000">
            <a:off x="3624391" y="2059925"/>
            <a:ext cx="180000" cy="360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/>
          <p:cNvSpPr/>
          <p:nvPr/>
        </p:nvSpPr>
        <p:spPr>
          <a:xfrm>
            <a:off x="89502" y="3554148"/>
            <a:ext cx="324036" cy="162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2" name="Rectangle 21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7" name="Picture 26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Industrial</a:t>
            </a:r>
            <a:endParaRPr lang="fr-BE" sz="2000" b="1" u="sng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61" y="1352339"/>
            <a:ext cx="2160240" cy="4577157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940" y="1237392"/>
            <a:ext cx="2052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/>
              <a:t>The Geysers (USA)</a:t>
            </a:r>
            <a:endParaRPr lang="fr-BE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667" y="5513697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4"/>
    </mc:Choice>
    <mc:Fallback xmlns="">
      <p:transition spd="slow" advTm="2169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7" name="Picture 26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Natural</a:t>
            </a:r>
            <a:endParaRPr lang="fr-BE" sz="20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22" y="759014"/>
            <a:ext cx="2506724" cy="2505825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19260000" flipV="1">
            <a:off x="1799033" y="2297669"/>
            <a:ext cx="180000" cy="360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3540362"/>
            <a:ext cx="9180000" cy="2824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867" y="658907"/>
            <a:ext cx="5090408" cy="27101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178" b="49308"/>
          <a:stretch/>
        </p:blipFill>
        <p:spPr>
          <a:xfrm>
            <a:off x="2796620" y="959675"/>
            <a:ext cx="1449347" cy="21494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85432" y="2420888"/>
            <a:ext cx="252000" cy="43204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4212536" y="1124656"/>
            <a:ext cx="672896" cy="12962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212536" y="2852936"/>
            <a:ext cx="672896" cy="1440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924714" y="1124804"/>
            <a:ext cx="1285200" cy="1872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" y="642861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 T</a:t>
            </a:r>
            <a:r>
              <a:rPr lang="en-GB" sz="1600" dirty="0" smtClean="0"/>
              <a:t>ypical </a:t>
            </a:r>
            <a:r>
              <a:rPr lang="en-GB" sz="1600" dirty="0"/>
              <a:t>Natron </a:t>
            </a:r>
            <a:r>
              <a:rPr lang="en-GB" sz="1600" dirty="0" smtClean="0"/>
              <a:t>conditions: pH </a:t>
            </a:r>
            <a:r>
              <a:rPr lang="en-GB" sz="1600" dirty="0"/>
              <a:t>of 10 </a:t>
            </a:r>
            <a:r>
              <a:rPr lang="en-GB" sz="1600" dirty="0" smtClean="0"/>
              <a:t>/ T° </a:t>
            </a:r>
            <a:r>
              <a:rPr lang="en-GB" sz="1600" dirty="0"/>
              <a:t>of </a:t>
            </a:r>
            <a:r>
              <a:rPr lang="en-GB" sz="1600" dirty="0" smtClean="0"/>
              <a:t>35°C / </a:t>
            </a:r>
            <a:r>
              <a:rPr lang="en-GB" sz="1600" dirty="0"/>
              <a:t>92% of </a:t>
            </a:r>
            <a:r>
              <a:rPr lang="en-GB" sz="1600" dirty="0" err="1"/>
              <a:t>ammoniacal</a:t>
            </a:r>
            <a:r>
              <a:rPr lang="en-GB" sz="1600" dirty="0"/>
              <a:t> N </a:t>
            </a:r>
            <a:r>
              <a:rPr lang="en-GB" sz="1600" dirty="0" smtClean="0"/>
              <a:t>in solution </a:t>
            </a:r>
            <a:r>
              <a:rPr lang="en-GB" sz="1600" dirty="0"/>
              <a:t>is present as </a:t>
            </a:r>
            <a:r>
              <a:rPr lang="en-GB" sz="1600" dirty="0" smtClean="0"/>
              <a:t>NH</a:t>
            </a:r>
            <a:r>
              <a:rPr lang="en-GB" sz="1600" baseline="-25000" dirty="0" smtClean="0"/>
              <a:t>3</a:t>
            </a:r>
            <a:endParaRPr lang="en-GB" sz="16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24832" y="816319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Lake Natron</a:t>
            </a:r>
            <a:endParaRPr lang="en-GB" sz="1600" b="1" i="1" dirty="0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8153" y="3375900"/>
            <a:ext cx="6930214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http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://animalia-life.club/other/lesser-flamingo-lake-natron.html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39570" y="445058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Sci. Rep.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6"/>
    </mc:Choice>
    <mc:Fallback xmlns="">
      <p:transition spd="slow" advTm="3232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"/>
          <a:stretch/>
        </p:blipFill>
        <p:spPr>
          <a:xfrm>
            <a:off x="5244755" y="865419"/>
            <a:ext cx="1544403" cy="231935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44629" y="877328"/>
            <a:ext cx="1530000" cy="2304000"/>
          </a:xfrm>
          <a:prstGeom prst="rect">
            <a:avLst/>
          </a:prstGeom>
          <a:noFill/>
          <a:ln w="38100">
            <a:solidFill>
              <a:srgbClr val="7D7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490" y="876398"/>
            <a:ext cx="1584176" cy="23193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7" name="Picture 26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30"/>
          <p:cNvSpPr txBox="1">
            <a:spLocks noChangeArrowheads="1"/>
          </p:cNvSpPr>
          <p:nvPr/>
        </p:nvSpPr>
        <p:spPr bwMode="auto">
          <a:xfrm>
            <a:off x="203" y="318865"/>
            <a:ext cx="2780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Natural</a:t>
            </a:r>
            <a:endParaRPr lang="fr-BE" sz="2000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22" y="759014"/>
            <a:ext cx="2506724" cy="2505825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19260000" flipV="1">
            <a:off x="1799033" y="2297669"/>
            <a:ext cx="180000" cy="36000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3379596"/>
            <a:ext cx="3600400" cy="30480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38037" y="876398"/>
            <a:ext cx="1530000" cy="23040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own Arrow 31"/>
          <p:cNvSpPr/>
          <p:nvPr/>
        </p:nvSpPr>
        <p:spPr>
          <a:xfrm flipV="1">
            <a:off x="6489821" y="6403932"/>
            <a:ext cx="144000" cy="360000"/>
          </a:xfrm>
          <a:prstGeom prst="downArrow">
            <a:avLst/>
          </a:prstGeom>
          <a:solidFill>
            <a:srgbClr val="7D7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6121" y="884445"/>
            <a:ext cx="1512167" cy="231935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033263" y="880213"/>
            <a:ext cx="1530000" cy="2304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Down Arrow 35"/>
          <p:cNvSpPr/>
          <p:nvPr/>
        </p:nvSpPr>
        <p:spPr>
          <a:xfrm flipV="1">
            <a:off x="6565020" y="6406768"/>
            <a:ext cx="144000" cy="360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Down Arrow 36"/>
          <p:cNvSpPr/>
          <p:nvPr/>
        </p:nvSpPr>
        <p:spPr>
          <a:xfrm flipV="1">
            <a:off x="5688048" y="6403932"/>
            <a:ext cx="144000" cy="3600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extBox 1"/>
          <p:cNvSpPr txBox="1"/>
          <p:nvPr/>
        </p:nvSpPr>
        <p:spPr>
          <a:xfrm>
            <a:off x="243012" y="3789040"/>
            <a:ext cx="30963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600" dirty="0"/>
              <a:t>Massive </a:t>
            </a:r>
            <a:r>
              <a:rPr lang="en-GB" sz="1600" dirty="0" smtClean="0"/>
              <a:t>NH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 emissions occur over Natron’s main mudflat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NH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 </a:t>
            </a:r>
            <a:r>
              <a:rPr lang="en-GB" sz="1600" b="1" dirty="0" smtClean="0"/>
              <a:t>volatilization</a:t>
            </a:r>
            <a:r>
              <a:rPr lang="en-GB" sz="1600" dirty="0" smtClean="0"/>
              <a:t> linked to the </a:t>
            </a:r>
            <a:r>
              <a:rPr lang="en-GB" sz="1600" b="1" dirty="0" smtClean="0"/>
              <a:t>drying processes</a:t>
            </a:r>
            <a:r>
              <a:rPr lang="en-GB" sz="1600" dirty="0" smtClean="0"/>
              <a:t> of the lake may be related to the </a:t>
            </a:r>
            <a:r>
              <a:rPr lang="en-GB" sz="1600" b="1" dirty="0" smtClean="0"/>
              <a:t>decay of algae </a:t>
            </a:r>
            <a:r>
              <a:rPr lang="en-GB" sz="1600" dirty="0" smtClean="0"/>
              <a:t>(but series of natural processes at play)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72284" y="476672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Lake Natron</a:t>
            </a:r>
            <a:endParaRPr lang="en-GB" sz="1600" b="1" i="1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3158110" y="453795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NH</a:t>
            </a:r>
            <a:r>
              <a:rPr lang="en-GB" sz="1600" b="1" baseline="-25000" dirty="0" smtClean="0"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(</a:t>
            </a:r>
            <a:r>
              <a:rPr lang="en-GB" sz="1600" dirty="0" err="1" smtClean="0">
                <a:solidFill>
                  <a:srgbClr val="FF0000"/>
                </a:solidFill>
              </a:rPr>
              <a:t>molec</a:t>
            </a:r>
            <a:r>
              <a:rPr lang="en-GB" sz="1600" dirty="0" smtClean="0">
                <a:solidFill>
                  <a:srgbClr val="FF0000"/>
                </a:solidFill>
              </a:rPr>
              <a:t>/cm</a:t>
            </a:r>
            <a:r>
              <a:rPr lang="en-GB" sz="1600" baseline="30000" dirty="0" smtClean="0">
                <a:solidFill>
                  <a:srgbClr val="FF0000"/>
                </a:solidFill>
              </a:rPr>
              <a:t>2</a:t>
            </a:r>
            <a:r>
              <a:rPr lang="en-GB" sz="1600" dirty="0" smtClean="0">
                <a:solidFill>
                  <a:srgbClr val="FF0000"/>
                </a:solidFill>
              </a:rPr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5400000">
            <a:off x="7443987" y="453795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0000FF"/>
                </a:solidFill>
              </a:rPr>
              <a:t>Lake area</a:t>
            </a:r>
            <a:endParaRPr lang="en-GB" sz="1600" b="1" baseline="-25000" dirty="0" smtClean="0">
              <a:solidFill>
                <a:srgbClr val="0000FF"/>
              </a:solidFill>
            </a:endParaRPr>
          </a:p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(normalized)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9821" y="616596"/>
            <a:ext cx="2583454" cy="245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GB" sz="1400" dirty="0" smtClean="0">
                <a:solidFill>
                  <a:srgbClr val="FF0000"/>
                </a:solidFill>
              </a:rPr>
              <a:t>NH</a:t>
            </a:r>
            <a:r>
              <a:rPr lang="en-GB" sz="1400" baseline="-25000" dirty="0" smtClean="0">
                <a:solidFill>
                  <a:srgbClr val="FF0000"/>
                </a:solidFill>
              </a:rPr>
              <a:t>3</a:t>
            </a:r>
            <a:endParaRPr lang="en-GB" sz="1050" baseline="-25000" dirty="0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95548" y="3166174"/>
            <a:ext cx="4572000" cy="348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contour min=0.8 10</a:t>
            </a:r>
            <a:r>
              <a:rPr lang="en-GB" sz="9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9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molec</a:t>
            </a: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/cm</a:t>
            </a:r>
            <a:r>
              <a:rPr lang="en-GB" sz="9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en-GB" sz="9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ts val="1000"/>
              </a:lnSpc>
            </a:pP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contour max=1.1 10</a:t>
            </a:r>
            <a:r>
              <a:rPr lang="en-GB" sz="9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9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molec</a:t>
            </a: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/cm</a:t>
            </a:r>
            <a:r>
              <a:rPr lang="en-GB" sz="9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Sci. Rep.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8"/>
    </mc:Choice>
    <mc:Fallback xmlns="">
      <p:transition spd="slow" advTm="1993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661" y="35414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600" b="1" dirty="0"/>
              <a:t>&gt;240 hotspots </a:t>
            </a:r>
            <a:r>
              <a:rPr lang="en-GB" sz="1600" dirty="0"/>
              <a:t>identified (+ &gt;170 source regions) categorized </a:t>
            </a:r>
            <a:r>
              <a:rPr lang="en-GB" sz="1600" dirty="0" smtClean="0"/>
              <a:t>in 3 classes: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959" y="714182"/>
            <a:ext cx="4242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600" dirty="0"/>
              <a:t>Flux quantification with a </a:t>
            </a:r>
            <a:r>
              <a:rPr lang="en-GB" sz="1600" b="1" dirty="0"/>
              <a:t>box </a:t>
            </a:r>
            <a:r>
              <a:rPr lang="en-GB" sz="1600" b="1" dirty="0" smtClean="0"/>
              <a:t>model</a:t>
            </a:r>
            <a:r>
              <a:rPr lang="en-GB" sz="1600" dirty="0" smtClean="0"/>
              <a:t>:</a:t>
            </a:r>
            <a:endParaRPr lang="en-GB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"/>
          <a:stretch/>
        </p:blipFill>
        <p:spPr>
          <a:xfrm>
            <a:off x="205391" y="2331336"/>
            <a:ext cx="3491880" cy="412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454" y="1254277"/>
            <a:ext cx="5202324" cy="30388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9"/>
          <a:stretch/>
        </p:blipFill>
        <p:spPr>
          <a:xfrm>
            <a:off x="3744019" y="4345288"/>
            <a:ext cx="5220000" cy="2520000"/>
          </a:xfrm>
          <a:prstGeom prst="rect">
            <a:avLst/>
          </a:prstGeom>
        </p:spPr>
      </p:pic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489912"/>
              </p:ext>
            </p:extLst>
          </p:nvPr>
        </p:nvGraphicFramePr>
        <p:xfrm>
          <a:off x="539552" y="1258436"/>
          <a:ext cx="13335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Equation" r:id="rId6" imgW="863280" imgH="393480" progId="Equation.DSMT4">
                  <p:embed/>
                </p:oleObj>
              </mc:Choice>
              <mc:Fallback>
                <p:oleObj name="Equation" r:id="rId6" imgW="863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552" y="1258436"/>
                        <a:ext cx="133350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val 22"/>
          <p:cNvSpPr/>
          <p:nvPr/>
        </p:nvSpPr>
        <p:spPr>
          <a:xfrm>
            <a:off x="1223059" y="1273689"/>
            <a:ext cx="677283" cy="304108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TextBox 25"/>
          <p:cNvSpPr txBox="1"/>
          <p:nvPr/>
        </p:nvSpPr>
        <p:spPr>
          <a:xfrm>
            <a:off x="1696180" y="1704144"/>
            <a:ext cx="165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accent2"/>
                </a:solidFill>
              </a:rPr>
              <a:t>Effective </a:t>
            </a:r>
            <a:r>
              <a:rPr lang="fr-BE" sz="1200" dirty="0" err="1" smtClean="0">
                <a:solidFill>
                  <a:schemeClr val="accent2"/>
                </a:solidFill>
              </a:rPr>
              <a:t>lifetime</a:t>
            </a:r>
            <a:r>
              <a:rPr lang="fr-BE" sz="12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fr-BE" sz="1200" dirty="0" smtClean="0">
                <a:solidFill>
                  <a:schemeClr val="accent2"/>
                </a:solidFill>
              </a:rPr>
              <a:t>(first </a:t>
            </a:r>
            <a:r>
              <a:rPr lang="fr-BE" sz="1200" dirty="0" err="1" smtClean="0">
                <a:solidFill>
                  <a:schemeClr val="accent2"/>
                </a:solidFill>
              </a:rPr>
              <a:t>order</a:t>
            </a:r>
            <a:r>
              <a:rPr lang="fr-BE" sz="1200" dirty="0" smtClean="0">
                <a:solidFill>
                  <a:schemeClr val="accent2"/>
                </a:solidFill>
              </a:rPr>
              <a:t> </a:t>
            </a:r>
            <a:r>
              <a:rPr lang="fr-BE" sz="1200" dirty="0" err="1" smtClean="0">
                <a:solidFill>
                  <a:schemeClr val="accent2"/>
                </a:solidFill>
              </a:rPr>
              <a:t>loss</a:t>
            </a:r>
            <a:r>
              <a:rPr lang="fr-BE" sz="1200" dirty="0" smtClean="0">
                <a:solidFill>
                  <a:schemeClr val="accent2"/>
                </a:solidFill>
              </a:rPr>
              <a:t> </a:t>
            </a:r>
            <a:r>
              <a:rPr lang="fr-BE" sz="1200" dirty="0" err="1" smtClean="0">
                <a:solidFill>
                  <a:schemeClr val="accent2"/>
                </a:solidFill>
              </a:rPr>
              <a:t>term</a:t>
            </a:r>
            <a:r>
              <a:rPr lang="fr-BE" sz="1200" dirty="0" smtClean="0">
                <a:solidFill>
                  <a:schemeClr val="accent2"/>
                </a:solidFill>
              </a:rPr>
              <a:t>)</a:t>
            </a:r>
            <a:endParaRPr lang="fr-BE" sz="1200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3635" y="1090057"/>
            <a:ext cx="148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00B050"/>
                </a:solidFill>
              </a:rPr>
              <a:t>NH</a:t>
            </a:r>
            <a:r>
              <a:rPr lang="fr-BE" sz="1200" baseline="-25000" dirty="0" smtClean="0">
                <a:solidFill>
                  <a:srgbClr val="00B050"/>
                </a:solidFill>
              </a:rPr>
              <a:t>3</a:t>
            </a:r>
            <a:r>
              <a:rPr lang="fr-BE" sz="1200" dirty="0" smtClean="0">
                <a:solidFill>
                  <a:srgbClr val="00B050"/>
                </a:solidFill>
              </a:rPr>
              <a:t> mass </a:t>
            </a:r>
            <a:r>
              <a:rPr lang="fr-BE" sz="1200" dirty="0" err="1" smtClean="0">
                <a:solidFill>
                  <a:srgbClr val="00B050"/>
                </a:solidFill>
              </a:rPr>
              <a:t>inside</a:t>
            </a:r>
            <a:r>
              <a:rPr lang="fr-BE" sz="1200" dirty="0" smtClean="0">
                <a:solidFill>
                  <a:srgbClr val="00B050"/>
                </a:solidFill>
              </a:rPr>
              <a:t> box</a:t>
            </a:r>
            <a:endParaRPr lang="fr-BE" sz="1200" dirty="0">
              <a:solidFill>
                <a:srgbClr val="00B05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355446" y="1622212"/>
            <a:ext cx="417275" cy="265147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6266460" y="399601"/>
            <a:ext cx="24820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7213" lvl="1" indent="-214313" algn="just">
              <a:buFont typeface="Wingdings" panose="05000000000000000000" pitchFamily="2" charset="2"/>
              <a:buChar char="Ø"/>
            </a:pPr>
            <a:r>
              <a:rPr lang="en-GB" sz="1400" b="1" dirty="0"/>
              <a:t>Agricultural</a:t>
            </a:r>
            <a:r>
              <a:rPr lang="en-GB" sz="1400" dirty="0"/>
              <a:t> (83)</a:t>
            </a:r>
          </a:p>
          <a:p>
            <a:pPr marL="557213" lvl="1" indent="-214313" algn="just">
              <a:buFont typeface="Wingdings" panose="05000000000000000000" pitchFamily="2" charset="2"/>
              <a:buChar char="Ø"/>
            </a:pPr>
            <a:r>
              <a:rPr lang="en-GB" sz="1400" b="1" dirty="0"/>
              <a:t>Industrial</a:t>
            </a:r>
            <a:r>
              <a:rPr lang="en-GB" sz="1400" dirty="0"/>
              <a:t> (158)</a:t>
            </a:r>
          </a:p>
          <a:p>
            <a:pPr marL="557213" lvl="1" indent="-214313" algn="just">
              <a:buFont typeface="Wingdings" panose="05000000000000000000" pitchFamily="2" charset="2"/>
              <a:buChar char="Ø"/>
            </a:pPr>
            <a:r>
              <a:rPr lang="en-GB" sz="1400" b="1" dirty="0"/>
              <a:t>Natural</a:t>
            </a:r>
            <a:r>
              <a:rPr lang="en-GB" sz="1400" dirty="0"/>
              <a:t> (1)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31" name="Group 30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33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34" name="Picture 33" descr="LATMOS_600x217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627784" y="-27384"/>
            <a:ext cx="64454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source attribution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656914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5"/>
    </mc:Choice>
    <mc:Fallback xmlns="">
      <p:transition spd="slow" advTm="1660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037727"/>
            <a:ext cx="8892481" cy="47295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5381" y="-18372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" y="-17732"/>
            <a:ext cx="1110737" cy="351524"/>
            <a:chOff x="6252588" y="5949282"/>
            <a:chExt cx="2742095" cy="867811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2" name="Picture 21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411760" y="-27384"/>
            <a:ext cx="6662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NH</a:t>
            </a:r>
            <a:r>
              <a:rPr lang="en-GB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4978" y="1121498"/>
            <a:ext cx="2415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GB" sz="1600" dirty="0" smtClean="0">
                <a:solidFill>
                  <a:srgbClr val="0000FF"/>
                </a:solidFill>
              </a:rPr>
              <a:t>Fair agreement for the large </a:t>
            </a:r>
            <a:r>
              <a:rPr lang="en-GB" sz="1600" dirty="0">
                <a:solidFill>
                  <a:srgbClr val="0000FF"/>
                </a:solidFill>
              </a:rPr>
              <a:t>majority of source </a:t>
            </a:r>
            <a:r>
              <a:rPr lang="en-GB" sz="1600" dirty="0" smtClean="0">
                <a:solidFill>
                  <a:srgbClr val="0000FF"/>
                </a:solidFill>
              </a:rPr>
              <a:t>regions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5435495"/>
            <a:ext cx="3118219" cy="1161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GB" sz="1600" dirty="0" smtClean="0">
                <a:solidFill>
                  <a:srgbClr val="FF0000"/>
                </a:solidFill>
              </a:rPr>
              <a:t>Very large underestimation of emissions </a:t>
            </a:r>
            <a:r>
              <a:rPr lang="en-GB" sz="1600" dirty="0">
                <a:solidFill>
                  <a:srgbClr val="FF0000"/>
                </a:solidFill>
              </a:rPr>
              <a:t>in EDGAR for almost all identified </a:t>
            </a:r>
            <a:r>
              <a:rPr lang="en-GB" sz="1600" dirty="0" smtClean="0">
                <a:solidFill>
                  <a:srgbClr val="FF0000"/>
                </a:solidFill>
              </a:rPr>
              <a:t>hotspots </a:t>
            </a:r>
          </a:p>
          <a:p>
            <a:pPr algn="ctr">
              <a:spcAft>
                <a:spcPts val="900"/>
              </a:spcAft>
            </a:pPr>
            <a:r>
              <a:rPr lang="en-GB" sz="1400" b="1" dirty="0" smtClean="0">
                <a:solidFill>
                  <a:srgbClr val="FF0000"/>
                </a:solidFill>
              </a:rPr>
              <a:t>2/3  by at least 1 order of magnitude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38068" y="6149509"/>
            <a:ext cx="4822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GB" sz="1400" b="1" dirty="0"/>
              <a:t>1 agricultural and 69 industrial hotspots completely </a:t>
            </a:r>
            <a:r>
              <a:rPr lang="en-GB" sz="1400" b="1" dirty="0" smtClean="0"/>
              <a:t>absent!</a:t>
            </a:r>
            <a:endParaRPr lang="en-GB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168239" y="5510477"/>
            <a:ext cx="2628000" cy="324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EDGAR v4.3.1 (kg.s</a:t>
            </a:r>
            <a:r>
              <a:rPr lang="fr-BE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077945" y="3052146"/>
            <a:ext cx="25560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Satellite-</a:t>
            </a:r>
            <a:r>
              <a:rPr lang="fr-B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(kg.s</a:t>
            </a:r>
            <a:r>
              <a:rPr lang="fr-BE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fr-B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2774071">
            <a:off x="7112942" y="1179530"/>
            <a:ext cx="932250" cy="39658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reeform 10"/>
          <p:cNvSpPr/>
          <p:nvPr/>
        </p:nvSpPr>
        <p:spPr>
          <a:xfrm>
            <a:off x="695325" y="3457575"/>
            <a:ext cx="5892899" cy="1457325"/>
          </a:xfrm>
          <a:custGeom>
            <a:avLst/>
            <a:gdLst>
              <a:gd name="connsiteX0" fmla="*/ 5857875 w 5857875"/>
              <a:gd name="connsiteY0" fmla="*/ 0 h 1457325"/>
              <a:gd name="connsiteX1" fmla="*/ 4343400 w 5857875"/>
              <a:gd name="connsiteY1" fmla="*/ 1447800 h 1457325"/>
              <a:gd name="connsiteX2" fmla="*/ 0 w 5857875"/>
              <a:gd name="connsiteY2" fmla="*/ 1457325 h 1457325"/>
              <a:gd name="connsiteX3" fmla="*/ 9525 w 5857875"/>
              <a:gd name="connsiteY3" fmla="*/ 19050 h 1457325"/>
              <a:gd name="connsiteX4" fmla="*/ 5857875 w 5857875"/>
              <a:gd name="connsiteY4" fmla="*/ 0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7875" h="1457325">
                <a:moveTo>
                  <a:pt x="5857875" y="0"/>
                </a:moveTo>
                <a:lnTo>
                  <a:pt x="4343400" y="1447800"/>
                </a:lnTo>
                <a:lnTo>
                  <a:pt x="0" y="1457325"/>
                </a:lnTo>
                <a:lnTo>
                  <a:pt x="9525" y="19050"/>
                </a:lnTo>
                <a:lnTo>
                  <a:pt x="5857875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202" y="318865"/>
            <a:ext cx="56519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Comparison with EDGAR emission inventory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7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4"/>
    </mc:Choice>
    <mc:Fallback xmlns="">
      <p:transition spd="slow" advTm="2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6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6"/>
          <a:stretch/>
        </p:blipFill>
        <p:spPr>
          <a:xfrm>
            <a:off x="5144690" y="1152000"/>
            <a:ext cx="3894301" cy="53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6"/>
          <a:stretch/>
        </p:blipFill>
        <p:spPr>
          <a:xfrm>
            <a:off x="218338" y="1152000"/>
            <a:ext cx="3894301" cy="536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5381" y="-18372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" y="-17732"/>
            <a:ext cx="1110737" cy="351524"/>
            <a:chOff x="6252588" y="5949282"/>
            <a:chExt cx="2742095" cy="867811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5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6" name="Picture 15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ight Brace 1"/>
          <p:cNvSpPr/>
          <p:nvPr/>
        </p:nvSpPr>
        <p:spPr>
          <a:xfrm flipH="1">
            <a:off x="4991236" y="3155449"/>
            <a:ext cx="85285" cy="120388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7" name="Right Brace 16"/>
          <p:cNvSpPr/>
          <p:nvPr/>
        </p:nvSpPr>
        <p:spPr>
          <a:xfrm flipH="1">
            <a:off x="5004072" y="4881459"/>
            <a:ext cx="85285" cy="120388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3" name="TextBox 2"/>
          <p:cNvSpPr txBox="1"/>
          <p:nvPr/>
        </p:nvSpPr>
        <p:spPr>
          <a:xfrm>
            <a:off x="4317876" y="3587721"/>
            <a:ext cx="113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tx2"/>
                </a:solidFill>
              </a:rPr>
              <a:t>IASI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3436" y="5300822"/>
            <a:ext cx="1134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solidFill>
                  <a:schemeClr val="tx2"/>
                </a:solidFill>
              </a:rPr>
              <a:t>EDGAR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122" y="4718719"/>
            <a:ext cx="24926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b="1" dirty="0">
                <a:solidFill>
                  <a:schemeClr val="bg1"/>
                </a:solidFill>
              </a:rPr>
              <a:t>IND                         </a:t>
            </a:r>
            <a:r>
              <a:rPr lang="fr-BE" sz="1350" b="1" dirty="0" smtClean="0">
                <a:solidFill>
                  <a:schemeClr val="bg1"/>
                </a:solidFill>
              </a:rPr>
              <a:t>                  </a:t>
            </a:r>
            <a:r>
              <a:rPr lang="fr-BE" sz="1350" b="1" dirty="0">
                <a:solidFill>
                  <a:schemeClr val="bg1"/>
                </a:solidFill>
              </a:rPr>
              <a:t>AGR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70854" y="4718719"/>
            <a:ext cx="24926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50" b="1" dirty="0">
                <a:solidFill>
                  <a:schemeClr val="bg1"/>
                </a:solidFill>
              </a:rPr>
              <a:t>IND                         </a:t>
            </a:r>
            <a:r>
              <a:rPr lang="fr-BE" sz="1350" b="1" dirty="0" smtClean="0">
                <a:solidFill>
                  <a:schemeClr val="bg1"/>
                </a:solidFill>
              </a:rPr>
              <a:t>                  </a:t>
            </a:r>
            <a:r>
              <a:rPr lang="fr-BE" sz="1350" b="1" dirty="0">
                <a:solidFill>
                  <a:schemeClr val="bg1"/>
                </a:solidFill>
              </a:rPr>
              <a:t>AGR</a:t>
            </a:r>
          </a:p>
        </p:txBody>
      </p:sp>
      <p:sp>
        <p:nvSpPr>
          <p:cNvPr id="22" name="Right Brace 21"/>
          <p:cNvSpPr/>
          <p:nvPr/>
        </p:nvSpPr>
        <p:spPr>
          <a:xfrm>
            <a:off x="4067944" y="3155449"/>
            <a:ext cx="85285" cy="120388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23" name="Right Brace 22"/>
          <p:cNvSpPr/>
          <p:nvPr/>
        </p:nvSpPr>
        <p:spPr>
          <a:xfrm>
            <a:off x="4067944" y="4881460"/>
            <a:ext cx="85285" cy="120388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282" y="3815769"/>
            <a:ext cx="527901" cy="5279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52610" y="764704"/>
            <a:ext cx="18635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1200" b="1" dirty="0" smtClean="0"/>
              <a:t>Agriculture </a:t>
            </a:r>
            <a:r>
              <a:rPr lang="fr-BE" sz="1200" b="1" dirty="0"/>
              <a:t>– </a:t>
            </a:r>
            <a:r>
              <a:rPr lang="fr-BE" sz="1200" b="1" dirty="0" err="1" smtClean="0"/>
              <a:t>Chino</a:t>
            </a:r>
            <a:r>
              <a:rPr lang="fr-BE" sz="1200" b="1" dirty="0" smtClean="0"/>
              <a:t>, USA– </a:t>
            </a:r>
            <a:endParaRPr lang="fr-BE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15226" y="764705"/>
            <a:ext cx="199330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1200" b="1" dirty="0" err="1" smtClean="0"/>
              <a:t>Industry</a:t>
            </a:r>
            <a:r>
              <a:rPr lang="fr-BE" sz="1200" b="1" dirty="0" smtClean="0"/>
              <a:t> </a:t>
            </a:r>
            <a:r>
              <a:rPr lang="fr-BE" sz="1200" b="1" dirty="0"/>
              <a:t>– </a:t>
            </a:r>
            <a:r>
              <a:rPr lang="fr-BE" sz="1200" b="1" dirty="0" err="1" smtClean="0"/>
              <a:t>Marvdasht</a:t>
            </a:r>
            <a:r>
              <a:rPr lang="fr-BE" sz="1200" b="1" dirty="0" smtClean="0"/>
              <a:t>, Iran– </a:t>
            </a:r>
            <a:endParaRPr lang="fr-BE" sz="1200" b="1" dirty="0"/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202" y="318865"/>
            <a:ext cx="56519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Comparison with EDGAR emission inventory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411760" y="-27384"/>
            <a:ext cx="66623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NH</a:t>
            </a:r>
            <a:r>
              <a:rPr lang="en-GB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8366" y="2559938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88065" y="2554271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4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60"/>
    </mc:Choice>
    <mc:Fallback xmlns="">
      <p:transition spd="slow" advTm="30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145" y="1037673"/>
            <a:ext cx="3912871" cy="2103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5" y="1711542"/>
            <a:ext cx="784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Varying footprint size</a:t>
            </a:r>
          </a:p>
          <a:p>
            <a:pPr algn="ctr">
              <a:lnSpc>
                <a:spcPts val="900"/>
              </a:lnSpc>
            </a:pP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(7-13 km²)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634287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521387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45" y="1092414"/>
            <a:ext cx="504056" cy="21032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cense plate recognition and super-resolution from low-res videos 0s - 27s (n-KWjvu6d2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7063" y="3195709"/>
            <a:ext cx="6096000" cy="3429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145" y="1037673"/>
            <a:ext cx="3912871" cy="2103295"/>
          </a:xfrm>
          <a:prstGeom prst="rect">
            <a:avLst/>
          </a:prstGeom>
        </p:spPr>
      </p:pic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Supersampling technique</a:t>
            </a:r>
            <a:endParaRPr lang="fr-BE" sz="2000" b="1" u="sng" dirty="0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634287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521387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51"/>
          <a:stretch/>
        </p:blipFill>
        <p:spPr>
          <a:xfrm>
            <a:off x="4664144" y="1092415"/>
            <a:ext cx="555927" cy="19765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208" y="3347700"/>
            <a:ext cx="234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</a:rPr>
              <a:t>Super-resolution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2697865" y="3356992"/>
            <a:ext cx="217951" cy="432049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" y="4221088"/>
            <a:ext cx="29517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Widely used in</a:t>
            </a:r>
          </a:p>
          <a:p>
            <a:pPr algn="ctr"/>
            <a:r>
              <a:rPr lang="en-GB" sz="1600" b="1" dirty="0" smtClean="0"/>
              <a:t>image processing</a:t>
            </a:r>
            <a:r>
              <a:rPr lang="en-GB" sz="1600" dirty="0" smtClean="0"/>
              <a:t> </a:t>
            </a:r>
          </a:p>
          <a:p>
            <a:pPr algn="ctr"/>
            <a:r>
              <a:rPr lang="en-GB" sz="1600" dirty="0" smtClean="0"/>
              <a:t>and </a:t>
            </a:r>
          </a:p>
          <a:p>
            <a:pPr algn="ctr"/>
            <a:r>
              <a:rPr lang="en-GB" sz="1600" b="1" dirty="0" smtClean="0"/>
              <a:t>super-resolution microscopy</a:t>
            </a:r>
            <a:r>
              <a:rPr lang="en-GB" sz="1600" dirty="0" smtClean="0"/>
              <a:t>:</a:t>
            </a:r>
          </a:p>
          <a:p>
            <a:pPr algn="ctr"/>
            <a:endParaRPr lang="en-GB" sz="1600" dirty="0" smtClean="0"/>
          </a:p>
          <a:p>
            <a:pPr algn="ctr"/>
            <a:r>
              <a:rPr lang="en-GB" sz="1600" i="1" dirty="0" smtClean="0"/>
              <a:t>e.g. </a:t>
            </a:r>
            <a:r>
              <a:rPr lang="en-GB" sz="1600" i="1" dirty="0" smtClean="0">
                <a:solidFill>
                  <a:srgbClr val="FF0000"/>
                </a:solidFill>
              </a:rPr>
              <a:t>License plate recognition</a:t>
            </a:r>
          </a:p>
          <a:p>
            <a:pPr algn="ctr"/>
            <a:endParaRPr lang="en-GB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9" y="5733256"/>
            <a:ext cx="2086305" cy="440686"/>
            <a:chOff x="546893" y="5903413"/>
            <a:chExt cx="2268000" cy="440686"/>
          </a:xfrm>
        </p:grpSpPr>
        <p:sp>
          <p:nvSpPr>
            <p:cNvPr id="23" name="Freeform 22"/>
            <p:cNvSpPr/>
            <p:nvPr/>
          </p:nvSpPr>
          <p:spPr>
            <a:xfrm rot="17608863">
              <a:off x="1837418" y="5812156"/>
              <a:ext cx="307015" cy="756871"/>
            </a:xfrm>
            <a:custGeom>
              <a:avLst/>
              <a:gdLst>
                <a:gd name="connsiteX0" fmla="*/ 382822 w 382822"/>
                <a:gd name="connsiteY0" fmla="*/ 0 h 886047"/>
                <a:gd name="connsiteX1" fmla="*/ 50 w 382822"/>
                <a:gd name="connsiteY1" fmla="*/ 333154 h 886047"/>
                <a:gd name="connsiteX2" fmla="*/ 361557 w 382822"/>
                <a:gd name="connsiteY2" fmla="*/ 886047 h 886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822" h="886047">
                  <a:moveTo>
                    <a:pt x="382822" y="0"/>
                  </a:moveTo>
                  <a:cubicBezTo>
                    <a:pt x="193208" y="92740"/>
                    <a:pt x="3594" y="185480"/>
                    <a:pt x="50" y="333154"/>
                  </a:cubicBezTo>
                  <a:cubicBezTo>
                    <a:pt x="-3494" y="480828"/>
                    <a:pt x="179031" y="683437"/>
                    <a:pt x="361557" y="886047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546893" y="5903413"/>
              <a:ext cx="2268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5" y="1711542"/>
            <a:ext cx="784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Varying footprint size</a:t>
            </a:r>
          </a:p>
          <a:p>
            <a:pPr algn="ctr">
              <a:lnSpc>
                <a:spcPts val="900"/>
              </a:lnSpc>
            </a:pP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(7-13 km²)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532" y="3001146"/>
            <a:ext cx="2700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Video: https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://www.youtube.com/watch?v=n-KWjvu6d2Y</a:t>
            </a:r>
          </a:p>
        </p:txBody>
      </p:sp>
    </p:spTree>
    <p:extLst>
      <p:ext uri="{BB962C8B-B14F-4D97-AF65-F5344CB8AC3E}">
        <p14:creationId xmlns:p14="http://schemas.microsoft.com/office/powerpoint/2010/main" val="34734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45" y="1037673"/>
            <a:ext cx="8255131" cy="2103295"/>
          </a:xfrm>
          <a:prstGeom prst="rect">
            <a:avLst/>
          </a:prstGeom>
        </p:spPr>
      </p:pic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Supersampling technique</a:t>
            </a:r>
            <a:endParaRPr lang="fr-BE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45869" y="1711542"/>
            <a:ext cx="7465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ootprint size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634287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521387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67685" y="352808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600" b="1" dirty="0" smtClean="0">
                <a:solidFill>
                  <a:srgbClr val="FF0000"/>
                </a:solidFill>
              </a:rPr>
              <a:t>First-time </a:t>
            </a:r>
            <a:r>
              <a:rPr lang="fr-FR" sz="1600" b="1" dirty="0" err="1" smtClean="0">
                <a:solidFill>
                  <a:srgbClr val="FF0000"/>
                </a:solidFill>
              </a:rPr>
              <a:t>applied</a:t>
            </a:r>
            <a:r>
              <a:rPr lang="fr-FR" sz="1600" b="1" dirty="0" smtClean="0">
                <a:solidFill>
                  <a:srgbClr val="FF0000"/>
                </a:solidFill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</a:rPr>
              <a:t>measurements</a:t>
            </a:r>
            <a:r>
              <a:rPr lang="fr-FR" sz="1600" b="1" dirty="0" smtClean="0">
                <a:solidFill>
                  <a:srgbClr val="FF0000"/>
                </a:solidFill>
              </a:rPr>
              <a:t> of an </a:t>
            </a:r>
            <a:r>
              <a:rPr lang="fr-FR" sz="1600" b="1" dirty="0" err="1" smtClean="0">
                <a:solidFill>
                  <a:srgbClr val="FF0000"/>
                </a:solidFill>
              </a:rPr>
              <a:t>atmospheric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sounder</a:t>
            </a:r>
            <a:r>
              <a:rPr lang="fr-FR" sz="1600" b="1" dirty="0" smtClean="0">
                <a:solidFill>
                  <a:srgbClr val="FF0000"/>
                </a:solidFill>
              </a:rPr>
              <a:t>!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6016" y="1037673"/>
            <a:ext cx="1872208" cy="2247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52232" y="980728"/>
            <a:ext cx="1872208" cy="2247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60032" y="692696"/>
            <a:ext cx="4660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 err="1" smtClean="0"/>
              <a:t>Iterative</a:t>
            </a:r>
            <a:r>
              <a:rPr lang="fr-BE" sz="1200" i="1" dirty="0" smtClean="0"/>
              <a:t> Back-Projection </a:t>
            </a:r>
            <a:r>
              <a:rPr lang="fr-BE" sz="1200" i="1" dirty="0" err="1" smtClean="0"/>
              <a:t>algorithm</a:t>
            </a:r>
            <a:r>
              <a:rPr lang="fr-BE" sz="1200" i="1" dirty="0" smtClean="0"/>
              <a:t> (IBP, </a:t>
            </a:r>
            <a:r>
              <a:rPr lang="fr-BE" sz="1200" i="1" dirty="0" err="1" smtClean="0"/>
              <a:t>Irani</a:t>
            </a:r>
            <a:r>
              <a:rPr lang="fr-BE" sz="1200" i="1" dirty="0" smtClean="0"/>
              <a:t> and </a:t>
            </a:r>
            <a:r>
              <a:rPr lang="fr-BE" sz="1200" i="1" dirty="0" err="1" smtClean="0"/>
              <a:t>Peleg</a:t>
            </a:r>
            <a:r>
              <a:rPr lang="fr-BE" sz="1200" i="1" dirty="0" smtClean="0"/>
              <a:t> (1993))</a:t>
            </a:r>
            <a:endParaRPr lang="en-US" sz="1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Users\ULB\Pictures\IASI\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763588"/>
            <a:ext cx="798988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863600" y="1339850"/>
            <a:ext cx="5292725" cy="4752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endParaRPr lang="en-GB" altLang="fr-FR">
              <a:solidFill>
                <a:srgbClr val="FF0000"/>
              </a:solidFill>
            </a:endParaRPr>
          </a:p>
        </p:txBody>
      </p:sp>
      <p:pic>
        <p:nvPicPr>
          <p:cNvPr id="31" name="Picture 13" descr="terre_interp_colb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4148138"/>
            <a:ext cx="1873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627313" y="5803900"/>
            <a:ext cx="34401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fr-FR" sz="1200" u="sng"/>
              <a:t>Local-to global atmospheric concentrations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3681413" y="1430338"/>
            <a:ext cx="1509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fr-FR" sz="1600" u="sng"/>
              <a:t>IASI spectrum</a:t>
            </a:r>
          </a:p>
        </p:txBody>
      </p:sp>
      <p:pic>
        <p:nvPicPr>
          <p:cNvPr id="34" name="Picture 16" descr="Fig1_IASI08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1409700"/>
            <a:ext cx="31686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4773613" y="2274888"/>
            <a:ext cx="504825" cy="465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eaLnBrk="1" hangingPunct="1"/>
            <a:endParaRPr lang="en-GB" altLang="fr-FR"/>
          </a:p>
        </p:txBody>
      </p:sp>
      <p:grpSp>
        <p:nvGrpSpPr>
          <p:cNvPr id="36" name="Group 1"/>
          <p:cNvGrpSpPr>
            <a:grpSpLocks/>
          </p:cNvGrpSpPr>
          <p:nvPr/>
        </p:nvGrpSpPr>
        <p:grpSpPr bwMode="auto">
          <a:xfrm>
            <a:off x="6364888" y="1339850"/>
            <a:ext cx="2023462" cy="4752975"/>
            <a:chOff x="6148986" y="1412875"/>
            <a:chExt cx="2023315" cy="4752975"/>
          </a:xfrm>
        </p:grpSpPr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6156176" y="1412875"/>
              <a:ext cx="2016125" cy="47529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fr-FR"/>
            </a:p>
          </p:txBody>
        </p:sp>
        <p:sp>
          <p:nvSpPr>
            <p:cNvPr id="38" name="Line 28"/>
            <p:cNvSpPr>
              <a:spLocks noChangeShapeType="1"/>
            </p:cNvSpPr>
            <p:nvPr/>
          </p:nvSpPr>
          <p:spPr bwMode="auto">
            <a:xfrm flipV="1">
              <a:off x="7153275" y="1989138"/>
              <a:ext cx="0" cy="360045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Text Box 29"/>
            <p:cNvSpPr txBox="1">
              <a:spLocks noChangeArrowheads="1"/>
            </p:cNvSpPr>
            <p:nvPr/>
          </p:nvSpPr>
          <p:spPr bwMode="auto">
            <a:xfrm rot="16200000">
              <a:off x="5901309" y="3771704"/>
              <a:ext cx="833883" cy="33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600" dirty="0">
                  <a:latin typeface="Arial" charset="0"/>
                </a:rPr>
                <a:t>lifetime</a:t>
              </a:r>
            </a:p>
          </p:txBody>
        </p:sp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7324725" y="5445125"/>
              <a:ext cx="5048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1" name="Text Box 32"/>
            <p:cNvSpPr txBox="1">
              <a:spLocks noChangeArrowheads="1"/>
            </p:cNvSpPr>
            <p:nvPr/>
          </p:nvSpPr>
          <p:spPr bwMode="auto">
            <a:xfrm>
              <a:off x="7235825" y="5445125"/>
              <a:ext cx="5540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600" b="1">
                  <a:solidFill>
                    <a:srgbClr val="FF0000"/>
                  </a:solidFill>
                  <a:latin typeface="Arial" charset="0"/>
                </a:rPr>
                <a:t>NH</a:t>
              </a:r>
              <a:r>
                <a:rPr lang="en-US" altLang="fr-FR" sz="1600" b="1" baseline="-25000">
                  <a:solidFill>
                    <a:srgbClr val="FF00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42" name="Text Box 33"/>
            <p:cNvSpPr txBox="1">
              <a:spLocks noChangeArrowheads="1"/>
            </p:cNvSpPr>
            <p:nvPr/>
          </p:nvSpPr>
          <p:spPr bwMode="auto">
            <a:xfrm>
              <a:off x="7202884" y="2012950"/>
              <a:ext cx="8255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600" b="1">
                  <a:solidFill>
                    <a:srgbClr val="0000FF"/>
                  </a:solidFill>
                  <a:latin typeface="Arial" charset="0"/>
                </a:rPr>
                <a:t>CFC12</a:t>
              </a:r>
              <a:endParaRPr lang="en-US" altLang="fr-FR" sz="1600" b="1" baseline="-2500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>
              <a:off x="7324725" y="2349500"/>
              <a:ext cx="5048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BE"/>
            </a:p>
          </p:txBody>
        </p:sp>
        <p:sp>
          <p:nvSpPr>
            <p:cNvPr id="44" name="Text Box 35"/>
            <p:cNvSpPr txBox="1">
              <a:spLocks noChangeArrowheads="1"/>
            </p:cNvSpPr>
            <p:nvPr/>
          </p:nvSpPr>
          <p:spPr bwMode="auto">
            <a:xfrm>
              <a:off x="7237413" y="2387600"/>
              <a:ext cx="863600" cy="304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400" b="1">
                  <a:latin typeface="Arial" charset="0"/>
                </a:rPr>
                <a:t>CFC11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N</a:t>
              </a:r>
              <a:r>
                <a:rPr lang="en-US" altLang="fr-FR" sz="1400" b="1" baseline="-25000">
                  <a:latin typeface="Arial" charset="0"/>
                </a:rPr>
                <a:t>2</a:t>
              </a:r>
              <a:r>
                <a:rPr lang="en-US" altLang="fr-FR" sz="1400" b="1">
                  <a:latin typeface="Arial" charset="0"/>
                </a:rPr>
                <a:t>O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CO</a:t>
              </a:r>
              <a:r>
                <a:rPr lang="en-US" altLang="fr-FR" sz="1400" b="1" baseline="-25000">
                  <a:latin typeface="Arial" charset="0"/>
                </a:rPr>
                <a:t>2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CH</a:t>
              </a:r>
              <a:r>
                <a:rPr lang="en-US" altLang="fr-FR" sz="1400" b="1" baseline="-25000">
                  <a:latin typeface="Arial" charset="0"/>
                </a:rPr>
                <a:t>4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OCS</a:t>
              </a:r>
            </a:p>
            <a:p>
              <a:pPr eaLnBrk="1" hangingPunct="1"/>
              <a:endParaRPr lang="en-US" altLang="fr-FR" sz="1400" b="1">
                <a:latin typeface="Arial" charset="0"/>
              </a:endParaRPr>
            </a:p>
            <a:p>
              <a:pPr eaLnBrk="1" hangingPunct="1"/>
              <a:endParaRPr lang="en-US" altLang="fr-FR" sz="1400" b="1">
                <a:latin typeface="Arial" charset="0"/>
              </a:endParaRP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CO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O</a:t>
              </a:r>
              <a:r>
                <a:rPr lang="en-US" altLang="fr-FR" sz="1400" b="1" baseline="-25000">
                  <a:latin typeface="Arial" charset="0"/>
                </a:rPr>
                <a:t>3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HNO</a:t>
              </a:r>
              <a:r>
                <a:rPr lang="en-US" altLang="fr-FR" sz="1400" b="1" baseline="-25000">
                  <a:latin typeface="Arial" charset="0"/>
                </a:rPr>
                <a:t>3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SO</a:t>
              </a:r>
              <a:r>
                <a:rPr lang="en-US" altLang="fr-FR" sz="1400" b="1" baseline="-25000">
                  <a:latin typeface="Arial" charset="0"/>
                </a:rPr>
                <a:t>2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H</a:t>
              </a:r>
              <a:r>
                <a:rPr lang="en-US" altLang="fr-FR" sz="1400" b="1" baseline="-25000">
                  <a:latin typeface="Arial" charset="0"/>
                </a:rPr>
                <a:t>2</a:t>
              </a:r>
              <a:r>
                <a:rPr lang="en-US" altLang="fr-FR" sz="1400" b="1">
                  <a:latin typeface="Arial" charset="0"/>
                </a:rPr>
                <a:t>O </a:t>
              </a:r>
              <a:r>
                <a:rPr lang="en-US" altLang="fr-FR" sz="1200" b="1">
                  <a:latin typeface="Arial" charset="0"/>
                </a:rPr>
                <a:t>+ Iso</a:t>
              </a:r>
            </a:p>
            <a:p>
              <a:pPr eaLnBrk="1" hangingPunct="1"/>
              <a:r>
                <a:rPr lang="en-US" altLang="fr-FR" sz="1400" b="1">
                  <a:latin typeface="Arial" charset="0"/>
                </a:rPr>
                <a:t>VOCs</a:t>
              </a: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6411892" y="1476375"/>
              <a:ext cx="1544525" cy="36988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u="sng" dirty="0">
                  <a:latin typeface="Arial" charset="0"/>
                  <a:cs typeface="+mn-cs"/>
                </a:rPr>
                <a:t>IASI species</a:t>
              </a:r>
            </a:p>
          </p:txBody>
        </p:sp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6526213" y="5459413"/>
              <a:ext cx="57467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hours</a:t>
              </a:r>
            </a:p>
          </p:txBody>
        </p:sp>
        <p:sp>
          <p:nvSpPr>
            <p:cNvPr id="47" name="Text Box 39"/>
            <p:cNvSpPr txBox="1">
              <a:spLocks noChangeArrowheads="1"/>
            </p:cNvSpPr>
            <p:nvPr/>
          </p:nvSpPr>
          <p:spPr bwMode="auto">
            <a:xfrm>
              <a:off x="6526213" y="5027613"/>
              <a:ext cx="533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days</a:t>
              </a:r>
            </a:p>
          </p:txBody>
        </p:sp>
        <p:sp>
          <p:nvSpPr>
            <p:cNvPr id="48" name="Text Box 40"/>
            <p:cNvSpPr txBox="1">
              <a:spLocks noChangeArrowheads="1"/>
            </p:cNvSpPr>
            <p:nvPr/>
          </p:nvSpPr>
          <p:spPr bwMode="auto">
            <a:xfrm>
              <a:off x="6502400" y="3848100"/>
              <a:ext cx="6619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Weeks</a:t>
              </a:r>
            </a:p>
          </p:txBody>
        </p:sp>
        <p:sp>
          <p:nvSpPr>
            <p:cNvPr id="49" name="Text Box 41"/>
            <p:cNvSpPr txBox="1">
              <a:spLocks noChangeArrowheads="1"/>
            </p:cNvSpPr>
            <p:nvPr/>
          </p:nvSpPr>
          <p:spPr bwMode="auto">
            <a:xfrm>
              <a:off x="6526213" y="2768600"/>
              <a:ext cx="573087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years</a:t>
              </a:r>
            </a:p>
          </p:txBody>
        </p:sp>
      </p:grpSp>
      <p:sp>
        <p:nvSpPr>
          <p:cNvPr id="50" name="Text Box 42"/>
          <p:cNvSpPr txBox="1">
            <a:spLocks noChangeArrowheads="1"/>
          </p:cNvSpPr>
          <p:nvPr/>
        </p:nvSpPr>
        <p:spPr bwMode="auto">
          <a:xfrm rot="16200000">
            <a:off x="4304506" y="3366493"/>
            <a:ext cx="1489075" cy="4619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fr-FR" sz="1200" dirty="0">
                <a:solidFill>
                  <a:srgbClr val="FF0000"/>
                </a:solidFill>
              </a:rPr>
              <a:t>Radiative transfer</a:t>
            </a:r>
          </a:p>
          <a:p>
            <a:pPr algn="ctr" eaLnBrk="1" hangingPunct="1"/>
            <a:r>
              <a:rPr lang="en-GB" altLang="fr-FR" sz="1200" dirty="0">
                <a:solidFill>
                  <a:srgbClr val="FF0000"/>
                </a:solidFill>
              </a:rPr>
              <a:t>Retrievals</a:t>
            </a:r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 flipH="1">
            <a:off x="5060950" y="2706688"/>
            <a:ext cx="0" cy="187444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1042988" y="4724400"/>
            <a:ext cx="2016125" cy="6683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fr-FR" sz="1200">
                <a:solidFill>
                  <a:srgbClr val="FF0000"/>
                </a:solidFill>
              </a:rPr>
              <a:t>Weather</a:t>
            </a:r>
          </a:p>
          <a:p>
            <a:pPr algn="ctr" eaLnBrk="1" hangingPunct="1"/>
            <a:r>
              <a:rPr lang="en-GB" altLang="fr-FR" sz="1200">
                <a:solidFill>
                  <a:srgbClr val="FF0000"/>
                </a:solidFill>
              </a:rPr>
              <a:t>Atmospheric chemistry</a:t>
            </a:r>
          </a:p>
          <a:p>
            <a:pPr algn="ctr" eaLnBrk="1" hangingPunct="1"/>
            <a:r>
              <a:rPr lang="en-GB" altLang="fr-FR" sz="1200">
                <a:solidFill>
                  <a:srgbClr val="FF0000"/>
                </a:solidFill>
              </a:rPr>
              <a:t>Climate</a:t>
            </a:r>
          </a:p>
        </p:txBody>
      </p:sp>
      <p:sp>
        <p:nvSpPr>
          <p:cNvPr id="53" name="Line 46"/>
          <p:cNvSpPr>
            <a:spLocks noChangeShapeType="1"/>
          </p:cNvSpPr>
          <p:nvPr/>
        </p:nvSpPr>
        <p:spPr bwMode="auto">
          <a:xfrm>
            <a:off x="3059113" y="5084763"/>
            <a:ext cx="722312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4" name="Rectangle 47"/>
          <p:cNvSpPr>
            <a:spLocks noChangeArrowheads="1"/>
          </p:cNvSpPr>
          <p:nvPr/>
        </p:nvSpPr>
        <p:spPr bwMode="auto">
          <a:xfrm>
            <a:off x="595313" y="796925"/>
            <a:ext cx="4353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u="sng" dirty="0">
                <a:latin typeface="+mn-lt"/>
              </a:rPr>
              <a:t>IASI operational and science processing</a:t>
            </a:r>
          </a:p>
        </p:txBody>
      </p:sp>
      <p:grpSp>
        <p:nvGrpSpPr>
          <p:cNvPr id="55" name="Group 2"/>
          <p:cNvGrpSpPr>
            <a:grpSpLocks/>
          </p:cNvGrpSpPr>
          <p:nvPr/>
        </p:nvGrpSpPr>
        <p:grpSpPr bwMode="auto">
          <a:xfrm>
            <a:off x="1042988" y="1411288"/>
            <a:ext cx="1598612" cy="2590800"/>
            <a:chOff x="1043533" y="1484313"/>
            <a:chExt cx="1597285" cy="2590044"/>
          </a:xfrm>
        </p:grpSpPr>
        <p:grpSp>
          <p:nvGrpSpPr>
            <p:cNvPr id="56" name="Group 17"/>
            <p:cNvGrpSpPr>
              <a:grpSpLocks/>
            </p:cNvGrpSpPr>
            <p:nvPr/>
          </p:nvGrpSpPr>
          <p:grpSpPr bwMode="auto">
            <a:xfrm>
              <a:off x="1043533" y="1484313"/>
              <a:ext cx="1597285" cy="2590044"/>
              <a:chOff x="157" y="981"/>
              <a:chExt cx="1533" cy="2211"/>
            </a:xfrm>
          </p:grpSpPr>
          <p:sp>
            <p:nvSpPr>
              <p:cNvPr id="62" name="Rectangle 18"/>
              <p:cNvSpPr>
                <a:spLocks noChangeArrowheads="1"/>
              </p:cNvSpPr>
              <p:nvPr/>
            </p:nvSpPr>
            <p:spPr bwMode="auto">
              <a:xfrm>
                <a:off x="158" y="981"/>
                <a:ext cx="1452" cy="87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en-GB" altLang="fr-FR"/>
              </a:p>
            </p:txBody>
          </p:sp>
          <p:sp>
            <p:nvSpPr>
              <p:cNvPr id="63" name="Rectangle 19"/>
              <p:cNvSpPr>
                <a:spLocks noChangeArrowheads="1"/>
              </p:cNvSpPr>
              <p:nvPr/>
            </p:nvSpPr>
            <p:spPr bwMode="auto">
              <a:xfrm>
                <a:off x="157" y="1026"/>
                <a:ext cx="1531" cy="216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en-GB" altLang="fr-FR"/>
              </a:p>
            </p:txBody>
          </p:sp>
          <p:pic>
            <p:nvPicPr>
              <p:cNvPr id="65" name="globe3d.mpeg">
                <a:hlinkClick r:id="" action="ppaction://media"/>
              </p:cNvPr>
              <p:cNvPicPr preferRelativeResize="0">
                <a:picLocks noRot="1" noChangeArrowheads="1"/>
              </p:cNvPicPr>
              <p:nvPr>
                <a:videoFile r:link="rId1"/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" y="2118"/>
                <a:ext cx="1531" cy="10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Oval 23"/>
              <p:cNvSpPr>
                <a:spLocks noChangeArrowheads="1"/>
              </p:cNvSpPr>
              <p:nvPr/>
            </p:nvSpPr>
            <p:spPr bwMode="auto">
              <a:xfrm>
                <a:off x="821" y="2387"/>
                <a:ext cx="45" cy="45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entury Gothic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en-GB" altLang="fr-FR"/>
              </a:p>
            </p:txBody>
          </p:sp>
        </p:grpSp>
        <p:grpSp>
          <p:nvGrpSpPr>
            <p:cNvPr id="57" name="Group 37"/>
            <p:cNvGrpSpPr>
              <a:grpSpLocks/>
            </p:cNvGrpSpPr>
            <p:nvPr/>
          </p:nvGrpSpPr>
          <p:grpSpPr bwMode="auto">
            <a:xfrm rot="-840000">
              <a:off x="1500454" y="1986899"/>
              <a:ext cx="201445" cy="1191710"/>
              <a:chOff x="-1676334" y="1267013"/>
              <a:chExt cx="1460015" cy="3622433"/>
            </a:xfrm>
          </p:grpSpPr>
          <p:grpSp>
            <p:nvGrpSpPr>
              <p:cNvPr id="58" name="Group 35"/>
              <p:cNvGrpSpPr>
                <a:grpSpLocks/>
              </p:cNvGrpSpPr>
              <p:nvPr/>
            </p:nvGrpSpPr>
            <p:grpSpPr bwMode="auto">
              <a:xfrm>
                <a:off x="-1676334" y="1588256"/>
                <a:ext cx="1460015" cy="3301190"/>
                <a:chOff x="-1676334" y="1588256"/>
                <a:chExt cx="1460015" cy="3301190"/>
              </a:xfrm>
            </p:grpSpPr>
            <p:sp>
              <p:nvSpPr>
                <p:cNvPr id="60" name="Freeform 59"/>
                <p:cNvSpPr/>
                <p:nvPr/>
              </p:nvSpPr>
              <p:spPr>
                <a:xfrm>
                  <a:off x="-1676334" y="2819898"/>
                  <a:ext cx="1460015" cy="2069548"/>
                </a:xfrm>
                <a:custGeom>
                  <a:avLst/>
                  <a:gdLst>
                    <a:gd name="connsiteX0" fmla="*/ 1320800 w 2133600"/>
                    <a:gd name="connsiteY0" fmla="*/ 8519886 h 8519886"/>
                    <a:gd name="connsiteX1" fmla="*/ 1248228 w 2133600"/>
                    <a:gd name="connsiteY1" fmla="*/ 8461829 h 8519886"/>
                    <a:gd name="connsiteX2" fmla="*/ 1190171 w 2133600"/>
                    <a:gd name="connsiteY2" fmla="*/ 8447315 h 8519886"/>
                    <a:gd name="connsiteX3" fmla="*/ 1146628 w 2133600"/>
                    <a:gd name="connsiteY3" fmla="*/ 8432800 h 8519886"/>
                    <a:gd name="connsiteX4" fmla="*/ 1030514 w 2133600"/>
                    <a:gd name="connsiteY4" fmla="*/ 8389258 h 8519886"/>
                    <a:gd name="connsiteX5" fmla="*/ 943428 w 2133600"/>
                    <a:gd name="connsiteY5" fmla="*/ 8360229 h 8519886"/>
                    <a:gd name="connsiteX6" fmla="*/ 899885 w 2133600"/>
                    <a:gd name="connsiteY6" fmla="*/ 8345715 h 8519886"/>
                    <a:gd name="connsiteX7" fmla="*/ 856343 w 2133600"/>
                    <a:gd name="connsiteY7" fmla="*/ 8316686 h 8519886"/>
                    <a:gd name="connsiteX8" fmla="*/ 740228 w 2133600"/>
                    <a:gd name="connsiteY8" fmla="*/ 8287658 h 8519886"/>
                    <a:gd name="connsiteX9" fmla="*/ 682171 w 2133600"/>
                    <a:gd name="connsiteY9" fmla="*/ 8258629 h 8519886"/>
                    <a:gd name="connsiteX10" fmla="*/ 580571 w 2133600"/>
                    <a:gd name="connsiteY10" fmla="*/ 8186058 h 8519886"/>
                    <a:gd name="connsiteX11" fmla="*/ 537028 w 2133600"/>
                    <a:gd name="connsiteY11" fmla="*/ 8157029 h 8519886"/>
                    <a:gd name="connsiteX12" fmla="*/ 435428 w 2133600"/>
                    <a:gd name="connsiteY12" fmla="*/ 8055429 h 8519886"/>
                    <a:gd name="connsiteX13" fmla="*/ 232228 w 2133600"/>
                    <a:gd name="connsiteY13" fmla="*/ 7881258 h 8519886"/>
                    <a:gd name="connsiteX14" fmla="*/ 145143 w 2133600"/>
                    <a:gd name="connsiteY14" fmla="*/ 7794172 h 8519886"/>
                    <a:gd name="connsiteX15" fmla="*/ 116114 w 2133600"/>
                    <a:gd name="connsiteY15" fmla="*/ 7750629 h 8519886"/>
                    <a:gd name="connsiteX16" fmla="*/ 58057 w 2133600"/>
                    <a:gd name="connsiteY16" fmla="*/ 7649029 h 8519886"/>
                    <a:gd name="connsiteX17" fmla="*/ 43543 w 2133600"/>
                    <a:gd name="connsiteY17" fmla="*/ 7590972 h 8519886"/>
                    <a:gd name="connsiteX18" fmla="*/ 29028 w 2133600"/>
                    <a:gd name="connsiteY18" fmla="*/ 7518400 h 8519886"/>
                    <a:gd name="connsiteX19" fmla="*/ 0 w 2133600"/>
                    <a:gd name="connsiteY19" fmla="*/ 7460343 h 8519886"/>
                    <a:gd name="connsiteX20" fmla="*/ 14514 w 2133600"/>
                    <a:gd name="connsiteY20" fmla="*/ 7126515 h 8519886"/>
                    <a:gd name="connsiteX21" fmla="*/ 43543 w 2133600"/>
                    <a:gd name="connsiteY21" fmla="*/ 7082972 h 8519886"/>
                    <a:gd name="connsiteX22" fmla="*/ 174171 w 2133600"/>
                    <a:gd name="connsiteY22" fmla="*/ 7010400 h 8519886"/>
                    <a:gd name="connsiteX23" fmla="*/ 290285 w 2133600"/>
                    <a:gd name="connsiteY23" fmla="*/ 6981372 h 8519886"/>
                    <a:gd name="connsiteX24" fmla="*/ 333828 w 2133600"/>
                    <a:gd name="connsiteY24" fmla="*/ 6952343 h 8519886"/>
                    <a:gd name="connsiteX25" fmla="*/ 391885 w 2133600"/>
                    <a:gd name="connsiteY25" fmla="*/ 6937829 h 8519886"/>
                    <a:gd name="connsiteX26" fmla="*/ 478971 w 2133600"/>
                    <a:gd name="connsiteY26" fmla="*/ 6908800 h 8519886"/>
                    <a:gd name="connsiteX27" fmla="*/ 638628 w 2133600"/>
                    <a:gd name="connsiteY27" fmla="*/ 6879772 h 8519886"/>
                    <a:gd name="connsiteX28" fmla="*/ 725714 w 2133600"/>
                    <a:gd name="connsiteY28" fmla="*/ 6850743 h 8519886"/>
                    <a:gd name="connsiteX29" fmla="*/ 783771 w 2133600"/>
                    <a:gd name="connsiteY29" fmla="*/ 6836229 h 8519886"/>
                    <a:gd name="connsiteX30" fmla="*/ 885371 w 2133600"/>
                    <a:gd name="connsiteY30" fmla="*/ 6792686 h 8519886"/>
                    <a:gd name="connsiteX31" fmla="*/ 928914 w 2133600"/>
                    <a:gd name="connsiteY31" fmla="*/ 6763658 h 8519886"/>
                    <a:gd name="connsiteX32" fmla="*/ 986971 w 2133600"/>
                    <a:gd name="connsiteY32" fmla="*/ 6734629 h 8519886"/>
                    <a:gd name="connsiteX33" fmla="*/ 1074057 w 2133600"/>
                    <a:gd name="connsiteY33" fmla="*/ 6705600 h 8519886"/>
                    <a:gd name="connsiteX34" fmla="*/ 1132114 w 2133600"/>
                    <a:gd name="connsiteY34" fmla="*/ 6676572 h 8519886"/>
                    <a:gd name="connsiteX35" fmla="*/ 1175657 w 2133600"/>
                    <a:gd name="connsiteY35" fmla="*/ 6647543 h 8519886"/>
                    <a:gd name="connsiteX36" fmla="*/ 1262743 w 2133600"/>
                    <a:gd name="connsiteY36" fmla="*/ 6618515 h 8519886"/>
                    <a:gd name="connsiteX37" fmla="*/ 1393371 w 2133600"/>
                    <a:gd name="connsiteY37" fmla="*/ 6531429 h 8519886"/>
                    <a:gd name="connsiteX38" fmla="*/ 1436914 w 2133600"/>
                    <a:gd name="connsiteY38" fmla="*/ 6502400 h 8519886"/>
                    <a:gd name="connsiteX39" fmla="*/ 1524000 w 2133600"/>
                    <a:gd name="connsiteY39" fmla="*/ 6400800 h 8519886"/>
                    <a:gd name="connsiteX40" fmla="*/ 1553028 w 2133600"/>
                    <a:gd name="connsiteY40" fmla="*/ 6357258 h 8519886"/>
                    <a:gd name="connsiteX41" fmla="*/ 1596571 w 2133600"/>
                    <a:gd name="connsiteY41" fmla="*/ 6328229 h 8519886"/>
                    <a:gd name="connsiteX42" fmla="*/ 1669143 w 2133600"/>
                    <a:gd name="connsiteY42" fmla="*/ 6241143 h 8519886"/>
                    <a:gd name="connsiteX43" fmla="*/ 1698171 w 2133600"/>
                    <a:gd name="connsiteY43" fmla="*/ 6197600 h 8519886"/>
                    <a:gd name="connsiteX44" fmla="*/ 1741714 w 2133600"/>
                    <a:gd name="connsiteY44" fmla="*/ 6154058 h 8519886"/>
                    <a:gd name="connsiteX45" fmla="*/ 1785257 w 2133600"/>
                    <a:gd name="connsiteY45" fmla="*/ 6052458 h 8519886"/>
                    <a:gd name="connsiteX46" fmla="*/ 1828800 w 2133600"/>
                    <a:gd name="connsiteY46" fmla="*/ 6008915 h 8519886"/>
                    <a:gd name="connsiteX47" fmla="*/ 1843314 w 2133600"/>
                    <a:gd name="connsiteY47" fmla="*/ 5965372 h 8519886"/>
                    <a:gd name="connsiteX48" fmla="*/ 1872343 w 2133600"/>
                    <a:gd name="connsiteY48" fmla="*/ 5921829 h 8519886"/>
                    <a:gd name="connsiteX49" fmla="*/ 1930400 w 2133600"/>
                    <a:gd name="connsiteY49" fmla="*/ 5762172 h 8519886"/>
                    <a:gd name="connsiteX50" fmla="*/ 1959428 w 2133600"/>
                    <a:gd name="connsiteY50" fmla="*/ 5660572 h 8519886"/>
                    <a:gd name="connsiteX51" fmla="*/ 1973943 w 2133600"/>
                    <a:gd name="connsiteY51" fmla="*/ 5602515 h 8519886"/>
                    <a:gd name="connsiteX52" fmla="*/ 2002971 w 2133600"/>
                    <a:gd name="connsiteY52" fmla="*/ 5515429 h 8519886"/>
                    <a:gd name="connsiteX53" fmla="*/ 2032000 w 2133600"/>
                    <a:gd name="connsiteY53" fmla="*/ 5384800 h 8519886"/>
                    <a:gd name="connsiteX54" fmla="*/ 1988457 w 2133600"/>
                    <a:gd name="connsiteY54" fmla="*/ 5181600 h 8519886"/>
                    <a:gd name="connsiteX55" fmla="*/ 1944914 w 2133600"/>
                    <a:gd name="connsiteY55" fmla="*/ 5152572 h 8519886"/>
                    <a:gd name="connsiteX56" fmla="*/ 1857828 w 2133600"/>
                    <a:gd name="connsiteY56" fmla="*/ 5094515 h 8519886"/>
                    <a:gd name="connsiteX57" fmla="*/ 1814285 w 2133600"/>
                    <a:gd name="connsiteY57" fmla="*/ 5050972 h 8519886"/>
                    <a:gd name="connsiteX58" fmla="*/ 1727200 w 2133600"/>
                    <a:gd name="connsiteY58" fmla="*/ 5021943 h 8519886"/>
                    <a:gd name="connsiteX59" fmla="*/ 1378857 w 2133600"/>
                    <a:gd name="connsiteY59" fmla="*/ 4992915 h 8519886"/>
                    <a:gd name="connsiteX60" fmla="*/ 1233714 w 2133600"/>
                    <a:gd name="connsiteY60" fmla="*/ 4963886 h 8519886"/>
                    <a:gd name="connsiteX61" fmla="*/ 1103085 w 2133600"/>
                    <a:gd name="connsiteY61" fmla="*/ 4920343 h 8519886"/>
                    <a:gd name="connsiteX62" fmla="*/ 1001485 w 2133600"/>
                    <a:gd name="connsiteY62" fmla="*/ 4905829 h 8519886"/>
                    <a:gd name="connsiteX63" fmla="*/ 957943 w 2133600"/>
                    <a:gd name="connsiteY63" fmla="*/ 4891315 h 8519886"/>
                    <a:gd name="connsiteX64" fmla="*/ 812800 w 2133600"/>
                    <a:gd name="connsiteY64" fmla="*/ 4862286 h 8519886"/>
                    <a:gd name="connsiteX65" fmla="*/ 725714 w 2133600"/>
                    <a:gd name="connsiteY65" fmla="*/ 4818743 h 8519886"/>
                    <a:gd name="connsiteX66" fmla="*/ 667657 w 2133600"/>
                    <a:gd name="connsiteY66" fmla="*/ 4789715 h 8519886"/>
                    <a:gd name="connsiteX67" fmla="*/ 624114 w 2133600"/>
                    <a:gd name="connsiteY67" fmla="*/ 4775200 h 8519886"/>
                    <a:gd name="connsiteX68" fmla="*/ 522514 w 2133600"/>
                    <a:gd name="connsiteY68" fmla="*/ 4731658 h 8519886"/>
                    <a:gd name="connsiteX69" fmla="*/ 478971 w 2133600"/>
                    <a:gd name="connsiteY69" fmla="*/ 4702629 h 8519886"/>
                    <a:gd name="connsiteX70" fmla="*/ 377371 w 2133600"/>
                    <a:gd name="connsiteY70" fmla="*/ 4659086 h 8519886"/>
                    <a:gd name="connsiteX71" fmla="*/ 333828 w 2133600"/>
                    <a:gd name="connsiteY71" fmla="*/ 4615543 h 8519886"/>
                    <a:gd name="connsiteX72" fmla="*/ 275771 w 2133600"/>
                    <a:gd name="connsiteY72" fmla="*/ 4572000 h 8519886"/>
                    <a:gd name="connsiteX73" fmla="*/ 261257 w 2133600"/>
                    <a:gd name="connsiteY73" fmla="*/ 4528458 h 8519886"/>
                    <a:gd name="connsiteX74" fmla="*/ 232228 w 2133600"/>
                    <a:gd name="connsiteY74" fmla="*/ 4484915 h 8519886"/>
                    <a:gd name="connsiteX75" fmla="*/ 159657 w 2133600"/>
                    <a:gd name="connsiteY75" fmla="*/ 4383315 h 8519886"/>
                    <a:gd name="connsiteX76" fmla="*/ 101600 w 2133600"/>
                    <a:gd name="connsiteY76" fmla="*/ 4252686 h 8519886"/>
                    <a:gd name="connsiteX77" fmla="*/ 72571 w 2133600"/>
                    <a:gd name="connsiteY77" fmla="*/ 4209143 h 8519886"/>
                    <a:gd name="connsiteX78" fmla="*/ 72571 w 2133600"/>
                    <a:gd name="connsiteY78" fmla="*/ 3933372 h 8519886"/>
                    <a:gd name="connsiteX79" fmla="*/ 101600 w 2133600"/>
                    <a:gd name="connsiteY79" fmla="*/ 3889829 h 8519886"/>
                    <a:gd name="connsiteX80" fmla="*/ 130628 w 2133600"/>
                    <a:gd name="connsiteY80" fmla="*/ 3831772 h 8519886"/>
                    <a:gd name="connsiteX81" fmla="*/ 232228 w 2133600"/>
                    <a:gd name="connsiteY81" fmla="*/ 3759200 h 8519886"/>
                    <a:gd name="connsiteX82" fmla="*/ 275771 w 2133600"/>
                    <a:gd name="connsiteY82" fmla="*/ 3730172 h 8519886"/>
                    <a:gd name="connsiteX83" fmla="*/ 362857 w 2133600"/>
                    <a:gd name="connsiteY83" fmla="*/ 3701143 h 8519886"/>
                    <a:gd name="connsiteX84" fmla="*/ 435428 w 2133600"/>
                    <a:gd name="connsiteY84" fmla="*/ 3672115 h 8519886"/>
                    <a:gd name="connsiteX85" fmla="*/ 522514 w 2133600"/>
                    <a:gd name="connsiteY85" fmla="*/ 3643086 h 8519886"/>
                    <a:gd name="connsiteX86" fmla="*/ 566057 w 2133600"/>
                    <a:gd name="connsiteY86" fmla="*/ 3614058 h 8519886"/>
                    <a:gd name="connsiteX87" fmla="*/ 667657 w 2133600"/>
                    <a:gd name="connsiteY87" fmla="*/ 3585029 h 8519886"/>
                    <a:gd name="connsiteX88" fmla="*/ 769257 w 2133600"/>
                    <a:gd name="connsiteY88" fmla="*/ 3556000 h 8519886"/>
                    <a:gd name="connsiteX89" fmla="*/ 943428 w 2133600"/>
                    <a:gd name="connsiteY89" fmla="*/ 3526972 h 8519886"/>
                    <a:gd name="connsiteX90" fmla="*/ 1045028 w 2133600"/>
                    <a:gd name="connsiteY90" fmla="*/ 3497943 h 8519886"/>
                    <a:gd name="connsiteX91" fmla="*/ 1161143 w 2133600"/>
                    <a:gd name="connsiteY91" fmla="*/ 3483429 h 8519886"/>
                    <a:gd name="connsiteX92" fmla="*/ 1306285 w 2133600"/>
                    <a:gd name="connsiteY92" fmla="*/ 3454400 h 8519886"/>
                    <a:gd name="connsiteX93" fmla="*/ 1465943 w 2133600"/>
                    <a:gd name="connsiteY93" fmla="*/ 3425372 h 8519886"/>
                    <a:gd name="connsiteX94" fmla="*/ 1509485 w 2133600"/>
                    <a:gd name="connsiteY94" fmla="*/ 3410858 h 8519886"/>
                    <a:gd name="connsiteX95" fmla="*/ 1640114 w 2133600"/>
                    <a:gd name="connsiteY95" fmla="*/ 3352800 h 8519886"/>
                    <a:gd name="connsiteX96" fmla="*/ 1756228 w 2133600"/>
                    <a:gd name="connsiteY96" fmla="*/ 3294743 h 8519886"/>
                    <a:gd name="connsiteX97" fmla="*/ 1799771 w 2133600"/>
                    <a:gd name="connsiteY97" fmla="*/ 3251200 h 8519886"/>
                    <a:gd name="connsiteX98" fmla="*/ 1901371 w 2133600"/>
                    <a:gd name="connsiteY98" fmla="*/ 3178629 h 8519886"/>
                    <a:gd name="connsiteX99" fmla="*/ 1973943 w 2133600"/>
                    <a:gd name="connsiteY99" fmla="*/ 3091543 h 8519886"/>
                    <a:gd name="connsiteX100" fmla="*/ 2032000 w 2133600"/>
                    <a:gd name="connsiteY100" fmla="*/ 3004458 h 8519886"/>
                    <a:gd name="connsiteX101" fmla="*/ 2090057 w 2133600"/>
                    <a:gd name="connsiteY101" fmla="*/ 2873829 h 8519886"/>
                    <a:gd name="connsiteX102" fmla="*/ 2119085 w 2133600"/>
                    <a:gd name="connsiteY102" fmla="*/ 2786743 h 8519886"/>
                    <a:gd name="connsiteX103" fmla="*/ 2133600 w 2133600"/>
                    <a:gd name="connsiteY103" fmla="*/ 2743200 h 8519886"/>
                    <a:gd name="connsiteX104" fmla="*/ 2119085 w 2133600"/>
                    <a:gd name="connsiteY104" fmla="*/ 2598058 h 8519886"/>
                    <a:gd name="connsiteX105" fmla="*/ 2061028 w 2133600"/>
                    <a:gd name="connsiteY105" fmla="*/ 2496458 h 8519886"/>
                    <a:gd name="connsiteX106" fmla="*/ 2046514 w 2133600"/>
                    <a:gd name="connsiteY106" fmla="*/ 2452915 h 8519886"/>
                    <a:gd name="connsiteX107" fmla="*/ 2017485 w 2133600"/>
                    <a:gd name="connsiteY107" fmla="*/ 2409372 h 8519886"/>
                    <a:gd name="connsiteX108" fmla="*/ 1930400 w 2133600"/>
                    <a:gd name="connsiteY108" fmla="*/ 2307772 h 8519886"/>
                    <a:gd name="connsiteX109" fmla="*/ 1828800 w 2133600"/>
                    <a:gd name="connsiteY109" fmla="*/ 2249715 h 8519886"/>
                    <a:gd name="connsiteX110" fmla="*/ 1785257 w 2133600"/>
                    <a:gd name="connsiteY110" fmla="*/ 2220686 h 8519886"/>
                    <a:gd name="connsiteX111" fmla="*/ 1640114 w 2133600"/>
                    <a:gd name="connsiteY111" fmla="*/ 2177143 h 8519886"/>
                    <a:gd name="connsiteX112" fmla="*/ 1553028 w 2133600"/>
                    <a:gd name="connsiteY112" fmla="*/ 2162629 h 8519886"/>
                    <a:gd name="connsiteX113" fmla="*/ 1465943 w 2133600"/>
                    <a:gd name="connsiteY113" fmla="*/ 2133600 h 8519886"/>
                    <a:gd name="connsiteX114" fmla="*/ 1393371 w 2133600"/>
                    <a:gd name="connsiteY114" fmla="*/ 2119086 h 8519886"/>
                    <a:gd name="connsiteX115" fmla="*/ 1262743 w 2133600"/>
                    <a:gd name="connsiteY115" fmla="*/ 2104572 h 8519886"/>
                    <a:gd name="connsiteX116" fmla="*/ 1161143 w 2133600"/>
                    <a:gd name="connsiteY116" fmla="*/ 2090058 h 8519886"/>
                    <a:gd name="connsiteX117" fmla="*/ 1059543 w 2133600"/>
                    <a:gd name="connsiteY117" fmla="*/ 2061029 h 8519886"/>
                    <a:gd name="connsiteX118" fmla="*/ 986971 w 2133600"/>
                    <a:gd name="connsiteY118" fmla="*/ 2046515 h 8519886"/>
                    <a:gd name="connsiteX119" fmla="*/ 885371 w 2133600"/>
                    <a:gd name="connsiteY119" fmla="*/ 2017486 h 8519886"/>
                    <a:gd name="connsiteX120" fmla="*/ 798285 w 2133600"/>
                    <a:gd name="connsiteY120" fmla="*/ 1988458 h 8519886"/>
                    <a:gd name="connsiteX121" fmla="*/ 696685 w 2133600"/>
                    <a:gd name="connsiteY121" fmla="*/ 1915886 h 8519886"/>
                    <a:gd name="connsiteX122" fmla="*/ 595085 w 2133600"/>
                    <a:gd name="connsiteY122" fmla="*/ 1872343 h 8519886"/>
                    <a:gd name="connsiteX123" fmla="*/ 566057 w 2133600"/>
                    <a:gd name="connsiteY123" fmla="*/ 1828800 h 8519886"/>
                    <a:gd name="connsiteX124" fmla="*/ 522514 w 2133600"/>
                    <a:gd name="connsiteY124" fmla="*/ 1814286 h 8519886"/>
                    <a:gd name="connsiteX125" fmla="*/ 508000 w 2133600"/>
                    <a:gd name="connsiteY125" fmla="*/ 1770743 h 8519886"/>
                    <a:gd name="connsiteX126" fmla="*/ 478971 w 2133600"/>
                    <a:gd name="connsiteY126" fmla="*/ 1727200 h 8519886"/>
                    <a:gd name="connsiteX127" fmla="*/ 493485 w 2133600"/>
                    <a:gd name="connsiteY127" fmla="*/ 1582058 h 8519886"/>
                    <a:gd name="connsiteX128" fmla="*/ 566057 w 2133600"/>
                    <a:gd name="connsiteY128" fmla="*/ 1509486 h 8519886"/>
                    <a:gd name="connsiteX129" fmla="*/ 609600 w 2133600"/>
                    <a:gd name="connsiteY129" fmla="*/ 1465943 h 8519886"/>
                    <a:gd name="connsiteX130" fmla="*/ 754743 w 2133600"/>
                    <a:gd name="connsiteY130" fmla="*/ 1364343 h 8519886"/>
                    <a:gd name="connsiteX131" fmla="*/ 798285 w 2133600"/>
                    <a:gd name="connsiteY131" fmla="*/ 1335315 h 8519886"/>
                    <a:gd name="connsiteX132" fmla="*/ 856343 w 2133600"/>
                    <a:gd name="connsiteY132" fmla="*/ 1291772 h 8519886"/>
                    <a:gd name="connsiteX133" fmla="*/ 943428 w 2133600"/>
                    <a:gd name="connsiteY133" fmla="*/ 1248229 h 8519886"/>
                    <a:gd name="connsiteX134" fmla="*/ 986971 w 2133600"/>
                    <a:gd name="connsiteY134" fmla="*/ 1219200 h 8519886"/>
                    <a:gd name="connsiteX135" fmla="*/ 1074057 w 2133600"/>
                    <a:gd name="connsiteY135" fmla="*/ 1190172 h 8519886"/>
                    <a:gd name="connsiteX136" fmla="*/ 1146628 w 2133600"/>
                    <a:gd name="connsiteY136" fmla="*/ 1132115 h 8519886"/>
                    <a:gd name="connsiteX137" fmla="*/ 1248228 w 2133600"/>
                    <a:gd name="connsiteY137" fmla="*/ 1074058 h 8519886"/>
                    <a:gd name="connsiteX138" fmla="*/ 1422400 w 2133600"/>
                    <a:gd name="connsiteY138" fmla="*/ 957943 h 8519886"/>
                    <a:gd name="connsiteX139" fmla="*/ 1465943 w 2133600"/>
                    <a:gd name="connsiteY139" fmla="*/ 928915 h 8519886"/>
                    <a:gd name="connsiteX140" fmla="*/ 1509485 w 2133600"/>
                    <a:gd name="connsiteY140" fmla="*/ 899886 h 8519886"/>
                    <a:gd name="connsiteX141" fmla="*/ 1582057 w 2133600"/>
                    <a:gd name="connsiteY141" fmla="*/ 769258 h 8519886"/>
                    <a:gd name="connsiteX142" fmla="*/ 1611085 w 2133600"/>
                    <a:gd name="connsiteY142" fmla="*/ 725715 h 8519886"/>
                    <a:gd name="connsiteX143" fmla="*/ 1640114 w 2133600"/>
                    <a:gd name="connsiteY143" fmla="*/ 624115 h 8519886"/>
                    <a:gd name="connsiteX144" fmla="*/ 1640114 w 2133600"/>
                    <a:gd name="connsiteY144" fmla="*/ 0 h 8519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2133600" h="8519886">
                      <a:moveTo>
                        <a:pt x="1320800" y="8519886"/>
                      </a:moveTo>
                      <a:cubicBezTo>
                        <a:pt x="1296609" y="8500534"/>
                        <a:pt x="1275309" y="8476874"/>
                        <a:pt x="1248228" y="8461829"/>
                      </a:cubicBezTo>
                      <a:cubicBezTo>
                        <a:pt x="1230790" y="8452142"/>
                        <a:pt x="1209351" y="8452795"/>
                        <a:pt x="1190171" y="8447315"/>
                      </a:cubicBezTo>
                      <a:cubicBezTo>
                        <a:pt x="1175460" y="8443112"/>
                        <a:pt x="1160312" y="8439642"/>
                        <a:pt x="1146628" y="8432800"/>
                      </a:cubicBezTo>
                      <a:cubicBezTo>
                        <a:pt x="1015286" y="8367129"/>
                        <a:pt x="1215328" y="8439662"/>
                        <a:pt x="1030514" y="8389258"/>
                      </a:cubicBezTo>
                      <a:cubicBezTo>
                        <a:pt x="1000993" y="8381207"/>
                        <a:pt x="972457" y="8369905"/>
                        <a:pt x="943428" y="8360229"/>
                      </a:cubicBezTo>
                      <a:lnTo>
                        <a:pt x="899885" y="8345715"/>
                      </a:lnTo>
                      <a:cubicBezTo>
                        <a:pt x="885371" y="8336039"/>
                        <a:pt x="872737" y="8322647"/>
                        <a:pt x="856343" y="8316686"/>
                      </a:cubicBezTo>
                      <a:cubicBezTo>
                        <a:pt x="818849" y="8303052"/>
                        <a:pt x="740228" y="8287658"/>
                        <a:pt x="740228" y="8287658"/>
                      </a:cubicBezTo>
                      <a:cubicBezTo>
                        <a:pt x="720876" y="8277982"/>
                        <a:pt x="700957" y="8269364"/>
                        <a:pt x="682171" y="8258629"/>
                      </a:cubicBezTo>
                      <a:cubicBezTo>
                        <a:pt x="647971" y="8239086"/>
                        <a:pt x="611717" y="8208305"/>
                        <a:pt x="580571" y="8186058"/>
                      </a:cubicBezTo>
                      <a:cubicBezTo>
                        <a:pt x="566376" y="8175919"/>
                        <a:pt x="549994" y="8168699"/>
                        <a:pt x="537028" y="8157029"/>
                      </a:cubicBezTo>
                      <a:cubicBezTo>
                        <a:pt x="501428" y="8124989"/>
                        <a:pt x="476497" y="8080071"/>
                        <a:pt x="435428" y="8055429"/>
                      </a:cubicBezTo>
                      <a:cubicBezTo>
                        <a:pt x="310054" y="7980204"/>
                        <a:pt x="382804" y="8031833"/>
                        <a:pt x="232228" y="7881258"/>
                      </a:cubicBezTo>
                      <a:lnTo>
                        <a:pt x="145143" y="7794172"/>
                      </a:lnTo>
                      <a:cubicBezTo>
                        <a:pt x="135467" y="7779658"/>
                        <a:pt x="124769" y="7765775"/>
                        <a:pt x="116114" y="7750629"/>
                      </a:cubicBezTo>
                      <a:cubicBezTo>
                        <a:pt x="42446" y="7621712"/>
                        <a:pt x="128786" y="7755125"/>
                        <a:pt x="58057" y="7649029"/>
                      </a:cubicBezTo>
                      <a:cubicBezTo>
                        <a:pt x="53219" y="7629677"/>
                        <a:pt x="47870" y="7610445"/>
                        <a:pt x="43543" y="7590972"/>
                      </a:cubicBezTo>
                      <a:cubicBezTo>
                        <a:pt x="38191" y="7566890"/>
                        <a:pt x="36829" y="7541804"/>
                        <a:pt x="29028" y="7518400"/>
                      </a:cubicBezTo>
                      <a:cubicBezTo>
                        <a:pt x="22186" y="7497874"/>
                        <a:pt x="9676" y="7479695"/>
                        <a:pt x="0" y="7460343"/>
                      </a:cubicBezTo>
                      <a:cubicBezTo>
                        <a:pt x="4838" y="7349067"/>
                        <a:pt x="1747" y="7237162"/>
                        <a:pt x="14514" y="7126515"/>
                      </a:cubicBezTo>
                      <a:cubicBezTo>
                        <a:pt x="16514" y="7109186"/>
                        <a:pt x="30415" y="7094459"/>
                        <a:pt x="43543" y="7082972"/>
                      </a:cubicBezTo>
                      <a:cubicBezTo>
                        <a:pt x="91241" y="7041236"/>
                        <a:pt x="120386" y="7025069"/>
                        <a:pt x="174171" y="7010400"/>
                      </a:cubicBezTo>
                      <a:cubicBezTo>
                        <a:pt x="212661" y="6999903"/>
                        <a:pt x="290285" y="6981372"/>
                        <a:pt x="290285" y="6981372"/>
                      </a:cubicBezTo>
                      <a:cubicBezTo>
                        <a:pt x="304799" y="6971696"/>
                        <a:pt x="317794" y="6959215"/>
                        <a:pt x="333828" y="6952343"/>
                      </a:cubicBezTo>
                      <a:cubicBezTo>
                        <a:pt x="352163" y="6944485"/>
                        <a:pt x="372778" y="6943561"/>
                        <a:pt x="391885" y="6937829"/>
                      </a:cubicBezTo>
                      <a:cubicBezTo>
                        <a:pt x="421193" y="6929036"/>
                        <a:pt x="448788" y="6913830"/>
                        <a:pt x="478971" y="6908800"/>
                      </a:cubicBezTo>
                      <a:cubicBezTo>
                        <a:pt x="507420" y="6904059"/>
                        <a:pt x="606751" y="6888466"/>
                        <a:pt x="638628" y="6879772"/>
                      </a:cubicBezTo>
                      <a:cubicBezTo>
                        <a:pt x="668149" y="6871721"/>
                        <a:pt x="696029" y="6858164"/>
                        <a:pt x="725714" y="6850743"/>
                      </a:cubicBezTo>
                      <a:lnTo>
                        <a:pt x="783771" y="6836229"/>
                      </a:lnTo>
                      <a:cubicBezTo>
                        <a:pt x="893084" y="6763353"/>
                        <a:pt x="754161" y="6848918"/>
                        <a:pt x="885371" y="6792686"/>
                      </a:cubicBezTo>
                      <a:cubicBezTo>
                        <a:pt x="901405" y="6785815"/>
                        <a:pt x="913768" y="6772313"/>
                        <a:pt x="928914" y="6763658"/>
                      </a:cubicBezTo>
                      <a:cubicBezTo>
                        <a:pt x="947700" y="6752923"/>
                        <a:pt x="966882" y="6742665"/>
                        <a:pt x="986971" y="6734629"/>
                      </a:cubicBezTo>
                      <a:cubicBezTo>
                        <a:pt x="1015381" y="6723265"/>
                        <a:pt x="1046688" y="6719284"/>
                        <a:pt x="1074057" y="6705600"/>
                      </a:cubicBezTo>
                      <a:cubicBezTo>
                        <a:pt x="1093409" y="6695924"/>
                        <a:pt x="1113328" y="6687307"/>
                        <a:pt x="1132114" y="6676572"/>
                      </a:cubicBezTo>
                      <a:cubicBezTo>
                        <a:pt x="1147260" y="6667917"/>
                        <a:pt x="1159716" y="6654628"/>
                        <a:pt x="1175657" y="6647543"/>
                      </a:cubicBezTo>
                      <a:cubicBezTo>
                        <a:pt x="1203619" y="6635116"/>
                        <a:pt x="1262743" y="6618515"/>
                        <a:pt x="1262743" y="6618515"/>
                      </a:cubicBezTo>
                      <a:lnTo>
                        <a:pt x="1393371" y="6531429"/>
                      </a:lnTo>
                      <a:cubicBezTo>
                        <a:pt x="1407885" y="6521753"/>
                        <a:pt x="1424579" y="6514735"/>
                        <a:pt x="1436914" y="6502400"/>
                      </a:cubicBezTo>
                      <a:cubicBezTo>
                        <a:pt x="1489665" y="6449651"/>
                        <a:pt x="1477449" y="6465971"/>
                        <a:pt x="1524000" y="6400800"/>
                      </a:cubicBezTo>
                      <a:cubicBezTo>
                        <a:pt x="1534139" y="6386605"/>
                        <a:pt x="1540693" y="6369593"/>
                        <a:pt x="1553028" y="6357258"/>
                      </a:cubicBezTo>
                      <a:cubicBezTo>
                        <a:pt x="1565363" y="6344923"/>
                        <a:pt x="1582057" y="6337905"/>
                        <a:pt x="1596571" y="6328229"/>
                      </a:cubicBezTo>
                      <a:cubicBezTo>
                        <a:pt x="1658849" y="6203675"/>
                        <a:pt x="1587081" y="6323206"/>
                        <a:pt x="1669143" y="6241143"/>
                      </a:cubicBezTo>
                      <a:cubicBezTo>
                        <a:pt x="1681478" y="6228808"/>
                        <a:pt x="1687004" y="6211001"/>
                        <a:pt x="1698171" y="6197600"/>
                      </a:cubicBezTo>
                      <a:cubicBezTo>
                        <a:pt x="1711312" y="6181831"/>
                        <a:pt x="1727200" y="6168572"/>
                        <a:pt x="1741714" y="6154058"/>
                      </a:cubicBezTo>
                      <a:cubicBezTo>
                        <a:pt x="1753559" y="6118522"/>
                        <a:pt x="1762836" y="6083847"/>
                        <a:pt x="1785257" y="6052458"/>
                      </a:cubicBezTo>
                      <a:cubicBezTo>
                        <a:pt x="1797188" y="6035755"/>
                        <a:pt x="1814286" y="6023429"/>
                        <a:pt x="1828800" y="6008915"/>
                      </a:cubicBezTo>
                      <a:cubicBezTo>
                        <a:pt x="1833638" y="5994401"/>
                        <a:pt x="1836472" y="5979056"/>
                        <a:pt x="1843314" y="5965372"/>
                      </a:cubicBezTo>
                      <a:cubicBezTo>
                        <a:pt x="1851115" y="5949770"/>
                        <a:pt x="1866382" y="5938223"/>
                        <a:pt x="1872343" y="5921829"/>
                      </a:cubicBezTo>
                      <a:cubicBezTo>
                        <a:pt x="1938862" y="5738902"/>
                        <a:pt x="1864698" y="5860724"/>
                        <a:pt x="1930400" y="5762172"/>
                      </a:cubicBezTo>
                      <a:cubicBezTo>
                        <a:pt x="1940076" y="5728305"/>
                        <a:pt x="1950160" y="5694553"/>
                        <a:pt x="1959428" y="5660572"/>
                      </a:cubicBezTo>
                      <a:cubicBezTo>
                        <a:pt x="1964677" y="5641327"/>
                        <a:pt x="1968211" y="5621622"/>
                        <a:pt x="1973943" y="5602515"/>
                      </a:cubicBezTo>
                      <a:cubicBezTo>
                        <a:pt x="1982736" y="5573207"/>
                        <a:pt x="1996970" y="5545434"/>
                        <a:pt x="2002971" y="5515429"/>
                      </a:cubicBezTo>
                      <a:cubicBezTo>
                        <a:pt x="2021397" y="5423297"/>
                        <a:pt x="2011502" y="5466791"/>
                        <a:pt x="2032000" y="5384800"/>
                      </a:cubicBezTo>
                      <a:cubicBezTo>
                        <a:pt x="2024893" y="5306630"/>
                        <a:pt x="2044193" y="5237336"/>
                        <a:pt x="1988457" y="5181600"/>
                      </a:cubicBezTo>
                      <a:cubicBezTo>
                        <a:pt x="1976122" y="5169265"/>
                        <a:pt x="1959428" y="5162248"/>
                        <a:pt x="1944914" y="5152572"/>
                      </a:cubicBezTo>
                      <a:cubicBezTo>
                        <a:pt x="1882122" y="5058385"/>
                        <a:pt x="1958764" y="5152192"/>
                        <a:pt x="1857828" y="5094515"/>
                      </a:cubicBezTo>
                      <a:cubicBezTo>
                        <a:pt x="1840006" y="5084331"/>
                        <a:pt x="1832228" y="5060941"/>
                        <a:pt x="1814285" y="5050972"/>
                      </a:cubicBezTo>
                      <a:cubicBezTo>
                        <a:pt x="1787537" y="5036112"/>
                        <a:pt x="1756228" y="5031619"/>
                        <a:pt x="1727200" y="5021943"/>
                      </a:cubicBezTo>
                      <a:cubicBezTo>
                        <a:pt x="1587166" y="4975265"/>
                        <a:pt x="1698906" y="5008155"/>
                        <a:pt x="1378857" y="4992915"/>
                      </a:cubicBezTo>
                      <a:cubicBezTo>
                        <a:pt x="1289435" y="4963106"/>
                        <a:pt x="1380476" y="4990569"/>
                        <a:pt x="1233714" y="4963886"/>
                      </a:cubicBezTo>
                      <a:cubicBezTo>
                        <a:pt x="1080277" y="4935989"/>
                        <a:pt x="1285741" y="4966007"/>
                        <a:pt x="1103085" y="4920343"/>
                      </a:cubicBezTo>
                      <a:cubicBezTo>
                        <a:pt x="1069896" y="4912046"/>
                        <a:pt x="1035352" y="4910667"/>
                        <a:pt x="1001485" y="4905829"/>
                      </a:cubicBezTo>
                      <a:cubicBezTo>
                        <a:pt x="986971" y="4900991"/>
                        <a:pt x="972850" y="4894755"/>
                        <a:pt x="957943" y="4891315"/>
                      </a:cubicBezTo>
                      <a:cubicBezTo>
                        <a:pt x="909867" y="4880221"/>
                        <a:pt x="812800" y="4862286"/>
                        <a:pt x="812800" y="4862286"/>
                      </a:cubicBezTo>
                      <a:cubicBezTo>
                        <a:pt x="729123" y="4806503"/>
                        <a:pt x="809841" y="4854797"/>
                        <a:pt x="725714" y="4818743"/>
                      </a:cubicBezTo>
                      <a:cubicBezTo>
                        <a:pt x="705827" y="4810220"/>
                        <a:pt x="687544" y="4798238"/>
                        <a:pt x="667657" y="4789715"/>
                      </a:cubicBezTo>
                      <a:cubicBezTo>
                        <a:pt x="653595" y="4783688"/>
                        <a:pt x="637798" y="4782042"/>
                        <a:pt x="624114" y="4775200"/>
                      </a:cubicBezTo>
                      <a:cubicBezTo>
                        <a:pt x="523884" y="4725085"/>
                        <a:pt x="643338" y="4761864"/>
                        <a:pt x="522514" y="4731658"/>
                      </a:cubicBezTo>
                      <a:cubicBezTo>
                        <a:pt x="508000" y="4721982"/>
                        <a:pt x="494573" y="4710430"/>
                        <a:pt x="478971" y="4702629"/>
                      </a:cubicBezTo>
                      <a:cubicBezTo>
                        <a:pt x="415796" y="4671041"/>
                        <a:pt x="447848" y="4709427"/>
                        <a:pt x="377371" y="4659086"/>
                      </a:cubicBezTo>
                      <a:cubicBezTo>
                        <a:pt x="360668" y="4647155"/>
                        <a:pt x="349413" y="4628901"/>
                        <a:pt x="333828" y="4615543"/>
                      </a:cubicBezTo>
                      <a:cubicBezTo>
                        <a:pt x="315461" y="4599800"/>
                        <a:pt x="295123" y="4586514"/>
                        <a:pt x="275771" y="4572000"/>
                      </a:cubicBezTo>
                      <a:cubicBezTo>
                        <a:pt x="270933" y="4557486"/>
                        <a:pt x="268099" y="4542142"/>
                        <a:pt x="261257" y="4528458"/>
                      </a:cubicBezTo>
                      <a:cubicBezTo>
                        <a:pt x="253456" y="4512856"/>
                        <a:pt x="242367" y="4499110"/>
                        <a:pt x="232228" y="4484915"/>
                      </a:cubicBezTo>
                      <a:cubicBezTo>
                        <a:pt x="209970" y="4453754"/>
                        <a:pt x="179207" y="4417528"/>
                        <a:pt x="159657" y="4383315"/>
                      </a:cubicBezTo>
                      <a:cubicBezTo>
                        <a:pt x="98087" y="4275566"/>
                        <a:pt x="163818" y="4377123"/>
                        <a:pt x="101600" y="4252686"/>
                      </a:cubicBezTo>
                      <a:cubicBezTo>
                        <a:pt x="93799" y="4237083"/>
                        <a:pt x="82247" y="4223657"/>
                        <a:pt x="72571" y="4209143"/>
                      </a:cubicBezTo>
                      <a:cubicBezTo>
                        <a:pt x="58015" y="4092692"/>
                        <a:pt x="45503" y="4059690"/>
                        <a:pt x="72571" y="3933372"/>
                      </a:cubicBezTo>
                      <a:cubicBezTo>
                        <a:pt x="76226" y="3916315"/>
                        <a:pt x="92945" y="3904975"/>
                        <a:pt x="101600" y="3889829"/>
                      </a:cubicBezTo>
                      <a:cubicBezTo>
                        <a:pt x="112335" y="3871043"/>
                        <a:pt x="118052" y="3849378"/>
                        <a:pt x="130628" y="3831772"/>
                      </a:cubicBezTo>
                      <a:cubicBezTo>
                        <a:pt x="167312" y="3780414"/>
                        <a:pt x="179169" y="3789520"/>
                        <a:pt x="232228" y="3759200"/>
                      </a:cubicBezTo>
                      <a:cubicBezTo>
                        <a:pt x="247374" y="3750545"/>
                        <a:pt x="259831" y="3737257"/>
                        <a:pt x="275771" y="3730172"/>
                      </a:cubicBezTo>
                      <a:cubicBezTo>
                        <a:pt x="303733" y="3717745"/>
                        <a:pt x="334447" y="3712507"/>
                        <a:pt x="362857" y="3701143"/>
                      </a:cubicBezTo>
                      <a:cubicBezTo>
                        <a:pt x="387047" y="3691467"/>
                        <a:pt x="410943" y="3681019"/>
                        <a:pt x="435428" y="3672115"/>
                      </a:cubicBezTo>
                      <a:cubicBezTo>
                        <a:pt x="464185" y="3661658"/>
                        <a:pt x="497054" y="3660059"/>
                        <a:pt x="522514" y="3643086"/>
                      </a:cubicBezTo>
                      <a:cubicBezTo>
                        <a:pt x="537028" y="3633410"/>
                        <a:pt x="550455" y="3621859"/>
                        <a:pt x="566057" y="3614058"/>
                      </a:cubicBezTo>
                      <a:cubicBezTo>
                        <a:pt x="589262" y="3602455"/>
                        <a:pt x="645948" y="3591232"/>
                        <a:pt x="667657" y="3585029"/>
                      </a:cubicBezTo>
                      <a:cubicBezTo>
                        <a:pt x="752507" y="3560786"/>
                        <a:pt x="667173" y="3578686"/>
                        <a:pt x="769257" y="3556000"/>
                      </a:cubicBezTo>
                      <a:cubicBezTo>
                        <a:pt x="845655" y="3539022"/>
                        <a:pt x="858620" y="3539087"/>
                        <a:pt x="943428" y="3526972"/>
                      </a:cubicBezTo>
                      <a:cubicBezTo>
                        <a:pt x="977934" y="3515470"/>
                        <a:pt x="1008585" y="3504017"/>
                        <a:pt x="1045028" y="3497943"/>
                      </a:cubicBezTo>
                      <a:cubicBezTo>
                        <a:pt x="1083503" y="3491530"/>
                        <a:pt x="1122529" y="3488945"/>
                        <a:pt x="1161143" y="3483429"/>
                      </a:cubicBezTo>
                      <a:cubicBezTo>
                        <a:pt x="1426265" y="3445555"/>
                        <a:pt x="1112335" y="3489664"/>
                        <a:pt x="1306285" y="3454400"/>
                      </a:cubicBezTo>
                      <a:cubicBezTo>
                        <a:pt x="1419348" y="3433843"/>
                        <a:pt x="1379527" y="3450062"/>
                        <a:pt x="1465943" y="3425372"/>
                      </a:cubicBezTo>
                      <a:cubicBezTo>
                        <a:pt x="1480653" y="3421169"/>
                        <a:pt x="1495160" y="3416230"/>
                        <a:pt x="1509485" y="3410858"/>
                      </a:cubicBezTo>
                      <a:cubicBezTo>
                        <a:pt x="1559175" y="3392224"/>
                        <a:pt x="1594439" y="3378175"/>
                        <a:pt x="1640114" y="3352800"/>
                      </a:cubicBezTo>
                      <a:cubicBezTo>
                        <a:pt x="1742941" y="3295674"/>
                        <a:pt x="1676629" y="3321277"/>
                        <a:pt x="1756228" y="3294743"/>
                      </a:cubicBezTo>
                      <a:cubicBezTo>
                        <a:pt x="1770742" y="3280229"/>
                        <a:pt x="1784186" y="3264558"/>
                        <a:pt x="1799771" y="3251200"/>
                      </a:cubicBezTo>
                      <a:cubicBezTo>
                        <a:pt x="1831271" y="3224200"/>
                        <a:pt x="1866915" y="3201600"/>
                        <a:pt x="1901371" y="3178629"/>
                      </a:cubicBezTo>
                      <a:cubicBezTo>
                        <a:pt x="1980612" y="3020150"/>
                        <a:pt x="1878205" y="3200958"/>
                        <a:pt x="1973943" y="3091543"/>
                      </a:cubicBezTo>
                      <a:cubicBezTo>
                        <a:pt x="1996917" y="3065287"/>
                        <a:pt x="2032000" y="3004458"/>
                        <a:pt x="2032000" y="3004458"/>
                      </a:cubicBezTo>
                      <a:cubicBezTo>
                        <a:pt x="2066544" y="2900823"/>
                        <a:pt x="2044055" y="2942832"/>
                        <a:pt x="2090057" y="2873829"/>
                      </a:cubicBezTo>
                      <a:lnTo>
                        <a:pt x="2119085" y="2786743"/>
                      </a:lnTo>
                      <a:lnTo>
                        <a:pt x="2133600" y="2743200"/>
                      </a:lnTo>
                      <a:cubicBezTo>
                        <a:pt x="2128762" y="2694819"/>
                        <a:pt x="2129273" y="2645601"/>
                        <a:pt x="2119085" y="2598058"/>
                      </a:cubicBezTo>
                      <a:cubicBezTo>
                        <a:pt x="2113269" y="2570915"/>
                        <a:pt x="2077057" y="2520500"/>
                        <a:pt x="2061028" y="2496458"/>
                      </a:cubicBezTo>
                      <a:cubicBezTo>
                        <a:pt x="2056190" y="2481944"/>
                        <a:pt x="2053356" y="2466599"/>
                        <a:pt x="2046514" y="2452915"/>
                      </a:cubicBezTo>
                      <a:cubicBezTo>
                        <a:pt x="2038713" y="2437313"/>
                        <a:pt x="2027624" y="2423567"/>
                        <a:pt x="2017485" y="2409372"/>
                      </a:cubicBezTo>
                      <a:cubicBezTo>
                        <a:pt x="1989218" y="2369798"/>
                        <a:pt x="1967636" y="2338802"/>
                        <a:pt x="1930400" y="2307772"/>
                      </a:cubicBezTo>
                      <a:cubicBezTo>
                        <a:pt x="1891820" y="2275622"/>
                        <a:pt x="1873974" y="2275529"/>
                        <a:pt x="1828800" y="2249715"/>
                      </a:cubicBezTo>
                      <a:cubicBezTo>
                        <a:pt x="1813654" y="2241060"/>
                        <a:pt x="1801198" y="2227771"/>
                        <a:pt x="1785257" y="2220686"/>
                      </a:cubicBezTo>
                      <a:cubicBezTo>
                        <a:pt x="1754972" y="2207226"/>
                        <a:pt x="1678489" y="2184818"/>
                        <a:pt x="1640114" y="2177143"/>
                      </a:cubicBezTo>
                      <a:cubicBezTo>
                        <a:pt x="1611256" y="2171371"/>
                        <a:pt x="1581578" y="2169767"/>
                        <a:pt x="1553028" y="2162629"/>
                      </a:cubicBezTo>
                      <a:cubicBezTo>
                        <a:pt x="1523343" y="2155208"/>
                        <a:pt x="1495947" y="2139601"/>
                        <a:pt x="1465943" y="2133600"/>
                      </a:cubicBezTo>
                      <a:cubicBezTo>
                        <a:pt x="1441752" y="2128762"/>
                        <a:pt x="1417793" y="2122575"/>
                        <a:pt x="1393371" y="2119086"/>
                      </a:cubicBezTo>
                      <a:cubicBezTo>
                        <a:pt x="1350001" y="2112890"/>
                        <a:pt x="1306215" y="2110006"/>
                        <a:pt x="1262743" y="2104572"/>
                      </a:cubicBezTo>
                      <a:cubicBezTo>
                        <a:pt x="1228797" y="2100329"/>
                        <a:pt x="1195010" y="2094896"/>
                        <a:pt x="1161143" y="2090058"/>
                      </a:cubicBezTo>
                      <a:cubicBezTo>
                        <a:pt x="1112652" y="2073893"/>
                        <a:pt x="1114221" y="2073179"/>
                        <a:pt x="1059543" y="2061029"/>
                      </a:cubicBezTo>
                      <a:cubicBezTo>
                        <a:pt x="1035461" y="2055678"/>
                        <a:pt x="1010904" y="2052498"/>
                        <a:pt x="986971" y="2046515"/>
                      </a:cubicBezTo>
                      <a:cubicBezTo>
                        <a:pt x="952801" y="2037972"/>
                        <a:pt x="919035" y="2027844"/>
                        <a:pt x="885371" y="2017486"/>
                      </a:cubicBezTo>
                      <a:cubicBezTo>
                        <a:pt x="856125" y="2008487"/>
                        <a:pt x="798285" y="1988458"/>
                        <a:pt x="798285" y="1988458"/>
                      </a:cubicBezTo>
                      <a:cubicBezTo>
                        <a:pt x="773366" y="1969769"/>
                        <a:pt x="726396" y="1932864"/>
                        <a:pt x="696685" y="1915886"/>
                      </a:cubicBezTo>
                      <a:cubicBezTo>
                        <a:pt x="646470" y="1887192"/>
                        <a:pt x="643933" y="1888626"/>
                        <a:pt x="595085" y="1872343"/>
                      </a:cubicBezTo>
                      <a:cubicBezTo>
                        <a:pt x="585409" y="1857829"/>
                        <a:pt x="579678" y="1839697"/>
                        <a:pt x="566057" y="1828800"/>
                      </a:cubicBezTo>
                      <a:cubicBezTo>
                        <a:pt x="554110" y="1819243"/>
                        <a:pt x="533332" y="1825104"/>
                        <a:pt x="522514" y="1814286"/>
                      </a:cubicBezTo>
                      <a:cubicBezTo>
                        <a:pt x="511696" y="1803468"/>
                        <a:pt x="514842" y="1784427"/>
                        <a:pt x="508000" y="1770743"/>
                      </a:cubicBezTo>
                      <a:cubicBezTo>
                        <a:pt x="500199" y="1755141"/>
                        <a:pt x="488647" y="1741714"/>
                        <a:pt x="478971" y="1727200"/>
                      </a:cubicBezTo>
                      <a:cubicBezTo>
                        <a:pt x="483809" y="1678819"/>
                        <a:pt x="482552" y="1629435"/>
                        <a:pt x="493485" y="1582058"/>
                      </a:cubicBezTo>
                      <a:cubicBezTo>
                        <a:pt x="503622" y="1538132"/>
                        <a:pt x="536568" y="1534060"/>
                        <a:pt x="566057" y="1509486"/>
                      </a:cubicBezTo>
                      <a:cubicBezTo>
                        <a:pt x="581826" y="1496345"/>
                        <a:pt x="594015" y="1479301"/>
                        <a:pt x="609600" y="1465943"/>
                      </a:cubicBezTo>
                      <a:cubicBezTo>
                        <a:pt x="647213" y="1433703"/>
                        <a:pt x="717267" y="1389327"/>
                        <a:pt x="754743" y="1364343"/>
                      </a:cubicBezTo>
                      <a:cubicBezTo>
                        <a:pt x="769257" y="1354667"/>
                        <a:pt x="784330" y="1345781"/>
                        <a:pt x="798285" y="1335315"/>
                      </a:cubicBezTo>
                      <a:cubicBezTo>
                        <a:pt x="817638" y="1320801"/>
                        <a:pt x="835600" y="1304218"/>
                        <a:pt x="856343" y="1291772"/>
                      </a:cubicBezTo>
                      <a:cubicBezTo>
                        <a:pt x="884173" y="1275074"/>
                        <a:pt x="915058" y="1263991"/>
                        <a:pt x="943428" y="1248229"/>
                      </a:cubicBezTo>
                      <a:cubicBezTo>
                        <a:pt x="958677" y="1239757"/>
                        <a:pt x="971030" y="1226285"/>
                        <a:pt x="986971" y="1219200"/>
                      </a:cubicBezTo>
                      <a:cubicBezTo>
                        <a:pt x="1014933" y="1206773"/>
                        <a:pt x="1074057" y="1190172"/>
                        <a:pt x="1074057" y="1190172"/>
                      </a:cubicBezTo>
                      <a:cubicBezTo>
                        <a:pt x="1129139" y="1107547"/>
                        <a:pt x="1071128" y="1175258"/>
                        <a:pt x="1146628" y="1132115"/>
                      </a:cubicBezTo>
                      <a:cubicBezTo>
                        <a:pt x="1269647" y="1061818"/>
                        <a:pt x="1148391" y="1107336"/>
                        <a:pt x="1248228" y="1074058"/>
                      </a:cubicBezTo>
                      <a:lnTo>
                        <a:pt x="1422400" y="957943"/>
                      </a:lnTo>
                      <a:lnTo>
                        <a:pt x="1465943" y="928915"/>
                      </a:lnTo>
                      <a:lnTo>
                        <a:pt x="1509485" y="899886"/>
                      </a:lnTo>
                      <a:cubicBezTo>
                        <a:pt x="1692531" y="625320"/>
                        <a:pt x="1505422" y="922529"/>
                        <a:pt x="1582057" y="769258"/>
                      </a:cubicBezTo>
                      <a:cubicBezTo>
                        <a:pt x="1589858" y="753656"/>
                        <a:pt x="1603284" y="741317"/>
                        <a:pt x="1611085" y="725715"/>
                      </a:cubicBezTo>
                      <a:cubicBezTo>
                        <a:pt x="1618089" y="711707"/>
                        <a:pt x="1639907" y="633833"/>
                        <a:pt x="1640114" y="624115"/>
                      </a:cubicBezTo>
                      <a:cubicBezTo>
                        <a:pt x="1644539" y="416124"/>
                        <a:pt x="1640114" y="208038"/>
                        <a:pt x="1640114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-1164986" y="1588256"/>
                  <a:ext cx="666780" cy="1374872"/>
                </a:xfrm>
                <a:custGeom>
                  <a:avLst/>
                  <a:gdLst>
                    <a:gd name="connsiteX0" fmla="*/ 711200 w 711200"/>
                    <a:gd name="connsiteY0" fmla="*/ 1378857 h 1378857"/>
                    <a:gd name="connsiteX1" fmla="*/ 696686 w 711200"/>
                    <a:gd name="connsiteY1" fmla="*/ 1175657 h 1378857"/>
                    <a:gd name="connsiteX2" fmla="*/ 682172 w 711200"/>
                    <a:gd name="connsiteY2" fmla="*/ 1132114 h 1378857"/>
                    <a:gd name="connsiteX3" fmla="*/ 551543 w 711200"/>
                    <a:gd name="connsiteY3" fmla="*/ 1030514 h 1378857"/>
                    <a:gd name="connsiteX4" fmla="*/ 464458 w 711200"/>
                    <a:gd name="connsiteY4" fmla="*/ 972457 h 1378857"/>
                    <a:gd name="connsiteX5" fmla="*/ 406400 w 711200"/>
                    <a:gd name="connsiteY5" fmla="*/ 957942 h 1378857"/>
                    <a:gd name="connsiteX6" fmla="*/ 319315 w 711200"/>
                    <a:gd name="connsiteY6" fmla="*/ 899885 h 1378857"/>
                    <a:gd name="connsiteX7" fmla="*/ 275772 w 711200"/>
                    <a:gd name="connsiteY7" fmla="*/ 870857 h 1378857"/>
                    <a:gd name="connsiteX8" fmla="*/ 232229 w 711200"/>
                    <a:gd name="connsiteY8" fmla="*/ 856342 h 1378857"/>
                    <a:gd name="connsiteX9" fmla="*/ 145143 w 711200"/>
                    <a:gd name="connsiteY9" fmla="*/ 812800 h 1378857"/>
                    <a:gd name="connsiteX10" fmla="*/ 101600 w 711200"/>
                    <a:gd name="connsiteY10" fmla="*/ 754742 h 1378857"/>
                    <a:gd name="connsiteX11" fmla="*/ 58058 w 711200"/>
                    <a:gd name="connsiteY11" fmla="*/ 725714 h 1378857"/>
                    <a:gd name="connsiteX12" fmla="*/ 43543 w 711200"/>
                    <a:gd name="connsiteY12" fmla="*/ 682171 h 1378857"/>
                    <a:gd name="connsiteX13" fmla="*/ 14515 w 711200"/>
                    <a:gd name="connsiteY13" fmla="*/ 624114 h 1378857"/>
                    <a:gd name="connsiteX14" fmla="*/ 0 w 711200"/>
                    <a:gd name="connsiteY14" fmla="*/ 551542 h 1378857"/>
                    <a:gd name="connsiteX15" fmla="*/ 14515 w 711200"/>
                    <a:gd name="connsiteY15" fmla="*/ 0 h 1378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11200" h="1378857">
                      <a:moveTo>
                        <a:pt x="711200" y="1378857"/>
                      </a:moveTo>
                      <a:cubicBezTo>
                        <a:pt x="706362" y="1311124"/>
                        <a:pt x="704620" y="1243098"/>
                        <a:pt x="696686" y="1175657"/>
                      </a:cubicBezTo>
                      <a:cubicBezTo>
                        <a:pt x="694898" y="1160462"/>
                        <a:pt x="690659" y="1144844"/>
                        <a:pt x="682172" y="1132114"/>
                      </a:cubicBezTo>
                      <a:cubicBezTo>
                        <a:pt x="654887" y="1091186"/>
                        <a:pt x="586145" y="1053582"/>
                        <a:pt x="551543" y="1030514"/>
                      </a:cubicBezTo>
                      <a:lnTo>
                        <a:pt x="464458" y="972457"/>
                      </a:lnTo>
                      <a:lnTo>
                        <a:pt x="406400" y="957942"/>
                      </a:lnTo>
                      <a:lnTo>
                        <a:pt x="319315" y="899885"/>
                      </a:lnTo>
                      <a:cubicBezTo>
                        <a:pt x="304801" y="890209"/>
                        <a:pt x="292321" y="876373"/>
                        <a:pt x="275772" y="870857"/>
                      </a:cubicBezTo>
                      <a:cubicBezTo>
                        <a:pt x="261258" y="866019"/>
                        <a:pt x="245913" y="863184"/>
                        <a:pt x="232229" y="856342"/>
                      </a:cubicBezTo>
                      <a:cubicBezTo>
                        <a:pt x="119691" y="800073"/>
                        <a:pt x="254583" y="849279"/>
                        <a:pt x="145143" y="812800"/>
                      </a:cubicBezTo>
                      <a:cubicBezTo>
                        <a:pt x="130629" y="793447"/>
                        <a:pt x="118705" y="771848"/>
                        <a:pt x="101600" y="754742"/>
                      </a:cubicBezTo>
                      <a:cubicBezTo>
                        <a:pt x="89266" y="742407"/>
                        <a:pt x="68955" y="739335"/>
                        <a:pt x="58058" y="725714"/>
                      </a:cubicBezTo>
                      <a:cubicBezTo>
                        <a:pt x="48500" y="713767"/>
                        <a:pt x="49570" y="696233"/>
                        <a:pt x="43543" y="682171"/>
                      </a:cubicBezTo>
                      <a:cubicBezTo>
                        <a:pt x="35020" y="662284"/>
                        <a:pt x="24191" y="643466"/>
                        <a:pt x="14515" y="624114"/>
                      </a:cubicBezTo>
                      <a:cubicBezTo>
                        <a:pt x="9677" y="599923"/>
                        <a:pt x="0" y="576212"/>
                        <a:pt x="0" y="551542"/>
                      </a:cubicBezTo>
                      <a:cubicBezTo>
                        <a:pt x="0" y="367631"/>
                        <a:pt x="14515" y="183911"/>
                        <a:pt x="14515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sp>
            <p:nvSpPr>
              <p:cNvPr id="59" name="Isosceles Triangle 58"/>
              <p:cNvSpPr/>
              <p:nvPr/>
            </p:nvSpPr>
            <p:spPr>
              <a:xfrm rot="180000">
                <a:off x="-1345964" y="1267013"/>
                <a:ext cx="356386" cy="28944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sp>
        <p:nvSpPr>
          <p:cNvPr id="67" name="Text Box 44"/>
          <p:cNvSpPr txBox="1">
            <a:spLocks noChangeArrowheads="1"/>
          </p:cNvSpPr>
          <p:nvPr/>
        </p:nvSpPr>
        <p:spPr bwMode="auto">
          <a:xfrm>
            <a:off x="1831975" y="1454150"/>
            <a:ext cx="1300163" cy="12160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fr-FR" sz="1200">
                <a:solidFill>
                  <a:srgbClr val="FF0000"/>
                </a:solidFill>
              </a:rPr>
              <a:t>Radiance </a:t>
            </a:r>
          </a:p>
          <a:p>
            <a:pPr algn="ctr" eaLnBrk="1" hangingPunct="1"/>
            <a:r>
              <a:rPr lang="en-GB" altLang="fr-FR" sz="1200">
                <a:solidFill>
                  <a:srgbClr val="FF0000"/>
                </a:solidFill>
              </a:rPr>
              <a:t>Measurements</a:t>
            </a:r>
          </a:p>
          <a:p>
            <a:pPr algn="ctr" eaLnBrk="1" hangingPunct="1"/>
            <a:endParaRPr lang="en-GB" altLang="fr-FR" sz="1200">
              <a:solidFill>
                <a:srgbClr val="FF0000"/>
              </a:solidFill>
            </a:endParaRPr>
          </a:p>
          <a:p>
            <a:pPr algn="ctr" eaLnBrk="1" hangingPunct="1"/>
            <a:endParaRPr lang="en-GB" altLang="fr-FR" sz="1200">
              <a:solidFill>
                <a:srgbClr val="FF0000"/>
              </a:solidFill>
            </a:endParaRPr>
          </a:p>
          <a:p>
            <a:pPr algn="ctr" eaLnBrk="1" hangingPunct="1"/>
            <a:endParaRPr lang="en-GB" altLang="fr-FR" sz="1200">
              <a:solidFill>
                <a:srgbClr val="FF0000"/>
              </a:solidFill>
            </a:endParaRPr>
          </a:p>
          <a:p>
            <a:pPr algn="ctr" eaLnBrk="1" hangingPunct="1"/>
            <a:endParaRPr lang="en-GB" altLang="fr-FR" sz="1200">
              <a:solidFill>
                <a:srgbClr val="FF0000"/>
              </a:solidFill>
            </a:endParaRPr>
          </a:p>
        </p:txBody>
      </p:sp>
      <p:sp>
        <p:nvSpPr>
          <p:cNvPr id="68" name="Line 43"/>
          <p:cNvSpPr>
            <a:spLocks noChangeShapeType="1"/>
          </p:cNvSpPr>
          <p:nvPr/>
        </p:nvSpPr>
        <p:spPr bwMode="auto">
          <a:xfrm>
            <a:off x="1690688" y="1700213"/>
            <a:ext cx="1657350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69" name="Picture 5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938" y="1871663"/>
            <a:ext cx="11525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1145381" y="-27384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78" name="Group 77"/>
          <p:cNvGrpSpPr>
            <a:grpSpLocks noChangeAspect="1"/>
          </p:cNvGrpSpPr>
          <p:nvPr/>
        </p:nvGrpSpPr>
        <p:grpSpPr>
          <a:xfrm>
            <a:off x="1" y="-26744"/>
            <a:ext cx="1110737" cy="351524"/>
            <a:chOff x="6252588" y="5949282"/>
            <a:chExt cx="2742095" cy="867811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81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82" name="Picture 81" descr="LATMOS_600x217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0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2843808" y="-26804"/>
            <a:ext cx="6214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Infrared Atmospheric Sounding Interferometer (IASI)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5541">
            <a:off x="1018570" y="1216696"/>
            <a:ext cx="707100" cy="7071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06054" y="6613970"/>
            <a:ext cx="1837946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dirty="0" smtClean="0"/>
              <a:t>Clerbaux et al., ACP 2009</a:t>
            </a:r>
          </a:p>
        </p:txBody>
      </p:sp>
    </p:spTree>
    <p:extLst>
      <p:ext uri="{BB962C8B-B14F-4D97-AF65-F5344CB8AC3E}">
        <p14:creationId xmlns:p14="http://schemas.microsoft.com/office/powerpoint/2010/main" val="27975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6" y="3860858"/>
            <a:ext cx="3024336" cy="2761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45" y="1037673"/>
            <a:ext cx="8255131" cy="2103295"/>
          </a:xfrm>
          <a:prstGeom prst="rect">
            <a:avLst/>
          </a:prstGeom>
        </p:spPr>
      </p:pic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Supersampling technique</a:t>
            </a:r>
            <a:endParaRPr lang="fr-BE" sz="2000" b="1" u="sng" dirty="0"/>
          </a:p>
        </p:txBody>
      </p:sp>
      <p:sp>
        <p:nvSpPr>
          <p:cNvPr id="52" name="TextBox 30"/>
          <p:cNvSpPr txBox="1">
            <a:spLocks noChangeArrowheads="1"/>
          </p:cNvSpPr>
          <p:nvPr/>
        </p:nvSpPr>
        <p:spPr bwMode="auto">
          <a:xfrm>
            <a:off x="1588" y="3387864"/>
            <a:ext cx="6298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Application to Horlivka (Gorlovka, Ukraine)  </a:t>
            </a:r>
            <a:endParaRPr lang="fr-BE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45869" y="1711542"/>
            <a:ext cx="7465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ootprint size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634287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521387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64145" y="3436851"/>
            <a:ext cx="4118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ym typeface="Wingdings" panose="05000000000000000000" pitchFamily="2" charset="2"/>
              </a:rPr>
              <a:t> One of the main NH</a:t>
            </a:r>
            <a:r>
              <a:rPr lang="en-GB" sz="1600" baseline="-25000" dirty="0" smtClean="0">
                <a:sym typeface="Wingdings" panose="05000000000000000000" pitchFamily="2" charset="2"/>
              </a:rPr>
              <a:t>3</a:t>
            </a:r>
            <a:r>
              <a:rPr lang="en-GB" sz="1600" dirty="0" smtClean="0">
                <a:sym typeface="Wingdings" panose="05000000000000000000" pitchFamily="2" charset="2"/>
              </a:rPr>
              <a:t> plant in Ukraine</a:t>
            </a:r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2867685" y="352808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600" b="1" dirty="0" smtClean="0">
                <a:solidFill>
                  <a:srgbClr val="FF0000"/>
                </a:solidFill>
              </a:rPr>
              <a:t>First-time </a:t>
            </a:r>
            <a:r>
              <a:rPr lang="fr-FR" sz="1600" b="1" dirty="0" err="1" smtClean="0">
                <a:solidFill>
                  <a:srgbClr val="FF0000"/>
                </a:solidFill>
              </a:rPr>
              <a:t>applied</a:t>
            </a:r>
            <a:r>
              <a:rPr lang="fr-FR" sz="1600" b="1" dirty="0" smtClean="0">
                <a:solidFill>
                  <a:srgbClr val="FF0000"/>
                </a:solidFill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</a:rPr>
              <a:t>measurements</a:t>
            </a:r>
            <a:r>
              <a:rPr lang="fr-FR" sz="1600" b="1" dirty="0" smtClean="0">
                <a:solidFill>
                  <a:srgbClr val="FF0000"/>
                </a:solidFill>
              </a:rPr>
              <a:t> of an </a:t>
            </a:r>
            <a:r>
              <a:rPr lang="fr-FR" sz="1600" b="1" dirty="0" err="1" smtClean="0">
                <a:solidFill>
                  <a:srgbClr val="FF0000"/>
                </a:solidFill>
              </a:rPr>
              <a:t>atmospheric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sounder</a:t>
            </a:r>
            <a:r>
              <a:rPr lang="fr-FR" sz="1600" b="1" dirty="0" smtClean="0">
                <a:solidFill>
                  <a:srgbClr val="FF0000"/>
                </a:solidFill>
              </a:rPr>
              <a:t>!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032" y="692696"/>
            <a:ext cx="4660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 err="1" smtClean="0"/>
              <a:t>Iterative</a:t>
            </a:r>
            <a:r>
              <a:rPr lang="fr-BE" sz="1200" i="1" dirty="0" smtClean="0"/>
              <a:t> Back-Projection </a:t>
            </a:r>
            <a:r>
              <a:rPr lang="fr-BE" sz="1200" i="1" dirty="0" err="1" smtClean="0"/>
              <a:t>algorithm</a:t>
            </a:r>
            <a:r>
              <a:rPr lang="fr-BE" sz="1200" i="1" dirty="0" smtClean="0"/>
              <a:t> (IBP, </a:t>
            </a:r>
            <a:r>
              <a:rPr lang="fr-BE" sz="1200" i="1" dirty="0" err="1" smtClean="0"/>
              <a:t>Irani</a:t>
            </a:r>
            <a:r>
              <a:rPr lang="fr-BE" sz="1200" i="1" dirty="0" smtClean="0"/>
              <a:t> and </a:t>
            </a:r>
            <a:r>
              <a:rPr lang="fr-BE" sz="1200" i="1" dirty="0" err="1" smtClean="0"/>
              <a:t>Peleg</a:t>
            </a:r>
            <a:r>
              <a:rPr lang="fr-BE" sz="1200" i="1" dirty="0" smtClean="0"/>
              <a:t> (1993))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4874" y="6370760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" y="3813196"/>
            <a:ext cx="5289599" cy="28129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6"/>
          <a:stretch/>
        </p:blipFill>
        <p:spPr>
          <a:xfrm>
            <a:off x="37074" y="3856487"/>
            <a:ext cx="5289599" cy="27618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45" y="1037673"/>
            <a:ext cx="8255131" cy="2103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7773" y="4163504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a. Gridded (0.15°×0.15°) average</a:t>
            </a:r>
            <a:endParaRPr lang="en-GB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87775" y="4487501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</a:t>
            </a:r>
            <a:r>
              <a:rPr lang="en-GB" sz="1600" dirty="0" smtClean="0"/>
              <a:t>. Oversampled average</a:t>
            </a:r>
            <a:endParaRPr lang="en-GB" sz="1600" dirty="0"/>
          </a:p>
        </p:txBody>
      </p:sp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Supersampling technique</a:t>
            </a:r>
            <a:endParaRPr lang="fr-BE" sz="2000" b="1" u="sng" dirty="0"/>
          </a:p>
        </p:txBody>
      </p:sp>
      <p:sp>
        <p:nvSpPr>
          <p:cNvPr id="52" name="TextBox 30"/>
          <p:cNvSpPr txBox="1">
            <a:spLocks noChangeArrowheads="1"/>
          </p:cNvSpPr>
          <p:nvPr/>
        </p:nvSpPr>
        <p:spPr bwMode="auto">
          <a:xfrm>
            <a:off x="1588" y="3387864"/>
            <a:ext cx="6298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Application to Horlivka (Gorlovka, Ukraine)  </a:t>
            </a:r>
            <a:endParaRPr lang="fr-BE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45869" y="1711542"/>
            <a:ext cx="7465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ootprint size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634287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521387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53585" y="5194024"/>
            <a:ext cx="342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ym typeface="Wingdings" panose="05000000000000000000" pitchFamily="2" charset="2"/>
              </a:rPr>
              <a:t>need of a “constant” </a:t>
            </a:r>
          </a:p>
          <a:p>
            <a:pPr algn="ctr"/>
            <a:r>
              <a:rPr lang="en-GB" sz="1600" dirty="0" smtClean="0">
                <a:sym typeface="Wingdings" panose="05000000000000000000" pitchFamily="2" charset="2"/>
              </a:rPr>
              <a:t>underlying distribution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664145" y="3436851"/>
            <a:ext cx="4118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ym typeface="Wingdings" panose="05000000000000000000" pitchFamily="2" charset="2"/>
              </a:rPr>
              <a:t> One of the main NH</a:t>
            </a:r>
            <a:r>
              <a:rPr lang="en-GB" sz="1600" baseline="-25000" dirty="0" smtClean="0">
                <a:sym typeface="Wingdings" panose="05000000000000000000" pitchFamily="2" charset="2"/>
              </a:rPr>
              <a:t>3</a:t>
            </a:r>
            <a:r>
              <a:rPr lang="en-GB" sz="1600" dirty="0" smtClean="0">
                <a:sym typeface="Wingdings" panose="05000000000000000000" pitchFamily="2" charset="2"/>
              </a:rPr>
              <a:t> plant in Ukraine</a:t>
            </a:r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2867685" y="352808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600" b="1" dirty="0" smtClean="0">
                <a:solidFill>
                  <a:srgbClr val="FF0000"/>
                </a:solidFill>
              </a:rPr>
              <a:t>First-time </a:t>
            </a:r>
            <a:r>
              <a:rPr lang="fr-FR" sz="1600" b="1" dirty="0" err="1" smtClean="0">
                <a:solidFill>
                  <a:srgbClr val="FF0000"/>
                </a:solidFill>
              </a:rPr>
              <a:t>applied</a:t>
            </a:r>
            <a:r>
              <a:rPr lang="fr-FR" sz="1600" b="1" dirty="0" smtClean="0">
                <a:solidFill>
                  <a:srgbClr val="FF0000"/>
                </a:solidFill>
              </a:rPr>
              <a:t> to </a:t>
            </a:r>
            <a:r>
              <a:rPr lang="fr-FR" sz="1600" b="1" dirty="0" err="1" smtClean="0">
                <a:solidFill>
                  <a:srgbClr val="FF0000"/>
                </a:solidFill>
              </a:rPr>
              <a:t>measurements</a:t>
            </a:r>
            <a:r>
              <a:rPr lang="fr-FR" sz="1600" b="1" dirty="0" smtClean="0">
                <a:solidFill>
                  <a:srgbClr val="FF0000"/>
                </a:solidFill>
              </a:rPr>
              <a:t> of an </a:t>
            </a:r>
            <a:r>
              <a:rPr lang="fr-FR" sz="1600" b="1" dirty="0" err="1" smtClean="0">
                <a:solidFill>
                  <a:srgbClr val="FF0000"/>
                </a:solidFill>
              </a:rPr>
              <a:t>atmospheric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sounder</a:t>
            </a:r>
            <a:r>
              <a:rPr lang="fr-FR" sz="1600" b="1" dirty="0" smtClean="0">
                <a:solidFill>
                  <a:srgbClr val="FF0000"/>
                </a:solidFill>
              </a:rPr>
              <a:t>!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032" y="692696"/>
            <a:ext cx="4660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i="1" dirty="0" err="1" smtClean="0"/>
              <a:t>Iterative</a:t>
            </a:r>
            <a:r>
              <a:rPr lang="fr-BE" sz="1200" i="1" dirty="0" smtClean="0"/>
              <a:t> Back-Projection </a:t>
            </a:r>
            <a:r>
              <a:rPr lang="fr-BE" sz="1200" i="1" dirty="0" err="1" smtClean="0"/>
              <a:t>algorithm</a:t>
            </a:r>
            <a:r>
              <a:rPr lang="fr-BE" sz="1200" i="1" dirty="0" smtClean="0"/>
              <a:t> (IBP, </a:t>
            </a:r>
            <a:r>
              <a:rPr lang="fr-BE" sz="1200" i="1" dirty="0" err="1" smtClean="0"/>
              <a:t>Irani</a:t>
            </a:r>
            <a:r>
              <a:rPr lang="fr-BE" sz="1200" i="1" dirty="0" smtClean="0"/>
              <a:t> and </a:t>
            </a:r>
            <a:r>
              <a:rPr lang="fr-BE" sz="1200" i="1" dirty="0" err="1" smtClean="0"/>
              <a:t>Peleg</a:t>
            </a:r>
            <a:r>
              <a:rPr lang="fr-BE" sz="1200" i="1" dirty="0" smtClean="0"/>
              <a:t> (1993))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6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6235388" y="6255953"/>
            <a:ext cx="2746847" cy="307491"/>
            <a:chOff x="3389404" y="6306977"/>
            <a:chExt cx="1969883" cy="584775"/>
          </a:xfrm>
        </p:grpSpPr>
        <p:sp>
          <p:nvSpPr>
            <p:cNvPr id="32" name="TextBox 31"/>
            <p:cNvSpPr txBox="1"/>
            <p:nvPr/>
          </p:nvSpPr>
          <p:spPr>
            <a:xfrm>
              <a:off x="4207159" y="6306977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w</a:t>
              </a:r>
              <a:r>
                <a:rPr lang="en-GB" sz="1600" b="1" dirty="0" smtClean="0"/>
                <a:t>ind direction</a:t>
              </a:r>
              <a:endParaRPr lang="en-GB" sz="1600" b="1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3389404" y="6668206"/>
              <a:ext cx="831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Wind-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djusted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uperresolution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Wind rotation</a:t>
            </a:r>
            <a:endParaRPr lang="fr-BE" sz="2000" b="1" u="sng" dirty="0"/>
          </a:p>
        </p:txBody>
      </p:sp>
      <p:pic>
        <p:nvPicPr>
          <p:cNvPr id="25" name="shuttle_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79" t="3642" r="6779" b="3703"/>
          <a:stretch/>
        </p:blipFill>
        <p:spPr>
          <a:xfrm>
            <a:off x="379722" y="2258793"/>
            <a:ext cx="3680775" cy="2959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622" y="990020"/>
            <a:ext cx="39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Wind </a:t>
            </a:r>
            <a:r>
              <a:rPr lang="en-GB" sz="1600" dirty="0"/>
              <a:t>data: Mid-BLH from ERA-5 (ECMWF)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49" r="12307" b="10461"/>
          <a:stretch/>
        </p:blipFill>
        <p:spPr>
          <a:xfrm>
            <a:off x="4629817" y="849038"/>
            <a:ext cx="4190655" cy="24460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49" r="12307" b="10461"/>
          <a:stretch/>
        </p:blipFill>
        <p:spPr>
          <a:xfrm>
            <a:off x="4629817" y="3849292"/>
            <a:ext cx="4190655" cy="2446027"/>
          </a:xfrm>
          <a:prstGeom prst="rect">
            <a:avLst/>
          </a:prstGeom>
        </p:spPr>
      </p:pic>
      <p:sp>
        <p:nvSpPr>
          <p:cNvPr id="6" name="Curved Right Arrow 5"/>
          <p:cNvSpPr/>
          <p:nvPr/>
        </p:nvSpPr>
        <p:spPr>
          <a:xfrm>
            <a:off x="4060497" y="2463868"/>
            <a:ext cx="353355" cy="2448272"/>
          </a:xfrm>
          <a:prstGeom prst="curv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0414" y="62068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Togliatti (Russia)</a:t>
            </a:r>
            <a:endParaRPr lang="en-GB" sz="1600" b="1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533" y="3539108"/>
            <a:ext cx="3047221" cy="4215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02940" y="5216814"/>
            <a:ext cx="335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Distance from the rotation centre (km)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294210" y="352157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Distance from the rotation centre (km)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984086" y="3487153"/>
            <a:ext cx="1187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NH</a:t>
            </a:r>
            <a:r>
              <a:rPr lang="en-GB" sz="1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GB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molec</a:t>
            </a:r>
            <a:r>
              <a:rPr lang="en-GB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/cm²)</a:t>
            </a:r>
            <a:endParaRPr lang="en-GB" sz="10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" y="3813196"/>
            <a:ext cx="5289599" cy="28129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6"/>
          <a:stretch/>
        </p:blipFill>
        <p:spPr>
          <a:xfrm>
            <a:off x="37074" y="3856487"/>
            <a:ext cx="5289599" cy="27618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49" y="3848299"/>
            <a:ext cx="5289599" cy="2761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45" y="929880"/>
            <a:ext cx="8255131" cy="2103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7773" y="4163504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a. Gridded (0.15°×0.15°) average</a:t>
            </a:r>
            <a:endParaRPr lang="en-GB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87775" y="4487501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</a:t>
            </a:r>
            <a:r>
              <a:rPr lang="en-GB" sz="1600" dirty="0" smtClean="0"/>
              <a:t>. Oversampled average</a:t>
            </a:r>
            <a:endParaRPr lang="en-GB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5587774" y="4811369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c. Wind-rotated oversampling</a:t>
            </a:r>
            <a:endParaRPr lang="en-GB" sz="1600" dirty="0"/>
          </a:p>
        </p:txBody>
      </p:sp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Supersampling technique</a:t>
            </a:r>
            <a:endParaRPr lang="fr-BE" sz="2000" b="1" u="sng" dirty="0"/>
          </a:p>
        </p:txBody>
      </p:sp>
      <p:sp>
        <p:nvSpPr>
          <p:cNvPr id="52" name="TextBox 30"/>
          <p:cNvSpPr txBox="1">
            <a:spLocks noChangeArrowheads="1"/>
          </p:cNvSpPr>
          <p:nvPr/>
        </p:nvSpPr>
        <p:spPr bwMode="auto">
          <a:xfrm>
            <a:off x="1588" y="3387864"/>
            <a:ext cx="6298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Application to Horlivka (Gorlovka, Ukraine)  </a:t>
            </a:r>
            <a:endParaRPr lang="fr-BE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45869" y="1603749"/>
            <a:ext cx="7465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ootprint size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526494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413594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403101" y="5728308"/>
            <a:ext cx="1152128" cy="714084"/>
            <a:chOff x="3405187" y="6668206"/>
            <a:chExt cx="1152128" cy="714084"/>
          </a:xfrm>
        </p:grpSpPr>
        <p:sp>
          <p:nvSpPr>
            <p:cNvPr id="2" name="TextBox 1"/>
            <p:cNvSpPr txBox="1"/>
            <p:nvPr/>
          </p:nvSpPr>
          <p:spPr>
            <a:xfrm>
              <a:off x="3405187" y="6735959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wind direction</a:t>
              </a:r>
              <a:endParaRPr lang="en-GB" b="1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585352" y="6668206"/>
              <a:ext cx="831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" y="3813196"/>
            <a:ext cx="5289599" cy="281297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6"/>
          <a:stretch/>
        </p:blipFill>
        <p:spPr>
          <a:xfrm>
            <a:off x="37074" y="3856487"/>
            <a:ext cx="5289599" cy="27618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49" y="3848299"/>
            <a:ext cx="5289599" cy="27618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" y="3848299"/>
            <a:ext cx="5289599" cy="2761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45" y="929880"/>
            <a:ext cx="8255131" cy="2103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7773" y="4163504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a. Gridded (0.15°×0.15°) average</a:t>
            </a:r>
            <a:endParaRPr lang="en-GB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87775" y="4487501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</a:t>
            </a:r>
            <a:r>
              <a:rPr lang="en-GB" sz="1600" dirty="0" smtClean="0"/>
              <a:t>. Oversampled average</a:t>
            </a:r>
            <a:endParaRPr lang="en-GB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5580112" y="5136992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d. Wind-adjusted supersampling (</a:t>
            </a:r>
            <a:r>
              <a:rPr lang="en-GB" sz="1600" dirty="0" err="1" smtClean="0"/>
              <a:t>i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5587774" y="4811369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c. Wind-rotated oversampling</a:t>
            </a:r>
            <a:endParaRPr lang="en-GB" sz="1600" dirty="0"/>
          </a:p>
        </p:txBody>
      </p:sp>
      <p:sp>
        <p:nvSpPr>
          <p:cNvPr id="5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Supersampling technique</a:t>
            </a:r>
            <a:endParaRPr lang="fr-BE" sz="2000" b="1" u="sng" dirty="0"/>
          </a:p>
        </p:txBody>
      </p:sp>
      <p:sp>
        <p:nvSpPr>
          <p:cNvPr id="52" name="TextBox 30"/>
          <p:cNvSpPr txBox="1">
            <a:spLocks noChangeArrowheads="1"/>
          </p:cNvSpPr>
          <p:nvPr/>
        </p:nvSpPr>
        <p:spPr bwMode="auto">
          <a:xfrm>
            <a:off x="1588" y="3387864"/>
            <a:ext cx="62986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Application to Horlivka (Gorlovka, Ukraine)  </a:t>
            </a:r>
            <a:endParaRPr lang="fr-BE" sz="2000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45869" y="1603749"/>
            <a:ext cx="7465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GB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ootprint size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809463" y="1526494"/>
            <a:ext cx="185042" cy="10156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03391" y="1413594"/>
            <a:ext cx="240217" cy="20377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389404" y="6517154"/>
            <a:ext cx="1969883" cy="276999"/>
            <a:chOff x="3389404" y="6517154"/>
            <a:chExt cx="1969883" cy="276999"/>
          </a:xfrm>
        </p:grpSpPr>
        <p:sp>
          <p:nvSpPr>
            <p:cNvPr id="2" name="TextBox 1"/>
            <p:cNvSpPr txBox="1"/>
            <p:nvPr/>
          </p:nvSpPr>
          <p:spPr>
            <a:xfrm>
              <a:off x="4207159" y="6517154"/>
              <a:ext cx="1152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w</a:t>
              </a:r>
              <a:r>
                <a:rPr lang="en-GB" sz="1200" b="1" dirty="0" smtClean="0"/>
                <a:t>ind direction</a:t>
              </a:r>
              <a:endParaRPr lang="en-GB" sz="1200" b="1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389404" y="6668206"/>
              <a:ext cx="8317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" y="3856875"/>
            <a:ext cx="5289599" cy="2761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79763" y="5468637"/>
            <a:ext cx="4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</a:t>
            </a:r>
            <a:r>
              <a:rPr lang="en-GB" sz="1600" dirty="0" smtClean="0"/>
              <a:t>. Wind-adjusted supersampling (ii)</a:t>
            </a:r>
            <a:endParaRPr lang="en-GB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936734"/>
            <a:ext cx="3528392" cy="4738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13" y="774210"/>
            <a:ext cx="3544054" cy="48768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3648" y="755160"/>
            <a:ext cx="1944216" cy="24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045700" y="43660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Regular oversampling</a:t>
            </a:r>
            <a:endParaRPr lang="en-GB" sz="2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241951" y="5668484"/>
            <a:ext cx="224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Saskatchewan, Canada</a:t>
            </a:r>
            <a:endParaRPr lang="en-GB" sz="1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420816" y="5668484"/>
            <a:ext cx="224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High Plains Aquifer, US</a:t>
            </a:r>
            <a:endParaRPr lang="en-GB" sz="14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592" y="5944215"/>
            <a:ext cx="4104457" cy="919202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16" y="767289"/>
            <a:ext cx="3554151" cy="48869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52" y="927209"/>
            <a:ext cx="3533956" cy="474559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403648" y="755160"/>
            <a:ext cx="1944216" cy="24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045700" y="43660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Point source map</a:t>
            </a:r>
            <a:endParaRPr lang="en-GB" sz="20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592" y="5944215"/>
            <a:ext cx="4104457" cy="919202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1951" y="5668484"/>
            <a:ext cx="224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Saskatchewan, Canada</a:t>
            </a:r>
            <a:endParaRPr lang="en-GB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420816" y="5668484"/>
            <a:ext cx="224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High Plains Aquifer, US</a:t>
            </a:r>
            <a:endParaRPr lang="en-GB" sz="1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8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896" y="580967"/>
            <a:ext cx="4808380" cy="30439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16" y="767689"/>
            <a:ext cx="3554151" cy="48869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403648" y="755560"/>
            <a:ext cx="1944216" cy="24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546251" y="1858746"/>
            <a:ext cx="1703645" cy="1487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85606" y="4917969"/>
            <a:ext cx="2586830" cy="1116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25230" y="31702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Feedlot</a:t>
            </a:r>
            <a:endParaRPr lang="en-GB" sz="1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953022" y="3688594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Fertilizer industry – Belle </a:t>
            </a:r>
            <a:r>
              <a:rPr lang="en-GB" sz="1400" i="1" dirty="0" err="1" smtClean="0"/>
              <a:t>Plaine</a:t>
            </a:r>
            <a:r>
              <a:rPr lang="en-GB" sz="1400" i="1" dirty="0"/>
              <a:t> </a:t>
            </a:r>
            <a:r>
              <a:rPr lang="en-GB" sz="1400" i="1" dirty="0" smtClean="0"/>
              <a:t>Ammonia Plant</a:t>
            </a:r>
            <a:endParaRPr lang="en-GB" sz="1400" i="1" dirty="0"/>
          </a:p>
        </p:txBody>
      </p:sp>
      <p:sp>
        <p:nvSpPr>
          <p:cNvPr id="2" name="Oval 1"/>
          <p:cNvSpPr/>
          <p:nvPr/>
        </p:nvSpPr>
        <p:spPr>
          <a:xfrm>
            <a:off x="2457577" y="3331179"/>
            <a:ext cx="90000" cy="9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094587" y="4875930"/>
            <a:ext cx="90000" cy="9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436" y="3950880"/>
            <a:ext cx="3851055" cy="26459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11960" y="3439633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34947" y="6419079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ectangle 40"/>
          <p:cNvSpPr/>
          <p:nvPr/>
        </p:nvSpPr>
        <p:spPr>
          <a:xfrm>
            <a:off x="6771878" y="1364159"/>
            <a:ext cx="22250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 smtClean="0"/>
              <a:t>New detections </a:t>
            </a:r>
            <a:r>
              <a:rPr lang="en-GB" sz="1600" dirty="0" smtClean="0"/>
              <a:t>(and less false detections)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 smtClean="0"/>
              <a:t>More accurate </a:t>
            </a:r>
            <a:r>
              <a:rPr lang="en-GB" sz="1600" dirty="0" smtClean="0"/>
              <a:t>determination of the</a:t>
            </a:r>
            <a:r>
              <a:rPr lang="en-GB" sz="1600" b="1" dirty="0" smtClean="0"/>
              <a:t> source location</a:t>
            </a:r>
            <a:endParaRPr lang="en-GB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 smtClean="0"/>
              <a:t>Easier </a:t>
            </a:r>
            <a:r>
              <a:rPr lang="en-GB" sz="1600" dirty="0" smtClean="0"/>
              <a:t>and</a:t>
            </a:r>
            <a:r>
              <a:rPr lang="en-GB" sz="1600" b="1" dirty="0" smtClean="0"/>
              <a:t> automatic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 smtClean="0"/>
              <a:t>&gt;500 </a:t>
            </a:r>
            <a:r>
              <a:rPr lang="en-GB" sz="1600" b="1" dirty="0"/>
              <a:t>hotspots </a:t>
            </a:r>
            <a:r>
              <a:rPr lang="en-GB" sz="1600" dirty="0"/>
              <a:t>identified </a:t>
            </a:r>
            <a:r>
              <a:rPr lang="en-GB" sz="1600" dirty="0" smtClean="0"/>
              <a:t>and categorized in 11 classes !</a:t>
            </a: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403648" y="1176760"/>
            <a:ext cx="1944216" cy="24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3045700" y="75425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Point source map</a:t>
            </a:r>
            <a:endParaRPr lang="en-GB" sz="2000" b="1" i="1" dirty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4" t="4851" r="3808" b="6950"/>
          <a:stretch/>
        </p:blipFill>
        <p:spPr>
          <a:xfrm>
            <a:off x="827584" y="509638"/>
            <a:ext cx="6048672" cy="6048672"/>
          </a:xfrm>
          <a:prstGeom prst="rect">
            <a:avLst/>
          </a:prstGeom>
        </p:spPr>
      </p:pic>
      <p:sp>
        <p:nvSpPr>
          <p:cNvPr id="62" name="Right Arrow 61"/>
          <p:cNvSpPr/>
          <p:nvPr/>
        </p:nvSpPr>
        <p:spPr>
          <a:xfrm rot="20940000">
            <a:off x="1652474" y="4626079"/>
            <a:ext cx="2081593" cy="227108"/>
          </a:xfrm>
          <a:prstGeom prst="rightArrow">
            <a:avLst>
              <a:gd name="adj1" fmla="val 13281"/>
              <a:gd name="adj2" fmla="val 4183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1394123" y="529035"/>
            <a:ext cx="1098022" cy="13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3275856" y="529035"/>
            <a:ext cx="1098022" cy="13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4744459" y="508513"/>
            <a:ext cx="413130" cy="15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5157589" y="529035"/>
            <a:ext cx="1592553" cy="13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1187624" y="446212"/>
            <a:ext cx="15281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/>
              <a:t>Regular oversampling</a:t>
            </a:r>
            <a:endParaRPr lang="en-GB" sz="105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2955592" y="446475"/>
            <a:ext cx="1732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/>
              <a:t>Wind-rotated oversampling</a:t>
            </a:r>
            <a:endParaRPr lang="en-GB" sz="105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4870093" y="446475"/>
            <a:ext cx="18077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/>
              <a:t>Wind-rotated supersampling</a:t>
            </a:r>
            <a:endParaRPr lang="en-GB" sz="1050" b="1" dirty="0"/>
          </a:p>
        </p:txBody>
      </p:sp>
      <p:sp>
        <p:nvSpPr>
          <p:cNvPr id="70" name="Rectangle 69"/>
          <p:cNvSpPr/>
          <p:nvPr/>
        </p:nvSpPr>
        <p:spPr>
          <a:xfrm>
            <a:off x="4707639" y="2381846"/>
            <a:ext cx="2024601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794198" y="1390401"/>
            <a:ext cx="72008" cy="72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1863602" y="1395736"/>
            <a:ext cx="72008" cy="72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1523854" y="4918793"/>
            <a:ext cx="72008" cy="720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/>
          <p:cNvSpPr txBox="1"/>
          <p:nvPr/>
        </p:nvSpPr>
        <p:spPr>
          <a:xfrm>
            <a:off x="5590785" y="125196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*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2961564" y="3380096"/>
            <a:ext cx="1742364" cy="1187355"/>
          </a:xfrm>
          <a:custGeom>
            <a:avLst/>
            <a:gdLst>
              <a:gd name="connsiteX0" fmla="*/ 978090 w 1742364"/>
              <a:gd name="connsiteY0" fmla="*/ 1187355 h 1187355"/>
              <a:gd name="connsiteX1" fmla="*/ 0 w 1742364"/>
              <a:gd name="connsiteY1" fmla="*/ 200167 h 1187355"/>
              <a:gd name="connsiteX2" fmla="*/ 941696 w 1742364"/>
              <a:gd name="connsiteY2" fmla="*/ 0 h 1187355"/>
              <a:gd name="connsiteX3" fmla="*/ 1742364 w 1742364"/>
              <a:gd name="connsiteY3" fmla="*/ 796119 h 1187355"/>
              <a:gd name="connsiteX4" fmla="*/ 978090 w 1742364"/>
              <a:gd name="connsiteY4" fmla="*/ 1187355 h 118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364" h="1187355">
                <a:moveTo>
                  <a:pt x="978090" y="1187355"/>
                </a:moveTo>
                <a:lnTo>
                  <a:pt x="0" y="200167"/>
                </a:lnTo>
                <a:lnTo>
                  <a:pt x="941696" y="0"/>
                </a:lnTo>
                <a:lnTo>
                  <a:pt x="1742364" y="796119"/>
                </a:lnTo>
                <a:lnTo>
                  <a:pt x="978090" y="1187355"/>
                </a:lnTo>
                <a:close/>
              </a:path>
            </a:pathLst>
          </a:custGeom>
          <a:solidFill>
            <a:srgbClr val="FFC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649724" y="428491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C00000"/>
                </a:solidFill>
              </a:rPr>
              <a:t>*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96955" y="3107770"/>
            <a:ext cx="1278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C000"/>
                </a:solidFill>
              </a:rPr>
              <a:t>NH</a:t>
            </a:r>
            <a:r>
              <a:rPr lang="fr-BE" sz="1400" b="1" baseline="-25000" dirty="0" smtClean="0">
                <a:solidFill>
                  <a:srgbClr val="FFC000"/>
                </a:solidFill>
              </a:rPr>
              <a:t>3</a:t>
            </a:r>
            <a:r>
              <a:rPr lang="fr-BE" sz="1400" b="1" dirty="0" smtClean="0">
                <a:solidFill>
                  <a:srgbClr val="FFC000"/>
                </a:solidFill>
              </a:rPr>
              <a:t> plant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6882" y="6101571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7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8" name="Picture 17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403648" y="999778"/>
            <a:ext cx="1944216" cy="24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045700" y="57727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Point source map</a:t>
            </a:r>
            <a:endParaRPr lang="en-GB" sz="20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97264" y="-500759"/>
            <a:ext cx="5022892" cy="8479507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down global 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sources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41993" y="6611459"/>
            <a:ext cx="1706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Clarisse et al., AMT 2019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8"/>
    </mc:Choice>
    <mc:Fallback xmlns="">
      <p:transition spd="slow" advTm="206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50" name="Group 49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52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53" name="Picture 52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IASI-NH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retrieval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947" y="2823344"/>
            <a:ext cx="3309945" cy="1374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148" y="4308873"/>
            <a:ext cx="3223585" cy="12824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207" y="1408944"/>
            <a:ext cx="3522788" cy="130800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11760" y="197943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2014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29112" y="328759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2016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37785" y="506957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70C0"/>
                </a:solidFill>
              </a:rPr>
              <a:t>2017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43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2" y="931712"/>
            <a:ext cx="985793" cy="12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1089000" y="1009591"/>
            <a:ext cx="18751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Clarisse et al., Nature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Geo 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2009</a:t>
            </a:r>
            <a:endParaRPr lang="en-US" sz="1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2846629">
            <a:off x="1784620" y="3984460"/>
            <a:ext cx="3090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</a:rPr>
              <a:t>Algorithms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</a:rPr>
              <a:t>methods</a:t>
            </a:r>
            <a:r>
              <a:rPr lang="fr-FR" sz="14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fr-FR" sz="1400" b="1" dirty="0" err="1" smtClean="0">
                <a:solidFill>
                  <a:schemeClr val="bg1">
                    <a:lumMod val="50000"/>
                  </a:schemeClr>
                </a:solidFill>
              </a:rPr>
              <a:t>development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rot="2846639">
            <a:off x="320656" y="3941830"/>
            <a:ext cx="6334250" cy="23401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59368" y="641326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</a:rPr>
              <a:t>ANNI v3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602" y="805673"/>
            <a:ext cx="6017787" cy="57477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2" name="Picture 11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 catalogue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981" y="404664"/>
            <a:ext cx="6083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/>
              <a:t>New </a:t>
            </a:r>
            <a:r>
              <a:rPr lang="fr-BE" dirty="0" err="1" smtClean="0"/>
              <a:t>webpage</a:t>
            </a:r>
            <a:r>
              <a:rPr lang="fr-BE" dirty="0" smtClean="0"/>
              <a:t>: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www2.ulb.ac.be/cpm/NH3-IASI.html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3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6981" y="404664"/>
            <a:ext cx="6083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smtClean="0"/>
              <a:t>New </a:t>
            </a:r>
            <a:r>
              <a:rPr lang="fr-BE" dirty="0" err="1" smtClean="0"/>
              <a:t>webpage</a:t>
            </a:r>
            <a:r>
              <a:rPr lang="fr-BE" dirty="0" smtClean="0"/>
              <a:t>: 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www2.ulb.ac.be/cpm/NH3-IASI.html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805673"/>
            <a:ext cx="6015990" cy="5747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400" y="805674"/>
            <a:ext cx="6011381" cy="57477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9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20" name="Picture 19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 catalogue</a:t>
            </a:r>
            <a:endParaRPr lang="fr-FR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152" y="5267300"/>
            <a:ext cx="2130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Wucaiwan</a:t>
            </a:r>
            <a:r>
              <a:rPr lang="en-GB" sz="1200" b="1" dirty="0" smtClean="0"/>
              <a:t> </a:t>
            </a:r>
            <a:r>
              <a:rPr lang="en-GB" sz="1050" dirty="0" smtClean="0"/>
              <a:t>(China</a:t>
            </a:r>
            <a:r>
              <a:rPr lang="en-GB" sz="1050" dirty="0"/>
              <a:t>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3466" y="2492896"/>
            <a:ext cx="1466422" cy="27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Bacau</a:t>
            </a:r>
            <a:r>
              <a:rPr lang="en-GB" sz="1600" dirty="0"/>
              <a:t> </a:t>
            </a:r>
            <a:r>
              <a:rPr lang="en-GB" sz="1050" dirty="0"/>
              <a:t>(Romania)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70" y="4329736"/>
            <a:ext cx="1761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Anju </a:t>
            </a:r>
            <a:r>
              <a:rPr lang="en-GB" sz="1050" dirty="0" smtClean="0"/>
              <a:t>(North </a:t>
            </a:r>
            <a:r>
              <a:rPr lang="en-GB" sz="1050" dirty="0"/>
              <a:t>Korea)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" y="3441700"/>
            <a:ext cx="175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Alto </a:t>
            </a:r>
            <a:r>
              <a:rPr lang="en-GB" sz="1200" b="1" dirty="0" err="1"/>
              <a:t>Laran</a:t>
            </a:r>
            <a:r>
              <a:rPr lang="en-GB" sz="1200" b="1" dirty="0"/>
              <a:t> </a:t>
            </a:r>
            <a:r>
              <a:rPr lang="en-GB" sz="1200" b="1" dirty="0" smtClean="0"/>
              <a:t>District </a:t>
            </a:r>
            <a:r>
              <a:rPr lang="en-GB" sz="1050" dirty="0" smtClean="0"/>
              <a:t>(Peru</a:t>
            </a:r>
            <a:r>
              <a:rPr lang="en-GB" sz="1050" dirty="0"/>
              <a:t>)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6" y="1836343"/>
            <a:ext cx="5123258" cy="64807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" y="6525344"/>
            <a:ext cx="5181681" cy="321119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0" y="922600"/>
            <a:ext cx="5123258" cy="649515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0" y="692696"/>
            <a:ext cx="171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/>
              <a:t>Marvdasht</a:t>
            </a:r>
            <a:r>
              <a:rPr lang="en-GB" sz="1600" dirty="0"/>
              <a:t> </a:t>
            </a:r>
            <a:r>
              <a:rPr lang="en-GB" sz="1050" dirty="0"/>
              <a:t>(Iran)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6" y="2746879"/>
            <a:ext cx="5123258" cy="64029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52" y="3664859"/>
            <a:ext cx="5123258" cy="6022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53" y="1628800"/>
            <a:ext cx="1169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Nicaro</a:t>
            </a:r>
            <a:r>
              <a:rPr lang="en-GB" sz="1200" b="1" dirty="0" smtClean="0"/>
              <a:t> </a:t>
            </a:r>
            <a:r>
              <a:rPr lang="en-GB" sz="1050" dirty="0" smtClean="0"/>
              <a:t>(Cuba</a:t>
            </a:r>
            <a:r>
              <a:rPr lang="en-GB" sz="1050" dirty="0"/>
              <a:t>)</a:t>
            </a:r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1" y="4546035"/>
            <a:ext cx="5123258" cy="611157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0" y="5490997"/>
            <a:ext cx="5123258" cy="602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50" y="6133570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2008</a:t>
            </a:r>
            <a:endParaRPr lang="en-GB" sz="1200" dirty="0"/>
          </a:p>
        </p:txBody>
      </p:sp>
      <p:sp>
        <p:nvSpPr>
          <p:cNvPr id="170" name="TextBox 169"/>
          <p:cNvSpPr txBox="1"/>
          <p:nvPr/>
        </p:nvSpPr>
        <p:spPr>
          <a:xfrm>
            <a:off x="659456" y="6138237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2009</a:t>
            </a:r>
            <a:endParaRPr lang="en-GB" sz="1200" dirty="0"/>
          </a:p>
        </p:txBody>
      </p:sp>
      <p:sp>
        <p:nvSpPr>
          <p:cNvPr id="171" name="TextBox 170"/>
          <p:cNvSpPr txBox="1"/>
          <p:nvPr/>
        </p:nvSpPr>
        <p:spPr>
          <a:xfrm>
            <a:off x="1225281" y="6134300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2010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786628" y="6135294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2011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2349694" y="6132175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2012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2917816" y="6132174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2013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3483179" y="6135904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2014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045792" y="6132294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2015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605061" y="6129548"/>
            <a:ext cx="5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2016</a:t>
            </a: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844824"/>
            <a:ext cx="3744416" cy="321135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86025" y="1881342"/>
            <a:ext cx="5055848" cy="551113"/>
          </a:xfrm>
          <a:prstGeom prst="rect">
            <a:avLst/>
          </a:prstGeom>
          <a:noFill/>
          <a:ln w="38100">
            <a:solidFill>
              <a:srgbClr val="157B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6025" y="2777047"/>
            <a:ext cx="5055848" cy="552364"/>
          </a:xfrm>
          <a:prstGeom prst="rect">
            <a:avLst/>
          </a:prstGeom>
          <a:noFill/>
          <a:ln w="38100">
            <a:solidFill>
              <a:srgbClr val="DB5B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7189" y="3683422"/>
            <a:ext cx="5055848" cy="552364"/>
          </a:xfrm>
          <a:prstGeom prst="rect">
            <a:avLst/>
          </a:prstGeom>
          <a:noFill/>
          <a:ln w="38100">
            <a:solidFill>
              <a:srgbClr val="89B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88538" y="4563824"/>
            <a:ext cx="5055848" cy="552364"/>
          </a:xfrm>
          <a:prstGeom prst="rect">
            <a:avLst/>
          </a:prstGeom>
          <a:noFill/>
          <a:ln w="38100">
            <a:solidFill>
              <a:srgbClr val="7A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0877" y="5514700"/>
            <a:ext cx="5055848" cy="552364"/>
          </a:xfrm>
          <a:prstGeom prst="rect">
            <a:avLst/>
          </a:prstGeom>
          <a:noFill/>
          <a:ln w="38100">
            <a:solidFill>
              <a:srgbClr val="F2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58600" y="5207467"/>
            <a:ext cx="3632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 smtClean="0"/>
              <a:t>Onset</a:t>
            </a:r>
            <a:r>
              <a:rPr lang="en-GB" sz="1600" dirty="0" smtClean="0"/>
              <a:t> or </a:t>
            </a:r>
            <a:r>
              <a:rPr lang="en-GB" sz="1600" b="1" dirty="0" smtClean="0"/>
              <a:t>discontinuation</a:t>
            </a:r>
            <a:r>
              <a:rPr lang="en-GB" sz="1600" dirty="0" smtClean="0"/>
              <a:t> of </a:t>
            </a:r>
            <a:r>
              <a:rPr lang="en-GB" sz="1600" b="1" dirty="0" smtClean="0"/>
              <a:t>anthropogenic activities</a:t>
            </a:r>
            <a:r>
              <a:rPr lang="en-GB" sz="1600" dirty="0" smtClean="0"/>
              <a:t> unambiguously detected and </a:t>
            </a:r>
            <a:r>
              <a:rPr lang="en-GB" sz="1600" b="1" dirty="0" smtClean="0"/>
              <a:t>monitored</a:t>
            </a:r>
            <a:endParaRPr lang="en-GB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725016" y="107310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i="1" dirty="0" smtClean="0"/>
              <a:t>constant </a:t>
            </a:r>
            <a:r>
              <a:rPr lang="fr-BE" sz="1400" i="1" dirty="0" err="1" smtClean="0"/>
              <a:t>industrial</a:t>
            </a:r>
            <a:r>
              <a:rPr lang="fr-BE" sz="1400" i="1" dirty="0" smtClean="0"/>
              <a:t> </a:t>
            </a:r>
            <a:r>
              <a:rPr lang="fr-BE" sz="1400" i="1" dirty="0" err="1" smtClean="0"/>
              <a:t>emission</a:t>
            </a:r>
            <a:endParaRPr lang="fr-BE" sz="1400" i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20072" y="1247357"/>
            <a:ext cx="50954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Point sources monitoring</a:t>
            </a:r>
            <a:endParaRPr lang="fr-BE" sz="2000" b="1" u="sng" dirty="0"/>
          </a:p>
        </p:txBody>
      </p:sp>
      <p:sp>
        <p:nvSpPr>
          <p:cNvPr id="54" name="Rectangle 53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55" name="Group 54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58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59" name="Picture 58" descr="LATMOS_600x217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0"/>
    </mc:Choice>
    <mc:Fallback xmlns="">
      <p:transition spd="slow" advTm="2643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796277" y="5085184"/>
            <a:ext cx="21602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80253" y="5140498"/>
            <a:ext cx="2592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7030A0"/>
                </a:solidFill>
              </a:rPr>
              <a:t>North Korea’s </a:t>
            </a:r>
            <a:r>
              <a:rPr lang="en-GB" sz="1350" b="1" dirty="0" err="1">
                <a:solidFill>
                  <a:srgbClr val="7030A0"/>
                </a:solidFill>
              </a:rPr>
              <a:t>Namhung</a:t>
            </a:r>
            <a:r>
              <a:rPr lang="en-GB" sz="1350" b="1" dirty="0">
                <a:solidFill>
                  <a:srgbClr val="7030A0"/>
                </a:solidFill>
              </a:rPr>
              <a:t> Youth Chemical Complex expansion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7930" y="3553852"/>
            <a:ext cx="487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/>
              <a:t>2006-2013: 7 years of expansion of the </a:t>
            </a:r>
            <a:r>
              <a:rPr lang="en-GB" sz="1400" dirty="0" err="1"/>
              <a:t>Namhung</a:t>
            </a:r>
            <a:r>
              <a:rPr lang="en-GB" sz="1400" dirty="0"/>
              <a:t> Youth Chemical Complex </a:t>
            </a:r>
            <a:r>
              <a:rPr lang="en-GB" sz="1400" dirty="0">
                <a:sym typeface="Wingdings" panose="05000000000000000000" pitchFamily="2" charset="2"/>
              </a:rPr>
              <a:t> increased fertilizer production (urea)</a:t>
            </a:r>
            <a:r>
              <a:rPr lang="en-GB" sz="1400" dirty="0"/>
              <a:t>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675559" y="5085184"/>
            <a:ext cx="81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54822" y="5085184"/>
            <a:ext cx="81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436096" y="5085184"/>
            <a:ext cx="81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844824"/>
            <a:ext cx="3744416" cy="3211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4378148"/>
            <a:ext cx="1758644" cy="152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898" y="4378148"/>
            <a:ext cx="2710329" cy="1524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25192" y="5890148"/>
            <a:ext cx="2217274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Picture: www.zoominlorea.org 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[Photo: Kim </a:t>
            </a:r>
            <a:r>
              <a:rPr lang="en-GB" sz="75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Soobok</a:t>
            </a:r>
            <a:r>
              <a:rPr lang="en-GB" sz="7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07" y="936104"/>
            <a:ext cx="4840673" cy="21924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5622" y="927589"/>
            <a:ext cx="4772555" cy="2328129"/>
          </a:xfrm>
          <a:prstGeom prst="rect">
            <a:avLst/>
          </a:prstGeom>
          <a:noFill/>
          <a:ln w="38100">
            <a:solidFill>
              <a:srgbClr val="7A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238820" y="1029452"/>
            <a:ext cx="324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2575434" y="107606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Point sources monitoring</a:t>
            </a:r>
            <a:endParaRPr lang="fr-BE" sz="2000" b="1" u="sng" dirty="0"/>
          </a:p>
        </p:txBody>
      </p:sp>
      <p:sp>
        <p:nvSpPr>
          <p:cNvPr id="35" name="Rectangle 34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37" name="Group 36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39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40" name="Picture 39" descr="LATMOS_600x217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97369" y="2946210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9"/>
    </mc:Choice>
    <mc:Fallback xmlns="">
      <p:transition spd="slow" advTm="784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796277" y="5085184"/>
            <a:ext cx="216024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80253" y="5140498"/>
            <a:ext cx="2592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>
                <a:solidFill>
                  <a:srgbClr val="7030A0"/>
                </a:solidFill>
              </a:rPr>
              <a:t>North Korea’s </a:t>
            </a:r>
            <a:r>
              <a:rPr lang="en-GB" sz="1350" b="1" dirty="0" err="1">
                <a:solidFill>
                  <a:srgbClr val="7030A0"/>
                </a:solidFill>
              </a:rPr>
              <a:t>Namhung</a:t>
            </a:r>
            <a:r>
              <a:rPr lang="en-GB" sz="1350" b="1" dirty="0">
                <a:solidFill>
                  <a:srgbClr val="7030A0"/>
                </a:solidFill>
              </a:rPr>
              <a:t> Youth Chemical Complex expansion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5675559" y="5085184"/>
            <a:ext cx="81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54822" y="5085184"/>
            <a:ext cx="81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436096" y="5085184"/>
            <a:ext cx="81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844824"/>
            <a:ext cx="3744416" cy="32113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4"/>
          <a:stretch/>
        </p:blipFill>
        <p:spPr>
          <a:xfrm>
            <a:off x="133879" y="3755378"/>
            <a:ext cx="4840673" cy="223224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75621" y="3789040"/>
            <a:ext cx="4772555" cy="23281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/>
          <p:nvPr/>
        </p:nvCxnSpPr>
        <p:spPr>
          <a:xfrm>
            <a:off x="7380312" y="5733256"/>
            <a:ext cx="1188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04448" y="5733256"/>
            <a:ext cx="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725616" y="5733256"/>
            <a:ext cx="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838688" y="5733256"/>
            <a:ext cx="810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28384" y="5733256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C000"/>
                </a:solidFill>
              </a:rPr>
              <a:t>?</a:t>
            </a:r>
            <a:endParaRPr lang="en-GB" sz="2000" b="1" dirty="0">
              <a:solidFill>
                <a:srgbClr val="FFC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07" y="936104"/>
            <a:ext cx="4840673" cy="21924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75622" y="927589"/>
            <a:ext cx="4772555" cy="2328129"/>
          </a:xfrm>
          <a:prstGeom prst="rect">
            <a:avLst/>
          </a:prstGeom>
          <a:noFill/>
          <a:ln w="38100">
            <a:solidFill>
              <a:srgbClr val="7A2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38820" y="1029452"/>
            <a:ext cx="324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2575434" y="107606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226120" y="3897072"/>
            <a:ext cx="324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2562734" y="3943680"/>
            <a:ext cx="180000" cy="1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Point sources monitoring</a:t>
            </a:r>
            <a:endParaRPr lang="fr-BE" sz="2000" b="1" u="sng" dirty="0"/>
          </a:p>
        </p:txBody>
      </p:sp>
      <p:sp>
        <p:nvSpPr>
          <p:cNvPr id="40" name="Rectangle 39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42" name="Group 41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44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45" name="Picture 44" descr="LATMOS_600x21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97369" y="2946210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91670" y="5813539"/>
            <a:ext cx="110708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>
                <a:solidFill>
                  <a:schemeClr val="bg1"/>
                </a:solidFill>
              </a:rPr>
              <a:t>Picture: </a:t>
            </a:r>
            <a:r>
              <a:rPr lang="en-GB" sz="750" dirty="0" smtClean="0">
                <a:solidFill>
                  <a:schemeClr val="bg1"/>
                </a:solidFill>
              </a:rPr>
              <a:t>GoogleEarth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2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7"/>
    </mc:Choice>
    <mc:Fallback xmlns="">
      <p:transition spd="slow" advTm="1236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44"/>
          <a:stretch/>
        </p:blipFill>
        <p:spPr>
          <a:xfrm>
            <a:off x="143507" y="910278"/>
            <a:ext cx="2340261" cy="2232248"/>
          </a:xfrm>
          <a:prstGeom prst="rect">
            <a:avLst/>
          </a:prstGeom>
        </p:spPr>
      </p:pic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Point sources monitoring</a:t>
            </a:r>
            <a:endParaRPr lang="fr-BE" sz="20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677048"/>
            <a:ext cx="4216076" cy="3400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9199" y="2062750"/>
            <a:ext cx="2157298" cy="1293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3888" y="1479211"/>
            <a:ext cx="468000" cy="288000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wn Arrow 4"/>
          <p:cNvSpPr/>
          <p:nvPr/>
        </p:nvSpPr>
        <p:spPr>
          <a:xfrm>
            <a:off x="8354516" y="2174868"/>
            <a:ext cx="197556" cy="36754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348" y="3382236"/>
            <a:ext cx="2143251" cy="213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115" y="546955"/>
            <a:ext cx="337173" cy="10813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72516" y="4156454"/>
            <a:ext cx="8480893" cy="2680054"/>
            <a:chOff x="-72516" y="4156454"/>
            <a:chExt cx="8480893" cy="2680054"/>
          </a:xfrm>
        </p:grpSpPr>
        <p:grpSp>
          <p:nvGrpSpPr>
            <p:cNvPr id="36" name="Group 35"/>
            <p:cNvGrpSpPr/>
            <p:nvPr/>
          </p:nvGrpSpPr>
          <p:grpSpPr>
            <a:xfrm>
              <a:off x="1025433" y="4156454"/>
              <a:ext cx="7382944" cy="1792826"/>
              <a:chOff x="1487102" y="7785828"/>
              <a:chExt cx="6235064" cy="1509786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9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4425" y="8621832"/>
                <a:ext cx="668494" cy="66827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0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59319" y="8623023"/>
                <a:ext cx="668494" cy="66827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1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5138" y="8621832"/>
                <a:ext cx="668494" cy="668284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0" name="Picture 39"/>
              <p:cNvPicPr>
                <a:picLocks/>
              </p:cNvPicPr>
              <p:nvPr/>
            </p:nvPicPr>
            <p:blipFill rotWithShape="1">
              <a:blip r:embed="rId12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18240" y="8621832"/>
                <a:ext cx="668494" cy="668255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3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30438" y="8621832"/>
                <a:ext cx="668494" cy="668255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4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0494" y="8621832"/>
                <a:ext cx="668494" cy="668255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15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5876" y="8621832"/>
                <a:ext cx="668494" cy="668255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16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62161" y="8621832"/>
                <a:ext cx="668494" cy="668255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17" cstate="screen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38243" y="8621833"/>
                <a:ext cx="668494" cy="668254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87102" y="7785828"/>
                <a:ext cx="6233810" cy="737609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1554799" y="7814855"/>
                <a:ext cx="6153530" cy="676455"/>
              </a:xfrm>
              <a:prstGeom prst="rect">
                <a:avLst/>
              </a:prstGeom>
              <a:noFill/>
              <a:ln w="28575">
                <a:solidFill>
                  <a:srgbClr val="F2C9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88356" y="8516206"/>
                <a:ext cx="6233810" cy="94779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1554799" y="8619159"/>
                <a:ext cx="6153530" cy="676455"/>
              </a:xfrm>
              <a:prstGeom prst="rect">
                <a:avLst/>
              </a:prstGeom>
              <a:noFill/>
              <a:ln w="28575">
                <a:solidFill>
                  <a:srgbClr val="F2C9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-72516" y="4365104"/>
              <a:ext cx="1188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b="1" dirty="0"/>
                <a:t>IASI-NH</a:t>
              </a:r>
              <a:r>
                <a:rPr lang="en-GB" sz="1350" b="1" baseline="-25000" dirty="0"/>
                <a:t>3</a:t>
              </a:r>
            </a:p>
            <a:p>
              <a:pPr algn="ctr"/>
              <a:r>
                <a:rPr lang="en-GB" sz="1050" dirty="0"/>
                <a:t>(</a:t>
              </a:r>
              <a:r>
                <a:rPr lang="en-GB" sz="1050" dirty="0" err="1"/>
                <a:t>molec</a:t>
              </a:r>
              <a:r>
                <a:rPr lang="en-GB" sz="1050" dirty="0"/>
                <a:t>/cm</a:t>
              </a:r>
              <a:r>
                <a:rPr lang="en-GB" sz="1050" baseline="30000" dirty="0"/>
                <a:t>2</a:t>
              </a:r>
              <a:r>
                <a:rPr lang="en-GB" sz="1050" dirty="0"/>
                <a:t>)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859" y="5300190"/>
              <a:ext cx="965562" cy="153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50"/>
                </a:lnSpc>
              </a:pPr>
              <a:r>
                <a:rPr lang="en-GB" sz="1350" b="1" dirty="0"/>
                <a:t>LANDSAT </a:t>
              </a:r>
            </a:p>
            <a:p>
              <a:pPr algn="ctr">
                <a:lnSpc>
                  <a:spcPts val="1350"/>
                </a:lnSpc>
              </a:pPr>
              <a:r>
                <a:rPr lang="en-GB" sz="1350" b="1" dirty="0"/>
                <a:t>imagery</a:t>
              </a:r>
              <a:endParaRPr lang="en-GB" sz="1350" b="1" baseline="-25000" dirty="0"/>
            </a:p>
            <a:p>
              <a:pPr algn="r"/>
              <a:r>
                <a:rPr lang="en-GB" sz="1050" dirty="0"/>
                <a:t>-5 (2008-2009)</a:t>
              </a:r>
            </a:p>
            <a:p>
              <a:pPr algn="r"/>
              <a:r>
                <a:rPr lang="en-GB" sz="1050" dirty="0"/>
                <a:t>-7 (2010-2012) </a:t>
              </a:r>
            </a:p>
            <a:p>
              <a:pPr algn="r"/>
              <a:r>
                <a:rPr lang="en-GB" sz="1050" dirty="0"/>
                <a:t>-8 (2013-2016)</a:t>
              </a:r>
            </a:p>
            <a:p>
              <a:pPr algn="ctr"/>
              <a:r>
                <a:rPr lang="en-GB" sz="750" i="1" dirty="0"/>
                <a:t>1 band – Grayscale</a:t>
              </a:r>
              <a:endParaRPr lang="en-GB" sz="825" i="1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0642" y="6045637"/>
              <a:ext cx="5181681" cy="321119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>
            <a:off x="4031888" y="1479211"/>
            <a:ext cx="4968000" cy="60531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63888" y="1767211"/>
            <a:ext cx="3431813" cy="15110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996899" y="2095410"/>
            <a:ext cx="2020547" cy="118921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58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59" name="Picture 58" descr="LATMOS_600x217"/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53084" y="6606900"/>
            <a:ext cx="22955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al., Nature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1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3"/>
    </mc:Choice>
    <mc:Fallback xmlns="">
      <p:transition spd="slow" advTm="2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728"/>
            <a:ext cx="9144000" cy="57595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3" name="Picture 12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1588" y="331075"/>
            <a:ext cx="56505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/>
              <a:t>G</a:t>
            </a:r>
            <a:r>
              <a:rPr lang="en-GB" sz="2000" b="1" u="sng" dirty="0" smtClean="0"/>
              <a:t>lobal trends</a:t>
            </a:r>
            <a:endParaRPr lang="fr-BE" sz="20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224140" y="701840"/>
            <a:ext cx="38438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Bootstrap resampling method 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(Gardiner et al., 2008)</a:t>
            </a:r>
            <a:r>
              <a:rPr lang="en-GB" sz="1600" dirty="0" smtClean="0"/>
              <a:t> </a:t>
            </a:r>
          </a:p>
          <a:p>
            <a:r>
              <a:rPr lang="en-GB" sz="1600" dirty="0"/>
              <a:t>D</a:t>
            </a:r>
            <a:r>
              <a:rPr lang="en-GB" sz="1600" dirty="0" smtClean="0"/>
              <a:t>aily time-series (0.5°×0.5°)</a:t>
            </a:r>
          </a:p>
          <a:p>
            <a:r>
              <a:rPr lang="en-GB" sz="1400" i="1" dirty="0" smtClean="0"/>
              <a:t>ANNI-NH</a:t>
            </a:r>
            <a:r>
              <a:rPr lang="en-GB" sz="1400" i="1" baseline="-25000" dirty="0" smtClean="0"/>
              <a:t>3</a:t>
            </a:r>
            <a:r>
              <a:rPr lang="en-GB" sz="1400" i="1" dirty="0" smtClean="0"/>
              <a:t>-v3R-ERA5 2008-2018 IASI/Metop-A</a:t>
            </a:r>
            <a:endParaRPr lang="en-GB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-1586010" y="5746030"/>
            <a:ext cx="3565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dirty="0"/>
              <a:t>.</a:t>
            </a:r>
            <a:r>
              <a:rPr lang="en-GB" sz="1200" dirty="0" smtClean="0"/>
              <a:t> = not significant at 2</a:t>
            </a:r>
            <a:r>
              <a:rPr lang="el-GR" sz="1200" dirty="0" smtClean="0"/>
              <a:t>σ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096425" y="6612719"/>
            <a:ext cx="307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(not published)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8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3" name="Picture 12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Monthly time-series</a:t>
            </a:r>
            <a:endParaRPr lang="fr-BE" sz="2000" b="1" u="sng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1" y="671070"/>
            <a:ext cx="4319269" cy="21614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153" y="671070"/>
            <a:ext cx="4319269" cy="21614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17" y="2692179"/>
            <a:ext cx="4319269" cy="216146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7" y="2688104"/>
            <a:ext cx="4319269" cy="21614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3" y="4683057"/>
            <a:ext cx="4319269" cy="21614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522" y="4683056"/>
            <a:ext cx="4319269" cy="21614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096425" y="6612719"/>
            <a:ext cx="307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(not published)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088" y="4597229"/>
            <a:ext cx="3852968" cy="1928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3" name="Picture 12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1588" y="331075"/>
            <a:ext cx="28746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u="sng" dirty="0" smtClean="0"/>
              <a:t>The Netherlands</a:t>
            </a:r>
            <a:endParaRPr lang="fr-BE" sz="20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36" y="1215669"/>
            <a:ext cx="5319672" cy="3065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2126" y="1044285"/>
            <a:ext cx="3171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LML ground-based network (RIVM)</a:t>
            </a:r>
            <a:endParaRPr lang="en-GB" sz="1400" i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999309" y="1917956"/>
            <a:ext cx="0" cy="540000"/>
          </a:xfrm>
          <a:prstGeom prst="straightConnector1">
            <a:avLst/>
          </a:prstGeom>
          <a:ln w="38100">
            <a:solidFill>
              <a:srgbClr val="738F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70734" y="2062642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738F37"/>
                </a:solidFill>
              </a:rPr>
              <a:t>35%</a:t>
            </a:r>
            <a:endParaRPr lang="en-GB" sz="1400" b="1" dirty="0">
              <a:solidFill>
                <a:srgbClr val="738F37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80943" y="4881993"/>
            <a:ext cx="0" cy="79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24688" y="5158578"/>
            <a:ext cx="96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44.75% </a:t>
            </a:r>
          </a:p>
          <a:p>
            <a:r>
              <a:rPr lang="fr-BE" sz="1400" dirty="0" smtClean="0">
                <a:solidFill>
                  <a:srgbClr val="0000FF"/>
                </a:solidFill>
              </a:rPr>
              <a:t>(44.8%)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4208" y="47971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857722" y="4454553"/>
            <a:ext cx="3116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 smtClean="0"/>
              <a:t>Meteorological conditions (warm &amp; dry) favoured NH</a:t>
            </a:r>
            <a:r>
              <a:rPr lang="en-GB" sz="1600" baseline="-25000" dirty="0" smtClean="0"/>
              <a:t>3</a:t>
            </a:r>
            <a:r>
              <a:rPr lang="en-GB" sz="1600" dirty="0" smtClean="0"/>
              <a:t> volatilization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5°C </a:t>
            </a:r>
            <a:r>
              <a:rPr lang="en-GB" sz="1600" dirty="0"/>
              <a:t>warming </a:t>
            </a:r>
            <a:endParaRPr lang="en-GB" sz="1600" dirty="0" smtClean="0"/>
          </a:p>
          <a:p>
            <a:pPr marL="360000" lvl="1">
              <a:spcAft>
                <a:spcPts val="600"/>
              </a:spcAft>
            </a:pPr>
            <a:r>
              <a:rPr lang="en-GB" sz="1600" dirty="0" smtClean="0">
                <a:sym typeface="Wingdings" panose="05000000000000000000" pitchFamily="2" charset="2"/>
              </a:rPr>
              <a:t>  </a:t>
            </a:r>
            <a:r>
              <a:rPr lang="en-GB" sz="1600" dirty="0" smtClean="0"/>
              <a:t> </a:t>
            </a:r>
            <a:r>
              <a:rPr lang="en-GB" sz="1600" dirty="0"/>
              <a:t>↗</a:t>
            </a:r>
            <a:r>
              <a:rPr lang="en-GB" sz="1600" dirty="0" smtClean="0"/>
              <a:t> emissions by 42 % 	          	</a:t>
            </a:r>
            <a:r>
              <a:rPr lang="en-GB" sz="1400" dirty="0" smtClean="0"/>
              <a:t>(Sutton et al., 2013)</a:t>
            </a:r>
            <a:r>
              <a:rPr lang="en-GB" sz="16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smtClean="0"/>
              <a:t>Other source processes? </a:t>
            </a:r>
            <a:r>
              <a:rPr lang="en-GB" sz="1600" dirty="0"/>
              <a:t>	</a:t>
            </a:r>
            <a:endParaRPr lang="en-GB" sz="1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785470" y="1345184"/>
            <a:ext cx="3261097" cy="2487737"/>
            <a:chOff x="5690220" y="1307084"/>
            <a:chExt cx="3261097" cy="24877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9"/>
            <a:stretch/>
          </p:blipFill>
          <p:spPr>
            <a:xfrm>
              <a:off x="5690220" y="1307084"/>
              <a:ext cx="3261097" cy="2487737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Rounded Rectangle 28"/>
            <p:cNvSpPr/>
            <p:nvPr/>
          </p:nvSpPr>
          <p:spPr>
            <a:xfrm>
              <a:off x="5733653" y="1351192"/>
              <a:ext cx="3096344" cy="2412000"/>
            </a:xfrm>
            <a:prstGeom prst="roundRect">
              <a:avLst>
                <a:gd name="adj" fmla="val 4541"/>
              </a:avLst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247281" y="452980"/>
            <a:ext cx="489654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2018 is an outstanding year for atmospheric NH</a:t>
            </a:r>
            <a:r>
              <a:rPr lang="en-GB" b="1" baseline="-25000" dirty="0" smtClean="0"/>
              <a:t>3</a:t>
            </a:r>
            <a:endParaRPr lang="en-GB" b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1624305" y="4797152"/>
            <a:ext cx="1136309" cy="534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b="1" dirty="0" smtClean="0">
                <a:solidFill>
                  <a:srgbClr val="0000FF"/>
                </a:solidFill>
              </a:rPr>
              <a:t>IASI-A</a:t>
            </a:r>
          </a:p>
          <a:p>
            <a:pPr>
              <a:lnSpc>
                <a:spcPts val="1700"/>
              </a:lnSpc>
            </a:pPr>
            <a:r>
              <a:rPr lang="en-GB" b="1" dirty="0" smtClean="0">
                <a:solidFill>
                  <a:srgbClr val="FF0000"/>
                </a:solidFill>
              </a:rPr>
              <a:t>IASI-B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425" y="6612719"/>
            <a:ext cx="3070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(not published)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12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13" name="Picture 12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563888" y="-26804"/>
            <a:ext cx="54943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Conclusions, </a:t>
            </a:r>
            <a:r>
              <a:rPr lang="fr-F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limitations and perspectives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08520" y="404664"/>
            <a:ext cx="9252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/>
              <a:t>Current satellite missions offer an </a:t>
            </a:r>
            <a:r>
              <a:rPr lang="en-GB" b="1" dirty="0"/>
              <a:t>unprecedented view of global atmospheric </a:t>
            </a:r>
            <a:r>
              <a:rPr lang="en-GB" b="1" dirty="0" smtClean="0"/>
              <a:t>NH</a:t>
            </a:r>
            <a:r>
              <a:rPr lang="en-GB" b="1" baseline="-25000" dirty="0" smtClean="0"/>
              <a:t>3</a:t>
            </a:r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b="1" baseline="-25000" dirty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/>
              <a:t>The </a:t>
            </a:r>
            <a:r>
              <a:rPr lang="en-GB" b="1" dirty="0"/>
              <a:t>oversampling method </a:t>
            </a:r>
            <a:r>
              <a:rPr lang="en-GB" dirty="0"/>
              <a:t>and the availability of accumulated data allow us to </a:t>
            </a:r>
            <a:r>
              <a:rPr lang="en-GB" b="1" dirty="0"/>
              <a:t>reveal point sources</a:t>
            </a:r>
            <a:r>
              <a:rPr lang="en-GB" dirty="0"/>
              <a:t>, which are mainly associated with </a:t>
            </a:r>
            <a:r>
              <a:rPr lang="en-GB" b="1" dirty="0"/>
              <a:t>high-density animal farming</a:t>
            </a:r>
            <a:r>
              <a:rPr lang="en-GB" dirty="0"/>
              <a:t> and </a:t>
            </a:r>
            <a:r>
              <a:rPr lang="en-GB" b="1" dirty="0"/>
              <a:t>industrial</a:t>
            </a:r>
            <a:r>
              <a:rPr lang="en-GB" dirty="0"/>
              <a:t> </a:t>
            </a:r>
            <a:r>
              <a:rPr lang="en-GB" b="1" dirty="0"/>
              <a:t>fertilizer </a:t>
            </a:r>
            <a:r>
              <a:rPr lang="en-GB" b="1" dirty="0" smtClean="0"/>
              <a:t>production</a:t>
            </a:r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b="1" dirty="0"/>
              <a:t>Wind-adjusted </a:t>
            </a:r>
            <a:r>
              <a:rPr lang="en-GB" b="1" dirty="0" err="1"/>
              <a:t>superresolution</a:t>
            </a:r>
            <a:r>
              <a:rPr lang="en-GB" b="1" dirty="0"/>
              <a:t> techniques</a:t>
            </a:r>
            <a:r>
              <a:rPr lang="en-GB" dirty="0"/>
              <a:t> enable an even </a:t>
            </a:r>
            <a:r>
              <a:rPr lang="en-GB" b="1" dirty="0"/>
              <a:t>better detection</a:t>
            </a:r>
            <a:r>
              <a:rPr lang="en-GB" dirty="0"/>
              <a:t> of point source emitters and their </a:t>
            </a:r>
            <a:r>
              <a:rPr lang="en-GB" b="1" dirty="0"/>
              <a:t>automatic localisation</a:t>
            </a:r>
            <a:endParaRPr lang="en-GB" dirty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BE" dirty="0" smtClean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BE" dirty="0" smtClean="0"/>
              <a:t>The </a:t>
            </a:r>
            <a:r>
              <a:rPr lang="fr-BE" dirty="0" smtClean="0"/>
              <a:t>online catalogue </a:t>
            </a:r>
            <a:r>
              <a:rPr lang="fr-BE" dirty="0" err="1" smtClean="0"/>
              <a:t>now</a:t>
            </a:r>
            <a:r>
              <a:rPr lang="fr-BE" dirty="0" smtClean="0"/>
              <a:t> </a:t>
            </a:r>
            <a:r>
              <a:rPr lang="fr-BE" dirty="0" err="1" smtClean="0"/>
              <a:t>consists</a:t>
            </a:r>
            <a:r>
              <a:rPr lang="fr-BE" dirty="0" smtClean="0"/>
              <a:t> in over </a:t>
            </a:r>
            <a:r>
              <a:rPr lang="fr-BE" b="1" dirty="0" smtClean="0"/>
              <a:t>500 point sources</a:t>
            </a:r>
            <a:r>
              <a:rPr lang="fr-BE" dirty="0" smtClean="0"/>
              <a:t> </a:t>
            </a:r>
            <a:r>
              <a:rPr lang="fr-BE" dirty="0" err="1" smtClean="0"/>
              <a:t>classified</a:t>
            </a:r>
            <a:r>
              <a:rPr lang="fr-BE" dirty="0" smtClean="0"/>
              <a:t> in </a:t>
            </a:r>
            <a:r>
              <a:rPr lang="fr-BE" b="1" dirty="0" smtClean="0"/>
              <a:t>11 </a:t>
            </a:r>
            <a:r>
              <a:rPr lang="fr-BE" b="1" dirty="0" err="1" smtClean="0"/>
              <a:t>categories</a:t>
            </a:r>
            <a:r>
              <a:rPr lang="fr-BE" dirty="0" smtClean="0"/>
              <a:t>  </a:t>
            </a:r>
            <a:endParaRPr lang="fr-BE" dirty="0" smtClean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dirty="0" smtClean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 smtClean="0"/>
              <a:t>Our </a:t>
            </a:r>
            <a:r>
              <a:rPr lang="en-GB" dirty="0"/>
              <a:t>results point to the need to </a:t>
            </a:r>
            <a:r>
              <a:rPr lang="en-GB" b="1" dirty="0"/>
              <a:t>completely revisit the emission inventories</a:t>
            </a:r>
            <a:r>
              <a:rPr lang="en-GB" dirty="0"/>
              <a:t> for anthropogenic NH</a:t>
            </a:r>
            <a:r>
              <a:rPr lang="en-GB" baseline="-25000" dirty="0"/>
              <a:t>3</a:t>
            </a:r>
            <a:r>
              <a:rPr lang="en-GB" dirty="0"/>
              <a:t> sources and indicate that </a:t>
            </a:r>
            <a:r>
              <a:rPr lang="en-GB" b="1" dirty="0"/>
              <a:t>satellite measurements will be crucial</a:t>
            </a:r>
            <a:r>
              <a:rPr lang="en-GB" dirty="0"/>
              <a:t> in doing </a:t>
            </a:r>
            <a:r>
              <a:rPr lang="en-GB" dirty="0" smtClean="0"/>
              <a:t>so</a:t>
            </a:r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dirty="0"/>
          </a:p>
          <a:p>
            <a:pPr marL="252000" indent="-2160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dirty="0" smtClean="0"/>
              <a:t>IASI can be used to </a:t>
            </a:r>
            <a:r>
              <a:rPr lang="en-GB" b="1" dirty="0" smtClean="0"/>
              <a:t>monitor </a:t>
            </a:r>
            <a:r>
              <a:rPr lang="en-GB" b="1" dirty="0"/>
              <a:t>discontinuation of anthropogenic activities</a:t>
            </a:r>
            <a:r>
              <a:rPr lang="en-GB" dirty="0"/>
              <a:t> (opening/closure of factories) at the </a:t>
            </a:r>
            <a:r>
              <a:rPr lang="en-GB" b="1" dirty="0"/>
              <a:t>point source scale</a:t>
            </a:r>
            <a:r>
              <a:rPr lang="en-GB" dirty="0"/>
              <a:t> and to analyse </a:t>
            </a:r>
            <a:r>
              <a:rPr lang="en-GB" b="1" dirty="0"/>
              <a:t>atmospheric ammonia trends</a:t>
            </a:r>
            <a:r>
              <a:rPr lang="en-GB" dirty="0"/>
              <a:t> from a local to a </a:t>
            </a:r>
            <a:r>
              <a:rPr lang="en-GB" b="1" dirty="0"/>
              <a:t>global </a:t>
            </a:r>
            <a:r>
              <a:rPr lang="en-GB" b="1" dirty="0" smtClean="0"/>
              <a:t>scale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021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3275856" y="2589018"/>
            <a:ext cx="2160458" cy="233812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556450" y="1304421"/>
            <a:ext cx="3533191" cy="549938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1650" y="836712"/>
            <a:ext cx="578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Near-real time </a:t>
            </a:r>
            <a:r>
              <a:rPr lang="fr-FR" dirty="0" err="1" smtClean="0">
                <a:solidFill>
                  <a:prstClr val="black"/>
                </a:solidFill>
              </a:rPr>
              <a:t>processing</a:t>
            </a:r>
            <a:r>
              <a:rPr lang="fr-FR" dirty="0" smtClean="0">
                <a:solidFill>
                  <a:prstClr val="black"/>
                </a:solidFill>
              </a:rPr>
              <a:t> of IASI radiances at ULB/LATMOS 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52848" y="3524413"/>
            <a:ext cx="1606473" cy="821574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 smtClean="0">
                <a:solidFill>
                  <a:prstClr val="white"/>
                </a:solidFill>
              </a:rPr>
              <a:t>H</a:t>
            </a:r>
            <a:r>
              <a:rPr lang="fr-FR" sz="1400" dirty="0" err="1" smtClean="0">
                <a:solidFill>
                  <a:prstClr val="white"/>
                </a:solidFill>
              </a:rPr>
              <a:t>yperspectral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b="1" dirty="0">
                <a:solidFill>
                  <a:prstClr val="white"/>
                </a:solidFill>
              </a:rPr>
              <a:t>R</a:t>
            </a:r>
            <a:r>
              <a:rPr lang="fr-FR" sz="1400" dirty="0">
                <a:solidFill>
                  <a:prstClr val="white"/>
                </a:solidFill>
              </a:rPr>
              <a:t>ange </a:t>
            </a:r>
            <a:r>
              <a:rPr lang="fr-FR" sz="1400" b="1" dirty="0">
                <a:solidFill>
                  <a:prstClr val="white"/>
                </a:solidFill>
              </a:rPr>
              <a:t>I</a:t>
            </a:r>
            <a:r>
              <a:rPr lang="fr-FR" sz="1400" dirty="0">
                <a:solidFill>
                  <a:prstClr val="white"/>
                </a:solidFill>
              </a:rPr>
              <a:t>ndex </a:t>
            </a:r>
            <a:r>
              <a:rPr lang="fr-FR" sz="1400" dirty="0" smtClean="0">
                <a:solidFill>
                  <a:prstClr val="white"/>
                </a:solidFill>
              </a:rPr>
              <a:t>(HRI) </a:t>
            </a:r>
            <a:r>
              <a:rPr lang="fr-FR" sz="1400" dirty="0" err="1" smtClean="0">
                <a:solidFill>
                  <a:prstClr val="white"/>
                </a:solidFill>
              </a:rPr>
              <a:t>calculation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52848" y="4378315"/>
            <a:ext cx="1606473" cy="399536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prstClr val="white"/>
                </a:solidFill>
              </a:rPr>
              <a:t>Neural Network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19872" y="2571044"/>
            <a:ext cx="178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ANNI</a:t>
            </a:r>
          </a:p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A</a:t>
            </a:r>
            <a:r>
              <a:rPr lang="fr-FR" dirty="0" err="1" smtClean="0">
                <a:solidFill>
                  <a:prstClr val="white"/>
                </a:solidFill>
              </a:rPr>
              <a:t>rtificial</a:t>
            </a:r>
            <a:r>
              <a:rPr lang="fr-FR" dirty="0" smtClean="0">
                <a:solidFill>
                  <a:prstClr val="white"/>
                </a:solidFill>
              </a:rPr>
              <a:t> </a:t>
            </a:r>
            <a:r>
              <a:rPr lang="fr-FR" b="1" dirty="0" smtClean="0">
                <a:solidFill>
                  <a:prstClr val="white"/>
                </a:solidFill>
              </a:rPr>
              <a:t>N</a:t>
            </a:r>
            <a:r>
              <a:rPr lang="fr-FR" dirty="0" smtClean="0">
                <a:solidFill>
                  <a:prstClr val="white"/>
                </a:solidFill>
              </a:rPr>
              <a:t>eural </a:t>
            </a:r>
            <a:r>
              <a:rPr lang="fr-FR" b="1" dirty="0" smtClean="0">
                <a:solidFill>
                  <a:prstClr val="white"/>
                </a:solidFill>
              </a:rPr>
              <a:t>N</a:t>
            </a:r>
            <a:r>
              <a:rPr lang="fr-FR" dirty="0" smtClean="0">
                <a:solidFill>
                  <a:prstClr val="white"/>
                </a:solidFill>
              </a:rPr>
              <a:t>etwork for </a:t>
            </a:r>
            <a:r>
              <a:rPr lang="fr-FR" b="1" dirty="0" smtClean="0">
                <a:solidFill>
                  <a:prstClr val="white"/>
                </a:solidFill>
              </a:rPr>
              <a:t>I</a:t>
            </a:r>
            <a:r>
              <a:rPr lang="fr-FR" dirty="0" smtClean="0">
                <a:solidFill>
                  <a:prstClr val="white"/>
                </a:solidFill>
              </a:rPr>
              <a:t>ASI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8879" y="2627498"/>
            <a:ext cx="2285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prstClr val="black"/>
                </a:solidFill>
              </a:rPr>
              <a:t>Artificial</a:t>
            </a:r>
            <a:r>
              <a:rPr lang="fr-FR" sz="1400" b="1" dirty="0">
                <a:solidFill>
                  <a:prstClr val="black"/>
                </a:solidFill>
              </a:rPr>
              <a:t> Neural Network </a:t>
            </a:r>
            <a:r>
              <a:rPr lang="fr-FR" sz="1400" dirty="0">
                <a:solidFill>
                  <a:prstClr val="black"/>
                </a:solidFill>
              </a:rPr>
              <a:t>– </a:t>
            </a:r>
            <a:r>
              <a:rPr lang="fr-FR" sz="1400" dirty="0" err="1">
                <a:solidFill>
                  <a:prstClr val="black"/>
                </a:solidFill>
              </a:rPr>
              <a:t>based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retrievals</a:t>
            </a:r>
            <a:endParaRPr lang="fr-BE" sz="14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60952" y="1302259"/>
            <a:ext cx="253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Level</a:t>
            </a:r>
            <a:r>
              <a:rPr lang="fr-FR" b="1" dirty="0" smtClean="0">
                <a:solidFill>
                  <a:prstClr val="white"/>
                </a:solidFill>
              </a:rPr>
              <a:t> 1C</a:t>
            </a:r>
            <a:r>
              <a:rPr lang="fr-FR" sz="1000" i="1" dirty="0" smtClean="0">
                <a:solidFill>
                  <a:prstClr val="white"/>
                </a:solidFill>
              </a:rPr>
              <a:t>	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87811" y="1569657"/>
            <a:ext cx="10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prstClr val="black"/>
                </a:solidFill>
              </a:rPr>
              <a:t>EumetCast</a:t>
            </a:r>
            <a:r>
              <a:rPr lang="fr-FR" sz="1200" b="1" dirty="0" smtClean="0">
                <a:solidFill>
                  <a:prstClr val="black"/>
                </a:solidFill>
              </a:rPr>
              <a:t> distribution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8611" y="1601353"/>
            <a:ext cx="2502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00" i="1" dirty="0" err="1">
                <a:solidFill>
                  <a:prstClr val="white"/>
                </a:solidFill>
              </a:rPr>
              <a:t>calibrated</a:t>
            </a:r>
            <a:r>
              <a:rPr lang="fr-FR" sz="1000" i="1" dirty="0">
                <a:solidFill>
                  <a:prstClr val="white"/>
                </a:solidFill>
              </a:rPr>
              <a:t>, </a:t>
            </a:r>
            <a:r>
              <a:rPr lang="fr-FR" sz="1000" i="1" dirty="0" err="1">
                <a:solidFill>
                  <a:prstClr val="white"/>
                </a:solidFill>
              </a:rPr>
              <a:t>apodized</a:t>
            </a:r>
            <a:r>
              <a:rPr lang="fr-FR" sz="1000" i="1" dirty="0">
                <a:solidFill>
                  <a:prstClr val="white"/>
                </a:solidFill>
              </a:rPr>
              <a:t>, </a:t>
            </a:r>
            <a:r>
              <a:rPr lang="fr-FR" sz="1000" i="1" dirty="0" err="1" smtClean="0">
                <a:solidFill>
                  <a:prstClr val="white"/>
                </a:solidFill>
              </a:rPr>
              <a:t>geo-localised</a:t>
            </a:r>
            <a:r>
              <a:rPr lang="fr-FR" sz="1000" i="1" dirty="0" smtClean="0">
                <a:solidFill>
                  <a:prstClr val="white"/>
                </a:solidFill>
              </a:rPr>
              <a:t> </a:t>
            </a:r>
            <a:r>
              <a:rPr lang="fr-FR" sz="1000" i="1" dirty="0">
                <a:solidFill>
                  <a:prstClr val="white"/>
                </a:solidFill>
              </a:rPr>
              <a:t>radiances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56106" y="1873852"/>
            <a:ext cx="3533191" cy="549938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prstClr val="white"/>
                </a:solidFill>
              </a:rPr>
              <a:t>Thermodynamic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b="1" dirty="0" err="1">
                <a:solidFill>
                  <a:prstClr val="white"/>
                </a:solidFill>
              </a:rPr>
              <a:t>Level</a:t>
            </a:r>
            <a:r>
              <a:rPr lang="fr-FR" b="1" dirty="0">
                <a:solidFill>
                  <a:prstClr val="white"/>
                </a:solidFill>
              </a:rPr>
              <a:t> </a:t>
            </a:r>
            <a:r>
              <a:rPr lang="fr-FR" b="1" dirty="0" smtClean="0">
                <a:solidFill>
                  <a:prstClr val="white"/>
                </a:solidFill>
              </a:rPr>
              <a:t>2</a:t>
            </a:r>
            <a:r>
              <a:rPr lang="fr-FR" sz="1200" dirty="0">
                <a:solidFill>
                  <a:prstClr val="white"/>
                </a:solidFill>
              </a:rPr>
              <a:t> </a:t>
            </a:r>
            <a:r>
              <a:rPr lang="fr-FR" sz="1100" dirty="0" err="1" smtClean="0">
                <a:solidFill>
                  <a:prstClr val="white"/>
                </a:solidFill>
              </a:rPr>
              <a:t>from</a:t>
            </a:r>
            <a:r>
              <a:rPr lang="fr-FR" sz="1100" dirty="0" smtClean="0">
                <a:solidFill>
                  <a:prstClr val="white"/>
                </a:solidFill>
              </a:rPr>
              <a:t> IASI PPF</a:t>
            </a:r>
            <a:r>
              <a:rPr lang="fr-FR" sz="1600" dirty="0" smtClean="0">
                <a:solidFill>
                  <a:prstClr val="white"/>
                </a:solidFill>
              </a:rPr>
              <a:t> </a:t>
            </a:r>
            <a:endParaRPr lang="fr-FR" dirty="0" smtClean="0">
              <a:solidFill>
                <a:prstClr val="white"/>
              </a:solidFill>
            </a:endParaRPr>
          </a:p>
          <a:p>
            <a:pPr algn="ctr"/>
            <a:r>
              <a:rPr lang="fr-FR" i="1" dirty="0" smtClean="0">
                <a:solidFill>
                  <a:prstClr val="white"/>
                </a:solidFill>
              </a:rPr>
              <a:t> </a:t>
            </a:r>
            <a:r>
              <a:rPr lang="fr-FR" dirty="0" smtClean="0">
                <a:solidFill>
                  <a:srgbClr val="4472C4">
                    <a:lumMod val="40000"/>
                    <a:lumOff val="60000"/>
                  </a:srgbClr>
                </a:solidFill>
              </a:rPr>
              <a:t>or </a:t>
            </a:r>
            <a:r>
              <a:rPr lang="fr-FR" b="1" dirty="0" smtClean="0">
                <a:solidFill>
                  <a:schemeClr val="bg1"/>
                </a:solidFill>
              </a:rPr>
              <a:t>ERA-</a:t>
            </a:r>
            <a:r>
              <a:rPr lang="fr-FR" b="1" dirty="0" err="1" smtClean="0">
                <a:solidFill>
                  <a:schemeClr val="bg1"/>
                </a:solidFill>
              </a:rPr>
              <a:t>Interim</a:t>
            </a:r>
            <a:r>
              <a:rPr lang="fr-FR" b="1" dirty="0" smtClean="0">
                <a:solidFill>
                  <a:schemeClr val="bg1"/>
                </a:solidFill>
              </a:rPr>
              <a:t> / ERA5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1100" dirty="0" err="1" smtClean="0">
                <a:solidFill>
                  <a:schemeClr val="bg1"/>
                </a:solidFill>
              </a:rPr>
              <a:t>re-analysis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275856" y="4998608"/>
            <a:ext cx="2160458" cy="1526736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white"/>
                </a:solidFill>
              </a:rPr>
              <a:t>Total </a:t>
            </a:r>
            <a:r>
              <a:rPr lang="fr-FR" sz="1600" b="1" dirty="0" err="1">
                <a:solidFill>
                  <a:prstClr val="white"/>
                </a:solidFill>
              </a:rPr>
              <a:t>columns</a:t>
            </a:r>
            <a:r>
              <a:rPr lang="fr-FR" sz="1600" b="1" dirty="0">
                <a:solidFill>
                  <a:prstClr val="white"/>
                </a:solidFill>
              </a:rPr>
              <a:t> </a:t>
            </a:r>
            <a:r>
              <a:rPr lang="fr-FR" sz="1400" b="1" dirty="0" smtClean="0">
                <a:solidFill>
                  <a:srgbClr val="FFC000"/>
                </a:solidFill>
              </a:rPr>
              <a:t>NH</a:t>
            </a:r>
            <a:r>
              <a:rPr lang="fr-FR" sz="1400" b="1" baseline="-25000" dirty="0" smtClean="0">
                <a:solidFill>
                  <a:srgbClr val="FFC000"/>
                </a:solidFill>
              </a:rPr>
              <a:t>3</a:t>
            </a:r>
            <a:r>
              <a:rPr lang="fr-FR" sz="1400" b="1" dirty="0" smtClean="0">
                <a:solidFill>
                  <a:srgbClr val="FFC000"/>
                </a:solidFill>
              </a:rPr>
              <a:t>, </a:t>
            </a:r>
            <a:r>
              <a:rPr lang="fr-FR" sz="1400" b="1" dirty="0" err="1" smtClean="0">
                <a:solidFill>
                  <a:srgbClr val="FFC000"/>
                </a:solidFill>
              </a:rPr>
              <a:t>VOCs</a:t>
            </a:r>
            <a:endParaRPr lang="fr-FR" sz="12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 smtClean="0">
                <a:solidFill>
                  <a:prstClr val="white"/>
                </a:solidFill>
              </a:rPr>
              <a:t>Aerosol</a:t>
            </a:r>
            <a:r>
              <a:rPr lang="fr-FR" sz="1600" b="1" dirty="0" smtClean="0">
                <a:solidFill>
                  <a:prstClr val="white"/>
                </a:solidFill>
              </a:rPr>
              <a:t> Optical </a:t>
            </a:r>
            <a:r>
              <a:rPr lang="fr-FR" sz="1600" b="1" dirty="0" err="1" smtClean="0">
                <a:solidFill>
                  <a:prstClr val="white"/>
                </a:solidFill>
              </a:rPr>
              <a:t>Depth</a:t>
            </a:r>
            <a:endParaRPr lang="fr-FR" sz="1600" b="1" dirty="0" smtClean="0">
              <a:solidFill>
                <a:prstClr val="white"/>
              </a:solidFill>
            </a:endParaRPr>
          </a:p>
          <a:p>
            <a:r>
              <a:rPr lang="fr-FR" sz="1050" b="1" dirty="0" smtClean="0">
                <a:solidFill>
                  <a:srgbClr val="002060"/>
                </a:solidFill>
              </a:rPr>
              <a:t>  </a:t>
            </a:r>
            <a:r>
              <a:rPr lang="fr-FR" sz="1200" b="1" dirty="0" smtClean="0">
                <a:solidFill>
                  <a:srgbClr val="002060"/>
                </a:solidFill>
              </a:rPr>
              <a:t>      </a:t>
            </a:r>
            <a:r>
              <a:rPr lang="fr-FR" sz="1400" b="1" dirty="0" err="1" smtClean="0">
                <a:solidFill>
                  <a:srgbClr val="FFC000"/>
                </a:solidFill>
              </a:rPr>
              <a:t>Dust</a:t>
            </a:r>
            <a:endParaRPr lang="fr-FR" sz="14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1100" i="1" dirty="0" err="1" smtClean="0">
                <a:solidFill>
                  <a:prstClr val="white"/>
                </a:solidFill>
              </a:rPr>
              <a:t>errors</a:t>
            </a:r>
            <a:r>
              <a:rPr lang="fr-FR" sz="1100" i="1" dirty="0" smtClean="0">
                <a:solidFill>
                  <a:prstClr val="white"/>
                </a:solidFill>
              </a:rPr>
              <a:t> (</a:t>
            </a:r>
            <a:r>
              <a:rPr lang="fr-FR" sz="1100" i="1" u="sng" dirty="0" smtClean="0">
                <a:solidFill>
                  <a:prstClr val="white"/>
                </a:solidFill>
              </a:rPr>
              <a:t>no</a:t>
            </a:r>
            <a:r>
              <a:rPr lang="fr-FR" sz="1100" i="1" dirty="0" smtClean="0">
                <a:solidFill>
                  <a:prstClr val="white"/>
                </a:solidFill>
              </a:rPr>
              <a:t> </a:t>
            </a:r>
            <a:r>
              <a:rPr lang="fr-FR" sz="1100" i="1" dirty="0" err="1" smtClean="0">
                <a:solidFill>
                  <a:prstClr val="white"/>
                </a:solidFill>
              </a:rPr>
              <a:t>averaging</a:t>
            </a:r>
            <a:r>
              <a:rPr lang="fr-FR" sz="1100" i="1" dirty="0" smtClean="0">
                <a:solidFill>
                  <a:prstClr val="white"/>
                </a:solidFill>
              </a:rPr>
              <a:t> </a:t>
            </a:r>
            <a:r>
              <a:rPr lang="fr-FR" sz="1100" i="1" dirty="0" err="1" smtClean="0">
                <a:solidFill>
                  <a:prstClr val="white"/>
                </a:solidFill>
              </a:rPr>
              <a:t>kernels</a:t>
            </a:r>
            <a:r>
              <a:rPr lang="fr-FR" sz="1100" i="1" dirty="0" smtClean="0">
                <a:solidFill>
                  <a:prstClr val="white"/>
                </a:solidFill>
              </a:rPr>
              <a:t>)</a:t>
            </a:r>
            <a:endParaRPr lang="fr-BE" sz="1100" i="1" dirty="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148181" y="3904008"/>
            <a:ext cx="234957" cy="571500"/>
          </a:xfrm>
          <a:custGeom>
            <a:avLst/>
            <a:gdLst>
              <a:gd name="connsiteX0" fmla="*/ 6350 w 234957"/>
              <a:gd name="connsiteY0" fmla="*/ 0 h 571500"/>
              <a:gd name="connsiteX1" fmla="*/ 234950 w 234957"/>
              <a:gd name="connsiteY1" fmla="*/ 387350 h 571500"/>
              <a:gd name="connsiteX2" fmla="*/ 0 w 234957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7" h="571500">
                <a:moveTo>
                  <a:pt x="6350" y="0"/>
                </a:moveTo>
                <a:cubicBezTo>
                  <a:pt x="121179" y="146050"/>
                  <a:pt x="236008" y="292100"/>
                  <a:pt x="234950" y="387350"/>
                </a:cubicBezTo>
                <a:cubicBezTo>
                  <a:pt x="233892" y="482600"/>
                  <a:pt x="116946" y="527050"/>
                  <a:pt x="0" y="571500"/>
                </a:cubicBez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144975" y="4677125"/>
            <a:ext cx="234957" cy="571500"/>
          </a:xfrm>
          <a:custGeom>
            <a:avLst/>
            <a:gdLst>
              <a:gd name="connsiteX0" fmla="*/ 6350 w 234957"/>
              <a:gd name="connsiteY0" fmla="*/ 0 h 571500"/>
              <a:gd name="connsiteX1" fmla="*/ 234950 w 234957"/>
              <a:gd name="connsiteY1" fmla="*/ 387350 h 571500"/>
              <a:gd name="connsiteX2" fmla="*/ 0 w 234957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7" h="571500">
                <a:moveTo>
                  <a:pt x="6350" y="0"/>
                </a:moveTo>
                <a:cubicBezTo>
                  <a:pt x="121179" y="146050"/>
                  <a:pt x="236008" y="292100"/>
                  <a:pt x="234950" y="387350"/>
                </a:cubicBezTo>
                <a:cubicBezTo>
                  <a:pt x="233892" y="482600"/>
                  <a:pt x="116946" y="527050"/>
                  <a:pt x="0" y="571500"/>
                </a:cubicBez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5121" y="3561462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1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81233" y="4424318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2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-416" y="413763"/>
            <a:ext cx="46444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 dirty="0" smtClean="0">
                <a:cs typeface="Arial" panose="020B0604020202020204" pitchFamily="34" charset="0"/>
              </a:rPr>
              <a:t>Artificial </a:t>
            </a:r>
            <a:r>
              <a:rPr lang="en-US" sz="2000" b="1" u="sng" dirty="0">
                <a:cs typeface="Arial" panose="020B0604020202020204" pitchFamily="34" charset="0"/>
              </a:rPr>
              <a:t>Neural Network for </a:t>
            </a:r>
            <a:r>
              <a:rPr lang="en-US" sz="2000" b="1" u="sng" dirty="0" smtClean="0">
                <a:cs typeface="Arial" panose="020B0604020202020204" pitchFamily="34" charset="0"/>
              </a:rPr>
              <a:t>IASI - ANNI</a:t>
            </a:r>
            <a:endParaRPr lang="en-US" sz="2000" b="1" u="sng" dirty="0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06055" y="6304002"/>
            <a:ext cx="1837946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dirty="0"/>
              <a:t>Whitburn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2016</a:t>
            </a:r>
            <a:endParaRPr lang="fr-BE" dirty="0"/>
          </a:p>
          <a:p>
            <a:r>
              <a:rPr lang="fr-BE" dirty="0"/>
              <a:t>Van Damme et al., </a:t>
            </a:r>
            <a:r>
              <a:rPr lang="fr-BE" dirty="0" smtClean="0"/>
              <a:t>AMT 2017</a:t>
            </a:r>
            <a:endParaRPr lang="fr-BE" dirty="0"/>
          </a:p>
          <a:p>
            <a:r>
              <a:rPr lang="fr-BE" dirty="0"/>
              <a:t>Franco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47" name="Group 46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49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50" name="Picture 49" descr="LATMOS_600x21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8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IASI-NH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retrieval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2340330" y="1397700"/>
            <a:ext cx="114972" cy="7200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311302" y="2305358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50510" y="2157325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prstClr val="black"/>
                </a:solidFill>
              </a:rPr>
              <a:t>ECMWF</a:t>
            </a:r>
            <a:endParaRPr lang="fr-B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4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6128161"/>
            <a:ext cx="1126245" cy="559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5" y="790521"/>
            <a:ext cx="3269429" cy="34470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304" y="6028164"/>
            <a:ext cx="1511367" cy="7906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6062844"/>
            <a:ext cx="871107" cy="7292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" y="6079688"/>
            <a:ext cx="792027" cy="780107"/>
          </a:xfrm>
          <a:prstGeom prst="rect">
            <a:avLst/>
          </a:prstGeom>
        </p:spPr>
      </p:pic>
      <p:pic>
        <p:nvPicPr>
          <p:cNvPr id="25" name="Picture 24" descr="LATMOS_600x2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008" y="6173889"/>
            <a:ext cx="1342131" cy="49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943135"/>
            <a:ext cx="1055470" cy="9297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6061398"/>
            <a:ext cx="941084" cy="7050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/>
          <p:cNvSpPr txBox="1"/>
          <p:nvPr/>
        </p:nvSpPr>
        <p:spPr>
          <a:xfrm>
            <a:off x="78435" y="4040376"/>
            <a:ext cx="32012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 b="1" i="1" dirty="0">
                <a:solidFill>
                  <a:schemeClr val="bg1">
                    <a:lumMod val="50000"/>
                  </a:schemeClr>
                </a:solidFill>
              </a:rPr>
              <a:t>IASI-NH</a:t>
            </a:r>
            <a:r>
              <a:rPr lang="fr-BE" sz="1050" b="1" i="1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fr-BE" sz="105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050" b="1" i="1" dirty="0" smtClean="0">
                <a:solidFill>
                  <a:schemeClr val="bg1">
                    <a:lumMod val="50000"/>
                  </a:schemeClr>
                </a:solidFill>
              </a:rPr>
              <a:t>point source </a:t>
            </a:r>
            <a:r>
              <a:rPr lang="fr-BE" sz="1050" b="1" i="1" dirty="0" err="1" smtClean="0">
                <a:solidFill>
                  <a:schemeClr val="bg1">
                    <a:lumMod val="50000"/>
                  </a:schemeClr>
                </a:solidFill>
              </a:rPr>
              <a:t>emissions</a:t>
            </a:r>
            <a:endParaRPr lang="fr-BE" sz="105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468560" y="479539"/>
            <a:ext cx="4546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rgbClr val="183456"/>
                </a:solidFill>
              </a:rPr>
              <a:t>Thank you for your attention!</a:t>
            </a:r>
            <a:endParaRPr lang="en-GB" sz="2200" b="1" dirty="0">
              <a:solidFill>
                <a:srgbClr val="18345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886" y="4783504"/>
            <a:ext cx="873433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BE" sz="1600" b="1" dirty="0" smtClean="0"/>
              <a:t>IASI-NH</a:t>
            </a:r>
            <a:r>
              <a:rPr lang="fr-BE" sz="1600" b="1" baseline="-25000" dirty="0" smtClean="0"/>
              <a:t>3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datasets</a:t>
            </a:r>
            <a:r>
              <a:rPr lang="fr-BE" sz="1600" b="1" dirty="0" smtClean="0"/>
              <a:t> (</a:t>
            </a:r>
            <a:r>
              <a:rPr lang="fr-BE" sz="1600" b="1" dirty="0" err="1" smtClean="0"/>
              <a:t>near</a:t>
            </a:r>
            <a:r>
              <a:rPr lang="fr-BE" sz="1600" b="1" dirty="0" smtClean="0"/>
              <a:t>-real time and </a:t>
            </a:r>
            <a:r>
              <a:rPr lang="fr-BE" sz="1600" b="1" dirty="0" err="1" smtClean="0"/>
              <a:t>reanalysed</a:t>
            </a:r>
            <a:r>
              <a:rPr lang="fr-BE" sz="1600" b="1" dirty="0" smtClean="0"/>
              <a:t> </a:t>
            </a:r>
            <a:r>
              <a:rPr lang="fr-BE" sz="1600" b="1" dirty="0" err="1" smtClean="0"/>
              <a:t>products</a:t>
            </a:r>
            <a:r>
              <a:rPr lang="fr-BE" sz="1600" b="1" dirty="0" smtClean="0"/>
              <a:t>) </a:t>
            </a:r>
            <a:r>
              <a:rPr lang="fr-BE" sz="1600" b="1" dirty="0" err="1" smtClean="0"/>
              <a:t>available</a:t>
            </a:r>
            <a:r>
              <a:rPr lang="fr-BE" sz="1600" b="1" dirty="0" smtClean="0"/>
              <a:t> at : </a:t>
            </a:r>
            <a:r>
              <a:rPr lang="en-GB" sz="1600" b="1" u="sng" dirty="0">
                <a:solidFill>
                  <a:srgbClr val="183456"/>
                </a:solidFill>
                <a:hlinkClick r:id="rId10"/>
              </a:rPr>
              <a:t>http://</a:t>
            </a:r>
            <a:r>
              <a:rPr lang="en-GB" sz="1600" b="1" u="sng" dirty="0" smtClean="0">
                <a:solidFill>
                  <a:srgbClr val="183456"/>
                </a:solidFill>
                <a:hlinkClick r:id="rId10"/>
              </a:rPr>
              <a:t>iasi.aeris-data.fr/NH3</a:t>
            </a:r>
            <a:endParaRPr lang="en-GB" sz="1600" b="1" u="sng" dirty="0" smtClean="0">
              <a:solidFill>
                <a:srgbClr val="183456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GB" sz="1600" b="1" dirty="0" smtClean="0"/>
              <a:t>Global NH</a:t>
            </a:r>
            <a:r>
              <a:rPr lang="en-GB" sz="1600" b="1" baseline="-25000" dirty="0" smtClean="0"/>
              <a:t>3</a:t>
            </a:r>
            <a:r>
              <a:rPr lang="en-GB" sz="1600" b="1" dirty="0" smtClean="0"/>
              <a:t> point source map available at </a:t>
            </a:r>
            <a:r>
              <a:rPr lang="en-GB" sz="1600" b="1" dirty="0"/>
              <a:t>: </a:t>
            </a:r>
            <a:r>
              <a:rPr lang="en-GB" sz="1600" b="1" dirty="0">
                <a:hlinkClick r:id="rId11"/>
              </a:rPr>
              <a:t>https://</a:t>
            </a:r>
            <a:r>
              <a:rPr lang="en-GB" sz="1600" b="1" dirty="0" smtClean="0">
                <a:hlinkClick r:id="rId11"/>
              </a:rPr>
              <a:t>www2.ulb.ac.be/cpm/NH3-IASI.html</a:t>
            </a:r>
            <a:endParaRPr lang="en-GB" sz="1600" b="1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-36512" y="-17401"/>
            <a:ext cx="9180512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10" y="6229402"/>
            <a:ext cx="807402" cy="5119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6933" y="1434042"/>
            <a:ext cx="5767068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fr-BE" sz="1400" b="1" u="sng" dirty="0" err="1" smtClean="0">
                <a:solidFill>
                  <a:schemeClr val="tx1"/>
                </a:solidFill>
              </a:rPr>
              <a:t>References</a:t>
            </a:r>
            <a:r>
              <a:rPr lang="fr-BE" sz="1400" b="1" u="sng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fr-BE" sz="1400" dirty="0" smtClean="0">
                <a:solidFill>
                  <a:schemeClr val="tx1"/>
                </a:solidFill>
              </a:rPr>
              <a:t>Clerbaux et al., ACP 2009 </a:t>
            </a:r>
            <a:r>
              <a:rPr lang="en-GB" sz="1400" dirty="0">
                <a:hlinkClick r:id="rId13"/>
              </a:rPr>
              <a:t>https://</a:t>
            </a:r>
            <a:r>
              <a:rPr lang="en-GB" sz="1400" dirty="0" smtClean="0">
                <a:hlinkClick r:id="rId13"/>
              </a:rPr>
              <a:t>doi.org/10.5194/acp-9-6041-2009</a:t>
            </a:r>
            <a:endParaRPr lang="en-GB" sz="1400" dirty="0" smtClean="0"/>
          </a:p>
          <a:p>
            <a:pPr lvl="0" algn="l"/>
            <a:r>
              <a:rPr lang="fr-BE" sz="1400" dirty="0">
                <a:solidFill>
                  <a:schemeClr val="tx1"/>
                </a:solidFill>
              </a:rPr>
              <a:t>Whitburn et al., JGR-</a:t>
            </a:r>
            <a:r>
              <a:rPr lang="fr-BE" sz="1400" dirty="0" err="1">
                <a:solidFill>
                  <a:schemeClr val="tx1"/>
                </a:solidFill>
              </a:rPr>
              <a:t>Atm</a:t>
            </a:r>
            <a:r>
              <a:rPr lang="fr-BE" sz="1400" dirty="0">
                <a:solidFill>
                  <a:schemeClr val="tx1"/>
                </a:solidFill>
              </a:rPr>
              <a:t> </a:t>
            </a:r>
            <a:r>
              <a:rPr lang="fr-BE" sz="1400" dirty="0" smtClean="0">
                <a:solidFill>
                  <a:schemeClr val="tx1"/>
                </a:solidFill>
              </a:rPr>
              <a:t>2016 </a:t>
            </a:r>
            <a:r>
              <a:rPr lang="en-GB" sz="1400" dirty="0">
                <a:hlinkClick r:id="rId14"/>
              </a:rPr>
              <a:t>https://</a:t>
            </a:r>
            <a:r>
              <a:rPr lang="en-GB" sz="1400" dirty="0" smtClean="0">
                <a:hlinkClick r:id="rId14"/>
              </a:rPr>
              <a:t>doi.org/10.1002/2016JD024828</a:t>
            </a:r>
            <a:endParaRPr lang="en-GB" sz="1400" dirty="0" smtClean="0"/>
          </a:p>
          <a:p>
            <a:pPr lvl="0" algn="l"/>
            <a:r>
              <a:rPr lang="fr-BE" sz="1400" dirty="0" smtClean="0">
                <a:solidFill>
                  <a:schemeClr val="tx1"/>
                </a:solidFill>
              </a:rPr>
              <a:t>Van </a:t>
            </a:r>
            <a:r>
              <a:rPr lang="fr-BE" sz="1400" dirty="0">
                <a:solidFill>
                  <a:schemeClr val="tx1"/>
                </a:solidFill>
              </a:rPr>
              <a:t>Damme et al., AMT </a:t>
            </a:r>
            <a:r>
              <a:rPr lang="fr-BE" sz="1400" dirty="0" smtClean="0">
                <a:solidFill>
                  <a:schemeClr val="tx1"/>
                </a:solidFill>
              </a:rPr>
              <a:t>2017 </a:t>
            </a:r>
            <a:r>
              <a:rPr lang="en-GB" sz="1400" dirty="0">
                <a:hlinkClick r:id="rId15"/>
              </a:rPr>
              <a:t>https://</a:t>
            </a:r>
            <a:r>
              <a:rPr lang="en-GB" sz="1400" dirty="0" smtClean="0">
                <a:hlinkClick r:id="rId15"/>
              </a:rPr>
              <a:t>doi.org/10.5194/amt-10-4905-2017</a:t>
            </a:r>
            <a:endParaRPr lang="en-GB" sz="1400" dirty="0" smtClean="0"/>
          </a:p>
          <a:p>
            <a:pPr lvl="0" algn="l"/>
            <a:r>
              <a:rPr lang="fr-BE" sz="1400" dirty="0" smtClean="0">
                <a:solidFill>
                  <a:schemeClr val="tx1"/>
                </a:solidFill>
              </a:rPr>
              <a:t>Franco </a:t>
            </a:r>
            <a:r>
              <a:rPr lang="fr-BE" sz="1400" dirty="0">
                <a:solidFill>
                  <a:schemeClr val="tx1"/>
                </a:solidFill>
              </a:rPr>
              <a:t>et al., JGR-</a:t>
            </a:r>
            <a:r>
              <a:rPr lang="fr-BE" sz="1400" dirty="0" err="1">
                <a:solidFill>
                  <a:schemeClr val="tx1"/>
                </a:solidFill>
              </a:rPr>
              <a:t>Atm</a:t>
            </a:r>
            <a:r>
              <a:rPr lang="fr-BE" sz="1400" dirty="0">
                <a:solidFill>
                  <a:schemeClr val="tx1"/>
                </a:solidFill>
              </a:rPr>
              <a:t> 2018 </a:t>
            </a:r>
            <a:r>
              <a:rPr lang="fr-BE" sz="1400" dirty="0">
                <a:solidFill>
                  <a:schemeClr val="tx1"/>
                </a:solidFill>
                <a:hlinkClick r:id="rId16"/>
              </a:rPr>
              <a:t>https://</a:t>
            </a:r>
            <a:r>
              <a:rPr lang="fr-BE" sz="1400" dirty="0" smtClean="0">
                <a:solidFill>
                  <a:schemeClr val="tx1"/>
                </a:solidFill>
                <a:hlinkClick r:id="rId16"/>
              </a:rPr>
              <a:t>doi.org/10.1029/2018JD029633</a:t>
            </a:r>
            <a:endParaRPr lang="fr-BE" sz="1400" dirty="0" smtClean="0">
              <a:solidFill>
                <a:schemeClr val="tx1"/>
              </a:solidFill>
            </a:endParaRPr>
          </a:p>
          <a:p>
            <a:pPr marL="0" lvl="1"/>
            <a:r>
              <a:rPr lang="en-GB" sz="1400" dirty="0"/>
              <a:t>Van Damme et al., ACP 2014 </a:t>
            </a:r>
            <a:r>
              <a:rPr lang="en-GB" sz="1400" dirty="0">
                <a:hlinkClick r:id="rId17"/>
              </a:rPr>
              <a:t>https://</a:t>
            </a:r>
            <a:r>
              <a:rPr lang="en-GB" sz="1400" dirty="0" smtClean="0">
                <a:hlinkClick r:id="rId17"/>
              </a:rPr>
              <a:t>doi.org/10.5194/acp-14-2905-2014</a:t>
            </a:r>
            <a:endParaRPr lang="en-GB" sz="1400" dirty="0" smtClean="0"/>
          </a:p>
          <a:p>
            <a:pPr marL="0" lvl="1"/>
            <a:r>
              <a:rPr lang="en-GB" sz="1400" dirty="0" smtClean="0"/>
              <a:t>Van </a:t>
            </a:r>
            <a:r>
              <a:rPr lang="en-GB" sz="1400" dirty="0"/>
              <a:t>Damme et al., Nature 2018 </a:t>
            </a:r>
            <a:r>
              <a:rPr lang="en-GB" sz="1400" dirty="0">
                <a:hlinkClick r:id="rId18"/>
              </a:rPr>
              <a:t>https://</a:t>
            </a:r>
            <a:r>
              <a:rPr lang="en-GB" sz="1400" dirty="0" smtClean="0">
                <a:hlinkClick r:id="rId18"/>
              </a:rPr>
              <a:t>doi.org/10.1038/s41586-018-0747-1</a:t>
            </a:r>
            <a:endParaRPr lang="en-GB" sz="1400" dirty="0" smtClean="0"/>
          </a:p>
          <a:p>
            <a:pPr marL="0" lvl="1"/>
            <a:r>
              <a:rPr lang="en-GB" sz="1400" dirty="0" smtClean="0"/>
              <a:t>Sun </a:t>
            </a:r>
            <a:r>
              <a:rPr lang="en-GB" sz="1400" dirty="0"/>
              <a:t>et al., AMT 2018 </a:t>
            </a:r>
            <a:r>
              <a:rPr lang="en-GB" sz="1400" dirty="0">
                <a:hlinkClick r:id="rId19"/>
              </a:rPr>
              <a:t>https://</a:t>
            </a:r>
            <a:r>
              <a:rPr lang="en-GB" sz="1400" dirty="0" smtClean="0">
                <a:hlinkClick r:id="rId19"/>
              </a:rPr>
              <a:t>doi.org/10.5194/amt-11-6679-2018</a:t>
            </a:r>
            <a:endParaRPr lang="en-GB" sz="1400" dirty="0" smtClean="0"/>
          </a:p>
          <a:p>
            <a:pPr marL="0" lvl="1"/>
            <a:r>
              <a:rPr lang="en-GB" sz="1400" dirty="0"/>
              <a:t>Clarisse et al., Sci. Rep. </a:t>
            </a:r>
            <a:r>
              <a:rPr lang="en-GB" sz="1400" dirty="0" smtClean="0"/>
              <a:t>2019 </a:t>
            </a:r>
            <a:r>
              <a:rPr lang="en-GB" sz="1400" dirty="0">
                <a:hlinkClick r:id="rId20"/>
              </a:rPr>
              <a:t>https://doi.org/10.1038/s41598-019-39935-3</a:t>
            </a:r>
            <a:endParaRPr lang="en-GB" sz="1400" dirty="0" smtClean="0"/>
          </a:p>
          <a:p>
            <a:pPr marL="0" lvl="1"/>
            <a:r>
              <a:rPr lang="en-GB" sz="1400" dirty="0"/>
              <a:t>Clarisse et al., AMT 2019 </a:t>
            </a:r>
            <a:r>
              <a:rPr lang="en-GB" sz="1400" dirty="0">
                <a:hlinkClick r:id="rId21"/>
              </a:rPr>
              <a:t>https://</a:t>
            </a:r>
            <a:r>
              <a:rPr lang="en-GB" sz="1400" dirty="0" smtClean="0">
                <a:hlinkClick r:id="rId21"/>
              </a:rPr>
              <a:t>doi.org/10.5194/amt-12-5457-2019</a:t>
            </a:r>
            <a:endParaRPr lang="en-GB" sz="1400" dirty="0">
              <a:solidFill>
                <a:schemeClr val="tx1"/>
              </a:solidFill>
            </a:endParaRPr>
          </a:p>
          <a:p>
            <a:pPr algn="l"/>
            <a:endParaRPr lang="fr-B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2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0"/>
    </mc:Choice>
    <mc:Fallback xmlns="">
      <p:transition spd="slow" advTm="1139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55" y="978923"/>
            <a:ext cx="6001200" cy="3035665"/>
          </a:xfrm>
          <a:prstGeom prst="rect">
            <a:avLst/>
          </a:prstGeom>
        </p:spPr>
      </p:pic>
      <p:sp>
        <p:nvSpPr>
          <p:cNvPr id="5128" name="TextBox 12"/>
          <p:cNvSpPr txBox="1">
            <a:spLocks noChangeArrowheads="1"/>
          </p:cNvSpPr>
          <p:nvPr/>
        </p:nvSpPr>
        <p:spPr bwMode="auto">
          <a:xfrm>
            <a:off x="899591" y="456035"/>
            <a:ext cx="64807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b="1" dirty="0" smtClean="0">
                <a:solidFill>
                  <a:prstClr val="black"/>
                </a:solidFill>
              </a:rPr>
              <a:t>	Calculation of an Hyperspectral </a:t>
            </a:r>
            <a:r>
              <a:rPr lang="en-GB" sz="2000" b="1" dirty="0">
                <a:solidFill>
                  <a:prstClr val="black"/>
                </a:solidFill>
              </a:rPr>
              <a:t>Range </a:t>
            </a:r>
            <a:r>
              <a:rPr lang="en-GB" sz="2000" b="1" dirty="0" smtClean="0">
                <a:solidFill>
                  <a:prstClr val="black"/>
                </a:solidFill>
              </a:rPr>
              <a:t>Index (HRI)</a:t>
            </a:r>
            <a:endParaRPr lang="fr-BE" sz="20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7744" y="6498505"/>
            <a:ext cx="199109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GB" sz="1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(Van Damme </a:t>
            </a:r>
            <a:r>
              <a:rPr lang="en-GB" sz="11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et al.</a:t>
            </a:r>
            <a:r>
              <a:rPr lang="en-GB" sz="1100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GB" sz="11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ACP 2014)</a:t>
            </a:r>
            <a:endParaRPr lang="en-GB" sz="11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9"/>
              <p:cNvSpPr txBox="1">
                <a:spLocks noChangeArrowheads="1"/>
              </p:cNvSpPr>
              <p:nvPr/>
            </p:nvSpPr>
            <p:spPr bwMode="auto">
              <a:xfrm>
                <a:off x="6228184" y="3089845"/>
                <a:ext cx="2058316" cy="36933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fr-BE" b="1" dirty="0" smtClean="0">
                    <a:solidFill>
                      <a:prstClr val="black"/>
                    </a:solidFill>
                    <a:latin typeface="Century Gothic" pitchFamily="34" charset="0"/>
                  </a:rPr>
                  <a:t>HRI </a:t>
                </a:r>
                <a:r>
                  <a:rPr lang="fr-BE" b="1" dirty="0">
                    <a:solidFill>
                      <a:prstClr val="black"/>
                    </a:solidFill>
                    <a:latin typeface="Century Gothic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fr-BE" b="1">
                        <a:solidFill>
                          <a:prstClr val="black"/>
                        </a:solidFill>
                        <a:latin typeface="Cambria Math"/>
                      </a:rPr>
                      <m:t>𝐆</m:t>
                    </m:r>
                    <m:r>
                      <a:rPr lang="fr-BE" b="1" i="1">
                        <a:solidFill>
                          <a:prstClr val="black"/>
                        </a:solidFill>
                        <a:latin typeface="Cambria Math"/>
                      </a:rPr>
                      <m:t> ( </m:t>
                    </m:r>
                    <m:r>
                      <a:rPr lang="fr-BE" b="1" i="1">
                        <a:solidFill>
                          <a:prstClr val="black"/>
                        </a:solidFill>
                        <a:latin typeface="Cambria Math"/>
                      </a:rPr>
                      <m:t>𝒚</m:t>
                    </m:r>
                    <m:r>
                      <a:rPr lang="fr-BE" b="1" i="1">
                        <a:solidFill>
                          <a:prstClr val="black"/>
                        </a:solidFill>
                        <a:latin typeface="Cambria Math"/>
                      </a:rPr>
                      <m:t> − </m:t>
                    </m:r>
                    <m:acc>
                      <m:accPr>
                        <m:chr m:val="̅"/>
                        <m:ctrlPr>
                          <a:rPr lang="fr-BE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𝒚</m:t>
                        </m:r>
                      </m:e>
                    </m:acc>
                    <m:r>
                      <a:rPr lang="fr-BE" b="1" i="1">
                        <a:solidFill>
                          <a:prstClr val="black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GB" b="1" dirty="0">
                  <a:solidFill>
                    <a:prstClr val="black"/>
                  </a:solidFill>
                  <a:latin typeface="Century Gothic" pitchFamily="34" charset="0"/>
                </a:endParaRPr>
              </a:p>
            </p:txBody>
          </p:sp>
        </mc:Choice>
        <mc:Fallback xmlns="">
          <p:sp>
            <p:nvSpPr>
              <p:cNvPr id="17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184" y="3089845"/>
                <a:ext cx="2058316" cy="369332"/>
              </a:xfrm>
              <a:prstGeom prst="rect">
                <a:avLst/>
              </a:prstGeom>
              <a:blipFill>
                <a:blip r:embed="rId4"/>
                <a:stretch>
                  <a:fillRect t="-10000" r="-6528" b="-26667"/>
                </a:stretch>
              </a:blipFill>
              <a:ln w="19050">
                <a:noFill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ight Arrow 18"/>
          <p:cNvSpPr/>
          <p:nvPr/>
        </p:nvSpPr>
        <p:spPr>
          <a:xfrm rot="10800000">
            <a:off x="5644256" y="2370715"/>
            <a:ext cx="252000" cy="1524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999982" y="2276872"/>
                <a:ext cx="3722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4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𝒚</m:t>
                      </m:r>
                      <m:r>
                        <a:rPr lang="en-GB" sz="1400" b="1" i="1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nl-NL" sz="14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82" y="2276872"/>
                <a:ext cx="372218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3" descr="G:\Martin\redactionfig\bigfont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855" y="4070002"/>
            <a:ext cx="4176000" cy="27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72200" y="2308790"/>
            <a:ext cx="1872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prstClr val="black"/>
                </a:solidFill>
              </a:rPr>
              <a:t>m</a:t>
            </a:r>
            <a:r>
              <a:rPr lang="en-GB" sz="1200" b="1" dirty="0" smtClean="0">
                <a:solidFill>
                  <a:prstClr val="black"/>
                </a:solidFill>
              </a:rPr>
              <a:t>easured spectra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3" name="Right Arrow 18"/>
          <p:cNvSpPr/>
          <p:nvPr/>
        </p:nvSpPr>
        <p:spPr>
          <a:xfrm rot="5400000">
            <a:off x="7182319" y="2782649"/>
            <a:ext cx="468000" cy="72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04248" y="1188041"/>
            <a:ext cx="2309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prstClr val="black"/>
                </a:solidFill>
              </a:rPr>
              <a:t>quantity</a:t>
            </a:r>
            <a:r>
              <a:rPr lang="fr-BE" sz="1600" b="1" dirty="0" smtClean="0">
                <a:solidFill>
                  <a:prstClr val="black"/>
                </a:solidFill>
              </a:rPr>
              <a:t> </a:t>
            </a:r>
            <a:r>
              <a:rPr lang="fr-BE" sz="1600" b="1" dirty="0" err="1" smtClean="0">
                <a:solidFill>
                  <a:prstClr val="black"/>
                </a:solidFill>
              </a:rPr>
              <a:t>representative</a:t>
            </a:r>
            <a:r>
              <a:rPr lang="fr-BE" sz="1600" b="1" dirty="0" smtClean="0">
                <a:solidFill>
                  <a:prstClr val="black"/>
                </a:solidFill>
              </a:rPr>
              <a:t> of the NH</a:t>
            </a:r>
            <a:r>
              <a:rPr lang="fr-BE" sz="1600" b="1" baseline="-25000" dirty="0" smtClean="0">
                <a:solidFill>
                  <a:prstClr val="black"/>
                </a:solidFill>
              </a:rPr>
              <a:t>3</a:t>
            </a:r>
            <a:r>
              <a:rPr lang="fr-BE" sz="1600" b="1" dirty="0" smtClean="0">
                <a:solidFill>
                  <a:prstClr val="black"/>
                </a:solidFill>
              </a:rPr>
              <a:t> </a:t>
            </a:r>
            <a:r>
              <a:rPr lang="fr-BE" sz="1600" b="1" dirty="0" err="1" smtClean="0">
                <a:solidFill>
                  <a:prstClr val="black"/>
                </a:solidFill>
              </a:rPr>
              <a:t>abundance</a:t>
            </a:r>
            <a:endParaRPr lang="fr-BE" sz="1600" b="1" dirty="0">
              <a:solidFill>
                <a:prstClr val="black"/>
              </a:solidFill>
            </a:endParaRPr>
          </a:p>
        </p:txBody>
      </p:sp>
      <p:sp>
        <p:nvSpPr>
          <p:cNvPr id="37" name="Flèche en arc 36"/>
          <p:cNvSpPr/>
          <p:nvPr/>
        </p:nvSpPr>
        <p:spPr>
          <a:xfrm rot="18110340" flipH="1">
            <a:off x="6550959" y="343333"/>
            <a:ext cx="850488" cy="1274791"/>
          </a:xfrm>
          <a:prstGeom prst="circularArrow">
            <a:avLst>
              <a:gd name="adj1" fmla="val 1749"/>
              <a:gd name="adj2" fmla="val 1142319"/>
              <a:gd name="adj3" fmla="val 20558737"/>
              <a:gd name="adj4" fmla="val 17215785"/>
              <a:gd name="adj5" fmla="val 5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6171" y="1302668"/>
            <a:ext cx="3380400" cy="24840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ight Arrow 19"/>
          <p:cNvSpPr/>
          <p:nvPr/>
        </p:nvSpPr>
        <p:spPr>
          <a:xfrm rot="10800000" flipH="1">
            <a:off x="899592" y="4333805"/>
            <a:ext cx="252000" cy="1524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109728" y="4149080"/>
            <a:ext cx="1100336" cy="562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fr-BE" sz="1400" b="1" dirty="0" smtClean="0">
                <a:solidFill>
                  <a:prstClr val="black"/>
                </a:solidFill>
              </a:rPr>
              <a:t>NH</a:t>
            </a:r>
            <a:r>
              <a:rPr lang="fr-BE" sz="1400" b="1" baseline="-25000" dirty="0" smtClean="0">
                <a:solidFill>
                  <a:prstClr val="black"/>
                </a:solidFill>
              </a:rPr>
              <a:t>3</a:t>
            </a:r>
            <a:r>
              <a:rPr lang="fr-BE" sz="1400" b="1" dirty="0" smtClean="0">
                <a:solidFill>
                  <a:prstClr val="black"/>
                </a:solidFill>
              </a:rPr>
              <a:t> </a:t>
            </a:r>
            <a:r>
              <a:rPr lang="el-GR" sz="1400" b="1" dirty="0" smtClean="0">
                <a:solidFill>
                  <a:prstClr val="black"/>
                </a:solidFill>
              </a:rPr>
              <a:t>ν</a:t>
            </a:r>
            <a:r>
              <a:rPr lang="en-GB" sz="1400" b="1" baseline="-25000" dirty="0" smtClean="0">
                <a:solidFill>
                  <a:prstClr val="black"/>
                </a:solidFill>
              </a:rPr>
              <a:t>2</a:t>
            </a:r>
            <a:r>
              <a:rPr lang="en-GB" sz="1400" b="1" dirty="0" smtClean="0">
                <a:solidFill>
                  <a:prstClr val="black"/>
                </a:solidFill>
              </a:rPr>
              <a:t> </a:t>
            </a:r>
            <a:r>
              <a:rPr lang="en-GB" sz="1400" b="1" dirty="0">
                <a:solidFill>
                  <a:prstClr val="black"/>
                </a:solidFill>
              </a:rPr>
              <a:t>vibrational band</a:t>
            </a:r>
            <a:endParaRPr lang="nl-NL" sz="1400" b="1" dirty="0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51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52" name="Picture 51" descr="LATMOS_600x217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0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IASI-NH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retrieval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403648" y="507347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1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962421" y="3129393"/>
            <a:ext cx="216000" cy="324000"/>
          </a:xfrm>
          <a:prstGeom prst="roundRect">
            <a:avLst/>
          </a:prstGeom>
          <a:solidFill>
            <a:srgbClr val="1504F2">
              <a:alpha val="20000"/>
            </a:srgbClr>
          </a:solidFill>
          <a:ln>
            <a:solidFill>
              <a:srgbClr val="150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12360" y="3126835"/>
            <a:ext cx="216024" cy="324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08303" y="6150114"/>
            <a:ext cx="183794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dirty="0" smtClean="0"/>
              <a:t>Van Damme et al., ACP 2014</a:t>
            </a:r>
          </a:p>
          <a:p>
            <a:r>
              <a:rPr lang="fr-BE" dirty="0" smtClean="0"/>
              <a:t>Whitburn </a:t>
            </a:r>
            <a:r>
              <a:rPr lang="fr-BE" dirty="0"/>
              <a:t>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2016</a:t>
            </a:r>
            <a:endParaRPr lang="fr-BE" dirty="0"/>
          </a:p>
          <a:p>
            <a:r>
              <a:rPr lang="fr-BE" dirty="0"/>
              <a:t>Van Damme et al., </a:t>
            </a:r>
            <a:r>
              <a:rPr lang="fr-BE" dirty="0" smtClean="0"/>
              <a:t>AMT 017</a:t>
            </a:r>
            <a:endParaRPr lang="fr-BE" dirty="0"/>
          </a:p>
          <a:p>
            <a:r>
              <a:rPr lang="fr-BE" dirty="0"/>
              <a:t>Franco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8015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3275856" y="2589018"/>
            <a:ext cx="2160458" cy="233812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solidFill>
                <a:prstClr val="white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556450" y="1304421"/>
            <a:ext cx="3533191" cy="549938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1650" y="836712"/>
            <a:ext cx="578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Near-real time </a:t>
            </a:r>
            <a:r>
              <a:rPr lang="fr-FR" dirty="0" err="1" smtClean="0">
                <a:solidFill>
                  <a:prstClr val="black"/>
                </a:solidFill>
              </a:rPr>
              <a:t>processing</a:t>
            </a:r>
            <a:r>
              <a:rPr lang="fr-FR" dirty="0" smtClean="0">
                <a:solidFill>
                  <a:prstClr val="black"/>
                </a:solidFill>
              </a:rPr>
              <a:t> of IASI radiances at ULB/LATMOS 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52848" y="3524413"/>
            <a:ext cx="1606473" cy="821574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err="1" smtClean="0">
                <a:solidFill>
                  <a:prstClr val="white"/>
                </a:solidFill>
              </a:rPr>
              <a:t>H</a:t>
            </a:r>
            <a:r>
              <a:rPr lang="fr-FR" sz="1400" dirty="0" err="1" smtClean="0">
                <a:solidFill>
                  <a:prstClr val="white"/>
                </a:solidFill>
              </a:rPr>
              <a:t>yperspectral</a:t>
            </a:r>
            <a:r>
              <a:rPr lang="fr-FR" sz="1400" dirty="0" smtClean="0">
                <a:solidFill>
                  <a:prstClr val="white"/>
                </a:solidFill>
              </a:rPr>
              <a:t> </a:t>
            </a:r>
            <a:r>
              <a:rPr lang="fr-FR" sz="1400" b="1" dirty="0">
                <a:solidFill>
                  <a:prstClr val="white"/>
                </a:solidFill>
              </a:rPr>
              <a:t>R</a:t>
            </a:r>
            <a:r>
              <a:rPr lang="fr-FR" sz="1400" dirty="0">
                <a:solidFill>
                  <a:prstClr val="white"/>
                </a:solidFill>
              </a:rPr>
              <a:t>ange </a:t>
            </a:r>
            <a:r>
              <a:rPr lang="fr-FR" sz="1400" b="1" dirty="0">
                <a:solidFill>
                  <a:prstClr val="white"/>
                </a:solidFill>
              </a:rPr>
              <a:t>I</a:t>
            </a:r>
            <a:r>
              <a:rPr lang="fr-FR" sz="1400" dirty="0">
                <a:solidFill>
                  <a:prstClr val="white"/>
                </a:solidFill>
              </a:rPr>
              <a:t>ndex </a:t>
            </a:r>
            <a:r>
              <a:rPr lang="fr-FR" sz="1400" dirty="0" smtClean="0">
                <a:solidFill>
                  <a:prstClr val="white"/>
                </a:solidFill>
              </a:rPr>
              <a:t>(HRI) </a:t>
            </a:r>
            <a:r>
              <a:rPr lang="fr-FR" sz="1400" dirty="0" err="1" smtClean="0">
                <a:solidFill>
                  <a:prstClr val="white"/>
                </a:solidFill>
              </a:rPr>
              <a:t>calculation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52848" y="4378315"/>
            <a:ext cx="1606473" cy="399536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prstClr val="white"/>
                </a:solidFill>
              </a:rPr>
              <a:t>Neural Network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19872" y="2571044"/>
            <a:ext cx="1780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ED7D31">
                    <a:lumMod val="20000"/>
                    <a:lumOff val="80000"/>
                  </a:srgbClr>
                </a:solidFill>
              </a:rPr>
              <a:t>ANNI</a:t>
            </a:r>
          </a:p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A</a:t>
            </a:r>
            <a:r>
              <a:rPr lang="fr-FR" dirty="0" err="1" smtClean="0">
                <a:solidFill>
                  <a:prstClr val="white"/>
                </a:solidFill>
              </a:rPr>
              <a:t>rtificial</a:t>
            </a:r>
            <a:r>
              <a:rPr lang="fr-FR" dirty="0" smtClean="0">
                <a:solidFill>
                  <a:prstClr val="white"/>
                </a:solidFill>
              </a:rPr>
              <a:t> </a:t>
            </a:r>
            <a:r>
              <a:rPr lang="fr-FR" b="1" dirty="0" smtClean="0">
                <a:solidFill>
                  <a:prstClr val="white"/>
                </a:solidFill>
              </a:rPr>
              <a:t>N</a:t>
            </a:r>
            <a:r>
              <a:rPr lang="fr-FR" dirty="0" smtClean="0">
                <a:solidFill>
                  <a:prstClr val="white"/>
                </a:solidFill>
              </a:rPr>
              <a:t>eural </a:t>
            </a:r>
            <a:r>
              <a:rPr lang="fr-FR" b="1" dirty="0" smtClean="0">
                <a:solidFill>
                  <a:prstClr val="white"/>
                </a:solidFill>
              </a:rPr>
              <a:t>N</a:t>
            </a:r>
            <a:r>
              <a:rPr lang="fr-FR" dirty="0" smtClean="0">
                <a:solidFill>
                  <a:prstClr val="white"/>
                </a:solidFill>
              </a:rPr>
              <a:t>etwork for </a:t>
            </a:r>
            <a:r>
              <a:rPr lang="fr-FR" b="1" dirty="0" smtClean="0">
                <a:solidFill>
                  <a:prstClr val="white"/>
                </a:solidFill>
              </a:rPr>
              <a:t>I</a:t>
            </a:r>
            <a:r>
              <a:rPr lang="fr-FR" dirty="0" smtClean="0">
                <a:solidFill>
                  <a:prstClr val="white"/>
                </a:solidFill>
              </a:rPr>
              <a:t>ASI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98879" y="2627498"/>
            <a:ext cx="2285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prstClr val="black"/>
                </a:solidFill>
              </a:rPr>
              <a:t>Artificial</a:t>
            </a:r>
            <a:r>
              <a:rPr lang="fr-FR" sz="1400" b="1" dirty="0">
                <a:solidFill>
                  <a:prstClr val="black"/>
                </a:solidFill>
              </a:rPr>
              <a:t> Neural Network </a:t>
            </a:r>
            <a:r>
              <a:rPr lang="fr-FR" sz="1400" dirty="0">
                <a:solidFill>
                  <a:prstClr val="black"/>
                </a:solidFill>
              </a:rPr>
              <a:t>– </a:t>
            </a:r>
            <a:r>
              <a:rPr lang="fr-FR" sz="1400" dirty="0" err="1">
                <a:solidFill>
                  <a:prstClr val="black"/>
                </a:solidFill>
              </a:rPr>
              <a:t>based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retrievals</a:t>
            </a:r>
            <a:endParaRPr lang="fr-BE" sz="1400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60952" y="1302259"/>
            <a:ext cx="253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prstClr val="white"/>
                </a:solidFill>
              </a:rPr>
              <a:t>Level</a:t>
            </a:r>
            <a:r>
              <a:rPr lang="fr-FR" b="1" dirty="0" smtClean="0">
                <a:solidFill>
                  <a:prstClr val="white"/>
                </a:solidFill>
              </a:rPr>
              <a:t> 1C</a:t>
            </a:r>
            <a:r>
              <a:rPr lang="fr-FR" sz="1000" i="1" dirty="0" smtClean="0">
                <a:solidFill>
                  <a:prstClr val="white"/>
                </a:solidFill>
              </a:rPr>
              <a:t>	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87811" y="1569657"/>
            <a:ext cx="101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prstClr val="black"/>
                </a:solidFill>
              </a:rPr>
              <a:t>EumetCast</a:t>
            </a:r>
            <a:r>
              <a:rPr lang="fr-FR" sz="1200" b="1" dirty="0" smtClean="0">
                <a:solidFill>
                  <a:prstClr val="black"/>
                </a:solidFill>
              </a:rPr>
              <a:t> distribution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8611" y="1601353"/>
            <a:ext cx="2502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00" i="1" dirty="0" err="1">
                <a:solidFill>
                  <a:prstClr val="white"/>
                </a:solidFill>
              </a:rPr>
              <a:t>calibrated</a:t>
            </a:r>
            <a:r>
              <a:rPr lang="fr-FR" sz="1000" i="1" dirty="0">
                <a:solidFill>
                  <a:prstClr val="white"/>
                </a:solidFill>
              </a:rPr>
              <a:t>, </a:t>
            </a:r>
            <a:r>
              <a:rPr lang="fr-FR" sz="1000" i="1" dirty="0" err="1">
                <a:solidFill>
                  <a:prstClr val="white"/>
                </a:solidFill>
              </a:rPr>
              <a:t>apodized</a:t>
            </a:r>
            <a:r>
              <a:rPr lang="fr-FR" sz="1000" i="1" dirty="0">
                <a:solidFill>
                  <a:prstClr val="white"/>
                </a:solidFill>
              </a:rPr>
              <a:t>, </a:t>
            </a:r>
            <a:r>
              <a:rPr lang="fr-FR" sz="1000" i="1" dirty="0" err="1" smtClean="0">
                <a:solidFill>
                  <a:prstClr val="white"/>
                </a:solidFill>
              </a:rPr>
              <a:t>geo-localised</a:t>
            </a:r>
            <a:r>
              <a:rPr lang="fr-FR" sz="1000" i="1" dirty="0" smtClean="0">
                <a:solidFill>
                  <a:prstClr val="white"/>
                </a:solidFill>
              </a:rPr>
              <a:t> </a:t>
            </a:r>
            <a:r>
              <a:rPr lang="fr-FR" sz="1000" i="1" dirty="0">
                <a:solidFill>
                  <a:prstClr val="white"/>
                </a:solidFill>
              </a:rPr>
              <a:t>radiances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56106" y="1873852"/>
            <a:ext cx="3533191" cy="549938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prstClr val="white"/>
                </a:solidFill>
              </a:rPr>
              <a:t>Thermodynamic</a:t>
            </a:r>
            <a:r>
              <a:rPr lang="fr-FR" dirty="0">
                <a:solidFill>
                  <a:prstClr val="white"/>
                </a:solidFill>
              </a:rPr>
              <a:t> </a:t>
            </a:r>
            <a:r>
              <a:rPr lang="fr-FR" b="1" dirty="0" err="1">
                <a:solidFill>
                  <a:prstClr val="white"/>
                </a:solidFill>
              </a:rPr>
              <a:t>Level</a:t>
            </a:r>
            <a:r>
              <a:rPr lang="fr-FR" b="1" dirty="0">
                <a:solidFill>
                  <a:prstClr val="white"/>
                </a:solidFill>
              </a:rPr>
              <a:t> </a:t>
            </a:r>
            <a:r>
              <a:rPr lang="fr-FR" b="1" dirty="0" smtClean="0">
                <a:solidFill>
                  <a:prstClr val="white"/>
                </a:solidFill>
              </a:rPr>
              <a:t>2</a:t>
            </a:r>
            <a:r>
              <a:rPr lang="fr-FR" sz="1200" dirty="0">
                <a:solidFill>
                  <a:prstClr val="white"/>
                </a:solidFill>
              </a:rPr>
              <a:t> </a:t>
            </a:r>
            <a:r>
              <a:rPr lang="fr-FR" sz="1100" dirty="0" err="1" smtClean="0">
                <a:solidFill>
                  <a:prstClr val="white"/>
                </a:solidFill>
              </a:rPr>
              <a:t>from</a:t>
            </a:r>
            <a:r>
              <a:rPr lang="fr-FR" sz="1100" dirty="0" smtClean="0">
                <a:solidFill>
                  <a:prstClr val="white"/>
                </a:solidFill>
              </a:rPr>
              <a:t> IASI PPF</a:t>
            </a:r>
            <a:r>
              <a:rPr lang="fr-FR" sz="1600" dirty="0" smtClean="0">
                <a:solidFill>
                  <a:prstClr val="white"/>
                </a:solidFill>
              </a:rPr>
              <a:t> </a:t>
            </a:r>
            <a:endParaRPr lang="fr-FR" dirty="0" smtClean="0">
              <a:solidFill>
                <a:prstClr val="white"/>
              </a:solidFill>
            </a:endParaRPr>
          </a:p>
          <a:p>
            <a:pPr algn="ctr"/>
            <a:r>
              <a:rPr lang="fr-FR" i="1" dirty="0" smtClean="0">
                <a:solidFill>
                  <a:prstClr val="white"/>
                </a:solidFill>
              </a:rPr>
              <a:t> </a:t>
            </a:r>
            <a:r>
              <a:rPr lang="fr-FR" dirty="0" smtClean="0">
                <a:solidFill>
                  <a:srgbClr val="4472C4">
                    <a:lumMod val="40000"/>
                    <a:lumOff val="60000"/>
                  </a:srgbClr>
                </a:solidFill>
              </a:rPr>
              <a:t>or </a:t>
            </a:r>
            <a:r>
              <a:rPr lang="fr-FR" b="1" dirty="0" smtClean="0">
                <a:solidFill>
                  <a:schemeClr val="bg1"/>
                </a:solidFill>
              </a:rPr>
              <a:t>ERA-</a:t>
            </a:r>
            <a:r>
              <a:rPr lang="fr-FR" b="1" dirty="0" err="1" smtClean="0">
                <a:solidFill>
                  <a:schemeClr val="bg1"/>
                </a:solidFill>
              </a:rPr>
              <a:t>Interim</a:t>
            </a:r>
            <a:r>
              <a:rPr lang="fr-FR" b="1" dirty="0" smtClean="0">
                <a:solidFill>
                  <a:schemeClr val="bg1"/>
                </a:solidFill>
              </a:rPr>
              <a:t> / ERA5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1100" dirty="0" err="1" smtClean="0">
                <a:solidFill>
                  <a:schemeClr val="bg1"/>
                </a:solidFill>
              </a:rPr>
              <a:t>re-analysis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275856" y="4998608"/>
            <a:ext cx="2160458" cy="1526736"/>
          </a:xfrm>
          <a:prstGeom prst="roundRect">
            <a:avLst/>
          </a:prstGeom>
          <a:solidFill>
            <a:srgbClr val="315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prstClr val="white"/>
                </a:solidFill>
              </a:rPr>
              <a:t>Total </a:t>
            </a:r>
            <a:r>
              <a:rPr lang="fr-FR" sz="1600" b="1" dirty="0" err="1">
                <a:solidFill>
                  <a:prstClr val="white"/>
                </a:solidFill>
              </a:rPr>
              <a:t>columns</a:t>
            </a:r>
            <a:r>
              <a:rPr lang="fr-FR" sz="1600" b="1" dirty="0">
                <a:solidFill>
                  <a:prstClr val="white"/>
                </a:solidFill>
              </a:rPr>
              <a:t> </a:t>
            </a:r>
            <a:r>
              <a:rPr lang="fr-FR" sz="1400" b="1" dirty="0" smtClean="0">
                <a:solidFill>
                  <a:srgbClr val="FFC000"/>
                </a:solidFill>
              </a:rPr>
              <a:t>NH</a:t>
            </a:r>
            <a:r>
              <a:rPr lang="fr-FR" sz="1400" b="1" baseline="-25000" dirty="0" smtClean="0">
                <a:solidFill>
                  <a:srgbClr val="FFC000"/>
                </a:solidFill>
              </a:rPr>
              <a:t>3</a:t>
            </a:r>
            <a:r>
              <a:rPr lang="fr-FR" sz="1400" b="1" dirty="0" smtClean="0">
                <a:solidFill>
                  <a:srgbClr val="FFC000"/>
                </a:solidFill>
              </a:rPr>
              <a:t>, </a:t>
            </a:r>
            <a:r>
              <a:rPr lang="fr-FR" sz="1400" b="1" dirty="0" err="1" smtClean="0">
                <a:solidFill>
                  <a:srgbClr val="FFC000"/>
                </a:solidFill>
              </a:rPr>
              <a:t>VOCs</a:t>
            </a:r>
            <a:endParaRPr lang="fr-FR" sz="12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 smtClean="0">
                <a:solidFill>
                  <a:prstClr val="white"/>
                </a:solidFill>
              </a:rPr>
              <a:t>Aerosol</a:t>
            </a:r>
            <a:r>
              <a:rPr lang="fr-FR" sz="1600" b="1" dirty="0" smtClean="0">
                <a:solidFill>
                  <a:prstClr val="white"/>
                </a:solidFill>
              </a:rPr>
              <a:t> Optical </a:t>
            </a:r>
            <a:r>
              <a:rPr lang="fr-FR" sz="1600" b="1" dirty="0" err="1" smtClean="0">
                <a:solidFill>
                  <a:prstClr val="white"/>
                </a:solidFill>
              </a:rPr>
              <a:t>Depth</a:t>
            </a:r>
            <a:endParaRPr lang="fr-FR" sz="1600" b="1" dirty="0" smtClean="0">
              <a:solidFill>
                <a:prstClr val="white"/>
              </a:solidFill>
            </a:endParaRPr>
          </a:p>
          <a:p>
            <a:r>
              <a:rPr lang="fr-FR" sz="1050" b="1" dirty="0" smtClean="0">
                <a:solidFill>
                  <a:srgbClr val="002060"/>
                </a:solidFill>
              </a:rPr>
              <a:t>  </a:t>
            </a:r>
            <a:r>
              <a:rPr lang="fr-FR" sz="1200" b="1" dirty="0" smtClean="0">
                <a:solidFill>
                  <a:srgbClr val="002060"/>
                </a:solidFill>
              </a:rPr>
              <a:t>      </a:t>
            </a:r>
            <a:r>
              <a:rPr lang="fr-FR" sz="1400" b="1" dirty="0" err="1" smtClean="0">
                <a:solidFill>
                  <a:srgbClr val="FFC000"/>
                </a:solidFill>
              </a:rPr>
              <a:t>Dust</a:t>
            </a:r>
            <a:endParaRPr lang="fr-FR" sz="1400" b="1" dirty="0" smtClean="0">
              <a:solidFill>
                <a:srgbClr val="FFC000"/>
              </a:solidFill>
            </a:endParaRPr>
          </a:p>
          <a:p>
            <a:pPr algn="ctr"/>
            <a:r>
              <a:rPr lang="fr-FR" sz="1100" i="1" dirty="0" err="1" smtClean="0">
                <a:solidFill>
                  <a:prstClr val="white"/>
                </a:solidFill>
              </a:rPr>
              <a:t>errors</a:t>
            </a:r>
            <a:r>
              <a:rPr lang="fr-FR" sz="1100" i="1" dirty="0" smtClean="0">
                <a:solidFill>
                  <a:prstClr val="white"/>
                </a:solidFill>
              </a:rPr>
              <a:t> (</a:t>
            </a:r>
            <a:r>
              <a:rPr lang="fr-FR" sz="1100" i="1" u="sng" dirty="0" smtClean="0">
                <a:solidFill>
                  <a:prstClr val="white"/>
                </a:solidFill>
              </a:rPr>
              <a:t>no</a:t>
            </a:r>
            <a:r>
              <a:rPr lang="fr-FR" sz="1100" i="1" dirty="0" smtClean="0">
                <a:solidFill>
                  <a:prstClr val="white"/>
                </a:solidFill>
              </a:rPr>
              <a:t> </a:t>
            </a:r>
            <a:r>
              <a:rPr lang="fr-FR" sz="1100" i="1" dirty="0" err="1" smtClean="0">
                <a:solidFill>
                  <a:prstClr val="white"/>
                </a:solidFill>
              </a:rPr>
              <a:t>averaging</a:t>
            </a:r>
            <a:r>
              <a:rPr lang="fr-FR" sz="1100" i="1" dirty="0" smtClean="0">
                <a:solidFill>
                  <a:prstClr val="white"/>
                </a:solidFill>
              </a:rPr>
              <a:t> </a:t>
            </a:r>
            <a:r>
              <a:rPr lang="fr-FR" sz="1100" i="1" dirty="0" err="1" smtClean="0">
                <a:solidFill>
                  <a:prstClr val="white"/>
                </a:solidFill>
              </a:rPr>
              <a:t>kernels</a:t>
            </a:r>
            <a:r>
              <a:rPr lang="fr-FR" sz="1100" i="1" dirty="0" smtClean="0">
                <a:solidFill>
                  <a:prstClr val="white"/>
                </a:solidFill>
              </a:rPr>
              <a:t>)</a:t>
            </a:r>
            <a:endParaRPr lang="fr-BE" sz="1100" i="1" dirty="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148181" y="3904008"/>
            <a:ext cx="234957" cy="571500"/>
          </a:xfrm>
          <a:custGeom>
            <a:avLst/>
            <a:gdLst>
              <a:gd name="connsiteX0" fmla="*/ 6350 w 234957"/>
              <a:gd name="connsiteY0" fmla="*/ 0 h 571500"/>
              <a:gd name="connsiteX1" fmla="*/ 234950 w 234957"/>
              <a:gd name="connsiteY1" fmla="*/ 387350 h 571500"/>
              <a:gd name="connsiteX2" fmla="*/ 0 w 234957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7" h="571500">
                <a:moveTo>
                  <a:pt x="6350" y="0"/>
                </a:moveTo>
                <a:cubicBezTo>
                  <a:pt x="121179" y="146050"/>
                  <a:pt x="236008" y="292100"/>
                  <a:pt x="234950" y="387350"/>
                </a:cubicBezTo>
                <a:cubicBezTo>
                  <a:pt x="233892" y="482600"/>
                  <a:pt x="116946" y="527050"/>
                  <a:pt x="0" y="571500"/>
                </a:cubicBez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144975" y="4677125"/>
            <a:ext cx="234957" cy="571500"/>
          </a:xfrm>
          <a:custGeom>
            <a:avLst/>
            <a:gdLst>
              <a:gd name="connsiteX0" fmla="*/ 6350 w 234957"/>
              <a:gd name="connsiteY0" fmla="*/ 0 h 571500"/>
              <a:gd name="connsiteX1" fmla="*/ 234950 w 234957"/>
              <a:gd name="connsiteY1" fmla="*/ 387350 h 571500"/>
              <a:gd name="connsiteX2" fmla="*/ 0 w 234957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7" h="571500">
                <a:moveTo>
                  <a:pt x="6350" y="0"/>
                </a:moveTo>
                <a:cubicBezTo>
                  <a:pt x="121179" y="146050"/>
                  <a:pt x="236008" y="292100"/>
                  <a:pt x="234950" y="387350"/>
                </a:cubicBezTo>
                <a:cubicBezTo>
                  <a:pt x="233892" y="482600"/>
                  <a:pt x="116946" y="527050"/>
                  <a:pt x="0" y="571500"/>
                </a:cubicBez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5121" y="3561462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1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381233" y="4424318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2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47" name="Group 46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49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  <p:pic>
            <p:nvPicPr>
              <p:cNvPr id="50" name="Picture 49" descr="LATMOS_600x217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8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IASI-NH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retrieval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2340330" y="1397700"/>
            <a:ext cx="114972" cy="7200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311302" y="2305358"/>
            <a:ext cx="144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50510" y="2157325"/>
            <a:ext cx="6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prstClr val="black"/>
                </a:solidFill>
              </a:rPr>
              <a:t>ECMWF</a:t>
            </a:r>
            <a:endParaRPr lang="fr-BE" sz="120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06055" y="6304002"/>
            <a:ext cx="1837946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dirty="0"/>
              <a:t>Whitburn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2016</a:t>
            </a:r>
            <a:endParaRPr lang="fr-BE" dirty="0"/>
          </a:p>
          <a:p>
            <a:r>
              <a:rPr lang="fr-BE" dirty="0"/>
              <a:t>Van Damme et al., </a:t>
            </a:r>
            <a:r>
              <a:rPr lang="fr-BE" dirty="0" smtClean="0"/>
              <a:t>AMT 2017</a:t>
            </a:r>
            <a:endParaRPr lang="fr-BE" dirty="0"/>
          </a:p>
          <a:p>
            <a:r>
              <a:rPr lang="fr-BE" dirty="0"/>
              <a:t>Franco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4122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312" y="1058718"/>
            <a:ext cx="5629443" cy="42754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5536" y="4350002"/>
            <a:ext cx="1512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500" b="1" i="1" kern="0" dirty="0" smtClean="0">
                <a:solidFill>
                  <a:srgbClr val="8064A2"/>
                </a:solidFill>
              </a:rPr>
              <a:t>Training sets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51520" y="2066157"/>
            <a:ext cx="1852792" cy="0"/>
          </a:xfrm>
          <a:prstGeom prst="straightConnector1">
            <a:avLst/>
          </a:prstGeom>
          <a:noFill/>
          <a:ln w="38100" cap="flat" cmpd="sng" algn="ctr">
            <a:solidFill>
              <a:srgbClr val="1F497D">
                <a:lumMod val="40000"/>
                <a:lumOff val="60000"/>
              </a:srgbClr>
            </a:solidFill>
            <a:prstDash val="sysDash"/>
            <a:headEnd type="none" w="med" len="med"/>
            <a:tailEnd type="arrow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>
            <a:off x="288032" y="4651667"/>
            <a:ext cx="1835696" cy="0"/>
          </a:xfrm>
          <a:prstGeom prst="straightConnector1">
            <a:avLst/>
          </a:prstGeom>
          <a:noFill/>
          <a:ln w="38100" cap="flat" cmpd="sng" algn="ctr">
            <a:solidFill>
              <a:srgbClr val="8064A2"/>
            </a:solidFill>
            <a:prstDash val="sysDash"/>
            <a:headEnd type="none" w="med" len="med"/>
            <a:tailEnd type="arrow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94970" y="1770601"/>
            <a:ext cx="15456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500" b="1" i="1" kern="0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HRI setup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" y="327110"/>
            <a:ext cx="3219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000" b="1" u="sng" kern="0" dirty="0" smtClean="0">
                <a:solidFill>
                  <a:prstClr val="black"/>
                </a:solidFill>
              </a:rPr>
              <a:t>Processing of IASI Level1C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085" y="797622"/>
            <a:ext cx="1828780" cy="1039336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 smtClean="0">
                <a:solidFill>
                  <a:prstClr val="white"/>
                </a:solidFill>
              </a:rPr>
              <a:t>H</a:t>
            </a:r>
            <a:r>
              <a:rPr lang="fr-FR" sz="1600" dirty="0" err="1" smtClean="0">
                <a:solidFill>
                  <a:prstClr val="white"/>
                </a:solidFill>
              </a:rPr>
              <a:t>yperspectral</a:t>
            </a:r>
            <a:r>
              <a:rPr lang="fr-FR" sz="1600" dirty="0" smtClean="0">
                <a:solidFill>
                  <a:prstClr val="white"/>
                </a:solidFill>
              </a:rPr>
              <a:t> </a:t>
            </a:r>
            <a:r>
              <a:rPr lang="fr-FR" sz="1600" b="1" dirty="0">
                <a:solidFill>
                  <a:prstClr val="white"/>
                </a:solidFill>
              </a:rPr>
              <a:t>R</a:t>
            </a:r>
            <a:r>
              <a:rPr lang="fr-FR" sz="1600" dirty="0">
                <a:solidFill>
                  <a:prstClr val="white"/>
                </a:solidFill>
              </a:rPr>
              <a:t>ange </a:t>
            </a:r>
            <a:r>
              <a:rPr lang="fr-FR" sz="1600" b="1" dirty="0">
                <a:solidFill>
                  <a:prstClr val="white"/>
                </a:solidFill>
              </a:rPr>
              <a:t>I</a:t>
            </a:r>
            <a:r>
              <a:rPr lang="fr-FR" sz="1600" dirty="0">
                <a:solidFill>
                  <a:prstClr val="white"/>
                </a:solidFill>
              </a:rPr>
              <a:t>ndex </a:t>
            </a:r>
            <a:r>
              <a:rPr lang="fr-FR" sz="1600" dirty="0" smtClean="0">
                <a:solidFill>
                  <a:prstClr val="white"/>
                </a:solidFill>
              </a:rPr>
              <a:t>(HRI) </a:t>
            </a:r>
            <a:r>
              <a:rPr lang="fr-FR" sz="1600" dirty="0" err="1" smtClean="0">
                <a:solidFill>
                  <a:prstClr val="white"/>
                </a:solidFill>
              </a:rPr>
              <a:t>calculation</a:t>
            </a:r>
            <a:endParaRPr lang="fr-BE" sz="1600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6668" y="3169877"/>
            <a:ext cx="1789197" cy="399534"/>
          </a:xfrm>
          <a:prstGeom prst="round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prstClr val="white"/>
                </a:solidFill>
              </a:rPr>
              <a:t>Neural network</a:t>
            </a:r>
            <a:endParaRPr lang="fr-BE" sz="1600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496" y="871067"/>
            <a:ext cx="337506" cy="332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1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332" y="3214651"/>
            <a:ext cx="330200" cy="29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2</a:t>
            </a:r>
            <a:endParaRPr lang="fr-BE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0891" y="921893"/>
            <a:ext cx="1651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dirty="0" smtClean="0">
                <a:solidFill>
                  <a:prstClr val="black"/>
                </a:solidFill>
              </a:rPr>
              <a:t>Single pixel </a:t>
            </a:r>
            <a:r>
              <a:rPr lang="fr-BE" sz="1400" i="1" dirty="0" err="1" smtClean="0">
                <a:solidFill>
                  <a:prstClr val="black"/>
                </a:solidFill>
              </a:rPr>
              <a:t>retrieval</a:t>
            </a:r>
            <a:endParaRPr lang="fr-BE" sz="1400" i="1" dirty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81995" y="3842574"/>
            <a:ext cx="1324521" cy="5074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prstClr val="white"/>
                </a:solidFill>
              </a:rPr>
              <a:t>Total </a:t>
            </a:r>
            <a:r>
              <a:rPr lang="fr-FR" sz="1400" b="1" dirty="0" err="1" smtClean="0">
                <a:solidFill>
                  <a:prstClr val="white"/>
                </a:solidFill>
              </a:rPr>
              <a:t>columns</a:t>
            </a:r>
            <a:endParaRPr lang="fr-FR" sz="1400" b="1" dirty="0" smtClean="0">
              <a:solidFill>
                <a:prstClr val="white"/>
              </a:solidFill>
            </a:endParaRPr>
          </a:p>
          <a:p>
            <a:pPr algn="ctr"/>
            <a:r>
              <a:rPr lang="fr-FR" sz="1400" dirty="0" smtClean="0">
                <a:solidFill>
                  <a:prstClr val="white"/>
                </a:solidFill>
              </a:rPr>
              <a:t>+ </a:t>
            </a:r>
            <a:r>
              <a:rPr lang="fr-FR" sz="1400" dirty="0" err="1" smtClean="0">
                <a:solidFill>
                  <a:prstClr val="white"/>
                </a:solidFill>
              </a:rPr>
              <a:t>errors</a:t>
            </a:r>
            <a:endParaRPr lang="fr-BE" sz="1400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5381" y="-22947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" y="-22307"/>
            <a:ext cx="1110737" cy="351524"/>
            <a:chOff x="6252588" y="5949282"/>
            <a:chExt cx="2742095" cy="867811"/>
          </a:xfrm>
        </p:grpSpPr>
        <p:grpSp>
          <p:nvGrpSpPr>
            <p:cNvPr id="35" name="Group 34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37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38" name="Picture 37" descr="LATMOS_600x217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4413852" y="-26804"/>
            <a:ext cx="4644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Network for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IASI - ANNI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:\Users\Administrator\AppData\Local\Microsoft\Windows\INetCache\Content.Word\HRI_NH3_20180924.am.pixels.pn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3933" y="1278856"/>
            <a:ext cx="1768062" cy="11957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472434" y="1932183"/>
            <a:ext cx="216024" cy="133974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483768" y="4830070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717800" y="4611268"/>
            <a:ext cx="387350" cy="419100"/>
          </a:xfrm>
          <a:custGeom>
            <a:avLst/>
            <a:gdLst>
              <a:gd name="connsiteX0" fmla="*/ 120650 w 387350"/>
              <a:gd name="connsiteY0" fmla="*/ 419100 h 419100"/>
              <a:gd name="connsiteX1" fmla="*/ 0 w 387350"/>
              <a:gd name="connsiteY1" fmla="*/ 273050 h 419100"/>
              <a:gd name="connsiteX2" fmla="*/ 76200 w 387350"/>
              <a:gd name="connsiteY2" fmla="*/ 95250 h 419100"/>
              <a:gd name="connsiteX3" fmla="*/ 368300 w 387350"/>
              <a:gd name="connsiteY3" fmla="*/ 0 h 419100"/>
              <a:gd name="connsiteX4" fmla="*/ 387350 w 387350"/>
              <a:gd name="connsiteY4" fmla="*/ 107950 h 419100"/>
              <a:gd name="connsiteX5" fmla="*/ 120650 w 387350"/>
              <a:gd name="connsiteY5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350" h="419100">
                <a:moveTo>
                  <a:pt x="120650" y="419100"/>
                </a:moveTo>
                <a:lnTo>
                  <a:pt x="0" y="273050"/>
                </a:lnTo>
                <a:lnTo>
                  <a:pt x="76200" y="95250"/>
                </a:lnTo>
                <a:lnTo>
                  <a:pt x="368300" y="0"/>
                </a:lnTo>
                <a:lnTo>
                  <a:pt x="387350" y="107950"/>
                </a:lnTo>
                <a:lnTo>
                  <a:pt x="120650" y="419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00192" y="4830070"/>
            <a:ext cx="720080" cy="379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020272" y="4411847"/>
            <a:ext cx="435872" cy="1059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7004397" y="5308726"/>
            <a:ext cx="46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287644" y="5495361"/>
            <a:ext cx="5524716" cy="764359"/>
            <a:chOff x="2489136" y="5927994"/>
            <a:chExt cx="5524716" cy="764359"/>
          </a:xfrm>
        </p:grpSpPr>
        <p:sp>
          <p:nvSpPr>
            <p:cNvPr id="43" name="TextBox 30"/>
            <p:cNvSpPr txBox="1">
              <a:spLocks noChangeArrowheads="1"/>
            </p:cNvSpPr>
            <p:nvPr/>
          </p:nvSpPr>
          <p:spPr bwMode="auto">
            <a:xfrm>
              <a:off x="2489136" y="6119895"/>
              <a:ext cx="2520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BE" sz="1600" b="1" dirty="0" smtClean="0"/>
                <a:t>2 </a:t>
              </a:r>
              <a:r>
                <a:rPr lang="fr-BE" sz="1600" b="1" dirty="0" err="1" smtClean="0"/>
                <a:t>datasets</a:t>
              </a:r>
              <a:endParaRPr lang="fr-BE" sz="1600" b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713810" y="6123111"/>
              <a:ext cx="576064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3711972" y="6340678"/>
              <a:ext cx="576064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4413852" y="5927994"/>
              <a:ext cx="3600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BE" sz="1600" b="1" dirty="0"/>
                <a:t>Near-real </a:t>
              </a:r>
              <a:r>
                <a:rPr lang="fr-BE" sz="1600" b="1" dirty="0" smtClean="0"/>
                <a:t>time: ANNI-NH</a:t>
              </a:r>
              <a:r>
                <a:rPr lang="fr-BE" sz="1600" b="1" baseline="-25000" dirty="0" smtClean="0"/>
                <a:t>3</a:t>
              </a:r>
              <a:r>
                <a:rPr lang="fr-BE" sz="1600" b="1" dirty="0" smtClean="0"/>
                <a:t>-v3</a:t>
              </a:r>
              <a:endParaRPr lang="fr-BE" sz="1600" b="1" dirty="0"/>
            </a:p>
          </p:txBody>
        </p:sp>
        <p:sp>
          <p:nvSpPr>
            <p:cNvPr id="47" name="TextBox 30"/>
            <p:cNvSpPr txBox="1">
              <a:spLocks noChangeArrowheads="1"/>
            </p:cNvSpPr>
            <p:nvPr/>
          </p:nvSpPr>
          <p:spPr bwMode="auto">
            <a:xfrm>
              <a:off x="4413852" y="6353799"/>
              <a:ext cx="349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BE" sz="1600" b="1" dirty="0" err="1" smtClean="0"/>
                <a:t>Reanalysed</a:t>
              </a:r>
              <a:r>
                <a:rPr lang="fr-BE" sz="1600" b="1" dirty="0" smtClean="0"/>
                <a:t>: ANNI-NH</a:t>
              </a:r>
              <a:r>
                <a:rPr lang="fr-BE" sz="1600" b="1" baseline="-25000" dirty="0" smtClean="0"/>
                <a:t>3</a:t>
              </a:r>
              <a:r>
                <a:rPr lang="fr-BE" sz="1600" b="1" dirty="0" smtClean="0"/>
                <a:t>-v3R-ERA5</a:t>
              </a:r>
              <a:endParaRPr lang="fr-BE" sz="1600" b="1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114822" y="5478142"/>
            <a:ext cx="5606283" cy="7992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306055" y="6304002"/>
            <a:ext cx="1837946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BE" dirty="0"/>
              <a:t>Whitburn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2016</a:t>
            </a:r>
            <a:endParaRPr lang="fr-BE" dirty="0"/>
          </a:p>
          <a:p>
            <a:r>
              <a:rPr lang="fr-BE" dirty="0"/>
              <a:t>Van Damme et al., </a:t>
            </a:r>
            <a:r>
              <a:rPr lang="fr-BE" dirty="0" smtClean="0"/>
              <a:t>AMT 2017</a:t>
            </a:r>
            <a:endParaRPr lang="fr-BE" dirty="0"/>
          </a:p>
          <a:p>
            <a:r>
              <a:rPr lang="fr-BE" dirty="0"/>
              <a:t>Franco et al., </a:t>
            </a:r>
            <a:r>
              <a:rPr lang="fr-BE" dirty="0" smtClean="0"/>
              <a:t>JGR-</a:t>
            </a:r>
            <a:r>
              <a:rPr lang="fr-BE" dirty="0" err="1" smtClean="0"/>
              <a:t>Atm</a:t>
            </a:r>
            <a:r>
              <a:rPr lang="fr-BE" dirty="0" smtClean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01420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0" y="332656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Spatial oversampling approach</a:t>
            </a:r>
            <a:endParaRPr kumimoji="0" lang="fr-BE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5774" y="787777"/>
            <a:ext cx="6336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1600" dirty="0" smtClean="0"/>
              <a:t>Exploits </a:t>
            </a:r>
            <a:r>
              <a:rPr lang="en-GB" sz="1600" dirty="0"/>
              <a:t>the fact that </a:t>
            </a:r>
            <a:r>
              <a:rPr lang="en-GB" sz="1600" dirty="0" smtClean="0"/>
              <a:t>the </a:t>
            </a:r>
            <a:r>
              <a:rPr lang="en-GB" sz="1600" b="1" dirty="0" smtClean="0">
                <a:solidFill>
                  <a:srgbClr val="FF0000"/>
                </a:solidFill>
              </a:rPr>
              <a:t>location</a:t>
            </a:r>
            <a:r>
              <a:rPr lang="en-GB" sz="1600" dirty="0"/>
              <a:t>, </a:t>
            </a:r>
            <a:r>
              <a:rPr lang="en-GB" sz="1600" b="1" dirty="0">
                <a:solidFill>
                  <a:srgbClr val="FF0000"/>
                </a:solidFill>
              </a:rPr>
              <a:t>shape</a:t>
            </a:r>
            <a:r>
              <a:rPr lang="en-GB" sz="1600" dirty="0"/>
              <a:t> and </a:t>
            </a:r>
            <a:r>
              <a:rPr lang="en-GB" sz="1600" b="1" dirty="0">
                <a:solidFill>
                  <a:srgbClr val="FF0000"/>
                </a:solidFill>
              </a:rPr>
              <a:t>orientation</a:t>
            </a:r>
            <a:r>
              <a:rPr lang="en-GB" sz="1600" dirty="0"/>
              <a:t> of the satellite </a:t>
            </a:r>
            <a:r>
              <a:rPr lang="en-GB" sz="1600" b="1" dirty="0">
                <a:solidFill>
                  <a:srgbClr val="FF0000"/>
                </a:solidFill>
              </a:rPr>
              <a:t>footprint</a:t>
            </a:r>
            <a:r>
              <a:rPr lang="en-GB" sz="1600" dirty="0"/>
              <a:t> on the ground </a:t>
            </a:r>
            <a:r>
              <a:rPr lang="en-GB" sz="1600" b="1" dirty="0">
                <a:solidFill>
                  <a:srgbClr val="FF0000"/>
                </a:solidFill>
              </a:rPr>
              <a:t>varies</a:t>
            </a:r>
            <a:r>
              <a:rPr lang="en-GB" sz="1600" dirty="0"/>
              <a:t> from one orbit to another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2934" y="1485317"/>
            <a:ext cx="6235700" cy="49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0926" y="1485316"/>
            <a:ext cx="5547303" cy="49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79947" y="1207427"/>
            <a:ext cx="904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mg/m²</a:t>
            </a:r>
            <a:endParaRPr lang="en-GB" sz="1100" dirty="0"/>
          </a:p>
        </p:txBody>
      </p:sp>
      <p:sp>
        <p:nvSpPr>
          <p:cNvPr id="20" name="Rectangle 19"/>
          <p:cNvSpPr/>
          <p:nvPr/>
        </p:nvSpPr>
        <p:spPr>
          <a:xfrm>
            <a:off x="755576" y="6265022"/>
            <a:ext cx="7096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400" b="1" dirty="0" smtClean="0"/>
              <a:t>IASI-NH</a:t>
            </a:r>
            <a:r>
              <a:rPr lang="fr-BE" sz="1400" b="1" baseline="-25000" dirty="0" smtClean="0"/>
              <a:t>3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superimposed</a:t>
            </a:r>
            <a:r>
              <a:rPr lang="fr-BE" sz="1400" b="1" dirty="0" smtClean="0"/>
              <a:t> on a MODIS</a:t>
            </a:r>
            <a:r>
              <a:rPr lang="fr-BE" sz="1400" b="1" dirty="0"/>
              <a:t> </a:t>
            </a:r>
            <a:r>
              <a:rPr lang="fr-BE" sz="1400" b="1" dirty="0" smtClean="0"/>
              <a:t>image</a:t>
            </a:r>
          </a:p>
          <a:p>
            <a:pPr algn="ctr"/>
            <a:r>
              <a:rPr lang="fr-BE" sz="1400" i="1" dirty="0" smtClean="0"/>
              <a:t>20100804 </a:t>
            </a:r>
            <a:r>
              <a:rPr lang="fr-BE" sz="1400" i="1" dirty="0" err="1"/>
              <a:t>morning</a:t>
            </a:r>
            <a:r>
              <a:rPr lang="fr-BE" sz="1400" i="1" dirty="0"/>
              <a:t> </a:t>
            </a:r>
            <a:r>
              <a:rPr lang="fr-BE" sz="1400" i="1" dirty="0" err="1" smtClean="0"/>
              <a:t>overpass</a:t>
            </a:r>
            <a:endParaRPr lang="en-GB" sz="1400" i="1" dirty="0"/>
          </a:p>
        </p:txBody>
      </p:sp>
      <p:sp>
        <p:nvSpPr>
          <p:cNvPr id="15" name="Rectangle 14"/>
          <p:cNvSpPr/>
          <p:nvPr/>
        </p:nvSpPr>
        <p:spPr>
          <a:xfrm>
            <a:off x="1145381" y="-27384"/>
            <a:ext cx="7998619" cy="350057"/>
          </a:xfrm>
          <a:prstGeom prst="rect">
            <a:avLst/>
          </a:prstGeom>
          <a:solidFill>
            <a:srgbClr val="183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" y="-26744"/>
            <a:ext cx="1110737" cy="351524"/>
            <a:chOff x="6252588" y="5949282"/>
            <a:chExt cx="2742095" cy="867811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 bwMode="auto">
            <a:xfrm>
              <a:off x="6252588" y="5949289"/>
              <a:ext cx="2742095" cy="867804"/>
              <a:chOff x="381" y="3935"/>
              <a:chExt cx="961" cy="304"/>
            </a:xfrm>
          </p:grpSpPr>
          <p:sp>
            <p:nvSpPr>
              <p:cNvPr id="21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381" y="3935"/>
                <a:ext cx="961" cy="3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4" name="Picture 23" descr="LATMOS_600x217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" y="3945"/>
                <a:ext cx="64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2" descr="https://www.ulb.ac.be/dre/com/docs/ulbnorm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888" y="5949282"/>
              <a:ext cx="866518" cy="86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459645" y="-27384"/>
            <a:ext cx="5613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satellite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datasets</a:t>
            </a:r>
            <a:endParaRPr kumimoji="0" lang="fr-FR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21607" y="6000296"/>
            <a:ext cx="24199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/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r"/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 ACP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</a:t>
            </a:r>
          </a:p>
          <a:p>
            <a:pPr lvl="1" algn="r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Damme et al</a:t>
            </a:r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., Nature 2018</a:t>
            </a:r>
          </a:p>
          <a:p>
            <a:pPr lvl="1" algn="r"/>
            <a:r>
              <a:rPr lang="en-GB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 et al., AMT 2018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8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8"/>
    </mc:Choice>
    <mc:Fallback xmlns="">
      <p:transition spd="slow" advTm="641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6|0.3|0.5|0.6|0.5|3.5|0.4|0.4|0.6|4.9|2.8|0.5|0.2|0.8|0.7|0.6|0.5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7|0.8|0.5|3.6|6.9|1.7|0.6|5|0.8|0.5|1.2|2.2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2304</Words>
  <Application>Microsoft Office PowerPoint</Application>
  <PresentationFormat>On-screen Show (4:3)</PresentationFormat>
  <Paragraphs>526</Paragraphs>
  <Slides>50</Slides>
  <Notes>18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Cambria Math</vt:lpstr>
      <vt:lpstr>Century Gothic</vt:lpstr>
      <vt:lpstr>Times New Roman</vt:lpstr>
      <vt:lpstr>Verdana</vt:lpstr>
      <vt:lpstr>Wingdings</vt:lpstr>
      <vt:lpstr>Office Theme</vt:lpstr>
      <vt:lpstr>Equation</vt:lpstr>
      <vt:lpstr>Satellite Monitoring of Ammonia:  From Point Sources to Long-Term Trends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2020-05-06T05:34:28Z</dcterms:created>
  <dcterms:modified xsi:type="dcterms:W3CDTF">2020-05-06T05:50:04Z</dcterms:modified>
</cp:coreProperties>
</file>