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60" r:id="rId3"/>
    <p:sldId id="276" r:id="rId4"/>
    <p:sldId id="264" r:id="rId5"/>
    <p:sldId id="265" r:id="rId6"/>
    <p:sldId id="267" r:id="rId7"/>
    <p:sldId id="268" r:id="rId8"/>
    <p:sldId id="271" r:id="rId9"/>
    <p:sldId id="272" r:id="rId10"/>
    <p:sldId id="277" r:id="rId11"/>
    <p:sldId id="274" r:id="rId12"/>
    <p:sldId id="275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7745A-73A8-4323-BC79-D1BDA6A17B45}" type="datetimeFigureOut">
              <a:rPr lang="pl-PL" smtClean="0"/>
              <a:t>01.05.2020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A0151-DA46-4214-B222-8D869399B5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52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08325" y="515938"/>
            <a:ext cx="3436938" cy="2578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0483" name="Symbol zastępczy numeru slajdu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4C3A80-8DB3-457E-9A3A-E107A320168D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20484" name="Symbol zastępczy daty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903FAA-D81B-43F7-ADC8-BFA31165E7D0}" type="datetime1">
              <a:rPr lang="pl-PL" altLang="pl-PL"/>
              <a:pPr/>
              <a:t>01.05.2020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7570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70F3D0-E69D-451F-BDC3-B90196F73581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354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0" y="4868863"/>
            <a:ext cx="9143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2282451" y="4868863"/>
            <a:ext cx="6861549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6"/>
            <a:ext cx="9144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         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3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3132138" y="1557339"/>
            <a:ext cx="5761037" cy="45720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1557338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250825" y="3109049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250825" y="4660760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38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0" pos="1814">
          <p15:clr>
            <a:srgbClr val="FBAE40"/>
          </p15:clr>
        </p15:guide>
        <p15:guide id="9" pos="1973">
          <p15:clr>
            <a:srgbClr val="FBAE40"/>
          </p15:clr>
        </p15:guide>
        <p15:guide id="10" orient="horz" pos="981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79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1574264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50825" y="3681413"/>
            <a:ext cx="8642350" cy="24479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3160207" y="1574263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6069590" y="1574264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0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3787">
          <p15:clr>
            <a:srgbClr val="FBAE40"/>
          </p15:clr>
        </p15:guide>
        <p15:guide id="10" orient="horz" pos="981">
          <p15:clr>
            <a:srgbClr val="FBAE40"/>
          </p15:clr>
        </p15:guide>
        <p15:guide id="11" orient="horz" pos="368">
          <p15:clr>
            <a:srgbClr val="FBAE40"/>
          </p15:clr>
        </p15:guide>
        <p15:guide id="0" pos="3946">
          <p15:clr>
            <a:srgbClr val="FBAE40"/>
          </p15:clr>
        </p15:guide>
        <p15:guide id="12" orient="horz" pos="231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50825" y="1557338"/>
            <a:ext cx="8642350" cy="262774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4324572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3160207" y="4324571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6069590" y="4324572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0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3787">
          <p15:clr>
            <a:srgbClr val="FBAE40"/>
          </p15:clr>
        </p15:guide>
        <p15:guide id="10" orient="horz" pos="981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pos="3946">
          <p15:clr>
            <a:srgbClr val="FBAE40"/>
          </p15:clr>
        </p15:guide>
        <p15:guide id="13" orient="horz" pos="23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179512" y="5410407"/>
            <a:ext cx="2790012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3140050" y="5410406"/>
            <a:ext cx="280959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6120172" y="5410406"/>
            <a:ext cx="2753852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0"/>
            <a:ext cx="9144000" cy="3497263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211960" y="6561348"/>
            <a:ext cx="4932040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3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54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6" y="238127"/>
            <a:ext cx="6373813" cy="8286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250826" y="1557340"/>
            <a:ext cx="4244975" cy="47513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1" y="1557338"/>
            <a:ext cx="4244975" cy="22987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1" y="4008440"/>
            <a:ext cx="4244975" cy="23002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54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0" y="4868863"/>
            <a:ext cx="9143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2282451" y="4868863"/>
            <a:ext cx="6861549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0"/>
            <a:ext cx="9144000" cy="3497263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3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0" y="5445125"/>
            <a:ext cx="9143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9144000" cy="4272348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250825" y="5445125"/>
            <a:ext cx="8642350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250825" y="238089"/>
            <a:ext cx="8642350" cy="82794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618972"/>
            <a:ext cx="4121949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250825" y="1557339"/>
            <a:ext cx="8642350" cy="367186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98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263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4898">
          <p15:clr>
            <a:srgbClr val="FBAE40"/>
          </p15:clr>
        </p15:guide>
        <p15:guide id="8" orient="horz" pos="40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0825" y="1557339"/>
            <a:ext cx="8642350" cy="45720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8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orient="horz" pos="3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252413" y="1557338"/>
            <a:ext cx="8640762" cy="4572000"/>
          </a:xfrm>
        </p:spPr>
        <p:txBody>
          <a:bodyPr/>
          <a:lstStyle/>
          <a:p>
            <a:r>
              <a:rPr lang="pl-PL" smtClean="0"/>
              <a:t>Kliknij ikonę, aby dodać wykres</a:t>
            </a:r>
            <a:endParaRPr lang="pl-PL"/>
          </a:p>
        </p:txBody>
      </p:sp>
      <p:cxnSp>
        <p:nvCxnSpPr>
          <p:cNvPr id="23" name="Łącznik prosty 22"/>
          <p:cNvCxnSpPr/>
          <p:nvPr/>
        </p:nvCxnSpPr>
        <p:spPr>
          <a:xfrm>
            <a:off x="0" y="1196975"/>
            <a:ext cx="82804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250825" y="1557339"/>
            <a:ext cx="8642350" cy="4572000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35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2880">
          <p15:clr>
            <a:srgbClr val="FBAE40"/>
          </p15:clr>
        </p15:guide>
        <p15:guide id="10" pos="2835">
          <p15:clr>
            <a:srgbClr val="FBAE40"/>
          </p15:clr>
        </p15:guide>
        <p15:guide id="11" pos="29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250825" y="1557339"/>
            <a:ext cx="8642350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37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1139">
          <p15:clr>
            <a:srgbClr val="FBAE40"/>
          </p15:clr>
        </p15:guide>
        <p15:guide id="5" orient="horz" pos="1366">
          <p15:clr>
            <a:srgbClr val="FBAE40"/>
          </p15:clr>
        </p15:guide>
        <p15:guide id="6" pos="5216">
          <p15:clr>
            <a:srgbClr val="FBAE40"/>
          </p15:clr>
        </p15:guide>
        <p15:guide id="7" orient="horz" pos="4042">
          <p15:clr>
            <a:srgbClr val="FBAE40"/>
          </p15:clr>
        </p15:guide>
        <p15:guide id="8" pos="2880">
          <p15:clr>
            <a:srgbClr val="FBAE40"/>
          </p15:clr>
        </p15:guide>
        <p15:guide id="9" pos="2835">
          <p15:clr>
            <a:srgbClr val="FBAE40"/>
          </p15:clr>
        </p15:guide>
        <p15:guide id="10" pos="2925">
          <p15:clr>
            <a:srgbClr val="FBAE40"/>
          </p15:clr>
        </p15:guide>
        <p15:guide id="11" orient="horz" pos="38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8642350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250825" y="238089"/>
            <a:ext cx="6373403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0" y="238089"/>
            <a:ext cx="143507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618972"/>
            <a:ext cx="4121949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  <p:sldLayoutId id="2147483689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">
          <p15:clr>
            <a:srgbClr val="F26B43"/>
          </p15:clr>
        </p15:guide>
        <p15:guide id="2" pos="5216">
          <p15:clr>
            <a:srgbClr val="F26B43"/>
          </p15:clr>
        </p15:guide>
        <p15:guide id="4" orient="horz" pos="981">
          <p15:clr>
            <a:srgbClr val="F26B43"/>
          </p15:clr>
        </p15:guide>
        <p15:guide id="6" pos="5602">
          <p15:clr>
            <a:srgbClr val="F26B43"/>
          </p15:clr>
        </p15:guide>
        <p15:guide id="7" orient="horz" pos="4110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orient="horz" pos="663">
          <p15:clr>
            <a:srgbClr val="F26B43"/>
          </p15:clr>
        </p15:guide>
        <p15:guide id="10" orient="horz" pos="142">
          <p15:clr>
            <a:srgbClr val="F26B43"/>
          </p15:clr>
        </p15:guide>
        <p15:guide id="11" pos="158">
          <p15:clr>
            <a:srgbClr val="F26B43"/>
          </p15:clr>
        </p15:guide>
        <p15:guide id="12" pos="3243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olnedni.pl/places/6507-kopalnia-zlota-w-zlotym-stoku" TargetMode="External"/><Relationship Id="rId13" Type="http://schemas.openxmlformats.org/officeDocument/2006/relationships/image" Target="../media/image1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12" Type="http://schemas.openxmlformats.org/officeDocument/2006/relationships/hyperlink" Target="http://www.google.pl/url?sa=i&amp;rct=j&amp;q=&amp;esrc=s&amp;source=images&amp;cd=&amp;ved=0ahUKEwiYxPuzupnUAhWE7xQKHYzhCgEQjRwIBw&amp;url=http://funkydiva.pl/miejsca/place/kopalnia-zlota-w-zlotym-stoku/&amp;psig=AFQjCNHayjuJ4_PIBcVOvaA3d3LVtGiHJQ&amp;ust=1496296742284066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openxmlformats.org/officeDocument/2006/relationships/hyperlink" Target="http://www.google.pl/url?sa=i&amp;rct=j&amp;q=&amp;esrc=s&amp;source=images&amp;cd=&amp;cad=rja&amp;uact=8&amp;ved=0ahUKEwjqqo-BvZnUAhVCSBQKHWGyCowQjRwIBw&amp;url=http://www.uireny.pl/s/en/59/kopalnia-zlota-zloty-stok&amp;psig=AFQjCNEBhBUpyVfqyjufQt2lEiXyvUbQfQ&amp;ust=1496297472322331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>
          <a:xfrm>
            <a:off x="0" y="4868865"/>
            <a:ext cx="9144001" cy="1189037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tabLst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effects of waterlogging on the solubility of arsenic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ecotoxicity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soil pore water in non-fertilized and fertilized soils in historical mining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sites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tabLst/>
            </a:pPr>
            <a:r>
              <a:rPr lang="pl-PL" alt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Szopka </a:t>
            </a:r>
            <a:r>
              <a:rPr lang="pl-PL" alt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K., Karczewska A., </a:t>
            </a:r>
            <a:r>
              <a:rPr lang="pl-PL" altLang="pl-PL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Dradrach</a:t>
            </a:r>
            <a:r>
              <a:rPr lang="pl-PL" alt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pl-PL" alt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pl-PL" alt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Gałka B.</a:t>
            </a:r>
            <a:r>
              <a:rPr lang="pl-PL" altLang="pl-P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00225" y="657227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413"/>
            <a:ext cx="3887788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 descr="20150423_1022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5" y="2544763"/>
            <a:ext cx="3671887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0" descr="20150418_114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90" y="2538413"/>
            <a:ext cx="1584325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0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464" y="238088"/>
            <a:ext cx="8458200" cy="1115223"/>
          </a:xfrm>
        </p:spPr>
        <p:txBody>
          <a:bodyPr>
            <a:normAutofit/>
          </a:bodyPr>
          <a:lstStyle/>
          <a:p>
            <a:r>
              <a:rPr lang="pl-PL" alt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(3) </a:t>
            </a:r>
            <a:br>
              <a:rPr lang="pl-PL" alt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concentrations in pore water effects resulted in a very high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ecotoxicity of pore water, caused lethal effects to bacteria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45" y="1557338"/>
            <a:ext cx="4193159" cy="246224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50" y="1557337"/>
            <a:ext cx="4211536" cy="24622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45" y="4230909"/>
            <a:ext cx="4193159" cy="246056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281" y="4223604"/>
            <a:ext cx="4142504" cy="24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ytuł 3"/>
          <p:cNvSpPr>
            <a:spLocks noGrp="1"/>
          </p:cNvSpPr>
          <p:nvPr>
            <p:ph type="title" idx="4294967295"/>
          </p:nvPr>
        </p:nvSpPr>
        <p:spPr>
          <a:xfrm>
            <a:off x="272955" y="238127"/>
            <a:ext cx="6100860" cy="82867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Conclusions 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272954" y="1557338"/>
            <a:ext cx="8625386" cy="305560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1100"/>
              </a:spcBef>
              <a:buFont typeface="Segoe UI" panose="020B0502040204020203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flooding resulted in a rapid release of As from soil solid phase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0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100"/>
              </a:spcBef>
              <a:buFont typeface="Segoe UI" panose="020B0502040204020203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amendment with manure was a factor that significantly enhanced </a:t>
            </a:r>
            <a:r>
              <a:rPr lang="pl-PL" sz="20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ecotoxicity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endParaRPr lang="pl-PL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100"/>
              </a:spcBef>
              <a:buFont typeface="Segoe UI" panose="020B0502040204020203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results provided by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Phytotox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despite the relatively poor precision, were highly correlated with the concentrations of As in soil pore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Microtox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bioassay, similar relationships were also recorded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100"/>
              </a:spcBef>
              <a:buFont typeface="Segoe UI" panose="020B0502040204020203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presence of </a:t>
            </a:r>
            <a:r>
              <a:rPr lang="pl-PL" sz="20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manure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 factor that increases the toxicity of pore water to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Allivibrio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fischeri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soils rich in As.</a:t>
            </a:r>
            <a:endParaRPr lang="pl-PL" altLang="pl-PL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1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59306" y="0"/>
            <a:ext cx="8884693" cy="135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research was funded by National Science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Poland; </a:t>
            </a:r>
            <a: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o.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2016/21/B/ST10/02221</a:t>
            </a:r>
            <a:endParaRPr lang="pl-PL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7" y="1592798"/>
            <a:ext cx="311467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67" y="1601538"/>
            <a:ext cx="3086100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 rot="20520000">
            <a:off x="3414715" y="5014913"/>
            <a:ext cx="2657475" cy="449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sz="2000" dirty="0"/>
              <a:t>Dziękuję !  </a:t>
            </a:r>
            <a:r>
              <a:rPr lang="pl-PL" altLang="pl-PL" sz="2000" dirty="0" err="1"/>
              <a:t>Thank</a:t>
            </a:r>
            <a:r>
              <a:rPr lang="pl-PL" altLang="pl-PL" sz="2000" dirty="0"/>
              <a:t> </a:t>
            </a:r>
            <a:r>
              <a:rPr lang="pl-PL" altLang="pl-PL" sz="2000" dirty="0" err="1"/>
              <a:t>you</a:t>
            </a:r>
            <a:r>
              <a:rPr lang="pl-PL" altLang="pl-PL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5755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ytuł 3"/>
          <p:cNvSpPr>
            <a:spLocks noGrp="1"/>
          </p:cNvSpPr>
          <p:nvPr>
            <p:ph type="title"/>
          </p:nvPr>
        </p:nvSpPr>
        <p:spPr>
          <a:xfrm>
            <a:off x="250827" y="-1"/>
            <a:ext cx="8533643" cy="1256021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High concentrations of As in soils occur in the areas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contemporary or historical mining and processing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arsenic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ores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the Sudetes </a:t>
            </a:r>
            <a:endParaRPr alt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679" name="Group 55"/>
          <p:cNvGrpSpPr>
            <a:grpSpLocks/>
          </p:cNvGrpSpPr>
          <p:nvPr/>
        </p:nvGrpSpPr>
        <p:grpSpPr bwMode="auto">
          <a:xfrm>
            <a:off x="150125" y="1460310"/>
            <a:ext cx="1616765" cy="5397690"/>
            <a:chOff x="4248" y="150"/>
            <a:chExt cx="1380" cy="3960"/>
          </a:xfrm>
        </p:grpSpPr>
        <p:graphicFrame>
          <p:nvGraphicFramePr>
            <p:cNvPr id="26628" name="Object 2"/>
            <p:cNvGraphicFramePr>
              <a:graphicFrameLocks noChangeAspect="1"/>
            </p:cNvGraphicFramePr>
            <p:nvPr/>
          </p:nvGraphicFramePr>
          <p:xfrm>
            <a:off x="4257" y="150"/>
            <a:ext cx="1371" cy="1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" name="Rysunek Microsoft Drawing" r:id="rId3" imgW="2855866" imgH="3924413" progId="MSDraw">
                    <p:embed/>
                  </p:oleObj>
                </mc:Choice>
                <mc:Fallback>
                  <p:oleObj name="Rysunek Microsoft Drawing" r:id="rId3" imgW="2855866" imgH="3924413" progId="MSDraw">
                    <p:embed/>
                    <p:pic>
                      <p:nvPicPr>
                        <p:cNvPr id="2662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7" y="150"/>
                          <a:ext cx="1371" cy="18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629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" y="2115"/>
              <a:ext cx="1354" cy="199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669" name="Picture 45" descr="Lutyńska kopalnia na starej pocztów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98" y="1729580"/>
            <a:ext cx="25241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1" name="Picture 47" descr="wptl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98" y="4174046"/>
            <a:ext cx="2524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83" name="AutoShape 59" descr="Znalezione obrazy dla zapytania złoty stok kopalnia złota"/>
          <p:cNvSpPr>
            <a:spLocks noChangeAspect="1" noChangeArrowheads="1"/>
          </p:cNvSpPr>
          <p:nvPr/>
        </p:nvSpPr>
        <p:spPr bwMode="auto">
          <a:xfrm>
            <a:off x="539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5900738" y="6524627"/>
            <a:ext cx="3243262" cy="333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26681" name="Picture 57" descr="Znalezione obrazy dla zapytania złoty stok kopalnia złot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5043488"/>
            <a:ext cx="2705100" cy="18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85" name="Picture 61" descr="Znalezione obrazy dla zapytania złoty stok kopalnia złota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505202"/>
            <a:ext cx="27051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5" name="Picture 51" descr="Znalezione obrazy dla zapytania złoty stok kopalnia złota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581150"/>
            <a:ext cx="2705100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12" y="1444751"/>
            <a:ext cx="5541268" cy="509928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0825" y="238088"/>
            <a:ext cx="8573135" cy="1078647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oil material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were collected from the tailings-affected floodplain of the Tująca river in Złoty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Stok, a historical As mining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(from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lowland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hay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meadow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dry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grassland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Błotnica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grassland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7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1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4" y="2102258"/>
            <a:ext cx="1497530" cy="2397849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ymbol zastępczy tekstu 8"/>
          <p:cNvSpPr>
            <a:spLocks noGrp="1"/>
          </p:cNvSpPr>
          <p:nvPr>
            <p:ph type="body" sz="half" idx="1"/>
          </p:nvPr>
        </p:nvSpPr>
        <p:spPr>
          <a:xfrm>
            <a:off x="250825" y="868680"/>
            <a:ext cx="4826000" cy="544004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Font typeface="Segoe UI" panose="020B0502040204020203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contamination with arsenic in historical mining sites is a matter of considerable environmental concern, as the concentrations of As in those soils are locally as high as thousands mg/kg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egoe UI" panose="020B0502040204020203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of soils, particularly those affected in the past by tailings that were released from impoundments, are located in floodplains and used as grasslands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egoe UI" panose="020B0502040204020203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lands are periodically flooded, and the frequency and duration of flooding will probably increase in the future with changing climatic conditions.</a:t>
            </a:r>
            <a:endParaRPr lang="pl-PL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10" y="137658"/>
            <a:ext cx="3516284" cy="190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47" y="4561092"/>
            <a:ext cx="36718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338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3"/>
          <p:cNvSpPr>
            <a:spLocks noGrp="1"/>
          </p:cNvSpPr>
          <p:nvPr>
            <p:ph type="title" idx="4294967295"/>
          </p:nvPr>
        </p:nvSpPr>
        <p:spPr>
          <a:xfrm>
            <a:off x="245660" y="1"/>
            <a:ext cx="8898340" cy="106680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aim of this study</a:t>
            </a:r>
            <a:endParaRPr altLang="pl-P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245660" y="1736727"/>
            <a:ext cx="8898340" cy="439261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55600" indent="-355600">
              <a:spcBef>
                <a:spcPts val="1000"/>
              </a:spcBef>
              <a:buFont typeface="Segoe UI" panose="020B0502040204020203" pitchFamily="34" charset="0"/>
              <a:buChar char="•"/>
              <a:tabLst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examine the pore water collected from As-rich soils in terms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concentrations and </a:t>
            </a:r>
            <a:r>
              <a:rPr lang="pl-PL" sz="24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totoxicity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determined in a standard </a:t>
            </a:r>
            <a:r>
              <a:rPr lang="pl-PL" sz="24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Microtox</a:t>
            </a:r>
            <a:r>
              <a:rPr lang="en-GB" sz="2400" baseline="30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®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Phytotoxkit</a:t>
            </a:r>
            <a:r>
              <a:rPr lang="en-GB" sz="2400" baseline="30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assay</a:t>
            </a:r>
            <a:endParaRPr lang="pl-PL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0"/>
              </a:spcBef>
              <a:tabLst/>
            </a:pPr>
            <a:endParaRPr lang="pl-PL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spcBef>
                <a:spcPts val="1000"/>
              </a:spcBef>
              <a:buFont typeface="Segoe UI" panose="020B0502040204020203" pitchFamily="34" charset="0"/>
              <a:buChar char="•"/>
              <a:tabLst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examin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effects of soil treatment with organic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24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manure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pl-PL" sz="24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mineral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fertilization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solubility and </a:t>
            </a:r>
            <a:r>
              <a:rPr lang="pl-PL" sz="24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totoxicity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altLang="pl-PL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4" descr="20150518_1157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>
            <a:fillRect/>
          </a:stretch>
        </p:blipFill>
        <p:spPr bwMode="auto">
          <a:xfrm>
            <a:off x="5680075" y="4798164"/>
            <a:ext cx="3257550" cy="177576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6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3"/>
          <p:cNvSpPr>
            <a:spLocks noGrp="1"/>
          </p:cNvSpPr>
          <p:nvPr>
            <p:ph type="title"/>
          </p:nvPr>
        </p:nvSpPr>
        <p:spPr>
          <a:xfrm>
            <a:off x="250826" y="1"/>
            <a:ext cx="8893174" cy="106680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Materials and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altLang="pl-P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half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Font typeface="Segoe UI" panose="020B0502040204020203" pitchFamily="34" charset="0"/>
              <a:buChar char="•"/>
            </a:pP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egoe UI" panose="020B0502040204020203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ntreated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(0) soil samples as well as those treated with </a:t>
            </a:r>
            <a:r>
              <a:rPr lang="pl-PL" sz="20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manure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pl-PL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mineral</a:t>
            </a:r>
            <a:r>
              <a:rPr lang="pl-PL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fertilization</a:t>
            </a:r>
            <a:r>
              <a:rPr lang="pl-PL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(F)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incubated for 90 days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various moisture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100% of maximum water capacity). </a:t>
            </a:r>
            <a:endParaRPr lang="pl-PL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egoe UI" panose="020B0502040204020203" pitchFamily="34" charset="0"/>
              <a:buChar char="•"/>
            </a:pPr>
            <a:endParaRPr lang="pl-PL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egoe UI" panose="020B0502040204020203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 water was collected 5 times, using the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MacroRhizon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suction samplers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altLang="pl-PL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12" name="Picture 12" descr="20170511_1043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38127"/>
            <a:ext cx="2298700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3" name="Picture 13" descr="20170511_1043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r="9486"/>
          <a:stretch>
            <a:fillRect/>
          </a:stretch>
        </p:blipFill>
        <p:spPr bwMode="auto">
          <a:xfrm>
            <a:off x="6843715" y="2181227"/>
            <a:ext cx="2300287" cy="4284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1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3"/>
          <p:cNvSpPr>
            <a:spLocks noGrp="1"/>
          </p:cNvSpPr>
          <p:nvPr>
            <p:ph type="title"/>
          </p:nvPr>
        </p:nvSpPr>
        <p:spPr>
          <a:xfrm>
            <a:off x="250827" y="0"/>
            <a:ext cx="8893173" cy="106603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Materials and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altLang="pl-P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250827" y="1066035"/>
            <a:ext cx="4716463" cy="506330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Font typeface="Segoe UI" panose="020B0502040204020203" pitchFamily="34" charset="0"/>
              <a:buChar char="•"/>
            </a:pP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Microtox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 toxicity test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 based on the inhibition of bioluminescence of the marine bacterium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Vibrio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fischeri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reclassified as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ibrio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fischeri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exposed to a toxic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egoe UI" panose="020B0502040204020203" pitchFamily="34" charset="0"/>
              <a:buChar char="•"/>
            </a:pPr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egoe UI" panose="020B0502040204020203" pitchFamily="34" charset="0"/>
              <a:buChar char="•"/>
            </a:pP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Phytotoxkit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assay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of chronic toxicity to plants based on inhibition of seeds germination and elongation of roots and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shoot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altLang="pl-PL" sz="20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seeds</a:t>
            </a:r>
            <a:r>
              <a:rPr lang="pl-PL" altLang="pl-PL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pl-PL" altLang="pl-PL" sz="20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Sinapis</a:t>
            </a:r>
            <a:r>
              <a:rPr lang="pl-PL" altLang="pl-PL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000" i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alba)</a:t>
            </a:r>
            <a:r>
              <a:rPr lang="pl-PL" altLang="pl-PL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pl-PL" altLang="pl-PL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5" name="Picture 5" descr="IMG-20170530-WA0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4727" r="3149"/>
          <a:stretch>
            <a:fillRect/>
          </a:stretch>
        </p:blipFill>
        <p:spPr bwMode="auto">
          <a:xfrm>
            <a:off x="6408740" y="3480372"/>
            <a:ext cx="2255837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40" y="1127437"/>
            <a:ext cx="21717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ytuł 3"/>
          <p:cNvSpPr>
            <a:spLocks noGrp="1"/>
          </p:cNvSpPr>
          <p:nvPr>
            <p:ph type="title" idx="4294967295"/>
          </p:nvPr>
        </p:nvSpPr>
        <p:spPr>
          <a:xfrm>
            <a:off x="245660" y="-108999"/>
            <a:ext cx="8898340" cy="1066802"/>
          </a:xfrm>
        </p:spPr>
        <p:txBody>
          <a:bodyPr>
            <a:normAutofit/>
          </a:bodyPr>
          <a:lstStyle/>
          <a:p>
            <a:pPr eaLnBrk="1" hangingPunct="1"/>
            <a:r>
              <a:rPr altLang="pl-P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alt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(1</a:t>
            </a:r>
            <a:r>
              <a:rPr alt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altLang="pl-P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245659" y="749808"/>
            <a:ext cx="3978870" cy="86868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Segoe UI" panose="020B0502040204020203" pitchFamily="34" charset="0"/>
              <a:buChar char="•"/>
            </a:pPr>
            <a:r>
              <a:rPr lang="pl-PL" altLang="pl-PL" sz="18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Solubility</a:t>
            </a:r>
            <a:r>
              <a:rPr lang="pl-PL" altLang="pl-PL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As</a:t>
            </a:r>
            <a:endParaRPr lang="pl-PL" altLang="pl-PL" sz="18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egoe UI" panose="020B0502040204020203" pitchFamily="34" charset="0"/>
              <a:buChar char="•"/>
            </a:pPr>
            <a:r>
              <a:rPr lang="pl-PL" altLang="pl-PL" sz="1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altLang="pl-PL" sz="18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pl-PL" altLang="pl-PL" sz="1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from </a:t>
            </a:r>
            <a:r>
              <a:rPr lang="pl-PL" sz="18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lowland</a:t>
            </a:r>
            <a:r>
              <a:rPr lang="pl-PL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</a:t>
            </a:r>
            <a:r>
              <a:rPr lang="pl-PL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meadow</a:t>
            </a:r>
            <a:endParaRPr lang="pl-PL" altLang="pl-PL" sz="1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824415" y="150813"/>
            <a:ext cx="43195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 materials cause an increase in As solubility (This effect decreases during prolonged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incubation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/>
            <a:endParaRPr lang="pl-PL" altLang="pl-PL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processes associated with soil treatment </a:t>
            </a:r>
            <a:r>
              <a:rPr lang="pl-PL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manure</a:t>
            </a:r>
            <a:r>
              <a:rPr lang="pl-PL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(M)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particularly at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moisture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caused an intensive release of As into soil pore water</a:t>
            </a:r>
            <a:endParaRPr lang="pl-PL" altLang="pl-PL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endParaRPr lang="pl-PL" altLang="pl-PL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pl-PL" altLang="pl-PL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Drinking</a:t>
            </a:r>
            <a:r>
              <a:rPr lang="pl-PL" altLang="pl-PL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pl-PL" altLang="pl-PL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altLang="pl-P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0,01 mg/L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8" y="1719072"/>
            <a:ext cx="4296485" cy="2525127"/>
          </a:xfrm>
          <a:prstGeom prst="rect">
            <a:avLst/>
          </a:prstGeom>
        </p:spPr>
      </p:pic>
      <p:sp>
        <p:nvSpPr>
          <p:cNvPr id="67590" name="Line 6"/>
          <p:cNvSpPr>
            <a:spLocks noChangeShapeType="1"/>
          </p:cNvSpPr>
          <p:nvPr/>
        </p:nvSpPr>
        <p:spPr bwMode="auto">
          <a:xfrm flipH="1">
            <a:off x="2057400" y="718330"/>
            <a:ext cx="2998648" cy="22633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012" y="3580652"/>
            <a:ext cx="4642404" cy="2738038"/>
          </a:xfrm>
          <a:prstGeom prst="rect">
            <a:avLst/>
          </a:prstGeom>
        </p:spPr>
      </p:pic>
      <p:sp>
        <p:nvSpPr>
          <p:cNvPr id="67592" name="Line 8"/>
          <p:cNvSpPr>
            <a:spLocks noChangeShapeType="1"/>
          </p:cNvSpPr>
          <p:nvPr/>
        </p:nvSpPr>
        <p:spPr bwMode="auto">
          <a:xfrm flipH="1">
            <a:off x="7133199" y="2469422"/>
            <a:ext cx="803793" cy="2222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41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3"/>
          <p:cNvSpPr>
            <a:spLocks noGrp="1"/>
          </p:cNvSpPr>
          <p:nvPr>
            <p:ph type="title" idx="4294967295"/>
          </p:nvPr>
        </p:nvSpPr>
        <p:spPr>
          <a:xfrm>
            <a:off x="250824" y="1"/>
            <a:ext cx="8893175" cy="1066802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alt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(2)</a:t>
            </a:r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250824" y="962978"/>
            <a:ext cx="4594131" cy="509206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>
              <a:buFont typeface="Segoe UI" panose="020B0502040204020203" pitchFamily="34" charset="0"/>
              <a:buChar char="•"/>
            </a:pPr>
            <a:r>
              <a:rPr lang="pl-PL" alt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Solubility</a:t>
            </a:r>
            <a:r>
              <a:rPr lang="pl-PL" alt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As </a:t>
            </a:r>
          </a:p>
          <a:p>
            <a:pPr marL="342900" indent="-342900">
              <a:buFont typeface="Segoe UI" panose="020B0502040204020203" pitchFamily="34" charset="0"/>
              <a:buChar char="•"/>
            </a:pPr>
            <a:r>
              <a:rPr lang="pl-PL" alt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altLang="pl-PL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pl-PL" altLang="pl-PL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pl-PL" altLang="pl-PL" sz="18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dry</a:t>
            </a:r>
            <a:r>
              <a:rPr lang="pl-PL" altLang="pl-PL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18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grassland</a:t>
            </a:r>
            <a:endParaRPr lang="pl-PL" altLang="pl-PL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6501383" y="1538339"/>
            <a:ext cx="667511" cy="20830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573590" y="338011"/>
            <a:ext cx="43195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flooding resulted in a rapid release of As from soil solid phase. As concentrations in soil pore water in all samples exceeded 10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mg/L</a:t>
            </a:r>
            <a:endParaRPr lang="pl-PL" altLang="pl-PL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5" y="1671819"/>
            <a:ext cx="4278393" cy="252372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408" y="3754846"/>
            <a:ext cx="4616782" cy="27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44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upwr_-_szablon_prezentacji_4x3_en</Template>
  <TotalTime>607</TotalTime>
  <Words>508</Words>
  <Application>Microsoft Office PowerPoint</Application>
  <PresentationFormat>Pokaz na ekranie (4:3)</PresentationFormat>
  <Paragraphs>46</Paragraphs>
  <Slides>12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UI</vt:lpstr>
      <vt:lpstr>Wingdings</vt:lpstr>
      <vt:lpstr>Strony ogólne</vt:lpstr>
      <vt:lpstr>Rysunek Microsoft Drawing</vt:lpstr>
      <vt:lpstr>Prezentacja programu PowerPoint</vt:lpstr>
      <vt:lpstr>High concentrations of As in soils occur in the areas  of contemporary or historical mining and processing  of arsenic ores in the Sudetes </vt:lpstr>
      <vt:lpstr>Soil material were collected from the tailings-affected floodplain of the Tująca river in Złoty Stok, a historical As mining centre (from lowland hay meadow, dry grassland and Błotnica grassland).</vt:lpstr>
      <vt:lpstr>Prezentacja programu PowerPoint</vt:lpstr>
      <vt:lpstr>The aim of this study</vt:lpstr>
      <vt:lpstr>Materials and methods</vt:lpstr>
      <vt:lpstr>Materials and methods</vt:lpstr>
      <vt:lpstr>Results (1)</vt:lpstr>
      <vt:lpstr>Results (2)</vt:lpstr>
      <vt:lpstr>Results (3)  As concentrations in pore water effects resulted in a very high ecotoxicity of pore water, caused lethal effects to bacteria</vt:lpstr>
      <vt:lpstr>Conclusions 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Kasia</dc:creator>
  <cp:lastModifiedBy>Kasia</cp:lastModifiedBy>
  <cp:revision>48</cp:revision>
  <dcterms:created xsi:type="dcterms:W3CDTF">2017-11-04T20:01:57Z</dcterms:created>
  <dcterms:modified xsi:type="dcterms:W3CDTF">2020-05-01T20:12:51Z</dcterms:modified>
</cp:coreProperties>
</file>