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4"/>
  </p:sldMasterIdLst>
  <p:notesMasterIdLst>
    <p:notesMasterId r:id="rId6"/>
  </p:notesMasterIdLst>
  <p:sldIdLst>
    <p:sldId id="256" r:id="rId5"/>
  </p:sldIdLst>
  <p:sldSz cx="45720000" cy="283464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928" userDrawn="1">
          <p15:clr>
            <a:srgbClr val="A4A3A4"/>
          </p15:clr>
        </p15:guide>
        <p15:guide id="2" pos="1440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os Theocharidis" initials="CT" lastIdx="5" clrIdx="0">
    <p:extLst>
      <p:ext uri="{19B8F6BF-5375-455C-9EA6-DF929625EA0E}">
        <p15:presenceInfo xmlns:p15="http://schemas.microsoft.com/office/powerpoint/2012/main" userId="ed6bf5e8193f427d" providerId="Windows Live"/>
      </p:ext>
    </p:extLst>
  </p:cmAuthor>
  <p:cmAuthor id="2" name="Milto Miltiadou" initials="MM" lastIdx="4" clrIdx="1">
    <p:extLst>
      <p:ext uri="{19B8F6BF-5375-455C-9EA6-DF929625EA0E}">
        <p15:presenceInfo xmlns:p15="http://schemas.microsoft.com/office/powerpoint/2012/main" userId="002c6e3d46d49d5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536C"/>
    <a:srgbClr val="B0BCDE"/>
    <a:srgbClr val="847D7E"/>
    <a:srgbClr val="017EFF"/>
    <a:srgbClr val="55ADEE"/>
    <a:srgbClr val="3664A2"/>
    <a:srgbClr val="F2BE8E"/>
    <a:srgbClr val="F5B68B"/>
    <a:srgbClr val="FFC167"/>
    <a:srgbClr val="F994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599F4B-AEE1-1D44-B6E0-919922349243}" v="19" dt="2020-04-27T09:14:27.2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84" autoAdjust="0"/>
    <p:restoredTop sz="95250" autoAdjust="0"/>
  </p:normalViewPr>
  <p:slideViewPr>
    <p:cSldViewPr snapToGrid="0">
      <p:cViewPr>
        <p:scale>
          <a:sx n="70" d="100"/>
          <a:sy n="70" d="100"/>
        </p:scale>
        <p:origin x="-4600" y="144"/>
      </p:cViewPr>
      <p:guideLst>
        <p:guide orient="horz" pos="8928"/>
        <p:guide pos="1440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commentAuthors" Target="commentAuthors.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Danezis" userId="d4d0c5c8-25b3-4190-a88e-2c57e643921a" providerId="ADAL" clId="{06599F4B-AEE1-1D44-B6E0-919922349243}"/>
    <pc:docChg chg="custSel modSld">
      <pc:chgData name="Chris Danezis" userId="d4d0c5c8-25b3-4190-a88e-2c57e643921a" providerId="ADAL" clId="{06599F4B-AEE1-1D44-B6E0-919922349243}" dt="2020-04-27T09:16:16.216" v="144" actId="20577"/>
      <pc:docMkLst>
        <pc:docMk/>
      </pc:docMkLst>
      <pc:sldChg chg="addSp delSp modSp">
        <pc:chgData name="Chris Danezis" userId="d4d0c5c8-25b3-4190-a88e-2c57e643921a" providerId="ADAL" clId="{06599F4B-AEE1-1D44-B6E0-919922349243}" dt="2020-04-27T09:16:16.216" v="144" actId="20577"/>
        <pc:sldMkLst>
          <pc:docMk/>
          <pc:sldMk cId="4253626851" sldId="256"/>
        </pc:sldMkLst>
        <pc:spChg chg="mod">
          <ac:chgData name="Chris Danezis" userId="d4d0c5c8-25b3-4190-a88e-2c57e643921a" providerId="ADAL" clId="{06599F4B-AEE1-1D44-B6E0-919922349243}" dt="2020-04-27T09:15:56.607" v="130" actId="14100"/>
          <ac:spMkLst>
            <pc:docMk/>
            <pc:sldMk cId="4253626851" sldId="256"/>
            <ac:spMk id="2" creationId="{8BDCDEB8-9540-49F4-AC92-E76EC58BA8FD}"/>
          </ac:spMkLst>
        </pc:spChg>
        <pc:spChg chg="mod">
          <ac:chgData name="Chris Danezis" userId="d4d0c5c8-25b3-4190-a88e-2c57e643921a" providerId="ADAL" clId="{06599F4B-AEE1-1D44-B6E0-919922349243}" dt="2020-04-27T09:16:16.216" v="144" actId="20577"/>
          <ac:spMkLst>
            <pc:docMk/>
            <pc:sldMk cId="4253626851" sldId="256"/>
            <ac:spMk id="50" creationId="{2C17E656-2461-40B7-8418-6A2BAB42BE8D}"/>
          </ac:spMkLst>
        </pc:spChg>
        <pc:spChg chg="mod">
          <ac:chgData name="Chris Danezis" userId="d4d0c5c8-25b3-4190-a88e-2c57e643921a" providerId="ADAL" clId="{06599F4B-AEE1-1D44-B6E0-919922349243}" dt="2020-04-27T09:04:51.809" v="1" actId="165"/>
          <ac:spMkLst>
            <pc:docMk/>
            <pc:sldMk cId="4253626851" sldId="256"/>
            <ac:spMk id="81" creationId="{D19EC1D1-5304-44E6-A73E-905569DDA7F9}"/>
          </ac:spMkLst>
        </pc:spChg>
        <pc:spChg chg="mod topLvl">
          <ac:chgData name="Chris Danezis" userId="d4d0c5c8-25b3-4190-a88e-2c57e643921a" providerId="ADAL" clId="{06599F4B-AEE1-1D44-B6E0-919922349243}" dt="2020-04-27T09:13:45.258" v="114" actId="14100"/>
          <ac:spMkLst>
            <pc:docMk/>
            <pc:sldMk cId="4253626851" sldId="256"/>
            <ac:spMk id="98" creationId="{7CE3D20E-444C-4335-A5A7-E3E147649815}"/>
          </ac:spMkLst>
        </pc:spChg>
        <pc:spChg chg="mod topLvl">
          <ac:chgData name="Chris Danezis" userId="d4d0c5c8-25b3-4190-a88e-2c57e643921a" providerId="ADAL" clId="{06599F4B-AEE1-1D44-B6E0-919922349243}" dt="2020-04-27T09:04:51.809" v="1" actId="165"/>
          <ac:spMkLst>
            <pc:docMk/>
            <pc:sldMk cId="4253626851" sldId="256"/>
            <ac:spMk id="134" creationId="{CD01C03E-78B2-4371-A99D-49419D2B3D30}"/>
          </ac:spMkLst>
        </pc:spChg>
        <pc:spChg chg="mod">
          <ac:chgData name="Chris Danezis" userId="d4d0c5c8-25b3-4190-a88e-2c57e643921a" providerId="ADAL" clId="{06599F4B-AEE1-1D44-B6E0-919922349243}" dt="2020-04-27T09:15:21.081" v="129" actId="14100"/>
          <ac:spMkLst>
            <pc:docMk/>
            <pc:sldMk cId="4253626851" sldId="256"/>
            <ac:spMk id="1045" creationId="{8EBC6FDF-51E2-4CF4-ABFD-4E5A377DBE20}"/>
          </ac:spMkLst>
        </pc:spChg>
        <pc:grpChg chg="del">
          <ac:chgData name="Chris Danezis" userId="d4d0c5c8-25b3-4190-a88e-2c57e643921a" providerId="ADAL" clId="{06599F4B-AEE1-1D44-B6E0-919922349243}" dt="2020-04-27T09:04:30.210" v="0" actId="165"/>
          <ac:grpSpMkLst>
            <pc:docMk/>
            <pc:sldMk cId="4253626851" sldId="256"/>
            <ac:grpSpMk id="4" creationId="{882D4A1B-28F5-4682-B37B-D309CD1C85E2}"/>
          </ac:grpSpMkLst>
        </pc:grpChg>
        <pc:grpChg chg="del mod topLvl">
          <ac:chgData name="Chris Danezis" userId="d4d0c5c8-25b3-4190-a88e-2c57e643921a" providerId="ADAL" clId="{06599F4B-AEE1-1D44-B6E0-919922349243}" dt="2020-04-27T09:04:51.809" v="1" actId="165"/>
          <ac:grpSpMkLst>
            <pc:docMk/>
            <pc:sldMk cId="4253626851" sldId="256"/>
            <ac:grpSpMk id="10" creationId="{7711271B-DE70-4864-A9DF-1775B15E2C6C}"/>
          </ac:grpSpMkLst>
        </pc:grpChg>
        <pc:grpChg chg="mod topLvl">
          <ac:chgData name="Chris Danezis" userId="d4d0c5c8-25b3-4190-a88e-2c57e643921a" providerId="ADAL" clId="{06599F4B-AEE1-1D44-B6E0-919922349243}" dt="2020-04-27T09:04:51.809" v="1" actId="165"/>
          <ac:grpSpMkLst>
            <pc:docMk/>
            <pc:sldMk cId="4253626851" sldId="256"/>
            <ac:grpSpMk id="82" creationId="{6402F7AE-8779-4023-8B8C-9041EB9D5D02}"/>
          </ac:grpSpMkLst>
        </pc:grpChg>
        <pc:picChg chg="add del mod">
          <ac:chgData name="Chris Danezis" userId="d4d0c5c8-25b3-4190-a88e-2c57e643921a" providerId="ADAL" clId="{06599F4B-AEE1-1D44-B6E0-919922349243}" dt="2020-04-27T09:06:23.307" v="5" actId="478"/>
          <ac:picMkLst>
            <pc:docMk/>
            <pc:sldMk cId="4253626851" sldId="256"/>
            <ac:picMk id="19" creationId="{0962A6E9-4A89-5E4C-BE8F-7CDE8900AF97}"/>
          </ac:picMkLst>
        </pc:picChg>
        <pc:picChg chg="add del mod">
          <ac:chgData name="Chris Danezis" userId="d4d0c5c8-25b3-4190-a88e-2c57e643921a" providerId="ADAL" clId="{06599F4B-AEE1-1D44-B6E0-919922349243}" dt="2020-04-27T09:07:03.665" v="12" actId="478"/>
          <ac:picMkLst>
            <pc:docMk/>
            <pc:sldMk cId="4253626851" sldId="256"/>
            <ac:picMk id="22" creationId="{0D8727EB-A4D6-5D4E-800D-B265B28CAFEF}"/>
          </ac:picMkLst>
        </pc:picChg>
        <pc:picChg chg="add mod">
          <ac:chgData name="Chris Danezis" userId="d4d0c5c8-25b3-4190-a88e-2c57e643921a" providerId="ADAL" clId="{06599F4B-AEE1-1D44-B6E0-919922349243}" dt="2020-04-27T09:13:22.549" v="105" actId="1037"/>
          <ac:picMkLst>
            <pc:docMk/>
            <pc:sldMk cId="4253626851" sldId="256"/>
            <ac:picMk id="25" creationId="{14CD77FA-20AC-2540-A803-4D1BAC7FC513}"/>
          </ac:picMkLst>
        </pc:picChg>
        <pc:picChg chg="add mod">
          <ac:chgData name="Chris Danezis" userId="d4d0c5c8-25b3-4190-a88e-2c57e643921a" providerId="ADAL" clId="{06599F4B-AEE1-1D44-B6E0-919922349243}" dt="2020-04-27T09:15:02.790" v="128" actId="1035"/>
          <ac:picMkLst>
            <pc:docMk/>
            <pc:sldMk cId="4253626851" sldId="256"/>
            <ac:picMk id="27" creationId="{8571313E-0B48-DF47-8726-96C283A70CC6}"/>
          </ac:picMkLst>
        </pc:picChg>
        <pc:picChg chg="add del mod">
          <ac:chgData name="Chris Danezis" userId="d4d0c5c8-25b3-4190-a88e-2c57e643921a" providerId="ADAL" clId="{06599F4B-AEE1-1D44-B6E0-919922349243}" dt="2020-04-27T09:10:18.925" v="55" actId="478"/>
          <ac:picMkLst>
            <pc:docMk/>
            <pc:sldMk cId="4253626851" sldId="256"/>
            <ac:picMk id="29" creationId="{1D9F2902-1C94-104D-A35A-EF2A7DC02F52}"/>
          </ac:picMkLst>
        </pc:picChg>
        <pc:picChg chg="add del mod">
          <ac:chgData name="Chris Danezis" userId="d4d0c5c8-25b3-4190-a88e-2c57e643921a" providerId="ADAL" clId="{06599F4B-AEE1-1D44-B6E0-919922349243}" dt="2020-04-27T09:09:38.757" v="49" actId="478"/>
          <ac:picMkLst>
            <pc:docMk/>
            <pc:sldMk cId="4253626851" sldId="256"/>
            <ac:picMk id="31" creationId="{6B391513-51FC-A84A-BE5A-484671B85C7D}"/>
          </ac:picMkLst>
        </pc:picChg>
        <pc:picChg chg="add del mod">
          <ac:chgData name="Chris Danezis" userId="d4d0c5c8-25b3-4190-a88e-2c57e643921a" providerId="ADAL" clId="{06599F4B-AEE1-1D44-B6E0-919922349243}" dt="2020-04-27T09:10:31.811" v="58" actId="478"/>
          <ac:picMkLst>
            <pc:docMk/>
            <pc:sldMk cId="4253626851" sldId="256"/>
            <ac:picMk id="33" creationId="{173E2D0F-6A5C-194B-B6D0-7F97B315BF0A}"/>
          </ac:picMkLst>
        </pc:picChg>
        <pc:picChg chg="add del mod">
          <ac:chgData name="Chris Danezis" userId="d4d0c5c8-25b3-4190-a88e-2c57e643921a" providerId="ADAL" clId="{06599F4B-AEE1-1D44-B6E0-919922349243}" dt="2020-04-27T09:14:31.303" v="119" actId="478"/>
          <ac:picMkLst>
            <pc:docMk/>
            <pc:sldMk cId="4253626851" sldId="256"/>
            <ac:picMk id="36" creationId="{BB2CBBD6-F1FD-7E46-8B55-9EE764C765FB}"/>
          </ac:picMkLst>
        </pc:picChg>
        <pc:picChg chg="add del mod">
          <ac:chgData name="Chris Danezis" userId="d4d0c5c8-25b3-4190-a88e-2c57e643921a" providerId="ADAL" clId="{06599F4B-AEE1-1D44-B6E0-919922349243}" dt="2020-04-27T09:11:46.247" v="71" actId="478"/>
          <ac:picMkLst>
            <pc:docMk/>
            <pc:sldMk cId="4253626851" sldId="256"/>
            <ac:picMk id="39" creationId="{97774BB6-63DB-854C-916A-0EAF222687CD}"/>
          </ac:picMkLst>
        </pc:picChg>
        <pc:picChg chg="add mod">
          <ac:chgData name="Chris Danezis" userId="d4d0c5c8-25b3-4190-a88e-2c57e643921a" providerId="ADAL" clId="{06599F4B-AEE1-1D44-B6E0-919922349243}" dt="2020-04-27T09:13:17.047" v="94" actId="1037"/>
          <ac:picMkLst>
            <pc:docMk/>
            <pc:sldMk cId="4253626851" sldId="256"/>
            <ac:picMk id="45" creationId="{5C6A18E5-71F7-7D4F-B2C9-55B8A4FB6C0A}"/>
          </ac:picMkLst>
        </pc:picChg>
        <pc:picChg chg="add del mod">
          <ac:chgData name="Chris Danezis" userId="d4d0c5c8-25b3-4190-a88e-2c57e643921a" providerId="ADAL" clId="{06599F4B-AEE1-1D44-B6E0-919922349243}" dt="2020-04-27T09:14:13.210" v="116" actId="478"/>
          <ac:picMkLst>
            <pc:docMk/>
            <pc:sldMk cId="4253626851" sldId="256"/>
            <ac:picMk id="47" creationId="{CB45E332-C71A-7246-8BE5-FD5D77923BD5}"/>
          </ac:picMkLst>
        </pc:picChg>
        <pc:picChg chg="add mod">
          <ac:chgData name="Chris Danezis" userId="d4d0c5c8-25b3-4190-a88e-2c57e643921a" providerId="ADAL" clId="{06599F4B-AEE1-1D44-B6E0-919922349243}" dt="2020-04-27T09:14:47.653" v="125" actId="14100"/>
          <ac:picMkLst>
            <pc:docMk/>
            <pc:sldMk cId="4253626851" sldId="256"/>
            <ac:picMk id="49" creationId="{31B0ED2A-B9E5-BF40-811B-AFCE9E7805D5}"/>
          </ac:picMkLst>
        </pc:picChg>
        <pc:picChg chg="mod">
          <ac:chgData name="Chris Danezis" userId="d4d0c5c8-25b3-4190-a88e-2c57e643921a" providerId="ADAL" clId="{06599F4B-AEE1-1D44-B6E0-919922349243}" dt="2020-04-27T09:04:51.809" v="1" actId="165"/>
          <ac:picMkLst>
            <pc:docMk/>
            <pc:sldMk cId="4253626851" sldId="256"/>
            <ac:picMk id="80" creationId="{11E75820-CBF6-4FB8-BF85-619D84C70DBD}"/>
          </ac:picMkLst>
        </pc:picChg>
        <pc:picChg chg="mod topLvl">
          <ac:chgData name="Chris Danezis" userId="d4d0c5c8-25b3-4190-a88e-2c57e643921a" providerId="ADAL" clId="{06599F4B-AEE1-1D44-B6E0-919922349243}" dt="2020-04-27T09:13:17.047" v="94" actId="1037"/>
          <ac:picMkLst>
            <pc:docMk/>
            <pc:sldMk cId="4253626851" sldId="256"/>
            <ac:picMk id="126" creationId="{7F18C130-407A-4B6F-AF47-A203DD3B3A1E}"/>
          </ac:picMkLst>
        </pc:picChg>
        <pc:picChg chg="del mod topLvl">
          <ac:chgData name="Chris Danezis" userId="d4d0c5c8-25b3-4190-a88e-2c57e643921a" providerId="ADAL" clId="{06599F4B-AEE1-1D44-B6E0-919922349243}" dt="2020-04-27T09:12:45.261" v="72" actId="478"/>
          <ac:picMkLst>
            <pc:docMk/>
            <pc:sldMk cId="4253626851" sldId="256"/>
            <ac:picMk id="128" creationId="{DA0223BA-8011-4164-A6C1-89B03958B18C}"/>
          </ac:picMkLst>
        </pc:picChg>
        <pc:picChg chg="del mod topLvl">
          <ac:chgData name="Chris Danezis" userId="d4d0c5c8-25b3-4190-a88e-2c57e643921a" providerId="ADAL" clId="{06599F4B-AEE1-1D44-B6E0-919922349243}" dt="2020-04-27T09:05:03.973" v="2" actId="478"/>
          <ac:picMkLst>
            <pc:docMk/>
            <pc:sldMk cId="4253626851" sldId="256"/>
            <ac:picMk id="1032" creationId="{C1AD52BD-861F-4E70-8A09-C216375EAF4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l-GR" dirty="0"/>
          </a:p>
        </p:txBody>
      </p:sp>
      <p:sp>
        <p:nvSpPr>
          <p:cNvPr id="3" name="Θέση ημερομηνίας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7C088C50-C12A-493D-B129-E921EE225A0B}" type="datetimeFigureOut">
              <a:rPr lang="el-GR" smtClean="0"/>
              <a:t>27/4/20</a:t>
            </a:fld>
            <a:endParaRPr lang="el-GR" dirty="0"/>
          </a:p>
        </p:txBody>
      </p:sp>
      <p:sp>
        <p:nvSpPr>
          <p:cNvPr id="4" name="Θέση εικόνας διαφάνειας 3"/>
          <p:cNvSpPr>
            <a:spLocks noGrp="1" noRot="1" noChangeAspect="1"/>
          </p:cNvSpPr>
          <p:nvPr>
            <p:ph type="sldImg" idx="2"/>
          </p:nvPr>
        </p:nvSpPr>
        <p:spPr>
          <a:xfrm>
            <a:off x="2706688" y="857250"/>
            <a:ext cx="3730625" cy="2314575"/>
          </a:xfrm>
          <a:prstGeom prst="rect">
            <a:avLst/>
          </a:prstGeom>
          <a:noFill/>
          <a:ln w="12700">
            <a:solidFill>
              <a:prstClr val="black"/>
            </a:solidFill>
          </a:ln>
        </p:spPr>
        <p:txBody>
          <a:bodyPr vert="horz" lIns="91440" tIns="45720" rIns="91440" bIns="45720" rtlCol="0" anchor="ctr"/>
          <a:lstStyle/>
          <a:p>
            <a:endParaRPr lang="el-GR" dirty="0"/>
          </a:p>
        </p:txBody>
      </p:sp>
      <p:sp>
        <p:nvSpPr>
          <p:cNvPr id="5" name="Θέση σημειώσεων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l-GR" dirty="0"/>
          </a:p>
        </p:txBody>
      </p:sp>
      <p:sp>
        <p:nvSpPr>
          <p:cNvPr id="7" name="Θέση αριθμού διαφάνειας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C5F7AAD7-4D6A-4D71-81CF-FECBD2299ABF}" type="slidenum">
              <a:rPr lang="el-GR" smtClean="0"/>
              <a:t>‹#›</a:t>
            </a:fld>
            <a:endParaRPr lang="el-GR" dirty="0"/>
          </a:p>
        </p:txBody>
      </p:sp>
    </p:spTree>
    <p:extLst>
      <p:ext uri="{BB962C8B-B14F-4D97-AF65-F5344CB8AC3E}">
        <p14:creationId xmlns:p14="http://schemas.microsoft.com/office/powerpoint/2010/main" val="670771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C5F7AAD7-4D6A-4D71-81CF-FECBD2299ABF}" type="slidenum">
              <a:rPr lang="el-GR" smtClean="0"/>
              <a:t>1</a:t>
            </a:fld>
            <a:endParaRPr lang="el-GR" dirty="0"/>
          </a:p>
        </p:txBody>
      </p:sp>
    </p:spTree>
    <p:extLst>
      <p:ext uri="{BB962C8B-B14F-4D97-AF65-F5344CB8AC3E}">
        <p14:creationId xmlns:p14="http://schemas.microsoft.com/office/powerpoint/2010/main" val="2263730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5715000" y="4639100"/>
            <a:ext cx="34290000" cy="9868747"/>
          </a:xfrm>
        </p:spPr>
        <p:txBody>
          <a:bodyPr anchor="b"/>
          <a:lstStyle>
            <a:lvl1pPr algn="ctr">
              <a:defRPr sz="225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5715000" y="14888424"/>
            <a:ext cx="34290000" cy="6843816"/>
          </a:xfrm>
        </p:spPr>
        <p:txBody>
          <a:bodyPr/>
          <a:lstStyle>
            <a:lvl1pPr marL="0" indent="0" algn="ctr">
              <a:buNone/>
              <a:defRPr sz="9000"/>
            </a:lvl1pPr>
            <a:lvl2pPr marL="1714500" indent="0" algn="ctr">
              <a:buNone/>
              <a:defRPr sz="7500"/>
            </a:lvl2pPr>
            <a:lvl3pPr marL="3429000" indent="0" algn="ctr">
              <a:buNone/>
              <a:defRPr sz="6750"/>
            </a:lvl3pPr>
            <a:lvl4pPr marL="5143500" indent="0" algn="ctr">
              <a:buNone/>
              <a:defRPr sz="6000"/>
            </a:lvl4pPr>
            <a:lvl5pPr marL="6858000" indent="0" algn="ctr">
              <a:buNone/>
              <a:defRPr sz="6000"/>
            </a:lvl5pPr>
            <a:lvl6pPr marL="8572500" indent="0" algn="ctr">
              <a:buNone/>
              <a:defRPr sz="6000"/>
            </a:lvl6pPr>
            <a:lvl7pPr marL="10287000" indent="0" algn="ctr">
              <a:buNone/>
              <a:defRPr sz="6000"/>
            </a:lvl7pPr>
            <a:lvl8pPr marL="12001500" indent="0" algn="ctr">
              <a:buNone/>
              <a:defRPr sz="6000"/>
            </a:lvl8pPr>
            <a:lvl9pPr marL="13716000" indent="0" algn="ctr">
              <a:buNone/>
              <a:defRPr sz="60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24020425-8739-4A74-8771-F6B96347C434}" type="datetimeFigureOut">
              <a:rPr lang="en-US" smtClean="0"/>
              <a:t>4/27/20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D4B15D-CF61-46AD-958C-A59D02AE19A5}" type="slidenum">
              <a:rPr lang="en-US" smtClean="0"/>
              <a:t>‹#›</a:t>
            </a:fld>
            <a:endParaRPr lang="en-US" dirty="0"/>
          </a:p>
        </p:txBody>
      </p:sp>
    </p:spTree>
    <p:extLst>
      <p:ext uri="{BB962C8B-B14F-4D97-AF65-F5344CB8AC3E}">
        <p14:creationId xmlns:p14="http://schemas.microsoft.com/office/powerpoint/2010/main" val="3423129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24020425-8739-4A74-8771-F6B96347C434}" type="datetimeFigureOut">
              <a:rPr lang="en-US" smtClean="0"/>
              <a:t>4/27/20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D4B15D-CF61-46AD-958C-A59D02AE19A5}" type="slidenum">
              <a:rPr lang="en-US" smtClean="0"/>
              <a:t>‹#›</a:t>
            </a:fld>
            <a:endParaRPr lang="en-US" dirty="0"/>
          </a:p>
        </p:txBody>
      </p:sp>
    </p:spTree>
    <p:extLst>
      <p:ext uri="{BB962C8B-B14F-4D97-AF65-F5344CB8AC3E}">
        <p14:creationId xmlns:p14="http://schemas.microsoft.com/office/powerpoint/2010/main" val="3711554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2718375" y="1509183"/>
            <a:ext cx="9858375" cy="24022264"/>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3143250" y="1509183"/>
            <a:ext cx="29003625" cy="24022264"/>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24020425-8739-4A74-8771-F6B96347C434}" type="datetimeFigureOut">
              <a:rPr lang="en-US" smtClean="0"/>
              <a:t>4/27/20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D4B15D-CF61-46AD-958C-A59D02AE19A5}" type="slidenum">
              <a:rPr lang="en-US" smtClean="0"/>
              <a:t>‹#›</a:t>
            </a:fld>
            <a:endParaRPr lang="en-US" dirty="0"/>
          </a:p>
        </p:txBody>
      </p:sp>
    </p:spTree>
    <p:extLst>
      <p:ext uri="{BB962C8B-B14F-4D97-AF65-F5344CB8AC3E}">
        <p14:creationId xmlns:p14="http://schemas.microsoft.com/office/powerpoint/2010/main" val="1096298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24020425-8739-4A74-8771-F6B96347C434}" type="datetimeFigureOut">
              <a:rPr lang="en-US" smtClean="0"/>
              <a:t>4/27/20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D4B15D-CF61-46AD-958C-A59D02AE19A5}" type="slidenum">
              <a:rPr lang="en-US" smtClean="0"/>
              <a:t>‹#›</a:t>
            </a:fld>
            <a:endParaRPr lang="en-US" dirty="0"/>
          </a:p>
        </p:txBody>
      </p:sp>
    </p:spTree>
    <p:extLst>
      <p:ext uri="{BB962C8B-B14F-4D97-AF65-F5344CB8AC3E}">
        <p14:creationId xmlns:p14="http://schemas.microsoft.com/office/powerpoint/2010/main" val="3186716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3119438" y="7066919"/>
            <a:ext cx="39433500" cy="11791313"/>
          </a:xfrm>
        </p:spPr>
        <p:txBody>
          <a:bodyPr anchor="b"/>
          <a:lstStyle>
            <a:lvl1pPr>
              <a:defRPr sz="225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3119438" y="18969782"/>
            <a:ext cx="39433500" cy="6200773"/>
          </a:xfrm>
        </p:spPr>
        <p:txBody>
          <a:bodyPr/>
          <a:lstStyle>
            <a:lvl1pPr marL="0" indent="0">
              <a:buNone/>
              <a:defRPr sz="9000">
                <a:solidFill>
                  <a:schemeClr val="tx1">
                    <a:tint val="75000"/>
                  </a:schemeClr>
                </a:solidFill>
              </a:defRPr>
            </a:lvl1pPr>
            <a:lvl2pPr marL="1714500" indent="0">
              <a:buNone/>
              <a:defRPr sz="7500">
                <a:solidFill>
                  <a:schemeClr val="tx1">
                    <a:tint val="75000"/>
                  </a:schemeClr>
                </a:solidFill>
              </a:defRPr>
            </a:lvl2pPr>
            <a:lvl3pPr marL="3429000" indent="0">
              <a:buNone/>
              <a:defRPr sz="6750">
                <a:solidFill>
                  <a:schemeClr val="tx1">
                    <a:tint val="75000"/>
                  </a:schemeClr>
                </a:solidFill>
              </a:defRPr>
            </a:lvl3pPr>
            <a:lvl4pPr marL="5143500" indent="0">
              <a:buNone/>
              <a:defRPr sz="6000">
                <a:solidFill>
                  <a:schemeClr val="tx1">
                    <a:tint val="75000"/>
                  </a:schemeClr>
                </a:solidFill>
              </a:defRPr>
            </a:lvl4pPr>
            <a:lvl5pPr marL="6858000" indent="0">
              <a:buNone/>
              <a:defRPr sz="6000">
                <a:solidFill>
                  <a:schemeClr val="tx1">
                    <a:tint val="75000"/>
                  </a:schemeClr>
                </a:solidFill>
              </a:defRPr>
            </a:lvl5pPr>
            <a:lvl6pPr marL="8572500" indent="0">
              <a:buNone/>
              <a:defRPr sz="6000">
                <a:solidFill>
                  <a:schemeClr val="tx1">
                    <a:tint val="75000"/>
                  </a:schemeClr>
                </a:solidFill>
              </a:defRPr>
            </a:lvl6pPr>
            <a:lvl7pPr marL="10287000" indent="0">
              <a:buNone/>
              <a:defRPr sz="6000">
                <a:solidFill>
                  <a:schemeClr val="tx1">
                    <a:tint val="75000"/>
                  </a:schemeClr>
                </a:solidFill>
              </a:defRPr>
            </a:lvl7pPr>
            <a:lvl8pPr marL="12001500" indent="0">
              <a:buNone/>
              <a:defRPr sz="6000">
                <a:solidFill>
                  <a:schemeClr val="tx1">
                    <a:tint val="75000"/>
                  </a:schemeClr>
                </a:solidFill>
              </a:defRPr>
            </a:lvl8pPr>
            <a:lvl9pPr marL="13716000" indent="0">
              <a:buNone/>
              <a:defRPr sz="60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24020425-8739-4A74-8771-F6B96347C434}" type="datetimeFigureOut">
              <a:rPr lang="en-US" smtClean="0"/>
              <a:t>4/27/20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D4B15D-CF61-46AD-958C-A59D02AE19A5}" type="slidenum">
              <a:rPr lang="en-US" smtClean="0"/>
              <a:t>‹#›</a:t>
            </a:fld>
            <a:endParaRPr lang="en-US" dirty="0"/>
          </a:p>
        </p:txBody>
      </p:sp>
    </p:spTree>
    <p:extLst>
      <p:ext uri="{BB962C8B-B14F-4D97-AF65-F5344CB8AC3E}">
        <p14:creationId xmlns:p14="http://schemas.microsoft.com/office/powerpoint/2010/main" val="2982595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3143250" y="7545917"/>
            <a:ext cx="19431000" cy="1798553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23145750" y="7545917"/>
            <a:ext cx="19431000" cy="1798553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24020425-8739-4A74-8771-F6B96347C434}" type="datetimeFigureOut">
              <a:rPr lang="en-US" smtClean="0"/>
              <a:t>4/27/20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D4B15D-CF61-46AD-958C-A59D02AE19A5}" type="slidenum">
              <a:rPr lang="en-US" smtClean="0"/>
              <a:t>‹#›</a:t>
            </a:fld>
            <a:endParaRPr lang="en-US" dirty="0"/>
          </a:p>
        </p:txBody>
      </p:sp>
    </p:spTree>
    <p:extLst>
      <p:ext uri="{BB962C8B-B14F-4D97-AF65-F5344CB8AC3E}">
        <p14:creationId xmlns:p14="http://schemas.microsoft.com/office/powerpoint/2010/main" val="1837427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3149205" y="1509185"/>
            <a:ext cx="39433500" cy="5478994"/>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3149207" y="6948807"/>
            <a:ext cx="19341701" cy="3405503"/>
          </a:xfrm>
        </p:spPr>
        <p:txBody>
          <a:bodyPr anchor="b"/>
          <a:lstStyle>
            <a:lvl1pPr marL="0" indent="0">
              <a:buNone/>
              <a:defRPr sz="9000" b="1"/>
            </a:lvl1pPr>
            <a:lvl2pPr marL="1714500" indent="0">
              <a:buNone/>
              <a:defRPr sz="7500" b="1"/>
            </a:lvl2pPr>
            <a:lvl3pPr marL="3429000" indent="0">
              <a:buNone/>
              <a:defRPr sz="6750" b="1"/>
            </a:lvl3pPr>
            <a:lvl4pPr marL="5143500" indent="0">
              <a:buNone/>
              <a:defRPr sz="6000" b="1"/>
            </a:lvl4pPr>
            <a:lvl5pPr marL="6858000" indent="0">
              <a:buNone/>
              <a:defRPr sz="6000" b="1"/>
            </a:lvl5pPr>
            <a:lvl6pPr marL="8572500" indent="0">
              <a:buNone/>
              <a:defRPr sz="6000" b="1"/>
            </a:lvl6pPr>
            <a:lvl7pPr marL="10287000" indent="0">
              <a:buNone/>
              <a:defRPr sz="6000" b="1"/>
            </a:lvl7pPr>
            <a:lvl8pPr marL="12001500" indent="0">
              <a:buNone/>
              <a:defRPr sz="6000" b="1"/>
            </a:lvl8pPr>
            <a:lvl9pPr marL="13716000" indent="0">
              <a:buNone/>
              <a:defRPr sz="6000" b="1"/>
            </a:lvl9pPr>
          </a:lstStyle>
          <a:p>
            <a:pPr lvl="0"/>
            <a:r>
              <a:rPr lang="el-GR"/>
              <a:t>Στυλ κειμένου υποδείγματος</a:t>
            </a:r>
          </a:p>
        </p:txBody>
      </p:sp>
      <p:sp>
        <p:nvSpPr>
          <p:cNvPr id="4" name="Content Placeholder 3"/>
          <p:cNvSpPr>
            <a:spLocks noGrp="1"/>
          </p:cNvSpPr>
          <p:nvPr>
            <p:ph sz="half" idx="2"/>
          </p:nvPr>
        </p:nvSpPr>
        <p:spPr>
          <a:xfrm>
            <a:off x="3149207" y="10354310"/>
            <a:ext cx="19341701" cy="1522963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23145750" y="6948807"/>
            <a:ext cx="19436955" cy="3405503"/>
          </a:xfrm>
        </p:spPr>
        <p:txBody>
          <a:bodyPr anchor="b"/>
          <a:lstStyle>
            <a:lvl1pPr marL="0" indent="0">
              <a:buNone/>
              <a:defRPr sz="9000" b="1"/>
            </a:lvl1pPr>
            <a:lvl2pPr marL="1714500" indent="0">
              <a:buNone/>
              <a:defRPr sz="7500" b="1"/>
            </a:lvl2pPr>
            <a:lvl3pPr marL="3429000" indent="0">
              <a:buNone/>
              <a:defRPr sz="6750" b="1"/>
            </a:lvl3pPr>
            <a:lvl4pPr marL="5143500" indent="0">
              <a:buNone/>
              <a:defRPr sz="6000" b="1"/>
            </a:lvl4pPr>
            <a:lvl5pPr marL="6858000" indent="0">
              <a:buNone/>
              <a:defRPr sz="6000" b="1"/>
            </a:lvl5pPr>
            <a:lvl6pPr marL="8572500" indent="0">
              <a:buNone/>
              <a:defRPr sz="6000" b="1"/>
            </a:lvl6pPr>
            <a:lvl7pPr marL="10287000" indent="0">
              <a:buNone/>
              <a:defRPr sz="6000" b="1"/>
            </a:lvl7pPr>
            <a:lvl8pPr marL="12001500" indent="0">
              <a:buNone/>
              <a:defRPr sz="6000" b="1"/>
            </a:lvl8pPr>
            <a:lvl9pPr marL="13716000" indent="0">
              <a:buNone/>
              <a:defRPr sz="6000" b="1"/>
            </a:lvl9pPr>
          </a:lstStyle>
          <a:p>
            <a:pPr lvl="0"/>
            <a:r>
              <a:rPr lang="el-GR"/>
              <a:t>Στυλ κειμένου υποδείγματος</a:t>
            </a:r>
          </a:p>
        </p:txBody>
      </p:sp>
      <p:sp>
        <p:nvSpPr>
          <p:cNvPr id="6" name="Content Placeholder 5"/>
          <p:cNvSpPr>
            <a:spLocks noGrp="1"/>
          </p:cNvSpPr>
          <p:nvPr>
            <p:ph sz="quarter" idx="4"/>
          </p:nvPr>
        </p:nvSpPr>
        <p:spPr>
          <a:xfrm>
            <a:off x="23145750" y="10354310"/>
            <a:ext cx="19436955" cy="1522963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24020425-8739-4A74-8771-F6B96347C434}" type="datetimeFigureOut">
              <a:rPr lang="en-US" smtClean="0"/>
              <a:t>4/27/20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BD4B15D-CF61-46AD-958C-A59D02AE19A5}" type="slidenum">
              <a:rPr lang="en-US" smtClean="0"/>
              <a:t>‹#›</a:t>
            </a:fld>
            <a:endParaRPr lang="en-US" dirty="0"/>
          </a:p>
        </p:txBody>
      </p:sp>
    </p:spTree>
    <p:extLst>
      <p:ext uri="{BB962C8B-B14F-4D97-AF65-F5344CB8AC3E}">
        <p14:creationId xmlns:p14="http://schemas.microsoft.com/office/powerpoint/2010/main" val="526137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24020425-8739-4A74-8771-F6B96347C434}" type="datetimeFigureOut">
              <a:rPr lang="en-US" smtClean="0"/>
              <a:t>4/27/20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D4B15D-CF61-46AD-958C-A59D02AE19A5}" type="slidenum">
              <a:rPr lang="en-US" smtClean="0"/>
              <a:t>‹#›</a:t>
            </a:fld>
            <a:endParaRPr lang="en-US" dirty="0"/>
          </a:p>
        </p:txBody>
      </p:sp>
    </p:spTree>
    <p:extLst>
      <p:ext uri="{BB962C8B-B14F-4D97-AF65-F5344CB8AC3E}">
        <p14:creationId xmlns:p14="http://schemas.microsoft.com/office/powerpoint/2010/main" val="3835938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020425-8739-4A74-8771-F6B96347C434}" type="datetimeFigureOut">
              <a:rPr lang="en-US" smtClean="0"/>
              <a:t>4/27/20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BD4B15D-CF61-46AD-958C-A59D02AE19A5}" type="slidenum">
              <a:rPr lang="en-US" smtClean="0"/>
              <a:t>‹#›</a:t>
            </a:fld>
            <a:endParaRPr lang="en-US" dirty="0"/>
          </a:p>
        </p:txBody>
      </p:sp>
    </p:spTree>
    <p:extLst>
      <p:ext uri="{BB962C8B-B14F-4D97-AF65-F5344CB8AC3E}">
        <p14:creationId xmlns:p14="http://schemas.microsoft.com/office/powerpoint/2010/main" val="3045445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3149207" y="1889760"/>
            <a:ext cx="14745889" cy="6614160"/>
          </a:xfrm>
        </p:spPr>
        <p:txBody>
          <a:bodyPr anchor="b"/>
          <a:lstStyle>
            <a:lvl1pPr>
              <a:defRPr sz="120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19436955" y="4081359"/>
            <a:ext cx="23145750" cy="20144317"/>
          </a:xfrm>
        </p:spPr>
        <p:txBody>
          <a:bodyPr/>
          <a:lstStyle>
            <a:lvl1pPr>
              <a:defRPr sz="12000"/>
            </a:lvl1pPr>
            <a:lvl2pPr>
              <a:defRPr sz="10500"/>
            </a:lvl2pPr>
            <a:lvl3pPr>
              <a:defRPr sz="9000"/>
            </a:lvl3pPr>
            <a:lvl4pPr>
              <a:defRPr sz="7500"/>
            </a:lvl4pPr>
            <a:lvl5pPr>
              <a:defRPr sz="7500"/>
            </a:lvl5pPr>
            <a:lvl6pPr>
              <a:defRPr sz="7500"/>
            </a:lvl6pPr>
            <a:lvl7pPr>
              <a:defRPr sz="7500"/>
            </a:lvl7pPr>
            <a:lvl8pPr>
              <a:defRPr sz="7500"/>
            </a:lvl8pPr>
            <a:lvl9pPr>
              <a:defRPr sz="75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3149207" y="8503920"/>
            <a:ext cx="14745889" cy="15754564"/>
          </a:xfrm>
        </p:spPr>
        <p:txBody>
          <a:bodyPr/>
          <a:lstStyle>
            <a:lvl1pPr marL="0" indent="0">
              <a:buNone/>
              <a:defRPr sz="6000"/>
            </a:lvl1pPr>
            <a:lvl2pPr marL="1714500" indent="0">
              <a:buNone/>
              <a:defRPr sz="5250"/>
            </a:lvl2pPr>
            <a:lvl3pPr marL="3429000" indent="0">
              <a:buNone/>
              <a:defRPr sz="4500"/>
            </a:lvl3pPr>
            <a:lvl4pPr marL="5143500" indent="0">
              <a:buNone/>
              <a:defRPr sz="3750"/>
            </a:lvl4pPr>
            <a:lvl5pPr marL="6858000" indent="0">
              <a:buNone/>
              <a:defRPr sz="3750"/>
            </a:lvl5pPr>
            <a:lvl6pPr marL="8572500" indent="0">
              <a:buNone/>
              <a:defRPr sz="3750"/>
            </a:lvl6pPr>
            <a:lvl7pPr marL="10287000" indent="0">
              <a:buNone/>
              <a:defRPr sz="3750"/>
            </a:lvl7pPr>
            <a:lvl8pPr marL="12001500" indent="0">
              <a:buNone/>
              <a:defRPr sz="3750"/>
            </a:lvl8pPr>
            <a:lvl9pPr marL="13716000" indent="0">
              <a:buNone/>
              <a:defRPr sz="375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24020425-8739-4A74-8771-F6B96347C434}" type="datetimeFigureOut">
              <a:rPr lang="en-US" smtClean="0"/>
              <a:t>4/27/20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D4B15D-CF61-46AD-958C-A59D02AE19A5}" type="slidenum">
              <a:rPr lang="en-US" smtClean="0"/>
              <a:t>‹#›</a:t>
            </a:fld>
            <a:endParaRPr lang="en-US" dirty="0"/>
          </a:p>
        </p:txBody>
      </p:sp>
    </p:spTree>
    <p:extLst>
      <p:ext uri="{BB962C8B-B14F-4D97-AF65-F5344CB8AC3E}">
        <p14:creationId xmlns:p14="http://schemas.microsoft.com/office/powerpoint/2010/main" val="4143526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3149207" y="1889760"/>
            <a:ext cx="14745889" cy="6614160"/>
          </a:xfrm>
        </p:spPr>
        <p:txBody>
          <a:bodyPr anchor="b"/>
          <a:lstStyle>
            <a:lvl1pPr>
              <a:defRPr sz="120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9436955" y="4081359"/>
            <a:ext cx="23145750" cy="20144317"/>
          </a:xfrm>
        </p:spPr>
        <p:txBody>
          <a:bodyPr anchor="t"/>
          <a:lstStyle>
            <a:lvl1pPr marL="0" indent="0">
              <a:buNone/>
              <a:defRPr sz="12000"/>
            </a:lvl1pPr>
            <a:lvl2pPr marL="1714500" indent="0">
              <a:buNone/>
              <a:defRPr sz="10500"/>
            </a:lvl2pPr>
            <a:lvl3pPr marL="3429000" indent="0">
              <a:buNone/>
              <a:defRPr sz="9000"/>
            </a:lvl3pPr>
            <a:lvl4pPr marL="5143500" indent="0">
              <a:buNone/>
              <a:defRPr sz="7500"/>
            </a:lvl4pPr>
            <a:lvl5pPr marL="6858000" indent="0">
              <a:buNone/>
              <a:defRPr sz="7500"/>
            </a:lvl5pPr>
            <a:lvl6pPr marL="8572500" indent="0">
              <a:buNone/>
              <a:defRPr sz="7500"/>
            </a:lvl6pPr>
            <a:lvl7pPr marL="10287000" indent="0">
              <a:buNone/>
              <a:defRPr sz="7500"/>
            </a:lvl7pPr>
            <a:lvl8pPr marL="12001500" indent="0">
              <a:buNone/>
              <a:defRPr sz="7500"/>
            </a:lvl8pPr>
            <a:lvl9pPr marL="13716000" indent="0">
              <a:buNone/>
              <a:defRPr sz="7500"/>
            </a:lvl9pPr>
          </a:lstStyle>
          <a:p>
            <a:r>
              <a:rPr lang="el-GR" dirty="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3149207" y="8503920"/>
            <a:ext cx="14745889" cy="15754564"/>
          </a:xfrm>
        </p:spPr>
        <p:txBody>
          <a:bodyPr/>
          <a:lstStyle>
            <a:lvl1pPr marL="0" indent="0">
              <a:buNone/>
              <a:defRPr sz="6000"/>
            </a:lvl1pPr>
            <a:lvl2pPr marL="1714500" indent="0">
              <a:buNone/>
              <a:defRPr sz="5250"/>
            </a:lvl2pPr>
            <a:lvl3pPr marL="3429000" indent="0">
              <a:buNone/>
              <a:defRPr sz="4500"/>
            </a:lvl3pPr>
            <a:lvl4pPr marL="5143500" indent="0">
              <a:buNone/>
              <a:defRPr sz="3750"/>
            </a:lvl4pPr>
            <a:lvl5pPr marL="6858000" indent="0">
              <a:buNone/>
              <a:defRPr sz="3750"/>
            </a:lvl5pPr>
            <a:lvl6pPr marL="8572500" indent="0">
              <a:buNone/>
              <a:defRPr sz="3750"/>
            </a:lvl6pPr>
            <a:lvl7pPr marL="10287000" indent="0">
              <a:buNone/>
              <a:defRPr sz="3750"/>
            </a:lvl7pPr>
            <a:lvl8pPr marL="12001500" indent="0">
              <a:buNone/>
              <a:defRPr sz="3750"/>
            </a:lvl8pPr>
            <a:lvl9pPr marL="13716000" indent="0">
              <a:buNone/>
              <a:defRPr sz="375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24020425-8739-4A74-8771-F6B96347C434}" type="datetimeFigureOut">
              <a:rPr lang="en-US" smtClean="0"/>
              <a:t>4/27/20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D4B15D-CF61-46AD-958C-A59D02AE19A5}" type="slidenum">
              <a:rPr lang="en-US" smtClean="0"/>
              <a:t>‹#›</a:t>
            </a:fld>
            <a:endParaRPr lang="en-US" dirty="0"/>
          </a:p>
        </p:txBody>
      </p:sp>
    </p:spTree>
    <p:extLst>
      <p:ext uri="{BB962C8B-B14F-4D97-AF65-F5344CB8AC3E}">
        <p14:creationId xmlns:p14="http://schemas.microsoft.com/office/powerpoint/2010/main" val="3414584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43250" y="1509185"/>
            <a:ext cx="39433500" cy="5478994"/>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3143250" y="7545917"/>
            <a:ext cx="39433500" cy="17985530"/>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3143250" y="26272916"/>
            <a:ext cx="10287000" cy="1509183"/>
          </a:xfrm>
          <a:prstGeom prst="rect">
            <a:avLst/>
          </a:prstGeom>
        </p:spPr>
        <p:txBody>
          <a:bodyPr vert="horz" lIns="91440" tIns="45720" rIns="91440" bIns="45720" rtlCol="0" anchor="ctr"/>
          <a:lstStyle>
            <a:lvl1pPr algn="l">
              <a:defRPr sz="4500">
                <a:solidFill>
                  <a:schemeClr val="tx1">
                    <a:tint val="75000"/>
                  </a:schemeClr>
                </a:solidFill>
              </a:defRPr>
            </a:lvl1pPr>
          </a:lstStyle>
          <a:p>
            <a:fld id="{24020425-8739-4A74-8771-F6B96347C434}" type="datetimeFigureOut">
              <a:rPr lang="en-US" smtClean="0"/>
              <a:t>4/27/20</a:t>
            </a:fld>
            <a:endParaRPr lang="en-US" dirty="0"/>
          </a:p>
        </p:txBody>
      </p:sp>
      <p:sp>
        <p:nvSpPr>
          <p:cNvPr id="5" name="Footer Placeholder 4"/>
          <p:cNvSpPr>
            <a:spLocks noGrp="1"/>
          </p:cNvSpPr>
          <p:nvPr>
            <p:ph type="ftr" sz="quarter" idx="3"/>
          </p:nvPr>
        </p:nvSpPr>
        <p:spPr>
          <a:xfrm>
            <a:off x="15144750" y="26272916"/>
            <a:ext cx="15430500" cy="1509183"/>
          </a:xfrm>
          <a:prstGeom prst="rect">
            <a:avLst/>
          </a:prstGeom>
        </p:spPr>
        <p:txBody>
          <a:bodyPr vert="horz" lIns="91440" tIns="45720" rIns="91440" bIns="45720" rtlCol="0" anchor="ctr"/>
          <a:lstStyle>
            <a:lvl1pPr algn="ctr">
              <a:defRPr sz="45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2289750" y="26272916"/>
            <a:ext cx="10287000" cy="1509183"/>
          </a:xfrm>
          <a:prstGeom prst="rect">
            <a:avLst/>
          </a:prstGeom>
        </p:spPr>
        <p:txBody>
          <a:bodyPr vert="horz" lIns="91440" tIns="45720" rIns="91440" bIns="45720" rtlCol="0" anchor="ctr"/>
          <a:lstStyle>
            <a:lvl1pPr algn="r">
              <a:defRPr sz="4500">
                <a:solidFill>
                  <a:schemeClr val="tx1">
                    <a:tint val="75000"/>
                  </a:schemeClr>
                </a:solidFill>
              </a:defRPr>
            </a:lvl1pPr>
          </a:lstStyle>
          <a:p>
            <a:fld id="{8BD4B15D-CF61-46AD-958C-A59D02AE19A5}" type="slidenum">
              <a:rPr lang="en-US" smtClean="0"/>
              <a:t>‹#›</a:t>
            </a:fld>
            <a:endParaRPr lang="en-US" dirty="0"/>
          </a:p>
        </p:txBody>
      </p:sp>
    </p:spTree>
    <p:extLst>
      <p:ext uri="{BB962C8B-B14F-4D97-AF65-F5344CB8AC3E}">
        <p14:creationId xmlns:p14="http://schemas.microsoft.com/office/powerpoint/2010/main" val="390885963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3429000" rtl="0" eaLnBrk="1" latinLnBrk="0" hangingPunct="1">
        <a:lnSpc>
          <a:spcPct val="90000"/>
        </a:lnSpc>
        <a:spcBef>
          <a:spcPct val="0"/>
        </a:spcBef>
        <a:buNone/>
        <a:defRPr sz="16500" kern="1200">
          <a:solidFill>
            <a:schemeClr val="tx1"/>
          </a:solidFill>
          <a:latin typeface="+mj-lt"/>
          <a:ea typeface="+mj-ea"/>
          <a:cs typeface="+mj-cs"/>
        </a:defRPr>
      </a:lvl1pPr>
    </p:titleStyle>
    <p:bodyStyle>
      <a:lvl1pPr marL="857250" indent="-857250" algn="l" defTabSz="3429000" rtl="0" eaLnBrk="1" latinLnBrk="0" hangingPunct="1">
        <a:lnSpc>
          <a:spcPct val="90000"/>
        </a:lnSpc>
        <a:spcBef>
          <a:spcPts val="3750"/>
        </a:spcBef>
        <a:buFont typeface="Arial" panose="020B0604020202020204" pitchFamily="34" charset="0"/>
        <a:buChar char="•"/>
        <a:defRPr sz="10500" kern="1200">
          <a:solidFill>
            <a:schemeClr val="tx1"/>
          </a:solidFill>
          <a:latin typeface="+mn-lt"/>
          <a:ea typeface="+mn-ea"/>
          <a:cs typeface="+mn-cs"/>
        </a:defRPr>
      </a:lvl1pPr>
      <a:lvl2pPr marL="2571750" indent="-857250" algn="l" defTabSz="3429000" rtl="0" eaLnBrk="1" latinLnBrk="0" hangingPunct="1">
        <a:lnSpc>
          <a:spcPct val="90000"/>
        </a:lnSpc>
        <a:spcBef>
          <a:spcPts val="1875"/>
        </a:spcBef>
        <a:buFont typeface="Arial" panose="020B0604020202020204" pitchFamily="34" charset="0"/>
        <a:buChar char="•"/>
        <a:defRPr sz="9000" kern="1200">
          <a:solidFill>
            <a:schemeClr val="tx1"/>
          </a:solidFill>
          <a:latin typeface="+mn-lt"/>
          <a:ea typeface="+mn-ea"/>
          <a:cs typeface="+mn-cs"/>
        </a:defRPr>
      </a:lvl2pPr>
      <a:lvl3pPr marL="4286250" indent="-857250" algn="l" defTabSz="3429000" rtl="0" eaLnBrk="1" latinLnBrk="0" hangingPunct="1">
        <a:lnSpc>
          <a:spcPct val="90000"/>
        </a:lnSpc>
        <a:spcBef>
          <a:spcPts val="1875"/>
        </a:spcBef>
        <a:buFont typeface="Arial" panose="020B0604020202020204" pitchFamily="34" charset="0"/>
        <a:buChar char="•"/>
        <a:defRPr sz="7500" kern="1200">
          <a:solidFill>
            <a:schemeClr val="tx1"/>
          </a:solidFill>
          <a:latin typeface="+mn-lt"/>
          <a:ea typeface="+mn-ea"/>
          <a:cs typeface="+mn-cs"/>
        </a:defRPr>
      </a:lvl3pPr>
      <a:lvl4pPr marL="6000750" indent="-857250" algn="l" defTabSz="3429000" rtl="0" eaLnBrk="1" latinLnBrk="0" hangingPunct="1">
        <a:lnSpc>
          <a:spcPct val="90000"/>
        </a:lnSpc>
        <a:spcBef>
          <a:spcPts val="1875"/>
        </a:spcBef>
        <a:buFont typeface="Arial" panose="020B0604020202020204" pitchFamily="34" charset="0"/>
        <a:buChar char="•"/>
        <a:defRPr sz="6750" kern="1200">
          <a:solidFill>
            <a:schemeClr val="tx1"/>
          </a:solidFill>
          <a:latin typeface="+mn-lt"/>
          <a:ea typeface="+mn-ea"/>
          <a:cs typeface="+mn-cs"/>
        </a:defRPr>
      </a:lvl4pPr>
      <a:lvl5pPr marL="7715250" indent="-857250" algn="l" defTabSz="3429000" rtl="0" eaLnBrk="1" latinLnBrk="0" hangingPunct="1">
        <a:lnSpc>
          <a:spcPct val="90000"/>
        </a:lnSpc>
        <a:spcBef>
          <a:spcPts val="1875"/>
        </a:spcBef>
        <a:buFont typeface="Arial" panose="020B0604020202020204" pitchFamily="34" charset="0"/>
        <a:buChar char="•"/>
        <a:defRPr sz="6750" kern="1200">
          <a:solidFill>
            <a:schemeClr val="tx1"/>
          </a:solidFill>
          <a:latin typeface="+mn-lt"/>
          <a:ea typeface="+mn-ea"/>
          <a:cs typeface="+mn-cs"/>
        </a:defRPr>
      </a:lvl5pPr>
      <a:lvl6pPr marL="9429750" indent="-857250" algn="l" defTabSz="3429000" rtl="0" eaLnBrk="1" latinLnBrk="0" hangingPunct="1">
        <a:lnSpc>
          <a:spcPct val="90000"/>
        </a:lnSpc>
        <a:spcBef>
          <a:spcPts val="1875"/>
        </a:spcBef>
        <a:buFont typeface="Arial" panose="020B0604020202020204" pitchFamily="34" charset="0"/>
        <a:buChar char="•"/>
        <a:defRPr sz="6750" kern="1200">
          <a:solidFill>
            <a:schemeClr val="tx1"/>
          </a:solidFill>
          <a:latin typeface="+mn-lt"/>
          <a:ea typeface="+mn-ea"/>
          <a:cs typeface="+mn-cs"/>
        </a:defRPr>
      </a:lvl6pPr>
      <a:lvl7pPr marL="11144250" indent="-857250" algn="l" defTabSz="3429000" rtl="0" eaLnBrk="1" latinLnBrk="0" hangingPunct="1">
        <a:lnSpc>
          <a:spcPct val="90000"/>
        </a:lnSpc>
        <a:spcBef>
          <a:spcPts val="1875"/>
        </a:spcBef>
        <a:buFont typeface="Arial" panose="020B0604020202020204" pitchFamily="34" charset="0"/>
        <a:buChar char="•"/>
        <a:defRPr sz="6750" kern="1200">
          <a:solidFill>
            <a:schemeClr val="tx1"/>
          </a:solidFill>
          <a:latin typeface="+mn-lt"/>
          <a:ea typeface="+mn-ea"/>
          <a:cs typeface="+mn-cs"/>
        </a:defRPr>
      </a:lvl7pPr>
      <a:lvl8pPr marL="12858750" indent="-857250" algn="l" defTabSz="3429000" rtl="0" eaLnBrk="1" latinLnBrk="0" hangingPunct="1">
        <a:lnSpc>
          <a:spcPct val="90000"/>
        </a:lnSpc>
        <a:spcBef>
          <a:spcPts val="1875"/>
        </a:spcBef>
        <a:buFont typeface="Arial" panose="020B0604020202020204" pitchFamily="34" charset="0"/>
        <a:buChar char="•"/>
        <a:defRPr sz="6750" kern="1200">
          <a:solidFill>
            <a:schemeClr val="tx1"/>
          </a:solidFill>
          <a:latin typeface="+mn-lt"/>
          <a:ea typeface="+mn-ea"/>
          <a:cs typeface="+mn-cs"/>
        </a:defRPr>
      </a:lvl8pPr>
      <a:lvl9pPr marL="14573250" indent="-857250" algn="l" defTabSz="3429000" rtl="0" eaLnBrk="1" latinLnBrk="0" hangingPunct="1">
        <a:lnSpc>
          <a:spcPct val="90000"/>
        </a:lnSpc>
        <a:spcBef>
          <a:spcPts val="1875"/>
        </a:spcBef>
        <a:buFont typeface="Arial" panose="020B0604020202020204" pitchFamily="34" charset="0"/>
        <a:buChar char="•"/>
        <a:defRPr sz="6750" kern="1200">
          <a:solidFill>
            <a:schemeClr val="tx1"/>
          </a:solidFill>
          <a:latin typeface="+mn-lt"/>
          <a:ea typeface="+mn-ea"/>
          <a:cs typeface="+mn-cs"/>
        </a:defRPr>
      </a:lvl9pPr>
    </p:bodyStyle>
    <p:otherStyle>
      <a:defPPr>
        <a:defRPr lang="en-US"/>
      </a:defPPr>
      <a:lvl1pPr marL="0" algn="l" defTabSz="3429000" rtl="0" eaLnBrk="1" latinLnBrk="0" hangingPunct="1">
        <a:defRPr sz="6750" kern="1200">
          <a:solidFill>
            <a:schemeClr val="tx1"/>
          </a:solidFill>
          <a:latin typeface="+mn-lt"/>
          <a:ea typeface="+mn-ea"/>
          <a:cs typeface="+mn-cs"/>
        </a:defRPr>
      </a:lvl1pPr>
      <a:lvl2pPr marL="1714500" algn="l" defTabSz="3429000" rtl="0" eaLnBrk="1" latinLnBrk="0" hangingPunct="1">
        <a:defRPr sz="6750" kern="1200">
          <a:solidFill>
            <a:schemeClr val="tx1"/>
          </a:solidFill>
          <a:latin typeface="+mn-lt"/>
          <a:ea typeface="+mn-ea"/>
          <a:cs typeface="+mn-cs"/>
        </a:defRPr>
      </a:lvl2pPr>
      <a:lvl3pPr marL="3429000" algn="l" defTabSz="3429000" rtl="0" eaLnBrk="1" latinLnBrk="0" hangingPunct="1">
        <a:defRPr sz="6750" kern="1200">
          <a:solidFill>
            <a:schemeClr val="tx1"/>
          </a:solidFill>
          <a:latin typeface="+mn-lt"/>
          <a:ea typeface="+mn-ea"/>
          <a:cs typeface="+mn-cs"/>
        </a:defRPr>
      </a:lvl3pPr>
      <a:lvl4pPr marL="5143500" algn="l" defTabSz="3429000" rtl="0" eaLnBrk="1" latinLnBrk="0" hangingPunct="1">
        <a:defRPr sz="6750" kern="1200">
          <a:solidFill>
            <a:schemeClr val="tx1"/>
          </a:solidFill>
          <a:latin typeface="+mn-lt"/>
          <a:ea typeface="+mn-ea"/>
          <a:cs typeface="+mn-cs"/>
        </a:defRPr>
      </a:lvl4pPr>
      <a:lvl5pPr marL="6858000" algn="l" defTabSz="3429000" rtl="0" eaLnBrk="1" latinLnBrk="0" hangingPunct="1">
        <a:defRPr sz="6750" kern="1200">
          <a:solidFill>
            <a:schemeClr val="tx1"/>
          </a:solidFill>
          <a:latin typeface="+mn-lt"/>
          <a:ea typeface="+mn-ea"/>
          <a:cs typeface="+mn-cs"/>
        </a:defRPr>
      </a:lvl5pPr>
      <a:lvl6pPr marL="8572500" algn="l" defTabSz="3429000" rtl="0" eaLnBrk="1" latinLnBrk="0" hangingPunct="1">
        <a:defRPr sz="6750" kern="1200">
          <a:solidFill>
            <a:schemeClr val="tx1"/>
          </a:solidFill>
          <a:latin typeface="+mn-lt"/>
          <a:ea typeface="+mn-ea"/>
          <a:cs typeface="+mn-cs"/>
        </a:defRPr>
      </a:lvl6pPr>
      <a:lvl7pPr marL="10287000" algn="l" defTabSz="3429000" rtl="0" eaLnBrk="1" latinLnBrk="0" hangingPunct="1">
        <a:defRPr sz="6750" kern="1200">
          <a:solidFill>
            <a:schemeClr val="tx1"/>
          </a:solidFill>
          <a:latin typeface="+mn-lt"/>
          <a:ea typeface="+mn-ea"/>
          <a:cs typeface="+mn-cs"/>
        </a:defRPr>
      </a:lvl7pPr>
      <a:lvl8pPr marL="12001500" algn="l" defTabSz="3429000" rtl="0" eaLnBrk="1" latinLnBrk="0" hangingPunct="1">
        <a:defRPr sz="6750" kern="1200">
          <a:solidFill>
            <a:schemeClr val="tx1"/>
          </a:solidFill>
          <a:latin typeface="+mn-lt"/>
          <a:ea typeface="+mn-ea"/>
          <a:cs typeface="+mn-cs"/>
        </a:defRPr>
      </a:lvl8pPr>
      <a:lvl9pPr marL="13716000" algn="l" defTabSz="3429000" rtl="0" eaLnBrk="1" latinLnBrk="0" hangingPunct="1">
        <a:defRPr sz="67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8.jpeg"/><Relationship Id="rId18" Type="http://schemas.openxmlformats.org/officeDocument/2006/relationships/image" Target="../media/image13.jpg"/><Relationship Id="rId26" Type="http://schemas.openxmlformats.org/officeDocument/2006/relationships/image" Target="../media/image20.png"/><Relationship Id="rId39" Type="http://schemas.openxmlformats.org/officeDocument/2006/relationships/image" Target="../media/image32.emf"/><Relationship Id="rId21" Type="http://schemas.openxmlformats.org/officeDocument/2006/relationships/image" Target="../media/image16.jpg"/><Relationship Id="rId34" Type="http://schemas.openxmlformats.org/officeDocument/2006/relationships/image" Target="../media/image27.svg"/><Relationship Id="rId7" Type="http://schemas.openxmlformats.org/officeDocument/2006/relationships/image" Target="../media/image3.png"/><Relationship Id="rId12" Type="http://schemas.openxmlformats.org/officeDocument/2006/relationships/image" Target="../media/image7.svg"/><Relationship Id="rId17" Type="http://schemas.openxmlformats.org/officeDocument/2006/relationships/image" Target="../media/image12.jpg"/><Relationship Id="rId25" Type="http://schemas.openxmlformats.org/officeDocument/2006/relationships/hyperlink" Target="https://www.facebook.com/astarte.project/" TargetMode="External"/><Relationship Id="rId33" Type="http://schemas.openxmlformats.org/officeDocument/2006/relationships/image" Target="../media/image26.png"/><Relationship Id="rId38" Type="http://schemas.openxmlformats.org/officeDocument/2006/relationships/image" Target="../media/image31.jpg"/><Relationship Id="rId2" Type="http://schemas.openxmlformats.org/officeDocument/2006/relationships/notesSlide" Target="../notesSlides/notesSlide1.xml"/><Relationship Id="rId16" Type="http://schemas.openxmlformats.org/officeDocument/2006/relationships/image" Target="../media/image11.svg"/><Relationship Id="rId20" Type="http://schemas.openxmlformats.org/officeDocument/2006/relationships/image" Target="../media/image15.jpg"/><Relationship Id="rId29"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6.png"/><Relationship Id="rId24" Type="http://schemas.openxmlformats.org/officeDocument/2006/relationships/image" Target="../media/image19.png"/><Relationship Id="rId32" Type="http://schemas.openxmlformats.org/officeDocument/2006/relationships/image" Target="../media/image25.svg"/><Relationship Id="rId37" Type="http://schemas.openxmlformats.org/officeDocument/2006/relationships/image" Target="../media/image30.png"/><Relationship Id="rId5" Type="http://schemas.openxmlformats.org/officeDocument/2006/relationships/hyperlink" Target="https://www.egu2020.eu/" TargetMode="External"/><Relationship Id="rId15" Type="http://schemas.openxmlformats.org/officeDocument/2006/relationships/image" Target="../media/image10.png"/><Relationship Id="rId23" Type="http://schemas.openxmlformats.org/officeDocument/2006/relationships/image" Target="../media/image18.jpg"/><Relationship Id="rId28" Type="http://schemas.openxmlformats.org/officeDocument/2006/relationships/image" Target="../media/image21.png"/><Relationship Id="rId36" Type="http://schemas.openxmlformats.org/officeDocument/2006/relationships/image" Target="../media/image29.png"/><Relationship Id="rId10" Type="http://schemas.openxmlformats.org/officeDocument/2006/relationships/hyperlink" Target="https://www.cut.ac.cy/" TargetMode="External"/><Relationship Id="rId19" Type="http://schemas.openxmlformats.org/officeDocument/2006/relationships/image" Target="../media/image14.jpg"/><Relationship Id="rId31" Type="http://schemas.openxmlformats.org/officeDocument/2006/relationships/image" Target="../media/image24.png"/><Relationship Id="rId4" Type="http://schemas.openxmlformats.org/officeDocument/2006/relationships/image" Target="../media/image1.jpg"/><Relationship Id="rId9" Type="http://schemas.openxmlformats.org/officeDocument/2006/relationships/image" Target="../media/image5.png"/><Relationship Id="rId14" Type="http://schemas.openxmlformats.org/officeDocument/2006/relationships/image" Target="../media/image9.png"/><Relationship Id="rId22" Type="http://schemas.openxmlformats.org/officeDocument/2006/relationships/image" Target="../media/image17.png"/><Relationship Id="rId27" Type="http://schemas.openxmlformats.org/officeDocument/2006/relationships/hyperlink" Target="https://twitter.com/ASTARTE_project" TargetMode="External"/><Relationship Id="rId30" Type="http://schemas.openxmlformats.org/officeDocument/2006/relationships/image" Target="../media/image23.svg"/><Relationship Id="rId35" Type="http://schemas.openxmlformats.org/officeDocument/2006/relationships/image" Target="../media/image28.png"/><Relationship Id="rId8" Type="http://schemas.openxmlformats.org/officeDocument/2006/relationships/image" Target="../media/image4.svg"/><Relationship Id="rId3" Type="http://schemas.openxmlformats.org/officeDocument/2006/relationships/hyperlink" Target="http://astarte.cut.ac.c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2BE8E"/>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B0B88E9-F9F3-49BD-A26E-027277E0C838}"/>
              </a:ext>
            </a:extLst>
          </p:cNvPr>
          <p:cNvSpPr txBox="1"/>
          <p:nvPr/>
        </p:nvSpPr>
        <p:spPr>
          <a:xfrm>
            <a:off x="6203836" y="243650"/>
            <a:ext cx="33419686" cy="1938992"/>
          </a:xfrm>
          <a:prstGeom prst="rect">
            <a:avLst/>
          </a:prstGeom>
          <a:noFill/>
        </p:spPr>
        <p:txBody>
          <a:bodyPr wrap="square" rtlCol="0">
            <a:spAutoFit/>
          </a:bodyPr>
          <a:lstStyle/>
          <a:p>
            <a:pPr algn="ctr"/>
            <a:r>
              <a:rPr lang="en-US" sz="6000" b="1" u="sng" dirty="0"/>
              <a:t>ANALYSIS OF SAR AND THERMAL SATELLITE TIME-SERIES  DATA FOR SAR UNDERSTANDING THE LONG-TERM IMPACT OF LAND SURFACE TEMPERATURE CHANGES ON FORESTS.</a:t>
            </a:r>
            <a:endParaRPr lang="el-GR" sz="6000" b="1" u="sng" dirty="0"/>
          </a:p>
        </p:txBody>
      </p:sp>
      <p:pic>
        <p:nvPicPr>
          <p:cNvPr id="23" name="Εικόνα 22">
            <a:hlinkClick r:id="rId3"/>
            <a:extLst>
              <a:ext uri="{FF2B5EF4-FFF2-40B4-BE49-F238E27FC236}">
                <a16:creationId xmlns:a16="http://schemas.microsoft.com/office/drawing/2014/main" id="{72AA11BE-CA1E-4AC5-AC5A-852094AD30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77293" y="231861"/>
            <a:ext cx="4158185" cy="4158185"/>
          </a:xfrm>
          <a:prstGeom prst="rect">
            <a:avLst/>
          </a:prstGeom>
        </p:spPr>
      </p:pic>
      <p:pic>
        <p:nvPicPr>
          <p:cNvPr id="35" name="Εικόνα 34" descr="Εικόνα που περιέχει υπογραφή, φαγητό, σχεδίαση&#10;&#10;Περιγραφή που δημιουργήθηκε αυτόματα">
            <a:hlinkClick r:id="rId5"/>
            <a:extLst>
              <a:ext uri="{FF2B5EF4-FFF2-40B4-BE49-F238E27FC236}">
                <a16:creationId xmlns:a16="http://schemas.microsoft.com/office/drawing/2014/main" id="{48046E9F-F680-476D-80B6-08A96CC4495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5094" y="246183"/>
            <a:ext cx="4141945" cy="1938992"/>
          </a:xfrm>
          <a:prstGeom prst="rect">
            <a:avLst/>
          </a:prstGeom>
          <a:noFill/>
        </p:spPr>
      </p:pic>
      <p:sp>
        <p:nvSpPr>
          <p:cNvPr id="50" name="TextBox 49">
            <a:extLst>
              <a:ext uri="{FF2B5EF4-FFF2-40B4-BE49-F238E27FC236}">
                <a16:creationId xmlns:a16="http://schemas.microsoft.com/office/drawing/2014/main" id="{2C17E656-2461-40B7-8418-6A2BAB42BE8D}"/>
              </a:ext>
            </a:extLst>
          </p:cNvPr>
          <p:cNvSpPr txBox="1"/>
          <p:nvPr/>
        </p:nvSpPr>
        <p:spPr>
          <a:xfrm>
            <a:off x="6613603" y="2391174"/>
            <a:ext cx="32902560" cy="1569660"/>
          </a:xfrm>
          <a:prstGeom prst="rect">
            <a:avLst/>
          </a:prstGeom>
          <a:noFill/>
        </p:spPr>
        <p:txBody>
          <a:bodyPr wrap="square" rtlCol="0">
            <a:spAutoFit/>
          </a:bodyPr>
          <a:lstStyle/>
          <a:p>
            <a:pPr algn="ctr"/>
            <a:r>
              <a:rPr lang="en-US" sz="4000" dirty="0"/>
              <a:t>M.PRODROMOU</a:t>
            </a:r>
            <a:r>
              <a:rPr lang="en-US" sz="4000" baseline="30000" dirty="0"/>
              <a:t>1,2</a:t>
            </a:r>
            <a:r>
              <a:rPr lang="el-GR" sz="4000" dirty="0"/>
              <a:t>,</a:t>
            </a:r>
            <a:r>
              <a:rPr lang="en-US" sz="4000" dirty="0"/>
              <a:t>A.YFANTIDOU</a:t>
            </a:r>
            <a:r>
              <a:rPr lang="en-US" sz="4000" baseline="30000" dirty="0"/>
              <a:t>1,2</a:t>
            </a:r>
            <a:r>
              <a:rPr lang="en-US" sz="4000" dirty="0"/>
              <a:t>, C.THEOCHARIDIS</a:t>
            </a:r>
            <a:r>
              <a:rPr lang="en-US" sz="4000" baseline="30000" dirty="0"/>
              <a:t>1,2</a:t>
            </a:r>
            <a:r>
              <a:rPr lang="en-US" sz="4000" dirty="0"/>
              <a:t>, M.MILTIADOU</a:t>
            </a:r>
            <a:r>
              <a:rPr lang="en-US" sz="4000" baseline="30000" dirty="0"/>
              <a:t>1,2</a:t>
            </a:r>
            <a:r>
              <a:rPr lang="en-US" sz="4000" dirty="0"/>
              <a:t> and C.DANEZIS</a:t>
            </a:r>
            <a:r>
              <a:rPr lang="en-US" sz="4000" baseline="30000" dirty="0"/>
              <a:t>1,2</a:t>
            </a:r>
            <a:endParaRPr lang="en-US" sz="4000" dirty="0"/>
          </a:p>
          <a:p>
            <a:pPr algn="ctr"/>
            <a:r>
              <a:rPr lang="en-US" sz="2800" baseline="30000" dirty="0"/>
              <a:t>1</a:t>
            </a:r>
            <a:r>
              <a:rPr lang="en-GB" sz="2800" dirty="0"/>
              <a:t>Department of Civil Engineering and Geomatics, Faculty of Engineering and Technology, Cyprus University of Technology, 3036 Lemesos, Cyprus.</a:t>
            </a:r>
          </a:p>
          <a:p>
            <a:pPr algn="ctr"/>
            <a:r>
              <a:rPr lang="en-US" sz="2800" baseline="30000" dirty="0"/>
              <a:t>2</a:t>
            </a:r>
            <a:r>
              <a:rPr lang="en-GB" sz="2800" dirty="0"/>
              <a:t>ERATOSTHENES Centre of Excellence, 3036 Lemesos, Cyprus</a:t>
            </a:r>
            <a:endParaRPr lang="el-GR" dirty="0"/>
          </a:p>
        </p:txBody>
      </p:sp>
      <p:grpSp>
        <p:nvGrpSpPr>
          <p:cNvPr id="1039" name="Ομάδα 1038">
            <a:extLst>
              <a:ext uri="{FF2B5EF4-FFF2-40B4-BE49-F238E27FC236}">
                <a16:creationId xmlns:a16="http://schemas.microsoft.com/office/drawing/2014/main" id="{D9F8C16A-10EA-4C25-9AED-4EE8E79E907F}"/>
              </a:ext>
            </a:extLst>
          </p:cNvPr>
          <p:cNvGrpSpPr/>
          <p:nvPr/>
        </p:nvGrpSpPr>
        <p:grpSpPr>
          <a:xfrm>
            <a:off x="614756" y="4846209"/>
            <a:ext cx="13171582" cy="11090849"/>
            <a:chOff x="614756" y="6250583"/>
            <a:chExt cx="13171582" cy="11090849"/>
          </a:xfrm>
        </p:grpSpPr>
        <p:grpSp>
          <p:nvGrpSpPr>
            <p:cNvPr id="67" name="Ομάδα 66">
              <a:extLst>
                <a:ext uri="{FF2B5EF4-FFF2-40B4-BE49-F238E27FC236}">
                  <a16:creationId xmlns:a16="http://schemas.microsoft.com/office/drawing/2014/main" id="{E990CF5F-A0CC-4726-BD16-2B59CBA26B3A}"/>
                </a:ext>
              </a:extLst>
            </p:cNvPr>
            <p:cNvGrpSpPr/>
            <p:nvPr/>
          </p:nvGrpSpPr>
          <p:grpSpPr>
            <a:xfrm>
              <a:off x="5111282" y="6250583"/>
              <a:ext cx="7155379" cy="798551"/>
              <a:chOff x="1581279" y="6356524"/>
              <a:chExt cx="7630578" cy="914400"/>
            </a:xfrm>
          </p:grpSpPr>
          <p:pic>
            <p:nvPicPr>
              <p:cNvPr id="61" name="Γραφικό 60" descr="Ανοιχτό χέρι με φυτό">
                <a:extLst>
                  <a:ext uri="{FF2B5EF4-FFF2-40B4-BE49-F238E27FC236}">
                    <a16:creationId xmlns:a16="http://schemas.microsoft.com/office/drawing/2014/main" id="{A9FDC029-CADF-4A50-B40C-764AC815321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581279" y="6356524"/>
                <a:ext cx="914400" cy="914400"/>
              </a:xfrm>
              <a:prstGeom prst="rect">
                <a:avLst/>
              </a:prstGeom>
            </p:spPr>
          </p:pic>
          <p:sp>
            <p:nvSpPr>
              <p:cNvPr id="63" name="TextBox 62">
                <a:extLst>
                  <a:ext uri="{FF2B5EF4-FFF2-40B4-BE49-F238E27FC236}">
                    <a16:creationId xmlns:a16="http://schemas.microsoft.com/office/drawing/2014/main" id="{89B8D100-5CB0-4742-8424-CE58E1BA9443}"/>
                  </a:ext>
                </a:extLst>
              </p:cNvPr>
              <p:cNvSpPr txBox="1"/>
              <p:nvPr/>
            </p:nvSpPr>
            <p:spPr>
              <a:xfrm>
                <a:off x="2881415" y="6426321"/>
                <a:ext cx="6330442" cy="810582"/>
              </a:xfrm>
              <a:prstGeom prst="rect">
                <a:avLst/>
              </a:prstGeom>
              <a:noFill/>
            </p:spPr>
            <p:txBody>
              <a:bodyPr wrap="square" rtlCol="0">
                <a:spAutoFit/>
              </a:bodyPr>
              <a:lstStyle/>
              <a:p>
                <a:r>
                  <a:rPr lang="en-US" sz="4000" b="1" dirty="0"/>
                  <a:t>INTRODUCTION</a:t>
                </a:r>
                <a:endParaRPr lang="el-GR" sz="4000" b="1" dirty="0"/>
              </a:p>
            </p:txBody>
          </p:sp>
        </p:grpSp>
        <p:sp>
          <p:nvSpPr>
            <p:cNvPr id="68" name="TextBox 67">
              <a:extLst>
                <a:ext uri="{FF2B5EF4-FFF2-40B4-BE49-F238E27FC236}">
                  <a16:creationId xmlns:a16="http://schemas.microsoft.com/office/drawing/2014/main" id="{B806E66F-BC97-4F4E-8AC5-A5FD26A0DF7F}"/>
                </a:ext>
              </a:extLst>
            </p:cNvPr>
            <p:cNvSpPr txBox="1"/>
            <p:nvPr/>
          </p:nvSpPr>
          <p:spPr>
            <a:xfrm>
              <a:off x="1195754" y="7638100"/>
              <a:ext cx="11858696" cy="9513902"/>
            </a:xfrm>
            <a:prstGeom prst="rect">
              <a:avLst/>
            </a:prstGeom>
            <a:noFill/>
          </p:spPr>
          <p:txBody>
            <a:bodyPr wrap="square" rtlCol="0">
              <a:spAutoFit/>
            </a:bodyPr>
            <a:lstStyle/>
            <a:p>
              <a:pPr algn="just"/>
              <a:r>
                <a:rPr lang="en-US" sz="3600" dirty="0"/>
                <a:t>Forests are globally an important environmental and ecological resource since they retrain water through their routes and therefore limit flooding events and soil erosion from moderate rainfall. They also act as carbon sinks, provide food, clean water and natural habitat for humans and other species, including threatened ones. Recent reports stressed the vulnerability of EU forest ecosystem to climate change impacts[1],[2]. Climate change is a significant factor in the increasing forest fires and tree species being unable to adapt to the severity and frequency of drought during the summer period. Consequently, the possibility of increased insect pests and tree diseases is high as trees have been weakened by the extreme weather conditions. In Cyprus, there are two types of pine trees that exists on Troodos mountains, Pinus Nigra and Pinus Brutia, that may have been influenced by the reduced snowfall and extended summer droughts during the last decades. </a:t>
              </a:r>
              <a:endParaRPr lang="el-GR" sz="3600" dirty="0"/>
            </a:p>
          </p:txBody>
        </p:sp>
        <p:sp>
          <p:nvSpPr>
            <p:cNvPr id="37" name="Rectangle: Rounded Corners 25">
              <a:extLst>
                <a:ext uri="{FF2B5EF4-FFF2-40B4-BE49-F238E27FC236}">
                  <a16:creationId xmlns:a16="http://schemas.microsoft.com/office/drawing/2014/main" id="{247FBD55-4088-4B62-8685-774AD3FB29D8}"/>
                </a:ext>
              </a:extLst>
            </p:cNvPr>
            <p:cNvSpPr/>
            <p:nvPr/>
          </p:nvSpPr>
          <p:spPr>
            <a:xfrm>
              <a:off x="614756" y="7291997"/>
              <a:ext cx="13171582" cy="10049435"/>
            </a:xfrm>
            <a:prstGeom prst="roundRect">
              <a:avLst/>
            </a:prstGeom>
            <a:noFill/>
            <a:ln w="127000" cap="flat" cmpd="dbl">
              <a:solidFill>
                <a:schemeClr val="accent6">
                  <a:lumMod val="50000"/>
                </a:schemeClr>
              </a:solidFill>
              <a:prstDash val="solid"/>
              <a:miter lim="800000"/>
            </a:ln>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grpSp>
      <p:grpSp>
        <p:nvGrpSpPr>
          <p:cNvPr id="41" name="Ομάδα 40">
            <a:extLst>
              <a:ext uri="{FF2B5EF4-FFF2-40B4-BE49-F238E27FC236}">
                <a16:creationId xmlns:a16="http://schemas.microsoft.com/office/drawing/2014/main" id="{42DCCF28-425D-4EFC-A8AF-67BE406280B4}"/>
              </a:ext>
            </a:extLst>
          </p:cNvPr>
          <p:cNvGrpSpPr/>
          <p:nvPr/>
        </p:nvGrpSpPr>
        <p:grpSpPr>
          <a:xfrm>
            <a:off x="1001615" y="2255513"/>
            <a:ext cx="4375035" cy="1879193"/>
            <a:chOff x="11465168" y="7826865"/>
            <a:chExt cx="6715701" cy="2400657"/>
          </a:xfrm>
        </p:grpSpPr>
        <p:pic>
          <p:nvPicPr>
            <p:cNvPr id="43" name="Picture 16">
              <a:extLst>
                <a:ext uri="{FF2B5EF4-FFF2-40B4-BE49-F238E27FC236}">
                  <a16:creationId xmlns:a16="http://schemas.microsoft.com/office/drawing/2014/main" id="{31803A05-9209-4E36-AE8C-607829EBB44D}"/>
                </a:ext>
              </a:extLst>
            </p:cNvPr>
            <p:cNvPicPr>
              <a:picLocks noChangeAspect="1"/>
            </p:cNvPicPr>
            <p:nvPr/>
          </p:nvPicPr>
          <p:blipFill rotWithShape="1">
            <a:blip r:embed="rId9">
              <a:extLst>
                <a:ext uri="{28A0092B-C50C-407E-A947-70E740481C1C}">
                  <a14:useLocalDpi xmlns:a14="http://schemas.microsoft.com/office/drawing/2010/main" val="0"/>
                </a:ext>
              </a:extLst>
            </a:blip>
            <a:srcRect r="70943"/>
            <a:stretch/>
          </p:blipFill>
          <p:spPr>
            <a:xfrm>
              <a:off x="11465168" y="8038976"/>
              <a:ext cx="1779564" cy="2188546"/>
            </a:xfrm>
            <a:prstGeom prst="rect">
              <a:avLst/>
            </a:prstGeom>
            <a:noFill/>
            <a:ln>
              <a:noFill/>
            </a:ln>
          </p:spPr>
        </p:pic>
        <p:sp>
          <p:nvSpPr>
            <p:cNvPr id="44" name="TextBox 43">
              <a:hlinkClick r:id="rId10"/>
              <a:extLst>
                <a:ext uri="{FF2B5EF4-FFF2-40B4-BE49-F238E27FC236}">
                  <a16:creationId xmlns:a16="http://schemas.microsoft.com/office/drawing/2014/main" id="{E6B5B2BB-8FC7-4A9E-9B76-FEEEF6209737}"/>
                </a:ext>
              </a:extLst>
            </p:cNvPr>
            <p:cNvSpPr txBox="1"/>
            <p:nvPr/>
          </p:nvSpPr>
          <p:spPr>
            <a:xfrm>
              <a:off x="13737100" y="7826865"/>
              <a:ext cx="4443769" cy="1866100"/>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Cyprus University of </a:t>
              </a:r>
            </a:p>
            <a:p>
              <a:r>
                <a:rPr lang="en-US" sz="4000" dirty="0">
                  <a:latin typeface="Times New Roman" panose="02020603050405020304" pitchFamily="18" charset="0"/>
                  <a:cs typeface="Times New Roman" panose="02020603050405020304" pitchFamily="18" charset="0"/>
                </a:rPr>
                <a:t>Technology</a:t>
              </a:r>
              <a:endParaRPr lang="el-GR" sz="4000" dirty="0">
                <a:latin typeface="Times New Roman" panose="02020603050405020304" pitchFamily="18" charset="0"/>
                <a:cs typeface="Times New Roman" panose="02020603050405020304" pitchFamily="18" charset="0"/>
              </a:endParaRPr>
            </a:p>
          </p:txBody>
        </p:sp>
      </p:grpSp>
      <p:grpSp>
        <p:nvGrpSpPr>
          <p:cNvPr id="1041" name="Ομάδα 1040">
            <a:extLst>
              <a:ext uri="{FF2B5EF4-FFF2-40B4-BE49-F238E27FC236}">
                <a16:creationId xmlns:a16="http://schemas.microsoft.com/office/drawing/2014/main" id="{22D212C1-8DE2-4DBB-99F8-DF50132A809A}"/>
              </a:ext>
            </a:extLst>
          </p:cNvPr>
          <p:cNvGrpSpPr/>
          <p:nvPr/>
        </p:nvGrpSpPr>
        <p:grpSpPr>
          <a:xfrm>
            <a:off x="857720" y="16209632"/>
            <a:ext cx="12926017" cy="11535253"/>
            <a:chOff x="572022" y="17428607"/>
            <a:chExt cx="12926017" cy="10745193"/>
          </a:xfrm>
        </p:grpSpPr>
        <p:grpSp>
          <p:nvGrpSpPr>
            <p:cNvPr id="1040" name="Ομάδα 1039">
              <a:extLst>
                <a:ext uri="{FF2B5EF4-FFF2-40B4-BE49-F238E27FC236}">
                  <a16:creationId xmlns:a16="http://schemas.microsoft.com/office/drawing/2014/main" id="{8900892E-4B9B-4E6C-BA62-9D1AAA24442C}"/>
                </a:ext>
              </a:extLst>
            </p:cNvPr>
            <p:cNvGrpSpPr/>
            <p:nvPr/>
          </p:nvGrpSpPr>
          <p:grpSpPr>
            <a:xfrm>
              <a:off x="572022" y="17428607"/>
              <a:ext cx="12926017" cy="10745193"/>
              <a:chOff x="572022" y="17428607"/>
              <a:chExt cx="12926017" cy="10745193"/>
            </a:xfrm>
          </p:grpSpPr>
          <p:sp>
            <p:nvSpPr>
              <p:cNvPr id="165" name="Rectangle: Rounded Corners 25">
                <a:extLst>
                  <a:ext uri="{FF2B5EF4-FFF2-40B4-BE49-F238E27FC236}">
                    <a16:creationId xmlns:a16="http://schemas.microsoft.com/office/drawing/2014/main" id="{B644E0EB-1B0B-4B9D-886C-54DE45C2B4E0}"/>
                  </a:ext>
                </a:extLst>
              </p:cNvPr>
              <p:cNvSpPr/>
              <p:nvPr/>
            </p:nvSpPr>
            <p:spPr>
              <a:xfrm>
                <a:off x="572022" y="18488104"/>
                <a:ext cx="12926017" cy="9492537"/>
              </a:xfrm>
              <a:prstGeom prst="roundRect">
                <a:avLst/>
              </a:prstGeom>
              <a:noFill/>
              <a:ln w="127000" cmpd="dbl">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grpSp>
            <p:nvGrpSpPr>
              <p:cNvPr id="121" name="Ομάδα 120">
                <a:extLst>
                  <a:ext uri="{FF2B5EF4-FFF2-40B4-BE49-F238E27FC236}">
                    <a16:creationId xmlns:a16="http://schemas.microsoft.com/office/drawing/2014/main" id="{CE7BD158-8AEC-4BC8-9250-A4BE47D433EE}"/>
                  </a:ext>
                </a:extLst>
              </p:cNvPr>
              <p:cNvGrpSpPr/>
              <p:nvPr/>
            </p:nvGrpSpPr>
            <p:grpSpPr>
              <a:xfrm>
                <a:off x="5111282" y="17428607"/>
                <a:ext cx="4689210" cy="1559243"/>
                <a:chOff x="2930789" y="28711920"/>
                <a:chExt cx="4642318" cy="1721249"/>
              </a:xfrm>
            </p:grpSpPr>
            <p:pic>
              <p:nvPicPr>
                <p:cNvPr id="118" name="Γραφικό 117" descr="Δείκτης">
                  <a:extLst>
                    <a:ext uri="{FF2B5EF4-FFF2-40B4-BE49-F238E27FC236}">
                      <a16:creationId xmlns:a16="http://schemas.microsoft.com/office/drawing/2014/main" id="{85477D23-EFF9-4DB8-B995-FD3853D3DCC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930789" y="28711920"/>
                  <a:ext cx="1290898" cy="1246285"/>
                </a:xfrm>
                <a:prstGeom prst="rect">
                  <a:avLst/>
                </a:prstGeom>
              </p:spPr>
            </p:pic>
            <p:sp>
              <p:nvSpPr>
                <p:cNvPr id="120" name="TextBox 119">
                  <a:extLst>
                    <a:ext uri="{FF2B5EF4-FFF2-40B4-BE49-F238E27FC236}">
                      <a16:creationId xmlns:a16="http://schemas.microsoft.com/office/drawing/2014/main" id="{305AEFF9-9A51-47E4-BCA3-CF8EED1B276F}"/>
                    </a:ext>
                  </a:extLst>
                </p:cNvPr>
                <p:cNvSpPr txBox="1"/>
                <p:nvPr/>
              </p:nvSpPr>
              <p:spPr>
                <a:xfrm>
                  <a:off x="4005746" y="28972224"/>
                  <a:ext cx="3567361" cy="1460945"/>
                </a:xfrm>
                <a:prstGeom prst="rect">
                  <a:avLst/>
                </a:prstGeom>
                <a:noFill/>
              </p:spPr>
              <p:txBody>
                <a:bodyPr wrap="square" rtlCol="0">
                  <a:spAutoFit/>
                </a:bodyPr>
                <a:lstStyle/>
                <a:p>
                  <a:r>
                    <a:rPr lang="en-US" sz="4000" b="1" dirty="0"/>
                    <a:t>STUDY AREA</a:t>
                  </a:r>
                </a:p>
              </p:txBody>
            </p:sp>
          </p:grpSp>
          <p:sp>
            <p:nvSpPr>
              <p:cNvPr id="2" name="TextBox 1">
                <a:extLst>
                  <a:ext uri="{FF2B5EF4-FFF2-40B4-BE49-F238E27FC236}">
                    <a16:creationId xmlns:a16="http://schemas.microsoft.com/office/drawing/2014/main" id="{8BDCDEB8-9540-49F4-AC92-E76EC58BA8FD}"/>
                  </a:ext>
                </a:extLst>
              </p:cNvPr>
              <p:cNvSpPr txBox="1"/>
              <p:nvPr/>
            </p:nvSpPr>
            <p:spPr>
              <a:xfrm>
                <a:off x="1713034" y="18554137"/>
                <a:ext cx="10760582" cy="2551600"/>
              </a:xfrm>
              <a:prstGeom prst="rect">
                <a:avLst/>
              </a:prstGeom>
              <a:noFill/>
            </p:spPr>
            <p:txBody>
              <a:bodyPr wrap="square" rtlCol="0">
                <a:spAutoFit/>
              </a:bodyPr>
              <a:lstStyle/>
              <a:p>
                <a:pPr algn="just"/>
                <a:r>
                  <a:rPr lang="en-US" sz="3600" dirty="0"/>
                  <a:t>The study area is located in the Eastern Mediterranean and more specifically, in the wider </a:t>
                </a:r>
                <a:r>
                  <a:rPr lang="en-US" sz="4000" dirty="0"/>
                  <a:t>area</a:t>
                </a:r>
                <a:r>
                  <a:rPr lang="en-US" sz="3600" dirty="0"/>
                  <a:t> of the Troodos mountain in Cyprus with a coverage of 1794 km</a:t>
                </a:r>
                <a:r>
                  <a:rPr lang="en-US" sz="3600" baseline="30000" dirty="0"/>
                  <a:t>2</a:t>
                </a:r>
                <a:r>
                  <a:rPr lang="en-US" sz="3600" dirty="0"/>
                  <a:t>.</a:t>
                </a:r>
                <a:endParaRPr lang="en-US" sz="3600" baseline="30000" dirty="0"/>
              </a:p>
              <a:p>
                <a:pPr algn="just"/>
                <a:endParaRPr lang="el-GR" sz="3600" baseline="30000" dirty="0"/>
              </a:p>
              <a:p>
                <a:endParaRPr lang="el-GR" sz="3600" dirty="0"/>
              </a:p>
            </p:txBody>
          </p:sp>
          <p:sp>
            <p:nvSpPr>
              <p:cNvPr id="3" name="TextBox 2">
                <a:extLst>
                  <a:ext uri="{FF2B5EF4-FFF2-40B4-BE49-F238E27FC236}">
                    <a16:creationId xmlns:a16="http://schemas.microsoft.com/office/drawing/2014/main" id="{B3DA1A63-3AF4-4BAA-9555-4DE35ED572F1}"/>
                  </a:ext>
                </a:extLst>
              </p:cNvPr>
              <p:cNvSpPr txBox="1"/>
              <p:nvPr/>
            </p:nvSpPr>
            <p:spPr>
              <a:xfrm>
                <a:off x="1506079" y="26973471"/>
                <a:ext cx="10760582" cy="1200329"/>
              </a:xfrm>
              <a:prstGeom prst="rect">
                <a:avLst/>
              </a:prstGeom>
              <a:noFill/>
            </p:spPr>
            <p:txBody>
              <a:bodyPr wrap="square" rtlCol="0">
                <a:spAutoFit/>
              </a:bodyPr>
              <a:lstStyle/>
              <a:p>
                <a:pPr algn="ctr"/>
                <a:r>
                  <a:rPr lang="en-US" sz="3600" b="1" dirty="0"/>
                  <a:t>Figure 1: </a:t>
                </a:r>
                <a:r>
                  <a:rPr lang="en-US" sz="3600" dirty="0"/>
                  <a:t>Location of the main study area.</a:t>
                </a:r>
                <a:endParaRPr lang="el-GR" sz="3600" b="1" dirty="0"/>
              </a:p>
              <a:p>
                <a:pPr algn="just"/>
                <a:endParaRPr lang="el-GR" sz="3600" dirty="0"/>
              </a:p>
            </p:txBody>
          </p:sp>
        </p:grpSp>
        <p:pic>
          <p:nvPicPr>
            <p:cNvPr id="5" name="Εικόνα 4" descr="Εικόνα που περιέχει ρόδα, δέντρο&#10;&#10;Περιγραφή που δημιουργήθηκε αυτόματα">
              <a:extLst>
                <a:ext uri="{FF2B5EF4-FFF2-40B4-BE49-F238E27FC236}">
                  <a16:creationId xmlns:a16="http://schemas.microsoft.com/office/drawing/2014/main" id="{C8BBBAE3-A072-4048-8FA3-14EC2A0A77B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196315" y="20419010"/>
              <a:ext cx="9380109" cy="6631573"/>
            </a:xfrm>
            <a:prstGeom prst="rect">
              <a:avLst/>
            </a:prstGeom>
          </p:spPr>
        </p:pic>
      </p:grpSp>
      <p:pic>
        <p:nvPicPr>
          <p:cNvPr id="12" name="Εικόνα 11" descr="Εικόνα που περιέχει σχεδίαση&#10;&#10;Περιγραφή που δημιουργήθηκε αυτόματα">
            <a:extLst>
              <a:ext uri="{FF2B5EF4-FFF2-40B4-BE49-F238E27FC236}">
                <a16:creationId xmlns:a16="http://schemas.microsoft.com/office/drawing/2014/main" id="{1C0B1481-7E07-4090-9FE2-440CA555D62F}"/>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2978536" y="27307552"/>
            <a:ext cx="2691765" cy="941786"/>
          </a:xfrm>
          <a:prstGeom prst="rect">
            <a:avLst/>
          </a:prstGeom>
        </p:spPr>
      </p:pic>
      <p:sp>
        <p:nvSpPr>
          <p:cNvPr id="20" name="Ευθεία γραμμή σύνδεσης 19">
            <a:extLst>
              <a:ext uri="{FF2B5EF4-FFF2-40B4-BE49-F238E27FC236}">
                <a16:creationId xmlns:a16="http://schemas.microsoft.com/office/drawing/2014/main" id="{A9D3DC72-D901-4773-8053-44896750D637}"/>
              </a:ext>
            </a:extLst>
          </p:cNvPr>
          <p:cNvSpPr/>
          <p:nvPr/>
        </p:nvSpPr>
        <p:spPr>
          <a:xfrm>
            <a:off x="28663403" y="8816827"/>
            <a:ext cx="10958234" cy="520633"/>
          </a:xfrm>
          <a:prstGeom prst="line">
            <a:avLst/>
          </a:prstGeom>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a:extLst>
              <a:ext uri="{FF2B5EF4-FFF2-40B4-BE49-F238E27FC236}">
                <a16:creationId xmlns:a16="http://schemas.microsoft.com/office/drawing/2014/main" id="{2EC85C42-99CA-4F3C-867E-D4E148453829}"/>
              </a:ext>
            </a:extLst>
          </p:cNvPr>
          <p:cNvSpPr txBox="1"/>
          <p:nvPr/>
        </p:nvSpPr>
        <p:spPr>
          <a:xfrm>
            <a:off x="28986104" y="6600459"/>
            <a:ext cx="4913392" cy="1200329"/>
          </a:xfrm>
          <a:prstGeom prst="rect">
            <a:avLst/>
          </a:prstGeom>
          <a:noFill/>
        </p:spPr>
        <p:txBody>
          <a:bodyPr wrap="square" rtlCol="0">
            <a:spAutoFit/>
          </a:bodyPr>
          <a:lstStyle/>
          <a:p>
            <a:pPr algn="just"/>
            <a:r>
              <a:rPr lang="en-US" sz="2400" dirty="0"/>
              <a:t>The ‘ASTARTE’ project lasts for two years and it is divided into 9 Work Package.</a:t>
            </a:r>
            <a:r>
              <a:rPr lang="el-GR" sz="2400" dirty="0"/>
              <a:t> </a:t>
            </a:r>
          </a:p>
        </p:txBody>
      </p:sp>
      <p:grpSp>
        <p:nvGrpSpPr>
          <p:cNvPr id="15" name="Ομάδα 14">
            <a:extLst>
              <a:ext uri="{FF2B5EF4-FFF2-40B4-BE49-F238E27FC236}">
                <a16:creationId xmlns:a16="http://schemas.microsoft.com/office/drawing/2014/main" id="{406E1B34-695A-41E7-8311-0FDFCC6D7F11}"/>
              </a:ext>
            </a:extLst>
          </p:cNvPr>
          <p:cNvGrpSpPr/>
          <p:nvPr/>
        </p:nvGrpSpPr>
        <p:grpSpPr>
          <a:xfrm>
            <a:off x="27645064" y="4846209"/>
            <a:ext cx="17090414" cy="22599116"/>
            <a:chOff x="27433832" y="6192658"/>
            <a:chExt cx="17090414" cy="21910092"/>
          </a:xfrm>
        </p:grpSpPr>
        <p:grpSp>
          <p:nvGrpSpPr>
            <p:cNvPr id="11" name="Ομάδα 10">
              <a:extLst>
                <a:ext uri="{FF2B5EF4-FFF2-40B4-BE49-F238E27FC236}">
                  <a16:creationId xmlns:a16="http://schemas.microsoft.com/office/drawing/2014/main" id="{7444F5BD-B516-47DD-9D73-76675F9B86E5}"/>
                </a:ext>
              </a:extLst>
            </p:cNvPr>
            <p:cNvGrpSpPr/>
            <p:nvPr/>
          </p:nvGrpSpPr>
          <p:grpSpPr>
            <a:xfrm>
              <a:off x="27433832" y="6312253"/>
              <a:ext cx="17090414" cy="21790497"/>
              <a:chOff x="23543137" y="3530266"/>
              <a:chExt cx="8406444" cy="9279867"/>
            </a:xfrm>
            <a:noFill/>
          </p:grpSpPr>
          <p:sp>
            <p:nvSpPr>
              <p:cNvPr id="119" name="Rectangle: Rounded Corners 25">
                <a:extLst>
                  <a:ext uri="{FF2B5EF4-FFF2-40B4-BE49-F238E27FC236}">
                    <a16:creationId xmlns:a16="http://schemas.microsoft.com/office/drawing/2014/main" id="{D192C71D-74EB-4F8E-B471-54B071F5A4D3}"/>
                  </a:ext>
                </a:extLst>
              </p:cNvPr>
              <p:cNvSpPr/>
              <p:nvPr/>
            </p:nvSpPr>
            <p:spPr>
              <a:xfrm>
                <a:off x="23543137" y="3993418"/>
                <a:ext cx="8406444" cy="8816715"/>
              </a:xfrm>
              <a:prstGeom prst="roundRect">
                <a:avLst/>
              </a:prstGeom>
              <a:grpFill/>
              <a:ln w="127000" cmpd="dbl">
                <a:solidFill>
                  <a:schemeClr val="accent6">
                    <a:lumMod val="50000"/>
                  </a:schemeClr>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6" name="TextBox 5">
                <a:extLst>
                  <a:ext uri="{FF2B5EF4-FFF2-40B4-BE49-F238E27FC236}">
                    <a16:creationId xmlns:a16="http://schemas.microsoft.com/office/drawing/2014/main" id="{C8588401-4E8D-42CC-917C-5ABF64B50AFB}"/>
                  </a:ext>
                </a:extLst>
              </p:cNvPr>
              <p:cNvSpPr txBox="1"/>
              <p:nvPr/>
            </p:nvSpPr>
            <p:spPr>
              <a:xfrm>
                <a:off x="27193529" y="3530266"/>
                <a:ext cx="4046652" cy="301466"/>
              </a:xfrm>
              <a:prstGeom prst="rect">
                <a:avLst/>
              </a:prstGeom>
              <a:grpFill/>
            </p:spPr>
            <p:txBody>
              <a:bodyPr wrap="square" rtlCol="0">
                <a:spAutoFit/>
              </a:bodyPr>
              <a:lstStyle/>
              <a:p>
                <a:r>
                  <a:rPr lang="en-US" sz="4000" b="1" dirty="0"/>
                  <a:t>METHODOLOGY</a:t>
                </a:r>
                <a:endParaRPr lang="el-GR" sz="4000" b="1" dirty="0"/>
              </a:p>
            </p:txBody>
          </p:sp>
        </p:grpSp>
        <p:pic>
          <p:nvPicPr>
            <p:cNvPr id="9" name="Γραφικό 8" descr="Διάγραμμα αποφάσεων">
              <a:extLst>
                <a:ext uri="{FF2B5EF4-FFF2-40B4-BE49-F238E27FC236}">
                  <a16:creationId xmlns:a16="http://schemas.microsoft.com/office/drawing/2014/main" id="{1E63C80B-9157-4816-8E3A-021610A94B74}"/>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4013113" y="6192658"/>
              <a:ext cx="914400" cy="914400"/>
            </a:xfrm>
            <a:prstGeom prst="rect">
              <a:avLst/>
            </a:prstGeom>
          </p:spPr>
        </p:pic>
      </p:grpSp>
      <p:grpSp>
        <p:nvGrpSpPr>
          <p:cNvPr id="154" name="Ομάδα 153">
            <a:extLst>
              <a:ext uri="{FF2B5EF4-FFF2-40B4-BE49-F238E27FC236}">
                <a16:creationId xmlns:a16="http://schemas.microsoft.com/office/drawing/2014/main" id="{94011F39-2E02-4616-99A7-68FFD811371B}"/>
              </a:ext>
            </a:extLst>
          </p:cNvPr>
          <p:cNvGrpSpPr/>
          <p:nvPr/>
        </p:nvGrpSpPr>
        <p:grpSpPr>
          <a:xfrm>
            <a:off x="28986105" y="7884806"/>
            <a:ext cx="4913391" cy="9100371"/>
            <a:chOff x="28834404" y="9816456"/>
            <a:chExt cx="4913391" cy="9100371"/>
          </a:xfrm>
        </p:grpSpPr>
        <p:sp>
          <p:nvSpPr>
            <p:cNvPr id="132" name="Ελεύθερη σχεδίαση: Σχήμα 131">
              <a:extLst>
                <a:ext uri="{FF2B5EF4-FFF2-40B4-BE49-F238E27FC236}">
                  <a16:creationId xmlns:a16="http://schemas.microsoft.com/office/drawing/2014/main" id="{FEA749E3-7C95-46A2-9DCF-56372C55F86A}"/>
                </a:ext>
              </a:extLst>
            </p:cNvPr>
            <p:cNvSpPr/>
            <p:nvPr/>
          </p:nvSpPr>
          <p:spPr>
            <a:xfrm>
              <a:off x="28834404" y="9818363"/>
              <a:ext cx="769829" cy="1099756"/>
            </a:xfrm>
            <a:custGeom>
              <a:avLst/>
              <a:gdLst>
                <a:gd name="connsiteX0" fmla="*/ 0 w 1099755"/>
                <a:gd name="connsiteY0" fmla="*/ 0 h 769828"/>
                <a:gd name="connsiteX1" fmla="*/ 714841 w 1099755"/>
                <a:gd name="connsiteY1" fmla="*/ 0 h 769828"/>
                <a:gd name="connsiteX2" fmla="*/ 1099755 w 1099755"/>
                <a:gd name="connsiteY2" fmla="*/ 384914 h 769828"/>
                <a:gd name="connsiteX3" fmla="*/ 714841 w 1099755"/>
                <a:gd name="connsiteY3" fmla="*/ 769828 h 769828"/>
                <a:gd name="connsiteX4" fmla="*/ 0 w 1099755"/>
                <a:gd name="connsiteY4" fmla="*/ 769828 h 769828"/>
                <a:gd name="connsiteX5" fmla="*/ 384914 w 1099755"/>
                <a:gd name="connsiteY5" fmla="*/ 384914 h 769828"/>
                <a:gd name="connsiteX6" fmla="*/ 0 w 1099755"/>
                <a:gd name="connsiteY6" fmla="*/ 0 h 76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9755" h="769828">
                  <a:moveTo>
                    <a:pt x="1099754" y="0"/>
                  </a:moveTo>
                  <a:lnTo>
                    <a:pt x="1099754" y="500388"/>
                  </a:lnTo>
                  <a:lnTo>
                    <a:pt x="549878" y="769828"/>
                  </a:lnTo>
                  <a:lnTo>
                    <a:pt x="1" y="500388"/>
                  </a:lnTo>
                  <a:lnTo>
                    <a:pt x="1" y="0"/>
                  </a:lnTo>
                  <a:lnTo>
                    <a:pt x="549878" y="269440"/>
                  </a:lnTo>
                  <a:lnTo>
                    <a:pt x="1099754" y="0"/>
                  </a:lnTo>
                  <a:close/>
                </a:path>
              </a:pathLst>
            </a:custGeom>
            <a:scene3d>
              <a:camera prst="orthographicFront"/>
              <a:lightRig rig="threePt" dir="t">
                <a:rot lat="0" lon="0" rev="7500000"/>
              </a:lightRig>
            </a:scene3d>
            <a:sp3d prstMaterial="plastic">
              <a:bevelT w="127000" h="25400" prst="relaxedInset"/>
            </a:sp3d>
          </p:spPr>
          <p:style>
            <a:lnRef idx="0">
              <a:schemeClr val="dk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spcFirstLastPara="0" vert="horz" wrap="square" lIns="13336" tIns="398249" rIns="13335" bIns="398250" numCol="1" spcCol="1270" anchor="ctr" anchorCtr="0">
              <a:noAutofit/>
            </a:bodyPr>
            <a:lstStyle/>
            <a:p>
              <a:pPr marL="0" lvl="0" indent="0" algn="ctr" defTabSz="933450">
                <a:lnSpc>
                  <a:spcPct val="90000"/>
                </a:lnSpc>
                <a:spcBef>
                  <a:spcPct val="0"/>
                </a:spcBef>
                <a:spcAft>
                  <a:spcPct val="35000"/>
                </a:spcAft>
                <a:buNone/>
              </a:pPr>
              <a:r>
                <a:rPr lang="en-US" sz="2100" b="1" kern="1200" dirty="0"/>
                <a:t>WP1</a:t>
              </a:r>
              <a:endParaRPr lang="el-GR" sz="2100" b="1" kern="1200" dirty="0"/>
            </a:p>
          </p:txBody>
        </p:sp>
        <p:sp>
          <p:nvSpPr>
            <p:cNvPr id="135" name="Ελεύθερη σχεδίαση: Σχήμα 134">
              <a:extLst>
                <a:ext uri="{FF2B5EF4-FFF2-40B4-BE49-F238E27FC236}">
                  <a16:creationId xmlns:a16="http://schemas.microsoft.com/office/drawing/2014/main" id="{B9535E03-8824-4550-9AD2-50DBC1738C3E}"/>
                </a:ext>
              </a:extLst>
            </p:cNvPr>
            <p:cNvSpPr/>
            <p:nvPr/>
          </p:nvSpPr>
          <p:spPr>
            <a:xfrm>
              <a:off x="29604231" y="9816456"/>
              <a:ext cx="4143564" cy="714841"/>
            </a:xfrm>
            <a:custGeom>
              <a:avLst/>
              <a:gdLst>
                <a:gd name="connsiteX0" fmla="*/ 119142 w 714840"/>
                <a:gd name="connsiteY0" fmla="*/ 0 h 4143563"/>
                <a:gd name="connsiteX1" fmla="*/ 595698 w 714840"/>
                <a:gd name="connsiteY1" fmla="*/ 0 h 4143563"/>
                <a:gd name="connsiteX2" fmla="*/ 714840 w 714840"/>
                <a:gd name="connsiteY2" fmla="*/ 119142 h 4143563"/>
                <a:gd name="connsiteX3" fmla="*/ 714840 w 714840"/>
                <a:gd name="connsiteY3" fmla="*/ 4143563 h 4143563"/>
                <a:gd name="connsiteX4" fmla="*/ 714840 w 714840"/>
                <a:gd name="connsiteY4" fmla="*/ 4143563 h 4143563"/>
                <a:gd name="connsiteX5" fmla="*/ 0 w 714840"/>
                <a:gd name="connsiteY5" fmla="*/ 4143563 h 4143563"/>
                <a:gd name="connsiteX6" fmla="*/ 0 w 714840"/>
                <a:gd name="connsiteY6" fmla="*/ 4143563 h 4143563"/>
                <a:gd name="connsiteX7" fmla="*/ 0 w 714840"/>
                <a:gd name="connsiteY7" fmla="*/ 119142 h 4143563"/>
                <a:gd name="connsiteX8" fmla="*/ 119142 w 714840"/>
                <a:gd name="connsiteY8" fmla="*/ 0 h 4143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840" h="4143563">
                  <a:moveTo>
                    <a:pt x="714840" y="690607"/>
                  </a:moveTo>
                  <a:lnTo>
                    <a:pt x="714840" y="3452956"/>
                  </a:lnTo>
                  <a:cubicBezTo>
                    <a:pt x="714840" y="3834364"/>
                    <a:pt x="705637" y="4143560"/>
                    <a:pt x="694286" y="4143560"/>
                  </a:cubicBezTo>
                  <a:lnTo>
                    <a:pt x="0" y="4143560"/>
                  </a:lnTo>
                  <a:lnTo>
                    <a:pt x="0" y="4143560"/>
                  </a:lnTo>
                  <a:lnTo>
                    <a:pt x="0" y="3"/>
                  </a:lnTo>
                  <a:lnTo>
                    <a:pt x="0" y="3"/>
                  </a:lnTo>
                  <a:lnTo>
                    <a:pt x="694286" y="3"/>
                  </a:lnTo>
                  <a:cubicBezTo>
                    <a:pt x="705637" y="3"/>
                    <a:pt x="714840" y="309199"/>
                    <a:pt x="714840" y="690607"/>
                  </a:cubicBezTo>
                  <a:close/>
                </a:path>
              </a:pathLst>
            </a:custGeom>
            <a:scene3d>
              <a:camera prst="orthographicFront"/>
              <a:lightRig rig="threePt" dir="t">
                <a:rot lat="0" lon="0" rev="7500000"/>
              </a:lightRig>
            </a:scene3d>
            <a:sp3d extrusionH="190500" prstMaterial="dkEdge">
              <a:bevelT w="135400" h="16350" prst="relaxedInset"/>
              <a:contourClr>
                <a:schemeClr val="bg1"/>
              </a:contourClr>
            </a:sp3d>
          </p:spPr>
          <p:style>
            <a:lnRef idx="1">
              <a:schemeClr val="dk2">
                <a:hueOff val="0"/>
                <a:satOff val="0"/>
                <a:lumOff val="0"/>
                <a:alphaOff val="0"/>
              </a:schemeClr>
            </a:lnRef>
            <a:fillRef idx="1">
              <a:schemeClr val="lt2">
                <a:alpha val="90000"/>
                <a:hueOff val="0"/>
                <a:satOff val="0"/>
                <a:lumOff val="0"/>
                <a:alphaOff val="0"/>
              </a:schemeClr>
            </a:fillRef>
            <a:effectRef idx="2">
              <a:schemeClr val="lt2">
                <a:alpha val="90000"/>
                <a:hueOff val="0"/>
                <a:satOff val="0"/>
                <a:lumOff val="0"/>
                <a:alphaOff val="0"/>
              </a:schemeClr>
            </a:effectRef>
            <a:fontRef idx="minor">
              <a:schemeClr val="dk1">
                <a:hueOff val="0"/>
                <a:satOff val="0"/>
                <a:lumOff val="0"/>
                <a:alphaOff val="0"/>
              </a:schemeClr>
            </a:fontRef>
          </p:style>
          <p:txBody>
            <a:bodyPr spcFirstLastPara="0" vert="horz" wrap="square" lIns="156465" tIns="48866" rIns="48866" bIns="48867" numCol="1" spcCol="1270" anchor="ctr" anchorCtr="0">
              <a:noAutofit/>
            </a:bodyPr>
            <a:lstStyle/>
            <a:p>
              <a:pPr marL="228600" lvl="1" indent="-228600" algn="l" defTabSz="977900">
                <a:lnSpc>
                  <a:spcPct val="90000"/>
                </a:lnSpc>
                <a:spcBef>
                  <a:spcPct val="0"/>
                </a:spcBef>
                <a:spcAft>
                  <a:spcPct val="15000"/>
                </a:spcAft>
                <a:buChar char="•"/>
              </a:pPr>
              <a:r>
                <a:rPr lang="en-US" sz="2300" kern="1200" dirty="0"/>
                <a:t>Management</a:t>
              </a:r>
              <a:endParaRPr lang="el-GR" sz="2300" kern="1200" dirty="0"/>
            </a:p>
          </p:txBody>
        </p:sp>
        <p:sp>
          <p:nvSpPr>
            <p:cNvPr id="136" name="Ελεύθερη σχεδίαση: Σχήμα 135">
              <a:extLst>
                <a:ext uri="{FF2B5EF4-FFF2-40B4-BE49-F238E27FC236}">
                  <a16:creationId xmlns:a16="http://schemas.microsoft.com/office/drawing/2014/main" id="{7282BBBE-0B4D-46B6-A633-F310199D7433}"/>
                </a:ext>
              </a:extLst>
            </p:cNvPr>
            <p:cNvSpPr/>
            <p:nvPr/>
          </p:nvSpPr>
          <p:spPr>
            <a:xfrm>
              <a:off x="28834404" y="10818202"/>
              <a:ext cx="769829" cy="1099756"/>
            </a:xfrm>
            <a:custGeom>
              <a:avLst/>
              <a:gdLst>
                <a:gd name="connsiteX0" fmla="*/ 0 w 1099755"/>
                <a:gd name="connsiteY0" fmla="*/ 0 h 769828"/>
                <a:gd name="connsiteX1" fmla="*/ 714841 w 1099755"/>
                <a:gd name="connsiteY1" fmla="*/ 0 h 769828"/>
                <a:gd name="connsiteX2" fmla="*/ 1099755 w 1099755"/>
                <a:gd name="connsiteY2" fmla="*/ 384914 h 769828"/>
                <a:gd name="connsiteX3" fmla="*/ 714841 w 1099755"/>
                <a:gd name="connsiteY3" fmla="*/ 769828 h 769828"/>
                <a:gd name="connsiteX4" fmla="*/ 0 w 1099755"/>
                <a:gd name="connsiteY4" fmla="*/ 769828 h 769828"/>
                <a:gd name="connsiteX5" fmla="*/ 384914 w 1099755"/>
                <a:gd name="connsiteY5" fmla="*/ 384914 h 769828"/>
                <a:gd name="connsiteX6" fmla="*/ 0 w 1099755"/>
                <a:gd name="connsiteY6" fmla="*/ 0 h 76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9755" h="769828">
                  <a:moveTo>
                    <a:pt x="1099754" y="0"/>
                  </a:moveTo>
                  <a:lnTo>
                    <a:pt x="1099754" y="500388"/>
                  </a:lnTo>
                  <a:lnTo>
                    <a:pt x="549878" y="769828"/>
                  </a:lnTo>
                  <a:lnTo>
                    <a:pt x="1" y="500388"/>
                  </a:lnTo>
                  <a:lnTo>
                    <a:pt x="1" y="0"/>
                  </a:lnTo>
                  <a:lnTo>
                    <a:pt x="549878" y="269440"/>
                  </a:lnTo>
                  <a:lnTo>
                    <a:pt x="1099754" y="0"/>
                  </a:lnTo>
                  <a:close/>
                </a:path>
              </a:pathLst>
            </a:custGeom>
            <a:scene3d>
              <a:camera prst="orthographicFront"/>
              <a:lightRig rig="threePt" dir="t">
                <a:rot lat="0" lon="0" rev="7500000"/>
              </a:lightRig>
            </a:scene3d>
            <a:sp3d prstMaterial="plastic">
              <a:bevelT w="127000" h="25400" prst="relaxedInset"/>
            </a:sp3d>
          </p:spPr>
          <p:style>
            <a:lnRef idx="0">
              <a:schemeClr val="dk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spcFirstLastPara="0" vert="horz" wrap="square" lIns="13336" tIns="398249" rIns="13335" bIns="398250" numCol="1" spcCol="1270" anchor="ctr" anchorCtr="0">
              <a:noAutofit/>
            </a:bodyPr>
            <a:lstStyle/>
            <a:p>
              <a:pPr marL="0" lvl="0" indent="0" algn="ctr" defTabSz="933450">
                <a:lnSpc>
                  <a:spcPct val="90000"/>
                </a:lnSpc>
                <a:spcBef>
                  <a:spcPct val="0"/>
                </a:spcBef>
                <a:spcAft>
                  <a:spcPct val="35000"/>
                </a:spcAft>
                <a:buNone/>
              </a:pPr>
              <a:r>
                <a:rPr lang="en-US" sz="2100" kern="1200" dirty="0"/>
                <a:t>WP2</a:t>
              </a:r>
              <a:endParaRPr lang="el-GR" sz="2100" kern="1200" dirty="0"/>
            </a:p>
          </p:txBody>
        </p:sp>
        <p:sp>
          <p:nvSpPr>
            <p:cNvPr id="139" name="Ελεύθερη σχεδίαση: Σχήμα 138">
              <a:extLst>
                <a:ext uri="{FF2B5EF4-FFF2-40B4-BE49-F238E27FC236}">
                  <a16:creationId xmlns:a16="http://schemas.microsoft.com/office/drawing/2014/main" id="{3B1BFAFD-E544-45F4-A145-342CC4AFA4E0}"/>
                </a:ext>
              </a:extLst>
            </p:cNvPr>
            <p:cNvSpPr/>
            <p:nvPr/>
          </p:nvSpPr>
          <p:spPr>
            <a:xfrm>
              <a:off x="28834404" y="11818040"/>
              <a:ext cx="769829" cy="1099756"/>
            </a:xfrm>
            <a:custGeom>
              <a:avLst/>
              <a:gdLst>
                <a:gd name="connsiteX0" fmla="*/ 0 w 1099755"/>
                <a:gd name="connsiteY0" fmla="*/ 0 h 769828"/>
                <a:gd name="connsiteX1" fmla="*/ 714841 w 1099755"/>
                <a:gd name="connsiteY1" fmla="*/ 0 h 769828"/>
                <a:gd name="connsiteX2" fmla="*/ 1099755 w 1099755"/>
                <a:gd name="connsiteY2" fmla="*/ 384914 h 769828"/>
                <a:gd name="connsiteX3" fmla="*/ 714841 w 1099755"/>
                <a:gd name="connsiteY3" fmla="*/ 769828 h 769828"/>
                <a:gd name="connsiteX4" fmla="*/ 0 w 1099755"/>
                <a:gd name="connsiteY4" fmla="*/ 769828 h 769828"/>
                <a:gd name="connsiteX5" fmla="*/ 384914 w 1099755"/>
                <a:gd name="connsiteY5" fmla="*/ 384914 h 769828"/>
                <a:gd name="connsiteX6" fmla="*/ 0 w 1099755"/>
                <a:gd name="connsiteY6" fmla="*/ 0 h 76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9755" h="769828">
                  <a:moveTo>
                    <a:pt x="1099754" y="0"/>
                  </a:moveTo>
                  <a:lnTo>
                    <a:pt x="1099754" y="500388"/>
                  </a:lnTo>
                  <a:lnTo>
                    <a:pt x="549878" y="769828"/>
                  </a:lnTo>
                  <a:lnTo>
                    <a:pt x="1" y="500388"/>
                  </a:lnTo>
                  <a:lnTo>
                    <a:pt x="1" y="0"/>
                  </a:lnTo>
                  <a:lnTo>
                    <a:pt x="549878" y="269440"/>
                  </a:lnTo>
                  <a:lnTo>
                    <a:pt x="1099754" y="0"/>
                  </a:lnTo>
                  <a:close/>
                </a:path>
              </a:pathLst>
            </a:custGeom>
            <a:scene3d>
              <a:camera prst="orthographicFront"/>
              <a:lightRig rig="threePt" dir="t">
                <a:rot lat="0" lon="0" rev="7500000"/>
              </a:lightRig>
            </a:scene3d>
            <a:sp3d prstMaterial="plastic">
              <a:bevelT w="127000" h="25400" prst="relaxedInset"/>
            </a:sp3d>
          </p:spPr>
          <p:style>
            <a:lnRef idx="0">
              <a:schemeClr val="dk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spcFirstLastPara="0" vert="horz" wrap="square" lIns="13336" tIns="398249" rIns="13335" bIns="398250" numCol="1" spcCol="1270" anchor="ctr" anchorCtr="0">
              <a:noAutofit/>
            </a:bodyPr>
            <a:lstStyle/>
            <a:p>
              <a:pPr marL="0" lvl="0" indent="0" algn="ctr" defTabSz="933450">
                <a:lnSpc>
                  <a:spcPct val="90000"/>
                </a:lnSpc>
                <a:spcBef>
                  <a:spcPct val="0"/>
                </a:spcBef>
                <a:spcAft>
                  <a:spcPct val="35000"/>
                </a:spcAft>
                <a:buNone/>
              </a:pPr>
              <a:r>
                <a:rPr lang="en-US" sz="2100" kern="1200" dirty="0"/>
                <a:t>WP3</a:t>
              </a:r>
              <a:endParaRPr lang="el-GR" sz="2100" kern="1200" dirty="0"/>
            </a:p>
          </p:txBody>
        </p:sp>
        <p:sp>
          <p:nvSpPr>
            <p:cNvPr id="141" name="Ελεύθερη σχεδίαση: Σχήμα 140">
              <a:extLst>
                <a:ext uri="{FF2B5EF4-FFF2-40B4-BE49-F238E27FC236}">
                  <a16:creationId xmlns:a16="http://schemas.microsoft.com/office/drawing/2014/main" id="{2B45047E-68C5-4D8E-8D60-450AEB19B063}"/>
                </a:ext>
              </a:extLst>
            </p:cNvPr>
            <p:cNvSpPr/>
            <p:nvPr/>
          </p:nvSpPr>
          <p:spPr>
            <a:xfrm>
              <a:off x="28834404" y="12817879"/>
              <a:ext cx="769829" cy="1099756"/>
            </a:xfrm>
            <a:custGeom>
              <a:avLst/>
              <a:gdLst>
                <a:gd name="connsiteX0" fmla="*/ 0 w 1099755"/>
                <a:gd name="connsiteY0" fmla="*/ 0 h 769828"/>
                <a:gd name="connsiteX1" fmla="*/ 714841 w 1099755"/>
                <a:gd name="connsiteY1" fmla="*/ 0 h 769828"/>
                <a:gd name="connsiteX2" fmla="*/ 1099755 w 1099755"/>
                <a:gd name="connsiteY2" fmla="*/ 384914 h 769828"/>
                <a:gd name="connsiteX3" fmla="*/ 714841 w 1099755"/>
                <a:gd name="connsiteY3" fmla="*/ 769828 h 769828"/>
                <a:gd name="connsiteX4" fmla="*/ 0 w 1099755"/>
                <a:gd name="connsiteY4" fmla="*/ 769828 h 769828"/>
                <a:gd name="connsiteX5" fmla="*/ 384914 w 1099755"/>
                <a:gd name="connsiteY5" fmla="*/ 384914 h 769828"/>
                <a:gd name="connsiteX6" fmla="*/ 0 w 1099755"/>
                <a:gd name="connsiteY6" fmla="*/ 0 h 76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9755" h="769828">
                  <a:moveTo>
                    <a:pt x="1099754" y="0"/>
                  </a:moveTo>
                  <a:lnTo>
                    <a:pt x="1099754" y="500388"/>
                  </a:lnTo>
                  <a:lnTo>
                    <a:pt x="549878" y="769828"/>
                  </a:lnTo>
                  <a:lnTo>
                    <a:pt x="1" y="500388"/>
                  </a:lnTo>
                  <a:lnTo>
                    <a:pt x="1" y="0"/>
                  </a:lnTo>
                  <a:lnTo>
                    <a:pt x="549878" y="269440"/>
                  </a:lnTo>
                  <a:lnTo>
                    <a:pt x="1099754" y="0"/>
                  </a:lnTo>
                  <a:close/>
                </a:path>
              </a:pathLst>
            </a:custGeom>
            <a:scene3d>
              <a:camera prst="orthographicFront"/>
              <a:lightRig rig="threePt" dir="t">
                <a:rot lat="0" lon="0" rev="7500000"/>
              </a:lightRig>
            </a:scene3d>
            <a:sp3d prstMaterial="plastic">
              <a:bevelT w="127000" h="25400" prst="relaxedInset"/>
            </a:sp3d>
          </p:spPr>
          <p:style>
            <a:lnRef idx="0">
              <a:schemeClr val="dk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spcFirstLastPara="0" vert="horz" wrap="square" lIns="13336" tIns="398249" rIns="13335" bIns="398250" numCol="1" spcCol="1270" anchor="ctr" anchorCtr="0">
              <a:noAutofit/>
            </a:bodyPr>
            <a:lstStyle/>
            <a:p>
              <a:pPr marL="0" lvl="0" indent="0" algn="ctr" defTabSz="933450">
                <a:lnSpc>
                  <a:spcPct val="90000"/>
                </a:lnSpc>
                <a:spcBef>
                  <a:spcPct val="0"/>
                </a:spcBef>
                <a:spcAft>
                  <a:spcPct val="35000"/>
                </a:spcAft>
                <a:buNone/>
              </a:pPr>
              <a:r>
                <a:rPr lang="en-US" sz="2100" kern="1200" dirty="0"/>
                <a:t>WP4</a:t>
              </a:r>
              <a:endParaRPr lang="el-GR" sz="2100" kern="1200" dirty="0"/>
            </a:p>
          </p:txBody>
        </p:sp>
        <p:sp>
          <p:nvSpPr>
            <p:cNvPr id="143" name="Ελεύθερη σχεδίαση: Σχήμα 142">
              <a:extLst>
                <a:ext uri="{FF2B5EF4-FFF2-40B4-BE49-F238E27FC236}">
                  <a16:creationId xmlns:a16="http://schemas.microsoft.com/office/drawing/2014/main" id="{4FB550E7-FC56-49B2-8B31-D73F769F47A6}"/>
                </a:ext>
              </a:extLst>
            </p:cNvPr>
            <p:cNvSpPr/>
            <p:nvPr/>
          </p:nvSpPr>
          <p:spPr>
            <a:xfrm>
              <a:off x="28834404" y="13817717"/>
              <a:ext cx="769829" cy="1099756"/>
            </a:xfrm>
            <a:custGeom>
              <a:avLst/>
              <a:gdLst>
                <a:gd name="connsiteX0" fmla="*/ 0 w 1099755"/>
                <a:gd name="connsiteY0" fmla="*/ 0 h 769828"/>
                <a:gd name="connsiteX1" fmla="*/ 714841 w 1099755"/>
                <a:gd name="connsiteY1" fmla="*/ 0 h 769828"/>
                <a:gd name="connsiteX2" fmla="*/ 1099755 w 1099755"/>
                <a:gd name="connsiteY2" fmla="*/ 384914 h 769828"/>
                <a:gd name="connsiteX3" fmla="*/ 714841 w 1099755"/>
                <a:gd name="connsiteY3" fmla="*/ 769828 h 769828"/>
                <a:gd name="connsiteX4" fmla="*/ 0 w 1099755"/>
                <a:gd name="connsiteY4" fmla="*/ 769828 h 769828"/>
                <a:gd name="connsiteX5" fmla="*/ 384914 w 1099755"/>
                <a:gd name="connsiteY5" fmla="*/ 384914 h 769828"/>
                <a:gd name="connsiteX6" fmla="*/ 0 w 1099755"/>
                <a:gd name="connsiteY6" fmla="*/ 0 h 76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9755" h="769828">
                  <a:moveTo>
                    <a:pt x="1099754" y="0"/>
                  </a:moveTo>
                  <a:lnTo>
                    <a:pt x="1099754" y="500388"/>
                  </a:lnTo>
                  <a:lnTo>
                    <a:pt x="549878" y="769828"/>
                  </a:lnTo>
                  <a:lnTo>
                    <a:pt x="1" y="500388"/>
                  </a:lnTo>
                  <a:lnTo>
                    <a:pt x="1" y="0"/>
                  </a:lnTo>
                  <a:lnTo>
                    <a:pt x="549878" y="269440"/>
                  </a:lnTo>
                  <a:lnTo>
                    <a:pt x="1099754" y="0"/>
                  </a:lnTo>
                  <a:close/>
                </a:path>
              </a:pathLst>
            </a:custGeom>
            <a:scene3d>
              <a:camera prst="orthographicFront"/>
              <a:lightRig rig="threePt" dir="t">
                <a:rot lat="0" lon="0" rev="7500000"/>
              </a:lightRig>
            </a:scene3d>
            <a:sp3d prstMaterial="plastic">
              <a:bevelT w="127000" h="25400" prst="relaxedInset"/>
            </a:sp3d>
          </p:spPr>
          <p:style>
            <a:lnRef idx="0">
              <a:schemeClr val="dk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spcFirstLastPara="0" vert="horz" wrap="square" lIns="13336" tIns="398249" rIns="13335" bIns="398250" numCol="1" spcCol="1270" anchor="ctr" anchorCtr="0">
              <a:noAutofit/>
            </a:bodyPr>
            <a:lstStyle/>
            <a:p>
              <a:pPr marL="0" lvl="0" indent="0" algn="ctr" defTabSz="933450">
                <a:lnSpc>
                  <a:spcPct val="90000"/>
                </a:lnSpc>
                <a:spcBef>
                  <a:spcPct val="0"/>
                </a:spcBef>
                <a:spcAft>
                  <a:spcPct val="35000"/>
                </a:spcAft>
                <a:buNone/>
              </a:pPr>
              <a:r>
                <a:rPr lang="en-US" sz="2100" kern="1200" dirty="0"/>
                <a:t>WP5</a:t>
              </a:r>
              <a:endParaRPr lang="el-GR" sz="2100" kern="1200" dirty="0"/>
            </a:p>
          </p:txBody>
        </p:sp>
        <p:sp>
          <p:nvSpPr>
            <p:cNvPr id="145" name="Ελεύθερη σχεδίαση: Σχήμα 144">
              <a:extLst>
                <a:ext uri="{FF2B5EF4-FFF2-40B4-BE49-F238E27FC236}">
                  <a16:creationId xmlns:a16="http://schemas.microsoft.com/office/drawing/2014/main" id="{5CD05783-5840-4BBE-B51B-4FBBEB8BAB78}"/>
                </a:ext>
              </a:extLst>
            </p:cNvPr>
            <p:cNvSpPr/>
            <p:nvPr/>
          </p:nvSpPr>
          <p:spPr>
            <a:xfrm>
              <a:off x="28834404" y="14817556"/>
              <a:ext cx="769829" cy="1099756"/>
            </a:xfrm>
            <a:custGeom>
              <a:avLst/>
              <a:gdLst>
                <a:gd name="connsiteX0" fmla="*/ 0 w 1099755"/>
                <a:gd name="connsiteY0" fmla="*/ 0 h 769828"/>
                <a:gd name="connsiteX1" fmla="*/ 714841 w 1099755"/>
                <a:gd name="connsiteY1" fmla="*/ 0 h 769828"/>
                <a:gd name="connsiteX2" fmla="*/ 1099755 w 1099755"/>
                <a:gd name="connsiteY2" fmla="*/ 384914 h 769828"/>
                <a:gd name="connsiteX3" fmla="*/ 714841 w 1099755"/>
                <a:gd name="connsiteY3" fmla="*/ 769828 h 769828"/>
                <a:gd name="connsiteX4" fmla="*/ 0 w 1099755"/>
                <a:gd name="connsiteY4" fmla="*/ 769828 h 769828"/>
                <a:gd name="connsiteX5" fmla="*/ 384914 w 1099755"/>
                <a:gd name="connsiteY5" fmla="*/ 384914 h 769828"/>
                <a:gd name="connsiteX6" fmla="*/ 0 w 1099755"/>
                <a:gd name="connsiteY6" fmla="*/ 0 h 76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9755" h="769828">
                  <a:moveTo>
                    <a:pt x="1099754" y="0"/>
                  </a:moveTo>
                  <a:lnTo>
                    <a:pt x="1099754" y="500388"/>
                  </a:lnTo>
                  <a:lnTo>
                    <a:pt x="549878" y="769828"/>
                  </a:lnTo>
                  <a:lnTo>
                    <a:pt x="1" y="500388"/>
                  </a:lnTo>
                  <a:lnTo>
                    <a:pt x="1" y="0"/>
                  </a:lnTo>
                  <a:lnTo>
                    <a:pt x="549878" y="269440"/>
                  </a:lnTo>
                  <a:lnTo>
                    <a:pt x="1099754" y="0"/>
                  </a:lnTo>
                  <a:close/>
                </a:path>
              </a:pathLst>
            </a:custGeom>
            <a:scene3d>
              <a:camera prst="orthographicFront"/>
              <a:lightRig rig="threePt" dir="t">
                <a:rot lat="0" lon="0" rev="7500000"/>
              </a:lightRig>
            </a:scene3d>
            <a:sp3d prstMaterial="plastic">
              <a:bevelT w="127000" h="25400" prst="relaxedInset"/>
            </a:sp3d>
          </p:spPr>
          <p:style>
            <a:lnRef idx="0">
              <a:schemeClr val="dk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spcFirstLastPara="0" vert="horz" wrap="square" lIns="13336" tIns="398249" rIns="13335" bIns="398250" numCol="1" spcCol="1270" anchor="ctr" anchorCtr="0">
              <a:noAutofit/>
            </a:bodyPr>
            <a:lstStyle/>
            <a:p>
              <a:pPr marL="0" lvl="0" indent="0" algn="ctr" defTabSz="933450">
                <a:lnSpc>
                  <a:spcPct val="90000"/>
                </a:lnSpc>
                <a:spcBef>
                  <a:spcPct val="0"/>
                </a:spcBef>
                <a:spcAft>
                  <a:spcPct val="35000"/>
                </a:spcAft>
                <a:buNone/>
              </a:pPr>
              <a:r>
                <a:rPr lang="en-US" sz="2100" kern="1200" dirty="0"/>
                <a:t>WP6</a:t>
              </a:r>
              <a:endParaRPr lang="el-GR" sz="2100" kern="1200" dirty="0"/>
            </a:p>
          </p:txBody>
        </p:sp>
        <p:sp>
          <p:nvSpPr>
            <p:cNvPr id="147" name="Ελεύθερη σχεδίαση: Σχήμα 146">
              <a:extLst>
                <a:ext uri="{FF2B5EF4-FFF2-40B4-BE49-F238E27FC236}">
                  <a16:creationId xmlns:a16="http://schemas.microsoft.com/office/drawing/2014/main" id="{A65F6A6F-621D-4F06-A1E5-79B8BFB19089}"/>
                </a:ext>
              </a:extLst>
            </p:cNvPr>
            <p:cNvSpPr/>
            <p:nvPr/>
          </p:nvSpPr>
          <p:spPr>
            <a:xfrm>
              <a:off x="28834404" y="15817394"/>
              <a:ext cx="769829" cy="1099756"/>
            </a:xfrm>
            <a:custGeom>
              <a:avLst/>
              <a:gdLst>
                <a:gd name="connsiteX0" fmla="*/ 0 w 1099755"/>
                <a:gd name="connsiteY0" fmla="*/ 0 h 769828"/>
                <a:gd name="connsiteX1" fmla="*/ 714841 w 1099755"/>
                <a:gd name="connsiteY1" fmla="*/ 0 h 769828"/>
                <a:gd name="connsiteX2" fmla="*/ 1099755 w 1099755"/>
                <a:gd name="connsiteY2" fmla="*/ 384914 h 769828"/>
                <a:gd name="connsiteX3" fmla="*/ 714841 w 1099755"/>
                <a:gd name="connsiteY3" fmla="*/ 769828 h 769828"/>
                <a:gd name="connsiteX4" fmla="*/ 0 w 1099755"/>
                <a:gd name="connsiteY4" fmla="*/ 769828 h 769828"/>
                <a:gd name="connsiteX5" fmla="*/ 384914 w 1099755"/>
                <a:gd name="connsiteY5" fmla="*/ 384914 h 769828"/>
                <a:gd name="connsiteX6" fmla="*/ 0 w 1099755"/>
                <a:gd name="connsiteY6" fmla="*/ 0 h 76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9755" h="769828">
                  <a:moveTo>
                    <a:pt x="1099754" y="0"/>
                  </a:moveTo>
                  <a:lnTo>
                    <a:pt x="1099754" y="500388"/>
                  </a:lnTo>
                  <a:lnTo>
                    <a:pt x="549878" y="769828"/>
                  </a:lnTo>
                  <a:lnTo>
                    <a:pt x="1" y="500388"/>
                  </a:lnTo>
                  <a:lnTo>
                    <a:pt x="1" y="0"/>
                  </a:lnTo>
                  <a:lnTo>
                    <a:pt x="549878" y="269440"/>
                  </a:lnTo>
                  <a:lnTo>
                    <a:pt x="1099754" y="0"/>
                  </a:lnTo>
                  <a:close/>
                </a:path>
              </a:pathLst>
            </a:custGeom>
            <a:scene3d>
              <a:camera prst="orthographicFront"/>
              <a:lightRig rig="threePt" dir="t">
                <a:rot lat="0" lon="0" rev="7500000"/>
              </a:lightRig>
            </a:scene3d>
            <a:sp3d prstMaterial="plastic">
              <a:bevelT w="127000" h="25400" prst="relaxedInset"/>
            </a:sp3d>
          </p:spPr>
          <p:style>
            <a:lnRef idx="0">
              <a:schemeClr val="dk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spcFirstLastPara="0" vert="horz" wrap="square" lIns="13336" tIns="398249" rIns="13335" bIns="398250" numCol="1" spcCol="1270" anchor="ctr" anchorCtr="0">
              <a:noAutofit/>
            </a:bodyPr>
            <a:lstStyle/>
            <a:p>
              <a:pPr marL="0" lvl="0" indent="0" algn="ctr" defTabSz="933450">
                <a:lnSpc>
                  <a:spcPct val="90000"/>
                </a:lnSpc>
                <a:spcBef>
                  <a:spcPct val="0"/>
                </a:spcBef>
                <a:spcAft>
                  <a:spcPct val="35000"/>
                </a:spcAft>
                <a:buNone/>
              </a:pPr>
              <a:r>
                <a:rPr lang="en-US" sz="2100" kern="1200" dirty="0"/>
                <a:t>WP7</a:t>
              </a:r>
              <a:endParaRPr lang="el-GR" sz="2100" kern="1200" dirty="0"/>
            </a:p>
          </p:txBody>
        </p:sp>
        <p:sp>
          <p:nvSpPr>
            <p:cNvPr id="149" name="Ελεύθερη σχεδίαση: Σχήμα 148">
              <a:extLst>
                <a:ext uri="{FF2B5EF4-FFF2-40B4-BE49-F238E27FC236}">
                  <a16:creationId xmlns:a16="http://schemas.microsoft.com/office/drawing/2014/main" id="{5A5BB3B4-3764-4AAA-BC94-BA719DFED5F5}"/>
                </a:ext>
              </a:extLst>
            </p:cNvPr>
            <p:cNvSpPr/>
            <p:nvPr/>
          </p:nvSpPr>
          <p:spPr>
            <a:xfrm>
              <a:off x="28834404" y="16817232"/>
              <a:ext cx="769829" cy="1099756"/>
            </a:xfrm>
            <a:custGeom>
              <a:avLst/>
              <a:gdLst>
                <a:gd name="connsiteX0" fmla="*/ 0 w 1099755"/>
                <a:gd name="connsiteY0" fmla="*/ 0 h 769828"/>
                <a:gd name="connsiteX1" fmla="*/ 714841 w 1099755"/>
                <a:gd name="connsiteY1" fmla="*/ 0 h 769828"/>
                <a:gd name="connsiteX2" fmla="*/ 1099755 w 1099755"/>
                <a:gd name="connsiteY2" fmla="*/ 384914 h 769828"/>
                <a:gd name="connsiteX3" fmla="*/ 714841 w 1099755"/>
                <a:gd name="connsiteY3" fmla="*/ 769828 h 769828"/>
                <a:gd name="connsiteX4" fmla="*/ 0 w 1099755"/>
                <a:gd name="connsiteY4" fmla="*/ 769828 h 769828"/>
                <a:gd name="connsiteX5" fmla="*/ 384914 w 1099755"/>
                <a:gd name="connsiteY5" fmla="*/ 384914 h 769828"/>
                <a:gd name="connsiteX6" fmla="*/ 0 w 1099755"/>
                <a:gd name="connsiteY6" fmla="*/ 0 h 76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9755" h="769828">
                  <a:moveTo>
                    <a:pt x="1099754" y="0"/>
                  </a:moveTo>
                  <a:lnTo>
                    <a:pt x="1099754" y="500388"/>
                  </a:lnTo>
                  <a:lnTo>
                    <a:pt x="549878" y="769828"/>
                  </a:lnTo>
                  <a:lnTo>
                    <a:pt x="1" y="500388"/>
                  </a:lnTo>
                  <a:lnTo>
                    <a:pt x="1" y="0"/>
                  </a:lnTo>
                  <a:lnTo>
                    <a:pt x="549878" y="269440"/>
                  </a:lnTo>
                  <a:lnTo>
                    <a:pt x="1099754" y="0"/>
                  </a:lnTo>
                  <a:close/>
                </a:path>
              </a:pathLst>
            </a:custGeom>
            <a:scene3d>
              <a:camera prst="orthographicFront"/>
              <a:lightRig rig="threePt" dir="t">
                <a:rot lat="0" lon="0" rev="7500000"/>
              </a:lightRig>
            </a:scene3d>
            <a:sp3d prstMaterial="plastic">
              <a:bevelT w="127000" h="25400" prst="relaxedInset"/>
            </a:sp3d>
          </p:spPr>
          <p:style>
            <a:lnRef idx="0">
              <a:schemeClr val="dk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spcFirstLastPara="0" vert="horz" wrap="square" lIns="13336" tIns="398249" rIns="13335" bIns="398250" numCol="1" spcCol="1270" anchor="ctr" anchorCtr="0">
              <a:noAutofit/>
            </a:bodyPr>
            <a:lstStyle/>
            <a:p>
              <a:pPr marL="0" lvl="0" indent="0" algn="ctr" defTabSz="933450">
                <a:lnSpc>
                  <a:spcPct val="90000"/>
                </a:lnSpc>
                <a:spcBef>
                  <a:spcPct val="0"/>
                </a:spcBef>
                <a:spcAft>
                  <a:spcPct val="35000"/>
                </a:spcAft>
                <a:buNone/>
              </a:pPr>
              <a:r>
                <a:rPr lang="en-US" sz="2100" kern="1200" dirty="0"/>
                <a:t>WP8</a:t>
              </a:r>
              <a:endParaRPr lang="el-GR" sz="2100" kern="1200" dirty="0"/>
            </a:p>
          </p:txBody>
        </p:sp>
        <p:sp>
          <p:nvSpPr>
            <p:cNvPr id="151" name="Ελεύθερη σχεδίαση: Σχήμα 150">
              <a:extLst>
                <a:ext uri="{FF2B5EF4-FFF2-40B4-BE49-F238E27FC236}">
                  <a16:creationId xmlns:a16="http://schemas.microsoft.com/office/drawing/2014/main" id="{52690271-6A91-4147-88BC-BFDFD4229A19}"/>
                </a:ext>
              </a:extLst>
            </p:cNvPr>
            <p:cNvSpPr/>
            <p:nvPr/>
          </p:nvSpPr>
          <p:spPr>
            <a:xfrm>
              <a:off x="28834404" y="17817071"/>
              <a:ext cx="769829" cy="1099756"/>
            </a:xfrm>
            <a:custGeom>
              <a:avLst/>
              <a:gdLst>
                <a:gd name="connsiteX0" fmla="*/ 0 w 1099755"/>
                <a:gd name="connsiteY0" fmla="*/ 0 h 769828"/>
                <a:gd name="connsiteX1" fmla="*/ 714841 w 1099755"/>
                <a:gd name="connsiteY1" fmla="*/ 0 h 769828"/>
                <a:gd name="connsiteX2" fmla="*/ 1099755 w 1099755"/>
                <a:gd name="connsiteY2" fmla="*/ 384914 h 769828"/>
                <a:gd name="connsiteX3" fmla="*/ 714841 w 1099755"/>
                <a:gd name="connsiteY3" fmla="*/ 769828 h 769828"/>
                <a:gd name="connsiteX4" fmla="*/ 0 w 1099755"/>
                <a:gd name="connsiteY4" fmla="*/ 769828 h 769828"/>
                <a:gd name="connsiteX5" fmla="*/ 384914 w 1099755"/>
                <a:gd name="connsiteY5" fmla="*/ 384914 h 769828"/>
                <a:gd name="connsiteX6" fmla="*/ 0 w 1099755"/>
                <a:gd name="connsiteY6" fmla="*/ 0 h 76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9755" h="769828">
                  <a:moveTo>
                    <a:pt x="1099754" y="0"/>
                  </a:moveTo>
                  <a:lnTo>
                    <a:pt x="1099754" y="500388"/>
                  </a:lnTo>
                  <a:lnTo>
                    <a:pt x="549878" y="769828"/>
                  </a:lnTo>
                  <a:lnTo>
                    <a:pt x="1" y="500388"/>
                  </a:lnTo>
                  <a:lnTo>
                    <a:pt x="1" y="0"/>
                  </a:lnTo>
                  <a:lnTo>
                    <a:pt x="549878" y="269440"/>
                  </a:lnTo>
                  <a:lnTo>
                    <a:pt x="1099754" y="0"/>
                  </a:lnTo>
                  <a:close/>
                </a:path>
              </a:pathLst>
            </a:custGeom>
            <a:scene3d>
              <a:camera prst="orthographicFront"/>
              <a:lightRig rig="threePt" dir="t">
                <a:rot lat="0" lon="0" rev="7500000"/>
              </a:lightRig>
            </a:scene3d>
            <a:sp3d prstMaterial="plastic">
              <a:bevelT w="127000" h="25400" prst="relaxedInset"/>
            </a:sp3d>
          </p:spPr>
          <p:style>
            <a:lnRef idx="0">
              <a:schemeClr val="dk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spcFirstLastPara="0" vert="horz" wrap="square" lIns="13336" tIns="398249" rIns="13335" bIns="398250" numCol="1" spcCol="1270" anchor="ctr" anchorCtr="0">
              <a:noAutofit/>
            </a:bodyPr>
            <a:lstStyle/>
            <a:p>
              <a:pPr marL="0" lvl="0" indent="0" algn="ctr" defTabSz="933450">
                <a:lnSpc>
                  <a:spcPct val="90000"/>
                </a:lnSpc>
                <a:spcBef>
                  <a:spcPct val="0"/>
                </a:spcBef>
                <a:spcAft>
                  <a:spcPct val="35000"/>
                </a:spcAft>
                <a:buNone/>
              </a:pPr>
              <a:r>
                <a:rPr lang="en-US" sz="2100" kern="1200" dirty="0"/>
                <a:t>WP9</a:t>
              </a:r>
              <a:endParaRPr lang="el-GR" sz="2100" kern="1200" dirty="0"/>
            </a:p>
          </p:txBody>
        </p:sp>
        <p:grpSp>
          <p:nvGrpSpPr>
            <p:cNvPr id="153" name="Ομάδα 152">
              <a:extLst>
                <a:ext uri="{FF2B5EF4-FFF2-40B4-BE49-F238E27FC236}">
                  <a16:creationId xmlns:a16="http://schemas.microsoft.com/office/drawing/2014/main" id="{AA758712-DCC6-4502-9BA8-09E926F4EA9C}"/>
                </a:ext>
              </a:extLst>
            </p:cNvPr>
            <p:cNvGrpSpPr/>
            <p:nvPr/>
          </p:nvGrpSpPr>
          <p:grpSpPr>
            <a:xfrm>
              <a:off x="29604231" y="10818203"/>
              <a:ext cx="4143564" cy="7713709"/>
              <a:chOff x="29604231" y="10818203"/>
              <a:chExt cx="4143564" cy="7713709"/>
            </a:xfrm>
          </p:grpSpPr>
          <p:sp>
            <p:nvSpPr>
              <p:cNvPr id="138" name="Ελεύθερη σχεδίαση: Σχήμα 137">
                <a:extLst>
                  <a:ext uri="{FF2B5EF4-FFF2-40B4-BE49-F238E27FC236}">
                    <a16:creationId xmlns:a16="http://schemas.microsoft.com/office/drawing/2014/main" id="{EC5B17A3-C5FD-4216-AFE0-67E86C4FF968}"/>
                  </a:ext>
                </a:extLst>
              </p:cNvPr>
              <p:cNvSpPr/>
              <p:nvPr/>
            </p:nvSpPr>
            <p:spPr>
              <a:xfrm>
                <a:off x="29604231" y="10818203"/>
                <a:ext cx="4143564" cy="714841"/>
              </a:xfrm>
              <a:custGeom>
                <a:avLst/>
                <a:gdLst>
                  <a:gd name="connsiteX0" fmla="*/ 119142 w 714840"/>
                  <a:gd name="connsiteY0" fmla="*/ 0 h 4143563"/>
                  <a:gd name="connsiteX1" fmla="*/ 595698 w 714840"/>
                  <a:gd name="connsiteY1" fmla="*/ 0 h 4143563"/>
                  <a:gd name="connsiteX2" fmla="*/ 714840 w 714840"/>
                  <a:gd name="connsiteY2" fmla="*/ 119142 h 4143563"/>
                  <a:gd name="connsiteX3" fmla="*/ 714840 w 714840"/>
                  <a:gd name="connsiteY3" fmla="*/ 4143563 h 4143563"/>
                  <a:gd name="connsiteX4" fmla="*/ 714840 w 714840"/>
                  <a:gd name="connsiteY4" fmla="*/ 4143563 h 4143563"/>
                  <a:gd name="connsiteX5" fmla="*/ 0 w 714840"/>
                  <a:gd name="connsiteY5" fmla="*/ 4143563 h 4143563"/>
                  <a:gd name="connsiteX6" fmla="*/ 0 w 714840"/>
                  <a:gd name="connsiteY6" fmla="*/ 4143563 h 4143563"/>
                  <a:gd name="connsiteX7" fmla="*/ 0 w 714840"/>
                  <a:gd name="connsiteY7" fmla="*/ 119142 h 4143563"/>
                  <a:gd name="connsiteX8" fmla="*/ 119142 w 714840"/>
                  <a:gd name="connsiteY8" fmla="*/ 0 h 4143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840" h="4143563">
                    <a:moveTo>
                      <a:pt x="714840" y="690607"/>
                    </a:moveTo>
                    <a:lnTo>
                      <a:pt x="714840" y="3452956"/>
                    </a:lnTo>
                    <a:cubicBezTo>
                      <a:pt x="714840" y="3834364"/>
                      <a:pt x="705637" y="4143560"/>
                      <a:pt x="694286" y="4143560"/>
                    </a:cubicBezTo>
                    <a:lnTo>
                      <a:pt x="0" y="4143560"/>
                    </a:lnTo>
                    <a:lnTo>
                      <a:pt x="0" y="4143560"/>
                    </a:lnTo>
                    <a:lnTo>
                      <a:pt x="0" y="3"/>
                    </a:lnTo>
                    <a:lnTo>
                      <a:pt x="0" y="3"/>
                    </a:lnTo>
                    <a:lnTo>
                      <a:pt x="694286" y="3"/>
                    </a:lnTo>
                    <a:cubicBezTo>
                      <a:pt x="705637" y="3"/>
                      <a:pt x="714840" y="309199"/>
                      <a:pt x="714840" y="690607"/>
                    </a:cubicBezTo>
                    <a:close/>
                  </a:path>
                </a:pathLst>
              </a:custGeom>
              <a:scene3d>
                <a:camera prst="orthographicFront"/>
                <a:lightRig rig="threePt" dir="t">
                  <a:rot lat="0" lon="0" rev="7500000"/>
                </a:lightRig>
              </a:scene3d>
              <a:sp3d extrusionH="190500" prstMaterial="dkEdge">
                <a:bevelT w="135400" h="16350" prst="relaxedInset"/>
                <a:contourClr>
                  <a:schemeClr val="bg1"/>
                </a:contourClr>
              </a:sp3d>
            </p:spPr>
            <p:style>
              <a:lnRef idx="1">
                <a:schemeClr val="dk2">
                  <a:hueOff val="0"/>
                  <a:satOff val="0"/>
                  <a:lumOff val="0"/>
                  <a:alphaOff val="0"/>
                </a:schemeClr>
              </a:lnRef>
              <a:fillRef idx="1">
                <a:schemeClr val="lt2">
                  <a:alpha val="90000"/>
                  <a:hueOff val="0"/>
                  <a:satOff val="0"/>
                  <a:lumOff val="0"/>
                  <a:alphaOff val="0"/>
                </a:schemeClr>
              </a:fillRef>
              <a:effectRef idx="2">
                <a:schemeClr val="lt2">
                  <a:alpha val="90000"/>
                  <a:hueOff val="0"/>
                  <a:satOff val="0"/>
                  <a:lumOff val="0"/>
                  <a:alphaOff val="0"/>
                </a:schemeClr>
              </a:effectRef>
              <a:fontRef idx="minor">
                <a:schemeClr val="dk1">
                  <a:hueOff val="0"/>
                  <a:satOff val="0"/>
                  <a:lumOff val="0"/>
                  <a:alphaOff val="0"/>
                </a:schemeClr>
              </a:fontRef>
            </p:style>
            <p:txBody>
              <a:bodyPr spcFirstLastPara="0" vert="horz" wrap="square" lIns="156465" tIns="48866" rIns="48866" bIns="48867" numCol="1" spcCol="1270" anchor="ctr" anchorCtr="0">
                <a:noAutofit/>
              </a:bodyPr>
              <a:lstStyle/>
              <a:p>
                <a:pPr marL="228600" lvl="1" indent="-228600" algn="l" defTabSz="977900">
                  <a:lnSpc>
                    <a:spcPct val="90000"/>
                  </a:lnSpc>
                  <a:spcBef>
                    <a:spcPct val="0"/>
                  </a:spcBef>
                  <a:spcAft>
                    <a:spcPct val="15000"/>
                  </a:spcAft>
                  <a:buChar char="•"/>
                </a:pPr>
                <a:r>
                  <a:rPr lang="en-US" sz="2300" kern="1200" dirty="0"/>
                  <a:t>Dissemination</a:t>
                </a:r>
                <a:endParaRPr lang="el-GR" sz="2300" kern="1200" dirty="0"/>
              </a:p>
            </p:txBody>
          </p:sp>
          <p:sp>
            <p:nvSpPr>
              <p:cNvPr id="140" name="Ελεύθερη σχεδίαση: Σχήμα 139">
                <a:extLst>
                  <a:ext uri="{FF2B5EF4-FFF2-40B4-BE49-F238E27FC236}">
                    <a16:creationId xmlns:a16="http://schemas.microsoft.com/office/drawing/2014/main" id="{1D18558B-8565-4D9B-8929-C698505D398A}"/>
                  </a:ext>
                </a:extLst>
              </p:cNvPr>
              <p:cNvSpPr/>
              <p:nvPr/>
            </p:nvSpPr>
            <p:spPr>
              <a:xfrm>
                <a:off x="29604231" y="11818041"/>
                <a:ext cx="4143564" cy="714841"/>
              </a:xfrm>
              <a:custGeom>
                <a:avLst/>
                <a:gdLst>
                  <a:gd name="connsiteX0" fmla="*/ 119142 w 714840"/>
                  <a:gd name="connsiteY0" fmla="*/ 0 h 4143563"/>
                  <a:gd name="connsiteX1" fmla="*/ 595698 w 714840"/>
                  <a:gd name="connsiteY1" fmla="*/ 0 h 4143563"/>
                  <a:gd name="connsiteX2" fmla="*/ 714840 w 714840"/>
                  <a:gd name="connsiteY2" fmla="*/ 119142 h 4143563"/>
                  <a:gd name="connsiteX3" fmla="*/ 714840 w 714840"/>
                  <a:gd name="connsiteY3" fmla="*/ 4143563 h 4143563"/>
                  <a:gd name="connsiteX4" fmla="*/ 714840 w 714840"/>
                  <a:gd name="connsiteY4" fmla="*/ 4143563 h 4143563"/>
                  <a:gd name="connsiteX5" fmla="*/ 0 w 714840"/>
                  <a:gd name="connsiteY5" fmla="*/ 4143563 h 4143563"/>
                  <a:gd name="connsiteX6" fmla="*/ 0 w 714840"/>
                  <a:gd name="connsiteY6" fmla="*/ 4143563 h 4143563"/>
                  <a:gd name="connsiteX7" fmla="*/ 0 w 714840"/>
                  <a:gd name="connsiteY7" fmla="*/ 119142 h 4143563"/>
                  <a:gd name="connsiteX8" fmla="*/ 119142 w 714840"/>
                  <a:gd name="connsiteY8" fmla="*/ 0 h 4143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840" h="4143563">
                    <a:moveTo>
                      <a:pt x="714840" y="690607"/>
                    </a:moveTo>
                    <a:lnTo>
                      <a:pt x="714840" y="3452956"/>
                    </a:lnTo>
                    <a:cubicBezTo>
                      <a:pt x="714840" y="3834364"/>
                      <a:pt x="705637" y="4143560"/>
                      <a:pt x="694286" y="4143560"/>
                    </a:cubicBezTo>
                    <a:lnTo>
                      <a:pt x="0" y="4143560"/>
                    </a:lnTo>
                    <a:lnTo>
                      <a:pt x="0" y="4143560"/>
                    </a:lnTo>
                    <a:lnTo>
                      <a:pt x="0" y="3"/>
                    </a:lnTo>
                    <a:lnTo>
                      <a:pt x="0" y="3"/>
                    </a:lnTo>
                    <a:lnTo>
                      <a:pt x="694286" y="3"/>
                    </a:lnTo>
                    <a:cubicBezTo>
                      <a:pt x="705637" y="3"/>
                      <a:pt x="714840" y="309199"/>
                      <a:pt x="714840" y="690607"/>
                    </a:cubicBezTo>
                    <a:close/>
                  </a:path>
                </a:pathLst>
              </a:custGeom>
              <a:scene3d>
                <a:camera prst="orthographicFront"/>
                <a:lightRig rig="threePt" dir="t">
                  <a:rot lat="0" lon="0" rev="7500000"/>
                </a:lightRig>
              </a:scene3d>
              <a:sp3d extrusionH="190500" prstMaterial="dkEdge">
                <a:bevelT w="135400" h="16350" prst="relaxedInset"/>
                <a:contourClr>
                  <a:schemeClr val="bg1"/>
                </a:contourClr>
              </a:sp3d>
            </p:spPr>
            <p:style>
              <a:lnRef idx="1">
                <a:schemeClr val="dk2">
                  <a:hueOff val="0"/>
                  <a:satOff val="0"/>
                  <a:lumOff val="0"/>
                  <a:alphaOff val="0"/>
                </a:schemeClr>
              </a:lnRef>
              <a:fillRef idx="1">
                <a:schemeClr val="lt2">
                  <a:alpha val="90000"/>
                  <a:hueOff val="0"/>
                  <a:satOff val="0"/>
                  <a:lumOff val="0"/>
                  <a:alphaOff val="0"/>
                </a:schemeClr>
              </a:fillRef>
              <a:effectRef idx="2">
                <a:schemeClr val="lt2">
                  <a:alpha val="90000"/>
                  <a:hueOff val="0"/>
                  <a:satOff val="0"/>
                  <a:lumOff val="0"/>
                  <a:alphaOff val="0"/>
                </a:schemeClr>
              </a:effectRef>
              <a:fontRef idx="minor">
                <a:schemeClr val="dk1">
                  <a:hueOff val="0"/>
                  <a:satOff val="0"/>
                  <a:lumOff val="0"/>
                  <a:alphaOff val="0"/>
                </a:schemeClr>
              </a:fontRef>
            </p:style>
            <p:txBody>
              <a:bodyPr spcFirstLastPara="0" vert="horz" wrap="square" lIns="156465" tIns="48866" rIns="48866" bIns="48867" numCol="1" spcCol="1270" anchor="ctr" anchorCtr="0">
                <a:noAutofit/>
              </a:bodyPr>
              <a:lstStyle/>
              <a:p>
                <a:pPr marL="228600" lvl="1" indent="-228600" algn="l" defTabSz="977900">
                  <a:lnSpc>
                    <a:spcPct val="90000"/>
                  </a:lnSpc>
                  <a:spcBef>
                    <a:spcPct val="0"/>
                  </a:spcBef>
                  <a:spcAft>
                    <a:spcPct val="15000"/>
                  </a:spcAft>
                  <a:buChar char="•"/>
                </a:pPr>
                <a:r>
                  <a:rPr lang="en-US" sz="2300" kern="1200" dirty="0"/>
                  <a:t>Pre-processing of SAR data</a:t>
                </a:r>
                <a:endParaRPr lang="el-GR" sz="2300" kern="1200" dirty="0"/>
              </a:p>
            </p:txBody>
          </p:sp>
          <p:sp>
            <p:nvSpPr>
              <p:cNvPr id="142" name="Ελεύθερη σχεδίαση: Σχήμα 141">
                <a:extLst>
                  <a:ext uri="{FF2B5EF4-FFF2-40B4-BE49-F238E27FC236}">
                    <a16:creationId xmlns:a16="http://schemas.microsoft.com/office/drawing/2014/main" id="{217F94D6-ABF1-4753-A109-D02EDE239CEB}"/>
                  </a:ext>
                </a:extLst>
              </p:cNvPr>
              <p:cNvSpPr/>
              <p:nvPr/>
            </p:nvSpPr>
            <p:spPr>
              <a:xfrm>
                <a:off x="29604231" y="12817879"/>
                <a:ext cx="4143564" cy="714841"/>
              </a:xfrm>
              <a:custGeom>
                <a:avLst/>
                <a:gdLst>
                  <a:gd name="connsiteX0" fmla="*/ 119142 w 714840"/>
                  <a:gd name="connsiteY0" fmla="*/ 0 h 4143563"/>
                  <a:gd name="connsiteX1" fmla="*/ 595698 w 714840"/>
                  <a:gd name="connsiteY1" fmla="*/ 0 h 4143563"/>
                  <a:gd name="connsiteX2" fmla="*/ 714840 w 714840"/>
                  <a:gd name="connsiteY2" fmla="*/ 119142 h 4143563"/>
                  <a:gd name="connsiteX3" fmla="*/ 714840 w 714840"/>
                  <a:gd name="connsiteY3" fmla="*/ 4143563 h 4143563"/>
                  <a:gd name="connsiteX4" fmla="*/ 714840 w 714840"/>
                  <a:gd name="connsiteY4" fmla="*/ 4143563 h 4143563"/>
                  <a:gd name="connsiteX5" fmla="*/ 0 w 714840"/>
                  <a:gd name="connsiteY5" fmla="*/ 4143563 h 4143563"/>
                  <a:gd name="connsiteX6" fmla="*/ 0 w 714840"/>
                  <a:gd name="connsiteY6" fmla="*/ 4143563 h 4143563"/>
                  <a:gd name="connsiteX7" fmla="*/ 0 w 714840"/>
                  <a:gd name="connsiteY7" fmla="*/ 119142 h 4143563"/>
                  <a:gd name="connsiteX8" fmla="*/ 119142 w 714840"/>
                  <a:gd name="connsiteY8" fmla="*/ 0 h 4143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840" h="4143563">
                    <a:moveTo>
                      <a:pt x="714840" y="690607"/>
                    </a:moveTo>
                    <a:lnTo>
                      <a:pt x="714840" y="3452956"/>
                    </a:lnTo>
                    <a:cubicBezTo>
                      <a:pt x="714840" y="3834364"/>
                      <a:pt x="705637" y="4143560"/>
                      <a:pt x="694286" y="4143560"/>
                    </a:cubicBezTo>
                    <a:lnTo>
                      <a:pt x="0" y="4143560"/>
                    </a:lnTo>
                    <a:lnTo>
                      <a:pt x="0" y="4143560"/>
                    </a:lnTo>
                    <a:lnTo>
                      <a:pt x="0" y="3"/>
                    </a:lnTo>
                    <a:lnTo>
                      <a:pt x="0" y="3"/>
                    </a:lnTo>
                    <a:lnTo>
                      <a:pt x="694286" y="3"/>
                    </a:lnTo>
                    <a:cubicBezTo>
                      <a:pt x="705637" y="3"/>
                      <a:pt x="714840" y="309199"/>
                      <a:pt x="714840" y="690607"/>
                    </a:cubicBezTo>
                    <a:close/>
                  </a:path>
                </a:pathLst>
              </a:custGeom>
              <a:scene3d>
                <a:camera prst="orthographicFront"/>
                <a:lightRig rig="threePt" dir="t">
                  <a:rot lat="0" lon="0" rev="7500000"/>
                </a:lightRig>
              </a:scene3d>
              <a:sp3d extrusionH="190500" prstMaterial="dkEdge">
                <a:bevelT w="135400" h="16350" prst="relaxedInset"/>
                <a:contourClr>
                  <a:schemeClr val="bg1"/>
                </a:contourClr>
              </a:sp3d>
            </p:spPr>
            <p:style>
              <a:lnRef idx="1">
                <a:schemeClr val="dk2">
                  <a:hueOff val="0"/>
                  <a:satOff val="0"/>
                  <a:lumOff val="0"/>
                  <a:alphaOff val="0"/>
                </a:schemeClr>
              </a:lnRef>
              <a:fillRef idx="1">
                <a:schemeClr val="lt2">
                  <a:alpha val="90000"/>
                  <a:hueOff val="0"/>
                  <a:satOff val="0"/>
                  <a:lumOff val="0"/>
                  <a:alphaOff val="0"/>
                </a:schemeClr>
              </a:fillRef>
              <a:effectRef idx="2">
                <a:schemeClr val="lt2">
                  <a:alpha val="90000"/>
                  <a:hueOff val="0"/>
                  <a:satOff val="0"/>
                  <a:lumOff val="0"/>
                  <a:alphaOff val="0"/>
                </a:schemeClr>
              </a:effectRef>
              <a:fontRef idx="minor">
                <a:schemeClr val="dk1">
                  <a:hueOff val="0"/>
                  <a:satOff val="0"/>
                  <a:lumOff val="0"/>
                  <a:alphaOff val="0"/>
                </a:schemeClr>
              </a:fontRef>
            </p:style>
            <p:txBody>
              <a:bodyPr spcFirstLastPara="0" vert="horz" wrap="square" lIns="156465" tIns="48866" rIns="48866" bIns="48867" numCol="1" spcCol="1270" anchor="ctr" anchorCtr="0">
                <a:noAutofit/>
              </a:bodyPr>
              <a:lstStyle/>
              <a:p>
                <a:pPr marL="228600" lvl="1" indent="-228600" algn="l" defTabSz="977900">
                  <a:lnSpc>
                    <a:spcPct val="90000"/>
                  </a:lnSpc>
                  <a:spcBef>
                    <a:spcPct val="0"/>
                  </a:spcBef>
                  <a:spcAft>
                    <a:spcPct val="15000"/>
                  </a:spcAft>
                  <a:buChar char="•"/>
                </a:pPr>
                <a:r>
                  <a:rPr lang="en-US" sz="2300" kern="1200" dirty="0"/>
                  <a:t>Questionnaires to public sector</a:t>
                </a:r>
                <a:endParaRPr lang="el-GR" sz="2300" kern="1200" dirty="0"/>
              </a:p>
            </p:txBody>
          </p:sp>
          <p:sp>
            <p:nvSpPr>
              <p:cNvPr id="144" name="Ελεύθερη σχεδίαση: Σχήμα 143">
                <a:extLst>
                  <a:ext uri="{FF2B5EF4-FFF2-40B4-BE49-F238E27FC236}">
                    <a16:creationId xmlns:a16="http://schemas.microsoft.com/office/drawing/2014/main" id="{85FC881A-20A3-4B31-8F7F-52A591AB6B56}"/>
                  </a:ext>
                </a:extLst>
              </p:cNvPr>
              <p:cNvSpPr/>
              <p:nvPr/>
            </p:nvSpPr>
            <p:spPr>
              <a:xfrm>
                <a:off x="29604231" y="13817718"/>
                <a:ext cx="4143564" cy="714841"/>
              </a:xfrm>
              <a:custGeom>
                <a:avLst/>
                <a:gdLst>
                  <a:gd name="connsiteX0" fmla="*/ 119142 w 714840"/>
                  <a:gd name="connsiteY0" fmla="*/ 0 h 4143563"/>
                  <a:gd name="connsiteX1" fmla="*/ 595698 w 714840"/>
                  <a:gd name="connsiteY1" fmla="*/ 0 h 4143563"/>
                  <a:gd name="connsiteX2" fmla="*/ 714840 w 714840"/>
                  <a:gd name="connsiteY2" fmla="*/ 119142 h 4143563"/>
                  <a:gd name="connsiteX3" fmla="*/ 714840 w 714840"/>
                  <a:gd name="connsiteY3" fmla="*/ 4143563 h 4143563"/>
                  <a:gd name="connsiteX4" fmla="*/ 714840 w 714840"/>
                  <a:gd name="connsiteY4" fmla="*/ 4143563 h 4143563"/>
                  <a:gd name="connsiteX5" fmla="*/ 0 w 714840"/>
                  <a:gd name="connsiteY5" fmla="*/ 4143563 h 4143563"/>
                  <a:gd name="connsiteX6" fmla="*/ 0 w 714840"/>
                  <a:gd name="connsiteY6" fmla="*/ 4143563 h 4143563"/>
                  <a:gd name="connsiteX7" fmla="*/ 0 w 714840"/>
                  <a:gd name="connsiteY7" fmla="*/ 119142 h 4143563"/>
                  <a:gd name="connsiteX8" fmla="*/ 119142 w 714840"/>
                  <a:gd name="connsiteY8" fmla="*/ 0 h 4143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840" h="4143563">
                    <a:moveTo>
                      <a:pt x="714840" y="690607"/>
                    </a:moveTo>
                    <a:lnTo>
                      <a:pt x="714840" y="3452956"/>
                    </a:lnTo>
                    <a:cubicBezTo>
                      <a:pt x="714840" y="3834364"/>
                      <a:pt x="705637" y="4143560"/>
                      <a:pt x="694286" y="4143560"/>
                    </a:cubicBezTo>
                    <a:lnTo>
                      <a:pt x="0" y="4143560"/>
                    </a:lnTo>
                    <a:lnTo>
                      <a:pt x="0" y="4143560"/>
                    </a:lnTo>
                    <a:lnTo>
                      <a:pt x="0" y="3"/>
                    </a:lnTo>
                    <a:lnTo>
                      <a:pt x="0" y="3"/>
                    </a:lnTo>
                    <a:lnTo>
                      <a:pt x="694286" y="3"/>
                    </a:lnTo>
                    <a:cubicBezTo>
                      <a:pt x="705637" y="3"/>
                      <a:pt x="714840" y="309199"/>
                      <a:pt x="714840" y="690607"/>
                    </a:cubicBezTo>
                    <a:close/>
                  </a:path>
                </a:pathLst>
              </a:custGeom>
              <a:scene3d>
                <a:camera prst="orthographicFront"/>
                <a:lightRig rig="threePt" dir="t">
                  <a:rot lat="0" lon="0" rev="7500000"/>
                </a:lightRig>
              </a:scene3d>
              <a:sp3d extrusionH="190500" prstMaterial="dkEdge">
                <a:bevelT w="135400" h="16350" prst="relaxedInset"/>
                <a:contourClr>
                  <a:schemeClr val="bg1"/>
                </a:contourClr>
              </a:sp3d>
            </p:spPr>
            <p:style>
              <a:lnRef idx="1">
                <a:schemeClr val="dk2">
                  <a:hueOff val="0"/>
                  <a:satOff val="0"/>
                  <a:lumOff val="0"/>
                  <a:alphaOff val="0"/>
                </a:schemeClr>
              </a:lnRef>
              <a:fillRef idx="1">
                <a:schemeClr val="lt2">
                  <a:alpha val="90000"/>
                  <a:hueOff val="0"/>
                  <a:satOff val="0"/>
                  <a:lumOff val="0"/>
                  <a:alphaOff val="0"/>
                </a:schemeClr>
              </a:fillRef>
              <a:effectRef idx="2">
                <a:schemeClr val="lt2">
                  <a:alpha val="90000"/>
                  <a:hueOff val="0"/>
                  <a:satOff val="0"/>
                  <a:lumOff val="0"/>
                  <a:alphaOff val="0"/>
                </a:schemeClr>
              </a:effectRef>
              <a:fontRef idx="minor">
                <a:schemeClr val="dk1">
                  <a:hueOff val="0"/>
                  <a:satOff val="0"/>
                  <a:lumOff val="0"/>
                  <a:alphaOff val="0"/>
                </a:schemeClr>
              </a:fontRef>
            </p:style>
            <p:txBody>
              <a:bodyPr spcFirstLastPara="0" vert="horz" wrap="square" lIns="156465" tIns="48866" rIns="48866" bIns="48867" numCol="1" spcCol="1270" anchor="ctr" anchorCtr="0">
                <a:noAutofit/>
              </a:bodyPr>
              <a:lstStyle/>
              <a:p>
                <a:pPr marL="228600" lvl="1" indent="-228600" algn="l" defTabSz="977900">
                  <a:lnSpc>
                    <a:spcPct val="90000"/>
                  </a:lnSpc>
                  <a:spcBef>
                    <a:spcPct val="0"/>
                  </a:spcBef>
                  <a:spcAft>
                    <a:spcPct val="15000"/>
                  </a:spcAft>
                  <a:buChar char="•"/>
                </a:pPr>
                <a:r>
                  <a:rPr lang="en-US" sz="2300" kern="1200" dirty="0"/>
                  <a:t>Analysis of time-series thermal data</a:t>
                </a:r>
                <a:endParaRPr lang="el-GR" sz="2300" kern="1200" dirty="0"/>
              </a:p>
            </p:txBody>
          </p:sp>
          <p:sp>
            <p:nvSpPr>
              <p:cNvPr id="146" name="Ελεύθερη σχεδίαση: Σχήμα 145">
                <a:extLst>
                  <a:ext uri="{FF2B5EF4-FFF2-40B4-BE49-F238E27FC236}">
                    <a16:creationId xmlns:a16="http://schemas.microsoft.com/office/drawing/2014/main" id="{7F889F7D-16A9-4DFA-979F-9E25F0C096A3}"/>
                  </a:ext>
                </a:extLst>
              </p:cNvPr>
              <p:cNvSpPr/>
              <p:nvPr/>
            </p:nvSpPr>
            <p:spPr>
              <a:xfrm>
                <a:off x="29604231" y="14817556"/>
                <a:ext cx="4143564" cy="714841"/>
              </a:xfrm>
              <a:custGeom>
                <a:avLst/>
                <a:gdLst>
                  <a:gd name="connsiteX0" fmla="*/ 119142 w 714840"/>
                  <a:gd name="connsiteY0" fmla="*/ 0 h 4143563"/>
                  <a:gd name="connsiteX1" fmla="*/ 595698 w 714840"/>
                  <a:gd name="connsiteY1" fmla="*/ 0 h 4143563"/>
                  <a:gd name="connsiteX2" fmla="*/ 714840 w 714840"/>
                  <a:gd name="connsiteY2" fmla="*/ 119142 h 4143563"/>
                  <a:gd name="connsiteX3" fmla="*/ 714840 w 714840"/>
                  <a:gd name="connsiteY3" fmla="*/ 4143563 h 4143563"/>
                  <a:gd name="connsiteX4" fmla="*/ 714840 w 714840"/>
                  <a:gd name="connsiteY4" fmla="*/ 4143563 h 4143563"/>
                  <a:gd name="connsiteX5" fmla="*/ 0 w 714840"/>
                  <a:gd name="connsiteY5" fmla="*/ 4143563 h 4143563"/>
                  <a:gd name="connsiteX6" fmla="*/ 0 w 714840"/>
                  <a:gd name="connsiteY6" fmla="*/ 4143563 h 4143563"/>
                  <a:gd name="connsiteX7" fmla="*/ 0 w 714840"/>
                  <a:gd name="connsiteY7" fmla="*/ 119142 h 4143563"/>
                  <a:gd name="connsiteX8" fmla="*/ 119142 w 714840"/>
                  <a:gd name="connsiteY8" fmla="*/ 0 h 4143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840" h="4143563">
                    <a:moveTo>
                      <a:pt x="714840" y="690607"/>
                    </a:moveTo>
                    <a:lnTo>
                      <a:pt x="714840" y="3452956"/>
                    </a:lnTo>
                    <a:cubicBezTo>
                      <a:pt x="714840" y="3834364"/>
                      <a:pt x="705637" y="4143560"/>
                      <a:pt x="694286" y="4143560"/>
                    </a:cubicBezTo>
                    <a:lnTo>
                      <a:pt x="0" y="4143560"/>
                    </a:lnTo>
                    <a:lnTo>
                      <a:pt x="0" y="4143560"/>
                    </a:lnTo>
                    <a:lnTo>
                      <a:pt x="0" y="3"/>
                    </a:lnTo>
                    <a:lnTo>
                      <a:pt x="0" y="3"/>
                    </a:lnTo>
                    <a:lnTo>
                      <a:pt x="694286" y="3"/>
                    </a:lnTo>
                    <a:cubicBezTo>
                      <a:pt x="705637" y="3"/>
                      <a:pt x="714840" y="309199"/>
                      <a:pt x="714840" y="690607"/>
                    </a:cubicBezTo>
                    <a:close/>
                  </a:path>
                </a:pathLst>
              </a:custGeom>
              <a:scene3d>
                <a:camera prst="orthographicFront"/>
                <a:lightRig rig="threePt" dir="t">
                  <a:rot lat="0" lon="0" rev="7500000"/>
                </a:lightRig>
              </a:scene3d>
              <a:sp3d extrusionH="190500" prstMaterial="dkEdge">
                <a:bevelT w="135400" h="16350" prst="relaxedInset"/>
                <a:contourClr>
                  <a:schemeClr val="bg1"/>
                </a:contourClr>
              </a:sp3d>
            </p:spPr>
            <p:style>
              <a:lnRef idx="1">
                <a:schemeClr val="dk2">
                  <a:hueOff val="0"/>
                  <a:satOff val="0"/>
                  <a:lumOff val="0"/>
                  <a:alphaOff val="0"/>
                </a:schemeClr>
              </a:lnRef>
              <a:fillRef idx="1">
                <a:schemeClr val="lt2">
                  <a:alpha val="90000"/>
                  <a:hueOff val="0"/>
                  <a:satOff val="0"/>
                  <a:lumOff val="0"/>
                  <a:alphaOff val="0"/>
                </a:schemeClr>
              </a:fillRef>
              <a:effectRef idx="2">
                <a:schemeClr val="lt2">
                  <a:alpha val="90000"/>
                  <a:hueOff val="0"/>
                  <a:satOff val="0"/>
                  <a:lumOff val="0"/>
                  <a:alphaOff val="0"/>
                </a:schemeClr>
              </a:effectRef>
              <a:fontRef idx="minor">
                <a:schemeClr val="dk1">
                  <a:hueOff val="0"/>
                  <a:satOff val="0"/>
                  <a:lumOff val="0"/>
                  <a:alphaOff val="0"/>
                </a:schemeClr>
              </a:fontRef>
            </p:style>
            <p:txBody>
              <a:bodyPr spcFirstLastPara="0" vert="horz" wrap="square" lIns="156465" tIns="48866" rIns="48866" bIns="48867" numCol="1" spcCol="1270" anchor="ctr" anchorCtr="0">
                <a:noAutofit/>
              </a:bodyPr>
              <a:lstStyle/>
              <a:p>
                <a:pPr marL="228600" lvl="1" indent="-228600" algn="l" defTabSz="977900">
                  <a:lnSpc>
                    <a:spcPct val="90000"/>
                  </a:lnSpc>
                  <a:spcBef>
                    <a:spcPct val="0"/>
                  </a:spcBef>
                  <a:spcAft>
                    <a:spcPct val="15000"/>
                  </a:spcAft>
                  <a:buChar char="•"/>
                </a:pPr>
                <a:r>
                  <a:rPr lang="en-US" sz="2300" kern="1200" dirty="0"/>
                  <a:t>Forest blooming timing models</a:t>
                </a:r>
                <a:endParaRPr lang="el-GR" sz="2300" kern="1200" dirty="0"/>
              </a:p>
            </p:txBody>
          </p:sp>
          <p:sp>
            <p:nvSpPr>
              <p:cNvPr id="148" name="Ελεύθερη σχεδίαση: Σχήμα 147">
                <a:extLst>
                  <a:ext uri="{FF2B5EF4-FFF2-40B4-BE49-F238E27FC236}">
                    <a16:creationId xmlns:a16="http://schemas.microsoft.com/office/drawing/2014/main" id="{E88FB586-7A32-4187-887C-86EFEDDC5B43}"/>
                  </a:ext>
                </a:extLst>
              </p:cNvPr>
              <p:cNvSpPr/>
              <p:nvPr/>
            </p:nvSpPr>
            <p:spPr>
              <a:xfrm>
                <a:off x="29604231" y="15817395"/>
                <a:ext cx="4143564" cy="714841"/>
              </a:xfrm>
              <a:custGeom>
                <a:avLst/>
                <a:gdLst>
                  <a:gd name="connsiteX0" fmla="*/ 119142 w 714840"/>
                  <a:gd name="connsiteY0" fmla="*/ 0 h 4143563"/>
                  <a:gd name="connsiteX1" fmla="*/ 595698 w 714840"/>
                  <a:gd name="connsiteY1" fmla="*/ 0 h 4143563"/>
                  <a:gd name="connsiteX2" fmla="*/ 714840 w 714840"/>
                  <a:gd name="connsiteY2" fmla="*/ 119142 h 4143563"/>
                  <a:gd name="connsiteX3" fmla="*/ 714840 w 714840"/>
                  <a:gd name="connsiteY3" fmla="*/ 4143563 h 4143563"/>
                  <a:gd name="connsiteX4" fmla="*/ 714840 w 714840"/>
                  <a:gd name="connsiteY4" fmla="*/ 4143563 h 4143563"/>
                  <a:gd name="connsiteX5" fmla="*/ 0 w 714840"/>
                  <a:gd name="connsiteY5" fmla="*/ 4143563 h 4143563"/>
                  <a:gd name="connsiteX6" fmla="*/ 0 w 714840"/>
                  <a:gd name="connsiteY6" fmla="*/ 4143563 h 4143563"/>
                  <a:gd name="connsiteX7" fmla="*/ 0 w 714840"/>
                  <a:gd name="connsiteY7" fmla="*/ 119142 h 4143563"/>
                  <a:gd name="connsiteX8" fmla="*/ 119142 w 714840"/>
                  <a:gd name="connsiteY8" fmla="*/ 0 h 4143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840" h="4143563">
                    <a:moveTo>
                      <a:pt x="714840" y="690607"/>
                    </a:moveTo>
                    <a:lnTo>
                      <a:pt x="714840" y="3452956"/>
                    </a:lnTo>
                    <a:cubicBezTo>
                      <a:pt x="714840" y="3834364"/>
                      <a:pt x="705637" y="4143560"/>
                      <a:pt x="694286" y="4143560"/>
                    </a:cubicBezTo>
                    <a:lnTo>
                      <a:pt x="0" y="4143560"/>
                    </a:lnTo>
                    <a:lnTo>
                      <a:pt x="0" y="4143560"/>
                    </a:lnTo>
                    <a:lnTo>
                      <a:pt x="0" y="3"/>
                    </a:lnTo>
                    <a:lnTo>
                      <a:pt x="0" y="3"/>
                    </a:lnTo>
                    <a:lnTo>
                      <a:pt x="694286" y="3"/>
                    </a:lnTo>
                    <a:cubicBezTo>
                      <a:pt x="705637" y="3"/>
                      <a:pt x="714840" y="309199"/>
                      <a:pt x="714840" y="690607"/>
                    </a:cubicBezTo>
                    <a:close/>
                  </a:path>
                </a:pathLst>
              </a:custGeom>
              <a:scene3d>
                <a:camera prst="orthographicFront"/>
                <a:lightRig rig="threePt" dir="t">
                  <a:rot lat="0" lon="0" rev="7500000"/>
                </a:lightRig>
              </a:scene3d>
              <a:sp3d extrusionH="190500" prstMaterial="dkEdge">
                <a:bevelT w="135400" h="16350" prst="relaxedInset"/>
                <a:contourClr>
                  <a:schemeClr val="bg1"/>
                </a:contourClr>
              </a:sp3d>
            </p:spPr>
            <p:style>
              <a:lnRef idx="1">
                <a:schemeClr val="dk2">
                  <a:hueOff val="0"/>
                  <a:satOff val="0"/>
                  <a:lumOff val="0"/>
                  <a:alphaOff val="0"/>
                </a:schemeClr>
              </a:lnRef>
              <a:fillRef idx="1">
                <a:schemeClr val="lt2">
                  <a:alpha val="90000"/>
                  <a:hueOff val="0"/>
                  <a:satOff val="0"/>
                  <a:lumOff val="0"/>
                  <a:alphaOff val="0"/>
                </a:schemeClr>
              </a:fillRef>
              <a:effectRef idx="2">
                <a:schemeClr val="lt2">
                  <a:alpha val="90000"/>
                  <a:hueOff val="0"/>
                  <a:satOff val="0"/>
                  <a:lumOff val="0"/>
                  <a:alphaOff val="0"/>
                </a:schemeClr>
              </a:effectRef>
              <a:fontRef idx="minor">
                <a:schemeClr val="dk1">
                  <a:hueOff val="0"/>
                  <a:satOff val="0"/>
                  <a:lumOff val="0"/>
                  <a:alphaOff val="0"/>
                </a:schemeClr>
              </a:fontRef>
            </p:style>
            <p:txBody>
              <a:bodyPr spcFirstLastPara="0" vert="horz" wrap="square" lIns="156465" tIns="48866" rIns="48866" bIns="48867" numCol="1" spcCol="1270" anchor="ctr" anchorCtr="0">
                <a:noAutofit/>
              </a:bodyPr>
              <a:lstStyle/>
              <a:p>
                <a:pPr marL="228600" lvl="1" indent="-228600" algn="l" defTabSz="977900">
                  <a:lnSpc>
                    <a:spcPct val="90000"/>
                  </a:lnSpc>
                  <a:spcBef>
                    <a:spcPct val="0"/>
                  </a:spcBef>
                  <a:spcAft>
                    <a:spcPct val="15000"/>
                  </a:spcAft>
                  <a:buChar char="•"/>
                </a:pPr>
                <a:r>
                  <a:rPr lang="en-US" sz="2300" kern="1200" dirty="0"/>
                  <a:t>Time series blooming and density graphs</a:t>
                </a:r>
                <a:endParaRPr lang="el-GR" sz="2300" kern="1200" dirty="0"/>
              </a:p>
            </p:txBody>
          </p:sp>
          <p:sp>
            <p:nvSpPr>
              <p:cNvPr id="150" name="Ελεύθερη σχεδίαση: Σχήμα 149">
                <a:extLst>
                  <a:ext uri="{FF2B5EF4-FFF2-40B4-BE49-F238E27FC236}">
                    <a16:creationId xmlns:a16="http://schemas.microsoft.com/office/drawing/2014/main" id="{DE0FB8B1-2AC1-46DF-8822-93B2B275DFF9}"/>
                  </a:ext>
                </a:extLst>
              </p:cNvPr>
              <p:cNvSpPr/>
              <p:nvPr/>
            </p:nvSpPr>
            <p:spPr>
              <a:xfrm>
                <a:off x="29604231" y="16817233"/>
                <a:ext cx="4143564" cy="714841"/>
              </a:xfrm>
              <a:custGeom>
                <a:avLst/>
                <a:gdLst>
                  <a:gd name="connsiteX0" fmla="*/ 119142 w 714840"/>
                  <a:gd name="connsiteY0" fmla="*/ 0 h 4143563"/>
                  <a:gd name="connsiteX1" fmla="*/ 595698 w 714840"/>
                  <a:gd name="connsiteY1" fmla="*/ 0 h 4143563"/>
                  <a:gd name="connsiteX2" fmla="*/ 714840 w 714840"/>
                  <a:gd name="connsiteY2" fmla="*/ 119142 h 4143563"/>
                  <a:gd name="connsiteX3" fmla="*/ 714840 w 714840"/>
                  <a:gd name="connsiteY3" fmla="*/ 4143563 h 4143563"/>
                  <a:gd name="connsiteX4" fmla="*/ 714840 w 714840"/>
                  <a:gd name="connsiteY4" fmla="*/ 4143563 h 4143563"/>
                  <a:gd name="connsiteX5" fmla="*/ 0 w 714840"/>
                  <a:gd name="connsiteY5" fmla="*/ 4143563 h 4143563"/>
                  <a:gd name="connsiteX6" fmla="*/ 0 w 714840"/>
                  <a:gd name="connsiteY6" fmla="*/ 4143563 h 4143563"/>
                  <a:gd name="connsiteX7" fmla="*/ 0 w 714840"/>
                  <a:gd name="connsiteY7" fmla="*/ 119142 h 4143563"/>
                  <a:gd name="connsiteX8" fmla="*/ 119142 w 714840"/>
                  <a:gd name="connsiteY8" fmla="*/ 0 h 4143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840" h="4143563">
                    <a:moveTo>
                      <a:pt x="714840" y="690607"/>
                    </a:moveTo>
                    <a:lnTo>
                      <a:pt x="714840" y="3452956"/>
                    </a:lnTo>
                    <a:cubicBezTo>
                      <a:pt x="714840" y="3834364"/>
                      <a:pt x="705637" y="4143560"/>
                      <a:pt x="694286" y="4143560"/>
                    </a:cubicBezTo>
                    <a:lnTo>
                      <a:pt x="0" y="4143560"/>
                    </a:lnTo>
                    <a:lnTo>
                      <a:pt x="0" y="4143560"/>
                    </a:lnTo>
                    <a:lnTo>
                      <a:pt x="0" y="3"/>
                    </a:lnTo>
                    <a:lnTo>
                      <a:pt x="0" y="3"/>
                    </a:lnTo>
                    <a:lnTo>
                      <a:pt x="694286" y="3"/>
                    </a:lnTo>
                    <a:cubicBezTo>
                      <a:pt x="705637" y="3"/>
                      <a:pt x="714840" y="309199"/>
                      <a:pt x="714840" y="690607"/>
                    </a:cubicBezTo>
                    <a:close/>
                  </a:path>
                </a:pathLst>
              </a:custGeom>
              <a:scene3d>
                <a:camera prst="orthographicFront"/>
                <a:lightRig rig="threePt" dir="t">
                  <a:rot lat="0" lon="0" rev="7500000"/>
                </a:lightRig>
              </a:scene3d>
              <a:sp3d extrusionH="190500" prstMaterial="dkEdge">
                <a:bevelT w="135400" h="16350" prst="relaxedInset"/>
                <a:contourClr>
                  <a:schemeClr val="bg1"/>
                </a:contourClr>
              </a:sp3d>
            </p:spPr>
            <p:style>
              <a:lnRef idx="1">
                <a:schemeClr val="dk2">
                  <a:hueOff val="0"/>
                  <a:satOff val="0"/>
                  <a:lumOff val="0"/>
                  <a:alphaOff val="0"/>
                </a:schemeClr>
              </a:lnRef>
              <a:fillRef idx="1">
                <a:schemeClr val="lt2">
                  <a:alpha val="90000"/>
                  <a:hueOff val="0"/>
                  <a:satOff val="0"/>
                  <a:lumOff val="0"/>
                  <a:alphaOff val="0"/>
                </a:schemeClr>
              </a:fillRef>
              <a:effectRef idx="2">
                <a:schemeClr val="lt2">
                  <a:alpha val="90000"/>
                  <a:hueOff val="0"/>
                  <a:satOff val="0"/>
                  <a:lumOff val="0"/>
                  <a:alphaOff val="0"/>
                </a:schemeClr>
              </a:effectRef>
              <a:fontRef idx="minor">
                <a:schemeClr val="dk1">
                  <a:hueOff val="0"/>
                  <a:satOff val="0"/>
                  <a:lumOff val="0"/>
                  <a:alphaOff val="0"/>
                </a:schemeClr>
              </a:fontRef>
            </p:style>
            <p:txBody>
              <a:bodyPr spcFirstLastPara="0" vert="horz" wrap="square" lIns="156465" tIns="48866" rIns="48866" bIns="48867" numCol="1" spcCol="1270" anchor="ctr" anchorCtr="0">
                <a:noAutofit/>
              </a:bodyPr>
              <a:lstStyle/>
              <a:p>
                <a:pPr marL="228600" lvl="1" indent="-228600" algn="l" defTabSz="977900">
                  <a:lnSpc>
                    <a:spcPct val="90000"/>
                  </a:lnSpc>
                  <a:spcBef>
                    <a:spcPct val="0"/>
                  </a:spcBef>
                  <a:spcAft>
                    <a:spcPct val="15000"/>
                  </a:spcAft>
                  <a:buChar char="•"/>
                </a:pPr>
                <a:r>
                  <a:rPr lang="en-US" sz="2300" kern="1200" dirty="0"/>
                  <a:t>Climate and forest changes over years</a:t>
                </a:r>
                <a:endParaRPr lang="el-GR" sz="2300" kern="1200" dirty="0"/>
              </a:p>
            </p:txBody>
          </p:sp>
          <p:sp>
            <p:nvSpPr>
              <p:cNvPr id="152" name="Ελεύθερη σχεδίαση: Σχήμα 151">
                <a:extLst>
                  <a:ext uri="{FF2B5EF4-FFF2-40B4-BE49-F238E27FC236}">
                    <a16:creationId xmlns:a16="http://schemas.microsoft.com/office/drawing/2014/main" id="{E454C6F1-6DD6-4791-A815-A1366B15D44A}"/>
                  </a:ext>
                </a:extLst>
              </p:cNvPr>
              <p:cNvSpPr/>
              <p:nvPr/>
            </p:nvSpPr>
            <p:spPr>
              <a:xfrm>
                <a:off x="29604231" y="17817071"/>
                <a:ext cx="4143564" cy="714841"/>
              </a:xfrm>
              <a:custGeom>
                <a:avLst/>
                <a:gdLst>
                  <a:gd name="connsiteX0" fmla="*/ 119142 w 714840"/>
                  <a:gd name="connsiteY0" fmla="*/ 0 h 4143563"/>
                  <a:gd name="connsiteX1" fmla="*/ 595698 w 714840"/>
                  <a:gd name="connsiteY1" fmla="*/ 0 h 4143563"/>
                  <a:gd name="connsiteX2" fmla="*/ 714840 w 714840"/>
                  <a:gd name="connsiteY2" fmla="*/ 119142 h 4143563"/>
                  <a:gd name="connsiteX3" fmla="*/ 714840 w 714840"/>
                  <a:gd name="connsiteY3" fmla="*/ 4143563 h 4143563"/>
                  <a:gd name="connsiteX4" fmla="*/ 714840 w 714840"/>
                  <a:gd name="connsiteY4" fmla="*/ 4143563 h 4143563"/>
                  <a:gd name="connsiteX5" fmla="*/ 0 w 714840"/>
                  <a:gd name="connsiteY5" fmla="*/ 4143563 h 4143563"/>
                  <a:gd name="connsiteX6" fmla="*/ 0 w 714840"/>
                  <a:gd name="connsiteY6" fmla="*/ 4143563 h 4143563"/>
                  <a:gd name="connsiteX7" fmla="*/ 0 w 714840"/>
                  <a:gd name="connsiteY7" fmla="*/ 119142 h 4143563"/>
                  <a:gd name="connsiteX8" fmla="*/ 119142 w 714840"/>
                  <a:gd name="connsiteY8" fmla="*/ 0 h 4143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840" h="4143563">
                    <a:moveTo>
                      <a:pt x="714840" y="690607"/>
                    </a:moveTo>
                    <a:lnTo>
                      <a:pt x="714840" y="3452956"/>
                    </a:lnTo>
                    <a:cubicBezTo>
                      <a:pt x="714840" y="3834364"/>
                      <a:pt x="705637" y="4143560"/>
                      <a:pt x="694286" y="4143560"/>
                    </a:cubicBezTo>
                    <a:lnTo>
                      <a:pt x="0" y="4143560"/>
                    </a:lnTo>
                    <a:lnTo>
                      <a:pt x="0" y="4143560"/>
                    </a:lnTo>
                    <a:lnTo>
                      <a:pt x="0" y="3"/>
                    </a:lnTo>
                    <a:lnTo>
                      <a:pt x="0" y="3"/>
                    </a:lnTo>
                    <a:lnTo>
                      <a:pt x="694286" y="3"/>
                    </a:lnTo>
                    <a:cubicBezTo>
                      <a:pt x="705637" y="3"/>
                      <a:pt x="714840" y="309199"/>
                      <a:pt x="714840" y="690607"/>
                    </a:cubicBezTo>
                    <a:close/>
                  </a:path>
                </a:pathLst>
              </a:custGeom>
              <a:scene3d>
                <a:camera prst="orthographicFront"/>
                <a:lightRig rig="threePt" dir="t">
                  <a:rot lat="0" lon="0" rev="7500000"/>
                </a:lightRig>
              </a:scene3d>
              <a:sp3d extrusionH="190500" prstMaterial="dkEdge">
                <a:bevelT w="135400" h="16350" prst="relaxedInset"/>
                <a:contourClr>
                  <a:schemeClr val="bg1"/>
                </a:contourClr>
              </a:sp3d>
            </p:spPr>
            <p:style>
              <a:lnRef idx="1">
                <a:schemeClr val="dk2">
                  <a:hueOff val="0"/>
                  <a:satOff val="0"/>
                  <a:lumOff val="0"/>
                  <a:alphaOff val="0"/>
                </a:schemeClr>
              </a:lnRef>
              <a:fillRef idx="1">
                <a:schemeClr val="lt2">
                  <a:alpha val="90000"/>
                  <a:hueOff val="0"/>
                  <a:satOff val="0"/>
                  <a:lumOff val="0"/>
                  <a:alphaOff val="0"/>
                </a:schemeClr>
              </a:fillRef>
              <a:effectRef idx="2">
                <a:schemeClr val="lt2">
                  <a:alpha val="90000"/>
                  <a:hueOff val="0"/>
                  <a:satOff val="0"/>
                  <a:lumOff val="0"/>
                  <a:alphaOff val="0"/>
                </a:schemeClr>
              </a:effectRef>
              <a:fontRef idx="minor">
                <a:schemeClr val="dk1">
                  <a:hueOff val="0"/>
                  <a:satOff val="0"/>
                  <a:lumOff val="0"/>
                  <a:alphaOff val="0"/>
                </a:schemeClr>
              </a:fontRef>
            </p:style>
            <p:txBody>
              <a:bodyPr spcFirstLastPara="0" vert="horz" wrap="square" lIns="156465" tIns="48866" rIns="48866" bIns="48867" numCol="1" spcCol="1270" anchor="ctr" anchorCtr="0">
                <a:noAutofit/>
              </a:bodyPr>
              <a:lstStyle/>
              <a:p>
                <a:pPr marL="228600" lvl="1" indent="-228600" algn="l" defTabSz="977900">
                  <a:lnSpc>
                    <a:spcPct val="90000"/>
                  </a:lnSpc>
                  <a:spcBef>
                    <a:spcPct val="0"/>
                  </a:spcBef>
                  <a:spcAft>
                    <a:spcPct val="15000"/>
                  </a:spcAft>
                  <a:buChar char="•"/>
                </a:pPr>
                <a:r>
                  <a:rPr lang="en-US" sz="2300" kern="1200" dirty="0"/>
                  <a:t>Experiment strengths of Sentinel-5P</a:t>
                </a:r>
                <a:endParaRPr lang="el-GR" sz="2300" kern="1200" dirty="0"/>
              </a:p>
            </p:txBody>
          </p:sp>
        </p:grpSp>
      </p:grpSp>
      <p:sp>
        <p:nvSpPr>
          <p:cNvPr id="58" name="TextBox 57">
            <a:extLst>
              <a:ext uri="{FF2B5EF4-FFF2-40B4-BE49-F238E27FC236}">
                <a16:creationId xmlns:a16="http://schemas.microsoft.com/office/drawing/2014/main" id="{68329E37-895F-4ABD-BA0B-23FEA817B183}"/>
              </a:ext>
            </a:extLst>
          </p:cNvPr>
          <p:cNvSpPr txBox="1"/>
          <p:nvPr/>
        </p:nvSpPr>
        <p:spPr>
          <a:xfrm>
            <a:off x="34252145" y="6515383"/>
            <a:ext cx="9239622" cy="2308324"/>
          </a:xfrm>
          <a:prstGeom prst="rect">
            <a:avLst/>
          </a:prstGeom>
          <a:noFill/>
        </p:spPr>
        <p:txBody>
          <a:bodyPr wrap="square" rtlCol="0">
            <a:spAutoFit/>
          </a:bodyPr>
          <a:lstStyle/>
          <a:p>
            <a:pPr algn="just"/>
            <a:r>
              <a:rPr lang="en-US" sz="2400" dirty="0"/>
              <a:t>Currently, the ASTARTE program is in the Pre-processing of SAR data phase (WP3). Three preprocessing workflows were created in WP3, according to the needs of the missions (ERS-1, ERS-2, ENVISAT, Sentinel-1) in order to retrieve the backscatter coefficient from the polygon study area via the Sentinel Application Platform (SNAP) using the following commands.</a:t>
            </a:r>
            <a:endParaRPr lang="el-GR" sz="2400" dirty="0"/>
          </a:p>
        </p:txBody>
      </p:sp>
      <p:sp>
        <p:nvSpPr>
          <p:cNvPr id="89" name="Ορθογώνιο: Στρογγύλεμα γωνιών 88">
            <a:extLst>
              <a:ext uri="{FF2B5EF4-FFF2-40B4-BE49-F238E27FC236}">
                <a16:creationId xmlns:a16="http://schemas.microsoft.com/office/drawing/2014/main" id="{AD802BD8-F4CA-4E2C-8481-39AD0E746B1F}"/>
              </a:ext>
            </a:extLst>
          </p:cNvPr>
          <p:cNvSpPr/>
          <p:nvPr/>
        </p:nvSpPr>
        <p:spPr>
          <a:xfrm>
            <a:off x="31638046" y="17116132"/>
            <a:ext cx="8591967" cy="538986"/>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rgbClr val="FF0000"/>
              </a:solidFill>
              <a:highlight>
                <a:srgbClr val="FFFF00"/>
              </a:highlight>
            </a:endParaRPr>
          </a:p>
        </p:txBody>
      </p:sp>
      <p:sp>
        <p:nvSpPr>
          <p:cNvPr id="90" name="TextBox 89">
            <a:extLst>
              <a:ext uri="{FF2B5EF4-FFF2-40B4-BE49-F238E27FC236}">
                <a16:creationId xmlns:a16="http://schemas.microsoft.com/office/drawing/2014/main" id="{C13EA4F7-4365-48A6-9416-FD8380A0791C}"/>
              </a:ext>
            </a:extLst>
          </p:cNvPr>
          <p:cNvSpPr txBox="1"/>
          <p:nvPr/>
        </p:nvSpPr>
        <p:spPr>
          <a:xfrm>
            <a:off x="31765202" y="17084141"/>
            <a:ext cx="9480687" cy="553998"/>
          </a:xfrm>
          <a:prstGeom prst="rect">
            <a:avLst/>
          </a:prstGeom>
          <a:noFill/>
        </p:spPr>
        <p:txBody>
          <a:bodyPr wrap="square" rtlCol="0">
            <a:spAutoFit/>
          </a:bodyPr>
          <a:lstStyle/>
          <a:p>
            <a:r>
              <a:rPr lang="en-US" sz="3000" b="1" dirty="0"/>
              <a:t>Description of preprocessing workflow with images</a:t>
            </a:r>
            <a:endParaRPr lang="el-GR" sz="3000" b="1" dirty="0"/>
          </a:p>
        </p:txBody>
      </p:sp>
      <p:grpSp>
        <p:nvGrpSpPr>
          <p:cNvPr id="113" name="Ομάδα 112">
            <a:extLst>
              <a:ext uri="{FF2B5EF4-FFF2-40B4-BE49-F238E27FC236}">
                <a16:creationId xmlns:a16="http://schemas.microsoft.com/office/drawing/2014/main" id="{FA643F58-45ED-48D6-82C4-B1C836A769F2}"/>
              </a:ext>
            </a:extLst>
          </p:cNvPr>
          <p:cNvGrpSpPr/>
          <p:nvPr/>
        </p:nvGrpSpPr>
        <p:grpSpPr>
          <a:xfrm>
            <a:off x="27956509" y="17737286"/>
            <a:ext cx="16433111" cy="9013192"/>
            <a:chOff x="28794895" y="17273232"/>
            <a:chExt cx="15744675" cy="9065138"/>
          </a:xfrm>
        </p:grpSpPr>
        <p:pic>
          <p:nvPicPr>
            <p:cNvPr id="65" name="Εικόνα 64" descr="Εικόνα που περιέχει ζώο, αγελάδα, λευκό, τοποθέτηση&#10;&#10;Περιγραφή που δημιουργήθηκε αυτόματα">
              <a:extLst>
                <a:ext uri="{FF2B5EF4-FFF2-40B4-BE49-F238E27FC236}">
                  <a16:creationId xmlns:a16="http://schemas.microsoft.com/office/drawing/2014/main" id="{3B7953BD-1F68-4B82-977C-3F01ADB7D94D}"/>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8794895" y="17273232"/>
              <a:ext cx="3074217" cy="2717934"/>
            </a:xfrm>
            <a:prstGeom prst="rect">
              <a:avLst/>
            </a:prstGeom>
          </p:spPr>
        </p:pic>
        <p:pic>
          <p:nvPicPr>
            <p:cNvPr id="69" name="Εικόνα 68" descr="Εικόνα που περιέχει ζώο&#10;&#10;Περιγραφή που δημιουργήθηκε αυτόματα">
              <a:extLst>
                <a:ext uri="{FF2B5EF4-FFF2-40B4-BE49-F238E27FC236}">
                  <a16:creationId xmlns:a16="http://schemas.microsoft.com/office/drawing/2014/main" id="{536437F9-0116-4CBB-B6BC-935B20318289}"/>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2707384" y="17273232"/>
              <a:ext cx="3074217" cy="2717934"/>
            </a:xfrm>
            <a:prstGeom prst="rect">
              <a:avLst/>
            </a:prstGeom>
          </p:spPr>
        </p:pic>
        <p:pic>
          <p:nvPicPr>
            <p:cNvPr id="71" name="Εικόνα 70">
              <a:extLst>
                <a:ext uri="{FF2B5EF4-FFF2-40B4-BE49-F238E27FC236}">
                  <a16:creationId xmlns:a16="http://schemas.microsoft.com/office/drawing/2014/main" id="{02491578-B7F4-4290-9A2C-A322149B673A}"/>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6617866" y="17273232"/>
              <a:ext cx="3074217" cy="2717934"/>
            </a:xfrm>
            <a:prstGeom prst="rect">
              <a:avLst/>
            </a:prstGeom>
          </p:spPr>
        </p:pic>
        <p:pic>
          <p:nvPicPr>
            <p:cNvPr id="73" name="Εικόνα 72" descr="Εικόνα που περιέχει δέντρο, μαρούλι, λουλούδι&#10;&#10;Περιγραφή που δημιουργήθηκε αυτόματα">
              <a:extLst>
                <a:ext uri="{FF2B5EF4-FFF2-40B4-BE49-F238E27FC236}">
                  <a16:creationId xmlns:a16="http://schemas.microsoft.com/office/drawing/2014/main" id="{531DAA00-2789-4FF1-9218-8FB2CD430E91}"/>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40528348" y="17273232"/>
              <a:ext cx="3061068" cy="2717934"/>
            </a:xfrm>
            <a:prstGeom prst="rect">
              <a:avLst/>
            </a:prstGeom>
          </p:spPr>
        </p:pic>
        <p:pic>
          <p:nvPicPr>
            <p:cNvPr id="86" name="Εικόνα 85" descr="Εικόνα που περιέχει ζώο, δέντρο, κοράλλι, λουλούδι&#10;&#10;Περιγραφή που δημιουργήθηκε αυτόματα">
              <a:extLst>
                <a:ext uri="{FF2B5EF4-FFF2-40B4-BE49-F238E27FC236}">
                  <a16:creationId xmlns:a16="http://schemas.microsoft.com/office/drawing/2014/main" id="{71E25D2B-2563-44DF-AF03-C688A3E1DCEC}"/>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36615326" y="21311009"/>
              <a:ext cx="3054476" cy="2325901"/>
            </a:xfrm>
            <a:prstGeom prst="rect">
              <a:avLst/>
            </a:prstGeom>
          </p:spPr>
        </p:pic>
        <p:pic>
          <p:nvPicPr>
            <p:cNvPr id="93" name="Εικόνα 92">
              <a:extLst>
                <a:ext uri="{FF2B5EF4-FFF2-40B4-BE49-F238E27FC236}">
                  <a16:creationId xmlns:a16="http://schemas.microsoft.com/office/drawing/2014/main" id="{E1335658-204D-40B0-8378-D77A5ECC3FF6}"/>
                </a:ext>
              </a:extLst>
            </p:cNvPr>
            <p:cNvPicPr>
              <a:picLocks noChangeAspect="1"/>
            </p:cNvPicPr>
            <p:nvPr/>
          </p:nvPicPr>
          <p:blipFill>
            <a:blip r:embed="rId22"/>
            <a:stretch>
              <a:fillRect/>
            </a:stretch>
          </p:blipFill>
          <p:spPr>
            <a:xfrm>
              <a:off x="40515972" y="21311009"/>
              <a:ext cx="3061069" cy="2325902"/>
            </a:xfrm>
            <a:prstGeom prst="rect">
              <a:avLst/>
            </a:prstGeom>
          </p:spPr>
        </p:pic>
        <p:pic>
          <p:nvPicPr>
            <p:cNvPr id="95" name="Εικόνα 94" descr="Εικόνα που περιέχει δέντρο&#10;&#10;Περιγραφή που δημιουργήθηκε αυτόματα">
              <a:extLst>
                <a:ext uri="{FF2B5EF4-FFF2-40B4-BE49-F238E27FC236}">
                  <a16:creationId xmlns:a16="http://schemas.microsoft.com/office/drawing/2014/main" id="{C7B9A272-B962-4D05-9DCB-13881D589757}"/>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32699807" y="21311009"/>
              <a:ext cx="3074216" cy="2325901"/>
            </a:xfrm>
            <a:prstGeom prst="rect">
              <a:avLst/>
            </a:prstGeom>
          </p:spPr>
        </p:pic>
        <p:sp>
          <p:nvSpPr>
            <p:cNvPr id="97" name="TextBox 96">
              <a:extLst>
                <a:ext uri="{FF2B5EF4-FFF2-40B4-BE49-F238E27FC236}">
                  <a16:creationId xmlns:a16="http://schemas.microsoft.com/office/drawing/2014/main" id="{E382BED0-D32B-4843-AD19-8FFC169024A9}"/>
                </a:ext>
              </a:extLst>
            </p:cNvPr>
            <p:cNvSpPr txBox="1"/>
            <p:nvPr/>
          </p:nvSpPr>
          <p:spPr>
            <a:xfrm>
              <a:off x="28794895" y="20071595"/>
              <a:ext cx="3074217" cy="402416"/>
            </a:xfrm>
            <a:prstGeom prst="rect">
              <a:avLst/>
            </a:prstGeom>
            <a:noFill/>
            <a:ln>
              <a:solidFill>
                <a:schemeClr val="bg2">
                  <a:lumMod val="25000"/>
                </a:schemeClr>
              </a:solidFill>
            </a:ln>
          </p:spPr>
          <p:txBody>
            <a:bodyPr wrap="square" rtlCol="0">
              <a:spAutoFit/>
            </a:bodyPr>
            <a:lstStyle/>
            <a:p>
              <a:pPr algn="ctr"/>
              <a:r>
                <a:rPr lang="en-US" sz="2000" dirty="0"/>
                <a:t>Original image (Sentinel-1)</a:t>
              </a:r>
              <a:endParaRPr lang="el-GR" sz="2000" dirty="0"/>
            </a:p>
          </p:txBody>
        </p:sp>
        <p:sp>
          <p:nvSpPr>
            <p:cNvPr id="163" name="TextBox 162">
              <a:extLst>
                <a:ext uri="{FF2B5EF4-FFF2-40B4-BE49-F238E27FC236}">
                  <a16:creationId xmlns:a16="http://schemas.microsoft.com/office/drawing/2014/main" id="{2F262220-9733-4EB3-9BF2-CAF83133546E}"/>
                </a:ext>
              </a:extLst>
            </p:cNvPr>
            <p:cNvSpPr txBox="1"/>
            <p:nvPr/>
          </p:nvSpPr>
          <p:spPr>
            <a:xfrm>
              <a:off x="32685006" y="20071595"/>
              <a:ext cx="3074217" cy="1021517"/>
            </a:xfrm>
            <a:prstGeom prst="rect">
              <a:avLst/>
            </a:prstGeom>
            <a:noFill/>
            <a:ln>
              <a:solidFill>
                <a:schemeClr val="bg2">
                  <a:lumMod val="25000"/>
                </a:schemeClr>
              </a:solidFill>
            </a:ln>
          </p:spPr>
          <p:txBody>
            <a:bodyPr wrap="square" rtlCol="0">
              <a:spAutoFit/>
            </a:bodyPr>
            <a:lstStyle/>
            <a:p>
              <a:pPr algn="just"/>
              <a:r>
                <a:rPr lang="en-US" sz="2000" dirty="0"/>
                <a:t>Sentinel-1 image after the Range Doppler Terrain Correction</a:t>
              </a:r>
              <a:endParaRPr lang="el-GR" sz="2000" dirty="0"/>
            </a:p>
          </p:txBody>
        </p:sp>
        <p:sp>
          <p:nvSpPr>
            <p:cNvPr id="164" name="TextBox 163">
              <a:extLst>
                <a:ext uri="{FF2B5EF4-FFF2-40B4-BE49-F238E27FC236}">
                  <a16:creationId xmlns:a16="http://schemas.microsoft.com/office/drawing/2014/main" id="{123B12D7-3805-4AFE-975D-436E733D0A46}"/>
                </a:ext>
              </a:extLst>
            </p:cNvPr>
            <p:cNvSpPr txBox="1"/>
            <p:nvPr/>
          </p:nvSpPr>
          <p:spPr>
            <a:xfrm>
              <a:off x="36608732" y="23769101"/>
              <a:ext cx="3074217" cy="402416"/>
            </a:xfrm>
            <a:prstGeom prst="rect">
              <a:avLst/>
            </a:prstGeom>
            <a:noFill/>
            <a:ln>
              <a:solidFill>
                <a:schemeClr val="bg2">
                  <a:lumMod val="25000"/>
                </a:schemeClr>
              </a:solidFill>
            </a:ln>
          </p:spPr>
          <p:txBody>
            <a:bodyPr wrap="square" rtlCol="0">
              <a:spAutoFit/>
            </a:bodyPr>
            <a:lstStyle/>
            <a:p>
              <a:pPr algn="ctr"/>
              <a:r>
                <a:rPr lang="en-US" sz="2000" dirty="0"/>
                <a:t>Study area with vector #2</a:t>
              </a:r>
              <a:endParaRPr lang="el-GR" sz="2000" dirty="0"/>
            </a:p>
          </p:txBody>
        </p:sp>
        <p:sp>
          <p:nvSpPr>
            <p:cNvPr id="166" name="TextBox 165">
              <a:extLst>
                <a:ext uri="{FF2B5EF4-FFF2-40B4-BE49-F238E27FC236}">
                  <a16:creationId xmlns:a16="http://schemas.microsoft.com/office/drawing/2014/main" id="{AF5DD04F-D0BB-4432-8E7A-3D85AC94CA2F}"/>
                </a:ext>
              </a:extLst>
            </p:cNvPr>
            <p:cNvSpPr txBox="1"/>
            <p:nvPr/>
          </p:nvSpPr>
          <p:spPr>
            <a:xfrm>
              <a:off x="40506440" y="20104942"/>
              <a:ext cx="3074217" cy="402416"/>
            </a:xfrm>
            <a:prstGeom prst="rect">
              <a:avLst/>
            </a:prstGeom>
            <a:noFill/>
            <a:ln>
              <a:solidFill>
                <a:schemeClr val="bg2">
                  <a:lumMod val="25000"/>
                </a:schemeClr>
              </a:solidFill>
            </a:ln>
          </p:spPr>
          <p:txBody>
            <a:bodyPr wrap="square" rtlCol="0">
              <a:spAutoFit/>
            </a:bodyPr>
            <a:lstStyle/>
            <a:p>
              <a:pPr algn="ctr"/>
              <a:r>
                <a:rPr lang="en-US" sz="2000" dirty="0"/>
                <a:t>Study area with vector #1</a:t>
              </a:r>
              <a:endParaRPr lang="el-GR" sz="2000" dirty="0"/>
            </a:p>
          </p:txBody>
        </p:sp>
        <p:sp>
          <p:nvSpPr>
            <p:cNvPr id="167" name="TextBox 166">
              <a:extLst>
                <a:ext uri="{FF2B5EF4-FFF2-40B4-BE49-F238E27FC236}">
                  <a16:creationId xmlns:a16="http://schemas.microsoft.com/office/drawing/2014/main" id="{1AB72693-AEA2-4EAF-987B-9C1A843CC00A}"/>
                </a:ext>
              </a:extLst>
            </p:cNvPr>
            <p:cNvSpPr txBox="1"/>
            <p:nvPr/>
          </p:nvSpPr>
          <p:spPr>
            <a:xfrm>
              <a:off x="40605114" y="23769101"/>
              <a:ext cx="3074217" cy="2569269"/>
            </a:xfrm>
            <a:prstGeom prst="rect">
              <a:avLst/>
            </a:prstGeom>
            <a:noFill/>
            <a:ln>
              <a:solidFill>
                <a:schemeClr val="bg2">
                  <a:lumMod val="25000"/>
                </a:schemeClr>
              </a:solidFill>
            </a:ln>
          </p:spPr>
          <p:txBody>
            <a:bodyPr wrap="square" rtlCol="0">
              <a:spAutoFit/>
            </a:bodyPr>
            <a:lstStyle/>
            <a:p>
              <a:pPr algn="just"/>
              <a:r>
                <a:rPr lang="en-US" sz="2000" dirty="0"/>
                <a:t>Import vector #2. Areas with aspect at North East, East and South East to avoid shadow since</a:t>
              </a:r>
              <a:r>
                <a:rPr lang="el-GR" sz="2000" dirty="0"/>
                <a:t> </a:t>
              </a:r>
              <a:r>
                <a:rPr lang="en-US" sz="2000" dirty="0"/>
                <a:t>our satellites images have descending orbit. This vector was created from Cyprus Digital Elevation Model.</a:t>
              </a:r>
              <a:endParaRPr lang="el-GR" sz="2000" dirty="0"/>
            </a:p>
          </p:txBody>
        </p:sp>
        <p:sp>
          <p:nvSpPr>
            <p:cNvPr id="168" name="TextBox 167">
              <a:extLst>
                <a:ext uri="{FF2B5EF4-FFF2-40B4-BE49-F238E27FC236}">
                  <a16:creationId xmlns:a16="http://schemas.microsoft.com/office/drawing/2014/main" id="{CB14EE41-9C99-4177-8F91-ADB0D98B643F}"/>
                </a:ext>
              </a:extLst>
            </p:cNvPr>
            <p:cNvSpPr txBox="1"/>
            <p:nvPr/>
          </p:nvSpPr>
          <p:spPr>
            <a:xfrm>
              <a:off x="36616329" y="20077219"/>
              <a:ext cx="3074217" cy="711966"/>
            </a:xfrm>
            <a:prstGeom prst="rect">
              <a:avLst/>
            </a:prstGeom>
            <a:noFill/>
            <a:ln>
              <a:solidFill>
                <a:schemeClr val="bg2">
                  <a:lumMod val="25000"/>
                </a:schemeClr>
              </a:solidFill>
            </a:ln>
          </p:spPr>
          <p:txBody>
            <a:bodyPr wrap="square" rtlCol="0">
              <a:spAutoFit/>
            </a:bodyPr>
            <a:lstStyle/>
            <a:p>
              <a:pPr algn="ctr"/>
              <a:r>
                <a:rPr lang="en-US" sz="2000" dirty="0"/>
                <a:t>Import vector #1 (Polygon study area)</a:t>
              </a:r>
              <a:endParaRPr lang="el-GR" sz="2000" dirty="0"/>
            </a:p>
          </p:txBody>
        </p:sp>
        <p:sp>
          <p:nvSpPr>
            <p:cNvPr id="99" name="Βέλος: Δεξιό 98">
              <a:extLst>
                <a:ext uri="{FF2B5EF4-FFF2-40B4-BE49-F238E27FC236}">
                  <a16:creationId xmlns:a16="http://schemas.microsoft.com/office/drawing/2014/main" id="{429E59D6-8F13-40E9-B136-7CAC98BE6F3C}"/>
                </a:ext>
              </a:extLst>
            </p:cNvPr>
            <p:cNvSpPr/>
            <p:nvPr/>
          </p:nvSpPr>
          <p:spPr>
            <a:xfrm>
              <a:off x="31867330" y="18423433"/>
              <a:ext cx="836265" cy="557794"/>
            </a:xfrm>
            <a:prstGeom prst="rightArrow">
              <a:avLst/>
            </a:prstGeom>
            <a:solidFill>
              <a:srgbClr val="B0BCDE"/>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69" name="Βέλος: Δεξιό 168">
              <a:extLst>
                <a:ext uri="{FF2B5EF4-FFF2-40B4-BE49-F238E27FC236}">
                  <a16:creationId xmlns:a16="http://schemas.microsoft.com/office/drawing/2014/main" id="{3F20361E-6E90-4B7B-9E49-918672153F0F}"/>
                </a:ext>
              </a:extLst>
            </p:cNvPr>
            <p:cNvSpPr/>
            <p:nvPr/>
          </p:nvSpPr>
          <p:spPr>
            <a:xfrm>
              <a:off x="35774023" y="18429674"/>
              <a:ext cx="836265" cy="557794"/>
            </a:xfrm>
            <a:prstGeom prst="rightArrow">
              <a:avLst/>
            </a:prstGeom>
            <a:solidFill>
              <a:srgbClr val="B0BCDE"/>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70" name="Βέλος: Δεξιό 169">
              <a:extLst>
                <a:ext uri="{FF2B5EF4-FFF2-40B4-BE49-F238E27FC236}">
                  <a16:creationId xmlns:a16="http://schemas.microsoft.com/office/drawing/2014/main" id="{3F9D9CB4-F142-4189-81EA-2DA2FC051D4B}"/>
                </a:ext>
              </a:extLst>
            </p:cNvPr>
            <p:cNvSpPr/>
            <p:nvPr/>
          </p:nvSpPr>
          <p:spPr>
            <a:xfrm>
              <a:off x="39697025" y="18429674"/>
              <a:ext cx="810045" cy="557794"/>
            </a:xfrm>
            <a:prstGeom prst="rightArrow">
              <a:avLst/>
            </a:prstGeom>
            <a:solidFill>
              <a:srgbClr val="B0BCDE"/>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12" name="Βέλος: Καμπύλο προς τα αριστερά 111">
              <a:extLst>
                <a:ext uri="{FF2B5EF4-FFF2-40B4-BE49-F238E27FC236}">
                  <a16:creationId xmlns:a16="http://schemas.microsoft.com/office/drawing/2014/main" id="{DA83E1E6-7B5C-4B3E-93FF-BBC138C8DF9D}"/>
                </a:ext>
              </a:extLst>
            </p:cNvPr>
            <p:cNvSpPr/>
            <p:nvPr/>
          </p:nvSpPr>
          <p:spPr>
            <a:xfrm>
              <a:off x="43601936" y="18554137"/>
              <a:ext cx="937634" cy="4348924"/>
            </a:xfrm>
            <a:prstGeom prst="curvedLeftArrow">
              <a:avLst>
                <a:gd name="adj1" fmla="val 25000"/>
                <a:gd name="adj2" fmla="val 65110"/>
                <a:gd name="adj3" fmla="val 48223"/>
              </a:avLst>
            </a:prstGeom>
            <a:solidFill>
              <a:srgbClr val="B0BCD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chemeClr val="tx1"/>
                </a:solidFill>
              </a:endParaRPr>
            </a:p>
          </p:txBody>
        </p:sp>
        <p:sp>
          <p:nvSpPr>
            <p:cNvPr id="171" name="TextBox 170">
              <a:extLst>
                <a:ext uri="{FF2B5EF4-FFF2-40B4-BE49-F238E27FC236}">
                  <a16:creationId xmlns:a16="http://schemas.microsoft.com/office/drawing/2014/main" id="{E1AB6D12-E9BF-4767-AF03-062DC1CD66EC}"/>
                </a:ext>
              </a:extLst>
            </p:cNvPr>
            <p:cNvSpPr txBox="1"/>
            <p:nvPr/>
          </p:nvSpPr>
          <p:spPr>
            <a:xfrm>
              <a:off x="32706380" y="23769100"/>
              <a:ext cx="3066639" cy="1021517"/>
            </a:xfrm>
            <a:prstGeom prst="rect">
              <a:avLst/>
            </a:prstGeom>
            <a:noFill/>
            <a:ln>
              <a:solidFill>
                <a:schemeClr val="bg2">
                  <a:lumMod val="25000"/>
                </a:schemeClr>
              </a:solidFill>
            </a:ln>
          </p:spPr>
          <p:txBody>
            <a:bodyPr wrap="square" rtlCol="0">
              <a:spAutoFit/>
            </a:bodyPr>
            <a:lstStyle/>
            <a:p>
              <a:pPr algn="just"/>
              <a:r>
                <a:rPr lang="en-US" sz="2000" dirty="0"/>
                <a:t>Final output. Areas without shadow with aspect at North East, East and South East.</a:t>
              </a:r>
              <a:endParaRPr lang="el-GR" sz="2000" dirty="0"/>
            </a:p>
          </p:txBody>
        </p:sp>
        <p:sp>
          <p:nvSpPr>
            <p:cNvPr id="172" name="Βέλος: Δεξιό 171">
              <a:extLst>
                <a:ext uri="{FF2B5EF4-FFF2-40B4-BE49-F238E27FC236}">
                  <a16:creationId xmlns:a16="http://schemas.microsoft.com/office/drawing/2014/main" id="{E6C27640-101D-4685-8CED-7EBFE655A613}"/>
                </a:ext>
              </a:extLst>
            </p:cNvPr>
            <p:cNvSpPr/>
            <p:nvPr/>
          </p:nvSpPr>
          <p:spPr>
            <a:xfrm rot="10800000">
              <a:off x="39649431" y="22195062"/>
              <a:ext cx="836265" cy="557793"/>
            </a:xfrm>
            <a:prstGeom prst="rightArrow">
              <a:avLst/>
            </a:prstGeom>
            <a:solidFill>
              <a:srgbClr val="B0BCDE"/>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73" name="Βέλος: Δεξιό 172">
              <a:extLst>
                <a:ext uri="{FF2B5EF4-FFF2-40B4-BE49-F238E27FC236}">
                  <a16:creationId xmlns:a16="http://schemas.microsoft.com/office/drawing/2014/main" id="{3521C2DD-846A-4AA1-BB3C-D987F890B5EA}"/>
                </a:ext>
              </a:extLst>
            </p:cNvPr>
            <p:cNvSpPr/>
            <p:nvPr/>
          </p:nvSpPr>
          <p:spPr>
            <a:xfrm rot="10800000">
              <a:off x="35774023" y="22195063"/>
              <a:ext cx="836265" cy="557793"/>
            </a:xfrm>
            <a:prstGeom prst="rightArrow">
              <a:avLst/>
            </a:prstGeom>
            <a:solidFill>
              <a:srgbClr val="B0BCDE"/>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pSp>
      <p:grpSp>
        <p:nvGrpSpPr>
          <p:cNvPr id="1033" name="Ομάδα 1032">
            <a:extLst>
              <a:ext uri="{FF2B5EF4-FFF2-40B4-BE49-F238E27FC236}">
                <a16:creationId xmlns:a16="http://schemas.microsoft.com/office/drawing/2014/main" id="{CB13F575-5916-4ADD-AE5A-86AA45E44FB0}"/>
              </a:ext>
            </a:extLst>
          </p:cNvPr>
          <p:cNvGrpSpPr/>
          <p:nvPr/>
        </p:nvGrpSpPr>
        <p:grpSpPr>
          <a:xfrm>
            <a:off x="36106307" y="27530885"/>
            <a:ext cx="3532792" cy="831672"/>
            <a:chOff x="35852155" y="27335684"/>
            <a:chExt cx="3235493" cy="731284"/>
          </a:xfrm>
        </p:grpSpPr>
        <p:pic>
          <p:nvPicPr>
            <p:cNvPr id="1028" name="Picture 4">
              <a:extLst>
                <a:ext uri="{FF2B5EF4-FFF2-40B4-BE49-F238E27FC236}">
                  <a16:creationId xmlns:a16="http://schemas.microsoft.com/office/drawing/2014/main" id="{4DA235FC-9D86-4C38-8652-3A51B1C2A15A}"/>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5852155" y="27335684"/>
              <a:ext cx="731284" cy="731284"/>
            </a:xfrm>
            <a:prstGeom prst="rect">
              <a:avLst/>
            </a:prstGeom>
            <a:noFill/>
            <a:extLst>
              <a:ext uri="{909E8E84-426E-40DD-AFC4-6F175D3DCCD1}">
                <a14:hiddenFill xmlns:a14="http://schemas.microsoft.com/office/drawing/2010/main">
                  <a:solidFill>
                    <a:srgbClr val="FFFFFF"/>
                  </a:solidFill>
                </a14:hiddenFill>
              </a:ext>
            </a:extLst>
          </p:spPr>
        </p:pic>
        <p:sp>
          <p:nvSpPr>
            <p:cNvPr id="189" name="TextBox 188">
              <a:hlinkClick r:id="rId25"/>
              <a:extLst>
                <a:ext uri="{FF2B5EF4-FFF2-40B4-BE49-F238E27FC236}">
                  <a16:creationId xmlns:a16="http://schemas.microsoft.com/office/drawing/2014/main" id="{1EE04751-AA34-4C23-9033-F6CD1AE47143}"/>
                </a:ext>
              </a:extLst>
            </p:cNvPr>
            <p:cNvSpPr txBox="1"/>
            <p:nvPr/>
          </p:nvSpPr>
          <p:spPr>
            <a:xfrm>
              <a:off x="36611386" y="27511624"/>
              <a:ext cx="2476262" cy="372708"/>
            </a:xfrm>
            <a:prstGeom prst="rect">
              <a:avLst/>
            </a:prstGeom>
            <a:noFill/>
          </p:spPr>
          <p:txBody>
            <a:bodyPr wrap="square" rtlCol="0">
              <a:spAutoFit/>
            </a:bodyPr>
            <a:lstStyle/>
            <a:p>
              <a:r>
                <a:rPr lang="en-US" b="1" dirty="0">
                  <a:solidFill>
                    <a:srgbClr val="3664A2"/>
                  </a:solidFill>
                </a:rPr>
                <a:t>@astarte.project</a:t>
              </a:r>
              <a:endParaRPr lang="el-GR" dirty="0">
                <a:solidFill>
                  <a:srgbClr val="3664A2"/>
                </a:solidFill>
              </a:endParaRPr>
            </a:p>
          </p:txBody>
        </p:sp>
      </p:grpSp>
      <p:grpSp>
        <p:nvGrpSpPr>
          <p:cNvPr id="1031" name="Ομάδα 1030">
            <a:extLst>
              <a:ext uri="{FF2B5EF4-FFF2-40B4-BE49-F238E27FC236}">
                <a16:creationId xmlns:a16="http://schemas.microsoft.com/office/drawing/2014/main" id="{59EB44F4-18BD-4F58-978C-3F6E3F7564AB}"/>
              </a:ext>
            </a:extLst>
          </p:cNvPr>
          <p:cNvGrpSpPr/>
          <p:nvPr/>
        </p:nvGrpSpPr>
        <p:grpSpPr>
          <a:xfrm>
            <a:off x="39131925" y="27565598"/>
            <a:ext cx="2838357" cy="731284"/>
            <a:chOff x="39133810" y="27324458"/>
            <a:chExt cx="2838357" cy="731284"/>
          </a:xfrm>
        </p:grpSpPr>
        <p:grpSp>
          <p:nvGrpSpPr>
            <p:cNvPr id="186" name="Ομάδα 185">
              <a:extLst>
                <a:ext uri="{FF2B5EF4-FFF2-40B4-BE49-F238E27FC236}">
                  <a16:creationId xmlns:a16="http://schemas.microsoft.com/office/drawing/2014/main" id="{B2FE6C87-891F-41D2-A395-6A076044F502}"/>
                </a:ext>
              </a:extLst>
            </p:cNvPr>
            <p:cNvGrpSpPr/>
            <p:nvPr/>
          </p:nvGrpSpPr>
          <p:grpSpPr>
            <a:xfrm>
              <a:off x="39133810" y="27324458"/>
              <a:ext cx="713069" cy="731284"/>
              <a:chOff x="31357343" y="26820212"/>
              <a:chExt cx="724660" cy="678438"/>
            </a:xfrm>
          </p:grpSpPr>
          <p:pic>
            <p:nvPicPr>
              <p:cNvPr id="184" name="Εικόνα 183" descr="Εικόνα που περιέχει φυτό&#10;&#10;Περιγραφή που δημιουργήθηκε αυτόματα">
                <a:extLst>
                  <a:ext uri="{FF2B5EF4-FFF2-40B4-BE49-F238E27FC236}">
                    <a16:creationId xmlns:a16="http://schemas.microsoft.com/office/drawing/2014/main" id="{2CF67D24-E0FA-4E0F-A852-E69ABA48B2E4}"/>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31448415" y="26820212"/>
                <a:ext cx="633588" cy="678438"/>
              </a:xfrm>
              <a:prstGeom prst="rect">
                <a:avLst/>
              </a:prstGeom>
              <a:ln cap="rnd">
                <a:noFill/>
              </a:ln>
              <a:effectLst/>
            </p:spPr>
          </p:pic>
          <p:sp>
            <p:nvSpPr>
              <p:cNvPr id="185" name="Διάγραμμα ροής: Γραμμή σύνδεσης 184">
                <a:extLst>
                  <a:ext uri="{FF2B5EF4-FFF2-40B4-BE49-F238E27FC236}">
                    <a16:creationId xmlns:a16="http://schemas.microsoft.com/office/drawing/2014/main" id="{769C0099-9CCE-4423-BAD8-FCD85EBE8142}"/>
                  </a:ext>
                </a:extLst>
              </p:cNvPr>
              <p:cNvSpPr/>
              <p:nvPr/>
            </p:nvSpPr>
            <p:spPr>
              <a:xfrm>
                <a:off x="31357343" y="26820212"/>
                <a:ext cx="724660" cy="678438"/>
              </a:xfrm>
              <a:prstGeom prst="flowChartConnector">
                <a:avLst/>
              </a:prstGeom>
              <a:noFill/>
              <a:ln w="28575">
                <a:solidFill>
                  <a:srgbClr val="55ADEE"/>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GR" dirty="0">
                  <a:noFill/>
                </a:endParaRPr>
              </a:p>
            </p:txBody>
          </p:sp>
        </p:grpSp>
        <p:sp>
          <p:nvSpPr>
            <p:cNvPr id="190" name="TextBox 189">
              <a:hlinkClick r:id="rId27"/>
              <a:extLst>
                <a:ext uri="{FF2B5EF4-FFF2-40B4-BE49-F238E27FC236}">
                  <a16:creationId xmlns:a16="http://schemas.microsoft.com/office/drawing/2014/main" id="{3702E88C-4F9F-4EBD-BA4D-18A6712FBA99}"/>
                </a:ext>
              </a:extLst>
            </p:cNvPr>
            <p:cNvSpPr txBox="1"/>
            <p:nvPr/>
          </p:nvSpPr>
          <p:spPr>
            <a:xfrm>
              <a:off x="39893041" y="27503745"/>
              <a:ext cx="2079126" cy="372708"/>
            </a:xfrm>
            <a:prstGeom prst="rect">
              <a:avLst/>
            </a:prstGeom>
            <a:noFill/>
          </p:spPr>
          <p:txBody>
            <a:bodyPr wrap="square" rtlCol="0">
              <a:spAutoFit/>
            </a:bodyPr>
            <a:lstStyle/>
            <a:p>
              <a:r>
                <a:rPr lang="en-US" b="1" dirty="0">
                  <a:solidFill>
                    <a:srgbClr val="55ADEE"/>
                  </a:solidFill>
                </a:rPr>
                <a:t>@ASTARTE_project</a:t>
              </a:r>
              <a:endParaRPr lang="el-GR" dirty="0">
                <a:solidFill>
                  <a:srgbClr val="55ADEE"/>
                </a:solidFill>
              </a:endParaRPr>
            </a:p>
          </p:txBody>
        </p:sp>
      </p:grpSp>
      <p:grpSp>
        <p:nvGrpSpPr>
          <p:cNvPr id="13" name="Ομάδα 12">
            <a:extLst>
              <a:ext uri="{FF2B5EF4-FFF2-40B4-BE49-F238E27FC236}">
                <a16:creationId xmlns:a16="http://schemas.microsoft.com/office/drawing/2014/main" id="{5D3BA3E3-9B99-49A8-8DEB-AFAAA3D72524}"/>
              </a:ext>
            </a:extLst>
          </p:cNvPr>
          <p:cNvGrpSpPr/>
          <p:nvPr/>
        </p:nvGrpSpPr>
        <p:grpSpPr>
          <a:xfrm>
            <a:off x="32548011" y="27529198"/>
            <a:ext cx="3287006" cy="767684"/>
            <a:chOff x="32640251" y="27335580"/>
            <a:chExt cx="3165742" cy="731284"/>
          </a:xfrm>
        </p:grpSpPr>
        <p:pic>
          <p:nvPicPr>
            <p:cNvPr id="188" name="Εικόνα 187" descr="Εικόνα που περιέχει σχεδίαση&#10;&#10;Περιγραφή που δημιουργήθηκε αυτόματα">
              <a:extLst>
                <a:ext uri="{FF2B5EF4-FFF2-40B4-BE49-F238E27FC236}">
                  <a16:creationId xmlns:a16="http://schemas.microsoft.com/office/drawing/2014/main" id="{C15B470C-E0ED-4DC1-9D08-EB81C969F7C9}"/>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32640251" y="27335580"/>
              <a:ext cx="675773" cy="731284"/>
            </a:xfrm>
            <a:prstGeom prst="rect">
              <a:avLst/>
            </a:prstGeom>
          </p:spPr>
        </p:pic>
        <p:sp>
          <p:nvSpPr>
            <p:cNvPr id="191" name="TextBox 190">
              <a:hlinkClick r:id="rId3"/>
              <a:extLst>
                <a:ext uri="{FF2B5EF4-FFF2-40B4-BE49-F238E27FC236}">
                  <a16:creationId xmlns:a16="http://schemas.microsoft.com/office/drawing/2014/main" id="{10895F1B-D737-426E-AA9A-C5B1A805C76C}"/>
                </a:ext>
              </a:extLst>
            </p:cNvPr>
            <p:cNvSpPr txBox="1"/>
            <p:nvPr/>
          </p:nvSpPr>
          <p:spPr>
            <a:xfrm>
              <a:off x="33399482" y="27523710"/>
              <a:ext cx="2406511" cy="372708"/>
            </a:xfrm>
            <a:prstGeom prst="rect">
              <a:avLst/>
            </a:prstGeom>
            <a:noFill/>
          </p:spPr>
          <p:txBody>
            <a:bodyPr wrap="square" rtlCol="0">
              <a:spAutoFit/>
            </a:bodyPr>
            <a:lstStyle/>
            <a:p>
              <a:r>
                <a:rPr lang="en-US" b="1" dirty="0">
                  <a:solidFill>
                    <a:srgbClr val="017EFF"/>
                  </a:solidFill>
                </a:rPr>
                <a:t>www.astarte.cut.ac.cy</a:t>
              </a:r>
              <a:endParaRPr lang="el-GR" dirty="0">
                <a:solidFill>
                  <a:srgbClr val="017EFF"/>
                </a:solidFill>
              </a:endParaRPr>
            </a:p>
          </p:txBody>
        </p:sp>
      </p:grpSp>
      <p:sp>
        <p:nvSpPr>
          <p:cNvPr id="210" name="Rectangle: Rounded Corners 25">
            <a:extLst>
              <a:ext uri="{FF2B5EF4-FFF2-40B4-BE49-F238E27FC236}">
                <a16:creationId xmlns:a16="http://schemas.microsoft.com/office/drawing/2014/main" id="{E535C67C-22EB-43CC-98D7-F8F418582082}"/>
              </a:ext>
            </a:extLst>
          </p:cNvPr>
          <p:cNvSpPr/>
          <p:nvPr/>
        </p:nvSpPr>
        <p:spPr>
          <a:xfrm>
            <a:off x="14668737" y="17339267"/>
            <a:ext cx="12333332" cy="4538139"/>
          </a:xfrm>
          <a:prstGeom prst="roundRect">
            <a:avLst/>
          </a:prstGeom>
          <a:noFill/>
          <a:ln w="127000" cmpd="dbl">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grpSp>
        <p:nvGrpSpPr>
          <p:cNvPr id="1044" name="Ομάδα 1043">
            <a:extLst>
              <a:ext uri="{FF2B5EF4-FFF2-40B4-BE49-F238E27FC236}">
                <a16:creationId xmlns:a16="http://schemas.microsoft.com/office/drawing/2014/main" id="{68CAE0F9-B49D-4D43-B4C5-E5D9EB661521}"/>
              </a:ext>
            </a:extLst>
          </p:cNvPr>
          <p:cNvGrpSpPr/>
          <p:nvPr/>
        </p:nvGrpSpPr>
        <p:grpSpPr>
          <a:xfrm>
            <a:off x="18292573" y="16366525"/>
            <a:ext cx="8174538" cy="928390"/>
            <a:chOff x="17295918" y="23058003"/>
            <a:chExt cx="8301669" cy="919327"/>
          </a:xfrm>
        </p:grpSpPr>
        <p:pic>
          <p:nvPicPr>
            <p:cNvPr id="1043" name="Γραφικό 1042" descr="Βιβλία">
              <a:extLst>
                <a:ext uri="{FF2B5EF4-FFF2-40B4-BE49-F238E27FC236}">
                  <a16:creationId xmlns:a16="http://schemas.microsoft.com/office/drawing/2014/main" id="{3CBF01AB-3495-40C7-8CB5-E19E4CE7AECC}"/>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17295918" y="23062930"/>
              <a:ext cx="914400" cy="914400"/>
            </a:xfrm>
            <a:prstGeom prst="rect">
              <a:avLst/>
            </a:prstGeom>
          </p:spPr>
        </p:pic>
        <p:sp>
          <p:nvSpPr>
            <p:cNvPr id="213" name="TextBox 212">
              <a:extLst>
                <a:ext uri="{FF2B5EF4-FFF2-40B4-BE49-F238E27FC236}">
                  <a16:creationId xmlns:a16="http://schemas.microsoft.com/office/drawing/2014/main" id="{FBAEAE0E-A7F9-4284-BEB6-35CA483E8855}"/>
                </a:ext>
              </a:extLst>
            </p:cNvPr>
            <p:cNvSpPr txBox="1"/>
            <p:nvPr/>
          </p:nvSpPr>
          <p:spPr>
            <a:xfrm>
              <a:off x="18407157" y="23058003"/>
              <a:ext cx="7190430" cy="707886"/>
            </a:xfrm>
            <a:prstGeom prst="rect">
              <a:avLst/>
            </a:prstGeom>
            <a:noFill/>
          </p:spPr>
          <p:txBody>
            <a:bodyPr wrap="square" rtlCol="0">
              <a:spAutoFit/>
            </a:bodyPr>
            <a:lstStyle/>
            <a:p>
              <a:r>
                <a:rPr lang="en-US" sz="4000" b="1" dirty="0"/>
                <a:t>REFERENCES</a:t>
              </a:r>
              <a:endParaRPr lang="el-GR" sz="2932" dirty="0"/>
            </a:p>
          </p:txBody>
        </p:sp>
      </p:grpSp>
      <p:sp>
        <p:nvSpPr>
          <p:cNvPr id="1045" name="TextBox 1044">
            <a:extLst>
              <a:ext uri="{FF2B5EF4-FFF2-40B4-BE49-F238E27FC236}">
                <a16:creationId xmlns:a16="http://schemas.microsoft.com/office/drawing/2014/main" id="{8EBC6FDF-51E2-4CF4-ABFD-4E5A377DBE20}"/>
              </a:ext>
            </a:extLst>
          </p:cNvPr>
          <p:cNvSpPr txBox="1"/>
          <p:nvPr/>
        </p:nvSpPr>
        <p:spPr>
          <a:xfrm>
            <a:off x="15062849" y="17531172"/>
            <a:ext cx="11640931" cy="4862870"/>
          </a:xfrm>
          <a:prstGeom prst="rect">
            <a:avLst/>
          </a:prstGeom>
          <a:noFill/>
        </p:spPr>
        <p:txBody>
          <a:bodyPr wrap="square" rtlCol="0">
            <a:spAutoFit/>
          </a:bodyPr>
          <a:lstStyle/>
          <a:p>
            <a:pPr algn="just"/>
            <a:r>
              <a:rPr lang="el-GR" sz="3100" dirty="0"/>
              <a:t>[1] </a:t>
            </a:r>
            <a:r>
              <a:rPr lang="en-US" sz="3100" dirty="0"/>
              <a:t>EEA, 2012. Climate Change, impacts and vulnerability in Europe. an indicator-based report, EEA Report No 12/2012, European Environment Agency Copenhagen.</a:t>
            </a:r>
          </a:p>
          <a:p>
            <a:pPr algn="just"/>
            <a:endParaRPr lang="en-US" sz="3100" dirty="0"/>
          </a:p>
          <a:p>
            <a:pPr algn="just"/>
            <a:r>
              <a:rPr lang="en-US" sz="3100" dirty="0"/>
              <a:t>[2] IPPC, et al., 2014. Summary for policymakers. In: Climate Change 2014: Mitigation of Climate Change. Contribution of Working Group III to the Fifth Assessment Report of the Intergovernmental Panel on Climate Change. Intergovernmental Panel on Climate Change.</a:t>
            </a:r>
          </a:p>
          <a:p>
            <a:pPr algn="just"/>
            <a:endParaRPr lang="en-US" sz="3100" dirty="0"/>
          </a:p>
          <a:p>
            <a:endParaRPr lang="el-GR" sz="3100" dirty="0"/>
          </a:p>
        </p:txBody>
      </p:sp>
      <p:grpSp>
        <p:nvGrpSpPr>
          <p:cNvPr id="1038" name="Ομάδα 1037">
            <a:extLst>
              <a:ext uri="{FF2B5EF4-FFF2-40B4-BE49-F238E27FC236}">
                <a16:creationId xmlns:a16="http://schemas.microsoft.com/office/drawing/2014/main" id="{F69226CB-FE7A-470C-AD1A-4FB75AC17A6A}"/>
              </a:ext>
            </a:extLst>
          </p:cNvPr>
          <p:cNvGrpSpPr/>
          <p:nvPr/>
        </p:nvGrpSpPr>
        <p:grpSpPr>
          <a:xfrm>
            <a:off x="14664301" y="4907163"/>
            <a:ext cx="12333332" cy="11221848"/>
            <a:chOff x="14497723" y="6250583"/>
            <a:chExt cx="12333332" cy="11221848"/>
          </a:xfrm>
        </p:grpSpPr>
        <p:sp>
          <p:nvSpPr>
            <p:cNvPr id="76" name="TextBox 75">
              <a:extLst>
                <a:ext uri="{FF2B5EF4-FFF2-40B4-BE49-F238E27FC236}">
                  <a16:creationId xmlns:a16="http://schemas.microsoft.com/office/drawing/2014/main" id="{5DB296C8-1497-488C-B244-68CC14D83240}"/>
                </a:ext>
              </a:extLst>
            </p:cNvPr>
            <p:cNvSpPr txBox="1"/>
            <p:nvPr/>
          </p:nvSpPr>
          <p:spPr>
            <a:xfrm>
              <a:off x="15479775" y="7408137"/>
              <a:ext cx="10440381" cy="10064294"/>
            </a:xfrm>
            <a:prstGeom prst="rect">
              <a:avLst/>
            </a:prstGeom>
            <a:noFill/>
          </p:spPr>
          <p:txBody>
            <a:bodyPr wrap="square" rtlCol="0">
              <a:spAutoFit/>
            </a:bodyPr>
            <a:lstStyle/>
            <a:p>
              <a:pPr algn="just"/>
              <a:r>
                <a:rPr lang="en-US" sz="3600" dirty="0"/>
                <a:t>The overarching aim of this project is to research the impact of Land Surface Temperature on Cypriot forests on Troodos mountains by analyzing time-series of radar and thermal satellite data. Impacts may include forest decline that does not relate to fire events, decreased forest density and alternations to timing of forest blooming initiation, duration and termination. This project also analyses the understanding of the public sector about climate change and forest threats using questionnaires and relates the statistical results of the questionnaires to the output of the research. The results of this project could be used as a scientific evidence for educating people about the effects of climate change and supporting environmental friendly policies. This will  contribute into mitigating the effects of climate change for preserving a healthy ecosystem and consequently  maintaining social stability and stimulating economic growth.</a:t>
              </a:r>
              <a:endParaRPr lang="el-GR" sz="3600" dirty="0">
                <a:highlight>
                  <a:srgbClr val="FFFF00"/>
                </a:highlight>
              </a:endParaRPr>
            </a:p>
          </p:txBody>
        </p:sp>
        <p:grpSp>
          <p:nvGrpSpPr>
            <p:cNvPr id="1037" name="Ομάδα 1036">
              <a:extLst>
                <a:ext uri="{FF2B5EF4-FFF2-40B4-BE49-F238E27FC236}">
                  <a16:creationId xmlns:a16="http://schemas.microsoft.com/office/drawing/2014/main" id="{0A314B20-8F5A-438E-B2C3-8EED4702AF4D}"/>
                </a:ext>
              </a:extLst>
            </p:cNvPr>
            <p:cNvGrpSpPr/>
            <p:nvPr/>
          </p:nvGrpSpPr>
          <p:grpSpPr>
            <a:xfrm>
              <a:off x="14497723" y="6250583"/>
              <a:ext cx="12333332" cy="11178026"/>
              <a:chOff x="14497723" y="6250583"/>
              <a:chExt cx="12333332" cy="11178026"/>
            </a:xfrm>
          </p:grpSpPr>
          <p:grpSp>
            <p:nvGrpSpPr>
              <p:cNvPr id="75" name="Ομάδα 74">
                <a:extLst>
                  <a:ext uri="{FF2B5EF4-FFF2-40B4-BE49-F238E27FC236}">
                    <a16:creationId xmlns:a16="http://schemas.microsoft.com/office/drawing/2014/main" id="{D878887B-F4C4-487D-8B2C-4F502F0A8BD2}"/>
                  </a:ext>
                </a:extLst>
              </p:cNvPr>
              <p:cNvGrpSpPr/>
              <p:nvPr/>
            </p:nvGrpSpPr>
            <p:grpSpPr>
              <a:xfrm>
                <a:off x="18100432" y="6250583"/>
                <a:ext cx="8730623" cy="1149220"/>
                <a:chOff x="3122242" y="19483431"/>
                <a:chExt cx="8979785" cy="914400"/>
              </a:xfrm>
            </p:grpSpPr>
            <p:pic>
              <p:nvPicPr>
                <p:cNvPr id="74" name="Γραφικό 73" descr="Δείκτης προς τα δεξιά">
                  <a:extLst>
                    <a:ext uri="{FF2B5EF4-FFF2-40B4-BE49-F238E27FC236}">
                      <a16:creationId xmlns:a16="http://schemas.microsoft.com/office/drawing/2014/main" id="{EB8375B5-0867-45D0-AA39-E11017CC0AE1}"/>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3122242" y="19483431"/>
                  <a:ext cx="1099446" cy="914400"/>
                </a:xfrm>
                <a:prstGeom prst="rect">
                  <a:avLst/>
                </a:prstGeom>
              </p:spPr>
            </p:pic>
            <p:sp>
              <p:nvSpPr>
                <p:cNvPr id="137" name="TextBox 136">
                  <a:extLst>
                    <a:ext uri="{FF2B5EF4-FFF2-40B4-BE49-F238E27FC236}">
                      <a16:creationId xmlns:a16="http://schemas.microsoft.com/office/drawing/2014/main" id="{3B46AD01-0DE4-4B4B-AC38-7C0357EE7D90}"/>
                    </a:ext>
                  </a:extLst>
                </p:cNvPr>
                <p:cNvSpPr txBox="1"/>
                <p:nvPr/>
              </p:nvSpPr>
              <p:spPr>
                <a:xfrm>
                  <a:off x="4354718" y="19639944"/>
                  <a:ext cx="7747309" cy="563244"/>
                </a:xfrm>
                <a:prstGeom prst="rect">
                  <a:avLst/>
                </a:prstGeom>
                <a:noFill/>
              </p:spPr>
              <p:txBody>
                <a:bodyPr wrap="square" rtlCol="0">
                  <a:spAutoFit/>
                </a:bodyPr>
                <a:lstStyle/>
                <a:p>
                  <a:r>
                    <a:rPr lang="en-US" sz="4000" b="1" dirty="0"/>
                    <a:t>OBJECTIVES</a:t>
                  </a:r>
                  <a:endParaRPr lang="el-GR" sz="4000" b="1" dirty="0"/>
                </a:p>
              </p:txBody>
            </p:sp>
          </p:grpSp>
          <p:sp>
            <p:nvSpPr>
              <p:cNvPr id="42" name="Rectangle: Rounded Corners 25">
                <a:extLst>
                  <a:ext uri="{FF2B5EF4-FFF2-40B4-BE49-F238E27FC236}">
                    <a16:creationId xmlns:a16="http://schemas.microsoft.com/office/drawing/2014/main" id="{9E734748-26A7-4455-860B-4589CEBBC8F0}"/>
                  </a:ext>
                </a:extLst>
              </p:cNvPr>
              <p:cNvSpPr/>
              <p:nvPr/>
            </p:nvSpPr>
            <p:spPr>
              <a:xfrm>
                <a:off x="14497723" y="7346827"/>
                <a:ext cx="12270404" cy="10081782"/>
              </a:xfrm>
              <a:prstGeom prst="roundRect">
                <a:avLst/>
              </a:prstGeom>
              <a:noFill/>
              <a:ln w="127000" cap="flat" cmpd="dbl">
                <a:solidFill>
                  <a:schemeClr val="accent6">
                    <a:lumMod val="50000"/>
                  </a:schemeClr>
                </a:solidFill>
                <a:prstDash val="solid"/>
                <a:miter lim="800000"/>
              </a:ln>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grpSp>
      </p:grpSp>
      <p:sp>
        <p:nvSpPr>
          <p:cNvPr id="98" name="TextBox 97">
            <a:extLst>
              <a:ext uri="{FF2B5EF4-FFF2-40B4-BE49-F238E27FC236}">
                <a16:creationId xmlns:a16="http://schemas.microsoft.com/office/drawing/2014/main" id="{7CE3D20E-444C-4335-A5A7-E3E147649815}"/>
              </a:ext>
            </a:extLst>
          </p:cNvPr>
          <p:cNvSpPr txBox="1"/>
          <p:nvPr/>
        </p:nvSpPr>
        <p:spPr>
          <a:xfrm>
            <a:off x="14961690" y="23290473"/>
            <a:ext cx="11505421" cy="1569660"/>
          </a:xfrm>
          <a:prstGeom prst="rect">
            <a:avLst/>
          </a:prstGeom>
          <a:noFill/>
        </p:spPr>
        <p:txBody>
          <a:bodyPr wrap="square" rtlCol="0">
            <a:spAutoFit/>
          </a:bodyPr>
          <a:lstStyle/>
          <a:p>
            <a:pPr algn="just"/>
            <a:r>
              <a:rPr lang="en-US" sz="2400" dirty="0"/>
              <a:t>The project ‘ASTARTE’ (EXCELLENCE/0918/0341) is co-financed by the European Regional Development Fund and the Republic of Cyprus through the Research Innovation Foundation. </a:t>
            </a:r>
            <a:endParaRPr lang="el-GR" sz="2400" dirty="0"/>
          </a:p>
          <a:p>
            <a:pPr algn="just"/>
            <a:endParaRPr lang="el-GR" sz="2400" dirty="0"/>
          </a:p>
        </p:txBody>
      </p:sp>
      <p:grpSp>
        <p:nvGrpSpPr>
          <p:cNvPr id="82" name="Ομάδα 81">
            <a:extLst>
              <a:ext uri="{FF2B5EF4-FFF2-40B4-BE49-F238E27FC236}">
                <a16:creationId xmlns:a16="http://schemas.microsoft.com/office/drawing/2014/main" id="{6402F7AE-8779-4023-8B8C-9041EB9D5D02}"/>
              </a:ext>
            </a:extLst>
          </p:cNvPr>
          <p:cNvGrpSpPr/>
          <p:nvPr/>
        </p:nvGrpSpPr>
        <p:grpSpPr>
          <a:xfrm>
            <a:off x="17109634" y="21960232"/>
            <a:ext cx="8147495" cy="820730"/>
            <a:chOff x="19414795" y="30121543"/>
            <a:chExt cx="10367296" cy="1610787"/>
          </a:xfrm>
        </p:grpSpPr>
        <p:pic>
          <p:nvPicPr>
            <p:cNvPr id="80" name="Γραφικό 79" descr="Χειραψία">
              <a:extLst>
                <a:ext uri="{FF2B5EF4-FFF2-40B4-BE49-F238E27FC236}">
                  <a16:creationId xmlns:a16="http://schemas.microsoft.com/office/drawing/2014/main" id="{11E75820-CBF6-4FB8-BF85-619D84C70DBD}"/>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19414795" y="30121543"/>
              <a:ext cx="1217820" cy="1610787"/>
            </a:xfrm>
            <a:prstGeom prst="rect">
              <a:avLst/>
            </a:prstGeom>
          </p:spPr>
        </p:pic>
        <p:sp>
          <p:nvSpPr>
            <p:cNvPr id="81" name="TextBox 80">
              <a:extLst>
                <a:ext uri="{FF2B5EF4-FFF2-40B4-BE49-F238E27FC236}">
                  <a16:creationId xmlns:a16="http://schemas.microsoft.com/office/drawing/2014/main" id="{D19EC1D1-5304-44E6-A73E-905569DDA7F9}"/>
                </a:ext>
              </a:extLst>
            </p:cNvPr>
            <p:cNvSpPr txBox="1"/>
            <p:nvPr/>
          </p:nvSpPr>
          <p:spPr>
            <a:xfrm>
              <a:off x="20632614" y="30367547"/>
              <a:ext cx="9149477" cy="1283568"/>
            </a:xfrm>
            <a:prstGeom prst="rect">
              <a:avLst/>
            </a:prstGeom>
            <a:noFill/>
          </p:spPr>
          <p:txBody>
            <a:bodyPr wrap="square" rtlCol="0">
              <a:spAutoFit/>
            </a:bodyPr>
            <a:lstStyle/>
            <a:p>
              <a:r>
                <a:rPr lang="en-US" sz="4000" b="1" dirty="0"/>
                <a:t>ACKNOWLEDGEMENTS</a:t>
              </a:r>
              <a:endParaRPr lang="el-GR" sz="2932" dirty="0"/>
            </a:p>
          </p:txBody>
        </p:sp>
      </p:grpSp>
      <p:sp>
        <p:nvSpPr>
          <p:cNvPr id="134" name="Rectangle: Rounded Corners 25">
            <a:extLst>
              <a:ext uri="{FF2B5EF4-FFF2-40B4-BE49-F238E27FC236}">
                <a16:creationId xmlns:a16="http://schemas.microsoft.com/office/drawing/2014/main" id="{CD01C03E-78B2-4371-A99D-49419D2B3D30}"/>
              </a:ext>
            </a:extLst>
          </p:cNvPr>
          <p:cNvSpPr/>
          <p:nvPr/>
        </p:nvSpPr>
        <p:spPr>
          <a:xfrm>
            <a:off x="14639497" y="22906314"/>
            <a:ext cx="12333332" cy="4662846"/>
          </a:xfrm>
          <a:prstGeom prst="roundRect">
            <a:avLst/>
          </a:prstGeom>
          <a:noFill/>
          <a:ln w="127000" cmpd="dbl">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pic>
        <p:nvPicPr>
          <p:cNvPr id="126" name="Picture 16" descr="A picture containing screenshot&#10;&#10;Description automatically generated">
            <a:extLst>
              <a:ext uri="{FF2B5EF4-FFF2-40B4-BE49-F238E27FC236}">
                <a16:creationId xmlns:a16="http://schemas.microsoft.com/office/drawing/2014/main" id="{7F18C130-407A-4B6F-AF47-A203DD3B3A1E}"/>
              </a:ext>
            </a:extLst>
          </p:cNvPr>
          <p:cNvPicPr>
            <a:picLocks noChangeAspect="1"/>
          </p:cNvPicPr>
          <p:nvPr/>
        </p:nvPicPr>
        <p:blipFill rotWithShape="1">
          <a:blip r:embed="rId35">
            <a:extLst>
              <a:ext uri="{28A0092B-C50C-407E-A947-70E740481C1C}">
                <a14:useLocalDpi xmlns:a14="http://schemas.microsoft.com/office/drawing/2010/main" val="0"/>
              </a:ext>
            </a:extLst>
          </a:blip>
          <a:srcRect l="81478" t="-1205" r="-608" b="1205"/>
          <a:stretch/>
        </p:blipFill>
        <p:spPr>
          <a:xfrm>
            <a:off x="21093014" y="25800860"/>
            <a:ext cx="2399383" cy="1657975"/>
          </a:xfrm>
          <a:prstGeom prst="rect">
            <a:avLst/>
          </a:prstGeom>
        </p:spPr>
      </p:pic>
      <p:grpSp>
        <p:nvGrpSpPr>
          <p:cNvPr id="18" name="Ομάδα 17">
            <a:extLst>
              <a:ext uri="{FF2B5EF4-FFF2-40B4-BE49-F238E27FC236}">
                <a16:creationId xmlns:a16="http://schemas.microsoft.com/office/drawing/2014/main" id="{710E73AE-0132-4B32-9F27-FEABB6757359}"/>
              </a:ext>
            </a:extLst>
          </p:cNvPr>
          <p:cNvGrpSpPr/>
          <p:nvPr/>
        </p:nvGrpSpPr>
        <p:grpSpPr>
          <a:xfrm>
            <a:off x="36190271" y="8817033"/>
            <a:ext cx="7219238" cy="8309877"/>
            <a:chOff x="36190271" y="8817033"/>
            <a:chExt cx="7219238" cy="8309877"/>
          </a:xfrm>
        </p:grpSpPr>
        <p:grpSp>
          <p:nvGrpSpPr>
            <p:cNvPr id="155" name="Ομάδα 154">
              <a:extLst>
                <a:ext uri="{FF2B5EF4-FFF2-40B4-BE49-F238E27FC236}">
                  <a16:creationId xmlns:a16="http://schemas.microsoft.com/office/drawing/2014/main" id="{59ECEF36-957F-4332-8554-35D3884BA7F1}"/>
                </a:ext>
              </a:extLst>
            </p:cNvPr>
            <p:cNvGrpSpPr/>
            <p:nvPr/>
          </p:nvGrpSpPr>
          <p:grpSpPr>
            <a:xfrm>
              <a:off x="36190271" y="8817033"/>
              <a:ext cx="5639858" cy="8257379"/>
              <a:chOff x="36573012" y="9816457"/>
              <a:chExt cx="5639858" cy="8257379"/>
            </a:xfrm>
          </p:grpSpPr>
          <p:sp>
            <p:nvSpPr>
              <p:cNvPr id="105" name="Ελεύθερη σχεδίαση: Σχήμα 104">
                <a:extLst>
                  <a:ext uri="{FF2B5EF4-FFF2-40B4-BE49-F238E27FC236}">
                    <a16:creationId xmlns:a16="http://schemas.microsoft.com/office/drawing/2014/main" id="{952760EF-B0AE-4824-9576-D9A287472DF1}"/>
                  </a:ext>
                </a:extLst>
              </p:cNvPr>
              <p:cNvSpPr/>
              <p:nvPr/>
            </p:nvSpPr>
            <p:spPr>
              <a:xfrm>
                <a:off x="36583901" y="9816457"/>
                <a:ext cx="5628969" cy="714839"/>
              </a:xfrm>
              <a:custGeom>
                <a:avLst/>
                <a:gdLst>
                  <a:gd name="connsiteX0" fmla="*/ 0 w 1732443"/>
                  <a:gd name="connsiteY0" fmla="*/ 75943 h 759427"/>
                  <a:gd name="connsiteX1" fmla="*/ 75943 w 1732443"/>
                  <a:gd name="connsiteY1" fmla="*/ 0 h 759427"/>
                  <a:gd name="connsiteX2" fmla="*/ 1656500 w 1732443"/>
                  <a:gd name="connsiteY2" fmla="*/ 0 h 759427"/>
                  <a:gd name="connsiteX3" fmla="*/ 1732443 w 1732443"/>
                  <a:gd name="connsiteY3" fmla="*/ 75943 h 759427"/>
                  <a:gd name="connsiteX4" fmla="*/ 1732443 w 1732443"/>
                  <a:gd name="connsiteY4" fmla="*/ 683484 h 759427"/>
                  <a:gd name="connsiteX5" fmla="*/ 1656500 w 1732443"/>
                  <a:gd name="connsiteY5" fmla="*/ 759427 h 759427"/>
                  <a:gd name="connsiteX6" fmla="*/ 75943 w 1732443"/>
                  <a:gd name="connsiteY6" fmla="*/ 759427 h 759427"/>
                  <a:gd name="connsiteX7" fmla="*/ 0 w 1732443"/>
                  <a:gd name="connsiteY7" fmla="*/ 683484 h 759427"/>
                  <a:gd name="connsiteX8" fmla="*/ 0 w 1732443"/>
                  <a:gd name="connsiteY8" fmla="*/ 75943 h 759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2443" h="759427">
                    <a:moveTo>
                      <a:pt x="0" y="75943"/>
                    </a:moveTo>
                    <a:cubicBezTo>
                      <a:pt x="0" y="34001"/>
                      <a:pt x="34001" y="0"/>
                      <a:pt x="75943" y="0"/>
                    </a:cubicBezTo>
                    <a:lnTo>
                      <a:pt x="1656500" y="0"/>
                    </a:lnTo>
                    <a:cubicBezTo>
                      <a:pt x="1698442" y="0"/>
                      <a:pt x="1732443" y="34001"/>
                      <a:pt x="1732443" y="75943"/>
                    </a:cubicBezTo>
                    <a:lnTo>
                      <a:pt x="1732443" y="683484"/>
                    </a:lnTo>
                    <a:cubicBezTo>
                      <a:pt x="1732443" y="725426"/>
                      <a:pt x="1698442" y="759427"/>
                      <a:pt x="1656500" y="759427"/>
                    </a:cubicBezTo>
                    <a:lnTo>
                      <a:pt x="75943" y="759427"/>
                    </a:lnTo>
                    <a:cubicBezTo>
                      <a:pt x="34001" y="759427"/>
                      <a:pt x="0" y="725426"/>
                      <a:pt x="0" y="683484"/>
                    </a:cubicBezTo>
                    <a:lnTo>
                      <a:pt x="0" y="75943"/>
                    </a:lnTo>
                    <a:close/>
                  </a:path>
                </a:pathLst>
              </a:custGeom>
              <a:solidFill>
                <a:srgbClr val="41536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1773" tIns="71773" rIns="71773" bIns="71773" numCol="1" spcCol="1270" anchor="ctr" anchorCtr="0">
                <a:noAutofit/>
              </a:bodyPr>
              <a:lstStyle/>
              <a:p>
                <a:pPr marL="0" lvl="0" indent="0" algn="ctr" defTabSz="577850">
                  <a:lnSpc>
                    <a:spcPct val="90000"/>
                  </a:lnSpc>
                  <a:spcBef>
                    <a:spcPct val="0"/>
                  </a:spcBef>
                  <a:spcAft>
                    <a:spcPct val="35000"/>
                  </a:spcAft>
                  <a:buNone/>
                </a:pPr>
                <a:r>
                  <a:rPr lang="en-US" sz="2200" b="1" kern="1200" dirty="0"/>
                  <a:t>Apply orbit file</a:t>
                </a:r>
                <a:endParaRPr lang="el-GR" sz="2200" b="1" kern="1200" dirty="0"/>
              </a:p>
            </p:txBody>
          </p:sp>
          <p:sp>
            <p:nvSpPr>
              <p:cNvPr id="106" name="Ελεύθερη σχεδίαση: Σχήμα 105">
                <a:extLst>
                  <a:ext uri="{FF2B5EF4-FFF2-40B4-BE49-F238E27FC236}">
                    <a16:creationId xmlns:a16="http://schemas.microsoft.com/office/drawing/2014/main" id="{6965A443-8E3B-429D-B73F-7F954B3F24B8}"/>
                  </a:ext>
                </a:extLst>
              </p:cNvPr>
              <p:cNvSpPr/>
              <p:nvPr/>
            </p:nvSpPr>
            <p:spPr>
              <a:xfrm>
                <a:off x="37517612" y="10531297"/>
                <a:ext cx="769829" cy="476228"/>
              </a:xfrm>
              <a:custGeom>
                <a:avLst/>
                <a:gdLst>
                  <a:gd name="connsiteX0" fmla="*/ 0 w 284785"/>
                  <a:gd name="connsiteY0" fmla="*/ 68348 h 341742"/>
                  <a:gd name="connsiteX1" fmla="*/ 142393 w 284785"/>
                  <a:gd name="connsiteY1" fmla="*/ 68348 h 341742"/>
                  <a:gd name="connsiteX2" fmla="*/ 142393 w 284785"/>
                  <a:gd name="connsiteY2" fmla="*/ 0 h 341742"/>
                  <a:gd name="connsiteX3" fmla="*/ 284785 w 284785"/>
                  <a:gd name="connsiteY3" fmla="*/ 170871 h 341742"/>
                  <a:gd name="connsiteX4" fmla="*/ 142393 w 284785"/>
                  <a:gd name="connsiteY4" fmla="*/ 341742 h 341742"/>
                  <a:gd name="connsiteX5" fmla="*/ 142393 w 284785"/>
                  <a:gd name="connsiteY5" fmla="*/ 273394 h 341742"/>
                  <a:gd name="connsiteX6" fmla="*/ 0 w 284785"/>
                  <a:gd name="connsiteY6" fmla="*/ 273394 h 341742"/>
                  <a:gd name="connsiteX7" fmla="*/ 0 w 284785"/>
                  <a:gd name="connsiteY7" fmla="*/ 68348 h 341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4785" h="341742">
                    <a:moveTo>
                      <a:pt x="227828" y="1"/>
                    </a:moveTo>
                    <a:lnTo>
                      <a:pt x="227828" y="170872"/>
                    </a:lnTo>
                    <a:lnTo>
                      <a:pt x="284785" y="170872"/>
                    </a:lnTo>
                    <a:lnTo>
                      <a:pt x="142393" y="341741"/>
                    </a:lnTo>
                    <a:lnTo>
                      <a:pt x="0" y="170872"/>
                    </a:lnTo>
                    <a:lnTo>
                      <a:pt x="56957" y="170872"/>
                    </a:lnTo>
                    <a:lnTo>
                      <a:pt x="56957" y="1"/>
                    </a:lnTo>
                    <a:lnTo>
                      <a:pt x="227828" y="1"/>
                    </a:lnTo>
                    <a:close/>
                  </a:path>
                </a:pathLst>
              </a:custGeom>
              <a:ln>
                <a:solidFill>
                  <a:srgbClr val="41536C"/>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68349" tIns="1" rIns="68348" bIns="85435" numCol="1" spcCol="1270" anchor="ctr" anchorCtr="0">
                <a:noAutofit/>
              </a:bodyPr>
              <a:lstStyle/>
              <a:p>
                <a:pPr marL="0" lvl="0" indent="0" algn="ctr" defTabSz="488950">
                  <a:lnSpc>
                    <a:spcPct val="90000"/>
                  </a:lnSpc>
                  <a:spcBef>
                    <a:spcPct val="0"/>
                  </a:spcBef>
                  <a:spcAft>
                    <a:spcPct val="35000"/>
                  </a:spcAft>
                  <a:buNone/>
                </a:pPr>
                <a:endParaRPr lang="el-GR" sz="1100" kern="1200" dirty="0"/>
              </a:p>
            </p:txBody>
          </p:sp>
          <p:grpSp>
            <p:nvGrpSpPr>
              <p:cNvPr id="130" name="Ομάδα 129">
                <a:extLst>
                  <a:ext uri="{FF2B5EF4-FFF2-40B4-BE49-F238E27FC236}">
                    <a16:creationId xmlns:a16="http://schemas.microsoft.com/office/drawing/2014/main" id="{BADD27EC-10E1-46D7-8DF9-C7078A15A1B9}"/>
                  </a:ext>
                </a:extLst>
              </p:cNvPr>
              <p:cNvGrpSpPr/>
              <p:nvPr/>
            </p:nvGrpSpPr>
            <p:grpSpPr>
              <a:xfrm>
                <a:off x="36575065" y="11007525"/>
                <a:ext cx="5628968" cy="921943"/>
                <a:chOff x="37068018" y="10954538"/>
                <a:chExt cx="3697737" cy="765811"/>
              </a:xfrm>
            </p:grpSpPr>
            <p:sp>
              <p:nvSpPr>
                <p:cNvPr id="107" name="Ελεύθερη σχεδίαση: Σχήμα 106">
                  <a:extLst>
                    <a:ext uri="{FF2B5EF4-FFF2-40B4-BE49-F238E27FC236}">
                      <a16:creationId xmlns:a16="http://schemas.microsoft.com/office/drawing/2014/main" id="{F6045F76-D7BE-42D9-8245-BF87D894481E}"/>
                    </a:ext>
                  </a:extLst>
                </p:cNvPr>
                <p:cNvSpPr/>
                <p:nvPr/>
              </p:nvSpPr>
              <p:spPr>
                <a:xfrm>
                  <a:off x="37068018" y="10960922"/>
                  <a:ext cx="1732443" cy="759427"/>
                </a:xfrm>
                <a:custGeom>
                  <a:avLst/>
                  <a:gdLst>
                    <a:gd name="connsiteX0" fmla="*/ 0 w 1732443"/>
                    <a:gd name="connsiteY0" fmla="*/ 75943 h 759427"/>
                    <a:gd name="connsiteX1" fmla="*/ 75943 w 1732443"/>
                    <a:gd name="connsiteY1" fmla="*/ 0 h 759427"/>
                    <a:gd name="connsiteX2" fmla="*/ 1656500 w 1732443"/>
                    <a:gd name="connsiteY2" fmla="*/ 0 h 759427"/>
                    <a:gd name="connsiteX3" fmla="*/ 1732443 w 1732443"/>
                    <a:gd name="connsiteY3" fmla="*/ 75943 h 759427"/>
                    <a:gd name="connsiteX4" fmla="*/ 1732443 w 1732443"/>
                    <a:gd name="connsiteY4" fmla="*/ 683484 h 759427"/>
                    <a:gd name="connsiteX5" fmla="*/ 1656500 w 1732443"/>
                    <a:gd name="connsiteY5" fmla="*/ 759427 h 759427"/>
                    <a:gd name="connsiteX6" fmla="*/ 75943 w 1732443"/>
                    <a:gd name="connsiteY6" fmla="*/ 759427 h 759427"/>
                    <a:gd name="connsiteX7" fmla="*/ 0 w 1732443"/>
                    <a:gd name="connsiteY7" fmla="*/ 683484 h 759427"/>
                    <a:gd name="connsiteX8" fmla="*/ 0 w 1732443"/>
                    <a:gd name="connsiteY8" fmla="*/ 75943 h 759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2443" h="759427">
                      <a:moveTo>
                        <a:pt x="0" y="75943"/>
                      </a:moveTo>
                      <a:cubicBezTo>
                        <a:pt x="0" y="34001"/>
                        <a:pt x="34001" y="0"/>
                        <a:pt x="75943" y="0"/>
                      </a:cubicBezTo>
                      <a:lnTo>
                        <a:pt x="1656500" y="0"/>
                      </a:lnTo>
                      <a:cubicBezTo>
                        <a:pt x="1698442" y="0"/>
                        <a:pt x="1732443" y="34001"/>
                        <a:pt x="1732443" y="75943"/>
                      </a:cubicBezTo>
                      <a:lnTo>
                        <a:pt x="1732443" y="683484"/>
                      </a:lnTo>
                      <a:cubicBezTo>
                        <a:pt x="1732443" y="725426"/>
                        <a:pt x="1698442" y="759427"/>
                        <a:pt x="1656500" y="759427"/>
                      </a:cubicBezTo>
                      <a:lnTo>
                        <a:pt x="75943" y="759427"/>
                      </a:lnTo>
                      <a:cubicBezTo>
                        <a:pt x="34001" y="759427"/>
                        <a:pt x="0" y="725426"/>
                        <a:pt x="0" y="683484"/>
                      </a:cubicBezTo>
                      <a:lnTo>
                        <a:pt x="0" y="75943"/>
                      </a:lnTo>
                      <a:close/>
                    </a:path>
                  </a:pathLst>
                </a:custGeom>
                <a:solidFill>
                  <a:srgbClr val="41536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1773" tIns="71773" rIns="71773" bIns="71773" numCol="1" spcCol="1270" anchor="ctr" anchorCtr="0">
                  <a:noAutofit/>
                </a:bodyPr>
                <a:lstStyle/>
                <a:p>
                  <a:pPr marL="0" lvl="0" indent="0" algn="ctr" defTabSz="577850">
                    <a:lnSpc>
                      <a:spcPct val="90000"/>
                    </a:lnSpc>
                    <a:spcBef>
                      <a:spcPct val="0"/>
                    </a:spcBef>
                    <a:spcAft>
                      <a:spcPct val="35000"/>
                    </a:spcAft>
                    <a:buNone/>
                  </a:pPr>
                  <a:r>
                    <a:rPr lang="en-US" sz="1900" kern="1200" dirty="0"/>
                    <a:t>Remove Antenna Pattern (ERS-1 &amp; ERS-2)</a:t>
                  </a:r>
                  <a:endParaRPr lang="el-GR" sz="1900" kern="1200" dirty="0"/>
                </a:p>
                <a:p>
                  <a:pPr marL="57150" lvl="1" indent="-57150" algn="ctr" defTabSz="444500">
                    <a:lnSpc>
                      <a:spcPct val="90000"/>
                    </a:lnSpc>
                    <a:spcBef>
                      <a:spcPct val="0"/>
                    </a:spcBef>
                    <a:spcAft>
                      <a:spcPct val="15000"/>
                    </a:spcAft>
                    <a:buChar char="•"/>
                  </a:pPr>
                  <a:r>
                    <a:rPr lang="en-US" sz="1900" kern="1200" dirty="0"/>
                    <a:t>Optional (ENVISAT</a:t>
                  </a:r>
                  <a:r>
                    <a:rPr lang="en-US" sz="2000" kern="1200" dirty="0"/>
                    <a:t>)</a:t>
                  </a:r>
                  <a:endParaRPr lang="el-GR" sz="2000" kern="1200" dirty="0"/>
                </a:p>
              </p:txBody>
            </p:sp>
            <p:sp>
              <p:nvSpPr>
                <p:cNvPr id="110" name="Ελεύθερη σχεδίαση: Σχήμα 109">
                  <a:extLst>
                    <a:ext uri="{FF2B5EF4-FFF2-40B4-BE49-F238E27FC236}">
                      <a16:creationId xmlns:a16="http://schemas.microsoft.com/office/drawing/2014/main" id="{F67DF6D1-1B4E-4713-9A12-0E221076C478}"/>
                    </a:ext>
                  </a:extLst>
                </p:cNvPr>
                <p:cNvSpPr/>
                <p:nvPr/>
              </p:nvSpPr>
              <p:spPr>
                <a:xfrm>
                  <a:off x="39033312" y="10954538"/>
                  <a:ext cx="1732443" cy="759427"/>
                </a:xfrm>
                <a:custGeom>
                  <a:avLst/>
                  <a:gdLst>
                    <a:gd name="connsiteX0" fmla="*/ 0 w 1732443"/>
                    <a:gd name="connsiteY0" fmla="*/ 75943 h 759427"/>
                    <a:gd name="connsiteX1" fmla="*/ 75943 w 1732443"/>
                    <a:gd name="connsiteY1" fmla="*/ 0 h 759427"/>
                    <a:gd name="connsiteX2" fmla="*/ 1656500 w 1732443"/>
                    <a:gd name="connsiteY2" fmla="*/ 0 h 759427"/>
                    <a:gd name="connsiteX3" fmla="*/ 1732443 w 1732443"/>
                    <a:gd name="connsiteY3" fmla="*/ 75943 h 759427"/>
                    <a:gd name="connsiteX4" fmla="*/ 1732443 w 1732443"/>
                    <a:gd name="connsiteY4" fmla="*/ 683484 h 759427"/>
                    <a:gd name="connsiteX5" fmla="*/ 1656500 w 1732443"/>
                    <a:gd name="connsiteY5" fmla="*/ 759427 h 759427"/>
                    <a:gd name="connsiteX6" fmla="*/ 75943 w 1732443"/>
                    <a:gd name="connsiteY6" fmla="*/ 759427 h 759427"/>
                    <a:gd name="connsiteX7" fmla="*/ 0 w 1732443"/>
                    <a:gd name="connsiteY7" fmla="*/ 683484 h 759427"/>
                    <a:gd name="connsiteX8" fmla="*/ 0 w 1732443"/>
                    <a:gd name="connsiteY8" fmla="*/ 75943 h 759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2443" h="759427">
                      <a:moveTo>
                        <a:pt x="0" y="75943"/>
                      </a:moveTo>
                      <a:cubicBezTo>
                        <a:pt x="0" y="34001"/>
                        <a:pt x="34001" y="0"/>
                        <a:pt x="75943" y="0"/>
                      </a:cubicBezTo>
                      <a:lnTo>
                        <a:pt x="1656500" y="0"/>
                      </a:lnTo>
                      <a:cubicBezTo>
                        <a:pt x="1698442" y="0"/>
                        <a:pt x="1732443" y="34001"/>
                        <a:pt x="1732443" y="75943"/>
                      </a:cubicBezTo>
                      <a:lnTo>
                        <a:pt x="1732443" y="683484"/>
                      </a:lnTo>
                      <a:cubicBezTo>
                        <a:pt x="1732443" y="725426"/>
                        <a:pt x="1698442" y="759427"/>
                        <a:pt x="1656500" y="759427"/>
                      </a:cubicBezTo>
                      <a:lnTo>
                        <a:pt x="75943" y="759427"/>
                      </a:lnTo>
                      <a:cubicBezTo>
                        <a:pt x="34001" y="759427"/>
                        <a:pt x="0" y="725426"/>
                        <a:pt x="0" y="683484"/>
                      </a:cubicBezTo>
                      <a:lnTo>
                        <a:pt x="0" y="75943"/>
                      </a:lnTo>
                      <a:close/>
                    </a:path>
                  </a:pathLst>
                </a:custGeom>
                <a:solidFill>
                  <a:srgbClr val="41536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1773" tIns="71773" rIns="71773" bIns="71773" numCol="1" spcCol="1270" anchor="ctr" anchorCtr="0">
                  <a:noAutofit/>
                </a:bodyPr>
                <a:lstStyle/>
                <a:p>
                  <a:pPr marL="0" lvl="0" indent="0" algn="ctr" defTabSz="577850">
                    <a:lnSpc>
                      <a:spcPct val="90000"/>
                    </a:lnSpc>
                    <a:spcBef>
                      <a:spcPct val="0"/>
                    </a:spcBef>
                    <a:spcAft>
                      <a:spcPct val="35000"/>
                    </a:spcAft>
                    <a:buNone/>
                  </a:pPr>
                  <a:r>
                    <a:rPr lang="en-US" sz="1900" kern="1200" dirty="0"/>
                    <a:t>Thermal Noise Removal (Sentinel-1)</a:t>
                  </a:r>
                  <a:endParaRPr lang="el-GR" sz="1900" kern="1200" dirty="0"/>
                </a:p>
              </p:txBody>
            </p:sp>
          </p:grpSp>
          <p:sp>
            <p:nvSpPr>
              <p:cNvPr id="114" name="Ελεύθερη σχεδίαση: Σχήμα 113">
                <a:extLst>
                  <a:ext uri="{FF2B5EF4-FFF2-40B4-BE49-F238E27FC236}">
                    <a16:creationId xmlns:a16="http://schemas.microsoft.com/office/drawing/2014/main" id="{AFB097BB-5AFC-495F-878A-CFC127EC23F2}"/>
                  </a:ext>
                </a:extLst>
              </p:cNvPr>
              <p:cNvSpPr/>
              <p:nvPr/>
            </p:nvSpPr>
            <p:spPr>
              <a:xfrm>
                <a:off x="36583903" y="12390629"/>
                <a:ext cx="5628967" cy="759427"/>
              </a:xfrm>
              <a:custGeom>
                <a:avLst/>
                <a:gdLst>
                  <a:gd name="connsiteX0" fmla="*/ 0 w 1732443"/>
                  <a:gd name="connsiteY0" fmla="*/ 75943 h 759427"/>
                  <a:gd name="connsiteX1" fmla="*/ 75943 w 1732443"/>
                  <a:gd name="connsiteY1" fmla="*/ 0 h 759427"/>
                  <a:gd name="connsiteX2" fmla="*/ 1656500 w 1732443"/>
                  <a:gd name="connsiteY2" fmla="*/ 0 h 759427"/>
                  <a:gd name="connsiteX3" fmla="*/ 1732443 w 1732443"/>
                  <a:gd name="connsiteY3" fmla="*/ 75943 h 759427"/>
                  <a:gd name="connsiteX4" fmla="*/ 1732443 w 1732443"/>
                  <a:gd name="connsiteY4" fmla="*/ 683484 h 759427"/>
                  <a:gd name="connsiteX5" fmla="*/ 1656500 w 1732443"/>
                  <a:gd name="connsiteY5" fmla="*/ 759427 h 759427"/>
                  <a:gd name="connsiteX6" fmla="*/ 75943 w 1732443"/>
                  <a:gd name="connsiteY6" fmla="*/ 759427 h 759427"/>
                  <a:gd name="connsiteX7" fmla="*/ 0 w 1732443"/>
                  <a:gd name="connsiteY7" fmla="*/ 683484 h 759427"/>
                  <a:gd name="connsiteX8" fmla="*/ 0 w 1732443"/>
                  <a:gd name="connsiteY8" fmla="*/ 75943 h 759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2443" h="759427">
                    <a:moveTo>
                      <a:pt x="0" y="75943"/>
                    </a:moveTo>
                    <a:cubicBezTo>
                      <a:pt x="0" y="34001"/>
                      <a:pt x="34001" y="0"/>
                      <a:pt x="75943" y="0"/>
                    </a:cubicBezTo>
                    <a:lnTo>
                      <a:pt x="1656500" y="0"/>
                    </a:lnTo>
                    <a:cubicBezTo>
                      <a:pt x="1698442" y="0"/>
                      <a:pt x="1732443" y="34001"/>
                      <a:pt x="1732443" y="75943"/>
                    </a:cubicBezTo>
                    <a:lnTo>
                      <a:pt x="1732443" y="683484"/>
                    </a:lnTo>
                    <a:cubicBezTo>
                      <a:pt x="1732443" y="725426"/>
                      <a:pt x="1698442" y="759427"/>
                      <a:pt x="1656500" y="759427"/>
                    </a:cubicBezTo>
                    <a:lnTo>
                      <a:pt x="75943" y="759427"/>
                    </a:lnTo>
                    <a:cubicBezTo>
                      <a:pt x="34001" y="759427"/>
                      <a:pt x="0" y="725426"/>
                      <a:pt x="0" y="683484"/>
                    </a:cubicBezTo>
                    <a:lnTo>
                      <a:pt x="0" y="75943"/>
                    </a:lnTo>
                    <a:close/>
                  </a:path>
                </a:pathLst>
              </a:custGeom>
              <a:solidFill>
                <a:srgbClr val="41536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1773" tIns="71773" rIns="71773" bIns="71773" numCol="1" spcCol="1270" anchor="ctr" anchorCtr="0">
                <a:noAutofit/>
              </a:bodyPr>
              <a:lstStyle/>
              <a:p>
                <a:pPr marL="0" lvl="0" indent="0" algn="ctr" defTabSz="577850">
                  <a:lnSpc>
                    <a:spcPct val="90000"/>
                  </a:lnSpc>
                  <a:spcBef>
                    <a:spcPct val="0"/>
                  </a:spcBef>
                  <a:spcAft>
                    <a:spcPct val="35000"/>
                  </a:spcAft>
                  <a:buNone/>
                </a:pPr>
                <a:r>
                  <a:rPr lang="en-US" sz="2200" b="1" kern="1200" dirty="0"/>
                  <a:t>Calibration</a:t>
                </a:r>
                <a:endParaRPr lang="el-GR" sz="2200" b="1" kern="1200" dirty="0"/>
              </a:p>
            </p:txBody>
          </p:sp>
          <p:sp>
            <p:nvSpPr>
              <p:cNvPr id="116" name="Ελεύθερη σχεδίαση: Σχήμα 115">
                <a:extLst>
                  <a:ext uri="{FF2B5EF4-FFF2-40B4-BE49-F238E27FC236}">
                    <a16:creationId xmlns:a16="http://schemas.microsoft.com/office/drawing/2014/main" id="{9734B3BF-AC7C-407E-A2FA-8F1E04C14991}"/>
                  </a:ext>
                </a:extLst>
              </p:cNvPr>
              <p:cNvSpPr/>
              <p:nvPr/>
            </p:nvSpPr>
            <p:spPr>
              <a:xfrm>
                <a:off x="36573015" y="13618903"/>
                <a:ext cx="5628967" cy="759427"/>
              </a:xfrm>
              <a:custGeom>
                <a:avLst/>
                <a:gdLst>
                  <a:gd name="connsiteX0" fmla="*/ 0 w 1732443"/>
                  <a:gd name="connsiteY0" fmla="*/ 75943 h 759427"/>
                  <a:gd name="connsiteX1" fmla="*/ 75943 w 1732443"/>
                  <a:gd name="connsiteY1" fmla="*/ 0 h 759427"/>
                  <a:gd name="connsiteX2" fmla="*/ 1656500 w 1732443"/>
                  <a:gd name="connsiteY2" fmla="*/ 0 h 759427"/>
                  <a:gd name="connsiteX3" fmla="*/ 1732443 w 1732443"/>
                  <a:gd name="connsiteY3" fmla="*/ 75943 h 759427"/>
                  <a:gd name="connsiteX4" fmla="*/ 1732443 w 1732443"/>
                  <a:gd name="connsiteY4" fmla="*/ 683484 h 759427"/>
                  <a:gd name="connsiteX5" fmla="*/ 1656500 w 1732443"/>
                  <a:gd name="connsiteY5" fmla="*/ 759427 h 759427"/>
                  <a:gd name="connsiteX6" fmla="*/ 75943 w 1732443"/>
                  <a:gd name="connsiteY6" fmla="*/ 759427 h 759427"/>
                  <a:gd name="connsiteX7" fmla="*/ 0 w 1732443"/>
                  <a:gd name="connsiteY7" fmla="*/ 683484 h 759427"/>
                  <a:gd name="connsiteX8" fmla="*/ 0 w 1732443"/>
                  <a:gd name="connsiteY8" fmla="*/ 75943 h 759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2443" h="759427">
                    <a:moveTo>
                      <a:pt x="0" y="75943"/>
                    </a:moveTo>
                    <a:cubicBezTo>
                      <a:pt x="0" y="34001"/>
                      <a:pt x="34001" y="0"/>
                      <a:pt x="75943" y="0"/>
                    </a:cubicBezTo>
                    <a:lnTo>
                      <a:pt x="1656500" y="0"/>
                    </a:lnTo>
                    <a:cubicBezTo>
                      <a:pt x="1698442" y="0"/>
                      <a:pt x="1732443" y="34001"/>
                      <a:pt x="1732443" y="75943"/>
                    </a:cubicBezTo>
                    <a:lnTo>
                      <a:pt x="1732443" y="683484"/>
                    </a:lnTo>
                    <a:cubicBezTo>
                      <a:pt x="1732443" y="725426"/>
                      <a:pt x="1698442" y="759427"/>
                      <a:pt x="1656500" y="759427"/>
                    </a:cubicBezTo>
                    <a:lnTo>
                      <a:pt x="75943" y="759427"/>
                    </a:lnTo>
                    <a:cubicBezTo>
                      <a:pt x="34001" y="759427"/>
                      <a:pt x="0" y="725426"/>
                      <a:pt x="0" y="683484"/>
                    </a:cubicBezTo>
                    <a:lnTo>
                      <a:pt x="0" y="75943"/>
                    </a:lnTo>
                    <a:close/>
                  </a:path>
                </a:pathLst>
              </a:custGeom>
              <a:solidFill>
                <a:srgbClr val="41536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1773" tIns="71773" rIns="71773" bIns="71773" numCol="1" spcCol="1270" anchor="ctr" anchorCtr="0">
                <a:noAutofit/>
              </a:bodyPr>
              <a:lstStyle/>
              <a:p>
                <a:pPr marL="0" lvl="0" indent="0" algn="ctr" defTabSz="577850">
                  <a:lnSpc>
                    <a:spcPct val="90000"/>
                  </a:lnSpc>
                  <a:spcBef>
                    <a:spcPct val="0"/>
                  </a:spcBef>
                  <a:spcAft>
                    <a:spcPct val="35000"/>
                  </a:spcAft>
                  <a:buNone/>
                </a:pPr>
                <a:r>
                  <a:rPr lang="en-US" sz="2200" b="1" kern="1200" dirty="0"/>
                  <a:t>Speckle filter</a:t>
                </a:r>
                <a:endParaRPr lang="el-GR" sz="2200" b="1" kern="1200" dirty="0"/>
              </a:p>
            </p:txBody>
          </p:sp>
          <p:sp>
            <p:nvSpPr>
              <p:cNvPr id="122" name="Ελεύθερη σχεδίαση: Σχήμα 121">
                <a:extLst>
                  <a:ext uri="{FF2B5EF4-FFF2-40B4-BE49-F238E27FC236}">
                    <a16:creationId xmlns:a16="http://schemas.microsoft.com/office/drawing/2014/main" id="{B0EE49E7-5B3D-41D9-B313-AC64864DEF28}"/>
                  </a:ext>
                </a:extLst>
              </p:cNvPr>
              <p:cNvSpPr/>
              <p:nvPr/>
            </p:nvSpPr>
            <p:spPr>
              <a:xfrm>
                <a:off x="36573014" y="14837269"/>
                <a:ext cx="5628967" cy="759427"/>
              </a:xfrm>
              <a:custGeom>
                <a:avLst/>
                <a:gdLst>
                  <a:gd name="connsiteX0" fmla="*/ 0 w 1732443"/>
                  <a:gd name="connsiteY0" fmla="*/ 75943 h 759427"/>
                  <a:gd name="connsiteX1" fmla="*/ 75943 w 1732443"/>
                  <a:gd name="connsiteY1" fmla="*/ 0 h 759427"/>
                  <a:gd name="connsiteX2" fmla="*/ 1656500 w 1732443"/>
                  <a:gd name="connsiteY2" fmla="*/ 0 h 759427"/>
                  <a:gd name="connsiteX3" fmla="*/ 1732443 w 1732443"/>
                  <a:gd name="connsiteY3" fmla="*/ 75943 h 759427"/>
                  <a:gd name="connsiteX4" fmla="*/ 1732443 w 1732443"/>
                  <a:gd name="connsiteY4" fmla="*/ 683484 h 759427"/>
                  <a:gd name="connsiteX5" fmla="*/ 1656500 w 1732443"/>
                  <a:gd name="connsiteY5" fmla="*/ 759427 h 759427"/>
                  <a:gd name="connsiteX6" fmla="*/ 75943 w 1732443"/>
                  <a:gd name="connsiteY6" fmla="*/ 759427 h 759427"/>
                  <a:gd name="connsiteX7" fmla="*/ 0 w 1732443"/>
                  <a:gd name="connsiteY7" fmla="*/ 683484 h 759427"/>
                  <a:gd name="connsiteX8" fmla="*/ 0 w 1732443"/>
                  <a:gd name="connsiteY8" fmla="*/ 75943 h 759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2443" h="759427">
                    <a:moveTo>
                      <a:pt x="0" y="75943"/>
                    </a:moveTo>
                    <a:cubicBezTo>
                      <a:pt x="0" y="34001"/>
                      <a:pt x="34001" y="0"/>
                      <a:pt x="75943" y="0"/>
                    </a:cubicBezTo>
                    <a:lnTo>
                      <a:pt x="1656500" y="0"/>
                    </a:lnTo>
                    <a:cubicBezTo>
                      <a:pt x="1698442" y="0"/>
                      <a:pt x="1732443" y="34001"/>
                      <a:pt x="1732443" y="75943"/>
                    </a:cubicBezTo>
                    <a:lnTo>
                      <a:pt x="1732443" y="683484"/>
                    </a:lnTo>
                    <a:cubicBezTo>
                      <a:pt x="1732443" y="725426"/>
                      <a:pt x="1698442" y="759427"/>
                      <a:pt x="1656500" y="759427"/>
                    </a:cubicBezTo>
                    <a:lnTo>
                      <a:pt x="75943" y="759427"/>
                    </a:lnTo>
                    <a:cubicBezTo>
                      <a:pt x="34001" y="759427"/>
                      <a:pt x="0" y="725426"/>
                      <a:pt x="0" y="683484"/>
                    </a:cubicBezTo>
                    <a:lnTo>
                      <a:pt x="0" y="75943"/>
                    </a:lnTo>
                    <a:close/>
                  </a:path>
                </a:pathLst>
              </a:custGeom>
              <a:solidFill>
                <a:srgbClr val="41536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1773" tIns="71773" rIns="71773" bIns="71773" numCol="1" spcCol="1270" anchor="ctr" anchorCtr="0">
                <a:noAutofit/>
              </a:bodyPr>
              <a:lstStyle/>
              <a:p>
                <a:pPr marL="0" lvl="0" indent="0" algn="ctr" defTabSz="577850">
                  <a:lnSpc>
                    <a:spcPct val="90000"/>
                  </a:lnSpc>
                  <a:spcBef>
                    <a:spcPct val="0"/>
                  </a:spcBef>
                  <a:spcAft>
                    <a:spcPct val="35000"/>
                  </a:spcAft>
                  <a:buNone/>
                </a:pPr>
                <a:r>
                  <a:rPr lang="en-US" sz="2200" b="1" kern="1200" dirty="0"/>
                  <a:t>Range Doppler Terrain Correction</a:t>
                </a:r>
                <a:endParaRPr lang="el-GR" sz="2200" b="1" kern="1200" dirty="0"/>
              </a:p>
            </p:txBody>
          </p:sp>
          <p:sp>
            <p:nvSpPr>
              <p:cNvPr id="124" name="Ελεύθερη σχεδίαση: Σχήμα 123">
                <a:extLst>
                  <a:ext uri="{FF2B5EF4-FFF2-40B4-BE49-F238E27FC236}">
                    <a16:creationId xmlns:a16="http://schemas.microsoft.com/office/drawing/2014/main" id="{A355B741-8ECF-40FB-B763-2D8C4ED33850}"/>
                  </a:ext>
                </a:extLst>
              </p:cNvPr>
              <p:cNvSpPr/>
              <p:nvPr/>
            </p:nvSpPr>
            <p:spPr>
              <a:xfrm>
                <a:off x="36573013" y="16069332"/>
                <a:ext cx="5628967" cy="759427"/>
              </a:xfrm>
              <a:custGeom>
                <a:avLst/>
                <a:gdLst>
                  <a:gd name="connsiteX0" fmla="*/ 0 w 1732443"/>
                  <a:gd name="connsiteY0" fmla="*/ 75943 h 759427"/>
                  <a:gd name="connsiteX1" fmla="*/ 75943 w 1732443"/>
                  <a:gd name="connsiteY1" fmla="*/ 0 h 759427"/>
                  <a:gd name="connsiteX2" fmla="*/ 1656500 w 1732443"/>
                  <a:gd name="connsiteY2" fmla="*/ 0 h 759427"/>
                  <a:gd name="connsiteX3" fmla="*/ 1732443 w 1732443"/>
                  <a:gd name="connsiteY3" fmla="*/ 75943 h 759427"/>
                  <a:gd name="connsiteX4" fmla="*/ 1732443 w 1732443"/>
                  <a:gd name="connsiteY4" fmla="*/ 683484 h 759427"/>
                  <a:gd name="connsiteX5" fmla="*/ 1656500 w 1732443"/>
                  <a:gd name="connsiteY5" fmla="*/ 759427 h 759427"/>
                  <a:gd name="connsiteX6" fmla="*/ 75943 w 1732443"/>
                  <a:gd name="connsiteY6" fmla="*/ 759427 h 759427"/>
                  <a:gd name="connsiteX7" fmla="*/ 0 w 1732443"/>
                  <a:gd name="connsiteY7" fmla="*/ 683484 h 759427"/>
                  <a:gd name="connsiteX8" fmla="*/ 0 w 1732443"/>
                  <a:gd name="connsiteY8" fmla="*/ 75943 h 759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2443" h="759427">
                    <a:moveTo>
                      <a:pt x="0" y="75943"/>
                    </a:moveTo>
                    <a:cubicBezTo>
                      <a:pt x="0" y="34001"/>
                      <a:pt x="34001" y="0"/>
                      <a:pt x="75943" y="0"/>
                    </a:cubicBezTo>
                    <a:lnTo>
                      <a:pt x="1656500" y="0"/>
                    </a:lnTo>
                    <a:cubicBezTo>
                      <a:pt x="1698442" y="0"/>
                      <a:pt x="1732443" y="34001"/>
                      <a:pt x="1732443" y="75943"/>
                    </a:cubicBezTo>
                    <a:lnTo>
                      <a:pt x="1732443" y="683484"/>
                    </a:lnTo>
                    <a:cubicBezTo>
                      <a:pt x="1732443" y="725426"/>
                      <a:pt x="1698442" y="759427"/>
                      <a:pt x="1656500" y="759427"/>
                    </a:cubicBezTo>
                    <a:lnTo>
                      <a:pt x="75943" y="759427"/>
                    </a:lnTo>
                    <a:cubicBezTo>
                      <a:pt x="34001" y="759427"/>
                      <a:pt x="0" y="725426"/>
                      <a:pt x="0" y="683484"/>
                    </a:cubicBezTo>
                    <a:lnTo>
                      <a:pt x="0" y="75943"/>
                    </a:lnTo>
                    <a:close/>
                  </a:path>
                </a:pathLst>
              </a:custGeom>
              <a:solidFill>
                <a:srgbClr val="41536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1773" tIns="71773" rIns="71773" bIns="71773" numCol="1" spcCol="1270" anchor="ctr" anchorCtr="0">
                <a:noAutofit/>
              </a:bodyPr>
              <a:lstStyle/>
              <a:p>
                <a:pPr marL="0" lvl="0" indent="0" algn="ctr" defTabSz="577850">
                  <a:lnSpc>
                    <a:spcPct val="90000"/>
                  </a:lnSpc>
                  <a:spcBef>
                    <a:spcPct val="0"/>
                  </a:spcBef>
                  <a:spcAft>
                    <a:spcPct val="35000"/>
                  </a:spcAft>
                  <a:buNone/>
                </a:pPr>
                <a:r>
                  <a:rPr lang="en-US" sz="2200" b="1" kern="1200" dirty="0"/>
                  <a:t>Import Vector</a:t>
                </a:r>
              </a:p>
            </p:txBody>
          </p:sp>
          <p:sp>
            <p:nvSpPr>
              <p:cNvPr id="127" name="Ελεύθερη σχεδίαση: Σχήμα 126">
                <a:extLst>
                  <a:ext uri="{FF2B5EF4-FFF2-40B4-BE49-F238E27FC236}">
                    <a16:creationId xmlns:a16="http://schemas.microsoft.com/office/drawing/2014/main" id="{E5CDD4CB-8FF8-44F7-ACE4-7FCE12ED13A8}"/>
                  </a:ext>
                </a:extLst>
              </p:cNvPr>
              <p:cNvSpPr/>
              <p:nvPr/>
            </p:nvSpPr>
            <p:spPr>
              <a:xfrm>
                <a:off x="36573012" y="17314409"/>
                <a:ext cx="5628967" cy="759427"/>
              </a:xfrm>
              <a:custGeom>
                <a:avLst/>
                <a:gdLst>
                  <a:gd name="connsiteX0" fmla="*/ 0 w 1732443"/>
                  <a:gd name="connsiteY0" fmla="*/ 75943 h 759427"/>
                  <a:gd name="connsiteX1" fmla="*/ 75943 w 1732443"/>
                  <a:gd name="connsiteY1" fmla="*/ 0 h 759427"/>
                  <a:gd name="connsiteX2" fmla="*/ 1656500 w 1732443"/>
                  <a:gd name="connsiteY2" fmla="*/ 0 h 759427"/>
                  <a:gd name="connsiteX3" fmla="*/ 1732443 w 1732443"/>
                  <a:gd name="connsiteY3" fmla="*/ 75943 h 759427"/>
                  <a:gd name="connsiteX4" fmla="*/ 1732443 w 1732443"/>
                  <a:gd name="connsiteY4" fmla="*/ 683484 h 759427"/>
                  <a:gd name="connsiteX5" fmla="*/ 1656500 w 1732443"/>
                  <a:gd name="connsiteY5" fmla="*/ 759427 h 759427"/>
                  <a:gd name="connsiteX6" fmla="*/ 75943 w 1732443"/>
                  <a:gd name="connsiteY6" fmla="*/ 759427 h 759427"/>
                  <a:gd name="connsiteX7" fmla="*/ 0 w 1732443"/>
                  <a:gd name="connsiteY7" fmla="*/ 683484 h 759427"/>
                  <a:gd name="connsiteX8" fmla="*/ 0 w 1732443"/>
                  <a:gd name="connsiteY8" fmla="*/ 75943 h 759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2443" h="759427">
                    <a:moveTo>
                      <a:pt x="0" y="75943"/>
                    </a:moveTo>
                    <a:cubicBezTo>
                      <a:pt x="0" y="34001"/>
                      <a:pt x="34001" y="0"/>
                      <a:pt x="75943" y="0"/>
                    </a:cubicBezTo>
                    <a:lnTo>
                      <a:pt x="1656500" y="0"/>
                    </a:lnTo>
                    <a:cubicBezTo>
                      <a:pt x="1698442" y="0"/>
                      <a:pt x="1732443" y="34001"/>
                      <a:pt x="1732443" y="75943"/>
                    </a:cubicBezTo>
                    <a:lnTo>
                      <a:pt x="1732443" y="683484"/>
                    </a:lnTo>
                    <a:cubicBezTo>
                      <a:pt x="1732443" y="725426"/>
                      <a:pt x="1698442" y="759427"/>
                      <a:pt x="1656500" y="759427"/>
                    </a:cubicBezTo>
                    <a:lnTo>
                      <a:pt x="75943" y="759427"/>
                    </a:lnTo>
                    <a:cubicBezTo>
                      <a:pt x="34001" y="759427"/>
                      <a:pt x="0" y="725426"/>
                      <a:pt x="0" y="683484"/>
                    </a:cubicBezTo>
                    <a:lnTo>
                      <a:pt x="0" y="75943"/>
                    </a:lnTo>
                    <a:close/>
                  </a:path>
                </a:pathLst>
              </a:custGeom>
              <a:solidFill>
                <a:srgbClr val="41536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1773" tIns="71773" rIns="71773" bIns="71773" numCol="1" spcCol="1270" anchor="ctr" anchorCtr="0">
                <a:noAutofit/>
              </a:bodyPr>
              <a:lstStyle/>
              <a:p>
                <a:pPr marL="0" lvl="0" indent="0" algn="ctr" defTabSz="577850">
                  <a:lnSpc>
                    <a:spcPct val="90000"/>
                  </a:lnSpc>
                  <a:spcBef>
                    <a:spcPct val="0"/>
                  </a:spcBef>
                  <a:spcAft>
                    <a:spcPct val="35000"/>
                  </a:spcAft>
                  <a:buNone/>
                </a:pPr>
                <a:r>
                  <a:rPr lang="en-US" sz="2200" b="1" kern="1200" dirty="0"/>
                  <a:t>Land-Sea Mask</a:t>
                </a:r>
                <a:endParaRPr lang="el-GR" sz="2200" b="1" kern="1200" dirty="0"/>
              </a:p>
            </p:txBody>
          </p:sp>
          <p:sp>
            <p:nvSpPr>
              <p:cNvPr id="156" name="Ελεύθερη σχεδίαση: Σχήμα 155">
                <a:extLst>
                  <a:ext uri="{FF2B5EF4-FFF2-40B4-BE49-F238E27FC236}">
                    <a16:creationId xmlns:a16="http://schemas.microsoft.com/office/drawing/2014/main" id="{2BC48805-F078-4449-8786-8FE3E1093B6C}"/>
                  </a:ext>
                </a:extLst>
              </p:cNvPr>
              <p:cNvSpPr/>
              <p:nvPr/>
            </p:nvSpPr>
            <p:spPr>
              <a:xfrm>
                <a:off x="40509327" y="10531296"/>
                <a:ext cx="769829" cy="476229"/>
              </a:xfrm>
              <a:custGeom>
                <a:avLst/>
                <a:gdLst>
                  <a:gd name="connsiteX0" fmla="*/ 0 w 284785"/>
                  <a:gd name="connsiteY0" fmla="*/ 68348 h 341742"/>
                  <a:gd name="connsiteX1" fmla="*/ 142393 w 284785"/>
                  <a:gd name="connsiteY1" fmla="*/ 68348 h 341742"/>
                  <a:gd name="connsiteX2" fmla="*/ 142393 w 284785"/>
                  <a:gd name="connsiteY2" fmla="*/ 0 h 341742"/>
                  <a:gd name="connsiteX3" fmla="*/ 284785 w 284785"/>
                  <a:gd name="connsiteY3" fmla="*/ 170871 h 341742"/>
                  <a:gd name="connsiteX4" fmla="*/ 142393 w 284785"/>
                  <a:gd name="connsiteY4" fmla="*/ 341742 h 341742"/>
                  <a:gd name="connsiteX5" fmla="*/ 142393 w 284785"/>
                  <a:gd name="connsiteY5" fmla="*/ 273394 h 341742"/>
                  <a:gd name="connsiteX6" fmla="*/ 0 w 284785"/>
                  <a:gd name="connsiteY6" fmla="*/ 273394 h 341742"/>
                  <a:gd name="connsiteX7" fmla="*/ 0 w 284785"/>
                  <a:gd name="connsiteY7" fmla="*/ 68348 h 341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4785" h="341742">
                    <a:moveTo>
                      <a:pt x="227828" y="1"/>
                    </a:moveTo>
                    <a:lnTo>
                      <a:pt x="227828" y="170872"/>
                    </a:lnTo>
                    <a:lnTo>
                      <a:pt x="284785" y="170872"/>
                    </a:lnTo>
                    <a:lnTo>
                      <a:pt x="142393" y="341741"/>
                    </a:lnTo>
                    <a:lnTo>
                      <a:pt x="0" y="170872"/>
                    </a:lnTo>
                    <a:lnTo>
                      <a:pt x="56957" y="170872"/>
                    </a:lnTo>
                    <a:lnTo>
                      <a:pt x="56957" y="1"/>
                    </a:lnTo>
                    <a:lnTo>
                      <a:pt x="227828" y="1"/>
                    </a:lnTo>
                    <a:close/>
                  </a:path>
                </a:pathLst>
              </a:custGeom>
              <a:ln>
                <a:solidFill>
                  <a:srgbClr val="41536C"/>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68349" tIns="1" rIns="68348" bIns="85435" numCol="1" spcCol="1270" anchor="ctr" anchorCtr="0">
                <a:noAutofit/>
              </a:bodyPr>
              <a:lstStyle/>
              <a:p>
                <a:pPr marL="0" lvl="0" indent="0" algn="ctr" defTabSz="488950">
                  <a:lnSpc>
                    <a:spcPct val="90000"/>
                  </a:lnSpc>
                  <a:spcBef>
                    <a:spcPct val="0"/>
                  </a:spcBef>
                  <a:spcAft>
                    <a:spcPct val="35000"/>
                  </a:spcAft>
                  <a:buNone/>
                </a:pPr>
                <a:endParaRPr lang="el-GR" sz="1100" kern="1200" dirty="0"/>
              </a:p>
            </p:txBody>
          </p:sp>
          <p:sp>
            <p:nvSpPr>
              <p:cNvPr id="158" name="Ελεύθερη σχεδίαση: Σχήμα 157">
                <a:extLst>
                  <a:ext uri="{FF2B5EF4-FFF2-40B4-BE49-F238E27FC236}">
                    <a16:creationId xmlns:a16="http://schemas.microsoft.com/office/drawing/2014/main" id="{5C1CCE3E-58A6-426A-8FA6-5E876B26D635}"/>
                  </a:ext>
                </a:extLst>
              </p:cNvPr>
              <p:cNvSpPr/>
              <p:nvPr/>
            </p:nvSpPr>
            <p:spPr>
              <a:xfrm>
                <a:off x="39004634" y="11918823"/>
                <a:ext cx="769829" cy="476228"/>
              </a:xfrm>
              <a:custGeom>
                <a:avLst/>
                <a:gdLst>
                  <a:gd name="connsiteX0" fmla="*/ 0 w 284785"/>
                  <a:gd name="connsiteY0" fmla="*/ 68348 h 341742"/>
                  <a:gd name="connsiteX1" fmla="*/ 142393 w 284785"/>
                  <a:gd name="connsiteY1" fmla="*/ 68348 h 341742"/>
                  <a:gd name="connsiteX2" fmla="*/ 142393 w 284785"/>
                  <a:gd name="connsiteY2" fmla="*/ 0 h 341742"/>
                  <a:gd name="connsiteX3" fmla="*/ 284785 w 284785"/>
                  <a:gd name="connsiteY3" fmla="*/ 170871 h 341742"/>
                  <a:gd name="connsiteX4" fmla="*/ 142393 w 284785"/>
                  <a:gd name="connsiteY4" fmla="*/ 341742 h 341742"/>
                  <a:gd name="connsiteX5" fmla="*/ 142393 w 284785"/>
                  <a:gd name="connsiteY5" fmla="*/ 273394 h 341742"/>
                  <a:gd name="connsiteX6" fmla="*/ 0 w 284785"/>
                  <a:gd name="connsiteY6" fmla="*/ 273394 h 341742"/>
                  <a:gd name="connsiteX7" fmla="*/ 0 w 284785"/>
                  <a:gd name="connsiteY7" fmla="*/ 68348 h 341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4785" h="341742">
                    <a:moveTo>
                      <a:pt x="227828" y="1"/>
                    </a:moveTo>
                    <a:lnTo>
                      <a:pt x="227828" y="170872"/>
                    </a:lnTo>
                    <a:lnTo>
                      <a:pt x="284785" y="170872"/>
                    </a:lnTo>
                    <a:lnTo>
                      <a:pt x="142393" y="341741"/>
                    </a:lnTo>
                    <a:lnTo>
                      <a:pt x="0" y="170872"/>
                    </a:lnTo>
                    <a:lnTo>
                      <a:pt x="56957" y="170872"/>
                    </a:lnTo>
                    <a:lnTo>
                      <a:pt x="56957" y="1"/>
                    </a:lnTo>
                    <a:lnTo>
                      <a:pt x="227828" y="1"/>
                    </a:lnTo>
                    <a:close/>
                  </a:path>
                </a:pathLst>
              </a:custGeom>
              <a:ln>
                <a:solidFill>
                  <a:srgbClr val="41536C"/>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68349" tIns="1" rIns="68348" bIns="85435" numCol="1" spcCol="1270" anchor="ctr" anchorCtr="0">
                <a:noAutofit/>
              </a:bodyPr>
              <a:lstStyle/>
              <a:p>
                <a:pPr marL="0" lvl="0" indent="0" algn="ctr" defTabSz="488950">
                  <a:lnSpc>
                    <a:spcPct val="90000"/>
                  </a:lnSpc>
                  <a:spcBef>
                    <a:spcPct val="0"/>
                  </a:spcBef>
                  <a:spcAft>
                    <a:spcPct val="35000"/>
                  </a:spcAft>
                  <a:buNone/>
                </a:pPr>
                <a:endParaRPr lang="el-GR" sz="1100" kern="1200" dirty="0"/>
              </a:p>
            </p:txBody>
          </p:sp>
          <p:sp>
            <p:nvSpPr>
              <p:cNvPr id="159" name="Ελεύθερη σχεδίαση: Σχήμα 158">
                <a:extLst>
                  <a:ext uri="{FF2B5EF4-FFF2-40B4-BE49-F238E27FC236}">
                    <a16:creationId xmlns:a16="http://schemas.microsoft.com/office/drawing/2014/main" id="{91BC2086-02FF-4C2B-95E7-EA2173B56D4F}"/>
                  </a:ext>
                </a:extLst>
              </p:cNvPr>
              <p:cNvSpPr/>
              <p:nvPr/>
            </p:nvSpPr>
            <p:spPr>
              <a:xfrm>
                <a:off x="39013470" y="13148831"/>
                <a:ext cx="769829" cy="476228"/>
              </a:xfrm>
              <a:custGeom>
                <a:avLst/>
                <a:gdLst>
                  <a:gd name="connsiteX0" fmla="*/ 0 w 284785"/>
                  <a:gd name="connsiteY0" fmla="*/ 68348 h 341742"/>
                  <a:gd name="connsiteX1" fmla="*/ 142393 w 284785"/>
                  <a:gd name="connsiteY1" fmla="*/ 68348 h 341742"/>
                  <a:gd name="connsiteX2" fmla="*/ 142393 w 284785"/>
                  <a:gd name="connsiteY2" fmla="*/ 0 h 341742"/>
                  <a:gd name="connsiteX3" fmla="*/ 284785 w 284785"/>
                  <a:gd name="connsiteY3" fmla="*/ 170871 h 341742"/>
                  <a:gd name="connsiteX4" fmla="*/ 142393 w 284785"/>
                  <a:gd name="connsiteY4" fmla="*/ 341742 h 341742"/>
                  <a:gd name="connsiteX5" fmla="*/ 142393 w 284785"/>
                  <a:gd name="connsiteY5" fmla="*/ 273394 h 341742"/>
                  <a:gd name="connsiteX6" fmla="*/ 0 w 284785"/>
                  <a:gd name="connsiteY6" fmla="*/ 273394 h 341742"/>
                  <a:gd name="connsiteX7" fmla="*/ 0 w 284785"/>
                  <a:gd name="connsiteY7" fmla="*/ 68348 h 341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4785" h="341742">
                    <a:moveTo>
                      <a:pt x="227828" y="1"/>
                    </a:moveTo>
                    <a:lnTo>
                      <a:pt x="227828" y="170872"/>
                    </a:lnTo>
                    <a:lnTo>
                      <a:pt x="284785" y="170872"/>
                    </a:lnTo>
                    <a:lnTo>
                      <a:pt x="142393" y="341741"/>
                    </a:lnTo>
                    <a:lnTo>
                      <a:pt x="0" y="170872"/>
                    </a:lnTo>
                    <a:lnTo>
                      <a:pt x="56957" y="170872"/>
                    </a:lnTo>
                    <a:lnTo>
                      <a:pt x="56957" y="1"/>
                    </a:lnTo>
                    <a:lnTo>
                      <a:pt x="227828" y="1"/>
                    </a:lnTo>
                    <a:close/>
                  </a:path>
                </a:pathLst>
              </a:custGeom>
              <a:ln>
                <a:solidFill>
                  <a:srgbClr val="41536C"/>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68349" tIns="1" rIns="68348" bIns="85435" numCol="1" spcCol="1270" anchor="ctr" anchorCtr="0">
                <a:noAutofit/>
              </a:bodyPr>
              <a:lstStyle/>
              <a:p>
                <a:pPr marL="0" lvl="0" indent="0" algn="ctr" defTabSz="488950">
                  <a:lnSpc>
                    <a:spcPct val="90000"/>
                  </a:lnSpc>
                  <a:spcBef>
                    <a:spcPct val="0"/>
                  </a:spcBef>
                  <a:spcAft>
                    <a:spcPct val="35000"/>
                  </a:spcAft>
                  <a:buNone/>
                </a:pPr>
                <a:endParaRPr lang="el-GR" sz="1100" kern="1200" dirty="0"/>
              </a:p>
            </p:txBody>
          </p:sp>
          <p:sp>
            <p:nvSpPr>
              <p:cNvPr id="160" name="Ελεύθερη σχεδίαση: Σχήμα 159">
                <a:extLst>
                  <a:ext uri="{FF2B5EF4-FFF2-40B4-BE49-F238E27FC236}">
                    <a16:creationId xmlns:a16="http://schemas.microsoft.com/office/drawing/2014/main" id="{41D8F963-718B-474A-8630-B7DB33857FFB}"/>
                  </a:ext>
                </a:extLst>
              </p:cNvPr>
              <p:cNvSpPr/>
              <p:nvPr/>
            </p:nvSpPr>
            <p:spPr>
              <a:xfrm>
                <a:off x="39004634" y="14366508"/>
                <a:ext cx="769829" cy="476228"/>
              </a:xfrm>
              <a:custGeom>
                <a:avLst/>
                <a:gdLst>
                  <a:gd name="connsiteX0" fmla="*/ 0 w 284785"/>
                  <a:gd name="connsiteY0" fmla="*/ 68348 h 341742"/>
                  <a:gd name="connsiteX1" fmla="*/ 142393 w 284785"/>
                  <a:gd name="connsiteY1" fmla="*/ 68348 h 341742"/>
                  <a:gd name="connsiteX2" fmla="*/ 142393 w 284785"/>
                  <a:gd name="connsiteY2" fmla="*/ 0 h 341742"/>
                  <a:gd name="connsiteX3" fmla="*/ 284785 w 284785"/>
                  <a:gd name="connsiteY3" fmla="*/ 170871 h 341742"/>
                  <a:gd name="connsiteX4" fmla="*/ 142393 w 284785"/>
                  <a:gd name="connsiteY4" fmla="*/ 341742 h 341742"/>
                  <a:gd name="connsiteX5" fmla="*/ 142393 w 284785"/>
                  <a:gd name="connsiteY5" fmla="*/ 273394 h 341742"/>
                  <a:gd name="connsiteX6" fmla="*/ 0 w 284785"/>
                  <a:gd name="connsiteY6" fmla="*/ 273394 h 341742"/>
                  <a:gd name="connsiteX7" fmla="*/ 0 w 284785"/>
                  <a:gd name="connsiteY7" fmla="*/ 68348 h 341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4785" h="341742">
                    <a:moveTo>
                      <a:pt x="227828" y="1"/>
                    </a:moveTo>
                    <a:lnTo>
                      <a:pt x="227828" y="170872"/>
                    </a:lnTo>
                    <a:lnTo>
                      <a:pt x="284785" y="170872"/>
                    </a:lnTo>
                    <a:lnTo>
                      <a:pt x="142393" y="341741"/>
                    </a:lnTo>
                    <a:lnTo>
                      <a:pt x="0" y="170872"/>
                    </a:lnTo>
                    <a:lnTo>
                      <a:pt x="56957" y="170872"/>
                    </a:lnTo>
                    <a:lnTo>
                      <a:pt x="56957" y="1"/>
                    </a:lnTo>
                    <a:lnTo>
                      <a:pt x="227828" y="1"/>
                    </a:lnTo>
                    <a:close/>
                  </a:path>
                </a:pathLst>
              </a:custGeom>
              <a:ln>
                <a:solidFill>
                  <a:srgbClr val="41536C"/>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68349" tIns="1" rIns="68348" bIns="85435" numCol="1" spcCol="1270" anchor="ctr" anchorCtr="0">
                <a:noAutofit/>
              </a:bodyPr>
              <a:lstStyle/>
              <a:p>
                <a:pPr marL="0" lvl="0" indent="0" algn="ctr" defTabSz="488950">
                  <a:lnSpc>
                    <a:spcPct val="90000"/>
                  </a:lnSpc>
                  <a:spcBef>
                    <a:spcPct val="0"/>
                  </a:spcBef>
                  <a:spcAft>
                    <a:spcPct val="35000"/>
                  </a:spcAft>
                  <a:buNone/>
                </a:pPr>
                <a:endParaRPr lang="el-GR" sz="1100" kern="1200" dirty="0"/>
              </a:p>
            </p:txBody>
          </p:sp>
          <p:sp>
            <p:nvSpPr>
              <p:cNvPr id="161" name="Ελεύθερη σχεδίαση: Σχήμα 160">
                <a:extLst>
                  <a:ext uri="{FF2B5EF4-FFF2-40B4-BE49-F238E27FC236}">
                    <a16:creationId xmlns:a16="http://schemas.microsoft.com/office/drawing/2014/main" id="{B8812030-8D21-4F14-87B7-6F70BAFA7EBB}"/>
                  </a:ext>
                </a:extLst>
              </p:cNvPr>
              <p:cNvSpPr/>
              <p:nvPr/>
            </p:nvSpPr>
            <p:spPr>
              <a:xfrm>
                <a:off x="39008262" y="15594900"/>
                <a:ext cx="769829" cy="476228"/>
              </a:xfrm>
              <a:custGeom>
                <a:avLst/>
                <a:gdLst>
                  <a:gd name="connsiteX0" fmla="*/ 0 w 284785"/>
                  <a:gd name="connsiteY0" fmla="*/ 68348 h 341742"/>
                  <a:gd name="connsiteX1" fmla="*/ 142393 w 284785"/>
                  <a:gd name="connsiteY1" fmla="*/ 68348 h 341742"/>
                  <a:gd name="connsiteX2" fmla="*/ 142393 w 284785"/>
                  <a:gd name="connsiteY2" fmla="*/ 0 h 341742"/>
                  <a:gd name="connsiteX3" fmla="*/ 284785 w 284785"/>
                  <a:gd name="connsiteY3" fmla="*/ 170871 h 341742"/>
                  <a:gd name="connsiteX4" fmla="*/ 142393 w 284785"/>
                  <a:gd name="connsiteY4" fmla="*/ 341742 h 341742"/>
                  <a:gd name="connsiteX5" fmla="*/ 142393 w 284785"/>
                  <a:gd name="connsiteY5" fmla="*/ 273394 h 341742"/>
                  <a:gd name="connsiteX6" fmla="*/ 0 w 284785"/>
                  <a:gd name="connsiteY6" fmla="*/ 273394 h 341742"/>
                  <a:gd name="connsiteX7" fmla="*/ 0 w 284785"/>
                  <a:gd name="connsiteY7" fmla="*/ 68348 h 341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4785" h="341742">
                    <a:moveTo>
                      <a:pt x="227828" y="1"/>
                    </a:moveTo>
                    <a:lnTo>
                      <a:pt x="227828" y="170872"/>
                    </a:lnTo>
                    <a:lnTo>
                      <a:pt x="284785" y="170872"/>
                    </a:lnTo>
                    <a:lnTo>
                      <a:pt x="142393" y="341741"/>
                    </a:lnTo>
                    <a:lnTo>
                      <a:pt x="0" y="170872"/>
                    </a:lnTo>
                    <a:lnTo>
                      <a:pt x="56957" y="170872"/>
                    </a:lnTo>
                    <a:lnTo>
                      <a:pt x="56957" y="1"/>
                    </a:lnTo>
                    <a:lnTo>
                      <a:pt x="227828" y="1"/>
                    </a:lnTo>
                    <a:close/>
                  </a:path>
                </a:pathLst>
              </a:custGeom>
              <a:ln>
                <a:solidFill>
                  <a:srgbClr val="41536C"/>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68349" tIns="1" rIns="68348" bIns="85435" numCol="1" spcCol="1270" anchor="ctr" anchorCtr="0">
                <a:noAutofit/>
              </a:bodyPr>
              <a:lstStyle/>
              <a:p>
                <a:pPr marL="0" lvl="0" indent="0" algn="ctr" defTabSz="488950">
                  <a:lnSpc>
                    <a:spcPct val="90000"/>
                  </a:lnSpc>
                  <a:spcBef>
                    <a:spcPct val="0"/>
                  </a:spcBef>
                  <a:spcAft>
                    <a:spcPct val="35000"/>
                  </a:spcAft>
                  <a:buNone/>
                </a:pPr>
                <a:endParaRPr lang="el-GR" sz="1100" kern="1200" dirty="0"/>
              </a:p>
            </p:txBody>
          </p:sp>
          <p:sp>
            <p:nvSpPr>
              <p:cNvPr id="162" name="Ελεύθερη σχεδίαση: Σχήμα 161">
                <a:extLst>
                  <a:ext uri="{FF2B5EF4-FFF2-40B4-BE49-F238E27FC236}">
                    <a16:creationId xmlns:a16="http://schemas.microsoft.com/office/drawing/2014/main" id="{6D21A646-711B-4F5D-BDC9-E853EF4D5AED}"/>
                  </a:ext>
                </a:extLst>
              </p:cNvPr>
              <p:cNvSpPr/>
              <p:nvPr/>
            </p:nvSpPr>
            <p:spPr>
              <a:xfrm>
                <a:off x="39016850" y="16838233"/>
                <a:ext cx="769829" cy="476228"/>
              </a:xfrm>
              <a:custGeom>
                <a:avLst/>
                <a:gdLst>
                  <a:gd name="connsiteX0" fmla="*/ 0 w 284785"/>
                  <a:gd name="connsiteY0" fmla="*/ 68348 h 341742"/>
                  <a:gd name="connsiteX1" fmla="*/ 142393 w 284785"/>
                  <a:gd name="connsiteY1" fmla="*/ 68348 h 341742"/>
                  <a:gd name="connsiteX2" fmla="*/ 142393 w 284785"/>
                  <a:gd name="connsiteY2" fmla="*/ 0 h 341742"/>
                  <a:gd name="connsiteX3" fmla="*/ 284785 w 284785"/>
                  <a:gd name="connsiteY3" fmla="*/ 170871 h 341742"/>
                  <a:gd name="connsiteX4" fmla="*/ 142393 w 284785"/>
                  <a:gd name="connsiteY4" fmla="*/ 341742 h 341742"/>
                  <a:gd name="connsiteX5" fmla="*/ 142393 w 284785"/>
                  <a:gd name="connsiteY5" fmla="*/ 273394 h 341742"/>
                  <a:gd name="connsiteX6" fmla="*/ 0 w 284785"/>
                  <a:gd name="connsiteY6" fmla="*/ 273394 h 341742"/>
                  <a:gd name="connsiteX7" fmla="*/ 0 w 284785"/>
                  <a:gd name="connsiteY7" fmla="*/ 68348 h 341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4785" h="341742">
                    <a:moveTo>
                      <a:pt x="227828" y="1"/>
                    </a:moveTo>
                    <a:lnTo>
                      <a:pt x="227828" y="170872"/>
                    </a:lnTo>
                    <a:lnTo>
                      <a:pt x="284785" y="170872"/>
                    </a:lnTo>
                    <a:lnTo>
                      <a:pt x="142393" y="341741"/>
                    </a:lnTo>
                    <a:lnTo>
                      <a:pt x="0" y="170872"/>
                    </a:lnTo>
                    <a:lnTo>
                      <a:pt x="56957" y="170872"/>
                    </a:lnTo>
                    <a:lnTo>
                      <a:pt x="56957" y="1"/>
                    </a:lnTo>
                    <a:lnTo>
                      <a:pt x="227828" y="1"/>
                    </a:lnTo>
                    <a:close/>
                  </a:path>
                </a:pathLst>
              </a:custGeom>
              <a:ln>
                <a:solidFill>
                  <a:srgbClr val="41536C"/>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68349" tIns="1" rIns="68348" bIns="85435" numCol="1" spcCol="1270" anchor="ctr" anchorCtr="0">
                <a:noAutofit/>
              </a:bodyPr>
              <a:lstStyle/>
              <a:p>
                <a:pPr marL="0" lvl="0" indent="0" algn="ctr" defTabSz="488950">
                  <a:lnSpc>
                    <a:spcPct val="90000"/>
                  </a:lnSpc>
                  <a:spcBef>
                    <a:spcPct val="0"/>
                  </a:spcBef>
                  <a:spcAft>
                    <a:spcPct val="35000"/>
                  </a:spcAft>
                  <a:buNone/>
                </a:pPr>
                <a:endParaRPr lang="el-GR" sz="1100" kern="1200" dirty="0"/>
              </a:p>
            </p:txBody>
          </p:sp>
        </p:grpSp>
        <p:grpSp>
          <p:nvGrpSpPr>
            <p:cNvPr id="17" name="Ομάδα 16">
              <a:extLst>
                <a:ext uri="{FF2B5EF4-FFF2-40B4-BE49-F238E27FC236}">
                  <a16:creationId xmlns:a16="http://schemas.microsoft.com/office/drawing/2014/main" id="{64881058-28D6-472C-8A23-82353EC99A71}"/>
                </a:ext>
              </a:extLst>
            </p:cNvPr>
            <p:cNvGrpSpPr/>
            <p:nvPr/>
          </p:nvGrpSpPr>
          <p:grpSpPr>
            <a:xfrm>
              <a:off x="41888024" y="15043467"/>
              <a:ext cx="1521485" cy="2083443"/>
              <a:chOff x="41970282" y="14817815"/>
              <a:chExt cx="1521485" cy="2083443"/>
            </a:xfrm>
          </p:grpSpPr>
          <p:sp>
            <p:nvSpPr>
              <p:cNvPr id="14" name="Δεξί άγκιστρο 13">
                <a:extLst>
                  <a:ext uri="{FF2B5EF4-FFF2-40B4-BE49-F238E27FC236}">
                    <a16:creationId xmlns:a16="http://schemas.microsoft.com/office/drawing/2014/main" id="{28472896-90F6-4532-ACC2-A37E65EEEB29}"/>
                  </a:ext>
                </a:extLst>
              </p:cNvPr>
              <p:cNvSpPr/>
              <p:nvPr/>
            </p:nvSpPr>
            <p:spPr>
              <a:xfrm>
                <a:off x="41970282" y="14817815"/>
                <a:ext cx="769829" cy="2083443"/>
              </a:xfrm>
              <a:prstGeom prst="rightBrace">
                <a:avLst>
                  <a:gd name="adj1" fmla="val 41228"/>
                  <a:gd name="adj2" fmla="val 51667"/>
                </a:avLst>
              </a:prstGeom>
              <a:ln w="38100" cap="sq">
                <a:solidFill>
                  <a:srgbClr val="41536C"/>
                </a:solidFill>
                <a:beve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6" name="TextBox 15">
                <a:extLst>
                  <a:ext uri="{FF2B5EF4-FFF2-40B4-BE49-F238E27FC236}">
                    <a16:creationId xmlns:a16="http://schemas.microsoft.com/office/drawing/2014/main" id="{303176BE-1E98-42C1-88BA-B19199CB394B}"/>
                  </a:ext>
                </a:extLst>
              </p:cNvPr>
              <p:cNvSpPr txBox="1"/>
              <p:nvPr/>
            </p:nvSpPr>
            <p:spPr>
              <a:xfrm>
                <a:off x="42817774" y="15566755"/>
                <a:ext cx="673993" cy="584775"/>
              </a:xfrm>
              <a:prstGeom prst="rect">
                <a:avLst/>
              </a:prstGeom>
              <a:noFill/>
            </p:spPr>
            <p:txBody>
              <a:bodyPr wrap="square" rtlCol="0">
                <a:spAutoFit/>
              </a:bodyPr>
              <a:lstStyle/>
              <a:p>
                <a:r>
                  <a:rPr lang="en-US" sz="2800" dirty="0">
                    <a:solidFill>
                      <a:srgbClr val="41536C"/>
                    </a:solidFill>
                  </a:rPr>
                  <a:t>x</a:t>
                </a:r>
                <a:r>
                  <a:rPr lang="en-US" sz="3200" dirty="0">
                    <a:solidFill>
                      <a:srgbClr val="41536C"/>
                    </a:solidFill>
                  </a:rPr>
                  <a:t>2</a:t>
                </a:r>
                <a:endParaRPr lang="el-GR" sz="3200" dirty="0">
                  <a:solidFill>
                    <a:srgbClr val="41536C"/>
                  </a:solidFill>
                </a:endParaRPr>
              </a:p>
            </p:txBody>
          </p:sp>
        </p:grpSp>
      </p:grpSp>
      <p:pic>
        <p:nvPicPr>
          <p:cNvPr id="25" name="Picture 24" descr="A close up of a logo&#10;&#10;Description automatically generated">
            <a:extLst>
              <a:ext uri="{FF2B5EF4-FFF2-40B4-BE49-F238E27FC236}">
                <a16:creationId xmlns:a16="http://schemas.microsoft.com/office/drawing/2014/main" id="{14CD77FA-20AC-2540-A803-4D1BAC7FC513}"/>
              </a:ext>
            </a:extLst>
          </p:cNvPr>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17892111" y="24271316"/>
            <a:ext cx="1863936" cy="1611613"/>
          </a:xfrm>
          <a:prstGeom prst="rect">
            <a:avLst/>
          </a:prstGeom>
        </p:spPr>
      </p:pic>
      <p:pic>
        <p:nvPicPr>
          <p:cNvPr id="27" name="Picture 26" descr="A picture containing glass&#10;&#10;Description automatically generated">
            <a:extLst>
              <a:ext uri="{FF2B5EF4-FFF2-40B4-BE49-F238E27FC236}">
                <a16:creationId xmlns:a16="http://schemas.microsoft.com/office/drawing/2014/main" id="{8571313E-0B48-DF47-8726-96C283A70CC6}"/>
              </a:ext>
            </a:extLst>
          </p:cNvPr>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19977118" y="24414480"/>
            <a:ext cx="1590332" cy="1269052"/>
          </a:xfrm>
          <a:prstGeom prst="rect">
            <a:avLst/>
          </a:prstGeom>
        </p:spPr>
      </p:pic>
      <p:pic>
        <p:nvPicPr>
          <p:cNvPr id="45" name="Picture 44" descr="A picture containing drawing, table&#10;&#10;Description automatically generated">
            <a:extLst>
              <a:ext uri="{FF2B5EF4-FFF2-40B4-BE49-F238E27FC236}">
                <a16:creationId xmlns:a16="http://schemas.microsoft.com/office/drawing/2014/main" id="{5C6A18E5-71F7-7D4F-B2C9-55B8A4FB6C0A}"/>
              </a:ext>
            </a:extLst>
          </p:cNvPr>
          <p:cNvPicPr>
            <a:picLocks noChangeAspect="1"/>
          </p:cNvPicPr>
          <p:nvPr/>
        </p:nvPicPr>
        <p:blipFill>
          <a:blip r:embed="rId3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286974" y="25955226"/>
            <a:ext cx="2889751" cy="1407019"/>
          </a:xfrm>
          <a:prstGeom prst="rect">
            <a:avLst/>
          </a:prstGeom>
        </p:spPr>
      </p:pic>
      <p:pic>
        <p:nvPicPr>
          <p:cNvPr id="49" name="Picture 48">
            <a:extLst>
              <a:ext uri="{FF2B5EF4-FFF2-40B4-BE49-F238E27FC236}">
                <a16:creationId xmlns:a16="http://schemas.microsoft.com/office/drawing/2014/main" id="{31B0ED2A-B9E5-BF40-811B-AFCE9E7805D5}"/>
              </a:ext>
            </a:extLst>
          </p:cNvPr>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21737924" y="24064498"/>
            <a:ext cx="2494826" cy="1756192"/>
          </a:xfrm>
          <a:prstGeom prst="rect">
            <a:avLst/>
          </a:prstGeom>
        </p:spPr>
      </p:pic>
    </p:spTree>
    <p:extLst>
      <p:ext uri="{BB962C8B-B14F-4D97-AF65-F5344CB8AC3E}">
        <p14:creationId xmlns:p14="http://schemas.microsoft.com/office/powerpoint/2010/main" val="4253626851"/>
      </p:ext>
    </p:extLst>
  </p:cSld>
  <p:clrMapOvr>
    <a:masterClrMapping/>
  </p:clrMapOvr>
</p:sld>
</file>

<file path=ppt/theme/theme1.xml><?xml version="1.0" encoding="utf-8"?>
<a:theme xmlns:a="http://schemas.openxmlformats.org/drawingml/2006/main" name="Office Theme">
  <a:themeElements>
    <a:clrScheme name="Θέμα του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Θέμα του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00B41C8125CB042830389E6F709304D" ma:contentTypeVersion="8" ma:contentTypeDescription="Create a new document." ma:contentTypeScope="" ma:versionID="9226494cc554d480f8f6142d111715ae">
  <xsd:schema xmlns:xsd="http://www.w3.org/2001/XMLSchema" xmlns:xs="http://www.w3.org/2001/XMLSchema" xmlns:p="http://schemas.microsoft.com/office/2006/metadata/properties" xmlns:ns2="0ee55461-c1a4-424d-9131-dc94d4e37cde" targetNamespace="http://schemas.microsoft.com/office/2006/metadata/properties" ma:root="true" ma:fieldsID="24b63380c87e589818dffeb1786eabba" ns2:_="">
    <xsd:import namespace="0ee55461-c1a4-424d-9131-dc94d4e37cd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e55461-c1a4-424d-9131-dc94d4e37c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60A9A96-959E-47FD-B263-E1E0B7C94C17}">
  <ds:schemaRefs>
    <ds:schemaRef ds:uri="http://www.w3.org/XML/1998/namespace"/>
    <ds:schemaRef ds:uri="http://purl.org/dc/terms/"/>
    <ds:schemaRef ds:uri="http://purl.org/dc/elements/1.1/"/>
    <ds:schemaRef ds:uri="http://schemas.openxmlformats.org/package/2006/metadata/core-properties"/>
    <ds:schemaRef ds:uri="http://schemas.microsoft.com/office/2006/documentManagement/types"/>
    <ds:schemaRef ds:uri="http://schemas.microsoft.com/office/2006/metadata/properties"/>
    <ds:schemaRef ds:uri="http://schemas.microsoft.com/office/infopath/2007/PartnerControls"/>
    <ds:schemaRef ds:uri="0ee55461-c1a4-424d-9131-dc94d4e37cde"/>
    <ds:schemaRef ds:uri="http://purl.org/dc/dcmitype/"/>
  </ds:schemaRefs>
</ds:datastoreItem>
</file>

<file path=customXml/itemProps2.xml><?xml version="1.0" encoding="utf-8"?>
<ds:datastoreItem xmlns:ds="http://schemas.openxmlformats.org/officeDocument/2006/customXml" ds:itemID="{1F93D727-31DE-411A-BBAD-E2C2F9BEEBC4}">
  <ds:schemaRefs>
    <ds:schemaRef ds:uri="http://schemas.microsoft.com/sharepoint/v3/contenttype/forms"/>
  </ds:schemaRefs>
</ds:datastoreItem>
</file>

<file path=customXml/itemProps3.xml><?xml version="1.0" encoding="utf-8"?>
<ds:datastoreItem xmlns:ds="http://schemas.openxmlformats.org/officeDocument/2006/customXml" ds:itemID="{A1EFB31F-708C-4626-A76C-B88C8B81B3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e55461-c1a4-424d-9131-dc94d4e37c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2891</TotalTime>
  <Words>816</Words>
  <Application>Microsoft Macintosh PowerPoint</Application>
  <PresentationFormat>Custom</PresentationFormat>
  <Paragraphs>62</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Georgios Leventis</dc:creator>
  <cp:lastModifiedBy>Chris Danezis</cp:lastModifiedBy>
  <cp:revision>194</cp:revision>
  <dcterms:created xsi:type="dcterms:W3CDTF">2017-05-16T12:07:03Z</dcterms:created>
  <dcterms:modified xsi:type="dcterms:W3CDTF">2020-04-27T09:16:22Z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0x010100400B41C8125CB042830389E6F709304D</vt:lpwstr>
  </property>
</Properties>
</file>