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65" r:id="rId3"/>
    <p:sldId id="364" r:id="rId4"/>
    <p:sldId id="361" r:id="rId5"/>
    <p:sldId id="360" r:id="rId6"/>
    <p:sldId id="367" r:id="rId7"/>
    <p:sldId id="357" r:id="rId8"/>
    <p:sldId id="368" r:id="rId9"/>
    <p:sldId id="359" r:id="rId10"/>
    <p:sldId id="370" r:id="rId11"/>
    <p:sldId id="371" r:id="rId12"/>
    <p:sldId id="372" r:id="rId13"/>
    <p:sldId id="373" r:id="rId14"/>
    <p:sldId id="374" r:id="rId15"/>
    <p:sldId id="379" r:id="rId16"/>
    <p:sldId id="369" r:id="rId17"/>
    <p:sldId id="375" r:id="rId18"/>
    <p:sldId id="377" r:id="rId19"/>
    <p:sldId id="376" r:id="rId20"/>
    <p:sldId id="378" r:id="rId21"/>
    <p:sldId id="315" r:id="rId22"/>
    <p:sldId id="265" r:id="rId23"/>
    <p:sldId id="330" r:id="rId24"/>
    <p:sldId id="32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458AA6-C587-45C6-8F34-6A1F6A8D0BA6}">
          <p14:sldIdLst>
            <p14:sldId id="256"/>
            <p14:sldId id="365"/>
            <p14:sldId id="364"/>
            <p14:sldId id="361"/>
            <p14:sldId id="360"/>
            <p14:sldId id="367"/>
            <p14:sldId id="357"/>
            <p14:sldId id="368"/>
            <p14:sldId id="359"/>
            <p14:sldId id="370"/>
            <p14:sldId id="371"/>
            <p14:sldId id="372"/>
            <p14:sldId id="373"/>
            <p14:sldId id="374"/>
            <p14:sldId id="379"/>
          </p14:sldIdLst>
        </p14:section>
        <p14:section name="Supplemental slides (Q&amp;A)" id="{B87DA8C0-BC0B-466A-B6B1-89CAC26B3FDC}">
          <p14:sldIdLst>
            <p14:sldId id="369"/>
            <p14:sldId id="375"/>
            <p14:sldId id="377"/>
            <p14:sldId id="376"/>
            <p14:sldId id="378"/>
            <p14:sldId id="315"/>
            <p14:sldId id="265"/>
            <p14:sldId id="330"/>
            <p14:sldId id="329"/>
          </p14:sldIdLst>
        </p14:section>
      </p14:sectionLst>
    </p:ex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487"/>
    <a:srgbClr val="FCAD31"/>
    <a:srgbClr val="E2E1FC"/>
    <a:srgbClr val="00FFFF"/>
    <a:srgbClr val="0000FF"/>
    <a:srgbClr val="2FE6FF"/>
    <a:srgbClr val="CCCCCC"/>
    <a:srgbClr val="0DFF13"/>
    <a:srgbClr val="C9D7A9"/>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03" autoAdjust="0"/>
    <p:restoredTop sz="74042" autoAdjust="0"/>
  </p:normalViewPr>
  <p:slideViewPr>
    <p:cSldViewPr snapToGrid="0" showGuides="1">
      <p:cViewPr varScale="1">
        <p:scale>
          <a:sx n="103" d="100"/>
          <a:sy n="103" d="100"/>
        </p:scale>
        <p:origin x="592" y="176"/>
      </p:cViewPr>
      <p:guideLst>
        <p:guide orient="horz" pos="2184"/>
        <p:guide pos="3864"/>
      </p:guideLst>
    </p:cSldViewPr>
  </p:slideViewPr>
  <p:notesTextViewPr>
    <p:cViewPr>
      <p:scale>
        <a:sx n="1" d="1"/>
        <a:sy n="1" d="1"/>
      </p:scale>
      <p:origin x="0" y="0"/>
    </p:cViewPr>
  </p:notesTextViewPr>
  <p:sorterViewPr>
    <p:cViewPr>
      <p:scale>
        <a:sx n="100" d="100"/>
        <a:sy n="100" d="100"/>
      </p:scale>
      <p:origin x="0" y="-10668"/>
    </p:cViewPr>
  </p:sorterViewPr>
  <p:notesViewPr>
    <p:cSldViewPr snapToGrid="0" showGuides="1">
      <p:cViewPr varScale="1">
        <p:scale>
          <a:sx n="84" d="100"/>
          <a:sy n="84" d="100"/>
        </p:scale>
        <p:origin x="382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A8B50B-481B-478E-8F9E-941F8F9391ED}" type="datetimeFigureOut">
              <a:rPr lang="en-US" smtClean="0"/>
              <a:t>5/6/20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4E875-A257-408A-B05D-FAEF1851E94A}" type="slidenum">
              <a:rPr lang="en-US" smtClean="0"/>
              <a:t>‹#›</a:t>
            </a:fld>
            <a:endParaRPr lang="en-US"/>
          </a:p>
        </p:txBody>
      </p:sp>
    </p:spTree>
    <p:extLst>
      <p:ext uri="{BB962C8B-B14F-4D97-AF65-F5344CB8AC3E}">
        <p14:creationId xmlns:p14="http://schemas.microsoft.com/office/powerpoint/2010/main" val="3465382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from California! I am Megan Miller, working with Cathleen Jones at JPL. </a:t>
            </a:r>
          </a:p>
          <a:p>
            <a:r>
              <a:rPr lang="en-US" dirty="0"/>
              <a:t>I am presenting our work studying rapid subsidence along the California Aqueduct during a recent drought period in the Central Valley</a:t>
            </a:r>
          </a:p>
        </p:txBody>
      </p:sp>
      <p:sp>
        <p:nvSpPr>
          <p:cNvPr id="4" name="Slide Number Placeholder 3"/>
          <p:cNvSpPr>
            <a:spLocks noGrp="1"/>
          </p:cNvSpPr>
          <p:nvPr>
            <p:ph type="sldNum" sz="quarter" idx="10"/>
          </p:nvPr>
        </p:nvSpPr>
        <p:spPr/>
        <p:txBody>
          <a:bodyPr/>
          <a:lstStyle/>
          <a:p>
            <a:fld id="{5014E875-A257-408A-B05D-FAEF1851E94A}" type="slidenum">
              <a:rPr lang="en-US" smtClean="0"/>
              <a:t>1</a:t>
            </a:fld>
            <a:endParaRPr lang="en-US"/>
          </a:p>
        </p:txBody>
      </p:sp>
    </p:spTree>
    <p:extLst>
      <p:ext uri="{BB962C8B-B14F-4D97-AF65-F5344CB8AC3E}">
        <p14:creationId xmlns:p14="http://schemas.microsoft.com/office/powerpoint/2010/main" val="1542456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Avenal feature modeled as a continuous surface is here for selected timesteps.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circular markers represent newly installed pumping wells according to state records.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reports contain well information collected by drillers, including location, dates of construction, planned use, well depth, borehole logs, and well yield.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there are known database issues include missing and duplicate records, missing values, incorrect values, and limited spatial resolution.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the records may be incomplete or inexact, the coincident available data can provide subsurface characteristics and details of newly installed sites.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the conclusion of the time series on November 27, 2018, the surface area of the subsidence feature exhibits lower magnitude subsidence (10 cm or more) was 4452 hectares. To aid in visualization, consider that the maximum international rugby union field size including the in-goal area is just over 1(.008) hectares</a:t>
            </a:r>
            <a:endParaRPr lang="en-US" dirty="0"/>
          </a:p>
        </p:txBody>
      </p:sp>
      <p:sp>
        <p:nvSpPr>
          <p:cNvPr id="4" name="Slide Number Placeholder 3"/>
          <p:cNvSpPr>
            <a:spLocks noGrp="1"/>
          </p:cNvSpPr>
          <p:nvPr>
            <p:ph type="sldNum" sz="quarter" idx="5"/>
          </p:nvPr>
        </p:nvSpPr>
        <p:spPr/>
        <p:txBody>
          <a:bodyPr/>
          <a:lstStyle/>
          <a:p>
            <a:fld id="{5014E875-A257-408A-B05D-FAEF1851E94A}" type="slidenum">
              <a:rPr lang="en-US" smtClean="0"/>
              <a:t>10</a:t>
            </a:fld>
            <a:endParaRPr lang="en-US"/>
          </a:p>
        </p:txBody>
      </p:sp>
    </p:spTree>
    <p:extLst>
      <p:ext uri="{BB962C8B-B14F-4D97-AF65-F5344CB8AC3E}">
        <p14:creationId xmlns:p14="http://schemas.microsoft.com/office/powerpoint/2010/main" val="402842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 records do show: </a:t>
            </a:r>
          </a:p>
          <a:p>
            <a:r>
              <a:rPr lang="en-US" dirty="0"/>
              <a:t>Here is what we have. The small markers are unknown capacity wells. The larger sizes refer to wells with capacity data available from 8k to 16 k m3/day.</a:t>
            </a:r>
          </a:p>
          <a:p>
            <a:r>
              <a:rPr lang="en-US" dirty="0"/>
              <a:t>Wells without a completion date are white. Wells containing that information are colored according to the </a:t>
            </a:r>
            <a:r>
              <a:rPr lang="en-US" dirty="0" err="1"/>
              <a:t>colorbar</a:t>
            </a:r>
            <a:r>
              <a:rPr lang="en-US" dirty="0"/>
              <a:t> on the right.</a:t>
            </a:r>
          </a:p>
          <a:p>
            <a:r>
              <a:rPr lang="en-US" dirty="0"/>
              <a:t>The wells on the right coinciding with our study. The wells with complete enough data for our purpose are labeled.  </a:t>
            </a:r>
          </a:p>
          <a:p>
            <a:r>
              <a:rPr lang="en-US" dirty="0"/>
              <a:t>However…</a:t>
            </a:r>
          </a:p>
        </p:txBody>
      </p:sp>
      <p:sp>
        <p:nvSpPr>
          <p:cNvPr id="4" name="Slide Number Placeholder 3"/>
          <p:cNvSpPr>
            <a:spLocks noGrp="1"/>
          </p:cNvSpPr>
          <p:nvPr>
            <p:ph type="sldNum" sz="quarter" idx="5"/>
          </p:nvPr>
        </p:nvSpPr>
        <p:spPr/>
        <p:txBody>
          <a:bodyPr/>
          <a:lstStyle/>
          <a:p>
            <a:fld id="{5014E875-A257-408A-B05D-FAEF1851E94A}" type="slidenum">
              <a:rPr lang="en-US" smtClean="0"/>
              <a:t>11</a:t>
            </a:fld>
            <a:endParaRPr lang="en-US"/>
          </a:p>
        </p:txBody>
      </p:sp>
    </p:spTree>
    <p:extLst>
      <p:ext uri="{BB962C8B-B14F-4D97-AF65-F5344CB8AC3E}">
        <p14:creationId xmlns:p14="http://schemas.microsoft.com/office/powerpoint/2010/main" val="3356185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lobes seem to have phantom withdrawal sites, highlighting one aspect of the extent of the incomplete well records issue. However… </a:t>
            </a:r>
          </a:p>
        </p:txBody>
      </p:sp>
      <p:sp>
        <p:nvSpPr>
          <p:cNvPr id="4" name="Slide Number Placeholder 3"/>
          <p:cNvSpPr>
            <a:spLocks noGrp="1"/>
          </p:cNvSpPr>
          <p:nvPr>
            <p:ph type="sldNum" sz="quarter" idx="5"/>
          </p:nvPr>
        </p:nvSpPr>
        <p:spPr/>
        <p:txBody>
          <a:bodyPr/>
          <a:lstStyle/>
          <a:p>
            <a:fld id="{5014E875-A257-408A-B05D-FAEF1851E94A}" type="slidenum">
              <a:rPr lang="en-US" smtClean="0"/>
              <a:t>12</a:t>
            </a:fld>
            <a:endParaRPr lang="en-US"/>
          </a:p>
        </p:txBody>
      </p:sp>
    </p:spTree>
    <p:extLst>
      <p:ext uri="{BB962C8B-B14F-4D97-AF65-F5344CB8AC3E}">
        <p14:creationId xmlns:p14="http://schemas.microsoft.com/office/powerpoint/2010/main" val="36732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have some water level monitoring going on. In lieu of dedicated monitoring wells, </a:t>
            </a:r>
          </a:p>
          <a:p>
            <a:r>
              <a:rPr lang="en-US" sz="1200" kern="1200" dirty="0">
                <a:solidFill>
                  <a:schemeClr val="tx1"/>
                </a:solidFill>
                <a:effectLst/>
                <a:latin typeface="+mn-lt"/>
                <a:ea typeface="+mn-ea"/>
                <a:cs typeface="+mn-cs"/>
              </a:rPr>
              <a:t>The California Statewide Groundwater Elevation Monitoring program was developed by DWR. In this program, levels from pumping wells at a static level are used. </a:t>
            </a:r>
          </a:p>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Westlands</a:t>
            </a:r>
            <a:r>
              <a:rPr lang="en-US" sz="1200" kern="1200" dirty="0">
                <a:solidFill>
                  <a:schemeClr val="tx1"/>
                </a:solidFill>
                <a:effectLst/>
                <a:latin typeface="+mn-lt"/>
                <a:ea typeface="+mn-ea"/>
                <a:cs typeface="+mn-cs"/>
              </a:rPr>
              <a:t> Water District collect a minimum of biannual measurements for in June and December, but did not begin readings until 2015.</a:t>
            </a:r>
            <a:r>
              <a:rPr lang="en-US" dirty="0">
                <a:effectLst/>
              </a:rPr>
              <a:t> This captures the sever drought period in our study from 2013 to 2016 (lavender background). </a:t>
            </a:r>
          </a:p>
          <a:p>
            <a:r>
              <a:rPr lang="en-US" dirty="0"/>
              <a:t>Notice subsidence bowl center is…</a:t>
            </a:r>
          </a:p>
        </p:txBody>
      </p:sp>
      <p:sp>
        <p:nvSpPr>
          <p:cNvPr id="4" name="Slide Number Placeholder 3"/>
          <p:cNvSpPr>
            <a:spLocks noGrp="1"/>
          </p:cNvSpPr>
          <p:nvPr>
            <p:ph type="sldNum" sz="quarter" idx="5"/>
          </p:nvPr>
        </p:nvSpPr>
        <p:spPr/>
        <p:txBody>
          <a:bodyPr/>
          <a:lstStyle/>
          <a:p>
            <a:fld id="{5014E875-A257-408A-B05D-FAEF1851E94A}" type="slidenum">
              <a:rPr lang="en-US" smtClean="0"/>
              <a:t>13</a:t>
            </a:fld>
            <a:endParaRPr lang="en-US"/>
          </a:p>
        </p:txBody>
      </p:sp>
    </p:spTree>
    <p:extLst>
      <p:ext uri="{BB962C8B-B14F-4D97-AF65-F5344CB8AC3E}">
        <p14:creationId xmlns:p14="http://schemas.microsoft.com/office/powerpoint/2010/main" val="4036309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several lobes are not represented with well level measurement locations. </a:t>
            </a:r>
          </a:p>
          <a:p>
            <a:r>
              <a:rPr lang="en-US" dirty="0"/>
              <a:t>At this high deformation detection resolution, the spatial and temporal sparsity of water level data precludes detailed modelling for features like this. </a:t>
            </a:r>
          </a:p>
          <a:p>
            <a:endParaRPr lang="en-US" dirty="0"/>
          </a:p>
          <a:p>
            <a:r>
              <a:rPr lang="en-US" dirty="0"/>
              <a:t>In our upcoming paper, we take advantage of the fractured data we have to estimate what we can. </a:t>
            </a:r>
          </a:p>
        </p:txBody>
      </p:sp>
      <p:sp>
        <p:nvSpPr>
          <p:cNvPr id="4" name="Slide Number Placeholder 3"/>
          <p:cNvSpPr>
            <a:spLocks noGrp="1"/>
          </p:cNvSpPr>
          <p:nvPr>
            <p:ph type="sldNum" sz="quarter" idx="5"/>
          </p:nvPr>
        </p:nvSpPr>
        <p:spPr/>
        <p:txBody>
          <a:bodyPr/>
          <a:lstStyle/>
          <a:p>
            <a:fld id="{5014E875-A257-408A-B05D-FAEF1851E94A}" type="slidenum">
              <a:rPr lang="en-US" smtClean="0"/>
              <a:t>14</a:t>
            </a:fld>
            <a:endParaRPr lang="en-US"/>
          </a:p>
        </p:txBody>
      </p:sp>
    </p:spTree>
    <p:extLst>
      <p:ext uri="{BB962C8B-B14F-4D97-AF65-F5344CB8AC3E}">
        <p14:creationId xmlns:p14="http://schemas.microsoft.com/office/powerpoint/2010/main" val="3409117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14E875-A257-408A-B05D-FAEF1851E94A}" type="slidenum">
              <a:rPr lang="en-US" smtClean="0"/>
              <a:t>15</a:t>
            </a:fld>
            <a:endParaRPr lang="en-US"/>
          </a:p>
        </p:txBody>
      </p:sp>
    </p:spTree>
    <p:extLst>
      <p:ext uri="{BB962C8B-B14F-4D97-AF65-F5344CB8AC3E}">
        <p14:creationId xmlns:p14="http://schemas.microsoft.com/office/powerpoint/2010/main" val="405423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progression of the Avenal feature over time series is important to quantify for hazard assessment and groundwater storage loss volume estimation. So we model each step of the vertical displacement time series as a continuous surface by interpolating via inverse-distance and median filtering in two dimensions to reduce noise (results in some spatial smoothing). The results are on the left.</a:t>
            </a:r>
          </a:p>
          <a:p>
            <a:r>
              <a:rPr lang="en-US" sz="1200" kern="1200" dirty="0">
                <a:solidFill>
                  <a:schemeClr val="tx1"/>
                </a:solidFill>
                <a:effectLst/>
                <a:latin typeface="+mn-lt"/>
                <a:ea typeface="+mn-ea"/>
                <a:cs typeface="+mn-cs"/>
              </a:rPr>
              <a:t>In 5 cm subsidence incremental intervals, total hectares deformed (on the right) increases in mid-2014, then dramatically increases starting in 2016. These patterns pop out when looking at the number of hectares deformed by incremental intervals over time. This display also highlights the decreasing rate starting in later 2016.</a:t>
            </a:r>
          </a:p>
        </p:txBody>
      </p:sp>
      <p:sp>
        <p:nvSpPr>
          <p:cNvPr id="4" name="Slide Number Placeholder 3"/>
          <p:cNvSpPr>
            <a:spLocks noGrp="1"/>
          </p:cNvSpPr>
          <p:nvPr>
            <p:ph type="sldNum" sz="quarter" idx="5"/>
          </p:nvPr>
        </p:nvSpPr>
        <p:spPr/>
        <p:txBody>
          <a:bodyPr/>
          <a:lstStyle/>
          <a:p>
            <a:fld id="{5014E875-A257-408A-B05D-FAEF1851E94A}" type="slidenum">
              <a:rPr lang="en-US" smtClean="0"/>
              <a:t>16</a:t>
            </a:fld>
            <a:endParaRPr lang="en-US"/>
          </a:p>
        </p:txBody>
      </p:sp>
    </p:spTree>
    <p:extLst>
      <p:ext uri="{BB962C8B-B14F-4D97-AF65-F5344CB8AC3E}">
        <p14:creationId xmlns:p14="http://schemas.microsoft.com/office/powerpoint/2010/main" val="3781389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This aquifer system contains heterogeneous aquifer and aquitard materials, and some areas contain an impermeable layer, relatively continuous called the Corcoran clay.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Up close, aquitards are fine-grained, while aquifers are coarse grained.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What’s down there and how it is arranged determines the system response to pumping, recharging, storing, and flowing underground and is expressed with mechanical properties.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To manage the resources, the mechanical properties must be determined.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For example, storativity. Elastic storage coefficient tells us what can be pumped without causing permanent compaction. It’s in the elastic range, it will bounce back. An </a:t>
            </a:r>
            <a:r>
              <a:rPr lang="en-US" sz="1400" baseline="0" dirty="0" err="1"/>
              <a:t>nelastic</a:t>
            </a:r>
            <a:r>
              <a:rPr lang="en-US" sz="1400" baseline="0" dirty="0"/>
              <a:t> storage coefficient tells what is released while the system permanently deforms. Together these reveal storage capacity of system. </a:t>
            </a:r>
          </a:p>
        </p:txBody>
      </p:sp>
      <p:sp>
        <p:nvSpPr>
          <p:cNvPr id="4" name="Slide Number Placeholder 3"/>
          <p:cNvSpPr>
            <a:spLocks noGrp="1"/>
          </p:cNvSpPr>
          <p:nvPr>
            <p:ph type="sldNum" sz="quarter" idx="10"/>
          </p:nvPr>
        </p:nvSpPr>
        <p:spPr/>
        <p:txBody>
          <a:bodyPr/>
          <a:lstStyle/>
          <a:p>
            <a:fld id="{7A6BADBB-B1EA-4B00-BB8A-05C01C2ED2A1}" type="slidenum">
              <a:rPr lang="en-US" smtClean="0"/>
              <a:t>21</a:t>
            </a:fld>
            <a:endParaRPr lang="en-US"/>
          </a:p>
        </p:txBody>
      </p:sp>
    </p:spTree>
    <p:extLst>
      <p:ext uri="{BB962C8B-B14F-4D97-AF65-F5344CB8AC3E}">
        <p14:creationId xmlns:p14="http://schemas.microsoft.com/office/powerpoint/2010/main" val="611530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How do I find</a:t>
            </a:r>
            <a:r>
              <a:rPr lang="en-US" sz="1400" baseline="0" dirty="0"/>
              <a:t> the elastic storage coefficient? </a:t>
            </a:r>
            <a:r>
              <a:rPr lang="en-US" sz="1400" baseline="0" dirty="0" err="1"/>
              <a:t>Ske</a:t>
            </a:r>
            <a:r>
              <a:rPr lang="en-US" sz="1400" baseline="0" dirty="0"/>
              <a:t> characterizes the volume of water expelled or absorbed per change in well level per unit area of aquifer.</a:t>
            </a:r>
            <a:endParaRPr lang="en-US" sz="1400" dirty="0"/>
          </a:p>
          <a:p>
            <a:r>
              <a:rPr lang="en-US" sz="1400" dirty="0"/>
              <a:t>One way is to </a:t>
            </a:r>
            <a:r>
              <a:rPr lang="en-US" sz="1400" baseline="0" dirty="0"/>
              <a:t>measure the ratio of seasonal deformation of the land surface (delta B) to seasonal well fluctuations, (delta H), like in the rectangle.</a:t>
            </a:r>
          </a:p>
          <a:p>
            <a:r>
              <a:rPr lang="en-US" sz="1400" baseline="0" dirty="0"/>
              <a:t>The deformation of the land is due to changes in pore pressure at depth (like in the box) and takes place within the elastic range of deformation in both the sandy, coarse grained aquifer material (yellow) and the silty, fine grained aquitard material (orange). </a:t>
            </a:r>
          </a:p>
          <a:p>
            <a:r>
              <a:rPr lang="en-US" sz="1400" baseline="0" dirty="0"/>
              <a:t>The is what we can take out without causing permanent reduction in pore space and grain rearrangement.</a:t>
            </a:r>
          </a:p>
        </p:txBody>
      </p:sp>
      <p:sp>
        <p:nvSpPr>
          <p:cNvPr id="4" name="Slide Number Placeholder 3"/>
          <p:cNvSpPr>
            <a:spLocks noGrp="1"/>
          </p:cNvSpPr>
          <p:nvPr>
            <p:ph type="sldNum" sz="quarter" idx="10"/>
          </p:nvPr>
        </p:nvSpPr>
        <p:spPr/>
        <p:txBody>
          <a:bodyPr/>
          <a:lstStyle/>
          <a:p>
            <a:fld id="{7A6BADBB-B1EA-4B00-BB8A-05C01C2ED2A1}" type="slidenum">
              <a:rPr lang="en-US" smtClean="0"/>
              <a:t>22</a:t>
            </a:fld>
            <a:endParaRPr lang="en-US"/>
          </a:p>
        </p:txBody>
      </p:sp>
    </p:spTree>
    <p:extLst>
      <p:ext uri="{BB962C8B-B14F-4D97-AF65-F5344CB8AC3E}">
        <p14:creationId xmlns:p14="http://schemas.microsoft.com/office/powerpoint/2010/main" val="733145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 the other hand, i</a:t>
            </a:r>
            <a:r>
              <a:rPr lang="en-US" dirty="0"/>
              <a:t>nelastic, permanent land subsidence occurs when grains are rearranged</a:t>
            </a:r>
            <a:r>
              <a:rPr lang="en-US" baseline="0" dirty="0"/>
              <a:t> of the fine grained material. </a:t>
            </a:r>
          </a:p>
        </p:txBody>
      </p:sp>
      <p:sp>
        <p:nvSpPr>
          <p:cNvPr id="4" name="Slide Number Placeholder 3"/>
          <p:cNvSpPr>
            <a:spLocks noGrp="1"/>
          </p:cNvSpPr>
          <p:nvPr>
            <p:ph type="sldNum" sz="quarter" idx="10"/>
          </p:nvPr>
        </p:nvSpPr>
        <p:spPr/>
        <p:txBody>
          <a:bodyPr/>
          <a:lstStyle/>
          <a:p>
            <a:fld id="{7A6BADBB-B1EA-4B00-BB8A-05C01C2ED2A1}" type="slidenum">
              <a:rPr lang="en-US" smtClean="0"/>
              <a:t>23</a:t>
            </a:fld>
            <a:endParaRPr lang="en-US"/>
          </a:p>
        </p:txBody>
      </p:sp>
    </p:spTree>
    <p:extLst>
      <p:ext uri="{BB962C8B-B14F-4D97-AF65-F5344CB8AC3E}">
        <p14:creationId xmlns:p14="http://schemas.microsoft.com/office/powerpoint/2010/main" val="3343437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climate of the Central Valley is semi-arid and prone to drought. I</a:t>
            </a:r>
            <a:r>
              <a:rPr lang="en-US" sz="1200" b="0" i="0" kern="1200" dirty="0">
                <a:solidFill>
                  <a:schemeClr val="tx1"/>
                </a:solidFill>
                <a:effectLst/>
                <a:latin typeface="+mn-lt"/>
                <a:ea typeface="+mn-ea"/>
                <a:cs typeface="+mn-cs"/>
              </a:rPr>
              <a:t>t is hot and dry during the summer and cool and damp in winter. </a:t>
            </a:r>
          </a:p>
          <a:p>
            <a:r>
              <a:rPr lang="en-US" sz="1200" b="0" i="0" kern="1200" dirty="0">
                <a:solidFill>
                  <a:schemeClr val="tx1"/>
                </a:solidFill>
                <a:effectLst/>
                <a:latin typeface="+mn-lt"/>
                <a:ea typeface="+mn-ea"/>
                <a:cs typeface="+mn-cs"/>
              </a:rPr>
              <a:t>Agriculture is very productive in the valley. </a:t>
            </a:r>
          </a:p>
          <a:p>
            <a:r>
              <a:rPr lang="en-US" sz="1200" b="0" i="0" kern="1200" dirty="0">
                <a:solidFill>
                  <a:schemeClr val="tx1"/>
                </a:solidFill>
                <a:effectLst/>
                <a:latin typeface="+mn-lt"/>
                <a:ea typeface="+mn-ea"/>
                <a:cs typeface="+mn-cs"/>
              </a:rPr>
              <a:t>But surface water availability is variable</a:t>
            </a:r>
            <a:r>
              <a:rPr lang="en-US" sz="1200" kern="1200" dirty="0">
                <a:solidFill>
                  <a:schemeClr val="tx1"/>
                </a:solidFill>
                <a:effectLst/>
                <a:latin typeface="+mn-lt"/>
                <a:ea typeface="+mn-ea"/>
                <a:cs typeface="+mn-cs"/>
              </a:rPr>
              <a:t>, so it is dependent on surface water transport and irrigation and groundwater.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aqueduct transports water southeast through the valley - more than 700 km total.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Water flows by a series of RISES via pumping stations, then steady declines along gently graded segments until reaching the next pumping station.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It’s typically lined with concrete and ranges from ~12-34 m wide at the base and 9-10 m deep.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times of drought in the valley, surface water availability drops and groundwater usage increases. </a:t>
            </a:r>
            <a:endParaRPr lang="en-US" dirty="0"/>
          </a:p>
        </p:txBody>
      </p:sp>
      <p:sp>
        <p:nvSpPr>
          <p:cNvPr id="4" name="Slide Number Placeholder 3"/>
          <p:cNvSpPr>
            <a:spLocks noGrp="1"/>
          </p:cNvSpPr>
          <p:nvPr>
            <p:ph type="sldNum" sz="quarter" idx="5"/>
          </p:nvPr>
        </p:nvSpPr>
        <p:spPr/>
        <p:txBody>
          <a:bodyPr/>
          <a:lstStyle/>
          <a:p>
            <a:fld id="{5014E875-A257-408A-B05D-FAEF1851E94A}" type="slidenum">
              <a:rPr lang="en-US" smtClean="0"/>
              <a:t>2</a:t>
            </a:fld>
            <a:endParaRPr lang="en-US"/>
          </a:p>
        </p:txBody>
      </p:sp>
    </p:spTree>
    <p:extLst>
      <p:ext uri="{BB962C8B-B14F-4D97-AF65-F5344CB8AC3E}">
        <p14:creationId xmlns:p14="http://schemas.microsoft.com/office/powerpoint/2010/main" val="508137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inelastic storage coefficient is the volume of water released per change in well level from compressed aquitards, with a time delay. The time between onset of pumping and the vertical long-term subsidence. </a:t>
            </a:r>
          </a:p>
          <a:p>
            <a:r>
              <a:rPr lang="en-US" dirty="0"/>
              <a:t>This time instead of seasonal data, we look at long term declining trends, so falling water levels and land surface. </a:t>
            </a:r>
          </a:p>
          <a:p>
            <a:endParaRPr lang="en-US" baseline="0" dirty="0"/>
          </a:p>
        </p:txBody>
      </p:sp>
      <p:sp>
        <p:nvSpPr>
          <p:cNvPr id="4" name="Slide Number Placeholder 3"/>
          <p:cNvSpPr>
            <a:spLocks noGrp="1"/>
          </p:cNvSpPr>
          <p:nvPr>
            <p:ph type="sldNum" sz="quarter" idx="10"/>
          </p:nvPr>
        </p:nvSpPr>
        <p:spPr/>
        <p:txBody>
          <a:bodyPr/>
          <a:lstStyle/>
          <a:p>
            <a:fld id="{7A6BADBB-B1EA-4B00-BB8A-05C01C2ED2A1}" type="slidenum">
              <a:rPr lang="en-US" smtClean="0"/>
              <a:t>24</a:t>
            </a:fld>
            <a:endParaRPr lang="en-US"/>
          </a:p>
        </p:txBody>
      </p:sp>
    </p:spTree>
    <p:extLst>
      <p:ext uri="{BB962C8B-B14F-4D97-AF65-F5344CB8AC3E}">
        <p14:creationId xmlns:p14="http://schemas.microsoft.com/office/powerpoint/2010/main" val="1522116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subjected to subsidence, the aqueduct can experience </a:t>
            </a:r>
          </a:p>
          <a:p>
            <a:r>
              <a:rPr lang="en-US" dirty="0"/>
              <a:t>Slower flow rates</a:t>
            </a:r>
          </a:p>
          <a:p>
            <a:r>
              <a:rPr lang="en-US" dirty="0"/>
              <a:t>Lower flow capacity</a:t>
            </a:r>
          </a:p>
          <a:p>
            <a:r>
              <a:rPr lang="en-US" dirty="0"/>
              <a:t>Lower storage</a:t>
            </a:r>
          </a:p>
          <a:p>
            <a:r>
              <a:rPr lang="en-US" dirty="0"/>
              <a:t>More susceptibility to erosion</a:t>
            </a:r>
          </a:p>
          <a:p>
            <a:r>
              <a:rPr lang="en-US" dirty="0"/>
              <a:t>Supply reliability concerns</a:t>
            </a:r>
          </a:p>
          <a:p>
            <a:r>
              <a:rPr lang="en-US" dirty="0"/>
              <a:t>Potential for breaches,</a:t>
            </a:r>
          </a:p>
          <a:p>
            <a:r>
              <a:rPr lang="en-US" dirty="0"/>
              <a:t>and all the repairs needed in rectify these problem are very expensive. </a:t>
            </a:r>
          </a:p>
        </p:txBody>
      </p:sp>
      <p:sp>
        <p:nvSpPr>
          <p:cNvPr id="4" name="Slide Number Placeholder 3"/>
          <p:cNvSpPr>
            <a:spLocks noGrp="1"/>
          </p:cNvSpPr>
          <p:nvPr>
            <p:ph type="sldNum" sz="quarter" idx="5"/>
          </p:nvPr>
        </p:nvSpPr>
        <p:spPr/>
        <p:txBody>
          <a:bodyPr/>
          <a:lstStyle/>
          <a:p>
            <a:fld id="{5014E875-A257-408A-B05D-FAEF1851E94A}" type="slidenum">
              <a:rPr lang="en-US" smtClean="0"/>
              <a:t>3</a:t>
            </a:fld>
            <a:endParaRPr lang="en-US"/>
          </a:p>
        </p:txBody>
      </p:sp>
    </p:spTree>
    <p:extLst>
      <p:ext uri="{BB962C8B-B14F-4D97-AF65-F5344CB8AC3E}">
        <p14:creationId xmlns:p14="http://schemas.microsoft.com/office/powerpoint/2010/main" val="830506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detect and monitor subsidence, JPL’s UAVSAR (Uninhabited Aerial Vehicle Synthetic Aperture Radar) is deployed.</a:t>
            </a:r>
          </a:p>
          <a:p>
            <a:r>
              <a:rPr lang="en-US" dirty="0"/>
              <a:t>It </a:t>
            </a:r>
            <a:r>
              <a:rPr lang="en-US" sz="1200" b="0" i="0" kern="1200" dirty="0">
                <a:solidFill>
                  <a:schemeClr val="tx1"/>
                </a:solidFill>
                <a:effectLst/>
                <a:latin typeface="+mn-lt"/>
                <a:ea typeface="+mn-ea"/>
                <a:cs typeface="+mn-cs"/>
              </a:rPr>
              <a:t>acquires repeat pass, radar imagery with an L-band instrument</a:t>
            </a:r>
          </a:p>
          <a:p>
            <a:r>
              <a:rPr lang="en-US" sz="1200" b="0" i="0" kern="1200" dirty="0">
                <a:solidFill>
                  <a:schemeClr val="tx1"/>
                </a:solidFill>
                <a:effectLst/>
                <a:latin typeface="+mn-lt"/>
                <a:ea typeface="+mn-ea"/>
                <a:cs typeface="+mn-cs"/>
              </a:rPr>
              <a:t>Operating at twelve and a half km altitude, with a ~22km wide swath. </a:t>
            </a:r>
          </a:p>
          <a:p>
            <a:r>
              <a:rPr lang="en-US" sz="1200" b="0" i="0" kern="1200" dirty="0">
                <a:solidFill>
                  <a:schemeClr val="tx1"/>
                </a:solidFill>
                <a:effectLst/>
                <a:latin typeface="+mn-lt"/>
                <a:ea typeface="+mn-ea"/>
                <a:cs typeface="+mn-cs"/>
              </a:rPr>
              <a:t>The acquisition image resolution is 1.7m x 60 cm and look angles are from 22-66 degrees. This is an example of an Central valley acquisition. </a:t>
            </a:r>
            <a:endParaRPr lang="en-US" dirty="0"/>
          </a:p>
        </p:txBody>
      </p:sp>
      <p:sp>
        <p:nvSpPr>
          <p:cNvPr id="4" name="Slide Number Placeholder 3"/>
          <p:cNvSpPr>
            <a:spLocks noGrp="1"/>
          </p:cNvSpPr>
          <p:nvPr>
            <p:ph type="sldNum" sz="quarter" idx="5"/>
          </p:nvPr>
        </p:nvSpPr>
        <p:spPr/>
        <p:txBody>
          <a:bodyPr/>
          <a:lstStyle/>
          <a:p>
            <a:fld id="{5014E875-A257-408A-B05D-FAEF1851E94A}" type="slidenum">
              <a:rPr lang="en-US" smtClean="0"/>
              <a:t>4</a:t>
            </a:fld>
            <a:endParaRPr lang="en-US"/>
          </a:p>
        </p:txBody>
      </p:sp>
    </p:spTree>
    <p:extLst>
      <p:ext uri="{BB962C8B-B14F-4D97-AF65-F5344CB8AC3E}">
        <p14:creationId xmlns:p14="http://schemas.microsoft.com/office/powerpoint/2010/main" val="3894466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very concisely describe radar interferometry – </a:t>
            </a:r>
            <a:r>
              <a:rPr lang="en-US" dirty="0" err="1"/>
              <a:t>insar</a:t>
            </a:r>
            <a:r>
              <a:rPr lang="en-US"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multiple passes along the same flight path, the differential phase of the reflected radiation relates to, among other effects, to changes in line of sight (LOS) distances to the ground.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change in LOS distance can contain a displacement component due to land subsidence.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Processing steps and particulars are detailed in our publication presently in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multiple processing considerations, such as </a:t>
            </a:r>
            <a:r>
              <a:rPr lang="en-US" sz="1200" b="0" i="0" kern="1200" dirty="0">
                <a:solidFill>
                  <a:schemeClr val="tx1"/>
                </a:solidFill>
                <a:effectLst/>
                <a:latin typeface="+mn-lt"/>
                <a:ea typeface="+mn-ea"/>
                <a:cs typeface="+mn-cs"/>
              </a:rPr>
              <a:t>removing topography, orbital effects, unwrapping the phases, and reducing noise.</a:t>
            </a:r>
            <a:endParaRPr lang="en-US" dirty="0"/>
          </a:p>
        </p:txBody>
      </p:sp>
      <p:sp>
        <p:nvSpPr>
          <p:cNvPr id="4" name="Slide Number Placeholder 3"/>
          <p:cNvSpPr>
            <a:spLocks noGrp="1"/>
          </p:cNvSpPr>
          <p:nvPr>
            <p:ph type="sldNum" sz="quarter" idx="5"/>
          </p:nvPr>
        </p:nvSpPr>
        <p:spPr/>
        <p:txBody>
          <a:bodyPr/>
          <a:lstStyle/>
          <a:p>
            <a:fld id="{5014E875-A257-408A-B05D-FAEF1851E94A}" type="slidenum">
              <a:rPr lang="en-US" smtClean="0"/>
              <a:t>5</a:t>
            </a:fld>
            <a:endParaRPr lang="en-US"/>
          </a:p>
        </p:txBody>
      </p:sp>
    </p:spTree>
    <p:extLst>
      <p:ext uri="{BB962C8B-B14F-4D97-AF65-F5344CB8AC3E}">
        <p14:creationId xmlns:p14="http://schemas.microsoft.com/office/powerpoint/2010/main" val="264717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Wrapped interreference fringes, like this Central Valley example, are expressed in radians and can be noisy.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
            </a:r>
            <a:r>
              <a:rPr lang="en-US" sz="1200" b="0" i="0" kern="1200" dirty="0">
                <a:solidFill>
                  <a:schemeClr val="tx1"/>
                </a:solidFill>
                <a:effectLst/>
                <a:latin typeface="+mn-lt"/>
                <a:ea typeface="+mn-ea"/>
                <a:cs typeface="+mn-cs"/>
              </a:rPr>
              <a:t>e do </a:t>
            </a:r>
            <a:r>
              <a:rPr lang="en-US" sz="1200" b="0" i="0" kern="1200" dirty="0" err="1">
                <a:solidFill>
                  <a:schemeClr val="tx1"/>
                </a:solidFill>
                <a:effectLst/>
                <a:latin typeface="+mn-lt"/>
                <a:ea typeface="+mn-ea"/>
                <a:cs typeface="+mn-cs"/>
              </a:rPr>
              <a:t>multilooking</a:t>
            </a:r>
            <a:r>
              <a:rPr lang="en-US" sz="1200" b="0" i="0" kern="1200" dirty="0">
                <a:solidFill>
                  <a:schemeClr val="tx1"/>
                </a:solidFill>
                <a:effectLst/>
                <a:latin typeface="+mn-lt"/>
                <a:ea typeface="+mn-ea"/>
                <a:cs typeface="+mn-cs"/>
              </a:rPr>
              <a:t> (3x12) to reduce speckle noise, which decreases spatial resolution to ~5m by ~7m.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also ‘unwrap’ the phase by n*2pi to derive height values and project from LOS to the vertical direction using the look angles.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31 images forming 106 interferograms are then used to generate a time series of displacement – with a median temporal frequency of 55 days. </a:t>
            </a:r>
            <a:endParaRPr lang="en-US" dirty="0"/>
          </a:p>
        </p:txBody>
      </p:sp>
      <p:sp>
        <p:nvSpPr>
          <p:cNvPr id="4" name="Slide Number Placeholder 3"/>
          <p:cNvSpPr>
            <a:spLocks noGrp="1"/>
          </p:cNvSpPr>
          <p:nvPr>
            <p:ph type="sldNum" sz="quarter" idx="5"/>
          </p:nvPr>
        </p:nvSpPr>
        <p:spPr/>
        <p:txBody>
          <a:bodyPr/>
          <a:lstStyle/>
          <a:p>
            <a:fld id="{5014E875-A257-408A-B05D-FAEF1851E94A}" type="slidenum">
              <a:rPr lang="en-US" smtClean="0"/>
              <a:t>6</a:t>
            </a:fld>
            <a:endParaRPr lang="en-US"/>
          </a:p>
        </p:txBody>
      </p:sp>
    </p:spTree>
    <p:extLst>
      <p:ext uri="{BB962C8B-B14F-4D97-AF65-F5344CB8AC3E}">
        <p14:creationId xmlns:p14="http://schemas.microsoft.com/office/powerpoint/2010/main" val="379965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final timestep in the time series of our study. </a:t>
            </a:r>
          </a:p>
          <a:p>
            <a:r>
              <a:rPr lang="en-US" dirty="0"/>
              <a:t>To orient us, in the California inset, the aqueduct is the blue line. The UAVSAR path is the rainbow map in the largest image ‘A’. </a:t>
            </a:r>
          </a:p>
          <a:p>
            <a:r>
              <a:rPr lang="en-US" dirty="0"/>
              <a:t>Of particular interest in ‘B’ is what we call the ‘Avenal feature’ which has the most cumulative subsidence in the scene. </a:t>
            </a:r>
          </a:p>
          <a:p>
            <a:r>
              <a:rPr lang="en-US" dirty="0"/>
              <a:t>Maximum subsidence is measured about 70 meters from the aqueduct and totals 103.75 cm from May 29, 2013 to November 27, 2018. </a:t>
            </a:r>
          </a:p>
          <a:p>
            <a:endParaRPr lang="en-US" dirty="0"/>
          </a:p>
          <a:p>
            <a:r>
              <a:rPr lang="en-US" dirty="0"/>
              <a:t>The displacement is relative to the reference location – a black square – and an extensometer is also in our study area – the magenta circle. </a:t>
            </a:r>
          </a:p>
        </p:txBody>
      </p:sp>
      <p:sp>
        <p:nvSpPr>
          <p:cNvPr id="4" name="Slide Number Placeholder 3"/>
          <p:cNvSpPr>
            <a:spLocks noGrp="1"/>
          </p:cNvSpPr>
          <p:nvPr>
            <p:ph type="sldNum" sz="quarter" idx="5"/>
          </p:nvPr>
        </p:nvSpPr>
        <p:spPr/>
        <p:txBody>
          <a:bodyPr/>
          <a:lstStyle/>
          <a:p>
            <a:fld id="{5014E875-A257-408A-B05D-FAEF1851E94A}" type="slidenum">
              <a:rPr lang="en-US" smtClean="0"/>
              <a:t>7</a:t>
            </a:fld>
            <a:endParaRPr lang="en-US"/>
          </a:p>
        </p:txBody>
      </p:sp>
    </p:spTree>
    <p:extLst>
      <p:ext uri="{BB962C8B-B14F-4D97-AF65-F5344CB8AC3E}">
        <p14:creationId xmlns:p14="http://schemas.microsoft.com/office/powerpoint/2010/main" val="585468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look closely at the location of maximum subsidence and compare it to the local drought conditions. </a:t>
            </a:r>
          </a:p>
          <a:p>
            <a:r>
              <a:rPr lang="en-US" dirty="0"/>
              <a:t>Drought conditions </a:t>
            </a:r>
            <a:r>
              <a:rPr lang="en-US" sz="1200" kern="1200" dirty="0">
                <a:solidFill>
                  <a:schemeClr val="tx1"/>
                </a:solidFill>
                <a:effectLst/>
                <a:latin typeface="+mn-lt"/>
                <a:ea typeface="+mn-ea"/>
                <a:cs typeface="+mn-cs"/>
              </a:rPr>
              <a:t>for our study area </a:t>
            </a:r>
            <a:r>
              <a:rPr lang="en-US" dirty="0"/>
              <a:t>are estimated by the US Drought Monitor by quantifying </a:t>
            </a:r>
            <a:r>
              <a:rPr lang="en-US" sz="1200" kern="1200" dirty="0">
                <a:solidFill>
                  <a:schemeClr val="tx1"/>
                </a:solidFill>
                <a:effectLst/>
                <a:latin typeface="+mn-lt"/>
                <a:ea typeface="+mn-ea"/>
                <a:cs typeface="+mn-cs"/>
              </a:rPr>
              <a:t>the percentage of the area in a particular drought classification. </a:t>
            </a:r>
          </a:p>
          <a:p>
            <a:r>
              <a:rPr lang="en-US" sz="1200" kern="1200" dirty="0">
                <a:solidFill>
                  <a:schemeClr val="tx1"/>
                </a:solidFill>
                <a:effectLst/>
                <a:latin typeface="+mn-lt"/>
                <a:ea typeface="+mn-ea"/>
                <a:cs typeface="+mn-cs"/>
              </a:rPr>
              <a:t>The scale ranges from None to abnormally dry to Exceptional </a:t>
            </a:r>
          </a:p>
          <a:p>
            <a:r>
              <a:rPr lang="en-US" sz="1200" kern="1200" dirty="0">
                <a:solidFill>
                  <a:schemeClr val="tx1"/>
                </a:solidFill>
                <a:effectLst/>
                <a:latin typeface="+mn-lt"/>
                <a:ea typeface="+mn-ea"/>
                <a:cs typeface="+mn-cs"/>
              </a:rPr>
              <a:t>The USDM classification is determined by synthesizing precipitation, fire conditions, soil moisture, vegetation health, surface water, and snowpack. </a:t>
            </a:r>
          </a:p>
          <a:p>
            <a:endParaRPr lang="en-US" dirty="0"/>
          </a:p>
          <a:p>
            <a:r>
              <a:rPr lang="en-US" dirty="0"/>
              <a:t>As the drought worsens, </a:t>
            </a:r>
            <a:r>
              <a:rPr lang="en-US" sz="1200" kern="1200" dirty="0">
                <a:solidFill>
                  <a:schemeClr val="tx1"/>
                </a:solidFill>
                <a:effectLst/>
                <a:latin typeface="+mn-lt"/>
                <a:ea typeface="+mn-ea"/>
                <a:cs typeface="+mn-cs"/>
              </a:rPr>
              <a:t>notice how subsidence speeds up after the first few timesteps, then it continues though the exceptional drought period until early 2017 when drought conditions alleviate.</a:t>
            </a:r>
            <a:endParaRPr lang="en-US" dirty="0"/>
          </a:p>
        </p:txBody>
      </p:sp>
      <p:sp>
        <p:nvSpPr>
          <p:cNvPr id="4" name="Slide Number Placeholder 3"/>
          <p:cNvSpPr>
            <a:spLocks noGrp="1"/>
          </p:cNvSpPr>
          <p:nvPr>
            <p:ph type="sldNum" sz="quarter" idx="5"/>
          </p:nvPr>
        </p:nvSpPr>
        <p:spPr/>
        <p:txBody>
          <a:bodyPr/>
          <a:lstStyle/>
          <a:p>
            <a:fld id="{5014E875-A257-408A-B05D-FAEF1851E94A}" type="slidenum">
              <a:rPr lang="en-US" smtClean="0"/>
              <a:t>8</a:t>
            </a:fld>
            <a:endParaRPr lang="en-US"/>
          </a:p>
        </p:txBody>
      </p:sp>
    </p:spTree>
    <p:extLst>
      <p:ext uri="{BB962C8B-B14F-4D97-AF65-F5344CB8AC3E}">
        <p14:creationId xmlns:p14="http://schemas.microsoft.com/office/powerpoint/2010/main" val="1228443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selected scenes from the time series: </a:t>
            </a:r>
          </a:p>
          <a:p>
            <a:r>
              <a:rPr lang="en-US" dirty="0"/>
              <a:t>May 2013 to April 2014, measures very little subsidence is measured (&lt; 10cm). </a:t>
            </a:r>
          </a:p>
          <a:p>
            <a:endParaRPr lang="en-US" dirty="0"/>
          </a:p>
          <a:p>
            <a:r>
              <a:rPr lang="en-US" dirty="0"/>
              <a:t>Along the aqueduct, subsidence greater than 10 cm emerges by June 2014 ~400m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is increases steadily over time with greatest subsidence adjacent to the aqueduct on the east side. The Avenal feature bowl progresses…growing in size and depth and nearby connecting lobes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approximate distance along the aqueduct experiencing greater than 10 cm of subsidence is shown under each scene. </a:t>
            </a:r>
          </a:p>
          <a:p>
            <a:r>
              <a:rPr lang="en-US" dirty="0"/>
              <a:t>This all continues Until February 2018, when it shrinks briefly, then resumes growth again by the final step. </a:t>
            </a:r>
          </a:p>
        </p:txBody>
      </p:sp>
      <p:sp>
        <p:nvSpPr>
          <p:cNvPr id="4" name="Slide Number Placeholder 3"/>
          <p:cNvSpPr>
            <a:spLocks noGrp="1"/>
          </p:cNvSpPr>
          <p:nvPr>
            <p:ph type="sldNum" sz="quarter" idx="5"/>
          </p:nvPr>
        </p:nvSpPr>
        <p:spPr/>
        <p:txBody>
          <a:bodyPr/>
          <a:lstStyle/>
          <a:p>
            <a:fld id="{5014E875-A257-408A-B05D-FAEF1851E94A}" type="slidenum">
              <a:rPr lang="en-US" smtClean="0"/>
              <a:t>9</a:t>
            </a:fld>
            <a:endParaRPr lang="en-US"/>
          </a:p>
        </p:txBody>
      </p:sp>
    </p:spTree>
    <p:extLst>
      <p:ext uri="{BB962C8B-B14F-4D97-AF65-F5344CB8AC3E}">
        <p14:creationId xmlns:p14="http://schemas.microsoft.com/office/powerpoint/2010/main" val="4197102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0841-BF0B-42AD-B094-F6F91A1632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FDA347-B4FE-4BD0-A014-5FE0B3D24F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E323F3-B2ED-4D0F-8AA6-F6ED5402966B}"/>
              </a:ext>
            </a:extLst>
          </p:cNvPr>
          <p:cNvSpPr>
            <a:spLocks noGrp="1"/>
          </p:cNvSpPr>
          <p:nvPr>
            <p:ph type="dt" sz="half" idx="10"/>
          </p:nvPr>
        </p:nvSpPr>
        <p:spPr/>
        <p:txBody>
          <a:bodyPr/>
          <a:lstStyle/>
          <a:p>
            <a:fld id="{1DE72B95-434A-8442-9224-CC26B15FAE6A}" type="datetime1">
              <a:rPr lang="en-US" smtClean="0"/>
              <a:t>5/6/20</a:t>
            </a:fld>
            <a:endParaRPr lang="en-US"/>
          </a:p>
        </p:txBody>
      </p:sp>
      <p:sp>
        <p:nvSpPr>
          <p:cNvPr id="5" name="Footer Placeholder 4">
            <a:extLst>
              <a:ext uri="{FF2B5EF4-FFF2-40B4-BE49-F238E27FC236}">
                <a16:creationId xmlns:a16="http://schemas.microsoft.com/office/drawing/2014/main" id="{3C43C35B-985D-4408-B333-259178578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F6981-5D87-4768-94A5-791442FA55BB}"/>
              </a:ext>
            </a:extLst>
          </p:cNvPr>
          <p:cNvSpPr>
            <a:spLocks noGrp="1"/>
          </p:cNvSpPr>
          <p:nvPr>
            <p:ph type="sldNum" sz="quarter" idx="12"/>
          </p:nvPr>
        </p:nvSpPr>
        <p:spPr/>
        <p:txBody>
          <a:bodyPr/>
          <a:lstStyle/>
          <a:p>
            <a:fld id="{8D3FDD91-A8B2-4B47-9A48-54BEAF09D6A7}" type="slidenum">
              <a:rPr lang="en-US" smtClean="0"/>
              <a:t>‹#›</a:t>
            </a:fld>
            <a:endParaRPr lang="en-US"/>
          </a:p>
        </p:txBody>
      </p:sp>
    </p:spTree>
    <p:extLst>
      <p:ext uri="{BB962C8B-B14F-4D97-AF65-F5344CB8AC3E}">
        <p14:creationId xmlns:p14="http://schemas.microsoft.com/office/powerpoint/2010/main" val="2468753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0C76-EF76-4784-B89A-5D588EA535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08A080-7D3B-440F-815E-53A0B0E8F8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86816-3ECC-4F0B-943A-B16CF93A9C82}"/>
              </a:ext>
            </a:extLst>
          </p:cNvPr>
          <p:cNvSpPr>
            <a:spLocks noGrp="1"/>
          </p:cNvSpPr>
          <p:nvPr>
            <p:ph type="dt" sz="half" idx="10"/>
          </p:nvPr>
        </p:nvSpPr>
        <p:spPr/>
        <p:txBody>
          <a:bodyPr/>
          <a:lstStyle/>
          <a:p>
            <a:fld id="{75C306CF-58A4-034D-A6F9-0377EFF261B6}" type="datetime1">
              <a:rPr lang="en-US" smtClean="0"/>
              <a:t>5/6/20</a:t>
            </a:fld>
            <a:endParaRPr lang="en-US"/>
          </a:p>
        </p:txBody>
      </p:sp>
      <p:sp>
        <p:nvSpPr>
          <p:cNvPr id="5" name="Footer Placeholder 4">
            <a:extLst>
              <a:ext uri="{FF2B5EF4-FFF2-40B4-BE49-F238E27FC236}">
                <a16:creationId xmlns:a16="http://schemas.microsoft.com/office/drawing/2014/main" id="{793102BB-4C6E-4CA1-9E16-C8EF75006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5C613C-0412-4597-8E83-3500EB675483}"/>
              </a:ext>
            </a:extLst>
          </p:cNvPr>
          <p:cNvSpPr>
            <a:spLocks noGrp="1"/>
          </p:cNvSpPr>
          <p:nvPr>
            <p:ph type="sldNum" sz="quarter" idx="12"/>
          </p:nvPr>
        </p:nvSpPr>
        <p:spPr/>
        <p:txBody>
          <a:bodyPr/>
          <a:lstStyle/>
          <a:p>
            <a:fld id="{8D3FDD91-A8B2-4B47-9A48-54BEAF09D6A7}" type="slidenum">
              <a:rPr lang="en-US" smtClean="0"/>
              <a:t>‹#›</a:t>
            </a:fld>
            <a:endParaRPr lang="en-US"/>
          </a:p>
        </p:txBody>
      </p:sp>
    </p:spTree>
    <p:extLst>
      <p:ext uri="{BB962C8B-B14F-4D97-AF65-F5344CB8AC3E}">
        <p14:creationId xmlns:p14="http://schemas.microsoft.com/office/powerpoint/2010/main" val="2550219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4E0AB6-4017-4145-A4CA-2DD42021CC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00F0CB-7998-4133-9A27-768170E7E4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E8AEB-D834-48C3-BFA7-B43A005BE56C}"/>
              </a:ext>
            </a:extLst>
          </p:cNvPr>
          <p:cNvSpPr>
            <a:spLocks noGrp="1"/>
          </p:cNvSpPr>
          <p:nvPr>
            <p:ph type="dt" sz="half" idx="10"/>
          </p:nvPr>
        </p:nvSpPr>
        <p:spPr/>
        <p:txBody>
          <a:bodyPr/>
          <a:lstStyle/>
          <a:p>
            <a:fld id="{9ED95176-734A-2E40-B86A-0869504ACEBD}" type="datetime1">
              <a:rPr lang="en-US" smtClean="0"/>
              <a:t>5/6/20</a:t>
            </a:fld>
            <a:endParaRPr lang="en-US"/>
          </a:p>
        </p:txBody>
      </p:sp>
      <p:sp>
        <p:nvSpPr>
          <p:cNvPr id="5" name="Footer Placeholder 4">
            <a:extLst>
              <a:ext uri="{FF2B5EF4-FFF2-40B4-BE49-F238E27FC236}">
                <a16:creationId xmlns:a16="http://schemas.microsoft.com/office/drawing/2014/main" id="{883F0321-9DA0-4C13-8D4A-4B955A96F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7CCF0-A9C2-4B52-ADDB-6E5987A3650A}"/>
              </a:ext>
            </a:extLst>
          </p:cNvPr>
          <p:cNvSpPr>
            <a:spLocks noGrp="1"/>
          </p:cNvSpPr>
          <p:nvPr>
            <p:ph type="sldNum" sz="quarter" idx="12"/>
          </p:nvPr>
        </p:nvSpPr>
        <p:spPr/>
        <p:txBody>
          <a:bodyPr/>
          <a:lstStyle/>
          <a:p>
            <a:fld id="{8D3FDD91-A8B2-4B47-9A48-54BEAF09D6A7}" type="slidenum">
              <a:rPr lang="en-US" smtClean="0"/>
              <a:t>‹#›</a:t>
            </a:fld>
            <a:endParaRPr lang="en-US"/>
          </a:p>
        </p:txBody>
      </p:sp>
    </p:spTree>
    <p:extLst>
      <p:ext uri="{BB962C8B-B14F-4D97-AF65-F5344CB8AC3E}">
        <p14:creationId xmlns:p14="http://schemas.microsoft.com/office/powerpoint/2010/main" val="382686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50FA0-1CD4-4D58-A98B-D1F966C661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31B437-75A8-40D6-830C-BBA40786C9E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2C36D-DB11-4AD2-8215-26C17C778212}"/>
              </a:ext>
            </a:extLst>
          </p:cNvPr>
          <p:cNvSpPr>
            <a:spLocks noGrp="1"/>
          </p:cNvSpPr>
          <p:nvPr>
            <p:ph type="dt" sz="half" idx="10"/>
          </p:nvPr>
        </p:nvSpPr>
        <p:spPr/>
        <p:txBody>
          <a:bodyPr/>
          <a:lstStyle/>
          <a:p>
            <a:fld id="{468BE8A6-2534-0A40-AE4E-3BC6DB8B4C3D}" type="datetime1">
              <a:rPr lang="en-US" smtClean="0"/>
              <a:t>5/6/20</a:t>
            </a:fld>
            <a:endParaRPr lang="en-US"/>
          </a:p>
        </p:txBody>
      </p:sp>
      <p:sp>
        <p:nvSpPr>
          <p:cNvPr id="5" name="Footer Placeholder 4">
            <a:extLst>
              <a:ext uri="{FF2B5EF4-FFF2-40B4-BE49-F238E27FC236}">
                <a16:creationId xmlns:a16="http://schemas.microsoft.com/office/drawing/2014/main" id="{444D8988-C81A-47EE-9200-212598C37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277BD-E274-4B03-BF55-01A1E71BC4A9}"/>
              </a:ext>
            </a:extLst>
          </p:cNvPr>
          <p:cNvSpPr>
            <a:spLocks noGrp="1"/>
          </p:cNvSpPr>
          <p:nvPr>
            <p:ph type="sldNum" sz="quarter" idx="12"/>
          </p:nvPr>
        </p:nvSpPr>
        <p:spPr/>
        <p:txBody>
          <a:bodyPr/>
          <a:lstStyle/>
          <a:p>
            <a:fld id="{8D3FDD91-A8B2-4B47-9A48-54BEAF09D6A7}" type="slidenum">
              <a:rPr lang="en-US" smtClean="0"/>
              <a:t>‹#›</a:t>
            </a:fld>
            <a:endParaRPr lang="en-US"/>
          </a:p>
        </p:txBody>
      </p:sp>
    </p:spTree>
    <p:extLst>
      <p:ext uri="{BB962C8B-B14F-4D97-AF65-F5344CB8AC3E}">
        <p14:creationId xmlns:p14="http://schemas.microsoft.com/office/powerpoint/2010/main" val="2160708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BC4F-2F86-44A3-B063-C28452E3B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4B373B-6D23-4B5C-9E6E-BDE19A4B2C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66BFC58-8188-47DD-BC79-5BAE687ED7C4}"/>
              </a:ext>
            </a:extLst>
          </p:cNvPr>
          <p:cNvSpPr>
            <a:spLocks noGrp="1"/>
          </p:cNvSpPr>
          <p:nvPr>
            <p:ph type="dt" sz="half" idx="10"/>
          </p:nvPr>
        </p:nvSpPr>
        <p:spPr/>
        <p:txBody>
          <a:bodyPr/>
          <a:lstStyle/>
          <a:p>
            <a:fld id="{3738451F-C934-B44E-8B46-3087AF01AB06}" type="datetime1">
              <a:rPr lang="en-US" smtClean="0"/>
              <a:t>5/6/20</a:t>
            </a:fld>
            <a:endParaRPr lang="en-US"/>
          </a:p>
        </p:txBody>
      </p:sp>
      <p:sp>
        <p:nvSpPr>
          <p:cNvPr id="5" name="Footer Placeholder 4">
            <a:extLst>
              <a:ext uri="{FF2B5EF4-FFF2-40B4-BE49-F238E27FC236}">
                <a16:creationId xmlns:a16="http://schemas.microsoft.com/office/drawing/2014/main" id="{BAFB29C4-5417-4E84-B54D-CAED34861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6FCD2-BC68-4E5F-95FE-F9DF45CEFB8E}"/>
              </a:ext>
            </a:extLst>
          </p:cNvPr>
          <p:cNvSpPr>
            <a:spLocks noGrp="1"/>
          </p:cNvSpPr>
          <p:nvPr>
            <p:ph type="sldNum" sz="quarter" idx="12"/>
          </p:nvPr>
        </p:nvSpPr>
        <p:spPr/>
        <p:txBody>
          <a:bodyPr/>
          <a:lstStyle/>
          <a:p>
            <a:fld id="{8D3FDD91-A8B2-4B47-9A48-54BEAF09D6A7}" type="slidenum">
              <a:rPr lang="en-US" smtClean="0"/>
              <a:t>‹#›</a:t>
            </a:fld>
            <a:endParaRPr lang="en-US"/>
          </a:p>
        </p:txBody>
      </p:sp>
    </p:spTree>
    <p:extLst>
      <p:ext uri="{BB962C8B-B14F-4D97-AF65-F5344CB8AC3E}">
        <p14:creationId xmlns:p14="http://schemas.microsoft.com/office/powerpoint/2010/main" val="1239536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615D-3258-4B25-9EB0-F309D8D70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8E880B-B59E-4641-B34F-58B83989E6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C9DC81-3225-465C-9987-B6CEEFA483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1AD1F3-568C-462E-B655-CF7CD0CD1229}"/>
              </a:ext>
            </a:extLst>
          </p:cNvPr>
          <p:cNvSpPr>
            <a:spLocks noGrp="1"/>
          </p:cNvSpPr>
          <p:nvPr>
            <p:ph type="dt" sz="half" idx="10"/>
          </p:nvPr>
        </p:nvSpPr>
        <p:spPr/>
        <p:txBody>
          <a:bodyPr/>
          <a:lstStyle/>
          <a:p>
            <a:fld id="{037CA9C0-985D-E445-BF7F-8F883E590A6F}" type="datetime1">
              <a:rPr lang="en-US" smtClean="0"/>
              <a:t>5/6/20</a:t>
            </a:fld>
            <a:endParaRPr lang="en-US"/>
          </a:p>
        </p:txBody>
      </p:sp>
      <p:sp>
        <p:nvSpPr>
          <p:cNvPr id="6" name="Footer Placeholder 5">
            <a:extLst>
              <a:ext uri="{FF2B5EF4-FFF2-40B4-BE49-F238E27FC236}">
                <a16:creationId xmlns:a16="http://schemas.microsoft.com/office/drawing/2014/main" id="{C1DA1CF0-0FDA-4343-9691-06AEE1E7C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4CDAB3-A90C-4018-9B75-EF632198BB2A}"/>
              </a:ext>
            </a:extLst>
          </p:cNvPr>
          <p:cNvSpPr>
            <a:spLocks noGrp="1"/>
          </p:cNvSpPr>
          <p:nvPr>
            <p:ph type="sldNum" sz="quarter" idx="12"/>
          </p:nvPr>
        </p:nvSpPr>
        <p:spPr/>
        <p:txBody>
          <a:bodyPr/>
          <a:lstStyle/>
          <a:p>
            <a:fld id="{8D3FDD91-A8B2-4B47-9A48-54BEAF09D6A7}" type="slidenum">
              <a:rPr lang="en-US" smtClean="0"/>
              <a:t>‹#›</a:t>
            </a:fld>
            <a:endParaRPr lang="en-US"/>
          </a:p>
        </p:txBody>
      </p:sp>
    </p:spTree>
    <p:extLst>
      <p:ext uri="{BB962C8B-B14F-4D97-AF65-F5344CB8AC3E}">
        <p14:creationId xmlns:p14="http://schemas.microsoft.com/office/powerpoint/2010/main" val="3738639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B820-FC62-43C8-B041-8C6E11FD25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1920E8-4CAC-4F5D-86E1-62FF8AD07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820B80-9BFB-449D-AFBF-66C7CED7FF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C9BEE6-628E-4FC7-8007-07B81D731F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205543-9469-4878-98B7-57A927DA3BF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08459-0E39-4885-A43D-51FC1B959C37}"/>
              </a:ext>
            </a:extLst>
          </p:cNvPr>
          <p:cNvSpPr>
            <a:spLocks noGrp="1"/>
          </p:cNvSpPr>
          <p:nvPr>
            <p:ph type="dt" sz="half" idx="10"/>
          </p:nvPr>
        </p:nvSpPr>
        <p:spPr/>
        <p:txBody>
          <a:bodyPr/>
          <a:lstStyle/>
          <a:p>
            <a:fld id="{C5423A87-6951-6944-9848-1DF3361C5C21}" type="datetime1">
              <a:rPr lang="en-US" smtClean="0"/>
              <a:t>5/6/20</a:t>
            </a:fld>
            <a:endParaRPr lang="en-US"/>
          </a:p>
        </p:txBody>
      </p:sp>
      <p:sp>
        <p:nvSpPr>
          <p:cNvPr id="8" name="Footer Placeholder 7">
            <a:extLst>
              <a:ext uri="{FF2B5EF4-FFF2-40B4-BE49-F238E27FC236}">
                <a16:creationId xmlns:a16="http://schemas.microsoft.com/office/drawing/2014/main" id="{D747ECA7-7663-489C-903F-4E02B25E0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767145-84A7-4876-9EF7-4246EFD54EE1}"/>
              </a:ext>
            </a:extLst>
          </p:cNvPr>
          <p:cNvSpPr>
            <a:spLocks noGrp="1"/>
          </p:cNvSpPr>
          <p:nvPr>
            <p:ph type="sldNum" sz="quarter" idx="12"/>
          </p:nvPr>
        </p:nvSpPr>
        <p:spPr/>
        <p:txBody>
          <a:bodyPr/>
          <a:lstStyle/>
          <a:p>
            <a:fld id="{8D3FDD91-A8B2-4B47-9A48-54BEAF09D6A7}" type="slidenum">
              <a:rPr lang="en-US" smtClean="0"/>
              <a:t>‹#›</a:t>
            </a:fld>
            <a:endParaRPr lang="en-US"/>
          </a:p>
        </p:txBody>
      </p:sp>
    </p:spTree>
    <p:extLst>
      <p:ext uri="{BB962C8B-B14F-4D97-AF65-F5344CB8AC3E}">
        <p14:creationId xmlns:p14="http://schemas.microsoft.com/office/powerpoint/2010/main" val="3655446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32EBF-C64F-4747-8884-4FAFA1A83B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DAA4DD-6D3F-40DE-B30D-09D208D99BBC}"/>
              </a:ext>
            </a:extLst>
          </p:cNvPr>
          <p:cNvSpPr>
            <a:spLocks noGrp="1"/>
          </p:cNvSpPr>
          <p:nvPr>
            <p:ph type="dt" sz="half" idx="10"/>
          </p:nvPr>
        </p:nvSpPr>
        <p:spPr/>
        <p:txBody>
          <a:bodyPr/>
          <a:lstStyle/>
          <a:p>
            <a:fld id="{2C815BBA-9F2C-B246-8710-1CB1FCF5CEAC}" type="datetime1">
              <a:rPr lang="en-US" smtClean="0"/>
              <a:t>5/6/20</a:t>
            </a:fld>
            <a:endParaRPr lang="en-US"/>
          </a:p>
        </p:txBody>
      </p:sp>
      <p:sp>
        <p:nvSpPr>
          <p:cNvPr id="4" name="Footer Placeholder 3">
            <a:extLst>
              <a:ext uri="{FF2B5EF4-FFF2-40B4-BE49-F238E27FC236}">
                <a16:creationId xmlns:a16="http://schemas.microsoft.com/office/drawing/2014/main" id="{9C17A712-4134-4C08-BDA0-EABE63BB1D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F9C364-6C0E-47C7-A849-C58C691BD63F}"/>
              </a:ext>
            </a:extLst>
          </p:cNvPr>
          <p:cNvSpPr>
            <a:spLocks noGrp="1"/>
          </p:cNvSpPr>
          <p:nvPr>
            <p:ph type="sldNum" sz="quarter" idx="12"/>
          </p:nvPr>
        </p:nvSpPr>
        <p:spPr/>
        <p:txBody>
          <a:bodyPr/>
          <a:lstStyle/>
          <a:p>
            <a:fld id="{8D3FDD91-A8B2-4B47-9A48-54BEAF09D6A7}" type="slidenum">
              <a:rPr lang="en-US" smtClean="0"/>
              <a:t>‹#›</a:t>
            </a:fld>
            <a:endParaRPr lang="en-US"/>
          </a:p>
        </p:txBody>
      </p:sp>
    </p:spTree>
    <p:extLst>
      <p:ext uri="{BB962C8B-B14F-4D97-AF65-F5344CB8AC3E}">
        <p14:creationId xmlns:p14="http://schemas.microsoft.com/office/powerpoint/2010/main" val="412365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3228AC-FB84-4285-A034-833396F9EA0B}"/>
              </a:ext>
            </a:extLst>
          </p:cNvPr>
          <p:cNvSpPr>
            <a:spLocks noGrp="1"/>
          </p:cNvSpPr>
          <p:nvPr>
            <p:ph type="dt" sz="half" idx="10"/>
          </p:nvPr>
        </p:nvSpPr>
        <p:spPr/>
        <p:txBody>
          <a:bodyPr/>
          <a:lstStyle/>
          <a:p>
            <a:fld id="{E3E0A7F1-AF45-BA4B-BAB9-FF6B99078536}" type="datetime1">
              <a:rPr lang="en-US" smtClean="0"/>
              <a:t>5/6/20</a:t>
            </a:fld>
            <a:endParaRPr lang="en-US"/>
          </a:p>
        </p:txBody>
      </p:sp>
      <p:sp>
        <p:nvSpPr>
          <p:cNvPr id="3" name="Footer Placeholder 2">
            <a:extLst>
              <a:ext uri="{FF2B5EF4-FFF2-40B4-BE49-F238E27FC236}">
                <a16:creationId xmlns:a16="http://schemas.microsoft.com/office/drawing/2014/main" id="{037427D1-E153-4AC7-A133-E91BB2C66E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8DF717-145B-4C07-9230-39F27C028CB7}"/>
              </a:ext>
            </a:extLst>
          </p:cNvPr>
          <p:cNvSpPr>
            <a:spLocks noGrp="1"/>
          </p:cNvSpPr>
          <p:nvPr>
            <p:ph type="sldNum" sz="quarter" idx="12"/>
          </p:nvPr>
        </p:nvSpPr>
        <p:spPr/>
        <p:txBody>
          <a:bodyPr/>
          <a:lstStyle/>
          <a:p>
            <a:fld id="{8D3FDD91-A8B2-4B47-9A48-54BEAF09D6A7}" type="slidenum">
              <a:rPr lang="en-US" smtClean="0"/>
              <a:t>‹#›</a:t>
            </a:fld>
            <a:endParaRPr lang="en-US"/>
          </a:p>
        </p:txBody>
      </p:sp>
    </p:spTree>
    <p:extLst>
      <p:ext uri="{BB962C8B-B14F-4D97-AF65-F5344CB8AC3E}">
        <p14:creationId xmlns:p14="http://schemas.microsoft.com/office/powerpoint/2010/main" val="4018006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35F0-48AB-47B1-BB93-701C93A48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5C41F7-AEC2-458C-B9BA-9EBA18888B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2F26B3-A196-4078-9D2A-DDDC584707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9851BF-70C6-4059-AC79-40216691F531}"/>
              </a:ext>
            </a:extLst>
          </p:cNvPr>
          <p:cNvSpPr>
            <a:spLocks noGrp="1"/>
          </p:cNvSpPr>
          <p:nvPr>
            <p:ph type="dt" sz="half" idx="10"/>
          </p:nvPr>
        </p:nvSpPr>
        <p:spPr/>
        <p:txBody>
          <a:bodyPr/>
          <a:lstStyle/>
          <a:p>
            <a:fld id="{232391B9-6B0A-A44B-B57A-050EB23E3B43}" type="datetime1">
              <a:rPr lang="en-US" smtClean="0"/>
              <a:t>5/6/20</a:t>
            </a:fld>
            <a:endParaRPr lang="en-US"/>
          </a:p>
        </p:txBody>
      </p:sp>
      <p:sp>
        <p:nvSpPr>
          <p:cNvPr id="6" name="Footer Placeholder 5">
            <a:extLst>
              <a:ext uri="{FF2B5EF4-FFF2-40B4-BE49-F238E27FC236}">
                <a16:creationId xmlns:a16="http://schemas.microsoft.com/office/drawing/2014/main" id="{B873E073-5CD5-4D0F-A02F-C8AC28E2CE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AB9C5E-C62F-489A-9547-E796E38228CB}"/>
              </a:ext>
            </a:extLst>
          </p:cNvPr>
          <p:cNvSpPr>
            <a:spLocks noGrp="1"/>
          </p:cNvSpPr>
          <p:nvPr>
            <p:ph type="sldNum" sz="quarter" idx="12"/>
          </p:nvPr>
        </p:nvSpPr>
        <p:spPr/>
        <p:txBody>
          <a:bodyPr/>
          <a:lstStyle/>
          <a:p>
            <a:fld id="{8D3FDD91-A8B2-4B47-9A48-54BEAF09D6A7}" type="slidenum">
              <a:rPr lang="en-US" smtClean="0"/>
              <a:t>‹#›</a:t>
            </a:fld>
            <a:endParaRPr lang="en-US"/>
          </a:p>
        </p:txBody>
      </p:sp>
    </p:spTree>
    <p:extLst>
      <p:ext uri="{BB962C8B-B14F-4D97-AF65-F5344CB8AC3E}">
        <p14:creationId xmlns:p14="http://schemas.microsoft.com/office/powerpoint/2010/main" val="2959724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4BBE-B109-4A4F-8581-4D61B8083A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9BA4BE-9AE1-4339-8ADC-F245A99820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84769B-9DDA-4ED0-853B-38DDE189E1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27758E-B5AA-44A5-A1F2-8168C351285A}"/>
              </a:ext>
            </a:extLst>
          </p:cNvPr>
          <p:cNvSpPr>
            <a:spLocks noGrp="1"/>
          </p:cNvSpPr>
          <p:nvPr>
            <p:ph type="dt" sz="half" idx="10"/>
          </p:nvPr>
        </p:nvSpPr>
        <p:spPr/>
        <p:txBody>
          <a:bodyPr/>
          <a:lstStyle/>
          <a:p>
            <a:fld id="{09F92AE4-8FAB-7042-9C1E-802B8F5227EC}" type="datetime1">
              <a:rPr lang="en-US" smtClean="0"/>
              <a:t>5/6/20</a:t>
            </a:fld>
            <a:endParaRPr lang="en-US"/>
          </a:p>
        </p:txBody>
      </p:sp>
      <p:sp>
        <p:nvSpPr>
          <p:cNvPr id="6" name="Footer Placeholder 5">
            <a:extLst>
              <a:ext uri="{FF2B5EF4-FFF2-40B4-BE49-F238E27FC236}">
                <a16:creationId xmlns:a16="http://schemas.microsoft.com/office/drawing/2014/main" id="{98996252-CA0E-4BA5-97C8-60289F62D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AF4F3C-9D7E-44E8-9BD5-D5D1468996D8}"/>
              </a:ext>
            </a:extLst>
          </p:cNvPr>
          <p:cNvSpPr>
            <a:spLocks noGrp="1"/>
          </p:cNvSpPr>
          <p:nvPr>
            <p:ph type="sldNum" sz="quarter" idx="12"/>
          </p:nvPr>
        </p:nvSpPr>
        <p:spPr/>
        <p:txBody>
          <a:bodyPr/>
          <a:lstStyle/>
          <a:p>
            <a:fld id="{8D3FDD91-A8B2-4B47-9A48-54BEAF09D6A7}" type="slidenum">
              <a:rPr lang="en-US" smtClean="0"/>
              <a:t>‹#›</a:t>
            </a:fld>
            <a:endParaRPr lang="en-US"/>
          </a:p>
        </p:txBody>
      </p:sp>
    </p:spTree>
    <p:extLst>
      <p:ext uri="{BB962C8B-B14F-4D97-AF65-F5344CB8AC3E}">
        <p14:creationId xmlns:p14="http://schemas.microsoft.com/office/powerpoint/2010/main" val="1703941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C5FF"/>
            </a:gs>
            <a:gs pos="15000">
              <a:schemeClr val="bg1"/>
            </a:gs>
            <a:gs pos="50000">
              <a:srgbClr val="FFFFFF"/>
            </a:gs>
            <a:gs pos="85000">
              <a:schemeClr val="bg1"/>
            </a:gs>
            <a:gs pos="100000">
              <a:srgbClr val="BDCEFF"/>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6DBC19-6725-44A6-BAC9-AD9E61F555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14E7B-6299-4449-AC6A-BF47CAD885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025B41-83DF-4027-865C-8C0E4DF57D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A45FB-7CD6-4849-A6F7-A9840FB6EA9C}" type="datetime1">
              <a:rPr lang="en-US" smtClean="0"/>
              <a:t>5/6/20</a:t>
            </a:fld>
            <a:endParaRPr lang="en-US"/>
          </a:p>
        </p:txBody>
      </p:sp>
      <p:sp>
        <p:nvSpPr>
          <p:cNvPr id="5" name="Footer Placeholder 4">
            <a:extLst>
              <a:ext uri="{FF2B5EF4-FFF2-40B4-BE49-F238E27FC236}">
                <a16:creationId xmlns:a16="http://schemas.microsoft.com/office/drawing/2014/main" id="{A575FDF1-80AF-4EB4-8D24-1531E82CA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F8580C-1D00-495D-9E4B-2FC629DC3E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FDD91-A8B2-4B47-9A48-54BEAF09D6A7}" type="slidenum">
              <a:rPr lang="en-US" smtClean="0"/>
              <a:t>‹#›</a:t>
            </a:fld>
            <a:endParaRPr lang="en-US"/>
          </a:p>
        </p:txBody>
      </p:sp>
    </p:spTree>
    <p:extLst>
      <p:ext uri="{BB962C8B-B14F-4D97-AF65-F5344CB8AC3E}">
        <p14:creationId xmlns:p14="http://schemas.microsoft.com/office/powerpoint/2010/main" val="831410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microsoft.com/office/2007/relationships/media" Target="../media/media3.mp4"/><Relationship Id="rId7" Type="http://schemas.openxmlformats.org/officeDocument/2006/relationships/image" Target="../media/image39.png"/><Relationship Id="rId12" Type="http://schemas.openxmlformats.org/officeDocument/2006/relationships/image" Target="../media/image4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8.xml"/><Relationship Id="rId11" Type="http://schemas.openxmlformats.org/officeDocument/2006/relationships/image" Target="../media/image17.png"/><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video" Target="../media/media3.mp4"/><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1.png"/><Relationship Id="rId7" Type="http://schemas.openxmlformats.org/officeDocument/2006/relationships/image" Target="../media/image43.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2.png"/><Relationship Id="rId10" Type="http://schemas.openxmlformats.org/officeDocument/2006/relationships/image" Target="../media/image44.tiff"/><Relationship Id="rId4" Type="http://schemas.openxmlformats.org/officeDocument/2006/relationships/image" Target="../media/image21.pn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41.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tif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A2D8-5548-4664-BAAE-EF22EB18F73D}"/>
              </a:ext>
            </a:extLst>
          </p:cNvPr>
          <p:cNvSpPr>
            <a:spLocks noGrp="1"/>
          </p:cNvSpPr>
          <p:nvPr>
            <p:ph type="ctrTitle"/>
          </p:nvPr>
        </p:nvSpPr>
        <p:spPr>
          <a:xfrm>
            <a:off x="0" y="1207092"/>
            <a:ext cx="12192000" cy="2387600"/>
          </a:xfrm>
        </p:spPr>
        <p:txBody>
          <a:bodyPr anchor="ctr">
            <a:normAutofit/>
          </a:bodyPr>
          <a:lstStyle/>
          <a:p>
            <a:r>
              <a:rPr lang="en-US" sz="4000" b="1" dirty="0"/>
              <a:t>Drought-induced rapid subsidence in the Central Valley and its impact on the California Aqueduct</a:t>
            </a:r>
          </a:p>
        </p:txBody>
      </p:sp>
      <p:sp>
        <p:nvSpPr>
          <p:cNvPr id="13" name="Subtitle 2">
            <a:extLst>
              <a:ext uri="{FF2B5EF4-FFF2-40B4-BE49-F238E27FC236}">
                <a16:creationId xmlns:a16="http://schemas.microsoft.com/office/drawing/2014/main" id="{85B962B0-6B62-42DC-9E4B-4075F4C72417}"/>
              </a:ext>
            </a:extLst>
          </p:cNvPr>
          <p:cNvSpPr txBox="1">
            <a:spLocks/>
          </p:cNvSpPr>
          <p:nvPr/>
        </p:nvSpPr>
        <p:spPr>
          <a:xfrm>
            <a:off x="2270234" y="2807850"/>
            <a:ext cx="7378636" cy="306894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300"/>
              </a:spcBef>
            </a:pPr>
            <a:endParaRPr lang="en-US" sz="3200" dirty="0"/>
          </a:p>
          <a:p>
            <a:pPr>
              <a:lnSpc>
                <a:spcPct val="100000"/>
              </a:lnSpc>
              <a:spcBef>
                <a:spcPts val="300"/>
              </a:spcBef>
            </a:pPr>
            <a:r>
              <a:rPr lang="en-US" sz="3600" dirty="0"/>
              <a:t>Megan M. Miller &amp; Cathleen Jones</a:t>
            </a:r>
          </a:p>
          <a:p>
            <a:pPr>
              <a:lnSpc>
                <a:spcPct val="100000"/>
              </a:lnSpc>
              <a:spcBef>
                <a:spcPts val="300"/>
              </a:spcBef>
            </a:pPr>
            <a:r>
              <a:rPr lang="en-US" sz="2800" dirty="0"/>
              <a:t>May 7</a:t>
            </a:r>
            <a:r>
              <a:rPr lang="en-US" sz="2800" baseline="30000" dirty="0"/>
              <a:t>th</a:t>
            </a:r>
            <a:r>
              <a:rPr lang="en-US" sz="2800" dirty="0"/>
              <a:t>, 2020</a:t>
            </a:r>
          </a:p>
        </p:txBody>
      </p:sp>
      <p:sp>
        <p:nvSpPr>
          <p:cNvPr id="3" name="TextBox 2">
            <a:extLst>
              <a:ext uri="{FF2B5EF4-FFF2-40B4-BE49-F238E27FC236}">
                <a16:creationId xmlns:a16="http://schemas.microsoft.com/office/drawing/2014/main" id="{6E0B0DFD-F403-4E4A-B229-0AB7F864C0AE}"/>
              </a:ext>
            </a:extLst>
          </p:cNvPr>
          <p:cNvSpPr txBox="1"/>
          <p:nvPr/>
        </p:nvSpPr>
        <p:spPr>
          <a:xfrm>
            <a:off x="4289777" y="79022"/>
            <a:ext cx="3623734" cy="369332"/>
          </a:xfrm>
          <a:prstGeom prst="rect">
            <a:avLst/>
          </a:prstGeom>
          <a:noFill/>
        </p:spPr>
        <p:txBody>
          <a:bodyPr wrap="square" rtlCol="0">
            <a:spAutoFit/>
          </a:bodyPr>
          <a:lstStyle/>
          <a:p>
            <a:pPr algn="ctr"/>
            <a:r>
              <a:rPr lang="en-US" dirty="0"/>
              <a:t>D1719 | EGU2020-10733</a:t>
            </a:r>
          </a:p>
        </p:txBody>
      </p:sp>
      <p:pic>
        <p:nvPicPr>
          <p:cNvPr id="10" name="Picture 9">
            <a:extLst>
              <a:ext uri="{FF2B5EF4-FFF2-40B4-BE49-F238E27FC236}">
                <a16:creationId xmlns:a16="http://schemas.microsoft.com/office/drawing/2014/main" id="{454A0F6F-444C-F345-9CF7-8D29175D43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952" y="6143828"/>
            <a:ext cx="4529027" cy="446158"/>
          </a:xfrm>
          <a:prstGeom prst="rect">
            <a:avLst/>
          </a:prstGeom>
        </p:spPr>
      </p:pic>
      <p:sp>
        <p:nvSpPr>
          <p:cNvPr id="4" name="Slide Number Placeholder 3">
            <a:extLst>
              <a:ext uri="{FF2B5EF4-FFF2-40B4-BE49-F238E27FC236}">
                <a16:creationId xmlns:a16="http://schemas.microsoft.com/office/drawing/2014/main" id="{B22EC7E4-90A4-9146-B46A-7A81A380C6CB}"/>
              </a:ext>
            </a:extLst>
          </p:cNvPr>
          <p:cNvSpPr>
            <a:spLocks noGrp="1"/>
          </p:cNvSpPr>
          <p:nvPr>
            <p:ph type="sldNum" sz="quarter" idx="12"/>
          </p:nvPr>
        </p:nvSpPr>
        <p:spPr/>
        <p:txBody>
          <a:bodyPr/>
          <a:lstStyle/>
          <a:p>
            <a:fld id="{8D3FDD91-A8B2-4B47-9A48-54BEAF09D6A7}" type="slidenum">
              <a:rPr lang="en-US" smtClean="0"/>
              <a:t>1</a:t>
            </a:fld>
            <a:endParaRPr lang="en-US"/>
          </a:p>
        </p:txBody>
      </p:sp>
      <p:pic>
        <p:nvPicPr>
          <p:cNvPr id="6" name="Picture 5">
            <a:extLst>
              <a:ext uri="{FF2B5EF4-FFF2-40B4-BE49-F238E27FC236}">
                <a16:creationId xmlns:a16="http://schemas.microsoft.com/office/drawing/2014/main" id="{CB18BD36-DC8D-3348-9244-C264261B7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892" y="5838911"/>
            <a:ext cx="2540000" cy="889000"/>
          </a:xfrm>
          <a:prstGeom prst="rect">
            <a:avLst/>
          </a:prstGeom>
        </p:spPr>
      </p:pic>
    </p:spTree>
    <p:extLst>
      <p:ext uri="{BB962C8B-B14F-4D97-AF65-F5344CB8AC3E}">
        <p14:creationId xmlns:p14="http://schemas.microsoft.com/office/powerpoint/2010/main" val="4080499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7771AD7-4AF6-6849-8168-2915D5615622}"/>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66567"/>
          <a:stretch/>
        </p:blipFill>
        <p:spPr>
          <a:xfrm>
            <a:off x="526472" y="921328"/>
            <a:ext cx="6663242" cy="2223654"/>
          </a:xfrm>
        </p:spPr>
      </p:pic>
      <p:pic>
        <p:nvPicPr>
          <p:cNvPr id="9" name="Content Placeholder 7">
            <a:extLst>
              <a:ext uri="{FF2B5EF4-FFF2-40B4-BE49-F238E27FC236}">
                <a16:creationId xmlns:a16="http://schemas.microsoft.com/office/drawing/2014/main" id="{9C2B06D7-B0FA-9749-AF7B-21C4825AF1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66136"/>
          <a:stretch/>
        </p:blipFill>
        <p:spPr>
          <a:xfrm>
            <a:off x="3783086" y="3206337"/>
            <a:ext cx="6663242" cy="2252353"/>
          </a:xfrm>
          <a:prstGeom prst="rect">
            <a:avLst/>
          </a:prstGeom>
        </p:spPr>
      </p:pic>
      <p:pic>
        <p:nvPicPr>
          <p:cNvPr id="10" name="Content Placeholder 7">
            <a:extLst>
              <a:ext uri="{FF2B5EF4-FFF2-40B4-BE49-F238E27FC236}">
                <a16:creationId xmlns:a16="http://schemas.microsoft.com/office/drawing/2014/main" id="{52BC9EE7-FB47-BC46-9ED0-2BBE271C66F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3120" r="33457" b="33551"/>
          <a:stretch/>
        </p:blipFill>
        <p:spPr>
          <a:xfrm>
            <a:off x="7148451" y="914401"/>
            <a:ext cx="4433949" cy="2216727"/>
          </a:xfrm>
          <a:prstGeom prst="rect">
            <a:avLst/>
          </a:prstGeom>
        </p:spPr>
      </p:pic>
      <p:pic>
        <p:nvPicPr>
          <p:cNvPr id="11" name="Content Placeholder 7">
            <a:extLst>
              <a:ext uri="{FF2B5EF4-FFF2-40B4-BE49-F238E27FC236}">
                <a16:creationId xmlns:a16="http://schemas.microsoft.com/office/drawing/2014/main" id="{E5B28564-C150-9641-B5A3-C9FC8EBBD9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6336" t="33120" r="2267" b="33551"/>
          <a:stretch/>
        </p:blipFill>
        <p:spPr>
          <a:xfrm>
            <a:off x="1648692" y="3214255"/>
            <a:ext cx="2092036" cy="2216727"/>
          </a:xfrm>
          <a:prstGeom prst="rect">
            <a:avLst/>
          </a:prstGeom>
        </p:spPr>
      </p:pic>
      <p:sp>
        <p:nvSpPr>
          <p:cNvPr id="2" name="Slide Number Placeholder 1">
            <a:extLst>
              <a:ext uri="{FF2B5EF4-FFF2-40B4-BE49-F238E27FC236}">
                <a16:creationId xmlns:a16="http://schemas.microsoft.com/office/drawing/2014/main" id="{965A0840-2168-0F44-9228-E9C2ADCE4F8E}"/>
              </a:ext>
            </a:extLst>
          </p:cNvPr>
          <p:cNvSpPr>
            <a:spLocks noGrp="1"/>
          </p:cNvSpPr>
          <p:nvPr>
            <p:ph type="sldNum" sz="quarter" idx="12"/>
          </p:nvPr>
        </p:nvSpPr>
        <p:spPr/>
        <p:txBody>
          <a:bodyPr/>
          <a:lstStyle/>
          <a:p>
            <a:fld id="{8D3FDD91-A8B2-4B47-9A48-54BEAF09D6A7}" type="slidenum">
              <a:rPr lang="en-US" smtClean="0"/>
              <a:t>10</a:t>
            </a:fld>
            <a:endParaRPr lang="en-US"/>
          </a:p>
        </p:txBody>
      </p:sp>
    </p:spTree>
    <p:extLst>
      <p:ext uri="{BB962C8B-B14F-4D97-AF65-F5344CB8AC3E}">
        <p14:creationId xmlns:p14="http://schemas.microsoft.com/office/powerpoint/2010/main" val="489714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631D6-17EA-CB40-8B74-BAD5FD2439D6}"/>
              </a:ext>
            </a:extLst>
          </p:cNvPr>
          <p:cNvSpPr>
            <a:spLocks noGrp="1"/>
          </p:cNvSpPr>
          <p:nvPr>
            <p:ph type="title"/>
          </p:nvPr>
        </p:nvSpPr>
        <p:spPr/>
        <p:txBody>
          <a:bodyPr/>
          <a:lstStyle/>
          <a:p>
            <a:r>
              <a:rPr lang="en-US" dirty="0"/>
              <a:t>Pumping well installations</a:t>
            </a:r>
          </a:p>
        </p:txBody>
      </p:sp>
      <p:pic>
        <p:nvPicPr>
          <p:cNvPr id="4" name="Graphic 36">
            <a:extLst>
              <a:ext uri="{FF2B5EF4-FFF2-40B4-BE49-F238E27FC236}">
                <a16:creationId xmlns:a16="http://schemas.microsoft.com/office/drawing/2014/main" id="{6E5C08C9-5D23-3E40-A9E4-C388C69A50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8296"/>
          <a:stretch/>
        </p:blipFill>
        <p:spPr>
          <a:xfrm>
            <a:off x="1773205" y="1393092"/>
            <a:ext cx="5320152" cy="4976178"/>
          </a:xfrm>
          <a:prstGeom prst="rect">
            <a:avLst/>
          </a:prstGeom>
        </p:spPr>
      </p:pic>
      <p:pic>
        <p:nvPicPr>
          <p:cNvPr id="5" name="Graphic 36">
            <a:extLst>
              <a:ext uri="{FF2B5EF4-FFF2-40B4-BE49-F238E27FC236}">
                <a16:creationId xmlns:a16="http://schemas.microsoft.com/office/drawing/2014/main" id="{2B1C7CA2-242D-9B4C-8A63-E361E111CC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253" t="413" r="5322" b="56289"/>
          <a:stretch/>
        </p:blipFill>
        <p:spPr>
          <a:xfrm>
            <a:off x="7451835" y="2522482"/>
            <a:ext cx="2795751" cy="2154621"/>
          </a:xfrm>
          <a:prstGeom prst="rect">
            <a:avLst/>
          </a:prstGeom>
        </p:spPr>
      </p:pic>
      <p:sp>
        <p:nvSpPr>
          <p:cNvPr id="3" name="Slide Number Placeholder 2">
            <a:extLst>
              <a:ext uri="{FF2B5EF4-FFF2-40B4-BE49-F238E27FC236}">
                <a16:creationId xmlns:a16="http://schemas.microsoft.com/office/drawing/2014/main" id="{D42F8EE2-AFCD-FD44-8535-7F20F2155277}"/>
              </a:ext>
            </a:extLst>
          </p:cNvPr>
          <p:cNvSpPr>
            <a:spLocks noGrp="1"/>
          </p:cNvSpPr>
          <p:nvPr>
            <p:ph type="sldNum" sz="quarter" idx="12"/>
          </p:nvPr>
        </p:nvSpPr>
        <p:spPr/>
        <p:txBody>
          <a:bodyPr/>
          <a:lstStyle/>
          <a:p>
            <a:fld id="{8D3FDD91-A8B2-4B47-9A48-54BEAF09D6A7}" type="slidenum">
              <a:rPr lang="en-US" smtClean="0"/>
              <a:t>11</a:t>
            </a:fld>
            <a:endParaRPr lang="en-US"/>
          </a:p>
        </p:txBody>
      </p:sp>
    </p:spTree>
    <p:extLst>
      <p:ext uri="{BB962C8B-B14F-4D97-AF65-F5344CB8AC3E}">
        <p14:creationId xmlns:p14="http://schemas.microsoft.com/office/powerpoint/2010/main" val="2531038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BCFE0AFF-3D03-3F44-A226-97701A8B7C5D}"/>
              </a:ext>
            </a:extLst>
          </p:cNvPr>
          <p:cNvPicPr>
            <a:picLocks noChangeAspect="1"/>
          </p:cNvPicPr>
          <p:nvPr/>
        </p:nvPicPr>
        <p:blipFill rotWithShape="1">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rcRect l="33450" t="66600" r="33268" b="689"/>
          <a:stretch/>
        </p:blipFill>
        <p:spPr>
          <a:xfrm>
            <a:off x="2133599" y="1387364"/>
            <a:ext cx="4887311" cy="4794658"/>
          </a:xfrm>
          <a:prstGeom prst="rect">
            <a:avLst/>
          </a:prstGeom>
        </p:spPr>
      </p:pic>
      <p:pic>
        <p:nvPicPr>
          <p:cNvPr id="4" name="Graphic 36">
            <a:extLst>
              <a:ext uri="{FF2B5EF4-FFF2-40B4-BE49-F238E27FC236}">
                <a16:creationId xmlns:a16="http://schemas.microsoft.com/office/drawing/2014/main" id="{6E5C08C9-5D23-3E40-A9E4-C388C69A50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8296"/>
          <a:stretch/>
        </p:blipFill>
        <p:spPr>
          <a:xfrm>
            <a:off x="1784843" y="1393092"/>
            <a:ext cx="5320152" cy="4976178"/>
          </a:xfrm>
          <a:prstGeom prst="rect">
            <a:avLst/>
          </a:prstGeom>
        </p:spPr>
      </p:pic>
      <p:sp>
        <p:nvSpPr>
          <p:cNvPr id="2" name="Title 1">
            <a:extLst>
              <a:ext uri="{FF2B5EF4-FFF2-40B4-BE49-F238E27FC236}">
                <a16:creationId xmlns:a16="http://schemas.microsoft.com/office/drawing/2014/main" id="{7B6631D6-17EA-CB40-8B74-BAD5FD2439D6}"/>
              </a:ext>
            </a:extLst>
          </p:cNvPr>
          <p:cNvSpPr>
            <a:spLocks noGrp="1"/>
          </p:cNvSpPr>
          <p:nvPr>
            <p:ph type="title"/>
          </p:nvPr>
        </p:nvSpPr>
        <p:spPr/>
        <p:txBody>
          <a:bodyPr/>
          <a:lstStyle/>
          <a:p>
            <a:r>
              <a:rPr lang="en-US" dirty="0"/>
              <a:t>Pumping well installations</a:t>
            </a:r>
          </a:p>
        </p:txBody>
      </p:sp>
      <p:pic>
        <p:nvPicPr>
          <p:cNvPr id="5" name="Graphic 36">
            <a:extLst>
              <a:ext uri="{FF2B5EF4-FFF2-40B4-BE49-F238E27FC236}">
                <a16:creationId xmlns:a16="http://schemas.microsoft.com/office/drawing/2014/main" id="{2B1C7CA2-242D-9B4C-8A63-E361E111CC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2253" t="413" r="5322" b="56289"/>
          <a:stretch/>
        </p:blipFill>
        <p:spPr>
          <a:xfrm>
            <a:off x="7451835" y="2522482"/>
            <a:ext cx="2795751" cy="2154621"/>
          </a:xfrm>
          <a:prstGeom prst="rect">
            <a:avLst/>
          </a:prstGeom>
        </p:spPr>
      </p:pic>
      <p:sp>
        <p:nvSpPr>
          <p:cNvPr id="3" name="Slide Number Placeholder 2">
            <a:extLst>
              <a:ext uri="{FF2B5EF4-FFF2-40B4-BE49-F238E27FC236}">
                <a16:creationId xmlns:a16="http://schemas.microsoft.com/office/drawing/2014/main" id="{7BAA1308-C3C9-F348-85EF-40798E6D9918}"/>
              </a:ext>
            </a:extLst>
          </p:cNvPr>
          <p:cNvSpPr>
            <a:spLocks noGrp="1"/>
          </p:cNvSpPr>
          <p:nvPr>
            <p:ph type="sldNum" sz="quarter" idx="12"/>
          </p:nvPr>
        </p:nvSpPr>
        <p:spPr/>
        <p:txBody>
          <a:bodyPr/>
          <a:lstStyle/>
          <a:p>
            <a:fld id="{8D3FDD91-A8B2-4B47-9A48-54BEAF09D6A7}" type="slidenum">
              <a:rPr lang="en-US" smtClean="0"/>
              <a:t>12</a:t>
            </a:fld>
            <a:endParaRPr lang="en-US"/>
          </a:p>
        </p:txBody>
      </p:sp>
    </p:spTree>
    <p:extLst>
      <p:ext uri="{BB962C8B-B14F-4D97-AF65-F5344CB8AC3E}">
        <p14:creationId xmlns:p14="http://schemas.microsoft.com/office/powerpoint/2010/main" val="2918725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39">
            <a:extLst>
              <a:ext uri="{FF2B5EF4-FFF2-40B4-BE49-F238E27FC236}">
                <a16:creationId xmlns:a16="http://schemas.microsoft.com/office/drawing/2014/main" id="{400277AE-1892-9C4F-89B0-F4FCB3AC38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5615" y="1279929"/>
            <a:ext cx="8375402" cy="5068318"/>
          </a:xfrm>
          <a:prstGeom prst="rect">
            <a:avLst/>
          </a:prstGeom>
        </p:spPr>
      </p:pic>
      <p:sp>
        <p:nvSpPr>
          <p:cNvPr id="2" name="Title 1">
            <a:extLst>
              <a:ext uri="{FF2B5EF4-FFF2-40B4-BE49-F238E27FC236}">
                <a16:creationId xmlns:a16="http://schemas.microsoft.com/office/drawing/2014/main" id="{A70A6FCC-260A-AB47-A5CA-AEB82B44BF9C}"/>
              </a:ext>
            </a:extLst>
          </p:cNvPr>
          <p:cNvSpPr>
            <a:spLocks noGrp="1"/>
          </p:cNvSpPr>
          <p:nvPr>
            <p:ph type="title"/>
          </p:nvPr>
        </p:nvSpPr>
        <p:spPr/>
        <p:txBody>
          <a:bodyPr/>
          <a:lstStyle/>
          <a:p>
            <a:r>
              <a:rPr lang="en-US" dirty="0"/>
              <a:t>Monitoring via some pumping wells</a:t>
            </a:r>
          </a:p>
        </p:txBody>
      </p:sp>
      <p:sp>
        <p:nvSpPr>
          <p:cNvPr id="3" name="Slide Number Placeholder 2">
            <a:extLst>
              <a:ext uri="{FF2B5EF4-FFF2-40B4-BE49-F238E27FC236}">
                <a16:creationId xmlns:a16="http://schemas.microsoft.com/office/drawing/2014/main" id="{3BF40464-C51C-C14D-9965-B5F591375489}"/>
              </a:ext>
            </a:extLst>
          </p:cNvPr>
          <p:cNvSpPr>
            <a:spLocks noGrp="1"/>
          </p:cNvSpPr>
          <p:nvPr>
            <p:ph type="sldNum" sz="quarter" idx="12"/>
          </p:nvPr>
        </p:nvSpPr>
        <p:spPr/>
        <p:txBody>
          <a:bodyPr/>
          <a:lstStyle/>
          <a:p>
            <a:fld id="{8D3FDD91-A8B2-4B47-9A48-54BEAF09D6A7}" type="slidenum">
              <a:rPr lang="en-US" smtClean="0"/>
              <a:t>13</a:t>
            </a:fld>
            <a:endParaRPr lang="en-US"/>
          </a:p>
        </p:txBody>
      </p:sp>
    </p:spTree>
    <p:extLst>
      <p:ext uri="{BB962C8B-B14F-4D97-AF65-F5344CB8AC3E}">
        <p14:creationId xmlns:p14="http://schemas.microsoft.com/office/powerpoint/2010/main" val="3675887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39">
            <a:extLst>
              <a:ext uri="{FF2B5EF4-FFF2-40B4-BE49-F238E27FC236}">
                <a16:creationId xmlns:a16="http://schemas.microsoft.com/office/drawing/2014/main" id="{400277AE-1892-9C4F-89B0-F4FCB3AC38AA}"/>
              </a:ext>
            </a:extLst>
          </p:cNvPr>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1824595" y="1253655"/>
            <a:ext cx="8375402" cy="5068318"/>
          </a:xfrm>
          <a:prstGeom prst="rect">
            <a:avLst/>
          </a:prstGeom>
        </p:spPr>
      </p:pic>
      <p:pic>
        <p:nvPicPr>
          <p:cNvPr id="4" name="Content Placeholder 7">
            <a:extLst>
              <a:ext uri="{FF2B5EF4-FFF2-40B4-BE49-F238E27FC236}">
                <a16:creationId xmlns:a16="http://schemas.microsoft.com/office/drawing/2014/main" id="{F72B8DDB-FC3B-E147-B224-E5715B9CCAB0}"/>
              </a:ext>
            </a:extLst>
          </p:cNvPr>
          <p:cNvPicPr>
            <a:picLocks noChangeAspect="1"/>
          </p:cNvPicPr>
          <p:nvPr/>
        </p:nvPicPr>
        <p:blipFill rotWithShape="1">
          <a:blip r:embed="rId4" cstate="screen">
            <a:clrChange>
              <a:clrFrom>
                <a:srgbClr val="000000">
                  <a:alpha val="0"/>
                </a:srgbClr>
              </a:clrFrom>
              <a:clrTo>
                <a:srgbClr val="000000">
                  <a:alpha val="0"/>
                </a:srgbClr>
              </a:clrTo>
            </a:clrChange>
            <a:alphaModFix amt="20000"/>
            <a:extLst>
              <a:ext uri="{28A0092B-C50C-407E-A947-70E740481C1C}">
                <a14:useLocalDpi xmlns:a14="http://schemas.microsoft.com/office/drawing/2010/main"/>
              </a:ext>
            </a:extLst>
          </a:blip>
          <a:srcRect l="33450" t="66600" r="33268" b="689"/>
          <a:stretch/>
        </p:blipFill>
        <p:spPr>
          <a:xfrm>
            <a:off x="2133599" y="1387364"/>
            <a:ext cx="4887311" cy="4794658"/>
          </a:xfrm>
          <a:prstGeom prst="rect">
            <a:avLst/>
          </a:prstGeom>
        </p:spPr>
      </p:pic>
      <p:sp>
        <p:nvSpPr>
          <p:cNvPr id="2" name="Title 1">
            <a:extLst>
              <a:ext uri="{FF2B5EF4-FFF2-40B4-BE49-F238E27FC236}">
                <a16:creationId xmlns:a16="http://schemas.microsoft.com/office/drawing/2014/main" id="{A70A6FCC-260A-AB47-A5CA-AEB82B44BF9C}"/>
              </a:ext>
            </a:extLst>
          </p:cNvPr>
          <p:cNvSpPr>
            <a:spLocks noGrp="1"/>
          </p:cNvSpPr>
          <p:nvPr>
            <p:ph type="title"/>
          </p:nvPr>
        </p:nvSpPr>
        <p:spPr/>
        <p:txBody>
          <a:bodyPr/>
          <a:lstStyle/>
          <a:p>
            <a:r>
              <a:rPr lang="en-US" dirty="0"/>
              <a:t>Monitoring via some pumping wells</a:t>
            </a:r>
          </a:p>
        </p:txBody>
      </p:sp>
      <p:sp>
        <p:nvSpPr>
          <p:cNvPr id="3" name="Slide Number Placeholder 2">
            <a:extLst>
              <a:ext uri="{FF2B5EF4-FFF2-40B4-BE49-F238E27FC236}">
                <a16:creationId xmlns:a16="http://schemas.microsoft.com/office/drawing/2014/main" id="{AC81943B-99D8-BC40-98C4-A6F5198584A9}"/>
              </a:ext>
            </a:extLst>
          </p:cNvPr>
          <p:cNvSpPr>
            <a:spLocks noGrp="1"/>
          </p:cNvSpPr>
          <p:nvPr>
            <p:ph type="sldNum" sz="quarter" idx="12"/>
          </p:nvPr>
        </p:nvSpPr>
        <p:spPr/>
        <p:txBody>
          <a:bodyPr/>
          <a:lstStyle/>
          <a:p>
            <a:fld id="{8D3FDD91-A8B2-4B47-9A48-54BEAF09D6A7}" type="slidenum">
              <a:rPr lang="en-US" smtClean="0"/>
              <a:t>14</a:t>
            </a:fld>
            <a:endParaRPr lang="en-US"/>
          </a:p>
        </p:txBody>
      </p:sp>
    </p:spTree>
    <p:extLst>
      <p:ext uri="{BB962C8B-B14F-4D97-AF65-F5344CB8AC3E}">
        <p14:creationId xmlns:p14="http://schemas.microsoft.com/office/powerpoint/2010/main" val="2719274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9981C-DE35-5A43-B0AE-23FBCEF7B634}"/>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a16="http://schemas.microsoft.com/office/drawing/2014/main" id="{A507347E-CBE2-3C44-946E-DAB813461E20}"/>
              </a:ext>
            </a:extLst>
          </p:cNvPr>
          <p:cNvSpPr>
            <a:spLocks noGrp="1"/>
          </p:cNvSpPr>
          <p:nvPr>
            <p:ph idx="1"/>
          </p:nvPr>
        </p:nvSpPr>
        <p:spPr>
          <a:xfrm>
            <a:off x="838200" y="1825625"/>
            <a:ext cx="4991100" cy="3285218"/>
          </a:xfrm>
        </p:spPr>
        <p:txBody>
          <a:bodyPr>
            <a:normAutofit/>
          </a:bodyPr>
          <a:lstStyle/>
          <a:p>
            <a:r>
              <a:rPr lang="en-US" dirty="0"/>
              <a:t>Rapid subsidence in drought  </a:t>
            </a:r>
          </a:p>
          <a:p>
            <a:pPr lvl="1"/>
            <a:r>
              <a:rPr lang="en-US" dirty="0"/>
              <a:t>Over a meter in 5.5 years</a:t>
            </a:r>
          </a:p>
          <a:p>
            <a:r>
              <a:rPr lang="en-US" dirty="0"/>
              <a:t>Significant impact to aqueduct </a:t>
            </a:r>
          </a:p>
          <a:p>
            <a:pPr lvl="1"/>
            <a:r>
              <a:rPr lang="en-US" dirty="0"/>
              <a:t>10.5 km subsided 10 cm or more</a:t>
            </a:r>
          </a:p>
          <a:p>
            <a:r>
              <a:rPr lang="en-US" dirty="0"/>
              <a:t>Inadequate reporting and monitoring of groundwater data</a:t>
            </a:r>
          </a:p>
        </p:txBody>
      </p:sp>
      <p:sp>
        <p:nvSpPr>
          <p:cNvPr id="4" name="Slide Number Placeholder 3">
            <a:extLst>
              <a:ext uri="{FF2B5EF4-FFF2-40B4-BE49-F238E27FC236}">
                <a16:creationId xmlns:a16="http://schemas.microsoft.com/office/drawing/2014/main" id="{8B6042BE-2BF6-7E43-881F-E4326AF76A39}"/>
              </a:ext>
            </a:extLst>
          </p:cNvPr>
          <p:cNvSpPr>
            <a:spLocks noGrp="1"/>
          </p:cNvSpPr>
          <p:nvPr>
            <p:ph type="sldNum" sz="quarter" idx="12"/>
          </p:nvPr>
        </p:nvSpPr>
        <p:spPr/>
        <p:txBody>
          <a:bodyPr/>
          <a:lstStyle/>
          <a:p>
            <a:fld id="{8D3FDD91-A8B2-4B47-9A48-54BEAF09D6A7}" type="slidenum">
              <a:rPr lang="en-US" smtClean="0"/>
              <a:t>15</a:t>
            </a:fld>
            <a:endParaRPr lang="en-US"/>
          </a:p>
        </p:txBody>
      </p:sp>
      <p:pic>
        <p:nvPicPr>
          <p:cNvPr id="5" name="disp_model_3d_Converted.mov">
            <a:hlinkClick r:id="" action="ppaction://media"/>
            <a:extLst>
              <a:ext uri="{FF2B5EF4-FFF2-40B4-BE49-F238E27FC236}">
                <a16:creationId xmlns:a16="http://schemas.microsoft.com/office/drawing/2014/main" id="{A68AB8A5-0E0A-8E42-B0DA-3B944E06C4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27964" y="183697"/>
            <a:ext cx="6005513" cy="4351338"/>
          </a:xfrm>
          <a:prstGeom prst="rect">
            <a:avLst/>
          </a:prstGeom>
        </p:spPr>
      </p:pic>
      <p:sp>
        <p:nvSpPr>
          <p:cNvPr id="6" name="Rectangle 5">
            <a:extLst>
              <a:ext uri="{FF2B5EF4-FFF2-40B4-BE49-F238E27FC236}">
                <a16:creationId xmlns:a16="http://schemas.microsoft.com/office/drawing/2014/main" id="{4D59C731-3D7A-4A40-9BCF-AE6C344043E2}"/>
              </a:ext>
            </a:extLst>
          </p:cNvPr>
          <p:cNvSpPr/>
          <p:nvPr/>
        </p:nvSpPr>
        <p:spPr>
          <a:xfrm>
            <a:off x="3260271" y="5008406"/>
            <a:ext cx="10994571" cy="1384995"/>
          </a:xfrm>
          <a:prstGeom prst="rect">
            <a:avLst/>
          </a:prstGeom>
        </p:spPr>
        <p:txBody>
          <a:bodyPr wrap="square">
            <a:spAutoFit/>
          </a:bodyPr>
          <a:lstStyle/>
          <a:p>
            <a:r>
              <a:rPr lang="en-US" sz="2800" dirty="0"/>
              <a:t>Publication in review Remote Sensing of Environment</a:t>
            </a:r>
          </a:p>
          <a:p>
            <a:pPr marL="914400" lvl="1" indent="-457200">
              <a:buFont typeface="Arial" panose="020B0604020202020204" pitchFamily="34" charset="0"/>
              <a:buChar char="•"/>
            </a:pPr>
            <a:r>
              <a:rPr lang="en-US" sz="2800" dirty="0"/>
              <a:t>Inelastic and elastic </a:t>
            </a:r>
            <a:r>
              <a:rPr lang="en-US" sz="2800" dirty="0" err="1"/>
              <a:t>storativity</a:t>
            </a:r>
            <a:endParaRPr lang="en-US" sz="2800" dirty="0"/>
          </a:p>
          <a:p>
            <a:pPr marL="914400" lvl="1" indent="-457200">
              <a:buFont typeface="Arial" panose="020B0604020202020204" pitchFamily="34" charset="0"/>
              <a:buChar char="•"/>
            </a:pPr>
            <a:r>
              <a:rPr lang="en-US" sz="2800" dirty="0"/>
              <a:t>Models to improve groundwater monitoring. </a:t>
            </a:r>
          </a:p>
        </p:txBody>
      </p:sp>
      <p:sp>
        <p:nvSpPr>
          <p:cNvPr id="7" name="Up Arrow 6">
            <a:extLst>
              <a:ext uri="{FF2B5EF4-FFF2-40B4-BE49-F238E27FC236}">
                <a16:creationId xmlns:a16="http://schemas.microsoft.com/office/drawing/2014/main" id="{92ECAFD9-DA57-C44A-B3C5-4B285F310438}"/>
              </a:ext>
            </a:extLst>
          </p:cNvPr>
          <p:cNvSpPr/>
          <p:nvPr/>
        </p:nvSpPr>
        <p:spPr>
          <a:xfrm rot="3440984">
            <a:off x="10129158" y="767443"/>
            <a:ext cx="130628" cy="304800"/>
          </a:xfrm>
          <a:prstGeom prst="up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0CFD93-14E7-CA48-91FC-FC891DE3DA7C}"/>
              </a:ext>
            </a:extLst>
          </p:cNvPr>
          <p:cNvSpPr txBox="1"/>
          <p:nvPr/>
        </p:nvSpPr>
        <p:spPr>
          <a:xfrm rot="3063936">
            <a:off x="10330544" y="571502"/>
            <a:ext cx="348343" cy="369332"/>
          </a:xfrm>
          <a:prstGeom prst="rect">
            <a:avLst/>
          </a:prstGeom>
          <a:noFill/>
        </p:spPr>
        <p:txBody>
          <a:bodyPr wrap="square" rtlCol="0">
            <a:spAutoFit/>
          </a:bodyPr>
          <a:lstStyle/>
          <a:p>
            <a:r>
              <a:rPr lang="en-US" dirty="0"/>
              <a:t>N</a:t>
            </a:r>
          </a:p>
        </p:txBody>
      </p:sp>
    </p:spTree>
    <p:extLst>
      <p:ext uri="{BB962C8B-B14F-4D97-AF65-F5344CB8AC3E}">
        <p14:creationId xmlns:p14="http://schemas.microsoft.com/office/powerpoint/2010/main" val="108241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4083E-0BB3-B644-88A4-0903FAA41D67}"/>
              </a:ext>
            </a:extLst>
          </p:cNvPr>
          <p:cNvSpPr>
            <a:spLocks noGrp="1"/>
          </p:cNvSpPr>
          <p:nvPr>
            <p:ph type="title"/>
          </p:nvPr>
        </p:nvSpPr>
        <p:spPr>
          <a:xfrm>
            <a:off x="838200" y="365125"/>
            <a:ext cx="10515600" cy="1325563"/>
          </a:xfrm>
        </p:spPr>
        <p:txBody>
          <a:bodyPr/>
          <a:lstStyle/>
          <a:p>
            <a:r>
              <a:rPr lang="en-US" dirty="0"/>
              <a:t>Surface area (hectares)</a:t>
            </a:r>
          </a:p>
        </p:txBody>
      </p:sp>
      <p:pic>
        <p:nvPicPr>
          <p:cNvPr id="7" name="Picture 6">
            <a:extLst>
              <a:ext uri="{FF2B5EF4-FFF2-40B4-BE49-F238E27FC236}">
                <a16:creationId xmlns:a16="http://schemas.microsoft.com/office/drawing/2014/main" id="{C959C81B-2C2F-9140-9929-84D0F039AD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0712" t="9068" r="-191" b="60704"/>
          <a:stretch/>
        </p:blipFill>
        <p:spPr>
          <a:xfrm>
            <a:off x="7734300" y="2231572"/>
            <a:ext cx="3597730" cy="2693684"/>
          </a:xfrm>
          <a:prstGeom prst="rect">
            <a:avLst/>
          </a:prstGeom>
        </p:spPr>
      </p:pic>
      <p:grpSp>
        <p:nvGrpSpPr>
          <p:cNvPr id="12" name="Group 11">
            <a:extLst>
              <a:ext uri="{FF2B5EF4-FFF2-40B4-BE49-F238E27FC236}">
                <a16:creationId xmlns:a16="http://schemas.microsoft.com/office/drawing/2014/main" id="{57D7D9AA-E1A6-B646-A378-8A1E3CDD46B8}"/>
              </a:ext>
            </a:extLst>
          </p:cNvPr>
          <p:cNvGrpSpPr>
            <a:grpSpLocks noChangeAspect="1"/>
          </p:cNvGrpSpPr>
          <p:nvPr/>
        </p:nvGrpSpPr>
        <p:grpSpPr>
          <a:xfrm>
            <a:off x="636815" y="1768928"/>
            <a:ext cx="7089426" cy="4272644"/>
            <a:chOff x="7195458" y="576942"/>
            <a:chExt cx="4876800" cy="2939142"/>
          </a:xfrm>
        </p:grpSpPr>
        <p:grpSp>
          <p:nvGrpSpPr>
            <p:cNvPr id="9" name="Group 8">
              <a:extLst>
                <a:ext uri="{FF2B5EF4-FFF2-40B4-BE49-F238E27FC236}">
                  <a16:creationId xmlns:a16="http://schemas.microsoft.com/office/drawing/2014/main" id="{D4649454-EDDD-5F49-AFBF-8EA9944F6EE6}"/>
                </a:ext>
              </a:extLst>
            </p:cNvPr>
            <p:cNvGrpSpPr/>
            <p:nvPr/>
          </p:nvGrpSpPr>
          <p:grpSpPr>
            <a:xfrm>
              <a:off x="7195458" y="576942"/>
              <a:ext cx="4876800" cy="2939142"/>
              <a:chOff x="7195458" y="576942"/>
              <a:chExt cx="4876800" cy="2939142"/>
            </a:xfrm>
          </p:grpSpPr>
          <p:pic>
            <p:nvPicPr>
              <p:cNvPr id="6" name="Picture 5">
                <a:extLst>
                  <a:ext uri="{FF2B5EF4-FFF2-40B4-BE49-F238E27FC236}">
                    <a16:creationId xmlns:a16="http://schemas.microsoft.com/office/drawing/2014/main" id="{662EBE82-153E-3742-B1DE-B919BB72D3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96" t="28737" r="29740" b="18261"/>
              <a:stretch/>
            </p:blipFill>
            <p:spPr>
              <a:xfrm>
                <a:off x="7195458" y="576942"/>
                <a:ext cx="4778828" cy="2786744"/>
              </a:xfrm>
              <a:prstGeom prst="rect">
                <a:avLst/>
              </a:prstGeom>
            </p:spPr>
          </p:pic>
          <p:pic>
            <p:nvPicPr>
              <p:cNvPr id="8" name="Picture 7">
                <a:extLst>
                  <a:ext uri="{FF2B5EF4-FFF2-40B4-BE49-F238E27FC236}">
                    <a16:creationId xmlns:a16="http://schemas.microsoft.com/office/drawing/2014/main" id="{87BE4958-DAF3-9449-992E-A0F82AAD7D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79" r="28834" b="97971"/>
              <a:stretch/>
            </p:blipFill>
            <p:spPr>
              <a:xfrm>
                <a:off x="7543800" y="3409405"/>
                <a:ext cx="4528458" cy="106679"/>
              </a:xfrm>
              <a:prstGeom prst="rect">
                <a:avLst/>
              </a:prstGeom>
            </p:spPr>
          </p:pic>
        </p:grpSp>
        <p:sp>
          <p:nvSpPr>
            <p:cNvPr id="10" name="Rectangle 9">
              <a:extLst>
                <a:ext uri="{FF2B5EF4-FFF2-40B4-BE49-F238E27FC236}">
                  <a16:creationId xmlns:a16="http://schemas.microsoft.com/office/drawing/2014/main" id="{D90CC554-4407-274B-B67F-5DA83777E744}"/>
                </a:ext>
              </a:extLst>
            </p:cNvPr>
            <p:cNvSpPr/>
            <p:nvPr/>
          </p:nvSpPr>
          <p:spPr>
            <a:xfrm>
              <a:off x="7609114" y="620486"/>
              <a:ext cx="217715"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AEBDC3-1C1C-9944-A5EE-0DFFCC3CCC92}"/>
                </a:ext>
              </a:extLst>
            </p:cNvPr>
            <p:cNvSpPr/>
            <p:nvPr/>
          </p:nvSpPr>
          <p:spPr>
            <a:xfrm>
              <a:off x="7620000" y="1992086"/>
              <a:ext cx="217715"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CF7A1F8-12E8-9841-BA29-42E71D1F24FD}"/>
              </a:ext>
            </a:extLst>
          </p:cNvPr>
          <p:cNvSpPr txBox="1">
            <a:spLocks noChangeAspect="1"/>
          </p:cNvSpPr>
          <p:nvPr/>
        </p:nvSpPr>
        <p:spPr>
          <a:xfrm>
            <a:off x="1297839" y="2160627"/>
            <a:ext cx="5706687" cy="369332"/>
          </a:xfrm>
          <a:prstGeom prst="rect">
            <a:avLst/>
          </a:prstGeom>
          <a:noFill/>
        </p:spPr>
        <p:txBody>
          <a:bodyPr wrap="square" rtlCol="0">
            <a:spAutoFit/>
          </a:bodyPr>
          <a:lstStyle/>
          <a:p>
            <a:r>
              <a:rPr lang="en-US" dirty="0"/>
              <a:t>Hectares</a:t>
            </a:r>
          </a:p>
        </p:txBody>
      </p:sp>
      <p:sp>
        <p:nvSpPr>
          <p:cNvPr id="14" name="TextBox 13">
            <a:extLst>
              <a:ext uri="{FF2B5EF4-FFF2-40B4-BE49-F238E27FC236}">
                <a16:creationId xmlns:a16="http://schemas.microsoft.com/office/drawing/2014/main" id="{20FFC592-A288-9748-9583-716AF05E427D}"/>
              </a:ext>
            </a:extLst>
          </p:cNvPr>
          <p:cNvSpPr txBox="1">
            <a:spLocks noChangeAspect="1"/>
          </p:cNvSpPr>
          <p:nvPr/>
        </p:nvSpPr>
        <p:spPr>
          <a:xfrm>
            <a:off x="1297838" y="4114614"/>
            <a:ext cx="5706687" cy="369332"/>
          </a:xfrm>
          <a:prstGeom prst="rect">
            <a:avLst/>
          </a:prstGeom>
          <a:noFill/>
        </p:spPr>
        <p:txBody>
          <a:bodyPr wrap="square" rtlCol="0">
            <a:spAutoFit/>
          </a:bodyPr>
          <a:lstStyle/>
          <a:p>
            <a:r>
              <a:rPr lang="en-US" dirty="0"/>
              <a:t>Hectares / year</a:t>
            </a:r>
          </a:p>
        </p:txBody>
      </p:sp>
      <p:sp>
        <p:nvSpPr>
          <p:cNvPr id="3" name="Slide Number Placeholder 2">
            <a:extLst>
              <a:ext uri="{FF2B5EF4-FFF2-40B4-BE49-F238E27FC236}">
                <a16:creationId xmlns:a16="http://schemas.microsoft.com/office/drawing/2014/main" id="{F9679A7A-89FA-3040-9C4B-AD25FABBF007}"/>
              </a:ext>
            </a:extLst>
          </p:cNvPr>
          <p:cNvSpPr>
            <a:spLocks noGrp="1"/>
          </p:cNvSpPr>
          <p:nvPr>
            <p:ph type="sldNum" sz="quarter" idx="12"/>
          </p:nvPr>
        </p:nvSpPr>
        <p:spPr/>
        <p:txBody>
          <a:bodyPr/>
          <a:lstStyle/>
          <a:p>
            <a:fld id="{8D3FDD91-A8B2-4B47-9A48-54BEAF09D6A7}" type="slidenum">
              <a:rPr lang="en-US" smtClean="0"/>
              <a:t>16</a:t>
            </a:fld>
            <a:endParaRPr lang="en-US"/>
          </a:p>
        </p:txBody>
      </p:sp>
    </p:spTree>
    <p:extLst>
      <p:ext uri="{BB962C8B-B14F-4D97-AF65-F5344CB8AC3E}">
        <p14:creationId xmlns:p14="http://schemas.microsoft.com/office/powerpoint/2010/main" val="2635210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E1256-CD16-534D-B85E-FB5091703327}"/>
              </a:ext>
            </a:extLst>
          </p:cNvPr>
          <p:cNvSpPr>
            <a:spLocks noGrp="1"/>
          </p:cNvSpPr>
          <p:nvPr>
            <p:ph type="title"/>
          </p:nvPr>
        </p:nvSpPr>
        <p:spPr/>
        <p:txBody>
          <a:bodyPr/>
          <a:lstStyle/>
          <a:p>
            <a:r>
              <a:rPr lang="en-US" dirty="0"/>
              <a:t>Aqueduct focus</a:t>
            </a:r>
          </a:p>
        </p:txBody>
      </p:sp>
      <p:sp>
        <p:nvSpPr>
          <p:cNvPr id="3" name="Content Placeholder 2">
            <a:extLst>
              <a:ext uri="{FF2B5EF4-FFF2-40B4-BE49-F238E27FC236}">
                <a16:creationId xmlns:a16="http://schemas.microsoft.com/office/drawing/2014/main" id="{382ABAFC-FD13-6D44-BBC7-931F7194011D}"/>
              </a:ext>
            </a:extLst>
          </p:cNvPr>
          <p:cNvSpPr>
            <a:spLocks noGrp="1"/>
          </p:cNvSpPr>
          <p:nvPr>
            <p:ph idx="1"/>
          </p:nvPr>
        </p:nvSpPr>
        <p:spPr>
          <a:xfrm>
            <a:off x="838200" y="1825625"/>
            <a:ext cx="6140669" cy="4351338"/>
          </a:xfrm>
        </p:spPr>
        <p:txBody>
          <a:bodyPr/>
          <a:lstStyle/>
          <a:p>
            <a:r>
              <a:rPr lang="en-US" dirty="0"/>
              <a:t>Best methods for evaluating subsidence along the aqueduct?</a:t>
            </a:r>
          </a:p>
          <a:p>
            <a:endParaRPr lang="en-US" dirty="0"/>
          </a:p>
          <a:p>
            <a:r>
              <a:rPr lang="en-US" dirty="0"/>
              <a:t>Agreement between methods?</a:t>
            </a:r>
          </a:p>
          <a:p>
            <a:pPr lvl="1"/>
            <a:r>
              <a:rPr lang="en-US" dirty="0"/>
              <a:t>Leveling surveys</a:t>
            </a:r>
          </a:p>
          <a:p>
            <a:pPr lvl="1"/>
            <a:r>
              <a:rPr lang="en-US" dirty="0"/>
              <a:t>Extensometers</a:t>
            </a:r>
          </a:p>
          <a:p>
            <a:pPr lvl="1"/>
            <a:r>
              <a:rPr lang="en-US" dirty="0"/>
              <a:t>Sentinel</a:t>
            </a:r>
          </a:p>
          <a:p>
            <a:pPr lvl="1"/>
            <a:endParaRPr lang="en-US" dirty="0"/>
          </a:p>
        </p:txBody>
      </p:sp>
      <p:pic>
        <p:nvPicPr>
          <p:cNvPr id="4" name="Picture 3">
            <a:extLst>
              <a:ext uri="{FF2B5EF4-FFF2-40B4-BE49-F238E27FC236}">
                <a16:creationId xmlns:a16="http://schemas.microsoft.com/office/drawing/2014/main" id="{110E96D6-6B03-D54F-A636-2F80B97531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46730" y="367862"/>
            <a:ext cx="4445876" cy="6316718"/>
          </a:xfrm>
          <a:prstGeom prst="rect">
            <a:avLst/>
          </a:prstGeom>
        </p:spPr>
      </p:pic>
      <p:sp>
        <p:nvSpPr>
          <p:cNvPr id="5" name="Slide Number Placeholder 4">
            <a:extLst>
              <a:ext uri="{FF2B5EF4-FFF2-40B4-BE49-F238E27FC236}">
                <a16:creationId xmlns:a16="http://schemas.microsoft.com/office/drawing/2014/main" id="{4C1D29FE-6D6E-384C-99A8-8051C091A29A}"/>
              </a:ext>
            </a:extLst>
          </p:cNvPr>
          <p:cNvSpPr>
            <a:spLocks noGrp="1"/>
          </p:cNvSpPr>
          <p:nvPr>
            <p:ph type="sldNum" sz="quarter" idx="12"/>
          </p:nvPr>
        </p:nvSpPr>
        <p:spPr/>
        <p:txBody>
          <a:bodyPr/>
          <a:lstStyle/>
          <a:p>
            <a:fld id="{8D3FDD91-A8B2-4B47-9A48-54BEAF09D6A7}" type="slidenum">
              <a:rPr lang="en-US" smtClean="0"/>
              <a:t>17</a:t>
            </a:fld>
            <a:endParaRPr lang="en-US"/>
          </a:p>
        </p:txBody>
      </p:sp>
    </p:spTree>
    <p:extLst>
      <p:ext uri="{BB962C8B-B14F-4D97-AF65-F5344CB8AC3E}">
        <p14:creationId xmlns:p14="http://schemas.microsoft.com/office/powerpoint/2010/main" val="379491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E1256-CD16-534D-B85E-FB5091703327}"/>
              </a:ext>
            </a:extLst>
          </p:cNvPr>
          <p:cNvSpPr>
            <a:spLocks noGrp="1"/>
          </p:cNvSpPr>
          <p:nvPr>
            <p:ph type="title"/>
          </p:nvPr>
        </p:nvSpPr>
        <p:spPr/>
        <p:txBody>
          <a:bodyPr/>
          <a:lstStyle/>
          <a:p>
            <a:r>
              <a:rPr lang="en-US" dirty="0"/>
              <a:t>Leveling Survey</a:t>
            </a:r>
          </a:p>
        </p:txBody>
      </p:sp>
      <p:pic>
        <p:nvPicPr>
          <p:cNvPr id="4" name="Picture 3">
            <a:extLst>
              <a:ext uri="{FF2B5EF4-FFF2-40B4-BE49-F238E27FC236}">
                <a16:creationId xmlns:a16="http://schemas.microsoft.com/office/drawing/2014/main" id="{110E96D6-6B03-D54F-A636-2F80B97531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46730" y="367862"/>
            <a:ext cx="4445876" cy="6316718"/>
          </a:xfrm>
          <a:prstGeom prst="rect">
            <a:avLst/>
          </a:prstGeom>
        </p:spPr>
      </p:pic>
      <p:grpSp>
        <p:nvGrpSpPr>
          <p:cNvPr id="13" name="Group 12">
            <a:extLst>
              <a:ext uri="{FF2B5EF4-FFF2-40B4-BE49-F238E27FC236}">
                <a16:creationId xmlns:a16="http://schemas.microsoft.com/office/drawing/2014/main" id="{878E8B35-95C5-9B43-92E3-EC5FE27EE5B5}"/>
              </a:ext>
            </a:extLst>
          </p:cNvPr>
          <p:cNvGrpSpPr/>
          <p:nvPr/>
        </p:nvGrpSpPr>
        <p:grpSpPr>
          <a:xfrm>
            <a:off x="1198177" y="4114800"/>
            <a:ext cx="5594794" cy="2743200"/>
            <a:chOff x="1545019" y="4114800"/>
            <a:chExt cx="5594794" cy="2743200"/>
          </a:xfrm>
        </p:grpSpPr>
        <p:pic>
          <p:nvPicPr>
            <p:cNvPr id="9" name="Picture 8">
              <a:extLst>
                <a:ext uri="{FF2B5EF4-FFF2-40B4-BE49-F238E27FC236}">
                  <a16:creationId xmlns:a16="http://schemas.microsoft.com/office/drawing/2014/main" id="{DDA1CE27-7CD8-C144-8B0B-F9E9530F33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9626" t="74789" r="217"/>
            <a:stretch/>
          </p:blipFill>
          <p:spPr>
            <a:xfrm>
              <a:off x="1545019" y="4114800"/>
              <a:ext cx="5594794" cy="2743200"/>
            </a:xfrm>
            <a:prstGeom prst="rect">
              <a:avLst/>
            </a:prstGeom>
          </p:spPr>
        </p:pic>
        <p:sp>
          <p:nvSpPr>
            <p:cNvPr id="10" name="Rectangle 9">
              <a:extLst>
                <a:ext uri="{FF2B5EF4-FFF2-40B4-BE49-F238E27FC236}">
                  <a16:creationId xmlns:a16="http://schemas.microsoft.com/office/drawing/2014/main" id="{39FDBC62-35E8-294E-AE5B-D5380FEAE070}"/>
                </a:ext>
              </a:extLst>
            </p:cNvPr>
            <p:cNvSpPr/>
            <p:nvPr/>
          </p:nvSpPr>
          <p:spPr>
            <a:xfrm>
              <a:off x="2259725" y="4298730"/>
              <a:ext cx="336331" cy="220717"/>
            </a:xfrm>
            <a:prstGeom prst="rect">
              <a:avLst/>
            </a:prstGeom>
            <a:solidFill>
              <a:srgbClr val="E2E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85B2ACC-708F-D640-93D2-B529597F08AA}"/>
              </a:ext>
            </a:extLst>
          </p:cNvPr>
          <p:cNvGrpSpPr/>
          <p:nvPr/>
        </p:nvGrpSpPr>
        <p:grpSpPr>
          <a:xfrm>
            <a:off x="1372046" y="1397875"/>
            <a:ext cx="5460678" cy="2743200"/>
            <a:chOff x="1645316" y="1240220"/>
            <a:chExt cx="5460678" cy="2743200"/>
          </a:xfrm>
        </p:grpSpPr>
        <p:pic>
          <p:nvPicPr>
            <p:cNvPr id="8" name="Picture 7">
              <a:extLst>
                <a:ext uri="{FF2B5EF4-FFF2-40B4-BE49-F238E27FC236}">
                  <a16:creationId xmlns:a16="http://schemas.microsoft.com/office/drawing/2014/main" id="{C0DB66AA-3D0C-E140-B799-FE328616B7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4789" r="51046"/>
            <a:stretch/>
          </p:blipFill>
          <p:spPr>
            <a:xfrm>
              <a:off x="1645316" y="1240220"/>
              <a:ext cx="5460678" cy="2743200"/>
            </a:xfrm>
            <a:prstGeom prst="rect">
              <a:avLst/>
            </a:prstGeom>
          </p:spPr>
        </p:pic>
        <p:sp>
          <p:nvSpPr>
            <p:cNvPr id="11" name="Rectangle 10">
              <a:extLst>
                <a:ext uri="{FF2B5EF4-FFF2-40B4-BE49-F238E27FC236}">
                  <a16:creationId xmlns:a16="http://schemas.microsoft.com/office/drawing/2014/main" id="{80C41FB1-D8D0-3A44-A377-532A95EF9688}"/>
                </a:ext>
              </a:extLst>
            </p:cNvPr>
            <p:cNvSpPr/>
            <p:nvPr/>
          </p:nvSpPr>
          <p:spPr>
            <a:xfrm>
              <a:off x="2170387" y="1403131"/>
              <a:ext cx="336331" cy="315310"/>
            </a:xfrm>
            <a:prstGeom prst="rect">
              <a:avLst/>
            </a:prstGeom>
            <a:solidFill>
              <a:srgbClr val="E2E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Arrow Connector 14">
            <a:extLst>
              <a:ext uri="{FF2B5EF4-FFF2-40B4-BE49-F238E27FC236}">
                <a16:creationId xmlns:a16="http://schemas.microsoft.com/office/drawing/2014/main" id="{69DB391D-CA8A-C541-9BE1-C77DF8F1853A}"/>
              </a:ext>
            </a:extLst>
          </p:cNvPr>
          <p:cNvCxnSpPr>
            <a:cxnSpLocks/>
          </p:cNvCxnSpPr>
          <p:nvPr/>
        </p:nvCxnSpPr>
        <p:spPr>
          <a:xfrm flipV="1">
            <a:off x="6716110" y="693682"/>
            <a:ext cx="1313794" cy="840828"/>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00262EC2-29E9-AB4A-A82B-29F6CEDFB602}"/>
              </a:ext>
            </a:extLst>
          </p:cNvPr>
          <p:cNvCxnSpPr>
            <a:cxnSpLocks/>
          </p:cNvCxnSpPr>
          <p:nvPr/>
        </p:nvCxnSpPr>
        <p:spPr>
          <a:xfrm flipV="1">
            <a:off x="6726621" y="3862551"/>
            <a:ext cx="1382110" cy="404649"/>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Slide Number Placeholder 2">
            <a:extLst>
              <a:ext uri="{FF2B5EF4-FFF2-40B4-BE49-F238E27FC236}">
                <a16:creationId xmlns:a16="http://schemas.microsoft.com/office/drawing/2014/main" id="{B8566112-1635-5545-9013-639CE0556DA5}"/>
              </a:ext>
            </a:extLst>
          </p:cNvPr>
          <p:cNvSpPr>
            <a:spLocks noGrp="1"/>
          </p:cNvSpPr>
          <p:nvPr>
            <p:ph type="sldNum" sz="quarter" idx="12"/>
          </p:nvPr>
        </p:nvSpPr>
        <p:spPr/>
        <p:txBody>
          <a:bodyPr/>
          <a:lstStyle/>
          <a:p>
            <a:fld id="{8D3FDD91-A8B2-4B47-9A48-54BEAF09D6A7}" type="slidenum">
              <a:rPr lang="en-US" smtClean="0"/>
              <a:t>18</a:t>
            </a:fld>
            <a:endParaRPr lang="en-US"/>
          </a:p>
        </p:txBody>
      </p:sp>
    </p:spTree>
    <p:extLst>
      <p:ext uri="{BB962C8B-B14F-4D97-AF65-F5344CB8AC3E}">
        <p14:creationId xmlns:p14="http://schemas.microsoft.com/office/powerpoint/2010/main" val="391146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E1256-CD16-534D-B85E-FB5091703327}"/>
              </a:ext>
            </a:extLst>
          </p:cNvPr>
          <p:cNvSpPr>
            <a:spLocks noGrp="1"/>
          </p:cNvSpPr>
          <p:nvPr>
            <p:ph type="title"/>
          </p:nvPr>
        </p:nvSpPr>
        <p:spPr/>
        <p:txBody>
          <a:bodyPr/>
          <a:lstStyle/>
          <a:p>
            <a:r>
              <a:rPr lang="en-US" dirty="0"/>
              <a:t>Sentinel</a:t>
            </a:r>
          </a:p>
        </p:txBody>
      </p:sp>
      <p:pic>
        <p:nvPicPr>
          <p:cNvPr id="4" name="Picture 3">
            <a:extLst>
              <a:ext uri="{FF2B5EF4-FFF2-40B4-BE49-F238E27FC236}">
                <a16:creationId xmlns:a16="http://schemas.microsoft.com/office/drawing/2014/main" id="{110E96D6-6B03-D54F-A636-2F80B97531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7100" y="754533"/>
            <a:ext cx="8252238" cy="5646268"/>
          </a:xfrm>
          <a:prstGeom prst="rect">
            <a:avLst/>
          </a:prstGeom>
        </p:spPr>
      </p:pic>
      <p:sp>
        <p:nvSpPr>
          <p:cNvPr id="6" name="Up Arrow 5">
            <a:extLst>
              <a:ext uri="{FF2B5EF4-FFF2-40B4-BE49-F238E27FC236}">
                <a16:creationId xmlns:a16="http://schemas.microsoft.com/office/drawing/2014/main" id="{948F8711-A221-BF4A-B86C-8C85EF028DEB}"/>
              </a:ext>
            </a:extLst>
          </p:cNvPr>
          <p:cNvSpPr/>
          <p:nvPr/>
        </p:nvSpPr>
        <p:spPr>
          <a:xfrm rot="12822051">
            <a:off x="10511355" y="1382440"/>
            <a:ext cx="240731" cy="767255"/>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9B006F5-DCB7-694F-AE88-700887CAEC11}"/>
              </a:ext>
            </a:extLst>
          </p:cNvPr>
          <p:cNvGrpSpPr/>
          <p:nvPr/>
        </p:nvGrpSpPr>
        <p:grpSpPr>
          <a:xfrm>
            <a:off x="6445773" y="1462124"/>
            <a:ext cx="435001" cy="767255"/>
            <a:chOff x="6445773" y="1462124"/>
            <a:chExt cx="435001" cy="767255"/>
          </a:xfrm>
        </p:grpSpPr>
        <p:sp>
          <p:nvSpPr>
            <p:cNvPr id="5" name="Up Arrow 4">
              <a:extLst>
                <a:ext uri="{FF2B5EF4-FFF2-40B4-BE49-F238E27FC236}">
                  <a16:creationId xmlns:a16="http://schemas.microsoft.com/office/drawing/2014/main" id="{C5E81F7D-B31E-594E-895A-751EB5142884}"/>
                </a:ext>
              </a:extLst>
            </p:cNvPr>
            <p:cNvSpPr/>
            <p:nvPr/>
          </p:nvSpPr>
          <p:spPr>
            <a:xfrm rot="19525963">
              <a:off x="6445773" y="1462124"/>
              <a:ext cx="208344" cy="767255"/>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a:extLst>
                <a:ext uri="{FF2B5EF4-FFF2-40B4-BE49-F238E27FC236}">
                  <a16:creationId xmlns:a16="http://schemas.microsoft.com/office/drawing/2014/main" id="{92E2A267-72F5-3F48-BB8B-4A3E83640167}"/>
                </a:ext>
              </a:extLst>
            </p:cNvPr>
            <p:cNvSpPr/>
            <p:nvPr/>
          </p:nvSpPr>
          <p:spPr>
            <a:xfrm rot="3424228">
              <a:off x="6626004" y="1661110"/>
              <a:ext cx="178712" cy="33082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Up Arrow 7">
            <a:extLst>
              <a:ext uri="{FF2B5EF4-FFF2-40B4-BE49-F238E27FC236}">
                <a16:creationId xmlns:a16="http://schemas.microsoft.com/office/drawing/2014/main" id="{0A04BC41-817A-904B-A407-F783342DD6CF}"/>
              </a:ext>
            </a:extLst>
          </p:cNvPr>
          <p:cNvSpPr/>
          <p:nvPr/>
        </p:nvSpPr>
        <p:spPr>
          <a:xfrm rot="18473576">
            <a:off x="10425493" y="1477178"/>
            <a:ext cx="178712" cy="33082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EB9DA8D-D927-C94A-AC24-F0503551BFF7}"/>
              </a:ext>
            </a:extLst>
          </p:cNvPr>
          <p:cNvSpPr>
            <a:spLocks noGrp="1"/>
          </p:cNvSpPr>
          <p:nvPr>
            <p:ph type="sldNum" sz="quarter" idx="12"/>
          </p:nvPr>
        </p:nvSpPr>
        <p:spPr/>
        <p:txBody>
          <a:bodyPr/>
          <a:lstStyle/>
          <a:p>
            <a:fld id="{8D3FDD91-A8B2-4B47-9A48-54BEAF09D6A7}" type="slidenum">
              <a:rPr lang="en-US" smtClean="0"/>
              <a:t>19</a:t>
            </a:fld>
            <a:endParaRPr lang="en-US"/>
          </a:p>
        </p:txBody>
      </p:sp>
    </p:spTree>
    <p:extLst>
      <p:ext uri="{BB962C8B-B14F-4D97-AF65-F5344CB8AC3E}">
        <p14:creationId xmlns:p14="http://schemas.microsoft.com/office/powerpoint/2010/main" val="3897050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133DC-4EFE-6443-9DCF-8CF2D099D92F}"/>
              </a:ext>
            </a:extLst>
          </p:cNvPr>
          <p:cNvSpPr>
            <a:spLocks noGrp="1"/>
          </p:cNvSpPr>
          <p:nvPr>
            <p:ph type="title"/>
          </p:nvPr>
        </p:nvSpPr>
        <p:spPr/>
        <p:txBody>
          <a:bodyPr/>
          <a:lstStyle/>
          <a:p>
            <a:r>
              <a:rPr lang="en-US" dirty="0"/>
              <a:t>Central Valley</a:t>
            </a:r>
          </a:p>
        </p:txBody>
      </p:sp>
      <p:sp>
        <p:nvSpPr>
          <p:cNvPr id="3" name="Content Placeholder 2">
            <a:extLst>
              <a:ext uri="{FF2B5EF4-FFF2-40B4-BE49-F238E27FC236}">
                <a16:creationId xmlns:a16="http://schemas.microsoft.com/office/drawing/2014/main" id="{EB566DFC-BB33-DF41-8C7A-5886AB792F17}"/>
              </a:ext>
            </a:extLst>
          </p:cNvPr>
          <p:cNvSpPr>
            <a:spLocks noGrp="1"/>
          </p:cNvSpPr>
          <p:nvPr>
            <p:ph idx="1"/>
          </p:nvPr>
        </p:nvSpPr>
        <p:spPr>
          <a:xfrm>
            <a:off x="866776" y="2211388"/>
            <a:ext cx="5925207" cy="4351338"/>
          </a:xfrm>
        </p:spPr>
        <p:txBody>
          <a:bodyPr/>
          <a:lstStyle/>
          <a:p>
            <a:r>
              <a:rPr lang="en-US" dirty="0"/>
              <a:t>Semi-arid </a:t>
            </a:r>
          </a:p>
          <a:p>
            <a:r>
              <a:rPr lang="en-US" dirty="0"/>
              <a:t>Drought prone</a:t>
            </a:r>
          </a:p>
          <a:p>
            <a:r>
              <a:rPr lang="en-US" dirty="0"/>
              <a:t>Agriculture</a:t>
            </a:r>
          </a:p>
          <a:p>
            <a:r>
              <a:rPr lang="en-US" dirty="0"/>
              <a:t>Surface water transport</a:t>
            </a:r>
          </a:p>
          <a:p>
            <a:r>
              <a:rPr lang="en-US" dirty="0"/>
              <a:t>Heterogeneous aquifer system</a:t>
            </a:r>
          </a:p>
          <a:p>
            <a:endParaRPr lang="en-US" dirty="0"/>
          </a:p>
        </p:txBody>
      </p:sp>
      <p:grpSp>
        <p:nvGrpSpPr>
          <p:cNvPr id="9" name="Group 8">
            <a:extLst>
              <a:ext uri="{FF2B5EF4-FFF2-40B4-BE49-F238E27FC236}">
                <a16:creationId xmlns:a16="http://schemas.microsoft.com/office/drawing/2014/main" id="{25D3F4FE-4469-E74D-A72E-7C1855C4DD23}"/>
              </a:ext>
            </a:extLst>
          </p:cNvPr>
          <p:cNvGrpSpPr/>
          <p:nvPr/>
        </p:nvGrpSpPr>
        <p:grpSpPr>
          <a:xfrm>
            <a:off x="5186855" y="523710"/>
            <a:ext cx="5076497" cy="5864774"/>
            <a:chOff x="6936827" y="252248"/>
            <a:chExt cx="5076497" cy="5864774"/>
          </a:xfrm>
        </p:grpSpPr>
        <p:pic>
          <p:nvPicPr>
            <p:cNvPr id="7" name="Picture 6">
              <a:extLst>
                <a:ext uri="{FF2B5EF4-FFF2-40B4-BE49-F238E27FC236}">
                  <a16:creationId xmlns:a16="http://schemas.microsoft.com/office/drawing/2014/main" id="{CCAAEBC3-AE31-9245-9517-AE8CC8B5D479}"/>
                </a:ext>
              </a:extLst>
            </p:cNvPr>
            <p:cNvPicPr>
              <a:picLocks noChangeAspect="1"/>
            </p:cNvPicPr>
            <p:nvPr/>
          </p:nvPicPr>
          <p:blipFill rotWithShape="1">
            <a:blip r:embed="rId3" cstate="screen">
              <a:clrChange>
                <a:clrFrom>
                  <a:srgbClr val="FEFFFF"/>
                </a:clrFrom>
                <a:clrTo>
                  <a:srgbClr val="FEFFFF">
                    <a:alpha val="0"/>
                  </a:srgbClr>
                </a:clrTo>
              </a:clrChange>
              <a:extLst>
                <a:ext uri="{28A0092B-C50C-407E-A947-70E740481C1C}">
                  <a14:useLocalDpi xmlns:a14="http://schemas.microsoft.com/office/drawing/2010/main"/>
                </a:ext>
              </a:extLst>
            </a:blip>
            <a:srcRect/>
            <a:stretch/>
          </p:blipFill>
          <p:spPr>
            <a:xfrm>
              <a:off x="6936827" y="252248"/>
              <a:ext cx="5076497" cy="5864774"/>
            </a:xfrm>
            <a:prstGeom prst="snip2DiagRect">
              <a:avLst>
                <a:gd name="adj1" fmla="val 0"/>
                <a:gd name="adj2" fmla="val 50000"/>
              </a:avLst>
            </a:prstGeom>
          </p:spPr>
        </p:pic>
        <p:sp>
          <p:nvSpPr>
            <p:cNvPr id="8" name="Oval 7">
              <a:extLst>
                <a:ext uri="{FF2B5EF4-FFF2-40B4-BE49-F238E27FC236}">
                  <a16:creationId xmlns:a16="http://schemas.microsoft.com/office/drawing/2014/main" id="{34C5A879-FB07-6D45-B218-77B9886C9C61}"/>
                </a:ext>
              </a:extLst>
            </p:cNvPr>
            <p:cNvSpPr/>
            <p:nvPr/>
          </p:nvSpPr>
          <p:spPr>
            <a:xfrm rot="19831050" flipH="1">
              <a:off x="8223455" y="666351"/>
              <a:ext cx="1363810" cy="5047754"/>
            </a:xfrm>
            <a:prstGeom prst="ellipse">
              <a:avLst/>
            </a:prstGeom>
            <a:gradFill flip="none" rotWithShape="1">
              <a:gsLst>
                <a:gs pos="0">
                  <a:srgbClr val="FFFF00">
                    <a:alpha val="53000"/>
                  </a:srgbClr>
                </a:gs>
                <a:gs pos="19000">
                  <a:srgbClr val="FFFF00">
                    <a:alpha val="52000"/>
                  </a:srgbClr>
                </a:gs>
                <a:gs pos="100000">
                  <a:schemeClr val="bg1">
                    <a:alpha val="50000"/>
                  </a:schemeClr>
                </a:gs>
              </a:gsLst>
              <a:path path="circle">
                <a:fillToRect l="50000" t="50000" r="50000" b="50000"/>
              </a:path>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11C9FD7E-E3C0-D44B-9E05-43A34FC40316}"/>
              </a:ext>
            </a:extLst>
          </p:cNvPr>
          <p:cNvSpPr/>
          <p:nvPr/>
        </p:nvSpPr>
        <p:spPr>
          <a:xfrm>
            <a:off x="9435244" y="3589696"/>
            <a:ext cx="2059795" cy="369332"/>
          </a:xfrm>
          <a:prstGeom prst="rect">
            <a:avLst/>
          </a:prstGeom>
        </p:spPr>
        <p:txBody>
          <a:bodyPr wrap="none">
            <a:spAutoFit/>
          </a:bodyPr>
          <a:lstStyle/>
          <a:p>
            <a:r>
              <a:rPr lang="en-US" dirty="0" err="1"/>
              <a:t>Watereducation.org</a:t>
            </a:r>
            <a:endParaRPr lang="en-US" dirty="0"/>
          </a:p>
        </p:txBody>
      </p:sp>
      <p:sp>
        <p:nvSpPr>
          <p:cNvPr id="4" name="TextBox 3">
            <a:extLst>
              <a:ext uri="{FF2B5EF4-FFF2-40B4-BE49-F238E27FC236}">
                <a16:creationId xmlns:a16="http://schemas.microsoft.com/office/drawing/2014/main" id="{06F1354C-72DE-1D44-A12E-CE196069EA0B}"/>
              </a:ext>
            </a:extLst>
          </p:cNvPr>
          <p:cNvSpPr txBox="1"/>
          <p:nvPr/>
        </p:nvSpPr>
        <p:spPr>
          <a:xfrm rot="3343781">
            <a:off x="6157356" y="3222384"/>
            <a:ext cx="2190384" cy="523220"/>
          </a:xfrm>
          <a:prstGeom prst="rect">
            <a:avLst/>
          </a:prstGeom>
          <a:noFill/>
        </p:spPr>
        <p:txBody>
          <a:bodyPr wrap="square" rtlCol="0">
            <a:spAutoFit/>
          </a:bodyPr>
          <a:lstStyle/>
          <a:p>
            <a:r>
              <a:rPr lang="en-US" sz="2800" dirty="0">
                <a:ln>
                  <a:solidFill>
                    <a:schemeClr val="accent4">
                      <a:lumMod val="50000"/>
                    </a:schemeClr>
                  </a:solidFill>
                </a:ln>
                <a:solidFill>
                  <a:srgbClr val="FCD487"/>
                </a:solidFill>
              </a:rPr>
              <a:t>Central Valley</a:t>
            </a:r>
          </a:p>
        </p:txBody>
      </p:sp>
      <p:pic>
        <p:nvPicPr>
          <p:cNvPr id="6" name="Picture 5">
            <a:extLst>
              <a:ext uri="{FF2B5EF4-FFF2-40B4-BE49-F238E27FC236}">
                <a16:creationId xmlns:a16="http://schemas.microsoft.com/office/drawing/2014/main" id="{C02866F5-519D-3945-A404-CAFC26090592}"/>
              </a:ext>
            </a:extLst>
          </p:cNvPr>
          <p:cNvPicPr>
            <a:picLocks noChangeAspect="1"/>
          </p:cNvPicPr>
          <p:nvPr/>
        </p:nvPicPr>
        <p:blipFill>
          <a:blip r:embed="rId4"/>
          <a:stretch>
            <a:fillRect/>
          </a:stretch>
        </p:blipFill>
        <p:spPr>
          <a:xfrm>
            <a:off x="8977311" y="623889"/>
            <a:ext cx="2667001" cy="2987042"/>
          </a:xfrm>
          <a:prstGeom prst="rect">
            <a:avLst/>
          </a:prstGeom>
        </p:spPr>
      </p:pic>
      <p:sp>
        <p:nvSpPr>
          <p:cNvPr id="12" name="Slide Number Placeholder 11">
            <a:extLst>
              <a:ext uri="{FF2B5EF4-FFF2-40B4-BE49-F238E27FC236}">
                <a16:creationId xmlns:a16="http://schemas.microsoft.com/office/drawing/2014/main" id="{CA6DB756-29B9-7349-A9C5-16C09823DC15}"/>
              </a:ext>
            </a:extLst>
          </p:cNvPr>
          <p:cNvSpPr>
            <a:spLocks noGrp="1"/>
          </p:cNvSpPr>
          <p:nvPr>
            <p:ph type="sldNum" sz="quarter" idx="12"/>
          </p:nvPr>
        </p:nvSpPr>
        <p:spPr/>
        <p:txBody>
          <a:bodyPr/>
          <a:lstStyle/>
          <a:p>
            <a:fld id="{8D3FDD91-A8B2-4B47-9A48-54BEAF09D6A7}" type="slidenum">
              <a:rPr lang="en-US" smtClean="0"/>
              <a:t>2</a:t>
            </a:fld>
            <a:endParaRPr lang="en-US"/>
          </a:p>
        </p:txBody>
      </p:sp>
    </p:spTree>
    <p:extLst>
      <p:ext uri="{BB962C8B-B14F-4D97-AF65-F5344CB8AC3E}">
        <p14:creationId xmlns:p14="http://schemas.microsoft.com/office/powerpoint/2010/main" val="261374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174B-739B-E745-A265-A6D160672E0B}"/>
              </a:ext>
            </a:extLst>
          </p:cNvPr>
          <p:cNvSpPr>
            <a:spLocks noGrp="1"/>
          </p:cNvSpPr>
          <p:nvPr>
            <p:ph type="title"/>
          </p:nvPr>
        </p:nvSpPr>
        <p:spPr/>
        <p:txBody>
          <a:bodyPr/>
          <a:lstStyle/>
          <a:p>
            <a:r>
              <a:rPr lang="en-US" dirty="0"/>
              <a:t>Extensometer</a:t>
            </a:r>
          </a:p>
        </p:txBody>
      </p:sp>
      <p:pic>
        <p:nvPicPr>
          <p:cNvPr id="9" name="Content Placeholder 8">
            <a:extLst>
              <a:ext uri="{FF2B5EF4-FFF2-40B4-BE49-F238E27FC236}">
                <a16:creationId xmlns:a16="http://schemas.microsoft.com/office/drawing/2014/main" id="{BBE94329-05B7-BF47-997E-4DA54A17582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37836" r="24357"/>
          <a:stretch/>
        </p:blipFill>
        <p:spPr>
          <a:xfrm>
            <a:off x="3130552" y="1460937"/>
            <a:ext cx="8921946" cy="3394842"/>
          </a:xfrm>
        </p:spPr>
      </p:pic>
      <p:pic>
        <p:nvPicPr>
          <p:cNvPr id="11" name="Picture 10">
            <a:extLst>
              <a:ext uri="{FF2B5EF4-FFF2-40B4-BE49-F238E27FC236}">
                <a16:creationId xmlns:a16="http://schemas.microsoft.com/office/drawing/2014/main" id="{994078F0-C02F-CA4C-B9DA-098DFA9958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5874" t="33683"/>
          <a:stretch/>
        </p:blipFill>
        <p:spPr>
          <a:xfrm>
            <a:off x="483475" y="3326521"/>
            <a:ext cx="2659117" cy="3384334"/>
          </a:xfrm>
          <a:prstGeom prst="rect">
            <a:avLst/>
          </a:prstGeom>
        </p:spPr>
      </p:pic>
      <p:grpSp>
        <p:nvGrpSpPr>
          <p:cNvPr id="15" name="Group 14">
            <a:extLst>
              <a:ext uri="{FF2B5EF4-FFF2-40B4-BE49-F238E27FC236}">
                <a16:creationId xmlns:a16="http://schemas.microsoft.com/office/drawing/2014/main" id="{D6FC4B8B-415F-6F4E-989B-4000C5F6B99E}"/>
              </a:ext>
            </a:extLst>
          </p:cNvPr>
          <p:cNvGrpSpPr/>
          <p:nvPr/>
        </p:nvGrpSpPr>
        <p:grpSpPr>
          <a:xfrm>
            <a:off x="4067504" y="1524000"/>
            <a:ext cx="299544" cy="2296511"/>
            <a:chOff x="4067504" y="1524000"/>
            <a:chExt cx="299544" cy="2296511"/>
          </a:xfrm>
        </p:grpSpPr>
        <p:sp>
          <p:nvSpPr>
            <p:cNvPr id="12" name="Rectangle 11">
              <a:extLst>
                <a:ext uri="{FF2B5EF4-FFF2-40B4-BE49-F238E27FC236}">
                  <a16:creationId xmlns:a16="http://schemas.microsoft.com/office/drawing/2014/main" id="{37B64E31-19D6-C44F-9474-5B84276F0C3B}"/>
                </a:ext>
              </a:extLst>
            </p:cNvPr>
            <p:cNvSpPr/>
            <p:nvPr/>
          </p:nvSpPr>
          <p:spPr>
            <a:xfrm>
              <a:off x="4099034" y="1524000"/>
              <a:ext cx="210207" cy="262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C9DDF3-52F8-7B4B-8678-6517B53DAAC9}"/>
                </a:ext>
              </a:extLst>
            </p:cNvPr>
            <p:cNvSpPr/>
            <p:nvPr/>
          </p:nvSpPr>
          <p:spPr>
            <a:xfrm>
              <a:off x="4156841" y="3557752"/>
              <a:ext cx="210207" cy="262759"/>
            </a:xfrm>
            <a:prstGeom prst="rect">
              <a:avLst/>
            </a:prstGeom>
            <a:solidFill>
              <a:srgbClr val="FC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99B1CD-25D5-864F-9A7A-03858196EC7E}"/>
                </a:ext>
              </a:extLst>
            </p:cNvPr>
            <p:cNvSpPr/>
            <p:nvPr/>
          </p:nvSpPr>
          <p:spPr>
            <a:xfrm>
              <a:off x="4067504" y="3605049"/>
              <a:ext cx="105103" cy="210208"/>
            </a:xfrm>
            <a:prstGeom prst="rect">
              <a:avLst/>
            </a:prstGeom>
            <a:solidFill>
              <a:srgbClr val="FCD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83A3673C-8357-9A4A-A2F2-6C9159C33F84}"/>
              </a:ext>
            </a:extLst>
          </p:cNvPr>
          <p:cNvSpPr>
            <a:spLocks noGrp="1"/>
          </p:cNvSpPr>
          <p:nvPr>
            <p:ph type="sldNum" sz="quarter" idx="12"/>
          </p:nvPr>
        </p:nvSpPr>
        <p:spPr/>
        <p:txBody>
          <a:bodyPr/>
          <a:lstStyle/>
          <a:p>
            <a:fld id="{8D3FDD91-A8B2-4B47-9A48-54BEAF09D6A7}" type="slidenum">
              <a:rPr lang="en-US" smtClean="0"/>
              <a:t>20</a:t>
            </a:fld>
            <a:endParaRPr lang="en-US"/>
          </a:p>
        </p:txBody>
      </p:sp>
    </p:spTree>
    <p:extLst>
      <p:ext uri="{BB962C8B-B14F-4D97-AF65-F5344CB8AC3E}">
        <p14:creationId xmlns:p14="http://schemas.microsoft.com/office/powerpoint/2010/main" val="1660593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Aquifer system </a:t>
            </a:r>
            <a:br>
              <a:rPr lang="en-US" dirty="0"/>
            </a:br>
            <a:r>
              <a:rPr lang="en-US" dirty="0"/>
              <a:t>materials &amp; mechanical properties</a:t>
            </a:r>
          </a:p>
        </p:txBody>
      </p:sp>
      <p:pic>
        <p:nvPicPr>
          <p:cNvPr id="19" name="Picture 18">
            <a:extLst>
              <a:ext uri="{FF2B5EF4-FFF2-40B4-BE49-F238E27FC236}">
                <a16:creationId xmlns:a16="http://schemas.microsoft.com/office/drawing/2014/main" id="{C5B459D5-EEDC-469A-AE22-71755B2C494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491809" y="1791754"/>
            <a:ext cx="2497768" cy="4560095"/>
          </a:xfrm>
          <a:prstGeom prst="rect">
            <a:avLst/>
          </a:prstGeom>
        </p:spPr>
      </p:pic>
      <p:sp>
        <p:nvSpPr>
          <p:cNvPr id="4" name="Rectangle 3"/>
          <p:cNvSpPr/>
          <p:nvPr/>
        </p:nvSpPr>
        <p:spPr>
          <a:xfrm>
            <a:off x="7829086" y="1815826"/>
            <a:ext cx="1762125" cy="435133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5127AD9-52C0-47A1-840C-4DF379190CD5}"/>
              </a:ext>
            </a:extLst>
          </p:cNvPr>
          <p:cNvPicPr>
            <a:picLocks noChangeAspect="1"/>
          </p:cNvPicPr>
          <p:nvPr/>
        </p:nvPicPr>
        <p:blipFill rotWithShape="1">
          <a:blip r:embed="rId4" cstate="screen">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9986640" y="1970652"/>
            <a:ext cx="1470211" cy="1415870"/>
          </a:xfrm>
          <a:prstGeom prst="rect">
            <a:avLst/>
          </a:prstGeom>
        </p:spPr>
      </p:pic>
      <p:pic>
        <p:nvPicPr>
          <p:cNvPr id="22" name="Picture 21">
            <a:extLst>
              <a:ext uri="{FF2B5EF4-FFF2-40B4-BE49-F238E27FC236}">
                <a16:creationId xmlns:a16="http://schemas.microsoft.com/office/drawing/2014/main" id="{D7DFF026-2609-428E-8712-64554DB374E9}"/>
              </a:ext>
            </a:extLst>
          </p:cNvPr>
          <p:cNvPicPr>
            <a:picLocks noChangeAspect="1"/>
          </p:cNvPicPr>
          <p:nvPr/>
        </p:nvPicPr>
        <p:blipFill rotWithShape="1">
          <a:blip r:embed="rId5" cstate="screen">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5866856" y="4116846"/>
            <a:ext cx="1438819" cy="1460938"/>
          </a:xfrm>
          <a:prstGeom prst="rect">
            <a:avLst/>
          </a:prstGeom>
        </p:spPr>
      </p:pic>
      <p:sp>
        <p:nvSpPr>
          <p:cNvPr id="14" name="TextBox 13">
            <a:extLst>
              <a:ext uri="{FF2B5EF4-FFF2-40B4-BE49-F238E27FC236}">
                <a16:creationId xmlns:a16="http://schemas.microsoft.com/office/drawing/2014/main" id="{3FF93996-8E7C-4654-9C9F-82283FA014E8}"/>
              </a:ext>
            </a:extLst>
          </p:cNvPr>
          <p:cNvSpPr txBox="1"/>
          <p:nvPr/>
        </p:nvSpPr>
        <p:spPr>
          <a:xfrm>
            <a:off x="10031911" y="1599838"/>
            <a:ext cx="1424940" cy="461665"/>
          </a:xfrm>
          <a:prstGeom prst="rect">
            <a:avLst/>
          </a:prstGeom>
          <a:noFill/>
        </p:spPr>
        <p:txBody>
          <a:bodyPr wrap="square" rtlCol="0" anchor="ctr">
            <a:spAutoFit/>
          </a:bodyPr>
          <a:lstStyle/>
          <a:p>
            <a:pPr algn="ctr"/>
            <a:r>
              <a:rPr lang="en-US" sz="2400" b="1" dirty="0"/>
              <a:t>aquifer</a:t>
            </a:r>
          </a:p>
        </p:txBody>
      </p:sp>
      <p:cxnSp>
        <p:nvCxnSpPr>
          <p:cNvPr id="15" name="Straight Arrow Connector 14">
            <a:extLst>
              <a:ext uri="{FF2B5EF4-FFF2-40B4-BE49-F238E27FC236}">
                <a16:creationId xmlns:a16="http://schemas.microsoft.com/office/drawing/2014/main" id="{B10C4F02-4EFB-4477-9BD7-DAE2BD7AC62A}"/>
              </a:ext>
            </a:extLst>
          </p:cNvPr>
          <p:cNvCxnSpPr>
            <a:cxnSpLocks/>
          </p:cNvCxnSpPr>
          <p:nvPr/>
        </p:nvCxnSpPr>
        <p:spPr>
          <a:xfrm flipH="1">
            <a:off x="9609294" y="2725329"/>
            <a:ext cx="4106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62B4C16-0381-4A6D-9E19-890E6D32F325}"/>
              </a:ext>
            </a:extLst>
          </p:cNvPr>
          <p:cNvCxnSpPr>
            <a:cxnSpLocks/>
          </p:cNvCxnSpPr>
          <p:nvPr/>
        </p:nvCxnSpPr>
        <p:spPr>
          <a:xfrm>
            <a:off x="7305675" y="4838700"/>
            <a:ext cx="491850" cy="86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C7D9283-75F4-4196-ADC8-0CCFE503D12E}"/>
              </a:ext>
            </a:extLst>
          </p:cNvPr>
          <p:cNvSpPr txBox="1"/>
          <p:nvPr/>
        </p:nvSpPr>
        <p:spPr>
          <a:xfrm>
            <a:off x="5887518" y="3747055"/>
            <a:ext cx="1397493" cy="461665"/>
          </a:xfrm>
          <a:prstGeom prst="rect">
            <a:avLst/>
          </a:prstGeom>
          <a:noFill/>
        </p:spPr>
        <p:txBody>
          <a:bodyPr wrap="square" rtlCol="0" anchor="ctr">
            <a:spAutoFit/>
          </a:bodyPr>
          <a:lstStyle/>
          <a:p>
            <a:pPr algn="ctr"/>
            <a:r>
              <a:rPr lang="en-US" sz="2400" b="1" dirty="0"/>
              <a:t>aquitard</a:t>
            </a:r>
          </a:p>
        </p:txBody>
      </p:sp>
      <p:cxnSp>
        <p:nvCxnSpPr>
          <p:cNvPr id="21" name="Straight Arrow Connector 20">
            <a:extLst>
              <a:ext uri="{FF2B5EF4-FFF2-40B4-BE49-F238E27FC236}">
                <a16:creationId xmlns:a16="http://schemas.microsoft.com/office/drawing/2014/main" id="{A6A304F1-807D-4D96-ADE2-6C842359391E}"/>
              </a:ext>
            </a:extLst>
          </p:cNvPr>
          <p:cNvCxnSpPr>
            <a:cxnSpLocks/>
          </p:cNvCxnSpPr>
          <p:nvPr/>
        </p:nvCxnSpPr>
        <p:spPr>
          <a:xfrm flipV="1">
            <a:off x="7305675" y="4448176"/>
            <a:ext cx="481698" cy="3905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4779C6A-F903-46FE-A660-8A604B168888}"/>
              </a:ext>
            </a:extLst>
          </p:cNvPr>
          <p:cNvSpPr txBox="1"/>
          <p:nvPr/>
        </p:nvSpPr>
        <p:spPr>
          <a:xfrm>
            <a:off x="5525454" y="5508666"/>
            <a:ext cx="2189798" cy="1200329"/>
          </a:xfrm>
          <a:prstGeom prst="rect">
            <a:avLst/>
          </a:prstGeom>
          <a:noFill/>
        </p:spPr>
        <p:txBody>
          <a:bodyPr wrap="square" rtlCol="0" anchor="ctr">
            <a:spAutoFit/>
          </a:bodyPr>
          <a:lstStyle/>
          <a:p>
            <a:pPr algn="ctr"/>
            <a:r>
              <a:rPr lang="en-US" sz="2400" b="1" dirty="0"/>
              <a:t>Fine-grained</a:t>
            </a:r>
          </a:p>
          <a:p>
            <a:pPr algn="ctr"/>
            <a:r>
              <a:rPr lang="en-US" sz="2400" dirty="0"/>
              <a:t>clays</a:t>
            </a:r>
          </a:p>
          <a:p>
            <a:pPr algn="ctr"/>
            <a:r>
              <a:rPr lang="en-US" sz="2400" dirty="0"/>
              <a:t>silts</a:t>
            </a:r>
          </a:p>
        </p:txBody>
      </p:sp>
      <p:sp>
        <p:nvSpPr>
          <p:cNvPr id="27" name="TextBox 26">
            <a:extLst>
              <a:ext uri="{FF2B5EF4-FFF2-40B4-BE49-F238E27FC236}">
                <a16:creationId xmlns:a16="http://schemas.microsoft.com/office/drawing/2014/main" id="{9CCD1A22-C657-4969-BCA8-DF01ABF14053}"/>
              </a:ext>
            </a:extLst>
          </p:cNvPr>
          <p:cNvSpPr txBox="1"/>
          <p:nvPr/>
        </p:nvSpPr>
        <p:spPr>
          <a:xfrm>
            <a:off x="9705045" y="3377724"/>
            <a:ext cx="2243471" cy="1200329"/>
          </a:xfrm>
          <a:prstGeom prst="rect">
            <a:avLst/>
          </a:prstGeom>
          <a:noFill/>
        </p:spPr>
        <p:txBody>
          <a:bodyPr wrap="square" rtlCol="0" anchor="ctr">
            <a:spAutoFit/>
          </a:bodyPr>
          <a:lstStyle/>
          <a:p>
            <a:pPr algn="ctr"/>
            <a:r>
              <a:rPr lang="en-US" sz="2400" b="1" dirty="0"/>
              <a:t>Coarse-grained</a:t>
            </a:r>
          </a:p>
          <a:p>
            <a:pPr algn="ctr"/>
            <a:r>
              <a:rPr lang="en-US" sz="2400" dirty="0"/>
              <a:t>sands</a:t>
            </a:r>
          </a:p>
          <a:p>
            <a:pPr algn="ctr"/>
            <a:r>
              <a:rPr lang="en-US" sz="2400" dirty="0"/>
              <a:t>gravels</a:t>
            </a:r>
          </a:p>
        </p:txBody>
      </p:sp>
      <p:sp>
        <p:nvSpPr>
          <p:cNvPr id="36" name="Content Placeholder 2">
            <a:extLst>
              <a:ext uri="{FF2B5EF4-FFF2-40B4-BE49-F238E27FC236}">
                <a16:creationId xmlns:a16="http://schemas.microsoft.com/office/drawing/2014/main" id="{107DEEA2-D001-4EC0-B118-5265094B79AD}"/>
              </a:ext>
            </a:extLst>
          </p:cNvPr>
          <p:cNvSpPr>
            <a:spLocks noGrp="1"/>
          </p:cNvSpPr>
          <p:nvPr>
            <p:ph idx="1"/>
          </p:nvPr>
        </p:nvSpPr>
        <p:spPr>
          <a:xfrm>
            <a:off x="522514" y="2003309"/>
            <a:ext cx="5007605" cy="4738343"/>
          </a:xfrm>
        </p:spPr>
        <p:txBody>
          <a:bodyPr>
            <a:normAutofit/>
          </a:bodyPr>
          <a:lstStyle/>
          <a:p>
            <a:r>
              <a:rPr lang="en-US" dirty="0"/>
              <a:t>Composition, arrangement, and structure governs poroelastic response</a:t>
            </a:r>
          </a:p>
          <a:p>
            <a:r>
              <a:rPr lang="en-US" dirty="0" err="1"/>
              <a:t>Storativity</a:t>
            </a:r>
            <a:endParaRPr lang="en-US" dirty="0"/>
          </a:p>
          <a:p>
            <a:pPr lvl="2"/>
            <a:r>
              <a:rPr lang="en-US" dirty="0"/>
              <a:t>Elastic storage coefficient</a:t>
            </a:r>
          </a:p>
          <a:p>
            <a:pPr lvl="2"/>
            <a:r>
              <a:rPr lang="en-US" dirty="0"/>
              <a:t>Inelastic storage coefficient</a:t>
            </a:r>
          </a:p>
          <a:p>
            <a:r>
              <a:rPr lang="en-US" dirty="0"/>
              <a:t>Modeling and resource management </a:t>
            </a:r>
          </a:p>
          <a:p>
            <a:pPr marL="0" indent="0">
              <a:buNone/>
            </a:pPr>
            <a:endParaRPr lang="en-US" dirty="0"/>
          </a:p>
        </p:txBody>
      </p:sp>
      <p:sp>
        <p:nvSpPr>
          <p:cNvPr id="3" name="Slide Number Placeholder 2">
            <a:extLst>
              <a:ext uri="{FF2B5EF4-FFF2-40B4-BE49-F238E27FC236}">
                <a16:creationId xmlns:a16="http://schemas.microsoft.com/office/drawing/2014/main" id="{C9A82839-C20B-6942-A06C-6F21B8B295A1}"/>
              </a:ext>
            </a:extLst>
          </p:cNvPr>
          <p:cNvSpPr>
            <a:spLocks noGrp="1"/>
          </p:cNvSpPr>
          <p:nvPr>
            <p:ph type="sldNum" sz="quarter" idx="12"/>
          </p:nvPr>
        </p:nvSpPr>
        <p:spPr/>
        <p:txBody>
          <a:bodyPr/>
          <a:lstStyle/>
          <a:p>
            <a:fld id="{8D3FDD91-A8B2-4B47-9A48-54BEAF09D6A7}" type="slidenum">
              <a:rPr lang="en-US" smtClean="0"/>
              <a:t>21</a:t>
            </a:fld>
            <a:endParaRPr lang="en-US"/>
          </a:p>
        </p:txBody>
      </p:sp>
    </p:spTree>
    <p:extLst>
      <p:ext uri="{BB962C8B-B14F-4D97-AF65-F5344CB8AC3E}">
        <p14:creationId xmlns:p14="http://schemas.microsoft.com/office/powerpoint/2010/main" val="3626991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16332" y="1898154"/>
            <a:ext cx="1762125" cy="4352419"/>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427215" y="2665472"/>
                <a:ext cx="871264" cy="5967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a:solidFill>
                            <a:schemeClr val="accent1">
                              <a:lumMod val="75000"/>
                            </a:schemeClr>
                          </a:solidFill>
                          <a:latin typeface="Cambria Math" panose="02040503050406030204" pitchFamily="18" charset="0"/>
                          <a:ea typeface="Cambria Math" panose="02040503050406030204" pitchFamily="18" charset="0"/>
                        </a:rPr>
                        <m:t>∆</m:t>
                      </m:r>
                      <m:sSub>
                        <m:sSubPr>
                          <m:ctrlPr>
                            <a:rPr lang="en-US" sz="3600" i="1">
                              <a:solidFill>
                                <a:schemeClr val="accent1">
                                  <a:lumMod val="75000"/>
                                </a:schemeClr>
                              </a:solidFill>
                              <a:latin typeface="Cambria Math" panose="02040503050406030204" pitchFamily="18" charset="0"/>
                              <a:ea typeface="Cambria Math" panose="02040503050406030204" pitchFamily="18" charset="0"/>
                            </a:rPr>
                          </m:ctrlPr>
                        </m:sSubPr>
                        <m:e>
                          <m:r>
                            <a:rPr lang="en-US" sz="3600" i="1">
                              <a:solidFill>
                                <a:schemeClr val="accent1">
                                  <a:lumMod val="75000"/>
                                </a:schemeClr>
                              </a:solidFill>
                              <a:latin typeface="Cambria Math" panose="02040503050406030204" pitchFamily="18" charset="0"/>
                              <a:ea typeface="Cambria Math" panose="02040503050406030204" pitchFamily="18" charset="0"/>
                            </a:rPr>
                            <m:t>h</m:t>
                          </m:r>
                        </m:e>
                        <m:sub>
                          <m:r>
                            <a:rPr lang="en-US" sz="3600" i="1">
                              <a:solidFill>
                                <a:schemeClr val="accent1">
                                  <a:lumMod val="75000"/>
                                </a:schemeClr>
                              </a:solidFill>
                              <a:latin typeface="Cambria Math" panose="02040503050406030204" pitchFamily="18" charset="0"/>
                              <a:ea typeface="Cambria Math" panose="02040503050406030204" pitchFamily="18" charset="0"/>
                            </a:rPr>
                            <m:t>𝑝</m:t>
                          </m:r>
                        </m:sub>
                      </m:sSub>
                    </m:oMath>
                  </m:oMathPara>
                </a14:m>
                <a:endParaRPr lang="en-US" sz="3600" i="1" dirty="0">
                  <a:solidFill>
                    <a:schemeClr val="accent1">
                      <a:lumMod val="75000"/>
                    </a:schemeClr>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27215" y="2665472"/>
                <a:ext cx="871264" cy="59676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537794" y="1798759"/>
                <a:ext cx="848566" cy="5967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a:solidFill>
                            <a:schemeClr val="accent2">
                              <a:lumMod val="75000"/>
                            </a:schemeClr>
                          </a:solidFill>
                          <a:latin typeface="Cambria Math" panose="02040503050406030204" pitchFamily="18" charset="0"/>
                          <a:ea typeface="Cambria Math" panose="02040503050406030204" pitchFamily="18" charset="0"/>
                        </a:rPr>
                        <m:t>∆</m:t>
                      </m:r>
                      <m:sSub>
                        <m:sSubPr>
                          <m:ctrlPr>
                            <a:rPr lang="en-US" sz="3600" i="1">
                              <a:solidFill>
                                <a:schemeClr val="accent2">
                                  <a:lumMod val="75000"/>
                                </a:schemeClr>
                              </a:solidFill>
                              <a:latin typeface="Cambria Math" panose="02040503050406030204" pitchFamily="18" charset="0"/>
                              <a:ea typeface="Cambria Math" panose="02040503050406030204" pitchFamily="18" charset="0"/>
                            </a:rPr>
                          </m:ctrlPr>
                        </m:sSubPr>
                        <m:e>
                          <m:r>
                            <a:rPr lang="en-US" sz="3600" i="1">
                              <a:solidFill>
                                <a:schemeClr val="accent2">
                                  <a:lumMod val="75000"/>
                                </a:schemeClr>
                              </a:solidFill>
                              <a:latin typeface="Cambria Math" panose="02040503050406030204" pitchFamily="18" charset="0"/>
                              <a:ea typeface="Cambria Math" panose="02040503050406030204" pitchFamily="18" charset="0"/>
                            </a:rPr>
                            <m:t>𝑏</m:t>
                          </m:r>
                        </m:e>
                        <m:sub>
                          <m:r>
                            <a:rPr lang="en-US" sz="3600" i="1">
                              <a:solidFill>
                                <a:schemeClr val="accent2">
                                  <a:lumMod val="75000"/>
                                </a:schemeClr>
                              </a:solidFill>
                              <a:latin typeface="Cambria Math" panose="02040503050406030204" pitchFamily="18" charset="0"/>
                              <a:ea typeface="Cambria Math" panose="02040503050406030204" pitchFamily="18" charset="0"/>
                            </a:rPr>
                            <m:t>𝑝</m:t>
                          </m:r>
                        </m:sub>
                      </m:sSub>
                    </m:oMath>
                  </m:oMathPara>
                </a14:m>
                <a:endParaRPr lang="en-US" sz="3600" i="1" dirty="0">
                  <a:solidFill>
                    <a:schemeClr val="accent2">
                      <a:lumMod val="75000"/>
                    </a:scheme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537794" y="1798759"/>
                <a:ext cx="848566" cy="59676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Elastic storage coefficient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𝑘𝑒</m:t>
                        </m:r>
                      </m:sub>
                    </m:sSub>
                  </m:oMath>
                </a14:m>
                <a:r>
                  <a:rPr lang="en-US" dirty="0"/>
                  <a: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10"/>
                <a:stretch>
                  <a:fillRect l="-2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8089550" y="1743328"/>
                <a:ext cx="2111475" cy="12205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f>
                            <m:fPr>
                              <m:ctrlPr>
                                <a:rPr lang="en-US" sz="3600" i="1">
                                  <a:latin typeface="Cambria Math" panose="02040503050406030204" pitchFamily="18" charset="0"/>
                                </a:rPr>
                              </m:ctrlPr>
                            </m:fPr>
                            <m:num>
                              <m:r>
                                <a:rPr lang="en-US" sz="3600" i="1">
                                  <a:solidFill>
                                    <a:schemeClr val="accent2">
                                      <a:lumMod val="75000"/>
                                    </a:schemeClr>
                                  </a:solidFill>
                                  <a:latin typeface="Cambria Math" panose="02040503050406030204" pitchFamily="18" charset="0"/>
                                  <a:ea typeface="Cambria Math" panose="02040503050406030204" pitchFamily="18" charset="0"/>
                                </a:rPr>
                                <m:t>∆</m:t>
                              </m:r>
                              <m:sSub>
                                <m:sSubPr>
                                  <m:ctrlPr>
                                    <a:rPr lang="en-US" sz="3600" i="1">
                                      <a:solidFill>
                                        <a:schemeClr val="accent2">
                                          <a:lumMod val="75000"/>
                                        </a:schemeClr>
                                      </a:solidFill>
                                      <a:latin typeface="Cambria Math" panose="02040503050406030204" pitchFamily="18" charset="0"/>
                                      <a:ea typeface="Cambria Math" panose="02040503050406030204" pitchFamily="18" charset="0"/>
                                    </a:rPr>
                                  </m:ctrlPr>
                                </m:sSubPr>
                                <m:e>
                                  <m:r>
                                    <a:rPr lang="en-US" sz="3600" i="1">
                                      <a:solidFill>
                                        <a:schemeClr val="accent2">
                                          <a:lumMod val="75000"/>
                                        </a:schemeClr>
                                      </a:solidFill>
                                      <a:latin typeface="Cambria Math" panose="02040503050406030204" pitchFamily="18" charset="0"/>
                                      <a:ea typeface="Cambria Math" panose="02040503050406030204" pitchFamily="18" charset="0"/>
                                    </a:rPr>
                                    <m:t>𝑏</m:t>
                                  </m:r>
                                </m:e>
                                <m:sub>
                                  <m:r>
                                    <a:rPr lang="en-US" sz="3600" i="1">
                                      <a:solidFill>
                                        <a:schemeClr val="accent2">
                                          <a:lumMod val="75000"/>
                                        </a:schemeClr>
                                      </a:solidFill>
                                      <a:latin typeface="Cambria Math" panose="02040503050406030204" pitchFamily="18" charset="0"/>
                                      <a:ea typeface="Cambria Math" panose="02040503050406030204" pitchFamily="18" charset="0"/>
                                    </a:rPr>
                                    <m:t>𝑝</m:t>
                                  </m:r>
                                </m:sub>
                              </m:sSub>
                            </m:num>
                            <m:den>
                              <m:r>
                                <a:rPr lang="en-US" sz="3600" i="1">
                                  <a:solidFill>
                                    <a:schemeClr val="accent1">
                                      <a:lumMod val="75000"/>
                                    </a:schemeClr>
                                  </a:solidFill>
                                  <a:latin typeface="Cambria Math" panose="02040503050406030204" pitchFamily="18" charset="0"/>
                                  <a:ea typeface="Cambria Math" panose="02040503050406030204" pitchFamily="18" charset="0"/>
                                </a:rPr>
                                <m:t>∆</m:t>
                              </m:r>
                              <m:sSub>
                                <m:sSubPr>
                                  <m:ctrlPr>
                                    <a:rPr lang="en-US" sz="3600" i="1">
                                      <a:solidFill>
                                        <a:schemeClr val="accent1">
                                          <a:lumMod val="75000"/>
                                        </a:schemeClr>
                                      </a:solidFill>
                                      <a:latin typeface="Cambria Math" panose="02040503050406030204" pitchFamily="18" charset="0"/>
                                      <a:ea typeface="Cambria Math" panose="02040503050406030204" pitchFamily="18" charset="0"/>
                                    </a:rPr>
                                  </m:ctrlPr>
                                </m:sSubPr>
                                <m:e>
                                  <m:r>
                                    <a:rPr lang="en-US" sz="3600" i="1">
                                      <a:solidFill>
                                        <a:schemeClr val="accent1">
                                          <a:lumMod val="75000"/>
                                        </a:schemeClr>
                                      </a:solidFill>
                                      <a:latin typeface="Cambria Math" panose="02040503050406030204" pitchFamily="18" charset="0"/>
                                      <a:ea typeface="Cambria Math" panose="02040503050406030204" pitchFamily="18" charset="0"/>
                                    </a:rPr>
                                    <m:t>h</m:t>
                                  </m:r>
                                </m:e>
                                <m:sub>
                                  <m:r>
                                    <a:rPr lang="en-US" sz="3600" i="1">
                                      <a:solidFill>
                                        <a:schemeClr val="accent1">
                                          <a:lumMod val="75000"/>
                                        </a:schemeClr>
                                      </a:solidFill>
                                      <a:latin typeface="Cambria Math" panose="02040503050406030204" pitchFamily="18" charset="0"/>
                                      <a:ea typeface="Cambria Math" panose="02040503050406030204" pitchFamily="18" charset="0"/>
                                    </a:rPr>
                                    <m:t>𝑝</m:t>
                                  </m:r>
                                </m:sub>
                              </m:sSub>
                            </m:den>
                          </m:f>
                          <m:r>
                            <a:rPr lang="en-US" sz="3600" b="0" i="1" smtClean="0">
                              <a:solidFill>
                                <a:schemeClr val="tx1"/>
                              </a:solidFill>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𝑆</m:t>
                          </m:r>
                        </m:e>
                        <m:sub>
                          <m:r>
                            <a:rPr lang="en-US" sz="3600" b="0" i="1" smtClean="0">
                              <a:latin typeface="Cambria Math" panose="02040503050406030204" pitchFamily="18" charset="0"/>
                            </a:rPr>
                            <m:t>𝑘𝑒</m:t>
                          </m:r>
                        </m:sub>
                      </m:sSub>
                    </m:oMath>
                  </m:oMathPara>
                </a14:m>
                <a:endParaRPr lang="en-US" sz="3600" dirty="0"/>
              </a:p>
            </p:txBody>
          </p:sp>
        </mc:Choice>
        <mc:Fallback xmlns="">
          <p:sp>
            <p:nvSpPr>
              <p:cNvPr id="29" name="TextBox 28"/>
              <p:cNvSpPr txBox="1">
                <a:spLocks noRot="1" noChangeAspect="1" noMove="1" noResize="1" noEditPoints="1" noAdjustHandles="1" noChangeArrowheads="1" noChangeShapeType="1" noTextEdit="1"/>
              </p:cNvSpPr>
              <p:nvPr/>
            </p:nvSpPr>
            <p:spPr>
              <a:xfrm>
                <a:off x="8089550" y="1743328"/>
                <a:ext cx="2111475" cy="1220527"/>
              </a:xfrm>
              <a:prstGeom prst="rect">
                <a:avLst/>
              </a:prstGeom>
              <a:blipFill>
                <a:blip r:embed="rId11"/>
                <a:stretch>
                  <a:fillRect/>
                </a:stretch>
              </a:blipFill>
            </p:spPr>
            <p:txBody>
              <a:bodyPr/>
              <a:lstStyle/>
              <a:p>
                <a:r>
                  <a:rPr lang="en-US">
                    <a:noFill/>
                  </a:rPr>
                  <a:t> </a:t>
                </a:r>
              </a:p>
            </p:txBody>
          </p:sp>
        </mc:Fallback>
      </mc:AlternateContent>
      <p:cxnSp>
        <p:nvCxnSpPr>
          <p:cNvPr id="31" name="Straight Connector 30"/>
          <p:cNvCxnSpPr/>
          <p:nvPr/>
        </p:nvCxnSpPr>
        <p:spPr>
          <a:xfrm flipV="1">
            <a:off x="3188412" y="3050319"/>
            <a:ext cx="525752" cy="2236575"/>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V="1">
            <a:off x="3188412" y="5429686"/>
            <a:ext cx="525752" cy="142792"/>
          </a:xfrm>
          <a:prstGeom prst="line">
            <a:avLst/>
          </a:prstGeom>
        </p:spPr>
        <p:style>
          <a:lnRef idx="1">
            <a:schemeClr val="dk1"/>
          </a:lnRef>
          <a:fillRef idx="0">
            <a:schemeClr val="dk1"/>
          </a:fillRef>
          <a:effectRef idx="0">
            <a:schemeClr val="dk1"/>
          </a:effectRef>
          <a:fontRef idx="minor">
            <a:schemeClr val="tx1"/>
          </a:fontRef>
        </p:style>
      </p:cxnSp>
      <p:sp>
        <p:nvSpPr>
          <p:cNvPr id="13" name="Right Brace 12"/>
          <p:cNvSpPr/>
          <p:nvPr/>
        </p:nvSpPr>
        <p:spPr>
          <a:xfrm>
            <a:off x="3317740" y="2037511"/>
            <a:ext cx="111163" cy="149104"/>
          </a:xfrm>
          <a:prstGeom prst="rightBrace">
            <a:avLst>
              <a:gd name="adj1" fmla="val 0"/>
              <a:gd name="adj2" fmla="val 50000"/>
            </a:avLst>
          </a:prstGeom>
          <a:ln w="28575">
            <a:solidFill>
              <a:schemeClr val="accent2">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Right Brace 13"/>
          <p:cNvSpPr/>
          <p:nvPr/>
        </p:nvSpPr>
        <p:spPr>
          <a:xfrm flipH="1">
            <a:off x="1365883" y="2618375"/>
            <a:ext cx="111163" cy="762858"/>
          </a:xfrm>
          <a:prstGeom prst="rightBrace">
            <a:avLst>
              <a:gd name="adj1" fmla="val 0"/>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2842953" y="5286894"/>
            <a:ext cx="345459" cy="2855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IF Camcorder 161129_162109">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3714164" y="3057961"/>
            <a:ext cx="2543175" cy="2371725"/>
          </a:xfrm>
          <a:prstGeom prst="rect">
            <a:avLst/>
          </a:prstGeom>
        </p:spPr>
      </p:pic>
      <p:sp>
        <p:nvSpPr>
          <p:cNvPr id="27" name="Rectangle 26"/>
          <p:cNvSpPr/>
          <p:nvPr/>
        </p:nvSpPr>
        <p:spPr>
          <a:xfrm>
            <a:off x="1516332" y="2042024"/>
            <a:ext cx="1762125" cy="144591"/>
          </a:xfrm>
          <a:prstGeom prst="rect">
            <a:avLst/>
          </a:pr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516332" y="2621787"/>
            <a:ext cx="1762125" cy="759446"/>
          </a:xfrm>
          <a:prstGeom prst="rect">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16332" y="1899236"/>
            <a:ext cx="1762125" cy="435133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Rectangle 33"/>
              <p:cNvSpPr/>
              <p:nvPr/>
            </p:nvSpPr>
            <p:spPr>
              <a:xfrm>
                <a:off x="6989942" y="3262238"/>
                <a:ext cx="4685015" cy="3161122"/>
              </a:xfrm>
              <a:prstGeom prst="rect">
                <a:avLst/>
              </a:prstGeom>
            </p:spPr>
            <p:txBody>
              <a:bodyPr wrap="square">
                <a:spAutoFit/>
              </a:bodyPr>
              <a:lstStyle/>
              <a:p>
                <a14:m>
                  <m:oMath xmlns:m="http://schemas.openxmlformats.org/officeDocument/2006/math">
                    <m:r>
                      <a:rPr lang="en-US" sz="2400" i="1" smtClean="0">
                        <a:solidFill>
                          <a:schemeClr val="accent2">
                            <a:lumMod val="75000"/>
                          </a:schemeClr>
                        </a:solidFill>
                        <a:latin typeface="Cambria Math" panose="02040503050406030204" pitchFamily="18" charset="0"/>
                        <a:ea typeface="Cambria Math" panose="02040503050406030204" pitchFamily="18" charset="0"/>
                      </a:rPr>
                      <m:t>∆</m:t>
                    </m:r>
                    <m:sSub>
                      <m:sSubPr>
                        <m:ctrlPr>
                          <a:rPr lang="en-US" sz="2400" i="1" smtClean="0">
                            <a:solidFill>
                              <a:schemeClr val="accent2">
                                <a:lumMod val="75000"/>
                              </a:schemeClr>
                            </a:solidFill>
                            <a:latin typeface="Cambria Math" panose="02040503050406030204" pitchFamily="18" charset="0"/>
                            <a:ea typeface="Cambria Math" panose="02040503050406030204" pitchFamily="18" charset="0"/>
                          </a:rPr>
                        </m:ctrlPr>
                      </m:sSubPr>
                      <m:e>
                        <m:r>
                          <a:rPr lang="en-US" sz="2400" b="0" i="1" smtClean="0">
                            <a:solidFill>
                              <a:schemeClr val="accent2">
                                <a:lumMod val="75000"/>
                              </a:schemeClr>
                            </a:solidFill>
                            <a:latin typeface="Cambria Math" panose="02040503050406030204" pitchFamily="18" charset="0"/>
                            <a:ea typeface="Cambria Math" panose="02040503050406030204" pitchFamily="18" charset="0"/>
                          </a:rPr>
                          <m:t>𝑏</m:t>
                        </m:r>
                      </m:e>
                      <m:sub>
                        <m:r>
                          <a:rPr lang="en-US" sz="2400" b="0" i="1" smtClean="0">
                            <a:solidFill>
                              <a:schemeClr val="accent2">
                                <a:lumMod val="75000"/>
                              </a:schemeClr>
                            </a:solidFill>
                            <a:latin typeface="Cambria Math" panose="02040503050406030204" pitchFamily="18" charset="0"/>
                            <a:ea typeface="Cambria Math" panose="02040503050406030204" pitchFamily="18" charset="0"/>
                          </a:rPr>
                          <m:t>𝑝</m:t>
                        </m:r>
                      </m:sub>
                    </m:sSub>
                  </m:oMath>
                </a14:m>
                <a:r>
                  <a:rPr lang="en-US" sz="2400" dirty="0"/>
                  <a:t> - seasonal displacement</a:t>
                </a:r>
              </a:p>
              <a:p>
                <a14:m>
                  <m:oMath xmlns:m="http://schemas.openxmlformats.org/officeDocument/2006/math">
                    <m:r>
                      <a:rPr lang="en-US" sz="2400" i="1">
                        <a:solidFill>
                          <a:schemeClr val="accent1">
                            <a:lumMod val="75000"/>
                          </a:schemeClr>
                        </a:solidFill>
                        <a:latin typeface="Cambria Math" panose="02040503050406030204" pitchFamily="18" charset="0"/>
                        <a:ea typeface="Cambria Math" panose="02040503050406030204" pitchFamily="18" charset="0"/>
                      </a:rPr>
                      <m:t>∆</m:t>
                    </m:r>
                    <m:sSub>
                      <m:sSubPr>
                        <m:ctrlPr>
                          <a:rPr lang="en-US" sz="2400" i="1" smtClean="0">
                            <a:solidFill>
                              <a:schemeClr val="accent1">
                                <a:lumMod val="75000"/>
                              </a:schemeClr>
                            </a:solidFill>
                            <a:latin typeface="Cambria Math" panose="02040503050406030204" pitchFamily="18" charset="0"/>
                            <a:ea typeface="Cambria Math" panose="02040503050406030204" pitchFamily="18" charset="0"/>
                          </a:rPr>
                        </m:ctrlPr>
                      </m:sSubPr>
                      <m:e>
                        <m:r>
                          <a:rPr lang="en-US" sz="2400" b="0" i="1" smtClean="0">
                            <a:solidFill>
                              <a:schemeClr val="accent1">
                                <a:lumMod val="75000"/>
                              </a:schemeClr>
                            </a:solidFill>
                            <a:latin typeface="Cambria Math" panose="02040503050406030204" pitchFamily="18" charset="0"/>
                            <a:ea typeface="Cambria Math" panose="02040503050406030204" pitchFamily="18" charset="0"/>
                          </a:rPr>
                          <m:t>h</m:t>
                        </m:r>
                      </m:e>
                      <m:sub>
                        <m:r>
                          <a:rPr lang="en-US" sz="2400" b="0" i="1" smtClean="0">
                            <a:solidFill>
                              <a:schemeClr val="accent1">
                                <a:lumMod val="75000"/>
                              </a:schemeClr>
                            </a:solidFill>
                            <a:latin typeface="Cambria Math" panose="02040503050406030204" pitchFamily="18" charset="0"/>
                            <a:ea typeface="Cambria Math" panose="02040503050406030204" pitchFamily="18" charset="0"/>
                          </a:rPr>
                          <m:t>𝑝</m:t>
                        </m:r>
                      </m:sub>
                    </m:sSub>
                  </m:oMath>
                </a14:m>
                <a:r>
                  <a:rPr lang="en-US" sz="2400" dirty="0"/>
                  <a:t> - seasonal well levels</a:t>
                </a:r>
              </a:p>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𝑘𝑒</m:t>
                        </m:r>
                      </m:sub>
                    </m:sSub>
                  </m:oMath>
                </a14:m>
                <a:r>
                  <a:rPr lang="en-US" sz="2400" dirty="0"/>
                  <a:t> - elastic storage coefficient</a:t>
                </a:r>
              </a:p>
              <a:p>
                <a:endParaRPr lang="en-US" sz="2400" dirty="0"/>
              </a:p>
              <a:p>
                <a:pPr algn="ct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𝑘𝑒</m:t>
                        </m:r>
                      </m:sub>
                    </m:sSub>
                  </m:oMath>
                </a14:m>
                <a:r>
                  <a:rPr lang="en-US" sz="2400" dirty="0"/>
                  <a:t>is the volume of water released or absorbed per </a:t>
                </a:r>
                <a14:m>
                  <m:oMath xmlns:m="http://schemas.openxmlformats.org/officeDocument/2006/math">
                    <m:r>
                      <a:rPr lang="en-US" sz="2400" i="1">
                        <a:solidFill>
                          <a:schemeClr val="accent1">
                            <a:lumMod val="75000"/>
                          </a:schemeClr>
                        </a:solidFill>
                        <a:latin typeface="Cambria Math" panose="02040503050406030204" pitchFamily="18" charset="0"/>
                        <a:ea typeface="Cambria Math" panose="02040503050406030204" pitchFamily="18" charset="0"/>
                      </a:rPr>
                      <m:t>∆</m:t>
                    </m:r>
                    <m:sSub>
                      <m:sSubPr>
                        <m:ctrlPr>
                          <a:rPr lang="en-US" sz="2400" i="1">
                            <a:solidFill>
                              <a:schemeClr val="accent1">
                                <a:lumMod val="75000"/>
                              </a:schemeClr>
                            </a:solidFill>
                            <a:latin typeface="Cambria Math" panose="02040503050406030204" pitchFamily="18" charset="0"/>
                            <a:ea typeface="Cambria Math" panose="02040503050406030204" pitchFamily="18" charset="0"/>
                          </a:rPr>
                        </m:ctrlPr>
                      </m:sSubPr>
                      <m:e>
                        <m:r>
                          <a:rPr lang="en-US" sz="2400" i="1">
                            <a:solidFill>
                              <a:schemeClr val="accent1">
                                <a:lumMod val="75000"/>
                              </a:schemeClr>
                            </a:solidFill>
                            <a:latin typeface="Cambria Math" panose="02040503050406030204" pitchFamily="18" charset="0"/>
                            <a:ea typeface="Cambria Math" panose="02040503050406030204" pitchFamily="18" charset="0"/>
                          </a:rPr>
                          <m:t>h</m:t>
                        </m:r>
                      </m:e>
                      <m:sub>
                        <m:r>
                          <a:rPr lang="en-US" sz="2400" i="1">
                            <a:solidFill>
                              <a:schemeClr val="accent1">
                                <a:lumMod val="75000"/>
                              </a:schemeClr>
                            </a:solidFill>
                            <a:latin typeface="Cambria Math" panose="02040503050406030204" pitchFamily="18" charset="0"/>
                            <a:ea typeface="Cambria Math" panose="02040503050406030204" pitchFamily="18" charset="0"/>
                          </a:rPr>
                          <m:t>𝑝</m:t>
                        </m:r>
                      </m:sub>
                    </m:sSub>
                    <m:r>
                      <a:rPr lang="en-US" sz="2400" i="1">
                        <a:solidFill>
                          <a:schemeClr val="accent1">
                            <a:lumMod val="75000"/>
                          </a:schemeClr>
                        </a:solidFill>
                        <a:latin typeface="Cambria Math" panose="02040503050406030204" pitchFamily="18" charset="0"/>
                        <a:ea typeface="Cambria Math" panose="02040503050406030204" pitchFamily="18" charset="0"/>
                      </a:rPr>
                      <m:t> </m:t>
                    </m:r>
                  </m:oMath>
                </a14:m>
                <a:r>
                  <a:rPr lang="en-US" sz="2400" dirty="0"/>
                  <a:t>of an aquifer system area, coupled with elastic deformation </a:t>
                </a:r>
                <a14:m>
                  <m:oMath xmlns:m="http://schemas.openxmlformats.org/officeDocument/2006/math">
                    <m:r>
                      <a:rPr lang="en-US" sz="2400" i="1">
                        <a:solidFill>
                          <a:schemeClr val="accent2">
                            <a:lumMod val="75000"/>
                          </a:schemeClr>
                        </a:solidFill>
                        <a:latin typeface="Cambria Math" panose="02040503050406030204" pitchFamily="18" charset="0"/>
                        <a:ea typeface="Cambria Math" panose="02040503050406030204" pitchFamily="18" charset="0"/>
                      </a:rPr>
                      <m:t>∆</m:t>
                    </m:r>
                    <m:sSub>
                      <m:sSubPr>
                        <m:ctrlPr>
                          <a:rPr lang="en-US" sz="2400" i="1">
                            <a:solidFill>
                              <a:schemeClr val="accent2">
                                <a:lumMod val="75000"/>
                              </a:schemeClr>
                            </a:solidFill>
                            <a:latin typeface="Cambria Math" panose="02040503050406030204" pitchFamily="18" charset="0"/>
                            <a:ea typeface="Cambria Math" panose="02040503050406030204" pitchFamily="18" charset="0"/>
                          </a:rPr>
                        </m:ctrlPr>
                      </m:sSubPr>
                      <m:e>
                        <m:r>
                          <a:rPr lang="en-US" sz="2400" i="1">
                            <a:solidFill>
                              <a:schemeClr val="accent2">
                                <a:lumMod val="75000"/>
                              </a:schemeClr>
                            </a:solidFill>
                            <a:latin typeface="Cambria Math" panose="02040503050406030204" pitchFamily="18" charset="0"/>
                            <a:ea typeface="Cambria Math" panose="02040503050406030204" pitchFamily="18" charset="0"/>
                          </a:rPr>
                          <m:t>𝑏</m:t>
                        </m:r>
                      </m:e>
                      <m:sub>
                        <m:r>
                          <a:rPr lang="en-US" sz="2400" i="1">
                            <a:solidFill>
                              <a:schemeClr val="accent2">
                                <a:lumMod val="75000"/>
                              </a:schemeClr>
                            </a:solidFill>
                            <a:latin typeface="Cambria Math" panose="02040503050406030204" pitchFamily="18" charset="0"/>
                            <a:ea typeface="Cambria Math" panose="02040503050406030204" pitchFamily="18" charset="0"/>
                          </a:rPr>
                          <m:t>𝑝</m:t>
                        </m:r>
                      </m:sub>
                    </m:sSub>
                  </m:oMath>
                </a14:m>
                <a:r>
                  <a:rPr lang="en-US" sz="2400" dirty="0"/>
                  <a:t>.</a:t>
                </a:r>
              </a:p>
            </p:txBody>
          </p:sp>
        </mc:Choice>
        <mc:Fallback xmlns="">
          <p:sp>
            <p:nvSpPr>
              <p:cNvPr id="34" name="Rectangle 33"/>
              <p:cNvSpPr>
                <a:spLocks noRot="1" noChangeAspect="1" noMove="1" noResize="1" noEditPoints="1" noAdjustHandles="1" noChangeArrowheads="1" noChangeShapeType="1" noTextEdit="1"/>
              </p:cNvSpPr>
              <p:nvPr/>
            </p:nvSpPr>
            <p:spPr>
              <a:xfrm>
                <a:off x="6989942" y="3262238"/>
                <a:ext cx="4685015" cy="3161122"/>
              </a:xfrm>
              <a:prstGeom prst="rect">
                <a:avLst/>
              </a:prstGeom>
              <a:blipFill>
                <a:blip r:embed="rId13"/>
                <a:stretch>
                  <a:fillRect l="-391" t="-1349" r="-1432" b="-2505"/>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83F1AE43-A9EB-B346-A4D0-F93E9E89944D}"/>
              </a:ext>
            </a:extLst>
          </p:cNvPr>
          <p:cNvSpPr>
            <a:spLocks noGrp="1"/>
          </p:cNvSpPr>
          <p:nvPr>
            <p:ph type="sldNum" sz="quarter" idx="12"/>
          </p:nvPr>
        </p:nvSpPr>
        <p:spPr/>
        <p:txBody>
          <a:bodyPr/>
          <a:lstStyle/>
          <a:p>
            <a:fld id="{8D3FDD91-A8B2-4B47-9A48-54BEAF09D6A7}" type="slidenum">
              <a:rPr lang="en-US" smtClean="0"/>
              <a:t>22</a:t>
            </a:fld>
            <a:endParaRPr lang="en-US"/>
          </a:p>
        </p:txBody>
      </p:sp>
    </p:spTree>
    <p:extLst>
      <p:ext uri="{BB962C8B-B14F-4D97-AF65-F5344CB8AC3E}">
        <p14:creationId xmlns:p14="http://schemas.microsoft.com/office/powerpoint/2010/main" val="159437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28"/>
                                        </p:tgtEl>
                                      </p:cBhvr>
                                    </p:cmd>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8"/>
                </p:tgtEl>
              </p:cMediaNode>
            </p:video>
            <p:seq concurrent="1" nextAc="seek">
              <p:cTn id="11" restart="whenNotActive" fill="hold" evtFilter="cancelBubble" nodeType="interactiveSeq">
                <p:stCondLst>
                  <p:cond evt="onClick" delay="0">
                    <p:tgtEl>
                      <p:spTgt spid="2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8"/>
                                        </p:tgtEl>
                                      </p:cBhvr>
                                    </p:cmd>
                                  </p:childTnLst>
                                </p:cTn>
                              </p:par>
                            </p:childTnLst>
                          </p:cTn>
                        </p:par>
                      </p:childTnLst>
                    </p:cTn>
                  </p:par>
                </p:childTnLst>
              </p:cTn>
              <p:nextCondLst>
                <p:cond evt="onClick" delay="0">
                  <p:tgtEl>
                    <p:spTgt spid="28"/>
                  </p:tgtEl>
                </p:cond>
              </p:nextCondLst>
            </p:seq>
            <p:video>
              <p:cMediaNode vol="80000">
                <p:cTn id="16" repeatCount="indefinite" fill="hold" display="0">
                  <p:stCondLst>
                    <p:cond delay="indefinite"/>
                  </p:stCondLst>
                </p:cTn>
                <p:tgtEl>
                  <p:spTgt spid="16"/>
                </p:tgtEl>
              </p:cMediaNode>
            </p:video>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AC6C8A-5AE3-4A5F-9C24-F88250BBA3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9692" y="1898154"/>
            <a:ext cx="1769782" cy="4352419"/>
          </a:xfrm>
          <a:prstGeom prst="rect">
            <a:avLst/>
          </a:prstGeom>
          <a:ln w="28575" cap="sq">
            <a:solidFill>
              <a:srgbClr val="000000"/>
            </a:solidFill>
            <a:prstDash val="solid"/>
            <a:miter lim="800000"/>
          </a:ln>
          <a:effectLst/>
        </p:spPr>
      </p:pic>
      <p:cxnSp>
        <p:nvCxnSpPr>
          <p:cNvPr id="20" name="Straight Connector 19">
            <a:extLst>
              <a:ext uri="{FF2B5EF4-FFF2-40B4-BE49-F238E27FC236}">
                <a16:creationId xmlns:a16="http://schemas.microsoft.com/office/drawing/2014/main" id="{F045F1CF-9F3B-4A7C-AB07-CDEBD67A8F71}"/>
              </a:ext>
            </a:extLst>
          </p:cNvPr>
          <p:cNvCxnSpPr>
            <a:cxnSpLocks/>
          </p:cNvCxnSpPr>
          <p:nvPr/>
        </p:nvCxnSpPr>
        <p:spPr>
          <a:xfrm>
            <a:off x="1319692" y="2075526"/>
            <a:ext cx="5427678" cy="0"/>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Inelastic deformation</a:t>
            </a:r>
          </a:p>
        </p:txBody>
      </p:sp>
      <p:cxnSp>
        <p:nvCxnSpPr>
          <p:cNvPr id="18" name="Straight Connector 17">
            <a:extLst>
              <a:ext uri="{FF2B5EF4-FFF2-40B4-BE49-F238E27FC236}">
                <a16:creationId xmlns:a16="http://schemas.microsoft.com/office/drawing/2014/main" id="{1713EECD-4328-460D-BFBC-52C2EE854381}"/>
              </a:ext>
            </a:extLst>
          </p:cNvPr>
          <p:cNvCxnSpPr>
            <a:cxnSpLocks/>
          </p:cNvCxnSpPr>
          <p:nvPr/>
        </p:nvCxnSpPr>
        <p:spPr>
          <a:xfrm>
            <a:off x="1319692" y="2618761"/>
            <a:ext cx="5427678" cy="0"/>
          </a:xfrm>
          <a:prstGeom prst="line">
            <a:avLst/>
          </a:prstGeom>
          <a:ln w="28575">
            <a:solidFill>
              <a:srgbClr val="2F5597"/>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A33AD893-0342-4FED-8C35-406176326740}"/>
                  </a:ext>
                </a:extLst>
              </p:cNvPr>
              <p:cNvSpPr/>
              <p:nvPr/>
            </p:nvSpPr>
            <p:spPr>
              <a:xfrm>
                <a:off x="4104855" y="1650373"/>
                <a:ext cx="69230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chemeClr val="accent2">
                                  <a:lumMod val="75000"/>
                                </a:schemeClr>
                              </a:solidFill>
                              <a:latin typeface="Cambria Math" panose="02040503050406030204" pitchFamily="18" charset="0"/>
                            </a:rPr>
                          </m:ctrlPr>
                        </m:sSubPr>
                        <m:e>
                          <m:r>
                            <a:rPr lang="en-US" sz="2400">
                              <a:solidFill>
                                <a:schemeClr val="accent2">
                                  <a:lumMod val="75000"/>
                                </a:schemeClr>
                              </a:solidFill>
                              <a:latin typeface="Cambria Math" panose="02040503050406030204" pitchFamily="18" charset="0"/>
                            </a:rPr>
                            <m:t>∆</m:t>
                          </m:r>
                          <m:r>
                            <a:rPr lang="en-US" sz="2400" i="1">
                              <a:solidFill>
                                <a:schemeClr val="accent2">
                                  <a:lumMod val="75000"/>
                                </a:schemeClr>
                              </a:solidFill>
                              <a:latin typeface="Cambria Math" panose="02040503050406030204" pitchFamily="18" charset="0"/>
                            </a:rPr>
                            <m:t>𝑏</m:t>
                          </m:r>
                        </m:e>
                        <m:sub>
                          <m:r>
                            <a:rPr lang="en-US" sz="2400" i="1">
                              <a:solidFill>
                                <a:schemeClr val="accent2">
                                  <a:lumMod val="75000"/>
                                </a:schemeClr>
                              </a:solidFill>
                              <a:latin typeface="Cambria Math" panose="02040503050406030204" pitchFamily="18" charset="0"/>
                            </a:rPr>
                            <m:t>𝑙</m:t>
                          </m:r>
                        </m:sub>
                      </m:sSub>
                    </m:oMath>
                  </m:oMathPara>
                </a14:m>
                <a:endParaRPr lang="en-US" sz="2400" dirty="0"/>
              </a:p>
            </p:txBody>
          </p:sp>
        </mc:Choice>
        <mc:Fallback xmlns="">
          <p:sp>
            <p:nvSpPr>
              <p:cNvPr id="24" name="Rectangle 23">
                <a:extLst>
                  <a:ext uri="{FF2B5EF4-FFF2-40B4-BE49-F238E27FC236}">
                    <a16:creationId xmlns:a16="http://schemas.microsoft.com/office/drawing/2014/main" id="{A33AD893-0342-4FED-8C35-406176326740}"/>
                  </a:ext>
                </a:extLst>
              </p:cNvPr>
              <p:cNvSpPr>
                <a:spLocks noRot="1" noChangeAspect="1" noMove="1" noResize="1" noEditPoints="1" noAdjustHandles="1" noChangeArrowheads="1" noChangeShapeType="1" noTextEdit="1"/>
              </p:cNvSpPr>
              <p:nvPr/>
            </p:nvSpPr>
            <p:spPr>
              <a:xfrm>
                <a:off x="4104855" y="1650373"/>
                <a:ext cx="692305" cy="461665"/>
              </a:xfrm>
              <a:prstGeom prst="rect">
                <a:avLst/>
              </a:prstGeom>
              <a:blipFill>
                <a:blip r:embed="rId4"/>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7D7F8FD9-F254-4AB9-9E2B-A0D03F69BE2A}"/>
                  </a:ext>
                </a:extLst>
              </p:cNvPr>
              <p:cNvSpPr/>
              <p:nvPr/>
            </p:nvSpPr>
            <p:spPr>
              <a:xfrm>
                <a:off x="3438157" y="2196976"/>
                <a:ext cx="7068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chemeClr val="accent1">
                                  <a:lumMod val="75000"/>
                                </a:schemeClr>
                              </a:solidFill>
                              <a:latin typeface="Cambria Math" panose="02040503050406030204" pitchFamily="18" charset="0"/>
                            </a:rPr>
                          </m:ctrlPr>
                        </m:sSubPr>
                        <m:e>
                          <m:r>
                            <a:rPr lang="en-US" sz="2400">
                              <a:solidFill>
                                <a:schemeClr val="accent1">
                                  <a:lumMod val="75000"/>
                                </a:schemeClr>
                              </a:solidFill>
                              <a:latin typeface="Cambria Math" panose="02040503050406030204" pitchFamily="18" charset="0"/>
                            </a:rPr>
                            <m:t>∆</m:t>
                          </m:r>
                          <m:r>
                            <a:rPr lang="en-US" sz="2400" i="1">
                              <a:solidFill>
                                <a:schemeClr val="accent1">
                                  <a:lumMod val="75000"/>
                                </a:schemeClr>
                              </a:solidFill>
                              <a:latin typeface="Cambria Math" panose="02040503050406030204" pitchFamily="18" charset="0"/>
                            </a:rPr>
                            <m:t>h</m:t>
                          </m:r>
                        </m:e>
                        <m:sub>
                          <m:r>
                            <a:rPr lang="en-US" sz="2400" i="1">
                              <a:solidFill>
                                <a:schemeClr val="accent1">
                                  <a:lumMod val="75000"/>
                                </a:schemeClr>
                              </a:solidFill>
                              <a:latin typeface="Cambria Math" panose="02040503050406030204" pitchFamily="18" charset="0"/>
                            </a:rPr>
                            <m:t>𝑙</m:t>
                          </m:r>
                        </m:sub>
                      </m:sSub>
                    </m:oMath>
                  </m:oMathPara>
                </a14:m>
                <a:endParaRPr lang="en-US" sz="2400" dirty="0"/>
              </a:p>
            </p:txBody>
          </p:sp>
        </mc:Choice>
        <mc:Fallback xmlns="">
          <p:sp>
            <p:nvSpPr>
              <p:cNvPr id="25" name="Rectangle 24">
                <a:extLst>
                  <a:ext uri="{FF2B5EF4-FFF2-40B4-BE49-F238E27FC236}">
                    <a16:creationId xmlns:a16="http://schemas.microsoft.com/office/drawing/2014/main" id="{7D7F8FD9-F254-4AB9-9E2B-A0D03F69BE2A}"/>
                  </a:ext>
                </a:extLst>
              </p:cNvPr>
              <p:cNvSpPr>
                <a:spLocks noRot="1" noChangeAspect="1" noMove="1" noResize="1" noEditPoints="1" noAdjustHandles="1" noChangeArrowheads="1" noChangeShapeType="1" noTextEdit="1"/>
              </p:cNvSpPr>
              <p:nvPr/>
            </p:nvSpPr>
            <p:spPr>
              <a:xfrm>
                <a:off x="3438157" y="2196976"/>
                <a:ext cx="706860" cy="461665"/>
              </a:xfrm>
              <a:prstGeom prst="rect">
                <a:avLst/>
              </a:prstGeom>
              <a:blipFill>
                <a:blip r:embed="rId5"/>
                <a:stretch>
                  <a:fillRect b="-2632"/>
                </a:stretch>
              </a:blipFill>
            </p:spPr>
            <p:txBody>
              <a:bodyPr/>
              <a:lstStyle/>
              <a:p>
                <a:r>
                  <a:rPr lang="en-US">
                    <a:noFill/>
                  </a:rPr>
                  <a:t> </a:t>
                </a:r>
              </a:p>
            </p:txBody>
          </p:sp>
        </mc:Fallback>
      </mc:AlternateContent>
      <p:sp>
        <p:nvSpPr>
          <p:cNvPr id="65" name="Down Arrow 64"/>
          <p:cNvSpPr/>
          <p:nvPr/>
        </p:nvSpPr>
        <p:spPr>
          <a:xfrm>
            <a:off x="3674040" y="2618761"/>
            <a:ext cx="241289" cy="1240611"/>
          </a:xfrm>
          <a:prstGeom prst="downArrow">
            <a:avLst/>
          </a:prstGeom>
          <a:solidFill>
            <a:srgbClr val="C9D7A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pic>
        <p:nvPicPr>
          <p:cNvPr id="22" name="Picture 21">
            <a:extLst>
              <a:ext uri="{FF2B5EF4-FFF2-40B4-BE49-F238E27FC236}">
                <a16:creationId xmlns:a16="http://schemas.microsoft.com/office/drawing/2014/main" id="{59123698-BF4E-42D5-8A6E-0F4B249A64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0934" y="1898154"/>
            <a:ext cx="1770349" cy="4345852"/>
          </a:xfrm>
          <a:prstGeom prst="rect">
            <a:avLst/>
          </a:prstGeom>
          <a:ln w="28575" cap="sq">
            <a:solidFill>
              <a:srgbClr val="000000"/>
            </a:solidFill>
            <a:prstDash val="solid"/>
            <a:miter lim="800000"/>
          </a:ln>
          <a:effectLst/>
        </p:spPr>
      </p:pic>
      <p:sp>
        <p:nvSpPr>
          <p:cNvPr id="38" name="Down Arrow 37"/>
          <p:cNvSpPr/>
          <p:nvPr/>
        </p:nvSpPr>
        <p:spPr>
          <a:xfrm rot="10800000" flipV="1">
            <a:off x="4489767" y="2075526"/>
            <a:ext cx="146413" cy="589945"/>
          </a:xfrm>
          <a:prstGeom prst="downArrow">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cxnSp>
        <p:nvCxnSpPr>
          <p:cNvPr id="57" name="Straight Connector 56">
            <a:extLst>
              <a:ext uri="{FF2B5EF4-FFF2-40B4-BE49-F238E27FC236}">
                <a16:creationId xmlns:a16="http://schemas.microsoft.com/office/drawing/2014/main" id="{1E3F7A02-C3CA-423B-97B3-E166D5D4DF22}"/>
              </a:ext>
            </a:extLst>
          </p:cNvPr>
          <p:cNvCxnSpPr>
            <a:cxnSpLocks/>
          </p:cNvCxnSpPr>
          <p:nvPr/>
        </p:nvCxnSpPr>
        <p:spPr>
          <a:xfrm flipV="1">
            <a:off x="3083723" y="2653446"/>
            <a:ext cx="3674309" cy="14763"/>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3AAC978-3A0A-4144-8CAB-41DC8EE72FC3}"/>
              </a:ext>
            </a:extLst>
          </p:cNvPr>
          <p:cNvCxnSpPr>
            <a:cxnSpLocks/>
          </p:cNvCxnSpPr>
          <p:nvPr/>
        </p:nvCxnSpPr>
        <p:spPr>
          <a:xfrm flipV="1">
            <a:off x="3089474" y="3859148"/>
            <a:ext cx="3657896" cy="4790"/>
          </a:xfrm>
          <a:prstGeom prst="line">
            <a:avLst/>
          </a:prstGeom>
          <a:ln w="28575">
            <a:solidFill>
              <a:srgbClr val="2F5597"/>
            </a:solidFill>
            <a:prstDash val="dash"/>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03B1EB86-1C12-4936-8F7D-670FE35B3C5A}"/>
              </a:ext>
            </a:extLst>
          </p:cNvPr>
          <p:cNvGrpSpPr/>
          <p:nvPr/>
        </p:nvGrpSpPr>
        <p:grpSpPr>
          <a:xfrm>
            <a:off x="2703974" y="4423883"/>
            <a:ext cx="1988359" cy="1355767"/>
            <a:chOff x="3490853" y="4576888"/>
            <a:chExt cx="1988359" cy="1355767"/>
          </a:xfrm>
        </p:grpSpPr>
        <p:cxnSp>
          <p:nvCxnSpPr>
            <p:cNvPr id="86" name="Straight Connector 85">
              <a:extLst>
                <a:ext uri="{FF2B5EF4-FFF2-40B4-BE49-F238E27FC236}">
                  <a16:creationId xmlns:a16="http://schemas.microsoft.com/office/drawing/2014/main" id="{1375545E-4AEB-4CAD-9540-0B709FB1EF1C}"/>
                </a:ext>
              </a:extLst>
            </p:cNvPr>
            <p:cNvCxnSpPr/>
            <p:nvPr/>
          </p:nvCxnSpPr>
          <p:spPr>
            <a:xfrm flipV="1">
              <a:off x="3836312" y="4576888"/>
              <a:ext cx="413119" cy="1069075"/>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431D1ABD-2221-4A5D-A156-BF19365DCC70}"/>
                </a:ext>
              </a:extLst>
            </p:cNvPr>
            <p:cNvCxnSpPr/>
            <p:nvPr/>
          </p:nvCxnSpPr>
          <p:spPr>
            <a:xfrm flipV="1">
              <a:off x="3813927" y="5260919"/>
              <a:ext cx="427139" cy="662378"/>
            </a:xfrm>
            <a:prstGeom prst="line">
              <a:avLst/>
            </a:prstGeom>
          </p:spPr>
          <p:style>
            <a:lnRef idx="1">
              <a:schemeClr val="dk1"/>
            </a:lnRef>
            <a:fillRef idx="0">
              <a:schemeClr val="dk1"/>
            </a:fillRef>
            <a:effectRef idx="0">
              <a:schemeClr val="dk1"/>
            </a:effectRef>
            <a:fontRef idx="minor">
              <a:schemeClr val="tx1"/>
            </a:fontRef>
          </p:style>
        </p:cxnSp>
        <p:sp>
          <p:nvSpPr>
            <p:cNvPr id="88" name="Rectangle 87">
              <a:extLst>
                <a:ext uri="{FF2B5EF4-FFF2-40B4-BE49-F238E27FC236}">
                  <a16:creationId xmlns:a16="http://schemas.microsoft.com/office/drawing/2014/main" id="{5495A495-B694-4094-98D5-44CE6DDDA035}"/>
                </a:ext>
              </a:extLst>
            </p:cNvPr>
            <p:cNvSpPr/>
            <p:nvPr/>
          </p:nvSpPr>
          <p:spPr>
            <a:xfrm>
              <a:off x="3490853" y="5647071"/>
              <a:ext cx="345459" cy="2855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CA1A2C16-C3B5-483B-B0CD-2429AD125A58}"/>
                </a:ext>
              </a:extLst>
            </p:cNvPr>
            <p:cNvGrpSpPr/>
            <p:nvPr/>
          </p:nvGrpSpPr>
          <p:grpSpPr>
            <a:xfrm>
              <a:off x="4241065" y="4576888"/>
              <a:ext cx="1238147" cy="674673"/>
              <a:chOff x="4891803" y="3424623"/>
              <a:chExt cx="1390013" cy="923870"/>
            </a:xfrm>
          </p:grpSpPr>
          <p:pic>
            <p:nvPicPr>
              <p:cNvPr id="90" name="Picture 89" descr="inelastic.tif">
                <a:extLst>
                  <a:ext uri="{FF2B5EF4-FFF2-40B4-BE49-F238E27FC236}">
                    <a16:creationId xmlns:a16="http://schemas.microsoft.com/office/drawing/2014/main" id="{C5CBDD05-17F1-41DC-9FF8-2571BF8DFF04}"/>
                  </a:ext>
                </a:extLst>
              </p:cNvPr>
              <p:cNvPicPr>
                <a:picLocks/>
              </p:cNvPicPr>
              <p:nvPr/>
            </p:nvPicPr>
            <p:blipFill rotWithShape="1">
              <a:blip r:embed="rId7" cstate="screen">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4891803" y="3424623"/>
                <a:ext cx="1390013" cy="923870"/>
              </a:xfrm>
              <a:prstGeom prst="rect">
                <a:avLst/>
              </a:prstGeom>
            </p:spPr>
          </p:pic>
          <p:sp>
            <p:nvSpPr>
              <p:cNvPr id="91" name="Rectangle 90">
                <a:extLst>
                  <a:ext uri="{FF2B5EF4-FFF2-40B4-BE49-F238E27FC236}">
                    <a16:creationId xmlns:a16="http://schemas.microsoft.com/office/drawing/2014/main" id="{BD24AB82-BFA6-4152-87F4-3035D80066B4}"/>
                  </a:ext>
                </a:extLst>
              </p:cNvPr>
              <p:cNvSpPr/>
              <p:nvPr/>
            </p:nvSpPr>
            <p:spPr>
              <a:xfrm>
                <a:off x="4891803" y="3424623"/>
                <a:ext cx="1390013" cy="92387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BE98C94D-F8E6-4376-BC15-0579B152C0C3}"/>
                  </a:ext>
                </a:extLst>
              </p:cNvPr>
              <p:cNvSpPr/>
              <p:nvPr/>
            </p:nvSpPr>
            <p:spPr>
              <a:xfrm>
                <a:off x="3543065" y="5107914"/>
                <a:ext cx="106875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2">
                              <a:lumMod val="75000"/>
                            </a:schemeClr>
                          </a:solidFill>
                          <a:latin typeface="Cambria Math" panose="02040503050406030204" pitchFamily="18" charset="0"/>
                          <a:ea typeface="Cambria Math" panose="02040503050406030204" pitchFamily="18" charset="0"/>
                        </a:rPr>
                        <m:t>𝐵𝑒𝑓𝑜𝑟𝑒</m:t>
                      </m:r>
                    </m:oMath>
                  </m:oMathPara>
                </a14:m>
                <a:endParaRPr lang="en-US" sz="2000" dirty="0"/>
              </a:p>
            </p:txBody>
          </p:sp>
        </mc:Choice>
        <mc:Fallback xmlns="">
          <p:sp>
            <p:nvSpPr>
              <p:cNvPr id="81" name="Rectangle 80">
                <a:extLst>
                  <a:ext uri="{FF2B5EF4-FFF2-40B4-BE49-F238E27FC236}">
                    <a16:creationId xmlns:a16="http://schemas.microsoft.com/office/drawing/2014/main" id="{BE98C94D-F8E6-4376-BC15-0579B152C0C3}"/>
                  </a:ext>
                </a:extLst>
              </p:cNvPr>
              <p:cNvSpPr>
                <a:spLocks noRot="1" noChangeAspect="1" noMove="1" noResize="1" noEditPoints="1" noAdjustHandles="1" noChangeArrowheads="1" noChangeShapeType="1" noTextEdit="1"/>
              </p:cNvSpPr>
              <p:nvPr/>
            </p:nvSpPr>
            <p:spPr>
              <a:xfrm>
                <a:off x="3543065" y="5107914"/>
                <a:ext cx="1068754" cy="400110"/>
              </a:xfrm>
              <a:prstGeom prst="rect">
                <a:avLst/>
              </a:prstGeom>
              <a:blipFill>
                <a:blip r:embed="rId8"/>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a:extLst>
                  <a:ext uri="{FF2B5EF4-FFF2-40B4-BE49-F238E27FC236}">
                    <a16:creationId xmlns:a16="http://schemas.microsoft.com/office/drawing/2014/main" id="{5E563685-BF8E-4981-9903-7A93A9AA703E}"/>
                  </a:ext>
                </a:extLst>
              </p:cNvPr>
              <p:cNvSpPr/>
              <p:nvPr/>
            </p:nvSpPr>
            <p:spPr>
              <a:xfrm>
                <a:off x="7120398" y="5092848"/>
                <a:ext cx="90043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2">
                              <a:lumMod val="75000"/>
                            </a:schemeClr>
                          </a:solidFill>
                          <a:latin typeface="Cambria Math" panose="02040503050406030204" pitchFamily="18" charset="0"/>
                          <a:ea typeface="Cambria Math" panose="02040503050406030204" pitchFamily="18" charset="0"/>
                        </a:rPr>
                        <m:t>𝐴𝑓𝑡𝑒𝑟</m:t>
                      </m:r>
                    </m:oMath>
                  </m:oMathPara>
                </a14:m>
                <a:endParaRPr lang="en-US" sz="2000" dirty="0"/>
              </a:p>
            </p:txBody>
          </p:sp>
        </mc:Choice>
        <mc:Fallback xmlns="">
          <p:sp>
            <p:nvSpPr>
              <p:cNvPr id="99" name="Rectangle 98">
                <a:extLst>
                  <a:ext uri="{FF2B5EF4-FFF2-40B4-BE49-F238E27FC236}">
                    <a16:creationId xmlns:a16="http://schemas.microsoft.com/office/drawing/2014/main" id="{5E563685-BF8E-4981-9903-7A93A9AA703E}"/>
                  </a:ext>
                </a:extLst>
              </p:cNvPr>
              <p:cNvSpPr>
                <a:spLocks noRot="1" noChangeAspect="1" noMove="1" noResize="1" noEditPoints="1" noAdjustHandles="1" noChangeArrowheads="1" noChangeShapeType="1" noTextEdit="1"/>
              </p:cNvSpPr>
              <p:nvPr/>
            </p:nvSpPr>
            <p:spPr>
              <a:xfrm>
                <a:off x="7120398" y="5092848"/>
                <a:ext cx="900439" cy="400110"/>
              </a:xfrm>
              <a:prstGeom prst="rect">
                <a:avLst/>
              </a:prstGeom>
              <a:blipFill>
                <a:blip r:embed="rId9"/>
                <a:stretch>
                  <a:fillRect b="-13636"/>
                </a:stretch>
              </a:blipFill>
            </p:spPr>
            <p:txBody>
              <a:bodyPr/>
              <a:lstStyle/>
              <a:p>
                <a:r>
                  <a:rPr lang="en-US">
                    <a:noFill/>
                  </a:rPr>
                  <a:t> </a:t>
                </a:r>
              </a:p>
            </p:txBody>
          </p:sp>
        </mc:Fallback>
      </mc:AlternateContent>
      <p:grpSp>
        <p:nvGrpSpPr>
          <p:cNvPr id="100" name="Group 99">
            <a:extLst>
              <a:ext uri="{FF2B5EF4-FFF2-40B4-BE49-F238E27FC236}">
                <a16:creationId xmlns:a16="http://schemas.microsoft.com/office/drawing/2014/main" id="{03EFC82F-AE4B-42E2-8224-8026C4E3C66E}"/>
              </a:ext>
            </a:extLst>
          </p:cNvPr>
          <p:cNvGrpSpPr/>
          <p:nvPr/>
        </p:nvGrpSpPr>
        <p:grpSpPr>
          <a:xfrm>
            <a:off x="6450255" y="4376088"/>
            <a:ext cx="1988359" cy="1355767"/>
            <a:chOff x="5023434" y="4470592"/>
            <a:chExt cx="1988359" cy="1355767"/>
          </a:xfrm>
        </p:grpSpPr>
        <p:pic>
          <p:nvPicPr>
            <p:cNvPr id="101" name="Picture 100" descr="inelastic.tif">
              <a:extLst>
                <a:ext uri="{FF2B5EF4-FFF2-40B4-BE49-F238E27FC236}">
                  <a16:creationId xmlns:a16="http://schemas.microsoft.com/office/drawing/2014/main" id="{F315CD71-F2FA-4E35-9787-656D4BC8A393}"/>
                </a:ext>
              </a:extLst>
            </p:cNvPr>
            <p:cNvPicPr>
              <a:picLocks/>
            </p:cNvPicPr>
            <p:nvPr/>
          </p:nvPicPr>
          <p:blipFill rotWithShape="1">
            <a:blip r:embed="rId10" cstate="screen">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5773646" y="4470592"/>
              <a:ext cx="1238147" cy="674673"/>
            </a:xfrm>
            <a:prstGeom prst="rect">
              <a:avLst/>
            </a:prstGeom>
          </p:spPr>
        </p:pic>
        <p:cxnSp>
          <p:nvCxnSpPr>
            <p:cNvPr id="102" name="Straight Connector 101">
              <a:extLst>
                <a:ext uri="{FF2B5EF4-FFF2-40B4-BE49-F238E27FC236}">
                  <a16:creationId xmlns:a16="http://schemas.microsoft.com/office/drawing/2014/main" id="{DBB7FE5F-650F-487D-9673-3B8E365806D5}"/>
                </a:ext>
              </a:extLst>
            </p:cNvPr>
            <p:cNvCxnSpPr/>
            <p:nvPr/>
          </p:nvCxnSpPr>
          <p:spPr>
            <a:xfrm flipV="1">
              <a:off x="5368893" y="4470592"/>
              <a:ext cx="413119" cy="1069075"/>
            </a:xfrm>
            <a:prstGeom prst="line">
              <a:avLst/>
            </a:prstGeom>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id="{2F8C96FE-77F2-4558-930D-7FA7A7D6D411}"/>
                </a:ext>
              </a:extLst>
            </p:cNvPr>
            <p:cNvCxnSpPr/>
            <p:nvPr/>
          </p:nvCxnSpPr>
          <p:spPr>
            <a:xfrm flipV="1">
              <a:off x="5346508" y="5154623"/>
              <a:ext cx="427139" cy="662378"/>
            </a:xfrm>
            <a:prstGeom prst="line">
              <a:avLst/>
            </a:prstGeom>
          </p:spPr>
          <p:style>
            <a:lnRef idx="1">
              <a:schemeClr val="dk1"/>
            </a:lnRef>
            <a:fillRef idx="0">
              <a:schemeClr val="dk1"/>
            </a:fillRef>
            <a:effectRef idx="0">
              <a:schemeClr val="dk1"/>
            </a:effectRef>
            <a:fontRef idx="minor">
              <a:schemeClr val="tx1"/>
            </a:fontRef>
          </p:style>
        </p:cxnSp>
        <p:sp>
          <p:nvSpPr>
            <p:cNvPr id="104" name="Rectangle 103">
              <a:extLst>
                <a:ext uri="{FF2B5EF4-FFF2-40B4-BE49-F238E27FC236}">
                  <a16:creationId xmlns:a16="http://schemas.microsoft.com/office/drawing/2014/main" id="{E8339C33-0406-46F0-B0B3-EED03C8DBF2C}"/>
                </a:ext>
              </a:extLst>
            </p:cNvPr>
            <p:cNvSpPr/>
            <p:nvPr/>
          </p:nvSpPr>
          <p:spPr>
            <a:xfrm>
              <a:off x="5023434" y="5540775"/>
              <a:ext cx="345459" cy="2855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5FCD95CC-528C-4467-9C46-9383DFC6EBE4}"/>
                </a:ext>
              </a:extLst>
            </p:cNvPr>
            <p:cNvSpPr/>
            <p:nvPr/>
          </p:nvSpPr>
          <p:spPr>
            <a:xfrm>
              <a:off x="5773646" y="4470592"/>
              <a:ext cx="1238147" cy="674673"/>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a:extLst>
              <a:ext uri="{FF2B5EF4-FFF2-40B4-BE49-F238E27FC236}">
                <a16:creationId xmlns:a16="http://schemas.microsoft.com/office/drawing/2014/main" id="{CD915C03-C59D-D841-8EDA-8C8BB83E9342}"/>
              </a:ext>
            </a:extLst>
          </p:cNvPr>
          <p:cNvSpPr>
            <a:spLocks noGrp="1"/>
          </p:cNvSpPr>
          <p:nvPr>
            <p:ph type="sldNum" sz="quarter" idx="12"/>
          </p:nvPr>
        </p:nvSpPr>
        <p:spPr/>
        <p:txBody>
          <a:bodyPr/>
          <a:lstStyle/>
          <a:p>
            <a:fld id="{8D3FDD91-A8B2-4B47-9A48-54BEAF09D6A7}" type="slidenum">
              <a:rPr lang="en-US" smtClean="0"/>
              <a:t>23</a:t>
            </a:fld>
            <a:endParaRPr lang="en-US"/>
          </a:p>
        </p:txBody>
      </p:sp>
    </p:spTree>
    <p:extLst>
      <p:ext uri="{BB962C8B-B14F-4D97-AF65-F5344CB8AC3E}">
        <p14:creationId xmlns:p14="http://schemas.microsoft.com/office/powerpoint/2010/main" val="1028805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EA367739-90E8-4367-A473-051B0A78CBB7}"/>
                  </a:ext>
                </a:extLst>
              </p:cNvPr>
              <p:cNvSpPr/>
              <p:nvPr/>
            </p:nvSpPr>
            <p:spPr>
              <a:xfrm>
                <a:off x="7331936" y="3579416"/>
                <a:ext cx="4685015" cy="2677656"/>
              </a:xfrm>
              <a:prstGeom prst="rect">
                <a:avLst/>
              </a:prstGeom>
            </p:spPr>
            <p:txBody>
              <a:bodyPr wrap="square">
                <a:spAutoFit/>
              </a:bodyPr>
              <a:lstStyle/>
              <a:p>
                <a14:m>
                  <m:oMath xmlns:m="http://schemas.openxmlformats.org/officeDocument/2006/math">
                    <m:r>
                      <a:rPr lang="en-US" sz="2400" i="1" smtClean="0">
                        <a:solidFill>
                          <a:schemeClr val="accent2">
                            <a:lumMod val="75000"/>
                          </a:schemeClr>
                        </a:solidFill>
                        <a:latin typeface="Cambria Math" panose="02040503050406030204" pitchFamily="18" charset="0"/>
                        <a:ea typeface="Cambria Math" panose="02040503050406030204" pitchFamily="18" charset="0"/>
                      </a:rPr>
                      <m:t>∆</m:t>
                    </m:r>
                    <m:sSub>
                      <m:sSubPr>
                        <m:ctrlPr>
                          <a:rPr lang="en-US" sz="2400" i="1" smtClean="0">
                            <a:solidFill>
                              <a:schemeClr val="accent2">
                                <a:lumMod val="75000"/>
                              </a:schemeClr>
                            </a:solidFill>
                            <a:latin typeface="Cambria Math" panose="02040503050406030204" pitchFamily="18" charset="0"/>
                            <a:ea typeface="Cambria Math" panose="02040503050406030204" pitchFamily="18" charset="0"/>
                          </a:rPr>
                        </m:ctrlPr>
                      </m:sSubPr>
                      <m:e>
                        <m:r>
                          <a:rPr lang="en-US" sz="2400" b="0" i="1" smtClean="0">
                            <a:solidFill>
                              <a:schemeClr val="accent2">
                                <a:lumMod val="75000"/>
                              </a:schemeClr>
                            </a:solidFill>
                            <a:latin typeface="Cambria Math" panose="02040503050406030204" pitchFamily="18" charset="0"/>
                            <a:ea typeface="Cambria Math" panose="02040503050406030204" pitchFamily="18" charset="0"/>
                          </a:rPr>
                          <m:t>𝑏</m:t>
                        </m:r>
                      </m:e>
                      <m:sub>
                        <m:r>
                          <a:rPr lang="en-US" sz="2400" b="0" i="1" smtClean="0">
                            <a:solidFill>
                              <a:schemeClr val="accent2">
                                <a:lumMod val="75000"/>
                              </a:schemeClr>
                            </a:solidFill>
                            <a:latin typeface="Cambria Math" panose="02040503050406030204" pitchFamily="18" charset="0"/>
                            <a:ea typeface="Cambria Math" panose="02040503050406030204" pitchFamily="18" charset="0"/>
                          </a:rPr>
                          <m:t>𝑙</m:t>
                        </m:r>
                      </m:sub>
                    </m:sSub>
                  </m:oMath>
                </a14:m>
                <a:r>
                  <a:rPr lang="en-US" sz="2400" dirty="0"/>
                  <a:t> - long-term subsidence</a:t>
                </a:r>
              </a:p>
              <a:p>
                <a14:m>
                  <m:oMath xmlns:m="http://schemas.openxmlformats.org/officeDocument/2006/math">
                    <m:r>
                      <a:rPr lang="en-US" sz="2400" i="1">
                        <a:solidFill>
                          <a:schemeClr val="accent1">
                            <a:lumMod val="75000"/>
                          </a:schemeClr>
                        </a:solidFill>
                        <a:latin typeface="Cambria Math" panose="02040503050406030204" pitchFamily="18" charset="0"/>
                        <a:ea typeface="Cambria Math" panose="02040503050406030204" pitchFamily="18" charset="0"/>
                      </a:rPr>
                      <m:t>∆</m:t>
                    </m:r>
                    <m:sSub>
                      <m:sSubPr>
                        <m:ctrlPr>
                          <a:rPr lang="en-US" sz="2400" i="1" smtClean="0">
                            <a:solidFill>
                              <a:schemeClr val="accent1">
                                <a:lumMod val="75000"/>
                              </a:schemeClr>
                            </a:solidFill>
                            <a:latin typeface="Cambria Math" panose="02040503050406030204" pitchFamily="18" charset="0"/>
                            <a:ea typeface="Cambria Math" panose="02040503050406030204" pitchFamily="18" charset="0"/>
                          </a:rPr>
                        </m:ctrlPr>
                      </m:sSubPr>
                      <m:e>
                        <m:r>
                          <a:rPr lang="en-US" sz="2400" b="0" i="1" smtClean="0">
                            <a:solidFill>
                              <a:schemeClr val="accent1">
                                <a:lumMod val="75000"/>
                              </a:schemeClr>
                            </a:solidFill>
                            <a:latin typeface="Cambria Math" panose="02040503050406030204" pitchFamily="18" charset="0"/>
                            <a:ea typeface="Cambria Math" panose="02040503050406030204" pitchFamily="18" charset="0"/>
                          </a:rPr>
                          <m:t>h</m:t>
                        </m:r>
                      </m:e>
                      <m:sub>
                        <m:r>
                          <a:rPr lang="en-US" sz="2400" b="0" i="1" smtClean="0">
                            <a:solidFill>
                              <a:schemeClr val="accent1">
                                <a:lumMod val="75000"/>
                              </a:schemeClr>
                            </a:solidFill>
                            <a:latin typeface="Cambria Math" panose="02040503050406030204" pitchFamily="18" charset="0"/>
                            <a:ea typeface="Cambria Math" panose="02040503050406030204" pitchFamily="18" charset="0"/>
                          </a:rPr>
                          <m:t>𝑙</m:t>
                        </m:r>
                      </m:sub>
                    </m:sSub>
                  </m:oMath>
                </a14:m>
                <a:r>
                  <a:rPr lang="en-US" sz="2400" dirty="0"/>
                  <a:t> - long-term well level decline</a:t>
                </a:r>
              </a:p>
              <a:p>
                <a14:m>
                  <m:oMath xmlns:m="http://schemas.openxmlformats.org/officeDocument/2006/math">
                    <m:r>
                      <a:rPr lang="en-US" sz="2400" b="0" i="1" smtClean="0">
                        <a:solidFill>
                          <a:srgbClr val="FF0000"/>
                        </a:solidFill>
                        <a:latin typeface="Cambria Math" panose="02040503050406030204" pitchFamily="18" charset="0"/>
                        <a:ea typeface="Cambria Math" panose="02040503050406030204" pitchFamily="18" charset="0"/>
                      </a:rPr>
                      <m:t>  </m:t>
                    </m:r>
                    <m:r>
                      <m:rPr>
                        <m:sty m:val="p"/>
                      </m:rPr>
                      <a:rPr lang="el-GR" sz="2400" i="1" smtClean="0">
                        <a:solidFill>
                          <a:srgbClr val="FF0000"/>
                        </a:solidFill>
                        <a:latin typeface="Cambria Math" panose="02040503050406030204" pitchFamily="18" charset="0"/>
                        <a:ea typeface="Cambria Math" panose="02040503050406030204" pitchFamily="18" charset="0"/>
                      </a:rPr>
                      <m:t>τ</m:t>
                    </m:r>
                  </m:oMath>
                </a14:m>
                <a:r>
                  <a:rPr lang="en-US" sz="2400" dirty="0"/>
                  <a:t>   - compaction time constant</a:t>
                </a:r>
                <a:endParaRPr lang="en-US" sz="2400" dirty="0">
                  <a:solidFill>
                    <a:srgbClr val="FF0000"/>
                  </a:solidFill>
                </a:endParaRPr>
              </a:p>
              <a:p>
                <a:endParaRPr lang="en-US" sz="2400" dirty="0"/>
              </a:p>
              <a:p>
                <a:pPr algn="ct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𝑘𝑣</m:t>
                        </m:r>
                      </m:sub>
                    </m:sSub>
                  </m:oMath>
                </a14:m>
                <a:r>
                  <a:rPr lang="en-US" sz="2400" dirty="0"/>
                  <a:t> is the volume of water released per </a:t>
                </a:r>
                <a14:m>
                  <m:oMath xmlns:m="http://schemas.openxmlformats.org/officeDocument/2006/math">
                    <m:r>
                      <a:rPr lang="en-US" sz="2400" i="1">
                        <a:solidFill>
                          <a:schemeClr val="accent1">
                            <a:lumMod val="75000"/>
                          </a:schemeClr>
                        </a:solidFill>
                        <a:latin typeface="Cambria Math" panose="02040503050406030204" pitchFamily="18" charset="0"/>
                        <a:ea typeface="Cambria Math" panose="02040503050406030204" pitchFamily="18" charset="0"/>
                      </a:rPr>
                      <m:t>∆</m:t>
                    </m:r>
                    <m:sSub>
                      <m:sSubPr>
                        <m:ctrlPr>
                          <a:rPr lang="en-US" sz="2400" i="1">
                            <a:solidFill>
                              <a:schemeClr val="accent1">
                                <a:lumMod val="75000"/>
                              </a:schemeClr>
                            </a:solidFill>
                            <a:latin typeface="Cambria Math" panose="02040503050406030204" pitchFamily="18" charset="0"/>
                            <a:ea typeface="Cambria Math" panose="02040503050406030204" pitchFamily="18" charset="0"/>
                          </a:rPr>
                        </m:ctrlPr>
                      </m:sSubPr>
                      <m:e>
                        <m:r>
                          <a:rPr lang="en-US" sz="2400" i="1">
                            <a:solidFill>
                              <a:schemeClr val="accent1">
                                <a:lumMod val="75000"/>
                              </a:schemeClr>
                            </a:solidFill>
                            <a:latin typeface="Cambria Math" panose="02040503050406030204" pitchFamily="18" charset="0"/>
                            <a:ea typeface="Cambria Math" panose="02040503050406030204" pitchFamily="18" charset="0"/>
                          </a:rPr>
                          <m:t>h</m:t>
                        </m:r>
                      </m:e>
                      <m:sub>
                        <m:r>
                          <a:rPr lang="en-US" sz="2400" b="0" i="1" smtClean="0">
                            <a:solidFill>
                              <a:schemeClr val="accent1">
                                <a:lumMod val="75000"/>
                              </a:schemeClr>
                            </a:solidFill>
                            <a:latin typeface="Cambria Math" panose="02040503050406030204" pitchFamily="18" charset="0"/>
                            <a:ea typeface="Cambria Math" panose="02040503050406030204" pitchFamily="18" charset="0"/>
                          </a:rPr>
                          <m:t>𝑙</m:t>
                        </m:r>
                      </m:sub>
                    </m:sSub>
                    <m:r>
                      <a:rPr lang="en-US" sz="2400" i="1">
                        <a:solidFill>
                          <a:schemeClr val="accent1">
                            <a:lumMod val="75000"/>
                          </a:schemeClr>
                        </a:solidFill>
                        <a:latin typeface="Cambria Math" panose="02040503050406030204" pitchFamily="18" charset="0"/>
                        <a:ea typeface="Cambria Math" panose="02040503050406030204" pitchFamily="18" charset="0"/>
                      </a:rPr>
                      <m:t> </m:t>
                    </m:r>
                  </m:oMath>
                </a14:m>
                <a:r>
                  <a:rPr lang="en-US" sz="2400" dirty="0"/>
                  <a:t>of aquitards, from compaction </a:t>
                </a:r>
                <a14:m>
                  <m:oMath xmlns:m="http://schemas.openxmlformats.org/officeDocument/2006/math">
                    <m:r>
                      <a:rPr lang="en-US" sz="2400" i="1">
                        <a:solidFill>
                          <a:schemeClr val="accent2">
                            <a:lumMod val="75000"/>
                          </a:schemeClr>
                        </a:solidFill>
                        <a:latin typeface="Cambria Math" panose="02040503050406030204" pitchFamily="18" charset="0"/>
                        <a:ea typeface="Cambria Math" panose="02040503050406030204" pitchFamily="18" charset="0"/>
                      </a:rPr>
                      <m:t>∆</m:t>
                    </m:r>
                    <m:sSub>
                      <m:sSubPr>
                        <m:ctrlPr>
                          <a:rPr lang="en-US" sz="2400" i="1">
                            <a:solidFill>
                              <a:schemeClr val="accent2">
                                <a:lumMod val="75000"/>
                              </a:schemeClr>
                            </a:solidFill>
                            <a:latin typeface="Cambria Math" panose="02040503050406030204" pitchFamily="18" charset="0"/>
                            <a:ea typeface="Cambria Math" panose="02040503050406030204" pitchFamily="18" charset="0"/>
                          </a:rPr>
                        </m:ctrlPr>
                      </m:sSubPr>
                      <m:e>
                        <m:r>
                          <a:rPr lang="en-US" sz="2400" i="1">
                            <a:solidFill>
                              <a:schemeClr val="accent2">
                                <a:lumMod val="75000"/>
                              </a:schemeClr>
                            </a:solidFill>
                            <a:latin typeface="Cambria Math" panose="02040503050406030204" pitchFamily="18" charset="0"/>
                            <a:ea typeface="Cambria Math" panose="02040503050406030204" pitchFamily="18" charset="0"/>
                          </a:rPr>
                          <m:t>𝑏</m:t>
                        </m:r>
                      </m:e>
                      <m:sub>
                        <m:r>
                          <a:rPr lang="en-US" sz="2400" i="1">
                            <a:solidFill>
                              <a:schemeClr val="accent2">
                                <a:lumMod val="75000"/>
                              </a:schemeClr>
                            </a:solidFill>
                            <a:latin typeface="Cambria Math" panose="02040503050406030204" pitchFamily="18" charset="0"/>
                            <a:ea typeface="Cambria Math" panose="02040503050406030204" pitchFamily="18" charset="0"/>
                          </a:rPr>
                          <m:t>𝑙</m:t>
                        </m:r>
                      </m:sub>
                    </m:sSub>
                    <m:r>
                      <a:rPr lang="en-US" sz="2400" i="1">
                        <a:solidFill>
                          <a:schemeClr val="accent2">
                            <a:lumMod val="75000"/>
                          </a:schemeClr>
                        </a:solidFill>
                        <a:latin typeface="Cambria Math" panose="02040503050406030204" pitchFamily="18" charset="0"/>
                        <a:ea typeface="Cambria Math" panose="02040503050406030204" pitchFamily="18" charset="0"/>
                      </a:rPr>
                      <m:t> </m:t>
                    </m:r>
                  </m:oMath>
                </a14:m>
                <a:r>
                  <a:rPr lang="en-US" sz="2400" dirty="0"/>
                  <a:t>delayed by </a:t>
                </a:r>
                <a14:m>
                  <m:oMath xmlns:m="http://schemas.openxmlformats.org/officeDocument/2006/math">
                    <m:r>
                      <m:rPr>
                        <m:sty m:val="p"/>
                      </m:rPr>
                      <a:rPr lang="el-GR" sz="2400" i="1">
                        <a:solidFill>
                          <a:srgbClr val="FF0000"/>
                        </a:solidFill>
                        <a:latin typeface="Cambria Math" panose="02040503050406030204" pitchFamily="18" charset="0"/>
                        <a:ea typeface="Cambria Math" panose="02040503050406030204" pitchFamily="18" charset="0"/>
                      </a:rPr>
                      <m:t>τ</m:t>
                    </m:r>
                  </m:oMath>
                </a14:m>
                <a:r>
                  <a:rPr lang="en-US" sz="2400" dirty="0"/>
                  <a:t>.</a:t>
                </a:r>
              </a:p>
            </p:txBody>
          </p:sp>
        </mc:Choice>
        <mc:Fallback xmlns="">
          <p:sp>
            <p:nvSpPr>
              <p:cNvPr id="63" name="Rectangle 62">
                <a:extLst>
                  <a:ext uri="{FF2B5EF4-FFF2-40B4-BE49-F238E27FC236}">
                    <a16:creationId xmlns:a16="http://schemas.microsoft.com/office/drawing/2014/main" id="{EA367739-90E8-4367-A473-051B0A78CBB7}"/>
                  </a:ext>
                </a:extLst>
              </p:cNvPr>
              <p:cNvSpPr>
                <a:spLocks noRot="1" noChangeAspect="1" noMove="1" noResize="1" noEditPoints="1" noAdjustHandles="1" noChangeArrowheads="1" noChangeShapeType="1" noTextEdit="1"/>
              </p:cNvSpPr>
              <p:nvPr/>
            </p:nvSpPr>
            <p:spPr>
              <a:xfrm>
                <a:off x="7331936" y="3579416"/>
                <a:ext cx="4685015" cy="2677656"/>
              </a:xfrm>
              <a:prstGeom prst="rect">
                <a:avLst/>
              </a:prstGeom>
              <a:blipFill>
                <a:blip r:embed="rId3"/>
                <a:stretch>
                  <a:fillRect l="-391" t="-1822" r="-2214" b="-4328"/>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D2AC6C8A-5AE3-4A5F-9C24-F88250BBA3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9692" y="1898154"/>
            <a:ext cx="1769782" cy="4352419"/>
          </a:xfrm>
          <a:prstGeom prst="rect">
            <a:avLst/>
          </a:prstGeom>
          <a:ln w="28575" cap="sq">
            <a:solidFill>
              <a:srgbClr val="000000"/>
            </a:solidFill>
            <a:prstDash val="solid"/>
            <a:miter lim="800000"/>
          </a:ln>
          <a:effectLst/>
        </p:spPr>
      </p:pic>
      <p:cxnSp>
        <p:nvCxnSpPr>
          <p:cNvPr id="20" name="Straight Connector 19">
            <a:extLst>
              <a:ext uri="{FF2B5EF4-FFF2-40B4-BE49-F238E27FC236}">
                <a16:creationId xmlns:a16="http://schemas.microsoft.com/office/drawing/2014/main" id="{F045F1CF-9F3B-4A7C-AB07-CDEBD67A8F71}"/>
              </a:ext>
            </a:extLst>
          </p:cNvPr>
          <p:cNvCxnSpPr>
            <a:cxnSpLocks/>
          </p:cNvCxnSpPr>
          <p:nvPr/>
        </p:nvCxnSpPr>
        <p:spPr>
          <a:xfrm>
            <a:off x="1319692" y="2075526"/>
            <a:ext cx="5427678" cy="0"/>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Inelastic storage coefficient </a:t>
                </a:r>
                <a14:m>
                  <m:oMath xmlns:m="http://schemas.openxmlformats.org/officeDocument/2006/math">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𝑘𝑣</m:t>
                        </m:r>
                      </m:sub>
                    </m:sSub>
                  </m:oMath>
                </a14:m>
                <a:r>
                  <a:rPr lang="en-US" dirty="0"/>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5"/>
                <a:stretch>
                  <a:fillRect l="-2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A75CA378-F298-45C9-AAA2-7ECAB4E0C169}"/>
                  </a:ext>
                </a:extLst>
              </p:cNvPr>
              <p:cNvSpPr/>
              <p:nvPr/>
            </p:nvSpPr>
            <p:spPr>
              <a:xfrm>
                <a:off x="7321808" y="2075526"/>
                <a:ext cx="4166269" cy="10604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sSub>
                            <m:sSubPr>
                              <m:ctrlPr>
                                <a:rPr lang="en-US" sz="2800" i="1" smtClean="0">
                                  <a:solidFill>
                                    <a:schemeClr val="accent2">
                                      <a:lumMod val="75000"/>
                                    </a:schemeClr>
                                  </a:solidFill>
                                  <a:latin typeface="Cambria Math" panose="02040503050406030204" pitchFamily="18" charset="0"/>
                                </a:rPr>
                              </m:ctrlPr>
                            </m:sSubPr>
                            <m:e>
                              <m:r>
                                <a:rPr lang="en-US" sz="2800">
                                  <a:solidFill>
                                    <a:schemeClr val="accent2">
                                      <a:lumMod val="75000"/>
                                    </a:schemeClr>
                                  </a:solidFill>
                                  <a:latin typeface="Cambria Math" panose="02040503050406030204" pitchFamily="18" charset="0"/>
                                </a:rPr>
                                <m:t>∆</m:t>
                              </m:r>
                              <m:r>
                                <a:rPr lang="en-US" sz="2800" i="1">
                                  <a:solidFill>
                                    <a:schemeClr val="accent2">
                                      <a:lumMod val="75000"/>
                                    </a:schemeClr>
                                  </a:solidFill>
                                  <a:latin typeface="Cambria Math" panose="02040503050406030204" pitchFamily="18" charset="0"/>
                                </a:rPr>
                                <m:t>𝑏</m:t>
                              </m:r>
                            </m:e>
                            <m:sub>
                              <m:r>
                                <a:rPr lang="en-US" sz="2800" i="1">
                                  <a:solidFill>
                                    <a:schemeClr val="accent2">
                                      <a:lumMod val="75000"/>
                                    </a:schemeClr>
                                  </a:solidFill>
                                  <a:latin typeface="Cambria Math" panose="02040503050406030204" pitchFamily="18" charset="0"/>
                                </a:rPr>
                                <m:t>𝑙</m:t>
                              </m:r>
                            </m:sub>
                          </m:sSub>
                        </m:num>
                        <m:den>
                          <m:sSub>
                            <m:sSubPr>
                              <m:ctrlPr>
                                <a:rPr lang="en-US" sz="2800" i="1" smtClean="0">
                                  <a:solidFill>
                                    <a:schemeClr val="accent1">
                                      <a:lumMod val="75000"/>
                                    </a:schemeClr>
                                  </a:solidFill>
                                  <a:latin typeface="Cambria Math" panose="02040503050406030204" pitchFamily="18" charset="0"/>
                                </a:rPr>
                              </m:ctrlPr>
                            </m:sSubPr>
                            <m:e>
                              <m:r>
                                <a:rPr lang="en-US" sz="2800" i="0">
                                  <a:solidFill>
                                    <a:schemeClr val="accent1">
                                      <a:lumMod val="75000"/>
                                    </a:schemeClr>
                                  </a:solidFill>
                                  <a:latin typeface="Cambria Math" panose="02040503050406030204" pitchFamily="18" charset="0"/>
                                </a:rPr>
                                <m:t>∆</m:t>
                              </m:r>
                              <m:r>
                                <a:rPr lang="en-US" sz="2800" i="1">
                                  <a:solidFill>
                                    <a:schemeClr val="accent1">
                                      <a:lumMod val="75000"/>
                                    </a:schemeClr>
                                  </a:solidFill>
                                  <a:latin typeface="Cambria Math" panose="02040503050406030204" pitchFamily="18" charset="0"/>
                                </a:rPr>
                                <m:t>h</m:t>
                              </m:r>
                            </m:e>
                            <m:sub>
                              <m:r>
                                <a:rPr lang="en-US" sz="2800" i="1">
                                  <a:solidFill>
                                    <a:schemeClr val="accent1">
                                      <a:lumMod val="75000"/>
                                    </a:schemeClr>
                                  </a:solidFill>
                                  <a:latin typeface="Cambria Math" panose="02040503050406030204" pitchFamily="18" charset="0"/>
                                </a:rPr>
                                <m:t>𝑙</m:t>
                              </m:r>
                            </m:sub>
                          </m:sSub>
                        </m:den>
                      </m:f>
                      <m:r>
                        <a:rPr lang="en-US" sz="2800" i="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𝑆</m:t>
                          </m:r>
                        </m:e>
                        <m:sub>
                          <m:r>
                            <a:rPr lang="en-US" sz="2800" i="1">
                              <a:latin typeface="Cambria Math" panose="02040503050406030204" pitchFamily="18" charset="0"/>
                            </a:rPr>
                            <m:t>𝑘𝑣</m:t>
                          </m:r>
                        </m:sub>
                      </m:sSub>
                      <m:d>
                        <m:dPr>
                          <m:ctrlPr>
                            <a:rPr lang="en-US" sz="2800" i="1">
                              <a:latin typeface="Cambria Math" panose="02040503050406030204" pitchFamily="18" charset="0"/>
                            </a:rPr>
                          </m:ctrlPr>
                        </m:dPr>
                        <m:e>
                          <m:r>
                            <a:rPr lang="en-US" sz="2800" i="0">
                              <a:latin typeface="Cambria Math" panose="02040503050406030204" pitchFamily="18" charset="0"/>
                            </a:rPr>
                            <m:t>1−</m:t>
                          </m:r>
                          <m:f>
                            <m:fPr>
                              <m:ctrlPr>
                                <a:rPr lang="en-US" sz="2800" i="1">
                                  <a:latin typeface="Cambria Math" panose="02040503050406030204" pitchFamily="18" charset="0"/>
                                </a:rPr>
                              </m:ctrlPr>
                            </m:fPr>
                            <m:num>
                              <m:r>
                                <a:rPr lang="en-US" sz="2800" i="0">
                                  <a:latin typeface="Cambria Math" panose="02040503050406030204" pitchFamily="18" charset="0"/>
                                </a:rPr>
                                <m:t>8</m:t>
                              </m:r>
                            </m:num>
                            <m:den>
                              <m:sSup>
                                <m:sSupPr>
                                  <m:ctrlPr>
                                    <a:rPr lang="en-US" sz="2800" i="1">
                                      <a:latin typeface="Cambria Math" panose="02040503050406030204" pitchFamily="18" charset="0"/>
                                    </a:rPr>
                                  </m:ctrlPr>
                                </m:sSupPr>
                                <m:e>
                                  <m:r>
                                    <a:rPr lang="en-US" sz="2800" i="1">
                                      <a:latin typeface="Cambria Math" panose="02040503050406030204" pitchFamily="18" charset="0"/>
                                    </a:rPr>
                                    <m:t>𝜋</m:t>
                                  </m:r>
                                </m:e>
                                <m:sup>
                                  <m:r>
                                    <a:rPr lang="en-US" sz="2800" i="0">
                                      <a:latin typeface="Cambria Math" panose="02040503050406030204" pitchFamily="18" charset="0"/>
                                    </a:rPr>
                                    <m:t>2</m:t>
                                  </m:r>
                                </m:sup>
                              </m:sSup>
                            </m:den>
                          </m:f>
                          <m:sSup>
                            <m:sSupPr>
                              <m:ctrlPr>
                                <a:rPr lang="en-US" sz="2800" i="1">
                                  <a:latin typeface="Cambria Math" panose="02040503050406030204" pitchFamily="18" charset="0"/>
                                </a:rPr>
                              </m:ctrlPr>
                            </m:sSupPr>
                            <m:e>
                              <m:r>
                                <a:rPr lang="en-US" sz="2800" i="1">
                                  <a:latin typeface="Cambria Math" panose="02040503050406030204" pitchFamily="18" charset="0"/>
                                </a:rPr>
                                <m:t>𝑒</m:t>
                              </m:r>
                            </m:e>
                            <m:sup>
                              <m:f>
                                <m:fPr>
                                  <m:ctrlPr>
                                    <a:rPr lang="en-US" sz="2800" i="1">
                                      <a:latin typeface="Cambria Math" panose="02040503050406030204" pitchFamily="18" charset="0"/>
                                    </a:rPr>
                                  </m:ctrlPr>
                                </m:fPr>
                                <m:num>
                                  <m:r>
                                    <a:rPr lang="en-US" sz="2800" i="0">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𝜋</m:t>
                                      </m:r>
                                    </m:e>
                                    <m:sup>
                                      <m:r>
                                        <a:rPr lang="en-US" sz="2800" i="0">
                                          <a:latin typeface="Cambria Math" panose="02040503050406030204" pitchFamily="18" charset="0"/>
                                        </a:rPr>
                                        <m:t>2</m:t>
                                      </m:r>
                                    </m:sup>
                                  </m:sSup>
                                  <m:r>
                                    <a:rPr lang="en-US" sz="2800" i="1">
                                      <a:latin typeface="Cambria Math" panose="02040503050406030204" pitchFamily="18" charset="0"/>
                                    </a:rPr>
                                    <m:t>𝑡</m:t>
                                  </m:r>
                                </m:num>
                                <m:den>
                                  <m:r>
                                    <a:rPr lang="en-US" sz="2800" i="0">
                                      <a:latin typeface="Cambria Math" panose="02040503050406030204" pitchFamily="18" charset="0"/>
                                    </a:rPr>
                                    <m:t>4</m:t>
                                  </m:r>
                                  <m:r>
                                    <m:rPr>
                                      <m:sty m:val="p"/>
                                    </m:rPr>
                                    <a:rPr lang="el-GR" sz="2800" i="1" smtClean="0">
                                      <a:solidFill>
                                        <a:srgbClr val="FF0000"/>
                                      </a:solidFill>
                                      <a:latin typeface="Cambria Math" panose="02040503050406030204" pitchFamily="18" charset="0"/>
                                      <a:ea typeface="Cambria Math" panose="02040503050406030204" pitchFamily="18" charset="0"/>
                                    </a:rPr>
                                    <m:t>τ</m:t>
                                  </m:r>
                                </m:den>
                              </m:f>
                            </m:sup>
                          </m:sSup>
                        </m:e>
                      </m:d>
                    </m:oMath>
                  </m:oMathPara>
                </a14:m>
                <a:endParaRPr lang="en-US" sz="2800" dirty="0"/>
              </a:p>
            </p:txBody>
          </p:sp>
        </mc:Choice>
        <mc:Fallback xmlns="">
          <p:sp>
            <p:nvSpPr>
              <p:cNvPr id="40" name="Rectangle 39">
                <a:extLst>
                  <a:ext uri="{FF2B5EF4-FFF2-40B4-BE49-F238E27FC236}">
                    <a16:creationId xmlns:a16="http://schemas.microsoft.com/office/drawing/2014/main" id="{A75CA378-F298-45C9-AAA2-7ECAB4E0C169}"/>
                  </a:ext>
                </a:extLst>
              </p:cNvPr>
              <p:cNvSpPr>
                <a:spLocks noRot="1" noChangeAspect="1" noMove="1" noResize="1" noEditPoints="1" noAdjustHandles="1" noChangeArrowheads="1" noChangeShapeType="1" noTextEdit="1"/>
              </p:cNvSpPr>
              <p:nvPr/>
            </p:nvSpPr>
            <p:spPr>
              <a:xfrm>
                <a:off x="7321808" y="2075526"/>
                <a:ext cx="4166269" cy="1060483"/>
              </a:xfrm>
              <a:prstGeom prst="rect">
                <a:avLst/>
              </a:prstGeom>
              <a:blipFill>
                <a:blip r:embed="rId6"/>
                <a:stretch>
                  <a:fillRect/>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1713EECD-4328-460D-BFBC-52C2EE854381}"/>
              </a:ext>
            </a:extLst>
          </p:cNvPr>
          <p:cNvCxnSpPr>
            <a:cxnSpLocks/>
          </p:cNvCxnSpPr>
          <p:nvPr/>
        </p:nvCxnSpPr>
        <p:spPr>
          <a:xfrm>
            <a:off x="1319692" y="2618761"/>
            <a:ext cx="5427678" cy="0"/>
          </a:xfrm>
          <a:prstGeom prst="line">
            <a:avLst/>
          </a:prstGeom>
          <a:ln w="28575">
            <a:solidFill>
              <a:srgbClr val="2F5597"/>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A33AD893-0342-4FED-8C35-406176326740}"/>
                  </a:ext>
                </a:extLst>
              </p:cNvPr>
              <p:cNvSpPr/>
              <p:nvPr/>
            </p:nvSpPr>
            <p:spPr>
              <a:xfrm>
                <a:off x="4187754" y="1632943"/>
                <a:ext cx="69230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chemeClr val="accent2">
                                  <a:lumMod val="75000"/>
                                </a:schemeClr>
                              </a:solidFill>
                              <a:latin typeface="Cambria Math" panose="02040503050406030204" pitchFamily="18" charset="0"/>
                            </a:rPr>
                          </m:ctrlPr>
                        </m:sSubPr>
                        <m:e>
                          <m:r>
                            <a:rPr lang="en-US" sz="2400">
                              <a:solidFill>
                                <a:schemeClr val="accent2">
                                  <a:lumMod val="75000"/>
                                </a:schemeClr>
                              </a:solidFill>
                              <a:latin typeface="Cambria Math" panose="02040503050406030204" pitchFamily="18" charset="0"/>
                            </a:rPr>
                            <m:t>∆</m:t>
                          </m:r>
                          <m:r>
                            <a:rPr lang="en-US" sz="2400" i="1">
                              <a:solidFill>
                                <a:schemeClr val="accent2">
                                  <a:lumMod val="75000"/>
                                </a:schemeClr>
                              </a:solidFill>
                              <a:latin typeface="Cambria Math" panose="02040503050406030204" pitchFamily="18" charset="0"/>
                            </a:rPr>
                            <m:t>𝑏</m:t>
                          </m:r>
                        </m:e>
                        <m:sub>
                          <m:r>
                            <a:rPr lang="en-US" sz="2400" i="1">
                              <a:solidFill>
                                <a:schemeClr val="accent2">
                                  <a:lumMod val="75000"/>
                                </a:schemeClr>
                              </a:solidFill>
                              <a:latin typeface="Cambria Math" panose="02040503050406030204" pitchFamily="18" charset="0"/>
                            </a:rPr>
                            <m:t>𝑙</m:t>
                          </m:r>
                        </m:sub>
                      </m:sSub>
                    </m:oMath>
                  </m:oMathPara>
                </a14:m>
                <a:endParaRPr lang="en-US" sz="2400" dirty="0"/>
              </a:p>
            </p:txBody>
          </p:sp>
        </mc:Choice>
        <mc:Fallback xmlns="">
          <p:sp>
            <p:nvSpPr>
              <p:cNvPr id="24" name="Rectangle 23">
                <a:extLst>
                  <a:ext uri="{FF2B5EF4-FFF2-40B4-BE49-F238E27FC236}">
                    <a16:creationId xmlns:a16="http://schemas.microsoft.com/office/drawing/2014/main" id="{A33AD893-0342-4FED-8C35-406176326740}"/>
                  </a:ext>
                </a:extLst>
              </p:cNvPr>
              <p:cNvSpPr>
                <a:spLocks noRot="1" noChangeAspect="1" noMove="1" noResize="1" noEditPoints="1" noAdjustHandles="1" noChangeArrowheads="1" noChangeShapeType="1" noTextEdit="1"/>
              </p:cNvSpPr>
              <p:nvPr/>
            </p:nvSpPr>
            <p:spPr>
              <a:xfrm>
                <a:off x="4187754" y="1632943"/>
                <a:ext cx="692305" cy="461665"/>
              </a:xfrm>
              <a:prstGeom prst="rect">
                <a:avLst/>
              </a:prstGeom>
              <a:blipFill>
                <a:blip r:embed="rId7"/>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7D7F8FD9-F254-4AB9-9E2B-A0D03F69BE2A}"/>
                  </a:ext>
                </a:extLst>
              </p:cNvPr>
              <p:cNvSpPr/>
              <p:nvPr/>
            </p:nvSpPr>
            <p:spPr>
              <a:xfrm>
                <a:off x="3438157" y="2196976"/>
                <a:ext cx="7068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chemeClr val="accent1">
                                  <a:lumMod val="75000"/>
                                </a:schemeClr>
                              </a:solidFill>
                              <a:latin typeface="Cambria Math" panose="02040503050406030204" pitchFamily="18" charset="0"/>
                            </a:rPr>
                          </m:ctrlPr>
                        </m:sSubPr>
                        <m:e>
                          <m:r>
                            <a:rPr lang="en-US" sz="2400">
                              <a:solidFill>
                                <a:schemeClr val="accent1">
                                  <a:lumMod val="75000"/>
                                </a:schemeClr>
                              </a:solidFill>
                              <a:latin typeface="Cambria Math" panose="02040503050406030204" pitchFamily="18" charset="0"/>
                            </a:rPr>
                            <m:t>∆</m:t>
                          </m:r>
                          <m:r>
                            <a:rPr lang="en-US" sz="2400" i="1">
                              <a:solidFill>
                                <a:schemeClr val="accent1">
                                  <a:lumMod val="75000"/>
                                </a:schemeClr>
                              </a:solidFill>
                              <a:latin typeface="Cambria Math" panose="02040503050406030204" pitchFamily="18" charset="0"/>
                            </a:rPr>
                            <m:t>h</m:t>
                          </m:r>
                        </m:e>
                        <m:sub>
                          <m:r>
                            <a:rPr lang="en-US" sz="2400" i="1">
                              <a:solidFill>
                                <a:schemeClr val="accent1">
                                  <a:lumMod val="75000"/>
                                </a:schemeClr>
                              </a:solidFill>
                              <a:latin typeface="Cambria Math" panose="02040503050406030204" pitchFamily="18" charset="0"/>
                            </a:rPr>
                            <m:t>𝑙</m:t>
                          </m:r>
                        </m:sub>
                      </m:sSub>
                    </m:oMath>
                  </m:oMathPara>
                </a14:m>
                <a:endParaRPr lang="en-US" sz="2400" dirty="0"/>
              </a:p>
            </p:txBody>
          </p:sp>
        </mc:Choice>
        <mc:Fallback xmlns="">
          <p:sp>
            <p:nvSpPr>
              <p:cNvPr id="25" name="Rectangle 24">
                <a:extLst>
                  <a:ext uri="{FF2B5EF4-FFF2-40B4-BE49-F238E27FC236}">
                    <a16:creationId xmlns:a16="http://schemas.microsoft.com/office/drawing/2014/main" id="{7D7F8FD9-F254-4AB9-9E2B-A0D03F69BE2A}"/>
                  </a:ext>
                </a:extLst>
              </p:cNvPr>
              <p:cNvSpPr>
                <a:spLocks noRot="1" noChangeAspect="1" noMove="1" noResize="1" noEditPoints="1" noAdjustHandles="1" noChangeArrowheads="1" noChangeShapeType="1" noTextEdit="1"/>
              </p:cNvSpPr>
              <p:nvPr/>
            </p:nvSpPr>
            <p:spPr>
              <a:xfrm>
                <a:off x="3438157" y="2196976"/>
                <a:ext cx="706860" cy="461665"/>
              </a:xfrm>
              <a:prstGeom prst="rect">
                <a:avLst/>
              </a:prstGeom>
              <a:blipFill>
                <a:blip r:embed="rId8"/>
                <a:stretch>
                  <a:fillRect b="-2632"/>
                </a:stretch>
              </a:blipFill>
            </p:spPr>
            <p:txBody>
              <a:bodyPr/>
              <a:lstStyle/>
              <a:p>
                <a:r>
                  <a:rPr lang="en-US">
                    <a:noFill/>
                  </a:rPr>
                  <a:t> </a:t>
                </a:r>
              </a:p>
            </p:txBody>
          </p:sp>
        </mc:Fallback>
      </mc:AlternateContent>
      <p:sp>
        <p:nvSpPr>
          <p:cNvPr id="65" name="Down Arrow 64"/>
          <p:cNvSpPr/>
          <p:nvPr/>
        </p:nvSpPr>
        <p:spPr>
          <a:xfrm>
            <a:off x="3674040" y="2618761"/>
            <a:ext cx="241289" cy="1240611"/>
          </a:xfrm>
          <a:prstGeom prst="downArrow">
            <a:avLst/>
          </a:prstGeom>
          <a:solidFill>
            <a:srgbClr val="C9D7A9"/>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pic>
        <p:nvPicPr>
          <p:cNvPr id="22" name="Picture 21">
            <a:extLst>
              <a:ext uri="{FF2B5EF4-FFF2-40B4-BE49-F238E27FC236}">
                <a16:creationId xmlns:a16="http://schemas.microsoft.com/office/drawing/2014/main" id="{59123698-BF4E-42D5-8A6E-0F4B249A64B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80934" y="1898154"/>
            <a:ext cx="1770349" cy="4345852"/>
          </a:xfrm>
          <a:prstGeom prst="rect">
            <a:avLst/>
          </a:prstGeom>
          <a:ln w="28575" cap="sq">
            <a:solidFill>
              <a:srgbClr val="000000"/>
            </a:solidFill>
            <a:prstDash val="solid"/>
            <a:miter lim="800000"/>
          </a:ln>
          <a:effectLst/>
        </p:spPr>
      </p:pic>
      <p:sp>
        <p:nvSpPr>
          <p:cNvPr id="38" name="Down Arrow 37"/>
          <p:cNvSpPr/>
          <p:nvPr/>
        </p:nvSpPr>
        <p:spPr>
          <a:xfrm rot="10800000" flipV="1">
            <a:off x="4489767" y="2075526"/>
            <a:ext cx="146413" cy="589945"/>
          </a:xfrm>
          <a:prstGeom prst="downArrow">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cxnSp>
        <p:nvCxnSpPr>
          <p:cNvPr id="57" name="Straight Connector 56">
            <a:extLst>
              <a:ext uri="{FF2B5EF4-FFF2-40B4-BE49-F238E27FC236}">
                <a16:creationId xmlns:a16="http://schemas.microsoft.com/office/drawing/2014/main" id="{1E3F7A02-C3CA-423B-97B3-E166D5D4DF22}"/>
              </a:ext>
            </a:extLst>
          </p:cNvPr>
          <p:cNvCxnSpPr>
            <a:cxnSpLocks/>
          </p:cNvCxnSpPr>
          <p:nvPr/>
        </p:nvCxnSpPr>
        <p:spPr>
          <a:xfrm flipV="1">
            <a:off x="3083723" y="2653446"/>
            <a:ext cx="3674309" cy="14763"/>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3AAC978-3A0A-4144-8CAB-41DC8EE72FC3}"/>
              </a:ext>
            </a:extLst>
          </p:cNvPr>
          <p:cNvCxnSpPr>
            <a:cxnSpLocks/>
          </p:cNvCxnSpPr>
          <p:nvPr/>
        </p:nvCxnSpPr>
        <p:spPr>
          <a:xfrm flipV="1">
            <a:off x="3089474" y="3859148"/>
            <a:ext cx="3657896" cy="4790"/>
          </a:xfrm>
          <a:prstGeom prst="line">
            <a:avLst/>
          </a:prstGeom>
          <a:ln w="28575">
            <a:solidFill>
              <a:srgbClr val="2F5597"/>
            </a:solidFill>
            <a:prstDash val="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C92DF8A-BEBB-174F-ADDA-10C7A8ACA897}"/>
              </a:ext>
            </a:extLst>
          </p:cNvPr>
          <p:cNvSpPr>
            <a:spLocks noGrp="1"/>
          </p:cNvSpPr>
          <p:nvPr>
            <p:ph type="sldNum" sz="quarter" idx="12"/>
          </p:nvPr>
        </p:nvSpPr>
        <p:spPr/>
        <p:txBody>
          <a:bodyPr/>
          <a:lstStyle/>
          <a:p>
            <a:fld id="{8D3FDD91-A8B2-4B47-9A48-54BEAF09D6A7}" type="slidenum">
              <a:rPr lang="en-US" smtClean="0"/>
              <a:t>24</a:t>
            </a:fld>
            <a:endParaRPr lang="en-US"/>
          </a:p>
        </p:txBody>
      </p:sp>
    </p:spTree>
    <p:extLst>
      <p:ext uri="{BB962C8B-B14F-4D97-AF65-F5344CB8AC3E}">
        <p14:creationId xmlns:p14="http://schemas.microsoft.com/office/powerpoint/2010/main" val="1776981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609F-1081-A542-B55A-ABFD35039377}"/>
              </a:ext>
            </a:extLst>
          </p:cNvPr>
          <p:cNvSpPr>
            <a:spLocks noGrp="1"/>
          </p:cNvSpPr>
          <p:nvPr>
            <p:ph type="title"/>
          </p:nvPr>
        </p:nvSpPr>
        <p:spPr/>
        <p:txBody>
          <a:bodyPr/>
          <a:lstStyle/>
          <a:p>
            <a:r>
              <a:rPr lang="en-US" dirty="0"/>
              <a:t>Subsidence and the California Aqueduct</a:t>
            </a:r>
          </a:p>
        </p:txBody>
      </p:sp>
      <p:sp>
        <p:nvSpPr>
          <p:cNvPr id="3" name="Content Placeholder 2">
            <a:extLst>
              <a:ext uri="{FF2B5EF4-FFF2-40B4-BE49-F238E27FC236}">
                <a16:creationId xmlns:a16="http://schemas.microsoft.com/office/drawing/2014/main" id="{F5DB3440-1BFE-2E45-ADC3-B36BA26C0313}"/>
              </a:ext>
            </a:extLst>
          </p:cNvPr>
          <p:cNvSpPr>
            <a:spLocks noGrp="1"/>
          </p:cNvSpPr>
          <p:nvPr>
            <p:ph idx="1"/>
          </p:nvPr>
        </p:nvSpPr>
        <p:spPr>
          <a:xfrm>
            <a:off x="6766034" y="1868488"/>
            <a:ext cx="5425966" cy="4351338"/>
          </a:xfrm>
        </p:spPr>
        <p:txBody>
          <a:bodyPr/>
          <a:lstStyle/>
          <a:p>
            <a:r>
              <a:rPr lang="en-US" dirty="0"/>
              <a:t>Reduced flow rates</a:t>
            </a:r>
          </a:p>
          <a:p>
            <a:r>
              <a:rPr lang="en-US" dirty="0"/>
              <a:t>Reduced flow capacity</a:t>
            </a:r>
          </a:p>
          <a:p>
            <a:r>
              <a:rPr lang="en-US" dirty="0"/>
              <a:t>Reduced storage</a:t>
            </a:r>
          </a:p>
          <a:p>
            <a:r>
              <a:rPr lang="en-US" dirty="0"/>
              <a:t>Reduced erosion protection</a:t>
            </a:r>
          </a:p>
          <a:p>
            <a:r>
              <a:rPr lang="en-US" dirty="0"/>
              <a:t>Delivery reliability concerns</a:t>
            </a:r>
          </a:p>
          <a:p>
            <a:r>
              <a:rPr lang="en-US" dirty="0"/>
              <a:t>Increased risk of breach </a:t>
            </a:r>
          </a:p>
          <a:p>
            <a:r>
              <a:rPr lang="en-US" dirty="0"/>
              <a:t>Increased maintenance costs</a:t>
            </a:r>
          </a:p>
        </p:txBody>
      </p:sp>
      <p:pic>
        <p:nvPicPr>
          <p:cNvPr id="4" name="Picture 3">
            <a:extLst>
              <a:ext uri="{FF2B5EF4-FFF2-40B4-BE49-F238E27FC236}">
                <a16:creationId xmlns:a16="http://schemas.microsoft.com/office/drawing/2014/main" id="{9E1EF9F0-35C8-BA40-B05F-7AAD0569C4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161" y="2018606"/>
            <a:ext cx="6163019" cy="3171387"/>
          </a:xfrm>
          <a:prstGeom prst="rect">
            <a:avLst/>
          </a:prstGeom>
        </p:spPr>
      </p:pic>
      <p:sp>
        <p:nvSpPr>
          <p:cNvPr id="5" name="Rectangle 4">
            <a:extLst>
              <a:ext uri="{FF2B5EF4-FFF2-40B4-BE49-F238E27FC236}">
                <a16:creationId xmlns:a16="http://schemas.microsoft.com/office/drawing/2014/main" id="{C9A1263E-BC1D-4341-AF65-FFACB5CDA5CC}"/>
              </a:ext>
            </a:extLst>
          </p:cNvPr>
          <p:cNvSpPr/>
          <p:nvPr/>
        </p:nvSpPr>
        <p:spPr>
          <a:xfrm>
            <a:off x="5268220" y="4884440"/>
            <a:ext cx="1279196" cy="369332"/>
          </a:xfrm>
          <a:prstGeom prst="rect">
            <a:avLst/>
          </a:prstGeom>
        </p:spPr>
        <p:txBody>
          <a:bodyPr wrap="none">
            <a:spAutoFit/>
          </a:bodyPr>
          <a:lstStyle/>
          <a:p>
            <a:r>
              <a:rPr lang="en-US" dirty="0"/>
              <a:t>DWR image</a:t>
            </a:r>
          </a:p>
        </p:txBody>
      </p:sp>
      <p:sp>
        <p:nvSpPr>
          <p:cNvPr id="6" name="Slide Number Placeholder 5">
            <a:extLst>
              <a:ext uri="{FF2B5EF4-FFF2-40B4-BE49-F238E27FC236}">
                <a16:creationId xmlns:a16="http://schemas.microsoft.com/office/drawing/2014/main" id="{BD4D1F43-6BB0-6F44-9683-30CA75E42A04}"/>
              </a:ext>
            </a:extLst>
          </p:cNvPr>
          <p:cNvSpPr>
            <a:spLocks noGrp="1"/>
          </p:cNvSpPr>
          <p:nvPr>
            <p:ph type="sldNum" sz="quarter" idx="12"/>
          </p:nvPr>
        </p:nvSpPr>
        <p:spPr/>
        <p:txBody>
          <a:bodyPr/>
          <a:lstStyle/>
          <a:p>
            <a:fld id="{8D3FDD91-A8B2-4B47-9A48-54BEAF09D6A7}" type="slidenum">
              <a:rPr lang="en-US" smtClean="0"/>
              <a:t>3</a:t>
            </a:fld>
            <a:endParaRPr lang="en-US"/>
          </a:p>
        </p:txBody>
      </p:sp>
    </p:spTree>
    <p:extLst>
      <p:ext uri="{BB962C8B-B14F-4D97-AF65-F5344CB8AC3E}">
        <p14:creationId xmlns:p14="http://schemas.microsoft.com/office/powerpoint/2010/main" val="723584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B0CB-F47E-AF46-BECC-7CA38DF2B57B}"/>
              </a:ext>
            </a:extLst>
          </p:cNvPr>
          <p:cNvSpPr>
            <a:spLocks noGrp="1"/>
          </p:cNvSpPr>
          <p:nvPr>
            <p:ph type="title"/>
          </p:nvPr>
        </p:nvSpPr>
        <p:spPr/>
        <p:txBody>
          <a:bodyPr/>
          <a:lstStyle/>
          <a:p>
            <a:r>
              <a:rPr lang="en-US" dirty="0"/>
              <a:t>UAVSAR </a:t>
            </a:r>
          </a:p>
        </p:txBody>
      </p:sp>
      <p:graphicFrame>
        <p:nvGraphicFramePr>
          <p:cNvPr id="4" name="Table 3">
            <a:extLst>
              <a:ext uri="{FF2B5EF4-FFF2-40B4-BE49-F238E27FC236}">
                <a16:creationId xmlns:a16="http://schemas.microsoft.com/office/drawing/2014/main" id="{FB0561CB-3A31-254E-9B95-6ADBA510B5F5}"/>
              </a:ext>
            </a:extLst>
          </p:cNvPr>
          <p:cNvGraphicFramePr>
            <a:graphicFrameLocks noGrp="1"/>
          </p:cNvGraphicFramePr>
          <p:nvPr>
            <p:extLst>
              <p:ext uri="{D42A27DB-BD31-4B8C-83A1-F6EECF244321}">
                <p14:modId xmlns:p14="http://schemas.microsoft.com/office/powerpoint/2010/main" val="2534531619"/>
              </p:ext>
            </p:extLst>
          </p:nvPr>
        </p:nvGraphicFramePr>
        <p:xfrm>
          <a:off x="898533" y="1344706"/>
          <a:ext cx="4687880" cy="4928462"/>
        </p:xfrm>
        <a:graphic>
          <a:graphicData uri="http://schemas.openxmlformats.org/drawingml/2006/table">
            <a:tbl>
              <a:tblPr firstRow="1" bandRow="1">
                <a:tableStyleId>{3B4B98B0-60AC-42C2-AFA5-B58CD77FA1E5}</a:tableStyleId>
              </a:tblPr>
              <a:tblGrid>
                <a:gridCol w="2684025">
                  <a:extLst>
                    <a:ext uri="{9D8B030D-6E8A-4147-A177-3AD203B41FA5}">
                      <a16:colId xmlns:a16="http://schemas.microsoft.com/office/drawing/2014/main" val="1329819439"/>
                    </a:ext>
                  </a:extLst>
                </a:gridCol>
                <a:gridCol w="2003855">
                  <a:extLst>
                    <a:ext uri="{9D8B030D-6E8A-4147-A177-3AD203B41FA5}">
                      <a16:colId xmlns:a16="http://schemas.microsoft.com/office/drawing/2014/main" val="15136430"/>
                    </a:ext>
                  </a:extLst>
                </a:gridCol>
              </a:tblGrid>
              <a:tr h="704066">
                <a:tc>
                  <a:txBody>
                    <a:bodyPr/>
                    <a:lstStyle/>
                    <a:p>
                      <a:pPr marL="0" marR="0" lvl="0" indent="0" algn="l" defTabSz="2508062" rtl="0" eaLnBrk="1" fontAlgn="auto" latinLnBrk="0" hangingPunct="1">
                        <a:lnSpc>
                          <a:spcPct val="100000"/>
                        </a:lnSpc>
                        <a:spcBef>
                          <a:spcPts val="0"/>
                        </a:spcBef>
                        <a:spcAft>
                          <a:spcPts val="0"/>
                        </a:spcAft>
                        <a:buClrTx/>
                        <a:buSzTx/>
                        <a:buFontTx/>
                        <a:buNone/>
                        <a:tabLst/>
                        <a:defRPr/>
                      </a:pPr>
                      <a:r>
                        <a:rPr lang="en-US" sz="2400" b="1" dirty="0"/>
                        <a:t>Frequency</a:t>
                      </a:r>
                      <a:endParaRPr lang="en-US" sz="2400" b="1" dirty="0">
                        <a:latin typeface="Helvetica" pitchFamily="2" charset="0"/>
                      </a:endParaRPr>
                    </a:p>
                  </a:txBody>
                  <a:tcPr anchor="ctr"/>
                </a:tc>
                <a:tc>
                  <a:txBody>
                    <a:bodyPr/>
                    <a:lstStyle/>
                    <a:p>
                      <a:pPr algn="l"/>
                      <a:r>
                        <a:rPr lang="en-US" sz="2400" b="1" dirty="0"/>
                        <a:t>L-band</a:t>
                      </a:r>
                      <a:endParaRPr lang="en-US" sz="2400" b="1" dirty="0">
                        <a:latin typeface="Helvetica" pitchFamily="2" charset="0"/>
                      </a:endParaRPr>
                    </a:p>
                  </a:txBody>
                  <a:tcPr anchor="ctr"/>
                </a:tc>
                <a:extLst>
                  <a:ext uri="{0D108BD9-81ED-4DB2-BD59-A6C34878D82A}">
                    <a16:rowId xmlns:a16="http://schemas.microsoft.com/office/drawing/2014/main" val="1505311391"/>
                  </a:ext>
                </a:extLst>
              </a:tr>
              <a:tr h="704066">
                <a:tc>
                  <a:txBody>
                    <a:bodyPr/>
                    <a:lstStyle/>
                    <a:p>
                      <a:pPr marL="0" marR="0" lvl="0" indent="0" algn="l" defTabSz="2508062" rtl="0" eaLnBrk="1" fontAlgn="auto" latinLnBrk="0" hangingPunct="1">
                        <a:lnSpc>
                          <a:spcPct val="100000"/>
                        </a:lnSpc>
                        <a:spcBef>
                          <a:spcPts val="0"/>
                        </a:spcBef>
                        <a:spcAft>
                          <a:spcPts val="0"/>
                        </a:spcAft>
                        <a:buClrTx/>
                        <a:buSzTx/>
                        <a:buFontTx/>
                        <a:buNone/>
                        <a:tabLst/>
                        <a:defRPr/>
                      </a:pPr>
                      <a:r>
                        <a:rPr lang="en-US" sz="2400" b="1" dirty="0"/>
                        <a:t>Wavelength</a:t>
                      </a:r>
                      <a:endParaRPr lang="en-US" sz="2400" b="1" dirty="0">
                        <a:latin typeface="Helvetica" pitchFamily="2" charset="0"/>
                      </a:endParaRPr>
                    </a:p>
                  </a:txBody>
                  <a:tcPr anchor="ctr"/>
                </a:tc>
                <a:tc>
                  <a:txBody>
                    <a:bodyPr/>
                    <a:lstStyle/>
                    <a:p>
                      <a:pPr algn="l"/>
                      <a:r>
                        <a:rPr lang="en-US" sz="2400" b="1" dirty="0"/>
                        <a:t>23.8 cm</a:t>
                      </a:r>
                      <a:endParaRPr lang="en-US" sz="2400" b="1" dirty="0">
                        <a:latin typeface="Helvetica" pitchFamily="2" charset="0"/>
                      </a:endParaRPr>
                    </a:p>
                  </a:txBody>
                  <a:tcPr anchor="ctr"/>
                </a:tc>
                <a:extLst>
                  <a:ext uri="{0D108BD9-81ED-4DB2-BD59-A6C34878D82A}">
                    <a16:rowId xmlns:a16="http://schemas.microsoft.com/office/drawing/2014/main" val="786874359"/>
                  </a:ext>
                </a:extLst>
              </a:tr>
              <a:tr h="704066">
                <a:tc>
                  <a:txBody>
                    <a:bodyPr/>
                    <a:lstStyle/>
                    <a:p>
                      <a:pPr algn="l"/>
                      <a:r>
                        <a:rPr lang="en-US" sz="2400" b="1" dirty="0"/>
                        <a:t>Operating altitude</a:t>
                      </a:r>
                      <a:endParaRPr lang="en-US" sz="2400" b="1" dirty="0">
                        <a:latin typeface="Helvetica" pitchFamily="2" charset="0"/>
                      </a:endParaRPr>
                    </a:p>
                  </a:txBody>
                  <a:tcPr anchor="ctr"/>
                </a:tc>
                <a:tc>
                  <a:txBody>
                    <a:bodyPr/>
                    <a:lstStyle/>
                    <a:p>
                      <a:pPr algn="l"/>
                      <a:r>
                        <a:rPr lang="en-US" sz="2400" b="1" dirty="0"/>
                        <a:t>12.5 km</a:t>
                      </a:r>
                      <a:endParaRPr lang="en-US" sz="2400" b="1" dirty="0">
                        <a:latin typeface="Helvetica" pitchFamily="2" charset="0"/>
                      </a:endParaRPr>
                    </a:p>
                  </a:txBody>
                  <a:tcPr anchor="ctr"/>
                </a:tc>
                <a:extLst>
                  <a:ext uri="{0D108BD9-81ED-4DB2-BD59-A6C34878D82A}">
                    <a16:rowId xmlns:a16="http://schemas.microsoft.com/office/drawing/2014/main" val="3642043077"/>
                  </a:ext>
                </a:extLst>
              </a:tr>
              <a:tr h="704066">
                <a:tc>
                  <a:txBody>
                    <a:bodyPr/>
                    <a:lstStyle/>
                    <a:p>
                      <a:pPr algn="l"/>
                      <a:r>
                        <a:rPr lang="en-US" sz="2400" b="1" dirty="0"/>
                        <a:t>Swath width</a:t>
                      </a:r>
                      <a:endParaRPr lang="en-US" sz="2400" b="1" dirty="0">
                        <a:latin typeface="Helvetica" pitchFamily="2" charset="0"/>
                      </a:endParaRPr>
                    </a:p>
                  </a:txBody>
                  <a:tcPr anchor="ctr"/>
                </a:tc>
                <a:tc>
                  <a:txBody>
                    <a:bodyPr/>
                    <a:lstStyle/>
                    <a:p>
                      <a:pPr algn="l"/>
                      <a:r>
                        <a:rPr lang="en-US" sz="2400" b="1" dirty="0"/>
                        <a:t>22 km</a:t>
                      </a:r>
                      <a:endParaRPr lang="en-US" sz="2400" b="1" dirty="0">
                        <a:latin typeface="Helvetica" pitchFamily="2" charset="0"/>
                      </a:endParaRPr>
                    </a:p>
                  </a:txBody>
                  <a:tcPr anchor="ctr"/>
                </a:tc>
                <a:extLst>
                  <a:ext uri="{0D108BD9-81ED-4DB2-BD59-A6C34878D82A}">
                    <a16:rowId xmlns:a16="http://schemas.microsoft.com/office/drawing/2014/main" val="4007061197"/>
                  </a:ext>
                </a:extLst>
              </a:tr>
              <a:tr h="704066">
                <a:tc>
                  <a:txBody>
                    <a:bodyPr/>
                    <a:lstStyle/>
                    <a:p>
                      <a:pPr algn="l"/>
                      <a:r>
                        <a:rPr lang="en-US" sz="2400" b="1" dirty="0"/>
                        <a:t>Range resolution</a:t>
                      </a:r>
                      <a:endParaRPr lang="en-US" sz="2400" b="1" dirty="0">
                        <a:latin typeface="Helvetica" pitchFamily="2" charset="0"/>
                      </a:endParaRPr>
                    </a:p>
                  </a:txBody>
                  <a:tcPr anchor="ctr"/>
                </a:tc>
                <a:tc>
                  <a:txBody>
                    <a:bodyPr/>
                    <a:lstStyle/>
                    <a:p>
                      <a:pPr marL="0" marR="0" lvl="0" indent="0" algn="l" defTabSz="2508062" rtl="0" eaLnBrk="1" fontAlgn="auto" latinLnBrk="0" hangingPunct="1">
                        <a:lnSpc>
                          <a:spcPct val="100000"/>
                        </a:lnSpc>
                        <a:spcBef>
                          <a:spcPts val="0"/>
                        </a:spcBef>
                        <a:spcAft>
                          <a:spcPts val="0"/>
                        </a:spcAft>
                        <a:buClrTx/>
                        <a:buSzTx/>
                        <a:buFontTx/>
                        <a:buNone/>
                        <a:tabLst/>
                        <a:defRPr/>
                      </a:pPr>
                      <a:r>
                        <a:rPr lang="en-US" sz="2400" b="1" dirty="0"/>
                        <a:t>1.7 m</a:t>
                      </a:r>
                      <a:endParaRPr lang="en-US" sz="2400" b="1" dirty="0">
                        <a:latin typeface="Helvetica" pitchFamily="2" charset="0"/>
                      </a:endParaRPr>
                    </a:p>
                  </a:txBody>
                  <a:tcPr anchor="ctr"/>
                </a:tc>
                <a:extLst>
                  <a:ext uri="{0D108BD9-81ED-4DB2-BD59-A6C34878D82A}">
                    <a16:rowId xmlns:a16="http://schemas.microsoft.com/office/drawing/2014/main" val="3390432049"/>
                  </a:ext>
                </a:extLst>
              </a:tr>
              <a:tr h="704066">
                <a:tc>
                  <a:txBody>
                    <a:bodyPr/>
                    <a:lstStyle/>
                    <a:p>
                      <a:pPr algn="l"/>
                      <a:r>
                        <a:rPr lang="en-US" sz="2400" b="1" dirty="0"/>
                        <a:t>Azimuth resolution</a:t>
                      </a:r>
                      <a:endParaRPr lang="en-US" sz="2400" b="1" dirty="0">
                        <a:latin typeface="Helvetica" pitchFamily="2" charset="0"/>
                      </a:endParaRPr>
                    </a:p>
                  </a:txBody>
                  <a:tcPr anchor="ctr"/>
                </a:tc>
                <a:tc>
                  <a:txBody>
                    <a:bodyPr/>
                    <a:lstStyle/>
                    <a:p>
                      <a:pPr algn="l"/>
                      <a:r>
                        <a:rPr lang="en-US" sz="2400" b="1" dirty="0"/>
                        <a:t>0.6 m </a:t>
                      </a:r>
                      <a:endParaRPr lang="en-US" sz="2400" b="1" dirty="0">
                        <a:latin typeface="Helvetica" pitchFamily="2" charset="0"/>
                      </a:endParaRPr>
                    </a:p>
                  </a:txBody>
                  <a:tcPr anchor="ctr"/>
                </a:tc>
                <a:extLst>
                  <a:ext uri="{0D108BD9-81ED-4DB2-BD59-A6C34878D82A}">
                    <a16:rowId xmlns:a16="http://schemas.microsoft.com/office/drawing/2014/main" val="3340773885"/>
                  </a:ext>
                </a:extLst>
              </a:tr>
              <a:tr h="704066">
                <a:tc>
                  <a:txBody>
                    <a:bodyPr/>
                    <a:lstStyle/>
                    <a:p>
                      <a:pPr algn="l"/>
                      <a:r>
                        <a:rPr lang="en-US" sz="2400" b="1" dirty="0"/>
                        <a:t>Look angle</a:t>
                      </a:r>
                      <a:endParaRPr lang="en-US" sz="2400" b="1" dirty="0">
                        <a:latin typeface="Helvetica" pitchFamily="2" charset="0"/>
                      </a:endParaRPr>
                    </a:p>
                  </a:txBody>
                  <a:tcPr anchor="ctr"/>
                </a:tc>
                <a:tc>
                  <a:txBody>
                    <a:bodyPr/>
                    <a:lstStyle/>
                    <a:p>
                      <a:pPr algn="l"/>
                      <a:r>
                        <a:rPr lang="en-US" sz="2400" b="1" dirty="0"/>
                        <a:t>22-66°</a:t>
                      </a:r>
                      <a:endParaRPr lang="en-US" sz="2400" b="1" dirty="0">
                        <a:latin typeface="Helvetica" pitchFamily="2" charset="0"/>
                      </a:endParaRPr>
                    </a:p>
                  </a:txBody>
                  <a:tcPr anchor="ctr"/>
                </a:tc>
                <a:extLst>
                  <a:ext uri="{0D108BD9-81ED-4DB2-BD59-A6C34878D82A}">
                    <a16:rowId xmlns:a16="http://schemas.microsoft.com/office/drawing/2014/main" val="1615064982"/>
                  </a:ext>
                </a:extLst>
              </a:tr>
            </a:tbl>
          </a:graphicData>
        </a:graphic>
      </p:graphicFrame>
      <p:pic>
        <p:nvPicPr>
          <p:cNvPr id="10" name="Picture 9">
            <a:extLst>
              <a:ext uri="{FF2B5EF4-FFF2-40B4-BE49-F238E27FC236}">
                <a16:creationId xmlns:a16="http://schemas.microsoft.com/office/drawing/2014/main" id="{67E94EB4-5977-3540-BA0D-D13E781157CD}"/>
              </a:ext>
            </a:extLst>
          </p:cNvPr>
          <p:cNvPicPr>
            <a:picLocks noChangeAspect="1"/>
          </p:cNvPicPr>
          <p:nvPr/>
        </p:nvPicPr>
        <p:blipFill>
          <a:blip r:embed="rId3"/>
          <a:stretch>
            <a:fillRect/>
          </a:stretch>
        </p:blipFill>
        <p:spPr>
          <a:xfrm>
            <a:off x="6933107" y="650328"/>
            <a:ext cx="4101886" cy="5486400"/>
          </a:xfrm>
          <a:prstGeom prst="rect">
            <a:avLst/>
          </a:prstGeom>
        </p:spPr>
      </p:pic>
      <p:pic>
        <p:nvPicPr>
          <p:cNvPr id="7" name="Picture 2" descr="Image result for uavsar logo">
            <a:extLst>
              <a:ext uri="{FF2B5EF4-FFF2-40B4-BE49-F238E27FC236}">
                <a16:creationId xmlns:a16="http://schemas.microsoft.com/office/drawing/2014/main" id="{142EC9BC-9D51-1C4C-AAC7-1526372C527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50773" y="378372"/>
            <a:ext cx="2300247" cy="230024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8628EC3-3E24-6B49-B013-F43CD3F99241}"/>
              </a:ext>
            </a:extLst>
          </p:cNvPr>
          <p:cNvSpPr>
            <a:spLocks noGrp="1"/>
          </p:cNvSpPr>
          <p:nvPr>
            <p:ph type="sldNum" sz="quarter" idx="12"/>
          </p:nvPr>
        </p:nvSpPr>
        <p:spPr/>
        <p:txBody>
          <a:bodyPr/>
          <a:lstStyle/>
          <a:p>
            <a:fld id="{8D3FDD91-A8B2-4B47-9A48-54BEAF09D6A7}" type="slidenum">
              <a:rPr lang="en-US" smtClean="0"/>
              <a:t>4</a:t>
            </a:fld>
            <a:endParaRPr lang="en-US"/>
          </a:p>
        </p:txBody>
      </p:sp>
    </p:spTree>
    <p:extLst>
      <p:ext uri="{BB962C8B-B14F-4D97-AF65-F5344CB8AC3E}">
        <p14:creationId xmlns:p14="http://schemas.microsoft.com/office/powerpoint/2010/main" val="3520986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0F07ECD-EF2C-5C49-BC44-1897CA00F14B}"/>
              </a:ext>
            </a:extLst>
          </p:cNvPr>
          <p:cNvGrpSpPr/>
          <p:nvPr/>
        </p:nvGrpSpPr>
        <p:grpSpPr>
          <a:xfrm>
            <a:off x="360366" y="2461099"/>
            <a:ext cx="5188083" cy="4115547"/>
            <a:chOff x="360366" y="2461099"/>
            <a:chExt cx="5188083" cy="4115547"/>
          </a:xfrm>
        </p:grpSpPr>
        <p:pic>
          <p:nvPicPr>
            <p:cNvPr id="8" name="Picture 7">
              <a:extLst>
                <a:ext uri="{FF2B5EF4-FFF2-40B4-BE49-F238E27FC236}">
                  <a16:creationId xmlns:a16="http://schemas.microsoft.com/office/drawing/2014/main" id="{6260FB19-009C-C44D-A61B-6307EF9B36D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0366" y="2461099"/>
              <a:ext cx="5188083" cy="4115547"/>
            </a:xfrm>
            <a:prstGeom prst="rect">
              <a:avLst/>
            </a:prstGeom>
            <a:effectLst/>
          </p:spPr>
        </p:pic>
        <p:sp>
          <p:nvSpPr>
            <p:cNvPr id="12" name="Rectangle 11">
              <a:extLst>
                <a:ext uri="{FF2B5EF4-FFF2-40B4-BE49-F238E27FC236}">
                  <a16:creationId xmlns:a16="http://schemas.microsoft.com/office/drawing/2014/main" id="{F64C7E65-72EE-E44A-9CF6-E214001733CC}"/>
                </a:ext>
              </a:extLst>
            </p:cNvPr>
            <p:cNvSpPr/>
            <p:nvPr/>
          </p:nvSpPr>
          <p:spPr>
            <a:xfrm>
              <a:off x="1985963" y="2528888"/>
              <a:ext cx="3386137" cy="514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FAE69155-126E-CD43-AF6C-A091822953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6110" y="1569873"/>
            <a:ext cx="1782889" cy="1027554"/>
          </a:xfrm>
          <a:prstGeom prst="rect">
            <a:avLst/>
          </a:prstGeom>
        </p:spPr>
      </p:pic>
      <p:grpSp>
        <p:nvGrpSpPr>
          <p:cNvPr id="15" name="Group 14">
            <a:extLst>
              <a:ext uri="{FF2B5EF4-FFF2-40B4-BE49-F238E27FC236}">
                <a16:creationId xmlns:a16="http://schemas.microsoft.com/office/drawing/2014/main" id="{E5F69C57-65AA-B945-B988-0D4D9E923AEA}"/>
              </a:ext>
            </a:extLst>
          </p:cNvPr>
          <p:cNvGrpSpPr/>
          <p:nvPr/>
        </p:nvGrpSpPr>
        <p:grpSpPr>
          <a:xfrm>
            <a:off x="5640737" y="2455538"/>
            <a:ext cx="5188083" cy="4123153"/>
            <a:chOff x="5640737" y="2455538"/>
            <a:chExt cx="5188083" cy="4123153"/>
          </a:xfrm>
        </p:grpSpPr>
        <p:pic>
          <p:nvPicPr>
            <p:cNvPr id="9" name="Picture 8">
              <a:extLst>
                <a:ext uri="{FF2B5EF4-FFF2-40B4-BE49-F238E27FC236}">
                  <a16:creationId xmlns:a16="http://schemas.microsoft.com/office/drawing/2014/main" id="{16BD4D13-25B6-CE4C-901F-0E2DF3B22E0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640737" y="2455538"/>
              <a:ext cx="5188083" cy="4123153"/>
            </a:xfrm>
            <a:prstGeom prst="rect">
              <a:avLst/>
            </a:prstGeom>
            <a:effectLst/>
          </p:spPr>
        </p:pic>
        <p:sp>
          <p:nvSpPr>
            <p:cNvPr id="14" name="Rectangle 13">
              <a:extLst>
                <a:ext uri="{FF2B5EF4-FFF2-40B4-BE49-F238E27FC236}">
                  <a16:creationId xmlns:a16="http://schemas.microsoft.com/office/drawing/2014/main" id="{312D746E-1001-8245-BB98-31FC666DA99C}"/>
                </a:ext>
              </a:extLst>
            </p:cNvPr>
            <p:cNvSpPr/>
            <p:nvPr/>
          </p:nvSpPr>
          <p:spPr>
            <a:xfrm>
              <a:off x="8805864" y="2952750"/>
              <a:ext cx="1866900" cy="514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2" descr="Image result for uavsar logo">
            <a:extLst>
              <a:ext uri="{FF2B5EF4-FFF2-40B4-BE49-F238E27FC236}">
                <a16:creationId xmlns:a16="http://schemas.microsoft.com/office/drawing/2014/main" id="{037B1044-4DA3-7F47-AF54-B68C4674B51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49434" y="110216"/>
            <a:ext cx="2300247" cy="23002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C147BA8-7088-8744-8F79-4B27CA23C2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2075" y="1907803"/>
            <a:ext cx="1782889" cy="1027554"/>
          </a:xfrm>
          <a:prstGeom prst="rect">
            <a:avLst/>
          </a:prstGeom>
        </p:spPr>
      </p:pic>
      <p:sp>
        <p:nvSpPr>
          <p:cNvPr id="18" name="TextBox 17">
            <a:extLst>
              <a:ext uri="{FF2B5EF4-FFF2-40B4-BE49-F238E27FC236}">
                <a16:creationId xmlns:a16="http://schemas.microsoft.com/office/drawing/2014/main" id="{588FF3F5-7714-184C-A011-466B931AA0FF}"/>
              </a:ext>
            </a:extLst>
          </p:cNvPr>
          <p:cNvSpPr txBox="1"/>
          <p:nvPr/>
        </p:nvSpPr>
        <p:spPr>
          <a:xfrm>
            <a:off x="2538248" y="3137338"/>
            <a:ext cx="819807" cy="400110"/>
          </a:xfrm>
          <a:prstGeom prst="rect">
            <a:avLst/>
          </a:prstGeom>
          <a:noFill/>
        </p:spPr>
        <p:txBody>
          <a:bodyPr wrap="square" rtlCol="0">
            <a:spAutoFit/>
          </a:bodyPr>
          <a:lstStyle/>
          <a:p>
            <a:r>
              <a:rPr lang="en-US" sz="2000" dirty="0">
                <a:solidFill>
                  <a:schemeClr val="bg1"/>
                </a:solidFill>
              </a:rPr>
              <a:t>Pass 1</a:t>
            </a:r>
          </a:p>
        </p:txBody>
      </p:sp>
      <p:sp>
        <p:nvSpPr>
          <p:cNvPr id="19" name="TextBox 18">
            <a:extLst>
              <a:ext uri="{FF2B5EF4-FFF2-40B4-BE49-F238E27FC236}">
                <a16:creationId xmlns:a16="http://schemas.microsoft.com/office/drawing/2014/main" id="{5370BD20-380D-7141-9B74-295B4696CAE8}"/>
              </a:ext>
            </a:extLst>
          </p:cNvPr>
          <p:cNvSpPr txBox="1"/>
          <p:nvPr/>
        </p:nvSpPr>
        <p:spPr>
          <a:xfrm>
            <a:off x="9406758" y="3195145"/>
            <a:ext cx="819807" cy="400110"/>
          </a:xfrm>
          <a:prstGeom prst="rect">
            <a:avLst/>
          </a:prstGeom>
          <a:noFill/>
        </p:spPr>
        <p:txBody>
          <a:bodyPr wrap="square" rtlCol="0">
            <a:spAutoFit/>
          </a:bodyPr>
          <a:lstStyle/>
          <a:p>
            <a:r>
              <a:rPr lang="en-US" sz="2000" dirty="0">
                <a:solidFill>
                  <a:schemeClr val="bg1"/>
                </a:solidFill>
              </a:rPr>
              <a:t>Pass 2</a:t>
            </a:r>
          </a:p>
        </p:txBody>
      </p:sp>
      <p:sp>
        <p:nvSpPr>
          <p:cNvPr id="20" name="Title 1">
            <a:extLst>
              <a:ext uri="{FF2B5EF4-FFF2-40B4-BE49-F238E27FC236}">
                <a16:creationId xmlns:a16="http://schemas.microsoft.com/office/drawing/2014/main" id="{BAEFA116-40E6-4541-A959-F692222B60C6}"/>
              </a:ext>
            </a:extLst>
          </p:cNvPr>
          <p:cNvSpPr>
            <a:spLocks noGrp="1"/>
          </p:cNvSpPr>
          <p:nvPr>
            <p:ph type="title"/>
          </p:nvPr>
        </p:nvSpPr>
        <p:spPr>
          <a:xfrm>
            <a:off x="838200" y="365125"/>
            <a:ext cx="10515600" cy="1325563"/>
          </a:xfrm>
        </p:spPr>
        <p:txBody>
          <a:bodyPr/>
          <a:lstStyle/>
          <a:p>
            <a:r>
              <a:rPr lang="en-US" dirty="0"/>
              <a:t>InSAR</a:t>
            </a:r>
          </a:p>
        </p:txBody>
      </p:sp>
      <p:sp>
        <p:nvSpPr>
          <p:cNvPr id="2" name="Slide Number Placeholder 1">
            <a:extLst>
              <a:ext uri="{FF2B5EF4-FFF2-40B4-BE49-F238E27FC236}">
                <a16:creationId xmlns:a16="http://schemas.microsoft.com/office/drawing/2014/main" id="{EADAD05F-0F49-EC41-8F6C-02160E65D591}"/>
              </a:ext>
            </a:extLst>
          </p:cNvPr>
          <p:cNvSpPr>
            <a:spLocks noGrp="1"/>
          </p:cNvSpPr>
          <p:nvPr>
            <p:ph type="sldNum" sz="quarter" idx="12"/>
          </p:nvPr>
        </p:nvSpPr>
        <p:spPr/>
        <p:txBody>
          <a:bodyPr/>
          <a:lstStyle/>
          <a:p>
            <a:fld id="{8D3FDD91-A8B2-4B47-9A48-54BEAF09D6A7}" type="slidenum">
              <a:rPr lang="en-US" smtClean="0"/>
              <a:t>5</a:t>
            </a:fld>
            <a:endParaRPr lang="en-US"/>
          </a:p>
        </p:txBody>
      </p:sp>
    </p:spTree>
    <p:extLst>
      <p:ext uri="{BB962C8B-B14F-4D97-AF65-F5344CB8AC3E}">
        <p14:creationId xmlns:p14="http://schemas.microsoft.com/office/powerpoint/2010/main" val="4080384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EC2172-FBCD-4C48-91E1-33E21D1660E5}"/>
              </a:ext>
            </a:extLst>
          </p:cNvPr>
          <p:cNvPicPr>
            <a:picLocks noChangeAspect="1"/>
          </p:cNvPicPr>
          <p:nvPr/>
        </p:nvPicPr>
        <p:blipFill>
          <a:blip r:embed="rId3"/>
          <a:stretch>
            <a:fillRect/>
          </a:stretch>
        </p:blipFill>
        <p:spPr>
          <a:xfrm>
            <a:off x="6929384" y="650327"/>
            <a:ext cx="4101885" cy="5486400"/>
          </a:xfrm>
          <a:prstGeom prst="rect">
            <a:avLst/>
          </a:prstGeom>
        </p:spPr>
      </p:pic>
      <p:sp>
        <p:nvSpPr>
          <p:cNvPr id="2" name="Title 1">
            <a:extLst>
              <a:ext uri="{FF2B5EF4-FFF2-40B4-BE49-F238E27FC236}">
                <a16:creationId xmlns:a16="http://schemas.microsoft.com/office/drawing/2014/main" id="{BDB1B0CB-F47E-AF46-BECC-7CA38DF2B57B}"/>
              </a:ext>
            </a:extLst>
          </p:cNvPr>
          <p:cNvSpPr>
            <a:spLocks noGrp="1"/>
          </p:cNvSpPr>
          <p:nvPr>
            <p:ph type="title"/>
          </p:nvPr>
        </p:nvSpPr>
        <p:spPr/>
        <p:txBody>
          <a:bodyPr/>
          <a:lstStyle/>
          <a:p>
            <a:r>
              <a:rPr lang="en-US" dirty="0"/>
              <a:t>UAVSAR Dataset</a:t>
            </a:r>
          </a:p>
        </p:txBody>
      </p:sp>
      <p:pic>
        <p:nvPicPr>
          <p:cNvPr id="7" name="Picture 2" descr="Image result for uavsar logo">
            <a:extLst>
              <a:ext uri="{FF2B5EF4-FFF2-40B4-BE49-F238E27FC236}">
                <a16:creationId xmlns:a16="http://schemas.microsoft.com/office/drawing/2014/main" id="{142EC9BC-9D51-1C4C-AAC7-1526372C527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50773" y="378372"/>
            <a:ext cx="2300247" cy="23002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41BCEB-D8D1-2B44-8727-E2C9F3BD5979}"/>
              </a:ext>
            </a:extLst>
          </p:cNvPr>
          <p:cNvPicPr>
            <a:picLocks noChangeAspect="1"/>
          </p:cNvPicPr>
          <p:nvPr/>
        </p:nvPicPr>
        <p:blipFill>
          <a:blip r:embed="rId5"/>
          <a:stretch>
            <a:fillRect/>
          </a:stretch>
        </p:blipFill>
        <p:spPr>
          <a:xfrm>
            <a:off x="6995729" y="5090512"/>
            <a:ext cx="2425700" cy="965200"/>
          </a:xfrm>
          <a:prstGeom prst="rect">
            <a:avLst/>
          </a:prstGeom>
        </p:spPr>
      </p:pic>
      <p:graphicFrame>
        <p:nvGraphicFramePr>
          <p:cNvPr id="8" name="Table 7">
            <a:extLst>
              <a:ext uri="{FF2B5EF4-FFF2-40B4-BE49-F238E27FC236}">
                <a16:creationId xmlns:a16="http://schemas.microsoft.com/office/drawing/2014/main" id="{9ADEE4A2-BB77-6447-B2D5-6CC265687D72}"/>
              </a:ext>
            </a:extLst>
          </p:cNvPr>
          <p:cNvGraphicFramePr>
            <a:graphicFrameLocks noGrp="1"/>
          </p:cNvGraphicFramePr>
          <p:nvPr>
            <p:extLst>
              <p:ext uri="{D42A27DB-BD31-4B8C-83A1-F6EECF244321}">
                <p14:modId xmlns:p14="http://schemas.microsoft.com/office/powerpoint/2010/main" val="2124658928"/>
              </p:ext>
            </p:extLst>
          </p:nvPr>
        </p:nvGraphicFramePr>
        <p:xfrm>
          <a:off x="838200" y="1344706"/>
          <a:ext cx="4244788" cy="4489638"/>
        </p:xfrm>
        <a:graphic>
          <a:graphicData uri="http://schemas.openxmlformats.org/drawingml/2006/table">
            <a:tbl>
              <a:tblPr firstRow="1" bandRow="1">
                <a:tableStyleId>{3B4B98B0-60AC-42C2-AFA5-B58CD77FA1E5}</a:tableStyleId>
              </a:tblPr>
              <a:tblGrid>
                <a:gridCol w="3008586">
                  <a:extLst>
                    <a:ext uri="{9D8B030D-6E8A-4147-A177-3AD203B41FA5}">
                      <a16:colId xmlns:a16="http://schemas.microsoft.com/office/drawing/2014/main" val="1329819439"/>
                    </a:ext>
                  </a:extLst>
                </a:gridCol>
                <a:gridCol w="1236202">
                  <a:extLst>
                    <a:ext uri="{9D8B030D-6E8A-4147-A177-3AD203B41FA5}">
                      <a16:colId xmlns:a16="http://schemas.microsoft.com/office/drawing/2014/main" val="15136430"/>
                    </a:ext>
                  </a:extLst>
                </a:gridCol>
              </a:tblGrid>
              <a:tr h="704066">
                <a:tc>
                  <a:txBody>
                    <a:bodyPr/>
                    <a:lstStyle/>
                    <a:p>
                      <a:pPr marL="0" marR="0" lvl="0" indent="0" algn="l" defTabSz="2508062" rtl="0" eaLnBrk="1" fontAlgn="auto" latinLnBrk="0" hangingPunct="1">
                        <a:lnSpc>
                          <a:spcPct val="100000"/>
                        </a:lnSpc>
                        <a:spcBef>
                          <a:spcPts val="0"/>
                        </a:spcBef>
                        <a:spcAft>
                          <a:spcPts val="0"/>
                        </a:spcAft>
                        <a:buClrTx/>
                        <a:buSzTx/>
                        <a:buFontTx/>
                        <a:buNone/>
                        <a:tabLst/>
                        <a:defRPr/>
                      </a:pPr>
                      <a:r>
                        <a:rPr lang="en-US" sz="2400" b="1" dirty="0"/>
                        <a:t>Images</a:t>
                      </a:r>
                      <a:endParaRPr lang="en-US" sz="2400" b="1" dirty="0">
                        <a:latin typeface="Helvetica" pitchFamily="2" charset="0"/>
                      </a:endParaRPr>
                    </a:p>
                  </a:txBody>
                  <a:tcPr anchor="ctr"/>
                </a:tc>
                <a:tc>
                  <a:txBody>
                    <a:bodyPr/>
                    <a:lstStyle/>
                    <a:p>
                      <a:pPr algn="l"/>
                      <a:r>
                        <a:rPr lang="en-US" sz="2400" b="1" dirty="0">
                          <a:latin typeface="Helvetica" pitchFamily="2" charset="0"/>
                        </a:rPr>
                        <a:t>31</a:t>
                      </a:r>
                    </a:p>
                  </a:txBody>
                  <a:tcPr anchor="ctr"/>
                </a:tc>
                <a:extLst>
                  <a:ext uri="{0D108BD9-81ED-4DB2-BD59-A6C34878D82A}">
                    <a16:rowId xmlns:a16="http://schemas.microsoft.com/office/drawing/2014/main" val="1505311391"/>
                  </a:ext>
                </a:extLst>
              </a:tr>
              <a:tr h="704066">
                <a:tc>
                  <a:txBody>
                    <a:bodyPr/>
                    <a:lstStyle/>
                    <a:p>
                      <a:pPr marL="0" marR="0" lvl="0" indent="0" algn="l" defTabSz="2508062" rtl="0" eaLnBrk="1" fontAlgn="auto" latinLnBrk="0" hangingPunct="1">
                        <a:lnSpc>
                          <a:spcPct val="100000"/>
                        </a:lnSpc>
                        <a:spcBef>
                          <a:spcPts val="0"/>
                        </a:spcBef>
                        <a:spcAft>
                          <a:spcPts val="0"/>
                        </a:spcAft>
                        <a:buClrTx/>
                        <a:buSzTx/>
                        <a:buFontTx/>
                        <a:buNone/>
                        <a:tabLst/>
                        <a:defRPr/>
                      </a:pPr>
                      <a:r>
                        <a:rPr lang="en-US" sz="2400" b="1" dirty="0"/>
                        <a:t>Interferograms</a:t>
                      </a:r>
                      <a:endParaRPr lang="en-US" sz="2400" b="1" dirty="0">
                        <a:latin typeface="Helvetica" pitchFamily="2" charset="0"/>
                      </a:endParaRPr>
                    </a:p>
                  </a:txBody>
                  <a:tcPr anchor="ctr"/>
                </a:tc>
                <a:tc>
                  <a:txBody>
                    <a:bodyPr/>
                    <a:lstStyle/>
                    <a:p>
                      <a:pPr algn="l"/>
                      <a:r>
                        <a:rPr lang="en-US" sz="2400" b="1" dirty="0">
                          <a:latin typeface="Helvetica" pitchFamily="2" charset="0"/>
                        </a:rPr>
                        <a:t>106</a:t>
                      </a:r>
                    </a:p>
                  </a:txBody>
                  <a:tcPr anchor="ctr"/>
                </a:tc>
                <a:extLst>
                  <a:ext uri="{0D108BD9-81ED-4DB2-BD59-A6C34878D82A}">
                    <a16:rowId xmlns:a16="http://schemas.microsoft.com/office/drawing/2014/main" val="786874359"/>
                  </a:ext>
                </a:extLst>
              </a:tr>
              <a:tr h="704066">
                <a:tc>
                  <a:txBody>
                    <a:bodyPr/>
                    <a:lstStyle/>
                    <a:p>
                      <a:pPr algn="l"/>
                      <a:r>
                        <a:rPr lang="en-US" sz="2400" b="1" dirty="0"/>
                        <a:t>Median repeat interval </a:t>
                      </a:r>
                      <a:endParaRPr lang="en-US" sz="2400" b="1" dirty="0">
                        <a:latin typeface="Helvetica" pitchFamily="2" charset="0"/>
                      </a:endParaRPr>
                    </a:p>
                  </a:txBody>
                  <a:tcPr anchor="ctr"/>
                </a:tc>
                <a:tc>
                  <a:txBody>
                    <a:bodyPr/>
                    <a:lstStyle/>
                    <a:p>
                      <a:pPr algn="l"/>
                      <a:r>
                        <a:rPr lang="en-US" sz="2400" b="1" dirty="0">
                          <a:latin typeface="Helvetica" pitchFamily="2" charset="0"/>
                        </a:rPr>
                        <a:t>55 days</a:t>
                      </a:r>
                    </a:p>
                  </a:txBody>
                  <a:tcPr anchor="ctr"/>
                </a:tc>
                <a:extLst>
                  <a:ext uri="{0D108BD9-81ED-4DB2-BD59-A6C34878D82A}">
                    <a16:rowId xmlns:a16="http://schemas.microsoft.com/office/drawing/2014/main" val="3642043077"/>
                  </a:ext>
                </a:extLst>
              </a:tr>
              <a:tr h="704066">
                <a:tc>
                  <a:txBody>
                    <a:bodyPr/>
                    <a:lstStyle/>
                    <a:p>
                      <a:pPr algn="l"/>
                      <a:r>
                        <a:rPr lang="en-US" sz="2400" b="1" dirty="0"/>
                        <a:t>Range resolution</a:t>
                      </a:r>
                      <a:endParaRPr lang="en-US" sz="2400" b="1" dirty="0">
                        <a:latin typeface="Helvetica" pitchFamily="2" charset="0"/>
                      </a:endParaRPr>
                    </a:p>
                  </a:txBody>
                  <a:tcPr anchor="ctr"/>
                </a:tc>
                <a:tc>
                  <a:txBody>
                    <a:bodyPr/>
                    <a:lstStyle/>
                    <a:p>
                      <a:pPr marL="0" marR="0" lvl="0" indent="0" algn="l" defTabSz="2508062" rtl="0" eaLnBrk="1" fontAlgn="auto" latinLnBrk="0" hangingPunct="1">
                        <a:lnSpc>
                          <a:spcPct val="100000"/>
                        </a:lnSpc>
                        <a:spcBef>
                          <a:spcPts val="0"/>
                        </a:spcBef>
                        <a:spcAft>
                          <a:spcPts val="0"/>
                        </a:spcAft>
                        <a:buClrTx/>
                        <a:buSzTx/>
                        <a:buFontTx/>
                        <a:buNone/>
                        <a:tabLst/>
                        <a:defRPr/>
                      </a:pPr>
                      <a:r>
                        <a:rPr lang="en-US" sz="2400" b="1" dirty="0"/>
                        <a:t>5.1 m</a:t>
                      </a:r>
                      <a:endParaRPr lang="en-US" sz="2400" b="1" dirty="0">
                        <a:latin typeface="Helvetica" pitchFamily="2" charset="0"/>
                      </a:endParaRPr>
                    </a:p>
                  </a:txBody>
                  <a:tcPr anchor="ctr"/>
                </a:tc>
                <a:extLst>
                  <a:ext uri="{0D108BD9-81ED-4DB2-BD59-A6C34878D82A}">
                    <a16:rowId xmlns:a16="http://schemas.microsoft.com/office/drawing/2014/main" val="3390432049"/>
                  </a:ext>
                </a:extLst>
              </a:tr>
              <a:tr h="704066">
                <a:tc>
                  <a:txBody>
                    <a:bodyPr/>
                    <a:lstStyle/>
                    <a:p>
                      <a:pPr algn="l"/>
                      <a:r>
                        <a:rPr lang="en-US" sz="2400" b="1" dirty="0"/>
                        <a:t>SLC azimuth resolution</a:t>
                      </a:r>
                    </a:p>
                    <a:p>
                      <a:pPr algn="l"/>
                      <a:r>
                        <a:rPr lang="en-US" sz="2400" b="1" dirty="0">
                          <a:latin typeface="Helvetica" pitchFamily="2" charset="0"/>
                        </a:rPr>
                        <a:t>Analyzed with Giant </a:t>
                      </a:r>
                    </a:p>
                  </a:txBody>
                  <a:tcPr anchor="ctr"/>
                </a:tc>
                <a:tc>
                  <a:txBody>
                    <a:bodyPr/>
                    <a:lstStyle/>
                    <a:p>
                      <a:pPr algn="l"/>
                      <a:r>
                        <a:rPr lang="en-US" sz="2400" b="1" dirty="0"/>
                        <a:t>7.2 m </a:t>
                      </a:r>
                      <a:endParaRPr lang="en-US" sz="2400" b="1" dirty="0">
                        <a:latin typeface="Helvetica" pitchFamily="2" charset="0"/>
                      </a:endParaRPr>
                    </a:p>
                  </a:txBody>
                  <a:tcPr anchor="ctr"/>
                </a:tc>
                <a:extLst>
                  <a:ext uri="{0D108BD9-81ED-4DB2-BD59-A6C34878D82A}">
                    <a16:rowId xmlns:a16="http://schemas.microsoft.com/office/drawing/2014/main" val="3340773885"/>
                  </a:ext>
                </a:extLst>
              </a:tr>
            </a:tbl>
          </a:graphicData>
        </a:graphic>
      </p:graphicFrame>
      <p:sp>
        <p:nvSpPr>
          <p:cNvPr id="4" name="Slide Number Placeholder 3">
            <a:extLst>
              <a:ext uri="{FF2B5EF4-FFF2-40B4-BE49-F238E27FC236}">
                <a16:creationId xmlns:a16="http://schemas.microsoft.com/office/drawing/2014/main" id="{F06DCBC0-280E-8B4C-82C6-BCB6C21E3ECF}"/>
              </a:ext>
            </a:extLst>
          </p:cNvPr>
          <p:cNvSpPr>
            <a:spLocks noGrp="1"/>
          </p:cNvSpPr>
          <p:nvPr>
            <p:ph type="sldNum" sz="quarter" idx="12"/>
          </p:nvPr>
        </p:nvSpPr>
        <p:spPr/>
        <p:txBody>
          <a:bodyPr/>
          <a:lstStyle/>
          <a:p>
            <a:fld id="{8D3FDD91-A8B2-4B47-9A48-54BEAF09D6A7}" type="slidenum">
              <a:rPr lang="en-US" smtClean="0"/>
              <a:t>6</a:t>
            </a:fld>
            <a:endParaRPr lang="en-US"/>
          </a:p>
        </p:txBody>
      </p:sp>
    </p:spTree>
    <p:extLst>
      <p:ext uri="{BB962C8B-B14F-4D97-AF65-F5344CB8AC3E}">
        <p14:creationId xmlns:p14="http://schemas.microsoft.com/office/powerpoint/2010/main" val="1555701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D2353E-2C94-EE4D-9D2E-322899AEEC78}"/>
              </a:ext>
            </a:extLst>
          </p:cNvPr>
          <p:cNvPicPr>
            <a:picLocks noGrp="1" noChangeAspect="1"/>
          </p:cNvPicPr>
          <p:nvPr>
            <p:ph idx="1"/>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07389" y="377890"/>
            <a:ext cx="9177135" cy="6480109"/>
          </a:xfrm>
        </p:spPr>
      </p:pic>
      <p:sp>
        <p:nvSpPr>
          <p:cNvPr id="6" name="TextBox 5">
            <a:extLst>
              <a:ext uri="{FF2B5EF4-FFF2-40B4-BE49-F238E27FC236}">
                <a16:creationId xmlns:a16="http://schemas.microsoft.com/office/drawing/2014/main" id="{B277E061-3872-554E-B6B5-93DDCA5EF7EF}"/>
              </a:ext>
            </a:extLst>
          </p:cNvPr>
          <p:cNvSpPr txBox="1"/>
          <p:nvPr/>
        </p:nvSpPr>
        <p:spPr>
          <a:xfrm>
            <a:off x="2522483" y="157655"/>
            <a:ext cx="3925614" cy="369332"/>
          </a:xfrm>
          <a:prstGeom prst="rect">
            <a:avLst/>
          </a:prstGeom>
          <a:noFill/>
        </p:spPr>
        <p:txBody>
          <a:bodyPr wrap="square" rtlCol="0">
            <a:spAutoFit/>
          </a:bodyPr>
          <a:lstStyle/>
          <a:p>
            <a:r>
              <a:rPr lang="en-US" dirty="0"/>
              <a:t>May 29, 2013 to November 27, 2018</a:t>
            </a:r>
          </a:p>
        </p:txBody>
      </p:sp>
      <p:sp>
        <p:nvSpPr>
          <p:cNvPr id="2" name="Slide Number Placeholder 1">
            <a:extLst>
              <a:ext uri="{FF2B5EF4-FFF2-40B4-BE49-F238E27FC236}">
                <a16:creationId xmlns:a16="http://schemas.microsoft.com/office/drawing/2014/main" id="{72836849-4D48-EB46-BD36-1DC33EBD5E0A}"/>
              </a:ext>
            </a:extLst>
          </p:cNvPr>
          <p:cNvSpPr>
            <a:spLocks noGrp="1"/>
          </p:cNvSpPr>
          <p:nvPr>
            <p:ph type="sldNum" sz="quarter" idx="12"/>
          </p:nvPr>
        </p:nvSpPr>
        <p:spPr/>
        <p:txBody>
          <a:bodyPr/>
          <a:lstStyle/>
          <a:p>
            <a:fld id="{8D3FDD91-A8B2-4B47-9A48-54BEAF09D6A7}" type="slidenum">
              <a:rPr lang="en-US" smtClean="0"/>
              <a:t>7</a:t>
            </a:fld>
            <a:endParaRPr lang="en-US"/>
          </a:p>
        </p:txBody>
      </p:sp>
    </p:spTree>
    <p:extLst>
      <p:ext uri="{BB962C8B-B14F-4D97-AF65-F5344CB8AC3E}">
        <p14:creationId xmlns:p14="http://schemas.microsoft.com/office/powerpoint/2010/main" val="2454977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E59B1E-1439-164D-B7B6-B07A7DAA8EE4}"/>
              </a:ext>
            </a:extLst>
          </p:cNvPr>
          <p:cNvGrpSpPr/>
          <p:nvPr/>
        </p:nvGrpSpPr>
        <p:grpSpPr>
          <a:xfrm>
            <a:off x="94625" y="1542085"/>
            <a:ext cx="11983075" cy="3797011"/>
            <a:chOff x="94625" y="1542085"/>
            <a:chExt cx="11983075" cy="3797011"/>
          </a:xfrm>
        </p:grpSpPr>
        <p:grpSp>
          <p:nvGrpSpPr>
            <p:cNvPr id="16" name="Group 15">
              <a:extLst>
                <a:ext uri="{FF2B5EF4-FFF2-40B4-BE49-F238E27FC236}">
                  <a16:creationId xmlns:a16="http://schemas.microsoft.com/office/drawing/2014/main" id="{0D817611-DAD9-404F-93D5-0CA10AAC04E3}"/>
                </a:ext>
              </a:extLst>
            </p:cNvPr>
            <p:cNvGrpSpPr>
              <a:grpSpLocks noChangeAspect="1"/>
            </p:cNvGrpSpPr>
            <p:nvPr/>
          </p:nvGrpSpPr>
          <p:grpSpPr>
            <a:xfrm>
              <a:off x="94625" y="1542085"/>
              <a:ext cx="11983075" cy="3797011"/>
              <a:chOff x="4501526" y="4297985"/>
              <a:chExt cx="5125358" cy="1624044"/>
            </a:xfrm>
          </p:grpSpPr>
          <p:pic>
            <p:nvPicPr>
              <p:cNvPr id="10" name="Picture 9">
                <a:extLst>
                  <a:ext uri="{FF2B5EF4-FFF2-40B4-BE49-F238E27FC236}">
                    <a16:creationId xmlns:a16="http://schemas.microsoft.com/office/drawing/2014/main" id="{D49D2771-1DD3-2149-A565-09F76084B0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8943" b="61540"/>
              <a:stretch/>
            </p:blipFill>
            <p:spPr>
              <a:xfrm>
                <a:off x="4504434" y="4394199"/>
                <a:ext cx="3781148" cy="947576"/>
              </a:xfrm>
              <a:prstGeom prst="rect">
                <a:avLst/>
              </a:prstGeom>
            </p:spPr>
          </p:pic>
          <p:pic>
            <p:nvPicPr>
              <p:cNvPr id="13" name="Picture 12">
                <a:extLst>
                  <a:ext uri="{FF2B5EF4-FFF2-40B4-BE49-F238E27FC236}">
                    <a16:creationId xmlns:a16="http://schemas.microsoft.com/office/drawing/2014/main" id="{3534C509-EDAC-454B-AE45-A9C1D2B39B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1988" b="74298"/>
              <a:stretch/>
            </p:blipFill>
            <p:spPr>
              <a:xfrm>
                <a:off x="6635358" y="4297985"/>
                <a:ext cx="1490591" cy="633242"/>
              </a:xfrm>
              <a:prstGeom prst="rect">
                <a:avLst/>
              </a:prstGeom>
            </p:spPr>
          </p:pic>
          <p:pic>
            <p:nvPicPr>
              <p:cNvPr id="14" name="Picture 13">
                <a:extLst>
                  <a:ext uri="{FF2B5EF4-FFF2-40B4-BE49-F238E27FC236}">
                    <a16:creationId xmlns:a16="http://schemas.microsoft.com/office/drawing/2014/main" id="{946B33B7-B300-E74B-9116-43AF15AD3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75691" r="28976"/>
              <a:stretch/>
            </p:blipFill>
            <p:spPr>
              <a:xfrm>
                <a:off x="4501526" y="5323112"/>
                <a:ext cx="3779391" cy="598917"/>
              </a:xfrm>
              <a:prstGeom prst="rect">
                <a:avLst/>
              </a:prstGeom>
            </p:spPr>
          </p:pic>
          <p:pic>
            <p:nvPicPr>
              <p:cNvPr id="15" name="Picture 14">
                <a:extLst>
                  <a:ext uri="{FF2B5EF4-FFF2-40B4-BE49-F238E27FC236}">
                    <a16:creationId xmlns:a16="http://schemas.microsoft.com/office/drawing/2014/main" id="{7BB886DD-25DC-B64D-B8DC-C9BED33913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6460" t="67360"/>
              <a:stretch/>
            </p:blipFill>
            <p:spPr>
              <a:xfrm>
                <a:off x="8374224" y="4604656"/>
                <a:ext cx="1252660" cy="804191"/>
              </a:xfrm>
              <a:prstGeom prst="rect">
                <a:avLst/>
              </a:prstGeom>
            </p:spPr>
          </p:pic>
        </p:grpSp>
        <p:sp>
          <p:nvSpPr>
            <p:cNvPr id="4" name="Rectangle 3">
              <a:extLst>
                <a:ext uri="{FF2B5EF4-FFF2-40B4-BE49-F238E27FC236}">
                  <a16:creationId xmlns:a16="http://schemas.microsoft.com/office/drawing/2014/main" id="{DA24C036-AAEC-6F4A-AD64-610C40500363}"/>
                </a:ext>
              </a:extLst>
            </p:cNvPr>
            <p:cNvSpPr/>
            <p:nvPr/>
          </p:nvSpPr>
          <p:spPr>
            <a:xfrm>
              <a:off x="1104900" y="1854200"/>
              <a:ext cx="2921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C2559B-77DF-B046-A090-6764F882CAE1}"/>
                </a:ext>
              </a:extLst>
            </p:cNvPr>
            <p:cNvSpPr/>
            <p:nvPr/>
          </p:nvSpPr>
          <p:spPr>
            <a:xfrm>
              <a:off x="1095375" y="3969544"/>
              <a:ext cx="152400" cy="304800"/>
            </a:xfrm>
            <a:prstGeom prst="rect">
              <a:avLst/>
            </a:prstGeom>
            <a:solidFill>
              <a:srgbClr val="FCD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45D0EC4-3BAE-FD4F-BFBE-81CA6A6374D9}"/>
                </a:ext>
              </a:extLst>
            </p:cNvPr>
            <p:cNvSpPr/>
            <p:nvPr/>
          </p:nvSpPr>
          <p:spPr>
            <a:xfrm>
              <a:off x="1186657" y="3969544"/>
              <a:ext cx="292100" cy="304800"/>
            </a:xfrm>
            <a:prstGeom prst="rect">
              <a:avLst/>
            </a:prstGeom>
            <a:solidFill>
              <a:srgbClr val="FC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068BDF98-44C0-8A4D-A705-AFE6C66B2A3A}"/>
              </a:ext>
            </a:extLst>
          </p:cNvPr>
          <p:cNvSpPr>
            <a:spLocks noGrp="1"/>
          </p:cNvSpPr>
          <p:nvPr>
            <p:ph type="sldNum" sz="quarter" idx="12"/>
          </p:nvPr>
        </p:nvSpPr>
        <p:spPr/>
        <p:txBody>
          <a:bodyPr/>
          <a:lstStyle/>
          <a:p>
            <a:fld id="{8D3FDD91-A8B2-4B47-9A48-54BEAF09D6A7}" type="slidenum">
              <a:rPr lang="en-US" smtClean="0"/>
              <a:t>8</a:t>
            </a:fld>
            <a:endParaRPr lang="en-US"/>
          </a:p>
        </p:txBody>
      </p:sp>
    </p:spTree>
    <p:extLst>
      <p:ext uri="{BB962C8B-B14F-4D97-AF65-F5344CB8AC3E}">
        <p14:creationId xmlns:p14="http://schemas.microsoft.com/office/powerpoint/2010/main" val="3680856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F328D8-D51D-D246-84DD-6C31A9861CE4}"/>
              </a:ext>
            </a:extLst>
          </p:cNvPr>
          <p:cNvPicPr>
            <a:picLocks noGrp="1" noChangeAspect="1"/>
          </p:cNvPicPr>
          <p:nvPr>
            <p:ph idx="1"/>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375163"/>
            <a:ext cx="6835492" cy="3318933"/>
          </a:xfrm>
        </p:spPr>
      </p:pic>
      <p:pic>
        <p:nvPicPr>
          <p:cNvPr id="11" name="Content Placeholder 4">
            <a:extLst>
              <a:ext uri="{FF2B5EF4-FFF2-40B4-BE49-F238E27FC236}">
                <a16:creationId xmlns:a16="http://schemas.microsoft.com/office/drawing/2014/main" id="{C6557124-4EC3-4548-86E0-E9318BA7F7C1}"/>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b="-2"/>
          <a:stretch/>
        </p:blipFill>
        <p:spPr>
          <a:xfrm>
            <a:off x="6647793" y="442818"/>
            <a:ext cx="5412828" cy="3491741"/>
          </a:xfrm>
          <a:prstGeom prst="rect">
            <a:avLst/>
          </a:prstGeom>
        </p:spPr>
      </p:pic>
      <p:grpSp>
        <p:nvGrpSpPr>
          <p:cNvPr id="43" name="Group 42">
            <a:extLst>
              <a:ext uri="{FF2B5EF4-FFF2-40B4-BE49-F238E27FC236}">
                <a16:creationId xmlns:a16="http://schemas.microsoft.com/office/drawing/2014/main" id="{08EAA8AA-BC55-8F44-926B-E61462F46668}"/>
              </a:ext>
            </a:extLst>
          </p:cNvPr>
          <p:cNvGrpSpPr>
            <a:grpSpLocks noChangeAspect="1"/>
          </p:cNvGrpSpPr>
          <p:nvPr/>
        </p:nvGrpSpPr>
        <p:grpSpPr>
          <a:xfrm>
            <a:off x="130629" y="3657600"/>
            <a:ext cx="1798948" cy="3200400"/>
            <a:chOff x="335728" y="3707681"/>
            <a:chExt cx="1427758" cy="2540039"/>
          </a:xfrm>
        </p:grpSpPr>
        <p:pic>
          <p:nvPicPr>
            <p:cNvPr id="12" name="Content Placeholder 4">
              <a:extLst>
                <a:ext uri="{FF2B5EF4-FFF2-40B4-BE49-F238E27FC236}">
                  <a16:creationId xmlns:a16="http://schemas.microsoft.com/office/drawing/2014/main" id="{38FE929E-403B-2B4B-BBE5-8EF0AD74464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35728" y="3707681"/>
              <a:ext cx="1427758" cy="2540039"/>
            </a:xfrm>
            <a:prstGeom prst="rect">
              <a:avLst/>
            </a:prstGeom>
          </p:spPr>
        </p:pic>
        <p:sp>
          <p:nvSpPr>
            <p:cNvPr id="2" name="Rectangle 1">
              <a:extLst>
                <a:ext uri="{FF2B5EF4-FFF2-40B4-BE49-F238E27FC236}">
                  <a16:creationId xmlns:a16="http://schemas.microsoft.com/office/drawing/2014/main" id="{D7ACAF6F-DDBE-1F4B-9C28-EDF2A85FC264}"/>
                </a:ext>
              </a:extLst>
            </p:cNvPr>
            <p:cNvSpPr/>
            <p:nvPr/>
          </p:nvSpPr>
          <p:spPr>
            <a:xfrm>
              <a:off x="392333" y="4899466"/>
              <a:ext cx="870559" cy="11543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reeform 3">
            <a:extLst>
              <a:ext uri="{FF2B5EF4-FFF2-40B4-BE49-F238E27FC236}">
                <a16:creationId xmlns:a16="http://schemas.microsoft.com/office/drawing/2014/main" id="{04987CE1-5C80-1E4A-9ED1-F6CF0A6CF317}"/>
              </a:ext>
            </a:extLst>
          </p:cNvPr>
          <p:cNvSpPr/>
          <p:nvPr/>
        </p:nvSpPr>
        <p:spPr>
          <a:xfrm>
            <a:off x="2074680" y="2887200"/>
            <a:ext cx="45719" cy="129600"/>
          </a:xfrm>
          <a:custGeom>
            <a:avLst/>
            <a:gdLst>
              <a:gd name="connsiteX0" fmla="*/ 1074 w 62274"/>
              <a:gd name="connsiteY0" fmla="*/ 0 h 122400"/>
              <a:gd name="connsiteX1" fmla="*/ 8274 w 62274"/>
              <a:gd name="connsiteY1" fmla="*/ 68400 h 122400"/>
              <a:gd name="connsiteX2" fmla="*/ 62274 w 62274"/>
              <a:gd name="connsiteY2" fmla="*/ 122400 h 122400"/>
              <a:gd name="connsiteX3" fmla="*/ 62274 w 62274"/>
              <a:gd name="connsiteY3" fmla="*/ 122400 h 122400"/>
            </a:gdLst>
            <a:ahLst/>
            <a:cxnLst>
              <a:cxn ang="0">
                <a:pos x="connsiteX0" y="connsiteY0"/>
              </a:cxn>
              <a:cxn ang="0">
                <a:pos x="connsiteX1" y="connsiteY1"/>
              </a:cxn>
              <a:cxn ang="0">
                <a:pos x="connsiteX2" y="connsiteY2"/>
              </a:cxn>
              <a:cxn ang="0">
                <a:pos x="connsiteX3" y="connsiteY3"/>
              </a:cxn>
            </a:cxnLst>
            <a:rect l="l" t="t" r="r" b="b"/>
            <a:pathLst>
              <a:path w="62274" h="122400">
                <a:moveTo>
                  <a:pt x="1074" y="0"/>
                </a:moveTo>
                <a:cubicBezTo>
                  <a:pt x="-426" y="24000"/>
                  <a:pt x="-1926" y="48000"/>
                  <a:pt x="8274" y="68400"/>
                </a:cubicBezTo>
                <a:cubicBezTo>
                  <a:pt x="18474" y="88800"/>
                  <a:pt x="62274" y="122400"/>
                  <a:pt x="62274" y="122400"/>
                </a:cubicBezTo>
                <a:lnTo>
                  <a:pt x="62274" y="122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0147DBFB-07A9-D648-AC14-F18068662278}"/>
              </a:ext>
            </a:extLst>
          </p:cNvPr>
          <p:cNvSpPr/>
          <p:nvPr/>
        </p:nvSpPr>
        <p:spPr>
          <a:xfrm>
            <a:off x="3398400" y="2811600"/>
            <a:ext cx="118800" cy="259200"/>
          </a:xfrm>
          <a:custGeom>
            <a:avLst/>
            <a:gdLst>
              <a:gd name="connsiteX0" fmla="*/ 0 w 118800"/>
              <a:gd name="connsiteY0" fmla="*/ 0 h 259200"/>
              <a:gd name="connsiteX1" fmla="*/ 3600 w 118800"/>
              <a:gd name="connsiteY1" fmla="*/ 147600 h 259200"/>
              <a:gd name="connsiteX2" fmla="*/ 18000 w 118800"/>
              <a:gd name="connsiteY2" fmla="*/ 176400 h 259200"/>
              <a:gd name="connsiteX3" fmla="*/ 118800 w 118800"/>
              <a:gd name="connsiteY3" fmla="*/ 259200 h 259200"/>
            </a:gdLst>
            <a:ahLst/>
            <a:cxnLst>
              <a:cxn ang="0">
                <a:pos x="connsiteX0" y="connsiteY0"/>
              </a:cxn>
              <a:cxn ang="0">
                <a:pos x="connsiteX1" y="connsiteY1"/>
              </a:cxn>
              <a:cxn ang="0">
                <a:pos x="connsiteX2" y="connsiteY2"/>
              </a:cxn>
              <a:cxn ang="0">
                <a:pos x="connsiteX3" y="connsiteY3"/>
              </a:cxn>
            </a:cxnLst>
            <a:rect l="l" t="t" r="r" b="b"/>
            <a:pathLst>
              <a:path w="118800" h="259200">
                <a:moveTo>
                  <a:pt x="0" y="0"/>
                </a:moveTo>
                <a:lnTo>
                  <a:pt x="3600" y="147600"/>
                </a:lnTo>
                <a:lnTo>
                  <a:pt x="18000" y="176400"/>
                </a:lnTo>
                <a:lnTo>
                  <a:pt x="118800" y="2592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BC056D04-7C77-7E4D-A102-822B5FB40F55}"/>
              </a:ext>
            </a:extLst>
          </p:cNvPr>
          <p:cNvSpPr/>
          <p:nvPr/>
        </p:nvSpPr>
        <p:spPr>
          <a:xfrm>
            <a:off x="3646800" y="3243600"/>
            <a:ext cx="111600" cy="75600"/>
          </a:xfrm>
          <a:custGeom>
            <a:avLst/>
            <a:gdLst>
              <a:gd name="connsiteX0" fmla="*/ 0 w 111600"/>
              <a:gd name="connsiteY0" fmla="*/ 0 h 75600"/>
              <a:gd name="connsiteX1" fmla="*/ 111600 w 111600"/>
              <a:gd name="connsiteY1" fmla="*/ 75600 h 75600"/>
            </a:gdLst>
            <a:ahLst/>
            <a:cxnLst>
              <a:cxn ang="0">
                <a:pos x="connsiteX0" y="connsiteY0"/>
              </a:cxn>
              <a:cxn ang="0">
                <a:pos x="connsiteX1" y="connsiteY1"/>
              </a:cxn>
            </a:cxnLst>
            <a:rect l="l" t="t" r="r" b="b"/>
            <a:pathLst>
              <a:path w="111600" h="75600">
                <a:moveTo>
                  <a:pt x="0" y="0"/>
                </a:moveTo>
                <a:lnTo>
                  <a:pt x="111600" y="75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9B2E1D6-4B4A-FF42-9402-D75D2597C5FD}"/>
              </a:ext>
            </a:extLst>
          </p:cNvPr>
          <p:cNvSpPr txBox="1"/>
          <p:nvPr/>
        </p:nvSpPr>
        <p:spPr>
          <a:xfrm>
            <a:off x="1700213" y="3804558"/>
            <a:ext cx="771525" cy="369332"/>
          </a:xfrm>
          <a:prstGeom prst="rect">
            <a:avLst/>
          </a:prstGeom>
          <a:noFill/>
        </p:spPr>
        <p:txBody>
          <a:bodyPr wrap="square" rtlCol="0">
            <a:spAutoFit/>
          </a:bodyPr>
          <a:lstStyle/>
          <a:p>
            <a:r>
              <a:rPr lang="en-US" dirty="0"/>
              <a:t>430 m</a:t>
            </a:r>
          </a:p>
        </p:txBody>
      </p:sp>
      <p:sp>
        <p:nvSpPr>
          <p:cNvPr id="19" name="TextBox 18">
            <a:extLst>
              <a:ext uri="{FF2B5EF4-FFF2-40B4-BE49-F238E27FC236}">
                <a16:creationId xmlns:a16="http://schemas.microsoft.com/office/drawing/2014/main" id="{02A287F4-9097-4247-ADE4-08C4E194100A}"/>
              </a:ext>
            </a:extLst>
          </p:cNvPr>
          <p:cNvSpPr txBox="1"/>
          <p:nvPr/>
        </p:nvSpPr>
        <p:spPr>
          <a:xfrm>
            <a:off x="3028951" y="3804558"/>
            <a:ext cx="895350" cy="369332"/>
          </a:xfrm>
          <a:prstGeom prst="rect">
            <a:avLst/>
          </a:prstGeom>
          <a:noFill/>
        </p:spPr>
        <p:txBody>
          <a:bodyPr wrap="square" rtlCol="0">
            <a:spAutoFit/>
          </a:bodyPr>
          <a:lstStyle/>
          <a:p>
            <a:r>
              <a:rPr lang="en-US" dirty="0"/>
              <a:t>1.9 km</a:t>
            </a:r>
          </a:p>
        </p:txBody>
      </p:sp>
      <p:sp>
        <p:nvSpPr>
          <p:cNvPr id="20" name="TextBox 19">
            <a:extLst>
              <a:ext uri="{FF2B5EF4-FFF2-40B4-BE49-F238E27FC236}">
                <a16:creationId xmlns:a16="http://schemas.microsoft.com/office/drawing/2014/main" id="{4E26CD1C-BD89-E343-ABC3-F679A1B94D57}"/>
              </a:ext>
            </a:extLst>
          </p:cNvPr>
          <p:cNvSpPr txBox="1"/>
          <p:nvPr/>
        </p:nvSpPr>
        <p:spPr>
          <a:xfrm>
            <a:off x="4338638" y="3804558"/>
            <a:ext cx="895350" cy="369332"/>
          </a:xfrm>
          <a:prstGeom prst="rect">
            <a:avLst/>
          </a:prstGeom>
          <a:noFill/>
        </p:spPr>
        <p:txBody>
          <a:bodyPr wrap="square" rtlCol="0">
            <a:spAutoFit/>
          </a:bodyPr>
          <a:lstStyle/>
          <a:p>
            <a:r>
              <a:rPr lang="en-US" dirty="0"/>
              <a:t>4.2 km</a:t>
            </a:r>
          </a:p>
        </p:txBody>
      </p:sp>
      <p:sp>
        <p:nvSpPr>
          <p:cNvPr id="21" name="TextBox 20">
            <a:extLst>
              <a:ext uri="{FF2B5EF4-FFF2-40B4-BE49-F238E27FC236}">
                <a16:creationId xmlns:a16="http://schemas.microsoft.com/office/drawing/2014/main" id="{BFEAE987-86D6-9948-9F12-8D09579312BC}"/>
              </a:ext>
            </a:extLst>
          </p:cNvPr>
          <p:cNvSpPr txBox="1"/>
          <p:nvPr/>
        </p:nvSpPr>
        <p:spPr>
          <a:xfrm>
            <a:off x="5605463" y="3804558"/>
            <a:ext cx="895350" cy="369332"/>
          </a:xfrm>
          <a:prstGeom prst="rect">
            <a:avLst/>
          </a:prstGeom>
          <a:noFill/>
        </p:spPr>
        <p:txBody>
          <a:bodyPr wrap="square" rtlCol="0">
            <a:spAutoFit/>
          </a:bodyPr>
          <a:lstStyle/>
          <a:p>
            <a:r>
              <a:rPr lang="en-US" dirty="0"/>
              <a:t>6.8 km</a:t>
            </a:r>
          </a:p>
        </p:txBody>
      </p:sp>
      <p:sp>
        <p:nvSpPr>
          <p:cNvPr id="25" name="Freeform 24">
            <a:extLst>
              <a:ext uri="{FF2B5EF4-FFF2-40B4-BE49-F238E27FC236}">
                <a16:creationId xmlns:a16="http://schemas.microsoft.com/office/drawing/2014/main" id="{7D764F79-8C39-B240-8014-EAE7B49C5AE3}"/>
              </a:ext>
            </a:extLst>
          </p:cNvPr>
          <p:cNvSpPr/>
          <p:nvPr/>
        </p:nvSpPr>
        <p:spPr>
          <a:xfrm>
            <a:off x="4949559" y="3232847"/>
            <a:ext cx="188780" cy="123886"/>
          </a:xfrm>
          <a:custGeom>
            <a:avLst/>
            <a:gdLst>
              <a:gd name="connsiteX0" fmla="*/ 0 w 247773"/>
              <a:gd name="connsiteY0" fmla="*/ 0 h 159283"/>
              <a:gd name="connsiteX1" fmla="*/ 247773 w 247773"/>
              <a:gd name="connsiteY1" fmla="*/ 159283 h 159283"/>
            </a:gdLst>
            <a:ahLst/>
            <a:cxnLst>
              <a:cxn ang="0">
                <a:pos x="connsiteX0" y="connsiteY0"/>
              </a:cxn>
              <a:cxn ang="0">
                <a:pos x="connsiteX1" y="connsiteY1"/>
              </a:cxn>
            </a:cxnLst>
            <a:rect l="l" t="t" r="r" b="b"/>
            <a:pathLst>
              <a:path w="247773" h="159283">
                <a:moveTo>
                  <a:pt x="0" y="0"/>
                </a:moveTo>
                <a:lnTo>
                  <a:pt x="247773" y="15928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CC6AD222-5CEF-8040-8E51-4F6814FFE3F5}"/>
              </a:ext>
            </a:extLst>
          </p:cNvPr>
          <p:cNvSpPr/>
          <p:nvPr/>
        </p:nvSpPr>
        <p:spPr>
          <a:xfrm>
            <a:off x="4725383" y="2754999"/>
            <a:ext cx="123887" cy="324464"/>
          </a:xfrm>
          <a:custGeom>
            <a:avLst/>
            <a:gdLst>
              <a:gd name="connsiteX0" fmla="*/ 11799 w 141584"/>
              <a:gd name="connsiteY0" fmla="*/ 0 h 330364"/>
              <a:gd name="connsiteX1" fmla="*/ 0 w 141584"/>
              <a:gd name="connsiteY1" fmla="*/ 188779 h 330364"/>
              <a:gd name="connsiteX2" fmla="*/ 0 w 141584"/>
              <a:gd name="connsiteY2" fmla="*/ 188779 h 330364"/>
              <a:gd name="connsiteX3" fmla="*/ 0 w 141584"/>
              <a:gd name="connsiteY3" fmla="*/ 188779 h 330364"/>
              <a:gd name="connsiteX4" fmla="*/ 29497 w 141584"/>
              <a:gd name="connsiteY4" fmla="*/ 241873 h 330364"/>
              <a:gd name="connsiteX5" fmla="*/ 141584 w 141584"/>
              <a:gd name="connsiteY5" fmla="*/ 330364 h 330364"/>
              <a:gd name="connsiteX6" fmla="*/ 141584 w 141584"/>
              <a:gd name="connsiteY6" fmla="*/ 330364 h 33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584" h="330364">
                <a:moveTo>
                  <a:pt x="11799" y="0"/>
                </a:moveTo>
                <a:lnTo>
                  <a:pt x="0" y="188779"/>
                </a:lnTo>
                <a:lnTo>
                  <a:pt x="0" y="188779"/>
                </a:lnTo>
                <a:lnTo>
                  <a:pt x="0" y="188779"/>
                </a:lnTo>
                <a:lnTo>
                  <a:pt x="29497" y="241873"/>
                </a:lnTo>
                <a:lnTo>
                  <a:pt x="141584" y="330364"/>
                </a:lnTo>
                <a:lnTo>
                  <a:pt x="141584" y="33036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095AD1F3-F8FF-1E40-A900-463DB1204C4D}"/>
              </a:ext>
            </a:extLst>
          </p:cNvPr>
          <p:cNvSpPr/>
          <p:nvPr/>
        </p:nvSpPr>
        <p:spPr>
          <a:xfrm>
            <a:off x="6052738" y="2678307"/>
            <a:ext cx="471948" cy="719721"/>
          </a:xfrm>
          <a:custGeom>
            <a:avLst/>
            <a:gdLst>
              <a:gd name="connsiteX0" fmla="*/ 0 w 471948"/>
              <a:gd name="connsiteY0" fmla="*/ 0 h 719721"/>
              <a:gd name="connsiteX1" fmla="*/ 5899 w 471948"/>
              <a:gd name="connsiteY1" fmla="*/ 277270 h 719721"/>
              <a:gd name="connsiteX2" fmla="*/ 29497 w 471948"/>
              <a:gd name="connsiteY2" fmla="*/ 330364 h 719721"/>
              <a:gd name="connsiteX3" fmla="*/ 123887 w 471948"/>
              <a:gd name="connsiteY3" fmla="*/ 412955 h 719721"/>
              <a:gd name="connsiteX4" fmla="*/ 129786 w 471948"/>
              <a:gd name="connsiteY4" fmla="*/ 501445 h 719721"/>
              <a:gd name="connsiteX5" fmla="*/ 471948 w 471948"/>
              <a:gd name="connsiteY5" fmla="*/ 719721 h 71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948" h="719721">
                <a:moveTo>
                  <a:pt x="0" y="0"/>
                </a:moveTo>
                <a:lnTo>
                  <a:pt x="5899" y="277270"/>
                </a:lnTo>
                <a:lnTo>
                  <a:pt x="29497" y="330364"/>
                </a:lnTo>
                <a:lnTo>
                  <a:pt x="123887" y="412955"/>
                </a:lnTo>
                <a:lnTo>
                  <a:pt x="129786" y="501445"/>
                </a:lnTo>
                <a:lnTo>
                  <a:pt x="471948" y="71972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0C7355DB-2061-DE47-959B-6CD015810D28}"/>
              </a:ext>
            </a:extLst>
          </p:cNvPr>
          <p:cNvSpPr/>
          <p:nvPr/>
        </p:nvSpPr>
        <p:spPr>
          <a:xfrm>
            <a:off x="7374194" y="2566219"/>
            <a:ext cx="489646" cy="820011"/>
          </a:xfrm>
          <a:custGeom>
            <a:avLst/>
            <a:gdLst>
              <a:gd name="connsiteX0" fmla="*/ 76691 w 489646"/>
              <a:gd name="connsiteY0" fmla="*/ 0 h 820011"/>
              <a:gd name="connsiteX1" fmla="*/ 0 w 489646"/>
              <a:gd name="connsiteY1" fmla="*/ 106189 h 820011"/>
              <a:gd name="connsiteX2" fmla="*/ 5899 w 489646"/>
              <a:gd name="connsiteY2" fmla="*/ 412955 h 820011"/>
              <a:gd name="connsiteX3" fmla="*/ 5899 w 489646"/>
              <a:gd name="connsiteY3" fmla="*/ 412955 h 820011"/>
              <a:gd name="connsiteX4" fmla="*/ 141584 w 489646"/>
              <a:gd name="connsiteY4" fmla="*/ 519144 h 820011"/>
              <a:gd name="connsiteX5" fmla="*/ 141584 w 489646"/>
              <a:gd name="connsiteY5" fmla="*/ 607634 h 820011"/>
              <a:gd name="connsiteX6" fmla="*/ 489646 w 489646"/>
              <a:gd name="connsiteY6" fmla="*/ 820011 h 82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646" h="820011">
                <a:moveTo>
                  <a:pt x="76691" y="0"/>
                </a:moveTo>
                <a:lnTo>
                  <a:pt x="0" y="106189"/>
                </a:lnTo>
                <a:lnTo>
                  <a:pt x="5899" y="412955"/>
                </a:lnTo>
                <a:lnTo>
                  <a:pt x="5899" y="412955"/>
                </a:lnTo>
                <a:lnTo>
                  <a:pt x="141584" y="519144"/>
                </a:lnTo>
                <a:lnTo>
                  <a:pt x="141584" y="607634"/>
                </a:lnTo>
                <a:lnTo>
                  <a:pt x="489646" y="82001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88F11C9-2062-4B40-B5E4-7D3A6C0165C6}"/>
              </a:ext>
            </a:extLst>
          </p:cNvPr>
          <p:cNvSpPr/>
          <p:nvPr/>
        </p:nvSpPr>
        <p:spPr>
          <a:xfrm>
            <a:off x="8732018" y="2185516"/>
            <a:ext cx="602901" cy="1281165"/>
          </a:xfrm>
          <a:custGeom>
            <a:avLst/>
            <a:gdLst>
              <a:gd name="connsiteX0" fmla="*/ 256233 w 602901"/>
              <a:gd name="connsiteY0" fmla="*/ 0 h 1281165"/>
              <a:gd name="connsiteX1" fmla="*/ 110531 w 602901"/>
              <a:gd name="connsiteY1" fmla="*/ 195943 h 1281165"/>
              <a:gd name="connsiteX2" fmla="*/ 115556 w 602901"/>
              <a:gd name="connsiteY2" fmla="*/ 321548 h 1281165"/>
              <a:gd name="connsiteX3" fmla="*/ 0 w 602901"/>
              <a:gd name="connsiteY3" fmla="*/ 487346 h 1281165"/>
              <a:gd name="connsiteX4" fmla="*/ 0 w 602901"/>
              <a:gd name="connsiteY4" fmla="*/ 768699 h 1281165"/>
              <a:gd name="connsiteX5" fmla="*/ 25120 w 602901"/>
              <a:gd name="connsiteY5" fmla="*/ 813917 h 1281165"/>
              <a:gd name="connsiteX6" fmla="*/ 110531 w 602901"/>
              <a:gd name="connsiteY6" fmla="*/ 894304 h 1281165"/>
              <a:gd name="connsiteX7" fmla="*/ 120580 w 602901"/>
              <a:gd name="connsiteY7" fmla="*/ 994787 h 1281165"/>
              <a:gd name="connsiteX8" fmla="*/ 592852 w 602901"/>
              <a:gd name="connsiteY8" fmla="*/ 1276141 h 1281165"/>
              <a:gd name="connsiteX9" fmla="*/ 602901 w 602901"/>
              <a:gd name="connsiteY9" fmla="*/ 1281165 h 128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901" h="1281165">
                <a:moveTo>
                  <a:pt x="256233" y="0"/>
                </a:moveTo>
                <a:lnTo>
                  <a:pt x="110531" y="195943"/>
                </a:lnTo>
                <a:lnTo>
                  <a:pt x="115556" y="321548"/>
                </a:lnTo>
                <a:lnTo>
                  <a:pt x="0" y="487346"/>
                </a:lnTo>
                <a:lnTo>
                  <a:pt x="0" y="768699"/>
                </a:lnTo>
                <a:lnTo>
                  <a:pt x="25120" y="813917"/>
                </a:lnTo>
                <a:lnTo>
                  <a:pt x="110531" y="894304"/>
                </a:lnTo>
                <a:lnTo>
                  <a:pt x="120580" y="994787"/>
                </a:lnTo>
                <a:lnTo>
                  <a:pt x="592852" y="1276141"/>
                </a:lnTo>
                <a:lnTo>
                  <a:pt x="602901" y="128116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B328A571-614A-DD43-965D-C0C3F8B37FC6}"/>
              </a:ext>
            </a:extLst>
          </p:cNvPr>
          <p:cNvSpPr/>
          <p:nvPr/>
        </p:nvSpPr>
        <p:spPr>
          <a:xfrm>
            <a:off x="11369710" y="2311121"/>
            <a:ext cx="622998" cy="1125415"/>
          </a:xfrm>
          <a:custGeom>
            <a:avLst/>
            <a:gdLst>
              <a:gd name="connsiteX0" fmla="*/ 180870 w 622998"/>
              <a:gd name="connsiteY0" fmla="*/ 0 h 1125415"/>
              <a:gd name="connsiteX1" fmla="*/ 115556 w 622998"/>
              <a:gd name="connsiteY1" fmla="*/ 80387 h 1125415"/>
              <a:gd name="connsiteX2" fmla="*/ 125604 w 622998"/>
              <a:gd name="connsiteY2" fmla="*/ 195943 h 1125415"/>
              <a:gd name="connsiteX3" fmla="*/ 0 w 622998"/>
              <a:gd name="connsiteY3" fmla="*/ 371789 h 1125415"/>
              <a:gd name="connsiteX4" fmla="*/ 10048 w 622998"/>
              <a:gd name="connsiteY4" fmla="*/ 648119 h 1125415"/>
              <a:gd name="connsiteX5" fmla="*/ 35169 w 622998"/>
              <a:gd name="connsiteY5" fmla="*/ 688312 h 1125415"/>
              <a:gd name="connsiteX6" fmla="*/ 125604 w 622998"/>
              <a:gd name="connsiteY6" fmla="*/ 768699 h 1125415"/>
              <a:gd name="connsiteX7" fmla="*/ 130628 w 622998"/>
              <a:gd name="connsiteY7" fmla="*/ 859134 h 1125415"/>
              <a:gd name="connsiteX8" fmla="*/ 432079 w 622998"/>
              <a:gd name="connsiteY8" fmla="*/ 1045028 h 1125415"/>
              <a:gd name="connsiteX9" fmla="*/ 612949 w 622998"/>
              <a:gd name="connsiteY9" fmla="*/ 1125415 h 1125415"/>
              <a:gd name="connsiteX10" fmla="*/ 622998 w 622998"/>
              <a:gd name="connsiteY10" fmla="*/ 1125415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2998" h="1125415">
                <a:moveTo>
                  <a:pt x="180870" y="0"/>
                </a:moveTo>
                <a:lnTo>
                  <a:pt x="115556" y="80387"/>
                </a:lnTo>
                <a:lnTo>
                  <a:pt x="125604" y="195943"/>
                </a:lnTo>
                <a:lnTo>
                  <a:pt x="0" y="371789"/>
                </a:lnTo>
                <a:lnTo>
                  <a:pt x="10048" y="648119"/>
                </a:lnTo>
                <a:lnTo>
                  <a:pt x="35169" y="688312"/>
                </a:lnTo>
                <a:lnTo>
                  <a:pt x="125604" y="768699"/>
                </a:lnTo>
                <a:lnTo>
                  <a:pt x="130628" y="859134"/>
                </a:lnTo>
                <a:lnTo>
                  <a:pt x="432079" y="1045028"/>
                </a:lnTo>
                <a:lnTo>
                  <a:pt x="612949" y="1125415"/>
                </a:lnTo>
                <a:lnTo>
                  <a:pt x="622998" y="112541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9BF2CD9C-A0CB-B34E-8A8B-2B1E643964B7}"/>
              </a:ext>
            </a:extLst>
          </p:cNvPr>
          <p:cNvSpPr/>
          <p:nvPr/>
        </p:nvSpPr>
        <p:spPr>
          <a:xfrm>
            <a:off x="10043327" y="2351314"/>
            <a:ext cx="612950" cy="1075174"/>
          </a:xfrm>
          <a:custGeom>
            <a:avLst/>
            <a:gdLst>
              <a:gd name="connsiteX0" fmla="*/ 140677 w 612950"/>
              <a:gd name="connsiteY0" fmla="*/ 0 h 1075174"/>
              <a:gd name="connsiteX1" fmla="*/ 120581 w 612950"/>
              <a:gd name="connsiteY1" fmla="*/ 55266 h 1075174"/>
              <a:gd name="connsiteX2" fmla="*/ 125605 w 612950"/>
              <a:gd name="connsiteY2" fmla="*/ 145701 h 1075174"/>
              <a:gd name="connsiteX3" fmla="*/ 0 w 612950"/>
              <a:gd name="connsiteY3" fmla="*/ 311499 h 1075174"/>
              <a:gd name="connsiteX4" fmla="*/ 0 w 612950"/>
              <a:gd name="connsiteY4" fmla="*/ 617974 h 1075174"/>
              <a:gd name="connsiteX5" fmla="*/ 35170 w 612950"/>
              <a:gd name="connsiteY5" fmla="*/ 648119 h 1075174"/>
              <a:gd name="connsiteX6" fmla="*/ 125605 w 612950"/>
              <a:gd name="connsiteY6" fmla="*/ 718457 h 1075174"/>
              <a:gd name="connsiteX7" fmla="*/ 120581 w 612950"/>
              <a:gd name="connsiteY7" fmla="*/ 813917 h 1075174"/>
              <a:gd name="connsiteX8" fmla="*/ 432080 w 612950"/>
              <a:gd name="connsiteY8" fmla="*/ 1024932 h 1075174"/>
              <a:gd name="connsiteX9" fmla="*/ 612950 w 612950"/>
              <a:gd name="connsiteY9" fmla="*/ 1075174 h 107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2950" h="1075174">
                <a:moveTo>
                  <a:pt x="140677" y="0"/>
                </a:moveTo>
                <a:lnTo>
                  <a:pt x="120581" y="55266"/>
                </a:lnTo>
                <a:lnTo>
                  <a:pt x="125605" y="145701"/>
                </a:lnTo>
                <a:lnTo>
                  <a:pt x="0" y="311499"/>
                </a:lnTo>
                <a:lnTo>
                  <a:pt x="0" y="617974"/>
                </a:lnTo>
                <a:lnTo>
                  <a:pt x="35170" y="648119"/>
                </a:lnTo>
                <a:lnTo>
                  <a:pt x="125605" y="718457"/>
                </a:lnTo>
                <a:lnTo>
                  <a:pt x="120581" y="813917"/>
                </a:lnTo>
                <a:lnTo>
                  <a:pt x="432080" y="1024932"/>
                </a:lnTo>
                <a:lnTo>
                  <a:pt x="612950" y="107517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79F3430-850A-734D-817E-04B4FEDE9990}"/>
              </a:ext>
            </a:extLst>
          </p:cNvPr>
          <p:cNvSpPr txBox="1"/>
          <p:nvPr/>
        </p:nvSpPr>
        <p:spPr>
          <a:xfrm>
            <a:off x="6941204" y="3804558"/>
            <a:ext cx="895350" cy="369332"/>
          </a:xfrm>
          <a:prstGeom prst="rect">
            <a:avLst/>
          </a:prstGeom>
          <a:noFill/>
        </p:spPr>
        <p:txBody>
          <a:bodyPr wrap="square" rtlCol="0">
            <a:spAutoFit/>
          </a:bodyPr>
          <a:lstStyle/>
          <a:p>
            <a:r>
              <a:rPr lang="en-US" dirty="0"/>
              <a:t>7.3 km</a:t>
            </a:r>
          </a:p>
        </p:txBody>
      </p:sp>
      <p:sp>
        <p:nvSpPr>
          <p:cNvPr id="39" name="TextBox 38">
            <a:extLst>
              <a:ext uri="{FF2B5EF4-FFF2-40B4-BE49-F238E27FC236}">
                <a16:creationId xmlns:a16="http://schemas.microsoft.com/office/drawing/2014/main" id="{2D0DCF4A-4B6A-7942-8F6D-03BFB2ED55B7}"/>
              </a:ext>
            </a:extLst>
          </p:cNvPr>
          <p:cNvSpPr txBox="1"/>
          <p:nvPr/>
        </p:nvSpPr>
        <p:spPr>
          <a:xfrm>
            <a:off x="8287703" y="3804558"/>
            <a:ext cx="996146" cy="369332"/>
          </a:xfrm>
          <a:prstGeom prst="rect">
            <a:avLst/>
          </a:prstGeom>
          <a:noFill/>
        </p:spPr>
        <p:txBody>
          <a:bodyPr wrap="square" rtlCol="0">
            <a:spAutoFit/>
          </a:bodyPr>
          <a:lstStyle/>
          <a:p>
            <a:r>
              <a:rPr lang="en-US" dirty="0"/>
              <a:t>11.2 km</a:t>
            </a:r>
          </a:p>
        </p:txBody>
      </p:sp>
      <p:sp>
        <p:nvSpPr>
          <p:cNvPr id="40" name="TextBox 39">
            <a:extLst>
              <a:ext uri="{FF2B5EF4-FFF2-40B4-BE49-F238E27FC236}">
                <a16:creationId xmlns:a16="http://schemas.microsoft.com/office/drawing/2014/main" id="{37B61546-A90D-BA43-8393-76A721F6B0F2}"/>
              </a:ext>
            </a:extLst>
          </p:cNvPr>
          <p:cNvSpPr txBox="1"/>
          <p:nvPr/>
        </p:nvSpPr>
        <p:spPr>
          <a:xfrm>
            <a:off x="9655717" y="3804558"/>
            <a:ext cx="996146" cy="369332"/>
          </a:xfrm>
          <a:prstGeom prst="rect">
            <a:avLst/>
          </a:prstGeom>
          <a:noFill/>
        </p:spPr>
        <p:txBody>
          <a:bodyPr wrap="square" rtlCol="0">
            <a:spAutoFit/>
          </a:bodyPr>
          <a:lstStyle/>
          <a:p>
            <a:r>
              <a:rPr lang="en-US" dirty="0"/>
              <a:t>10.3 km</a:t>
            </a:r>
          </a:p>
        </p:txBody>
      </p:sp>
      <p:sp>
        <p:nvSpPr>
          <p:cNvPr id="41" name="TextBox 40">
            <a:extLst>
              <a:ext uri="{FF2B5EF4-FFF2-40B4-BE49-F238E27FC236}">
                <a16:creationId xmlns:a16="http://schemas.microsoft.com/office/drawing/2014/main" id="{F94222EA-2B8C-EC46-A670-C8D56B4BE7BD}"/>
              </a:ext>
            </a:extLst>
          </p:cNvPr>
          <p:cNvSpPr txBox="1"/>
          <p:nvPr/>
        </p:nvSpPr>
        <p:spPr>
          <a:xfrm>
            <a:off x="10959185" y="3804558"/>
            <a:ext cx="996146" cy="369332"/>
          </a:xfrm>
          <a:prstGeom prst="rect">
            <a:avLst/>
          </a:prstGeom>
          <a:noFill/>
        </p:spPr>
        <p:txBody>
          <a:bodyPr wrap="square" rtlCol="0">
            <a:spAutoFit/>
          </a:bodyPr>
          <a:lstStyle/>
          <a:p>
            <a:r>
              <a:rPr lang="en-US" dirty="0"/>
              <a:t>10.5 km</a:t>
            </a:r>
          </a:p>
        </p:txBody>
      </p:sp>
      <p:sp>
        <p:nvSpPr>
          <p:cNvPr id="44" name="TextBox 43">
            <a:extLst>
              <a:ext uri="{FF2B5EF4-FFF2-40B4-BE49-F238E27FC236}">
                <a16:creationId xmlns:a16="http://schemas.microsoft.com/office/drawing/2014/main" id="{F00F3D91-C597-9242-8D23-CD0DA9D58AA7}"/>
              </a:ext>
            </a:extLst>
          </p:cNvPr>
          <p:cNvSpPr txBox="1"/>
          <p:nvPr/>
        </p:nvSpPr>
        <p:spPr>
          <a:xfrm>
            <a:off x="2733875" y="4299859"/>
            <a:ext cx="8500181" cy="369332"/>
          </a:xfrm>
          <a:prstGeom prst="rect">
            <a:avLst/>
          </a:prstGeom>
          <a:noFill/>
        </p:spPr>
        <p:txBody>
          <a:bodyPr wrap="square" rtlCol="0">
            <a:spAutoFit/>
          </a:bodyPr>
          <a:lstStyle/>
          <a:p>
            <a:r>
              <a:rPr lang="en-US" dirty="0"/>
              <a:t>Distance along the California Aqueduct showing subsidence greater than 10 cm </a:t>
            </a:r>
          </a:p>
        </p:txBody>
      </p:sp>
      <p:sp>
        <p:nvSpPr>
          <p:cNvPr id="45" name="Slide Number Placeholder 44">
            <a:extLst>
              <a:ext uri="{FF2B5EF4-FFF2-40B4-BE49-F238E27FC236}">
                <a16:creationId xmlns:a16="http://schemas.microsoft.com/office/drawing/2014/main" id="{A23C9D4F-80B7-C64B-8DD8-CA35A91D7992}"/>
              </a:ext>
            </a:extLst>
          </p:cNvPr>
          <p:cNvSpPr>
            <a:spLocks noGrp="1"/>
          </p:cNvSpPr>
          <p:nvPr>
            <p:ph type="sldNum" sz="quarter" idx="12"/>
          </p:nvPr>
        </p:nvSpPr>
        <p:spPr/>
        <p:txBody>
          <a:bodyPr/>
          <a:lstStyle/>
          <a:p>
            <a:fld id="{8D3FDD91-A8B2-4B47-9A48-54BEAF09D6A7}" type="slidenum">
              <a:rPr lang="en-US" smtClean="0"/>
              <a:t>9</a:t>
            </a:fld>
            <a:endParaRPr lang="en-US"/>
          </a:p>
        </p:txBody>
      </p:sp>
    </p:spTree>
    <p:extLst>
      <p:ext uri="{BB962C8B-B14F-4D97-AF65-F5344CB8AC3E}">
        <p14:creationId xmlns:p14="http://schemas.microsoft.com/office/powerpoint/2010/main" val="2184979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35703</TotalTime>
  <Words>2151</Words>
  <Application>Microsoft Macintosh PowerPoint</Application>
  <PresentationFormat>Widescreen</PresentationFormat>
  <Paragraphs>259</Paragraphs>
  <Slides>24</Slides>
  <Notes>20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Cambria Math</vt:lpstr>
      <vt:lpstr>Helvetica</vt:lpstr>
      <vt:lpstr>Office Theme</vt:lpstr>
      <vt:lpstr>Drought-induced rapid subsidence in the Central Valley and its impact on the California Aqueduct</vt:lpstr>
      <vt:lpstr>Central Valley</vt:lpstr>
      <vt:lpstr>Subsidence and the California Aqueduct</vt:lpstr>
      <vt:lpstr>UAVSAR </vt:lpstr>
      <vt:lpstr>InSAR</vt:lpstr>
      <vt:lpstr>UAVSAR Dataset</vt:lpstr>
      <vt:lpstr>PowerPoint Presentation</vt:lpstr>
      <vt:lpstr>PowerPoint Presentation</vt:lpstr>
      <vt:lpstr>PowerPoint Presentation</vt:lpstr>
      <vt:lpstr>PowerPoint Presentation</vt:lpstr>
      <vt:lpstr>Pumping well installations</vt:lpstr>
      <vt:lpstr>Pumping well installations</vt:lpstr>
      <vt:lpstr>Monitoring via some pumping wells</vt:lpstr>
      <vt:lpstr>Monitoring via some pumping wells</vt:lpstr>
      <vt:lpstr>What’s next?</vt:lpstr>
      <vt:lpstr>Surface area (hectares)</vt:lpstr>
      <vt:lpstr>Aqueduct focus</vt:lpstr>
      <vt:lpstr>Leveling Survey</vt:lpstr>
      <vt:lpstr>Sentinel</vt:lpstr>
      <vt:lpstr>Extensometer</vt:lpstr>
      <vt:lpstr>Aquifer system  materials &amp; mechanical properties</vt:lpstr>
      <vt:lpstr>Elastic storage coefficient (S_ke)</vt:lpstr>
      <vt:lpstr>Inelastic deformation</vt:lpstr>
      <vt:lpstr>Inelastic storage coefficient (S_kv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Miller</dc:creator>
  <cp:lastModifiedBy>Microsoft Office User</cp:lastModifiedBy>
  <cp:revision>365</cp:revision>
  <dcterms:created xsi:type="dcterms:W3CDTF">2018-03-28T20:15:19Z</dcterms:created>
  <dcterms:modified xsi:type="dcterms:W3CDTF">2020-05-06T16:04:21Z</dcterms:modified>
</cp:coreProperties>
</file>