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58" r:id="rId3"/>
    <p:sldId id="264" r:id="rId4"/>
  </p:sldIdLst>
  <p:sldSz cx="12188825" cy="6858000"/>
  <p:notesSz cx="6797675" cy="9926638"/>
  <p:embeddedFontLst>
    <p:embeddedFont>
      <p:font typeface="AU Passata" panose="020B0503030502030804" pitchFamily="34" charset="0"/>
      <p:regular r:id="rId7"/>
      <p:bold r:id="rId8"/>
    </p:embeddedFont>
    <p:embeddedFont>
      <p:font typeface="AU Passata Light" panose="020B0303030902030804" pitchFamily="34" charset="0"/>
      <p:regular r:id="rId9"/>
      <p:bold r:id="rId10"/>
    </p:embeddedFon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AU Peto" panose="040C0B07020602020301" pitchFamily="82" charset="0"/>
      <p:regular r:id="rId15"/>
      <p:bold r:id="rId16"/>
    </p:embeddedFont>
    <p:embeddedFont>
      <p:font typeface="Wingdings 3" panose="05040102010807070707" pitchFamily="18" charset="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57" autoAdjust="0"/>
  </p:normalViewPr>
  <p:slideViewPr>
    <p:cSldViewPr snapToObjects="1" showGuides="1">
      <p:cViewPr varScale="1">
        <p:scale>
          <a:sx n="62" d="100"/>
          <a:sy n="62" d="100"/>
        </p:scale>
        <p:origin x="82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5 May 2020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claudia@agro.au.dk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EGU 2020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Claudia Kalla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469390479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F8EE-F44E-491E-A717-8FC9238F2EFB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6BE6DF-988B-4F92-8F91-32B9332584C0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CB4043-4CAA-4428-9E50-C63A6A250B75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C81645-D45E-47D0-9CEB-7587F9BBE21E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C676C65-64BD-42A5-9846-2FCB46C91BEF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E81A561-5860-43B0-98EC-F5C19A5F53FF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7C4225F-D5F1-49A8-876B-801BAF4827EB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198-0598-4405-A0E1-1F3BDB01741C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0F1E-C30C-45AF-ACA6-5FEBCF8F8251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845B-A596-45BA-A9FF-BAC82CD229C2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25D74563-9FAB-4ABF-AA45-70B0F0A582F2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5 May 2020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claudia@agro.au.dk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EGU 2020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Claudia Kalla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94910044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1D4AC9-49FD-4DE6-8AD7-174546E893D7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83D5AF04-9A38-4739-B8C5-309B9F8380FD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5 May 2020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claudia@agro.au.dk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EGU 2020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Claudia Kalla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269966228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C61-3AEC-45A1-8103-2E8365DE26E4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2018-6280-47B1-B091-2FAE7C388FF4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D631-F56C-45EB-A92F-338751237729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D62980-BEA5-4DD5-95DA-313B113A7DFC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509322B-45EA-4196-A15E-BE8430684130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D5860D-3CC6-485B-9C71-9A0FBADC6DC8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7C840DA-CDC4-45F4-8E0B-CA93F86A1BA4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670971486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EGU 2020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Claudia Kalla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5 May 2020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claudia@agro.au.dk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683D7535-A8AB-4FA9-9D73-C6E5D8F75E01}" type="datetime1">
              <a:rPr lang="en-GB" smtClean="0"/>
              <a:t>08/05/2020</a:t>
            </a:fld>
            <a:r>
              <a:rPr lang="en-GB" smtClean="0"/>
              <a:t>05/05/2020</a:t>
            </a:r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hdr="0" ftr="0" dt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hyperlink" Target="mailto:Claudia@agro.au.dk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jpeg"/><Relationship Id="rId7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608085"/>
          </a:xfrm>
        </p:spPr>
        <p:txBody>
          <a:bodyPr/>
          <a:lstStyle/>
          <a:p>
            <a:pPr algn="ctr"/>
            <a:r>
              <a:rPr lang="en-GB" sz="3200" dirty="0"/>
              <a:t>Protein Yield and extractability of flood-tolerant perennial </a:t>
            </a:r>
            <a:r>
              <a:rPr lang="en-GB" sz="3200" dirty="0" smtClean="0"/>
              <a:t>grasses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5820" y="1911455"/>
            <a:ext cx="7776864" cy="25256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200" u="sng" dirty="0" smtClean="0"/>
              <a:t>1.2: Background</a:t>
            </a:r>
          </a:p>
          <a:p>
            <a:pPr algn="just">
              <a:spcBef>
                <a:spcPts val="1200"/>
              </a:spcBef>
              <a:buNone/>
            </a:pPr>
            <a:r>
              <a:rPr lang="en-US" dirty="0" err="1" smtClean="0"/>
              <a:t>Paludiculture</a:t>
            </a:r>
            <a:r>
              <a:rPr lang="en-US" dirty="0" smtClean="0"/>
              <a:t>, and the </a:t>
            </a:r>
            <a:r>
              <a:rPr lang="en-US" dirty="0"/>
              <a:t>production of biomass feedstock from flood-tolerant perennial grasses for green </a:t>
            </a:r>
            <a:r>
              <a:rPr lang="en-US" dirty="0" err="1"/>
              <a:t>biorefining</a:t>
            </a:r>
            <a:r>
              <a:rPr lang="en-US" dirty="0"/>
              <a:t> to protein and other value-added products </a:t>
            </a:r>
            <a:r>
              <a:rPr lang="en-US" dirty="0" smtClean="0"/>
              <a:t>may </a:t>
            </a:r>
            <a:r>
              <a:rPr lang="en-US" dirty="0"/>
              <a:t>be a viable economic and environmentally sustainable </a:t>
            </a:r>
            <a:r>
              <a:rPr lang="en-US" dirty="0" smtClean="0"/>
              <a:t>mitigation strategy </a:t>
            </a:r>
            <a:r>
              <a:rPr lang="en-US" dirty="0"/>
              <a:t>for </a:t>
            </a:r>
            <a:r>
              <a:rPr lang="en-US" dirty="0" smtClean="0"/>
              <a:t>agriculturally used peatlands. 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5820" y="4438097"/>
            <a:ext cx="7776864" cy="1511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u="sng" dirty="0"/>
              <a:t>1.3: Main Research Question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How does </a:t>
            </a:r>
            <a:r>
              <a:rPr lang="en-GB" sz="2000" dirty="0" smtClean="0"/>
              <a:t>harvest frequency of </a:t>
            </a:r>
            <a:r>
              <a:rPr lang="en-GB" sz="2000" dirty="0"/>
              <a:t>fertilised reed canary grass </a:t>
            </a:r>
            <a:r>
              <a:rPr lang="en-GB" sz="2000" dirty="0" smtClean="0"/>
              <a:t>affect </a:t>
            </a:r>
            <a:r>
              <a:rPr lang="en-GB" sz="2000" dirty="0"/>
              <a:t>annual biomass and protein yields as well as protein extractability ?</a:t>
            </a:r>
          </a:p>
          <a:p>
            <a:pPr>
              <a:lnSpc>
                <a:spcPct val="95000"/>
              </a:lnSpc>
            </a:pPr>
            <a:endParaRPr lang="en-GB" sz="16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0829" y="2583073"/>
            <a:ext cx="4050258" cy="253814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41740" y="1205695"/>
            <a:ext cx="6504345" cy="3801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600" dirty="0"/>
              <a:t>C. Kalla </a:t>
            </a:r>
            <a:r>
              <a:rPr lang="en-GB" sz="1600" dirty="0" smtClean="0"/>
              <a:t>(</a:t>
            </a:r>
            <a:r>
              <a:rPr lang="en-GB" sz="1600" dirty="0" smtClean="0">
                <a:hlinkClick r:id="rId4"/>
              </a:rPr>
              <a:t>claudia@agro.au.dk</a:t>
            </a:r>
            <a:r>
              <a:rPr lang="en-GB" sz="1600" dirty="0" smtClean="0"/>
              <a:t>)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</a:t>
            </a:r>
            <a:r>
              <a:rPr lang="en-GB" sz="1600" dirty="0"/>
              <a:t>L. </a:t>
            </a:r>
            <a:r>
              <a:rPr lang="en-GB" sz="1600" dirty="0" smtClean="0"/>
              <a:t>Stødkilde</a:t>
            </a:r>
            <a:r>
              <a:rPr lang="en-GB" sz="1600" baseline="30000" dirty="0"/>
              <a:t>2</a:t>
            </a:r>
            <a:r>
              <a:rPr lang="en-GB" sz="1600" dirty="0" smtClean="0"/>
              <a:t>, </a:t>
            </a:r>
            <a:r>
              <a:rPr lang="en-GB" sz="1600" dirty="0"/>
              <a:t>U. </a:t>
            </a:r>
            <a:r>
              <a:rPr lang="en-GB" sz="1600" dirty="0" smtClean="0"/>
              <a:t>Jørgensen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P. E. Lærke</a:t>
            </a:r>
            <a:r>
              <a:rPr lang="en-GB" sz="1600" baseline="30000" dirty="0" smtClean="0"/>
              <a:t>1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000" dirty="0" smtClean="0"/>
              <a:t>1) Aarhus University - Department of </a:t>
            </a:r>
            <a:r>
              <a:rPr lang="en-GB" sz="1000" dirty="0" err="1" smtClean="0"/>
              <a:t>Agroecology</a:t>
            </a:r>
            <a:r>
              <a:rPr lang="en-GB" sz="1000" dirty="0" smtClean="0"/>
              <a:t>, 2) Aarhus University - Department of Animal Science</a:t>
            </a:r>
            <a:endParaRPr lang="en-GB" sz="1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6305474"/>
            <a:ext cx="788638" cy="27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292" y="6297358"/>
            <a:ext cx="679259" cy="356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80" y="6292626"/>
            <a:ext cx="707480" cy="393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0756" y="6253774"/>
            <a:ext cx="1031411" cy="470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6255970"/>
            <a:ext cx="864096" cy="479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0560" y="362335"/>
            <a:ext cx="3477234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2200" u="sng" dirty="0" smtClean="0">
                <a:latin typeface="+mn-lt"/>
              </a:rPr>
              <a:t>2.2: Preliminary Main Results</a:t>
            </a:r>
            <a:endParaRPr lang="en-GB" sz="2200" u="sng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228" y="5595148"/>
            <a:ext cx="7200800" cy="570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GB" sz="1300" dirty="0" smtClean="0">
                <a:latin typeface="+mn-lt"/>
              </a:rPr>
              <a:t>Fig.1: Preliminary results shown for RCG treatments with two and four cuts per year. Annual yields are cumulative averages per cut. Harvest dates are indicated by </a:t>
            </a:r>
            <a:r>
              <a:rPr lang="en-GB" sz="1300" dirty="0" err="1" smtClean="0">
                <a:latin typeface="+mn-lt"/>
              </a:rPr>
              <a:t>calender</a:t>
            </a:r>
            <a:r>
              <a:rPr lang="en-GB" sz="1300" dirty="0" smtClean="0">
                <a:latin typeface="+mn-lt"/>
              </a:rPr>
              <a:t> weeks. Total CP and extractable protein yields are indicated by the right axis. All yields in dry matter.</a:t>
            </a:r>
            <a:endParaRPr lang="en-GB" sz="1300" dirty="0"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/>
        </p:nvSpPr>
        <p:spPr bwMode="auto">
          <a:xfrm>
            <a:off x="361184" y="362335"/>
            <a:ext cx="3312368" cy="602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lnSpc>
                <a:spcPct val="98000"/>
              </a:lnSpc>
              <a:spcAft>
                <a:spcPts val="1200"/>
              </a:spcAft>
              <a:buFont typeface="Calibri" panose="020F0502020204030204" pitchFamily="34" charset="0"/>
              <a:buChar char="​"/>
              <a:tabLst>
                <a:tab pos="457200" algn="l"/>
              </a:tabLst>
            </a:pPr>
            <a:r>
              <a:rPr lang="en-GB" sz="22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GB" sz="2200" u="sng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1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eed canary grass (RCG) biomass was established 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 an agricultural fen peatland (</a:t>
            </a:r>
            <a:r>
              <a:rPr lang="en-US" sz="19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DK) in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plots, each divided </a:t>
            </a:r>
            <a:r>
              <a:rPr lang="en-US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subplots </a:t>
            </a:r>
            <a:r>
              <a:rPr lang="en-US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 or 4 cuts yr</a:t>
            </a:r>
            <a:r>
              <a:rPr lang="en-US" sz="1900" baseline="300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en-US" sz="19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plit-fertilizer application of </a:t>
            </a:r>
            <a:r>
              <a:rPr lang="en-US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200 kg NK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1900" baseline="300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98000"/>
              </a:lnSpc>
              <a:spcAft>
                <a:spcPts val="1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9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Determination of biomass and crude protein (CP) yields in dry matter (DM).</a:t>
            </a:r>
            <a:endParaRPr lang="en-US" sz="19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8000"/>
              </a:lnSpc>
              <a:spcAft>
                <a:spcPts val="1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rotein </a:t>
            </a:r>
            <a:r>
              <a:rPr lang="en-US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extractability of the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biomass </a:t>
            </a:r>
            <a:r>
              <a:rPr lang="en-US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assessed using </a:t>
            </a:r>
            <a:r>
              <a:rPr lang="en-US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screw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press, </a:t>
            </a:r>
            <a:r>
              <a:rPr lang="en-US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followed by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precipitation of protein </a:t>
            </a:r>
            <a:r>
              <a:rPr lang="en-US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the resulting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juice (figs. 2 and 3).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188" y="689870"/>
            <a:ext cx="8010735" cy="4899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78" y="6321329"/>
            <a:ext cx="788638" cy="276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292" y="6297358"/>
            <a:ext cx="679259" cy="356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80" y="6292626"/>
            <a:ext cx="707480" cy="393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0756" y="6253774"/>
            <a:ext cx="1031411" cy="470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6255970"/>
            <a:ext cx="864096" cy="479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870276" y="530432"/>
            <a:ext cx="6840760" cy="4968552"/>
          </a:xfrm>
        </p:spPr>
        <p:txBody>
          <a:bodyPr/>
          <a:lstStyle/>
          <a:p>
            <a:r>
              <a:rPr lang="en-GB" sz="2200" u="sng" dirty="0" smtClean="0"/>
              <a:t>3.1: Preliminary Conclusions: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The four-cut management option yielded </a:t>
            </a:r>
            <a:r>
              <a:rPr lang="en-GB" dirty="0"/>
              <a:t>with </a:t>
            </a:r>
            <a:r>
              <a:rPr lang="en-GB" dirty="0" smtClean="0"/>
              <a:t>15.1 (± 1.5) t ha</a:t>
            </a:r>
            <a:r>
              <a:rPr lang="en-GB" baseline="30000" dirty="0" smtClean="0"/>
              <a:t>-1</a:t>
            </a:r>
            <a:r>
              <a:rPr lang="en-GB" dirty="0" smtClean="0"/>
              <a:t> yr</a:t>
            </a:r>
            <a:r>
              <a:rPr lang="en-GB" baseline="30000" dirty="0" smtClean="0"/>
              <a:t>-1</a:t>
            </a:r>
            <a:r>
              <a:rPr lang="en-GB" dirty="0" smtClean="0"/>
              <a:t> 18 % more biomass than the two-cut treatment </a:t>
            </a:r>
            <a:r>
              <a:rPr lang="en-GB" dirty="0"/>
              <a:t>with </a:t>
            </a:r>
            <a:r>
              <a:rPr lang="en-GB" dirty="0" smtClean="0"/>
              <a:t>12.8 </a:t>
            </a:r>
            <a:r>
              <a:rPr lang="en-GB" dirty="0"/>
              <a:t>(± </a:t>
            </a:r>
            <a:r>
              <a:rPr lang="en-GB" dirty="0" smtClean="0"/>
              <a:t>1.9) </a:t>
            </a:r>
            <a:r>
              <a:rPr lang="en-GB" dirty="0"/>
              <a:t>t ha</a:t>
            </a:r>
            <a:r>
              <a:rPr lang="en-GB" baseline="30000" dirty="0"/>
              <a:t>-1</a:t>
            </a:r>
            <a:r>
              <a:rPr lang="en-GB" dirty="0"/>
              <a:t> </a:t>
            </a:r>
            <a:r>
              <a:rPr lang="en-GB" dirty="0" smtClean="0"/>
              <a:t>yr</a:t>
            </a:r>
            <a:r>
              <a:rPr lang="en-GB" baseline="30000" dirty="0" smtClean="0"/>
              <a:t>-1</a:t>
            </a:r>
            <a:r>
              <a:rPr lang="en-GB" dirty="0" smtClean="0"/>
              <a:t>. Further, it provided total CP yield of 2.8 </a:t>
            </a:r>
            <a:r>
              <a:rPr lang="en-GB" dirty="0"/>
              <a:t>(± </a:t>
            </a:r>
            <a:r>
              <a:rPr lang="en-GB" dirty="0" smtClean="0"/>
              <a:t>0.4) </a:t>
            </a:r>
            <a:r>
              <a:rPr lang="en-GB" dirty="0"/>
              <a:t>t ha</a:t>
            </a:r>
            <a:r>
              <a:rPr lang="en-GB" baseline="30000" dirty="0"/>
              <a:t>-1</a:t>
            </a:r>
            <a:r>
              <a:rPr lang="en-GB" dirty="0"/>
              <a:t> yr</a:t>
            </a:r>
            <a:r>
              <a:rPr lang="en-GB" baseline="30000" dirty="0"/>
              <a:t>-1 </a:t>
            </a:r>
            <a:r>
              <a:rPr lang="en-GB" dirty="0" smtClean="0"/>
              <a:t>as compared to 2.0 </a:t>
            </a:r>
            <a:r>
              <a:rPr lang="en-GB" dirty="0"/>
              <a:t>(± </a:t>
            </a:r>
            <a:r>
              <a:rPr lang="en-GB" dirty="0" smtClean="0"/>
              <a:t>0.6)  </a:t>
            </a:r>
            <a:r>
              <a:rPr lang="en-GB" dirty="0"/>
              <a:t>t ha</a:t>
            </a:r>
            <a:r>
              <a:rPr lang="en-GB" baseline="30000" dirty="0"/>
              <a:t>-1</a:t>
            </a:r>
            <a:r>
              <a:rPr lang="en-GB" dirty="0"/>
              <a:t> </a:t>
            </a:r>
            <a:r>
              <a:rPr lang="en-GB" dirty="0" smtClean="0"/>
              <a:t>yr</a:t>
            </a:r>
            <a:r>
              <a:rPr lang="en-GB" baseline="30000" dirty="0" smtClean="0"/>
              <a:t>-1</a:t>
            </a:r>
            <a:r>
              <a:rPr lang="en-GB" dirty="0" smtClean="0"/>
              <a:t>for the two-cut management.</a:t>
            </a:r>
            <a:endParaRPr lang="en-GB" baseline="30000" dirty="0" smtClean="0"/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Precipitated protein paste yield by lab-scale </a:t>
            </a:r>
            <a:r>
              <a:rPr lang="en-GB" dirty="0" err="1" smtClean="0"/>
              <a:t>biorefinery</a:t>
            </a:r>
            <a:r>
              <a:rPr lang="en-GB" dirty="0" smtClean="0"/>
              <a:t> ranged between 2.0 </a:t>
            </a:r>
            <a:r>
              <a:rPr lang="en-GB" dirty="0"/>
              <a:t>(± </a:t>
            </a:r>
            <a:r>
              <a:rPr lang="en-GB" dirty="0" smtClean="0"/>
              <a:t>0.3) </a:t>
            </a:r>
            <a:r>
              <a:rPr lang="en-GB" dirty="0"/>
              <a:t>t ha</a:t>
            </a:r>
            <a:r>
              <a:rPr lang="en-GB" baseline="30000" dirty="0"/>
              <a:t>-1</a:t>
            </a:r>
            <a:r>
              <a:rPr lang="en-GB" dirty="0"/>
              <a:t> yr</a:t>
            </a:r>
            <a:r>
              <a:rPr lang="en-GB" baseline="30000" dirty="0"/>
              <a:t>-1 </a:t>
            </a:r>
            <a:r>
              <a:rPr lang="en-GB" dirty="0" smtClean="0"/>
              <a:t>with </a:t>
            </a:r>
            <a:r>
              <a:rPr lang="en-GB" dirty="0"/>
              <a:t>a CP content of 0.72 (± 0.4) t ha</a:t>
            </a:r>
            <a:r>
              <a:rPr lang="en-GB" baseline="30000" dirty="0"/>
              <a:t>-1</a:t>
            </a:r>
            <a:r>
              <a:rPr lang="en-GB" dirty="0"/>
              <a:t> </a:t>
            </a:r>
            <a:r>
              <a:rPr lang="en-GB" dirty="0" smtClean="0"/>
              <a:t>yr</a:t>
            </a:r>
            <a:r>
              <a:rPr lang="en-GB" baseline="30000" dirty="0" smtClean="0"/>
              <a:t>-1</a:t>
            </a:r>
            <a:r>
              <a:rPr lang="en-GB" dirty="0"/>
              <a:t> </a:t>
            </a:r>
            <a:r>
              <a:rPr lang="en-GB" dirty="0" smtClean="0"/>
              <a:t>(two </a:t>
            </a:r>
            <a:r>
              <a:rPr lang="en-GB" dirty="0"/>
              <a:t>cuts</a:t>
            </a:r>
            <a:r>
              <a:rPr lang="en-GB" dirty="0" smtClean="0"/>
              <a:t>), respectively 2.4 </a:t>
            </a:r>
            <a:r>
              <a:rPr lang="en-GB" dirty="0"/>
              <a:t>(± </a:t>
            </a:r>
            <a:r>
              <a:rPr lang="en-GB" dirty="0" smtClean="0"/>
              <a:t>0.1) </a:t>
            </a:r>
            <a:r>
              <a:rPr lang="en-GB" dirty="0"/>
              <a:t>t ha</a:t>
            </a:r>
            <a:r>
              <a:rPr lang="en-GB" baseline="30000" dirty="0"/>
              <a:t>-1</a:t>
            </a:r>
            <a:r>
              <a:rPr lang="en-GB" dirty="0"/>
              <a:t> yr</a:t>
            </a:r>
            <a:r>
              <a:rPr lang="en-GB" baseline="30000" dirty="0"/>
              <a:t>-1</a:t>
            </a:r>
            <a:r>
              <a:rPr lang="en-US" dirty="0" smtClean="0"/>
              <a:t> </a:t>
            </a:r>
            <a:r>
              <a:rPr lang="en-GB" dirty="0" smtClean="0"/>
              <a:t>with </a:t>
            </a:r>
            <a:r>
              <a:rPr lang="en-GB" dirty="0"/>
              <a:t>a CP content of </a:t>
            </a:r>
            <a:r>
              <a:rPr lang="en-GB" dirty="0" smtClean="0"/>
              <a:t> 0.85 </a:t>
            </a:r>
            <a:r>
              <a:rPr lang="en-GB" dirty="0"/>
              <a:t>(± </a:t>
            </a:r>
            <a:r>
              <a:rPr lang="en-GB" dirty="0" smtClean="0"/>
              <a:t>0.8) </a:t>
            </a:r>
            <a:r>
              <a:rPr lang="en-GB" dirty="0"/>
              <a:t>t ha</a:t>
            </a:r>
            <a:r>
              <a:rPr lang="en-GB" baseline="30000" dirty="0"/>
              <a:t>-1</a:t>
            </a:r>
            <a:r>
              <a:rPr lang="en-GB" dirty="0"/>
              <a:t> </a:t>
            </a:r>
            <a:r>
              <a:rPr lang="en-GB" dirty="0" smtClean="0"/>
              <a:t>yr</a:t>
            </a:r>
            <a:r>
              <a:rPr lang="en-GB" baseline="30000" dirty="0" smtClean="0"/>
              <a:t>-1</a:t>
            </a:r>
            <a:r>
              <a:rPr lang="en-GB" dirty="0"/>
              <a:t> </a:t>
            </a:r>
            <a:r>
              <a:rPr lang="en-GB" dirty="0" smtClean="0"/>
              <a:t>(four </a:t>
            </a:r>
            <a:r>
              <a:rPr lang="en-GB" dirty="0"/>
              <a:t>cuts</a:t>
            </a:r>
            <a:r>
              <a:rPr lang="en-GB" dirty="0" smtClean="0"/>
              <a:t>).</a:t>
            </a:r>
          </a:p>
          <a:p>
            <a:endParaRPr lang="en-GB" sz="2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11712032" y="6581775"/>
            <a:ext cx="252412" cy="1539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9051"/>
          <a:stretch/>
        </p:blipFill>
        <p:spPr>
          <a:xfrm rot="16200000" flipH="1" flipV="1">
            <a:off x="-183852" y="1046247"/>
            <a:ext cx="3177542" cy="218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738" r="50591"/>
          <a:stretch/>
        </p:blipFill>
        <p:spPr>
          <a:xfrm flipH="1">
            <a:off x="2279832" y="1834059"/>
            <a:ext cx="2230403" cy="322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2896" y="3861048"/>
            <a:ext cx="1848923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GB" sz="1400" dirty="0" smtClean="0">
                <a:latin typeface="+mn-lt"/>
              </a:rPr>
              <a:t>Fig. 2: Lab-scale screw press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for separation of grass into juice and pulp.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9833" y="5185482"/>
            <a:ext cx="2230403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GB" sz="1400" dirty="0" smtClean="0">
                <a:latin typeface="+mn-lt"/>
              </a:rPr>
              <a:t>Fig. 3: Precipitated true </a:t>
            </a:r>
            <a:r>
              <a:rPr lang="en-GB" sz="1400" dirty="0">
                <a:latin typeface="+mn-lt"/>
              </a:rPr>
              <a:t>p</a:t>
            </a:r>
            <a:r>
              <a:rPr lang="en-GB" sz="1400" dirty="0" smtClean="0">
                <a:latin typeface="+mn-lt"/>
              </a:rPr>
              <a:t>rotein (bottom) and brown juice (top) following centrifugation</a:t>
            </a:r>
            <a:r>
              <a:rPr lang="en-GB" sz="1400" dirty="0">
                <a:latin typeface="+mn-lt"/>
              </a:rPr>
              <a:t>.</a:t>
            </a:r>
            <a:endParaRPr lang="en-GB" sz="140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275" y="4494136"/>
            <a:ext cx="5328592" cy="1311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u="sng" dirty="0"/>
              <a:t>3.2: </a:t>
            </a:r>
            <a:r>
              <a:rPr lang="en-GB" sz="2200" u="sng" dirty="0" smtClean="0"/>
              <a:t>Feedback / Discussion: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Any input and questions welcome!</a:t>
            </a:r>
            <a:endParaRPr lang="en-GB" sz="2000" dirty="0"/>
          </a:p>
          <a:p>
            <a:pPr>
              <a:lnSpc>
                <a:spcPct val="95000"/>
              </a:lnSpc>
            </a:pPr>
            <a:endParaRPr lang="en-GB" sz="16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86" y="6321329"/>
            <a:ext cx="788638" cy="27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92" y="6297358"/>
            <a:ext cx="679259" cy="356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80" y="6292626"/>
            <a:ext cx="707480" cy="3930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756" y="6253774"/>
            <a:ext cx="1031411" cy="470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6255970"/>
            <a:ext cx="864096" cy="4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Custom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AU Passata</vt:lpstr>
      <vt:lpstr>AU Passata Light</vt:lpstr>
      <vt:lpstr>Arial</vt:lpstr>
      <vt:lpstr>Times New Roman</vt:lpstr>
      <vt:lpstr>Georgia</vt:lpstr>
      <vt:lpstr>AU Peto</vt:lpstr>
      <vt:lpstr>Wingdings 3</vt:lpstr>
      <vt:lpstr>Calibri</vt:lpstr>
      <vt:lpstr>AU 16:9</vt:lpstr>
      <vt:lpstr>Protein Yield and extractability of flood-tolerant perennial grasses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2020-05-08T13:14:41Z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637226963362602035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1111</vt:lpwstr>
  </property>
  <property fmtid="{D5CDD505-2E9C-101B-9397-08002B2CF9AE}" pid="62" name="colorthemechange">
    <vt:lpwstr>True</vt:lpwstr>
  </property>
</Properties>
</file>