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6" r:id="rId5"/>
    <p:sldId id="258" r:id="rId6"/>
    <p:sldId id="261" r:id="rId7"/>
    <p:sldId id="262" r:id="rId8"/>
    <p:sldId id="263" r:id="rId9"/>
    <p:sldId id="272" r:id="rId10"/>
    <p:sldId id="259" r:id="rId11"/>
    <p:sldId id="265" r:id="rId12"/>
    <p:sldId id="266" r:id="rId13"/>
    <p:sldId id="269" r:id="rId14"/>
    <p:sldId id="271" r:id="rId15"/>
    <p:sldId id="273" r:id="rId16"/>
    <p:sldId id="275" r:id="rId17"/>
    <p:sldId id="274" r:id="rId18"/>
    <p:sldId id="26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019D9F-B205-4B04-89E9-004FEED6CD2D}" v="187" dt="2020-05-05T05:40:04.368"/>
    <p1510:client id="{504542B3-C7A0-4572-9C04-86D2B465EB21}" v="674" dt="2020-05-04T22:28:29.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546" autoAdjust="0"/>
  </p:normalViewPr>
  <p:slideViewPr>
    <p:cSldViewPr snapToGrid="0">
      <p:cViewPr varScale="1">
        <p:scale>
          <a:sx n="65" d="100"/>
          <a:sy n="65" d="100"/>
        </p:scale>
        <p:origin x="686" y="29"/>
      </p:cViewPr>
      <p:guideLst/>
    </p:cSldViewPr>
  </p:slideViewPr>
  <p:notesTextViewPr>
    <p:cViewPr>
      <p:scale>
        <a:sx n="1" d="1"/>
        <a:sy n="1" d="1"/>
      </p:scale>
      <p:origin x="0" y="0"/>
    </p:cViewPr>
  </p:notesTextViewPr>
  <p:sorterViewPr>
    <p:cViewPr>
      <p:scale>
        <a:sx n="80" d="100"/>
        <a:sy n="80" d="100"/>
      </p:scale>
      <p:origin x="0" y="-315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guel Garces Crespo" userId="173bdef7-b2d8-47d3-8457-f0e577fc95b0" providerId="ADAL" clId="{24019D9F-B205-4B04-89E9-004FEED6CD2D}"/>
    <pc:docChg chg="custSel modSld sldOrd">
      <pc:chgData name="Miguel Garces Crespo" userId="173bdef7-b2d8-47d3-8457-f0e577fc95b0" providerId="ADAL" clId="{24019D9F-B205-4B04-89E9-004FEED6CD2D}" dt="2020-05-05T05:40:04.368" v="1107" actId="20577"/>
      <pc:docMkLst>
        <pc:docMk/>
      </pc:docMkLst>
      <pc:sldChg chg="addSp delSp modSp">
        <pc:chgData name="Miguel Garces Crespo" userId="173bdef7-b2d8-47d3-8457-f0e577fc95b0" providerId="ADAL" clId="{24019D9F-B205-4B04-89E9-004FEED6CD2D}" dt="2020-05-04T20:58:37.779" v="37" actId="167"/>
        <pc:sldMkLst>
          <pc:docMk/>
          <pc:sldMk cId="2287507102" sldId="256"/>
        </pc:sldMkLst>
        <pc:picChg chg="del">
          <ac:chgData name="Miguel Garces Crespo" userId="173bdef7-b2d8-47d3-8457-f0e577fc95b0" providerId="ADAL" clId="{24019D9F-B205-4B04-89E9-004FEED6CD2D}" dt="2020-05-04T20:57:42.626" v="7" actId="478"/>
          <ac:picMkLst>
            <pc:docMk/>
            <pc:sldMk cId="2287507102" sldId="256"/>
            <ac:picMk id="7" creationId="{BB69A106-4D8D-4395-BA57-B88012086FF9}"/>
          </ac:picMkLst>
        </pc:picChg>
        <pc:picChg chg="add mod ord modCrop">
          <ac:chgData name="Miguel Garces Crespo" userId="173bdef7-b2d8-47d3-8457-f0e577fc95b0" providerId="ADAL" clId="{24019D9F-B205-4B04-89E9-004FEED6CD2D}" dt="2020-05-04T20:58:37.779" v="37" actId="167"/>
          <ac:picMkLst>
            <pc:docMk/>
            <pc:sldMk cId="2287507102" sldId="256"/>
            <ac:picMk id="9" creationId="{7BF4043C-352C-45F8-869D-07193E973C45}"/>
          </ac:picMkLst>
        </pc:picChg>
      </pc:sldChg>
      <pc:sldChg chg="modSp">
        <pc:chgData name="Miguel Garces Crespo" userId="173bdef7-b2d8-47d3-8457-f0e577fc95b0" providerId="ADAL" clId="{24019D9F-B205-4B04-89E9-004FEED6CD2D}" dt="2020-05-04T21:39:00.084" v="708" actId="790"/>
        <pc:sldMkLst>
          <pc:docMk/>
          <pc:sldMk cId="1599870911" sldId="261"/>
        </pc:sldMkLst>
        <pc:spChg chg="mod">
          <ac:chgData name="Miguel Garces Crespo" userId="173bdef7-b2d8-47d3-8457-f0e577fc95b0" providerId="ADAL" clId="{24019D9F-B205-4B04-89E9-004FEED6CD2D}" dt="2020-05-04T21:39:00.084" v="708" actId="790"/>
          <ac:spMkLst>
            <pc:docMk/>
            <pc:sldMk cId="1599870911" sldId="261"/>
            <ac:spMk id="3" creationId="{7650A680-FDC2-4F81-907C-C3E8B8D55509}"/>
          </ac:spMkLst>
        </pc:spChg>
        <pc:spChg chg="mod">
          <ac:chgData name="Miguel Garces Crespo" userId="173bdef7-b2d8-47d3-8457-f0e577fc95b0" providerId="ADAL" clId="{24019D9F-B205-4B04-89E9-004FEED6CD2D}" dt="2020-05-04T21:39:00.084" v="708" actId="790"/>
          <ac:spMkLst>
            <pc:docMk/>
            <pc:sldMk cId="1599870911" sldId="261"/>
            <ac:spMk id="9" creationId="{A8964A06-6F92-4CB3-AE1B-764BCEA97290}"/>
          </ac:spMkLst>
        </pc:spChg>
        <pc:spChg chg="mod">
          <ac:chgData name="Miguel Garces Crespo" userId="173bdef7-b2d8-47d3-8457-f0e577fc95b0" providerId="ADAL" clId="{24019D9F-B205-4B04-89E9-004FEED6CD2D}" dt="2020-05-04T21:39:00.084" v="708" actId="790"/>
          <ac:spMkLst>
            <pc:docMk/>
            <pc:sldMk cId="1599870911" sldId="261"/>
            <ac:spMk id="10" creationId="{4BCC506F-6F8B-45A4-9A58-5FD1A146D7BF}"/>
          </ac:spMkLst>
        </pc:spChg>
      </pc:sldChg>
      <pc:sldChg chg="addSp delSp modSp ord">
        <pc:chgData name="Miguel Garces Crespo" userId="173bdef7-b2d8-47d3-8457-f0e577fc95b0" providerId="ADAL" clId="{24019D9F-B205-4B04-89E9-004FEED6CD2D}" dt="2020-05-05T05:35:45.126" v="940" actId="167"/>
        <pc:sldMkLst>
          <pc:docMk/>
          <pc:sldMk cId="209903129" sldId="269"/>
        </pc:sldMkLst>
        <pc:spChg chg="mod ord">
          <ac:chgData name="Miguel Garces Crespo" userId="173bdef7-b2d8-47d3-8457-f0e577fc95b0" providerId="ADAL" clId="{24019D9F-B205-4B04-89E9-004FEED6CD2D}" dt="2020-05-05T05:35:45.126" v="940" actId="167"/>
          <ac:spMkLst>
            <pc:docMk/>
            <pc:sldMk cId="209903129" sldId="269"/>
            <ac:spMk id="2" creationId="{3347A6F3-DF1F-4162-A4B5-E89420F39C2F}"/>
          </ac:spMkLst>
        </pc:spChg>
        <pc:spChg chg="mod">
          <ac:chgData name="Miguel Garces Crespo" userId="173bdef7-b2d8-47d3-8457-f0e577fc95b0" providerId="ADAL" clId="{24019D9F-B205-4B04-89E9-004FEED6CD2D}" dt="2020-05-04T21:08:54.644" v="194" actId="688"/>
          <ac:spMkLst>
            <pc:docMk/>
            <pc:sldMk cId="209903129" sldId="269"/>
            <ac:spMk id="16" creationId="{B6743155-28FC-4836-86E0-3F72DB6F3590}"/>
          </ac:spMkLst>
        </pc:spChg>
        <pc:spChg chg="mod">
          <ac:chgData name="Miguel Garces Crespo" userId="173bdef7-b2d8-47d3-8457-f0e577fc95b0" providerId="ADAL" clId="{24019D9F-B205-4B04-89E9-004FEED6CD2D}" dt="2020-05-04T21:35:00.734" v="702" actId="1076"/>
          <ac:spMkLst>
            <pc:docMk/>
            <pc:sldMk cId="209903129" sldId="269"/>
            <ac:spMk id="17" creationId="{C2F9ED89-64AA-4C7F-BBC0-D0C87C78A134}"/>
          </ac:spMkLst>
        </pc:spChg>
        <pc:spChg chg="mod">
          <ac:chgData name="Miguel Garces Crespo" userId="173bdef7-b2d8-47d3-8457-f0e577fc95b0" providerId="ADAL" clId="{24019D9F-B205-4B04-89E9-004FEED6CD2D}" dt="2020-05-04T21:35:27.420" v="704" actId="14100"/>
          <ac:spMkLst>
            <pc:docMk/>
            <pc:sldMk cId="209903129" sldId="269"/>
            <ac:spMk id="18" creationId="{167751A2-0308-4E6A-808F-166BD85995A9}"/>
          </ac:spMkLst>
        </pc:spChg>
        <pc:spChg chg="mod">
          <ac:chgData name="Miguel Garces Crespo" userId="173bdef7-b2d8-47d3-8457-f0e577fc95b0" providerId="ADAL" clId="{24019D9F-B205-4B04-89E9-004FEED6CD2D}" dt="2020-05-04T21:34:52.397" v="701" actId="6549"/>
          <ac:spMkLst>
            <pc:docMk/>
            <pc:sldMk cId="209903129" sldId="269"/>
            <ac:spMk id="20" creationId="{72075D61-1C34-45FE-994C-120E2794D4B6}"/>
          </ac:spMkLst>
        </pc:spChg>
        <pc:picChg chg="add mod ord">
          <ac:chgData name="Miguel Garces Crespo" userId="173bdef7-b2d8-47d3-8457-f0e577fc95b0" providerId="ADAL" clId="{24019D9F-B205-4B04-89E9-004FEED6CD2D}" dt="2020-05-04T21:04:25.910" v="174" actId="167"/>
          <ac:picMkLst>
            <pc:docMk/>
            <pc:sldMk cId="209903129" sldId="269"/>
            <ac:picMk id="5" creationId="{729B8CB6-99D9-4451-98D2-EC1A3C58E1F4}"/>
          </ac:picMkLst>
        </pc:picChg>
        <pc:picChg chg="del">
          <ac:chgData name="Miguel Garces Crespo" userId="173bdef7-b2d8-47d3-8457-f0e577fc95b0" providerId="ADAL" clId="{24019D9F-B205-4B04-89E9-004FEED6CD2D}" dt="2020-05-04T21:04:30.091" v="175" actId="478"/>
          <ac:picMkLst>
            <pc:docMk/>
            <pc:sldMk cId="209903129" sldId="269"/>
            <ac:picMk id="6" creationId="{E650C0BF-0248-401A-9980-1B3F6C8C2323}"/>
          </ac:picMkLst>
        </pc:picChg>
        <pc:cxnChg chg="add mod">
          <ac:chgData name="Miguel Garces Crespo" userId="173bdef7-b2d8-47d3-8457-f0e577fc95b0" providerId="ADAL" clId="{24019D9F-B205-4B04-89E9-004FEED6CD2D}" dt="2020-05-04T21:05:46.717" v="193" actId="1038"/>
          <ac:cxnSpMkLst>
            <pc:docMk/>
            <pc:sldMk cId="209903129" sldId="269"/>
            <ac:cxnSpMk id="10" creationId="{98E476A5-F0D6-4047-96A5-D30A20273EF9}"/>
          </ac:cxnSpMkLst>
        </pc:cxnChg>
        <pc:cxnChg chg="del mod">
          <ac:chgData name="Miguel Garces Crespo" userId="173bdef7-b2d8-47d3-8457-f0e577fc95b0" providerId="ADAL" clId="{24019D9F-B205-4B04-89E9-004FEED6CD2D}" dt="2020-05-04T21:05:04.096" v="177" actId="478"/>
          <ac:cxnSpMkLst>
            <pc:docMk/>
            <pc:sldMk cId="209903129" sldId="269"/>
            <ac:cxnSpMk id="25" creationId="{824A8656-099B-4201-9FF2-C795E2988D48}"/>
          </ac:cxnSpMkLst>
        </pc:cxnChg>
        <pc:cxnChg chg="mod">
          <ac:chgData name="Miguel Garces Crespo" userId="173bdef7-b2d8-47d3-8457-f0e577fc95b0" providerId="ADAL" clId="{24019D9F-B205-4B04-89E9-004FEED6CD2D}" dt="2020-05-04T21:09:21.801" v="195" actId="1582"/>
          <ac:cxnSpMkLst>
            <pc:docMk/>
            <pc:sldMk cId="209903129" sldId="269"/>
            <ac:cxnSpMk id="26" creationId="{4A575D5E-0CA2-4EF2-ADF9-D938EEC7A3D0}"/>
          </ac:cxnSpMkLst>
        </pc:cxnChg>
      </pc:sldChg>
      <pc:sldChg chg="addSp delSp modSp modAnim">
        <pc:chgData name="Miguel Garces Crespo" userId="173bdef7-b2d8-47d3-8457-f0e577fc95b0" providerId="ADAL" clId="{24019D9F-B205-4B04-89E9-004FEED6CD2D}" dt="2020-05-05T05:40:04.368" v="1107" actId="20577"/>
        <pc:sldMkLst>
          <pc:docMk/>
          <pc:sldMk cId="2680298657" sldId="271"/>
        </pc:sldMkLst>
        <pc:spChg chg="mod">
          <ac:chgData name="Miguel Garces Crespo" userId="173bdef7-b2d8-47d3-8457-f0e577fc95b0" providerId="ADAL" clId="{24019D9F-B205-4B04-89E9-004FEED6CD2D}" dt="2020-05-04T21:57:41.427" v="739" actId="20577"/>
          <ac:spMkLst>
            <pc:docMk/>
            <pc:sldMk cId="2680298657" sldId="271"/>
            <ac:spMk id="12" creationId="{F7DC1B41-E6AC-481D-B373-C73ED920690D}"/>
          </ac:spMkLst>
        </pc:spChg>
        <pc:spChg chg="mod">
          <ac:chgData name="Miguel Garces Crespo" userId="173bdef7-b2d8-47d3-8457-f0e577fc95b0" providerId="ADAL" clId="{24019D9F-B205-4B04-89E9-004FEED6CD2D}" dt="2020-05-04T21:37:00.300" v="706" actId="20577"/>
          <ac:spMkLst>
            <pc:docMk/>
            <pc:sldMk cId="2680298657" sldId="271"/>
            <ac:spMk id="13" creationId="{84562814-5980-4AD6-B487-985F46B7DA98}"/>
          </ac:spMkLst>
        </pc:spChg>
        <pc:spChg chg="mod">
          <ac:chgData name="Miguel Garces Crespo" userId="173bdef7-b2d8-47d3-8457-f0e577fc95b0" providerId="ADAL" clId="{24019D9F-B205-4B04-89E9-004FEED6CD2D}" dt="2020-05-04T21:55:52.503" v="727" actId="20577"/>
          <ac:spMkLst>
            <pc:docMk/>
            <pc:sldMk cId="2680298657" sldId="271"/>
            <ac:spMk id="14" creationId="{D7ECCA86-C968-4566-8EAF-C3538FC6C086}"/>
          </ac:spMkLst>
        </pc:spChg>
        <pc:spChg chg="add mod">
          <ac:chgData name="Miguel Garces Crespo" userId="173bdef7-b2d8-47d3-8457-f0e577fc95b0" providerId="ADAL" clId="{24019D9F-B205-4B04-89E9-004FEED6CD2D}" dt="2020-05-05T05:40:04.368" v="1107" actId="20577"/>
          <ac:spMkLst>
            <pc:docMk/>
            <pc:sldMk cId="2680298657" sldId="271"/>
            <ac:spMk id="17" creationId="{EA57BFBB-AEF2-428B-9697-87C8C4D3FF01}"/>
          </ac:spMkLst>
        </pc:spChg>
        <pc:picChg chg="ord">
          <ac:chgData name="Miguel Garces Crespo" userId="173bdef7-b2d8-47d3-8457-f0e577fc95b0" providerId="ADAL" clId="{24019D9F-B205-4B04-89E9-004FEED6CD2D}" dt="2020-05-04T21:14:31.920" v="210" actId="167"/>
          <ac:picMkLst>
            <pc:docMk/>
            <pc:sldMk cId="2680298657" sldId="271"/>
            <ac:picMk id="4" creationId="{74168287-8486-4C36-A720-25ABB9F2AFC4}"/>
          </ac:picMkLst>
        </pc:picChg>
        <pc:picChg chg="del">
          <ac:chgData name="Miguel Garces Crespo" userId="173bdef7-b2d8-47d3-8457-f0e577fc95b0" providerId="ADAL" clId="{24019D9F-B205-4B04-89E9-004FEED6CD2D}" dt="2020-05-04T21:14:25.581" v="209" actId="478"/>
          <ac:picMkLst>
            <pc:docMk/>
            <pc:sldMk cId="2680298657" sldId="271"/>
            <ac:picMk id="8" creationId="{B341B94D-DD1E-47E5-A8FB-ECCD737B2BDA}"/>
          </ac:picMkLst>
        </pc:picChg>
        <pc:picChg chg="add mod ord">
          <ac:chgData name="Miguel Garces Crespo" userId="173bdef7-b2d8-47d3-8457-f0e577fc95b0" providerId="ADAL" clId="{24019D9F-B205-4B04-89E9-004FEED6CD2D}" dt="2020-05-04T21:14:20.965" v="208" actId="167"/>
          <ac:picMkLst>
            <pc:docMk/>
            <pc:sldMk cId="2680298657" sldId="271"/>
            <ac:picMk id="16" creationId="{7AA20F7F-B302-4B0F-9D84-BAD7FAA8170E}"/>
          </ac:picMkLst>
        </pc:picChg>
      </pc:sldChg>
      <pc:sldChg chg="modSp">
        <pc:chgData name="Miguel Garces Crespo" userId="173bdef7-b2d8-47d3-8457-f0e577fc95b0" providerId="ADAL" clId="{24019D9F-B205-4B04-89E9-004FEED6CD2D}" dt="2020-05-04T22:28:29.737" v="920" actId="20577"/>
        <pc:sldMkLst>
          <pc:docMk/>
          <pc:sldMk cId="656624031" sldId="272"/>
        </pc:sldMkLst>
        <pc:spChg chg="mod">
          <ac:chgData name="Miguel Garces Crespo" userId="173bdef7-b2d8-47d3-8457-f0e577fc95b0" providerId="ADAL" clId="{24019D9F-B205-4B04-89E9-004FEED6CD2D}" dt="2020-05-04T21:37:53.096" v="707" actId="790"/>
          <ac:spMkLst>
            <pc:docMk/>
            <pc:sldMk cId="656624031" sldId="272"/>
            <ac:spMk id="8" creationId="{6A0B153A-E024-456B-BA23-4ECDD5B8DF0E}"/>
          </ac:spMkLst>
        </pc:spChg>
        <pc:spChg chg="mod">
          <ac:chgData name="Miguel Garces Crespo" userId="173bdef7-b2d8-47d3-8457-f0e577fc95b0" providerId="ADAL" clId="{24019D9F-B205-4B04-89E9-004FEED6CD2D}" dt="2020-05-04T22:28:29.737" v="920" actId="20577"/>
          <ac:spMkLst>
            <pc:docMk/>
            <pc:sldMk cId="656624031" sldId="272"/>
            <ac:spMk id="9" creationId="{1A1ABBB7-359B-4C4F-A854-656D471924C9}"/>
          </ac:spMkLst>
        </pc:spChg>
        <pc:spChg chg="mod">
          <ac:chgData name="Miguel Garces Crespo" userId="173bdef7-b2d8-47d3-8457-f0e577fc95b0" providerId="ADAL" clId="{24019D9F-B205-4B04-89E9-004FEED6CD2D}" dt="2020-05-04T21:37:53.096" v="707" actId="790"/>
          <ac:spMkLst>
            <pc:docMk/>
            <pc:sldMk cId="656624031" sldId="272"/>
            <ac:spMk id="11" creationId="{B4FB779F-BBE6-4DEE-8829-D514964F50EE}"/>
          </ac:spMkLst>
        </pc:spChg>
      </pc:sldChg>
      <pc:sldChg chg="addSp delSp modSp">
        <pc:chgData name="Miguel Garces Crespo" userId="173bdef7-b2d8-47d3-8457-f0e577fc95b0" providerId="ADAL" clId="{24019D9F-B205-4B04-89E9-004FEED6CD2D}" dt="2020-05-04T21:36:02.580" v="705" actId="790"/>
        <pc:sldMkLst>
          <pc:docMk/>
          <pc:sldMk cId="2785661470" sldId="273"/>
        </pc:sldMkLst>
        <pc:spChg chg="mod">
          <ac:chgData name="Miguel Garces Crespo" userId="173bdef7-b2d8-47d3-8457-f0e577fc95b0" providerId="ADAL" clId="{24019D9F-B205-4B04-89E9-004FEED6CD2D}" dt="2020-05-04T21:36:02.580" v="705" actId="790"/>
          <ac:spMkLst>
            <pc:docMk/>
            <pc:sldMk cId="2785661470" sldId="273"/>
            <ac:spMk id="3" creationId="{BCFB2487-EC72-47D5-BAD3-ACC0331A8E6F}"/>
          </ac:spMkLst>
        </pc:spChg>
        <pc:picChg chg="del">
          <ac:chgData name="Miguel Garces Crespo" userId="173bdef7-b2d8-47d3-8457-f0e577fc95b0" providerId="ADAL" clId="{24019D9F-B205-4B04-89E9-004FEED6CD2D}" dt="2020-05-04T21:03:01.418" v="167" actId="478"/>
          <ac:picMkLst>
            <pc:docMk/>
            <pc:sldMk cId="2785661470" sldId="273"/>
            <ac:picMk id="6" creationId="{BDFDE13B-FDF3-4688-853B-FD570840F103}"/>
          </ac:picMkLst>
        </pc:picChg>
        <pc:picChg chg="add ord">
          <ac:chgData name="Miguel Garces Crespo" userId="173bdef7-b2d8-47d3-8457-f0e577fc95b0" providerId="ADAL" clId="{24019D9F-B205-4B04-89E9-004FEED6CD2D}" dt="2020-05-04T21:02:57.019" v="166" actId="167"/>
          <ac:picMkLst>
            <pc:docMk/>
            <pc:sldMk cId="2785661470" sldId="273"/>
            <ac:picMk id="7" creationId="{AD7565A6-38A3-4F84-AB2E-8379765C046C}"/>
          </ac:picMkLst>
        </pc:picChg>
      </pc:sldChg>
      <pc:sldChg chg="addSp delSp modSp">
        <pc:chgData name="Miguel Garces Crespo" userId="173bdef7-b2d8-47d3-8457-f0e577fc95b0" providerId="ADAL" clId="{24019D9F-B205-4B04-89E9-004FEED6CD2D}" dt="2020-05-04T21:39:46.323" v="710" actId="790"/>
        <pc:sldMkLst>
          <pc:docMk/>
          <pc:sldMk cId="3532999906" sldId="274"/>
        </pc:sldMkLst>
        <pc:spChg chg="mod">
          <ac:chgData name="Miguel Garces Crespo" userId="173bdef7-b2d8-47d3-8457-f0e577fc95b0" providerId="ADAL" clId="{24019D9F-B205-4B04-89E9-004FEED6CD2D}" dt="2020-05-04T21:39:46.323" v="710" actId="790"/>
          <ac:spMkLst>
            <pc:docMk/>
            <pc:sldMk cId="3532999906" sldId="274"/>
            <ac:spMk id="3" creationId="{BCFB2487-EC72-47D5-BAD3-ACC0331A8E6F}"/>
          </ac:spMkLst>
        </pc:spChg>
        <pc:spChg chg="mod">
          <ac:chgData name="Miguel Garces Crespo" userId="173bdef7-b2d8-47d3-8457-f0e577fc95b0" providerId="ADAL" clId="{24019D9F-B205-4B04-89E9-004FEED6CD2D}" dt="2020-05-04T21:01:20.307" v="103" actId="1076"/>
          <ac:spMkLst>
            <pc:docMk/>
            <pc:sldMk cId="3532999906" sldId="274"/>
            <ac:spMk id="8" creationId="{92B798BA-D145-4FD3-A366-F25C17EF75CB}"/>
          </ac:spMkLst>
        </pc:spChg>
        <pc:picChg chg="add del mod">
          <ac:chgData name="Miguel Garces Crespo" userId="173bdef7-b2d8-47d3-8457-f0e577fc95b0" providerId="ADAL" clId="{24019D9F-B205-4B04-89E9-004FEED6CD2D}" dt="2020-05-04T20:59:07.755" v="41"/>
          <ac:picMkLst>
            <pc:docMk/>
            <pc:sldMk cId="3532999906" sldId="274"/>
            <ac:picMk id="9" creationId="{9696BE05-23AE-4A25-8588-20390239A600}"/>
          </ac:picMkLst>
        </pc:picChg>
        <pc:picChg chg="add mod ord modCrop">
          <ac:chgData name="Miguel Garces Crespo" userId="173bdef7-b2d8-47d3-8457-f0e577fc95b0" providerId="ADAL" clId="{24019D9F-B205-4B04-89E9-004FEED6CD2D}" dt="2020-05-04T21:00:03.863" v="52" actId="167"/>
          <ac:picMkLst>
            <pc:docMk/>
            <pc:sldMk cId="3532999906" sldId="274"/>
            <ac:picMk id="10" creationId="{F938D537-287B-47E2-B3C3-6F47346C72E2}"/>
          </ac:picMkLst>
        </pc:picChg>
        <pc:picChg chg="del">
          <ac:chgData name="Miguel Garces Crespo" userId="173bdef7-b2d8-47d3-8457-f0e577fc95b0" providerId="ADAL" clId="{24019D9F-B205-4B04-89E9-004FEED6CD2D}" dt="2020-05-04T21:00:08.305" v="53" actId="478"/>
          <ac:picMkLst>
            <pc:docMk/>
            <pc:sldMk cId="3532999906" sldId="274"/>
            <ac:picMk id="11" creationId="{03049986-5DF0-4E9F-BD54-6D9671C71E76}"/>
          </ac:picMkLst>
        </pc:picChg>
        <pc:cxnChg chg="mod">
          <ac:chgData name="Miguel Garces Crespo" userId="173bdef7-b2d8-47d3-8457-f0e577fc95b0" providerId="ADAL" clId="{24019D9F-B205-4B04-89E9-004FEED6CD2D}" dt="2020-05-04T21:01:14.918" v="102" actId="1038"/>
          <ac:cxnSpMkLst>
            <pc:docMk/>
            <pc:sldMk cId="3532999906" sldId="274"/>
            <ac:cxnSpMk id="12" creationId="{A96A392B-8E75-457A-B393-55B91F8CE5A5}"/>
          </ac:cxnSpMkLst>
        </pc:cxnChg>
      </pc:sldChg>
      <pc:sldChg chg="addSp delSp modSp">
        <pc:chgData name="Miguel Garces Crespo" userId="173bdef7-b2d8-47d3-8457-f0e577fc95b0" providerId="ADAL" clId="{24019D9F-B205-4B04-89E9-004FEED6CD2D}" dt="2020-05-04T22:23:52.091" v="780" actId="1037"/>
        <pc:sldMkLst>
          <pc:docMk/>
          <pc:sldMk cId="1358778056" sldId="275"/>
        </pc:sldMkLst>
        <pc:spChg chg="mod">
          <ac:chgData name="Miguel Garces Crespo" userId="173bdef7-b2d8-47d3-8457-f0e577fc95b0" providerId="ADAL" clId="{24019D9F-B205-4B04-89E9-004FEED6CD2D}" dt="2020-05-04T21:40:04.813" v="711" actId="790"/>
          <ac:spMkLst>
            <pc:docMk/>
            <pc:sldMk cId="1358778056" sldId="275"/>
            <ac:spMk id="3" creationId="{BCFB2487-EC72-47D5-BAD3-ACC0331A8E6F}"/>
          </ac:spMkLst>
        </pc:spChg>
        <pc:spChg chg="add mod">
          <ac:chgData name="Miguel Garces Crespo" userId="173bdef7-b2d8-47d3-8457-f0e577fc95b0" providerId="ADAL" clId="{24019D9F-B205-4B04-89E9-004FEED6CD2D}" dt="2020-05-04T22:23:52.091" v="780" actId="1037"/>
          <ac:spMkLst>
            <pc:docMk/>
            <pc:sldMk cId="1358778056" sldId="275"/>
            <ac:spMk id="11" creationId="{657A11DD-83E1-4D3C-89B6-C06BBD64F052}"/>
          </ac:spMkLst>
        </pc:spChg>
        <pc:spChg chg="mod">
          <ac:chgData name="Miguel Garces Crespo" userId="173bdef7-b2d8-47d3-8457-f0e577fc95b0" providerId="ADAL" clId="{24019D9F-B205-4B04-89E9-004FEED6CD2D}" dt="2020-05-04T21:02:03.551" v="133" actId="1038"/>
          <ac:spMkLst>
            <pc:docMk/>
            <pc:sldMk cId="1358778056" sldId="275"/>
            <ac:spMk id="13" creationId="{052E4E6C-39F5-436F-8D0E-4BA5D5004124}"/>
          </ac:spMkLst>
        </pc:spChg>
        <pc:picChg chg="del">
          <ac:chgData name="Miguel Garces Crespo" userId="173bdef7-b2d8-47d3-8457-f0e577fc95b0" providerId="ADAL" clId="{24019D9F-B205-4B04-89E9-004FEED6CD2D}" dt="2020-05-04T21:01:47.709" v="106" actId="478"/>
          <ac:picMkLst>
            <pc:docMk/>
            <pc:sldMk cId="1358778056" sldId="275"/>
            <ac:picMk id="6" creationId="{79A8B7D1-54E9-44FB-BDBD-31D83A3996E6}"/>
          </ac:picMkLst>
        </pc:picChg>
        <pc:picChg chg="add ord">
          <ac:chgData name="Miguel Garces Crespo" userId="173bdef7-b2d8-47d3-8457-f0e577fc95b0" providerId="ADAL" clId="{24019D9F-B205-4B04-89E9-004FEED6CD2D}" dt="2020-05-04T21:01:43.547" v="105" actId="167"/>
          <ac:picMkLst>
            <pc:docMk/>
            <pc:sldMk cId="1358778056" sldId="275"/>
            <ac:picMk id="10" creationId="{F1F1EA52-6C3F-4396-B937-9F3970AE445A}"/>
          </ac:picMkLst>
        </pc:picChg>
        <pc:cxnChg chg="mod">
          <ac:chgData name="Miguel Garces Crespo" userId="173bdef7-b2d8-47d3-8457-f0e577fc95b0" providerId="ADAL" clId="{24019D9F-B205-4B04-89E9-004FEED6CD2D}" dt="2020-05-04T21:02:11.363" v="164" actId="1038"/>
          <ac:cxnSpMkLst>
            <pc:docMk/>
            <pc:sldMk cId="1358778056" sldId="275"/>
            <ac:cxnSpMk id="14" creationId="{66098A31-A859-4433-9E65-F6D88F3208BA}"/>
          </ac:cxnSpMkLst>
        </pc:cxn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867CE-36F9-4C5A-A614-8710E2935AF2}" type="datetimeFigureOut">
              <a:rPr lang="ca-ES" smtClean="0"/>
              <a:t>5/5/2020</a:t>
            </a:fld>
            <a:endParaRPr lang="ca-ES"/>
          </a:p>
        </p:txBody>
      </p:sp>
      <p:sp>
        <p:nvSpPr>
          <p:cNvPr id="4" name="Contenidor d'imatge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Contenidor de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6" name="Contenidor de peu de pà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Conteni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B1230-1150-40E8-A4C6-241639C33732}" type="slidenum">
              <a:rPr lang="ca-ES" smtClean="0"/>
              <a:t>‹#›</a:t>
            </a:fld>
            <a:endParaRPr lang="ca-ES"/>
          </a:p>
        </p:txBody>
      </p:sp>
    </p:spTree>
    <p:extLst>
      <p:ext uri="{BB962C8B-B14F-4D97-AF65-F5344CB8AC3E}">
        <p14:creationId xmlns:p14="http://schemas.microsoft.com/office/powerpoint/2010/main" val="2110008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685800" y="1143000"/>
            <a:ext cx="5486400" cy="3086100"/>
          </a:xfrm>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312B1230-1150-40E8-A4C6-241639C33732}" type="slidenum">
              <a:rPr lang="ca-ES" smtClean="0"/>
              <a:t>1</a:t>
            </a:fld>
            <a:endParaRPr lang="ca-ES"/>
          </a:p>
        </p:txBody>
      </p:sp>
    </p:spTree>
    <p:extLst>
      <p:ext uri="{BB962C8B-B14F-4D97-AF65-F5344CB8AC3E}">
        <p14:creationId xmlns:p14="http://schemas.microsoft.com/office/powerpoint/2010/main" val="242721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685800" y="1143000"/>
            <a:ext cx="5486400" cy="3086100"/>
          </a:xfrm>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312B1230-1150-40E8-A4C6-241639C33732}" type="slidenum">
              <a:rPr lang="ca-ES" smtClean="0"/>
              <a:t>2</a:t>
            </a:fld>
            <a:endParaRPr lang="ca-ES"/>
          </a:p>
        </p:txBody>
      </p:sp>
    </p:spTree>
    <p:extLst>
      <p:ext uri="{BB962C8B-B14F-4D97-AF65-F5344CB8AC3E}">
        <p14:creationId xmlns:p14="http://schemas.microsoft.com/office/powerpoint/2010/main" val="288730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685800" y="1143000"/>
            <a:ext cx="5486400" cy="3086100"/>
          </a:xfrm>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312B1230-1150-40E8-A4C6-241639C33732}" type="slidenum">
              <a:rPr lang="ca-ES" smtClean="0"/>
              <a:t>3</a:t>
            </a:fld>
            <a:endParaRPr lang="ca-ES"/>
          </a:p>
        </p:txBody>
      </p:sp>
    </p:spTree>
    <p:extLst>
      <p:ext uri="{BB962C8B-B14F-4D97-AF65-F5344CB8AC3E}">
        <p14:creationId xmlns:p14="http://schemas.microsoft.com/office/powerpoint/2010/main" val="2900093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685800" y="1143000"/>
            <a:ext cx="5486400" cy="3086100"/>
          </a:xfrm>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312B1230-1150-40E8-A4C6-241639C33732}" type="slidenum">
              <a:rPr lang="ca-ES" smtClean="0"/>
              <a:t>4</a:t>
            </a:fld>
            <a:endParaRPr lang="ca-ES"/>
          </a:p>
        </p:txBody>
      </p:sp>
    </p:spTree>
    <p:extLst>
      <p:ext uri="{BB962C8B-B14F-4D97-AF65-F5344CB8AC3E}">
        <p14:creationId xmlns:p14="http://schemas.microsoft.com/office/powerpoint/2010/main" val="235132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685800" y="1143000"/>
            <a:ext cx="5486400" cy="3086100"/>
          </a:xfrm>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312B1230-1150-40E8-A4C6-241639C33732}" type="slidenum">
              <a:rPr lang="ca-ES" smtClean="0"/>
              <a:t>5</a:t>
            </a:fld>
            <a:endParaRPr lang="ca-ES"/>
          </a:p>
        </p:txBody>
      </p:sp>
    </p:spTree>
    <p:extLst>
      <p:ext uri="{BB962C8B-B14F-4D97-AF65-F5344CB8AC3E}">
        <p14:creationId xmlns:p14="http://schemas.microsoft.com/office/powerpoint/2010/main" val="76582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685800" y="1143000"/>
            <a:ext cx="5486400" cy="3086100"/>
          </a:xfrm>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312B1230-1150-40E8-A4C6-241639C33732}" type="slidenum">
              <a:rPr lang="ca-ES" smtClean="0"/>
              <a:t>6</a:t>
            </a:fld>
            <a:endParaRPr lang="ca-ES"/>
          </a:p>
        </p:txBody>
      </p:sp>
    </p:spTree>
    <p:extLst>
      <p:ext uri="{BB962C8B-B14F-4D97-AF65-F5344CB8AC3E}">
        <p14:creationId xmlns:p14="http://schemas.microsoft.com/office/powerpoint/2010/main" val="4111205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685800" y="1143000"/>
            <a:ext cx="5486400" cy="3086100"/>
          </a:xfrm>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312B1230-1150-40E8-A4C6-241639C33732}" type="slidenum">
              <a:rPr lang="ca-ES" smtClean="0"/>
              <a:t>7</a:t>
            </a:fld>
            <a:endParaRPr lang="ca-ES"/>
          </a:p>
        </p:txBody>
      </p:sp>
    </p:spTree>
    <p:extLst>
      <p:ext uri="{BB962C8B-B14F-4D97-AF65-F5344CB8AC3E}">
        <p14:creationId xmlns:p14="http://schemas.microsoft.com/office/powerpoint/2010/main" val="2107939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n-US" dirty="0"/>
          </a:p>
        </p:txBody>
      </p:sp>
      <p:sp>
        <p:nvSpPr>
          <p:cNvPr id="4" name="Date Placeholder 3"/>
          <p:cNvSpPr>
            <a:spLocks noGrp="1"/>
          </p:cNvSpPr>
          <p:nvPr>
            <p:ph type="dt" sz="half" idx="10"/>
          </p:nvPr>
        </p:nvSpPr>
        <p:spPr/>
        <p:txBody>
          <a:bodyPr/>
          <a:lstStyle/>
          <a:p>
            <a:fld id="{24F9FF25-97B6-4EE1-8099-18D172190AD9}" type="datetime1">
              <a:rPr lang="ca-ES" smtClean="0"/>
              <a:t>5/5/2020</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CF49F7C1-DB88-43F6-8738-1763438988DD}" type="slidenum">
              <a:rPr lang="ca-ES" smtClean="0"/>
              <a:t>‹#›</a:t>
            </a:fld>
            <a:endParaRPr lang="ca-ES"/>
          </a:p>
        </p:txBody>
      </p:sp>
      <p:pic>
        <p:nvPicPr>
          <p:cNvPr id="7" name="Imatge 6" descr="Imatge que conté dibuix&#10;&#10;Descripció generada automàticament">
            <a:extLst>
              <a:ext uri="{FF2B5EF4-FFF2-40B4-BE49-F238E27FC236}">
                <a16:creationId xmlns:a16="http://schemas.microsoft.com/office/drawing/2014/main" id="{7EEA4C97-554E-4FF8-904F-4362D4B2C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6352"/>
            <a:ext cx="1227411" cy="429442"/>
          </a:xfrm>
          <a:prstGeom prst="rect">
            <a:avLst/>
          </a:prstGeom>
        </p:spPr>
      </p:pic>
    </p:spTree>
    <p:extLst>
      <p:ext uri="{BB962C8B-B14F-4D97-AF65-F5344CB8AC3E}">
        <p14:creationId xmlns:p14="http://schemas.microsoft.com/office/powerpoint/2010/main" val="302317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Vertical Text Placeholder 2"/>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36B4FA96-301C-4DEA-890F-8016727640DB}" type="datetime1">
              <a:rPr lang="ca-ES" smtClean="0"/>
              <a:t>5/5/2020</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CF49F7C1-DB88-43F6-8738-1763438988DD}" type="slidenum">
              <a:rPr lang="ca-ES" smtClean="0"/>
              <a:t>‹#›</a:t>
            </a:fld>
            <a:endParaRPr lang="ca-ES"/>
          </a:p>
        </p:txBody>
      </p:sp>
    </p:spTree>
    <p:extLst>
      <p:ext uri="{BB962C8B-B14F-4D97-AF65-F5344CB8AC3E}">
        <p14:creationId xmlns:p14="http://schemas.microsoft.com/office/powerpoint/2010/main" val="261125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a-ES"/>
              <a:t>Feu clic aquí per editar l'estil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A6A19113-75A4-4E74-9063-510020E4CD12}" type="datetime1">
              <a:rPr lang="ca-ES" smtClean="0"/>
              <a:t>5/5/2020</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CF49F7C1-DB88-43F6-8738-1763438988DD}" type="slidenum">
              <a:rPr lang="ca-ES" smtClean="0"/>
              <a:t>‹#›</a:t>
            </a:fld>
            <a:endParaRPr lang="ca-ES"/>
          </a:p>
        </p:txBody>
      </p:sp>
    </p:spTree>
    <p:extLst>
      <p:ext uri="{BB962C8B-B14F-4D97-AF65-F5344CB8AC3E}">
        <p14:creationId xmlns:p14="http://schemas.microsoft.com/office/powerpoint/2010/main" val="277223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Content Placeholder 2"/>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B045C396-DCF9-44C5-86D8-0E85BA88D00D}" type="datetime1">
              <a:rPr lang="ca-ES" smtClean="0"/>
              <a:t>5/5/2020</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CF49F7C1-DB88-43F6-8738-1763438988DD}" type="slidenum">
              <a:rPr lang="ca-ES" smtClean="0"/>
              <a:t>‹#›</a:t>
            </a:fld>
            <a:endParaRPr lang="ca-ES" dirty="0"/>
          </a:p>
        </p:txBody>
      </p:sp>
      <p:pic>
        <p:nvPicPr>
          <p:cNvPr id="8" name="Imatge 7" descr="Imatge que conté dibuix&#10;&#10;Descripció generada automàticament">
            <a:extLst>
              <a:ext uri="{FF2B5EF4-FFF2-40B4-BE49-F238E27FC236}">
                <a16:creationId xmlns:a16="http://schemas.microsoft.com/office/drawing/2014/main" id="{2AC54B48-C576-4224-8F1F-FDC0148319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6352"/>
            <a:ext cx="1227411" cy="429442"/>
          </a:xfrm>
          <a:prstGeom prst="rect">
            <a:avLst/>
          </a:prstGeom>
        </p:spPr>
      </p:pic>
    </p:spTree>
    <p:extLst>
      <p:ext uri="{BB962C8B-B14F-4D97-AF65-F5344CB8AC3E}">
        <p14:creationId xmlns:p14="http://schemas.microsoft.com/office/powerpoint/2010/main" val="114492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a-ES"/>
              <a:t>Feu clic aquí per editar l'estil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Feu clic per editar els estils del text del patró</a:t>
            </a:r>
          </a:p>
        </p:txBody>
      </p:sp>
      <p:sp>
        <p:nvSpPr>
          <p:cNvPr id="4" name="Date Placeholder 3"/>
          <p:cNvSpPr>
            <a:spLocks noGrp="1"/>
          </p:cNvSpPr>
          <p:nvPr>
            <p:ph type="dt" sz="half" idx="10"/>
          </p:nvPr>
        </p:nvSpPr>
        <p:spPr/>
        <p:txBody>
          <a:bodyPr/>
          <a:lstStyle/>
          <a:p>
            <a:fld id="{06A594B3-8BF4-4BF2-B1CE-9902B75193FD}" type="datetime1">
              <a:rPr lang="ca-ES" smtClean="0"/>
              <a:t>5/5/2020</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CF49F7C1-DB88-43F6-8738-1763438988DD}" type="slidenum">
              <a:rPr lang="ca-ES" smtClean="0"/>
              <a:t>‹#›</a:t>
            </a:fld>
            <a:endParaRPr lang="ca-ES"/>
          </a:p>
        </p:txBody>
      </p:sp>
    </p:spTree>
    <p:extLst>
      <p:ext uri="{BB962C8B-B14F-4D97-AF65-F5344CB8AC3E}">
        <p14:creationId xmlns:p14="http://schemas.microsoft.com/office/powerpoint/2010/main" val="2136951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5" name="Date Placeholder 4"/>
          <p:cNvSpPr>
            <a:spLocks noGrp="1"/>
          </p:cNvSpPr>
          <p:nvPr>
            <p:ph type="dt" sz="half" idx="10"/>
          </p:nvPr>
        </p:nvSpPr>
        <p:spPr/>
        <p:txBody>
          <a:bodyPr/>
          <a:lstStyle/>
          <a:p>
            <a:fld id="{0A4277D2-2A52-4B03-BDED-33E1009B1441}" type="datetime1">
              <a:rPr lang="ca-ES" smtClean="0"/>
              <a:t>5/5/2020</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CF49F7C1-DB88-43F6-8738-1763438988DD}" type="slidenum">
              <a:rPr lang="ca-ES" smtClean="0"/>
              <a:t>‹#›</a:t>
            </a:fld>
            <a:endParaRPr lang="ca-ES"/>
          </a:p>
        </p:txBody>
      </p:sp>
    </p:spTree>
    <p:extLst>
      <p:ext uri="{BB962C8B-B14F-4D97-AF65-F5344CB8AC3E}">
        <p14:creationId xmlns:p14="http://schemas.microsoft.com/office/powerpoint/2010/main" val="4273474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a-ES"/>
              <a:t>Feu clic aquí per editar l'estil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t Placeholder 3"/>
          <p:cNvSpPr>
            <a:spLocks noGrp="1"/>
          </p:cNvSpPr>
          <p:nvPr>
            <p:ph sz="half" idx="2"/>
          </p:nvPr>
        </p:nvSpPr>
        <p:spPr>
          <a:xfrm>
            <a:off x="839789"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t Placeholder 5"/>
          <p:cNvSpPr>
            <a:spLocks noGrp="1"/>
          </p:cNvSpPr>
          <p:nvPr>
            <p:ph sz="quarter" idx="4"/>
          </p:nvPr>
        </p:nvSpPr>
        <p:spPr>
          <a:xfrm>
            <a:off x="6172201"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7" name="Date Placeholder 6"/>
          <p:cNvSpPr>
            <a:spLocks noGrp="1"/>
          </p:cNvSpPr>
          <p:nvPr>
            <p:ph type="dt" sz="half" idx="10"/>
          </p:nvPr>
        </p:nvSpPr>
        <p:spPr/>
        <p:txBody>
          <a:bodyPr/>
          <a:lstStyle/>
          <a:p>
            <a:fld id="{D404D079-9444-4F70-9924-0C0C2F9812FF}" type="datetime1">
              <a:rPr lang="ca-ES" smtClean="0"/>
              <a:t>5/5/2020</a:t>
            </a:fld>
            <a:endParaRPr lang="ca-ES"/>
          </a:p>
        </p:txBody>
      </p:sp>
      <p:sp>
        <p:nvSpPr>
          <p:cNvPr id="8" name="Footer Placeholder 7"/>
          <p:cNvSpPr>
            <a:spLocks noGrp="1"/>
          </p:cNvSpPr>
          <p:nvPr>
            <p:ph type="ftr" sz="quarter" idx="11"/>
          </p:nvPr>
        </p:nvSpPr>
        <p:spPr/>
        <p:txBody>
          <a:bodyPr/>
          <a:lstStyle/>
          <a:p>
            <a:endParaRPr lang="ca-ES"/>
          </a:p>
        </p:txBody>
      </p:sp>
      <p:sp>
        <p:nvSpPr>
          <p:cNvPr id="9" name="Slide Number Placeholder 8"/>
          <p:cNvSpPr>
            <a:spLocks noGrp="1"/>
          </p:cNvSpPr>
          <p:nvPr>
            <p:ph type="sldNum" sz="quarter" idx="12"/>
          </p:nvPr>
        </p:nvSpPr>
        <p:spPr/>
        <p:txBody>
          <a:bodyPr/>
          <a:lstStyle/>
          <a:p>
            <a:fld id="{CF49F7C1-DB88-43F6-8738-1763438988DD}" type="slidenum">
              <a:rPr lang="ca-ES" smtClean="0"/>
              <a:t>‹#›</a:t>
            </a:fld>
            <a:endParaRPr lang="ca-ES"/>
          </a:p>
        </p:txBody>
      </p:sp>
    </p:spTree>
    <p:extLst>
      <p:ext uri="{BB962C8B-B14F-4D97-AF65-F5344CB8AC3E}">
        <p14:creationId xmlns:p14="http://schemas.microsoft.com/office/powerpoint/2010/main" val="3901651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Date Placeholder 2"/>
          <p:cNvSpPr>
            <a:spLocks noGrp="1"/>
          </p:cNvSpPr>
          <p:nvPr>
            <p:ph type="dt" sz="half" idx="10"/>
          </p:nvPr>
        </p:nvSpPr>
        <p:spPr/>
        <p:txBody>
          <a:bodyPr/>
          <a:lstStyle/>
          <a:p>
            <a:fld id="{581B0731-E7B8-420F-856A-61C0086CEEDF}" type="datetime1">
              <a:rPr lang="ca-ES" smtClean="0"/>
              <a:t>5/5/2020</a:t>
            </a:fld>
            <a:endParaRPr lang="ca-ES"/>
          </a:p>
        </p:txBody>
      </p:sp>
      <p:sp>
        <p:nvSpPr>
          <p:cNvPr id="4" name="Footer Placeholder 3"/>
          <p:cNvSpPr>
            <a:spLocks noGrp="1"/>
          </p:cNvSpPr>
          <p:nvPr>
            <p:ph type="ftr" sz="quarter" idx="11"/>
          </p:nvPr>
        </p:nvSpPr>
        <p:spPr/>
        <p:txBody>
          <a:bodyPr/>
          <a:lstStyle/>
          <a:p>
            <a:endParaRPr lang="ca-ES"/>
          </a:p>
        </p:txBody>
      </p:sp>
      <p:sp>
        <p:nvSpPr>
          <p:cNvPr id="5" name="Slide Number Placeholder 4"/>
          <p:cNvSpPr>
            <a:spLocks noGrp="1"/>
          </p:cNvSpPr>
          <p:nvPr>
            <p:ph type="sldNum" sz="quarter" idx="12"/>
          </p:nvPr>
        </p:nvSpPr>
        <p:spPr/>
        <p:txBody>
          <a:bodyPr/>
          <a:lstStyle/>
          <a:p>
            <a:fld id="{CF49F7C1-DB88-43F6-8738-1763438988DD}" type="slidenum">
              <a:rPr lang="ca-ES" smtClean="0"/>
              <a:t>‹#›</a:t>
            </a:fld>
            <a:endParaRPr lang="ca-ES"/>
          </a:p>
        </p:txBody>
      </p:sp>
    </p:spTree>
    <p:extLst>
      <p:ext uri="{BB962C8B-B14F-4D97-AF65-F5344CB8AC3E}">
        <p14:creationId xmlns:p14="http://schemas.microsoft.com/office/powerpoint/2010/main" val="353823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AED27-1E58-479B-A480-A631B1EC9609}" type="datetime1">
              <a:rPr lang="ca-ES" smtClean="0"/>
              <a:t>5/5/2020</a:t>
            </a:fld>
            <a:endParaRPr lang="ca-ES"/>
          </a:p>
        </p:txBody>
      </p:sp>
      <p:sp>
        <p:nvSpPr>
          <p:cNvPr id="3" name="Footer Placeholder 2"/>
          <p:cNvSpPr>
            <a:spLocks noGrp="1"/>
          </p:cNvSpPr>
          <p:nvPr>
            <p:ph type="ftr" sz="quarter" idx="11"/>
          </p:nvPr>
        </p:nvSpPr>
        <p:spPr/>
        <p:txBody>
          <a:bodyPr/>
          <a:lstStyle/>
          <a:p>
            <a:endParaRPr lang="ca-ES"/>
          </a:p>
        </p:txBody>
      </p:sp>
      <p:sp>
        <p:nvSpPr>
          <p:cNvPr id="4" name="Slide Number Placeholder 3"/>
          <p:cNvSpPr>
            <a:spLocks noGrp="1"/>
          </p:cNvSpPr>
          <p:nvPr>
            <p:ph type="sldNum" sz="quarter" idx="12"/>
          </p:nvPr>
        </p:nvSpPr>
        <p:spPr/>
        <p:txBody>
          <a:bodyPr/>
          <a:lstStyle/>
          <a:p>
            <a:fld id="{CF49F7C1-DB88-43F6-8738-1763438988DD}" type="slidenum">
              <a:rPr lang="ca-ES" smtClean="0"/>
              <a:t>‹#›</a:t>
            </a:fld>
            <a:endParaRPr lang="ca-ES"/>
          </a:p>
        </p:txBody>
      </p:sp>
    </p:spTree>
    <p:extLst>
      <p:ext uri="{BB962C8B-B14F-4D97-AF65-F5344CB8AC3E}">
        <p14:creationId xmlns:p14="http://schemas.microsoft.com/office/powerpoint/2010/main" val="360453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Date Placeholder 4"/>
          <p:cNvSpPr>
            <a:spLocks noGrp="1"/>
          </p:cNvSpPr>
          <p:nvPr>
            <p:ph type="dt" sz="half" idx="10"/>
          </p:nvPr>
        </p:nvSpPr>
        <p:spPr/>
        <p:txBody>
          <a:bodyPr/>
          <a:lstStyle/>
          <a:p>
            <a:fld id="{12D8F26C-59E4-473B-B892-9FD7DD1BAA52}" type="datetime1">
              <a:rPr lang="ca-ES" smtClean="0"/>
              <a:t>5/5/2020</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CF49F7C1-DB88-43F6-8738-1763438988DD}" type="slidenum">
              <a:rPr lang="ca-ES" smtClean="0"/>
              <a:t>‹#›</a:t>
            </a:fld>
            <a:endParaRPr lang="ca-ES"/>
          </a:p>
        </p:txBody>
      </p:sp>
    </p:spTree>
    <p:extLst>
      <p:ext uri="{BB962C8B-B14F-4D97-AF65-F5344CB8AC3E}">
        <p14:creationId xmlns:p14="http://schemas.microsoft.com/office/powerpoint/2010/main" val="1527969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a-ES"/>
              <a:t>Feu clic a la icona per afegir una imatge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Date Placeholder 4"/>
          <p:cNvSpPr>
            <a:spLocks noGrp="1"/>
          </p:cNvSpPr>
          <p:nvPr>
            <p:ph type="dt" sz="half" idx="10"/>
          </p:nvPr>
        </p:nvSpPr>
        <p:spPr/>
        <p:txBody>
          <a:bodyPr/>
          <a:lstStyle/>
          <a:p>
            <a:fld id="{1F87D8B2-88C3-4426-86F8-11452ACA313B}" type="datetime1">
              <a:rPr lang="ca-ES" smtClean="0"/>
              <a:t>5/5/2020</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CF49F7C1-DB88-43F6-8738-1763438988DD}" type="slidenum">
              <a:rPr lang="ca-ES" smtClean="0"/>
              <a:t>‹#›</a:t>
            </a:fld>
            <a:endParaRPr lang="ca-ES"/>
          </a:p>
        </p:txBody>
      </p:sp>
    </p:spTree>
    <p:extLst>
      <p:ext uri="{BB962C8B-B14F-4D97-AF65-F5344CB8AC3E}">
        <p14:creationId xmlns:p14="http://schemas.microsoft.com/office/powerpoint/2010/main" val="3625849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a-ES"/>
              <a:t>Feu clic aquí per editar l'estil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9CB09-D86B-4A3E-AE0C-85B5628672C8}" type="datetime1">
              <a:rPr lang="ca-ES" smtClean="0"/>
              <a:t>5/5/2020</a:t>
            </a:fld>
            <a:endParaRPr lang="ca-E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9F7C1-DB88-43F6-8738-1763438988DD}" type="slidenum">
              <a:rPr lang="ca-ES" smtClean="0"/>
              <a:t>‹#›</a:t>
            </a:fld>
            <a:endParaRPr lang="ca-ES"/>
          </a:p>
        </p:txBody>
      </p:sp>
    </p:spTree>
    <p:extLst>
      <p:ext uri="{BB962C8B-B14F-4D97-AF65-F5344CB8AC3E}">
        <p14:creationId xmlns:p14="http://schemas.microsoft.com/office/powerpoint/2010/main" val="3422836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xml"/><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tif"/><Relationship Id="rId4" Type="http://schemas.openxmlformats.org/officeDocument/2006/relationships/image" Target="../media/image4.png"/><Relationship Id="rId9"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7BF4043C-352C-45F8-869D-07193E973C45}"/>
              </a:ext>
            </a:extLst>
          </p:cNvPr>
          <p:cNvPicPr>
            <a:picLocks noChangeAspect="1"/>
          </p:cNvPicPr>
          <p:nvPr/>
        </p:nvPicPr>
        <p:blipFill rotWithShape="1">
          <a:blip r:embed="rId4">
            <a:extLst>
              <a:ext uri="{28A0092B-C50C-407E-A947-70E740481C1C}">
                <a14:useLocalDpi xmlns:a14="http://schemas.microsoft.com/office/drawing/2010/main" val="0"/>
              </a:ext>
            </a:extLst>
          </a:blip>
          <a:srcRect l="30569" t="19608" r="7917" b="23602"/>
          <a:stretch/>
        </p:blipFill>
        <p:spPr>
          <a:xfrm>
            <a:off x="188251" y="2184574"/>
            <a:ext cx="6673435" cy="4048137"/>
          </a:xfrm>
          <a:prstGeom prst="rect">
            <a:avLst/>
          </a:prstGeom>
        </p:spPr>
      </p:pic>
      <p:sp>
        <p:nvSpPr>
          <p:cNvPr id="3" name="Subtítol 2">
            <a:extLst>
              <a:ext uri="{FF2B5EF4-FFF2-40B4-BE49-F238E27FC236}">
                <a16:creationId xmlns:a16="http://schemas.microsoft.com/office/drawing/2014/main" id="{20BA1850-0DE5-4D20-9FEA-F81D7603EA35}"/>
              </a:ext>
            </a:extLst>
          </p:cNvPr>
          <p:cNvSpPr>
            <a:spLocks noGrp="1"/>
          </p:cNvSpPr>
          <p:nvPr>
            <p:ph type="subTitle" idx="1"/>
          </p:nvPr>
        </p:nvSpPr>
        <p:spPr>
          <a:xfrm>
            <a:off x="5798849" y="4742009"/>
            <a:ext cx="6368528" cy="2087969"/>
          </a:xfrm>
        </p:spPr>
        <p:txBody>
          <a:bodyPr>
            <a:normAutofit/>
          </a:bodyPr>
          <a:lstStyle/>
          <a:p>
            <a:pPr algn="r"/>
            <a:r>
              <a:rPr lang="ca-ES" sz="2000" i="1" dirty="0"/>
              <a:t>M Garcés, M López-Blanco, E </a:t>
            </a:r>
            <a:r>
              <a:rPr lang="ca-ES" sz="2000" i="1" dirty="0" err="1"/>
              <a:t>Beamud</a:t>
            </a:r>
            <a:r>
              <a:rPr lang="ca-ES" sz="2000" i="1" dirty="0"/>
              <a:t>,</a:t>
            </a:r>
          </a:p>
          <a:p>
            <a:pPr algn="r"/>
            <a:r>
              <a:rPr lang="ca-ES" sz="2000" i="1" dirty="0"/>
              <a:t>J A Muñoz, P </a:t>
            </a:r>
            <a:r>
              <a:rPr lang="ca-ES" sz="2000" i="1" dirty="0" err="1"/>
              <a:t>Arbués</a:t>
            </a:r>
            <a:r>
              <a:rPr lang="ca-ES" sz="2000" i="1" dirty="0"/>
              <a:t>, L Valero*, A </a:t>
            </a:r>
            <a:r>
              <a:rPr lang="ca-ES" sz="2000" i="1" dirty="0" err="1"/>
              <a:t>Vinyoles</a:t>
            </a:r>
            <a:r>
              <a:rPr lang="ca-ES" sz="2000" i="1" dirty="0"/>
              <a:t>.</a:t>
            </a:r>
          </a:p>
          <a:p>
            <a:pPr algn="r"/>
            <a:r>
              <a:rPr lang="ca-ES" sz="2000" dirty="0" err="1"/>
              <a:t>Geomodels</a:t>
            </a:r>
            <a:r>
              <a:rPr lang="ca-ES" sz="2000" dirty="0"/>
              <a:t> </a:t>
            </a:r>
            <a:r>
              <a:rPr lang="ca-ES" sz="2000" dirty="0" err="1"/>
              <a:t>Research</a:t>
            </a:r>
            <a:r>
              <a:rPr lang="ca-ES" sz="2000" dirty="0"/>
              <a:t> </a:t>
            </a:r>
            <a:r>
              <a:rPr lang="ca-ES" sz="2000" dirty="0" err="1"/>
              <a:t>Institute</a:t>
            </a:r>
            <a:endParaRPr lang="ca-ES" sz="2000" dirty="0"/>
          </a:p>
          <a:p>
            <a:pPr algn="r"/>
            <a:r>
              <a:rPr lang="ca-ES" sz="2000" dirty="0"/>
              <a:t>Universitat de Barcelona</a:t>
            </a:r>
          </a:p>
          <a:p>
            <a:pPr algn="r"/>
            <a:r>
              <a:rPr lang="ca-ES" sz="2000" dirty="0"/>
              <a:t>*</a:t>
            </a:r>
            <a:r>
              <a:rPr lang="ca-ES" sz="2000" dirty="0" err="1"/>
              <a:t>now</a:t>
            </a:r>
            <a:r>
              <a:rPr lang="ca-ES" sz="2000" dirty="0"/>
              <a:t> </a:t>
            </a:r>
            <a:r>
              <a:rPr lang="ca-ES" sz="2000" dirty="0" err="1"/>
              <a:t>at</a:t>
            </a:r>
            <a:r>
              <a:rPr lang="ca-ES" sz="2000" dirty="0"/>
              <a:t> </a:t>
            </a:r>
            <a:r>
              <a:rPr lang="en-GB" sz="2000" dirty="0"/>
              <a:t>Department of Earth Sciences, </a:t>
            </a:r>
            <a:r>
              <a:rPr lang="en-GB" sz="2000" dirty="0" err="1"/>
              <a:t>Univ</a:t>
            </a:r>
            <a:r>
              <a:rPr lang="en-GB" sz="2000" dirty="0"/>
              <a:t> Geneva</a:t>
            </a:r>
            <a:endParaRPr lang="ca-ES" sz="2000" dirty="0"/>
          </a:p>
        </p:txBody>
      </p:sp>
      <p:sp>
        <p:nvSpPr>
          <p:cNvPr id="2" name="Títol 1">
            <a:extLst>
              <a:ext uri="{FF2B5EF4-FFF2-40B4-BE49-F238E27FC236}">
                <a16:creationId xmlns:a16="http://schemas.microsoft.com/office/drawing/2014/main" id="{9EC843D4-ADC8-4A49-B736-145545C3B3DC}"/>
              </a:ext>
            </a:extLst>
          </p:cNvPr>
          <p:cNvSpPr>
            <a:spLocks noGrp="1"/>
          </p:cNvSpPr>
          <p:nvPr>
            <p:ph type="ctrTitle"/>
          </p:nvPr>
        </p:nvSpPr>
        <p:spPr>
          <a:xfrm>
            <a:off x="186783" y="208191"/>
            <a:ext cx="11575227" cy="2087969"/>
          </a:xfrm>
        </p:spPr>
        <p:txBody>
          <a:bodyPr>
            <a:normAutofit fontScale="90000"/>
          </a:bodyPr>
          <a:lstStyle/>
          <a:p>
            <a:r>
              <a:rPr lang="en-GB" dirty="0"/>
              <a:t>Reconstructing the Early Eocene Sediment Routing System of the</a:t>
            </a:r>
            <a:br>
              <a:rPr lang="en-GB" dirty="0"/>
            </a:br>
            <a:r>
              <a:rPr lang="en-GB" dirty="0"/>
              <a:t>south-eastern Pyrenees</a:t>
            </a:r>
            <a:endParaRPr lang="ca-ES" dirty="0"/>
          </a:p>
        </p:txBody>
      </p:sp>
      <p:pic>
        <p:nvPicPr>
          <p:cNvPr id="8" name="Imatge 7" descr="Imatge que conté taula&#10;&#10;Descripció generada automàticament">
            <a:extLst>
              <a:ext uri="{FF2B5EF4-FFF2-40B4-BE49-F238E27FC236}">
                <a16:creationId xmlns:a16="http://schemas.microsoft.com/office/drawing/2014/main" id="{A8B5F19A-4BE6-4FEF-9C48-1EA1A6668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8666" y="3677769"/>
            <a:ext cx="1900011" cy="572135"/>
          </a:xfrm>
          <a:prstGeom prst="rect">
            <a:avLst/>
          </a:prstGeom>
        </p:spPr>
      </p:pic>
      <p:graphicFrame>
        <p:nvGraphicFramePr>
          <p:cNvPr id="10" name="Objecte 9">
            <a:extLst>
              <a:ext uri="{FF2B5EF4-FFF2-40B4-BE49-F238E27FC236}">
                <a16:creationId xmlns:a16="http://schemas.microsoft.com/office/drawing/2014/main" id="{C6B55A82-5D40-45C8-96EE-83309B033D68}"/>
              </a:ext>
            </a:extLst>
          </p:cNvPr>
          <p:cNvGraphicFramePr>
            <a:graphicFrameLocks noChangeAspect="1"/>
          </p:cNvGraphicFramePr>
          <p:nvPr>
            <p:extLst>
              <p:ext uri="{D42A27DB-BD31-4B8C-83A1-F6EECF244321}">
                <p14:modId xmlns:p14="http://schemas.microsoft.com/office/powerpoint/2010/main" val="2002498517"/>
              </p:ext>
            </p:extLst>
          </p:nvPr>
        </p:nvGraphicFramePr>
        <p:xfrm>
          <a:off x="9823364" y="3029472"/>
          <a:ext cx="1865313" cy="448178"/>
        </p:xfrm>
        <a:graphic>
          <a:graphicData uri="http://schemas.openxmlformats.org/presentationml/2006/ole">
            <mc:AlternateContent xmlns:mc="http://schemas.openxmlformats.org/markup-compatibility/2006">
              <mc:Choice xmlns:v="urn:schemas-microsoft-com:vml" Requires="v">
                <p:oleObj spid="_x0000_s1026" name="CorelDRAW" r:id="rId6" imgW="6117979" imgH="1470106" progId="CorelDraw.Graphic.17">
                  <p:embed/>
                </p:oleObj>
              </mc:Choice>
              <mc:Fallback>
                <p:oleObj name="CorelDRAW" r:id="rId6" imgW="6117979" imgH="1470106" progId="CorelDraw.Graphic.17">
                  <p:embed/>
                  <p:pic>
                    <p:nvPicPr>
                      <p:cNvPr id="10" name="Objecte 9">
                        <a:extLst>
                          <a:ext uri="{FF2B5EF4-FFF2-40B4-BE49-F238E27FC236}">
                            <a16:creationId xmlns:a16="http://schemas.microsoft.com/office/drawing/2014/main" id="{C6B55A82-5D40-45C8-96EE-83309B033D68}"/>
                          </a:ext>
                        </a:extLst>
                      </p:cNvPr>
                      <p:cNvPicPr/>
                      <p:nvPr/>
                    </p:nvPicPr>
                    <p:blipFill>
                      <a:blip r:embed="rId7"/>
                      <a:stretch>
                        <a:fillRect/>
                      </a:stretch>
                    </p:blipFill>
                    <p:spPr>
                      <a:xfrm>
                        <a:off x="9823364" y="3029472"/>
                        <a:ext cx="1865313" cy="448178"/>
                      </a:xfrm>
                      <a:prstGeom prst="rect">
                        <a:avLst/>
                      </a:prstGeom>
                    </p:spPr>
                  </p:pic>
                </p:oleObj>
              </mc:Fallback>
            </mc:AlternateContent>
          </a:graphicData>
        </a:graphic>
      </p:graphicFrame>
      <p:graphicFrame>
        <p:nvGraphicFramePr>
          <p:cNvPr id="11" name="Objecte 10">
            <a:extLst>
              <a:ext uri="{FF2B5EF4-FFF2-40B4-BE49-F238E27FC236}">
                <a16:creationId xmlns:a16="http://schemas.microsoft.com/office/drawing/2014/main" id="{2C837B9B-D4D4-4AD1-9AC9-6CDD9FF155EA}"/>
              </a:ext>
            </a:extLst>
          </p:cNvPr>
          <p:cNvGraphicFramePr>
            <a:graphicFrameLocks noChangeAspect="1"/>
          </p:cNvGraphicFramePr>
          <p:nvPr>
            <p:extLst>
              <p:ext uri="{D42A27DB-BD31-4B8C-83A1-F6EECF244321}">
                <p14:modId xmlns:p14="http://schemas.microsoft.com/office/powerpoint/2010/main" val="493352442"/>
              </p:ext>
            </p:extLst>
          </p:nvPr>
        </p:nvGraphicFramePr>
        <p:xfrm>
          <a:off x="9275677" y="2431468"/>
          <a:ext cx="2413000" cy="462696"/>
        </p:xfrm>
        <a:graphic>
          <a:graphicData uri="http://schemas.openxmlformats.org/presentationml/2006/ole">
            <mc:AlternateContent xmlns:mc="http://schemas.openxmlformats.org/markup-compatibility/2006">
              <mc:Choice xmlns:v="urn:schemas-microsoft-com:vml" Requires="v">
                <p:oleObj spid="_x0000_s1027" name="CorelDRAW" r:id="rId8" imgW="5927220" imgH="1136765" progId="CorelDraw.Graphic.17">
                  <p:embed/>
                </p:oleObj>
              </mc:Choice>
              <mc:Fallback>
                <p:oleObj name="CorelDRAW" r:id="rId8" imgW="5927220" imgH="1136765" progId="CorelDraw.Graphic.17">
                  <p:embed/>
                  <p:pic>
                    <p:nvPicPr>
                      <p:cNvPr id="11" name="Objecte 10">
                        <a:extLst>
                          <a:ext uri="{FF2B5EF4-FFF2-40B4-BE49-F238E27FC236}">
                            <a16:creationId xmlns:a16="http://schemas.microsoft.com/office/drawing/2014/main" id="{2C837B9B-D4D4-4AD1-9AC9-6CDD9FF155EA}"/>
                          </a:ext>
                        </a:extLst>
                      </p:cNvPr>
                      <p:cNvPicPr/>
                      <p:nvPr/>
                    </p:nvPicPr>
                    <p:blipFill>
                      <a:blip r:embed="rId9"/>
                      <a:stretch>
                        <a:fillRect/>
                      </a:stretch>
                    </p:blipFill>
                    <p:spPr>
                      <a:xfrm>
                        <a:off x="9275677" y="2431468"/>
                        <a:ext cx="2413000" cy="462696"/>
                      </a:xfrm>
                      <a:prstGeom prst="rect">
                        <a:avLst/>
                      </a:prstGeom>
                    </p:spPr>
                  </p:pic>
                </p:oleObj>
              </mc:Fallback>
            </mc:AlternateContent>
          </a:graphicData>
        </a:graphic>
      </p:graphicFrame>
      <p:sp>
        <p:nvSpPr>
          <p:cNvPr id="6" name="Contenidor de número de diapositiva 5">
            <a:extLst>
              <a:ext uri="{FF2B5EF4-FFF2-40B4-BE49-F238E27FC236}">
                <a16:creationId xmlns:a16="http://schemas.microsoft.com/office/drawing/2014/main" id="{087453D6-15B8-4ABB-8A04-16DFCC5062E2}"/>
              </a:ext>
            </a:extLst>
          </p:cNvPr>
          <p:cNvSpPr>
            <a:spLocks noGrp="1"/>
          </p:cNvSpPr>
          <p:nvPr>
            <p:ph type="sldNum" sz="quarter" idx="12"/>
          </p:nvPr>
        </p:nvSpPr>
        <p:spPr/>
        <p:txBody>
          <a:bodyPr/>
          <a:lstStyle/>
          <a:p>
            <a:fld id="{CF49F7C1-DB88-43F6-8738-1763438988DD}" type="slidenum">
              <a:rPr lang="ca-ES" smtClean="0"/>
              <a:t>1</a:t>
            </a:fld>
            <a:endParaRPr lang="ca-ES" dirty="0"/>
          </a:p>
        </p:txBody>
      </p:sp>
      <p:sp>
        <p:nvSpPr>
          <p:cNvPr id="4" name="Diagrama de flux: procés alternatiu 3">
            <a:extLst>
              <a:ext uri="{FF2B5EF4-FFF2-40B4-BE49-F238E27FC236}">
                <a16:creationId xmlns:a16="http://schemas.microsoft.com/office/drawing/2014/main" id="{708902A1-D0EC-44F4-9B2C-0A312A155C5B}"/>
              </a:ext>
            </a:extLst>
          </p:cNvPr>
          <p:cNvSpPr/>
          <p:nvPr/>
        </p:nvSpPr>
        <p:spPr>
          <a:xfrm>
            <a:off x="6867090" y="2240191"/>
            <a:ext cx="5268686" cy="4507411"/>
          </a:xfrm>
          <a:prstGeom prst="flowChartAlternateProcess">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This process ultimately resulted in the partitioning of the foreland basin and the isolation of the Ripoll Basin from the </a:t>
            </a:r>
            <a:r>
              <a:rPr lang="en-US" sz="2000" dirty="0" err="1">
                <a:solidFill>
                  <a:schemeClr val="bg1"/>
                </a:solidFill>
              </a:rPr>
              <a:t>Tremp-Graus</a:t>
            </a:r>
            <a:r>
              <a:rPr lang="en-US" sz="2000" dirty="0">
                <a:solidFill>
                  <a:schemeClr val="bg1"/>
                </a:solidFill>
              </a:rPr>
              <a:t> and </a:t>
            </a:r>
            <a:r>
              <a:rPr lang="en-US" sz="2000" dirty="0" err="1">
                <a:solidFill>
                  <a:schemeClr val="bg1"/>
                </a:solidFill>
              </a:rPr>
              <a:t>Ainsa-Jaca</a:t>
            </a:r>
            <a:r>
              <a:rPr lang="en-US" sz="2000" dirty="0">
                <a:solidFill>
                  <a:schemeClr val="bg1"/>
                </a:solidFill>
              </a:rPr>
              <a:t> basins. </a:t>
            </a:r>
          </a:p>
          <a:p>
            <a:r>
              <a:rPr lang="en-US" sz="2000" dirty="0">
                <a:solidFill>
                  <a:schemeClr val="bg1"/>
                </a:solidFill>
              </a:rPr>
              <a:t>Our aim is to focus on the process of basin partitioning and discuss the response of sediment routing systems. To achieve this, paleogeographic maps are constructed from a revised </a:t>
            </a:r>
            <a:r>
              <a:rPr lang="en-US" sz="2000" dirty="0" err="1">
                <a:solidFill>
                  <a:schemeClr val="bg1"/>
                </a:solidFill>
              </a:rPr>
              <a:t>chronostratigraphy</a:t>
            </a:r>
            <a:r>
              <a:rPr lang="en-US" sz="2000" dirty="0">
                <a:solidFill>
                  <a:schemeClr val="bg1"/>
                </a:solidFill>
              </a:rPr>
              <a:t> and the integration of existing balanced cross-sections.</a:t>
            </a:r>
            <a:endParaRPr lang="ca-ES" sz="2000" dirty="0">
              <a:solidFill>
                <a:schemeClr val="bg1"/>
              </a:solidFill>
            </a:endParaRPr>
          </a:p>
          <a:p>
            <a:pPr algn="just"/>
            <a:endParaRPr lang="ca-ES" sz="2000" dirty="0">
              <a:solidFill>
                <a:schemeClr val="bg1"/>
              </a:solidFill>
            </a:endParaRPr>
          </a:p>
        </p:txBody>
      </p:sp>
      <p:sp>
        <p:nvSpPr>
          <p:cNvPr id="13" name="Diagrama de flux: procés alternatiu 12">
            <a:extLst>
              <a:ext uri="{FF2B5EF4-FFF2-40B4-BE49-F238E27FC236}">
                <a16:creationId xmlns:a16="http://schemas.microsoft.com/office/drawing/2014/main" id="{1662FC31-CD7B-4FEC-B60B-EB646FE76BC4}"/>
              </a:ext>
            </a:extLst>
          </p:cNvPr>
          <p:cNvSpPr/>
          <p:nvPr/>
        </p:nvSpPr>
        <p:spPr>
          <a:xfrm>
            <a:off x="6835489" y="2253503"/>
            <a:ext cx="5268686" cy="4507410"/>
          </a:xfrm>
          <a:prstGeom prst="flowChartAlternateProcess">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The Early Eocene was the period of most intense plate collision during the building of the Pyrenees. Loading of the overriding European plate caused flexure of the Iberian plate and formation of an elongated foredeep connected westward with the Atlantic Ocean. The uneven distribution of the Triassic evaporites caused the formation of a thrust salient in the central Pyrenees related to tectonic inversion of the pre-existing Mesozoic rift basins.</a:t>
            </a:r>
          </a:p>
        </p:txBody>
      </p:sp>
    </p:spTree>
    <p:extLst>
      <p:ext uri="{BB962C8B-B14F-4D97-AF65-F5344CB8AC3E}">
        <p14:creationId xmlns:p14="http://schemas.microsoft.com/office/powerpoint/2010/main" val="22875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347A6F3-DF1F-4162-A4B5-E89420F39C2F}"/>
              </a:ext>
            </a:extLst>
          </p:cNvPr>
          <p:cNvSpPr>
            <a:spLocks noGrp="1"/>
          </p:cNvSpPr>
          <p:nvPr>
            <p:ph type="title"/>
          </p:nvPr>
        </p:nvSpPr>
        <p:spPr>
          <a:xfrm>
            <a:off x="838200" y="136523"/>
            <a:ext cx="10515600" cy="1120777"/>
          </a:xfrm>
        </p:spPr>
        <p:txBody>
          <a:bodyPr/>
          <a:lstStyle/>
          <a:p>
            <a:r>
              <a:rPr lang="ca-ES" dirty="0" err="1"/>
              <a:t>Early</a:t>
            </a:r>
            <a:r>
              <a:rPr lang="ca-ES" dirty="0"/>
              <a:t> </a:t>
            </a:r>
            <a:r>
              <a:rPr lang="ca-ES" dirty="0" err="1"/>
              <a:t>Eocene</a:t>
            </a:r>
            <a:r>
              <a:rPr lang="ca-ES" dirty="0"/>
              <a:t> (</a:t>
            </a:r>
            <a:r>
              <a:rPr lang="ca-ES" dirty="0" err="1"/>
              <a:t>Cuisian</a:t>
            </a:r>
            <a:r>
              <a:rPr lang="ca-ES" dirty="0"/>
              <a:t>) </a:t>
            </a:r>
            <a:r>
              <a:rPr lang="ca-ES" dirty="0" err="1"/>
              <a:t>paleogeography</a:t>
            </a:r>
            <a:endParaRPr lang="ca-ES" dirty="0"/>
          </a:p>
        </p:txBody>
      </p:sp>
      <p:pic>
        <p:nvPicPr>
          <p:cNvPr id="5" name="Picture 4" descr="A close up of a map&#10;&#10;Description automatically generated">
            <a:extLst>
              <a:ext uri="{FF2B5EF4-FFF2-40B4-BE49-F238E27FC236}">
                <a16:creationId xmlns:a16="http://schemas.microsoft.com/office/drawing/2014/main" id="{729B8CB6-99D9-4451-98D2-EC1A3C58E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00" y="1080000"/>
            <a:ext cx="8218364" cy="5400000"/>
          </a:xfrm>
          <a:prstGeom prst="rect">
            <a:avLst/>
          </a:prstGeom>
        </p:spPr>
      </p:pic>
      <p:sp>
        <p:nvSpPr>
          <p:cNvPr id="3" name="Contenidor de número de diapositiva 2">
            <a:extLst>
              <a:ext uri="{FF2B5EF4-FFF2-40B4-BE49-F238E27FC236}">
                <a16:creationId xmlns:a16="http://schemas.microsoft.com/office/drawing/2014/main" id="{9DC1855F-9EC3-4240-8FE9-0ADFFEA9D487}"/>
              </a:ext>
            </a:extLst>
          </p:cNvPr>
          <p:cNvSpPr>
            <a:spLocks noGrp="1"/>
          </p:cNvSpPr>
          <p:nvPr>
            <p:ph type="sldNum" sz="quarter" idx="12"/>
          </p:nvPr>
        </p:nvSpPr>
        <p:spPr/>
        <p:txBody>
          <a:bodyPr/>
          <a:lstStyle/>
          <a:p>
            <a:fld id="{CF49F7C1-DB88-43F6-8738-1763438988DD}" type="slidenum">
              <a:rPr lang="ca-ES" smtClean="0"/>
              <a:t>10</a:t>
            </a:fld>
            <a:endParaRPr lang="ca-ES" dirty="0"/>
          </a:p>
        </p:txBody>
      </p:sp>
      <p:sp>
        <p:nvSpPr>
          <p:cNvPr id="9" name="QuadreDeText 8">
            <a:extLst>
              <a:ext uri="{FF2B5EF4-FFF2-40B4-BE49-F238E27FC236}">
                <a16:creationId xmlns:a16="http://schemas.microsoft.com/office/drawing/2014/main" id="{742447ED-56C0-44A1-A2B3-A1337F4E1E6C}"/>
              </a:ext>
            </a:extLst>
          </p:cNvPr>
          <p:cNvSpPr txBox="1"/>
          <p:nvPr/>
        </p:nvSpPr>
        <p:spPr>
          <a:xfrm>
            <a:off x="6578050" y="2650624"/>
            <a:ext cx="1188182" cy="307777"/>
          </a:xfrm>
          <a:prstGeom prst="rect">
            <a:avLst/>
          </a:prstGeom>
          <a:noFill/>
          <a:ln>
            <a:noFill/>
          </a:ln>
        </p:spPr>
        <p:txBody>
          <a:bodyPr wrap="square" rtlCol="0">
            <a:spAutoFit/>
          </a:bodyPr>
          <a:lstStyle/>
          <a:p>
            <a:r>
              <a:rPr lang="ca-ES" sz="1400" b="1" dirty="0">
                <a:solidFill>
                  <a:srgbClr val="002060"/>
                </a:solidFill>
              </a:rPr>
              <a:t>Tremp-Graus</a:t>
            </a:r>
          </a:p>
        </p:txBody>
      </p:sp>
      <p:sp>
        <p:nvSpPr>
          <p:cNvPr id="16" name="QuadreDeText 15">
            <a:extLst>
              <a:ext uri="{FF2B5EF4-FFF2-40B4-BE49-F238E27FC236}">
                <a16:creationId xmlns:a16="http://schemas.microsoft.com/office/drawing/2014/main" id="{B6743155-28FC-4836-86E0-3F72DB6F3590}"/>
              </a:ext>
            </a:extLst>
          </p:cNvPr>
          <p:cNvSpPr txBox="1"/>
          <p:nvPr/>
        </p:nvSpPr>
        <p:spPr>
          <a:xfrm>
            <a:off x="6503670" y="3413676"/>
            <a:ext cx="597019" cy="307777"/>
          </a:xfrm>
          <a:prstGeom prst="rect">
            <a:avLst/>
          </a:prstGeom>
          <a:noFill/>
          <a:ln>
            <a:noFill/>
          </a:ln>
        </p:spPr>
        <p:txBody>
          <a:bodyPr wrap="square" rtlCol="0">
            <a:spAutoFit/>
          </a:bodyPr>
          <a:lstStyle/>
          <a:p>
            <a:r>
              <a:rPr lang="ca-ES" sz="1400" b="1" dirty="0" err="1">
                <a:solidFill>
                  <a:srgbClr val="002060"/>
                </a:solidFill>
              </a:rPr>
              <a:t>Ager</a:t>
            </a:r>
            <a:endParaRPr lang="ca-ES" sz="1400" b="1" dirty="0">
              <a:solidFill>
                <a:srgbClr val="002060"/>
              </a:solidFill>
            </a:endParaRPr>
          </a:p>
        </p:txBody>
      </p:sp>
      <p:sp>
        <p:nvSpPr>
          <p:cNvPr id="18" name="Globus: rectangular amb cantonades arrodonides 17">
            <a:extLst>
              <a:ext uri="{FF2B5EF4-FFF2-40B4-BE49-F238E27FC236}">
                <a16:creationId xmlns:a16="http://schemas.microsoft.com/office/drawing/2014/main" id="{167751A2-0308-4E6A-808F-166BD85995A9}"/>
              </a:ext>
            </a:extLst>
          </p:cNvPr>
          <p:cNvSpPr/>
          <p:nvPr/>
        </p:nvSpPr>
        <p:spPr>
          <a:xfrm>
            <a:off x="7222671" y="321287"/>
            <a:ext cx="4904298" cy="1966687"/>
          </a:xfrm>
          <a:prstGeom prst="wedgeRoundRectCallout">
            <a:avLst>
              <a:gd name="adj1" fmla="val -29379"/>
              <a:gd name="adj2" fmla="val 70587"/>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t>2. Provenance analyses of sediments of the Ripoll basin reveal striking similarities with data from the Ager basin (Odlum et al., 2019), which suggests a common catchment area in the eastern Pyrenees.</a:t>
            </a:r>
          </a:p>
        </p:txBody>
      </p:sp>
      <p:sp>
        <p:nvSpPr>
          <p:cNvPr id="19" name="Globus: rectangular amb cantonades arrodonides 18">
            <a:extLst>
              <a:ext uri="{FF2B5EF4-FFF2-40B4-BE49-F238E27FC236}">
                <a16:creationId xmlns:a16="http://schemas.microsoft.com/office/drawing/2014/main" id="{420CDF46-214D-4F4A-9852-0EFFFF63EDB7}"/>
              </a:ext>
            </a:extLst>
          </p:cNvPr>
          <p:cNvSpPr/>
          <p:nvPr/>
        </p:nvSpPr>
        <p:spPr>
          <a:xfrm>
            <a:off x="6704298" y="4289595"/>
            <a:ext cx="4904298" cy="2508253"/>
          </a:xfrm>
          <a:prstGeom prst="wedgeRoundRectCallout">
            <a:avLst>
              <a:gd name="adj1" fmla="val -20833"/>
              <a:gd name="adj2" fmla="val -72849"/>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t>3. The overall distribution of environments in the south-</a:t>
            </a:r>
            <a:r>
              <a:rPr lang="en-GB" sz="2000" dirty="0" err="1"/>
              <a:t>pyrenean</a:t>
            </a:r>
            <a:r>
              <a:rPr lang="en-GB" sz="2000" dirty="0"/>
              <a:t> realm do not favour an scenario where sediments filling the Ager basin were transported across the deep and rapidly subsiding Ripoll basin.</a:t>
            </a:r>
          </a:p>
        </p:txBody>
      </p:sp>
      <p:sp>
        <p:nvSpPr>
          <p:cNvPr id="20" name="Globus: rectangular amb cantonades arrodonides 19">
            <a:extLst>
              <a:ext uri="{FF2B5EF4-FFF2-40B4-BE49-F238E27FC236}">
                <a16:creationId xmlns:a16="http://schemas.microsoft.com/office/drawing/2014/main" id="{72075D61-1C34-45FE-994C-120E2794D4B6}"/>
              </a:ext>
            </a:extLst>
          </p:cNvPr>
          <p:cNvSpPr/>
          <p:nvPr/>
        </p:nvSpPr>
        <p:spPr>
          <a:xfrm>
            <a:off x="1689098" y="3636413"/>
            <a:ext cx="4904298" cy="2508253"/>
          </a:xfrm>
          <a:prstGeom prst="wedgeRoundRectCallout">
            <a:avLst>
              <a:gd name="adj1" fmla="val 38155"/>
              <a:gd name="adj2" fmla="val -60609"/>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t>4. Sediments to the Ager basin could be routed from the eastern Pyrenees along the </a:t>
            </a:r>
            <a:r>
              <a:rPr lang="en-GB" sz="2000" dirty="0" err="1"/>
              <a:t>hangingwall</a:t>
            </a:r>
            <a:r>
              <a:rPr lang="en-GB" sz="2000" dirty="0"/>
              <a:t> of the Lower </a:t>
            </a:r>
            <a:r>
              <a:rPr lang="en-GB" sz="2000" dirty="0" err="1"/>
              <a:t>Pedraforca</a:t>
            </a:r>
            <a:r>
              <a:rPr lang="en-GB" sz="2000" dirty="0"/>
              <a:t> thrust.  Salt accumulation to the front of the Montsec thrust could build the divide between the Ager and Ripoll basins, preceding the rise of the </a:t>
            </a:r>
            <a:r>
              <a:rPr lang="en-GB" sz="2000" dirty="0" err="1"/>
              <a:t>Serres</a:t>
            </a:r>
            <a:r>
              <a:rPr lang="en-GB" sz="2000" dirty="0"/>
              <a:t> Marginals thrust in the Lutetian.</a:t>
            </a:r>
          </a:p>
        </p:txBody>
      </p:sp>
      <p:cxnSp>
        <p:nvCxnSpPr>
          <p:cNvPr id="26" name="Straight Arrow Connector 25">
            <a:extLst>
              <a:ext uri="{FF2B5EF4-FFF2-40B4-BE49-F238E27FC236}">
                <a16:creationId xmlns:a16="http://schemas.microsoft.com/office/drawing/2014/main" id="{4A575D5E-0CA2-4EF2-ADF9-D938EEC7A3D0}"/>
              </a:ext>
            </a:extLst>
          </p:cNvPr>
          <p:cNvCxnSpPr>
            <a:cxnSpLocks/>
          </p:cNvCxnSpPr>
          <p:nvPr/>
        </p:nvCxnSpPr>
        <p:spPr>
          <a:xfrm flipH="1">
            <a:off x="6762750" y="2882391"/>
            <a:ext cx="163830" cy="16661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7" name="Globus: rectangular amb cantonades arrodonides 16">
            <a:extLst>
              <a:ext uri="{FF2B5EF4-FFF2-40B4-BE49-F238E27FC236}">
                <a16:creationId xmlns:a16="http://schemas.microsoft.com/office/drawing/2014/main" id="{C2F9ED89-64AA-4C7F-BBC0-D0C87C78A134}"/>
              </a:ext>
            </a:extLst>
          </p:cNvPr>
          <p:cNvSpPr/>
          <p:nvPr/>
        </p:nvSpPr>
        <p:spPr>
          <a:xfrm>
            <a:off x="2277143" y="132290"/>
            <a:ext cx="4904298" cy="1966687"/>
          </a:xfrm>
          <a:prstGeom prst="wedgeRoundRectCallout">
            <a:avLst>
              <a:gd name="adj1" fmla="val 39687"/>
              <a:gd name="adj2" fmla="val 84501"/>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t>1. Provenance studies (petrographic and thermo/ geochronologic) indicate that catchment areas of sediment in the </a:t>
            </a:r>
            <a:r>
              <a:rPr lang="en-GB" sz="2000" b="1" dirty="0" err="1"/>
              <a:t>Tremp-Graus</a:t>
            </a:r>
            <a:r>
              <a:rPr lang="en-GB" sz="2000" dirty="0"/>
              <a:t> and </a:t>
            </a:r>
            <a:r>
              <a:rPr lang="en-GB" sz="2000" b="1" dirty="0"/>
              <a:t>Ager basins </a:t>
            </a:r>
            <a:r>
              <a:rPr lang="en-GB" sz="2000" dirty="0"/>
              <a:t>were different (Thomson et al., 2019).</a:t>
            </a:r>
          </a:p>
        </p:txBody>
      </p:sp>
      <p:cxnSp>
        <p:nvCxnSpPr>
          <p:cNvPr id="10" name="Connector: Curved 9">
            <a:extLst>
              <a:ext uri="{FF2B5EF4-FFF2-40B4-BE49-F238E27FC236}">
                <a16:creationId xmlns:a16="http://schemas.microsoft.com/office/drawing/2014/main" id="{98E476A5-F0D6-4047-96A5-D30A20273EF9}"/>
              </a:ext>
            </a:extLst>
          </p:cNvPr>
          <p:cNvCxnSpPr>
            <a:cxnSpLocks/>
          </p:cNvCxnSpPr>
          <p:nvPr/>
        </p:nvCxnSpPr>
        <p:spPr>
          <a:xfrm rot="10800000" flipH="1">
            <a:off x="6599777" y="3321051"/>
            <a:ext cx="20098" cy="197615"/>
          </a:xfrm>
          <a:prstGeom prst="curvedConnector4">
            <a:avLst>
              <a:gd name="adj1" fmla="val -1137427"/>
              <a:gd name="adj2" fmla="val 76564"/>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0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idor de contingut 4" descr="Imatge que conté text, mapa&#10;&#10;Descripció generada automàticament">
            <a:extLst>
              <a:ext uri="{FF2B5EF4-FFF2-40B4-BE49-F238E27FC236}">
                <a16:creationId xmlns:a16="http://schemas.microsoft.com/office/drawing/2014/main" id="{74168287-8486-4C36-A720-25ABB9F2A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 y="104502"/>
            <a:ext cx="5471899" cy="3600000"/>
          </a:xfrm>
          <a:prstGeom prst="rect">
            <a:avLst/>
          </a:prstGeom>
          <a:ln w="25400">
            <a:solidFill>
              <a:schemeClr val="accent1"/>
            </a:solidFill>
          </a:ln>
        </p:spPr>
      </p:pic>
      <p:pic>
        <p:nvPicPr>
          <p:cNvPr id="16" name="Picture 15" descr="A close up of a map&#10;&#10;Description automatically generated">
            <a:extLst>
              <a:ext uri="{FF2B5EF4-FFF2-40B4-BE49-F238E27FC236}">
                <a16:creationId xmlns:a16="http://schemas.microsoft.com/office/drawing/2014/main" id="{7AA20F7F-B302-4B0F-9D84-BAD7FAA81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00" y="3006000"/>
            <a:ext cx="5478909" cy="3600000"/>
          </a:xfrm>
          <a:prstGeom prst="rect">
            <a:avLst/>
          </a:prstGeom>
          <a:ln w="25400">
            <a:solidFill>
              <a:schemeClr val="accent1"/>
            </a:solidFill>
          </a:ln>
        </p:spPr>
      </p:pic>
      <p:pic>
        <p:nvPicPr>
          <p:cNvPr id="15" name="Picture 14" descr="A close up of a map&#10;&#10;Description automatically generated">
            <a:extLst>
              <a:ext uri="{FF2B5EF4-FFF2-40B4-BE49-F238E27FC236}">
                <a16:creationId xmlns:a16="http://schemas.microsoft.com/office/drawing/2014/main" id="{4087CF59-4430-4BEC-BF25-11205DEBF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200" y="104400"/>
            <a:ext cx="5478909" cy="3600000"/>
          </a:xfrm>
          <a:prstGeom prst="rect">
            <a:avLst/>
          </a:prstGeom>
          <a:ln w="25400">
            <a:solidFill>
              <a:schemeClr val="accent1"/>
            </a:solidFill>
          </a:ln>
        </p:spPr>
      </p:pic>
      <p:sp>
        <p:nvSpPr>
          <p:cNvPr id="2" name="Títol 1">
            <a:extLst>
              <a:ext uri="{FF2B5EF4-FFF2-40B4-BE49-F238E27FC236}">
                <a16:creationId xmlns:a16="http://schemas.microsoft.com/office/drawing/2014/main" id="{D9CEE7E3-07AD-481A-A677-DCFF3C7FBF12}"/>
              </a:ext>
            </a:extLst>
          </p:cNvPr>
          <p:cNvSpPr>
            <a:spLocks noGrp="1"/>
          </p:cNvSpPr>
          <p:nvPr>
            <p:ph type="title"/>
          </p:nvPr>
        </p:nvSpPr>
        <p:spPr/>
        <p:txBody>
          <a:bodyPr/>
          <a:lstStyle/>
          <a:p>
            <a:endParaRPr lang="ca-ES" dirty="0"/>
          </a:p>
        </p:txBody>
      </p:sp>
      <p:pic>
        <p:nvPicPr>
          <p:cNvPr id="7" name="Contenidor de contingut 4" descr="Imatge que conté text, mapa&#10;&#10;Descripció generada automàticament">
            <a:extLst>
              <a:ext uri="{FF2B5EF4-FFF2-40B4-BE49-F238E27FC236}">
                <a16:creationId xmlns:a16="http://schemas.microsoft.com/office/drawing/2014/main" id="{92474B82-F988-4469-9FD0-96E2E1C757C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073013" y="3007219"/>
            <a:ext cx="5477122" cy="3600000"/>
          </a:xfrm>
          <a:ln w="25400">
            <a:solidFill>
              <a:schemeClr val="accent1"/>
            </a:solidFill>
          </a:ln>
        </p:spPr>
      </p:pic>
      <p:sp>
        <p:nvSpPr>
          <p:cNvPr id="3" name="Contenidor de número de diapositiva 2">
            <a:extLst>
              <a:ext uri="{FF2B5EF4-FFF2-40B4-BE49-F238E27FC236}">
                <a16:creationId xmlns:a16="http://schemas.microsoft.com/office/drawing/2014/main" id="{CBE3289E-8C85-47A4-B208-DD892E369227}"/>
              </a:ext>
            </a:extLst>
          </p:cNvPr>
          <p:cNvSpPr>
            <a:spLocks noGrp="1"/>
          </p:cNvSpPr>
          <p:nvPr>
            <p:ph type="sldNum" sz="quarter" idx="12"/>
          </p:nvPr>
        </p:nvSpPr>
        <p:spPr/>
        <p:txBody>
          <a:bodyPr/>
          <a:lstStyle/>
          <a:p>
            <a:fld id="{CF49F7C1-DB88-43F6-8738-1763438988DD}" type="slidenum">
              <a:rPr lang="ca-ES" smtClean="0"/>
              <a:t>11</a:t>
            </a:fld>
            <a:endParaRPr lang="ca-ES" dirty="0"/>
          </a:p>
        </p:txBody>
      </p:sp>
      <p:sp>
        <p:nvSpPr>
          <p:cNvPr id="11" name="Globus: rectangular amb cantonades arrodonides 10">
            <a:extLst>
              <a:ext uri="{FF2B5EF4-FFF2-40B4-BE49-F238E27FC236}">
                <a16:creationId xmlns:a16="http://schemas.microsoft.com/office/drawing/2014/main" id="{E0C66B94-838D-4060-AFD1-5D1E079449C8}"/>
              </a:ext>
            </a:extLst>
          </p:cNvPr>
          <p:cNvSpPr/>
          <p:nvPr/>
        </p:nvSpPr>
        <p:spPr>
          <a:xfrm>
            <a:off x="6114023" y="3025586"/>
            <a:ext cx="5464803" cy="3599999"/>
          </a:xfrm>
          <a:prstGeom prst="wedgeRoundRectCallout">
            <a:avLst>
              <a:gd name="adj1" fmla="val 17557"/>
              <a:gd name="adj2" fmla="val -58181"/>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t>2. During the ILERDIAN, accelerated plate collision led to flexure of the Iberian plate and the rise of the eastern Pyrenees. The south-</a:t>
            </a:r>
            <a:r>
              <a:rPr lang="en-GB" sz="2000" dirty="0" err="1"/>
              <a:t>pyrenean</a:t>
            </a:r>
            <a:r>
              <a:rPr lang="en-GB" sz="2000" dirty="0"/>
              <a:t> foredeep is formed and filled with sediments sourced from the north. Maximum expansion of carbonate platforms along the southern margin developed in concurrence with a sea level rise during the </a:t>
            </a:r>
            <a:r>
              <a:rPr lang="en-GB" sz="2000" dirty="0" err="1"/>
              <a:t>Ilerdian</a:t>
            </a:r>
            <a:r>
              <a:rPr lang="en-GB" sz="2000" dirty="0"/>
              <a:t>. The rise of the </a:t>
            </a:r>
            <a:r>
              <a:rPr lang="en-GB" sz="2000" b="1" dirty="0"/>
              <a:t>Montsec thrust </a:t>
            </a:r>
            <a:r>
              <a:rPr lang="en-GB" sz="2000" dirty="0"/>
              <a:t>delineated the southern </a:t>
            </a:r>
            <a:r>
              <a:rPr lang="en-GB" sz="2000" dirty="0" err="1"/>
              <a:t>límit</a:t>
            </a:r>
            <a:r>
              <a:rPr lang="en-GB" sz="2000" dirty="0"/>
              <a:t> of the </a:t>
            </a:r>
            <a:r>
              <a:rPr lang="en-GB" sz="2000" b="1" dirty="0" err="1"/>
              <a:t>Tremp-Graus</a:t>
            </a:r>
            <a:r>
              <a:rPr lang="en-GB" sz="2000" b="1" dirty="0"/>
              <a:t> basin</a:t>
            </a:r>
            <a:r>
              <a:rPr lang="en-GB" sz="2000" dirty="0"/>
              <a:t>.  </a:t>
            </a:r>
          </a:p>
        </p:txBody>
      </p:sp>
      <p:sp>
        <p:nvSpPr>
          <p:cNvPr id="12" name="Globus: rectangular amb cantonades arrodonides 11">
            <a:extLst>
              <a:ext uri="{FF2B5EF4-FFF2-40B4-BE49-F238E27FC236}">
                <a16:creationId xmlns:a16="http://schemas.microsoft.com/office/drawing/2014/main" id="{F7DC1B41-E6AC-481D-B373-C73ED920690D}"/>
              </a:ext>
            </a:extLst>
          </p:cNvPr>
          <p:cNvSpPr/>
          <p:nvPr/>
        </p:nvSpPr>
        <p:spPr>
          <a:xfrm>
            <a:off x="571038" y="53998"/>
            <a:ext cx="5509071" cy="2894873"/>
          </a:xfrm>
          <a:prstGeom prst="wedgeRoundRectCallout">
            <a:avLst>
              <a:gd name="adj1" fmla="val -20298"/>
              <a:gd name="adj2" fmla="val 63649"/>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t>3. During the CUISIAN the foredeep developed with two separated turbiditic troughs. Wide shallow platforms in the central region developed linked to salt migration and accumulation at the front of the advancing Montsec thrust. Sediments to the Ager basin were routed between the Montsec and the lower </a:t>
            </a:r>
            <a:r>
              <a:rPr lang="en-GB" sz="2000" dirty="0" err="1"/>
              <a:t>Pedraforca</a:t>
            </a:r>
            <a:r>
              <a:rPr lang="en-GB" sz="2000" dirty="0"/>
              <a:t> thrusts. </a:t>
            </a:r>
          </a:p>
        </p:txBody>
      </p:sp>
      <p:sp>
        <p:nvSpPr>
          <p:cNvPr id="13" name="Globus: rectangular amb cantonades arrodonides 12">
            <a:extLst>
              <a:ext uri="{FF2B5EF4-FFF2-40B4-BE49-F238E27FC236}">
                <a16:creationId xmlns:a16="http://schemas.microsoft.com/office/drawing/2014/main" id="{84562814-5980-4AD6-B487-985F46B7DA98}"/>
              </a:ext>
            </a:extLst>
          </p:cNvPr>
          <p:cNvSpPr/>
          <p:nvPr/>
        </p:nvSpPr>
        <p:spPr>
          <a:xfrm>
            <a:off x="594783" y="3006000"/>
            <a:ext cx="5464803" cy="3600000"/>
          </a:xfrm>
          <a:prstGeom prst="wedgeRoundRectCallout">
            <a:avLst>
              <a:gd name="adj1" fmla="val -18996"/>
              <a:gd name="adj2" fmla="val -59239"/>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t>1. The PALEOCENE represent a period of relative tectonic  quiescence and </a:t>
            </a:r>
            <a:r>
              <a:rPr lang="en-GB" sz="2000" b="1" dirty="0"/>
              <a:t>low-relief</a:t>
            </a:r>
            <a:r>
              <a:rPr lang="en-GB" sz="2000" dirty="0"/>
              <a:t> in the Pyrenean domain. Sediments were sourced from the interior of the Iberian plate and the Corsica- Sardinian block, with paleocurrents directed north-westward towards the Atlantic ocean. </a:t>
            </a:r>
          </a:p>
        </p:txBody>
      </p:sp>
      <p:sp>
        <p:nvSpPr>
          <p:cNvPr id="14" name="Globus: rectangular amb cantonades arrodonides 13">
            <a:extLst>
              <a:ext uri="{FF2B5EF4-FFF2-40B4-BE49-F238E27FC236}">
                <a16:creationId xmlns:a16="http://schemas.microsoft.com/office/drawing/2014/main" id="{D7ECCA86-C968-4566-8EAF-C3538FC6C086}"/>
              </a:ext>
            </a:extLst>
          </p:cNvPr>
          <p:cNvSpPr/>
          <p:nvPr/>
        </p:nvSpPr>
        <p:spPr>
          <a:xfrm>
            <a:off x="6087306" y="104298"/>
            <a:ext cx="5509071" cy="2894873"/>
          </a:xfrm>
          <a:prstGeom prst="wedgeRoundRectCallout">
            <a:avLst>
              <a:gd name="adj1" fmla="val -20298"/>
              <a:gd name="adj2" fmla="val 63649"/>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t>4. The </a:t>
            </a:r>
            <a:r>
              <a:rPr lang="en-GB" sz="2000" dirty="0" err="1"/>
              <a:t>Tremp-Graus</a:t>
            </a:r>
            <a:r>
              <a:rPr lang="en-GB" sz="2000" dirty="0"/>
              <a:t> basin was transported piggy-back on top of the </a:t>
            </a:r>
            <a:r>
              <a:rPr lang="en-GB" sz="2000" dirty="0" err="1"/>
              <a:t>Serres</a:t>
            </a:r>
            <a:r>
              <a:rPr lang="en-GB" sz="2000" dirty="0"/>
              <a:t> Marginals thrust-sheet since the early LUTETIAN. During the BARTONIAN a rapid </a:t>
            </a:r>
            <a:r>
              <a:rPr lang="en-GB" sz="2000" dirty="0" err="1"/>
              <a:t>regressional</a:t>
            </a:r>
            <a:r>
              <a:rPr lang="en-GB" sz="2000" dirty="0"/>
              <a:t> episode led to the filling of the </a:t>
            </a:r>
            <a:r>
              <a:rPr lang="en-GB" sz="2000" dirty="0" err="1"/>
              <a:t>Tremp-Graus</a:t>
            </a:r>
            <a:r>
              <a:rPr lang="en-GB" sz="2000" dirty="0"/>
              <a:t> basin with fluvial sediments sourced from the central </a:t>
            </a:r>
            <a:r>
              <a:rPr lang="en-GB" sz="2000" dirty="0" err="1"/>
              <a:t>pyrenean</a:t>
            </a:r>
            <a:r>
              <a:rPr lang="en-GB" sz="2000" dirty="0"/>
              <a:t> Axial Zone and transported WNW parallel to the basin axis.</a:t>
            </a:r>
          </a:p>
        </p:txBody>
      </p:sp>
      <p:sp>
        <p:nvSpPr>
          <p:cNvPr id="17" name="Diagrama de flux: procés alternatiu 15">
            <a:extLst>
              <a:ext uri="{FF2B5EF4-FFF2-40B4-BE49-F238E27FC236}">
                <a16:creationId xmlns:a16="http://schemas.microsoft.com/office/drawing/2014/main" id="{EA57BFBB-AEF2-428B-9697-87C8C4D3FF01}"/>
              </a:ext>
            </a:extLst>
          </p:cNvPr>
          <p:cNvSpPr/>
          <p:nvPr/>
        </p:nvSpPr>
        <p:spPr>
          <a:xfrm>
            <a:off x="3699202" y="2113726"/>
            <a:ext cx="4659086" cy="1747816"/>
          </a:xfrm>
          <a:prstGeom prst="flowChartAlternateProcess">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rPr>
              <a:t>An evolution of the sediment routing system from Paleocene to </a:t>
            </a:r>
            <a:r>
              <a:rPr lang="en-US" sz="2000">
                <a:solidFill>
                  <a:schemeClr val="bg1"/>
                </a:solidFill>
              </a:rPr>
              <a:t>Late Eocene </a:t>
            </a:r>
            <a:r>
              <a:rPr lang="en-US" sz="2000" dirty="0">
                <a:solidFill>
                  <a:schemeClr val="bg1"/>
                </a:solidFill>
              </a:rPr>
              <a:t>would be as follows:</a:t>
            </a:r>
            <a:endParaRPr lang="ca-ES" sz="2000" dirty="0">
              <a:solidFill>
                <a:schemeClr val="bg1"/>
              </a:solidFill>
            </a:endParaRPr>
          </a:p>
        </p:txBody>
      </p:sp>
    </p:spTree>
    <p:extLst>
      <p:ext uri="{BB962C8B-B14F-4D97-AF65-F5344CB8AC3E}">
        <p14:creationId xmlns:p14="http://schemas.microsoft.com/office/powerpoint/2010/main" val="268029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AD7565A6-38A3-4F84-AB2E-8379765C046C}"/>
              </a:ext>
            </a:extLst>
          </p:cNvPr>
          <p:cNvPicPr>
            <a:picLocks noChangeAspect="1"/>
          </p:cNvPicPr>
          <p:nvPr/>
        </p:nvPicPr>
        <p:blipFill rotWithShape="1">
          <a:blip r:embed="rId2">
            <a:extLst>
              <a:ext uri="{28A0092B-C50C-407E-A947-70E740481C1C}">
                <a14:useLocalDpi xmlns:a14="http://schemas.microsoft.com/office/drawing/2010/main" val="0"/>
              </a:ext>
            </a:extLst>
          </a:blip>
          <a:srcRect l="30569" t="19608" r="7917" b="37645"/>
          <a:stretch/>
        </p:blipFill>
        <p:spPr>
          <a:xfrm>
            <a:off x="2399606" y="3676052"/>
            <a:ext cx="7102864" cy="3027888"/>
          </a:xfrm>
          <a:prstGeom prst="rect">
            <a:avLst/>
          </a:prstGeom>
          <a:ln w="25400">
            <a:solidFill>
              <a:schemeClr val="accent1"/>
            </a:solidFill>
          </a:ln>
        </p:spPr>
      </p:pic>
      <p:sp>
        <p:nvSpPr>
          <p:cNvPr id="2" name="Títol 1">
            <a:extLst>
              <a:ext uri="{FF2B5EF4-FFF2-40B4-BE49-F238E27FC236}">
                <a16:creationId xmlns:a16="http://schemas.microsoft.com/office/drawing/2014/main" id="{D20DC6D9-C23F-4377-B53D-7E1E812C735B}"/>
              </a:ext>
            </a:extLst>
          </p:cNvPr>
          <p:cNvSpPr>
            <a:spLocks noGrp="1"/>
          </p:cNvSpPr>
          <p:nvPr>
            <p:ph type="title"/>
          </p:nvPr>
        </p:nvSpPr>
        <p:spPr>
          <a:xfrm>
            <a:off x="838200" y="87087"/>
            <a:ext cx="10515600" cy="1143000"/>
          </a:xfrm>
        </p:spPr>
        <p:txBody>
          <a:bodyPr/>
          <a:lstStyle/>
          <a:p>
            <a:r>
              <a:rPr lang="ca-ES" dirty="0"/>
              <a:t>Conclusions [1/3]</a:t>
            </a:r>
          </a:p>
        </p:txBody>
      </p:sp>
      <p:sp>
        <p:nvSpPr>
          <p:cNvPr id="3" name="Contenidor de contingut 2">
            <a:extLst>
              <a:ext uri="{FF2B5EF4-FFF2-40B4-BE49-F238E27FC236}">
                <a16:creationId xmlns:a16="http://schemas.microsoft.com/office/drawing/2014/main" id="{BCFB2487-EC72-47D5-BAD3-ACC0331A8E6F}"/>
              </a:ext>
            </a:extLst>
          </p:cNvPr>
          <p:cNvSpPr>
            <a:spLocks noGrp="1"/>
          </p:cNvSpPr>
          <p:nvPr>
            <p:ph idx="1"/>
          </p:nvPr>
        </p:nvSpPr>
        <p:spPr>
          <a:xfrm>
            <a:off x="838200" y="1012371"/>
            <a:ext cx="10945586" cy="5164593"/>
          </a:xfrm>
        </p:spPr>
        <p:txBody>
          <a:bodyPr vert="horz" lIns="91440" tIns="45720" rIns="91440" bIns="45720" rtlCol="0" anchor="t">
            <a:normAutofit/>
          </a:bodyPr>
          <a:lstStyle/>
          <a:p>
            <a:pPr>
              <a:buFont typeface="Wingdings" panose="05000000000000000000" pitchFamily="2" charset="2"/>
              <a:buChar char="q"/>
            </a:pPr>
            <a:r>
              <a:rPr lang="en-GB"/>
              <a:t> Palinspastic restorations provide key constraints for the reconstruction of the sediment routing system of a partitioned foreland basin.</a:t>
            </a:r>
          </a:p>
          <a:p>
            <a:pPr>
              <a:buFont typeface="Wingdings" panose="05000000000000000000" pitchFamily="2" charset="2"/>
              <a:buChar char="q"/>
            </a:pPr>
            <a:r>
              <a:rPr lang="en-GB"/>
              <a:t> The evolution of the Southern Pyrenean sediment dispersal differs from a typical orogen-parallel principal routing system that efficienly transfered sediments to the peripheral oceanic basin.</a:t>
            </a:r>
          </a:p>
        </p:txBody>
      </p:sp>
      <p:sp>
        <p:nvSpPr>
          <p:cNvPr id="4" name="Contenidor de número de diapositiva 3">
            <a:extLst>
              <a:ext uri="{FF2B5EF4-FFF2-40B4-BE49-F238E27FC236}">
                <a16:creationId xmlns:a16="http://schemas.microsoft.com/office/drawing/2014/main" id="{2950A32E-6F7A-4CAB-AD43-600105BF7AA4}"/>
              </a:ext>
            </a:extLst>
          </p:cNvPr>
          <p:cNvSpPr>
            <a:spLocks noGrp="1"/>
          </p:cNvSpPr>
          <p:nvPr>
            <p:ph type="sldNum" sz="quarter" idx="12"/>
          </p:nvPr>
        </p:nvSpPr>
        <p:spPr>
          <a:xfrm>
            <a:off x="8610600" y="6356352"/>
            <a:ext cx="2743200" cy="365125"/>
          </a:xfrm>
        </p:spPr>
        <p:txBody>
          <a:bodyPr/>
          <a:lstStyle/>
          <a:p>
            <a:fld id="{CF49F7C1-DB88-43F6-8738-1763438988DD}" type="slidenum">
              <a:rPr lang="ca-ES" smtClean="0"/>
              <a:t>12</a:t>
            </a:fld>
            <a:endParaRPr lang="ca-ES" dirty="0"/>
          </a:p>
        </p:txBody>
      </p:sp>
    </p:spTree>
    <p:extLst>
      <p:ext uri="{BB962C8B-B14F-4D97-AF65-F5344CB8AC3E}">
        <p14:creationId xmlns:p14="http://schemas.microsoft.com/office/powerpoint/2010/main" val="2785661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F1F1EA52-6C3F-4396-B937-9F3970AE445A}"/>
              </a:ext>
            </a:extLst>
          </p:cNvPr>
          <p:cNvPicPr>
            <a:picLocks noChangeAspect="1"/>
          </p:cNvPicPr>
          <p:nvPr/>
        </p:nvPicPr>
        <p:blipFill rotWithShape="1">
          <a:blip r:embed="rId2">
            <a:extLst>
              <a:ext uri="{28A0092B-C50C-407E-A947-70E740481C1C}">
                <a14:useLocalDpi xmlns:a14="http://schemas.microsoft.com/office/drawing/2010/main" val="0"/>
              </a:ext>
            </a:extLst>
          </a:blip>
          <a:srcRect l="30569" t="19608" r="7917" b="37645"/>
          <a:stretch/>
        </p:blipFill>
        <p:spPr>
          <a:xfrm>
            <a:off x="2399606" y="3676052"/>
            <a:ext cx="7102864" cy="3027888"/>
          </a:xfrm>
          <a:prstGeom prst="rect">
            <a:avLst/>
          </a:prstGeom>
          <a:ln w="25400">
            <a:solidFill>
              <a:schemeClr val="accent1"/>
            </a:solidFill>
          </a:ln>
        </p:spPr>
      </p:pic>
      <p:sp>
        <p:nvSpPr>
          <p:cNvPr id="2" name="Títol 1">
            <a:extLst>
              <a:ext uri="{FF2B5EF4-FFF2-40B4-BE49-F238E27FC236}">
                <a16:creationId xmlns:a16="http://schemas.microsoft.com/office/drawing/2014/main" id="{D20DC6D9-C23F-4377-B53D-7E1E812C735B}"/>
              </a:ext>
            </a:extLst>
          </p:cNvPr>
          <p:cNvSpPr>
            <a:spLocks noGrp="1"/>
          </p:cNvSpPr>
          <p:nvPr>
            <p:ph type="title"/>
          </p:nvPr>
        </p:nvSpPr>
        <p:spPr>
          <a:xfrm>
            <a:off x="838200" y="87087"/>
            <a:ext cx="10515600" cy="1143000"/>
          </a:xfrm>
        </p:spPr>
        <p:txBody>
          <a:bodyPr/>
          <a:lstStyle/>
          <a:p>
            <a:r>
              <a:rPr lang="ca-ES" dirty="0"/>
              <a:t>Conclusions [2/3]</a:t>
            </a:r>
          </a:p>
        </p:txBody>
      </p:sp>
      <p:sp>
        <p:nvSpPr>
          <p:cNvPr id="3" name="Contenidor de contingut 2">
            <a:extLst>
              <a:ext uri="{FF2B5EF4-FFF2-40B4-BE49-F238E27FC236}">
                <a16:creationId xmlns:a16="http://schemas.microsoft.com/office/drawing/2014/main" id="{BCFB2487-EC72-47D5-BAD3-ACC0331A8E6F}"/>
              </a:ext>
            </a:extLst>
          </p:cNvPr>
          <p:cNvSpPr>
            <a:spLocks noGrp="1"/>
          </p:cNvSpPr>
          <p:nvPr>
            <p:ph idx="1"/>
          </p:nvPr>
        </p:nvSpPr>
        <p:spPr>
          <a:xfrm>
            <a:off x="838200" y="1012371"/>
            <a:ext cx="10945586" cy="5164593"/>
          </a:xfrm>
        </p:spPr>
        <p:txBody>
          <a:bodyPr vert="horz" lIns="91440" tIns="45720" rIns="91440" bIns="45720" rtlCol="0" anchor="t">
            <a:normAutofit/>
          </a:bodyPr>
          <a:lstStyle/>
          <a:p>
            <a:pPr>
              <a:buFont typeface="Wingdings" panose="05000000000000000000" pitchFamily="2" charset="2"/>
              <a:buChar char="q"/>
            </a:pPr>
            <a:r>
              <a:rPr lang="en-GB"/>
              <a:t>The </a:t>
            </a:r>
            <a:r>
              <a:rPr lang="en-GB" b="1"/>
              <a:t>Tremp-Graus</a:t>
            </a:r>
            <a:r>
              <a:rPr lang="en-GB"/>
              <a:t>, </a:t>
            </a:r>
            <a:r>
              <a:rPr lang="en-GB" b="1"/>
              <a:t>Ainsa</a:t>
            </a:r>
            <a:r>
              <a:rPr lang="en-GB"/>
              <a:t> and </a:t>
            </a:r>
            <a:r>
              <a:rPr lang="en-GB" b="1"/>
              <a:t>Jaca basins</a:t>
            </a:r>
            <a:r>
              <a:rPr lang="en-GB"/>
              <a:t> formed an elongated trough that efficiently transferred sediments to the Atlantic ocean.</a:t>
            </a:r>
          </a:p>
          <a:p>
            <a:pPr>
              <a:buFont typeface="Wingdings" panose="05000000000000000000" pitchFamily="2" charset="2"/>
              <a:buChar char="q"/>
            </a:pPr>
            <a:r>
              <a:rPr lang="en-GB"/>
              <a:t> The </a:t>
            </a:r>
            <a:r>
              <a:rPr lang="en-GB" b="1"/>
              <a:t>Ripoll basin </a:t>
            </a:r>
            <a:r>
              <a:rPr lang="en-GB"/>
              <a:t>evolved as a rapidly filling sink for sediments sourced from the Eastern Pyrenees..</a:t>
            </a:r>
          </a:p>
          <a:p>
            <a:pPr>
              <a:buFont typeface="Wingdings" panose="05000000000000000000" pitchFamily="2" charset="2"/>
              <a:buChar char="q"/>
            </a:pPr>
            <a:r>
              <a:rPr lang="en-GB"/>
              <a:t> A shallow platform in the central region was sustained by salts migration and accumulation in front of the Montsec thrust-sheet.</a:t>
            </a:r>
          </a:p>
        </p:txBody>
      </p:sp>
      <p:sp>
        <p:nvSpPr>
          <p:cNvPr id="4" name="Contenidor de número de diapositiva 3">
            <a:extLst>
              <a:ext uri="{FF2B5EF4-FFF2-40B4-BE49-F238E27FC236}">
                <a16:creationId xmlns:a16="http://schemas.microsoft.com/office/drawing/2014/main" id="{2950A32E-6F7A-4CAB-AD43-600105BF7AA4}"/>
              </a:ext>
            </a:extLst>
          </p:cNvPr>
          <p:cNvSpPr>
            <a:spLocks noGrp="1"/>
          </p:cNvSpPr>
          <p:nvPr>
            <p:ph type="sldNum" sz="quarter" idx="12"/>
          </p:nvPr>
        </p:nvSpPr>
        <p:spPr>
          <a:xfrm>
            <a:off x="8610600" y="6356352"/>
            <a:ext cx="2743200" cy="365125"/>
          </a:xfrm>
        </p:spPr>
        <p:txBody>
          <a:bodyPr/>
          <a:lstStyle/>
          <a:p>
            <a:fld id="{CF49F7C1-DB88-43F6-8738-1763438988DD}" type="slidenum">
              <a:rPr lang="ca-ES" smtClean="0"/>
              <a:t>13</a:t>
            </a:fld>
            <a:endParaRPr lang="ca-ES" dirty="0"/>
          </a:p>
        </p:txBody>
      </p:sp>
      <p:sp>
        <p:nvSpPr>
          <p:cNvPr id="8" name="QuadreDeText 7">
            <a:extLst>
              <a:ext uri="{FF2B5EF4-FFF2-40B4-BE49-F238E27FC236}">
                <a16:creationId xmlns:a16="http://schemas.microsoft.com/office/drawing/2014/main" id="{2EDFC228-0273-4BF5-9289-4914CC263970}"/>
              </a:ext>
            </a:extLst>
          </p:cNvPr>
          <p:cNvSpPr txBox="1"/>
          <p:nvPr/>
        </p:nvSpPr>
        <p:spPr>
          <a:xfrm>
            <a:off x="5791805" y="4229104"/>
            <a:ext cx="1461482" cy="338554"/>
          </a:xfrm>
          <a:prstGeom prst="rect">
            <a:avLst/>
          </a:prstGeom>
          <a:noFill/>
          <a:ln>
            <a:noFill/>
          </a:ln>
        </p:spPr>
        <p:txBody>
          <a:bodyPr wrap="square" rtlCol="0">
            <a:spAutoFit/>
          </a:bodyPr>
          <a:lstStyle/>
          <a:p>
            <a:r>
              <a:rPr lang="ca-ES" sz="1600" b="1" dirty="0">
                <a:solidFill>
                  <a:srgbClr val="002060"/>
                </a:solidFill>
              </a:rPr>
              <a:t>Tremp-Graus</a:t>
            </a:r>
          </a:p>
        </p:txBody>
      </p:sp>
      <p:cxnSp>
        <p:nvCxnSpPr>
          <p:cNvPr id="9" name="Connector: Curved 8">
            <a:extLst>
              <a:ext uri="{FF2B5EF4-FFF2-40B4-BE49-F238E27FC236}">
                <a16:creationId xmlns:a16="http://schemas.microsoft.com/office/drawing/2014/main" id="{59AB0D24-82CB-4E99-85CE-3CFC17AC2B91}"/>
              </a:ext>
            </a:extLst>
          </p:cNvPr>
          <p:cNvCxnSpPr>
            <a:cxnSpLocks/>
          </p:cNvCxnSpPr>
          <p:nvPr/>
        </p:nvCxnSpPr>
        <p:spPr>
          <a:xfrm rot="10800000" flipV="1">
            <a:off x="5834067" y="4529893"/>
            <a:ext cx="366708" cy="270706"/>
          </a:xfrm>
          <a:prstGeom prst="curvedConnector3">
            <a:avLst>
              <a:gd name="adj1" fmla="val 50000"/>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QuadreDeText 7">
            <a:extLst>
              <a:ext uri="{FF2B5EF4-FFF2-40B4-BE49-F238E27FC236}">
                <a16:creationId xmlns:a16="http://schemas.microsoft.com/office/drawing/2014/main" id="{052E4E6C-39F5-436F-8D0E-4BA5D5004124}"/>
              </a:ext>
            </a:extLst>
          </p:cNvPr>
          <p:cNvSpPr txBox="1"/>
          <p:nvPr/>
        </p:nvSpPr>
        <p:spPr>
          <a:xfrm>
            <a:off x="4586258" y="5083404"/>
            <a:ext cx="794733" cy="338554"/>
          </a:xfrm>
          <a:prstGeom prst="rect">
            <a:avLst/>
          </a:prstGeom>
          <a:noFill/>
          <a:ln>
            <a:noFill/>
          </a:ln>
        </p:spPr>
        <p:txBody>
          <a:bodyPr wrap="square" rtlCol="0">
            <a:spAutoFit/>
          </a:bodyPr>
          <a:lstStyle/>
          <a:p>
            <a:r>
              <a:rPr lang="ca-ES" sz="1600" b="1" dirty="0" err="1">
                <a:solidFill>
                  <a:srgbClr val="002060"/>
                </a:solidFill>
              </a:rPr>
              <a:t>Ainsa</a:t>
            </a:r>
            <a:endParaRPr lang="ca-ES" sz="1600" b="1" dirty="0">
              <a:solidFill>
                <a:srgbClr val="002060"/>
              </a:solidFill>
            </a:endParaRPr>
          </a:p>
        </p:txBody>
      </p:sp>
      <p:cxnSp>
        <p:nvCxnSpPr>
          <p:cNvPr id="14" name="Connector: Curved 13">
            <a:extLst>
              <a:ext uri="{FF2B5EF4-FFF2-40B4-BE49-F238E27FC236}">
                <a16:creationId xmlns:a16="http://schemas.microsoft.com/office/drawing/2014/main" id="{66098A31-A859-4433-9E65-F6D88F3208BA}"/>
              </a:ext>
            </a:extLst>
          </p:cNvPr>
          <p:cNvCxnSpPr>
            <a:cxnSpLocks/>
          </p:cNvCxnSpPr>
          <p:nvPr/>
        </p:nvCxnSpPr>
        <p:spPr>
          <a:xfrm rot="10800000" flipH="1">
            <a:off x="4590342" y="4914901"/>
            <a:ext cx="63988" cy="348665"/>
          </a:xfrm>
          <a:prstGeom prst="curvedConnector4">
            <a:avLst>
              <a:gd name="adj1" fmla="val -357254"/>
              <a:gd name="adj2" fmla="val 74275"/>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QuadreDeText 7">
            <a:extLst>
              <a:ext uri="{FF2B5EF4-FFF2-40B4-BE49-F238E27FC236}">
                <a16:creationId xmlns:a16="http://schemas.microsoft.com/office/drawing/2014/main" id="{657A11DD-83E1-4D3C-89B6-C06BBD64F052}"/>
              </a:ext>
            </a:extLst>
          </p:cNvPr>
          <p:cNvSpPr txBox="1"/>
          <p:nvPr/>
        </p:nvSpPr>
        <p:spPr>
          <a:xfrm>
            <a:off x="5666883" y="5495280"/>
            <a:ext cx="1243764" cy="307777"/>
          </a:xfrm>
          <a:prstGeom prst="rect">
            <a:avLst/>
          </a:prstGeom>
          <a:noFill/>
          <a:ln>
            <a:noFill/>
          </a:ln>
        </p:spPr>
        <p:txBody>
          <a:bodyPr wrap="square" rtlCol="0">
            <a:spAutoFit/>
          </a:bodyPr>
          <a:lstStyle/>
          <a:p>
            <a:r>
              <a:rPr lang="ca-ES" sz="1400" dirty="0">
                <a:solidFill>
                  <a:srgbClr val="002060"/>
                </a:solidFill>
              </a:rPr>
              <a:t>Salt </a:t>
            </a:r>
            <a:r>
              <a:rPr lang="ca-ES" sz="1400" dirty="0" err="1">
                <a:solidFill>
                  <a:srgbClr val="002060"/>
                </a:solidFill>
              </a:rPr>
              <a:t>pillows</a:t>
            </a:r>
            <a:endParaRPr lang="ca-ES" sz="1400" dirty="0">
              <a:solidFill>
                <a:srgbClr val="002060"/>
              </a:solidFill>
            </a:endParaRPr>
          </a:p>
        </p:txBody>
      </p:sp>
    </p:spTree>
    <p:extLst>
      <p:ext uri="{BB962C8B-B14F-4D97-AF65-F5344CB8AC3E}">
        <p14:creationId xmlns:p14="http://schemas.microsoft.com/office/powerpoint/2010/main" val="1358778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F938D537-287B-47E2-B3C3-6F47346C72E2}"/>
              </a:ext>
            </a:extLst>
          </p:cNvPr>
          <p:cNvPicPr>
            <a:picLocks noChangeAspect="1"/>
          </p:cNvPicPr>
          <p:nvPr/>
        </p:nvPicPr>
        <p:blipFill rotWithShape="1">
          <a:blip r:embed="rId2">
            <a:extLst>
              <a:ext uri="{28A0092B-C50C-407E-A947-70E740481C1C}">
                <a14:useLocalDpi xmlns:a14="http://schemas.microsoft.com/office/drawing/2010/main" val="0"/>
              </a:ext>
            </a:extLst>
          </a:blip>
          <a:srcRect l="30569" t="19608" r="7917" b="37645"/>
          <a:stretch/>
        </p:blipFill>
        <p:spPr>
          <a:xfrm>
            <a:off x="2399606" y="3676052"/>
            <a:ext cx="7102864" cy="3027888"/>
          </a:xfrm>
          <a:prstGeom prst="rect">
            <a:avLst/>
          </a:prstGeom>
          <a:ln w="25400">
            <a:solidFill>
              <a:schemeClr val="accent1"/>
            </a:solidFill>
          </a:ln>
        </p:spPr>
      </p:pic>
      <p:sp>
        <p:nvSpPr>
          <p:cNvPr id="2" name="Títol 1">
            <a:extLst>
              <a:ext uri="{FF2B5EF4-FFF2-40B4-BE49-F238E27FC236}">
                <a16:creationId xmlns:a16="http://schemas.microsoft.com/office/drawing/2014/main" id="{D20DC6D9-C23F-4377-B53D-7E1E812C735B}"/>
              </a:ext>
            </a:extLst>
          </p:cNvPr>
          <p:cNvSpPr>
            <a:spLocks noGrp="1"/>
          </p:cNvSpPr>
          <p:nvPr>
            <p:ph type="title"/>
          </p:nvPr>
        </p:nvSpPr>
        <p:spPr/>
        <p:txBody>
          <a:bodyPr/>
          <a:lstStyle/>
          <a:p>
            <a:r>
              <a:rPr lang="ca-ES" dirty="0"/>
              <a:t>Conclusions [3/3]</a:t>
            </a:r>
          </a:p>
        </p:txBody>
      </p:sp>
      <p:sp>
        <p:nvSpPr>
          <p:cNvPr id="3" name="Contenidor de contingut 2">
            <a:extLst>
              <a:ext uri="{FF2B5EF4-FFF2-40B4-BE49-F238E27FC236}">
                <a16:creationId xmlns:a16="http://schemas.microsoft.com/office/drawing/2014/main" id="{BCFB2487-EC72-47D5-BAD3-ACC0331A8E6F}"/>
              </a:ext>
            </a:extLst>
          </p:cNvPr>
          <p:cNvSpPr>
            <a:spLocks noGrp="1"/>
          </p:cNvSpPr>
          <p:nvPr>
            <p:ph idx="1"/>
          </p:nvPr>
        </p:nvSpPr>
        <p:spPr>
          <a:xfrm>
            <a:off x="838200" y="1447800"/>
            <a:ext cx="10515600" cy="4729163"/>
          </a:xfrm>
        </p:spPr>
        <p:txBody>
          <a:bodyPr>
            <a:normAutofit/>
          </a:bodyPr>
          <a:lstStyle/>
          <a:p>
            <a:pPr>
              <a:buFont typeface="Wingdings" panose="05000000000000000000" pitchFamily="2" charset="2"/>
              <a:buChar char="q"/>
            </a:pPr>
            <a:r>
              <a:rPr lang="en-GB"/>
              <a:t> Provenance analyses showed that sediments of the </a:t>
            </a:r>
            <a:r>
              <a:rPr lang="en-GB" b="1"/>
              <a:t>Ager basin </a:t>
            </a:r>
            <a:r>
              <a:rPr lang="en-GB"/>
              <a:t>were sourced in the Eastern Pyrenees. Best plausible scenario is that sediment routing to the Ager basin ran on the hangingwall of the Serres-Marginals and Lower Pedraforca thrust sheets.</a:t>
            </a:r>
          </a:p>
        </p:txBody>
      </p:sp>
      <p:sp>
        <p:nvSpPr>
          <p:cNvPr id="4" name="Contenidor de número de diapositiva 3">
            <a:extLst>
              <a:ext uri="{FF2B5EF4-FFF2-40B4-BE49-F238E27FC236}">
                <a16:creationId xmlns:a16="http://schemas.microsoft.com/office/drawing/2014/main" id="{2950A32E-6F7A-4CAB-AD43-600105BF7AA4}"/>
              </a:ext>
            </a:extLst>
          </p:cNvPr>
          <p:cNvSpPr>
            <a:spLocks noGrp="1"/>
          </p:cNvSpPr>
          <p:nvPr>
            <p:ph type="sldNum" sz="quarter" idx="12"/>
          </p:nvPr>
        </p:nvSpPr>
        <p:spPr/>
        <p:txBody>
          <a:bodyPr/>
          <a:lstStyle/>
          <a:p>
            <a:fld id="{CF49F7C1-DB88-43F6-8738-1763438988DD}" type="slidenum">
              <a:rPr lang="ca-ES" smtClean="0"/>
              <a:t>14</a:t>
            </a:fld>
            <a:endParaRPr lang="ca-ES" dirty="0"/>
          </a:p>
        </p:txBody>
      </p:sp>
      <p:sp>
        <p:nvSpPr>
          <p:cNvPr id="8" name="QuadreDeText 7">
            <a:extLst>
              <a:ext uri="{FF2B5EF4-FFF2-40B4-BE49-F238E27FC236}">
                <a16:creationId xmlns:a16="http://schemas.microsoft.com/office/drawing/2014/main" id="{92B798BA-D145-4FD3-A366-F25C17EF75CB}"/>
              </a:ext>
            </a:extLst>
          </p:cNvPr>
          <p:cNvSpPr txBox="1"/>
          <p:nvPr/>
        </p:nvSpPr>
        <p:spPr>
          <a:xfrm>
            <a:off x="5450948" y="5410200"/>
            <a:ext cx="713163" cy="369332"/>
          </a:xfrm>
          <a:prstGeom prst="rect">
            <a:avLst/>
          </a:prstGeom>
          <a:noFill/>
          <a:ln>
            <a:noFill/>
          </a:ln>
        </p:spPr>
        <p:txBody>
          <a:bodyPr wrap="square" rtlCol="0">
            <a:spAutoFit/>
          </a:bodyPr>
          <a:lstStyle/>
          <a:p>
            <a:r>
              <a:rPr lang="ca-ES" b="1" dirty="0" err="1">
                <a:solidFill>
                  <a:srgbClr val="002060"/>
                </a:solidFill>
              </a:rPr>
              <a:t>Ager</a:t>
            </a:r>
            <a:endParaRPr lang="ca-ES" b="1" dirty="0">
              <a:solidFill>
                <a:srgbClr val="002060"/>
              </a:solidFill>
            </a:endParaRPr>
          </a:p>
        </p:txBody>
      </p:sp>
      <p:cxnSp>
        <p:nvCxnSpPr>
          <p:cNvPr id="12" name="Connector: Curved 11">
            <a:extLst>
              <a:ext uri="{FF2B5EF4-FFF2-40B4-BE49-F238E27FC236}">
                <a16:creationId xmlns:a16="http://schemas.microsoft.com/office/drawing/2014/main" id="{A96A392B-8E75-457A-B393-55B91F8CE5A5}"/>
              </a:ext>
            </a:extLst>
          </p:cNvPr>
          <p:cNvCxnSpPr>
            <a:cxnSpLocks/>
          </p:cNvCxnSpPr>
          <p:nvPr/>
        </p:nvCxnSpPr>
        <p:spPr>
          <a:xfrm rot="10800000" flipH="1">
            <a:off x="5450949" y="5230812"/>
            <a:ext cx="248632" cy="364055"/>
          </a:xfrm>
          <a:prstGeom prst="curvedConnector4">
            <a:avLst>
              <a:gd name="adj1" fmla="val -91943"/>
              <a:gd name="adj2" fmla="val 75362"/>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999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A11B00A3-C964-4D29-B9D7-980F3CEF1B5C}"/>
              </a:ext>
            </a:extLst>
          </p:cNvPr>
          <p:cNvSpPr>
            <a:spLocks noGrp="1"/>
          </p:cNvSpPr>
          <p:nvPr>
            <p:ph type="title"/>
          </p:nvPr>
        </p:nvSpPr>
        <p:spPr>
          <a:xfrm>
            <a:off x="838200" y="365128"/>
            <a:ext cx="10515600" cy="429530"/>
          </a:xfrm>
        </p:spPr>
        <p:txBody>
          <a:bodyPr>
            <a:normAutofit fontScale="90000"/>
          </a:bodyPr>
          <a:lstStyle/>
          <a:p>
            <a:r>
              <a:rPr lang="ca-ES" dirty="0" err="1"/>
              <a:t>Selected</a:t>
            </a:r>
            <a:r>
              <a:rPr lang="ca-ES" dirty="0"/>
              <a:t> </a:t>
            </a:r>
            <a:r>
              <a:rPr lang="ca-ES" dirty="0" err="1"/>
              <a:t>References</a:t>
            </a:r>
            <a:endParaRPr lang="ca-ES" dirty="0"/>
          </a:p>
        </p:txBody>
      </p:sp>
      <p:sp>
        <p:nvSpPr>
          <p:cNvPr id="3" name="Contenidor de contingut 2">
            <a:extLst>
              <a:ext uri="{FF2B5EF4-FFF2-40B4-BE49-F238E27FC236}">
                <a16:creationId xmlns:a16="http://schemas.microsoft.com/office/drawing/2014/main" id="{ABD9D669-4FFB-44F0-AD12-8AD803F2EC2C}"/>
              </a:ext>
            </a:extLst>
          </p:cNvPr>
          <p:cNvSpPr>
            <a:spLocks noGrp="1"/>
          </p:cNvSpPr>
          <p:nvPr>
            <p:ph idx="1"/>
          </p:nvPr>
        </p:nvSpPr>
        <p:spPr>
          <a:xfrm>
            <a:off x="838200" y="914400"/>
            <a:ext cx="10515600" cy="5807077"/>
          </a:xfrm>
        </p:spPr>
        <p:txBody>
          <a:bodyPr vert="horz" lIns="91440" tIns="45720" rIns="91440" bIns="45720" rtlCol="0" anchor="t">
            <a:noAutofit/>
          </a:bodyPr>
          <a:lstStyle/>
          <a:p>
            <a:pPr>
              <a:spcBef>
                <a:spcPts val="0"/>
              </a:spcBef>
              <a:buFont typeface="Wingdings" panose="05000000000000000000" pitchFamily="2" charset="2"/>
              <a:buChar char="ü"/>
            </a:pPr>
            <a:r>
              <a:rPr lang="ca-ES" sz="1200" dirty="0" err="1"/>
              <a:t>Burbank</a:t>
            </a:r>
            <a:r>
              <a:rPr lang="ca-ES" sz="1200" dirty="0"/>
              <a:t>, D.W., </a:t>
            </a:r>
            <a:r>
              <a:rPr lang="ca-ES" sz="1200" dirty="0" err="1"/>
              <a:t>Puigdefàbregas</a:t>
            </a:r>
            <a:r>
              <a:rPr lang="ca-ES" sz="1200" dirty="0"/>
              <a:t>, C., Muñoz, J.A., 1992. </a:t>
            </a:r>
            <a:r>
              <a:rPr lang="ca-ES" sz="1200" dirty="0" err="1"/>
              <a:t>The</a:t>
            </a:r>
            <a:r>
              <a:rPr lang="ca-ES" sz="1200" dirty="0"/>
              <a:t> </a:t>
            </a:r>
            <a:r>
              <a:rPr lang="ca-ES" sz="1200" dirty="0" err="1"/>
              <a:t>chronology</a:t>
            </a:r>
            <a:r>
              <a:rPr lang="ca-ES" sz="1200" dirty="0"/>
              <a:t> of </a:t>
            </a:r>
            <a:r>
              <a:rPr lang="ca-ES" sz="1200" dirty="0" err="1"/>
              <a:t>the</a:t>
            </a:r>
            <a:r>
              <a:rPr lang="ca-ES" sz="1200" dirty="0"/>
              <a:t> </a:t>
            </a:r>
            <a:r>
              <a:rPr lang="ca-ES" sz="1200" dirty="0" err="1"/>
              <a:t>Eocene</a:t>
            </a:r>
            <a:r>
              <a:rPr lang="ca-ES" sz="1200" dirty="0"/>
              <a:t> </a:t>
            </a:r>
            <a:r>
              <a:rPr lang="ca-ES" sz="1200" dirty="0" err="1"/>
              <a:t>tectonic</a:t>
            </a:r>
            <a:r>
              <a:rPr lang="ca-ES" sz="1200" dirty="0"/>
              <a:t> </a:t>
            </a:r>
            <a:r>
              <a:rPr lang="ca-ES" sz="1200" dirty="0" err="1"/>
              <a:t>and</a:t>
            </a:r>
            <a:r>
              <a:rPr lang="ca-ES" sz="1200" dirty="0"/>
              <a:t> </a:t>
            </a:r>
            <a:r>
              <a:rPr lang="ca-ES" sz="1200" dirty="0" err="1"/>
              <a:t>stratigraphic</a:t>
            </a:r>
            <a:r>
              <a:rPr lang="ca-ES" sz="1200" dirty="0"/>
              <a:t> </a:t>
            </a:r>
            <a:r>
              <a:rPr lang="ca-ES" sz="1200" dirty="0" err="1"/>
              <a:t>development</a:t>
            </a:r>
            <a:r>
              <a:rPr lang="ca-ES" sz="1200" dirty="0"/>
              <a:t> of </a:t>
            </a:r>
            <a:r>
              <a:rPr lang="ca-ES" sz="1200" dirty="0" err="1"/>
              <a:t>the</a:t>
            </a:r>
            <a:r>
              <a:rPr lang="ca-ES" sz="1200" dirty="0"/>
              <a:t> </a:t>
            </a:r>
            <a:r>
              <a:rPr lang="ca-ES" sz="1200" dirty="0" err="1"/>
              <a:t>eastern</a:t>
            </a:r>
            <a:r>
              <a:rPr lang="ca-ES" sz="1200" dirty="0"/>
              <a:t> </a:t>
            </a:r>
            <a:r>
              <a:rPr lang="ca-ES" sz="1200" dirty="0" err="1"/>
              <a:t>Pyrenean</a:t>
            </a:r>
            <a:r>
              <a:rPr lang="ca-ES" sz="1200" dirty="0"/>
              <a:t> </a:t>
            </a:r>
            <a:r>
              <a:rPr lang="ca-ES" sz="1200" dirty="0" err="1"/>
              <a:t>foreland</a:t>
            </a:r>
            <a:r>
              <a:rPr lang="ca-ES" sz="1200" dirty="0"/>
              <a:t> basin, </a:t>
            </a:r>
            <a:r>
              <a:rPr lang="ca-ES" sz="1200" dirty="0" err="1"/>
              <a:t>northeast</a:t>
            </a:r>
            <a:r>
              <a:rPr lang="ca-ES" sz="1200" dirty="0"/>
              <a:t> Spain. </a:t>
            </a:r>
            <a:r>
              <a:rPr lang="ca-ES" sz="1200" dirty="0" err="1"/>
              <a:t>Geol</a:t>
            </a:r>
            <a:r>
              <a:rPr lang="ca-ES" sz="1200" dirty="0"/>
              <a:t>. Soc. Am. Bull. 104, 1101–1120.</a:t>
            </a:r>
          </a:p>
          <a:p>
            <a:pPr>
              <a:spcBef>
                <a:spcPts val="0"/>
              </a:spcBef>
              <a:buFont typeface="Wingdings" panose="05000000000000000000" pitchFamily="2" charset="2"/>
              <a:buChar char="ü"/>
            </a:pPr>
            <a:r>
              <a:rPr lang="ca-ES" sz="1200" dirty="0"/>
              <a:t>Garcés, M., López-</a:t>
            </a:r>
            <a:r>
              <a:rPr lang="ca-ES" sz="1200" dirty="0" err="1"/>
              <a:t>blanco</a:t>
            </a:r>
            <a:r>
              <a:rPr lang="ca-ES" sz="1200" dirty="0"/>
              <a:t>, M., Valero, L., </a:t>
            </a:r>
            <a:r>
              <a:rPr lang="ca-ES" sz="1200" dirty="0" err="1"/>
              <a:t>Beamud</a:t>
            </a:r>
            <a:r>
              <a:rPr lang="ca-ES" sz="1200" dirty="0"/>
              <a:t>, E., Anton, J., Oliva-</a:t>
            </a:r>
            <a:r>
              <a:rPr lang="ca-ES" sz="1200" dirty="0" err="1"/>
              <a:t>urcia</a:t>
            </a:r>
            <a:r>
              <a:rPr lang="ca-ES" sz="1200" dirty="0"/>
              <a:t>, B., </a:t>
            </a:r>
            <a:r>
              <a:rPr lang="ca-ES" sz="1200" dirty="0" err="1"/>
              <a:t>Vinyoles</a:t>
            </a:r>
            <a:r>
              <a:rPr lang="ca-ES" sz="1200" dirty="0"/>
              <a:t>, A., </a:t>
            </a:r>
            <a:r>
              <a:rPr lang="ca-ES" sz="1200" dirty="0" err="1"/>
              <a:t>Arbués</a:t>
            </a:r>
            <a:r>
              <a:rPr lang="ca-ES" sz="1200" dirty="0"/>
              <a:t>, P., Cabello, P., Cabrera, L., 2020. </a:t>
            </a:r>
            <a:r>
              <a:rPr lang="ca-ES" sz="1200" dirty="0" err="1"/>
              <a:t>Paleogeographic</a:t>
            </a:r>
            <a:r>
              <a:rPr lang="ca-ES" sz="1200" dirty="0"/>
              <a:t> </a:t>
            </a:r>
            <a:r>
              <a:rPr lang="ca-ES" sz="1200" dirty="0" err="1"/>
              <a:t>and</a:t>
            </a:r>
            <a:r>
              <a:rPr lang="ca-ES" sz="1200" dirty="0"/>
              <a:t> </a:t>
            </a:r>
            <a:r>
              <a:rPr lang="ca-ES" sz="1200" dirty="0" err="1"/>
              <a:t>sedimentary</a:t>
            </a:r>
            <a:r>
              <a:rPr lang="ca-ES" sz="1200" dirty="0"/>
              <a:t> </a:t>
            </a:r>
            <a:r>
              <a:rPr lang="ca-ES" sz="1200" dirty="0" err="1"/>
              <a:t>evolution</a:t>
            </a:r>
            <a:r>
              <a:rPr lang="ca-ES" sz="1200" dirty="0"/>
              <a:t> of </a:t>
            </a:r>
            <a:r>
              <a:rPr lang="ca-ES" sz="1200" dirty="0" err="1"/>
              <a:t>the</a:t>
            </a:r>
            <a:r>
              <a:rPr lang="ca-ES" sz="1200" dirty="0"/>
              <a:t> </a:t>
            </a:r>
            <a:r>
              <a:rPr lang="ca-ES" sz="1200" dirty="0" err="1"/>
              <a:t>south-pyrenean</a:t>
            </a:r>
            <a:r>
              <a:rPr lang="ca-ES" sz="1200" dirty="0"/>
              <a:t> </a:t>
            </a:r>
            <a:r>
              <a:rPr lang="ca-ES" sz="1200" dirty="0" err="1"/>
              <a:t>foreland</a:t>
            </a:r>
            <a:r>
              <a:rPr lang="ca-ES" sz="1200" dirty="0"/>
              <a:t> basin. Mar. Pet. </a:t>
            </a:r>
            <a:r>
              <a:rPr lang="ca-ES" sz="1200" dirty="0" err="1"/>
              <a:t>Geol</a:t>
            </a:r>
            <a:r>
              <a:rPr lang="ca-ES" sz="1200" dirty="0"/>
              <a:t>. 113, 104105. https://doi.org/10.1016/j.marpetgeo.2019.104105.</a:t>
            </a:r>
          </a:p>
          <a:p>
            <a:pPr>
              <a:spcBef>
                <a:spcPts val="0"/>
              </a:spcBef>
              <a:buFont typeface="Wingdings" panose="05000000000000000000" pitchFamily="2" charset="2"/>
              <a:buChar char="ü"/>
            </a:pPr>
            <a:r>
              <a:rPr lang="ca-ES" sz="1200" dirty="0"/>
              <a:t>Michael, N.A., Carter, A., </a:t>
            </a:r>
            <a:r>
              <a:rPr lang="ca-ES" sz="1200" dirty="0" err="1"/>
              <a:t>Whittaker</a:t>
            </a:r>
            <a:r>
              <a:rPr lang="ca-ES" sz="1200" dirty="0"/>
              <a:t>, A.C., Allen, P.A., 2014. </a:t>
            </a:r>
            <a:r>
              <a:rPr lang="ca-ES" sz="1200" dirty="0" err="1"/>
              <a:t>Erosion</a:t>
            </a:r>
            <a:r>
              <a:rPr lang="ca-ES" sz="1200" dirty="0"/>
              <a:t> rates in </a:t>
            </a:r>
            <a:r>
              <a:rPr lang="ca-ES" sz="1200" dirty="0" err="1"/>
              <a:t>the</a:t>
            </a:r>
            <a:r>
              <a:rPr lang="ca-ES" sz="1200" dirty="0"/>
              <a:t> </a:t>
            </a:r>
            <a:r>
              <a:rPr lang="ca-ES" sz="1200" dirty="0" err="1"/>
              <a:t>source</a:t>
            </a:r>
            <a:r>
              <a:rPr lang="ca-ES" sz="1200" dirty="0"/>
              <a:t> </a:t>
            </a:r>
            <a:r>
              <a:rPr lang="ca-ES" sz="1200" dirty="0" err="1"/>
              <a:t>region</a:t>
            </a:r>
            <a:r>
              <a:rPr lang="ca-ES" sz="1200" dirty="0"/>
              <a:t> of </a:t>
            </a:r>
            <a:r>
              <a:rPr lang="ca-ES" sz="1200" dirty="0" err="1"/>
              <a:t>an</a:t>
            </a:r>
            <a:r>
              <a:rPr lang="ca-ES" sz="1200" dirty="0"/>
              <a:t> </a:t>
            </a:r>
            <a:r>
              <a:rPr lang="ca-ES" sz="1200" dirty="0" err="1"/>
              <a:t>ancient</a:t>
            </a:r>
            <a:r>
              <a:rPr lang="ca-ES" sz="1200" dirty="0"/>
              <a:t> sediment </a:t>
            </a:r>
            <a:r>
              <a:rPr lang="ca-ES" sz="1200" dirty="0" err="1"/>
              <a:t>routing</a:t>
            </a:r>
            <a:r>
              <a:rPr lang="ca-ES" sz="1200" dirty="0"/>
              <a:t> </a:t>
            </a:r>
            <a:r>
              <a:rPr lang="ca-ES" sz="1200" dirty="0" err="1"/>
              <a:t>system</a:t>
            </a:r>
            <a:r>
              <a:rPr lang="ca-ES" sz="1200" dirty="0"/>
              <a:t>: </a:t>
            </a:r>
            <a:r>
              <a:rPr lang="ca-ES" sz="1200" dirty="0" err="1"/>
              <a:t>comparison</a:t>
            </a:r>
            <a:r>
              <a:rPr lang="ca-ES" sz="1200" dirty="0"/>
              <a:t> of </a:t>
            </a:r>
            <a:r>
              <a:rPr lang="ca-ES" sz="1200" dirty="0" err="1"/>
              <a:t>depositional</a:t>
            </a:r>
            <a:r>
              <a:rPr lang="ca-ES" sz="1200" dirty="0"/>
              <a:t> </a:t>
            </a:r>
            <a:r>
              <a:rPr lang="ca-ES" sz="1200" dirty="0" err="1"/>
              <a:t>volumes</a:t>
            </a:r>
            <a:r>
              <a:rPr lang="ca-ES" sz="1200" dirty="0"/>
              <a:t> </a:t>
            </a:r>
            <a:r>
              <a:rPr lang="ca-ES" sz="1200" dirty="0" err="1"/>
              <a:t>with</a:t>
            </a:r>
            <a:r>
              <a:rPr lang="ca-ES" sz="1200" dirty="0"/>
              <a:t> </a:t>
            </a:r>
            <a:r>
              <a:rPr lang="ca-ES" sz="1200" dirty="0" err="1"/>
              <a:t>thermochronometric</a:t>
            </a:r>
            <a:r>
              <a:rPr lang="ca-ES" sz="1200" dirty="0"/>
              <a:t> </a:t>
            </a:r>
            <a:r>
              <a:rPr lang="ca-ES" sz="1200" dirty="0" err="1"/>
              <a:t>estimates</a:t>
            </a:r>
            <a:r>
              <a:rPr lang="ca-ES" sz="1200" dirty="0"/>
              <a:t>. J. </a:t>
            </a:r>
            <a:r>
              <a:rPr lang="ca-ES" sz="1200" dirty="0" err="1"/>
              <a:t>Geol</a:t>
            </a:r>
            <a:r>
              <a:rPr lang="ca-ES" sz="1200" dirty="0"/>
              <a:t>. Soc. </a:t>
            </a:r>
            <a:r>
              <a:rPr lang="ca-ES" sz="1200" dirty="0" err="1"/>
              <a:t>London</a:t>
            </a:r>
            <a:r>
              <a:rPr lang="ca-ES" sz="1200" dirty="0"/>
              <a:t>. 171, 401–412. https://doi.org/10.1144/jgs2013-108</a:t>
            </a:r>
          </a:p>
          <a:p>
            <a:pPr>
              <a:spcBef>
                <a:spcPts val="0"/>
              </a:spcBef>
              <a:buFont typeface="Wingdings" panose="05000000000000000000" pitchFamily="2" charset="2"/>
              <a:buChar char="ü"/>
            </a:pPr>
            <a:r>
              <a:rPr lang="ca-ES" sz="1200" dirty="0" err="1"/>
              <a:t>Mochales</a:t>
            </a:r>
            <a:r>
              <a:rPr lang="ca-ES" sz="1200" dirty="0"/>
              <a:t>, T., </a:t>
            </a:r>
            <a:r>
              <a:rPr lang="ca-ES" sz="1200" dirty="0" err="1"/>
              <a:t>Barnolas</a:t>
            </a:r>
            <a:r>
              <a:rPr lang="ca-ES" sz="1200" dirty="0"/>
              <a:t>, a., Pueyo, E.L., Serra-</a:t>
            </a:r>
            <a:r>
              <a:rPr lang="ca-ES" sz="1200" dirty="0" err="1"/>
              <a:t>Kiel</a:t>
            </a:r>
            <a:r>
              <a:rPr lang="ca-ES" sz="1200" dirty="0"/>
              <a:t>, J., Casas, a. M., Samsó, J.M., </a:t>
            </a:r>
            <a:r>
              <a:rPr lang="ca-ES" sz="1200" dirty="0" err="1"/>
              <a:t>Ramajo</a:t>
            </a:r>
            <a:r>
              <a:rPr lang="ca-ES" sz="1200" dirty="0"/>
              <a:t>, J., </a:t>
            </a:r>
            <a:r>
              <a:rPr lang="ca-ES" sz="1200" dirty="0" err="1"/>
              <a:t>Sanjuán</a:t>
            </a:r>
            <a:r>
              <a:rPr lang="ca-ES" sz="1200" dirty="0"/>
              <a:t>, J., 2012. </a:t>
            </a:r>
            <a:r>
              <a:rPr lang="ca-ES" sz="1200" dirty="0" err="1"/>
              <a:t>Chronostratigraphy</a:t>
            </a:r>
            <a:r>
              <a:rPr lang="ca-ES" sz="1200" dirty="0"/>
              <a:t> of </a:t>
            </a:r>
            <a:r>
              <a:rPr lang="ca-ES" sz="1200" dirty="0" err="1"/>
              <a:t>the</a:t>
            </a:r>
            <a:r>
              <a:rPr lang="ca-ES" sz="1200" dirty="0"/>
              <a:t> </a:t>
            </a:r>
            <a:r>
              <a:rPr lang="ca-ES" sz="1200" dirty="0" err="1"/>
              <a:t>boltaña</a:t>
            </a:r>
            <a:r>
              <a:rPr lang="ca-ES" sz="1200" dirty="0"/>
              <a:t> </a:t>
            </a:r>
            <a:r>
              <a:rPr lang="ca-ES" sz="1200" dirty="0" err="1"/>
              <a:t>anticline</a:t>
            </a:r>
            <a:r>
              <a:rPr lang="ca-ES" sz="1200" dirty="0"/>
              <a:t> </a:t>
            </a:r>
            <a:r>
              <a:rPr lang="ca-ES" sz="1200" dirty="0" err="1"/>
              <a:t>and</a:t>
            </a:r>
            <a:r>
              <a:rPr lang="ca-ES" sz="1200" dirty="0"/>
              <a:t> </a:t>
            </a:r>
            <a:r>
              <a:rPr lang="ca-ES" sz="1200" dirty="0" err="1"/>
              <a:t>the</a:t>
            </a:r>
            <a:r>
              <a:rPr lang="ca-ES" sz="1200" dirty="0"/>
              <a:t> </a:t>
            </a:r>
            <a:r>
              <a:rPr lang="ca-ES" sz="1200" dirty="0" err="1"/>
              <a:t>Ainsa</a:t>
            </a:r>
            <a:r>
              <a:rPr lang="ca-ES" sz="1200" dirty="0"/>
              <a:t> Basin (</a:t>
            </a:r>
            <a:r>
              <a:rPr lang="ca-ES" sz="1200" dirty="0" err="1"/>
              <a:t>southern</a:t>
            </a:r>
            <a:r>
              <a:rPr lang="ca-ES" sz="1200" dirty="0"/>
              <a:t> </a:t>
            </a:r>
            <a:r>
              <a:rPr lang="ca-ES" sz="1200" dirty="0" err="1"/>
              <a:t>pyrenees</a:t>
            </a:r>
            <a:r>
              <a:rPr lang="ca-ES" sz="1200" dirty="0"/>
              <a:t>). Bull. </a:t>
            </a:r>
            <a:r>
              <a:rPr lang="ca-ES" sz="1200" dirty="0" err="1"/>
              <a:t>Geol</a:t>
            </a:r>
            <a:r>
              <a:rPr lang="ca-ES" sz="1200" dirty="0"/>
              <a:t>. Soc. Am. 124, 1229–1250. https://doi.org/10.1130/B30418.1</a:t>
            </a:r>
          </a:p>
          <a:p>
            <a:pPr>
              <a:spcBef>
                <a:spcPts val="0"/>
              </a:spcBef>
              <a:buFont typeface="Wingdings" panose="05000000000000000000" pitchFamily="2" charset="2"/>
              <a:buChar char="ü"/>
            </a:pPr>
            <a:r>
              <a:rPr lang="ca-ES" sz="1200" dirty="0"/>
              <a:t>Muñoz, J.A., </a:t>
            </a:r>
            <a:r>
              <a:rPr lang="ca-ES" sz="1200" dirty="0" err="1"/>
              <a:t>Beamud</a:t>
            </a:r>
            <a:r>
              <a:rPr lang="ca-ES" sz="1200" dirty="0"/>
              <a:t>, E., Fernández, O., </a:t>
            </a:r>
            <a:r>
              <a:rPr lang="ca-ES" sz="1200" dirty="0" err="1"/>
              <a:t>Arbués</a:t>
            </a:r>
            <a:r>
              <a:rPr lang="ca-ES" sz="1200" dirty="0"/>
              <a:t>, P., </a:t>
            </a:r>
            <a:r>
              <a:rPr lang="ca-ES" sz="1200" dirty="0" err="1"/>
              <a:t>Dinarès-Turell</a:t>
            </a:r>
            <a:r>
              <a:rPr lang="ca-ES" sz="1200" dirty="0"/>
              <a:t>, J., Poblet, J., 2013. </a:t>
            </a:r>
            <a:r>
              <a:rPr lang="ca-ES" sz="1200" dirty="0" err="1"/>
              <a:t>The</a:t>
            </a:r>
            <a:r>
              <a:rPr lang="ca-ES" sz="1200" dirty="0"/>
              <a:t> </a:t>
            </a:r>
            <a:r>
              <a:rPr lang="ca-ES" sz="1200" dirty="0" err="1"/>
              <a:t>Ainsa</a:t>
            </a:r>
            <a:r>
              <a:rPr lang="ca-ES" sz="1200" dirty="0"/>
              <a:t> </a:t>
            </a:r>
            <a:r>
              <a:rPr lang="ca-ES" sz="1200" dirty="0" err="1"/>
              <a:t>Fold</a:t>
            </a:r>
            <a:r>
              <a:rPr lang="ca-ES" sz="1200" dirty="0"/>
              <a:t> </a:t>
            </a:r>
            <a:r>
              <a:rPr lang="ca-ES" sz="1200" dirty="0" err="1"/>
              <a:t>and</a:t>
            </a:r>
            <a:r>
              <a:rPr lang="ca-ES" sz="1200" dirty="0"/>
              <a:t> </a:t>
            </a:r>
            <a:r>
              <a:rPr lang="ca-ES" sz="1200" dirty="0" err="1"/>
              <a:t>Thrust</a:t>
            </a:r>
            <a:r>
              <a:rPr lang="ca-ES" sz="1200" dirty="0"/>
              <a:t> </a:t>
            </a:r>
            <a:r>
              <a:rPr lang="ca-ES" sz="1200" dirty="0" err="1"/>
              <a:t>Oblique</a:t>
            </a:r>
            <a:r>
              <a:rPr lang="ca-ES" sz="1200" dirty="0"/>
              <a:t> </a:t>
            </a:r>
            <a:r>
              <a:rPr lang="ca-ES" sz="1200" dirty="0" err="1"/>
              <a:t>Zone</a:t>
            </a:r>
            <a:r>
              <a:rPr lang="ca-ES" sz="1200" dirty="0"/>
              <a:t> of </a:t>
            </a:r>
            <a:r>
              <a:rPr lang="ca-ES" sz="1200" dirty="0" err="1"/>
              <a:t>the</a:t>
            </a:r>
            <a:r>
              <a:rPr lang="ca-ES" sz="1200" dirty="0"/>
              <a:t> Central </a:t>
            </a:r>
            <a:r>
              <a:rPr lang="ca-ES" sz="1200" dirty="0" err="1"/>
              <a:t>Pyrenees</a:t>
            </a:r>
            <a:r>
              <a:rPr lang="ca-ES" sz="1200" dirty="0"/>
              <a:t>: </a:t>
            </a:r>
            <a:r>
              <a:rPr lang="ca-ES" sz="1200" dirty="0" err="1"/>
              <a:t>Kinematics</a:t>
            </a:r>
            <a:r>
              <a:rPr lang="ca-ES" sz="1200" dirty="0"/>
              <a:t> of a </a:t>
            </a:r>
            <a:r>
              <a:rPr lang="ca-ES" sz="1200" dirty="0" err="1"/>
              <a:t>Curved</a:t>
            </a:r>
            <a:r>
              <a:rPr lang="ca-ES" sz="1200" dirty="0"/>
              <a:t> </a:t>
            </a:r>
            <a:r>
              <a:rPr lang="ca-ES" sz="1200" dirty="0" err="1"/>
              <a:t>Contractional</a:t>
            </a:r>
            <a:r>
              <a:rPr lang="ca-ES" sz="1200" dirty="0"/>
              <a:t> System </a:t>
            </a:r>
            <a:r>
              <a:rPr lang="ca-ES" sz="1200" dirty="0" err="1"/>
              <a:t>from</a:t>
            </a:r>
            <a:r>
              <a:rPr lang="ca-ES" sz="1200" dirty="0"/>
              <a:t> </a:t>
            </a:r>
            <a:r>
              <a:rPr lang="ca-ES" sz="1200" dirty="0" err="1"/>
              <a:t>Paleomagnetic</a:t>
            </a:r>
            <a:r>
              <a:rPr lang="ca-ES" sz="1200" dirty="0"/>
              <a:t> </a:t>
            </a:r>
            <a:r>
              <a:rPr lang="ca-ES" sz="1200" dirty="0" err="1"/>
              <a:t>and</a:t>
            </a:r>
            <a:r>
              <a:rPr lang="ca-ES" sz="1200" dirty="0"/>
              <a:t> </a:t>
            </a:r>
            <a:r>
              <a:rPr lang="ca-ES" sz="1200" dirty="0" err="1"/>
              <a:t>Structural</a:t>
            </a:r>
            <a:r>
              <a:rPr lang="ca-ES" sz="1200" dirty="0"/>
              <a:t> Data. </a:t>
            </a:r>
            <a:r>
              <a:rPr lang="ca-ES" sz="1200" dirty="0" err="1"/>
              <a:t>Tectonics</a:t>
            </a:r>
            <a:r>
              <a:rPr lang="ca-ES" sz="1200" dirty="0"/>
              <a:t> 32, 1142–1175. https://doi.org/10.1002/tect.20070</a:t>
            </a:r>
          </a:p>
          <a:p>
            <a:pPr>
              <a:spcBef>
                <a:spcPts val="0"/>
              </a:spcBef>
              <a:buFont typeface="Wingdings" panose="05000000000000000000" pitchFamily="2" charset="2"/>
              <a:buChar char="ü"/>
            </a:pPr>
            <a:r>
              <a:rPr lang="ca-ES" sz="1200" dirty="0"/>
              <a:t>Muñoz, J.A., </a:t>
            </a:r>
            <a:r>
              <a:rPr lang="ca-ES" sz="1200" dirty="0" err="1"/>
              <a:t>Mencós</a:t>
            </a:r>
            <a:r>
              <a:rPr lang="ca-ES" sz="1200" dirty="0"/>
              <a:t>, J., ROCA, E., Carrera, N., </a:t>
            </a:r>
            <a:r>
              <a:rPr lang="ca-ES" sz="1200" dirty="0" err="1"/>
              <a:t>Gratacos</a:t>
            </a:r>
            <a:r>
              <a:rPr lang="ca-ES" sz="1200" dirty="0"/>
              <a:t>, O., Ferrer, O., Fernández, O., 2018. </a:t>
            </a:r>
            <a:r>
              <a:rPr lang="ca-ES" sz="1200" dirty="0" err="1"/>
              <a:t>The</a:t>
            </a:r>
            <a:r>
              <a:rPr lang="ca-ES" sz="1200" dirty="0"/>
              <a:t> </a:t>
            </a:r>
            <a:r>
              <a:rPr lang="ca-ES" sz="1200" dirty="0" err="1"/>
              <a:t>structure</a:t>
            </a:r>
            <a:r>
              <a:rPr lang="ca-ES" sz="1200" dirty="0"/>
              <a:t> of </a:t>
            </a:r>
            <a:r>
              <a:rPr lang="ca-ES" sz="1200" dirty="0" err="1"/>
              <a:t>the</a:t>
            </a:r>
            <a:r>
              <a:rPr lang="ca-ES" sz="1200" dirty="0"/>
              <a:t> </a:t>
            </a:r>
            <a:r>
              <a:rPr lang="ca-ES" sz="1200" dirty="0" err="1"/>
              <a:t>South</a:t>
            </a:r>
            <a:r>
              <a:rPr lang="ca-ES" sz="1200" dirty="0"/>
              <a:t>-Central </a:t>
            </a:r>
            <a:r>
              <a:rPr lang="ca-ES" sz="1200" dirty="0" err="1"/>
              <a:t>Pyrenean</a:t>
            </a:r>
            <a:r>
              <a:rPr lang="ca-ES" sz="1200" dirty="0"/>
              <a:t> </a:t>
            </a:r>
            <a:r>
              <a:rPr lang="ca-ES" sz="1200" dirty="0" err="1"/>
              <a:t>fold</a:t>
            </a:r>
            <a:r>
              <a:rPr lang="ca-ES" sz="1200" dirty="0"/>
              <a:t> </a:t>
            </a:r>
            <a:r>
              <a:rPr lang="ca-ES" sz="1200" dirty="0" err="1"/>
              <a:t>and</a:t>
            </a:r>
            <a:r>
              <a:rPr lang="ca-ES" sz="1200" dirty="0"/>
              <a:t> </a:t>
            </a:r>
            <a:r>
              <a:rPr lang="ca-ES" sz="1200" dirty="0" err="1"/>
              <a:t>thrust</a:t>
            </a:r>
            <a:r>
              <a:rPr lang="ca-ES" sz="1200" dirty="0"/>
              <a:t> </a:t>
            </a:r>
            <a:r>
              <a:rPr lang="ca-ES" sz="1200" dirty="0" err="1"/>
              <a:t>belt</a:t>
            </a:r>
            <a:r>
              <a:rPr lang="ca-ES" sz="1200" dirty="0"/>
              <a:t> as </a:t>
            </a:r>
            <a:r>
              <a:rPr lang="ca-ES" sz="1200" dirty="0" err="1"/>
              <a:t>constrained</a:t>
            </a:r>
            <a:r>
              <a:rPr lang="ca-ES" sz="1200" dirty="0"/>
              <a:t> </a:t>
            </a:r>
            <a:r>
              <a:rPr lang="ca-ES" sz="1200" dirty="0" err="1"/>
              <a:t>by</a:t>
            </a:r>
            <a:r>
              <a:rPr lang="ca-ES" sz="1200" dirty="0"/>
              <a:t> </a:t>
            </a:r>
            <a:r>
              <a:rPr lang="ca-ES" sz="1200" dirty="0" err="1"/>
              <a:t>subsurface</a:t>
            </a:r>
            <a:r>
              <a:rPr lang="ca-ES" sz="1200" dirty="0"/>
              <a:t> data. </a:t>
            </a:r>
            <a:r>
              <a:rPr lang="ca-ES" sz="1200" dirty="0" err="1"/>
              <a:t>Geol</a:t>
            </a:r>
            <a:r>
              <a:rPr lang="ca-ES" sz="1200" dirty="0"/>
              <a:t>. Acta 16, 439–460. https://doi.org/10.1344/GeologicaActa2018.16.4.7</a:t>
            </a:r>
          </a:p>
          <a:p>
            <a:pPr>
              <a:spcBef>
                <a:spcPts val="0"/>
              </a:spcBef>
              <a:buFont typeface="Wingdings" panose="05000000000000000000" pitchFamily="2" charset="2"/>
              <a:buChar char="ü"/>
            </a:pPr>
            <a:r>
              <a:rPr lang="ca-ES" sz="1200" dirty="0" err="1"/>
              <a:t>Odlum</a:t>
            </a:r>
            <a:r>
              <a:rPr lang="ca-ES" sz="1200" dirty="0"/>
              <a:t>, M.L., Stockli, D.F., </a:t>
            </a:r>
            <a:r>
              <a:rPr lang="ca-ES" sz="1200" dirty="0" err="1"/>
              <a:t>Capaldi</a:t>
            </a:r>
            <a:r>
              <a:rPr lang="ca-ES" sz="1200" dirty="0"/>
              <a:t>, T.N., Thomson, K.D., Clark, J., </a:t>
            </a:r>
            <a:r>
              <a:rPr lang="ca-ES" sz="1200" dirty="0" err="1"/>
              <a:t>Puigdefàbregas</a:t>
            </a:r>
            <a:r>
              <a:rPr lang="ca-ES" sz="1200" dirty="0"/>
              <a:t>, C., </a:t>
            </a:r>
            <a:r>
              <a:rPr lang="ca-ES" sz="1200" dirty="0" err="1"/>
              <a:t>Fildani</a:t>
            </a:r>
            <a:r>
              <a:rPr lang="ca-ES" sz="1200" dirty="0"/>
              <a:t>, A., 2019. </a:t>
            </a:r>
            <a:r>
              <a:rPr lang="ca-ES" sz="1200" dirty="0" err="1"/>
              <a:t>Tectonic</a:t>
            </a:r>
            <a:r>
              <a:rPr lang="ca-ES" sz="1200" dirty="0"/>
              <a:t> </a:t>
            </a:r>
            <a:r>
              <a:rPr lang="ca-ES" sz="1200" dirty="0" err="1"/>
              <a:t>and</a:t>
            </a:r>
            <a:r>
              <a:rPr lang="ca-ES" sz="1200" dirty="0"/>
              <a:t> sediment </a:t>
            </a:r>
            <a:r>
              <a:rPr lang="ca-ES" sz="1200" dirty="0" err="1"/>
              <a:t>provenance</a:t>
            </a:r>
            <a:r>
              <a:rPr lang="ca-ES" sz="1200" dirty="0"/>
              <a:t> </a:t>
            </a:r>
            <a:r>
              <a:rPr lang="ca-ES" sz="1200" dirty="0" err="1"/>
              <a:t>evolution</a:t>
            </a:r>
            <a:r>
              <a:rPr lang="ca-ES" sz="1200" dirty="0"/>
              <a:t> of </a:t>
            </a:r>
            <a:r>
              <a:rPr lang="ca-ES" sz="1200" dirty="0" err="1"/>
              <a:t>the</a:t>
            </a:r>
            <a:r>
              <a:rPr lang="ca-ES" sz="1200" dirty="0"/>
              <a:t> </a:t>
            </a:r>
            <a:r>
              <a:rPr lang="ca-ES" sz="1200" dirty="0" err="1"/>
              <a:t>South</a:t>
            </a:r>
            <a:r>
              <a:rPr lang="ca-ES" sz="1200" dirty="0"/>
              <a:t> </a:t>
            </a:r>
            <a:r>
              <a:rPr lang="ca-ES" sz="1200" dirty="0" err="1"/>
              <a:t>Eastern</a:t>
            </a:r>
            <a:r>
              <a:rPr lang="ca-ES" sz="1200" dirty="0"/>
              <a:t> </a:t>
            </a:r>
            <a:r>
              <a:rPr lang="ca-ES" sz="1200" dirty="0" err="1"/>
              <a:t>Pyrenean</a:t>
            </a:r>
            <a:r>
              <a:rPr lang="ca-ES" sz="1200" dirty="0"/>
              <a:t> </a:t>
            </a:r>
            <a:r>
              <a:rPr lang="ca-ES" sz="1200" dirty="0" err="1"/>
              <a:t>foreland</a:t>
            </a:r>
            <a:r>
              <a:rPr lang="ca-ES" sz="1200" dirty="0"/>
              <a:t> </a:t>
            </a:r>
            <a:r>
              <a:rPr lang="ca-ES" sz="1200" dirty="0" err="1"/>
              <a:t>basins</a:t>
            </a:r>
            <a:r>
              <a:rPr lang="ca-ES" sz="1200" dirty="0"/>
              <a:t> </a:t>
            </a:r>
            <a:r>
              <a:rPr lang="ca-ES" sz="1200" dirty="0" err="1"/>
              <a:t>during</a:t>
            </a:r>
            <a:r>
              <a:rPr lang="ca-ES" sz="1200" dirty="0"/>
              <a:t> rift </a:t>
            </a:r>
            <a:r>
              <a:rPr lang="ca-ES" sz="1200" dirty="0" err="1"/>
              <a:t>margin</a:t>
            </a:r>
            <a:r>
              <a:rPr lang="ca-ES" sz="1200" dirty="0"/>
              <a:t> </a:t>
            </a:r>
            <a:r>
              <a:rPr lang="ca-ES" sz="1200" dirty="0" err="1"/>
              <a:t>inversion</a:t>
            </a:r>
            <a:r>
              <a:rPr lang="ca-ES" sz="1200" dirty="0"/>
              <a:t> </a:t>
            </a:r>
            <a:r>
              <a:rPr lang="ca-ES" sz="1200" dirty="0" err="1"/>
              <a:t>and</a:t>
            </a:r>
            <a:r>
              <a:rPr lang="ca-ES" sz="1200" dirty="0"/>
              <a:t> </a:t>
            </a:r>
            <a:r>
              <a:rPr lang="ca-ES" sz="1200" dirty="0" err="1"/>
              <a:t>orogenic</a:t>
            </a:r>
            <a:r>
              <a:rPr lang="ca-ES" sz="1200" dirty="0"/>
              <a:t> </a:t>
            </a:r>
            <a:r>
              <a:rPr lang="ca-ES" sz="1200" dirty="0" err="1"/>
              <a:t>uplift</a:t>
            </a:r>
            <a:r>
              <a:rPr lang="ca-ES" sz="1200" dirty="0"/>
              <a:t>. </a:t>
            </a:r>
            <a:r>
              <a:rPr lang="ca-ES" sz="1200" dirty="0" err="1"/>
              <a:t>Tectonophysics</a:t>
            </a:r>
            <a:r>
              <a:rPr lang="ca-ES" sz="1200" dirty="0"/>
              <a:t> 765, 226–248. https://doi.org/10.1016/j.tecto.2019.05.008</a:t>
            </a:r>
          </a:p>
          <a:p>
            <a:pPr>
              <a:spcBef>
                <a:spcPts val="0"/>
              </a:spcBef>
              <a:buFont typeface="Wingdings" panose="05000000000000000000" pitchFamily="2" charset="2"/>
              <a:buChar char="ü"/>
            </a:pPr>
            <a:r>
              <a:rPr lang="ca-ES" sz="1200" dirty="0" err="1"/>
              <a:t>Plaziat</a:t>
            </a:r>
            <a:r>
              <a:rPr lang="ca-ES" sz="1200" dirty="0"/>
              <a:t>, J., 1981. </a:t>
            </a:r>
            <a:r>
              <a:rPr lang="ca-ES" sz="1200" dirty="0" err="1"/>
              <a:t>Late</a:t>
            </a:r>
            <a:r>
              <a:rPr lang="ca-ES" sz="1200" dirty="0"/>
              <a:t> </a:t>
            </a:r>
            <a:r>
              <a:rPr lang="ca-ES" sz="1200" dirty="0" err="1"/>
              <a:t>Cretaceous</a:t>
            </a:r>
            <a:r>
              <a:rPr lang="ca-ES" sz="1200" dirty="0"/>
              <a:t> to </a:t>
            </a:r>
            <a:r>
              <a:rPr lang="ca-ES" sz="1200" dirty="0" err="1"/>
              <a:t>late</a:t>
            </a:r>
            <a:r>
              <a:rPr lang="ca-ES" sz="1200" dirty="0"/>
              <a:t> </a:t>
            </a:r>
            <a:r>
              <a:rPr lang="ca-ES" sz="1200" dirty="0" err="1"/>
              <a:t>Eocene</a:t>
            </a:r>
            <a:r>
              <a:rPr lang="ca-ES" sz="1200" dirty="0"/>
              <a:t> </a:t>
            </a:r>
            <a:r>
              <a:rPr lang="ca-ES" sz="1200" dirty="0" err="1"/>
              <a:t>paleogeographic</a:t>
            </a:r>
            <a:r>
              <a:rPr lang="ca-ES" sz="1200" dirty="0"/>
              <a:t> </a:t>
            </a:r>
            <a:r>
              <a:rPr lang="ca-ES" sz="1200" dirty="0" err="1"/>
              <a:t>evolution</a:t>
            </a:r>
            <a:r>
              <a:rPr lang="ca-ES" sz="1200" dirty="0"/>
              <a:t> of </a:t>
            </a:r>
            <a:r>
              <a:rPr lang="ca-ES" sz="1200" dirty="0" err="1"/>
              <a:t>southwest</a:t>
            </a:r>
            <a:r>
              <a:rPr lang="ca-ES" sz="1200" dirty="0"/>
              <a:t> Europe. </a:t>
            </a:r>
            <a:r>
              <a:rPr lang="ca-ES" sz="1200" dirty="0" err="1"/>
              <a:t>Palaeogeogr</a:t>
            </a:r>
            <a:r>
              <a:rPr lang="ca-ES" sz="1200" dirty="0"/>
              <a:t>. </a:t>
            </a:r>
            <a:r>
              <a:rPr lang="ca-ES" sz="1200" dirty="0" err="1"/>
              <a:t>Palaeoclimatol</a:t>
            </a:r>
            <a:r>
              <a:rPr lang="ca-ES" sz="1200" dirty="0"/>
              <a:t>. </a:t>
            </a:r>
            <a:r>
              <a:rPr lang="ca-ES" sz="1200" dirty="0" err="1"/>
              <a:t>Palaeoecol</a:t>
            </a:r>
            <a:r>
              <a:rPr lang="ca-ES" sz="1200" dirty="0"/>
              <a:t>. 36, 263–320.</a:t>
            </a:r>
          </a:p>
          <a:p>
            <a:pPr>
              <a:spcBef>
                <a:spcPts val="0"/>
              </a:spcBef>
              <a:buFont typeface="Wingdings" panose="05000000000000000000" pitchFamily="2" charset="2"/>
              <a:buChar char="ü"/>
            </a:pPr>
            <a:r>
              <a:rPr lang="ca-ES" sz="1200" dirty="0" err="1"/>
              <a:t>Puigdefàbregas</a:t>
            </a:r>
            <a:r>
              <a:rPr lang="ca-ES" sz="1200" dirty="0"/>
              <a:t>, C., Muñoz, J.A., Vergés, J., 1992. </a:t>
            </a:r>
            <a:r>
              <a:rPr lang="ca-ES" sz="1200" dirty="0" err="1"/>
              <a:t>Thrusting</a:t>
            </a:r>
            <a:r>
              <a:rPr lang="ca-ES" sz="1200" dirty="0"/>
              <a:t> </a:t>
            </a:r>
            <a:r>
              <a:rPr lang="ca-ES" sz="1200" dirty="0" err="1"/>
              <a:t>and</a:t>
            </a:r>
            <a:r>
              <a:rPr lang="ca-ES" sz="1200" dirty="0"/>
              <a:t> </a:t>
            </a:r>
            <a:r>
              <a:rPr lang="ca-ES" sz="1200" dirty="0" err="1"/>
              <a:t>foreland</a:t>
            </a:r>
            <a:r>
              <a:rPr lang="ca-ES" sz="1200" dirty="0"/>
              <a:t> basin </a:t>
            </a:r>
            <a:r>
              <a:rPr lang="ca-ES" sz="1200" dirty="0" err="1"/>
              <a:t>evolution</a:t>
            </a:r>
            <a:r>
              <a:rPr lang="ca-ES" sz="1200" dirty="0"/>
              <a:t> in </a:t>
            </a:r>
            <a:r>
              <a:rPr lang="ca-ES" sz="1200" dirty="0" err="1"/>
              <a:t>the</a:t>
            </a:r>
            <a:r>
              <a:rPr lang="ca-ES" sz="1200" dirty="0"/>
              <a:t> Southern </a:t>
            </a:r>
            <a:r>
              <a:rPr lang="ca-ES" sz="1200" dirty="0" err="1"/>
              <a:t>Pyrenees</a:t>
            </a:r>
            <a:r>
              <a:rPr lang="ca-ES" sz="1200" dirty="0"/>
              <a:t>, in: </a:t>
            </a:r>
            <a:r>
              <a:rPr lang="ca-ES" sz="1200" dirty="0" err="1"/>
              <a:t>McClay</a:t>
            </a:r>
            <a:r>
              <a:rPr lang="ca-ES" sz="1200" dirty="0"/>
              <a:t>, K.R. (Ed.), </a:t>
            </a:r>
            <a:r>
              <a:rPr lang="ca-ES" sz="1200" dirty="0" err="1"/>
              <a:t>Thrust</a:t>
            </a:r>
            <a:r>
              <a:rPr lang="ca-ES" sz="1200" dirty="0"/>
              <a:t> </a:t>
            </a:r>
            <a:r>
              <a:rPr lang="ca-ES" sz="1200" dirty="0" err="1"/>
              <a:t>Tectonics</a:t>
            </a:r>
            <a:r>
              <a:rPr lang="ca-ES" sz="1200" dirty="0"/>
              <a:t> SE - 22. </a:t>
            </a:r>
            <a:r>
              <a:rPr lang="ca-ES" sz="1200" dirty="0" err="1"/>
              <a:t>Springer</a:t>
            </a:r>
            <a:r>
              <a:rPr lang="ca-ES" sz="1200" dirty="0"/>
              <a:t> </a:t>
            </a:r>
            <a:r>
              <a:rPr lang="ca-ES" sz="1200" dirty="0" err="1"/>
              <a:t>Netherlands</a:t>
            </a:r>
            <a:r>
              <a:rPr lang="ca-ES" sz="1200" dirty="0"/>
              <a:t>, </a:t>
            </a:r>
            <a:r>
              <a:rPr lang="ca-ES" sz="1200" dirty="0" err="1"/>
              <a:t>pp</a:t>
            </a:r>
            <a:r>
              <a:rPr lang="ca-ES" sz="1200" dirty="0"/>
              <a:t>. 247–254.</a:t>
            </a:r>
          </a:p>
          <a:p>
            <a:pPr>
              <a:spcBef>
                <a:spcPts val="0"/>
              </a:spcBef>
              <a:buFont typeface="Wingdings" panose="05000000000000000000" pitchFamily="2" charset="2"/>
              <a:buChar char="ü"/>
            </a:pPr>
            <a:r>
              <a:rPr lang="ca-ES" sz="1200" dirty="0" err="1"/>
              <a:t>Puigdefàbregas</a:t>
            </a:r>
            <a:r>
              <a:rPr lang="ca-ES" sz="1200" dirty="0"/>
              <a:t>, C., Muñoz, J.A., </a:t>
            </a:r>
            <a:r>
              <a:rPr lang="ca-ES" sz="1200" dirty="0" err="1"/>
              <a:t>Marzo</a:t>
            </a:r>
            <a:r>
              <a:rPr lang="ca-ES" sz="1200" dirty="0"/>
              <a:t>, M., 1986. </a:t>
            </a:r>
            <a:r>
              <a:rPr lang="ca-ES" sz="1200" dirty="0" err="1"/>
              <a:t>Thrust</a:t>
            </a:r>
            <a:r>
              <a:rPr lang="ca-ES" sz="1200" dirty="0"/>
              <a:t> </a:t>
            </a:r>
            <a:r>
              <a:rPr lang="ca-ES" sz="1200" dirty="0" err="1"/>
              <a:t>Belt</a:t>
            </a:r>
            <a:r>
              <a:rPr lang="ca-ES" sz="1200" dirty="0"/>
              <a:t> </a:t>
            </a:r>
            <a:r>
              <a:rPr lang="ca-ES" sz="1200" dirty="0" err="1"/>
              <a:t>Development</a:t>
            </a:r>
            <a:r>
              <a:rPr lang="ca-ES" sz="1200" dirty="0"/>
              <a:t> in </a:t>
            </a:r>
            <a:r>
              <a:rPr lang="ca-ES" sz="1200" dirty="0" err="1"/>
              <a:t>the</a:t>
            </a:r>
            <a:r>
              <a:rPr lang="ca-ES" sz="1200" dirty="0"/>
              <a:t> </a:t>
            </a:r>
            <a:r>
              <a:rPr lang="ca-ES" sz="1200" dirty="0" err="1"/>
              <a:t>Eastern</a:t>
            </a:r>
            <a:r>
              <a:rPr lang="ca-ES" sz="1200" dirty="0"/>
              <a:t> </a:t>
            </a:r>
            <a:r>
              <a:rPr lang="ca-ES" sz="1200" dirty="0" err="1"/>
              <a:t>Pyrenees</a:t>
            </a:r>
            <a:r>
              <a:rPr lang="ca-ES" sz="1200" dirty="0"/>
              <a:t> </a:t>
            </a:r>
            <a:r>
              <a:rPr lang="ca-ES" sz="1200" dirty="0" err="1"/>
              <a:t>and</a:t>
            </a:r>
            <a:r>
              <a:rPr lang="ca-ES" sz="1200" dirty="0"/>
              <a:t> </a:t>
            </a:r>
            <a:r>
              <a:rPr lang="ca-ES" sz="1200" dirty="0" err="1"/>
              <a:t>Related</a:t>
            </a:r>
            <a:r>
              <a:rPr lang="ca-ES" sz="1200" dirty="0"/>
              <a:t> </a:t>
            </a:r>
            <a:r>
              <a:rPr lang="ca-ES" sz="1200" dirty="0" err="1"/>
              <a:t>Depositional</a:t>
            </a:r>
            <a:r>
              <a:rPr lang="ca-ES" sz="1200" dirty="0"/>
              <a:t> </a:t>
            </a:r>
            <a:r>
              <a:rPr lang="ca-ES" sz="1200" dirty="0" err="1"/>
              <a:t>Sequences</a:t>
            </a:r>
            <a:r>
              <a:rPr lang="ca-ES" sz="1200" dirty="0"/>
              <a:t> in </a:t>
            </a:r>
            <a:r>
              <a:rPr lang="ca-ES" sz="1200" dirty="0" err="1"/>
              <a:t>the</a:t>
            </a:r>
            <a:r>
              <a:rPr lang="ca-ES" sz="1200" dirty="0"/>
              <a:t> Southern </a:t>
            </a:r>
            <a:r>
              <a:rPr lang="ca-ES" sz="1200" dirty="0" err="1"/>
              <a:t>Foreland</a:t>
            </a:r>
            <a:r>
              <a:rPr lang="ca-ES" sz="1200" dirty="0"/>
              <a:t> Basin, in: Allen, P.A., </a:t>
            </a:r>
            <a:r>
              <a:rPr lang="ca-ES" sz="1200" dirty="0" err="1"/>
              <a:t>Homewood</a:t>
            </a:r>
            <a:r>
              <a:rPr lang="ca-ES" sz="1200" dirty="0"/>
              <a:t>, P. (</a:t>
            </a:r>
            <a:r>
              <a:rPr lang="ca-ES" sz="1200" dirty="0" err="1"/>
              <a:t>Eds</a:t>
            </a:r>
            <a:r>
              <a:rPr lang="ca-ES" sz="1200" dirty="0"/>
              <a:t>.), </a:t>
            </a:r>
            <a:r>
              <a:rPr lang="ca-ES" sz="1200" dirty="0" err="1"/>
              <a:t>Foreland</a:t>
            </a:r>
            <a:r>
              <a:rPr lang="ca-ES" sz="1200" dirty="0"/>
              <a:t> </a:t>
            </a:r>
            <a:r>
              <a:rPr lang="ca-ES" sz="1200" dirty="0" err="1"/>
              <a:t>Basins</a:t>
            </a:r>
            <a:r>
              <a:rPr lang="ca-ES" sz="1200" dirty="0"/>
              <a:t>, </a:t>
            </a:r>
            <a:r>
              <a:rPr lang="ca-ES" sz="1200" dirty="0" err="1"/>
              <a:t>Spec</a:t>
            </a:r>
            <a:r>
              <a:rPr lang="ca-ES" sz="1200" dirty="0"/>
              <a:t>. </a:t>
            </a:r>
            <a:r>
              <a:rPr lang="ca-ES" sz="1200" dirty="0" err="1"/>
              <a:t>Publs</a:t>
            </a:r>
            <a:r>
              <a:rPr lang="ca-ES" sz="1200" dirty="0"/>
              <a:t>. Int. Ass. Sediment. 8. </a:t>
            </a:r>
            <a:r>
              <a:rPr lang="ca-ES" sz="1200" dirty="0" err="1"/>
              <a:t>Blackwell</a:t>
            </a:r>
            <a:r>
              <a:rPr lang="ca-ES" sz="1200" dirty="0"/>
              <a:t> </a:t>
            </a:r>
            <a:r>
              <a:rPr lang="ca-ES" sz="1200" dirty="0" err="1"/>
              <a:t>Publishing</a:t>
            </a:r>
            <a:r>
              <a:rPr lang="ca-ES" sz="1200" dirty="0"/>
              <a:t> </a:t>
            </a:r>
            <a:r>
              <a:rPr lang="ca-ES" sz="1200" dirty="0" err="1"/>
              <a:t>Ltd</a:t>
            </a:r>
            <a:r>
              <a:rPr lang="ca-ES" sz="1200" dirty="0"/>
              <a:t>., </a:t>
            </a:r>
            <a:r>
              <a:rPr lang="ca-ES" sz="1200" dirty="0" err="1"/>
              <a:t>Oxford</a:t>
            </a:r>
            <a:r>
              <a:rPr lang="ca-ES" sz="1200" dirty="0"/>
              <a:t>, UK, </a:t>
            </a:r>
            <a:r>
              <a:rPr lang="ca-ES" sz="1200" dirty="0" err="1"/>
              <a:t>pp</a:t>
            </a:r>
            <a:r>
              <a:rPr lang="ca-ES" sz="1200" dirty="0"/>
              <a:t>. 229–246.</a:t>
            </a:r>
          </a:p>
          <a:p>
            <a:pPr>
              <a:spcBef>
                <a:spcPts val="0"/>
              </a:spcBef>
              <a:buFont typeface="Wingdings" panose="05000000000000000000" pitchFamily="2" charset="2"/>
              <a:buChar char="ü"/>
            </a:pPr>
            <a:r>
              <a:rPr lang="ca-ES" sz="1200" dirty="0"/>
              <a:t>Thomson, K.D., Stockli, D.F., </a:t>
            </a:r>
            <a:r>
              <a:rPr lang="ca-ES" sz="1200" dirty="0" err="1"/>
              <a:t>Odlum</a:t>
            </a:r>
            <a:r>
              <a:rPr lang="ca-ES" sz="1200" dirty="0"/>
              <a:t>, M.L., </a:t>
            </a:r>
            <a:r>
              <a:rPr lang="ca-ES" sz="1200" dirty="0" err="1"/>
              <a:t>Tolentino</a:t>
            </a:r>
            <a:r>
              <a:rPr lang="ca-ES" sz="1200" dirty="0"/>
              <a:t>, P., </a:t>
            </a:r>
            <a:r>
              <a:rPr lang="ca-ES" sz="1200" dirty="0" err="1"/>
              <a:t>Puigdefàbregas</a:t>
            </a:r>
            <a:r>
              <a:rPr lang="ca-ES" sz="1200" dirty="0"/>
              <a:t>, C., Clark, J., </a:t>
            </a:r>
            <a:r>
              <a:rPr lang="ca-ES" sz="1200" dirty="0" err="1"/>
              <a:t>Fildani</a:t>
            </a:r>
            <a:r>
              <a:rPr lang="ca-ES" sz="1200" dirty="0"/>
              <a:t>, A., 2019. Sediment </a:t>
            </a:r>
            <a:r>
              <a:rPr lang="ca-ES" sz="1200" dirty="0" err="1"/>
              <a:t>provenance</a:t>
            </a:r>
            <a:r>
              <a:rPr lang="ca-ES" sz="1200" dirty="0"/>
              <a:t> </a:t>
            </a:r>
            <a:r>
              <a:rPr lang="ca-ES" sz="1200" dirty="0" err="1"/>
              <a:t>and</a:t>
            </a:r>
            <a:r>
              <a:rPr lang="ca-ES" sz="1200" dirty="0"/>
              <a:t> </a:t>
            </a:r>
            <a:r>
              <a:rPr lang="ca-ES" sz="1200" dirty="0" err="1"/>
              <a:t>routing</a:t>
            </a:r>
            <a:r>
              <a:rPr lang="ca-ES" sz="1200" dirty="0"/>
              <a:t> </a:t>
            </a:r>
            <a:r>
              <a:rPr lang="ca-ES" sz="1200" dirty="0" err="1"/>
              <a:t>evolution</a:t>
            </a:r>
            <a:r>
              <a:rPr lang="ca-ES" sz="1200" dirty="0"/>
              <a:t> in </a:t>
            </a:r>
            <a:r>
              <a:rPr lang="ca-ES" sz="1200" dirty="0" err="1"/>
              <a:t>the</a:t>
            </a:r>
            <a:r>
              <a:rPr lang="ca-ES" sz="1200" dirty="0"/>
              <a:t> </a:t>
            </a:r>
            <a:r>
              <a:rPr lang="ca-ES" sz="1200" dirty="0" err="1"/>
              <a:t>Late</a:t>
            </a:r>
            <a:r>
              <a:rPr lang="ca-ES" sz="1200" dirty="0"/>
              <a:t> </a:t>
            </a:r>
            <a:r>
              <a:rPr lang="ca-ES" sz="1200" dirty="0" err="1"/>
              <a:t>Cretaceous</a:t>
            </a:r>
            <a:r>
              <a:rPr lang="ca-ES" sz="1200" dirty="0"/>
              <a:t>–</a:t>
            </a:r>
            <a:r>
              <a:rPr lang="ca-ES" sz="1200" dirty="0" err="1"/>
              <a:t>Eocene</a:t>
            </a:r>
            <a:r>
              <a:rPr lang="ca-ES" sz="1200" dirty="0"/>
              <a:t> </a:t>
            </a:r>
            <a:r>
              <a:rPr lang="ca-ES" sz="1200" dirty="0" err="1"/>
              <a:t>Ager</a:t>
            </a:r>
            <a:r>
              <a:rPr lang="ca-ES" sz="1200" dirty="0"/>
              <a:t> Basin, </a:t>
            </a:r>
            <a:r>
              <a:rPr lang="ca-ES" sz="1200" dirty="0" err="1"/>
              <a:t>south</a:t>
            </a:r>
            <a:r>
              <a:rPr lang="ca-ES" sz="1200" dirty="0"/>
              <a:t>-central </a:t>
            </a:r>
            <a:r>
              <a:rPr lang="ca-ES" sz="1200" dirty="0" err="1"/>
              <a:t>Pyrenees</a:t>
            </a:r>
            <a:r>
              <a:rPr lang="ca-ES" sz="1200" dirty="0"/>
              <a:t>, Spain. Basin Res. 1–20. https://doi.org/10.1111/bre.12376</a:t>
            </a:r>
          </a:p>
          <a:p>
            <a:pPr>
              <a:spcBef>
                <a:spcPts val="0"/>
              </a:spcBef>
              <a:buFont typeface="Wingdings" panose="05000000000000000000" pitchFamily="2" charset="2"/>
              <a:buChar char="ü"/>
            </a:pPr>
            <a:r>
              <a:rPr lang="ca-ES" sz="1200" dirty="0"/>
              <a:t>Thomson, K.D., Stockli, D.F., Clark, J.D., </a:t>
            </a:r>
            <a:r>
              <a:rPr lang="ca-ES" sz="1200" dirty="0" err="1"/>
              <a:t>Puigdefàbregas</a:t>
            </a:r>
            <a:r>
              <a:rPr lang="ca-ES" sz="1200" dirty="0"/>
              <a:t>, C., </a:t>
            </a:r>
            <a:r>
              <a:rPr lang="ca-ES" sz="1200" dirty="0" err="1"/>
              <a:t>Fildani</a:t>
            </a:r>
            <a:r>
              <a:rPr lang="ca-ES" sz="1200" dirty="0"/>
              <a:t>, A., 2017. </a:t>
            </a:r>
            <a:r>
              <a:rPr lang="ca-ES" sz="1200" dirty="0" err="1"/>
              <a:t>Detrital</a:t>
            </a:r>
            <a:r>
              <a:rPr lang="ca-ES" sz="1200" dirty="0"/>
              <a:t> </a:t>
            </a:r>
            <a:r>
              <a:rPr lang="ca-ES" sz="1200" dirty="0" err="1"/>
              <a:t>zircon</a:t>
            </a:r>
            <a:r>
              <a:rPr lang="ca-ES" sz="1200" dirty="0"/>
              <a:t> (U-Th)/(He-Pb) </a:t>
            </a:r>
            <a:r>
              <a:rPr lang="ca-ES" sz="1200" dirty="0" err="1"/>
              <a:t>double-dating</a:t>
            </a:r>
            <a:r>
              <a:rPr lang="ca-ES" sz="1200" dirty="0"/>
              <a:t> </a:t>
            </a:r>
            <a:r>
              <a:rPr lang="ca-ES" sz="1200" dirty="0" err="1"/>
              <a:t>constraints</a:t>
            </a:r>
            <a:r>
              <a:rPr lang="ca-ES" sz="1200" dirty="0"/>
              <a:t> on </a:t>
            </a:r>
            <a:r>
              <a:rPr lang="ca-ES" sz="1200" dirty="0" err="1"/>
              <a:t>provenance</a:t>
            </a:r>
            <a:r>
              <a:rPr lang="ca-ES" sz="1200" dirty="0"/>
              <a:t> </a:t>
            </a:r>
            <a:r>
              <a:rPr lang="ca-ES" sz="1200" dirty="0" err="1"/>
              <a:t>and</a:t>
            </a:r>
            <a:r>
              <a:rPr lang="ca-ES" sz="1200" dirty="0"/>
              <a:t> </a:t>
            </a:r>
            <a:r>
              <a:rPr lang="ca-ES" sz="1200" dirty="0" err="1"/>
              <a:t>foreland</a:t>
            </a:r>
            <a:r>
              <a:rPr lang="ca-ES" sz="1200" dirty="0"/>
              <a:t> basin </a:t>
            </a:r>
            <a:r>
              <a:rPr lang="ca-ES" sz="1200" dirty="0" err="1"/>
              <a:t>evolution</a:t>
            </a:r>
            <a:r>
              <a:rPr lang="ca-ES" sz="1200" dirty="0"/>
              <a:t> of </a:t>
            </a:r>
            <a:r>
              <a:rPr lang="ca-ES" sz="1200" dirty="0" err="1"/>
              <a:t>the</a:t>
            </a:r>
            <a:r>
              <a:rPr lang="ca-ES" sz="1200" dirty="0"/>
              <a:t> </a:t>
            </a:r>
            <a:r>
              <a:rPr lang="ca-ES" sz="1200" dirty="0" err="1"/>
              <a:t>Ainsa</a:t>
            </a:r>
            <a:r>
              <a:rPr lang="ca-ES" sz="1200" dirty="0"/>
              <a:t> Basin, </a:t>
            </a:r>
            <a:r>
              <a:rPr lang="ca-ES" sz="1200" dirty="0" err="1"/>
              <a:t>south</a:t>
            </a:r>
            <a:r>
              <a:rPr lang="ca-ES" sz="1200" dirty="0"/>
              <a:t>-central </a:t>
            </a:r>
            <a:r>
              <a:rPr lang="ca-ES" sz="1200" dirty="0" err="1"/>
              <a:t>Pyrenees</a:t>
            </a:r>
            <a:r>
              <a:rPr lang="ca-ES" sz="1200" dirty="0"/>
              <a:t>, Spain. </a:t>
            </a:r>
            <a:r>
              <a:rPr lang="ca-ES" sz="1200" dirty="0" err="1"/>
              <a:t>Tectonics</a:t>
            </a:r>
            <a:r>
              <a:rPr lang="ca-ES" sz="1200" dirty="0"/>
              <a:t> 36, 1352–1375. https://doi.org/10.1002/2017TC004504</a:t>
            </a:r>
          </a:p>
          <a:p>
            <a:pPr>
              <a:spcBef>
                <a:spcPts val="0"/>
              </a:spcBef>
              <a:buFont typeface="Wingdings" panose="05000000000000000000" pitchFamily="2" charset="2"/>
              <a:buChar char="ü"/>
            </a:pPr>
            <a:r>
              <a:rPr lang="es-ES" sz="1200" dirty="0" err="1"/>
              <a:t>Tosquella</a:t>
            </a:r>
            <a:r>
              <a:rPr lang="es-ES" sz="1200" dirty="0"/>
              <a:t>, J., </a:t>
            </a:r>
            <a:r>
              <a:rPr lang="es-ES" sz="1200" dirty="0" err="1"/>
              <a:t>Samsó</a:t>
            </a:r>
            <a:r>
              <a:rPr lang="es-ES" sz="1200" dirty="0"/>
              <a:t>, J.M., 1996. Bioestratigrafía y </a:t>
            </a:r>
            <a:r>
              <a:rPr lang="es-ES" sz="1200" dirty="0" err="1"/>
              <a:t>litoestratigrafia</a:t>
            </a:r>
            <a:r>
              <a:rPr lang="es-ES" sz="1200" dirty="0"/>
              <a:t> del paleoceno superior-eoceno inferior del sector oriental de la cuenca </a:t>
            </a:r>
            <a:r>
              <a:rPr lang="es-ES" sz="1200" dirty="0" err="1"/>
              <a:t>surpirenaica</a:t>
            </a:r>
            <a:r>
              <a:rPr lang="es-ES" sz="1200" dirty="0"/>
              <a:t>. Acta Geol. </a:t>
            </a:r>
            <a:r>
              <a:rPr lang="es-ES" sz="1200" dirty="0" err="1"/>
              <a:t>Hipanica</a:t>
            </a:r>
            <a:r>
              <a:rPr lang="es-ES" sz="1200" dirty="0"/>
              <a:t> 31, 3–21.</a:t>
            </a:r>
          </a:p>
          <a:p>
            <a:pPr>
              <a:spcBef>
                <a:spcPts val="0"/>
              </a:spcBef>
              <a:buFont typeface="Wingdings" panose="05000000000000000000" pitchFamily="2" charset="2"/>
              <a:buChar char="ü"/>
            </a:pPr>
            <a:r>
              <a:rPr lang="ca-ES" sz="1200" dirty="0" err="1"/>
              <a:t>Vacherat</a:t>
            </a:r>
            <a:r>
              <a:rPr lang="ca-ES" sz="1200" dirty="0"/>
              <a:t>, A., </a:t>
            </a:r>
            <a:r>
              <a:rPr lang="ca-ES" sz="1200" dirty="0" err="1"/>
              <a:t>Mouthereau</a:t>
            </a:r>
            <a:r>
              <a:rPr lang="ca-ES" sz="1200" dirty="0"/>
              <a:t>, F., </a:t>
            </a:r>
            <a:r>
              <a:rPr lang="ca-ES" sz="1200" dirty="0" err="1"/>
              <a:t>Pik</a:t>
            </a:r>
            <a:r>
              <a:rPr lang="ca-ES" sz="1200" dirty="0"/>
              <a:t>, R., </a:t>
            </a:r>
            <a:r>
              <a:rPr lang="ca-ES" sz="1200" dirty="0" err="1"/>
              <a:t>Huyghe</a:t>
            </a:r>
            <a:r>
              <a:rPr lang="ca-ES" sz="1200" dirty="0"/>
              <a:t>, D., </a:t>
            </a:r>
            <a:r>
              <a:rPr lang="ca-ES" sz="1200" dirty="0" err="1"/>
              <a:t>Paquette</a:t>
            </a:r>
            <a:r>
              <a:rPr lang="ca-ES" sz="1200" dirty="0"/>
              <a:t>, J.L., </a:t>
            </a:r>
            <a:r>
              <a:rPr lang="ca-ES" sz="1200" dirty="0" err="1"/>
              <a:t>Christophoul</a:t>
            </a:r>
            <a:r>
              <a:rPr lang="ca-ES" sz="1200" dirty="0"/>
              <a:t>, F., </a:t>
            </a:r>
            <a:r>
              <a:rPr lang="ca-ES" sz="1200" dirty="0" err="1"/>
              <a:t>Loget</a:t>
            </a:r>
            <a:r>
              <a:rPr lang="ca-ES" sz="1200" dirty="0"/>
              <a:t>, N., </a:t>
            </a:r>
            <a:r>
              <a:rPr lang="ca-ES" sz="1200" dirty="0" err="1"/>
              <a:t>Tibari</a:t>
            </a:r>
            <a:r>
              <a:rPr lang="ca-ES" sz="1200" dirty="0"/>
              <a:t>, B., 2017. Rift-to-</a:t>
            </a:r>
            <a:r>
              <a:rPr lang="ca-ES" sz="1200" dirty="0" err="1"/>
              <a:t>collision</a:t>
            </a:r>
            <a:r>
              <a:rPr lang="ca-ES" sz="1200" dirty="0"/>
              <a:t> sediment </a:t>
            </a:r>
            <a:r>
              <a:rPr lang="ca-ES" sz="1200" dirty="0" err="1"/>
              <a:t>routing</a:t>
            </a:r>
            <a:r>
              <a:rPr lang="ca-ES" sz="1200" dirty="0"/>
              <a:t> in </a:t>
            </a:r>
            <a:r>
              <a:rPr lang="ca-ES" sz="1200" dirty="0" err="1"/>
              <a:t>the</a:t>
            </a:r>
            <a:r>
              <a:rPr lang="ca-ES" sz="1200" dirty="0"/>
              <a:t> </a:t>
            </a:r>
            <a:r>
              <a:rPr lang="ca-ES" sz="1200" dirty="0" err="1"/>
              <a:t>Pyrenees</a:t>
            </a:r>
            <a:r>
              <a:rPr lang="ca-ES" sz="1200" dirty="0"/>
              <a:t>: A </a:t>
            </a:r>
            <a:r>
              <a:rPr lang="ca-ES" sz="1200" dirty="0" err="1"/>
              <a:t>synthesis</a:t>
            </a:r>
            <a:r>
              <a:rPr lang="ca-ES" sz="1200" dirty="0"/>
              <a:t> </a:t>
            </a:r>
            <a:r>
              <a:rPr lang="ca-ES" sz="1200" dirty="0" err="1"/>
              <a:t>from</a:t>
            </a:r>
            <a:r>
              <a:rPr lang="ca-ES" sz="1200" dirty="0"/>
              <a:t> </a:t>
            </a:r>
            <a:r>
              <a:rPr lang="ca-ES" sz="1200" dirty="0" err="1"/>
              <a:t>sedimentological</a:t>
            </a:r>
            <a:r>
              <a:rPr lang="ca-ES" sz="1200" dirty="0"/>
              <a:t>, </a:t>
            </a:r>
            <a:r>
              <a:rPr lang="ca-ES" sz="1200" dirty="0" err="1"/>
              <a:t>geochronological</a:t>
            </a:r>
            <a:r>
              <a:rPr lang="ca-ES" sz="1200" dirty="0"/>
              <a:t> </a:t>
            </a:r>
            <a:r>
              <a:rPr lang="ca-ES" sz="1200" dirty="0" err="1"/>
              <a:t>and</a:t>
            </a:r>
            <a:r>
              <a:rPr lang="ca-ES" sz="1200" dirty="0"/>
              <a:t> </a:t>
            </a:r>
            <a:r>
              <a:rPr lang="ca-ES" sz="1200" dirty="0" err="1"/>
              <a:t>kinematic</a:t>
            </a:r>
            <a:r>
              <a:rPr lang="ca-ES" sz="1200" dirty="0"/>
              <a:t> </a:t>
            </a:r>
            <a:r>
              <a:rPr lang="ca-ES" sz="1200" dirty="0" err="1"/>
              <a:t>constraints</a:t>
            </a:r>
            <a:r>
              <a:rPr lang="ca-ES" sz="1200" dirty="0"/>
              <a:t>. </a:t>
            </a:r>
            <a:r>
              <a:rPr lang="ca-ES" sz="1200" dirty="0" err="1"/>
              <a:t>Earth-Science</a:t>
            </a:r>
            <a:r>
              <a:rPr lang="ca-ES" sz="1200" dirty="0"/>
              <a:t> Rev. https://doi.org/10.1016/j.earscirev.2017.07.004</a:t>
            </a:r>
          </a:p>
          <a:p>
            <a:pPr>
              <a:spcBef>
                <a:spcPts val="0"/>
              </a:spcBef>
              <a:buFont typeface="Wingdings" panose="05000000000000000000" pitchFamily="2" charset="2"/>
              <a:buChar char="ü"/>
            </a:pPr>
            <a:r>
              <a:rPr lang="ca-ES" sz="1200" dirty="0"/>
              <a:t>Vergés, J., Millán, H., Roca, E., Muñoz, J.A., </a:t>
            </a:r>
            <a:r>
              <a:rPr lang="ca-ES" sz="1200" dirty="0" err="1"/>
              <a:t>Marzo</a:t>
            </a:r>
            <a:r>
              <a:rPr lang="ca-ES" sz="1200" dirty="0"/>
              <a:t>, M., Cirés, J., </a:t>
            </a:r>
            <a:r>
              <a:rPr lang="ca-ES" sz="1200" dirty="0" err="1"/>
              <a:t>Bezemer</a:t>
            </a:r>
            <a:r>
              <a:rPr lang="ca-ES" sz="1200" dirty="0"/>
              <a:t>, T. Den, </a:t>
            </a:r>
            <a:r>
              <a:rPr lang="ca-ES" sz="1200" dirty="0" err="1"/>
              <a:t>Zoetemeijer</a:t>
            </a:r>
            <a:r>
              <a:rPr lang="ca-ES" sz="1200" dirty="0"/>
              <a:t>, R., </a:t>
            </a:r>
            <a:r>
              <a:rPr lang="ca-ES" sz="1200" dirty="0" err="1"/>
              <a:t>Cloetingh</a:t>
            </a:r>
            <a:r>
              <a:rPr lang="ca-ES" sz="1200" dirty="0"/>
              <a:t>, S., 1995. </a:t>
            </a:r>
            <a:r>
              <a:rPr lang="ca-ES" sz="1200" dirty="0" err="1"/>
              <a:t>Eastern</a:t>
            </a:r>
            <a:r>
              <a:rPr lang="ca-ES" sz="1200" dirty="0"/>
              <a:t> </a:t>
            </a:r>
            <a:r>
              <a:rPr lang="ca-ES" sz="1200" dirty="0" err="1"/>
              <a:t>Pyrenees</a:t>
            </a:r>
            <a:r>
              <a:rPr lang="ca-ES" sz="1200" dirty="0"/>
              <a:t> </a:t>
            </a:r>
            <a:r>
              <a:rPr lang="ca-ES" sz="1200" dirty="0" err="1"/>
              <a:t>and</a:t>
            </a:r>
            <a:r>
              <a:rPr lang="ca-ES" sz="1200" dirty="0"/>
              <a:t> </a:t>
            </a:r>
            <a:r>
              <a:rPr lang="ca-ES" sz="1200" dirty="0" err="1"/>
              <a:t>related</a:t>
            </a:r>
            <a:r>
              <a:rPr lang="ca-ES" sz="1200" dirty="0"/>
              <a:t> </a:t>
            </a:r>
            <a:r>
              <a:rPr lang="ca-ES" sz="1200" dirty="0" err="1"/>
              <a:t>foreland</a:t>
            </a:r>
            <a:r>
              <a:rPr lang="ca-ES" sz="1200" dirty="0"/>
              <a:t> </a:t>
            </a:r>
            <a:r>
              <a:rPr lang="ca-ES" sz="1200" dirty="0" err="1"/>
              <a:t>basins</a:t>
            </a:r>
            <a:r>
              <a:rPr lang="ca-ES" sz="1200" dirty="0"/>
              <a:t>: </a:t>
            </a:r>
            <a:r>
              <a:rPr lang="ca-ES" sz="1200" dirty="0" err="1"/>
              <a:t>pre</a:t>
            </a:r>
            <a:r>
              <a:rPr lang="ca-ES" sz="1200" dirty="0"/>
              <a:t>-, </a:t>
            </a:r>
            <a:r>
              <a:rPr lang="ca-ES" sz="1200" dirty="0" err="1"/>
              <a:t>syn</a:t>
            </a:r>
            <a:r>
              <a:rPr lang="ca-ES" sz="1200" dirty="0"/>
              <a:t>- </a:t>
            </a:r>
            <a:r>
              <a:rPr lang="ca-ES" sz="1200" dirty="0" err="1"/>
              <a:t>and</a:t>
            </a:r>
            <a:r>
              <a:rPr lang="ca-ES" sz="1200" dirty="0"/>
              <a:t> post-</a:t>
            </a:r>
            <a:r>
              <a:rPr lang="ca-ES" sz="1200" dirty="0" err="1"/>
              <a:t>collisional</a:t>
            </a:r>
            <a:r>
              <a:rPr lang="ca-ES" sz="1200" dirty="0"/>
              <a:t> </a:t>
            </a:r>
            <a:r>
              <a:rPr lang="ca-ES" sz="1200" dirty="0" err="1"/>
              <a:t>crustal-scale</a:t>
            </a:r>
            <a:r>
              <a:rPr lang="ca-ES" sz="1200" dirty="0"/>
              <a:t> </a:t>
            </a:r>
            <a:r>
              <a:rPr lang="ca-ES" sz="1200" dirty="0" err="1"/>
              <a:t>cross-sections</a:t>
            </a:r>
            <a:r>
              <a:rPr lang="ca-ES" sz="1200" dirty="0"/>
              <a:t>. Mar. Pet. </a:t>
            </a:r>
            <a:r>
              <a:rPr lang="ca-ES" sz="1200" dirty="0" err="1"/>
              <a:t>Geol</a:t>
            </a:r>
            <a:r>
              <a:rPr lang="ca-ES" sz="1200" dirty="0"/>
              <a:t>. 12, 903–915. https://doi.org/10.1016/0264-8172(95)98854-X</a:t>
            </a:r>
          </a:p>
          <a:p>
            <a:pPr>
              <a:spcBef>
                <a:spcPts val="0"/>
              </a:spcBef>
              <a:buFont typeface="Wingdings" panose="05000000000000000000" pitchFamily="2" charset="2"/>
              <a:buChar char="ü"/>
            </a:pPr>
            <a:r>
              <a:rPr lang="ca-ES" sz="1200" dirty="0"/>
              <a:t>Vergés, J., Fernàndez, M., Martínez, A., 2002. </a:t>
            </a:r>
            <a:r>
              <a:rPr lang="ca-ES" sz="1200" dirty="0" err="1"/>
              <a:t>The</a:t>
            </a:r>
            <a:r>
              <a:rPr lang="ca-ES" sz="1200" dirty="0"/>
              <a:t> </a:t>
            </a:r>
            <a:r>
              <a:rPr lang="ca-ES" sz="1200" dirty="0" err="1"/>
              <a:t>Pyrenean</a:t>
            </a:r>
            <a:r>
              <a:rPr lang="ca-ES" sz="1200" dirty="0"/>
              <a:t> orogen : </a:t>
            </a:r>
            <a:r>
              <a:rPr lang="ca-ES" sz="1200" dirty="0" err="1"/>
              <a:t>pre</a:t>
            </a:r>
            <a:r>
              <a:rPr lang="ca-ES" sz="1200" dirty="0"/>
              <a:t>- , </a:t>
            </a:r>
            <a:r>
              <a:rPr lang="ca-ES" sz="1200" dirty="0" err="1"/>
              <a:t>syn</a:t>
            </a:r>
            <a:r>
              <a:rPr lang="ca-ES" sz="1200" dirty="0"/>
              <a:t>- , </a:t>
            </a:r>
            <a:r>
              <a:rPr lang="ca-ES" sz="1200" dirty="0" err="1"/>
              <a:t>and</a:t>
            </a:r>
            <a:r>
              <a:rPr lang="ca-ES" sz="1200" dirty="0"/>
              <a:t> post-</a:t>
            </a:r>
            <a:r>
              <a:rPr lang="ca-ES" sz="1200" dirty="0" err="1"/>
              <a:t>collisional</a:t>
            </a:r>
            <a:r>
              <a:rPr lang="ca-ES" sz="1200" dirty="0"/>
              <a:t> </a:t>
            </a:r>
            <a:r>
              <a:rPr lang="ca-ES" sz="1200" dirty="0" err="1"/>
              <a:t>evolution</a:t>
            </a:r>
            <a:r>
              <a:rPr lang="ca-ES" sz="1200" dirty="0"/>
              <a:t>. J. Virtual </a:t>
            </a:r>
            <a:r>
              <a:rPr lang="ca-ES" sz="1200" dirty="0" err="1"/>
              <a:t>Explor</a:t>
            </a:r>
            <a:r>
              <a:rPr lang="ca-ES" sz="1200" dirty="0"/>
              <a:t>. 8, 55–74.</a:t>
            </a:r>
          </a:p>
          <a:p>
            <a:pPr>
              <a:spcBef>
                <a:spcPts val="0"/>
              </a:spcBef>
              <a:buFont typeface="Wingdings" panose="05000000000000000000" pitchFamily="2" charset="2"/>
              <a:buChar char="ü"/>
            </a:pPr>
            <a:r>
              <a:rPr lang="ca-ES" sz="1200" dirty="0"/>
              <a:t>Vergés, J., </a:t>
            </a:r>
            <a:r>
              <a:rPr lang="ca-ES" sz="1200" dirty="0" err="1"/>
              <a:t>Marzo</a:t>
            </a:r>
            <a:r>
              <a:rPr lang="ca-ES" sz="1200" dirty="0"/>
              <a:t>, M., Santaeulària, T., Serra-</a:t>
            </a:r>
            <a:r>
              <a:rPr lang="ca-ES" sz="1200" dirty="0" err="1"/>
              <a:t>Kiel</a:t>
            </a:r>
            <a:r>
              <a:rPr lang="ca-ES" sz="1200" dirty="0"/>
              <a:t>, J., </a:t>
            </a:r>
            <a:r>
              <a:rPr lang="ca-ES" sz="1200" dirty="0" err="1"/>
              <a:t>Burbank</a:t>
            </a:r>
            <a:r>
              <a:rPr lang="ca-ES" sz="1200" dirty="0"/>
              <a:t>, D.W., Muñoz, J.A., Giménez-Montsant, J., 1998. </a:t>
            </a:r>
            <a:r>
              <a:rPr lang="ca-ES" sz="1200" dirty="0" err="1"/>
              <a:t>Quantified</a:t>
            </a:r>
            <a:r>
              <a:rPr lang="ca-ES" sz="1200" dirty="0"/>
              <a:t> vertical </a:t>
            </a:r>
            <a:r>
              <a:rPr lang="ca-ES" sz="1200" dirty="0" err="1"/>
              <a:t>motions</a:t>
            </a:r>
            <a:r>
              <a:rPr lang="ca-ES" sz="1200" dirty="0"/>
              <a:t> </a:t>
            </a:r>
            <a:r>
              <a:rPr lang="ca-ES" sz="1200" dirty="0" err="1"/>
              <a:t>and</a:t>
            </a:r>
            <a:r>
              <a:rPr lang="ca-ES" sz="1200" dirty="0"/>
              <a:t> </a:t>
            </a:r>
            <a:r>
              <a:rPr lang="ca-ES" sz="1200" dirty="0" err="1"/>
              <a:t>tectonic</a:t>
            </a:r>
            <a:r>
              <a:rPr lang="ca-ES" sz="1200" dirty="0"/>
              <a:t> </a:t>
            </a:r>
            <a:r>
              <a:rPr lang="ca-ES" sz="1200" dirty="0" err="1"/>
              <a:t>evolution</a:t>
            </a:r>
            <a:r>
              <a:rPr lang="ca-ES" sz="1200" dirty="0"/>
              <a:t> of </a:t>
            </a:r>
            <a:r>
              <a:rPr lang="ca-ES" sz="1200" dirty="0" err="1"/>
              <a:t>the</a:t>
            </a:r>
            <a:r>
              <a:rPr lang="ca-ES" sz="1200" dirty="0"/>
              <a:t> SE </a:t>
            </a:r>
            <a:r>
              <a:rPr lang="ca-ES" sz="1200" dirty="0" err="1"/>
              <a:t>Pyrenean</a:t>
            </a:r>
            <a:r>
              <a:rPr lang="ca-ES" sz="1200" dirty="0"/>
              <a:t> </a:t>
            </a:r>
            <a:r>
              <a:rPr lang="ca-ES" sz="1200" dirty="0" err="1"/>
              <a:t>foreland</a:t>
            </a:r>
            <a:r>
              <a:rPr lang="ca-ES" sz="1200" dirty="0"/>
              <a:t> basin, in: Mascle, A., </a:t>
            </a:r>
            <a:r>
              <a:rPr lang="ca-ES" sz="1200" dirty="0" err="1"/>
              <a:t>Puigdefàbregas</a:t>
            </a:r>
            <a:r>
              <a:rPr lang="ca-ES" sz="1200" dirty="0"/>
              <a:t>, C., </a:t>
            </a:r>
            <a:r>
              <a:rPr lang="ca-ES" sz="1200" dirty="0" err="1"/>
              <a:t>Luterbacher</a:t>
            </a:r>
            <a:r>
              <a:rPr lang="ca-ES" sz="1200" dirty="0"/>
              <a:t>, H., Fernández, M. (</a:t>
            </a:r>
            <a:r>
              <a:rPr lang="ca-ES" sz="1200" dirty="0" err="1"/>
              <a:t>Eds</a:t>
            </a:r>
            <a:r>
              <a:rPr lang="ca-ES" sz="1200" dirty="0"/>
              <a:t>.), Cenozoic </a:t>
            </a:r>
            <a:r>
              <a:rPr lang="ca-ES" sz="1200" dirty="0" err="1"/>
              <a:t>Foreland</a:t>
            </a:r>
            <a:r>
              <a:rPr lang="ca-ES" sz="1200" dirty="0"/>
              <a:t> </a:t>
            </a:r>
            <a:r>
              <a:rPr lang="ca-ES" sz="1200" dirty="0" err="1"/>
              <a:t>Basins</a:t>
            </a:r>
            <a:r>
              <a:rPr lang="ca-ES" sz="1200" dirty="0"/>
              <a:t> of Western Europe. </a:t>
            </a:r>
            <a:r>
              <a:rPr lang="ca-ES" sz="1200" dirty="0" err="1"/>
              <a:t>Geological</a:t>
            </a:r>
            <a:r>
              <a:rPr lang="ca-ES" sz="1200" dirty="0"/>
              <a:t> </a:t>
            </a:r>
            <a:r>
              <a:rPr lang="ca-ES" sz="1200" dirty="0" err="1"/>
              <a:t>Society</a:t>
            </a:r>
            <a:r>
              <a:rPr lang="ca-ES" sz="1200" dirty="0"/>
              <a:t> </a:t>
            </a:r>
            <a:r>
              <a:rPr lang="ca-ES" sz="1200" dirty="0" err="1"/>
              <a:t>Special</a:t>
            </a:r>
            <a:r>
              <a:rPr lang="ca-ES" sz="1200" dirty="0"/>
              <a:t> </a:t>
            </a:r>
            <a:r>
              <a:rPr lang="ca-ES" sz="1200" dirty="0" err="1"/>
              <a:t>Publications</a:t>
            </a:r>
            <a:r>
              <a:rPr lang="ca-ES" sz="1200" dirty="0"/>
              <a:t>, 134, </a:t>
            </a:r>
            <a:r>
              <a:rPr lang="ca-ES" sz="1200" dirty="0" err="1"/>
              <a:t>pp</a:t>
            </a:r>
            <a:r>
              <a:rPr lang="ca-ES" sz="1200" dirty="0"/>
              <a:t>. 107–134.</a:t>
            </a:r>
          </a:p>
          <a:p>
            <a:pPr>
              <a:buFont typeface="Wingdings" panose="05000000000000000000" pitchFamily="2" charset="2"/>
              <a:buChar char="ü"/>
            </a:pPr>
            <a:endParaRPr lang="ca-ES" sz="1000" dirty="0"/>
          </a:p>
        </p:txBody>
      </p:sp>
      <p:sp>
        <p:nvSpPr>
          <p:cNvPr id="4" name="Contenidor de número de diapositiva 3">
            <a:extLst>
              <a:ext uri="{FF2B5EF4-FFF2-40B4-BE49-F238E27FC236}">
                <a16:creationId xmlns:a16="http://schemas.microsoft.com/office/drawing/2014/main" id="{D372EFFA-5C11-4867-AE6E-D70E960508E9}"/>
              </a:ext>
            </a:extLst>
          </p:cNvPr>
          <p:cNvSpPr>
            <a:spLocks noGrp="1"/>
          </p:cNvSpPr>
          <p:nvPr>
            <p:ph type="sldNum" sz="quarter" idx="12"/>
          </p:nvPr>
        </p:nvSpPr>
        <p:spPr/>
        <p:txBody>
          <a:bodyPr/>
          <a:lstStyle/>
          <a:p>
            <a:fld id="{CF49F7C1-DB88-43F6-8738-1763438988DD}" type="slidenum">
              <a:rPr lang="ca-ES" smtClean="0"/>
              <a:t>15</a:t>
            </a:fld>
            <a:endParaRPr lang="ca-ES" dirty="0"/>
          </a:p>
        </p:txBody>
      </p:sp>
    </p:spTree>
    <p:extLst>
      <p:ext uri="{BB962C8B-B14F-4D97-AF65-F5344CB8AC3E}">
        <p14:creationId xmlns:p14="http://schemas.microsoft.com/office/powerpoint/2010/main" val="1387830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B7ECD82-DE34-4F01-9925-6B37CA15C4D3}"/>
              </a:ext>
            </a:extLst>
          </p:cNvPr>
          <p:cNvSpPr>
            <a:spLocks noGrp="1"/>
          </p:cNvSpPr>
          <p:nvPr>
            <p:ph type="title"/>
          </p:nvPr>
        </p:nvSpPr>
        <p:spPr>
          <a:xfrm>
            <a:off x="838200" y="365127"/>
            <a:ext cx="3151414" cy="1325563"/>
          </a:xfrm>
        </p:spPr>
        <p:txBody>
          <a:bodyPr>
            <a:normAutofit/>
          </a:bodyPr>
          <a:lstStyle/>
          <a:p>
            <a:r>
              <a:rPr lang="ca-ES" dirty="0" err="1"/>
              <a:t>The</a:t>
            </a:r>
            <a:r>
              <a:rPr lang="ca-ES" dirty="0"/>
              <a:t> </a:t>
            </a:r>
            <a:r>
              <a:rPr lang="ca-ES" dirty="0" err="1"/>
              <a:t>setting</a:t>
            </a:r>
            <a:endParaRPr lang="ca-ES" dirty="0"/>
          </a:p>
        </p:txBody>
      </p:sp>
      <p:grpSp>
        <p:nvGrpSpPr>
          <p:cNvPr id="5" name="Agrupa 4">
            <a:extLst>
              <a:ext uri="{FF2B5EF4-FFF2-40B4-BE49-F238E27FC236}">
                <a16:creationId xmlns:a16="http://schemas.microsoft.com/office/drawing/2014/main" id="{305D4106-8A72-4D08-94A7-001CEC057120}"/>
              </a:ext>
            </a:extLst>
          </p:cNvPr>
          <p:cNvGrpSpPr/>
          <p:nvPr/>
        </p:nvGrpSpPr>
        <p:grpSpPr>
          <a:xfrm>
            <a:off x="4432721" y="598846"/>
            <a:ext cx="7230421" cy="5660307"/>
            <a:chOff x="4432721" y="598846"/>
            <a:chExt cx="7230421" cy="5660307"/>
          </a:xfrm>
        </p:grpSpPr>
        <p:pic>
          <p:nvPicPr>
            <p:cNvPr id="7" name="Imatge 6" descr="Imatge que conté text, mapa&#10;&#10;Descripció generada automàticament">
              <a:extLst>
                <a:ext uri="{FF2B5EF4-FFF2-40B4-BE49-F238E27FC236}">
                  <a16:creationId xmlns:a16="http://schemas.microsoft.com/office/drawing/2014/main" id="{4C62575C-CF05-4C02-8F02-30C1F36D6A62}"/>
                </a:ext>
              </a:extLst>
            </p:cNvPr>
            <p:cNvPicPr>
              <a:picLocks noChangeAspect="1"/>
            </p:cNvPicPr>
            <p:nvPr/>
          </p:nvPicPr>
          <p:blipFill rotWithShape="1">
            <a:blip r:embed="rId3">
              <a:extLst>
                <a:ext uri="{28A0092B-C50C-407E-A947-70E740481C1C}">
                  <a14:useLocalDpi xmlns:a14="http://schemas.microsoft.com/office/drawing/2010/main" val="0"/>
                </a:ext>
              </a:extLst>
            </a:blip>
            <a:srcRect l="26623" t="1324" r="1021" b="1016"/>
            <a:stretch/>
          </p:blipFill>
          <p:spPr>
            <a:xfrm>
              <a:off x="4432721" y="598846"/>
              <a:ext cx="7230421" cy="5660307"/>
            </a:xfrm>
            <a:prstGeom prst="rect">
              <a:avLst/>
            </a:prstGeom>
            <a:ln w="38100">
              <a:solidFill>
                <a:schemeClr val="tx1"/>
              </a:solidFill>
            </a:ln>
          </p:spPr>
        </p:pic>
        <p:sp>
          <p:nvSpPr>
            <p:cNvPr id="4" name="Forma lliure: forma 3">
              <a:extLst>
                <a:ext uri="{FF2B5EF4-FFF2-40B4-BE49-F238E27FC236}">
                  <a16:creationId xmlns:a16="http://schemas.microsoft.com/office/drawing/2014/main" id="{122F6E1B-1882-405E-B908-B3FE0082ADA9}"/>
                </a:ext>
              </a:extLst>
            </p:cNvPr>
            <p:cNvSpPr/>
            <p:nvPr/>
          </p:nvSpPr>
          <p:spPr>
            <a:xfrm>
              <a:off x="7842038" y="3552825"/>
              <a:ext cx="2325901" cy="1425587"/>
            </a:xfrm>
            <a:custGeom>
              <a:avLst/>
              <a:gdLst>
                <a:gd name="connsiteX0" fmla="*/ 2867025 w 2867025"/>
                <a:gd name="connsiteY0" fmla="*/ 0 h 1500188"/>
                <a:gd name="connsiteX1" fmla="*/ 2633662 w 2867025"/>
                <a:gd name="connsiteY1" fmla="*/ 647700 h 1500188"/>
                <a:gd name="connsiteX2" fmla="*/ 1952625 w 2867025"/>
                <a:gd name="connsiteY2" fmla="*/ 1100138 h 1500188"/>
                <a:gd name="connsiteX3" fmla="*/ 685800 w 2867025"/>
                <a:gd name="connsiteY3" fmla="*/ 1500188 h 1500188"/>
                <a:gd name="connsiteX4" fmla="*/ 0 w 2867025"/>
                <a:gd name="connsiteY4" fmla="*/ 1257300 h 1500188"/>
                <a:gd name="connsiteX5" fmla="*/ 0 w 2867025"/>
                <a:gd name="connsiteY5" fmla="*/ 1257300 h 1500188"/>
                <a:gd name="connsiteX0" fmla="*/ 3019771 w 3019771"/>
                <a:gd name="connsiteY0" fmla="*/ 0 h 1673020"/>
                <a:gd name="connsiteX1" fmla="*/ 2786408 w 3019771"/>
                <a:gd name="connsiteY1" fmla="*/ 647700 h 1673020"/>
                <a:gd name="connsiteX2" fmla="*/ 2105371 w 3019771"/>
                <a:gd name="connsiteY2" fmla="*/ 1100138 h 1673020"/>
                <a:gd name="connsiteX3" fmla="*/ 838546 w 3019771"/>
                <a:gd name="connsiteY3" fmla="*/ 1500188 h 1673020"/>
                <a:gd name="connsiteX4" fmla="*/ 152746 w 3019771"/>
                <a:gd name="connsiteY4" fmla="*/ 1257300 h 1673020"/>
                <a:gd name="connsiteX5" fmla="*/ 0 w 3019771"/>
                <a:gd name="connsiteY5" fmla="*/ 1673020 h 1673020"/>
                <a:gd name="connsiteX0" fmla="*/ 3019771 w 3019771"/>
                <a:gd name="connsiteY0" fmla="*/ 0 h 1687355"/>
                <a:gd name="connsiteX1" fmla="*/ 2786408 w 3019771"/>
                <a:gd name="connsiteY1" fmla="*/ 647700 h 1687355"/>
                <a:gd name="connsiteX2" fmla="*/ 2105371 w 3019771"/>
                <a:gd name="connsiteY2" fmla="*/ 1100138 h 1687355"/>
                <a:gd name="connsiteX3" fmla="*/ 838546 w 3019771"/>
                <a:gd name="connsiteY3" fmla="*/ 1500188 h 1687355"/>
                <a:gd name="connsiteX4" fmla="*/ 350416 w 3019771"/>
                <a:gd name="connsiteY4" fmla="*/ 1687355 h 1687355"/>
                <a:gd name="connsiteX5" fmla="*/ 0 w 3019771"/>
                <a:gd name="connsiteY5" fmla="*/ 1673020 h 1687355"/>
                <a:gd name="connsiteX0" fmla="*/ 3451054 w 3451054"/>
                <a:gd name="connsiteY0" fmla="*/ 0 h 1687355"/>
                <a:gd name="connsiteX1" fmla="*/ 3217691 w 3451054"/>
                <a:gd name="connsiteY1" fmla="*/ 647700 h 1687355"/>
                <a:gd name="connsiteX2" fmla="*/ 2536654 w 3451054"/>
                <a:gd name="connsiteY2" fmla="*/ 1100138 h 1687355"/>
                <a:gd name="connsiteX3" fmla="*/ 1269829 w 3451054"/>
                <a:gd name="connsiteY3" fmla="*/ 1500188 h 1687355"/>
                <a:gd name="connsiteX4" fmla="*/ 781699 w 3451054"/>
                <a:gd name="connsiteY4" fmla="*/ 1687355 h 1687355"/>
                <a:gd name="connsiteX5" fmla="*/ 0 w 3451054"/>
                <a:gd name="connsiteY5" fmla="*/ 1579842 h 168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1054" h="1687355">
                  <a:moveTo>
                    <a:pt x="3451054" y="0"/>
                  </a:moveTo>
                  <a:lnTo>
                    <a:pt x="3217691" y="647700"/>
                  </a:lnTo>
                  <a:lnTo>
                    <a:pt x="2536654" y="1100138"/>
                  </a:lnTo>
                  <a:lnTo>
                    <a:pt x="1269829" y="1500188"/>
                  </a:lnTo>
                  <a:lnTo>
                    <a:pt x="781699" y="1687355"/>
                  </a:lnTo>
                  <a:lnTo>
                    <a:pt x="0" y="1579842"/>
                  </a:lnTo>
                </a:path>
              </a:pathLst>
            </a:cu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grpSp>
      <p:sp>
        <p:nvSpPr>
          <p:cNvPr id="3" name="Contenidor de número de diapositiva 2">
            <a:extLst>
              <a:ext uri="{FF2B5EF4-FFF2-40B4-BE49-F238E27FC236}">
                <a16:creationId xmlns:a16="http://schemas.microsoft.com/office/drawing/2014/main" id="{A8A918AF-0CB7-439D-A967-84FD65E3F850}"/>
              </a:ext>
            </a:extLst>
          </p:cNvPr>
          <p:cNvSpPr>
            <a:spLocks noGrp="1"/>
          </p:cNvSpPr>
          <p:nvPr>
            <p:ph type="sldNum" sz="quarter" idx="12"/>
          </p:nvPr>
        </p:nvSpPr>
        <p:spPr/>
        <p:txBody>
          <a:bodyPr/>
          <a:lstStyle/>
          <a:p>
            <a:fld id="{CF49F7C1-DB88-43F6-8738-1763438988DD}" type="slidenum">
              <a:rPr lang="ca-ES" smtClean="0"/>
              <a:t>2</a:t>
            </a:fld>
            <a:endParaRPr lang="ca-ES" dirty="0"/>
          </a:p>
        </p:txBody>
      </p:sp>
      <p:sp>
        <p:nvSpPr>
          <p:cNvPr id="9" name="Diagrama de flux: procés alternatiu 8">
            <a:extLst>
              <a:ext uri="{FF2B5EF4-FFF2-40B4-BE49-F238E27FC236}">
                <a16:creationId xmlns:a16="http://schemas.microsoft.com/office/drawing/2014/main" id="{834B3190-889D-4ED6-ACE9-D9BBB31E3BD9}"/>
              </a:ext>
            </a:extLst>
          </p:cNvPr>
          <p:cNvSpPr/>
          <p:nvPr/>
        </p:nvSpPr>
        <p:spPr>
          <a:xfrm>
            <a:off x="280468" y="1299120"/>
            <a:ext cx="4013946" cy="3886656"/>
          </a:xfrm>
          <a:prstGeom prst="flowChartAlternateProcess">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bg1"/>
                </a:solidFill>
              </a:rPr>
              <a:t>The northwards directed Iberia-Europe collision led to the formation of the South Pyrenean pro-foreland system. A</a:t>
            </a:r>
            <a:r>
              <a:rPr lang="en-US" dirty="0"/>
              <a:t> set of imbricate thrust sheets developed in a piggy-back sequence from Late Cretaceous to Early Miocene</a:t>
            </a:r>
            <a:r>
              <a:rPr lang="en-US" dirty="0">
                <a:solidFill>
                  <a:schemeClr val="bg1"/>
                </a:solidFill>
              </a:rPr>
              <a:t>. </a:t>
            </a:r>
            <a:r>
              <a:rPr lang="en-US" dirty="0"/>
              <a:t>Restored cross-sections show minimum total shortening of 125km in the Eastern Pyrenees (</a:t>
            </a:r>
            <a:r>
              <a:rPr lang="en-US" dirty="0" err="1"/>
              <a:t>Vergés</a:t>
            </a:r>
            <a:r>
              <a:rPr lang="en-US" dirty="0"/>
              <a:t>, 1993) and 150km at the Central Pyrenees (Muñoz, 1992).</a:t>
            </a:r>
            <a:endParaRPr lang="ca-ES" dirty="0">
              <a:solidFill>
                <a:schemeClr val="bg1"/>
              </a:solidFill>
            </a:endParaRPr>
          </a:p>
        </p:txBody>
      </p:sp>
      <p:sp>
        <p:nvSpPr>
          <p:cNvPr id="8" name="Globus: rectangular amb cantonades arrodonides 7">
            <a:extLst>
              <a:ext uri="{FF2B5EF4-FFF2-40B4-BE49-F238E27FC236}">
                <a16:creationId xmlns:a16="http://schemas.microsoft.com/office/drawing/2014/main" id="{360F06E9-E27D-4460-B0B6-F44499960443}"/>
              </a:ext>
            </a:extLst>
          </p:cNvPr>
          <p:cNvSpPr/>
          <p:nvPr/>
        </p:nvSpPr>
        <p:spPr>
          <a:xfrm>
            <a:off x="3343358" y="4265618"/>
            <a:ext cx="3286669" cy="2244717"/>
          </a:xfrm>
          <a:prstGeom prst="wedgeRoundRectCallout">
            <a:avLst>
              <a:gd name="adj1" fmla="val 91318"/>
              <a:gd name="adj2" fmla="val -20501"/>
              <a:gd name="adj3" fmla="val 166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b="1" dirty="0">
                <a:solidFill>
                  <a:schemeClr val="bg1"/>
                </a:solidFill>
              </a:rPr>
              <a:t>The transect reveals the complete Stratigraphy of the eastern South Pyrenean foreland. See a scheme in NEXT SLIDE</a:t>
            </a:r>
          </a:p>
        </p:txBody>
      </p:sp>
      <p:sp>
        <p:nvSpPr>
          <p:cNvPr id="10" name="QuadreDeText 9">
            <a:extLst>
              <a:ext uri="{FF2B5EF4-FFF2-40B4-BE49-F238E27FC236}">
                <a16:creationId xmlns:a16="http://schemas.microsoft.com/office/drawing/2014/main" id="{C7B379F4-0AA5-4C3E-BA8C-8A33560727C5}"/>
              </a:ext>
            </a:extLst>
          </p:cNvPr>
          <p:cNvSpPr txBox="1"/>
          <p:nvPr/>
        </p:nvSpPr>
        <p:spPr>
          <a:xfrm>
            <a:off x="7842038" y="6341058"/>
            <a:ext cx="4131500" cy="338554"/>
          </a:xfrm>
          <a:prstGeom prst="rect">
            <a:avLst/>
          </a:prstGeom>
          <a:noFill/>
        </p:spPr>
        <p:txBody>
          <a:bodyPr wrap="square" rtlCol="0">
            <a:spAutoFit/>
          </a:bodyPr>
          <a:lstStyle/>
          <a:p>
            <a:r>
              <a:rPr lang="en-GB" sz="1600" i="1" dirty="0">
                <a:solidFill>
                  <a:srgbClr val="002060"/>
                </a:solidFill>
              </a:rPr>
              <a:t>Map modified from </a:t>
            </a:r>
            <a:r>
              <a:rPr lang="en-GB" sz="1600" i="1" dirty="0" err="1">
                <a:solidFill>
                  <a:srgbClr val="002060"/>
                </a:solidFill>
              </a:rPr>
              <a:t>Vergès</a:t>
            </a:r>
            <a:r>
              <a:rPr lang="en-GB" sz="1600" i="1" dirty="0">
                <a:solidFill>
                  <a:srgbClr val="002060"/>
                </a:solidFill>
              </a:rPr>
              <a:t> et al. (2002)</a:t>
            </a:r>
          </a:p>
        </p:txBody>
      </p:sp>
    </p:spTree>
    <p:extLst>
      <p:ext uri="{BB962C8B-B14F-4D97-AF65-F5344CB8AC3E}">
        <p14:creationId xmlns:p14="http://schemas.microsoft.com/office/powerpoint/2010/main" val="148416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F66C4F5-6233-4B30-A792-BE6EC8BE3182}"/>
              </a:ext>
            </a:extLst>
          </p:cNvPr>
          <p:cNvSpPr>
            <a:spLocks noGrp="1"/>
          </p:cNvSpPr>
          <p:nvPr>
            <p:ph type="title"/>
          </p:nvPr>
        </p:nvSpPr>
        <p:spPr>
          <a:xfrm>
            <a:off x="862345" y="123699"/>
            <a:ext cx="10515600" cy="1325563"/>
          </a:xfrm>
          <a:solidFill>
            <a:schemeClr val="bg1"/>
          </a:solidFill>
        </p:spPr>
        <p:txBody>
          <a:bodyPr/>
          <a:lstStyle/>
          <a:p>
            <a:r>
              <a:rPr lang="ca-ES" dirty="0" err="1"/>
              <a:t>Chronostratigraphy</a:t>
            </a:r>
            <a:r>
              <a:rPr lang="ca-ES" dirty="0"/>
              <a:t> of </a:t>
            </a:r>
            <a:r>
              <a:rPr lang="ca-ES" dirty="0" err="1"/>
              <a:t>the</a:t>
            </a:r>
            <a:r>
              <a:rPr lang="ca-ES" dirty="0"/>
              <a:t> Ripoll </a:t>
            </a:r>
            <a:r>
              <a:rPr lang="ca-ES" dirty="0" err="1"/>
              <a:t>and</a:t>
            </a:r>
            <a:r>
              <a:rPr lang="ca-ES" dirty="0"/>
              <a:t> </a:t>
            </a:r>
            <a:r>
              <a:rPr lang="ca-ES" dirty="0" err="1"/>
              <a:t>the</a:t>
            </a:r>
            <a:r>
              <a:rPr lang="ca-ES" dirty="0"/>
              <a:t> </a:t>
            </a:r>
            <a:r>
              <a:rPr lang="ca-ES" dirty="0" err="1"/>
              <a:t>Eastern</a:t>
            </a:r>
            <a:r>
              <a:rPr lang="ca-ES" dirty="0"/>
              <a:t> Ebro </a:t>
            </a:r>
            <a:r>
              <a:rPr lang="ca-ES" dirty="0" err="1"/>
              <a:t>basins</a:t>
            </a:r>
            <a:endParaRPr lang="ca-ES" dirty="0"/>
          </a:p>
        </p:txBody>
      </p:sp>
      <p:pic>
        <p:nvPicPr>
          <p:cNvPr id="5" name="Contenidor de contingut 4" descr="Imatge que conté text, mapa&#10;&#10;Descripció generada automàticament">
            <a:extLst>
              <a:ext uri="{FF2B5EF4-FFF2-40B4-BE49-F238E27FC236}">
                <a16:creationId xmlns:a16="http://schemas.microsoft.com/office/drawing/2014/main" id="{F69129A3-1E69-4783-923A-DE2EC15D4F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2971" y="1861112"/>
            <a:ext cx="7407930" cy="4895820"/>
          </a:xfrm>
        </p:spPr>
      </p:pic>
      <p:sp>
        <p:nvSpPr>
          <p:cNvPr id="3" name="Globus: rectangular amb cantonades arrodonides 2">
            <a:extLst>
              <a:ext uri="{FF2B5EF4-FFF2-40B4-BE49-F238E27FC236}">
                <a16:creationId xmlns:a16="http://schemas.microsoft.com/office/drawing/2014/main" id="{7650A680-FDC2-4F81-907C-C3E8B8D55509}"/>
              </a:ext>
            </a:extLst>
          </p:cNvPr>
          <p:cNvSpPr/>
          <p:nvPr/>
        </p:nvSpPr>
        <p:spPr>
          <a:xfrm>
            <a:off x="8884379" y="4958230"/>
            <a:ext cx="3219992" cy="1667214"/>
          </a:xfrm>
          <a:prstGeom prst="wedgeRoundRectCallout">
            <a:avLst>
              <a:gd name="adj1" fmla="val -87131"/>
              <a:gd name="adj2" fmla="val -27477"/>
              <a:gd name="adj3" fmla="val 166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b="1">
                <a:solidFill>
                  <a:schemeClr val="bg1"/>
                </a:solidFill>
              </a:rPr>
              <a:t>The Coronas Fm. represents the first entry of siliciclastics sourced from the rising of the Eastern Pyrenees</a:t>
            </a:r>
          </a:p>
        </p:txBody>
      </p:sp>
      <p:sp>
        <p:nvSpPr>
          <p:cNvPr id="6" name="QuadreDeText 5">
            <a:extLst>
              <a:ext uri="{FF2B5EF4-FFF2-40B4-BE49-F238E27FC236}">
                <a16:creationId xmlns:a16="http://schemas.microsoft.com/office/drawing/2014/main" id="{57D65CC9-80C7-4A6D-9713-154DA0B7C6FF}"/>
              </a:ext>
            </a:extLst>
          </p:cNvPr>
          <p:cNvSpPr txBox="1"/>
          <p:nvPr/>
        </p:nvSpPr>
        <p:spPr>
          <a:xfrm>
            <a:off x="6057476" y="1690690"/>
            <a:ext cx="2308468" cy="584775"/>
          </a:xfrm>
          <a:prstGeom prst="rect">
            <a:avLst/>
          </a:prstGeom>
          <a:solidFill>
            <a:schemeClr val="bg1"/>
          </a:solidFill>
        </p:spPr>
        <p:txBody>
          <a:bodyPr wrap="square" rtlCol="0">
            <a:spAutoFit/>
          </a:bodyPr>
          <a:lstStyle/>
          <a:p>
            <a:r>
              <a:rPr lang="ca-ES" sz="3200" dirty="0"/>
              <a:t>Ripoll basin</a:t>
            </a:r>
          </a:p>
        </p:txBody>
      </p:sp>
      <p:sp>
        <p:nvSpPr>
          <p:cNvPr id="7" name="Clau de tancament 6">
            <a:extLst>
              <a:ext uri="{FF2B5EF4-FFF2-40B4-BE49-F238E27FC236}">
                <a16:creationId xmlns:a16="http://schemas.microsoft.com/office/drawing/2014/main" id="{97D3A954-1D3C-4014-8BB8-317174C2981A}"/>
              </a:ext>
            </a:extLst>
          </p:cNvPr>
          <p:cNvSpPr/>
          <p:nvPr/>
        </p:nvSpPr>
        <p:spPr>
          <a:xfrm rot="16200000">
            <a:off x="7005003" y="1202645"/>
            <a:ext cx="342900" cy="2689224"/>
          </a:xfrm>
          <a:prstGeom prst="rightBrace">
            <a:avLst>
              <a:gd name="adj1" fmla="val 0"/>
              <a:gd name="adj2" fmla="val 48114"/>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grpSp>
        <p:nvGrpSpPr>
          <p:cNvPr id="8" name="Agrupa 7">
            <a:extLst>
              <a:ext uri="{FF2B5EF4-FFF2-40B4-BE49-F238E27FC236}">
                <a16:creationId xmlns:a16="http://schemas.microsoft.com/office/drawing/2014/main" id="{69FC820D-99A5-4B12-A319-2669471D1903}"/>
              </a:ext>
            </a:extLst>
          </p:cNvPr>
          <p:cNvGrpSpPr/>
          <p:nvPr/>
        </p:nvGrpSpPr>
        <p:grpSpPr>
          <a:xfrm>
            <a:off x="6847523" y="2093775"/>
            <a:ext cx="5160047" cy="3697425"/>
            <a:chOff x="6847523" y="2093775"/>
            <a:chExt cx="5160047" cy="3697425"/>
          </a:xfrm>
        </p:grpSpPr>
        <p:sp>
          <p:nvSpPr>
            <p:cNvPr id="9" name="Rectangle 8">
              <a:extLst>
                <a:ext uri="{FF2B5EF4-FFF2-40B4-BE49-F238E27FC236}">
                  <a16:creationId xmlns:a16="http://schemas.microsoft.com/office/drawing/2014/main" id="{A8964A06-6F92-4CB3-AE1B-764BCEA97290}"/>
                </a:ext>
              </a:extLst>
            </p:cNvPr>
            <p:cNvSpPr/>
            <p:nvPr/>
          </p:nvSpPr>
          <p:spPr>
            <a:xfrm>
              <a:off x="6847523" y="4252913"/>
              <a:ext cx="819150" cy="15382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lobus: rectangular amb cantonades arrodonides 9">
              <a:extLst>
                <a:ext uri="{FF2B5EF4-FFF2-40B4-BE49-F238E27FC236}">
                  <a16:creationId xmlns:a16="http://schemas.microsoft.com/office/drawing/2014/main" id="{4BCC506F-6F8B-45A4-9A58-5FD1A146D7BF}"/>
                </a:ext>
              </a:extLst>
            </p:cNvPr>
            <p:cNvSpPr/>
            <p:nvPr/>
          </p:nvSpPr>
          <p:spPr>
            <a:xfrm>
              <a:off x="8720901" y="2093775"/>
              <a:ext cx="3286669" cy="2244717"/>
            </a:xfrm>
            <a:prstGeom prst="wedgeRoundRectCallout">
              <a:avLst>
                <a:gd name="adj1" fmla="val -79089"/>
                <a:gd name="adj2" fmla="val 43997"/>
                <a:gd name="adj3" fmla="val 166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b="1">
                  <a:solidFill>
                    <a:schemeClr val="bg1"/>
                  </a:solidFill>
                </a:rPr>
                <a:t>The sediment fill of the Ripoll basin consists of 5km of sediments organised in an overall regressive sequence. More details in NEXT SLIDE</a:t>
              </a:r>
            </a:p>
          </p:txBody>
        </p:sp>
      </p:grpSp>
      <p:sp>
        <p:nvSpPr>
          <p:cNvPr id="4" name="Contenidor de número de diapositiva 3">
            <a:extLst>
              <a:ext uri="{FF2B5EF4-FFF2-40B4-BE49-F238E27FC236}">
                <a16:creationId xmlns:a16="http://schemas.microsoft.com/office/drawing/2014/main" id="{81513D8B-9805-477F-A5B3-F107884AE027}"/>
              </a:ext>
            </a:extLst>
          </p:cNvPr>
          <p:cNvSpPr>
            <a:spLocks noGrp="1"/>
          </p:cNvSpPr>
          <p:nvPr>
            <p:ph type="sldNum" sz="quarter" idx="12"/>
          </p:nvPr>
        </p:nvSpPr>
        <p:spPr/>
        <p:txBody>
          <a:bodyPr/>
          <a:lstStyle/>
          <a:p>
            <a:fld id="{CF49F7C1-DB88-43F6-8738-1763438988DD}" type="slidenum">
              <a:rPr lang="ca-ES" smtClean="0"/>
              <a:t>3</a:t>
            </a:fld>
            <a:endParaRPr lang="ca-ES" dirty="0"/>
          </a:p>
        </p:txBody>
      </p:sp>
    </p:spTree>
    <p:extLst>
      <p:ext uri="{BB962C8B-B14F-4D97-AF65-F5344CB8AC3E}">
        <p14:creationId xmlns:p14="http://schemas.microsoft.com/office/powerpoint/2010/main" val="1599870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D7C5CB2-7BCB-4A7D-A2BD-B7D2ED0CE692}"/>
              </a:ext>
            </a:extLst>
          </p:cNvPr>
          <p:cNvSpPr>
            <a:spLocks noGrp="1"/>
          </p:cNvSpPr>
          <p:nvPr>
            <p:ph type="title"/>
          </p:nvPr>
        </p:nvSpPr>
        <p:spPr>
          <a:xfrm>
            <a:off x="4210188" y="136524"/>
            <a:ext cx="7143613" cy="1315390"/>
          </a:xfrm>
        </p:spPr>
        <p:txBody>
          <a:bodyPr/>
          <a:lstStyle/>
          <a:p>
            <a:r>
              <a:rPr lang="ca-ES" dirty="0" err="1"/>
              <a:t>Revised</a:t>
            </a:r>
            <a:r>
              <a:rPr lang="ca-ES" dirty="0"/>
              <a:t> </a:t>
            </a:r>
            <a:r>
              <a:rPr lang="ca-ES" dirty="0" err="1"/>
              <a:t>chronostratigraphy</a:t>
            </a:r>
            <a:r>
              <a:rPr lang="ca-ES" dirty="0"/>
              <a:t> of </a:t>
            </a:r>
            <a:r>
              <a:rPr lang="ca-ES" dirty="0" err="1"/>
              <a:t>the</a:t>
            </a:r>
            <a:r>
              <a:rPr lang="ca-ES" dirty="0"/>
              <a:t> Ripoll </a:t>
            </a:r>
            <a:r>
              <a:rPr lang="ca-ES" dirty="0" err="1"/>
              <a:t>sequence</a:t>
            </a:r>
            <a:endParaRPr lang="ca-ES" dirty="0"/>
          </a:p>
        </p:txBody>
      </p:sp>
      <p:pic>
        <p:nvPicPr>
          <p:cNvPr id="10" name="Imatge 9">
            <a:extLst>
              <a:ext uri="{FF2B5EF4-FFF2-40B4-BE49-F238E27FC236}">
                <a16:creationId xmlns:a16="http://schemas.microsoft.com/office/drawing/2014/main" id="{86BF10B3-C0B1-4943-85CF-518E915C3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851" y="2427164"/>
            <a:ext cx="6560422" cy="4021575"/>
          </a:xfrm>
          <a:prstGeom prst="rect">
            <a:avLst/>
          </a:prstGeom>
        </p:spPr>
      </p:pic>
      <p:cxnSp>
        <p:nvCxnSpPr>
          <p:cNvPr id="14" name="Connector: angular 13">
            <a:extLst>
              <a:ext uri="{FF2B5EF4-FFF2-40B4-BE49-F238E27FC236}">
                <a16:creationId xmlns:a16="http://schemas.microsoft.com/office/drawing/2014/main" id="{7C1F42FC-592F-4019-A311-4E5A6A52BE30}"/>
              </a:ext>
            </a:extLst>
          </p:cNvPr>
          <p:cNvCxnSpPr/>
          <p:nvPr/>
        </p:nvCxnSpPr>
        <p:spPr>
          <a:xfrm>
            <a:off x="4018290" y="5361410"/>
            <a:ext cx="1125" cy="127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9" name="Forma lliure: forma 18">
            <a:extLst>
              <a:ext uri="{FF2B5EF4-FFF2-40B4-BE49-F238E27FC236}">
                <a16:creationId xmlns:a16="http://schemas.microsoft.com/office/drawing/2014/main" id="{4C381161-3C86-425E-853F-B00A1762E52D}"/>
              </a:ext>
            </a:extLst>
          </p:cNvPr>
          <p:cNvSpPr/>
          <p:nvPr/>
        </p:nvSpPr>
        <p:spPr>
          <a:xfrm>
            <a:off x="4012837" y="2223286"/>
            <a:ext cx="7440189" cy="3479982"/>
          </a:xfrm>
          <a:custGeom>
            <a:avLst/>
            <a:gdLst>
              <a:gd name="connsiteX0" fmla="*/ 0 w 7440189"/>
              <a:gd name="connsiteY0" fmla="*/ 3479982 h 3479982"/>
              <a:gd name="connsiteX1" fmla="*/ 947292 w 7440189"/>
              <a:gd name="connsiteY1" fmla="*/ 13157 h 3479982"/>
              <a:gd name="connsiteX2" fmla="*/ 7440189 w 7440189"/>
              <a:gd name="connsiteY2" fmla="*/ 0 h 3479982"/>
              <a:gd name="connsiteX3" fmla="*/ 7440189 w 7440189"/>
              <a:gd name="connsiteY3" fmla="*/ 0 h 3479982"/>
            </a:gdLst>
            <a:ahLst/>
            <a:cxnLst>
              <a:cxn ang="0">
                <a:pos x="connsiteX0" y="connsiteY0"/>
              </a:cxn>
              <a:cxn ang="0">
                <a:pos x="connsiteX1" y="connsiteY1"/>
              </a:cxn>
              <a:cxn ang="0">
                <a:pos x="connsiteX2" y="connsiteY2"/>
              </a:cxn>
              <a:cxn ang="0">
                <a:pos x="connsiteX3" y="connsiteY3"/>
              </a:cxn>
            </a:cxnLst>
            <a:rect l="l" t="t" r="r" b="b"/>
            <a:pathLst>
              <a:path w="7440189" h="3479982">
                <a:moveTo>
                  <a:pt x="0" y="3479982"/>
                </a:moveTo>
                <a:lnTo>
                  <a:pt x="947292" y="13157"/>
                </a:lnTo>
                <a:lnTo>
                  <a:pt x="7440189" y="0"/>
                </a:lnTo>
                <a:lnTo>
                  <a:pt x="7440189"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0" name="Forma lliure: forma 19">
            <a:extLst>
              <a:ext uri="{FF2B5EF4-FFF2-40B4-BE49-F238E27FC236}">
                <a16:creationId xmlns:a16="http://schemas.microsoft.com/office/drawing/2014/main" id="{8F6306F1-6ACA-4131-B6D3-38C7A114A659}"/>
              </a:ext>
            </a:extLst>
          </p:cNvPr>
          <p:cNvSpPr/>
          <p:nvPr/>
        </p:nvSpPr>
        <p:spPr>
          <a:xfrm>
            <a:off x="4012836" y="6606894"/>
            <a:ext cx="7440189" cy="175455"/>
          </a:xfrm>
          <a:custGeom>
            <a:avLst/>
            <a:gdLst>
              <a:gd name="connsiteX0" fmla="*/ 0 w 7440189"/>
              <a:gd name="connsiteY0" fmla="*/ 3479982 h 3479982"/>
              <a:gd name="connsiteX1" fmla="*/ 947292 w 7440189"/>
              <a:gd name="connsiteY1" fmla="*/ 13157 h 3479982"/>
              <a:gd name="connsiteX2" fmla="*/ 7440189 w 7440189"/>
              <a:gd name="connsiteY2" fmla="*/ 0 h 3479982"/>
              <a:gd name="connsiteX3" fmla="*/ 7440189 w 7440189"/>
              <a:gd name="connsiteY3" fmla="*/ 0 h 3479982"/>
            </a:gdLst>
            <a:ahLst/>
            <a:cxnLst>
              <a:cxn ang="0">
                <a:pos x="connsiteX0" y="connsiteY0"/>
              </a:cxn>
              <a:cxn ang="0">
                <a:pos x="connsiteX1" y="connsiteY1"/>
              </a:cxn>
              <a:cxn ang="0">
                <a:pos x="connsiteX2" y="connsiteY2"/>
              </a:cxn>
              <a:cxn ang="0">
                <a:pos x="connsiteX3" y="connsiteY3"/>
              </a:cxn>
            </a:cxnLst>
            <a:rect l="l" t="t" r="r" b="b"/>
            <a:pathLst>
              <a:path w="7440189" h="3479982">
                <a:moveTo>
                  <a:pt x="0" y="3479982"/>
                </a:moveTo>
                <a:lnTo>
                  <a:pt x="947292" y="13157"/>
                </a:lnTo>
                <a:lnTo>
                  <a:pt x="7440189" y="0"/>
                </a:lnTo>
                <a:lnTo>
                  <a:pt x="7440189"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7" name="Contenidor de contingut 6">
            <a:extLst>
              <a:ext uri="{FF2B5EF4-FFF2-40B4-BE49-F238E27FC236}">
                <a16:creationId xmlns:a16="http://schemas.microsoft.com/office/drawing/2014/main" id="{D77A3055-F6F6-4D62-9C77-D928D634EE0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0889" y="180025"/>
            <a:ext cx="3751788" cy="6665275"/>
          </a:xfrm>
        </p:spPr>
      </p:pic>
      <p:grpSp>
        <p:nvGrpSpPr>
          <p:cNvPr id="4" name="Agrupa 3">
            <a:extLst>
              <a:ext uri="{FF2B5EF4-FFF2-40B4-BE49-F238E27FC236}">
                <a16:creationId xmlns:a16="http://schemas.microsoft.com/office/drawing/2014/main" id="{8D409DB2-E475-4600-9F94-E9485C79BA6E}"/>
              </a:ext>
            </a:extLst>
          </p:cNvPr>
          <p:cNvGrpSpPr/>
          <p:nvPr/>
        </p:nvGrpSpPr>
        <p:grpSpPr>
          <a:xfrm>
            <a:off x="1609579" y="1690690"/>
            <a:ext cx="2476108" cy="752475"/>
            <a:chOff x="1609579" y="1690690"/>
            <a:chExt cx="2476108" cy="752475"/>
          </a:xfrm>
        </p:grpSpPr>
        <p:sp>
          <p:nvSpPr>
            <p:cNvPr id="8" name="Signe de multiplicació 7">
              <a:extLst>
                <a:ext uri="{FF2B5EF4-FFF2-40B4-BE49-F238E27FC236}">
                  <a16:creationId xmlns:a16="http://schemas.microsoft.com/office/drawing/2014/main" id="{8BA8F460-A386-4F4D-B870-CCD96F0EA761}"/>
                </a:ext>
              </a:extLst>
            </p:cNvPr>
            <p:cNvSpPr/>
            <p:nvPr/>
          </p:nvSpPr>
          <p:spPr>
            <a:xfrm>
              <a:off x="1609579" y="2042513"/>
              <a:ext cx="381146" cy="361549"/>
            </a:xfrm>
            <a:prstGeom prst="mathMultiply">
              <a:avLst>
                <a:gd name="adj1" fmla="val 1429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Globus: rectangular amb cantonades arrodonides 8">
              <a:extLst>
                <a:ext uri="{FF2B5EF4-FFF2-40B4-BE49-F238E27FC236}">
                  <a16:creationId xmlns:a16="http://schemas.microsoft.com/office/drawing/2014/main" id="{0BACB9F2-DA8A-4889-93CB-2640475F1E04}"/>
                </a:ext>
              </a:extLst>
            </p:cNvPr>
            <p:cNvSpPr/>
            <p:nvPr/>
          </p:nvSpPr>
          <p:spPr>
            <a:xfrm>
              <a:off x="2090884" y="1690690"/>
              <a:ext cx="1994803" cy="752475"/>
            </a:xfrm>
            <a:prstGeom prst="wedgeRoundRectCallout">
              <a:avLst>
                <a:gd name="adj1" fmla="val -61561"/>
                <a:gd name="adj2" fmla="val 20727"/>
                <a:gd name="adj3" fmla="val 1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400" dirty="0" err="1">
                  <a:solidFill>
                    <a:schemeClr val="bg1"/>
                  </a:solidFill>
                </a:rPr>
                <a:t>lacustrine</a:t>
              </a:r>
              <a:r>
                <a:rPr lang="ca-ES" sz="1400" dirty="0">
                  <a:solidFill>
                    <a:schemeClr val="bg1"/>
                  </a:solidFill>
                </a:rPr>
                <a:t> carbonates </a:t>
              </a:r>
              <a:r>
                <a:rPr lang="ca-ES" sz="1400" dirty="0" err="1">
                  <a:solidFill>
                    <a:schemeClr val="bg1"/>
                  </a:solidFill>
                </a:rPr>
                <a:t>remagntized</a:t>
              </a:r>
              <a:r>
                <a:rPr lang="ca-ES" sz="1400" dirty="0">
                  <a:solidFill>
                    <a:schemeClr val="bg1"/>
                  </a:solidFill>
                </a:rPr>
                <a:t> </a:t>
              </a:r>
              <a:r>
                <a:rPr lang="ca-ES" sz="1400" dirty="0" err="1">
                  <a:solidFill>
                    <a:schemeClr val="bg1"/>
                  </a:solidFill>
                </a:rPr>
                <a:t>upon</a:t>
              </a:r>
              <a:r>
                <a:rPr lang="ca-ES" sz="1400" dirty="0">
                  <a:solidFill>
                    <a:schemeClr val="bg1"/>
                  </a:solidFill>
                </a:rPr>
                <a:t> </a:t>
              </a:r>
              <a:r>
                <a:rPr lang="ca-ES" sz="1400" dirty="0" err="1">
                  <a:solidFill>
                    <a:schemeClr val="bg1"/>
                  </a:solidFill>
                </a:rPr>
                <a:t>burial</a:t>
              </a:r>
              <a:endParaRPr lang="ca-ES" sz="1400" dirty="0">
                <a:solidFill>
                  <a:schemeClr val="bg1"/>
                </a:solidFill>
              </a:endParaRPr>
            </a:p>
          </p:txBody>
        </p:sp>
      </p:grpSp>
      <p:grpSp>
        <p:nvGrpSpPr>
          <p:cNvPr id="11" name="Agrupa 10">
            <a:extLst>
              <a:ext uri="{FF2B5EF4-FFF2-40B4-BE49-F238E27FC236}">
                <a16:creationId xmlns:a16="http://schemas.microsoft.com/office/drawing/2014/main" id="{79F98388-0DF5-4226-94A3-654610AFEDFC}"/>
              </a:ext>
            </a:extLst>
          </p:cNvPr>
          <p:cNvGrpSpPr/>
          <p:nvPr/>
        </p:nvGrpSpPr>
        <p:grpSpPr>
          <a:xfrm>
            <a:off x="1609579" y="3201353"/>
            <a:ext cx="3083996" cy="1160097"/>
            <a:chOff x="1609579" y="3201351"/>
            <a:chExt cx="3083996" cy="1160097"/>
          </a:xfrm>
        </p:grpSpPr>
        <p:sp>
          <p:nvSpPr>
            <p:cNvPr id="13" name="Signe de multiplicació 12">
              <a:extLst>
                <a:ext uri="{FF2B5EF4-FFF2-40B4-BE49-F238E27FC236}">
                  <a16:creationId xmlns:a16="http://schemas.microsoft.com/office/drawing/2014/main" id="{0E5659E6-6E2B-427E-ABF0-25397EB0A89B}"/>
                </a:ext>
              </a:extLst>
            </p:cNvPr>
            <p:cNvSpPr/>
            <p:nvPr/>
          </p:nvSpPr>
          <p:spPr>
            <a:xfrm>
              <a:off x="1609579" y="3999899"/>
              <a:ext cx="381146" cy="361549"/>
            </a:xfrm>
            <a:prstGeom prst="mathMultiply">
              <a:avLst>
                <a:gd name="adj1" fmla="val 14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Globus: rectangular amb cantonades arrodonides 14">
              <a:extLst>
                <a:ext uri="{FF2B5EF4-FFF2-40B4-BE49-F238E27FC236}">
                  <a16:creationId xmlns:a16="http://schemas.microsoft.com/office/drawing/2014/main" id="{DF99CD26-EDCB-445A-8272-0DEF82A76041}"/>
                </a:ext>
              </a:extLst>
            </p:cNvPr>
            <p:cNvSpPr/>
            <p:nvPr/>
          </p:nvSpPr>
          <p:spPr>
            <a:xfrm>
              <a:off x="2090882" y="3201351"/>
              <a:ext cx="2602693" cy="752475"/>
            </a:xfrm>
            <a:prstGeom prst="wedgeRoundRectCallout">
              <a:avLst>
                <a:gd name="adj1" fmla="val -59890"/>
                <a:gd name="adj2" fmla="val 51107"/>
                <a:gd name="adj3" fmla="val 1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400" dirty="0">
                  <a:solidFill>
                    <a:schemeClr val="bg1"/>
                  </a:solidFill>
                </a:rPr>
                <a:t>Normal </a:t>
              </a:r>
              <a:r>
                <a:rPr lang="ca-ES" sz="1400" dirty="0" err="1">
                  <a:solidFill>
                    <a:schemeClr val="bg1"/>
                  </a:solidFill>
                </a:rPr>
                <a:t>magnetozone</a:t>
              </a:r>
              <a:r>
                <a:rPr lang="ca-ES" sz="1400" dirty="0">
                  <a:solidFill>
                    <a:schemeClr val="bg1"/>
                  </a:solidFill>
                </a:rPr>
                <a:t> </a:t>
              </a:r>
              <a:r>
                <a:rPr lang="ca-ES" sz="1400" dirty="0" err="1">
                  <a:solidFill>
                    <a:schemeClr val="bg1"/>
                  </a:solidFill>
                </a:rPr>
                <a:t>not</a:t>
              </a:r>
              <a:r>
                <a:rPr lang="ca-ES" sz="1400" dirty="0">
                  <a:solidFill>
                    <a:schemeClr val="bg1"/>
                  </a:solidFill>
                </a:rPr>
                <a:t> </a:t>
              </a:r>
              <a:r>
                <a:rPr lang="ca-ES" sz="1400" dirty="0" err="1">
                  <a:solidFill>
                    <a:schemeClr val="bg1"/>
                  </a:solidFill>
                </a:rPr>
                <a:t>matching</a:t>
              </a:r>
              <a:r>
                <a:rPr lang="ca-ES" sz="1400" dirty="0">
                  <a:solidFill>
                    <a:schemeClr val="bg1"/>
                  </a:solidFill>
                </a:rPr>
                <a:t> </a:t>
              </a:r>
              <a:r>
                <a:rPr lang="ca-ES" sz="1400" dirty="0" err="1">
                  <a:solidFill>
                    <a:schemeClr val="bg1"/>
                  </a:solidFill>
                </a:rPr>
                <a:t>with</a:t>
              </a:r>
              <a:r>
                <a:rPr lang="ca-ES" sz="1400" dirty="0">
                  <a:solidFill>
                    <a:schemeClr val="bg1"/>
                  </a:solidFill>
                </a:rPr>
                <a:t> </a:t>
              </a:r>
              <a:r>
                <a:rPr lang="ca-ES" sz="1400" dirty="0" err="1">
                  <a:solidFill>
                    <a:schemeClr val="bg1"/>
                  </a:solidFill>
                </a:rPr>
                <a:t>biochronological</a:t>
              </a:r>
              <a:r>
                <a:rPr lang="ca-ES" sz="1400" dirty="0">
                  <a:solidFill>
                    <a:schemeClr val="bg1"/>
                  </a:solidFill>
                </a:rPr>
                <a:t> </a:t>
              </a:r>
              <a:r>
                <a:rPr lang="ca-ES" sz="1400" dirty="0" err="1">
                  <a:solidFill>
                    <a:schemeClr val="bg1"/>
                  </a:solidFill>
                </a:rPr>
                <a:t>constraints</a:t>
              </a:r>
              <a:r>
                <a:rPr lang="ca-ES" sz="1400" dirty="0">
                  <a:solidFill>
                    <a:schemeClr val="bg1"/>
                  </a:solidFill>
                </a:rPr>
                <a:t> for SBZ13</a:t>
              </a:r>
            </a:p>
          </p:txBody>
        </p:sp>
      </p:grpSp>
      <p:sp>
        <p:nvSpPr>
          <p:cNvPr id="3" name="Contenidor de número de diapositiva 2">
            <a:extLst>
              <a:ext uri="{FF2B5EF4-FFF2-40B4-BE49-F238E27FC236}">
                <a16:creationId xmlns:a16="http://schemas.microsoft.com/office/drawing/2014/main" id="{4546FAA0-8C28-4233-89EC-DF6C94246A64}"/>
              </a:ext>
            </a:extLst>
          </p:cNvPr>
          <p:cNvSpPr>
            <a:spLocks noGrp="1"/>
          </p:cNvSpPr>
          <p:nvPr>
            <p:ph type="sldNum" sz="quarter" idx="12"/>
          </p:nvPr>
        </p:nvSpPr>
        <p:spPr/>
        <p:txBody>
          <a:bodyPr/>
          <a:lstStyle/>
          <a:p>
            <a:fld id="{CF49F7C1-DB88-43F6-8738-1763438988DD}" type="slidenum">
              <a:rPr lang="ca-ES" smtClean="0"/>
              <a:t>4</a:t>
            </a:fld>
            <a:endParaRPr lang="ca-ES" dirty="0"/>
          </a:p>
        </p:txBody>
      </p:sp>
      <p:sp>
        <p:nvSpPr>
          <p:cNvPr id="16" name="Diagrama de flux: procés alternatiu 15">
            <a:extLst>
              <a:ext uri="{FF2B5EF4-FFF2-40B4-BE49-F238E27FC236}">
                <a16:creationId xmlns:a16="http://schemas.microsoft.com/office/drawing/2014/main" id="{3EFC26CE-E3A6-4068-B46D-77BE1103D982}"/>
              </a:ext>
            </a:extLst>
          </p:cNvPr>
          <p:cNvSpPr/>
          <p:nvPr/>
        </p:nvSpPr>
        <p:spPr>
          <a:xfrm>
            <a:off x="7532914" y="1377044"/>
            <a:ext cx="4659086" cy="1747816"/>
          </a:xfrm>
          <a:prstGeom prst="flowChartAlternateProcess">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rPr>
              <a:t>The pioneering work of Burbank et al., (1992) has been revisited, resampled in some intervals, such as the </a:t>
            </a:r>
            <a:r>
              <a:rPr lang="en-US" sz="2000" dirty="0" err="1">
                <a:solidFill>
                  <a:schemeClr val="bg1"/>
                </a:solidFill>
              </a:rPr>
              <a:t>Bagà</a:t>
            </a:r>
            <a:r>
              <a:rPr lang="en-US" sz="2000" dirty="0">
                <a:solidFill>
                  <a:schemeClr val="bg1"/>
                </a:solidFill>
              </a:rPr>
              <a:t> section (below). A correlation with the time scale is shown in the next slide.</a:t>
            </a:r>
            <a:endParaRPr lang="ca-ES" sz="2000" dirty="0">
              <a:solidFill>
                <a:schemeClr val="bg1"/>
              </a:solidFill>
            </a:endParaRPr>
          </a:p>
        </p:txBody>
      </p:sp>
      <p:sp>
        <p:nvSpPr>
          <p:cNvPr id="5" name="QuadreDeText 4">
            <a:extLst>
              <a:ext uri="{FF2B5EF4-FFF2-40B4-BE49-F238E27FC236}">
                <a16:creationId xmlns:a16="http://schemas.microsoft.com/office/drawing/2014/main" id="{D17E379A-560B-4C40-B299-E4010527922D}"/>
              </a:ext>
            </a:extLst>
          </p:cNvPr>
          <p:cNvSpPr txBox="1"/>
          <p:nvPr/>
        </p:nvSpPr>
        <p:spPr>
          <a:xfrm>
            <a:off x="8060500" y="5943041"/>
            <a:ext cx="4131500" cy="584775"/>
          </a:xfrm>
          <a:prstGeom prst="rect">
            <a:avLst/>
          </a:prstGeom>
          <a:noFill/>
        </p:spPr>
        <p:txBody>
          <a:bodyPr wrap="square" rtlCol="0">
            <a:spAutoFit/>
          </a:bodyPr>
          <a:lstStyle/>
          <a:p>
            <a:r>
              <a:rPr lang="en-GB" sz="1600" i="1" dirty="0" err="1">
                <a:solidFill>
                  <a:srgbClr val="002060"/>
                </a:solidFill>
              </a:rPr>
              <a:t>Biostrat</a:t>
            </a:r>
            <a:r>
              <a:rPr lang="en-GB" sz="1600" i="1" dirty="0">
                <a:solidFill>
                  <a:srgbClr val="002060"/>
                </a:solidFill>
              </a:rPr>
              <a:t> data  from </a:t>
            </a:r>
            <a:r>
              <a:rPr lang="en-GB" sz="1600" i="1" dirty="0" err="1">
                <a:solidFill>
                  <a:srgbClr val="002060"/>
                </a:solidFill>
              </a:rPr>
              <a:t>Tosquella</a:t>
            </a:r>
            <a:r>
              <a:rPr lang="en-GB" sz="1600" i="1" dirty="0">
                <a:solidFill>
                  <a:srgbClr val="002060"/>
                </a:solidFill>
              </a:rPr>
              <a:t>, 1995 (PhD thesis)</a:t>
            </a:r>
          </a:p>
          <a:p>
            <a:r>
              <a:rPr lang="en-GB" sz="1600" i="1" dirty="0" err="1">
                <a:solidFill>
                  <a:srgbClr val="002060"/>
                </a:solidFill>
              </a:rPr>
              <a:t>Tosquella</a:t>
            </a:r>
            <a:r>
              <a:rPr lang="en-GB" sz="1600" i="1" dirty="0">
                <a:solidFill>
                  <a:srgbClr val="002060"/>
                </a:solidFill>
              </a:rPr>
              <a:t> &amp; </a:t>
            </a:r>
            <a:r>
              <a:rPr lang="en-GB" sz="1600" i="1" dirty="0" err="1">
                <a:solidFill>
                  <a:srgbClr val="002060"/>
                </a:solidFill>
              </a:rPr>
              <a:t>Samsó</a:t>
            </a:r>
            <a:r>
              <a:rPr lang="en-GB" sz="1600" i="1" dirty="0">
                <a:solidFill>
                  <a:srgbClr val="002060"/>
                </a:solidFill>
              </a:rPr>
              <a:t>, 1996</a:t>
            </a:r>
          </a:p>
        </p:txBody>
      </p:sp>
    </p:spTree>
    <p:extLst>
      <p:ext uri="{BB962C8B-B14F-4D97-AF65-F5344CB8AC3E}">
        <p14:creationId xmlns:p14="http://schemas.microsoft.com/office/powerpoint/2010/main" val="11682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041CE5C-15CA-4C5D-9364-DB080CEE3EF5}"/>
              </a:ext>
            </a:extLst>
          </p:cNvPr>
          <p:cNvSpPr>
            <a:spLocks noGrp="1"/>
          </p:cNvSpPr>
          <p:nvPr>
            <p:ph type="title"/>
          </p:nvPr>
        </p:nvSpPr>
        <p:spPr>
          <a:xfrm>
            <a:off x="838200" y="365128"/>
            <a:ext cx="10515600" cy="1077230"/>
          </a:xfrm>
        </p:spPr>
        <p:txBody>
          <a:bodyPr/>
          <a:lstStyle/>
          <a:p>
            <a:r>
              <a:rPr lang="ca-ES" dirty="0" err="1"/>
              <a:t>The</a:t>
            </a:r>
            <a:r>
              <a:rPr lang="ca-ES" dirty="0"/>
              <a:t> </a:t>
            </a:r>
            <a:r>
              <a:rPr lang="ca-ES" dirty="0" err="1"/>
              <a:t>rapid</a:t>
            </a:r>
            <a:r>
              <a:rPr lang="ca-ES" dirty="0"/>
              <a:t> </a:t>
            </a:r>
            <a:r>
              <a:rPr lang="ca-ES" dirty="0" err="1"/>
              <a:t>filling</a:t>
            </a:r>
            <a:r>
              <a:rPr lang="ca-ES" dirty="0"/>
              <a:t> of </a:t>
            </a:r>
            <a:r>
              <a:rPr lang="ca-ES" dirty="0" err="1"/>
              <a:t>the</a:t>
            </a:r>
            <a:r>
              <a:rPr lang="ca-ES" dirty="0"/>
              <a:t> Ripoll basin</a:t>
            </a:r>
          </a:p>
        </p:txBody>
      </p:sp>
      <p:sp>
        <p:nvSpPr>
          <p:cNvPr id="3" name="Contenidor de número de diapositiva 2">
            <a:extLst>
              <a:ext uri="{FF2B5EF4-FFF2-40B4-BE49-F238E27FC236}">
                <a16:creationId xmlns:a16="http://schemas.microsoft.com/office/drawing/2014/main" id="{2A9C3BD2-B0A8-431D-9A35-BBE332D2C213}"/>
              </a:ext>
            </a:extLst>
          </p:cNvPr>
          <p:cNvSpPr>
            <a:spLocks noGrp="1"/>
          </p:cNvSpPr>
          <p:nvPr>
            <p:ph type="sldNum" sz="quarter" idx="12"/>
          </p:nvPr>
        </p:nvSpPr>
        <p:spPr/>
        <p:txBody>
          <a:bodyPr/>
          <a:lstStyle/>
          <a:p>
            <a:fld id="{CF49F7C1-DB88-43F6-8738-1763438988DD}" type="slidenum">
              <a:rPr lang="ca-ES" smtClean="0"/>
              <a:t>5</a:t>
            </a:fld>
            <a:endParaRPr lang="ca-ES" dirty="0"/>
          </a:p>
        </p:txBody>
      </p:sp>
      <p:pic>
        <p:nvPicPr>
          <p:cNvPr id="6" name="Imatge 5" descr="Imatge que conté mapa&#10;&#10;Descripció generada automàticament">
            <a:extLst>
              <a:ext uri="{FF2B5EF4-FFF2-40B4-BE49-F238E27FC236}">
                <a16:creationId xmlns:a16="http://schemas.microsoft.com/office/drawing/2014/main" id="{7E278CA8-CCB0-4E9D-93BB-103D7D1C0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074" y="1403751"/>
            <a:ext cx="6970032" cy="5239541"/>
          </a:xfrm>
          <a:prstGeom prst="rect">
            <a:avLst/>
          </a:prstGeom>
        </p:spPr>
      </p:pic>
      <p:sp>
        <p:nvSpPr>
          <p:cNvPr id="5" name="Globus: rectangular amb cantonades arrodonides 4">
            <a:extLst>
              <a:ext uri="{FF2B5EF4-FFF2-40B4-BE49-F238E27FC236}">
                <a16:creationId xmlns:a16="http://schemas.microsoft.com/office/drawing/2014/main" id="{8E6C3C3D-951C-468A-9D53-9DC8FE4E5083}"/>
              </a:ext>
            </a:extLst>
          </p:cNvPr>
          <p:cNvSpPr/>
          <p:nvPr/>
        </p:nvSpPr>
        <p:spPr>
          <a:xfrm>
            <a:off x="186149" y="4087791"/>
            <a:ext cx="3968656" cy="1667214"/>
          </a:xfrm>
          <a:prstGeom prst="wedgeRoundRectCallout">
            <a:avLst>
              <a:gd name="adj1" fmla="val 64793"/>
              <a:gd name="adj2" fmla="val 3374"/>
              <a:gd name="adj3" fmla="val 1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GB" sz="2000" dirty="0">
                <a:solidFill>
                  <a:schemeClr val="bg1"/>
                </a:solidFill>
              </a:rPr>
              <a:t>The progradation of the </a:t>
            </a:r>
            <a:r>
              <a:rPr lang="en-GB" sz="2000" dirty="0" err="1">
                <a:solidFill>
                  <a:schemeClr val="bg1"/>
                </a:solidFill>
              </a:rPr>
              <a:t>siliciclastics</a:t>
            </a:r>
            <a:r>
              <a:rPr lang="en-GB" sz="2000" dirty="0">
                <a:solidFill>
                  <a:schemeClr val="bg1"/>
                </a:solidFill>
              </a:rPr>
              <a:t> of the Coronas Fm. occurred just before the rapid deepening of the Ripoll basin.</a:t>
            </a:r>
          </a:p>
        </p:txBody>
      </p:sp>
      <p:sp>
        <p:nvSpPr>
          <p:cNvPr id="7" name="Diagrama de flux: procés alternatiu 6">
            <a:extLst>
              <a:ext uri="{FF2B5EF4-FFF2-40B4-BE49-F238E27FC236}">
                <a16:creationId xmlns:a16="http://schemas.microsoft.com/office/drawing/2014/main" id="{CBBE9B71-C18B-430A-9712-94E4B763062B}"/>
              </a:ext>
            </a:extLst>
          </p:cNvPr>
          <p:cNvSpPr/>
          <p:nvPr/>
        </p:nvSpPr>
        <p:spPr>
          <a:xfrm>
            <a:off x="186149" y="1325566"/>
            <a:ext cx="3968656" cy="2684040"/>
          </a:xfrm>
          <a:prstGeom prst="flowChartAlternateProcess">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The Ripoll basin underwent rapid deepening at 50Ma, marked by the transition from coastal (Coronas Fm.)  to deep marine environments (</a:t>
            </a:r>
            <a:r>
              <a:rPr lang="en-GB" sz="2000" dirty="0" err="1">
                <a:solidFill>
                  <a:schemeClr val="bg1"/>
                </a:solidFill>
              </a:rPr>
              <a:t>Armàncies</a:t>
            </a:r>
            <a:r>
              <a:rPr lang="en-GB" sz="2000" dirty="0">
                <a:solidFill>
                  <a:schemeClr val="bg1"/>
                </a:solidFill>
              </a:rPr>
              <a:t> Fm.). Very high sedimentation rates led to accommodation overfilling as early as Early Lutetian (46Ma).</a:t>
            </a:r>
          </a:p>
        </p:txBody>
      </p:sp>
    </p:spTree>
    <p:extLst>
      <p:ext uri="{BB962C8B-B14F-4D97-AF65-F5344CB8AC3E}">
        <p14:creationId xmlns:p14="http://schemas.microsoft.com/office/powerpoint/2010/main" val="64519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B7ECD82-DE34-4F01-9925-6B37CA15C4D3}"/>
              </a:ext>
            </a:extLst>
          </p:cNvPr>
          <p:cNvSpPr>
            <a:spLocks noGrp="1"/>
          </p:cNvSpPr>
          <p:nvPr>
            <p:ph type="title"/>
          </p:nvPr>
        </p:nvSpPr>
        <p:spPr/>
        <p:txBody>
          <a:bodyPr/>
          <a:lstStyle/>
          <a:p>
            <a:endParaRPr lang="ca-ES"/>
          </a:p>
        </p:txBody>
      </p:sp>
      <p:pic>
        <p:nvPicPr>
          <p:cNvPr id="7" name="Imatge 6" descr="Imatge que conté text, mapa&#10;&#10;Descripció generada automàticament">
            <a:extLst>
              <a:ext uri="{FF2B5EF4-FFF2-40B4-BE49-F238E27FC236}">
                <a16:creationId xmlns:a16="http://schemas.microsoft.com/office/drawing/2014/main" id="{4C62575C-CF05-4C02-8F02-30C1F36D6A62}"/>
              </a:ext>
            </a:extLst>
          </p:cNvPr>
          <p:cNvPicPr>
            <a:picLocks noChangeAspect="1"/>
          </p:cNvPicPr>
          <p:nvPr/>
        </p:nvPicPr>
        <p:blipFill rotWithShape="1">
          <a:blip r:embed="rId3">
            <a:extLst>
              <a:ext uri="{28A0092B-C50C-407E-A947-70E740481C1C}">
                <a14:useLocalDpi xmlns:a14="http://schemas.microsoft.com/office/drawing/2010/main" val="0"/>
              </a:ext>
            </a:extLst>
          </a:blip>
          <a:srcRect l="26623" t="1324" r="1021" b="1016"/>
          <a:stretch/>
        </p:blipFill>
        <p:spPr>
          <a:xfrm>
            <a:off x="4432721" y="598846"/>
            <a:ext cx="7230421" cy="5660307"/>
          </a:xfrm>
          <a:prstGeom prst="rect">
            <a:avLst/>
          </a:prstGeom>
          <a:ln w="38100">
            <a:solidFill>
              <a:schemeClr val="tx1"/>
            </a:solidFill>
          </a:ln>
        </p:spPr>
      </p:pic>
      <p:sp>
        <p:nvSpPr>
          <p:cNvPr id="3" name="Contenidor de número de diapositiva 2">
            <a:extLst>
              <a:ext uri="{FF2B5EF4-FFF2-40B4-BE49-F238E27FC236}">
                <a16:creationId xmlns:a16="http://schemas.microsoft.com/office/drawing/2014/main" id="{A8A918AF-0CB7-439D-A967-84FD65E3F850}"/>
              </a:ext>
            </a:extLst>
          </p:cNvPr>
          <p:cNvSpPr>
            <a:spLocks noGrp="1"/>
          </p:cNvSpPr>
          <p:nvPr>
            <p:ph type="sldNum" sz="quarter" idx="12"/>
          </p:nvPr>
        </p:nvSpPr>
        <p:spPr/>
        <p:txBody>
          <a:bodyPr/>
          <a:lstStyle/>
          <a:p>
            <a:fld id="{CF49F7C1-DB88-43F6-8738-1763438988DD}" type="slidenum">
              <a:rPr lang="ca-ES" smtClean="0"/>
              <a:t>6</a:t>
            </a:fld>
            <a:endParaRPr lang="ca-ES" dirty="0"/>
          </a:p>
        </p:txBody>
      </p:sp>
      <p:sp>
        <p:nvSpPr>
          <p:cNvPr id="9" name="Diagrama de flux: procés alternatiu 8">
            <a:extLst>
              <a:ext uri="{FF2B5EF4-FFF2-40B4-BE49-F238E27FC236}">
                <a16:creationId xmlns:a16="http://schemas.microsoft.com/office/drawing/2014/main" id="{1A1ABBB7-359B-4C4F-A854-656D471924C9}"/>
              </a:ext>
            </a:extLst>
          </p:cNvPr>
          <p:cNvSpPr/>
          <p:nvPr/>
        </p:nvSpPr>
        <p:spPr>
          <a:xfrm>
            <a:off x="186149" y="1066800"/>
            <a:ext cx="3968656" cy="5192353"/>
          </a:xfrm>
          <a:prstGeom prst="flowChartAlternateProcess">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The </a:t>
            </a:r>
            <a:r>
              <a:rPr lang="en-GB" dirty="0" err="1"/>
              <a:t>Tremp-Graus</a:t>
            </a:r>
            <a:r>
              <a:rPr lang="en-GB" dirty="0"/>
              <a:t>, </a:t>
            </a:r>
            <a:r>
              <a:rPr lang="en-GB" dirty="0" err="1"/>
              <a:t>Ainsa</a:t>
            </a:r>
            <a:r>
              <a:rPr lang="en-GB" dirty="0"/>
              <a:t> and </a:t>
            </a:r>
            <a:r>
              <a:rPr lang="en-GB" dirty="0" err="1"/>
              <a:t>Jaca</a:t>
            </a:r>
            <a:r>
              <a:rPr lang="en-GB" dirty="0"/>
              <a:t> basins formed an ESE-WNW elongated trough that drained sediments of the central and western Pyrenees towards the abyssal plains of the Atlantic ocean in the Bay of Biscay. Since the Bartonian, the whole region was transported piggy-back on the Gavarnie-Sierras </a:t>
            </a:r>
            <a:r>
              <a:rPr lang="en-GB" dirty="0" err="1"/>
              <a:t>Exteriores</a:t>
            </a:r>
            <a:r>
              <a:rPr lang="en-GB" dirty="0"/>
              <a:t> thrust-sheet.</a:t>
            </a:r>
          </a:p>
          <a:p>
            <a:pPr algn="just"/>
            <a:r>
              <a:rPr lang="en-GB" b="1" dirty="0"/>
              <a:t>Thrust sheets</a:t>
            </a:r>
            <a:r>
              <a:rPr lang="en-GB" dirty="0"/>
              <a:t>:</a:t>
            </a:r>
          </a:p>
          <a:p>
            <a:pPr algn="just"/>
            <a:r>
              <a:rPr lang="en-GB" sz="2000" dirty="0">
                <a:solidFill>
                  <a:schemeClr val="bg1"/>
                </a:solidFill>
              </a:rPr>
              <a:t>BC: </a:t>
            </a:r>
            <a:r>
              <a:rPr lang="en-GB" sz="2000" dirty="0" err="1">
                <a:solidFill>
                  <a:schemeClr val="bg1"/>
                </a:solidFill>
              </a:rPr>
              <a:t>Boixols-Cotiella</a:t>
            </a:r>
            <a:endParaRPr lang="en-GB" sz="2000" dirty="0">
              <a:solidFill>
                <a:schemeClr val="bg1"/>
              </a:solidFill>
            </a:endParaRPr>
          </a:p>
          <a:p>
            <a:pPr algn="just"/>
            <a:r>
              <a:rPr lang="en-GB" sz="2000" dirty="0">
                <a:solidFill>
                  <a:schemeClr val="bg1"/>
                </a:solidFill>
              </a:rPr>
              <a:t>P: </a:t>
            </a:r>
            <a:r>
              <a:rPr lang="en-GB" sz="2000" dirty="0" err="1">
                <a:solidFill>
                  <a:schemeClr val="bg1"/>
                </a:solidFill>
              </a:rPr>
              <a:t>Pedraforca</a:t>
            </a:r>
            <a:endParaRPr lang="en-GB" sz="2000" dirty="0">
              <a:solidFill>
                <a:schemeClr val="bg1"/>
              </a:solidFill>
            </a:endParaRPr>
          </a:p>
          <a:p>
            <a:pPr algn="just"/>
            <a:r>
              <a:rPr lang="en-GB" sz="2000" dirty="0">
                <a:solidFill>
                  <a:schemeClr val="bg1"/>
                </a:solidFill>
              </a:rPr>
              <a:t>MPM: Montsec-P. </a:t>
            </a:r>
            <a:r>
              <a:rPr lang="en-GB" sz="2000" dirty="0" err="1">
                <a:solidFill>
                  <a:schemeClr val="bg1"/>
                </a:solidFill>
              </a:rPr>
              <a:t>Montañesa</a:t>
            </a:r>
            <a:endParaRPr lang="en-GB" sz="2000" dirty="0">
              <a:solidFill>
                <a:schemeClr val="bg1"/>
              </a:solidFill>
            </a:endParaRPr>
          </a:p>
          <a:p>
            <a:pPr algn="just"/>
            <a:r>
              <a:rPr lang="en-GB" sz="2000" dirty="0">
                <a:solidFill>
                  <a:schemeClr val="bg1"/>
                </a:solidFill>
              </a:rPr>
              <a:t>GSM: Gavarnie-</a:t>
            </a:r>
            <a:r>
              <a:rPr lang="en-GB" sz="2000" dirty="0" err="1">
                <a:solidFill>
                  <a:schemeClr val="bg1"/>
                </a:solidFill>
              </a:rPr>
              <a:t>Serres</a:t>
            </a:r>
            <a:r>
              <a:rPr lang="en-GB" sz="2000" dirty="0">
                <a:solidFill>
                  <a:schemeClr val="bg1"/>
                </a:solidFill>
              </a:rPr>
              <a:t> Marginals</a:t>
            </a:r>
          </a:p>
          <a:p>
            <a:pPr algn="just"/>
            <a:r>
              <a:rPr lang="en-GB" sz="2000" dirty="0">
                <a:solidFill>
                  <a:schemeClr val="bg1"/>
                </a:solidFill>
              </a:rPr>
              <a:t>CM: </a:t>
            </a:r>
            <a:r>
              <a:rPr lang="en-GB" sz="2000" dirty="0" err="1">
                <a:solidFill>
                  <a:schemeClr val="bg1"/>
                </a:solidFill>
              </a:rPr>
              <a:t>Cadí-Montgrí</a:t>
            </a:r>
            <a:endParaRPr lang="en-GB" sz="2000" dirty="0">
              <a:solidFill>
                <a:schemeClr val="bg1"/>
              </a:solidFill>
            </a:endParaRPr>
          </a:p>
          <a:p>
            <a:pPr algn="just"/>
            <a:endParaRPr lang="en-GB" sz="2000" dirty="0">
              <a:solidFill>
                <a:schemeClr val="bg1"/>
              </a:solidFill>
            </a:endParaRPr>
          </a:p>
        </p:txBody>
      </p:sp>
      <p:grpSp>
        <p:nvGrpSpPr>
          <p:cNvPr id="13" name="Agrupa 12">
            <a:extLst>
              <a:ext uri="{FF2B5EF4-FFF2-40B4-BE49-F238E27FC236}">
                <a16:creationId xmlns:a16="http://schemas.microsoft.com/office/drawing/2014/main" id="{84CAFF41-300A-49A8-B362-D519C4E57F09}"/>
              </a:ext>
            </a:extLst>
          </p:cNvPr>
          <p:cNvGrpSpPr/>
          <p:nvPr/>
        </p:nvGrpSpPr>
        <p:grpSpPr>
          <a:xfrm>
            <a:off x="5050971" y="2635465"/>
            <a:ext cx="3559629" cy="2170578"/>
            <a:chOff x="5050971" y="2635465"/>
            <a:chExt cx="3559629" cy="2170578"/>
          </a:xfrm>
        </p:grpSpPr>
        <p:sp>
          <p:nvSpPr>
            <p:cNvPr id="8" name="Forma lliure: forma 7">
              <a:extLst>
                <a:ext uri="{FF2B5EF4-FFF2-40B4-BE49-F238E27FC236}">
                  <a16:creationId xmlns:a16="http://schemas.microsoft.com/office/drawing/2014/main" id="{6A0B153A-E024-456B-BA23-4ECDD5B8DF0E}"/>
                </a:ext>
              </a:extLst>
            </p:cNvPr>
            <p:cNvSpPr/>
            <p:nvPr/>
          </p:nvSpPr>
          <p:spPr>
            <a:xfrm>
              <a:off x="6210020" y="2635465"/>
              <a:ext cx="2400580" cy="911304"/>
            </a:xfrm>
            <a:custGeom>
              <a:avLst/>
              <a:gdLst>
                <a:gd name="connsiteX0" fmla="*/ 2867025 w 2867025"/>
                <a:gd name="connsiteY0" fmla="*/ 0 h 1500188"/>
                <a:gd name="connsiteX1" fmla="*/ 2633662 w 2867025"/>
                <a:gd name="connsiteY1" fmla="*/ 647700 h 1500188"/>
                <a:gd name="connsiteX2" fmla="*/ 1952625 w 2867025"/>
                <a:gd name="connsiteY2" fmla="*/ 1100138 h 1500188"/>
                <a:gd name="connsiteX3" fmla="*/ 685800 w 2867025"/>
                <a:gd name="connsiteY3" fmla="*/ 1500188 h 1500188"/>
                <a:gd name="connsiteX4" fmla="*/ 0 w 2867025"/>
                <a:gd name="connsiteY4" fmla="*/ 1257300 h 1500188"/>
                <a:gd name="connsiteX5" fmla="*/ 0 w 2867025"/>
                <a:gd name="connsiteY5" fmla="*/ 1257300 h 1500188"/>
                <a:gd name="connsiteX0" fmla="*/ 4947285 w 4947285"/>
                <a:gd name="connsiteY0" fmla="*/ 1203960 h 2704148"/>
                <a:gd name="connsiteX1" fmla="*/ 4713922 w 4947285"/>
                <a:gd name="connsiteY1" fmla="*/ 1851660 h 2704148"/>
                <a:gd name="connsiteX2" fmla="*/ 4032885 w 4947285"/>
                <a:gd name="connsiteY2" fmla="*/ 2304098 h 2704148"/>
                <a:gd name="connsiteX3" fmla="*/ 2766060 w 4947285"/>
                <a:gd name="connsiteY3" fmla="*/ 2704148 h 2704148"/>
                <a:gd name="connsiteX4" fmla="*/ 2080260 w 4947285"/>
                <a:gd name="connsiteY4" fmla="*/ 2461260 h 2704148"/>
                <a:gd name="connsiteX5" fmla="*/ 0 w 4947285"/>
                <a:gd name="connsiteY5" fmla="*/ 0 h 2704148"/>
                <a:gd name="connsiteX0" fmla="*/ 4947285 w 4947285"/>
                <a:gd name="connsiteY0" fmla="*/ 1203960 h 2704148"/>
                <a:gd name="connsiteX1" fmla="*/ 4713922 w 4947285"/>
                <a:gd name="connsiteY1" fmla="*/ 1851660 h 2704148"/>
                <a:gd name="connsiteX2" fmla="*/ 4032885 w 4947285"/>
                <a:gd name="connsiteY2" fmla="*/ 2304098 h 2704148"/>
                <a:gd name="connsiteX3" fmla="*/ 2766060 w 4947285"/>
                <a:gd name="connsiteY3" fmla="*/ 2704148 h 2704148"/>
                <a:gd name="connsiteX4" fmla="*/ 1211580 w 4947285"/>
                <a:gd name="connsiteY4" fmla="*/ 655320 h 2704148"/>
                <a:gd name="connsiteX5" fmla="*/ 0 w 4947285"/>
                <a:gd name="connsiteY5" fmla="*/ 0 h 2704148"/>
                <a:gd name="connsiteX0" fmla="*/ 4713922 w 4713922"/>
                <a:gd name="connsiteY0" fmla="*/ 1851660 h 2704148"/>
                <a:gd name="connsiteX1" fmla="*/ 4032885 w 4713922"/>
                <a:gd name="connsiteY1" fmla="*/ 2304098 h 2704148"/>
                <a:gd name="connsiteX2" fmla="*/ 2766060 w 4713922"/>
                <a:gd name="connsiteY2" fmla="*/ 2704148 h 2704148"/>
                <a:gd name="connsiteX3" fmla="*/ 1211580 w 4713922"/>
                <a:gd name="connsiteY3" fmla="*/ 655320 h 2704148"/>
                <a:gd name="connsiteX4" fmla="*/ 0 w 4713922"/>
                <a:gd name="connsiteY4" fmla="*/ 0 h 2704148"/>
                <a:gd name="connsiteX0" fmla="*/ 4713922 w 4713922"/>
                <a:gd name="connsiteY0" fmla="*/ 1851660 h 2704148"/>
                <a:gd name="connsiteX1" fmla="*/ 4708207 w 4713922"/>
                <a:gd name="connsiteY1" fmla="*/ 1849755 h 2704148"/>
                <a:gd name="connsiteX2" fmla="*/ 4032885 w 4713922"/>
                <a:gd name="connsiteY2" fmla="*/ 2304098 h 2704148"/>
                <a:gd name="connsiteX3" fmla="*/ 2766060 w 4713922"/>
                <a:gd name="connsiteY3" fmla="*/ 2704148 h 2704148"/>
                <a:gd name="connsiteX4" fmla="*/ 1211580 w 4713922"/>
                <a:gd name="connsiteY4" fmla="*/ 655320 h 2704148"/>
                <a:gd name="connsiteX5" fmla="*/ 0 w 4713922"/>
                <a:gd name="connsiteY5" fmla="*/ 0 h 2704148"/>
                <a:gd name="connsiteX0" fmla="*/ 4713922 w 4713922"/>
                <a:gd name="connsiteY0" fmla="*/ 1851660 h 2704148"/>
                <a:gd name="connsiteX1" fmla="*/ 4032885 w 4713922"/>
                <a:gd name="connsiteY1" fmla="*/ 2304098 h 2704148"/>
                <a:gd name="connsiteX2" fmla="*/ 2766060 w 4713922"/>
                <a:gd name="connsiteY2" fmla="*/ 2704148 h 2704148"/>
                <a:gd name="connsiteX3" fmla="*/ 1211580 w 4713922"/>
                <a:gd name="connsiteY3" fmla="*/ 655320 h 2704148"/>
                <a:gd name="connsiteX4" fmla="*/ 0 w 4713922"/>
                <a:gd name="connsiteY4" fmla="*/ 0 h 2704148"/>
                <a:gd name="connsiteX0" fmla="*/ 4032885 w 4032885"/>
                <a:gd name="connsiteY0" fmla="*/ 2304098 h 2704148"/>
                <a:gd name="connsiteX1" fmla="*/ 2766060 w 4032885"/>
                <a:gd name="connsiteY1" fmla="*/ 2704148 h 2704148"/>
                <a:gd name="connsiteX2" fmla="*/ 1211580 w 4032885"/>
                <a:gd name="connsiteY2" fmla="*/ 655320 h 2704148"/>
                <a:gd name="connsiteX3" fmla="*/ 0 w 4032885"/>
                <a:gd name="connsiteY3" fmla="*/ 0 h 2704148"/>
                <a:gd name="connsiteX0" fmla="*/ 4032885 w 4032885"/>
                <a:gd name="connsiteY0" fmla="*/ 2304098 h 2304098"/>
                <a:gd name="connsiteX1" fmla="*/ 2171700 w 4032885"/>
                <a:gd name="connsiteY1" fmla="*/ 1088708 h 2304098"/>
                <a:gd name="connsiteX2" fmla="*/ 1211580 w 4032885"/>
                <a:gd name="connsiteY2" fmla="*/ 655320 h 2304098"/>
                <a:gd name="connsiteX3" fmla="*/ 0 w 4032885"/>
                <a:gd name="connsiteY3" fmla="*/ 0 h 2304098"/>
                <a:gd name="connsiteX0" fmla="*/ 4032885 w 4032885"/>
                <a:gd name="connsiteY0" fmla="*/ 2304098 h 2304098"/>
                <a:gd name="connsiteX1" fmla="*/ 2171700 w 4032885"/>
                <a:gd name="connsiteY1" fmla="*/ 1088708 h 2304098"/>
                <a:gd name="connsiteX2" fmla="*/ 1211580 w 4032885"/>
                <a:gd name="connsiteY2" fmla="*/ 655320 h 2304098"/>
                <a:gd name="connsiteX3" fmla="*/ 0 w 4032885"/>
                <a:gd name="connsiteY3" fmla="*/ 0 h 2304098"/>
                <a:gd name="connsiteX0" fmla="*/ 3004185 w 3004185"/>
                <a:gd name="connsiteY0" fmla="*/ 1176338 h 1176338"/>
                <a:gd name="connsiteX1" fmla="*/ 2171700 w 3004185"/>
                <a:gd name="connsiteY1" fmla="*/ 1088708 h 1176338"/>
                <a:gd name="connsiteX2" fmla="*/ 1211580 w 3004185"/>
                <a:gd name="connsiteY2" fmla="*/ 655320 h 1176338"/>
                <a:gd name="connsiteX3" fmla="*/ 0 w 3004185"/>
                <a:gd name="connsiteY3" fmla="*/ 0 h 1176338"/>
                <a:gd name="connsiteX0" fmla="*/ 3004185 w 3004185"/>
                <a:gd name="connsiteY0" fmla="*/ 1176338 h 1256971"/>
                <a:gd name="connsiteX1" fmla="*/ 2171700 w 3004185"/>
                <a:gd name="connsiteY1" fmla="*/ 1088708 h 1256971"/>
                <a:gd name="connsiteX2" fmla="*/ 1211580 w 3004185"/>
                <a:gd name="connsiteY2" fmla="*/ 655320 h 1256971"/>
                <a:gd name="connsiteX3" fmla="*/ 0 w 3004185"/>
                <a:gd name="connsiteY3" fmla="*/ 0 h 1256971"/>
                <a:gd name="connsiteX0" fmla="*/ 2699385 w 2699385"/>
                <a:gd name="connsiteY0" fmla="*/ 894398 h 975031"/>
                <a:gd name="connsiteX1" fmla="*/ 1866900 w 2699385"/>
                <a:gd name="connsiteY1" fmla="*/ 806768 h 975031"/>
                <a:gd name="connsiteX2" fmla="*/ 906780 w 2699385"/>
                <a:gd name="connsiteY2" fmla="*/ 373380 h 975031"/>
                <a:gd name="connsiteX3" fmla="*/ 0 w 2699385"/>
                <a:gd name="connsiteY3" fmla="*/ 0 h 975031"/>
                <a:gd name="connsiteX0" fmla="*/ 2699385 w 2699385"/>
                <a:gd name="connsiteY0" fmla="*/ 894398 h 975031"/>
                <a:gd name="connsiteX1" fmla="*/ 1866900 w 2699385"/>
                <a:gd name="connsiteY1" fmla="*/ 806768 h 975031"/>
                <a:gd name="connsiteX2" fmla="*/ 1112520 w 2699385"/>
                <a:gd name="connsiteY2" fmla="*/ 609600 h 975031"/>
                <a:gd name="connsiteX3" fmla="*/ 0 w 2699385"/>
                <a:gd name="connsiteY3" fmla="*/ 0 h 975031"/>
                <a:gd name="connsiteX0" fmla="*/ 2699385 w 2699385"/>
                <a:gd name="connsiteY0" fmla="*/ 894398 h 975031"/>
                <a:gd name="connsiteX1" fmla="*/ 1866900 w 2699385"/>
                <a:gd name="connsiteY1" fmla="*/ 806768 h 975031"/>
                <a:gd name="connsiteX2" fmla="*/ 1112520 w 2699385"/>
                <a:gd name="connsiteY2" fmla="*/ 609600 h 975031"/>
                <a:gd name="connsiteX3" fmla="*/ 0 w 2699385"/>
                <a:gd name="connsiteY3" fmla="*/ 0 h 975031"/>
                <a:gd name="connsiteX0" fmla="*/ 2699385 w 2699385"/>
                <a:gd name="connsiteY0" fmla="*/ 894398 h 941401"/>
                <a:gd name="connsiteX1" fmla="*/ 1866900 w 2699385"/>
                <a:gd name="connsiteY1" fmla="*/ 806768 h 941401"/>
                <a:gd name="connsiteX2" fmla="*/ 1112520 w 2699385"/>
                <a:gd name="connsiteY2" fmla="*/ 609600 h 941401"/>
                <a:gd name="connsiteX3" fmla="*/ 0 w 2699385"/>
                <a:gd name="connsiteY3" fmla="*/ 0 h 941401"/>
                <a:gd name="connsiteX0" fmla="*/ 2699385 w 2699385"/>
                <a:gd name="connsiteY0" fmla="*/ 894398 h 941401"/>
                <a:gd name="connsiteX1" fmla="*/ 1866900 w 2699385"/>
                <a:gd name="connsiteY1" fmla="*/ 806768 h 941401"/>
                <a:gd name="connsiteX2" fmla="*/ 1112520 w 2699385"/>
                <a:gd name="connsiteY2" fmla="*/ 609600 h 941401"/>
                <a:gd name="connsiteX3" fmla="*/ 0 w 2699385"/>
                <a:gd name="connsiteY3" fmla="*/ 0 h 941401"/>
                <a:gd name="connsiteX0" fmla="*/ 2699385 w 2699385"/>
                <a:gd name="connsiteY0" fmla="*/ 894398 h 941401"/>
                <a:gd name="connsiteX1" fmla="*/ 1866900 w 2699385"/>
                <a:gd name="connsiteY1" fmla="*/ 806768 h 941401"/>
                <a:gd name="connsiteX2" fmla="*/ 1112520 w 2699385"/>
                <a:gd name="connsiteY2" fmla="*/ 609600 h 941401"/>
                <a:gd name="connsiteX3" fmla="*/ 0 w 2699385"/>
                <a:gd name="connsiteY3" fmla="*/ 0 h 941401"/>
                <a:gd name="connsiteX0" fmla="*/ 3148965 w 3148965"/>
                <a:gd name="connsiteY0" fmla="*/ 1214438 h 1261441"/>
                <a:gd name="connsiteX1" fmla="*/ 2316480 w 3148965"/>
                <a:gd name="connsiteY1" fmla="*/ 1126808 h 1261441"/>
                <a:gd name="connsiteX2" fmla="*/ 1562100 w 3148965"/>
                <a:gd name="connsiteY2" fmla="*/ 929640 h 1261441"/>
                <a:gd name="connsiteX3" fmla="*/ 0 w 3148965"/>
                <a:gd name="connsiteY3" fmla="*/ 0 h 1261441"/>
                <a:gd name="connsiteX0" fmla="*/ 3148965 w 3148965"/>
                <a:gd name="connsiteY0" fmla="*/ 1442013 h 1489016"/>
                <a:gd name="connsiteX1" fmla="*/ 2316480 w 3148965"/>
                <a:gd name="connsiteY1" fmla="*/ 1354383 h 1489016"/>
                <a:gd name="connsiteX2" fmla="*/ 1562100 w 3148965"/>
                <a:gd name="connsiteY2" fmla="*/ 1157215 h 1489016"/>
                <a:gd name="connsiteX3" fmla="*/ 0 w 3148965"/>
                <a:gd name="connsiteY3" fmla="*/ 0 h 1489016"/>
                <a:gd name="connsiteX0" fmla="*/ 3148965 w 3148965"/>
                <a:gd name="connsiteY0" fmla="*/ 1442013 h 1489016"/>
                <a:gd name="connsiteX1" fmla="*/ 2316480 w 3148965"/>
                <a:gd name="connsiteY1" fmla="*/ 1354383 h 1489016"/>
                <a:gd name="connsiteX2" fmla="*/ 1530326 w 3148965"/>
                <a:gd name="connsiteY2" fmla="*/ 989008 h 1489016"/>
                <a:gd name="connsiteX3" fmla="*/ 0 w 3148965"/>
                <a:gd name="connsiteY3" fmla="*/ 0 h 1489016"/>
              </a:gdLst>
              <a:ahLst/>
              <a:cxnLst>
                <a:cxn ang="0">
                  <a:pos x="connsiteX0" y="connsiteY0"/>
                </a:cxn>
                <a:cxn ang="0">
                  <a:pos x="connsiteX1" y="connsiteY1"/>
                </a:cxn>
                <a:cxn ang="0">
                  <a:pos x="connsiteX2" y="connsiteY2"/>
                </a:cxn>
                <a:cxn ang="0">
                  <a:pos x="connsiteX3" y="connsiteY3"/>
                </a:cxn>
              </a:cxnLst>
              <a:rect l="l" t="t" r="r" b="b"/>
              <a:pathLst>
                <a:path w="3148965" h="1489016">
                  <a:moveTo>
                    <a:pt x="3148965" y="1442013"/>
                  </a:moveTo>
                  <a:cubicBezTo>
                    <a:pt x="2734310" y="1555043"/>
                    <a:pt x="2769235" y="1439473"/>
                    <a:pt x="2316480" y="1354383"/>
                  </a:cubicBezTo>
                  <a:cubicBezTo>
                    <a:pt x="1988820" y="1349620"/>
                    <a:pt x="1781786" y="1054731"/>
                    <a:pt x="1530326" y="989008"/>
                  </a:cubicBezTo>
                  <a:cubicBezTo>
                    <a:pt x="1009626" y="679128"/>
                    <a:pt x="520700" y="309880"/>
                    <a:pt x="0" y="0"/>
                  </a:cubicBezTo>
                </a:path>
              </a:pathLst>
            </a:cu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Globus: rectangular amb cantonades arrodonides 10">
              <a:extLst>
                <a:ext uri="{FF2B5EF4-FFF2-40B4-BE49-F238E27FC236}">
                  <a16:creationId xmlns:a16="http://schemas.microsoft.com/office/drawing/2014/main" id="{B4FB779F-BBE6-4DEE-8829-D514964F50EE}"/>
                </a:ext>
              </a:extLst>
            </p:cNvPr>
            <p:cNvSpPr/>
            <p:nvPr/>
          </p:nvSpPr>
          <p:spPr>
            <a:xfrm>
              <a:off x="5050971" y="3439885"/>
              <a:ext cx="2769449" cy="1366158"/>
            </a:xfrm>
            <a:prstGeom prst="wedgeRoundRectCallout">
              <a:avLst>
                <a:gd name="adj1" fmla="val 23309"/>
                <a:gd name="adj2" fmla="val -72497"/>
                <a:gd name="adj3" fmla="val 16667"/>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GB" sz="2000">
                  <a:solidFill>
                    <a:schemeClr val="bg1"/>
                  </a:solidFill>
                </a:rPr>
                <a:t>A chronostratigraphic scheme along this transect in NEXT SLIDE.</a:t>
              </a:r>
            </a:p>
          </p:txBody>
        </p:sp>
      </p:grpSp>
      <p:sp>
        <p:nvSpPr>
          <p:cNvPr id="4" name="Oval 3">
            <a:extLst>
              <a:ext uri="{FF2B5EF4-FFF2-40B4-BE49-F238E27FC236}">
                <a16:creationId xmlns:a16="http://schemas.microsoft.com/office/drawing/2014/main" id="{5052560A-8388-4D0A-9CE6-31873BC03718}"/>
              </a:ext>
            </a:extLst>
          </p:cNvPr>
          <p:cNvSpPr/>
          <p:nvPr/>
        </p:nvSpPr>
        <p:spPr>
          <a:xfrm rot="1642550">
            <a:off x="5409807" y="2484157"/>
            <a:ext cx="3986047" cy="1083107"/>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662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idor de contingut 6">
            <a:extLst>
              <a:ext uri="{FF2B5EF4-FFF2-40B4-BE49-F238E27FC236}">
                <a16:creationId xmlns:a16="http://schemas.microsoft.com/office/drawing/2014/main" id="{F0015594-5EDF-451B-9EDA-7F0D8E8FCD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 y="1312222"/>
            <a:ext cx="11986260" cy="5347548"/>
          </a:xfrm>
        </p:spPr>
      </p:pic>
      <p:sp>
        <p:nvSpPr>
          <p:cNvPr id="2" name="Títol 1">
            <a:extLst>
              <a:ext uri="{FF2B5EF4-FFF2-40B4-BE49-F238E27FC236}">
                <a16:creationId xmlns:a16="http://schemas.microsoft.com/office/drawing/2014/main" id="{0C5F2A59-9722-476F-8C6D-CF376AFDFC48}"/>
              </a:ext>
            </a:extLst>
          </p:cNvPr>
          <p:cNvSpPr>
            <a:spLocks noGrp="1"/>
          </p:cNvSpPr>
          <p:nvPr>
            <p:ph type="title"/>
          </p:nvPr>
        </p:nvSpPr>
        <p:spPr>
          <a:xfrm>
            <a:off x="838200" y="67947"/>
            <a:ext cx="10515600" cy="1325563"/>
          </a:xfrm>
        </p:spPr>
        <p:txBody>
          <a:bodyPr/>
          <a:lstStyle/>
          <a:p>
            <a:pPr algn="ctr"/>
            <a:r>
              <a:rPr lang="ca-ES" dirty="0" err="1"/>
              <a:t>Chronostratigraphy</a:t>
            </a:r>
            <a:r>
              <a:rPr lang="ca-ES" dirty="0"/>
              <a:t> of </a:t>
            </a:r>
            <a:r>
              <a:rPr lang="ca-ES" dirty="0" err="1"/>
              <a:t>the</a:t>
            </a:r>
            <a:r>
              <a:rPr lang="ca-ES" dirty="0"/>
              <a:t> Tremp-Jaca-Pamplona basin</a:t>
            </a:r>
          </a:p>
        </p:txBody>
      </p:sp>
      <p:sp>
        <p:nvSpPr>
          <p:cNvPr id="3" name="Contenidor de número de diapositiva 2">
            <a:extLst>
              <a:ext uri="{FF2B5EF4-FFF2-40B4-BE49-F238E27FC236}">
                <a16:creationId xmlns:a16="http://schemas.microsoft.com/office/drawing/2014/main" id="{7D442D0F-BCA1-4D96-9E97-3132E7EC58E1}"/>
              </a:ext>
            </a:extLst>
          </p:cNvPr>
          <p:cNvSpPr>
            <a:spLocks noGrp="1"/>
          </p:cNvSpPr>
          <p:nvPr>
            <p:ph type="sldNum" sz="quarter" idx="12"/>
          </p:nvPr>
        </p:nvSpPr>
        <p:spPr/>
        <p:txBody>
          <a:bodyPr/>
          <a:lstStyle/>
          <a:p>
            <a:fld id="{CF49F7C1-DB88-43F6-8738-1763438988DD}" type="slidenum">
              <a:rPr lang="ca-ES" smtClean="0"/>
              <a:t>7</a:t>
            </a:fld>
            <a:endParaRPr lang="ca-ES" dirty="0"/>
          </a:p>
        </p:txBody>
      </p:sp>
      <p:sp>
        <p:nvSpPr>
          <p:cNvPr id="5" name="Rectangle 4">
            <a:extLst>
              <a:ext uri="{FF2B5EF4-FFF2-40B4-BE49-F238E27FC236}">
                <a16:creationId xmlns:a16="http://schemas.microsoft.com/office/drawing/2014/main" id="{15818945-5DEC-46B8-BA74-928D4AD47CFC}"/>
              </a:ext>
            </a:extLst>
          </p:cNvPr>
          <p:cNvSpPr/>
          <p:nvPr/>
        </p:nvSpPr>
        <p:spPr>
          <a:xfrm>
            <a:off x="3515506" y="3105787"/>
            <a:ext cx="1179323" cy="252391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Globus: rectangular amb cantonades arrodonides 5">
            <a:extLst>
              <a:ext uri="{FF2B5EF4-FFF2-40B4-BE49-F238E27FC236}">
                <a16:creationId xmlns:a16="http://schemas.microsoft.com/office/drawing/2014/main" id="{7717452A-18DE-4661-A6F9-F98FEA2A6228}"/>
              </a:ext>
            </a:extLst>
          </p:cNvPr>
          <p:cNvSpPr/>
          <p:nvPr/>
        </p:nvSpPr>
        <p:spPr>
          <a:xfrm>
            <a:off x="300232" y="800573"/>
            <a:ext cx="3960559" cy="1837210"/>
          </a:xfrm>
          <a:prstGeom prst="wedgeRoundRectCallout">
            <a:avLst>
              <a:gd name="adj1" fmla="val 31480"/>
              <a:gd name="adj2" fmla="val 74182"/>
              <a:gd name="adj3" fmla="val 16667"/>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GB" sz="2000" dirty="0">
                <a:solidFill>
                  <a:schemeClr val="bg1"/>
                </a:solidFill>
              </a:rPr>
              <a:t>Similarly to the Ripoll basin, the sediment fill of the </a:t>
            </a:r>
            <a:r>
              <a:rPr lang="en-GB" sz="2000" dirty="0" err="1">
                <a:solidFill>
                  <a:schemeClr val="bg1"/>
                </a:solidFill>
              </a:rPr>
              <a:t>Jaca</a:t>
            </a:r>
            <a:r>
              <a:rPr lang="en-GB" sz="2000" dirty="0">
                <a:solidFill>
                  <a:schemeClr val="bg1"/>
                </a:solidFill>
              </a:rPr>
              <a:t> basin consists of &gt;5.5km of sediments organised in an overall regressive sequence.</a:t>
            </a:r>
          </a:p>
        </p:txBody>
      </p:sp>
      <p:sp>
        <p:nvSpPr>
          <p:cNvPr id="8" name="Globus: rectangular amb cantonades arrodonides 7">
            <a:extLst>
              <a:ext uri="{FF2B5EF4-FFF2-40B4-BE49-F238E27FC236}">
                <a16:creationId xmlns:a16="http://schemas.microsoft.com/office/drawing/2014/main" id="{93813D7A-B2ED-4A28-8BBD-F3B0668AF75D}"/>
              </a:ext>
            </a:extLst>
          </p:cNvPr>
          <p:cNvSpPr/>
          <p:nvPr/>
        </p:nvSpPr>
        <p:spPr>
          <a:xfrm>
            <a:off x="4372708" y="67946"/>
            <a:ext cx="7682132" cy="2527118"/>
          </a:xfrm>
          <a:prstGeom prst="wedgeRoundRectCallout">
            <a:avLst>
              <a:gd name="adj1" fmla="val 21089"/>
              <a:gd name="adj2" fmla="val 65124"/>
              <a:gd name="adj3" fmla="val 16667"/>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GB" sz="2000" dirty="0"/>
              <a:t>Facies belts are organized in a transgressive-regressive sequence from </a:t>
            </a:r>
            <a:r>
              <a:rPr lang="en-GB" sz="2000" dirty="0" err="1"/>
              <a:t>Paleocene</a:t>
            </a:r>
            <a:r>
              <a:rPr lang="en-GB" sz="2000" dirty="0"/>
              <a:t> to late Eocene. The lower transgressive trend represents the southwards migration of the plate flexure, with shallow-water carbonate platforms (</a:t>
            </a:r>
            <a:r>
              <a:rPr lang="en-GB" sz="2000" dirty="0" err="1"/>
              <a:t>Guara</a:t>
            </a:r>
            <a:r>
              <a:rPr lang="en-GB" sz="2000" dirty="0"/>
              <a:t>, </a:t>
            </a:r>
            <a:r>
              <a:rPr lang="en-GB" sz="2000" dirty="0" err="1"/>
              <a:t>Boltaña</a:t>
            </a:r>
            <a:r>
              <a:rPr lang="en-GB" sz="2000" dirty="0"/>
              <a:t>, etc.) being </a:t>
            </a:r>
            <a:r>
              <a:rPr lang="en-GB" sz="2000" dirty="0">
                <a:solidFill>
                  <a:schemeClr val="bg1"/>
                </a:solidFill>
              </a:rPr>
              <a:t>replaced by deep marine (foredeep) environments (</a:t>
            </a:r>
            <a:r>
              <a:rPr lang="en-GB" sz="2000" dirty="0" err="1">
                <a:solidFill>
                  <a:schemeClr val="bg1"/>
                </a:solidFill>
              </a:rPr>
              <a:t>Hecho</a:t>
            </a:r>
            <a:r>
              <a:rPr lang="en-GB" sz="2000" dirty="0">
                <a:solidFill>
                  <a:schemeClr val="bg1"/>
                </a:solidFill>
              </a:rPr>
              <a:t> Group). This is then followed by a progressive filling of the foredeep and westwards progradation of the axially fed fluvio-deltaic system (</a:t>
            </a:r>
            <a:r>
              <a:rPr lang="en-GB" sz="2000" dirty="0" err="1">
                <a:solidFill>
                  <a:schemeClr val="bg1"/>
                </a:solidFill>
              </a:rPr>
              <a:t>Montañana</a:t>
            </a:r>
            <a:r>
              <a:rPr lang="en-GB" sz="2000" dirty="0">
                <a:solidFill>
                  <a:schemeClr val="bg1"/>
                </a:solidFill>
              </a:rPr>
              <a:t>, </a:t>
            </a:r>
            <a:r>
              <a:rPr lang="en-GB" sz="2000" dirty="0" err="1">
                <a:solidFill>
                  <a:schemeClr val="bg1"/>
                </a:solidFill>
              </a:rPr>
              <a:t>Montllobat</a:t>
            </a:r>
            <a:r>
              <a:rPr lang="en-GB" sz="2000" dirty="0">
                <a:solidFill>
                  <a:schemeClr val="bg1"/>
                </a:solidFill>
              </a:rPr>
              <a:t>, Capella</a:t>
            </a:r>
            <a:r>
              <a:rPr lang="en-GB" sz="2000" dirty="0"/>
              <a:t>, </a:t>
            </a:r>
            <a:r>
              <a:rPr lang="en-GB" sz="2000" dirty="0" err="1"/>
              <a:t>Escanilla</a:t>
            </a:r>
            <a:r>
              <a:rPr lang="en-GB" sz="2000" dirty="0"/>
              <a:t>, </a:t>
            </a:r>
            <a:r>
              <a:rPr lang="en-GB" sz="2000" dirty="0" err="1"/>
              <a:t>Campodarbe</a:t>
            </a:r>
            <a:r>
              <a:rPr lang="en-GB" sz="2000" dirty="0"/>
              <a:t>)</a:t>
            </a:r>
            <a:r>
              <a:rPr lang="en-GB" sz="2000" dirty="0">
                <a:solidFill>
                  <a:schemeClr val="bg1"/>
                </a:solidFill>
              </a:rPr>
              <a:t>.</a:t>
            </a:r>
          </a:p>
        </p:txBody>
      </p:sp>
      <p:cxnSp>
        <p:nvCxnSpPr>
          <p:cNvPr id="9" name="Connector recte 8">
            <a:extLst>
              <a:ext uri="{FF2B5EF4-FFF2-40B4-BE49-F238E27FC236}">
                <a16:creationId xmlns:a16="http://schemas.microsoft.com/office/drawing/2014/main" id="{ECAA6245-FBAE-442A-8D6D-33A0E13C3C1E}"/>
              </a:ext>
            </a:extLst>
          </p:cNvPr>
          <p:cNvCxnSpPr/>
          <p:nvPr/>
        </p:nvCxnSpPr>
        <p:spPr>
          <a:xfrm flipH="1">
            <a:off x="1006929" y="4914901"/>
            <a:ext cx="10531928" cy="0"/>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sp>
        <p:nvSpPr>
          <p:cNvPr id="10" name="Globus: rectangular amb cantonades arrodonides 9">
            <a:extLst>
              <a:ext uri="{FF2B5EF4-FFF2-40B4-BE49-F238E27FC236}">
                <a16:creationId xmlns:a16="http://schemas.microsoft.com/office/drawing/2014/main" id="{31373937-1B6C-4242-97B1-C92CAB89FB5D}"/>
              </a:ext>
            </a:extLst>
          </p:cNvPr>
          <p:cNvSpPr/>
          <p:nvPr/>
        </p:nvSpPr>
        <p:spPr>
          <a:xfrm>
            <a:off x="5682619" y="5256079"/>
            <a:ext cx="6336613" cy="1355599"/>
          </a:xfrm>
          <a:prstGeom prst="wedgeRoundRectCallout">
            <a:avLst>
              <a:gd name="adj1" fmla="val 4248"/>
              <a:gd name="adj2" fmla="val -78146"/>
              <a:gd name="adj3" fmla="val 16667"/>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GB" sz="2000" dirty="0">
                <a:solidFill>
                  <a:schemeClr val="bg1"/>
                </a:solidFill>
              </a:rPr>
              <a:t>Soon after the deposition of the Coronas </a:t>
            </a:r>
            <a:r>
              <a:rPr lang="en-GB" sz="2000" dirty="0" err="1">
                <a:solidFill>
                  <a:schemeClr val="bg1"/>
                </a:solidFill>
              </a:rPr>
              <a:t>Fm</a:t>
            </a:r>
            <a:r>
              <a:rPr lang="en-GB" sz="2000" dirty="0">
                <a:solidFill>
                  <a:schemeClr val="bg1"/>
                </a:solidFill>
              </a:rPr>
              <a:t> in the Ripoll basin, a sharp progradation of the fluvial environments occurred in the </a:t>
            </a:r>
            <a:r>
              <a:rPr lang="en-GB" sz="2000" dirty="0" err="1">
                <a:solidFill>
                  <a:schemeClr val="bg1"/>
                </a:solidFill>
              </a:rPr>
              <a:t>Tremp-Graus</a:t>
            </a:r>
            <a:r>
              <a:rPr lang="en-GB" sz="2000" dirty="0">
                <a:solidFill>
                  <a:schemeClr val="bg1"/>
                </a:solidFill>
              </a:rPr>
              <a:t> basin (</a:t>
            </a:r>
            <a:r>
              <a:rPr lang="en-GB" sz="2000" dirty="0" err="1">
                <a:solidFill>
                  <a:schemeClr val="bg1"/>
                </a:solidFill>
              </a:rPr>
              <a:t>Castissent</a:t>
            </a:r>
            <a:r>
              <a:rPr lang="en-GB" sz="2000" dirty="0">
                <a:solidFill>
                  <a:schemeClr val="bg1"/>
                </a:solidFill>
              </a:rPr>
              <a:t> Fm.)</a:t>
            </a:r>
          </a:p>
        </p:txBody>
      </p:sp>
      <p:sp>
        <p:nvSpPr>
          <p:cNvPr id="11" name="QuadreDeText 10">
            <a:extLst>
              <a:ext uri="{FF2B5EF4-FFF2-40B4-BE49-F238E27FC236}">
                <a16:creationId xmlns:a16="http://schemas.microsoft.com/office/drawing/2014/main" id="{9EFF7F6C-E0DF-46F5-8F8F-B184A03C5756}"/>
              </a:ext>
            </a:extLst>
          </p:cNvPr>
          <p:cNvSpPr txBox="1"/>
          <p:nvPr/>
        </p:nvSpPr>
        <p:spPr>
          <a:xfrm>
            <a:off x="1467952" y="5729296"/>
            <a:ext cx="1896571" cy="338554"/>
          </a:xfrm>
          <a:prstGeom prst="rect">
            <a:avLst/>
          </a:prstGeom>
          <a:noFill/>
        </p:spPr>
        <p:txBody>
          <a:bodyPr wrap="square" rtlCol="0">
            <a:spAutoFit/>
          </a:bodyPr>
          <a:lstStyle/>
          <a:p>
            <a:r>
              <a:rPr lang="en-GB" sz="1600" i="1" dirty="0" err="1">
                <a:solidFill>
                  <a:srgbClr val="002060"/>
                </a:solidFill>
              </a:rPr>
              <a:t>Garcés</a:t>
            </a:r>
            <a:r>
              <a:rPr lang="en-GB" sz="1600" i="1" dirty="0">
                <a:solidFill>
                  <a:srgbClr val="002060"/>
                </a:solidFill>
              </a:rPr>
              <a:t> et al. (2020)</a:t>
            </a:r>
          </a:p>
        </p:txBody>
      </p:sp>
    </p:spTree>
    <p:extLst>
      <p:ext uri="{BB962C8B-B14F-4D97-AF65-F5344CB8AC3E}">
        <p14:creationId xmlns:p14="http://schemas.microsoft.com/office/powerpoint/2010/main" val="365944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8" grpId="0" animBg="1"/>
      <p:bldP spid="8"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3DE252F-6F8D-4F39-BBDE-6FFF2F12B052}"/>
              </a:ext>
            </a:extLst>
          </p:cNvPr>
          <p:cNvSpPr>
            <a:spLocks noGrp="1"/>
          </p:cNvSpPr>
          <p:nvPr>
            <p:ph type="title"/>
          </p:nvPr>
        </p:nvSpPr>
        <p:spPr>
          <a:xfrm>
            <a:off x="257176" y="272346"/>
            <a:ext cx="3360420" cy="790644"/>
          </a:xfrm>
        </p:spPr>
        <p:txBody>
          <a:bodyPr vert="horz" lIns="91440" tIns="45720" rIns="91440" bIns="45720" rtlCol="0" anchor="b">
            <a:normAutofit fontScale="90000"/>
          </a:bodyPr>
          <a:lstStyle/>
          <a:p>
            <a:pPr algn="ctr"/>
            <a:r>
              <a:rPr lang="en-US" sz="5400" kern="1200" dirty="0" err="1">
                <a:solidFill>
                  <a:schemeClr val="tx1"/>
                </a:solidFill>
                <a:latin typeface="+mj-lt"/>
                <a:ea typeface="+mj-ea"/>
                <a:cs typeface="+mj-cs"/>
              </a:rPr>
              <a:t>Jaca</a:t>
            </a:r>
            <a:r>
              <a:rPr lang="en-US" sz="5400" kern="1200" dirty="0">
                <a:solidFill>
                  <a:schemeClr val="tx1"/>
                </a:solidFill>
                <a:latin typeface="+mj-lt"/>
                <a:ea typeface="+mj-ea"/>
                <a:cs typeface="+mj-cs"/>
              </a:rPr>
              <a:t> Basin</a:t>
            </a:r>
          </a:p>
        </p:txBody>
      </p:sp>
      <p:pic>
        <p:nvPicPr>
          <p:cNvPr id="6" name="Contenidor de contingut 4" descr="Imatge que conté mapa&#10;&#10;Descripció generada automàticament">
            <a:extLst>
              <a:ext uri="{FF2B5EF4-FFF2-40B4-BE49-F238E27FC236}">
                <a16:creationId xmlns:a16="http://schemas.microsoft.com/office/drawing/2014/main" id="{A1580FA4-59ED-4137-8B5F-5BD0B0D6DA6D}"/>
              </a:ext>
            </a:extLst>
          </p:cNvPr>
          <p:cNvPicPr>
            <a:picLocks noChangeAspect="1"/>
          </p:cNvPicPr>
          <p:nvPr/>
        </p:nvPicPr>
        <p:blipFill rotWithShape="1">
          <a:blip r:embed="rId2">
            <a:extLst>
              <a:ext uri="{28A0092B-C50C-407E-A947-70E740481C1C}">
                <a14:useLocalDpi xmlns:a14="http://schemas.microsoft.com/office/drawing/2010/main" val="0"/>
              </a:ext>
            </a:extLst>
          </a:blip>
          <a:srcRect t="1" r="-1" b="-1756"/>
          <a:stretch/>
        </p:blipFill>
        <p:spPr>
          <a:xfrm>
            <a:off x="6338297" y="1959351"/>
            <a:ext cx="5742432" cy="4396999"/>
          </a:xfrm>
          <a:prstGeom prst="rect">
            <a:avLst/>
          </a:prstGeom>
        </p:spPr>
      </p:pic>
      <p:sp>
        <p:nvSpPr>
          <p:cNvPr id="3" name="Contenidor de número de diapositiva 2">
            <a:extLst>
              <a:ext uri="{FF2B5EF4-FFF2-40B4-BE49-F238E27FC236}">
                <a16:creationId xmlns:a16="http://schemas.microsoft.com/office/drawing/2014/main" id="{279A0631-09F6-4D88-9976-937B50F99C8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CF49F7C1-DB88-43F6-8738-1763438988DD}" type="slidenum">
              <a:rPr lang="en-US" smtClean="0"/>
              <a:pPr defTabSz="914400">
                <a:spcAft>
                  <a:spcPts val="600"/>
                </a:spcAft>
              </a:pPr>
              <a:t>8</a:t>
            </a:fld>
            <a:endParaRPr lang="en-US"/>
          </a:p>
        </p:txBody>
      </p:sp>
      <p:sp>
        <p:nvSpPr>
          <p:cNvPr id="7" name="Títol 1">
            <a:extLst>
              <a:ext uri="{FF2B5EF4-FFF2-40B4-BE49-F238E27FC236}">
                <a16:creationId xmlns:a16="http://schemas.microsoft.com/office/drawing/2014/main" id="{B00F76C0-FA4D-4798-A56C-F5C65BC1BB34}"/>
              </a:ext>
            </a:extLst>
          </p:cNvPr>
          <p:cNvSpPr txBox="1">
            <a:spLocks/>
          </p:cNvSpPr>
          <p:nvPr/>
        </p:nvSpPr>
        <p:spPr>
          <a:xfrm>
            <a:off x="8399778" y="272346"/>
            <a:ext cx="3613151" cy="790644"/>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Ripoll Basin</a:t>
            </a:r>
          </a:p>
        </p:txBody>
      </p:sp>
      <p:pic>
        <p:nvPicPr>
          <p:cNvPr id="8" name="Imatge 7" descr="Imatge que conté mapa&#10;&#10;Descripció generada automàticament">
            <a:extLst>
              <a:ext uri="{FF2B5EF4-FFF2-40B4-BE49-F238E27FC236}">
                <a16:creationId xmlns:a16="http://schemas.microsoft.com/office/drawing/2014/main" id="{DB19EF0D-E2D5-4E44-9E77-A5D99832C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71" y="1959351"/>
            <a:ext cx="5923769" cy="4846008"/>
          </a:xfrm>
          <a:prstGeom prst="rect">
            <a:avLst/>
          </a:prstGeom>
        </p:spPr>
      </p:pic>
      <p:sp>
        <p:nvSpPr>
          <p:cNvPr id="11" name="Globus: rectangular amb cantonades arrodonides 10">
            <a:extLst>
              <a:ext uri="{FF2B5EF4-FFF2-40B4-BE49-F238E27FC236}">
                <a16:creationId xmlns:a16="http://schemas.microsoft.com/office/drawing/2014/main" id="{5E6C4D29-7453-4A45-A43A-F41E876E92DE}"/>
              </a:ext>
            </a:extLst>
          </p:cNvPr>
          <p:cNvSpPr/>
          <p:nvPr/>
        </p:nvSpPr>
        <p:spPr>
          <a:xfrm>
            <a:off x="3531871" y="1406237"/>
            <a:ext cx="4886324" cy="899923"/>
          </a:xfrm>
          <a:prstGeom prst="wedgeRoundRectCallout">
            <a:avLst>
              <a:gd name="adj1" fmla="val 112519"/>
              <a:gd name="adj2" fmla="val 27770"/>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a-ES" dirty="0"/>
              <a:t>2. </a:t>
            </a:r>
            <a:r>
              <a:rPr lang="ca-ES" dirty="0" err="1"/>
              <a:t>But</a:t>
            </a:r>
            <a:r>
              <a:rPr lang="ca-ES" dirty="0"/>
              <a:t>, </a:t>
            </a:r>
            <a:r>
              <a:rPr lang="ca-ES" dirty="0" err="1"/>
              <a:t>the</a:t>
            </a:r>
            <a:r>
              <a:rPr lang="ca-ES" dirty="0"/>
              <a:t> Ripoll basin </a:t>
            </a:r>
            <a:r>
              <a:rPr lang="ca-ES" dirty="0" err="1"/>
              <a:t>underwent</a:t>
            </a:r>
            <a:r>
              <a:rPr lang="ca-ES" dirty="0"/>
              <a:t> </a:t>
            </a:r>
            <a:r>
              <a:rPr lang="ca-ES" dirty="0" err="1"/>
              <a:t>overfilled</a:t>
            </a:r>
            <a:r>
              <a:rPr lang="ca-ES" dirty="0"/>
              <a:t> </a:t>
            </a:r>
            <a:r>
              <a:rPr lang="ca-ES" dirty="0" err="1"/>
              <a:t>with</a:t>
            </a:r>
            <a:r>
              <a:rPr lang="ca-ES" dirty="0"/>
              <a:t> 5km of sediments  </a:t>
            </a:r>
            <a:r>
              <a:rPr lang="ca-ES" dirty="0" err="1"/>
              <a:t>only</a:t>
            </a:r>
            <a:r>
              <a:rPr lang="ca-ES" dirty="0"/>
              <a:t> 4Myr </a:t>
            </a:r>
            <a:r>
              <a:rPr lang="ca-ES" dirty="0" err="1"/>
              <a:t>later</a:t>
            </a:r>
            <a:r>
              <a:rPr lang="ca-ES" dirty="0"/>
              <a:t> (46Ma).</a:t>
            </a:r>
          </a:p>
        </p:txBody>
      </p:sp>
      <p:sp>
        <p:nvSpPr>
          <p:cNvPr id="12" name="Globus: rectangular amb cantonades arrodonides 11">
            <a:extLst>
              <a:ext uri="{FF2B5EF4-FFF2-40B4-BE49-F238E27FC236}">
                <a16:creationId xmlns:a16="http://schemas.microsoft.com/office/drawing/2014/main" id="{AF35837A-B920-4D1E-B4E5-78E2F22782B1}"/>
              </a:ext>
            </a:extLst>
          </p:cNvPr>
          <p:cNvSpPr/>
          <p:nvPr/>
        </p:nvSpPr>
        <p:spPr>
          <a:xfrm>
            <a:off x="3531870" y="2406081"/>
            <a:ext cx="4867908" cy="1022919"/>
          </a:xfrm>
          <a:prstGeom prst="wedgeRoundRectCallout">
            <a:avLst>
              <a:gd name="adj1" fmla="val -33307"/>
              <a:gd name="adj2" fmla="val 81669"/>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a-ES" dirty="0"/>
              <a:t>3. At 46Ma </a:t>
            </a:r>
            <a:r>
              <a:rPr lang="ca-ES" dirty="0" err="1"/>
              <a:t>the</a:t>
            </a:r>
            <a:r>
              <a:rPr lang="ca-ES" dirty="0"/>
              <a:t> Jaca </a:t>
            </a:r>
            <a:r>
              <a:rPr lang="ca-ES" dirty="0">
                <a:solidFill>
                  <a:schemeClr val="bg1"/>
                </a:solidFill>
              </a:rPr>
              <a:t>basin</a:t>
            </a:r>
            <a:r>
              <a:rPr lang="ca-ES" dirty="0">
                <a:solidFill>
                  <a:srgbClr val="FF0000"/>
                </a:solidFill>
              </a:rPr>
              <a:t> </a:t>
            </a:r>
            <a:r>
              <a:rPr lang="ca-ES" dirty="0" err="1"/>
              <a:t>was</a:t>
            </a:r>
            <a:r>
              <a:rPr lang="ca-ES" dirty="0"/>
              <a:t> </a:t>
            </a:r>
            <a:r>
              <a:rPr lang="ca-ES" dirty="0" err="1"/>
              <a:t>an</a:t>
            </a:r>
            <a:r>
              <a:rPr lang="ca-ES" dirty="0"/>
              <a:t> </a:t>
            </a:r>
            <a:r>
              <a:rPr lang="ca-ES" dirty="0" err="1"/>
              <a:t>underfilled</a:t>
            </a:r>
            <a:r>
              <a:rPr lang="ca-ES" dirty="0"/>
              <a:t> </a:t>
            </a:r>
            <a:r>
              <a:rPr lang="ca-ES" dirty="0" err="1"/>
              <a:t>deep</a:t>
            </a:r>
            <a:r>
              <a:rPr lang="ca-ES" dirty="0"/>
              <a:t> </a:t>
            </a:r>
            <a:r>
              <a:rPr lang="ca-ES" dirty="0" err="1"/>
              <a:t>trough</a:t>
            </a:r>
            <a:r>
              <a:rPr lang="ca-ES" dirty="0"/>
              <a:t> </a:t>
            </a:r>
            <a:r>
              <a:rPr lang="ca-ES" dirty="0" err="1"/>
              <a:t>with</a:t>
            </a:r>
            <a:r>
              <a:rPr lang="ca-ES" dirty="0"/>
              <a:t> </a:t>
            </a:r>
            <a:r>
              <a:rPr lang="ca-ES" dirty="0" err="1"/>
              <a:t>only</a:t>
            </a:r>
            <a:r>
              <a:rPr lang="ca-ES" dirty="0"/>
              <a:t>  1km of sediments </a:t>
            </a:r>
            <a:r>
              <a:rPr lang="ca-ES" dirty="0" err="1"/>
              <a:t>accumulated</a:t>
            </a:r>
            <a:endParaRPr lang="ca-ES" dirty="0"/>
          </a:p>
        </p:txBody>
      </p:sp>
      <p:sp>
        <p:nvSpPr>
          <p:cNvPr id="13" name="Diagrama de flux: procés alternatiu 12">
            <a:extLst>
              <a:ext uri="{FF2B5EF4-FFF2-40B4-BE49-F238E27FC236}">
                <a16:creationId xmlns:a16="http://schemas.microsoft.com/office/drawing/2014/main" id="{C29BCF29-0254-470F-911D-818148847FBE}"/>
              </a:ext>
            </a:extLst>
          </p:cNvPr>
          <p:cNvSpPr/>
          <p:nvPr/>
        </p:nvSpPr>
        <p:spPr>
          <a:xfrm>
            <a:off x="3531870" y="270128"/>
            <a:ext cx="4886325" cy="1036188"/>
          </a:xfrm>
          <a:prstGeom prst="flowChartAlternate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a-ES" dirty="0"/>
              <a:t>1. </a:t>
            </a:r>
            <a:r>
              <a:rPr lang="ca-ES" dirty="0" err="1"/>
              <a:t>The</a:t>
            </a:r>
            <a:r>
              <a:rPr lang="ca-ES" dirty="0"/>
              <a:t> </a:t>
            </a:r>
            <a:r>
              <a:rPr lang="ca-ES" dirty="0" err="1"/>
              <a:t>initiation</a:t>
            </a:r>
            <a:r>
              <a:rPr lang="ca-ES" dirty="0"/>
              <a:t> of a </a:t>
            </a:r>
            <a:r>
              <a:rPr lang="ca-ES" dirty="0" err="1"/>
              <a:t>foredeep</a:t>
            </a:r>
            <a:r>
              <a:rPr lang="ca-ES" dirty="0"/>
              <a:t> dates to  50Ma in </a:t>
            </a:r>
            <a:r>
              <a:rPr lang="ca-ES" dirty="0" err="1"/>
              <a:t>both</a:t>
            </a:r>
            <a:r>
              <a:rPr lang="ca-ES" dirty="0"/>
              <a:t> </a:t>
            </a:r>
            <a:r>
              <a:rPr lang="ca-ES" dirty="0" err="1"/>
              <a:t>the</a:t>
            </a:r>
            <a:r>
              <a:rPr lang="ca-ES" dirty="0"/>
              <a:t> Jaca </a:t>
            </a:r>
            <a:r>
              <a:rPr lang="ca-ES" dirty="0" err="1"/>
              <a:t>and</a:t>
            </a:r>
            <a:r>
              <a:rPr lang="ca-ES" dirty="0"/>
              <a:t> Ripoll </a:t>
            </a:r>
            <a:r>
              <a:rPr lang="ca-ES" dirty="0" err="1"/>
              <a:t>basins</a:t>
            </a:r>
            <a:r>
              <a:rPr lang="ca-ES" dirty="0"/>
              <a:t>...</a:t>
            </a:r>
          </a:p>
        </p:txBody>
      </p:sp>
    </p:spTree>
    <p:extLst>
      <p:ext uri="{BB962C8B-B14F-4D97-AF65-F5344CB8AC3E}">
        <p14:creationId xmlns:p14="http://schemas.microsoft.com/office/powerpoint/2010/main" val="89661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EE700B8-4F43-48D6-8E22-0FB805948211}"/>
              </a:ext>
            </a:extLst>
          </p:cNvPr>
          <p:cNvPicPr>
            <a:picLocks noChangeAspect="1"/>
          </p:cNvPicPr>
          <p:nvPr/>
        </p:nvPicPr>
        <p:blipFill rotWithShape="1">
          <a:blip r:embed="rId2">
            <a:extLst>
              <a:ext uri="{28A0092B-C50C-407E-A947-70E740481C1C}">
                <a14:useLocalDpi xmlns:a14="http://schemas.microsoft.com/office/drawing/2010/main" val="0"/>
              </a:ext>
            </a:extLst>
          </a:blip>
          <a:srcRect l="29767" t="14443" r="8611" b="33057"/>
          <a:stretch/>
        </p:blipFill>
        <p:spPr>
          <a:xfrm>
            <a:off x="6200095" y="2569600"/>
            <a:ext cx="5803105" cy="3248617"/>
          </a:xfrm>
          <a:prstGeom prst="rect">
            <a:avLst/>
          </a:prstGeom>
          <a:ln>
            <a:solidFill>
              <a:schemeClr val="accent1"/>
            </a:solidFill>
          </a:ln>
        </p:spPr>
      </p:pic>
      <p:sp>
        <p:nvSpPr>
          <p:cNvPr id="2" name="Títol 1">
            <a:extLst>
              <a:ext uri="{FF2B5EF4-FFF2-40B4-BE49-F238E27FC236}">
                <a16:creationId xmlns:a16="http://schemas.microsoft.com/office/drawing/2014/main" id="{B1426781-5C6C-48D6-8866-1FDC87B48DCE}"/>
              </a:ext>
            </a:extLst>
          </p:cNvPr>
          <p:cNvSpPr>
            <a:spLocks noGrp="1"/>
          </p:cNvSpPr>
          <p:nvPr>
            <p:ph type="title"/>
          </p:nvPr>
        </p:nvSpPr>
        <p:spPr/>
        <p:txBody>
          <a:bodyPr/>
          <a:lstStyle/>
          <a:p>
            <a:r>
              <a:rPr lang="ca-ES" dirty="0" err="1"/>
              <a:t>Restoring</a:t>
            </a:r>
            <a:r>
              <a:rPr lang="ca-ES" dirty="0"/>
              <a:t> </a:t>
            </a:r>
            <a:r>
              <a:rPr lang="ca-ES" dirty="0" err="1"/>
              <a:t>the</a:t>
            </a:r>
            <a:r>
              <a:rPr lang="ca-ES" dirty="0"/>
              <a:t> </a:t>
            </a:r>
            <a:r>
              <a:rPr lang="ca-ES" dirty="0" err="1"/>
              <a:t>Paleogeography</a:t>
            </a:r>
            <a:r>
              <a:rPr lang="ca-ES" dirty="0"/>
              <a:t> of </a:t>
            </a:r>
            <a:r>
              <a:rPr lang="ca-ES" dirty="0" err="1"/>
              <a:t>the</a:t>
            </a:r>
            <a:r>
              <a:rPr lang="ca-ES" dirty="0"/>
              <a:t> </a:t>
            </a:r>
            <a:r>
              <a:rPr lang="ca-ES" dirty="0" err="1"/>
              <a:t>south</a:t>
            </a:r>
            <a:r>
              <a:rPr lang="ca-ES" dirty="0"/>
              <a:t> </a:t>
            </a:r>
            <a:r>
              <a:rPr lang="ca-ES" dirty="0" err="1"/>
              <a:t>Pyrenean</a:t>
            </a:r>
            <a:r>
              <a:rPr lang="ca-ES" dirty="0"/>
              <a:t> </a:t>
            </a:r>
            <a:r>
              <a:rPr lang="ca-ES" dirty="0" err="1"/>
              <a:t>foreland</a:t>
            </a:r>
            <a:endParaRPr lang="ca-ES" dirty="0"/>
          </a:p>
        </p:txBody>
      </p:sp>
      <p:pic>
        <p:nvPicPr>
          <p:cNvPr id="10" name="Imatge 9" descr="Imatge que conté text, mapa&#10;&#10;Descripció generada automàticament">
            <a:extLst>
              <a:ext uri="{FF2B5EF4-FFF2-40B4-BE49-F238E27FC236}">
                <a16:creationId xmlns:a16="http://schemas.microsoft.com/office/drawing/2014/main" id="{68E12ED7-63EF-4910-B838-01F22F55FBCF}"/>
              </a:ext>
            </a:extLst>
          </p:cNvPr>
          <p:cNvPicPr>
            <a:picLocks noChangeAspect="1"/>
          </p:cNvPicPr>
          <p:nvPr/>
        </p:nvPicPr>
        <p:blipFill rotWithShape="1">
          <a:blip r:embed="rId3">
            <a:extLst>
              <a:ext uri="{28A0092B-C50C-407E-A947-70E740481C1C}">
                <a14:useLocalDpi xmlns:a14="http://schemas.microsoft.com/office/drawing/2010/main" val="0"/>
              </a:ext>
            </a:extLst>
          </a:blip>
          <a:srcRect l="46670" t="19599" r="1030" b="26216"/>
          <a:stretch/>
        </p:blipFill>
        <p:spPr>
          <a:xfrm>
            <a:off x="383344" y="2569600"/>
            <a:ext cx="5354001" cy="3217291"/>
          </a:xfrm>
          <a:prstGeom prst="rect">
            <a:avLst/>
          </a:prstGeom>
          <a:ln>
            <a:solidFill>
              <a:schemeClr val="accent1"/>
            </a:solidFill>
          </a:ln>
        </p:spPr>
      </p:pic>
      <p:sp>
        <p:nvSpPr>
          <p:cNvPr id="3" name="Contenidor de número de diapositiva 2">
            <a:extLst>
              <a:ext uri="{FF2B5EF4-FFF2-40B4-BE49-F238E27FC236}">
                <a16:creationId xmlns:a16="http://schemas.microsoft.com/office/drawing/2014/main" id="{6AA8BD0F-9BC0-48E5-8347-3AA31E11320D}"/>
              </a:ext>
            </a:extLst>
          </p:cNvPr>
          <p:cNvSpPr>
            <a:spLocks noGrp="1"/>
          </p:cNvSpPr>
          <p:nvPr>
            <p:ph type="sldNum" sz="quarter" idx="12"/>
          </p:nvPr>
        </p:nvSpPr>
        <p:spPr/>
        <p:txBody>
          <a:bodyPr/>
          <a:lstStyle/>
          <a:p>
            <a:fld id="{CF49F7C1-DB88-43F6-8738-1763438988DD}" type="slidenum">
              <a:rPr lang="ca-ES" smtClean="0"/>
              <a:t>9</a:t>
            </a:fld>
            <a:endParaRPr lang="ca-ES" dirty="0"/>
          </a:p>
        </p:txBody>
      </p:sp>
      <p:sp>
        <p:nvSpPr>
          <p:cNvPr id="6" name="Globus: rectangular amb cantonades arrodonides 5">
            <a:extLst>
              <a:ext uri="{FF2B5EF4-FFF2-40B4-BE49-F238E27FC236}">
                <a16:creationId xmlns:a16="http://schemas.microsoft.com/office/drawing/2014/main" id="{3B6A5C70-7D51-47CE-A02A-39221E7CDD15}"/>
              </a:ext>
            </a:extLst>
          </p:cNvPr>
          <p:cNvSpPr/>
          <p:nvPr/>
        </p:nvSpPr>
        <p:spPr>
          <a:xfrm>
            <a:off x="1332188" y="1758043"/>
            <a:ext cx="4867908" cy="1549747"/>
          </a:xfrm>
          <a:prstGeom prst="wedgeRoundRectCallout">
            <a:avLst>
              <a:gd name="adj1" fmla="val -22126"/>
              <a:gd name="adj2" fmla="val 80605"/>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a-ES" dirty="0"/>
              <a:t>1. To asses </a:t>
            </a:r>
            <a:r>
              <a:rPr lang="ca-ES" dirty="0" err="1"/>
              <a:t>the</a:t>
            </a:r>
            <a:r>
              <a:rPr lang="ca-ES" dirty="0"/>
              <a:t> </a:t>
            </a:r>
            <a:r>
              <a:rPr lang="ca-ES" dirty="0" err="1"/>
              <a:t>relationship</a:t>
            </a:r>
            <a:r>
              <a:rPr lang="ca-ES" dirty="0"/>
              <a:t> (</a:t>
            </a:r>
            <a:r>
              <a:rPr lang="ca-ES" dirty="0" err="1"/>
              <a:t>connections</a:t>
            </a:r>
            <a:r>
              <a:rPr lang="ca-ES" dirty="0"/>
              <a:t>?) </a:t>
            </a:r>
            <a:r>
              <a:rPr lang="ca-ES" dirty="0" err="1"/>
              <a:t>between</a:t>
            </a:r>
            <a:r>
              <a:rPr lang="ca-ES" dirty="0"/>
              <a:t> sediment </a:t>
            </a:r>
            <a:r>
              <a:rPr lang="ca-ES" dirty="0" err="1"/>
              <a:t>routing</a:t>
            </a:r>
            <a:r>
              <a:rPr lang="ca-ES" dirty="0"/>
              <a:t> </a:t>
            </a:r>
            <a:r>
              <a:rPr lang="ca-ES" dirty="0" err="1"/>
              <a:t>systems</a:t>
            </a:r>
            <a:r>
              <a:rPr lang="ca-ES" dirty="0"/>
              <a:t> of </a:t>
            </a:r>
            <a:r>
              <a:rPr lang="ca-ES" dirty="0" err="1"/>
              <a:t>the</a:t>
            </a:r>
            <a:r>
              <a:rPr lang="ca-ES" dirty="0"/>
              <a:t> Ripoll, Graus-Tremp </a:t>
            </a:r>
            <a:r>
              <a:rPr lang="ca-ES" dirty="0" err="1"/>
              <a:t>and</a:t>
            </a:r>
            <a:r>
              <a:rPr lang="ca-ES" dirty="0"/>
              <a:t> </a:t>
            </a:r>
            <a:r>
              <a:rPr lang="ca-ES" dirty="0" err="1"/>
              <a:t>Ager</a:t>
            </a:r>
            <a:r>
              <a:rPr lang="ca-ES" dirty="0"/>
              <a:t> </a:t>
            </a:r>
            <a:r>
              <a:rPr lang="ca-ES" dirty="0" err="1"/>
              <a:t>basins</a:t>
            </a:r>
            <a:r>
              <a:rPr lang="ca-ES" dirty="0"/>
              <a:t>, a </a:t>
            </a:r>
            <a:r>
              <a:rPr lang="ca-ES" dirty="0" err="1"/>
              <a:t>restoration</a:t>
            </a:r>
            <a:r>
              <a:rPr lang="ca-ES" dirty="0"/>
              <a:t> of </a:t>
            </a:r>
            <a:r>
              <a:rPr lang="ca-ES" dirty="0" err="1"/>
              <a:t>allocthonous</a:t>
            </a:r>
            <a:r>
              <a:rPr lang="ca-ES" dirty="0"/>
              <a:t> units to </a:t>
            </a:r>
            <a:r>
              <a:rPr lang="ca-ES" dirty="0" err="1"/>
              <a:t>their</a:t>
            </a:r>
            <a:r>
              <a:rPr lang="ca-ES" dirty="0"/>
              <a:t> original </a:t>
            </a:r>
            <a:r>
              <a:rPr lang="ca-ES" dirty="0" err="1"/>
              <a:t>location</a:t>
            </a:r>
            <a:r>
              <a:rPr lang="ca-ES" dirty="0"/>
              <a:t> is </a:t>
            </a:r>
            <a:r>
              <a:rPr lang="ca-ES" dirty="0" err="1"/>
              <a:t>required</a:t>
            </a:r>
            <a:endParaRPr lang="ca-ES" dirty="0"/>
          </a:p>
        </p:txBody>
      </p:sp>
      <p:sp>
        <p:nvSpPr>
          <p:cNvPr id="7" name="Globus: rectangular amb cantonades arrodonides 6">
            <a:extLst>
              <a:ext uri="{FF2B5EF4-FFF2-40B4-BE49-F238E27FC236}">
                <a16:creationId xmlns:a16="http://schemas.microsoft.com/office/drawing/2014/main" id="{4C673BFD-CC11-4545-9955-D9B7C11402D3}"/>
              </a:ext>
            </a:extLst>
          </p:cNvPr>
          <p:cNvSpPr/>
          <p:nvPr/>
        </p:nvSpPr>
        <p:spPr>
          <a:xfrm>
            <a:off x="7223718" y="1039781"/>
            <a:ext cx="4867908" cy="1549747"/>
          </a:xfrm>
          <a:prstGeom prst="wedgeRoundRectCallout">
            <a:avLst>
              <a:gd name="adj1" fmla="val -22126"/>
              <a:gd name="adj2" fmla="val 80605"/>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a-ES" dirty="0"/>
              <a:t>2. </a:t>
            </a:r>
            <a:r>
              <a:rPr lang="ca-ES" dirty="0" err="1"/>
              <a:t>Paleogeographic</a:t>
            </a:r>
            <a:r>
              <a:rPr lang="ca-ES" dirty="0"/>
              <a:t> </a:t>
            </a:r>
            <a:r>
              <a:rPr lang="ca-ES" dirty="0" err="1"/>
              <a:t>maps</a:t>
            </a:r>
            <a:r>
              <a:rPr lang="ca-ES" dirty="0"/>
              <a:t> </a:t>
            </a:r>
            <a:r>
              <a:rPr lang="ca-ES" dirty="0" err="1"/>
              <a:t>shown</a:t>
            </a:r>
            <a:r>
              <a:rPr lang="ca-ES" dirty="0"/>
              <a:t> in NEXT SLIDES </a:t>
            </a:r>
            <a:r>
              <a:rPr lang="ca-ES" dirty="0" err="1"/>
              <a:t>are</a:t>
            </a:r>
            <a:r>
              <a:rPr lang="ca-ES" dirty="0"/>
              <a:t> </a:t>
            </a:r>
            <a:r>
              <a:rPr lang="ca-ES" dirty="0" err="1"/>
              <a:t>made</a:t>
            </a:r>
            <a:r>
              <a:rPr lang="ca-ES" dirty="0"/>
              <a:t> </a:t>
            </a:r>
            <a:r>
              <a:rPr lang="ca-ES" dirty="0" err="1"/>
              <a:t>by</a:t>
            </a:r>
            <a:r>
              <a:rPr lang="ca-ES" dirty="0"/>
              <a:t> </a:t>
            </a:r>
            <a:r>
              <a:rPr lang="ca-ES" dirty="0" err="1"/>
              <a:t>restoring</a:t>
            </a:r>
            <a:r>
              <a:rPr lang="ca-ES" dirty="0"/>
              <a:t> </a:t>
            </a:r>
            <a:r>
              <a:rPr lang="ca-ES" dirty="0" err="1"/>
              <a:t>the</a:t>
            </a:r>
            <a:r>
              <a:rPr lang="ca-ES" dirty="0"/>
              <a:t>  </a:t>
            </a:r>
            <a:r>
              <a:rPr lang="ca-ES" dirty="0" err="1"/>
              <a:t>south-pyrenean</a:t>
            </a:r>
            <a:r>
              <a:rPr lang="ca-ES" dirty="0"/>
              <a:t> </a:t>
            </a:r>
            <a:r>
              <a:rPr lang="ca-ES" dirty="0" err="1"/>
              <a:t>thrust-sheets</a:t>
            </a:r>
            <a:r>
              <a:rPr lang="ca-ES" dirty="0"/>
              <a:t> </a:t>
            </a:r>
            <a:r>
              <a:rPr lang="ca-ES" dirty="0" err="1"/>
              <a:t>relative</a:t>
            </a:r>
            <a:r>
              <a:rPr lang="ca-ES" dirty="0"/>
              <a:t> to a </a:t>
            </a:r>
            <a:r>
              <a:rPr lang="ca-ES" dirty="0" err="1"/>
              <a:t>fixed</a:t>
            </a:r>
            <a:r>
              <a:rPr lang="ca-ES" dirty="0"/>
              <a:t> </a:t>
            </a:r>
            <a:r>
              <a:rPr lang="ca-ES" dirty="0" err="1"/>
              <a:t>Iberian</a:t>
            </a:r>
            <a:r>
              <a:rPr lang="ca-ES" dirty="0"/>
              <a:t> </a:t>
            </a:r>
            <a:r>
              <a:rPr lang="ca-ES" dirty="0" err="1"/>
              <a:t>plate</a:t>
            </a:r>
            <a:r>
              <a:rPr lang="ca-ES" dirty="0"/>
              <a:t>. Data </a:t>
            </a:r>
            <a:r>
              <a:rPr lang="ca-ES" dirty="0" err="1"/>
              <a:t>was</a:t>
            </a:r>
            <a:r>
              <a:rPr lang="ca-ES" dirty="0"/>
              <a:t> </a:t>
            </a:r>
            <a:r>
              <a:rPr lang="ca-ES" dirty="0" err="1"/>
              <a:t>compiled</a:t>
            </a:r>
            <a:r>
              <a:rPr lang="ca-ES" dirty="0"/>
              <a:t> </a:t>
            </a:r>
            <a:r>
              <a:rPr lang="ca-ES" dirty="0" err="1"/>
              <a:t>from</a:t>
            </a:r>
            <a:r>
              <a:rPr lang="ca-ES" dirty="0"/>
              <a:t> all </a:t>
            </a:r>
            <a:r>
              <a:rPr lang="ca-ES" dirty="0" err="1"/>
              <a:t>balanced</a:t>
            </a:r>
            <a:r>
              <a:rPr lang="ca-ES" dirty="0"/>
              <a:t> </a:t>
            </a:r>
            <a:r>
              <a:rPr lang="ca-ES" dirty="0" err="1"/>
              <a:t>cross-sections</a:t>
            </a:r>
            <a:r>
              <a:rPr lang="ca-ES" dirty="0"/>
              <a:t> </a:t>
            </a:r>
            <a:r>
              <a:rPr lang="ca-ES" dirty="0" err="1"/>
              <a:t>available</a:t>
            </a:r>
            <a:r>
              <a:rPr lang="ca-ES" dirty="0"/>
              <a:t> (</a:t>
            </a:r>
            <a:r>
              <a:rPr lang="ca-ES" dirty="0" err="1"/>
              <a:t>see</a:t>
            </a:r>
            <a:r>
              <a:rPr lang="ca-ES" dirty="0"/>
              <a:t> </a:t>
            </a:r>
            <a:r>
              <a:rPr lang="ca-ES" dirty="0" err="1"/>
              <a:t>refs</a:t>
            </a:r>
            <a:r>
              <a:rPr lang="ca-ES" dirty="0"/>
              <a:t> LAST SLIDE).</a:t>
            </a:r>
          </a:p>
        </p:txBody>
      </p:sp>
      <p:sp>
        <p:nvSpPr>
          <p:cNvPr id="8" name="Globus: rectangular amb cantonades arrodonides 7">
            <a:extLst>
              <a:ext uri="{FF2B5EF4-FFF2-40B4-BE49-F238E27FC236}">
                <a16:creationId xmlns:a16="http://schemas.microsoft.com/office/drawing/2014/main" id="{60574D7C-304E-4BCC-81DE-CC96B2112449}"/>
              </a:ext>
            </a:extLst>
          </p:cNvPr>
          <p:cNvSpPr/>
          <p:nvPr/>
        </p:nvSpPr>
        <p:spPr>
          <a:xfrm>
            <a:off x="7135293" y="5786891"/>
            <a:ext cx="4867908" cy="1022919"/>
          </a:xfrm>
          <a:prstGeom prst="wedgeRoundRectCallout">
            <a:avLst>
              <a:gd name="adj1" fmla="val -17720"/>
              <a:gd name="adj2" fmla="val -78266"/>
              <a:gd name="adj3" fmla="val 16667"/>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a-ES" dirty="0"/>
              <a:t>3. </a:t>
            </a:r>
            <a:r>
              <a:rPr lang="ca-ES" dirty="0" err="1"/>
              <a:t>The</a:t>
            </a:r>
            <a:r>
              <a:rPr lang="ca-ES" dirty="0"/>
              <a:t> Serres Marginals </a:t>
            </a:r>
            <a:r>
              <a:rPr lang="ca-ES" dirty="0" err="1"/>
              <a:t>thrust-sheet</a:t>
            </a:r>
            <a:r>
              <a:rPr lang="ca-ES" dirty="0"/>
              <a:t> has </a:t>
            </a:r>
            <a:r>
              <a:rPr lang="ca-ES" dirty="0" err="1"/>
              <a:t>since</a:t>
            </a:r>
            <a:r>
              <a:rPr lang="ca-ES" dirty="0"/>
              <a:t> </a:t>
            </a:r>
            <a:r>
              <a:rPr lang="ca-ES" dirty="0" err="1"/>
              <a:t>the</a:t>
            </a:r>
            <a:r>
              <a:rPr lang="ca-ES" dirty="0"/>
              <a:t> </a:t>
            </a:r>
            <a:r>
              <a:rPr lang="ca-ES" dirty="0" err="1"/>
              <a:t>Lutetian</a:t>
            </a:r>
            <a:r>
              <a:rPr lang="ca-ES" dirty="0"/>
              <a:t> </a:t>
            </a:r>
            <a:r>
              <a:rPr lang="ca-ES"/>
              <a:t>accumulated</a:t>
            </a:r>
            <a:r>
              <a:rPr lang="ca-ES" dirty="0"/>
              <a:t> a </a:t>
            </a:r>
            <a:r>
              <a:rPr lang="ca-ES" dirty="0" err="1"/>
              <a:t>displacement</a:t>
            </a:r>
            <a:r>
              <a:rPr lang="ca-ES" dirty="0"/>
              <a:t>  </a:t>
            </a:r>
            <a:r>
              <a:rPr lang="ca-ES" dirty="0" err="1"/>
              <a:t>relative</a:t>
            </a:r>
            <a:r>
              <a:rPr lang="ca-ES" dirty="0"/>
              <a:t> to </a:t>
            </a:r>
            <a:r>
              <a:rPr lang="ca-ES" dirty="0" err="1"/>
              <a:t>the</a:t>
            </a:r>
            <a:r>
              <a:rPr lang="ca-ES" dirty="0"/>
              <a:t> </a:t>
            </a:r>
            <a:r>
              <a:rPr lang="ca-ES" dirty="0" err="1"/>
              <a:t>iberian</a:t>
            </a:r>
            <a:r>
              <a:rPr lang="ca-ES" dirty="0"/>
              <a:t> </a:t>
            </a:r>
            <a:r>
              <a:rPr lang="ca-ES" dirty="0" err="1"/>
              <a:t>plate</a:t>
            </a:r>
            <a:r>
              <a:rPr lang="ca-ES" dirty="0"/>
              <a:t> of 80 km.</a:t>
            </a:r>
          </a:p>
        </p:txBody>
      </p:sp>
    </p:spTree>
    <p:extLst>
      <p:ext uri="{BB962C8B-B14F-4D97-AF65-F5344CB8AC3E}">
        <p14:creationId xmlns:p14="http://schemas.microsoft.com/office/powerpoint/2010/main" val="74418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theme/theme1.xml><?xml version="1.0" encoding="utf-8"?>
<a:theme xmlns:a="http://schemas.openxmlformats.org/drawingml/2006/main" name="Office Theme">
  <a:themeElements>
    <a:clrScheme name="Tema de l'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l'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l'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954F99FD8CD0F9498F945E315CCAE7D1" ma:contentTypeVersion="13" ma:contentTypeDescription="Crear nuevo documento." ma:contentTypeScope="" ma:versionID="46e75141107923133ddec46bb02ba59f">
  <xsd:schema xmlns:xsd="http://www.w3.org/2001/XMLSchema" xmlns:xs="http://www.w3.org/2001/XMLSchema" xmlns:p="http://schemas.microsoft.com/office/2006/metadata/properties" xmlns:ns3="2c066835-c7ba-4e3d-ac3f-8fbed91ab74c" xmlns:ns4="2cfbef3c-0b66-43d7-968e-592f7f089ae9" targetNamespace="http://schemas.microsoft.com/office/2006/metadata/properties" ma:root="true" ma:fieldsID="b9ce90e6ee6644bda4d56009d5f52c7c" ns3:_="" ns4:_="">
    <xsd:import namespace="2c066835-c7ba-4e3d-ac3f-8fbed91ab74c"/>
    <xsd:import namespace="2cfbef3c-0b66-43d7-968e-592f7f089ae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066835-c7ba-4e3d-ac3f-8fbed91ab7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fbef3c-0b66-43d7-968e-592f7f089ae9"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element name="SharingHintHash" ma:index="16"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68AE50-F40C-41C6-B2FB-9E31302AD225}">
  <ds:schemaRefs>
    <ds:schemaRef ds:uri="http://schemas.microsoft.com/sharepoint/v3/contenttype/forms"/>
  </ds:schemaRefs>
</ds:datastoreItem>
</file>

<file path=customXml/itemProps2.xml><?xml version="1.0" encoding="utf-8"?>
<ds:datastoreItem xmlns:ds="http://schemas.openxmlformats.org/officeDocument/2006/customXml" ds:itemID="{CF465A2B-9BC1-4C96-B81F-459669DDFB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066835-c7ba-4e3d-ac3f-8fbed91ab74c"/>
    <ds:schemaRef ds:uri="2cfbef3c-0b66-43d7-968e-592f7f089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E6F515-E935-4399-B4FF-8AE535FC3254}">
  <ds:schemaRefs>
    <ds:schemaRef ds:uri="http://schemas.microsoft.com/office/2006/metadata/properties"/>
    <ds:schemaRef ds:uri="http://purl.org/dc/dcmitype/"/>
    <ds:schemaRef ds:uri="http://schemas.microsoft.com/office/2006/documentManagement/types"/>
    <ds:schemaRef ds:uri="2c066835-c7ba-4e3d-ac3f-8fbed91ab74c"/>
    <ds:schemaRef ds:uri="http://purl.org/dc/terms/"/>
    <ds:schemaRef ds:uri="http://schemas.microsoft.com/office/infopath/2007/PartnerControls"/>
    <ds:schemaRef ds:uri="http://www.w3.org/XML/1998/namespace"/>
    <ds:schemaRef ds:uri="http://schemas.openxmlformats.org/package/2006/metadata/core-properties"/>
    <ds:schemaRef ds:uri="2cfbef3c-0b66-43d7-968e-592f7f089ae9"/>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1732</TotalTime>
  <Words>2390</Words>
  <Application>Microsoft Office PowerPoint</Application>
  <PresentationFormat>Widescreen</PresentationFormat>
  <Paragraphs>113</Paragraphs>
  <Slides>15</Slides>
  <Notes>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1" baseType="lpstr">
      <vt:lpstr>Arial</vt:lpstr>
      <vt:lpstr>Calibri</vt:lpstr>
      <vt:lpstr>Calibri Light</vt:lpstr>
      <vt:lpstr>Wingdings</vt:lpstr>
      <vt:lpstr>Office Theme</vt:lpstr>
      <vt:lpstr>CorelDRAW</vt:lpstr>
      <vt:lpstr>Reconstructing the Early Eocene Sediment Routing System of the south-eastern Pyrenees</vt:lpstr>
      <vt:lpstr>The setting</vt:lpstr>
      <vt:lpstr>Chronostratigraphy of the Ripoll and the Eastern Ebro basins</vt:lpstr>
      <vt:lpstr>Revised chronostratigraphy of the Ripoll sequence</vt:lpstr>
      <vt:lpstr>The rapid filling of the Ripoll basin</vt:lpstr>
      <vt:lpstr>PowerPoint Presentation</vt:lpstr>
      <vt:lpstr>Chronostratigraphy of the Tremp-Jaca-Pamplona basin</vt:lpstr>
      <vt:lpstr>Jaca Basin</vt:lpstr>
      <vt:lpstr>Restoring the Paleogeography of the south Pyrenean foreland</vt:lpstr>
      <vt:lpstr>Early Eocene (Cuisian) paleogeography</vt:lpstr>
      <vt:lpstr>PowerPoint Presentation</vt:lpstr>
      <vt:lpstr>Conclusions [1/3]</vt:lpstr>
      <vt:lpstr>Conclusions [2/3]</vt:lpstr>
      <vt:lpstr>Conclusions [3/3]</vt:lpstr>
      <vt:lpstr>Selected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Reconstructing the Early Eocene Sediment Routing System of the south-eastern Pyrenees</dc:title>
  <dc:creator>miguel garces</dc:creator>
  <cp:lastModifiedBy>miguel garces</cp:lastModifiedBy>
  <cp:revision>54</cp:revision>
  <dcterms:created xsi:type="dcterms:W3CDTF">2020-05-01T18:52:00Z</dcterms:created>
  <dcterms:modified xsi:type="dcterms:W3CDTF">2020-05-05T05:40:09Z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0x010100954F99FD8CD0F9498F945E315CCAE7D1</vt:lpwstr>
  </property>
</Properties>
</file>