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33" r:id="rId2"/>
    <p:sldId id="405" r:id="rId3"/>
    <p:sldId id="456" r:id="rId4"/>
    <p:sldId id="435" r:id="rId5"/>
    <p:sldId id="430" r:id="rId6"/>
    <p:sldId id="439" r:id="rId7"/>
    <p:sldId id="440" r:id="rId8"/>
    <p:sldId id="42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404040"/>
    <a:srgbClr val="FF6B5E"/>
    <a:srgbClr val="C02B17"/>
    <a:srgbClr val="000061"/>
    <a:srgbClr val="B9A92A"/>
    <a:srgbClr val="E0CD34"/>
    <a:srgbClr val="FF9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07" autoAdjust="0"/>
    <p:restoredTop sz="63872" autoAdjust="0"/>
  </p:normalViewPr>
  <p:slideViewPr>
    <p:cSldViewPr snapToGrid="0" snapToObjects="1">
      <p:cViewPr varScale="1">
        <p:scale>
          <a:sx n="72" d="100"/>
          <a:sy n="72" d="100"/>
        </p:scale>
        <p:origin x="21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 snapToObjects="1">
      <p:cViewPr varScale="1">
        <p:scale>
          <a:sx n="135" d="100"/>
          <a:sy n="135" d="100"/>
        </p:scale>
        <p:origin x="-38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5738B-4B28-454C-AA6E-0AAB65C9BF93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BF2C-A4CA-DB4D-89DD-EE5A9C387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4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F4F87-0227-F54B-8C16-44C4D899CE26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DF776-EF9E-9E4F-82C3-07AE2F402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9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8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11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8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6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DF776-EF9E-9E4F-82C3-07AE2F4026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2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5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7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6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8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2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0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8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85C0D-6E30-664A-8A7A-5419B2FABCA7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20FE0-8693-3D4C-AE15-79D91E9D4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emf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_villum_fonde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897" y="5004957"/>
            <a:ext cx="4861532" cy="3435406"/>
          </a:xfrm>
          <a:prstGeom prst="rect">
            <a:avLst/>
          </a:prstGeom>
        </p:spPr>
      </p:pic>
      <p:pic>
        <p:nvPicPr>
          <p:cNvPr id="9" name="Picture 8" descr="Screenshot 2019-02-17 07.55.23.png"/>
          <p:cNvPicPr>
            <a:picLocks noChangeAspect="1"/>
          </p:cNvPicPr>
          <p:nvPr/>
        </p:nvPicPr>
        <p:blipFill>
          <a:blip r:embed="rId6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910" y="-137387"/>
            <a:ext cx="10312243" cy="61153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D358637-3366-844E-92E9-8DBC33FE4CA1}"/>
              </a:ext>
            </a:extLst>
          </p:cNvPr>
          <p:cNvSpPr txBox="1">
            <a:spLocks/>
          </p:cNvSpPr>
          <p:nvPr/>
        </p:nvSpPr>
        <p:spPr>
          <a:xfrm>
            <a:off x="187527" y="326308"/>
            <a:ext cx="8725564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04A21D-0155-4349-84FC-680FF88F8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2130428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da-DK" sz="3600" b="1" dirty="0">
                <a:solidFill>
                  <a:srgbClr val="40404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THE TIMING OF EARLY GLACIATIONS AND FJORD FORMATION IN </a:t>
            </a:r>
            <a:br>
              <a:rPr lang="da-DK" sz="3600" b="1" dirty="0">
                <a:solidFill>
                  <a:srgbClr val="40404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</a:br>
            <a:r>
              <a:rPr lang="da-DK" sz="3600" b="1" dirty="0">
                <a:solidFill>
                  <a:srgbClr val="40404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NORTH AND NORTHEAST GREENLAND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39451F8-9734-924B-9F4A-E627D58AC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VIVI KATHRINE PEDERSEN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NICOLAJ KROG LARSEN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DAVID LUNDBEK EGHOLM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rPr>
              <a:t>FEBRUARY 28 , 2019</a:t>
            </a:r>
            <a:endParaRPr lang="en-US" sz="2400" dirty="0">
              <a:latin typeface="Gill Sans Light"/>
              <a:cs typeface="Gill Sans Light"/>
            </a:endParaRPr>
          </a:p>
          <a:p>
            <a:endParaRPr lang="en-GB" sz="2400" dirty="0"/>
          </a:p>
        </p:txBody>
      </p:sp>
      <p:pic>
        <p:nvPicPr>
          <p:cNvPr id="2" name="Picture 1" descr="alt-logo-t-000000-e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6011867"/>
            <a:ext cx="5598314" cy="846133"/>
          </a:xfrm>
          <a:prstGeom prst="rect">
            <a:avLst/>
          </a:prstGeom>
        </p:spPr>
      </p:pic>
      <p:pic>
        <p:nvPicPr>
          <p:cNvPr id="7" name="Picture 6" descr="marie_curie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58" y="5890099"/>
            <a:ext cx="1371600" cy="832561"/>
          </a:xfrm>
          <a:prstGeom prst="rect">
            <a:avLst/>
          </a:prstGeom>
        </p:spPr>
      </p:pic>
      <p:pic>
        <p:nvPicPr>
          <p:cNvPr id="8" name="slide 1" descr="slide 1">
            <a:hlinkClick r:id="" action="ppaction://media"/>
            <a:extLst>
              <a:ext uri="{FF2B5EF4-FFF2-40B4-BE49-F238E27FC236}">
                <a16:creationId xmlns:a16="http://schemas.microsoft.com/office/drawing/2014/main" id="{3F15B66E-F645-264E-9C55-44E9A0E46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32030" y="118886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C0D7D-A47F-6341-BE0F-EACDAFD3B432}"/>
              </a:ext>
            </a:extLst>
          </p:cNvPr>
          <p:cNvSpPr txBox="1"/>
          <p:nvPr/>
        </p:nvSpPr>
        <p:spPr>
          <a:xfrm>
            <a:off x="1839963" y="524655"/>
            <a:ext cx="460769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DK" dirty="0">
                <a:solidFill>
                  <a:srgbClr val="FF0000"/>
                </a:solidFill>
              </a:rPr>
              <a:t>NB: These are talking slides. Play the slide show and remember to turn up the volume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BBB97-4980-CA40-9552-14B94E38A6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2400" y="16651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0545">
            <a:off x="4286032" y="1367662"/>
            <a:ext cx="5337967" cy="4003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73950" y="114637"/>
            <a:ext cx="8534400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404040"/>
                </a:solidFill>
                <a:latin typeface="Gill Sans SemiBold"/>
                <a:cs typeface="Gill Sans SemiBold"/>
              </a:rPr>
              <a:t>KAP KØBENHAVN FORMATION</a:t>
            </a:r>
          </a:p>
          <a:p>
            <a:pPr algn="l"/>
            <a:r>
              <a:rPr lang="en-US" sz="2400" dirty="0">
                <a:solidFill>
                  <a:srgbClr val="404040"/>
                </a:solidFill>
                <a:latin typeface="Gill Sans Light"/>
                <a:cs typeface="Gill Sans Light"/>
              </a:rPr>
              <a:t>NORTH GREENLAND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222" y="2734719"/>
            <a:ext cx="3237078" cy="206210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ill Sans Light"/>
                <a:cs typeface="Gill Sans Light"/>
              </a:rPr>
              <a:t>KAP KØBENHAVN FORMATION</a:t>
            </a:r>
          </a:p>
          <a:p>
            <a:endParaRPr lang="en-US" sz="1600" dirty="0">
              <a:latin typeface="Gill Sans Light"/>
              <a:cs typeface="Gill Sans Light"/>
            </a:endParaRPr>
          </a:p>
          <a:p>
            <a:r>
              <a:rPr lang="en-US" sz="1600" dirty="0">
                <a:latin typeface="Gill Sans Light"/>
                <a:cs typeface="Gill Sans Light"/>
              </a:rPr>
              <a:t>SHALLOW MARINE, ~2.5 MA </a:t>
            </a:r>
          </a:p>
          <a:p>
            <a:endParaRPr lang="en-US" sz="1600" dirty="0">
              <a:latin typeface="Gill Sans Light"/>
              <a:cs typeface="Gill Sans Light"/>
            </a:endParaRPr>
          </a:p>
          <a:p>
            <a:r>
              <a:rPr lang="en-US" sz="1600" dirty="0">
                <a:latin typeface="Gill Sans Light"/>
                <a:cs typeface="Gill Sans Light"/>
              </a:rPr>
              <a:t>MINIMUM ~130-250 M OF UPLIFT FROM SEA LEVEL SINCE 2.5-2.0 MA</a:t>
            </a:r>
          </a:p>
          <a:p>
            <a:endParaRPr lang="en-US" sz="1600" dirty="0">
              <a:latin typeface="Gill Sans Light"/>
              <a:cs typeface="Gill Sans Light"/>
            </a:endParaRPr>
          </a:p>
          <a:p>
            <a:r>
              <a:rPr lang="en-US" sz="1600" dirty="0">
                <a:latin typeface="Gill Sans Light"/>
                <a:cs typeface="Gill Sans Light"/>
              </a:rPr>
              <a:t>NO ICE (+~6 DEGREES)</a:t>
            </a:r>
          </a:p>
        </p:txBody>
      </p:sp>
      <p:pic>
        <p:nvPicPr>
          <p:cNvPr id="5" name="Picture 4" descr="Screenshot 2018-09-25 09.48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0461"/>
            <a:ext cx="6832600" cy="740662"/>
          </a:xfrm>
          <a:prstGeom prst="rect">
            <a:avLst/>
          </a:prstGeom>
        </p:spPr>
      </p:pic>
      <p:pic>
        <p:nvPicPr>
          <p:cNvPr id="7" name="Picture 6" descr="Screenshot 2018-09-25 09.47.3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2" y="1280841"/>
            <a:ext cx="4905599" cy="1108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de 2" descr="slide 2">
            <a:hlinkClick r:id="" action="ppaction://media"/>
            <a:extLst>
              <a:ext uri="{FF2B5EF4-FFF2-40B4-BE49-F238E27FC236}">
                <a16:creationId xmlns:a16="http://schemas.microsoft.com/office/drawing/2014/main" id="{F1A9FFC0-F391-E542-BBEE-F8C276E4E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254" y="6070461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ACFA59-FBBB-AA40-8611-3F58F13C93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0850" y="114637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_TOPO_ELEVATI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1" t="26067" r="19289" b="30427"/>
          <a:stretch/>
        </p:blipFill>
        <p:spPr>
          <a:xfrm>
            <a:off x="5412730" y="181137"/>
            <a:ext cx="3957828" cy="6890223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73950" y="114637"/>
            <a:ext cx="8534400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404040"/>
                </a:solidFill>
                <a:latin typeface="Gill Sans SemiBold"/>
                <a:cs typeface="Gill Sans SemiBold"/>
              </a:rPr>
              <a:t>KAP KØBENHAVN FORMATION AND SIMILAR SUCCESSIONS</a:t>
            </a:r>
          </a:p>
          <a:p>
            <a:pPr algn="l"/>
            <a:r>
              <a:rPr lang="en-US" sz="2400" dirty="0">
                <a:solidFill>
                  <a:srgbClr val="404040"/>
                </a:solidFill>
                <a:latin typeface="Gill Sans Light"/>
                <a:cs typeface="Gill Sans Light"/>
              </a:rPr>
              <a:t>NORTH AND NORTHEAST </a:t>
            </a:r>
          </a:p>
          <a:p>
            <a:pPr algn="l"/>
            <a:r>
              <a:rPr lang="en-US" sz="2400" dirty="0">
                <a:solidFill>
                  <a:srgbClr val="404040"/>
                </a:solidFill>
                <a:latin typeface="Gill Sans Light"/>
                <a:cs typeface="Gill Sans Light"/>
              </a:rPr>
              <a:t>GREENLAND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179" y="2154529"/>
            <a:ext cx="4868551" cy="14773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Light"/>
                <a:cs typeface="Gill Sans Light"/>
              </a:rPr>
              <a:t>UPLIFT CONSTRAINED BY SEDIMENTS DECREASE NORTH TO  SOUTH</a:t>
            </a:r>
          </a:p>
          <a:p>
            <a:endParaRPr lang="en-US" dirty="0">
              <a:latin typeface="Gill Sans Light"/>
              <a:cs typeface="Gill Sans Light"/>
            </a:endParaRPr>
          </a:p>
          <a:p>
            <a:r>
              <a:rPr lang="en-US" dirty="0">
                <a:latin typeface="Gill Sans Light"/>
                <a:cs typeface="Gill Sans Light"/>
              </a:rPr>
              <a:t>OPPOSITE TOPOGRAPHIC TREND AND PREDICTIONS OF DYNAMIC TOPOGRAPHY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17CF9-048B-4E4E-A87E-CC6F409667FE}"/>
              </a:ext>
            </a:extLst>
          </p:cNvPr>
          <p:cNvSpPr txBox="1"/>
          <p:nvPr/>
        </p:nvSpPr>
        <p:spPr>
          <a:xfrm>
            <a:off x="544179" y="3642617"/>
            <a:ext cx="1891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Steinberger et al. (2015)</a:t>
            </a:r>
          </a:p>
        </p:txBody>
      </p:sp>
      <p:pic>
        <p:nvPicPr>
          <p:cNvPr id="2" name="slide 3" descr="slide 3">
            <a:hlinkClick r:id="" action="ppaction://media"/>
            <a:extLst>
              <a:ext uri="{FF2B5EF4-FFF2-40B4-BE49-F238E27FC236}">
                <a16:creationId xmlns:a16="http://schemas.microsoft.com/office/drawing/2014/main" id="{120637E6-5592-3F43-B4CE-FC899C65F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179" y="5805663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A3431-9069-2945-91B1-ACE65E007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850" y="114637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52797" y="326308"/>
            <a:ext cx="7141697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404040"/>
                </a:solidFill>
                <a:latin typeface="Gill Sans SemiBold"/>
                <a:cs typeface="Gill Sans SemiBold"/>
              </a:rPr>
              <a:t>EROSION-DRIVEN FLEXURAL ISOSTATIC UPLIFT  </a:t>
            </a:r>
          </a:p>
          <a:p>
            <a:pPr algn="l"/>
            <a:r>
              <a:rPr lang="en-US" sz="2800" dirty="0">
                <a:solidFill>
                  <a:srgbClr val="404040"/>
                </a:solidFill>
                <a:latin typeface="Gill Sans Light"/>
                <a:cs typeface="Gill Sans Light"/>
              </a:rPr>
              <a:t>NORTH/NORTHEAST</a:t>
            </a:r>
          </a:p>
          <a:p>
            <a:pPr algn="l"/>
            <a:r>
              <a:rPr lang="en-US" sz="2800" dirty="0">
                <a:solidFill>
                  <a:srgbClr val="404040"/>
                </a:solidFill>
                <a:latin typeface="Gill Sans Light"/>
                <a:cs typeface="Gill Sans Light"/>
              </a:rPr>
              <a:t>GREENLAND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CF76C-2951-6B49-9ABD-785C192E9940}"/>
              </a:ext>
            </a:extLst>
          </p:cNvPr>
          <p:cNvSpPr txBox="1"/>
          <p:nvPr/>
        </p:nvSpPr>
        <p:spPr>
          <a:xfrm>
            <a:off x="480769" y="2660578"/>
            <a:ext cx="3211453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1. REMOVE PRESENT DAY ICE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2. REBOUND TOPOGRAPHY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3. DEFINE EROSION: </a:t>
            </a: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“FILL FJORDS ALGORITHM”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 LOAD TOPOGRAPHY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94D93-CAB1-814C-B189-82EC3114AD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t="17519" b="26662"/>
          <a:stretch/>
        </p:blipFill>
        <p:spPr>
          <a:xfrm>
            <a:off x="4109987" y="771479"/>
            <a:ext cx="6321338" cy="6086522"/>
          </a:xfrm>
          <a:prstGeom prst="rect">
            <a:avLst/>
          </a:prstGeom>
        </p:spPr>
      </p:pic>
      <p:pic>
        <p:nvPicPr>
          <p:cNvPr id="3" name="slide 4" descr="slide 4">
            <a:hlinkClick r:id="" action="ppaction://media"/>
            <a:extLst>
              <a:ext uri="{FF2B5EF4-FFF2-40B4-BE49-F238E27FC236}">
                <a16:creationId xmlns:a16="http://schemas.microsoft.com/office/drawing/2014/main" id="{D405C10A-7EA9-8E4C-97F2-476BABEDD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797" y="546785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AD0C1-FC00-6442-8C0A-2F8C93E2B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850" y="114637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3DEC57-D940-9840-8C31-A838E5188CAA}"/>
              </a:ext>
            </a:extLst>
          </p:cNvPr>
          <p:cNvSpPr txBox="1"/>
          <p:nvPr/>
        </p:nvSpPr>
        <p:spPr>
          <a:xfrm>
            <a:off x="435231" y="2545846"/>
            <a:ext cx="3211453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1. REMOVE PRESENT DAY ICE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2. REBOUND TOPOGRAPHY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3. DEFINE EROSION: </a:t>
            </a: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“FILL FJORDS ALGORITHM”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 LOAD TOPOGRAPHY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5. COMPARE WITH ELEVATED</a:t>
            </a: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MARINE SEDIMENTS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CCF7FC9-C3DD-8E48-A72F-43954ACBAA5D}"/>
              </a:ext>
            </a:extLst>
          </p:cNvPr>
          <p:cNvSpPr txBox="1">
            <a:spLocks/>
          </p:cNvSpPr>
          <p:nvPr/>
        </p:nvSpPr>
        <p:spPr>
          <a:xfrm>
            <a:off x="352797" y="326308"/>
            <a:ext cx="7231344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404040"/>
                </a:solidFill>
                <a:latin typeface="Gill Sans SemiBold"/>
                <a:cs typeface="Gill Sans SemiBold"/>
              </a:rPr>
              <a:t>EROSION-DRIVEN FLEXURAL ISOSTATIC UPLIFT  </a:t>
            </a:r>
          </a:p>
          <a:p>
            <a:pPr algn="l"/>
            <a:r>
              <a:rPr lang="en-US" sz="2800" dirty="0">
                <a:solidFill>
                  <a:srgbClr val="404040"/>
                </a:solidFill>
                <a:latin typeface="Gill Sans Light"/>
                <a:cs typeface="Gill Sans Light"/>
              </a:rPr>
              <a:t>NORTH/NORTHEAST</a:t>
            </a:r>
          </a:p>
          <a:p>
            <a:pPr algn="l"/>
            <a:r>
              <a:rPr lang="en-US" sz="2800" dirty="0">
                <a:solidFill>
                  <a:srgbClr val="404040"/>
                </a:solidFill>
                <a:latin typeface="Gill Sans Light"/>
                <a:cs typeface="Gill Sans Light"/>
              </a:rPr>
              <a:t>GREENLAND</a:t>
            </a:r>
            <a:endParaRPr lang="en-US" sz="2800" dirty="0">
              <a:latin typeface="Gill Sans Light"/>
              <a:cs typeface="Gill Sans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97E2E-ABBB-3345-82AA-388004E11D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6" t="24982" r="32124" b="33754"/>
          <a:stretch/>
        </p:blipFill>
        <p:spPr>
          <a:xfrm>
            <a:off x="4071486" y="818607"/>
            <a:ext cx="4985887" cy="5958744"/>
          </a:xfrm>
          <a:prstGeom prst="rect">
            <a:avLst/>
          </a:prstGeom>
        </p:spPr>
      </p:pic>
      <p:pic>
        <p:nvPicPr>
          <p:cNvPr id="2" name="slide 5" descr="slide 5">
            <a:hlinkClick r:id="" action="ppaction://media"/>
            <a:extLst>
              <a:ext uri="{FF2B5EF4-FFF2-40B4-BE49-F238E27FC236}">
                <a16:creationId xmlns:a16="http://schemas.microsoft.com/office/drawing/2014/main" id="{648BE0B6-D3B5-1F42-843F-62B19ADD3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153" y="587425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E7978-DD44-5448-AF61-F76E7D0B4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850" y="114637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06A0B0-DE96-EB47-A25C-F83CEC2981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6" t="24982" r="32124" b="33754"/>
          <a:stretch/>
        </p:blipFill>
        <p:spPr>
          <a:xfrm>
            <a:off x="4071486" y="818607"/>
            <a:ext cx="4985887" cy="5958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DEC57-D940-9840-8C31-A838E5188CAA}"/>
              </a:ext>
            </a:extLst>
          </p:cNvPr>
          <p:cNvSpPr txBox="1"/>
          <p:nvPr/>
        </p:nvSpPr>
        <p:spPr>
          <a:xfrm>
            <a:off x="498699" y="2563783"/>
            <a:ext cx="3211453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1. REMOVE PRESENT DAY ICE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2. REBOUND TOPOGRAPHY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3. DEFINE EROSION: </a:t>
            </a: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“FILL FJORDS ALGORITHM”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 LOAD TOPOGRAPHY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5. COMPARE WITH ELEVATED</a:t>
            </a: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MARINE SEDIMENTS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CCF7FC9-C3DD-8E48-A72F-43954ACBAA5D}"/>
              </a:ext>
            </a:extLst>
          </p:cNvPr>
          <p:cNvSpPr txBox="1">
            <a:spLocks/>
          </p:cNvSpPr>
          <p:nvPr/>
        </p:nvSpPr>
        <p:spPr>
          <a:xfrm>
            <a:off x="352797" y="326308"/>
            <a:ext cx="7141697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404040"/>
                </a:solidFill>
                <a:latin typeface="Gill Sans SemiBold"/>
                <a:cs typeface="Gill Sans SemiBold"/>
              </a:rPr>
              <a:t>EROSION-DRIVEN FLEXURAL ISOSTATIC UPLIFT  </a:t>
            </a:r>
          </a:p>
          <a:p>
            <a:pPr algn="l"/>
            <a:r>
              <a:rPr lang="en-US" sz="2800" dirty="0">
                <a:solidFill>
                  <a:srgbClr val="404040"/>
                </a:solidFill>
                <a:latin typeface="Gill Sans Light"/>
                <a:cs typeface="Gill Sans Light"/>
              </a:rPr>
              <a:t>NORTH/NORTHEAST</a:t>
            </a:r>
          </a:p>
          <a:p>
            <a:pPr algn="l"/>
            <a:r>
              <a:rPr lang="en-US" sz="2800" dirty="0">
                <a:solidFill>
                  <a:srgbClr val="404040"/>
                </a:solidFill>
                <a:latin typeface="Gill Sans Light"/>
                <a:cs typeface="Gill Sans Light"/>
              </a:rPr>
              <a:t>GREENLAND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C7CBA-6914-BF4A-B8A5-53197EF0DAF1}"/>
              </a:ext>
            </a:extLst>
          </p:cNvPr>
          <p:cNvSpPr/>
          <p:nvPr/>
        </p:nvSpPr>
        <p:spPr>
          <a:xfrm>
            <a:off x="-20701" y="2206567"/>
            <a:ext cx="9144000" cy="47244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5B883-2FE3-BF41-B159-18CF7284C8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08" t="26527" r="29344" b="47368"/>
          <a:stretch/>
        </p:blipFill>
        <p:spPr>
          <a:xfrm>
            <a:off x="2762452" y="2206567"/>
            <a:ext cx="6294922" cy="4609672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7CA4263-FA90-914B-ACFC-CF64FC9F9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426" y="5718892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59228B-2D2E-2E4A-80D9-B8A032311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0850" y="114637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A8B516-A101-B448-BD16-68DCA2E7A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6" t="24982" r="32124" b="33754"/>
          <a:stretch/>
        </p:blipFill>
        <p:spPr>
          <a:xfrm>
            <a:off x="4071486" y="818607"/>
            <a:ext cx="4985887" cy="5958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DEC57-D940-9840-8C31-A838E5188CAA}"/>
              </a:ext>
            </a:extLst>
          </p:cNvPr>
          <p:cNvSpPr txBox="1"/>
          <p:nvPr/>
        </p:nvSpPr>
        <p:spPr>
          <a:xfrm>
            <a:off x="498699" y="2223116"/>
            <a:ext cx="3211453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1. REMOVE PRESENT DAY ICE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2. REBOUND TOPOGRAPHY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3. DEFINE EROSION: </a:t>
            </a: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“FILL FJORDS ALGORITHM”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4. LOAD TOPOGRAPHY</a:t>
            </a:r>
          </a:p>
          <a:p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5. COMPARE WITH ELEVATED</a:t>
            </a:r>
          </a:p>
          <a:p>
            <a:r>
              <a:rPr lang="en-GB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MARINE SEDIMENTS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49F438-E404-8B41-93B7-6595E6883C7B}"/>
              </a:ext>
            </a:extLst>
          </p:cNvPr>
          <p:cNvSpPr/>
          <p:nvPr/>
        </p:nvSpPr>
        <p:spPr>
          <a:xfrm>
            <a:off x="4124546" y="837650"/>
            <a:ext cx="4908644" cy="373627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F875ED-9B81-9C49-857A-1DC2D5C6C9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34" t="23299" r="44072" b="33027"/>
          <a:stretch/>
        </p:blipFill>
        <p:spPr>
          <a:xfrm>
            <a:off x="303643" y="796285"/>
            <a:ext cx="3866151" cy="60502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023" y="1052742"/>
            <a:ext cx="2792881" cy="279778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de 7" descr="slide 7">
            <a:hlinkClick r:id="" action="ppaction://media"/>
            <a:extLst>
              <a:ext uri="{FF2B5EF4-FFF2-40B4-BE49-F238E27FC236}">
                <a16:creationId xmlns:a16="http://schemas.microsoft.com/office/drawing/2014/main" id="{161E2821-01A8-3D4A-B52B-447D96B53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35" y="5964551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21EC0-0652-B54B-AB59-A29160695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0850" y="114637"/>
            <a:ext cx="1219200" cy="4191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CCF7FC9-C3DD-8E48-A72F-43954ACBAA5D}"/>
              </a:ext>
            </a:extLst>
          </p:cNvPr>
          <p:cNvSpPr txBox="1">
            <a:spLocks/>
          </p:cNvSpPr>
          <p:nvPr/>
        </p:nvSpPr>
        <p:spPr>
          <a:xfrm>
            <a:off x="194126" y="170297"/>
            <a:ext cx="7177556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404040"/>
                </a:solidFill>
                <a:latin typeface="Gill Sans SemiBold"/>
                <a:cs typeface="Gill Sans SemiBold"/>
              </a:rPr>
              <a:t>EROSION-DRIVEN FLEXURAL ISOSTATIC UPLIFT  </a:t>
            </a:r>
          </a:p>
        </p:txBody>
      </p:sp>
    </p:spTree>
    <p:extLst>
      <p:ext uri="{BB962C8B-B14F-4D97-AF65-F5344CB8AC3E}">
        <p14:creationId xmlns:p14="http://schemas.microsoft.com/office/powerpoint/2010/main" val="11627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52797" y="326308"/>
            <a:ext cx="8172870" cy="36511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404040"/>
                </a:solidFill>
                <a:latin typeface="Gill Sans SemiBold"/>
                <a:cs typeface="Gill Sans SemiBold"/>
              </a:rPr>
              <a:t>SUMMARY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636" y="1845787"/>
            <a:ext cx="8318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Light"/>
                <a:cs typeface="Gill Sans Light"/>
              </a:rPr>
              <a:t>EXTENSIVE GLACIATION AND FJORD FORMATION HAS BEEN LIMITED TO THE LAST ~2.5 MA IN NORTH GREENLAND. </a:t>
            </a:r>
          </a:p>
          <a:p>
            <a:endParaRPr lang="en-US" sz="2400" dirty="0">
              <a:latin typeface="Gill Sans Light"/>
              <a:cs typeface="Gill Sans Light"/>
            </a:endParaRPr>
          </a:p>
          <a:p>
            <a:r>
              <a:rPr lang="en-US" sz="2400" dirty="0">
                <a:latin typeface="Gill Sans Light"/>
                <a:cs typeface="Gill Sans Light"/>
              </a:rPr>
              <a:t>EXTENSIVE GLACIATION AND FJORD FORMATION STARTED PRIOR TO ~2.5 MA IN NORTHEAST GREELAND</a:t>
            </a:r>
          </a:p>
          <a:p>
            <a:r>
              <a:rPr lang="en-US" sz="2400" dirty="0">
                <a:latin typeface="Gill Sans Light"/>
                <a:cs typeface="Gill Sans Light"/>
              </a:rPr>
              <a:t>(EOCENE-OLIGOCENE BOUNDARY AND LATE MIOCENE)</a:t>
            </a:r>
          </a:p>
          <a:p>
            <a:endParaRPr lang="en-US" sz="2400" dirty="0">
              <a:latin typeface="Gill Sans Light"/>
              <a:cs typeface="Gill Sans Light"/>
            </a:endParaRPr>
          </a:p>
          <a:p>
            <a:r>
              <a:rPr lang="en-US" sz="2400" dirty="0">
                <a:latin typeface="Gill Sans Light"/>
                <a:cs typeface="Gill Sans Light"/>
              </a:rPr>
              <a:t>EXPLAIN EARLY OFFSHORE IRD RECORDS AND ONSHORE EVIDENCE FOR RECENT ICE FREE CONDITIONS</a:t>
            </a:r>
          </a:p>
          <a:p>
            <a:endParaRPr lang="en-US" sz="2400" dirty="0">
              <a:latin typeface="Gill Sans Light"/>
              <a:cs typeface="Gill Sans Light"/>
            </a:endParaRPr>
          </a:p>
          <a:p>
            <a:endParaRPr lang="en-US" sz="2400" dirty="0">
              <a:latin typeface="Gill Sans Light"/>
              <a:cs typeface="Gill Sans Light"/>
            </a:endParaRPr>
          </a:p>
          <a:p>
            <a:endParaRPr lang="en-US" sz="2400" dirty="0">
              <a:latin typeface="Gill Sans Light"/>
              <a:cs typeface="Gill Sans Light"/>
            </a:endParaRPr>
          </a:p>
        </p:txBody>
      </p:sp>
      <p:pic>
        <p:nvPicPr>
          <p:cNvPr id="3" name="slide 8" descr="slide 8">
            <a:hlinkClick r:id="" action="ppaction://media"/>
            <a:extLst>
              <a:ext uri="{FF2B5EF4-FFF2-40B4-BE49-F238E27FC236}">
                <a16:creationId xmlns:a16="http://schemas.microsoft.com/office/drawing/2014/main" id="{BE8597C6-C784-9B49-BEF4-C2D695D23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636" y="5651657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E37-208E-5E4B-9730-A08ED087B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850" y="114637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34780</TotalTime>
  <Words>323</Words>
  <Application>Microsoft Macintosh PowerPoint</Application>
  <PresentationFormat>On-screen Show (4:3)</PresentationFormat>
  <Paragraphs>89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Light</vt:lpstr>
      <vt:lpstr>Gill Sans SemiBold</vt:lpstr>
      <vt:lpstr>Office Theme</vt:lpstr>
      <vt:lpstr>THE TIMING OF EARLY GLACIATIONS AND FJORD FORMATION IN  NORTH AND NORTHEAST GREENLAND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influence of Earth surface processes on Scandinavian Ice Sheet evolution and collapse  </dc:title>
  <dc:creator>Vivi Pedersen</dc:creator>
  <cp:lastModifiedBy>Vivi Kathrine Pedersen</cp:lastModifiedBy>
  <cp:revision>842</cp:revision>
  <cp:lastPrinted>2017-10-06T13:57:51Z</cp:lastPrinted>
  <dcterms:created xsi:type="dcterms:W3CDTF">2016-11-01T13:57:27Z</dcterms:created>
  <dcterms:modified xsi:type="dcterms:W3CDTF">2020-04-27T07:28:32Z</dcterms:modified>
</cp:coreProperties>
</file>