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9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70" r:id="rId6"/>
    <p:sldId id="271" r:id="rId7"/>
    <p:sldId id="278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292"/>
    <p:restoredTop sz="96424"/>
  </p:normalViewPr>
  <p:slideViewPr>
    <p:cSldViewPr snapToGrid="0" snapToObjects="1" showGuides="1">
      <p:cViewPr varScale="1">
        <p:scale>
          <a:sx n="36" d="100"/>
          <a:sy n="36" d="100"/>
        </p:scale>
        <p:origin x="248" y="2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36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1131C-776F-4E45-9B17-1EDDE211F23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75AD5-5BA3-3D43-9B22-A64CEBD44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9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uke.surl@latmos.ipsl.fr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downloadable PowerPoint presentation, we present satellite measurements and modelling of the halogen chemistry within the plume of Mount Etna’s Christmas 2018 eruption.</a:t>
            </a:r>
            <a:r>
              <a:rPr lang="fr-FR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75AD5-5BA3-3D43-9B22-A64CEBD448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690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investigate what fraction of modelled bromine in the plume (overall) is present as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this is needed to estimate volcanic bromine emissions from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measurements. We find that this value varies over time being mostly controlled by O3 levels, however it seems to settle at around half once the O3 depletion effect has faded. 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75AD5-5BA3-3D43-9B22-A64CEBD4488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66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core remains stable this will impact Br-fractionation.</a:t>
            </a:r>
            <a:r>
              <a:rPr lang="fr-FR" dirty="0">
                <a:effectLst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75AD5-5BA3-3D43-9B22-A64CEBD4488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50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weaker modelled plume has a slower initial redistribution of bromine, but within 10s of minutes reaches a steady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fraction with no coring effect.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75AD5-5BA3-3D43-9B22-A64CEBD448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92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your attention. Please let me know if you have any questions. We hope for WRF-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Volcano to become a community tool, so please let me know if you are interested in its development. I can be reached at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luke.surl@latmos.ipsl.fr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fr-F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75AD5-5BA3-3D43-9B22-A64CEBD4488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11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satellite measurements from TROPOMI show that on Christmas day the SO2 plumes travels south-east from Etna.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also detected within the plume.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75AD5-5BA3-3D43-9B22-A64CEBD448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38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/SO2 column ratios are typical of those measured in volcanic plumes (a few 10^-4); however the high spatial resolution of TROPOMI reveals a cross-plume variation of this ratio – where the ratio within the core of the plume is less than at the edges.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75AD5-5BA3-3D43-9B22-A64CEBD448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28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Modelling is performed using “WRF-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Volcano” (WCV), our development of the 3D atmospheric chemistry and transport model WRF-Chem. This development adds Br, Cl and Hg chemistry to the mechanism, including heterogenous chemistry.  We run this model in nested mode, at 1km x 1km resolution at maximum.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75AD5-5BA3-3D43-9B22-A64CEBD448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4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 species (SO2, H2O,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HBr, Br, OH, Hg) are emitted into the model to simulate the eruption.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75AD5-5BA3-3D43-9B22-A64CEBD448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648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compare with the observations, we compute “model columns” The model shows similar transport to the observations, and the bromine cycle appears to be well-simulated as indicated by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/SO2 ratios also of the order 10^-4. A cross-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plume“coring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effect can be seen in the modelled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/SO2 ratios, albeit narrower than observed.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75AD5-5BA3-3D43-9B22-A64CEBD448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960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Investigating the model further, we find that in the low-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/SO2 plume core, a substantial fraction of the bromine in the plume is present as Br. 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75AD5-5BA3-3D43-9B22-A64CEBD448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320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find that O3 levels are substantially reduced in the core – having been destroyed by bromine chemistry. This explains the coring effect – if O3 is destroyed faster than it can mix in from outside the plume, the Br-cycling is interrupted at the Br + O3 -&gt;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reaction.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75AD5-5BA3-3D43-9B22-A64CEBD448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980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find an interesting result for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turns out to be even more of an edge species than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is because, for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produced, not only does Br cycling need to occur, but also HBr has to be depleted allowing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heterogenous reaction to occur and liberate reactive Cl.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75AD5-5BA3-3D43-9B22-A64CEBD4488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0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5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998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738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729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54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2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4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9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9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61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5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9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5/5/20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000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5/5/20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74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luke.surl@latmos.ipsl.f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5194/acpd-14-5445-2014" TargetMode="External"/><Relationship Id="rId3" Type="http://schemas.openxmlformats.org/officeDocument/2006/relationships/hyperlink" Target="http://dx.doi.org/10.3390/rs12081336" TargetMode="External"/><Relationship Id="rId7" Type="http://schemas.openxmlformats.org/officeDocument/2006/relationships/hyperlink" Target="https://doi.org/10.1144/SP410.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29/2008GL035871" TargetMode="External"/><Relationship Id="rId5" Type="http://schemas.openxmlformats.org/officeDocument/2006/relationships/hyperlink" Target="https://doi.org/10.1016/j.gca.2017.09.040" TargetMode="External"/><Relationship Id="rId4" Type="http://schemas.openxmlformats.org/officeDocument/2006/relationships/hyperlink" Target="https://doi.org/10.1002/2013GC005133" TargetMode="Externa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3390/rs12081336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uke.surl@latmos.ipsl.f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3390/rs1208133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c.noaa.gov/wrf/wrf-che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rams.cptec.inpe.b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FC82-9F0D-D443-8BFE-02CD86AAF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724949"/>
            <a:ext cx="8825658" cy="2677648"/>
          </a:xfrm>
        </p:spPr>
        <p:txBody>
          <a:bodyPr/>
          <a:lstStyle/>
          <a:p>
            <a:r>
              <a:rPr lang="en-US" sz="4000" i="1" dirty="0"/>
              <a:t>Using WRF-</a:t>
            </a:r>
            <a:r>
              <a:rPr lang="en-US" sz="4000" i="1" dirty="0" err="1"/>
              <a:t>Chem</a:t>
            </a:r>
            <a:r>
              <a:rPr lang="en-US" sz="4000" i="1" dirty="0"/>
              <a:t> Volcano to model the in-plume halogen chemistry of Etna’s 2018 eruption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14530-52CD-AE48-8940-2C33B8E41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2213" y="3429000"/>
            <a:ext cx="8825658" cy="861420"/>
          </a:xfrm>
        </p:spPr>
        <p:txBody>
          <a:bodyPr/>
          <a:lstStyle/>
          <a:p>
            <a:r>
              <a:rPr lang="en-GB" b="1" dirty="0"/>
              <a:t>Modelling: </a:t>
            </a:r>
            <a:r>
              <a:rPr lang="en-GB" dirty="0"/>
              <a:t>Luke Surl</a:t>
            </a:r>
            <a:r>
              <a:rPr lang="en-GB" baseline="30000" dirty="0"/>
              <a:t>1,2</a:t>
            </a:r>
            <a:r>
              <a:rPr lang="fr-FR" i="1" dirty="0"/>
              <a:t>, </a:t>
            </a:r>
            <a:r>
              <a:rPr lang="fr-FR" i="1" dirty="0" err="1"/>
              <a:t>Tjarda</a:t>
            </a:r>
            <a:r>
              <a:rPr lang="fr-FR" i="1" dirty="0"/>
              <a:t> Roberts</a:t>
            </a:r>
            <a:r>
              <a:rPr lang="fr-FR" i="1" baseline="30000" dirty="0"/>
              <a:t>1,2</a:t>
            </a:r>
            <a:r>
              <a:rPr lang="fr-FR" i="1" dirty="0"/>
              <a:t>, Slimane Bekki</a:t>
            </a:r>
            <a:r>
              <a:rPr lang="fr-FR" i="1" baseline="30000" dirty="0"/>
              <a:t>2 </a:t>
            </a:r>
          </a:p>
          <a:p>
            <a:r>
              <a:rPr lang="fr-FR" b="1" dirty="0"/>
              <a:t>TROPOMI: </a:t>
            </a:r>
            <a:r>
              <a:rPr lang="fr-FR" i="1" dirty="0"/>
              <a:t>Simon Warnach</a:t>
            </a:r>
            <a:r>
              <a:rPr lang="fr-FR" i="1" baseline="30000" dirty="0"/>
              <a:t>3,4</a:t>
            </a:r>
            <a:r>
              <a:rPr lang="fr-FR" i="1" dirty="0"/>
              <a:t>, Thomas Wagner</a:t>
            </a:r>
            <a:r>
              <a:rPr lang="fr-FR" i="1" baseline="30000" dirty="0"/>
              <a:t>4</a:t>
            </a:r>
            <a:endParaRPr lang="en-GB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34086C-3410-1540-8B18-6877784C32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0557" y="265298"/>
            <a:ext cx="1248997" cy="1248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74E85-B674-1C4A-AB87-AB2A8A808E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7816" y="1551011"/>
            <a:ext cx="1279852" cy="1279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9FC52F-844F-E24B-9972-2B1311EB12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0558" y="2921188"/>
            <a:ext cx="1277110" cy="12771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5DA99C-8803-604A-9EC7-5A7CFAB786A1}"/>
              </a:ext>
            </a:extLst>
          </p:cNvPr>
          <p:cNvSpPr/>
          <p:nvPr/>
        </p:nvSpPr>
        <p:spPr>
          <a:xfrm>
            <a:off x="1474641" y="5710718"/>
            <a:ext cx="9904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This project has received funding from the 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European Union's Horizon 2020 research and innovation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programme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 under grant agreement No </a:t>
            </a:r>
            <a:r>
              <a: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charset="0"/>
                <a:ea typeface="+mn-ea"/>
                <a:cs typeface="+mn-cs"/>
              </a:rPr>
              <a:t>800062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208C67-1731-654F-BAD1-3C502B31330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80" y="5710718"/>
            <a:ext cx="783771" cy="523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EEADC2-6453-D945-8C5A-218934B501DC}"/>
              </a:ext>
            </a:extLst>
          </p:cNvPr>
          <p:cNvSpPr txBox="1"/>
          <p:nvPr/>
        </p:nvSpPr>
        <p:spPr>
          <a:xfrm>
            <a:off x="1152213" y="4198298"/>
            <a:ext cx="798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baseline="30000" dirty="0">
                <a:solidFill>
                  <a:schemeClr val="accent5"/>
                </a:solidFill>
              </a:rPr>
              <a:t>1</a:t>
            </a:r>
            <a:r>
              <a:rPr lang="en-GB" sz="1600" i="1" dirty="0">
                <a:solidFill>
                  <a:schemeClr val="accent5"/>
                </a:solidFill>
              </a:rPr>
              <a:t>CNRS, LATMOS Paris, France; </a:t>
            </a:r>
            <a:r>
              <a:rPr lang="en-GB" sz="1600" i="1" baseline="30000" dirty="0">
                <a:solidFill>
                  <a:schemeClr val="accent5"/>
                </a:solidFill>
              </a:rPr>
              <a:t>2</a:t>
            </a:r>
            <a:r>
              <a:rPr lang="en-GB" sz="1600" i="1" dirty="0">
                <a:solidFill>
                  <a:schemeClr val="accent5"/>
                </a:solidFill>
              </a:rPr>
              <a:t>CNRS, LPC2E Orléans, France; </a:t>
            </a:r>
            <a:r>
              <a:rPr lang="en-GB" sz="1600" i="1" baseline="30000" dirty="0">
                <a:solidFill>
                  <a:schemeClr val="accent5"/>
                </a:solidFill>
              </a:rPr>
              <a:t>3</a:t>
            </a:r>
            <a:r>
              <a:rPr lang="en-GB" sz="1600" i="1" dirty="0">
                <a:solidFill>
                  <a:schemeClr val="accent5"/>
                </a:solidFill>
              </a:rPr>
              <a:t>MPIC, Mainz, Germany, </a:t>
            </a:r>
            <a:r>
              <a:rPr lang="en-GB" sz="1600" i="1" baseline="30000" dirty="0">
                <a:solidFill>
                  <a:schemeClr val="accent5"/>
                </a:solidFill>
              </a:rPr>
              <a:t>4</a:t>
            </a:r>
            <a:r>
              <a:rPr lang="en-GB" sz="1600" i="1" dirty="0">
                <a:solidFill>
                  <a:schemeClr val="accent5"/>
                </a:solidFill>
              </a:rPr>
              <a:t>Insitut </a:t>
            </a:r>
            <a:r>
              <a:rPr lang="en-GB" sz="1600" i="1" dirty="0" err="1">
                <a:solidFill>
                  <a:schemeClr val="accent5"/>
                </a:solidFill>
              </a:rPr>
              <a:t>für</a:t>
            </a:r>
            <a:r>
              <a:rPr lang="en-GB" sz="1600" i="1" dirty="0">
                <a:solidFill>
                  <a:schemeClr val="accent5"/>
                </a:solidFill>
              </a:rPr>
              <a:t> </a:t>
            </a:r>
            <a:r>
              <a:rPr lang="en-GB" sz="1600" i="1" dirty="0" err="1">
                <a:solidFill>
                  <a:schemeClr val="accent5"/>
                </a:solidFill>
              </a:rPr>
              <a:t>Umweltphysik</a:t>
            </a:r>
            <a:r>
              <a:rPr lang="en-GB" sz="1600" i="1" dirty="0">
                <a:solidFill>
                  <a:schemeClr val="accent5"/>
                </a:solidFill>
              </a:rPr>
              <a:t>, Universität Heidelberg, Germany</a:t>
            </a:r>
          </a:p>
          <a:p>
            <a:br>
              <a:rPr lang="en-GB" sz="1600" i="1" dirty="0">
                <a:solidFill>
                  <a:schemeClr val="accent5"/>
                </a:solidFill>
              </a:rPr>
            </a:br>
            <a:endParaRPr lang="en-GB" sz="1600" i="1" dirty="0">
              <a:solidFill>
                <a:schemeClr val="accent5"/>
              </a:solidFill>
            </a:endParaRPr>
          </a:p>
          <a:p>
            <a:endParaRPr lang="en-GB" sz="1600" i="1" dirty="0">
              <a:solidFill>
                <a:schemeClr val="accent5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D3D415-DBC3-294A-BE9E-6785DB9EBA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7816" y="6075475"/>
            <a:ext cx="1995317" cy="6948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141502-D40C-424A-A7A7-B058C7E3933A}"/>
              </a:ext>
            </a:extLst>
          </p:cNvPr>
          <p:cNvSpPr txBox="1"/>
          <p:nvPr/>
        </p:nvSpPr>
        <p:spPr>
          <a:xfrm>
            <a:off x="9538589" y="4490685"/>
            <a:ext cx="265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7"/>
              </a:rPr>
              <a:t>luke.surl@latmos.ipsl.fr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71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6344-DC07-5046-98C2-CA7A2180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B5D11-1467-1A4C-B37E-12655C958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4371853" cy="4097830"/>
          </a:xfrm>
        </p:spPr>
        <p:txBody>
          <a:bodyPr>
            <a:normAutofit/>
          </a:bodyPr>
          <a:lstStyle/>
          <a:p>
            <a:r>
              <a:rPr lang="en-GB" dirty="0"/>
              <a:t>320 kg SO</a:t>
            </a:r>
            <a:r>
              <a:rPr lang="en-GB" baseline="-25000" dirty="0"/>
              <a:t>2</a:t>
            </a:r>
            <a:r>
              <a:rPr lang="en-GB" dirty="0"/>
              <a:t>/s flux rate</a:t>
            </a:r>
          </a:p>
          <a:p>
            <a:pPr lvl="1"/>
            <a:r>
              <a:rPr lang="en-GB" dirty="0"/>
              <a:t>based on inversions from preliminary runs</a:t>
            </a:r>
          </a:p>
          <a:p>
            <a:pPr lvl="1"/>
            <a:r>
              <a:rPr lang="en-GB" dirty="0"/>
              <a:t>Within range for fluxes estimated for 26</a:t>
            </a:r>
            <a:r>
              <a:rPr lang="en-GB" baseline="30000" dirty="0"/>
              <a:t>th</a:t>
            </a:r>
            <a:r>
              <a:rPr lang="en-GB" dirty="0"/>
              <a:t> and 27</a:t>
            </a:r>
            <a:r>
              <a:rPr lang="en-GB" baseline="30000" dirty="0"/>
              <a:t>th</a:t>
            </a:r>
            <a:r>
              <a:rPr lang="en-GB" dirty="0"/>
              <a:t> in </a:t>
            </a:r>
            <a:r>
              <a:rPr lang="en-GB" dirty="0" err="1"/>
              <a:t>Corradini</a:t>
            </a:r>
            <a:r>
              <a:rPr lang="en-GB" dirty="0"/>
              <a:t> et al., </a:t>
            </a:r>
          </a:p>
          <a:p>
            <a:r>
              <a:rPr lang="en-GB" dirty="0"/>
              <a:t>4 km injection height, into single model layer (317m thick) </a:t>
            </a:r>
          </a:p>
          <a:p>
            <a:r>
              <a:rPr lang="en-GB" dirty="0"/>
              <a:t>Other species emitted at fixed ratio to SO</a:t>
            </a:r>
            <a:r>
              <a:rPr lang="en-GB" baseline="-25000" dirty="0"/>
              <a:t>2</a:t>
            </a:r>
            <a:r>
              <a:rPr lang="en-GB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771A5-80EB-4543-9E34-FA724A99F831}"/>
              </a:ext>
            </a:extLst>
          </p:cNvPr>
          <p:cNvSpPr txBox="1"/>
          <p:nvPr/>
        </p:nvSpPr>
        <p:spPr>
          <a:xfrm>
            <a:off x="107576" y="6027729"/>
            <a:ext cx="11663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Corradini</a:t>
            </a:r>
            <a:r>
              <a:rPr lang="en-GB" sz="1400" dirty="0"/>
              <a:t> et al. (2020) </a:t>
            </a:r>
            <a:r>
              <a:rPr lang="fr-FR" sz="1400" dirty="0"/>
              <a:t>doi:</a:t>
            </a:r>
            <a:r>
              <a:rPr lang="fr-FR" sz="1400" dirty="0">
                <a:hlinkClick r:id="rId3"/>
              </a:rPr>
              <a:t>10.3390/rs12081336</a:t>
            </a:r>
            <a:r>
              <a:rPr lang="fr-FR" sz="1400" dirty="0"/>
              <a:t> ; </a:t>
            </a:r>
            <a:r>
              <a:rPr lang="fr-FR" sz="1400" dirty="0" err="1"/>
              <a:t>Wittmer</a:t>
            </a:r>
            <a:r>
              <a:rPr lang="fr-FR" sz="1400" dirty="0"/>
              <a:t> et al (2014) doi:</a:t>
            </a:r>
            <a:r>
              <a:rPr lang="fr-FR" sz="1400" dirty="0">
                <a:hlinkClick r:id="rId4"/>
              </a:rPr>
              <a:t>10.1002/2013GC005133</a:t>
            </a:r>
            <a:r>
              <a:rPr lang="fr-FR" sz="1400" dirty="0"/>
              <a:t>; Roberts et al. (2018) doi:</a:t>
            </a:r>
            <a:r>
              <a:rPr lang="fr-FR" sz="1400" dirty="0">
                <a:hlinkClick r:id="rId5"/>
              </a:rPr>
              <a:t>10.1016/j.gca.2017.09.040</a:t>
            </a:r>
            <a:r>
              <a:rPr lang="fr-FR" sz="1400" dirty="0"/>
              <a:t>; </a:t>
            </a:r>
            <a:r>
              <a:rPr lang="fr-FR" sz="1400" dirty="0" err="1"/>
              <a:t>Aiuppa</a:t>
            </a:r>
            <a:r>
              <a:rPr lang="fr-FR" sz="1400" dirty="0"/>
              <a:t> et al. (2008) doi:</a:t>
            </a:r>
            <a:r>
              <a:rPr lang="fr-FR" sz="1400" dirty="0">
                <a:hlinkClick r:id="rId6"/>
              </a:rPr>
              <a:t>10.1029/2008GL035871</a:t>
            </a:r>
            <a:r>
              <a:rPr lang="fr-FR" sz="1400" dirty="0"/>
              <a:t>; </a:t>
            </a:r>
            <a:r>
              <a:rPr lang="fr-FR" sz="1400" dirty="0" err="1"/>
              <a:t>Bagnato</a:t>
            </a:r>
            <a:r>
              <a:rPr lang="fr-FR" sz="1400" dirty="0"/>
              <a:t> et al. (2014) doi:</a:t>
            </a:r>
            <a:r>
              <a:rPr lang="fr-FR" sz="1400" dirty="0">
                <a:hlinkClick r:id="rId7"/>
              </a:rPr>
              <a:t>10.1144/SP410.2</a:t>
            </a:r>
            <a:r>
              <a:rPr lang="fr-FR" sz="1400" dirty="0"/>
              <a:t>; Roberts et al. (2014) doi:</a:t>
            </a:r>
            <a:r>
              <a:rPr lang="fr-FR" sz="1400" dirty="0">
                <a:hlinkClick r:id="rId8"/>
              </a:rPr>
              <a:t>10.5194/acpd-14-5445-2014</a:t>
            </a:r>
            <a:r>
              <a:rPr lang="fr-FR" sz="1400" dirty="0"/>
              <a:t> </a:t>
            </a:r>
          </a:p>
          <a:p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CB77D3-B969-A649-9AA5-787B2FC3FA9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403" y="2838274"/>
            <a:ext cx="6592382" cy="286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2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740D-4A34-D745-9B4A-ACC54F17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Modelled columns: SO</a:t>
            </a:r>
            <a:r>
              <a:rPr lang="en-GB" baseline="-25000" dirty="0"/>
              <a:t>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5282DD-582A-5449-9C40-3146BB739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92" t="15232" r="17594" b="22236"/>
          <a:stretch/>
        </p:blipFill>
        <p:spPr>
          <a:xfrm>
            <a:off x="6601450" y="2087866"/>
            <a:ext cx="4631233" cy="4502985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887FED4-0A06-C64B-BB9D-21B277467A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11" t="18048" r="12228" b="18786"/>
          <a:stretch/>
        </p:blipFill>
        <p:spPr>
          <a:xfrm>
            <a:off x="423511" y="2225222"/>
            <a:ext cx="5534526" cy="463277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EAB1F16-48D7-7E4F-A381-20F9F44BB5B6}"/>
              </a:ext>
            </a:extLst>
          </p:cNvPr>
          <p:cNvGrpSpPr/>
          <p:nvPr/>
        </p:nvGrpSpPr>
        <p:grpSpPr>
          <a:xfrm>
            <a:off x="1210236" y="2336800"/>
            <a:ext cx="5934635" cy="3266141"/>
            <a:chOff x="1210236" y="2336800"/>
            <a:chExt cx="5934635" cy="32661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0E2626-3B2C-614C-B8FF-D2BF9CD28231}"/>
                </a:ext>
              </a:extLst>
            </p:cNvPr>
            <p:cNvSpPr/>
            <p:nvPr/>
          </p:nvSpPr>
          <p:spPr>
            <a:xfrm>
              <a:off x="1936376" y="2635624"/>
              <a:ext cx="1066800" cy="923364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2CBCD3-4BC7-1043-94F0-28E2BF83EF1C}"/>
                </a:ext>
              </a:extLst>
            </p:cNvPr>
            <p:cNvSpPr txBox="1"/>
            <p:nvPr/>
          </p:nvSpPr>
          <p:spPr>
            <a:xfrm>
              <a:off x="1210236" y="4415547"/>
              <a:ext cx="15777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Model time</a:t>
              </a:r>
            </a:p>
            <a:p>
              <a:r>
                <a:rPr lang="en-GB" dirty="0"/>
                <a:t>2018-12-25</a:t>
              </a:r>
              <a:br>
                <a:rPr lang="en-GB" dirty="0"/>
              </a:br>
              <a:r>
                <a:rPr lang="en-GB" dirty="0"/>
                <a:t>12:00:00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5326-ECDA-034D-8A41-B84C84D5C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3176" y="2336800"/>
              <a:ext cx="4141695" cy="298826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BEFC2BB-7F5F-1E4B-A6BA-B7828D175D0D}"/>
                </a:ext>
              </a:extLst>
            </p:cNvPr>
            <p:cNvCxnSpPr>
              <a:cxnSpLocks/>
            </p:cNvCxnSpPr>
            <p:nvPr/>
          </p:nvCxnSpPr>
          <p:spPr>
            <a:xfrm>
              <a:off x="3003176" y="3558988"/>
              <a:ext cx="4141695" cy="2043953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7A85F4-E5FA-A349-A4AB-081730751281}"/>
              </a:ext>
            </a:extLst>
          </p:cNvPr>
          <p:cNvSpPr txBox="1"/>
          <p:nvPr/>
        </p:nvSpPr>
        <p:spPr>
          <a:xfrm>
            <a:off x="3999420" y="2750917"/>
            <a:ext cx="1846146" cy="307777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SO</a:t>
            </a:r>
            <a:r>
              <a:rPr lang="en-GB" sz="1400" baseline="-25000" dirty="0">
                <a:solidFill>
                  <a:schemeClr val="bg1"/>
                </a:solidFill>
              </a:rPr>
              <a:t>2</a:t>
            </a:r>
            <a:r>
              <a:rPr lang="en-GB" sz="1400" dirty="0">
                <a:solidFill>
                  <a:schemeClr val="bg1"/>
                </a:solidFill>
              </a:rPr>
              <a:t> column</a:t>
            </a:r>
            <a:endParaRPr lang="en-GB" sz="1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7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740D-4A34-D745-9B4A-ACC54F17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Modelled columns: </a:t>
            </a:r>
            <a:r>
              <a:rPr lang="en-GB" dirty="0" err="1"/>
              <a:t>BrO</a:t>
            </a:r>
            <a:endParaRPr lang="en-GB" baseline="-25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5282DD-582A-5449-9C40-3146BB739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61" t="17794" r="18514" b="22047"/>
          <a:stretch/>
        </p:blipFill>
        <p:spPr>
          <a:xfrm>
            <a:off x="6593304" y="2267398"/>
            <a:ext cx="4562375" cy="432058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887FED4-0A06-C64B-BB9D-21B277467A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56" t="18386" r="11334" b="19427"/>
          <a:stretch/>
        </p:blipFill>
        <p:spPr>
          <a:xfrm>
            <a:off x="418046" y="2230893"/>
            <a:ext cx="5677953" cy="462710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1B0D216-7BA6-8F42-B97F-67222177AA4C}"/>
              </a:ext>
            </a:extLst>
          </p:cNvPr>
          <p:cNvGrpSpPr/>
          <p:nvPr/>
        </p:nvGrpSpPr>
        <p:grpSpPr>
          <a:xfrm>
            <a:off x="1210236" y="2336800"/>
            <a:ext cx="5934635" cy="3266141"/>
            <a:chOff x="1210236" y="2336800"/>
            <a:chExt cx="5934635" cy="326614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36D36B3-1585-2A4D-B195-E2B3B57B44D1}"/>
                </a:ext>
              </a:extLst>
            </p:cNvPr>
            <p:cNvSpPr/>
            <p:nvPr/>
          </p:nvSpPr>
          <p:spPr>
            <a:xfrm>
              <a:off x="1936376" y="2635624"/>
              <a:ext cx="1066800" cy="923364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9786F6-664B-2A46-9919-71B3A8585199}"/>
                </a:ext>
              </a:extLst>
            </p:cNvPr>
            <p:cNvSpPr txBox="1"/>
            <p:nvPr/>
          </p:nvSpPr>
          <p:spPr>
            <a:xfrm>
              <a:off x="1210236" y="4415547"/>
              <a:ext cx="15777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Model time</a:t>
              </a:r>
            </a:p>
            <a:p>
              <a:r>
                <a:rPr lang="en-GB" dirty="0"/>
                <a:t>2018-12-25</a:t>
              </a:r>
              <a:br>
                <a:rPr lang="en-GB" dirty="0"/>
              </a:br>
              <a:r>
                <a:rPr lang="en-GB" dirty="0"/>
                <a:t>12:00:00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A8BE134-DCBB-A64C-A42E-420903C7DC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3176" y="2336800"/>
              <a:ext cx="4141695" cy="298826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AE2F66A-53EB-7A4E-AE71-A5B714B6783D}"/>
                </a:ext>
              </a:extLst>
            </p:cNvPr>
            <p:cNvCxnSpPr>
              <a:cxnSpLocks/>
            </p:cNvCxnSpPr>
            <p:nvPr/>
          </p:nvCxnSpPr>
          <p:spPr>
            <a:xfrm>
              <a:off x="3003176" y="3558988"/>
              <a:ext cx="4141695" cy="2043953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C0FF22-79F3-C94D-9E2A-DB5C90DD7F91}"/>
              </a:ext>
            </a:extLst>
          </p:cNvPr>
          <p:cNvSpPr txBox="1"/>
          <p:nvPr/>
        </p:nvSpPr>
        <p:spPr>
          <a:xfrm>
            <a:off x="3999420" y="2750917"/>
            <a:ext cx="1846146" cy="307777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BrO</a:t>
            </a:r>
            <a:r>
              <a:rPr lang="en-GB" sz="1400" dirty="0">
                <a:solidFill>
                  <a:schemeClr val="bg1"/>
                </a:solidFill>
              </a:rPr>
              <a:t> column</a:t>
            </a:r>
            <a:endParaRPr lang="en-GB" sz="1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8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740D-4A34-D745-9B4A-ACC54F17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Modelled columns: BrO:SO</a:t>
            </a:r>
            <a:r>
              <a:rPr lang="en-GB" baseline="-25000" dirty="0"/>
              <a:t>2</a:t>
            </a:r>
            <a:r>
              <a:rPr lang="en-GB" dirty="0"/>
              <a:t> ratio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5282DD-582A-5449-9C40-3146BB739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10" t="18092" r="18223" b="22738"/>
          <a:stretch/>
        </p:blipFill>
        <p:spPr>
          <a:xfrm>
            <a:off x="6527979" y="2257718"/>
            <a:ext cx="4723954" cy="4315658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887FED4-0A06-C64B-BB9D-21B277467A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52" t="18438" r="11985" b="20095"/>
          <a:stretch/>
        </p:blipFill>
        <p:spPr>
          <a:xfrm>
            <a:off x="402365" y="2238621"/>
            <a:ext cx="5671174" cy="461937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1B0D216-7BA6-8F42-B97F-67222177AA4C}"/>
              </a:ext>
            </a:extLst>
          </p:cNvPr>
          <p:cNvGrpSpPr/>
          <p:nvPr/>
        </p:nvGrpSpPr>
        <p:grpSpPr>
          <a:xfrm>
            <a:off x="1210236" y="2336800"/>
            <a:ext cx="5934635" cy="3266141"/>
            <a:chOff x="1210236" y="2336800"/>
            <a:chExt cx="5934635" cy="326614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36D36B3-1585-2A4D-B195-E2B3B57B44D1}"/>
                </a:ext>
              </a:extLst>
            </p:cNvPr>
            <p:cNvSpPr/>
            <p:nvPr/>
          </p:nvSpPr>
          <p:spPr>
            <a:xfrm>
              <a:off x="1936376" y="2635624"/>
              <a:ext cx="1066800" cy="923364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9786F6-664B-2A46-9919-71B3A8585199}"/>
                </a:ext>
              </a:extLst>
            </p:cNvPr>
            <p:cNvSpPr txBox="1"/>
            <p:nvPr/>
          </p:nvSpPr>
          <p:spPr>
            <a:xfrm>
              <a:off x="1210236" y="4415547"/>
              <a:ext cx="15777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Model time</a:t>
              </a:r>
            </a:p>
            <a:p>
              <a:r>
                <a:rPr lang="en-GB" dirty="0"/>
                <a:t>2018-12-25</a:t>
              </a:r>
              <a:br>
                <a:rPr lang="en-GB" dirty="0"/>
              </a:br>
              <a:r>
                <a:rPr lang="en-GB" dirty="0"/>
                <a:t>12:00:00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A8BE134-DCBB-A64C-A42E-420903C7DC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3176" y="2336800"/>
              <a:ext cx="4141695" cy="298826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AE2F66A-53EB-7A4E-AE71-A5B714B6783D}"/>
                </a:ext>
              </a:extLst>
            </p:cNvPr>
            <p:cNvCxnSpPr>
              <a:cxnSpLocks/>
            </p:cNvCxnSpPr>
            <p:nvPr/>
          </p:nvCxnSpPr>
          <p:spPr>
            <a:xfrm>
              <a:off x="3003176" y="3558988"/>
              <a:ext cx="4141695" cy="2043953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DA0994F-CBFF-994B-8804-1300B267C956}"/>
              </a:ext>
            </a:extLst>
          </p:cNvPr>
          <p:cNvSpPr txBox="1"/>
          <p:nvPr/>
        </p:nvSpPr>
        <p:spPr>
          <a:xfrm>
            <a:off x="3999420" y="2750917"/>
            <a:ext cx="1846146" cy="523220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BrO</a:t>
            </a:r>
            <a:r>
              <a:rPr lang="en-GB" sz="1400" dirty="0">
                <a:solidFill>
                  <a:schemeClr val="bg1"/>
                </a:solidFill>
              </a:rPr>
              <a:t>/SO</a:t>
            </a:r>
            <a:r>
              <a:rPr lang="en-GB" sz="1400" baseline="-25000" dirty="0">
                <a:solidFill>
                  <a:schemeClr val="bg1"/>
                </a:solidFill>
              </a:rPr>
              <a:t>2</a:t>
            </a:r>
            <a:r>
              <a:rPr lang="en-GB" sz="1400" dirty="0">
                <a:solidFill>
                  <a:schemeClr val="bg1"/>
                </a:solidFill>
              </a:rPr>
              <a:t> column ratio</a:t>
            </a:r>
            <a:endParaRPr lang="en-GB" sz="1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99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D95C-D5AD-254A-AE17-79EEF28B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 speciation variability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D7FAF-E473-6C4B-B673-D0985D567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222288"/>
            <a:ext cx="5177826" cy="2172732"/>
          </a:xfrm>
        </p:spPr>
        <p:txBody>
          <a:bodyPr>
            <a:normAutofit/>
          </a:bodyPr>
          <a:lstStyle/>
          <a:p>
            <a:r>
              <a:rPr lang="en-GB" dirty="0"/>
              <a:t>In the core of the plume BrO:SO</a:t>
            </a:r>
            <a:r>
              <a:rPr lang="en-GB" baseline="-25000" dirty="0"/>
              <a:t>2</a:t>
            </a:r>
            <a:r>
              <a:rPr lang="en-GB" dirty="0"/>
              <a:t> ratios are much less than at the edges.</a:t>
            </a:r>
          </a:p>
          <a:p>
            <a:r>
              <a:rPr lang="en-GB" dirty="0"/>
              <a:t>In this core Br atom is modelled to be a significant species, &gt;50% of the bromine.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93118-9ED4-0F4B-9CAB-3A95DDD37D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44" t="17743" r="17602" b="22170"/>
          <a:stretch/>
        </p:blipFill>
        <p:spPr>
          <a:xfrm>
            <a:off x="6530865" y="2222288"/>
            <a:ext cx="4726005" cy="43451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89EC89-CF9E-2441-A01E-14460C273F02}"/>
              </a:ext>
            </a:extLst>
          </p:cNvPr>
          <p:cNvSpPr txBox="1"/>
          <p:nvPr/>
        </p:nvSpPr>
        <p:spPr>
          <a:xfrm>
            <a:off x="9998268" y="2320207"/>
            <a:ext cx="117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Br:Br</a:t>
            </a:r>
            <a:r>
              <a:rPr lang="en-GB" baseline="-25000" dirty="0" err="1">
                <a:solidFill>
                  <a:schemeClr val="bg1"/>
                </a:solidFill>
              </a:rPr>
              <a:t>total</a:t>
            </a:r>
            <a:endParaRPr lang="en-GB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67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60C7FF-1026-2F47-81CE-45215CE8A4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17" t="18085" r="18466" b="21586"/>
          <a:stretch/>
        </p:blipFill>
        <p:spPr>
          <a:xfrm>
            <a:off x="6619258" y="2222287"/>
            <a:ext cx="4597200" cy="43733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B4BB8-5A89-B64A-9E73-7D55A0A2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 of “coring” effect : O</a:t>
            </a:r>
            <a:r>
              <a:rPr lang="en-GB" baseline="-25000" dirty="0"/>
              <a:t>3</a:t>
            </a:r>
            <a:r>
              <a:rPr lang="en-GB" dirty="0"/>
              <a:t> depletion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10943-534B-6342-BDEC-5F0EA6BE8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277288" cy="3636511"/>
          </a:xfrm>
        </p:spPr>
        <p:txBody>
          <a:bodyPr/>
          <a:lstStyle/>
          <a:p>
            <a:r>
              <a:rPr lang="en-GB" dirty="0"/>
              <a:t>Bromine chemistry depletes O</a:t>
            </a:r>
            <a:r>
              <a:rPr lang="en-GB" baseline="-25000" dirty="0"/>
              <a:t>3</a:t>
            </a:r>
          </a:p>
          <a:p>
            <a:r>
              <a:rPr lang="en-GB" dirty="0"/>
              <a:t>In the core of the plume, O</a:t>
            </a:r>
            <a:r>
              <a:rPr lang="en-GB" baseline="-25000" dirty="0"/>
              <a:t>3</a:t>
            </a:r>
            <a:r>
              <a:rPr lang="en-GB" dirty="0"/>
              <a:t> is destroyed faster than it mixes in from background.</a:t>
            </a:r>
          </a:p>
          <a:p>
            <a:pPr lvl="1"/>
            <a:r>
              <a:rPr lang="en-GB" dirty="0"/>
              <a:t>More total bromine in denser plume</a:t>
            </a:r>
          </a:p>
          <a:p>
            <a:pPr lvl="1"/>
            <a:r>
              <a:rPr lang="en-GB" dirty="0"/>
              <a:t>O</a:t>
            </a:r>
            <a:r>
              <a:rPr lang="en-GB" baseline="-25000" dirty="0"/>
              <a:t>3</a:t>
            </a:r>
            <a:r>
              <a:rPr lang="en-GB" dirty="0"/>
              <a:t> destroyed in surrounding region before reaching core </a:t>
            </a:r>
          </a:p>
          <a:p>
            <a:r>
              <a:rPr lang="en-GB" dirty="0"/>
              <a:t>O</a:t>
            </a:r>
            <a:r>
              <a:rPr lang="en-GB" baseline="-25000" dirty="0"/>
              <a:t>3</a:t>
            </a:r>
            <a:r>
              <a:rPr lang="en-GB" dirty="0"/>
              <a:t> depletion shifts </a:t>
            </a:r>
            <a:r>
              <a:rPr lang="en-GB" dirty="0" err="1"/>
              <a:t>BrO:Br</a:t>
            </a:r>
            <a:r>
              <a:rPr lang="en-GB" dirty="0"/>
              <a:t> steady-state towards Br.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ED5C8-8F89-2043-B1DC-39FE5EC6B440}"/>
              </a:ext>
            </a:extLst>
          </p:cNvPr>
          <p:cNvSpPr txBox="1"/>
          <p:nvPr/>
        </p:nvSpPr>
        <p:spPr>
          <a:xfrm>
            <a:off x="7342097" y="4961584"/>
            <a:ext cx="1846146" cy="523220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O</a:t>
            </a:r>
            <a:r>
              <a:rPr lang="en-GB" sz="1400" baseline="-25000" dirty="0">
                <a:solidFill>
                  <a:schemeClr val="bg1"/>
                </a:solidFill>
              </a:rPr>
              <a:t>3</a:t>
            </a:r>
            <a:r>
              <a:rPr lang="en-GB" sz="1400" dirty="0">
                <a:solidFill>
                  <a:schemeClr val="bg1"/>
                </a:solidFill>
              </a:rPr>
              <a:t> horizontal cross-section at 4 km</a:t>
            </a:r>
            <a:endParaRPr lang="en-GB" sz="1400" baseline="-25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2C7F40-1834-4D46-97A5-AC4122545435}"/>
              </a:ext>
            </a:extLst>
          </p:cNvPr>
          <p:cNvCxnSpPr>
            <a:cxnSpLocks/>
          </p:cNvCxnSpPr>
          <p:nvPr/>
        </p:nvCxnSpPr>
        <p:spPr>
          <a:xfrm flipV="1">
            <a:off x="8767682" y="3116828"/>
            <a:ext cx="1330045" cy="1330044"/>
          </a:xfrm>
          <a:prstGeom prst="line">
            <a:avLst/>
          </a:prstGeom>
          <a:ln w="381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C59A87F-693E-884D-97DC-5897B8008311}"/>
              </a:ext>
            </a:extLst>
          </p:cNvPr>
          <p:cNvSpPr txBox="1"/>
          <p:nvPr/>
        </p:nvSpPr>
        <p:spPr>
          <a:xfrm>
            <a:off x="10127223" y="4040697"/>
            <a:ext cx="1622325" cy="523220"/>
          </a:xfrm>
          <a:prstGeom prst="rect">
            <a:avLst/>
          </a:prstGeom>
          <a:solidFill>
            <a:srgbClr val="FFFFFF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O</a:t>
            </a:r>
            <a:r>
              <a:rPr lang="en-GB" sz="1400" baseline="-25000" dirty="0">
                <a:solidFill>
                  <a:schemeClr val="bg1"/>
                </a:solidFill>
              </a:rPr>
              <a:t>3</a:t>
            </a:r>
            <a:r>
              <a:rPr lang="en-GB" sz="1400" dirty="0">
                <a:solidFill>
                  <a:schemeClr val="bg1"/>
                </a:solidFill>
              </a:rPr>
              <a:t> vertical cross-section 2-6km</a:t>
            </a:r>
            <a:endParaRPr lang="en-GB" sz="1400" baseline="-25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CF6DBA-9E05-2A4A-8876-770519301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6474" y="1491916"/>
            <a:ext cx="1575744" cy="251267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816745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EC2965-250E-CD4D-80C1-E91ACBB5A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Coring in </a:t>
            </a:r>
            <a:r>
              <a:rPr lang="en-GB" dirty="0" err="1"/>
              <a:t>OClO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926BE-C8CE-2A41-A3E0-6C4ADD8DC2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WCV also shows production of </a:t>
            </a:r>
            <a:r>
              <a:rPr lang="en-GB" dirty="0" err="1"/>
              <a:t>OClO</a:t>
            </a:r>
            <a:endParaRPr lang="en-GB" dirty="0"/>
          </a:p>
          <a:p>
            <a:pPr lvl="1"/>
            <a:r>
              <a:rPr lang="en-GB" dirty="0" err="1"/>
              <a:t>OClO</a:t>
            </a:r>
            <a:r>
              <a:rPr lang="en-GB" dirty="0"/>
              <a:t>/SO2 column ratio 1-3 x 10</a:t>
            </a:r>
            <a:r>
              <a:rPr lang="en-GB" baseline="30000" dirty="0"/>
              <a:t>-6</a:t>
            </a:r>
          </a:p>
          <a:p>
            <a:r>
              <a:rPr lang="en-GB" dirty="0" err="1"/>
              <a:t>BrCl</a:t>
            </a:r>
            <a:r>
              <a:rPr lang="en-GB" dirty="0"/>
              <a:t> is produced via chloride reaction in aerosol</a:t>
            </a:r>
          </a:p>
          <a:p>
            <a:r>
              <a:rPr lang="en-GB" dirty="0"/>
              <a:t>Photolysis of this produces reactive Cl</a:t>
            </a:r>
          </a:p>
          <a:p>
            <a:r>
              <a:rPr lang="en-GB" dirty="0" err="1"/>
              <a:t>OClO</a:t>
            </a:r>
            <a:r>
              <a:rPr lang="en-GB" dirty="0"/>
              <a:t> Even more of an “edge species” than </a:t>
            </a:r>
            <a:r>
              <a:rPr lang="en-GB" dirty="0" err="1"/>
              <a:t>BrO</a:t>
            </a:r>
            <a:endParaRPr lang="en-GB" dirty="0"/>
          </a:p>
          <a:p>
            <a:pPr lvl="1"/>
            <a:r>
              <a:rPr lang="en-GB" dirty="0"/>
              <a:t>Need both Br-cycling, and bromide absence so chloride reaction occurs 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6965659-86B9-A04F-9B3A-C9E471D86F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63" t="15105" r="4717" b="18497"/>
          <a:stretch/>
        </p:blipFill>
        <p:spPr>
          <a:xfrm>
            <a:off x="6511613" y="2059807"/>
            <a:ext cx="4870385" cy="46130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005AEE-E06F-F147-9D8E-C71D1766D157}"/>
              </a:ext>
            </a:extLst>
          </p:cNvPr>
          <p:cNvSpPr txBox="1"/>
          <p:nvPr/>
        </p:nvSpPr>
        <p:spPr>
          <a:xfrm>
            <a:off x="8946805" y="2295386"/>
            <a:ext cx="1846146" cy="523220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OClO</a:t>
            </a:r>
            <a:r>
              <a:rPr lang="en-GB" sz="1400" dirty="0">
                <a:solidFill>
                  <a:schemeClr val="bg1"/>
                </a:solidFill>
              </a:rPr>
              <a:t>/SO</a:t>
            </a:r>
            <a:r>
              <a:rPr lang="en-GB" sz="1400" baseline="-25000" dirty="0">
                <a:solidFill>
                  <a:schemeClr val="bg1"/>
                </a:solidFill>
              </a:rPr>
              <a:t>2</a:t>
            </a:r>
            <a:r>
              <a:rPr lang="en-GB" sz="1400" dirty="0">
                <a:solidFill>
                  <a:schemeClr val="bg1"/>
                </a:solidFill>
              </a:rPr>
              <a:t> column ratio</a:t>
            </a:r>
            <a:endParaRPr lang="en-GB" sz="1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00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5603-F677-8F48-9452-387C138A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Bulk </a:t>
            </a:r>
            <a:r>
              <a:rPr lang="en-GB" dirty="0" err="1"/>
              <a:t>BrO:total</a:t>
            </a:r>
            <a:r>
              <a:rPr lang="en-GB" dirty="0"/>
              <a:t> bromine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DAC9F-20F1-EB40-B323-11E7B7179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% of total bromine is observed in a ground based or satellite observation? </a:t>
            </a:r>
          </a:p>
          <a:p>
            <a:r>
              <a:rPr lang="en-GB" dirty="0"/>
              <a:t>Use </a:t>
            </a:r>
            <a:r>
              <a:rPr lang="en-GB" dirty="0" err="1"/>
              <a:t>BrO</a:t>
            </a:r>
            <a:r>
              <a:rPr lang="en-GB" dirty="0"/>
              <a:t>/total bromine ratio.</a:t>
            </a:r>
          </a:p>
          <a:p>
            <a:pPr lvl="1"/>
            <a:r>
              <a:rPr lang="en-GB" dirty="0"/>
              <a:t>Directly proportional to </a:t>
            </a:r>
            <a:r>
              <a:rPr lang="en-GB" dirty="0" err="1"/>
              <a:t>BrO</a:t>
            </a:r>
            <a:r>
              <a:rPr lang="en-GB" dirty="0"/>
              <a:t>/SO</a:t>
            </a:r>
            <a:r>
              <a:rPr lang="en-GB" baseline="-25000" dirty="0"/>
              <a:t>2</a:t>
            </a:r>
            <a:r>
              <a:rPr lang="en-GB" dirty="0"/>
              <a:t> ratio</a:t>
            </a:r>
          </a:p>
          <a:p>
            <a:r>
              <a:rPr lang="en-GB" dirty="0"/>
              <a:t>Here looking at </a:t>
            </a:r>
            <a:r>
              <a:rPr lang="en-GB" b="1" dirty="0"/>
              <a:t>bulk</a:t>
            </a:r>
            <a:r>
              <a:rPr lang="en-GB" dirty="0"/>
              <a:t> numbers, averaged over all parts of plume at a particular </a:t>
            </a:r>
            <a:r>
              <a:rPr lang="en-GB" b="1" dirty="0"/>
              <a:t>age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Most observational techniques likely to be effectively bulk observations due to lack of spatial resolution</a:t>
            </a:r>
          </a:p>
        </p:txBody>
      </p:sp>
    </p:spTree>
    <p:extLst>
      <p:ext uri="{BB962C8B-B14F-4D97-AF65-F5344CB8AC3E}">
        <p14:creationId xmlns:p14="http://schemas.microsoft.com/office/powerpoint/2010/main" val="3694643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5603-F677-8F48-9452-387C138A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Bulk </a:t>
            </a:r>
            <a:r>
              <a:rPr lang="en-GB" dirty="0" err="1"/>
              <a:t>BrO:total</a:t>
            </a:r>
            <a:r>
              <a:rPr lang="en-GB" dirty="0"/>
              <a:t> bromine ratio – first hour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DAC9F-20F1-EB40-B323-11E7B717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2675259" cy="3638763"/>
          </a:xfrm>
        </p:spPr>
        <p:txBody>
          <a:bodyPr/>
          <a:lstStyle/>
          <a:p>
            <a:r>
              <a:rPr lang="en-GB" dirty="0"/>
              <a:t>In first few minutes ratio rapidly increases.</a:t>
            </a:r>
          </a:p>
          <a:p>
            <a:r>
              <a:rPr lang="en-GB" dirty="0"/>
              <a:t>Then decline as O</a:t>
            </a:r>
            <a:r>
              <a:rPr lang="en-GB" baseline="-25000" dirty="0"/>
              <a:t>3</a:t>
            </a:r>
            <a:r>
              <a:rPr lang="en-GB" dirty="0"/>
              <a:t> depletion impacts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D406A-E94A-EE41-9603-D1A76DB855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704" y="2071557"/>
            <a:ext cx="4129720" cy="43773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DC889F-1518-944D-9291-C291B41D92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424" y="2071557"/>
            <a:ext cx="4228754" cy="43773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956697-AAAF-2341-848B-653D0C971CA7}"/>
              </a:ext>
            </a:extLst>
          </p:cNvPr>
          <p:cNvSpPr txBox="1"/>
          <p:nvPr/>
        </p:nvSpPr>
        <p:spPr>
          <a:xfrm>
            <a:off x="9596387" y="2800952"/>
            <a:ext cx="1944304" cy="738664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O</a:t>
            </a:r>
            <a:r>
              <a:rPr lang="en-GB" sz="1400" baseline="-25000" dirty="0">
                <a:solidFill>
                  <a:sysClr val="windowText" lastClr="000000"/>
                </a:solidFill>
              </a:rPr>
              <a:t>3</a:t>
            </a:r>
            <a:r>
              <a:rPr lang="en-GB" sz="1400" dirty="0">
                <a:solidFill>
                  <a:sysClr val="windowText" lastClr="000000"/>
                </a:solidFill>
              </a:rPr>
              <a:t> relative to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model run without volcanic emissions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12A8D-8F03-0F4B-A464-9AF975DFDCEF}"/>
              </a:ext>
            </a:extLst>
          </p:cNvPr>
          <p:cNvSpPr txBox="1"/>
          <p:nvPr/>
        </p:nvSpPr>
        <p:spPr>
          <a:xfrm>
            <a:off x="5552172" y="2800952"/>
            <a:ext cx="1944304" cy="523220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Fraction of in-plume bromine as </a:t>
            </a:r>
            <a:r>
              <a:rPr lang="en-GB" sz="1400" dirty="0" err="1">
                <a:solidFill>
                  <a:sysClr val="windowText" lastClr="000000"/>
                </a:solidFill>
              </a:rPr>
              <a:t>BrO</a:t>
            </a:r>
            <a:r>
              <a:rPr lang="en-GB" sz="140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6954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F818-ADB2-034B-863D-4ED81AB7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Bulk </a:t>
            </a:r>
            <a:r>
              <a:rPr lang="en-GB" dirty="0" err="1"/>
              <a:t>BrO:total</a:t>
            </a:r>
            <a:r>
              <a:rPr lang="en-GB" dirty="0"/>
              <a:t> bromine ratio – longer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D5CF5-9185-1448-8DDE-41E5C57A4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2511629" cy="3638763"/>
          </a:xfrm>
        </p:spPr>
        <p:txBody>
          <a:bodyPr/>
          <a:lstStyle/>
          <a:p>
            <a:r>
              <a:rPr lang="en-GB" dirty="0"/>
              <a:t>Longer term, O</a:t>
            </a:r>
            <a:r>
              <a:rPr lang="en-GB" baseline="-25000" dirty="0"/>
              <a:t>3 </a:t>
            </a:r>
            <a:r>
              <a:rPr lang="en-GB" dirty="0"/>
              <a:t>eventually recovers if core “fades”</a:t>
            </a:r>
          </a:p>
          <a:p>
            <a:r>
              <a:rPr lang="en-GB" dirty="0" err="1"/>
              <a:t>BrO</a:t>
            </a:r>
            <a:r>
              <a:rPr lang="en-GB" dirty="0"/>
              <a:t> reaches approximately stable fraction</a:t>
            </a:r>
          </a:p>
          <a:p>
            <a:pPr lvl="1"/>
            <a:r>
              <a:rPr lang="en-GB" dirty="0"/>
              <a:t>Stability at ~50% of total Br in this model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E15C6B-9633-2B4B-B2AE-830668F9D4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780" y="2116410"/>
            <a:ext cx="4271082" cy="439989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CA23DD-6FEB-C84D-970B-1B7D6213C9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862" y="2116410"/>
            <a:ext cx="4111486" cy="4399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9D4AE5-1839-4949-B0C6-CD2360258C5D}"/>
              </a:ext>
            </a:extLst>
          </p:cNvPr>
          <p:cNvSpPr txBox="1"/>
          <p:nvPr/>
        </p:nvSpPr>
        <p:spPr>
          <a:xfrm>
            <a:off x="5552172" y="2800952"/>
            <a:ext cx="1944304" cy="523220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Fraction of in-plume bromine as </a:t>
            </a:r>
            <a:r>
              <a:rPr lang="en-GB" sz="1400" dirty="0" err="1">
                <a:solidFill>
                  <a:sysClr val="windowText" lastClr="000000"/>
                </a:solidFill>
              </a:rPr>
              <a:t>BrO</a:t>
            </a:r>
            <a:r>
              <a:rPr lang="en-GB" sz="140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849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3D36-3563-DD48-BE1A-A0065736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Etna’s 2018 Christmas eruption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224A38-DC5B-D64E-A175-A35D8D08EAC1}"/>
              </a:ext>
            </a:extLst>
          </p:cNvPr>
          <p:cNvSpPr txBox="1">
            <a:spLocks/>
          </p:cNvSpPr>
          <p:nvPr/>
        </p:nvSpPr>
        <p:spPr>
          <a:xfrm>
            <a:off x="818712" y="2222287"/>
            <a:ext cx="5277288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VEI 2 flank eruption, beginning in the morning of 2018-12-24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8A7C18-F060-D04B-B370-DB7B3CB1D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437" y="2724887"/>
            <a:ext cx="5796842" cy="310253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000599-1786-A54F-9639-1A4818E4A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153" y="2788345"/>
            <a:ext cx="1879589" cy="101749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268425-6017-AE4F-932A-6B34C40A3ED9}"/>
              </a:ext>
            </a:extLst>
          </p:cNvPr>
          <p:cNvSpPr txBox="1"/>
          <p:nvPr/>
        </p:nvSpPr>
        <p:spPr>
          <a:xfrm>
            <a:off x="206188" y="6355976"/>
            <a:ext cx="1166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Images: </a:t>
            </a:r>
            <a:r>
              <a:rPr lang="en-GB" sz="1400" i="1" dirty="0" err="1"/>
              <a:t>Corradini</a:t>
            </a:r>
            <a:r>
              <a:rPr lang="en-GB" sz="1400" i="1" dirty="0"/>
              <a:t> et al. (2020), </a:t>
            </a:r>
            <a:r>
              <a:rPr lang="fr-FR" sz="1400" dirty="0" err="1"/>
              <a:t>Remote</a:t>
            </a:r>
            <a:r>
              <a:rPr lang="fr-FR" sz="1400" dirty="0"/>
              <a:t> Sens., 12, 1336; doi:</a:t>
            </a:r>
            <a:r>
              <a:rPr lang="fr-FR" sz="1400" dirty="0">
                <a:hlinkClick r:id="rId5"/>
              </a:rPr>
              <a:t>10.3390/rs12081336</a:t>
            </a:r>
            <a:r>
              <a:rPr lang="fr-FR" sz="1400" dirty="0"/>
              <a:t> 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86086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2A2F-B735-3144-A7A9-600C5C3A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 fractionation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3ECC-C3B6-874A-8E31-98AAB8C91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270413"/>
            <a:ext cx="2819160" cy="3638763"/>
          </a:xfrm>
        </p:spPr>
        <p:txBody>
          <a:bodyPr/>
          <a:lstStyle/>
          <a:p>
            <a:r>
              <a:rPr lang="en-GB" dirty="0"/>
              <a:t>Tracking bromine fractionation in one piece of plume over the day…</a:t>
            </a:r>
          </a:p>
          <a:p>
            <a:pPr lvl="1"/>
            <a:r>
              <a:rPr lang="en-GB" dirty="0" err="1"/>
              <a:t>Psuedo-lagrangian</a:t>
            </a:r>
            <a:r>
              <a:rPr lang="en-GB" dirty="0"/>
              <a:t> trace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B089082-7973-E14F-9EA7-C0CB2147D9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8024" y="2235436"/>
            <a:ext cx="4885970" cy="424236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59B70E-021F-BD43-80B0-E2D9863E63F7}"/>
              </a:ext>
            </a:extLst>
          </p:cNvPr>
          <p:cNvSpPr txBox="1"/>
          <p:nvPr/>
        </p:nvSpPr>
        <p:spPr>
          <a:xfrm>
            <a:off x="9529012" y="3647975"/>
            <a:ext cx="73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night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90CA9C-6C2C-664E-8262-B74B1E8BA9A5}"/>
              </a:ext>
            </a:extLst>
          </p:cNvPr>
          <p:cNvCxnSpPr>
            <a:cxnSpLocks/>
            <a:endCxn id="6" idx="3"/>
          </p:cNvCxnSpPr>
          <p:nvPr/>
        </p:nvCxnSpPr>
        <p:spPr>
          <a:xfrm>
            <a:off x="8441358" y="2974206"/>
            <a:ext cx="1" cy="481814"/>
          </a:xfrm>
          <a:prstGeom prst="straightConnector1">
            <a:avLst/>
          </a:prstGeom>
          <a:ln w="127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32708F2-70C1-E04E-B8A0-72B07C89EFD5}"/>
              </a:ext>
            </a:extLst>
          </p:cNvPr>
          <p:cNvSpPr txBox="1"/>
          <p:nvPr/>
        </p:nvSpPr>
        <p:spPr>
          <a:xfrm rot="16200000">
            <a:off x="7975084" y="3783794"/>
            <a:ext cx="9325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~50% </a:t>
            </a:r>
            <a:r>
              <a:rPr lang="en-GB" sz="1200" dirty="0" err="1">
                <a:solidFill>
                  <a:schemeClr val="bg1"/>
                </a:solidFill>
              </a:rPr>
              <a:t>BrO</a:t>
            </a: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B096E4-5D2D-9445-8977-8DA972E49D0A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8441359" y="4388568"/>
            <a:ext cx="0" cy="48181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54EEB8A-FC7D-A543-A76E-9FE731E74B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6971" y="2235436"/>
            <a:ext cx="4385419" cy="42423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553324F-B163-F240-9662-3BF8D3431609}"/>
              </a:ext>
            </a:extLst>
          </p:cNvPr>
          <p:cNvSpPr txBox="1"/>
          <p:nvPr/>
        </p:nvSpPr>
        <p:spPr>
          <a:xfrm>
            <a:off x="4285435" y="1866104"/>
            <a:ext cx="199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Dispersing core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70BFF1-1002-0F4C-8A7A-DD0FAD45270E}"/>
              </a:ext>
            </a:extLst>
          </p:cNvPr>
          <p:cNvSpPr txBox="1"/>
          <p:nvPr/>
        </p:nvSpPr>
        <p:spPr>
          <a:xfrm>
            <a:off x="8085809" y="1866104"/>
            <a:ext cx="199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Persistent core</a:t>
            </a:r>
          </a:p>
        </p:txBody>
      </p:sp>
    </p:spTree>
    <p:extLst>
      <p:ext uri="{BB962C8B-B14F-4D97-AF65-F5344CB8AC3E}">
        <p14:creationId xmlns:p14="http://schemas.microsoft.com/office/powerpoint/2010/main" val="125416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01450-4D7B-1B4A-A22C-A13D7075A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Weaker plume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813CA-CC33-7744-8193-7C429442E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2846" y="2222286"/>
            <a:ext cx="9731141" cy="1206714"/>
          </a:xfrm>
        </p:spPr>
        <p:txBody>
          <a:bodyPr>
            <a:normAutofit/>
          </a:bodyPr>
          <a:lstStyle/>
          <a:p>
            <a:r>
              <a:rPr lang="en-GB" dirty="0"/>
              <a:t>For a plume 1/8 of the strength:</a:t>
            </a:r>
          </a:p>
          <a:p>
            <a:pPr lvl="1"/>
            <a:r>
              <a:rPr lang="en-GB" dirty="0"/>
              <a:t>No coring - Initial redistribution of bromine slower - then stability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9D245E-E0DA-DA4B-91FB-48BAF99AC6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641" y="3429000"/>
            <a:ext cx="3320715" cy="324337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C54463-88E8-C842-8CF4-3C6621D179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145" y="3428999"/>
            <a:ext cx="3488292" cy="32525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A53CA8-E912-A74D-8ABF-710D49780F23}"/>
              </a:ext>
            </a:extLst>
          </p:cNvPr>
          <p:cNvSpPr txBox="1"/>
          <p:nvPr/>
        </p:nvSpPr>
        <p:spPr>
          <a:xfrm>
            <a:off x="5123847" y="3961044"/>
            <a:ext cx="1944304" cy="523220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Fraction of in-plume bromine as </a:t>
            </a:r>
            <a:r>
              <a:rPr lang="en-GB" sz="1400" dirty="0" err="1">
                <a:solidFill>
                  <a:sysClr val="windowText" lastClr="000000"/>
                </a:solidFill>
              </a:rPr>
              <a:t>BrO</a:t>
            </a:r>
            <a:r>
              <a:rPr lang="en-GB" sz="140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4DD4B7-624A-A14B-9EB9-091E6C33856D}"/>
              </a:ext>
            </a:extLst>
          </p:cNvPr>
          <p:cNvSpPr txBox="1"/>
          <p:nvPr/>
        </p:nvSpPr>
        <p:spPr>
          <a:xfrm>
            <a:off x="2539549" y="3564066"/>
            <a:ext cx="1387643" cy="523220"/>
          </a:xfrm>
          <a:prstGeom prst="rect">
            <a:avLst/>
          </a:prstGeom>
          <a:solidFill>
            <a:srgbClr val="FFFFFF">
              <a:alpha val="67059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ysClr val="windowText" lastClr="000000"/>
                </a:solidFill>
              </a:rPr>
              <a:t>BrO</a:t>
            </a:r>
            <a:r>
              <a:rPr lang="en-GB" sz="1400" dirty="0">
                <a:solidFill>
                  <a:sysClr val="windowText" lastClr="000000"/>
                </a:solidFill>
              </a:rPr>
              <a:t> / SO</a:t>
            </a:r>
            <a:r>
              <a:rPr lang="en-GB" sz="1400" baseline="-25000" dirty="0">
                <a:solidFill>
                  <a:sysClr val="windowText" lastClr="000000"/>
                </a:solidFill>
              </a:rPr>
              <a:t>2</a:t>
            </a:r>
            <a:r>
              <a:rPr lang="en-GB" sz="140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column ratio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FC1DA-E166-724D-90E5-11B74E2EB4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766" y="3428999"/>
            <a:ext cx="3456427" cy="32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66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EDA77-C665-9640-B9CF-55B34BFA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39DA8-28B0-7F4E-AC61-8E90BFC52E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SO</a:t>
            </a:r>
            <a:r>
              <a:rPr lang="en-GB" baseline="-25000" dirty="0"/>
              <a:t>2</a:t>
            </a:r>
            <a:r>
              <a:rPr lang="en-GB" dirty="0"/>
              <a:t> and </a:t>
            </a:r>
            <a:r>
              <a:rPr lang="en-GB" dirty="0" err="1"/>
              <a:t>BrO</a:t>
            </a:r>
            <a:r>
              <a:rPr lang="en-GB" dirty="0"/>
              <a:t> in the plume of Etna’s Christmas 2018 eruption was detected by TROPOMI</a:t>
            </a:r>
          </a:p>
          <a:p>
            <a:r>
              <a:rPr lang="en-GB" dirty="0"/>
              <a:t>The </a:t>
            </a:r>
            <a:r>
              <a:rPr lang="en-GB" dirty="0" err="1"/>
              <a:t>BrO</a:t>
            </a:r>
            <a:r>
              <a:rPr lang="en-GB" dirty="0"/>
              <a:t>/SO</a:t>
            </a:r>
            <a:r>
              <a:rPr lang="en-GB" baseline="-25000" dirty="0"/>
              <a:t>2</a:t>
            </a:r>
            <a:r>
              <a:rPr lang="en-GB" dirty="0"/>
              <a:t> ratio was of order a few 10</a:t>
            </a:r>
            <a:r>
              <a:rPr lang="en-GB" baseline="30000" dirty="0"/>
              <a:t>-4</a:t>
            </a:r>
            <a:r>
              <a:rPr lang="en-GB" dirty="0"/>
              <a:t>, with significant cross-plume variation</a:t>
            </a:r>
          </a:p>
          <a:p>
            <a:r>
              <a:rPr lang="en-GB" dirty="0"/>
              <a:t>WRF-</a:t>
            </a:r>
            <a:r>
              <a:rPr lang="en-GB" dirty="0" err="1"/>
              <a:t>Chem</a:t>
            </a:r>
            <a:r>
              <a:rPr lang="en-GB" dirty="0"/>
              <a:t> volcano (WCV) can replicate </a:t>
            </a:r>
            <a:r>
              <a:rPr lang="en-GB" dirty="0" err="1"/>
              <a:t>BrO</a:t>
            </a:r>
            <a:r>
              <a:rPr lang="en-GB" dirty="0"/>
              <a:t> formation within a volcanic plume, and the “coring” effect</a:t>
            </a:r>
          </a:p>
          <a:p>
            <a:pPr lvl="1"/>
            <a:r>
              <a:rPr lang="en-GB" dirty="0" err="1"/>
              <a:t>OClO</a:t>
            </a:r>
            <a:r>
              <a:rPr lang="en-GB" dirty="0"/>
              <a:t> formation also modelled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B48BC-F563-B04B-9E17-7E35D924E3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This ”coring” is caused by bromine chemistry depleting ozone, which interrupts the bromine cycling</a:t>
            </a:r>
          </a:p>
          <a:p>
            <a:r>
              <a:rPr lang="en-GB" dirty="0"/>
              <a:t>As O</a:t>
            </a:r>
            <a:r>
              <a:rPr lang="en-GB" baseline="-25000" dirty="0"/>
              <a:t>3</a:t>
            </a:r>
            <a:r>
              <a:rPr lang="en-GB" dirty="0"/>
              <a:t> chemistry recovers, </a:t>
            </a:r>
            <a:r>
              <a:rPr lang="en-GB" dirty="0" err="1"/>
              <a:t>BrO</a:t>
            </a:r>
            <a:r>
              <a:rPr lang="en-GB" dirty="0"/>
              <a:t> reaches a steady state as a fraction of total bromine</a:t>
            </a:r>
          </a:p>
          <a:p>
            <a:r>
              <a:rPr lang="en-GB" dirty="0"/>
              <a:t>Modelling suggests a daytime bulk observation of </a:t>
            </a:r>
            <a:r>
              <a:rPr lang="en-GB" dirty="0" err="1"/>
              <a:t>BrO</a:t>
            </a:r>
            <a:r>
              <a:rPr lang="en-GB" dirty="0"/>
              <a:t> in aged plume, should observe approximately </a:t>
            </a:r>
            <a:r>
              <a:rPr lang="en-GB" b="1" dirty="0"/>
              <a:t>half</a:t>
            </a:r>
            <a:r>
              <a:rPr lang="en-GB" dirty="0"/>
              <a:t> of total bromine</a:t>
            </a:r>
          </a:p>
          <a:p>
            <a:pPr lvl="1"/>
            <a:r>
              <a:rPr lang="en-GB" dirty="0"/>
              <a:t>Most reliable once O</a:t>
            </a:r>
            <a:r>
              <a:rPr lang="en-GB" baseline="-25000" dirty="0"/>
              <a:t>3</a:t>
            </a:r>
            <a:r>
              <a:rPr lang="en-GB" dirty="0"/>
              <a:t> depletion effect faded</a:t>
            </a:r>
          </a:p>
          <a:p>
            <a:pPr lvl="1"/>
            <a:r>
              <a:rPr lang="en-GB" dirty="0"/>
              <a:t>O</a:t>
            </a:r>
            <a:r>
              <a:rPr lang="en-GB" baseline="-25000" dirty="0"/>
              <a:t>3</a:t>
            </a:r>
            <a:r>
              <a:rPr lang="en-GB" dirty="0"/>
              <a:t> depletion detectable by coring spatial pattern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2425A-C4EA-FE48-9633-9C4454819CE2}"/>
              </a:ext>
            </a:extLst>
          </p:cNvPr>
          <p:cNvSpPr txBox="1"/>
          <p:nvPr/>
        </p:nvSpPr>
        <p:spPr>
          <a:xfrm>
            <a:off x="4769294" y="6094199"/>
            <a:ext cx="265341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luke.surl@latmos.ipsl.fr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00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1F87-D839-2E47-ADC0-31C5A8A1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Etna’s 2018 Christmas eruption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FC90C-34B7-A64D-B10D-C6DAE73C5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9357724" cy="1206713"/>
          </a:xfrm>
        </p:spPr>
        <p:txBody>
          <a:bodyPr/>
          <a:lstStyle/>
          <a:p>
            <a:r>
              <a:rPr lang="en-GB" dirty="0"/>
              <a:t>Large event at ~1115 the 24</a:t>
            </a:r>
            <a:r>
              <a:rPr lang="en-GB" baseline="30000" dirty="0"/>
              <a:t>th</a:t>
            </a:r>
            <a:r>
              <a:rPr lang="en-GB" dirty="0"/>
              <a:t>, moderate activity for the next week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7FEBC-4373-0F48-9145-B788BC16D9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53" y="3429000"/>
            <a:ext cx="7578839" cy="281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6B617E-F964-E349-B66B-80AA06F42DAA}"/>
              </a:ext>
            </a:extLst>
          </p:cNvPr>
          <p:cNvSpPr txBox="1"/>
          <p:nvPr/>
        </p:nvSpPr>
        <p:spPr>
          <a:xfrm>
            <a:off x="206188" y="6355976"/>
            <a:ext cx="1166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Chart &amp; table: </a:t>
            </a:r>
            <a:r>
              <a:rPr lang="en-GB" sz="1400" i="1" dirty="0" err="1"/>
              <a:t>Corradini</a:t>
            </a:r>
            <a:r>
              <a:rPr lang="en-GB" sz="1400" i="1" dirty="0"/>
              <a:t> et al. (2020), </a:t>
            </a:r>
            <a:r>
              <a:rPr lang="fr-FR" sz="1400" dirty="0" err="1"/>
              <a:t>Remote</a:t>
            </a:r>
            <a:r>
              <a:rPr lang="fr-FR" sz="1400" dirty="0"/>
              <a:t> Sens., 12, 1336; doi:</a:t>
            </a:r>
            <a:r>
              <a:rPr lang="fr-FR" sz="1400" dirty="0">
                <a:hlinkClick r:id="rId3"/>
              </a:rPr>
              <a:t>10.3390/rs12081336</a:t>
            </a:r>
            <a:r>
              <a:rPr lang="fr-FR" sz="1400" dirty="0"/>
              <a:t> </a:t>
            </a:r>
          </a:p>
          <a:p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5FE88-8636-7942-A737-32F4D76CE222}"/>
              </a:ext>
            </a:extLst>
          </p:cNvPr>
          <p:cNvSpPr txBox="1"/>
          <p:nvPr/>
        </p:nvSpPr>
        <p:spPr>
          <a:xfrm>
            <a:off x="2312894" y="4087906"/>
            <a:ext cx="950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No data due to poor weather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28DBF-15AE-A547-948B-5356475A0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450" y="3454400"/>
            <a:ext cx="2908300" cy="2768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702076-C9E2-AE4F-B4C1-11285E0367C2}"/>
              </a:ext>
            </a:extLst>
          </p:cNvPr>
          <p:cNvSpPr txBox="1"/>
          <p:nvPr/>
        </p:nvSpPr>
        <p:spPr>
          <a:xfrm rot="16200000">
            <a:off x="9996762" y="4684811"/>
            <a:ext cx="2729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Volcanic Plume Top Height</a:t>
            </a:r>
          </a:p>
        </p:txBody>
      </p:sp>
    </p:spTree>
    <p:extLst>
      <p:ext uri="{BB962C8B-B14F-4D97-AF65-F5344CB8AC3E}">
        <p14:creationId xmlns:p14="http://schemas.microsoft.com/office/powerpoint/2010/main" val="102305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C8EBC-44EB-334A-98BA-7EA2AAB0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TROPOMI detection of plume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C66CE-53C2-7D44-AECE-237950D1C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5169712" cy="3636511"/>
          </a:xfrm>
        </p:spPr>
        <p:txBody>
          <a:bodyPr/>
          <a:lstStyle/>
          <a:p>
            <a:r>
              <a:rPr lang="en-GB" dirty="0"/>
              <a:t>TROPOMI overpass at ~12h each day. </a:t>
            </a:r>
          </a:p>
          <a:p>
            <a:pPr lvl="1"/>
            <a:r>
              <a:rPr lang="en-GB" dirty="0"/>
              <a:t>Best observation on the 25</a:t>
            </a:r>
            <a:r>
              <a:rPr lang="en-GB" baseline="30000" dirty="0"/>
              <a:t>th</a:t>
            </a:r>
            <a:r>
              <a:rPr lang="en-GB" dirty="0"/>
              <a:t> !</a:t>
            </a:r>
          </a:p>
          <a:p>
            <a:r>
              <a:rPr lang="en-GB" dirty="0"/>
              <a:t>Detect SO</a:t>
            </a:r>
            <a:r>
              <a:rPr lang="en-GB" baseline="-25000" dirty="0"/>
              <a:t>2</a:t>
            </a:r>
            <a:r>
              <a:rPr lang="en-GB" dirty="0"/>
              <a:t>, </a:t>
            </a:r>
            <a:r>
              <a:rPr lang="en-GB" dirty="0" err="1"/>
              <a:t>BrO</a:t>
            </a:r>
            <a:r>
              <a:rPr lang="en-GB" dirty="0"/>
              <a:t> and their ratio. </a:t>
            </a:r>
          </a:p>
          <a:p>
            <a:pPr lvl="1"/>
            <a:r>
              <a:rPr lang="en-GB" dirty="0" err="1"/>
              <a:t>BrO</a:t>
            </a:r>
            <a:r>
              <a:rPr lang="en-GB" dirty="0"/>
              <a:t>/SO</a:t>
            </a:r>
            <a:r>
              <a:rPr lang="en-GB" baseline="-25000" dirty="0"/>
              <a:t>2</a:t>
            </a:r>
            <a:r>
              <a:rPr lang="en-GB" dirty="0"/>
              <a:t> ratios common measurement of Br-chemistry in plumes</a:t>
            </a:r>
          </a:p>
        </p:txBody>
      </p:sp>
    </p:spTree>
    <p:extLst>
      <p:ext uri="{BB962C8B-B14F-4D97-AF65-F5344CB8AC3E}">
        <p14:creationId xmlns:p14="http://schemas.microsoft.com/office/powerpoint/2010/main" val="294996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D7C0-4484-D84B-A781-7B3DBECE5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TROPOMI detection of plume : SO</a:t>
            </a:r>
            <a:r>
              <a:rPr lang="en-GB" baseline="-25000" dirty="0"/>
              <a:t>2</a:t>
            </a:r>
            <a:r>
              <a:rPr lang="en-GB" dirty="0"/>
              <a:t>, </a:t>
            </a:r>
            <a:r>
              <a:rPr lang="en-GB" dirty="0" err="1"/>
              <a:t>BrO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A4DA68-CA10-CF41-AF53-5A28FE411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35" y="2417372"/>
            <a:ext cx="5812185" cy="4068529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3ABAEDB-E50D-C548-9874-CF90A83ACE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324" y="2430288"/>
            <a:ext cx="5775282" cy="40426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F005B2-5B50-8149-A767-6F685E1B912D}"/>
              </a:ext>
            </a:extLst>
          </p:cNvPr>
          <p:cNvSpPr txBox="1"/>
          <p:nvPr/>
        </p:nvSpPr>
        <p:spPr>
          <a:xfrm>
            <a:off x="298383" y="6574055"/>
            <a:ext cx="10270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Cloud filter, cloud fraction &gt; 0.5 and top height &gt;4km. Only pixels with SO2 VCD &gt; 2e16 molec.cm</a:t>
            </a:r>
            <a:r>
              <a:rPr lang="en-GB" sz="1400" baseline="30000" dirty="0"/>
              <a:t>-2</a:t>
            </a:r>
            <a:r>
              <a:rPr lang="en-GB" sz="1400" dirty="0"/>
              <a:t> plotted</a:t>
            </a:r>
          </a:p>
        </p:txBody>
      </p:sp>
    </p:spTree>
    <p:extLst>
      <p:ext uri="{BB962C8B-B14F-4D97-AF65-F5344CB8AC3E}">
        <p14:creationId xmlns:p14="http://schemas.microsoft.com/office/powerpoint/2010/main" val="397966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8AE3-E2B1-7749-9A21-E33D93DF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TROPOMI detection of plume : </a:t>
            </a:r>
            <a:r>
              <a:rPr lang="en-GB" dirty="0" err="1"/>
              <a:t>BrO</a:t>
            </a:r>
            <a:r>
              <a:rPr lang="en-GB" dirty="0"/>
              <a:t>/SO</a:t>
            </a:r>
            <a:r>
              <a:rPr lang="en-GB" baseline="-25000" dirty="0"/>
              <a:t>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65C9D1-679F-804C-B8C5-E16082ADD3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/>
              <a:t>BrO</a:t>
            </a:r>
            <a:r>
              <a:rPr lang="en-GB" dirty="0"/>
              <a:t> production</a:t>
            </a:r>
          </a:p>
          <a:p>
            <a:r>
              <a:rPr lang="en-GB" dirty="0"/>
              <a:t>Across-plume variation.</a:t>
            </a:r>
          </a:p>
          <a:p>
            <a:pPr lvl="1"/>
            <a:r>
              <a:rPr lang="en-GB" dirty="0"/>
              <a:t>High at edges (~4 x 10</a:t>
            </a:r>
            <a:r>
              <a:rPr lang="en-GB" baseline="30000" dirty="0"/>
              <a:t>-4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”Core” of plume lower values (~1 x 10</a:t>
            </a:r>
            <a:r>
              <a:rPr lang="en-GB" baseline="30000" dirty="0"/>
              <a:t>-4</a:t>
            </a:r>
            <a:r>
              <a:rPr lang="en-GB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4893D-AC58-8A40-9589-4CED6039D2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80" y="2640552"/>
            <a:ext cx="4920632" cy="362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3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8AE3-E2B1-7749-9A21-E33D93DF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TROPOMI detection of plume : </a:t>
            </a:r>
            <a:r>
              <a:rPr lang="en-GB" dirty="0" err="1"/>
              <a:t>BrO</a:t>
            </a:r>
            <a:r>
              <a:rPr lang="en-GB" dirty="0"/>
              <a:t>/SO</a:t>
            </a:r>
            <a:r>
              <a:rPr lang="en-GB" baseline="-25000" dirty="0"/>
              <a:t>2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FC6283C0-5242-8740-92AD-5341F8BF02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708" y="2541007"/>
            <a:ext cx="11578581" cy="353253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8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43A8-7E61-734E-8508-FC54EDDA3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Bromine chemistry</a:t>
            </a:r>
          </a:p>
        </p:txBody>
      </p:sp>
      <p:pic>
        <p:nvPicPr>
          <p:cNvPr id="4" name="Picture 1" descr="page45image51642368">
            <a:extLst>
              <a:ext uri="{FF2B5EF4-FFF2-40B4-BE49-F238E27FC236}">
                <a16:creationId xmlns:a16="http://schemas.microsoft.com/office/drawing/2014/main" id="{13972528-13B4-F447-865E-DC67CD5BC5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087841"/>
            <a:ext cx="5674659" cy="456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7FD7E4-F065-BA40-9C4B-B29E933F61A5}"/>
              </a:ext>
            </a:extLst>
          </p:cNvPr>
          <p:cNvSpPr txBox="1">
            <a:spLocks/>
          </p:cNvSpPr>
          <p:nvPr/>
        </p:nvSpPr>
        <p:spPr>
          <a:xfrm>
            <a:off x="818712" y="2222287"/>
            <a:ext cx="5169712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Bromine chemistry – converts HBr to other forms and continually cycles bromine </a:t>
            </a:r>
          </a:p>
          <a:p>
            <a:r>
              <a:rPr lang="en-GB" dirty="0"/>
              <a:t>Several requirements:</a:t>
            </a:r>
          </a:p>
          <a:p>
            <a:pPr lvl="1"/>
            <a:r>
              <a:rPr lang="en-GB" dirty="0"/>
              <a:t>Sunlight for photolysis</a:t>
            </a:r>
          </a:p>
          <a:p>
            <a:pPr lvl="1"/>
            <a:r>
              <a:rPr lang="en-GB" dirty="0"/>
              <a:t>Acidic aerosol for liquid phase steps</a:t>
            </a:r>
          </a:p>
          <a:p>
            <a:pPr lvl="1"/>
            <a:r>
              <a:rPr lang="en-GB" dirty="0"/>
              <a:t>Oxidants (esp. O</a:t>
            </a:r>
            <a:r>
              <a:rPr lang="en-GB" baseline="-25000" dirty="0"/>
              <a:t>3</a:t>
            </a:r>
            <a:r>
              <a:rPr lang="en-GB" dirty="0"/>
              <a:t>) for gas-phase reactions</a:t>
            </a:r>
          </a:p>
          <a:p>
            <a:pPr lvl="2"/>
            <a:r>
              <a:rPr lang="en-GB" dirty="0"/>
              <a:t>Consumes these oxidants</a:t>
            </a:r>
          </a:p>
          <a:p>
            <a:r>
              <a:rPr lang="en-GB" dirty="0"/>
              <a:t>Heterogenous reaction: </a:t>
            </a:r>
            <a:r>
              <a:rPr lang="en-GB" dirty="0" err="1"/>
              <a:t>HOBr</a:t>
            </a:r>
            <a:r>
              <a:rPr lang="en-GB" dirty="0"/>
              <a:t> uptake (rate limiting), followed by reaction with Br</a:t>
            </a:r>
            <a:r>
              <a:rPr lang="en-GB" baseline="30000" dirty="0"/>
              <a:t>-</a:t>
            </a:r>
            <a:r>
              <a:rPr lang="en-GB" dirty="0"/>
              <a:t> or Cl</a:t>
            </a:r>
            <a:r>
              <a:rPr lang="en-GB" baseline="30000" dirty="0"/>
              <a:t>-</a:t>
            </a:r>
            <a:r>
              <a:rPr lang="en-GB" dirty="0"/>
              <a:t> (from aqueous phase HBr or </a:t>
            </a:r>
            <a:r>
              <a:rPr lang="en-GB" dirty="0" err="1"/>
              <a:t>HCl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Br</a:t>
            </a:r>
            <a:r>
              <a:rPr lang="en-GB" baseline="-25000" dirty="0"/>
              <a:t>2</a:t>
            </a:r>
            <a:r>
              <a:rPr lang="en-GB" dirty="0"/>
              <a:t> vs. </a:t>
            </a:r>
            <a:r>
              <a:rPr lang="en-GB" dirty="0" err="1"/>
              <a:t>BrCl</a:t>
            </a:r>
            <a:r>
              <a:rPr lang="en-GB" dirty="0"/>
              <a:t> product ratio dependant on ratio of HBr and </a:t>
            </a:r>
            <a:r>
              <a:rPr lang="en-GB" dirty="0" err="1"/>
              <a:t>HCl</a:t>
            </a:r>
            <a:r>
              <a:rPr lang="en-GB" dirty="0"/>
              <a:t>. Br</a:t>
            </a:r>
            <a:r>
              <a:rPr lang="en-GB" baseline="-25000" dirty="0"/>
              <a:t>2</a:t>
            </a:r>
            <a:r>
              <a:rPr lang="en-GB" dirty="0"/>
              <a:t> production ’preferred’ unless bromide mostly depleted. 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272994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DE022-F79E-1C4E-89CB-47D55649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we model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2F564-B8DE-724D-B507-8633BFD65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9759452" cy="4250231"/>
          </a:xfrm>
        </p:spPr>
        <p:txBody>
          <a:bodyPr>
            <a:normAutofit/>
          </a:bodyPr>
          <a:lstStyle/>
          <a:p>
            <a:r>
              <a:rPr lang="en-GB" dirty="0"/>
              <a:t>WRF-</a:t>
            </a:r>
            <a:r>
              <a:rPr lang="en-GB" dirty="0" err="1"/>
              <a:t>Chem</a:t>
            </a:r>
            <a:r>
              <a:rPr lang="en-GB" dirty="0"/>
              <a:t> Volcano (WCV) is our custom version of </a:t>
            </a:r>
            <a:r>
              <a:rPr lang="en-GB" dirty="0">
                <a:hlinkClick r:id="rId3"/>
              </a:rPr>
              <a:t>WRF-</a:t>
            </a:r>
            <a:r>
              <a:rPr lang="en-GB" dirty="0" err="1">
                <a:hlinkClick r:id="rId3"/>
              </a:rPr>
              <a:t>Chem</a:t>
            </a:r>
            <a:r>
              <a:rPr lang="en-GB" dirty="0"/>
              <a:t> [v4.1.5] that includes:</a:t>
            </a:r>
          </a:p>
          <a:p>
            <a:pPr lvl="1"/>
            <a:r>
              <a:rPr lang="en-GB" dirty="0"/>
              <a:t>Bromine, chlorine and mercury chemistry in reaction mechanism</a:t>
            </a:r>
          </a:p>
          <a:p>
            <a:pPr lvl="1"/>
            <a:r>
              <a:rPr lang="en-GB" dirty="0"/>
              <a:t>Volcanic emissions (pre-processed with modified version of </a:t>
            </a:r>
            <a:r>
              <a:rPr lang="en-GB" dirty="0">
                <a:hlinkClick r:id="rId4"/>
              </a:rPr>
              <a:t>PREPCHEM-SRC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On-line calculation of aerosol surface areas and heterogenous reaction rates.</a:t>
            </a:r>
          </a:p>
          <a:p>
            <a:pPr lvl="2"/>
            <a:r>
              <a:rPr lang="en-GB" dirty="0"/>
              <a:t>Includes calculation of wet area, incorporating aerosol water.</a:t>
            </a:r>
          </a:p>
          <a:p>
            <a:pPr lvl="2"/>
            <a:r>
              <a:rPr lang="en-GB" dirty="0"/>
              <a:t>Includes gas-phase diffusion limitation of heterogenous reactions </a:t>
            </a:r>
          </a:p>
          <a:p>
            <a:r>
              <a:rPr lang="en-GB" dirty="0"/>
              <a:t>Run in multiple-nested mode, up to 1 km * 1 km resolution  </a:t>
            </a:r>
          </a:p>
        </p:txBody>
      </p:sp>
    </p:spTree>
    <p:extLst>
      <p:ext uri="{BB962C8B-B14F-4D97-AF65-F5344CB8AC3E}">
        <p14:creationId xmlns:p14="http://schemas.microsoft.com/office/powerpoint/2010/main" val="859582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{5B35FD65-4EA2-9544-BB8A-AC430AD11B58}tf10001121</Template>
  <TotalTime>6000</TotalTime>
  <Words>1683</Words>
  <Application>Microsoft Macintosh PowerPoint</Application>
  <PresentationFormat>Widescreen</PresentationFormat>
  <Paragraphs>151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Century Gothic</vt:lpstr>
      <vt:lpstr>Verdana</vt:lpstr>
      <vt:lpstr>Wingdings 2</vt:lpstr>
      <vt:lpstr>Quotable</vt:lpstr>
      <vt:lpstr>Using WRF-Chem Volcano to model the in-plume halogen chemistry of Etna’s 2018 eruption</vt:lpstr>
      <vt:lpstr>Etna’s 2018 Christmas eruption</vt:lpstr>
      <vt:lpstr>Etna’s 2018 Christmas eruption</vt:lpstr>
      <vt:lpstr>TROPOMI detection of plume</vt:lpstr>
      <vt:lpstr>TROPOMI detection of plume : SO2, BrO</vt:lpstr>
      <vt:lpstr>TROPOMI detection of plume : BrO/SO2</vt:lpstr>
      <vt:lpstr>TROPOMI detection of plume : BrO/SO2</vt:lpstr>
      <vt:lpstr>Bromine chemistry</vt:lpstr>
      <vt:lpstr>Can we model this?</vt:lpstr>
      <vt:lpstr>Model setup</vt:lpstr>
      <vt:lpstr>Modelled columns: SO2</vt:lpstr>
      <vt:lpstr>Modelled columns: BrO</vt:lpstr>
      <vt:lpstr>Modelled columns: BrO:SO2 ratio</vt:lpstr>
      <vt:lpstr>Br speciation variability</vt:lpstr>
      <vt:lpstr>Cause of “coring” effect : O3 depletion</vt:lpstr>
      <vt:lpstr>Coring in OClO</vt:lpstr>
      <vt:lpstr>Bulk BrO:total bromine ratio</vt:lpstr>
      <vt:lpstr>Bulk BrO:total bromine ratio – first hour</vt:lpstr>
      <vt:lpstr>Bulk BrO:total bromine ratio – longer term</vt:lpstr>
      <vt:lpstr>Br fractionation</vt:lpstr>
      <vt:lpstr>Weaker plume</vt:lpstr>
      <vt:lpstr>Conclusions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WRF-Chem Volcano to model the in-plume halogen chemistry of Etna’s 2018 eruption</dc:title>
  <dc:subject/>
  <dc:creator>Microsoft Office User</dc:creator>
  <cp:keywords/>
  <dc:description/>
  <cp:lastModifiedBy>Microsoft Office User</cp:lastModifiedBy>
  <cp:revision>52</cp:revision>
  <cp:lastPrinted>2020-05-05T07:24:59Z</cp:lastPrinted>
  <dcterms:created xsi:type="dcterms:W3CDTF">2020-04-27T10:25:57Z</dcterms:created>
  <dcterms:modified xsi:type="dcterms:W3CDTF">2020-05-05T08:31:09Z</dcterms:modified>
  <cp:category/>
</cp:coreProperties>
</file>