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8" r:id="rId3"/>
    <p:sldId id="260" r:id="rId4"/>
    <p:sldId id="295" r:id="rId5"/>
    <p:sldId id="265" r:id="rId6"/>
    <p:sldId id="272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5" autoAdjust="0"/>
    <p:restoredTop sz="94660"/>
  </p:normalViewPr>
  <p:slideViewPr>
    <p:cSldViewPr snapToGrid="0">
      <p:cViewPr>
        <p:scale>
          <a:sx n="100" d="100"/>
          <a:sy n="100" d="100"/>
        </p:scale>
        <p:origin x="1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1F0C-3DBD-4F52-9743-B7669D653FF7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751EA-8E6D-4212-850C-4D56A170E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6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1726-64ED-4753-B789-A47B2E4B27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1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0618-E716-49A2-A6D2-24248E2A3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5997F-F848-4536-82FB-88F087E6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7A59-3042-468A-AA22-13EB869F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956EE-F728-40A2-BCE3-03B6F9CF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9CC0-4223-4700-9731-AAD1F4D4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4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AA21-2ED2-4CE6-87FE-8AFE5AE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23160-F347-43A1-9A58-892FC516C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3240A-CDAF-429E-9313-FEB29FD3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00B0-D9D2-402D-8F32-0F8B8F59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B8B6-948F-4843-A18C-A5E3A79A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8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3901F-7047-41BD-90FF-5DAEFB7E7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E3E74-5DBE-4896-BE84-7CA9AC364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09F9-70AE-4EB5-AFE1-B45BCB09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DFD2-67E4-44BD-A9A8-12860131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64042-52A2-4AE3-857C-2DB4DFD9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5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0E4B-6329-46DF-9DA3-01B91C00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9768-6189-432E-81AC-F02137B0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12860-0882-4CE3-AA00-5D89ACC5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25CF-7429-4E54-ACE7-D726F5B4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7BEC3-0C79-42EF-86D3-114B0EBC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59B5-C4D0-4DCD-9722-7529A89D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1619C-D728-4BF2-B53C-ABDF3E6DB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651A8-56CD-4017-87A8-A275DC6A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82482-DFAA-40CB-95BF-E046FA28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9182-A71E-48F2-AB2C-1841C7A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8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3911-1B0E-4C1E-8DD5-983AD037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FA23-E0A1-4603-96BB-5476B9094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D925C-3658-400C-B036-4B14D808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50FA0-9A05-4EA1-B9F5-E2C2F95E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94AC4-A52C-46A7-BEDC-D97BD745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FE05E-BA9D-4D37-B893-4A8BC268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FF52-603C-41D4-985D-12AE752C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7DB6D-9D84-417C-89E0-9089C4F6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EB3EA-E4F8-413C-90CA-9815F2841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B1332-F80A-42FC-B7B1-D59621C87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F8C44-3A7A-4D80-A3B4-736C55DF4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5FA1F-C367-4098-BF94-8C7E2D8E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3EB60-6F2B-4ACB-86D2-44A3432A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96F3-376A-4914-88F9-E024406E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84C7-49F3-4EFC-9D4F-313891C2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415A4-7C37-4D61-930B-A60F6680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FCD14-6A38-4B71-B307-C7FB98F7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8FDDA-9A06-432F-9272-8C5D8A34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6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8CAC8-76C9-428B-B967-3428C399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04A41-2C57-482C-984B-71274A85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1418E-6A7F-44D5-BB33-958B57F1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7D7-DAFD-47F8-A567-C491A888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6505-C0FA-4ABD-B428-DE33D0232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45D98-5595-4A37-B9E5-268F85711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6E101-6A0C-4D6E-A6C1-F3647B2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65FFF-BD72-4445-A1FA-8690E56B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AF66A-3E09-4368-AB44-AFDAB2B9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9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331B-DE94-440E-8255-95B19671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D4F93-D388-480B-948A-0C3B87092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E6207-9F98-42F9-897B-45C53BF04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DE72C-F797-4BD1-8D1B-512FF2B9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C78CC-B1D6-4ED7-B30A-D357A3CC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0C1D-C2D0-43E6-AC1A-7AEB4F54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3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4B3C0-158D-4246-A04D-4F8357CF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DE29-3D9E-4C8D-B5AF-A030174F4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E4C24-73D2-4704-923C-5074364C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6ADA-8BCD-401E-998C-56BAD5B8D850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3992D-D7AE-4295-8866-419962A21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FB02-A997-4FDB-9F46-9DABF1DF5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B3EA-A5BF-49C6-B8C0-35B55A7C5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34109"/>
            <a:ext cx="12192001" cy="1838065"/>
          </a:xfrm>
        </p:spPr>
        <p:txBody>
          <a:bodyPr>
            <a:normAutofit/>
          </a:bodyPr>
          <a:lstStyle/>
          <a:p>
            <a:r>
              <a:rPr lang="en-GB" b="1" dirty="0"/>
              <a:t>Nature Based Solutions: Dependency of Effectiveness on Spatial Configuration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3580" y="1997647"/>
            <a:ext cx="5364088" cy="4084002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Ian Pattison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Institute of Infrastructure and Environment, Heriot Watt University, Edinburgh</a:t>
            </a:r>
            <a:endParaRPr lang="en-GB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B:\Photos\VICKY\Ripon catchment - October 2013\Sunny Bank 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9" y="1972174"/>
            <a:ext cx="4598312" cy="34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18E4EE-66EB-4421-816C-48D7A3A96F72}"/>
              </a:ext>
            </a:extLst>
          </p:cNvPr>
          <p:cNvSpPr txBox="1"/>
          <p:nvPr/>
        </p:nvSpPr>
        <p:spPr>
          <a:xfrm>
            <a:off x="9607903" y="5591361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i.Pattison@hw.ac.uk        @GoWithTheF1ow</a:t>
            </a:r>
          </a:p>
        </p:txBody>
      </p:sp>
      <p:pic>
        <p:nvPicPr>
          <p:cNvPr id="9" name="Graphic 8" descr="Envelope">
            <a:extLst>
              <a:ext uri="{FF2B5EF4-FFF2-40B4-BE49-F238E27FC236}">
                <a16:creationId xmlns:a16="http://schemas.microsoft.com/office/drawing/2014/main" id="{A116CB78-6B23-4736-8DF6-AA6B2D6F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9810" y="5641340"/>
            <a:ext cx="219013" cy="299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A17B1-51F8-457B-A634-910EE73938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055" y="6081649"/>
            <a:ext cx="239539" cy="23953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709C6-E432-4367-8280-867E2BC10C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71" y="5501702"/>
            <a:ext cx="2370731" cy="1185366"/>
          </a:xfrm>
          <a:prstGeom prst="rect">
            <a:avLst/>
          </a:prstGeom>
        </p:spPr>
      </p:pic>
      <p:pic>
        <p:nvPicPr>
          <p:cNvPr id="12" name="Picture 247">
            <a:extLst>
              <a:ext uri="{FF2B5EF4-FFF2-40B4-BE49-F238E27FC236}">
                <a16:creationId xmlns:a16="http://schemas.microsoft.com/office/drawing/2014/main" id="{A558E1B8-2FEC-48CE-A3F2-20C0B6F9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" y="6001874"/>
            <a:ext cx="24702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ERC - Home">
            <a:extLst>
              <a:ext uri="{FF2B5EF4-FFF2-40B4-BE49-F238E27FC236}">
                <a16:creationId xmlns:a16="http://schemas.microsoft.com/office/drawing/2014/main" id="{A95B0E50-0FDE-4AA0-883C-129DDAA5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98" y="5791042"/>
            <a:ext cx="3493350" cy="9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E33A-FE82-41E0-80D1-F3E2B833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18" y="-64742"/>
            <a:ext cx="10972800" cy="1143000"/>
          </a:xfrm>
        </p:spPr>
        <p:txBody>
          <a:bodyPr/>
          <a:lstStyle/>
          <a:p>
            <a:pPr algn="ctr"/>
            <a:r>
              <a:rPr lang="en-GB" b="1" dirty="0">
                <a:latin typeface="Aharoni" panose="02010803020104030203" pitchFamily="2" charset="-79"/>
                <a:cs typeface="Aharoni" panose="02010803020104030203" pitchFamily="2" charset="-79"/>
              </a:rPr>
              <a:t>Problem of Upscaling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0853-F6A6-44A0-BB49-9F9E5CD3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76499"/>
            <a:ext cx="1192864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Knowledge of the impact of NBS at local scale is good. However, the larger scale impact (catchment) is highly uncertain.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We cannot simple extrapolate from the plot scale to the catchment scale is not possible</a:t>
            </a:r>
          </a:p>
          <a:p>
            <a:pPr marL="0" indent="0">
              <a:buNone/>
            </a:pPr>
            <a:endParaRPr lang="en-GB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2400" b="1" dirty="0"/>
              <a:t>1) </a:t>
            </a:r>
            <a:r>
              <a:rPr lang="en-GB" sz="2400" dirty="0"/>
              <a:t>Individual intervention impact reduces (attenuates)</a:t>
            </a:r>
          </a:p>
          <a:p>
            <a:pPr marL="0" indent="0">
              <a:buNone/>
            </a:pPr>
            <a:r>
              <a:rPr lang="en-GB" sz="2400" b="1" dirty="0"/>
              <a:t>2) </a:t>
            </a:r>
            <a:r>
              <a:rPr lang="en-GB" sz="2400" dirty="0"/>
              <a:t>Interventions are Diffuse, and we need to understand </a:t>
            </a:r>
          </a:p>
          <a:p>
            <a:pPr marL="0" indent="0">
              <a:buNone/>
            </a:pPr>
            <a:r>
              <a:rPr lang="en-GB" sz="2400" dirty="0"/>
              <a:t>     combined impact</a:t>
            </a:r>
          </a:p>
          <a:p>
            <a:pPr marL="0" indent="0">
              <a:buNone/>
            </a:pPr>
            <a:r>
              <a:rPr lang="en-GB" sz="2400" b="1" dirty="0"/>
              <a:t>3) </a:t>
            </a:r>
            <a:r>
              <a:rPr lang="en-GB" sz="2400" dirty="0"/>
              <a:t>Different practices (amplify/balance out)</a:t>
            </a:r>
          </a:p>
          <a:p>
            <a:pPr>
              <a:buFontTx/>
              <a:buChar char="-"/>
            </a:pPr>
            <a:endParaRPr lang="en-GB" sz="240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01F2C-CE08-46E1-BE3B-D2F9AA4D90CB}"/>
              </a:ext>
            </a:extLst>
          </p:cNvPr>
          <p:cNvSpPr/>
          <p:nvPr/>
        </p:nvSpPr>
        <p:spPr>
          <a:xfrm>
            <a:off x="0" y="621167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Pattison I</a:t>
            </a:r>
            <a:r>
              <a:rPr lang="en-GB" dirty="0"/>
              <a:t>, Lane SN. (2012). The link between land use management and flood risk: a chaotic conception?, Progress in Physical Geography.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C584A4-1B42-4B37-8F41-93B67D2734EB}"/>
              </a:ext>
            </a:extLst>
          </p:cNvPr>
          <p:cNvCxnSpPr>
            <a:cxnSpLocks/>
          </p:cNvCxnSpPr>
          <p:nvPr/>
        </p:nvCxnSpPr>
        <p:spPr>
          <a:xfrm>
            <a:off x="0" y="6211670"/>
            <a:ext cx="12192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2AAF546-578F-4D74-82C5-61F916DADCB5}"/>
              </a:ext>
            </a:extLst>
          </p:cNvPr>
          <p:cNvGrpSpPr/>
          <p:nvPr/>
        </p:nvGrpSpPr>
        <p:grpSpPr>
          <a:xfrm>
            <a:off x="7724600" y="2524865"/>
            <a:ext cx="1976164" cy="1653605"/>
            <a:chOff x="7536160" y="1899220"/>
            <a:chExt cx="4536504" cy="42910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BC2D6B-230A-4BD3-8C13-43F9E3769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160" y="1899220"/>
              <a:ext cx="4536504" cy="4291074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5EF012-DADF-462D-864F-55C9D77F16A2}"/>
                </a:ext>
              </a:extLst>
            </p:cNvPr>
            <p:cNvSpPr/>
            <p:nvPr/>
          </p:nvSpPr>
          <p:spPr>
            <a:xfrm>
              <a:off x="9732815" y="2128893"/>
              <a:ext cx="1289886" cy="3632011"/>
            </a:xfrm>
            <a:custGeom>
              <a:avLst/>
              <a:gdLst>
                <a:gd name="connsiteX0" fmla="*/ 1143723 w 1289886"/>
                <a:gd name="connsiteY0" fmla="*/ 0 h 3632011"/>
                <a:gd name="connsiteX1" fmla="*/ 1255690 w 1289886"/>
                <a:gd name="connsiteY1" fmla="*/ 522514 h 3632011"/>
                <a:gd name="connsiteX2" fmla="*/ 611878 w 1289886"/>
                <a:gd name="connsiteY2" fmla="*/ 1362269 h 3632011"/>
                <a:gd name="connsiteX3" fmla="*/ 826482 w 1289886"/>
                <a:gd name="connsiteY3" fmla="*/ 2509934 h 3632011"/>
                <a:gd name="connsiteX4" fmla="*/ 80033 w 1289886"/>
                <a:gd name="connsiteY4" fmla="*/ 2771191 h 3632011"/>
                <a:gd name="connsiteX5" fmla="*/ 14719 w 1289886"/>
                <a:gd name="connsiteY5" fmla="*/ 3564294 h 3632011"/>
                <a:gd name="connsiteX6" fmla="*/ 24049 w 1289886"/>
                <a:gd name="connsiteY6" fmla="*/ 3536302 h 363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886" h="3632011">
                  <a:moveTo>
                    <a:pt x="1143723" y="0"/>
                  </a:moveTo>
                  <a:cubicBezTo>
                    <a:pt x="1244027" y="147734"/>
                    <a:pt x="1344331" y="295469"/>
                    <a:pt x="1255690" y="522514"/>
                  </a:cubicBezTo>
                  <a:cubicBezTo>
                    <a:pt x="1167049" y="749559"/>
                    <a:pt x="683413" y="1031032"/>
                    <a:pt x="611878" y="1362269"/>
                  </a:cubicBezTo>
                  <a:cubicBezTo>
                    <a:pt x="540343" y="1693506"/>
                    <a:pt x="915123" y="2275114"/>
                    <a:pt x="826482" y="2509934"/>
                  </a:cubicBezTo>
                  <a:cubicBezTo>
                    <a:pt x="737841" y="2744754"/>
                    <a:pt x="215327" y="2595464"/>
                    <a:pt x="80033" y="2771191"/>
                  </a:cubicBezTo>
                  <a:cubicBezTo>
                    <a:pt x="-55261" y="2946918"/>
                    <a:pt x="24050" y="3436776"/>
                    <a:pt x="14719" y="3564294"/>
                  </a:cubicBezTo>
                  <a:cubicBezTo>
                    <a:pt x="5388" y="3691812"/>
                    <a:pt x="14718" y="3614057"/>
                    <a:pt x="24049" y="35363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4D96BA-62E1-422F-8841-3D70C8E10A81}"/>
              </a:ext>
            </a:extLst>
          </p:cNvPr>
          <p:cNvSpPr/>
          <p:nvPr/>
        </p:nvSpPr>
        <p:spPr>
          <a:xfrm>
            <a:off x="273017" y="5254885"/>
            <a:ext cx="706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Catchment Scale Result  = Non-Linear relationship</a:t>
            </a:r>
          </a:p>
          <a:p>
            <a:r>
              <a:rPr lang="en-GB" sz="2400" b="1" dirty="0"/>
              <a:t>e.g. volume of storage ≠ peak reduction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4CF1A9-91D4-4FDE-BF27-23CF8CEC7724}"/>
              </a:ext>
            </a:extLst>
          </p:cNvPr>
          <p:cNvGrpSpPr/>
          <p:nvPr/>
        </p:nvGrpSpPr>
        <p:grpSpPr>
          <a:xfrm>
            <a:off x="9834562" y="3133355"/>
            <a:ext cx="1976164" cy="1913956"/>
            <a:chOff x="1896429" y="1791269"/>
            <a:chExt cx="4541404" cy="40902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BEA194-42E6-41F1-9FED-A5C8D3D4A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429" y="1791269"/>
              <a:ext cx="4541404" cy="4090232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98682F-68DE-4947-8DD6-700F9589EBFD}"/>
                </a:ext>
              </a:extLst>
            </p:cNvPr>
            <p:cNvSpPr/>
            <p:nvPr/>
          </p:nvSpPr>
          <p:spPr>
            <a:xfrm>
              <a:off x="4010025" y="1890730"/>
              <a:ext cx="1276288" cy="3509945"/>
            </a:xfrm>
            <a:custGeom>
              <a:avLst/>
              <a:gdLst>
                <a:gd name="connsiteX0" fmla="*/ 1143723 w 1289886"/>
                <a:gd name="connsiteY0" fmla="*/ 0 h 3632011"/>
                <a:gd name="connsiteX1" fmla="*/ 1255690 w 1289886"/>
                <a:gd name="connsiteY1" fmla="*/ 522514 h 3632011"/>
                <a:gd name="connsiteX2" fmla="*/ 611878 w 1289886"/>
                <a:gd name="connsiteY2" fmla="*/ 1362269 h 3632011"/>
                <a:gd name="connsiteX3" fmla="*/ 826482 w 1289886"/>
                <a:gd name="connsiteY3" fmla="*/ 2509934 h 3632011"/>
                <a:gd name="connsiteX4" fmla="*/ 80033 w 1289886"/>
                <a:gd name="connsiteY4" fmla="*/ 2771191 h 3632011"/>
                <a:gd name="connsiteX5" fmla="*/ 14719 w 1289886"/>
                <a:gd name="connsiteY5" fmla="*/ 3564294 h 3632011"/>
                <a:gd name="connsiteX6" fmla="*/ 24049 w 1289886"/>
                <a:gd name="connsiteY6" fmla="*/ 3536302 h 363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886" h="3632011">
                  <a:moveTo>
                    <a:pt x="1143723" y="0"/>
                  </a:moveTo>
                  <a:cubicBezTo>
                    <a:pt x="1244027" y="147734"/>
                    <a:pt x="1344331" y="295469"/>
                    <a:pt x="1255690" y="522514"/>
                  </a:cubicBezTo>
                  <a:cubicBezTo>
                    <a:pt x="1167049" y="749559"/>
                    <a:pt x="683413" y="1031032"/>
                    <a:pt x="611878" y="1362269"/>
                  </a:cubicBezTo>
                  <a:cubicBezTo>
                    <a:pt x="540343" y="1693506"/>
                    <a:pt x="915123" y="2275114"/>
                    <a:pt x="826482" y="2509934"/>
                  </a:cubicBezTo>
                  <a:cubicBezTo>
                    <a:pt x="737841" y="2744754"/>
                    <a:pt x="215327" y="2595464"/>
                    <a:pt x="80033" y="2771191"/>
                  </a:cubicBezTo>
                  <a:cubicBezTo>
                    <a:pt x="-55261" y="2946918"/>
                    <a:pt x="24050" y="3436776"/>
                    <a:pt x="14719" y="3564294"/>
                  </a:cubicBezTo>
                  <a:cubicBezTo>
                    <a:pt x="5388" y="3691812"/>
                    <a:pt x="14718" y="3614057"/>
                    <a:pt x="24049" y="35363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FCF87F-4736-49F7-A898-5DC1C61E40AD}"/>
              </a:ext>
            </a:extLst>
          </p:cNvPr>
          <p:cNvGrpSpPr/>
          <p:nvPr/>
        </p:nvGrpSpPr>
        <p:grpSpPr>
          <a:xfrm>
            <a:off x="7609837" y="4415241"/>
            <a:ext cx="1957129" cy="1628507"/>
            <a:chOff x="-1957129" y="-982180"/>
            <a:chExt cx="4830628" cy="42216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E9C47B-FA66-46E7-92A5-60052E24F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362"/>
            <a:stretch/>
          </p:blipFill>
          <p:spPr>
            <a:xfrm>
              <a:off x="-1957129" y="-982180"/>
              <a:ext cx="4830628" cy="4221660"/>
            </a:xfrm>
            <a:prstGeom prst="rect">
              <a:avLst/>
            </a:prstGeom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699F90-F7E6-4A94-908B-0FF73FB3BAA8}"/>
                </a:ext>
              </a:extLst>
            </p:cNvPr>
            <p:cNvSpPr/>
            <p:nvPr/>
          </p:nvSpPr>
          <p:spPr>
            <a:xfrm>
              <a:off x="400133" y="-676715"/>
              <a:ext cx="1276288" cy="3509945"/>
            </a:xfrm>
            <a:custGeom>
              <a:avLst/>
              <a:gdLst>
                <a:gd name="connsiteX0" fmla="*/ 1143723 w 1289886"/>
                <a:gd name="connsiteY0" fmla="*/ 0 h 3632011"/>
                <a:gd name="connsiteX1" fmla="*/ 1255690 w 1289886"/>
                <a:gd name="connsiteY1" fmla="*/ 522514 h 3632011"/>
                <a:gd name="connsiteX2" fmla="*/ 611878 w 1289886"/>
                <a:gd name="connsiteY2" fmla="*/ 1362269 h 3632011"/>
                <a:gd name="connsiteX3" fmla="*/ 826482 w 1289886"/>
                <a:gd name="connsiteY3" fmla="*/ 2509934 h 3632011"/>
                <a:gd name="connsiteX4" fmla="*/ 80033 w 1289886"/>
                <a:gd name="connsiteY4" fmla="*/ 2771191 h 3632011"/>
                <a:gd name="connsiteX5" fmla="*/ 14719 w 1289886"/>
                <a:gd name="connsiteY5" fmla="*/ 3564294 h 3632011"/>
                <a:gd name="connsiteX6" fmla="*/ 24049 w 1289886"/>
                <a:gd name="connsiteY6" fmla="*/ 3536302 h 363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886" h="3632011">
                  <a:moveTo>
                    <a:pt x="1143723" y="0"/>
                  </a:moveTo>
                  <a:cubicBezTo>
                    <a:pt x="1244027" y="147734"/>
                    <a:pt x="1344331" y="295469"/>
                    <a:pt x="1255690" y="522514"/>
                  </a:cubicBezTo>
                  <a:cubicBezTo>
                    <a:pt x="1167049" y="749559"/>
                    <a:pt x="683413" y="1031032"/>
                    <a:pt x="611878" y="1362269"/>
                  </a:cubicBezTo>
                  <a:cubicBezTo>
                    <a:pt x="540343" y="1693506"/>
                    <a:pt x="915123" y="2275114"/>
                    <a:pt x="826482" y="2509934"/>
                  </a:cubicBezTo>
                  <a:cubicBezTo>
                    <a:pt x="737841" y="2744754"/>
                    <a:pt x="215327" y="2595464"/>
                    <a:pt x="80033" y="2771191"/>
                  </a:cubicBezTo>
                  <a:cubicBezTo>
                    <a:pt x="-55261" y="2946918"/>
                    <a:pt x="24050" y="3436776"/>
                    <a:pt x="14719" y="3564294"/>
                  </a:cubicBezTo>
                  <a:cubicBezTo>
                    <a:pt x="5388" y="3691812"/>
                    <a:pt x="14718" y="3614057"/>
                    <a:pt x="24049" y="35363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5B78AE-7363-493D-AB33-FD13A7932764}"/>
              </a:ext>
            </a:extLst>
          </p:cNvPr>
          <p:cNvSpPr txBox="1"/>
          <p:nvPr/>
        </p:nvSpPr>
        <p:spPr>
          <a:xfrm>
            <a:off x="7590802" y="2625469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EE3AE-3907-4D6E-A63C-E21B7231F16B}"/>
              </a:ext>
            </a:extLst>
          </p:cNvPr>
          <p:cNvSpPr txBox="1"/>
          <p:nvPr/>
        </p:nvSpPr>
        <p:spPr>
          <a:xfrm>
            <a:off x="9968360" y="3313186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404A19-61B9-4ACF-BC73-0233B2A4DCBA}"/>
              </a:ext>
            </a:extLst>
          </p:cNvPr>
          <p:cNvSpPr txBox="1"/>
          <p:nvPr/>
        </p:nvSpPr>
        <p:spPr>
          <a:xfrm>
            <a:off x="7679057" y="4426013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3638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Where you do NFM effects the result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44" y="980729"/>
            <a:ext cx="1166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Drivers of flooding vary over Space and Time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818" b="1932"/>
          <a:stretch/>
        </p:blipFill>
        <p:spPr bwMode="auto">
          <a:xfrm>
            <a:off x="395258" y="1731157"/>
            <a:ext cx="3021084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53655" y="2669307"/>
            <a:ext cx="288032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192710" y="2265683"/>
            <a:ext cx="288032" cy="216024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61" y="4012447"/>
            <a:ext cx="2690057" cy="192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353" y="5966709"/>
            <a:ext cx="1173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Therefore, this heterogeneity within catchments needs to be accounted for, when designing NFM schemes.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7403F6-E5BA-44AD-8C1E-0895DE91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116" y="3675712"/>
            <a:ext cx="2690058" cy="2229964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973F78B0-19BC-4D98-B656-2BCA5B1E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818" b="1932"/>
          <a:stretch/>
        </p:blipFill>
        <p:spPr bwMode="auto">
          <a:xfrm>
            <a:off x="8476603" y="1794850"/>
            <a:ext cx="3021084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4AA54C13-9434-423C-9206-9742B440F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818" b="1932"/>
          <a:stretch/>
        </p:blipFill>
        <p:spPr bwMode="auto">
          <a:xfrm>
            <a:off x="4245144" y="1808031"/>
            <a:ext cx="3021084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3721338-0BF5-471F-9D84-5727174F2D85}"/>
              </a:ext>
            </a:extLst>
          </p:cNvPr>
          <p:cNvSpPr/>
          <p:nvPr/>
        </p:nvSpPr>
        <p:spPr>
          <a:xfrm>
            <a:off x="3274533" y="2732299"/>
            <a:ext cx="180215" cy="1856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3962" y="2785644"/>
            <a:ext cx="180215" cy="1856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CE5EA9-CC92-4B2F-8195-FC44A0A0DD93}"/>
              </a:ext>
            </a:extLst>
          </p:cNvPr>
          <p:cNvSpPr/>
          <p:nvPr/>
        </p:nvSpPr>
        <p:spPr>
          <a:xfrm>
            <a:off x="9120251" y="2336901"/>
            <a:ext cx="180215" cy="18561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4B7A88-5751-4918-A659-8D8BA2274D53}"/>
              </a:ext>
            </a:extLst>
          </p:cNvPr>
          <p:cNvSpPr/>
          <p:nvPr/>
        </p:nvSpPr>
        <p:spPr>
          <a:xfrm>
            <a:off x="9676556" y="2388900"/>
            <a:ext cx="180215" cy="185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4303C4-69B9-4466-BF5B-0B9A31F68E5D}"/>
              </a:ext>
            </a:extLst>
          </p:cNvPr>
          <p:cNvSpPr/>
          <p:nvPr/>
        </p:nvSpPr>
        <p:spPr>
          <a:xfrm>
            <a:off x="8439887" y="1740354"/>
            <a:ext cx="1215223" cy="976943"/>
          </a:xfrm>
          <a:prstGeom prst="ellipse">
            <a:avLst/>
          </a:prstGeom>
          <a:solidFill>
            <a:srgbClr val="92D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A7901-D088-4752-AC25-48D212F8F452}"/>
              </a:ext>
            </a:extLst>
          </p:cNvPr>
          <p:cNvSpPr txBox="1"/>
          <p:nvPr/>
        </p:nvSpPr>
        <p:spPr>
          <a:xfrm>
            <a:off x="7742337" y="1273062"/>
            <a:ext cx="160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Slowing the flow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45793-1E19-4BB3-A367-94EA8B86C8F6}"/>
              </a:ext>
            </a:extLst>
          </p:cNvPr>
          <p:cNvSpPr txBox="1"/>
          <p:nvPr/>
        </p:nvSpPr>
        <p:spPr>
          <a:xfrm>
            <a:off x="191344" y="3531358"/>
            <a:ext cx="397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1) Where you do NFM matters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B727BF-15A8-4817-97ED-66394E988F93}"/>
              </a:ext>
            </a:extLst>
          </p:cNvPr>
          <p:cNvSpPr txBox="1"/>
          <p:nvPr/>
        </p:nvSpPr>
        <p:spPr>
          <a:xfrm>
            <a:off x="5017794" y="3668004"/>
            <a:ext cx="347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2) Effect of NFM in same place varies for different Storm Tracks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F5B30-3E14-4AB3-BFEF-77C87E14037A}"/>
              </a:ext>
            </a:extLst>
          </p:cNvPr>
          <p:cNvSpPr txBox="1"/>
          <p:nvPr/>
        </p:nvSpPr>
        <p:spPr>
          <a:xfrm>
            <a:off x="8952826" y="894226"/>
            <a:ext cx="347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3) Slowing the flow may reduce peak in some locations but increase peak downstream</a:t>
            </a:r>
          </a:p>
        </p:txBody>
      </p:sp>
      <p:sp>
        <p:nvSpPr>
          <p:cNvPr id="10" name="Down Arrow 9"/>
          <p:cNvSpPr/>
          <p:nvPr/>
        </p:nvSpPr>
        <p:spPr>
          <a:xfrm rot="13731460">
            <a:off x="4304594" y="3411974"/>
            <a:ext cx="216024" cy="6343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3494104">
            <a:off x="6415031" y="1580408"/>
            <a:ext cx="216024" cy="63438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5-Point Star 7">
            <a:extLst>
              <a:ext uri="{FF2B5EF4-FFF2-40B4-BE49-F238E27FC236}">
                <a16:creationId xmlns:a16="http://schemas.microsoft.com/office/drawing/2014/main" id="{29D86545-7CCC-41B7-9A58-790A7C4CE280}"/>
              </a:ext>
            </a:extLst>
          </p:cNvPr>
          <p:cNvSpPr/>
          <p:nvPr/>
        </p:nvSpPr>
        <p:spPr>
          <a:xfrm>
            <a:off x="4884023" y="2701889"/>
            <a:ext cx="288032" cy="21602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 animBg="1"/>
      <p:bldP spid="20" grpId="0" animBg="1"/>
      <p:bldP spid="19" grpId="0"/>
      <p:bldP spid="26" grpId="0"/>
      <p:bldP spid="10" grpId="0" animBg="1"/>
      <p:bldP spid="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F3B7-BA2C-40CA-B125-B96D7E85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65125"/>
            <a:ext cx="11410950" cy="1325563"/>
          </a:xfrm>
        </p:spPr>
        <p:txBody>
          <a:bodyPr>
            <a:normAutofit/>
          </a:bodyPr>
          <a:lstStyle/>
          <a:p>
            <a:r>
              <a:rPr lang="en-GB" b="1" dirty="0"/>
              <a:t>Role of Sub-Catchment / Tributary </a:t>
            </a:r>
            <a:r>
              <a:rPr lang="en-GB" sz="4800" b="1" dirty="0"/>
              <a:t>Interactions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65486-84C8-47FB-BE18-ECD5ED87FBEC}"/>
              </a:ext>
            </a:extLst>
          </p:cNvPr>
          <p:cNvSpPr txBox="1"/>
          <p:nvPr/>
        </p:nvSpPr>
        <p:spPr>
          <a:xfrm>
            <a:off x="5972174" y="2144641"/>
            <a:ext cx="6028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drives flooding in Carlisle?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Convolution of tributary hydrographs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r>
              <a:rPr lang="en-GB" sz="2400" dirty="0"/>
              <a:t>Sensitivity of flooding to tributary hydrographs in terms of </a:t>
            </a:r>
            <a:r>
              <a:rPr lang="en-GB" sz="2400" b="1" dirty="0">
                <a:solidFill>
                  <a:srgbClr val="FF0000"/>
                </a:solidFill>
              </a:rPr>
              <a:t>magnitude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FF0000"/>
                </a:solidFill>
              </a:rPr>
              <a:t>relative timing</a:t>
            </a:r>
          </a:p>
          <a:p>
            <a:endParaRPr lang="en-GB" sz="2400" dirty="0"/>
          </a:p>
          <a:p>
            <a:r>
              <a:rPr lang="en-GB" sz="2400" dirty="0"/>
              <a:t>Tested using a Hydraulic model of January 2005 Carlisle (UK) flood</a:t>
            </a:r>
          </a:p>
        </p:txBody>
      </p:sp>
      <p:pic>
        <p:nvPicPr>
          <p:cNvPr id="6" name="Picture 107">
            <a:extLst>
              <a:ext uri="{FF2B5EF4-FFF2-40B4-BE49-F238E27FC236}">
                <a16:creationId xmlns:a16="http://schemas.microsoft.com/office/drawing/2014/main" id="{59555870-ACC9-4011-87E2-8641D2A1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0260"/>
          <a:stretch>
            <a:fillRect/>
          </a:stretch>
        </p:blipFill>
        <p:spPr bwMode="auto">
          <a:xfrm>
            <a:off x="93265" y="1863350"/>
            <a:ext cx="5525773" cy="43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44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-18256"/>
            <a:ext cx="9663982" cy="1143000"/>
          </a:xfrm>
        </p:spPr>
        <p:txBody>
          <a:bodyPr>
            <a:normAutofit/>
          </a:bodyPr>
          <a:lstStyle/>
          <a:p>
            <a:r>
              <a:rPr lang="en-GB" b="1" dirty="0"/>
              <a:t>Targeting Sub-Catchments to Focus NFM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258318"/>
            <a:ext cx="55446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:\ISIS model\Eden Catchment Shifting Experiments\Eden Catchment ISIS model - Timing experiment\Sheepmount_mag _timing impact.jpg"/>
          <p:cNvPicPr/>
          <p:nvPr/>
        </p:nvPicPr>
        <p:blipFill>
          <a:blip r:embed="rId3" cstate="print"/>
          <a:srcRect l="3638" t="6042" r="6778"/>
          <a:stretch>
            <a:fillRect/>
          </a:stretch>
        </p:blipFill>
        <p:spPr bwMode="auto">
          <a:xfrm>
            <a:off x="6240016" y="957695"/>
            <a:ext cx="4576491" cy="341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45536" y="4670436"/>
            <a:ext cx="6443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  Delaying upstream tributaries has beneficial </a:t>
            </a:r>
          </a:p>
          <a:p>
            <a:r>
              <a:rPr lang="en-GB" sz="2400" dirty="0"/>
              <a:t>   impact (</a:t>
            </a:r>
            <a:r>
              <a:rPr lang="en-GB" sz="2400" dirty="0" err="1"/>
              <a:t>U.Eden</a:t>
            </a:r>
            <a:r>
              <a:rPr lang="en-GB" sz="2400" dirty="0"/>
              <a:t> = 0.32m)</a:t>
            </a:r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Speeding up lowland tributaries reduces </a:t>
            </a:r>
          </a:p>
          <a:p>
            <a:r>
              <a:rPr lang="en-GB" sz="2400" dirty="0"/>
              <a:t>   downstream peak (Caldew = 0.33m)</a:t>
            </a:r>
            <a:endParaRPr lang="en-GB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-55065" y="5017250"/>
            <a:ext cx="600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  Reducing tributary flows has differing </a:t>
            </a:r>
          </a:p>
          <a:p>
            <a:r>
              <a:rPr lang="en-GB" sz="2400" dirty="0"/>
              <a:t>   impacts downstream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Upper Eden (0.33m), Petteril (no impact)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83960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Magnitude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904312" y="4231558"/>
            <a:ext cx="10081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6744072" y="4231558"/>
            <a:ext cx="9361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48128" y="4325034"/>
            <a:ext cx="316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Earlier              Delayed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1167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Pattison I</a:t>
            </a:r>
            <a:r>
              <a:rPr lang="en-GB" dirty="0"/>
              <a:t>, Lane SN, Hardy RJ, </a:t>
            </a:r>
            <a:r>
              <a:rPr lang="en-GB" dirty="0" err="1"/>
              <a:t>Reaney</a:t>
            </a:r>
            <a:r>
              <a:rPr lang="en-GB" dirty="0"/>
              <a:t> SM , (2014), The role of tributary relative timing and sequencing in controlling large floods, Water Resources Research, 50, 5444-5458.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0" y="6211670"/>
            <a:ext cx="12192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06833D2-BAB7-4665-BD8E-FF88CDAC53B8}"/>
              </a:ext>
            </a:extLst>
          </p:cNvPr>
          <p:cNvSpPr/>
          <p:nvPr/>
        </p:nvSpPr>
        <p:spPr>
          <a:xfrm>
            <a:off x="9965623" y="1070435"/>
            <a:ext cx="214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Relative Timing</a:t>
            </a:r>
          </a:p>
        </p:txBody>
      </p:sp>
    </p:spTree>
    <p:extLst>
      <p:ext uri="{BB962C8B-B14F-4D97-AF65-F5344CB8AC3E}">
        <p14:creationId xmlns:p14="http://schemas.microsoft.com/office/powerpoint/2010/main" val="39298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2" descr="Bamp Green 1st Mag"/>
          <p:cNvPicPr>
            <a:picLocks noChangeAspect="1" noChangeArrowheads="1"/>
          </p:cNvPicPr>
          <p:nvPr/>
        </p:nvPicPr>
        <p:blipFill rotWithShape="1">
          <a:blip r:embed="rId2" cstate="print"/>
          <a:srcRect l="5292" t="4256" r="14431"/>
          <a:stretch/>
        </p:blipFill>
        <p:spPr bwMode="auto">
          <a:xfrm>
            <a:off x="2389895" y="3125727"/>
            <a:ext cx="2801279" cy="2111251"/>
          </a:xfrm>
          <a:prstGeom prst="rect">
            <a:avLst/>
          </a:prstGeom>
          <a:noFill/>
        </p:spPr>
      </p:pic>
      <p:pic>
        <p:nvPicPr>
          <p:cNvPr id="123906" name="Picture 5" descr="Whale Crook 1st Mag"/>
          <p:cNvPicPr>
            <a:picLocks noChangeAspect="1" noChangeArrowheads="1"/>
          </p:cNvPicPr>
          <p:nvPr/>
        </p:nvPicPr>
        <p:blipFill>
          <a:blip r:embed="rId3" cstate="print"/>
          <a:srcRect l="5116" t="5470" r="5426"/>
          <a:stretch>
            <a:fillRect/>
          </a:stretch>
        </p:blipFill>
        <p:spPr bwMode="auto">
          <a:xfrm>
            <a:off x="2377296" y="853021"/>
            <a:ext cx="3037705" cy="2050451"/>
          </a:xfrm>
          <a:prstGeom prst="rect">
            <a:avLst/>
          </a:prstGeom>
          <a:noFill/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3" y="11608"/>
            <a:ext cx="11688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/>
              <a:t>Effectiveness of NFM (Wet Woodland) depends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2459" y="3180342"/>
            <a:ext cx="127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&lt;6mm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8247" y="890713"/>
            <a:ext cx="99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-7cm</a:t>
            </a:r>
          </a:p>
        </p:txBody>
      </p:sp>
      <p:pic>
        <p:nvPicPr>
          <p:cNvPr id="13" name="Picture 10" descr="Bamp Green 1st Time">
            <a:extLst>
              <a:ext uri="{FF2B5EF4-FFF2-40B4-BE49-F238E27FC236}">
                <a16:creationId xmlns:a16="http://schemas.microsoft.com/office/drawing/2014/main" id="{580DF530-AA7E-449A-9B6B-9FCEC0B11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938" t="4062" r="14975"/>
          <a:stretch/>
        </p:blipFill>
        <p:spPr bwMode="auto">
          <a:xfrm>
            <a:off x="8394377" y="3014943"/>
            <a:ext cx="2998774" cy="2219897"/>
          </a:xfrm>
          <a:prstGeom prst="rect">
            <a:avLst/>
          </a:prstGeom>
          <a:noFill/>
        </p:spPr>
      </p:pic>
      <p:pic>
        <p:nvPicPr>
          <p:cNvPr id="14" name="Picture 13" descr="Whale Crook 1st Time">
            <a:extLst>
              <a:ext uri="{FF2B5EF4-FFF2-40B4-BE49-F238E27FC236}">
                <a16:creationId xmlns:a16="http://schemas.microsoft.com/office/drawing/2014/main" id="{7C5BCAC1-6C98-4B7E-8BD2-67E2FE94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938" t="4688" r="7231"/>
          <a:stretch>
            <a:fillRect/>
          </a:stretch>
        </p:blipFill>
        <p:spPr bwMode="auto">
          <a:xfrm>
            <a:off x="8394377" y="788501"/>
            <a:ext cx="3288736" cy="2219897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A826B6-9468-45C3-B4F6-6E3B8B9ACC9E}"/>
              </a:ext>
            </a:extLst>
          </p:cNvPr>
          <p:cNvSpPr txBox="1"/>
          <p:nvPr/>
        </p:nvSpPr>
        <p:spPr>
          <a:xfrm>
            <a:off x="10216870" y="3089313"/>
            <a:ext cx="142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 min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17C6FD-AEED-4B72-985F-5064E94F0B79}"/>
              </a:ext>
            </a:extLst>
          </p:cNvPr>
          <p:cNvSpPr txBox="1"/>
          <p:nvPr/>
        </p:nvSpPr>
        <p:spPr>
          <a:xfrm>
            <a:off x="10346518" y="869416"/>
            <a:ext cx="164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55 min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DD68169-63DF-446C-9264-C1EAA4E05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2" t="4856" r="37820" b="5900"/>
          <a:stretch/>
        </p:blipFill>
        <p:spPr bwMode="auto">
          <a:xfrm>
            <a:off x="5730116" y="658877"/>
            <a:ext cx="2232248" cy="4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4FE68D-13EF-4069-B83F-28B34DC7D900}"/>
              </a:ext>
            </a:extLst>
          </p:cNvPr>
          <p:cNvCxnSpPr>
            <a:cxnSpLocks/>
          </p:cNvCxnSpPr>
          <p:nvPr/>
        </p:nvCxnSpPr>
        <p:spPr>
          <a:xfrm>
            <a:off x="7042218" y="3980292"/>
            <a:ext cx="267657" cy="8046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F9977E-52C5-4D63-8266-5518B6BBCB46}"/>
              </a:ext>
            </a:extLst>
          </p:cNvPr>
          <p:cNvSpPr txBox="1"/>
          <p:nvPr/>
        </p:nvSpPr>
        <p:spPr>
          <a:xfrm>
            <a:off x="6979474" y="3533324"/>
            <a:ext cx="1152128" cy="461665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1.5 km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FBDBAC-C9AF-4FA8-87F5-4D40D6DC0CE5}"/>
              </a:ext>
            </a:extLst>
          </p:cNvPr>
          <p:cNvCxnSpPr>
            <a:cxnSpLocks/>
          </p:cNvCxnSpPr>
          <p:nvPr/>
        </p:nvCxnSpPr>
        <p:spPr>
          <a:xfrm flipH="1">
            <a:off x="7242248" y="816092"/>
            <a:ext cx="412319" cy="112719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79D297-1E0C-45BB-863B-753ED59B2340}"/>
              </a:ext>
            </a:extLst>
          </p:cNvPr>
          <p:cNvSpPr txBox="1"/>
          <p:nvPr/>
        </p:nvSpPr>
        <p:spPr>
          <a:xfrm>
            <a:off x="6937184" y="1923930"/>
            <a:ext cx="1152128" cy="461665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1.6 km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98BE3-03E7-4456-8D6E-F315B6CBDC51}"/>
              </a:ext>
            </a:extLst>
          </p:cNvPr>
          <p:cNvSpPr/>
          <p:nvPr/>
        </p:nvSpPr>
        <p:spPr>
          <a:xfrm>
            <a:off x="5730116" y="3662640"/>
            <a:ext cx="1418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Bampton to Green Crook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72AC2E-D8A8-4CFF-9CA8-2AF9E221FA6B}"/>
              </a:ext>
            </a:extLst>
          </p:cNvPr>
          <p:cNvSpPr/>
          <p:nvPr/>
        </p:nvSpPr>
        <p:spPr>
          <a:xfrm>
            <a:off x="5751437" y="765104"/>
            <a:ext cx="186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Whale Beck to </a:t>
            </a:r>
            <a:r>
              <a:rPr lang="en-GB" sz="2400" b="1" dirty="0" err="1">
                <a:solidFill>
                  <a:srgbClr val="FFFF00"/>
                </a:solidFill>
              </a:rPr>
              <a:t>Crookwath</a:t>
            </a:r>
            <a:r>
              <a:rPr lang="en-GB" sz="2400" b="1" dirty="0">
                <a:solidFill>
                  <a:srgbClr val="FFFF00"/>
                </a:solidFill>
              </a:rPr>
              <a:t> Bridge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1EE94-01F7-4C4B-A707-664C8A79900E}"/>
              </a:ext>
            </a:extLst>
          </p:cNvPr>
          <p:cNvSpPr txBox="1"/>
          <p:nvPr/>
        </p:nvSpPr>
        <p:spPr>
          <a:xfrm>
            <a:off x="80917" y="5708875"/>
            <a:ext cx="28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And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FFB80-7BD1-4DBA-9ADA-650512020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650" y="5218721"/>
            <a:ext cx="7962559" cy="1764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DF130-3144-4571-8B01-200DA50FF8F8}"/>
              </a:ext>
            </a:extLst>
          </p:cNvPr>
          <p:cNvSpPr/>
          <p:nvPr/>
        </p:nvSpPr>
        <p:spPr>
          <a:xfrm>
            <a:off x="-1" y="1272874"/>
            <a:ext cx="2232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/>
              <a:t>on Location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649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20" grpId="0" animBg="1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13E-C4CD-4D18-B413-F33E6819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80" y="-99435"/>
            <a:ext cx="11953328" cy="1143000"/>
          </a:xfrm>
        </p:spPr>
        <p:txBody>
          <a:bodyPr/>
          <a:lstStyle/>
          <a:p>
            <a:pPr algn="ctr"/>
            <a:r>
              <a:rPr lang="en-GB" b="1" dirty="0"/>
              <a:t>Being Strategic about NFM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7A11E-44AA-4BBB-B600-5412E272C088}"/>
              </a:ext>
            </a:extLst>
          </p:cNvPr>
          <p:cNvSpPr/>
          <p:nvPr/>
        </p:nvSpPr>
        <p:spPr>
          <a:xfrm>
            <a:off x="104593" y="978981"/>
            <a:ext cx="11953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Where you do things matters!</a:t>
            </a:r>
          </a:p>
          <a:p>
            <a:endParaRPr lang="en-GB" sz="1200" dirty="0"/>
          </a:p>
          <a:p>
            <a:r>
              <a:rPr lang="en-GB" sz="2400" dirty="0"/>
              <a:t>Currently NFM is far to opportunistic, it needs designed (like any other flood management scheme) at a catchment scale.</a:t>
            </a:r>
          </a:p>
          <a:p>
            <a:endParaRPr lang="en-GB" sz="1200" dirty="0"/>
          </a:p>
          <a:p>
            <a:r>
              <a:rPr lang="en-GB" sz="2400" dirty="0"/>
              <a:t>Otherwise</a:t>
            </a:r>
          </a:p>
          <a:p>
            <a:r>
              <a:rPr lang="en-GB" sz="2400" dirty="0"/>
              <a:t>NFM may, at best, fail to achieve the optimum flood reduction benefit downstream, or, </a:t>
            </a:r>
            <a:r>
              <a:rPr lang="en-GB" sz="2400" b="1" dirty="0"/>
              <a:t>at worst, actually make flooding more severe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1423E-1E04-4B96-BE8F-B31E13ECE348}"/>
              </a:ext>
            </a:extLst>
          </p:cNvPr>
          <p:cNvSpPr/>
          <p:nvPr/>
        </p:nvSpPr>
        <p:spPr>
          <a:xfrm>
            <a:off x="104593" y="4005064"/>
            <a:ext cx="12184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run the risk that NFM is not effective simply because it has not been applied in; </a:t>
            </a:r>
          </a:p>
          <a:p>
            <a:r>
              <a:rPr lang="en-GB" sz="2400" dirty="0"/>
              <a:t>     (a) the most effective measures for the specific catchment characteristics; </a:t>
            </a:r>
          </a:p>
          <a:p>
            <a:r>
              <a:rPr lang="en-GB" sz="2400" dirty="0"/>
              <a:t>     (b) enough locations (scale); and </a:t>
            </a:r>
          </a:p>
          <a:p>
            <a:r>
              <a:rPr lang="en-GB" sz="2400" dirty="0"/>
              <a:t>     (c) the optimum set of locations. (magnitude, storm track, antecedent conditions, locations)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CDCED-682E-4C7F-AEBD-26EACF473C09}"/>
              </a:ext>
            </a:extLst>
          </p:cNvPr>
          <p:cNvSpPr/>
          <p:nvPr/>
        </p:nvSpPr>
        <p:spPr>
          <a:xfrm>
            <a:off x="104593" y="6027003"/>
            <a:ext cx="1198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positive impact on downstream flooding cannot be guaranteed for all possible events in all locations.  = </a:t>
            </a:r>
            <a:r>
              <a:rPr lang="en-GB" sz="2400" b="1" dirty="0"/>
              <a:t>NFM Optimisation</a:t>
            </a:r>
          </a:p>
        </p:txBody>
      </p:sp>
    </p:spTree>
    <p:extLst>
      <p:ext uri="{BB962C8B-B14F-4D97-AF65-F5344CB8AC3E}">
        <p14:creationId xmlns:p14="http://schemas.microsoft.com/office/powerpoint/2010/main" val="42349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548</Words>
  <Application>Microsoft Office PowerPoint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Nature Based Solutions: Dependency of Effectiveness on Spatial Configuration</vt:lpstr>
      <vt:lpstr>Problem of Upscaling</vt:lpstr>
      <vt:lpstr>Where you do NFM effects the result</vt:lpstr>
      <vt:lpstr>Role of Sub-Catchment / Tributary Interactions</vt:lpstr>
      <vt:lpstr>Targeting Sub-Catchments to Focus NFM</vt:lpstr>
      <vt:lpstr>PowerPoint Presentation</vt:lpstr>
      <vt:lpstr>Being Strategic about NFM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Based Solutions: Dependency of Effectiveness on Spatial Configuration</dc:title>
  <dc:creator>Pattison, Ian</dc:creator>
  <cp:lastModifiedBy>Pattison, Ian</cp:lastModifiedBy>
  <cp:revision>6</cp:revision>
  <dcterms:created xsi:type="dcterms:W3CDTF">2020-05-03T15:44:34Z</dcterms:created>
  <dcterms:modified xsi:type="dcterms:W3CDTF">2020-05-03T16:24:22Z</dcterms:modified>
</cp:coreProperties>
</file>